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41" r:id="rId1"/>
  </p:sldMasterIdLst>
  <p:notesMasterIdLst>
    <p:notesMasterId r:id="rId125"/>
  </p:notesMasterIdLst>
  <p:handoutMasterIdLst>
    <p:handoutMasterId r:id="rId126"/>
  </p:handoutMasterIdLst>
  <p:sldIdLst>
    <p:sldId id="392" r:id="rId2"/>
    <p:sldId id="259" r:id="rId3"/>
    <p:sldId id="561" r:id="rId4"/>
    <p:sldId id="414" r:id="rId5"/>
    <p:sldId id="562" r:id="rId6"/>
    <p:sldId id="262" r:id="rId7"/>
    <p:sldId id="266" r:id="rId8"/>
    <p:sldId id="594" r:id="rId9"/>
    <p:sldId id="261" r:id="rId10"/>
    <p:sldId id="269" r:id="rId11"/>
    <p:sldId id="377" r:id="rId12"/>
    <p:sldId id="270" r:id="rId13"/>
    <p:sldId id="595" r:id="rId14"/>
    <p:sldId id="271" r:id="rId15"/>
    <p:sldId id="370" r:id="rId16"/>
    <p:sldId id="272" r:id="rId17"/>
    <p:sldId id="276" r:id="rId18"/>
    <p:sldId id="277" r:id="rId19"/>
    <p:sldId id="278" r:id="rId20"/>
    <p:sldId id="596" r:id="rId21"/>
    <p:sldId id="300" r:id="rId22"/>
    <p:sldId id="296" r:id="rId23"/>
    <p:sldId id="279" r:id="rId24"/>
    <p:sldId id="298" r:id="rId25"/>
    <p:sldId id="286" r:id="rId26"/>
    <p:sldId id="287" r:id="rId27"/>
    <p:sldId id="299" r:id="rId28"/>
    <p:sldId id="290" r:id="rId29"/>
    <p:sldId id="289" r:id="rId30"/>
    <p:sldId id="317" r:id="rId31"/>
    <p:sldId id="291" r:id="rId32"/>
    <p:sldId id="297" r:id="rId33"/>
    <p:sldId id="301" r:id="rId34"/>
    <p:sldId id="303" r:id="rId35"/>
    <p:sldId id="312" r:id="rId36"/>
    <p:sldId id="311" r:id="rId37"/>
    <p:sldId id="304" r:id="rId38"/>
    <p:sldId id="305" r:id="rId39"/>
    <p:sldId id="306" r:id="rId40"/>
    <p:sldId id="308" r:id="rId41"/>
    <p:sldId id="302" r:id="rId42"/>
    <p:sldId id="314" r:id="rId43"/>
    <p:sldId id="315" r:id="rId44"/>
    <p:sldId id="295" r:id="rId45"/>
    <p:sldId id="263" r:id="rId46"/>
    <p:sldId id="374" r:id="rId47"/>
    <p:sldId id="375" r:id="rId48"/>
    <p:sldId id="376" r:id="rId49"/>
    <p:sldId id="373" r:id="rId50"/>
    <p:sldId id="597" r:id="rId51"/>
    <p:sldId id="325" r:id="rId52"/>
    <p:sldId id="341" r:id="rId53"/>
    <p:sldId id="326" r:id="rId54"/>
    <p:sldId id="336" r:id="rId55"/>
    <p:sldId id="329" r:id="rId56"/>
    <p:sldId id="371" r:id="rId57"/>
    <p:sldId id="367" r:id="rId58"/>
    <p:sldId id="333" r:id="rId59"/>
    <p:sldId id="330" r:id="rId60"/>
    <p:sldId id="337" r:id="rId61"/>
    <p:sldId id="328" r:id="rId62"/>
    <p:sldId id="340" r:id="rId63"/>
    <p:sldId id="345" r:id="rId64"/>
    <p:sldId id="334" r:id="rId65"/>
    <p:sldId id="338" r:id="rId66"/>
    <p:sldId id="598" r:id="rId67"/>
    <p:sldId id="331" r:id="rId68"/>
    <p:sldId id="347" r:id="rId69"/>
    <p:sldId id="381" r:id="rId70"/>
    <p:sldId id="382" r:id="rId71"/>
    <p:sldId id="349" r:id="rId72"/>
    <p:sldId id="599" r:id="rId73"/>
    <p:sldId id="603" r:id="rId74"/>
    <p:sldId id="319" r:id="rId75"/>
    <p:sldId id="324" r:id="rId76"/>
    <p:sldId id="322" r:id="rId77"/>
    <p:sldId id="600" r:id="rId78"/>
    <p:sldId id="361" r:id="rId79"/>
    <p:sldId id="355" r:id="rId80"/>
    <p:sldId id="358" r:id="rId81"/>
    <p:sldId id="563" r:id="rId82"/>
    <p:sldId id="564" r:id="rId83"/>
    <p:sldId id="274" r:id="rId84"/>
    <p:sldId id="264" r:id="rId85"/>
    <p:sldId id="265" r:id="rId86"/>
    <p:sldId id="273" r:id="rId87"/>
    <p:sldId id="565" r:id="rId88"/>
    <p:sldId id="566" r:id="rId89"/>
    <p:sldId id="275" r:id="rId90"/>
    <p:sldId id="567" r:id="rId91"/>
    <p:sldId id="568" r:id="rId92"/>
    <p:sldId id="569" r:id="rId93"/>
    <p:sldId id="570" r:id="rId94"/>
    <p:sldId id="571" r:id="rId95"/>
    <p:sldId id="572" r:id="rId96"/>
    <p:sldId id="573" r:id="rId97"/>
    <p:sldId id="574" r:id="rId98"/>
    <p:sldId id="575" r:id="rId99"/>
    <p:sldId id="576" r:id="rId100"/>
    <p:sldId id="267" r:id="rId101"/>
    <p:sldId id="577" r:id="rId102"/>
    <p:sldId id="578" r:id="rId103"/>
    <p:sldId id="579" r:id="rId104"/>
    <p:sldId id="581" r:id="rId105"/>
    <p:sldId id="580" r:id="rId106"/>
    <p:sldId id="601" r:id="rId107"/>
    <p:sldId id="283" r:id="rId108"/>
    <p:sldId id="461" r:id="rId109"/>
    <p:sldId id="502" r:id="rId110"/>
    <p:sldId id="547" r:id="rId111"/>
    <p:sldId id="590" r:id="rId112"/>
    <p:sldId id="591" r:id="rId113"/>
    <p:sldId id="557" r:id="rId114"/>
    <p:sldId id="589" r:id="rId115"/>
    <p:sldId id="592" r:id="rId116"/>
    <p:sldId id="593" r:id="rId117"/>
    <p:sldId id="602" r:id="rId118"/>
    <p:sldId id="268" r:id="rId119"/>
    <p:sldId id="584" r:id="rId120"/>
    <p:sldId id="585" r:id="rId121"/>
    <p:sldId id="586" r:id="rId122"/>
    <p:sldId id="587" r:id="rId123"/>
    <p:sldId id="505" r:id="rId1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1" id="{E00D7543-60B1-794E-AA86-EEFC1934CE4F}">
          <p14:sldIdLst>
            <p14:sldId id="392"/>
            <p14:sldId id="259"/>
            <p14:sldId id="561"/>
            <p14:sldId id="414"/>
            <p14:sldId id="562"/>
            <p14:sldId id="262"/>
            <p14:sldId id="266"/>
            <p14:sldId id="594"/>
            <p14:sldId id="261"/>
            <p14:sldId id="269"/>
            <p14:sldId id="377"/>
            <p14:sldId id="270"/>
            <p14:sldId id="595"/>
            <p14:sldId id="271"/>
            <p14:sldId id="370"/>
            <p14:sldId id="272"/>
            <p14:sldId id="276"/>
            <p14:sldId id="277"/>
            <p14:sldId id="278"/>
            <p14:sldId id="596"/>
            <p14:sldId id="300"/>
            <p14:sldId id="296"/>
            <p14:sldId id="279"/>
            <p14:sldId id="298"/>
            <p14:sldId id="286"/>
            <p14:sldId id="287"/>
            <p14:sldId id="299"/>
            <p14:sldId id="290"/>
            <p14:sldId id="289"/>
            <p14:sldId id="317"/>
            <p14:sldId id="291"/>
            <p14:sldId id="297"/>
            <p14:sldId id="301"/>
            <p14:sldId id="303"/>
            <p14:sldId id="312"/>
            <p14:sldId id="311"/>
            <p14:sldId id="304"/>
            <p14:sldId id="305"/>
            <p14:sldId id="306"/>
            <p14:sldId id="308"/>
            <p14:sldId id="302"/>
            <p14:sldId id="314"/>
            <p14:sldId id="315"/>
            <p14:sldId id="295"/>
            <p14:sldId id="263"/>
            <p14:sldId id="374"/>
            <p14:sldId id="375"/>
            <p14:sldId id="376"/>
            <p14:sldId id="373"/>
            <p14:sldId id="597"/>
            <p14:sldId id="325"/>
            <p14:sldId id="341"/>
            <p14:sldId id="326"/>
            <p14:sldId id="336"/>
            <p14:sldId id="329"/>
            <p14:sldId id="371"/>
            <p14:sldId id="367"/>
            <p14:sldId id="333"/>
            <p14:sldId id="330"/>
            <p14:sldId id="337"/>
            <p14:sldId id="328"/>
            <p14:sldId id="340"/>
            <p14:sldId id="345"/>
            <p14:sldId id="334"/>
            <p14:sldId id="338"/>
            <p14:sldId id="598"/>
            <p14:sldId id="331"/>
            <p14:sldId id="347"/>
            <p14:sldId id="381"/>
            <p14:sldId id="382"/>
            <p14:sldId id="349"/>
            <p14:sldId id="599"/>
            <p14:sldId id="603"/>
            <p14:sldId id="319"/>
            <p14:sldId id="324"/>
            <p14:sldId id="322"/>
            <p14:sldId id="600"/>
            <p14:sldId id="361"/>
            <p14:sldId id="355"/>
            <p14:sldId id="358"/>
            <p14:sldId id="563"/>
            <p14:sldId id="564"/>
            <p14:sldId id="274"/>
            <p14:sldId id="264"/>
            <p14:sldId id="265"/>
            <p14:sldId id="273"/>
            <p14:sldId id="565"/>
            <p14:sldId id="566"/>
            <p14:sldId id="275"/>
            <p14:sldId id="567"/>
            <p14:sldId id="568"/>
            <p14:sldId id="569"/>
            <p14:sldId id="570"/>
            <p14:sldId id="571"/>
            <p14:sldId id="572"/>
            <p14:sldId id="573"/>
            <p14:sldId id="574"/>
            <p14:sldId id="575"/>
            <p14:sldId id="576"/>
            <p14:sldId id="267"/>
            <p14:sldId id="577"/>
            <p14:sldId id="578"/>
            <p14:sldId id="579"/>
            <p14:sldId id="581"/>
            <p14:sldId id="580"/>
            <p14:sldId id="601"/>
            <p14:sldId id="283"/>
            <p14:sldId id="461"/>
            <p14:sldId id="502"/>
            <p14:sldId id="547"/>
            <p14:sldId id="590"/>
            <p14:sldId id="591"/>
            <p14:sldId id="557"/>
            <p14:sldId id="589"/>
            <p14:sldId id="592"/>
            <p14:sldId id="593"/>
            <p14:sldId id="602"/>
            <p14:sldId id="268"/>
            <p14:sldId id="584"/>
            <p14:sldId id="585"/>
            <p14:sldId id="586"/>
            <p14:sldId id="587"/>
            <p14:sldId id="505"/>
          </p14:sldIdLst>
        </p14:section>
      </p14:sectionLst>
    </p:ext>
    <p:ext uri="{EFAFB233-063F-42B5-8137-9DF3F51BA10A}">
      <p15:sldGuideLst xmlns:p15="http://schemas.microsoft.com/office/powerpoint/2012/main">
        <p15:guide id="1" orient="horz" pos="798">
          <p15:clr>
            <a:srgbClr val="A4A3A4"/>
          </p15:clr>
        </p15:guide>
        <p15:guide id="2" pos="215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rben Jändling"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clrMru>
    <a:srgbClr val="DF6421"/>
    <a:srgbClr val="808080"/>
    <a:srgbClr val="F59900"/>
    <a:srgbClr val="F5FD00"/>
    <a:srgbClr val="272727"/>
    <a:srgbClr val="00247D"/>
    <a:srgbClr val="0B306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88980" autoAdjust="0"/>
  </p:normalViewPr>
  <p:slideViewPr>
    <p:cSldViewPr snapToGrid="0" snapToObjects="1">
      <p:cViewPr varScale="1">
        <p:scale>
          <a:sx n="113" d="100"/>
          <a:sy n="113" d="100"/>
        </p:scale>
        <p:origin x="2256" y="184"/>
      </p:cViewPr>
      <p:guideLst>
        <p:guide orient="horz" pos="798"/>
        <p:guide pos="21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8" d="100"/>
          <a:sy n="88" d="100"/>
        </p:scale>
        <p:origin x="-29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Helvetica Neue"/>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B51C84C-FDFE-E741-B641-BBDBEF1D56CD}" type="datetime1">
              <a:rPr lang="de-CH" smtClean="0">
                <a:latin typeface="Helvetica Neue"/>
              </a:rPr>
              <a:t>01.07.19</a:t>
            </a:fld>
            <a:endParaRPr lang="en-US" dirty="0">
              <a:latin typeface="Helvetica Neue"/>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Helvetica Neue"/>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ED7779-828D-344B-845F-D4C089DEE11E}" type="slidenum">
              <a:rPr lang="en-US" smtClean="0">
                <a:latin typeface="Helvetica Neue"/>
              </a:rPr>
              <a:t>‹#›</a:t>
            </a:fld>
            <a:endParaRPr lang="en-US" dirty="0">
              <a:latin typeface="Helvetica Neue"/>
            </a:endParaRPr>
          </a:p>
        </p:txBody>
      </p:sp>
    </p:spTree>
    <p:extLst>
      <p:ext uri="{BB962C8B-B14F-4D97-AF65-F5344CB8AC3E}">
        <p14:creationId xmlns:p14="http://schemas.microsoft.com/office/powerpoint/2010/main" val="192578599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Neue"/>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Neue"/>
              </a:defRPr>
            </a:lvl1pPr>
          </a:lstStyle>
          <a:p>
            <a:fld id="{E6D95201-C887-9147-A16F-986EEC8DD192}" type="datetime1">
              <a:rPr lang="de-CH" smtClean="0"/>
              <a:t>01.07.19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Neue"/>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Neue"/>
              </a:defRPr>
            </a:lvl1pPr>
          </a:lstStyle>
          <a:p>
            <a:fld id="{67536575-D5E2-0543-994D-FC477E23BF14}" type="slidenum">
              <a:rPr lang="en-US" smtClean="0"/>
              <a:pPr/>
              <a:t>‹#›</a:t>
            </a:fld>
            <a:endParaRPr lang="en-US" dirty="0"/>
          </a:p>
        </p:txBody>
      </p:sp>
    </p:spTree>
    <p:extLst>
      <p:ext uri="{BB962C8B-B14F-4D97-AF65-F5344CB8AC3E}">
        <p14:creationId xmlns:p14="http://schemas.microsoft.com/office/powerpoint/2010/main" val="4013439653"/>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Helvetica Neue"/>
        <a:ea typeface="+mn-ea"/>
        <a:cs typeface="+mn-cs"/>
      </a:defRPr>
    </a:lvl1pPr>
    <a:lvl2pPr marL="457200" algn="l" defTabSz="457200" rtl="0" eaLnBrk="1" latinLnBrk="0" hangingPunct="1">
      <a:defRPr sz="1200" kern="1200">
        <a:solidFill>
          <a:schemeClr val="tx1"/>
        </a:solidFill>
        <a:latin typeface="Helvetica Neue"/>
        <a:ea typeface="+mn-ea"/>
        <a:cs typeface="+mn-cs"/>
      </a:defRPr>
    </a:lvl2pPr>
    <a:lvl3pPr marL="914400" algn="l" defTabSz="457200" rtl="0" eaLnBrk="1" latinLnBrk="0" hangingPunct="1">
      <a:defRPr sz="1200" kern="1200">
        <a:solidFill>
          <a:schemeClr val="tx1"/>
        </a:solidFill>
        <a:latin typeface="Helvetica Neue"/>
        <a:ea typeface="+mn-ea"/>
        <a:cs typeface="+mn-cs"/>
      </a:defRPr>
    </a:lvl3pPr>
    <a:lvl4pPr marL="1371600" algn="l" defTabSz="457200" rtl="0" eaLnBrk="1" latinLnBrk="0" hangingPunct="1">
      <a:defRPr sz="1200" kern="1200">
        <a:solidFill>
          <a:schemeClr val="tx1"/>
        </a:solidFill>
        <a:latin typeface="Helvetica Neue"/>
        <a:ea typeface="+mn-ea"/>
        <a:cs typeface="+mn-cs"/>
      </a:defRPr>
    </a:lvl4pPr>
    <a:lvl5pPr marL="1828800" algn="l" defTabSz="457200" rtl="0" eaLnBrk="1" latinLnBrk="0" hangingPunct="1">
      <a:defRPr sz="1200" kern="1200">
        <a:solidFill>
          <a:schemeClr val="tx1"/>
        </a:solidFill>
        <a:latin typeface="Helvetica Neue"/>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err="1"/>
              <a:t>Startfolie</a:t>
            </a:r>
            <a:r>
              <a:rPr lang="en-US" dirty="0"/>
              <a:t> fixes</a:t>
            </a:r>
            <a:r>
              <a:rPr lang="en-US" baseline="0" dirty="0"/>
              <a:t> </a:t>
            </a:r>
            <a:r>
              <a:rPr lang="en-US" dirty="0" err="1"/>
              <a:t>Bild</a:t>
            </a:r>
            <a:r>
              <a:rPr lang="en-US" dirty="0"/>
              <a:t> </a:t>
            </a:r>
            <a:r>
              <a:rPr lang="en-US" dirty="0" err="1"/>
              <a:t>Bsp</a:t>
            </a:r>
            <a:r>
              <a:rPr lang="en-US" dirty="0"/>
              <a:t>. 1</a:t>
            </a:r>
          </a:p>
        </p:txBody>
      </p:sp>
      <p:sp>
        <p:nvSpPr>
          <p:cNvPr id="4" name="Date Placeholder 3"/>
          <p:cNvSpPr>
            <a:spLocks noGrp="1"/>
          </p:cNvSpPr>
          <p:nvPr>
            <p:ph type="dt" idx="10"/>
          </p:nvPr>
        </p:nvSpPr>
        <p:spPr/>
        <p:txBody>
          <a:bodyPr/>
          <a:lstStyle/>
          <a:p>
            <a:fld id="{0E015921-1A5B-3448-A994-129280A80399}" type="datetime1">
              <a:rPr lang="de-CH" smtClean="0"/>
              <a:t>01.07.19</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1</a:t>
            </a:fld>
            <a:endParaRPr lang="en-US" dirty="0"/>
          </a:p>
        </p:txBody>
      </p:sp>
    </p:spTree>
    <p:extLst>
      <p:ext uri="{BB962C8B-B14F-4D97-AF65-F5344CB8AC3E}">
        <p14:creationId xmlns:p14="http://schemas.microsoft.com/office/powerpoint/2010/main" val="235377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a:t>
            </a:r>
            <a:r>
              <a:rPr lang="en-US" baseline="0" dirty="0"/>
              <a:t> not travers the perimeter /or/ should not appear on the network at all</a:t>
            </a:r>
          </a:p>
          <a:p>
            <a:r>
              <a:rPr lang="en-US" dirty="0">
                <a:solidFill>
                  <a:schemeClr val="bg1">
                    <a:lumMod val="50000"/>
                  </a:schemeClr>
                </a:solidFill>
                <a:latin typeface="Arial" charset="0"/>
                <a:ea typeface="ＭＳ Ｐゴシック" charset="0"/>
                <a:cs typeface="ＭＳ Ｐゴシック" charset="0"/>
              </a:rPr>
              <a:t>::</a:t>
            </a:r>
            <a:r>
              <a:rPr lang="en-US" dirty="0" err="1">
                <a:solidFill>
                  <a:schemeClr val="bg1">
                    <a:lumMod val="50000"/>
                  </a:schemeClr>
                </a:solidFill>
                <a:latin typeface="Arial" charset="0"/>
                <a:ea typeface="ＭＳ Ｐゴシック" charset="0"/>
                <a:cs typeface="ＭＳ Ｐゴシック" charset="0"/>
              </a:rPr>
              <a:t>ffff:0.0.0.0</a:t>
            </a:r>
            <a:r>
              <a:rPr lang="en-US" dirty="0">
                <a:solidFill>
                  <a:schemeClr val="bg1">
                    <a:lumMod val="50000"/>
                  </a:schemeClr>
                </a:solidFill>
                <a:latin typeface="Arial" charset="0"/>
                <a:ea typeface="ＭＳ Ｐゴシック" charset="0"/>
                <a:cs typeface="ＭＳ Ｐゴシック" charset="0"/>
              </a:rPr>
              <a:t>/96 IPv6</a:t>
            </a:r>
            <a:r>
              <a:rPr lang="en-US" baseline="0" dirty="0">
                <a:solidFill>
                  <a:schemeClr val="bg1">
                    <a:lumMod val="50000"/>
                  </a:schemeClr>
                </a:solidFill>
                <a:latin typeface="Arial" charset="0"/>
                <a:ea typeface="ＭＳ Ｐゴシック" charset="0"/>
                <a:cs typeface="ＭＳ Ｐゴシック" charset="0"/>
              </a:rPr>
              <a:t> </a:t>
            </a:r>
            <a:r>
              <a:rPr lang="en-US" b="1" baseline="0" dirty="0">
                <a:solidFill>
                  <a:schemeClr val="bg1">
                    <a:lumMod val="50000"/>
                  </a:schemeClr>
                </a:solidFill>
                <a:latin typeface="Arial" charset="0"/>
                <a:ea typeface="ＭＳ Ｐゴシック" charset="0"/>
                <a:cs typeface="ＭＳ Ｐゴシック" charset="0"/>
              </a:rPr>
              <a:t>representation of </a:t>
            </a:r>
            <a:r>
              <a:rPr lang="en-US" b="1" baseline="0" dirty="0" err="1">
                <a:solidFill>
                  <a:schemeClr val="bg1">
                    <a:lumMod val="50000"/>
                  </a:schemeClr>
                </a:solidFill>
                <a:latin typeface="Arial" charset="0"/>
                <a:ea typeface="ＭＳ Ｐゴシック" charset="0"/>
                <a:cs typeface="ＭＳ Ｐゴシック" charset="0"/>
              </a:rPr>
              <a:t>v4</a:t>
            </a:r>
            <a:r>
              <a:rPr lang="en-US" b="1" dirty="0">
                <a:solidFill>
                  <a:schemeClr val="bg1">
                    <a:lumMod val="50000"/>
                  </a:schemeClr>
                </a:solidFill>
                <a:latin typeface="Arial" charset="0"/>
                <a:ea typeface="ＭＳ Ｐゴシック" charset="0"/>
                <a:cs typeface="ＭＳ Ｐゴシック" charset="0"/>
              </a:rPr>
              <a:t> addresses in software</a:t>
            </a:r>
            <a:r>
              <a:rPr lang="en-US" b="1" baseline="0" dirty="0">
                <a:solidFill>
                  <a:schemeClr val="bg1">
                    <a:lumMod val="50000"/>
                  </a:schemeClr>
                </a:solidFill>
                <a:latin typeface="Arial" charset="0"/>
                <a:ea typeface="ＭＳ Ｐゴシック" charset="0"/>
                <a:cs typeface="ＭＳ Ｐゴシック" charset="0"/>
              </a:rPr>
              <a:t> </a:t>
            </a:r>
            <a:r>
              <a:rPr lang="en-US" b="1" dirty="0">
                <a:solidFill>
                  <a:schemeClr val="bg1">
                    <a:lumMod val="50000"/>
                  </a:schemeClr>
                </a:solidFill>
                <a:latin typeface="Arial" charset="0"/>
                <a:ea typeface="ＭＳ Ｐゴシック" charset="0"/>
                <a:cs typeface="ＭＳ Ｐゴシック" charset="0"/>
              </a:rPr>
              <a:t>("wrong</a:t>
            </a:r>
            <a:r>
              <a:rPr lang="en-US" b="1" baseline="0" dirty="0">
                <a:solidFill>
                  <a:schemeClr val="bg1">
                    <a:lumMod val="50000"/>
                  </a:schemeClr>
                </a:solidFill>
                <a:latin typeface="Arial" charset="0"/>
                <a:ea typeface="ＭＳ Ｐゴシック" charset="0"/>
                <a:cs typeface="ＭＳ Ｐゴシック" charset="0"/>
              </a:rPr>
              <a:t> protocol")</a:t>
            </a:r>
          </a:p>
          <a:p>
            <a:r>
              <a:rPr lang="en-US" dirty="0">
                <a:solidFill>
                  <a:schemeClr val="bg1">
                    <a:lumMod val="50000"/>
                  </a:schemeClr>
                </a:solidFill>
                <a:latin typeface="Arial" charset="0"/>
                <a:ea typeface="ＭＳ Ｐゴシック" charset="0"/>
                <a:cs typeface="ＭＳ Ｐゴシック" charset="0"/>
              </a:rPr>
              <a:t>::224.0.0.0/100 IPv4 multicast</a:t>
            </a:r>
            <a:endParaRPr lang="en-US" baseline="0" dirty="0">
              <a:solidFill>
                <a:schemeClr val="bg1">
                  <a:lumMod val="50000"/>
                </a:schemeClr>
              </a:solidFill>
              <a:latin typeface="Arial" charset="0"/>
              <a:ea typeface="ＭＳ Ｐゴシック" charset="0"/>
              <a:cs typeface="ＭＳ Ｐゴシック" charset="0"/>
            </a:endParaRPr>
          </a:p>
          <a:p>
            <a:r>
              <a:rPr lang="en-US" dirty="0"/>
              <a:t>False</a:t>
            </a:r>
            <a:r>
              <a:rPr lang="en-US" baseline="0" dirty="0"/>
              <a:t> </a:t>
            </a:r>
            <a:r>
              <a:rPr lang="en-US" baseline="0" dirty="0" err="1"/>
              <a:t>6to4</a:t>
            </a:r>
            <a:r>
              <a:rPr lang="en-US" baseline="0" dirty="0"/>
              <a:t> example: </a:t>
            </a:r>
            <a:r>
              <a:rPr lang="en-US" baseline="0" dirty="0" err="1"/>
              <a:t>2002:0a00</a:t>
            </a:r>
            <a:r>
              <a:rPr lang="en-US" baseline="0" dirty="0"/>
              <a:t>::/24: means I</a:t>
            </a:r>
            <a:r>
              <a:rPr lang="en-US" sz="1200" kern="1200" dirty="0">
                <a:solidFill>
                  <a:schemeClr val="tx1"/>
                </a:solidFill>
                <a:effectLst/>
                <a:latin typeface="Arial" charset="0"/>
                <a:ea typeface="ＭＳ Ｐゴシック" charset="-128"/>
                <a:cs typeface="ＭＳ Ｐゴシック" charset="-128"/>
              </a:rPr>
              <a:t>Pv4 private address space 10.0.0.0/8</a:t>
            </a:r>
          </a:p>
          <a:p>
            <a:r>
              <a:rPr lang="en-US" sz="1200" kern="1200" dirty="0">
                <a:solidFill>
                  <a:schemeClr val="tx1"/>
                </a:solidFill>
                <a:effectLst/>
                <a:latin typeface="Arial" charset="0"/>
                <a:ea typeface="ＭＳ Ｐゴシック" charset="-128"/>
                <a:cs typeface="ＭＳ Ｐゴシック" charset="-128"/>
              </a:rPr>
              <a:t>Multicast: Source address</a:t>
            </a:r>
          </a:p>
          <a:p>
            <a:endParaRPr lang="en-US" dirty="0"/>
          </a:p>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16</a:t>
            </a:fld>
            <a:endParaRPr lang="de-CH"/>
          </a:p>
        </p:txBody>
      </p:sp>
    </p:spTree>
    <p:extLst>
      <p:ext uri="{BB962C8B-B14F-4D97-AF65-F5344CB8AC3E}">
        <p14:creationId xmlns:p14="http://schemas.microsoft.com/office/powerpoint/2010/main" val="947597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More </a:t>
            </a:r>
            <a:r>
              <a:rPr lang="en-US" dirty="0">
                <a:latin typeface="Arial" charset="0"/>
                <a:ea typeface="ＭＳ Ｐゴシック" charset="0"/>
                <a:cs typeface="ＭＳ Ｐゴシック" charset="0"/>
              </a:rPr>
              <a:t>IPv6 addresses that should be denied (both directions)</a:t>
            </a:r>
          </a:p>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These addresses are deprecated and should not appear on the public Internet.</a:t>
            </a:r>
            <a:endParaRPr lang="en-US" dirty="0">
              <a:latin typeface="Arial" charset="0"/>
              <a:ea typeface="ＭＳ Ｐゴシック" charset="0"/>
              <a:cs typeface="ＭＳ Ｐゴシック" charset="0"/>
            </a:endParaRPr>
          </a:p>
          <a:p>
            <a:r>
              <a:rPr lang="en-US" dirty="0"/>
              <a:t>::/96 means 96 bits zero (and remaining 32 bits for </a:t>
            </a:r>
            <a:r>
              <a:rPr lang="en-US" dirty="0" err="1"/>
              <a:t>ip4</a:t>
            </a:r>
            <a:r>
              <a:rPr lang="en-US" dirty="0"/>
              <a:t> </a:t>
            </a:r>
            <a:r>
              <a:rPr lang="en-US" dirty="0" err="1"/>
              <a:t>addr</a:t>
            </a:r>
            <a:r>
              <a:rPr lang="en-US" dirty="0"/>
              <a:t>) RFC 4291</a:t>
            </a:r>
          </a:p>
        </p:txBody>
      </p:sp>
      <p:sp>
        <p:nvSpPr>
          <p:cNvPr id="4" name="Slide Number Placeholder 3"/>
          <p:cNvSpPr>
            <a:spLocks noGrp="1"/>
          </p:cNvSpPr>
          <p:nvPr>
            <p:ph type="sldNum" sz="quarter" idx="10"/>
          </p:nvPr>
        </p:nvSpPr>
        <p:spPr/>
        <p:txBody>
          <a:bodyPr/>
          <a:lstStyle/>
          <a:p>
            <a:fld id="{D1C7BB80-D77D-BD43-82D8-D1EC4AEFB184}" type="slidenum">
              <a:rPr lang="de-CH"/>
              <a:pPr/>
              <a:t>17</a:t>
            </a:fld>
            <a:endParaRPr lang="de-CH"/>
          </a:p>
        </p:txBody>
      </p:sp>
    </p:spTree>
    <p:extLst>
      <p:ext uri="{BB962C8B-B14F-4D97-AF65-F5344CB8AC3E}">
        <p14:creationId xmlns:p14="http://schemas.microsoft.com/office/powerpoint/2010/main" val="1539143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tabLst/>
              <a:defRPr/>
            </a:pPr>
            <a:r>
              <a:rPr lang="en-US" dirty="0"/>
              <a:t>fine-grained filter of not assigned address space</a:t>
            </a:r>
          </a:p>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one idea: prepare</a:t>
            </a:r>
            <a:r>
              <a:rPr lang="en-US" baseline="0" dirty="0"/>
              <a:t> this filter just in case</a:t>
            </a:r>
            <a:r>
              <a:rPr lang="en-US" dirty="0"/>
              <a:t> you face a </a:t>
            </a:r>
            <a:r>
              <a:rPr lang="en-US" dirty="0" err="1"/>
              <a:t>DDOS</a:t>
            </a:r>
            <a:r>
              <a:rPr lang="en-US" dirty="0"/>
              <a:t> attack</a:t>
            </a:r>
          </a:p>
        </p:txBody>
      </p:sp>
      <p:sp>
        <p:nvSpPr>
          <p:cNvPr id="4" name="Slide Number Placeholder 3"/>
          <p:cNvSpPr>
            <a:spLocks noGrp="1"/>
          </p:cNvSpPr>
          <p:nvPr>
            <p:ph type="sldNum" sz="quarter" idx="10"/>
          </p:nvPr>
        </p:nvSpPr>
        <p:spPr/>
        <p:txBody>
          <a:bodyPr/>
          <a:lstStyle/>
          <a:p>
            <a:fld id="{D1C7BB80-D77D-BD43-82D8-D1EC4AEFB184}" type="slidenum">
              <a:rPr lang="de-CH"/>
              <a:pPr/>
              <a:t>18</a:t>
            </a:fld>
            <a:endParaRPr lang="de-CH"/>
          </a:p>
        </p:txBody>
      </p:sp>
    </p:spTree>
    <p:extLst>
      <p:ext uri="{BB962C8B-B14F-4D97-AF65-F5344CB8AC3E}">
        <p14:creationId xmlns:p14="http://schemas.microsoft.com/office/powerpoint/2010/main" val="2932387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recommendations can be found on the internet </a:t>
            </a:r>
          </a:p>
          <a:p>
            <a:r>
              <a:rPr lang="en-US" dirty="0"/>
              <a:t>or in the book "</a:t>
            </a:r>
            <a:r>
              <a:rPr lang="en-US" dirty="0" err="1"/>
              <a:t>ipv6</a:t>
            </a:r>
            <a:r>
              <a:rPr lang="en-US" dirty="0"/>
              <a:t> security"</a:t>
            </a:r>
          </a:p>
          <a:p>
            <a:r>
              <a:rPr lang="en-US" dirty="0"/>
              <a:t>"only</a:t>
            </a:r>
            <a:r>
              <a:rPr lang="en-US" baseline="0" dirty="0"/>
              <a:t> apply what you've understood" </a:t>
            </a:r>
            <a:r>
              <a:rPr lang="en-US" baseline="0" dirty="0">
                <a:sym typeface="Wingdings"/>
              </a:rPr>
              <a:t> take your time</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19</a:t>
            </a:fld>
            <a:endParaRPr lang="de-CH"/>
          </a:p>
        </p:txBody>
      </p:sp>
    </p:spTree>
    <p:extLst>
      <p:ext uri="{BB962C8B-B14F-4D97-AF65-F5344CB8AC3E}">
        <p14:creationId xmlns:p14="http://schemas.microsoft.com/office/powerpoint/2010/main" val="1400121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repetition</a:t>
            </a:r>
          </a:p>
        </p:txBody>
      </p:sp>
      <p:sp>
        <p:nvSpPr>
          <p:cNvPr id="4" name="Slide Number Placeholder 3"/>
          <p:cNvSpPr>
            <a:spLocks noGrp="1"/>
          </p:cNvSpPr>
          <p:nvPr>
            <p:ph type="sldNum" sz="quarter" idx="10"/>
          </p:nvPr>
        </p:nvSpPr>
        <p:spPr/>
        <p:txBody>
          <a:bodyPr/>
          <a:lstStyle/>
          <a:p>
            <a:fld id="{D1C7BB80-D77D-BD43-82D8-D1EC4AEFB184}" type="slidenum">
              <a:rPr lang="de-CH"/>
              <a:pPr/>
              <a:t>21</a:t>
            </a:fld>
            <a:endParaRPr lang="de-CH"/>
          </a:p>
        </p:txBody>
      </p:sp>
    </p:spTree>
    <p:extLst>
      <p:ext uri="{BB962C8B-B14F-4D97-AF65-F5344CB8AC3E}">
        <p14:creationId xmlns:p14="http://schemas.microsoft.com/office/powerpoint/2010/main" val="703510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a:t>repetition</a:t>
            </a:r>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22</a:t>
            </a:fld>
            <a:endParaRPr lang="de-CH"/>
          </a:p>
        </p:txBody>
      </p:sp>
    </p:spTree>
    <p:extLst>
      <p:ext uri="{BB962C8B-B14F-4D97-AF65-F5344CB8AC3E}">
        <p14:creationId xmlns:p14="http://schemas.microsoft.com/office/powerpoint/2010/main" val="721810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98425" algn="l" defTabSz="914400" rtl="0" eaLnBrk="0" fontAlgn="base" latinLnBrk="0" hangingPunct="0">
              <a:lnSpc>
                <a:spcPct val="100000"/>
              </a:lnSpc>
              <a:spcBef>
                <a:spcPct val="30000"/>
              </a:spcBef>
              <a:spcAft>
                <a:spcPct val="0"/>
              </a:spcAft>
              <a:buClrTx/>
              <a:buSzTx/>
              <a:buFontTx/>
              <a:buChar char="•"/>
              <a:tabLst/>
              <a:defRPr/>
            </a:pPr>
            <a:r>
              <a:rPr lang="en-US"/>
              <a:t>NEEDED</a:t>
            </a:r>
            <a:r>
              <a:rPr lang="en-US" baseline="0"/>
              <a:t> </a:t>
            </a:r>
            <a:r>
              <a:rPr lang="en-US"/>
              <a:t> "Packet too Big" for Path MTU Discovery</a:t>
            </a:r>
          </a:p>
          <a:p>
            <a:pPr marL="0" marR="0" lvl="1" indent="98425" algn="l" defTabSz="914400" rtl="0" eaLnBrk="0" fontAlgn="base" latinLnBrk="0" hangingPunct="0">
              <a:lnSpc>
                <a:spcPct val="100000"/>
              </a:lnSpc>
              <a:spcBef>
                <a:spcPct val="30000"/>
              </a:spcBef>
              <a:spcAft>
                <a:spcPct val="0"/>
              </a:spcAft>
              <a:buClrTx/>
              <a:buSzTx/>
              <a:buFontTx/>
              <a:buChar char="•"/>
              <a:tabLst/>
              <a:defRPr/>
            </a:pPr>
            <a:r>
              <a:rPr lang="en-US"/>
              <a:t>RISK: Network Discovery Protocol (like Router Advertisements)</a:t>
            </a:r>
          </a:p>
          <a:p>
            <a:pPr marL="0" marR="0" lvl="1" indent="98425" algn="l" defTabSz="914400" rtl="0" eaLnBrk="0" fontAlgn="base" latinLnBrk="0" hangingPunct="0">
              <a:lnSpc>
                <a:spcPct val="100000"/>
              </a:lnSpc>
              <a:spcBef>
                <a:spcPct val="30000"/>
              </a:spcBef>
              <a:spcAft>
                <a:spcPct val="0"/>
              </a:spcAft>
              <a:buClrTx/>
              <a:buSzTx/>
              <a:buFontTx/>
              <a:buChar char="•"/>
              <a:tabLst/>
              <a:defRPr/>
            </a:pPr>
            <a:endParaRPr lang="en-US"/>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23</a:t>
            </a:fld>
            <a:endParaRPr lang="de-CH"/>
          </a:p>
        </p:txBody>
      </p:sp>
    </p:spTree>
    <p:extLst>
      <p:ext uri="{BB962C8B-B14F-4D97-AF65-F5344CB8AC3E}">
        <p14:creationId xmlns:p14="http://schemas.microsoft.com/office/powerpoint/2010/main" val="1141359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Gert Döring</a:t>
            </a:r>
          </a:p>
          <a:p>
            <a:r>
              <a:rPr lang="en-US"/>
              <a:t>Marc Heuse author of thc-tools</a:t>
            </a:r>
          </a:p>
          <a:p>
            <a:r>
              <a:rPr lang="de-CH"/>
              <a:t>ipv6hackers mailing list is RECOMMENDED</a:t>
            </a:r>
            <a:r>
              <a:rPr lang="de-CH" baseline="0"/>
              <a:t> reading</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25</a:t>
            </a:fld>
            <a:endParaRPr lang="de-CH"/>
          </a:p>
        </p:txBody>
      </p:sp>
    </p:spTree>
    <p:extLst>
      <p:ext uri="{BB962C8B-B14F-4D97-AF65-F5344CB8AC3E}">
        <p14:creationId xmlns:p14="http://schemas.microsoft.com/office/powerpoint/2010/main" val="2126861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DRAFT</a:t>
            </a:r>
            <a:r>
              <a:rPr lang="en-US" baseline="0"/>
              <a:t> is already e</a:t>
            </a:r>
            <a:r>
              <a:rPr lang="en-US"/>
              <a:t>xpired: September 13, 2012</a:t>
            </a:r>
          </a:p>
        </p:txBody>
      </p:sp>
      <p:sp>
        <p:nvSpPr>
          <p:cNvPr id="4" name="Slide Number Placeholder 3"/>
          <p:cNvSpPr>
            <a:spLocks noGrp="1"/>
          </p:cNvSpPr>
          <p:nvPr>
            <p:ph type="sldNum" sz="quarter" idx="10"/>
          </p:nvPr>
        </p:nvSpPr>
        <p:spPr/>
        <p:txBody>
          <a:bodyPr/>
          <a:lstStyle/>
          <a:p>
            <a:fld id="{D1C7BB80-D77D-BD43-82D8-D1EC4AEFB184}" type="slidenum">
              <a:rPr lang="de-CH"/>
              <a:pPr/>
              <a:t>26</a:t>
            </a:fld>
            <a:endParaRPr lang="de-CH"/>
          </a:p>
        </p:txBody>
      </p:sp>
    </p:spTree>
    <p:extLst>
      <p:ext uri="{BB962C8B-B14F-4D97-AF65-F5344CB8AC3E}">
        <p14:creationId xmlns:p14="http://schemas.microsoft.com/office/powerpoint/2010/main" val="2554284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for </a:t>
            </a:r>
            <a:r>
              <a:rPr lang="en-US" dirty="0" err="1"/>
              <a:t>stateful</a:t>
            </a:r>
            <a:r>
              <a:rPr lang="en-US" dirty="0"/>
              <a:t>: Echo</a:t>
            </a:r>
            <a:r>
              <a:rPr lang="en-US" baseline="0" dirty="0"/>
              <a:t> Reply only if Echo Request</a:t>
            </a:r>
          </a:p>
          <a:p>
            <a:r>
              <a:rPr lang="en-US" baseline="0" dirty="0"/>
              <a:t>DPI: Safer but also more intrusive</a:t>
            </a:r>
          </a:p>
          <a:p>
            <a:r>
              <a:rPr lang="en-US" baseline="0" dirty="0"/>
              <a:t>how to judge this: also a matter of personal philosophy</a:t>
            </a:r>
          </a:p>
          <a:p>
            <a:r>
              <a:rPr lang="en-US" baseline="0" dirty="0"/>
              <a:t>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27</a:t>
            </a:fld>
            <a:endParaRPr lang="de-CH"/>
          </a:p>
        </p:txBody>
      </p:sp>
    </p:spTree>
    <p:extLst>
      <p:ext uri="{BB962C8B-B14F-4D97-AF65-F5344CB8AC3E}">
        <p14:creationId xmlns:p14="http://schemas.microsoft.com/office/powerpoint/2010/main" val="1548286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24804791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advanced students! </a:t>
            </a:r>
            <a:r>
              <a:rPr lang="en-US">
                <a:sym typeface="Wingdings"/>
              </a:rPr>
              <a:t></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28</a:t>
            </a:fld>
            <a:endParaRPr lang="de-CH"/>
          </a:p>
        </p:txBody>
      </p:sp>
    </p:spTree>
    <p:extLst>
      <p:ext uri="{BB962C8B-B14F-4D97-AF65-F5344CB8AC3E}">
        <p14:creationId xmlns:p14="http://schemas.microsoft.com/office/powerpoint/2010/main" val="3377549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receiver</a:t>
            </a:r>
            <a:r>
              <a:rPr lang="en-US" baseline="0" dirty="0"/>
              <a:t> drops packet if it has traversed a hop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30</a:t>
            </a:fld>
            <a:endParaRPr lang="de-CH"/>
          </a:p>
        </p:txBody>
      </p:sp>
    </p:spTree>
    <p:extLst>
      <p:ext uri="{BB962C8B-B14F-4D97-AF65-F5344CB8AC3E}">
        <p14:creationId xmlns:p14="http://schemas.microsoft.com/office/powerpoint/2010/main" val="2893129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essential for communication</a:t>
            </a:r>
          </a:p>
        </p:txBody>
      </p:sp>
      <p:sp>
        <p:nvSpPr>
          <p:cNvPr id="4" name="Slide Number Placeholder 3"/>
          <p:cNvSpPr>
            <a:spLocks noGrp="1"/>
          </p:cNvSpPr>
          <p:nvPr>
            <p:ph type="sldNum" sz="quarter" idx="10"/>
          </p:nvPr>
        </p:nvSpPr>
        <p:spPr/>
        <p:txBody>
          <a:bodyPr/>
          <a:lstStyle/>
          <a:p>
            <a:fld id="{D1C7BB80-D77D-BD43-82D8-D1EC4AEFB184}" type="slidenum">
              <a:rPr lang="de-CH"/>
              <a:pPr/>
              <a:t>34</a:t>
            </a:fld>
            <a:endParaRPr lang="de-CH"/>
          </a:p>
        </p:txBody>
      </p:sp>
    </p:spTree>
    <p:extLst>
      <p:ext uri="{BB962C8B-B14F-4D97-AF65-F5344CB8AC3E}">
        <p14:creationId xmlns:p14="http://schemas.microsoft.com/office/powerpoint/2010/main" val="431445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35</a:t>
            </a:fld>
            <a:endParaRPr lang="de-CH"/>
          </a:p>
        </p:txBody>
      </p:sp>
    </p:spTree>
    <p:extLst>
      <p:ext uri="{BB962C8B-B14F-4D97-AF65-F5344CB8AC3E}">
        <p14:creationId xmlns:p14="http://schemas.microsoft.com/office/powerpoint/2010/main" val="22032291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ping: This is according to the RFC, and there is a section normally should not be dropped</a:t>
            </a:r>
          </a:p>
        </p:txBody>
      </p:sp>
      <p:sp>
        <p:nvSpPr>
          <p:cNvPr id="4" name="Slide Number Placeholder 3"/>
          <p:cNvSpPr>
            <a:spLocks noGrp="1"/>
          </p:cNvSpPr>
          <p:nvPr>
            <p:ph type="sldNum" sz="quarter" idx="10"/>
          </p:nvPr>
        </p:nvSpPr>
        <p:spPr/>
        <p:txBody>
          <a:bodyPr/>
          <a:lstStyle/>
          <a:p>
            <a:fld id="{D1C7BB80-D77D-BD43-82D8-D1EC4AEFB184}" type="slidenum">
              <a:rPr lang="de-CH"/>
              <a:pPr/>
              <a:t>36</a:t>
            </a:fld>
            <a:endParaRPr lang="de-CH"/>
          </a:p>
        </p:txBody>
      </p:sp>
    </p:spTree>
    <p:extLst>
      <p:ext uri="{BB962C8B-B14F-4D97-AF65-F5344CB8AC3E}">
        <p14:creationId xmlns:p14="http://schemas.microsoft.com/office/powerpoint/2010/main" val="573223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37</a:t>
            </a:fld>
            <a:endParaRPr lang="de-CH"/>
          </a:p>
        </p:txBody>
      </p:sp>
    </p:spTree>
    <p:extLst>
      <p:ext uri="{BB962C8B-B14F-4D97-AF65-F5344CB8AC3E}">
        <p14:creationId xmlns:p14="http://schemas.microsoft.com/office/powerpoint/2010/main" val="368469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39</a:t>
            </a:fld>
            <a:endParaRPr lang="de-CH"/>
          </a:p>
        </p:txBody>
      </p:sp>
    </p:spTree>
    <p:extLst>
      <p:ext uri="{BB962C8B-B14F-4D97-AF65-F5344CB8AC3E}">
        <p14:creationId xmlns:p14="http://schemas.microsoft.com/office/powerpoint/2010/main" val="21214302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ignore =&gt;</a:t>
            </a:r>
            <a:r>
              <a:rPr lang="en-US" baseline="0" dirty="0"/>
              <a:t> will be dropped anyway (Link Local or Hop limit)</a:t>
            </a:r>
            <a:endParaRPr lang="en-US" dirty="0"/>
          </a:p>
          <a:p>
            <a:endParaRPr lang="en-US" dirty="0"/>
          </a:p>
          <a:p>
            <a:r>
              <a:rPr lang="en-US" dirty="0"/>
              <a:t>Error Messages are:</a:t>
            </a:r>
          </a:p>
          <a:p>
            <a:r>
              <a:rPr lang="en-US" dirty="0"/>
              <a:t>1 Destination unreachable</a:t>
            </a:r>
            <a:r>
              <a:rPr lang="en-US" baseline="0" dirty="0"/>
              <a:t> /Code 0-6</a:t>
            </a:r>
            <a:endParaRPr lang="en-US" dirty="0"/>
          </a:p>
          <a:p>
            <a:r>
              <a:rPr lang="en-US" dirty="0"/>
              <a:t>2 Packet too big (required</a:t>
            </a:r>
            <a:r>
              <a:rPr lang="en-US" baseline="0" dirty="0"/>
              <a:t> for </a:t>
            </a:r>
            <a:r>
              <a:rPr lang="en-US" dirty="0"/>
              <a:t>Path </a:t>
            </a:r>
            <a:r>
              <a:rPr lang="en-US" dirty="0" err="1"/>
              <a:t>MTU</a:t>
            </a:r>
            <a:r>
              <a:rPr lang="en-US" dirty="0"/>
              <a:t> Discovery)</a:t>
            </a:r>
          </a:p>
          <a:p>
            <a:r>
              <a:rPr lang="en-US" dirty="0"/>
              <a:t>3 Time exceeded (Hop Limit / Fragment</a:t>
            </a:r>
            <a:r>
              <a:rPr lang="en-US" baseline="0" dirty="0"/>
              <a:t> reassembly</a:t>
            </a:r>
            <a:r>
              <a:rPr lang="en-US" dirty="0"/>
              <a:t>)</a:t>
            </a:r>
          </a:p>
          <a:p>
            <a:r>
              <a:rPr lang="en-US" dirty="0"/>
              <a:t>4 Parameter Problem (e.g. unrecognized Next Header)</a:t>
            </a:r>
          </a:p>
          <a:p>
            <a:endParaRPr lang="en-US" dirty="0"/>
          </a:p>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41</a:t>
            </a:fld>
            <a:endParaRPr lang="de-CH"/>
          </a:p>
        </p:txBody>
      </p:sp>
    </p:spTree>
    <p:extLst>
      <p:ext uri="{BB962C8B-B14F-4D97-AF65-F5344CB8AC3E}">
        <p14:creationId xmlns:p14="http://schemas.microsoft.com/office/powerpoint/2010/main" val="3570221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MLD must be accepted to participate in Multicast Routing</a:t>
            </a:r>
          </a:p>
          <a:p>
            <a:r>
              <a:rPr lang="en-US"/>
              <a:t>133/134 RS/RA </a:t>
            </a:r>
            <a:r>
              <a:rPr lang="en-US" sz="1200" b="0" i="0" u="none" strike="noStrike" kern="1200" baseline="0">
                <a:solidFill>
                  <a:schemeClr val="tx1"/>
                </a:solidFill>
                <a:latin typeface="Arial" charset="0"/>
                <a:ea typeface="ＭＳ Ｐゴシック" charset="-128"/>
                <a:cs typeface="ＭＳ Ｐゴシック" charset="-128"/>
              </a:rPr>
              <a:t>necessary for a variety of reasons, most notably IPv6 end-node autoconfiguration</a:t>
            </a:r>
          </a:p>
          <a:p>
            <a:r>
              <a:rPr lang="en-US" sz="1200" b="0" i="0" u="none" strike="noStrike" kern="1200" baseline="0">
                <a:solidFill>
                  <a:schemeClr val="tx1"/>
                </a:solidFill>
                <a:latin typeface="Arial" charset="0"/>
                <a:ea typeface="ＭＳ Ｐゴシック" charset="-128"/>
                <a:cs typeface="ＭＳ Ｐゴシック" charset="-128"/>
              </a:rPr>
              <a:t>135/136 NS/NA DAD and Layer 2 Address Resolution (MAC to IP)</a:t>
            </a:r>
          </a:p>
          <a:p>
            <a:endParaRPr lang="en-US" sz="1200" b="0" i="0" u="none" strike="noStrike" kern="1200" baseline="0">
              <a:solidFill>
                <a:schemeClr val="tx1"/>
              </a:solidFill>
              <a:latin typeface="Arial" charset="0"/>
              <a:ea typeface="ＭＳ Ｐゴシック" charset="-128"/>
              <a:cs typeface="ＭＳ Ｐゴシック" charset="-128"/>
            </a:endParaRPr>
          </a:p>
          <a:p>
            <a:r>
              <a:rPr lang="en-US" sz="1200" b="1" i="0" u="none" strike="noStrike" kern="1200" baseline="0">
                <a:solidFill>
                  <a:srgbClr val="FF0000"/>
                </a:solidFill>
                <a:latin typeface="Arial" charset="0"/>
                <a:ea typeface="ＭＳ Ｐゴシック" charset="-128"/>
                <a:cs typeface="ＭＳ Ｐゴシック" charset="-128"/>
              </a:rPr>
              <a:t>for more details see RFC (</a:t>
            </a:r>
            <a:r>
              <a:rPr lang="en-US" b="1">
                <a:solidFill>
                  <a:srgbClr val="FF0000"/>
                </a:solidFill>
              </a:rPr>
              <a:t>Appendix A of RFC 4890)</a:t>
            </a:r>
          </a:p>
        </p:txBody>
      </p:sp>
      <p:sp>
        <p:nvSpPr>
          <p:cNvPr id="4" name="Slide Number Placeholder 3"/>
          <p:cNvSpPr>
            <a:spLocks noGrp="1"/>
          </p:cNvSpPr>
          <p:nvPr>
            <p:ph type="sldNum" sz="quarter" idx="10"/>
          </p:nvPr>
        </p:nvSpPr>
        <p:spPr/>
        <p:txBody>
          <a:bodyPr/>
          <a:lstStyle/>
          <a:p>
            <a:fld id="{D1C7BB80-D77D-BD43-82D8-D1EC4AEFB184}" type="slidenum">
              <a:rPr lang="de-CH"/>
              <a:pPr/>
              <a:t>42</a:t>
            </a:fld>
            <a:endParaRPr lang="de-CH"/>
          </a:p>
        </p:txBody>
      </p:sp>
    </p:spTree>
    <p:extLst>
      <p:ext uri="{BB962C8B-B14F-4D97-AF65-F5344CB8AC3E}">
        <p14:creationId xmlns:p14="http://schemas.microsoft.com/office/powerpoint/2010/main" val="10328606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more section 4.4</a:t>
            </a:r>
          </a:p>
        </p:txBody>
      </p:sp>
      <p:sp>
        <p:nvSpPr>
          <p:cNvPr id="4" name="Slide Number Placeholder 3"/>
          <p:cNvSpPr>
            <a:spLocks noGrp="1"/>
          </p:cNvSpPr>
          <p:nvPr>
            <p:ph type="sldNum" sz="quarter" idx="10"/>
          </p:nvPr>
        </p:nvSpPr>
        <p:spPr/>
        <p:txBody>
          <a:bodyPr/>
          <a:lstStyle/>
          <a:p>
            <a:fld id="{D1C7BB80-D77D-BD43-82D8-D1EC4AEFB184}" type="slidenum">
              <a:rPr lang="de-CH"/>
              <a:pPr/>
              <a:t>43</a:t>
            </a:fld>
            <a:endParaRPr lang="de-CH"/>
          </a:p>
        </p:txBody>
      </p:sp>
    </p:spTree>
    <p:extLst>
      <p:ext uri="{BB962C8B-B14F-4D97-AF65-F5344CB8AC3E}">
        <p14:creationId xmlns:p14="http://schemas.microsoft.com/office/powerpoint/2010/main" val="2519300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request</a:t>
            </a:r>
          </a:p>
        </p:txBody>
      </p:sp>
      <p:sp>
        <p:nvSpPr>
          <p:cNvPr id="4" name="Slide Number Placeholder 3"/>
          <p:cNvSpPr>
            <a:spLocks noGrp="1"/>
          </p:cNvSpPr>
          <p:nvPr>
            <p:ph type="sldNum" sz="quarter" idx="10"/>
          </p:nvPr>
        </p:nvSpPr>
        <p:spPr/>
        <p:txBody>
          <a:bodyPr/>
          <a:lstStyle/>
          <a:p>
            <a:fld id="{D1C7BB80-D77D-BD43-82D8-D1EC4AEFB184}" type="slidenum">
              <a:rPr lang="de-CH"/>
              <a:pPr/>
              <a:t>4</a:t>
            </a:fld>
            <a:endParaRPr lang="de-CH"/>
          </a:p>
        </p:txBody>
      </p:sp>
    </p:spTree>
    <p:extLst>
      <p:ext uri="{BB962C8B-B14F-4D97-AF65-F5344CB8AC3E}">
        <p14:creationId xmlns:p14="http://schemas.microsoft.com/office/powerpoint/2010/main" val="20658769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44</a:t>
            </a:fld>
            <a:endParaRPr lang="de-CH"/>
          </a:p>
        </p:txBody>
      </p:sp>
    </p:spTree>
    <p:extLst>
      <p:ext uri="{BB962C8B-B14F-4D97-AF65-F5344CB8AC3E}">
        <p14:creationId xmlns:p14="http://schemas.microsoft.com/office/powerpoint/2010/main" val="30939106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known DAD DOS only works local</a:t>
            </a:r>
          </a:p>
          <a:p>
            <a:r>
              <a:rPr lang="en-US"/>
              <a:t>can</a:t>
            </a:r>
            <a:r>
              <a:rPr lang="en-US" baseline="0"/>
              <a:t> ICMPv6 also be DOSsed from outside?</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45</a:t>
            </a:fld>
            <a:endParaRPr lang="de-CH"/>
          </a:p>
        </p:txBody>
      </p:sp>
    </p:spTree>
    <p:extLst>
      <p:ext uri="{BB962C8B-B14F-4D97-AF65-F5344CB8AC3E}">
        <p14:creationId xmlns:p14="http://schemas.microsoft.com/office/powerpoint/2010/main" val="26108649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keep state until reachability information is complete </a:t>
            </a:r>
            <a:endParaRPr lang="en-US" baseline="0"/>
          </a:p>
        </p:txBody>
      </p:sp>
      <p:sp>
        <p:nvSpPr>
          <p:cNvPr id="4" name="Slide Number Placeholder 3"/>
          <p:cNvSpPr>
            <a:spLocks noGrp="1"/>
          </p:cNvSpPr>
          <p:nvPr>
            <p:ph type="sldNum" sz="quarter" idx="10"/>
          </p:nvPr>
        </p:nvSpPr>
        <p:spPr/>
        <p:txBody>
          <a:bodyPr/>
          <a:lstStyle/>
          <a:p>
            <a:fld id="{449BA0B8-2A00-6F42-B573-62453FE879E5}" type="slidenum">
              <a:rPr lang="de-CH"/>
              <a:pPr/>
              <a:t>46</a:t>
            </a:fld>
            <a:endParaRPr lang="de-CH"/>
          </a:p>
        </p:txBody>
      </p:sp>
    </p:spTree>
    <p:extLst>
      <p:ext uri="{BB962C8B-B14F-4D97-AF65-F5344CB8AC3E}">
        <p14:creationId xmlns:p14="http://schemas.microsoft.com/office/powerpoint/2010/main" val="36428036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severe this</a:t>
            </a:r>
            <a:r>
              <a:rPr lang="en-US" baseline="0" dirty="0"/>
              <a:t> really</a:t>
            </a:r>
            <a:r>
              <a:rPr lang="en-US" dirty="0"/>
              <a:t> is</a:t>
            </a:r>
            <a:r>
              <a:rPr lang="en-US" baseline="0" dirty="0"/>
              <a:t>, you find different opinions, but you can test it for your devices</a:t>
            </a:r>
          </a:p>
        </p:txBody>
      </p:sp>
      <p:sp>
        <p:nvSpPr>
          <p:cNvPr id="4" name="Slide Number Placeholder 3"/>
          <p:cNvSpPr>
            <a:spLocks noGrp="1"/>
          </p:cNvSpPr>
          <p:nvPr>
            <p:ph type="sldNum" sz="quarter" idx="10"/>
          </p:nvPr>
        </p:nvSpPr>
        <p:spPr/>
        <p:txBody>
          <a:bodyPr/>
          <a:lstStyle/>
          <a:p>
            <a:fld id="{449BA0B8-2A00-6F42-B573-62453FE879E5}" type="slidenum">
              <a:rPr lang="de-CH"/>
              <a:pPr/>
              <a:t>47</a:t>
            </a:fld>
            <a:endParaRPr lang="de-CH"/>
          </a:p>
        </p:txBody>
      </p:sp>
    </p:spTree>
    <p:extLst>
      <p:ext uri="{BB962C8B-B14F-4D97-AF65-F5344CB8AC3E}">
        <p14:creationId xmlns:p14="http://schemas.microsoft.com/office/powerpoint/2010/main" val="24722000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
            </a:r>
            <a:r>
              <a:rPr lang="en-US" baseline="0" dirty="0"/>
              <a:t> means actually used address range</a:t>
            </a:r>
            <a:endParaRPr lang="en-US" dirty="0"/>
          </a:p>
          <a:p>
            <a:r>
              <a:rPr lang="en-US" dirty="0"/>
              <a:t>for point-to-point-links /127</a:t>
            </a:r>
            <a:endParaRPr lang="en-US" baseline="0" dirty="0"/>
          </a:p>
        </p:txBody>
      </p:sp>
      <p:sp>
        <p:nvSpPr>
          <p:cNvPr id="4" name="Slide Number Placeholder 3"/>
          <p:cNvSpPr>
            <a:spLocks noGrp="1"/>
          </p:cNvSpPr>
          <p:nvPr>
            <p:ph type="sldNum" sz="quarter" idx="10"/>
          </p:nvPr>
        </p:nvSpPr>
        <p:spPr/>
        <p:txBody>
          <a:bodyPr/>
          <a:lstStyle/>
          <a:p>
            <a:fld id="{449BA0B8-2A00-6F42-B573-62453FE879E5}" type="slidenum">
              <a:rPr lang="de-CH"/>
              <a:pPr/>
              <a:t>48</a:t>
            </a:fld>
            <a:endParaRPr lang="de-CH"/>
          </a:p>
        </p:txBody>
      </p:sp>
    </p:spTree>
    <p:extLst>
      <p:ext uri="{BB962C8B-B14F-4D97-AF65-F5344CB8AC3E}">
        <p14:creationId xmlns:p14="http://schemas.microsoft.com/office/powerpoint/2010/main" val="33449467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keeps the FW busy</a:t>
            </a:r>
          </a:p>
        </p:txBody>
      </p:sp>
      <p:sp>
        <p:nvSpPr>
          <p:cNvPr id="4" name="Slide Number Placeholder 3"/>
          <p:cNvSpPr>
            <a:spLocks noGrp="1"/>
          </p:cNvSpPr>
          <p:nvPr>
            <p:ph type="sldNum" sz="quarter" idx="10"/>
          </p:nvPr>
        </p:nvSpPr>
        <p:spPr/>
        <p:txBody>
          <a:bodyPr/>
          <a:lstStyle/>
          <a:p>
            <a:fld id="{D1C7BB80-D77D-BD43-82D8-D1EC4AEFB184}" type="slidenum">
              <a:rPr lang="de-CH"/>
              <a:pPr/>
              <a:t>49</a:t>
            </a:fld>
            <a:endParaRPr lang="de-CH"/>
          </a:p>
        </p:txBody>
      </p:sp>
    </p:spTree>
    <p:extLst>
      <p:ext uri="{BB962C8B-B14F-4D97-AF65-F5344CB8AC3E}">
        <p14:creationId xmlns:p14="http://schemas.microsoft.com/office/powerpoint/2010/main" val="6736988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IPv6 Header has</a:t>
            </a:r>
            <a:r>
              <a:rPr lang="en-US" baseline="0"/>
              <a:t> a fixed length of 40 bytes (simple fast processing)</a:t>
            </a:r>
          </a:p>
          <a:p>
            <a:r>
              <a:rPr lang="en-US" baseline="0"/>
              <a:t>For Options additional Header can be included / chained</a:t>
            </a:r>
          </a:p>
          <a:p>
            <a:r>
              <a:rPr lang="en-US" baseline="0"/>
              <a:t>If new Options are required new EH can be defined</a:t>
            </a:r>
          </a:p>
          <a:p>
            <a:pPr>
              <a:spcAft>
                <a:spcPts val="600"/>
              </a:spcAft>
            </a:pPr>
            <a:r>
              <a:rPr lang="de-CH">
                <a:latin typeface="Arial" charset="0"/>
                <a:ea typeface="ＭＳ Ｐゴシック" charset="0"/>
                <a:cs typeface="ＭＳ Ｐゴシック" charset="0"/>
                <a:sym typeface="Wingdings"/>
              </a:rPr>
              <a:t>EH are defined in RFC 2460, Section 4</a:t>
            </a:r>
            <a:endParaRPr lang="en-US">
              <a:latin typeface="Arial" charset="0"/>
              <a:ea typeface="ＭＳ Ｐゴシック" charset="0"/>
              <a:cs typeface="ＭＳ Ｐゴシック" charset="0"/>
              <a:sym typeface="Wingdings"/>
            </a:endParaRPr>
          </a:p>
          <a:p>
            <a:r>
              <a:rPr lang="en-US">
                <a:latin typeface="Arial" charset="0"/>
                <a:ea typeface="ＭＳ Ｐゴシック" charset="0"/>
                <a:cs typeface="ＭＳ Ｐゴシック" charset="0"/>
              </a:rPr>
              <a:t>Protocol numbers listed in </a:t>
            </a:r>
            <a:r>
              <a:rPr lang="de-CH">
                <a:latin typeface="Arial" charset="0"/>
                <a:ea typeface="ＭＳ Ｐゴシック" charset="0"/>
                <a:cs typeface="ＭＳ Ｐゴシック" charset="0"/>
              </a:rPr>
              <a:t>http://www.iana.org/assignments/protocol-numbers/protocol-numbers.xml</a:t>
            </a:r>
          </a:p>
          <a:p>
            <a:endParaRPr lang="en-US" baseline="0"/>
          </a:p>
        </p:txBody>
      </p:sp>
      <p:sp>
        <p:nvSpPr>
          <p:cNvPr id="4" name="Slide Number Placeholder 3"/>
          <p:cNvSpPr>
            <a:spLocks noGrp="1"/>
          </p:cNvSpPr>
          <p:nvPr>
            <p:ph type="sldNum" sz="quarter" idx="10"/>
          </p:nvPr>
        </p:nvSpPr>
        <p:spPr/>
        <p:txBody>
          <a:bodyPr/>
          <a:lstStyle/>
          <a:p>
            <a:fld id="{449BA0B8-2A00-6F42-B573-62453FE879E5}" type="slidenum">
              <a:rPr lang="de-CH"/>
              <a:pPr/>
              <a:t>51</a:t>
            </a:fld>
            <a:endParaRPr lang="de-CH"/>
          </a:p>
        </p:txBody>
      </p:sp>
    </p:spTree>
    <p:extLst>
      <p:ext uri="{BB962C8B-B14F-4D97-AF65-F5344CB8AC3E}">
        <p14:creationId xmlns:p14="http://schemas.microsoft.com/office/powerpoint/2010/main" val="38070160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*Exception: A</a:t>
            </a:r>
            <a:r>
              <a:rPr lang="en-US" baseline="0" dirty="0"/>
              <a:t> Destination Options Header in front of a Routing Header means Routers must process </a:t>
            </a:r>
            <a:r>
              <a:rPr lang="en-US" baseline="0"/>
              <a:t>the header</a:t>
            </a:r>
            <a:endParaRPr lang="en-US" baseline="0" dirty="0"/>
          </a:p>
        </p:txBody>
      </p:sp>
      <p:sp>
        <p:nvSpPr>
          <p:cNvPr id="4" name="Slide Number Placeholder 3"/>
          <p:cNvSpPr>
            <a:spLocks noGrp="1"/>
          </p:cNvSpPr>
          <p:nvPr>
            <p:ph type="sldNum" sz="quarter" idx="10"/>
          </p:nvPr>
        </p:nvSpPr>
        <p:spPr/>
        <p:txBody>
          <a:bodyPr/>
          <a:lstStyle/>
          <a:p>
            <a:fld id="{D1C7BB80-D77D-BD43-82D8-D1EC4AEFB184}" type="slidenum">
              <a:rPr lang="de-CH"/>
              <a:pPr/>
              <a:t>52</a:t>
            </a:fld>
            <a:endParaRPr lang="de-CH"/>
          </a:p>
        </p:txBody>
      </p:sp>
    </p:spTree>
    <p:extLst>
      <p:ext uri="{BB962C8B-B14F-4D97-AF65-F5344CB8AC3E}">
        <p14:creationId xmlns:p14="http://schemas.microsoft.com/office/powerpoint/2010/main" val="22779241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err="1"/>
              <a:t>for</a:t>
            </a:r>
            <a:r>
              <a:rPr lang="de-CH" dirty="0"/>
              <a:t> a</a:t>
            </a:r>
            <a:r>
              <a:rPr lang="de-CH" baseline="0" dirty="0"/>
              <a:t> </a:t>
            </a:r>
            <a:r>
              <a:rPr lang="de-CH" baseline="0" dirty="0" err="1"/>
              <a:t>FW</a:t>
            </a:r>
            <a:r>
              <a:rPr lang="de-CH" baseline="0" dirty="0"/>
              <a:t> </a:t>
            </a:r>
            <a:r>
              <a:rPr lang="de-CH" baseline="0" dirty="0" err="1"/>
              <a:t>this</a:t>
            </a:r>
            <a:r>
              <a:rPr lang="de-CH" baseline="0" dirty="0"/>
              <a:t> </a:t>
            </a:r>
            <a:r>
              <a:rPr lang="de-CH" baseline="0" dirty="0" err="1"/>
              <a:t>is</a:t>
            </a:r>
            <a:r>
              <a:rPr lang="de-CH" baseline="0" dirty="0"/>
              <a:t> a </a:t>
            </a:r>
            <a:r>
              <a:rPr lang="de-CH" baseline="0" dirty="0" err="1"/>
              <a:t>complex</a:t>
            </a:r>
            <a:r>
              <a:rPr lang="de-CH" baseline="0" dirty="0"/>
              <a:t> </a:t>
            </a:r>
            <a:r>
              <a:rPr lang="de-CH" baseline="0" dirty="0" err="1"/>
              <a:t>thing</a:t>
            </a:r>
            <a:r>
              <a:rPr lang="de-CH" baseline="0" dirty="0"/>
              <a:t> </a:t>
            </a:r>
            <a:r>
              <a:rPr lang="de-CH" baseline="0" dirty="0" err="1"/>
              <a:t>to</a:t>
            </a:r>
            <a:r>
              <a:rPr lang="de-CH" baseline="0" dirty="0"/>
              <a:t> do</a:t>
            </a:r>
          </a:p>
          <a:p>
            <a:r>
              <a:rPr lang="de-CH" baseline="0" dirty="0"/>
              <a:t>( </a:t>
            </a:r>
            <a:r>
              <a:rPr lang="de-CH" baseline="0" dirty="0" err="1"/>
              <a:t>max</a:t>
            </a:r>
            <a:r>
              <a:rPr lang="de-CH" baseline="0" dirty="0"/>
              <a:t> </a:t>
            </a:r>
            <a:r>
              <a:rPr lang="de-CH" baseline="0" dirty="0" err="1"/>
              <a:t>size</a:t>
            </a:r>
            <a:r>
              <a:rPr lang="de-CH" baseline="0" dirty="0"/>
              <a:t> </a:t>
            </a:r>
            <a:r>
              <a:rPr lang="de-CH" baseline="0" dirty="0" err="1"/>
              <a:t>of</a:t>
            </a:r>
            <a:r>
              <a:rPr lang="de-CH" baseline="0" dirty="0"/>
              <a:t> packet 64 </a:t>
            </a:r>
            <a:r>
              <a:rPr lang="de-CH" baseline="0" dirty="0" err="1"/>
              <a:t>kbit</a:t>
            </a:r>
            <a:r>
              <a:rPr lang="de-CH" baseline="0" dirty="0"/>
              <a:t>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53</a:t>
            </a:fld>
            <a:endParaRPr lang="de-CH"/>
          </a:p>
        </p:txBody>
      </p:sp>
    </p:spTree>
    <p:extLst>
      <p:ext uri="{BB962C8B-B14F-4D97-AF65-F5344CB8AC3E}">
        <p14:creationId xmlns:p14="http://schemas.microsoft.com/office/powerpoint/2010/main" val="21738351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Security</a:t>
            </a:r>
            <a:r>
              <a:rPr lang="en-US" baseline="0" dirty="0"/>
              <a:t> Issue 1: No network security device can protect end host</a:t>
            </a:r>
          </a:p>
          <a:p>
            <a:pPr marL="0" indent="0">
              <a:buNone/>
            </a:pPr>
            <a:r>
              <a:rPr lang="en-US" baseline="0" dirty="0"/>
              <a:t>Security Issue 2: any order / any </a:t>
            </a:r>
            <a:r>
              <a:rPr lang="en-US" baseline="0" dirty="0" err="1"/>
              <a:t>occuring</a:t>
            </a:r>
            <a:r>
              <a:rPr lang="en-US" baseline="0" dirty="0"/>
              <a:t> number </a:t>
            </a:r>
            <a:r>
              <a:rPr lang="en-US" baseline="0" dirty="0">
                <a:sym typeface="Wingdings"/>
              </a:rPr>
              <a:t> invitation to test robustness of </a:t>
            </a:r>
            <a:r>
              <a:rPr lang="en-US" baseline="0" dirty="0" err="1">
                <a:sym typeface="Wingdings"/>
              </a:rPr>
              <a:t>endhost</a:t>
            </a:r>
            <a:r>
              <a:rPr lang="en-US" baseline="0" dirty="0">
                <a:sym typeface="Wingdings"/>
              </a:rPr>
              <a:t>, try DOS/crash (it has to process all the information)</a:t>
            </a:r>
          </a:p>
          <a:p>
            <a:pPr marL="0" indent="0">
              <a:buNone/>
            </a:pPr>
            <a:endParaRPr lang="en-US" baseline="0" dirty="0">
              <a:sym typeface="Wingdings"/>
            </a:endParaRPr>
          </a:p>
          <a:p>
            <a:pPr marL="0" indent="0">
              <a:buNone/>
            </a:pPr>
            <a:r>
              <a:rPr lang="en-US" baseline="0" dirty="0">
                <a:sym typeface="Wingdings"/>
              </a:rPr>
              <a:t>the one exception: Hop-by-hop Options Header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54</a:t>
            </a:fld>
            <a:endParaRPr lang="de-CH"/>
          </a:p>
        </p:txBody>
      </p:sp>
    </p:spTree>
    <p:extLst>
      <p:ext uri="{BB962C8B-B14F-4D97-AF65-F5344CB8AC3E}">
        <p14:creationId xmlns:p14="http://schemas.microsoft.com/office/powerpoint/2010/main" val="705815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repetition!</a:t>
            </a:r>
          </a:p>
        </p:txBody>
      </p:sp>
      <p:sp>
        <p:nvSpPr>
          <p:cNvPr id="4" name="Slide Number Placeholder 3"/>
          <p:cNvSpPr>
            <a:spLocks noGrp="1"/>
          </p:cNvSpPr>
          <p:nvPr>
            <p:ph type="sldNum" sz="quarter" idx="10"/>
          </p:nvPr>
        </p:nvSpPr>
        <p:spPr/>
        <p:txBody>
          <a:bodyPr/>
          <a:lstStyle/>
          <a:p>
            <a:fld id="{D1C7BB80-D77D-BD43-82D8-D1EC4AEFB184}" type="slidenum">
              <a:rPr lang="de-CH" smtClean="0"/>
              <a:pPr/>
              <a:t>9</a:t>
            </a:fld>
            <a:endParaRPr lang="de-CH"/>
          </a:p>
        </p:txBody>
      </p:sp>
    </p:spTree>
    <p:extLst>
      <p:ext uri="{BB962C8B-B14F-4D97-AF65-F5344CB8AC3E}">
        <p14:creationId xmlns:p14="http://schemas.microsoft.com/office/powerpoint/2010/main" val="14875515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Firewalls only parse –</a:t>
            </a:r>
            <a:r>
              <a:rPr lang="en-US" baseline="0"/>
              <a:t> no interpretation / inspection needed here</a:t>
            </a:r>
          </a:p>
        </p:txBody>
      </p:sp>
      <p:sp>
        <p:nvSpPr>
          <p:cNvPr id="4" name="Slide Number Placeholder 3"/>
          <p:cNvSpPr>
            <a:spLocks noGrp="1"/>
          </p:cNvSpPr>
          <p:nvPr>
            <p:ph type="sldNum" sz="quarter" idx="10"/>
          </p:nvPr>
        </p:nvSpPr>
        <p:spPr/>
        <p:txBody>
          <a:bodyPr/>
          <a:lstStyle/>
          <a:p>
            <a:fld id="{D1C7BB80-D77D-BD43-82D8-D1EC4AEFB184}" type="slidenum">
              <a:rPr lang="de-CH"/>
              <a:pPr/>
              <a:t>55</a:t>
            </a:fld>
            <a:endParaRPr lang="de-CH"/>
          </a:p>
        </p:txBody>
      </p:sp>
    </p:spTree>
    <p:extLst>
      <p:ext uri="{BB962C8B-B14F-4D97-AF65-F5344CB8AC3E}">
        <p14:creationId xmlns:p14="http://schemas.microsoft.com/office/powerpoint/2010/main" val="36400876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RFC 6564: </a:t>
            </a:r>
            <a:r>
              <a:rPr lang="en-US" dirty="0" err="1"/>
              <a:t>Hdr</a:t>
            </a:r>
            <a:r>
              <a:rPr lang="en-US" dirty="0"/>
              <a:t> Ext Length</a:t>
            </a:r>
          </a:p>
          <a:p>
            <a:r>
              <a:rPr lang="en-US" dirty="0"/>
              <a:t>Parsing </a:t>
            </a:r>
            <a:r>
              <a:rPr lang="en-US" dirty="0" err="1"/>
              <a:t>EHs</a:t>
            </a:r>
            <a:r>
              <a:rPr lang="en-US" baseline="0" dirty="0"/>
              <a:t> often done in </a:t>
            </a:r>
            <a:r>
              <a:rPr lang="en-US" dirty="0"/>
              <a:t>Application-specific Integrated Circuits (</a:t>
            </a:r>
            <a:r>
              <a:rPr lang="en-US" dirty="0" err="1"/>
              <a:t>ASICs</a:t>
            </a:r>
            <a:r>
              <a:rPr lang="en-US" dirty="0"/>
              <a:t>) in order to maintain</a:t>
            </a:r>
            <a:r>
              <a:rPr lang="en-US" baseline="0" dirty="0"/>
              <a:t> </a:t>
            </a:r>
            <a:r>
              <a:rPr lang="en-US" baseline="0" dirty="0" err="1"/>
              <a:t>wirespeed</a:t>
            </a:r>
            <a:endParaRPr lang="en-US" baseline="0" dirty="0"/>
          </a:p>
          <a:p>
            <a:r>
              <a:rPr lang="en-US" dirty="0"/>
              <a:t>any new IPv6 extension header will break IPv6 deployments that use these existing capabilities</a:t>
            </a:r>
          </a:p>
          <a:p>
            <a:r>
              <a:rPr lang="en-US" dirty="0"/>
              <a:t>This document proposes one step in easing the inspection of extension headers by </a:t>
            </a:r>
            <a:r>
              <a:rPr lang="en-US" dirty="0" err="1"/>
              <a:t>middleboxes</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56</a:t>
            </a:fld>
            <a:endParaRPr lang="de-CH"/>
          </a:p>
        </p:txBody>
      </p:sp>
    </p:spTree>
    <p:extLst>
      <p:ext uri="{BB962C8B-B14F-4D97-AF65-F5344CB8AC3E}">
        <p14:creationId xmlns:p14="http://schemas.microsoft.com/office/powerpoint/2010/main" val="2100636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58</a:t>
            </a:fld>
            <a:endParaRPr lang="de-CH"/>
          </a:p>
        </p:txBody>
      </p:sp>
    </p:spTree>
    <p:extLst>
      <p:ext uri="{BB962C8B-B14F-4D97-AF65-F5344CB8AC3E}">
        <p14:creationId xmlns:p14="http://schemas.microsoft.com/office/powerpoint/2010/main" val="31107987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IANA</a:t>
            </a:r>
            <a:r>
              <a:rPr lang="en-US" baseline="0" dirty="0"/>
              <a:t> </a:t>
            </a:r>
            <a:r>
              <a:rPr lang="en-US" dirty="0"/>
              <a:t>defined options: </a:t>
            </a:r>
            <a:r>
              <a:rPr lang="en-US" dirty="0" err="1"/>
              <a:t>www.iana.org</a:t>
            </a:r>
            <a:r>
              <a:rPr lang="en-US" dirty="0"/>
              <a:t>/assignments/</a:t>
            </a:r>
            <a:r>
              <a:rPr lang="en-US" dirty="0" err="1"/>
              <a:t>ipv6</a:t>
            </a:r>
            <a:r>
              <a:rPr lang="en-US" dirty="0"/>
              <a:t>-parameters/</a:t>
            </a:r>
            <a:r>
              <a:rPr lang="en-US" dirty="0" err="1"/>
              <a:t>ipv6-parameters.xml</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59</a:t>
            </a:fld>
            <a:endParaRPr lang="de-CH"/>
          </a:p>
        </p:txBody>
      </p:sp>
    </p:spTree>
    <p:extLst>
      <p:ext uri="{BB962C8B-B14F-4D97-AF65-F5344CB8AC3E}">
        <p14:creationId xmlns:p14="http://schemas.microsoft.com/office/powerpoint/2010/main" val="25360219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might not help because attack</a:t>
            </a:r>
            <a:r>
              <a:rPr lang="en-US" baseline="0" dirty="0"/>
              <a:t> information is in the data fields of the EH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60</a:t>
            </a:fld>
            <a:endParaRPr lang="de-CH"/>
          </a:p>
        </p:txBody>
      </p:sp>
    </p:spTree>
    <p:extLst>
      <p:ext uri="{BB962C8B-B14F-4D97-AF65-F5344CB8AC3E}">
        <p14:creationId xmlns:p14="http://schemas.microsoft.com/office/powerpoint/2010/main" val="1409040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Router</a:t>
            </a:r>
            <a:r>
              <a:rPr lang="en-US" baseline="0" dirty="0"/>
              <a:t> Alert Option Values: 0=contains </a:t>
            </a:r>
            <a:r>
              <a:rPr lang="en-US" baseline="0" dirty="0" err="1"/>
              <a:t>MLD</a:t>
            </a:r>
            <a:r>
              <a:rPr lang="en-US" baseline="0" dirty="0"/>
              <a:t> message 1= contains RSVP message</a:t>
            </a:r>
          </a:p>
          <a:p>
            <a:endParaRPr lang="en-US" dirty="0"/>
          </a:p>
          <a:p>
            <a:r>
              <a:rPr lang="en-US" dirty="0" err="1"/>
              <a:t>IANA</a:t>
            </a:r>
            <a:r>
              <a:rPr lang="en-US" dirty="0"/>
              <a:t> maintains</a:t>
            </a:r>
            <a:r>
              <a:rPr lang="en-US" baseline="0" dirty="0"/>
              <a:t> a list of allocated Router </a:t>
            </a:r>
            <a:r>
              <a:rPr lang="en-US" baseline="0" dirty="0" err="1"/>
              <a:t>Altert</a:t>
            </a:r>
            <a:r>
              <a:rPr lang="en-US" baseline="0" dirty="0"/>
              <a:t> Values (currently 1-68) RSVP, </a:t>
            </a:r>
            <a:r>
              <a:rPr lang="en-US" baseline="0" dirty="0" err="1"/>
              <a:t>MLD</a:t>
            </a:r>
            <a:r>
              <a:rPr lang="en-US" baseline="0" dirty="0"/>
              <a:t>-message</a:t>
            </a:r>
          </a:p>
          <a:p>
            <a:r>
              <a:rPr lang="en-US" baseline="0" dirty="0"/>
              <a:t>Filter out all other values</a:t>
            </a:r>
          </a:p>
          <a:p>
            <a:r>
              <a:rPr lang="en-US" dirty="0"/>
              <a:t>69-65502 Unassigned</a:t>
            </a:r>
          </a:p>
          <a:p>
            <a:r>
              <a:rPr lang="en-US" dirty="0"/>
              <a:t>65503-65534 Reserved for experimental use</a:t>
            </a:r>
          </a:p>
        </p:txBody>
      </p:sp>
      <p:sp>
        <p:nvSpPr>
          <p:cNvPr id="4" name="Slide Number Placeholder 3"/>
          <p:cNvSpPr>
            <a:spLocks noGrp="1"/>
          </p:cNvSpPr>
          <p:nvPr>
            <p:ph type="sldNum" sz="quarter" idx="10"/>
          </p:nvPr>
        </p:nvSpPr>
        <p:spPr/>
        <p:txBody>
          <a:bodyPr/>
          <a:lstStyle/>
          <a:p>
            <a:fld id="{D1C7BB80-D77D-BD43-82D8-D1EC4AEFB184}" type="slidenum">
              <a:rPr lang="de-CH"/>
              <a:pPr/>
              <a:t>61</a:t>
            </a:fld>
            <a:endParaRPr lang="de-CH"/>
          </a:p>
        </p:txBody>
      </p:sp>
    </p:spTree>
    <p:extLst>
      <p:ext uri="{BB962C8B-B14F-4D97-AF65-F5344CB8AC3E}">
        <p14:creationId xmlns:p14="http://schemas.microsoft.com/office/powerpoint/2010/main" val="23893505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ym typeface="Wingdings"/>
              </a:rPr>
              <a:t>IPv6 History</a:t>
            </a:r>
          </a:p>
          <a:p>
            <a:r>
              <a:rPr lang="en-US" dirty="0">
                <a:sym typeface="Wingdings"/>
              </a:rPr>
              <a:t>Source</a:t>
            </a:r>
            <a:r>
              <a:rPr lang="en-US" baseline="0" dirty="0">
                <a:sym typeface="Wingdings"/>
              </a:rPr>
              <a:t> Routing means </a:t>
            </a:r>
            <a:r>
              <a:rPr lang="en-US" dirty="0"/>
              <a:t>the</a:t>
            </a:r>
            <a:r>
              <a:rPr lang="en-US" baseline="0" dirty="0"/>
              <a:t> sender defines the route of the packet; can add multiple hops</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62</a:t>
            </a:fld>
            <a:endParaRPr lang="de-CH"/>
          </a:p>
        </p:txBody>
      </p:sp>
    </p:spTree>
    <p:extLst>
      <p:ext uri="{BB962C8B-B14F-4D97-AF65-F5344CB8AC3E}">
        <p14:creationId xmlns:p14="http://schemas.microsoft.com/office/powerpoint/2010/main" val="36593551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a:solidFill>
                <a:schemeClr val="tx1"/>
              </a:solidFill>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D1C7BB80-D77D-BD43-82D8-D1EC4AEFB184}" type="slidenum">
              <a:rPr lang="de-CH"/>
              <a:pPr/>
              <a:t>63</a:t>
            </a:fld>
            <a:endParaRPr lang="de-CH"/>
          </a:p>
        </p:txBody>
      </p:sp>
    </p:spTree>
    <p:extLst>
      <p:ext uri="{BB962C8B-B14F-4D97-AF65-F5344CB8AC3E}">
        <p14:creationId xmlns:p14="http://schemas.microsoft.com/office/powerpoint/2010/main" val="28849756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8925" lvl="1" indent="0">
              <a:buNone/>
            </a:pPr>
            <a:r>
              <a:rPr lang="en-US" dirty="0" err="1">
                <a:latin typeface="Arial" charset="0"/>
                <a:ea typeface="ＭＳ Ｐゴシック" charset="0"/>
                <a:cs typeface="ＭＳ Ｐゴシック" charset="0"/>
              </a:rPr>
              <a:t>IOS</a:t>
            </a:r>
            <a:r>
              <a:rPr lang="en-US" dirty="0">
                <a:latin typeface="Arial" charset="0"/>
                <a:ea typeface="ＭＳ Ｐゴシック" charset="0"/>
                <a:cs typeface="ＭＳ Ｐゴシック" charset="0"/>
              </a:rPr>
              <a:t>  (starting with Release 12.2(13)T and 12.0(23)S)</a:t>
            </a:r>
          </a:p>
        </p:txBody>
      </p:sp>
      <p:sp>
        <p:nvSpPr>
          <p:cNvPr id="4" name="Slide Number Placeholder 3"/>
          <p:cNvSpPr>
            <a:spLocks noGrp="1"/>
          </p:cNvSpPr>
          <p:nvPr>
            <p:ph type="sldNum" sz="quarter" idx="10"/>
          </p:nvPr>
        </p:nvSpPr>
        <p:spPr/>
        <p:txBody>
          <a:bodyPr/>
          <a:lstStyle/>
          <a:p>
            <a:fld id="{D1C7BB80-D77D-BD43-82D8-D1EC4AEFB184}" type="slidenum">
              <a:rPr lang="de-CH"/>
              <a:pPr/>
              <a:t>64</a:t>
            </a:fld>
            <a:endParaRPr lang="de-CH"/>
          </a:p>
        </p:txBody>
      </p:sp>
    </p:spTree>
    <p:extLst>
      <p:ext uri="{BB962C8B-B14F-4D97-AF65-F5344CB8AC3E}">
        <p14:creationId xmlns:p14="http://schemas.microsoft.com/office/powerpoint/2010/main" val="162121450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98425" algn="l" defTabSz="914400" rtl="0" eaLnBrk="0" fontAlgn="base" latinLnBrk="0" hangingPunct="0">
              <a:lnSpc>
                <a:spcPct val="100000"/>
              </a:lnSpc>
              <a:spcBef>
                <a:spcPct val="30000"/>
              </a:spcBef>
              <a:spcAft>
                <a:spcPct val="0"/>
              </a:spcAft>
              <a:buClrTx/>
              <a:buSzTx/>
              <a:buFontTx/>
              <a:buChar char="•"/>
              <a:tabLst/>
              <a:defRPr/>
            </a:pPr>
            <a:r>
              <a:rPr lang="en-US" sz="2000">
                <a:latin typeface="Arial" charset="0"/>
                <a:ea typeface="ＭＳ Ｐゴシック" charset="0"/>
                <a:cs typeface="ＭＳ Ｐゴシック" charset="0"/>
              </a:rPr>
              <a:t>Fragmentation is only allowed by Sender (not any hop) </a:t>
            </a:r>
            <a:r>
              <a:rPr lang="en-US" sz="2000">
                <a:latin typeface="Arial" charset="0"/>
                <a:ea typeface="ＭＳ Ｐゴシック" charset="0"/>
                <a:cs typeface="ＭＳ Ｐゴシック" charset="0"/>
                <a:sym typeface="Wingdings"/>
              </a:rPr>
              <a:t> performance reasons</a:t>
            </a:r>
          </a:p>
          <a:p>
            <a:pPr marL="0" marR="0" lvl="3" indent="98425" algn="l" defTabSz="914400" rtl="0" eaLnBrk="0" fontAlgn="base" latinLnBrk="0" hangingPunct="0">
              <a:lnSpc>
                <a:spcPct val="100000"/>
              </a:lnSpc>
              <a:spcBef>
                <a:spcPct val="30000"/>
              </a:spcBef>
              <a:spcAft>
                <a:spcPct val="0"/>
              </a:spcAft>
              <a:buClrTx/>
              <a:buSzTx/>
              <a:buFontTx/>
              <a:buChar char="•"/>
              <a:tabLst/>
              <a:defRPr/>
            </a:pPr>
            <a:r>
              <a:rPr lang="en-US" sz="2000">
                <a:latin typeface="Arial" charset="0"/>
                <a:ea typeface="ＭＳ Ｐゴシック" charset="0"/>
                <a:cs typeface="ＭＳ Ｐゴシック" charset="0"/>
                <a:sym typeface="Wingdings"/>
              </a:rPr>
              <a:t>Path MTU Discovery is used</a:t>
            </a:r>
            <a:r>
              <a:rPr lang="en-US" sz="2000" baseline="0">
                <a:latin typeface="Arial" charset="0"/>
                <a:ea typeface="ＭＳ Ｐゴシック" charset="0"/>
                <a:cs typeface="ＭＳ Ｐゴシック" charset="0"/>
                <a:sym typeface="Wingdings"/>
              </a:rPr>
              <a:t> instead (RFC 1981)</a:t>
            </a:r>
          </a:p>
          <a:p>
            <a:endParaRPr lang="en-US" baseline="0"/>
          </a:p>
          <a:p>
            <a:r>
              <a:rPr lang="en-US" baseline="0"/>
              <a:t>1280 Bytes is defined as minimum MTU for IPv6</a:t>
            </a:r>
          </a:p>
          <a:p>
            <a:r>
              <a:rPr lang="en-US" baseline="0"/>
              <a:t>1500 Bytes is standard MTU for Ethernet / IPv6</a:t>
            </a:r>
            <a:endParaRPr lang="en-US"/>
          </a:p>
          <a:p>
            <a:pPr marL="0" marR="0" lvl="3" indent="98425" algn="l" defTabSz="914400" rtl="0" eaLnBrk="0" fontAlgn="base" latinLnBrk="0" hangingPunct="0">
              <a:lnSpc>
                <a:spcPct val="100000"/>
              </a:lnSpc>
              <a:spcBef>
                <a:spcPct val="30000"/>
              </a:spcBef>
              <a:spcAft>
                <a:spcPct val="0"/>
              </a:spcAft>
              <a:buClrTx/>
              <a:buSzTx/>
              <a:buFontTx/>
              <a:buChar char="•"/>
              <a:tabLst/>
              <a:defRPr/>
            </a:pPr>
            <a:endParaRPr lang="en-US" sz="2000">
              <a:latin typeface="Arial" charset="0"/>
              <a:ea typeface="ＭＳ Ｐゴシック" charset="0"/>
              <a:cs typeface="ＭＳ Ｐゴシック" charset="0"/>
            </a:endParaRPr>
          </a:p>
          <a:p>
            <a:pPr marL="0" indent="0">
              <a:buNone/>
            </a:pP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67</a:t>
            </a:fld>
            <a:endParaRPr lang="de-CH"/>
          </a:p>
        </p:txBody>
      </p:sp>
    </p:spTree>
    <p:extLst>
      <p:ext uri="{BB962C8B-B14F-4D97-AF65-F5344CB8AC3E}">
        <p14:creationId xmlns:p14="http://schemas.microsoft.com/office/powerpoint/2010/main" val="3655127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see next slide</a:t>
            </a:r>
          </a:p>
        </p:txBody>
      </p:sp>
      <p:sp>
        <p:nvSpPr>
          <p:cNvPr id="4" name="Slide Number Placeholder 3"/>
          <p:cNvSpPr>
            <a:spLocks noGrp="1"/>
          </p:cNvSpPr>
          <p:nvPr>
            <p:ph type="sldNum" sz="quarter" idx="10"/>
          </p:nvPr>
        </p:nvSpPr>
        <p:spPr/>
        <p:txBody>
          <a:bodyPr/>
          <a:lstStyle/>
          <a:p>
            <a:fld id="{D1C7BB80-D77D-BD43-82D8-D1EC4AEFB184}" type="slidenum">
              <a:rPr lang="de-CH"/>
              <a:pPr/>
              <a:t>10</a:t>
            </a:fld>
            <a:endParaRPr lang="de-CH"/>
          </a:p>
        </p:txBody>
      </p:sp>
    </p:spTree>
    <p:extLst>
      <p:ext uri="{BB962C8B-B14F-4D97-AF65-F5344CB8AC3E}">
        <p14:creationId xmlns:p14="http://schemas.microsoft.com/office/powerpoint/2010/main" val="30686854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THC-tool: fragmentation6</a:t>
            </a:r>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68</a:t>
            </a:fld>
            <a:endParaRPr lang="de-CH"/>
          </a:p>
        </p:txBody>
      </p:sp>
    </p:spTree>
    <p:extLst>
      <p:ext uri="{BB962C8B-B14F-4D97-AF65-F5344CB8AC3E}">
        <p14:creationId xmlns:p14="http://schemas.microsoft.com/office/powerpoint/2010/main" val="18305176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THC-tool: fragmentation6</a:t>
            </a:r>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69</a:t>
            </a:fld>
            <a:endParaRPr lang="de-CH"/>
          </a:p>
        </p:txBody>
      </p:sp>
    </p:spTree>
    <p:extLst>
      <p:ext uri="{BB962C8B-B14F-4D97-AF65-F5344CB8AC3E}">
        <p14:creationId xmlns:p14="http://schemas.microsoft.com/office/powerpoint/2010/main" val="19295504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THC-tool: fragmentation6</a:t>
            </a:r>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70</a:t>
            </a:fld>
            <a:endParaRPr lang="de-CH"/>
          </a:p>
        </p:txBody>
      </p:sp>
    </p:spTree>
    <p:extLst>
      <p:ext uri="{BB962C8B-B14F-4D97-AF65-F5344CB8AC3E}">
        <p14:creationId xmlns:p14="http://schemas.microsoft.com/office/powerpoint/2010/main" val="39292624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charset="0"/>
                <a:ea typeface="ＭＳ Ｐゴシック" charset="0"/>
                <a:cs typeface="ＭＳ Ｐゴシック" charset="0"/>
                <a:sym typeface="Wingdings"/>
              </a:rPr>
              <a:t>According to IPv6 RFCs reassembly</a:t>
            </a:r>
            <a:r>
              <a:rPr lang="en-US" baseline="0">
                <a:latin typeface="Arial" charset="0"/>
                <a:ea typeface="ＭＳ Ｐゴシック" charset="0"/>
                <a:cs typeface="ＭＳ Ｐゴシック" charset="0"/>
                <a:sym typeface="Wingdings"/>
              </a:rPr>
              <a:t> inbetween is not intended</a:t>
            </a:r>
            <a:endParaRPr lang="en-US">
              <a:latin typeface="Arial" charset="0"/>
              <a:ea typeface="ＭＳ Ｐゴシック" charset="0"/>
              <a:cs typeface="ＭＳ Ｐゴシック" charset="0"/>
              <a:sym typeface="Wingdings"/>
            </a:endParaRPr>
          </a:p>
          <a:p>
            <a:r>
              <a:rPr lang="en-US">
                <a:latin typeface="Arial" charset="0"/>
                <a:ea typeface="ＭＳ Ｐゴシック" charset="0"/>
                <a:cs typeface="ＭＳ Ｐゴシック" charset="0"/>
                <a:sym typeface="Wingdings"/>
              </a:rPr>
              <a:t>Hardware Ressources are needed for performance</a:t>
            </a:r>
          </a:p>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71</a:t>
            </a:fld>
            <a:endParaRPr lang="de-CH"/>
          </a:p>
        </p:txBody>
      </p:sp>
    </p:spTree>
    <p:extLst>
      <p:ext uri="{BB962C8B-B14F-4D97-AF65-F5344CB8AC3E}">
        <p14:creationId xmlns:p14="http://schemas.microsoft.com/office/powerpoint/2010/main" val="27674189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repetition</a:t>
            </a:r>
          </a:p>
        </p:txBody>
      </p:sp>
      <p:sp>
        <p:nvSpPr>
          <p:cNvPr id="4" name="Slide Number Placeholder 3"/>
          <p:cNvSpPr>
            <a:spLocks noGrp="1"/>
          </p:cNvSpPr>
          <p:nvPr>
            <p:ph type="sldNum" sz="quarter" idx="10"/>
          </p:nvPr>
        </p:nvSpPr>
        <p:spPr/>
        <p:txBody>
          <a:bodyPr/>
          <a:lstStyle/>
          <a:p>
            <a:fld id="{D1C7BB80-D77D-BD43-82D8-D1EC4AEFB184}" type="slidenum">
              <a:rPr lang="de-CH"/>
              <a:pPr/>
              <a:t>74</a:t>
            </a:fld>
            <a:endParaRPr lang="de-CH"/>
          </a:p>
        </p:txBody>
      </p:sp>
    </p:spTree>
    <p:extLst>
      <p:ext uri="{BB962C8B-B14F-4D97-AF65-F5344CB8AC3E}">
        <p14:creationId xmlns:p14="http://schemas.microsoft.com/office/powerpoint/2010/main" val="16806875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baseline="0" dirty="0"/>
              <a:t>amplification </a:t>
            </a:r>
            <a:r>
              <a:rPr lang="en-US" baseline="0" dirty="0">
                <a:sym typeface="Wingdings"/>
              </a:rPr>
              <a:t> all multicast receivers send reply</a:t>
            </a:r>
            <a:endParaRPr lang="en-US" dirty="0"/>
          </a:p>
          <a:p>
            <a:pPr marL="0" marR="0" indent="98425" algn="l" defTabSz="914400" rtl="0" eaLnBrk="0" fontAlgn="base" latinLnBrk="0" hangingPunct="0">
              <a:lnSpc>
                <a:spcPct val="100000"/>
              </a:lnSpc>
              <a:spcBef>
                <a:spcPct val="30000"/>
              </a:spcBef>
              <a:spcAft>
                <a:spcPct val="0"/>
              </a:spcAft>
              <a:buClrTx/>
              <a:buSzTx/>
              <a:buFontTx/>
              <a:buChar char="•"/>
              <a:tabLst/>
              <a:defRPr/>
            </a:pPr>
            <a:endParaRPr lang="en-US" dirty="0"/>
          </a:p>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The Smurf Attack is a way of generating significant computer network traffic on a victim network. </a:t>
            </a:r>
          </a:p>
        </p:txBody>
      </p:sp>
      <p:sp>
        <p:nvSpPr>
          <p:cNvPr id="4" name="Slide Number Placeholder 3"/>
          <p:cNvSpPr>
            <a:spLocks noGrp="1"/>
          </p:cNvSpPr>
          <p:nvPr>
            <p:ph type="sldNum" sz="quarter" idx="10"/>
          </p:nvPr>
        </p:nvSpPr>
        <p:spPr/>
        <p:txBody>
          <a:bodyPr/>
          <a:lstStyle/>
          <a:p>
            <a:fld id="{D1C7BB80-D77D-BD43-82D8-D1EC4AEFB184}" type="slidenum">
              <a:rPr lang="de-CH"/>
              <a:pPr/>
              <a:t>76</a:t>
            </a:fld>
            <a:endParaRPr lang="de-CH"/>
          </a:p>
        </p:txBody>
      </p:sp>
    </p:spTree>
    <p:extLst>
      <p:ext uri="{BB962C8B-B14F-4D97-AF65-F5344CB8AC3E}">
        <p14:creationId xmlns:p14="http://schemas.microsoft.com/office/powerpoint/2010/main" val="8911939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Filter tunnels</a:t>
            </a:r>
          </a:p>
          <a:p>
            <a:r>
              <a:rPr lang="en-US" dirty="0"/>
              <a:t>Host side measures</a:t>
            </a:r>
          </a:p>
          <a:p>
            <a:endParaRPr lang="en-US" dirty="0"/>
          </a:p>
        </p:txBody>
      </p:sp>
      <p:sp>
        <p:nvSpPr>
          <p:cNvPr id="4" name="Date Placeholder 3"/>
          <p:cNvSpPr>
            <a:spLocks noGrp="1"/>
          </p:cNvSpPr>
          <p:nvPr>
            <p:ph type="dt" idx="1"/>
          </p:nvPr>
        </p:nvSpPr>
        <p:spPr/>
        <p:txBody>
          <a:bodyPr/>
          <a:lstStyle/>
          <a:p>
            <a:fld id="{E6D95201-C887-9147-A16F-986EEC8DD192}" type="datetime1">
              <a:rPr lang="de-CH" smtClean="0"/>
              <a:t>01.07.19</a:t>
            </a:fld>
            <a:endParaRPr lang="en-US" dirty="0"/>
          </a:p>
        </p:txBody>
      </p:sp>
      <p:sp>
        <p:nvSpPr>
          <p:cNvPr id="5" name="Slide Number Placeholder 4"/>
          <p:cNvSpPr>
            <a:spLocks noGrp="1"/>
          </p:cNvSpPr>
          <p:nvPr>
            <p:ph type="sldNum" sz="quarter" idx="5"/>
          </p:nvPr>
        </p:nvSpPr>
        <p:spPr/>
        <p:txBody>
          <a:bodyPr/>
          <a:lstStyle/>
          <a:p>
            <a:fld id="{67536575-D5E2-0543-994D-FC477E23BF14}" type="slidenum">
              <a:rPr lang="en-US" smtClean="0"/>
              <a:pPr/>
              <a:t>77</a:t>
            </a:fld>
            <a:endParaRPr lang="en-US" dirty="0"/>
          </a:p>
        </p:txBody>
      </p:sp>
    </p:spTree>
    <p:extLst>
      <p:ext uri="{BB962C8B-B14F-4D97-AF65-F5344CB8AC3E}">
        <p14:creationId xmlns:p14="http://schemas.microsoft.com/office/powerpoint/2010/main" val="372570925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IP ranges, ICMPv6</a:t>
            </a:r>
            <a:r>
              <a:rPr lang="en-US" baseline="0"/>
              <a:t> types/codes, Stateful</a:t>
            </a:r>
          </a:p>
          <a:p>
            <a:r>
              <a:rPr lang="en-US" baseline="0"/>
              <a:t>DPI?</a:t>
            </a:r>
          </a:p>
          <a:p>
            <a:r>
              <a:rPr lang="en-US" baseline="0"/>
              <a:t>rate limiting?</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79</a:t>
            </a:fld>
            <a:endParaRPr lang="de-CH"/>
          </a:p>
        </p:txBody>
      </p:sp>
    </p:spTree>
    <p:extLst>
      <p:ext uri="{BB962C8B-B14F-4D97-AF65-F5344CB8AC3E}">
        <p14:creationId xmlns:p14="http://schemas.microsoft.com/office/powerpoint/2010/main" val="1067782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80</a:t>
            </a:fld>
            <a:endParaRPr lang="de-CH"/>
          </a:p>
        </p:txBody>
      </p:sp>
    </p:spTree>
    <p:extLst>
      <p:ext uri="{BB962C8B-B14F-4D97-AF65-F5344CB8AC3E}">
        <p14:creationId xmlns:p14="http://schemas.microsoft.com/office/powerpoint/2010/main" val="31215815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PT: mandate </a:t>
            </a:r>
            <a:r>
              <a:rPr lang="en-US" baseline="0" dirty="0" err="1"/>
              <a:t>sbdy</a:t>
            </a:r>
            <a:r>
              <a:rPr lang="en-US" baseline="0" dirty="0"/>
              <a:t> to test your network from outside for weaknesses (temporary, report, repeat after 1 year)</a:t>
            </a:r>
          </a:p>
          <a:p>
            <a:r>
              <a:rPr lang="en-US" baseline="0" dirty="0" err="1"/>
              <a:t>DSS</a:t>
            </a:r>
            <a:r>
              <a:rPr lang="en-US" baseline="0" dirty="0"/>
              <a:t>: ongoing approach to scan network for weaknesses</a:t>
            </a:r>
          </a:p>
          <a:p>
            <a:pPr marL="0" indent="0">
              <a:buNone/>
            </a:pPr>
            <a:r>
              <a:rPr lang="en-US" baseline="0" dirty="0"/>
              <a:t>Reconnaissance is always the first step.</a:t>
            </a:r>
          </a:p>
        </p:txBody>
      </p:sp>
      <p:sp>
        <p:nvSpPr>
          <p:cNvPr id="4" name="Slide Number Placeholder 3"/>
          <p:cNvSpPr>
            <a:spLocks noGrp="1"/>
          </p:cNvSpPr>
          <p:nvPr>
            <p:ph type="sldNum" sz="quarter" idx="10"/>
          </p:nvPr>
        </p:nvSpPr>
        <p:spPr/>
        <p:txBody>
          <a:bodyPr/>
          <a:lstStyle/>
          <a:p>
            <a:fld id="{449BA0B8-2A00-6F42-B573-62453FE879E5}" type="slidenum">
              <a:rPr lang="de-CH"/>
              <a:pPr/>
              <a:t>82</a:t>
            </a:fld>
            <a:endParaRPr lang="de-CH"/>
          </a:p>
        </p:txBody>
      </p:sp>
    </p:spTree>
    <p:extLst>
      <p:ext uri="{BB962C8B-B14F-4D97-AF65-F5344CB8AC3E}">
        <p14:creationId xmlns:p14="http://schemas.microsoft.com/office/powerpoint/2010/main" val="1560428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likely</a:t>
            </a:r>
            <a:r>
              <a:rPr lang="en-US" baseline="0" dirty="0"/>
              <a:t> to have </a:t>
            </a:r>
            <a:r>
              <a:rPr lang="en-US" dirty="0"/>
              <a:t>frequent</a:t>
            </a:r>
            <a:r>
              <a:rPr lang="en-US" baseline="0" dirty="0"/>
              <a:t> updates / patches for IPv6 FW </a:t>
            </a:r>
            <a:endParaRPr lang="en-US" dirty="0"/>
          </a:p>
          <a:p>
            <a:r>
              <a:rPr lang="en-US" dirty="0"/>
              <a:t>no downtimes for productive </a:t>
            </a:r>
            <a:r>
              <a:rPr lang="en-US" dirty="0" err="1"/>
              <a:t>ipv4</a:t>
            </a:r>
            <a:r>
              <a:rPr lang="en-US" dirty="0"/>
              <a:t> </a:t>
            </a:r>
            <a:r>
              <a:rPr lang="en-US" dirty="0" err="1"/>
              <a:t>fw</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11</a:t>
            </a:fld>
            <a:endParaRPr lang="de-CH"/>
          </a:p>
        </p:txBody>
      </p:sp>
    </p:spTree>
    <p:extLst>
      <p:ext uri="{BB962C8B-B14F-4D97-AF65-F5344CB8AC3E}">
        <p14:creationId xmlns:p14="http://schemas.microsoft.com/office/powerpoint/2010/main" val="15953494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9BA0B8-2A00-6F42-B573-62453FE879E5}" type="slidenum">
              <a:rPr lang="de-CH"/>
              <a:pPr/>
              <a:t>83</a:t>
            </a:fld>
            <a:endParaRPr lang="de-CH"/>
          </a:p>
        </p:txBody>
      </p:sp>
    </p:spTree>
    <p:extLst>
      <p:ext uri="{BB962C8B-B14F-4D97-AF65-F5344CB8AC3E}">
        <p14:creationId xmlns:p14="http://schemas.microsoft.com/office/powerpoint/2010/main" val="34177324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Administrators</a:t>
            </a:r>
            <a:r>
              <a:rPr lang="en-US" baseline="0" dirty="0"/>
              <a:t> like orderliness and structure </a:t>
            </a:r>
            <a:r>
              <a:rPr lang="en-US" baseline="0" dirty="0">
                <a:sym typeface="Wingdings"/>
              </a:rPr>
              <a:t> easy to guess for </a:t>
            </a:r>
            <a:r>
              <a:rPr lang="en-US" baseline="0" dirty="0" err="1">
                <a:sym typeface="Wingdings"/>
              </a:rPr>
              <a:t>sbdy</a:t>
            </a:r>
            <a:r>
              <a:rPr lang="en-US" baseline="0" dirty="0">
                <a:sym typeface="Wingdings"/>
              </a:rPr>
              <a:t> else</a:t>
            </a:r>
            <a:endParaRPr lang="en-US" dirty="0"/>
          </a:p>
        </p:txBody>
      </p:sp>
      <p:sp>
        <p:nvSpPr>
          <p:cNvPr id="4" name="Slide Number Placeholder 3"/>
          <p:cNvSpPr>
            <a:spLocks noGrp="1"/>
          </p:cNvSpPr>
          <p:nvPr>
            <p:ph type="sldNum" sz="quarter" idx="10"/>
          </p:nvPr>
        </p:nvSpPr>
        <p:spPr/>
        <p:txBody>
          <a:bodyPr/>
          <a:lstStyle/>
          <a:p>
            <a:fld id="{449BA0B8-2A00-6F42-B573-62453FE879E5}" type="slidenum">
              <a:rPr lang="de-CH"/>
              <a:pPr/>
              <a:t>84</a:t>
            </a:fld>
            <a:endParaRPr lang="de-CH"/>
          </a:p>
        </p:txBody>
      </p:sp>
    </p:spTree>
    <p:extLst>
      <p:ext uri="{BB962C8B-B14F-4D97-AF65-F5344CB8AC3E}">
        <p14:creationId xmlns:p14="http://schemas.microsoft.com/office/powerpoint/2010/main" val="376937858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9BA0B8-2A00-6F42-B573-62453FE879E5}" type="slidenum">
              <a:rPr lang="de-CH"/>
              <a:pPr/>
              <a:t>85</a:t>
            </a:fld>
            <a:endParaRPr lang="de-CH"/>
          </a:p>
        </p:txBody>
      </p:sp>
    </p:spTree>
    <p:extLst>
      <p:ext uri="{BB962C8B-B14F-4D97-AF65-F5344CB8AC3E}">
        <p14:creationId xmlns:p14="http://schemas.microsoft.com/office/powerpoint/2010/main" val="281088994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probes all entries of the dictionary against DNS</a:t>
            </a:r>
          </a:p>
        </p:txBody>
      </p:sp>
      <p:sp>
        <p:nvSpPr>
          <p:cNvPr id="4" name="Slide Number Placeholder 3"/>
          <p:cNvSpPr>
            <a:spLocks noGrp="1"/>
          </p:cNvSpPr>
          <p:nvPr>
            <p:ph type="sldNum" sz="quarter" idx="10"/>
          </p:nvPr>
        </p:nvSpPr>
        <p:spPr/>
        <p:txBody>
          <a:bodyPr/>
          <a:lstStyle/>
          <a:p>
            <a:fld id="{449BA0B8-2A00-6F42-B573-62453FE879E5}" type="slidenum">
              <a:rPr lang="de-CH"/>
              <a:pPr/>
              <a:t>86</a:t>
            </a:fld>
            <a:endParaRPr lang="de-CH"/>
          </a:p>
        </p:txBody>
      </p:sp>
    </p:spTree>
    <p:extLst>
      <p:ext uri="{BB962C8B-B14F-4D97-AF65-F5344CB8AC3E}">
        <p14:creationId xmlns:p14="http://schemas.microsoft.com/office/powerpoint/2010/main" val="241876521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afterwards</a:t>
            </a:r>
            <a:r>
              <a:rPr lang="en-US" baseline="0"/>
              <a:t> you can cont. with nmap like in v4</a:t>
            </a:r>
          </a:p>
        </p:txBody>
      </p:sp>
      <p:sp>
        <p:nvSpPr>
          <p:cNvPr id="4" name="Slide Number Placeholder 3"/>
          <p:cNvSpPr>
            <a:spLocks noGrp="1"/>
          </p:cNvSpPr>
          <p:nvPr>
            <p:ph type="sldNum" sz="quarter" idx="10"/>
          </p:nvPr>
        </p:nvSpPr>
        <p:spPr/>
        <p:txBody>
          <a:bodyPr/>
          <a:lstStyle/>
          <a:p>
            <a:fld id="{449BA0B8-2A00-6F42-B573-62453FE879E5}" type="slidenum">
              <a:rPr lang="de-CH"/>
              <a:pPr/>
              <a:t>87</a:t>
            </a:fld>
            <a:endParaRPr lang="de-CH"/>
          </a:p>
        </p:txBody>
      </p:sp>
    </p:spTree>
    <p:extLst>
      <p:ext uri="{BB962C8B-B14F-4D97-AF65-F5344CB8AC3E}">
        <p14:creationId xmlns:p14="http://schemas.microsoft.com/office/powerpoint/2010/main" val="19352036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dnssecwalk merapi.switch.ch switch.ch</a:t>
            </a:r>
          </a:p>
        </p:txBody>
      </p:sp>
      <p:sp>
        <p:nvSpPr>
          <p:cNvPr id="4" name="Slide Number Placeholder 3"/>
          <p:cNvSpPr>
            <a:spLocks noGrp="1"/>
          </p:cNvSpPr>
          <p:nvPr>
            <p:ph type="sldNum" sz="quarter" idx="10"/>
          </p:nvPr>
        </p:nvSpPr>
        <p:spPr/>
        <p:txBody>
          <a:bodyPr/>
          <a:lstStyle/>
          <a:p>
            <a:fld id="{449BA0B8-2A00-6F42-B573-62453FE879E5}" type="slidenum">
              <a:rPr lang="de-CH"/>
              <a:pPr/>
              <a:t>88</a:t>
            </a:fld>
            <a:endParaRPr lang="de-CH"/>
          </a:p>
        </p:txBody>
      </p:sp>
    </p:spTree>
    <p:extLst>
      <p:ext uri="{BB962C8B-B14F-4D97-AF65-F5344CB8AC3E}">
        <p14:creationId xmlns:p14="http://schemas.microsoft.com/office/powerpoint/2010/main" val="10302408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afterwards</a:t>
            </a:r>
            <a:r>
              <a:rPr lang="en-US" baseline="0"/>
              <a:t> you can cont. with nmap like in v4</a:t>
            </a:r>
          </a:p>
        </p:txBody>
      </p:sp>
      <p:sp>
        <p:nvSpPr>
          <p:cNvPr id="4" name="Slide Number Placeholder 3"/>
          <p:cNvSpPr>
            <a:spLocks noGrp="1"/>
          </p:cNvSpPr>
          <p:nvPr>
            <p:ph type="sldNum" sz="quarter" idx="10"/>
          </p:nvPr>
        </p:nvSpPr>
        <p:spPr/>
        <p:txBody>
          <a:bodyPr/>
          <a:lstStyle/>
          <a:p>
            <a:fld id="{449BA0B8-2A00-6F42-B573-62453FE879E5}" type="slidenum">
              <a:rPr lang="de-CH"/>
              <a:pPr/>
              <a:t>89</a:t>
            </a:fld>
            <a:endParaRPr lang="de-CH"/>
          </a:p>
        </p:txBody>
      </p:sp>
    </p:spTree>
    <p:extLst>
      <p:ext uri="{BB962C8B-B14F-4D97-AF65-F5344CB8AC3E}">
        <p14:creationId xmlns:p14="http://schemas.microsoft.com/office/powerpoint/2010/main" val="241577348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only if</a:t>
            </a:r>
            <a:r>
              <a:rPr lang="en-US" baseline="0" dirty="0"/>
              <a:t> you really want to hide a server</a:t>
            </a:r>
            <a:endParaRPr lang="en-US" dirty="0"/>
          </a:p>
        </p:txBody>
      </p:sp>
      <p:sp>
        <p:nvSpPr>
          <p:cNvPr id="4" name="Slide Number Placeholder 3"/>
          <p:cNvSpPr>
            <a:spLocks noGrp="1"/>
          </p:cNvSpPr>
          <p:nvPr>
            <p:ph type="sldNum" sz="quarter" idx="10"/>
          </p:nvPr>
        </p:nvSpPr>
        <p:spPr/>
        <p:txBody>
          <a:bodyPr/>
          <a:lstStyle/>
          <a:p>
            <a:fld id="{449BA0B8-2A00-6F42-B573-62453FE879E5}" type="slidenum">
              <a:rPr lang="de-CH"/>
              <a:pPr/>
              <a:t>90</a:t>
            </a:fld>
            <a:endParaRPr lang="de-CH"/>
          </a:p>
        </p:txBody>
      </p:sp>
    </p:spTree>
    <p:extLst>
      <p:ext uri="{BB962C8B-B14F-4D97-AF65-F5344CB8AC3E}">
        <p14:creationId xmlns:p14="http://schemas.microsoft.com/office/powerpoint/2010/main" val="5892907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afterwards</a:t>
            </a:r>
            <a:r>
              <a:rPr lang="en-US" baseline="0"/>
              <a:t> you can cont. with nmap like in v4</a:t>
            </a:r>
          </a:p>
        </p:txBody>
      </p:sp>
      <p:sp>
        <p:nvSpPr>
          <p:cNvPr id="4" name="Slide Number Placeholder 3"/>
          <p:cNvSpPr>
            <a:spLocks noGrp="1"/>
          </p:cNvSpPr>
          <p:nvPr>
            <p:ph type="sldNum" sz="quarter" idx="10"/>
          </p:nvPr>
        </p:nvSpPr>
        <p:spPr/>
        <p:txBody>
          <a:bodyPr/>
          <a:lstStyle/>
          <a:p>
            <a:fld id="{449BA0B8-2A00-6F42-B573-62453FE879E5}" type="slidenum">
              <a:rPr lang="de-CH"/>
              <a:pPr/>
              <a:t>91</a:t>
            </a:fld>
            <a:endParaRPr lang="de-CH"/>
          </a:p>
        </p:txBody>
      </p:sp>
    </p:spTree>
    <p:extLst>
      <p:ext uri="{BB962C8B-B14F-4D97-AF65-F5344CB8AC3E}">
        <p14:creationId xmlns:p14="http://schemas.microsoft.com/office/powerpoint/2010/main" val="69217483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92</a:t>
            </a:fld>
            <a:endParaRPr lang="de-CH"/>
          </a:p>
        </p:txBody>
      </p:sp>
    </p:spTree>
    <p:extLst>
      <p:ext uri="{BB962C8B-B14F-4D97-AF65-F5344CB8AC3E}">
        <p14:creationId xmlns:p14="http://schemas.microsoft.com/office/powerpoint/2010/main" val="1670455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repetition!</a:t>
            </a:r>
          </a:p>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smtClean="0"/>
              <a:pPr/>
              <a:t>12</a:t>
            </a:fld>
            <a:endParaRPr lang="de-CH"/>
          </a:p>
        </p:txBody>
      </p:sp>
    </p:spTree>
    <p:extLst>
      <p:ext uri="{BB962C8B-B14F-4D97-AF65-F5344CB8AC3E}">
        <p14:creationId xmlns:p14="http://schemas.microsoft.com/office/powerpoint/2010/main" val="288826283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verschiedene</a:t>
            </a:r>
            <a:r>
              <a:rPr lang="en-US" baseline="0"/>
              <a:t> Absenderadressen</a:t>
            </a:r>
          </a:p>
          <a:p>
            <a:r>
              <a:rPr lang="en-US" baseline="0"/>
              <a:t>Privacy Extensions: wechselnde Adressen </a:t>
            </a:r>
          </a:p>
          <a:p>
            <a:r>
              <a:rPr lang="en-US" baseline="0"/>
              <a:t>PE nicht immer abschaltbar (Mobile OS)</a:t>
            </a:r>
          </a:p>
          <a:p>
            <a:endParaRPr lang="en-US"/>
          </a:p>
          <a:p>
            <a:r>
              <a:rPr lang="en-US"/>
              <a:t>Nachvollziehbarkeit?!</a:t>
            </a:r>
          </a:p>
          <a:p>
            <a:r>
              <a:rPr lang="en-US"/>
              <a:t>Logs / Tracing</a:t>
            </a:r>
          </a:p>
          <a:p>
            <a:endParaRPr lang="en-US"/>
          </a:p>
          <a:p>
            <a:r>
              <a:rPr lang="en-US"/>
              <a:t>Abhilfe</a:t>
            </a:r>
          </a:p>
          <a:p>
            <a:r>
              <a:rPr lang="en-US"/>
              <a:t>802.1.x Authentifizierung in Netzwerken</a:t>
            </a:r>
          </a:p>
          <a:p>
            <a:r>
              <a:rPr lang="en-US"/>
              <a:t>DHCPv6</a:t>
            </a:r>
          </a:p>
        </p:txBody>
      </p:sp>
      <p:sp>
        <p:nvSpPr>
          <p:cNvPr id="4" name="Slide Number Placeholder 3"/>
          <p:cNvSpPr>
            <a:spLocks noGrp="1"/>
          </p:cNvSpPr>
          <p:nvPr>
            <p:ph type="sldNum" sz="quarter" idx="10"/>
          </p:nvPr>
        </p:nvSpPr>
        <p:spPr/>
        <p:txBody>
          <a:bodyPr/>
          <a:lstStyle/>
          <a:p>
            <a:fld id="{449BA0B8-2A00-6F42-B573-62453FE879E5}" type="slidenum">
              <a:rPr lang="de-CH"/>
              <a:pPr/>
              <a:t>93</a:t>
            </a:fld>
            <a:endParaRPr lang="de-CH"/>
          </a:p>
        </p:txBody>
      </p:sp>
    </p:spTree>
    <p:extLst>
      <p:ext uri="{BB962C8B-B14F-4D97-AF65-F5344CB8AC3E}">
        <p14:creationId xmlns:p14="http://schemas.microsoft.com/office/powerpoint/2010/main" val="16873001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May 1994</a:t>
            </a:r>
          </a:p>
        </p:txBody>
      </p:sp>
      <p:sp>
        <p:nvSpPr>
          <p:cNvPr id="4" name="Slide Number Placeholder 3"/>
          <p:cNvSpPr>
            <a:spLocks noGrp="1"/>
          </p:cNvSpPr>
          <p:nvPr>
            <p:ph type="sldNum" sz="quarter" idx="10"/>
          </p:nvPr>
        </p:nvSpPr>
        <p:spPr/>
        <p:txBody>
          <a:bodyPr/>
          <a:lstStyle/>
          <a:p>
            <a:fld id="{D1C7BB80-D77D-BD43-82D8-D1EC4AEFB184}" type="slidenum">
              <a:rPr lang="de-CH" smtClean="0"/>
              <a:pPr/>
              <a:t>96</a:t>
            </a:fld>
            <a:endParaRPr lang="de-CH"/>
          </a:p>
        </p:txBody>
      </p:sp>
    </p:spTree>
    <p:extLst>
      <p:ext uri="{BB962C8B-B14F-4D97-AF65-F5344CB8AC3E}">
        <p14:creationId xmlns:p14="http://schemas.microsoft.com/office/powerpoint/2010/main" val="316964536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98425" algn="l" defTabSz="914400" rtl="0" eaLnBrk="0" fontAlgn="base" latinLnBrk="0" hangingPunct="0">
              <a:lnSpc>
                <a:spcPct val="100000"/>
              </a:lnSpc>
              <a:spcBef>
                <a:spcPct val="30000"/>
              </a:spcBef>
              <a:spcAft>
                <a:spcPct val="0"/>
              </a:spcAft>
              <a:buClrTx/>
              <a:buSzTx/>
              <a:buFontTx/>
              <a:buChar char="•"/>
              <a:tabLst/>
              <a:defRPr/>
            </a:pPr>
            <a:r>
              <a:rPr lang="de-CH" sz="2000" dirty="0"/>
              <a:t>(</a:t>
            </a:r>
            <a:r>
              <a:rPr lang="de-CH" sz="2000" dirty="0" err="1"/>
              <a:t>see</a:t>
            </a:r>
            <a:r>
              <a:rPr lang="de-CH" sz="2000" dirty="0"/>
              <a:t> RFC 5902, </a:t>
            </a:r>
            <a:r>
              <a:rPr lang="de-CH" sz="2000" dirty="0" err="1"/>
              <a:t>section</a:t>
            </a:r>
            <a:r>
              <a:rPr lang="de-CH" sz="2000" dirty="0"/>
              <a:t> 2.4.3 on </a:t>
            </a:r>
            <a:r>
              <a:rPr lang="de-CH" sz="2000" dirty="0" err="1"/>
              <a:t>NAT</a:t>
            </a:r>
            <a:r>
              <a:rPr lang="de-CH" sz="2000" dirty="0"/>
              <a:t> </a:t>
            </a:r>
            <a:r>
              <a:rPr lang="de-CH" sz="2000" dirty="0" err="1"/>
              <a:t>complexity</a:t>
            </a:r>
            <a:r>
              <a:rPr lang="de-CH" sz="2000" dirty="0"/>
              <a:t> </a:t>
            </a:r>
            <a:r>
              <a:rPr lang="de-CH" sz="2000" dirty="0" err="1"/>
              <a:t>details</a:t>
            </a:r>
            <a:r>
              <a:rPr lang="de-CH" sz="2000" dirty="0"/>
              <a:t>)</a:t>
            </a:r>
          </a:p>
          <a:p>
            <a:r>
              <a:rPr lang="en-US" dirty="0"/>
              <a:t>Other Non-security features: NAT avoids</a:t>
            </a:r>
            <a:r>
              <a:rPr lang="en-US" baseline="0" dirty="0"/>
              <a:t> internal renumbering (but Unique Local Addresses) </a:t>
            </a:r>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98</a:t>
            </a:fld>
            <a:endParaRPr lang="de-CH"/>
          </a:p>
        </p:txBody>
      </p:sp>
    </p:spTree>
    <p:extLst>
      <p:ext uri="{BB962C8B-B14F-4D97-AF65-F5344CB8AC3E}">
        <p14:creationId xmlns:p14="http://schemas.microsoft.com/office/powerpoint/2010/main" val="23494709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98425" algn="l" defTabSz="914400" rtl="0" eaLnBrk="0" fontAlgn="base" latinLnBrk="0" hangingPunct="0">
              <a:lnSpc>
                <a:spcPct val="100000"/>
              </a:lnSpc>
              <a:spcBef>
                <a:spcPct val="30000"/>
              </a:spcBef>
              <a:spcAft>
                <a:spcPct val="0"/>
              </a:spcAft>
              <a:buClrTx/>
              <a:buSzTx/>
              <a:buFontTx/>
              <a:buChar char="•"/>
              <a:tabLst/>
              <a:defRPr/>
            </a:pPr>
            <a:r>
              <a:rPr lang="de-CH" sz="2000"/>
              <a:t>(see RFC 5902, section 2.4.3 on NAT complexity details)</a:t>
            </a:r>
          </a:p>
          <a:p>
            <a:r>
              <a:rPr lang="en-US"/>
              <a:t>Tradeoff</a:t>
            </a:r>
          </a:p>
        </p:txBody>
      </p:sp>
      <p:sp>
        <p:nvSpPr>
          <p:cNvPr id="4" name="Slide Number Placeholder 3"/>
          <p:cNvSpPr>
            <a:spLocks noGrp="1"/>
          </p:cNvSpPr>
          <p:nvPr>
            <p:ph type="sldNum" sz="quarter" idx="10"/>
          </p:nvPr>
        </p:nvSpPr>
        <p:spPr/>
        <p:txBody>
          <a:bodyPr/>
          <a:lstStyle/>
          <a:p>
            <a:fld id="{D1C7BB80-D77D-BD43-82D8-D1EC4AEFB184}" type="slidenum">
              <a:rPr lang="de-CH"/>
              <a:pPr/>
              <a:t>99</a:t>
            </a:fld>
            <a:endParaRPr lang="de-CH"/>
          </a:p>
        </p:txBody>
      </p:sp>
    </p:spTree>
    <p:extLst>
      <p:ext uri="{BB962C8B-B14F-4D97-AF65-F5344CB8AC3E}">
        <p14:creationId xmlns:p14="http://schemas.microsoft.com/office/powerpoint/2010/main" val="34929675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Questions so far?</a:t>
            </a:r>
          </a:p>
        </p:txBody>
      </p:sp>
      <p:sp>
        <p:nvSpPr>
          <p:cNvPr id="4" name="Slide Number Placeholder 3"/>
          <p:cNvSpPr>
            <a:spLocks noGrp="1"/>
          </p:cNvSpPr>
          <p:nvPr>
            <p:ph type="sldNum" sz="quarter" idx="10"/>
          </p:nvPr>
        </p:nvSpPr>
        <p:spPr/>
        <p:txBody>
          <a:bodyPr/>
          <a:lstStyle/>
          <a:p>
            <a:fld id="{449BA0B8-2A00-6F42-B573-62453FE879E5}" type="slidenum">
              <a:rPr lang="de-CH"/>
              <a:pPr/>
              <a:t>107</a:t>
            </a:fld>
            <a:endParaRPr lang="de-CH"/>
          </a:p>
        </p:txBody>
      </p:sp>
    </p:spTree>
    <p:extLst>
      <p:ext uri="{BB962C8B-B14F-4D97-AF65-F5344CB8AC3E}">
        <p14:creationId xmlns:p14="http://schemas.microsoft.com/office/powerpoint/2010/main" val="294791167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spcBef>
                <a:spcPts val="603"/>
              </a:spcBef>
              <a:spcAft>
                <a:spcPts val="0"/>
              </a:spcAft>
              <a:buNone/>
            </a:pPr>
            <a:r>
              <a:rPr lang="en-GB" sz="1200" noProof="0" dirty="0">
                <a:latin typeface="Arial" charset="0"/>
                <a:ea typeface="ＭＳ Ｐゴシック" charset="0"/>
                <a:cs typeface="ＭＳ Ｐゴシック" charset="0"/>
              </a:rPr>
              <a:t>Best remedy:</a:t>
            </a:r>
          </a:p>
          <a:p>
            <a:pPr marL="24591" indent="0">
              <a:spcBef>
                <a:spcPts val="603"/>
              </a:spcBef>
              <a:spcAft>
                <a:spcPts val="0"/>
              </a:spcAft>
              <a:buNone/>
            </a:pPr>
            <a:r>
              <a:rPr lang="en-GB" sz="1200" noProof="0" dirty="0">
                <a:latin typeface="Arial" charset="0"/>
                <a:ea typeface="ＭＳ Ｐゴシック" charset="0"/>
                <a:cs typeface="ＭＳ Ｐゴシック" charset="0"/>
                <a:sym typeface="Wingdings"/>
              </a:rPr>
              <a:t> </a:t>
            </a:r>
            <a:r>
              <a:rPr lang="en-GB" sz="1200" noProof="0" dirty="0">
                <a:latin typeface="Arial" charset="0"/>
                <a:ea typeface="ＭＳ Ｐゴシック" charset="0"/>
                <a:cs typeface="ＭＳ Ｐゴシック" charset="0"/>
              </a:rPr>
              <a:t>Deploy IPv6 and enforce IPv6 security policies </a:t>
            </a:r>
          </a:p>
          <a:p>
            <a:endParaRPr lang="en-US" dirty="0"/>
          </a:p>
        </p:txBody>
      </p:sp>
      <p:sp>
        <p:nvSpPr>
          <p:cNvPr id="4" name="Slide Number Placeholder 3"/>
          <p:cNvSpPr>
            <a:spLocks noGrp="1"/>
          </p:cNvSpPr>
          <p:nvPr>
            <p:ph type="sldNum" sz="quarter" idx="10"/>
          </p:nvPr>
        </p:nvSpPr>
        <p:spPr/>
        <p:txBody>
          <a:bodyPr/>
          <a:lstStyle/>
          <a:p>
            <a:fld id="{449BA0B8-2A00-6F42-B573-62453FE879E5}" type="slidenum">
              <a:rPr lang="de-CH"/>
              <a:pPr/>
              <a:t>108</a:t>
            </a:fld>
            <a:endParaRPr lang="de-CH"/>
          </a:p>
        </p:txBody>
      </p:sp>
    </p:spTree>
    <p:extLst>
      <p:ext uri="{BB962C8B-B14F-4D97-AF65-F5344CB8AC3E}">
        <p14:creationId xmlns:p14="http://schemas.microsoft.com/office/powerpoint/2010/main" val="313986671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de-DE" dirty="0" err="1"/>
              <a:t>likely</a:t>
            </a:r>
            <a:r>
              <a:rPr lang="de-DE" dirty="0"/>
              <a:t> also </a:t>
            </a:r>
            <a:r>
              <a:rPr lang="de-DE" dirty="0" err="1"/>
              <a:t>other</a:t>
            </a:r>
            <a:r>
              <a:rPr lang="de-DE" dirty="0"/>
              <a:t> </a:t>
            </a:r>
            <a:r>
              <a:rPr lang="de-DE" dirty="0" err="1"/>
              <a:t>tools</a:t>
            </a:r>
            <a:r>
              <a:rPr lang="de-DE" dirty="0"/>
              <a:t> </a:t>
            </a:r>
            <a:r>
              <a:rPr lang="de-DE" dirty="0" err="1"/>
              <a:t>around</a:t>
            </a:r>
            <a:r>
              <a:rPr lang="de-DE" dirty="0"/>
              <a:t> / </a:t>
            </a:r>
            <a:r>
              <a:rPr lang="de-DE" dirty="0" err="1"/>
              <a:t>arrive</a:t>
            </a:r>
            <a:r>
              <a:rPr lang="de-DE" dirty="0"/>
              <a:t> </a:t>
            </a:r>
            <a:r>
              <a:rPr lang="de-DE" dirty="0" err="1"/>
              <a:t>soon</a:t>
            </a:r>
            <a:endParaRPr lang="de-DE" dirty="0"/>
          </a:p>
          <a:p>
            <a:pPr marL="171450" indent="-171450">
              <a:buFont typeface="Arial"/>
              <a:buChar char="•"/>
            </a:pPr>
            <a:r>
              <a:rPr lang="de-DE" dirty="0" err="1"/>
              <a:t>Criteria</a:t>
            </a:r>
            <a:r>
              <a:rPr lang="de-DE" dirty="0"/>
              <a:t>:</a:t>
            </a:r>
          </a:p>
          <a:p>
            <a:pPr marL="171450" indent="-171450">
              <a:buFont typeface="Arial"/>
              <a:buChar char="•"/>
            </a:pPr>
            <a:r>
              <a:rPr lang="de-DE" dirty="0" err="1"/>
              <a:t>Coverage</a:t>
            </a:r>
            <a:r>
              <a:rPr lang="de-DE" dirty="0"/>
              <a:t> – </a:t>
            </a:r>
            <a:r>
              <a:rPr lang="de-DE" dirty="0" err="1"/>
              <a:t>How</a:t>
            </a:r>
            <a:r>
              <a:rPr lang="de-DE" dirty="0"/>
              <a:t> </a:t>
            </a:r>
            <a:r>
              <a:rPr lang="de-DE" dirty="0" err="1"/>
              <a:t>many</a:t>
            </a:r>
            <a:r>
              <a:rPr lang="de-DE" dirty="0"/>
              <a:t> </a:t>
            </a:r>
            <a:r>
              <a:rPr lang="de-DE" dirty="0" err="1"/>
              <a:t>tools</a:t>
            </a:r>
            <a:r>
              <a:rPr lang="de-DE" dirty="0"/>
              <a:t> / </a:t>
            </a:r>
            <a:r>
              <a:rPr lang="de-DE" dirty="0" err="1"/>
              <a:t>test</a:t>
            </a:r>
            <a:r>
              <a:rPr lang="de-DE" dirty="0"/>
              <a:t> </a:t>
            </a:r>
            <a:r>
              <a:rPr lang="de-DE" dirty="0" err="1"/>
              <a:t>cases</a:t>
            </a:r>
            <a:endParaRPr lang="de-DE" dirty="0"/>
          </a:p>
          <a:p>
            <a:pPr marL="171450" indent="-171450">
              <a:buFont typeface="Arial"/>
              <a:buChar char="•"/>
            </a:pPr>
            <a:r>
              <a:rPr lang="de-DE" dirty="0" err="1"/>
              <a:t>Maturity</a:t>
            </a:r>
            <a:r>
              <a:rPr lang="de-DE" dirty="0"/>
              <a:t> – </a:t>
            </a:r>
            <a:r>
              <a:rPr lang="de-DE" dirty="0" err="1"/>
              <a:t>beta</a:t>
            </a:r>
            <a:r>
              <a:rPr lang="de-DE" dirty="0"/>
              <a:t> </a:t>
            </a:r>
            <a:r>
              <a:rPr lang="de-DE" dirty="0" err="1"/>
              <a:t>version</a:t>
            </a:r>
            <a:r>
              <a:rPr lang="de-DE" dirty="0"/>
              <a:t> </a:t>
            </a:r>
            <a:r>
              <a:rPr lang="de-DE" dirty="0" err="1"/>
              <a:t>or</a:t>
            </a:r>
            <a:r>
              <a:rPr lang="de-DE" dirty="0"/>
              <a:t> </a:t>
            </a:r>
            <a:r>
              <a:rPr lang="de-DE" dirty="0" err="1"/>
              <a:t>well</a:t>
            </a:r>
            <a:r>
              <a:rPr lang="de-DE" dirty="0"/>
              <a:t> </a:t>
            </a:r>
            <a:r>
              <a:rPr lang="de-DE" dirty="0" err="1"/>
              <a:t>tested</a:t>
            </a:r>
            <a:r>
              <a:rPr lang="de-DE" dirty="0"/>
              <a:t> </a:t>
            </a:r>
          </a:p>
          <a:p>
            <a:pPr marL="171450" indent="-171450">
              <a:buFont typeface="Arial"/>
              <a:buChar char="•"/>
            </a:pPr>
            <a:r>
              <a:rPr lang="de-DE" dirty="0"/>
              <a:t>Development – </a:t>
            </a:r>
            <a:r>
              <a:rPr lang="de-DE" dirty="0" err="1"/>
              <a:t>Does</a:t>
            </a:r>
            <a:r>
              <a:rPr lang="de-DE" dirty="0"/>
              <a:t> </a:t>
            </a:r>
            <a:r>
              <a:rPr lang="de-DE" dirty="0" err="1"/>
              <a:t>somebody</a:t>
            </a:r>
            <a:r>
              <a:rPr lang="de-DE" dirty="0"/>
              <a:t> </a:t>
            </a:r>
            <a:r>
              <a:rPr lang="de-DE" dirty="0" err="1"/>
              <a:t>care</a:t>
            </a:r>
            <a:r>
              <a:rPr lang="de-DE" dirty="0"/>
              <a:t>?</a:t>
            </a:r>
          </a:p>
          <a:p>
            <a:pPr marL="171450" indent="-171450">
              <a:buFont typeface="Arial"/>
              <a:buChar char="•"/>
            </a:pPr>
            <a:r>
              <a:rPr lang="de-DE" dirty="0" err="1"/>
              <a:t>Extensibility</a:t>
            </a:r>
            <a:r>
              <a:rPr lang="de-DE" dirty="0"/>
              <a:t> – Can </a:t>
            </a:r>
            <a:r>
              <a:rPr lang="de-DE" dirty="0" err="1"/>
              <a:t>you</a:t>
            </a:r>
            <a:r>
              <a:rPr lang="de-DE" dirty="0"/>
              <a:t> </a:t>
            </a:r>
            <a:r>
              <a:rPr lang="de-DE" dirty="0" err="1"/>
              <a:t>add</a:t>
            </a:r>
            <a:r>
              <a:rPr lang="de-DE" dirty="0"/>
              <a:t> </a:t>
            </a:r>
            <a:r>
              <a:rPr lang="de-DE" dirty="0" err="1"/>
              <a:t>your</a:t>
            </a:r>
            <a:r>
              <a:rPr lang="de-DE" dirty="0"/>
              <a:t> </a:t>
            </a:r>
            <a:r>
              <a:rPr lang="de-DE" dirty="0" err="1"/>
              <a:t>code</a:t>
            </a:r>
            <a:r>
              <a:rPr lang="de-DE" dirty="0"/>
              <a:t> / </a:t>
            </a:r>
            <a:r>
              <a:rPr lang="de-DE" dirty="0" err="1"/>
              <a:t>test</a:t>
            </a:r>
            <a:r>
              <a:rPr lang="de-DE" dirty="0"/>
              <a:t> </a:t>
            </a:r>
            <a:r>
              <a:rPr lang="de-DE" dirty="0" err="1"/>
              <a:t>cases</a:t>
            </a:r>
            <a:r>
              <a:rPr lang="de-DE" dirty="0"/>
              <a:t>?</a:t>
            </a:r>
          </a:p>
          <a:p>
            <a:pPr marL="171450" indent="-171450">
              <a:buFont typeface="Arial"/>
              <a:buChar char="•"/>
            </a:pPr>
            <a:r>
              <a:rPr lang="de-DE" dirty="0" err="1"/>
              <a:t>Documentation</a:t>
            </a:r>
            <a:r>
              <a:rPr lang="de-DE" dirty="0"/>
              <a:t> – </a:t>
            </a:r>
            <a:r>
              <a:rPr lang="de-DE" dirty="0" err="1"/>
              <a:t>Is</a:t>
            </a:r>
            <a:r>
              <a:rPr lang="de-DE" dirty="0"/>
              <a:t> </a:t>
            </a:r>
            <a:r>
              <a:rPr lang="de-DE" dirty="0" err="1"/>
              <a:t>there</a:t>
            </a:r>
            <a:r>
              <a:rPr lang="de-DE" dirty="0"/>
              <a:t> a </a:t>
            </a:r>
            <a:r>
              <a:rPr lang="de-DE" dirty="0" err="1"/>
              <a:t>current</a:t>
            </a:r>
            <a:r>
              <a:rPr lang="de-DE" dirty="0"/>
              <a:t> / extensive </a:t>
            </a:r>
            <a:r>
              <a:rPr lang="de-DE" dirty="0" err="1"/>
              <a:t>documentation</a:t>
            </a:r>
            <a:r>
              <a:rPr lang="de-DE" dirty="0"/>
              <a:t> </a:t>
            </a:r>
            <a:r>
              <a:rPr lang="de-DE" dirty="0" err="1"/>
              <a:t>available</a:t>
            </a:r>
            <a:endParaRPr lang="de-DE" dirty="0"/>
          </a:p>
          <a:p>
            <a:pPr marL="171450" indent="-171450">
              <a:buFont typeface="Arial"/>
              <a:buChar char="•"/>
            </a:pPr>
            <a:endParaRPr lang="de-DE" dirty="0"/>
          </a:p>
          <a:p>
            <a:pPr marL="171450" indent="-171450">
              <a:buFont typeface="Arial"/>
              <a:buChar char="•"/>
            </a:pPr>
            <a:endParaRPr lang="de-DE" dirty="0"/>
          </a:p>
        </p:txBody>
      </p:sp>
      <p:sp>
        <p:nvSpPr>
          <p:cNvPr id="4" name="Date Placeholder 3"/>
          <p:cNvSpPr>
            <a:spLocks noGrp="1"/>
          </p:cNvSpPr>
          <p:nvPr>
            <p:ph type="dt" idx="10"/>
          </p:nvPr>
        </p:nvSpPr>
        <p:spPr/>
        <p:txBody>
          <a:bodyPr/>
          <a:lstStyle/>
          <a:p>
            <a:fld id="{D38C42EC-26CF-584C-B31A-61AF55B48916}" type="datetime1">
              <a:rPr lang="de-CH" smtClean="0"/>
              <a:pPr/>
              <a:t>01.07.19</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109</a:t>
            </a:fld>
            <a:endParaRPr lang="en-US" dirty="0"/>
          </a:p>
        </p:txBody>
      </p:sp>
    </p:spTree>
    <p:extLst>
      <p:ext uri="{BB962C8B-B14F-4D97-AF65-F5344CB8AC3E}">
        <p14:creationId xmlns:p14="http://schemas.microsoft.com/office/powerpoint/2010/main" val="34936832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None/>
            </a:pPr>
            <a:r>
              <a:rPr lang="en-US" dirty="0"/>
              <a:t>EUI-64 insert FFEE to get 64 Bits (from 48 Bit MAC)</a:t>
            </a:r>
          </a:p>
          <a:p>
            <a:pPr marL="0" indent="0">
              <a:buNone/>
            </a:pPr>
            <a:r>
              <a:rPr lang="en-US" dirty="0"/>
              <a:t>Modified</a:t>
            </a:r>
            <a:r>
              <a:rPr lang="en-US" baseline="0" dirty="0"/>
              <a:t> EUI-64: toggle Bit 7 (08=&gt;0A)</a:t>
            </a:r>
          </a:p>
          <a:p>
            <a:pPr marL="0" indent="0">
              <a:buNone/>
            </a:pPr>
            <a:endParaRPr lang="en-US" baseline="0" dirty="0"/>
          </a:p>
          <a:p>
            <a:pPr marL="0" indent="0">
              <a:buNone/>
            </a:pPr>
            <a:r>
              <a:rPr lang="en-US" baseline="0" dirty="0"/>
              <a:t>0000 i000 </a:t>
            </a:r>
            <a:r>
              <a:rPr lang="en-US" baseline="0" dirty="0">
                <a:sym typeface="Wingdings"/>
              </a:rPr>
              <a:t> 8</a:t>
            </a:r>
            <a:endParaRPr lang="en-US" baseline="0" dirty="0"/>
          </a:p>
          <a:p>
            <a:pPr marL="0" indent="0">
              <a:buNone/>
            </a:pPr>
            <a:r>
              <a:rPr lang="en-US" baseline="0" dirty="0"/>
              <a:t>0000 i0i0 =&gt;10=&gt;A</a:t>
            </a:r>
          </a:p>
          <a:p>
            <a:pPr marL="0" indent="0">
              <a:buNone/>
            </a:pPr>
            <a:r>
              <a:rPr lang="en-US" b="1" baseline="0" dirty="0"/>
              <a:t>Show 3 clients live</a:t>
            </a:r>
            <a:endParaRPr lang="en-US" b="1" dirty="0"/>
          </a:p>
        </p:txBody>
      </p:sp>
      <p:sp>
        <p:nvSpPr>
          <p:cNvPr id="4" name="Slide Number Placeholder 3"/>
          <p:cNvSpPr>
            <a:spLocks noGrp="1"/>
          </p:cNvSpPr>
          <p:nvPr>
            <p:ph type="sldNum" sz="quarter" idx="10"/>
          </p:nvPr>
        </p:nvSpPr>
        <p:spPr/>
        <p:txBody>
          <a:bodyPr/>
          <a:lstStyle/>
          <a:p>
            <a:fld id="{449BA0B8-2A00-6F42-B573-62453FE879E5}" type="slidenum">
              <a:rPr lang="de-CH"/>
              <a:pPr/>
              <a:t>110</a:t>
            </a:fld>
            <a:endParaRPr lang="de-CH"/>
          </a:p>
        </p:txBody>
      </p:sp>
    </p:spTree>
    <p:extLst>
      <p:ext uri="{BB962C8B-B14F-4D97-AF65-F5344CB8AC3E}">
        <p14:creationId xmlns:p14="http://schemas.microsoft.com/office/powerpoint/2010/main" val="281108470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111</a:t>
            </a:fld>
            <a:endParaRPr lang="de-CH"/>
          </a:p>
        </p:txBody>
      </p:sp>
    </p:spTree>
    <p:extLst>
      <p:ext uri="{BB962C8B-B14F-4D97-AF65-F5344CB8AC3E}">
        <p14:creationId xmlns:p14="http://schemas.microsoft.com/office/powerpoint/2010/main" val="23340017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112</a:t>
            </a:fld>
            <a:endParaRPr lang="de-CH"/>
          </a:p>
        </p:txBody>
      </p:sp>
    </p:spTree>
    <p:extLst>
      <p:ext uri="{BB962C8B-B14F-4D97-AF65-F5344CB8AC3E}">
        <p14:creationId xmlns:p14="http://schemas.microsoft.com/office/powerpoint/2010/main" val="2561771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1.: (address groups/zones might be different between 4 and 6 depending on addressing plan) ex: allow</a:t>
            </a:r>
            <a:r>
              <a:rPr lang="en-US" baseline="0" dirty="0"/>
              <a:t> port 80 from internal-zone to internet</a:t>
            </a:r>
            <a:endParaRPr lang="en-US" dirty="0"/>
          </a:p>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2.:</a:t>
            </a:r>
            <a:r>
              <a:rPr lang="en-US" baseline="0" dirty="0"/>
              <a:t> ingress source / egress destination, </a:t>
            </a:r>
            <a:r>
              <a:rPr lang="en-US" dirty="0"/>
              <a:t>currently about 50 </a:t>
            </a:r>
            <a:r>
              <a:rPr lang="en-US" dirty="0" err="1"/>
              <a:t>entriesin</a:t>
            </a:r>
            <a:r>
              <a:rPr lang="en-US" dirty="0"/>
              <a:t> the </a:t>
            </a:r>
            <a:r>
              <a:rPr lang="en-US" dirty="0" err="1"/>
              <a:t>IANA</a:t>
            </a:r>
            <a:r>
              <a:rPr lang="en-US" dirty="0"/>
              <a:t> list</a:t>
            </a:r>
          </a:p>
          <a:p>
            <a:pPr marL="0" marR="0" indent="98425" algn="l" defTabSz="914400" rtl="0" eaLnBrk="0" fontAlgn="base" latinLnBrk="0" hangingPunct="0">
              <a:lnSpc>
                <a:spcPct val="100000"/>
              </a:lnSpc>
              <a:spcBef>
                <a:spcPct val="30000"/>
              </a:spcBef>
              <a:spcAft>
                <a:spcPct val="0"/>
              </a:spcAft>
              <a:buClrTx/>
              <a:buSzTx/>
              <a:buFontTx/>
              <a:buChar char="•"/>
              <a:tabLst/>
              <a:defRPr/>
            </a:pPr>
            <a:r>
              <a:rPr lang="en-US" dirty="0"/>
              <a:t>3.: those</a:t>
            </a:r>
            <a:r>
              <a:rPr lang="en-US" baseline="0" dirty="0"/>
              <a:t> </a:t>
            </a:r>
            <a:r>
              <a:rPr lang="en-US" baseline="0" dirty="0" err="1"/>
              <a:t>pakets</a:t>
            </a:r>
            <a:r>
              <a:rPr lang="en-US" baseline="0" dirty="0"/>
              <a:t> are not legitimate (but spoofed)</a:t>
            </a:r>
            <a:endParaRPr lang="en-US" dirty="0"/>
          </a:p>
          <a:p>
            <a:endParaRPr lang="en-US" dirty="0"/>
          </a:p>
        </p:txBody>
      </p:sp>
      <p:sp>
        <p:nvSpPr>
          <p:cNvPr id="4" name="Slide Number Placeholder 3"/>
          <p:cNvSpPr>
            <a:spLocks noGrp="1"/>
          </p:cNvSpPr>
          <p:nvPr>
            <p:ph type="sldNum" sz="quarter" idx="10"/>
          </p:nvPr>
        </p:nvSpPr>
        <p:spPr/>
        <p:txBody>
          <a:bodyPr/>
          <a:lstStyle/>
          <a:p>
            <a:fld id="{D1C7BB80-D77D-BD43-82D8-D1EC4AEFB184}" type="slidenum">
              <a:rPr lang="de-CH"/>
              <a:pPr/>
              <a:t>14</a:t>
            </a:fld>
            <a:endParaRPr lang="de-CH"/>
          </a:p>
        </p:txBody>
      </p:sp>
    </p:spTree>
    <p:extLst>
      <p:ext uri="{BB962C8B-B14F-4D97-AF65-F5344CB8AC3E}">
        <p14:creationId xmlns:p14="http://schemas.microsoft.com/office/powerpoint/2010/main" val="59398650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a:solidFill>
                  <a:schemeClr val="tx1"/>
                </a:solidFill>
                <a:latin typeface="Arial" charset="0"/>
                <a:ea typeface="ＭＳ Ｐゴシック" charset="-128"/>
                <a:cs typeface="ＭＳ Ｐゴシック" charset="-128"/>
              </a:rPr>
              <a:t>NIST =  US National Institute of Standards and Technology </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113</a:t>
            </a:fld>
            <a:endParaRPr lang="de-CH"/>
          </a:p>
        </p:txBody>
      </p:sp>
    </p:spTree>
    <p:extLst>
      <p:ext uri="{BB962C8B-B14F-4D97-AF65-F5344CB8AC3E}">
        <p14:creationId xmlns:p14="http://schemas.microsoft.com/office/powerpoint/2010/main" val="34006696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IPv6 Forum is a world-wide consortium of Internet vendors, Industry Subject Matter Experts, Research &amp; Education Networks, with a clear mission to advocate IPv6.</a:t>
            </a:r>
          </a:p>
          <a:p>
            <a:endParaRPr lang="en-US"/>
          </a:p>
          <a:p>
            <a:r>
              <a:rPr lang="en-US"/>
              <a:t>National Institute of Standards and Technology: US Government IPv6</a:t>
            </a:r>
          </a:p>
          <a:p>
            <a:endParaRPr lang="en-US"/>
          </a:p>
          <a:p>
            <a:r>
              <a:rPr lang="en-US"/>
              <a:t>Others: </a:t>
            </a:r>
          </a:p>
          <a:p>
            <a:r>
              <a:rPr lang="en-US"/>
              <a:t>DOD IPv6, </a:t>
            </a:r>
          </a:p>
          <a:p>
            <a:r>
              <a:rPr lang="en-US"/>
              <a:t>EU-Project GEN6 http://www.gen6.eu/home</a:t>
            </a:r>
          </a:p>
          <a:p>
            <a:r>
              <a:rPr lang="en-US"/>
              <a:t>Forschungsprojekt „IPv6-Profile“ für die öffentliche Verwaltung (Fraunhofer FOKUS):</a:t>
            </a:r>
            <a:r>
              <a:rPr lang="en-US" baseline="0"/>
              <a:t> http://www.fokus.fraunhofer.de/de/elan/projekte/national/ipv6/index.html</a:t>
            </a:r>
            <a:endParaRPr lang="en-US"/>
          </a:p>
        </p:txBody>
      </p:sp>
      <p:sp>
        <p:nvSpPr>
          <p:cNvPr id="4" name="Slide Number Placeholder 3"/>
          <p:cNvSpPr>
            <a:spLocks noGrp="1"/>
          </p:cNvSpPr>
          <p:nvPr>
            <p:ph type="sldNum" sz="quarter" idx="10"/>
          </p:nvPr>
        </p:nvSpPr>
        <p:spPr/>
        <p:txBody>
          <a:bodyPr/>
          <a:lstStyle/>
          <a:p>
            <a:fld id="{D1C7BB80-D77D-BD43-82D8-D1EC4AEFB184}" type="slidenum">
              <a:rPr lang="de-CH"/>
              <a:pPr/>
              <a:t>114</a:t>
            </a:fld>
            <a:endParaRPr lang="de-CH"/>
          </a:p>
        </p:txBody>
      </p:sp>
    </p:spTree>
    <p:extLst>
      <p:ext uri="{BB962C8B-B14F-4D97-AF65-F5344CB8AC3E}">
        <p14:creationId xmlns:p14="http://schemas.microsoft.com/office/powerpoint/2010/main" val="419009284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immer dann, wenn aktuelle</a:t>
            </a:r>
            <a:r>
              <a:rPr lang="en-US" baseline="0"/>
              <a:t> Betriebssysteme vorhanden sind und IPv6 nicht berücksichtigt wurde</a:t>
            </a:r>
          </a:p>
          <a:p>
            <a:pPr marL="0" marR="0" lvl="2" indent="98425" algn="l" defTabSz="914400" rtl="0" eaLnBrk="0" fontAlgn="base" latinLnBrk="0" hangingPunct="0">
              <a:lnSpc>
                <a:spcPct val="100000"/>
              </a:lnSpc>
              <a:spcBef>
                <a:spcPct val="30000"/>
              </a:spcBef>
              <a:spcAft>
                <a:spcPct val="0"/>
              </a:spcAft>
              <a:buClrTx/>
              <a:buSzTx/>
              <a:buFontTx/>
              <a:buChar char="•"/>
              <a:tabLst/>
              <a:defRPr/>
            </a:pPr>
            <a:r>
              <a:rPr lang="en-US" sz="2000"/>
              <a:t>Tunneltraffic</a:t>
            </a:r>
            <a:r>
              <a:rPr lang="en-US" sz="2000" baseline="0"/>
              <a:t> filtern: </a:t>
            </a:r>
            <a:r>
              <a:rPr lang="en-GB" sz="2000"/>
              <a:t>IPv4 Protocol-Type 41, IPv4 UDP-Port 3544</a:t>
            </a:r>
          </a:p>
          <a:p>
            <a:endParaRPr lang="en-US"/>
          </a:p>
        </p:txBody>
      </p:sp>
      <p:sp>
        <p:nvSpPr>
          <p:cNvPr id="4" name="Slide Number Placeholder 3"/>
          <p:cNvSpPr>
            <a:spLocks noGrp="1"/>
          </p:cNvSpPr>
          <p:nvPr>
            <p:ph type="sldNum" sz="quarter" idx="10"/>
          </p:nvPr>
        </p:nvSpPr>
        <p:spPr/>
        <p:txBody>
          <a:bodyPr/>
          <a:lstStyle/>
          <a:p>
            <a:fld id="{449BA0B8-2A00-6F42-B573-62453FE879E5}" type="slidenum">
              <a:rPr lang="de-CH"/>
              <a:pPr/>
              <a:t>118</a:t>
            </a:fld>
            <a:endParaRPr lang="de-CH"/>
          </a:p>
        </p:txBody>
      </p:sp>
    </p:spTree>
    <p:extLst>
      <p:ext uri="{BB962C8B-B14F-4D97-AF65-F5344CB8AC3E}">
        <p14:creationId xmlns:p14="http://schemas.microsoft.com/office/powerpoint/2010/main" val="168670499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98425" algn="l" defTabSz="914400" rtl="0" eaLnBrk="0" fontAlgn="base" latinLnBrk="0" hangingPunct="0">
              <a:lnSpc>
                <a:spcPct val="100000"/>
              </a:lnSpc>
              <a:spcBef>
                <a:spcPct val="30000"/>
              </a:spcBef>
              <a:spcAft>
                <a:spcPct val="0"/>
              </a:spcAft>
              <a:buClrTx/>
              <a:buSzTx/>
              <a:buFontTx/>
              <a:buChar char="•"/>
              <a:tabLst/>
              <a:defRPr/>
            </a:pPr>
            <a:r>
              <a:rPr lang="en-US" sz="1200" dirty="0"/>
              <a:t>no patchwork and downstream Security</a:t>
            </a:r>
            <a:r>
              <a:rPr lang="en-US" sz="1200" baseline="0" dirty="0"/>
              <a:t> </a:t>
            </a:r>
            <a:endParaRPr lang="en-US" baseline="0" dirty="0">
              <a:sym typeface="Wingdings"/>
            </a:endParaRPr>
          </a:p>
          <a:p>
            <a:pPr marL="0" marR="0" indent="98425" algn="l" defTabSz="914400" rtl="0" eaLnBrk="0" fontAlgn="base" latinLnBrk="0" hangingPunct="0">
              <a:lnSpc>
                <a:spcPct val="100000"/>
              </a:lnSpc>
              <a:spcBef>
                <a:spcPct val="30000"/>
              </a:spcBef>
              <a:spcAft>
                <a:spcPct val="0"/>
              </a:spcAft>
              <a:buClrTx/>
              <a:buSzTx/>
              <a:buFontTx/>
              <a:buChar char="•"/>
              <a:tabLst/>
              <a:defRPr/>
            </a:pPr>
            <a:endParaRPr lang="en-US" sz="1200" dirty="0"/>
          </a:p>
        </p:txBody>
      </p:sp>
      <p:sp>
        <p:nvSpPr>
          <p:cNvPr id="4" name="Slide Number Placeholder 3"/>
          <p:cNvSpPr>
            <a:spLocks noGrp="1"/>
          </p:cNvSpPr>
          <p:nvPr>
            <p:ph type="sldNum" sz="quarter" idx="10"/>
          </p:nvPr>
        </p:nvSpPr>
        <p:spPr/>
        <p:txBody>
          <a:bodyPr/>
          <a:lstStyle/>
          <a:p>
            <a:fld id="{449BA0B8-2A00-6F42-B573-62453FE879E5}" type="slidenum">
              <a:rPr lang="de-CH"/>
              <a:pPr/>
              <a:t>119</a:t>
            </a:fld>
            <a:endParaRPr lang="de-CH"/>
          </a:p>
        </p:txBody>
      </p:sp>
    </p:spTree>
    <p:extLst>
      <p:ext uri="{BB962C8B-B14F-4D97-AF65-F5344CB8AC3E}">
        <p14:creationId xmlns:p14="http://schemas.microsoft.com/office/powerpoint/2010/main" val="229222817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Build a test lab that replicates your entire network if you can afford to</a:t>
            </a:r>
          </a:p>
          <a:p>
            <a:pPr marL="0" marR="0" indent="98425" algn="l" defTabSz="914400" rtl="0" eaLnBrk="0" fontAlgn="base" latinLnBrk="0" hangingPunct="0">
              <a:lnSpc>
                <a:spcPct val="100000"/>
              </a:lnSpc>
              <a:spcBef>
                <a:spcPct val="30000"/>
              </a:spcBef>
              <a:spcAft>
                <a:spcPct val="0"/>
              </a:spcAft>
              <a:buClrTx/>
              <a:buSzTx/>
              <a:buFontTx/>
              <a:buChar char="•"/>
              <a:tabLst/>
              <a:defRPr/>
            </a:pPr>
            <a:r>
              <a:rPr lang="en-GB" sz="1200" noProof="0" dirty="0">
                <a:latin typeface="Arial" charset="0"/>
                <a:ea typeface="ＭＳ Ｐゴシック" charset="0"/>
                <a:cs typeface="ＭＳ Ｐゴシック" charset="0"/>
              </a:rPr>
              <a:t>Understand IPv6 before you deploy it!</a:t>
            </a:r>
          </a:p>
          <a:p>
            <a:endParaRPr lang="en-US" b="0" dirty="0"/>
          </a:p>
        </p:txBody>
      </p:sp>
      <p:sp>
        <p:nvSpPr>
          <p:cNvPr id="4" name="Slide Number Placeholder 3"/>
          <p:cNvSpPr>
            <a:spLocks noGrp="1"/>
          </p:cNvSpPr>
          <p:nvPr>
            <p:ph type="sldNum" sz="quarter" idx="10"/>
          </p:nvPr>
        </p:nvSpPr>
        <p:spPr/>
        <p:txBody>
          <a:bodyPr/>
          <a:lstStyle/>
          <a:p>
            <a:fld id="{449BA0B8-2A00-6F42-B573-62453FE879E5}" type="slidenum">
              <a:rPr lang="de-CH"/>
              <a:pPr/>
              <a:t>120</a:t>
            </a:fld>
            <a:endParaRPr lang="de-CH"/>
          </a:p>
        </p:txBody>
      </p:sp>
    </p:spTree>
    <p:extLst>
      <p:ext uri="{BB962C8B-B14F-4D97-AF65-F5344CB8AC3E}">
        <p14:creationId xmlns:p14="http://schemas.microsoft.com/office/powerpoint/2010/main" val="181951964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98425" algn="l" defTabSz="914400" rtl="0" eaLnBrk="0" fontAlgn="base" latinLnBrk="0" hangingPunct="0">
              <a:lnSpc>
                <a:spcPct val="100000"/>
              </a:lnSpc>
              <a:spcBef>
                <a:spcPct val="30000"/>
              </a:spcBef>
              <a:spcAft>
                <a:spcPct val="0"/>
              </a:spcAft>
              <a:buClrTx/>
              <a:buSzTx/>
              <a:buFontTx/>
              <a:buChar char="•"/>
              <a:tabLst/>
              <a:defRPr/>
            </a:pPr>
            <a:r>
              <a:rPr lang="en-US" sz="2400" dirty="0" err="1"/>
              <a:t>Ressources</a:t>
            </a:r>
            <a:r>
              <a:rPr lang="en-US" sz="2400" dirty="0"/>
              <a:t>: </a:t>
            </a:r>
            <a:r>
              <a:rPr lang="en-US" sz="2400" dirty="0">
                <a:solidFill>
                  <a:srgbClr val="7F7F7F"/>
                </a:solidFill>
              </a:rPr>
              <a:t>RIPE-554, </a:t>
            </a:r>
            <a:r>
              <a:rPr lang="en-US" sz="2400" dirty="0" err="1">
                <a:solidFill>
                  <a:srgbClr val="7F7F7F"/>
                </a:solidFill>
              </a:rPr>
              <a:t>NIST</a:t>
            </a:r>
            <a:r>
              <a:rPr lang="en-US" sz="2400" dirty="0">
                <a:solidFill>
                  <a:srgbClr val="7F7F7F"/>
                </a:solidFill>
              </a:rPr>
              <a:t> </a:t>
            </a:r>
            <a:r>
              <a:rPr lang="en-US" sz="2400" dirty="0" err="1">
                <a:solidFill>
                  <a:srgbClr val="7F7F7F"/>
                </a:solidFill>
              </a:rPr>
              <a:t>USGv6</a:t>
            </a:r>
            <a:r>
              <a:rPr lang="en-US" sz="2400" dirty="0">
                <a:solidFill>
                  <a:srgbClr val="7F7F7F"/>
                </a:solidFill>
              </a:rPr>
              <a:t>, IPv6 Ready Logo</a:t>
            </a:r>
          </a:p>
          <a:p>
            <a:pPr marL="0" marR="0" indent="98425" algn="l" defTabSz="914400" rtl="0" eaLnBrk="0" fontAlgn="base" latinLnBrk="0" hangingPunct="0">
              <a:lnSpc>
                <a:spcPct val="100000"/>
              </a:lnSpc>
              <a:spcBef>
                <a:spcPct val="30000"/>
              </a:spcBef>
              <a:spcAft>
                <a:spcPct val="0"/>
              </a:spcAft>
              <a:buClrTx/>
              <a:buSzTx/>
              <a:buFontTx/>
              <a:buChar char="•"/>
              <a:tabLst/>
              <a:defRPr/>
            </a:pPr>
            <a:endParaRPr lang="en-US" dirty="0"/>
          </a:p>
        </p:txBody>
      </p:sp>
      <p:sp>
        <p:nvSpPr>
          <p:cNvPr id="4" name="Slide Number Placeholder 3"/>
          <p:cNvSpPr>
            <a:spLocks noGrp="1"/>
          </p:cNvSpPr>
          <p:nvPr>
            <p:ph type="sldNum" sz="quarter" idx="10"/>
          </p:nvPr>
        </p:nvSpPr>
        <p:spPr/>
        <p:txBody>
          <a:bodyPr/>
          <a:lstStyle/>
          <a:p>
            <a:fld id="{449BA0B8-2A00-6F42-B573-62453FE879E5}" type="slidenum">
              <a:rPr lang="de-CH"/>
              <a:pPr/>
              <a:t>121</a:t>
            </a:fld>
            <a:endParaRPr lang="de-CH"/>
          </a:p>
        </p:txBody>
      </p:sp>
    </p:spTree>
    <p:extLst>
      <p:ext uri="{BB962C8B-B14F-4D97-AF65-F5344CB8AC3E}">
        <p14:creationId xmlns:p14="http://schemas.microsoft.com/office/powerpoint/2010/main" val="272134280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z.B. Client-facing Services heute (DMZ), internes Netz nach 2015</a:t>
            </a:r>
          </a:p>
        </p:txBody>
      </p:sp>
      <p:sp>
        <p:nvSpPr>
          <p:cNvPr id="4" name="Slide Number Placeholder 3"/>
          <p:cNvSpPr>
            <a:spLocks noGrp="1"/>
          </p:cNvSpPr>
          <p:nvPr>
            <p:ph type="sldNum" sz="quarter" idx="10"/>
          </p:nvPr>
        </p:nvSpPr>
        <p:spPr/>
        <p:txBody>
          <a:bodyPr/>
          <a:lstStyle/>
          <a:p>
            <a:fld id="{449BA0B8-2A00-6F42-B573-62453FE879E5}" type="slidenum">
              <a:rPr lang="de-CH"/>
              <a:pPr/>
              <a:t>122</a:t>
            </a:fld>
            <a:endParaRPr lang="de-CH"/>
          </a:p>
        </p:txBody>
      </p:sp>
    </p:spTree>
    <p:extLst>
      <p:ext uri="{BB962C8B-B14F-4D97-AF65-F5344CB8AC3E}">
        <p14:creationId xmlns:p14="http://schemas.microsoft.com/office/powerpoint/2010/main" val="27103838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C7BB80-D77D-BD43-82D8-D1EC4AEFB184}" type="slidenum">
              <a:rPr lang="de-CH" smtClean="0"/>
              <a:pPr/>
              <a:t>123</a:t>
            </a:fld>
            <a:endParaRPr lang="de-CH"/>
          </a:p>
        </p:txBody>
      </p:sp>
    </p:spTree>
    <p:extLst>
      <p:ext uri="{BB962C8B-B14F-4D97-AF65-F5344CB8AC3E}">
        <p14:creationId xmlns:p14="http://schemas.microsoft.com/office/powerpoint/2010/main" val="4071936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about 50 entries</a:t>
            </a:r>
          </a:p>
        </p:txBody>
      </p:sp>
      <p:sp>
        <p:nvSpPr>
          <p:cNvPr id="4" name="Slide Number Placeholder 3"/>
          <p:cNvSpPr>
            <a:spLocks noGrp="1"/>
          </p:cNvSpPr>
          <p:nvPr>
            <p:ph type="sldNum" sz="quarter" idx="10"/>
          </p:nvPr>
        </p:nvSpPr>
        <p:spPr/>
        <p:txBody>
          <a:bodyPr/>
          <a:lstStyle/>
          <a:p>
            <a:fld id="{D1C7BB80-D77D-BD43-82D8-D1EC4AEFB184}" type="slidenum">
              <a:rPr lang="de-CH"/>
              <a:pPr/>
              <a:t>15</a:t>
            </a:fld>
            <a:endParaRPr lang="de-CH"/>
          </a:p>
        </p:txBody>
      </p:sp>
    </p:spTree>
    <p:extLst>
      <p:ext uri="{BB962C8B-B14F-4D97-AF65-F5344CB8AC3E}">
        <p14:creationId xmlns:p14="http://schemas.microsoft.com/office/powerpoint/2010/main" val="13180934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Tree>
    <p:extLst>
      <p:ext uri="{BB962C8B-B14F-4D97-AF65-F5344CB8AC3E}">
        <p14:creationId xmlns:p14="http://schemas.microsoft.com/office/powerpoint/2010/main" val="1154323816"/>
      </p:ext>
    </p:extLst>
  </p:cSld>
  <p:clrMapOvr>
    <a:masterClrMapping/>
  </p:clrMapOvr>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3816320"/>
      </p:ext>
    </p:extLst>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2186817" cy="584775"/>
          </a:xfrm>
          <a:prstGeom prst="rect">
            <a:avLst/>
          </a:prstGeom>
          <a:noFill/>
        </p:spPr>
        <p:txBody>
          <a:bodyPr wrap="none" rtlCol="0">
            <a:spAutoFit/>
          </a:bodyPr>
          <a:lstStyle/>
          <a:p>
            <a:r>
              <a:rPr lang="en-GB" sz="3200" b="1" dirty="0"/>
              <a:t>Questions</a:t>
            </a:r>
          </a:p>
        </p:txBody>
      </p:sp>
    </p:spTree>
    <p:extLst>
      <p:ext uri="{BB962C8B-B14F-4D97-AF65-F5344CB8AC3E}">
        <p14:creationId xmlns:p14="http://schemas.microsoft.com/office/powerpoint/2010/main" val="3615803032"/>
      </p:ext>
    </p:extLst>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1552513542"/>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tart-Slide-Bild-Fix">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006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1574488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1975266717"/>
      </p:ext>
    </p:extLst>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1227477612"/>
      </p:ext>
    </p:extLst>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98105248"/>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lgn="ctr">
              <a:defRPr sz="3600">
                <a:solidFill>
                  <a:schemeClr val="accent5"/>
                </a:solidFill>
              </a:defRPr>
            </a:lvl1pPr>
          </a:lstStyle>
          <a:p>
            <a:r>
              <a:rPr lang="en-US" dirty="0"/>
              <a:t>Click to edit Master title style</a:t>
            </a:r>
            <a:endParaRPr lang="en-GB" dirty="0"/>
          </a:p>
        </p:txBody>
      </p:sp>
    </p:spTree>
    <p:extLst>
      <p:ext uri="{BB962C8B-B14F-4D97-AF65-F5344CB8AC3E}">
        <p14:creationId xmlns:p14="http://schemas.microsoft.com/office/powerpoint/2010/main" val="902029252"/>
      </p:ext>
    </p:extLst>
  </p:cSld>
  <p:clrMapOvr>
    <a:masterClrMapping/>
  </p:clrMapOvr>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436745"/>
      </p:ext>
    </p:extLst>
  </p:cSld>
  <p:clrMapOvr>
    <a:masterClrMapping/>
  </p:clrMapOvr>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panose="020F0502020204030204" pitchFamily="34" charset="0"/>
                <a:cs typeface="Calibri" panose="020F0502020204030204" pitchFamily="34"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panose="020F0502020204030204" pitchFamily="34" charset="0"/>
                <a:cs typeface="Calibri" panose="020F0502020204030204" pitchFamily="34"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panose="020F0502020204030204" pitchFamily="34" charset="0"/>
                <a:cs typeface="Calibri" panose="020F0502020204030204" pitchFamily="34"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panose="020F0502020204030204" pitchFamily="34" charset="0"/>
                <a:ea typeface="Lucida Grande"/>
                <a:cs typeface="Calibri" panose="020F050202020403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9968944"/>
      </p:ext>
    </p:extLst>
  </p:cSld>
  <p:clrMapOvr>
    <a:masterClrMapping/>
  </p:clrMapOvr>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panose="020F0502020204030204" pitchFamily="34" charset="0"/>
                <a:cs typeface="Calibri" panose="020F0502020204030204" pitchFamily="34"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panose="020F0502020204030204" pitchFamily="34" charset="0"/>
                <a:cs typeface="Calibri" panose="020F0502020204030204" pitchFamily="34"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panose="020F0502020204030204" pitchFamily="34" charset="0"/>
                <a:cs typeface="Calibri" panose="020F0502020204030204" pitchFamily="34"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panose="020F0502020204030204" pitchFamily="34" charset="0"/>
                <a:ea typeface="Lucida Grande"/>
                <a:cs typeface="Calibri" panose="020F050202020403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13120667"/>
      </p:ext>
    </p:extLst>
  </p:cSld>
  <p:clrMapOvr>
    <a:masterClrMapping/>
  </p:clrMapOvr>
  <p:hf sldNum="0"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6" name="TextBox 5">
            <a:extLst>
              <a:ext uri="{FF2B5EF4-FFF2-40B4-BE49-F238E27FC236}">
                <a16:creationId xmlns:a16="http://schemas.microsoft.com/office/drawing/2014/main" id="{F30B998A-5931-6C4C-B22E-C0112EBE5972}"/>
              </a:ext>
            </a:extLst>
          </p:cNvPr>
          <p:cNvSpPr txBox="1"/>
          <p:nvPr/>
        </p:nvSpPr>
        <p:spPr>
          <a:xfrm>
            <a:off x="0" y="6609011"/>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rPr>
              <a:t>IPv6 Security Part 2,, v 1.0 © FIRST Inc.</a:t>
            </a:r>
          </a:p>
        </p:txBody>
      </p:sp>
    </p:spTree>
    <p:extLst>
      <p:ext uri="{BB962C8B-B14F-4D97-AF65-F5344CB8AC3E}">
        <p14:creationId xmlns:p14="http://schemas.microsoft.com/office/powerpoint/2010/main" val="329930988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8" r:id="rId10"/>
    <p:sldLayoutId id="2147483751" r:id="rId11"/>
    <p:sldLayoutId id="2147483752" r:id="rId12"/>
    <p:sldLayoutId id="2147483753" r:id="rId13"/>
  </p:sldLayoutIdLst>
  <p:hf sldNum="0" hdr="0" ftr="0"/>
  <p:txStyles>
    <p:titleStyle>
      <a:lvl1pPr algn="l" defTabSz="914400" rtl="0" eaLnBrk="1" latinLnBrk="0" hangingPunct="1">
        <a:lnSpc>
          <a:spcPct val="90000"/>
        </a:lnSpc>
        <a:spcBef>
          <a:spcPct val="0"/>
        </a:spcBef>
        <a:buNone/>
        <a:defRPr sz="3200" b="1" i="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8.wmf"/><Relationship Id="rId7" Type="http://schemas.openxmlformats.org/officeDocument/2006/relationships/image" Target="../media/image21.png"/><Relationship Id="rId2" Type="http://schemas.openxmlformats.org/officeDocument/2006/relationships/notesSlide" Target="../notesSlides/notesSlide77.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20.wmf"/><Relationship Id="rId4" Type="http://schemas.openxmlformats.org/officeDocument/2006/relationships/image" Target="../media/image13.wmf"/><Relationship Id="rId9" Type="http://schemas.openxmlformats.org/officeDocument/2006/relationships/image" Target="../media/image23.tiff"/></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C45345-24AC-784D-A04D-876C89892E7C}"/>
              </a:ext>
            </a:extLst>
          </p:cNvPr>
          <p:cNvSpPr>
            <a:spLocks noGrp="1"/>
          </p:cNvSpPr>
          <p:nvPr>
            <p:ph type="ctrTitle"/>
          </p:nvPr>
        </p:nvSpPr>
        <p:spPr/>
        <p:txBody>
          <a:bodyPr>
            <a:normAutofit fontScale="90000"/>
          </a:bodyPr>
          <a:lstStyle/>
          <a:p>
            <a:r>
              <a:rPr lang="de-CH" dirty="0"/>
              <a:t>IPv6 Security Training</a:t>
            </a:r>
            <a:br>
              <a:rPr lang="de-CH" dirty="0"/>
            </a:br>
            <a:r>
              <a:rPr lang="de-CH" dirty="0"/>
              <a:t>Part 2</a:t>
            </a:r>
            <a:endParaRPr lang="en-US" dirty="0"/>
          </a:p>
        </p:txBody>
      </p:sp>
      <p:sp>
        <p:nvSpPr>
          <p:cNvPr id="2" name="Text Placeholder 1"/>
          <p:cNvSpPr>
            <a:spLocks noGrp="1"/>
          </p:cNvSpPr>
          <p:nvPr>
            <p:ph type="subTitle" idx="1"/>
          </p:nvPr>
        </p:nvSpPr>
        <p:spPr/>
        <p:txBody>
          <a:bodyPr>
            <a:normAutofit fontScale="92500" lnSpcReduction="10000"/>
          </a:bodyPr>
          <a:lstStyle/>
          <a:p>
            <a:r>
              <a:rPr lang="en-US" dirty="0">
                <a:solidFill>
                  <a:schemeClr val="tx1"/>
                </a:solidFill>
              </a:rPr>
              <a:t>Presenter</a:t>
            </a:r>
            <a:r>
              <a:rPr lang="en-US" dirty="0"/>
              <a:t> </a:t>
            </a:r>
          </a:p>
          <a:p>
            <a:r>
              <a:rPr lang="en-US" dirty="0"/>
              <a:t>Author: Frank </a:t>
            </a:r>
            <a:r>
              <a:rPr lang="en-US" dirty="0" err="1"/>
              <a:t>Herberg</a:t>
            </a:r>
            <a:r>
              <a:rPr lang="en-US" dirty="0"/>
              <a:t> frank.herberg@switch.ch</a:t>
            </a:r>
          </a:p>
          <a:p>
            <a:r>
              <a:rPr lang="en-US" dirty="0"/>
              <a:t>Version: 06/2019 b</a:t>
            </a:r>
          </a:p>
          <a:p>
            <a:endParaRPr lang="en-US" dirty="0"/>
          </a:p>
        </p:txBody>
      </p:sp>
      <p:sp>
        <p:nvSpPr>
          <p:cNvPr id="8" name="Title Placeholder 1"/>
          <p:cNvSpPr txBox="1">
            <a:spLocks/>
          </p:cNvSpPr>
          <p:nvPr/>
        </p:nvSpPr>
        <p:spPr>
          <a:xfrm>
            <a:off x="350608" y="1896536"/>
            <a:ext cx="7379459" cy="457200"/>
          </a:xfrm>
          <a:prstGeom prst="rect">
            <a:avLst/>
          </a:prstGeom>
        </p:spPr>
        <p:txBody>
          <a:bodyPr vert="horz" lIns="91440" tIns="0" rIns="91440" bIns="45720" rtlCol="0" anchor="t" anchorCtr="0">
            <a:noAutofit/>
          </a:bodyPr>
          <a:lstStyle>
            <a:lvl1pPr marL="0" indent="0" algn="l" defTabSz="457200" rtl="0" eaLnBrk="1" latinLnBrk="0" hangingPunct="1">
              <a:spcBef>
                <a:spcPct val="0"/>
              </a:spcBef>
              <a:buNone/>
              <a:defRPr sz="3600" b="0" i="0" kern="1200" baseline="0">
                <a:solidFill>
                  <a:srgbClr val="00247D"/>
                </a:solidFill>
                <a:latin typeface="Arial"/>
                <a:ea typeface="+mj-ea"/>
                <a:cs typeface="Arial"/>
              </a:defRPr>
            </a:lvl1pPr>
          </a:lstStyle>
          <a:p>
            <a:endParaRPr lang="en-GB" sz="2400" dirty="0"/>
          </a:p>
        </p:txBody>
      </p:sp>
    </p:spTree>
    <p:extLst>
      <p:ext uri="{BB962C8B-B14F-4D97-AF65-F5344CB8AC3E}">
        <p14:creationId xmlns:p14="http://schemas.microsoft.com/office/powerpoint/2010/main" val="576211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539552" y="980728"/>
            <a:ext cx="8229600" cy="576064"/>
          </a:xfrm>
        </p:spPr>
        <p:txBody>
          <a:bodyPr>
            <a:normAutofit fontScale="92500" lnSpcReduction="10000"/>
          </a:bodyPr>
          <a:lstStyle/>
          <a:p>
            <a:pPr marL="0" indent="0">
              <a:spcAft>
                <a:spcPts val="1200"/>
              </a:spcAft>
              <a:buNone/>
            </a:pPr>
            <a:r>
              <a:rPr lang="en-US" b="1">
                <a:ea typeface="ＭＳ Ｐゴシック" charset="0"/>
              </a:rPr>
              <a:t>Different Dual Stack configuration approaches around:</a:t>
            </a:r>
          </a:p>
          <a:p>
            <a:pPr lvl="1">
              <a:spcAft>
                <a:spcPts val="1200"/>
              </a:spcAft>
            </a:pPr>
            <a:endParaRPr lang="en-US"/>
          </a:p>
          <a:p>
            <a:pPr lvl="1">
              <a:spcAft>
                <a:spcPts val="1200"/>
              </a:spcAft>
            </a:pPr>
            <a:endParaRPr lang="en-US">
              <a:ea typeface="ＭＳ Ｐゴシック" charset="0"/>
            </a:endParaRPr>
          </a:p>
          <a:p>
            <a:pPr>
              <a:spcAft>
                <a:spcPts val="1200"/>
              </a:spcAft>
            </a:pPr>
            <a:endParaRPr lang="en-US">
              <a:ea typeface="ＭＳ Ｐゴシック" charset="0"/>
            </a:endParaRPr>
          </a:p>
          <a:p>
            <a:pPr>
              <a:spcAft>
                <a:spcPts val="1200"/>
              </a:spcAft>
            </a:pPr>
            <a:endParaRPr lang="en-US">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a:spcAft>
                <a:spcPts val="1200"/>
              </a:spcAft>
            </a:pPr>
            <a:r>
              <a:rPr lang="en-US">
                <a:ea typeface="ＭＳ Ｐゴシック" charset="0"/>
              </a:rPr>
              <a:t>IPv4 &amp; IPv6 Firewall Policies</a:t>
            </a:r>
          </a:p>
        </p:txBody>
      </p:sp>
      <p:sp>
        <p:nvSpPr>
          <p:cNvPr id="2" name="Rectangle 1"/>
          <p:cNvSpPr/>
          <p:nvPr/>
        </p:nvSpPr>
        <p:spPr bwMode="auto">
          <a:xfrm>
            <a:off x="3275856" y="1772816"/>
            <a:ext cx="2448272" cy="1152128"/>
          </a:xfrm>
          <a:prstGeom prst="rec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latin typeface="Calibri" panose="020F0502020204030204" pitchFamily="34" charset="0"/>
                <a:ea typeface="ＭＳ Ｐゴシック" charset="-128"/>
                <a:cs typeface="Calibri" panose="020F0502020204030204" pitchFamily="34" charset="0"/>
              </a:rPr>
              <a:t>Firewall-Policy #95 from to service action </a:t>
            </a: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7" name="Rectangle 6"/>
          <p:cNvSpPr/>
          <p:nvPr/>
        </p:nvSpPr>
        <p:spPr bwMode="auto">
          <a:xfrm>
            <a:off x="5724128" y="2348880"/>
            <a:ext cx="2448272" cy="576064"/>
          </a:xfrm>
          <a:prstGeom prst="rect">
            <a:avLst/>
          </a:prstGeom>
          <a:solidFill>
            <a:srgbClr val="F3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Wingdings" charset="2"/>
              <a:buChar char="q"/>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a:t>
            </a:r>
          </a:p>
        </p:txBody>
      </p:sp>
      <p:sp>
        <p:nvSpPr>
          <p:cNvPr id="8" name="Rectangle 7"/>
          <p:cNvSpPr/>
          <p:nvPr/>
        </p:nvSpPr>
        <p:spPr bwMode="auto">
          <a:xfrm>
            <a:off x="5724128" y="1772816"/>
            <a:ext cx="2448272" cy="576064"/>
          </a:xfrm>
          <a:prstGeom prst="rect">
            <a:avLst/>
          </a:prstGeom>
          <a:solidFill>
            <a:srgbClr val="6591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IPv4</a:t>
            </a:r>
          </a:p>
        </p:txBody>
      </p:sp>
      <p:sp>
        <p:nvSpPr>
          <p:cNvPr id="9" name="Rectangle 8"/>
          <p:cNvSpPr/>
          <p:nvPr/>
        </p:nvSpPr>
        <p:spPr bwMode="auto">
          <a:xfrm>
            <a:off x="3275856" y="3861048"/>
            <a:ext cx="4896544" cy="576064"/>
          </a:xfrm>
          <a:prstGeom prst="rect">
            <a:avLst/>
          </a:prstGeom>
          <a:solidFill>
            <a:srgbClr val="F3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atin typeface="Calibri" panose="020F0502020204030204" pitchFamily="34" charset="0"/>
                <a:ea typeface="ＭＳ Ｐゴシック" charset="-128"/>
                <a:cs typeface="Calibri" panose="020F0502020204030204" pitchFamily="34" charset="0"/>
              </a:rPr>
              <a:t>Firewall-Policy #96 for IPv6</a:t>
            </a:r>
          </a:p>
          <a:p>
            <a:r>
              <a:rPr lang="en-US">
                <a:latin typeface="Calibri" panose="020F0502020204030204" pitchFamily="34" charset="0"/>
                <a:ea typeface="ＭＳ Ｐゴシック" charset="-128"/>
                <a:cs typeface="Calibri" panose="020F0502020204030204" pitchFamily="34" charset="0"/>
              </a:rPr>
              <a:t>from to service action </a:t>
            </a:r>
          </a:p>
        </p:txBody>
      </p:sp>
      <p:sp>
        <p:nvSpPr>
          <p:cNvPr id="10" name="Rectangle 9"/>
          <p:cNvSpPr/>
          <p:nvPr/>
        </p:nvSpPr>
        <p:spPr bwMode="auto">
          <a:xfrm>
            <a:off x="3275856" y="3284984"/>
            <a:ext cx="4896544" cy="576064"/>
          </a:xfrm>
          <a:prstGeom prst="rect">
            <a:avLst/>
          </a:prstGeom>
          <a:solidFill>
            <a:srgbClr val="6591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atin typeface="Calibri" panose="020F0502020204030204" pitchFamily="34" charset="0"/>
                <a:ea typeface="ＭＳ Ｐゴシック" charset="-128"/>
                <a:cs typeface="Calibri" panose="020F0502020204030204" pitchFamily="34" charset="0"/>
              </a:rPr>
              <a:t>Firewall-Policy #95 for IPv4</a:t>
            </a:r>
          </a:p>
          <a:p>
            <a:r>
              <a:rPr lang="en-US">
                <a:latin typeface="Calibri" panose="020F0502020204030204" pitchFamily="34" charset="0"/>
                <a:ea typeface="ＭＳ Ｐゴシック" charset="-128"/>
                <a:cs typeface="Calibri" panose="020F0502020204030204" pitchFamily="34" charset="0"/>
              </a:rPr>
              <a:t>from to service action </a:t>
            </a:r>
          </a:p>
        </p:txBody>
      </p:sp>
      <p:sp>
        <p:nvSpPr>
          <p:cNvPr id="11" name="Rectangle 10"/>
          <p:cNvSpPr/>
          <p:nvPr/>
        </p:nvSpPr>
        <p:spPr bwMode="auto">
          <a:xfrm>
            <a:off x="3275856" y="5445224"/>
            <a:ext cx="4896544" cy="576064"/>
          </a:xfrm>
          <a:prstGeom prst="rect">
            <a:avLst/>
          </a:prstGeom>
          <a:solidFill>
            <a:srgbClr val="F3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atin typeface="Calibri" panose="020F0502020204030204" pitchFamily="34" charset="0"/>
                <a:ea typeface="ＭＳ Ｐゴシック" charset="-128"/>
                <a:cs typeface="Calibri" panose="020F0502020204030204" pitchFamily="34" charset="0"/>
              </a:rPr>
              <a:t>Firewall B for IPv6 Policy #95</a:t>
            </a:r>
          </a:p>
          <a:p>
            <a:r>
              <a:rPr lang="en-US">
                <a:latin typeface="Calibri" panose="020F0502020204030204" pitchFamily="34" charset="0"/>
                <a:ea typeface="ＭＳ Ｐゴシック" charset="-128"/>
                <a:cs typeface="Calibri" panose="020F0502020204030204" pitchFamily="34" charset="0"/>
              </a:rPr>
              <a:t>from to service action </a:t>
            </a:r>
          </a:p>
        </p:txBody>
      </p:sp>
      <p:sp>
        <p:nvSpPr>
          <p:cNvPr id="12" name="Rectangle 11"/>
          <p:cNvSpPr/>
          <p:nvPr/>
        </p:nvSpPr>
        <p:spPr bwMode="auto">
          <a:xfrm>
            <a:off x="3275856" y="4725144"/>
            <a:ext cx="4896544" cy="576064"/>
          </a:xfrm>
          <a:prstGeom prst="rect">
            <a:avLst/>
          </a:prstGeom>
          <a:solidFill>
            <a:srgbClr val="6591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atin typeface="Calibri" panose="020F0502020204030204" pitchFamily="34" charset="0"/>
                <a:ea typeface="ＭＳ Ｐゴシック" charset="-128"/>
                <a:cs typeface="Calibri" panose="020F0502020204030204" pitchFamily="34" charset="0"/>
              </a:rPr>
              <a:t>Firewall A for IPv4 Policy #95</a:t>
            </a:r>
          </a:p>
          <a:p>
            <a:r>
              <a:rPr lang="en-US">
                <a:latin typeface="Calibri" panose="020F0502020204030204" pitchFamily="34" charset="0"/>
                <a:ea typeface="ＭＳ Ｐゴシック" charset="-128"/>
                <a:cs typeface="Calibri" panose="020F0502020204030204" pitchFamily="34" charset="0"/>
              </a:rPr>
              <a:t>from to service action </a:t>
            </a:r>
          </a:p>
        </p:txBody>
      </p:sp>
      <p:sp>
        <p:nvSpPr>
          <p:cNvPr id="3" name="TextBox 2"/>
          <p:cNvSpPr txBox="1"/>
          <p:nvPr/>
        </p:nvSpPr>
        <p:spPr>
          <a:xfrm>
            <a:off x="539552" y="1772816"/>
            <a:ext cx="2808312" cy="1200329"/>
          </a:xfrm>
          <a:prstGeom prst="rect">
            <a:avLst/>
          </a:prstGeom>
          <a:noFill/>
        </p:spPr>
        <p:txBody>
          <a:bodyPr wrap="square" rtlCol="0">
            <a:spAutoFit/>
          </a:bodyPr>
          <a:lstStyle/>
          <a:p>
            <a:pPr marL="342900" indent="-342900">
              <a:buAutoNum type="alphaUcParenR"/>
            </a:pPr>
            <a:r>
              <a:rPr lang="en-US">
                <a:latin typeface="Calibri" panose="020F0502020204030204" pitchFamily="34" charset="0"/>
                <a:cs typeface="Calibri" panose="020F0502020204030204" pitchFamily="34" charset="0"/>
              </a:rPr>
              <a:t>Add new Protocol to existing policy*</a:t>
            </a:r>
          </a:p>
          <a:p>
            <a:pPr marL="342900" indent="-342900">
              <a:buAutoNum type="alphaUcParenR"/>
            </a:pPr>
            <a:endParaRPr lang="en-US">
              <a:latin typeface="Calibri" panose="020F0502020204030204" pitchFamily="34" charset="0"/>
              <a:cs typeface="Calibri" panose="020F0502020204030204" pitchFamily="34" charset="0"/>
            </a:endParaRPr>
          </a:p>
          <a:p>
            <a:r>
              <a:rPr lang="en-US">
                <a:solidFill>
                  <a:srgbClr val="0000FF"/>
                </a:solidFill>
                <a:latin typeface="Calibri" panose="020F0502020204030204" pitchFamily="34" charset="0"/>
                <a:cs typeface="Calibri" panose="020F0502020204030204" pitchFamily="34" charset="0"/>
              </a:rPr>
              <a:t>What you might prefer…</a:t>
            </a:r>
          </a:p>
        </p:txBody>
      </p:sp>
      <p:sp>
        <p:nvSpPr>
          <p:cNvPr id="14" name="TextBox 13"/>
          <p:cNvSpPr txBox="1"/>
          <p:nvPr/>
        </p:nvSpPr>
        <p:spPr>
          <a:xfrm>
            <a:off x="539552" y="3286725"/>
            <a:ext cx="2592288" cy="923330"/>
          </a:xfrm>
          <a:prstGeom prst="rect">
            <a:avLst/>
          </a:prstGeom>
          <a:noFill/>
        </p:spPr>
        <p:txBody>
          <a:bodyPr wrap="square" rtlCol="0">
            <a:spAutoFit/>
          </a:bodyPr>
          <a:lstStyle/>
          <a:p>
            <a:r>
              <a:rPr lang="en-US">
                <a:latin typeface="Calibri" panose="020F0502020204030204" pitchFamily="34" charset="0"/>
                <a:cs typeface="Calibri" panose="020F0502020204030204" pitchFamily="34" charset="0"/>
              </a:rPr>
              <a:t>B) Maintain different Policies for v4 and v6**</a:t>
            </a:r>
          </a:p>
          <a:p>
            <a:r>
              <a:rPr lang="en-US">
                <a:solidFill>
                  <a:srgbClr val="0000FF"/>
                </a:solidFill>
                <a:latin typeface="Calibri" panose="020F0502020204030204" pitchFamily="34" charset="0"/>
                <a:cs typeface="Calibri" panose="020F0502020204030204" pitchFamily="34" charset="0"/>
              </a:rPr>
              <a:t>…what you might get…</a:t>
            </a:r>
          </a:p>
        </p:txBody>
      </p:sp>
      <p:sp>
        <p:nvSpPr>
          <p:cNvPr id="15" name="TextBox 14"/>
          <p:cNvSpPr txBox="1"/>
          <p:nvPr/>
        </p:nvSpPr>
        <p:spPr>
          <a:xfrm>
            <a:off x="539552" y="4725144"/>
            <a:ext cx="2520280" cy="1200329"/>
          </a:xfrm>
          <a:prstGeom prst="rect">
            <a:avLst/>
          </a:prstGeom>
          <a:noFill/>
        </p:spPr>
        <p:txBody>
          <a:bodyPr wrap="square" rtlCol="0">
            <a:spAutoFit/>
          </a:bodyPr>
          <a:lstStyle/>
          <a:p>
            <a:r>
              <a:rPr lang="en-US">
                <a:latin typeface="Calibri" panose="020F0502020204030204" pitchFamily="34" charset="0"/>
                <a:cs typeface="Calibri" panose="020F0502020204030204" pitchFamily="34" charset="0"/>
              </a:rPr>
              <a:t>C) Leave existing v4 FW and add a second for v6 </a:t>
            </a:r>
            <a:r>
              <a:rPr lang="en-US" i="1">
                <a:solidFill>
                  <a:srgbClr val="0000FF"/>
                </a:solidFill>
                <a:latin typeface="Calibri" panose="020F0502020204030204" pitchFamily="34" charset="0"/>
                <a:cs typeface="Calibri" panose="020F0502020204030204" pitchFamily="34" charset="0"/>
              </a:rPr>
              <a:t>…and what you should consider!</a:t>
            </a:r>
          </a:p>
        </p:txBody>
      </p:sp>
      <p:sp>
        <p:nvSpPr>
          <p:cNvPr id="4" name="TextBox 3"/>
          <p:cNvSpPr txBox="1"/>
          <p:nvPr/>
        </p:nvSpPr>
        <p:spPr>
          <a:xfrm>
            <a:off x="3656585" y="6231493"/>
            <a:ext cx="3529406"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**Fortinet, **Cisco,*Palo Alto </a:t>
            </a:r>
          </a:p>
        </p:txBody>
      </p:sp>
    </p:spTree>
    <p:extLst>
      <p:ext uri="{BB962C8B-B14F-4D97-AF65-F5344CB8AC3E}">
        <p14:creationId xmlns:p14="http://schemas.microsoft.com/office/powerpoint/2010/main" val="374070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900" decel="100000" fill="hold"/>
                                        <p:tgtEl>
                                          <p:spTgt spid="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900" decel="100000" fill="hold"/>
                                        <p:tgtEl>
                                          <p:spTgt spid="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900" decel="100000" fill="hold"/>
                                        <p:tgtEl>
                                          <p:spTgt spid="9"/>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900" decel="100000" fill="hold"/>
                                        <p:tgtEl>
                                          <p:spTgt spid="10"/>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900" decel="100000" fill="hold"/>
                                        <p:tgtEl>
                                          <p:spTgt spid="14"/>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900" decel="100000" fill="hold"/>
                                        <p:tgtEl>
                                          <p:spTgt spid="11"/>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900" decel="100000" fill="hold"/>
                                        <p:tgtEl>
                                          <p:spTgt spid="12"/>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900" decel="100000" fill="hold"/>
                                        <p:tgtEl>
                                          <p:spTgt spid="1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P spid="12" grpId="0" animBg="1"/>
      <p:bldP spid="3" grpId="0"/>
      <p:bldP spid="14" grpId="0"/>
      <p:bldP spid="15"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Food for thought</a:t>
            </a:r>
          </a:p>
        </p:txBody>
      </p:sp>
      <p:sp>
        <p:nvSpPr>
          <p:cNvPr id="2" name="TextBox 1"/>
          <p:cNvSpPr txBox="1"/>
          <p:nvPr/>
        </p:nvSpPr>
        <p:spPr>
          <a:xfrm>
            <a:off x="427286" y="1097904"/>
            <a:ext cx="8352928" cy="5078313"/>
          </a:xfrm>
          <a:prstGeom prst="rect">
            <a:avLst/>
          </a:prstGeom>
          <a:noFill/>
        </p:spPr>
        <p:txBody>
          <a:bodyPr wrap="square" rtlCol="0">
            <a:spAutoFit/>
          </a:bodyPr>
          <a:lstStyle/>
          <a:p>
            <a:pPr marL="285750" indent="-285750">
              <a:buFont typeface="Arial"/>
              <a:buChar char="•"/>
            </a:pPr>
            <a:r>
              <a:rPr lang="de-CH" sz="2800" dirty="0" err="1">
                <a:solidFill>
                  <a:srgbClr val="000000"/>
                </a:solidFill>
                <a:latin typeface="Calibri" panose="020F0502020204030204" pitchFamily="34" charset="0"/>
                <a:cs typeface="Calibri" panose="020F0502020204030204" pitchFamily="34" charset="0"/>
              </a:rPr>
              <a:t>Beware</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of</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the</a:t>
            </a:r>
            <a:r>
              <a:rPr lang="de-CH" sz="2800" dirty="0">
                <a:solidFill>
                  <a:srgbClr val="000000"/>
                </a:solidFill>
                <a:latin typeface="Calibri" panose="020F0502020204030204" pitchFamily="34" charset="0"/>
                <a:cs typeface="Calibri" panose="020F0502020204030204" pitchFamily="34" charset="0"/>
              </a:rPr>
              <a:t> </a:t>
            </a:r>
            <a:r>
              <a:rPr lang="de-CH" sz="2800" i="1" dirty="0">
                <a:latin typeface="Calibri" panose="020F0502020204030204" pitchFamily="34" charset="0"/>
                <a:cs typeface="Calibri" panose="020F0502020204030204" pitchFamily="34" charset="0"/>
              </a:rPr>
              <a:t>“</a:t>
            </a:r>
            <a:r>
              <a:rPr lang="de-CH" sz="2800" i="1" dirty="0" err="1">
                <a:latin typeface="Calibri" panose="020F0502020204030204" pitchFamily="34" charset="0"/>
                <a:cs typeface="Calibri" panose="020F0502020204030204" pitchFamily="34" charset="0"/>
              </a:rPr>
              <a:t>It’s</a:t>
            </a:r>
            <a:r>
              <a:rPr lang="de-CH" sz="2800" i="1" dirty="0">
                <a:latin typeface="Calibri" panose="020F0502020204030204" pitchFamily="34" charset="0"/>
                <a:cs typeface="Calibri" panose="020F0502020204030204" pitchFamily="34" charset="0"/>
              </a:rPr>
              <a:t> </a:t>
            </a:r>
            <a:r>
              <a:rPr lang="de-CH" sz="2800" i="1" dirty="0" err="1">
                <a:latin typeface="Calibri" panose="020F0502020204030204" pitchFamily="34" charset="0"/>
                <a:cs typeface="Calibri" panose="020F0502020204030204" pitchFamily="34" charset="0"/>
              </a:rPr>
              <a:t>how</a:t>
            </a:r>
            <a:r>
              <a:rPr lang="de-CH" sz="2800" i="1" dirty="0">
                <a:latin typeface="Calibri" panose="020F0502020204030204" pitchFamily="34" charset="0"/>
                <a:cs typeface="Calibri" panose="020F0502020204030204" pitchFamily="34" charset="0"/>
              </a:rPr>
              <a:t> </a:t>
            </a:r>
            <a:r>
              <a:rPr lang="de-CH" sz="2800" i="1" dirty="0" err="1">
                <a:latin typeface="Calibri" panose="020F0502020204030204" pitchFamily="34" charset="0"/>
                <a:cs typeface="Calibri" panose="020F0502020204030204" pitchFamily="34" charset="0"/>
              </a:rPr>
              <a:t>we’ve</a:t>
            </a:r>
            <a:r>
              <a:rPr lang="de-CH" sz="2800" i="1" dirty="0">
                <a:latin typeface="Calibri" panose="020F0502020204030204" pitchFamily="34" charset="0"/>
                <a:cs typeface="Calibri" panose="020F0502020204030204" pitchFamily="34" charset="0"/>
              </a:rPr>
              <a:t> </a:t>
            </a:r>
            <a:r>
              <a:rPr lang="de-CH" sz="2800" i="1" dirty="0" err="1">
                <a:latin typeface="Calibri" panose="020F0502020204030204" pitchFamily="34" charset="0"/>
                <a:cs typeface="Calibri" panose="020F0502020204030204" pitchFamily="34" charset="0"/>
              </a:rPr>
              <a:t>always</a:t>
            </a:r>
            <a:r>
              <a:rPr lang="de-CH" sz="2800" i="1" dirty="0">
                <a:latin typeface="Calibri" panose="020F0502020204030204" pitchFamily="34" charset="0"/>
                <a:cs typeface="Calibri" panose="020F0502020204030204" pitchFamily="34" charset="0"/>
              </a:rPr>
              <a:t> </a:t>
            </a:r>
            <a:r>
              <a:rPr lang="de-CH" sz="2800" i="1" dirty="0" err="1">
                <a:latin typeface="Calibri" panose="020F0502020204030204" pitchFamily="34" charset="0"/>
                <a:cs typeface="Calibri" panose="020F0502020204030204" pitchFamily="34" charset="0"/>
              </a:rPr>
              <a:t>done</a:t>
            </a:r>
            <a:r>
              <a:rPr lang="de-CH" sz="2800" i="1" dirty="0">
                <a:latin typeface="Calibri" panose="020F0502020204030204" pitchFamily="34" charset="0"/>
                <a:cs typeface="Calibri" panose="020F0502020204030204" pitchFamily="34" charset="0"/>
              </a:rPr>
              <a:t> </a:t>
            </a:r>
            <a:r>
              <a:rPr lang="de-CH" sz="2800" i="1" dirty="0" err="1">
                <a:latin typeface="Calibri" panose="020F0502020204030204" pitchFamily="34" charset="0"/>
                <a:cs typeface="Calibri" panose="020F0502020204030204" pitchFamily="34" charset="0"/>
              </a:rPr>
              <a:t>it</a:t>
            </a:r>
            <a:r>
              <a:rPr lang="de-CH" sz="2800" i="1" dirty="0">
                <a:latin typeface="Calibri" panose="020F0502020204030204" pitchFamily="34" charset="0"/>
                <a:cs typeface="Calibri" panose="020F0502020204030204" pitchFamily="34" charset="0"/>
              </a:rPr>
              <a:t>”</a:t>
            </a:r>
            <a:r>
              <a:rPr lang="de-CH" sz="2800" i="1"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trap</a:t>
            </a:r>
            <a:endParaRPr lang="de-CH" sz="2800" dirty="0">
              <a:solidFill>
                <a:srgbClr val="000000"/>
              </a:solidFill>
              <a:latin typeface="Calibri" panose="020F0502020204030204" pitchFamily="34" charset="0"/>
              <a:cs typeface="Calibri" panose="020F0502020204030204" pitchFamily="34" charset="0"/>
            </a:endParaRPr>
          </a:p>
          <a:p>
            <a:pPr marL="742950" lvl="1" indent="-285750">
              <a:buFont typeface="Arial"/>
              <a:buChar char="•"/>
            </a:pPr>
            <a:r>
              <a:rPr lang="de-CH" sz="2800" dirty="0">
                <a:solidFill>
                  <a:srgbClr val="000000"/>
                </a:solidFill>
                <a:latin typeface="Calibri" panose="020F0502020204030204" pitchFamily="34" charset="0"/>
                <a:cs typeface="Calibri" panose="020F0502020204030204" pitchFamily="34" charset="0"/>
              </a:rPr>
              <a:t>NAT </a:t>
            </a:r>
            <a:r>
              <a:rPr lang="de-CH" sz="2800" dirty="0" err="1">
                <a:solidFill>
                  <a:srgbClr val="000000"/>
                </a:solidFill>
                <a:latin typeface="Calibri" panose="020F0502020204030204" pitchFamily="34" charset="0"/>
                <a:cs typeface="Calibri" panose="020F0502020204030204" pitchFamily="34" charset="0"/>
              </a:rPr>
              <a:t>has</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always</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been</a:t>
            </a:r>
            <a:r>
              <a:rPr lang="de-CH" sz="2800" dirty="0">
                <a:solidFill>
                  <a:srgbClr val="000000"/>
                </a:solidFill>
                <a:latin typeface="Calibri" panose="020F0502020204030204" pitchFamily="34" charset="0"/>
                <a:cs typeface="Calibri" panose="020F0502020204030204" pitchFamily="34" charset="0"/>
              </a:rPr>
              <a:t> a </a:t>
            </a:r>
            <a:r>
              <a:rPr lang="de-CH" sz="2800" dirty="0" err="1">
                <a:solidFill>
                  <a:srgbClr val="DC8A00"/>
                </a:solidFill>
                <a:latin typeface="Calibri" panose="020F0502020204030204" pitchFamily="34" charset="0"/>
                <a:cs typeface="Calibri" panose="020F0502020204030204" pitchFamily="34" charset="0"/>
              </a:rPr>
              <a:t>workaround</a:t>
            </a:r>
            <a:r>
              <a:rPr lang="de-CH" sz="2800" dirty="0">
                <a:solidFill>
                  <a:srgbClr val="000000"/>
                </a:solidFill>
                <a:latin typeface="Calibri" panose="020F0502020204030204" pitchFamily="34" charset="0"/>
                <a:cs typeface="Calibri" panose="020F0502020204030204" pitchFamily="34" charset="0"/>
              </a:rPr>
              <a:t>!</a:t>
            </a:r>
          </a:p>
          <a:p>
            <a:pPr marL="742950" lvl="1" indent="-285750">
              <a:buFont typeface="Arial"/>
              <a:buChar char="•"/>
            </a:pPr>
            <a:endParaRPr lang="de-CH" sz="2800" dirty="0">
              <a:solidFill>
                <a:srgbClr val="000000"/>
              </a:solidFill>
              <a:latin typeface="Calibri" panose="020F0502020204030204" pitchFamily="34" charset="0"/>
              <a:cs typeface="Calibri" panose="020F0502020204030204" pitchFamily="34" charset="0"/>
            </a:endParaRPr>
          </a:p>
          <a:p>
            <a:pPr marL="285750" indent="-285750">
              <a:buFont typeface="Arial"/>
              <a:buChar char="•"/>
            </a:pPr>
            <a:r>
              <a:rPr lang="de-CH" sz="2800" dirty="0">
                <a:solidFill>
                  <a:srgbClr val="000000"/>
                </a:solidFill>
                <a:latin typeface="Calibri" panose="020F0502020204030204" pitchFamily="34" charset="0"/>
                <a:cs typeface="Calibri" panose="020F0502020204030204" pitchFamily="34" charset="0"/>
              </a:rPr>
              <a:t>Re-</a:t>
            </a:r>
            <a:r>
              <a:rPr lang="de-CH" sz="2800" dirty="0" err="1">
                <a:solidFill>
                  <a:srgbClr val="000000"/>
                </a:solidFill>
                <a:latin typeface="Calibri" panose="020F0502020204030204" pitchFamily="34" charset="0"/>
                <a:cs typeface="Calibri" panose="020F0502020204030204" pitchFamily="34" charset="0"/>
              </a:rPr>
              <a:t>think</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the</a:t>
            </a:r>
            <a:r>
              <a:rPr lang="de-CH" sz="2800" dirty="0">
                <a:solidFill>
                  <a:srgbClr val="000000"/>
                </a:solidFill>
                <a:latin typeface="Calibri" panose="020F0502020204030204" pitchFamily="34" charset="0"/>
                <a:cs typeface="Calibri" panose="020F0502020204030204" pitchFamily="34" charset="0"/>
              </a:rPr>
              <a:t> </a:t>
            </a:r>
            <a:r>
              <a:rPr lang="de-CH" sz="2800" i="1" dirty="0" err="1">
                <a:solidFill>
                  <a:srgbClr val="000000"/>
                </a:solidFill>
                <a:latin typeface="Calibri" panose="020F0502020204030204" pitchFamily="34" charset="0"/>
                <a:cs typeface="Calibri" panose="020F0502020204030204" pitchFamily="34" charset="0"/>
              </a:rPr>
              <a:t>benefit</a:t>
            </a:r>
            <a:r>
              <a:rPr lang="de-CH" sz="2800" i="1" dirty="0">
                <a:solidFill>
                  <a:srgbClr val="000000"/>
                </a:solidFill>
                <a:latin typeface="Calibri" panose="020F0502020204030204" pitchFamily="34" charset="0"/>
                <a:cs typeface="Calibri" panose="020F0502020204030204" pitchFamily="34" charset="0"/>
              </a:rPr>
              <a:t> &amp; </a:t>
            </a:r>
            <a:r>
              <a:rPr lang="de-CH" sz="2800" i="1" dirty="0" err="1">
                <a:solidFill>
                  <a:srgbClr val="000000"/>
                </a:solidFill>
                <a:latin typeface="Calibri" panose="020F0502020204030204" pitchFamily="34" charset="0"/>
                <a:cs typeface="Calibri" panose="020F0502020204030204" pitchFamily="34" charset="0"/>
              </a:rPr>
              <a:t>cost</a:t>
            </a:r>
            <a:r>
              <a:rPr lang="de-CH" sz="2800" i="1"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of</a:t>
            </a:r>
            <a:r>
              <a:rPr lang="de-CH" sz="2800" dirty="0">
                <a:solidFill>
                  <a:srgbClr val="000000"/>
                </a:solidFill>
                <a:latin typeface="Calibri" panose="020F0502020204030204" pitchFamily="34" charset="0"/>
                <a:cs typeface="Calibri" panose="020F0502020204030204" pitchFamily="34" charset="0"/>
              </a:rPr>
              <a:t> NAT in </a:t>
            </a:r>
            <a:r>
              <a:rPr lang="de-CH" sz="2800" dirty="0" err="1">
                <a:solidFill>
                  <a:srgbClr val="000000"/>
                </a:solidFill>
                <a:latin typeface="Calibri" panose="020F0502020204030204" pitchFamily="34" charset="0"/>
                <a:cs typeface="Calibri" panose="020F0502020204030204" pitchFamily="34" charset="0"/>
              </a:rPr>
              <a:t>your</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environment</a:t>
            </a:r>
            <a:r>
              <a:rPr lang="de-CH" sz="2800" dirty="0">
                <a:solidFill>
                  <a:srgbClr val="000000"/>
                </a:solidFill>
                <a:latin typeface="Calibri" panose="020F0502020204030204" pitchFamily="34" charset="0"/>
                <a:cs typeface="Calibri" panose="020F0502020204030204" pitchFamily="34" charset="0"/>
              </a:rPr>
              <a:t>...</a:t>
            </a:r>
          </a:p>
          <a:p>
            <a:pPr marL="742950" lvl="1" indent="-285750">
              <a:buFont typeface="Arial"/>
              <a:buChar char="•"/>
            </a:pPr>
            <a:r>
              <a:rPr lang="de-CH" sz="2400" dirty="0">
                <a:solidFill>
                  <a:srgbClr val="000000"/>
                </a:solidFill>
                <a:latin typeface="Calibri" panose="020F0502020204030204" pitchFamily="34" charset="0"/>
                <a:cs typeface="Calibri" panose="020F0502020204030204" pitchFamily="34" charset="0"/>
              </a:rPr>
              <a:t>operational </a:t>
            </a:r>
            <a:r>
              <a:rPr lang="de-CH" sz="2400" dirty="0" err="1">
                <a:solidFill>
                  <a:srgbClr val="000000"/>
                </a:solidFill>
                <a:latin typeface="Calibri" panose="020F0502020204030204" pitchFamily="34" charset="0"/>
                <a:cs typeface="Calibri" panose="020F0502020204030204" pitchFamily="34" charset="0"/>
              </a:rPr>
              <a:t>cost</a:t>
            </a:r>
            <a:r>
              <a:rPr lang="de-CH" sz="2400" dirty="0">
                <a:solidFill>
                  <a:srgbClr val="000000"/>
                </a:solidFill>
                <a:latin typeface="Calibri" panose="020F0502020204030204" pitchFamily="34" charset="0"/>
                <a:cs typeface="Calibri" panose="020F0502020204030204" pitchFamily="34" charset="0"/>
              </a:rPr>
              <a:t> / </a:t>
            </a:r>
            <a:r>
              <a:rPr lang="de-CH" sz="2400" dirty="0" err="1">
                <a:solidFill>
                  <a:srgbClr val="000000"/>
                </a:solidFill>
                <a:latin typeface="Calibri" panose="020F0502020204030204" pitchFamily="34" charset="0"/>
                <a:cs typeface="Calibri" panose="020F0502020204030204" pitchFamily="34" charset="0"/>
              </a:rPr>
              <a:t>network</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management</a:t>
            </a:r>
            <a:endParaRPr lang="de-CH" sz="2400" dirty="0">
              <a:solidFill>
                <a:srgbClr val="000000"/>
              </a:solidFill>
              <a:latin typeface="Calibri" panose="020F0502020204030204" pitchFamily="34" charset="0"/>
              <a:cs typeface="Calibri" panose="020F0502020204030204" pitchFamily="34" charset="0"/>
            </a:endParaRPr>
          </a:p>
          <a:p>
            <a:pPr marL="742950" lvl="1" indent="-285750">
              <a:buFont typeface="Arial"/>
              <a:buChar char="•"/>
            </a:pPr>
            <a:r>
              <a:rPr lang="de-CH" sz="2400" dirty="0" err="1">
                <a:solidFill>
                  <a:srgbClr val="000000"/>
                </a:solidFill>
                <a:latin typeface="Calibri" panose="020F0502020204030204" pitchFamily="34" charset="0"/>
                <a:cs typeface="Calibri" panose="020F0502020204030204" pitchFamily="34" charset="0"/>
              </a:rPr>
              <a:t>application</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level</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problems</a:t>
            </a:r>
            <a:endParaRPr lang="de-CH" sz="2400" dirty="0">
              <a:solidFill>
                <a:srgbClr val="000000"/>
              </a:solidFill>
              <a:latin typeface="Calibri" panose="020F0502020204030204" pitchFamily="34" charset="0"/>
              <a:cs typeface="Calibri" panose="020F0502020204030204" pitchFamily="34" charset="0"/>
            </a:endParaRPr>
          </a:p>
          <a:p>
            <a:pPr marL="742950" lvl="1" indent="-285750">
              <a:buFont typeface="Arial"/>
              <a:buChar char="•"/>
            </a:pPr>
            <a:r>
              <a:rPr lang="de-CH" sz="2400" dirty="0" err="1">
                <a:solidFill>
                  <a:srgbClr val="000000"/>
                </a:solidFill>
                <a:latin typeface="Calibri" panose="020F0502020204030204" pitchFamily="34" charset="0"/>
                <a:cs typeface="Calibri" panose="020F0502020204030204" pitchFamily="34" charset="0"/>
              </a:rPr>
              <a:t>broken</a:t>
            </a:r>
            <a:r>
              <a:rPr lang="de-CH" sz="2400" dirty="0">
                <a:solidFill>
                  <a:srgbClr val="000000"/>
                </a:solidFill>
                <a:latin typeface="Calibri" panose="020F0502020204030204" pitchFamily="34" charset="0"/>
                <a:cs typeface="Calibri" panose="020F0502020204030204" pitchFamily="34" charset="0"/>
              </a:rPr>
              <a:t> end-</a:t>
            </a:r>
            <a:r>
              <a:rPr lang="de-CH" sz="2400" dirty="0" err="1">
                <a:solidFill>
                  <a:srgbClr val="000000"/>
                </a:solidFill>
                <a:latin typeface="Calibri" panose="020F0502020204030204" pitchFamily="34" charset="0"/>
                <a:cs typeface="Calibri" panose="020F0502020204030204" pitchFamily="34" charset="0"/>
              </a:rPr>
              <a:t>to</a:t>
            </a:r>
            <a:r>
              <a:rPr lang="de-CH" sz="2400" dirty="0">
                <a:solidFill>
                  <a:srgbClr val="000000"/>
                </a:solidFill>
                <a:latin typeface="Calibri" panose="020F0502020204030204" pitchFamily="34" charset="0"/>
                <a:cs typeface="Calibri" panose="020F0502020204030204" pitchFamily="34" charset="0"/>
              </a:rPr>
              <a:t>-end </a:t>
            </a:r>
            <a:r>
              <a:rPr lang="de-CH" sz="2400" dirty="0" err="1">
                <a:solidFill>
                  <a:srgbClr val="000000"/>
                </a:solidFill>
                <a:latin typeface="Calibri" panose="020F0502020204030204" pitchFamily="34" charset="0"/>
                <a:cs typeface="Calibri" panose="020F0502020204030204" pitchFamily="34" charset="0"/>
              </a:rPr>
              <a:t>security</a:t>
            </a:r>
            <a:endParaRPr lang="de-CH" sz="2400" dirty="0">
              <a:solidFill>
                <a:srgbClr val="000000"/>
              </a:solidFill>
              <a:latin typeface="Calibri" panose="020F0502020204030204" pitchFamily="34" charset="0"/>
              <a:cs typeface="Calibri" panose="020F0502020204030204" pitchFamily="34" charset="0"/>
            </a:endParaRPr>
          </a:p>
          <a:p>
            <a:pPr marL="285750" indent="-285750">
              <a:buFont typeface="Arial"/>
              <a:buChar char="•"/>
            </a:pPr>
            <a:r>
              <a:rPr lang="de-CH" sz="2800" dirty="0">
                <a:solidFill>
                  <a:srgbClr val="000000"/>
                </a:solidFill>
                <a:latin typeface="Calibri" panose="020F0502020204030204" pitchFamily="34" charset="0"/>
                <a:cs typeface="Calibri" panose="020F0502020204030204" pitchFamily="34" charset="0"/>
              </a:rPr>
              <a:t>...</a:t>
            </a:r>
            <a:r>
              <a:rPr lang="de-CH" sz="2800" dirty="0" err="1">
                <a:solidFill>
                  <a:srgbClr val="000000"/>
                </a:solidFill>
                <a:latin typeface="Calibri" panose="020F0502020204030204" pitchFamily="34" charset="0"/>
                <a:cs typeface="Calibri" panose="020F0502020204030204" pitchFamily="34" charset="0"/>
              </a:rPr>
              <a:t>and</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consider</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using</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the</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money</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for</a:t>
            </a:r>
            <a:r>
              <a:rPr lang="de-CH" sz="2800" dirty="0">
                <a:solidFill>
                  <a:srgbClr val="DC8A00"/>
                </a:solidFill>
                <a:latin typeface="Calibri" panose="020F0502020204030204" pitchFamily="34" charset="0"/>
                <a:cs typeface="Calibri" panose="020F0502020204030204" pitchFamily="34" charset="0"/>
              </a:rPr>
              <a:t> "real" </a:t>
            </a:r>
            <a:r>
              <a:rPr lang="de-CH" sz="2800" dirty="0" err="1">
                <a:solidFill>
                  <a:srgbClr val="DC8A00"/>
                </a:solidFill>
                <a:latin typeface="Calibri" panose="020F0502020204030204" pitchFamily="34" charset="0"/>
                <a:cs typeface="Calibri" panose="020F0502020204030204" pitchFamily="34" charset="0"/>
              </a:rPr>
              <a:t>security</a:t>
            </a:r>
            <a:endParaRPr lang="de-CH" sz="2800" dirty="0">
              <a:solidFill>
                <a:srgbClr val="DC8A00"/>
              </a:solidFill>
              <a:latin typeface="Calibri" panose="020F0502020204030204" pitchFamily="34" charset="0"/>
              <a:cs typeface="Calibri" panose="020F0502020204030204" pitchFamily="34" charset="0"/>
            </a:endParaRPr>
          </a:p>
          <a:p>
            <a:endParaRPr lang="de-CH" sz="2800" dirty="0">
              <a:solidFill>
                <a:srgbClr val="000000"/>
              </a:solidFill>
              <a:latin typeface="Calibri" panose="020F0502020204030204" pitchFamily="34" charset="0"/>
              <a:cs typeface="Calibri" panose="020F0502020204030204" pitchFamily="34" charset="0"/>
            </a:endParaRPr>
          </a:p>
          <a:p>
            <a:pPr marL="285750" indent="-285750">
              <a:buFont typeface="Arial"/>
              <a:buChar char="•"/>
            </a:pPr>
            <a:r>
              <a:rPr lang="de-CH" sz="2800" dirty="0" err="1">
                <a:solidFill>
                  <a:srgbClr val="000000"/>
                </a:solidFill>
                <a:latin typeface="Calibri" panose="020F0502020204030204" pitchFamily="34" charset="0"/>
                <a:cs typeface="Calibri" panose="020F0502020204030204" pitchFamily="34" charset="0"/>
              </a:rPr>
              <a:t>Anticipate</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future</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network</a:t>
            </a:r>
            <a:r>
              <a:rPr lang="de-CH" sz="2800" dirty="0">
                <a:solidFill>
                  <a:srgbClr val="000000"/>
                </a:solidFill>
                <a:latin typeface="Calibri" panose="020F0502020204030204" pitchFamily="34" charset="0"/>
                <a:cs typeface="Calibri" panose="020F0502020204030204" pitchFamily="34" charset="0"/>
              </a:rPr>
              <a:t> </a:t>
            </a:r>
            <a:r>
              <a:rPr lang="de-CH" sz="2800" dirty="0" err="1">
                <a:solidFill>
                  <a:srgbClr val="000000"/>
                </a:solidFill>
                <a:latin typeface="Calibri" panose="020F0502020204030204" pitchFamily="34" charset="0"/>
                <a:cs typeface="Calibri" panose="020F0502020204030204" pitchFamily="34" charset="0"/>
              </a:rPr>
              <a:t>requirements</a:t>
            </a:r>
            <a:endParaRPr lang="de-CH" sz="2800" dirty="0">
              <a:solidFill>
                <a:srgbClr val="000000"/>
              </a:solidFill>
              <a:latin typeface="Calibri" panose="020F0502020204030204" pitchFamily="34" charset="0"/>
              <a:cs typeface="Calibri" panose="020F0502020204030204" pitchFamily="34" charset="0"/>
            </a:endParaRPr>
          </a:p>
          <a:p>
            <a:pPr marL="742950" lvl="1" indent="-285750">
              <a:buFont typeface="Arial"/>
              <a:buChar char="•"/>
            </a:pPr>
            <a:r>
              <a:rPr lang="de-CH" sz="2800" dirty="0" err="1">
                <a:solidFill>
                  <a:srgbClr val="DC8A00"/>
                </a:solidFill>
                <a:latin typeface="Calibri" panose="020F0502020204030204" pitchFamily="34" charset="0"/>
                <a:cs typeface="Calibri" panose="020F0502020204030204" pitchFamily="34" charset="0"/>
              </a:rPr>
              <a:t>It's</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difficult</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to</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add</a:t>
            </a:r>
            <a:r>
              <a:rPr lang="de-CH" sz="2800" dirty="0">
                <a:solidFill>
                  <a:srgbClr val="DC8A00"/>
                </a:solidFill>
                <a:latin typeface="Calibri" panose="020F0502020204030204" pitchFamily="34" charset="0"/>
                <a:cs typeface="Calibri" panose="020F0502020204030204" pitchFamily="34" charset="0"/>
              </a:rPr>
              <a:t> end-</a:t>
            </a:r>
            <a:r>
              <a:rPr lang="de-CH" sz="2800" dirty="0" err="1">
                <a:solidFill>
                  <a:srgbClr val="DC8A00"/>
                </a:solidFill>
                <a:latin typeface="Calibri" panose="020F0502020204030204" pitchFamily="34" charset="0"/>
                <a:cs typeface="Calibri" panose="020F0502020204030204" pitchFamily="34" charset="0"/>
              </a:rPr>
              <a:t>to</a:t>
            </a:r>
            <a:r>
              <a:rPr lang="de-CH" sz="2800" dirty="0">
                <a:solidFill>
                  <a:srgbClr val="DC8A00"/>
                </a:solidFill>
                <a:latin typeface="Calibri" panose="020F0502020204030204" pitchFamily="34" charset="0"/>
                <a:cs typeface="Calibri" panose="020F0502020204030204" pitchFamily="34" charset="0"/>
              </a:rPr>
              <a:t>-end-</a:t>
            </a:r>
            <a:r>
              <a:rPr lang="de-CH" sz="2800" dirty="0" err="1">
                <a:solidFill>
                  <a:srgbClr val="DC8A00"/>
                </a:solidFill>
                <a:latin typeface="Calibri" panose="020F0502020204030204" pitchFamily="34" charset="0"/>
                <a:cs typeface="Calibri" panose="020F0502020204030204" pitchFamily="34" charset="0"/>
              </a:rPr>
              <a:t>capabilities</a:t>
            </a:r>
            <a:r>
              <a:rPr lang="de-CH" sz="2800" dirty="0">
                <a:solidFill>
                  <a:srgbClr val="DC8A00"/>
                </a:solidFill>
                <a:latin typeface="Calibri" panose="020F0502020204030204" pitchFamily="34" charset="0"/>
                <a:cs typeface="Calibri" panose="020F0502020204030204" pitchFamily="34" charset="0"/>
              </a:rPr>
              <a:t> </a:t>
            </a:r>
            <a:r>
              <a:rPr lang="de-CH" sz="2800" dirty="0" err="1">
                <a:solidFill>
                  <a:srgbClr val="DC8A00"/>
                </a:solidFill>
                <a:latin typeface="Calibri" panose="020F0502020204030204" pitchFamily="34" charset="0"/>
                <a:cs typeface="Calibri" panose="020F0502020204030204" pitchFamily="34" charset="0"/>
              </a:rPr>
              <a:t>later</a:t>
            </a:r>
            <a:endParaRPr lang="de-CH" sz="2800" dirty="0">
              <a:solidFill>
                <a:srgbClr val="DC8A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4583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ssolv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ssolve">
                                      <p:cBhvr>
                                        <p:cTn id="15" dur="500"/>
                                        <p:tgtEl>
                                          <p:spTgt spid="2">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ssolve">
                                      <p:cBhvr>
                                        <p:cTn id="18" dur="500"/>
                                        <p:tgtEl>
                                          <p:spTgt spid="2">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ssolve">
                                      <p:cBhvr>
                                        <p:cTn id="21" dur="500"/>
                                        <p:tgtEl>
                                          <p:spTgt spid="2">
                                            <p:txEl>
                                              <p:pRg st="5" end="5"/>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dissolve">
                                      <p:cBhvr>
                                        <p:cTn id="24" dur="500"/>
                                        <p:tgtEl>
                                          <p:spTgt spid="2">
                                            <p:txEl>
                                              <p:pRg st="6" end="6"/>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dissolve">
                                      <p:cBhvr>
                                        <p:cTn id="27" dur="5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dissolve">
                                      <p:cBhvr>
                                        <p:cTn id="32" dur="500"/>
                                        <p:tgtEl>
                                          <p:spTgt spid="2">
                                            <p:txEl>
                                              <p:pRg st="9" end="9"/>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Effect transition="in" filter="dissolve">
                                      <p:cBhvr>
                                        <p:cTn id="35"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85C90-4D27-B841-8AAF-D5DFC7CD0211}"/>
              </a:ext>
            </a:extLst>
          </p:cNvPr>
          <p:cNvSpPr>
            <a:spLocks noGrp="1"/>
          </p:cNvSpPr>
          <p:nvPr>
            <p:ph type="title"/>
          </p:nvPr>
        </p:nvSpPr>
        <p:spPr>
          <a:xfrm>
            <a:off x="1972028" y="2220912"/>
            <a:ext cx="5199944" cy="2416175"/>
          </a:xfrm>
        </p:spPr>
        <p:txBody>
          <a:bodyPr/>
          <a:lstStyle/>
          <a:p>
            <a:r>
              <a:rPr lang="en-US" dirty="0"/>
              <a:t>NAT related IPv6 concepts</a:t>
            </a:r>
            <a:br>
              <a:rPr lang="en-US" dirty="0"/>
            </a:br>
            <a:endParaRPr lang="en-US" dirty="0"/>
          </a:p>
        </p:txBody>
      </p:sp>
    </p:spTree>
    <p:extLst>
      <p:ext uri="{BB962C8B-B14F-4D97-AF65-F5344CB8AC3E}">
        <p14:creationId xmlns:p14="http://schemas.microsoft.com/office/powerpoint/2010/main" val="419472687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ULA – Private address space in IPv6</a:t>
            </a:r>
          </a:p>
        </p:txBody>
      </p:sp>
      <p:sp>
        <p:nvSpPr>
          <p:cNvPr id="2" name="TextBox 1"/>
          <p:cNvSpPr txBox="1"/>
          <p:nvPr/>
        </p:nvSpPr>
        <p:spPr>
          <a:xfrm>
            <a:off x="457200" y="1244600"/>
            <a:ext cx="8352928" cy="3785652"/>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ULA "Unique local addresses"</a:t>
            </a:r>
          </a:p>
          <a:p>
            <a:endParaRPr lang="en-US" sz="2400" dirty="0">
              <a:latin typeface="Calibri" panose="020F0502020204030204" pitchFamily="34" charset="0"/>
              <a:cs typeface="Calibri" panose="020F0502020204030204" pitchFamily="34" charset="0"/>
            </a:endParaRPr>
          </a:p>
          <a:p>
            <a:pPr marL="342900" indent="-342900">
              <a:buFont typeface="Arial"/>
              <a:buChar char="•"/>
            </a:pPr>
            <a:r>
              <a:rPr lang="en-US" sz="2400" dirty="0">
                <a:latin typeface="Calibri" panose="020F0502020204030204" pitchFamily="34" charset="0"/>
                <a:cs typeface="Calibri" panose="020F0502020204030204" pitchFamily="34" charset="0"/>
              </a:rPr>
              <a:t>private address space for IPv6</a:t>
            </a:r>
          </a:p>
          <a:p>
            <a:pPr marL="342900" indent="-342900">
              <a:buFont typeface="Arial"/>
              <a:buChar char="•"/>
            </a:pPr>
            <a:endParaRPr lang="en-US" sz="2400" dirty="0">
              <a:latin typeface="Calibri" panose="020F0502020204030204" pitchFamily="34" charset="0"/>
              <a:cs typeface="Calibri" panose="020F0502020204030204" pitchFamily="34" charset="0"/>
            </a:endParaRPr>
          </a:p>
          <a:p>
            <a:r>
              <a:rPr lang="de-CH" sz="2400" dirty="0">
                <a:latin typeface="Calibri" panose="020F0502020204030204" pitchFamily="34" charset="0"/>
                <a:cs typeface="Calibri" panose="020F0502020204030204" pitchFamily="34" charset="0"/>
              </a:rPr>
              <a:t>FD (1111 1101)+40 Bit </a:t>
            </a:r>
            <a:r>
              <a:rPr lang="de-CH" sz="2400" dirty="0" err="1">
                <a:latin typeface="Calibri" panose="020F0502020204030204" pitchFamily="34" charset="0"/>
                <a:cs typeface="Calibri" panose="020F0502020204030204" pitchFamily="34" charset="0"/>
              </a:rPr>
              <a:t>random</a:t>
            </a:r>
            <a:r>
              <a:rPr lang="de-CH" sz="2400" dirty="0">
                <a:latin typeface="Calibri" panose="020F0502020204030204" pitchFamily="34" charset="0"/>
                <a:cs typeface="Calibri" panose="020F0502020204030204" pitchFamily="34" charset="0"/>
              </a:rPr>
              <a:t> </a:t>
            </a:r>
            <a:r>
              <a:rPr lang="de-CH" sz="2400" dirty="0">
                <a:latin typeface="Calibri" panose="020F0502020204030204" pitchFamily="34" charset="0"/>
                <a:cs typeface="Calibri" panose="020F0502020204030204" pitchFamily="34" charset="0"/>
                <a:sym typeface="Wingdings"/>
              </a:rPr>
              <a:t></a:t>
            </a:r>
            <a:r>
              <a:rPr lang="de-CH" sz="2400" dirty="0">
                <a:latin typeface="Calibri" panose="020F0502020204030204" pitchFamily="34" charset="0"/>
                <a:cs typeface="Calibri" panose="020F0502020204030204" pitchFamily="34" charset="0"/>
              </a:rPr>
              <a:t> /48 </a:t>
            </a:r>
            <a:r>
              <a:rPr lang="de-CH" sz="2400" dirty="0" err="1">
                <a:latin typeface="Calibri" panose="020F0502020204030204" pitchFamily="34" charset="0"/>
                <a:cs typeface="Calibri" panose="020F0502020204030204" pitchFamily="34" charset="0"/>
              </a:rPr>
              <a:t>for</a:t>
            </a:r>
            <a:r>
              <a:rPr lang="de-CH" sz="2400" dirty="0">
                <a:latin typeface="Calibri" panose="020F0502020204030204" pitchFamily="34" charset="0"/>
                <a:cs typeface="Calibri" panose="020F0502020204030204" pitchFamily="34" charset="0"/>
              </a:rPr>
              <a:t> internal </a:t>
            </a:r>
            <a:r>
              <a:rPr lang="de-CH" sz="2400" dirty="0" err="1">
                <a:latin typeface="Calibri" panose="020F0502020204030204" pitchFamily="34" charset="0"/>
                <a:cs typeface="Calibri" panose="020F0502020204030204" pitchFamily="34" charset="0"/>
              </a:rPr>
              <a:t>use</a:t>
            </a:r>
            <a:endParaRPr lang="de-CH" sz="2400" dirty="0">
              <a:latin typeface="Calibri" panose="020F0502020204030204" pitchFamily="34" charset="0"/>
              <a:cs typeface="Calibri" panose="020F0502020204030204" pitchFamily="34" charset="0"/>
            </a:endParaRPr>
          </a:p>
          <a:p>
            <a:endParaRPr lang="de-CH" sz="2400" dirty="0">
              <a:latin typeface="Calibri" panose="020F0502020204030204" pitchFamily="34" charset="0"/>
              <a:cs typeface="Calibri" panose="020F0502020204030204" pitchFamily="34" charset="0"/>
            </a:endParaRPr>
          </a:p>
          <a:p>
            <a:pPr marL="342900" indent="-342900">
              <a:buFont typeface="Arial"/>
              <a:buChar char="•"/>
            </a:pPr>
            <a:r>
              <a:rPr lang="de-CH" sz="2400" dirty="0" err="1">
                <a:effectLst/>
                <a:latin typeface="Calibri" panose="020F0502020204030204" pitchFamily="34" charset="0"/>
                <a:cs typeface="Calibri" panose="020F0502020204030204" pitchFamily="34" charset="0"/>
              </a:rPr>
              <a:t>can</a:t>
            </a:r>
            <a:r>
              <a:rPr lang="de-CH" sz="2400" dirty="0">
                <a:effectLst/>
                <a:latin typeface="Calibri" panose="020F0502020204030204" pitchFamily="34" charset="0"/>
                <a:cs typeface="Calibri" panose="020F0502020204030204" pitchFamily="34" charset="0"/>
              </a:rPr>
              <a:t> </a:t>
            </a:r>
            <a:r>
              <a:rPr lang="de-CH" sz="2400" dirty="0" err="1">
                <a:effectLst/>
                <a:latin typeface="Calibri" panose="020F0502020204030204" pitchFamily="34" charset="0"/>
                <a:cs typeface="Calibri" panose="020F0502020204030204" pitchFamily="34" charset="0"/>
              </a:rPr>
              <a:t>be</a:t>
            </a:r>
            <a:r>
              <a:rPr lang="de-CH" sz="2400" dirty="0">
                <a:effectLst/>
                <a:latin typeface="Calibri" panose="020F0502020204030204" pitchFamily="34" charset="0"/>
                <a:cs typeface="Calibri" panose="020F0502020204030204" pitchFamily="34" charset="0"/>
              </a:rPr>
              <a:t> </a:t>
            </a:r>
            <a:r>
              <a:rPr lang="de-CH" sz="2400" dirty="0" err="1">
                <a:effectLst/>
                <a:latin typeface="Calibri" panose="020F0502020204030204" pitchFamily="34" charset="0"/>
                <a:cs typeface="Calibri" panose="020F0502020204030204" pitchFamily="34" charset="0"/>
              </a:rPr>
              <a:t>used</a:t>
            </a:r>
            <a:r>
              <a:rPr lang="de-CH" sz="2400" dirty="0">
                <a:effectLst/>
                <a:latin typeface="Calibri" panose="020F0502020204030204" pitchFamily="34" charset="0"/>
                <a:cs typeface="Calibri" panose="020F0502020204030204" pitchFamily="34" charset="0"/>
              </a:rPr>
              <a:t> </a:t>
            </a:r>
            <a:r>
              <a:rPr lang="de-CH" sz="2400" dirty="0" err="1">
                <a:effectLst/>
                <a:latin typeface="Calibri" panose="020F0502020204030204" pitchFamily="34" charset="0"/>
                <a:cs typeface="Calibri" panose="020F0502020204030204" pitchFamily="34" charset="0"/>
              </a:rPr>
              <a:t>locally</a:t>
            </a:r>
            <a:r>
              <a:rPr lang="de-CH" sz="2400" dirty="0">
                <a:effectLst/>
                <a:latin typeface="Calibri" panose="020F0502020204030204" pitchFamily="34" charset="0"/>
                <a:cs typeface="Calibri" panose="020F0502020204030204" pitchFamily="34" charset="0"/>
              </a:rPr>
              <a:t>, will </a:t>
            </a:r>
            <a:r>
              <a:rPr lang="de-CH" sz="2400" dirty="0" err="1">
                <a:effectLst/>
                <a:latin typeface="Calibri" panose="020F0502020204030204" pitchFamily="34" charset="0"/>
                <a:cs typeface="Calibri" panose="020F0502020204030204" pitchFamily="34" charset="0"/>
              </a:rPr>
              <a:t>be</a:t>
            </a:r>
            <a:r>
              <a:rPr lang="de-CH" sz="2400" dirty="0">
                <a:effectLst/>
                <a:latin typeface="Calibri" panose="020F0502020204030204" pitchFamily="34" charset="0"/>
                <a:cs typeface="Calibri" panose="020F0502020204030204" pitchFamily="34" charset="0"/>
              </a:rPr>
              <a:t> </a:t>
            </a:r>
            <a:r>
              <a:rPr lang="de-CH" sz="2400" dirty="0" err="1">
                <a:effectLst/>
                <a:latin typeface="Calibri" panose="020F0502020204030204" pitchFamily="34" charset="0"/>
                <a:cs typeface="Calibri" panose="020F0502020204030204" pitchFamily="34" charset="0"/>
              </a:rPr>
              <a:t>filtered</a:t>
            </a:r>
            <a:r>
              <a:rPr lang="de-CH" sz="2400" dirty="0">
                <a:effectLst/>
                <a:latin typeface="Calibri" panose="020F0502020204030204" pitchFamily="34" charset="0"/>
                <a:cs typeface="Calibri" panose="020F0502020204030204" pitchFamily="34" charset="0"/>
              </a:rPr>
              <a:t> on </a:t>
            </a:r>
            <a:r>
              <a:rPr lang="de-CH" sz="2400" dirty="0" err="1">
                <a:effectLst/>
                <a:latin typeface="Calibri" panose="020F0502020204030204" pitchFamily="34" charset="0"/>
                <a:cs typeface="Calibri" panose="020F0502020204030204" pitchFamily="34" charset="0"/>
              </a:rPr>
              <a:t>network</a:t>
            </a:r>
            <a:r>
              <a:rPr lang="de-CH" sz="2400" dirty="0">
                <a:effectLst/>
                <a:latin typeface="Calibri" panose="020F0502020204030204" pitchFamily="34" charset="0"/>
                <a:cs typeface="Calibri" panose="020F0502020204030204" pitchFamily="34" charset="0"/>
              </a:rPr>
              <a:t> </a:t>
            </a:r>
            <a:r>
              <a:rPr lang="de-CH" sz="2400" dirty="0" err="1">
                <a:effectLst/>
                <a:latin typeface="Calibri" panose="020F0502020204030204" pitchFamily="34" charset="0"/>
                <a:cs typeface="Calibri" panose="020F0502020204030204" pitchFamily="34" charset="0"/>
              </a:rPr>
              <a:t>edge</a:t>
            </a:r>
            <a:r>
              <a:rPr lang="en-US" sz="2400" dirty="0">
                <a:effectLst/>
                <a:latin typeface="Calibri" panose="020F0502020204030204" pitchFamily="34" charset="0"/>
                <a:cs typeface="Calibri" panose="020F0502020204030204" pitchFamily="34" charset="0"/>
              </a:rPr>
              <a:t> </a:t>
            </a:r>
          </a:p>
          <a:p>
            <a:pPr marL="342900" indent="-342900">
              <a:buFont typeface="Arial"/>
              <a:buChar char="•"/>
            </a:pPr>
            <a:r>
              <a:rPr lang="de-CH" sz="2400" dirty="0" err="1">
                <a:latin typeface="Calibri" panose="020F0502020204030204" pitchFamily="34" charset="0"/>
                <a:cs typeface="Calibri" panose="020F0502020204030204" pitchFamily="34" charset="0"/>
              </a:rPr>
              <a:t>random</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number</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should</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prevent</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any</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possible</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conflicts</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between</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organizations</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that</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merge</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or</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collaborate</a:t>
            </a:r>
            <a:endParaRPr lang="en-US" sz="2400" dirty="0">
              <a:latin typeface="Calibri" panose="020F0502020204030204" pitchFamily="34" charset="0"/>
              <a:cs typeface="Calibri" panose="020F0502020204030204" pitchFamily="34" charset="0"/>
            </a:endParaRPr>
          </a:p>
          <a:p>
            <a:pPr marL="800100" lvl="1" indent="-342900">
              <a:buFont typeface="Arial"/>
              <a:buChar char="•"/>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3366476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Network Prefix Translation (NAT66)</a:t>
            </a:r>
          </a:p>
        </p:txBody>
      </p:sp>
      <p:sp>
        <p:nvSpPr>
          <p:cNvPr id="2" name="TextBox 1"/>
          <p:cNvSpPr txBox="1"/>
          <p:nvPr/>
        </p:nvSpPr>
        <p:spPr>
          <a:xfrm>
            <a:off x="467544" y="1052736"/>
            <a:ext cx="8352928" cy="5078313"/>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NPT "IPv6-to-IPv6 Network Prefix Translation" RFC 6296</a:t>
            </a:r>
          </a:p>
          <a:p>
            <a:endParaRPr lang="en-US" sz="1100" dirty="0">
              <a:latin typeface="Calibri" panose="020F0502020204030204" pitchFamily="34" charset="0"/>
              <a:cs typeface="Calibri" panose="020F0502020204030204" pitchFamily="34" charset="0"/>
            </a:endParaRPr>
          </a:p>
          <a:p>
            <a:pPr marL="800100" lvl="1" indent="-342900">
              <a:buFont typeface="Arial"/>
              <a:buChar char="•"/>
            </a:pPr>
            <a:r>
              <a:rPr lang="en-US" sz="2400" dirty="0">
                <a:latin typeface="Calibri" panose="020F0502020204030204" pitchFamily="34" charset="0"/>
                <a:cs typeface="Calibri" panose="020F0502020204030204" pitchFamily="34" charset="0"/>
              </a:rPr>
              <a:t>possible solution for address independency</a:t>
            </a:r>
          </a:p>
          <a:p>
            <a:pPr marL="800100" lvl="1" indent="-342900">
              <a:buFont typeface="Arial"/>
              <a:buChar char="•"/>
            </a:pPr>
            <a:r>
              <a:rPr lang="en-US" sz="2400" dirty="0">
                <a:latin typeface="Calibri" panose="020F0502020204030204" pitchFamily="34" charset="0"/>
                <a:cs typeface="Calibri" panose="020F0502020204030204" pitchFamily="34" charset="0"/>
              </a:rPr>
              <a:t>and multihoming (without BGP)</a:t>
            </a:r>
          </a:p>
          <a:p>
            <a:pPr marL="800100" lvl="1" indent="-342900">
              <a:buFont typeface="Arial"/>
              <a:buChar char="•"/>
            </a:pPr>
            <a:r>
              <a:rPr lang="en-US" sz="2400" dirty="0">
                <a:latin typeface="Calibri" panose="020F0502020204030204" pitchFamily="34" charset="0"/>
                <a:cs typeface="Calibri" panose="020F0502020204030204" pitchFamily="34" charset="0"/>
              </a:rPr>
              <a:t>1:1 address translation (not 1:many)</a:t>
            </a:r>
          </a:p>
          <a:p>
            <a:pPr marL="800100" lvl="1" indent="-342900">
              <a:buFont typeface="Arial"/>
              <a:buChar char="•"/>
            </a:pPr>
            <a:r>
              <a:rPr lang="en-US" sz="2400" dirty="0">
                <a:latin typeface="Calibri" panose="020F0502020204030204" pitchFamily="34" charset="0"/>
                <a:cs typeface="Calibri" panose="020F0502020204030204" pitchFamily="34" charset="0"/>
              </a:rPr>
              <a:t>it's stateless</a:t>
            </a:r>
          </a:p>
          <a:p>
            <a:pPr marL="800100" lvl="1" indent="-342900">
              <a:buFont typeface="Arial"/>
              <a:buChar char="•"/>
            </a:pPr>
            <a:r>
              <a:rPr lang="en-US" sz="2400" i="1" dirty="0">
                <a:latin typeface="Calibri" panose="020F0502020204030204" pitchFamily="34" charset="0"/>
                <a:cs typeface="Calibri" panose="020F0502020204030204" pitchFamily="34" charset="0"/>
              </a:rPr>
              <a:t>modifies the IPv6 header</a:t>
            </a:r>
          </a:p>
          <a:p>
            <a:pPr marL="800100" lvl="1" indent="-342900">
              <a:buFont typeface="Arial"/>
              <a:buChar char="•"/>
            </a:pPr>
            <a:r>
              <a:rPr lang="en-US" sz="2400" i="1" dirty="0" err="1">
                <a:latin typeface="Calibri" panose="020F0502020204030204" pitchFamily="34" charset="0"/>
                <a:cs typeface="Calibri" panose="020F0502020204030204" pitchFamily="34" charset="0"/>
              </a:rPr>
              <a:t>breakes</a:t>
            </a:r>
            <a:r>
              <a:rPr lang="en-US" sz="2400" i="1" dirty="0">
                <a:latin typeface="Calibri" panose="020F0502020204030204" pitchFamily="34" charset="0"/>
                <a:cs typeface="Calibri" panose="020F0502020204030204" pitchFamily="34" charset="0"/>
              </a:rPr>
              <a:t> IPsec</a:t>
            </a:r>
          </a:p>
          <a:p>
            <a:endParaRPr lang="de-CH" sz="1200" dirty="0">
              <a:latin typeface="Calibri" panose="020F0502020204030204" pitchFamily="34" charset="0"/>
              <a:cs typeface="Calibri" panose="020F0502020204030204" pitchFamily="34" charset="0"/>
            </a:endParaRPr>
          </a:p>
          <a:p>
            <a:r>
              <a:rPr lang="de-CH" dirty="0">
                <a:latin typeface="Calibri" panose="020F0502020204030204" pitchFamily="34" charset="0"/>
                <a:cs typeface="Calibri" panose="020F0502020204030204" pitchFamily="34" charset="0"/>
              </a:rPr>
              <a:t>ULA </a:t>
            </a:r>
            <a:r>
              <a:rPr lang="de-CH" dirty="0" err="1">
                <a:latin typeface="Calibri" panose="020F0502020204030204" pitchFamily="34" charset="0"/>
                <a:cs typeface="Calibri" panose="020F0502020204030204" pitchFamily="34" charset="0"/>
              </a:rPr>
              <a:t>address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space</a:t>
            </a:r>
            <a:r>
              <a:rPr lang="de-CH" dirty="0">
                <a:latin typeface="Calibri" panose="020F0502020204030204" pitchFamily="34" charset="0"/>
                <a:cs typeface="Calibri" panose="020F0502020204030204" pitchFamily="34" charset="0"/>
              </a:rPr>
              <a:t>: </a:t>
            </a:r>
            <a:r>
              <a:rPr lang="de-CH" dirty="0">
                <a:solidFill>
                  <a:schemeClr val="tx2">
                    <a:lumMod val="60000"/>
                    <a:lumOff val="40000"/>
                  </a:schemeClr>
                </a:solidFill>
                <a:latin typeface="Calibri" panose="020F0502020204030204" pitchFamily="34" charset="0"/>
                <a:cs typeface="Calibri" panose="020F0502020204030204" pitchFamily="34" charset="0"/>
              </a:rPr>
              <a:t>fd20:010d:08b5::/48</a:t>
            </a:r>
            <a:endParaRPr lang="en-US" dirty="0">
              <a:solidFill>
                <a:schemeClr val="tx2">
                  <a:lumMod val="60000"/>
                  <a:lumOff val="40000"/>
                </a:schemeClr>
              </a:solidFill>
              <a:latin typeface="Calibri" panose="020F0502020204030204" pitchFamily="34" charset="0"/>
              <a:cs typeface="Calibri" panose="020F0502020204030204" pitchFamily="34" charset="0"/>
            </a:endParaRPr>
          </a:p>
          <a:p>
            <a:r>
              <a:rPr lang="de-CH" dirty="0">
                <a:latin typeface="Calibri" panose="020F0502020204030204" pitchFamily="34" charset="0"/>
                <a:cs typeface="Calibri" panose="020F0502020204030204" pitchFamily="34" charset="0"/>
              </a:rPr>
              <a:t>ISP </a:t>
            </a:r>
            <a:r>
              <a:rPr lang="de-CH" dirty="0" err="1">
                <a:latin typeface="Calibri" panose="020F0502020204030204" pitchFamily="34" charset="0"/>
                <a:cs typeface="Calibri" panose="020F0502020204030204" pitchFamily="34" charset="0"/>
              </a:rPr>
              <a:t>prefix</a:t>
            </a:r>
            <a:r>
              <a:rPr lang="de-CH" dirty="0">
                <a:latin typeface="Calibri" panose="020F0502020204030204" pitchFamily="34" charset="0"/>
                <a:cs typeface="Calibri" panose="020F0502020204030204" pitchFamily="34" charset="0"/>
              </a:rPr>
              <a:t>:  </a:t>
            </a:r>
            <a:r>
              <a:rPr lang="de-CH" dirty="0">
                <a:solidFill>
                  <a:schemeClr val="accent6"/>
                </a:solidFill>
                <a:latin typeface="Calibri" panose="020F0502020204030204" pitchFamily="34" charset="0"/>
                <a:cs typeface="Calibri" panose="020F0502020204030204" pitchFamily="34" charset="0"/>
              </a:rPr>
              <a:t>2001:db8:beef::/48</a:t>
            </a:r>
            <a:endParaRPr lang="en-US" dirty="0">
              <a:solidFill>
                <a:schemeClr val="accent6"/>
              </a:solidFill>
              <a:latin typeface="Calibri" panose="020F0502020204030204" pitchFamily="34" charset="0"/>
              <a:cs typeface="Calibri" panose="020F0502020204030204" pitchFamily="34" charset="0"/>
            </a:endParaRPr>
          </a:p>
          <a:p>
            <a:r>
              <a:rPr lang="de-CH" dirty="0">
                <a:latin typeface="Calibri" panose="020F0502020204030204" pitchFamily="34" charset="0"/>
                <a:cs typeface="Calibri" panose="020F0502020204030204" pitchFamily="34" charset="0"/>
              </a:rPr>
              <a:t>(Optional Second ISP </a:t>
            </a:r>
            <a:r>
              <a:rPr lang="de-CH" dirty="0" err="1">
                <a:latin typeface="Calibri" panose="020F0502020204030204" pitchFamily="34" charset="0"/>
                <a:cs typeface="Calibri" panose="020F0502020204030204" pitchFamily="34" charset="0"/>
              </a:rPr>
              <a:t>prefix</a:t>
            </a:r>
            <a:r>
              <a:rPr lang="de-CH" dirty="0">
                <a:latin typeface="Calibri" panose="020F0502020204030204" pitchFamily="34" charset="0"/>
                <a:cs typeface="Calibri" panose="020F0502020204030204" pitchFamily="34" charset="0"/>
              </a:rPr>
              <a:t>: </a:t>
            </a:r>
            <a:r>
              <a:rPr lang="de-CH" dirty="0">
                <a:solidFill>
                  <a:srgbClr val="008000"/>
                </a:solidFill>
                <a:latin typeface="Calibri" panose="020F0502020204030204" pitchFamily="34" charset="0"/>
                <a:cs typeface="Calibri" panose="020F0502020204030204" pitchFamily="34" charset="0"/>
              </a:rPr>
              <a:t>2001:db8:cafe::/48</a:t>
            </a:r>
            <a:r>
              <a:rPr lang="de-CH" dirty="0">
                <a:latin typeface="Calibri" panose="020F0502020204030204" pitchFamily="34" charset="0"/>
                <a:cs typeface="Calibri" panose="020F0502020204030204" pitchFamily="34" charset="0"/>
              </a:rPr>
              <a:t>)</a:t>
            </a:r>
          </a:p>
          <a:p>
            <a:endParaRPr lang="de-CH" dirty="0">
              <a:latin typeface="Calibri" panose="020F0502020204030204" pitchFamily="34" charset="0"/>
              <a:cs typeface="Calibri" panose="020F0502020204030204" pitchFamily="34" charset="0"/>
            </a:endParaRPr>
          </a:p>
          <a:p>
            <a:r>
              <a:rPr lang="de-CH" dirty="0" err="1">
                <a:latin typeface="Calibri" panose="020F0502020204030204" pitchFamily="34" charset="0"/>
                <a:cs typeface="Calibri" panose="020F0502020204030204" pitchFamily="34" charset="0"/>
              </a:rPr>
              <a:t>For</a:t>
            </a:r>
            <a:r>
              <a:rPr lang="de-CH" dirty="0">
                <a:latin typeface="Calibri" panose="020F0502020204030204" pitchFamily="34" charset="0"/>
                <a:cs typeface="Calibri" panose="020F0502020204030204" pitchFamily="34" charset="0"/>
              </a:rPr>
              <a:t> an internal host </a:t>
            </a:r>
            <a:r>
              <a:rPr lang="de-CH" dirty="0" err="1">
                <a:latin typeface="Calibri" panose="020F0502020204030204" pitchFamily="34" charset="0"/>
                <a:cs typeface="Calibri" panose="020F0502020204030204" pitchFamily="34" charset="0"/>
              </a:rPr>
              <a:t>with</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the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address</a:t>
            </a:r>
            <a:r>
              <a:rPr lang="de-CH" dirty="0">
                <a:latin typeface="Calibri" panose="020F0502020204030204" pitchFamily="34" charset="0"/>
                <a:cs typeface="Calibri" panose="020F0502020204030204" pitchFamily="34" charset="0"/>
              </a:rPr>
              <a:t> </a:t>
            </a:r>
            <a:r>
              <a:rPr lang="de-CH" dirty="0">
                <a:solidFill>
                  <a:schemeClr val="tx2">
                    <a:lumMod val="60000"/>
                    <a:lumOff val="40000"/>
                  </a:schemeClr>
                </a:solidFill>
                <a:latin typeface="Calibri" panose="020F0502020204030204" pitchFamily="34" charset="0"/>
                <a:cs typeface="Calibri" panose="020F0502020204030204" pitchFamily="34" charset="0"/>
              </a:rPr>
              <a:t>fd20:010d:08b5</a:t>
            </a:r>
            <a:r>
              <a:rPr lang="de-CH" b="1" dirty="0">
                <a:latin typeface="Calibri" panose="020F0502020204030204" pitchFamily="34" charset="0"/>
                <a:cs typeface="Calibri" panose="020F0502020204030204" pitchFamily="34" charset="0"/>
              </a:rPr>
              <a:t>:babe::8:beef</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external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presentation</a:t>
            </a:r>
            <a:r>
              <a:rPr lang="de-CH" dirty="0">
                <a:latin typeface="Calibri" panose="020F0502020204030204" pitchFamily="34" charset="0"/>
                <a:cs typeface="Calibri" panose="020F0502020204030204" pitchFamily="34" charset="0"/>
              </a:rPr>
              <a:t> of </a:t>
            </a:r>
            <a:r>
              <a:rPr lang="de-CH" dirty="0" err="1">
                <a:latin typeface="Calibri" panose="020F0502020204030204" pitchFamily="34" charset="0"/>
                <a:cs typeface="Calibri" panose="020F0502020204030204" pitchFamily="34" charset="0"/>
              </a:rPr>
              <a:t>that</a:t>
            </a:r>
            <a:r>
              <a:rPr lang="de-CH" dirty="0">
                <a:latin typeface="Calibri" panose="020F0502020204030204" pitchFamily="34" charset="0"/>
                <a:cs typeface="Calibri" panose="020F0502020204030204" pitchFamily="34" charset="0"/>
              </a:rPr>
              <a:t> host </a:t>
            </a:r>
            <a:r>
              <a:rPr lang="de-CH" dirty="0" err="1">
                <a:latin typeface="Calibri" panose="020F0502020204030204" pitchFamily="34" charset="0"/>
                <a:cs typeface="Calibri" panose="020F0502020204030204" pitchFamily="34" charset="0"/>
              </a:rPr>
              <a:t>to</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provider</a:t>
            </a:r>
            <a:r>
              <a:rPr lang="de-CH" dirty="0">
                <a:latin typeface="Calibri" panose="020F0502020204030204" pitchFamily="34" charset="0"/>
                <a:cs typeface="Calibri" panose="020F0502020204030204" pitchFamily="34" charset="0"/>
              </a:rPr>
              <a:t> 1 </a:t>
            </a:r>
            <a:r>
              <a:rPr lang="de-CH" dirty="0" err="1">
                <a:latin typeface="Calibri" panose="020F0502020204030204" pitchFamily="34" charset="0"/>
                <a:cs typeface="Calibri" panose="020F0502020204030204" pitchFamily="34" charset="0"/>
              </a:rPr>
              <a:t>would</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be</a:t>
            </a:r>
            <a:r>
              <a:rPr lang="de-CH" dirty="0">
                <a:latin typeface="Calibri" panose="020F0502020204030204" pitchFamily="34" charset="0"/>
                <a:cs typeface="Calibri" panose="020F0502020204030204" pitchFamily="34" charset="0"/>
              </a:rPr>
              <a:t> </a:t>
            </a:r>
            <a:r>
              <a:rPr lang="de-CH" dirty="0">
                <a:solidFill>
                  <a:schemeClr val="accent6"/>
                </a:solidFill>
                <a:latin typeface="Calibri" panose="020F0502020204030204" pitchFamily="34" charset="0"/>
                <a:cs typeface="Calibri" panose="020F0502020204030204" pitchFamily="34" charset="0"/>
              </a:rPr>
              <a:t>2001:db8:beef:</a:t>
            </a:r>
            <a:r>
              <a:rPr lang="de-CH" b="1" dirty="0">
                <a:latin typeface="Calibri" panose="020F0502020204030204" pitchFamily="34" charset="0"/>
                <a:cs typeface="Calibri" panose="020F0502020204030204" pitchFamily="34" charset="0"/>
              </a:rPr>
              <a:t>babe::8:beef</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and</a:t>
            </a:r>
            <a:r>
              <a:rPr lang="de-CH" dirty="0">
                <a:latin typeface="Calibri" panose="020F0502020204030204" pitchFamily="34" charset="0"/>
                <a:cs typeface="Calibri" panose="020F0502020204030204" pitchFamily="34" charset="0"/>
              </a:rPr>
              <a:t> optional </a:t>
            </a:r>
            <a:r>
              <a:rPr lang="de-CH" dirty="0" err="1">
                <a:latin typeface="Calibri" panose="020F0502020204030204" pitchFamily="34" charset="0"/>
                <a:cs typeface="Calibri" panose="020F0502020204030204" pitchFamily="34" charset="0"/>
              </a:rPr>
              <a:t>to</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provider</a:t>
            </a:r>
            <a:r>
              <a:rPr lang="de-CH" dirty="0">
                <a:latin typeface="Calibri" panose="020F0502020204030204" pitchFamily="34" charset="0"/>
                <a:cs typeface="Calibri" panose="020F0502020204030204" pitchFamily="34" charset="0"/>
              </a:rPr>
              <a:t> 2 </a:t>
            </a:r>
            <a:r>
              <a:rPr lang="de-CH" dirty="0" err="1">
                <a:latin typeface="Calibri" panose="020F0502020204030204" pitchFamily="34" charset="0"/>
                <a:cs typeface="Calibri" panose="020F0502020204030204" pitchFamily="34" charset="0"/>
              </a:rPr>
              <a:t>would</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be</a:t>
            </a:r>
            <a:r>
              <a:rPr lang="de-CH" dirty="0">
                <a:latin typeface="Calibri" panose="020F0502020204030204" pitchFamily="34" charset="0"/>
                <a:cs typeface="Calibri" panose="020F0502020204030204" pitchFamily="34" charset="0"/>
              </a:rPr>
              <a:t> </a:t>
            </a:r>
            <a:r>
              <a:rPr lang="de-CH" dirty="0">
                <a:solidFill>
                  <a:srgbClr val="008000"/>
                </a:solidFill>
                <a:latin typeface="Calibri" panose="020F0502020204030204" pitchFamily="34" charset="0"/>
                <a:cs typeface="Calibri" panose="020F0502020204030204" pitchFamily="34" charset="0"/>
              </a:rPr>
              <a:t>2001:db8:cafe:</a:t>
            </a:r>
            <a:r>
              <a:rPr lang="de-CH" b="1" dirty="0">
                <a:latin typeface="Calibri" panose="020F0502020204030204" pitchFamily="34" charset="0"/>
                <a:cs typeface="Calibri" panose="020F0502020204030204" pitchFamily="34" charset="0"/>
              </a:rPr>
              <a:t>babe::8:beef)</a:t>
            </a:r>
            <a:r>
              <a:rPr lang="de-CH"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7308464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NAT64/DNS64</a:t>
            </a:r>
          </a:p>
        </p:txBody>
      </p:sp>
      <p:sp>
        <p:nvSpPr>
          <p:cNvPr id="5" name="TextBox 1">
            <a:extLst>
              <a:ext uri="{FF2B5EF4-FFF2-40B4-BE49-F238E27FC236}">
                <a16:creationId xmlns:a16="http://schemas.microsoft.com/office/drawing/2014/main" id="{713FB153-DDD7-4B48-8365-7C2504CFC5E8}"/>
              </a:ext>
            </a:extLst>
          </p:cNvPr>
          <p:cNvSpPr txBox="1"/>
          <p:nvPr/>
        </p:nvSpPr>
        <p:spPr>
          <a:xfrm>
            <a:off x="467544" y="1052736"/>
            <a:ext cx="8352928" cy="4893647"/>
          </a:xfrm>
          <a:prstGeom prst="rect">
            <a:avLst/>
          </a:prstGeom>
          <a:noFill/>
        </p:spPr>
        <p:txBody>
          <a:bodyPr wrap="square" rtlCol="0">
            <a:spAutoFit/>
          </a:bodyPr>
          <a:lstStyle/>
          <a:p>
            <a:pPr marL="342900"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Used</a:t>
            </a:r>
            <a:r>
              <a:rPr lang="de-CH" sz="2400" dirty="0">
                <a:latin typeface="Calibri" panose="020F0502020204030204" pitchFamily="34" charset="0"/>
                <a:cs typeface="Calibri" panose="020F0502020204030204" pitchFamily="34" charset="0"/>
              </a:rPr>
              <a:t> in IPv6-only </a:t>
            </a:r>
            <a:r>
              <a:rPr lang="de-CH" sz="2400" dirty="0" err="1">
                <a:latin typeface="Calibri" panose="020F0502020204030204" pitchFamily="34" charset="0"/>
                <a:cs typeface="Calibri" panose="020F0502020204030204" pitchFamily="34" charset="0"/>
              </a:rPr>
              <a:t>networks</a:t>
            </a:r>
            <a:endParaRPr lang="de-CH"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Enables</a:t>
            </a:r>
            <a:r>
              <a:rPr lang="de-CH" sz="2400" dirty="0">
                <a:latin typeface="Calibri" panose="020F0502020204030204" pitchFamily="34" charset="0"/>
                <a:cs typeface="Calibri" panose="020F0502020204030204" pitchFamily="34" charset="0"/>
              </a:rPr>
              <a:t> IPv6-only </a:t>
            </a:r>
            <a:r>
              <a:rPr lang="de-CH" sz="2400" dirty="0" err="1">
                <a:latin typeface="Calibri" panose="020F0502020204030204" pitchFamily="34" charset="0"/>
                <a:cs typeface="Calibri" panose="020F0502020204030204" pitchFamily="34" charset="0"/>
              </a:rPr>
              <a:t>clients</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to</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access</a:t>
            </a:r>
            <a:r>
              <a:rPr lang="de-CH" sz="2400" dirty="0">
                <a:latin typeface="Calibri" panose="020F0502020204030204" pitchFamily="34" charset="0"/>
                <a:cs typeface="Calibri" panose="020F0502020204030204" pitchFamily="34" charset="0"/>
              </a:rPr>
              <a:t> IPv4-only Server</a:t>
            </a:r>
          </a:p>
          <a:p>
            <a:pPr marL="342900"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Based</a:t>
            </a:r>
            <a:r>
              <a:rPr lang="de-CH" sz="2400" dirty="0">
                <a:latin typeface="Calibri" panose="020F0502020204030204" pitchFamily="34" charset="0"/>
                <a:cs typeface="Calibri" panose="020F0502020204030204" pitchFamily="34" charset="0"/>
              </a:rPr>
              <a:t> on DNS </a:t>
            </a:r>
            <a:r>
              <a:rPr lang="de-CH" sz="2400" dirty="0" err="1">
                <a:latin typeface="Calibri" panose="020F0502020204030204" pitchFamily="34" charset="0"/>
                <a:cs typeface="Calibri" panose="020F0502020204030204" pitchFamily="34" charset="0"/>
              </a:rPr>
              <a:t>response</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modifications</a:t>
            </a:r>
            <a:endParaRPr lang="de-CH"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If</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no</a:t>
            </a:r>
            <a:r>
              <a:rPr lang="de-CH" sz="2400" dirty="0">
                <a:latin typeface="Calibri" panose="020F0502020204030204" pitchFamily="34" charset="0"/>
                <a:cs typeface="Calibri" panose="020F0502020204030204" pitchFamily="34" charset="0"/>
              </a:rPr>
              <a:t> AAAA </a:t>
            </a:r>
            <a:r>
              <a:rPr lang="de-CH" sz="2400" dirty="0" err="1">
                <a:latin typeface="Calibri" panose="020F0502020204030204" pitchFamily="34" charset="0"/>
                <a:cs typeface="Calibri" panose="020F0502020204030204" pitchFamily="34" charset="0"/>
              </a:rPr>
              <a:t>exists</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for</a:t>
            </a:r>
            <a:r>
              <a:rPr lang="de-CH" sz="2400" dirty="0">
                <a:latin typeface="Calibri" panose="020F0502020204030204" pitchFamily="34" charset="0"/>
                <a:cs typeface="Calibri" panose="020F0502020204030204" pitchFamily="34" charset="0"/>
              </a:rPr>
              <a:t> an </a:t>
            </a:r>
            <a:r>
              <a:rPr lang="de-CH" sz="2400" dirty="0" err="1">
                <a:latin typeface="Calibri" panose="020F0502020204030204" pitchFamily="34" charset="0"/>
                <a:cs typeface="Calibri" panose="020F0502020204030204" pitchFamily="34" charset="0"/>
              </a:rPr>
              <a:t>address</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resolution</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the</a:t>
            </a:r>
            <a:r>
              <a:rPr lang="de-CH" sz="2400" dirty="0">
                <a:latin typeface="Calibri" panose="020F0502020204030204" pitchFamily="34" charset="0"/>
                <a:cs typeface="Calibri" panose="020F0502020204030204" pitchFamily="34" charset="0"/>
              </a:rPr>
              <a:t> </a:t>
            </a:r>
            <a:r>
              <a:rPr lang="de-CH" sz="2400" dirty="0">
                <a:solidFill>
                  <a:schemeClr val="accent2"/>
                </a:solidFill>
                <a:latin typeface="Calibri" panose="020F0502020204030204" pitchFamily="34" charset="0"/>
                <a:cs typeface="Calibri" panose="020F0502020204030204" pitchFamily="34" charset="0"/>
              </a:rPr>
              <a:t>DNS64 </a:t>
            </a:r>
            <a:r>
              <a:rPr lang="de-CH" sz="2400" dirty="0" err="1">
                <a:solidFill>
                  <a:schemeClr val="accent2"/>
                </a:solidFill>
                <a:latin typeface="Calibri" panose="020F0502020204030204" pitchFamily="34" charset="0"/>
                <a:cs typeface="Calibri" panose="020F0502020204030204" pitchFamily="34" charset="0"/>
              </a:rPr>
              <a:t>enabled</a:t>
            </a:r>
            <a:r>
              <a:rPr lang="de-CH" sz="2400" dirty="0">
                <a:solidFill>
                  <a:schemeClr val="accent2"/>
                </a:solidFill>
                <a:latin typeface="Calibri" panose="020F0502020204030204" pitchFamily="34" charset="0"/>
                <a:cs typeface="Calibri" panose="020F0502020204030204" pitchFamily="34" charset="0"/>
              </a:rPr>
              <a:t> </a:t>
            </a:r>
            <a:r>
              <a:rPr lang="de-CH" sz="2400" dirty="0" err="1">
                <a:solidFill>
                  <a:schemeClr val="accent2"/>
                </a:solidFill>
                <a:latin typeface="Calibri" panose="020F0502020204030204" pitchFamily="34" charset="0"/>
                <a:cs typeface="Calibri" panose="020F0502020204030204" pitchFamily="34" charset="0"/>
              </a:rPr>
              <a:t>resolver</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returns</a:t>
            </a:r>
            <a:r>
              <a:rPr lang="de-CH" sz="2400" dirty="0">
                <a:latin typeface="Calibri" panose="020F0502020204030204" pitchFamily="34" charset="0"/>
                <a:cs typeface="Calibri" panose="020F0502020204030204" pitchFamily="34" charset="0"/>
              </a:rPr>
              <a:t> an AAAA </a:t>
            </a:r>
            <a:r>
              <a:rPr lang="de-CH" sz="2400" dirty="0" err="1">
                <a:latin typeface="Calibri" panose="020F0502020204030204" pitchFamily="34" charset="0"/>
                <a:cs typeface="Calibri" panose="020F0502020204030204" pitchFamily="34" charset="0"/>
              </a:rPr>
              <a:t>response</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with</a:t>
            </a:r>
            <a:r>
              <a:rPr lang="de-CH" sz="2400" dirty="0">
                <a:latin typeface="Calibri" panose="020F0502020204030204" pitchFamily="34" charset="0"/>
                <a:cs typeface="Calibri" panose="020F0502020204030204" pitchFamily="34" charset="0"/>
              </a:rPr>
              <a:t> a </a:t>
            </a:r>
            <a:r>
              <a:rPr lang="de-CH" sz="2400" dirty="0" err="1">
                <a:latin typeface="Calibri" panose="020F0502020204030204" pitchFamily="34" charset="0"/>
                <a:cs typeface="Calibri" panose="020F0502020204030204" pitchFamily="34" charset="0"/>
              </a:rPr>
              <a:t>prefix</a:t>
            </a:r>
            <a:r>
              <a:rPr lang="de-CH" sz="2400" dirty="0">
                <a:latin typeface="Calibri" panose="020F0502020204030204" pitchFamily="34" charset="0"/>
                <a:cs typeface="Calibri" panose="020F0502020204030204" pitchFamily="34" charset="0"/>
              </a:rPr>
              <a:t> of a NAT64 </a:t>
            </a:r>
            <a:r>
              <a:rPr lang="de-CH" sz="2400" dirty="0" err="1">
                <a:latin typeface="Calibri" panose="020F0502020204030204" pitchFamily="34" charset="0"/>
                <a:cs typeface="Calibri" panose="020F0502020204030204" pitchFamily="34" charset="0"/>
              </a:rPr>
              <a:t>router</a:t>
            </a:r>
            <a:r>
              <a:rPr lang="de-CH" sz="2400" dirty="0">
                <a:latin typeface="Calibri" panose="020F0502020204030204" pitchFamily="34" charset="0"/>
                <a:cs typeface="Calibri" panose="020F0502020204030204" pitchFamily="34" charset="0"/>
              </a:rPr>
              <a:t> plus </a:t>
            </a:r>
            <a:r>
              <a:rPr lang="de-CH" sz="2400" dirty="0" err="1">
                <a:latin typeface="Calibri" panose="020F0502020204030204" pitchFamily="34" charset="0"/>
                <a:cs typeface="Calibri" panose="020F0502020204030204" pitchFamily="34" charset="0"/>
              </a:rPr>
              <a:t>embedded</a:t>
            </a:r>
            <a:r>
              <a:rPr lang="de-CH" sz="2400" dirty="0">
                <a:latin typeface="Calibri" panose="020F0502020204030204" pitchFamily="34" charset="0"/>
                <a:cs typeface="Calibri" panose="020F0502020204030204" pitchFamily="34" charset="0"/>
              </a:rPr>
              <a:t> IPv4 </a:t>
            </a:r>
            <a:r>
              <a:rPr lang="de-CH" sz="2400" dirty="0" err="1">
                <a:latin typeface="Calibri" panose="020F0502020204030204" pitchFamily="34" charset="0"/>
                <a:cs typeface="Calibri" panose="020F0502020204030204" pitchFamily="34" charset="0"/>
              </a:rPr>
              <a:t>address</a:t>
            </a:r>
            <a:r>
              <a:rPr lang="de-CH" sz="2400" dirty="0">
                <a:latin typeface="Calibri" panose="020F0502020204030204" pitchFamily="34" charset="0"/>
                <a:cs typeface="Calibri" panose="020F0502020204030204" pitchFamily="34" charset="0"/>
              </a:rPr>
              <a:t>:</a:t>
            </a:r>
          </a:p>
          <a:p>
            <a:pPr marL="1257300" lvl="2"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Prefix</a:t>
            </a:r>
            <a:r>
              <a:rPr lang="de-CH" sz="2400" dirty="0">
                <a:latin typeface="Calibri" panose="020F0502020204030204" pitchFamily="34" charset="0"/>
                <a:cs typeface="Calibri" panose="020F0502020204030204" pitchFamily="34" charset="0"/>
              </a:rPr>
              <a:t>: 64:ff9b::/96</a:t>
            </a:r>
          </a:p>
          <a:p>
            <a:pPr marL="1257300" lvl="2"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Address</a:t>
            </a:r>
            <a:r>
              <a:rPr lang="de-CH" sz="2400" dirty="0">
                <a:latin typeface="Calibri" panose="020F0502020204030204" pitchFamily="34" charset="0"/>
                <a:cs typeface="Calibri" panose="020F0502020204030204" pitchFamily="34" charset="0"/>
              </a:rPr>
              <a:t>: 64:ff9b::c000:0201</a:t>
            </a:r>
          </a:p>
          <a:p>
            <a:pPr marL="1257300" lvl="2"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Or</a:t>
            </a:r>
            <a:r>
              <a:rPr lang="de-CH" sz="2400" dirty="0">
                <a:latin typeface="Calibri" panose="020F0502020204030204" pitchFamily="34" charset="0"/>
                <a:cs typeface="Calibri" panose="020F0502020204030204" pitchFamily="34" charset="0"/>
              </a:rPr>
              <a:t> 64:ff9b::192.0.2.1</a:t>
            </a:r>
          </a:p>
          <a:p>
            <a:pPr marL="342900" indent="-342900">
              <a:buFont typeface="Arial" panose="020B0604020202020204" pitchFamily="34" charset="0"/>
              <a:buChar char="•"/>
            </a:pPr>
            <a:r>
              <a:rPr lang="de-CH" sz="2400" dirty="0">
                <a:latin typeface="Calibri" panose="020F0502020204030204" pitchFamily="34" charset="0"/>
                <a:cs typeface="Calibri" panose="020F0502020204030204" pitchFamily="34" charset="0"/>
              </a:rPr>
              <a:t>The </a:t>
            </a:r>
            <a:r>
              <a:rPr lang="de-CH" sz="2400" dirty="0" err="1">
                <a:latin typeface="Calibri" panose="020F0502020204030204" pitchFamily="34" charset="0"/>
                <a:cs typeface="Calibri" panose="020F0502020204030204" pitchFamily="34" charset="0"/>
              </a:rPr>
              <a:t>client</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then</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initiates</a:t>
            </a:r>
            <a:r>
              <a:rPr lang="de-CH" sz="2400" dirty="0">
                <a:latin typeface="Calibri" panose="020F0502020204030204" pitchFamily="34" charset="0"/>
                <a:cs typeface="Calibri" panose="020F0502020204030204" pitchFamily="34" charset="0"/>
              </a:rPr>
              <a:t> an IPv6 </a:t>
            </a:r>
            <a:r>
              <a:rPr lang="de-CH" sz="2400" dirty="0" err="1">
                <a:latin typeface="Calibri" panose="020F0502020204030204" pitchFamily="34" charset="0"/>
                <a:cs typeface="Calibri" panose="020F0502020204030204" pitchFamily="34" charset="0"/>
              </a:rPr>
              <a:t>connection</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to</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this</a:t>
            </a:r>
            <a:r>
              <a:rPr lang="de-CH" sz="2400" dirty="0">
                <a:latin typeface="Calibri" panose="020F0502020204030204" pitchFamily="34" charset="0"/>
                <a:cs typeface="Calibri" panose="020F0502020204030204" pitchFamily="34" charset="0"/>
              </a:rPr>
              <a:t> IPv6 </a:t>
            </a:r>
            <a:r>
              <a:rPr lang="de-CH" sz="2400" dirty="0" err="1">
                <a:latin typeface="Calibri" panose="020F0502020204030204" pitchFamily="34" charset="0"/>
                <a:cs typeface="Calibri" panose="020F0502020204030204" pitchFamily="34" charset="0"/>
              </a:rPr>
              <a:t>address</a:t>
            </a:r>
            <a:endParaRPr lang="de-CH"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the</a:t>
            </a:r>
            <a:r>
              <a:rPr lang="de-CH" sz="2400" dirty="0">
                <a:latin typeface="Calibri" panose="020F0502020204030204" pitchFamily="34" charset="0"/>
                <a:cs typeface="Calibri" panose="020F0502020204030204" pitchFamily="34" charset="0"/>
              </a:rPr>
              <a:t> </a:t>
            </a:r>
            <a:r>
              <a:rPr lang="de-CH" sz="2400" dirty="0">
                <a:solidFill>
                  <a:schemeClr val="accent2"/>
                </a:solidFill>
                <a:latin typeface="Calibri" panose="020F0502020204030204" pitchFamily="34" charset="0"/>
                <a:cs typeface="Calibri" panose="020F0502020204030204" pitchFamily="34" charset="0"/>
              </a:rPr>
              <a:t>NAT64 </a:t>
            </a:r>
            <a:r>
              <a:rPr lang="de-CH" sz="2400" dirty="0" err="1">
                <a:solidFill>
                  <a:schemeClr val="accent2"/>
                </a:solidFill>
                <a:latin typeface="Calibri" panose="020F0502020204030204" pitchFamily="34" charset="0"/>
                <a:cs typeface="Calibri" panose="020F0502020204030204" pitchFamily="34" charset="0"/>
              </a:rPr>
              <a:t>router</a:t>
            </a:r>
            <a:r>
              <a:rPr lang="de-CH" sz="2400" dirty="0">
                <a:solidFill>
                  <a:schemeClr val="accent2"/>
                </a:solidFill>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does</a:t>
            </a:r>
            <a:r>
              <a:rPr lang="de-CH" sz="2400" dirty="0">
                <a:latin typeface="Calibri" panose="020F0502020204030204" pitchFamily="34" charset="0"/>
                <a:cs typeface="Calibri" panose="020F0502020204030204" pitchFamily="34" charset="0"/>
              </a:rPr>
              <a:t> IPv6 </a:t>
            </a:r>
            <a:r>
              <a:rPr lang="de-CH" sz="2400" dirty="0" err="1">
                <a:latin typeface="Calibri" panose="020F0502020204030204" pitchFamily="34" charset="0"/>
                <a:cs typeface="Calibri" panose="020F0502020204030204" pitchFamily="34" charset="0"/>
              </a:rPr>
              <a:t>to</a:t>
            </a:r>
            <a:r>
              <a:rPr lang="de-CH" sz="2400" dirty="0">
                <a:latin typeface="Calibri" panose="020F0502020204030204" pitchFamily="34" charset="0"/>
                <a:cs typeface="Calibri" panose="020F0502020204030204" pitchFamily="34" charset="0"/>
              </a:rPr>
              <a:t> IPv4 </a:t>
            </a:r>
            <a:r>
              <a:rPr lang="de-CH" sz="2400" dirty="0" err="1">
                <a:latin typeface="Calibri" panose="020F0502020204030204" pitchFamily="34" charset="0"/>
                <a:cs typeface="Calibri" panose="020F0502020204030204" pitchFamily="34" charset="0"/>
              </a:rPr>
              <a:t>translation</a:t>
            </a:r>
            <a:endParaRPr lang="de-CH" sz="2400" dirty="0">
              <a:latin typeface="Calibri" panose="020F0502020204030204" pitchFamily="34" charset="0"/>
              <a:cs typeface="Calibri" panose="020F0502020204030204" pitchFamily="34" charset="0"/>
            </a:endParaRPr>
          </a:p>
          <a:p>
            <a:pPr marL="800100" lvl="1" indent="-342900">
              <a:buFont typeface="Arial" panose="020B0604020202020204" pitchFamily="34" charset="0"/>
              <a:buChar char="•"/>
            </a:pPr>
            <a:r>
              <a:rPr lang="de-CH" sz="2400" dirty="0" err="1">
                <a:latin typeface="Calibri" panose="020F0502020204030204" pitchFamily="34" charset="0"/>
                <a:cs typeface="Calibri" panose="020F0502020204030204" pitchFamily="34" charset="0"/>
              </a:rPr>
              <a:t>Stateful</a:t>
            </a:r>
            <a:endParaRPr lang="de-CH"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CH" sz="2400" dirty="0">
                <a:latin typeface="Calibri" panose="020F0502020204030204" pitchFamily="34" charset="0"/>
                <a:cs typeface="Calibri" panose="020F0502020204030204" pitchFamily="34" charset="0"/>
              </a:rPr>
              <a:t>See RFC6146 / RFC6147</a:t>
            </a:r>
          </a:p>
        </p:txBody>
      </p:sp>
    </p:spTree>
    <p:extLst>
      <p:ext uri="{BB962C8B-B14F-4D97-AF65-F5344CB8AC3E}">
        <p14:creationId xmlns:p14="http://schemas.microsoft.com/office/powerpoint/2010/main" val="188879785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Recommended Reading</a:t>
            </a:r>
          </a:p>
        </p:txBody>
      </p:sp>
      <p:sp>
        <p:nvSpPr>
          <p:cNvPr id="2" name="TextBox 1"/>
          <p:cNvSpPr txBox="1"/>
          <p:nvPr/>
        </p:nvSpPr>
        <p:spPr>
          <a:xfrm>
            <a:off x="427286" y="1244600"/>
            <a:ext cx="8352928" cy="3447098"/>
          </a:xfrm>
          <a:prstGeom prst="rect">
            <a:avLst/>
          </a:prstGeom>
          <a:noFill/>
        </p:spPr>
        <p:txBody>
          <a:bodyPr wrap="square" rtlCol="0">
            <a:spAutoFit/>
          </a:bodyPr>
          <a:lstStyle/>
          <a:p>
            <a:pPr marL="342900" indent="-342900">
              <a:spcAft>
                <a:spcPts val="1200"/>
              </a:spcAft>
              <a:buFont typeface="Arial"/>
              <a:buChar char="•"/>
            </a:pPr>
            <a:r>
              <a:rPr lang="de-CH" sz="2400" dirty="0">
                <a:latin typeface="Calibri" panose="020F0502020204030204" pitchFamily="34" charset="0"/>
                <a:cs typeface="Calibri" panose="020F0502020204030204" pitchFamily="34" charset="0"/>
              </a:rPr>
              <a:t>RFC 4864 "</a:t>
            </a:r>
            <a:r>
              <a:rPr lang="de-CH" sz="2400" dirty="0" err="1">
                <a:latin typeface="Calibri" panose="020F0502020204030204" pitchFamily="34" charset="0"/>
                <a:cs typeface="Calibri" panose="020F0502020204030204" pitchFamily="34" charset="0"/>
              </a:rPr>
              <a:t>Local</a:t>
            </a:r>
            <a:r>
              <a:rPr lang="de-CH" sz="2400" dirty="0">
                <a:latin typeface="Calibri" panose="020F0502020204030204" pitchFamily="34" charset="0"/>
                <a:cs typeface="Calibri" panose="020F0502020204030204" pitchFamily="34" charset="0"/>
              </a:rPr>
              <a:t> Network </a:t>
            </a:r>
            <a:r>
              <a:rPr lang="de-CH" sz="2400" dirty="0" err="1">
                <a:latin typeface="Calibri" panose="020F0502020204030204" pitchFamily="34" charset="0"/>
                <a:cs typeface="Calibri" panose="020F0502020204030204" pitchFamily="34" charset="0"/>
              </a:rPr>
              <a:t>Protection</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for</a:t>
            </a:r>
            <a:r>
              <a:rPr lang="de-CH" sz="2400" dirty="0">
                <a:latin typeface="Calibri" panose="020F0502020204030204" pitchFamily="34" charset="0"/>
                <a:cs typeface="Calibri" panose="020F0502020204030204" pitchFamily="34" charset="0"/>
              </a:rPr>
              <a:t> IPv6"</a:t>
            </a:r>
          </a:p>
          <a:p>
            <a:pPr marL="800100" lvl="1" indent="-342900">
              <a:spcAft>
                <a:spcPts val="1200"/>
              </a:spcAft>
              <a:buFont typeface="Arial"/>
              <a:buChar char="•"/>
            </a:pPr>
            <a:r>
              <a:rPr lang="de-CH" sz="2400" dirty="0" err="1">
                <a:solidFill>
                  <a:srgbClr val="000000"/>
                </a:solidFill>
                <a:latin typeface="Calibri" panose="020F0502020204030204" pitchFamily="34" charset="0"/>
                <a:cs typeface="Calibri" panose="020F0502020204030204" pitchFamily="34" charset="0"/>
              </a:rPr>
              <a:t>How</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perceived</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benefits</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of</a:t>
            </a:r>
            <a:r>
              <a:rPr lang="de-CH" sz="2400" dirty="0">
                <a:solidFill>
                  <a:srgbClr val="000000"/>
                </a:solidFill>
                <a:latin typeface="Calibri" panose="020F0502020204030204" pitchFamily="34" charset="0"/>
                <a:cs typeface="Calibri" panose="020F0502020204030204" pitchFamily="34" charset="0"/>
              </a:rPr>
              <a:t> NAT </a:t>
            </a:r>
            <a:r>
              <a:rPr lang="de-CH" sz="2400" dirty="0" err="1">
                <a:solidFill>
                  <a:srgbClr val="000000"/>
                </a:solidFill>
                <a:latin typeface="Calibri" panose="020F0502020204030204" pitchFamily="34" charset="0"/>
                <a:cs typeface="Calibri" panose="020F0502020204030204" pitchFamily="34" charset="0"/>
              </a:rPr>
              <a:t>can</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be</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provided</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with</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local</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network</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protection</a:t>
            </a:r>
            <a:r>
              <a:rPr lang="de-CH" sz="2400" dirty="0">
                <a:solidFill>
                  <a:srgbClr val="000000"/>
                </a:solidFill>
                <a:latin typeface="Calibri" panose="020F0502020204030204" pitchFamily="34" charset="0"/>
                <a:cs typeface="Calibri" panose="020F0502020204030204" pitchFamily="34" charset="0"/>
              </a:rPr>
              <a:t> </a:t>
            </a:r>
            <a:r>
              <a:rPr lang="de-CH" sz="2400" dirty="0" err="1">
                <a:solidFill>
                  <a:srgbClr val="000000"/>
                </a:solidFill>
                <a:latin typeface="Calibri" panose="020F0502020204030204" pitchFamily="34" charset="0"/>
                <a:cs typeface="Calibri" panose="020F0502020204030204" pitchFamily="34" charset="0"/>
              </a:rPr>
              <a:t>measures</a:t>
            </a:r>
            <a:endParaRPr lang="de-CH" sz="2400" dirty="0">
              <a:solidFill>
                <a:srgbClr val="000000"/>
              </a:solidFill>
              <a:latin typeface="Calibri" panose="020F0502020204030204" pitchFamily="34" charset="0"/>
              <a:cs typeface="Calibri" panose="020F0502020204030204" pitchFamily="34" charset="0"/>
            </a:endParaRPr>
          </a:p>
          <a:p>
            <a:pPr marL="342900" indent="-342900">
              <a:spcAft>
                <a:spcPts val="1200"/>
              </a:spcAft>
              <a:buFont typeface="Arial"/>
              <a:buChar char="•"/>
            </a:pPr>
            <a:r>
              <a:rPr lang="de-CH" sz="2400" dirty="0">
                <a:latin typeface="Calibri" panose="020F0502020204030204" pitchFamily="34" charset="0"/>
                <a:cs typeface="Calibri" panose="020F0502020204030204" pitchFamily="34" charset="0"/>
              </a:rPr>
              <a:t>RFC 5902 "IAB </a:t>
            </a:r>
            <a:r>
              <a:rPr lang="de-CH" sz="2400" dirty="0" err="1">
                <a:latin typeface="Calibri" panose="020F0502020204030204" pitchFamily="34" charset="0"/>
                <a:cs typeface="Calibri" panose="020F0502020204030204" pitchFamily="34" charset="0"/>
              </a:rPr>
              <a:t>Thoughts</a:t>
            </a:r>
            <a:r>
              <a:rPr lang="de-CH" sz="2400" dirty="0">
                <a:latin typeface="Calibri" panose="020F0502020204030204" pitchFamily="34" charset="0"/>
                <a:cs typeface="Calibri" panose="020F0502020204030204" pitchFamily="34" charset="0"/>
              </a:rPr>
              <a:t> on IPv6 Network </a:t>
            </a:r>
            <a:r>
              <a:rPr lang="de-CH" sz="2400" dirty="0" err="1">
                <a:latin typeface="Calibri" panose="020F0502020204030204" pitchFamily="34" charset="0"/>
                <a:cs typeface="Calibri" panose="020F0502020204030204" pitchFamily="34" charset="0"/>
              </a:rPr>
              <a:t>Address</a:t>
            </a:r>
            <a:r>
              <a:rPr lang="de-CH" sz="2400" dirty="0">
                <a:latin typeface="Calibri" panose="020F0502020204030204" pitchFamily="34" charset="0"/>
                <a:cs typeface="Calibri" panose="020F0502020204030204" pitchFamily="34" charset="0"/>
              </a:rPr>
              <a:t> Translation</a:t>
            </a:r>
            <a:r>
              <a:rPr lang="en-US" sz="2400" dirty="0">
                <a:latin typeface="Calibri" panose="020F0502020204030204" pitchFamily="34" charset="0"/>
                <a:cs typeface="Calibri" panose="020F0502020204030204" pitchFamily="34" charset="0"/>
              </a:rPr>
              <a:t>"</a:t>
            </a:r>
          </a:p>
          <a:p>
            <a:pPr marL="800100" lvl="1" indent="-342900">
              <a:spcAft>
                <a:spcPts val="1200"/>
              </a:spcAft>
              <a:buFont typeface="Arial"/>
              <a:buChar char="•"/>
            </a:pPr>
            <a:r>
              <a:rPr lang="en-US" sz="2400" dirty="0">
                <a:latin typeface="Calibri" panose="020F0502020204030204" pitchFamily="34" charset="0"/>
                <a:cs typeface="Calibri" panose="020F0502020204030204" pitchFamily="34" charset="0"/>
              </a:rPr>
              <a:t>(IAB = Internet Architecture Board)</a:t>
            </a:r>
          </a:p>
          <a:p>
            <a:pPr marL="342900" indent="-342900">
              <a:spcAft>
                <a:spcPts val="1200"/>
              </a:spcAft>
              <a:buFont typeface="Arial"/>
              <a:buChar char="•"/>
            </a:pPr>
            <a:r>
              <a:rPr lang="en-US" sz="2400" dirty="0">
                <a:latin typeface="Calibri" panose="020F0502020204030204" pitchFamily="34" charset="0"/>
                <a:cs typeface="Calibri" panose="020F0502020204030204" pitchFamily="34" charset="0"/>
              </a:rPr>
              <a:t>NAT66 Discussion Archive</a:t>
            </a:r>
          </a:p>
          <a:p>
            <a:pPr marL="800100" lvl="1" indent="-342900">
              <a:spcAft>
                <a:spcPts val="1200"/>
              </a:spcAft>
              <a:buFont typeface="Arial"/>
              <a:buChar char="•"/>
            </a:pPr>
            <a:r>
              <a:rPr lang="en-US" sz="2400" dirty="0">
                <a:latin typeface="Calibri" panose="020F0502020204030204" pitchFamily="34" charset="0"/>
                <a:cs typeface="Calibri" panose="020F0502020204030204" pitchFamily="34" charset="0"/>
              </a:rPr>
              <a:t>https://</a:t>
            </a:r>
            <a:r>
              <a:rPr lang="en-US" sz="2400" dirty="0" err="1">
                <a:latin typeface="Calibri" panose="020F0502020204030204" pitchFamily="34" charset="0"/>
                <a:cs typeface="Calibri" panose="020F0502020204030204" pitchFamily="34" charset="0"/>
              </a:rPr>
              <a:t>www.ietf.org</a:t>
            </a:r>
            <a:r>
              <a:rPr lang="en-US" sz="2400" dirty="0">
                <a:latin typeface="Calibri" panose="020F0502020204030204" pitchFamily="34" charset="0"/>
                <a:cs typeface="Calibri" panose="020F0502020204030204" pitchFamily="34" charset="0"/>
              </a:rPr>
              <a:t>/mailman/</a:t>
            </a:r>
            <a:r>
              <a:rPr lang="en-US" sz="2400" dirty="0" err="1">
                <a:latin typeface="Calibri" panose="020F0502020204030204" pitchFamily="34" charset="0"/>
                <a:cs typeface="Calibri" panose="020F0502020204030204" pitchFamily="34" charset="0"/>
              </a:rPr>
              <a:t>listinfo</a:t>
            </a:r>
            <a:r>
              <a:rPr lang="en-US" sz="2400" dirty="0">
                <a:latin typeface="Calibri" panose="020F0502020204030204" pitchFamily="34" charset="0"/>
                <a:cs typeface="Calibri" panose="020F0502020204030204" pitchFamily="34" charset="0"/>
              </a:rPr>
              <a:t>/nat66</a:t>
            </a:r>
          </a:p>
        </p:txBody>
      </p:sp>
    </p:spTree>
    <p:extLst>
      <p:ext uri="{BB962C8B-B14F-4D97-AF65-F5344CB8AC3E}">
        <p14:creationId xmlns:p14="http://schemas.microsoft.com/office/powerpoint/2010/main" val="83615745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C8132-A448-3848-AA03-F9A85C19A5F3}"/>
              </a:ext>
            </a:extLst>
          </p:cNvPr>
          <p:cNvSpPr>
            <a:spLocks noGrp="1"/>
          </p:cNvSpPr>
          <p:nvPr>
            <p:ph type="title"/>
          </p:nvPr>
        </p:nvSpPr>
        <p:spPr/>
        <p:txBody>
          <a:bodyPr/>
          <a:lstStyle/>
          <a:p>
            <a:r>
              <a:rPr lang="de-DE" dirty="0"/>
              <a:t>Final </a:t>
            </a:r>
            <a:r>
              <a:rPr lang="de-DE" dirty="0" err="1"/>
              <a:t>notes</a:t>
            </a:r>
            <a:endParaRPr lang="en-US" dirty="0"/>
          </a:p>
        </p:txBody>
      </p:sp>
    </p:spTree>
    <p:extLst>
      <p:ext uri="{BB962C8B-B14F-4D97-AF65-F5344CB8AC3E}">
        <p14:creationId xmlns:p14="http://schemas.microsoft.com/office/powerpoint/2010/main" val="345603390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noProof="0" dirty="0">
                <a:ea typeface="ＭＳ Ｐゴシック" charset="0"/>
                <a:sym typeface="Wingdings"/>
              </a:rPr>
              <a:t>Bottom line: How IPv6 affects IT-Security</a:t>
            </a:r>
            <a:endParaRPr lang="en-GB" noProof="0" dirty="0">
              <a:ea typeface="ＭＳ Ｐゴシック" charset="0"/>
            </a:endParaRPr>
          </a:p>
        </p:txBody>
      </p:sp>
      <p:sp>
        <p:nvSpPr>
          <p:cNvPr id="2" name="TextBox 1"/>
          <p:cNvSpPr txBox="1"/>
          <p:nvPr/>
        </p:nvSpPr>
        <p:spPr>
          <a:xfrm>
            <a:off x="428624" y="1239718"/>
            <a:ext cx="7671767" cy="4462760"/>
          </a:xfrm>
          <a:prstGeom prst="rect">
            <a:avLst/>
          </a:prstGeom>
          <a:noFill/>
        </p:spPr>
        <p:txBody>
          <a:bodyPr wrap="square" rtlCol="0">
            <a:spAutoFit/>
          </a:bodyPr>
          <a:lstStyle/>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Higher complexity (protocol and network)</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Lower maturity (especially security devices)</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Less Know-how / experience</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New / more Attack vectors </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Less visibility (Monitoring)</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Multiprotocol Correlation issues</a:t>
            </a:r>
          </a:p>
          <a:p>
            <a:pPr marL="285750" indent="-285750">
              <a:spcBef>
                <a:spcPts val="1200"/>
              </a:spcBef>
              <a:buFont typeface="Arial"/>
              <a:buChar char="•"/>
            </a:pPr>
            <a:r>
              <a:rPr lang="en-US" sz="2800" dirty="0">
                <a:latin typeface="Calibri" panose="020F0502020204030204" pitchFamily="34" charset="0"/>
                <a:cs typeface="Calibri" panose="020F0502020204030204" pitchFamily="34" charset="0"/>
              </a:rPr>
              <a:t>IPv6 risks also in "IPv4-only" network (Autoconfiguration, Tunnels)</a:t>
            </a:r>
          </a:p>
        </p:txBody>
      </p:sp>
    </p:spTree>
    <p:extLst>
      <p:ext uri="{BB962C8B-B14F-4D97-AF65-F5344CB8AC3E}">
        <p14:creationId xmlns:p14="http://schemas.microsoft.com/office/powerpoint/2010/main" val="33330824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28625" y="260648"/>
            <a:ext cx="8334375" cy="628882"/>
          </a:xfrm>
        </p:spPr>
        <p:txBody>
          <a:bodyPr>
            <a:normAutofit/>
          </a:bodyPr>
          <a:lstStyle/>
          <a:p>
            <a:r>
              <a:rPr lang="en-GB" dirty="0">
                <a:latin typeface="Arial" charset="0"/>
                <a:ea typeface="ＭＳ Ｐゴシック" charset="0"/>
                <a:cs typeface="ＭＳ Ｐゴシック" charset="0"/>
              </a:rPr>
              <a:t>Questions to ask yourself</a:t>
            </a:r>
            <a:endParaRPr lang="en-GB" noProof="0" dirty="0">
              <a:latin typeface="Arial" charset="0"/>
              <a:ea typeface="ＭＳ Ｐゴシック" charset="0"/>
              <a:cs typeface="ＭＳ Ｐゴシック" charset="0"/>
            </a:endParaRPr>
          </a:p>
        </p:txBody>
      </p:sp>
      <p:sp>
        <p:nvSpPr>
          <p:cNvPr id="17410" name="Slide Number Placeholder 3"/>
          <p:cNvSpPr>
            <a:spLocks noGrp="1"/>
          </p:cNvSpPr>
          <p:nvPr>
            <p:ph type="sldNum" sz="quarter" idx="429496729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9F5B8C16-04BE-9044-B6FE-0C21FE18406F}" type="slidenum">
              <a:rPr lang="en-GB" sz="1400">
                <a:solidFill>
                  <a:srgbClr val="00247D"/>
                </a:solidFill>
              </a:rPr>
              <a:pPr/>
              <a:t>108</a:t>
            </a:fld>
            <a:endParaRPr lang="en-GB" sz="1400">
              <a:solidFill>
                <a:srgbClr val="00247D"/>
              </a:solidFill>
            </a:endParaRPr>
          </a:p>
        </p:txBody>
      </p:sp>
      <p:sp>
        <p:nvSpPr>
          <p:cNvPr id="3" name="TextBox 2"/>
          <p:cNvSpPr txBox="1"/>
          <p:nvPr/>
        </p:nvSpPr>
        <p:spPr>
          <a:xfrm>
            <a:off x="429774" y="980728"/>
            <a:ext cx="8064896" cy="5909310"/>
          </a:xfrm>
          <a:prstGeom prst="rect">
            <a:avLst/>
          </a:prstGeom>
          <a:noFill/>
        </p:spPr>
        <p:txBody>
          <a:bodyPr wrap="square" rtlCol="0">
            <a:spAutoFit/>
          </a:bodyPr>
          <a:lstStyle/>
          <a:p>
            <a:pPr marL="342900" indent="-342900">
              <a:spcAft>
                <a:spcPts val="1200"/>
              </a:spcAft>
              <a:buFont typeface="Arial"/>
              <a:buChar char="•"/>
            </a:pPr>
            <a:r>
              <a:rPr lang="en-US" sz="2800" dirty="0"/>
              <a:t>Do you monitor IPv6 traffic on your network?</a:t>
            </a:r>
          </a:p>
          <a:p>
            <a:pPr marL="342900" indent="-342900">
              <a:spcAft>
                <a:spcPts val="1200"/>
              </a:spcAft>
              <a:buFont typeface="Arial"/>
              <a:buChar char="•"/>
            </a:pPr>
            <a:r>
              <a:rPr lang="en-US" sz="2800" dirty="0"/>
              <a:t>Do your firewalls filter (tunneled) IPv6 traffic?</a:t>
            </a:r>
          </a:p>
          <a:p>
            <a:pPr marL="342900" indent="-342900">
              <a:spcAft>
                <a:spcPts val="1200"/>
              </a:spcAft>
              <a:buFont typeface="Arial"/>
              <a:buChar char="•"/>
            </a:pPr>
            <a:r>
              <a:rPr lang="en-US" sz="2800" dirty="0"/>
              <a:t>Are all your tools Dual-Protocol-ready?</a:t>
            </a:r>
          </a:p>
          <a:p>
            <a:pPr marL="342900" indent="-342900">
              <a:spcAft>
                <a:spcPts val="1200"/>
              </a:spcAft>
              <a:buFont typeface="Arial"/>
              <a:buChar char="•"/>
            </a:pPr>
            <a:r>
              <a:rPr lang="en-US" sz="2800" dirty="0"/>
              <a:t>Do you have enough know-how about IPv6 and its specific attacks to detect them?</a:t>
            </a:r>
          </a:p>
          <a:p>
            <a:pPr marL="342900" indent="-342900">
              <a:spcAft>
                <a:spcPts val="1200"/>
              </a:spcAft>
              <a:buFont typeface="Arial"/>
              <a:buChar char="•"/>
            </a:pPr>
            <a:r>
              <a:rPr lang="en-US" sz="2800" dirty="0"/>
              <a:t>If you rely on IP-based Access Control, do you maintain it for both protocols?</a:t>
            </a:r>
          </a:p>
          <a:p>
            <a:pPr marL="342900" indent="-342900">
              <a:spcAft>
                <a:spcPts val="1200"/>
              </a:spcAft>
              <a:buFont typeface="Arial"/>
              <a:buChar char="•"/>
            </a:pPr>
            <a:r>
              <a:rPr lang="en-US" sz="2800" dirty="0"/>
              <a:t>Can you correlate multi protocol attacks?</a:t>
            </a:r>
          </a:p>
          <a:p>
            <a:pPr marL="342900" indent="-342900">
              <a:spcAft>
                <a:spcPts val="1200"/>
              </a:spcAft>
              <a:buFont typeface="Arial"/>
              <a:buChar char="•"/>
            </a:pPr>
            <a:r>
              <a:rPr lang="de-DE" sz="2800" dirty="0"/>
              <a:t>Do </a:t>
            </a:r>
            <a:r>
              <a:rPr lang="de-DE" sz="2800" dirty="0" err="1"/>
              <a:t>you</a:t>
            </a:r>
            <a:r>
              <a:rPr lang="de-DE" sz="2800" dirty="0"/>
              <a:t> </a:t>
            </a:r>
            <a:r>
              <a:rPr lang="de-DE" sz="2800" dirty="0" err="1"/>
              <a:t>have</a:t>
            </a:r>
            <a:r>
              <a:rPr lang="de-DE" sz="2800" dirty="0"/>
              <a:t> IPv6 </a:t>
            </a:r>
            <a:r>
              <a:rPr lang="de-DE" sz="2800" dirty="0" err="1"/>
              <a:t>requirements</a:t>
            </a:r>
            <a:r>
              <a:rPr lang="de-DE" sz="2800" dirty="0"/>
              <a:t> </a:t>
            </a:r>
            <a:r>
              <a:rPr lang="de-DE" sz="2800" dirty="0" err="1"/>
              <a:t>for</a:t>
            </a:r>
            <a:r>
              <a:rPr lang="de-DE" sz="2800" dirty="0"/>
              <a:t> </a:t>
            </a:r>
            <a:r>
              <a:rPr lang="de-DE" sz="2800" dirty="0" err="1"/>
              <a:t>new</a:t>
            </a:r>
            <a:r>
              <a:rPr lang="de-DE" sz="2800" dirty="0"/>
              <a:t> / </a:t>
            </a:r>
            <a:r>
              <a:rPr lang="de-DE" sz="2800" dirty="0" err="1"/>
              <a:t>ongoing</a:t>
            </a:r>
            <a:r>
              <a:rPr lang="de-DE" sz="2800" dirty="0"/>
              <a:t> </a:t>
            </a:r>
            <a:r>
              <a:rPr lang="de-DE" sz="2800" dirty="0" err="1"/>
              <a:t>projects</a:t>
            </a:r>
            <a:r>
              <a:rPr lang="de-DE" sz="2800" dirty="0"/>
              <a:t> </a:t>
            </a:r>
            <a:r>
              <a:rPr lang="de-DE" sz="2800" dirty="0" err="1"/>
              <a:t>and</a:t>
            </a:r>
            <a:r>
              <a:rPr lang="de-DE" sz="2800" dirty="0"/>
              <a:t> </a:t>
            </a:r>
            <a:r>
              <a:rPr lang="de-DE" sz="2800" dirty="0" err="1"/>
              <a:t>procurement</a:t>
            </a:r>
            <a:endParaRPr lang="de-DE" sz="2800" dirty="0"/>
          </a:p>
          <a:p>
            <a:pPr marL="342900" indent="-342900">
              <a:spcAft>
                <a:spcPts val="1200"/>
              </a:spcAft>
              <a:buFont typeface="Arial"/>
              <a:buChar char="•"/>
            </a:pPr>
            <a:r>
              <a:rPr lang="en-US" sz="2800" dirty="0"/>
              <a:t> </a:t>
            </a:r>
          </a:p>
        </p:txBody>
      </p:sp>
    </p:spTree>
    <p:extLst>
      <p:ext uri="{BB962C8B-B14F-4D97-AF65-F5344CB8AC3E}">
        <p14:creationId xmlns:p14="http://schemas.microsoft.com/office/powerpoint/2010/main" val="133424507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724619884"/>
              </p:ext>
            </p:extLst>
          </p:nvPr>
        </p:nvGraphicFramePr>
        <p:xfrm>
          <a:off x="189544" y="1289972"/>
          <a:ext cx="8764912" cy="4523713"/>
        </p:xfrm>
        <a:graphic>
          <a:graphicData uri="http://schemas.openxmlformats.org/drawingml/2006/table">
            <a:tbl>
              <a:tblPr firstRow="1" bandRow="1">
                <a:tableStyleId>{7DF18680-E054-41AD-8BC1-D1AEF772440D}</a:tableStyleId>
              </a:tblPr>
              <a:tblGrid>
                <a:gridCol w="3295109">
                  <a:extLst>
                    <a:ext uri="{9D8B030D-6E8A-4147-A177-3AD203B41FA5}">
                      <a16:colId xmlns:a16="http://schemas.microsoft.com/office/drawing/2014/main" val="20000"/>
                    </a:ext>
                  </a:extLst>
                </a:gridCol>
                <a:gridCol w="3401635">
                  <a:extLst>
                    <a:ext uri="{9D8B030D-6E8A-4147-A177-3AD203B41FA5}">
                      <a16:colId xmlns:a16="http://schemas.microsoft.com/office/drawing/2014/main" val="20001"/>
                    </a:ext>
                  </a:extLst>
                </a:gridCol>
                <a:gridCol w="2068168">
                  <a:extLst>
                    <a:ext uri="{9D8B030D-6E8A-4147-A177-3AD203B41FA5}">
                      <a16:colId xmlns:a16="http://schemas.microsoft.com/office/drawing/2014/main" val="20002"/>
                    </a:ext>
                  </a:extLst>
                </a:gridCol>
              </a:tblGrid>
              <a:tr h="683233">
                <a:tc>
                  <a:txBody>
                    <a:bodyPr/>
                    <a:lstStyle/>
                    <a:p>
                      <a:r>
                        <a:rPr lang="en-GB" dirty="0"/>
                        <a:t>Tool suite</a:t>
                      </a:r>
                      <a:endParaRPr lang="en-GB" dirty="0">
                        <a:solidFill>
                          <a:schemeClr val="tx1"/>
                        </a:solidFill>
                      </a:endParaRPr>
                    </a:p>
                  </a:txBody>
                  <a:tcPr/>
                </a:tc>
                <a:tc>
                  <a:txBody>
                    <a:bodyPr/>
                    <a:lstStyle/>
                    <a:p>
                      <a:r>
                        <a:rPr lang="en-GB" dirty="0"/>
                        <a:t>Description</a:t>
                      </a:r>
                      <a:endParaRPr lang="en-GB" dirty="0">
                        <a:solidFill>
                          <a:schemeClr val="tx1"/>
                        </a:solidFill>
                      </a:endParaRPr>
                    </a:p>
                  </a:txBody>
                  <a:tcPr/>
                </a:tc>
                <a:tc>
                  <a:txBody>
                    <a:bodyPr/>
                    <a:lstStyle/>
                    <a:p>
                      <a:r>
                        <a:rPr lang="en-GB" dirty="0"/>
                        <a:t>Platform / License</a:t>
                      </a:r>
                      <a:endParaRPr lang="en-GB" dirty="0">
                        <a:solidFill>
                          <a:schemeClr val="tx1"/>
                        </a:solidFill>
                      </a:endParaRPr>
                    </a:p>
                  </a:txBody>
                  <a:tcPr/>
                </a:tc>
                <a:extLst>
                  <a:ext uri="{0D108BD9-81ED-4DB2-BD59-A6C34878D82A}">
                    <a16:rowId xmlns:a16="http://schemas.microsoft.com/office/drawing/2014/main" val="10000"/>
                  </a:ext>
                </a:extLst>
              </a:tr>
              <a:tr h="1129821">
                <a:tc>
                  <a:txBody>
                    <a:bodyPr/>
                    <a:lstStyle/>
                    <a:p>
                      <a:r>
                        <a:rPr lang="en-GB" dirty="0"/>
                        <a:t>THC The Hacker Choice </a:t>
                      </a:r>
                    </a:p>
                    <a:p>
                      <a:r>
                        <a:rPr lang="en-GB" dirty="0"/>
                        <a:t>IPv6 Attack Toolkit</a:t>
                      </a:r>
                    </a:p>
                    <a:p>
                      <a:pPr marL="0" marR="0" indent="0" algn="l" defTabSz="457200" rtl="0" eaLnBrk="1" fontAlgn="auto" latinLnBrk="0" hangingPunct="1">
                        <a:lnSpc>
                          <a:spcPct val="100000"/>
                        </a:lnSpc>
                        <a:spcBef>
                          <a:spcPts val="0"/>
                        </a:spcBef>
                        <a:spcAft>
                          <a:spcPts val="0"/>
                        </a:spcAft>
                        <a:buClrTx/>
                        <a:buSzTx/>
                        <a:buFontTx/>
                        <a:buNone/>
                        <a:tabLst/>
                        <a:defRPr/>
                      </a:pPr>
                      <a:r>
                        <a:rPr lang="de-DE" dirty="0"/>
                        <a:t>Marc </a:t>
                      </a:r>
                      <a:r>
                        <a:rPr lang="de-DE" dirty="0" err="1"/>
                        <a:t>Heuse</a:t>
                      </a:r>
                      <a:r>
                        <a:rPr lang="de-DE" dirty="0"/>
                        <a:t> &amp; </a:t>
                      </a:r>
                      <a:r>
                        <a:rPr lang="de-DE" dirty="0" err="1"/>
                        <a:t>others</a:t>
                      </a:r>
                      <a:endParaRPr lang="de-DE" dirty="0"/>
                    </a:p>
                    <a:p>
                      <a:endParaRPr lang="en-GB" dirty="0"/>
                    </a:p>
                  </a:txBody>
                  <a:tcPr/>
                </a:tc>
                <a:tc>
                  <a:txBody>
                    <a:bodyPr/>
                    <a:lstStyle/>
                    <a:p>
                      <a:pPr marL="285750" indent="-285750">
                        <a:buFont typeface="Arial"/>
                        <a:buChar char="•"/>
                      </a:pPr>
                      <a:r>
                        <a:rPr lang="en-GB" dirty="0"/>
                        <a:t>lots of small tools (≈70)</a:t>
                      </a:r>
                    </a:p>
                    <a:p>
                      <a:pPr marL="285750" indent="-285750">
                        <a:buFont typeface="Arial"/>
                        <a:buChar char="•"/>
                      </a:pPr>
                      <a:r>
                        <a:rPr lang="en-GB" baseline="0" dirty="0"/>
                        <a:t>poorly documented </a:t>
                      </a:r>
                    </a:p>
                    <a:p>
                      <a:pPr marL="285750" indent="-285750">
                        <a:buFont typeface="Arial"/>
                        <a:buChar char="•"/>
                      </a:pPr>
                      <a:r>
                        <a:rPr lang="en-GB" baseline="0" dirty="0">
                          <a:sym typeface="Wingdings"/>
                        </a:rPr>
                        <a:t>pioneer work </a:t>
                      </a:r>
                    </a:p>
                    <a:p>
                      <a:pPr marL="285750" indent="-285750">
                        <a:buFont typeface="Arial"/>
                        <a:buChar char="•"/>
                      </a:pPr>
                      <a:r>
                        <a:rPr lang="en-GB" baseline="0" dirty="0">
                          <a:sym typeface="Wingdings"/>
                        </a:rPr>
                        <a:t>C library available</a:t>
                      </a:r>
                    </a:p>
                  </a:txBody>
                  <a:tcPr/>
                </a:tc>
                <a:tc>
                  <a:txBody>
                    <a:bodyPr/>
                    <a:lstStyle/>
                    <a:p>
                      <a:pPr marL="285750" indent="-285750">
                        <a:buFont typeface="Arial"/>
                        <a:buChar char="•"/>
                      </a:pPr>
                      <a:r>
                        <a:rPr lang="en-GB" sz="1600" dirty="0"/>
                        <a:t>C</a:t>
                      </a:r>
                    </a:p>
                    <a:p>
                      <a:pPr marL="285750" indent="-285750">
                        <a:buFont typeface="Arial"/>
                        <a:buChar char="•"/>
                      </a:pPr>
                      <a:r>
                        <a:rPr lang="en-GB" sz="1600" dirty="0"/>
                        <a:t>Linux</a:t>
                      </a:r>
                    </a:p>
                    <a:p>
                      <a:pPr marL="285750" indent="-285750">
                        <a:buFont typeface="Arial"/>
                        <a:buChar char="•"/>
                      </a:pPr>
                      <a:r>
                        <a:rPr lang="en-GB" sz="1600" dirty="0"/>
                        <a:t>GNU/</a:t>
                      </a:r>
                      <a:r>
                        <a:rPr lang="en-GB" sz="1600" dirty="0" err="1"/>
                        <a:t>AGPL</a:t>
                      </a:r>
                      <a:endParaRPr lang="en-GB" sz="1600" dirty="0"/>
                    </a:p>
                  </a:txBody>
                  <a:tcPr/>
                </a:tc>
                <a:extLst>
                  <a:ext uri="{0D108BD9-81ED-4DB2-BD59-A6C34878D82A}">
                    <a16:rowId xmlns:a16="http://schemas.microsoft.com/office/drawing/2014/main" val="10001"/>
                  </a:ext>
                </a:extLst>
              </a:tr>
              <a:tr h="1321287">
                <a:tc>
                  <a:txBody>
                    <a:bodyPr/>
                    <a:lstStyle/>
                    <a:p>
                      <a:r>
                        <a:rPr lang="en-GB" dirty="0" err="1"/>
                        <a:t>SI6</a:t>
                      </a:r>
                      <a:r>
                        <a:rPr lang="en-GB" dirty="0"/>
                        <a:t> Networks</a:t>
                      </a:r>
                    </a:p>
                    <a:p>
                      <a:r>
                        <a:rPr lang="en-GB" dirty="0"/>
                        <a:t>Security assessment and troubleshooting toolkit for IPv6 </a:t>
                      </a:r>
                    </a:p>
                    <a:p>
                      <a:pPr marL="0" marR="0" indent="0" algn="l" defTabSz="457200" rtl="0" eaLnBrk="1" fontAlgn="auto" latinLnBrk="0" hangingPunct="1">
                        <a:lnSpc>
                          <a:spcPct val="100000"/>
                        </a:lnSpc>
                        <a:spcBef>
                          <a:spcPts val="0"/>
                        </a:spcBef>
                        <a:spcAft>
                          <a:spcPts val="0"/>
                        </a:spcAft>
                        <a:buClrTx/>
                        <a:buSzTx/>
                        <a:buFontTx/>
                        <a:buNone/>
                        <a:tabLst/>
                        <a:defRPr/>
                      </a:pPr>
                      <a:r>
                        <a:rPr lang="de-DE" dirty="0"/>
                        <a:t>Fernando </a:t>
                      </a:r>
                      <a:r>
                        <a:rPr lang="de-DE" dirty="0" err="1"/>
                        <a:t>Gont</a:t>
                      </a:r>
                      <a:endParaRPr lang="en-GB" b="0" dirty="0"/>
                    </a:p>
                  </a:txBody>
                  <a:tcPr/>
                </a:tc>
                <a:tc>
                  <a:txBody>
                    <a:bodyPr/>
                    <a:lstStyle/>
                    <a:p>
                      <a:pPr marL="285750" indent="-285750">
                        <a:buFont typeface="Arial"/>
                        <a:buChar char="•"/>
                      </a:pPr>
                      <a:r>
                        <a:rPr lang="en-GB" dirty="0"/>
                        <a:t>a few comprehensive</a:t>
                      </a:r>
                      <a:r>
                        <a:rPr lang="en-GB" baseline="0" dirty="0"/>
                        <a:t> tools (</a:t>
                      </a:r>
                      <a:r>
                        <a:rPr lang="en-GB" dirty="0"/>
                        <a:t>≈</a:t>
                      </a:r>
                      <a:r>
                        <a:rPr lang="en-GB" baseline="0" dirty="0"/>
                        <a:t>12)</a:t>
                      </a:r>
                    </a:p>
                    <a:p>
                      <a:pPr marL="285750" indent="-285750">
                        <a:buFont typeface="Arial"/>
                        <a:buChar char="•"/>
                      </a:pPr>
                      <a:r>
                        <a:rPr lang="en-GB" baseline="0" dirty="0"/>
                        <a:t>lots of parameters</a:t>
                      </a:r>
                    </a:p>
                    <a:p>
                      <a:pPr marL="285750" indent="-285750">
                        <a:buFont typeface="Arial"/>
                        <a:buChar char="•"/>
                      </a:pPr>
                      <a:r>
                        <a:rPr lang="en-GB" baseline="0" dirty="0"/>
                        <a:t>well documented</a:t>
                      </a:r>
                    </a:p>
                    <a:p>
                      <a:pPr marL="285750" indent="-285750">
                        <a:buFont typeface="Arial"/>
                        <a:buChar char="•"/>
                      </a:pPr>
                      <a:r>
                        <a:rPr lang="en-GB" baseline="0" dirty="0"/>
                        <a:t>mature</a:t>
                      </a:r>
                      <a:endParaRPr lang="en-GB" dirty="0"/>
                    </a:p>
                  </a:txBody>
                  <a:tcPr/>
                </a:tc>
                <a:tc>
                  <a:txBody>
                    <a:bodyPr/>
                    <a:lstStyle/>
                    <a:p>
                      <a:pPr marL="285750" indent="-285750">
                        <a:buFont typeface="Arial"/>
                        <a:buChar char="•"/>
                      </a:pPr>
                      <a:r>
                        <a:rPr lang="en-GB" sz="1600" dirty="0"/>
                        <a:t>C</a:t>
                      </a:r>
                    </a:p>
                    <a:p>
                      <a:pPr marL="285750" indent="-285750">
                        <a:buFont typeface="Arial"/>
                        <a:buChar char="•"/>
                      </a:pPr>
                      <a:r>
                        <a:rPr lang="en-GB" sz="1600" dirty="0"/>
                        <a:t>Linux/</a:t>
                      </a:r>
                      <a:r>
                        <a:rPr lang="en-GB" sz="1600" dirty="0" err="1"/>
                        <a:t>xBSD</a:t>
                      </a:r>
                      <a:r>
                        <a:rPr lang="en-GB" sz="1600" dirty="0"/>
                        <a:t>/OS X</a:t>
                      </a:r>
                    </a:p>
                    <a:p>
                      <a:pPr marL="285750" indent="-285750">
                        <a:buFont typeface="Arial"/>
                        <a:buChar char="•"/>
                      </a:pPr>
                      <a:r>
                        <a:rPr lang="en-GB" sz="1600" dirty="0"/>
                        <a:t>GNU/</a:t>
                      </a:r>
                      <a:r>
                        <a:rPr lang="en-GB" sz="1600" dirty="0" err="1"/>
                        <a:t>GPL</a:t>
                      </a:r>
                      <a:endParaRPr lang="en-GB" sz="1600" dirty="0"/>
                    </a:p>
                  </a:txBody>
                  <a:tcPr/>
                </a:tc>
                <a:extLst>
                  <a:ext uri="{0D108BD9-81ED-4DB2-BD59-A6C34878D82A}">
                    <a16:rowId xmlns:a16="http://schemas.microsoft.com/office/drawing/2014/main" val="10002"/>
                  </a:ext>
                </a:extLst>
              </a:tr>
              <a:tr h="1129821">
                <a:tc>
                  <a:txBody>
                    <a:bodyPr/>
                    <a:lstStyle/>
                    <a:p>
                      <a:r>
                        <a:rPr lang="en-GB" dirty="0" err="1"/>
                        <a:t>chiron</a:t>
                      </a:r>
                      <a:r>
                        <a:rPr lang="en-GB" dirty="0"/>
                        <a:t> </a:t>
                      </a:r>
                    </a:p>
                    <a:p>
                      <a:r>
                        <a:rPr lang="en-GB" dirty="0"/>
                        <a:t>All-in-one IPv6 Penetration Testing Framework</a:t>
                      </a:r>
                    </a:p>
                    <a:p>
                      <a:pPr marL="0" marR="0" indent="0" algn="l" defTabSz="457200" rtl="0" eaLnBrk="1" fontAlgn="auto" latinLnBrk="0" hangingPunct="1">
                        <a:lnSpc>
                          <a:spcPct val="100000"/>
                        </a:lnSpc>
                        <a:spcBef>
                          <a:spcPts val="0"/>
                        </a:spcBef>
                        <a:spcAft>
                          <a:spcPts val="0"/>
                        </a:spcAft>
                        <a:buClrTx/>
                        <a:buSzTx/>
                        <a:buFontTx/>
                        <a:buNone/>
                        <a:tabLst/>
                        <a:defRPr/>
                      </a:pPr>
                      <a:r>
                        <a:rPr lang="de-DE" dirty="0"/>
                        <a:t>Antonios </a:t>
                      </a:r>
                      <a:r>
                        <a:rPr lang="de-DE" dirty="0" err="1"/>
                        <a:t>Atlasis</a:t>
                      </a:r>
                      <a:endParaRPr lang="en-GB" b="0" i="1" dirty="0"/>
                    </a:p>
                  </a:txBody>
                  <a:tcPr/>
                </a:tc>
                <a:tc>
                  <a:txBody>
                    <a:bodyPr/>
                    <a:lstStyle/>
                    <a:p>
                      <a:pPr marL="285750" indent="-285750">
                        <a:buFont typeface="Arial"/>
                        <a:buChar char="•"/>
                      </a:pPr>
                      <a:r>
                        <a:rPr lang="en-GB" strike="noStrike" dirty="0"/>
                        <a:t>Craft arbitrary IPv6</a:t>
                      </a:r>
                      <a:r>
                        <a:rPr lang="en-GB" strike="noStrike" baseline="0" dirty="0"/>
                        <a:t> packets to test IDS/IPS evasion</a:t>
                      </a:r>
                    </a:p>
                    <a:p>
                      <a:pPr marL="285750" indent="-285750">
                        <a:buFont typeface="Arial"/>
                        <a:buChar char="•"/>
                      </a:pPr>
                      <a:r>
                        <a:rPr lang="en-GB" strike="noStrike" baseline="0" dirty="0"/>
                        <a:t>And other interesting tools</a:t>
                      </a:r>
                      <a:endParaRPr lang="en-GB" strike="noStrike" dirty="0"/>
                    </a:p>
                  </a:txBody>
                  <a:tcPr/>
                </a:tc>
                <a:tc>
                  <a:txBody>
                    <a:bodyPr/>
                    <a:lstStyle/>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n-GB" sz="1600" dirty="0"/>
                        <a:t>Python/</a:t>
                      </a:r>
                      <a:r>
                        <a:rPr lang="en-GB" sz="1600" dirty="0" err="1"/>
                        <a:t>Scapy</a:t>
                      </a:r>
                      <a:r>
                        <a:rPr lang="en-GB" sz="1600" baseline="0" dirty="0"/>
                        <a:t> (</a:t>
                      </a:r>
                      <a:r>
                        <a:rPr lang="en-GB" sz="1600" dirty="0"/>
                        <a:t>modified)</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n-GB" sz="1600" dirty="0"/>
                        <a:t>Linux</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n-GB" sz="1600" dirty="0"/>
                        <a:t>GNU/</a:t>
                      </a:r>
                      <a:r>
                        <a:rPr lang="en-GB" sz="1600" dirty="0" err="1"/>
                        <a:t>GPL</a:t>
                      </a:r>
                      <a:endParaRPr lang="en-GB" sz="1600" dirty="0"/>
                    </a:p>
                  </a:txBody>
                  <a:tcPr/>
                </a:tc>
                <a:extLst>
                  <a:ext uri="{0D108BD9-81ED-4DB2-BD59-A6C34878D82A}">
                    <a16:rowId xmlns:a16="http://schemas.microsoft.com/office/drawing/2014/main" val="10003"/>
                  </a:ext>
                </a:extLst>
              </a:tr>
            </a:tbl>
          </a:graphicData>
        </a:graphic>
      </p:graphicFrame>
      <p:sp>
        <p:nvSpPr>
          <p:cNvPr id="5" name="Rectangle 2"/>
          <p:cNvSpPr>
            <a:spLocks noGrp="1" noChangeArrowheads="1"/>
          </p:cNvSpPr>
          <p:nvPr>
            <p:ph type="title"/>
          </p:nvPr>
        </p:nvSpPr>
        <p:spPr>
          <a:xfrm>
            <a:off x="179512" y="257175"/>
            <a:ext cx="8334375" cy="628882"/>
          </a:xfrm>
        </p:spPr>
        <p:txBody>
          <a:bodyPr>
            <a:normAutofit/>
          </a:bodyPr>
          <a:lstStyle/>
          <a:p>
            <a:pPr>
              <a:spcAft>
                <a:spcPts val="1200"/>
              </a:spcAft>
            </a:pPr>
            <a:r>
              <a:rPr lang="en-US" dirty="0"/>
              <a:t>Recommended IPv6 Security Assessment Tools</a:t>
            </a:r>
          </a:p>
        </p:txBody>
      </p:sp>
    </p:spTree>
    <p:extLst>
      <p:ext uri="{BB962C8B-B14F-4D97-AF65-F5344CB8AC3E}">
        <p14:creationId xmlns:p14="http://schemas.microsoft.com/office/powerpoint/2010/main" val="2500859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533400" y="1124744"/>
            <a:ext cx="8229600" cy="4773612"/>
          </a:xfrm>
        </p:spPr>
        <p:txBody>
          <a:bodyPr/>
          <a:lstStyle/>
          <a:p>
            <a:pPr>
              <a:spcAft>
                <a:spcPts val="1200"/>
              </a:spcAft>
            </a:pPr>
            <a:r>
              <a:rPr lang="en-US" sz="2800" dirty="0"/>
              <a:t>no upgrade to existing stable IPv4-FW needed</a:t>
            </a:r>
          </a:p>
          <a:p>
            <a:pPr>
              <a:spcAft>
                <a:spcPts val="1200"/>
              </a:spcAft>
            </a:pPr>
            <a:r>
              <a:rPr lang="en-US" sz="2800" dirty="0"/>
              <a:t>installing updates for IPv6-FW (which are likely) easier to maintain</a:t>
            </a:r>
          </a:p>
          <a:p>
            <a:pPr>
              <a:spcAft>
                <a:spcPts val="1200"/>
              </a:spcAft>
            </a:pPr>
            <a:r>
              <a:rPr lang="en-US" sz="2800" dirty="0"/>
              <a:t>easier to change IPv6-FW if needed</a:t>
            </a:r>
          </a:p>
          <a:p>
            <a:pPr>
              <a:spcAft>
                <a:spcPts val="1200"/>
              </a:spcAft>
            </a:pPr>
            <a:r>
              <a:rPr lang="en-US" sz="2800" dirty="0"/>
              <a:t>maybe migrate IPv4-Policies to new FW later on and switch old one off</a:t>
            </a:r>
          </a:p>
          <a:p>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r>
              <a:rPr lang="en-GB" dirty="0">
                <a:ea typeface="ＭＳ Ｐゴシック" charset="0"/>
              </a:rPr>
              <a:t>Separate IPv6 FW might be advantageous </a:t>
            </a:r>
          </a:p>
        </p:txBody>
      </p:sp>
    </p:spTree>
    <p:extLst>
      <p:ext uri="{BB962C8B-B14F-4D97-AF65-F5344CB8AC3E}">
        <p14:creationId xmlns:p14="http://schemas.microsoft.com/office/powerpoint/2010/main" val="390162641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Straight Connector 48"/>
          <p:cNvCxnSpPr/>
          <p:nvPr/>
        </p:nvCxnSpPr>
        <p:spPr bwMode="auto">
          <a:xfrm>
            <a:off x="1619672" y="3573016"/>
            <a:ext cx="2448274" cy="0"/>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cxnSp>
        <p:nvCxnSpPr>
          <p:cNvPr id="48" name="Straight Connector 47"/>
          <p:cNvCxnSpPr/>
          <p:nvPr/>
        </p:nvCxnSpPr>
        <p:spPr bwMode="auto">
          <a:xfrm flipH="1">
            <a:off x="4644008" y="2996952"/>
            <a:ext cx="2376264" cy="504056"/>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cxnSp>
        <p:nvCxnSpPr>
          <p:cNvPr id="47" name="Straight Connector 46"/>
          <p:cNvCxnSpPr/>
          <p:nvPr/>
        </p:nvCxnSpPr>
        <p:spPr bwMode="auto">
          <a:xfrm>
            <a:off x="4355976" y="3068960"/>
            <a:ext cx="0" cy="2664296"/>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sp>
        <p:nvSpPr>
          <p:cNvPr id="36" name="TextBox 35"/>
          <p:cNvSpPr txBox="1"/>
          <p:nvPr/>
        </p:nvSpPr>
        <p:spPr>
          <a:xfrm>
            <a:off x="4716016" y="4221088"/>
            <a:ext cx="513209"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R1</a:t>
            </a:r>
          </a:p>
        </p:txBody>
      </p:sp>
      <p:sp>
        <p:nvSpPr>
          <p:cNvPr id="39" name="TextBox 38"/>
          <p:cNvSpPr txBox="1"/>
          <p:nvPr/>
        </p:nvSpPr>
        <p:spPr>
          <a:xfrm>
            <a:off x="3275856" y="3501008"/>
            <a:ext cx="786583"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SW1</a:t>
            </a:r>
          </a:p>
        </p:txBody>
      </p:sp>
      <p:sp>
        <p:nvSpPr>
          <p:cNvPr id="34" name="TextBox 33"/>
          <p:cNvSpPr txBox="1"/>
          <p:nvPr/>
        </p:nvSpPr>
        <p:spPr>
          <a:xfrm>
            <a:off x="3275856" y="5013176"/>
            <a:ext cx="786583" cy="369332"/>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SW2</a:t>
            </a:r>
          </a:p>
        </p:txBody>
      </p:sp>
      <p:pic>
        <p:nvPicPr>
          <p:cNvPr id="8"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429004"/>
            <a:ext cx="771036" cy="3294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149080"/>
            <a:ext cx="906462"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 name="Picture 30"/>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2348880"/>
            <a:ext cx="914400" cy="741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 name="Picture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3059668"/>
            <a:ext cx="914400" cy="741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 name="Picture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2348880"/>
            <a:ext cx="914400" cy="741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5013180"/>
            <a:ext cx="771036" cy="3294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 name="TextBox 54"/>
          <p:cNvSpPr txBox="1"/>
          <p:nvPr/>
        </p:nvSpPr>
        <p:spPr>
          <a:xfrm>
            <a:off x="755575" y="3779748"/>
            <a:ext cx="1949277" cy="923330"/>
          </a:xfrm>
          <a:prstGeom prst="rect">
            <a:avLst/>
          </a:prstGeom>
          <a:noFill/>
        </p:spPr>
        <p:txBody>
          <a:bodyPr wrap="square" rtlCol="0">
            <a:spAutoFit/>
          </a:bodyPr>
          <a:lstStyle/>
          <a:p>
            <a:r>
              <a:rPr lang="en-US" b="1" dirty="0">
                <a:solidFill>
                  <a:srgbClr val="FF5B00"/>
                </a:solidFill>
                <a:latin typeface="Calibri" panose="020F0502020204030204" pitchFamily="34" charset="0"/>
                <a:cs typeface="Calibri" panose="020F0502020204030204" pitchFamily="34" charset="0"/>
              </a:rPr>
              <a:t>Attacker</a:t>
            </a:r>
          </a:p>
          <a:p>
            <a:r>
              <a:rPr lang="en-US" b="1" dirty="0">
                <a:solidFill>
                  <a:srgbClr val="FF5B00"/>
                </a:solidFill>
                <a:latin typeface="Calibri" panose="020F0502020204030204" pitchFamily="34" charset="0"/>
                <a:cs typeface="Calibri" panose="020F0502020204030204" pitchFamily="34" charset="0"/>
              </a:rPr>
              <a:t>Using THC IPv6 attack toolkit</a:t>
            </a:r>
          </a:p>
        </p:txBody>
      </p:sp>
      <p:sp>
        <p:nvSpPr>
          <p:cNvPr id="57" name="TextBox 56"/>
          <p:cNvSpPr txBox="1"/>
          <p:nvPr/>
        </p:nvSpPr>
        <p:spPr>
          <a:xfrm>
            <a:off x="7020272" y="2420888"/>
            <a:ext cx="1872208"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Win7</a:t>
            </a:r>
          </a:p>
        </p:txBody>
      </p:sp>
      <p:sp>
        <p:nvSpPr>
          <p:cNvPr id="7" name="TextBox 6"/>
          <p:cNvSpPr txBox="1"/>
          <p:nvPr/>
        </p:nvSpPr>
        <p:spPr>
          <a:xfrm>
            <a:off x="2687439" y="936006"/>
            <a:ext cx="3384376" cy="1477328"/>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08:00:27:AA:AA:AA</a:t>
            </a:r>
          </a:p>
          <a:p>
            <a:r>
              <a:rPr lang="en-US" dirty="0">
                <a:solidFill>
                  <a:srgbClr val="008000"/>
                </a:solidFill>
                <a:latin typeface="Calibri" panose="020F0502020204030204" pitchFamily="34" charset="0"/>
                <a:cs typeface="Calibri" panose="020F0502020204030204" pitchFamily="34" charset="0"/>
              </a:rPr>
              <a:t>fe80:a00:27ff:feaa:aaaa</a:t>
            </a:r>
          </a:p>
          <a:p>
            <a:r>
              <a:rPr lang="en-US" dirty="0">
                <a:solidFill>
                  <a:srgbClr val="008000"/>
                </a:solidFill>
                <a:latin typeface="Calibri" panose="020F0502020204030204" pitchFamily="34" charset="0"/>
                <a:cs typeface="Calibri" panose="020F0502020204030204" pitchFamily="34" charset="0"/>
              </a:rPr>
              <a:t>2001:db8:1::a00:27ff:feaa:aaaa</a:t>
            </a:r>
          </a:p>
          <a:p>
            <a:r>
              <a:rPr lang="en-US" dirty="0">
                <a:solidFill>
                  <a:srgbClr val="008000"/>
                </a:solidFill>
                <a:latin typeface="Calibri" panose="020F0502020204030204" pitchFamily="34" charset="0"/>
                <a:cs typeface="Calibri" panose="020F0502020204030204" pitchFamily="34" charset="0"/>
              </a:rPr>
              <a:t>GW: fe80::a00:27ff:fe11:1111</a:t>
            </a:r>
          </a:p>
          <a:p>
            <a:endParaRPr lang="en-US" dirty="0">
              <a:solidFill>
                <a:srgbClr val="7F7F7F"/>
              </a:solidFill>
              <a:latin typeface="Calibri" panose="020F0502020204030204" pitchFamily="34" charset="0"/>
              <a:cs typeface="Calibri" panose="020F0502020204030204" pitchFamily="34" charset="0"/>
            </a:endParaRPr>
          </a:p>
        </p:txBody>
      </p:sp>
      <p:sp>
        <p:nvSpPr>
          <p:cNvPr id="41" name="TextBox 40"/>
          <p:cNvSpPr txBox="1"/>
          <p:nvPr/>
        </p:nvSpPr>
        <p:spPr>
          <a:xfrm>
            <a:off x="5796136" y="764704"/>
            <a:ext cx="3456384" cy="2031325"/>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08:00:27:BB:BB:BB</a:t>
            </a:r>
          </a:p>
          <a:p>
            <a:r>
              <a:rPr lang="en-US" dirty="0">
                <a:solidFill>
                  <a:srgbClr val="008000"/>
                </a:solidFill>
                <a:latin typeface="Calibri" panose="020F0502020204030204" pitchFamily="34" charset="0"/>
                <a:cs typeface="Calibri" panose="020F0502020204030204" pitchFamily="34" charset="0"/>
              </a:rPr>
              <a:t>fe80:a00:27ff:febb:bbbb</a:t>
            </a:r>
          </a:p>
          <a:p>
            <a:r>
              <a:rPr lang="en-US" dirty="0">
                <a:solidFill>
                  <a:srgbClr val="008000"/>
                </a:solidFill>
                <a:latin typeface="Calibri" panose="020F0502020204030204" pitchFamily="34" charset="0"/>
                <a:cs typeface="Calibri" panose="020F0502020204030204" pitchFamily="34" charset="0"/>
              </a:rPr>
              <a:t>2001:db8:1::a00:27ff:febb:bbbb</a:t>
            </a:r>
          </a:p>
          <a:p>
            <a:r>
              <a:rPr lang="en-US" dirty="0">
                <a:solidFill>
                  <a:srgbClr val="008000"/>
                </a:solidFill>
                <a:latin typeface="Calibri" panose="020F0502020204030204" pitchFamily="34" charset="0"/>
                <a:cs typeface="Calibri" panose="020F0502020204030204" pitchFamily="34" charset="0"/>
              </a:rPr>
              <a:t>GW: fe80::a00:27ff:fe11:1111</a:t>
            </a:r>
          </a:p>
          <a:p>
            <a:r>
              <a:rPr lang="en-US" dirty="0">
                <a:solidFill>
                  <a:srgbClr val="185BFF"/>
                </a:solidFill>
                <a:latin typeface="Calibri" panose="020F0502020204030204" pitchFamily="34" charset="0"/>
                <a:cs typeface="Calibri" panose="020F0502020204030204" pitchFamily="34" charset="0"/>
              </a:rPr>
              <a:t>Randomize Identifiers disabled</a:t>
            </a:r>
          </a:p>
          <a:p>
            <a:endParaRPr lang="en-US" dirty="0">
              <a:solidFill>
                <a:srgbClr val="008000"/>
              </a:solidFill>
              <a:latin typeface="Calibri" panose="020F0502020204030204" pitchFamily="34" charset="0"/>
              <a:cs typeface="Calibri" panose="020F0502020204030204" pitchFamily="34" charset="0"/>
            </a:endParaRPr>
          </a:p>
          <a:p>
            <a:endParaRPr lang="en-US" dirty="0">
              <a:solidFill>
                <a:srgbClr val="7F7F7F"/>
              </a:solidFill>
              <a:latin typeface="Calibri" panose="020F0502020204030204" pitchFamily="34" charset="0"/>
              <a:cs typeface="Calibri" panose="020F0502020204030204" pitchFamily="34" charset="0"/>
            </a:endParaRPr>
          </a:p>
        </p:txBody>
      </p:sp>
      <p:sp>
        <p:nvSpPr>
          <p:cNvPr id="43" name="TextBox 42"/>
          <p:cNvSpPr txBox="1"/>
          <p:nvPr/>
        </p:nvSpPr>
        <p:spPr>
          <a:xfrm>
            <a:off x="50318" y="1552577"/>
            <a:ext cx="3672408" cy="1754327"/>
          </a:xfrm>
          <a:prstGeom prst="rect">
            <a:avLst/>
          </a:prstGeom>
          <a:noFill/>
        </p:spPr>
        <p:txBody>
          <a:bodyPr wrap="square" rtlCol="0">
            <a:spAutoFit/>
          </a:bodyPr>
          <a:lstStyle/>
          <a:p>
            <a:r>
              <a:rPr lang="en-US" dirty="0">
                <a:solidFill>
                  <a:schemeClr val="bg1">
                    <a:lumMod val="50000"/>
                  </a:schemeClr>
                </a:solidFill>
                <a:latin typeface="Calibri" panose="020F0502020204030204" pitchFamily="34" charset="0"/>
                <a:cs typeface="Calibri" panose="020F0502020204030204" pitchFamily="34" charset="0"/>
              </a:rPr>
              <a:t>08:00:27:66:66:66</a:t>
            </a:r>
          </a:p>
          <a:p>
            <a:r>
              <a:rPr lang="en-US" dirty="0">
                <a:solidFill>
                  <a:srgbClr val="008000"/>
                </a:solidFill>
                <a:latin typeface="Calibri" panose="020F0502020204030204" pitchFamily="34" charset="0"/>
                <a:cs typeface="Calibri" panose="020F0502020204030204" pitchFamily="34" charset="0"/>
              </a:rPr>
              <a:t>fe80:a00:27ff:fe66:6666</a:t>
            </a:r>
          </a:p>
          <a:p>
            <a:r>
              <a:rPr lang="en-US" dirty="0">
                <a:solidFill>
                  <a:srgbClr val="008000"/>
                </a:solidFill>
                <a:latin typeface="Calibri" panose="020F0502020204030204" pitchFamily="34" charset="0"/>
                <a:cs typeface="Calibri" panose="020F0502020204030204" pitchFamily="34" charset="0"/>
              </a:rPr>
              <a:t>2001:db8:1::a00:27ff:fe66:6666</a:t>
            </a:r>
          </a:p>
          <a:p>
            <a:r>
              <a:rPr lang="en-US" dirty="0">
                <a:solidFill>
                  <a:srgbClr val="008000"/>
                </a:solidFill>
                <a:latin typeface="Calibri" panose="020F0502020204030204" pitchFamily="34" charset="0"/>
                <a:cs typeface="Calibri" panose="020F0502020204030204" pitchFamily="34" charset="0"/>
              </a:rPr>
              <a:t>GW: fe80::a00:27ff:fe11:1111</a:t>
            </a:r>
          </a:p>
          <a:p>
            <a:r>
              <a:rPr lang="en-US" dirty="0">
                <a:solidFill>
                  <a:schemeClr val="tx2">
                    <a:lumMod val="60000"/>
                    <a:lumOff val="40000"/>
                  </a:schemeClr>
                </a:solidFill>
                <a:latin typeface="Calibri" panose="020F0502020204030204" pitchFamily="34" charset="0"/>
                <a:cs typeface="Calibri" panose="020F0502020204030204" pitchFamily="34" charset="0"/>
              </a:rPr>
              <a:t>Privacy Extensions disabled </a:t>
            </a:r>
          </a:p>
          <a:p>
            <a:endParaRPr lang="en-US" dirty="0">
              <a:solidFill>
                <a:srgbClr val="008000"/>
              </a:solidFill>
              <a:latin typeface="Calibri" panose="020F0502020204030204" pitchFamily="34" charset="0"/>
              <a:cs typeface="Calibri" panose="020F0502020204030204" pitchFamily="34" charset="0"/>
            </a:endParaRPr>
          </a:p>
        </p:txBody>
      </p:sp>
      <p:sp>
        <p:nvSpPr>
          <p:cNvPr id="52" name="TextBox 51"/>
          <p:cNvSpPr txBox="1"/>
          <p:nvPr/>
        </p:nvSpPr>
        <p:spPr>
          <a:xfrm>
            <a:off x="5220072" y="5877272"/>
            <a:ext cx="2952328" cy="646331"/>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2001:db8:2::2</a:t>
            </a:r>
          </a:p>
          <a:p>
            <a:r>
              <a:rPr lang="en-US" dirty="0">
                <a:solidFill>
                  <a:srgbClr val="7F7F7F"/>
                </a:solidFill>
                <a:latin typeface="Calibri" panose="020F0502020204030204" pitchFamily="34" charset="0"/>
                <a:cs typeface="Calibri" panose="020F0502020204030204" pitchFamily="34" charset="0"/>
              </a:rPr>
              <a:t>GW: 2001:db8:2::1</a:t>
            </a:r>
          </a:p>
        </p:txBody>
      </p:sp>
      <p:sp>
        <p:nvSpPr>
          <p:cNvPr id="53" name="TextBox 52"/>
          <p:cNvSpPr txBox="1"/>
          <p:nvPr/>
        </p:nvSpPr>
        <p:spPr>
          <a:xfrm>
            <a:off x="5220072" y="3789044"/>
            <a:ext cx="3168352" cy="2308324"/>
          </a:xfrm>
          <a:prstGeom prst="rect">
            <a:avLst/>
          </a:prstGeom>
          <a:noFill/>
        </p:spPr>
        <p:txBody>
          <a:bodyPr wrap="square" rtlCol="0">
            <a:spAutoFit/>
          </a:bodyPr>
          <a:lstStyle/>
          <a:p>
            <a:r>
              <a:rPr lang="en-US" u="sng" dirty="0">
                <a:latin typeface="Calibri" panose="020F0502020204030204" pitchFamily="34" charset="0"/>
                <a:cs typeface="Calibri" panose="020F0502020204030204" pitchFamily="34" charset="0"/>
              </a:rPr>
              <a:t>eth0:</a:t>
            </a:r>
            <a:r>
              <a:rPr lang="en-US" dirty="0">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forwarding enabled</a:t>
            </a:r>
          </a:p>
          <a:p>
            <a:r>
              <a:rPr lang="en-US" b="1" dirty="0">
                <a:latin typeface="Calibri" panose="020F0502020204030204" pitchFamily="34" charset="0"/>
                <a:cs typeface="Calibri" panose="020F0502020204030204" pitchFamily="34" charset="0"/>
              </a:rPr>
              <a:t>2001:db8:1::1</a:t>
            </a:r>
          </a:p>
          <a:p>
            <a:r>
              <a:rPr lang="en-US" dirty="0">
                <a:latin typeface="Calibri" panose="020F0502020204030204" pitchFamily="34" charset="0"/>
                <a:cs typeface="Calibri" panose="020F0502020204030204" pitchFamily="34" charset="0"/>
              </a:rPr>
              <a:t>fe80::a00:27ff:fe11:1111</a:t>
            </a:r>
          </a:p>
          <a:p>
            <a:r>
              <a:rPr lang="en-US" b="1" dirty="0" err="1">
                <a:solidFill>
                  <a:srgbClr val="FF0000"/>
                </a:solidFill>
                <a:latin typeface="Calibri" panose="020F0502020204030204" pitchFamily="34" charset="0"/>
                <a:cs typeface="Calibri" panose="020F0502020204030204" pitchFamily="34" charset="0"/>
              </a:rPr>
              <a:t>radvd</a:t>
            </a:r>
            <a:r>
              <a:rPr lang="en-US" b="1" dirty="0">
                <a:solidFill>
                  <a:srgbClr val="FF0000"/>
                </a:solidFill>
                <a:latin typeface="Calibri" panose="020F0502020204030204" pitchFamily="34" charset="0"/>
                <a:cs typeface="Calibri" panose="020F0502020204030204" pitchFamily="34" charset="0"/>
              </a:rPr>
              <a:t>:</a:t>
            </a:r>
          </a:p>
          <a:p>
            <a:r>
              <a:rPr lang="en-US" b="1" dirty="0">
                <a:solidFill>
                  <a:srgbClr val="FF0000"/>
                </a:solidFill>
                <a:latin typeface="Calibri" panose="020F0502020204030204" pitchFamily="34" charset="0"/>
                <a:cs typeface="Calibri" panose="020F0502020204030204" pitchFamily="34" charset="0"/>
              </a:rPr>
              <a:t>Prefix 2001:db8:1::/64</a:t>
            </a:r>
          </a:p>
          <a:p>
            <a:r>
              <a:rPr lang="en-US" u="sng" dirty="0">
                <a:latin typeface="Calibri" panose="020F0502020204030204" pitchFamily="34" charset="0"/>
                <a:cs typeface="Calibri" panose="020F0502020204030204" pitchFamily="34" charset="0"/>
              </a:rPr>
              <a:t>eth1:</a:t>
            </a:r>
          </a:p>
          <a:p>
            <a:r>
              <a:rPr lang="en-US" dirty="0">
                <a:solidFill>
                  <a:srgbClr val="000000"/>
                </a:solidFill>
                <a:latin typeface="Calibri" panose="020F0502020204030204" pitchFamily="34" charset="0"/>
                <a:cs typeface="Calibri" panose="020F0502020204030204" pitchFamily="34" charset="0"/>
              </a:rPr>
              <a:t>2001:db8:2::1</a:t>
            </a:r>
          </a:p>
          <a:p>
            <a:endParaRPr lang="en-US" u="sng" dirty="0">
              <a:latin typeface="Calibri" panose="020F0502020204030204" pitchFamily="34" charset="0"/>
              <a:cs typeface="Calibri" panose="020F0502020204030204" pitchFamily="34" charset="0"/>
            </a:endParaRPr>
          </a:p>
        </p:txBody>
      </p:sp>
      <p:cxnSp>
        <p:nvCxnSpPr>
          <p:cNvPr id="3" name="Straight Connector 2"/>
          <p:cNvCxnSpPr/>
          <p:nvPr/>
        </p:nvCxnSpPr>
        <p:spPr bwMode="auto">
          <a:xfrm flipV="1">
            <a:off x="4427984" y="4005064"/>
            <a:ext cx="864096" cy="72008"/>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9" name="Picture 28" descr="Sicherheit_Icon_tintenfisch.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584" y="2987660"/>
            <a:ext cx="1113966" cy="648072"/>
          </a:xfrm>
          <a:prstGeom prst="rect">
            <a:avLst/>
          </a:prstGeom>
        </p:spPr>
      </p:pic>
      <p:pic>
        <p:nvPicPr>
          <p:cNvPr id="4" name="Picture 3" descr="Bildschirmfoto 2015-05-28 um 11.48.5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92280" y="2348880"/>
            <a:ext cx="576064" cy="440724"/>
          </a:xfrm>
          <a:prstGeom prst="rect">
            <a:avLst/>
          </a:prstGeom>
        </p:spPr>
      </p:pic>
      <p:pic>
        <p:nvPicPr>
          <p:cNvPr id="5" name="Picture 4" descr="Tux.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11960" y="2204864"/>
            <a:ext cx="528100" cy="625748"/>
          </a:xfrm>
          <a:prstGeom prst="rect">
            <a:avLst/>
          </a:prstGeom>
        </p:spPr>
      </p:pic>
      <p:sp>
        <p:nvSpPr>
          <p:cNvPr id="6" name="Rectangle 5"/>
          <p:cNvSpPr/>
          <p:nvPr/>
        </p:nvSpPr>
        <p:spPr>
          <a:xfrm>
            <a:off x="1455156" y="5598828"/>
            <a:ext cx="2396764" cy="646331"/>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﻿Webserver:</a:t>
            </a:r>
          </a:p>
          <a:p>
            <a:r>
              <a:rPr lang="en-US" dirty="0">
                <a:solidFill>
                  <a:srgbClr val="0000FF"/>
                </a:solidFill>
                <a:latin typeface="Calibri" panose="020F0502020204030204" pitchFamily="34" charset="0"/>
                <a:cs typeface="Calibri" panose="020F0502020204030204" pitchFamily="34" charset="0"/>
              </a:rPr>
              <a:t>http://[2001:db8:2::2]/</a:t>
            </a:r>
          </a:p>
        </p:txBody>
      </p:sp>
      <p:sp>
        <p:nvSpPr>
          <p:cNvPr id="10" name="Title 9">
            <a:extLst>
              <a:ext uri="{FF2B5EF4-FFF2-40B4-BE49-F238E27FC236}">
                <a16:creationId xmlns:a16="http://schemas.microsoft.com/office/drawing/2014/main" id="{A512A280-DE9F-4C4A-BA39-502E994B7CD7}"/>
              </a:ext>
            </a:extLst>
          </p:cNvPr>
          <p:cNvSpPr>
            <a:spLocks noGrp="1"/>
          </p:cNvSpPr>
          <p:nvPr>
            <p:ph type="title"/>
          </p:nvPr>
        </p:nvSpPr>
        <p:spPr>
          <a:xfrm>
            <a:off x="457200" y="506850"/>
            <a:ext cx="8229600" cy="411162"/>
          </a:xfrm>
        </p:spPr>
        <p:txBody>
          <a:bodyPr>
            <a:normAutofit fontScale="90000"/>
          </a:bodyPr>
          <a:lstStyle/>
          <a:p>
            <a:r>
              <a:rPr lang="en-US" dirty="0"/>
              <a:t>Example Setup with 5 VMs (Attacker, 2 Victims, Router, Webserver)</a:t>
            </a:r>
            <a:br>
              <a:rPr lang="en-US" dirty="0"/>
            </a:br>
            <a:endParaRPr lang="en-US" dirty="0"/>
          </a:p>
        </p:txBody>
      </p:sp>
      <p:pic>
        <p:nvPicPr>
          <p:cNvPr id="37" name="Picture 36">
            <a:extLst>
              <a:ext uri="{FF2B5EF4-FFF2-40B4-BE49-F238E27FC236}">
                <a16:creationId xmlns:a16="http://schemas.microsoft.com/office/drawing/2014/main" id="{9B5AE3DC-51BE-5B4A-B1D0-B1F23937B7A5}"/>
              </a:ext>
            </a:extLst>
          </p:cNvPr>
          <p:cNvPicPr>
            <a:picLocks noChangeAspect="1"/>
          </p:cNvPicPr>
          <p:nvPr/>
        </p:nvPicPr>
        <p:blipFill>
          <a:blip r:embed="rId9"/>
          <a:stretch>
            <a:fillRect/>
          </a:stretch>
        </p:blipFill>
        <p:spPr>
          <a:xfrm>
            <a:off x="3770027" y="5548213"/>
            <a:ext cx="1219200" cy="1219200"/>
          </a:xfrm>
          <a:prstGeom prst="rect">
            <a:avLst/>
          </a:prstGeom>
        </p:spPr>
      </p:pic>
    </p:spTree>
    <p:extLst>
      <p:ext uri="{BB962C8B-B14F-4D97-AF65-F5344CB8AC3E}">
        <p14:creationId xmlns:p14="http://schemas.microsoft.com/office/powerpoint/2010/main" val="255911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a:bodyPr>
          <a:lstStyle/>
          <a:p>
            <a:pPr>
              <a:spcAft>
                <a:spcPts val="1200"/>
              </a:spcAft>
            </a:pPr>
            <a:r>
              <a:rPr lang="en-US" dirty="0">
                <a:ea typeface="ＭＳ Ｐゴシック" charset="0"/>
              </a:rPr>
              <a:t>Download </a:t>
            </a:r>
            <a:r>
              <a:rPr lang="en-US" dirty="0" err="1">
                <a:ea typeface="ＭＳ Ｐゴシック" charset="0"/>
              </a:rPr>
              <a:t>thc-ipv6</a:t>
            </a:r>
            <a:r>
              <a:rPr lang="en-US" dirty="0">
                <a:ea typeface="ＭＳ Ｐゴシック" charset="0"/>
              </a:rPr>
              <a:t>-</a:t>
            </a:r>
            <a:r>
              <a:rPr lang="en-US" i="1" dirty="0">
                <a:ea typeface="ＭＳ Ｐゴシック" charset="0"/>
              </a:rPr>
              <a:t>[Version]</a:t>
            </a:r>
            <a:r>
              <a:rPr lang="en-US" dirty="0">
                <a:ea typeface="ＭＳ Ｐゴシック" charset="0"/>
              </a:rPr>
              <a:t>.</a:t>
            </a:r>
            <a:r>
              <a:rPr lang="en-US" dirty="0" err="1">
                <a:ea typeface="ＭＳ Ｐゴシック" charset="0"/>
              </a:rPr>
              <a:t>tar.gz</a:t>
            </a:r>
            <a:r>
              <a:rPr lang="en-US" dirty="0">
                <a:ea typeface="ＭＳ Ｐゴシック" charset="0"/>
              </a:rPr>
              <a:t> from </a:t>
            </a:r>
            <a:r>
              <a:rPr lang="en-US" dirty="0" err="1">
                <a:ea typeface="ＭＳ Ｐゴシック" charset="0"/>
              </a:rPr>
              <a:t>thc.org</a:t>
            </a:r>
            <a:endParaRPr lang="en-US" dirty="0">
              <a:ea typeface="ＭＳ Ｐゴシック" charset="0"/>
            </a:endParaRPr>
          </a:p>
          <a:p>
            <a:pPr>
              <a:spcAft>
                <a:spcPts val="1200"/>
              </a:spcAft>
            </a:pPr>
            <a:r>
              <a:rPr lang="en-US" dirty="0">
                <a:ea typeface="ＭＳ Ｐゴシック" charset="0"/>
              </a:rPr>
              <a:t>Required: Linux 2.6 or higher</a:t>
            </a:r>
          </a:p>
          <a:p>
            <a:pPr>
              <a:spcAft>
                <a:spcPts val="1200"/>
              </a:spcAft>
            </a:pPr>
            <a:r>
              <a:rPr lang="en-US" dirty="0">
                <a:ea typeface="ＭＳ Ｐゴシック" charset="0"/>
              </a:rPr>
              <a:t>Install </a:t>
            </a:r>
          </a:p>
          <a:p>
            <a:pPr marL="377825" lvl="1" indent="0">
              <a:buNone/>
            </a:pPr>
            <a:r>
              <a:rPr lang="en-US" dirty="0" err="1">
                <a:latin typeface="Courier"/>
                <a:ea typeface="ＭＳ Ｐゴシック" charset="0"/>
                <a:cs typeface="Courier"/>
              </a:rPr>
              <a:t>sudo</a:t>
            </a:r>
            <a:r>
              <a:rPr lang="en-US" dirty="0">
                <a:latin typeface="Courier"/>
                <a:ea typeface="ＭＳ Ｐゴシック" charset="0"/>
                <a:cs typeface="Courier"/>
              </a:rPr>
              <a:t> apt-get install </a:t>
            </a:r>
            <a:r>
              <a:rPr lang="en-US" dirty="0" err="1">
                <a:latin typeface="Courier"/>
                <a:ea typeface="ＭＳ Ｐゴシック" charset="0"/>
                <a:cs typeface="Courier"/>
              </a:rPr>
              <a:t>libssl-dev</a:t>
            </a:r>
            <a:r>
              <a:rPr lang="en-US" dirty="0">
                <a:latin typeface="Courier"/>
                <a:ea typeface="ＭＳ Ｐゴシック" charset="0"/>
                <a:cs typeface="Courier"/>
              </a:rPr>
              <a:t> </a:t>
            </a:r>
            <a:r>
              <a:rPr lang="en-US" dirty="0" err="1">
                <a:latin typeface="Courier"/>
                <a:ea typeface="ＭＳ Ｐゴシック" charset="0"/>
                <a:cs typeface="Courier"/>
              </a:rPr>
              <a:t>libpcap-dev</a:t>
            </a:r>
            <a:endParaRPr lang="en-US" dirty="0">
              <a:latin typeface="Courier"/>
              <a:ea typeface="ＭＳ Ｐゴシック" charset="0"/>
              <a:cs typeface="Courier"/>
            </a:endParaRPr>
          </a:p>
          <a:p>
            <a:pPr marL="377825" lvl="1" indent="0">
              <a:buNone/>
            </a:pPr>
            <a:r>
              <a:rPr lang="en-US" dirty="0">
                <a:latin typeface="Courier"/>
                <a:ea typeface="ＭＳ Ｐゴシック" charset="0"/>
                <a:cs typeface="Courier"/>
              </a:rPr>
              <a:t>tar -</a:t>
            </a:r>
            <a:r>
              <a:rPr lang="en-US" dirty="0" err="1">
                <a:latin typeface="Courier"/>
                <a:ea typeface="ＭＳ Ｐゴシック" charset="0"/>
                <a:cs typeface="Courier"/>
              </a:rPr>
              <a:t>xzf</a:t>
            </a:r>
            <a:r>
              <a:rPr lang="en-US" dirty="0">
                <a:latin typeface="Courier"/>
                <a:ea typeface="ＭＳ Ｐゴシック" charset="0"/>
                <a:cs typeface="Courier"/>
              </a:rPr>
              <a:t> </a:t>
            </a:r>
            <a:r>
              <a:rPr lang="en-US" dirty="0" err="1">
                <a:latin typeface="Courier"/>
                <a:ea typeface="ＭＳ Ｐゴシック" charset="0"/>
                <a:cs typeface="Courier"/>
              </a:rPr>
              <a:t>thc-ipv6-n.n.tar.gz</a:t>
            </a:r>
            <a:r>
              <a:rPr lang="en-US" dirty="0">
                <a:latin typeface="Courier"/>
                <a:ea typeface="ＭＳ Ｐゴシック" charset="0"/>
                <a:cs typeface="Courier"/>
              </a:rPr>
              <a:t> </a:t>
            </a:r>
          </a:p>
          <a:p>
            <a:pPr marL="377825" lvl="1" indent="0">
              <a:buNone/>
            </a:pPr>
            <a:r>
              <a:rPr lang="en-US" dirty="0">
                <a:latin typeface="Courier"/>
                <a:ea typeface="ＭＳ Ｐゴシック" charset="0"/>
                <a:cs typeface="Courier"/>
              </a:rPr>
              <a:t>cd </a:t>
            </a:r>
            <a:r>
              <a:rPr lang="en-US" dirty="0" err="1">
                <a:latin typeface="Courier"/>
                <a:ea typeface="ＭＳ Ｐゴシック" charset="0"/>
                <a:cs typeface="Courier"/>
              </a:rPr>
              <a:t>thc-ipv6-n.n</a:t>
            </a:r>
            <a:r>
              <a:rPr lang="en-US" dirty="0">
                <a:latin typeface="Courier"/>
                <a:ea typeface="ＭＳ Ｐゴシック" charset="0"/>
                <a:cs typeface="Courier"/>
              </a:rPr>
              <a:t>/</a:t>
            </a:r>
          </a:p>
          <a:p>
            <a:pPr marL="377825" lvl="1" indent="0">
              <a:buNone/>
            </a:pPr>
            <a:r>
              <a:rPr lang="en-US" dirty="0">
                <a:latin typeface="Courier"/>
                <a:ea typeface="ＭＳ Ｐゴシック" charset="0"/>
                <a:cs typeface="Courier"/>
              </a:rPr>
              <a:t>make</a:t>
            </a:r>
          </a:p>
          <a:p>
            <a:pPr marL="377825" lvl="1" indent="0">
              <a:buNone/>
            </a:pPr>
            <a:r>
              <a:rPr lang="en-US" dirty="0" err="1">
                <a:latin typeface="Courier"/>
                <a:ea typeface="ＭＳ Ｐゴシック" charset="0"/>
                <a:cs typeface="Courier"/>
              </a:rPr>
              <a:t>sudo</a:t>
            </a:r>
            <a:r>
              <a:rPr lang="en-US" dirty="0">
                <a:latin typeface="Courier"/>
                <a:ea typeface="ＭＳ Ｐゴシック" charset="0"/>
                <a:cs typeface="Courier"/>
              </a:rPr>
              <a:t> make install</a:t>
            </a:r>
          </a:p>
          <a:p>
            <a:pPr marL="377825" lvl="1" indent="0">
              <a:buNone/>
            </a:pPr>
            <a:r>
              <a:rPr lang="en-US" dirty="0">
                <a:latin typeface="Courier"/>
                <a:ea typeface="ＭＳ Ｐゴシック" charset="0"/>
                <a:cs typeface="Courier"/>
              </a:rPr>
              <a:t>make clean</a:t>
            </a:r>
          </a:p>
        </p:txBody>
      </p:sp>
      <p:sp>
        <p:nvSpPr>
          <p:cNvPr id="17411" name="Rectangle 2"/>
          <p:cNvSpPr>
            <a:spLocks noGrp="1" noChangeArrowheads="1"/>
          </p:cNvSpPr>
          <p:nvPr>
            <p:ph type="title"/>
          </p:nvPr>
        </p:nvSpPr>
        <p:spPr/>
        <p:txBody>
          <a:bodyPr>
            <a:normAutofit/>
          </a:bodyPr>
          <a:lstStyle/>
          <a:p>
            <a:r>
              <a:rPr lang="en-GB" dirty="0">
                <a:ea typeface="ＭＳ Ｐゴシック" charset="0"/>
              </a:rPr>
              <a:t>Get &amp; Install </a:t>
            </a:r>
            <a:r>
              <a:rPr lang="en-GB" dirty="0">
                <a:solidFill>
                  <a:srgbClr val="FF0000"/>
                </a:solidFill>
                <a:ea typeface="ＭＳ Ｐゴシック" charset="0"/>
              </a:rPr>
              <a:t>THC</a:t>
            </a:r>
            <a:r>
              <a:rPr lang="en-GB" dirty="0">
                <a:ea typeface="ＭＳ Ｐゴシック" charset="0"/>
              </a:rPr>
              <a:t> IPv6 Attack tools</a:t>
            </a:r>
          </a:p>
        </p:txBody>
      </p:sp>
    </p:spTree>
    <p:extLst>
      <p:ext uri="{BB962C8B-B14F-4D97-AF65-F5344CB8AC3E}">
        <p14:creationId xmlns:p14="http://schemas.microsoft.com/office/powerpoint/2010/main" val="139705459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r>
              <a:rPr lang="en-GB" dirty="0">
                <a:ea typeface="ＭＳ Ｐゴシック" charset="0"/>
              </a:rPr>
              <a:t>Get &amp; Install </a:t>
            </a:r>
            <a:r>
              <a:rPr lang="en-GB" dirty="0" err="1">
                <a:solidFill>
                  <a:srgbClr val="FF0000"/>
                </a:solidFill>
                <a:ea typeface="ＭＳ Ｐゴシック" charset="0"/>
              </a:rPr>
              <a:t>SI6</a:t>
            </a:r>
            <a:r>
              <a:rPr lang="en-GB" dirty="0">
                <a:ea typeface="ＭＳ Ｐゴシック" charset="0"/>
              </a:rPr>
              <a:t> IPv6 Attack tools</a:t>
            </a:r>
          </a:p>
        </p:txBody>
      </p:sp>
      <p:sp>
        <p:nvSpPr>
          <p:cNvPr id="17412" name="Rectangle 3"/>
          <p:cNvSpPr>
            <a:spLocks noGrp="1" noChangeArrowheads="1"/>
          </p:cNvSpPr>
          <p:nvPr>
            <p:ph idx="4294967295"/>
          </p:nvPr>
        </p:nvSpPr>
        <p:spPr>
          <a:xfrm>
            <a:off x="457200" y="1244600"/>
            <a:ext cx="8229600" cy="4772025"/>
          </a:xfrm>
        </p:spPr>
        <p:txBody>
          <a:bodyPr>
            <a:normAutofit fontScale="92500" lnSpcReduction="10000"/>
          </a:bodyPr>
          <a:lstStyle/>
          <a:p>
            <a:pPr>
              <a:spcAft>
                <a:spcPts val="1200"/>
              </a:spcAft>
            </a:pPr>
            <a:r>
              <a:rPr lang="en-US" dirty="0">
                <a:ea typeface="ＭＳ Ｐゴシック" charset="0"/>
              </a:rPr>
              <a:t>Download from </a:t>
            </a:r>
            <a:r>
              <a:rPr lang="en-US" dirty="0" err="1">
                <a:latin typeface="Courier"/>
                <a:ea typeface="ＭＳ Ｐゴシック" charset="0"/>
                <a:cs typeface="Courier"/>
              </a:rPr>
              <a:t>github.com</a:t>
            </a:r>
            <a:r>
              <a:rPr lang="en-US" dirty="0">
                <a:latin typeface="Courier"/>
                <a:ea typeface="ＭＳ Ｐゴシック" charset="0"/>
                <a:cs typeface="Courier"/>
              </a:rPr>
              <a:t>/</a:t>
            </a:r>
            <a:r>
              <a:rPr lang="en-US" dirty="0" err="1">
                <a:latin typeface="Courier"/>
                <a:ea typeface="ＭＳ Ｐゴシック" charset="0"/>
                <a:cs typeface="Courier"/>
              </a:rPr>
              <a:t>fgont</a:t>
            </a:r>
            <a:r>
              <a:rPr lang="en-US" dirty="0">
                <a:latin typeface="Courier"/>
                <a:ea typeface="ＭＳ Ｐゴシック" charset="0"/>
                <a:cs typeface="Courier"/>
              </a:rPr>
              <a:t>/</a:t>
            </a:r>
            <a:r>
              <a:rPr lang="en-US" dirty="0" err="1">
                <a:latin typeface="Courier"/>
                <a:ea typeface="ＭＳ Ｐゴシック" charset="0"/>
                <a:cs typeface="Courier"/>
              </a:rPr>
              <a:t>ipv6</a:t>
            </a:r>
            <a:r>
              <a:rPr lang="en-US" dirty="0">
                <a:latin typeface="Courier"/>
                <a:ea typeface="ＭＳ Ｐゴシック" charset="0"/>
                <a:cs typeface="Courier"/>
              </a:rPr>
              <a:t>-toolkit</a:t>
            </a:r>
            <a:endParaRPr lang="en-US" dirty="0">
              <a:latin typeface="Arial" charset="0"/>
              <a:ea typeface="ＭＳ Ｐゴシック" charset="0"/>
              <a:cs typeface="ＭＳ Ｐゴシック" charset="0"/>
            </a:endParaRPr>
          </a:p>
          <a:p>
            <a:pPr>
              <a:spcAft>
                <a:spcPts val="1200"/>
              </a:spcAft>
            </a:pPr>
            <a:r>
              <a:rPr lang="en-US" dirty="0">
                <a:ea typeface="ＭＳ Ｐゴシック" charset="0"/>
              </a:rPr>
              <a:t>Tested on: </a:t>
            </a:r>
            <a:r>
              <a:rPr lang="en-US" dirty="0" err="1">
                <a:ea typeface="ＭＳ Ｐゴシック" charset="0"/>
              </a:rPr>
              <a:t>Debian</a:t>
            </a:r>
            <a:r>
              <a:rPr lang="en-US" dirty="0">
                <a:ea typeface="ＭＳ Ｐゴシック" charset="0"/>
              </a:rPr>
              <a:t> GNU/Linux 6.0, FreeBSD 9.0, </a:t>
            </a:r>
            <a:r>
              <a:rPr lang="en-US" dirty="0" err="1">
                <a:ea typeface="ＭＳ Ｐゴシック" charset="0"/>
              </a:rPr>
              <a:t>NetBSD</a:t>
            </a:r>
            <a:r>
              <a:rPr lang="en-US" dirty="0">
                <a:ea typeface="ＭＳ Ｐゴシック" charset="0"/>
              </a:rPr>
              <a:t> 5.1, </a:t>
            </a:r>
            <a:r>
              <a:rPr lang="en-US" dirty="0" err="1">
                <a:ea typeface="ＭＳ Ｐゴシック" charset="0"/>
              </a:rPr>
              <a:t>OpenBSD</a:t>
            </a:r>
            <a:r>
              <a:rPr lang="en-US" dirty="0">
                <a:ea typeface="ＭＳ Ｐゴシック" charset="0"/>
              </a:rPr>
              <a:t> 5.0, Ubuntu 11.10, Mac </a:t>
            </a:r>
            <a:r>
              <a:rPr lang="en-US" dirty="0" err="1">
                <a:ea typeface="ＭＳ Ｐゴシック" charset="0"/>
              </a:rPr>
              <a:t>0S</a:t>
            </a:r>
            <a:r>
              <a:rPr lang="en-US" dirty="0">
                <a:ea typeface="ＭＳ Ｐゴシック" charset="0"/>
              </a:rPr>
              <a:t> 10.8.0</a:t>
            </a:r>
          </a:p>
          <a:p>
            <a:pPr>
              <a:spcAft>
                <a:spcPts val="1200"/>
              </a:spcAft>
            </a:pPr>
            <a:r>
              <a:rPr lang="en-US" dirty="0">
                <a:ea typeface="ＭＳ Ｐゴシック" charset="0"/>
              </a:rPr>
              <a:t>Install </a:t>
            </a:r>
          </a:p>
          <a:p>
            <a:pPr marL="377825" lvl="1" indent="0">
              <a:buNone/>
            </a:pPr>
            <a:r>
              <a:rPr lang="en-US" dirty="0" err="1">
                <a:latin typeface="Courier"/>
                <a:ea typeface="ＭＳ Ｐゴシック" charset="0"/>
                <a:cs typeface="Courier"/>
              </a:rPr>
              <a:t>sudo</a:t>
            </a:r>
            <a:r>
              <a:rPr lang="en-US" dirty="0">
                <a:latin typeface="Courier"/>
                <a:ea typeface="ＭＳ Ｐゴシック" charset="0"/>
                <a:cs typeface="Courier"/>
              </a:rPr>
              <a:t> apt-get install </a:t>
            </a:r>
            <a:r>
              <a:rPr lang="en-US" dirty="0" err="1">
                <a:latin typeface="Courier"/>
                <a:ea typeface="ＭＳ Ｐゴシック" charset="0"/>
                <a:cs typeface="Courier"/>
              </a:rPr>
              <a:t>libpcap-dev</a:t>
            </a:r>
            <a:endParaRPr lang="en-US" dirty="0">
              <a:latin typeface="Courier"/>
              <a:ea typeface="ＭＳ Ｐゴシック" charset="0"/>
              <a:cs typeface="Courier"/>
            </a:endParaRPr>
          </a:p>
          <a:p>
            <a:pPr marL="377825" lvl="1" indent="0">
              <a:buNone/>
            </a:pPr>
            <a:r>
              <a:rPr lang="en-US" dirty="0">
                <a:latin typeface="Courier"/>
                <a:ea typeface="ＭＳ Ｐゴシック" charset="0"/>
                <a:cs typeface="Courier"/>
              </a:rPr>
              <a:t>unzip </a:t>
            </a:r>
            <a:r>
              <a:rPr lang="en-US" dirty="0" err="1">
                <a:latin typeface="Courier"/>
                <a:ea typeface="ＭＳ Ｐゴシック" charset="0"/>
                <a:cs typeface="Courier"/>
              </a:rPr>
              <a:t>ipv6</a:t>
            </a:r>
            <a:r>
              <a:rPr lang="en-US" dirty="0">
                <a:latin typeface="Courier"/>
                <a:ea typeface="ＭＳ Ｐゴシック" charset="0"/>
                <a:cs typeface="Courier"/>
              </a:rPr>
              <a:t>-toolkit-</a:t>
            </a:r>
            <a:r>
              <a:rPr lang="en-US" dirty="0" err="1">
                <a:latin typeface="Courier"/>
                <a:ea typeface="ＭＳ Ｐゴシック" charset="0"/>
                <a:cs typeface="Courier"/>
              </a:rPr>
              <a:t>master.zip</a:t>
            </a:r>
            <a:endParaRPr lang="en-US" dirty="0">
              <a:latin typeface="Courier"/>
              <a:ea typeface="ＭＳ Ｐゴシック" charset="0"/>
              <a:cs typeface="Courier"/>
            </a:endParaRPr>
          </a:p>
          <a:p>
            <a:pPr marL="377825" lvl="1" indent="0">
              <a:buNone/>
            </a:pPr>
            <a:r>
              <a:rPr lang="en-US" dirty="0">
                <a:latin typeface="Courier"/>
                <a:ea typeface="ＭＳ Ｐゴシック" charset="0"/>
                <a:cs typeface="Courier"/>
              </a:rPr>
              <a:t>cd </a:t>
            </a:r>
            <a:r>
              <a:rPr lang="en-US" dirty="0" err="1">
                <a:latin typeface="Courier"/>
                <a:ea typeface="ＭＳ Ｐゴシック" charset="0"/>
                <a:cs typeface="Courier"/>
              </a:rPr>
              <a:t>ipv6</a:t>
            </a:r>
            <a:r>
              <a:rPr lang="en-US" dirty="0">
                <a:latin typeface="Courier"/>
                <a:ea typeface="ＭＳ Ｐゴシック" charset="0"/>
                <a:cs typeface="Courier"/>
              </a:rPr>
              <a:t>-toolkit-master/</a:t>
            </a:r>
          </a:p>
          <a:p>
            <a:pPr marL="377825" lvl="1" indent="0">
              <a:buNone/>
            </a:pPr>
            <a:r>
              <a:rPr lang="en-US" dirty="0" err="1">
                <a:latin typeface="Courier"/>
                <a:ea typeface="ＭＳ Ｐゴシック" charset="0"/>
                <a:cs typeface="Courier"/>
              </a:rPr>
              <a:t>sudo</a:t>
            </a:r>
            <a:r>
              <a:rPr lang="en-US" dirty="0">
                <a:latin typeface="Courier"/>
                <a:ea typeface="ＭＳ Ｐゴシック" charset="0"/>
                <a:cs typeface="Courier"/>
              </a:rPr>
              <a:t> make all</a:t>
            </a:r>
          </a:p>
          <a:p>
            <a:pPr marL="377825" lvl="1" indent="0">
              <a:buNone/>
            </a:pPr>
            <a:r>
              <a:rPr lang="en-US" dirty="0" err="1">
                <a:latin typeface="Courier"/>
                <a:ea typeface="ＭＳ Ｐゴシック" charset="0"/>
                <a:cs typeface="Courier"/>
              </a:rPr>
              <a:t>sudo</a:t>
            </a:r>
            <a:r>
              <a:rPr lang="en-US" dirty="0">
                <a:latin typeface="Courier"/>
                <a:ea typeface="ＭＳ Ｐゴシック" charset="0"/>
                <a:cs typeface="Courier"/>
              </a:rPr>
              <a:t> make install</a:t>
            </a:r>
          </a:p>
          <a:p>
            <a:pPr marL="377825" lvl="1" indent="0">
              <a:buNone/>
            </a:pPr>
            <a:r>
              <a:rPr lang="en-US" dirty="0">
                <a:latin typeface="Courier"/>
                <a:ea typeface="ＭＳ Ｐゴシック" charset="0"/>
                <a:cs typeface="Courier"/>
              </a:rPr>
              <a:t>make clean</a:t>
            </a:r>
          </a:p>
        </p:txBody>
      </p:sp>
    </p:spTree>
    <p:extLst>
      <p:ext uri="{BB962C8B-B14F-4D97-AF65-F5344CB8AC3E}">
        <p14:creationId xmlns:p14="http://schemas.microsoft.com/office/powerpoint/2010/main" val="243983789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533400" y="1124744"/>
            <a:ext cx="8229600" cy="4557588"/>
          </a:xfrm>
        </p:spPr>
        <p:txBody>
          <a:bodyPr/>
          <a:lstStyle/>
          <a:p>
            <a:pPr>
              <a:spcBef>
                <a:spcPts val="0"/>
              </a:spcBef>
              <a:spcAft>
                <a:spcPts val="600"/>
              </a:spcAft>
            </a:pPr>
            <a:r>
              <a:rPr lang="en-US" dirty="0"/>
              <a:t>S. Hogg/</a:t>
            </a:r>
            <a:r>
              <a:rPr lang="en-US" dirty="0" err="1"/>
              <a:t>E.Vyncke</a:t>
            </a:r>
            <a:r>
              <a:rPr lang="en-US" dirty="0"/>
              <a:t>: Cisco Press “IPv6-Security"</a:t>
            </a:r>
          </a:p>
          <a:p>
            <a:pPr>
              <a:spcBef>
                <a:spcPts val="0"/>
              </a:spcBef>
              <a:spcAft>
                <a:spcPts val="600"/>
              </a:spcAft>
            </a:pPr>
            <a:r>
              <a:rPr lang="en-US" dirty="0"/>
              <a:t>NIST - Guidelines for the Secure Deployment of IPv6</a:t>
            </a:r>
          </a:p>
          <a:p>
            <a:pPr>
              <a:spcBef>
                <a:spcPts val="0"/>
              </a:spcBef>
              <a:spcAft>
                <a:spcPts val="600"/>
              </a:spcAft>
            </a:pPr>
            <a:r>
              <a:rPr lang="en-US" dirty="0"/>
              <a:t>Mailing List ipv6hackers run by SI6</a:t>
            </a:r>
          </a:p>
          <a:p>
            <a:pPr>
              <a:spcBef>
                <a:spcPts val="0"/>
              </a:spcBef>
              <a:spcAft>
                <a:spcPts val="600"/>
              </a:spcAft>
            </a:pPr>
            <a:r>
              <a:rPr lang="en-US" dirty="0"/>
              <a:t>IPv6 Security Whitepaper, Slides and Videos from Eric </a:t>
            </a:r>
            <a:r>
              <a:rPr lang="en-US" dirty="0" err="1"/>
              <a:t>Vynce</a:t>
            </a:r>
            <a:r>
              <a:rPr lang="en-US" dirty="0"/>
              <a:t>, Fernando </a:t>
            </a:r>
            <a:r>
              <a:rPr lang="en-US" dirty="0" err="1"/>
              <a:t>Gont</a:t>
            </a:r>
            <a:r>
              <a:rPr lang="en-US" dirty="0"/>
              <a:t>, Marc </a:t>
            </a:r>
            <a:r>
              <a:rPr lang="en-US" dirty="0" err="1"/>
              <a:t>Heuse</a:t>
            </a:r>
            <a:r>
              <a:rPr lang="en-US" dirty="0"/>
              <a:t>, Scott Hogg, Enno Rey, </a:t>
            </a:r>
            <a:r>
              <a:rPr lang="en-US" dirty="0" err="1"/>
              <a:t>Antonios</a:t>
            </a:r>
            <a:r>
              <a:rPr lang="en-US" dirty="0"/>
              <a:t> </a:t>
            </a:r>
            <a:r>
              <a:rPr lang="en-US" dirty="0" err="1"/>
              <a:t>Atlasis</a:t>
            </a:r>
            <a:endParaRPr lang="en-US" dirty="0"/>
          </a:p>
          <a:p>
            <a:pPr>
              <a:spcBef>
                <a:spcPts val="0"/>
              </a:spcBef>
              <a:spcAft>
                <a:spcPts val="600"/>
              </a:spcAft>
            </a:pPr>
            <a:r>
              <a:rPr lang="en-US" dirty="0"/>
              <a:t>https://www.internetsociety.org/deploy360/ipv6/security/</a:t>
            </a:r>
          </a:p>
          <a:p>
            <a:pPr>
              <a:spcBef>
                <a:spcPts val="0"/>
              </a:spcBef>
              <a:spcAft>
                <a:spcPts val="600"/>
              </a:spcAft>
            </a:pPr>
            <a:endParaRPr lang="en-US" dirty="0"/>
          </a:p>
          <a:p>
            <a:pPr marL="0" indent="0">
              <a:spcBef>
                <a:spcPts val="0"/>
              </a:spcBef>
              <a:spcAft>
                <a:spcPts val="600"/>
              </a:spcAft>
              <a:buNone/>
            </a:pPr>
            <a:endParaRPr lang="en-US" dirty="0"/>
          </a:p>
          <a:p>
            <a:pPr>
              <a:spcBef>
                <a:spcPts val="0"/>
              </a:spcBef>
              <a:spcAft>
                <a:spcPts val="600"/>
              </a:spcAft>
            </a:pPr>
            <a:endParaRPr lang="en-US" dirty="0"/>
          </a:p>
        </p:txBody>
      </p:sp>
      <p:sp>
        <p:nvSpPr>
          <p:cNvPr id="17411" name="Rectangle 2"/>
          <p:cNvSpPr>
            <a:spLocks noGrp="1" noChangeArrowheads="1"/>
          </p:cNvSpPr>
          <p:nvPr>
            <p:ph type="title"/>
          </p:nvPr>
        </p:nvSpPr>
        <p:spPr>
          <a:xfrm>
            <a:off x="428625" y="257175"/>
            <a:ext cx="8334375" cy="628882"/>
          </a:xfrm>
        </p:spPr>
        <p:txBody>
          <a:bodyPr>
            <a:normAutofit/>
          </a:bodyPr>
          <a:lstStyle/>
          <a:p>
            <a:pPr>
              <a:spcAft>
                <a:spcPts val="1200"/>
              </a:spcAft>
            </a:pPr>
            <a:r>
              <a:rPr lang="en-US" dirty="0"/>
              <a:t>Recommended Resources</a:t>
            </a:r>
          </a:p>
        </p:txBody>
      </p:sp>
    </p:spTree>
    <p:extLst>
      <p:ext uri="{BB962C8B-B14F-4D97-AF65-F5344CB8AC3E}">
        <p14:creationId xmlns:p14="http://schemas.microsoft.com/office/powerpoint/2010/main" val="50446645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pPr>
              <a:spcAft>
                <a:spcPts val="600"/>
              </a:spcAft>
            </a:pPr>
            <a:r>
              <a:rPr lang="de-CH">
                <a:ea typeface="ＭＳ Ｐゴシック" charset="0"/>
              </a:rPr>
              <a:t>RIPE: RIPE-554 </a:t>
            </a:r>
            <a:r>
              <a:rPr lang="en-US">
                <a:ea typeface="ＭＳ Ｐゴシック" charset="0"/>
              </a:rPr>
              <a:t>"Requirements for IPv6 in ICT Equipment"</a:t>
            </a:r>
          </a:p>
          <a:p>
            <a:pPr lvl="1">
              <a:spcAft>
                <a:spcPts val="600"/>
              </a:spcAft>
            </a:pPr>
            <a:r>
              <a:rPr lang="en-US">
                <a:ea typeface="ＭＳ Ｐゴシック" charset="0"/>
              </a:rPr>
              <a:t>RIPE document that lists mandatory / optional RFCs for different types of equipment</a:t>
            </a:r>
          </a:p>
          <a:p>
            <a:pPr lvl="1">
              <a:spcAft>
                <a:spcPts val="600"/>
              </a:spcAft>
            </a:pPr>
            <a:r>
              <a:rPr lang="en-US">
                <a:ea typeface="ＭＳ Ｐゴシック" charset="0"/>
              </a:rPr>
              <a:t>Contains a proposed text for tenders / RFPs</a:t>
            </a:r>
          </a:p>
          <a:p>
            <a:pPr lvl="1">
              <a:spcAft>
                <a:spcPts val="600"/>
              </a:spcAft>
            </a:pPr>
            <a:r>
              <a:rPr lang="en-US">
                <a:ea typeface="ＭＳ Ｐゴシック" charset="0"/>
              </a:rPr>
              <a:t>http://www.ripe.net/ripe/docs/current-ripe-documents/ripe-554</a:t>
            </a:r>
          </a:p>
          <a:p>
            <a:pPr>
              <a:spcAft>
                <a:spcPts val="600"/>
              </a:spcAft>
            </a:pPr>
            <a:r>
              <a:rPr lang="en-US">
                <a:ea typeface="ＭＳ Ｐゴシック" charset="0"/>
              </a:rPr>
              <a:t>IPv6-Forum: IPv6 Ready Logo Program</a:t>
            </a:r>
          </a:p>
          <a:p>
            <a:pPr lvl="1"/>
            <a:r>
              <a:rPr lang="en-US"/>
              <a:t>Certification Program that covers basic IPv6 requirements and some advanced features, but it is not exhaustive.</a:t>
            </a:r>
          </a:p>
          <a:p>
            <a:pPr lvl="1">
              <a:spcAft>
                <a:spcPts val="600"/>
              </a:spcAft>
            </a:pPr>
            <a:r>
              <a:rPr lang="en-US"/>
              <a:t>http://www.ipv6ready.org/</a:t>
            </a:r>
            <a:endParaRPr lang="en-US">
              <a:ea typeface="ＭＳ Ｐゴシック" charset="0"/>
            </a:endParaRPr>
          </a:p>
          <a:p>
            <a:pPr>
              <a:spcAft>
                <a:spcPts val="600"/>
              </a:spcAft>
            </a:pPr>
            <a:r>
              <a:rPr lang="en-US">
                <a:ea typeface="ＭＳ Ｐゴシック" charset="0"/>
              </a:rPr>
              <a:t>NIST/USGv6: </a:t>
            </a:r>
            <a:r>
              <a:rPr lang="en-US"/>
              <a:t>IPv6 Profile and Testing Program </a:t>
            </a:r>
          </a:p>
          <a:p>
            <a:pPr lvl="1">
              <a:spcAft>
                <a:spcPts val="600"/>
              </a:spcAft>
            </a:pPr>
            <a:r>
              <a:rPr lang="en-US"/>
              <a:t>http://www.antd.nist.gov/usgv6/</a:t>
            </a:r>
            <a:endParaRPr lang="en-US">
              <a:ea typeface="ＭＳ Ｐゴシック" charset="0"/>
            </a:endParaRPr>
          </a:p>
          <a:p>
            <a:endParaRPr lang="en-US">
              <a:ea typeface="ＭＳ Ｐゴシック" charset="0"/>
            </a:endParaRPr>
          </a:p>
        </p:txBody>
      </p:sp>
      <p:sp>
        <p:nvSpPr>
          <p:cNvPr id="17411" name="Rectangle 2"/>
          <p:cNvSpPr>
            <a:spLocks noGrp="1" noChangeArrowheads="1"/>
          </p:cNvSpPr>
          <p:nvPr>
            <p:ph type="title"/>
          </p:nvPr>
        </p:nvSpPr>
        <p:spPr/>
        <p:txBody>
          <a:bodyPr>
            <a:normAutofit fontScale="90000"/>
          </a:bodyPr>
          <a:lstStyle/>
          <a:p>
            <a:r>
              <a:rPr lang="en-GB" dirty="0">
                <a:ea typeface="ＭＳ Ｐゴシック" charset="0"/>
              </a:rPr>
              <a:t>Requirements for (Security) Network Equipment - Some Resources </a:t>
            </a:r>
          </a:p>
        </p:txBody>
      </p:sp>
    </p:spTree>
    <p:extLst>
      <p:ext uri="{BB962C8B-B14F-4D97-AF65-F5344CB8AC3E}">
        <p14:creationId xmlns:p14="http://schemas.microsoft.com/office/powerpoint/2010/main" val="244506868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a:extLst>
              <a:ext uri="{FF2B5EF4-FFF2-40B4-BE49-F238E27FC236}">
                <a16:creationId xmlns:a16="http://schemas.microsoft.com/office/drawing/2014/main" id="{8B104DB2-EF5C-394A-AAB7-5CF82D3FC952}"/>
              </a:ext>
            </a:extLst>
          </p:cNvPr>
          <p:cNvPicPr>
            <a:picLocks noGrp="1" noChangeAspect="1"/>
          </p:cNvPicPr>
          <p:nvPr>
            <p:ph idx="1"/>
          </p:nvPr>
        </p:nvPicPr>
        <p:blipFill>
          <a:blip r:embed="rId2"/>
          <a:stretch>
            <a:fillRect/>
          </a:stretch>
        </p:blipFill>
        <p:spPr>
          <a:xfrm>
            <a:off x="1844650" y="1322388"/>
            <a:ext cx="5607099" cy="4773612"/>
          </a:xfrm>
        </p:spPr>
      </p:pic>
      <p:sp>
        <p:nvSpPr>
          <p:cNvPr id="2" name="Titel 1">
            <a:extLst>
              <a:ext uri="{FF2B5EF4-FFF2-40B4-BE49-F238E27FC236}">
                <a16:creationId xmlns:a16="http://schemas.microsoft.com/office/drawing/2014/main" id="{AD8005FA-9C07-0B4D-8047-C0C1F8AFD654}"/>
              </a:ext>
            </a:extLst>
          </p:cNvPr>
          <p:cNvSpPr>
            <a:spLocks noGrp="1"/>
          </p:cNvSpPr>
          <p:nvPr>
            <p:ph type="title"/>
          </p:nvPr>
        </p:nvSpPr>
        <p:spPr/>
        <p:txBody>
          <a:bodyPr/>
          <a:lstStyle/>
          <a:p>
            <a:r>
              <a:rPr lang="de-DE" dirty="0"/>
              <a:t>IPv6 </a:t>
            </a:r>
            <a:r>
              <a:rPr lang="en-US" dirty="0"/>
              <a:t>Excuse</a:t>
            </a:r>
            <a:r>
              <a:rPr lang="de-DE" dirty="0"/>
              <a:t> Bingo</a:t>
            </a:r>
          </a:p>
        </p:txBody>
      </p:sp>
      <p:sp>
        <p:nvSpPr>
          <p:cNvPr id="7" name="Rechteck 6">
            <a:extLst>
              <a:ext uri="{FF2B5EF4-FFF2-40B4-BE49-F238E27FC236}">
                <a16:creationId xmlns:a16="http://schemas.microsoft.com/office/drawing/2014/main" id="{A215BB32-B6BC-F84B-8B0F-3CF435859C49}"/>
              </a:ext>
            </a:extLst>
          </p:cNvPr>
          <p:cNvSpPr/>
          <p:nvPr/>
        </p:nvSpPr>
        <p:spPr>
          <a:xfrm>
            <a:off x="5381563" y="6347665"/>
            <a:ext cx="2428870" cy="369332"/>
          </a:xfrm>
          <a:prstGeom prst="rect">
            <a:avLst/>
          </a:prstGeom>
        </p:spPr>
        <p:txBody>
          <a:bodyPr wrap="none">
            <a:spAutoFit/>
          </a:bodyPr>
          <a:lstStyle/>
          <a:p>
            <a:r>
              <a:rPr lang="de-DE" dirty="0">
                <a:latin typeface="Calibri" panose="020F0502020204030204" pitchFamily="34" charset="0"/>
                <a:cs typeface="Calibri" panose="020F0502020204030204" pitchFamily="34" charset="0"/>
              </a:rPr>
              <a:t>https://ipv6bingo.com/</a:t>
            </a:r>
          </a:p>
        </p:txBody>
      </p:sp>
    </p:spTree>
    <p:extLst>
      <p:ext uri="{BB962C8B-B14F-4D97-AF65-F5344CB8AC3E}">
        <p14:creationId xmlns:p14="http://schemas.microsoft.com/office/powerpoint/2010/main" val="91295122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236ECD-9395-C342-9C5F-D61C22B43D45}"/>
              </a:ext>
            </a:extLst>
          </p:cNvPr>
          <p:cNvSpPr>
            <a:spLocks noGrp="1"/>
          </p:cNvSpPr>
          <p:nvPr>
            <p:ph type="title"/>
          </p:nvPr>
        </p:nvSpPr>
        <p:spPr/>
        <p:txBody>
          <a:bodyPr/>
          <a:lstStyle/>
          <a:p>
            <a:r>
              <a:rPr lang="de-DE" dirty="0"/>
              <a:t>CVE </a:t>
            </a:r>
            <a:r>
              <a:rPr lang="de-DE" dirty="0" err="1"/>
              <a:t>entries</a:t>
            </a:r>
            <a:r>
              <a:rPr lang="de-DE" dirty="0"/>
              <a:t> </a:t>
            </a:r>
            <a:r>
              <a:rPr lang="de-DE" dirty="0" err="1"/>
              <a:t>containing</a:t>
            </a:r>
            <a:r>
              <a:rPr lang="de-DE" dirty="0"/>
              <a:t> IPv6</a:t>
            </a:r>
          </a:p>
        </p:txBody>
      </p:sp>
      <p:sp>
        <p:nvSpPr>
          <p:cNvPr id="3" name="Inhaltsplatzhalter 2">
            <a:extLst>
              <a:ext uri="{FF2B5EF4-FFF2-40B4-BE49-F238E27FC236}">
                <a16:creationId xmlns:a16="http://schemas.microsoft.com/office/drawing/2014/main" id="{D2D17B74-F6C7-1448-ABE9-E1BF53680626}"/>
              </a:ext>
            </a:extLst>
          </p:cNvPr>
          <p:cNvSpPr>
            <a:spLocks noGrp="1"/>
          </p:cNvSpPr>
          <p:nvPr>
            <p:ph idx="4294967295"/>
          </p:nvPr>
        </p:nvSpPr>
        <p:spPr>
          <a:xfrm>
            <a:off x="914400" y="5876925"/>
            <a:ext cx="8229600" cy="219075"/>
          </a:xfrm>
        </p:spPr>
        <p:txBody>
          <a:bodyPr>
            <a:normAutofit fontScale="92500" lnSpcReduction="20000"/>
          </a:bodyPr>
          <a:lstStyle/>
          <a:p>
            <a:pPr marL="0" indent="0">
              <a:buNone/>
            </a:pPr>
            <a:r>
              <a:rPr lang="de-DE" sz="1200" dirty="0"/>
              <a:t>https://nvd.nist.gov/vuln/search/results?form_type=Basic&amp;results_type=overview&amp;query=IPv6&amp;search_type=all</a:t>
            </a:r>
          </a:p>
          <a:p>
            <a:pPr marL="0" indent="0">
              <a:buNone/>
            </a:pPr>
            <a:endParaRPr lang="de-DE" dirty="0"/>
          </a:p>
          <a:p>
            <a:endParaRPr lang="de-DE" dirty="0"/>
          </a:p>
        </p:txBody>
      </p:sp>
      <p:pic>
        <p:nvPicPr>
          <p:cNvPr id="7" name="Picture 6">
            <a:extLst>
              <a:ext uri="{FF2B5EF4-FFF2-40B4-BE49-F238E27FC236}">
                <a16:creationId xmlns:a16="http://schemas.microsoft.com/office/drawing/2014/main" id="{F8E0B3AF-A130-7B41-A606-10E99333C290}"/>
              </a:ext>
            </a:extLst>
          </p:cNvPr>
          <p:cNvPicPr>
            <a:picLocks noChangeAspect="1"/>
          </p:cNvPicPr>
          <p:nvPr/>
        </p:nvPicPr>
        <p:blipFill>
          <a:blip r:embed="rId2"/>
          <a:stretch>
            <a:fillRect/>
          </a:stretch>
        </p:blipFill>
        <p:spPr>
          <a:xfrm>
            <a:off x="557808" y="1125021"/>
            <a:ext cx="8028384" cy="4607958"/>
          </a:xfrm>
          <a:prstGeom prst="rect">
            <a:avLst/>
          </a:prstGeom>
        </p:spPr>
      </p:pic>
    </p:spTree>
    <p:extLst>
      <p:ext uri="{BB962C8B-B14F-4D97-AF65-F5344CB8AC3E}">
        <p14:creationId xmlns:p14="http://schemas.microsoft.com/office/powerpoint/2010/main" val="329542634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5631-B2E6-0D42-80A8-F8D986F72A89}"/>
              </a:ext>
            </a:extLst>
          </p:cNvPr>
          <p:cNvSpPr>
            <a:spLocks noGrp="1"/>
          </p:cNvSpPr>
          <p:nvPr>
            <p:ph type="title"/>
          </p:nvPr>
        </p:nvSpPr>
        <p:spPr>
          <a:xfrm>
            <a:off x="1320800" y="2220912"/>
            <a:ext cx="6502400" cy="2416175"/>
          </a:xfrm>
        </p:spPr>
        <p:txBody>
          <a:bodyPr>
            <a:normAutofit/>
          </a:bodyPr>
          <a:lstStyle/>
          <a:p>
            <a:r>
              <a:rPr lang="en-US" dirty="0"/>
              <a:t>5 recommendations for a secure IPv6 strategy</a:t>
            </a:r>
          </a:p>
        </p:txBody>
      </p:sp>
    </p:spTree>
    <p:extLst>
      <p:ext uri="{BB962C8B-B14F-4D97-AF65-F5344CB8AC3E}">
        <p14:creationId xmlns:p14="http://schemas.microsoft.com/office/powerpoint/2010/main" val="36941471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755576" y="3501008"/>
            <a:ext cx="7992888" cy="1656184"/>
          </a:xfrm>
          <a:prstGeom prst="rect">
            <a:avLst/>
          </a:prstGeom>
          <a:solidFill>
            <a:srgbClr val="D9D9D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7411" name="Rectangle 2"/>
          <p:cNvSpPr>
            <a:spLocks noGrp="1" noChangeArrowheads="1"/>
          </p:cNvSpPr>
          <p:nvPr>
            <p:ph type="title"/>
          </p:nvPr>
        </p:nvSpPr>
        <p:spPr>
          <a:xfrm>
            <a:off x="2339752" y="548680"/>
            <a:ext cx="6423248" cy="628882"/>
          </a:xfrm>
        </p:spPr>
        <p:txBody>
          <a:bodyPr>
            <a:normAutofit/>
          </a:bodyPr>
          <a:lstStyle/>
          <a:p>
            <a:pPr eaLnBrk="1" hangingPunct="1"/>
            <a:r>
              <a:rPr lang="en-GB" dirty="0">
                <a:ea typeface="ＭＳ Ｐゴシック" charset="0"/>
                <a:sym typeface="Wingdings"/>
              </a:rPr>
              <a:t>1. Secure existing Operations</a:t>
            </a:r>
            <a:endParaRPr lang="en-GB" dirty="0">
              <a:ea typeface="ＭＳ Ｐゴシック" charset="0"/>
            </a:endParaRPr>
          </a:p>
        </p:txBody>
      </p:sp>
      <p:sp>
        <p:nvSpPr>
          <p:cNvPr id="3" name="TextBox 2"/>
          <p:cNvSpPr txBox="1"/>
          <p:nvPr/>
        </p:nvSpPr>
        <p:spPr>
          <a:xfrm>
            <a:off x="467544" y="1988840"/>
            <a:ext cx="8280920" cy="3000821"/>
          </a:xfrm>
          <a:prstGeom prst="rect">
            <a:avLst/>
          </a:prstGeom>
          <a:noFill/>
        </p:spPr>
        <p:txBody>
          <a:bodyPr wrap="square" rtlCol="0">
            <a:spAutoFit/>
          </a:bodyPr>
          <a:lstStyle/>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Do you have a IPv6 Latent Threat risk in your network?</a:t>
            </a:r>
          </a:p>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If yes take steps against it:</a:t>
            </a:r>
          </a:p>
          <a:p>
            <a:pPr>
              <a:spcBef>
                <a:spcPts val="1800"/>
              </a:spcBef>
            </a:pPr>
            <a:endParaRPr lang="en-US" sz="2400" dirty="0">
              <a:latin typeface="Calibri" panose="020F0502020204030204" pitchFamily="34" charset="0"/>
              <a:cs typeface="Calibri" panose="020F0502020204030204" pitchFamily="34" charset="0"/>
            </a:endParaRPr>
          </a:p>
          <a:p>
            <a:pPr marL="800100" lvl="1" indent="-342900">
              <a:spcBef>
                <a:spcPts val="600"/>
              </a:spcBef>
              <a:buFont typeface="Wingdings" charset="0"/>
              <a:buChar char="è"/>
            </a:pPr>
            <a:r>
              <a:rPr lang="en-US" sz="2400" dirty="0">
                <a:latin typeface="Calibri" panose="020F0502020204030204" pitchFamily="34" charset="0"/>
                <a:cs typeface="Calibri" panose="020F0502020204030204" pitchFamily="34" charset="0"/>
              </a:rPr>
              <a:t>Deactivate IPv6 or SLAAC where reasonable</a:t>
            </a:r>
          </a:p>
          <a:p>
            <a:pPr marL="800100" lvl="1" indent="-342900">
              <a:spcBef>
                <a:spcPts val="600"/>
              </a:spcBef>
              <a:buFont typeface="Wingdings" charset="0"/>
              <a:buChar char="è"/>
            </a:pPr>
            <a:r>
              <a:rPr lang="en-US" sz="2400" dirty="0">
                <a:latin typeface="Calibri" panose="020F0502020204030204" pitchFamily="34" charset="0"/>
                <a:cs typeface="Calibri" panose="020F0502020204030204" pitchFamily="34" charset="0"/>
              </a:rPr>
              <a:t>Filter tunnel traffic at the perimeter  </a:t>
            </a:r>
          </a:p>
          <a:p>
            <a:pPr marL="800100" lvl="1" indent="-342900">
              <a:spcBef>
                <a:spcPts val="600"/>
              </a:spcBef>
              <a:buFont typeface="Wingdings" charset="0"/>
              <a:buChar char="è"/>
            </a:pPr>
            <a:r>
              <a:rPr lang="de-CH" sz="2400" dirty="0">
                <a:latin typeface="Calibri" panose="020F0502020204030204" pitchFamily="34" charset="0"/>
                <a:cs typeface="Calibri" panose="020F0502020204030204" pitchFamily="34" charset="0"/>
              </a:rPr>
              <a:t>Update </a:t>
            </a:r>
            <a:r>
              <a:rPr lang="de-CH" sz="2400" dirty="0" err="1">
                <a:latin typeface="Calibri" panose="020F0502020204030204" pitchFamily="34" charset="0"/>
                <a:cs typeface="Calibri" panose="020F0502020204030204" pitchFamily="34" charset="0"/>
              </a:rPr>
              <a:t>your</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monitoring</a:t>
            </a:r>
            <a:r>
              <a:rPr lang="de-CH" sz="2400" dirty="0">
                <a:latin typeface="Calibri" panose="020F0502020204030204" pitchFamily="34" charset="0"/>
                <a:cs typeface="Calibri" panose="020F0502020204030204" pitchFamily="34" charset="0"/>
              </a:rPr>
              <a:t> (</a:t>
            </a:r>
            <a:r>
              <a:rPr lang="de-CH" sz="2400" dirty="0" err="1">
                <a:latin typeface="Calibri" panose="020F0502020204030204" pitchFamily="34" charset="0"/>
                <a:cs typeface="Calibri" panose="020F0502020204030204" pitchFamily="34" charset="0"/>
              </a:rPr>
              <a:t>Rogue</a:t>
            </a:r>
            <a:r>
              <a:rPr lang="de-CH" sz="2400" dirty="0">
                <a:latin typeface="Calibri" panose="020F0502020204030204" pitchFamily="34" charset="0"/>
                <a:cs typeface="Calibri" panose="020F0502020204030204" pitchFamily="34" charset="0"/>
              </a:rPr>
              <a:t> Router </a:t>
            </a:r>
            <a:r>
              <a:rPr lang="de-CH" sz="2400" dirty="0" err="1">
                <a:latin typeface="Calibri" panose="020F0502020204030204" pitchFamily="34" charset="0"/>
                <a:cs typeface="Calibri" panose="020F0502020204030204" pitchFamily="34" charset="0"/>
              </a:rPr>
              <a:t>Advrts</a:t>
            </a:r>
            <a:r>
              <a:rPr lang="de-CH" sz="2400" dirty="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pic>
        <p:nvPicPr>
          <p:cNvPr id="5" name="Picture 4" descr="Sicherheit_Icon_cloud_blitz_switchfarbe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82116"/>
            <a:ext cx="1796596" cy="1662708"/>
          </a:xfrm>
          <a:prstGeom prst="rect">
            <a:avLst/>
          </a:prstGeom>
        </p:spPr>
      </p:pic>
    </p:spTree>
    <p:extLst>
      <p:ext uri="{BB962C8B-B14F-4D97-AF65-F5344CB8AC3E}">
        <p14:creationId xmlns:p14="http://schemas.microsoft.com/office/powerpoint/2010/main" val="86154298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2325216" y="476672"/>
            <a:ext cx="6351240" cy="1090547"/>
          </a:xfrm>
        </p:spPr>
        <p:txBody>
          <a:bodyPr>
            <a:normAutofit/>
          </a:bodyPr>
          <a:lstStyle/>
          <a:p>
            <a:pPr eaLnBrk="1" hangingPunct="1"/>
            <a:r>
              <a:rPr lang="en-GB" dirty="0">
                <a:ea typeface="ＭＳ Ｐゴシック" charset="0"/>
                <a:sym typeface="Wingdings"/>
              </a:rPr>
              <a:t>2. Raise awareness at Management level </a:t>
            </a:r>
            <a:endParaRPr lang="en-GB" dirty="0">
              <a:ea typeface="ＭＳ Ｐゴシック" charset="0"/>
            </a:endParaRPr>
          </a:p>
        </p:txBody>
      </p:sp>
      <p:sp>
        <p:nvSpPr>
          <p:cNvPr id="3" name="TextBox 2"/>
          <p:cNvSpPr txBox="1"/>
          <p:nvPr/>
        </p:nvSpPr>
        <p:spPr>
          <a:xfrm>
            <a:off x="395536" y="1916832"/>
            <a:ext cx="8280920" cy="3954929"/>
          </a:xfrm>
          <a:prstGeom prst="rect">
            <a:avLst/>
          </a:prstGeom>
          <a:noFill/>
        </p:spPr>
        <p:txBody>
          <a:bodyPr wrap="square" rtlCol="0">
            <a:spAutoFit/>
          </a:bodyPr>
          <a:lstStyle/>
          <a:p>
            <a:pPr marL="342900" indent="-342900">
              <a:spcBef>
                <a:spcPts val="0"/>
              </a:spcBef>
              <a:spcAft>
                <a:spcPts val="600"/>
              </a:spcAft>
              <a:buFont typeface="Arial"/>
              <a:buChar char="•"/>
            </a:pPr>
            <a:r>
              <a:rPr lang="en-US" sz="2400" dirty="0">
                <a:latin typeface="Calibri" panose="020F0502020204030204" pitchFamily="34" charset="0"/>
                <a:cs typeface="Calibri" panose="020F0502020204030204" pitchFamily="34" charset="0"/>
              </a:rPr>
              <a:t>Has IPv6 arrived on the IT Management Agenda?</a:t>
            </a:r>
          </a:p>
          <a:p>
            <a:pPr lvl="2">
              <a:spcBef>
                <a:spcPts val="0"/>
              </a:spcBef>
              <a:spcAft>
                <a:spcPts val="600"/>
              </a:spcAft>
            </a:pPr>
            <a:r>
              <a:rPr lang="en-US" sz="2400" dirty="0">
                <a:solidFill>
                  <a:srgbClr val="7F7F7F"/>
                </a:solidFill>
                <a:latin typeface="Calibri" panose="020F0502020204030204" pitchFamily="34" charset="0"/>
                <a:cs typeface="Calibri" panose="020F0502020204030204" pitchFamily="34" charset="0"/>
              </a:rPr>
              <a:t>Priority– </a:t>
            </a:r>
            <a:r>
              <a:rPr lang="en-US" sz="2400" dirty="0" err="1">
                <a:solidFill>
                  <a:srgbClr val="7F7F7F"/>
                </a:solidFill>
                <a:latin typeface="Calibri" panose="020F0502020204030204" pitchFamily="34" charset="0"/>
                <a:cs typeface="Calibri" panose="020F0502020204030204" pitchFamily="34" charset="0"/>
              </a:rPr>
              <a:t>Ressources</a:t>
            </a:r>
            <a:r>
              <a:rPr lang="en-US" sz="2400" dirty="0">
                <a:solidFill>
                  <a:srgbClr val="7F7F7F"/>
                </a:solidFill>
                <a:latin typeface="Calibri" panose="020F0502020204030204" pitchFamily="34" charset="0"/>
                <a:cs typeface="Calibri" panose="020F0502020204030204" pitchFamily="34" charset="0"/>
              </a:rPr>
              <a:t> – Budget</a:t>
            </a:r>
          </a:p>
          <a:p>
            <a:pPr marL="342900" indent="-342900">
              <a:spcBef>
                <a:spcPts val="0"/>
              </a:spcBef>
              <a:spcAft>
                <a:spcPts val="600"/>
              </a:spcAft>
              <a:buFont typeface="Arial"/>
              <a:buChar char="•"/>
            </a:pPr>
            <a:r>
              <a:rPr lang="en-US" sz="2400" dirty="0">
                <a:latin typeface="Calibri" panose="020F0502020204030204" pitchFamily="34" charset="0"/>
                <a:cs typeface="Calibri" panose="020F0502020204030204" pitchFamily="34" charset="0"/>
              </a:rPr>
              <a:t>Do you have an IPv6 Integration Strategy?</a:t>
            </a:r>
          </a:p>
          <a:p>
            <a:pPr lvl="2">
              <a:spcBef>
                <a:spcPts val="0"/>
              </a:spcBef>
              <a:spcAft>
                <a:spcPts val="600"/>
              </a:spcAft>
            </a:pPr>
            <a:r>
              <a:rPr lang="en-US" sz="2400" dirty="0">
                <a:solidFill>
                  <a:srgbClr val="7F7F7F"/>
                </a:solidFill>
                <a:latin typeface="Calibri" panose="020F0502020204030204" pitchFamily="34" charset="0"/>
                <a:cs typeface="Calibri" panose="020F0502020204030204" pitchFamily="34" charset="0"/>
              </a:rPr>
              <a:t>leverage existing life-cycles and projects </a:t>
            </a:r>
          </a:p>
          <a:p>
            <a:pPr lvl="2">
              <a:spcBef>
                <a:spcPts val="0"/>
              </a:spcBef>
              <a:spcAft>
                <a:spcPts val="600"/>
              </a:spcAft>
            </a:pPr>
            <a:r>
              <a:rPr lang="en-US" sz="2400" dirty="0">
                <a:solidFill>
                  <a:srgbClr val="7F7F7F"/>
                </a:solidFill>
                <a:latin typeface="Calibri" panose="020F0502020204030204" pitchFamily="34" charset="0"/>
                <a:cs typeface="Calibri" panose="020F0502020204030204" pitchFamily="34" charset="0"/>
              </a:rPr>
              <a:t>realistic, phased roadmap</a:t>
            </a:r>
          </a:p>
          <a:p>
            <a:pPr lvl="2">
              <a:spcBef>
                <a:spcPts val="0"/>
              </a:spcBef>
              <a:spcAft>
                <a:spcPts val="600"/>
              </a:spcAft>
            </a:pPr>
            <a:r>
              <a:rPr lang="en-US" sz="2400" dirty="0">
                <a:solidFill>
                  <a:srgbClr val="7F7F7F"/>
                </a:solidFill>
                <a:latin typeface="Calibri" panose="020F0502020204030204" pitchFamily="34" charset="0"/>
                <a:cs typeface="Calibri" panose="020F0502020204030204" pitchFamily="34" charset="0"/>
              </a:rPr>
              <a:t>Define a IPv6 Transition Manager </a:t>
            </a:r>
          </a:p>
          <a:p>
            <a:pPr marL="342900" indent="-342900">
              <a:spcBef>
                <a:spcPts val="0"/>
              </a:spcBef>
              <a:spcAft>
                <a:spcPts val="600"/>
              </a:spcAft>
              <a:buFont typeface="Arial"/>
              <a:buChar char="•"/>
            </a:pPr>
            <a:r>
              <a:rPr lang="en-US" sz="2400" dirty="0">
                <a:latin typeface="Calibri" panose="020F0502020204030204" pitchFamily="34" charset="0"/>
                <a:cs typeface="Calibri" panose="020F0502020204030204" pitchFamily="34" charset="0"/>
              </a:rPr>
              <a:t>Make sure IT-Security is involved!</a:t>
            </a:r>
          </a:p>
          <a:p>
            <a:pPr lvl="2">
              <a:spcBef>
                <a:spcPts val="0"/>
              </a:spcBef>
              <a:spcAft>
                <a:spcPts val="600"/>
              </a:spcAft>
            </a:pPr>
            <a:r>
              <a:rPr lang="en-US" sz="2400" dirty="0">
                <a:solidFill>
                  <a:srgbClr val="7F7F7F"/>
                </a:solidFill>
                <a:latin typeface="Calibri" panose="020F0502020204030204" pitchFamily="34" charset="0"/>
                <a:cs typeface="Calibri" panose="020F0502020204030204" pitchFamily="34" charset="0"/>
              </a:rPr>
              <a:t>e.g. Security-Devices, Design decisions, NAT, </a:t>
            </a:r>
            <a:r>
              <a:rPr lang="en-US" sz="2400" dirty="0" err="1">
                <a:solidFill>
                  <a:srgbClr val="7F7F7F"/>
                </a:solidFill>
                <a:latin typeface="Calibri" panose="020F0502020204030204" pitchFamily="34" charset="0"/>
                <a:cs typeface="Calibri" panose="020F0502020204030204" pitchFamily="34" charset="0"/>
              </a:rPr>
              <a:t>Adressing</a:t>
            </a:r>
            <a:r>
              <a:rPr lang="en-US" sz="2400" dirty="0">
                <a:solidFill>
                  <a:srgbClr val="7F7F7F"/>
                </a:solidFill>
                <a:latin typeface="Calibri" panose="020F0502020204030204" pitchFamily="34" charset="0"/>
                <a:cs typeface="Calibri" panose="020F0502020204030204" pitchFamily="34" charset="0"/>
              </a:rPr>
              <a:t> plan, Security-Policy update</a:t>
            </a:r>
          </a:p>
        </p:txBody>
      </p:sp>
      <p:pic>
        <p:nvPicPr>
          <p:cNvPr id="2" name="Picture 1" descr="Symbole_Icon_sprechblase_ausrufezeichen_switchbla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88640"/>
            <a:ext cx="1728192" cy="1368152"/>
          </a:xfrm>
          <a:prstGeom prst="rect">
            <a:avLst/>
          </a:prstGeom>
          <a:noFill/>
          <a:ln w="76200" cmpd="sng">
            <a:noFill/>
          </a:ln>
        </p:spPr>
      </p:pic>
    </p:spTree>
    <p:extLst>
      <p:ext uri="{BB962C8B-B14F-4D97-AF65-F5344CB8AC3E}">
        <p14:creationId xmlns:p14="http://schemas.microsoft.com/office/powerpoint/2010/main" val="29346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539552" y="1412776"/>
            <a:ext cx="8229600" cy="3600400"/>
          </a:xfrm>
        </p:spPr>
        <p:txBody>
          <a:bodyPr/>
          <a:lstStyle/>
          <a:p>
            <a:r>
              <a:rPr lang="de-CH" sz="2800" strike="sngStrike" dirty="0" err="1">
                <a:ea typeface="ＭＳ Ｐゴシック" charset="0"/>
              </a:rPr>
              <a:t>Wait</a:t>
            </a:r>
            <a:r>
              <a:rPr lang="de-CH" sz="2800" strike="sngStrike" dirty="0">
                <a:ea typeface="ＭＳ Ｐゴシック" charset="0"/>
              </a:rPr>
              <a:t> </a:t>
            </a:r>
            <a:r>
              <a:rPr lang="de-CH" sz="2800" strike="sngStrike" dirty="0" err="1">
                <a:ea typeface="ＭＳ Ｐゴシック" charset="0"/>
              </a:rPr>
              <a:t>until</a:t>
            </a:r>
            <a:r>
              <a:rPr lang="de-CH" sz="2800" strike="sngStrike" dirty="0">
                <a:ea typeface="ＭＳ Ｐゴシック" charset="0"/>
              </a:rPr>
              <a:t> </a:t>
            </a:r>
            <a:r>
              <a:rPr lang="de-CH" sz="2800" strike="sngStrike" dirty="0" err="1">
                <a:ea typeface="ＭＳ Ｐゴシック" charset="0"/>
              </a:rPr>
              <a:t>everything</a:t>
            </a:r>
            <a:r>
              <a:rPr lang="de-CH" sz="2800" strike="sngStrike" dirty="0">
                <a:ea typeface="ＭＳ Ｐゴシック" charset="0"/>
              </a:rPr>
              <a:t> </a:t>
            </a:r>
            <a:r>
              <a:rPr lang="de-CH" sz="2800" strike="sngStrike" dirty="0" err="1">
                <a:ea typeface="ＭＳ Ｐゴシック" charset="0"/>
              </a:rPr>
              <a:t>is</a:t>
            </a:r>
            <a:r>
              <a:rPr lang="de-CH" sz="2800" strike="sngStrike" dirty="0">
                <a:ea typeface="ＭＳ Ｐゴシック" charset="0"/>
              </a:rPr>
              <a:t> </a:t>
            </a:r>
            <a:r>
              <a:rPr lang="de-CH" sz="2800" strike="sngStrike" dirty="0" err="1">
                <a:ea typeface="ＭＳ Ｐゴシック" charset="0"/>
              </a:rPr>
              <a:t>settled</a:t>
            </a:r>
            <a:endParaRPr lang="de-CH" sz="2800" strike="sngStrike" dirty="0">
              <a:ea typeface="ＭＳ Ｐゴシック" charset="0"/>
            </a:endParaRPr>
          </a:p>
          <a:p>
            <a:r>
              <a:rPr lang="en-US" sz="2800" dirty="0">
                <a:ea typeface="ＭＳ Ｐゴシック" charset="0"/>
              </a:rPr>
              <a:t>Know which features you need - learn IPv6 ;-)</a:t>
            </a:r>
          </a:p>
          <a:p>
            <a:r>
              <a:rPr lang="en-US" sz="2800" dirty="0">
                <a:ea typeface="ＭＳ Ｐゴシック" charset="0"/>
              </a:rPr>
              <a:t>Talk to your vendor(s) - What's their IPv6 roadmap?</a:t>
            </a:r>
          </a:p>
          <a:p>
            <a:r>
              <a:rPr lang="en-US" sz="2800" dirty="0">
                <a:ea typeface="ＭＳ Ｐゴシック" charset="0"/>
              </a:rPr>
              <a:t>Evaluate and Test!</a:t>
            </a:r>
          </a:p>
          <a:p>
            <a:r>
              <a:rPr lang="en-US" sz="2800" dirty="0">
                <a:ea typeface="ＭＳ Ｐゴシック" charset="0"/>
              </a:rPr>
              <a:t>Test performance also (or have other evidence)</a:t>
            </a:r>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dirty="0">
                <a:ea typeface="ＭＳ Ｐゴシック" charset="0"/>
              </a:rPr>
              <a:t>How to tackle IPv6 Firewall Issues?</a:t>
            </a:r>
          </a:p>
        </p:txBody>
      </p:sp>
    </p:spTree>
    <p:extLst>
      <p:ext uri="{BB962C8B-B14F-4D97-AF65-F5344CB8AC3E}">
        <p14:creationId xmlns:p14="http://schemas.microsoft.com/office/powerpoint/2010/main" val="1836072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dissolve">
                                      <p:cBhvr>
                                        <p:cTn id="7" dur="500"/>
                                        <p:tgtEl>
                                          <p:spTgt spid="174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dissolve">
                                      <p:cBhvr>
                                        <p:cTn id="12" dur="500"/>
                                        <p:tgtEl>
                                          <p:spTgt spid="174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412">
                                            <p:txEl>
                                              <p:pRg st="2" end="2"/>
                                            </p:txEl>
                                          </p:spTgt>
                                        </p:tgtEl>
                                        <p:attrNameLst>
                                          <p:attrName>style.visibility</p:attrName>
                                        </p:attrNameLst>
                                      </p:cBhvr>
                                      <p:to>
                                        <p:strVal val="visible"/>
                                      </p:to>
                                    </p:set>
                                    <p:animEffect transition="in" filter="dissolve">
                                      <p:cBhvr>
                                        <p:cTn id="17" dur="500"/>
                                        <p:tgtEl>
                                          <p:spTgt spid="174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412">
                                            <p:txEl>
                                              <p:pRg st="3" end="3"/>
                                            </p:txEl>
                                          </p:spTgt>
                                        </p:tgtEl>
                                        <p:attrNameLst>
                                          <p:attrName>style.visibility</p:attrName>
                                        </p:attrNameLst>
                                      </p:cBhvr>
                                      <p:to>
                                        <p:strVal val="visible"/>
                                      </p:to>
                                    </p:set>
                                    <p:animEffect transition="in" filter="dissolve">
                                      <p:cBhvr>
                                        <p:cTn id="22" dur="500"/>
                                        <p:tgtEl>
                                          <p:spTgt spid="174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7412">
                                            <p:txEl>
                                              <p:pRg st="4" end="4"/>
                                            </p:txEl>
                                          </p:spTgt>
                                        </p:tgtEl>
                                        <p:attrNameLst>
                                          <p:attrName>style.visibility</p:attrName>
                                        </p:attrNameLst>
                                      </p:cBhvr>
                                      <p:to>
                                        <p:strVal val="visible"/>
                                      </p:to>
                                    </p:set>
                                    <p:animEffect transition="in" filter="dissolve">
                                      <p:cBhvr>
                                        <p:cTn id="27" dur="500"/>
                                        <p:tgtEl>
                                          <p:spTgt spid="174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2358305" y="495862"/>
            <a:ext cx="5742087" cy="628882"/>
          </a:xfrm>
        </p:spPr>
        <p:txBody>
          <a:bodyPr>
            <a:normAutofit/>
          </a:bodyPr>
          <a:lstStyle/>
          <a:p>
            <a:pPr eaLnBrk="1" hangingPunct="1"/>
            <a:r>
              <a:rPr lang="en-GB" dirty="0">
                <a:ea typeface="ＭＳ Ｐゴシック" charset="0"/>
                <a:sym typeface="Wingdings"/>
              </a:rPr>
              <a:t>3. Build up Know-how </a:t>
            </a:r>
            <a:endParaRPr lang="en-GB" dirty="0">
              <a:ea typeface="ＭＳ Ｐゴシック" charset="0"/>
            </a:endParaRPr>
          </a:p>
        </p:txBody>
      </p:sp>
      <p:sp>
        <p:nvSpPr>
          <p:cNvPr id="3" name="TextBox 2"/>
          <p:cNvSpPr txBox="1"/>
          <p:nvPr/>
        </p:nvSpPr>
        <p:spPr>
          <a:xfrm>
            <a:off x="899592" y="1700808"/>
            <a:ext cx="8352928" cy="4662814"/>
          </a:xfrm>
          <a:prstGeom prst="rect">
            <a:avLst/>
          </a:prstGeom>
          <a:noFill/>
        </p:spPr>
        <p:txBody>
          <a:bodyPr wrap="square" rtlCol="0">
            <a:spAutoFit/>
          </a:bodyPr>
          <a:lstStyle/>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Define a Training Plan</a:t>
            </a:r>
          </a:p>
          <a:p>
            <a:pPr lvl="2">
              <a:spcBef>
                <a:spcPts val="1800"/>
              </a:spcBef>
            </a:pPr>
            <a:r>
              <a:rPr lang="en-US" sz="2400" dirty="0">
                <a:solidFill>
                  <a:srgbClr val="7F7F7F"/>
                </a:solidFill>
                <a:latin typeface="Calibri" panose="020F0502020204030204" pitchFamily="34" charset="0"/>
                <a:cs typeface="Calibri" panose="020F0502020204030204" pitchFamily="34" charset="0"/>
              </a:rPr>
              <a:t>different people (roles) need different knowledge</a:t>
            </a:r>
          </a:p>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Build up a Testing Lab </a:t>
            </a:r>
          </a:p>
          <a:p>
            <a:pPr lvl="1">
              <a:spcBef>
                <a:spcPts val="1800"/>
              </a:spcBef>
            </a:pPr>
            <a:r>
              <a:rPr lang="en-US" sz="2400" dirty="0">
                <a:solidFill>
                  <a:schemeClr val="bg1">
                    <a:lumMod val="50000"/>
                  </a:schemeClr>
                </a:solidFill>
                <a:latin typeface="Calibri" panose="020F0502020204030204" pitchFamily="34" charset="0"/>
                <a:cs typeface="Calibri" panose="020F0502020204030204" pitchFamily="34" charset="0"/>
              </a:rPr>
              <a:t>	to gain experiences &amp; to test equipment</a:t>
            </a:r>
          </a:p>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Perform a Pilot project</a:t>
            </a:r>
          </a:p>
          <a:p>
            <a:pPr lvl="2">
              <a:spcBef>
                <a:spcPts val="1800"/>
              </a:spcBef>
            </a:pPr>
            <a:r>
              <a:rPr lang="en-US" sz="2400" dirty="0">
                <a:solidFill>
                  <a:schemeClr val="bg1">
                    <a:lumMod val="50000"/>
                  </a:schemeClr>
                </a:solidFill>
                <a:latin typeface="Calibri" panose="020F0502020204030204" pitchFamily="34" charset="0"/>
                <a:cs typeface="Calibri" panose="020F0502020204030204" pitchFamily="34" charset="0"/>
              </a:rPr>
              <a:t>not critical but also not only in the lab </a:t>
            </a:r>
          </a:p>
          <a:p>
            <a:pPr marL="342900" indent="-342900">
              <a:spcBef>
                <a:spcPts val="1800"/>
              </a:spcBef>
              <a:buFont typeface="Arial"/>
              <a:buChar char="•"/>
            </a:pPr>
            <a:r>
              <a:rPr lang="en-US" sz="2400" dirty="0">
                <a:latin typeface="Calibri" panose="020F0502020204030204" pitchFamily="34" charset="0"/>
                <a:cs typeface="Calibri" panose="020F0502020204030204" pitchFamily="34" charset="0"/>
              </a:rPr>
              <a:t>Inform and learn from others</a:t>
            </a:r>
          </a:p>
          <a:p>
            <a:pPr lvl="1">
              <a:spcBef>
                <a:spcPts val="1800"/>
              </a:spcBef>
            </a:pPr>
            <a:r>
              <a:rPr lang="en-US" sz="2400" dirty="0">
                <a:solidFill>
                  <a:srgbClr val="7F7F7F"/>
                </a:solidFill>
                <a:latin typeface="Calibri" panose="020F0502020204030204" pitchFamily="34" charset="0"/>
                <a:cs typeface="Calibri" panose="020F0502020204030204" pitchFamily="34" charset="0"/>
              </a:rPr>
              <a:t>	network-</a:t>
            </a:r>
            <a:r>
              <a:rPr lang="en-US" sz="2400" dirty="0" err="1">
                <a:solidFill>
                  <a:srgbClr val="7F7F7F"/>
                </a:solidFill>
                <a:latin typeface="Calibri" panose="020F0502020204030204" pitchFamily="34" charset="0"/>
                <a:cs typeface="Calibri" panose="020F0502020204030204" pitchFamily="34" charset="0"/>
              </a:rPr>
              <a:t>wg</a:t>
            </a:r>
            <a:r>
              <a:rPr lang="en-US" sz="2400" dirty="0">
                <a:solidFill>
                  <a:srgbClr val="7F7F7F"/>
                </a:solidFill>
                <a:latin typeface="Calibri" panose="020F0502020204030204" pitchFamily="34" charset="0"/>
                <a:cs typeface="Calibri" panose="020F0502020204030204" pitchFamily="34" charset="0"/>
              </a:rPr>
              <a:t>, security-</a:t>
            </a:r>
            <a:r>
              <a:rPr lang="en-US" sz="2400" dirty="0" err="1">
                <a:solidFill>
                  <a:srgbClr val="7F7F7F"/>
                </a:solidFill>
                <a:latin typeface="Calibri" panose="020F0502020204030204" pitchFamily="34" charset="0"/>
                <a:cs typeface="Calibri" panose="020F0502020204030204" pitchFamily="34" charset="0"/>
              </a:rPr>
              <a:t>wg</a:t>
            </a:r>
            <a:r>
              <a:rPr lang="en-US" sz="2400" dirty="0">
                <a:solidFill>
                  <a:srgbClr val="7F7F7F"/>
                </a:solidFill>
                <a:latin typeface="Calibri" panose="020F0502020204030204" pitchFamily="34" charset="0"/>
                <a:cs typeface="Calibri" panose="020F0502020204030204" pitchFamily="34" charset="0"/>
              </a:rPr>
              <a:t>, Swiss IPv6 Council,…</a:t>
            </a:r>
            <a:endParaRPr lang="en-US" sz="2400" dirty="0">
              <a:latin typeface="Calibri" panose="020F0502020204030204" pitchFamily="34" charset="0"/>
              <a:cs typeface="Calibri" panose="020F0502020204030204" pitchFamily="34" charset="0"/>
            </a:endParaRPr>
          </a:p>
        </p:txBody>
      </p:sp>
      <p:pic>
        <p:nvPicPr>
          <p:cNvPr id="4" name="Picture 3" descr="Symbole_Icon_glühbirne_switchbla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239614">
            <a:off x="539430" y="140760"/>
            <a:ext cx="1296144" cy="1728192"/>
          </a:xfrm>
          <a:prstGeom prst="rect">
            <a:avLst/>
          </a:prstGeom>
        </p:spPr>
      </p:pic>
    </p:spTree>
    <p:extLst>
      <p:ext uri="{BB962C8B-B14F-4D97-AF65-F5344CB8AC3E}">
        <p14:creationId xmlns:p14="http://schemas.microsoft.com/office/powerpoint/2010/main" val="147581976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2483768" y="538253"/>
            <a:ext cx="6135216" cy="1552212"/>
          </a:xfrm>
        </p:spPr>
        <p:txBody>
          <a:bodyPr>
            <a:normAutofit/>
          </a:bodyPr>
          <a:lstStyle/>
          <a:p>
            <a:pPr eaLnBrk="1" hangingPunct="1"/>
            <a:r>
              <a:rPr lang="en-GB" dirty="0">
                <a:ea typeface="ＭＳ Ｐゴシック" charset="0"/>
                <a:sym typeface="Wingdings"/>
              </a:rPr>
              <a:t>4. Take into account the IPv6 readiness of your Security equipment</a:t>
            </a:r>
            <a:endParaRPr lang="en-GB" dirty="0">
              <a:ea typeface="ＭＳ Ｐゴシック" charset="0"/>
            </a:endParaRPr>
          </a:p>
        </p:txBody>
      </p:sp>
      <p:sp>
        <p:nvSpPr>
          <p:cNvPr id="3" name="TextBox 2"/>
          <p:cNvSpPr txBox="1"/>
          <p:nvPr/>
        </p:nvSpPr>
        <p:spPr>
          <a:xfrm>
            <a:off x="251520" y="2348880"/>
            <a:ext cx="8568952" cy="4062650"/>
          </a:xfrm>
          <a:prstGeom prst="rect">
            <a:avLst/>
          </a:prstGeom>
          <a:noFill/>
        </p:spPr>
        <p:txBody>
          <a:bodyPr wrap="square" rtlCol="0">
            <a:spAutoFit/>
          </a:bodyPr>
          <a:lstStyle/>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Have an </a:t>
            </a:r>
            <a:r>
              <a:rPr lang="en-US" sz="2400" b="1" dirty="0">
                <a:latin typeface="Calibri" panose="020F0502020204030204" pitchFamily="34" charset="0"/>
                <a:cs typeface="Calibri" panose="020F0502020204030204" pitchFamily="34" charset="0"/>
              </a:rPr>
              <a:t>Inventory</a:t>
            </a:r>
            <a:r>
              <a:rPr lang="en-US" sz="2400" dirty="0">
                <a:latin typeface="Calibri" panose="020F0502020204030204" pitchFamily="34" charset="0"/>
                <a:cs typeface="Calibri" panose="020F0502020204030204" pitchFamily="34" charset="0"/>
              </a:rPr>
              <a:t> of your security equipment</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Define your IPv6 </a:t>
            </a:r>
            <a:r>
              <a:rPr lang="en-US" sz="2400" b="1" dirty="0">
                <a:latin typeface="Calibri" panose="020F0502020204030204" pitchFamily="34" charset="0"/>
                <a:cs typeface="Calibri" panose="020F0502020204030204" pitchFamily="34" charset="0"/>
              </a:rPr>
              <a:t>Requirements</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Do </a:t>
            </a:r>
            <a:r>
              <a:rPr lang="en-US" sz="2400" b="1" dirty="0">
                <a:latin typeface="Calibri" panose="020F0502020204030204" pitchFamily="34" charset="0"/>
                <a:cs typeface="Calibri" panose="020F0502020204030204" pitchFamily="34" charset="0"/>
              </a:rPr>
              <a:t>Vendor Management </a:t>
            </a:r>
            <a:r>
              <a:rPr lang="en-US" sz="2400" dirty="0">
                <a:latin typeface="Calibri" panose="020F0502020204030204" pitchFamily="34" charset="0"/>
                <a:cs typeface="Calibri" panose="020F0502020204030204" pitchFamily="34" charset="0"/>
              </a:rPr>
              <a:t>(IPv6-Roadmap?)</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Update </a:t>
            </a:r>
            <a:r>
              <a:rPr lang="en-US" sz="2400" b="1" dirty="0">
                <a:latin typeface="Calibri" panose="020F0502020204030204" pitchFamily="34" charset="0"/>
                <a:cs typeface="Calibri" panose="020F0502020204030204" pitchFamily="34" charset="0"/>
              </a:rPr>
              <a:t>Purchasing Guidelines</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Define a </a:t>
            </a:r>
            <a:r>
              <a:rPr lang="en-US" sz="2400" b="1" dirty="0" err="1">
                <a:latin typeface="Calibri" panose="020F0502020204030204" pitchFamily="34" charset="0"/>
                <a:cs typeface="Calibri" panose="020F0502020204030204" pitchFamily="34" charset="0"/>
              </a:rPr>
              <a:t>Testplan</a:t>
            </a:r>
            <a:r>
              <a:rPr lang="en-US" sz="2400" b="1" dirty="0">
                <a:latin typeface="Calibri" panose="020F0502020204030204" pitchFamily="34" charset="0"/>
                <a:cs typeface="Calibri" panose="020F0502020204030204" pitchFamily="34" charset="0"/>
              </a:rPr>
              <a:t> </a:t>
            </a:r>
          </a:p>
          <a:p>
            <a:pPr marL="800100" lvl="1" indent="-342900">
              <a:spcBef>
                <a:spcPts val="1800"/>
              </a:spcBef>
              <a:buFont typeface="Arial"/>
              <a:buChar char="•"/>
            </a:pPr>
            <a:r>
              <a:rPr lang="en-GB" sz="2400" b="1" dirty="0">
                <a:latin typeface="Calibri" panose="020F0502020204030204" pitchFamily="34" charset="0"/>
                <a:cs typeface="Calibri" panose="020F0502020204030204" pitchFamily="34" charset="0"/>
              </a:rPr>
              <a:t>Synchronise deployment</a:t>
            </a:r>
            <a:r>
              <a:rPr lang="en-GB" sz="2400" dirty="0">
                <a:latin typeface="Calibri" panose="020F0502020204030204" pitchFamily="34" charset="0"/>
                <a:cs typeface="Calibri" panose="020F0502020204030204" pitchFamily="34" charset="0"/>
              </a:rPr>
              <a:t> with security readiness!</a:t>
            </a:r>
          </a:p>
          <a:p>
            <a:pPr marL="800100" lvl="1" indent="-342900">
              <a:spcBef>
                <a:spcPts val="1800"/>
              </a:spcBef>
              <a:buFont typeface="Arial"/>
              <a:buChar char="•"/>
            </a:pPr>
            <a:endParaRPr lang="en-US" sz="2400" dirty="0">
              <a:latin typeface="Calibri" panose="020F0502020204030204" pitchFamily="34" charset="0"/>
              <a:cs typeface="Calibri" panose="020F0502020204030204" pitchFamily="34" charset="0"/>
            </a:endParaRPr>
          </a:p>
        </p:txBody>
      </p:sp>
      <p:pic>
        <p:nvPicPr>
          <p:cNvPr id="9" name="Picture 8" descr="Sicherheit_Icon_lu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404664"/>
            <a:ext cx="1728192" cy="1751017"/>
          </a:xfrm>
          <a:prstGeom prst="rect">
            <a:avLst/>
          </a:prstGeom>
        </p:spPr>
      </p:pic>
    </p:spTree>
    <p:extLst>
      <p:ext uri="{BB962C8B-B14F-4D97-AF65-F5344CB8AC3E}">
        <p14:creationId xmlns:p14="http://schemas.microsoft.com/office/powerpoint/2010/main" val="319208173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2195736" y="764704"/>
            <a:ext cx="6783288" cy="628882"/>
          </a:xfrm>
        </p:spPr>
        <p:txBody>
          <a:bodyPr>
            <a:normAutofit/>
          </a:bodyPr>
          <a:lstStyle/>
          <a:p>
            <a:r>
              <a:rPr lang="en-GB" dirty="0">
                <a:ea typeface="ＭＳ Ｐゴシック" charset="0"/>
                <a:sym typeface="Wingdings"/>
              </a:rPr>
              <a:t>5. R</a:t>
            </a:r>
            <a:r>
              <a:rPr lang="en-GB" dirty="0"/>
              <a:t>ecognize and use opportunities</a:t>
            </a:r>
            <a:endParaRPr lang="en-GB" dirty="0">
              <a:ea typeface="ＭＳ Ｐゴシック" charset="0"/>
            </a:endParaRPr>
          </a:p>
        </p:txBody>
      </p:sp>
      <p:sp>
        <p:nvSpPr>
          <p:cNvPr id="3" name="TextBox 2"/>
          <p:cNvSpPr txBox="1"/>
          <p:nvPr/>
        </p:nvSpPr>
        <p:spPr>
          <a:xfrm>
            <a:off x="323528" y="2132856"/>
            <a:ext cx="8280920" cy="4062651"/>
          </a:xfrm>
          <a:prstGeom prst="rect">
            <a:avLst/>
          </a:prstGeom>
          <a:noFill/>
        </p:spPr>
        <p:txBody>
          <a:bodyPr wrap="square" rtlCol="0">
            <a:spAutoFit/>
          </a:bodyPr>
          <a:lstStyle/>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Start early – avoid time pressure</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Leverage existing Life cycles of equipment</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Add IPv6 to the requirements of existing projects </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Prefer step-by-step approach (know dependencies)</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If indicated: use opportunity for a network re-design </a:t>
            </a:r>
          </a:p>
          <a:p>
            <a:pPr marL="800100" lvl="1" indent="-342900">
              <a:spcBef>
                <a:spcPts val="1800"/>
              </a:spcBef>
              <a:buFont typeface="Arial"/>
              <a:buChar char="•"/>
            </a:pPr>
            <a:r>
              <a:rPr lang="en-US" sz="2400" dirty="0">
                <a:latin typeface="Calibri" panose="020F0502020204030204" pitchFamily="34" charset="0"/>
                <a:cs typeface="Calibri" panose="020F0502020204030204" pitchFamily="34" charset="0"/>
              </a:rPr>
              <a:t>Improve not degrade IT-Security by means of collaboration</a:t>
            </a:r>
          </a:p>
          <a:p>
            <a:pPr lvl="1">
              <a:spcBef>
                <a:spcPts val="1800"/>
              </a:spcBef>
            </a:pPr>
            <a:endParaRPr lang="en-US" sz="2400" dirty="0">
              <a:latin typeface="Calibri" panose="020F0502020204030204" pitchFamily="34" charset="0"/>
              <a:cs typeface="Calibri" panose="020F0502020204030204" pitchFamily="34" charset="0"/>
            </a:endParaRPr>
          </a:p>
        </p:txBody>
      </p:sp>
      <p:pic>
        <p:nvPicPr>
          <p:cNvPr id="2" name="Picture 1" descr="Symbole_Icon_uhr_switchbla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260648"/>
            <a:ext cx="1584176" cy="1584176"/>
          </a:xfrm>
          <a:prstGeom prst="rect">
            <a:avLst/>
          </a:prstGeom>
        </p:spPr>
      </p:pic>
    </p:spTree>
    <p:extLst>
      <p:ext uri="{BB962C8B-B14F-4D97-AF65-F5344CB8AC3E}">
        <p14:creationId xmlns:p14="http://schemas.microsoft.com/office/powerpoint/2010/main" val="186537265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rot="19620037">
            <a:off x="42330" y="800352"/>
            <a:ext cx="4007645" cy="1323439"/>
          </a:xfrm>
          <a:prstGeom prst="rect">
            <a:avLst/>
          </a:prstGeom>
          <a:noFill/>
        </p:spPr>
        <p:txBody>
          <a:bodyPr wrap="square" rtlCol="0">
            <a:spAutoFit/>
          </a:bodyPr>
          <a:lstStyle/>
          <a:p>
            <a:r>
              <a:rPr lang="de-CH" sz="4000" b="1" dirty="0" err="1">
                <a:solidFill>
                  <a:srgbClr val="FF0000"/>
                </a:solidFill>
                <a:latin typeface="Calibri" panose="020F0502020204030204" pitchFamily="34" charset="0"/>
                <a:cs typeface="Calibri" panose="020F0502020204030204" pitchFamily="34" charset="0"/>
                <a:sym typeface="Arial Bold" charset="0"/>
              </a:rPr>
              <a:t>Thank</a:t>
            </a:r>
            <a:r>
              <a:rPr lang="de-CH" sz="4000" b="1" dirty="0">
                <a:solidFill>
                  <a:srgbClr val="FF0000"/>
                </a:solidFill>
                <a:latin typeface="Calibri" panose="020F0502020204030204" pitchFamily="34" charset="0"/>
                <a:cs typeface="Calibri" panose="020F0502020204030204" pitchFamily="34" charset="0"/>
                <a:sym typeface="Arial Bold" charset="0"/>
              </a:rPr>
              <a:t> </a:t>
            </a:r>
            <a:r>
              <a:rPr lang="de-CH" sz="4000" b="1" dirty="0" err="1">
                <a:solidFill>
                  <a:srgbClr val="FF0000"/>
                </a:solidFill>
                <a:latin typeface="Calibri" panose="020F0502020204030204" pitchFamily="34" charset="0"/>
                <a:cs typeface="Calibri" panose="020F0502020204030204" pitchFamily="34" charset="0"/>
                <a:sym typeface="Arial Bold" charset="0"/>
              </a:rPr>
              <a:t>you</a:t>
            </a:r>
            <a:r>
              <a:rPr lang="de-CH" sz="4000" b="1" dirty="0">
                <a:solidFill>
                  <a:srgbClr val="FF0000"/>
                </a:solidFill>
                <a:latin typeface="Calibri" panose="020F0502020204030204" pitchFamily="34" charset="0"/>
                <a:cs typeface="Calibri" panose="020F0502020204030204" pitchFamily="34" charset="0"/>
                <a:sym typeface="Arial Bold" charset="0"/>
              </a:rPr>
              <a:t> </a:t>
            </a:r>
            <a:r>
              <a:rPr lang="de-CH" sz="4000" b="1" dirty="0" err="1">
                <a:solidFill>
                  <a:srgbClr val="FF0000"/>
                </a:solidFill>
                <a:latin typeface="Calibri" panose="020F0502020204030204" pitchFamily="34" charset="0"/>
                <a:cs typeface="Calibri" panose="020F0502020204030204" pitchFamily="34" charset="0"/>
                <a:sym typeface="Arial Bold" charset="0"/>
              </a:rPr>
              <a:t>for</a:t>
            </a:r>
            <a:r>
              <a:rPr lang="de-CH" sz="4000" b="1" dirty="0">
                <a:solidFill>
                  <a:srgbClr val="FF0000"/>
                </a:solidFill>
                <a:latin typeface="Calibri" panose="020F0502020204030204" pitchFamily="34" charset="0"/>
                <a:cs typeface="Calibri" panose="020F0502020204030204" pitchFamily="34" charset="0"/>
                <a:sym typeface="Arial Bold" charset="0"/>
              </a:rPr>
              <a:t> </a:t>
            </a:r>
            <a:r>
              <a:rPr lang="de-CH" sz="4000" b="1" dirty="0" err="1">
                <a:solidFill>
                  <a:srgbClr val="FF0000"/>
                </a:solidFill>
                <a:latin typeface="Calibri" panose="020F0502020204030204" pitchFamily="34" charset="0"/>
                <a:cs typeface="Calibri" panose="020F0502020204030204" pitchFamily="34" charset="0"/>
                <a:sym typeface="Arial Bold" charset="0"/>
              </a:rPr>
              <a:t>your</a:t>
            </a:r>
            <a:r>
              <a:rPr lang="de-CH" sz="4000" b="1" dirty="0">
                <a:solidFill>
                  <a:srgbClr val="FF0000"/>
                </a:solidFill>
                <a:latin typeface="Calibri" panose="020F0502020204030204" pitchFamily="34" charset="0"/>
                <a:cs typeface="Calibri" panose="020F0502020204030204" pitchFamily="34" charset="0"/>
                <a:sym typeface="Arial Bold" charset="0"/>
              </a:rPr>
              <a:t> </a:t>
            </a:r>
            <a:r>
              <a:rPr lang="de-CH" sz="4000" b="1" dirty="0" err="1">
                <a:solidFill>
                  <a:srgbClr val="FF0000"/>
                </a:solidFill>
                <a:latin typeface="Calibri" panose="020F0502020204030204" pitchFamily="34" charset="0"/>
                <a:cs typeface="Calibri" panose="020F0502020204030204" pitchFamily="34" charset="0"/>
                <a:sym typeface="Arial Bold" charset="0"/>
              </a:rPr>
              <a:t>attention</a:t>
            </a:r>
            <a:r>
              <a:rPr lang="de-CH" sz="4000" b="1" dirty="0">
                <a:solidFill>
                  <a:srgbClr val="FF0000"/>
                </a:solidFill>
                <a:latin typeface="Calibri" panose="020F0502020204030204" pitchFamily="34" charset="0"/>
                <a:cs typeface="Calibri" panose="020F0502020204030204" pitchFamily="34" charset="0"/>
                <a:sym typeface="Arial Bold" charset="0"/>
              </a:rPr>
              <a:t>!</a:t>
            </a:r>
            <a:endParaRPr lang="en-US" sz="2400" b="1" dirty="0">
              <a:solidFill>
                <a:srgbClr val="FF0000"/>
              </a:solidFill>
              <a:latin typeface="Calibri" panose="020F0502020204030204" pitchFamily="34" charset="0"/>
              <a:cs typeface="Calibri" panose="020F0502020204030204" pitchFamily="34" charset="0"/>
            </a:endParaRPr>
          </a:p>
        </p:txBody>
      </p:sp>
      <p:sp>
        <p:nvSpPr>
          <p:cNvPr id="7" name="Text Placeholder 3">
            <a:extLst>
              <a:ext uri="{FF2B5EF4-FFF2-40B4-BE49-F238E27FC236}">
                <a16:creationId xmlns:a16="http://schemas.microsoft.com/office/drawing/2014/main" id="{A14CA5A8-F7AC-5B40-800E-94405C7BFD27}"/>
              </a:ext>
            </a:extLst>
          </p:cNvPr>
          <p:cNvSpPr txBox="1">
            <a:spLocks/>
          </p:cNvSpPr>
          <p:nvPr/>
        </p:nvSpPr>
        <p:spPr>
          <a:xfrm>
            <a:off x="395536" y="4515139"/>
            <a:ext cx="4674131" cy="936104"/>
          </a:xfrm>
          <a:prstGeom prst="rect">
            <a:avLst/>
          </a:prstGeom>
        </p:spPr>
        <p:txBody>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buNone/>
            </a:pPr>
            <a:r>
              <a:rPr lang="en-US" b="1" kern="0" dirty="0">
                <a:latin typeface="Calibri" panose="020F0502020204030204" pitchFamily="34" charset="0"/>
                <a:cs typeface="Calibri" panose="020F0502020204030204" pitchFamily="34" charset="0"/>
              </a:rPr>
              <a:t>Contact  the Author</a:t>
            </a:r>
          </a:p>
          <a:p>
            <a:pPr marL="0" indent="0">
              <a:buNone/>
            </a:pPr>
            <a:r>
              <a:rPr lang="en-US" kern="0" dirty="0" err="1">
                <a:latin typeface="Calibri" panose="020F0502020204030204" pitchFamily="34" charset="0"/>
                <a:cs typeface="Calibri" panose="020F0502020204030204" pitchFamily="34" charset="0"/>
              </a:rPr>
              <a:t>frank.herberg@switch.ch</a:t>
            </a:r>
            <a:endParaRPr lang="en-US" kern="0" dirty="0">
              <a:latin typeface="Calibri" panose="020F0502020204030204" pitchFamily="34" charset="0"/>
              <a:cs typeface="Calibri" panose="020F0502020204030204" pitchFamily="34" charset="0"/>
            </a:endParaRPr>
          </a:p>
          <a:p>
            <a:pPr marL="0" indent="0">
              <a:buNone/>
            </a:pPr>
            <a:r>
              <a:rPr lang="en-GB" dirty="0">
                <a:latin typeface="Calibri" panose="020F0502020204030204" pitchFamily="34" charset="0"/>
                <a:cs typeface="Calibri" panose="020F0502020204030204" pitchFamily="34" charset="0"/>
                <a:sym typeface="Arial" charset="0"/>
              </a:rPr>
              <a:t>@</a:t>
            </a:r>
            <a:r>
              <a:rPr lang="en-GB" dirty="0" err="1">
                <a:latin typeface="Calibri" panose="020F0502020204030204" pitchFamily="34" charset="0"/>
                <a:cs typeface="Calibri" panose="020F0502020204030204" pitchFamily="34" charset="0"/>
                <a:sym typeface="Arial" charset="0"/>
              </a:rPr>
              <a:t>frankherberg</a:t>
            </a:r>
            <a:endParaRPr lang="en-US" kern="0"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B473E4CB-AC69-F94D-A64A-E4C4885C39E5}"/>
              </a:ext>
            </a:extLst>
          </p:cNvPr>
          <p:cNvPicPr>
            <a:picLocks noChangeAspect="1"/>
          </p:cNvPicPr>
          <p:nvPr/>
        </p:nvPicPr>
        <p:blipFill>
          <a:blip r:embed="rId3"/>
          <a:stretch>
            <a:fillRect/>
          </a:stretch>
        </p:blipFill>
        <p:spPr>
          <a:xfrm>
            <a:off x="2931864" y="548680"/>
            <a:ext cx="5816600" cy="6134100"/>
          </a:xfrm>
          <a:prstGeom prst="rect">
            <a:avLst/>
          </a:prstGeom>
        </p:spPr>
      </p:pic>
    </p:spTree>
    <p:extLst>
      <p:ext uri="{BB962C8B-B14F-4D97-AF65-F5344CB8AC3E}">
        <p14:creationId xmlns:p14="http://schemas.microsoft.com/office/powerpoint/2010/main" val="764380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ACE47-F811-2148-B5D2-683B793B871E}"/>
              </a:ext>
            </a:extLst>
          </p:cNvPr>
          <p:cNvSpPr>
            <a:spLocks noGrp="1"/>
          </p:cNvSpPr>
          <p:nvPr>
            <p:ph type="title"/>
          </p:nvPr>
        </p:nvSpPr>
        <p:spPr/>
        <p:txBody>
          <a:bodyPr/>
          <a:lstStyle/>
          <a:p>
            <a:r>
              <a:rPr lang="en-US" dirty="0"/>
              <a:t>IPv6 Firewall Policies</a:t>
            </a:r>
          </a:p>
        </p:txBody>
      </p:sp>
    </p:spTree>
    <p:extLst>
      <p:ext uri="{BB962C8B-B14F-4D97-AF65-F5344CB8AC3E}">
        <p14:creationId xmlns:p14="http://schemas.microsoft.com/office/powerpoint/2010/main" val="517355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a:bodyPr>
          <a:lstStyle/>
          <a:p>
            <a:pPr marL="457200" indent="-457200">
              <a:buFont typeface="+mj-lt"/>
              <a:buAutoNum type="arabicPeriod"/>
            </a:pPr>
            <a:r>
              <a:rPr lang="en-US" dirty="0" err="1">
                <a:ea typeface="ＭＳ Ｐゴシック" charset="0"/>
              </a:rPr>
              <a:t>v6</a:t>
            </a:r>
            <a:r>
              <a:rPr lang="en-US" dirty="0">
                <a:ea typeface="ＭＳ Ｐゴシック" charset="0"/>
              </a:rPr>
              <a:t> FW policies should match </a:t>
            </a:r>
            <a:r>
              <a:rPr lang="en-US" dirty="0" err="1">
                <a:ea typeface="ＭＳ Ｐゴシック" charset="0"/>
              </a:rPr>
              <a:t>v4</a:t>
            </a:r>
            <a:r>
              <a:rPr lang="en-US" dirty="0">
                <a:ea typeface="ＭＳ Ｐゴシック" charset="0"/>
              </a:rPr>
              <a:t> policies in most cases</a:t>
            </a:r>
          </a:p>
          <a:p>
            <a:pPr lvl="1"/>
            <a:r>
              <a:rPr lang="en-US" dirty="0">
                <a:solidFill>
                  <a:schemeClr val="bg1">
                    <a:lumMod val="50000"/>
                  </a:schemeClr>
                </a:solidFill>
                <a:ea typeface="ＭＳ Ｐゴシック" charset="0"/>
              </a:rPr>
              <a:t>"from to service action" is the same for both protocols</a:t>
            </a:r>
          </a:p>
          <a:p>
            <a:pPr marL="457200" indent="-457200">
              <a:buFont typeface="+mj-lt"/>
              <a:buAutoNum type="arabicPeriod"/>
            </a:pPr>
            <a:r>
              <a:rPr lang="en-US" dirty="0">
                <a:ea typeface="ＭＳ Ｐゴシック" charset="0"/>
              </a:rPr>
              <a:t>Allow only allocated addresses </a:t>
            </a:r>
          </a:p>
          <a:p>
            <a:pPr lvl="1"/>
            <a:r>
              <a:rPr lang="en-US" dirty="0">
                <a:solidFill>
                  <a:srgbClr val="7F7F7F"/>
                </a:solidFill>
                <a:ea typeface="ＭＳ Ｐゴシック" charset="0"/>
              </a:rPr>
              <a:t>Unlike </a:t>
            </a:r>
            <a:r>
              <a:rPr lang="en-US" dirty="0" err="1">
                <a:solidFill>
                  <a:srgbClr val="7F7F7F"/>
                </a:solidFill>
                <a:ea typeface="ＭＳ Ｐゴシック" charset="0"/>
              </a:rPr>
              <a:t>v4</a:t>
            </a:r>
            <a:r>
              <a:rPr lang="en-US" dirty="0">
                <a:solidFill>
                  <a:srgbClr val="7F7F7F"/>
                </a:solidFill>
                <a:ea typeface="ＭＳ Ｐゴシック" charset="0"/>
              </a:rPr>
              <a:t> in </a:t>
            </a:r>
            <a:r>
              <a:rPr lang="en-US" dirty="0" err="1">
                <a:solidFill>
                  <a:srgbClr val="7F7F7F"/>
                </a:solidFill>
                <a:ea typeface="ＭＳ Ｐゴシック" charset="0"/>
              </a:rPr>
              <a:t>v6</a:t>
            </a:r>
            <a:r>
              <a:rPr lang="en-US" dirty="0">
                <a:solidFill>
                  <a:srgbClr val="7F7F7F"/>
                </a:solidFill>
                <a:ea typeface="ＭＳ Ｐゴシック" charset="0"/>
              </a:rPr>
              <a:t> only a fraction of the address space is allocated </a:t>
            </a:r>
          </a:p>
          <a:p>
            <a:pPr lvl="1"/>
            <a:r>
              <a:rPr lang="en-US" dirty="0">
                <a:solidFill>
                  <a:srgbClr val="7F7F7F"/>
                </a:solidFill>
                <a:ea typeface="ＭＳ Ｐゴシック" charset="0"/>
              </a:rPr>
              <a:t>List of legitimate </a:t>
            </a:r>
            <a:r>
              <a:rPr lang="en-US" dirty="0" err="1">
                <a:solidFill>
                  <a:srgbClr val="7F7F7F"/>
                </a:solidFill>
                <a:ea typeface="ＭＳ Ｐゴシック" charset="0"/>
              </a:rPr>
              <a:t>v6</a:t>
            </a:r>
            <a:r>
              <a:rPr lang="en-US" dirty="0">
                <a:solidFill>
                  <a:srgbClr val="7F7F7F"/>
                </a:solidFill>
                <a:ea typeface="ＭＳ Ｐゴシック" charset="0"/>
              </a:rPr>
              <a:t> addresses is maintainable</a:t>
            </a:r>
          </a:p>
          <a:p>
            <a:pPr lvl="1"/>
            <a:r>
              <a:rPr lang="en-US" dirty="0">
                <a:solidFill>
                  <a:srgbClr val="7F7F7F"/>
                </a:solidFill>
                <a:ea typeface="ＭＳ Ｐゴシック" charset="0"/>
              </a:rPr>
              <a:t>see </a:t>
            </a:r>
            <a:r>
              <a:rPr lang="en-US" dirty="0" err="1">
                <a:solidFill>
                  <a:srgbClr val="7F7F7F"/>
                </a:solidFill>
                <a:ea typeface="ＭＳ Ｐゴシック" charset="0"/>
              </a:rPr>
              <a:t>IANA</a:t>
            </a:r>
            <a:r>
              <a:rPr lang="en-US" dirty="0">
                <a:solidFill>
                  <a:srgbClr val="7F7F7F"/>
                </a:solidFill>
                <a:ea typeface="ＭＳ Ｐゴシック" charset="0"/>
              </a:rPr>
              <a:t> IPv6 Global Unicast Address Assignments:</a:t>
            </a:r>
          </a:p>
          <a:p>
            <a:pPr marL="384175" lvl="1" indent="0">
              <a:buNone/>
            </a:pPr>
            <a:r>
              <a:rPr lang="en-US" dirty="0">
                <a:solidFill>
                  <a:schemeClr val="bg1">
                    <a:lumMod val="50000"/>
                  </a:schemeClr>
                </a:solidFill>
                <a:ea typeface="ＭＳ Ｐゴシック" charset="0"/>
                <a:sym typeface="Wingdings"/>
              </a:rPr>
              <a:t> </a:t>
            </a:r>
            <a:r>
              <a:rPr lang="en-US" dirty="0">
                <a:solidFill>
                  <a:schemeClr val="bg1">
                    <a:lumMod val="50000"/>
                  </a:schemeClr>
                </a:solidFill>
                <a:ea typeface="ＭＳ Ｐゴシック" charset="0"/>
              </a:rPr>
              <a:t>http://</a:t>
            </a:r>
            <a:r>
              <a:rPr lang="en-US" dirty="0" err="1">
                <a:solidFill>
                  <a:schemeClr val="bg1">
                    <a:lumMod val="50000"/>
                  </a:schemeClr>
                </a:solidFill>
                <a:ea typeface="ＭＳ Ｐゴシック" charset="0"/>
              </a:rPr>
              <a:t>www.iana.org</a:t>
            </a:r>
            <a:r>
              <a:rPr lang="en-US" dirty="0">
                <a:solidFill>
                  <a:schemeClr val="bg1">
                    <a:lumMod val="50000"/>
                  </a:schemeClr>
                </a:solidFill>
                <a:ea typeface="ＭＳ Ｐゴシック" charset="0"/>
              </a:rPr>
              <a:t>/assignments/</a:t>
            </a:r>
            <a:r>
              <a:rPr lang="en-US" dirty="0" err="1">
                <a:solidFill>
                  <a:schemeClr val="bg1">
                    <a:lumMod val="50000"/>
                  </a:schemeClr>
                </a:solidFill>
                <a:ea typeface="ＭＳ Ｐゴシック" charset="0"/>
              </a:rPr>
              <a:t>ipv6</a:t>
            </a:r>
            <a:r>
              <a:rPr lang="en-US" dirty="0">
                <a:solidFill>
                  <a:schemeClr val="bg1">
                    <a:lumMod val="50000"/>
                  </a:schemeClr>
                </a:solidFill>
                <a:ea typeface="ＭＳ Ｐゴシック" charset="0"/>
              </a:rPr>
              <a:t>-unicast-address-assignments/</a:t>
            </a:r>
            <a:r>
              <a:rPr lang="en-US" dirty="0" err="1">
                <a:solidFill>
                  <a:schemeClr val="bg1">
                    <a:lumMod val="50000"/>
                  </a:schemeClr>
                </a:solidFill>
                <a:ea typeface="ＭＳ Ｐゴシック" charset="0"/>
              </a:rPr>
              <a:t>ipv6</a:t>
            </a:r>
            <a:r>
              <a:rPr lang="en-US" dirty="0">
                <a:solidFill>
                  <a:schemeClr val="bg1">
                    <a:lumMod val="50000"/>
                  </a:schemeClr>
                </a:solidFill>
                <a:ea typeface="ＭＳ Ｐゴシック" charset="0"/>
              </a:rPr>
              <a:t>-unicast-address-</a:t>
            </a:r>
            <a:r>
              <a:rPr lang="en-US" dirty="0" err="1">
                <a:solidFill>
                  <a:schemeClr val="bg1">
                    <a:lumMod val="50000"/>
                  </a:schemeClr>
                </a:solidFill>
                <a:ea typeface="ＭＳ Ｐゴシック" charset="0"/>
              </a:rPr>
              <a:t>assignments.xml</a:t>
            </a:r>
            <a:r>
              <a:rPr lang="en-US" dirty="0">
                <a:solidFill>
                  <a:schemeClr val="bg1">
                    <a:lumMod val="50000"/>
                  </a:schemeClr>
                </a:solidFill>
                <a:ea typeface="ＭＳ Ｐゴシック" charset="0"/>
              </a:rPr>
              <a:t> </a:t>
            </a:r>
            <a:r>
              <a:rPr lang="en-US" i="1" dirty="0">
                <a:solidFill>
                  <a:schemeClr val="bg1">
                    <a:lumMod val="50000"/>
                  </a:schemeClr>
                </a:solidFill>
                <a:ea typeface="ＭＳ Ｐゴシック" charset="0"/>
              </a:rPr>
              <a:t>(see next page)</a:t>
            </a:r>
          </a:p>
          <a:p>
            <a:pPr marL="457200" indent="-457200">
              <a:buFont typeface="+mj-lt"/>
              <a:buAutoNum type="arabicPeriod"/>
            </a:pPr>
            <a:r>
              <a:rPr lang="en-US" dirty="0">
                <a:ea typeface="ＭＳ Ｐゴシック" charset="0"/>
              </a:rPr>
              <a:t>Do </a:t>
            </a:r>
            <a:r>
              <a:rPr lang="en-US" dirty="0" err="1">
                <a:ea typeface="ＭＳ Ｐゴシック" charset="0"/>
              </a:rPr>
              <a:t>Antispoofing</a:t>
            </a:r>
            <a:r>
              <a:rPr lang="en-US" dirty="0">
                <a:ea typeface="ＭＳ Ｐゴシック" charset="0"/>
              </a:rPr>
              <a:t> Filtering (as in </a:t>
            </a:r>
            <a:r>
              <a:rPr lang="en-US" dirty="0" err="1">
                <a:ea typeface="ＭＳ Ｐゴシック" charset="0"/>
              </a:rPr>
              <a:t>v4</a:t>
            </a:r>
            <a:r>
              <a:rPr lang="en-US" dirty="0">
                <a:ea typeface="ＭＳ Ｐゴシック" charset="0"/>
              </a:rPr>
              <a:t>)</a:t>
            </a:r>
          </a:p>
          <a:p>
            <a:pPr lvl="1"/>
            <a:r>
              <a:rPr lang="en-US" dirty="0">
                <a:solidFill>
                  <a:srgbClr val="7F7F7F"/>
                </a:solidFill>
                <a:ea typeface="ＭＳ Ｐゴシック" charset="0"/>
              </a:rPr>
              <a:t>Ingress filter for source addresses from internal address space</a:t>
            </a:r>
          </a:p>
          <a:p>
            <a:pPr lvl="1"/>
            <a:r>
              <a:rPr lang="en-US" dirty="0">
                <a:solidFill>
                  <a:srgbClr val="7F7F7F"/>
                </a:solidFill>
                <a:ea typeface="ＭＳ Ｐゴシック" charset="0"/>
              </a:rPr>
              <a:t>Egress filter for source addresses </a:t>
            </a:r>
            <a:r>
              <a:rPr lang="en-US" i="1" dirty="0">
                <a:solidFill>
                  <a:srgbClr val="7F7F7F"/>
                </a:solidFill>
                <a:ea typeface="ＭＳ Ｐゴシック" charset="0"/>
              </a:rPr>
              <a:t>other than </a:t>
            </a:r>
            <a:r>
              <a:rPr lang="en-US" dirty="0">
                <a:solidFill>
                  <a:srgbClr val="7F7F7F"/>
                </a:solidFill>
                <a:ea typeface="ＭＳ Ｐゴシック" charset="0"/>
              </a:rPr>
              <a:t>internal address space</a:t>
            </a: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a:ea typeface="ＭＳ Ｐゴシック" charset="0"/>
              </a:rPr>
              <a:t>Recommendations for IPv6 Firewall policies  </a:t>
            </a:r>
          </a:p>
        </p:txBody>
      </p:sp>
    </p:spTree>
    <p:extLst>
      <p:ext uri="{BB962C8B-B14F-4D97-AF65-F5344CB8AC3E}">
        <p14:creationId xmlns:p14="http://schemas.microsoft.com/office/powerpoint/2010/main" val="2898200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2-11-01 at 11.43.21.png"/>
          <p:cNvPicPr>
            <a:picLocks noGrp="1" noChangeAspect="1"/>
          </p:cNvPicPr>
          <p:nvPr>
            <p:ph idx="1"/>
          </p:nvPr>
        </p:nvPicPr>
        <p:blipFill>
          <a:blip r:embed="rId3">
            <a:extLst>
              <a:ext uri="{28A0092B-C50C-407E-A947-70E740481C1C}">
                <a14:useLocalDpi xmlns:a14="http://schemas.microsoft.com/office/drawing/2010/main" val="0"/>
              </a:ext>
            </a:extLst>
          </a:blip>
          <a:srcRect l="-4208" r="-4208"/>
          <a:stretch>
            <a:fillRect/>
          </a:stretch>
        </p:blipFill>
        <p:spPr>
          <a:xfrm>
            <a:off x="-68110" y="548680"/>
            <a:ext cx="9191035" cy="5331296"/>
          </a:xfrm>
        </p:spPr>
      </p:pic>
      <p:pic>
        <p:nvPicPr>
          <p:cNvPr id="6" name="Picture 5" descr="Arbeit_Icon_papier_mehrere_do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3519" y="177803"/>
            <a:ext cx="917745" cy="1041399"/>
          </a:xfrm>
          <a:prstGeom prst="rect">
            <a:avLst/>
          </a:prstGeom>
        </p:spPr>
      </p:pic>
      <p:sp>
        <p:nvSpPr>
          <p:cNvPr id="7" name="TextBox 6"/>
          <p:cNvSpPr txBox="1"/>
          <p:nvPr/>
        </p:nvSpPr>
        <p:spPr>
          <a:xfrm>
            <a:off x="7145868" y="372535"/>
            <a:ext cx="1693333" cy="646331"/>
          </a:xfrm>
          <a:prstGeom prst="rect">
            <a:avLst/>
          </a:prstGeom>
          <a:noFill/>
        </p:spPr>
        <p:txBody>
          <a:bodyPr wrap="square" rtlCol="0">
            <a:spAutoFit/>
          </a:bodyPr>
          <a:lstStyle/>
          <a:p>
            <a:pPr algn="ctr"/>
            <a:r>
              <a:rPr lang="en-US" b="1">
                <a:solidFill>
                  <a:srgbClr val="FF0000"/>
                </a:solidFill>
                <a:latin typeface="Calibri" panose="020F0502020204030204" pitchFamily="34" charset="0"/>
                <a:cs typeface="Calibri" panose="020F0502020204030204" pitchFamily="34" charset="0"/>
              </a:rPr>
              <a:t>for your reference</a:t>
            </a:r>
          </a:p>
        </p:txBody>
      </p:sp>
    </p:spTree>
    <p:extLst>
      <p:ext uri="{BB962C8B-B14F-4D97-AF65-F5344CB8AC3E}">
        <p14:creationId xmlns:p14="http://schemas.microsoft.com/office/powerpoint/2010/main" val="2898403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467544" y="1031652"/>
            <a:ext cx="8229600" cy="4773612"/>
          </a:xfrm>
        </p:spPr>
        <p:txBody>
          <a:bodyPr>
            <a:normAutofit fontScale="92500" lnSpcReduction="10000"/>
          </a:bodyPr>
          <a:lstStyle/>
          <a:p>
            <a:pPr marL="457200" indent="-457200">
              <a:spcAft>
                <a:spcPts val="600"/>
              </a:spcAft>
              <a:buFont typeface="+mj-lt"/>
              <a:buAutoNum type="arabicPeriod" startAt="4"/>
            </a:pPr>
            <a:r>
              <a:rPr lang="en-US" dirty="0">
                <a:ea typeface="ＭＳ Ｐゴシック" charset="0"/>
              </a:rPr>
              <a:t>IPv6 addresses that should be denied (both directions)</a:t>
            </a:r>
          </a:p>
          <a:p>
            <a:pPr lvl="1">
              <a:spcAft>
                <a:spcPts val="600"/>
              </a:spcAft>
            </a:pPr>
            <a:r>
              <a:rPr lang="en-US" dirty="0">
                <a:ea typeface="ＭＳ Ｐゴシック" charset="0"/>
              </a:rPr>
              <a:t>Unspecified address ::, loopback address ::1</a:t>
            </a:r>
          </a:p>
          <a:p>
            <a:pPr lvl="1">
              <a:spcAft>
                <a:spcPts val="600"/>
              </a:spcAft>
            </a:pPr>
            <a:r>
              <a:rPr lang="en-US" dirty="0">
                <a:ea typeface="ＭＳ Ｐゴシック" charset="0"/>
              </a:rPr>
              <a:t>IPv4-mapped IPv6 addresses </a:t>
            </a:r>
          </a:p>
          <a:p>
            <a:pPr marL="384175" lvl="1" indent="0">
              <a:spcAft>
                <a:spcPts val="600"/>
              </a:spcAft>
              <a:buNone/>
            </a:pPr>
            <a:r>
              <a:rPr lang="en-US" dirty="0">
                <a:solidFill>
                  <a:schemeClr val="bg1">
                    <a:lumMod val="50000"/>
                  </a:schemeClr>
                </a:solidFill>
                <a:ea typeface="ＭＳ Ｐゴシック" charset="0"/>
              </a:rPr>
              <a:t>::</a:t>
            </a:r>
            <a:r>
              <a:rPr lang="en-US" dirty="0" err="1">
                <a:solidFill>
                  <a:schemeClr val="bg1">
                    <a:lumMod val="50000"/>
                  </a:schemeClr>
                </a:solidFill>
                <a:ea typeface="ＭＳ Ｐゴシック" charset="0"/>
              </a:rPr>
              <a:t>ffff:0.0.0.0</a:t>
            </a:r>
            <a:r>
              <a:rPr lang="en-US" dirty="0">
                <a:solidFill>
                  <a:schemeClr val="bg1">
                    <a:lumMod val="50000"/>
                  </a:schemeClr>
                </a:solidFill>
                <a:ea typeface="ＭＳ Ｐゴシック" charset="0"/>
              </a:rPr>
              <a:t>/96, ::224.0.0.0/100, ::127.0.0.0/104, ::0.0.0.0/104, ::255.0.0.0/104</a:t>
            </a:r>
          </a:p>
          <a:p>
            <a:pPr lvl="1">
              <a:spcAft>
                <a:spcPts val="600"/>
              </a:spcAft>
            </a:pPr>
            <a:r>
              <a:rPr lang="en-US" dirty="0">
                <a:ea typeface="ＭＳ Ｐゴシック" charset="0"/>
              </a:rPr>
              <a:t>False </a:t>
            </a:r>
            <a:r>
              <a:rPr lang="en-US" dirty="0" err="1">
                <a:ea typeface="ＭＳ Ｐゴシック" charset="0"/>
              </a:rPr>
              <a:t>6to4</a:t>
            </a:r>
            <a:r>
              <a:rPr lang="en-US" dirty="0">
                <a:ea typeface="ＭＳ Ｐゴシック" charset="0"/>
              </a:rPr>
              <a:t> addresses (192.168.0.0/16, </a:t>
            </a:r>
            <a:r>
              <a:rPr lang="en-US" dirty="0"/>
              <a:t>10.0.0.0/8, loopback, </a:t>
            </a:r>
            <a:r>
              <a:rPr lang="en-US" dirty="0" err="1"/>
              <a:t>etc</a:t>
            </a:r>
            <a:r>
              <a:rPr lang="en-US" dirty="0"/>
              <a:t>)</a:t>
            </a:r>
            <a:endParaRPr lang="en-US" dirty="0">
              <a:ea typeface="ＭＳ Ｐゴシック" charset="0"/>
            </a:endParaRPr>
          </a:p>
          <a:p>
            <a:pPr marL="384175" lvl="1" indent="0">
              <a:spcAft>
                <a:spcPts val="600"/>
              </a:spcAft>
              <a:buNone/>
            </a:pPr>
            <a:r>
              <a:rPr lang="en-US" dirty="0" err="1">
                <a:solidFill>
                  <a:srgbClr val="7F7F7F"/>
                </a:solidFill>
                <a:ea typeface="ＭＳ Ｐゴシック" charset="0"/>
              </a:rPr>
              <a:t>2002:e000</a:t>
            </a:r>
            <a:r>
              <a:rPr lang="en-US" dirty="0">
                <a:solidFill>
                  <a:srgbClr val="7F7F7F"/>
                </a:solidFill>
                <a:ea typeface="ＭＳ Ｐゴシック" charset="0"/>
              </a:rPr>
              <a:t>::/20, </a:t>
            </a:r>
            <a:r>
              <a:rPr lang="en-US" dirty="0" err="1">
                <a:solidFill>
                  <a:srgbClr val="7F7F7F"/>
                </a:solidFill>
                <a:ea typeface="ＭＳ Ｐゴシック" charset="0"/>
              </a:rPr>
              <a:t>2002:7f00</a:t>
            </a:r>
            <a:r>
              <a:rPr lang="en-US" dirty="0">
                <a:solidFill>
                  <a:srgbClr val="7F7F7F"/>
                </a:solidFill>
                <a:ea typeface="ＭＳ Ｐゴシック" charset="0"/>
              </a:rPr>
              <a:t>::/24, 2002:0000::/24, </a:t>
            </a:r>
            <a:r>
              <a:rPr lang="en-US" dirty="0" err="1">
                <a:solidFill>
                  <a:srgbClr val="7F7F7F"/>
                </a:solidFill>
                <a:ea typeface="ＭＳ Ｐゴシック" charset="0"/>
              </a:rPr>
              <a:t>2002:ff00</a:t>
            </a:r>
            <a:r>
              <a:rPr lang="en-US" dirty="0">
                <a:solidFill>
                  <a:srgbClr val="7F7F7F"/>
                </a:solidFill>
                <a:ea typeface="ＭＳ Ｐゴシック" charset="0"/>
              </a:rPr>
              <a:t>::/24, </a:t>
            </a:r>
            <a:r>
              <a:rPr lang="en-US" dirty="0" err="1">
                <a:solidFill>
                  <a:srgbClr val="7F7F7F"/>
                </a:solidFill>
                <a:ea typeface="ＭＳ Ｐゴシック" charset="0"/>
              </a:rPr>
              <a:t>2002:0a00</a:t>
            </a:r>
            <a:r>
              <a:rPr lang="en-US" dirty="0">
                <a:solidFill>
                  <a:srgbClr val="7F7F7F"/>
                </a:solidFill>
                <a:ea typeface="ＭＳ Ｐゴシック" charset="0"/>
              </a:rPr>
              <a:t>::/24, </a:t>
            </a:r>
            <a:r>
              <a:rPr lang="en-US" dirty="0" err="1">
                <a:solidFill>
                  <a:srgbClr val="7F7F7F"/>
                </a:solidFill>
                <a:ea typeface="ＭＳ Ｐゴシック" charset="0"/>
              </a:rPr>
              <a:t>2002:ac10</a:t>
            </a:r>
            <a:r>
              <a:rPr lang="en-US" dirty="0">
                <a:solidFill>
                  <a:srgbClr val="7F7F7F"/>
                </a:solidFill>
                <a:ea typeface="ＭＳ Ｐゴシック" charset="0"/>
              </a:rPr>
              <a:t>::/28, </a:t>
            </a:r>
            <a:r>
              <a:rPr lang="en-US" dirty="0" err="1">
                <a:solidFill>
                  <a:srgbClr val="7F7F7F"/>
                </a:solidFill>
                <a:ea typeface="ＭＳ Ｐゴシック" charset="0"/>
              </a:rPr>
              <a:t>2002:c0a8</a:t>
            </a:r>
            <a:r>
              <a:rPr lang="en-US" dirty="0">
                <a:solidFill>
                  <a:srgbClr val="7F7F7F"/>
                </a:solidFill>
                <a:ea typeface="ＭＳ Ｐゴシック" charset="0"/>
              </a:rPr>
              <a:t>::/32,</a:t>
            </a:r>
          </a:p>
          <a:p>
            <a:pPr lvl="1">
              <a:spcAft>
                <a:spcPts val="600"/>
              </a:spcAft>
            </a:pPr>
            <a:r>
              <a:rPr lang="en-US" dirty="0">
                <a:ea typeface="ＭＳ Ｐゴシック" charset="0"/>
              </a:rPr>
              <a:t>Link-local addresses </a:t>
            </a:r>
            <a:r>
              <a:rPr lang="en-US" dirty="0" err="1">
                <a:solidFill>
                  <a:schemeClr val="bg1">
                    <a:lumMod val="50000"/>
                  </a:schemeClr>
                </a:solidFill>
                <a:ea typeface="ＭＳ Ｐゴシック" charset="0"/>
              </a:rPr>
              <a:t>fe80</a:t>
            </a:r>
            <a:r>
              <a:rPr lang="en-US" dirty="0">
                <a:solidFill>
                  <a:schemeClr val="bg1">
                    <a:lumMod val="50000"/>
                  </a:schemeClr>
                </a:solidFill>
                <a:ea typeface="ＭＳ Ｐゴシック" charset="0"/>
              </a:rPr>
              <a:t>::/10</a:t>
            </a:r>
          </a:p>
          <a:p>
            <a:pPr lvl="1">
              <a:spcAft>
                <a:spcPts val="600"/>
              </a:spcAft>
            </a:pPr>
            <a:r>
              <a:rPr lang="en-US" dirty="0">
                <a:ea typeface="ＭＳ Ｐゴシック" charset="0"/>
              </a:rPr>
              <a:t>Reserved for documentation addresses </a:t>
            </a:r>
            <a:r>
              <a:rPr lang="en-US" dirty="0" err="1">
                <a:solidFill>
                  <a:schemeClr val="bg1">
                    <a:lumMod val="50000"/>
                  </a:schemeClr>
                </a:solidFill>
                <a:ea typeface="ＭＳ Ｐゴシック" charset="0"/>
              </a:rPr>
              <a:t>2001:db8</a:t>
            </a:r>
            <a:r>
              <a:rPr lang="en-US" dirty="0">
                <a:solidFill>
                  <a:schemeClr val="bg1">
                    <a:lumMod val="50000"/>
                  </a:schemeClr>
                </a:solidFill>
                <a:ea typeface="ＭＳ Ｐゴシック" charset="0"/>
              </a:rPr>
              <a:t>::/32</a:t>
            </a:r>
          </a:p>
          <a:p>
            <a:pPr lvl="1">
              <a:spcAft>
                <a:spcPts val="600"/>
              </a:spcAft>
            </a:pPr>
            <a:r>
              <a:rPr lang="en-US" dirty="0"/>
              <a:t>Unique Local Addresses (</a:t>
            </a:r>
            <a:r>
              <a:rPr lang="en-US" dirty="0" err="1"/>
              <a:t>ULA</a:t>
            </a:r>
            <a:r>
              <a:rPr lang="en-US" dirty="0"/>
              <a:t> RFC 4193) </a:t>
            </a:r>
            <a:r>
              <a:rPr lang="en-US" dirty="0" err="1">
                <a:solidFill>
                  <a:schemeClr val="bg1">
                    <a:lumMod val="50000"/>
                  </a:schemeClr>
                </a:solidFill>
                <a:ea typeface="ＭＳ Ｐゴシック" charset="0"/>
              </a:rPr>
              <a:t>fc00</a:t>
            </a:r>
            <a:r>
              <a:rPr lang="en-US" dirty="0">
                <a:solidFill>
                  <a:schemeClr val="bg1">
                    <a:lumMod val="50000"/>
                  </a:schemeClr>
                </a:solidFill>
                <a:ea typeface="ＭＳ Ｐゴシック" charset="0"/>
              </a:rPr>
              <a:t>:: /7 </a:t>
            </a:r>
          </a:p>
          <a:p>
            <a:pPr lvl="1">
              <a:spcAft>
                <a:spcPts val="600"/>
              </a:spcAft>
            </a:pPr>
            <a:r>
              <a:rPr lang="en-US" dirty="0"/>
              <a:t>All Multicast </a:t>
            </a:r>
            <a:r>
              <a:rPr lang="en-US" dirty="0" err="1">
                <a:solidFill>
                  <a:schemeClr val="bg1">
                    <a:lumMod val="50000"/>
                  </a:schemeClr>
                </a:solidFill>
                <a:ea typeface="ＭＳ Ｐゴシック" charset="0"/>
              </a:rPr>
              <a:t>ff00</a:t>
            </a:r>
            <a:r>
              <a:rPr lang="en-US" dirty="0">
                <a:solidFill>
                  <a:schemeClr val="bg1">
                    <a:lumMod val="50000"/>
                  </a:schemeClr>
                </a:solidFill>
                <a:ea typeface="ＭＳ Ｐゴシック" charset="0"/>
              </a:rPr>
              <a:t>:: /8 </a:t>
            </a:r>
            <a:r>
              <a:rPr lang="en-US" dirty="0"/>
              <a:t>or Site Scope Multicast </a:t>
            </a:r>
            <a:r>
              <a:rPr lang="en-US" dirty="0" err="1">
                <a:solidFill>
                  <a:schemeClr val="bg1">
                    <a:lumMod val="50000"/>
                  </a:schemeClr>
                </a:solidFill>
                <a:ea typeface="ＭＳ Ｐゴシック" charset="0"/>
              </a:rPr>
              <a:t>ff05</a:t>
            </a:r>
            <a:r>
              <a:rPr lang="en-US" dirty="0">
                <a:solidFill>
                  <a:schemeClr val="bg1">
                    <a:lumMod val="50000"/>
                  </a:schemeClr>
                </a:solidFill>
                <a:ea typeface="ＭＳ Ｐゴシック" charset="0"/>
              </a:rPr>
              <a:t>::/16</a:t>
            </a:r>
          </a:p>
          <a:p>
            <a:pPr lvl="1"/>
            <a:endParaRPr lang="en-US" dirty="0">
              <a:ea typeface="ＭＳ Ｐゴシック" charset="0"/>
            </a:endParaRPr>
          </a:p>
          <a:p>
            <a:pPr lvl="1"/>
            <a:endParaRPr lang="en-US" dirty="0">
              <a:ea typeface="ＭＳ Ｐゴシック" charset="0"/>
            </a:endParaRPr>
          </a:p>
          <a:p>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1090547"/>
          </a:xfrm>
        </p:spPr>
        <p:txBody>
          <a:bodyPr>
            <a:normAutofit/>
          </a:bodyPr>
          <a:lstStyle/>
          <a:p>
            <a:pPr eaLnBrk="1" hangingPunct="1"/>
            <a:r>
              <a:rPr lang="en-GB">
                <a:ea typeface="ＭＳ Ｐゴシック" charset="0"/>
              </a:rPr>
              <a:t>Recommendations for IPv6 Firewall policies</a:t>
            </a:r>
            <a:br>
              <a:rPr lang="en-GB">
                <a:ea typeface="ＭＳ Ｐゴシック" charset="0"/>
              </a:rPr>
            </a:br>
            <a:endParaRPr lang="en-GB">
              <a:ea typeface="ＭＳ Ｐゴシック" charset="0"/>
            </a:endParaRPr>
          </a:p>
        </p:txBody>
      </p:sp>
    </p:spTree>
    <p:extLst>
      <p:ext uri="{BB962C8B-B14F-4D97-AF65-F5344CB8AC3E}">
        <p14:creationId xmlns:p14="http://schemas.microsoft.com/office/powerpoint/2010/main" val="1420113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467544" y="1124744"/>
            <a:ext cx="8229600" cy="4773612"/>
          </a:xfrm>
        </p:spPr>
        <p:txBody>
          <a:bodyPr/>
          <a:lstStyle/>
          <a:p>
            <a:pPr marL="0" indent="0">
              <a:spcAft>
                <a:spcPts val="600"/>
              </a:spcAft>
              <a:buNone/>
            </a:pPr>
            <a:r>
              <a:rPr lang="en-US" dirty="0">
                <a:ea typeface="ＭＳ Ｐゴシック" charset="0"/>
              </a:rPr>
              <a:t>More…</a:t>
            </a:r>
          </a:p>
          <a:p>
            <a:pPr>
              <a:spcAft>
                <a:spcPts val="600"/>
              </a:spcAft>
            </a:pPr>
            <a:r>
              <a:rPr lang="en-US" dirty="0">
                <a:ea typeface="ＭＳ Ｐゴシック" charset="0"/>
              </a:rPr>
              <a:t>Deprecated addresses</a:t>
            </a:r>
          </a:p>
          <a:p>
            <a:pPr marL="727075" lvl="1" indent="-342900"/>
            <a:r>
              <a:rPr lang="en-US" dirty="0" err="1">
                <a:solidFill>
                  <a:srgbClr val="7F7F7F"/>
                </a:solidFill>
              </a:rPr>
              <a:t>3ffe</a:t>
            </a:r>
            <a:r>
              <a:rPr lang="en-US" dirty="0">
                <a:solidFill>
                  <a:srgbClr val="7F7F7F"/>
                </a:solidFill>
              </a:rPr>
              <a:t>::/16</a:t>
            </a:r>
            <a:r>
              <a:rPr lang="en-US" dirty="0"/>
              <a:t> Former </a:t>
            </a:r>
            <a:r>
              <a:rPr lang="en-US" dirty="0" err="1"/>
              <a:t>6bone</a:t>
            </a:r>
            <a:r>
              <a:rPr lang="en-US" dirty="0"/>
              <a:t>, now decommissioned</a:t>
            </a:r>
          </a:p>
          <a:p>
            <a:pPr marL="727075" lvl="1" indent="-342900"/>
            <a:r>
              <a:rPr lang="en-US" dirty="0" err="1">
                <a:solidFill>
                  <a:srgbClr val="7F7F7F"/>
                </a:solidFill>
              </a:rPr>
              <a:t>fec0</a:t>
            </a:r>
            <a:r>
              <a:rPr lang="en-US" dirty="0">
                <a:solidFill>
                  <a:srgbClr val="7F7F7F"/>
                </a:solidFill>
              </a:rPr>
              <a:t>:: /10 </a:t>
            </a:r>
            <a:r>
              <a:rPr lang="en-US" dirty="0"/>
              <a:t>Site-local Unicast – deprecated by RFC 3879 (replaced by </a:t>
            </a:r>
            <a:r>
              <a:rPr lang="en-US" dirty="0" err="1"/>
              <a:t>ULA</a:t>
            </a:r>
            <a:r>
              <a:rPr lang="en-US" dirty="0"/>
              <a:t>)</a:t>
            </a:r>
          </a:p>
          <a:p>
            <a:pPr marL="727075" lvl="1" indent="-342900"/>
            <a:r>
              <a:rPr lang="en-US" dirty="0">
                <a:solidFill>
                  <a:srgbClr val="7F7F7F"/>
                </a:solidFill>
              </a:rPr>
              <a:t>::/96 </a:t>
            </a:r>
            <a:r>
              <a:rPr lang="en-US" dirty="0"/>
              <a:t>IPv4-compatible IPv6 address – deprecated by </a:t>
            </a:r>
            <a:r>
              <a:rPr lang="en-US" dirty="0" err="1"/>
              <a:t>RFC4291</a:t>
            </a:r>
            <a:endParaRPr lang="en-US" dirty="0"/>
          </a:p>
          <a:p>
            <a:pPr marL="727075" lvl="1" indent="-342900"/>
            <a:r>
              <a:rPr lang="en-US" dirty="0">
                <a:solidFill>
                  <a:srgbClr val="7F7F7F"/>
                </a:solidFill>
              </a:rPr>
              <a:t>0200:: /7 </a:t>
            </a:r>
            <a:r>
              <a:rPr lang="en-US" dirty="0" err="1"/>
              <a:t>OSI</a:t>
            </a:r>
            <a:r>
              <a:rPr lang="en-US" dirty="0"/>
              <a:t> </a:t>
            </a:r>
            <a:r>
              <a:rPr lang="en-US" dirty="0" err="1"/>
              <a:t>NSAP</a:t>
            </a:r>
            <a:r>
              <a:rPr lang="en-US" dirty="0"/>
              <a:t>-mapped prefix set (</a:t>
            </a:r>
            <a:r>
              <a:rPr lang="en-US" dirty="0" err="1"/>
              <a:t>RFC4548</a:t>
            </a:r>
            <a:r>
              <a:rPr lang="en-US" dirty="0"/>
              <a:t>) – deprecated by </a:t>
            </a:r>
            <a:r>
              <a:rPr lang="en-US" dirty="0" err="1"/>
              <a:t>RFC4048</a:t>
            </a:r>
            <a:endParaRPr lang="en-US" dirty="0"/>
          </a:p>
          <a:p>
            <a:pPr lvl="1">
              <a:spcAft>
                <a:spcPts val="600"/>
              </a:spcAft>
            </a:pPr>
            <a:endParaRPr lang="en-US" dirty="0"/>
          </a:p>
          <a:p>
            <a:pPr lvl="1"/>
            <a:endParaRPr lang="en-US" dirty="0">
              <a:ea typeface="ＭＳ Ｐゴシック" charset="0"/>
            </a:endParaRPr>
          </a:p>
          <a:p>
            <a:pPr lvl="1"/>
            <a:endParaRPr lang="en-US" dirty="0">
              <a:ea typeface="ＭＳ Ｐゴシック" charset="0"/>
            </a:endParaRPr>
          </a:p>
          <a:p>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a:ea typeface="ＭＳ Ｐゴシック" charset="0"/>
              </a:rPr>
              <a:t>Recommendations for IPv6 Firewall policies</a:t>
            </a:r>
          </a:p>
        </p:txBody>
      </p:sp>
    </p:spTree>
    <p:extLst>
      <p:ext uri="{BB962C8B-B14F-4D97-AF65-F5344CB8AC3E}">
        <p14:creationId xmlns:p14="http://schemas.microsoft.com/office/powerpoint/2010/main" val="1365546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467544" y="1124744"/>
            <a:ext cx="8229600" cy="4773612"/>
          </a:xfrm>
        </p:spPr>
        <p:txBody>
          <a:bodyPr>
            <a:normAutofit lnSpcReduction="10000"/>
          </a:bodyPr>
          <a:lstStyle/>
          <a:p>
            <a:pPr marL="457200" indent="-457200">
              <a:spcAft>
                <a:spcPts val="600"/>
              </a:spcAft>
              <a:buFont typeface="+mj-lt"/>
              <a:buAutoNum type="arabicPeriod" startAt="5"/>
            </a:pPr>
            <a:r>
              <a:rPr lang="en-US" dirty="0"/>
              <a:t>Additional filtering of unallocated address space ("</a:t>
            </a:r>
            <a:r>
              <a:rPr lang="en-US" dirty="0" err="1"/>
              <a:t>Bogons</a:t>
            </a:r>
            <a:r>
              <a:rPr lang="en-US" dirty="0"/>
              <a:t>" = faked addresses)</a:t>
            </a:r>
          </a:p>
          <a:p>
            <a:pPr>
              <a:spcAft>
                <a:spcPts val="600"/>
              </a:spcAft>
            </a:pPr>
            <a:r>
              <a:rPr lang="en-US" sz="2000" dirty="0"/>
              <a:t>You </a:t>
            </a:r>
            <a:r>
              <a:rPr lang="en-US" sz="2000" i="1" dirty="0"/>
              <a:t>can</a:t>
            </a:r>
            <a:r>
              <a:rPr lang="en-US" sz="2000" dirty="0"/>
              <a:t> block IP space that has been </a:t>
            </a:r>
            <a:r>
              <a:rPr lang="en-US" sz="2000" b="1" dirty="0"/>
              <a:t>allocated</a:t>
            </a:r>
            <a:r>
              <a:rPr lang="en-US" sz="2000" dirty="0"/>
              <a:t> to a </a:t>
            </a:r>
            <a:r>
              <a:rPr lang="en-US" sz="2000" dirty="0" err="1"/>
              <a:t>RIR</a:t>
            </a:r>
            <a:r>
              <a:rPr lang="en-US" sz="2000" dirty="0"/>
              <a:t>, </a:t>
            </a:r>
            <a:r>
              <a:rPr lang="en-US" sz="2000" b="1" u="sng" dirty="0"/>
              <a:t>but not yet assigned </a:t>
            </a:r>
            <a:r>
              <a:rPr lang="en-US" sz="2000" dirty="0"/>
              <a:t>by that </a:t>
            </a:r>
            <a:r>
              <a:rPr lang="en-US" sz="2000" dirty="0" err="1"/>
              <a:t>RIR</a:t>
            </a:r>
            <a:r>
              <a:rPr lang="en-US" sz="2000" dirty="0"/>
              <a:t> to an actual ISP or other end-user</a:t>
            </a:r>
          </a:p>
          <a:p>
            <a:pPr>
              <a:spcAft>
                <a:spcPts val="600"/>
              </a:spcAft>
            </a:pPr>
            <a:r>
              <a:rPr lang="de-CH" sz="2000" dirty="0"/>
              <a:t>These </a:t>
            </a:r>
            <a:r>
              <a:rPr lang="de-CH" sz="2000" dirty="0" err="1"/>
              <a:t>addresses</a:t>
            </a:r>
            <a:r>
              <a:rPr lang="de-CH" sz="2000" dirty="0"/>
              <a:t> </a:t>
            </a:r>
            <a:r>
              <a:rPr lang="de-CH" sz="2000" dirty="0" err="1"/>
              <a:t>are</a:t>
            </a:r>
            <a:r>
              <a:rPr lang="de-CH" sz="2000" dirty="0"/>
              <a:t> </a:t>
            </a:r>
            <a:r>
              <a:rPr lang="de-CH" sz="2000" dirty="0" err="1"/>
              <a:t>commonly</a:t>
            </a:r>
            <a:r>
              <a:rPr lang="de-CH" sz="2000" dirty="0"/>
              <a:t> </a:t>
            </a:r>
            <a:r>
              <a:rPr lang="de-CH" sz="2000" dirty="0" err="1"/>
              <a:t>found</a:t>
            </a:r>
            <a:r>
              <a:rPr lang="de-CH" sz="2000" dirty="0"/>
              <a:t> </a:t>
            </a:r>
            <a:r>
              <a:rPr lang="de-CH" sz="2000" dirty="0" err="1"/>
              <a:t>as</a:t>
            </a:r>
            <a:r>
              <a:rPr lang="de-CH" sz="2000" dirty="0"/>
              <a:t> </a:t>
            </a:r>
            <a:r>
              <a:rPr lang="de-CH" sz="2000" dirty="0" err="1"/>
              <a:t>the</a:t>
            </a:r>
            <a:r>
              <a:rPr lang="de-CH" sz="2000" dirty="0"/>
              <a:t> </a:t>
            </a:r>
            <a:r>
              <a:rPr lang="de-CH" sz="2000" dirty="0" err="1"/>
              <a:t>source</a:t>
            </a:r>
            <a:r>
              <a:rPr lang="de-CH" sz="2000" dirty="0"/>
              <a:t> </a:t>
            </a:r>
            <a:r>
              <a:rPr lang="de-CH" sz="2000" dirty="0" err="1"/>
              <a:t>addresses</a:t>
            </a:r>
            <a:r>
              <a:rPr lang="de-CH" sz="2000" dirty="0"/>
              <a:t> </a:t>
            </a:r>
            <a:r>
              <a:rPr lang="de-CH" sz="2000" dirty="0" err="1"/>
              <a:t>of</a:t>
            </a:r>
            <a:r>
              <a:rPr lang="de-CH" sz="2000" dirty="0"/>
              <a:t> </a:t>
            </a:r>
            <a:r>
              <a:rPr lang="de-CH" sz="2000" dirty="0" err="1"/>
              <a:t>DDoS</a:t>
            </a:r>
            <a:r>
              <a:rPr lang="de-CH" sz="2000" dirty="0"/>
              <a:t> </a:t>
            </a:r>
            <a:r>
              <a:rPr lang="de-CH" sz="2000" dirty="0" err="1"/>
              <a:t>attacks</a:t>
            </a:r>
            <a:r>
              <a:rPr lang="en-US" sz="2000" dirty="0">
                <a:effectLst/>
              </a:rPr>
              <a:t> </a:t>
            </a:r>
            <a:endParaRPr lang="en-US" sz="2000" dirty="0"/>
          </a:p>
          <a:p>
            <a:pPr marL="0" indent="0">
              <a:spcAft>
                <a:spcPts val="600"/>
              </a:spcAft>
              <a:buNone/>
            </a:pPr>
            <a:r>
              <a:rPr lang="en-US" sz="2000" dirty="0"/>
              <a:t>Team </a:t>
            </a:r>
            <a:r>
              <a:rPr lang="en-US" sz="2000" dirty="0" err="1"/>
              <a:t>Cymru</a:t>
            </a:r>
            <a:r>
              <a:rPr lang="en-US" sz="2000" dirty="0"/>
              <a:t> maintains a list (currently &gt;63000 entries /31../64) : </a:t>
            </a:r>
          </a:p>
          <a:p>
            <a:pPr marL="0" indent="0">
              <a:spcAft>
                <a:spcPts val="600"/>
              </a:spcAft>
              <a:buNone/>
            </a:pPr>
            <a:r>
              <a:rPr lang="en-US" sz="1800" dirty="0"/>
              <a:t>	http://</a:t>
            </a:r>
            <a:r>
              <a:rPr lang="en-US" sz="1800" dirty="0" err="1"/>
              <a:t>www.team-cymru.org</a:t>
            </a:r>
            <a:r>
              <a:rPr lang="en-US" sz="1800" dirty="0"/>
              <a:t>/Services/</a:t>
            </a:r>
            <a:r>
              <a:rPr lang="en-US" sz="1800" dirty="0" err="1"/>
              <a:t>Bogons</a:t>
            </a:r>
            <a:r>
              <a:rPr lang="en-US" sz="1800" dirty="0"/>
              <a:t>/</a:t>
            </a:r>
            <a:r>
              <a:rPr lang="en-US" sz="1800" dirty="0" err="1"/>
              <a:t>fullbogons-ipv6.txt</a:t>
            </a:r>
            <a:endParaRPr lang="en-US" sz="1800" dirty="0"/>
          </a:p>
          <a:p>
            <a:pPr>
              <a:spcAft>
                <a:spcPts val="600"/>
              </a:spcAft>
            </a:pPr>
            <a:r>
              <a:rPr lang="en-US" sz="2000" dirty="0"/>
              <a:t>This list has significant changes every day – so </a:t>
            </a:r>
            <a:r>
              <a:rPr lang="en-US" sz="2000" b="1" dirty="0"/>
              <a:t>only use it if you can keep your filters current!</a:t>
            </a:r>
          </a:p>
          <a:p>
            <a:pPr>
              <a:spcAft>
                <a:spcPts val="600"/>
              </a:spcAft>
            </a:pPr>
            <a:r>
              <a:rPr lang="en-US" sz="2000" dirty="0">
                <a:ea typeface="ＭＳ Ｐゴシック" charset="0"/>
              </a:rPr>
              <a:t>For more information, see: </a:t>
            </a:r>
          </a:p>
          <a:p>
            <a:pPr marL="0" indent="0">
              <a:spcAft>
                <a:spcPts val="600"/>
              </a:spcAft>
              <a:buNone/>
            </a:pPr>
            <a:r>
              <a:rPr lang="en-US" sz="1800" dirty="0">
                <a:ea typeface="ＭＳ Ｐゴシック" charset="0"/>
              </a:rPr>
              <a:t>	http://</a:t>
            </a:r>
            <a:r>
              <a:rPr lang="en-US" sz="1800" dirty="0" err="1">
                <a:ea typeface="ＭＳ Ｐゴシック" charset="0"/>
              </a:rPr>
              <a:t>www.team-cymru.org</a:t>
            </a:r>
            <a:r>
              <a:rPr lang="en-US" sz="1800" dirty="0">
                <a:ea typeface="ＭＳ Ｐゴシック" charset="0"/>
              </a:rPr>
              <a:t>/Services/</a:t>
            </a:r>
            <a:r>
              <a:rPr lang="en-US" sz="1800" dirty="0" err="1">
                <a:ea typeface="ＭＳ Ｐゴシック" charset="0"/>
              </a:rPr>
              <a:t>Bogons</a:t>
            </a:r>
            <a:r>
              <a:rPr lang="en-US" sz="1800" dirty="0">
                <a:ea typeface="ＭＳ Ｐゴシック" charset="0"/>
              </a:rPr>
              <a:t>/</a:t>
            </a:r>
            <a:endParaRPr lang="en-US" sz="2000" dirty="0">
              <a:ea typeface="ＭＳ Ｐゴシック" charset="0"/>
            </a:endParaRPr>
          </a:p>
          <a:p>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a:ea typeface="ＭＳ Ｐゴシック" charset="0"/>
              </a:rPr>
              <a:t>Recommendations for IPv6 Firewall policies</a:t>
            </a:r>
          </a:p>
        </p:txBody>
      </p:sp>
    </p:spTree>
    <p:extLst>
      <p:ext uri="{BB962C8B-B14F-4D97-AF65-F5344CB8AC3E}">
        <p14:creationId xmlns:p14="http://schemas.microsoft.com/office/powerpoint/2010/main" val="41838296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467544" y="1124744"/>
            <a:ext cx="8229600" cy="4773612"/>
          </a:xfrm>
        </p:spPr>
        <p:txBody>
          <a:bodyPr/>
          <a:lstStyle/>
          <a:p>
            <a:pPr marL="457200" indent="-457200">
              <a:spcAft>
                <a:spcPts val="600"/>
              </a:spcAft>
              <a:buFont typeface="+mj-lt"/>
              <a:buAutoNum type="arabicPeriod" startAt="6"/>
            </a:pPr>
            <a:r>
              <a:rPr lang="en-US" dirty="0"/>
              <a:t>Filter</a:t>
            </a:r>
            <a:r>
              <a:rPr lang="de-CH" dirty="0"/>
              <a:t> </a:t>
            </a:r>
            <a:r>
              <a:rPr lang="de-CH" dirty="0" err="1"/>
              <a:t>unused</a:t>
            </a:r>
            <a:r>
              <a:rPr lang="de-CH" dirty="0"/>
              <a:t> </a:t>
            </a:r>
            <a:r>
              <a:rPr lang="de-CH" dirty="0" err="1"/>
              <a:t>transition</a:t>
            </a:r>
            <a:r>
              <a:rPr lang="de-CH" dirty="0"/>
              <a:t> </a:t>
            </a:r>
            <a:r>
              <a:rPr lang="de-CH" dirty="0" err="1"/>
              <a:t>mechanisms</a:t>
            </a:r>
            <a:endParaRPr lang="de-CH" dirty="0"/>
          </a:p>
          <a:p>
            <a:pPr>
              <a:spcAft>
                <a:spcPts val="600"/>
              </a:spcAft>
            </a:pPr>
            <a:r>
              <a:rPr lang="de-CH" sz="2000" dirty="0">
                <a:ea typeface="ＭＳ Ｐゴシック" charset="0"/>
              </a:rPr>
              <a:t>Block </a:t>
            </a:r>
            <a:r>
              <a:rPr lang="de-CH" sz="2000" dirty="0" err="1">
                <a:ea typeface="ＭＳ Ｐゴシック" charset="0"/>
              </a:rPr>
              <a:t>Inbound</a:t>
            </a:r>
            <a:r>
              <a:rPr lang="de-CH" sz="2000" dirty="0">
                <a:ea typeface="ＭＳ Ｐゴシック" charset="0"/>
              </a:rPr>
              <a:t> </a:t>
            </a:r>
            <a:r>
              <a:rPr lang="de-CH" sz="2000" dirty="0" err="1">
                <a:ea typeface="ＭＳ Ｐゴシック" charset="0"/>
              </a:rPr>
              <a:t>destination</a:t>
            </a:r>
            <a:r>
              <a:rPr lang="de-CH" sz="2000" dirty="0">
                <a:ea typeface="ＭＳ Ｐゴシック" charset="0"/>
              </a:rPr>
              <a:t> 2001:0000:://32 (</a:t>
            </a:r>
            <a:r>
              <a:rPr lang="de-CH" sz="2000" dirty="0" err="1">
                <a:ea typeface="ＭＳ Ｐゴシック" charset="0"/>
              </a:rPr>
              <a:t>Teredo</a:t>
            </a:r>
            <a:r>
              <a:rPr lang="de-CH" sz="2000" dirty="0">
                <a:ea typeface="ＭＳ Ｐゴシック" charset="0"/>
              </a:rPr>
              <a:t>)</a:t>
            </a:r>
          </a:p>
          <a:p>
            <a:pPr>
              <a:spcAft>
                <a:spcPts val="600"/>
              </a:spcAft>
            </a:pPr>
            <a:r>
              <a:rPr lang="de-CH" sz="2000" dirty="0">
                <a:ea typeface="ＭＳ Ｐゴシック" charset="0"/>
              </a:rPr>
              <a:t>Block </a:t>
            </a:r>
            <a:r>
              <a:rPr lang="de-CH" sz="2000" dirty="0" err="1">
                <a:ea typeface="ＭＳ Ｐゴシック" charset="0"/>
              </a:rPr>
              <a:t>Inbound</a:t>
            </a:r>
            <a:r>
              <a:rPr lang="de-CH" sz="2000" dirty="0">
                <a:ea typeface="ＭＳ Ｐゴシック" charset="0"/>
              </a:rPr>
              <a:t> </a:t>
            </a:r>
            <a:r>
              <a:rPr lang="de-CH" sz="2000" dirty="0" err="1">
                <a:ea typeface="ＭＳ Ｐゴシック" charset="0"/>
              </a:rPr>
              <a:t>destination</a:t>
            </a:r>
            <a:r>
              <a:rPr lang="de-CH" sz="2000" dirty="0">
                <a:ea typeface="ＭＳ Ｐゴシック" charset="0"/>
              </a:rPr>
              <a:t> 2002::/16 (6to4)</a:t>
            </a:r>
          </a:p>
          <a:p>
            <a:pPr>
              <a:spcAft>
                <a:spcPts val="600"/>
              </a:spcAft>
            </a:pPr>
            <a:r>
              <a:rPr lang="de-CH" sz="2000" dirty="0">
                <a:ea typeface="ＭＳ Ｐゴシック" charset="0"/>
              </a:rPr>
              <a:t>Block </a:t>
            </a:r>
            <a:r>
              <a:rPr lang="de-CH" sz="2000" dirty="0" err="1">
                <a:ea typeface="ＭＳ Ｐゴシック" charset="0"/>
              </a:rPr>
              <a:t>outbound</a:t>
            </a:r>
            <a:r>
              <a:rPr lang="de-CH" sz="2000" dirty="0">
                <a:ea typeface="ＭＳ Ｐゴシック" charset="0"/>
              </a:rPr>
              <a:t> </a:t>
            </a:r>
            <a:r>
              <a:rPr lang="de-CH" sz="2000" b="1" dirty="0">
                <a:ea typeface="ＭＳ Ｐゴシック" charset="0"/>
              </a:rPr>
              <a:t>IPv4</a:t>
            </a:r>
            <a:r>
              <a:rPr lang="de-CH" sz="2000" dirty="0">
                <a:ea typeface="ＭＳ Ｐゴシック" charset="0"/>
              </a:rPr>
              <a:t> </a:t>
            </a:r>
            <a:r>
              <a:rPr lang="de-CH" sz="2000" dirty="0" err="1">
                <a:ea typeface="ＭＳ Ｐゴシック" charset="0"/>
              </a:rPr>
              <a:t>UDP</a:t>
            </a:r>
            <a:r>
              <a:rPr lang="de-CH" sz="2000" dirty="0">
                <a:ea typeface="ＭＳ Ｐゴシック" charset="0"/>
              </a:rPr>
              <a:t> Port 3544 (</a:t>
            </a:r>
            <a:r>
              <a:rPr lang="de-CH" sz="2000" dirty="0" err="1">
                <a:ea typeface="ＭＳ Ｐゴシック" charset="0"/>
              </a:rPr>
              <a:t>Teredo</a:t>
            </a:r>
            <a:r>
              <a:rPr lang="de-CH" sz="2000" dirty="0">
                <a:ea typeface="ＭＳ Ｐゴシック" charset="0"/>
              </a:rPr>
              <a:t>)</a:t>
            </a:r>
          </a:p>
          <a:p>
            <a:pPr>
              <a:spcAft>
                <a:spcPts val="600"/>
              </a:spcAft>
            </a:pPr>
            <a:r>
              <a:rPr lang="de-CH" sz="2000" dirty="0">
                <a:ea typeface="ＭＳ Ｐゴシック" charset="0"/>
              </a:rPr>
              <a:t>Block </a:t>
            </a:r>
            <a:r>
              <a:rPr lang="de-CH" sz="2000" dirty="0" err="1">
                <a:ea typeface="ＭＳ Ｐゴシック" charset="0"/>
              </a:rPr>
              <a:t>outbound</a:t>
            </a:r>
            <a:r>
              <a:rPr lang="de-CH" sz="2000" dirty="0">
                <a:ea typeface="ＭＳ Ｐゴシック" charset="0"/>
              </a:rPr>
              <a:t> </a:t>
            </a:r>
            <a:r>
              <a:rPr lang="de-CH" sz="2000" b="1" dirty="0">
                <a:ea typeface="ＭＳ Ｐゴシック" charset="0"/>
              </a:rPr>
              <a:t>IPv4</a:t>
            </a:r>
            <a:r>
              <a:rPr lang="de-CH" sz="2000" dirty="0">
                <a:ea typeface="ＭＳ Ｐゴシック" charset="0"/>
              </a:rPr>
              <a:t> Protocol 41 (6to4, 6rd, </a:t>
            </a:r>
            <a:r>
              <a:rPr lang="de-CH" sz="2000" dirty="0" err="1">
                <a:ea typeface="ＭＳ Ｐゴシック" charset="0"/>
              </a:rPr>
              <a:t>ISATAP</a:t>
            </a:r>
            <a:r>
              <a:rPr lang="de-CH" sz="2000" dirty="0">
                <a:ea typeface="ＭＳ Ｐゴシック" charset="0"/>
              </a:rPr>
              <a:t>)</a:t>
            </a:r>
          </a:p>
          <a:p>
            <a:pPr marL="0" indent="0">
              <a:spcAft>
                <a:spcPts val="600"/>
              </a:spcAft>
              <a:buNone/>
            </a:pPr>
            <a:endParaRPr lang="en-US" sz="2000" b="1" dirty="0">
              <a:ea typeface="ＭＳ Ｐゴシック" charset="0"/>
            </a:endParaRPr>
          </a:p>
          <a:p>
            <a:pPr marL="0" indent="0">
              <a:spcAft>
                <a:spcPts val="600"/>
              </a:spcAft>
              <a:buNone/>
            </a:pPr>
            <a:r>
              <a:rPr lang="en-US" sz="2000" b="1" dirty="0">
                <a:solidFill>
                  <a:srgbClr val="7F7F7F"/>
                </a:solidFill>
                <a:ea typeface="ＭＳ Ｐゴシック" charset="0"/>
              </a:rPr>
              <a:t>Please refer to Section "Transition Mechanisms" for details</a:t>
            </a:r>
          </a:p>
          <a:p>
            <a:endParaRPr lang="en-US" dirty="0">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dirty="0">
                <a:ea typeface="ＭＳ Ｐゴシック" charset="0"/>
              </a:rPr>
              <a:t>Recommendations for IPv6 Firewall policies</a:t>
            </a:r>
          </a:p>
        </p:txBody>
      </p:sp>
    </p:spTree>
    <p:extLst>
      <p:ext uri="{BB962C8B-B14F-4D97-AF65-F5344CB8AC3E}">
        <p14:creationId xmlns:p14="http://schemas.microsoft.com/office/powerpoint/2010/main" val="773892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7622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DEF8-59B4-1842-8DCF-2BD60E87FDEB}"/>
              </a:ext>
            </a:extLst>
          </p:cNvPr>
          <p:cNvSpPr>
            <a:spLocks noGrp="1"/>
          </p:cNvSpPr>
          <p:nvPr>
            <p:ph type="title"/>
          </p:nvPr>
        </p:nvSpPr>
        <p:spPr>
          <a:xfrm>
            <a:off x="1117599" y="2257425"/>
            <a:ext cx="6897511" cy="2416175"/>
          </a:xfrm>
        </p:spPr>
        <p:txBody>
          <a:bodyPr>
            <a:normAutofit/>
          </a:bodyPr>
          <a:lstStyle/>
          <a:p>
            <a:r>
              <a:rPr lang="en-US" dirty="0"/>
              <a:t>Recommendations for filtering ICMPv6 (RFC 4890)</a:t>
            </a:r>
          </a:p>
        </p:txBody>
      </p:sp>
    </p:spTree>
    <p:extLst>
      <p:ext uri="{BB962C8B-B14F-4D97-AF65-F5344CB8AC3E}">
        <p14:creationId xmlns:p14="http://schemas.microsoft.com/office/powerpoint/2010/main" val="711008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ICMPv6</a:t>
            </a:r>
          </a:p>
        </p:txBody>
      </p:sp>
      <p:sp>
        <p:nvSpPr>
          <p:cNvPr id="17412" name="Rectangle 3"/>
          <p:cNvSpPr>
            <a:spLocks noGrp="1" noChangeArrowheads="1"/>
          </p:cNvSpPr>
          <p:nvPr>
            <p:ph idx="4294967295"/>
          </p:nvPr>
        </p:nvSpPr>
        <p:spPr>
          <a:xfrm>
            <a:off x="850900" y="1477963"/>
            <a:ext cx="8293100" cy="4705350"/>
          </a:xfrm>
        </p:spPr>
        <p:txBody>
          <a:bodyPr/>
          <a:lstStyle/>
          <a:p>
            <a:r>
              <a:rPr lang="en-US" dirty="0"/>
              <a:t>Internet Control Message Protocol for IPv6, RFC 4443 </a:t>
            </a:r>
          </a:p>
          <a:p>
            <a:r>
              <a:rPr lang="de-CH" dirty="0"/>
              <a:t>ICMPv6 </a:t>
            </a:r>
            <a:r>
              <a:rPr lang="de-CH" dirty="0" err="1"/>
              <a:t>is</a:t>
            </a:r>
            <a:r>
              <a:rPr lang="de-CH" dirty="0"/>
              <a:t> </a:t>
            </a:r>
            <a:r>
              <a:rPr lang="de-CH" dirty="0" err="1"/>
              <a:t>defined</a:t>
            </a:r>
            <a:r>
              <a:rPr lang="de-CH" dirty="0"/>
              <a:t> </a:t>
            </a:r>
            <a:r>
              <a:rPr lang="de-CH" dirty="0" err="1"/>
              <a:t>as</a:t>
            </a:r>
            <a:r>
              <a:rPr lang="de-CH" dirty="0"/>
              <a:t> Extension Header </a:t>
            </a:r>
            <a:r>
              <a:rPr lang="de-CH" dirty="0" err="1"/>
              <a:t>No</a:t>
            </a:r>
            <a:r>
              <a:rPr lang="de-CH" dirty="0"/>
              <a:t>. 58</a:t>
            </a:r>
          </a:p>
          <a:p>
            <a:endParaRPr lang="de-CH" dirty="0"/>
          </a:p>
          <a:p>
            <a:endParaRPr lang="de-CH" dirty="0"/>
          </a:p>
          <a:p>
            <a:endParaRPr lang="de-CH" dirty="0"/>
          </a:p>
          <a:p>
            <a:endParaRPr lang="de-CH" dirty="0"/>
          </a:p>
          <a:p>
            <a:endParaRPr lang="de-CH" dirty="0"/>
          </a:p>
          <a:p>
            <a:r>
              <a:rPr lang="en-US" dirty="0"/>
              <a:t>ICMPv6 Types &amp; Codes:</a:t>
            </a:r>
          </a:p>
          <a:p>
            <a:pPr marL="0" indent="0">
              <a:buNone/>
            </a:pPr>
            <a:r>
              <a:rPr lang="en-US" dirty="0"/>
              <a:t>http://</a:t>
            </a:r>
            <a:r>
              <a:rPr lang="en-US" dirty="0" err="1"/>
              <a:t>www.iana.org</a:t>
            </a:r>
            <a:r>
              <a:rPr lang="en-US" dirty="0"/>
              <a:t>/assignments/icmpv6-parameters</a:t>
            </a:r>
          </a:p>
          <a:p>
            <a:endParaRPr lang="en-US" dirty="0"/>
          </a:p>
          <a:p>
            <a:endParaRPr lang="en-GB" dirty="0">
              <a:ea typeface="ＭＳ Ｐゴシック" charset="0"/>
            </a:endParaRP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311543" y="2606798"/>
            <a:ext cx="5734050" cy="1955800"/>
          </a:xfrm>
          <a:prstGeom prst="rect">
            <a:avLst/>
          </a:prstGeom>
          <a:noFill/>
          <a:ln>
            <a:noFill/>
          </a:ln>
        </p:spPr>
      </p:pic>
      <p:pic>
        <p:nvPicPr>
          <p:cNvPr id="6" name="Picture 5" descr="Arbeit_Icon_papier_mehrere_do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3519" y="177803"/>
            <a:ext cx="917745" cy="1041399"/>
          </a:xfrm>
          <a:prstGeom prst="rect">
            <a:avLst/>
          </a:prstGeom>
        </p:spPr>
      </p:pic>
      <p:sp>
        <p:nvSpPr>
          <p:cNvPr id="7" name="TextBox 6"/>
          <p:cNvSpPr txBox="1"/>
          <p:nvPr/>
        </p:nvSpPr>
        <p:spPr>
          <a:xfrm>
            <a:off x="7145868" y="372535"/>
            <a:ext cx="1693333" cy="646331"/>
          </a:xfrm>
          <a:prstGeom prst="rect">
            <a:avLst/>
          </a:prstGeom>
          <a:noFill/>
        </p:spPr>
        <p:txBody>
          <a:bodyPr wrap="square" rtlCol="0">
            <a:spAutoFit/>
          </a:bodyPr>
          <a:lstStyle/>
          <a:p>
            <a:pPr algn="ctr"/>
            <a:r>
              <a:rPr lang="en-US" b="1">
                <a:solidFill>
                  <a:srgbClr val="FF0000"/>
                </a:solidFill>
                <a:latin typeface="Calibri" panose="020F0502020204030204" pitchFamily="34" charset="0"/>
                <a:cs typeface="Calibri" panose="020F0502020204030204" pitchFamily="34" charset="0"/>
              </a:rPr>
              <a:t>for your reference</a:t>
            </a:r>
          </a:p>
        </p:txBody>
      </p:sp>
    </p:spTree>
    <p:extLst>
      <p:ext uri="{BB962C8B-B14F-4D97-AF65-F5344CB8AC3E}">
        <p14:creationId xmlns:p14="http://schemas.microsoft.com/office/powerpoint/2010/main" val="3641491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ICMPv6 Types</a:t>
            </a:r>
          </a:p>
        </p:txBody>
      </p:sp>
      <p:sp>
        <p:nvSpPr>
          <p:cNvPr id="17" name="Rectangle 16"/>
          <p:cNvSpPr/>
          <p:nvPr/>
        </p:nvSpPr>
        <p:spPr bwMode="auto">
          <a:xfrm>
            <a:off x="539552" y="1052736"/>
            <a:ext cx="8208911" cy="680637"/>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Error-Messages (1-127)</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1:Destin. Unreach.  </a:t>
            </a:r>
            <a:r>
              <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2:Packet</a:t>
            </a:r>
            <a:r>
              <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rPr>
              <a:t> too big (PMTUD)  </a:t>
            </a:r>
            <a:r>
              <a:rPr lang="en-US" sz="1400" baseline="0">
                <a:solidFill>
                  <a:schemeClr val="tx1"/>
                </a:solidFill>
                <a:latin typeface="Calibri" panose="020F0502020204030204" pitchFamily="34" charset="0"/>
                <a:ea typeface="ＭＳ Ｐゴシック" charset="-128"/>
                <a:cs typeface="Calibri" panose="020F0502020204030204" pitchFamily="34" charset="0"/>
              </a:rPr>
              <a:t>3:Time Exceeded (Hop Limit)  </a:t>
            </a:r>
            <a:r>
              <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rPr>
              <a:t>4:Parameter Problem</a:t>
            </a: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539552" y="1858116"/>
            <a:ext cx="8208912" cy="643514"/>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Info-Messages (Ping)</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128:Echo Request            </a:t>
            </a:r>
            <a:r>
              <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129:Echo Reply</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0" name="Rectangle 19"/>
          <p:cNvSpPr/>
          <p:nvPr/>
        </p:nvSpPr>
        <p:spPr bwMode="auto">
          <a:xfrm>
            <a:off x="539552" y="2626373"/>
            <a:ext cx="8208912" cy="668783"/>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Multicast Listener Discovery (MLD, MLD2)</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130:Multicast Listener Query  131/143:Multicast Listener Report/2  132:Multicast Listener Done</a:t>
            </a:r>
          </a:p>
          <a:p>
            <a:pPr algn="ct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531281" y="3419899"/>
            <a:ext cx="8217183" cy="939552"/>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a:solidFill>
                  <a:schemeClr val="tx1"/>
                </a:solidFill>
                <a:latin typeface="Calibri" panose="020F0502020204030204" pitchFamily="34" charset="0"/>
                <a:ea typeface="ＭＳ Ｐゴシック" charset="-128"/>
                <a:cs typeface="Calibri" panose="020F0502020204030204" pitchFamily="34" charset="0"/>
              </a:rPr>
              <a:t>Neighbor Discovery (NDP), Stateless Autoconfiguration (SLAAC)</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133:Router Solicit.  134:Router Advert.  135:Neighbor Solicit (DAD)  136:Neighbor Advert. (DAD) 137:Redirect Message</a:t>
            </a: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Rectangle 21"/>
          <p:cNvSpPr/>
          <p:nvPr/>
        </p:nvSpPr>
        <p:spPr bwMode="auto">
          <a:xfrm>
            <a:off x="539552" y="4484194"/>
            <a:ext cx="8208912" cy="1753118"/>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dirty="0">
                <a:solidFill>
                  <a:schemeClr val="tx1"/>
                </a:solidFill>
                <a:latin typeface="Calibri" panose="020F0502020204030204" pitchFamily="34" charset="0"/>
                <a:ea typeface="ＭＳ Ｐゴシック" charset="-128"/>
                <a:cs typeface="Calibri" panose="020F0502020204030204" pitchFamily="34" charset="0"/>
              </a:rPr>
              <a:t>Other (Router Renumbering, Mobile IPv6, Inverse NS/NA,…)</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138-153 (not 143)</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 </a:t>
            </a:r>
            <a:r>
              <a:rPr lang="en-US" sz="1400" b="1" dirty="0">
                <a:solidFill>
                  <a:schemeClr val="tx1"/>
                </a:solidFill>
                <a:latin typeface="Calibri" panose="020F0502020204030204" pitchFamily="34" charset="0"/>
                <a:ea typeface="ＭＳ Ｐゴシック" charset="-128"/>
                <a:cs typeface="Calibri" panose="020F0502020204030204" pitchFamily="34" charset="0"/>
              </a:rPr>
              <a:t>Router Renumbering </a:t>
            </a:r>
            <a:r>
              <a:rPr lang="en-US" sz="1400" dirty="0">
                <a:solidFill>
                  <a:schemeClr val="tx1"/>
                </a:solidFill>
                <a:latin typeface="Calibri" panose="020F0502020204030204" pitchFamily="34" charset="0"/>
                <a:ea typeface="ＭＳ Ｐゴシック" charset="-128"/>
                <a:cs typeface="Calibri" panose="020F0502020204030204" pitchFamily="34" charset="0"/>
              </a:rPr>
              <a:t>139/140:</a:t>
            </a:r>
            <a:r>
              <a:rPr lang="en-US" sz="1400" b="1" dirty="0">
                <a:solidFill>
                  <a:schemeClr val="tx1"/>
                </a:solidFill>
                <a:latin typeface="Calibri" panose="020F0502020204030204" pitchFamily="34" charset="0"/>
                <a:ea typeface="ＭＳ Ｐゴシック" charset="-128"/>
                <a:cs typeface="Calibri" panose="020F0502020204030204" pitchFamily="34" charset="0"/>
              </a:rPr>
              <a:t>ICMP Node Info </a:t>
            </a:r>
            <a:r>
              <a:rPr lang="en-US" sz="1400" dirty="0">
                <a:solidFill>
                  <a:schemeClr val="tx1"/>
                </a:solidFill>
                <a:latin typeface="Calibri" panose="020F0502020204030204" pitchFamily="34" charset="0"/>
                <a:ea typeface="ＭＳ Ｐゴシック" charset="-128"/>
                <a:cs typeface="Calibri" panose="020F0502020204030204" pitchFamily="34" charset="0"/>
              </a:rPr>
              <a:t>141/142: </a:t>
            </a:r>
            <a:r>
              <a:rPr lang="en-US" sz="1400" b="1" dirty="0">
                <a:solidFill>
                  <a:schemeClr val="tx1"/>
                </a:solidFill>
                <a:latin typeface="Calibri" panose="020F0502020204030204" pitchFamily="34" charset="0"/>
                <a:ea typeface="ＭＳ Ｐゴシック" charset="-128"/>
                <a:cs typeface="Calibri" panose="020F0502020204030204" pitchFamily="34" charset="0"/>
              </a:rPr>
              <a:t>Inverse Neighbor Discovery</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144-147: </a:t>
            </a:r>
            <a:r>
              <a:rPr lang="en-US" sz="1400" b="1" dirty="0">
                <a:solidFill>
                  <a:schemeClr val="tx1"/>
                </a:solidFill>
                <a:latin typeface="Calibri" panose="020F0502020204030204" pitchFamily="34" charset="0"/>
                <a:ea typeface="ＭＳ Ｐゴシック" charset="-128"/>
                <a:cs typeface="Calibri" panose="020F0502020204030204" pitchFamily="34" charset="0"/>
              </a:rPr>
              <a:t>Mobile IPv6</a:t>
            </a:r>
            <a:r>
              <a:rPr lang="en-US" sz="1400" dirty="0">
                <a:solidFill>
                  <a:schemeClr val="tx1"/>
                </a:solidFill>
                <a:latin typeface="Calibri" panose="020F0502020204030204" pitchFamily="34" charset="0"/>
                <a:ea typeface="ＭＳ Ｐゴシック" charset="-128"/>
                <a:cs typeface="Calibri" panose="020F0502020204030204" pitchFamily="34" charset="0"/>
              </a:rPr>
              <a:t> Home Agent Address Discovery Request/Reply &amp; Mobile Prefix Solicit. / Advert.</a:t>
            </a:r>
          </a:p>
          <a:p>
            <a:pPr algn="ctr"/>
            <a:r>
              <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148/149: </a:t>
            </a:r>
            <a:r>
              <a:rPr kumimoji="0" lang="en-US" sz="1400" b="1"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SEND</a:t>
            </a:r>
            <a:r>
              <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 Cert. Path Solicit/Advert.</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150: </a:t>
            </a:r>
            <a:r>
              <a:rPr lang="en-US" sz="1400" b="1" dirty="0">
                <a:solidFill>
                  <a:schemeClr val="tx1"/>
                </a:solidFill>
                <a:latin typeface="Calibri" panose="020F0502020204030204" pitchFamily="34" charset="0"/>
                <a:ea typeface="ＭＳ Ｐゴシック" charset="-128"/>
                <a:cs typeface="Calibri" panose="020F0502020204030204" pitchFamily="34" charset="0"/>
              </a:rPr>
              <a:t>Experimental</a:t>
            </a:r>
            <a:r>
              <a:rPr lang="en-US" sz="1400" dirty="0">
                <a:solidFill>
                  <a:schemeClr val="tx1"/>
                </a:solidFill>
                <a:latin typeface="Calibri" panose="020F0502020204030204" pitchFamily="34" charset="0"/>
                <a:ea typeface="ＭＳ Ｐゴシック" charset="-128"/>
                <a:cs typeface="Calibri" panose="020F0502020204030204" pitchFamily="34" charset="0"/>
              </a:rPr>
              <a:t> Mobility Protocols</a:t>
            </a:r>
            <a:endPar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151-153: </a:t>
            </a:r>
            <a:r>
              <a:rPr lang="en-US" sz="1400" b="1" dirty="0">
                <a:solidFill>
                  <a:schemeClr val="tx1"/>
                </a:solidFill>
                <a:latin typeface="Calibri" panose="020F0502020204030204" pitchFamily="34" charset="0"/>
                <a:ea typeface="ＭＳ Ｐゴシック" charset="-128"/>
                <a:cs typeface="Calibri" panose="020F0502020204030204" pitchFamily="34" charset="0"/>
              </a:rPr>
              <a:t>Multicast Router Discovery </a:t>
            </a:r>
            <a:r>
              <a:rPr lang="en-US" sz="1400" dirty="0">
                <a:solidFill>
                  <a:schemeClr val="tx1"/>
                </a:solidFill>
                <a:latin typeface="Calibri" panose="020F0502020204030204" pitchFamily="34" charset="0"/>
                <a:ea typeface="ＭＳ Ｐゴシック" charset="-128"/>
                <a:cs typeface="Calibri" panose="020F0502020204030204" pitchFamily="34" charset="0"/>
              </a:rPr>
              <a:t>(Advert./Solicit./Termination)</a:t>
            </a:r>
            <a:r>
              <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Tree>
    <p:extLst>
      <p:ext uri="{BB962C8B-B14F-4D97-AF65-F5344CB8AC3E}">
        <p14:creationId xmlns:p14="http://schemas.microsoft.com/office/powerpoint/2010/main" val="13718236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marL="0" indent="0">
              <a:spcAft>
                <a:spcPts val="600"/>
              </a:spcAft>
              <a:buNone/>
            </a:pPr>
            <a:r>
              <a:rPr lang="de-CH" sz="2800">
                <a:ea typeface="ＭＳ Ｐゴシック" charset="0"/>
              </a:rPr>
              <a:t>Aim of </a:t>
            </a:r>
            <a:r>
              <a:rPr lang="de-CH" sz="2800"/>
              <a:t>RFC </a:t>
            </a:r>
            <a:r>
              <a:rPr lang="de-CH" sz="2800">
                <a:ea typeface="ＭＳ Ｐゴシック" charset="0"/>
              </a:rPr>
              <a:t>4890: </a:t>
            </a:r>
          </a:p>
          <a:p>
            <a:pPr lvl="1">
              <a:spcAft>
                <a:spcPts val="600"/>
              </a:spcAft>
            </a:pPr>
            <a:r>
              <a:rPr lang="de-CH" sz="2800" b="1">
                <a:ea typeface="ＭＳ Ｐゴシック" charset="0"/>
              </a:rPr>
              <a:t> A</a:t>
            </a:r>
            <a:r>
              <a:rPr lang="de-CH" sz="2800" b="1"/>
              <a:t>llow </a:t>
            </a:r>
            <a:r>
              <a:rPr lang="de-CH" sz="2800"/>
              <a:t>propagation of ICMPv6 messages needed to maintain functionality of the network </a:t>
            </a:r>
          </a:p>
          <a:p>
            <a:pPr marL="384175" lvl="1" indent="0">
              <a:spcAft>
                <a:spcPts val="600"/>
              </a:spcAft>
              <a:buNone/>
            </a:pPr>
            <a:r>
              <a:rPr lang="de-CH" sz="2800" b="1"/>
              <a:t>but </a:t>
            </a:r>
          </a:p>
          <a:p>
            <a:pPr lvl="1">
              <a:spcAft>
                <a:spcPts val="600"/>
              </a:spcAft>
            </a:pPr>
            <a:r>
              <a:rPr lang="de-CH" sz="2800" b="1"/>
              <a:t> Drop </a:t>
            </a:r>
            <a:r>
              <a:rPr lang="de-CH" sz="2800"/>
              <a:t>messages posing potential security risks</a:t>
            </a:r>
          </a:p>
        </p:txBody>
      </p:sp>
      <p:sp>
        <p:nvSpPr>
          <p:cNvPr id="17411" name="Rectangle 2"/>
          <p:cNvSpPr>
            <a:spLocks noGrp="1" noChangeArrowheads="1"/>
          </p:cNvSpPr>
          <p:nvPr>
            <p:ph type="title"/>
          </p:nvPr>
        </p:nvSpPr>
        <p:spPr/>
        <p:txBody>
          <a:bodyPr>
            <a:normAutofit/>
          </a:bodyPr>
          <a:lstStyle/>
          <a:p>
            <a:r>
              <a:rPr lang="de-CH"/>
              <a:t>Recommendations for </a:t>
            </a:r>
            <a:r>
              <a:rPr lang="en-GB">
                <a:ea typeface="ＭＳ Ｐゴシック" charset="0"/>
              </a:rPr>
              <a:t>Filtering ICMPv6</a:t>
            </a:r>
          </a:p>
        </p:txBody>
      </p:sp>
    </p:spTree>
    <p:extLst>
      <p:ext uri="{BB962C8B-B14F-4D97-AF65-F5344CB8AC3E}">
        <p14:creationId xmlns:p14="http://schemas.microsoft.com/office/powerpoint/2010/main" val="13467363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a:spcAft>
                <a:spcPts val="600"/>
              </a:spcAft>
            </a:pPr>
            <a:r>
              <a:rPr lang="en-US" sz="2800" b="1"/>
              <a:t>Denial-of-Service Attacks</a:t>
            </a:r>
          </a:p>
          <a:p>
            <a:pPr>
              <a:spcAft>
                <a:spcPts val="600"/>
              </a:spcAft>
            </a:pPr>
            <a:r>
              <a:rPr lang="en-US" sz="2800" b="1"/>
              <a:t>Probing</a:t>
            </a:r>
            <a:r>
              <a:rPr lang="en-US" sz="2800"/>
              <a:t> to identify topology and hosts</a:t>
            </a:r>
          </a:p>
          <a:p>
            <a:pPr>
              <a:spcAft>
                <a:spcPts val="600"/>
              </a:spcAft>
            </a:pPr>
            <a:r>
              <a:rPr lang="en-US" sz="2800" b="1"/>
              <a:t>Redirection</a:t>
            </a:r>
            <a:r>
              <a:rPr lang="en-US" sz="2800"/>
              <a:t> Attacks using the Redirect message</a:t>
            </a:r>
          </a:p>
          <a:p>
            <a:pPr>
              <a:spcAft>
                <a:spcPts val="600"/>
              </a:spcAft>
            </a:pPr>
            <a:r>
              <a:rPr lang="en-US" sz="2800" b="1"/>
              <a:t>Renumbering</a:t>
            </a:r>
            <a:r>
              <a:rPr lang="en-US" sz="2800"/>
              <a:t> Attacks (Renumbering messages are required to be authenticated with IPsec)</a:t>
            </a:r>
          </a:p>
          <a:p>
            <a:pPr>
              <a:spcAft>
                <a:spcPts val="600"/>
              </a:spcAft>
            </a:pPr>
            <a:r>
              <a:rPr lang="en-US" sz="2800" b="1"/>
              <a:t>Covert conversation </a:t>
            </a:r>
            <a:r>
              <a:rPr lang="en-US" sz="2800"/>
              <a:t>through the payload of ICMPv6 error messages</a:t>
            </a:r>
            <a:endParaRPr lang="en-US" sz="2800">
              <a:ea typeface="ＭＳ Ｐゴシック" charset="0"/>
            </a:endParaRPr>
          </a:p>
        </p:txBody>
      </p:sp>
      <p:sp>
        <p:nvSpPr>
          <p:cNvPr id="17411" name="Rectangle 2"/>
          <p:cNvSpPr>
            <a:spLocks noGrp="1" noChangeArrowheads="1"/>
          </p:cNvSpPr>
          <p:nvPr>
            <p:ph type="title"/>
          </p:nvPr>
        </p:nvSpPr>
        <p:spPr/>
        <p:txBody>
          <a:bodyPr>
            <a:normAutofit fontScale="90000"/>
          </a:bodyPr>
          <a:lstStyle/>
          <a:p>
            <a:r>
              <a:rPr lang="en-GB" dirty="0">
                <a:ea typeface="ＭＳ Ｐゴシック" charset="0"/>
              </a:rPr>
              <a:t>ICMPv6 Security Concerns (according to </a:t>
            </a:r>
            <a:r>
              <a:rPr lang="en-GB" dirty="0"/>
              <a:t>RFC 4890)</a:t>
            </a:r>
            <a:endParaRPr lang="en-GB" dirty="0">
              <a:ea typeface="ＭＳ Ｐゴシック" charset="0"/>
            </a:endParaRPr>
          </a:p>
        </p:txBody>
      </p:sp>
    </p:spTree>
    <p:extLst>
      <p:ext uri="{BB962C8B-B14F-4D97-AF65-F5344CB8AC3E}">
        <p14:creationId xmlns:p14="http://schemas.microsoft.com/office/powerpoint/2010/main" val="2976789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a:spcAft>
                <a:spcPts val="600"/>
              </a:spcAft>
            </a:pPr>
            <a:r>
              <a:rPr lang="de-CH" sz="2800" dirty="0" err="1">
                <a:ea typeface="ＭＳ Ｐゴシック" charset="0"/>
              </a:rPr>
              <a:t>Excerpt</a:t>
            </a:r>
            <a:r>
              <a:rPr lang="de-CH" sz="2800" dirty="0">
                <a:ea typeface="ＭＳ Ｐゴシック" charset="0"/>
              </a:rPr>
              <a:t> </a:t>
            </a:r>
            <a:r>
              <a:rPr lang="de-CH" sz="2800" dirty="0" err="1">
                <a:ea typeface="ＭＳ Ｐゴシック" charset="0"/>
              </a:rPr>
              <a:t>from</a:t>
            </a:r>
            <a:r>
              <a:rPr lang="de-CH" sz="2800" dirty="0">
                <a:ea typeface="ＭＳ Ｐゴシック" charset="0"/>
              </a:rPr>
              <a:t> </a:t>
            </a:r>
            <a:r>
              <a:rPr lang="de-CH" sz="2800" b="1" dirty="0"/>
              <a:t>ipv6hackers </a:t>
            </a:r>
            <a:r>
              <a:rPr lang="de-CH" sz="2800" b="1" dirty="0" err="1"/>
              <a:t>mailing</a:t>
            </a:r>
            <a:r>
              <a:rPr lang="de-CH" sz="2800" b="1" dirty="0"/>
              <a:t> </a:t>
            </a:r>
            <a:r>
              <a:rPr lang="de-CH" sz="2800" b="1" dirty="0" err="1"/>
              <a:t>list</a:t>
            </a:r>
            <a:r>
              <a:rPr lang="de-CH" sz="2800" b="1" dirty="0"/>
              <a:t> </a:t>
            </a:r>
            <a:r>
              <a:rPr lang="de-CH" sz="2800" dirty="0"/>
              <a:t>on "Operational ICMPv6 </a:t>
            </a:r>
            <a:r>
              <a:rPr lang="de-CH" sz="2800" dirty="0" err="1"/>
              <a:t>Filtering</a:t>
            </a:r>
            <a:r>
              <a:rPr lang="de-CH" sz="2800" dirty="0"/>
              <a:t>":</a:t>
            </a:r>
          </a:p>
          <a:p>
            <a:pPr>
              <a:spcAft>
                <a:spcPts val="600"/>
              </a:spcAft>
            </a:pPr>
            <a:endParaRPr lang="de-CH" sz="2800" dirty="0">
              <a:ea typeface="ＭＳ Ｐゴシック" charset="0"/>
            </a:endParaRPr>
          </a:p>
          <a:p>
            <a:pPr marL="377825" lvl="1" indent="0">
              <a:spcAft>
                <a:spcPts val="600"/>
              </a:spcAft>
              <a:buNone/>
            </a:pPr>
            <a:r>
              <a:rPr lang="de-CH" sz="2400" b="1" i="1" dirty="0">
                <a:solidFill>
                  <a:schemeClr val="tx2">
                    <a:lumMod val="60000"/>
                    <a:lumOff val="40000"/>
                  </a:schemeClr>
                </a:solidFill>
              </a:rPr>
              <a:t>&gt; I </a:t>
            </a:r>
            <a:r>
              <a:rPr lang="de-CH" sz="2400" b="1" i="1" dirty="0" err="1">
                <a:solidFill>
                  <a:schemeClr val="tx2">
                    <a:lumMod val="60000"/>
                    <a:lumOff val="40000"/>
                  </a:schemeClr>
                </a:solidFill>
              </a:rPr>
              <a:t>can</a:t>
            </a:r>
            <a:r>
              <a:rPr lang="de-CH" sz="2400" b="1" i="1" dirty="0">
                <a:solidFill>
                  <a:schemeClr val="tx2">
                    <a:lumMod val="60000"/>
                    <a:lumOff val="40000"/>
                  </a:schemeClr>
                </a:solidFill>
              </a:rPr>
              <a:t> </a:t>
            </a:r>
            <a:r>
              <a:rPr lang="de-CH" sz="2400" b="1" i="1" dirty="0" err="1">
                <a:solidFill>
                  <a:schemeClr val="tx2">
                    <a:lumMod val="60000"/>
                    <a:lumOff val="40000"/>
                  </a:schemeClr>
                </a:solidFill>
              </a:rPr>
              <a:t>only</a:t>
            </a:r>
            <a:r>
              <a:rPr lang="de-CH" sz="2400" b="1" i="1" dirty="0">
                <a:solidFill>
                  <a:schemeClr val="tx2">
                    <a:lumMod val="60000"/>
                    <a:lumOff val="40000"/>
                  </a:schemeClr>
                </a:solidFill>
              </a:rPr>
              <a:t> </a:t>
            </a:r>
            <a:r>
              <a:rPr lang="de-CH" sz="2400" b="1" i="1" dirty="0" err="1">
                <a:solidFill>
                  <a:schemeClr val="tx2">
                    <a:lumMod val="60000"/>
                    <a:lumOff val="40000"/>
                  </a:schemeClr>
                </a:solidFill>
              </a:rPr>
              <a:t>strongly</a:t>
            </a:r>
            <a:r>
              <a:rPr lang="de-CH" sz="2400" b="1" i="1" dirty="0">
                <a:solidFill>
                  <a:schemeClr val="tx2">
                    <a:lumMod val="60000"/>
                    <a:lumOff val="40000"/>
                  </a:schemeClr>
                </a:solidFill>
              </a:rPr>
              <a:t> </a:t>
            </a:r>
            <a:r>
              <a:rPr lang="de-CH" sz="2400" b="1" i="1" dirty="0" err="1">
                <a:solidFill>
                  <a:schemeClr val="tx2">
                    <a:lumMod val="60000"/>
                    <a:lumOff val="40000"/>
                  </a:schemeClr>
                </a:solidFill>
              </a:rPr>
              <a:t>recommend</a:t>
            </a:r>
            <a:r>
              <a:rPr lang="de-CH" sz="2400" b="1" i="1" dirty="0">
                <a:solidFill>
                  <a:schemeClr val="tx2">
                    <a:lumMod val="60000"/>
                    <a:lumOff val="40000"/>
                  </a:schemeClr>
                </a:solidFill>
              </a:rPr>
              <a:t> </a:t>
            </a:r>
            <a:r>
              <a:rPr lang="de-CH" sz="2400" b="1" i="1" dirty="0" err="1">
                <a:solidFill>
                  <a:schemeClr val="tx2">
                    <a:lumMod val="60000"/>
                    <a:lumOff val="40000"/>
                  </a:schemeClr>
                </a:solidFill>
              </a:rPr>
              <a:t>people</a:t>
            </a:r>
            <a:r>
              <a:rPr lang="de-CH" sz="2400" b="1" i="1" dirty="0">
                <a:solidFill>
                  <a:schemeClr val="tx2">
                    <a:lumMod val="60000"/>
                    <a:lumOff val="40000"/>
                  </a:schemeClr>
                </a:solidFill>
              </a:rPr>
              <a:t> </a:t>
            </a:r>
            <a:r>
              <a:rPr lang="de-CH" sz="2400" b="1" i="1" dirty="0" err="1">
                <a:solidFill>
                  <a:schemeClr val="tx2">
                    <a:lumMod val="60000"/>
                    <a:lumOff val="40000"/>
                  </a:schemeClr>
                </a:solidFill>
              </a:rPr>
              <a:t>to</a:t>
            </a:r>
            <a:r>
              <a:rPr lang="de-CH" sz="2400" b="1" i="1" dirty="0">
                <a:solidFill>
                  <a:schemeClr val="tx2">
                    <a:lumMod val="60000"/>
                    <a:lumOff val="40000"/>
                  </a:schemeClr>
                </a:solidFill>
              </a:rPr>
              <a:t> not </a:t>
            </a:r>
            <a:r>
              <a:rPr lang="de-CH" sz="2400" b="1" i="1" dirty="0" err="1">
                <a:solidFill>
                  <a:schemeClr val="tx2">
                    <a:lumMod val="60000"/>
                    <a:lumOff val="40000"/>
                  </a:schemeClr>
                </a:solidFill>
              </a:rPr>
              <a:t>invent</a:t>
            </a:r>
            <a:r>
              <a:rPr lang="de-CH" sz="2400" b="1" i="1" dirty="0">
                <a:solidFill>
                  <a:schemeClr val="tx2">
                    <a:lumMod val="60000"/>
                    <a:lumOff val="40000"/>
                  </a:schemeClr>
                </a:solidFill>
              </a:rPr>
              <a:t> </a:t>
            </a:r>
            <a:r>
              <a:rPr lang="de-CH" sz="2400" b="1" i="1" dirty="0" err="1">
                <a:solidFill>
                  <a:schemeClr val="tx2">
                    <a:lumMod val="60000"/>
                    <a:lumOff val="40000"/>
                  </a:schemeClr>
                </a:solidFill>
              </a:rPr>
              <a:t>something</a:t>
            </a:r>
            <a:r>
              <a:rPr lang="de-CH" sz="2400" b="1" i="1" dirty="0">
                <a:solidFill>
                  <a:schemeClr val="tx2">
                    <a:lumMod val="60000"/>
                    <a:lumOff val="40000"/>
                  </a:schemeClr>
                </a:solidFill>
              </a:rPr>
              <a:t> </a:t>
            </a:r>
            <a:r>
              <a:rPr lang="de-CH" sz="2400" b="1" i="1" dirty="0" err="1">
                <a:solidFill>
                  <a:schemeClr val="tx2">
                    <a:lumMod val="60000"/>
                    <a:lumOff val="40000"/>
                  </a:schemeClr>
                </a:solidFill>
              </a:rPr>
              <a:t>new</a:t>
            </a:r>
            <a:r>
              <a:rPr lang="de-CH" sz="2400" b="1" i="1" dirty="0">
                <a:solidFill>
                  <a:schemeClr val="tx2">
                    <a:lumMod val="60000"/>
                    <a:lumOff val="40000"/>
                  </a:schemeClr>
                </a:solidFill>
              </a:rPr>
              <a:t> on </a:t>
            </a:r>
            <a:r>
              <a:rPr lang="de-CH" sz="2400" b="1" i="1" dirty="0" err="1">
                <a:solidFill>
                  <a:schemeClr val="tx2">
                    <a:lumMod val="60000"/>
                    <a:lumOff val="40000"/>
                  </a:schemeClr>
                </a:solidFill>
              </a:rPr>
              <a:t>their</a:t>
            </a:r>
            <a:r>
              <a:rPr lang="de-CH" sz="2400" b="1" i="1" dirty="0">
                <a:solidFill>
                  <a:schemeClr val="tx2">
                    <a:lumMod val="60000"/>
                    <a:lumOff val="40000"/>
                  </a:schemeClr>
                </a:solidFill>
              </a:rPr>
              <a:t> </a:t>
            </a:r>
            <a:r>
              <a:rPr lang="de-CH" sz="2400" b="1" i="1" dirty="0" err="1">
                <a:solidFill>
                  <a:schemeClr val="tx2">
                    <a:lumMod val="60000"/>
                    <a:lumOff val="40000"/>
                  </a:schemeClr>
                </a:solidFill>
              </a:rPr>
              <a:t>own</a:t>
            </a:r>
            <a:r>
              <a:rPr lang="de-CH" sz="2400" b="1" i="1" dirty="0">
                <a:solidFill>
                  <a:schemeClr val="tx2">
                    <a:lumMod val="60000"/>
                    <a:lumOff val="40000"/>
                  </a:schemeClr>
                </a:solidFill>
              </a:rPr>
              <a:t>, but </a:t>
            </a:r>
            <a:r>
              <a:rPr lang="de-CH" sz="2400" b="1" i="1" dirty="0" err="1">
                <a:solidFill>
                  <a:schemeClr val="tx2">
                    <a:lumMod val="60000"/>
                    <a:lumOff val="40000"/>
                  </a:schemeClr>
                </a:solidFill>
              </a:rPr>
              <a:t>read</a:t>
            </a:r>
            <a:r>
              <a:rPr lang="de-CH" sz="2400" b="1" i="1" dirty="0">
                <a:solidFill>
                  <a:schemeClr val="tx2">
                    <a:lumMod val="60000"/>
                    <a:lumOff val="40000"/>
                  </a:schemeClr>
                </a:solidFill>
              </a:rPr>
              <a:t> </a:t>
            </a:r>
            <a:r>
              <a:rPr lang="de-CH" sz="2400" b="1" i="1" dirty="0" err="1">
                <a:solidFill>
                  <a:schemeClr val="tx2">
                    <a:lumMod val="60000"/>
                    <a:lumOff val="40000"/>
                  </a:schemeClr>
                </a:solidFill>
              </a:rPr>
              <a:t>this</a:t>
            </a:r>
            <a:r>
              <a:rPr lang="de-CH" sz="2400" b="1" i="1" dirty="0">
                <a:solidFill>
                  <a:schemeClr val="tx2">
                    <a:lumMod val="60000"/>
                    <a:lumOff val="40000"/>
                  </a:schemeClr>
                </a:solidFill>
              </a:rPr>
              <a:t> RFC (4890) </a:t>
            </a:r>
            <a:r>
              <a:rPr lang="de-CH" sz="2400" b="1" i="1" dirty="0" err="1">
                <a:solidFill>
                  <a:schemeClr val="tx2">
                    <a:lumMod val="60000"/>
                    <a:lumOff val="40000"/>
                  </a:schemeClr>
                </a:solidFill>
              </a:rPr>
              <a:t>first</a:t>
            </a:r>
            <a:r>
              <a:rPr lang="de-CH" sz="2400" b="1" i="1" dirty="0">
                <a:solidFill>
                  <a:schemeClr val="tx2">
                    <a:lumMod val="60000"/>
                    <a:lumOff val="40000"/>
                  </a:schemeClr>
                </a:solidFill>
              </a:rPr>
              <a:t>..</a:t>
            </a:r>
            <a:r>
              <a:rPr lang="de-CH" sz="2400" i="1" dirty="0">
                <a:solidFill>
                  <a:schemeClr val="tx2">
                    <a:lumMod val="60000"/>
                    <a:lumOff val="40000"/>
                  </a:schemeClr>
                </a:solidFill>
              </a:rPr>
              <a:t>. </a:t>
            </a:r>
          </a:p>
          <a:p>
            <a:pPr marL="377825" lvl="1" indent="0">
              <a:spcAft>
                <a:spcPts val="600"/>
              </a:spcAft>
              <a:buNone/>
            </a:pPr>
            <a:r>
              <a:rPr lang="de-CH" sz="2400" i="1" dirty="0">
                <a:solidFill>
                  <a:schemeClr val="tx2">
                    <a:lumMod val="60000"/>
                    <a:lumOff val="40000"/>
                  </a:schemeClr>
                </a:solidFill>
              </a:rPr>
              <a:t>(Gert D., RIPE-NCC </a:t>
            </a:r>
            <a:r>
              <a:rPr lang="de-CH" sz="2400" i="1" dirty="0" err="1">
                <a:solidFill>
                  <a:schemeClr val="tx2">
                    <a:lumMod val="60000"/>
                    <a:lumOff val="40000"/>
                  </a:schemeClr>
                </a:solidFill>
              </a:rPr>
              <a:t>chair</a:t>
            </a:r>
            <a:r>
              <a:rPr lang="de-CH" sz="2400" i="1" dirty="0">
                <a:solidFill>
                  <a:schemeClr val="tx2">
                    <a:lumMod val="60000"/>
                    <a:lumOff val="40000"/>
                  </a:schemeClr>
                </a:solidFill>
              </a:rPr>
              <a:t>)</a:t>
            </a:r>
          </a:p>
          <a:p>
            <a:pPr marL="377825" lvl="1" indent="0">
              <a:spcAft>
                <a:spcPts val="600"/>
              </a:spcAft>
              <a:buNone/>
            </a:pPr>
            <a:r>
              <a:rPr lang="de-CH" sz="2400" b="1" i="1" dirty="0">
                <a:solidFill>
                  <a:schemeClr val="accent6"/>
                </a:solidFill>
              </a:rPr>
              <a:t>&gt;&gt; ...</a:t>
            </a:r>
            <a:r>
              <a:rPr lang="de-CH" sz="2400" b="1" i="1" dirty="0" err="1">
                <a:solidFill>
                  <a:schemeClr val="accent6"/>
                </a:solidFill>
              </a:rPr>
              <a:t>which</a:t>
            </a:r>
            <a:r>
              <a:rPr lang="de-CH" sz="2400" b="1" i="1" dirty="0">
                <a:solidFill>
                  <a:schemeClr val="accent6"/>
                </a:solidFill>
              </a:rPr>
              <a:t> </a:t>
            </a:r>
            <a:r>
              <a:rPr lang="de-CH" sz="2400" b="1" i="1" dirty="0" err="1">
                <a:solidFill>
                  <a:schemeClr val="accent6"/>
                </a:solidFill>
              </a:rPr>
              <a:t>is</a:t>
            </a:r>
            <a:r>
              <a:rPr lang="de-CH" sz="2400" b="1" i="1" dirty="0">
                <a:solidFill>
                  <a:schemeClr val="accent6"/>
                </a:solidFill>
              </a:rPr>
              <a:t> </a:t>
            </a:r>
            <a:r>
              <a:rPr lang="de-CH" sz="2400" b="1" i="1" dirty="0" err="1">
                <a:solidFill>
                  <a:schemeClr val="accent6"/>
                </a:solidFill>
              </a:rPr>
              <a:t>way</a:t>
            </a:r>
            <a:r>
              <a:rPr lang="de-CH" sz="2400" b="1" i="1" dirty="0">
                <a:solidFill>
                  <a:schemeClr val="accent6"/>
                </a:solidFill>
              </a:rPr>
              <a:t> </a:t>
            </a:r>
            <a:r>
              <a:rPr lang="de-CH" sz="2400" b="1" i="1" dirty="0" err="1">
                <a:solidFill>
                  <a:schemeClr val="accent6"/>
                </a:solidFill>
              </a:rPr>
              <a:t>to</a:t>
            </a:r>
            <a:r>
              <a:rPr lang="de-CH" sz="2400" b="1" i="1" dirty="0">
                <a:solidFill>
                  <a:schemeClr val="accent6"/>
                </a:solidFill>
              </a:rPr>
              <a:t> open. </a:t>
            </a:r>
            <a:r>
              <a:rPr lang="de-CH" sz="2400" b="1" i="1" dirty="0" err="1">
                <a:solidFill>
                  <a:schemeClr val="accent6"/>
                </a:solidFill>
              </a:rPr>
              <a:t>written</a:t>
            </a:r>
            <a:r>
              <a:rPr lang="de-CH" sz="2400" b="1" i="1" dirty="0">
                <a:solidFill>
                  <a:schemeClr val="accent6"/>
                </a:solidFill>
              </a:rPr>
              <a:t> </a:t>
            </a:r>
            <a:r>
              <a:rPr lang="de-CH" sz="2400" b="1" i="1" dirty="0" err="1">
                <a:solidFill>
                  <a:schemeClr val="accent6"/>
                </a:solidFill>
              </a:rPr>
              <a:t>from</a:t>
            </a:r>
            <a:r>
              <a:rPr lang="de-CH" sz="2400" b="1" i="1" dirty="0">
                <a:solidFill>
                  <a:schemeClr val="accent6"/>
                </a:solidFill>
              </a:rPr>
              <a:t> a </a:t>
            </a:r>
            <a:r>
              <a:rPr lang="de-CH" sz="2400" b="1" i="1" dirty="0" err="1">
                <a:solidFill>
                  <a:schemeClr val="accent6"/>
                </a:solidFill>
              </a:rPr>
              <a:t>networker</a:t>
            </a:r>
            <a:r>
              <a:rPr lang="de-CH" sz="2400" b="1" i="1" dirty="0">
                <a:solidFill>
                  <a:schemeClr val="accent6"/>
                </a:solidFill>
              </a:rPr>
              <a:t> </a:t>
            </a:r>
            <a:r>
              <a:rPr lang="de-CH" sz="2400" b="1" i="1" dirty="0" err="1">
                <a:solidFill>
                  <a:schemeClr val="accent6"/>
                </a:solidFill>
              </a:rPr>
              <a:t>perspective</a:t>
            </a:r>
            <a:r>
              <a:rPr lang="de-CH" sz="2400" b="1" i="1" dirty="0">
                <a:solidFill>
                  <a:schemeClr val="accent6"/>
                </a:solidFill>
              </a:rPr>
              <a:t>, not a </a:t>
            </a:r>
            <a:r>
              <a:rPr lang="de-CH" sz="2400" b="1" i="1" dirty="0" err="1">
                <a:solidFill>
                  <a:schemeClr val="accent6"/>
                </a:solidFill>
              </a:rPr>
              <a:t>security</a:t>
            </a:r>
            <a:r>
              <a:rPr lang="de-CH" sz="2400" b="1" i="1" dirty="0">
                <a:solidFill>
                  <a:schemeClr val="accent6"/>
                </a:solidFill>
              </a:rPr>
              <a:t> </a:t>
            </a:r>
            <a:r>
              <a:rPr lang="de-CH" sz="2400" b="1" i="1" dirty="0" err="1">
                <a:solidFill>
                  <a:schemeClr val="accent6"/>
                </a:solidFill>
              </a:rPr>
              <a:t>perspective</a:t>
            </a:r>
            <a:r>
              <a:rPr lang="de-CH" sz="2400" b="1" i="1" dirty="0">
                <a:solidFill>
                  <a:schemeClr val="accent6"/>
                </a:solidFill>
              </a:rPr>
              <a:t>. </a:t>
            </a:r>
            <a:r>
              <a:rPr lang="de-CH" sz="2400" b="1" i="1" dirty="0" err="1">
                <a:solidFill>
                  <a:schemeClr val="accent6"/>
                </a:solidFill>
              </a:rPr>
              <a:t>Greets</a:t>
            </a:r>
            <a:r>
              <a:rPr lang="de-CH" sz="2400" b="1" i="1" dirty="0">
                <a:solidFill>
                  <a:schemeClr val="accent6"/>
                </a:solidFill>
              </a:rPr>
              <a:t>, Marc </a:t>
            </a:r>
          </a:p>
          <a:p>
            <a:pPr marL="377825" lvl="1" indent="0">
              <a:spcAft>
                <a:spcPts val="600"/>
              </a:spcAft>
              <a:buNone/>
            </a:pPr>
            <a:r>
              <a:rPr lang="de-CH" sz="2400" i="1" dirty="0">
                <a:solidFill>
                  <a:srgbClr val="DC8A00"/>
                </a:solidFill>
              </a:rPr>
              <a:t>(Marc H., thc-ipv6)</a:t>
            </a:r>
            <a:endParaRPr lang="en-US" sz="2400" i="1" dirty="0">
              <a:solidFill>
                <a:srgbClr val="DC8A00"/>
              </a:solidFill>
              <a:ea typeface="ＭＳ Ｐゴシック" charset="0"/>
            </a:endParaRPr>
          </a:p>
        </p:txBody>
      </p:sp>
      <p:sp>
        <p:nvSpPr>
          <p:cNvPr id="17411" name="Rectangle 2"/>
          <p:cNvSpPr>
            <a:spLocks noGrp="1" noChangeArrowheads="1"/>
          </p:cNvSpPr>
          <p:nvPr>
            <p:ph type="title"/>
          </p:nvPr>
        </p:nvSpPr>
        <p:spPr/>
        <p:txBody>
          <a:bodyPr>
            <a:normAutofit/>
          </a:bodyPr>
          <a:lstStyle/>
          <a:p>
            <a:pPr>
              <a:spcAft>
                <a:spcPts val="600"/>
              </a:spcAft>
            </a:pPr>
            <a:r>
              <a:rPr lang="de-CH"/>
              <a:t>Ongoing discussion between the experts </a:t>
            </a:r>
          </a:p>
        </p:txBody>
      </p:sp>
    </p:spTree>
    <p:extLst>
      <p:ext uri="{BB962C8B-B14F-4D97-AF65-F5344CB8AC3E}">
        <p14:creationId xmlns:p14="http://schemas.microsoft.com/office/powerpoint/2010/main" val="294723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a:spcAft>
                <a:spcPts val="600"/>
              </a:spcAft>
            </a:pPr>
            <a:r>
              <a:rPr lang="de-CH" sz="2800" b="1" dirty="0" err="1"/>
              <a:t>There</a:t>
            </a:r>
            <a:r>
              <a:rPr lang="de-CH" sz="2800" b="1" dirty="0"/>
              <a:t> </a:t>
            </a:r>
            <a:r>
              <a:rPr lang="de-CH" sz="2800" b="1" dirty="0" err="1"/>
              <a:t>is</a:t>
            </a:r>
            <a:r>
              <a:rPr lang="de-CH" sz="2800" b="1" dirty="0"/>
              <a:t> also a </a:t>
            </a:r>
            <a:r>
              <a:rPr lang="de-CH" sz="2800" b="1" dirty="0" err="1"/>
              <a:t>new</a:t>
            </a:r>
            <a:r>
              <a:rPr lang="de-CH" sz="2800" b="1" dirty="0"/>
              <a:t> </a:t>
            </a:r>
            <a:r>
              <a:rPr lang="de-CH" sz="2800" b="1" dirty="0" err="1"/>
              <a:t>draft</a:t>
            </a:r>
            <a:r>
              <a:rPr lang="de-CH" sz="2800" b="1" dirty="0"/>
              <a:t> </a:t>
            </a:r>
            <a:r>
              <a:rPr lang="de-CH" sz="2800" dirty="0"/>
              <a:t>(March 2012):</a:t>
            </a:r>
          </a:p>
          <a:p>
            <a:pPr lvl="1">
              <a:spcAft>
                <a:spcPts val="600"/>
              </a:spcAft>
            </a:pPr>
            <a:r>
              <a:rPr lang="de-CH" sz="2800" dirty="0"/>
              <a:t> "</a:t>
            </a:r>
            <a:r>
              <a:rPr lang="de-CH" sz="2800" dirty="0" err="1"/>
              <a:t>Recommendations</a:t>
            </a:r>
            <a:r>
              <a:rPr lang="de-CH" sz="2800" dirty="0"/>
              <a:t> </a:t>
            </a:r>
            <a:r>
              <a:rPr lang="de-CH" sz="2800" dirty="0" err="1"/>
              <a:t>for</a:t>
            </a:r>
            <a:r>
              <a:rPr lang="de-CH" sz="2800" dirty="0"/>
              <a:t> </a:t>
            </a:r>
            <a:r>
              <a:rPr lang="de-CH" sz="2800" dirty="0" err="1"/>
              <a:t>filtering</a:t>
            </a:r>
            <a:r>
              <a:rPr lang="de-CH" sz="2800" dirty="0"/>
              <a:t> </a:t>
            </a:r>
            <a:r>
              <a:rPr lang="de-CH" sz="2800" dirty="0" err="1"/>
              <a:t>ICMP</a:t>
            </a:r>
            <a:r>
              <a:rPr lang="de-CH" sz="2800" dirty="0"/>
              <a:t> </a:t>
            </a:r>
            <a:r>
              <a:rPr lang="de-CH" sz="2800" dirty="0" err="1"/>
              <a:t>messages</a:t>
            </a:r>
            <a:r>
              <a:rPr lang="de-CH" sz="2800" dirty="0"/>
              <a:t>" </a:t>
            </a:r>
          </a:p>
          <a:p>
            <a:pPr marL="384175" lvl="1" indent="0">
              <a:spcAft>
                <a:spcPts val="600"/>
              </a:spcAft>
              <a:buNone/>
            </a:pPr>
            <a:r>
              <a:rPr lang="de-CH" sz="2400" dirty="0"/>
              <a:t> </a:t>
            </a:r>
            <a:r>
              <a:rPr lang="de-CH" sz="2400" dirty="0">
                <a:sym typeface="Wingdings"/>
              </a:rPr>
              <a:t></a:t>
            </a:r>
            <a:r>
              <a:rPr lang="de-CH" dirty="0"/>
              <a:t>http://</a:t>
            </a:r>
            <a:r>
              <a:rPr lang="de-CH" dirty="0" err="1"/>
              <a:t>tools.ietf.org</a:t>
            </a:r>
            <a:r>
              <a:rPr lang="de-CH" dirty="0"/>
              <a:t>/</a:t>
            </a:r>
            <a:r>
              <a:rPr lang="de-CH" dirty="0" err="1"/>
              <a:t>html</a:t>
            </a:r>
            <a:r>
              <a:rPr lang="de-CH" dirty="0"/>
              <a:t>/draft-ietf-opsec-icmp-filtering-03</a:t>
            </a:r>
            <a:endParaRPr lang="de-CH" sz="2400" dirty="0"/>
          </a:p>
          <a:p>
            <a:pPr lvl="1">
              <a:spcAft>
                <a:spcPts val="600"/>
              </a:spcAft>
            </a:pPr>
            <a:r>
              <a:rPr lang="de-CH" sz="2800" dirty="0"/>
              <a:t> But </a:t>
            </a:r>
            <a:r>
              <a:rPr lang="de-CH" sz="2800" dirty="0" err="1"/>
              <a:t>this</a:t>
            </a:r>
            <a:r>
              <a:rPr lang="de-CH" sz="2800" dirty="0"/>
              <a:t> </a:t>
            </a:r>
            <a:r>
              <a:rPr lang="de-CH" sz="2800" dirty="0" err="1"/>
              <a:t>is</a:t>
            </a:r>
            <a:r>
              <a:rPr lang="de-CH" sz="2800" dirty="0"/>
              <a:t> </a:t>
            </a:r>
            <a:r>
              <a:rPr lang="de-CH" sz="2800" dirty="0" err="1"/>
              <a:t>work</a:t>
            </a:r>
            <a:r>
              <a:rPr lang="de-CH" sz="2800" dirty="0"/>
              <a:t> in </a:t>
            </a:r>
            <a:r>
              <a:rPr lang="de-CH" sz="2800" dirty="0" err="1"/>
              <a:t>progress</a:t>
            </a:r>
            <a:r>
              <a:rPr lang="de-CH" sz="2800" dirty="0"/>
              <a:t>!</a:t>
            </a:r>
          </a:p>
          <a:p>
            <a:pPr lvl="1">
              <a:spcAft>
                <a:spcPts val="600"/>
              </a:spcAft>
            </a:pPr>
            <a:r>
              <a:rPr lang="de-CH" sz="2800" b="1" dirty="0">
                <a:solidFill>
                  <a:srgbClr val="DC8A00"/>
                </a:solidFill>
              </a:rPr>
              <a:t> RFC </a:t>
            </a:r>
            <a:r>
              <a:rPr lang="de-CH" sz="2800" b="1" dirty="0">
                <a:solidFill>
                  <a:srgbClr val="DC8A00"/>
                </a:solidFill>
                <a:ea typeface="ＭＳ Ｐゴシック" charset="0"/>
              </a:rPr>
              <a:t>4890 ist still a </a:t>
            </a:r>
            <a:r>
              <a:rPr lang="de-CH" sz="2800" b="1" dirty="0" err="1">
                <a:solidFill>
                  <a:srgbClr val="DC8A00"/>
                </a:solidFill>
                <a:ea typeface="ＭＳ Ｐゴシック" charset="0"/>
              </a:rPr>
              <a:t>good</a:t>
            </a:r>
            <a:r>
              <a:rPr lang="de-CH" sz="2800" b="1" dirty="0">
                <a:solidFill>
                  <a:srgbClr val="DC8A00"/>
                </a:solidFill>
                <a:ea typeface="ＭＳ Ｐゴシック" charset="0"/>
              </a:rPr>
              <a:t> </a:t>
            </a:r>
            <a:r>
              <a:rPr lang="de-CH" sz="2800" b="1" dirty="0" err="1">
                <a:solidFill>
                  <a:srgbClr val="DC8A00"/>
                </a:solidFill>
                <a:ea typeface="ＭＳ Ｐゴシック" charset="0"/>
              </a:rPr>
              <a:t>source</a:t>
            </a:r>
            <a:endParaRPr lang="en-US" sz="2800" b="1" i="1" dirty="0">
              <a:solidFill>
                <a:srgbClr val="DC8A00"/>
              </a:solidFill>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More Filtering ICMPv6 discussion</a:t>
            </a:r>
          </a:p>
        </p:txBody>
      </p:sp>
    </p:spTree>
    <p:extLst>
      <p:ext uri="{BB962C8B-B14F-4D97-AF65-F5344CB8AC3E}">
        <p14:creationId xmlns:p14="http://schemas.microsoft.com/office/powerpoint/2010/main" val="31688345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marL="0" indent="0">
              <a:spcAft>
                <a:spcPts val="1200"/>
              </a:spcAft>
              <a:buNone/>
            </a:pPr>
            <a:r>
              <a:rPr lang="de-CH" b="1" dirty="0"/>
              <a:t>Options:</a:t>
            </a:r>
          </a:p>
          <a:p>
            <a:pPr>
              <a:spcAft>
                <a:spcPts val="1200"/>
              </a:spcAft>
            </a:pPr>
            <a:r>
              <a:rPr lang="de-CH" dirty="0"/>
              <a:t>Block/</a:t>
            </a:r>
            <a:r>
              <a:rPr lang="de-CH" dirty="0" err="1"/>
              <a:t>Allow</a:t>
            </a:r>
            <a:r>
              <a:rPr lang="de-CH" dirty="0"/>
              <a:t> ICMPv6 </a:t>
            </a:r>
            <a:r>
              <a:rPr lang="de-CH" dirty="0" err="1"/>
              <a:t>traffic</a:t>
            </a:r>
            <a:r>
              <a:rPr lang="de-CH" dirty="0"/>
              <a:t> </a:t>
            </a:r>
            <a:r>
              <a:rPr lang="de-CH" dirty="0" err="1"/>
              <a:t>based</a:t>
            </a:r>
            <a:r>
              <a:rPr lang="de-CH" dirty="0"/>
              <a:t> on </a:t>
            </a:r>
            <a:r>
              <a:rPr lang="de-CH" b="1" dirty="0">
                <a:solidFill>
                  <a:srgbClr val="DC8A00"/>
                </a:solidFill>
              </a:rPr>
              <a:t>type </a:t>
            </a:r>
            <a:r>
              <a:rPr lang="de-CH" b="1" dirty="0" err="1">
                <a:solidFill>
                  <a:srgbClr val="DC8A00"/>
                </a:solidFill>
              </a:rPr>
              <a:t>and</a:t>
            </a:r>
            <a:r>
              <a:rPr lang="de-CH" b="1" dirty="0">
                <a:solidFill>
                  <a:srgbClr val="DC8A00"/>
                </a:solidFill>
              </a:rPr>
              <a:t> </a:t>
            </a:r>
            <a:r>
              <a:rPr lang="de-CH" b="1" dirty="0" err="1">
                <a:solidFill>
                  <a:srgbClr val="DC8A00"/>
                </a:solidFill>
              </a:rPr>
              <a:t>code</a:t>
            </a:r>
            <a:endParaRPr lang="en-US" b="1" dirty="0">
              <a:solidFill>
                <a:srgbClr val="DC8A00"/>
              </a:solidFill>
            </a:endParaRPr>
          </a:p>
          <a:p>
            <a:pPr>
              <a:spcAft>
                <a:spcPts val="1200"/>
              </a:spcAft>
            </a:pPr>
            <a:r>
              <a:rPr lang="de-CH" b="1" dirty="0" err="1">
                <a:solidFill>
                  <a:srgbClr val="DC8A00"/>
                </a:solidFill>
              </a:rPr>
              <a:t>Stateful</a:t>
            </a:r>
            <a:r>
              <a:rPr lang="de-CH" b="1" dirty="0">
                <a:solidFill>
                  <a:srgbClr val="DC8A00"/>
                </a:solidFill>
              </a:rPr>
              <a:t> </a:t>
            </a:r>
            <a:r>
              <a:rPr lang="de-CH" b="1" dirty="0" err="1">
                <a:solidFill>
                  <a:srgbClr val="DC8A00"/>
                </a:solidFill>
              </a:rPr>
              <a:t>Filtering</a:t>
            </a:r>
            <a:r>
              <a:rPr lang="de-CH" b="1" dirty="0">
                <a:solidFill>
                  <a:srgbClr val="DC8A00"/>
                </a:solidFill>
              </a:rPr>
              <a:t> </a:t>
            </a:r>
            <a:r>
              <a:rPr lang="de-CH" dirty="0" err="1"/>
              <a:t>can</a:t>
            </a:r>
            <a:r>
              <a:rPr lang="de-CH" dirty="0"/>
              <a:t> </a:t>
            </a:r>
            <a:r>
              <a:rPr lang="de-CH" dirty="0" err="1"/>
              <a:t>limit</a:t>
            </a:r>
            <a:r>
              <a:rPr lang="de-CH" dirty="0"/>
              <a:t> </a:t>
            </a:r>
            <a:r>
              <a:rPr lang="de-CH" dirty="0" err="1"/>
              <a:t>even</a:t>
            </a:r>
            <a:r>
              <a:rPr lang="de-CH" dirty="0"/>
              <a:t> </a:t>
            </a:r>
            <a:r>
              <a:rPr lang="de-CH" dirty="0" err="1"/>
              <a:t>allowed</a:t>
            </a:r>
            <a:r>
              <a:rPr lang="de-CH" dirty="0"/>
              <a:t> </a:t>
            </a:r>
            <a:r>
              <a:rPr lang="de-CH" dirty="0" err="1"/>
              <a:t>types</a:t>
            </a:r>
            <a:r>
              <a:rPr lang="de-CH" dirty="0"/>
              <a:t> </a:t>
            </a:r>
            <a:r>
              <a:rPr lang="de-CH" dirty="0" err="1"/>
              <a:t>to</a:t>
            </a:r>
            <a:r>
              <a:rPr lang="de-CH" dirty="0"/>
              <a:t> </a:t>
            </a:r>
            <a:r>
              <a:rPr lang="de-CH" dirty="0" err="1"/>
              <a:t>those</a:t>
            </a:r>
            <a:r>
              <a:rPr lang="de-CH" dirty="0"/>
              <a:t> </a:t>
            </a:r>
            <a:r>
              <a:rPr lang="de-CH" dirty="0" err="1"/>
              <a:t>that</a:t>
            </a:r>
            <a:r>
              <a:rPr lang="de-CH" dirty="0"/>
              <a:t> </a:t>
            </a:r>
            <a:r>
              <a:rPr lang="de-CH" dirty="0" err="1"/>
              <a:t>could</a:t>
            </a:r>
            <a:r>
              <a:rPr lang="de-CH" dirty="0"/>
              <a:t> </a:t>
            </a:r>
            <a:r>
              <a:rPr lang="de-CH" dirty="0" err="1"/>
              <a:t>legitimately</a:t>
            </a:r>
            <a:r>
              <a:rPr lang="de-CH" dirty="0"/>
              <a:t> </a:t>
            </a:r>
            <a:r>
              <a:rPr lang="de-CH" dirty="0" err="1"/>
              <a:t>be</a:t>
            </a:r>
            <a:r>
              <a:rPr lang="de-CH" dirty="0"/>
              <a:t> </a:t>
            </a:r>
            <a:r>
              <a:rPr lang="de-CH" dirty="0" err="1"/>
              <a:t>part</a:t>
            </a:r>
            <a:r>
              <a:rPr lang="de-CH" dirty="0"/>
              <a:t> </a:t>
            </a:r>
            <a:r>
              <a:rPr lang="de-CH" dirty="0" err="1"/>
              <a:t>of</a:t>
            </a:r>
            <a:r>
              <a:rPr lang="de-CH" dirty="0"/>
              <a:t> </a:t>
            </a:r>
            <a:r>
              <a:rPr lang="de-CH" dirty="0" err="1"/>
              <a:t>permitted</a:t>
            </a:r>
            <a:r>
              <a:rPr lang="de-CH" dirty="0"/>
              <a:t> </a:t>
            </a:r>
            <a:r>
              <a:rPr lang="de-CH" dirty="0" err="1"/>
              <a:t>traffic</a:t>
            </a:r>
            <a:r>
              <a:rPr lang="de-CH" dirty="0"/>
              <a:t> </a:t>
            </a:r>
            <a:r>
              <a:rPr lang="de-CH" dirty="0" err="1"/>
              <a:t>flows</a:t>
            </a:r>
            <a:endParaRPr lang="de-CH" dirty="0"/>
          </a:p>
          <a:p>
            <a:pPr>
              <a:spcAft>
                <a:spcPts val="1200"/>
              </a:spcAft>
            </a:pPr>
            <a:r>
              <a:rPr lang="de-CH" b="1" dirty="0" err="1">
                <a:solidFill>
                  <a:srgbClr val="DC8A00"/>
                </a:solidFill>
              </a:rPr>
              <a:t>Deep</a:t>
            </a:r>
            <a:r>
              <a:rPr lang="de-CH" b="1" dirty="0">
                <a:solidFill>
                  <a:srgbClr val="DC8A00"/>
                </a:solidFill>
              </a:rPr>
              <a:t> Packet </a:t>
            </a:r>
            <a:r>
              <a:rPr lang="de-CH" b="1" dirty="0" err="1">
                <a:solidFill>
                  <a:srgbClr val="DC8A00"/>
                </a:solidFill>
              </a:rPr>
              <a:t>Inspection</a:t>
            </a:r>
            <a:r>
              <a:rPr lang="de-CH" b="1" dirty="0">
                <a:solidFill>
                  <a:srgbClr val="DC8A00"/>
                </a:solidFill>
              </a:rPr>
              <a:t> </a:t>
            </a:r>
            <a:r>
              <a:rPr lang="de-CH" dirty="0" err="1"/>
              <a:t>can</a:t>
            </a:r>
            <a:r>
              <a:rPr lang="de-CH" dirty="0"/>
              <a:t> </a:t>
            </a:r>
            <a:r>
              <a:rPr lang="de-CH" dirty="0" err="1"/>
              <a:t>examine</a:t>
            </a:r>
            <a:r>
              <a:rPr lang="de-CH" dirty="0"/>
              <a:t> </a:t>
            </a:r>
            <a:r>
              <a:rPr lang="de-CH" dirty="0" err="1"/>
              <a:t>header</a:t>
            </a:r>
            <a:r>
              <a:rPr lang="de-CH" dirty="0"/>
              <a:t> </a:t>
            </a:r>
            <a:r>
              <a:rPr lang="de-CH" dirty="0" err="1"/>
              <a:t>and</a:t>
            </a:r>
            <a:r>
              <a:rPr lang="de-CH" dirty="0"/>
              <a:t> </a:t>
            </a:r>
            <a:r>
              <a:rPr lang="de-CH" dirty="0" err="1"/>
              <a:t>data</a:t>
            </a:r>
            <a:r>
              <a:rPr lang="de-CH" dirty="0"/>
              <a:t> </a:t>
            </a:r>
            <a:r>
              <a:rPr lang="de-CH" dirty="0" err="1"/>
              <a:t>part</a:t>
            </a:r>
            <a:r>
              <a:rPr lang="de-CH" dirty="0"/>
              <a:t> </a:t>
            </a:r>
            <a:r>
              <a:rPr lang="de-CH" dirty="0" err="1"/>
              <a:t>of</a:t>
            </a:r>
            <a:r>
              <a:rPr lang="de-CH" dirty="0"/>
              <a:t> a ICMPv6 packet </a:t>
            </a:r>
            <a:r>
              <a:rPr lang="de-CH" dirty="0" err="1"/>
              <a:t>for</a:t>
            </a:r>
            <a:r>
              <a:rPr lang="de-CH" dirty="0"/>
              <a:t> non-</a:t>
            </a:r>
            <a:r>
              <a:rPr lang="de-CH" dirty="0" err="1"/>
              <a:t>compliance</a:t>
            </a:r>
            <a:r>
              <a:rPr lang="de-CH" dirty="0"/>
              <a:t> </a:t>
            </a:r>
            <a:r>
              <a:rPr lang="de-CH" dirty="0" err="1"/>
              <a:t>or</a:t>
            </a:r>
            <a:r>
              <a:rPr lang="de-CH" dirty="0"/>
              <a:t> covert </a:t>
            </a:r>
            <a:r>
              <a:rPr lang="de-CH" dirty="0" err="1"/>
              <a:t>channel</a:t>
            </a:r>
            <a:endParaRPr lang="de-CH" dirty="0"/>
          </a:p>
          <a:p>
            <a:endParaRPr lang="de-CH" dirty="0">
              <a:solidFill>
                <a:srgbClr val="7F7F7F"/>
              </a:solidFill>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Some ICMPv6 Filtering Considerations </a:t>
            </a:r>
          </a:p>
        </p:txBody>
      </p:sp>
    </p:spTree>
    <p:extLst>
      <p:ext uri="{BB962C8B-B14F-4D97-AF65-F5344CB8AC3E}">
        <p14:creationId xmlns:p14="http://schemas.microsoft.com/office/powerpoint/2010/main" val="963206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fontScale="90000"/>
          </a:bodyPr>
          <a:lstStyle/>
          <a:p>
            <a:r>
              <a:rPr lang="en-GB" sz="2800">
                <a:ea typeface="ＭＳ Ｐゴシック" charset="0"/>
              </a:rPr>
              <a:t>Filtering ICMPv6 - </a:t>
            </a:r>
            <a:r>
              <a:rPr lang="en-US" sz="2800"/>
              <a:t>protocol internal measures</a:t>
            </a:r>
            <a:endParaRPr lang="en-GB" sz="2800">
              <a:ea typeface="ＭＳ Ｐゴシック" charset="0"/>
            </a:endParaRPr>
          </a:p>
        </p:txBody>
      </p:sp>
      <p:pic>
        <p:nvPicPr>
          <p:cNvPr id="5" name="Picture 4" descr="Icon_mensch_sitzend_labtop_switchoran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772816"/>
            <a:ext cx="1296144" cy="2130813"/>
          </a:xfrm>
          <a:prstGeom prst="rect">
            <a:avLst/>
          </a:prstGeom>
        </p:spPr>
      </p:pic>
      <p:sp>
        <p:nvSpPr>
          <p:cNvPr id="6" name="TextBox 5"/>
          <p:cNvSpPr txBox="1"/>
          <p:nvPr/>
        </p:nvSpPr>
        <p:spPr>
          <a:xfrm>
            <a:off x="1835696" y="1772816"/>
            <a:ext cx="6048672" cy="3108543"/>
          </a:xfrm>
          <a:prstGeom prst="rect">
            <a:avLst/>
          </a:prstGeom>
          <a:noFill/>
        </p:spPr>
        <p:txBody>
          <a:bodyPr wrap="square" rtlCol="0">
            <a:spAutoFit/>
          </a:bodyPr>
          <a:lstStyle/>
          <a:p>
            <a:r>
              <a:rPr lang="en-US" sz="2800" b="1">
                <a:latin typeface="Calibri" panose="020F0502020204030204" pitchFamily="34" charset="0"/>
                <a:cs typeface="Calibri" panose="020F0502020204030204" pitchFamily="34" charset="0"/>
              </a:rPr>
              <a:t>Exercise:</a:t>
            </a:r>
            <a:r>
              <a:rPr lang="en-US" sz="2800">
                <a:latin typeface="Calibri" panose="020F0502020204030204" pitchFamily="34" charset="0"/>
                <a:cs typeface="Calibri" panose="020F0502020204030204" pitchFamily="34" charset="0"/>
              </a:rPr>
              <a:t> Think about protocol internal measures that prevent the distribution of only locally needed ICMPv6 messages across network boundaries.</a:t>
            </a:r>
          </a:p>
          <a:p>
            <a:endParaRPr lang="en-US" sz="2800">
              <a:latin typeface="Calibri" panose="020F0502020204030204" pitchFamily="34" charset="0"/>
              <a:cs typeface="Calibri" panose="020F0502020204030204" pitchFamily="34" charset="0"/>
            </a:endParaRPr>
          </a:p>
          <a:p>
            <a:r>
              <a:rPr lang="en-US" sz="2800">
                <a:latin typeface="Calibri" panose="020F0502020204030204" pitchFamily="34" charset="0"/>
                <a:cs typeface="Calibri" panose="020F0502020204030204" pitchFamily="34" charset="0"/>
              </a:rPr>
              <a:t>(See the protocol dump on the next slide.) </a:t>
            </a:r>
          </a:p>
        </p:txBody>
      </p:sp>
    </p:spTree>
    <p:extLst>
      <p:ext uri="{BB962C8B-B14F-4D97-AF65-F5344CB8AC3E}">
        <p14:creationId xmlns:p14="http://schemas.microsoft.com/office/powerpoint/2010/main" val="19279016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ICMPv6 Type 134 Code 0</a:t>
            </a:r>
          </a:p>
        </p:txBody>
      </p:sp>
      <p:sp>
        <p:nvSpPr>
          <p:cNvPr id="17412" name="Rectangle 3"/>
          <p:cNvSpPr>
            <a:spLocks noGrp="1" noChangeArrowheads="1"/>
          </p:cNvSpPr>
          <p:nvPr>
            <p:ph idx="4294967295"/>
          </p:nvPr>
        </p:nvSpPr>
        <p:spPr>
          <a:xfrm>
            <a:off x="914400" y="1125538"/>
            <a:ext cx="8229600" cy="4772025"/>
          </a:xfrm>
        </p:spPr>
        <p:txBody>
          <a:bodyPr/>
          <a:lstStyle/>
          <a:p>
            <a:pPr>
              <a:spcAft>
                <a:spcPts val="600"/>
              </a:spcAft>
            </a:pPr>
            <a:r>
              <a:rPr lang="en-US">
                <a:ea typeface="ＭＳ Ｐゴシック" charset="0"/>
              </a:rPr>
              <a:t>…</a:t>
            </a:r>
          </a:p>
        </p:txBody>
      </p:sp>
      <p:pic>
        <p:nvPicPr>
          <p:cNvPr id="5" name="Picture 4" descr="Screen Shot 2012-06-28 at 15.45.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666" y="1082329"/>
            <a:ext cx="8623716" cy="5400599"/>
          </a:xfrm>
          <a:prstGeom prst="rect">
            <a:avLst/>
          </a:prstGeom>
        </p:spPr>
      </p:pic>
      <p:sp>
        <p:nvSpPr>
          <p:cNvPr id="6" name="TextBox 5"/>
          <p:cNvSpPr txBox="1"/>
          <p:nvPr/>
        </p:nvSpPr>
        <p:spPr>
          <a:xfrm>
            <a:off x="4572000" y="3429000"/>
            <a:ext cx="4355976" cy="1569660"/>
          </a:xfrm>
          <a:prstGeom prst="rect">
            <a:avLst/>
          </a:prstGeom>
          <a:noFill/>
        </p:spPr>
        <p:txBody>
          <a:bodyPr wrap="square" rtlCol="0">
            <a:spAutoFit/>
          </a:bodyPr>
          <a:lstStyle/>
          <a:p>
            <a:r>
              <a:rPr lang="en-US" sz="2400" b="1">
                <a:solidFill>
                  <a:srgbClr val="DC8A00"/>
                </a:solidFill>
                <a:latin typeface="Calibri" panose="020F0502020204030204" pitchFamily="34" charset="0"/>
                <a:cs typeface="Calibri" panose="020F0502020204030204" pitchFamily="34" charset="0"/>
              </a:rPr>
              <a:t>protocol internal measures that prevent the distribution of only locally needed ICMPv6 messages across network boundaries?</a:t>
            </a:r>
          </a:p>
        </p:txBody>
      </p:sp>
    </p:spTree>
    <p:extLst>
      <p:ext uri="{BB962C8B-B14F-4D97-AF65-F5344CB8AC3E}">
        <p14:creationId xmlns:p14="http://schemas.microsoft.com/office/powerpoint/2010/main" val="3062053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5BDF272-DB67-BC49-9AB7-47994B6FA6F2}"/>
              </a:ext>
            </a:extLst>
          </p:cNvPr>
          <p:cNvSpPr>
            <a:spLocks noGrp="1"/>
          </p:cNvSpPr>
          <p:nvPr>
            <p:ph idx="1"/>
          </p:nvPr>
        </p:nvSpPr>
        <p:spPr/>
        <p:txBody>
          <a:bodyPr>
            <a:normAutofit lnSpcReduction="10000"/>
          </a:bodyPr>
          <a:lstStyle/>
          <a:p>
            <a:pPr marL="342900" indent="-342900">
              <a:spcAft>
                <a:spcPts val="1800"/>
              </a:spcAft>
              <a:buFont typeface="Arial" panose="020B0604020202020204" pitchFamily="34" charset="0"/>
              <a:buChar char="•"/>
            </a:pPr>
            <a:r>
              <a:rPr lang="en-GB" dirty="0">
                <a:ea typeface="ＭＳ Ｐゴシック" charset="0"/>
              </a:rPr>
              <a:t>Short Introduction to IPv6</a:t>
            </a:r>
          </a:p>
          <a:p>
            <a:pPr marL="342900" indent="-342900">
              <a:spcAft>
                <a:spcPts val="1800"/>
              </a:spcAft>
              <a:buFont typeface="Arial" panose="020B0604020202020204" pitchFamily="34" charset="0"/>
              <a:buChar char="•"/>
            </a:pPr>
            <a:r>
              <a:rPr lang="en-GB" dirty="0">
                <a:ea typeface="ＭＳ Ｐゴシック" charset="0"/>
              </a:rPr>
              <a:t>Introduction to IPv6 Security</a:t>
            </a:r>
            <a:endParaRPr lang="en-GB" dirty="0">
              <a:solidFill>
                <a:schemeClr val="bg1">
                  <a:lumMod val="50000"/>
                </a:schemeClr>
              </a:solidFill>
              <a:ea typeface="ＭＳ Ｐゴシック" charset="0"/>
            </a:endParaRPr>
          </a:p>
          <a:p>
            <a:pPr marL="342900" indent="-342900">
              <a:spcAft>
                <a:spcPts val="1800"/>
              </a:spcAft>
              <a:buFont typeface="Arial" panose="020B0604020202020204" pitchFamily="34" charset="0"/>
              <a:buChar char="•"/>
            </a:pPr>
            <a:r>
              <a:rPr lang="en-GB" dirty="0">
                <a:ea typeface="ＭＳ Ｐゴシック" charset="0"/>
              </a:rPr>
              <a:t> Local Protocol Attacks &amp; Mitigation</a:t>
            </a:r>
            <a:endParaRPr lang="en-GB" dirty="0">
              <a:solidFill>
                <a:schemeClr val="bg1">
                  <a:lumMod val="50000"/>
                </a:schemeClr>
              </a:solidFill>
              <a:ea typeface="ＭＳ Ｐゴシック" charset="0"/>
            </a:endParaRPr>
          </a:p>
          <a:p>
            <a:pPr marL="342900" indent="-342900">
              <a:spcAft>
                <a:spcPts val="1800"/>
              </a:spcAft>
              <a:buFont typeface="Arial" panose="020B0604020202020204" pitchFamily="34" charset="0"/>
              <a:buChar char="•"/>
            </a:pPr>
            <a:r>
              <a:rPr lang="en-GB" dirty="0">
                <a:ea typeface="ＭＳ Ｐゴシック" charset="0"/>
              </a:rPr>
              <a:t> Securing Transition Mechanisms</a:t>
            </a:r>
            <a:endParaRPr lang="en-GB" dirty="0">
              <a:solidFill>
                <a:schemeClr val="bg1">
                  <a:lumMod val="50000"/>
                </a:schemeClr>
              </a:solidFill>
              <a:ea typeface="ＭＳ Ｐゴシック" charset="0"/>
            </a:endParaRPr>
          </a:p>
          <a:p>
            <a:pPr marL="342900" indent="-342900">
              <a:spcAft>
                <a:spcPts val="1800"/>
              </a:spcAft>
              <a:buFont typeface="Arial" panose="020B0604020202020204" pitchFamily="34" charset="0"/>
              <a:buChar char="•"/>
            </a:pPr>
            <a:r>
              <a:rPr lang="en-GB" dirty="0">
                <a:ea typeface="ＭＳ Ｐゴシック" charset="0"/>
              </a:rPr>
              <a:t> </a:t>
            </a:r>
            <a:r>
              <a:rPr lang="en-GB" dirty="0">
                <a:ea typeface="ＭＳ Ｐゴシック" charset="0"/>
                <a:sym typeface="Wingdings" pitchFamily="2" charset="2"/>
              </a:rPr>
              <a:t> </a:t>
            </a:r>
            <a:r>
              <a:rPr lang="en-GB" dirty="0">
                <a:ea typeface="ＭＳ Ｐゴシック" charset="0"/>
              </a:rPr>
              <a:t>Perimeter Security &amp; Firewalls</a:t>
            </a:r>
            <a:endParaRPr lang="en-GB" dirty="0">
              <a:solidFill>
                <a:schemeClr val="bg1">
                  <a:lumMod val="50000"/>
                </a:schemeClr>
              </a:solidFill>
              <a:ea typeface="ＭＳ Ｐゴシック" charset="0"/>
            </a:endParaRPr>
          </a:p>
          <a:p>
            <a:pPr marL="342900" indent="-342900">
              <a:spcAft>
                <a:spcPts val="1800"/>
              </a:spcAft>
              <a:buFont typeface="Arial" panose="020B0604020202020204" pitchFamily="34" charset="0"/>
              <a:buChar char="•"/>
            </a:pPr>
            <a:r>
              <a:rPr lang="en-GB" dirty="0">
                <a:ea typeface="ＭＳ Ｐゴシック" charset="0"/>
              </a:rPr>
              <a:t> NAT &amp; Security</a:t>
            </a:r>
            <a:endParaRPr lang="en-GB" dirty="0">
              <a:solidFill>
                <a:schemeClr val="bg1">
                  <a:lumMod val="50000"/>
                </a:schemeClr>
              </a:solidFill>
              <a:ea typeface="ＭＳ Ｐゴシック" charset="0"/>
            </a:endParaRPr>
          </a:p>
          <a:p>
            <a:pPr marL="342900" indent="-342900">
              <a:spcAft>
                <a:spcPts val="1800"/>
              </a:spcAft>
              <a:buFont typeface="Arial" panose="020B0604020202020204" pitchFamily="34" charset="0"/>
              <a:buChar char="•"/>
            </a:pPr>
            <a:r>
              <a:rPr lang="en-GB" dirty="0">
                <a:ea typeface="ＭＳ Ｐゴシック" charset="0"/>
              </a:rPr>
              <a:t> Reconnaissance with IPv6</a:t>
            </a:r>
            <a:endParaRPr lang="de-DE" dirty="0"/>
          </a:p>
        </p:txBody>
      </p:sp>
      <p:sp>
        <p:nvSpPr>
          <p:cNvPr id="3" name="Titel 2">
            <a:extLst>
              <a:ext uri="{FF2B5EF4-FFF2-40B4-BE49-F238E27FC236}">
                <a16:creationId xmlns:a16="http://schemas.microsoft.com/office/drawing/2014/main" id="{6621776B-B382-6448-912C-F44FD94F9C65}"/>
              </a:ext>
            </a:extLst>
          </p:cNvPr>
          <p:cNvSpPr>
            <a:spLocks noGrp="1"/>
          </p:cNvSpPr>
          <p:nvPr>
            <p:ph type="title"/>
          </p:nvPr>
        </p:nvSpPr>
        <p:spPr/>
        <p:txBody>
          <a:bodyPr/>
          <a:lstStyle/>
          <a:p>
            <a:r>
              <a:rPr lang="de-DE" dirty="0"/>
              <a:t>Agenda</a:t>
            </a:r>
          </a:p>
        </p:txBody>
      </p:sp>
    </p:spTree>
    <p:extLst>
      <p:ext uri="{BB962C8B-B14F-4D97-AF65-F5344CB8AC3E}">
        <p14:creationId xmlns:p14="http://schemas.microsoft.com/office/powerpoint/2010/main" val="810824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GB" sz="2800">
                <a:ea typeface="ＭＳ Ｐゴシック" charset="0"/>
              </a:rPr>
              <a:t>Filtering ICMPv6 - </a:t>
            </a:r>
            <a:r>
              <a:rPr lang="en-US" sz="2800"/>
              <a:t>protocol internal measures</a:t>
            </a:r>
            <a:endParaRPr lang="en-GB" sz="2800">
              <a:ea typeface="ＭＳ Ｐゴシック" charset="0"/>
            </a:endParaRPr>
          </a:p>
        </p:txBody>
      </p:sp>
      <p:sp>
        <p:nvSpPr>
          <p:cNvPr id="6" name="TextBox 5"/>
          <p:cNvSpPr txBox="1"/>
          <p:nvPr/>
        </p:nvSpPr>
        <p:spPr>
          <a:xfrm>
            <a:off x="539552" y="1628800"/>
            <a:ext cx="7560840" cy="2554545"/>
          </a:xfrm>
          <a:prstGeom prst="rect">
            <a:avLst/>
          </a:prstGeom>
          <a:noFill/>
        </p:spPr>
        <p:txBody>
          <a:bodyPr wrap="square" rtlCol="0">
            <a:spAutoFit/>
          </a:bodyPr>
          <a:lstStyle/>
          <a:p>
            <a:pPr marL="457200" indent="-457200">
              <a:buFont typeface="Wingdings" charset="0"/>
              <a:buChar char="è"/>
            </a:pPr>
            <a:r>
              <a:rPr lang="en-US" sz="3200">
                <a:latin typeface="Calibri" panose="020F0502020204030204" pitchFamily="34" charset="0"/>
                <a:cs typeface="Calibri" panose="020F0502020204030204" pitchFamily="34" charset="0"/>
              </a:rPr>
              <a:t>ICMPv6 messages sourced by </a:t>
            </a:r>
            <a:r>
              <a:rPr lang="en-US" sz="3200" b="1">
                <a:solidFill>
                  <a:srgbClr val="DC8A00"/>
                </a:solidFill>
                <a:latin typeface="Calibri" panose="020F0502020204030204" pitchFamily="34" charset="0"/>
                <a:cs typeface="Calibri" panose="020F0502020204030204" pitchFamily="34" charset="0"/>
              </a:rPr>
              <a:t>link-local addresses</a:t>
            </a:r>
            <a:r>
              <a:rPr lang="en-US" sz="3200">
                <a:latin typeface="Calibri" panose="020F0502020204030204" pitchFamily="34" charset="0"/>
                <a:cs typeface="Calibri" panose="020F0502020204030204" pitchFamily="34" charset="0"/>
              </a:rPr>
              <a:t> are not forwarded across Layer-3 devices</a:t>
            </a:r>
          </a:p>
          <a:p>
            <a:pPr marL="457200" indent="-457200">
              <a:buFont typeface="Wingdings" charset="0"/>
              <a:buChar char="è"/>
            </a:pPr>
            <a:r>
              <a:rPr lang="en-US" sz="3200">
                <a:latin typeface="Calibri" panose="020F0502020204030204" pitchFamily="34" charset="0"/>
                <a:cs typeface="Calibri" panose="020F0502020204030204" pitchFamily="34" charset="0"/>
              </a:rPr>
              <a:t>IPv6 nodes discard certain ICMPv6 packets with </a:t>
            </a:r>
            <a:r>
              <a:rPr lang="en-US" sz="3200" b="1">
                <a:solidFill>
                  <a:srgbClr val="DC8A00"/>
                </a:solidFill>
                <a:latin typeface="Calibri" panose="020F0502020204030204" pitchFamily="34" charset="0"/>
                <a:cs typeface="Calibri" panose="020F0502020204030204" pitchFamily="34" charset="0"/>
              </a:rPr>
              <a:t>hop limit </a:t>
            </a:r>
            <a:r>
              <a:rPr lang="en-US" sz="3200">
                <a:latin typeface="Calibri" panose="020F0502020204030204" pitchFamily="34" charset="0"/>
                <a:cs typeface="Calibri" panose="020F0502020204030204" pitchFamily="34" charset="0"/>
              </a:rPr>
              <a:t>&lt;255</a:t>
            </a:r>
          </a:p>
        </p:txBody>
      </p:sp>
    </p:spTree>
    <p:extLst>
      <p:ext uri="{BB962C8B-B14F-4D97-AF65-F5344CB8AC3E}">
        <p14:creationId xmlns:p14="http://schemas.microsoft.com/office/powerpoint/2010/main" val="59662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ICMPv6 Traffic that will be dropped anyway </a:t>
            </a:r>
          </a:p>
        </p:txBody>
      </p:sp>
      <p:graphicFrame>
        <p:nvGraphicFramePr>
          <p:cNvPr id="3" name="Content Placeholder 2"/>
          <p:cNvGraphicFramePr>
            <a:graphicFrameLocks noGrp="1"/>
          </p:cNvGraphicFramePr>
          <p:nvPr>
            <p:ph idx="4294967295"/>
            <p:extLst>
              <p:ext uri="{D42A27DB-BD31-4B8C-83A1-F6EECF244321}">
                <p14:modId xmlns:p14="http://schemas.microsoft.com/office/powerpoint/2010/main" val="3439374920"/>
              </p:ext>
            </p:extLst>
          </p:nvPr>
        </p:nvGraphicFramePr>
        <p:xfrm>
          <a:off x="457200" y="1244600"/>
          <a:ext cx="8293100" cy="5394960"/>
        </p:xfrm>
        <a:graphic>
          <a:graphicData uri="http://schemas.openxmlformats.org/drawingml/2006/table">
            <a:tbl>
              <a:tblPr firstRow="1" bandRow="1">
                <a:tableStyleId>{7DF18680-E054-41AD-8BC1-D1AEF772440D}</a:tableStyleId>
              </a:tblPr>
              <a:tblGrid>
                <a:gridCol w="1523836">
                  <a:extLst>
                    <a:ext uri="{9D8B030D-6E8A-4147-A177-3AD203B41FA5}">
                      <a16:colId xmlns:a16="http://schemas.microsoft.com/office/drawing/2014/main" val="20000"/>
                    </a:ext>
                  </a:extLst>
                </a:gridCol>
                <a:gridCol w="3700744">
                  <a:extLst>
                    <a:ext uri="{9D8B030D-6E8A-4147-A177-3AD203B41FA5}">
                      <a16:colId xmlns:a16="http://schemas.microsoft.com/office/drawing/2014/main" val="20001"/>
                    </a:ext>
                  </a:extLst>
                </a:gridCol>
                <a:gridCol w="1523836">
                  <a:extLst>
                    <a:ext uri="{9D8B030D-6E8A-4147-A177-3AD203B41FA5}">
                      <a16:colId xmlns:a16="http://schemas.microsoft.com/office/drawing/2014/main" val="20002"/>
                    </a:ext>
                  </a:extLst>
                </a:gridCol>
                <a:gridCol w="1544684">
                  <a:extLst>
                    <a:ext uri="{9D8B030D-6E8A-4147-A177-3AD203B41FA5}">
                      <a16:colId xmlns:a16="http://schemas.microsoft.com/office/drawing/2014/main" val="20003"/>
                    </a:ext>
                  </a:extLst>
                </a:gridCol>
              </a:tblGrid>
              <a:tr h="351358">
                <a:tc>
                  <a:txBody>
                    <a:bodyPr/>
                    <a:lstStyle/>
                    <a:p>
                      <a:r>
                        <a:rPr lang="en-US" dirty="0"/>
                        <a:t>Number</a:t>
                      </a:r>
                    </a:p>
                  </a:txBody>
                  <a:tcPr marL="92146" marR="92146"/>
                </a:tc>
                <a:tc>
                  <a:txBody>
                    <a:bodyPr/>
                    <a:lstStyle/>
                    <a:p>
                      <a:r>
                        <a:rPr lang="en-US"/>
                        <a:t>Type</a:t>
                      </a:r>
                    </a:p>
                  </a:txBody>
                  <a:tcPr marL="92146" marR="92146"/>
                </a:tc>
                <a:tc>
                  <a:txBody>
                    <a:bodyPr/>
                    <a:lstStyle/>
                    <a:p>
                      <a:r>
                        <a:rPr lang="en-US"/>
                        <a:t>Hop Limit = 255</a:t>
                      </a:r>
                    </a:p>
                  </a:txBody>
                  <a:tcPr marL="92146" marR="92146"/>
                </a:tc>
                <a:tc>
                  <a:txBody>
                    <a:bodyPr/>
                    <a:lstStyle/>
                    <a:p>
                      <a:r>
                        <a:rPr lang="en-US"/>
                        <a:t>Use LL</a:t>
                      </a:r>
                      <a:r>
                        <a:rPr lang="en-US" baseline="0"/>
                        <a:t> addresses</a:t>
                      </a:r>
                      <a:endParaRPr lang="en-US"/>
                    </a:p>
                  </a:txBody>
                  <a:tcPr marL="92146" marR="92146"/>
                </a:tc>
                <a:extLst>
                  <a:ext uri="{0D108BD9-81ED-4DB2-BD59-A6C34878D82A}">
                    <a16:rowId xmlns:a16="http://schemas.microsoft.com/office/drawing/2014/main" val="10000"/>
                  </a:ext>
                </a:extLst>
              </a:tr>
              <a:tr h="351358">
                <a:tc>
                  <a:txBody>
                    <a:bodyPr/>
                    <a:lstStyle/>
                    <a:p>
                      <a:r>
                        <a:rPr lang="en-US" dirty="0"/>
                        <a:t>1-4</a:t>
                      </a:r>
                    </a:p>
                  </a:txBody>
                  <a:tcPr marL="92146" marR="92146"/>
                </a:tc>
                <a:tc>
                  <a:txBody>
                    <a:bodyPr/>
                    <a:lstStyle/>
                    <a:p>
                      <a:r>
                        <a:rPr lang="en-US"/>
                        <a:t>Error Messages</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01"/>
                  </a:ext>
                </a:extLst>
              </a:tr>
              <a:tr h="351358">
                <a:tc>
                  <a:txBody>
                    <a:bodyPr/>
                    <a:lstStyle/>
                    <a:p>
                      <a:r>
                        <a:rPr lang="en-US"/>
                        <a:t>128,129</a:t>
                      </a:r>
                    </a:p>
                  </a:txBody>
                  <a:tcPr marL="92146" marR="92146"/>
                </a:tc>
                <a:tc>
                  <a:txBody>
                    <a:bodyPr/>
                    <a:lstStyle/>
                    <a:p>
                      <a:r>
                        <a:rPr lang="en-US"/>
                        <a:t>Echo Request / Reply</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02"/>
                  </a:ext>
                </a:extLst>
              </a:tr>
              <a:tr h="351358">
                <a:tc>
                  <a:txBody>
                    <a:bodyPr/>
                    <a:lstStyle/>
                    <a:p>
                      <a:r>
                        <a:rPr lang="en-US"/>
                        <a:t>130-132,143</a:t>
                      </a:r>
                    </a:p>
                  </a:txBody>
                  <a:tcPr marL="92146" marR="92146"/>
                </a:tc>
                <a:tc>
                  <a:txBody>
                    <a:bodyPr/>
                    <a:lstStyle/>
                    <a:p>
                      <a:r>
                        <a:rPr lang="en-US"/>
                        <a:t>Multicast Listener Discovery</a:t>
                      </a:r>
                    </a:p>
                  </a:txBody>
                  <a:tcPr marL="92146" marR="92146"/>
                </a:tc>
                <a:tc>
                  <a:txBody>
                    <a:bodyPr/>
                    <a:lstStyle/>
                    <a:p>
                      <a:endParaRPr lang="en-US"/>
                    </a:p>
                  </a:txBody>
                  <a:tcPr marL="92146" marR="92146"/>
                </a:tc>
                <a:tc>
                  <a:txBody>
                    <a:bodyPr/>
                    <a:lstStyle/>
                    <a:p>
                      <a:r>
                        <a:rPr lang="en-US"/>
                        <a:t>X</a:t>
                      </a:r>
                    </a:p>
                  </a:txBody>
                  <a:tcPr marL="92146" marR="92146"/>
                </a:tc>
                <a:extLst>
                  <a:ext uri="{0D108BD9-81ED-4DB2-BD59-A6C34878D82A}">
                    <a16:rowId xmlns:a16="http://schemas.microsoft.com/office/drawing/2014/main" val="10003"/>
                  </a:ext>
                </a:extLst>
              </a:tr>
              <a:tr h="351358">
                <a:tc>
                  <a:txBody>
                    <a:bodyPr/>
                    <a:lstStyle/>
                    <a:p>
                      <a:r>
                        <a:rPr lang="en-US"/>
                        <a:t>133-136</a:t>
                      </a:r>
                    </a:p>
                  </a:txBody>
                  <a:tcPr marL="92146" marR="92146"/>
                </a:tc>
                <a:tc>
                  <a:txBody>
                    <a:bodyPr/>
                    <a:lstStyle/>
                    <a:p>
                      <a:r>
                        <a:rPr lang="en-US"/>
                        <a:t>RS/RA NS/NA</a:t>
                      </a:r>
                    </a:p>
                  </a:txBody>
                  <a:tcPr marL="92146" marR="92146"/>
                </a:tc>
                <a:tc>
                  <a:txBody>
                    <a:bodyPr/>
                    <a:lstStyle/>
                    <a:p>
                      <a:r>
                        <a:rPr lang="en-US"/>
                        <a:t>X</a:t>
                      </a:r>
                    </a:p>
                  </a:txBody>
                  <a:tcPr marL="92146" marR="92146"/>
                </a:tc>
                <a:tc>
                  <a:txBody>
                    <a:bodyPr/>
                    <a:lstStyle/>
                    <a:p>
                      <a:endParaRPr lang="en-US"/>
                    </a:p>
                  </a:txBody>
                  <a:tcPr marL="92146" marR="92146"/>
                </a:tc>
                <a:extLst>
                  <a:ext uri="{0D108BD9-81ED-4DB2-BD59-A6C34878D82A}">
                    <a16:rowId xmlns:a16="http://schemas.microsoft.com/office/drawing/2014/main" val="10004"/>
                  </a:ext>
                </a:extLst>
              </a:tr>
              <a:tr h="351358">
                <a:tc>
                  <a:txBody>
                    <a:bodyPr/>
                    <a:lstStyle/>
                    <a:p>
                      <a:r>
                        <a:rPr lang="en-US"/>
                        <a:t>137</a:t>
                      </a:r>
                    </a:p>
                  </a:txBody>
                  <a:tcPr marL="92146" marR="92146"/>
                </a:tc>
                <a:tc>
                  <a:txBody>
                    <a:bodyPr/>
                    <a:lstStyle/>
                    <a:p>
                      <a:r>
                        <a:rPr lang="en-US"/>
                        <a:t>Redirect</a:t>
                      </a:r>
                    </a:p>
                  </a:txBody>
                  <a:tcPr marL="92146" marR="92146"/>
                </a:tc>
                <a:tc>
                  <a:txBody>
                    <a:bodyPr/>
                    <a:lstStyle/>
                    <a:p>
                      <a:r>
                        <a:rPr lang="en-US"/>
                        <a:t>X</a:t>
                      </a:r>
                    </a:p>
                  </a:txBody>
                  <a:tcPr marL="92146" marR="92146"/>
                </a:tc>
                <a:tc>
                  <a:txBody>
                    <a:bodyPr/>
                    <a:lstStyle/>
                    <a:p>
                      <a:endParaRPr lang="en-US"/>
                    </a:p>
                  </a:txBody>
                  <a:tcPr marL="92146" marR="92146"/>
                </a:tc>
                <a:extLst>
                  <a:ext uri="{0D108BD9-81ED-4DB2-BD59-A6C34878D82A}">
                    <a16:rowId xmlns:a16="http://schemas.microsoft.com/office/drawing/2014/main" val="10005"/>
                  </a:ext>
                </a:extLst>
              </a:tr>
              <a:tr h="351358">
                <a:tc>
                  <a:txBody>
                    <a:bodyPr/>
                    <a:lstStyle/>
                    <a:p>
                      <a:r>
                        <a:rPr lang="en-US"/>
                        <a:t>138</a:t>
                      </a:r>
                    </a:p>
                  </a:txBody>
                  <a:tcPr marL="92146" marR="92146"/>
                </a:tc>
                <a:tc>
                  <a:txBody>
                    <a:bodyPr/>
                    <a:lstStyle/>
                    <a:p>
                      <a:r>
                        <a:rPr lang="en-US"/>
                        <a:t>Router Renumbering</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06"/>
                  </a:ext>
                </a:extLst>
              </a:tr>
              <a:tr h="351358">
                <a:tc>
                  <a:txBody>
                    <a:bodyPr/>
                    <a:lstStyle/>
                    <a:p>
                      <a:r>
                        <a:rPr lang="en-US"/>
                        <a:t>139,140</a:t>
                      </a:r>
                    </a:p>
                  </a:txBody>
                  <a:tcPr marL="92146" marR="92146"/>
                </a:tc>
                <a:tc>
                  <a:txBody>
                    <a:bodyPr/>
                    <a:lstStyle/>
                    <a:p>
                      <a:r>
                        <a:rPr lang="en-US"/>
                        <a:t>ICMP Node Info Query / Resps.</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07"/>
                  </a:ext>
                </a:extLst>
              </a:tr>
              <a:tr h="351358">
                <a:tc>
                  <a:txBody>
                    <a:bodyPr/>
                    <a:lstStyle/>
                    <a:p>
                      <a:r>
                        <a:rPr lang="en-US"/>
                        <a:t>141,142</a:t>
                      </a:r>
                    </a:p>
                  </a:txBody>
                  <a:tcPr marL="92146" marR="9214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Inverse Neighbor Discovery</a:t>
                      </a:r>
                    </a:p>
                  </a:txBody>
                  <a:tcPr marL="92146" marR="92146"/>
                </a:tc>
                <a:tc>
                  <a:txBody>
                    <a:bodyPr/>
                    <a:lstStyle/>
                    <a:p>
                      <a:r>
                        <a:rPr lang="en-US"/>
                        <a:t>X</a:t>
                      </a:r>
                    </a:p>
                  </a:txBody>
                  <a:tcPr marL="92146" marR="92146"/>
                </a:tc>
                <a:tc>
                  <a:txBody>
                    <a:bodyPr/>
                    <a:lstStyle/>
                    <a:p>
                      <a:endParaRPr lang="en-US"/>
                    </a:p>
                  </a:txBody>
                  <a:tcPr marL="92146" marR="92146"/>
                </a:tc>
                <a:extLst>
                  <a:ext uri="{0D108BD9-81ED-4DB2-BD59-A6C34878D82A}">
                    <a16:rowId xmlns:a16="http://schemas.microsoft.com/office/drawing/2014/main" val="10008"/>
                  </a:ext>
                </a:extLst>
              </a:tr>
              <a:tr h="351358">
                <a:tc>
                  <a:txBody>
                    <a:bodyPr/>
                    <a:lstStyle/>
                    <a:p>
                      <a:r>
                        <a:rPr lang="en-US"/>
                        <a:t>144,145</a:t>
                      </a:r>
                    </a:p>
                  </a:txBody>
                  <a:tcPr marL="92146" marR="92146"/>
                </a:tc>
                <a:tc>
                  <a:txBody>
                    <a:bodyPr/>
                    <a:lstStyle/>
                    <a:p>
                      <a:r>
                        <a:rPr lang="en-US"/>
                        <a:t>Home Agent Address Discovery</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09"/>
                  </a:ext>
                </a:extLst>
              </a:tr>
              <a:tr h="351358">
                <a:tc>
                  <a:txBody>
                    <a:bodyPr/>
                    <a:lstStyle/>
                    <a:p>
                      <a:r>
                        <a:rPr lang="en-US"/>
                        <a:t>146,</a:t>
                      </a:r>
                      <a:r>
                        <a:rPr lang="en-US" baseline="0"/>
                        <a:t>147</a:t>
                      </a:r>
                      <a:endParaRPr lang="en-US"/>
                    </a:p>
                  </a:txBody>
                  <a:tcPr marL="92146" marR="92146"/>
                </a:tc>
                <a:tc>
                  <a:txBody>
                    <a:bodyPr/>
                    <a:lstStyle/>
                    <a:p>
                      <a:r>
                        <a:rPr lang="en-US"/>
                        <a:t>Mobile Prefix S/A</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10"/>
                  </a:ext>
                </a:extLst>
              </a:tr>
              <a:tr h="351358">
                <a:tc>
                  <a:txBody>
                    <a:bodyPr/>
                    <a:lstStyle/>
                    <a:p>
                      <a:r>
                        <a:rPr lang="en-US"/>
                        <a:t>148,149</a:t>
                      </a:r>
                    </a:p>
                  </a:txBody>
                  <a:tcPr marL="92146" marR="92146"/>
                </a:tc>
                <a:tc>
                  <a:txBody>
                    <a:bodyPr/>
                    <a:lstStyle/>
                    <a:p>
                      <a:r>
                        <a:rPr lang="en-US"/>
                        <a:t>Certification Path S/A</a:t>
                      </a:r>
                    </a:p>
                  </a:txBody>
                  <a:tcPr marL="92146" marR="92146"/>
                </a:tc>
                <a:tc>
                  <a:txBody>
                    <a:bodyPr/>
                    <a:lstStyle/>
                    <a:p>
                      <a:r>
                        <a:rPr lang="en-US"/>
                        <a:t>X</a:t>
                      </a:r>
                    </a:p>
                  </a:txBody>
                  <a:tcPr marL="92146" marR="92146"/>
                </a:tc>
                <a:tc>
                  <a:txBody>
                    <a:bodyPr/>
                    <a:lstStyle/>
                    <a:p>
                      <a:endParaRPr lang="en-US"/>
                    </a:p>
                  </a:txBody>
                  <a:tcPr marL="92146" marR="92146"/>
                </a:tc>
                <a:extLst>
                  <a:ext uri="{0D108BD9-81ED-4DB2-BD59-A6C34878D82A}">
                    <a16:rowId xmlns:a16="http://schemas.microsoft.com/office/drawing/2014/main" val="10011"/>
                  </a:ext>
                </a:extLst>
              </a:tr>
              <a:tr h="351358">
                <a:tc>
                  <a:txBody>
                    <a:bodyPr/>
                    <a:lstStyle/>
                    <a:p>
                      <a:r>
                        <a:rPr lang="en-US"/>
                        <a:t>150</a:t>
                      </a:r>
                    </a:p>
                  </a:txBody>
                  <a:tcPr marL="92146" marR="92146"/>
                </a:tc>
                <a:tc>
                  <a:txBody>
                    <a:bodyPr/>
                    <a:lstStyle/>
                    <a:p>
                      <a:r>
                        <a:rPr lang="en-US"/>
                        <a:t>experimental mobility protocols </a:t>
                      </a:r>
                    </a:p>
                  </a:txBody>
                  <a:tcPr marL="92146" marR="92146"/>
                </a:tc>
                <a:tc>
                  <a:txBody>
                    <a:bodyPr/>
                    <a:lstStyle/>
                    <a:p>
                      <a:endParaRPr lang="en-US"/>
                    </a:p>
                  </a:txBody>
                  <a:tcPr marL="92146" marR="92146"/>
                </a:tc>
                <a:tc>
                  <a:txBody>
                    <a:bodyPr/>
                    <a:lstStyle/>
                    <a:p>
                      <a:endParaRPr lang="en-US"/>
                    </a:p>
                  </a:txBody>
                  <a:tcPr marL="92146" marR="92146"/>
                </a:tc>
                <a:extLst>
                  <a:ext uri="{0D108BD9-81ED-4DB2-BD59-A6C34878D82A}">
                    <a16:rowId xmlns:a16="http://schemas.microsoft.com/office/drawing/2014/main" val="10012"/>
                  </a:ext>
                </a:extLst>
              </a:tr>
              <a:tr h="351358">
                <a:tc>
                  <a:txBody>
                    <a:bodyPr/>
                    <a:lstStyle/>
                    <a:p>
                      <a:r>
                        <a:rPr lang="en-US"/>
                        <a:t>151-153</a:t>
                      </a:r>
                    </a:p>
                  </a:txBody>
                  <a:tcPr marL="92146" marR="92146"/>
                </a:tc>
                <a:tc>
                  <a:txBody>
                    <a:bodyPr/>
                    <a:lstStyle/>
                    <a:p>
                      <a:r>
                        <a:rPr lang="en-US"/>
                        <a:t>Multicast Router S/A/Termination</a:t>
                      </a:r>
                    </a:p>
                  </a:txBody>
                  <a:tcPr marL="92146" marR="92146"/>
                </a:tc>
                <a:tc>
                  <a:txBody>
                    <a:bodyPr/>
                    <a:lstStyle/>
                    <a:p>
                      <a:endParaRPr lang="en-US"/>
                    </a:p>
                  </a:txBody>
                  <a:tcPr marL="92146" marR="92146"/>
                </a:tc>
                <a:tc>
                  <a:txBody>
                    <a:bodyPr/>
                    <a:lstStyle/>
                    <a:p>
                      <a:r>
                        <a:rPr lang="en-US" dirty="0"/>
                        <a:t>X</a:t>
                      </a:r>
                    </a:p>
                  </a:txBody>
                  <a:tcPr marL="92146" marR="92146"/>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254193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r>
              <a:rPr lang="en-GB">
                <a:ea typeface="ＭＳ Ｐゴシック" charset="0"/>
              </a:rPr>
              <a:t>ICMPv6 Traffic that will be dropped anyway </a:t>
            </a:r>
          </a:p>
        </p:txBody>
      </p:sp>
      <p:sp>
        <p:nvSpPr>
          <p:cNvPr id="17" name="Rectangle 16"/>
          <p:cNvSpPr/>
          <p:nvPr/>
        </p:nvSpPr>
        <p:spPr bwMode="auto">
          <a:xfrm>
            <a:off x="539552" y="1052736"/>
            <a:ext cx="8208911" cy="680637"/>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Error-Messages (1-127)</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1:Destin. </a:t>
            </a:r>
            <a:r>
              <a:rPr lang="en-US" sz="1400" dirty="0" err="1">
                <a:solidFill>
                  <a:schemeClr val="tx1"/>
                </a:solidFill>
                <a:latin typeface="Calibri" panose="020F0502020204030204" pitchFamily="34" charset="0"/>
                <a:ea typeface="ＭＳ Ｐゴシック" charset="-128"/>
                <a:cs typeface="Calibri" panose="020F0502020204030204" pitchFamily="34" charset="0"/>
              </a:rPr>
              <a:t>Unreach</a:t>
            </a:r>
            <a:r>
              <a:rPr lang="en-US" sz="1400" dirty="0">
                <a:solidFill>
                  <a:schemeClr val="tx1"/>
                </a:solidFill>
                <a:latin typeface="Calibri" panose="020F0502020204030204" pitchFamily="34" charset="0"/>
                <a:ea typeface="ＭＳ Ｐゴシック" charset="-128"/>
                <a:cs typeface="Calibri" panose="020F0502020204030204" pitchFamily="34" charset="0"/>
              </a:rPr>
              <a:t>.  </a:t>
            </a:r>
            <a:r>
              <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2:Packet</a:t>
            </a:r>
            <a:r>
              <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rPr>
              <a:t> too big (PMTUD)  </a:t>
            </a:r>
            <a:r>
              <a:rPr lang="en-US" sz="1400" baseline="0" dirty="0">
                <a:solidFill>
                  <a:schemeClr val="tx1"/>
                </a:solidFill>
                <a:latin typeface="Calibri" panose="020F0502020204030204" pitchFamily="34" charset="0"/>
                <a:ea typeface="ＭＳ Ｐゴシック" charset="-128"/>
                <a:cs typeface="Calibri" panose="020F0502020204030204" pitchFamily="34" charset="0"/>
              </a:rPr>
              <a:t>3:Time Exceeded (Hop Limit)  </a:t>
            </a:r>
            <a:r>
              <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rPr>
              <a:t>4:Parameter Problem</a:t>
            </a:r>
            <a:endPar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539552" y="1849382"/>
            <a:ext cx="8208912" cy="643514"/>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Info-Messages (Ping)</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128:Echo Request            </a:t>
            </a:r>
            <a:r>
              <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129:Echo Reply</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0" name="Rectangle 19"/>
          <p:cNvSpPr/>
          <p:nvPr/>
        </p:nvSpPr>
        <p:spPr bwMode="auto">
          <a:xfrm>
            <a:off x="539552" y="2616201"/>
            <a:ext cx="8208912" cy="668783"/>
          </a:xfrm>
          <a:prstGeom prst="rect">
            <a:avLst/>
          </a:prstGeom>
          <a:solidFill>
            <a:schemeClr val="tx2">
              <a:lumMod val="60000"/>
              <a:lumOff val="4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Multicast Listener Discovery (MLD, MLD2)</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130:Multicast Listener Query  131/143:Multicast Listener Report/2  132:Multicast Listener Done</a:t>
            </a:r>
          </a:p>
          <a:p>
            <a:pPr algn="ct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531281" y="3425552"/>
            <a:ext cx="8217183" cy="939552"/>
          </a:xfrm>
          <a:prstGeom prst="rect">
            <a:avLst/>
          </a:prstGeom>
          <a:solidFill>
            <a:srgbClr val="185BFF"/>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a:solidFill>
                  <a:schemeClr val="tx1"/>
                </a:solidFill>
                <a:latin typeface="Calibri" panose="020F0502020204030204" pitchFamily="34" charset="0"/>
                <a:ea typeface="ＭＳ Ｐゴシック" charset="-128"/>
                <a:cs typeface="Calibri" panose="020F0502020204030204" pitchFamily="34" charset="0"/>
              </a:rPr>
              <a:t>Neighbor Discovery (NDP), Stateless Autoconfiguration (SLAAC)</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133:Router Solicit.  134:Router Advert.  135:Neighbor Solicit (DAD)  136:Neighbor Advert. (DAD) 137:Redirect Message</a:t>
            </a: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grpSp>
        <p:nvGrpSpPr>
          <p:cNvPr id="3" name="Group 2">
            <a:extLst>
              <a:ext uri="{FF2B5EF4-FFF2-40B4-BE49-F238E27FC236}">
                <a16:creationId xmlns:a16="http://schemas.microsoft.com/office/drawing/2014/main" id="{14AE8DC9-D37D-9E4F-BC9E-4AC9F7C8AFF3}"/>
              </a:ext>
            </a:extLst>
          </p:cNvPr>
          <p:cNvGrpSpPr/>
          <p:nvPr/>
        </p:nvGrpSpPr>
        <p:grpSpPr>
          <a:xfrm>
            <a:off x="539552" y="4484194"/>
            <a:ext cx="8208912" cy="1753118"/>
            <a:chOff x="539552" y="4484194"/>
            <a:chExt cx="8208912" cy="1753118"/>
          </a:xfrm>
        </p:grpSpPr>
        <p:sp>
          <p:nvSpPr>
            <p:cNvPr id="22" name="Rectangle 21"/>
            <p:cNvSpPr/>
            <p:nvPr/>
          </p:nvSpPr>
          <p:spPr bwMode="auto">
            <a:xfrm>
              <a:off x="539552" y="4484194"/>
              <a:ext cx="8208912" cy="1753118"/>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dirty="0">
                  <a:solidFill>
                    <a:schemeClr val="tx1"/>
                  </a:solidFill>
                  <a:latin typeface="Calibri" panose="020F0502020204030204" pitchFamily="34" charset="0"/>
                  <a:ea typeface="ＭＳ Ｐゴシック" charset="-128"/>
                  <a:cs typeface="Calibri" panose="020F0502020204030204" pitchFamily="34" charset="0"/>
                </a:rPr>
                <a:t>Other (Router Renumbering, Mobile IPv6, Inverse NS/NA,…)</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138-153 (not 143)</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 </a:t>
              </a:r>
              <a:r>
                <a:rPr lang="en-US" sz="1400" b="1" dirty="0">
                  <a:solidFill>
                    <a:schemeClr val="tx1"/>
                  </a:solidFill>
                  <a:latin typeface="Calibri" panose="020F0502020204030204" pitchFamily="34" charset="0"/>
                  <a:ea typeface="ＭＳ Ｐゴシック" charset="-128"/>
                  <a:cs typeface="Calibri" panose="020F0502020204030204" pitchFamily="34" charset="0"/>
                </a:rPr>
                <a:t>Router Renumbering </a:t>
              </a:r>
              <a:r>
                <a:rPr lang="en-US" sz="1400" dirty="0">
                  <a:solidFill>
                    <a:schemeClr val="tx1"/>
                  </a:solidFill>
                  <a:latin typeface="Calibri" panose="020F0502020204030204" pitchFamily="34" charset="0"/>
                  <a:ea typeface="ＭＳ Ｐゴシック" charset="-128"/>
                  <a:cs typeface="Calibri" panose="020F0502020204030204" pitchFamily="34" charset="0"/>
                </a:rPr>
                <a:t>139/140:</a:t>
              </a:r>
              <a:r>
                <a:rPr lang="en-US" sz="1400" b="1" dirty="0">
                  <a:solidFill>
                    <a:schemeClr val="tx1"/>
                  </a:solidFill>
                  <a:latin typeface="Calibri" panose="020F0502020204030204" pitchFamily="34" charset="0"/>
                  <a:ea typeface="ＭＳ Ｐゴシック" charset="-128"/>
                  <a:cs typeface="Calibri" panose="020F0502020204030204" pitchFamily="34" charset="0"/>
                </a:rPr>
                <a:t>ICMP Node Info </a:t>
              </a:r>
              <a:r>
                <a:rPr lang="en-US" sz="1400" dirty="0">
                  <a:solidFill>
                    <a:schemeClr val="tx2">
                      <a:lumMod val="60000"/>
                      <a:lumOff val="40000"/>
                    </a:schemeClr>
                  </a:solidFill>
                  <a:latin typeface="Calibri" panose="020F0502020204030204" pitchFamily="34" charset="0"/>
                  <a:ea typeface="ＭＳ Ｐゴシック" charset="-128"/>
                  <a:cs typeface="Calibri" panose="020F0502020204030204" pitchFamily="34" charset="0"/>
                </a:rPr>
                <a:t>141/142: </a:t>
              </a:r>
              <a:r>
                <a:rPr lang="en-US" sz="1400" b="1" dirty="0">
                  <a:solidFill>
                    <a:schemeClr val="tx2">
                      <a:lumMod val="60000"/>
                      <a:lumOff val="40000"/>
                    </a:schemeClr>
                  </a:solidFill>
                  <a:latin typeface="Calibri" panose="020F0502020204030204" pitchFamily="34" charset="0"/>
                  <a:ea typeface="ＭＳ Ｐゴシック" charset="-128"/>
                  <a:cs typeface="Calibri" panose="020F0502020204030204" pitchFamily="34" charset="0"/>
                </a:rPr>
                <a:t>Inverse Neighbor Discovery</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144-147: </a:t>
              </a:r>
              <a:r>
                <a:rPr lang="en-US" sz="1400" b="1" dirty="0">
                  <a:solidFill>
                    <a:schemeClr val="tx1"/>
                  </a:solidFill>
                  <a:latin typeface="Calibri" panose="020F0502020204030204" pitchFamily="34" charset="0"/>
                  <a:ea typeface="ＭＳ Ｐゴシック" charset="-128"/>
                  <a:cs typeface="Calibri" panose="020F0502020204030204" pitchFamily="34" charset="0"/>
                </a:rPr>
                <a:t>Mobile IPv6</a:t>
              </a:r>
              <a:r>
                <a:rPr lang="en-US" sz="1400" dirty="0">
                  <a:solidFill>
                    <a:schemeClr val="tx1"/>
                  </a:solidFill>
                  <a:latin typeface="Calibri" panose="020F0502020204030204" pitchFamily="34" charset="0"/>
                  <a:ea typeface="ＭＳ Ｐゴシック" charset="-128"/>
                  <a:cs typeface="Calibri" panose="020F0502020204030204" pitchFamily="34" charset="0"/>
                </a:rPr>
                <a:t> Home Agent Address Discovery Request/Reply &amp; Mobile Prefix Solicit. / Advert.</a:t>
              </a:r>
            </a:p>
            <a:p>
              <a:pPr algn="ctr"/>
              <a:r>
                <a:rPr kumimoji="0" lang="en-US" sz="1400" i="0" u="none" strike="noStrike" cap="none" normalizeH="0" baseline="0" dirty="0">
                  <a:ln>
                    <a:noFill/>
                  </a:ln>
                  <a:solidFill>
                    <a:srgbClr val="185BFF"/>
                  </a:solidFill>
                  <a:effectLst/>
                  <a:latin typeface="Calibri" panose="020F0502020204030204" pitchFamily="34" charset="0"/>
                  <a:ea typeface="ＭＳ Ｐゴシック" charset="-128"/>
                  <a:cs typeface="Calibri" panose="020F0502020204030204" pitchFamily="34" charset="0"/>
                </a:rPr>
                <a:t>148/149: </a:t>
              </a:r>
              <a:r>
                <a:rPr kumimoji="0" lang="en-US" sz="1400" b="1" i="0" u="none" strike="noStrike" cap="none" normalizeH="0" baseline="0" dirty="0">
                  <a:ln>
                    <a:noFill/>
                  </a:ln>
                  <a:solidFill>
                    <a:srgbClr val="185BFF"/>
                  </a:solidFill>
                  <a:effectLst/>
                  <a:latin typeface="Calibri" panose="020F0502020204030204" pitchFamily="34" charset="0"/>
                  <a:ea typeface="ＭＳ Ｐゴシック" charset="-128"/>
                  <a:cs typeface="Calibri" panose="020F0502020204030204" pitchFamily="34" charset="0"/>
                </a:rPr>
                <a:t>SEND</a:t>
              </a:r>
              <a:r>
                <a:rPr kumimoji="0" lang="en-US" sz="1400" i="0" u="none" strike="noStrike" cap="none" normalizeH="0" baseline="0" dirty="0">
                  <a:ln>
                    <a:noFill/>
                  </a:ln>
                  <a:solidFill>
                    <a:srgbClr val="185BFF"/>
                  </a:solidFill>
                  <a:effectLst/>
                  <a:latin typeface="Calibri" panose="020F0502020204030204" pitchFamily="34" charset="0"/>
                  <a:ea typeface="ＭＳ Ｐゴシック" charset="-128"/>
                  <a:cs typeface="Calibri" panose="020F0502020204030204" pitchFamily="34" charset="0"/>
                </a:rPr>
                <a:t> Cert. Path Solicit/Advert.</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150: </a:t>
              </a:r>
              <a:r>
                <a:rPr lang="en-US" sz="1400" b="1" dirty="0">
                  <a:solidFill>
                    <a:schemeClr val="tx1"/>
                  </a:solidFill>
                  <a:latin typeface="Calibri" panose="020F0502020204030204" pitchFamily="34" charset="0"/>
                  <a:ea typeface="ＭＳ Ｐゴシック" charset="-128"/>
                  <a:cs typeface="Calibri" panose="020F0502020204030204" pitchFamily="34" charset="0"/>
                </a:rPr>
                <a:t>Experimental</a:t>
              </a:r>
              <a:r>
                <a:rPr lang="en-US" sz="1400" dirty="0">
                  <a:solidFill>
                    <a:schemeClr val="tx1"/>
                  </a:solidFill>
                  <a:latin typeface="Calibri" panose="020F0502020204030204" pitchFamily="34" charset="0"/>
                  <a:ea typeface="ＭＳ Ｐゴシック" charset="-128"/>
                  <a:cs typeface="Calibri" panose="020F0502020204030204" pitchFamily="34" charset="0"/>
                </a:rPr>
                <a:t> Mobility Protocols</a:t>
              </a:r>
              <a:endPar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r>
                <a:rPr lang="en-US" sz="1400" dirty="0">
                  <a:solidFill>
                    <a:srgbClr val="185BFF"/>
                  </a:solidFill>
                  <a:latin typeface="Calibri" panose="020F0502020204030204" pitchFamily="34" charset="0"/>
                  <a:ea typeface="ＭＳ Ｐゴシック" charset="-128"/>
                  <a:cs typeface="Calibri" panose="020F0502020204030204" pitchFamily="34" charset="0"/>
                </a:rPr>
                <a:t>151-153: </a:t>
              </a:r>
              <a:r>
                <a:rPr lang="en-US" sz="1400" b="1" dirty="0">
                  <a:solidFill>
                    <a:srgbClr val="185BFF"/>
                  </a:solidFill>
                  <a:latin typeface="Calibri" panose="020F0502020204030204" pitchFamily="34" charset="0"/>
                  <a:ea typeface="ＭＳ Ｐゴシック" charset="-128"/>
                  <a:cs typeface="Calibri" panose="020F0502020204030204" pitchFamily="34" charset="0"/>
                </a:rPr>
                <a:t>Multicast Router Discovery </a:t>
              </a:r>
              <a:r>
                <a:rPr lang="en-US" sz="1400" dirty="0">
                  <a:solidFill>
                    <a:srgbClr val="185BFF"/>
                  </a:solidFill>
                  <a:latin typeface="Calibri" panose="020F0502020204030204" pitchFamily="34" charset="0"/>
                  <a:ea typeface="ＭＳ Ｐゴシック" charset="-128"/>
                  <a:cs typeface="Calibri" panose="020F0502020204030204" pitchFamily="34" charset="0"/>
                </a:rPr>
                <a:t>(Advert./Solicit./Termination)</a:t>
              </a:r>
              <a:r>
                <a:rPr kumimoji="0" lang="en-US" sz="1400" i="0" u="none" strike="noStrike" cap="none" normalizeH="0" baseline="0" dirty="0">
                  <a:ln>
                    <a:noFill/>
                  </a:ln>
                  <a:solidFill>
                    <a:srgbClr val="185BFF"/>
                  </a:solidFill>
                  <a:effectLst/>
                  <a:latin typeface="Calibri" panose="020F0502020204030204" pitchFamily="34" charset="0"/>
                  <a:ea typeface="ＭＳ Ｐゴシック" charset="-128"/>
                  <a:cs typeface="Calibri" panose="020F0502020204030204" pitchFamily="34" charset="0"/>
                </a:rPr>
                <a:t>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 name="Rectangle 1"/>
            <p:cNvSpPr/>
            <p:nvPr/>
          </p:nvSpPr>
          <p:spPr bwMode="auto">
            <a:xfrm>
              <a:off x="5158741" y="5089769"/>
              <a:ext cx="2769776" cy="220070"/>
            </a:xfrm>
            <a:prstGeom prst="rect">
              <a:avLst/>
            </a:prstGeom>
            <a:noFill/>
            <a:ln w="28575"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2987824" y="5517232"/>
              <a:ext cx="3312368" cy="220070"/>
            </a:xfrm>
            <a:prstGeom prst="rect">
              <a:avLst/>
            </a:prstGeom>
            <a:noFill/>
            <a:ln w="28575"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1907704" y="5944695"/>
              <a:ext cx="5400600" cy="220070"/>
            </a:xfrm>
            <a:prstGeom prst="rect">
              <a:avLst/>
            </a:prstGeom>
            <a:noFill/>
            <a:ln w="28575"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grpSp>
    </p:spTree>
    <p:extLst>
      <p:ext uri="{BB962C8B-B14F-4D97-AF65-F5344CB8AC3E}">
        <p14:creationId xmlns:p14="http://schemas.microsoft.com/office/powerpoint/2010/main" val="1491958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28625" y="257175"/>
            <a:ext cx="8334375" cy="628882"/>
          </a:xfrm>
        </p:spPr>
        <p:txBody>
          <a:bodyPr>
            <a:normAutofit/>
          </a:bodyPr>
          <a:lstStyle/>
          <a:p>
            <a:r>
              <a:rPr lang="en-GB">
                <a:ea typeface="ＭＳ Ｐゴシック" charset="0"/>
              </a:rPr>
              <a:t>ICMPv6 types that need further attention:</a:t>
            </a:r>
          </a:p>
        </p:txBody>
      </p:sp>
      <p:sp>
        <p:nvSpPr>
          <p:cNvPr id="17" name="Rectangle 16"/>
          <p:cNvSpPr/>
          <p:nvPr/>
        </p:nvSpPr>
        <p:spPr bwMode="auto">
          <a:xfrm>
            <a:off x="539552" y="1052736"/>
            <a:ext cx="8208911" cy="680637"/>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Error-Messages (1-127)</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1:Destin. </a:t>
            </a:r>
            <a:r>
              <a:rPr lang="en-US" sz="1400" dirty="0" err="1">
                <a:solidFill>
                  <a:schemeClr val="tx1"/>
                </a:solidFill>
                <a:latin typeface="Calibri" panose="020F0502020204030204" pitchFamily="34" charset="0"/>
                <a:ea typeface="ＭＳ Ｐゴシック" charset="-128"/>
                <a:cs typeface="Calibri" panose="020F0502020204030204" pitchFamily="34" charset="0"/>
              </a:rPr>
              <a:t>Unreach</a:t>
            </a:r>
            <a:r>
              <a:rPr lang="en-US" sz="1400" dirty="0">
                <a:solidFill>
                  <a:schemeClr val="tx1"/>
                </a:solidFill>
                <a:latin typeface="Calibri" panose="020F0502020204030204" pitchFamily="34" charset="0"/>
                <a:ea typeface="ＭＳ Ｐゴシック" charset="-128"/>
                <a:cs typeface="Calibri" panose="020F0502020204030204" pitchFamily="34" charset="0"/>
              </a:rPr>
              <a:t>.  </a:t>
            </a:r>
            <a:r>
              <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2:Packet</a:t>
            </a:r>
            <a:r>
              <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rPr>
              <a:t> too big (PMTUD)  </a:t>
            </a:r>
            <a:r>
              <a:rPr lang="en-US" sz="1400" baseline="0" dirty="0">
                <a:solidFill>
                  <a:schemeClr val="tx1"/>
                </a:solidFill>
                <a:latin typeface="Calibri" panose="020F0502020204030204" pitchFamily="34" charset="0"/>
                <a:ea typeface="ＭＳ Ｐゴシック" charset="-128"/>
                <a:cs typeface="Calibri" panose="020F0502020204030204" pitchFamily="34" charset="0"/>
              </a:rPr>
              <a:t>3:Time Exceeded (Hop Limit)  </a:t>
            </a:r>
            <a:r>
              <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rPr>
              <a:t>4:Parameter Problem</a:t>
            </a:r>
            <a:endPar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539552" y="1849382"/>
            <a:ext cx="8208912" cy="643514"/>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Info-Messages (Ping)</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128:Echo Request            </a:t>
            </a:r>
            <a:r>
              <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129:Echo Reply</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Rectangle 21"/>
          <p:cNvSpPr/>
          <p:nvPr/>
        </p:nvSpPr>
        <p:spPr bwMode="auto">
          <a:xfrm>
            <a:off x="539552" y="4484194"/>
            <a:ext cx="8208912" cy="1465086"/>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a:solidFill>
                  <a:schemeClr val="tx1"/>
                </a:solidFill>
                <a:latin typeface="Calibri" panose="020F0502020204030204" pitchFamily="34" charset="0"/>
                <a:ea typeface="ＭＳ Ｐゴシック" charset="-128"/>
                <a:cs typeface="Calibri" panose="020F0502020204030204" pitchFamily="34" charset="0"/>
              </a:rPr>
              <a:t>Other (Router Renumbering, Mobile IPv6, Inverse NS/NA,…)</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138-153 (not 143)</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138: </a:t>
            </a:r>
            <a:r>
              <a:rPr lang="en-US" sz="1400" b="1">
                <a:solidFill>
                  <a:schemeClr val="tx1"/>
                </a:solidFill>
                <a:latin typeface="Calibri" panose="020F0502020204030204" pitchFamily="34" charset="0"/>
                <a:ea typeface="ＭＳ Ｐゴシック" charset="-128"/>
                <a:cs typeface="Calibri" panose="020F0502020204030204" pitchFamily="34" charset="0"/>
              </a:rPr>
              <a:t>Router Renumbering </a:t>
            </a:r>
            <a:r>
              <a:rPr lang="en-US" sz="1400">
                <a:solidFill>
                  <a:schemeClr val="tx1"/>
                </a:solidFill>
                <a:latin typeface="Calibri" panose="020F0502020204030204" pitchFamily="34" charset="0"/>
                <a:ea typeface="ＭＳ Ｐゴシック" charset="-128"/>
                <a:cs typeface="Calibri" panose="020F0502020204030204" pitchFamily="34" charset="0"/>
              </a:rPr>
              <a:t>139/140:</a:t>
            </a:r>
            <a:r>
              <a:rPr lang="en-US" sz="1400" b="1">
                <a:solidFill>
                  <a:schemeClr val="tx1"/>
                </a:solidFill>
                <a:latin typeface="Calibri" panose="020F0502020204030204" pitchFamily="34" charset="0"/>
                <a:ea typeface="ＭＳ Ｐゴシック" charset="-128"/>
                <a:cs typeface="Calibri" panose="020F0502020204030204" pitchFamily="34" charset="0"/>
              </a:rPr>
              <a:t>ICMP Node Info </a:t>
            </a:r>
            <a:r>
              <a:rPr lang="en-US" sz="1400">
                <a:solidFill>
                  <a:schemeClr val="tx1"/>
                </a:solidFill>
                <a:latin typeface="Calibri" panose="020F0502020204030204" pitchFamily="34" charset="0"/>
                <a:ea typeface="ＭＳ Ｐゴシック" charset="-128"/>
                <a:cs typeface="Calibri" panose="020F0502020204030204" pitchFamily="34" charset="0"/>
              </a:rPr>
              <a:t>144-147: </a:t>
            </a:r>
            <a:r>
              <a:rPr lang="en-US" sz="1400" b="1">
                <a:solidFill>
                  <a:schemeClr val="tx1"/>
                </a:solidFill>
                <a:latin typeface="Calibri" panose="020F0502020204030204" pitchFamily="34" charset="0"/>
                <a:ea typeface="ＭＳ Ｐゴシック" charset="-128"/>
                <a:cs typeface="Calibri" panose="020F0502020204030204" pitchFamily="34" charset="0"/>
              </a:rPr>
              <a:t>Mobile IPv6</a:t>
            </a:r>
            <a:r>
              <a:rPr lang="en-US" sz="1400">
                <a:solidFill>
                  <a:schemeClr val="tx1"/>
                </a:solidFill>
                <a:latin typeface="Calibri" panose="020F0502020204030204" pitchFamily="34" charset="0"/>
                <a:ea typeface="ＭＳ Ｐゴシック" charset="-128"/>
                <a:cs typeface="Calibri" panose="020F0502020204030204" pitchFamily="34" charset="0"/>
              </a:rPr>
              <a:t> Home Agent Address Discovery Request/Reply &amp; Mobile Prefix Solicit. / Advert.</a:t>
            </a:r>
          </a:p>
          <a:p>
            <a:pPr algn="ctr"/>
            <a:r>
              <a:rPr lang="en-US" sz="1400">
                <a:solidFill>
                  <a:schemeClr val="tx1"/>
                </a:solidFill>
                <a:latin typeface="Calibri" panose="020F0502020204030204" pitchFamily="34" charset="0"/>
                <a:ea typeface="ＭＳ Ｐゴシック" charset="-128"/>
                <a:cs typeface="Calibri" panose="020F0502020204030204" pitchFamily="34" charset="0"/>
              </a:rPr>
              <a:t>150: </a:t>
            </a:r>
            <a:r>
              <a:rPr lang="en-US" sz="1400" b="1">
                <a:solidFill>
                  <a:schemeClr val="tx1"/>
                </a:solidFill>
                <a:latin typeface="Calibri" panose="020F0502020204030204" pitchFamily="34" charset="0"/>
                <a:ea typeface="ＭＳ Ｐゴシック" charset="-128"/>
                <a:cs typeface="Calibri" panose="020F0502020204030204" pitchFamily="34" charset="0"/>
              </a:rPr>
              <a:t>Experimental</a:t>
            </a:r>
            <a:r>
              <a:rPr lang="en-US" sz="1400">
                <a:solidFill>
                  <a:schemeClr val="tx1"/>
                </a:solidFill>
                <a:latin typeface="Calibri" panose="020F0502020204030204" pitchFamily="34" charset="0"/>
                <a:ea typeface="ＭＳ Ｐゴシック" charset="-128"/>
                <a:cs typeface="Calibri" panose="020F0502020204030204" pitchFamily="34" charset="0"/>
              </a:rPr>
              <a:t> Mobility Protocols</a:t>
            </a: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Tree>
    <p:extLst>
      <p:ext uri="{BB962C8B-B14F-4D97-AF65-F5344CB8AC3E}">
        <p14:creationId xmlns:p14="http://schemas.microsoft.com/office/powerpoint/2010/main" val="2465640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dirty="0"/>
              <a:t>Error messages that are essential to the establishment and maintenance of communications</a:t>
            </a:r>
          </a:p>
          <a:p>
            <a:pPr lvl="1"/>
            <a:r>
              <a:rPr lang="en-US" sz="2400" dirty="0"/>
              <a:t>Destination Unreachable (Type 1)</a:t>
            </a:r>
          </a:p>
          <a:p>
            <a:pPr lvl="1"/>
            <a:r>
              <a:rPr lang="en-US" sz="2400" dirty="0"/>
              <a:t>Packet Too Big (Type 2) </a:t>
            </a:r>
            <a:r>
              <a:rPr lang="en-US" sz="2400" dirty="0" err="1"/>
              <a:t>PMTUD</a:t>
            </a:r>
            <a:endParaRPr lang="en-US" sz="2400" dirty="0"/>
          </a:p>
          <a:p>
            <a:pPr lvl="1"/>
            <a:r>
              <a:rPr lang="en-US" sz="2400" dirty="0"/>
              <a:t>Time Exceeded (Type 3) - </a:t>
            </a:r>
            <a:r>
              <a:rPr lang="en-US" dirty="0"/>
              <a:t>Code 0 (hop limit exceeded in transit)</a:t>
            </a:r>
          </a:p>
          <a:p>
            <a:pPr lvl="1"/>
            <a:r>
              <a:rPr lang="en-US" sz="2400" dirty="0"/>
              <a:t>Parameter Problem (Type 4) - </a:t>
            </a:r>
            <a:r>
              <a:rPr lang="en-US" dirty="0"/>
              <a:t>Codes 1 (unrecognized Next Header type encountered) and 2 (unrecognized IPv6 option encountered) </a:t>
            </a:r>
            <a:endParaRPr lang="en-US" sz="2400" dirty="0"/>
          </a:p>
          <a:p>
            <a:pPr marL="0" indent="0">
              <a:buNone/>
            </a:pPr>
            <a:r>
              <a:rPr lang="en-US" dirty="0">
                <a:sym typeface="Wingdings"/>
              </a:rPr>
              <a:t> "</a:t>
            </a:r>
            <a:r>
              <a:rPr lang="en-GB" dirty="0">
                <a:ea typeface="ＭＳ Ｐゴシック" charset="0"/>
              </a:rPr>
              <a:t>must not be dropped"</a:t>
            </a:r>
            <a:endParaRPr lang="en-US" dirty="0"/>
          </a:p>
          <a:p>
            <a:pPr marL="0" indent="0">
              <a:buNone/>
            </a:pPr>
            <a:endParaRPr lang="en-US" sz="2000" i="1" dirty="0"/>
          </a:p>
          <a:p>
            <a:pPr marL="0" indent="0">
              <a:buNone/>
            </a:pPr>
            <a:endParaRPr lang="en-US" sz="2000" i="1" dirty="0"/>
          </a:p>
        </p:txBody>
      </p:sp>
      <p:sp>
        <p:nvSpPr>
          <p:cNvPr id="17411" name="Rectangle 2"/>
          <p:cNvSpPr>
            <a:spLocks noGrp="1" noChangeArrowheads="1"/>
          </p:cNvSpPr>
          <p:nvPr>
            <p:ph type="title"/>
          </p:nvPr>
        </p:nvSpPr>
        <p:spPr/>
        <p:txBody>
          <a:bodyPr>
            <a:normAutofit/>
          </a:bodyPr>
          <a:lstStyle/>
          <a:p>
            <a:r>
              <a:rPr lang="en-US" dirty="0"/>
              <a:t>Error messages 1/2 </a:t>
            </a:r>
            <a:endParaRPr lang="en-GB" dirty="0">
              <a:ea typeface="ＭＳ Ｐゴシック" charset="0"/>
            </a:endParaRPr>
          </a:p>
        </p:txBody>
      </p:sp>
    </p:spTree>
    <p:extLst>
      <p:ext uri="{BB962C8B-B14F-4D97-AF65-F5344CB8AC3E}">
        <p14:creationId xmlns:p14="http://schemas.microsoft.com/office/powerpoint/2010/main" val="10901199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a:t>Other Error messages (not essential for communication) </a:t>
            </a:r>
          </a:p>
          <a:p>
            <a:pPr lvl="1"/>
            <a:r>
              <a:rPr lang="en-US" sz="2400"/>
              <a:t>Time Exceeded (Type 3) – Code 1 </a:t>
            </a:r>
            <a:r>
              <a:rPr lang="en-US"/>
              <a:t>(fragment reassembly time exceeded) </a:t>
            </a:r>
          </a:p>
          <a:p>
            <a:pPr lvl="1"/>
            <a:r>
              <a:rPr lang="en-US" sz="2400"/>
              <a:t>Parameter Problem (Type 4) – Code 0 </a:t>
            </a:r>
            <a:r>
              <a:rPr lang="en-US"/>
              <a:t>(erroneous header field encountered)</a:t>
            </a:r>
            <a:endParaRPr lang="en-US" sz="2400"/>
          </a:p>
          <a:p>
            <a:pPr marL="6350" indent="0">
              <a:buNone/>
            </a:pPr>
            <a:r>
              <a:rPr lang="en-US">
                <a:sym typeface="Wingdings"/>
              </a:rPr>
              <a:t> "</a:t>
            </a:r>
            <a:r>
              <a:rPr lang="en-GB">
                <a:ea typeface="ＭＳ Ｐゴシック" charset="0"/>
              </a:rPr>
              <a:t>normally should not be dropped"</a:t>
            </a:r>
            <a:endParaRPr lang="en-US"/>
          </a:p>
          <a:p>
            <a:pPr marL="0" indent="0">
              <a:buNone/>
            </a:pPr>
            <a:endParaRPr lang="en-US" sz="2000" i="1"/>
          </a:p>
        </p:txBody>
      </p:sp>
      <p:sp>
        <p:nvSpPr>
          <p:cNvPr id="17411" name="Rectangle 2"/>
          <p:cNvSpPr>
            <a:spLocks noGrp="1" noChangeArrowheads="1"/>
          </p:cNvSpPr>
          <p:nvPr>
            <p:ph type="title"/>
          </p:nvPr>
        </p:nvSpPr>
        <p:spPr/>
        <p:txBody>
          <a:bodyPr>
            <a:normAutofit/>
          </a:bodyPr>
          <a:lstStyle/>
          <a:p>
            <a:r>
              <a:rPr lang="en-US" dirty="0"/>
              <a:t>Error messages 2/2 </a:t>
            </a:r>
            <a:endParaRPr lang="en-GB" dirty="0">
              <a:ea typeface="ＭＳ Ｐゴシック" charset="0"/>
            </a:endParaRPr>
          </a:p>
        </p:txBody>
      </p:sp>
    </p:spTree>
    <p:extLst>
      <p:ext uri="{BB962C8B-B14F-4D97-AF65-F5344CB8AC3E}">
        <p14:creationId xmlns:p14="http://schemas.microsoft.com/office/powerpoint/2010/main" val="706277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dirty="0"/>
              <a:t>Connectivity checking messages</a:t>
            </a:r>
          </a:p>
          <a:p>
            <a:pPr lvl="1"/>
            <a:r>
              <a:rPr lang="en-US" sz="2400" dirty="0"/>
              <a:t>Echo Request (Type 128)</a:t>
            </a:r>
          </a:p>
          <a:p>
            <a:pPr lvl="1"/>
            <a:r>
              <a:rPr lang="en-US" sz="2400" dirty="0"/>
              <a:t>Echo Response (Type 129)</a:t>
            </a:r>
          </a:p>
          <a:p>
            <a:pPr>
              <a:buFont typeface="Wingdings" charset="0"/>
              <a:buChar char="è"/>
            </a:pPr>
            <a:r>
              <a:rPr lang="en-US" dirty="0">
                <a:sym typeface="Wingdings"/>
              </a:rPr>
              <a:t>"</a:t>
            </a:r>
            <a:r>
              <a:rPr lang="en-GB" u="sng" dirty="0">
                <a:latin typeface="Arial" charset="0"/>
                <a:ea typeface="ＭＳ Ｐゴシック" charset="0"/>
                <a:cs typeface="ＭＳ Ｐゴシック" charset="0"/>
              </a:rPr>
              <a:t>must not </a:t>
            </a:r>
            <a:r>
              <a:rPr lang="en-GB" dirty="0">
                <a:latin typeface="Arial" charset="0"/>
                <a:ea typeface="ＭＳ Ｐゴシック" charset="0"/>
                <a:cs typeface="ＭＳ Ｐゴシック" charset="0"/>
              </a:rPr>
              <a:t>be dropped" according to the RFC</a:t>
            </a:r>
            <a:endParaRPr lang="en-US" dirty="0"/>
          </a:p>
          <a:p>
            <a:pPr>
              <a:buFont typeface="Wingdings" charset="0"/>
              <a:buChar char="è"/>
            </a:pPr>
            <a:r>
              <a:rPr lang="en-US" i="1" dirty="0">
                <a:solidFill>
                  <a:srgbClr val="FF6600"/>
                </a:solidFill>
                <a:sym typeface="Wingdings"/>
              </a:rPr>
              <a:t>hence a </a:t>
            </a:r>
            <a:r>
              <a:rPr lang="en-US" i="1" dirty="0">
                <a:solidFill>
                  <a:srgbClr val="FF6600"/>
                </a:solidFill>
              </a:rPr>
              <a:t>risk of scanning attacks</a:t>
            </a:r>
          </a:p>
          <a:p>
            <a:pPr marL="0" indent="0">
              <a:buNone/>
            </a:pPr>
            <a:endParaRPr lang="en-US" sz="1800" i="1" dirty="0">
              <a:latin typeface="Courier"/>
              <a:cs typeface="Courier"/>
            </a:endParaRPr>
          </a:p>
          <a:p>
            <a:pPr marL="0" indent="0">
              <a:buNone/>
            </a:pPr>
            <a:endParaRPr lang="en-US" sz="1800" i="1" dirty="0">
              <a:latin typeface="Courier"/>
              <a:cs typeface="Courier"/>
            </a:endParaRPr>
          </a:p>
          <a:p>
            <a:pPr marL="0" indent="0">
              <a:buNone/>
            </a:pPr>
            <a:r>
              <a:rPr lang="en-US" sz="2000" i="1" dirty="0">
                <a:solidFill>
                  <a:srgbClr val="7F7F7F"/>
                </a:solidFill>
                <a:latin typeface="Courier"/>
                <a:cs typeface="Courier"/>
              </a:rPr>
              <a:t>RFC 4890: "For </a:t>
            </a:r>
            <a:r>
              <a:rPr lang="en-US" sz="2000" i="1" dirty="0" err="1">
                <a:solidFill>
                  <a:srgbClr val="7F7F7F"/>
                </a:solidFill>
                <a:latin typeface="Courier"/>
                <a:cs typeface="Courier"/>
              </a:rPr>
              <a:t>Teredo</a:t>
            </a:r>
            <a:r>
              <a:rPr lang="en-US" sz="2000" i="1" dirty="0">
                <a:solidFill>
                  <a:srgbClr val="7F7F7F"/>
                </a:solidFill>
                <a:latin typeface="Courier"/>
                <a:cs typeface="Courier"/>
              </a:rPr>
              <a:t> tunneling to nodes on the site to be possible, it is essential that the connectivity checking messages are allowed through the firewall."</a:t>
            </a:r>
          </a:p>
          <a:p>
            <a:pPr marL="0" indent="0">
              <a:buNone/>
            </a:pPr>
            <a:r>
              <a:rPr lang="en-US" sz="2000" i="1" dirty="0">
                <a:solidFill>
                  <a:srgbClr val="7F7F7F"/>
                </a:solidFill>
                <a:sym typeface="Wingdings"/>
              </a:rPr>
              <a:t> </a:t>
            </a:r>
            <a:r>
              <a:rPr lang="en-US" i="1" dirty="0">
                <a:solidFill>
                  <a:srgbClr val="7F7F7F"/>
                </a:solidFill>
                <a:sym typeface="Wingdings"/>
              </a:rPr>
              <a:t>might be another argument to drop them</a:t>
            </a:r>
            <a:endParaRPr lang="en-US" i="1" dirty="0">
              <a:solidFill>
                <a:srgbClr val="7F7F7F"/>
              </a:solidFill>
            </a:endParaRPr>
          </a:p>
          <a:p>
            <a:pPr marL="0" indent="0">
              <a:buNone/>
            </a:pPr>
            <a:endParaRPr lang="en-US" sz="2000" i="1" dirty="0">
              <a:latin typeface="Courier"/>
              <a:cs typeface="Courier"/>
            </a:endParaRPr>
          </a:p>
          <a:p>
            <a:pPr marL="0" indent="0">
              <a:buNone/>
            </a:pPr>
            <a:endParaRPr lang="en-US" sz="2000" i="1" dirty="0">
              <a:latin typeface="Courier"/>
              <a:cs typeface="Courier"/>
            </a:endParaRPr>
          </a:p>
        </p:txBody>
      </p:sp>
      <p:sp>
        <p:nvSpPr>
          <p:cNvPr id="17411" name="Rectangle 2"/>
          <p:cNvSpPr>
            <a:spLocks noGrp="1" noChangeArrowheads="1"/>
          </p:cNvSpPr>
          <p:nvPr>
            <p:ph type="title"/>
          </p:nvPr>
        </p:nvSpPr>
        <p:spPr/>
        <p:txBody>
          <a:bodyPr>
            <a:normAutofit/>
          </a:bodyPr>
          <a:lstStyle/>
          <a:p>
            <a:r>
              <a:rPr lang="en-US" dirty="0"/>
              <a:t>Connectivity checking messages</a:t>
            </a:r>
          </a:p>
        </p:txBody>
      </p:sp>
    </p:spTree>
    <p:extLst>
      <p:ext uri="{BB962C8B-B14F-4D97-AF65-F5344CB8AC3E}">
        <p14:creationId xmlns:p14="http://schemas.microsoft.com/office/powerpoint/2010/main" val="23669166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dirty="0"/>
              <a:t>Mobile IPv6 messages that are needed to assist mobility:</a:t>
            </a:r>
          </a:p>
          <a:p>
            <a:pPr lvl="1"/>
            <a:r>
              <a:rPr lang="en-US" sz="2400" dirty="0"/>
              <a:t>Home Agent Address Discovery Request (Type 144)</a:t>
            </a:r>
          </a:p>
          <a:p>
            <a:pPr lvl="1"/>
            <a:r>
              <a:rPr lang="en-US" sz="2400" dirty="0"/>
              <a:t>Home Agent Address Discovery Reply (Type 145)</a:t>
            </a:r>
          </a:p>
          <a:p>
            <a:pPr lvl="1"/>
            <a:r>
              <a:rPr lang="en-US" sz="2400" dirty="0"/>
              <a:t>Mobile Prefix Solicitation (Type 146)</a:t>
            </a:r>
          </a:p>
          <a:p>
            <a:pPr lvl="1"/>
            <a:r>
              <a:rPr lang="en-US" sz="2400" dirty="0"/>
              <a:t>Mobile Prefix Advertisement (Type 147)</a:t>
            </a:r>
            <a:endParaRPr lang="en-US" sz="2400" dirty="0">
              <a:latin typeface="Courier"/>
              <a:cs typeface="Courier"/>
            </a:endParaRPr>
          </a:p>
          <a:p>
            <a:pPr marL="0" indent="0">
              <a:buNone/>
            </a:pPr>
            <a:r>
              <a:rPr lang="en-US" dirty="0">
                <a:latin typeface="Courier"/>
                <a:cs typeface="Courier"/>
                <a:sym typeface="Wingdings"/>
              </a:rPr>
              <a:t>"</a:t>
            </a:r>
            <a:r>
              <a:rPr lang="en-GB" dirty="0">
                <a:latin typeface="Arial" charset="0"/>
                <a:ea typeface="ＭＳ Ｐゴシック" charset="0"/>
                <a:cs typeface="ＭＳ Ｐゴシック" charset="0"/>
              </a:rPr>
              <a:t>normally should not be dropped"</a:t>
            </a:r>
          </a:p>
          <a:p>
            <a:pPr marL="0" indent="0">
              <a:buNone/>
            </a:pPr>
            <a:r>
              <a:rPr lang="en-GB" dirty="0">
                <a:latin typeface="+mj-lt"/>
                <a:cs typeface="Courier"/>
                <a:sym typeface="Wingdings"/>
              </a:rPr>
              <a:t> </a:t>
            </a:r>
            <a:r>
              <a:rPr lang="en-GB" i="1" dirty="0">
                <a:solidFill>
                  <a:srgbClr val="FF6600"/>
                </a:solidFill>
                <a:latin typeface="+mj-lt"/>
                <a:cs typeface="Courier"/>
                <a:sym typeface="Wingdings"/>
              </a:rPr>
              <a:t>but</a:t>
            </a:r>
            <a:r>
              <a:rPr lang="en-GB" dirty="0">
                <a:latin typeface="+mj-lt"/>
                <a:cs typeface="Courier"/>
                <a:sym typeface="Wingdings"/>
              </a:rPr>
              <a:t> </a:t>
            </a:r>
            <a:r>
              <a:rPr lang="en-US" dirty="0">
                <a:latin typeface="+mj-lt"/>
                <a:cs typeface="Courier"/>
                <a:sym typeface="Wingdings"/>
              </a:rPr>
              <a:t>only needed if a Mobile IPv6 Home Agent is used</a:t>
            </a:r>
            <a:endParaRPr lang="en-US" dirty="0">
              <a:latin typeface="+mj-lt"/>
              <a:cs typeface="Courier"/>
            </a:endParaRPr>
          </a:p>
        </p:txBody>
      </p:sp>
      <p:sp>
        <p:nvSpPr>
          <p:cNvPr id="17411" name="Rectangle 2"/>
          <p:cNvSpPr>
            <a:spLocks noGrp="1" noChangeArrowheads="1"/>
          </p:cNvSpPr>
          <p:nvPr>
            <p:ph type="title"/>
          </p:nvPr>
        </p:nvSpPr>
        <p:spPr/>
        <p:txBody>
          <a:bodyPr>
            <a:normAutofit/>
          </a:bodyPr>
          <a:lstStyle/>
          <a:p>
            <a:r>
              <a:rPr lang="en-GB" dirty="0">
                <a:ea typeface="ＭＳ Ｐゴシック" charset="0"/>
              </a:rPr>
              <a:t>Mobile IPv6 Messages</a:t>
            </a:r>
          </a:p>
        </p:txBody>
      </p:sp>
    </p:spTree>
    <p:extLst>
      <p:ext uri="{BB962C8B-B14F-4D97-AF65-F5344CB8AC3E}">
        <p14:creationId xmlns:p14="http://schemas.microsoft.com/office/powerpoint/2010/main" val="2945164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r>
              <a:rPr lang="en-GB" dirty="0">
                <a:ea typeface="ＭＳ Ｐゴシック" charset="0"/>
              </a:rPr>
              <a:t>ICMPv6 types that need further attention:</a:t>
            </a:r>
          </a:p>
        </p:txBody>
      </p:sp>
      <p:sp>
        <p:nvSpPr>
          <p:cNvPr id="22" name="Rectangle 21"/>
          <p:cNvSpPr/>
          <p:nvPr/>
        </p:nvSpPr>
        <p:spPr bwMode="auto">
          <a:xfrm>
            <a:off x="539552" y="4484194"/>
            <a:ext cx="8208912" cy="1465086"/>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dirty="0">
                <a:solidFill>
                  <a:schemeClr val="tx1"/>
                </a:solidFill>
                <a:latin typeface="Calibri" panose="020F0502020204030204" pitchFamily="34" charset="0"/>
                <a:ea typeface="ＭＳ Ｐゴシック" charset="-128"/>
                <a:cs typeface="Calibri" panose="020F0502020204030204" pitchFamily="34" charset="0"/>
              </a:rPr>
              <a:t>Other</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138-153 (not 143)</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 </a:t>
            </a:r>
            <a:r>
              <a:rPr lang="en-US" sz="1400" b="1" dirty="0">
                <a:solidFill>
                  <a:schemeClr val="tx1"/>
                </a:solidFill>
                <a:latin typeface="Calibri" panose="020F0502020204030204" pitchFamily="34" charset="0"/>
                <a:ea typeface="ＭＳ Ｐゴシック" charset="-128"/>
                <a:cs typeface="Calibri" panose="020F0502020204030204" pitchFamily="34" charset="0"/>
              </a:rPr>
              <a:t>Router Renumbering </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139/140:</a:t>
            </a:r>
            <a:r>
              <a:rPr lang="en-US" sz="1400" b="1" dirty="0">
                <a:solidFill>
                  <a:schemeClr val="tx1"/>
                </a:solidFill>
                <a:latin typeface="Calibri" panose="020F0502020204030204" pitchFamily="34" charset="0"/>
                <a:ea typeface="ＭＳ Ｐゴシック" charset="-128"/>
                <a:cs typeface="Calibri" panose="020F0502020204030204" pitchFamily="34" charset="0"/>
              </a:rPr>
              <a:t>ICMP Node Info </a:t>
            </a:r>
            <a:r>
              <a:rPr lang="en-US" sz="1400" dirty="0">
                <a:solidFill>
                  <a:schemeClr val="tx1"/>
                </a:solidFill>
                <a:latin typeface="Calibri" panose="020F0502020204030204" pitchFamily="34" charset="0"/>
                <a:ea typeface="ＭＳ Ｐゴシック" charset="-128"/>
                <a:cs typeface="Calibri" panose="020F0502020204030204" pitchFamily="34" charset="0"/>
              </a:rPr>
              <a:t>Discovery Request/Reply &amp; Mobile Prefix Solicit. / Advert.</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150: </a:t>
            </a:r>
            <a:r>
              <a:rPr lang="en-US" sz="1400" b="1" dirty="0">
                <a:solidFill>
                  <a:schemeClr val="tx1"/>
                </a:solidFill>
                <a:latin typeface="Calibri" panose="020F0502020204030204" pitchFamily="34" charset="0"/>
                <a:ea typeface="ＭＳ Ｐゴシック" charset="-128"/>
                <a:cs typeface="Calibri" panose="020F0502020204030204" pitchFamily="34" charset="0"/>
              </a:rPr>
              <a:t>Experimental</a:t>
            </a:r>
            <a:r>
              <a:rPr lang="en-US" sz="1400" dirty="0">
                <a:solidFill>
                  <a:schemeClr val="tx1"/>
                </a:solidFill>
                <a:latin typeface="Calibri" panose="020F0502020204030204" pitchFamily="34" charset="0"/>
                <a:ea typeface="ＭＳ Ｐゴシック" charset="-128"/>
                <a:cs typeface="Calibri" panose="020F0502020204030204" pitchFamily="34" charset="0"/>
              </a:rPr>
              <a:t> Mobility Protocols</a:t>
            </a:r>
            <a:endParaRPr kumimoji="0" lang="en-US" sz="14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7" name="Rectangle 6"/>
          <p:cNvSpPr/>
          <p:nvPr/>
        </p:nvSpPr>
        <p:spPr bwMode="auto">
          <a:xfrm>
            <a:off x="539552" y="1052736"/>
            <a:ext cx="8208911" cy="680637"/>
          </a:xfrm>
          <a:prstGeom prst="rect">
            <a:avLst/>
          </a:prstGeom>
          <a:solidFill>
            <a:srgbClr val="FFFFFF"/>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en-US" dirty="0">
                <a:solidFill>
                  <a:schemeClr val="tx1"/>
                </a:solidFill>
                <a:latin typeface="Calibri" panose="020F0502020204030204" pitchFamily="34" charset="0"/>
                <a:ea typeface="ＭＳ Ｐゴシック" charset="-128"/>
                <a:cs typeface="Calibri" panose="020F0502020204030204" pitchFamily="34" charset="0"/>
              </a:rPr>
              <a:t>Undefined Error-Messages</a:t>
            </a:r>
          </a:p>
        </p:txBody>
      </p:sp>
      <p:sp>
        <p:nvSpPr>
          <p:cNvPr id="8" name="Rectangle 7"/>
          <p:cNvSpPr/>
          <p:nvPr/>
        </p:nvSpPr>
        <p:spPr bwMode="auto">
          <a:xfrm>
            <a:off x="539552" y="1849382"/>
            <a:ext cx="8208912" cy="643514"/>
          </a:xfrm>
          <a:prstGeom prst="rect">
            <a:avLst/>
          </a:prstGeom>
          <a:solidFill>
            <a:srgbClr val="FFFFFF"/>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Undefined Info-Messages</a:t>
            </a:r>
            <a:r>
              <a:rPr kumimoji="0" lang="en-US" sz="1800" b="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rPr>
              <a:t> </a:t>
            </a: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9" name="Rectangle 8"/>
          <p:cNvSpPr/>
          <p:nvPr/>
        </p:nvSpPr>
        <p:spPr bwMode="auto">
          <a:xfrm>
            <a:off x="539552" y="2616201"/>
            <a:ext cx="8208912" cy="668783"/>
          </a:xfrm>
          <a:prstGeom prst="rect">
            <a:avLst/>
          </a:prstGeom>
          <a:solidFill>
            <a:schemeClr val="bg1"/>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kumimoji="0" lang="en-US" sz="14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531281" y="3425552"/>
            <a:ext cx="8217183" cy="939552"/>
          </a:xfrm>
          <a:prstGeom prst="rect">
            <a:avLst/>
          </a:prstGeom>
          <a:solidFill>
            <a:srgbClr val="FFFFFF"/>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Tree>
    <p:extLst>
      <p:ext uri="{BB962C8B-B14F-4D97-AF65-F5344CB8AC3E}">
        <p14:creationId xmlns:p14="http://schemas.microsoft.com/office/powerpoint/2010/main" val="19498345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r>
              <a:rPr lang="en-US" dirty="0"/>
              <a:t>Undefined Types:</a:t>
            </a:r>
          </a:p>
          <a:p>
            <a:pPr lvl="1"/>
            <a:r>
              <a:rPr lang="en-US" dirty="0"/>
              <a:t>Undefined Error Message Types 5-99, 102-126</a:t>
            </a:r>
          </a:p>
          <a:p>
            <a:pPr lvl="1"/>
            <a:r>
              <a:rPr lang="en-US" dirty="0"/>
              <a:t>Undefined Informational Messages 154-199, 202-254</a:t>
            </a:r>
          </a:p>
          <a:p>
            <a:pPr>
              <a:buFont typeface="Wingdings" charset="0"/>
              <a:buChar char="è"/>
            </a:pPr>
            <a:r>
              <a:rPr lang="en-US" dirty="0"/>
              <a:t>"A Policy should be defined."</a:t>
            </a:r>
          </a:p>
          <a:p>
            <a:pPr marL="0" indent="0">
              <a:buNone/>
            </a:pPr>
            <a:r>
              <a:rPr lang="en-US" sz="1800" dirty="0">
                <a:sym typeface="Wingdings"/>
              </a:rPr>
              <a:t>(</a:t>
            </a:r>
            <a:r>
              <a:rPr lang="en-US" sz="1800" dirty="0"/>
              <a:t>If you choose to drop currently undefined ICMPv6 types, remember to review the set of messages affected </a:t>
            </a:r>
            <a:r>
              <a:rPr lang="en-US" sz="1800" b="1" dirty="0"/>
              <a:t>in case new message types are assigned </a:t>
            </a:r>
            <a:r>
              <a:rPr lang="en-US" sz="1800" dirty="0"/>
              <a:t>by </a:t>
            </a:r>
            <a:r>
              <a:rPr lang="en-US" sz="1800" dirty="0" err="1"/>
              <a:t>IANA</a:t>
            </a:r>
            <a:r>
              <a:rPr lang="en-US" sz="1800" dirty="0"/>
              <a:t> http://</a:t>
            </a:r>
            <a:r>
              <a:rPr lang="en-US" sz="1800" dirty="0" err="1"/>
              <a:t>www.iana.org</a:t>
            </a:r>
            <a:r>
              <a:rPr lang="en-US" sz="1800" dirty="0"/>
              <a:t>/assignments/</a:t>
            </a:r>
            <a:r>
              <a:rPr lang="en-US" sz="1800" dirty="0" err="1"/>
              <a:t>icmpv6</a:t>
            </a:r>
            <a:r>
              <a:rPr lang="en-US" sz="1800" dirty="0"/>
              <a:t>-parameters)</a:t>
            </a:r>
            <a:endParaRPr lang="en-US" sz="2800" dirty="0"/>
          </a:p>
          <a:p>
            <a:pPr marL="384175" lvl="1" indent="0">
              <a:buNone/>
            </a:pPr>
            <a:endParaRPr lang="en-US" dirty="0"/>
          </a:p>
          <a:p>
            <a:r>
              <a:rPr lang="en-US" dirty="0"/>
              <a:t>Experimental Types:</a:t>
            </a:r>
          </a:p>
          <a:p>
            <a:pPr lvl="1"/>
            <a:r>
              <a:rPr lang="en-US" dirty="0"/>
              <a:t>Type 150 ("Seamless Mobility") is Experimental </a:t>
            </a:r>
          </a:p>
          <a:p>
            <a:pPr lvl="1"/>
            <a:r>
              <a:rPr lang="en-US" dirty="0"/>
              <a:t>Experimental Error Messages Types 100-101</a:t>
            </a:r>
          </a:p>
          <a:p>
            <a:pPr lvl="1"/>
            <a:r>
              <a:rPr lang="en-US" dirty="0"/>
              <a:t>Experimental Inform. Messaged 200-201</a:t>
            </a:r>
          </a:p>
          <a:p>
            <a:pPr>
              <a:buFont typeface="Wingdings" charset="0"/>
              <a:buChar char="è"/>
            </a:pPr>
            <a:r>
              <a:rPr lang="en-US" dirty="0"/>
              <a:t>"Should be dropped unless a good case can be made." </a:t>
            </a:r>
          </a:p>
        </p:txBody>
      </p:sp>
      <p:sp>
        <p:nvSpPr>
          <p:cNvPr id="17411" name="Rectangle 2"/>
          <p:cNvSpPr>
            <a:spLocks noGrp="1" noChangeArrowheads="1"/>
          </p:cNvSpPr>
          <p:nvPr>
            <p:ph type="title"/>
          </p:nvPr>
        </p:nvSpPr>
        <p:spPr/>
        <p:txBody>
          <a:bodyPr>
            <a:normAutofit/>
          </a:bodyPr>
          <a:lstStyle/>
          <a:p>
            <a:r>
              <a:rPr lang="en-US"/>
              <a:t>Undefined or Experimental ICMPv6 Types</a:t>
            </a:r>
            <a:endParaRPr lang="en-GB">
              <a:ea typeface="ＭＳ Ｐゴシック" charset="0"/>
            </a:endParaRPr>
          </a:p>
        </p:txBody>
      </p:sp>
    </p:spTree>
    <p:extLst>
      <p:ext uri="{BB962C8B-B14F-4D97-AF65-F5344CB8AC3E}">
        <p14:creationId xmlns:p14="http://schemas.microsoft.com/office/powerpoint/2010/main" val="3961322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marL="0" indent="0">
              <a:buNone/>
            </a:pPr>
            <a:endParaRPr lang="en-GB" sz="2800" dirty="0">
              <a:latin typeface="+mj-lt"/>
              <a:ea typeface="ＭＳ Ｐゴシック" charset="0"/>
              <a:cs typeface="ＭＳ Ｐゴシック" charset="0"/>
            </a:endParaRPr>
          </a:p>
          <a:p>
            <a:pPr marL="0" indent="0">
              <a:buNone/>
            </a:pPr>
            <a:r>
              <a:rPr lang="en-GB" sz="2800" dirty="0">
                <a:solidFill>
                  <a:srgbClr val="FF0000"/>
                </a:solidFill>
                <a:latin typeface="+mj-lt"/>
                <a:ea typeface="ＭＳ Ｐゴシック" charset="0"/>
                <a:cs typeface="ＭＳ Ｐゴシック" charset="0"/>
              </a:rPr>
              <a:t>In the </a:t>
            </a:r>
            <a:r>
              <a:rPr lang="en-GB" sz="2800" u="sng" dirty="0">
                <a:solidFill>
                  <a:srgbClr val="FF0000"/>
                </a:solidFill>
                <a:latin typeface="+mj-lt"/>
                <a:ea typeface="ＭＳ Ｐゴシック" charset="0"/>
                <a:cs typeface="ＭＳ Ｐゴシック" charset="0"/>
              </a:rPr>
              <a:t>Training Lab</a:t>
            </a:r>
          </a:p>
          <a:p>
            <a:r>
              <a:rPr lang="en-GB" sz="2800" b="1" dirty="0">
                <a:solidFill>
                  <a:srgbClr val="FF0000"/>
                </a:solidFill>
                <a:latin typeface="+mj-lt"/>
                <a:ea typeface="ＭＳ Ｐゴシック" charset="0"/>
                <a:cs typeface="ＭＳ Ｐゴシック" charset="0"/>
              </a:rPr>
              <a:t>Only execute attack tools as instructed!</a:t>
            </a:r>
          </a:p>
          <a:p>
            <a:endParaRPr lang="en-GB" sz="2800" dirty="0">
              <a:solidFill>
                <a:srgbClr val="FF0000"/>
              </a:solidFill>
              <a:latin typeface="+mj-lt"/>
              <a:ea typeface="ＭＳ Ｐゴシック" charset="0"/>
              <a:cs typeface="ＭＳ Ｐゴシック" charset="0"/>
            </a:endParaRPr>
          </a:p>
          <a:p>
            <a:pPr marL="0" indent="0">
              <a:buNone/>
            </a:pPr>
            <a:r>
              <a:rPr lang="en-GB" sz="2800" dirty="0">
                <a:solidFill>
                  <a:srgbClr val="FF0000"/>
                </a:solidFill>
                <a:latin typeface="+mj-lt"/>
                <a:ea typeface="ＭＳ Ｐゴシック" charset="0"/>
                <a:cs typeface="ＭＳ Ｐゴシック" charset="0"/>
              </a:rPr>
              <a:t>In your </a:t>
            </a:r>
            <a:r>
              <a:rPr lang="en-GB" sz="2800" u="sng" dirty="0">
                <a:solidFill>
                  <a:srgbClr val="FF0000"/>
                </a:solidFill>
                <a:latin typeface="+mj-lt"/>
                <a:ea typeface="ＭＳ Ｐゴシック" charset="0"/>
                <a:cs typeface="ＭＳ Ｐゴシック" charset="0"/>
              </a:rPr>
              <a:t>productive environment</a:t>
            </a:r>
          </a:p>
          <a:p>
            <a:r>
              <a:rPr lang="en-GB" sz="2800" b="1" dirty="0">
                <a:solidFill>
                  <a:srgbClr val="FF0000"/>
                </a:solidFill>
                <a:latin typeface="+mj-lt"/>
                <a:ea typeface="ＭＳ Ｐゴシック" charset="0"/>
                <a:cs typeface="ＭＳ Ｐゴシック" charset="0"/>
              </a:rPr>
              <a:t>Don't try the attack tools!</a:t>
            </a:r>
          </a:p>
          <a:p>
            <a:endParaRPr lang="en-GB" sz="2800" dirty="0">
              <a:latin typeface="+mj-lt"/>
              <a:ea typeface="ＭＳ Ｐゴシック" charset="0"/>
              <a:cs typeface="ＭＳ Ｐゴシック" charset="0"/>
            </a:endParaRPr>
          </a:p>
          <a:p>
            <a:endParaRPr lang="en-GB" sz="2800" dirty="0">
              <a:latin typeface="+mj-lt"/>
              <a:ea typeface="ＭＳ Ｐゴシック" charset="0"/>
              <a:cs typeface="ＭＳ Ｐゴシック" charset="0"/>
            </a:endParaRPr>
          </a:p>
        </p:txBody>
      </p:sp>
      <p:sp>
        <p:nvSpPr>
          <p:cNvPr id="17411" name="Rectangle 2"/>
          <p:cNvSpPr>
            <a:spLocks noGrp="1" noChangeArrowheads="1"/>
          </p:cNvSpPr>
          <p:nvPr>
            <p:ph type="title"/>
          </p:nvPr>
        </p:nvSpPr>
        <p:spPr/>
        <p:txBody>
          <a:bodyPr>
            <a:normAutofit/>
          </a:bodyPr>
          <a:lstStyle/>
          <a:p>
            <a:r>
              <a:rPr lang="en-GB" dirty="0">
                <a:solidFill>
                  <a:srgbClr val="FF0000"/>
                </a:solidFill>
                <a:latin typeface="+mj-lt"/>
                <a:ea typeface="ＭＳ Ｐゴシック" charset="0"/>
                <a:cs typeface="ＭＳ Ｐゴシック" charset="0"/>
              </a:rPr>
              <a:t>Important</a:t>
            </a:r>
          </a:p>
        </p:txBody>
      </p:sp>
    </p:spTree>
    <p:extLst>
      <p:ext uri="{BB962C8B-B14F-4D97-AF65-F5344CB8AC3E}">
        <p14:creationId xmlns:p14="http://schemas.microsoft.com/office/powerpoint/2010/main" val="20303810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r>
              <a:rPr lang="en-GB">
                <a:ea typeface="ＭＳ Ｐゴシック" charset="0"/>
              </a:rPr>
              <a:t>What's still left?</a:t>
            </a:r>
          </a:p>
        </p:txBody>
      </p:sp>
      <p:sp>
        <p:nvSpPr>
          <p:cNvPr id="22" name="Rectangle 21"/>
          <p:cNvSpPr/>
          <p:nvPr/>
        </p:nvSpPr>
        <p:spPr bwMode="auto">
          <a:xfrm>
            <a:off x="539552" y="1269968"/>
            <a:ext cx="8208912" cy="1080120"/>
          </a:xfrm>
          <a:prstGeom prst="rect">
            <a:avLst/>
          </a:prstGeom>
          <a:solidFill>
            <a:schemeClr val="accent6"/>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spcAft>
                <a:spcPts val="600"/>
              </a:spcAft>
            </a:pPr>
            <a:r>
              <a:rPr lang="en-US" dirty="0">
                <a:solidFill>
                  <a:schemeClr val="tx1"/>
                </a:solidFill>
                <a:latin typeface="Calibri" panose="020F0502020204030204" pitchFamily="34" charset="0"/>
                <a:ea typeface="ＭＳ Ｐゴシック" charset="-128"/>
                <a:cs typeface="Calibri" panose="020F0502020204030204" pitchFamily="34" charset="0"/>
              </a:rPr>
              <a:t>Other (Router Renumbering, Mobile IPv6, Inverse NS/NA,…)</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138: </a:t>
            </a:r>
            <a:r>
              <a:rPr lang="en-US" sz="1400" b="1" dirty="0">
                <a:solidFill>
                  <a:schemeClr val="tx1"/>
                </a:solidFill>
                <a:latin typeface="Calibri" panose="020F0502020204030204" pitchFamily="34" charset="0"/>
                <a:ea typeface="ＭＳ Ｐゴシック" charset="-128"/>
                <a:cs typeface="Calibri" panose="020F0502020204030204" pitchFamily="34" charset="0"/>
              </a:rPr>
              <a:t>Router Renumbering </a:t>
            </a:r>
          </a:p>
          <a:p>
            <a:pPr algn="ctr"/>
            <a:r>
              <a:rPr lang="en-US" sz="1400" dirty="0">
                <a:solidFill>
                  <a:schemeClr val="tx1"/>
                </a:solidFill>
                <a:latin typeface="Calibri" panose="020F0502020204030204" pitchFamily="34" charset="0"/>
                <a:ea typeface="ＭＳ Ｐゴシック" charset="-128"/>
                <a:cs typeface="Calibri" panose="020F0502020204030204" pitchFamily="34" charset="0"/>
              </a:rPr>
              <a:t>139/140:</a:t>
            </a:r>
            <a:r>
              <a:rPr lang="en-US" sz="1400" b="1" dirty="0">
                <a:solidFill>
                  <a:schemeClr val="tx1"/>
                </a:solidFill>
                <a:latin typeface="Calibri" panose="020F0502020204030204" pitchFamily="34" charset="0"/>
                <a:ea typeface="ＭＳ Ｐゴシック" charset="-128"/>
                <a:cs typeface="Calibri" panose="020F0502020204030204" pitchFamily="34" charset="0"/>
              </a:rPr>
              <a:t>ICMP Node Info </a:t>
            </a:r>
            <a:r>
              <a:rPr lang="en-US" sz="1400" dirty="0">
                <a:solidFill>
                  <a:schemeClr val="tx1"/>
                </a:solidFill>
                <a:latin typeface="Calibri" panose="020F0502020204030204" pitchFamily="34" charset="0"/>
                <a:ea typeface="ＭＳ Ｐゴシック" charset="-128"/>
                <a:cs typeface="Calibri" panose="020F0502020204030204" pitchFamily="34" charset="0"/>
              </a:rPr>
              <a:t>Discovery Request/Reply &amp; Mobile Prefix Solicit. / Advert.</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Tree>
    <p:extLst>
      <p:ext uri="{BB962C8B-B14F-4D97-AF65-F5344CB8AC3E}">
        <p14:creationId xmlns:p14="http://schemas.microsoft.com/office/powerpoint/2010/main" val="26937594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ICMPv6 Filtering Overview </a:t>
            </a:r>
            <a:r>
              <a:rPr lang="en-GB" dirty="0">
                <a:solidFill>
                  <a:srgbClr val="FF0000"/>
                </a:solidFill>
                <a:ea typeface="ＭＳ Ｐゴシック" charset="0"/>
              </a:rPr>
              <a:t>(Transit)</a:t>
            </a:r>
          </a:p>
        </p:txBody>
      </p:sp>
      <p:graphicFrame>
        <p:nvGraphicFramePr>
          <p:cNvPr id="3" name="Content Placeholder 2"/>
          <p:cNvGraphicFramePr>
            <a:graphicFrameLocks noGrp="1"/>
          </p:cNvGraphicFramePr>
          <p:nvPr>
            <p:ph idx="4294967295"/>
            <p:extLst>
              <p:ext uri="{D42A27DB-BD31-4B8C-83A1-F6EECF244321}">
                <p14:modId xmlns:p14="http://schemas.microsoft.com/office/powerpoint/2010/main" val="1319915620"/>
              </p:ext>
            </p:extLst>
          </p:nvPr>
        </p:nvGraphicFramePr>
        <p:xfrm>
          <a:off x="393700" y="1064684"/>
          <a:ext cx="8229600" cy="5618376"/>
        </p:xfrm>
        <a:graphic>
          <a:graphicData uri="http://schemas.openxmlformats.org/drawingml/2006/table">
            <a:tbl>
              <a:tblPr firstRow="1" bandRow="1">
                <a:tableStyleId>{7DF18680-E054-41AD-8BC1-D1AEF772440D}</a:tableStyleId>
              </a:tblPr>
              <a:tblGrid>
                <a:gridCol w="1512168">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532856">
                  <a:extLst>
                    <a:ext uri="{9D8B030D-6E8A-4147-A177-3AD203B41FA5}">
                      <a16:colId xmlns:a16="http://schemas.microsoft.com/office/drawing/2014/main" val="20003"/>
                    </a:ext>
                  </a:extLst>
                </a:gridCol>
              </a:tblGrid>
              <a:tr h="351358">
                <a:tc>
                  <a:txBody>
                    <a:bodyPr/>
                    <a:lstStyle/>
                    <a:p>
                      <a:r>
                        <a:rPr lang="en-US" dirty="0"/>
                        <a:t>Number</a:t>
                      </a:r>
                    </a:p>
                  </a:txBody>
                  <a:tcPr/>
                </a:tc>
                <a:tc>
                  <a:txBody>
                    <a:bodyPr/>
                    <a:lstStyle/>
                    <a:p>
                      <a:r>
                        <a:rPr lang="en-US"/>
                        <a:t>Type</a:t>
                      </a:r>
                    </a:p>
                  </a:txBody>
                  <a:tcPr/>
                </a:tc>
                <a:tc>
                  <a:txBody>
                    <a:bodyPr/>
                    <a:lstStyle/>
                    <a:p>
                      <a:r>
                        <a:rPr lang="en-US"/>
                        <a:t>Action</a:t>
                      </a:r>
                    </a:p>
                  </a:txBody>
                  <a:tcPr/>
                </a:tc>
                <a:tc>
                  <a:txBody>
                    <a:bodyPr/>
                    <a:lstStyle/>
                    <a:p>
                      <a:r>
                        <a:rPr lang="en-US"/>
                        <a:t>Remark</a:t>
                      </a:r>
                    </a:p>
                  </a:txBody>
                  <a:tcPr/>
                </a:tc>
                <a:extLst>
                  <a:ext uri="{0D108BD9-81ED-4DB2-BD59-A6C34878D82A}">
                    <a16:rowId xmlns:a16="http://schemas.microsoft.com/office/drawing/2014/main" val="10000"/>
                  </a:ext>
                </a:extLst>
              </a:tr>
              <a:tr h="351358">
                <a:tc>
                  <a:txBody>
                    <a:bodyPr/>
                    <a:lstStyle/>
                    <a:p>
                      <a:r>
                        <a:rPr lang="en-US" sz="1400"/>
                        <a:t>1-4</a:t>
                      </a:r>
                    </a:p>
                  </a:txBody>
                  <a:tcPr/>
                </a:tc>
                <a:tc>
                  <a:txBody>
                    <a:bodyPr/>
                    <a:lstStyle/>
                    <a:p>
                      <a:r>
                        <a:rPr lang="en-US" sz="1400" dirty="0"/>
                        <a:t>Error Messages</a:t>
                      </a:r>
                    </a:p>
                  </a:txBody>
                  <a:tcPr/>
                </a:tc>
                <a:tc>
                  <a:txBody>
                    <a:bodyPr/>
                    <a:lstStyle/>
                    <a:p>
                      <a:r>
                        <a:rPr lang="en-US" sz="1400"/>
                        <a:t>allow</a:t>
                      </a:r>
                      <a:endParaRPr lang="en-US" sz="1400" b="1"/>
                    </a:p>
                  </a:txBody>
                  <a:tcPr/>
                </a:tc>
                <a:tc>
                  <a:txBody>
                    <a:bodyPr/>
                    <a:lstStyle/>
                    <a:p>
                      <a:r>
                        <a:rPr lang="en-US" sz="1400"/>
                        <a:t>are needed</a:t>
                      </a:r>
                    </a:p>
                  </a:txBody>
                  <a:tcPr/>
                </a:tc>
                <a:extLst>
                  <a:ext uri="{0D108BD9-81ED-4DB2-BD59-A6C34878D82A}">
                    <a16:rowId xmlns:a16="http://schemas.microsoft.com/office/drawing/2014/main" val="10001"/>
                  </a:ext>
                </a:extLst>
              </a:tr>
              <a:tr h="351358">
                <a:tc>
                  <a:txBody>
                    <a:bodyPr/>
                    <a:lstStyle/>
                    <a:p>
                      <a:r>
                        <a:rPr lang="en-US" sz="1400"/>
                        <a:t>128,129</a:t>
                      </a:r>
                    </a:p>
                  </a:txBody>
                  <a:tcPr/>
                </a:tc>
                <a:tc>
                  <a:txBody>
                    <a:bodyPr/>
                    <a:lstStyle/>
                    <a:p>
                      <a:r>
                        <a:rPr lang="en-US" sz="1400"/>
                        <a:t>Echo Request / Reply</a:t>
                      </a:r>
                    </a:p>
                  </a:txBody>
                  <a:tcPr/>
                </a:tc>
                <a:tc>
                  <a:txBody>
                    <a:bodyPr/>
                    <a:lstStyle/>
                    <a:p>
                      <a:r>
                        <a:rPr lang="en-US" sz="1400"/>
                        <a:t>allow (or deny)</a:t>
                      </a:r>
                    </a:p>
                  </a:txBody>
                  <a:tcPr/>
                </a:tc>
                <a:tc>
                  <a:txBody>
                    <a:bodyPr/>
                    <a:lstStyle/>
                    <a:p>
                      <a:r>
                        <a:rPr lang="en-US" sz="1400"/>
                        <a:t>you decide</a:t>
                      </a:r>
                    </a:p>
                  </a:txBody>
                  <a:tcPr/>
                </a:tc>
                <a:extLst>
                  <a:ext uri="{0D108BD9-81ED-4DB2-BD59-A6C34878D82A}">
                    <a16:rowId xmlns:a16="http://schemas.microsoft.com/office/drawing/2014/main" val="10002"/>
                  </a:ext>
                </a:extLst>
              </a:tr>
              <a:tr h="351358">
                <a:tc>
                  <a:txBody>
                    <a:bodyPr/>
                    <a:lstStyle/>
                    <a:p>
                      <a:r>
                        <a:rPr lang="en-US" sz="1400"/>
                        <a:t>130-132,143</a:t>
                      </a:r>
                    </a:p>
                  </a:txBody>
                  <a:tcPr/>
                </a:tc>
                <a:tc>
                  <a:txBody>
                    <a:bodyPr/>
                    <a:lstStyle/>
                    <a:p>
                      <a:r>
                        <a:rPr lang="en-US" sz="1400" dirty="0"/>
                        <a:t>Multicast Listener Discovery</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3"/>
                  </a:ext>
                </a:extLst>
              </a:tr>
              <a:tr h="351358">
                <a:tc>
                  <a:txBody>
                    <a:bodyPr/>
                    <a:lstStyle/>
                    <a:p>
                      <a:r>
                        <a:rPr lang="en-US" sz="1400"/>
                        <a:t>133-136</a:t>
                      </a:r>
                    </a:p>
                  </a:txBody>
                  <a:tcPr/>
                </a:tc>
                <a:tc>
                  <a:txBody>
                    <a:bodyPr/>
                    <a:lstStyle/>
                    <a:p>
                      <a:r>
                        <a:rPr lang="en-US" sz="1400"/>
                        <a:t>RS/RA NS/NA</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4"/>
                  </a:ext>
                </a:extLst>
              </a:tr>
              <a:tr h="351358">
                <a:tc>
                  <a:txBody>
                    <a:bodyPr/>
                    <a:lstStyle/>
                    <a:p>
                      <a:r>
                        <a:rPr lang="en-US" sz="1400"/>
                        <a:t>137</a:t>
                      </a:r>
                    </a:p>
                  </a:txBody>
                  <a:tcPr/>
                </a:tc>
                <a:tc>
                  <a:txBody>
                    <a:bodyPr/>
                    <a:lstStyle/>
                    <a:p>
                      <a:r>
                        <a:rPr lang="en-US" sz="1400"/>
                        <a:t>Redirect</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5"/>
                  </a:ext>
                </a:extLst>
              </a:tr>
              <a:tr h="351358">
                <a:tc>
                  <a:txBody>
                    <a:bodyPr/>
                    <a:lstStyle/>
                    <a:p>
                      <a:r>
                        <a:rPr lang="en-US" sz="1400"/>
                        <a:t>138</a:t>
                      </a:r>
                    </a:p>
                  </a:txBody>
                  <a:tcPr/>
                </a:tc>
                <a:tc>
                  <a:txBody>
                    <a:bodyPr/>
                    <a:lstStyle/>
                    <a:p>
                      <a:r>
                        <a:rPr lang="en-US" sz="1400"/>
                        <a:t>Router Renumbering</a:t>
                      </a:r>
                    </a:p>
                  </a:txBody>
                  <a:tcPr/>
                </a:tc>
                <a:tc>
                  <a:txBody>
                    <a:bodyPr/>
                    <a:lstStyle/>
                    <a:p>
                      <a:r>
                        <a:rPr lang="en-US" sz="1400"/>
                        <a:t>deny</a:t>
                      </a:r>
                    </a:p>
                  </a:txBody>
                  <a:tcPr/>
                </a:tc>
                <a:tc>
                  <a:txBody>
                    <a:bodyPr/>
                    <a:lstStyle/>
                    <a:p>
                      <a:endParaRPr lang="en-US" sz="1400"/>
                    </a:p>
                  </a:txBody>
                  <a:tcPr/>
                </a:tc>
                <a:extLst>
                  <a:ext uri="{0D108BD9-81ED-4DB2-BD59-A6C34878D82A}">
                    <a16:rowId xmlns:a16="http://schemas.microsoft.com/office/drawing/2014/main" val="10006"/>
                  </a:ext>
                </a:extLst>
              </a:tr>
              <a:tr h="351358">
                <a:tc>
                  <a:txBody>
                    <a:bodyPr/>
                    <a:lstStyle/>
                    <a:p>
                      <a:r>
                        <a:rPr lang="en-US" sz="1400"/>
                        <a:t>139,140</a:t>
                      </a:r>
                    </a:p>
                  </a:txBody>
                  <a:tcPr/>
                </a:tc>
                <a:tc>
                  <a:txBody>
                    <a:bodyPr/>
                    <a:lstStyle/>
                    <a:p>
                      <a:r>
                        <a:rPr lang="en-US" sz="1400"/>
                        <a:t>ICMP Node Info Query / Resps.</a:t>
                      </a:r>
                    </a:p>
                  </a:txBody>
                  <a:tcPr/>
                </a:tc>
                <a:tc>
                  <a:txBody>
                    <a:bodyPr/>
                    <a:lstStyle/>
                    <a:p>
                      <a:r>
                        <a:rPr lang="en-US" sz="1400"/>
                        <a:t>deny</a:t>
                      </a:r>
                    </a:p>
                  </a:txBody>
                  <a:tcPr/>
                </a:tc>
                <a:tc>
                  <a:txBody>
                    <a:bodyPr/>
                    <a:lstStyle/>
                    <a:p>
                      <a:endParaRPr lang="en-US" sz="1400"/>
                    </a:p>
                  </a:txBody>
                  <a:tcPr/>
                </a:tc>
                <a:extLst>
                  <a:ext uri="{0D108BD9-81ED-4DB2-BD59-A6C34878D82A}">
                    <a16:rowId xmlns:a16="http://schemas.microsoft.com/office/drawing/2014/main" val="10007"/>
                  </a:ext>
                </a:extLst>
              </a:tr>
              <a:tr h="351358">
                <a:tc>
                  <a:txBody>
                    <a:bodyPr/>
                    <a:lstStyle/>
                    <a:p>
                      <a:r>
                        <a:rPr lang="en-US" sz="1400"/>
                        <a:t>141,142</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a:t>Inverse Neighbor Discovery</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8"/>
                  </a:ext>
                </a:extLst>
              </a:tr>
              <a:tr h="351358">
                <a:tc>
                  <a:txBody>
                    <a:bodyPr/>
                    <a:lstStyle/>
                    <a:p>
                      <a:r>
                        <a:rPr lang="en-US" sz="1400"/>
                        <a:t>144,145</a:t>
                      </a:r>
                    </a:p>
                  </a:txBody>
                  <a:tcPr/>
                </a:tc>
                <a:tc>
                  <a:txBody>
                    <a:bodyPr/>
                    <a:lstStyle/>
                    <a:p>
                      <a:r>
                        <a:rPr lang="en-US" sz="1400"/>
                        <a:t>Home Agent Address Discovery</a:t>
                      </a:r>
                    </a:p>
                  </a:txBody>
                  <a:tcPr/>
                </a:tc>
                <a:tc>
                  <a:txBody>
                    <a:bodyPr/>
                    <a:lstStyle/>
                    <a:p>
                      <a:r>
                        <a:rPr lang="en-US" sz="1400"/>
                        <a:t>deny</a:t>
                      </a:r>
                    </a:p>
                  </a:txBody>
                  <a:tcPr/>
                </a:tc>
                <a:tc>
                  <a:txBody>
                    <a:bodyPr/>
                    <a:lstStyle/>
                    <a:p>
                      <a:r>
                        <a:rPr lang="en-US" sz="1400"/>
                        <a:t>unless</a:t>
                      </a:r>
                      <a:r>
                        <a:rPr lang="en-US" sz="1400" baseline="0"/>
                        <a:t> Mobile IPv6 is used</a:t>
                      </a:r>
                      <a:endParaRPr lang="en-US" sz="1400" b="1" i="1"/>
                    </a:p>
                  </a:txBody>
                  <a:tcPr/>
                </a:tc>
                <a:extLst>
                  <a:ext uri="{0D108BD9-81ED-4DB2-BD59-A6C34878D82A}">
                    <a16:rowId xmlns:a16="http://schemas.microsoft.com/office/drawing/2014/main" val="10009"/>
                  </a:ext>
                </a:extLst>
              </a:tr>
              <a:tr h="351358">
                <a:tc>
                  <a:txBody>
                    <a:bodyPr/>
                    <a:lstStyle/>
                    <a:p>
                      <a:r>
                        <a:rPr lang="en-US" sz="1400"/>
                        <a:t>146,</a:t>
                      </a:r>
                      <a:r>
                        <a:rPr lang="en-US" sz="1400" baseline="0"/>
                        <a:t>147</a:t>
                      </a:r>
                      <a:endParaRPr lang="en-US" sz="1400"/>
                    </a:p>
                  </a:txBody>
                  <a:tcPr/>
                </a:tc>
                <a:tc>
                  <a:txBody>
                    <a:bodyPr/>
                    <a:lstStyle/>
                    <a:p>
                      <a:r>
                        <a:rPr lang="en-US" sz="1400"/>
                        <a:t>Mobile Prefix S/A</a:t>
                      </a:r>
                    </a:p>
                  </a:txBody>
                  <a:tcPr/>
                </a:tc>
                <a:tc>
                  <a:txBody>
                    <a:bodyPr/>
                    <a:lstStyle/>
                    <a:p>
                      <a:r>
                        <a:rPr lang="en-US" sz="1400"/>
                        <a:t>deny</a:t>
                      </a:r>
                    </a:p>
                  </a:txBody>
                  <a:tcPr/>
                </a:tc>
                <a:tc>
                  <a:txBody>
                    <a:bodyPr/>
                    <a:lstStyle/>
                    <a:p>
                      <a:r>
                        <a:rPr lang="en-US" sz="1400"/>
                        <a:t>unless</a:t>
                      </a:r>
                      <a:r>
                        <a:rPr lang="en-US" sz="1400" baseline="0"/>
                        <a:t> Mobile IPv6 is used</a:t>
                      </a:r>
                      <a:endParaRPr lang="en-US" sz="1400" b="1" i="1"/>
                    </a:p>
                  </a:txBody>
                  <a:tcPr/>
                </a:tc>
                <a:extLst>
                  <a:ext uri="{0D108BD9-81ED-4DB2-BD59-A6C34878D82A}">
                    <a16:rowId xmlns:a16="http://schemas.microsoft.com/office/drawing/2014/main" val="10010"/>
                  </a:ext>
                </a:extLst>
              </a:tr>
              <a:tr h="351358">
                <a:tc>
                  <a:txBody>
                    <a:bodyPr/>
                    <a:lstStyle/>
                    <a:p>
                      <a:r>
                        <a:rPr lang="en-US" sz="1400"/>
                        <a:t>148,149</a:t>
                      </a:r>
                    </a:p>
                  </a:txBody>
                  <a:tcPr/>
                </a:tc>
                <a:tc>
                  <a:txBody>
                    <a:bodyPr/>
                    <a:lstStyle/>
                    <a:p>
                      <a:r>
                        <a:rPr lang="en-US" sz="1400"/>
                        <a:t>Certification Path S/A</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11"/>
                  </a:ext>
                </a:extLst>
              </a:tr>
              <a:tr h="351358">
                <a:tc>
                  <a:txBody>
                    <a:bodyPr/>
                    <a:lstStyle/>
                    <a:p>
                      <a:r>
                        <a:rPr lang="en-US" sz="1400"/>
                        <a:t>150</a:t>
                      </a:r>
                    </a:p>
                  </a:txBody>
                  <a:tcPr/>
                </a:tc>
                <a:tc>
                  <a:txBody>
                    <a:bodyPr/>
                    <a:lstStyle/>
                    <a:p>
                      <a:r>
                        <a:rPr lang="en-US" sz="1400"/>
                        <a:t>experimental mobility protocols </a:t>
                      </a:r>
                    </a:p>
                  </a:txBody>
                  <a:tcPr/>
                </a:tc>
                <a:tc>
                  <a:txBody>
                    <a:bodyPr/>
                    <a:lstStyle/>
                    <a:p>
                      <a:r>
                        <a:rPr lang="en-US" sz="1400"/>
                        <a:t>deny</a:t>
                      </a:r>
                    </a:p>
                  </a:txBody>
                  <a:tcPr/>
                </a:tc>
                <a:tc>
                  <a:txBody>
                    <a:bodyPr/>
                    <a:lstStyle/>
                    <a:p>
                      <a:endParaRPr lang="en-US" sz="1400"/>
                    </a:p>
                  </a:txBody>
                  <a:tcPr/>
                </a:tc>
                <a:extLst>
                  <a:ext uri="{0D108BD9-81ED-4DB2-BD59-A6C34878D82A}">
                    <a16:rowId xmlns:a16="http://schemas.microsoft.com/office/drawing/2014/main" val="10012"/>
                  </a:ext>
                </a:extLst>
              </a:tr>
              <a:tr h="351358">
                <a:tc>
                  <a:txBody>
                    <a:bodyPr/>
                    <a:lstStyle/>
                    <a:p>
                      <a:r>
                        <a:rPr lang="en-US" sz="1400"/>
                        <a:t>151-153</a:t>
                      </a:r>
                    </a:p>
                  </a:txBody>
                  <a:tcPr/>
                </a:tc>
                <a:tc>
                  <a:txBody>
                    <a:bodyPr/>
                    <a:lstStyle/>
                    <a:p>
                      <a:r>
                        <a:rPr lang="en-US" sz="1400"/>
                        <a:t>Multicast Router S/A/Termination</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13"/>
                  </a:ext>
                </a:extLst>
              </a:tr>
              <a:tr h="351358">
                <a:tc>
                  <a:txBody>
                    <a:bodyPr/>
                    <a:lstStyle/>
                    <a:p>
                      <a:r>
                        <a:rPr lang="en-US" sz="1400"/>
                        <a:t>Other</a:t>
                      </a:r>
                    </a:p>
                  </a:txBody>
                  <a:tcPr/>
                </a:tc>
                <a:tc>
                  <a:txBody>
                    <a:bodyPr/>
                    <a:lstStyle/>
                    <a:p>
                      <a:r>
                        <a:rPr lang="en-US" sz="1400"/>
                        <a:t>undefined or experimental</a:t>
                      </a:r>
                    </a:p>
                  </a:txBody>
                  <a:tcPr/>
                </a:tc>
                <a:tc>
                  <a:txBody>
                    <a:bodyPr/>
                    <a:lstStyle/>
                    <a:p>
                      <a:r>
                        <a:rPr lang="en-US" sz="1400"/>
                        <a:t>deny</a:t>
                      </a:r>
                    </a:p>
                  </a:txBody>
                  <a:tcPr/>
                </a:tc>
                <a:tc>
                  <a:txBody>
                    <a:bodyPr/>
                    <a:lstStyle/>
                    <a:p>
                      <a:r>
                        <a:rPr lang="en-US" sz="1400" dirty="0"/>
                        <a:t>unless needed</a:t>
                      </a:r>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40470884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latin typeface="Arial" charset="0"/>
                <a:ea typeface="ＭＳ Ｐゴシック" charset="0"/>
                <a:cs typeface="ＭＳ Ｐゴシック" charset="0"/>
              </a:rPr>
              <a:t>ICMPv6 Filtering Overview </a:t>
            </a:r>
            <a:r>
              <a:rPr lang="en-GB" dirty="0">
                <a:solidFill>
                  <a:srgbClr val="FF0000"/>
                </a:solidFill>
                <a:latin typeface="Arial" charset="0"/>
                <a:ea typeface="ＭＳ Ｐゴシック" charset="0"/>
                <a:cs typeface="ＭＳ Ｐゴシック" charset="0"/>
              </a:rPr>
              <a:t>(to interface)</a:t>
            </a:r>
          </a:p>
        </p:txBody>
      </p:sp>
      <p:graphicFrame>
        <p:nvGraphicFramePr>
          <p:cNvPr id="3" name="Content Placeholder 2"/>
          <p:cNvGraphicFramePr>
            <a:graphicFrameLocks noGrp="1"/>
          </p:cNvGraphicFramePr>
          <p:nvPr>
            <p:ph idx="4294967295"/>
            <p:extLst>
              <p:ext uri="{D42A27DB-BD31-4B8C-83A1-F6EECF244321}">
                <p14:modId xmlns:p14="http://schemas.microsoft.com/office/powerpoint/2010/main" val="92050858"/>
              </p:ext>
            </p:extLst>
          </p:nvPr>
        </p:nvGraphicFramePr>
        <p:xfrm>
          <a:off x="457200" y="1154995"/>
          <a:ext cx="8229600" cy="5451574"/>
        </p:xfrm>
        <a:graphic>
          <a:graphicData uri="http://schemas.openxmlformats.org/drawingml/2006/table">
            <a:tbl>
              <a:tblPr firstRow="1" bandRow="1">
                <a:tableStyleId>{7DF18680-E054-41AD-8BC1-D1AEF772440D}</a:tableStyleId>
              </a:tblPr>
              <a:tblGrid>
                <a:gridCol w="1512168">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532856">
                  <a:extLst>
                    <a:ext uri="{9D8B030D-6E8A-4147-A177-3AD203B41FA5}">
                      <a16:colId xmlns:a16="http://schemas.microsoft.com/office/drawing/2014/main" val="20003"/>
                    </a:ext>
                  </a:extLst>
                </a:gridCol>
              </a:tblGrid>
              <a:tr h="351358">
                <a:tc>
                  <a:txBody>
                    <a:bodyPr/>
                    <a:lstStyle/>
                    <a:p>
                      <a:r>
                        <a:rPr lang="en-US"/>
                        <a:t>Number</a:t>
                      </a:r>
                    </a:p>
                  </a:txBody>
                  <a:tcPr/>
                </a:tc>
                <a:tc>
                  <a:txBody>
                    <a:bodyPr/>
                    <a:lstStyle/>
                    <a:p>
                      <a:r>
                        <a:rPr lang="en-US"/>
                        <a:t>Type</a:t>
                      </a:r>
                    </a:p>
                  </a:txBody>
                  <a:tcPr/>
                </a:tc>
                <a:tc>
                  <a:txBody>
                    <a:bodyPr/>
                    <a:lstStyle/>
                    <a:p>
                      <a:r>
                        <a:rPr lang="en-US"/>
                        <a:t>Action</a:t>
                      </a:r>
                    </a:p>
                  </a:txBody>
                  <a:tcPr/>
                </a:tc>
                <a:tc>
                  <a:txBody>
                    <a:bodyPr/>
                    <a:lstStyle/>
                    <a:p>
                      <a:r>
                        <a:rPr lang="en-US"/>
                        <a:t>Remark</a:t>
                      </a:r>
                    </a:p>
                  </a:txBody>
                  <a:tcPr/>
                </a:tc>
                <a:extLst>
                  <a:ext uri="{0D108BD9-81ED-4DB2-BD59-A6C34878D82A}">
                    <a16:rowId xmlns:a16="http://schemas.microsoft.com/office/drawing/2014/main" val="10000"/>
                  </a:ext>
                </a:extLst>
              </a:tr>
              <a:tr h="351358">
                <a:tc>
                  <a:txBody>
                    <a:bodyPr/>
                    <a:lstStyle/>
                    <a:p>
                      <a:r>
                        <a:rPr lang="en-US" sz="1400"/>
                        <a:t>1-4</a:t>
                      </a:r>
                    </a:p>
                  </a:txBody>
                  <a:tcPr/>
                </a:tc>
                <a:tc>
                  <a:txBody>
                    <a:bodyPr/>
                    <a:lstStyle/>
                    <a:p>
                      <a:r>
                        <a:rPr lang="en-US" sz="1400"/>
                        <a:t>Error Messages</a:t>
                      </a:r>
                    </a:p>
                  </a:txBody>
                  <a:tcPr/>
                </a:tc>
                <a:tc>
                  <a:txBody>
                    <a:bodyPr/>
                    <a:lstStyle/>
                    <a:p>
                      <a:r>
                        <a:rPr lang="en-US" sz="1400"/>
                        <a:t>allow</a:t>
                      </a:r>
                      <a:endParaRPr lang="en-US" sz="1400" b="1"/>
                    </a:p>
                  </a:txBody>
                  <a:tcPr/>
                </a:tc>
                <a:tc>
                  <a:txBody>
                    <a:bodyPr/>
                    <a:lstStyle/>
                    <a:p>
                      <a:r>
                        <a:rPr lang="en-US" sz="1400"/>
                        <a:t>are needed</a:t>
                      </a:r>
                    </a:p>
                  </a:txBody>
                  <a:tcPr/>
                </a:tc>
                <a:extLst>
                  <a:ext uri="{0D108BD9-81ED-4DB2-BD59-A6C34878D82A}">
                    <a16:rowId xmlns:a16="http://schemas.microsoft.com/office/drawing/2014/main" val="10001"/>
                  </a:ext>
                </a:extLst>
              </a:tr>
              <a:tr h="351358">
                <a:tc>
                  <a:txBody>
                    <a:bodyPr/>
                    <a:lstStyle/>
                    <a:p>
                      <a:r>
                        <a:rPr lang="en-US" sz="1400"/>
                        <a:t>128,129</a:t>
                      </a:r>
                    </a:p>
                  </a:txBody>
                  <a:tcPr/>
                </a:tc>
                <a:tc>
                  <a:txBody>
                    <a:bodyPr/>
                    <a:lstStyle/>
                    <a:p>
                      <a:r>
                        <a:rPr lang="en-US" sz="1400"/>
                        <a:t>Echo Request / Reply</a:t>
                      </a:r>
                    </a:p>
                  </a:txBody>
                  <a:tcPr/>
                </a:tc>
                <a:tc>
                  <a:txBody>
                    <a:bodyPr/>
                    <a:lstStyle/>
                    <a:p>
                      <a:r>
                        <a:rPr lang="en-US" sz="1400"/>
                        <a:t>allow (or deny)</a:t>
                      </a:r>
                    </a:p>
                  </a:txBody>
                  <a:tcPr/>
                </a:tc>
                <a:tc>
                  <a:txBody>
                    <a:bodyPr/>
                    <a:lstStyle/>
                    <a:p>
                      <a:r>
                        <a:rPr lang="en-US" sz="1400"/>
                        <a:t>you decide</a:t>
                      </a:r>
                    </a:p>
                  </a:txBody>
                  <a:tcPr/>
                </a:tc>
                <a:extLst>
                  <a:ext uri="{0D108BD9-81ED-4DB2-BD59-A6C34878D82A}">
                    <a16:rowId xmlns:a16="http://schemas.microsoft.com/office/drawing/2014/main" val="10002"/>
                  </a:ext>
                </a:extLst>
              </a:tr>
              <a:tr h="351358">
                <a:tc>
                  <a:txBody>
                    <a:bodyPr/>
                    <a:lstStyle/>
                    <a:p>
                      <a:r>
                        <a:rPr lang="en-US" sz="1400"/>
                        <a:t>130-132,143</a:t>
                      </a:r>
                    </a:p>
                  </a:txBody>
                  <a:tcPr/>
                </a:tc>
                <a:tc>
                  <a:txBody>
                    <a:bodyPr/>
                    <a:lstStyle/>
                    <a:p>
                      <a:r>
                        <a:rPr lang="en-US" sz="1400"/>
                        <a:t>Multicast Listener Discovery</a:t>
                      </a:r>
                    </a:p>
                  </a:txBody>
                  <a:tcPr/>
                </a:tc>
                <a:tc>
                  <a:txBody>
                    <a:bodyPr/>
                    <a:lstStyle/>
                    <a:p>
                      <a:r>
                        <a:rPr lang="en-US" sz="1400"/>
                        <a:t>allow**</a:t>
                      </a:r>
                      <a:endParaRPr lang="en-US" sz="1400" b="1">
                        <a:solidFill>
                          <a:srgbClr val="FF0000"/>
                        </a:solidFill>
                      </a:endParaRPr>
                    </a:p>
                  </a:txBody>
                  <a:tcPr/>
                </a:tc>
                <a:tc>
                  <a:txBody>
                    <a:bodyPr/>
                    <a:lstStyle/>
                    <a:p>
                      <a:endParaRPr lang="en-US" sz="1400"/>
                    </a:p>
                  </a:txBody>
                  <a:tcPr/>
                </a:tc>
                <a:extLst>
                  <a:ext uri="{0D108BD9-81ED-4DB2-BD59-A6C34878D82A}">
                    <a16:rowId xmlns:a16="http://schemas.microsoft.com/office/drawing/2014/main" val="10003"/>
                  </a:ext>
                </a:extLst>
              </a:tr>
              <a:tr h="351358">
                <a:tc>
                  <a:txBody>
                    <a:bodyPr/>
                    <a:lstStyle/>
                    <a:p>
                      <a:r>
                        <a:rPr lang="en-US" sz="1400"/>
                        <a:t>133-136</a:t>
                      </a:r>
                    </a:p>
                  </a:txBody>
                  <a:tcPr/>
                </a:tc>
                <a:tc>
                  <a:txBody>
                    <a:bodyPr/>
                    <a:lstStyle/>
                    <a:p>
                      <a:r>
                        <a:rPr lang="en-US" sz="1400"/>
                        <a:t>RS/RA NS/NA</a:t>
                      </a:r>
                    </a:p>
                  </a:txBody>
                  <a:tcPr/>
                </a:tc>
                <a:tc>
                  <a:txBody>
                    <a:bodyPr/>
                    <a:lstStyle/>
                    <a:p>
                      <a:r>
                        <a:rPr lang="en-US" sz="1400"/>
                        <a:t>allow**</a:t>
                      </a:r>
                      <a:endParaRPr lang="en-US" sz="1400" b="1"/>
                    </a:p>
                  </a:txBody>
                  <a:tcPr/>
                </a:tc>
                <a:tc>
                  <a:txBody>
                    <a:bodyPr/>
                    <a:lstStyle/>
                    <a:p>
                      <a:endParaRPr lang="en-US" sz="1400"/>
                    </a:p>
                  </a:txBody>
                  <a:tcPr/>
                </a:tc>
                <a:extLst>
                  <a:ext uri="{0D108BD9-81ED-4DB2-BD59-A6C34878D82A}">
                    <a16:rowId xmlns:a16="http://schemas.microsoft.com/office/drawing/2014/main" val="10004"/>
                  </a:ext>
                </a:extLst>
              </a:tr>
              <a:tr h="351358">
                <a:tc>
                  <a:txBody>
                    <a:bodyPr/>
                    <a:lstStyle/>
                    <a:p>
                      <a:r>
                        <a:rPr lang="en-US" sz="1400" dirty="0"/>
                        <a:t>137</a:t>
                      </a:r>
                    </a:p>
                  </a:txBody>
                  <a:tcPr/>
                </a:tc>
                <a:tc>
                  <a:txBody>
                    <a:bodyPr/>
                    <a:lstStyle/>
                    <a:p>
                      <a:r>
                        <a:rPr lang="en-US" sz="1400"/>
                        <a:t>Redirect</a:t>
                      </a:r>
                    </a:p>
                  </a:txBody>
                  <a:tcPr/>
                </a:tc>
                <a:tc>
                  <a:txBody>
                    <a:bodyPr/>
                    <a:lstStyle/>
                    <a:p>
                      <a:r>
                        <a:rPr lang="en-US" sz="1400"/>
                        <a:t>deny</a:t>
                      </a:r>
                    </a:p>
                  </a:txBody>
                  <a:tcPr/>
                </a:tc>
                <a:tc>
                  <a:txBody>
                    <a:bodyPr/>
                    <a:lstStyle/>
                    <a:p>
                      <a:r>
                        <a:rPr lang="en-US" sz="1400"/>
                        <a:t>unless</a:t>
                      </a:r>
                      <a:r>
                        <a:rPr lang="en-US" sz="1400" baseline="0"/>
                        <a:t> </a:t>
                      </a:r>
                      <a:r>
                        <a:rPr lang="en-US" sz="1400"/>
                        <a:t>needed, (see 4.4.4)</a:t>
                      </a:r>
                    </a:p>
                  </a:txBody>
                  <a:tcPr/>
                </a:tc>
                <a:extLst>
                  <a:ext uri="{0D108BD9-81ED-4DB2-BD59-A6C34878D82A}">
                    <a16:rowId xmlns:a16="http://schemas.microsoft.com/office/drawing/2014/main" val="10005"/>
                  </a:ext>
                </a:extLst>
              </a:tr>
              <a:tr h="351358">
                <a:tc>
                  <a:txBody>
                    <a:bodyPr/>
                    <a:lstStyle/>
                    <a:p>
                      <a:r>
                        <a:rPr lang="en-US" sz="1400"/>
                        <a:t>138</a:t>
                      </a:r>
                    </a:p>
                  </a:txBody>
                  <a:tcPr/>
                </a:tc>
                <a:tc>
                  <a:txBody>
                    <a:bodyPr/>
                    <a:lstStyle/>
                    <a:p>
                      <a:r>
                        <a:rPr lang="en-US" sz="1400"/>
                        <a:t>Router Renumbering</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6"/>
                  </a:ext>
                </a:extLst>
              </a:tr>
              <a:tr h="351358">
                <a:tc>
                  <a:txBody>
                    <a:bodyPr/>
                    <a:lstStyle/>
                    <a:p>
                      <a:r>
                        <a:rPr lang="en-US" sz="1400"/>
                        <a:t>139,140</a:t>
                      </a:r>
                    </a:p>
                  </a:txBody>
                  <a:tcPr/>
                </a:tc>
                <a:tc>
                  <a:txBody>
                    <a:bodyPr/>
                    <a:lstStyle/>
                    <a:p>
                      <a:r>
                        <a:rPr lang="en-US" sz="1400"/>
                        <a:t>ICMP Node Info Query / Resps.</a:t>
                      </a:r>
                    </a:p>
                  </a:txBody>
                  <a:tcPr/>
                </a:tc>
                <a:tc>
                  <a:txBody>
                    <a:bodyPr/>
                    <a:lstStyle/>
                    <a:p>
                      <a:r>
                        <a:rPr lang="en-US" sz="1400"/>
                        <a:t>deny</a:t>
                      </a:r>
                    </a:p>
                  </a:txBody>
                  <a:tcPr/>
                </a:tc>
                <a:tc>
                  <a:txBody>
                    <a:bodyPr/>
                    <a:lstStyle/>
                    <a:p>
                      <a:r>
                        <a:rPr lang="en-US" sz="1400"/>
                        <a:t>unless needed</a:t>
                      </a:r>
                    </a:p>
                  </a:txBody>
                  <a:tcPr/>
                </a:tc>
                <a:extLst>
                  <a:ext uri="{0D108BD9-81ED-4DB2-BD59-A6C34878D82A}">
                    <a16:rowId xmlns:a16="http://schemas.microsoft.com/office/drawing/2014/main" val="10007"/>
                  </a:ext>
                </a:extLst>
              </a:tr>
              <a:tr h="351358">
                <a:tc>
                  <a:txBody>
                    <a:bodyPr/>
                    <a:lstStyle/>
                    <a:p>
                      <a:r>
                        <a:rPr lang="en-US" sz="1400"/>
                        <a:t>141,142</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a:t>Inverse Neighbor Discovery</a:t>
                      </a:r>
                    </a:p>
                  </a:txBody>
                  <a:tcPr/>
                </a:tc>
                <a:tc>
                  <a:txBody>
                    <a:bodyPr/>
                    <a:lstStyle/>
                    <a:p>
                      <a:r>
                        <a:rPr lang="en-US" sz="1400"/>
                        <a:t>allow</a:t>
                      </a:r>
                      <a:endParaRPr lang="en-US" sz="1400" b="1"/>
                    </a:p>
                  </a:txBody>
                  <a:tcPr/>
                </a:tc>
                <a:tc>
                  <a:txBody>
                    <a:bodyPr/>
                    <a:lstStyle/>
                    <a:p>
                      <a:endParaRPr lang="en-US" sz="1400"/>
                    </a:p>
                  </a:txBody>
                  <a:tcPr/>
                </a:tc>
                <a:extLst>
                  <a:ext uri="{0D108BD9-81ED-4DB2-BD59-A6C34878D82A}">
                    <a16:rowId xmlns:a16="http://schemas.microsoft.com/office/drawing/2014/main" val="10008"/>
                  </a:ext>
                </a:extLst>
              </a:tr>
              <a:tr h="351358">
                <a:tc>
                  <a:txBody>
                    <a:bodyPr/>
                    <a:lstStyle/>
                    <a:p>
                      <a:r>
                        <a:rPr lang="en-US" sz="1400"/>
                        <a:t>144,145</a:t>
                      </a:r>
                    </a:p>
                  </a:txBody>
                  <a:tcPr/>
                </a:tc>
                <a:tc>
                  <a:txBody>
                    <a:bodyPr/>
                    <a:lstStyle/>
                    <a:p>
                      <a:r>
                        <a:rPr lang="en-US" sz="1400"/>
                        <a:t>Home Agent Address Discovery</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09"/>
                  </a:ext>
                </a:extLst>
              </a:tr>
              <a:tr h="351358">
                <a:tc>
                  <a:txBody>
                    <a:bodyPr/>
                    <a:lstStyle/>
                    <a:p>
                      <a:r>
                        <a:rPr lang="en-US" sz="1400"/>
                        <a:t>146,</a:t>
                      </a:r>
                      <a:r>
                        <a:rPr lang="en-US" sz="1400" baseline="0"/>
                        <a:t>147</a:t>
                      </a:r>
                      <a:endParaRPr lang="en-US" sz="1400"/>
                    </a:p>
                  </a:txBody>
                  <a:tcPr/>
                </a:tc>
                <a:tc>
                  <a:txBody>
                    <a:bodyPr/>
                    <a:lstStyle/>
                    <a:p>
                      <a:r>
                        <a:rPr lang="en-US" sz="1400"/>
                        <a:t>Mobile Prefix S/A</a:t>
                      </a:r>
                    </a:p>
                  </a:txBody>
                  <a:tcPr/>
                </a:tc>
                <a:tc>
                  <a:txBody>
                    <a:bodyPr/>
                    <a:lstStyle/>
                    <a:p>
                      <a:endParaRPr lang="en-US" sz="1400"/>
                    </a:p>
                  </a:txBody>
                  <a:tcPr/>
                </a:tc>
                <a:tc>
                  <a:txBody>
                    <a:bodyPr/>
                    <a:lstStyle/>
                    <a:p>
                      <a:pPr algn="l"/>
                      <a:r>
                        <a:rPr lang="en-US" sz="1400"/>
                        <a:t>ignore</a:t>
                      </a:r>
                    </a:p>
                  </a:txBody>
                  <a:tcPr/>
                </a:tc>
                <a:extLst>
                  <a:ext uri="{0D108BD9-81ED-4DB2-BD59-A6C34878D82A}">
                    <a16:rowId xmlns:a16="http://schemas.microsoft.com/office/drawing/2014/main" val="10010"/>
                  </a:ext>
                </a:extLst>
              </a:tr>
              <a:tr h="351358">
                <a:tc>
                  <a:txBody>
                    <a:bodyPr/>
                    <a:lstStyle/>
                    <a:p>
                      <a:r>
                        <a:rPr lang="en-US" sz="1400"/>
                        <a:t>148,149</a:t>
                      </a:r>
                    </a:p>
                  </a:txBody>
                  <a:tcPr/>
                </a:tc>
                <a:tc>
                  <a:txBody>
                    <a:bodyPr/>
                    <a:lstStyle/>
                    <a:p>
                      <a:r>
                        <a:rPr lang="en-US" sz="1400"/>
                        <a:t>Certification Path S/A</a:t>
                      </a:r>
                    </a:p>
                  </a:txBody>
                  <a:tcPr/>
                </a:tc>
                <a:tc>
                  <a:txBody>
                    <a:bodyPr/>
                    <a:lstStyle/>
                    <a:p>
                      <a:r>
                        <a:rPr lang="en-US" sz="1400"/>
                        <a:t>allow</a:t>
                      </a:r>
                      <a:endParaRPr lang="en-US" sz="1400" b="1"/>
                    </a:p>
                  </a:txBody>
                  <a:tcPr/>
                </a:tc>
                <a:tc>
                  <a:txBody>
                    <a:bodyPr/>
                    <a:lstStyle/>
                    <a:p>
                      <a:endParaRPr lang="en-US" sz="1400"/>
                    </a:p>
                  </a:txBody>
                  <a:tcPr/>
                </a:tc>
                <a:extLst>
                  <a:ext uri="{0D108BD9-81ED-4DB2-BD59-A6C34878D82A}">
                    <a16:rowId xmlns:a16="http://schemas.microsoft.com/office/drawing/2014/main" val="10011"/>
                  </a:ext>
                </a:extLst>
              </a:tr>
              <a:tr h="351358">
                <a:tc>
                  <a:txBody>
                    <a:bodyPr/>
                    <a:lstStyle/>
                    <a:p>
                      <a:r>
                        <a:rPr lang="en-US" sz="1400"/>
                        <a:t>150</a:t>
                      </a:r>
                    </a:p>
                  </a:txBody>
                  <a:tcPr/>
                </a:tc>
                <a:tc>
                  <a:txBody>
                    <a:bodyPr/>
                    <a:lstStyle/>
                    <a:p>
                      <a:r>
                        <a:rPr lang="en-US" sz="1400"/>
                        <a:t>experimental mobility protocols </a:t>
                      </a:r>
                    </a:p>
                  </a:txBody>
                  <a:tcPr/>
                </a:tc>
                <a:tc>
                  <a:txBody>
                    <a:bodyPr/>
                    <a:lstStyle/>
                    <a:p>
                      <a:endParaRPr lang="en-US" sz="1400"/>
                    </a:p>
                  </a:txBody>
                  <a:tcPr/>
                </a:tc>
                <a:tc>
                  <a:txBody>
                    <a:bodyPr/>
                    <a:lstStyle/>
                    <a:p>
                      <a:r>
                        <a:rPr lang="en-US" sz="1400"/>
                        <a:t>ignore</a:t>
                      </a:r>
                    </a:p>
                  </a:txBody>
                  <a:tcPr/>
                </a:tc>
                <a:extLst>
                  <a:ext uri="{0D108BD9-81ED-4DB2-BD59-A6C34878D82A}">
                    <a16:rowId xmlns:a16="http://schemas.microsoft.com/office/drawing/2014/main" val="10012"/>
                  </a:ext>
                </a:extLst>
              </a:tr>
              <a:tr h="351358">
                <a:tc>
                  <a:txBody>
                    <a:bodyPr/>
                    <a:lstStyle/>
                    <a:p>
                      <a:r>
                        <a:rPr lang="en-US" sz="1400"/>
                        <a:t>151-153</a:t>
                      </a:r>
                    </a:p>
                  </a:txBody>
                  <a:tcPr/>
                </a:tc>
                <a:tc>
                  <a:txBody>
                    <a:bodyPr/>
                    <a:lstStyle/>
                    <a:p>
                      <a:r>
                        <a:rPr lang="en-US" sz="1400"/>
                        <a:t>Multicast Router S/A/Termination</a:t>
                      </a:r>
                    </a:p>
                  </a:txBody>
                  <a:tcPr/>
                </a:tc>
                <a:tc>
                  <a:txBody>
                    <a:bodyPr/>
                    <a:lstStyle/>
                    <a:p>
                      <a:r>
                        <a:rPr lang="en-US" sz="1400"/>
                        <a:t>allow</a:t>
                      </a:r>
                      <a:endParaRPr lang="en-US" sz="1400" b="1"/>
                    </a:p>
                  </a:txBody>
                  <a:tcPr/>
                </a:tc>
                <a:tc>
                  <a:txBody>
                    <a:bodyPr/>
                    <a:lstStyle/>
                    <a:p>
                      <a:endParaRPr lang="en-US" sz="1400"/>
                    </a:p>
                  </a:txBody>
                  <a:tcPr/>
                </a:tc>
                <a:extLst>
                  <a:ext uri="{0D108BD9-81ED-4DB2-BD59-A6C34878D82A}">
                    <a16:rowId xmlns:a16="http://schemas.microsoft.com/office/drawing/2014/main" val="10013"/>
                  </a:ext>
                </a:extLst>
              </a:tr>
              <a:tr h="351358">
                <a:tc>
                  <a:txBody>
                    <a:bodyPr/>
                    <a:lstStyle/>
                    <a:p>
                      <a:r>
                        <a:rPr lang="en-US" sz="1400"/>
                        <a:t>Other</a:t>
                      </a:r>
                    </a:p>
                  </a:txBody>
                  <a:tcPr/>
                </a:tc>
                <a:tc>
                  <a:txBody>
                    <a:bodyPr/>
                    <a:lstStyle/>
                    <a:p>
                      <a:r>
                        <a:rPr lang="en-US" sz="1400"/>
                        <a:t>undefined or experimental</a:t>
                      </a:r>
                    </a:p>
                  </a:txBody>
                  <a:tcPr/>
                </a:tc>
                <a:tc>
                  <a:txBody>
                    <a:bodyPr/>
                    <a:lstStyle/>
                    <a:p>
                      <a:r>
                        <a:rPr lang="en-US" sz="1400"/>
                        <a:t>deny</a:t>
                      </a:r>
                    </a:p>
                  </a:txBody>
                  <a:tcPr/>
                </a:tc>
                <a:tc>
                  <a:txBody>
                    <a:bodyPr/>
                    <a:lstStyle/>
                    <a:p>
                      <a:r>
                        <a:rPr lang="en-US" sz="1400" dirty="0"/>
                        <a:t>unless needed</a:t>
                      </a:r>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18441722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a:t>Section 4.4 of RFC 4890 recommends filtering rules for ICMPv6 traffic </a:t>
            </a:r>
            <a:r>
              <a:rPr lang="en-US" u="sng"/>
              <a:t>addressed to an interface on a firewall</a:t>
            </a:r>
            <a:r>
              <a:rPr lang="en-US"/>
              <a:t>.</a:t>
            </a:r>
          </a:p>
          <a:p>
            <a:pPr marL="0" indent="0">
              <a:buNone/>
            </a:pPr>
            <a:endParaRPr lang="en-US"/>
          </a:p>
          <a:p>
            <a:pPr marL="0" indent="0">
              <a:buNone/>
            </a:pPr>
            <a:r>
              <a:rPr lang="en-US" sz="2000"/>
              <a:t>Remarks:</a:t>
            </a:r>
          </a:p>
          <a:p>
            <a:r>
              <a:rPr lang="en-US" sz="2000"/>
              <a:t>"For a small number of messages, the desired behavior may differ between interfaces on the </a:t>
            </a:r>
            <a:r>
              <a:rPr lang="en-US" sz="2000" i="1"/>
              <a:t>private side </a:t>
            </a:r>
            <a:r>
              <a:rPr lang="en-US" sz="2000"/>
              <a:t>of the firewall and the those on the </a:t>
            </a:r>
            <a:r>
              <a:rPr lang="en-US" sz="2000" i="1"/>
              <a:t>public Internet side </a:t>
            </a:r>
            <a:r>
              <a:rPr lang="en-US" sz="2000"/>
              <a:t>of the firewall."</a:t>
            </a:r>
          </a:p>
          <a:p>
            <a:r>
              <a:rPr lang="en-US" sz="2000"/>
              <a:t>"</a:t>
            </a:r>
            <a:r>
              <a:rPr lang="en-US" sz="2000" i="1"/>
              <a:t>Host firewalls </a:t>
            </a:r>
            <a:r>
              <a:rPr lang="en-US" sz="2000"/>
              <a:t>can be treated as end site firewalls but the special considerations discussed in Section 4.2 may be relevant because the firewall is not a router."</a:t>
            </a:r>
          </a:p>
        </p:txBody>
      </p:sp>
      <p:sp>
        <p:nvSpPr>
          <p:cNvPr id="2" name="Title 1"/>
          <p:cNvSpPr>
            <a:spLocks noGrp="1"/>
          </p:cNvSpPr>
          <p:nvPr>
            <p:ph type="title"/>
          </p:nvPr>
        </p:nvSpPr>
        <p:spPr/>
        <p:txBody>
          <a:bodyPr>
            <a:normAutofit/>
          </a:bodyPr>
          <a:lstStyle/>
          <a:p>
            <a:r>
              <a:rPr lang="en-US"/>
              <a:t>ICMPv6 Traffic to </a:t>
            </a:r>
            <a:r>
              <a:rPr lang="en-US">
                <a:solidFill>
                  <a:srgbClr val="FF0000"/>
                </a:solidFill>
              </a:rPr>
              <a:t>local FW interface</a:t>
            </a:r>
          </a:p>
        </p:txBody>
      </p:sp>
      <p:pic>
        <p:nvPicPr>
          <p:cNvPr id="5" name="Picture 4" descr="Arbeit_Icon_papier_mehrere_do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3519" y="177803"/>
            <a:ext cx="917745" cy="1041399"/>
          </a:xfrm>
          <a:prstGeom prst="rect">
            <a:avLst/>
          </a:prstGeom>
        </p:spPr>
      </p:pic>
      <p:sp>
        <p:nvSpPr>
          <p:cNvPr id="6" name="TextBox 5"/>
          <p:cNvSpPr txBox="1"/>
          <p:nvPr/>
        </p:nvSpPr>
        <p:spPr>
          <a:xfrm>
            <a:off x="7145868" y="372535"/>
            <a:ext cx="1693333" cy="646331"/>
          </a:xfrm>
          <a:prstGeom prst="rect">
            <a:avLst/>
          </a:prstGeom>
          <a:noFill/>
        </p:spPr>
        <p:txBody>
          <a:bodyPr wrap="square" rtlCol="0">
            <a:spAutoFit/>
          </a:bodyPr>
          <a:lstStyle/>
          <a:p>
            <a:pPr algn="ctr"/>
            <a:r>
              <a:rPr lang="en-US" b="1">
                <a:solidFill>
                  <a:srgbClr val="FF0000"/>
                </a:solidFill>
                <a:latin typeface="Calibri" panose="020F0502020204030204" pitchFamily="34" charset="0"/>
                <a:cs typeface="Calibri" panose="020F0502020204030204" pitchFamily="34" charset="0"/>
              </a:rPr>
              <a:t>for your reference</a:t>
            </a:r>
          </a:p>
        </p:txBody>
      </p:sp>
    </p:spTree>
    <p:extLst>
      <p:ext uri="{BB962C8B-B14F-4D97-AF65-F5344CB8AC3E}">
        <p14:creationId xmlns:p14="http://schemas.microsoft.com/office/powerpoint/2010/main" val="2594456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88840"/>
            <a:ext cx="8229600" cy="4107160"/>
          </a:xfrm>
        </p:spPr>
        <p:txBody>
          <a:bodyPr/>
          <a:lstStyle/>
          <a:p>
            <a:r>
              <a:rPr lang="en-US"/>
              <a:t>Detailed notes on individual ICMPv6 messages can be found in Appendix A</a:t>
            </a:r>
          </a:p>
          <a:p>
            <a:endParaRPr lang="en-US"/>
          </a:p>
          <a:p>
            <a:r>
              <a:rPr lang="en-US"/>
              <a:t>Example Script for Netfilter / ip6tables can be found in Appendix B</a:t>
            </a:r>
          </a:p>
          <a:p>
            <a:endParaRPr lang="en-US"/>
          </a:p>
        </p:txBody>
      </p:sp>
      <p:sp>
        <p:nvSpPr>
          <p:cNvPr id="2" name="Title 1"/>
          <p:cNvSpPr>
            <a:spLocks noGrp="1"/>
          </p:cNvSpPr>
          <p:nvPr>
            <p:ph type="title"/>
          </p:nvPr>
        </p:nvSpPr>
        <p:spPr>
          <a:xfrm>
            <a:off x="428625" y="257175"/>
            <a:ext cx="8334375" cy="1090547"/>
          </a:xfrm>
        </p:spPr>
        <p:txBody>
          <a:bodyPr>
            <a:normAutofit/>
          </a:bodyPr>
          <a:lstStyle/>
          <a:p>
            <a:r>
              <a:rPr lang="en-US"/>
              <a:t>ICMPv6 Filtering: </a:t>
            </a:r>
            <a:br>
              <a:rPr lang="en-US"/>
            </a:br>
            <a:r>
              <a:rPr lang="en-US"/>
              <a:t>RFC 4890 is comprehensive!</a:t>
            </a:r>
          </a:p>
        </p:txBody>
      </p:sp>
    </p:spTree>
    <p:extLst>
      <p:ext uri="{BB962C8B-B14F-4D97-AF65-F5344CB8AC3E}">
        <p14:creationId xmlns:p14="http://schemas.microsoft.com/office/powerpoint/2010/main" val="23355896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D866EF-89F3-B547-9A54-78E91F39C683}"/>
              </a:ext>
            </a:extLst>
          </p:cNvPr>
          <p:cNvSpPr>
            <a:spLocks noGrp="1"/>
          </p:cNvSpPr>
          <p:nvPr>
            <p:ph type="title"/>
          </p:nvPr>
        </p:nvSpPr>
        <p:spPr>
          <a:xfrm>
            <a:off x="914400" y="2220912"/>
            <a:ext cx="7315200" cy="2416175"/>
          </a:xfrm>
        </p:spPr>
        <p:txBody>
          <a:bodyPr/>
          <a:lstStyle/>
          <a:p>
            <a:r>
              <a:rPr lang="en-US" dirty="0"/>
              <a:t>DOS using ICMPv6 from outside</a:t>
            </a:r>
          </a:p>
        </p:txBody>
      </p:sp>
    </p:spTree>
    <p:extLst>
      <p:ext uri="{BB962C8B-B14F-4D97-AF65-F5344CB8AC3E}">
        <p14:creationId xmlns:p14="http://schemas.microsoft.com/office/powerpoint/2010/main" val="32965430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ea typeface="ＭＳ Ｐゴシック" charset="0"/>
                <a:sym typeface="Wingdings"/>
              </a:rPr>
              <a:t>Remote Neighbor Cache Exhaustion Attack</a:t>
            </a:r>
            <a:endParaRPr lang="en-US" sz="2800" dirty="0"/>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buNone/>
            </a:pPr>
            <a:r>
              <a:rPr lang="en-US" sz="3200" b="1">
                <a:latin typeface="Calibri" panose="020F0502020204030204" pitchFamily="34" charset="0"/>
                <a:ea typeface="ＭＳ Ｐゴシック" charset="0"/>
                <a:cs typeface="Calibri" panose="020F0502020204030204" pitchFamily="34" charset="0"/>
              </a:rPr>
              <a:t>Problem:</a:t>
            </a:r>
          </a:p>
          <a:p>
            <a:r>
              <a:rPr lang="en-US" sz="2800">
                <a:latin typeface="Calibri" panose="020F0502020204030204" pitchFamily="34" charset="0"/>
                <a:ea typeface="ＭＳ Ｐゴシック" charset="0"/>
                <a:cs typeface="Calibri" panose="020F0502020204030204" pitchFamily="34" charset="0"/>
              </a:rPr>
              <a:t>Aggressive IPv6 address scanning consums router resources </a:t>
            </a:r>
          </a:p>
          <a:p>
            <a:r>
              <a:rPr lang="en-US" sz="2800">
                <a:latin typeface="Calibri" panose="020F0502020204030204" pitchFamily="34" charset="0"/>
                <a:ea typeface="ＭＳ Ｐゴシック" charset="0"/>
                <a:cs typeface="Calibri" panose="020F0502020204030204" pitchFamily="34" charset="0"/>
              </a:rPr>
              <a:t>Big subnet, small neighbor cache table</a:t>
            </a:r>
          </a:p>
          <a:p>
            <a:r>
              <a:rPr lang="en-US" sz="2800">
                <a:latin typeface="Calibri" panose="020F0502020204030204" pitchFamily="34" charset="0"/>
                <a:ea typeface="ＭＳ Ｐゴシック" charset="0"/>
                <a:cs typeface="Calibri" panose="020F0502020204030204" pitchFamily="34" charset="0"/>
              </a:rPr>
              <a:t>neighbor cache is </a:t>
            </a:r>
            <a:r>
              <a:rPr lang="en-US" sz="2800">
                <a:latin typeface="Calibri" panose="020F0502020204030204" pitchFamily="34" charset="0"/>
                <a:cs typeface="Calibri" panose="020F0502020204030204" pitchFamily="34" charset="0"/>
              </a:rPr>
              <a:t>similar to IPv4 ARP entry (ip addr:phys. addr)</a:t>
            </a:r>
          </a:p>
          <a:p>
            <a:pPr marL="0" indent="0">
              <a:buNone/>
            </a:pPr>
            <a:r>
              <a:rPr lang="en-US" sz="2800">
                <a:latin typeface="Calibri" panose="020F0502020204030204" pitchFamily="34" charset="0"/>
                <a:cs typeface="Calibri" panose="020F0502020204030204" pitchFamily="34" charset="0"/>
                <a:sym typeface="Wingdings"/>
              </a:rPr>
              <a:t> </a:t>
            </a:r>
            <a:r>
              <a:rPr lang="en-US" sz="2800">
                <a:latin typeface="Calibri" panose="020F0502020204030204" pitchFamily="34" charset="0"/>
                <a:cs typeface="Calibri" panose="020F0502020204030204" pitchFamily="34" charset="0"/>
              </a:rPr>
              <a:t>A ping scan floods </a:t>
            </a:r>
            <a:r>
              <a:rPr lang="en-US" sz="2800">
                <a:latin typeface="Calibri" panose="020F0502020204030204" pitchFamily="34" charset="0"/>
                <a:ea typeface="ＭＳ Ｐゴシック" charset="0"/>
                <a:cs typeface="Calibri" panose="020F0502020204030204" pitchFamily="34" charset="0"/>
              </a:rPr>
              <a:t>neighbor cache table (fast)</a:t>
            </a:r>
            <a:endParaRPr lang="en-US" sz="2800">
              <a:latin typeface="Calibri" panose="020F0502020204030204" pitchFamily="34" charset="0"/>
              <a:cs typeface="Calibri" panose="020F0502020204030204" pitchFamily="34" charset="0"/>
            </a:endParaRPr>
          </a:p>
          <a:p>
            <a:pPr marL="0" indent="0">
              <a:buNone/>
            </a:pPr>
            <a:endParaRPr lang="en-US">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5431696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sz="2800">
                <a:ea typeface="ＭＳ Ｐゴシック" charset="0"/>
                <a:sym typeface="Wingdings"/>
              </a:rPr>
              <a:t>Remote Neighbor Cache Exhaustion Attack</a:t>
            </a:r>
            <a:endParaRPr lang="en-US" sz="2800"/>
          </a:p>
        </p:txBody>
      </p:sp>
      <p:sp>
        <p:nvSpPr>
          <p:cNvPr id="7" name="Rectangle 3"/>
          <p:cNvSpPr txBox="1">
            <a:spLocks noChangeArrowheads="1"/>
          </p:cNvSpPr>
          <p:nvPr/>
        </p:nvSpPr>
        <p:spPr bwMode="auto">
          <a:xfrm>
            <a:off x="539552" y="1244600"/>
            <a:ext cx="8229600" cy="46537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buNone/>
            </a:pPr>
            <a:r>
              <a:rPr lang="de-CH" sz="3200" b="1" dirty="0">
                <a:solidFill>
                  <a:srgbClr val="000000"/>
                </a:solidFill>
                <a:latin typeface="Calibri" panose="020F0502020204030204" pitchFamily="34" charset="0"/>
                <a:ea typeface="ＭＳ Ｐゴシック" charset="0"/>
                <a:cs typeface="Calibri" panose="020F0502020204030204" pitchFamily="34" charset="0"/>
              </a:rPr>
              <a:t>Impact:</a:t>
            </a:r>
          </a:p>
          <a:p>
            <a:r>
              <a:rPr lang="de-CH" sz="2800" dirty="0" err="1">
                <a:latin typeface="Calibri" panose="020F0502020204030204" pitchFamily="34" charset="0"/>
                <a:ea typeface="ＭＳ Ｐゴシック" charset="0"/>
                <a:cs typeface="Calibri" panose="020F0502020204030204" pitchFamily="34" charset="0"/>
              </a:rPr>
              <a:t>Some</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routers</a:t>
            </a:r>
            <a:r>
              <a:rPr lang="de-CH" sz="2800" dirty="0">
                <a:latin typeface="Calibri" panose="020F0502020204030204" pitchFamily="34" charset="0"/>
                <a:ea typeface="ＭＳ Ｐゴシック" charset="0"/>
                <a:cs typeface="Calibri" panose="020F0502020204030204" pitchFamily="34" charset="0"/>
              </a:rPr>
              <a:t> break all </a:t>
            </a:r>
            <a:r>
              <a:rPr lang="de-CH" sz="2800" dirty="0" err="1">
                <a:latin typeface="Calibri" panose="020F0502020204030204" pitchFamily="34" charset="0"/>
                <a:ea typeface="ＭＳ Ｐゴシック" charset="0"/>
                <a:cs typeface="Calibri" panose="020F0502020204030204" pitchFamily="34" charset="0"/>
              </a:rPr>
              <a:t>interfaces</a:t>
            </a:r>
            <a:endParaRPr lang="de-CH" sz="2800" dirty="0">
              <a:latin typeface="Calibri" panose="020F0502020204030204" pitchFamily="34" charset="0"/>
              <a:ea typeface="ＭＳ Ｐゴシック" charset="0"/>
              <a:cs typeface="Calibri" panose="020F0502020204030204" pitchFamily="34" charset="0"/>
            </a:endParaRPr>
          </a:p>
          <a:p>
            <a:r>
              <a:rPr lang="de-CH" sz="2800" dirty="0" err="1">
                <a:latin typeface="Calibri" panose="020F0502020204030204" pitchFamily="34" charset="0"/>
                <a:ea typeface="ＭＳ Ｐゴシック" charset="0"/>
                <a:cs typeface="Calibri" panose="020F0502020204030204" pitchFamily="34" charset="0"/>
              </a:rPr>
              <a:t>Some</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routers</a:t>
            </a:r>
            <a:r>
              <a:rPr lang="de-CH" sz="2800" dirty="0">
                <a:latin typeface="Calibri" panose="020F0502020204030204" pitchFamily="34" charset="0"/>
                <a:ea typeface="ＭＳ Ｐゴシック" charset="0"/>
                <a:cs typeface="Calibri" panose="020F0502020204030204" pitchFamily="34" charset="0"/>
              </a:rPr>
              <a:t> break </a:t>
            </a:r>
            <a:r>
              <a:rPr lang="de-CH" sz="2800" dirty="0" err="1">
                <a:latin typeface="Calibri" panose="020F0502020204030204" pitchFamily="34" charset="0"/>
                <a:ea typeface="ＭＳ Ｐゴシック" charset="0"/>
                <a:cs typeface="Calibri" panose="020F0502020204030204" pitchFamily="34" charset="0"/>
              </a:rPr>
              <a:t>targeted</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interface</a:t>
            </a:r>
            <a:endParaRPr lang="de-CH" sz="2800" dirty="0">
              <a:latin typeface="Calibri" panose="020F0502020204030204" pitchFamily="34" charset="0"/>
              <a:ea typeface="ＭＳ Ｐゴシック" charset="0"/>
              <a:cs typeface="Calibri" panose="020F0502020204030204" pitchFamily="34" charset="0"/>
            </a:endParaRPr>
          </a:p>
          <a:p>
            <a:r>
              <a:rPr lang="de-CH" sz="2800" dirty="0">
                <a:latin typeface="Calibri" panose="020F0502020204030204" pitchFamily="34" charset="0"/>
                <a:ea typeface="ＭＳ Ｐゴシック" charset="0"/>
                <a:cs typeface="Calibri" panose="020F0502020204030204" pitchFamily="34" charset="0"/>
              </a:rPr>
              <a:t>At least </a:t>
            </a:r>
            <a:r>
              <a:rPr lang="de-CH" sz="2800" dirty="0" err="1">
                <a:latin typeface="Calibri" panose="020F0502020204030204" pitchFamily="34" charset="0"/>
                <a:ea typeface="ＭＳ Ｐゴシック" charset="0"/>
                <a:cs typeface="Calibri" panose="020F0502020204030204" pitchFamily="34" charset="0"/>
              </a:rPr>
              <a:t>legitimate</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entries</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are</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evicted</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from</a:t>
            </a:r>
            <a:r>
              <a:rPr lang="de-CH" sz="2800" dirty="0">
                <a:latin typeface="Calibri" panose="020F0502020204030204" pitchFamily="34" charset="0"/>
                <a:ea typeface="ＭＳ Ｐゴシック" charset="0"/>
                <a:cs typeface="Calibri" panose="020F0502020204030204" pitchFamily="34" charset="0"/>
              </a:rPr>
              <a:t> </a:t>
            </a:r>
            <a:r>
              <a:rPr lang="de-CH" sz="2800" dirty="0" err="1">
                <a:latin typeface="Calibri" panose="020F0502020204030204" pitchFamily="34" charset="0"/>
                <a:ea typeface="ＭＳ Ｐゴシック" charset="0"/>
                <a:cs typeface="Calibri" panose="020F0502020204030204" pitchFamily="34" charset="0"/>
              </a:rPr>
              <a:t>table</a:t>
            </a:r>
            <a:endParaRPr lang="de-CH" sz="2800" dirty="0">
              <a:latin typeface="Calibri" panose="020F0502020204030204" pitchFamily="34" charset="0"/>
              <a:ea typeface="ＭＳ Ｐゴシック" charset="0"/>
              <a:cs typeface="Calibri" panose="020F0502020204030204" pitchFamily="34" charset="0"/>
            </a:endParaRPr>
          </a:p>
          <a:p>
            <a:pPr marL="384175" lvl="1" indent="0">
              <a:buNone/>
            </a:pPr>
            <a:endParaRPr lang="de-CH" sz="2800" dirty="0">
              <a:latin typeface="Calibri" panose="020F0502020204030204" pitchFamily="34" charset="0"/>
              <a:ea typeface="ＭＳ Ｐゴシック" charset="0"/>
              <a:cs typeface="Calibri" panose="020F0502020204030204" pitchFamily="34" charset="0"/>
            </a:endParaRPr>
          </a:p>
          <a:p>
            <a:pPr lvl="1"/>
            <a:endParaRPr lang="nl-NL" sz="2800" dirty="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26574329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sz="2800">
                <a:latin typeface="Arial" charset="0"/>
                <a:ea typeface="ＭＳ Ｐゴシック" charset="0"/>
                <a:sym typeface="Wingdings"/>
              </a:rPr>
              <a:t>Remote Neighbor Cache Exhaustion Attack</a:t>
            </a:r>
            <a:endParaRPr lang="en-US" sz="2800"/>
          </a:p>
        </p:txBody>
      </p:sp>
      <p:sp>
        <p:nvSpPr>
          <p:cNvPr id="7" name="Rectangle 3"/>
          <p:cNvSpPr txBox="1">
            <a:spLocks noChangeArrowheads="1"/>
          </p:cNvSpPr>
          <p:nvPr/>
        </p:nvSpPr>
        <p:spPr bwMode="auto">
          <a:xfrm>
            <a:off x="539552" y="1124744"/>
            <a:ext cx="8229600" cy="4254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buNone/>
            </a:pPr>
            <a:r>
              <a:rPr lang="de-CH" sz="3200" b="1" dirty="0" err="1">
                <a:solidFill>
                  <a:srgbClr val="000000"/>
                </a:solidFill>
                <a:latin typeface="Arial" charset="0"/>
                <a:ea typeface="ＭＳ Ｐゴシック" charset="0"/>
                <a:sym typeface="Wingdings"/>
              </a:rPr>
              <a:t>Mitigation</a:t>
            </a:r>
            <a:r>
              <a:rPr lang="de-CH" sz="3200" b="1" dirty="0">
                <a:solidFill>
                  <a:srgbClr val="000000"/>
                </a:solidFill>
                <a:latin typeface="Arial" charset="0"/>
                <a:ea typeface="ＭＳ Ｐゴシック" charset="0"/>
                <a:sym typeface="Wingdings"/>
              </a:rPr>
              <a:t>:</a:t>
            </a:r>
            <a:r>
              <a:rPr lang="de-CH" sz="2800" dirty="0">
                <a:solidFill>
                  <a:srgbClr val="000000"/>
                </a:solidFill>
                <a:latin typeface="Arial" charset="0"/>
                <a:ea typeface="ＭＳ Ｐゴシック" charset="0"/>
                <a:sym typeface="Wingdings"/>
              </a:rPr>
              <a:t> </a:t>
            </a:r>
          </a:p>
          <a:p>
            <a:r>
              <a:rPr lang="en-US" sz="2800" dirty="0">
                <a:sym typeface="Wingdings"/>
              </a:rPr>
              <a:t>I</a:t>
            </a:r>
            <a:r>
              <a:rPr lang="en-US" sz="2800" dirty="0"/>
              <a:t>ngress ACL allowing only valid destination and dropping the rest</a:t>
            </a:r>
          </a:p>
          <a:p>
            <a:r>
              <a:rPr lang="en-US" sz="2800" dirty="0"/>
              <a:t>Maybe you have a built-in Rate limiter</a:t>
            </a:r>
          </a:p>
          <a:p>
            <a:r>
              <a:rPr lang="en-US" sz="2800" dirty="0"/>
              <a:t>Cisco Feature: "IPv6 Destination Guard" </a:t>
            </a:r>
          </a:p>
          <a:p>
            <a:pPr lvl="1"/>
            <a:r>
              <a:rPr lang="en-US" dirty="0"/>
              <a:t>(is coming...)</a:t>
            </a:r>
          </a:p>
          <a:p>
            <a:r>
              <a:rPr lang="en-US" sz="2800" dirty="0"/>
              <a:t>Workaround: Allocate /64, configure /120 (brakes SLAAC, maybe more)</a:t>
            </a:r>
          </a:p>
        </p:txBody>
      </p:sp>
    </p:spTree>
    <p:extLst>
      <p:ext uri="{BB962C8B-B14F-4D97-AF65-F5344CB8AC3E}">
        <p14:creationId xmlns:p14="http://schemas.microsoft.com/office/powerpoint/2010/main" val="37043663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indent="0"/>
            <a:r>
              <a:rPr lang="en-US"/>
              <a:t>Resource Consumption Attack</a:t>
            </a:r>
          </a:p>
        </p:txBody>
      </p:sp>
      <p:sp>
        <p:nvSpPr>
          <p:cNvPr id="3" name="Content Placeholder 2"/>
          <p:cNvSpPr>
            <a:spLocks noGrp="1"/>
          </p:cNvSpPr>
          <p:nvPr>
            <p:ph idx="4294967295"/>
          </p:nvPr>
        </p:nvSpPr>
        <p:spPr>
          <a:xfrm>
            <a:off x="520700" y="1244600"/>
            <a:ext cx="8229600" cy="4773612"/>
          </a:xfrm>
        </p:spPr>
        <p:txBody>
          <a:bodyPr>
            <a:normAutofit lnSpcReduction="10000"/>
          </a:bodyPr>
          <a:lstStyle/>
          <a:p>
            <a:pPr marL="0" indent="0">
              <a:buNone/>
            </a:pPr>
            <a:r>
              <a:rPr lang="en-US" sz="3200" b="1" dirty="0">
                <a:solidFill>
                  <a:srgbClr val="000000"/>
                </a:solidFill>
              </a:rPr>
              <a:t>Problem (example):</a:t>
            </a:r>
          </a:p>
          <a:p>
            <a:r>
              <a:rPr lang="en-US" sz="2800" dirty="0"/>
              <a:t>Attacker sends large amount of packets to firewall with Hop Limit = 1</a:t>
            </a:r>
          </a:p>
          <a:p>
            <a:r>
              <a:rPr lang="en-US" sz="2800" dirty="0"/>
              <a:t>Firewall </a:t>
            </a:r>
            <a:r>
              <a:rPr lang="en-US" sz="2800" dirty="0" err="1"/>
              <a:t>decremends</a:t>
            </a:r>
            <a:r>
              <a:rPr lang="en-US" sz="2800" dirty="0"/>
              <a:t> to 0, drops the packet and</a:t>
            </a:r>
          </a:p>
          <a:p>
            <a:r>
              <a:rPr lang="en-US" sz="2800" dirty="0"/>
              <a:t>sends an ICMPv6 Time exceeded message for each packet</a:t>
            </a:r>
          </a:p>
          <a:p>
            <a:pPr marL="0" indent="0">
              <a:buNone/>
            </a:pPr>
            <a:r>
              <a:rPr lang="de-CH" sz="3200" b="1" dirty="0" err="1">
                <a:solidFill>
                  <a:srgbClr val="000000"/>
                </a:solidFill>
                <a:ea typeface="ＭＳ Ｐゴシック" charset="0"/>
                <a:sym typeface="Wingdings"/>
              </a:rPr>
              <a:t>Mitigation</a:t>
            </a:r>
            <a:r>
              <a:rPr lang="de-CH" sz="3200" b="1" dirty="0">
                <a:solidFill>
                  <a:srgbClr val="000000"/>
                </a:solidFill>
                <a:ea typeface="ＭＳ Ｐゴシック" charset="0"/>
                <a:sym typeface="Wingdings"/>
              </a:rPr>
              <a:t>:</a:t>
            </a:r>
            <a:r>
              <a:rPr lang="de-CH" sz="3200" dirty="0">
                <a:solidFill>
                  <a:srgbClr val="000000"/>
                </a:solidFill>
                <a:ea typeface="ＭＳ Ｐゴシック" charset="0"/>
                <a:sym typeface="Wingdings"/>
              </a:rPr>
              <a:t> </a:t>
            </a:r>
          </a:p>
          <a:p>
            <a:r>
              <a:rPr lang="en-US" sz="2800" dirty="0"/>
              <a:t>Rate limit ICMPv6 error messages to avoid Resource Consumption Attacks: </a:t>
            </a:r>
          </a:p>
          <a:p>
            <a:pPr marL="0" indent="0">
              <a:buNone/>
            </a:pPr>
            <a:r>
              <a:rPr lang="en-US" dirty="0" err="1"/>
              <a:t>ipv6</a:t>
            </a:r>
            <a:r>
              <a:rPr lang="en-US" dirty="0"/>
              <a:t> </a:t>
            </a:r>
            <a:r>
              <a:rPr lang="en-US" dirty="0" err="1"/>
              <a:t>icmp</a:t>
            </a:r>
            <a:r>
              <a:rPr lang="en-US" dirty="0"/>
              <a:t> error-interval &lt;milliseconds&gt;</a:t>
            </a:r>
          </a:p>
          <a:p>
            <a:pPr marL="0" indent="0">
              <a:buNone/>
            </a:pPr>
            <a:endParaRPr lang="en-US" dirty="0"/>
          </a:p>
          <a:p>
            <a:endParaRPr lang="en-US" dirty="0"/>
          </a:p>
        </p:txBody>
      </p:sp>
    </p:spTree>
    <p:extLst>
      <p:ext uri="{BB962C8B-B14F-4D97-AF65-F5344CB8AC3E}">
        <p14:creationId xmlns:p14="http://schemas.microsoft.com/office/powerpoint/2010/main" val="2819030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870AF-0C38-034C-B224-486DE1DE5E2C}"/>
              </a:ext>
            </a:extLst>
          </p:cNvPr>
          <p:cNvSpPr>
            <a:spLocks noGrp="1"/>
          </p:cNvSpPr>
          <p:nvPr>
            <p:ph type="title"/>
          </p:nvPr>
        </p:nvSpPr>
        <p:spPr/>
        <p:txBody>
          <a:bodyPr/>
          <a:lstStyle/>
          <a:p>
            <a:r>
              <a:rPr lang="de-DE" dirty="0"/>
              <a:t>Perimeter Security</a:t>
            </a:r>
            <a:endParaRPr lang="en-US" dirty="0"/>
          </a:p>
        </p:txBody>
      </p:sp>
    </p:spTree>
    <p:extLst>
      <p:ext uri="{BB962C8B-B14F-4D97-AF65-F5344CB8AC3E}">
        <p14:creationId xmlns:p14="http://schemas.microsoft.com/office/powerpoint/2010/main" val="17215113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3AC91-E8A1-0A41-9CBB-557256C8B395}"/>
              </a:ext>
            </a:extLst>
          </p:cNvPr>
          <p:cNvSpPr>
            <a:spLocks noGrp="1"/>
          </p:cNvSpPr>
          <p:nvPr>
            <p:ph type="title"/>
          </p:nvPr>
        </p:nvSpPr>
        <p:spPr>
          <a:xfrm>
            <a:off x="1570919" y="2220912"/>
            <a:ext cx="6002161" cy="2416175"/>
          </a:xfrm>
        </p:spPr>
        <p:txBody>
          <a:bodyPr/>
          <a:lstStyle/>
          <a:p>
            <a:r>
              <a:rPr lang="en-US" dirty="0"/>
              <a:t>Extension Headers &amp; Security</a:t>
            </a:r>
          </a:p>
        </p:txBody>
      </p:sp>
    </p:spTree>
    <p:extLst>
      <p:ext uri="{BB962C8B-B14F-4D97-AF65-F5344CB8AC3E}">
        <p14:creationId xmlns:p14="http://schemas.microsoft.com/office/powerpoint/2010/main" val="26001337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IPv6 Extension Headers</a:t>
            </a:r>
          </a:p>
        </p:txBody>
      </p:sp>
      <p:sp>
        <p:nvSpPr>
          <p:cNvPr id="17" name="Rectangle 16"/>
          <p:cNvSpPr/>
          <p:nvPr/>
        </p:nvSpPr>
        <p:spPr bwMode="auto">
          <a:xfrm>
            <a:off x="875651" y="1413272"/>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6 (TCP)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2651911" y="1413272"/>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875651" y="2420887"/>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43 (Routing)</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3" name="Rectangle 12"/>
          <p:cNvSpPr/>
          <p:nvPr/>
        </p:nvSpPr>
        <p:spPr bwMode="auto">
          <a:xfrm>
            <a:off x="2651910" y="2420887"/>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Routing-Hdr.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44 (Fragment)</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4" name="Rectangle 13"/>
          <p:cNvSpPr/>
          <p:nvPr/>
        </p:nvSpPr>
        <p:spPr bwMode="auto">
          <a:xfrm>
            <a:off x="4404043" y="2420887"/>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Frgmnt</a:t>
            </a: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6 (TCP)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6" name="Rectangle 15"/>
          <p:cNvSpPr/>
          <p:nvPr/>
        </p:nvSpPr>
        <p:spPr bwMode="auto">
          <a:xfrm>
            <a:off x="851710" y="41495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a:t>
            </a:r>
            <a:endPar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3" name="Rectangle 22"/>
          <p:cNvSpPr/>
          <p:nvPr/>
        </p:nvSpPr>
        <p:spPr bwMode="auto">
          <a:xfrm>
            <a:off x="3083958" y="39330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 name="Left Brace 2"/>
          <p:cNvSpPr/>
          <p:nvPr/>
        </p:nvSpPr>
        <p:spPr bwMode="auto">
          <a:xfrm>
            <a:off x="2747859" y="3645023"/>
            <a:ext cx="360040" cy="2016224"/>
          </a:xfrm>
          <a:prstGeom prst="leftBrac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6" name="Rectangle 25"/>
          <p:cNvSpPr/>
          <p:nvPr/>
        </p:nvSpPr>
        <p:spPr bwMode="auto">
          <a:xfrm>
            <a:off x="3236358" y="40854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7" name="Rectangle 26"/>
          <p:cNvSpPr/>
          <p:nvPr/>
        </p:nvSpPr>
        <p:spPr bwMode="auto">
          <a:xfrm>
            <a:off x="3388758" y="42378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8" name="Rectangle 27"/>
          <p:cNvSpPr/>
          <p:nvPr/>
        </p:nvSpPr>
        <p:spPr bwMode="auto">
          <a:xfrm>
            <a:off x="3541158" y="43902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9" name="Rectangle 28"/>
          <p:cNvSpPr/>
          <p:nvPr/>
        </p:nvSpPr>
        <p:spPr bwMode="auto">
          <a:xfrm>
            <a:off x="3693558" y="45426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1" name="Rectangle 30"/>
          <p:cNvSpPr/>
          <p:nvPr/>
        </p:nvSpPr>
        <p:spPr bwMode="auto">
          <a:xfrm>
            <a:off x="3845958" y="4695055"/>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2" name="Left Brace 31"/>
          <p:cNvSpPr/>
          <p:nvPr/>
        </p:nvSpPr>
        <p:spPr bwMode="auto">
          <a:xfrm rot="10800000">
            <a:off x="5700187" y="3645023"/>
            <a:ext cx="360040" cy="2016224"/>
          </a:xfrm>
          <a:prstGeom prst="leftBrac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0" name="Rectangle 19"/>
          <p:cNvSpPr/>
          <p:nvPr/>
        </p:nvSpPr>
        <p:spPr bwMode="auto">
          <a:xfrm>
            <a:off x="4067944" y="1412776"/>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6180303" y="2421384"/>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Rectangle 21"/>
          <p:cNvSpPr/>
          <p:nvPr/>
        </p:nvSpPr>
        <p:spPr bwMode="auto">
          <a:xfrm>
            <a:off x="7596336" y="2420888"/>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4" name="Rectangle 23"/>
          <p:cNvSpPr/>
          <p:nvPr/>
        </p:nvSpPr>
        <p:spPr bwMode="auto">
          <a:xfrm>
            <a:off x="6228184" y="4149080"/>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5" name="Rectangle 24"/>
          <p:cNvSpPr/>
          <p:nvPr/>
        </p:nvSpPr>
        <p:spPr bwMode="auto">
          <a:xfrm>
            <a:off x="7644217" y="4148584"/>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Tree>
    <p:extLst>
      <p:ext uri="{BB962C8B-B14F-4D97-AF65-F5344CB8AC3E}">
        <p14:creationId xmlns:p14="http://schemas.microsoft.com/office/powerpoint/2010/main" val="1804107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dirty="0">
                <a:ea typeface="ＭＳ Ｐゴシック" charset="0"/>
              </a:rPr>
              <a:t>Extension Header Examples</a:t>
            </a:r>
          </a:p>
        </p:txBody>
      </p:sp>
      <p:graphicFrame>
        <p:nvGraphicFramePr>
          <p:cNvPr id="2" name="Table 1"/>
          <p:cNvGraphicFramePr>
            <a:graphicFrameLocks noGrp="1"/>
          </p:cNvGraphicFramePr>
          <p:nvPr>
            <p:extLst>
              <p:ext uri="{D42A27DB-BD31-4B8C-83A1-F6EECF244321}">
                <p14:modId xmlns:p14="http://schemas.microsoft.com/office/powerpoint/2010/main" val="3258236043"/>
              </p:ext>
            </p:extLst>
          </p:nvPr>
        </p:nvGraphicFramePr>
        <p:xfrm>
          <a:off x="395536" y="1124744"/>
          <a:ext cx="8280920" cy="4473952"/>
        </p:xfrm>
        <a:graphic>
          <a:graphicData uri="http://schemas.openxmlformats.org/drawingml/2006/table">
            <a:tbl>
              <a:tblPr firstRow="1" bandRow="1">
                <a:tableStyleId>{7DF18680-E054-41AD-8BC1-D1AEF772440D}</a:tableStyleId>
              </a:tblPr>
              <a:tblGrid>
                <a:gridCol w="576064">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2592288">
                  <a:extLst>
                    <a:ext uri="{9D8B030D-6E8A-4147-A177-3AD203B41FA5}">
                      <a16:colId xmlns:a16="http://schemas.microsoft.com/office/drawing/2014/main" val="20002"/>
                    </a:ext>
                  </a:extLst>
                </a:gridCol>
                <a:gridCol w="3456384">
                  <a:extLst>
                    <a:ext uri="{9D8B030D-6E8A-4147-A177-3AD203B41FA5}">
                      <a16:colId xmlns:a16="http://schemas.microsoft.com/office/drawing/2014/main" val="20003"/>
                    </a:ext>
                  </a:extLst>
                </a:gridCol>
              </a:tblGrid>
              <a:tr h="542032">
                <a:tc>
                  <a:txBody>
                    <a:bodyPr/>
                    <a:lstStyle/>
                    <a:p>
                      <a:r>
                        <a:rPr lang="en-US"/>
                        <a:t>No.</a:t>
                      </a:r>
                    </a:p>
                  </a:txBody>
                  <a:tcPr/>
                </a:tc>
                <a:tc>
                  <a:txBody>
                    <a:bodyPr/>
                    <a:lstStyle/>
                    <a:p>
                      <a:r>
                        <a:rPr lang="en-US"/>
                        <a:t>Name</a:t>
                      </a:r>
                    </a:p>
                  </a:txBody>
                  <a:tcPr/>
                </a:tc>
                <a:tc>
                  <a:txBody>
                    <a:bodyPr/>
                    <a:lstStyle/>
                    <a:p>
                      <a:r>
                        <a:rPr lang="en-US"/>
                        <a:t>Functions</a:t>
                      </a:r>
                    </a:p>
                  </a:txBody>
                  <a:tcPr/>
                </a:tc>
                <a:tc>
                  <a:txBody>
                    <a:bodyPr/>
                    <a:lstStyle/>
                    <a:p>
                      <a:r>
                        <a:rPr lang="en-US"/>
                        <a:t>Remarks</a:t>
                      </a:r>
                    </a:p>
                  </a:txBody>
                  <a:tcPr/>
                </a:tc>
                <a:extLst>
                  <a:ext uri="{0D108BD9-81ED-4DB2-BD59-A6C34878D82A}">
                    <a16:rowId xmlns:a16="http://schemas.microsoft.com/office/drawing/2014/main" val="10000"/>
                  </a:ext>
                </a:extLst>
              </a:tr>
              <a:tr h="542032">
                <a:tc>
                  <a:txBody>
                    <a:bodyPr/>
                    <a:lstStyle/>
                    <a:p>
                      <a:r>
                        <a:rPr lang="en-US"/>
                        <a:t>0</a:t>
                      </a:r>
                    </a:p>
                  </a:txBody>
                  <a:tcPr/>
                </a:tc>
                <a:tc>
                  <a:txBody>
                    <a:bodyPr/>
                    <a:lstStyle/>
                    <a:p>
                      <a:r>
                        <a:rPr lang="en-US" dirty="0"/>
                        <a:t>Hop-by-Hop-Options</a:t>
                      </a:r>
                    </a:p>
                  </a:txBody>
                  <a:tcPr/>
                </a:tc>
                <a:tc>
                  <a:txBody>
                    <a:bodyPr/>
                    <a:lstStyle/>
                    <a:p>
                      <a:r>
                        <a:rPr lang="en-US"/>
                        <a:t>carries options for hops, e.g. Router Alert</a:t>
                      </a:r>
                      <a:r>
                        <a:rPr lang="en-US" baseline="0"/>
                        <a:t> (for MLD, RSVP)</a:t>
                      </a:r>
                      <a:endParaRPr lang="en-US"/>
                    </a:p>
                  </a:txBody>
                  <a:tcPr/>
                </a:tc>
                <a:tc>
                  <a:txBody>
                    <a:bodyPr/>
                    <a:lstStyle/>
                    <a:p>
                      <a:r>
                        <a:rPr lang="en-US"/>
                        <a:t>must be examined by every hop on the path</a:t>
                      </a:r>
                    </a:p>
                    <a:p>
                      <a:r>
                        <a:rPr lang="en-US"/>
                        <a:t>Must be first EH, only one allowed per packet</a:t>
                      </a:r>
                      <a:endParaRPr lang="en-US" b="1"/>
                    </a:p>
                  </a:txBody>
                  <a:tcPr/>
                </a:tc>
                <a:extLst>
                  <a:ext uri="{0D108BD9-81ED-4DB2-BD59-A6C34878D82A}">
                    <a16:rowId xmlns:a16="http://schemas.microsoft.com/office/drawing/2014/main" val="10001"/>
                  </a:ext>
                </a:extLst>
              </a:tr>
              <a:tr h="542032">
                <a:tc>
                  <a:txBody>
                    <a:bodyPr/>
                    <a:lstStyle/>
                    <a:p>
                      <a:r>
                        <a:rPr lang="en-US"/>
                        <a:t>60</a:t>
                      </a:r>
                    </a:p>
                  </a:txBody>
                  <a:tcPr/>
                </a:tc>
                <a:tc>
                  <a:txBody>
                    <a:bodyPr/>
                    <a:lstStyle/>
                    <a:p>
                      <a:r>
                        <a:rPr lang="en-US"/>
                        <a:t>Destination Options</a:t>
                      </a:r>
                    </a:p>
                  </a:txBody>
                  <a:tcPr/>
                </a:tc>
                <a:tc>
                  <a:txBody>
                    <a:bodyPr/>
                    <a:lstStyle/>
                    <a:p>
                      <a:r>
                        <a:rPr lang="en-US"/>
                        <a:t>carries options for destination (e.g. for</a:t>
                      </a:r>
                      <a:r>
                        <a:rPr lang="en-US" baseline="0"/>
                        <a:t> Mobile IPv6)</a:t>
                      </a:r>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processed by destination node only*</a:t>
                      </a:r>
                      <a:endParaRPr lang="en-US" b="1"/>
                    </a:p>
                  </a:txBody>
                  <a:tcPr/>
                </a:tc>
                <a:extLst>
                  <a:ext uri="{0D108BD9-81ED-4DB2-BD59-A6C34878D82A}">
                    <a16:rowId xmlns:a16="http://schemas.microsoft.com/office/drawing/2014/main" val="10002"/>
                  </a:ext>
                </a:extLst>
              </a:tr>
              <a:tr h="542032">
                <a:tc>
                  <a:txBody>
                    <a:bodyPr/>
                    <a:lstStyle/>
                    <a:p>
                      <a:r>
                        <a:rPr lang="en-US"/>
                        <a:t>43</a:t>
                      </a:r>
                    </a:p>
                  </a:txBody>
                  <a:tcPr/>
                </a:tc>
                <a:tc>
                  <a:txBody>
                    <a:bodyPr/>
                    <a:lstStyle/>
                    <a:p>
                      <a:r>
                        <a:rPr lang="en-US"/>
                        <a:t>Routing Header</a:t>
                      </a:r>
                    </a:p>
                  </a:txBody>
                  <a:tcPr/>
                </a:tc>
                <a:tc>
                  <a:txBody>
                    <a:bodyPr/>
                    <a:lstStyle/>
                    <a:p>
                      <a:r>
                        <a:rPr lang="en-US"/>
                        <a:t>Lists IPv6 nodes that must be "hopped" on the way</a:t>
                      </a:r>
                      <a:r>
                        <a:rPr lang="en-US" baseline="0"/>
                        <a:t> to dest.</a:t>
                      </a:r>
                      <a:endParaRPr lang="en-US"/>
                    </a:p>
                  </a:txBody>
                  <a:tcPr/>
                </a:tc>
                <a:tc>
                  <a:txBody>
                    <a:bodyPr/>
                    <a:lstStyle/>
                    <a:p>
                      <a:endParaRPr lang="en-US"/>
                    </a:p>
                  </a:txBody>
                  <a:tcPr/>
                </a:tc>
                <a:extLst>
                  <a:ext uri="{0D108BD9-81ED-4DB2-BD59-A6C34878D82A}">
                    <a16:rowId xmlns:a16="http://schemas.microsoft.com/office/drawing/2014/main" val="10003"/>
                  </a:ext>
                </a:extLst>
              </a:tr>
              <a:tr h="542032">
                <a:tc>
                  <a:txBody>
                    <a:bodyPr/>
                    <a:lstStyle/>
                    <a:p>
                      <a:r>
                        <a:rPr lang="en-US"/>
                        <a:t>44</a:t>
                      </a:r>
                    </a:p>
                  </a:txBody>
                  <a:tcPr/>
                </a:tc>
                <a:tc>
                  <a:txBody>
                    <a:bodyPr/>
                    <a:lstStyle/>
                    <a:p>
                      <a:r>
                        <a:rPr lang="en-US"/>
                        <a:t>Fragmentation Header</a:t>
                      </a:r>
                    </a:p>
                  </a:txBody>
                  <a:tcPr/>
                </a:tc>
                <a:tc>
                  <a:txBody>
                    <a:bodyPr/>
                    <a:lstStyle/>
                    <a:p>
                      <a:r>
                        <a:rPr lang="en-US"/>
                        <a:t>Fragmentation (at source) </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only source can fragment,</a:t>
                      </a:r>
                    </a:p>
                    <a:p>
                      <a:r>
                        <a:rPr lang="en-US" dirty="0"/>
                        <a:t>processed by destination node only</a:t>
                      </a:r>
                      <a:endParaRPr lang="en-US" b="0" dirty="0"/>
                    </a:p>
                  </a:txBody>
                  <a:tcPr/>
                </a:tc>
                <a:extLst>
                  <a:ext uri="{0D108BD9-81ED-4DB2-BD59-A6C34878D82A}">
                    <a16:rowId xmlns:a16="http://schemas.microsoft.com/office/drawing/2014/main" val="10004"/>
                  </a:ext>
                </a:extLst>
              </a:tr>
            </a:tbl>
          </a:graphicData>
        </a:graphic>
      </p:graphicFrame>
      <p:sp>
        <p:nvSpPr>
          <p:cNvPr id="6" name="Rectangle 3"/>
          <p:cNvSpPr txBox="1">
            <a:spLocks noChangeArrowheads="1"/>
          </p:cNvSpPr>
          <p:nvPr/>
        </p:nvSpPr>
        <p:spPr bwMode="auto">
          <a:xfrm>
            <a:off x="467544" y="5712172"/>
            <a:ext cx="8229600" cy="4531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spcAft>
                <a:spcPts val="600"/>
              </a:spcAft>
              <a:buNone/>
            </a:pPr>
            <a:r>
              <a:rPr lang="de-CH" sz="1800" dirty="0">
                <a:latin typeface="Calibri" panose="020F0502020204030204" pitchFamily="34" charset="0"/>
                <a:ea typeface="ＭＳ Ｐゴシック" charset="0"/>
                <a:cs typeface="Calibri" panose="020F0502020204030204" pitchFamily="34" charset="0"/>
                <a:sym typeface="Wingdings"/>
              </a:rPr>
              <a:t>Other </a:t>
            </a:r>
            <a:r>
              <a:rPr lang="de-CH" sz="1800" dirty="0" err="1">
                <a:latin typeface="Calibri" panose="020F0502020204030204" pitchFamily="34" charset="0"/>
                <a:ea typeface="ＭＳ Ｐゴシック" charset="0"/>
                <a:cs typeface="Calibri" panose="020F0502020204030204" pitchFamily="34" charset="0"/>
                <a:sym typeface="Wingdings"/>
              </a:rPr>
              <a:t>examples</a:t>
            </a:r>
            <a:r>
              <a:rPr lang="de-CH" sz="1800" dirty="0">
                <a:latin typeface="Calibri" panose="020F0502020204030204" pitchFamily="34" charset="0"/>
                <a:ea typeface="ＭＳ Ｐゴシック" charset="0"/>
                <a:cs typeface="Calibri" panose="020F0502020204030204" pitchFamily="34" charset="0"/>
                <a:sym typeface="Wingdings"/>
              </a:rPr>
              <a:t>: 6:TCP, 17:UDP, 58:ICMPv6, 50/51: ESP/AH (IPSec)</a:t>
            </a:r>
            <a:endParaRPr lang="de-CH" sz="1800"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6393579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marL="384175" lvl="1" indent="0">
              <a:buNone/>
            </a:pPr>
            <a:endParaRPr lang="fr-FR">
              <a:ea typeface="ＭＳ Ｐゴシック" charset="0"/>
            </a:endParaRPr>
          </a:p>
          <a:p>
            <a:r>
              <a:rPr lang="de-CH" sz="2800">
                <a:ea typeface="ＭＳ Ｐゴシック" charset="0"/>
              </a:rPr>
              <a:t>The number of EHs is not limited</a:t>
            </a:r>
          </a:p>
          <a:p>
            <a:r>
              <a:rPr lang="en-US" sz="2800">
                <a:ea typeface="ＭＳ Ｐゴシック" charset="0"/>
              </a:rPr>
              <a:t>The number of options within an (Hop-by-Hop or Destination) Options Header is not limited</a:t>
            </a:r>
            <a:endParaRPr lang="en-US" sz="2800"/>
          </a:p>
          <a:p>
            <a:pPr>
              <a:spcAft>
                <a:spcPts val="600"/>
              </a:spcAft>
            </a:pPr>
            <a:r>
              <a:rPr lang="de-CH" sz="2800">
                <a:ea typeface="ＭＳ Ｐゴシック" charset="0"/>
              </a:rPr>
              <a:t>There is no defined order of EHs (only a recommendation)</a:t>
            </a:r>
          </a:p>
          <a:p>
            <a:pPr lvl="1">
              <a:spcAft>
                <a:spcPts val="600"/>
              </a:spcAft>
            </a:pPr>
            <a:r>
              <a:rPr lang="de-CH" sz="2400">
                <a:ea typeface="ＭＳ Ｐゴシック" charset="0"/>
              </a:rPr>
              <a:t>(Exception: Hop-by-Hop Options Header must be first and nonrecurring)</a:t>
            </a:r>
            <a:endParaRPr lang="en-US" sz="2400">
              <a:ea typeface="ＭＳ Ｐゴシック" charset="0"/>
            </a:endParaRPr>
          </a:p>
          <a:p>
            <a:r>
              <a:rPr lang="en-US" sz="2800">
                <a:ea typeface="ＭＳ Ｐゴシック" charset="0"/>
              </a:rPr>
              <a:t>EH have different formats</a:t>
            </a:r>
          </a:p>
          <a:p>
            <a:pPr lvl="1"/>
            <a:endParaRPr lang="en-US"/>
          </a:p>
          <a:p>
            <a:pPr marL="384175" lvl="1" indent="0">
              <a:buNone/>
            </a:pPr>
            <a:endParaRPr lang="fr-FR"/>
          </a:p>
          <a:p>
            <a:pPr marL="384175" lvl="1" indent="0">
              <a:buNone/>
            </a:pPr>
            <a:endParaRPr lang="en-US" sz="2400">
              <a:ea typeface="ＭＳ Ｐゴシック" charset="0"/>
            </a:endParaRPr>
          </a:p>
          <a:p>
            <a:endParaRPr lang="en-US">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Inspecting packets with EH is challenging…</a:t>
            </a:r>
          </a:p>
        </p:txBody>
      </p:sp>
    </p:spTree>
    <p:extLst>
      <p:ext uri="{BB962C8B-B14F-4D97-AF65-F5344CB8AC3E}">
        <p14:creationId xmlns:p14="http://schemas.microsoft.com/office/powerpoint/2010/main" val="3429313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1" end="1"/>
                                            </p:txEl>
                                          </p:spTgt>
                                        </p:tgtEl>
                                        <p:attrNameLst>
                                          <p:attrName>style.visibility</p:attrName>
                                        </p:attrNameLst>
                                      </p:cBhvr>
                                      <p:to>
                                        <p:strVal val="visible"/>
                                      </p:to>
                                    </p:set>
                                    <p:animEffect transition="in" filter="dissolve">
                                      <p:cBhvr>
                                        <p:cTn id="7" dur="500"/>
                                        <p:tgtEl>
                                          <p:spTgt spid="174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2">
                                            <p:txEl>
                                              <p:pRg st="2" end="2"/>
                                            </p:txEl>
                                          </p:spTgt>
                                        </p:tgtEl>
                                        <p:attrNameLst>
                                          <p:attrName>style.visibility</p:attrName>
                                        </p:attrNameLst>
                                      </p:cBhvr>
                                      <p:to>
                                        <p:strVal val="visible"/>
                                      </p:to>
                                    </p:set>
                                    <p:animEffect transition="in" filter="dissolve">
                                      <p:cBhvr>
                                        <p:cTn id="12" dur="500"/>
                                        <p:tgtEl>
                                          <p:spTgt spid="174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412">
                                            <p:txEl>
                                              <p:pRg st="3" end="3"/>
                                            </p:txEl>
                                          </p:spTgt>
                                        </p:tgtEl>
                                        <p:attrNameLst>
                                          <p:attrName>style.visibility</p:attrName>
                                        </p:attrNameLst>
                                      </p:cBhvr>
                                      <p:to>
                                        <p:strVal val="visible"/>
                                      </p:to>
                                    </p:set>
                                    <p:animEffect transition="in" filter="dissolve">
                                      <p:cBhvr>
                                        <p:cTn id="17" dur="500"/>
                                        <p:tgtEl>
                                          <p:spTgt spid="17412">
                                            <p:txEl>
                                              <p:pRg st="3" end="3"/>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17412">
                                            <p:txEl>
                                              <p:pRg st="4" end="4"/>
                                            </p:txEl>
                                          </p:spTgt>
                                        </p:tgtEl>
                                        <p:attrNameLst>
                                          <p:attrName>style.visibility</p:attrName>
                                        </p:attrNameLst>
                                      </p:cBhvr>
                                      <p:to>
                                        <p:strVal val="visible"/>
                                      </p:to>
                                    </p:set>
                                    <p:animEffect transition="in" filter="dissolve">
                                      <p:cBhvr>
                                        <p:cTn id="20" dur="500"/>
                                        <p:tgtEl>
                                          <p:spTgt spid="1741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7412">
                                            <p:txEl>
                                              <p:pRg st="5" end="5"/>
                                            </p:txEl>
                                          </p:spTgt>
                                        </p:tgtEl>
                                        <p:attrNameLst>
                                          <p:attrName>style.visibility</p:attrName>
                                        </p:attrNameLst>
                                      </p:cBhvr>
                                      <p:to>
                                        <p:strVal val="visible"/>
                                      </p:to>
                                    </p:set>
                                    <p:animEffect transition="in" filter="dissolve">
                                      <p:cBhvr>
                                        <p:cTn id="25" dur="500"/>
                                        <p:tgtEl>
                                          <p:spTgt spid="174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28625" y="257175"/>
            <a:ext cx="8334375" cy="1090547"/>
          </a:xfrm>
        </p:spPr>
        <p:txBody>
          <a:bodyPr>
            <a:normAutofit/>
          </a:bodyPr>
          <a:lstStyle/>
          <a:p>
            <a:pPr eaLnBrk="1" hangingPunct="1"/>
            <a:r>
              <a:rPr lang="en-GB" dirty="0">
                <a:ea typeface="ＭＳ Ｐゴシック" charset="0"/>
              </a:rPr>
              <a:t>According to RFC2460, Section 4 "IPv6 Specification"</a:t>
            </a:r>
          </a:p>
        </p:txBody>
      </p:sp>
      <p:sp>
        <p:nvSpPr>
          <p:cNvPr id="7" name="Rectangle 6"/>
          <p:cNvSpPr/>
          <p:nvPr/>
        </p:nvSpPr>
        <p:spPr>
          <a:xfrm>
            <a:off x="683568" y="1484784"/>
            <a:ext cx="7632848" cy="4770537"/>
          </a:xfrm>
          <a:prstGeom prst="rect">
            <a:avLst/>
          </a:prstGeom>
        </p:spPr>
        <p:txBody>
          <a:bodyPr wrap="square">
            <a:spAutoFit/>
          </a:bodyPr>
          <a:lstStyle/>
          <a:p>
            <a:pPr marL="342900" indent="-342900">
              <a:buFont typeface="Arial"/>
              <a:buChar char="•"/>
            </a:pPr>
            <a:r>
              <a:rPr lang="en-US" sz="2400" dirty="0"/>
              <a:t>"In-between-Boxes" (such as Firewalls) are </a:t>
            </a:r>
            <a:r>
              <a:rPr lang="en-US" sz="2400" b="1" dirty="0"/>
              <a:t>not</a:t>
            </a:r>
            <a:r>
              <a:rPr lang="en-US" sz="2400" dirty="0"/>
              <a:t> intended to examine </a:t>
            </a:r>
            <a:r>
              <a:rPr lang="de-CH" sz="2400" dirty="0"/>
              <a:t>EHs...</a:t>
            </a:r>
          </a:p>
          <a:p>
            <a:r>
              <a:rPr lang="en-US" sz="2400" dirty="0"/>
              <a:t> </a:t>
            </a:r>
          </a:p>
          <a:p>
            <a:pPr marL="384175" lvl="1" indent="0">
              <a:buNone/>
            </a:pPr>
            <a:r>
              <a:rPr lang="en-US" sz="2400" dirty="0">
                <a:latin typeface="Courier"/>
                <a:cs typeface="Courier"/>
              </a:rPr>
              <a:t>"With one exception, </a:t>
            </a:r>
            <a:r>
              <a:rPr lang="en-US" sz="2400" b="1" dirty="0">
                <a:solidFill>
                  <a:srgbClr val="FF0000"/>
                </a:solidFill>
                <a:latin typeface="Courier"/>
                <a:cs typeface="Courier"/>
              </a:rPr>
              <a:t>extension headers are not examined or processed by any node along a packet's delivery path</a:t>
            </a:r>
            <a:r>
              <a:rPr lang="en-US" sz="2400" dirty="0">
                <a:latin typeface="Courier"/>
                <a:cs typeface="Courier"/>
              </a:rPr>
              <a:t>, until the packet reaches the node."</a:t>
            </a:r>
          </a:p>
          <a:p>
            <a:pPr marL="384175" lvl="1" indent="0">
              <a:buNone/>
            </a:pPr>
            <a:endParaRPr lang="fr-FR" sz="2400" dirty="0">
              <a:latin typeface="Courier"/>
              <a:cs typeface="Courier"/>
            </a:endParaRPr>
          </a:p>
          <a:p>
            <a:pPr marL="457200" indent="-457200">
              <a:buFont typeface="Arial"/>
              <a:buChar char="•"/>
            </a:pPr>
            <a:r>
              <a:rPr lang="fr-FR" sz="2400" dirty="0"/>
              <a:t>…but </a:t>
            </a:r>
            <a:r>
              <a:rPr lang="fr-FR" sz="2400" dirty="0" err="1"/>
              <a:t>t</a:t>
            </a:r>
            <a:r>
              <a:rPr lang="en-US" sz="2400" dirty="0"/>
              <a:t>he </a:t>
            </a:r>
            <a:r>
              <a:rPr lang="en-US" sz="2400" i="1" dirty="0"/>
              <a:t>destination node </a:t>
            </a:r>
            <a:r>
              <a:rPr lang="en-US" sz="2400" dirty="0"/>
              <a:t>must completely process all EHs </a:t>
            </a:r>
          </a:p>
          <a:p>
            <a:endParaRPr lang="en-US" sz="1600" dirty="0"/>
          </a:p>
          <a:p>
            <a:pPr lvl="1"/>
            <a:r>
              <a:rPr lang="en-US" sz="2400" dirty="0">
                <a:latin typeface="Courier"/>
                <a:cs typeface="Courier"/>
              </a:rPr>
              <a:t>"</a:t>
            </a:r>
            <a:r>
              <a:rPr lang="en-US" sz="2400" b="1" dirty="0">
                <a:solidFill>
                  <a:srgbClr val="FF0000"/>
                </a:solidFill>
                <a:latin typeface="Courier"/>
                <a:cs typeface="Courier"/>
              </a:rPr>
              <a:t>any order </a:t>
            </a:r>
            <a:r>
              <a:rPr lang="en-US" sz="2400" dirty="0">
                <a:latin typeface="Courier"/>
                <a:cs typeface="Courier"/>
              </a:rPr>
              <a:t>and occurring </a:t>
            </a:r>
            <a:r>
              <a:rPr lang="en-US" sz="2400" b="1" dirty="0">
                <a:solidFill>
                  <a:srgbClr val="FF0000"/>
                </a:solidFill>
                <a:latin typeface="Courier"/>
                <a:cs typeface="Courier"/>
              </a:rPr>
              <a:t>any number </a:t>
            </a:r>
            <a:r>
              <a:rPr lang="en-US" sz="2400" dirty="0">
                <a:latin typeface="Courier"/>
                <a:cs typeface="Courier"/>
              </a:rPr>
              <a:t>of times in the same packet"</a:t>
            </a:r>
          </a:p>
        </p:txBody>
      </p:sp>
    </p:spTree>
    <p:extLst>
      <p:ext uri="{BB962C8B-B14F-4D97-AF65-F5344CB8AC3E}">
        <p14:creationId xmlns:p14="http://schemas.microsoft.com/office/powerpoint/2010/main" val="41084949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sz="2800">
                <a:ea typeface="ＭＳ Ｐゴシック" charset="0"/>
                <a:sym typeface="Wingdings"/>
              </a:rPr>
              <a:t>Only to reach the Upper Layer Protocol information (e.g. TCP Port) Firewalls </a:t>
            </a:r>
            <a:r>
              <a:rPr lang="en-US" sz="2800" i="1">
                <a:ea typeface="ＭＳ Ｐゴシック" charset="0"/>
                <a:sym typeface="Wingdings"/>
              </a:rPr>
              <a:t>have to parse through all EH</a:t>
            </a:r>
          </a:p>
          <a:p>
            <a:r>
              <a:rPr lang="en-US" sz="2800">
                <a:ea typeface="ＭＳ Ｐゴシック" charset="0"/>
                <a:sym typeface="Wingdings"/>
              </a:rPr>
              <a:t>which adds complexity and work load to the standard paket filter job</a:t>
            </a:r>
          </a:p>
        </p:txBody>
      </p:sp>
      <p:sp>
        <p:nvSpPr>
          <p:cNvPr id="17411" name="Rectangle 2"/>
          <p:cNvSpPr>
            <a:spLocks noGrp="1" noChangeArrowheads="1"/>
          </p:cNvSpPr>
          <p:nvPr>
            <p:ph type="title"/>
          </p:nvPr>
        </p:nvSpPr>
        <p:spPr/>
        <p:txBody>
          <a:bodyPr>
            <a:normAutofit/>
          </a:bodyPr>
          <a:lstStyle/>
          <a:p>
            <a:r>
              <a:rPr lang="en-GB">
                <a:ea typeface="ＭＳ Ｐゴシック" charset="0"/>
              </a:rPr>
              <a:t>Remark: Processing of Extension Headers</a:t>
            </a:r>
          </a:p>
        </p:txBody>
      </p:sp>
    </p:spTree>
    <p:extLst>
      <p:ext uri="{BB962C8B-B14F-4D97-AF65-F5344CB8AC3E}">
        <p14:creationId xmlns:p14="http://schemas.microsoft.com/office/powerpoint/2010/main" val="42694507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fr-FR" sz="3200" dirty="0"/>
              <a:t>A </a:t>
            </a:r>
            <a:r>
              <a:rPr lang="en-US" sz="3200" dirty="0"/>
              <a:t>corrective (partly) </a:t>
            </a:r>
            <a:r>
              <a:rPr lang="en-GB" dirty="0">
                <a:ea typeface="ＭＳ Ｐゴシック" charset="0"/>
              </a:rPr>
              <a:t>…</a:t>
            </a:r>
          </a:p>
        </p:txBody>
      </p:sp>
      <p:sp>
        <p:nvSpPr>
          <p:cNvPr id="7" name="Rectangle 6"/>
          <p:cNvSpPr/>
          <p:nvPr/>
        </p:nvSpPr>
        <p:spPr>
          <a:xfrm>
            <a:off x="683568" y="1484784"/>
            <a:ext cx="7632848" cy="3323987"/>
          </a:xfrm>
          <a:prstGeom prst="rect">
            <a:avLst/>
          </a:prstGeom>
        </p:spPr>
        <p:txBody>
          <a:bodyPr wrap="square">
            <a:spAutoFit/>
          </a:bodyPr>
          <a:lstStyle/>
          <a:p>
            <a:pPr marL="384175" lvl="1"/>
            <a:endParaRPr lang="fr-FR" dirty="0">
              <a:latin typeface="Courier"/>
              <a:cs typeface="Courier"/>
            </a:endParaRPr>
          </a:p>
          <a:p>
            <a:pPr marL="342900" indent="-342900">
              <a:buFont typeface="Arial"/>
              <a:buChar char="•"/>
            </a:pPr>
            <a:r>
              <a:rPr lang="en-US" sz="2400" dirty="0">
                <a:latin typeface="+mj-lt"/>
              </a:rPr>
              <a:t>RFC 6564, April 2012: </a:t>
            </a:r>
          </a:p>
          <a:p>
            <a:pPr lvl="1"/>
            <a:r>
              <a:rPr lang="en-US" sz="2400" dirty="0">
                <a:latin typeface="Courier"/>
                <a:cs typeface="Courier"/>
              </a:rPr>
              <a:t>"A Uniform Format for IPv6 Extension Headers"</a:t>
            </a:r>
          </a:p>
          <a:p>
            <a:pPr lvl="1"/>
            <a:endParaRPr lang="en-US" sz="2400" dirty="0">
              <a:latin typeface="Courier"/>
              <a:cs typeface="Courier"/>
            </a:endParaRPr>
          </a:p>
          <a:p>
            <a:pPr marL="342900" indent="-342900">
              <a:buFont typeface="Arial"/>
              <a:buChar char="•"/>
            </a:pPr>
            <a:r>
              <a:rPr lang="en-US" sz="2400" dirty="0"/>
              <a:t>This document proposes one step in easing the inspection of EHs by middleboxes</a:t>
            </a:r>
          </a:p>
          <a:p>
            <a:pPr marL="342900" indent="-342900">
              <a:buFont typeface="Arial"/>
              <a:buChar char="•"/>
            </a:pPr>
            <a:r>
              <a:rPr lang="en-US" sz="2400" dirty="0"/>
              <a:t>at least for </a:t>
            </a:r>
            <a:r>
              <a:rPr lang="en-US" sz="2400" i="1" dirty="0"/>
              <a:t>new </a:t>
            </a:r>
            <a:r>
              <a:rPr lang="en-US" sz="2400" dirty="0"/>
              <a:t>EHs</a:t>
            </a:r>
          </a:p>
          <a:p>
            <a:endParaRPr lang="fr-FR" sz="2400" dirty="0">
              <a:latin typeface="Courier"/>
              <a:cs typeface="Courier"/>
            </a:endParaRPr>
          </a:p>
        </p:txBody>
      </p:sp>
    </p:spTree>
    <p:extLst>
      <p:ext uri="{BB962C8B-B14F-4D97-AF65-F5344CB8AC3E}">
        <p14:creationId xmlns:p14="http://schemas.microsoft.com/office/powerpoint/2010/main" val="26522329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fontScale="90000"/>
          </a:bodyPr>
          <a:lstStyle/>
          <a:p>
            <a:r>
              <a:rPr lang="de-CH" sz="2800" dirty="0">
                <a:ea typeface="ＭＳ Ｐゴシック" charset="0"/>
              </a:rPr>
              <a:t>Extension Header </a:t>
            </a:r>
            <a:r>
              <a:rPr lang="de-CH" sz="2800" dirty="0" err="1">
                <a:ea typeface="ＭＳ Ｐゴシック" charset="0"/>
              </a:rPr>
              <a:t>Threats</a:t>
            </a:r>
            <a:endParaRPr lang="en-GB" sz="2800" dirty="0">
              <a:ea typeface="ＭＳ Ｐゴシック" charset="0"/>
            </a:endParaRPr>
          </a:p>
        </p:txBody>
      </p:sp>
      <p:pic>
        <p:nvPicPr>
          <p:cNvPr id="5" name="Picture 4" descr="Icon_mensch_sitzend_labtop_switchoran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060848"/>
            <a:ext cx="1440160" cy="2367570"/>
          </a:xfrm>
          <a:prstGeom prst="rect">
            <a:avLst/>
          </a:prstGeom>
        </p:spPr>
      </p:pic>
      <p:sp>
        <p:nvSpPr>
          <p:cNvPr id="6" name="TextBox 5"/>
          <p:cNvSpPr txBox="1"/>
          <p:nvPr/>
        </p:nvSpPr>
        <p:spPr>
          <a:xfrm>
            <a:off x="2627784" y="2276872"/>
            <a:ext cx="5328592" cy="1569660"/>
          </a:xfrm>
          <a:prstGeom prst="rect">
            <a:avLst/>
          </a:prstGeom>
          <a:noFill/>
        </p:spPr>
        <p:txBody>
          <a:bodyPr wrap="square" rtlCol="0">
            <a:spAutoFit/>
          </a:bodyPr>
          <a:lstStyle/>
          <a:p>
            <a:r>
              <a:rPr lang="en-US" sz="3200" b="1">
                <a:latin typeface="Calibri" panose="020F0502020204030204" pitchFamily="34" charset="0"/>
                <a:cs typeface="Calibri" panose="020F0502020204030204" pitchFamily="34" charset="0"/>
              </a:rPr>
              <a:t>Exercise:</a:t>
            </a:r>
            <a:r>
              <a:rPr lang="en-US" sz="3200">
                <a:latin typeface="Calibri" panose="020F0502020204030204" pitchFamily="34" charset="0"/>
                <a:cs typeface="Calibri" panose="020F0502020204030204" pitchFamily="34" charset="0"/>
              </a:rPr>
              <a:t> Think about possible threats utilizing Extension Headers.</a:t>
            </a:r>
          </a:p>
        </p:txBody>
      </p:sp>
    </p:spTree>
    <p:extLst>
      <p:ext uri="{BB962C8B-B14F-4D97-AF65-F5344CB8AC3E}">
        <p14:creationId xmlns:p14="http://schemas.microsoft.com/office/powerpoint/2010/main" val="14849715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77500" lnSpcReduction="20000"/>
          </a:bodyPr>
          <a:lstStyle/>
          <a:p>
            <a:r>
              <a:rPr lang="en-US" dirty="0">
                <a:ea typeface="ＭＳ Ｐゴシック" charset="0"/>
              </a:rPr>
              <a:t>An attacker could create packet with high number of EH</a:t>
            </a:r>
          </a:p>
          <a:p>
            <a:pPr marL="0" indent="0">
              <a:buNone/>
            </a:pPr>
            <a:r>
              <a:rPr lang="en-US" dirty="0">
                <a:ea typeface="ＭＳ Ｐゴシック" charset="0"/>
                <a:sym typeface="Wingdings"/>
              </a:rPr>
              <a:t> </a:t>
            </a:r>
            <a:r>
              <a:rPr lang="en-US" dirty="0">
                <a:ea typeface="ＭＳ Ｐゴシック" charset="0"/>
              </a:rPr>
              <a:t>to try to avoid FW / </a:t>
            </a:r>
            <a:r>
              <a:rPr lang="en-US" dirty="0" err="1">
                <a:ea typeface="ＭＳ Ｐゴシック" charset="0"/>
              </a:rPr>
              <a:t>IPS</a:t>
            </a:r>
            <a:endParaRPr lang="en-US" dirty="0">
              <a:ea typeface="ＭＳ Ｐゴシック" charset="0"/>
            </a:endParaRPr>
          </a:p>
          <a:p>
            <a:pPr>
              <a:buFont typeface="Wingdings" charset="0"/>
              <a:buChar char="è"/>
            </a:pPr>
            <a:r>
              <a:rPr lang="en-US" dirty="0">
                <a:ea typeface="ＭＳ Ｐゴシック" charset="0"/>
              </a:rPr>
              <a:t> might crash or DOS the destination system</a:t>
            </a: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a:buFont typeface="Wingdings" charset="0"/>
              <a:buChar char="è"/>
            </a:pPr>
            <a:endParaRPr lang="en-US" dirty="0">
              <a:ea typeface="ＭＳ Ｐゴシック" charset="0"/>
            </a:endParaRPr>
          </a:p>
          <a:p>
            <a:pPr marL="0" indent="0">
              <a:buNone/>
            </a:pPr>
            <a:r>
              <a:rPr lang="en-US" b="1" dirty="0">
                <a:ea typeface="ＭＳ Ｐゴシック" charset="0"/>
                <a:sym typeface="Wingdings"/>
              </a:rPr>
              <a:t>Mitigation option:</a:t>
            </a:r>
            <a:r>
              <a:rPr lang="en-US" dirty="0">
                <a:ea typeface="ＭＳ Ｐゴシック" charset="0"/>
                <a:sym typeface="Wingdings"/>
              </a:rPr>
              <a:t> Drop packets with more than x </a:t>
            </a:r>
            <a:r>
              <a:rPr lang="en-US" dirty="0" err="1">
                <a:ea typeface="ＭＳ Ｐゴシック" charset="0"/>
                <a:sym typeface="Wingdings"/>
              </a:rPr>
              <a:t>EHs</a:t>
            </a:r>
            <a:endParaRPr lang="en-US" dirty="0">
              <a:ea typeface="ＭＳ Ｐゴシック" charset="0"/>
              <a:sym typeface="Wingdings"/>
            </a:endParaRPr>
          </a:p>
          <a:p>
            <a:pPr>
              <a:buFont typeface="Wingdings" charset="0"/>
              <a:buChar char="è"/>
            </a:pPr>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Possible Threat: High Number of EHs</a:t>
            </a:r>
          </a:p>
        </p:txBody>
      </p:sp>
      <p:grpSp>
        <p:nvGrpSpPr>
          <p:cNvPr id="2" name="Group 1">
            <a:extLst>
              <a:ext uri="{FF2B5EF4-FFF2-40B4-BE49-F238E27FC236}">
                <a16:creationId xmlns:a16="http://schemas.microsoft.com/office/drawing/2014/main" id="{03BD4219-43DC-C344-AD06-EB53F6210868}"/>
              </a:ext>
            </a:extLst>
          </p:cNvPr>
          <p:cNvGrpSpPr/>
          <p:nvPr/>
        </p:nvGrpSpPr>
        <p:grpSpPr>
          <a:xfrm>
            <a:off x="395536" y="2492896"/>
            <a:ext cx="8352928" cy="2828031"/>
            <a:chOff x="395536" y="2492896"/>
            <a:chExt cx="8352928" cy="2828031"/>
          </a:xfrm>
        </p:grpSpPr>
        <p:sp>
          <p:nvSpPr>
            <p:cNvPr id="5" name="Rectangle 4"/>
            <p:cNvSpPr/>
            <p:nvPr/>
          </p:nvSpPr>
          <p:spPr bwMode="auto">
            <a:xfrm>
              <a:off x="395536" y="3573512"/>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a:t>
              </a:r>
              <a:endPar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6" name="Rectangle 5"/>
            <p:cNvSpPr/>
            <p:nvPr/>
          </p:nvSpPr>
          <p:spPr bwMode="auto">
            <a:xfrm>
              <a:off x="2079571" y="27809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7" name="Left Brace 6"/>
            <p:cNvSpPr/>
            <p:nvPr/>
          </p:nvSpPr>
          <p:spPr bwMode="auto">
            <a:xfrm>
              <a:off x="2291685" y="3068959"/>
              <a:ext cx="360040" cy="2016224"/>
            </a:xfrm>
            <a:prstGeom prst="leftBrace">
              <a:avLst/>
            </a:prstGeom>
            <a:solidFill>
              <a:schemeClr val="accent1"/>
            </a:solid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8" name="Rectangle 7"/>
            <p:cNvSpPr/>
            <p:nvPr/>
          </p:nvSpPr>
          <p:spPr bwMode="auto">
            <a:xfrm>
              <a:off x="2231971" y="29333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Ext-</a:t>
              </a:r>
              <a:r>
                <a:rPr kumimoji="0" lang="en-US" sz="1800" i="0" u="none" strike="noStrike" cap="none" normalizeH="0" baseline="0" dirty="0" err="1">
                  <a:ln>
                    <a:noFill/>
                  </a:ln>
                  <a:solidFill>
                    <a:schemeClr val="tx1"/>
                  </a:solidFill>
                  <a:effectLst/>
                  <a:latin typeface="Calibri" panose="020F0502020204030204" pitchFamily="34" charset="0"/>
                  <a:ea typeface="ＭＳ Ｐゴシック" charset="-128"/>
                  <a:cs typeface="Calibri" panose="020F0502020204030204" pitchFamily="34" charset="0"/>
                </a:rPr>
                <a:t>Hdr</a:t>
              </a: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9" name="Rectangle 8"/>
            <p:cNvSpPr/>
            <p:nvPr/>
          </p:nvSpPr>
          <p:spPr bwMode="auto">
            <a:xfrm>
              <a:off x="2384371" y="30857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Ext-</a:t>
              </a:r>
              <a:r>
                <a:rPr kumimoji="0" lang="en-US" sz="1800" i="0" u="none" strike="noStrike" cap="none" normalizeH="0" baseline="0" dirty="0" err="1">
                  <a:ln>
                    <a:noFill/>
                  </a:ln>
                  <a:solidFill>
                    <a:schemeClr val="tx1"/>
                  </a:solidFill>
                  <a:effectLst/>
                  <a:latin typeface="Calibri" panose="020F0502020204030204" pitchFamily="34" charset="0"/>
                  <a:ea typeface="ＭＳ Ｐゴシック" charset="-128"/>
                  <a:cs typeface="Calibri" panose="020F0502020204030204" pitchFamily="34" charset="0"/>
                </a:rPr>
                <a:t>Hdr</a:t>
              </a: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2536771" y="32381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2689171" y="33905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2" name="Rectangle 11"/>
            <p:cNvSpPr/>
            <p:nvPr/>
          </p:nvSpPr>
          <p:spPr bwMode="auto">
            <a:xfrm>
              <a:off x="2841571" y="35429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3" name="Left Brace 12"/>
            <p:cNvSpPr/>
            <p:nvPr/>
          </p:nvSpPr>
          <p:spPr bwMode="auto">
            <a:xfrm rot="10800000">
              <a:off x="5796322" y="3121249"/>
              <a:ext cx="360040" cy="2016224"/>
            </a:xfrm>
            <a:prstGeom prst="leftBrace">
              <a:avLst/>
            </a:prstGeom>
            <a:solidFill>
              <a:schemeClr val="accent1"/>
            </a:solid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4" name="Rectangle 13"/>
            <p:cNvSpPr/>
            <p:nvPr/>
          </p:nvSpPr>
          <p:spPr bwMode="auto">
            <a:xfrm>
              <a:off x="6324319" y="3573016"/>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5" name="Rectangle 14"/>
            <p:cNvSpPr/>
            <p:nvPr/>
          </p:nvSpPr>
          <p:spPr bwMode="auto">
            <a:xfrm>
              <a:off x="7740352" y="3572520"/>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6" name="Rectangle 15"/>
            <p:cNvSpPr/>
            <p:nvPr/>
          </p:nvSpPr>
          <p:spPr bwMode="auto">
            <a:xfrm>
              <a:off x="2993971" y="36953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7" name="Rectangle 16"/>
            <p:cNvSpPr/>
            <p:nvPr/>
          </p:nvSpPr>
          <p:spPr bwMode="auto">
            <a:xfrm>
              <a:off x="3146371" y="38477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3298771" y="40001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9" name="Rectangle 18"/>
            <p:cNvSpPr/>
            <p:nvPr/>
          </p:nvSpPr>
          <p:spPr bwMode="auto">
            <a:xfrm>
              <a:off x="3451171" y="41525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0" name="Rectangle 19"/>
            <p:cNvSpPr/>
            <p:nvPr/>
          </p:nvSpPr>
          <p:spPr bwMode="auto">
            <a:xfrm>
              <a:off x="3603571" y="43049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3755971" y="4457328"/>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Rectangle 21"/>
            <p:cNvSpPr/>
            <p:nvPr/>
          </p:nvSpPr>
          <p:spPr bwMode="auto">
            <a:xfrm>
              <a:off x="3347864" y="24928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3" name="Rectangle 22"/>
            <p:cNvSpPr/>
            <p:nvPr/>
          </p:nvSpPr>
          <p:spPr bwMode="auto">
            <a:xfrm>
              <a:off x="3500264" y="26452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4" name="Rectangle 23"/>
            <p:cNvSpPr/>
            <p:nvPr/>
          </p:nvSpPr>
          <p:spPr bwMode="auto">
            <a:xfrm>
              <a:off x="3652664" y="27976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5" name="Rectangle 24"/>
            <p:cNvSpPr/>
            <p:nvPr/>
          </p:nvSpPr>
          <p:spPr bwMode="auto">
            <a:xfrm>
              <a:off x="3805064" y="29500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6" name="Rectangle 25"/>
            <p:cNvSpPr/>
            <p:nvPr/>
          </p:nvSpPr>
          <p:spPr bwMode="auto">
            <a:xfrm>
              <a:off x="3957464" y="31024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7" name="Rectangle 26"/>
            <p:cNvSpPr/>
            <p:nvPr/>
          </p:nvSpPr>
          <p:spPr bwMode="auto">
            <a:xfrm>
              <a:off x="4109864" y="32548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8" name="Rectangle 27"/>
            <p:cNvSpPr/>
            <p:nvPr/>
          </p:nvSpPr>
          <p:spPr bwMode="auto">
            <a:xfrm>
              <a:off x="4262264" y="34072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9" name="Rectangle 28"/>
            <p:cNvSpPr/>
            <p:nvPr/>
          </p:nvSpPr>
          <p:spPr bwMode="auto">
            <a:xfrm>
              <a:off x="4414664" y="35596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0" name="Rectangle 29"/>
            <p:cNvSpPr/>
            <p:nvPr/>
          </p:nvSpPr>
          <p:spPr bwMode="auto">
            <a:xfrm>
              <a:off x="4567064" y="37120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1" name="Rectangle 30"/>
            <p:cNvSpPr/>
            <p:nvPr/>
          </p:nvSpPr>
          <p:spPr bwMode="auto">
            <a:xfrm>
              <a:off x="4719464" y="38644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2" name="Rectangle 31"/>
            <p:cNvSpPr/>
            <p:nvPr/>
          </p:nvSpPr>
          <p:spPr bwMode="auto">
            <a:xfrm>
              <a:off x="4871864" y="40168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3" name="Rectangle 32"/>
            <p:cNvSpPr/>
            <p:nvPr/>
          </p:nvSpPr>
          <p:spPr bwMode="auto">
            <a:xfrm>
              <a:off x="5024264" y="416929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Ext-Hdr.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pic>
          <p:nvPicPr>
            <p:cNvPr id="34" name="Picture 33" descr="Sicherheit_Icon_tintenfis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2924944"/>
              <a:ext cx="1106319" cy="697260"/>
            </a:xfrm>
            <a:prstGeom prst="rect">
              <a:avLst/>
            </a:prstGeom>
          </p:spPr>
        </p:pic>
      </p:grpSp>
    </p:spTree>
    <p:extLst>
      <p:ext uri="{BB962C8B-B14F-4D97-AF65-F5344CB8AC3E}">
        <p14:creationId xmlns:p14="http://schemas.microsoft.com/office/powerpoint/2010/main" val="6865347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20000"/>
          </a:bodyPr>
          <a:lstStyle/>
          <a:p>
            <a:r>
              <a:rPr lang="en-US" dirty="0">
                <a:ea typeface="ＭＳ Ｐゴシック" charset="0"/>
              </a:rPr>
              <a:t>An attacker could perform header manipulation to create attacks</a:t>
            </a:r>
          </a:p>
          <a:p>
            <a:pPr lvl="1"/>
            <a:r>
              <a:rPr lang="en-US" dirty="0">
                <a:ea typeface="ＭＳ Ｐゴシック" charset="0"/>
              </a:rPr>
              <a:t>Fuzzing (try everything – it's not limited)</a:t>
            </a:r>
          </a:p>
          <a:p>
            <a:pPr lvl="1"/>
            <a:r>
              <a:rPr lang="en-US" dirty="0">
                <a:ea typeface="ＭＳ Ｐゴシック" charset="0"/>
              </a:rPr>
              <a:t>add (many) unknown options to an EH, e.g. Hop-by-hop-Options</a:t>
            </a:r>
          </a:p>
          <a:p>
            <a:r>
              <a:rPr lang="en-US" dirty="0">
                <a:ea typeface="ＭＳ Ｐゴシック" charset="0"/>
                <a:sym typeface="Wingdings"/>
              </a:rPr>
              <a:t>The Destination node / Server has to look into crafted </a:t>
            </a:r>
            <a:r>
              <a:rPr lang="en-US" dirty="0" err="1">
                <a:ea typeface="ＭＳ Ｐゴシック" charset="0"/>
                <a:sym typeface="Wingdings"/>
              </a:rPr>
              <a:t>EHs</a:t>
            </a:r>
            <a:endParaRPr lang="en-US" dirty="0">
              <a:ea typeface="ＭＳ Ｐゴシック" charset="0"/>
              <a:sym typeface="Wingdings"/>
            </a:endParaRPr>
          </a:p>
          <a:p>
            <a:pPr>
              <a:buFont typeface="Wingdings" charset="0"/>
              <a:buChar char="è"/>
            </a:pPr>
            <a:r>
              <a:rPr lang="en-US" dirty="0">
                <a:ea typeface="ＭＳ Ｐゴシック" charset="0"/>
                <a:sym typeface="Wingdings"/>
              </a:rPr>
              <a:t>Destination System might crash</a:t>
            </a: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marL="0" indent="0">
              <a:buNone/>
            </a:pPr>
            <a:r>
              <a:rPr lang="en-US" b="1" dirty="0">
                <a:ea typeface="ＭＳ Ｐゴシック" charset="0"/>
                <a:sym typeface="Wingdings"/>
              </a:rPr>
              <a:t>Mitigation option:</a:t>
            </a:r>
            <a:r>
              <a:rPr lang="en-US" dirty="0">
                <a:ea typeface="ＭＳ Ｐゴシック" charset="0"/>
                <a:sym typeface="Wingdings"/>
              </a:rPr>
              <a:t> Perform sanity checks on EH (format / no. of options)</a:t>
            </a: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Possible Threat: Manipulation of the EHs</a:t>
            </a:r>
          </a:p>
        </p:txBody>
      </p:sp>
      <p:grpSp>
        <p:nvGrpSpPr>
          <p:cNvPr id="2" name="Group 1">
            <a:extLst>
              <a:ext uri="{FF2B5EF4-FFF2-40B4-BE49-F238E27FC236}">
                <a16:creationId xmlns:a16="http://schemas.microsoft.com/office/drawing/2014/main" id="{A9B54520-8E40-6B46-9D4C-65FB0F298338}"/>
              </a:ext>
            </a:extLst>
          </p:cNvPr>
          <p:cNvGrpSpPr/>
          <p:nvPr/>
        </p:nvGrpSpPr>
        <p:grpSpPr>
          <a:xfrm>
            <a:off x="707601" y="3482622"/>
            <a:ext cx="7728797" cy="1440160"/>
            <a:chOff x="707509" y="3573016"/>
            <a:chExt cx="7728797" cy="1440160"/>
          </a:xfrm>
        </p:grpSpPr>
        <p:sp>
          <p:nvSpPr>
            <p:cNvPr id="7" name="Rectangle 6"/>
            <p:cNvSpPr/>
            <p:nvPr/>
          </p:nvSpPr>
          <p:spPr bwMode="auto">
            <a:xfrm>
              <a:off x="707509" y="4149080"/>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43 (Routing)</a:t>
              </a: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8" name="Rectangle 7"/>
            <p:cNvSpPr/>
            <p:nvPr/>
          </p:nvSpPr>
          <p:spPr bwMode="auto">
            <a:xfrm>
              <a:off x="2483768" y="4149080"/>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0 </a:t>
              </a:r>
              <a:r>
                <a:rPr lang="en-US" sz="1200" dirty="0">
                  <a:solidFill>
                    <a:schemeClr val="tx1"/>
                  </a:solidFill>
                  <a:latin typeface="Calibri" panose="020F0502020204030204" pitchFamily="34" charset="0"/>
                  <a:ea typeface="ＭＳ Ｐゴシック" charset="-128"/>
                  <a:cs typeface="Calibri" panose="020F0502020204030204" pitchFamily="34" charset="0"/>
                </a:rPr>
                <a:t>(Hop-by-hop Options)</a:t>
              </a:r>
              <a:endParaRPr kumimoji="0" lang="en-US" sz="12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9" name="Rectangle 8"/>
            <p:cNvSpPr/>
            <p:nvPr/>
          </p:nvSpPr>
          <p:spPr bwMode="auto">
            <a:xfrm>
              <a:off x="4235901" y="4149080"/>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ts val="600"/>
                </a:spcAft>
                <a:buClrTx/>
                <a:buSzTx/>
                <a:buFontTx/>
                <a:buNone/>
                <a:tabLst/>
              </a:pPr>
              <a:r>
                <a:rPr lang="en-US" sz="1400" b="1">
                  <a:solidFill>
                    <a:srgbClr val="FF0000"/>
                  </a:solidFill>
                  <a:latin typeface="Calibri" panose="020F0502020204030204" pitchFamily="34" charset="0"/>
                  <a:ea typeface="ＭＳ Ｐゴシック" charset="-128"/>
                  <a:cs typeface="Calibri" panose="020F0502020204030204" pitchFamily="34" charset="0"/>
                </a:rPr>
                <a:t>)/&amp;(/&amp;"%ç&amp;+=&amp;+=/%ç/%/=()/</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5988035" y="4149577"/>
              <a:ext cx="1440160"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7428194" y="4149081"/>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pic>
          <p:nvPicPr>
            <p:cNvPr id="12" name="Picture 11" descr="Sicherheit_Icon_tintenfis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573016"/>
              <a:ext cx="1106319" cy="697260"/>
            </a:xfrm>
            <a:prstGeom prst="rect">
              <a:avLst/>
            </a:prstGeom>
          </p:spPr>
        </p:pic>
      </p:grpSp>
    </p:spTree>
    <p:extLst>
      <p:ext uri="{BB962C8B-B14F-4D97-AF65-F5344CB8AC3E}">
        <p14:creationId xmlns:p14="http://schemas.microsoft.com/office/powerpoint/2010/main" val="314429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GB" sz="2800">
                <a:ea typeface="ＭＳ Ｐゴシック" charset="0"/>
              </a:rPr>
              <a:t>Basic Firewalls Issues with IPv6…</a:t>
            </a:r>
          </a:p>
          <a:p>
            <a:r>
              <a:rPr lang="en-GB" sz="2800">
                <a:ea typeface="ＭＳ Ｐゴシック" charset="0"/>
              </a:rPr>
              <a:t>…and how to tackle them</a:t>
            </a:r>
          </a:p>
          <a:p>
            <a:r>
              <a:rPr lang="en-GB" sz="2800">
                <a:ea typeface="ＭＳ Ｐゴシック" charset="0"/>
              </a:rPr>
              <a:t>Recommendations for IPv6 Firewall policies</a:t>
            </a:r>
          </a:p>
          <a:p>
            <a:r>
              <a:rPr lang="de-CH" sz="2800">
                <a:ea typeface="ＭＳ Ｐゴシック" charset="0"/>
              </a:rPr>
              <a:t>Extension Header Threats</a:t>
            </a:r>
          </a:p>
          <a:p>
            <a:r>
              <a:rPr lang="de-CH" sz="2800">
                <a:ea typeface="ＭＳ Ｐゴシック" charset="0"/>
              </a:rPr>
              <a:t>Fragmentation Issues</a:t>
            </a:r>
          </a:p>
          <a:p>
            <a:r>
              <a:rPr lang="de-CH" sz="2800">
                <a:ea typeface="ＭＳ Ｐゴシック" charset="0"/>
              </a:rPr>
              <a:t>Multicast and Security</a:t>
            </a:r>
            <a:r>
              <a:rPr lang="en-GB" sz="2800">
                <a:ea typeface="ＭＳ Ｐゴシック" charset="0"/>
              </a:rPr>
              <a:t> </a:t>
            </a:r>
            <a:endParaRPr lang="en-GB">
              <a:ea typeface="ＭＳ Ｐゴシック" charset="0"/>
            </a:endParaRP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a:ea typeface="ＭＳ Ｐゴシック" charset="0"/>
              </a:rPr>
              <a:t>What you will learn</a:t>
            </a:r>
          </a:p>
        </p:txBody>
      </p:sp>
    </p:spTree>
    <p:extLst>
      <p:ext uri="{BB962C8B-B14F-4D97-AF65-F5344CB8AC3E}">
        <p14:creationId xmlns:p14="http://schemas.microsoft.com/office/powerpoint/2010/main" val="7204112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lnSpcReduction="10000"/>
          </a:bodyPr>
          <a:lstStyle/>
          <a:p>
            <a:r>
              <a:rPr lang="en-US" dirty="0">
                <a:ea typeface="ＭＳ Ｐゴシック" charset="0"/>
              </a:rPr>
              <a:t>An attacker could use Extension Headers as a covert channel</a:t>
            </a:r>
          </a:p>
          <a:p>
            <a:pPr>
              <a:buFont typeface="Wingdings" charset="0"/>
              <a:buChar char="è"/>
            </a:pPr>
            <a:r>
              <a:rPr lang="en-US" dirty="0">
                <a:ea typeface="ＭＳ Ｐゴシック" charset="0"/>
                <a:sym typeface="Wingdings"/>
              </a:rPr>
              <a:t>to exchange payload undiscovered</a:t>
            </a: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marL="0" indent="0">
              <a:buNone/>
            </a:pPr>
            <a:r>
              <a:rPr lang="en-US" b="1" dirty="0">
                <a:ea typeface="ＭＳ Ｐゴシック" charset="0"/>
                <a:sym typeface="Wingdings"/>
              </a:rPr>
              <a:t>Mitigation option:</a:t>
            </a:r>
            <a:r>
              <a:rPr lang="en-US" dirty="0">
                <a:ea typeface="ＭＳ Ｐゴシック" charset="0"/>
                <a:sym typeface="Wingdings"/>
              </a:rPr>
              <a:t>  Drop unknown EH</a:t>
            </a: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Possible Threat: Covert Channel</a:t>
            </a:r>
          </a:p>
        </p:txBody>
      </p:sp>
      <p:grpSp>
        <p:nvGrpSpPr>
          <p:cNvPr id="2" name="Group 1">
            <a:extLst>
              <a:ext uri="{FF2B5EF4-FFF2-40B4-BE49-F238E27FC236}">
                <a16:creationId xmlns:a16="http://schemas.microsoft.com/office/drawing/2014/main" id="{350FBC45-90B6-F64C-8899-83E09D903B05}"/>
              </a:ext>
            </a:extLst>
          </p:cNvPr>
          <p:cNvGrpSpPr/>
          <p:nvPr/>
        </p:nvGrpSpPr>
        <p:grpSpPr>
          <a:xfrm>
            <a:off x="707509" y="2996952"/>
            <a:ext cx="7728797" cy="1440160"/>
            <a:chOff x="707509" y="2996952"/>
            <a:chExt cx="7728797" cy="1440160"/>
          </a:xfrm>
        </p:grpSpPr>
        <p:sp>
          <p:nvSpPr>
            <p:cNvPr id="7" name="Rectangle 6"/>
            <p:cNvSpPr/>
            <p:nvPr/>
          </p:nvSpPr>
          <p:spPr bwMode="auto">
            <a:xfrm>
              <a:off x="707509" y="357301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43 (Routing)</a:t>
              </a:r>
              <a:endParaRPr lang="en-US" dirty="0">
                <a:solidFill>
                  <a:schemeClr val="tx1"/>
                </a:solidFill>
                <a:latin typeface="Calibri" panose="020F0502020204030204" pitchFamily="34" charset="0"/>
                <a:ea typeface="ＭＳ Ｐゴシック" charset="-128"/>
                <a:cs typeface="Calibri" panose="020F0502020204030204" pitchFamily="34" charset="0"/>
              </a:endParaRPr>
            </a:p>
          </p:txBody>
        </p:sp>
        <p:sp>
          <p:nvSpPr>
            <p:cNvPr id="8" name="Rectangle 7"/>
            <p:cNvSpPr/>
            <p:nvPr/>
          </p:nvSpPr>
          <p:spPr bwMode="auto">
            <a:xfrm>
              <a:off x="2483768" y="357301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0 </a:t>
              </a:r>
              <a:r>
                <a:rPr lang="en-US" sz="1200">
                  <a:solidFill>
                    <a:schemeClr val="tx1"/>
                  </a:solidFill>
                  <a:latin typeface="Calibri" panose="020F0502020204030204" pitchFamily="34" charset="0"/>
                  <a:ea typeface="ＭＳ Ｐゴシック" charset="-128"/>
                  <a:cs typeface="Calibri" panose="020F0502020204030204" pitchFamily="34" charset="0"/>
                </a:rPr>
                <a:t>(Hop-by-hop Options)</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9" name="Rectangle 8"/>
            <p:cNvSpPr/>
            <p:nvPr/>
          </p:nvSpPr>
          <p:spPr bwMode="auto">
            <a:xfrm>
              <a:off x="4235901" y="357301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ts val="600"/>
                </a:spcAft>
                <a:buClrTx/>
                <a:buSzTx/>
                <a:buFontTx/>
                <a:buNone/>
                <a:tabLst/>
              </a:pPr>
              <a:r>
                <a:rPr lang="en-US" sz="1400" b="1">
                  <a:solidFill>
                    <a:schemeClr val="accent2">
                      <a:lumMod val="60000"/>
                      <a:lumOff val="40000"/>
                    </a:schemeClr>
                  </a:solidFill>
                  <a:latin typeface="Calibri" panose="020F0502020204030204" pitchFamily="34" charset="0"/>
                  <a:ea typeface="ＭＳ Ｐゴシック" charset="-128"/>
                  <a:cs typeface="Calibri" panose="020F0502020204030204" pitchFamily="34" charset="0"/>
                </a:rPr>
                <a:t>information exchange</a:t>
              </a:r>
              <a:endParaRPr kumimoji="0" lang="en-US" sz="1400" b="1" i="0" u="none" strike="noStrike" cap="none" normalizeH="0">
                <a:ln>
                  <a:noFill/>
                </a:ln>
                <a:solidFill>
                  <a:schemeClr val="accent2">
                    <a:lumMod val="60000"/>
                    <a:lumOff val="40000"/>
                  </a:schemeClr>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6012161" y="357351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7428194" y="357301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pic>
          <p:nvPicPr>
            <p:cNvPr id="12" name="Picture 11" descr="Sicherheit_Icon_tintenfis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2996952"/>
              <a:ext cx="1106319" cy="697260"/>
            </a:xfrm>
            <a:prstGeom prst="rect">
              <a:avLst/>
            </a:prstGeom>
          </p:spPr>
        </p:pic>
      </p:grpSp>
    </p:spTree>
    <p:extLst>
      <p:ext uri="{BB962C8B-B14F-4D97-AF65-F5344CB8AC3E}">
        <p14:creationId xmlns:p14="http://schemas.microsoft.com/office/powerpoint/2010/main" val="1395139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20000"/>
          </a:bodyPr>
          <a:lstStyle/>
          <a:p>
            <a:r>
              <a:rPr lang="en-US" dirty="0">
                <a:ea typeface="ＭＳ Ｐゴシック" charset="0"/>
              </a:rPr>
              <a:t>Send a lot of packets with Router alert option</a:t>
            </a:r>
          </a:p>
          <a:p>
            <a:r>
              <a:rPr lang="en-US" dirty="0">
                <a:ea typeface="ＭＳ Ｐゴシック" charset="0"/>
              </a:rPr>
              <a:t>This forces all Router along the path to analyze packet deeply</a:t>
            </a:r>
          </a:p>
          <a:p>
            <a:pPr>
              <a:buFont typeface="Wingdings" charset="0"/>
              <a:buChar char="è"/>
            </a:pPr>
            <a:r>
              <a:rPr lang="en-US" dirty="0">
                <a:ea typeface="ＭＳ Ｐゴシック" charset="0"/>
              </a:rPr>
              <a:t>and cause resource consumption (</a:t>
            </a:r>
            <a:r>
              <a:rPr lang="en-US" dirty="0">
                <a:ea typeface="ＭＳ Ｐゴシック" charset="0"/>
                <a:sym typeface="Wingdings"/>
              </a:rPr>
              <a:t>100% CPU)</a:t>
            </a: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a:buFont typeface="Wingdings" charset="0"/>
              <a:buChar char="è"/>
            </a:pPr>
            <a:endParaRPr lang="en-US" dirty="0">
              <a:ea typeface="ＭＳ Ｐゴシック" charset="0"/>
              <a:sym typeface="Wingdings"/>
            </a:endParaRPr>
          </a:p>
          <a:p>
            <a:pPr marL="0" indent="0">
              <a:buNone/>
            </a:pPr>
            <a:r>
              <a:rPr lang="en-US" b="1" dirty="0">
                <a:ea typeface="ＭＳ Ｐゴシック" charset="0"/>
                <a:sym typeface="Wingdings"/>
              </a:rPr>
              <a:t>Mitigation option:</a:t>
            </a:r>
            <a:r>
              <a:rPr lang="en-US" dirty="0">
                <a:ea typeface="ＭＳ Ｐゴシック" charset="0"/>
                <a:sym typeface="Wingdings"/>
              </a:rPr>
              <a:t> </a:t>
            </a:r>
          </a:p>
          <a:p>
            <a:pPr marL="0" indent="0">
              <a:buNone/>
            </a:pPr>
            <a:r>
              <a:rPr lang="en-US" dirty="0">
                <a:ea typeface="ＭＳ Ｐゴシック" charset="0"/>
                <a:sym typeface="Wingdings"/>
              </a:rPr>
              <a:t>Filter out non-allocated values for Router Alerts</a:t>
            </a:r>
          </a:p>
          <a:p>
            <a:pPr marL="0" indent="0">
              <a:buNone/>
            </a:pPr>
            <a:r>
              <a:rPr lang="en-US" sz="1600" dirty="0">
                <a:ea typeface="ＭＳ Ｐゴシック" charset="0"/>
                <a:sym typeface="Wingdings"/>
              </a:rPr>
              <a:t>http://</a:t>
            </a:r>
            <a:r>
              <a:rPr lang="en-US" sz="1600" dirty="0" err="1">
                <a:ea typeface="ＭＳ Ｐゴシック" charset="0"/>
                <a:sym typeface="Wingdings"/>
              </a:rPr>
              <a:t>www.iana.org</a:t>
            </a:r>
            <a:r>
              <a:rPr lang="en-US" sz="1600" dirty="0">
                <a:ea typeface="ＭＳ Ｐゴシック" charset="0"/>
                <a:sym typeface="Wingdings"/>
              </a:rPr>
              <a:t>/assignments/</a:t>
            </a:r>
            <a:r>
              <a:rPr lang="en-US" sz="1600" dirty="0" err="1">
                <a:ea typeface="ＭＳ Ｐゴシック" charset="0"/>
                <a:sym typeface="Wingdings"/>
              </a:rPr>
              <a:t>ipv6</a:t>
            </a:r>
            <a:r>
              <a:rPr lang="en-US" sz="1600" dirty="0">
                <a:ea typeface="ＭＳ Ｐゴシック" charset="0"/>
                <a:sym typeface="Wingdings"/>
              </a:rPr>
              <a:t>-</a:t>
            </a:r>
            <a:r>
              <a:rPr lang="en-US" sz="1600" dirty="0" err="1">
                <a:ea typeface="ＭＳ Ｐゴシック" charset="0"/>
                <a:sym typeface="Wingdings"/>
              </a:rPr>
              <a:t>routeralert</a:t>
            </a:r>
            <a:r>
              <a:rPr lang="en-US" sz="1600" dirty="0">
                <a:ea typeface="ＭＳ Ｐゴシック" charset="0"/>
                <a:sym typeface="Wingdings"/>
              </a:rPr>
              <a:t>-values/</a:t>
            </a:r>
            <a:r>
              <a:rPr lang="en-US" sz="1600" dirty="0" err="1">
                <a:ea typeface="ＭＳ Ｐゴシック" charset="0"/>
                <a:sym typeface="Wingdings"/>
              </a:rPr>
              <a:t>ipv6-routeralert-values.xml</a:t>
            </a:r>
            <a:endParaRPr lang="en-US" sz="1600" dirty="0">
              <a:ea typeface="ＭＳ Ｐゴシック" charset="0"/>
              <a:sym typeface="Wingdings"/>
            </a:endParaRPr>
          </a:p>
          <a:p>
            <a:pPr>
              <a:buFont typeface="Wingdings" charset="0"/>
              <a:buChar char="è"/>
            </a:pPr>
            <a:endParaRPr lang="en-US" dirty="0">
              <a:ea typeface="ＭＳ Ｐゴシック" charset="0"/>
              <a:sym typeface="Wingdings"/>
            </a:endParaRPr>
          </a:p>
          <a:p>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Possible Threat: Router Alert Attack</a:t>
            </a:r>
          </a:p>
        </p:txBody>
      </p:sp>
      <p:grpSp>
        <p:nvGrpSpPr>
          <p:cNvPr id="2" name="Group 1">
            <a:extLst>
              <a:ext uri="{FF2B5EF4-FFF2-40B4-BE49-F238E27FC236}">
                <a16:creationId xmlns:a16="http://schemas.microsoft.com/office/drawing/2014/main" id="{C5234AEC-3765-D341-9BE7-22CAA6646AAA}"/>
              </a:ext>
            </a:extLst>
          </p:cNvPr>
          <p:cNvGrpSpPr/>
          <p:nvPr/>
        </p:nvGrpSpPr>
        <p:grpSpPr>
          <a:xfrm>
            <a:off x="977747" y="3140968"/>
            <a:ext cx="6690597" cy="1698104"/>
            <a:chOff x="977747" y="3140968"/>
            <a:chExt cx="6690597" cy="1698104"/>
          </a:xfrm>
        </p:grpSpPr>
        <p:sp>
          <p:nvSpPr>
            <p:cNvPr id="5" name="Rectangle 4"/>
            <p:cNvSpPr/>
            <p:nvPr/>
          </p:nvSpPr>
          <p:spPr bwMode="auto">
            <a:xfrm>
              <a:off x="977747" y="32129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0 (Hop-by-Hop)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6" name="Rectangle 5"/>
            <p:cNvSpPr/>
            <p:nvPr/>
          </p:nvSpPr>
          <p:spPr bwMode="auto">
            <a:xfrm>
              <a:off x="2754006" y="32129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rgbClr val="FF0000"/>
                  </a:solidFill>
                  <a:latin typeface="Calibri" panose="020F0502020204030204" pitchFamily="34" charset="0"/>
                  <a:ea typeface="ＭＳ Ｐゴシック" charset="-128"/>
                  <a:cs typeface="Calibri" panose="020F0502020204030204" pitchFamily="34" charset="0"/>
                </a:rPr>
                <a:t>R</a:t>
              </a:r>
              <a:r>
                <a:rPr lang="en-US" sz="1400" b="1">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8" name="Rectangle 7"/>
            <p:cNvSpPr/>
            <p:nvPr/>
          </p:nvSpPr>
          <p:spPr bwMode="auto">
            <a:xfrm>
              <a:off x="4482199" y="32134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9" name="Rectangle 8"/>
            <p:cNvSpPr/>
            <p:nvPr/>
          </p:nvSpPr>
          <p:spPr bwMode="auto">
            <a:xfrm>
              <a:off x="5898232" y="32129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1130147" y="33653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0 (Hop-by-Hop)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2" name="Rectangle 11"/>
            <p:cNvSpPr/>
            <p:nvPr/>
          </p:nvSpPr>
          <p:spPr bwMode="auto">
            <a:xfrm>
              <a:off x="2906406" y="33653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rgbClr val="FF0000"/>
                  </a:solidFill>
                  <a:latin typeface="Calibri" panose="020F0502020204030204" pitchFamily="34" charset="0"/>
                  <a:ea typeface="ＭＳ Ｐゴシック" charset="-128"/>
                  <a:cs typeface="Calibri" panose="020F0502020204030204" pitchFamily="34" charset="0"/>
                </a:rPr>
                <a:t>R</a:t>
              </a:r>
              <a:r>
                <a:rPr lang="en-US" sz="1400" b="1">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3" name="Rectangle 12"/>
            <p:cNvSpPr/>
            <p:nvPr/>
          </p:nvSpPr>
          <p:spPr bwMode="auto">
            <a:xfrm>
              <a:off x="4634599" y="33658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4" name="Rectangle 13"/>
            <p:cNvSpPr/>
            <p:nvPr/>
          </p:nvSpPr>
          <p:spPr bwMode="auto">
            <a:xfrm>
              <a:off x="6050632" y="33653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6" name="Rectangle 15"/>
            <p:cNvSpPr/>
            <p:nvPr/>
          </p:nvSpPr>
          <p:spPr bwMode="auto">
            <a:xfrm>
              <a:off x="1282547" y="35177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0 (Hop-by-Hop)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7" name="Rectangle 16"/>
            <p:cNvSpPr/>
            <p:nvPr/>
          </p:nvSpPr>
          <p:spPr bwMode="auto">
            <a:xfrm>
              <a:off x="3058806" y="35177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rgbClr val="FF0000"/>
                  </a:solidFill>
                  <a:latin typeface="Calibri" panose="020F0502020204030204" pitchFamily="34" charset="0"/>
                  <a:ea typeface="ＭＳ Ｐゴシック" charset="-128"/>
                  <a:cs typeface="Calibri" panose="020F0502020204030204" pitchFamily="34" charset="0"/>
                </a:rPr>
                <a:t>R</a:t>
              </a:r>
              <a:r>
                <a:rPr lang="en-US" sz="1400" b="1">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4786999" y="35182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9" name="Rectangle 18"/>
            <p:cNvSpPr/>
            <p:nvPr/>
          </p:nvSpPr>
          <p:spPr bwMode="auto">
            <a:xfrm>
              <a:off x="6203032" y="35177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1434947" y="36701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0 (Hop-by-Hop)</a:t>
              </a:r>
              <a:endParaRPr kumimoji="0" lang="en-US" sz="1400"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Rectangle 21"/>
            <p:cNvSpPr/>
            <p:nvPr/>
          </p:nvSpPr>
          <p:spPr bwMode="auto">
            <a:xfrm>
              <a:off x="3211206" y="36701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rgbClr val="FF0000"/>
                  </a:solidFill>
                  <a:latin typeface="Calibri" panose="020F0502020204030204" pitchFamily="34" charset="0"/>
                  <a:ea typeface="ＭＳ Ｐゴシック" charset="-128"/>
                  <a:cs typeface="Calibri" panose="020F0502020204030204" pitchFamily="34" charset="0"/>
                </a:rPr>
                <a:t>R</a:t>
              </a:r>
              <a:r>
                <a:rPr lang="en-US" sz="1400" b="1">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3" name="Rectangle 22"/>
            <p:cNvSpPr/>
            <p:nvPr/>
          </p:nvSpPr>
          <p:spPr bwMode="auto">
            <a:xfrm>
              <a:off x="4939399" y="36706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4" name="Rectangle 23"/>
            <p:cNvSpPr/>
            <p:nvPr/>
          </p:nvSpPr>
          <p:spPr bwMode="auto">
            <a:xfrm>
              <a:off x="6355432" y="36701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6" name="Rectangle 25"/>
            <p:cNvSpPr/>
            <p:nvPr/>
          </p:nvSpPr>
          <p:spPr bwMode="auto">
            <a:xfrm>
              <a:off x="1587347" y="38225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chemeClr val="tx1"/>
                  </a:solidFill>
                  <a:latin typeface="Calibri" panose="020F0502020204030204" pitchFamily="34" charset="0"/>
                  <a:ea typeface="ＭＳ Ｐゴシック" charset="-128"/>
                  <a:cs typeface="Calibri" panose="020F0502020204030204" pitchFamily="34" charset="0"/>
                </a:rPr>
                <a:t>Next Header = 0 (Hop-by-Hop)</a:t>
              </a:r>
              <a:endParaRPr kumimoji="0" lang="en-US" sz="1400"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7" name="Rectangle 26"/>
            <p:cNvSpPr/>
            <p:nvPr/>
          </p:nvSpPr>
          <p:spPr bwMode="auto">
            <a:xfrm>
              <a:off x="3363606" y="38225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a:solidFill>
                    <a:srgbClr val="FF0000"/>
                  </a:solidFill>
                  <a:latin typeface="Calibri" panose="020F0502020204030204" pitchFamily="34" charset="0"/>
                  <a:ea typeface="ＭＳ Ｐゴシック" charset="-128"/>
                  <a:cs typeface="Calibri" panose="020F0502020204030204" pitchFamily="34" charset="0"/>
                </a:rPr>
                <a:t>R</a:t>
              </a:r>
              <a:r>
                <a:rPr lang="en-US" sz="1400" b="1">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8" name="Rectangle 27"/>
            <p:cNvSpPr/>
            <p:nvPr/>
          </p:nvSpPr>
          <p:spPr bwMode="auto">
            <a:xfrm>
              <a:off x="5091799" y="38230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9" name="Rectangle 28"/>
            <p:cNvSpPr/>
            <p:nvPr/>
          </p:nvSpPr>
          <p:spPr bwMode="auto">
            <a:xfrm>
              <a:off x="6507832" y="38225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pic>
          <p:nvPicPr>
            <p:cNvPr id="30" name="Picture 29" descr="Sicherheit_Icon_tintenfis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4086" y="3140968"/>
              <a:ext cx="1106319" cy="697260"/>
            </a:xfrm>
            <a:prstGeom prst="rect">
              <a:avLst/>
            </a:prstGeom>
          </p:spPr>
        </p:pic>
        <p:sp>
          <p:nvSpPr>
            <p:cNvPr id="31" name="Rectangle 30"/>
            <p:cNvSpPr/>
            <p:nvPr/>
          </p:nvSpPr>
          <p:spPr bwMode="auto">
            <a:xfrm>
              <a:off x="1739747" y="3974976"/>
              <a:ext cx="1752133"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tx1"/>
                  </a:solidFill>
                  <a:latin typeface="Calibri" panose="020F0502020204030204" pitchFamily="34" charset="0"/>
                  <a:ea typeface="ＭＳ Ｐゴシック" charset="-128"/>
                  <a:cs typeface="Calibri" panose="020F0502020204030204" pitchFamily="34" charset="0"/>
                </a:rPr>
                <a:t>Next Header = 0 </a:t>
              </a:r>
              <a:r>
                <a:rPr lang="en-US" sz="1400" b="1" dirty="0">
                  <a:solidFill>
                    <a:schemeClr val="tx1"/>
                  </a:solidFill>
                  <a:latin typeface="Calibri" panose="020F0502020204030204" pitchFamily="34" charset="0"/>
                  <a:ea typeface="ＭＳ Ｐゴシック" charset="-128"/>
                  <a:cs typeface="Calibri" panose="020F0502020204030204" pitchFamily="34" charset="0"/>
                </a:rPr>
                <a:t>(Hop-by-Hop)</a:t>
              </a:r>
              <a:endParaRPr kumimoji="0" lang="en-US" sz="1400" b="1"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2" name="Rectangle 31"/>
            <p:cNvSpPr/>
            <p:nvPr/>
          </p:nvSpPr>
          <p:spPr bwMode="auto">
            <a:xfrm>
              <a:off x="3516006" y="3974976"/>
              <a:ext cx="1752133" cy="863599"/>
            </a:xfrm>
            <a:prstGeom prst="rect">
              <a:avLst/>
            </a:prstGeom>
            <a:solidFill>
              <a:srgbClr val="F39900"/>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EH</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rgbClr val="FF0000"/>
                  </a:solidFill>
                  <a:latin typeface="Calibri" panose="020F0502020204030204" pitchFamily="34" charset="0"/>
                  <a:ea typeface="ＭＳ Ｐゴシック" charset="-128"/>
                  <a:cs typeface="Calibri" panose="020F0502020204030204" pitchFamily="34" charset="0"/>
                </a:rPr>
                <a:t>R</a:t>
              </a:r>
              <a:r>
                <a:rPr lang="en-US" sz="1400" b="1" dirty="0">
                  <a:solidFill>
                    <a:srgbClr val="FF0000"/>
                  </a:solidFill>
                  <a:latin typeface="Calibri" panose="020F0502020204030204" pitchFamily="34" charset="0"/>
                  <a:ea typeface="ＭＳ Ｐゴシック" charset="-128"/>
                  <a:cs typeface="Calibri" panose="020F0502020204030204" pitchFamily="34" charset="0"/>
                </a:rPr>
                <a:t>outer Alert!</a:t>
              </a:r>
              <a:endParaRPr kumimoji="0" lang="en-US" sz="1400" b="1" i="0" u="none" strike="noStrike" cap="none" normalizeH="0" dirty="0">
                <a:ln>
                  <a:noFill/>
                </a:ln>
                <a:solidFill>
                  <a:srgbClr val="FF0000"/>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3" name="Rectangle 32"/>
            <p:cNvSpPr/>
            <p:nvPr/>
          </p:nvSpPr>
          <p:spPr bwMode="auto">
            <a:xfrm>
              <a:off x="5244199" y="3975473"/>
              <a:ext cx="1416034"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TCP-Header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4" name="Rectangle 33"/>
            <p:cNvSpPr/>
            <p:nvPr/>
          </p:nvSpPr>
          <p:spPr bwMode="auto">
            <a:xfrm>
              <a:off x="6660232" y="3974977"/>
              <a:ext cx="1008112" cy="863599"/>
            </a:xfrm>
            <a:prstGeom prst="rect">
              <a:avLst/>
            </a:prstGeom>
            <a:solidFill>
              <a:schemeClr val="bg1">
                <a:lumMod val="8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tx1"/>
                  </a:solidFill>
                  <a:latin typeface="Calibri" panose="020F0502020204030204" pitchFamily="34" charset="0"/>
                  <a:ea typeface="ＭＳ Ｐゴシック" charset="-128"/>
                  <a:cs typeface="Calibri" panose="020F0502020204030204" pitchFamily="34" charset="0"/>
                </a:rPr>
                <a:t>DATA</a:t>
              </a:r>
              <a:endParaRPr kumimoji="0" lang="en-US" i="0" u="none" strike="noStrike" cap="none" normalizeH="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rPr>
                <a:t>…</a:t>
              </a: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dirty="0">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grpSp>
    </p:spTree>
    <p:extLst>
      <p:ext uri="{BB962C8B-B14F-4D97-AF65-F5344CB8AC3E}">
        <p14:creationId xmlns:p14="http://schemas.microsoft.com/office/powerpoint/2010/main" val="33590051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r>
              <a:rPr lang="de-CH" b="1" dirty="0">
                <a:solidFill>
                  <a:schemeClr val="accent2"/>
                </a:solidFill>
              </a:rPr>
              <a:t>1998</a:t>
            </a:r>
            <a:r>
              <a:rPr lang="de-CH" dirty="0"/>
              <a:t> </a:t>
            </a:r>
            <a:r>
              <a:rPr lang="de-CH" dirty="0" err="1"/>
              <a:t>defined</a:t>
            </a:r>
            <a:r>
              <a:rPr lang="de-CH" dirty="0"/>
              <a:t> in RFC 2480</a:t>
            </a:r>
          </a:p>
          <a:p>
            <a:pPr marL="0" indent="0">
              <a:buNone/>
            </a:pPr>
            <a:r>
              <a:rPr lang="de-CH" sz="2000" dirty="0">
                <a:latin typeface="Courier"/>
                <a:cs typeface="Courier"/>
              </a:rPr>
              <a:t>"The Routing </a:t>
            </a:r>
            <a:r>
              <a:rPr lang="de-CH" sz="2000" dirty="0" err="1">
                <a:latin typeface="Courier"/>
                <a:cs typeface="Courier"/>
              </a:rPr>
              <a:t>header</a:t>
            </a:r>
            <a:r>
              <a:rPr lang="de-CH" sz="2000" dirty="0">
                <a:latin typeface="Courier"/>
                <a:cs typeface="Courier"/>
              </a:rPr>
              <a:t> </a:t>
            </a:r>
            <a:r>
              <a:rPr lang="de-CH" sz="2000" dirty="0" err="1">
                <a:latin typeface="Courier"/>
                <a:cs typeface="Courier"/>
              </a:rPr>
              <a:t>is</a:t>
            </a:r>
            <a:r>
              <a:rPr lang="de-CH" sz="2000" dirty="0">
                <a:latin typeface="Courier"/>
                <a:cs typeface="Courier"/>
              </a:rPr>
              <a:t> </a:t>
            </a:r>
            <a:r>
              <a:rPr lang="de-CH" sz="2000" dirty="0" err="1">
                <a:latin typeface="Courier"/>
                <a:cs typeface="Courier"/>
              </a:rPr>
              <a:t>used</a:t>
            </a:r>
            <a:r>
              <a:rPr lang="de-CH" sz="2000" dirty="0">
                <a:latin typeface="Courier"/>
                <a:cs typeface="Courier"/>
              </a:rPr>
              <a:t> </a:t>
            </a:r>
            <a:r>
              <a:rPr lang="de-CH" sz="2000" dirty="0" err="1">
                <a:latin typeface="Courier"/>
                <a:cs typeface="Courier"/>
              </a:rPr>
              <a:t>by</a:t>
            </a:r>
            <a:r>
              <a:rPr lang="de-CH" sz="2000" dirty="0">
                <a:latin typeface="Courier"/>
                <a:cs typeface="Courier"/>
              </a:rPr>
              <a:t> an IPv6 </a:t>
            </a:r>
            <a:r>
              <a:rPr lang="de-CH" sz="2000" dirty="0" err="1">
                <a:latin typeface="Courier"/>
                <a:cs typeface="Courier"/>
              </a:rPr>
              <a:t>source</a:t>
            </a:r>
            <a:r>
              <a:rPr lang="de-CH" sz="2000" dirty="0">
                <a:latin typeface="Courier"/>
                <a:cs typeface="Courier"/>
              </a:rPr>
              <a:t> </a:t>
            </a:r>
            <a:r>
              <a:rPr lang="de-CH" sz="2000" dirty="0" err="1">
                <a:latin typeface="Courier"/>
                <a:cs typeface="Courier"/>
              </a:rPr>
              <a:t>to</a:t>
            </a:r>
            <a:r>
              <a:rPr lang="de-CH" sz="2000" dirty="0">
                <a:latin typeface="Courier"/>
                <a:cs typeface="Courier"/>
              </a:rPr>
              <a:t> </a:t>
            </a:r>
            <a:r>
              <a:rPr lang="de-CH" sz="2000" dirty="0" err="1">
                <a:solidFill>
                  <a:srgbClr val="FF0000"/>
                </a:solidFill>
                <a:latin typeface="Courier"/>
                <a:cs typeface="Courier"/>
              </a:rPr>
              <a:t>list</a:t>
            </a:r>
            <a:r>
              <a:rPr lang="de-CH" sz="2000" dirty="0">
                <a:solidFill>
                  <a:srgbClr val="FF0000"/>
                </a:solidFill>
                <a:latin typeface="Courier"/>
                <a:cs typeface="Courier"/>
              </a:rPr>
              <a:t> </a:t>
            </a:r>
            <a:r>
              <a:rPr lang="de-CH" sz="2000" dirty="0" err="1">
                <a:solidFill>
                  <a:srgbClr val="FF0000"/>
                </a:solidFill>
                <a:latin typeface="Courier"/>
                <a:cs typeface="Courier"/>
              </a:rPr>
              <a:t>one</a:t>
            </a:r>
            <a:r>
              <a:rPr lang="de-CH" sz="2000" dirty="0">
                <a:solidFill>
                  <a:srgbClr val="FF0000"/>
                </a:solidFill>
                <a:latin typeface="Courier"/>
                <a:cs typeface="Courier"/>
              </a:rPr>
              <a:t> </a:t>
            </a:r>
            <a:r>
              <a:rPr lang="de-CH" sz="2000" dirty="0" err="1">
                <a:solidFill>
                  <a:srgbClr val="FF0000"/>
                </a:solidFill>
                <a:latin typeface="Courier"/>
                <a:cs typeface="Courier"/>
              </a:rPr>
              <a:t>or</a:t>
            </a:r>
            <a:r>
              <a:rPr lang="de-CH" sz="2000" dirty="0">
                <a:solidFill>
                  <a:srgbClr val="FF0000"/>
                </a:solidFill>
                <a:latin typeface="Courier"/>
                <a:cs typeface="Courier"/>
              </a:rPr>
              <a:t> </a:t>
            </a:r>
            <a:r>
              <a:rPr lang="de-CH" sz="2000" dirty="0" err="1">
                <a:solidFill>
                  <a:srgbClr val="FF0000"/>
                </a:solidFill>
                <a:latin typeface="Courier"/>
                <a:cs typeface="Courier"/>
              </a:rPr>
              <a:t>more</a:t>
            </a:r>
            <a:r>
              <a:rPr lang="de-CH" sz="2000" dirty="0">
                <a:solidFill>
                  <a:srgbClr val="FF0000"/>
                </a:solidFill>
                <a:latin typeface="Courier"/>
                <a:cs typeface="Courier"/>
              </a:rPr>
              <a:t> intermediate </a:t>
            </a:r>
            <a:r>
              <a:rPr lang="de-CH" sz="2000" dirty="0" err="1">
                <a:solidFill>
                  <a:srgbClr val="FF0000"/>
                </a:solidFill>
                <a:latin typeface="Courier"/>
                <a:cs typeface="Courier"/>
              </a:rPr>
              <a:t>nodes</a:t>
            </a:r>
            <a:r>
              <a:rPr lang="de-CH" sz="2000" dirty="0">
                <a:solidFill>
                  <a:srgbClr val="FF0000"/>
                </a:solidFill>
                <a:latin typeface="Courier"/>
                <a:cs typeface="Courier"/>
              </a:rPr>
              <a:t> </a:t>
            </a:r>
            <a:r>
              <a:rPr lang="de-CH" sz="2000" dirty="0" err="1">
                <a:solidFill>
                  <a:srgbClr val="FF0000"/>
                </a:solidFill>
                <a:latin typeface="Courier"/>
                <a:cs typeface="Courier"/>
              </a:rPr>
              <a:t>to</a:t>
            </a:r>
            <a:r>
              <a:rPr lang="de-CH" sz="2000" dirty="0">
                <a:solidFill>
                  <a:srgbClr val="FF0000"/>
                </a:solidFill>
                <a:latin typeface="Courier"/>
                <a:cs typeface="Courier"/>
              </a:rPr>
              <a:t> </a:t>
            </a:r>
            <a:r>
              <a:rPr lang="de-CH" sz="2000" dirty="0" err="1">
                <a:solidFill>
                  <a:srgbClr val="FF0000"/>
                </a:solidFill>
                <a:latin typeface="Courier"/>
                <a:cs typeface="Courier"/>
              </a:rPr>
              <a:t>be</a:t>
            </a:r>
            <a:r>
              <a:rPr lang="de-CH" sz="2000" dirty="0">
                <a:solidFill>
                  <a:srgbClr val="FF0000"/>
                </a:solidFill>
                <a:latin typeface="Courier"/>
                <a:cs typeface="Courier"/>
              </a:rPr>
              <a:t> "</a:t>
            </a:r>
            <a:r>
              <a:rPr lang="de-CH" sz="2000" dirty="0" err="1">
                <a:solidFill>
                  <a:srgbClr val="FF0000"/>
                </a:solidFill>
                <a:latin typeface="Courier"/>
                <a:cs typeface="Courier"/>
              </a:rPr>
              <a:t>visited</a:t>
            </a:r>
            <a:r>
              <a:rPr lang="de-CH" sz="2000" dirty="0">
                <a:solidFill>
                  <a:srgbClr val="FF0000"/>
                </a:solidFill>
                <a:latin typeface="Courier"/>
                <a:cs typeface="Courier"/>
              </a:rPr>
              <a:t>" </a:t>
            </a:r>
            <a:r>
              <a:rPr lang="de-CH" sz="2000" dirty="0">
                <a:latin typeface="Courier"/>
                <a:cs typeface="Courier"/>
              </a:rPr>
              <a:t>on </a:t>
            </a:r>
            <a:r>
              <a:rPr lang="de-CH" sz="2000" dirty="0" err="1">
                <a:latin typeface="Courier"/>
                <a:cs typeface="Courier"/>
              </a:rPr>
              <a:t>the</a:t>
            </a:r>
            <a:r>
              <a:rPr lang="de-CH" sz="2000" dirty="0">
                <a:latin typeface="Courier"/>
                <a:cs typeface="Courier"/>
              </a:rPr>
              <a:t> </a:t>
            </a:r>
            <a:r>
              <a:rPr lang="de-CH" sz="2000" dirty="0" err="1">
                <a:latin typeface="Courier"/>
                <a:cs typeface="Courier"/>
              </a:rPr>
              <a:t>way</a:t>
            </a:r>
            <a:r>
              <a:rPr lang="de-CH" sz="2000" dirty="0">
                <a:latin typeface="Courier"/>
                <a:cs typeface="Courier"/>
              </a:rPr>
              <a:t> </a:t>
            </a:r>
            <a:r>
              <a:rPr lang="de-CH" sz="2000" dirty="0" err="1">
                <a:latin typeface="Courier"/>
                <a:cs typeface="Courier"/>
              </a:rPr>
              <a:t>to</a:t>
            </a:r>
            <a:r>
              <a:rPr lang="de-CH" sz="2000" dirty="0">
                <a:latin typeface="Courier"/>
                <a:cs typeface="Courier"/>
              </a:rPr>
              <a:t> a </a:t>
            </a:r>
            <a:r>
              <a:rPr lang="de-CH" sz="2000" dirty="0" err="1">
                <a:latin typeface="Courier"/>
                <a:cs typeface="Courier"/>
              </a:rPr>
              <a:t>packet's</a:t>
            </a:r>
            <a:r>
              <a:rPr lang="de-CH" sz="2000" dirty="0">
                <a:latin typeface="Courier"/>
                <a:cs typeface="Courier"/>
              </a:rPr>
              <a:t> </a:t>
            </a:r>
            <a:r>
              <a:rPr lang="de-CH" sz="2000" dirty="0" err="1">
                <a:latin typeface="Courier"/>
                <a:cs typeface="Courier"/>
              </a:rPr>
              <a:t>destination</a:t>
            </a:r>
            <a:r>
              <a:rPr lang="de-CH" sz="2000" dirty="0">
                <a:latin typeface="Courier"/>
                <a:cs typeface="Courier"/>
              </a:rPr>
              <a:t>."</a:t>
            </a:r>
          </a:p>
          <a:p>
            <a:pPr>
              <a:spcBef>
                <a:spcPts val="1776"/>
              </a:spcBef>
            </a:pPr>
            <a:r>
              <a:rPr lang="en-US" b="1" dirty="0">
                <a:solidFill>
                  <a:srgbClr val="DC8A00"/>
                </a:solidFill>
              </a:rPr>
              <a:t>2007</a:t>
            </a:r>
            <a:r>
              <a:rPr lang="en-US" dirty="0"/>
              <a:t> </a:t>
            </a:r>
            <a:r>
              <a:rPr lang="en-US" dirty="0" err="1"/>
              <a:t>CanSecWest</a:t>
            </a:r>
            <a:r>
              <a:rPr lang="en-US" dirty="0"/>
              <a:t>-Conference Talk</a:t>
            </a:r>
          </a:p>
          <a:p>
            <a:pPr marL="0" indent="0">
              <a:buNone/>
            </a:pPr>
            <a:r>
              <a:rPr lang="en-US" dirty="0">
                <a:sym typeface="Wingdings"/>
              </a:rPr>
              <a:t> RH Type 0 c</a:t>
            </a:r>
            <a:r>
              <a:rPr lang="en-US" dirty="0"/>
              <a:t>an be used for dumb Firewall Bypass</a:t>
            </a:r>
          </a:p>
          <a:p>
            <a:pPr marL="0" indent="0">
              <a:buNone/>
            </a:pPr>
            <a:r>
              <a:rPr lang="en-US" dirty="0">
                <a:sym typeface="Wingdings"/>
              </a:rPr>
              <a:t> RH Type 0 c</a:t>
            </a:r>
            <a:r>
              <a:rPr lang="en-US" dirty="0"/>
              <a:t>an be used for Amplification Attacks (88-fold)</a:t>
            </a:r>
          </a:p>
          <a:p>
            <a:pPr marL="384175" lvl="1" indent="0">
              <a:buNone/>
            </a:pPr>
            <a:r>
              <a:rPr lang="en-US" dirty="0"/>
              <a:t>attacker sends a packet with RH containing</a:t>
            </a:r>
          </a:p>
          <a:p>
            <a:pPr marL="384175" lvl="1" indent="0">
              <a:buNone/>
            </a:pPr>
            <a:r>
              <a:rPr lang="en-US" dirty="0"/>
              <a:t>A -&gt; B -&gt; A -&gt; B -&gt; A -&gt; B -&gt; A -&gt; B -&gt; A ....</a:t>
            </a:r>
          </a:p>
          <a:p>
            <a:pPr marL="384175" lvl="1" indent="0">
              <a:buNone/>
            </a:pPr>
            <a:r>
              <a:rPr lang="en-US" dirty="0"/>
              <a:t>Packet will loop multiple time on the link A-B and cause Link Saturation</a:t>
            </a:r>
          </a:p>
          <a:p>
            <a:r>
              <a:rPr lang="en-US" b="1" dirty="0">
                <a:solidFill>
                  <a:srgbClr val="DC8A00"/>
                </a:solidFill>
              </a:rPr>
              <a:t>Dec 2007</a:t>
            </a:r>
            <a:r>
              <a:rPr lang="en-US" dirty="0"/>
              <a:t> RFC 5095: "Deprecation of Type 0 Routing Headers in IPv6"</a:t>
            </a:r>
          </a:p>
          <a:p>
            <a:pPr marL="384175" lvl="1" indent="0">
              <a:buNone/>
            </a:pPr>
            <a:endParaRPr lang="en-US" dirty="0"/>
          </a:p>
          <a:p>
            <a:pPr marL="0" indent="0">
              <a:buNone/>
            </a:pPr>
            <a:endParaRPr lang="de-CH" dirty="0">
              <a:latin typeface="Courier"/>
              <a:cs typeface="Courier"/>
            </a:endParaRPr>
          </a:p>
          <a:p>
            <a:endParaRPr lang="de-CH" dirty="0"/>
          </a:p>
          <a:p>
            <a:pPr marL="0" indent="0">
              <a:buNone/>
            </a:pPr>
            <a:endParaRPr lang="en-US" dirty="0">
              <a:latin typeface="Arial" charset="0"/>
              <a:ea typeface="ＭＳ Ｐゴシック" charset="0"/>
              <a:cs typeface="ＭＳ Ｐゴシック" charset="0"/>
              <a:sym typeface="Wingdings"/>
            </a:endParaRPr>
          </a:p>
          <a:p>
            <a:endParaRPr lang="en-US" dirty="0">
              <a:latin typeface="Arial" charset="0"/>
              <a:ea typeface="ＭＳ Ｐゴシック" charset="0"/>
              <a:cs typeface="ＭＳ Ｐゴシック" charset="0"/>
            </a:endParaRPr>
          </a:p>
        </p:txBody>
      </p:sp>
      <p:sp>
        <p:nvSpPr>
          <p:cNvPr id="17411" name="Rectangle 2"/>
          <p:cNvSpPr>
            <a:spLocks noGrp="1" noChangeArrowheads="1"/>
          </p:cNvSpPr>
          <p:nvPr>
            <p:ph type="title"/>
          </p:nvPr>
        </p:nvSpPr>
        <p:spPr/>
        <p:txBody>
          <a:bodyPr>
            <a:normAutofit fontScale="90000"/>
          </a:bodyPr>
          <a:lstStyle/>
          <a:p>
            <a:pPr eaLnBrk="1" hangingPunct="1"/>
            <a:r>
              <a:rPr lang="en-GB" dirty="0">
                <a:latin typeface="+mj-lt"/>
                <a:ea typeface="ＭＳ Ｐゴシック" charset="0"/>
                <a:cs typeface="ＭＳ Ｐゴシック" charset="0"/>
              </a:rPr>
              <a:t>Routing Header Type 0 Attack ("Source Routing")</a:t>
            </a:r>
          </a:p>
        </p:txBody>
      </p:sp>
    </p:spTree>
    <p:extLst>
      <p:ext uri="{BB962C8B-B14F-4D97-AF65-F5344CB8AC3E}">
        <p14:creationId xmlns:p14="http://schemas.microsoft.com/office/powerpoint/2010/main" val="27302456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pPr marL="0" indent="0">
              <a:spcBef>
                <a:spcPts val="1776"/>
              </a:spcBef>
              <a:buNone/>
            </a:pPr>
            <a:r>
              <a:rPr lang="en-US" b="1" dirty="0">
                <a:latin typeface="+mn-lt"/>
                <a:ea typeface="ＭＳ Ｐゴシック" charset="0"/>
                <a:cs typeface="ＭＳ Ｐゴシック" charset="0"/>
                <a:sym typeface="Wingdings"/>
              </a:rPr>
              <a:t>Mitigation:</a:t>
            </a:r>
            <a:r>
              <a:rPr lang="en-US" dirty="0">
                <a:latin typeface="+mn-lt"/>
                <a:ea typeface="ＭＳ Ｐゴシック" charset="0"/>
                <a:cs typeface="ＭＳ Ｐゴシック" charset="0"/>
                <a:sym typeface="Wingdings"/>
              </a:rPr>
              <a:t> </a:t>
            </a:r>
            <a:r>
              <a:rPr lang="en-US" dirty="0">
                <a:latin typeface="+mn-lt"/>
              </a:rPr>
              <a:t> block Type 0 Routing Header Traffic</a:t>
            </a:r>
          </a:p>
          <a:p>
            <a:pPr marL="0" indent="0">
              <a:spcBef>
                <a:spcPts val="1776"/>
              </a:spcBef>
              <a:buNone/>
            </a:pPr>
            <a:r>
              <a:rPr lang="en-US" dirty="0">
                <a:latin typeface="+mn-lt"/>
              </a:rPr>
              <a:t>make sure  "</a:t>
            </a:r>
            <a:r>
              <a:rPr lang="en-US" dirty="0">
                <a:latin typeface="Courier"/>
                <a:cs typeface="Courier"/>
              </a:rPr>
              <a:t>no ipv6 </a:t>
            </a:r>
            <a:r>
              <a:rPr lang="en-US" dirty="0" err="1">
                <a:latin typeface="Courier"/>
                <a:cs typeface="Courier"/>
              </a:rPr>
              <a:t>sourceroute</a:t>
            </a:r>
            <a:r>
              <a:rPr lang="en-US" dirty="0"/>
              <a:t>" is set</a:t>
            </a:r>
          </a:p>
          <a:p>
            <a:pPr marL="720725" lvl="1" indent="-342900"/>
            <a:endParaRPr lang="en-US" dirty="0"/>
          </a:p>
          <a:p>
            <a:pPr marL="342900" indent="-342900"/>
            <a:r>
              <a:rPr lang="en-US" dirty="0"/>
              <a:t>Default IOS changed in 12.4(15)T: no need to type "</a:t>
            </a:r>
            <a:r>
              <a:rPr lang="en-US" dirty="0">
                <a:latin typeface="Courier"/>
                <a:cs typeface="Courier"/>
              </a:rPr>
              <a:t>no ipv6 </a:t>
            </a:r>
            <a:r>
              <a:rPr lang="en-US" dirty="0" err="1">
                <a:latin typeface="Courier"/>
                <a:cs typeface="Courier"/>
              </a:rPr>
              <a:t>sourceroute</a:t>
            </a:r>
            <a:r>
              <a:rPr lang="en-US" dirty="0"/>
              <a:t>"</a:t>
            </a:r>
          </a:p>
          <a:p>
            <a:pPr marL="342900" indent="-342900"/>
            <a:endParaRPr lang="en-US" dirty="0"/>
          </a:p>
          <a:p>
            <a:endParaRPr lang="en-US" sz="2000" dirty="0"/>
          </a:p>
          <a:p>
            <a:pPr marL="0" indent="0">
              <a:buNone/>
            </a:pPr>
            <a:endParaRPr lang="en-US" dirty="0">
              <a:latin typeface="Arial" charset="0"/>
              <a:ea typeface="ＭＳ Ｐゴシック" charset="0"/>
              <a:cs typeface="ＭＳ Ｐゴシック" charset="0"/>
              <a:sym typeface="Wingdings"/>
            </a:endParaRPr>
          </a:p>
          <a:p>
            <a:pPr marL="0" indent="0">
              <a:buNone/>
            </a:pPr>
            <a:endParaRPr lang="en-US" dirty="0">
              <a:solidFill>
                <a:schemeClr val="bg1">
                  <a:lumMod val="50000"/>
                </a:schemeClr>
              </a:solidFill>
              <a:ea typeface="ＭＳ Ｐゴシック" charset="0"/>
              <a:sym typeface="Wingdings"/>
            </a:endParaRPr>
          </a:p>
          <a:p>
            <a:pPr marL="0" indent="0">
              <a:buNone/>
            </a:pPr>
            <a:r>
              <a:rPr lang="en-US" dirty="0">
                <a:solidFill>
                  <a:schemeClr val="bg1">
                    <a:lumMod val="50000"/>
                  </a:schemeClr>
                </a:solidFill>
                <a:ea typeface="ＭＳ Ｐゴシック" charset="0"/>
                <a:sym typeface="Wingdings"/>
              </a:rPr>
              <a:t>Link to </a:t>
            </a:r>
            <a:r>
              <a:rPr lang="en-US" dirty="0" err="1">
                <a:solidFill>
                  <a:schemeClr val="bg1">
                    <a:lumMod val="50000"/>
                  </a:schemeClr>
                </a:solidFill>
                <a:ea typeface="ＭＳ Ｐゴシック" charset="0"/>
                <a:sym typeface="Wingdings"/>
              </a:rPr>
              <a:t>CanSecWest</a:t>
            </a:r>
            <a:r>
              <a:rPr lang="en-US" dirty="0">
                <a:solidFill>
                  <a:schemeClr val="bg1">
                    <a:lumMod val="50000"/>
                  </a:schemeClr>
                </a:solidFill>
                <a:ea typeface="ＭＳ Ｐゴシック" charset="0"/>
                <a:sym typeface="Wingdings"/>
              </a:rPr>
              <a:t> 2007 Conference Slides:</a:t>
            </a:r>
          </a:p>
          <a:p>
            <a:pPr marL="0" lvl="1" indent="0">
              <a:buNone/>
            </a:pPr>
            <a:r>
              <a:rPr lang="en-US" dirty="0">
                <a:solidFill>
                  <a:schemeClr val="bg1">
                    <a:lumMod val="50000"/>
                  </a:schemeClr>
                </a:solidFill>
              </a:rPr>
              <a:t>http://</a:t>
            </a:r>
            <a:r>
              <a:rPr lang="en-US" dirty="0" err="1">
                <a:solidFill>
                  <a:schemeClr val="bg1">
                    <a:lumMod val="50000"/>
                  </a:schemeClr>
                </a:solidFill>
              </a:rPr>
              <a:t>www.secdev.org</a:t>
            </a:r>
            <a:r>
              <a:rPr lang="en-US" dirty="0">
                <a:solidFill>
                  <a:schemeClr val="bg1">
                    <a:lumMod val="50000"/>
                  </a:schemeClr>
                </a:solidFill>
              </a:rPr>
              <a:t>/conf/IPv6_RH_security-csw07.pdf</a:t>
            </a:r>
          </a:p>
          <a:p>
            <a:endParaRPr lang="en-US" dirty="0">
              <a:solidFill>
                <a:schemeClr val="bg1">
                  <a:lumMod val="50000"/>
                </a:schemeClr>
              </a:solidFill>
              <a:latin typeface="Arial" charset="0"/>
              <a:ea typeface="ＭＳ Ｐゴシック" charset="0"/>
              <a:cs typeface="ＭＳ Ｐゴシック" charset="0"/>
            </a:endParaRPr>
          </a:p>
        </p:txBody>
      </p:sp>
      <p:sp>
        <p:nvSpPr>
          <p:cNvPr id="17411" name="Rectangle 2"/>
          <p:cNvSpPr>
            <a:spLocks noGrp="1" noChangeArrowheads="1"/>
          </p:cNvSpPr>
          <p:nvPr>
            <p:ph type="title"/>
          </p:nvPr>
        </p:nvSpPr>
        <p:spPr/>
        <p:txBody>
          <a:bodyPr>
            <a:normAutofit/>
          </a:bodyPr>
          <a:lstStyle/>
          <a:p>
            <a:r>
              <a:rPr lang="en-GB" dirty="0">
                <a:latin typeface="+mj-lt"/>
                <a:ea typeface="ＭＳ Ｐゴシック" charset="0"/>
                <a:cs typeface="ＭＳ Ｐゴシック" charset="0"/>
              </a:rPr>
              <a:t>Routing Header Type 0 Attack</a:t>
            </a:r>
          </a:p>
        </p:txBody>
      </p:sp>
    </p:spTree>
    <p:extLst>
      <p:ext uri="{BB962C8B-B14F-4D97-AF65-F5344CB8AC3E}">
        <p14:creationId xmlns:p14="http://schemas.microsoft.com/office/powerpoint/2010/main" val="36716058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lnSpcReduction="10000"/>
          </a:bodyPr>
          <a:lstStyle/>
          <a:p>
            <a:r>
              <a:rPr lang="en-US" b="1" dirty="0" err="1">
                <a:ea typeface="ＭＳ Ｐゴシック" charset="0"/>
              </a:rPr>
              <a:t>IOS</a:t>
            </a:r>
            <a:r>
              <a:rPr lang="en-US" b="1" dirty="0">
                <a:ea typeface="ＭＳ Ｐゴシック" charset="0"/>
              </a:rPr>
              <a:t>-Example: </a:t>
            </a:r>
            <a:r>
              <a:rPr lang="en-US" kern="1200" dirty="0">
                <a:ea typeface="ＭＳ Ｐゴシック" charset="0"/>
              </a:rPr>
              <a:t>block unknown EH</a:t>
            </a:r>
            <a:endParaRPr lang="en-US" b="1" dirty="0">
              <a:ea typeface="ＭＳ Ｐゴシック" charset="0"/>
            </a:endParaRPr>
          </a:p>
          <a:p>
            <a:pPr lvl="1"/>
            <a:endParaRPr lang="en-US" dirty="0">
              <a:latin typeface="Arial" charset="0"/>
              <a:ea typeface="ＭＳ Ｐゴシック" charset="0"/>
              <a:cs typeface="ＭＳ Ｐゴシック" charset="0"/>
            </a:endParaRPr>
          </a:p>
          <a:p>
            <a:pPr marL="6350" indent="0">
              <a:buNone/>
            </a:pPr>
            <a:r>
              <a:rPr lang="en-US" dirty="0" err="1">
                <a:latin typeface="Courier"/>
                <a:ea typeface="ＭＳ Ｐゴシック" charset="0"/>
                <a:cs typeface="Courier"/>
              </a:rPr>
              <a:t>ipv6</a:t>
            </a:r>
            <a:r>
              <a:rPr lang="en-US" dirty="0">
                <a:latin typeface="Courier"/>
                <a:ea typeface="ＭＳ Ｐゴシック" charset="0"/>
                <a:cs typeface="Courier"/>
              </a:rPr>
              <a:t> access-list </a:t>
            </a:r>
            <a:r>
              <a:rPr lang="en-US" dirty="0" err="1">
                <a:latin typeface="Courier"/>
                <a:ea typeface="ＭＳ Ｐゴシック" charset="0"/>
                <a:cs typeface="Courier"/>
              </a:rPr>
              <a:t>BLOCKHEADER</a:t>
            </a:r>
            <a:endParaRPr lang="en-US" dirty="0">
              <a:latin typeface="Courier"/>
              <a:ea typeface="ＭＳ Ｐゴシック" charset="0"/>
              <a:cs typeface="Courier"/>
            </a:endParaRPr>
          </a:p>
          <a:p>
            <a:pPr marL="6350" indent="0">
              <a:buNone/>
            </a:pPr>
            <a:r>
              <a:rPr lang="en-US" dirty="0">
                <a:latin typeface="Courier"/>
                <a:ea typeface="ＭＳ Ｐゴシック" charset="0"/>
                <a:cs typeface="Courier"/>
              </a:rPr>
              <a:t>deny </a:t>
            </a:r>
            <a:r>
              <a:rPr lang="en-US" dirty="0" err="1">
                <a:latin typeface="Courier"/>
                <a:ea typeface="ＭＳ Ｐゴシック" charset="0"/>
                <a:cs typeface="Courier"/>
              </a:rPr>
              <a:t>ipv6</a:t>
            </a:r>
            <a:r>
              <a:rPr lang="en-US" dirty="0">
                <a:latin typeface="Courier"/>
                <a:ea typeface="ＭＳ Ｐゴシック" charset="0"/>
                <a:cs typeface="Courier"/>
              </a:rPr>
              <a:t> any any log undetermined-transport</a:t>
            </a:r>
            <a:endParaRPr lang="en-US" b="1" dirty="0">
              <a:latin typeface="Courier"/>
              <a:ea typeface="ＭＳ Ｐゴシック" charset="0"/>
              <a:cs typeface="Courier"/>
            </a:endParaRPr>
          </a:p>
          <a:p>
            <a:pPr marL="762000" lvl="2" indent="0">
              <a:buNone/>
            </a:pPr>
            <a:endParaRPr lang="en-US" sz="2000" b="1" dirty="0">
              <a:latin typeface="Courier"/>
              <a:ea typeface="ＭＳ Ｐゴシック" charset="0"/>
              <a:cs typeface="Courier"/>
            </a:endParaRPr>
          </a:p>
          <a:p>
            <a:pPr marL="349250" indent="-342900"/>
            <a:r>
              <a:rPr lang="en-US" b="1" dirty="0" err="1">
                <a:ea typeface="ＭＳ Ｐゴシック" charset="0"/>
                <a:cs typeface="Courier"/>
              </a:rPr>
              <a:t>ip6tables</a:t>
            </a:r>
            <a:r>
              <a:rPr lang="en-US" b="1" dirty="0">
                <a:ea typeface="ＭＳ Ｐゴシック" charset="0"/>
                <a:cs typeface="Courier"/>
              </a:rPr>
              <a:t>-Example: </a:t>
            </a:r>
            <a:r>
              <a:rPr lang="en-US" dirty="0"/>
              <a:t>block Type 0 Routing Header Traffic</a:t>
            </a:r>
          </a:p>
          <a:p>
            <a:endParaRPr lang="en-US" sz="2000" kern="1200" dirty="0">
              <a:latin typeface="Arial" charset="0"/>
              <a:ea typeface="ＭＳ Ｐゴシック" charset="-128"/>
              <a:cs typeface="ＭＳ Ｐゴシック" charset="-128"/>
            </a:endParaRPr>
          </a:p>
          <a:p>
            <a:pPr marL="0" indent="0">
              <a:buNone/>
            </a:pPr>
            <a:r>
              <a:rPr lang="en-US" sz="2000" kern="1200" dirty="0" err="1">
                <a:latin typeface="Courier"/>
                <a:ea typeface="ＭＳ Ｐゴシック" charset="-128"/>
                <a:cs typeface="Courier"/>
              </a:rPr>
              <a:t>ip6tables</a:t>
            </a:r>
            <a:r>
              <a:rPr lang="en-US" sz="2000" kern="1200" dirty="0">
                <a:latin typeface="Courier"/>
                <a:ea typeface="ＭＳ Ｐゴシック" charset="-128"/>
                <a:cs typeface="Courier"/>
              </a:rPr>
              <a:t> -A INPUT -m </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-type 0 -j DROP</a:t>
            </a:r>
          </a:p>
          <a:p>
            <a:pPr marL="0" indent="0">
              <a:buNone/>
            </a:pPr>
            <a:r>
              <a:rPr lang="en-US" sz="2000" kern="1200" dirty="0" err="1">
                <a:latin typeface="Courier"/>
                <a:ea typeface="ＭＳ Ｐゴシック" charset="-128"/>
                <a:cs typeface="Courier"/>
              </a:rPr>
              <a:t>ip6tables</a:t>
            </a:r>
            <a:r>
              <a:rPr lang="en-US" sz="2000" kern="1200" dirty="0">
                <a:latin typeface="Courier"/>
                <a:ea typeface="ＭＳ Ｐゴシック" charset="-128"/>
                <a:cs typeface="Courier"/>
              </a:rPr>
              <a:t> -A FORWARD -m </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-type 0 -j DROP</a:t>
            </a:r>
          </a:p>
          <a:p>
            <a:pPr marL="0" indent="0">
              <a:buNone/>
            </a:pPr>
            <a:r>
              <a:rPr lang="en-US" sz="2000" kern="1200" dirty="0" err="1">
                <a:latin typeface="Courier"/>
                <a:ea typeface="ＭＳ Ｐゴシック" charset="-128"/>
                <a:cs typeface="Courier"/>
              </a:rPr>
              <a:t>ip6tables</a:t>
            </a:r>
            <a:r>
              <a:rPr lang="en-US" sz="2000" kern="1200" dirty="0">
                <a:latin typeface="Courier"/>
                <a:ea typeface="ＭＳ Ｐゴシック" charset="-128"/>
                <a:cs typeface="Courier"/>
              </a:rPr>
              <a:t> -A OUTPUT -m </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a:t>
            </a:r>
            <a:r>
              <a:rPr lang="en-US" sz="2000" kern="1200" dirty="0" err="1">
                <a:latin typeface="Courier"/>
                <a:ea typeface="ＭＳ Ｐゴシック" charset="-128"/>
                <a:cs typeface="Courier"/>
              </a:rPr>
              <a:t>rt</a:t>
            </a:r>
            <a:r>
              <a:rPr lang="en-US" sz="2000" kern="1200" dirty="0">
                <a:latin typeface="Courier"/>
                <a:ea typeface="ＭＳ Ｐゴシック" charset="-128"/>
                <a:cs typeface="Courier"/>
              </a:rPr>
              <a:t>-type 0 -j DROP</a:t>
            </a:r>
          </a:p>
          <a:p>
            <a:pPr marL="463550" indent="-457200"/>
            <a:endParaRPr lang="en-US" sz="2600" b="1" dirty="0">
              <a:latin typeface="Courier"/>
              <a:ea typeface="ＭＳ Ｐゴシック" charset="0"/>
              <a:cs typeface="Courier"/>
            </a:endParaRPr>
          </a:p>
          <a:p>
            <a:pPr marL="762000" lvl="2" indent="0">
              <a:buNone/>
            </a:pPr>
            <a:endParaRPr lang="en-US" sz="2000" dirty="0">
              <a:latin typeface="Courier"/>
              <a:ea typeface="ＭＳ Ｐゴシック" charset="0"/>
              <a:cs typeface="Courier"/>
            </a:endParaRPr>
          </a:p>
          <a:p>
            <a:endParaRPr lang="en-US" dirty="0">
              <a:latin typeface="+mj-lt"/>
              <a:ea typeface="ＭＳ Ｐゴシック" charset="0"/>
              <a:cs typeface="Courier"/>
            </a:endParaRPr>
          </a:p>
        </p:txBody>
      </p:sp>
      <p:sp>
        <p:nvSpPr>
          <p:cNvPr id="17411" name="Rectangle 2"/>
          <p:cNvSpPr>
            <a:spLocks noGrp="1" noChangeArrowheads="1"/>
          </p:cNvSpPr>
          <p:nvPr>
            <p:ph type="title"/>
          </p:nvPr>
        </p:nvSpPr>
        <p:spPr/>
        <p:txBody>
          <a:bodyPr>
            <a:normAutofit/>
          </a:bodyPr>
          <a:lstStyle/>
          <a:p>
            <a:pPr eaLnBrk="1" hangingPunct="1"/>
            <a:r>
              <a:rPr lang="en-GB" dirty="0">
                <a:latin typeface="+mj-lt"/>
                <a:ea typeface="ＭＳ Ｐゴシック" charset="0"/>
                <a:cs typeface="ＭＳ Ｐゴシック" charset="0"/>
              </a:rPr>
              <a:t>Examples for EH Filtering</a:t>
            </a:r>
          </a:p>
        </p:txBody>
      </p:sp>
    </p:spTree>
    <p:extLst>
      <p:ext uri="{BB962C8B-B14F-4D97-AF65-F5344CB8AC3E}">
        <p14:creationId xmlns:p14="http://schemas.microsoft.com/office/powerpoint/2010/main" val="20737687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lnSpcReduction="10000"/>
          </a:bodyPr>
          <a:lstStyle/>
          <a:p>
            <a:pPr marL="0" indent="0">
              <a:buNone/>
            </a:pPr>
            <a:r>
              <a:rPr lang="en-US">
                <a:ea typeface="ＭＳ Ｐゴシック" charset="0"/>
                <a:sym typeface="Wingdings"/>
              </a:rPr>
              <a:t>There are tools to test </a:t>
            </a:r>
            <a:r>
              <a:rPr lang="en-GB">
                <a:ea typeface="ＭＳ Ｐゴシック" charset="0"/>
              </a:rPr>
              <a:t>your Security Devices:</a:t>
            </a:r>
          </a:p>
          <a:p>
            <a:endParaRPr lang="en-US">
              <a:ea typeface="ＭＳ Ｐゴシック" charset="0"/>
              <a:sym typeface="Wingdings"/>
            </a:endParaRPr>
          </a:p>
          <a:p>
            <a:r>
              <a:rPr lang="en-US" b="1">
                <a:ea typeface="ＭＳ Ｐゴシック" charset="0"/>
                <a:sym typeface="Wingdings"/>
              </a:rPr>
              <a:t>Scapy6 </a:t>
            </a:r>
          </a:p>
          <a:p>
            <a:pPr lvl="1"/>
            <a:r>
              <a:rPr lang="en-US">
                <a:ea typeface="ＭＳ Ｐゴシック" charset="0"/>
                <a:sym typeface="Wingdings"/>
              </a:rPr>
              <a:t>utility that can create custom IPv6 packets with crafted extension headers / also for fragmentation</a:t>
            </a:r>
          </a:p>
          <a:p>
            <a:r>
              <a:rPr lang="en-US" b="1">
                <a:ea typeface="ＭＳ Ｐゴシック" charset="0"/>
                <a:sym typeface="Wingdings"/>
              </a:rPr>
              <a:t>ISIC6</a:t>
            </a:r>
            <a:r>
              <a:rPr lang="en-US">
                <a:ea typeface="ＭＳ Ｐゴシック" charset="0"/>
                <a:sym typeface="Wingdings"/>
              </a:rPr>
              <a:t> (IP Stack Integrity Checker for v6)</a:t>
            </a:r>
          </a:p>
          <a:p>
            <a:pPr lvl="1"/>
            <a:r>
              <a:rPr lang="en-US">
                <a:ea typeface="ＭＳ Ｐゴシック" charset="0"/>
                <a:sym typeface="Wingdings"/>
              </a:rPr>
              <a:t>utility that generates random IPv6 packets (protocol fuzzer and flooder)</a:t>
            </a:r>
          </a:p>
          <a:p>
            <a:r>
              <a:rPr lang="en-US" b="1">
                <a:ea typeface="ＭＳ Ｐゴシック" charset="0"/>
                <a:sym typeface="Wingdings"/>
              </a:rPr>
              <a:t>fuzz_ipv6</a:t>
            </a:r>
            <a:r>
              <a:rPr lang="en-US">
                <a:ea typeface="ＭＳ Ｐゴシック" charset="0"/>
                <a:sym typeface="Wingdings"/>
              </a:rPr>
              <a:t> (part of the THC IPv6 toolsuite)</a:t>
            </a:r>
          </a:p>
          <a:p>
            <a:pPr lvl="1"/>
            <a:r>
              <a:rPr lang="en-US">
                <a:ea typeface="ＭＳ Ｐゴシック" charset="0"/>
                <a:sym typeface="Wingdings"/>
              </a:rPr>
              <a:t>different options to fuzz headers</a:t>
            </a:r>
          </a:p>
          <a:p>
            <a:r>
              <a:rPr lang="en-US">
                <a:ea typeface="ＭＳ Ｐゴシック" charset="0"/>
                <a:sym typeface="Wingdings"/>
              </a:rPr>
              <a:t>also look at </a:t>
            </a:r>
            <a:r>
              <a:rPr lang="en-US" b="1">
                <a:ea typeface="ＭＳ Ｐゴシック" charset="0"/>
                <a:sym typeface="Wingdings"/>
              </a:rPr>
              <a:t>other THC tools </a:t>
            </a:r>
            <a:r>
              <a:rPr lang="en-US">
                <a:ea typeface="ＭＳ Ｐゴシック" charset="0"/>
                <a:sym typeface="Wingdings"/>
              </a:rPr>
              <a:t>(implementation6/6d)</a:t>
            </a:r>
            <a:endParaRPr lang="en-US">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If you want to test EH Filter capabilities</a:t>
            </a:r>
          </a:p>
        </p:txBody>
      </p:sp>
      <p:pic>
        <p:nvPicPr>
          <p:cNvPr id="5" name="Picture 4" descr="Arbeit_Icon_papier_mehrere_do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814" y="908720"/>
            <a:ext cx="917745" cy="1041399"/>
          </a:xfrm>
          <a:prstGeom prst="rect">
            <a:avLst/>
          </a:prstGeom>
        </p:spPr>
      </p:pic>
      <p:sp>
        <p:nvSpPr>
          <p:cNvPr id="6" name="TextBox 5"/>
          <p:cNvSpPr txBox="1"/>
          <p:nvPr/>
        </p:nvSpPr>
        <p:spPr>
          <a:xfrm>
            <a:off x="7343163" y="1103452"/>
            <a:ext cx="1693333" cy="646331"/>
          </a:xfrm>
          <a:prstGeom prst="rect">
            <a:avLst/>
          </a:prstGeom>
          <a:noFill/>
        </p:spPr>
        <p:txBody>
          <a:bodyPr wrap="square" rtlCol="0">
            <a:spAutoFit/>
          </a:bodyPr>
          <a:lstStyle/>
          <a:p>
            <a:pPr algn="ctr"/>
            <a:r>
              <a:rPr lang="en-US" b="1">
                <a:solidFill>
                  <a:srgbClr val="FF0000"/>
                </a:solidFill>
                <a:latin typeface="Calibri" panose="020F0502020204030204" pitchFamily="34" charset="0"/>
                <a:cs typeface="Calibri" panose="020F0502020204030204" pitchFamily="34" charset="0"/>
              </a:rPr>
              <a:t>for your reference</a:t>
            </a:r>
          </a:p>
        </p:txBody>
      </p:sp>
    </p:spTree>
    <p:extLst>
      <p:ext uri="{BB962C8B-B14F-4D97-AF65-F5344CB8AC3E}">
        <p14:creationId xmlns:p14="http://schemas.microsoft.com/office/powerpoint/2010/main" val="24249314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4E898-E4B4-4146-805D-DD618204A15F}"/>
              </a:ext>
            </a:extLst>
          </p:cNvPr>
          <p:cNvSpPr>
            <a:spLocks noGrp="1"/>
          </p:cNvSpPr>
          <p:nvPr>
            <p:ph type="title"/>
          </p:nvPr>
        </p:nvSpPr>
        <p:spPr>
          <a:xfrm>
            <a:off x="741186" y="2220912"/>
            <a:ext cx="7661628" cy="2416175"/>
          </a:xfrm>
        </p:spPr>
        <p:txBody>
          <a:bodyPr/>
          <a:lstStyle/>
          <a:p>
            <a:r>
              <a:rPr lang="en-US" dirty="0"/>
              <a:t>Fragmentation Issues</a:t>
            </a:r>
            <a:br>
              <a:rPr lang="en-US" dirty="0"/>
            </a:br>
            <a:r>
              <a:rPr lang="en-US" sz="2800" dirty="0"/>
              <a:t>(still Extension Headers &amp; Security)</a:t>
            </a:r>
            <a:endParaRPr lang="en-US" dirty="0"/>
          </a:p>
        </p:txBody>
      </p:sp>
    </p:spTree>
    <p:extLst>
      <p:ext uri="{BB962C8B-B14F-4D97-AF65-F5344CB8AC3E}">
        <p14:creationId xmlns:p14="http://schemas.microsoft.com/office/powerpoint/2010/main" val="5577295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marL="0" indent="0">
              <a:buNone/>
            </a:pPr>
            <a:r>
              <a:rPr lang="en-US" dirty="0">
                <a:ea typeface="ＭＳ Ｐゴシック" charset="0"/>
              </a:rPr>
              <a:t>Splitting an IP packet into smaller packets (receiver has to reassemble it)</a:t>
            </a:r>
          </a:p>
        </p:txBody>
      </p:sp>
      <p:sp>
        <p:nvSpPr>
          <p:cNvPr id="17411" name="Rectangle 2"/>
          <p:cNvSpPr>
            <a:spLocks noGrp="1" noChangeArrowheads="1"/>
          </p:cNvSpPr>
          <p:nvPr>
            <p:ph type="title"/>
          </p:nvPr>
        </p:nvSpPr>
        <p:spPr/>
        <p:txBody>
          <a:bodyPr>
            <a:normAutofit/>
          </a:bodyPr>
          <a:lstStyle/>
          <a:p>
            <a:r>
              <a:rPr lang="en-US">
                <a:ea typeface="ＭＳ Ｐゴシック" charset="0"/>
              </a:rPr>
              <a:t>What is Fragmentation?</a:t>
            </a:r>
          </a:p>
        </p:txBody>
      </p:sp>
      <p:grpSp>
        <p:nvGrpSpPr>
          <p:cNvPr id="2" name="Group 1">
            <a:extLst>
              <a:ext uri="{FF2B5EF4-FFF2-40B4-BE49-F238E27FC236}">
                <a16:creationId xmlns:a16="http://schemas.microsoft.com/office/drawing/2014/main" id="{AF08A1A6-0C4A-FE44-83F2-0201C964C76F}"/>
              </a:ext>
            </a:extLst>
          </p:cNvPr>
          <p:cNvGrpSpPr/>
          <p:nvPr/>
        </p:nvGrpSpPr>
        <p:grpSpPr>
          <a:xfrm>
            <a:off x="683568" y="1815207"/>
            <a:ext cx="7632848" cy="4494113"/>
            <a:chOff x="683568" y="1815207"/>
            <a:chExt cx="7632848" cy="4494113"/>
          </a:xfrm>
        </p:grpSpPr>
        <p:sp>
          <p:nvSpPr>
            <p:cNvPr id="9" name="Rectangle 8"/>
            <p:cNvSpPr/>
            <p:nvPr/>
          </p:nvSpPr>
          <p:spPr bwMode="auto">
            <a:xfrm>
              <a:off x="2459827" y="2565401"/>
              <a:ext cx="1176069"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 name="Rectangle 9"/>
            <p:cNvSpPr/>
            <p:nvPr/>
          </p:nvSpPr>
          <p:spPr bwMode="auto">
            <a:xfrm>
              <a:off x="3635896" y="2565401"/>
              <a:ext cx="1152128"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Transport-Header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1" name="Rectangle 10"/>
            <p:cNvSpPr/>
            <p:nvPr/>
          </p:nvSpPr>
          <p:spPr bwMode="auto">
            <a:xfrm>
              <a:off x="4788024" y="2565401"/>
              <a:ext cx="2664296" cy="863599"/>
            </a:xfrm>
            <a:prstGeom prst="rect">
              <a:avLst/>
            </a:prstGeom>
            <a:solidFill>
              <a:schemeClr val="accent2"/>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3" name="Rectangle 12"/>
            <p:cNvSpPr/>
            <p:nvPr/>
          </p:nvSpPr>
          <p:spPr bwMode="auto">
            <a:xfrm>
              <a:off x="2459826" y="4293593"/>
              <a:ext cx="1176069"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4" name="Rectangle 13"/>
            <p:cNvSpPr/>
            <p:nvPr/>
          </p:nvSpPr>
          <p:spPr bwMode="auto">
            <a:xfrm>
              <a:off x="4788024" y="4293593"/>
              <a:ext cx="1152128" cy="863599"/>
            </a:xfrm>
            <a:prstGeom prst="rect">
              <a:avLst/>
            </a:prstGeom>
            <a:solidFill>
              <a:schemeClr val="tx2">
                <a:lumMod val="20000"/>
                <a:lumOff val="8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Transport-Header</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5" name="Rectangle 14"/>
            <p:cNvSpPr/>
            <p:nvPr/>
          </p:nvSpPr>
          <p:spPr bwMode="auto">
            <a:xfrm>
              <a:off x="5940153" y="4293593"/>
              <a:ext cx="1008111" cy="863599"/>
            </a:xfrm>
            <a:prstGeom prst="rect">
              <a:avLst/>
            </a:prstGeom>
            <a:solidFill>
              <a:schemeClr val="accent2"/>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7" name="Rectangle 16"/>
            <p:cNvSpPr/>
            <p:nvPr/>
          </p:nvSpPr>
          <p:spPr bwMode="auto">
            <a:xfrm>
              <a:off x="3635896" y="4293096"/>
              <a:ext cx="1176069" cy="863599"/>
            </a:xfrm>
            <a:prstGeom prst="rect">
              <a:avLst/>
            </a:prstGeom>
            <a:solidFill>
              <a:schemeClr val="tx2">
                <a:lumMod val="60000"/>
                <a:lumOff val="4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Fragmnt.Header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8" name="Rectangle 17"/>
            <p:cNvSpPr/>
            <p:nvPr/>
          </p:nvSpPr>
          <p:spPr bwMode="auto">
            <a:xfrm>
              <a:off x="2459826" y="5445721"/>
              <a:ext cx="1176069" cy="863599"/>
            </a:xfrm>
            <a:prstGeom prst="rect">
              <a:avLst/>
            </a:prstGeom>
            <a:solidFill>
              <a:srgbClr val="FFE9C5"/>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IPv6-Header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9" name="Rectangle 18"/>
            <p:cNvSpPr/>
            <p:nvPr/>
          </p:nvSpPr>
          <p:spPr bwMode="auto">
            <a:xfrm>
              <a:off x="4788024" y="5445721"/>
              <a:ext cx="1656184" cy="863599"/>
            </a:xfrm>
            <a:prstGeom prst="rect">
              <a:avLst/>
            </a:prstGeom>
            <a:solidFill>
              <a:schemeClr val="accent2"/>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chemeClr val="tx1"/>
                  </a:solidFill>
                  <a:latin typeface="Calibri" panose="020F0502020204030204" pitchFamily="34" charset="0"/>
                  <a:ea typeface="ＭＳ Ｐゴシック" charset="-128"/>
                  <a:cs typeface="Calibri" panose="020F0502020204030204" pitchFamily="34" charset="0"/>
                </a:rPr>
                <a:t>Data</a:t>
              </a: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1" name="Rectangle 20"/>
            <p:cNvSpPr/>
            <p:nvPr/>
          </p:nvSpPr>
          <p:spPr bwMode="auto">
            <a:xfrm>
              <a:off x="3635896" y="5445224"/>
              <a:ext cx="1176069" cy="863599"/>
            </a:xfrm>
            <a:prstGeom prst="rect">
              <a:avLst/>
            </a:prstGeom>
            <a:solidFill>
              <a:schemeClr val="tx2">
                <a:lumMod val="60000"/>
                <a:lumOff val="40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ts val="600"/>
                </a:spcAft>
                <a:buClrTx/>
                <a:buSzTx/>
                <a:buFontTx/>
                <a:buNone/>
                <a:tabLst/>
              </a:pPr>
              <a:r>
                <a:rPr kumimoji="0" lang="en-US" sz="180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Fragmnt.Header</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algn="ctr"/>
              <a:endParaRPr lang="en-US">
                <a:solidFill>
                  <a:schemeClr val="tx1"/>
                </a:solidFill>
                <a:latin typeface="Calibri" panose="020F0502020204030204" pitchFamily="34" charset="0"/>
                <a:ea typeface="ＭＳ Ｐゴシック" charset="-128"/>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22" name="TextBox 21"/>
            <p:cNvSpPr txBox="1"/>
            <p:nvPr/>
          </p:nvSpPr>
          <p:spPr>
            <a:xfrm>
              <a:off x="683568" y="4509120"/>
              <a:ext cx="1368152" cy="369332"/>
            </a:xfrm>
            <a:prstGeom prst="rect">
              <a:avLst/>
            </a:prstGeom>
            <a:noFill/>
          </p:spPr>
          <p:txBody>
            <a:bodyPr wrap="square" rtlCol="0">
              <a:spAutoFit/>
            </a:bodyPr>
            <a:lstStyle/>
            <a:p>
              <a:r>
                <a:rPr lang="en-US">
                  <a:latin typeface="Calibri" panose="020F0502020204030204" pitchFamily="34" charset="0"/>
                  <a:cs typeface="Calibri" panose="020F0502020204030204" pitchFamily="34" charset="0"/>
                </a:rPr>
                <a:t>Fragment 1</a:t>
              </a:r>
            </a:p>
          </p:txBody>
        </p:sp>
        <p:cxnSp>
          <p:nvCxnSpPr>
            <p:cNvPr id="23" name="Straight Arrow Connector 22"/>
            <p:cNvCxnSpPr/>
            <p:nvPr/>
          </p:nvCxnSpPr>
          <p:spPr bwMode="auto">
            <a:xfrm>
              <a:off x="2483768" y="4077072"/>
              <a:ext cx="4464496" cy="0"/>
            </a:xfrm>
            <a:prstGeom prst="straightConnector1">
              <a:avLst/>
            </a:prstGeom>
            <a:solidFill>
              <a:schemeClr val="accent1"/>
            </a:solidFill>
            <a:ln w="28575" cap="flat" cmpd="sng" algn="ctr">
              <a:solidFill>
                <a:srgbClr val="008000"/>
              </a:solidFill>
              <a:prstDash val="solid"/>
              <a:round/>
              <a:headEnd type="arrow"/>
              <a:tailEnd type="arrow"/>
            </a:ln>
            <a:effectLst/>
          </p:spPr>
        </p:cxnSp>
        <p:cxnSp>
          <p:nvCxnSpPr>
            <p:cNvPr id="24" name="Straight Arrow Connector 23"/>
            <p:cNvCxnSpPr/>
            <p:nvPr/>
          </p:nvCxnSpPr>
          <p:spPr bwMode="auto">
            <a:xfrm>
              <a:off x="2483768" y="2349377"/>
              <a:ext cx="4464496" cy="0"/>
            </a:xfrm>
            <a:prstGeom prst="straightConnector1">
              <a:avLst/>
            </a:prstGeom>
            <a:solidFill>
              <a:schemeClr val="accent1"/>
            </a:solidFill>
            <a:ln w="28575" cap="flat" cmpd="sng" algn="ctr">
              <a:solidFill>
                <a:srgbClr val="FF0000"/>
              </a:solidFill>
              <a:prstDash val="solid"/>
              <a:round/>
              <a:headEnd type="arrow"/>
              <a:tailEnd type="arrow"/>
            </a:ln>
            <a:effectLst/>
          </p:spPr>
        </p:cxnSp>
        <p:sp>
          <p:nvSpPr>
            <p:cNvPr id="25" name="TextBox 24"/>
            <p:cNvSpPr txBox="1"/>
            <p:nvPr/>
          </p:nvSpPr>
          <p:spPr>
            <a:xfrm>
              <a:off x="3203848" y="1989337"/>
              <a:ext cx="2808312" cy="369332"/>
            </a:xfrm>
            <a:prstGeom prst="rect">
              <a:avLst/>
            </a:prstGeom>
            <a:noFill/>
          </p:spPr>
          <p:txBody>
            <a:bodyPr wrap="square" rtlCol="0">
              <a:spAutoFit/>
            </a:bodyPr>
            <a:lstStyle/>
            <a:p>
              <a:pPr algn="ctr"/>
              <a:r>
                <a:rPr lang="en-US">
                  <a:solidFill>
                    <a:srgbClr val="FF0000"/>
                  </a:solidFill>
                  <a:latin typeface="Calibri" panose="020F0502020204030204" pitchFamily="34" charset="0"/>
                  <a:cs typeface="Calibri" panose="020F0502020204030204" pitchFamily="34" charset="0"/>
                </a:rPr>
                <a:t>MTU</a:t>
              </a:r>
            </a:p>
          </p:txBody>
        </p:sp>
        <p:sp>
          <p:nvSpPr>
            <p:cNvPr id="26" name="TextBox 25"/>
            <p:cNvSpPr txBox="1"/>
            <p:nvPr/>
          </p:nvSpPr>
          <p:spPr>
            <a:xfrm>
              <a:off x="3203848" y="3717032"/>
              <a:ext cx="2808312" cy="369332"/>
            </a:xfrm>
            <a:prstGeom prst="rect">
              <a:avLst/>
            </a:prstGeom>
            <a:noFill/>
          </p:spPr>
          <p:txBody>
            <a:bodyPr wrap="square" rtlCol="0">
              <a:spAutoFit/>
            </a:bodyPr>
            <a:lstStyle/>
            <a:p>
              <a:pPr algn="ctr"/>
              <a:r>
                <a:rPr lang="en-US">
                  <a:solidFill>
                    <a:srgbClr val="008000"/>
                  </a:solidFill>
                  <a:latin typeface="Calibri" panose="020F0502020204030204" pitchFamily="34" charset="0"/>
                  <a:cs typeface="Calibri" panose="020F0502020204030204" pitchFamily="34" charset="0"/>
                </a:rPr>
                <a:t>MTU</a:t>
              </a:r>
            </a:p>
          </p:txBody>
        </p:sp>
        <p:sp>
          <p:nvSpPr>
            <p:cNvPr id="27" name="TextBox 26"/>
            <p:cNvSpPr txBox="1"/>
            <p:nvPr/>
          </p:nvSpPr>
          <p:spPr>
            <a:xfrm>
              <a:off x="5724128" y="1815207"/>
              <a:ext cx="2592288" cy="461665"/>
            </a:xfrm>
            <a:prstGeom prst="rect">
              <a:avLst/>
            </a:prstGeom>
            <a:noFill/>
          </p:spPr>
          <p:txBody>
            <a:bodyPr wrap="square" rtlCol="0">
              <a:spAutoFit/>
            </a:bodyPr>
            <a:lstStyle/>
            <a:p>
              <a:r>
                <a:rPr lang="en-US" sz="2400">
                  <a:solidFill>
                    <a:srgbClr val="FF0000"/>
                  </a:solidFill>
                  <a:latin typeface="Calibri" panose="020F0502020204030204" pitchFamily="34" charset="0"/>
                  <a:cs typeface="Calibri" panose="020F0502020204030204" pitchFamily="34" charset="0"/>
                </a:rPr>
                <a:t>"Packet too big"</a:t>
              </a:r>
            </a:p>
          </p:txBody>
        </p:sp>
        <p:sp>
          <p:nvSpPr>
            <p:cNvPr id="28" name="TextBox 27"/>
            <p:cNvSpPr txBox="1"/>
            <p:nvPr/>
          </p:nvSpPr>
          <p:spPr>
            <a:xfrm>
              <a:off x="683568" y="2708920"/>
              <a:ext cx="1368152" cy="646331"/>
            </a:xfrm>
            <a:prstGeom prst="rect">
              <a:avLst/>
            </a:prstGeom>
            <a:noFill/>
          </p:spPr>
          <p:txBody>
            <a:bodyPr wrap="square" rtlCol="0">
              <a:spAutoFit/>
            </a:bodyPr>
            <a:lstStyle/>
            <a:p>
              <a:r>
                <a:rPr lang="en-US">
                  <a:latin typeface="Calibri" panose="020F0502020204030204" pitchFamily="34" charset="0"/>
                  <a:cs typeface="Calibri" panose="020F0502020204030204" pitchFamily="34" charset="0"/>
                </a:rPr>
                <a:t>Oversized Packet</a:t>
              </a:r>
            </a:p>
          </p:txBody>
        </p:sp>
        <p:sp>
          <p:nvSpPr>
            <p:cNvPr id="29" name="TextBox 28"/>
            <p:cNvSpPr txBox="1"/>
            <p:nvPr/>
          </p:nvSpPr>
          <p:spPr>
            <a:xfrm>
              <a:off x="683568" y="5723964"/>
              <a:ext cx="1368152" cy="369332"/>
            </a:xfrm>
            <a:prstGeom prst="rect">
              <a:avLst/>
            </a:prstGeom>
            <a:noFill/>
          </p:spPr>
          <p:txBody>
            <a:bodyPr wrap="square" rtlCol="0">
              <a:spAutoFit/>
            </a:bodyPr>
            <a:lstStyle/>
            <a:p>
              <a:r>
                <a:rPr lang="en-US">
                  <a:latin typeface="Calibri" panose="020F0502020204030204" pitchFamily="34" charset="0"/>
                  <a:cs typeface="Calibri" panose="020F0502020204030204" pitchFamily="34" charset="0"/>
                </a:rPr>
                <a:t>Fragment 2</a:t>
              </a:r>
            </a:p>
          </p:txBody>
        </p:sp>
        <p:cxnSp>
          <p:nvCxnSpPr>
            <p:cNvPr id="30" name="Straight Connector 29"/>
            <p:cNvCxnSpPr/>
            <p:nvPr/>
          </p:nvCxnSpPr>
          <p:spPr bwMode="auto">
            <a:xfrm flipV="1">
              <a:off x="6948264" y="2276872"/>
              <a:ext cx="0" cy="1368152"/>
            </a:xfrm>
            <a:prstGeom prst="line">
              <a:avLst/>
            </a:prstGeom>
            <a:solidFill>
              <a:schemeClr val="accent1"/>
            </a:solidFill>
            <a:ln w="38100" cap="flat" cmpd="sng" algn="ctr">
              <a:solidFill>
                <a:srgbClr val="FF0000"/>
              </a:solidFill>
              <a:prstDash val="dashDot"/>
              <a:round/>
              <a:headEnd type="none" w="med" len="med"/>
              <a:tailEnd type="none" w="med" len="med"/>
            </a:ln>
            <a:effectLst/>
          </p:spPr>
        </p:cxnSp>
      </p:grpSp>
    </p:spTree>
    <p:extLst>
      <p:ext uri="{BB962C8B-B14F-4D97-AF65-F5344CB8AC3E}">
        <p14:creationId xmlns:p14="http://schemas.microsoft.com/office/powerpoint/2010/main" val="39895617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dirty="0">
                <a:ea typeface="ＭＳ Ｐゴシック" charset="0"/>
              </a:rPr>
              <a:t>Attacker can try to </a:t>
            </a:r>
            <a:r>
              <a:rPr lang="en-US" b="1" dirty="0">
                <a:solidFill>
                  <a:schemeClr val="accent2"/>
                </a:solidFill>
                <a:ea typeface="ＭＳ Ｐゴシック" charset="0"/>
              </a:rPr>
              <a:t>bypass filtering/detection</a:t>
            </a:r>
            <a:r>
              <a:rPr lang="en-US" b="1" dirty="0">
                <a:solidFill>
                  <a:srgbClr val="DC8A00"/>
                </a:solidFill>
                <a:ea typeface="ＭＳ Ｐゴシック" charset="0"/>
              </a:rPr>
              <a:t> </a:t>
            </a:r>
            <a:r>
              <a:rPr lang="en-US" dirty="0">
                <a:ea typeface="ＭＳ Ｐゴシック" charset="0"/>
              </a:rPr>
              <a:t>(IDS/IPS evasion technique)</a:t>
            </a:r>
          </a:p>
          <a:p>
            <a:pPr lvl="1"/>
            <a:r>
              <a:rPr lang="en-US" sz="2400" dirty="0">
                <a:ea typeface="ＭＳ Ｐゴシック" charset="0"/>
              </a:rPr>
              <a:t>by putting the attack into many small fragments</a:t>
            </a:r>
          </a:p>
          <a:p>
            <a:pPr lvl="1"/>
            <a:r>
              <a:rPr lang="en-US" sz="2400" dirty="0">
                <a:ea typeface="ＭＳ Ｐゴシック" charset="0"/>
              </a:rPr>
              <a:t>by combination of multiple extension </a:t>
            </a:r>
            <a:r>
              <a:rPr lang="en-US" sz="2400" dirty="0"/>
              <a:t>headers and fragmentation so that layer 4 header is in 2</a:t>
            </a:r>
            <a:r>
              <a:rPr lang="en-US" sz="2400" baseline="30000" dirty="0"/>
              <a:t>nd</a:t>
            </a:r>
            <a:r>
              <a:rPr lang="en-US" sz="2400" dirty="0"/>
              <a:t> fragment</a:t>
            </a:r>
            <a:endParaRPr lang="en-US" sz="2400" dirty="0">
              <a:ea typeface="ＭＳ Ｐゴシック" charset="0"/>
            </a:endParaRPr>
          </a:p>
          <a:p>
            <a:pPr lvl="1">
              <a:buFont typeface="Wingdings" charset="0"/>
              <a:buChar char="è"/>
            </a:pPr>
            <a:r>
              <a:rPr lang="en-US" sz="2400" dirty="0">
                <a:ea typeface="ＭＳ Ｐゴシック" charset="0"/>
              </a:rPr>
              <a:t>Analyzing becomes more difficult / resource consuming</a:t>
            </a:r>
          </a:p>
          <a:p>
            <a:pPr>
              <a:buFont typeface="Wingdings" charset="0"/>
              <a:buChar char="è"/>
            </a:pPr>
            <a:endParaRPr lang="en-US" sz="2000" dirty="0">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Fragmentation Issues 1/3</a:t>
            </a:r>
          </a:p>
        </p:txBody>
      </p:sp>
    </p:spTree>
    <p:extLst>
      <p:ext uri="{BB962C8B-B14F-4D97-AF65-F5344CB8AC3E}">
        <p14:creationId xmlns:p14="http://schemas.microsoft.com/office/powerpoint/2010/main" val="398403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dissolve">
                                      <p:cBhvr>
                                        <p:cTn id="7" dur="500"/>
                                        <p:tgtEl>
                                          <p:spTgt spid="1741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7412">
                                            <p:txEl>
                                              <p:pRg st="1" end="1"/>
                                            </p:txEl>
                                          </p:spTgt>
                                        </p:tgtEl>
                                        <p:attrNameLst>
                                          <p:attrName>style.visibility</p:attrName>
                                        </p:attrNameLst>
                                      </p:cBhvr>
                                      <p:to>
                                        <p:strVal val="visible"/>
                                      </p:to>
                                    </p:set>
                                    <p:animEffect transition="in" filter="dissolve">
                                      <p:cBhvr>
                                        <p:cTn id="10" dur="500"/>
                                        <p:tgtEl>
                                          <p:spTgt spid="17412">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animEffect transition="in" filter="dissolve">
                                      <p:cBhvr>
                                        <p:cTn id="13" dur="500"/>
                                        <p:tgtEl>
                                          <p:spTgt spid="17412">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7412">
                                            <p:txEl>
                                              <p:pRg st="3" end="3"/>
                                            </p:txEl>
                                          </p:spTgt>
                                        </p:tgtEl>
                                        <p:attrNameLst>
                                          <p:attrName>style.visibility</p:attrName>
                                        </p:attrNameLst>
                                      </p:cBhvr>
                                      <p:to>
                                        <p:strVal val="visible"/>
                                      </p:to>
                                    </p:set>
                                    <p:animEffect transition="in" filter="dissolve">
                                      <p:cBhvr>
                                        <p:cTn id="16" dur="500"/>
                                        <p:tgtEl>
                                          <p:spTgt spid="174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a:ea typeface="ＭＳ Ｐゴシック" charset="0"/>
              </a:rPr>
              <a:t>Attacker can </a:t>
            </a:r>
            <a:r>
              <a:rPr lang="en-US" b="1">
                <a:solidFill>
                  <a:srgbClr val="DC8A00"/>
                </a:solidFill>
                <a:ea typeface="ＭＳ Ｐゴシック" charset="0"/>
              </a:rPr>
              <a:t>exploit weaknesses in the destination</a:t>
            </a:r>
          </a:p>
          <a:p>
            <a:pPr lvl="1"/>
            <a:r>
              <a:rPr lang="en-US" sz="2400">
                <a:ea typeface="ＭＳ Ｐゴシック" charset="0"/>
              </a:rPr>
              <a:t>by crafting fragments if method of reassembling isn't solid (Example: Overlapping fragments, nested fragments)</a:t>
            </a:r>
          </a:p>
        </p:txBody>
      </p:sp>
      <p:sp>
        <p:nvSpPr>
          <p:cNvPr id="17411" name="Rectangle 2"/>
          <p:cNvSpPr>
            <a:spLocks noGrp="1" noChangeArrowheads="1"/>
          </p:cNvSpPr>
          <p:nvPr>
            <p:ph type="title"/>
          </p:nvPr>
        </p:nvSpPr>
        <p:spPr/>
        <p:txBody>
          <a:bodyPr>
            <a:normAutofit/>
          </a:bodyPr>
          <a:lstStyle/>
          <a:p>
            <a:r>
              <a:rPr lang="en-GB">
                <a:ea typeface="ＭＳ Ｐゴシック" charset="0"/>
              </a:rPr>
              <a:t>Fragmentation Issues 2/3</a:t>
            </a:r>
          </a:p>
        </p:txBody>
      </p:sp>
    </p:spTree>
    <p:extLst>
      <p:ext uri="{BB962C8B-B14F-4D97-AF65-F5344CB8AC3E}">
        <p14:creationId xmlns:p14="http://schemas.microsoft.com/office/powerpoint/2010/main" val="175666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dissolve">
                                      <p:cBhvr>
                                        <p:cTn id="7" dur="500"/>
                                        <p:tgtEl>
                                          <p:spTgt spid="1741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7412">
                                            <p:txEl>
                                              <p:pRg st="1" end="1"/>
                                            </p:txEl>
                                          </p:spTgt>
                                        </p:tgtEl>
                                        <p:attrNameLst>
                                          <p:attrName>style.visibility</p:attrName>
                                        </p:attrNameLst>
                                      </p:cBhvr>
                                      <p:to>
                                        <p:strVal val="visible"/>
                                      </p:to>
                                    </p:set>
                                    <p:animEffect transition="in" filter="dissolve">
                                      <p:cBhvr>
                                        <p:cTn id="10" dur="500"/>
                                        <p:tgtEl>
                                          <p:spTgt spid="174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loud 13"/>
          <p:cNvSpPr/>
          <p:nvPr/>
        </p:nvSpPr>
        <p:spPr bwMode="auto">
          <a:xfrm>
            <a:off x="533399" y="2864853"/>
            <a:ext cx="2235200" cy="1608666"/>
          </a:xfrm>
          <a:prstGeom prst="cloud">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2" name="Line 48"/>
          <p:cNvSpPr>
            <a:spLocks noChangeShapeType="1"/>
          </p:cNvSpPr>
          <p:nvPr/>
        </p:nvSpPr>
        <p:spPr bwMode="auto">
          <a:xfrm flipH="1">
            <a:off x="3851920" y="1988840"/>
            <a:ext cx="8963" cy="1638187"/>
          </a:xfrm>
          <a:prstGeom prst="line">
            <a:avLst/>
          </a:prstGeom>
          <a:noFill/>
          <a:ln w="76200" cmpd="sng">
            <a:solidFill>
              <a:schemeClr val="accent2"/>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17411" name="Rectangle 2"/>
          <p:cNvSpPr>
            <a:spLocks noGrp="1" noChangeArrowheads="1"/>
          </p:cNvSpPr>
          <p:nvPr>
            <p:ph type="title"/>
          </p:nvPr>
        </p:nvSpPr>
        <p:spPr>
          <a:xfrm>
            <a:off x="428625" y="257175"/>
            <a:ext cx="8334375" cy="1090547"/>
          </a:xfrm>
        </p:spPr>
        <p:txBody>
          <a:bodyPr>
            <a:normAutofit/>
          </a:bodyPr>
          <a:lstStyle/>
          <a:p>
            <a:r>
              <a:rPr lang="en-GB">
                <a:ea typeface="ＭＳ Ｐゴシック" charset="0"/>
              </a:rPr>
              <a:t>Typical Perimeter Examples: </a:t>
            </a:r>
            <a:br>
              <a:rPr lang="en-GB">
                <a:ea typeface="ＭＳ Ｐゴシック" charset="0"/>
              </a:rPr>
            </a:br>
            <a:r>
              <a:rPr lang="en-GB">
                <a:ea typeface="ＭＳ Ｐゴシック" charset="0"/>
              </a:rPr>
              <a:t>DMZ, Internal Network</a:t>
            </a:r>
          </a:p>
        </p:txBody>
      </p:sp>
      <p:sp>
        <p:nvSpPr>
          <p:cNvPr id="2" name="Oval 1"/>
          <p:cNvSpPr/>
          <p:nvPr/>
        </p:nvSpPr>
        <p:spPr bwMode="auto">
          <a:xfrm>
            <a:off x="4690547" y="1611796"/>
            <a:ext cx="4165600" cy="4157134"/>
          </a:xfrm>
          <a:prstGeom prst="ellipse">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6" name="Oval 5"/>
          <p:cNvSpPr/>
          <p:nvPr/>
        </p:nvSpPr>
        <p:spPr bwMode="auto">
          <a:xfrm>
            <a:off x="2962012" y="1484784"/>
            <a:ext cx="1826012" cy="10668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a:latin typeface="Calibri" panose="020F0502020204030204" pitchFamily="34" charset="0"/>
                <a:ea typeface="ＭＳ Ｐゴシック" charset="-128"/>
                <a:cs typeface="Calibri" panose="020F0502020204030204" pitchFamily="34" charset="0"/>
              </a:rPr>
              <a:t>www    SMTP</a:t>
            </a:r>
            <a:endParaRPr kumimoji="0" lang="en-US" sz="12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4" name="TextBox 3"/>
          <p:cNvSpPr txBox="1"/>
          <p:nvPr/>
        </p:nvSpPr>
        <p:spPr>
          <a:xfrm>
            <a:off x="971600" y="3356992"/>
            <a:ext cx="1049866" cy="646331"/>
          </a:xfrm>
          <a:prstGeom prst="rect">
            <a:avLst/>
          </a:prstGeom>
          <a:noFill/>
        </p:spPr>
        <p:txBody>
          <a:bodyPr wrap="square" rtlCol="0">
            <a:spAutoFit/>
          </a:bodyPr>
          <a:lstStyle/>
          <a:p>
            <a:pPr algn="ctr"/>
            <a:r>
              <a:rPr lang="en-US">
                <a:latin typeface="Calibri" panose="020F0502020204030204" pitchFamily="34" charset="0"/>
                <a:cs typeface="Calibri" panose="020F0502020204030204" pitchFamily="34" charset="0"/>
              </a:rPr>
              <a:t>ISP</a:t>
            </a:r>
          </a:p>
          <a:p>
            <a:pPr algn="ctr"/>
            <a:r>
              <a:rPr lang="en-US">
                <a:latin typeface="Calibri" panose="020F0502020204030204" pitchFamily="34" charset="0"/>
                <a:cs typeface="Calibri" panose="020F0502020204030204" pitchFamily="34" charset="0"/>
              </a:rPr>
              <a:t>Internet</a:t>
            </a:r>
          </a:p>
        </p:txBody>
      </p:sp>
      <p:sp>
        <p:nvSpPr>
          <p:cNvPr id="5" name="TextBox 4"/>
          <p:cNvSpPr txBox="1"/>
          <p:nvPr/>
        </p:nvSpPr>
        <p:spPr>
          <a:xfrm>
            <a:off x="4995348" y="2466927"/>
            <a:ext cx="1981200" cy="1477328"/>
          </a:xfrm>
          <a:prstGeom prst="rect">
            <a:avLst/>
          </a:prstGeom>
          <a:noFill/>
        </p:spPr>
        <p:txBody>
          <a:bodyPr wrap="square" rtlCol="0">
            <a:spAutoFit/>
          </a:bodyPr>
          <a:lstStyle/>
          <a:p>
            <a:pPr algn="ctr"/>
            <a:r>
              <a:rPr lang="en-US">
                <a:latin typeface="Calibri" panose="020F0502020204030204" pitchFamily="34" charset="0"/>
                <a:ea typeface="ＭＳ Ｐゴシック" charset="-128"/>
                <a:cs typeface="Calibri" panose="020F0502020204030204" pitchFamily="34" charset="0"/>
              </a:rPr>
              <a:t>Internal </a:t>
            </a:r>
          </a:p>
          <a:p>
            <a:pPr algn="ctr"/>
            <a:r>
              <a:rPr lang="en-US">
                <a:latin typeface="Calibri" panose="020F0502020204030204" pitchFamily="34" charset="0"/>
                <a:ea typeface="ＭＳ Ｐゴシック" charset="-128"/>
                <a:cs typeface="Calibri" panose="020F0502020204030204" pitchFamily="34" charset="0"/>
              </a:rPr>
              <a:t>Network</a:t>
            </a:r>
          </a:p>
          <a:p>
            <a:pPr algn="ctr"/>
            <a:r>
              <a:rPr lang="en-US">
                <a:latin typeface="Calibri" panose="020F0502020204030204" pitchFamily="34" charset="0"/>
                <a:ea typeface="ＭＳ Ｐゴシック" charset="-128"/>
                <a:cs typeface="Calibri" panose="020F0502020204030204" pitchFamily="34" charset="0"/>
              </a:rPr>
              <a:t> VLANs with managed clients</a:t>
            </a:r>
          </a:p>
          <a:p>
            <a:endParaRPr lang="en-US">
              <a:latin typeface="Calibri" panose="020F0502020204030204" pitchFamily="34" charset="0"/>
              <a:cs typeface="Calibri" panose="020F0502020204030204" pitchFamily="34" charset="0"/>
            </a:endParaRPr>
          </a:p>
        </p:txBody>
      </p:sp>
      <p:cxnSp>
        <p:nvCxnSpPr>
          <p:cNvPr id="12" name="Straight Connector 11"/>
          <p:cNvCxnSpPr/>
          <p:nvPr/>
        </p:nvCxnSpPr>
        <p:spPr bwMode="auto">
          <a:xfrm>
            <a:off x="7137414" y="2212928"/>
            <a:ext cx="25400" cy="2836333"/>
          </a:xfrm>
          <a:prstGeom prst="line">
            <a:avLst/>
          </a:prstGeom>
          <a:solidFill>
            <a:schemeClr val="accent1"/>
          </a:solidFill>
          <a:ln w="9525" cap="flat" cmpd="sng" algn="ctr">
            <a:solidFill>
              <a:schemeClr val="tx1"/>
            </a:solidFill>
            <a:prstDash val="dashDot"/>
            <a:round/>
            <a:headEnd type="none" w="med" len="med"/>
            <a:tailEnd type="none" w="med" len="med"/>
          </a:ln>
          <a:effectLst/>
        </p:spPr>
      </p:cxnSp>
      <p:sp>
        <p:nvSpPr>
          <p:cNvPr id="13" name="TextBox 12"/>
          <p:cNvSpPr txBox="1"/>
          <p:nvPr/>
        </p:nvSpPr>
        <p:spPr>
          <a:xfrm>
            <a:off x="7518414" y="2636261"/>
            <a:ext cx="1049867" cy="923330"/>
          </a:xfrm>
          <a:prstGeom prst="rect">
            <a:avLst/>
          </a:prstGeom>
          <a:noFill/>
        </p:spPr>
        <p:txBody>
          <a:bodyPr wrap="square" rtlCol="0">
            <a:spAutoFit/>
          </a:bodyPr>
          <a:lstStyle/>
          <a:p>
            <a:pPr algn="ctr"/>
            <a:r>
              <a:rPr lang="en-US">
                <a:latin typeface="Calibri" panose="020F0502020204030204" pitchFamily="34" charset="0"/>
                <a:cs typeface="Calibri" panose="020F0502020204030204" pitchFamily="34" charset="0"/>
              </a:rPr>
              <a:t>Internal Server Zone</a:t>
            </a:r>
          </a:p>
        </p:txBody>
      </p:sp>
      <p:pic>
        <p:nvPicPr>
          <p:cNvPr id="25"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4577" y="3677663"/>
            <a:ext cx="771036" cy="3294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7" name="Picture 105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6679734" y="3402153"/>
            <a:ext cx="1004888" cy="417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8251" y="4050196"/>
            <a:ext cx="659083" cy="5282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7"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0651" y="4202596"/>
            <a:ext cx="659083" cy="5282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3518" y="4067130"/>
            <a:ext cx="659083" cy="5282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9"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2517" y="4295729"/>
            <a:ext cx="659083" cy="5282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0"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2717" y="4558196"/>
            <a:ext cx="659083" cy="5282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 name="Picture 13" descr="MainframeApr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8333" y="4279851"/>
            <a:ext cx="651934" cy="8196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2" name="Picture 13" descr="MainframeApr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0133" y="4059717"/>
            <a:ext cx="651934" cy="8196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 name="Picture 42" descr="File Server_Updated20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0506" y="1899662"/>
            <a:ext cx="388321" cy="516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5" name="Picture 42" descr="File Server_Updated20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2372" y="1882729"/>
            <a:ext cx="388321" cy="516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 name="TextBox 55"/>
          <p:cNvSpPr txBox="1"/>
          <p:nvPr/>
        </p:nvSpPr>
        <p:spPr>
          <a:xfrm>
            <a:off x="2021466" y="1798050"/>
            <a:ext cx="923607"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DMZ</a:t>
            </a:r>
          </a:p>
        </p:txBody>
      </p:sp>
      <p:sp>
        <p:nvSpPr>
          <p:cNvPr id="31" name="Line 48"/>
          <p:cNvSpPr>
            <a:spLocks noChangeShapeType="1"/>
          </p:cNvSpPr>
          <p:nvPr/>
        </p:nvSpPr>
        <p:spPr bwMode="auto">
          <a:xfrm>
            <a:off x="2751667" y="3592984"/>
            <a:ext cx="2108200" cy="50812"/>
          </a:xfrm>
          <a:prstGeom prst="line">
            <a:avLst/>
          </a:prstGeom>
          <a:noFill/>
          <a:ln w="76200" cmpd="sng">
            <a:solidFill>
              <a:schemeClr val="accent2"/>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latin typeface="Calibri" panose="020F0502020204030204" pitchFamily="34" charset="0"/>
              <a:cs typeface="Calibri" panose="020F0502020204030204" pitchFamily="34" charset="0"/>
            </a:endParaRPr>
          </a:p>
        </p:txBody>
      </p:sp>
      <p:pic>
        <p:nvPicPr>
          <p:cNvPr id="21" name="Picture 105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207368" y="3452942"/>
            <a:ext cx="1004888" cy="417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2" name="Picture 3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3356992"/>
            <a:ext cx="906462"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0"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7977" y="3736930"/>
            <a:ext cx="771036" cy="3294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 name="Picture 105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766145" y="3434656"/>
            <a:ext cx="1004888" cy="417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40561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r>
              <a:rPr lang="en-US">
                <a:ea typeface="ＭＳ Ｐゴシック" charset="0"/>
              </a:rPr>
              <a:t>Attacker can </a:t>
            </a:r>
            <a:r>
              <a:rPr lang="en-US" b="1">
                <a:solidFill>
                  <a:srgbClr val="DC8A00"/>
                </a:solidFill>
                <a:ea typeface="ＭＳ Ｐゴシック" charset="0"/>
              </a:rPr>
              <a:t>DOS destination</a:t>
            </a:r>
          </a:p>
          <a:p>
            <a:pPr lvl="1"/>
            <a:r>
              <a:rPr lang="en-US" sz="2400">
                <a:ea typeface="ＭＳ Ｐゴシック" charset="0"/>
              </a:rPr>
              <a:t>send lots of incomplete fragment sets (M-flag 1 </a:t>
            </a:r>
            <a:r>
              <a:rPr lang="en-US" sz="2400">
                <a:ea typeface="ＭＳ Ｐゴシック" charset="0"/>
                <a:sym typeface="Wingdings"/>
              </a:rPr>
              <a:t> more fragments)</a:t>
            </a:r>
            <a:endParaRPr lang="en-US" sz="2400">
              <a:ea typeface="ＭＳ Ｐゴシック" charset="0"/>
            </a:endParaRPr>
          </a:p>
          <a:p>
            <a:pPr lvl="1"/>
            <a:r>
              <a:rPr lang="en-US" sz="2400">
                <a:ea typeface="ＭＳ Ｐゴシック" charset="0"/>
              </a:rPr>
              <a:t>End host has to wait for timeout, allocates kernel memory for reassembly</a:t>
            </a:r>
          </a:p>
          <a:p>
            <a:pPr lvl="1"/>
            <a:r>
              <a:rPr lang="en-US" sz="2400">
                <a:ea typeface="ＭＳ Ｐゴシック" charset="0"/>
              </a:rPr>
              <a:t>typical reassembly timeout is 60s (ICMPv6 Type 3 Code 1)</a:t>
            </a:r>
          </a:p>
          <a:p>
            <a:endParaRPr lang="en-US" sz="2000">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Fragmentation Issues 3/3</a:t>
            </a:r>
          </a:p>
        </p:txBody>
      </p:sp>
    </p:spTree>
    <p:extLst>
      <p:ext uri="{BB962C8B-B14F-4D97-AF65-F5344CB8AC3E}">
        <p14:creationId xmlns:p14="http://schemas.microsoft.com/office/powerpoint/2010/main" val="48360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dissolve">
                                      <p:cBhvr>
                                        <p:cTn id="7" dur="500"/>
                                        <p:tgtEl>
                                          <p:spTgt spid="1741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7412">
                                            <p:txEl>
                                              <p:pRg st="1" end="1"/>
                                            </p:txEl>
                                          </p:spTgt>
                                        </p:tgtEl>
                                        <p:attrNameLst>
                                          <p:attrName>style.visibility</p:attrName>
                                        </p:attrNameLst>
                                      </p:cBhvr>
                                      <p:to>
                                        <p:strVal val="visible"/>
                                      </p:to>
                                    </p:set>
                                    <p:animEffect transition="in" filter="dissolve">
                                      <p:cBhvr>
                                        <p:cTn id="10" dur="500"/>
                                        <p:tgtEl>
                                          <p:spTgt spid="17412">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animEffect transition="in" filter="dissolve">
                                      <p:cBhvr>
                                        <p:cTn id="13" dur="500"/>
                                        <p:tgtEl>
                                          <p:spTgt spid="17412">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7412">
                                            <p:txEl>
                                              <p:pRg st="3" end="3"/>
                                            </p:txEl>
                                          </p:spTgt>
                                        </p:tgtEl>
                                        <p:attrNameLst>
                                          <p:attrName>style.visibility</p:attrName>
                                        </p:attrNameLst>
                                      </p:cBhvr>
                                      <p:to>
                                        <p:strVal val="visible"/>
                                      </p:to>
                                    </p:set>
                                    <p:animEffect transition="in" filter="dissolve">
                                      <p:cBhvr>
                                        <p:cTn id="16" dur="500"/>
                                        <p:tgtEl>
                                          <p:spTgt spid="174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pPr marL="0" indent="0">
              <a:spcBef>
                <a:spcPts val="1176"/>
              </a:spcBef>
              <a:spcAft>
                <a:spcPts val="600"/>
              </a:spcAft>
              <a:buNone/>
            </a:pPr>
            <a:r>
              <a:rPr lang="en-US" dirty="0">
                <a:ea typeface="ＭＳ Ｐゴシック" charset="0"/>
              </a:rPr>
              <a:t>You can</a:t>
            </a:r>
          </a:p>
          <a:p>
            <a:r>
              <a:rPr lang="en-US" dirty="0">
                <a:ea typeface="ＭＳ Ｐゴシック" charset="0"/>
                <a:sym typeface="Wingdings"/>
              </a:rPr>
              <a:t>monitor the amount of fragmented packets</a:t>
            </a:r>
          </a:p>
          <a:p>
            <a:pPr>
              <a:buFont typeface="Wingdings" charset="0"/>
              <a:buChar char="è"/>
            </a:pPr>
            <a:r>
              <a:rPr lang="en-US" dirty="0">
                <a:ea typeface="ＭＳ Ｐゴシック" charset="0"/>
                <a:sym typeface="Wingdings"/>
              </a:rPr>
              <a:t>high increase might indicate attack</a:t>
            </a:r>
          </a:p>
          <a:p>
            <a:pPr>
              <a:buFont typeface="Wingdings" charset="0"/>
              <a:buChar char="è"/>
            </a:pPr>
            <a:endParaRPr lang="en-US" dirty="0">
              <a:ea typeface="ＭＳ Ｐゴシック" charset="0"/>
              <a:sym typeface="Wingdings"/>
            </a:endParaRPr>
          </a:p>
          <a:p>
            <a:r>
              <a:rPr lang="en-US" dirty="0">
                <a:ea typeface="ＭＳ Ｐゴシック" charset="0"/>
              </a:rPr>
              <a:t>block fragments which are below a certain size (if not the last one of a set [M-flag=0])</a:t>
            </a:r>
          </a:p>
          <a:p>
            <a:pPr>
              <a:buFont typeface="Wingdings" charset="0"/>
              <a:buChar char="è"/>
            </a:pPr>
            <a:r>
              <a:rPr lang="en-US" dirty="0">
                <a:ea typeface="ＭＳ Ｐゴシック" charset="0"/>
                <a:sym typeface="Wingdings"/>
              </a:rPr>
              <a:t>don't appear in proper communication</a:t>
            </a:r>
            <a:endParaRPr lang="en-US" dirty="0">
              <a:ea typeface="ＭＳ Ｐゴシック" charset="0"/>
            </a:endParaRPr>
          </a:p>
          <a:p>
            <a:pPr>
              <a:buFont typeface="Wingdings" charset="0"/>
              <a:buChar char="è"/>
            </a:pPr>
            <a:endParaRPr lang="en-US" dirty="0">
              <a:ea typeface="ＭＳ Ｐゴシック" charset="0"/>
              <a:sym typeface="Wingdings"/>
            </a:endParaRPr>
          </a:p>
          <a:p>
            <a:r>
              <a:rPr lang="en-US" dirty="0">
                <a:ea typeface="ＭＳ Ｐゴシック" charset="0"/>
              </a:rPr>
              <a:t>look for </a:t>
            </a:r>
            <a:r>
              <a:rPr lang="en-US" dirty="0">
                <a:ea typeface="ＭＳ Ｐゴシック" charset="0"/>
                <a:sym typeface="Wingdings"/>
              </a:rPr>
              <a:t>Inspection capabilities of fragmented packets</a:t>
            </a:r>
          </a:p>
          <a:p>
            <a:pPr lvl="1"/>
            <a:r>
              <a:rPr lang="en-US" dirty="0">
                <a:ea typeface="ＭＳ Ｐゴシック" charset="0"/>
                <a:sym typeface="Wingdings"/>
              </a:rPr>
              <a:t>e.g. Cisco: Virtual Fragment Inspection (</a:t>
            </a:r>
            <a:r>
              <a:rPr lang="en-US" dirty="0" err="1">
                <a:ea typeface="ＭＳ Ｐゴシック" charset="0"/>
                <a:sym typeface="Wingdings"/>
              </a:rPr>
              <a:t>VFR</a:t>
            </a:r>
            <a:r>
              <a:rPr lang="en-US" dirty="0">
                <a:ea typeface="ＭＳ Ｐゴシック" charset="0"/>
                <a:sym typeface="Wingdings"/>
              </a:rPr>
              <a:t>)</a:t>
            </a:r>
          </a:p>
          <a:p>
            <a:pPr marL="0" indent="0">
              <a:buNone/>
            </a:pPr>
            <a:r>
              <a:rPr lang="en-US" sz="2000" dirty="0">
                <a:ea typeface="ＭＳ Ｐゴシック" charset="0"/>
                <a:sym typeface="Wingdings"/>
              </a:rPr>
              <a:t>	</a:t>
            </a:r>
            <a:r>
              <a:rPr lang="en-US" sz="2000" dirty="0" err="1">
                <a:ea typeface="ＭＳ Ｐゴシック" charset="0"/>
                <a:sym typeface="Wingdings"/>
              </a:rPr>
              <a:t>ipv6</a:t>
            </a:r>
            <a:r>
              <a:rPr lang="en-US" sz="2000" dirty="0">
                <a:ea typeface="ＭＳ Ｐゴシック" charset="0"/>
                <a:sym typeface="Wingdings"/>
              </a:rPr>
              <a:t> virtual-</a:t>
            </a:r>
            <a:r>
              <a:rPr lang="en-US" sz="2000" dirty="0" err="1">
                <a:ea typeface="ＭＳ Ｐゴシック" charset="0"/>
                <a:sym typeface="Wingdings"/>
              </a:rPr>
              <a:t>reassemly</a:t>
            </a:r>
            <a:endParaRPr lang="en-US" sz="2000" dirty="0">
              <a:ea typeface="ＭＳ Ｐゴシック" charset="0"/>
              <a:sym typeface="Wingdings"/>
            </a:endParaRPr>
          </a:p>
          <a:p>
            <a:pPr>
              <a:buFont typeface="Wingdings" charset="0"/>
              <a:buChar char="è"/>
            </a:pPr>
            <a:endParaRPr lang="en-US" dirty="0">
              <a:ea typeface="ＭＳ Ｐゴシック" charset="0"/>
              <a:sym typeface="Wingdings"/>
            </a:endParaRPr>
          </a:p>
          <a:p>
            <a:pPr lvl="1"/>
            <a:endParaRPr lang="en-US" dirty="0">
              <a:ea typeface="ＭＳ Ｐゴシック" charset="0"/>
              <a:sym typeface="Wingdings"/>
            </a:endParaRPr>
          </a:p>
          <a:p>
            <a:pPr lvl="1"/>
            <a:endParaRPr lang="en-US" dirty="0">
              <a:ea typeface="ＭＳ Ｐゴシック" charset="0"/>
              <a:sym typeface="Wingdings"/>
            </a:endParaRPr>
          </a:p>
          <a:p>
            <a:endParaRPr lang="en-US" dirty="0">
              <a:ea typeface="ＭＳ Ｐゴシック" charset="0"/>
            </a:endParaRPr>
          </a:p>
          <a:p>
            <a:endParaRPr lang="en-US" dirty="0">
              <a:ea typeface="ＭＳ Ｐゴシック" charset="0"/>
            </a:endParaRPr>
          </a:p>
          <a:p>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Preventing Fragmentation Attacks</a:t>
            </a:r>
          </a:p>
        </p:txBody>
      </p:sp>
    </p:spTree>
    <p:extLst>
      <p:ext uri="{BB962C8B-B14F-4D97-AF65-F5344CB8AC3E}">
        <p14:creationId xmlns:p14="http://schemas.microsoft.com/office/powerpoint/2010/main" val="24668950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0896A-BD22-324D-AE8F-5D4189B73BB7}"/>
              </a:ext>
            </a:extLst>
          </p:cNvPr>
          <p:cNvSpPr>
            <a:spLocks noGrp="1"/>
          </p:cNvSpPr>
          <p:nvPr>
            <p:ph type="title"/>
          </p:nvPr>
        </p:nvSpPr>
        <p:spPr>
          <a:xfrm>
            <a:off x="457200" y="2220912"/>
            <a:ext cx="8229600" cy="2416175"/>
          </a:xfrm>
        </p:spPr>
        <p:txBody>
          <a:bodyPr>
            <a:normAutofit/>
          </a:bodyPr>
          <a:lstStyle/>
          <a:p>
            <a:r>
              <a:rPr lang="en-US" dirty="0"/>
              <a:t>End of Extension Headers &amp; Fragmentation</a:t>
            </a:r>
          </a:p>
        </p:txBody>
      </p:sp>
    </p:spTree>
    <p:extLst>
      <p:ext uri="{BB962C8B-B14F-4D97-AF65-F5344CB8AC3E}">
        <p14:creationId xmlns:p14="http://schemas.microsoft.com/office/powerpoint/2010/main" val="26315275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7A48B-CC67-6A4E-8D3D-451B1AB8A94A}"/>
              </a:ext>
            </a:extLst>
          </p:cNvPr>
          <p:cNvSpPr>
            <a:spLocks noGrp="1"/>
          </p:cNvSpPr>
          <p:nvPr>
            <p:ph type="title"/>
          </p:nvPr>
        </p:nvSpPr>
        <p:spPr/>
        <p:txBody>
          <a:bodyPr/>
          <a:lstStyle/>
          <a:p>
            <a:r>
              <a:rPr lang="en-US" dirty="0"/>
              <a:t>Multicast &amp; Security</a:t>
            </a:r>
          </a:p>
        </p:txBody>
      </p:sp>
    </p:spTree>
    <p:extLst>
      <p:ext uri="{BB962C8B-B14F-4D97-AF65-F5344CB8AC3E}">
        <p14:creationId xmlns:p14="http://schemas.microsoft.com/office/powerpoint/2010/main" val="33762522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a:bodyPr>
          <a:lstStyle/>
          <a:p>
            <a:pPr>
              <a:spcAft>
                <a:spcPts val="600"/>
              </a:spcAft>
            </a:pPr>
            <a:r>
              <a:rPr lang="de-CH">
                <a:ea typeface="ＭＳ Ｐゴシック" charset="0"/>
              </a:rPr>
              <a:t>No Broadcast exists in IPv6</a:t>
            </a:r>
          </a:p>
          <a:p>
            <a:pPr>
              <a:spcAft>
                <a:spcPts val="600"/>
              </a:spcAft>
            </a:pPr>
            <a:r>
              <a:rPr lang="de-CH">
                <a:ea typeface="ＭＳ Ｐゴシック" charset="0"/>
              </a:rPr>
              <a:t>Multicast is used for 1-to-many communication</a:t>
            </a:r>
          </a:p>
          <a:p>
            <a:pPr>
              <a:spcAft>
                <a:spcPts val="600"/>
              </a:spcAft>
            </a:pPr>
            <a:r>
              <a:rPr lang="en-US">
                <a:ea typeface="ＭＳ Ｐゴシック" charset="0"/>
              </a:rPr>
              <a:t>Multicast is used for traditional multimedia applications</a:t>
            </a:r>
          </a:p>
          <a:p>
            <a:pPr>
              <a:spcAft>
                <a:spcPts val="600"/>
              </a:spcAft>
            </a:pPr>
            <a:r>
              <a:rPr lang="en-US">
                <a:solidFill>
                  <a:srgbClr val="FF0000"/>
                </a:solidFill>
                <a:ea typeface="ＭＳ Ｐゴシック" charset="0"/>
              </a:rPr>
              <a:t>but also for </a:t>
            </a:r>
            <a:r>
              <a:rPr lang="en-US">
                <a:ea typeface="ＭＳ Ｐゴシック" charset="0"/>
              </a:rPr>
              <a:t>Neighbor Discovery or DHCPv6</a:t>
            </a:r>
          </a:p>
          <a:p>
            <a:pPr>
              <a:spcAft>
                <a:spcPts val="600"/>
              </a:spcAft>
            </a:pPr>
            <a:r>
              <a:rPr lang="de-CH"/>
              <a:t>Multicast Addresses start with "FF"</a:t>
            </a:r>
          </a:p>
          <a:p>
            <a:pPr lvl="1">
              <a:spcAft>
                <a:spcPts val="600"/>
              </a:spcAft>
            </a:pPr>
            <a:r>
              <a:rPr lang="de-CH"/>
              <a:t>FF + 4bit flags + 4bit scope + 112 bits group identifier</a:t>
            </a:r>
          </a:p>
          <a:p>
            <a:pPr lvl="1">
              <a:spcAft>
                <a:spcPts val="600"/>
              </a:spcAft>
            </a:pPr>
            <a:r>
              <a:rPr lang="de-CH"/>
              <a:t>Typical Scopes:  2 = N</a:t>
            </a:r>
            <a:r>
              <a:rPr lang="en-US"/>
              <a:t>etwork segment </a:t>
            </a:r>
            <a:r>
              <a:rPr lang="de-CH"/>
              <a:t>, 5 = Site, E = Global</a:t>
            </a:r>
          </a:p>
          <a:p>
            <a:pPr lvl="1">
              <a:spcAft>
                <a:spcPts val="600"/>
              </a:spcAft>
            </a:pPr>
            <a:r>
              <a:rPr lang="en-US"/>
              <a:t>ff02::1 all local nodes, </a:t>
            </a:r>
            <a:r>
              <a:rPr lang="en-US">
                <a:ea typeface="ＭＳ Ｐゴシック" charset="0"/>
              </a:rPr>
              <a:t>ff05::1:3 all DHCP servers on local site</a:t>
            </a:r>
            <a:endParaRPr lang="en-US"/>
          </a:p>
          <a:p>
            <a:pPr>
              <a:spcAft>
                <a:spcPts val="600"/>
              </a:spcAft>
            </a:pPr>
            <a:r>
              <a:rPr lang="de-CH"/>
              <a:t>defined in RFC 4291, 2.7</a:t>
            </a:r>
            <a:r>
              <a:rPr lang="en-US">
                <a:effectLst/>
              </a:rPr>
              <a:t>  </a:t>
            </a:r>
            <a:endParaRPr lang="en-US">
              <a:ea typeface="ＭＳ Ｐゴシック" charset="0"/>
            </a:endParaRPr>
          </a:p>
          <a:p>
            <a:pPr>
              <a:spcAft>
                <a:spcPts val="600"/>
              </a:spcAft>
            </a:pPr>
            <a:endParaRPr lang="en-US">
              <a:ea typeface="ＭＳ Ｐゴシック" charset="0"/>
            </a:endParaRPr>
          </a:p>
          <a:p>
            <a:pPr>
              <a:spcAft>
                <a:spcPts val="600"/>
              </a:spcAft>
            </a:pPr>
            <a:endParaRPr lang="en-US" sz="2000">
              <a:ea typeface="ＭＳ Ｐゴシック" charset="0"/>
            </a:endParaRPr>
          </a:p>
          <a:p>
            <a:endParaRPr lang="en-US">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Multicast in a nutshell</a:t>
            </a:r>
          </a:p>
        </p:txBody>
      </p:sp>
      <p:pic>
        <p:nvPicPr>
          <p:cNvPr id="5" name="Picture 4" descr="Arbeit_Icon_papier_mehrere_do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3519" y="177803"/>
            <a:ext cx="917745" cy="1041399"/>
          </a:xfrm>
          <a:prstGeom prst="rect">
            <a:avLst/>
          </a:prstGeom>
        </p:spPr>
      </p:pic>
      <p:sp>
        <p:nvSpPr>
          <p:cNvPr id="6" name="TextBox 5"/>
          <p:cNvSpPr txBox="1"/>
          <p:nvPr/>
        </p:nvSpPr>
        <p:spPr>
          <a:xfrm>
            <a:off x="7145868" y="372535"/>
            <a:ext cx="1693333" cy="646331"/>
          </a:xfrm>
          <a:prstGeom prst="rect">
            <a:avLst/>
          </a:prstGeom>
          <a:noFill/>
        </p:spPr>
        <p:txBody>
          <a:bodyPr wrap="square" rtlCol="0">
            <a:spAutoFit/>
          </a:bodyPr>
          <a:lstStyle/>
          <a:p>
            <a:pPr algn="ctr"/>
            <a:r>
              <a:rPr lang="en-US" b="1">
                <a:solidFill>
                  <a:srgbClr val="FF0000"/>
                </a:solidFill>
                <a:latin typeface="Calibri" panose="020F0502020204030204" pitchFamily="34" charset="0"/>
                <a:cs typeface="Calibri" panose="020F0502020204030204" pitchFamily="34" charset="0"/>
              </a:rPr>
              <a:t>for your reference</a:t>
            </a:r>
          </a:p>
        </p:txBody>
      </p:sp>
    </p:spTree>
    <p:extLst>
      <p:ext uri="{BB962C8B-B14F-4D97-AF65-F5344CB8AC3E}">
        <p14:creationId xmlns:p14="http://schemas.microsoft.com/office/powerpoint/2010/main" val="11137110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lstStyle/>
          <a:p>
            <a:pPr>
              <a:spcAft>
                <a:spcPts val="600"/>
              </a:spcAft>
            </a:pPr>
            <a:r>
              <a:rPr lang="en-US">
                <a:ea typeface="ＭＳ Ｐゴシック" charset="0"/>
              </a:rPr>
              <a:t>Attackers can communicate with DHCPv6 Servers via their Multicast addresses (ff02::1:2, ff05::1:3 )</a:t>
            </a:r>
          </a:p>
          <a:p>
            <a:pPr marL="0" indent="0">
              <a:spcAft>
                <a:spcPts val="600"/>
              </a:spcAft>
              <a:buNone/>
            </a:pPr>
            <a:r>
              <a:rPr lang="en-US" b="1">
                <a:ea typeface="ＭＳ Ｐゴシック" charset="0"/>
                <a:sym typeface="Wingdings"/>
              </a:rPr>
              <a:t>Mitigation: </a:t>
            </a:r>
            <a:r>
              <a:rPr lang="en-US">
                <a:ea typeface="ＭＳ Ｐゴシック" charset="0"/>
                <a:sym typeface="Wingdings"/>
              </a:rPr>
              <a:t>Block this traffic at the network perimeter</a:t>
            </a:r>
            <a:r>
              <a:rPr lang="en-US">
                <a:ea typeface="ＭＳ Ｐゴシック" charset="0"/>
              </a:rPr>
              <a:t> </a:t>
            </a:r>
          </a:p>
          <a:p>
            <a:pPr>
              <a:spcAft>
                <a:spcPts val="600"/>
              </a:spcAft>
            </a:pPr>
            <a:endParaRPr lang="en-US" sz="2000">
              <a:ea typeface="ＭＳ Ｐゴシック" charset="0"/>
            </a:endParaRPr>
          </a:p>
          <a:p>
            <a:endParaRPr lang="en-US">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Multicast Rogue DHCPv6 communication</a:t>
            </a:r>
          </a:p>
        </p:txBody>
      </p:sp>
    </p:spTree>
    <p:extLst>
      <p:ext uri="{BB962C8B-B14F-4D97-AF65-F5344CB8AC3E}">
        <p14:creationId xmlns:p14="http://schemas.microsoft.com/office/powerpoint/2010/main" val="359821387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lnSpcReduction="10000"/>
          </a:bodyPr>
          <a:lstStyle/>
          <a:p>
            <a:pPr>
              <a:spcAft>
                <a:spcPts val="600"/>
              </a:spcAft>
            </a:pPr>
            <a:r>
              <a:rPr lang="en-US" dirty="0">
                <a:ea typeface="ＭＳ Ｐゴシック" charset="0"/>
              </a:rPr>
              <a:t>Attackers can send packets (with spoofed source address) to Multicast Addresses to amplify traffic volumes (</a:t>
            </a:r>
            <a:r>
              <a:rPr lang="en-US" dirty="0" err="1">
                <a:ea typeface="ＭＳ Ｐゴシック" charset="0"/>
              </a:rPr>
              <a:t>DDoS</a:t>
            </a:r>
            <a:r>
              <a:rPr lang="en-US" dirty="0">
                <a:ea typeface="ＭＳ Ｐゴシック" charset="0"/>
              </a:rPr>
              <a:t>)</a:t>
            </a:r>
          </a:p>
          <a:p>
            <a:pPr>
              <a:spcAft>
                <a:spcPts val="600"/>
              </a:spcAft>
            </a:pPr>
            <a:r>
              <a:rPr lang="en-US" dirty="0">
                <a:ea typeface="ＭＳ Ｐゴシック" charset="0"/>
              </a:rPr>
              <a:t>RFC 2463 (</a:t>
            </a:r>
            <a:r>
              <a:rPr lang="en-US" dirty="0"/>
              <a:t>ICMPv6 Specification</a:t>
            </a:r>
            <a:r>
              <a:rPr lang="en-US" dirty="0">
                <a:ea typeface="ＭＳ Ｐゴシック" charset="0"/>
              </a:rPr>
              <a:t>), 2.4 e: </a:t>
            </a:r>
            <a:r>
              <a:rPr lang="en-US" sz="3200" dirty="0">
                <a:ea typeface="ＭＳ Ｐゴシック" charset="0"/>
                <a:sym typeface="Wingdings"/>
              </a:rPr>
              <a:t></a:t>
            </a:r>
            <a:endParaRPr lang="en-US" dirty="0">
              <a:ea typeface="ＭＳ Ｐゴシック" charset="0"/>
            </a:endParaRPr>
          </a:p>
          <a:p>
            <a:pPr marL="0" indent="0">
              <a:spcAft>
                <a:spcPts val="600"/>
              </a:spcAft>
              <a:buNone/>
            </a:pPr>
            <a:r>
              <a:rPr lang="en-US" sz="2000" dirty="0">
                <a:latin typeface="Courier" pitchFamily="2" charset="0"/>
              </a:rPr>
              <a:t>"An ICMPv6 error message MUST NOT be sent as a result of receiving a packet destined to an IPv6 multicast address."</a:t>
            </a:r>
            <a:endParaRPr lang="en-US" sz="2000" dirty="0">
              <a:latin typeface="Courier" pitchFamily="2" charset="0"/>
              <a:ea typeface="ＭＳ Ｐゴシック" charset="0"/>
            </a:endParaRPr>
          </a:p>
          <a:p>
            <a:pPr>
              <a:spcAft>
                <a:spcPts val="600"/>
              </a:spcAft>
            </a:pPr>
            <a:r>
              <a:rPr lang="en-US" dirty="0"/>
              <a:t>But two exceptions to this rule:</a:t>
            </a:r>
          </a:p>
          <a:p>
            <a:pPr lvl="1">
              <a:spcAft>
                <a:spcPts val="600"/>
              </a:spcAft>
            </a:pPr>
            <a:r>
              <a:rPr lang="en-US" dirty="0">
                <a:ea typeface="ＭＳ Ｐゴシック" charset="0"/>
              </a:rPr>
              <a:t>Type 2: Packet too big (Path </a:t>
            </a:r>
            <a:r>
              <a:rPr lang="en-US" dirty="0" err="1">
                <a:ea typeface="ＭＳ Ｐゴシック" charset="0"/>
              </a:rPr>
              <a:t>MTU</a:t>
            </a:r>
            <a:r>
              <a:rPr lang="en-US" dirty="0">
                <a:ea typeface="ＭＳ Ｐゴシック" charset="0"/>
              </a:rPr>
              <a:t> Discovery for Multicast)</a:t>
            </a:r>
          </a:p>
          <a:p>
            <a:pPr lvl="1">
              <a:spcAft>
                <a:spcPts val="600"/>
              </a:spcAft>
            </a:pPr>
            <a:r>
              <a:rPr lang="en-US" dirty="0">
                <a:ea typeface="ＭＳ Ｐゴシック" charset="0"/>
              </a:rPr>
              <a:t>Type 4: Parameter Problem, Code 2 </a:t>
            </a:r>
          </a:p>
          <a:p>
            <a:pPr marL="0" indent="0">
              <a:buNone/>
            </a:pPr>
            <a:r>
              <a:rPr lang="en-US" b="1" dirty="0">
                <a:ea typeface="ＭＳ Ｐゴシック" charset="0"/>
              </a:rPr>
              <a:t>Mitigation option:</a:t>
            </a:r>
            <a:r>
              <a:rPr lang="en-US" dirty="0">
                <a:ea typeface="ＭＳ Ｐゴシック" charset="0"/>
                <a:sym typeface="Wingdings"/>
              </a:rPr>
              <a:t> </a:t>
            </a:r>
          </a:p>
          <a:p>
            <a:pPr marL="0" indent="0">
              <a:buNone/>
            </a:pPr>
            <a:r>
              <a:rPr lang="en-US" dirty="0">
                <a:ea typeface="ＭＳ Ｐゴシック" charset="0"/>
                <a:sym typeface="Wingdings"/>
              </a:rPr>
              <a:t>Rate limit these two ICMPv6 message types</a:t>
            </a:r>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Multicast Amplification Attack</a:t>
            </a:r>
          </a:p>
        </p:txBody>
      </p:sp>
    </p:spTree>
    <p:extLst>
      <p:ext uri="{BB962C8B-B14F-4D97-AF65-F5344CB8AC3E}">
        <p14:creationId xmlns:p14="http://schemas.microsoft.com/office/powerpoint/2010/main" val="1137699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9A4EE-D7BE-FF47-939E-5E5D5E60CA3C}"/>
              </a:ext>
            </a:extLst>
          </p:cNvPr>
          <p:cNvSpPr>
            <a:spLocks noGrp="1"/>
          </p:cNvSpPr>
          <p:nvPr>
            <p:ph type="title"/>
          </p:nvPr>
        </p:nvSpPr>
        <p:spPr/>
        <p:txBody>
          <a:bodyPr/>
          <a:lstStyle/>
          <a:p>
            <a:r>
              <a:rPr lang="en-US" dirty="0"/>
              <a:t>What else?</a:t>
            </a:r>
          </a:p>
        </p:txBody>
      </p:sp>
    </p:spTree>
    <p:extLst>
      <p:ext uri="{BB962C8B-B14F-4D97-AF65-F5344CB8AC3E}">
        <p14:creationId xmlns:p14="http://schemas.microsoft.com/office/powerpoint/2010/main" val="2267037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a:bodyPr>
          <a:lstStyle/>
          <a:p>
            <a:pPr>
              <a:spcAft>
                <a:spcPts val="600"/>
              </a:spcAft>
            </a:pPr>
            <a:r>
              <a:rPr lang="en-US" sz="2800">
                <a:ea typeface="ＭＳ Ｐゴシック" charset="0"/>
              </a:rPr>
              <a:t>Block </a:t>
            </a:r>
            <a:r>
              <a:rPr lang="en-US" sz="2800" i="1">
                <a:ea typeface="ＭＳ Ｐゴシック" charset="0"/>
              </a:rPr>
              <a:t>unintended</a:t>
            </a:r>
            <a:r>
              <a:rPr lang="en-US" sz="2800">
                <a:ea typeface="ＭＳ Ｐゴシック" charset="0"/>
              </a:rPr>
              <a:t> tunnel traffic (IPv4 Firewall)</a:t>
            </a:r>
          </a:p>
          <a:p>
            <a:pPr lvl="1">
              <a:spcAft>
                <a:spcPts val="600"/>
              </a:spcAft>
            </a:pPr>
            <a:r>
              <a:rPr lang="en-US" sz="2400">
                <a:ea typeface="ＭＳ Ｐゴシック" charset="0"/>
              </a:rPr>
              <a:t>as discussed in detail in section "</a:t>
            </a:r>
            <a:r>
              <a:rPr lang="en-GB" sz="2400">
                <a:ea typeface="ＭＳ Ｐゴシック" charset="0"/>
              </a:rPr>
              <a:t>Securing Transition Mechanisms"</a:t>
            </a:r>
          </a:p>
          <a:p>
            <a:pPr lvl="2">
              <a:spcAft>
                <a:spcPts val="600"/>
              </a:spcAft>
            </a:pPr>
            <a:r>
              <a:rPr lang="en-GB" sz="2000">
                <a:ea typeface="ＭＳ Ｐゴシック" charset="0"/>
              </a:rPr>
              <a:t>IPv4: Protocol 41; UDP-Port 3544</a:t>
            </a:r>
          </a:p>
          <a:p>
            <a:pPr lvl="2">
              <a:spcAft>
                <a:spcPts val="600"/>
              </a:spcAft>
            </a:pPr>
            <a:r>
              <a:rPr lang="en-GB" sz="2000">
                <a:ea typeface="ＭＳ Ｐゴシック" charset="0"/>
              </a:rPr>
              <a:t>traffic to 192.88.99.1 (6to4 anycast server)</a:t>
            </a:r>
          </a:p>
          <a:p>
            <a:pPr lvl="2">
              <a:spcAft>
                <a:spcPts val="600"/>
              </a:spcAft>
            </a:pPr>
            <a:r>
              <a:rPr lang="en-GB" sz="2000">
                <a:ea typeface="ＭＳ Ｐゴシック" charset="0"/>
              </a:rPr>
              <a:t>…</a:t>
            </a:r>
          </a:p>
          <a:p>
            <a:pPr>
              <a:spcAft>
                <a:spcPts val="600"/>
              </a:spcAft>
            </a:pPr>
            <a:r>
              <a:rPr lang="en-US" sz="2800">
                <a:ea typeface="ＭＳ Ｐゴシック" charset="0"/>
              </a:rPr>
              <a:t>Inspection of </a:t>
            </a:r>
            <a:r>
              <a:rPr lang="en-US" sz="2800" i="1">
                <a:ea typeface="ＭＳ Ｐゴシック" charset="0"/>
              </a:rPr>
              <a:t>intended</a:t>
            </a:r>
            <a:r>
              <a:rPr lang="en-US" sz="2800">
                <a:ea typeface="ＭＳ Ｐゴシック" charset="0"/>
              </a:rPr>
              <a:t> tunnel traffic</a:t>
            </a:r>
          </a:p>
          <a:p>
            <a:pPr lvl="1">
              <a:spcAft>
                <a:spcPts val="600"/>
              </a:spcAft>
            </a:pPr>
            <a:r>
              <a:rPr lang="en-US" sz="2400">
                <a:ea typeface="ＭＳ Ｐゴシック" charset="0"/>
              </a:rPr>
              <a:t>If you </a:t>
            </a:r>
            <a:r>
              <a:rPr lang="en-US" sz="2400" b="1">
                <a:ea typeface="ＭＳ Ｐゴシック" charset="0"/>
              </a:rPr>
              <a:t>allow tunnel </a:t>
            </a:r>
            <a:r>
              <a:rPr lang="en-US" sz="2400">
                <a:ea typeface="ＭＳ Ｐゴシック" charset="0"/>
              </a:rPr>
              <a:t>traffic through the perimeter firewall usually it's </a:t>
            </a:r>
            <a:r>
              <a:rPr lang="en-US" sz="2400" b="1">
                <a:ea typeface="ＭＳ Ｐゴシック" charset="0"/>
              </a:rPr>
              <a:t>not possible </a:t>
            </a:r>
            <a:r>
              <a:rPr lang="en-US" sz="2400">
                <a:ea typeface="ＭＳ Ｐゴシック" charset="0"/>
              </a:rPr>
              <a:t>to define any granular policy </a:t>
            </a:r>
            <a:r>
              <a:rPr lang="en-US" sz="2400">
                <a:ea typeface="ＭＳ Ｐゴシック" charset="0"/>
                <a:sym typeface="Wingdings"/>
              </a:rPr>
              <a:t></a:t>
            </a:r>
            <a:endParaRPr lang="en-US" sz="2400">
              <a:ea typeface="ＭＳ Ｐゴシック" charset="0"/>
            </a:endParaRPr>
          </a:p>
          <a:p>
            <a:pPr lvl="1">
              <a:spcAft>
                <a:spcPts val="600"/>
              </a:spcAft>
            </a:pPr>
            <a:r>
              <a:rPr lang="en-US" sz="2400">
                <a:ea typeface="ＭＳ Ｐゴシック" charset="0"/>
              </a:rPr>
              <a:t>all IPv6 traffic is allowed then without any further control</a:t>
            </a:r>
          </a:p>
          <a:p>
            <a:pPr>
              <a:spcAft>
                <a:spcPts val="600"/>
              </a:spcAft>
            </a:pPr>
            <a:endParaRPr lang="en-US">
              <a:ea typeface="ＭＳ Ｐゴシック" charset="0"/>
            </a:endParaRPr>
          </a:p>
          <a:p>
            <a:pPr>
              <a:spcAft>
                <a:spcPts val="600"/>
              </a:spcAft>
            </a:pPr>
            <a:endParaRPr lang="en-US">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Filter Tunnels</a:t>
            </a:r>
          </a:p>
        </p:txBody>
      </p:sp>
    </p:spTree>
    <p:extLst>
      <p:ext uri="{BB962C8B-B14F-4D97-AF65-F5344CB8AC3E}">
        <p14:creationId xmlns:p14="http://schemas.microsoft.com/office/powerpoint/2010/main" val="11282340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fontScale="92500"/>
          </a:bodyPr>
          <a:lstStyle/>
          <a:p>
            <a:pPr marL="0" indent="0">
              <a:spcAft>
                <a:spcPts val="600"/>
              </a:spcAft>
              <a:buNone/>
            </a:pPr>
            <a:r>
              <a:rPr lang="en-US" b="1" dirty="0">
                <a:ea typeface="ＭＳ Ｐゴシック" charset="0"/>
              </a:rPr>
              <a:t>Enable / configure local </a:t>
            </a:r>
            <a:r>
              <a:rPr lang="en-US" b="1" dirty="0" err="1">
                <a:solidFill>
                  <a:schemeClr val="accent2"/>
                </a:solidFill>
                <a:ea typeface="ＭＳ Ｐゴシック" charset="0"/>
              </a:rPr>
              <a:t>paketfilter</a:t>
            </a:r>
            <a:r>
              <a:rPr lang="en-US" b="1" dirty="0">
                <a:ea typeface="ＭＳ Ｐゴシック" charset="0"/>
              </a:rPr>
              <a:t> for IPv6</a:t>
            </a:r>
          </a:p>
          <a:p>
            <a:pPr>
              <a:spcAft>
                <a:spcPts val="600"/>
              </a:spcAft>
            </a:pPr>
            <a:r>
              <a:rPr lang="en-US" dirty="0">
                <a:ea typeface="ＭＳ Ｐゴシック" charset="0"/>
              </a:rPr>
              <a:t>MS Windows </a:t>
            </a:r>
          </a:p>
          <a:p>
            <a:pPr lvl="1">
              <a:spcAft>
                <a:spcPts val="600"/>
              </a:spcAft>
            </a:pPr>
            <a:r>
              <a:rPr lang="en-US" dirty="0">
                <a:ea typeface="ＭＳ Ｐゴシック" charset="0"/>
              </a:rPr>
              <a:t>supported since XP SP2, Server 2003 SP1</a:t>
            </a:r>
          </a:p>
          <a:p>
            <a:pPr lvl="1">
              <a:spcAft>
                <a:spcPts val="600"/>
              </a:spcAft>
            </a:pPr>
            <a:r>
              <a:rPr lang="en-US" dirty="0">
                <a:ea typeface="ＭＳ Ｐゴシック" charset="0"/>
              </a:rPr>
              <a:t>in-/outbound &amp; stateful since Vista and Server 2008</a:t>
            </a:r>
          </a:p>
          <a:p>
            <a:pPr>
              <a:spcAft>
                <a:spcPts val="600"/>
              </a:spcAft>
            </a:pPr>
            <a:r>
              <a:rPr lang="en-US" dirty="0">
                <a:ea typeface="ＭＳ Ｐゴシック" charset="0"/>
              </a:rPr>
              <a:t>Linux (depending on </a:t>
            </a:r>
            <a:r>
              <a:rPr lang="en-US" dirty="0" err="1">
                <a:ea typeface="ＭＳ Ｐゴシック" charset="0"/>
              </a:rPr>
              <a:t>Distri</a:t>
            </a:r>
            <a:r>
              <a:rPr lang="en-US" dirty="0">
                <a:ea typeface="ＭＳ Ｐゴシック" charset="0"/>
              </a:rPr>
              <a:t> and Kernel)</a:t>
            </a:r>
          </a:p>
          <a:p>
            <a:pPr lvl="1">
              <a:spcAft>
                <a:spcPts val="600"/>
              </a:spcAft>
            </a:pPr>
            <a:r>
              <a:rPr lang="en-US" dirty="0">
                <a:ea typeface="ＭＳ Ｐゴシック" charset="0"/>
              </a:rPr>
              <a:t>stateful since later versions of kernel 2.6 </a:t>
            </a:r>
            <a:r>
              <a:rPr lang="en-US" dirty="0" err="1">
                <a:ea typeface="ＭＳ Ｐゴシック" charset="0"/>
              </a:rPr>
              <a:t>netfilter</a:t>
            </a:r>
            <a:r>
              <a:rPr lang="en-US" dirty="0">
                <a:ea typeface="ＭＳ Ｐゴシック" charset="0"/>
              </a:rPr>
              <a:t>/ip6tables, </a:t>
            </a:r>
            <a:r>
              <a:rPr lang="en-US" dirty="0" err="1">
                <a:ea typeface="ＭＳ Ｐゴシック" charset="0"/>
              </a:rPr>
              <a:t>ufw</a:t>
            </a:r>
            <a:endParaRPr lang="en-US" dirty="0">
              <a:ea typeface="ＭＳ Ｐゴシック" charset="0"/>
            </a:endParaRPr>
          </a:p>
          <a:p>
            <a:pPr>
              <a:spcAft>
                <a:spcPts val="600"/>
              </a:spcAft>
            </a:pPr>
            <a:r>
              <a:rPr lang="en-US" dirty="0">
                <a:ea typeface="ＭＳ Ｐゴシック" charset="0"/>
              </a:rPr>
              <a:t>BSD (OpenBSD, FreeBSD, NetBSD, OS X)</a:t>
            </a:r>
          </a:p>
          <a:p>
            <a:pPr lvl="1">
              <a:spcAft>
                <a:spcPts val="600"/>
              </a:spcAft>
            </a:pPr>
            <a:r>
              <a:rPr lang="en-US" dirty="0">
                <a:ea typeface="ＭＳ Ｐゴシック" charset="0"/>
              </a:rPr>
              <a:t>pf, </a:t>
            </a:r>
            <a:r>
              <a:rPr lang="en-US" dirty="0" err="1">
                <a:ea typeface="ＭＳ Ｐゴシック" charset="0"/>
              </a:rPr>
              <a:t>ipfw</a:t>
            </a:r>
            <a:r>
              <a:rPr lang="en-US" dirty="0">
                <a:ea typeface="ＭＳ Ｐゴシック" charset="0"/>
              </a:rPr>
              <a:t>, </a:t>
            </a:r>
            <a:r>
              <a:rPr lang="en-US" dirty="0" err="1">
                <a:ea typeface="ＭＳ Ｐゴシック" charset="0"/>
              </a:rPr>
              <a:t>ipfilter</a:t>
            </a:r>
            <a:endParaRPr lang="en-US" dirty="0">
              <a:ea typeface="ＭＳ Ｐゴシック" charset="0"/>
            </a:endParaRPr>
          </a:p>
          <a:p>
            <a:pPr>
              <a:spcAft>
                <a:spcPts val="600"/>
              </a:spcAft>
            </a:pPr>
            <a:r>
              <a:rPr lang="en-US" dirty="0">
                <a:ea typeface="ＭＳ Ｐゴシック" charset="0"/>
              </a:rPr>
              <a:t>3</a:t>
            </a:r>
            <a:r>
              <a:rPr lang="en-US" baseline="30000" dirty="0">
                <a:ea typeface="ＭＳ Ｐゴシック" charset="0"/>
              </a:rPr>
              <a:t>rd</a:t>
            </a:r>
            <a:r>
              <a:rPr lang="en-US" dirty="0">
                <a:ea typeface="ＭＳ Ｐゴシック" charset="0"/>
              </a:rPr>
              <a:t> party Host based IPS (e.g. Cisco Security Agent)</a:t>
            </a:r>
          </a:p>
          <a:p>
            <a:pPr>
              <a:spcAft>
                <a:spcPts val="600"/>
              </a:spcAft>
            </a:pPr>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Additional security measures at Host (Server)</a:t>
            </a:r>
          </a:p>
        </p:txBody>
      </p:sp>
    </p:spTree>
    <p:extLst>
      <p:ext uri="{BB962C8B-B14F-4D97-AF65-F5344CB8AC3E}">
        <p14:creationId xmlns:p14="http://schemas.microsoft.com/office/powerpoint/2010/main" val="1431273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9364BB-CF17-AB40-B9EB-EF8F419FF4D7}"/>
              </a:ext>
            </a:extLst>
          </p:cNvPr>
          <p:cNvSpPr>
            <a:spLocks noGrp="1"/>
          </p:cNvSpPr>
          <p:nvPr>
            <p:ph type="title"/>
          </p:nvPr>
        </p:nvSpPr>
        <p:spPr/>
        <p:txBody>
          <a:bodyPr/>
          <a:lstStyle/>
          <a:p>
            <a:r>
              <a:rPr lang="en-US" dirty="0"/>
              <a:t>IPv6 &amp; Firewalls</a:t>
            </a:r>
          </a:p>
        </p:txBody>
      </p:sp>
    </p:spTree>
    <p:extLst>
      <p:ext uri="{BB962C8B-B14F-4D97-AF65-F5344CB8AC3E}">
        <p14:creationId xmlns:p14="http://schemas.microsoft.com/office/powerpoint/2010/main" val="99603472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p:txBody>
          <a:bodyPr>
            <a:normAutofit/>
          </a:bodyPr>
          <a:lstStyle/>
          <a:p>
            <a:r>
              <a:rPr lang="en-GB" sz="2800" dirty="0">
                <a:ea typeface="ＭＳ Ｐゴシック" charset="0"/>
              </a:rPr>
              <a:t>Understand IPv6 firewall issues prior to purchasing or deployment</a:t>
            </a:r>
          </a:p>
          <a:p>
            <a:r>
              <a:rPr lang="en-GB" sz="2800" dirty="0">
                <a:ea typeface="ＭＳ Ｐゴシック" charset="0"/>
              </a:rPr>
              <a:t>Configure firewalls according to recommendations (ICMPv6, Extension Headers, Fragmentation, Multicast, Tunnels)</a:t>
            </a:r>
          </a:p>
          <a:p>
            <a:r>
              <a:rPr lang="en-GB" sz="2800" dirty="0">
                <a:ea typeface="ＭＳ Ｐゴシック" charset="0"/>
              </a:rPr>
              <a:t>Start with a best effort approach…</a:t>
            </a:r>
          </a:p>
          <a:p>
            <a:r>
              <a:rPr lang="en-GB" sz="2800" dirty="0">
                <a:ea typeface="ＭＳ Ｐゴシック" charset="0"/>
              </a:rPr>
              <a:t>…and review &amp; improve along the way (availability of new features, emerging best practice) </a:t>
            </a:r>
          </a:p>
          <a:p>
            <a:r>
              <a:rPr lang="en-GB" sz="2800" dirty="0">
                <a:ea typeface="ＭＳ Ｐゴシック" charset="0"/>
              </a:rPr>
              <a:t>Consider adding a layer of Server / Host security to your security concept</a:t>
            </a:r>
          </a:p>
          <a:p>
            <a:pPr marL="0" indent="0">
              <a:spcAft>
                <a:spcPts val="600"/>
              </a:spcAft>
              <a:buNone/>
            </a:pPr>
            <a:endParaRPr lang="en-US" dirty="0">
              <a:ea typeface="ＭＳ Ｐゴシック" charset="0"/>
            </a:endParaRPr>
          </a:p>
          <a:p>
            <a:pPr lvl="1">
              <a:spcAft>
                <a:spcPts val="600"/>
              </a:spcAft>
            </a:pPr>
            <a:endParaRPr lang="en-US" dirty="0">
              <a:ea typeface="ＭＳ Ｐゴシック" charset="0"/>
            </a:endParaRPr>
          </a:p>
        </p:txBody>
      </p:sp>
      <p:sp>
        <p:nvSpPr>
          <p:cNvPr id="17411" name="Rectangle 2"/>
          <p:cNvSpPr>
            <a:spLocks noGrp="1" noChangeArrowheads="1"/>
          </p:cNvSpPr>
          <p:nvPr>
            <p:ph type="title"/>
          </p:nvPr>
        </p:nvSpPr>
        <p:spPr/>
        <p:txBody>
          <a:bodyPr>
            <a:normAutofit/>
          </a:bodyPr>
          <a:lstStyle/>
          <a:p>
            <a:r>
              <a:rPr lang="en-GB">
                <a:ea typeface="ＭＳ Ｐゴシック" charset="0"/>
              </a:rPr>
              <a:t>Conclusion</a:t>
            </a:r>
          </a:p>
        </p:txBody>
      </p:sp>
    </p:spTree>
    <p:extLst>
      <p:ext uri="{BB962C8B-B14F-4D97-AF65-F5344CB8AC3E}">
        <p14:creationId xmlns:p14="http://schemas.microsoft.com/office/powerpoint/2010/main" val="412301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animEffect transition="in" filter="dissolve">
                                      <p:cBhvr>
                                        <p:cTn id="7" dur="500"/>
                                        <p:tgtEl>
                                          <p:spTgt spid="174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2">
                                            <p:txEl>
                                              <p:pRg st="1" end="1"/>
                                            </p:txEl>
                                          </p:spTgt>
                                        </p:tgtEl>
                                        <p:attrNameLst>
                                          <p:attrName>style.visibility</p:attrName>
                                        </p:attrNameLst>
                                      </p:cBhvr>
                                      <p:to>
                                        <p:strVal val="visible"/>
                                      </p:to>
                                    </p:set>
                                    <p:animEffect transition="in" filter="dissolve">
                                      <p:cBhvr>
                                        <p:cTn id="12" dur="500"/>
                                        <p:tgtEl>
                                          <p:spTgt spid="174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412">
                                            <p:txEl>
                                              <p:pRg st="2" end="2"/>
                                            </p:txEl>
                                          </p:spTgt>
                                        </p:tgtEl>
                                        <p:attrNameLst>
                                          <p:attrName>style.visibility</p:attrName>
                                        </p:attrNameLst>
                                      </p:cBhvr>
                                      <p:to>
                                        <p:strVal val="visible"/>
                                      </p:to>
                                    </p:set>
                                    <p:animEffect transition="in" filter="dissolve">
                                      <p:cBhvr>
                                        <p:cTn id="17" dur="500"/>
                                        <p:tgtEl>
                                          <p:spTgt spid="17412">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17412">
                                            <p:txEl>
                                              <p:pRg st="3" end="3"/>
                                            </p:txEl>
                                          </p:spTgt>
                                        </p:tgtEl>
                                        <p:attrNameLst>
                                          <p:attrName>style.visibility</p:attrName>
                                        </p:attrNameLst>
                                      </p:cBhvr>
                                      <p:to>
                                        <p:strVal val="visible"/>
                                      </p:to>
                                    </p:set>
                                    <p:animEffect transition="in" filter="dissolve">
                                      <p:cBhvr>
                                        <p:cTn id="20" dur="500"/>
                                        <p:tgtEl>
                                          <p:spTgt spid="1741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7412">
                                            <p:txEl>
                                              <p:pRg st="4" end="4"/>
                                            </p:txEl>
                                          </p:spTgt>
                                        </p:tgtEl>
                                        <p:attrNameLst>
                                          <p:attrName>style.visibility</p:attrName>
                                        </p:attrNameLst>
                                      </p:cBhvr>
                                      <p:to>
                                        <p:strVal val="visible"/>
                                      </p:to>
                                    </p:set>
                                    <p:animEffect transition="in" filter="dissolve">
                                      <p:cBhvr>
                                        <p:cTn id="25" dur="500"/>
                                        <p:tgtEl>
                                          <p:spTgt spid="174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7E3FD-9B69-954A-81FB-0C4EBDDEF5EC}"/>
              </a:ext>
            </a:extLst>
          </p:cNvPr>
          <p:cNvSpPr>
            <a:spLocks noGrp="1"/>
          </p:cNvSpPr>
          <p:nvPr>
            <p:ph type="title"/>
          </p:nvPr>
        </p:nvSpPr>
        <p:spPr>
          <a:xfrm>
            <a:off x="654755" y="2220912"/>
            <a:ext cx="7834489" cy="2416175"/>
          </a:xfrm>
        </p:spPr>
        <p:txBody>
          <a:bodyPr/>
          <a:lstStyle/>
          <a:p>
            <a:r>
              <a:rPr lang="de-DE" dirty="0" err="1"/>
              <a:t>Reconnaissance</a:t>
            </a:r>
            <a:br>
              <a:rPr lang="de-DE" dirty="0"/>
            </a:br>
            <a:r>
              <a:rPr lang="de-DE" dirty="0"/>
              <a:t>(</a:t>
            </a:r>
            <a:r>
              <a:rPr lang="de-DE" dirty="0" err="1"/>
              <a:t>a.k.a</a:t>
            </a:r>
            <a:r>
              <a:rPr lang="de-DE" dirty="0"/>
              <a:t>. Network Scanning)</a:t>
            </a:r>
            <a:endParaRPr lang="en-US" dirty="0"/>
          </a:p>
        </p:txBody>
      </p:sp>
    </p:spTree>
    <p:extLst>
      <p:ext uri="{BB962C8B-B14F-4D97-AF65-F5344CB8AC3E}">
        <p14:creationId xmlns:p14="http://schemas.microsoft.com/office/powerpoint/2010/main" val="35392255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7CA39B-0DD9-2D41-8770-EC0E1C03AEA7}"/>
              </a:ext>
            </a:extLst>
          </p:cNvPr>
          <p:cNvSpPr>
            <a:spLocks noGrp="1"/>
          </p:cNvSpPr>
          <p:nvPr>
            <p:ph idx="1"/>
          </p:nvPr>
        </p:nvSpPr>
        <p:spPr/>
        <p:txBody>
          <a:bodyPr/>
          <a:lstStyle/>
          <a:p>
            <a:pPr marL="0" indent="0">
              <a:buNone/>
            </a:pPr>
            <a:r>
              <a:rPr lang="en-GB" sz="3200" dirty="0">
                <a:ea typeface="ＭＳ Ｐゴシック" charset="0"/>
              </a:rPr>
              <a:t>Identify hosts on the network for </a:t>
            </a:r>
          </a:p>
          <a:p>
            <a:r>
              <a:rPr lang="en-GB" sz="3200" dirty="0">
                <a:ea typeface="ＭＳ Ｐゴシック" charset="0"/>
              </a:rPr>
              <a:t>Penetration Testing</a:t>
            </a:r>
          </a:p>
          <a:p>
            <a:r>
              <a:rPr lang="en-GB" sz="3200" dirty="0">
                <a:ea typeface="ＭＳ Ｐゴシック" charset="0"/>
              </a:rPr>
              <a:t>Defensive Security Scanning</a:t>
            </a:r>
            <a:endParaRPr lang="en-GB" sz="3200" dirty="0"/>
          </a:p>
          <a:p>
            <a:r>
              <a:rPr lang="en-GB" sz="3200" dirty="0"/>
              <a:t>Attacking!</a:t>
            </a:r>
          </a:p>
          <a:p>
            <a:endParaRPr lang="en-GB" sz="3200" dirty="0"/>
          </a:p>
          <a:p>
            <a:endParaRPr lang="en-GB" sz="3200" dirty="0"/>
          </a:p>
          <a:p>
            <a:pPr marL="0" indent="0">
              <a:buNone/>
            </a:pPr>
            <a:r>
              <a:rPr lang="en-GB" sz="3200" dirty="0">
                <a:solidFill>
                  <a:schemeClr val="accent2"/>
                </a:solidFill>
              </a:rPr>
              <a:t>But what's the difference to IPv4?</a:t>
            </a:r>
          </a:p>
          <a:p>
            <a:pPr marL="0" indent="0" algn="ctr">
              <a:buNone/>
            </a:pPr>
            <a:endParaRPr lang="en-GB" sz="3200" dirty="0">
              <a:solidFill>
                <a:srgbClr val="DC8A00"/>
              </a:solidFill>
            </a:endParaRPr>
          </a:p>
          <a:p>
            <a:pPr lvl="1"/>
            <a:endParaRPr lang="en-GB" sz="2800" dirty="0">
              <a:ea typeface="ＭＳ Ｐゴシック" charset="0"/>
            </a:endParaRPr>
          </a:p>
          <a:p>
            <a:pPr marL="0" indent="0">
              <a:buNone/>
            </a:pPr>
            <a:endParaRPr lang="en-US" dirty="0"/>
          </a:p>
        </p:txBody>
      </p:sp>
      <p:sp>
        <p:nvSpPr>
          <p:cNvPr id="4" name="Title 3"/>
          <p:cNvSpPr>
            <a:spLocks noGrp="1"/>
          </p:cNvSpPr>
          <p:nvPr>
            <p:ph type="title"/>
          </p:nvPr>
        </p:nvSpPr>
        <p:spPr/>
        <p:txBody>
          <a:bodyPr/>
          <a:lstStyle/>
          <a:p>
            <a:r>
              <a:rPr lang="en-US" sz="3200"/>
              <a:t>Reasons to scan a network?</a:t>
            </a:r>
            <a:endParaRPr lang="en-US"/>
          </a:p>
        </p:txBody>
      </p:sp>
    </p:spTree>
    <p:extLst>
      <p:ext uri="{BB962C8B-B14F-4D97-AF65-F5344CB8AC3E}">
        <p14:creationId xmlns:p14="http://schemas.microsoft.com/office/powerpoint/2010/main" val="33043043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It's not possible anymore…</a:t>
            </a:r>
            <a:endParaRPr lang="en-US" dirty="0"/>
          </a:p>
        </p:txBody>
      </p:sp>
      <p:sp>
        <p:nvSpPr>
          <p:cNvPr id="7" name="Rectangle 3"/>
          <p:cNvSpPr txBox="1">
            <a:spLocks noChangeArrowheads="1"/>
          </p:cNvSpPr>
          <p:nvPr/>
        </p:nvSpPr>
        <p:spPr bwMode="auto">
          <a:xfrm>
            <a:off x="533400" y="1322388"/>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u="sng" dirty="0">
                <a:solidFill>
                  <a:srgbClr val="DC8A00"/>
                </a:solidFill>
                <a:latin typeface="Calibri" panose="020F0502020204030204" pitchFamily="34" charset="0"/>
                <a:ea typeface="ＭＳ Ｐゴシック" charset="0"/>
                <a:cs typeface="Calibri" panose="020F0502020204030204" pitchFamily="34" charset="0"/>
              </a:rPr>
              <a:t>Sequentially</a:t>
            </a:r>
            <a:r>
              <a:rPr lang="en-GB" dirty="0">
                <a:latin typeface="Calibri" panose="020F0502020204030204" pitchFamily="34" charset="0"/>
                <a:ea typeface="ＭＳ Ｐゴシック" charset="0"/>
                <a:cs typeface="Calibri" panose="020F0502020204030204" pitchFamily="34" charset="0"/>
              </a:rPr>
              <a:t> scanning IPv6 net is not feasible anymore</a:t>
            </a:r>
          </a:p>
          <a:p>
            <a:r>
              <a:rPr lang="en-GB" dirty="0">
                <a:latin typeface="Calibri" panose="020F0502020204030204" pitchFamily="34" charset="0"/>
                <a:ea typeface="ＭＳ Ｐゴシック" charset="0"/>
                <a:cs typeface="Calibri" panose="020F0502020204030204" pitchFamily="34" charset="0"/>
              </a:rPr>
              <a:t>/64 can have </a:t>
            </a:r>
            <a:r>
              <a:rPr lang="en-GB" dirty="0">
                <a:latin typeface="Calibri" panose="020F0502020204030204" pitchFamily="34" charset="0"/>
                <a:cs typeface="Calibri" panose="020F0502020204030204" pitchFamily="34" charset="0"/>
              </a:rPr>
              <a:t>1.8e^19 hosts</a:t>
            </a:r>
          </a:p>
          <a:p>
            <a:r>
              <a:rPr lang="en-GB" dirty="0">
                <a:latin typeface="Calibri" panose="020F0502020204030204" pitchFamily="34" charset="0"/>
                <a:cs typeface="Calibri" panose="020F0502020204030204" pitchFamily="34" charset="0"/>
              </a:rPr>
              <a:t>= 4'294'967'296 times the size of the IPv4 address space</a:t>
            </a:r>
          </a:p>
          <a:p>
            <a:r>
              <a:rPr lang="en-GB" dirty="0">
                <a:latin typeface="Calibri" panose="020F0502020204030204" pitchFamily="34" charset="0"/>
                <a:cs typeface="Calibri" panose="020F0502020204030204" pitchFamily="34" charset="0"/>
              </a:rPr>
              <a:t>This will take decades</a:t>
            </a:r>
          </a:p>
          <a:p>
            <a:pPr marL="0" indent="0" algn="ctr">
              <a:buNone/>
            </a:pPr>
            <a:endParaRPr lang="en-GB" dirty="0">
              <a:solidFill>
                <a:srgbClr val="DC8A00"/>
              </a:solidFill>
              <a:latin typeface="Calibri" panose="020F0502020204030204" pitchFamily="34" charset="0"/>
              <a:cs typeface="Calibri" panose="020F0502020204030204" pitchFamily="34" charset="0"/>
            </a:endParaRPr>
          </a:p>
          <a:p>
            <a:pPr marL="0" indent="0" algn="ctr">
              <a:buNone/>
            </a:pPr>
            <a:r>
              <a:rPr lang="en-GB" sz="9600" dirty="0">
                <a:solidFill>
                  <a:srgbClr val="DC8A00"/>
                </a:solidFill>
                <a:latin typeface="Calibri" panose="020F0502020204030204" pitchFamily="34" charset="0"/>
                <a:cs typeface="Calibri" panose="020F0502020204030204" pitchFamily="34" charset="0"/>
              </a:rPr>
              <a:t>t</a:t>
            </a:r>
            <a:r>
              <a:rPr lang="en-GB" sz="7200" dirty="0">
                <a:solidFill>
                  <a:srgbClr val="DC8A00"/>
                </a:solidFill>
                <a:latin typeface="Calibri" panose="020F0502020204030204" pitchFamily="34" charset="0"/>
                <a:cs typeface="Calibri" panose="020F0502020204030204" pitchFamily="34" charset="0"/>
                <a:sym typeface="Wingdings"/>
              </a:rPr>
              <a:t></a:t>
            </a:r>
            <a:r>
              <a:rPr lang="en-GB" sz="9600" b="1" dirty="0">
                <a:solidFill>
                  <a:srgbClr val="DC8A00"/>
                </a:solidFill>
                <a:latin typeface="Calibri" panose="020F0502020204030204" pitchFamily="34" charset="0"/>
                <a:cs typeface="Calibri" panose="020F0502020204030204" pitchFamily="34" charset="0"/>
                <a:sym typeface="Wingdings"/>
              </a:rPr>
              <a:t>∞</a:t>
            </a:r>
            <a:endParaRPr lang="en-GB" sz="9600" b="1" dirty="0">
              <a:solidFill>
                <a:srgbClr val="DC8A00"/>
              </a:solidFill>
              <a:latin typeface="Calibri" panose="020F0502020204030204" pitchFamily="34"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429239837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a:t>It's </a:t>
            </a:r>
            <a:r>
              <a:rPr lang="en-US" sz="3200" strike="sngStrike"/>
              <a:t>not</a:t>
            </a:r>
            <a:r>
              <a:rPr lang="en-US" sz="3200"/>
              <a:t> still possible </a:t>
            </a:r>
            <a:r>
              <a:rPr lang="en-US" sz="3200" strike="sngStrike"/>
              <a:t>anymore</a:t>
            </a:r>
            <a:r>
              <a:rPr lang="en-US" sz="3200"/>
              <a:t>…</a:t>
            </a:r>
            <a:endParaRPr lang="en-US"/>
          </a:p>
        </p:txBody>
      </p:sp>
      <p:sp>
        <p:nvSpPr>
          <p:cNvPr id="7" name="Rectangle 3"/>
          <p:cNvSpPr txBox="1">
            <a:spLocks noChangeArrowheads="1"/>
          </p:cNvSpPr>
          <p:nvPr/>
        </p:nvSpPr>
        <p:spPr bwMode="auto">
          <a:xfrm>
            <a:off x="520700" y="1158611"/>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pPr marL="0" indent="0">
              <a:buNone/>
            </a:pPr>
            <a:r>
              <a:rPr lang="en-GB" sz="2800" dirty="0">
                <a:solidFill>
                  <a:schemeClr val="accent3"/>
                </a:solidFill>
                <a:latin typeface="Calibri" panose="020F0502020204030204" pitchFamily="34" charset="0"/>
                <a:ea typeface="ＭＳ Ｐゴシック" charset="0"/>
                <a:cs typeface="Calibri" panose="020F0502020204030204" pitchFamily="34" charset="0"/>
              </a:rPr>
              <a:t>You have to be smarter!</a:t>
            </a:r>
          </a:p>
          <a:p>
            <a:r>
              <a:rPr lang="en-GB" sz="2800" dirty="0">
                <a:latin typeface="Calibri" panose="020F0502020204030204" pitchFamily="34" charset="0"/>
                <a:ea typeface="ＭＳ Ｐゴシック" charset="0"/>
                <a:cs typeface="Calibri" panose="020F0502020204030204" pitchFamily="34" charset="0"/>
              </a:rPr>
              <a:t>DNS </a:t>
            </a:r>
            <a:r>
              <a:rPr lang="en-GB" sz="2800" dirty="0" err="1">
                <a:latin typeface="Calibri" panose="020F0502020204030204" pitchFamily="34" charset="0"/>
                <a:ea typeface="ＭＳ Ｐゴシック" charset="0"/>
                <a:cs typeface="Calibri" panose="020F0502020204030204" pitchFamily="34" charset="0"/>
              </a:rPr>
              <a:t>bruteforcing</a:t>
            </a:r>
            <a:r>
              <a:rPr lang="en-GB" sz="2800" dirty="0">
                <a:latin typeface="Calibri" panose="020F0502020204030204" pitchFamily="34" charset="0"/>
                <a:ea typeface="ＭＳ Ｐゴシック" charset="0"/>
                <a:cs typeface="Calibri" panose="020F0502020204030204" pitchFamily="34" charset="0"/>
              </a:rPr>
              <a:t> on </a:t>
            </a:r>
            <a:r>
              <a:rPr lang="en-GB" sz="2800" u="sng" dirty="0">
                <a:latin typeface="Calibri" panose="020F0502020204030204" pitchFamily="34" charset="0"/>
                <a:ea typeface="ＭＳ Ｐゴシック" charset="0"/>
                <a:cs typeface="Calibri" panose="020F0502020204030204" pitchFamily="34" charset="0"/>
              </a:rPr>
              <a:t>common hostnames</a:t>
            </a:r>
          </a:p>
          <a:p>
            <a:pPr lvl="1"/>
            <a:r>
              <a:rPr lang="en-GB" sz="2400" dirty="0">
                <a:latin typeface="Calibri" panose="020F0502020204030204" pitchFamily="34" charset="0"/>
                <a:ea typeface="ＭＳ Ｐゴシック" charset="0"/>
                <a:cs typeface="Calibri" panose="020F0502020204030204" pitchFamily="34" charset="0"/>
              </a:rPr>
              <a:t>using a dictionary </a:t>
            </a:r>
          </a:p>
          <a:p>
            <a:pPr lvl="1"/>
            <a:r>
              <a:rPr lang="en-GB" sz="2400" dirty="0">
                <a:latin typeface="Calibri" panose="020F0502020204030204" pitchFamily="34" charset="0"/>
                <a:ea typeface="ＭＳ Ｐゴシック" charset="0"/>
                <a:cs typeface="Calibri" panose="020F0502020204030204" pitchFamily="34" charset="0"/>
              </a:rPr>
              <a:t>or sequential </a:t>
            </a:r>
            <a:r>
              <a:rPr lang="en-GB" sz="2400" dirty="0" err="1">
                <a:latin typeface="Calibri" panose="020F0502020204030204" pitchFamily="34" charset="0"/>
                <a:ea typeface="ＭＳ Ｐゴシック" charset="0"/>
                <a:cs typeface="Calibri" panose="020F0502020204030204" pitchFamily="34" charset="0"/>
              </a:rPr>
              <a:t>a,aa,aaa,aab</a:t>
            </a:r>
            <a:endParaRPr lang="en-GB" dirty="0">
              <a:latin typeface="Calibri" panose="020F0502020204030204" pitchFamily="34" charset="0"/>
              <a:ea typeface="ＭＳ Ｐゴシック" charset="0"/>
              <a:cs typeface="Calibri" panose="020F0502020204030204" pitchFamily="34" charset="0"/>
            </a:endParaRPr>
          </a:p>
          <a:p>
            <a:r>
              <a:rPr lang="en-GB" sz="2800" dirty="0">
                <a:latin typeface="Calibri" panose="020F0502020204030204" pitchFamily="34" charset="0"/>
                <a:ea typeface="ＭＳ Ｐゴシック" charset="0"/>
                <a:cs typeface="Calibri" panose="020F0502020204030204" pitchFamily="34" charset="0"/>
              </a:rPr>
              <a:t>Alive </a:t>
            </a:r>
            <a:r>
              <a:rPr lang="en-GB" sz="2800" dirty="0" err="1">
                <a:latin typeface="Calibri" panose="020F0502020204030204" pitchFamily="34" charset="0"/>
                <a:ea typeface="ＭＳ Ｐゴシック" charset="0"/>
                <a:cs typeface="Calibri" panose="020F0502020204030204" pitchFamily="34" charset="0"/>
              </a:rPr>
              <a:t>bruteforcing</a:t>
            </a:r>
            <a:r>
              <a:rPr lang="en-GB" sz="2800" dirty="0">
                <a:latin typeface="Calibri" panose="020F0502020204030204" pitchFamily="34" charset="0"/>
                <a:ea typeface="ＭＳ Ｐゴシック" charset="0"/>
                <a:cs typeface="Calibri" panose="020F0502020204030204" pitchFamily="34" charset="0"/>
              </a:rPr>
              <a:t> on </a:t>
            </a:r>
            <a:r>
              <a:rPr lang="en-GB" sz="2800" u="sng" dirty="0">
                <a:latin typeface="Calibri" panose="020F0502020204030204" pitchFamily="34" charset="0"/>
                <a:ea typeface="ＭＳ Ｐゴシック" charset="0"/>
                <a:cs typeface="Calibri" panose="020F0502020204030204" pitchFamily="34" charset="0"/>
              </a:rPr>
              <a:t>typical addresses</a:t>
            </a:r>
          </a:p>
          <a:p>
            <a:pPr lvl="1"/>
            <a:r>
              <a:rPr lang="en-GB" sz="2400" dirty="0">
                <a:latin typeface="Calibri" panose="020F0502020204030204" pitchFamily="34" charset="0"/>
                <a:ea typeface="ＭＳ Ｐゴシック" charset="0"/>
                <a:cs typeface="Calibri" panose="020F0502020204030204" pitchFamily="34" charset="0"/>
              </a:rPr>
              <a:t>low range: ::1,::2,::3,…</a:t>
            </a:r>
          </a:p>
          <a:p>
            <a:pPr lvl="1"/>
            <a:r>
              <a:rPr lang="en-GB" sz="2400" dirty="0" err="1">
                <a:latin typeface="Calibri" panose="020F0502020204030204" pitchFamily="34" charset="0"/>
                <a:ea typeface="ＭＳ Ｐゴシック" charset="0"/>
                <a:cs typeface="Calibri" panose="020F0502020204030204" pitchFamily="34" charset="0"/>
              </a:rPr>
              <a:t>DHCP</a:t>
            </a:r>
            <a:r>
              <a:rPr lang="en-GB" sz="2400" dirty="0">
                <a:latin typeface="Calibri" panose="020F0502020204030204" pitchFamily="34" charset="0"/>
                <a:ea typeface="ＭＳ Ｐゴシック" charset="0"/>
                <a:cs typeface="Calibri" panose="020F0502020204030204" pitchFamily="34" charset="0"/>
              </a:rPr>
              <a:t>: sequential ranges 1000-2000 (find one, got all)</a:t>
            </a:r>
          </a:p>
          <a:p>
            <a:pPr lvl="1"/>
            <a:r>
              <a:rPr lang="en-GB" sz="2400" dirty="0" err="1">
                <a:latin typeface="Calibri" panose="020F0502020204030204" pitchFamily="34" charset="0"/>
                <a:ea typeface="ＭＳ Ｐゴシック" charset="0"/>
                <a:cs typeface="Calibri" panose="020F0502020204030204" pitchFamily="34" charset="0"/>
              </a:rPr>
              <a:t>Serviceport</a:t>
            </a:r>
            <a:r>
              <a:rPr lang="en-GB" sz="2400" dirty="0">
                <a:latin typeface="Calibri" panose="020F0502020204030204" pitchFamily="34" charset="0"/>
                <a:ea typeface="ＭＳ Ｐゴシック" charset="0"/>
                <a:cs typeface="Calibri" panose="020F0502020204030204" pitchFamily="34" charset="0"/>
              </a:rPr>
              <a:t> in IP addresses numbers: ::80,::53,53:1,53:2</a:t>
            </a:r>
          </a:p>
          <a:p>
            <a:pPr lvl="1"/>
            <a:r>
              <a:rPr lang="en-GB" sz="2400" dirty="0">
                <a:latin typeface="Calibri" panose="020F0502020204030204" pitchFamily="34" charset="0"/>
                <a:ea typeface="ＭＳ Ｐゴシック" charset="0"/>
                <a:cs typeface="Calibri" panose="020F0502020204030204" pitchFamily="34" charset="0"/>
              </a:rPr>
              <a:t>Autoconfiguration with MAC: 24 Bit are per Vendor-ID, 24 Bit must be guessed (</a:t>
            </a:r>
            <a:r>
              <a:rPr lang="en-GB" sz="2400" dirty="0">
                <a:latin typeface="Calibri" panose="020F0502020204030204" pitchFamily="34" charset="0"/>
                <a:cs typeface="Calibri" panose="020F0502020204030204" pitchFamily="34" charset="0"/>
              </a:rPr>
              <a:t>16'777'216)</a:t>
            </a:r>
          </a:p>
          <a:p>
            <a:pPr lvl="1"/>
            <a:r>
              <a:rPr lang="en-GB" sz="2400" dirty="0">
                <a:latin typeface="Calibri" panose="020F0502020204030204" pitchFamily="34" charset="0"/>
                <a:cs typeface="Calibri" panose="020F0502020204030204" pitchFamily="34" charset="0"/>
              </a:rPr>
              <a:t>Addresses using words </a:t>
            </a:r>
            <a:r>
              <a:rPr lang="en-GB" sz="2400" dirty="0" err="1">
                <a:latin typeface="Calibri" panose="020F0502020204030204" pitchFamily="34" charset="0"/>
                <a:cs typeface="Calibri" panose="020F0502020204030204" pitchFamily="34" charset="0"/>
              </a:rPr>
              <a:t>2001:db8</a:t>
            </a:r>
            <a:r>
              <a:rPr lang="en-GB" sz="2400" dirty="0">
                <a:latin typeface="Calibri" panose="020F0502020204030204" pitchFamily="34" charset="0"/>
                <a:cs typeface="Calibri" panose="020F0502020204030204" pitchFamily="34" charset="0"/>
              </a:rPr>
              <a:t>::</a:t>
            </a:r>
            <a:r>
              <a:rPr lang="en-GB" sz="2400" dirty="0" err="1">
                <a:latin typeface="Calibri" panose="020F0502020204030204" pitchFamily="34" charset="0"/>
                <a:cs typeface="Calibri" panose="020F0502020204030204" pitchFamily="34" charset="0"/>
              </a:rPr>
              <a:t>cafe:f00d:babe:beef</a:t>
            </a:r>
            <a:endParaRPr lang="en-GB" sz="2400" dirty="0">
              <a:latin typeface="Calibri" panose="020F0502020204030204" pitchFamily="34" charset="0"/>
              <a:cs typeface="Calibri" panose="020F0502020204030204" pitchFamily="34" charset="0"/>
            </a:endParaRPr>
          </a:p>
          <a:p>
            <a:pPr lvl="1"/>
            <a:r>
              <a:rPr lang="en-GB" sz="2400" dirty="0">
                <a:latin typeface="Calibri" panose="020F0502020204030204" pitchFamily="34" charset="0"/>
                <a:ea typeface="ＭＳ Ｐゴシック" charset="0"/>
                <a:cs typeface="Calibri" panose="020F0502020204030204" pitchFamily="34" charset="0"/>
              </a:rPr>
              <a:t>other guessable patterns</a:t>
            </a:r>
          </a:p>
          <a:p>
            <a:pPr marL="0" indent="0">
              <a:buNone/>
            </a:pPr>
            <a:endParaRPr lang="en-GB" sz="1050" dirty="0">
              <a:latin typeface="Calibri" panose="020F0502020204030204" pitchFamily="34" charset="0"/>
              <a:ea typeface="ＭＳ Ｐゴシック" charset="0"/>
              <a:cs typeface="Calibri" panose="020F0502020204030204" pitchFamily="34" charset="0"/>
              <a:sym typeface="Wingdings"/>
            </a:endParaRPr>
          </a:p>
          <a:p>
            <a:pPr lvl="1"/>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47392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500"/>
                                        <p:tgtEl>
                                          <p:spTgt spid="7">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dissolve">
                                      <p:cBhvr>
                                        <p:cTn id="10" dur="500"/>
                                        <p:tgtEl>
                                          <p:spTgt spid="7">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dissolve">
                                      <p:cBhvr>
                                        <p:cTn id="13" dur="500"/>
                                        <p:tgtEl>
                                          <p:spTgt spid="7">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dissolve">
                                      <p:cBhvr>
                                        <p:cTn id="18" dur="500"/>
                                        <p:tgtEl>
                                          <p:spTgt spid="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animEffect transition="in" filter="dissolve">
                                      <p:cBhvr>
                                        <p:cTn id="23" dur="500"/>
                                        <p:tgtEl>
                                          <p:spTgt spid="7">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dissolve">
                                      <p:cBhvr>
                                        <p:cTn id="28" dur="500"/>
                                        <p:tgtEl>
                                          <p:spTgt spid="7">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7">
                                            <p:txEl>
                                              <p:pRg st="7" end="7"/>
                                            </p:txEl>
                                          </p:spTgt>
                                        </p:tgtEl>
                                        <p:attrNameLst>
                                          <p:attrName>style.visibility</p:attrName>
                                        </p:attrNameLst>
                                      </p:cBhvr>
                                      <p:to>
                                        <p:strVal val="visible"/>
                                      </p:to>
                                    </p:set>
                                    <p:animEffect transition="in" filter="dissolve">
                                      <p:cBhvr>
                                        <p:cTn id="33" dur="500"/>
                                        <p:tgtEl>
                                          <p:spTgt spid="7">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7">
                                            <p:txEl>
                                              <p:pRg st="8" end="8"/>
                                            </p:txEl>
                                          </p:spTgt>
                                        </p:tgtEl>
                                        <p:attrNameLst>
                                          <p:attrName>style.visibility</p:attrName>
                                        </p:attrNameLst>
                                      </p:cBhvr>
                                      <p:to>
                                        <p:strVal val="visible"/>
                                      </p:to>
                                    </p:set>
                                    <p:animEffect transition="in" filter="dissolve">
                                      <p:cBhvr>
                                        <p:cTn id="38" dur="500"/>
                                        <p:tgtEl>
                                          <p:spTgt spid="7">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7">
                                            <p:txEl>
                                              <p:pRg st="9" end="9"/>
                                            </p:txEl>
                                          </p:spTgt>
                                        </p:tgtEl>
                                        <p:attrNameLst>
                                          <p:attrName>style.visibility</p:attrName>
                                        </p:attrNameLst>
                                      </p:cBhvr>
                                      <p:to>
                                        <p:strVal val="visible"/>
                                      </p:to>
                                    </p:set>
                                    <p:animEffect transition="in" filter="dissolve">
                                      <p:cBhvr>
                                        <p:cTn id="43" dur="500"/>
                                        <p:tgtEl>
                                          <p:spTgt spid="7">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7">
                                            <p:txEl>
                                              <p:pRg st="10" end="10"/>
                                            </p:txEl>
                                          </p:spTgt>
                                        </p:tgtEl>
                                        <p:attrNameLst>
                                          <p:attrName>style.visibility</p:attrName>
                                        </p:attrNameLst>
                                      </p:cBhvr>
                                      <p:to>
                                        <p:strVal val="visible"/>
                                      </p:to>
                                    </p:set>
                                    <p:animEffect transition="in" filter="dissolve">
                                      <p:cBhvr>
                                        <p:cTn id="48"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a:t>Some research has been done by M. Heuse:</a:t>
            </a:r>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sz="2800" dirty="0">
                <a:latin typeface="Calibri" panose="020F0502020204030204" pitchFamily="34" charset="0"/>
                <a:ea typeface="ＭＳ Ｐゴシック" charset="0"/>
                <a:cs typeface="Calibri" panose="020F0502020204030204" pitchFamily="34" charset="0"/>
              </a:rPr>
              <a:t>DNS </a:t>
            </a:r>
            <a:r>
              <a:rPr lang="en-GB" sz="2800" dirty="0" err="1">
                <a:latin typeface="Calibri" panose="020F0502020204030204" pitchFamily="34" charset="0"/>
                <a:ea typeface="ＭＳ Ｐゴシック" charset="0"/>
                <a:cs typeface="Calibri" panose="020F0502020204030204" pitchFamily="34" charset="0"/>
              </a:rPr>
              <a:t>bruteforcing</a:t>
            </a:r>
            <a:r>
              <a:rPr lang="en-GB" sz="2800" dirty="0">
                <a:latin typeface="Calibri" panose="020F0502020204030204" pitchFamily="34" charset="0"/>
                <a:ea typeface="ＭＳ Ｐゴシック" charset="0"/>
                <a:cs typeface="Calibri" panose="020F0502020204030204" pitchFamily="34" charset="0"/>
              </a:rPr>
              <a:t>: common hostnames</a:t>
            </a:r>
          </a:p>
          <a:p>
            <a:pPr lvl="1"/>
            <a:r>
              <a:rPr lang="en-US" sz="2400" dirty="0">
                <a:latin typeface="Calibri" panose="020F0502020204030204" pitchFamily="34" charset="0"/>
                <a:cs typeface="Calibri" panose="020F0502020204030204" pitchFamily="34" charset="0"/>
              </a:rPr>
              <a:t> with 1900 words get 90% of systems in DNS </a:t>
            </a:r>
          </a:p>
          <a:p>
            <a:pPr lvl="1"/>
            <a:endParaRPr lang="en-GB" sz="2400" dirty="0">
              <a:latin typeface="Calibri" panose="020F0502020204030204" pitchFamily="34" charset="0"/>
              <a:ea typeface="ＭＳ Ｐゴシック" charset="0"/>
              <a:cs typeface="Calibri" panose="020F0502020204030204" pitchFamily="34" charset="0"/>
            </a:endParaRPr>
          </a:p>
          <a:p>
            <a:r>
              <a:rPr lang="en-GB" sz="2800" dirty="0">
                <a:latin typeface="Calibri" panose="020F0502020204030204" pitchFamily="34" charset="0"/>
                <a:ea typeface="ＭＳ Ｐゴシック" charset="0"/>
                <a:cs typeface="Calibri" panose="020F0502020204030204" pitchFamily="34" charset="0"/>
              </a:rPr>
              <a:t>Alive </a:t>
            </a:r>
            <a:r>
              <a:rPr lang="en-GB" sz="2800" dirty="0" err="1">
                <a:latin typeface="Calibri" panose="020F0502020204030204" pitchFamily="34" charset="0"/>
                <a:ea typeface="ＭＳ Ｐゴシック" charset="0"/>
                <a:cs typeface="Calibri" panose="020F0502020204030204" pitchFamily="34" charset="0"/>
              </a:rPr>
              <a:t>bruteforcing</a:t>
            </a:r>
            <a:r>
              <a:rPr lang="en-GB" sz="2800" dirty="0">
                <a:latin typeface="Calibri" panose="020F0502020204030204" pitchFamily="34" charset="0"/>
                <a:ea typeface="ＭＳ Ｐゴシック" charset="0"/>
                <a:cs typeface="Calibri" panose="020F0502020204030204" pitchFamily="34" charset="0"/>
              </a:rPr>
              <a:t>: typical addresses</a:t>
            </a:r>
          </a:p>
          <a:p>
            <a:pPr lvl="1"/>
            <a:r>
              <a:rPr lang="en-US" sz="2400" dirty="0">
                <a:latin typeface="Calibri" panose="020F0502020204030204" pitchFamily="34" charset="0"/>
                <a:cs typeface="Calibri" panose="020F0502020204030204" pitchFamily="34" charset="0"/>
              </a:rPr>
              <a:t> with 2000 addresses get 66% of the systems</a:t>
            </a:r>
          </a:p>
          <a:p>
            <a:pPr lvl="1"/>
            <a:endParaRPr lang="en-GB" sz="2400" dirty="0">
              <a:latin typeface="Calibri" panose="020F0502020204030204" pitchFamily="34" charset="0"/>
              <a:ea typeface="ＭＳ Ｐゴシック" charset="0"/>
              <a:cs typeface="Calibri" panose="020F0502020204030204" pitchFamily="34" charset="0"/>
            </a:endParaRPr>
          </a:p>
          <a:p>
            <a:r>
              <a:rPr lang="en-GB" sz="2800" dirty="0">
                <a:latin typeface="Calibri" panose="020F0502020204030204" pitchFamily="34" charset="0"/>
                <a:ea typeface="ＭＳ Ｐゴシック" charset="0"/>
                <a:cs typeface="Calibri" panose="020F0502020204030204" pitchFamily="34" charset="0"/>
              </a:rPr>
              <a:t>Combined (and use of brain):</a:t>
            </a:r>
          </a:p>
          <a:p>
            <a:pPr lvl="1"/>
            <a:r>
              <a:rPr lang="en-US" sz="2400" dirty="0">
                <a:latin typeface="Calibri" panose="020F0502020204030204" pitchFamily="34" charset="0"/>
                <a:cs typeface="Calibri" panose="020F0502020204030204" pitchFamily="34" charset="0"/>
              </a:rPr>
              <a:t> ca. 90-95% of servers are found</a:t>
            </a:r>
          </a:p>
          <a:p>
            <a:pPr lvl="1"/>
            <a:endParaRPr lang="en-US" sz="2400" dirty="0">
              <a:latin typeface="Calibri" panose="020F0502020204030204" pitchFamily="34" charset="0"/>
              <a:ea typeface="ＭＳ Ｐゴシック" charset="0"/>
              <a:cs typeface="Calibri" panose="020F0502020204030204" pitchFamily="34" charset="0"/>
            </a:endParaRPr>
          </a:p>
          <a:p>
            <a:pPr>
              <a:buFont typeface="Wingdings" charset="0"/>
              <a:buChar char="è"/>
            </a:pPr>
            <a:r>
              <a:rPr lang="en-US" sz="2800" dirty="0">
                <a:solidFill>
                  <a:schemeClr val="accent2"/>
                </a:solidFill>
                <a:latin typeface="Calibri" panose="020F0502020204030204" pitchFamily="34" charset="0"/>
                <a:ea typeface="ＭＳ Ｐゴシック" charset="0"/>
                <a:cs typeface="Calibri" panose="020F0502020204030204" pitchFamily="34" charset="0"/>
                <a:sym typeface="Wingdings"/>
              </a:rPr>
              <a:t> Target Discovery is still possible</a:t>
            </a:r>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197949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dissolv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dissolve">
                                      <p:cBhvr>
                                        <p:cTn id="15" dur="500"/>
                                        <p:tgtEl>
                                          <p:spTgt spid="7">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dissolve">
                                      <p:cBhvr>
                                        <p:cTn id="18" dur="500"/>
                                        <p:tgtEl>
                                          <p:spTgt spid="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animEffect transition="in" filter="dissolve">
                                      <p:cBhvr>
                                        <p:cTn id="23" dur="500"/>
                                        <p:tgtEl>
                                          <p:spTgt spid="7">
                                            <p:txEl>
                                              <p:pRg st="6" end="6"/>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7">
                                            <p:txEl>
                                              <p:pRg st="7" end="7"/>
                                            </p:txEl>
                                          </p:spTgt>
                                        </p:tgtEl>
                                        <p:attrNameLst>
                                          <p:attrName>style.visibility</p:attrName>
                                        </p:attrNameLst>
                                      </p:cBhvr>
                                      <p:to>
                                        <p:strVal val="visible"/>
                                      </p:to>
                                    </p:set>
                                    <p:animEffect transition="in" filter="dissolve">
                                      <p:cBhvr>
                                        <p:cTn id="26" dur="500"/>
                                        <p:tgtEl>
                                          <p:spTgt spid="7">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animEffect transition="in" filter="dissolve">
                                      <p:cBhvr>
                                        <p:cTn id="31"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a:ea typeface="ＭＳ Ｐゴシック" charset="0"/>
              </a:rPr>
              <a:t>Example: Finding hosts in DNS for target.org</a:t>
            </a:r>
            <a:br>
              <a:rPr lang="en-GB" sz="2800">
                <a:ea typeface="ＭＳ Ｐゴシック" charset="0"/>
              </a:rPr>
            </a:br>
            <a:endParaRPr lang="en-US" sz="2800"/>
          </a:p>
        </p:txBody>
      </p:sp>
      <p:sp>
        <p:nvSpPr>
          <p:cNvPr id="7" name="Rectangle 3"/>
          <p:cNvSpPr txBox="1">
            <a:spLocks noChangeArrowheads="1"/>
          </p:cNvSpPr>
          <p:nvPr/>
        </p:nvSpPr>
        <p:spPr bwMode="auto">
          <a:xfrm>
            <a:off x="520700" y="1244600"/>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dirty="0">
                <a:latin typeface="Calibri" panose="020F0502020204030204" pitchFamily="34" charset="0"/>
                <a:ea typeface="ＭＳ Ｐゴシック" charset="0"/>
                <a:cs typeface="Calibri" panose="020F0502020204030204" pitchFamily="34" charset="0"/>
              </a:rPr>
              <a:t>use dnsdict6 with '</a:t>
            </a:r>
            <a:r>
              <a:rPr lang="en-GB" dirty="0" err="1">
                <a:latin typeface="Calibri" panose="020F0502020204030204" pitchFamily="34" charset="0"/>
                <a:ea typeface="ＭＳ Ｐゴシック" charset="0"/>
                <a:cs typeface="Calibri" panose="020F0502020204030204" pitchFamily="34" charset="0"/>
              </a:rPr>
              <a:t>xlarge</a:t>
            </a:r>
            <a:r>
              <a:rPr lang="en-GB" dirty="0">
                <a:latin typeface="Calibri" panose="020F0502020204030204" pitchFamily="34" charset="0"/>
                <a:ea typeface="ＭＳ Ｐゴシック" charset="0"/>
                <a:cs typeface="Calibri" panose="020F0502020204030204" pitchFamily="34" charset="0"/>
              </a:rPr>
              <a:t>' built-in dictionary</a:t>
            </a:r>
            <a:endParaRPr lang="en-US" b="1" dirty="0">
              <a:latin typeface="Calibri" panose="020F0502020204030204" pitchFamily="34" charset="0"/>
              <a:cs typeface="Calibri" panose="020F0502020204030204" pitchFamily="34" charset="0"/>
            </a:endParaRPr>
          </a:p>
          <a:p>
            <a:pPr marL="0" indent="0">
              <a:buNone/>
            </a:pPr>
            <a:r>
              <a:rPr lang="en-US" b="1" dirty="0">
                <a:latin typeface="Calibri" panose="020F0502020204030204" pitchFamily="34" charset="0"/>
                <a:cs typeface="Calibri" panose="020F0502020204030204" pitchFamily="34" charset="0"/>
              </a:rPr>
              <a:t>dnsdict6 –x </a:t>
            </a:r>
            <a:r>
              <a:rPr lang="en-US" b="1" dirty="0" err="1">
                <a:latin typeface="Calibri" panose="020F0502020204030204" pitchFamily="34" charset="0"/>
                <a:cs typeface="Calibri" panose="020F0502020204030204" pitchFamily="34" charset="0"/>
              </a:rPr>
              <a:t>target.org</a:t>
            </a:r>
            <a:endParaRPr lang="en-US" b="1" dirty="0">
              <a:latin typeface="Calibri" panose="020F0502020204030204" pitchFamily="34" charset="0"/>
              <a:cs typeface="Calibri" panose="020F0502020204030204" pitchFamily="34" charset="0"/>
            </a:endParaRPr>
          </a:p>
          <a:p>
            <a:pPr marL="0" indent="0">
              <a:buNone/>
            </a:pPr>
            <a:endParaRPr lang="en-GB" b="1" dirty="0">
              <a:latin typeface="Calibri" panose="020F0502020204030204" pitchFamily="34" charset="0"/>
              <a:ea typeface="ＭＳ Ｐゴシック" charset="0"/>
              <a:cs typeface="Calibri" panose="020F0502020204030204" pitchFamily="34" charset="0"/>
            </a:endParaRPr>
          </a:p>
          <a:p>
            <a:pPr lvl="1">
              <a:buFontTx/>
              <a:buChar char="-"/>
            </a:pPr>
            <a:r>
              <a:rPr lang="en-GB" dirty="0" err="1">
                <a:latin typeface="Calibri" panose="020F0502020204030204" pitchFamily="34" charset="0"/>
                <a:cs typeface="Calibri" panose="020F0502020204030204" pitchFamily="34" charset="0"/>
              </a:rPr>
              <a:t>apollo.target.org</a:t>
            </a:r>
            <a:r>
              <a:rPr lang="en-GB" dirty="0">
                <a:latin typeface="Calibri" panose="020F0502020204030204" pitchFamily="34" charset="0"/>
                <a:cs typeface="Calibri" panose="020F0502020204030204" pitchFamily="34" charset="0"/>
              </a:rPr>
              <a:t> ==&gt; </a:t>
            </a:r>
            <a:r>
              <a:rPr lang="nl-NL" dirty="0">
                <a:latin typeface="Calibri" panose="020F0502020204030204" pitchFamily="34" charset="0"/>
                <a:cs typeface="Calibri" panose="020F0502020204030204" pitchFamily="34" charset="0"/>
              </a:rPr>
              <a:t>2001:beef:123:8:20c:29ff:fe3d:903</a:t>
            </a:r>
          </a:p>
          <a:p>
            <a:pPr lvl="1">
              <a:buFontTx/>
              <a:buChar char="-"/>
            </a:pPr>
            <a:r>
              <a:rPr lang="nl-NL" dirty="0" err="1">
                <a:latin typeface="Calibri" panose="020F0502020204030204" pitchFamily="34" charset="0"/>
                <a:cs typeface="Calibri" panose="020F0502020204030204" pitchFamily="34" charset="0"/>
              </a:rPr>
              <a:t>ares.target.org</a:t>
            </a:r>
            <a:r>
              <a:rPr lang="nl-NL"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==&gt; </a:t>
            </a:r>
            <a:r>
              <a:rPr lang="nl-NL" dirty="0">
                <a:latin typeface="Calibri" panose="020F0502020204030204" pitchFamily="34" charset="0"/>
                <a:cs typeface="Calibri" panose="020F0502020204030204" pitchFamily="34" charset="0"/>
              </a:rPr>
              <a:t>2001:beef:123:8:20c:29ff:fea0:11fc</a:t>
            </a:r>
          </a:p>
          <a:p>
            <a:pPr lvl="1">
              <a:buFontTx/>
              <a:buChar char="-"/>
            </a:pPr>
            <a:r>
              <a:rPr lang="nl-NL" dirty="0" err="1">
                <a:latin typeface="Calibri" panose="020F0502020204030204" pitchFamily="34" charset="0"/>
                <a:cs typeface="Calibri" panose="020F0502020204030204" pitchFamily="34" charset="0"/>
              </a:rPr>
              <a:t>argos.target.org</a:t>
            </a:r>
            <a:r>
              <a:rPr lang="nl-NL"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==&gt; </a:t>
            </a:r>
            <a:r>
              <a:rPr lang="nl-NL" dirty="0">
                <a:latin typeface="Calibri" panose="020F0502020204030204" pitchFamily="34" charset="0"/>
                <a:cs typeface="Calibri" panose="020F0502020204030204" pitchFamily="34" charset="0"/>
              </a:rPr>
              <a:t>2001:beef:123:8:20c:29ff:fea0:2121</a:t>
            </a:r>
          </a:p>
          <a:p>
            <a:pPr lvl="1">
              <a:buFontTx/>
              <a:buChar char="-"/>
            </a:pPr>
            <a:r>
              <a:rPr lang="nl-NL" dirty="0" err="1">
                <a:latin typeface="Calibri" panose="020F0502020204030204" pitchFamily="34" charset="0"/>
                <a:cs typeface="Calibri" panose="020F0502020204030204" pitchFamily="34" charset="0"/>
              </a:rPr>
              <a:t>athena.target.org</a:t>
            </a:r>
            <a:r>
              <a:rPr lang="nl-NL"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==&gt; </a:t>
            </a:r>
            <a:r>
              <a:rPr lang="nl-NL" dirty="0">
                <a:latin typeface="Calibri" panose="020F0502020204030204" pitchFamily="34" charset="0"/>
                <a:cs typeface="Calibri" panose="020F0502020204030204" pitchFamily="34" charset="0"/>
              </a:rPr>
              <a:t>2001:beef:123:8:20c:29ff:fea0:2ffc</a:t>
            </a:r>
          </a:p>
          <a:p>
            <a:pPr lvl="1"/>
            <a:r>
              <a:rPr lang="nl-NL" dirty="0">
                <a:latin typeface="Calibri" panose="020F0502020204030204" pitchFamily="34" charset="0"/>
                <a:cs typeface="Calibri" panose="020F0502020204030204" pitchFamily="34" charset="0"/>
              </a:rPr>
              <a:t>[…]</a:t>
            </a:r>
          </a:p>
          <a:p>
            <a:pPr lvl="1"/>
            <a:r>
              <a:rPr lang="nl-NL" b="1" dirty="0">
                <a:latin typeface="Calibri" panose="020F0502020204030204" pitchFamily="34" charset="0"/>
                <a:cs typeface="Calibri" panose="020F0502020204030204" pitchFamily="34" charset="0"/>
              </a:rPr>
              <a:t>Found 72 </a:t>
            </a:r>
            <a:r>
              <a:rPr lang="nl-NL" b="1" dirty="0" err="1">
                <a:latin typeface="Calibri" panose="020F0502020204030204" pitchFamily="34" charset="0"/>
                <a:cs typeface="Calibri" panose="020F0502020204030204" pitchFamily="34" charset="0"/>
              </a:rPr>
              <a:t>hosts</a:t>
            </a:r>
            <a:r>
              <a:rPr lang="nl-NL" b="1" dirty="0">
                <a:latin typeface="Calibri" panose="020F0502020204030204" pitchFamily="34" charset="0"/>
                <a:cs typeface="Calibri" panose="020F0502020204030204" pitchFamily="34" charset="0"/>
              </a:rPr>
              <a:t> </a:t>
            </a:r>
            <a:r>
              <a:rPr lang="nl-NL" b="1" dirty="0" err="1">
                <a:latin typeface="Calibri" panose="020F0502020204030204" pitchFamily="34" charset="0"/>
                <a:cs typeface="Calibri" panose="020F0502020204030204" pitchFamily="34" charset="0"/>
              </a:rPr>
              <a:t>and</a:t>
            </a:r>
            <a:r>
              <a:rPr lang="nl-NL" b="1" dirty="0">
                <a:latin typeface="Calibri" panose="020F0502020204030204" pitchFamily="34" charset="0"/>
                <a:cs typeface="Calibri" panose="020F0502020204030204" pitchFamily="34" charset="0"/>
              </a:rPr>
              <a:t> 60 </a:t>
            </a:r>
            <a:r>
              <a:rPr lang="nl-NL" b="1" dirty="0" err="1">
                <a:latin typeface="Calibri" panose="020F0502020204030204" pitchFamily="34" charset="0"/>
                <a:cs typeface="Calibri" panose="020F0502020204030204" pitchFamily="34" charset="0"/>
              </a:rPr>
              <a:t>unique</a:t>
            </a:r>
            <a:r>
              <a:rPr lang="nl-NL" b="1" dirty="0">
                <a:latin typeface="Calibri" panose="020F0502020204030204" pitchFamily="34" charset="0"/>
                <a:cs typeface="Calibri" panose="020F0502020204030204" pitchFamily="34" charset="0"/>
              </a:rPr>
              <a:t> </a:t>
            </a:r>
            <a:r>
              <a:rPr lang="nl-NL" b="1" dirty="0" err="1">
                <a:latin typeface="Calibri" panose="020F0502020204030204" pitchFamily="34" charset="0"/>
                <a:cs typeface="Calibri" panose="020F0502020204030204" pitchFamily="34" charset="0"/>
              </a:rPr>
              <a:t>ip-addresses</a:t>
            </a:r>
            <a:r>
              <a:rPr lang="nl-NL" b="1" dirty="0">
                <a:latin typeface="Calibri" panose="020F0502020204030204" pitchFamily="34" charset="0"/>
                <a:cs typeface="Calibri" panose="020F0502020204030204" pitchFamily="34" charset="0"/>
              </a:rPr>
              <a:t> </a:t>
            </a:r>
            <a:r>
              <a:rPr lang="nl-NL" b="1" dirty="0" err="1">
                <a:latin typeface="Calibri" panose="020F0502020204030204" pitchFamily="34" charset="0"/>
                <a:cs typeface="Calibri" panose="020F0502020204030204" pitchFamily="34" charset="0"/>
              </a:rPr>
              <a:t>for</a:t>
            </a:r>
            <a:r>
              <a:rPr lang="nl-NL" b="1" dirty="0">
                <a:latin typeface="Calibri" panose="020F0502020204030204" pitchFamily="34" charset="0"/>
                <a:cs typeface="Calibri" panose="020F0502020204030204" pitchFamily="34" charset="0"/>
              </a:rPr>
              <a:t> </a:t>
            </a:r>
            <a:r>
              <a:rPr lang="nl-NL" b="1" dirty="0" err="1">
                <a:latin typeface="Calibri" panose="020F0502020204030204" pitchFamily="34" charset="0"/>
                <a:cs typeface="Calibri" panose="020F0502020204030204" pitchFamily="34" charset="0"/>
              </a:rPr>
              <a:t>target.org</a:t>
            </a:r>
            <a:endParaRPr lang="nl-NL" b="1" dirty="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785541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dirty="0">
                <a:ea typeface="ＭＳ Ｐゴシック" charset="0"/>
              </a:rPr>
              <a:t>Example: Finding live IPs of </a:t>
            </a:r>
            <a:r>
              <a:rPr lang="en-GB" sz="2800" dirty="0" err="1">
                <a:ea typeface="ＭＳ Ｐゴシック" charset="0"/>
              </a:rPr>
              <a:t>target.org</a:t>
            </a:r>
            <a:br>
              <a:rPr lang="en-GB" sz="2800" dirty="0">
                <a:ea typeface="ＭＳ Ｐゴシック" charset="0"/>
              </a:rPr>
            </a:br>
            <a:endParaRPr lang="en-US" sz="2800" dirty="0"/>
          </a:p>
        </p:txBody>
      </p:sp>
      <p:sp>
        <p:nvSpPr>
          <p:cNvPr id="7" name="Rectangle 3"/>
          <p:cNvSpPr txBox="1">
            <a:spLocks noChangeArrowheads="1"/>
          </p:cNvSpPr>
          <p:nvPr/>
        </p:nvSpPr>
        <p:spPr bwMode="auto">
          <a:xfrm>
            <a:off x="446856"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dirty="0">
                <a:latin typeface="Calibri" panose="020F0502020204030204" pitchFamily="34" charset="0"/>
                <a:ea typeface="ＭＳ Ｐゴシック" charset="0"/>
                <a:cs typeface="Calibri" panose="020F0502020204030204" pitchFamily="34" charset="0"/>
              </a:rPr>
              <a:t>ping6 </a:t>
            </a:r>
            <a:r>
              <a:rPr lang="en-GB" dirty="0" err="1">
                <a:latin typeface="Calibri" panose="020F0502020204030204" pitchFamily="34" charset="0"/>
                <a:ea typeface="ＭＳ Ｐゴシック" charset="0"/>
                <a:cs typeface="Calibri" panose="020F0502020204030204" pitchFamily="34" charset="0"/>
              </a:rPr>
              <a:t>www.target.org</a:t>
            </a:r>
            <a:r>
              <a:rPr lang="en-GB" dirty="0">
                <a:latin typeface="Calibri" panose="020F0502020204030204" pitchFamily="34" charset="0"/>
                <a:ea typeface="ＭＳ Ｐゴシック" charset="0"/>
                <a:cs typeface="Calibri" panose="020F0502020204030204" pitchFamily="34" charset="0"/>
              </a:rPr>
              <a:t> (to get an idea of the used </a:t>
            </a:r>
            <a:r>
              <a:rPr lang="en-GB" dirty="0" err="1">
                <a:latin typeface="Calibri" panose="020F0502020204030204" pitchFamily="34" charset="0"/>
                <a:ea typeface="ＭＳ Ｐゴシック" charset="0"/>
                <a:cs typeface="Calibri" panose="020F0502020204030204" pitchFamily="34" charset="0"/>
              </a:rPr>
              <a:t>ip</a:t>
            </a:r>
            <a:r>
              <a:rPr lang="en-GB" dirty="0">
                <a:latin typeface="Calibri" panose="020F0502020204030204" pitchFamily="34" charset="0"/>
                <a:ea typeface="ＭＳ Ｐゴシック" charset="0"/>
                <a:cs typeface="Calibri" panose="020F0502020204030204" pitchFamily="34" charset="0"/>
              </a:rPr>
              <a:t>-pattern)</a:t>
            </a:r>
          </a:p>
          <a:p>
            <a:r>
              <a:rPr lang="en-GB" dirty="0" err="1">
                <a:latin typeface="Calibri" panose="020F0502020204030204" pitchFamily="34" charset="0"/>
                <a:ea typeface="ＭＳ Ｐゴシック" charset="0"/>
                <a:cs typeface="Calibri" panose="020F0502020204030204" pitchFamily="34" charset="0"/>
              </a:rPr>
              <a:t>2001:beef:123:</a:t>
            </a:r>
            <a:r>
              <a:rPr lang="en-GB" dirty="0" err="1">
                <a:solidFill>
                  <a:srgbClr val="DC8A00"/>
                </a:solidFill>
                <a:latin typeface="Calibri" panose="020F0502020204030204" pitchFamily="34" charset="0"/>
                <a:ea typeface="ＭＳ Ｐゴシック" charset="0"/>
                <a:cs typeface="Calibri" panose="020F0502020204030204" pitchFamily="34" charset="0"/>
              </a:rPr>
              <a:t>1</a:t>
            </a:r>
            <a:r>
              <a:rPr lang="en-GB" dirty="0">
                <a:latin typeface="Calibri" panose="020F0502020204030204" pitchFamily="34" charset="0"/>
                <a:ea typeface="ＭＳ Ｐゴシック" charset="0"/>
                <a:cs typeface="Calibri" panose="020F0502020204030204" pitchFamily="34" charset="0"/>
              </a:rPr>
              <a:t>::</a:t>
            </a:r>
            <a:r>
              <a:rPr lang="en-GB" dirty="0">
                <a:solidFill>
                  <a:srgbClr val="DC8A00"/>
                </a:solidFill>
                <a:latin typeface="Calibri" panose="020F0502020204030204" pitchFamily="34" charset="0"/>
                <a:ea typeface="ＭＳ Ｐゴシック" charset="0"/>
                <a:cs typeface="Calibri" panose="020F0502020204030204" pitchFamily="34" charset="0"/>
              </a:rPr>
              <a:t>5</a:t>
            </a:r>
          </a:p>
          <a:p>
            <a:endParaRPr lang="en-GB" dirty="0">
              <a:latin typeface="Calibri" panose="020F0502020204030204" pitchFamily="34" charset="0"/>
              <a:ea typeface="ＭＳ Ｐゴシック" charset="0"/>
              <a:cs typeface="Calibri" panose="020F0502020204030204" pitchFamily="34" charset="0"/>
            </a:endParaRPr>
          </a:p>
          <a:p>
            <a:r>
              <a:rPr lang="en-GB" dirty="0">
                <a:latin typeface="Calibri" panose="020F0502020204030204" pitchFamily="34" charset="0"/>
                <a:ea typeface="ＭＳ Ｐゴシック" charset="0"/>
                <a:cs typeface="Calibri" panose="020F0502020204030204" pitchFamily="34" charset="0"/>
              </a:rPr>
              <a:t>use </a:t>
            </a:r>
            <a:r>
              <a:rPr lang="en-GB" dirty="0" err="1">
                <a:latin typeface="Calibri" panose="020F0502020204030204" pitchFamily="34" charset="0"/>
                <a:ea typeface="ＭＳ Ｐゴシック" charset="0"/>
                <a:cs typeface="Calibri" panose="020F0502020204030204" pitchFamily="34" charset="0"/>
              </a:rPr>
              <a:t>alive26</a:t>
            </a:r>
            <a:r>
              <a:rPr lang="en-GB" dirty="0">
                <a:latin typeface="Calibri" panose="020F0502020204030204" pitchFamily="34" charset="0"/>
                <a:ea typeface="ＭＳ Ｐゴシック" charset="0"/>
                <a:cs typeface="Calibri" panose="020F0502020204030204" pitchFamily="34" charset="0"/>
              </a:rPr>
              <a:t> with a known or guessed pattern</a:t>
            </a:r>
          </a:p>
          <a:p>
            <a:endParaRPr lang="en-GB" dirty="0">
              <a:latin typeface="Calibri" panose="020F0502020204030204" pitchFamily="34" charset="0"/>
              <a:ea typeface="ＭＳ Ｐゴシック" charset="0"/>
              <a:cs typeface="Calibri" panose="020F0502020204030204" pitchFamily="34" charset="0"/>
            </a:endParaRPr>
          </a:p>
          <a:p>
            <a:pPr marL="0" indent="0">
              <a:buNone/>
            </a:pPr>
            <a:r>
              <a:rPr lang="en-US" b="1" dirty="0" err="1">
                <a:latin typeface="Calibri" panose="020F0502020204030204" pitchFamily="34" charset="0"/>
                <a:cs typeface="Calibri" panose="020F0502020204030204" pitchFamily="34" charset="0"/>
              </a:rPr>
              <a:t>alive26</a:t>
            </a:r>
            <a:r>
              <a:rPr lang="en-US" b="1" dirty="0">
                <a:latin typeface="Calibri" panose="020F0502020204030204" pitchFamily="34" charset="0"/>
                <a:cs typeface="Calibri" panose="020F0502020204030204" pitchFamily="34" charset="0"/>
              </a:rPr>
              <a:t> -d </a:t>
            </a:r>
            <a:r>
              <a:rPr lang="en-US" b="1" dirty="0" err="1">
                <a:latin typeface="Calibri" panose="020F0502020204030204" pitchFamily="34" charset="0"/>
                <a:cs typeface="Calibri" panose="020F0502020204030204" pitchFamily="34" charset="0"/>
              </a:rPr>
              <a:t>eth1</a:t>
            </a:r>
            <a:r>
              <a:rPr lang="en-US" b="1" dirty="0">
                <a:latin typeface="Calibri" panose="020F0502020204030204" pitchFamily="34" charset="0"/>
                <a:cs typeface="Calibri" panose="020F0502020204030204" pitchFamily="34" charset="0"/>
              </a:rPr>
              <a:t> </a:t>
            </a:r>
            <a:r>
              <a:rPr lang="en-US" b="1" dirty="0" err="1">
                <a:latin typeface="Calibri" panose="020F0502020204030204" pitchFamily="34" charset="0"/>
                <a:cs typeface="Calibri" panose="020F0502020204030204" pitchFamily="34" charset="0"/>
              </a:rPr>
              <a:t>2001:beef:123:</a:t>
            </a:r>
            <a:r>
              <a:rPr lang="en-US" b="1" dirty="0" err="1">
                <a:solidFill>
                  <a:srgbClr val="DC8A00"/>
                </a:solidFill>
                <a:latin typeface="Calibri" panose="020F0502020204030204" pitchFamily="34" charset="0"/>
                <a:cs typeface="Calibri" panose="020F0502020204030204" pitchFamily="34" charset="0"/>
              </a:rPr>
              <a:t>0-ff</a:t>
            </a:r>
            <a:r>
              <a:rPr lang="en-US" b="1" dirty="0" err="1">
                <a:latin typeface="Calibri" panose="020F0502020204030204" pitchFamily="34" charset="0"/>
                <a:cs typeface="Calibri" panose="020F0502020204030204" pitchFamily="34" charset="0"/>
              </a:rPr>
              <a:t>:0:0:0:</a:t>
            </a:r>
            <a:r>
              <a:rPr lang="en-US" b="1" dirty="0" err="1">
                <a:solidFill>
                  <a:srgbClr val="DC8A00"/>
                </a:solidFill>
                <a:latin typeface="Calibri" panose="020F0502020204030204" pitchFamily="34" charset="0"/>
                <a:cs typeface="Calibri" panose="020F0502020204030204" pitchFamily="34" charset="0"/>
              </a:rPr>
              <a:t>0-1f</a:t>
            </a:r>
            <a:endParaRPr lang="en-US" b="1" dirty="0">
              <a:solidFill>
                <a:srgbClr val="DC8A00"/>
              </a:solidFill>
              <a:latin typeface="Calibri" panose="020F0502020204030204" pitchFamily="34" charset="0"/>
              <a:cs typeface="Calibri" panose="020F0502020204030204" pitchFamily="34" charset="0"/>
            </a:endParaRPr>
          </a:p>
          <a:p>
            <a:pPr marL="0" indent="0">
              <a:buNone/>
            </a:pPr>
            <a:endParaRPr lang="en-GB" b="1" dirty="0">
              <a:solidFill>
                <a:srgbClr val="DC8A00"/>
              </a:solidFill>
              <a:latin typeface="Calibri" panose="020F0502020204030204" pitchFamily="34" charset="0"/>
              <a:ea typeface="ＭＳ Ｐゴシック" charset="0"/>
              <a:cs typeface="Calibri" panose="020F0502020204030204" pitchFamily="34" charset="0"/>
            </a:endParaRPr>
          </a:p>
          <a:p>
            <a:pPr lvl="1"/>
            <a:r>
              <a:rPr lang="nl-NL" dirty="0">
                <a:latin typeface="Calibri" panose="020F0502020204030204" pitchFamily="34" charset="0"/>
                <a:cs typeface="Calibri" panose="020F0502020204030204" pitchFamily="34" charset="0"/>
              </a:rPr>
              <a:t>Alive: 2001:beef:123:1::5 (www.target.org) [ICMP echo-reply]</a:t>
            </a:r>
          </a:p>
          <a:p>
            <a:pPr lvl="1"/>
            <a:r>
              <a:rPr lang="nl-NL" dirty="0">
                <a:latin typeface="Calibri" panose="020F0502020204030204" pitchFamily="34" charset="0"/>
                <a:cs typeface="Calibri" panose="020F0502020204030204" pitchFamily="34" charset="0"/>
              </a:rPr>
              <a:t>Alive: 2001:beef:123:2::4 (logon.target.org) [ICMP echo-reply]</a:t>
            </a:r>
          </a:p>
          <a:p>
            <a:pPr lvl="1"/>
            <a:r>
              <a:rPr lang="nl-NL" dirty="0">
                <a:latin typeface="Calibri" panose="020F0502020204030204" pitchFamily="34" charset="0"/>
                <a:cs typeface="Calibri" panose="020F0502020204030204" pitchFamily="34" charset="0"/>
              </a:rPr>
              <a:t>Alive: 2001:beef:123:3::1 (sales.target.org) [ICMP echo-reply]</a:t>
            </a:r>
          </a:p>
          <a:p>
            <a:pPr lvl="1"/>
            <a:r>
              <a:rPr lang="nl-NL" dirty="0">
                <a:latin typeface="Calibri" panose="020F0502020204030204" pitchFamily="34" charset="0"/>
                <a:cs typeface="Calibri" panose="020F0502020204030204" pitchFamily="34" charset="0"/>
              </a:rPr>
              <a:t>Alive: 2001:beef:123:a::9 (control.target.org) [ICMP echo-reply]</a:t>
            </a:r>
          </a:p>
          <a:p>
            <a:pPr lvl="1"/>
            <a:r>
              <a:rPr lang="nl-NL" dirty="0">
                <a:latin typeface="Calibri" panose="020F0502020204030204" pitchFamily="34" charset="0"/>
                <a:cs typeface="Calibri" panose="020F0502020204030204" pitchFamily="34" charset="0"/>
              </a:rPr>
              <a:t>[…]</a:t>
            </a:r>
          </a:p>
          <a:p>
            <a:pPr lvl="1"/>
            <a:r>
              <a:rPr lang="nl-NL" b="1" dirty="0">
                <a:latin typeface="Calibri" panose="020F0502020204030204" pitchFamily="34" charset="0"/>
                <a:cs typeface="Calibri" panose="020F0502020204030204" pitchFamily="34" charset="0"/>
              </a:rPr>
              <a:t>Scanned 8192 addresses and found 138 systems alive</a:t>
            </a:r>
          </a:p>
          <a:p>
            <a:pPr marL="0"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297986549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dirty="0">
                <a:ea typeface="ＭＳ Ｐゴシック" charset="0"/>
              </a:rPr>
              <a:t>More help from DNS / DNSSEC</a:t>
            </a:r>
            <a:endParaRPr lang="en-US" sz="2800" dirty="0"/>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sz="2800" dirty="0">
                <a:latin typeface="Calibri" panose="020F0502020204030204" pitchFamily="34" charset="0"/>
                <a:ea typeface="ＭＳ Ｐゴシック" charset="0"/>
                <a:cs typeface="Calibri" panose="020F0502020204030204" pitchFamily="34" charset="0"/>
              </a:rPr>
              <a:t>Try </a:t>
            </a:r>
            <a:r>
              <a:rPr lang="en-GB" sz="2800" b="1" dirty="0">
                <a:latin typeface="Calibri" panose="020F0502020204030204" pitchFamily="34" charset="0"/>
                <a:cs typeface="Calibri" panose="020F0502020204030204" pitchFamily="34" charset="0"/>
              </a:rPr>
              <a:t>DNS Zone Transfer </a:t>
            </a:r>
            <a:r>
              <a:rPr lang="en-GB" sz="2800" dirty="0">
                <a:latin typeface="Calibri" panose="020F0502020204030204" pitchFamily="34" charset="0"/>
                <a:cs typeface="Calibri" panose="020F0502020204030204" pitchFamily="34" charset="0"/>
              </a:rPr>
              <a:t>to read complete zone file</a:t>
            </a:r>
          </a:p>
          <a:p>
            <a:pPr marL="0" indent="0">
              <a:buNone/>
            </a:pPr>
            <a:r>
              <a:rPr lang="en-GB" sz="2800" dirty="0">
                <a:latin typeface="Courier" pitchFamily="2" charset="0"/>
                <a:cs typeface="Calibri" panose="020F0502020204030204" pitchFamily="34" charset="0"/>
              </a:rPr>
              <a:t>dig @&lt;nameserver&gt; &lt;domain&gt; </a:t>
            </a:r>
            <a:r>
              <a:rPr lang="en-GB" sz="2800" dirty="0" err="1">
                <a:latin typeface="Courier" pitchFamily="2" charset="0"/>
                <a:cs typeface="Calibri" panose="020F0502020204030204" pitchFamily="34" charset="0"/>
              </a:rPr>
              <a:t>axfr</a:t>
            </a:r>
            <a:endParaRPr lang="en-GB" sz="2800" dirty="0">
              <a:latin typeface="Courier" pitchFamily="2" charset="0"/>
              <a:cs typeface="Calibri" panose="020F0502020204030204" pitchFamily="34" charset="0"/>
            </a:endParaRPr>
          </a:p>
          <a:p>
            <a:pPr marL="0" indent="0">
              <a:buNone/>
            </a:pPr>
            <a:r>
              <a:rPr lang="en-GB" sz="2800" dirty="0">
                <a:latin typeface="Calibri" panose="020F0502020204030204" pitchFamily="34" charset="0"/>
                <a:cs typeface="Calibri" panose="020F0502020204030204" pitchFamily="34" charset="0"/>
                <a:sym typeface="Wingdings"/>
              </a:rPr>
              <a:t> </a:t>
            </a:r>
            <a:r>
              <a:rPr lang="en-GB" sz="2800" dirty="0">
                <a:latin typeface="Calibri" panose="020F0502020204030204" pitchFamily="34" charset="0"/>
                <a:cs typeface="Calibri" panose="020F0502020204030204" pitchFamily="34" charset="0"/>
              </a:rPr>
              <a:t>seldom possible by now</a:t>
            </a:r>
          </a:p>
          <a:p>
            <a:endParaRPr lang="en-GB" sz="2800" dirty="0">
              <a:latin typeface="Calibri" panose="020F0502020204030204" pitchFamily="34" charset="0"/>
              <a:cs typeface="Calibri" panose="020F0502020204030204" pitchFamily="34" charset="0"/>
            </a:endParaRPr>
          </a:p>
          <a:p>
            <a:endParaRPr lang="en-GB" sz="2800" dirty="0">
              <a:latin typeface="Calibri" panose="020F0502020204030204" pitchFamily="34" charset="0"/>
              <a:cs typeface="Calibri" panose="020F0502020204030204" pitchFamily="34" charset="0"/>
            </a:endParaRPr>
          </a:p>
          <a:p>
            <a:r>
              <a:rPr lang="en-GB" sz="2800" b="1" dirty="0">
                <a:latin typeface="Calibri" panose="020F0502020204030204" pitchFamily="34" charset="0"/>
                <a:cs typeface="Calibri" panose="020F0502020204030204" pitchFamily="34" charset="0"/>
              </a:rPr>
              <a:t>DNSSEC Zone Walking </a:t>
            </a:r>
            <a:r>
              <a:rPr lang="en-GB" sz="2800" dirty="0">
                <a:latin typeface="Calibri" panose="020F0502020204030204" pitchFamily="34" charset="0"/>
                <a:cs typeface="Calibri" panose="020F0502020204030204" pitchFamily="34" charset="0"/>
              </a:rPr>
              <a:t>(NSEC records are chained)</a:t>
            </a:r>
          </a:p>
          <a:p>
            <a:pPr marL="0" indent="0">
              <a:buNone/>
            </a:pPr>
            <a:r>
              <a:rPr lang="en-GB" sz="2800" dirty="0" err="1">
                <a:latin typeface="Courier" pitchFamily="2" charset="0"/>
                <a:cs typeface="Calibri" panose="020F0502020204030204" pitchFamily="34" charset="0"/>
              </a:rPr>
              <a:t>dnssecwalk</a:t>
            </a:r>
            <a:r>
              <a:rPr lang="en-GB" sz="2800" dirty="0">
                <a:latin typeface="Courier" pitchFamily="2" charset="0"/>
                <a:cs typeface="Calibri" panose="020F0502020204030204" pitchFamily="34" charset="0"/>
              </a:rPr>
              <a:t> &lt;nameserver&gt; &lt;domain&gt; </a:t>
            </a:r>
          </a:p>
          <a:p>
            <a:pPr marL="0" indent="0">
              <a:buNone/>
            </a:pPr>
            <a:r>
              <a:rPr lang="en-GB" sz="2800" dirty="0">
                <a:latin typeface="Calibri" panose="020F0502020204030204" pitchFamily="34" charset="0"/>
                <a:cs typeface="Calibri" panose="020F0502020204030204" pitchFamily="34" charset="0"/>
                <a:sym typeface="Wingdings"/>
              </a:rPr>
              <a:t> </a:t>
            </a:r>
            <a:r>
              <a:rPr lang="en-GB" sz="2800" dirty="0">
                <a:latin typeface="Calibri" panose="020F0502020204030204" pitchFamily="34" charset="0"/>
                <a:cs typeface="Calibri" panose="020F0502020204030204" pitchFamily="34" charset="0"/>
              </a:rPr>
              <a:t>corrective with NSEC3 (bind 9.6.0)</a:t>
            </a:r>
            <a:endParaRPr lang="en-GB" sz="2800"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4660817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a:ea typeface="ＭＳ Ｐゴシック" charset="0"/>
              </a:rPr>
              <a:t>If the attacker is already in the LAN</a:t>
            </a:r>
            <a:endParaRPr lang="en-US" sz="2800"/>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de-CH" dirty="0">
                <a:latin typeface="Calibri" panose="020F0502020204030204" pitchFamily="34" charset="0"/>
                <a:ea typeface="ＭＳ Ｐゴシック" charset="0"/>
                <a:cs typeface="Calibri" panose="020F0502020204030204" pitchFamily="34" charset="0"/>
              </a:rPr>
              <a:t>ping </a:t>
            </a:r>
            <a:r>
              <a:rPr lang="de-CH" dirty="0" err="1">
                <a:latin typeface="Calibri" panose="020F0502020204030204" pitchFamily="34" charset="0"/>
                <a:ea typeface="ＭＳ Ｐゴシック" charset="0"/>
                <a:cs typeface="Calibri" panose="020F0502020204030204" pitchFamily="34" charset="0"/>
              </a:rPr>
              <a:t>multicast</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addresses</a:t>
            </a:r>
            <a:endParaRPr lang="de-CH" dirty="0">
              <a:latin typeface="Calibri" panose="020F0502020204030204" pitchFamily="34" charset="0"/>
              <a:ea typeface="ＭＳ Ｐゴシック" charset="0"/>
              <a:cs typeface="Calibri" panose="020F0502020204030204" pitchFamily="34" charset="0"/>
            </a:endParaRPr>
          </a:p>
          <a:p>
            <a:pPr lvl="1"/>
            <a:r>
              <a:rPr lang="de-CH" dirty="0" err="1">
                <a:latin typeface="Calibri" panose="020F0502020204030204" pitchFamily="34" charset="0"/>
                <a:ea typeface="ＭＳ Ｐゴシック" charset="0"/>
                <a:cs typeface="Calibri" panose="020F0502020204030204" pitchFamily="34" charset="0"/>
              </a:rPr>
              <a:t>e.g.Link-local</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scope</a:t>
            </a:r>
            <a:r>
              <a:rPr lang="de-CH" dirty="0">
                <a:latin typeface="Calibri" panose="020F0502020204030204" pitchFamily="34" charset="0"/>
                <a:ea typeface="ＭＳ Ｐゴシック" charset="0"/>
                <a:cs typeface="Calibri" panose="020F0502020204030204" pitchFamily="34" charset="0"/>
              </a:rPr>
              <a:t> all </a:t>
            </a:r>
            <a:r>
              <a:rPr lang="de-CH" dirty="0" err="1">
                <a:latin typeface="Calibri" panose="020F0502020204030204" pitchFamily="34" charset="0"/>
                <a:ea typeface="ＭＳ Ｐゴシック" charset="0"/>
                <a:cs typeface="Calibri" panose="020F0502020204030204" pitchFamily="34" charset="0"/>
              </a:rPr>
              <a:t>nodes</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multicast</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address</a:t>
            </a:r>
            <a:r>
              <a:rPr lang="de-CH" dirty="0">
                <a:latin typeface="Calibri" panose="020F0502020204030204" pitchFamily="34" charset="0"/>
                <a:ea typeface="ＭＳ Ｐゴシック" charset="0"/>
                <a:cs typeface="Calibri" panose="020F0502020204030204" pitchFamily="34" charset="0"/>
              </a:rPr>
              <a:t> ff02::1</a:t>
            </a:r>
          </a:p>
          <a:p>
            <a:pPr lvl="2"/>
            <a:r>
              <a:rPr lang="de-CH" sz="2000" dirty="0">
                <a:latin typeface="Calibri" panose="020F0502020204030204" pitchFamily="34" charset="0"/>
                <a:ea typeface="ＭＳ Ｐゴシック" charset="0"/>
                <a:cs typeface="Calibri" panose="020F0502020204030204" pitchFamily="34" charset="0"/>
              </a:rPr>
              <a:t>ping6 –I eth1 ff02::1</a:t>
            </a:r>
          </a:p>
          <a:p>
            <a:pPr lvl="2"/>
            <a:r>
              <a:rPr lang="de-CH" sz="2000" dirty="0">
                <a:latin typeface="Calibri" panose="020F0502020204030204" pitchFamily="34" charset="0"/>
                <a:ea typeface="ＭＳ Ｐゴシック" charset="0"/>
                <a:cs typeface="Calibri" panose="020F0502020204030204" pitchFamily="34" charset="0"/>
              </a:rPr>
              <a:t>alive26 eth1 ff02::1</a:t>
            </a:r>
          </a:p>
          <a:p>
            <a:pPr lvl="1"/>
            <a:r>
              <a:rPr lang="de-CH" dirty="0" err="1">
                <a:latin typeface="Calibri" panose="020F0502020204030204" pitchFamily="34" charset="0"/>
                <a:ea typeface="ＭＳ Ｐゴシック" charset="0"/>
                <a:cs typeface="Calibri" panose="020F0502020204030204" pitchFamily="34" charset="0"/>
              </a:rPr>
              <a:t>doesn't</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work</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from</a:t>
            </a:r>
            <a:r>
              <a:rPr lang="de-CH" dirty="0">
                <a:latin typeface="Calibri" panose="020F0502020204030204" pitchFamily="34" charset="0"/>
                <a:ea typeface="ＭＳ Ｐゴシック" charset="0"/>
                <a:cs typeface="Calibri" panose="020F0502020204030204" pitchFamily="34" charset="0"/>
              </a:rPr>
              <a:t> Windows</a:t>
            </a:r>
          </a:p>
          <a:p>
            <a:pPr lvl="1"/>
            <a:r>
              <a:rPr lang="de-CH" dirty="0" err="1">
                <a:latin typeface="Calibri" panose="020F0502020204030204" pitchFamily="34" charset="0"/>
                <a:ea typeface="ＭＳ Ｐゴシック" charset="0"/>
                <a:cs typeface="Calibri" panose="020F0502020204030204" pitchFamily="34" charset="0"/>
              </a:rPr>
              <a:t>doesn't</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work</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for</a:t>
            </a:r>
            <a:r>
              <a:rPr lang="de-CH" dirty="0">
                <a:latin typeface="Calibri" panose="020F0502020204030204" pitchFamily="34" charset="0"/>
                <a:ea typeface="ＭＳ Ｐゴシック" charset="0"/>
                <a:cs typeface="Calibri" panose="020F0502020204030204" pitchFamily="34" charset="0"/>
              </a:rPr>
              <a:t> all </a:t>
            </a:r>
            <a:r>
              <a:rPr lang="de-CH" dirty="0" err="1">
                <a:latin typeface="Calibri" panose="020F0502020204030204" pitchFamily="34" charset="0"/>
                <a:ea typeface="ＭＳ Ｐゴシック" charset="0"/>
                <a:cs typeface="Calibri" panose="020F0502020204030204" pitchFamily="34" charset="0"/>
              </a:rPr>
              <a:t>targets</a:t>
            </a:r>
            <a:endParaRPr lang="de-CH" dirty="0">
              <a:latin typeface="Calibri" panose="020F0502020204030204" pitchFamily="34" charset="0"/>
              <a:ea typeface="ＭＳ Ｐゴシック" charset="0"/>
              <a:cs typeface="Calibri" panose="020F0502020204030204" pitchFamily="34" charset="0"/>
            </a:endParaRPr>
          </a:p>
          <a:p>
            <a:r>
              <a:rPr lang="de-CH" dirty="0" err="1">
                <a:latin typeface="Calibri" panose="020F0502020204030204" pitchFamily="34" charset="0"/>
                <a:ea typeface="ＭＳ Ｐゴシック" charset="0"/>
                <a:cs typeface="Calibri" panose="020F0502020204030204" pitchFamily="34" charset="0"/>
              </a:rPr>
              <a:t>Sniffing</a:t>
            </a:r>
            <a:r>
              <a:rPr lang="de-CH" dirty="0">
                <a:latin typeface="Calibri" panose="020F0502020204030204" pitchFamily="34" charset="0"/>
                <a:ea typeface="ＭＳ Ｐゴシック" charset="0"/>
                <a:cs typeface="Calibri" panose="020F0502020204030204" pitchFamily="34" charset="0"/>
              </a:rPr>
              <a:t> </a:t>
            </a:r>
          </a:p>
          <a:p>
            <a:pPr lvl="1"/>
            <a:r>
              <a:rPr lang="de-CH" dirty="0">
                <a:latin typeface="Calibri" panose="020F0502020204030204" pitchFamily="34" charset="0"/>
                <a:ea typeface="ＭＳ Ｐゴシック" charset="0"/>
                <a:cs typeface="Calibri" panose="020F0502020204030204" pitchFamily="34" charset="0"/>
              </a:rPr>
              <a:t>e.g. listen </a:t>
            </a:r>
            <a:r>
              <a:rPr lang="de-CH" dirty="0" err="1">
                <a:latin typeface="Calibri" panose="020F0502020204030204" pitchFamily="34" charset="0"/>
                <a:ea typeface="ＭＳ Ｐゴシック" charset="0"/>
                <a:cs typeface="Calibri" panose="020F0502020204030204" pitchFamily="34" charset="0"/>
              </a:rPr>
              <a:t>to</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Neighbor</a:t>
            </a:r>
            <a:r>
              <a:rPr lang="de-CH" dirty="0">
                <a:latin typeface="Calibri" panose="020F0502020204030204" pitchFamily="34" charset="0"/>
                <a:ea typeface="ＭＳ Ｐゴシック" charset="0"/>
                <a:cs typeface="Calibri" panose="020F0502020204030204" pitchFamily="34" charset="0"/>
              </a:rPr>
              <a:t> Discovery Protocol</a:t>
            </a:r>
          </a:p>
          <a:p>
            <a:r>
              <a:rPr lang="de-CH" dirty="0" err="1">
                <a:latin typeface="Calibri" panose="020F0502020204030204" pitchFamily="34" charset="0"/>
                <a:ea typeface="ＭＳ Ｐゴシック" charset="0"/>
                <a:cs typeface="Calibri" panose="020F0502020204030204" pitchFamily="34" charset="0"/>
              </a:rPr>
              <a:t>Neighbor</a:t>
            </a:r>
            <a:r>
              <a:rPr lang="de-CH" dirty="0">
                <a:latin typeface="Calibri" panose="020F0502020204030204" pitchFamily="34" charset="0"/>
                <a:ea typeface="ＭＳ Ｐゴシック" charset="0"/>
                <a:cs typeface="Calibri" panose="020F0502020204030204" pitchFamily="34" charset="0"/>
              </a:rPr>
              <a:t> Cache</a:t>
            </a:r>
          </a:p>
          <a:p>
            <a:pPr lvl="1"/>
            <a:r>
              <a:rPr lang="de-CH" dirty="0" err="1">
                <a:latin typeface="Calibri" panose="020F0502020204030204" pitchFamily="34" charset="0"/>
                <a:ea typeface="ＭＳ Ｐゴシック" charset="0"/>
                <a:cs typeface="Calibri" panose="020F0502020204030204" pitchFamily="34" charset="0"/>
              </a:rPr>
              <a:t>the</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equivalent</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to</a:t>
            </a:r>
            <a:r>
              <a:rPr lang="de-CH" dirty="0">
                <a:latin typeface="Calibri" panose="020F0502020204030204" pitchFamily="34" charset="0"/>
                <a:ea typeface="ＭＳ Ｐゴシック" charset="0"/>
                <a:cs typeface="Calibri" panose="020F0502020204030204" pitchFamily="34" charset="0"/>
              </a:rPr>
              <a:t> IPv4 ARP </a:t>
            </a:r>
            <a:r>
              <a:rPr lang="de-CH" dirty="0" err="1">
                <a:latin typeface="Calibri" panose="020F0502020204030204" pitchFamily="34" charset="0"/>
                <a:ea typeface="ＭＳ Ｐゴシック" charset="0"/>
                <a:cs typeface="Calibri" panose="020F0502020204030204" pitchFamily="34" charset="0"/>
              </a:rPr>
              <a:t>chache</a:t>
            </a:r>
            <a:endParaRPr lang="de-CH" dirty="0">
              <a:latin typeface="Calibri" panose="020F0502020204030204" pitchFamily="34" charset="0"/>
              <a:ea typeface="ＭＳ Ｐゴシック" charset="0"/>
              <a:cs typeface="Calibri" panose="020F0502020204030204" pitchFamily="34" charset="0"/>
            </a:endParaRPr>
          </a:p>
          <a:p>
            <a:pPr lvl="2"/>
            <a:r>
              <a:rPr lang="de-CH" sz="2000" dirty="0">
                <a:latin typeface="Calibri" panose="020F0502020204030204" pitchFamily="34" charset="0"/>
                <a:ea typeface="ＭＳ Ｐゴシック" charset="0"/>
                <a:cs typeface="Calibri" panose="020F0502020204030204" pitchFamily="34" charset="0"/>
              </a:rPr>
              <a:t>Linux: </a:t>
            </a:r>
            <a:r>
              <a:rPr lang="de-CH" sz="2000" dirty="0" err="1">
                <a:latin typeface="Calibri" panose="020F0502020204030204" pitchFamily="34" charset="0"/>
                <a:ea typeface="ＭＳ Ｐゴシック" charset="0"/>
                <a:cs typeface="Calibri" panose="020F0502020204030204" pitchFamily="34" charset="0"/>
              </a:rPr>
              <a:t>ip</a:t>
            </a:r>
            <a:r>
              <a:rPr lang="de-CH" sz="2000" dirty="0">
                <a:latin typeface="Calibri" panose="020F0502020204030204" pitchFamily="34" charset="0"/>
                <a:ea typeface="ＭＳ Ｐゴシック" charset="0"/>
                <a:cs typeface="Calibri" panose="020F0502020204030204" pitchFamily="34" charset="0"/>
              </a:rPr>
              <a:t> -6 </a:t>
            </a:r>
            <a:r>
              <a:rPr lang="de-CH" sz="2000" dirty="0" err="1">
                <a:latin typeface="Calibri" panose="020F0502020204030204" pitchFamily="34" charset="0"/>
                <a:ea typeface="ＭＳ Ｐゴシック" charset="0"/>
                <a:cs typeface="Calibri" panose="020F0502020204030204" pitchFamily="34" charset="0"/>
              </a:rPr>
              <a:t>neigh</a:t>
            </a:r>
            <a:endParaRPr lang="de-CH" sz="2000" dirty="0">
              <a:latin typeface="Calibri" panose="020F0502020204030204" pitchFamily="34" charset="0"/>
              <a:ea typeface="ＭＳ Ｐゴシック" charset="0"/>
              <a:cs typeface="Calibri" panose="020F0502020204030204" pitchFamily="34" charset="0"/>
            </a:endParaRPr>
          </a:p>
          <a:p>
            <a:pPr lvl="2"/>
            <a:r>
              <a:rPr lang="de-CH" sz="2000" dirty="0">
                <a:latin typeface="Calibri" panose="020F0502020204030204" pitchFamily="34" charset="0"/>
                <a:ea typeface="ＭＳ Ｐゴシック" charset="0"/>
                <a:cs typeface="Calibri" panose="020F0502020204030204" pitchFamily="34" charset="0"/>
              </a:rPr>
              <a:t>Windows: </a:t>
            </a:r>
            <a:r>
              <a:rPr lang="de-CH" sz="2000" dirty="0" err="1">
                <a:latin typeface="Calibri" panose="020F0502020204030204" pitchFamily="34" charset="0"/>
                <a:ea typeface="ＭＳ Ｐゴシック" charset="0"/>
                <a:cs typeface="Calibri" panose="020F0502020204030204" pitchFamily="34" charset="0"/>
              </a:rPr>
              <a:t>netsh</a:t>
            </a:r>
            <a:r>
              <a:rPr lang="de-CH" sz="2000" dirty="0">
                <a:latin typeface="Calibri" panose="020F0502020204030204" pitchFamily="34" charset="0"/>
                <a:ea typeface="ＭＳ Ｐゴシック" charset="0"/>
                <a:cs typeface="Calibri" panose="020F0502020204030204" pitchFamily="34" charset="0"/>
              </a:rPr>
              <a:t> </a:t>
            </a:r>
            <a:r>
              <a:rPr lang="de-CH" sz="2000" dirty="0" err="1">
                <a:latin typeface="Calibri" panose="020F0502020204030204" pitchFamily="34" charset="0"/>
                <a:ea typeface="ＭＳ Ｐゴシック" charset="0"/>
                <a:cs typeface="Calibri" panose="020F0502020204030204" pitchFamily="34" charset="0"/>
              </a:rPr>
              <a:t>interface</a:t>
            </a:r>
            <a:r>
              <a:rPr lang="de-CH" sz="2000" dirty="0">
                <a:latin typeface="Calibri" panose="020F0502020204030204" pitchFamily="34" charset="0"/>
                <a:ea typeface="ＭＳ Ｐゴシック" charset="0"/>
                <a:cs typeface="Calibri" panose="020F0502020204030204" pitchFamily="34" charset="0"/>
              </a:rPr>
              <a:t> ipv6 </a:t>
            </a:r>
            <a:r>
              <a:rPr lang="de-CH" sz="2000" dirty="0" err="1">
                <a:latin typeface="Calibri" panose="020F0502020204030204" pitchFamily="34" charset="0"/>
                <a:ea typeface="ＭＳ Ｐゴシック" charset="0"/>
                <a:cs typeface="Calibri" panose="020F0502020204030204" pitchFamily="34" charset="0"/>
              </a:rPr>
              <a:t>show</a:t>
            </a:r>
            <a:r>
              <a:rPr lang="de-CH" sz="2000" dirty="0">
                <a:latin typeface="Calibri" panose="020F0502020204030204" pitchFamily="34" charset="0"/>
                <a:ea typeface="ＭＳ Ｐゴシック" charset="0"/>
                <a:cs typeface="Calibri" panose="020F0502020204030204" pitchFamily="34" charset="0"/>
              </a:rPr>
              <a:t> </a:t>
            </a:r>
            <a:r>
              <a:rPr lang="de-CH" sz="2000" dirty="0" err="1">
                <a:latin typeface="Calibri" panose="020F0502020204030204" pitchFamily="34" charset="0"/>
                <a:ea typeface="ＭＳ Ｐゴシック" charset="0"/>
                <a:cs typeface="Calibri" panose="020F0502020204030204" pitchFamily="34" charset="0"/>
              </a:rPr>
              <a:t>neighbors</a:t>
            </a:r>
            <a:endParaRPr lang="de-CH" sz="2000" dirty="0">
              <a:latin typeface="Calibri" panose="020F0502020204030204" pitchFamily="34" charset="0"/>
              <a:ea typeface="ＭＳ Ｐゴシック" charset="0"/>
              <a:cs typeface="Calibri" panose="020F0502020204030204" pitchFamily="34" charset="0"/>
            </a:endParaRPr>
          </a:p>
          <a:p>
            <a:pPr lvl="2"/>
            <a:r>
              <a:rPr lang="de-CH" sz="2000" dirty="0">
                <a:latin typeface="Calibri" panose="020F0502020204030204" pitchFamily="34" charset="0"/>
                <a:ea typeface="ＭＳ Ｐゴシック" charset="0"/>
                <a:cs typeface="Calibri" panose="020F0502020204030204" pitchFamily="34" charset="0"/>
              </a:rPr>
              <a:t>Cisco: </a:t>
            </a:r>
            <a:r>
              <a:rPr lang="de-CH" sz="2000" dirty="0" err="1">
                <a:latin typeface="Calibri" panose="020F0502020204030204" pitchFamily="34" charset="0"/>
                <a:ea typeface="ＭＳ Ｐゴシック" charset="0"/>
                <a:cs typeface="Calibri" panose="020F0502020204030204" pitchFamily="34" charset="0"/>
              </a:rPr>
              <a:t>show</a:t>
            </a:r>
            <a:r>
              <a:rPr lang="de-CH" sz="2000" dirty="0">
                <a:latin typeface="Calibri" panose="020F0502020204030204" pitchFamily="34" charset="0"/>
                <a:ea typeface="ＭＳ Ｐゴシック" charset="0"/>
                <a:cs typeface="Calibri" panose="020F0502020204030204" pitchFamily="34" charset="0"/>
              </a:rPr>
              <a:t> ipv6 </a:t>
            </a:r>
            <a:r>
              <a:rPr lang="de-CH" sz="2000" dirty="0" err="1">
                <a:latin typeface="Calibri" panose="020F0502020204030204" pitchFamily="34" charset="0"/>
                <a:ea typeface="ＭＳ Ｐゴシック" charset="0"/>
                <a:cs typeface="Calibri" panose="020F0502020204030204" pitchFamily="34" charset="0"/>
              </a:rPr>
              <a:t>neighbors</a:t>
            </a:r>
            <a:endParaRPr lang="de-CH" sz="2000" dirty="0">
              <a:latin typeface="Calibri" panose="020F0502020204030204" pitchFamily="34" charset="0"/>
              <a:ea typeface="ＭＳ Ｐゴシック" charset="0"/>
              <a:cs typeface="Calibri" panose="020F0502020204030204" pitchFamily="34" charset="0"/>
            </a:endParaRPr>
          </a:p>
          <a:p>
            <a:endParaRPr lang="nl-NL" b="1" dirty="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2112178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idx="1"/>
          </p:nvPr>
        </p:nvSpPr>
        <p:spPr>
          <a:xfrm>
            <a:off x="533400" y="1122040"/>
            <a:ext cx="8229600" cy="4971256"/>
          </a:xfrm>
        </p:spPr>
        <p:txBody>
          <a:bodyPr/>
          <a:lstStyle/>
          <a:p>
            <a:r>
              <a:rPr lang="en-GB" sz="2800" dirty="0">
                <a:ea typeface="ＭＳ Ｐゴシック" charset="0"/>
              </a:rPr>
              <a:t>IPv6 is highly complex for Firewalls (e.g. EH)</a:t>
            </a:r>
            <a:r>
              <a:rPr lang="en-GB" sz="2400" b="1" dirty="0">
                <a:ea typeface="ＭＳ Ｐゴシック" charset="0"/>
              </a:rPr>
              <a:t> </a:t>
            </a:r>
          </a:p>
          <a:p>
            <a:r>
              <a:rPr lang="en-GB" sz="2800" dirty="0">
                <a:ea typeface="ＭＳ Ｐゴシック" charset="0"/>
              </a:rPr>
              <a:t>There is nothing like an IPv6 standard</a:t>
            </a:r>
          </a:p>
          <a:p>
            <a:pPr lvl="1"/>
            <a:r>
              <a:rPr lang="en-GB" sz="2400" dirty="0">
                <a:ea typeface="ＭＳ Ｐゴシック" charset="0"/>
              </a:rPr>
              <a:t>only a bunch of </a:t>
            </a:r>
            <a:r>
              <a:rPr lang="en-GB" sz="2400" dirty="0" err="1">
                <a:ea typeface="ＭＳ Ｐゴシック" charset="0"/>
              </a:rPr>
              <a:t>RFCs</a:t>
            </a:r>
            <a:r>
              <a:rPr lang="en-GB" sz="2400" dirty="0">
                <a:ea typeface="ＭＳ Ｐゴシック" charset="0"/>
              </a:rPr>
              <a:t> – partially </a:t>
            </a:r>
            <a:r>
              <a:rPr lang="en-GB" sz="2400" b="1" dirty="0">
                <a:ea typeface="ＭＳ Ｐゴシック" charset="0"/>
              </a:rPr>
              <a:t>conflicting</a:t>
            </a:r>
            <a:r>
              <a:rPr lang="en-GB" sz="2400" dirty="0">
                <a:ea typeface="ＭＳ Ｐゴシック" charset="0"/>
              </a:rPr>
              <a:t> </a:t>
            </a:r>
          </a:p>
          <a:p>
            <a:r>
              <a:rPr lang="en-GB" sz="2800" dirty="0">
                <a:ea typeface="ＭＳ Ｐゴシック" charset="0"/>
              </a:rPr>
              <a:t>IPv6 design is still a moving target</a:t>
            </a:r>
          </a:p>
          <a:p>
            <a:pPr lvl="1"/>
            <a:r>
              <a:rPr lang="en-US" sz="2400" dirty="0"/>
              <a:t>e.g. RFC 6564: </a:t>
            </a:r>
            <a:r>
              <a:rPr lang="en-US" sz="2400" b="1" dirty="0"/>
              <a:t>April 2012 </a:t>
            </a:r>
            <a:r>
              <a:rPr lang="en-US" sz="2400" dirty="0"/>
              <a:t>(Uniform Format for </a:t>
            </a:r>
            <a:r>
              <a:rPr lang="en-US" sz="2400" dirty="0" err="1"/>
              <a:t>EHs</a:t>
            </a:r>
            <a:r>
              <a:rPr lang="en-US" sz="2400" dirty="0"/>
              <a:t>)</a:t>
            </a:r>
            <a:endParaRPr lang="en-GB" sz="2400" dirty="0">
              <a:ea typeface="ＭＳ Ｐゴシック" charset="0"/>
            </a:endParaRPr>
          </a:p>
          <a:p>
            <a:r>
              <a:rPr lang="en-GB" sz="2800" dirty="0">
                <a:ea typeface="ＭＳ Ｐゴシック" charset="0"/>
              </a:rPr>
              <a:t>Low maturity of Implementation</a:t>
            </a:r>
          </a:p>
          <a:p>
            <a:pPr lvl="1"/>
            <a:r>
              <a:rPr lang="en-GB" sz="2400" dirty="0">
                <a:ea typeface="ＭＳ Ｐゴシック" charset="0"/>
              </a:rPr>
              <a:t>unstable Software and frequent Updates</a:t>
            </a:r>
          </a:p>
          <a:p>
            <a:r>
              <a:rPr lang="en-GB" sz="2800" dirty="0">
                <a:ea typeface="ＭＳ Ｐゴシック" charset="0"/>
              </a:rPr>
              <a:t>Complexity hinders (</a:t>
            </a:r>
            <a:r>
              <a:rPr lang="en-GB" sz="2800" dirty="0" err="1">
                <a:ea typeface="ＭＳ Ｐゴシック" charset="0"/>
              </a:rPr>
              <a:t>ASIC</a:t>
            </a:r>
            <a:r>
              <a:rPr lang="en-GB" sz="2800" dirty="0">
                <a:ea typeface="ＭＳ Ｐゴシック" charset="0"/>
              </a:rPr>
              <a:t>-)Performance</a:t>
            </a:r>
          </a:p>
          <a:p>
            <a:pPr lvl="1"/>
            <a:r>
              <a:rPr lang="en-GB" sz="2400" dirty="0">
                <a:ea typeface="ＭＳ Ｐゴシック" charset="0"/>
              </a:rPr>
              <a:t>feature parity doesn't mean you can use appliance under full productive load</a:t>
            </a:r>
          </a:p>
        </p:txBody>
      </p:sp>
      <p:sp>
        <p:nvSpPr>
          <p:cNvPr id="17411" name="Rectangle 2"/>
          <p:cNvSpPr>
            <a:spLocks noGrp="1" noChangeArrowheads="1"/>
          </p:cNvSpPr>
          <p:nvPr>
            <p:ph type="title"/>
          </p:nvPr>
        </p:nvSpPr>
        <p:spPr>
          <a:xfrm>
            <a:off x="428625" y="257175"/>
            <a:ext cx="8334375" cy="628882"/>
          </a:xfrm>
        </p:spPr>
        <p:txBody>
          <a:bodyPr>
            <a:normAutofit/>
          </a:bodyPr>
          <a:lstStyle/>
          <a:p>
            <a:pPr eaLnBrk="1" hangingPunct="1"/>
            <a:r>
              <a:rPr lang="en-GB">
                <a:ea typeface="ＭＳ Ｐゴシック" charset="0"/>
              </a:rPr>
              <a:t>Basic IPv6 Firewall Issues</a:t>
            </a:r>
          </a:p>
        </p:txBody>
      </p:sp>
    </p:spTree>
    <p:extLst>
      <p:ext uri="{BB962C8B-B14F-4D97-AF65-F5344CB8AC3E}">
        <p14:creationId xmlns:p14="http://schemas.microsoft.com/office/powerpoint/2010/main" val="258714405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a:t>Target Discovery – Mitigation?</a:t>
            </a:r>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US" sz="2800" dirty="0">
                <a:latin typeface="Calibri" panose="020F0502020204030204" pitchFamily="34" charset="0"/>
                <a:ea typeface="ＭＳ Ｐゴシック" charset="0"/>
                <a:cs typeface="Calibri" panose="020F0502020204030204" pitchFamily="34" charset="0"/>
                <a:sym typeface="Wingdings"/>
              </a:rPr>
              <a:t>Use of static random addresses &amp; </a:t>
            </a:r>
            <a:r>
              <a:rPr lang="en-US" sz="2800" dirty="0" err="1">
                <a:latin typeface="Calibri" panose="020F0502020204030204" pitchFamily="34" charset="0"/>
                <a:ea typeface="ＭＳ Ｐゴシック" charset="0"/>
                <a:cs typeface="Calibri" panose="020F0502020204030204" pitchFamily="34" charset="0"/>
                <a:sym typeface="Wingdings"/>
              </a:rPr>
              <a:t>unguessable</a:t>
            </a:r>
            <a:r>
              <a:rPr lang="en-US" sz="2800" dirty="0">
                <a:latin typeface="Calibri" panose="020F0502020204030204" pitchFamily="34" charset="0"/>
                <a:ea typeface="ＭＳ Ｐゴシック" charset="0"/>
                <a:cs typeface="Calibri" panose="020F0502020204030204" pitchFamily="34" charset="0"/>
                <a:sym typeface="Wingdings"/>
              </a:rPr>
              <a:t> DNS names? (hmm….)</a:t>
            </a:r>
          </a:p>
          <a:p>
            <a:r>
              <a:rPr lang="en-US" sz="2800" dirty="0">
                <a:latin typeface="Calibri" panose="020F0502020204030204" pitchFamily="34" charset="0"/>
                <a:ea typeface="ＭＳ Ｐゴシック" charset="0"/>
                <a:cs typeface="Calibri" panose="020F0502020204030204" pitchFamily="34" charset="0"/>
                <a:sym typeface="Wingdings"/>
              </a:rPr>
              <a:t>Privacy extensions? (hmm….)</a:t>
            </a:r>
          </a:p>
          <a:p>
            <a:r>
              <a:rPr lang="en-US" sz="2800" dirty="0">
                <a:latin typeface="Calibri" panose="020F0502020204030204" pitchFamily="34" charset="0"/>
                <a:ea typeface="ＭＳ Ｐゴシック" charset="0"/>
                <a:cs typeface="Calibri" panose="020F0502020204030204" pitchFamily="34" charset="0"/>
                <a:sym typeface="Wingdings"/>
              </a:rPr>
              <a:t>Any place where IPv6 addresses are listed will become more attractive for attackers (DNS, </a:t>
            </a:r>
            <a:r>
              <a:rPr lang="en-US" sz="2800" dirty="0" err="1">
                <a:latin typeface="Calibri" panose="020F0502020204030204" pitchFamily="34" charset="0"/>
                <a:ea typeface="ＭＳ Ｐゴシック" charset="0"/>
                <a:cs typeface="Calibri" panose="020F0502020204030204" pitchFamily="34" charset="0"/>
                <a:sym typeface="Wingdings"/>
              </a:rPr>
              <a:t>DHCP</a:t>
            </a:r>
            <a:r>
              <a:rPr lang="en-US" sz="2800" dirty="0">
                <a:latin typeface="Calibri" panose="020F0502020204030204" pitchFamily="34" charset="0"/>
                <a:ea typeface="ＭＳ Ｐゴシック" charset="0"/>
                <a:cs typeface="Calibri" panose="020F0502020204030204" pitchFamily="34" charset="0"/>
                <a:sym typeface="Wingdings"/>
              </a:rPr>
              <a:t> records, </a:t>
            </a:r>
            <a:r>
              <a:rPr lang="en-US" sz="2800" dirty="0" err="1">
                <a:latin typeface="Calibri" panose="020F0502020204030204" pitchFamily="34" charset="0"/>
                <a:ea typeface="ＭＳ Ｐゴシック" charset="0"/>
                <a:cs typeface="Calibri" panose="020F0502020204030204" pitchFamily="34" charset="0"/>
                <a:sym typeface="Wingdings"/>
              </a:rPr>
              <a:t>Logfiles</a:t>
            </a:r>
            <a:r>
              <a:rPr lang="en-US" sz="2800" dirty="0">
                <a:latin typeface="Calibri" panose="020F0502020204030204" pitchFamily="34" charset="0"/>
                <a:ea typeface="ＭＳ Ｐゴシック" charset="0"/>
                <a:cs typeface="Calibri" panose="020F0502020204030204" pitchFamily="34" charset="0"/>
                <a:sym typeface="Wingdings"/>
              </a:rPr>
              <a:t>…)  protect them</a:t>
            </a:r>
          </a:p>
          <a:p>
            <a:endParaRPr lang="en-US" sz="2800" dirty="0">
              <a:latin typeface="Calibri" panose="020F0502020204030204" pitchFamily="34" charset="0"/>
              <a:ea typeface="ＭＳ Ｐゴシック" charset="0"/>
              <a:cs typeface="Calibri" panose="020F0502020204030204" pitchFamily="34" charset="0"/>
              <a:sym typeface="Wingdings"/>
            </a:endParaRPr>
          </a:p>
          <a:p>
            <a:r>
              <a:rPr lang="en-US" sz="2800" dirty="0">
                <a:latin typeface="Calibri" panose="020F0502020204030204" pitchFamily="34" charset="0"/>
                <a:ea typeface="ＭＳ Ｐゴシック" charset="0"/>
                <a:cs typeface="Calibri" panose="020F0502020204030204" pitchFamily="34" charset="0"/>
                <a:sym typeface="Wingdings"/>
              </a:rPr>
              <a:t>also mitigate </a:t>
            </a:r>
            <a:r>
              <a:rPr lang="de-CH" sz="2800" dirty="0">
                <a:latin typeface="Calibri" panose="020F0502020204030204" pitchFamily="34" charset="0"/>
                <a:ea typeface="ＭＳ Ｐゴシック" charset="0"/>
                <a:cs typeface="Calibri" panose="020F0502020204030204" pitchFamily="34" charset="0"/>
                <a:sym typeface="Wingdings"/>
              </a:rPr>
              <a:t>Remote </a:t>
            </a:r>
            <a:r>
              <a:rPr lang="de-CH" sz="2800" dirty="0" err="1">
                <a:latin typeface="Calibri" panose="020F0502020204030204" pitchFamily="34" charset="0"/>
                <a:ea typeface="ＭＳ Ｐゴシック" charset="0"/>
                <a:cs typeface="Calibri" panose="020F0502020204030204" pitchFamily="34" charset="0"/>
                <a:sym typeface="Wingdings"/>
              </a:rPr>
              <a:t>Neighbor</a:t>
            </a:r>
            <a:r>
              <a:rPr lang="de-CH" sz="2800" dirty="0">
                <a:latin typeface="Calibri" panose="020F0502020204030204" pitchFamily="34" charset="0"/>
                <a:ea typeface="ＭＳ Ｐゴシック" charset="0"/>
                <a:cs typeface="Calibri" panose="020F0502020204030204" pitchFamily="34" charset="0"/>
                <a:sym typeface="Wingdings"/>
              </a:rPr>
              <a:t> Cache Exhaustion </a:t>
            </a:r>
            <a:r>
              <a:rPr lang="de-CH" sz="2800" dirty="0" err="1">
                <a:latin typeface="Calibri" panose="020F0502020204030204" pitchFamily="34" charset="0"/>
                <a:ea typeface="ＭＳ Ｐゴシック" charset="0"/>
                <a:cs typeface="Calibri" panose="020F0502020204030204" pitchFamily="34" charset="0"/>
                <a:sym typeface="Wingdings"/>
              </a:rPr>
              <a:t>Attack</a:t>
            </a:r>
            <a:endParaRPr lang="de-CH" sz="2800" dirty="0">
              <a:latin typeface="Calibri" panose="020F0502020204030204" pitchFamily="34" charset="0"/>
              <a:ea typeface="ＭＳ Ｐゴシック" charset="0"/>
              <a:cs typeface="Calibri" panose="020F0502020204030204" pitchFamily="34" charset="0"/>
              <a:sym typeface="Wingdings"/>
            </a:endParaRPr>
          </a:p>
          <a:p>
            <a:pPr lvl="1"/>
            <a:r>
              <a:rPr lang="en-US" dirty="0">
                <a:latin typeface="Calibri" panose="020F0502020204030204" pitchFamily="34" charset="0"/>
                <a:cs typeface="Calibri" panose="020F0502020204030204" pitchFamily="34" charset="0"/>
              </a:rPr>
              <a:t>A scan floods </a:t>
            </a:r>
            <a:r>
              <a:rPr lang="de-CH" dirty="0" err="1">
                <a:latin typeface="Calibri" panose="020F0502020204030204" pitchFamily="34" charset="0"/>
                <a:ea typeface="ＭＳ Ｐゴシック" charset="0"/>
                <a:cs typeface="Calibri" panose="020F0502020204030204" pitchFamily="34" charset="0"/>
              </a:rPr>
              <a:t>neighbor</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cache</a:t>
            </a:r>
            <a:r>
              <a:rPr lang="de-CH" dirty="0">
                <a:latin typeface="Calibri" panose="020F0502020204030204" pitchFamily="34" charset="0"/>
                <a:ea typeface="ＭＳ Ｐゴシック" charset="0"/>
                <a:cs typeface="Calibri" panose="020F0502020204030204" pitchFamily="34" charset="0"/>
              </a:rPr>
              <a:t> </a:t>
            </a:r>
            <a:r>
              <a:rPr lang="de-CH" dirty="0" err="1">
                <a:latin typeface="Calibri" panose="020F0502020204030204" pitchFamily="34" charset="0"/>
                <a:ea typeface="ＭＳ Ｐゴシック" charset="0"/>
                <a:cs typeface="Calibri" panose="020F0502020204030204" pitchFamily="34" charset="0"/>
              </a:rPr>
              <a:t>table</a:t>
            </a:r>
            <a:r>
              <a:rPr lang="de-CH" dirty="0">
                <a:latin typeface="Calibri" panose="020F0502020204030204" pitchFamily="34" charset="0"/>
                <a:ea typeface="ＭＳ Ｐゴシック" charset="0"/>
                <a:cs typeface="Calibri" panose="020F0502020204030204" pitchFamily="34" charset="0"/>
              </a:rPr>
              <a:t> (fast)</a:t>
            </a:r>
          </a:p>
          <a:p>
            <a:pPr lvl="1"/>
            <a:r>
              <a:rPr lang="de-CH" dirty="0">
                <a:latin typeface="Calibri" panose="020F0502020204030204" pitchFamily="34" charset="0"/>
                <a:ea typeface="ＭＳ Ｐゴシック" charset="0"/>
                <a:cs typeface="Calibri" panose="020F0502020204030204" pitchFamily="34" charset="0"/>
              </a:rPr>
              <a:t>Rate </a:t>
            </a:r>
            <a:r>
              <a:rPr lang="de-CH" dirty="0" err="1">
                <a:latin typeface="Calibri" panose="020F0502020204030204" pitchFamily="34" charset="0"/>
                <a:ea typeface="ＭＳ Ｐゴシック" charset="0"/>
                <a:cs typeface="Calibri" panose="020F0502020204030204" pitchFamily="34" charset="0"/>
              </a:rPr>
              <a:t>limiting</a:t>
            </a:r>
            <a:r>
              <a:rPr lang="de-CH" dirty="0">
                <a:latin typeface="Calibri" panose="020F0502020204030204" pitchFamily="34" charset="0"/>
                <a:ea typeface="ＭＳ Ｐゴシック" charset="0"/>
                <a:cs typeface="Calibri" panose="020F0502020204030204" pitchFamily="34" charset="0"/>
              </a:rPr>
              <a:t>, Ingress </a:t>
            </a:r>
            <a:r>
              <a:rPr lang="de-CH" dirty="0" err="1">
                <a:latin typeface="Calibri" panose="020F0502020204030204" pitchFamily="34" charset="0"/>
                <a:ea typeface="ＭＳ Ｐゴシック" charset="0"/>
                <a:cs typeface="Calibri" panose="020F0502020204030204" pitchFamily="34" charset="0"/>
              </a:rPr>
              <a:t>Filtering</a:t>
            </a:r>
            <a:r>
              <a:rPr lang="de-CH" dirty="0">
                <a:latin typeface="Calibri" panose="020F0502020204030204" pitchFamily="34" charset="0"/>
                <a:ea typeface="ＭＳ Ｐゴシック" charset="0"/>
                <a:cs typeface="Calibri" panose="020F0502020204030204" pitchFamily="34" charset="0"/>
              </a:rPr>
              <a:t> </a:t>
            </a:r>
            <a:r>
              <a:rPr lang="de-CH" b="1" dirty="0">
                <a:latin typeface="Calibri" panose="020F0502020204030204" pitchFamily="34" charset="0"/>
                <a:ea typeface="ＭＳ Ｐゴシック" charset="0"/>
                <a:cs typeface="Calibri" panose="020F0502020204030204" pitchFamily="34" charset="0"/>
              </a:rPr>
              <a:t>(</a:t>
            </a:r>
            <a:r>
              <a:rPr lang="de-CH" b="1" dirty="0" err="1">
                <a:latin typeface="Calibri" panose="020F0502020204030204" pitchFamily="34" charset="0"/>
                <a:ea typeface="ＭＳ Ｐゴシック" charset="0"/>
                <a:cs typeface="Calibri" panose="020F0502020204030204" pitchFamily="34" charset="0"/>
              </a:rPr>
              <a:t>see</a:t>
            </a:r>
            <a:r>
              <a:rPr lang="de-CH" b="1" dirty="0">
                <a:latin typeface="Calibri" panose="020F0502020204030204" pitchFamily="34" charset="0"/>
                <a:ea typeface="ＭＳ Ｐゴシック" charset="0"/>
                <a:cs typeface="Calibri" panose="020F0502020204030204" pitchFamily="34" charset="0"/>
              </a:rPr>
              <a:t> </a:t>
            </a:r>
            <a:r>
              <a:rPr lang="de-CH" b="1" dirty="0" err="1">
                <a:latin typeface="Calibri" panose="020F0502020204030204" pitchFamily="34" charset="0"/>
                <a:ea typeface="ＭＳ Ｐゴシック" charset="0"/>
                <a:cs typeface="Calibri" panose="020F0502020204030204" pitchFamily="34" charset="0"/>
              </a:rPr>
              <a:t>Section</a:t>
            </a:r>
            <a:r>
              <a:rPr lang="de-CH" b="1" dirty="0">
                <a:latin typeface="Calibri" panose="020F0502020204030204" pitchFamily="34" charset="0"/>
                <a:ea typeface="ＭＳ Ｐゴシック" charset="0"/>
                <a:cs typeface="Calibri" panose="020F0502020204030204" pitchFamily="34" charset="0"/>
              </a:rPr>
              <a:t> Perimeter)</a:t>
            </a:r>
          </a:p>
          <a:p>
            <a:pPr lvl="1"/>
            <a:endParaRPr lang="en-US" dirty="0">
              <a:latin typeface="Calibri" panose="020F0502020204030204" pitchFamily="34"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a:p>
            <a:pPr lvl="1"/>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331406624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a:ea typeface="ＭＳ Ｐゴシック" charset="0"/>
              </a:rPr>
              <a:t>Finding IPv6 prefixes of an organization</a:t>
            </a:r>
            <a:endParaRPr lang="en-US" sz="2800"/>
          </a:p>
        </p:txBody>
      </p:sp>
      <p:sp>
        <p:nvSpPr>
          <p:cNvPr id="7" name="Rectangle 3"/>
          <p:cNvSpPr txBox="1">
            <a:spLocks noChangeArrowheads="1"/>
          </p:cNvSpPr>
          <p:nvPr/>
        </p:nvSpPr>
        <p:spPr bwMode="auto">
          <a:xfrm>
            <a:off x="520700" y="1244600"/>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r>
              <a:rPr lang="en-GB" dirty="0">
                <a:latin typeface="Calibri" panose="020F0502020204030204" pitchFamily="34" charset="0"/>
                <a:ea typeface="ＭＳ Ｐゴシック" charset="0"/>
                <a:cs typeface="Calibri" panose="020F0502020204030204" pitchFamily="34" charset="0"/>
              </a:rPr>
              <a:t>RIPE DB provides full text search: </a:t>
            </a:r>
          </a:p>
          <a:p>
            <a:r>
              <a:rPr lang="en-GB" dirty="0">
                <a:latin typeface="Calibri" panose="020F0502020204030204" pitchFamily="34" charset="0"/>
                <a:ea typeface="ＭＳ Ｐゴシック" charset="0"/>
                <a:cs typeface="Calibri" panose="020F0502020204030204" pitchFamily="34" charset="0"/>
              </a:rPr>
              <a:t>Target </a:t>
            </a:r>
            <a:r>
              <a:rPr lang="en-GB" dirty="0">
                <a:latin typeface="Calibri" panose="020F0502020204030204" pitchFamily="34" charset="0"/>
                <a:ea typeface="ＭＳ Ｐゴシック" charset="0"/>
                <a:cs typeface="Calibri" panose="020F0502020204030204" pitchFamily="34" charset="0"/>
                <a:sym typeface="Wingdings"/>
              </a:rPr>
              <a:t> </a:t>
            </a:r>
            <a:r>
              <a:rPr lang="en-GB" dirty="0">
                <a:latin typeface="Calibri" panose="020F0502020204030204" pitchFamily="34" charset="0"/>
                <a:ea typeface="ＭＳ Ｐゴシック" charset="0"/>
                <a:cs typeface="Calibri" panose="020F0502020204030204" pitchFamily="34" charset="0"/>
              </a:rPr>
              <a:t>IPv6 prefixes or ASN</a:t>
            </a:r>
          </a:p>
          <a:p>
            <a:pPr lvl="1"/>
            <a:r>
              <a:rPr lang="en-GB" dirty="0">
                <a:latin typeface="Calibri" panose="020F0502020204030204" pitchFamily="34" charset="0"/>
                <a:ea typeface="ＭＳ Ｐゴシック" charset="0"/>
                <a:cs typeface="Calibri" panose="020F0502020204030204" pitchFamily="34" charset="0"/>
              </a:rPr>
              <a:t>https://</a:t>
            </a:r>
            <a:r>
              <a:rPr lang="en-GB" dirty="0" err="1">
                <a:latin typeface="Calibri" panose="020F0502020204030204" pitchFamily="34" charset="0"/>
                <a:ea typeface="ＭＳ Ｐゴシック" charset="0"/>
                <a:cs typeface="Calibri" panose="020F0502020204030204" pitchFamily="34" charset="0"/>
              </a:rPr>
              <a:t>apps.db.ripe.net</a:t>
            </a:r>
            <a:r>
              <a:rPr lang="en-GB" dirty="0">
                <a:latin typeface="Calibri" panose="020F0502020204030204" pitchFamily="34" charset="0"/>
                <a:ea typeface="ＭＳ Ｐゴシック" charset="0"/>
                <a:cs typeface="Calibri" panose="020F0502020204030204" pitchFamily="34" charset="0"/>
              </a:rPr>
              <a:t>/search/full-</a:t>
            </a:r>
            <a:r>
              <a:rPr lang="en-GB" dirty="0" err="1">
                <a:latin typeface="Calibri" panose="020F0502020204030204" pitchFamily="34" charset="0"/>
                <a:ea typeface="ＭＳ Ｐゴシック" charset="0"/>
                <a:cs typeface="Calibri" panose="020F0502020204030204" pitchFamily="34" charset="0"/>
              </a:rPr>
              <a:t>text.html</a:t>
            </a:r>
            <a:r>
              <a:rPr lang="en-GB" dirty="0">
                <a:latin typeface="Calibri" panose="020F0502020204030204" pitchFamily="34" charset="0"/>
                <a:ea typeface="ＭＳ Ｐゴシック" charset="0"/>
                <a:cs typeface="Calibri" panose="020F0502020204030204" pitchFamily="34" charset="0"/>
              </a:rPr>
              <a:t> </a:t>
            </a:r>
          </a:p>
          <a:p>
            <a:pPr lvl="1"/>
            <a:endParaRPr lang="en-GB" dirty="0">
              <a:latin typeface="Calibri" panose="020F0502020204030204" pitchFamily="34" charset="0"/>
              <a:ea typeface="ＭＳ Ｐゴシック" charset="0"/>
              <a:cs typeface="Calibri" panose="020F0502020204030204" pitchFamily="34" charset="0"/>
            </a:endParaRPr>
          </a:p>
          <a:p>
            <a:r>
              <a:rPr lang="en-GB" dirty="0">
                <a:latin typeface="Calibri" panose="020F0502020204030204" pitchFamily="34" charset="0"/>
                <a:ea typeface="ＭＳ Ｐゴシック" charset="0"/>
                <a:cs typeface="Calibri" panose="020F0502020204030204" pitchFamily="34" charset="0"/>
              </a:rPr>
              <a:t>Hurricane Electric provides prefix search for ASNs</a:t>
            </a:r>
          </a:p>
          <a:p>
            <a:r>
              <a:rPr lang="en-GB" dirty="0">
                <a:latin typeface="Calibri" panose="020F0502020204030204" pitchFamily="34" charset="0"/>
                <a:ea typeface="ＭＳ Ｐゴシック" charset="0"/>
                <a:cs typeface="Calibri" panose="020F0502020204030204" pitchFamily="34" charset="0"/>
              </a:rPr>
              <a:t>ASN </a:t>
            </a:r>
            <a:r>
              <a:rPr lang="en-GB" dirty="0">
                <a:latin typeface="Calibri" panose="020F0502020204030204" pitchFamily="34" charset="0"/>
                <a:ea typeface="ＭＳ Ｐゴシック" charset="0"/>
                <a:cs typeface="Calibri" panose="020F0502020204030204" pitchFamily="34" charset="0"/>
                <a:sym typeface="Wingdings"/>
              </a:rPr>
              <a:t> Prefixes</a:t>
            </a:r>
            <a:r>
              <a:rPr lang="en-GB" dirty="0">
                <a:latin typeface="Calibri" panose="020F0502020204030204" pitchFamily="34" charset="0"/>
                <a:ea typeface="ＭＳ Ｐゴシック" charset="0"/>
                <a:cs typeface="Calibri" panose="020F0502020204030204" pitchFamily="34" charset="0"/>
              </a:rPr>
              <a:t> </a:t>
            </a:r>
          </a:p>
          <a:p>
            <a:pPr lvl="1"/>
            <a:r>
              <a:rPr lang="en-GB" dirty="0">
                <a:latin typeface="Calibri" panose="020F0502020204030204" pitchFamily="34" charset="0"/>
                <a:ea typeface="ＭＳ Ｐゴシック" charset="0"/>
                <a:cs typeface="Calibri" panose="020F0502020204030204" pitchFamily="34" charset="0"/>
              </a:rPr>
              <a:t>http://</a:t>
            </a:r>
            <a:r>
              <a:rPr lang="en-GB" dirty="0" err="1">
                <a:latin typeface="Calibri" panose="020F0502020204030204" pitchFamily="34" charset="0"/>
                <a:ea typeface="ＭＳ Ｐゴシック" charset="0"/>
                <a:cs typeface="Calibri" panose="020F0502020204030204" pitchFamily="34" charset="0"/>
              </a:rPr>
              <a:t>bgp.he.net</a:t>
            </a:r>
            <a:r>
              <a:rPr lang="en-GB" dirty="0">
                <a:latin typeface="Calibri" panose="020F0502020204030204" pitchFamily="34" charset="0"/>
                <a:ea typeface="ＭＳ Ｐゴシック" charset="0"/>
                <a:cs typeface="Calibri" panose="020F0502020204030204" pitchFamily="34" charset="0"/>
              </a:rPr>
              <a:t>/ASnnnn#_prefixes6 </a:t>
            </a:r>
          </a:p>
          <a:p>
            <a:pPr marL="0"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06178356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848083" y="3433192"/>
            <a:ext cx="5447834" cy="2304256"/>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a:latin typeface="Calibri" panose="020F0502020204030204" pitchFamily="34" charset="0"/>
                <a:cs typeface="Calibri" panose="020F0502020204030204" pitchFamily="34" charset="0"/>
              </a:rPr>
              <a:t>dnsdict6 –x </a:t>
            </a:r>
            <a:r>
              <a:rPr lang="en-US" dirty="0" err="1">
                <a:latin typeface="Calibri" panose="020F0502020204030204" pitchFamily="34" charset="0"/>
                <a:cs typeface="Calibri" panose="020F0502020204030204" pitchFamily="34" charset="0"/>
              </a:rPr>
              <a:t>target.org</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alive26 -d eth1 2001:beef:123:</a:t>
            </a:r>
            <a:r>
              <a:rPr lang="en-US" dirty="0">
                <a:solidFill>
                  <a:srgbClr val="DC8A00"/>
                </a:solidFill>
                <a:latin typeface="Calibri" panose="020F0502020204030204" pitchFamily="34" charset="0"/>
                <a:cs typeface="Calibri" panose="020F0502020204030204" pitchFamily="34" charset="0"/>
              </a:rPr>
              <a:t>0-ff</a:t>
            </a:r>
            <a:r>
              <a:rPr lang="en-US" dirty="0">
                <a:latin typeface="Calibri" panose="020F0502020204030204" pitchFamily="34" charset="0"/>
                <a:cs typeface="Calibri" panose="020F0502020204030204" pitchFamily="34" charset="0"/>
              </a:rPr>
              <a:t>:0:0:0:</a:t>
            </a:r>
            <a:r>
              <a:rPr lang="en-US" dirty="0">
                <a:solidFill>
                  <a:srgbClr val="DC8A00"/>
                </a:solidFill>
                <a:latin typeface="Calibri" panose="020F0502020204030204" pitchFamily="34" charset="0"/>
                <a:cs typeface="Calibri" panose="020F0502020204030204" pitchFamily="34" charset="0"/>
              </a:rPr>
              <a:t>0-1f</a:t>
            </a:r>
          </a:p>
          <a:p>
            <a:r>
              <a:rPr lang="en-GB" dirty="0" err="1">
                <a:latin typeface="Calibri" panose="020F0502020204030204" pitchFamily="34" charset="0"/>
                <a:cs typeface="Calibri" panose="020F0502020204030204" pitchFamily="34" charset="0"/>
              </a:rPr>
              <a:t>dnssecwalk</a:t>
            </a:r>
            <a:r>
              <a:rPr lang="en-GB" dirty="0">
                <a:latin typeface="Calibri" panose="020F0502020204030204" pitchFamily="34" charset="0"/>
                <a:cs typeface="Calibri" panose="020F0502020204030204" pitchFamily="34" charset="0"/>
              </a:rPr>
              <a:t> </a:t>
            </a:r>
            <a:r>
              <a:rPr lang="en-GB" dirty="0" err="1">
                <a:latin typeface="Calibri" panose="020F0502020204030204" pitchFamily="34" charset="0"/>
                <a:cs typeface="Calibri" panose="020F0502020204030204" pitchFamily="34" charset="0"/>
              </a:rPr>
              <a:t>merapi.switch.ch</a:t>
            </a:r>
            <a:r>
              <a:rPr lang="en-GB" dirty="0">
                <a:latin typeface="Calibri" panose="020F0502020204030204" pitchFamily="34" charset="0"/>
                <a:cs typeface="Calibri" panose="020F0502020204030204" pitchFamily="34" charset="0"/>
              </a:rPr>
              <a:t> </a:t>
            </a:r>
            <a:r>
              <a:rPr lang="en-GB" dirty="0" err="1">
                <a:latin typeface="Calibri" panose="020F0502020204030204" pitchFamily="34" charset="0"/>
                <a:cs typeface="Calibri" panose="020F0502020204030204" pitchFamily="34" charset="0"/>
              </a:rPr>
              <a:t>target.org</a:t>
            </a:r>
            <a:r>
              <a:rPr lang="en-GB" dirty="0">
                <a:latin typeface="Calibri" panose="020F0502020204030204" pitchFamily="34" charset="0"/>
                <a:cs typeface="Calibri" panose="020F0502020204030204" pitchFamily="34" charset="0"/>
              </a:rPr>
              <a:t> </a:t>
            </a:r>
          </a:p>
          <a:p>
            <a:endParaRPr lang="en-US" b="1" dirty="0">
              <a:solidFill>
                <a:srgbClr val="DC8A00"/>
              </a:solidFill>
              <a:latin typeface="Calibri" panose="020F0502020204030204" pitchFamily="34" charset="0"/>
              <a:cs typeface="Calibri" panose="020F0502020204030204" pitchFamily="34" charset="0"/>
            </a:endParaRPr>
          </a:p>
          <a:p>
            <a:pPr marL="0" lvl="1"/>
            <a:r>
              <a:rPr lang="en-GB" dirty="0">
                <a:latin typeface="Calibri" panose="020F0502020204030204" pitchFamily="34" charset="0"/>
                <a:cs typeface="Calibri" panose="020F0502020204030204" pitchFamily="34" charset="0"/>
              </a:rPr>
              <a:t>https://</a:t>
            </a:r>
            <a:r>
              <a:rPr lang="en-GB" dirty="0" err="1">
                <a:latin typeface="Calibri" panose="020F0502020204030204" pitchFamily="34" charset="0"/>
                <a:cs typeface="Calibri" panose="020F0502020204030204" pitchFamily="34" charset="0"/>
              </a:rPr>
              <a:t>apps.db.ripe.net</a:t>
            </a:r>
            <a:r>
              <a:rPr lang="en-GB" dirty="0">
                <a:latin typeface="Calibri" panose="020F0502020204030204" pitchFamily="34" charset="0"/>
                <a:cs typeface="Calibri" panose="020F0502020204030204" pitchFamily="34" charset="0"/>
              </a:rPr>
              <a:t>/search/full-</a:t>
            </a:r>
            <a:r>
              <a:rPr lang="en-GB" dirty="0" err="1">
                <a:latin typeface="Calibri" panose="020F0502020204030204" pitchFamily="34" charset="0"/>
                <a:cs typeface="Calibri" panose="020F0502020204030204" pitchFamily="34" charset="0"/>
              </a:rPr>
              <a:t>text.html</a:t>
            </a:r>
            <a:r>
              <a:rPr lang="en-GB" dirty="0">
                <a:latin typeface="Calibri" panose="020F0502020204030204" pitchFamily="34" charset="0"/>
                <a:cs typeface="Calibri" panose="020F0502020204030204" pitchFamily="34" charset="0"/>
              </a:rPr>
              <a:t> </a:t>
            </a:r>
          </a:p>
          <a:p>
            <a:pPr marL="0" lvl="1"/>
            <a:endParaRPr lang="en-GB" dirty="0">
              <a:latin typeface="Calibri" panose="020F0502020204030204" pitchFamily="34" charset="0"/>
              <a:cs typeface="Calibri" panose="020F0502020204030204" pitchFamily="34" charset="0"/>
            </a:endParaRPr>
          </a:p>
          <a:p>
            <a:pPr marL="0" lvl="1"/>
            <a:r>
              <a:rPr lang="en-GB" dirty="0">
                <a:latin typeface="Calibri" panose="020F0502020204030204" pitchFamily="34" charset="0"/>
                <a:cs typeface="Calibri" panose="020F0502020204030204" pitchFamily="34" charset="0"/>
              </a:rPr>
              <a:t>http://</a:t>
            </a:r>
            <a:r>
              <a:rPr lang="en-GB" dirty="0" err="1">
                <a:latin typeface="Calibri" panose="020F0502020204030204" pitchFamily="34" charset="0"/>
                <a:cs typeface="Calibri" panose="020F0502020204030204" pitchFamily="34" charset="0"/>
              </a:rPr>
              <a:t>bgp.he.net</a:t>
            </a:r>
            <a:r>
              <a:rPr lang="en-GB" dirty="0">
                <a:latin typeface="Calibri" panose="020F0502020204030204" pitchFamily="34" charset="0"/>
                <a:cs typeface="Calibri" panose="020F0502020204030204" pitchFamily="34" charset="0"/>
              </a:rPr>
              <a:t>/AS</a:t>
            </a:r>
            <a:r>
              <a:rPr lang="en-GB" dirty="0">
                <a:solidFill>
                  <a:schemeClr val="accent6"/>
                </a:solidFill>
                <a:latin typeface="Calibri" panose="020F0502020204030204" pitchFamily="34" charset="0"/>
                <a:cs typeface="Calibri" panose="020F0502020204030204" pitchFamily="34" charset="0"/>
              </a:rPr>
              <a:t>nnnn</a:t>
            </a:r>
            <a:r>
              <a:rPr lang="en-GB" dirty="0">
                <a:latin typeface="Calibri" panose="020F0502020204030204" pitchFamily="34" charset="0"/>
                <a:cs typeface="Calibri" panose="020F0502020204030204" pitchFamily="34" charset="0"/>
              </a:rPr>
              <a:t>#_prefixes6 </a:t>
            </a:r>
          </a:p>
        </p:txBody>
      </p:sp>
      <p:sp>
        <p:nvSpPr>
          <p:cNvPr id="17411" name="Rectangle 2"/>
          <p:cNvSpPr>
            <a:spLocks noGrp="1" noChangeArrowheads="1"/>
          </p:cNvSpPr>
          <p:nvPr>
            <p:ph type="title"/>
          </p:nvPr>
        </p:nvSpPr>
        <p:spPr/>
        <p:txBody>
          <a:bodyPr>
            <a:normAutofit fontScale="90000"/>
          </a:bodyPr>
          <a:lstStyle/>
          <a:p>
            <a:r>
              <a:rPr lang="en-GB">
                <a:ea typeface="ＭＳ Ｐゴシック" charset="0"/>
              </a:rPr>
              <a:t>Reconnaissance</a:t>
            </a:r>
          </a:p>
        </p:txBody>
      </p:sp>
      <p:pic>
        <p:nvPicPr>
          <p:cNvPr id="4" name="Picture 3" descr="Icon_mensch_sitzend_labtop_switchoran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922" y="1156935"/>
            <a:ext cx="933707" cy="1534980"/>
          </a:xfrm>
          <a:prstGeom prst="rect">
            <a:avLst/>
          </a:prstGeom>
        </p:spPr>
      </p:pic>
      <p:sp>
        <p:nvSpPr>
          <p:cNvPr id="51" name="TextBox 50"/>
          <p:cNvSpPr txBox="1"/>
          <p:nvPr/>
        </p:nvSpPr>
        <p:spPr>
          <a:xfrm>
            <a:off x="1475656" y="1196752"/>
            <a:ext cx="6951134" cy="1569660"/>
          </a:xfrm>
          <a:prstGeom prst="rect">
            <a:avLst/>
          </a:prstGeom>
          <a:noFill/>
        </p:spPr>
        <p:txBody>
          <a:bodyPr wrap="square" rtlCol="0">
            <a:spAutoFit/>
          </a:bodyPr>
          <a:lstStyle/>
          <a:p>
            <a:r>
              <a:rPr lang="de-CH" sz="2400" b="1">
                <a:latin typeface="Calibri" panose="020F0502020204030204" pitchFamily="34" charset="0"/>
                <a:cs typeface="Calibri" panose="020F0502020204030204" pitchFamily="34" charset="0"/>
              </a:rPr>
              <a:t>Exercise</a:t>
            </a:r>
          </a:p>
          <a:p>
            <a:endParaRPr lang="de-CH" sz="2400">
              <a:latin typeface="Calibri" panose="020F0502020204030204" pitchFamily="34" charset="0"/>
              <a:cs typeface="Calibri" panose="020F0502020204030204" pitchFamily="34" charset="0"/>
            </a:endParaRPr>
          </a:p>
          <a:p>
            <a:r>
              <a:rPr lang="en-US" sz="2400">
                <a:latin typeface="Calibri" panose="020F0502020204030204" pitchFamily="34" charset="0"/>
                <a:cs typeface="Calibri" panose="020F0502020204030204" pitchFamily="34" charset="0"/>
              </a:rPr>
              <a:t>Use RIPE, HE, dnsdict, alive26, dnssecwalk to discover hosts of a target. </a:t>
            </a:r>
          </a:p>
        </p:txBody>
      </p:sp>
    </p:spTree>
    <p:extLst>
      <p:ext uri="{BB962C8B-B14F-4D97-AF65-F5344CB8AC3E}">
        <p14:creationId xmlns:p14="http://schemas.microsoft.com/office/powerpoint/2010/main" val="9642344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a:t>More Info on IPv6 reconnaissance </a:t>
            </a:r>
          </a:p>
        </p:txBody>
      </p:sp>
      <p:sp>
        <p:nvSpPr>
          <p:cNvPr id="7" name="Rectangle 3"/>
          <p:cNvSpPr txBox="1">
            <a:spLocks noChangeArrowheads="1"/>
          </p:cNvSpPr>
          <p:nvPr/>
        </p:nvSpPr>
        <p:spPr bwMode="auto">
          <a:xfrm>
            <a:off x="539552" y="1124744"/>
            <a:ext cx="8229600" cy="477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93675" indent="-193675" algn="l" rtl="0" eaLnBrk="1" fontAlgn="base" hangingPunct="1">
              <a:spcBef>
                <a:spcPct val="20000"/>
              </a:spcBef>
              <a:spcAft>
                <a:spcPct val="0"/>
              </a:spcAft>
              <a:buChar char="•"/>
              <a:defRPr sz="2400">
                <a:solidFill>
                  <a:schemeClr val="tx1"/>
                </a:solidFill>
                <a:latin typeface="+mn-lt"/>
                <a:ea typeface="+mn-ea"/>
                <a:cs typeface="+mn-cs"/>
              </a:defRPr>
            </a:lvl1pPr>
            <a:lvl2pPr marL="571500" indent="-187325" algn="l" rtl="0" eaLnBrk="1" fontAlgn="base" hangingPunct="1">
              <a:spcBef>
                <a:spcPct val="20000"/>
              </a:spcBef>
              <a:spcAft>
                <a:spcPct val="0"/>
              </a:spcAft>
              <a:buChar char="–"/>
              <a:defRPr sz="2000">
                <a:solidFill>
                  <a:schemeClr val="tx1"/>
                </a:solidFill>
                <a:latin typeface="+mn-lt"/>
                <a:ea typeface="+mn-ea"/>
              </a:defRPr>
            </a:lvl2pPr>
            <a:lvl3pPr marL="949325" indent="-187325" algn="l" rtl="0" eaLnBrk="1" fontAlgn="base" hangingPunct="1">
              <a:spcBef>
                <a:spcPct val="20000"/>
              </a:spcBef>
              <a:spcAft>
                <a:spcPct val="0"/>
              </a:spcAft>
              <a:buSzPct val="60000"/>
              <a:buFont typeface="Wingdings" charset="0"/>
              <a:buChar char="q"/>
              <a:defRPr>
                <a:solidFill>
                  <a:schemeClr val="tx1"/>
                </a:solidFill>
                <a:latin typeface="+mn-lt"/>
                <a:ea typeface="+mn-ea"/>
              </a:defRPr>
            </a:lvl3pPr>
            <a:lvl4pPr marL="1338263" indent="-198438" algn="l" rtl="0" eaLnBrk="1" fontAlgn="base" hangingPunct="1">
              <a:spcBef>
                <a:spcPct val="20000"/>
              </a:spcBef>
              <a:spcAft>
                <a:spcPct val="0"/>
              </a:spcAft>
              <a:buSzPct val="80000"/>
              <a:buChar char="o"/>
              <a:defRPr sz="1600">
                <a:solidFill>
                  <a:schemeClr val="tx1"/>
                </a:solidFill>
                <a:latin typeface="+mn-lt"/>
                <a:ea typeface="+mn-ea"/>
              </a:defRPr>
            </a:lvl4pPr>
            <a:lvl5pPr marL="1716088" indent="-187325" algn="l" rtl="0" eaLnBrk="1" fontAlgn="base" hangingPunct="1">
              <a:spcBef>
                <a:spcPct val="20000"/>
              </a:spcBef>
              <a:spcAft>
                <a:spcPct val="0"/>
              </a:spcAft>
              <a:buSzPct val="80000"/>
              <a:buChar char="»"/>
              <a:defRPr sz="1600">
                <a:solidFill>
                  <a:schemeClr val="tx1"/>
                </a:solidFill>
                <a:latin typeface="+mn-lt"/>
                <a:ea typeface="+mn-ea"/>
              </a:defRPr>
            </a:lvl5pPr>
            <a:lvl6pPr marL="2173288" indent="-187325" algn="l" rtl="0" eaLnBrk="1" fontAlgn="base" hangingPunct="1">
              <a:spcBef>
                <a:spcPct val="20000"/>
              </a:spcBef>
              <a:spcAft>
                <a:spcPct val="0"/>
              </a:spcAft>
              <a:buSzPct val="80000"/>
              <a:buChar char="»"/>
              <a:defRPr sz="1600">
                <a:solidFill>
                  <a:schemeClr val="tx1"/>
                </a:solidFill>
                <a:latin typeface="+mn-lt"/>
                <a:ea typeface="+mn-ea"/>
              </a:defRPr>
            </a:lvl6pPr>
            <a:lvl7pPr marL="2630488" indent="-187325" algn="l" rtl="0" eaLnBrk="1" fontAlgn="base" hangingPunct="1">
              <a:spcBef>
                <a:spcPct val="20000"/>
              </a:spcBef>
              <a:spcAft>
                <a:spcPct val="0"/>
              </a:spcAft>
              <a:buSzPct val="80000"/>
              <a:buChar char="»"/>
              <a:defRPr sz="1600">
                <a:solidFill>
                  <a:schemeClr val="tx1"/>
                </a:solidFill>
                <a:latin typeface="+mn-lt"/>
                <a:ea typeface="+mn-ea"/>
              </a:defRPr>
            </a:lvl7pPr>
            <a:lvl8pPr marL="3087688" indent="-187325" algn="l" rtl="0" eaLnBrk="1" fontAlgn="base" hangingPunct="1">
              <a:spcBef>
                <a:spcPct val="20000"/>
              </a:spcBef>
              <a:spcAft>
                <a:spcPct val="0"/>
              </a:spcAft>
              <a:buSzPct val="80000"/>
              <a:buChar char="»"/>
              <a:defRPr sz="1600">
                <a:solidFill>
                  <a:schemeClr val="tx1"/>
                </a:solidFill>
                <a:latin typeface="+mn-lt"/>
                <a:ea typeface="+mn-ea"/>
              </a:defRPr>
            </a:lvl8pPr>
            <a:lvl9pPr marL="3544888" indent="-187325" algn="l" rtl="0" eaLnBrk="1" fontAlgn="base" hangingPunct="1">
              <a:spcBef>
                <a:spcPct val="20000"/>
              </a:spcBef>
              <a:spcAft>
                <a:spcPct val="0"/>
              </a:spcAft>
              <a:buSzPct val="80000"/>
              <a:buChar char="»"/>
              <a:defRPr sz="1600">
                <a:solidFill>
                  <a:schemeClr val="tx1"/>
                </a:solidFill>
                <a:latin typeface="+mn-lt"/>
                <a:ea typeface="+mn-ea"/>
              </a:defRPr>
            </a:lvl9pPr>
          </a:lstStyle>
          <a:p>
            <a:endParaRPr lang="en-GB" sz="2800">
              <a:latin typeface="Calibri" panose="020F0502020204030204" pitchFamily="34" charset="0"/>
              <a:ea typeface="ＭＳ Ｐゴシック" charset="0"/>
              <a:cs typeface="Calibri" panose="020F0502020204030204" pitchFamily="34" charset="0"/>
            </a:endParaRPr>
          </a:p>
          <a:p>
            <a:r>
              <a:rPr lang="en-GB" b="1" dirty="0">
                <a:latin typeface="Calibri" panose="020F0502020204030204" pitchFamily="34" charset="0"/>
                <a:ea typeface="ＭＳ Ｐゴシック" charset="0"/>
                <a:cs typeface="Calibri" panose="020F0502020204030204" pitchFamily="34" charset="0"/>
              </a:rPr>
              <a:t>D1T2 - Marc </a:t>
            </a:r>
            <a:r>
              <a:rPr lang="en-GB" b="1" dirty="0" err="1">
                <a:latin typeface="Calibri" panose="020F0502020204030204" pitchFamily="34" charset="0"/>
                <a:ea typeface="ＭＳ Ｐゴシック" charset="0"/>
                <a:cs typeface="Calibri" panose="020F0502020204030204" pitchFamily="34" charset="0"/>
              </a:rPr>
              <a:t>Heuse</a:t>
            </a:r>
            <a:r>
              <a:rPr lang="en-GB" b="1" dirty="0">
                <a:latin typeface="Calibri" panose="020F0502020204030204" pitchFamily="34" charset="0"/>
                <a:ea typeface="ＭＳ Ｐゴシック" charset="0"/>
                <a:cs typeface="Calibri" panose="020F0502020204030204" pitchFamily="34" charset="0"/>
              </a:rPr>
              <a:t> - IPv6 Insecurity </a:t>
            </a:r>
            <a:r>
              <a:rPr lang="en-GB" b="1" dirty="0" err="1">
                <a:latin typeface="Calibri" panose="020F0502020204030204" pitchFamily="34" charset="0"/>
                <a:ea typeface="ＭＳ Ｐゴシック" charset="0"/>
                <a:cs typeface="Calibri" panose="020F0502020204030204" pitchFamily="34" charset="0"/>
              </a:rPr>
              <a:t>Revolutions.pdf</a:t>
            </a:r>
            <a:endParaRPr lang="en-GB" b="1" dirty="0">
              <a:latin typeface="Calibri" panose="020F0502020204030204" pitchFamily="34" charset="0"/>
              <a:ea typeface="ＭＳ Ｐゴシック" charset="0"/>
              <a:cs typeface="Calibri" panose="020F0502020204030204" pitchFamily="34" charset="0"/>
            </a:endParaRPr>
          </a:p>
          <a:p>
            <a:pPr marL="0" indent="0">
              <a:buNone/>
            </a:pPr>
            <a:r>
              <a:rPr lang="en-GB" dirty="0">
                <a:latin typeface="Calibri" panose="020F0502020204030204" pitchFamily="34" charset="0"/>
                <a:ea typeface="ＭＳ Ｐゴシック" charset="0"/>
                <a:cs typeface="Calibri" panose="020F0502020204030204" pitchFamily="34" charset="0"/>
              </a:rPr>
              <a:t>http://</a:t>
            </a:r>
            <a:r>
              <a:rPr lang="en-GB" dirty="0" err="1">
                <a:latin typeface="Calibri" panose="020F0502020204030204" pitchFamily="34" charset="0"/>
                <a:ea typeface="ＭＳ Ｐゴシック" charset="0"/>
                <a:cs typeface="Calibri" panose="020F0502020204030204" pitchFamily="34" charset="0"/>
              </a:rPr>
              <a:t>conference.hitb.org</a:t>
            </a:r>
            <a:r>
              <a:rPr lang="en-GB" dirty="0">
                <a:latin typeface="Calibri" panose="020F0502020204030204" pitchFamily="34" charset="0"/>
                <a:ea typeface="ＭＳ Ｐゴシック" charset="0"/>
                <a:cs typeface="Calibri" panose="020F0502020204030204" pitchFamily="34" charset="0"/>
              </a:rPr>
              <a:t>/hitbsecconf2012kul/materials/</a:t>
            </a:r>
          </a:p>
          <a:p>
            <a:endParaRPr lang="en-GB" dirty="0">
              <a:latin typeface="Calibri" panose="020F0502020204030204" pitchFamily="34" charset="0"/>
              <a:ea typeface="ＭＳ Ｐゴシック" charset="0"/>
              <a:cs typeface="Calibri" panose="020F0502020204030204" pitchFamily="34" charset="0"/>
            </a:endParaRPr>
          </a:p>
          <a:p>
            <a:r>
              <a:rPr lang="en-GB" b="1" dirty="0">
                <a:latin typeface="Calibri" panose="020F0502020204030204" pitchFamily="34" charset="0"/>
                <a:ea typeface="ＭＳ Ｐゴシック" charset="0"/>
                <a:cs typeface="Calibri" panose="020F0502020204030204" pitchFamily="34" charset="0"/>
              </a:rPr>
              <a:t>Hogg/</a:t>
            </a:r>
            <a:r>
              <a:rPr lang="en-GB" b="1" dirty="0" err="1">
                <a:latin typeface="Calibri" panose="020F0502020204030204" pitchFamily="34" charset="0"/>
                <a:ea typeface="ＭＳ Ｐゴシック" charset="0"/>
                <a:cs typeface="Calibri" panose="020F0502020204030204" pitchFamily="34" charset="0"/>
              </a:rPr>
              <a:t>Vyncke</a:t>
            </a:r>
            <a:r>
              <a:rPr lang="en-GB" b="1" dirty="0">
                <a:latin typeface="Calibri" panose="020F0502020204030204" pitchFamily="34" charset="0"/>
                <a:ea typeface="ＭＳ Ｐゴシック" charset="0"/>
                <a:cs typeface="Calibri" panose="020F0502020204030204" pitchFamily="34" charset="0"/>
              </a:rPr>
              <a:t> "IPv6 Security"</a:t>
            </a:r>
            <a:r>
              <a:rPr lang="en-GB" dirty="0">
                <a:latin typeface="Calibri" panose="020F0502020204030204" pitchFamily="34" charset="0"/>
                <a:ea typeface="ＭＳ Ｐゴシック" charset="0"/>
                <a:cs typeface="Calibri" panose="020F0502020204030204" pitchFamily="34" charset="0"/>
              </a:rPr>
              <a:t>, Chapter 2</a:t>
            </a:r>
          </a:p>
          <a:p>
            <a:endParaRPr lang="en-GB" dirty="0">
              <a:latin typeface="Calibri" panose="020F0502020204030204" pitchFamily="34" charset="0"/>
              <a:ea typeface="ＭＳ Ｐゴシック" charset="0"/>
              <a:cs typeface="Calibri" panose="020F0502020204030204" pitchFamily="34" charset="0"/>
            </a:endParaRPr>
          </a:p>
          <a:p>
            <a:r>
              <a:rPr lang="en-GB" dirty="0">
                <a:latin typeface="Calibri" panose="020F0502020204030204" pitchFamily="34" charset="0"/>
                <a:ea typeface="ＭＳ Ｐゴシック" charset="0"/>
                <a:cs typeface="Calibri" panose="020F0502020204030204" pitchFamily="34" charset="0"/>
              </a:rPr>
              <a:t>Search internet for </a:t>
            </a:r>
            <a:r>
              <a:rPr lang="en-GB" b="1" dirty="0">
                <a:latin typeface="Calibri" panose="020F0502020204030204" pitchFamily="34" charset="0"/>
                <a:ea typeface="ＭＳ Ｐゴシック" charset="0"/>
                <a:cs typeface="Calibri" panose="020F0502020204030204" pitchFamily="34" charset="0"/>
              </a:rPr>
              <a:t>"</a:t>
            </a:r>
            <a:r>
              <a:rPr lang="de-CH" b="1" dirty="0">
                <a:latin typeface="Calibri" panose="020F0502020204030204" pitchFamily="34" charset="0"/>
                <a:ea typeface="ＭＳ Ｐゴシック" charset="0"/>
                <a:cs typeface="Calibri" panose="020F0502020204030204" pitchFamily="34" charset="0"/>
                <a:sym typeface="Wingdings"/>
              </a:rPr>
              <a:t>Remote </a:t>
            </a:r>
            <a:r>
              <a:rPr lang="de-CH" b="1" dirty="0" err="1">
                <a:latin typeface="Calibri" panose="020F0502020204030204" pitchFamily="34" charset="0"/>
                <a:ea typeface="ＭＳ Ｐゴシック" charset="0"/>
                <a:cs typeface="Calibri" panose="020F0502020204030204" pitchFamily="34" charset="0"/>
                <a:sym typeface="Wingdings"/>
              </a:rPr>
              <a:t>Neighbor</a:t>
            </a:r>
            <a:r>
              <a:rPr lang="de-CH" b="1" dirty="0">
                <a:latin typeface="Calibri" panose="020F0502020204030204" pitchFamily="34" charset="0"/>
                <a:ea typeface="ＭＳ Ｐゴシック" charset="0"/>
                <a:cs typeface="Calibri" panose="020F0502020204030204" pitchFamily="34" charset="0"/>
                <a:sym typeface="Wingdings"/>
              </a:rPr>
              <a:t> Cache Exhaustion </a:t>
            </a:r>
            <a:r>
              <a:rPr lang="de-CH" b="1" dirty="0" err="1">
                <a:latin typeface="Calibri" panose="020F0502020204030204" pitchFamily="34" charset="0"/>
                <a:ea typeface="ＭＳ Ｐゴシック" charset="0"/>
                <a:cs typeface="Calibri" panose="020F0502020204030204" pitchFamily="34" charset="0"/>
                <a:sym typeface="Wingdings"/>
              </a:rPr>
              <a:t>Attack</a:t>
            </a:r>
            <a:r>
              <a:rPr lang="de-CH" b="1" dirty="0">
                <a:latin typeface="Calibri" panose="020F0502020204030204" pitchFamily="34" charset="0"/>
                <a:ea typeface="ＭＳ Ｐゴシック" charset="0"/>
                <a:cs typeface="Calibri" panose="020F0502020204030204" pitchFamily="34" charset="0"/>
                <a:sym typeface="Wingdings"/>
              </a:rPr>
              <a:t>"</a:t>
            </a:r>
            <a:r>
              <a:rPr lang="de-CH" dirty="0">
                <a:latin typeface="Calibri" panose="020F0502020204030204" pitchFamily="34" charset="0"/>
                <a:ea typeface="ＭＳ Ｐゴシック" charset="0"/>
                <a:cs typeface="Calibri" panose="020F0502020204030204" pitchFamily="34" charset="0"/>
                <a:sym typeface="Wingdings"/>
              </a:rPr>
              <a:t>, </a:t>
            </a:r>
            <a:r>
              <a:rPr lang="de-CH" b="1" dirty="0">
                <a:latin typeface="Calibri" panose="020F0502020204030204" pitchFamily="34" charset="0"/>
                <a:ea typeface="ＭＳ Ｐゴシック" charset="0"/>
                <a:cs typeface="Calibri" panose="020F0502020204030204" pitchFamily="34" charset="0"/>
                <a:sym typeface="Wingdings"/>
              </a:rPr>
              <a:t>"</a:t>
            </a:r>
            <a:r>
              <a:rPr lang="en-US" b="1" dirty="0">
                <a:latin typeface="Calibri" panose="020F0502020204030204" pitchFamily="34" charset="0"/>
                <a:cs typeface="Calibri" panose="020F0502020204030204" pitchFamily="34" charset="0"/>
              </a:rPr>
              <a:t>IPv6 Destination Guard"</a:t>
            </a:r>
            <a:endParaRPr lang="en-GB" b="1" dirty="0">
              <a:latin typeface="Calibri" panose="020F0502020204030204" pitchFamily="34" charset="0"/>
              <a:ea typeface="ＭＳ Ｐゴシック" charset="0"/>
              <a:cs typeface="Calibri" panose="020F0502020204030204" pitchFamily="34" charset="0"/>
            </a:endParaRPr>
          </a:p>
          <a:p>
            <a:pPr marL="384175" lvl="1" indent="0">
              <a:buNone/>
            </a:pPr>
            <a:endParaRPr lang="en-GB"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37100938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536E-6BCD-D64A-B697-9E63EFEEF0FA}"/>
              </a:ext>
            </a:extLst>
          </p:cNvPr>
          <p:cNvSpPr>
            <a:spLocks noGrp="1"/>
          </p:cNvSpPr>
          <p:nvPr>
            <p:ph type="title"/>
          </p:nvPr>
        </p:nvSpPr>
        <p:spPr/>
        <p:txBody>
          <a:bodyPr/>
          <a:lstStyle/>
          <a:p>
            <a:r>
              <a:rPr lang="de-DE" dirty="0"/>
              <a:t>NAT </a:t>
            </a:r>
            <a:r>
              <a:rPr lang="de-DE" dirty="0" err="1"/>
              <a:t>and</a:t>
            </a:r>
            <a:r>
              <a:rPr lang="de-DE" dirty="0"/>
              <a:t> Security</a:t>
            </a:r>
            <a:endParaRPr lang="en-US" dirty="0"/>
          </a:p>
        </p:txBody>
      </p:sp>
    </p:spTree>
    <p:extLst>
      <p:ext uri="{BB962C8B-B14F-4D97-AF65-F5344CB8AC3E}">
        <p14:creationId xmlns:p14="http://schemas.microsoft.com/office/powerpoint/2010/main" val="282193602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a:ea typeface="ＭＳ Ｐゴシック" charset="0"/>
              </a:rPr>
              <a:t>NAT</a:t>
            </a:r>
          </a:p>
        </p:txBody>
      </p:sp>
      <p:sp>
        <p:nvSpPr>
          <p:cNvPr id="2" name="TextBox 1"/>
          <p:cNvSpPr txBox="1"/>
          <p:nvPr/>
        </p:nvSpPr>
        <p:spPr>
          <a:xfrm>
            <a:off x="467544" y="1052736"/>
            <a:ext cx="8352928" cy="3293209"/>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Quote from RFC 2993 – "Architectural Implications of NAT":</a:t>
            </a:r>
          </a:p>
          <a:p>
            <a:endParaRPr lang="en-US" sz="2800" dirty="0">
              <a:latin typeface="Calibri" panose="020F0502020204030204" pitchFamily="34" charset="0"/>
              <a:cs typeface="Calibri" panose="020F0502020204030204" pitchFamily="34" charset="0"/>
            </a:endParaRPr>
          </a:p>
          <a:p>
            <a:r>
              <a:rPr lang="en-US" sz="3200" i="1" dirty="0">
                <a:solidFill>
                  <a:srgbClr val="DC8A00"/>
                </a:solidFill>
                <a:latin typeface="Calibri" panose="020F0502020204030204" pitchFamily="34" charset="0"/>
                <a:cs typeface="Calibri" panose="020F0502020204030204" pitchFamily="34" charset="0"/>
              </a:rPr>
              <a:t>"The arguments pro &amp; con frequently take on religious tones, with each side passionate about its position."</a:t>
            </a:r>
          </a:p>
          <a:p>
            <a:endParaRPr lang="en-US" sz="2800" i="1" dirty="0">
              <a:latin typeface="Calibri" panose="020F0502020204030204" pitchFamily="34" charset="0"/>
              <a:cs typeface="Calibri" panose="020F0502020204030204" pitchFamily="34" charset="0"/>
            </a:endParaRPr>
          </a:p>
        </p:txBody>
      </p:sp>
      <p:sp>
        <p:nvSpPr>
          <p:cNvPr id="3" name="Oval Callout 2"/>
          <p:cNvSpPr/>
          <p:nvPr/>
        </p:nvSpPr>
        <p:spPr bwMode="auto">
          <a:xfrm>
            <a:off x="107504" y="4077072"/>
            <a:ext cx="4680520" cy="1728192"/>
          </a:xfrm>
          <a:prstGeom prst="wedgeEllipseCallout">
            <a:avLst>
              <a:gd name="adj1" fmla="val -49530"/>
              <a:gd name="adj2" fmla="val 71487"/>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kumimoji="0" lang="en-US" sz="2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rPr>
              <a:t>NAT is g</a:t>
            </a:r>
            <a:r>
              <a:rPr lang="en-US" sz="2800">
                <a:latin typeface="Calibri" panose="020F0502020204030204" pitchFamily="34" charset="0"/>
                <a:cs typeface="Calibri" panose="020F0502020204030204" pitchFamily="34" charset="0"/>
              </a:rPr>
              <a:t>reat for Topology Hiding!!</a:t>
            </a:r>
            <a:endParaRPr kumimoji="0" lang="en-US" sz="2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6" name="Oval Callout 5"/>
          <p:cNvSpPr/>
          <p:nvPr/>
        </p:nvSpPr>
        <p:spPr bwMode="auto">
          <a:xfrm>
            <a:off x="4355976" y="3501008"/>
            <a:ext cx="4680520" cy="1728192"/>
          </a:xfrm>
          <a:prstGeom prst="wedgeEllipseCallout">
            <a:avLst>
              <a:gd name="adj1" fmla="val 51787"/>
              <a:gd name="adj2" fmla="val 63028"/>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800">
                <a:latin typeface="Calibri" panose="020F0502020204030204" pitchFamily="34" charset="0"/>
                <a:cs typeface="Calibri" panose="020F0502020204030204" pitchFamily="34" charset="0"/>
              </a:rPr>
              <a:t>NAT destroys End-to-End-Principle!</a:t>
            </a:r>
          </a:p>
        </p:txBody>
      </p:sp>
      <p:sp>
        <p:nvSpPr>
          <p:cNvPr id="7" name="Oval Callout 6"/>
          <p:cNvSpPr/>
          <p:nvPr/>
        </p:nvSpPr>
        <p:spPr bwMode="auto">
          <a:xfrm>
            <a:off x="3059832" y="4869160"/>
            <a:ext cx="4680520" cy="1728192"/>
          </a:xfrm>
          <a:prstGeom prst="wedgeEllipseCallout">
            <a:avLst>
              <a:gd name="adj1" fmla="val 44511"/>
              <a:gd name="adj2" fmla="val 6409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800">
                <a:latin typeface="Calibri" panose="020F0502020204030204" pitchFamily="34" charset="0"/>
                <a:cs typeface="Calibri" panose="020F0502020204030204" pitchFamily="34" charset="0"/>
              </a:rPr>
              <a:t>NAT isn't about security!</a:t>
            </a:r>
          </a:p>
        </p:txBody>
      </p:sp>
    </p:spTree>
    <p:extLst>
      <p:ext uri="{BB962C8B-B14F-4D97-AF65-F5344CB8AC3E}">
        <p14:creationId xmlns:p14="http://schemas.microsoft.com/office/powerpoint/2010/main" val="185600732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err="1"/>
              <a:t>Let's</a:t>
            </a:r>
            <a:r>
              <a:rPr lang="de-DE" dirty="0"/>
              <a:t> </a:t>
            </a:r>
            <a:r>
              <a:rPr lang="de-DE" dirty="0" err="1"/>
              <a:t>look</a:t>
            </a:r>
            <a:r>
              <a:rPr lang="de-DE" dirty="0"/>
              <a:t> </a:t>
            </a:r>
            <a:r>
              <a:rPr lang="de-DE" dirty="0" err="1"/>
              <a:t>into</a:t>
            </a:r>
            <a:r>
              <a:rPr lang="de-DE" dirty="0"/>
              <a:t> </a:t>
            </a:r>
            <a:r>
              <a:rPr lang="de-DE" dirty="0" err="1"/>
              <a:t>the</a:t>
            </a:r>
            <a:r>
              <a:rPr lang="de-DE" dirty="0"/>
              <a:t> </a:t>
            </a:r>
            <a:r>
              <a:rPr lang="de-DE" dirty="0" err="1"/>
              <a:t>NAT</a:t>
            </a:r>
            <a:r>
              <a:rPr lang="de-DE" dirty="0"/>
              <a:t> RFC 1631 (May 1994)</a:t>
            </a:r>
          </a:p>
        </p:txBody>
      </p:sp>
      <p:sp>
        <p:nvSpPr>
          <p:cNvPr id="4" name="Slide Number Placeholder 3"/>
          <p:cNvSpPr>
            <a:spLocks noGrp="1"/>
          </p:cNvSpPr>
          <p:nvPr>
            <p:ph type="sldNum" sz="quarter" idx="4294967295"/>
          </p:nvPr>
        </p:nvSpPr>
        <p:spPr/>
        <p:txBody>
          <a:bodyPr/>
          <a:lstStyle/>
          <a:p>
            <a:fld id="{5917EDA5-6B75-0C49-ACF2-48326E85F8B2}" type="slidenum">
              <a:rPr lang="en-GB" smtClean="0"/>
              <a:pPr/>
              <a:t>96</a:t>
            </a:fld>
            <a:endParaRPr lang="en-GB"/>
          </a:p>
        </p:txBody>
      </p:sp>
      <p:sp>
        <p:nvSpPr>
          <p:cNvPr id="3" name="Content Placeholder 2"/>
          <p:cNvSpPr>
            <a:spLocks noGrp="1"/>
          </p:cNvSpPr>
          <p:nvPr>
            <p:ph idx="4294967295"/>
          </p:nvPr>
        </p:nvSpPr>
        <p:spPr>
          <a:xfrm>
            <a:off x="457200" y="1421518"/>
            <a:ext cx="8293100" cy="4705350"/>
          </a:xfrm>
        </p:spPr>
        <p:txBody>
          <a:bodyPr>
            <a:normAutofit/>
          </a:bodyPr>
          <a:lstStyle/>
          <a:p>
            <a:pPr marL="0" indent="0">
              <a:buNone/>
            </a:pPr>
            <a:r>
              <a:rPr lang="en-US" dirty="0"/>
              <a:t>4. Conclusions </a:t>
            </a:r>
          </a:p>
          <a:p>
            <a:pPr marL="0" indent="0">
              <a:buNone/>
            </a:pPr>
            <a:endParaRPr lang="en-US" dirty="0"/>
          </a:p>
          <a:p>
            <a:pPr marL="0" indent="0">
              <a:buNone/>
            </a:pPr>
            <a:r>
              <a:rPr lang="en-US" dirty="0"/>
              <a:t>NAT may be a </a:t>
            </a:r>
            <a:r>
              <a:rPr lang="en-US" u="sng" dirty="0"/>
              <a:t>good short term solution to the address depletion</a:t>
            </a:r>
            <a:r>
              <a:rPr lang="en-US" dirty="0"/>
              <a:t> and scaling problems. This is because it requires very few changes and can be installed incrementally. </a:t>
            </a:r>
          </a:p>
          <a:p>
            <a:pPr marL="0" indent="0">
              <a:buNone/>
            </a:pPr>
            <a:endParaRPr lang="en-US" dirty="0"/>
          </a:p>
          <a:p>
            <a:pPr marL="0" indent="0">
              <a:buNone/>
            </a:pPr>
            <a:r>
              <a:rPr lang="en-US" dirty="0"/>
              <a:t>NAT has </a:t>
            </a:r>
            <a:r>
              <a:rPr lang="en-US" u="sng" dirty="0"/>
              <a:t>several negative characteristics </a:t>
            </a:r>
            <a:r>
              <a:rPr lang="en-US" dirty="0"/>
              <a:t>that make it </a:t>
            </a:r>
            <a:r>
              <a:rPr lang="en-US" u="sng" dirty="0"/>
              <a:t>inappropriate as a long term solution</a:t>
            </a:r>
            <a:r>
              <a:rPr lang="en-US" dirty="0"/>
              <a:t>, and may make it inappropriate even as a short term solution. </a:t>
            </a:r>
            <a:endParaRPr lang="de-DE" dirty="0"/>
          </a:p>
        </p:txBody>
      </p:sp>
    </p:spTree>
    <p:extLst>
      <p:ext uri="{BB962C8B-B14F-4D97-AF65-F5344CB8AC3E}">
        <p14:creationId xmlns:p14="http://schemas.microsoft.com/office/powerpoint/2010/main" val="420978507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NAT (NAPT, PAT)</a:t>
            </a:r>
          </a:p>
        </p:txBody>
      </p:sp>
      <p:sp>
        <p:nvSpPr>
          <p:cNvPr id="2" name="TextBox 1"/>
          <p:cNvSpPr txBox="1"/>
          <p:nvPr/>
        </p:nvSpPr>
        <p:spPr>
          <a:xfrm>
            <a:off x="427286" y="1244600"/>
            <a:ext cx="8352928" cy="3539431"/>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NAT technically consists of two things:</a:t>
            </a:r>
          </a:p>
          <a:p>
            <a:endParaRPr lang="en-US" sz="2800" dirty="0">
              <a:latin typeface="Calibri" panose="020F0502020204030204" pitchFamily="34" charset="0"/>
              <a:cs typeface="Calibri" panose="020F0502020204030204" pitchFamily="34" charset="0"/>
            </a:endParaRPr>
          </a:p>
          <a:p>
            <a:pPr marL="285750" indent="-285750">
              <a:buFont typeface="Arial"/>
              <a:buChar char="•"/>
            </a:pPr>
            <a:r>
              <a:rPr lang="de-CH" sz="2800" u="sng" dirty="0" err="1">
                <a:solidFill>
                  <a:schemeClr val="tx2">
                    <a:lumMod val="60000"/>
                    <a:lumOff val="40000"/>
                  </a:schemeClr>
                </a:solidFill>
                <a:latin typeface="Calibri" panose="020F0502020204030204" pitchFamily="34" charset="0"/>
                <a:cs typeface="Calibri" panose="020F0502020204030204" pitchFamily="34" charset="0"/>
              </a:rPr>
              <a:t>Address</a:t>
            </a:r>
            <a:r>
              <a:rPr lang="de-CH" sz="2800" u="sng" dirty="0">
                <a:solidFill>
                  <a:schemeClr val="tx2">
                    <a:lumMod val="60000"/>
                    <a:lumOff val="40000"/>
                  </a:schemeClr>
                </a:solidFill>
                <a:latin typeface="Calibri" panose="020F0502020204030204" pitchFamily="34" charset="0"/>
                <a:cs typeface="Calibri" panose="020F0502020204030204" pitchFamily="34" charset="0"/>
              </a:rPr>
              <a:t> Translation</a:t>
            </a:r>
          </a:p>
          <a:p>
            <a:pPr marL="742950" lvl="1" indent="-285750">
              <a:buFont typeface="Arial"/>
              <a:buChar char="•"/>
            </a:pPr>
            <a:r>
              <a:rPr lang="de-CH" sz="2800" dirty="0" err="1">
                <a:latin typeface="Calibri" panose="020F0502020204030204" pitchFamily="34" charset="0"/>
                <a:cs typeface="Calibri" panose="020F0502020204030204" pitchFamily="34" charset="0"/>
              </a:rPr>
              <a:t>rewriting</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parts</a:t>
            </a:r>
            <a:r>
              <a:rPr lang="de-CH" sz="2800" dirty="0">
                <a:latin typeface="Calibri" panose="020F0502020204030204" pitchFamily="34" charset="0"/>
                <a:cs typeface="Calibri" panose="020F0502020204030204" pitchFamily="34" charset="0"/>
              </a:rPr>
              <a:t> of </a:t>
            </a:r>
            <a:r>
              <a:rPr lang="de-CH" sz="2800" dirty="0" err="1">
                <a:latin typeface="Calibri" panose="020F0502020204030204" pitchFamily="34" charset="0"/>
                <a:cs typeface="Calibri" panose="020F0502020204030204" pitchFamily="34" charset="0"/>
              </a:rPr>
              <a:t>the</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headers</a:t>
            </a:r>
            <a:endParaRPr lang="de-CH" sz="2800" dirty="0">
              <a:latin typeface="Calibri" panose="020F0502020204030204" pitchFamily="34" charset="0"/>
              <a:cs typeface="Calibri" panose="020F0502020204030204" pitchFamily="34" charset="0"/>
            </a:endParaRPr>
          </a:p>
          <a:p>
            <a:pPr marL="742950" lvl="1" indent="-285750">
              <a:buFont typeface="Arial"/>
              <a:buChar char="•"/>
            </a:pPr>
            <a:endParaRPr lang="de-CH" sz="2800" dirty="0">
              <a:latin typeface="Calibri" panose="020F0502020204030204" pitchFamily="34" charset="0"/>
              <a:cs typeface="Calibri" panose="020F0502020204030204" pitchFamily="34" charset="0"/>
            </a:endParaRPr>
          </a:p>
          <a:p>
            <a:pPr marL="285750" indent="-285750">
              <a:buFont typeface="Arial"/>
              <a:buChar char="•"/>
            </a:pPr>
            <a:r>
              <a:rPr lang="de-CH" sz="2800" u="sng" dirty="0" err="1">
                <a:solidFill>
                  <a:schemeClr val="accent2"/>
                </a:solidFill>
                <a:latin typeface="Calibri" panose="020F0502020204030204" pitchFamily="34" charset="0"/>
                <a:cs typeface="Calibri" panose="020F0502020204030204" pitchFamily="34" charset="0"/>
              </a:rPr>
              <a:t>Stateful</a:t>
            </a:r>
            <a:r>
              <a:rPr lang="de-CH" sz="2800" u="sng" dirty="0">
                <a:solidFill>
                  <a:schemeClr val="accent2"/>
                </a:solidFill>
                <a:latin typeface="Calibri" panose="020F0502020204030204" pitchFamily="34" charset="0"/>
                <a:cs typeface="Calibri" panose="020F0502020204030204" pitchFamily="34" charset="0"/>
              </a:rPr>
              <a:t> </a:t>
            </a:r>
            <a:r>
              <a:rPr lang="de-CH" sz="2800" u="sng" dirty="0" err="1">
                <a:solidFill>
                  <a:schemeClr val="accent2"/>
                </a:solidFill>
                <a:latin typeface="Calibri" panose="020F0502020204030204" pitchFamily="34" charset="0"/>
                <a:cs typeface="Calibri" panose="020F0502020204030204" pitchFamily="34" charset="0"/>
              </a:rPr>
              <a:t>Inspection</a:t>
            </a:r>
            <a:r>
              <a:rPr lang="de-CH" sz="2800" u="sng" dirty="0">
                <a:solidFill>
                  <a:schemeClr val="accent2"/>
                </a:solidFill>
                <a:latin typeface="Calibri" panose="020F0502020204030204" pitchFamily="34" charset="0"/>
                <a:cs typeface="Calibri" panose="020F0502020204030204" pitchFamily="34" charset="0"/>
              </a:rPr>
              <a:t> </a:t>
            </a:r>
          </a:p>
          <a:p>
            <a:pPr marL="742950" lvl="1" indent="-285750">
              <a:buFont typeface="Arial"/>
              <a:buChar char="•"/>
            </a:pPr>
            <a:r>
              <a:rPr lang="de-CH" sz="2800" dirty="0" err="1">
                <a:latin typeface="Calibri" panose="020F0502020204030204" pitchFamily="34" charset="0"/>
                <a:cs typeface="Calibri" panose="020F0502020204030204" pitchFamily="34" charset="0"/>
              </a:rPr>
              <a:t>stateful</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correlation</a:t>
            </a:r>
            <a:r>
              <a:rPr lang="de-CH" sz="2800" dirty="0">
                <a:latin typeface="Calibri" panose="020F0502020204030204" pitchFamily="34" charset="0"/>
                <a:cs typeface="Calibri" panose="020F0502020204030204" pitchFamily="34" charset="0"/>
              </a:rPr>
              <a:t> of </a:t>
            </a:r>
            <a:r>
              <a:rPr lang="de-CH" sz="2800" dirty="0" err="1">
                <a:latin typeface="Calibri" panose="020F0502020204030204" pitchFamily="34" charset="0"/>
                <a:cs typeface="Calibri" panose="020F0502020204030204" pitchFamily="34" charset="0"/>
              </a:rPr>
              <a:t>inbound</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packets</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to</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existing</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outbound</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flows</a:t>
            </a:r>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4526442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Security provided by NAT</a:t>
            </a:r>
          </a:p>
        </p:txBody>
      </p:sp>
      <p:sp>
        <p:nvSpPr>
          <p:cNvPr id="2" name="TextBox 1"/>
          <p:cNvSpPr txBox="1"/>
          <p:nvPr/>
        </p:nvSpPr>
        <p:spPr>
          <a:xfrm>
            <a:off x="467544" y="1052736"/>
            <a:ext cx="8352928" cy="4832093"/>
          </a:xfrm>
          <a:prstGeom prst="rect">
            <a:avLst/>
          </a:prstGeom>
          <a:noFill/>
        </p:spPr>
        <p:txBody>
          <a:bodyPr wrap="square" rtlCol="0">
            <a:spAutoFit/>
          </a:bodyPr>
          <a:lstStyle/>
          <a:p>
            <a:pPr marL="285750" indent="-285750">
              <a:buFont typeface="Arial"/>
              <a:buChar char="•"/>
            </a:pPr>
            <a:r>
              <a:rPr lang="de-CH" sz="2800" u="sng" dirty="0" err="1">
                <a:solidFill>
                  <a:schemeClr val="tx2">
                    <a:lumMod val="60000"/>
                    <a:lumOff val="40000"/>
                  </a:schemeClr>
                </a:solidFill>
                <a:latin typeface="Calibri" panose="020F0502020204030204" pitchFamily="34" charset="0"/>
                <a:cs typeface="Calibri" panose="020F0502020204030204" pitchFamily="34" charset="0"/>
              </a:rPr>
              <a:t>Address</a:t>
            </a:r>
            <a:r>
              <a:rPr lang="de-CH" sz="2800" u="sng" dirty="0">
                <a:solidFill>
                  <a:schemeClr val="tx2">
                    <a:lumMod val="60000"/>
                    <a:lumOff val="40000"/>
                  </a:schemeClr>
                </a:solidFill>
                <a:latin typeface="Calibri" panose="020F0502020204030204" pitchFamily="34" charset="0"/>
                <a:cs typeface="Calibri" panose="020F0502020204030204" pitchFamily="34" charset="0"/>
              </a:rPr>
              <a:t> Translation</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hides</a:t>
            </a:r>
            <a:r>
              <a:rPr lang="de-CH" sz="2800" dirty="0">
                <a:latin typeface="Calibri" panose="020F0502020204030204" pitchFamily="34" charset="0"/>
                <a:cs typeface="Calibri" panose="020F0502020204030204" pitchFamily="34" charset="0"/>
              </a:rPr>
              <a:t> internal </a:t>
            </a:r>
            <a:r>
              <a:rPr lang="de-CH" sz="2800" dirty="0" err="1">
                <a:latin typeface="Calibri" panose="020F0502020204030204" pitchFamily="34" charset="0"/>
                <a:cs typeface="Calibri" panose="020F0502020204030204" pitchFamily="34" charset="0"/>
              </a:rPr>
              <a:t>hosts</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and</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topology</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to</a:t>
            </a:r>
            <a:r>
              <a:rPr lang="de-CH" sz="2800" dirty="0">
                <a:latin typeface="Calibri" panose="020F0502020204030204" pitchFamily="34" charset="0"/>
                <a:cs typeface="Calibri" panose="020F0502020204030204" pitchFamily="34" charset="0"/>
              </a:rPr>
              <a:t> a </a:t>
            </a:r>
            <a:r>
              <a:rPr lang="de-CH" sz="2800" dirty="0" err="1">
                <a:latin typeface="Calibri" panose="020F0502020204030204" pitchFamily="34" charset="0"/>
                <a:cs typeface="Calibri" panose="020F0502020204030204" pitchFamily="34" charset="0"/>
              </a:rPr>
              <a:t>certain</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level</a:t>
            </a:r>
            <a:r>
              <a:rPr lang="de-CH" sz="2800" dirty="0">
                <a:latin typeface="Calibri" panose="020F0502020204030204" pitchFamily="34" charset="0"/>
                <a:cs typeface="Calibri" panose="020F0502020204030204" pitchFamily="34" charset="0"/>
              </a:rPr>
              <a:t>)</a:t>
            </a:r>
          </a:p>
          <a:p>
            <a:pPr marL="285750" indent="-285750">
              <a:buFont typeface="Arial"/>
              <a:buChar char="•"/>
            </a:pPr>
            <a:endParaRPr lang="de-CH" sz="2800" dirty="0">
              <a:latin typeface="Calibri" panose="020F0502020204030204" pitchFamily="34" charset="0"/>
              <a:cs typeface="Calibri" panose="020F0502020204030204" pitchFamily="34" charset="0"/>
            </a:endParaRPr>
          </a:p>
          <a:p>
            <a:pPr marL="457200" indent="-457200">
              <a:buFont typeface="Wingdings" charset="0"/>
              <a:buChar char="è"/>
            </a:pPr>
            <a:r>
              <a:rPr lang="de-CH" sz="2800" dirty="0" err="1">
                <a:latin typeface="Calibri" panose="020F0502020204030204" pitchFamily="34" charset="0"/>
                <a:cs typeface="Calibri" panose="020F0502020204030204" pitchFamily="34" charset="0"/>
              </a:rPr>
              <a:t>Fingerprinting</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gets</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more</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difficult</a:t>
            </a:r>
            <a:endParaRPr lang="de-CH" sz="2800" dirty="0">
              <a:latin typeface="Calibri" panose="020F0502020204030204" pitchFamily="34" charset="0"/>
              <a:cs typeface="Calibri" panose="020F0502020204030204" pitchFamily="34" charset="0"/>
            </a:endParaRPr>
          </a:p>
          <a:p>
            <a:r>
              <a:rPr lang="de-CH" sz="2800" dirty="0">
                <a:latin typeface="Calibri" panose="020F0502020204030204" pitchFamily="34" charset="0"/>
                <a:cs typeface="Calibri" panose="020F0502020204030204" pitchFamily="34" charset="0"/>
              </a:rPr>
              <a:t>(</a:t>
            </a:r>
            <a:r>
              <a:rPr lang="de-CH" sz="2800" dirty="0" err="1">
                <a:latin typeface="Calibri" panose="020F0502020204030204" pitchFamily="34" charset="0"/>
                <a:cs typeface="Calibri" panose="020F0502020204030204" pitchFamily="34" charset="0"/>
              </a:rPr>
              <a:t>depends</a:t>
            </a:r>
            <a:r>
              <a:rPr lang="de-CH" sz="2800" dirty="0">
                <a:latin typeface="Calibri" panose="020F0502020204030204" pitchFamily="34" charset="0"/>
                <a:cs typeface="Calibri" panose="020F0502020204030204" pitchFamily="34" charset="0"/>
              </a:rPr>
              <a:t> on </a:t>
            </a:r>
            <a:r>
              <a:rPr lang="de-CH" sz="2800" dirty="0" err="1">
                <a:latin typeface="Calibri" panose="020F0502020204030204" pitchFamily="34" charset="0"/>
                <a:cs typeface="Calibri" panose="020F0502020204030204" pitchFamily="34" charset="0"/>
              </a:rPr>
              <a:t>the</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complexity</a:t>
            </a:r>
            <a:r>
              <a:rPr lang="de-CH" sz="2800" dirty="0">
                <a:latin typeface="Calibri" panose="020F0502020204030204" pitchFamily="34" charset="0"/>
                <a:cs typeface="Calibri" panose="020F0502020204030204" pitchFamily="34" charset="0"/>
              </a:rPr>
              <a:t> of </a:t>
            </a:r>
            <a:r>
              <a:rPr lang="de-CH" sz="2800" dirty="0" err="1">
                <a:latin typeface="Calibri" panose="020F0502020204030204" pitchFamily="34" charset="0"/>
                <a:cs typeface="Calibri" panose="020F0502020204030204" pitchFamily="34" charset="0"/>
              </a:rPr>
              <a:t>the</a:t>
            </a:r>
            <a:r>
              <a:rPr lang="de-CH" sz="2800" dirty="0">
                <a:latin typeface="Calibri" panose="020F0502020204030204" pitchFamily="34" charset="0"/>
                <a:cs typeface="Calibri" panose="020F0502020204030204" pitchFamily="34" charset="0"/>
              </a:rPr>
              <a:t> NAT)</a:t>
            </a:r>
          </a:p>
          <a:p>
            <a:pPr marL="457200" indent="-457200">
              <a:buFont typeface="Wingdings" charset="0"/>
              <a:buChar char="è"/>
            </a:pPr>
            <a:endParaRPr lang="de-CH" sz="2800" dirty="0">
              <a:latin typeface="Calibri" panose="020F0502020204030204" pitchFamily="34" charset="0"/>
              <a:cs typeface="Calibri" panose="020F0502020204030204" pitchFamily="34" charset="0"/>
            </a:endParaRPr>
          </a:p>
          <a:p>
            <a:pPr marL="285750" indent="-285750">
              <a:buFont typeface="Arial"/>
              <a:buChar char="•"/>
            </a:pPr>
            <a:r>
              <a:rPr lang="de-CH" sz="2800" u="sng" dirty="0" err="1">
                <a:solidFill>
                  <a:schemeClr val="accent2"/>
                </a:solidFill>
                <a:latin typeface="Calibri" panose="020F0502020204030204" pitchFamily="34" charset="0"/>
                <a:cs typeface="Calibri" panose="020F0502020204030204" pitchFamily="34" charset="0"/>
              </a:rPr>
              <a:t>Stateful</a:t>
            </a:r>
            <a:r>
              <a:rPr lang="de-CH" sz="2800" u="sng" dirty="0">
                <a:solidFill>
                  <a:schemeClr val="accent2"/>
                </a:solidFill>
                <a:latin typeface="Calibri" panose="020F0502020204030204" pitchFamily="34" charset="0"/>
                <a:cs typeface="Calibri" panose="020F0502020204030204" pitchFamily="34" charset="0"/>
              </a:rPr>
              <a:t> </a:t>
            </a:r>
            <a:r>
              <a:rPr lang="de-CH" sz="2800" u="sng" dirty="0" err="1">
                <a:solidFill>
                  <a:schemeClr val="accent2"/>
                </a:solidFill>
                <a:latin typeface="Calibri" panose="020F0502020204030204" pitchFamily="34" charset="0"/>
                <a:cs typeface="Calibri" panose="020F0502020204030204" pitchFamily="34" charset="0"/>
              </a:rPr>
              <a:t>Inspection</a:t>
            </a:r>
            <a:r>
              <a:rPr lang="de-CH" sz="2800" dirty="0">
                <a:solidFill>
                  <a:schemeClr val="accent2"/>
                </a:solidFill>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prevents</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inbound</a:t>
            </a:r>
            <a:r>
              <a:rPr lang="de-CH" sz="2800" dirty="0">
                <a:latin typeface="Calibri" panose="020F0502020204030204" pitchFamily="34" charset="0"/>
                <a:cs typeface="Calibri" panose="020F0502020204030204" pitchFamily="34" charset="0"/>
              </a:rPr>
              <a:t> Internet </a:t>
            </a:r>
            <a:r>
              <a:rPr lang="de-CH" sz="2800" dirty="0" err="1">
                <a:latin typeface="Calibri" panose="020F0502020204030204" pitchFamily="34" charset="0"/>
                <a:cs typeface="Calibri" panose="020F0502020204030204" pitchFamily="34" charset="0"/>
              </a:rPr>
              <a:t>connections</a:t>
            </a:r>
            <a:endParaRPr lang="de-CH" sz="2800" dirty="0">
              <a:latin typeface="Calibri" panose="020F0502020204030204" pitchFamily="34" charset="0"/>
              <a:cs typeface="Calibri" panose="020F0502020204030204" pitchFamily="34" charset="0"/>
            </a:endParaRPr>
          </a:p>
          <a:p>
            <a:pPr marL="285750" indent="-285750">
              <a:buFont typeface="Arial"/>
              <a:buChar char="•"/>
            </a:pPr>
            <a:endParaRPr lang="de-CH" sz="2800" dirty="0">
              <a:latin typeface="Calibri" panose="020F0502020204030204" pitchFamily="34" charset="0"/>
              <a:cs typeface="Calibri" panose="020F0502020204030204" pitchFamily="34" charset="0"/>
            </a:endParaRPr>
          </a:p>
          <a:p>
            <a:pPr marL="457200" indent="-457200">
              <a:buFont typeface="Wingdings" charset="0"/>
              <a:buChar char="è"/>
            </a:pPr>
            <a:r>
              <a:rPr lang="de-CH" sz="2800" dirty="0" err="1">
                <a:latin typeface="Calibri" panose="020F0502020204030204" pitchFamily="34" charset="0"/>
                <a:cs typeface="Calibri" panose="020F0502020204030204" pitchFamily="34" charset="0"/>
                <a:sym typeface="Wingdings"/>
              </a:rPr>
              <a:t>Stateful</a:t>
            </a:r>
            <a:r>
              <a:rPr lang="de-CH" sz="2800" dirty="0">
                <a:latin typeface="Calibri" panose="020F0502020204030204" pitchFamily="34" charset="0"/>
                <a:cs typeface="Calibri" panose="020F0502020204030204" pitchFamily="34" charset="0"/>
                <a:sym typeface="Wingdings"/>
              </a:rPr>
              <a:t> </a:t>
            </a:r>
            <a:r>
              <a:rPr lang="de-CH" sz="2800" dirty="0" err="1">
                <a:latin typeface="Calibri" panose="020F0502020204030204" pitchFamily="34" charset="0"/>
                <a:cs typeface="Calibri" panose="020F0502020204030204" pitchFamily="34" charset="0"/>
                <a:sym typeface="Wingdings"/>
              </a:rPr>
              <a:t>filtering</a:t>
            </a:r>
            <a:r>
              <a:rPr lang="de-CH" sz="2800" dirty="0">
                <a:latin typeface="Calibri" panose="020F0502020204030204" pitchFamily="34" charset="0"/>
                <a:cs typeface="Calibri" panose="020F0502020204030204" pitchFamily="34" charset="0"/>
                <a:sym typeface="Wingdings"/>
              </a:rPr>
              <a:t> </a:t>
            </a:r>
            <a:r>
              <a:rPr lang="de-CH" sz="2800" dirty="0" err="1">
                <a:latin typeface="Calibri" panose="020F0502020204030204" pitchFamily="34" charset="0"/>
                <a:cs typeface="Calibri" panose="020F0502020204030204" pitchFamily="34" charset="0"/>
                <a:sym typeface="Wingdings"/>
              </a:rPr>
              <a:t>doesn't</a:t>
            </a:r>
            <a:r>
              <a:rPr lang="de-CH" sz="2800" dirty="0">
                <a:latin typeface="Calibri" panose="020F0502020204030204" pitchFamily="34" charset="0"/>
                <a:cs typeface="Calibri" panose="020F0502020204030204" pitchFamily="34" charset="0"/>
                <a:sym typeface="Wingdings"/>
              </a:rPr>
              <a:t> </a:t>
            </a:r>
            <a:r>
              <a:rPr lang="de-CH" sz="2800" dirty="0" err="1">
                <a:latin typeface="Calibri" panose="020F0502020204030204" pitchFamily="34" charset="0"/>
                <a:cs typeface="Calibri" panose="020F0502020204030204" pitchFamily="34" charset="0"/>
                <a:sym typeface="Wingdings"/>
              </a:rPr>
              <a:t>require</a:t>
            </a:r>
            <a:r>
              <a:rPr lang="de-CH" sz="2800" dirty="0">
                <a:latin typeface="Calibri" panose="020F0502020204030204" pitchFamily="34" charset="0"/>
                <a:cs typeface="Calibri" panose="020F0502020204030204" pitchFamily="34" charset="0"/>
                <a:sym typeface="Wingdings"/>
              </a:rPr>
              <a:t> NAT</a:t>
            </a:r>
            <a:r>
              <a:rPr lang="en-US" sz="2800" dirty="0">
                <a:latin typeface="Calibri" panose="020F0502020204030204" pitchFamily="34" charset="0"/>
                <a:cs typeface="Calibri" panose="020F0502020204030204" pitchFamily="34" charset="0"/>
                <a:sym typeface="Wingdings"/>
              </a:rPr>
              <a:t>!</a:t>
            </a:r>
          </a:p>
          <a:p>
            <a:pPr marL="457200" indent="-457200">
              <a:buFont typeface="Wingdings" charset="0"/>
              <a:buChar char="è"/>
            </a:pPr>
            <a:r>
              <a:rPr lang="en-US" sz="2800" dirty="0">
                <a:effectLst/>
                <a:latin typeface="Calibri" panose="020F0502020204030204" pitchFamily="34" charset="0"/>
                <a:cs typeface="Calibri" panose="020F0502020204030204" pitchFamily="34" charset="0"/>
                <a:sym typeface="Wingdings"/>
              </a:rPr>
              <a:t>SI can/should be done by the Firewall</a:t>
            </a:r>
            <a:endParaRPr lang="de-CH"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4482764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827584" y="1340768"/>
            <a:ext cx="7848872" cy="2808312"/>
          </a:xfrm>
          <a:prstGeom prst="rect">
            <a:avLst/>
          </a:prstGeom>
          <a:solidFill>
            <a:srgbClr val="B2C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7411" name="Rectangle 2"/>
          <p:cNvSpPr>
            <a:spLocks noGrp="1" noChangeArrowheads="1"/>
          </p:cNvSpPr>
          <p:nvPr>
            <p:ph type="title"/>
          </p:nvPr>
        </p:nvSpPr>
        <p:spPr/>
        <p:txBody>
          <a:bodyPr>
            <a:normAutofit/>
          </a:bodyPr>
          <a:lstStyle/>
          <a:p>
            <a:pPr eaLnBrk="1" hangingPunct="1"/>
            <a:r>
              <a:rPr lang="en-GB" dirty="0">
                <a:ea typeface="ＭＳ Ｐゴシック" charset="0"/>
              </a:rPr>
              <a:t>The essence of "NAT security"</a:t>
            </a:r>
          </a:p>
        </p:txBody>
      </p:sp>
      <p:sp>
        <p:nvSpPr>
          <p:cNvPr id="2" name="TextBox 1"/>
          <p:cNvSpPr txBox="1"/>
          <p:nvPr/>
        </p:nvSpPr>
        <p:spPr>
          <a:xfrm>
            <a:off x="467544" y="1052736"/>
            <a:ext cx="8352928" cy="4462760"/>
          </a:xfrm>
          <a:prstGeom prst="rect">
            <a:avLst/>
          </a:prstGeom>
          <a:noFill/>
        </p:spPr>
        <p:txBody>
          <a:bodyPr wrap="square" rtlCol="0">
            <a:spAutoFit/>
          </a:bodyPr>
          <a:lstStyle/>
          <a:p>
            <a:pPr algn="ctr"/>
            <a:endParaRPr lang="de-CH" sz="2800" dirty="0">
              <a:latin typeface="Calibri" panose="020F0502020204030204" pitchFamily="34" charset="0"/>
              <a:cs typeface="Calibri" panose="020F0502020204030204" pitchFamily="34" charset="0"/>
            </a:endParaRPr>
          </a:p>
          <a:p>
            <a:pPr algn="ctr"/>
            <a:r>
              <a:rPr lang="de-CH" sz="2800" dirty="0" err="1">
                <a:latin typeface="Calibri" panose="020F0502020204030204" pitchFamily="34" charset="0"/>
                <a:cs typeface="Calibri" panose="020F0502020204030204" pitchFamily="34" charset="0"/>
              </a:rPr>
              <a:t>Increased</a:t>
            </a:r>
            <a:r>
              <a:rPr lang="de-CH" sz="2800" dirty="0">
                <a:latin typeface="Calibri" panose="020F0502020204030204" pitchFamily="34" charset="0"/>
                <a:cs typeface="Calibri" panose="020F0502020204030204" pitchFamily="34" charset="0"/>
              </a:rPr>
              <a:t> NAT </a:t>
            </a:r>
            <a:r>
              <a:rPr lang="de-CH" sz="2800" dirty="0" err="1">
                <a:latin typeface="Calibri" panose="020F0502020204030204" pitchFamily="34" charset="0"/>
                <a:cs typeface="Calibri" panose="020F0502020204030204" pitchFamily="34" charset="0"/>
              </a:rPr>
              <a:t>complexity</a:t>
            </a:r>
            <a:endParaRPr lang="de-CH" sz="2800" dirty="0">
              <a:latin typeface="Calibri" panose="020F0502020204030204" pitchFamily="34" charset="0"/>
              <a:cs typeface="Calibri" panose="020F0502020204030204" pitchFamily="34" charset="0"/>
            </a:endParaRPr>
          </a:p>
          <a:p>
            <a:pPr algn="ctr"/>
            <a:r>
              <a:rPr lang="de-CH" sz="2800" b="1" dirty="0">
                <a:latin typeface="Calibri" panose="020F0502020204030204" pitchFamily="34" charset="0"/>
                <a:cs typeface="Calibri" panose="020F0502020204030204" pitchFamily="34" charset="0"/>
              </a:rPr>
              <a:t>=</a:t>
            </a:r>
          </a:p>
          <a:p>
            <a:pPr algn="ctr"/>
            <a:r>
              <a:rPr lang="de-CH" sz="2800" dirty="0" err="1">
                <a:latin typeface="Calibri" panose="020F0502020204030204" pitchFamily="34" charset="0"/>
                <a:cs typeface="Calibri" panose="020F0502020204030204" pitchFamily="34" charset="0"/>
              </a:rPr>
              <a:t>increased</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obfuscation</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of</a:t>
            </a:r>
            <a:r>
              <a:rPr lang="de-CH" sz="2800" dirty="0">
                <a:latin typeface="Calibri" panose="020F0502020204030204" pitchFamily="34" charset="0"/>
                <a:cs typeface="Calibri" panose="020F0502020204030204" pitchFamily="34" charset="0"/>
              </a:rPr>
              <a:t> internal </a:t>
            </a:r>
            <a:r>
              <a:rPr lang="de-CH" sz="2800" dirty="0" err="1">
                <a:latin typeface="Calibri" panose="020F0502020204030204" pitchFamily="34" charset="0"/>
                <a:cs typeface="Calibri" panose="020F0502020204030204" pitchFamily="34" charset="0"/>
              </a:rPr>
              <a:t>network</a:t>
            </a:r>
            <a:r>
              <a:rPr lang="de-CH" sz="2800" dirty="0">
                <a:latin typeface="Calibri" panose="020F0502020204030204" pitchFamily="34" charset="0"/>
                <a:cs typeface="Calibri" panose="020F0502020204030204" pitchFamily="34" charset="0"/>
              </a:rPr>
              <a:t> </a:t>
            </a:r>
          </a:p>
          <a:p>
            <a:pPr algn="ctr"/>
            <a:r>
              <a:rPr lang="de-CH" sz="2800" b="1" dirty="0">
                <a:latin typeface="Calibri" panose="020F0502020204030204" pitchFamily="34" charset="0"/>
                <a:cs typeface="Calibri" panose="020F0502020204030204" pitchFamily="34" charset="0"/>
              </a:rPr>
              <a:t>+</a:t>
            </a:r>
          </a:p>
          <a:p>
            <a:pPr algn="ctr"/>
            <a:r>
              <a:rPr lang="de-CH" sz="2800" dirty="0" err="1">
                <a:latin typeface="Calibri" panose="020F0502020204030204" pitchFamily="34" charset="0"/>
                <a:cs typeface="Calibri" panose="020F0502020204030204" pitchFamily="34" charset="0"/>
              </a:rPr>
              <a:t>decreased</a:t>
            </a:r>
            <a:r>
              <a:rPr lang="de-CH" sz="2800" dirty="0">
                <a:latin typeface="Calibri" panose="020F0502020204030204" pitchFamily="34" charset="0"/>
                <a:cs typeface="Calibri" panose="020F0502020204030204" pitchFamily="34" charset="0"/>
              </a:rPr>
              <a:t> </a:t>
            </a:r>
            <a:r>
              <a:rPr lang="de-CH" sz="2800" dirty="0" err="1">
                <a:latin typeface="Calibri" panose="020F0502020204030204" pitchFamily="34" charset="0"/>
                <a:cs typeface="Calibri" panose="020F0502020204030204" pitchFamily="34" charset="0"/>
              </a:rPr>
              <a:t>reachability</a:t>
            </a:r>
            <a:endParaRPr lang="de-CH" sz="2800" dirty="0">
              <a:latin typeface="Calibri" panose="020F0502020204030204" pitchFamily="34" charset="0"/>
              <a:cs typeface="Calibri" panose="020F0502020204030204" pitchFamily="34" charset="0"/>
            </a:endParaRPr>
          </a:p>
          <a:p>
            <a:endParaRPr lang="de-CH" sz="2800" dirty="0">
              <a:latin typeface="Calibri" panose="020F0502020204030204" pitchFamily="34" charset="0"/>
              <a:cs typeface="Calibri" panose="020F0502020204030204" pitchFamily="34" charset="0"/>
            </a:endParaRPr>
          </a:p>
          <a:p>
            <a:endParaRPr lang="de-CH" sz="2800" dirty="0">
              <a:latin typeface="Calibri" panose="020F0502020204030204" pitchFamily="34" charset="0"/>
              <a:cs typeface="Calibri" panose="020F0502020204030204" pitchFamily="34" charset="0"/>
            </a:endParaRPr>
          </a:p>
          <a:p>
            <a:pPr marL="0" lvl="1"/>
            <a:r>
              <a:rPr lang="de-CH" sz="2000" dirty="0">
                <a:latin typeface="Calibri" panose="020F0502020204030204" pitchFamily="34" charset="0"/>
                <a:cs typeface="Calibri" panose="020F0502020204030204" pitchFamily="34" charset="0"/>
              </a:rPr>
              <a:t>(</a:t>
            </a:r>
            <a:r>
              <a:rPr lang="de-CH" sz="2000" dirty="0" err="1">
                <a:latin typeface="Calibri" panose="020F0502020204030204" pitchFamily="34" charset="0"/>
                <a:cs typeface="Calibri" panose="020F0502020204030204" pitchFamily="34" charset="0"/>
              </a:rPr>
              <a:t>see</a:t>
            </a:r>
            <a:r>
              <a:rPr lang="de-CH" sz="2000" dirty="0">
                <a:latin typeface="Calibri" panose="020F0502020204030204" pitchFamily="34" charset="0"/>
                <a:cs typeface="Calibri" panose="020F0502020204030204" pitchFamily="34" charset="0"/>
              </a:rPr>
              <a:t> RFC 5902, </a:t>
            </a:r>
            <a:r>
              <a:rPr lang="de-CH" sz="2000" dirty="0" err="1">
                <a:latin typeface="Calibri" panose="020F0502020204030204" pitchFamily="34" charset="0"/>
                <a:cs typeface="Calibri" panose="020F0502020204030204" pitchFamily="34" charset="0"/>
              </a:rPr>
              <a:t>section</a:t>
            </a:r>
            <a:r>
              <a:rPr lang="de-CH" sz="2000" dirty="0">
                <a:latin typeface="Calibri" panose="020F0502020204030204" pitchFamily="34" charset="0"/>
                <a:cs typeface="Calibri" panose="020F0502020204030204" pitchFamily="34" charset="0"/>
              </a:rPr>
              <a:t> 2.4.3 on NAT </a:t>
            </a:r>
            <a:r>
              <a:rPr lang="de-CH" sz="2000" dirty="0" err="1">
                <a:latin typeface="Calibri" panose="020F0502020204030204" pitchFamily="34" charset="0"/>
                <a:cs typeface="Calibri" panose="020F0502020204030204" pitchFamily="34" charset="0"/>
              </a:rPr>
              <a:t>complexity</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details</a:t>
            </a:r>
            <a:r>
              <a:rPr lang="de-CH" sz="2000" dirty="0">
                <a:latin typeface="Calibri" panose="020F0502020204030204" pitchFamily="34" charset="0"/>
                <a:cs typeface="Calibri" panose="020F0502020204030204" pitchFamily="34" charset="0"/>
              </a:rPr>
              <a:t>:</a:t>
            </a:r>
          </a:p>
          <a:p>
            <a:pPr marL="0" lvl="1"/>
            <a:r>
              <a:rPr lang="de-CH" sz="2000" dirty="0" err="1">
                <a:latin typeface="Calibri" panose="020F0502020204030204" pitchFamily="34" charset="0"/>
                <a:cs typeface="Calibri" panose="020F0502020204030204" pitchFamily="34" charset="0"/>
              </a:rPr>
              <a:t>Use</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of</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one-to-many</a:t>
            </a:r>
            <a:r>
              <a:rPr lang="de-CH" sz="2000" dirty="0">
                <a:latin typeface="Calibri" panose="020F0502020204030204" pitchFamily="34" charset="0"/>
                <a:cs typeface="Calibri" panose="020F0502020204030204" pitchFamily="34" charset="0"/>
              </a:rPr>
              <a:t> NAPT </a:t>
            </a:r>
            <a:r>
              <a:rPr lang="de-CH" sz="2000" dirty="0" err="1">
                <a:latin typeface="Calibri" panose="020F0502020204030204" pitchFamily="34" charset="0"/>
                <a:cs typeface="Calibri" panose="020F0502020204030204" pitchFamily="34" charset="0"/>
              </a:rPr>
              <a:t>mappings</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randomness</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over</a:t>
            </a:r>
            <a:r>
              <a:rPr lang="de-CH" sz="2000" dirty="0">
                <a:latin typeface="Calibri" panose="020F0502020204030204" pitchFamily="34" charset="0"/>
                <a:cs typeface="Calibri" panose="020F0502020204030204" pitchFamily="34" charset="0"/>
              </a:rPr>
              <a:t> time </a:t>
            </a:r>
            <a:r>
              <a:rPr lang="de-CH" sz="2000" dirty="0" err="1">
                <a:latin typeface="Calibri" panose="020F0502020204030204" pitchFamily="34" charset="0"/>
                <a:cs typeface="Calibri" panose="020F0502020204030204" pitchFamily="34" charset="0"/>
              </a:rPr>
              <a:t>of</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the</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mappings</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short</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mapping</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lifetimes</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use</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of</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re-writing</a:t>
            </a:r>
            <a:r>
              <a:rPr lang="de-CH" sz="2000" dirty="0">
                <a:latin typeface="Calibri" panose="020F0502020204030204" pitchFamily="34" charset="0"/>
                <a:cs typeface="Calibri" panose="020F0502020204030204" pitchFamily="34" charset="0"/>
              </a:rPr>
              <a:t> in IP </a:t>
            </a:r>
            <a:r>
              <a:rPr lang="de-CH" sz="2000" dirty="0" err="1">
                <a:latin typeface="Calibri" panose="020F0502020204030204" pitchFamily="34" charset="0"/>
                <a:cs typeface="Calibri" panose="020F0502020204030204" pitchFamily="34" charset="0"/>
              </a:rPr>
              <a:t>header</a:t>
            </a:r>
            <a:r>
              <a:rPr lang="de-CH" sz="2000" dirty="0">
                <a:latin typeface="Calibri" panose="020F0502020204030204" pitchFamily="34" charset="0"/>
                <a:cs typeface="Calibri" panose="020F0502020204030204" pitchFamily="34" charset="0"/>
              </a:rPr>
              <a:t> </a:t>
            </a:r>
            <a:r>
              <a:rPr lang="de-CH" sz="2000" dirty="0" err="1">
                <a:latin typeface="Calibri" panose="020F0502020204030204" pitchFamily="34" charset="0"/>
                <a:cs typeface="Calibri" panose="020F0502020204030204" pitchFamily="34" charset="0"/>
              </a:rPr>
              <a:t>fields</a:t>
            </a:r>
            <a:r>
              <a:rPr lang="de-CH" sz="2000" dirty="0">
                <a:latin typeface="Calibri" panose="020F0502020204030204" pitchFamily="34" charset="0"/>
                <a:cs typeface="Calibri" panose="020F0502020204030204" pitchFamily="34" charset="0"/>
              </a:rPr>
              <a:t> such </a:t>
            </a:r>
            <a:r>
              <a:rPr lang="de-CH" sz="2000" dirty="0" err="1">
                <a:latin typeface="Calibri" panose="020F0502020204030204" pitchFamily="34" charset="0"/>
                <a:cs typeface="Calibri" panose="020F0502020204030204" pitchFamily="34" charset="0"/>
              </a:rPr>
              <a:t>as</a:t>
            </a:r>
            <a:r>
              <a:rPr lang="de-CH" sz="2000" dirty="0">
                <a:latin typeface="Calibri" panose="020F0502020204030204" pitchFamily="34" charset="0"/>
                <a:cs typeface="Calibri" panose="020F0502020204030204" pitchFamily="34" charset="0"/>
              </a:rPr>
              <a:t> TTL)</a:t>
            </a:r>
          </a:p>
        </p:txBody>
      </p:sp>
    </p:spTree>
    <p:extLst>
      <p:ext uri="{BB962C8B-B14F-4D97-AF65-F5344CB8AC3E}">
        <p14:creationId xmlns:p14="http://schemas.microsoft.com/office/powerpoint/2010/main" val="3792359237"/>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2B9D2C9A-AF9A-3F45-92D1-04AB79A24269}" vid="{012DFDE4-9678-AE4B-8C2F-4D02A88B26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IPv6-Security-101</Template>
  <TotalTime>53</TotalTime>
  <Words>8828</Words>
  <Application>Microsoft Macintosh PowerPoint</Application>
  <PresentationFormat>On-screen Show (4:3)</PresentationFormat>
  <Paragraphs>1807</Paragraphs>
  <Slides>123</Slides>
  <Notes>87</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123</vt:i4>
      </vt:variant>
    </vt:vector>
  </HeadingPairs>
  <TitlesOfParts>
    <vt:vector size="130" baseType="lpstr">
      <vt:lpstr>Aharoni</vt:lpstr>
      <vt:lpstr>Arial</vt:lpstr>
      <vt:lpstr>Calibri</vt:lpstr>
      <vt:lpstr>Courier</vt:lpstr>
      <vt:lpstr>Helvetica Neue</vt:lpstr>
      <vt:lpstr>Wingdings</vt:lpstr>
      <vt:lpstr>Custom Design</vt:lpstr>
      <vt:lpstr>IPv6 Security Training Part 2</vt:lpstr>
      <vt:lpstr>Copyright</vt:lpstr>
      <vt:lpstr>Agenda</vt:lpstr>
      <vt:lpstr>Important</vt:lpstr>
      <vt:lpstr>Perimeter Security</vt:lpstr>
      <vt:lpstr>What you will learn</vt:lpstr>
      <vt:lpstr>Typical Perimeter Examples:  DMZ, Internal Network</vt:lpstr>
      <vt:lpstr>IPv6 &amp; Firewalls</vt:lpstr>
      <vt:lpstr>Basic IPv6 Firewall Issues</vt:lpstr>
      <vt:lpstr>IPv4 &amp; IPv6 Firewall Policies</vt:lpstr>
      <vt:lpstr>Separate IPv6 FW might be advantageous </vt:lpstr>
      <vt:lpstr>How to tackle IPv6 Firewall Issues?</vt:lpstr>
      <vt:lpstr>IPv6 Firewall Policies</vt:lpstr>
      <vt:lpstr>Recommendations for IPv6 Firewall policies  </vt:lpstr>
      <vt:lpstr>PowerPoint Presentation</vt:lpstr>
      <vt:lpstr>Recommendations for IPv6 Firewall policies </vt:lpstr>
      <vt:lpstr>Recommendations for IPv6 Firewall policies</vt:lpstr>
      <vt:lpstr>Recommendations for IPv6 Firewall policies</vt:lpstr>
      <vt:lpstr>Recommendations for IPv6 Firewall policies</vt:lpstr>
      <vt:lpstr>Recommendations for filtering ICMPv6 (RFC 4890)</vt:lpstr>
      <vt:lpstr>ICMPv6</vt:lpstr>
      <vt:lpstr>ICMPv6 Types</vt:lpstr>
      <vt:lpstr>Recommendations for Filtering ICMPv6</vt:lpstr>
      <vt:lpstr>ICMPv6 Security Concerns (according to RFC 4890)</vt:lpstr>
      <vt:lpstr>Ongoing discussion between the experts </vt:lpstr>
      <vt:lpstr>More Filtering ICMPv6 discussion</vt:lpstr>
      <vt:lpstr>Some ICMPv6 Filtering Considerations </vt:lpstr>
      <vt:lpstr>Filtering ICMPv6 - protocol internal measures</vt:lpstr>
      <vt:lpstr>ICMPv6 Type 134 Code 0</vt:lpstr>
      <vt:lpstr>Filtering ICMPv6 - protocol internal measures</vt:lpstr>
      <vt:lpstr>ICMPv6 Traffic that will be dropped anyway </vt:lpstr>
      <vt:lpstr>ICMPv6 Traffic that will be dropped anyway </vt:lpstr>
      <vt:lpstr>ICMPv6 types that need further attention:</vt:lpstr>
      <vt:lpstr>Error messages 1/2 </vt:lpstr>
      <vt:lpstr>Error messages 2/2 </vt:lpstr>
      <vt:lpstr>Connectivity checking messages</vt:lpstr>
      <vt:lpstr>Mobile IPv6 Messages</vt:lpstr>
      <vt:lpstr>ICMPv6 types that need further attention:</vt:lpstr>
      <vt:lpstr>Undefined or Experimental ICMPv6 Types</vt:lpstr>
      <vt:lpstr>What's still left?</vt:lpstr>
      <vt:lpstr>ICMPv6 Filtering Overview (Transit)</vt:lpstr>
      <vt:lpstr>ICMPv6 Filtering Overview (to interface)</vt:lpstr>
      <vt:lpstr>ICMPv6 Traffic to local FW interface</vt:lpstr>
      <vt:lpstr>ICMPv6 Filtering:  RFC 4890 is comprehensive!</vt:lpstr>
      <vt:lpstr>DOS using ICMPv6 from outside</vt:lpstr>
      <vt:lpstr>Remote Neighbor Cache Exhaustion Attack</vt:lpstr>
      <vt:lpstr>Remote Neighbor Cache Exhaustion Attack</vt:lpstr>
      <vt:lpstr>Remote Neighbor Cache Exhaustion Attack</vt:lpstr>
      <vt:lpstr>Resource Consumption Attack</vt:lpstr>
      <vt:lpstr>Extension Headers &amp; Security</vt:lpstr>
      <vt:lpstr>IPv6 Extension Headers</vt:lpstr>
      <vt:lpstr>Extension Header Examples</vt:lpstr>
      <vt:lpstr>Inspecting packets with EH is challenging…</vt:lpstr>
      <vt:lpstr>According to RFC2460, Section 4 "IPv6 Specification"</vt:lpstr>
      <vt:lpstr>Remark: Processing of Extension Headers</vt:lpstr>
      <vt:lpstr>A corrective (partly) …</vt:lpstr>
      <vt:lpstr>Extension Header Threats</vt:lpstr>
      <vt:lpstr>Possible Threat: High Number of EHs</vt:lpstr>
      <vt:lpstr>Possible Threat: Manipulation of the EHs</vt:lpstr>
      <vt:lpstr>Possible Threat: Covert Channel</vt:lpstr>
      <vt:lpstr>Possible Threat: Router Alert Attack</vt:lpstr>
      <vt:lpstr>Routing Header Type 0 Attack ("Source Routing")</vt:lpstr>
      <vt:lpstr>Routing Header Type 0 Attack</vt:lpstr>
      <vt:lpstr>Examples for EH Filtering</vt:lpstr>
      <vt:lpstr>If you want to test EH Filter capabilities</vt:lpstr>
      <vt:lpstr>Fragmentation Issues (still Extension Headers &amp; Security)</vt:lpstr>
      <vt:lpstr>What is Fragmentation?</vt:lpstr>
      <vt:lpstr>Fragmentation Issues 1/3</vt:lpstr>
      <vt:lpstr>Fragmentation Issues 2/3</vt:lpstr>
      <vt:lpstr>Fragmentation Issues 3/3</vt:lpstr>
      <vt:lpstr>Preventing Fragmentation Attacks</vt:lpstr>
      <vt:lpstr>End of Extension Headers &amp; Fragmentation</vt:lpstr>
      <vt:lpstr>Multicast &amp; Security</vt:lpstr>
      <vt:lpstr>Multicast in a nutshell</vt:lpstr>
      <vt:lpstr>Multicast Rogue DHCPv6 communication</vt:lpstr>
      <vt:lpstr>Multicast Amplification Attack</vt:lpstr>
      <vt:lpstr>What else?</vt:lpstr>
      <vt:lpstr>Filter Tunnels</vt:lpstr>
      <vt:lpstr>Additional security measures at Host (Server)</vt:lpstr>
      <vt:lpstr>Conclusion</vt:lpstr>
      <vt:lpstr>Reconnaissance (a.k.a. Network Scanning)</vt:lpstr>
      <vt:lpstr>Reasons to scan a network?</vt:lpstr>
      <vt:lpstr>It's not possible anymore…</vt:lpstr>
      <vt:lpstr>It's not still possible anymore…</vt:lpstr>
      <vt:lpstr>Some research has been done by M. Heuse:</vt:lpstr>
      <vt:lpstr>Example: Finding hosts in DNS for target.org </vt:lpstr>
      <vt:lpstr>Example: Finding live IPs of target.org </vt:lpstr>
      <vt:lpstr>More help from DNS / DNSSEC</vt:lpstr>
      <vt:lpstr>If the attacker is already in the LAN</vt:lpstr>
      <vt:lpstr>Target Discovery – Mitigation?</vt:lpstr>
      <vt:lpstr>Finding IPv6 prefixes of an organization</vt:lpstr>
      <vt:lpstr>Reconnaissance</vt:lpstr>
      <vt:lpstr>More Info on IPv6 reconnaissance </vt:lpstr>
      <vt:lpstr>NAT and Security</vt:lpstr>
      <vt:lpstr>NAT</vt:lpstr>
      <vt:lpstr>Let's look into the NAT RFC 1631 (May 1994)</vt:lpstr>
      <vt:lpstr>NAT (NAPT, PAT)</vt:lpstr>
      <vt:lpstr>Security provided by NAT</vt:lpstr>
      <vt:lpstr>The essence of "NAT security"</vt:lpstr>
      <vt:lpstr>Food for thought</vt:lpstr>
      <vt:lpstr>NAT related IPv6 concepts </vt:lpstr>
      <vt:lpstr>ULA – Private address space in IPv6</vt:lpstr>
      <vt:lpstr>Network Prefix Translation (NAT66)</vt:lpstr>
      <vt:lpstr>NAT64/DNS64</vt:lpstr>
      <vt:lpstr>Recommended Reading</vt:lpstr>
      <vt:lpstr>Final notes</vt:lpstr>
      <vt:lpstr>Bottom line: How IPv6 affects IT-Security</vt:lpstr>
      <vt:lpstr>Questions to ask yourself</vt:lpstr>
      <vt:lpstr>Recommended IPv6 Security Assessment Tools</vt:lpstr>
      <vt:lpstr>Example Setup with 5 VMs (Attacker, 2 Victims, Router, Webserver) </vt:lpstr>
      <vt:lpstr>Get &amp; Install THC IPv6 Attack tools</vt:lpstr>
      <vt:lpstr>Get &amp; Install SI6 IPv6 Attack tools</vt:lpstr>
      <vt:lpstr>Recommended Resources</vt:lpstr>
      <vt:lpstr>Requirements for (Security) Network Equipment - Some Resources </vt:lpstr>
      <vt:lpstr>IPv6 Excuse Bingo</vt:lpstr>
      <vt:lpstr>CVE entries containing IPv6</vt:lpstr>
      <vt:lpstr>5 recommendations for a secure IPv6 strategy</vt:lpstr>
      <vt:lpstr>1. Secure existing Operations</vt:lpstr>
      <vt:lpstr>2. Raise awareness at Management level </vt:lpstr>
      <vt:lpstr>3. Build up Know-how </vt:lpstr>
      <vt:lpstr>4. Take into account the IPv6 readiness of your Security equipment</vt:lpstr>
      <vt:lpstr>5. Recognize and use opportunities</vt:lpstr>
      <vt:lpstr>PowerPoint Presentation</vt:lpstr>
    </vt:vector>
  </TitlesOfParts>
  <Manager/>
  <Company>FIRST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 Security Training Part 2</dc:title>
  <dc:subject/>
  <dc:creator>Frank Herberg</dc:creator>
  <cp:keywords/>
  <dc:description/>
  <cp:lastModifiedBy>Serge Droz</cp:lastModifiedBy>
  <cp:revision>25</cp:revision>
  <cp:lastPrinted>2016-12-23T09:22:21Z</cp:lastPrinted>
  <dcterms:created xsi:type="dcterms:W3CDTF">2019-06-09T15:33:40Z</dcterms:created>
  <dcterms:modified xsi:type="dcterms:W3CDTF">2019-07-01T05:36:03Z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