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73" r:id="rId1"/>
    <p:sldMasterId id="2147483686" r:id="rId2"/>
  </p:sldMasterIdLst>
  <p:notesMasterIdLst>
    <p:notesMasterId r:id="rId9"/>
  </p:notesMasterIdLst>
  <p:handoutMasterIdLst>
    <p:handoutMasterId r:id="rId10"/>
  </p:handoutMasterIdLst>
  <p:sldIdLst>
    <p:sldId id="494" r:id="rId3"/>
    <p:sldId id="259" r:id="rId4"/>
    <p:sldId id="549" r:id="rId5"/>
    <p:sldId id="547" r:id="rId6"/>
    <p:sldId id="550" r:id="rId7"/>
    <p:sldId id="55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rben Jändlin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D9E8EC"/>
    <a:srgbClr val="FFF8A1"/>
    <a:srgbClr val="EDCCD1"/>
    <a:srgbClr val="F9DDB0"/>
    <a:srgbClr val="F5C170"/>
    <a:srgbClr val="ADD0DF"/>
    <a:srgbClr val="FFF000"/>
    <a:srgbClr val="FF5B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636" autoAdjust="0"/>
    <p:restoredTop sz="81224" autoAdjust="0"/>
  </p:normalViewPr>
  <p:slideViewPr>
    <p:cSldViewPr>
      <p:cViewPr varScale="1">
        <p:scale>
          <a:sx n="103" d="100"/>
          <a:sy n="103" d="100"/>
        </p:scale>
        <p:origin x="191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6" d="100"/>
          <a:sy n="106" d="100"/>
        </p:scale>
        <p:origin x="-348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ea typeface="ＭＳ Ｐゴシック" charset="-128"/>
                <a:cs typeface="ＭＳ Ｐゴシック" charset="-128"/>
              </a:defRPr>
            </a:lvl1pPr>
          </a:lstStyle>
          <a:p>
            <a:pPr>
              <a:defRPr/>
            </a:pPr>
            <a:endParaRPr lang="de-CH"/>
          </a:p>
        </p:txBody>
      </p:sp>
      <p:sp>
        <p:nvSpPr>
          <p:cNvPr id="717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ea typeface="ＭＳ Ｐゴシック" charset="-128"/>
                <a:cs typeface="ＭＳ Ｐゴシック" charset="-128"/>
              </a:defRPr>
            </a:lvl1pPr>
          </a:lstStyle>
          <a:p>
            <a:pPr>
              <a:defRPr/>
            </a:pPr>
            <a:endParaRPr lang="de-CH"/>
          </a:p>
        </p:txBody>
      </p:sp>
      <p:sp>
        <p:nvSpPr>
          <p:cNvPr id="717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2E6E046A-0CCB-B544-9715-463000E92E71}" type="slidenum">
              <a:rPr lang="de-CH"/>
              <a:pPr/>
              <a:t>‹#›</a:t>
            </a:fld>
            <a:endParaRPr lang="de-CH"/>
          </a:p>
        </p:txBody>
      </p:sp>
      <p:grpSp>
        <p:nvGrpSpPr>
          <p:cNvPr id="13317" name="Group 8"/>
          <p:cNvGrpSpPr>
            <a:grpSpLocks/>
          </p:cNvGrpSpPr>
          <p:nvPr/>
        </p:nvGrpSpPr>
        <p:grpSpPr bwMode="auto">
          <a:xfrm>
            <a:off x="152400" y="8686800"/>
            <a:ext cx="1765301" cy="311150"/>
            <a:chOff x="336" y="4022"/>
            <a:chExt cx="1112" cy="196"/>
          </a:xfrm>
        </p:grpSpPr>
        <p:sp>
          <p:nvSpPr>
            <p:cNvPr id="7174" name="Rectangle 6"/>
            <p:cNvSpPr>
              <a:spLocks noChangeArrowheads="1"/>
            </p:cNvSpPr>
            <p:nvPr/>
          </p:nvSpPr>
          <p:spPr bwMode="auto">
            <a:xfrm>
              <a:off x="488" y="4024"/>
              <a:ext cx="960" cy="194"/>
            </a:xfrm>
            <a:prstGeom prst="rect">
              <a:avLst/>
            </a:prstGeom>
            <a:noFill/>
            <a:ln w="9525">
              <a:noFill/>
              <a:miter lim="800000"/>
              <a:headEnd/>
              <a:tailEnd/>
            </a:ln>
            <a:effectLst/>
          </p:spPr>
          <p:txBody>
            <a:bodyPr wrap="none">
              <a:spAutoFit/>
            </a:bodyPr>
            <a:lstStyle/>
            <a:p>
              <a:pPr eaLnBrk="1" hangingPunct="1"/>
              <a:r>
                <a:rPr lang="en-US" sz="1400">
                  <a:solidFill>
                    <a:srgbClr val="00247D"/>
                  </a:solidFill>
                </a:rPr>
                <a:t>© 2013 SWITCH</a:t>
              </a:r>
              <a:endParaRPr lang="de-CH" sz="1400">
                <a:solidFill>
                  <a:srgbClr val="00247D"/>
                </a:solidFill>
              </a:endParaRPr>
            </a:p>
          </p:txBody>
        </p:sp>
        <p:pic>
          <p:nvPicPr>
            <p:cNvPr id="13319" name="Picture 7" descr="SwitchPfeil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 y="4022"/>
              <a:ext cx="159" cy="1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173003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ea typeface="ＭＳ Ｐゴシック" charset="-128"/>
                <a:cs typeface="ＭＳ Ｐゴシック" charset="-128"/>
              </a:defRPr>
            </a:lvl1pPr>
          </a:lstStyle>
          <a:p>
            <a:pPr>
              <a:defRPr/>
            </a:pPr>
            <a:endParaRPr lang="de-CH"/>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ea typeface="ＭＳ Ｐゴシック" charset="-128"/>
                <a:cs typeface="ＭＳ Ｐゴシック" charset="-128"/>
              </a:defRPr>
            </a:lvl1pPr>
          </a:lstStyle>
          <a:p>
            <a:pPr>
              <a:defRPr/>
            </a:pPr>
            <a:endParaRPr lang="de-CH"/>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noProof="0"/>
              <a:t>Click to edit Master text styles</a:t>
            </a:r>
          </a:p>
          <a:p>
            <a:pPr lvl="1"/>
            <a:r>
              <a:rPr lang="de-CH" noProof="0"/>
              <a:t>Second level</a:t>
            </a:r>
          </a:p>
          <a:p>
            <a:pPr lvl="2"/>
            <a:r>
              <a:rPr lang="de-CH" noProof="0"/>
              <a:t>Third level</a:t>
            </a:r>
          </a:p>
          <a:p>
            <a:pPr lvl="3"/>
            <a:r>
              <a:rPr lang="de-CH" noProof="0"/>
              <a:t>Fourth level</a:t>
            </a:r>
          </a:p>
          <a:p>
            <a:pPr lvl="4"/>
            <a:r>
              <a:rPr lang="de-CH" noProof="0"/>
              <a:t>Fifth level</a:t>
            </a:r>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D1C7BB80-D77D-BD43-82D8-D1EC4AEFB184}" type="slidenum">
              <a:rPr lang="de-CH"/>
              <a:pPr/>
              <a:t>‹#›</a:t>
            </a:fld>
            <a:endParaRPr lang="de-CH"/>
          </a:p>
        </p:txBody>
      </p:sp>
      <p:grpSp>
        <p:nvGrpSpPr>
          <p:cNvPr id="14343" name="Group 8"/>
          <p:cNvGrpSpPr>
            <a:grpSpLocks/>
          </p:cNvGrpSpPr>
          <p:nvPr/>
        </p:nvGrpSpPr>
        <p:grpSpPr bwMode="auto">
          <a:xfrm>
            <a:off x="152400" y="8686800"/>
            <a:ext cx="1765301" cy="311150"/>
            <a:chOff x="336" y="4022"/>
            <a:chExt cx="1112" cy="196"/>
          </a:xfrm>
        </p:grpSpPr>
        <p:sp>
          <p:nvSpPr>
            <p:cNvPr id="5129" name="Rectangle 9"/>
            <p:cNvSpPr>
              <a:spLocks noChangeArrowheads="1"/>
            </p:cNvSpPr>
            <p:nvPr/>
          </p:nvSpPr>
          <p:spPr bwMode="auto">
            <a:xfrm>
              <a:off x="488" y="4024"/>
              <a:ext cx="960" cy="194"/>
            </a:xfrm>
            <a:prstGeom prst="rect">
              <a:avLst/>
            </a:prstGeom>
            <a:noFill/>
            <a:ln w="9525">
              <a:noFill/>
              <a:miter lim="800000"/>
              <a:headEnd/>
              <a:tailEnd/>
            </a:ln>
            <a:effectLst/>
          </p:spPr>
          <p:txBody>
            <a:bodyPr wrap="none">
              <a:spAutoFit/>
            </a:bodyPr>
            <a:lstStyle/>
            <a:p>
              <a:pPr eaLnBrk="1" hangingPunct="1"/>
              <a:r>
                <a:rPr lang="en-US" sz="1400">
                  <a:solidFill>
                    <a:srgbClr val="00247D"/>
                  </a:solidFill>
                </a:rPr>
                <a:t>© 2012 SWITCH</a:t>
              </a:r>
              <a:endParaRPr lang="de-CH" sz="1400">
                <a:solidFill>
                  <a:srgbClr val="00247D"/>
                </a:solidFill>
              </a:endParaRPr>
            </a:p>
          </p:txBody>
        </p:sp>
        <p:pic>
          <p:nvPicPr>
            <p:cNvPr id="14345" name="Picture 10" descr="SwitchPfeil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 y="4022"/>
              <a:ext cx="159" cy="1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92659334"/>
      </p:ext>
    </p:extLst>
  </p:cSld>
  <p:clrMap bg1="lt1" tx1="dk1" bg2="lt2" tx2="dk2" accent1="accent1" accent2="accent2" accent3="accent3" accent4="accent4" accent5="accent5" accent6="accent6" hlink="hlink" folHlink="folHlink"/>
  <p:notesStyle>
    <a:lvl1pPr indent="98425" algn="l" rtl="0" eaLnBrk="0" fontAlgn="base" hangingPunct="0">
      <a:spcBef>
        <a:spcPct val="30000"/>
      </a:spcBef>
      <a:spcAft>
        <a:spcPct val="0"/>
      </a:spcAft>
      <a:buChar char="•"/>
      <a:defRPr sz="1200" kern="1200">
        <a:solidFill>
          <a:schemeClr val="tx1"/>
        </a:solidFill>
        <a:latin typeface="Arial" charset="0"/>
        <a:ea typeface="ＭＳ Ｐゴシック" charset="-128"/>
        <a:cs typeface="ＭＳ Ｐゴシック" charset="-128"/>
      </a:defRPr>
    </a:lvl1pPr>
    <a:lvl2pPr marL="288925" indent="93663" algn="l" rtl="0" eaLnBrk="0" fontAlgn="base" hangingPunct="0">
      <a:spcBef>
        <a:spcPct val="30000"/>
      </a:spcBef>
      <a:spcAft>
        <a:spcPct val="0"/>
      </a:spcAft>
      <a:buChar char="–"/>
      <a:defRPr sz="1200" kern="1200">
        <a:solidFill>
          <a:schemeClr val="tx1"/>
        </a:solidFill>
        <a:latin typeface="Arial" charset="0"/>
        <a:ea typeface="ＭＳ Ｐゴシック" charset="-128"/>
        <a:cs typeface="+mn-cs"/>
      </a:defRPr>
    </a:lvl2pPr>
    <a:lvl3pPr marL="573088" indent="95250" algn="l" rtl="0" eaLnBrk="0" fontAlgn="base" hangingPunct="0">
      <a:spcBef>
        <a:spcPct val="30000"/>
      </a:spcBef>
      <a:spcAft>
        <a:spcPct val="0"/>
      </a:spcAft>
      <a:buSzPct val="60000"/>
      <a:buFont typeface="Wingdings" charset="0"/>
      <a:buChar char="q"/>
      <a:defRPr sz="1200" kern="1200">
        <a:solidFill>
          <a:schemeClr val="tx1"/>
        </a:solidFill>
        <a:latin typeface="Arial" charset="0"/>
        <a:ea typeface="ＭＳ Ｐゴシック" charset="-128"/>
        <a:cs typeface="+mn-cs"/>
      </a:defRPr>
    </a:lvl3pPr>
    <a:lvl4pPr marL="858838" indent="93663" algn="l" rtl="0" eaLnBrk="0" fontAlgn="base" hangingPunct="0">
      <a:spcBef>
        <a:spcPct val="30000"/>
      </a:spcBef>
      <a:spcAft>
        <a:spcPct val="0"/>
      </a:spcAft>
      <a:buSzPct val="80000"/>
      <a:buChar char="o"/>
      <a:defRPr sz="1200" kern="1200">
        <a:solidFill>
          <a:schemeClr val="tx1"/>
        </a:solidFill>
        <a:latin typeface="Arial" charset="0"/>
        <a:ea typeface="ＭＳ Ｐゴシック" charset="-128"/>
        <a:cs typeface="+mn-cs"/>
      </a:defRPr>
    </a:lvl4pPr>
    <a:lvl5pPr marL="1143000" indent="98425" algn="l" rtl="0" eaLnBrk="0" fontAlgn="base" hangingPunct="0">
      <a:spcBef>
        <a:spcPct val="30000"/>
      </a:spcBef>
      <a:spcAft>
        <a:spcPct val="0"/>
      </a:spcAft>
      <a:buSzPct val="80000"/>
      <a:buChar char="»"/>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D38C42EC-26CF-584C-B31A-61AF55B48916}" type="datetime1">
              <a:rPr lang="de-CH" smtClean="0"/>
              <a:t>01.07.19</a:t>
            </a:fld>
            <a:endParaRPr lang="en-US" dirty="0"/>
          </a:p>
        </p:txBody>
      </p:sp>
      <p:sp>
        <p:nvSpPr>
          <p:cNvPr id="5" name="Slide Number Placeholder 4"/>
          <p:cNvSpPr>
            <a:spLocks noGrp="1"/>
          </p:cNvSpPr>
          <p:nvPr>
            <p:ph type="sldNum" sz="quarter" idx="11"/>
          </p:nvPr>
        </p:nvSpPr>
        <p:spPr/>
        <p:txBody>
          <a:bodyPr/>
          <a:lstStyle/>
          <a:p>
            <a:fld id="{67536575-D5E2-0543-994D-FC477E23BF14}" type="slidenum">
              <a:rPr lang="en-US" smtClean="0"/>
              <a:pPr/>
              <a:t>1</a:t>
            </a:fld>
            <a:endParaRPr lang="en-US" dirty="0"/>
          </a:p>
        </p:txBody>
      </p:sp>
    </p:spTree>
    <p:extLst>
      <p:ext uri="{BB962C8B-B14F-4D97-AF65-F5344CB8AC3E}">
        <p14:creationId xmlns:p14="http://schemas.microsoft.com/office/powerpoint/2010/main" val="2353778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906028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None/>
            </a:pPr>
            <a:r>
              <a:rPr lang="en-US" dirty="0"/>
              <a:t>EUI-64 insert FFEE to get 64 Bits (from 48 Bit MAC)</a:t>
            </a:r>
          </a:p>
          <a:p>
            <a:pPr marL="0" indent="0">
              <a:buNone/>
            </a:pPr>
            <a:r>
              <a:rPr lang="en-US" dirty="0"/>
              <a:t>Modified</a:t>
            </a:r>
            <a:r>
              <a:rPr lang="en-US" baseline="0" dirty="0"/>
              <a:t> EUI-64: toggle Bit 7 (08=&gt;0A)</a:t>
            </a:r>
          </a:p>
          <a:p>
            <a:pPr marL="0" indent="0">
              <a:buNone/>
            </a:pPr>
            <a:endParaRPr lang="en-US" baseline="0" dirty="0"/>
          </a:p>
          <a:p>
            <a:pPr marL="0" indent="0">
              <a:buNone/>
            </a:pPr>
            <a:r>
              <a:rPr lang="en-US" baseline="0" dirty="0"/>
              <a:t>0000 i000 </a:t>
            </a:r>
            <a:r>
              <a:rPr lang="en-US" baseline="0" dirty="0">
                <a:sym typeface="Wingdings"/>
              </a:rPr>
              <a:t> 8</a:t>
            </a:r>
            <a:endParaRPr lang="en-US" baseline="0" dirty="0"/>
          </a:p>
          <a:p>
            <a:pPr marL="0" indent="0">
              <a:buNone/>
            </a:pPr>
            <a:r>
              <a:rPr lang="en-US" baseline="0" dirty="0"/>
              <a:t>0000 i0i0 =&gt;10=&gt;A</a:t>
            </a:r>
          </a:p>
          <a:p>
            <a:pPr marL="0" indent="0">
              <a:buNone/>
            </a:pPr>
            <a:r>
              <a:rPr lang="en-US" b="1" baseline="0" dirty="0"/>
              <a:t>Show 3 clients live</a:t>
            </a:r>
            <a:endParaRPr lang="en-US" b="1" dirty="0"/>
          </a:p>
        </p:txBody>
      </p:sp>
      <p:sp>
        <p:nvSpPr>
          <p:cNvPr id="4" name="Slide Number Placeholder 3"/>
          <p:cNvSpPr>
            <a:spLocks noGrp="1"/>
          </p:cNvSpPr>
          <p:nvPr>
            <p:ph type="sldNum" sz="quarter" idx="10"/>
          </p:nvPr>
        </p:nvSpPr>
        <p:spPr/>
        <p:txBody>
          <a:bodyPr/>
          <a:lstStyle/>
          <a:p>
            <a:fld id="{449BA0B8-2A00-6F42-B573-62453FE879E5}" type="slidenum">
              <a:rPr lang="de-CH"/>
              <a:pPr/>
              <a:t>4</a:t>
            </a:fld>
            <a:endParaRPr lang="de-CH"/>
          </a:p>
        </p:txBody>
      </p:sp>
    </p:spTree>
    <p:extLst>
      <p:ext uri="{BB962C8B-B14F-4D97-AF65-F5344CB8AC3E}">
        <p14:creationId xmlns:p14="http://schemas.microsoft.com/office/powerpoint/2010/main" val="38289806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Tree>
    <p:extLst>
      <p:ext uri="{BB962C8B-B14F-4D97-AF65-F5344CB8AC3E}">
        <p14:creationId xmlns:p14="http://schemas.microsoft.com/office/powerpoint/2010/main" val="2652870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estions">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p:nvSpPr>
        <p:spPr>
          <a:xfrm>
            <a:off x="475861" y="335902"/>
            <a:ext cx="2186817" cy="584775"/>
          </a:xfrm>
          <a:prstGeom prst="rect">
            <a:avLst/>
          </a:prstGeom>
          <a:noFill/>
        </p:spPr>
        <p:txBody>
          <a:bodyPr wrap="none" rtlCol="0">
            <a:spAutoFit/>
          </a:bodyPr>
          <a:lstStyle/>
          <a:p>
            <a:r>
              <a:rPr lang="en-GB" sz="3200" b="1" dirty="0"/>
              <a:t>Questions</a:t>
            </a:r>
          </a:p>
        </p:txBody>
      </p:sp>
    </p:spTree>
    <p:extLst>
      <p:ext uri="{BB962C8B-B14F-4D97-AF65-F5344CB8AC3E}">
        <p14:creationId xmlns:p14="http://schemas.microsoft.com/office/powerpoint/2010/main" val="207476615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2889413504"/>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Start-Slide-Bild-Fix">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5896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7950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7"/>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22005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2463143929"/>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183600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60625299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ext uri="{BB962C8B-B14F-4D97-AF65-F5344CB8AC3E}">
        <p14:creationId xmlns:p14="http://schemas.microsoft.com/office/powerpoint/2010/main" val="137670485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3875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Lab Title">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Lucida Grande"/>
                <a:cs typeface="Lucida Grande"/>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Lucida Grande"/>
                <a:cs typeface="Lucida Grande"/>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Lucida Grande"/>
                <a:cs typeface="Lucida Grande"/>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Lucida Grande"/>
                <a:cs typeface="Lucida Grande"/>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Lucida Grande"/>
                <a:ea typeface="Lucida Grande"/>
                <a:cs typeface="Lucida Grande"/>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7489543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Lab Contents">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Grande"/>
                <a:cs typeface="Lucida Grande"/>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Lucida Grande"/>
                <a:cs typeface="Lucida Grande"/>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Lucida Grande"/>
                <a:cs typeface="Lucida Grande"/>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Lucida Grande"/>
                <a:cs typeface="Lucida Grande"/>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Lucida Grande"/>
                <a:ea typeface="Lucida Grande"/>
                <a:cs typeface="Lucida Grande"/>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85220838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6" name="TextBox 5">
            <a:extLst>
              <a:ext uri="{FF2B5EF4-FFF2-40B4-BE49-F238E27FC236}">
                <a16:creationId xmlns:a16="http://schemas.microsoft.com/office/drawing/2014/main" id="{F30B998A-5931-6C4C-B22E-C0112EBE5972}"/>
              </a:ext>
            </a:extLst>
          </p:cNvPr>
          <p:cNvSpPr txBox="1"/>
          <p:nvPr/>
        </p:nvSpPr>
        <p:spPr>
          <a:xfrm>
            <a:off x="0" y="6609011"/>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rPr>
              <a:t>IPv6 </a:t>
            </a:r>
            <a:r>
              <a:rPr lang="en-US" sz="800" dirty="0" err="1">
                <a:solidFill>
                  <a:schemeClr val="tx1">
                    <a:lumMod val="65000"/>
                    <a:lumOff val="35000"/>
                  </a:schemeClr>
                </a:solidFill>
              </a:rPr>
              <a:t>Securitt</a:t>
            </a:r>
            <a:r>
              <a:rPr lang="en-US" sz="800" dirty="0">
                <a:solidFill>
                  <a:schemeClr val="tx1">
                    <a:lumMod val="65000"/>
                    <a:lumOff val="35000"/>
                  </a:schemeClr>
                </a:solidFill>
              </a:rPr>
              <a:t> y Lab, v 1.0 © FIRST Inc.</a:t>
            </a:r>
          </a:p>
        </p:txBody>
      </p:sp>
    </p:spTree>
    <p:extLst>
      <p:ext uri="{BB962C8B-B14F-4D97-AF65-F5344CB8AC3E}">
        <p14:creationId xmlns:p14="http://schemas.microsoft.com/office/powerpoint/2010/main" val="357891087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ftr="0" dt="0"/>
  <p:txStyles>
    <p:titleStyle>
      <a:lvl1pPr algn="l" defTabSz="914400" rtl="0" eaLnBrk="1" latinLnBrk="0" hangingPunct="1">
        <a:lnSpc>
          <a:spcPct val="90000"/>
        </a:lnSpc>
        <a:spcBef>
          <a:spcPct val="0"/>
        </a:spcBef>
        <a:buNone/>
        <a:defRPr sz="3200" b="1" i="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7501448"/>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wmf"/><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wmf"/><Relationship Id="rId4" Type="http://schemas.openxmlformats.org/officeDocument/2006/relationships/image" Target="../media/image10.wmf"/><Relationship Id="rId9" Type="http://schemas.openxmlformats.org/officeDocument/2006/relationships/image" Target="../media/image15.tiff"/></Relationships>
</file>

<file path=ppt/slides/_rels/slide5.xml.rels><?xml version="1.0" encoding="UTF-8" standalone="yes"?>
<Relationships xmlns="http://schemas.openxmlformats.org/package/2006/relationships"><Relationship Id="rId2" Type="http://schemas.openxmlformats.org/officeDocument/2006/relationships/hyperlink" Target="https://github.com/vanhauser-thc/thc-ipv6" TargetMode="Externa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17C862-78BA-E34A-AC34-E1B7C50F0F9F}"/>
              </a:ext>
            </a:extLst>
          </p:cNvPr>
          <p:cNvSpPr>
            <a:spLocks noGrp="1"/>
          </p:cNvSpPr>
          <p:nvPr>
            <p:ph type="title"/>
          </p:nvPr>
        </p:nvSpPr>
        <p:spPr/>
        <p:txBody>
          <a:bodyPr>
            <a:normAutofit fontScale="90000"/>
          </a:bodyPr>
          <a:lstStyle/>
          <a:p>
            <a:r>
              <a:rPr lang="de-CH" dirty="0">
                <a:solidFill>
                  <a:schemeClr val="accent5">
                    <a:lumMod val="75000"/>
                  </a:schemeClr>
                </a:solidFill>
                <a:latin typeface="Calibri" panose="020F0502020204030204" pitchFamily="34" charset="0"/>
                <a:cs typeface="Calibri" panose="020F0502020204030204" pitchFamily="34" charset="0"/>
              </a:rPr>
              <a:t>IPv6 Security Lab Setup</a:t>
            </a:r>
            <a:endParaRPr lang="en-US" dirty="0">
              <a:solidFill>
                <a:schemeClr val="accent5">
                  <a:lumMod val="75000"/>
                </a:schemeClr>
              </a:solidFill>
              <a:latin typeface="Calibri" panose="020F0502020204030204" pitchFamily="34" charset="0"/>
              <a:cs typeface="Calibri" panose="020F0502020204030204" pitchFamily="34" charset="0"/>
            </a:endParaRPr>
          </a:p>
        </p:txBody>
      </p:sp>
      <p:sp>
        <p:nvSpPr>
          <p:cNvPr id="4" name="Text Placeholder 3"/>
          <p:cNvSpPr>
            <a:spLocks noGrp="1"/>
          </p:cNvSpPr>
          <p:nvPr>
            <p:ph type="body" sz="quarter" idx="4294967295"/>
          </p:nvPr>
        </p:nvSpPr>
        <p:spPr>
          <a:xfrm>
            <a:off x="539552" y="2209273"/>
            <a:ext cx="4675187" cy="288925"/>
          </a:xfrm>
        </p:spPr>
        <p:txBody>
          <a:bodyPr>
            <a:normAutofit fontScale="55000" lnSpcReduction="20000"/>
          </a:bodyPr>
          <a:lstStyle/>
          <a:p>
            <a:pPr marL="0" indent="0">
              <a:buNone/>
            </a:pPr>
            <a:r>
              <a:rPr lang="en-US" dirty="0"/>
              <a:t>Author: Frank </a:t>
            </a:r>
            <a:r>
              <a:rPr lang="en-US" dirty="0" err="1"/>
              <a:t>Herberg</a:t>
            </a:r>
            <a:r>
              <a:rPr lang="en-US" dirty="0"/>
              <a:t> &lt;</a:t>
            </a:r>
            <a:r>
              <a:rPr lang="en-US" dirty="0" err="1"/>
              <a:t>frank.herberg@switch.ch</a:t>
            </a:r>
            <a:r>
              <a:rPr lang="en-US" dirty="0"/>
              <a:t>&gt;</a:t>
            </a:r>
          </a:p>
        </p:txBody>
      </p:sp>
    </p:spTree>
    <p:extLst>
      <p:ext uri="{BB962C8B-B14F-4D97-AF65-F5344CB8AC3E}">
        <p14:creationId xmlns:p14="http://schemas.microsoft.com/office/powerpoint/2010/main" val="3531758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Copyright</a:t>
            </a:r>
          </a:p>
        </p:txBody>
      </p:sp>
      <p:sp>
        <p:nvSpPr>
          <p:cNvPr id="2" name="Content Placeholder 1"/>
          <p:cNvSpPr>
            <a:spLocks noGrp="1"/>
          </p:cNvSpPr>
          <p:nvPr>
            <p:ph type="body" sz="quarter" idx="10"/>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Tree>
    <p:extLst>
      <p:ext uri="{BB962C8B-B14F-4D97-AF65-F5344CB8AC3E}">
        <p14:creationId xmlns:p14="http://schemas.microsoft.com/office/powerpoint/2010/main" val="1264827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B48E45-CACC-2046-81ED-149880FEE777}"/>
              </a:ext>
            </a:extLst>
          </p:cNvPr>
          <p:cNvSpPr>
            <a:spLocks noGrp="1"/>
          </p:cNvSpPr>
          <p:nvPr>
            <p:ph type="title"/>
          </p:nvPr>
        </p:nvSpPr>
        <p:spPr/>
        <p:txBody>
          <a:bodyPr>
            <a:normAutofit fontScale="90000"/>
          </a:bodyPr>
          <a:lstStyle/>
          <a:p>
            <a:r>
              <a:rPr lang="de-DE" dirty="0" err="1"/>
              <a:t>virtual</a:t>
            </a:r>
            <a:r>
              <a:rPr lang="de-DE" dirty="0"/>
              <a:t> </a:t>
            </a:r>
            <a:r>
              <a:rPr lang="de-DE" dirty="0" err="1"/>
              <a:t>machine</a:t>
            </a:r>
            <a:r>
              <a:rPr lang="de-DE" dirty="0"/>
              <a:t> </a:t>
            </a:r>
            <a:r>
              <a:rPr lang="de-DE" dirty="0" err="1"/>
              <a:t>setup</a:t>
            </a:r>
            <a:endParaRPr lang="de-DE" dirty="0"/>
          </a:p>
        </p:txBody>
      </p:sp>
      <p:sp>
        <p:nvSpPr>
          <p:cNvPr id="3" name="Inhaltsplatzhalter 2">
            <a:extLst>
              <a:ext uri="{FF2B5EF4-FFF2-40B4-BE49-F238E27FC236}">
                <a16:creationId xmlns:a16="http://schemas.microsoft.com/office/drawing/2014/main" id="{BD1314D8-26C7-3647-ADF3-0D84F091BE54}"/>
              </a:ext>
            </a:extLst>
          </p:cNvPr>
          <p:cNvSpPr>
            <a:spLocks noGrp="1"/>
          </p:cNvSpPr>
          <p:nvPr>
            <p:ph type="body" sz="quarter" idx="10"/>
          </p:nvPr>
        </p:nvSpPr>
        <p:spPr/>
        <p:txBody>
          <a:bodyPr/>
          <a:lstStyle/>
          <a:p>
            <a:r>
              <a:rPr lang="de-DE" dirty="0" err="1"/>
              <a:t>Attacker</a:t>
            </a:r>
            <a:endParaRPr lang="de-DE" dirty="0"/>
          </a:p>
          <a:p>
            <a:r>
              <a:rPr lang="de-DE" dirty="0" err="1"/>
              <a:t>Victim</a:t>
            </a:r>
            <a:r>
              <a:rPr lang="de-DE" dirty="0"/>
              <a:t> 1</a:t>
            </a:r>
          </a:p>
          <a:p>
            <a:r>
              <a:rPr lang="de-DE" dirty="0" err="1"/>
              <a:t>Victim</a:t>
            </a:r>
            <a:r>
              <a:rPr lang="de-DE" dirty="0"/>
              <a:t> 2</a:t>
            </a:r>
          </a:p>
          <a:p>
            <a:r>
              <a:rPr lang="de-DE" dirty="0"/>
              <a:t>Router</a:t>
            </a:r>
          </a:p>
          <a:p>
            <a:r>
              <a:rPr lang="de-DE" dirty="0"/>
              <a:t>2 Switches</a:t>
            </a:r>
          </a:p>
          <a:p>
            <a:r>
              <a:rPr lang="de-DE" dirty="0"/>
              <a:t>Webserver</a:t>
            </a:r>
          </a:p>
          <a:p>
            <a:endParaRPr lang="de-DE" dirty="0"/>
          </a:p>
        </p:txBody>
      </p:sp>
    </p:spTree>
    <p:extLst>
      <p:ext uri="{BB962C8B-B14F-4D97-AF65-F5344CB8AC3E}">
        <p14:creationId xmlns:p14="http://schemas.microsoft.com/office/powerpoint/2010/main" val="2193054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9" name="Straight Connector 48"/>
          <p:cNvCxnSpPr/>
          <p:nvPr/>
        </p:nvCxnSpPr>
        <p:spPr bwMode="auto">
          <a:xfrm>
            <a:off x="1619672" y="3573016"/>
            <a:ext cx="2448274" cy="0"/>
          </a:xfrm>
          <a:prstGeom prst="line">
            <a:avLst/>
          </a:prstGeom>
          <a:solidFill>
            <a:schemeClr val="accent1"/>
          </a:solidFill>
          <a:ln w="38100" cap="flat" cmpd="sng" algn="ctr">
            <a:solidFill>
              <a:schemeClr val="tx2">
                <a:lumMod val="60000"/>
                <a:lumOff val="40000"/>
              </a:schemeClr>
            </a:solidFill>
            <a:prstDash val="solid"/>
            <a:round/>
            <a:headEnd type="none" w="med" len="med"/>
            <a:tailEnd type="none" w="med" len="med"/>
          </a:ln>
          <a:effectLst/>
        </p:spPr>
      </p:cxnSp>
      <p:cxnSp>
        <p:nvCxnSpPr>
          <p:cNvPr id="48" name="Straight Connector 47"/>
          <p:cNvCxnSpPr/>
          <p:nvPr/>
        </p:nvCxnSpPr>
        <p:spPr bwMode="auto">
          <a:xfrm flipH="1">
            <a:off x="4644008" y="2996952"/>
            <a:ext cx="2376264" cy="504056"/>
          </a:xfrm>
          <a:prstGeom prst="line">
            <a:avLst/>
          </a:prstGeom>
          <a:solidFill>
            <a:schemeClr val="accent1"/>
          </a:solidFill>
          <a:ln w="38100" cap="flat" cmpd="sng" algn="ctr">
            <a:solidFill>
              <a:schemeClr val="tx2">
                <a:lumMod val="60000"/>
                <a:lumOff val="40000"/>
              </a:schemeClr>
            </a:solidFill>
            <a:prstDash val="solid"/>
            <a:round/>
            <a:headEnd type="none" w="med" len="med"/>
            <a:tailEnd type="none" w="med" len="med"/>
          </a:ln>
          <a:effectLst/>
        </p:spPr>
      </p:cxnSp>
      <p:cxnSp>
        <p:nvCxnSpPr>
          <p:cNvPr id="47" name="Straight Connector 46"/>
          <p:cNvCxnSpPr/>
          <p:nvPr/>
        </p:nvCxnSpPr>
        <p:spPr bwMode="auto">
          <a:xfrm>
            <a:off x="4355976" y="3068960"/>
            <a:ext cx="0" cy="2664296"/>
          </a:xfrm>
          <a:prstGeom prst="line">
            <a:avLst/>
          </a:prstGeom>
          <a:solidFill>
            <a:schemeClr val="accent1"/>
          </a:solidFill>
          <a:ln w="38100" cap="flat" cmpd="sng" algn="ctr">
            <a:solidFill>
              <a:schemeClr val="tx2">
                <a:lumMod val="60000"/>
                <a:lumOff val="40000"/>
              </a:schemeClr>
            </a:solidFill>
            <a:prstDash val="solid"/>
            <a:round/>
            <a:headEnd type="none" w="med" len="med"/>
            <a:tailEnd type="none" w="med" len="med"/>
          </a:ln>
          <a:effectLst/>
        </p:spPr>
      </p:cxnSp>
      <p:sp>
        <p:nvSpPr>
          <p:cNvPr id="10" name="Title 9">
            <a:extLst>
              <a:ext uri="{FF2B5EF4-FFF2-40B4-BE49-F238E27FC236}">
                <a16:creationId xmlns:a16="http://schemas.microsoft.com/office/drawing/2014/main" id="{97BED25D-3FD2-9147-97E6-9A24ED00B3FA}"/>
              </a:ext>
            </a:extLst>
          </p:cNvPr>
          <p:cNvSpPr>
            <a:spLocks noGrp="1"/>
          </p:cNvSpPr>
          <p:nvPr>
            <p:ph type="title"/>
          </p:nvPr>
        </p:nvSpPr>
        <p:spPr/>
        <p:txBody>
          <a:bodyPr>
            <a:normAutofit fontScale="90000"/>
          </a:bodyPr>
          <a:lstStyle/>
          <a:p>
            <a:r>
              <a:rPr lang="en-US" dirty="0">
                <a:latin typeface="Calibri" panose="020F0502020204030204" pitchFamily="34" charset="0"/>
                <a:cs typeface="Calibri" panose="020F0502020204030204" pitchFamily="34" charset="0"/>
              </a:rPr>
              <a:t>Example Setup with 5 VMs</a:t>
            </a:r>
            <a:endParaRPr lang="en-US" dirty="0"/>
          </a:p>
        </p:txBody>
      </p:sp>
      <p:sp>
        <p:nvSpPr>
          <p:cNvPr id="17410" name="Slide Number Placeholder 3"/>
          <p:cNvSpPr>
            <a:spLocks noGrp="1"/>
          </p:cNvSpPr>
          <p:nvPr>
            <p:ph type="sldNum" sz="quarter" idx="4294967295"/>
          </p:nvPr>
        </p:nvSpPr>
        <p:spPr>
          <a:xfrm>
            <a:off x="7239000" y="6391275"/>
            <a:ext cx="1905000" cy="3810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F2D4609-DE0E-704F-997A-442D406ED5D3}" type="slidenum">
              <a:rPr lang="en-GB" sz="1400">
                <a:solidFill>
                  <a:srgbClr val="00247D"/>
                </a:solidFill>
                <a:latin typeface="Calibri" panose="020F0502020204030204" pitchFamily="34" charset="0"/>
                <a:cs typeface="Calibri" panose="020F0502020204030204" pitchFamily="34" charset="0"/>
              </a:rPr>
              <a:pPr/>
              <a:t>4</a:t>
            </a:fld>
            <a:endParaRPr lang="en-GB" sz="1400" dirty="0">
              <a:solidFill>
                <a:srgbClr val="00247D"/>
              </a:solidFill>
              <a:latin typeface="Calibri" panose="020F0502020204030204" pitchFamily="34" charset="0"/>
              <a:cs typeface="Calibri" panose="020F0502020204030204" pitchFamily="34" charset="0"/>
            </a:endParaRPr>
          </a:p>
        </p:txBody>
      </p:sp>
      <p:sp>
        <p:nvSpPr>
          <p:cNvPr id="36" name="TextBox 35"/>
          <p:cNvSpPr txBox="1"/>
          <p:nvPr/>
        </p:nvSpPr>
        <p:spPr>
          <a:xfrm>
            <a:off x="4716016" y="4221088"/>
            <a:ext cx="513209"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R1</a:t>
            </a:r>
          </a:p>
        </p:txBody>
      </p:sp>
      <p:sp>
        <p:nvSpPr>
          <p:cNvPr id="39" name="TextBox 38"/>
          <p:cNvSpPr txBox="1"/>
          <p:nvPr/>
        </p:nvSpPr>
        <p:spPr>
          <a:xfrm>
            <a:off x="3275856" y="3501008"/>
            <a:ext cx="786583"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SW1</a:t>
            </a:r>
          </a:p>
        </p:txBody>
      </p:sp>
      <p:sp>
        <p:nvSpPr>
          <p:cNvPr id="34" name="TextBox 33"/>
          <p:cNvSpPr txBox="1"/>
          <p:nvPr/>
        </p:nvSpPr>
        <p:spPr>
          <a:xfrm>
            <a:off x="3275856" y="5013176"/>
            <a:ext cx="786583" cy="369332"/>
          </a:xfrm>
          <a:prstGeom prst="rect">
            <a:avLst/>
          </a:prstGeom>
          <a:noFill/>
        </p:spPr>
        <p:txBody>
          <a:bodyPr wrap="square" rtlCol="0">
            <a:spAutoFit/>
          </a:bodyPr>
          <a:lstStyle/>
          <a:p>
            <a:r>
              <a:rPr lang="en-US" dirty="0">
                <a:solidFill>
                  <a:srgbClr val="7F7F7F"/>
                </a:solidFill>
                <a:latin typeface="Calibri" panose="020F0502020204030204" pitchFamily="34" charset="0"/>
                <a:cs typeface="Calibri" panose="020F0502020204030204" pitchFamily="34" charset="0"/>
              </a:rPr>
              <a:t>SW2</a:t>
            </a:r>
          </a:p>
        </p:txBody>
      </p:sp>
      <p:pic>
        <p:nvPicPr>
          <p:cNvPr id="8"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3429004"/>
            <a:ext cx="771036" cy="3294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3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4149080"/>
            <a:ext cx="906462"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 name="Picture 3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3059668"/>
            <a:ext cx="914400" cy="741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5013180"/>
            <a:ext cx="771036" cy="3294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5" name="TextBox 54"/>
          <p:cNvSpPr txBox="1"/>
          <p:nvPr/>
        </p:nvSpPr>
        <p:spPr>
          <a:xfrm>
            <a:off x="755575" y="3779748"/>
            <a:ext cx="1949277" cy="923330"/>
          </a:xfrm>
          <a:prstGeom prst="rect">
            <a:avLst/>
          </a:prstGeom>
          <a:noFill/>
        </p:spPr>
        <p:txBody>
          <a:bodyPr wrap="square" rtlCol="0">
            <a:spAutoFit/>
          </a:bodyPr>
          <a:lstStyle/>
          <a:p>
            <a:r>
              <a:rPr lang="en-US" b="1" dirty="0">
                <a:solidFill>
                  <a:srgbClr val="FF5B00"/>
                </a:solidFill>
                <a:latin typeface="Calibri" panose="020F0502020204030204" pitchFamily="34" charset="0"/>
                <a:cs typeface="Calibri" panose="020F0502020204030204" pitchFamily="34" charset="0"/>
              </a:rPr>
              <a:t>Attacker</a:t>
            </a:r>
          </a:p>
          <a:p>
            <a:r>
              <a:rPr lang="en-US" b="1" dirty="0">
                <a:solidFill>
                  <a:srgbClr val="FF5B00"/>
                </a:solidFill>
                <a:latin typeface="Calibri" panose="020F0502020204030204" pitchFamily="34" charset="0"/>
                <a:cs typeface="Calibri" panose="020F0502020204030204" pitchFamily="34" charset="0"/>
              </a:rPr>
              <a:t>Using THC IPv6 attack toolkit</a:t>
            </a:r>
          </a:p>
        </p:txBody>
      </p:sp>
      <p:sp>
        <p:nvSpPr>
          <p:cNvPr id="7" name="TextBox 6"/>
          <p:cNvSpPr txBox="1"/>
          <p:nvPr/>
        </p:nvSpPr>
        <p:spPr>
          <a:xfrm>
            <a:off x="2483768" y="764704"/>
            <a:ext cx="3384376" cy="1477328"/>
          </a:xfrm>
          <a:prstGeom prst="rect">
            <a:avLst/>
          </a:prstGeom>
          <a:noFill/>
        </p:spPr>
        <p:txBody>
          <a:bodyPr wrap="square" rtlCol="0">
            <a:spAutoFit/>
          </a:bodyPr>
          <a:lstStyle/>
          <a:p>
            <a:r>
              <a:rPr lang="en-US" dirty="0">
                <a:solidFill>
                  <a:srgbClr val="7F7F7F"/>
                </a:solidFill>
                <a:latin typeface="Calibri" panose="020F0502020204030204" pitchFamily="34" charset="0"/>
                <a:cs typeface="Calibri" panose="020F0502020204030204" pitchFamily="34" charset="0"/>
              </a:rPr>
              <a:t>08:00:27:AA:AA:AA</a:t>
            </a:r>
          </a:p>
          <a:p>
            <a:r>
              <a:rPr lang="en-US" dirty="0">
                <a:solidFill>
                  <a:srgbClr val="008000"/>
                </a:solidFill>
                <a:latin typeface="Calibri" panose="020F0502020204030204" pitchFamily="34" charset="0"/>
                <a:cs typeface="Calibri" panose="020F0502020204030204" pitchFamily="34" charset="0"/>
              </a:rPr>
              <a:t>fe80:a00:27ff:feaa:aaaa</a:t>
            </a:r>
          </a:p>
          <a:p>
            <a:r>
              <a:rPr lang="en-US" dirty="0">
                <a:solidFill>
                  <a:srgbClr val="008000"/>
                </a:solidFill>
                <a:latin typeface="Calibri" panose="020F0502020204030204" pitchFamily="34" charset="0"/>
                <a:cs typeface="Calibri" panose="020F0502020204030204" pitchFamily="34" charset="0"/>
              </a:rPr>
              <a:t>2001:db8:1::a00:27ff:feaa:aaaa</a:t>
            </a:r>
          </a:p>
          <a:p>
            <a:r>
              <a:rPr lang="en-US" dirty="0">
                <a:solidFill>
                  <a:srgbClr val="008000"/>
                </a:solidFill>
                <a:latin typeface="Calibri" panose="020F0502020204030204" pitchFamily="34" charset="0"/>
                <a:cs typeface="Calibri" panose="020F0502020204030204" pitchFamily="34" charset="0"/>
              </a:rPr>
              <a:t>GW: fe80::a00:27ff:fe11:1111</a:t>
            </a:r>
          </a:p>
          <a:p>
            <a:endParaRPr lang="en-US" dirty="0">
              <a:solidFill>
                <a:srgbClr val="7F7F7F"/>
              </a:solidFill>
              <a:latin typeface="Calibri" panose="020F0502020204030204" pitchFamily="34" charset="0"/>
              <a:cs typeface="Calibri" panose="020F0502020204030204" pitchFamily="34" charset="0"/>
            </a:endParaRPr>
          </a:p>
        </p:txBody>
      </p:sp>
      <p:sp>
        <p:nvSpPr>
          <p:cNvPr id="41" name="TextBox 40"/>
          <p:cNvSpPr txBox="1"/>
          <p:nvPr/>
        </p:nvSpPr>
        <p:spPr>
          <a:xfrm>
            <a:off x="5796136" y="764704"/>
            <a:ext cx="3456384" cy="2031325"/>
          </a:xfrm>
          <a:prstGeom prst="rect">
            <a:avLst/>
          </a:prstGeom>
          <a:noFill/>
        </p:spPr>
        <p:txBody>
          <a:bodyPr wrap="square" rtlCol="0">
            <a:spAutoFit/>
          </a:bodyPr>
          <a:lstStyle/>
          <a:p>
            <a:r>
              <a:rPr lang="en-US" dirty="0">
                <a:solidFill>
                  <a:srgbClr val="7F7F7F"/>
                </a:solidFill>
                <a:latin typeface="Calibri" panose="020F0502020204030204" pitchFamily="34" charset="0"/>
                <a:cs typeface="Calibri" panose="020F0502020204030204" pitchFamily="34" charset="0"/>
              </a:rPr>
              <a:t>08:00:27:BB:BB:BB</a:t>
            </a:r>
          </a:p>
          <a:p>
            <a:r>
              <a:rPr lang="en-US" dirty="0">
                <a:solidFill>
                  <a:srgbClr val="008000"/>
                </a:solidFill>
                <a:latin typeface="Calibri" panose="020F0502020204030204" pitchFamily="34" charset="0"/>
                <a:cs typeface="Calibri" panose="020F0502020204030204" pitchFamily="34" charset="0"/>
              </a:rPr>
              <a:t>fe80:a00:27ff:febb:bbbb</a:t>
            </a:r>
          </a:p>
          <a:p>
            <a:r>
              <a:rPr lang="en-US" dirty="0">
                <a:solidFill>
                  <a:srgbClr val="008000"/>
                </a:solidFill>
                <a:latin typeface="Calibri" panose="020F0502020204030204" pitchFamily="34" charset="0"/>
                <a:cs typeface="Calibri" panose="020F0502020204030204" pitchFamily="34" charset="0"/>
              </a:rPr>
              <a:t>2001:db8:1::a00:27ff:febb:bbbb</a:t>
            </a:r>
          </a:p>
          <a:p>
            <a:r>
              <a:rPr lang="en-US" dirty="0">
                <a:solidFill>
                  <a:srgbClr val="008000"/>
                </a:solidFill>
                <a:latin typeface="Calibri" panose="020F0502020204030204" pitchFamily="34" charset="0"/>
                <a:cs typeface="Calibri" panose="020F0502020204030204" pitchFamily="34" charset="0"/>
              </a:rPr>
              <a:t>GW: fe80::a00:27ff:fe11:1111</a:t>
            </a:r>
          </a:p>
          <a:p>
            <a:r>
              <a:rPr lang="en-US" dirty="0">
                <a:solidFill>
                  <a:srgbClr val="185BFF"/>
                </a:solidFill>
                <a:latin typeface="Calibri" panose="020F0502020204030204" pitchFamily="34" charset="0"/>
                <a:cs typeface="Calibri" panose="020F0502020204030204" pitchFamily="34" charset="0"/>
              </a:rPr>
              <a:t>Randomize Identifiers disabled</a:t>
            </a:r>
          </a:p>
          <a:p>
            <a:endParaRPr lang="en-US" dirty="0">
              <a:solidFill>
                <a:srgbClr val="008000"/>
              </a:solidFill>
              <a:latin typeface="Calibri" panose="020F0502020204030204" pitchFamily="34" charset="0"/>
              <a:cs typeface="Calibri" panose="020F0502020204030204" pitchFamily="34" charset="0"/>
            </a:endParaRPr>
          </a:p>
          <a:p>
            <a:endParaRPr lang="en-US" dirty="0">
              <a:solidFill>
                <a:srgbClr val="7F7F7F"/>
              </a:solidFill>
              <a:latin typeface="Calibri" panose="020F0502020204030204" pitchFamily="34" charset="0"/>
              <a:cs typeface="Calibri" panose="020F0502020204030204" pitchFamily="34" charset="0"/>
            </a:endParaRPr>
          </a:p>
        </p:txBody>
      </p:sp>
      <p:sp>
        <p:nvSpPr>
          <p:cNvPr id="43" name="TextBox 42"/>
          <p:cNvSpPr txBox="1"/>
          <p:nvPr/>
        </p:nvSpPr>
        <p:spPr>
          <a:xfrm>
            <a:off x="0" y="1484784"/>
            <a:ext cx="3672408" cy="1754327"/>
          </a:xfrm>
          <a:prstGeom prst="rect">
            <a:avLst/>
          </a:prstGeom>
          <a:noFill/>
        </p:spPr>
        <p:txBody>
          <a:bodyPr wrap="square" rtlCol="0">
            <a:spAutoFit/>
          </a:bodyPr>
          <a:lstStyle/>
          <a:p>
            <a:r>
              <a:rPr lang="en-US" dirty="0">
                <a:solidFill>
                  <a:schemeClr val="bg1">
                    <a:lumMod val="50000"/>
                  </a:schemeClr>
                </a:solidFill>
                <a:latin typeface="Calibri" panose="020F0502020204030204" pitchFamily="34" charset="0"/>
                <a:cs typeface="Calibri" panose="020F0502020204030204" pitchFamily="34" charset="0"/>
              </a:rPr>
              <a:t>08:00:27:66:66:66</a:t>
            </a:r>
          </a:p>
          <a:p>
            <a:r>
              <a:rPr lang="en-US" dirty="0">
                <a:solidFill>
                  <a:srgbClr val="008000"/>
                </a:solidFill>
                <a:latin typeface="Calibri" panose="020F0502020204030204" pitchFamily="34" charset="0"/>
                <a:cs typeface="Calibri" panose="020F0502020204030204" pitchFamily="34" charset="0"/>
              </a:rPr>
              <a:t>fe80:a00:27ff:fe66:6666</a:t>
            </a:r>
          </a:p>
          <a:p>
            <a:r>
              <a:rPr lang="en-US" dirty="0">
                <a:solidFill>
                  <a:srgbClr val="008000"/>
                </a:solidFill>
                <a:latin typeface="Calibri" panose="020F0502020204030204" pitchFamily="34" charset="0"/>
                <a:cs typeface="Calibri" panose="020F0502020204030204" pitchFamily="34" charset="0"/>
              </a:rPr>
              <a:t>2001:db8:1::a00:27ff:fe66:6666</a:t>
            </a:r>
          </a:p>
          <a:p>
            <a:r>
              <a:rPr lang="en-US" dirty="0">
                <a:solidFill>
                  <a:srgbClr val="008000"/>
                </a:solidFill>
                <a:latin typeface="Calibri" panose="020F0502020204030204" pitchFamily="34" charset="0"/>
                <a:cs typeface="Calibri" panose="020F0502020204030204" pitchFamily="34" charset="0"/>
              </a:rPr>
              <a:t>GW: fe80::a00:27ff:fe11:1111</a:t>
            </a:r>
          </a:p>
          <a:p>
            <a:r>
              <a:rPr lang="en-US" dirty="0">
                <a:solidFill>
                  <a:schemeClr val="tx2">
                    <a:lumMod val="60000"/>
                    <a:lumOff val="40000"/>
                  </a:schemeClr>
                </a:solidFill>
                <a:latin typeface="Calibri" panose="020F0502020204030204" pitchFamily="34" charset="0"/>
                <a:cs typeface="Calibri" panose="020F0502020204030204" pitchFamily="34" charset="0"/>
              </a:rPr>
              <a:t>Privacy Extensions disabled </a:t>
            </a:r>
          </a:p>
          <a:p>
            <a:endParaRPr lang="en-US" dirty="0">
              <a:solidFill>
                <a:srgbClr val="008000"/>
              </a:solidFill>
              <a:latin typeface="Calibri" panose="020F0502020204030204" pitchFamily="34" charset="0"/>
              <a:cs typeface="Calibri" panose="020F0502020204030204" pitchFamily="34" charset="0"/>
            </a:endParaRPr>
          </a:p>
        </p:txBody>
      </p:sp>
      <p:sp>
        <p:nvSpPr>
          <p:cNvPr id="52" name="TextBox 51"/>
          <p:cNvSpPr txBox="1"/>
          <p:nvPr/>
        </p:nvSpPr>
        <p:spPr>
          <a:xfrm>
            <a:off x="5220072" y="5877272"/>
            <a:ext cx="2952328" cy="646331"/>
          </a:xfrm>
          <a:prstGeom prst="rect">
            <a:avLst/>
          </a:prstGeom>
          <a:noFill/>
        </p:spPr>
        <p:txBody>
          <a:bodyPr wrap="square" rtlCol="0">
            <a:spAutoFit/>
          </a:bodyPr>
          <a:lstStyle/>
          <a:p>
            <a:r>
              <a:rPr lang="en-US" dirty="0">
                <a:solidFill>
                  <a:srgbClr val="7F7F7F"/>
                </a:solidFill>
                <a:latin typeface="Calibri" panose="020F0502020204030204" pitchFamily="34" charset="0"/>
                <a:cs typeface="Calibri" panose="020F0502020204030204" pitchFamily="34" charset="0"/>
              </a:rPr>
              <a:t>2001:db8:2::2</a:t>
            </a:r>
          </a:p>
          <a:p>
            <a:r>
              <a:rPr lang="en-US" dirty="0">
                <a:solidFill>
                  <a:srgbClr val="7F7F7F"/>
                </a:solidFill>
                <a:latin typeface="Calibri" panose="020F0502020204030204" pitchFamily="34" charset="0"/>
                <a:cs typeface="Calibri" panose="020F0502020204030204" pitchFamily="34" charset="0"/>
              </a:rPr>
              <a:t>GW: 2001:db8:2::1</a:t>
            </a:r>
          </a:p>
        </p:txBody>
      </p:sp>
      <p:sp>
        <p:nvSpPr>
          <p:cNvPr id="53" name="TextBox 52"/>
          <p:cNvSpPr txBox="1"/>
          <p:nvPr/>
        </p:nvSpPr>
        <p:spPr>
          <a:xfrm>
            <a:off x="5220072" y="3789044"/>
            <a:ext cx="3168352" cy="2308324"/>
          </a:xfrm>
          <a:prstGeom prst="rect">
            <a:avLst/>
          </a:prstGeom>
          <a:noFill/>
        </p:spPr>
        <p:txBody>
          <a:bodyPr wrap="square" rtlCol="0">
            <a:spAutoFit/>
          </a:bodyPr>
          <a:lstStyle/>
          <a:p>
            <a:r>
              <a:rPr lang="en-US" u="sng" dirty="0">
                <a:latin typeface="Calibri" panose="020F0502020204030204" pitchFamily="34" charset="0"/>
                <a:cs typeface="Calibri" panose="020F0502020204030204" pitchFamily="34" charset="0"/>
              </a:rPr>
              <a:t>eth0:</a:t>
            </a:r>
            <a:r>
              <a:rPr lang="en-US" dirty="0">
                <a:latin typeface="Calibri" panose="020F0502020204030204" pitchFamily="34" charset="0"/>
                <a:cs typeface="Calibri" panose="020F0502020204030204" pitchFamily="34" charset="0"/>
              </a:rPr>
              <a:t> </a:t>
            </a:r>
            <a:r>
              <a:rPr lang="en-US" b="1" dirty="0">
                <a:solidFill>
                  <a:srgbClr val="FF0000"/>
                </a:solidFill>
                <a:latin typeface="Calibri" panose="020F0502020204030204" pitchFamily="34" charset="0"/>
                <a:cs typeface="Calibri" panose="020F0502020204030204" pitchFamily="34" charset="0"/>
              </a:rPr>
              <a:t>forwarding enabled</a:t>
            </a:r>
          </a:p>
          <a:p>
            <a:r>
              <a:rPr lang="en-US" b="1" dirty="0">
                <a:latin typeface="Calibri" panose="020F0502020204030204" pitchFamily="34" charset="0"/>
                <a:cs typeface="Calibri" panose="020F0502020204030204" pitchFamily="34" charset="0"/>
              </a:rPr>
              <a:t>2001:db8:1::1</a:t>
            </a:r>
          </a:p>
          <a:p>
            <a:r>
              <a:rPr lang="en-US" dirty="0">
                <a:latin typeface="Calibri" panose="020F0502020204030204" pitchFamily="34" charset="0"/>
                <a:cs typeface="Calibri" panose="020F0502020204030204" pitchFamily="34" charset="0"/>
              </a:rPr>
              <a:t>fe80::a00:27ff:fe11:1111</a:t>
            </a:r>
          </a:p>
          <a:p>
            <a:r>
              <a:rPr lang="en-US" b="1" dirty="0" err="1">
                <a:solidFill>
                  <a:srgbClr val="FF0000"/>
                </a:solidFill>
                <a:latin typeface="Calibri" panose="020F0502020204030204" pitchFamily="34" charset="0"/>
                <a:cs typeface="Calibri" panose="020F0502020204030204" pitchFamily="34" charset="0"/>
              </a:rPr>
              <a:t>radvd</a:t>
            </a:r>
            <a:r>
              <a:rPr lang="en-US" b="1" dirty="0">
                <a:solidFill>
                  <a:srgbClr val="FF0000"/>
                </a:solidFill>
                <a:latin typeface="Calibri" panose="020F0502020204030204" pitchFamily="34" charset="0"/>
                <a:cs typeface="Calibri" panose="020F0502020204030204" pitchFamily="34" charset="0"/>
              </a:rPr>
              <a:t>:</a:t>
            </a:r>
          </a:p>
          <a:p>
            <a:r>
              <a:rPr lang="en-US" b="1" dirty="0">
                <a:solidFill>
                  <a:srgbClr val="FF0000"/>
                </a:solidFill>
                <a:latin typeface="Calibri" panose="020F0502020204030204" pitchFamily="34" charset="0"/>
                <a:cs typeface="Calibri" panose="020F0502020204030204" pitchFamily="34" charset="0"/>
              </a:rPr>
              <a:t>Prefix 2001:db8:1::/64</a:t>
            </a:r>
          </a:p>
          <a:p>
            <a:r>
              <a:rPr lang="en-US" u="sng" dirty="0">
                <a:latin typeface="Calibri" panose="020F0502020204030204" pitchFamily="34" charset="0"/>
                <a:cs typeface="Calibri" panose="020F0502020204030204" pitchFamily="34" charset="0"/>
              </a:rPr>
              <a:t>eth1:</a:t>
            </a:r>
          </a:p>
          <a:p>
            <a:r>
              <a:rPr lang="en-US" dirty="0">
                <a:solidFill>
                  <a:srgbClr val="000000"/>
                </a:solidFill>
                <a:latin typeface="Calibri" panose="020F0502020204030204" pitchFamily="34" charset="0"/>
                <a:cs typeface="Calibri" panose="020F0502020204030204" pitchFamily="34" charset="0"/>
              </a:rPr>
              <a:t>2001:db8:2::1</a:t>
            </a:r>
          </a:p>
          <a:p>
            <a:endParaRPr lang="en-US" u="sng" dirty="0">
              <a:latin typeface="Calibri" panose="020F0502020204030204" pitchFamily="34" charset="0"/>
              <a:cs typeface="Calibri" panose="020F0502020204030204" pitchFamily="34" charset="0"/>
            </a:endParaRPr>
          </a:p>
        </p:txBody>
      </p:sp>
      <p:cxnSp>
        <p:nvCxnSpPr>
          <p:cNvPr id="3" name="Straight Connector 2"/>
          <p:cNvCxnSpPr/>
          <p:nvPr/>
        </p:nvCxnSpPr>
        <p:spPr bwMode="auto">
          <a:xfrm flipV="1">
            <a:off x="4427984" y="4005064"/>
            <a:ext cx="864096" cy="72008"/>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9" name="Picture 28" descr="Sicherheit_Icon_tintenfisch.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7584" y="2987660"/>
            <a:ext cx="1113966" cy="648072"/>
          </a:xfrm>
          <a:prstGeom prst="rect">
            <a:avLst/>
          </a:prstGeom>
        </p:spPr>
      </p:pic>
      <p:grpSp>
        <p:nvGrpSpPr>
          <p:cNvPr id="2" name="Group 1">
            <a:extLst>
              <a:ext uri="{FF2B5EF4-FFF2-40B4-BE49-F238E27FC236}">
                <a16:creationId xmlns:a16="http://schemas.microsoft.com/office/drawing/2014/main" id="{990912C5-67EF-6F46-9CD9-F02903E1C15D}"/>
              </a:ext>
            </a:extLst>
          </p:cNvPr>
          <p:cNvGrpSpPr/>
          <p:nvPr/>
        </p:nvGrpSpPr>
        <p:grpSpPr>
          <a:xfrm>
            <a:off x="3905612" y="2291595"/>
            <a:ext cx="4968552" cy="885379"/>
            <a:chOff x="3923928" y="2204864"/>
            <a:chExt cx="4968552" cy="885379"/>
          </a:xfrm>
        </p:grpSpPr>
        <p:pic>
          <p:nvPicPr>
            <p:cNvPr id="31" name="Picture 30"/>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928" y="2348880"/>
              <a:ext cx="914400" cy="741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 name="Picture 3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248" y="2348880"/>
              <a:ext cx="914400" cy="741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7" name="TextBox 56"/>
            <p:cNvSpPr txBox="1"/>
            <p:nvPr/>
          </p:nvSpPr>
          <p:spPr>
            <a:xfrm>
              <a:off x="7020272" y="2420888"/>
              <a:ext cx="1872208"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Win7</a:t>
              </a:r>
            </a:p>
          </p:txBody>
        </p:sp>
        <p:pic>
          <p:nvPicPr>
            <p:cNvPr id="4" name="Picture 3" descr="Bildschirmfoto 2015-05-28 um 11.48.57.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92280" y="2348880"/>
              <a:ext cx="576064" cy="440724"/>
            </a:xfrm>
            <a:prstGeom prst="rect">
              <a:avLst/>
            </a:prstGeom>
          </p:spPr>
        </p:pic>
        <p:pic>
          <p:nvPicPr>
            <p:cNvPr id="5" name="Picture 4" descr="Tux.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11960" y="2204864"/>
              <a:ext cx="528100" cy="625748"/>
            </a:xfrm>
            <a:prstGeom prst="rect">
              <a:avLst/>
            </a:prstGeom>
          </p:spPr>
        </p:pic>
      </p:grpSp>
      <p:sp>
        <p:nvSpPr>
          <p:cNvPr id="6" name="Rectangle 5"/>
          <p:cNvSpPr/>
          <p:nvPr/>
        </p:nvSpPr>
        <p:spPr>
          <a:xfrm>
            <a:off x="847654" y="5442421"/>
            <a:ext cx="2426568" cy="646331"/>
          </a:xfrm>
          <a:prstGeom prst="rect">
            <a:avLst/>
          </a:prstGeom>
        </p:spPr>
        <p:txBody>
          <a:bodyPr wrap="square">
            <a:spAutoFit/>
          </a:bodyPr>
          <a:lstStyle/>
          <a:p>
            <a:r>
              <a:rPr lang="en-US" dirty="0">
                <a:latin typeface="Calibri" panose="020F0502020204030204" pitchFamily="34" charset="0"/>
                <a:cs typeface="Calibri" panose="020F0502020204030204" pitchFamily="34" charset="0"/>
              </a:rPr>
              <a:t>﻿Webserver:</a:t>
            </a:r>
            <a:br>
              <a:rPr lang="en-US" dirty="0">
                <a:latin typeface="Calibri" panose="020F0502020204030204" pitchFamily="34" charset="0"/>
                <a:cs typeface="Calibri" panose="020F0502020204030204" pitchFamily="34" charset="0"/>
              </a:rPr>
            </a:br>
            <a:r>
              <a:rPr lang="en-US" dirty="0">
                <a:solidFill>
                  <a:srgbClr val="0000FF"/>
                </a:solidFill>
                <a:latin typeface="Calibri" panose="020F0502020204030204" pitchFamily="34" charset="0"/>
                <a:cs typeface="Calibri" panose="020F0502020204030204" pitchFamily="34" charset="0"/>
              </a:rPr>
              <a:t>http://[2001:db8:2::2]/</a:t>
            </a:r>
          </a:p>
        </p:txBody>
      </p:sp>
      <p:pic>
        <p:nvPicPr>
          <p:cNvPr id="30" name="Picture 29">
            <a:extLst>
              <a:ext uri="{FF2B5EF4-FFF2-40B4-BE49-F238E27FC236}">
                <a16:creationId xmlns:a16="http://schemas.microsoft.com/office/drawing/2014/main" id="{BCD78C0B-BE2E-F14A-8E9B-F02D1E598912}"/>
              </a:ext>
            </a:extLst>
          </p:cNvPr>
          <p:cNvPicPr>
            <a:picLocks noChangeAspect="1"/>
          </p:cNvPicPr>
          <p:nvPr/>
        </p:nvPicPr>
        <p:blipFill>
          <a:blip r:embed="rId9"/>
          <a:stretch>
            <a:fillRect/>
          </a:stretch>
        </p:blipFill>
        <p:spPr>
          <a:xfrm>
            <a:off x="3770027" y="5548213"/>
            <a:ext cx="1219200" cy="1219200"/>
          </a:xfrm>
          <a:prstGeom prst="rect">
            <a:avLst/>
          </a:prstGeom>
        </p:spPr>
      </p:pic>
    </p:spTree>
    <p:extLst>
      <p:ext uri="{BB962C8B-B14F-4D97-AF65-F5344CB8AC3E}">
        <p14:creationId xmlns:p14="http://schemas.microsoft.com/office/powerpoint/2010/main" val="2278420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dissolv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F244C4-74D1-5742-B46E-0927DC740CE1}"/>
              </a:ext>
            </a:extLst>
          </p:cNvPr>
          <p:cNvSpPr>
            <a:spLocks noGrp="1"/>
          </p:cNvSpPr>
          <p:nvPr>
            <p:ph type="title"/>
          </p:nvPr>
        </p:nvSpPr>
        <p:spPr>
          <a:xfrm>
            <a:off x="457200" y="350838"/>
            <a:ext cx="8229600" cy="487254"/>
          </a:xfrm>
        </p:spPr>
        <p:txBody>
          <a:bodyPr>
            <a:normAutofit fontScale="90000"/>
          </a:bodyPr>
          <a:lstStyle/>
          <a:p>
            <a:r>
              <a:rPr lang="de-DE" dirty="0">
                <a:latin typeface="Calibri" panose="020F0502020204030204" pitchFamily="34" charset="0"/>
                <a:cs typeface="Calibri" panose="020F0502020204030204" pitchFamily="34" charset="0"/>
              </a:rPr>
              <a:t>Virtual Machines</a:t>
            </a:r>
          </a:p>
        </p:txBody>
      </p:sp>
      <p:sp>
        <p:nvSpPr>
          <p:cNvPr id="3" name="Inhaltsplatzhalter 2">
            <a:extLst>
              <a:ext uri="{FF2B5EF4-FFF2-40B4-BE49-F238E27FC236}">
                <a16:creationId xmlns:a16="http://schemas.microsoft.com/office/drawing/2014/main" id="{F8296B48-D940-EA49-A969-55181826B6A4}"/>
              </a:ext>
            </a:extLst>
          </p:cNvPr>
          <p:cNvSpPr>
            <a:spLocks noGrp="1"/>
          </p:cNvSpPr>
          <p:nvPr>
            <p:ph type="body" sz="quarter" idx="10"/>
          </p:nvPr>
        </p:nvSpPr>
        <p:spPr>
          <a:xfrm>
            <a:off x="449263" y="1206500"/>
            <a:ext cx="8258175" cy="5102820"/>
          </a:xfrm>
        </p:spPr>
        <p:txBody>
          <a:bodyPr>
            <a:normAutofit fontScale="92500" lnSpcReduction="20000"/>
          </a:bodyPr>
          <a:lstStyle/>
          <a:p>
            <a:r>
              <a:rPr lang="de-DE" dirty="0" err="1">
                <a:latin typeface="Calibri" panose="020F0502020204030204" pitchFamily="34" charset="0"/>
                <a:cs typeface="Calibri" panose="020F0502020204030204" pitchFamily="34" charset="0"/>
              </a:rPr>
              <a:t>Attacker</a:t>
            </a:r>
            <a:endParaRPr lang="de-DE" dirty="0">
              <a:latin typeface="Calibri" panose="020F0502020204030204" pitchFamily="34" charset="0"/>
              <a:cs typeface="Calibri" panose="020F0502020204030204" pitchFamily="34" charset="0"/>
            </a:endParaRPr>
          </a:p>
          <a:p>
            <a:pPr lvl="1"/>
            <a:r>
              <a:rPr lang="de-DE" dirty="0">
                <a:latin typeface="Calibri" panose="020F0502020204030204" pitchFamily="34" charset="0"/>
                <a:cs typeface="Calibri" panose="020F0502020204030204" pitchFamily="34" charset="0"/>
              </a:rPr>
              <a:t>Linux (Ubuntu)</a:t>
            </a:r>
          </a:p>
          <a:p>
            <a:pPr lvl="1"/>
            <a:r>
              <a:rPr lang="de-DE" dirty="0" err="1">
                <a:latin typeface="Calibri" panose="020F0502020204030204" pitchFamily="34" charset="0"/>
                <a:cs typeface="Calibri" panose="020F0502020204030204" pitchFamily="34" charset="0"/>
              </a:rPr>
              <a:t>Wireshark</a:t>
            </a:r>
            <a:endParaRPr lang="de-DE" dirty="0">
              <a:latin typeface="Calibri" panose="020F0502020204030204" pitchFamily="34" charset="0"/>
              <a:cs typeface="Calibri" panose="020F0502020204030204" pitchFamily="34" charset="0"/>
            </a:endParaRPr>
          </a:p>
          <a:p>
            <a:pPr lvl="1"/>
            <a:r>
              <a:rPr lang="de-DE" dirty="0">
                <a:latin typeface="Calibri" panose="020F0502020204030204" pitchFamily="34" charset="0"/>
                <a:cs typeface="Calibri" panose="020F0502020204030204" pitchFamily="34" charset="0"/>
              </a:rPr>
              <a:t>THC IPv6 </a:t>
            </a:r>
            <a:r>
              <a:rPr lang="de-DE" dirty="0" err="1">
                <a:latin typeface="Calibri" panose="020F0502020204030204" pitchFamily="34" charset="0"/>
                <a:cs typeface="Calibri" panose="020F0502020204030204" pitchFamily="34" charset="0"/>
              </a:rPr>
              <a:t>Attack</a:t>
            </a:r>
            <a:r>
              <a:rPr lang="de-DE" dirty="0">
                <a:latin typeface="Calibri" panose="020F0502020204030204" pitchFamily="34" charset="0"/>
                <a:cs typeface="Calibri" panose="020F0502020204030204" pitchFamily="34" charset="0"/>
              </a:rPr>
              <a:t> Tools </a:t>
            </a:r>
            <a:r>
              <a:rPr lang="de-DE" dirty="0">
                <a:latin typeface="Calibri" panose="020F0502020204030204" pitchFamily="34" charset="0"/>
                <a:cs typeface="Calibri" panose="020F0502020204030204" pitchFamily="34" charset="0"/>
                <a:hlinkClick r:id="rId2"/>
              </a:rPr>
              <a:t>https://github.com/vanhauser-thc/thc-ipv6</a:t>
            </a:r>
            <a:endParaRPr lang="de-DE" dirty="0">
              <a:latin typeface="Calibri" panose="020F0502020204030204" pitchFamily="34" charset="0"/>
              <a:cs typeface="Calibri" panose="020F0502020204030204" pitchFamily="34" charset="0"/>
            </a:endParaRPr>
          </a:p>
          <a:p>
            <a:pPr lvl="1"/>
            <a:r>
              <a:rPr lang="de-DE" dirty="0">
                <a:latin typeface="Calibri" panose="020F0502020204030204" pitchFamily="34" charset="0"/>
                <a:cs typeface="Calibri" panose="020F0502020204030204" pitchFamily="34" charset="0"/>
              </a:rPr>
              <a:t>MAC </a:t>
            </a:r>
            <a:r>
              <a:rPr lang="de-DE" dirty="0" err="1">
                <a:latin typeface="Calibri" panose="020F0502020204030204" pitchFamily="34" charset="0"/>
                <a:cs typeface="Calibri" panose="020F0502020204030204" pitchFamily="34" charset="0"/>
              </a:rPr>
              <a:t>address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defined</a:t>
            </a:r>
            <a:r>
              <a:rPr lang="de-DE" dirty="0">
                <a:latin typeface="Calibri" panose="020F0502020204030204" pitchFamily="34" charset="0"/>
                <a:cs typeface="Calibri" panose="020F0502020204030204" pitchFamily="34" charset="0"/>
              </a:rPr>
              <a:t> in VM (666666)</a:t>
            </a:r>
          </a:p>
          <a:p>
            <a:pPr lvl="1"/>
            <a:r>
              <a:rPr lang="de-DE" dirty="0">
                <a:latin typeface="Calibri" panose="020F0502020204030204" pitchFamily="34" charset="0"/>
                <a:cs typeface="Calibri" panose="020F0502020204030204" pitchFamily="34" charset="0"/>
              </a:rPr>
              <a:t>Privacy </a:t>
            </a:r>
            <a:r>
              <a:rPr lang="de-DE" dirty="0" err="1">
                <a:latin typeface="Calibri" panose="020F0502020204030204" pitchFamily="34" charset="0"/>
                <a:cs typeface="Calibri" panose="020F0502020204030204" pitchFamily="34" charset="0"/>
              </a:rPr>
              <a:t>extensions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disabled</a:t>
            </a:r>
            <a:endParaRPr lang="de-DE" dirty="0">
              <a:latin typeface="Calibri" panose="020F0502020204030204" pitchFamily="34" charset="0"/>
              <a:cs typeface="Calibri" panose="020F0502020204030204" pitchFamily="34" charset="0"/>
            </a:endParaRPr>
          </a:p>
          <a:p>
            <a:r>
              <a:rPr lang="de-DE" dirty="0" err="1">
                <a:latin typeface="Calibri" panose="020F0502020204030204" pitchFamily="34" charset="0"/>
                <a:cs typeface="Calibri" panose="020F0502020204030204" pitchFamily="34" charset="0"/>
              </a:rPr>
              <a:t>Victim</a:t>
            </a:r>
            <a:r>
              <a:rPr lang="de-DE" dirty="0">
                <a:latin typeface="Calibri" panose="020F0502020204030204" pitchFamily="34" charset="0"/>
                <a:cs typeface="Calibri" panose="020F0502020204030204" pitchFamily="34" charset="0"/>
              </a:rPr>
              <a:t> 1</a:t>
            </a:r>
          </a:p>
          <a:p>
            <a:pPr lvl="1"/>
            <a:r>
              <a:rPr lang="de-DE" dirty="0">
                <a:latin typeface="Calibri" panose="020F0502020204030204" pitchFamily="34" charset="0"/>
                <a:cs typeface="Calibri" panose="020F0502020204030204" pitchFamily="34" charset="0"/>
              </a:rPr>
              <a:t>Windows</a:t>
            </a:r>
          </a:p>
          <a:p>
            <a:pPr lvl="1"/>
            <a:r>
              <a:rPr lang="de-DE" dirty="0" err="1">
                <a:latin typeface="Calibri" panose="020F0502020204030204" pitchFamily="34" charset="0"/>
                <a:cs typeface="Calibri" panose="020F0502020204030204" pitchFamily="34" charset="0"/>
              </a:rPr>
              <a:t>Randomize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identifiers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disabled</a:t>
            </a:r>
            <a:endParaRPr lang="de-DE" dirty="0">
              <a:latin typeface="Calibri" panose="020F0502020204030204" pitchFamily="34" charset="0"/>
              <a:cs typeface="Calibri" panose="020F0502020204030204" pitchFamily="34" charset="0"/>
            </a:endParaRPr>
          </a:p>
          <a:p>
            <a:r>
              <a:rPr lang="de-DE" dirty="0" err="1">
                <a:latin typeface="Calibri" panose="020F0502020204030204" pitchFamily="34" charset="0"/>
                <a:cs typeface="Calibri" panose="020F0502020204030204" pitchFamily="34" charset="0"/>
              </a:rPr>
              <a:t>Victim</a:t>
            </a:r>
            <a:r>
              <a:rPr lang="de-DE" dirty="0">
                <a:latin typeface="Calibri" panose="020F0502020204030204" pitchFamily="34" charset="0"/>
                <a:cs typeface="Calibri" panose="020F0502020204030204" pitchFamily="34" charset="0"/>
              </a:rPr>
              <a:t> 2</a:t>
            </a:r>
          </a:p>
          <a:p>
            <a:pPr lvl="1"/>
            <a:r>
              <a:rPr lang="de-DE" dirty="0">
                <a:latin typeface="Calibri" panose="020F0502020204030204" pitchFamily="34" charset="0"/>
                <a:cs typeface="Calibri" panose="020F0502020204030204" pitchFamily="34" charset="0"/>
              </a:rPr>
              <a:t>Linux (Ubuntu)</a:t>
            </a:r>
          </a:p>
          <a:p>
            <a:pPr lvl="1"/>
            <a:r>
              <a:rPr lang="de-DE" dirty="0" err="1">
                <a:latin typeface="Calibri" panose="020F0502020204030204" pitchFamily="34" charset="0"/>
                <a:cs typeface="Calibri" panose="020F0502020204030204" pitchFamily="34" charset="0"/>
              </a:rPr>
              <a:t>If</a:t>
            </a:r>
            <a:r>
              <a:rPr lang="de-DE" dirty="0">
                <a:latin typeface="Calibri" panose="020F0502020204030204" pitchFamily="34" charset="0"/>
                <a:cs typeface="Calibri" panose="020F0502020204030204" pitchFamily="34" charset="0"/>
              </a:rPr>
              <a:t> Network Manager </a:t>
            </a:r>
            <a:r>
              <a:rPr lang="de-DE" dirty="0" err="1">
                <a:latin typeface="Calibri" panose="020F0502020204030204" pitchFamily="34" charset="0"/>
                <a:cs typeface="Calibri" panose="020F0502020204030204" pitchFamily="34" charset="0"/>
              </a:rPr>
              <a:t>installed</a:t>
            </a:r>
            <a:r>
              <a:rPr lang="de-DE" dirty="0">
                <a:latin typeface="Calibri" panose="020F0502020204030204" pitchFamily="34" charset="0"/>
                <a:cs typeface="Calibri" panose="020F0502020204030204" pitchFamily="34" charset="0"/>
              </a:rPr>
              <a:t> =&gt; </a:t>
            </a:r>
            <a:r>
              <a:rPr lang="de-DE" dirty="0" err="1">
                <a:latin typeface="Calibri" panose="020F0502020204030204" pitchFamily="34" charset="0"/>
                <a:cs typeface="Calibri" panose="020F0502020204030204" pitchFamily="34" charset="0"/>
              </a:rPr>
              <a:t>creates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static</a:t>
            </a:r>
            <a:r>
              <a:rPr lang="de-DE" dirty="0">
                <a:latin typeface="Calibri" panose="020F0502020204030204" pitchFamily="34" charset="0"/>
                <a:cs typeface="Calibri" panose="020F0502020204030204" pitchFamily="34" charset="0"/>
              </a:rPr>
              <a:t> route </a:t>
            </a:r>
            <a:r>
              <a:rPr lang="de-DE" dirty="0" err="1">
                <a:latin typeface="Calibri" panose="020F0502020204030204" pitchFamily="34" charset="0"/>
                <a:cs typeface="Calibri" panose="020F0502020204030204" pitchFamily="34" charset="0"/>
              </a:rPr>
              <a:t>contrary</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specification</a:t>
            </a:r>
            <a:r>
              <a:rPr lang="de-DE" dirty="0">
                <a:latin typeface="Calibri" panose="020F0502020204030204" pitchFamily="34" charset="0"/>
                <a:cs typeface="Calibri" panose="020F0502020204030204" pitchFamily="34" charset="0"/>
              </a:rPr>
              <a:t> =&gt; </a:t>
            </a:r>
            <a:r>
              <a:rPr lang="de-DE" dirty="0" err="1">
                <a:latin typeface="Calibri" panose="020F0502020204030204" pitchFamily="34" charset="0"/>
                <a:cs typeface="Calibri" panose="020F0502020204030204" pitchFamily="34" charset="0"/>
              </a:rPr>
              <a:t>flush</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routes</a:t>
            </a:r>
            <a:r>
              <a:rPr lang="de-DE"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103019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F244C4-74D1-5742-B46E-0927DC740CE1}"/>
              </a:ext>
            </a:extLst>
          </p:cNvPr>
          <p:cNvSpPr>
            <a:spLocks noGrp="1"/>
          </p:cNvSpPr>
          <p:nvPr>
            <p:ph type="title"/>
          </p:nvPr>
        </p:nvSpPr>
        <p:spPr>
          <a:xfrm>
            <a:off x="457200" y="350837"/>
            <a:ext cx="8229600" cy="459751"/>
          </a:xfrm>
        </p:spPr>
        <p:txBody>
          <a:bodyPr>
            <a:normAutofit fontScale="90000"/>
          </a:bodyPr>
          <a:lstStyle/>
          <a:p>
            <a:r>
              <a:rPr lang="de-DE" dirty="0"/>
              <a:t>Virtual Machines</a:t>
            </a:r>
          </a:p>
        </p:txBody>
      </p:sp>
      <p:sp>
        <p:nvSpPr>
          <p:cNvPr id="3" name="Inhaltsplatzhalter 2">
            <a:extLst>
              <a:ext uri="{FF2B5EF4-FFF2-40B4-BE49-F238E27FC236}">
                <a16:creationId xmlns:a16="http://schemas.microsoft.com/office/drawing/2014/main" id="{F8296B48-D940-EA49-A969-55181826B6A4}"/>
              </a:ext>
            </a:extLst>
          </p:cNvPr>
          <p:cNvSpPr>
            <a:spLocks noGrp="1"/>
          </p:cNvSpPr>
          <p:nvPr>
            <p:ph type="body" sz="quarter" idx="10"/>
          </p:nvPr>
        </p:nvSpPr>
        <p:spPr>
          <a:xfrm>
            <a:off x="449263" y="1206500"/>
            <a:ext cx="8258175" cy="4814788"/>
          </a:xfrm>
        </p:spPr>
        <p:txBody>
          <a:bodyPr>
            <a:normAutofit fontScale="85000" lnSpcReduction="10000"/>
          </a:bodyPr>
          <a:lstStyle/>
          <a:p>
            <a:r>
              <a:rPr lang="de-DE" dirty="0"/>
              <a:t>Router</a:t>
            </a:r>
          </a:p>
          <a:p>
            <a:pPr lvl="1"/>
            <a:r>
              <a:rPr lang="de-DE" dirty="0"/>
              <a:t>Linux, 2 </a:t>
            </a:r>
            <a:r>
              <a:rPr lang="de-DE" dirty="0" err="1"/>
              <a:t>interfaces</a:t>
            </a:r>
            <a:r>
              <a:rPr lang="de-DE" dirty="0"/>
              <a:t> </a:t>
            </a:r>
            <a:r>
              <a:rPr lang="de-DE" dirty="0" err="1"/>
              <a:t>defined</a:t>
            </a:r>
            <a:r>
              <a:rPr lang="de-DE" dirty="0"/>
              <a:t> in Virtual Box </a:t>
            </a:r>
            <a:r>
              <a:rPr lang="de-DE" dirty="0">
                <a:sym typeface="Wingdings" pitchFamily="2" charset="2"/>
              </a:rPr>
              <a:t> 2 </a:t>
            </a:r>
            <a:r>
              <a:rPr lang="de-DE" dirty="0" err="1">
                <a:sym typeface="Wingdings" pitchFamily="2" charset="2"/>
              </a:rPr>
              <a:t>virtual</a:t>
            </a:r>
            <a:r>
              <a:rPr lang="de-DE" dirty="0">
                <a:sym typeface="Wingdings" pitchFamily="2" charset="2"/>
              </a:rPr>
              <a:t> Switches</a:t>
            </a:r>
          </a:p>
          <a:p>
            <a:pPr lvl="1"/>
            <a:r>
              <a:rPr lang="de-DE" dirty="0" err="1">
                <a:sym typeface="Wingdings" pitchFamily="2" charset="2"/>
              </a:rPr>
              <a:t>Static</a:t>
            </a:r>
            <a:r>
              <a:rPr lang="de-DE" dirty="0">
                <a:sym typeface="Wingdings" pitchFamily="2" charset="2"/>
              </a:rPr>
              <a:t> IP </a:t>
            </a:r>
            <a:r>
              <a:rPr lang="de-DE" dirty="0" err="1">
                <a:sym typeface="Wingdings" pitchFamily="2" charset="2"/>
              </a:rPr>
              <a:t>configuration</a:t>
            </a:r>
            <a:r>
              <a:rPr lang="de-DE" dirty="0">
                <a:sym typeface="Wingdings" pitchFamily="2" charset="2"/>
              </a:rPr>
              <a:t> of </a:t>
            </a:r>
            <a:r>
              <a:rPr lang="de-DE" dirty="0" err="1">
                <a:sym typeface="Wingdings" pitchFamily="2" charset="2"/>
              </a:rPr>
              <a:t>both</a:t>
            </a:r>
            <a:r>
              <a:rPr lang="de-DE" dirty="0">
                <a:sym typeface="Wingdings" pitchFamily="2" charset="2"/>
              </a:rPr>
              <a:t> </a:t>
            </a:r>
            <a:r>
              <a:rPr lang="de-DE" dirty="0" err="1">
                <a:sym typeface="Wingdings" pitchFamily="2" charset="2"/>
              </a:rPr>
              <a:t>interfaces</a:t>
            </a:r>
            <a:endParaRPr lang="de-DE" dirty="0">
              <a:sym typeface="Wingdings" pitchFamily="2" charset="2"/>
            </a:endParaRPr>
          </a:p>
          <a:p>
            <a:pPr lvl="2"/>
            <a:r>
              <a:rPr lang="de-DE" dirty="0">
                <a:sym typeface="Wingdings" pitchFamily="2" charset="2"/>
              </a:rPr>
              <a:t>/</a:t>
            </a:r>
            <a:r>
              <a:rPr lang="de-DE" dirty="0" err="1">
                <a:sym typeface="Wingdings" pitchFamily="2" charset="2"/>
              </a:rPr>
              <a:t>etc</a:t>
            </a:r>
            <a:r>
              <a:rPr lang="de-DE" dirty="0">
                <a:sym typeface="Wingdings" pitchFamily="2" charset="2"/>
              </a:rPr>
              <a:t>/</a:t>
            </a:r>
            <a:r>
              <a:rPr lang="de-DE" dirty="0" err="1">
                <a:sym typeface="Wingdings" pitchFamily="2" charset="2"/>
              </a:rPr>
              <a:t>network</a:t>
            </a:r>
            <a:r>
              <a:rPr lang="de-DE" dirty="0">
                <a:sym typeface="Wingdings" pitchFamily="2" charset="2"/>
              </a:rPr>
              <a:t>/</a:t>
            </a:r>
            <a:r>
              <a:rPr lang="de-DE" dirty="0" err="1">
                <a:sym typeface="Wingdings" pitchFamily="2" charset="2"/>
              </a:rPr>
              <a:t>interfaces</a:t>
            </a:r>
            <a:endParaRPr lang="de-DE" dirty="0">
              <a:sym typeface="Wingdings" pitchFamily="2" charset="2"/>
            </a:endParaRPr>
          </a:p>
          <a:p>
            <a:pPr lvl="1"/>
            <a:r>
              <a:rPr lang="de-DE" dirty="0">
                <a:sym typeface="Wingdings" pitchFamily="2" charset="2"/>
              </a:rPr>
              <a:t>Routing </a:t>
            </a:r>
            <a:r>
              <a:rPr lang="de-DE" dirty="0" err="1">
                <a:sym typeface="Wingdings" pitchFamily="2" charset="2"/>
              </a:rPr>
              <a:t>enabled</a:t>
            </a:r>
            <a:endParaRPr lang="de-DE" dirty="0">
              <a:sym typeface="Wingdings" pitchFamily="2" charset="2"/>
            </a:endParaRPr>
          </a:p>
          <a:p>
            <a:pPr lvl="2"/>
            <a:r>
              <a:rPr lang="de-DE" dirty="0">
                <a:sym typeface="Wingdings" pitchFamily="2" charset="2"/>
              </a:rPr>
              <a:t>/</a:t>
            </a:r>
            <a:r>
              <a:rPr lang="de-DE" dirty="0" err="1">
                <a:sym typeface="Wingdings" pitchFamily="2" charset="2"/>
              </a:rPr>
              <a:t>etc</a:t>
            </a:r>
            <a:r>
              <a:rPr lang="de-DE" dirty="0">
                <a:sym typeface="Wingdings" pitchFamily="2" charset="2"/>
              </a:rPr>
              <a:t>/</a:t>
            </a:r>
            <a:r>
              <a:rPr lang="de-DE" dirty="0" err="1">
                <a:sym typeface="Wingdings" pitchFamily="2" charset="2"/>
              </a:rPr>
              <a:t>sysctl.conf</a:t>
            </a:r>
            <a:endParaRPr lang="de-DE" dirty="0">
              <a:sym typeface="Wingdings" pitchFamily="2" charset="2"/>
            </a:endParaRPr>
          </a:p>
          <a:p>
            <a:pPr lvl="1"/>
            <a:r>
              <a:rPr lang="de-DE" dirty="0" err="1">
                <a:sym typeface="Wingdings" pitchFamily="2" charset="2"/>
              </a:rPr>
              <a:t>radvd</a:t>
            </a:r>
            <a:r>
              <a:rPr lang="de-DE" dirty="0">
                <a:sym typeface="Wingdings" pitchFamily="2" charset="2"/>
              </a:rPr>
              <a:t> </a:t>
            </a:r>
            <a:r>
              <a:rPr lang="de-DE" dirty="0" err="1">
                <a:sym typeface="Wingdings" pitchFamily="2" charset="2"/>
              </a:rPr>
              <a:t>installed</a:t>
            </a:r>
            <a:r>
              <a:rPr lang="de-DE" dirty="0">
                <a:sym typeface="Wingdings" pitchFamily="2" charset="2"/>
              </a:rPr>
              <a:t> und </a:t>
            </a:r>
            <a:r>
              <a:rPr lang="de-DE" dirty="0" err="1">
                <a:sym typeface="Wingdings" pitchFamily="2" charset="2"/>
              </a:rPr>
              <a:t>configured</a:t>
            </a:r>
            <a:endParaRPr lang="de-DE" dirty="0">
              <a:sym typeface="Wingdings" pitchFamily="2" charset="2"/>
            </a:endParaRPr>
          </a:p>
          <a:p>
            <a:pPr lvl="2"/>
            <a:r>
              <a:rPr lang="de-DE" dirty="0">
                <a:sym typeface="Wingdings" pitchFamily="2" charset="2"/>
              </a:rPr>
              <a:t>/</a:t>
            </a:r>
            <a:r>
              <a:rPr lang="de-DE" dirty="0" err="1">
                <a:sym typeface="Wingdings" pitchFamily="2" charset="2"/>
              </a:rPr>
              <a:t>etc</a:t>
            </a:r>
            <a:r>
              <a:rPr lang="de-DE" dirty="0">
                <a:sym typeface="Wingdings" pitchFamily="2" charset="2"/>
              </a:rPr>
              <a:t>/</a:t>
            </a:r>
            <a:r>
              <a:rPr lang="de-DE" dirty="0" err="1">
                <a:sym typeface="Wingdings" pitchFamily="2" charset="2"/>
              </a:rPr>
              <a:t>radvd.conf</a:t>
            </a:r>
            <a:endParaRPr lang="de-DE" dirty="0">
              <a:sym typeface="Wingdings" pitchFamily="2" charset="2"/>
            </a:endParaRPr>
          </a:p>
          <a:p>
            <a:pPr lvl="2"/>
            <a:endParaRPr lang="de-DE" dirty="0">
              <a:sym typeface="Wingdings" pitchFamily="2" charset="2"/>
            </a:endParaRPr>
          </a:p>
          <a:p>
            <a:r>
              <a:rPr lang="de-DE" dirty="0">
                <a:sym typeface="Wingdings" pitchFamily="2" charset="2"/>
              </a:rPr>
              <a:t>Webserver</a:t>
            </a:r>
          </a:p>
          <a:p>
            <a:pPr lvl="1"/>
            <a:r>
              <a:rPr lang="de-DE" dirty="0">
                <a:sym typeface="Wingdings" pitchFamily="2" charset="2"/>
              </a:rPr>
              <a:t>Apache</a:t>
            </a:r>
          </a:p>
          <a:p>
            <a:pPr lvl="1"/>
            <a:r>
              <a:rPr lang="de-DE" dirty="0" err="1">
                <a:sym typeface="Wingdings" pitchFamily="2" charset="2"/>
              </a:rPr>
              <a:t>Static</a:t>
            </a:r>
            <a:r>
              <a:rPr lang="de-DE" dirty="0">
                <a:sym typeface="Wingdings" pitchFamily="2" charset="2"/>
              </a:rPr>
              <a:t> IP </a:t>
            </a:r>
            <a:r>
              <a:rPr lang="de-DE" dirty="0" err="1">
                <a:sym typeface="Wingdings" pitchFamily="2" charset="2"/>
              </a:rPr>
              <a:t>configuration</a:t>
            </a:r>
            <a:endParaRPr lang="de-DE" dirty="0"/>
          </a:p>
          <a:p>
            <a:endParaRPr lang="de-DE" dirty="0"/>
          </a:p>
        </p:txBody>
      </p:sp>
    </p:spTree>
    <p:extLst>
      <p:ext uri="{BB962C8B-B14F-4D97-AF65-F5344CB8AC3E}">
        <p14:creationId xmlns:p14="http://schemas.microsoft.com/office/powerpoint/2010/main" val="100996415"/>
      </p:ext>
    </p:extLst>
  </p:cSld>
  <p:clrMapOvr>
    <a:masterClrMapping/>
  </p:clrMapOvr>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2B9D2C9A-AF9A-3F45-92D1-04AB79A24269}" vid="{012DFDE4-9678-AE4B-8C2F-4D02A88B26CC}"/>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IPv6-Security-101</Template>
  <TotalTime>6</TotalTime>
  <Words>475</Words>
  <Application>Microsoft Macintosh PowerPoint</Application>
  <PresentationFormat>On-screen Show (4:3)</PresentationFormat>
  <Paragraphs>90</Paragraphs>
  <Slides>6</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Aharoni</vt:lpstr>
      <vt:lpstr>Arial</vt:lpstr>
      <vt:lpstr>Calibri</vt:lpstr>
      <vt:lpstr>Lucida Grande</vt:lpstr>
      <vt:lpstr>Wingdings</vt:lpstr>
      <vt:lpstr>Custom Design</vt:lpstr>
      <vt:lpstr>1_Custom Design</vt:lpstr>
      <vt:lpstr>IPv6 Security Lab Setup</vt:lpstr>
      <vt:lpstr>Copyright</vt:lpstr>
      <vt:lpstr>virtual machine setup</vt:lpstr>
      <vt:lpstr>Example Setup with 5 VMs</vt:lpstr>
      <vt:lpstr>Virtual Machines</vt:lpstr>
      <vt:lpstr>Virtual Machines</vt:lpstr>
    </vt:vector>
  </TitlesOfParts>
  <Manager/>
  <Company>FIRST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IPv6 Security Lab</dc:title>
  <dc:subject/>
  <dc:creator>Frank Herberg</dc:creator>
  <cp:keywords/>
  <dc:description/>
  <cp:lastModifiedBy>Serge Droz</cp:lastModifiedBy>
  <cp:revision>670</cp:revision>
  <cp:lastPrinted>2019-06-12T15:11:59Z</cp:lastPrinted>
  <dcterms:created xsi:type="dcterms:W3CDTF">2010-05-29T11:54:25Z</dcterms:created>
  <dcterms:modified xsi:type="dcterms:W3CDTF">2019-06-30T22:47:20Z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