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Lst>
  <p:sldSz cy="5143500" cx="9144000"/>
  <p:notesSz cx="6858000" cy="9144000"/>
  <p:embeddedFontLst>
    <p:embeddedFont>
      <p:font typeface="Raleway"/>
      <p:regular r:id="rId193"/>
      <p:bold r:id="rId194"/>
      <p:italic r:id="rId195"/>
      <p:boldItalic r:id="rId196"/>
    </p:embeddedFont>
    <p:embeddedFont>
      <p:font typeface="Raleway SemiBold"/>
      <p:regular r:id="rId197"/>
      <p:bold r:id="rId198"/>
      <p:italic r:id="rId199"/>
      <p:boldItalic r:id="rId200"/>
    </p:embeddedFont>
    <p:embeddedFont>
      <p:font typeface="Roboto Medium"/>
      <p:regular r:id="rId201"/>
      <p:bold r:id="rId202"/>
      <p:italic r:id="rId203"/>
      <p:boldItalic r:id="rId204"/>
    </p:embeddedFont>
    <p:embeddedFont>
      <p:font typeface="Roboto"/>
      <p:regular r:id="rId205"/>
      <p:bold r:id="rId206"/>
      <p:italic r:id="rId207"/>
      <p:boldItalic r:id="rId208"/>
    </p:embeddedFont>
    <p:embeddedFont>
      <p:font typeface="Raleway ExtraBold"/>
      <p:bold r:id="rId209"/>
      <p:boldItalic r:id="rId210"/>
    </p:embeddedFont>
    <p:embeddedFont>
      <p:font typeface="Raleway Black"/>
      <p:bold r:id="rId211"/>
      <p:boldItalic r:id="rId212"/>
    </p:embeddedFont>
    <p:embeddedFont>
      <p:font typeface="Raleway Medium"/>
      <p:regular r:id="rId213"/>
      <p:bold r:id="rId214"/>
      <p:italic r:id="rId215"/>
      <p:boldItalic r:id="rId2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17" roundtripDataSignature="AMtx7mjWaBx/N/XpFyzIXkAwQMO7FcVg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7B6A4C-F5B5-48C9-A5E0-0C0B4648AAEC}">
  <a:tblStyle styleId="{EF7B6A4C-F5B5-48C9-A5E0-0C0B4648AAEC}"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3">
              <a:alpha val="20000"/>
            </a:schemeClr>
          </a:solidFill>
        </a:fill>
      </a:tcStyle>
    </a:band1H>
    <a:band2H>
      <a:tcTxStyle b="off" i="off"/>
    </a:band2H>
    <a:band1V>
      <a:tcTxStyle b="off" i="off"/>
      <a:tcStyle>
        <a:fill>
          <a:solidFill>
            <a:schemeClr val="accent3">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3"/>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3"/>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2EC526F3-EB55-4CBC-B05A-74E12473678C}"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font" Target="fonts/Raleway-bold.fntdata"/><Relationship Id="rId43" Type="http://schemas.openxmlformats.org/officeDocument/2006/relationships/slide" Target="slides/slide37.xml"/><Relationship Id="rId193" Type="http://schemas.openxmlformats.org/officeDocument/2006/relationships/font" Target="fonts/Raleway-regular.fntdata"/><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font" Target="fonts/RalewaySemiBold-bold.fntdata"/><Relationship Id="rId14" Type="http://schemas.openxmlformats.org/officeDocument/2006/relationships/slide" Target="slides/slide8.xml"/><Relationship Id="rId197" Type="http://schemas.openxmlformats.org/officeDocument/2006/relationships/font" Target="fonts/RalewaySemiBold-regular.fntdata"/><Relationship Id="rId17" Type="http://schemas.openxmlformats.org/officeDocument/2006/relationships/slide" Target="slides/slide11.xml"/><Relationship Id="rId196" Type="http://schemas.openxmlformats.org/officeDocument/2006/relationships/font" Target="fonts/Raleway-boldItalic.fntdata"/><Relationship Id="rId16" Type="http://schemas.openxmlformats.org/officeDocument/2006/relationships/slide" Target="slides/slide10.xml"/><Relationship Id="rId195" Type="http://schemas.openxmlformats.org/officeDocument/2006/relationships/font" Target="fonts/Raleway-italic.fntdata"/><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font" Target="fonts/RalewaySemiBold-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217" Type="http://customschemas.google.com/relationships/presentationmetadata" Target="metadata"/><Relationship Id="rId216" Type="http://schemas.openxmlformats.org/officeDocument/2006/relationships/font" Target="fonts/RalewayMedium-boldItalic.fntdata"/><Relationship Id="rId215" Type="http://schemas.openxmlformats.org/officeDocument/2006/relationships/font" Target="fonts/RalewayMedium-italic.fntdata"/><Relationship Id="rId214" Type="http://schemas.openxmlformats.org/officeDocument/2006/relationships/font" Target="fonts/RalewayMedium-bold.fntdata"/><Relationship Id="rId213" Type="http://schemas.openxmlformats.org/officeDocument/2006/relationships/font" Target="fonts/RalewayMedium-regular.fntdata"/><Relationship Id="rId212" Type="http://schemas.openxmlformats.org/officeDocument/2006/relationships/font" Target="fonts/RalewayBlack-boldItalic.fntdata"/><Relationship Id="rId211" Type="http://schemas.openxmlformats.org/officeDocument/2006/relationships/font" Target="fonts/RalewayBlack-bold.fntdata"/><Relationship Id="rId210" Type="http://schemas.openxmlformats.org/officeDocument/2006/relationships/font" Target="fonts/RalewayExtraBold-boldItalic.fntdata"/><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06" Type="http://schemas.openxmlformats.org/officeDocument/2006/relationships/font" Target="fonts/Roboto-bold.fntdata"/><Relationship Id="rId205" Type="http://schemas.openxmlformats.org/officeDocument/2006/relationships/font" Target="fonts/Roboto-regular.fntdata"/><Relationship Id="rId204" Type="http://schemas.openxmlformats.org/officeDocument/2006/relationships/font" Target="fonts/RobotoMedium-boldItalic.fntdata"/><Relationship Id="rId203" Type="http://schemas.openxmlformats.org/officeDocument/2006/relationships/font" Target="fonts/RobotoMedium-italic.fntdata"/><Relationship Id="rId209" Type="http://schemas.openxmlformats.org/officeDocument/2006/relationships/font" Target="fonts/RalewayExtraBold-bold.fntdata"/><Relationship Id="rId208" Type="http://schemas.openxmlformats.org/officeDocument/2006/relationships/font" Target="fonts/Roboto-boldItalic.fntdata"/><Relationship Id="rId207" Type="http://schemas.openxmlformats.org/officeDocument/2006/relationships/font" Target="fonts/Roboto-italic.fntdata"/><Relationship Id="rId202" Type="http://schemas.openxmlformats.org/officeDocument/2006/relationships/font" Target="fonts/RobotoMedium-bold.fntdata"/><Relationship Id="rId201" Type="http://schemas.openxmlformats.org/officeDocument/2006/relationships/font" Target="fonts/RobotoMedium-regular.fntdata"/><Relationship Id="rId200" Type="http://schemas.openxmlformats.org/officeDocument/2006/relationships/font" Target="fonts/RalewaySemiBol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ert.govt.nz/it-specialists/guides/how-ransomware-happens-and-how-to-stop-it/" TargetMode="Externa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c3.gov/"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crosoft.com/en-us/security/blog/2022/05/09/ransomware-as-a-service-understanding-the-cybercrime-gig-economy-and-how-to-protect-yourself/"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crosoft.com/en-us/security/blog/2022/05/09/ransomware-as-a-service-understanding-the-cybercrime-gig-economy-and-how-to-protect-yourself/"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crosoft.com/en-us/security/blog/2022/05/09/ransomware-as-a-service-understanding-the-cybercrime-gig-economy-and-how-to-protect-yoursel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crosoft.com/en-us/security/blog/2022/05/09/ransomware-as-a-service-understanding-the-cybercrime-gig-economy-and-how-to-protect-yoursel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c3.gov/Media/PDF/AnnualReport/2023_IC3Report.pdf" TargetMode="External"/><Relationship Id="rId3" Type="http://schemas.openxmlformats.org/officeDocument/2006/relationships/hyperlink" Target="https://www.enisa.europa.eu/topics/incident-response/glossary/ransomware"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d909d8d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ed909d8d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 first such software was found 1989, and distributed by Floppy disks. These malwares were not particularly sophisticated by today’s standards. The Aids Trojan demanded $189 to be sent to a Panama address. The author was arrested in the UK, and was a microbiologist consulting a.o. For the WHO.</a:t>
            </a:r>
            <a:endParaRPr/>
          </a:p>
          <a:p>
            <a:pPr indent="0" lvl="0" marL="0" rtl="0" algn="l">
              <a:lnSpc>
                <a:spcPct val="115000"/>
              </a:lnSpc>
              <a:spcBef>
                <a:spcPts val="0"/>
              </a:spcBef>
              <a:spcAft>
                <a:spcPts val="0"/>
              </a:spcAft>
              <a:buClr>
                <a:schemeClr val="dk1"/>
              </a:buClr>
              <a:buSzPts val="1100"/>
              <a:buFont typeface="Arial"/>
              <a:buNone/>
            </a:pPr>
            <a:r>
              <a:rPr lang="en"/>
              <a:t>The business did not really take of until the emergence of cryptocurrencies, which solved tha payment issue.</a:t>
            </a:r>
            <a:endParaRPr/>
          </a:p>
          <a:p>
            <a:pPr indent="0" lvl="0" marL="0" rtl="0" algn="l">
              <a:lnSpc>
                <a:spcPct val="115000"/>
              </a:lnSpc>
              <a:spcBef>
                <a:spcPts val="0"/>
              </a:spcBef>
              <a:spcAft>
                <a:spcPts val="0"/>
              </a:spcAft>
              <a:buClr>
                <a:schemeClr val="dk1"/>
              </a:buClr>
              <a:buSzPts val="1100"/>
              <a:buFont typeface="Arial"/>
              <a:buNone/>
            </a:pPr>
            <a:r>
              <a:rPr lang="en"/>
              <a:t>In started in the 2010’s with some. E.g. the rather successful banking Trojan gameover Zeus began delivering ransomware, presumably because it was much more profitable. A few years later actors started to encrypt entire organisations, dubbed Big game hunting, presumably because the AV industry could protect reasonably well against PC Ransomware and there was much more money to be made from a single entity ( 100’000’s vs 1’000 USD).</a:t>
            </a:r>
            <a:endParaRPr/>
          </a:p>
          <a:p>
            <a:pPr indent="0" lvl="0" marL="0" rtl="0" algn="just">
              <a:lnSpc>
                <a:spcPct val="115000"/>
              </a:lnSpc>
              <a:spcBef>
                <a:spcPts val="1200"/>
              </a:spcBef>
              <a:spcAft>
                <a:spcPts val="0"/>
              </a:spcAft>
              <a:buNone/>
            </a:pPr>
            <a:r>
              <a:rPr lang="en"/>
              <a:t>https://digitalcommons.kennesaw.edu/cgi/viewcontent.cgi?article=5312&amp;context=facpub</a:t>
            </a:r>
            <a:r>
              <a:rPr lang="en"/>
              <a:t>s</a:t>
            </a:r>
            <a:endParaRPr/>
          </a:p>
          <a:p>
            <a:pPr indent="0" lvl="0" marL="0" rtl="0" algn="l">
              <a:spcBef>
                <a:spcPts val="120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6874cbc0176f9c4b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g6874cbc0176f9c4b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6874cbc0176f9c4b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6874cbc0176f9c4b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6874cbc0176f9c4b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3" name="Google Shape;793;g6874cbc0176f9c4b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6874cbc0176f9c4b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g6874cbc0176f9c4b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ed909d8d5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ed909d8d5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ed909d8d58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ed909d8d58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6874cbc0176f9c4b_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7" name="Google Shape;817;g6874cbc0176f9c4b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6874cbc0176f9c4b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3" name="Google Shape;823;g6874cbc0176f9c4b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ed909d8d58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ed909d8d58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6874cbc0176f9c4b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g6874cbc0176f9c4b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6874cbc0176f9c4b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g6874cbc0176f9c4b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6874cbc0176f9c4b_211: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7" name="Google Shape;847;g6874cbc0176f9c4b_211: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eaffeadc25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eaffeadc25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6874cbc0176f9c4b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g6874cbc0176f9c4b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6874cbc0176f9c4b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g6874cbc0176f9c4b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6874cbc0176f9c4b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6874cbc0176f9c4b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c46c3193b8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6" name="Google Shape;876;g2c46c3193b8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2" name="Google Shape;882;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6874cbc0176f9c4b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8" name="Google Shape;888;g6874cbc0176f9c4b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4" name="Google Shape;894;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000"/>
              <a:buFont typeface="Roboto"/>
              <a:buNone/>
            </a:pPr>
            <a:r>
              <a:rPr lang="en" sz="1000">
                <a:solidFill>
                  <a:schemeClr val="dk1"/>
                </a:solidFill>
                <a:latin typeface="Roboto"/>
                <a:ea typeface="Roboto"/>
                <a:cs typeface="Roboto"/>
                <a:sym typeface="Roboto"/>
              </a:rPr>
              <a:t>Source: </a:t>
            </a:r>
            <a:r>
              <a:rPr lang="en" sz="1000" u="sng">
                <a:solidFill>
                  <a:srgbClr val="5B9BD5"/>
                </a:solidFill>
                <a:latin typeface="Roboto"/>
                <a:ea typeface="Roboto"/>
                <a:cs typeface="Roboto"/>
                <a:sym typeface="Roboto"/>
                <a:hlinkClick r:id="rId2">
                  <a:extLst>
                    <a:ext uri="{A12FA001-AC4F-418D-AE19-62706E023703}">
                      <ahyp:hlinkClr val="tx"/>
                    </a:ext>
                  </a:extLst>
                </a:hlinkClick>
              </a:rPr>
              <a:t>https://www.cert.govt.nz/it-specialists/guides/how-ransomware-happens-and-how-to-stop-it/</a:t>
            </a:r>
            <a:endParaRPr sz="1000">
              <a:solidFill>
                <a:schemeClr val="dk1"/>
              </a:solidFill>
              <a:latin typeface="Roboto"/>
              <a:ea typeface="Roboto"/>
              <a:cs typeface="Roboto"/>
              <a:sym typeface="Roboto"/>
            </a:endParaRPr>
          </a:p>
          <a:p>
            <a:pPr indent="0" lvl="0" marL="0" rtl="0" algn="l">
              <a:lnSpc>
                <a:spcPct val="115000"/>
              </a:lnSpc>
              <a:spcBef>
                <a:spcPts val="0"/>
              </a:spcBef>
              <a:spcAft>
                <a:spcPts val="120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6874cbc0176f9c4b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0" name="Google Shape;900;g6874cbc0176f9c4b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c4b72078c1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g2c4b72078c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6874cbc0176f9c4b_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 name="Google Shape;912;g6874cbc0176f9c4b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6874cbc0176f9c4b_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 name="Google Shape;918;g6874cbc0176f9c4b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21.03.</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c4b72078c1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g2c4b72078c1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c4b72078c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g2c4b72078c1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1" name="Google Shape;941;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7" name="Google Shape;947;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3" name="Google Shape;953;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9" name="Google Shape;959;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dca65d5e72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1" name="Google Shape;971;g2dca65d5e72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eaffeadc25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g2eaffeadc25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4" name="Google Shape;984;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0" name="Google Shape;990;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eaffeadc25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g2eaffeadc25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df91a6bdca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2" name="Google Shape;1002;g2df91a6bdca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df91a6bdca_0_65: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g2df91a6bdca_0_65: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101600" lvl="0" marL="171450" rtl="0" algn="l">
              <a:lnSpc>
                <a:spcPct val="100000"/>
              </a:lnSpc>
              <a:spcBef>
                <a:spcPts val="600"/>
              </a:spcBef>
              <a:spcAft>
                <a:spcPts val="0"/>
              </a:spcAft>
              <a:buClr>
                <a:schemeClr val="dk1"/>
              </a:buClr>
              <a:buSzPts val="1100"/>
              <a:buFont typeface="Arial"/>
              <a:buNone/>
            </a:pPr>
            <a:r>
              <a:t/>
            </a:r>
            <a:endParaRPr/>
          </a:p>
        </p:txBody>
      </p:sp>
      <p:sp>
        <p:nvSpPr>
          <p:cNvPr id="1010" name="Google Shape;1010;g2df91a6bdca_0_65:notes"/>
          <p:cNvSpPr txBox="1"/>
          <p:nvPr>
            <p:ph idx="12" type="sldNum"/>
          </p:nvPr>
        </p:nvSpPr>
        <p:spPr>
          <a:xfrm>
            <a:off x="5462663" y="8712000"/>
            <a:ext cx="871200" cy="1794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Arial"/>
              <a:buNone/>
            </a:pPr>
            <a:fld id="{00000000-1234-1234-1234-123412341234}" type="slidenum">
              <a:rPr b="0" i="0" lang="en"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df91a6bdca_0_72: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6" name="Google Shape;1016;g2df91a6bdca_0_72: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101600" lvl="0" marL="171450" rtl="0" algn="l">
              <a:lnSpc>
                <a:spcPct val="100000"/>
              </a:lnSpc>
              <a:spcBef>
                <a:spcPts val="600"/>
              </a:spcBef>
              <a:spcAft>
                <a:spcPts val="0"/>
              </a:spcAft>
              <a:buClr>
                <a:schemeClr val="dk1"/>
              </a:buClr>
              <a:buSzPts val="1100"/>
              <a:buFont typeface="Arial"/>
              <a:buNone/>
            </a:pPr>
            <a:r>
              <a:t/>
            </a:r>
            <a:endParaRPr/>
          </a:p>
        </p:txBody>
      </p:sp>
      <p:sp>
        <p:nvSpPr>
          <p:cNvPr id="1017" name="Google Shape;1017;g2df91a6bdca_0_72:notes"/>
          <p:cNvSpPr txBox="1"/>
          <p:nvPr>
            <p:ph idx="12" type="sldNum"/>
          </p:nvPr>
        </p:nvSpPr>
        <p:spPr>
          <a:xfrm>
            <a:off x="5462663" y="8712000"/>
            <a:ext cx="871200" cy="1794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Arial"/>
              <a:buNone/>
            </a:pPr>
            <a:fld id="{00000000-1234-1234-1234-123412341234}" type="slidenum">
              <a:rPr b="0" i="0" lang="en"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a78a35bd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da78a35bd7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chemeClr val="dk1"/>
                </a:solidFill>
              </a:rPr>
              <a:t>https://www.first.org/resources/papers/conf2023/FIRSTCON23-TLP-CLEAR-Leverett-and-Small-Ransomware-Zugzwang-Final.pdf</a:t>
            </a:r>
            <a:endParaRPr sz="8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df91a6bdca_0_105: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2df91a6bdca_0_105: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t/>
            </a:r>
            <a:endParaRPr/>
          </a:p>
        </p:txBody>
      </p:sp>
      <p:sp>
        <p:nvSpPr>
          <p:cNvPr id="1043" name="Google Shape;1043;g2df91a6bdca_0_105:notes"/>
          <p:cNvSpPr txBox="1"/>
          <p:nvPr>
            <p:ph idx="12" type="sldNum"/>
          </p:nvPr>
        </p:nvSpPr>
        <p:spPr>
          <a:xfrm>
            <a:off x="5462663" y="8712000"/>
            <a:ext cx="871200" cy="1794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Arial"/>
              <a:buNone/>
            </a:pPr>
            <a:fld id="{00000000-1234-1234-1234-123412341234}" type="slidenum">
              <a:rPr b="0" i="0" lang="en"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df91a6bdca_0_112: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9" name="Google Shape;1049;g2df91a6bdca_0_112: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df91a6bdca_0_118: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5" name="Google Shape;1055;g2df91a6bdca_0_118: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df91a6bdca_0_130: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1" name="Google Shape;1061;g2df91a6bdca_0_130: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df91a6bdc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6" name="Google Shape;1066;g2df91a6bdca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df91a6bdca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2" name="Google Shape;1072;g2df91a6bdca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df91a6bdca_0_147: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8" name="Google Shape;1078;g2df91a6bdca_0_147: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1bdad3a9b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1bdad3a9b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1bdad3a9b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21bdad3a9b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21bdad3a9b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21bdad3a9b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df91a6bdc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2" name="Google Shape;1102;g2df91a6bdca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df91a6bdca_0_216: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6" name="Google Shape;1146;g2df91a6bdca_0_216: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1bdad3a9b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21bdad3a9b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1bdad3a9b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1bdad3a9b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1bdad3a9b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1bdad3a9b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1bdad3a9b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21bdad3a9b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1bdad3a9b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1bdad3a9b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1bdad3a9b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1bdad3a9b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21bdad3a9b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21bdad3a9b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1bdad3a9b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21bdad3a9b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f418de567f_4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1f418de567f_4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df91a6bdca_0_270: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a:p>
        </p:txBody>
      </p:sp>
      <p:sp>
        <p:nvSpPr>
          <p:cNvPr id="1200" name="Google Shape;1200;g2df91a6bdca_0_270: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df91a6bdca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1" name="Google Shape;1221;g2df91a6bdca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Mention: Universal decryptor</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df91a6bdca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g2df91a6bdca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df91a6bdca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3" name="Google Shape;1233;g2df91a6bdca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df91a6bdca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9" name="Google Shape;1239;g2df91a6bdca_0_3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df91a6bdca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5" name="Google Shape;1245;g2df91a6bdca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df91a6bdca_0_315: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1" name="Google Shape;1251;g2df91a6bdca_0_315: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2df91a6bdca_0_321: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7" name="Google Shape;1257;g2df91a6bdca_0_321: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2df91a6bdca_0_327: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3" name="Google Shape;1263;g2df91a6bdca_0_327: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df91a6bdca_0_333: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9" name="Google Shape;1269;g2df91a6bdca_0_333: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df91a6bdca_0_339: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5" name="Google Shape;1275;g2df91a6bdca_0_339: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df91a6bdca_0_345: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1" name="Google Shape;1281;g2df91a6bdca_0_345: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2df91a6bdca_0_380: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7" name="Google Shape;1287;g2df91a6bdca_0_380: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101600" lvl="0" marL="171450" rtl="0" algn="l">
              <a:lnSpc>
                <a:spcPct val="100000"/>
              </a:lnSpc>
              <a:spcBef>
                <a:spcPts val="600"/>
              </a:spcBef>
              <a:spcAft>
                <a:spcPts val="0"/>
              </a:spcAft>
              <a:buClr>
                <a:schemeClr val="dk1"/>
              </a:buClr>
              <a:buSzPts val="1100"/>
              <a:buFont typeface="Arial"/>
              <a:buNone/>
            </a:pPr>
            <a:r>
              <a:t/>
            </a:r>
            <a:endParaRPr/>
          </a:p>
        </p:txBody>
      </p:sp>
      <p:sp>
        <p:nvSpPr>
          <p:cNvPr id="1288" name="Google Shape;1288;g2df91a6bdca_0_380:notes"/>
          <p:cNvSpPr txBox="1"/>
          <p:nvPr>
            <p:ph idx="12" type="sldNum"/>
          </p:nvPr>
        </p:nvSpPr>
        <p:spPr>
          <a:xfrm>
            <a:off x="5462663" y="8712000"/>
            <a:ext cx="871200" cy="1794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SzPts val="1800"/>
              <a:buFont typeface="Arial"/>
              <a:buNone/>
            </a:pPr>
            <a:fld id="{00000000-1234-1234-1234-123412341234}" type="slidenum">
              <a:rPr b="0" i="0" lang="en"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2df91a6bdca_0_388: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6" name="Google Shape;1296;g2df91a6bdca_0_388: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1bdad3a9b5_0_132: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2" name="Google Shape;1302;g21bdad3a9b5_0_132: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1bdad3a9b5_0_137: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7" name="Google Shape;1307;g21bdad3a9b5_0_137: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1bdad3a9b5_0_143: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3" name="Google Shape;1313;g21bdad3a9b5_0_143: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1bdad3a9b5_0_149: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9" name="Google Shape;1319;g21bdad3a9b5_0_149: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21bdad3a9b5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21bdad3a9b5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1" name="Google Shape;1331;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8" name="Google Shape;1338;p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4" name="Google Shape;1344;p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0" name="Google Shape;1350;p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p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6" name="Google Shape;1356;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2f4563fabff_0_0:notes"/>
          <p:cNvSpPr txBox="1"/>
          <p:nvPr>
            <p:ph idx="1" type="body"/>
          </p:nvPr>
        </p:nvSpPr>
        <p:spPr>
          <a:xfrm>
            <a:off x="773424" y="4283968"/>
            <a:ext cx="5560500" cy="424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2" name="Google Shape;1362;g2f4563fabff_0_0:notes"/>
          <p:cNvSpPr/>
          <p:nvPr>
            <p:ph idx="2" type="sldImg"/>
          </p:nvPr>
        </p:nvSpPr>
        <p:spPr>
          <a:xfrm>
            <a:off x="765175" y="900113"/>
            <a:ext cx="5559300" cy="31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f4563fabf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2f4563fabf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2df91a6bdc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4" name="Google Shape;1374;g2df91a6bdca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a78a35bd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da78a35bd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685800" y="4343400"/>
            <a:ext cx="5484813" cy="411321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Times New Roman"/>
              <a:buNone/>
            </a:pPr>
            <a:r>
              <a:t/>
            </a:r>
            <a:endParaRPr/>
          </a:p>
        </p:txBody>
      </p:sp>
      <p:sp>
        <p:nvSpPr>
          <p:cNvPr id="71" name="Google Shape;71;p2:notes"/>
          <p:cNvSpPr/>
          <p:nvPr>
            <p:ph idx="2" type="sldImg"/>
          </p:nvPr>
        </p:nvSpPr>
        <p:spPr>
          <a:xfrm>
            <a:off x="382588" y="685800"/>
            <a:ext cx="6091237" cy="3427413"/>
          </a:xfrm>
          <a:custGeom>
            <a:rect b="b" l="l" r="r" t="t"/>
            <a:pathLst>
              <a:path extrusionOk="0" h="120000" w="120000">
                <a:moveTo>
                  <a:pt x="0" y="0"/>
                </a:moveTo>
                <a:lnTo>
                  <a:pt x="120000" y="0"/>
                </a:lnTo>
                <a:lnTo>
                  <a:pt x="120000" y="120000"/>
                </a:lnTo>
                <a:lnTo>
                  <a:pt x="0" y="120000"/>
                </a:lnTo>
                <a:close/>
              </a:path>
            </a:pathLst>
          </a:custGeom>
          <a:noFill/>
          <a:ln cap="sq" cmpd="sng" w="12600">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 IC3 Annual Report 2023: </a:t>
            </a:r>
            <a:r>
              <a:rPr lang="en" u="sng">
                <a:solidFill>
                  <a:schemeClr val="hlink"/>
                </a:solidFill>
                <a:hlinkClick r:id="rId2"/>
              </a:rPr>
              <a:t>https://www.ic3.gov/</a:t>
            </a:r>
            <a:r>
              <a:rPr lang="en"/>
              <a:t> =&gt; </a:t>
            </a:r>
            <a:r>
              <a:rPr lang="en"/>
              <a:t>https://www.ic3.gov/Media/PDF/AnnualReport/2023_IC3Report.pdf</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222f4c398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c222f4c398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a85a99c3b_3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da85a99c3b_3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 material:</a:t>
            </a:r>
            <a:endParaRPr/>
          </a:p>
          <a:p>
            <a:pPr indent="-298450" lvl="0" marL="457200" rtl="0" algn="l">
              <a:lnSpc>
                <a:spcPct val="100000"/>
              </a:lnSpc>
              <a:spcBef>
                <a:spcPts val="0"/>
              </a:spcBef>
              <a:spcAft>
                <a:spcPts val="0"/>
              </a:spcAft>
              <a:buSzPts val="1100"/>
              <a:buChar char="-"/>
            </a:pPr>
            <a:r>
              <a:rPr lang="en" u="sng">
                <a:solidFill>
                  <a:schemeClr val="hlink"/>
                </a:solidFill>
                <a:hlinkClick r:id="rId2"/>
              </a:rPr>
              <a:t>https://www.microsoft.com/en-us/security/blog/2022/05/09/ransomware-as-a-service-understanding-the-cybercrime-gig-economy-and-how-to-protect-yourself/</a:t>
            </a:r>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da85a99c3b_3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da85a99c3b_3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 material:</a:t>
            </a:r>
            <a:endParaRPr/>
          </a:p>
          <a:p>
            <a:pPr indent="-298450" lvl="0" marL="457200" rtl="0" algn="l">
              <a:lnSpc>
                <a:spcPct val="100000"/>
              </a:lnSpc>
              <a:spcBef>
                <a:spcPts val="0"/>
              </a:spcBef>
              <a:spcAft>
                <a:spcPts val="0"/>
              </a:spcAft>
              <a:buSzPts val="1100"/>
              <a:buChar char="-"/>
            </a:pPr>
            <a:r>
              <a:rPr lang="en" u="sng">
                <a:solidFill>
                  <a:schemeClr val="hlink"/>
                </a:solidFill>
                <a:hlinkClick r:id="rId2"/>
              </a:rPr>
              <a:t>https://www.microsoft.com/en-us/security/blog/2022/05/09/ransomware-as-a-service-understanding-the-cybercrime-gig-economy-and-how-to-protect-yourself/</a:t>
            </a:r>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da85a99c3b_3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da85a99c3b_3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 material:</a:t>
            </a:r>
            <a:endParaRPr/>
          </a:p>
          <a:p>
            <a:pPr indent="-298450" lvl="0" marL="457200" rtl="0" algn="l">
              <a:lnSpc>
                <a:spcPct val="100000"/>
              </a:lnSpc>
              <a:spcBef>
                <a:spcPts val="0"/>
              </a:spcBef>
              <a:spcAft>
                <a:spcPts val="0"/>
              </a:spcAft>
              <a:buSzPts val="1100"/>
              <a:buChar char="-"/>
            </a:pPr>
            <a:r>
              <a:rPr lang="en" u="sng">
                <a:solidFill>
                  <a:schemeClr val="hlink"/>
                </a:solidFill>
                <a:hlinkClick r:id="rId2"/>
              </a:rPr>
              <a:t>https://www.microsoft.com/en-us/security/blog/2022/05/09/ransomware-as-a-service-understanding-the-cybercrime-gig-economy-and-how-to-protect-yourself/</a:t>
            </a:r>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da85a99c3b_3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2da85a99c3b_3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 material:</a:t>
            </a:r>
            <a:endParaRPr/>
          </a:p>
          <a:p>
            <a:pPr indent="-298450" lvl="0" marL="457200" rtl="0" algn="l">
              <a:lnSpc>
                <a:spcPct val="100000"/>
              </a:lnSpc>
              <a:spcBef>
                <a:spcPts val="0"/>
              </a:spcBef>
              <a:spcAft>
                <a:spcPts val="0"/>
              </a:spcAft>
              <a:buSzPts val="1100"/>
              <a:buChar char="-"/>
            </a:pPr>
            <a:r>
              <a:rPr lang="en" u="sng">
                <a:solidFill>
                  <a:schemeClr val="hlink"/>
                </a:solidFill>
                <a:hlinkClick r:id="rId2"/>
              </a:rPr>
              <a:t>https://www.microsoft.com/en-us/security/blog/2022/05/09/ransomware-as-a-service-understanding-the-cybercrime-gig-economy-and-how-to-protect-yourself/</a:t>
            </a:r>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da85a99c3b_3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da85a99c3b_3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d909d8d58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ed909d8d58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da85a99c3b_3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da85a99c3b_3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Sources:</a:t>
            </a:r>
            <a:endParaRPr/>
          </a:p>
          <a:p>
            <a:pPr indent="-298450" lvl="0" marL="457200" rtl="0" algn="l">
              <a:lnSpc>
                <a:spcPct val="100000"/>
              </a:lnSpc>
              <a:spcBef>
                <a:spcPts val="0"/>
              </a:spcBef>
              <a:spcAft>
                <a:spcPts val="0"/>
              </a:spcAft>
              <a:buSzPts val="1100"/>
              <a:buChar char="-"/>
            </a:pPr>
            <a:r>
              <a:rPr lang="en"/>
              <a:t>https://learn.microsoft.com/en-us/security/ransomware/human-operated-ransomware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da85a99c3b_3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2da85a99c3b_3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Source: https://learn.microsoft.com/en-us/security/ransomware/media/human-operated-ransomware/ransomware-extortion-based-attack.png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a85a99c3b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da85a99c3b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a85a99c3b_3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2da85a99c3b_3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da85a99c3b_3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2da85a99c3b_3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750"/>
              </a:spcBef>
              <a:spcAft>
                <a:spcPts val="0"/>
              </a:spcAft>
              <a:buClr>
                <a:srgbClr val="A01813"/>
              </a:buClr>
              <a:buSzPts val="2100"/>
              <a:buChar char="●"/>
            </a:pPr>
            <a:r>
              <a:rPr lang="en" sz="2100">
                <a:solidFill>
                  <a:schemeClr val="dk1"/>
                </a:solidFill>
                <a:latin typeface="Raleway"/>
                <a:ea typeface="Raleway"/>
                <a:cs typeface="Raleway"/>
                <a:sym typeface="Raleway"/>
              </a:rPr>
              <a:t>Attack was detected 9 months after initial access on a Friday evening</a:t>
            </a:r>
            <a:endParaRPr sz="2100">
              <a:solidFill>
                <a:schemeClr val="dk1"/>
              </a:solidFill>
              <a:latin typeface="Raleway"/>
              <a:ea typeface="Raleway"/>
              <a:cs typeface="Raleway"/>
              <a:sym typeface="Raleway"/>
            </a:endParaRPr>
          </a:p>
          <a:p>
            <a:pPr indent="-361950" lvl="0" marL="457200" rtl="0" algn="l">
              <a:lnSpc>
                <a:spcPct val="100000"/>
              </a:lnSpc>
              <a:spcBef>
                <a:spcPts val="750"/>
              </a:spcBef>
              <a:spcAft>
                <a:spcPts val="0"/>
              </a:spcAft>
              <a:buClr>
                <a:srgbClr val="A01813"/>
              </a:buClr>
              <a:buSzPts val="2100"/>
              <a:buChar char="●"/>
            </a:pPr>
            <a:r>
              <a:rPr lang="en" sz="2100">
                <a:solidFill>
                  <a:schemeClr val="dk1"/>
                </a:solidFill>
                <a:latin typeface="Raleway"/>
                <a:ea typeface="Raleway"/>
                <a:cs typeface="Raleway"/>
                <a:sym typeface="Raleway"/>
              </a:rPr>
              <a:t>On Monday most systems were encrypted. </a:t>
            </a:r>
            <a:endParaRPr sz="2100">
              <a:solidFill>
                <a:schemeClr val="dk1"/>
              </a:solidFill>
              <a:latin typeface="Raleway"/>
              <a:ea typeface="Raleway"/>
              <a:cs typeface="Raleway"/>
              <a:sym typeface="Raleway"/>
            </a:endParaRPr>
          </a:p>
          <a:p>
            <a:pPr indent="-361950" lvl="0" marL="457200" rtl="0" algn="l">
              <a:lnSpc>
                <a:spcPct val="100000"/>
              </a:lnSpc>
              <a:spcBef>
                <a:spcPts val="750"/>
              </a:spcBef>
              <a:spcAft>
                <a:spcPts val="0"/>
              </a:spcAft>
              <a:buClr>
                <a:schemeClr val="dk1"/>
              </a:buClr>
              <a:buSzPts val="2100"/>
              <a:buFont typeface="Raleway"/>
              <a:buChar char="●"/>
            </a:pPr>
            <a:r>
              <a:rPr lang="en" sz="2100">
                <a:solidFill>
                  <a:schemeClr val="dk1"/>
                </a:solidFill>
                <a:latin typeface="Raleway"/>
                <a:ea typeface="Raleway"/>
                <a:cs typeface="Raleway"/>
                <a:sym typeface="Raleway"/>
              </a:rPr>
              <a:t>Management in shock, nobody knows what to do</a:t>
            </a:r>
            <a:endParaRPr sz="2100">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da85a99c3b_3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da85a99c3b_3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da85a99c3b_3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2da85a99c3b_3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a85a99c3b_3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da85a99c3b_3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da85a99c3b_3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2da85a99c3b_3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da85a99c3b_3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da85a99c3b_3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203e4d6f9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203e4d6f9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a85a99c3b_3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da85a99c3b_3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a85a99c3b_3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da85a99c3b_3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da85a99c3b_3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2da85a99c3b_3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a85a99c3b_3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2da85a99c3b_3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Steps:</a:t>
            </a:r>
            <a:endParaRPr/>
          </a:p>
          <a:p>
            <a:pPr indent="0" lvl="0" marL="0" rtl="0" algn="l">
              <a:lnSpc>
                <a:spcPct val="115000"/>
              </a:lnSpc>
              <a:spcBef>
                <a:spcPts val="600"/>
              </a:spcBef>
              <a:spcAft>
                <a:spcPts val="0"/>
              </a:spcAft>
              <a:buClr>
                <a:schemeClr val="dk1"/>
              </a:buClr>
              <a:buSzPts val="1100"/>
              <a:buFont typeface="Arial"/>
              <a:buNone/>
            </a:pPr>
            <a:r>
              <a:rPr lang="en"/>
              <a:t>1.Citrix Login (without MFA) on Management Server with supplier account </a:t>
            </a:r>
            <a:endParaRPr/>
          </a:p>
          <a:p>
            <a:pPr indent="0" lvl="0" marL="0" rtl="0" algn="l">
              <a:lnSpc>
                <a:spcPct val="115000"/>
              </a:lnSpc>
              <a:spcBef>
                <a:spcPts val="600"/>
              </a:spcBef>
              <a:spcAft>
                <a:spcPts val="0"/>
              </a:spcAft>
              <a:buClr>
                <a:schemeClr val="dk1"/>
              </a:buClr>
              <a:buSzPts val="1100"/>
              <a:buFont typeface="Arial"/>
              <a:buNone/>
            </a:pPr>
            <a:r>
              <a:rPr lang="en"/>
              <a:t>2.AD Enumeration with Bloodhound: supplier account had admin rights on the management server </a:t>
            </a:r>
            <a:endParaRPr/>
          </a:p>
          <a:p>
            <a:pPr indent="0" lvl="0" marL="0" rtl="0" algn="l">
              <a:lnSpc>
                <a:spcPct val="115000"/>
              </a:lnSpc>
              <a:spcBef>
                <a:spcPts val="600"/>
              </a:spcBef>
              <a:spcAft>
                <a:spcPts val="0"/>
              </a:spcAft>
              <a:buClr>
                <a:schemeClr val="dk1"/>
              </a:buClr>
              <a:buSzPts val="1100"/>
              <a:buFont typeface="Arial"/>
              <a:buNone/>
            </a:pPr>
            <a:r>
              <a:rPr lang="en"/>
              <a:t>3.Lateral Movement via RDP to other servers, where the supplier user had local admin rights</a:t>
            </a:r>
            <a:endParaRPr/>
          </a:p>
          <a:p>
            <a:pPr indent="0" lvl="0" marL="0" rtl="0" algn="l">
              <a:lnSpc>
                <a:spcPct val="115000"/>
              </a:lnSpc>
              <a:spcBef>
                <a:spcPts val="600"/>
              </a:spcBef>
              <a:spcAft>
                <a:spcPts val="0"/>
              </a:spcAft>
              <a:buClr>
                <a:schemeClr val="dk1"/>
              </a:buClr>
              <a:buSzPts val="1100"/>
              <a:buFont typeface="Arial"/>
              <a:buNone/>
            </a:pPr>
            <a:r>
              <a:rPr lang="en"/>
              <a:t>4.LSASS Process Dump - there was an active session from an admin user on the DC that thus got compromised -&gt; turns out, they had no password policy and the passwords were very bad</a:t>
            </a:r>
            <a:endParaRPr/>
          </a:p>
          <a:p>
            <a:pPr indent="0" lvl="0" marL="0" rtl="0" algn="l">
              <a:lnSpc>
                <a:spcPct val="115000"/>
              </a:lnSpc>
              <a:spcBef>
                <a:spcPts val="600"/>
              </a:spcBef>
              <a:spcAft>
                <a:spcPts val="0"/>
              </a:spcAft>
              <a:buClr>
                <a:schemeClr val="dk1"/>
              </a:buClr>
              <a:buSzPts val="1100"/>
              <a:buFont typeface="Arial"/>
              <a:buNone/>
            </a:pPr>
            <a:r>
              <a:rPr lang="en"/>
              <a:t>5.Installation of C2 Beacon on two servers </a:t>
            </a:r>
            <a:endParaRPr/>
          </a:p>
          <a:p>
            <a:pPr indent="0" lvl="0" marL="0" rtl="0" algn="l">
              <a:lnSpc>
                <a:spcPct val="115000"/>
              </a:lnSpc>
              <a:spcBef>
                <a:spcPts val="600"/>
              </a:spcBef>
              <a:spcAft>
                <a:spcPts val="0"/>
              </a:spcAft>
              <a:buClr>
                <a:schemeClr val="dk1"/>
              </a:buClr>
              <a:buSzPts val="1100"/>
              <a:buFont typeface="Arial"/>
              <a:buNone/>
            </a:pPr>
            <a:r>
              <a:rPr lang="en"/>
              <a:t>6.Lateral Movement to Domain Controller with Domain Admin thanks to the compromised user</a:t>
            </a:r>
            <a:endParaRPr/>
          </a:p>
          <a:p>
            <a:pPr indent="0" lvl="0" marL="0" rtl="0" algn="l">
              <a:lnSpc>
                <a:spcPct val="115000"/>
              </a:lnSpc>
              <a:spcBef>
                <a:spcPts val="600"/>
              </a:spcBef>
              <a:spcAft>
                <a:spcPts val="0"/>
              </a:spcAft>
              <a:buSzPts val="1100"/>
              <a:buNone/>
            </a:pPr>
            <a:r>
              <a:rPr lang="en"/>
              <a:t>7.Persistence over Scheduled Tasks + Deployment of the ransomware over GPO ; the scheduled task also deleted Volume Shadow Copies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da85a99c3b_3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g2da85a99c3b_3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c222f4c398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2c222f4c398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c3fe53c39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c3fe53c39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c3fe53c39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g2c3fe53c395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222f4c39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2c222f4c39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c3fe53c395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2c3fe53c395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c3fe53c395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c3fe53c395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c222f4c398_0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2c222f4c398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da78a35bd7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2da78a35bd7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da78a35bd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2da78a35bd7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f418de567f_4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1f418de567f_4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1bdad3a9b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1bdad3a9b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d909d8d58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ed909d8d58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df9502b33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g2df9502b33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df9502b33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df9502b33e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c222f4c398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2c222f4c398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c4b72078c1_0_3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g2c4b72078c1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da85a99c3b_3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g2da85a99c3b_3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da85a99c3b_3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2da85a99c3b_3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eaffeadc25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eaffeadc25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da85a99c3b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2da85a99c3b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df91a6bdc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2df91a6bdc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ed909d8d58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2ed909d8d58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da78a35bd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da78a35bd7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ed909d8d5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ed909d8d5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ed909d8d5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ed909d8d5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ed909d8d5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ed909d8d5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ed909d8d5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ed909d8d5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ed909d8d5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ed909d8d5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affeadc25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eaffeadc25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ed909d8d5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ed909d8d5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c222f4c398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2c222f4c398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ed909d8d5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ed909d8d5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da78a35bd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g2da78a35bd7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dcadfc36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g2dcadfc36e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chemeClr val="dk1"/>
                </a:solidFill>
              </a:rPr>
              <a:t>https://www.first.org/resources/papers/conf2023/FIRSTCON23-TLP-CLEAR-Leverett-and-Small-Ransomware-Zugzwang-Final.pdf</a:t>
            </a:r>
            <a:endParaRPr sz="8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dcadfc36e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2dcadfc36e1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f418de567f_4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1f418de567f_4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Definition sources for “Ransomware”:</a:t>
            </a:r>
            <a:endParaRPr/>
          </a:p>
          <a:p>
            <a:pPr indent="-298450" lvl="0" marL="457200" rtl="0" algn="l">
              <a:lnSpc>
                <a:spcPct val="100000"/>
              </a:lnSpc>
              <a:spcBef>
                <a:spcPts val="0"/>
              </a:spcBef>
              <a:spcAft>
                <a:spcPts val="0"/>
              </a:spcAft>
              <a:buSzPts val="1100"/>
              <a:buChar char="-"/>
            </a:pPr>
            <a:r>
              <a:rPr lang="en" u="sng">
                <a:solidFill>
                  <a:schemeClr val="hlink"/>
                </a:solidFill>
                <a:hlinkClick r:id="rId2"/>
              </a:rPr>
              <a:t>https://www.ic3.gov/Media/PDF/AnnualReport/2023_IC3Report.pdf</a:t>
            </a:r>
            <a:r>
              <a:rPr lang="en"/>
              <a:t>: “Ransomware: A type of malicious software designed to block access to a computer system until money is paid.”</a:t>
            </a:r>
            <a:endParaRPr/>
          </a:p>
          <a:p>
            <a:pPr indent="-298450" lvl="0" marL="457200" rtl="0" algn="l">
              <a:lnSpc>
                <a:spcPct val="100000"/>
              </a:lnSpc>
              <a:spcBef>
                <a:spcPts val="0"/>
              </a:spcBef>
              <a:spcAft>
                <a:spcPts val="0"/>
              </a:spcAft>
              <a:buSzPts val="1100"/>
              <a:buChar char="-"/>
            </a:pPr>
            <a:r>
              <a:rPr lang="en" u="sng">
                <a:solidFill>
                  <a:schemeClr val="hlink"/>
                </a:solidFill>
                <a:hlinkClick r:id="rId3"/>
              </a:rPr>
              <a:t>https://www.enisa.europa.eu/topics/incident-response/glossary/ransomware</a:t>
            </a:r>
            <a:r>
              <a:rPr lang="en"/>
              <a:t>: “Ransomware depicts a type of malware (like Viruses, Trojans, etc.) that infect the computer systems of users and manipulates the infected system in a way, that the victim can not (partially or fully) use it and the data stored on it. The victim usually shortly after receives a blackmail note by pop-up, pressing the victim to pay a ransom (hence the name) to regain full access to system and files.”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dca65d5e72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g2dca65d5e72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6874cbc0176f9c4b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6874cbc0176f9c4b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ed909d8d58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ed909d8d58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ed909d8d5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ed909d8d5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ed909d8d5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ed909d8d5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71:notes"/>
          <p:cNvSpPr/>
          <p:nvPr>
            <p:ph idx="2" type="sldImg"/>
          </p:nvPr>
        </p:nvSpPr>
        <p:spPr>
          <a:xfrm>
            <a:off x="874713" y="517525"/>
            <a:ext cx="5108575" cy="2874963"/>
          </a:xfrm>
          <a:custGeom>
            <a:rect b="b" l="l" r="r" t="t"/>
            <a:pathLst>
              <a:path extrusionOk="0" h="120000" w="120000">
                <a:moveTo>
                  <a:pt x="0" y="0"/>
                </a:moveTo>
                <a:lnTo>
                  <a:pt x="120000" y="0"/>
                </a:lnTo>
                <a:lnTo>
                  <a:pt x="120000" y="120000"/>
                </a:lnTo>
                <a:lnTo>
                  <a:pt x="0" y="120000"/>
                </a:lnTo>
                <a:close/>
              </a:path>
            </a:pathLst>
          </a:custGeom>
          <a:noFill/>
          <a:ln cap="sq" cmpd="sng" w="12600">
            <a:solidFill>
              <a:srgbClr val="000000"/>
            </a:solidFill>
            <a:prstDash val="solid"/>
            <a:miter lim="800000"/>
            <a:headEnd len="sm" w="sm" type="none"/>
            <a:tailEnd len="sm" w="sm" type="none"/>
          </a:ln>
        </p:spPr>
      </p:sp>
      <p:sp>
        <p:nvSpPr>
          <p:cNvPr id="774" name="Google Shape;774;p71:notes"/>
          <p:cNvSpPr txBox="1"/>
          <p:nvPr>
            <p:ph idx="1" type="body"/>
          </p:nvPr>
        </p:nvSpPr>
        <p:spPr>
          <a:xfrm>
            <a:off x="574431" y="3505199"/>
            <a:ext cx="5709000" cy="504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Times New Roman"/>
              <a:buNone/>
            </a:pPr>
            <a:r>
              <a:rPr b="0" i="0" lang="en" sz="1200" u="none" cap="none" strike="noStrike">
                <a:solidFill>
                  <a:srgbClr val="000000"/>
                </a:solidFill>
                <a:latin typeface="Times New Roman"/>
                <a:ea typeface="Times New Roman"/>
                <a:cs typeface="Times New Roman"/>
                <a:sym typeface="Times New Roman"/>
              </a:rPr>
              <a:t>/</a:t>
            </a:r>
            <a:endParaRPr/>
          </a:p>
        </p:txBody>
      </p:sp>
      <p:sp>
        <p:nvSpPr>
          <p:cNvPr id="775" name="Google Shape;775;p7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215900" lvl="0" marL="215900" marR="0" rtl="0" algn="r">
              <a:lnSpc>
                <a:spcPct val="100000"/>
              </a:lnSpc>
              <a:spcBef>
                <a:spcPts val="0"/>
              </a:spcBef>
              <a:spcAft>
                <a:spcPts val="0"/>
              </a:spcAft>
              <a:buClr>
                <a:srgbClr val="000000"/>
              </a:buClr>
              <a:buSzPts val="540"/>
              <a:buFont typeface="Arial"/>
              <a:buNone/>
            </a:pPr>
            <a:fld id="{00000000-1234-1234-1234-123412341234}" type="slidenum">
              <a:rPr b="0" i="0" lang="en"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descr="Uma imagem contendo Interface gráfica do usuário" id="11" name="Google Shape;11;p256"/>
          <p:cNvPicPr preferRelativeResize="0"/>
          <p:nvPr/>
        </p:nvPicPr>
        <p:blipFill rotWithShape="1">
          <a:blip r:embed="rId2">
            <a:alphaModFix/>
          </a:blip>
          <a:srcRect b="0" l="0" r="0" t="0"/>
          <a:stretch/>
        </p:blipFill>
        <p:spPr>
          <a:xfrm>
            <a:off x="3617" y="0"/>
            <a:ext cx="9136766" cy="5143500"/>
          </a:xfrm>
          <a:prstGeom prst="rect">
            <a:avLst/>
          </a:prstGeom>
          <a:noFill/>
          <a:ln>
            <a:noFill/>
          </a:ln>
        </p:spPr>
      </p:pic>
      <p:sp>
        <p:nvSpPr>
          <p:cNvPr id="12" name="Google Shape;12;p256"/>
          <p:cNvSpPr txBox="1"/>
          <p:nvPr>
            <p:ph type="ctrTitle"/>
          </p:nvPr>
        </p:nvSpPr>
        <p:spPr>
          <a:xfrm>
            <a:off x="513461" y="493425"/>
            <a:ext cx="6519350" cy="194854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ED7D31"/>
              </a:buClr>
              <a:buSzPts val="4500"/>
              <a:buFont typeface="Raleway"/>
              <a:buNone/>
              <a:defRPr b="1" i="0" sz="4500">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56"/>
          <p:cNvSpPr txBox="1"/>
          <p:nvPr>
            <p:ph idx="1" type="subTitle"/>
          </p:nvPr>
        </p:nvSpPr>
        <p:spPr>
          <a:xfrm>
            <a:off x="461701" y="2700000"/>
            <a:ext cx="5672186" cy="796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750"/>
              </a:spcBef>
              <a:spcAft>
                <a:spcPts val="0"/>
              </a:spcAft>
              <a:buSzPts val="1800"/>
              <a:buNone/>
              <a:defRPr b="0" i="0" sz="1800">
                <a:latin typeface="Raleway"/>
                <a:ea typeface="Raleway"/>
                <a:cs typeface="Raleway"/>
                <a:sym typeface="Raleway"/>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ype="titleOnly">
  <p:cSld name="TITLE_ONLY">
    <p:spTree>
      <p:nvGrpSpPr>
        <p:cNvPr id="44" name="Shape 44"/>
        <p:cNvGrpSpPr/>
        <p:nvPr/>
      </p:nvGrpSpPr>
      <p:grpSpPr>
        <a:xfrm>
          <a:off x="0" y="0"/>
          <a:ext cx="0" cy="0"/>
          <a:chOff x="0" y="0"/>
          <a:chExt cx="0" cy="0"/>
        </a:xfrm>
      </p:grpSpPr>
      <p:sp>
        <p:nvSpPr>
          <p:cNvPr id="45" name="Google Shape;45;p263"/>
          <p:cNvSpPr txBox="1"/>
          <p:nvPr>
            <p:ph type="title"/>
          </p:nvPr>
        </p:nvSpPr>
        <p:spPr>
          <a:xfrm>
            <a:off x="2317750" y="1693072"/>
            <a:ext cx="4349750" cy="1812131"/>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1" i="0" sz="2700" u="none" cap="none" strike="noStrike">
                <a:solidFill>
                  <a:schemeClr val="dk1"/>
                </a:solidFill>
                <a:latin typeface="Raleway"/>
                <a:ea typeface="Raleway"/>
                <a:cs typeface="Raleway"/>
                <a:sym typeface="Raleway"/>
              </a:defRPr>
            </a:lvl1pPr>
            <a:lvl2pPr lvl="1"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2pPr>
            <a:lvl3pPr lvl="2"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3pPr>
            <a:lvl4pPr lvl="3"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4pPr>
            <a:lvl5pPr lvl="4"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5pPr>
            <a:lvl6pPr lvl="5"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6pPr>
            <a:lvl7pPr lvl="6"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7pPr>
            <a:lvl8pPr lvl="7"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8pPr>
            <a:lvl9pPr lvl="8" marR="0" algn="l">
              <a:lnSpc>
                <a:spcPct val="9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46" name="Shape 46"/>
        <p:cNvGrpSpPr/>
        <p:nvPr/>
      </p:nvGrpSpPr>
      <p:grpSpPr>
        <a:xfrm>
          <a:off x="0" y="0"/>
          <a:ext cx="0" cy="0"/>
          <a:chOff x="0" y="0"/>
          <a:chExt cx="0" cy="0"/>
        </a:xfrm>
      </p:grpSpPr>
      <p:sp>
        <p:nvSpPr>
          <p:cNvPr id="47" name="Google Shape;47;p265"/>
          <p:cNvSpPr txBox="1"/>
          <p:nvPr>
            <p:ph type="title"/>
          </p:nvPr>
        </p:nvSpPr>
        <p:spPr>
          <a:xfrm>
            <a:off x="461650" y="36300"/>
            <a:ext cx="8140500" cy="767700"/>
          </a:xfrm>
          <a:prstGeom prst="rect">
            <a:avLst/>
          </a:prstGeom>
          <a:noFill/>
          <a:ln>
            <a:noFill/>
          </a:ln>
        </p:spPr>
        <p:txBody>
          <a:bodyPr anchorCtr="0" anchor="ctr" bIns="91425" lIns="91425" spcFirstLastPara="1" rIns="91425" wrap="square" tIns="91425">
            <a:normAutofit/>
          </a:bodyPr>
          <a:lstStyle>
            <a:lvl1pPr lvl="0" algn="l">
              <a:lnSpc>
                <a:spcPct val="90000"/>
              </a:lnSpc>
              <a:spcBef>
                <a:spcPts val="0"/>
              </a:spcBef>
              <a:spcAft>
                <a:spcPts val="0"/>
              </a:spcAft>
              <a:buClr>
                <a:srgbClr val="ED7D31"/>
              </a:buClr>
              <a:buSzPts val="2800"/>
              <a:buFont typeface="Raleway"/>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8" name="Google Shape;48;p265"/>
          <p:cNvSpPr txBox="1"/>
          <p:nvPr>
            <p:ph idx="1" type="body"/>
          </p:nvPr>
        </p:nvSpPr>
        <p:spPr>
          <a:xfrm>
            <a:off x="287350" y="908025"/>
            <a:ext cx="8635500" cy="37860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accent5"/>
              </a:buClr>
              <a:buSzPts val="1800"/>
              <a:buChar char="●"/>
              <a:defRPr>
                <a:solidFill>
                  <a:schemeClr val="accent5"/>
                </a:solidFill>
              </a:defRPr>
            </a:lvl1pPr>
            <a:lvl2pPr indent="-317500" lvl="1" marL="914400" algn="l">
              <a:lnSpc>
                <a:spcPct val="90000"/>
              </a:lnSpc>
              <a:spcBef>
                <a:spcPts val="0"/>
              </a:spcBef>
              <a:spcAft>
                <a:spcPts val="0"/>
              </a:spcAft>
              <a:buClr>
                <a:schemeClr val="accent5"/>
              </a:buClr>
              <a:buSzPts val="1400"/>
              <a:buChar char="○"/>
              <a:defRPr>
                <a:solidFill>
                  <a:schemeClr val="accent5"/>
                </a:solidFill>
              </a:defRPr>
            </a:lvl2pPr>
            <a:lvl3pPr indent="-317500" lvl="2" marL="1371600" algn="l">
              <a:lnSpc>
                <a:spcPct val="90000"/>
              </a:lnSpc>
              <a:spcBef>
                <a:spcPts val="0"/>
              </a:spcBef>
              <a:spcAft>
                <a:spcPts val="0"/>
              </a:spcAft>
              <a:buClr>
                <a:schemeClr val="accent5"/>
              </a:buClr>
              <a:buSzPts val="1400"/>
              <a:buChar char="■"/>
              <a:defRPr>
                <a:solidFill>
                  <a:schemeClr val="accent5"/>
                </a:solidFill>
              </a:defRPr>
            </a:lvl3pPr>
            <a:lvl4pPr indent="-317500" lvl="3" marL="1828800" algn="l">
              <a:lnSpc>
                <a:spcPct val="90000"/>
              </a:lnSpc>
              <a:spcBef>
                <a:spcPts val="0"/>
              </a:spcBef>
              <a:spcAft>
                <a:spcPts val="0"/>
              </a:spcAft>
              <a:buClr>
                <a:schemeClr val="accent5"/>
              </a:buClr>
              <a:buSzPts val="1400"/>
              <a:buChar char="●"/>
              <a:defRPr>
                <a:solidFill>
                  <a:schemeClr val="accent5"/>
                </a:solidFill>
              </a:defRPr>
            </a:lvl4pPr>
            <a:lvl5pPr indent="-317500" lvl="4" marL="2286000" algn="l">
              <a:lnSpc>
                <a:spcPct val="90000"/>
              </a:lnSpc>
              <a:spcBef>
                <a:spcPts val="0"/>
              </a:spcBef>
              <a:spcAft>
                <a:spcPts val="0"/>
              </a:spcAft>
              <a:buClr>
                <a:schemeClr val="accent5"/>
              </a:buClr>
              <a:buSzPts val="1400"/>
              <a:buChar char="○"/>
              <a:defRPr>
                <a:solidFill>
                  <a:schemeClr val="accent5"/>
                </a:solidFill>
              </a:defRPr>
            </a:lvl5pPr>
            <a:lvl6pPr indent="-317500" lvl="5" marL="2743200" algn="l">
              <a:lnSpc>
                <a:spcPct val="90000"/>
              </a:lnSpc>
              <a:spcBef>
                <a:spcPts val="0"/>
              </a:spcBef>
              <a:spcAft>
                <a:spcPts val="0"/>
              </a:spcAft>
              <a:buClr>
                <a:schemeClr val="accent5"/>
              </a:buClr>
              <a:buSzPts val="1400"/>
              <a:buChar char="■"/>
              <a:defRPr>
                <a:solidFill>
                  <a:schemeClr val="accent5"/>
                </a:solidFill>
              </a:defRPr>
            </a:lvl6pPr>
            <a:lvl7pPr indent="-317500" lvl="6" marL="3200400" algn="l">
              <a:lnSpc>
                <a:spcPct val="90000"/>
              </a:lnSpc>
              <a:spcBef>
                <a:spcPts val="0"/>
              </a:spcBef>
              <a:spcAft>
                <a:spcPts val="0"/>
              </a:spcAft>
              <a:buClr>
                <a:schemeClr val="accent5"/>
              </a:buClr>
              <a:buSzPts val="1400"/>
              <a:buChar char="●"/>
              <a:defRPr>
                <a:solidFill>
                  <a:schemeClr val="accent5"/>
                </a:solidFill>
              </a:defRPr>
            </a:lvl7pPr>
            <a:lvl8pPr indent="-317500" lvl="7" marL="3657600" algn="l">
              <a:lnSpc>
                <a:spcPct val="90000"/>
              </a:lnSpc>
              <a:spcBef>
                <a:spcPts val="0"/>
              </a:spcBef>
              <a:spcAft>
                <a:spcPts val="0"/>
              </a:spcAft>
              <a:buClr>
                <a:schemeClr val="accent5"/>
              </a:buClr>
              <a:buSzPts val="1400"/>
              <a:buChar char="○"/>
              <a:defRPr>
                <a:solidFill>
                  <a:schemeClr val="accent5"/>
                </a:solidFill>
              </a:defRPr>
            </a:lvl8pPr>
            <a:lvl9pPr indent="-317500" lvl="8" marL="4114800" algn="l">
              <a:lnSpc>
                <a:spcPct val="90000"/>
              </a:lnSpc>
              <a:spcBef>
                <a:spcPts val="0"/>
              </a:spcBef>
              <a:spcAft>
                <a:spcPts val="0"/>
              </a:spcAft>
              <a:buClr>
                <a:schemeClr val="accent5"/>
              </a:buClr>
              <a:buSzPts val="1400"/>
              <a:buChar char="■"/>
              <a:defRPr>
                <a:solidFill>
                  <a:schemeClr val="accent5"/>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9" name="Shape 49"/>
        <p:cNvGrpSpPr/>
        <p:nvPr/>
      </p:nvGrpSpPr>
      <p:grpSpPr>
        <a:xfrm>
          <a:off x="0" y="0"/>
          <a:ext cx="0" cy="0"/>
          <a:chOff x="0" y="0"/>
          <a:chExt cx="0" cy="0"/>
        </a:xfrm>
      </p:grpSpPr>
      <p:pic>
        <p:nvPicPr>
          <p:cNvPr descr="Uma imagem contendo Forma&#10;&#10;Descrição gerada automaticamente" id="50" name="Google Shape;50;p266"/>
          <p:cNvPicPr preferRelativeResize="0"/>
          <p:nvPr/>
        </p:nvPicPr>
        <p:blipFill rotWithShape="1">
          <a:blip r:embed="rId2">
            <a:alphaModFix/>
          </a:blip>
          <a:srcRect b="0" l="0" r="0" t="0"/>
          <a:stretch/>
        </p:blipFill>
        <p:spPr>
          <a:xfrm>
            <a:off x="7234" y="0"/>
            <a:ext cx="9136766"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1" name="Shape 51"/>
        <p:cNvGrpSpPr/>
        <p:nvPr/>
      </p:nvGrpSpPr>
      <p:grpSpPr>
        <a:xfrm>
          <a:off x="0" y="0"/>
          <a:ext cx="0" cy="0"/>
          <a:chOff x="0" y="0"/>
          <a:chExt cx="0" cy="0"/>
        </a:xfrm>
      </p:grpSpPr>
      <p:sp>
        <p:nvSpPr>
          <p:cNvPr id="52" name="Google Shape;52;p267"/>
          <p:cNvSpPr txBox="1"/>
          <p:nvPr>
            <p:ph idx="1" type="body"/>
          </p:nvPr>
        </p:nvSpPr>
        <p:spPr>
          <a:xfrm>
            <a:off x="461700" y="1182600"/>
            <a:ext cx="4053150" cy="3456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 name="Google Shape;53;p267"/>
          <p:cNvSpPr txBox="1"/>
          <p:nvPr>
            <p:ph idx="2" type="body"/>
          </p:nvPr>
        </p:nvSpPr>
        <p:spPr>
          <a:xfrm>
            <a:off x="4629150" y="1182600"/>
            <a:ext cx="4081050" cy="3456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4" name="Google Shape;54;p267"/>
          <p:cNvSpPr txBox="1"/>
          <p:nvPr>
            <p:ph idx="12" type="sldNum"/>
          </p:nvPr>
        </p:nvSpPr>
        <p:spPr>
          <a:xfrm>
            <a:off x="8556784" y="4832490"/>
            <a:ext cx="548775" cy="230833"/>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1pPr>
            <a:lvl2pPr indent="0" lvl="1"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2pPr>
            <a:lvl3pPr indent="0" lvl="2"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3pPr>
            <a:lvl4pPr indent="0" lvl="3"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4pPr>
            <a:lvl5pPr indent="0" lvl="4"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5pPr>
            <a:lvl6pPr indent="0" lvl="5"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6pPr>
            <a:lvl7pPr indent="0" lvl="6"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7pPr>
            <a:lvl8pPr indent="0" lvl="7"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8pPr>
            <a:lvl9pPr indent="0" lvl="8"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267"/>
          <p:cNvSpPr txBox="1"/>
          <p:nvPr>
            <p:ph type="title"/>
          </p:nvPr>
        </p:nvSpPr>
        <p:spPr>
          <a:xfrm>
            <a:off x="461700" y="332100"/>
            <a:ext cx="8248500" cy="734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7D3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56" name="Shape 56"/>
        <p:cNvGrpSpPr/>
        <p:nvPr/>
      </p:nvGrpSpPr>
      <p:grpSpPr>
        <a:xfrm>
          <a:off x="0" y="0"/>
          <a:ext cx="0" cy="0"/>
          <a:chOff x="0" y="0"/>
          <a:chExt cx="0" cy="0"/>
        </a:xfrm>
      </p:grpSpPr>
      <p:sp>
        <p:nvSpPr>
          <p:cNvPr id="57" name="Google Shape;57;p268"/>
          <p:cNvSpPr txBox="1"/>
          <p:nvPr>
            <p:ph idx="12" type="sldNum"/>
          </p:nvPr>
        </p:nvSpPr>
        <p:spPr>
          <a:xfrm>
            <a:off x="8556784" y="4832490"/>
            <a:ext cx="548775" cy="230833"/>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1pPr>
            <a:lvl2pPr indent="0" lvl="1"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2pPr>
            <a:lvl3pPr indent="0" lvl="2"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3pPr>
            <a:lvl4pPr indent="0" lvl="3"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4pPr>
            <a:lvl5pPr indent="0" lvl="4"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5pPr>
            <a:lvl6pPr indent="0" lvl="5"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6pPr>
            <a:lvl7pPr indent="0" lvl="6"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7pPr>
            <a:lvl8pPr indent="0" lvl="7"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8pPr>
            <a:lvl9pPr indent="0" lvl="8"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268"/>
          <p:cNvSpPr txBox="1"/>
          <p:nvPr>
            <p:ph type="title"/>
          </p:nvPr>
        </p:nvSpPr>
        <p:spPr>
          <a:xfrm>
            <a:off x="461700" y="332100"/>
            <a:ext cx="8248500" cy="734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7D3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59" name="Shape 59"/>
        <p:cNvGrpSpPr/>
        <p:nvPr/>
      </p:nvGrpSpPr>
      <p:grpSpPr>
        <a:xfrm>
          <a:off x="0" y="0"/>
          <a:ext cx="0" cy="0"/>
          <a:chOff x="0" y="0"/>
          <a:chExt cx="0" cy="0"/>
        </a:xfrm>
      </p:grpSpPr>
      <p:sp>
        <p:nvSpPr>
          <p:cNvPr id="60" name="Google Shape;60;p269"/>
          <p:cNvSpPr txBox="1"/>
          <p:nvPr>
            <p:ph idx="12" type="sldNum"/>
          </p:nvPr>
        </p:nvSpPr>
        <p:spPr>
          <a:xfrm>
            <a:off x="8556784" y="4832490"/>
            <a:ext cx="548775" cy="230833"/>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1pPr>
            <a:lvl2pPr indent="0" lvl="1"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2pPr>
            <a:lvl3pPr indent="0" lvl="2"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3pPr>
            <a:lvl4pPr indent="0" lvl="3"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4pPr>
            <a:lvl5pPr indent="0" lvl="4"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5pPr>
            <a:lvl6pPr indent="0" lvl="5"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6pPr>
            <a:lvl7pPr indent="0" lvl="6"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7pPr>
            <a:lvl8pPr indent="0" lvl="7"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8pPr>
            <a:lvl9pPr indent="0" lvl="8"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spTree>
      <p:nvGrpSpPr>
        <p:cNvPr id="61" name="Shape 61"/>
        <p:cNvGrpSpPr/>
        <p:nvPr/>
      </p:nvGrpSpPr>
      <p:grpSpPr>
        <a:xfrm>
          <a:off x="0" y="0"/>
          <a:ext cx="0" cy="0"/>
          <a:chOff x="0" y="0"/>
          <a:chExt cx="0" cy="0"/>
        </a:xfrm>
      </p:grpSpPr>
      <p:sp>
        <p:nvSpPr>
          <p:cNvPr id="62" name="Google Shape;62;p270"/>
          <p:cNvSpPr/>
          <p:nvPr/>
        </p:nvSpPr>
        <p:spPr>
          <a:xfrm>
            <a:off x="0" y="4613563"/>
            <a:ext cx="9144000" cy="5299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257"/>
          <p:cNvSpPr txBox="1"/>
          <p:nvPr>
            <p:ph type="title"/>
          </p:nvPr>
        </p:nvSpPr>
        <p:spPr>
          <a:xfrm>
            <a:off x="461700" y="137700"/>
            <a:ext cx="8248500" cy="5960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7D31"/>
              </a:buClr>
              <a:buSzPts val="3300"/>
              <a:buFont typeface="Raleway"/>
              <a:buNone/>
              <a:defRPr b="1" i="0">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57"/>
          <p:cNvSpPr txBox="1"/>
          <p:nvPr>
            <p:ph idx="1" type="body"/>
          </p:nvPr>
        </p:nvSpPr>
        <p:spPr>
          <a:xfrm>
            <a:off x="461700" y="880533"/>
            <a:ext cx="8248500" cy="3758067"/>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750"/>
              </a:spcBef>
              <a:spcAft>
                <a:spcPts val="0"/>
              </a:spcAft>
              <a:buClr>
                <a:srgbClr val="A01813"/>
              </a:buClr>
              <a:buSzPts val="2100"/>
              <a:buFont typeface="Arial"/>
              <a:buChar char="•"/>
              <a:defRPr b="0" i="0">
                <a:latin typeface="Raleway"/>
                <a:ea typeface="Raleway"/>
                <a:cs typeface="Raleway"/>
                <a:sym typeface="Raleway"/>
              </a:defRPr>
            </a:lvl1pPr>
            <a:lvl2pPr indent="-342900" lvl="1" marL="914400" algn="l">
              <a:lnSpc>
                <a:spcPct val="100000"/>
              </a:lnSpc>
              <a:spcBef>
                <a:spcPts val="375"/>
              </a:spcBef>
              <a:spcAft>
                <a:spcPts val="0"/>
              </a:spcAft>
              <a:buClr>
                <a:srgbClr val="A01813"/>
              </a:buClr>
              <a:buSzPts val="1800"/>
              <a:buFont typeface="Arial"/>
              <a:buChar char="•"/>
              <a:defRPr b="0" i="0">
                <a:latin typeface="Raleway"/>
                <a:ea typeface="Raleway"/>
                <a:cs typeface="Raleway"/>
                <a:sym typeface="Raleway"/>
              </a:defRPr>
            </a:lvl2pPr>
            <a:lvl3pPr indent="-323850" lvl="2" marL="1371600" algn="l">
              <a:lnSpc>
                <a:spcPct val="100000"/>
              </a:lnSpc>
              <a:spcBef>
                <a:spcPts val="375"/>
              </a:spcBef>
              <a:spcAft>
                <a:spcPts val="0"/>
              </a:spcAft>
              <a:buClr>
                <a:srgbClr val="A01813"/>
              </a:buClr>
              <a:buSzPts val="1500"/>
              <a:buFont typeface="Arial"/>
              <a:buChar char="•"/>
              <a:defRPr b="0" i="0">
                <a:latin typeface="Raleway"/>
                <a:ea typeface="Raleway"/>
                <a:cs typeface="Raleway"/>
                <a:sym typeface="Raleway"/>
              </a:defRPr>
            </a:lvl3pPr>
            <a:lvl4pPr indent="-314325" lvl="3" marL="1828800" algn="l">
              <a:lnSpc>
                <a:spcPct val="100000"/>
              </a:lnSpc>
              <a:spcBef>
                <a:spcPts val="375"/>
              </a:spcBef>
              <a:spcAft>
                <a:spcPts val="0"/>
              </a:spcAft>
              <a:buClr>
                <a:srgbClr val="A01813"/>
              </a:buClr>
              <a:buSzPts val="1350"/>
              <a:buFont typeface="Arial"/>
              <a:buChar char="•"/>
              <a:defRPr b="0" i="0">
                <a:latin typeface="Raleway"/>
                <a:ea typeface="Raleway"/>
                <a:cs typeface="Raleway"/>
                <a:sym typeface="Raleway"/>
              </a:defRPr>
            </a:lvl4pPr>
            <a:lvl5pPr indent="-314325" lvl="4" marL="2286000" algn="l">
              <a:lnSpc>
                <a:spcPct val="100000"/>
              </a:lnSpc>
              <a:spcBef>
                <a:spcPts val="375"/>
              </a:spcBef>
              <a:spcAft>
                <a:spcPts val="0"/>
              </a:spcAft>
              <a:buClr>
                <a:srgbClr val="A01813"/>
              </a:buClr>
              <a:buSzPts val="1350"/>
              <a:buFont typeface="Arial"/>
              <a:buChar char="•"/>
              <a:defRPr b="0" i="0">
                <a:latin typeface="Raleway"/>
                <a:ea typeface="Raleway"/>
                <a:cs typeface="Raleway"/>
                <a:sym typeface="Raleway"/>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 name="Google Shape;17;p257"/>
          <p:cNvSpPr txBox="1"/>
          <p:nvPr>
            <p:ph idx="12" type="sldNum"/>
          </p:nvPr>
        </p:nvSpPr>
        <p:spPr>
          <a:xfrm>
            <a:off x="8556784" y="4832490"/>
            <a:ext cx="548775" cy="230833"/>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1pPr>
            <a:lvl2pPr indent="0" lvl="1"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2pPr>
            <a:lvl3pPr indent="0" lvl="2"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3pPr>
            <a:lvl4pPr indent="0" lvl="3"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4pPr>
            <a:lvl5pPr indent="0" lvl="4"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5pPr>
            <a:lvl6pPr indent="0" lvl="5"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6pPr>
            <a:lvl7pPr indent="0" lvl="6"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7pPr>
            <a:lvl8pPr indent="0" lvl="7"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8pPr>
            <a:lvl9pPr indent="0" lvl="8"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accent4"/>
        </a:solidFill>
      </p:bgPr>
    </p:bg>
    <p:spTree>
      <p:nvGrpSpPr>
        <p:cNvPr id="18" name="Shape 18"/>
        <p:cNvGrpSpPr/>
        <p:nvPr/>
      </p:nvGrpSpPr>
      <p:grpSpPr>
        <a:xfrm>
          <a:off x="0" y="0"/>
          <a:ext cx="0" cy="0"/>
          <a:chOff x="0" y="0"/>
          <a:chExt cx="0" cy="0"/>
        </a:xfrm>
      </p:grpSpPr>
      <p:sp>
        <p:nvSpPr>
          <p:cNvPr id="19" name="Google Shape;19;p258"/>
          <p:cNvSpPr txBox="1"/>
          <p:nvPr>
            <p:ph type="title"/>
          </p:nvPr>
        </p:nvSpPr>
        <p:spPr>
          <a:xfrm>
            <a:off x="475500" y="1258525"/>
            <a:ext cx="8222100" cy="1963500"/>
          </a:xfrm>
          <a:prstGeom prst="rect">
            <a:avLst/>
          </a:prstGeom>
          <a:noFill/>
          <a:ln>
            <a:noFill/>
          </a:ln>
        </p:spPr>
        <p:txBody>
          <a:bodyPr anchorCtr="0" anchor="ctr" bIns="91425" lIns="91425" spcFirstLastPara="1" rIns="91425" wrap="square" tIns="91425">
            <a:normAutofit/>
          </a:bodyPr>
          <a:lstStyle>
            <a:lvl1pPr lvl="0" algn="ctr">
              <a:lnSpc>
                <a:spcPct val="90000"/>
              </a:lnSpc>
              <a:spcBef>
                <a:spcPts val="0"/>
              </a:spcBef>
              <a:spcAft>
                <a:spcPts val="0"/>
              </a:spcAft>
              <a:buClr>
                <a:schemeClr val="dk2"/>
              </a:buClr>
              <a:buSzPts val="12000"/>
              <a:buFont typeface="Raleway"/>
              <a:buNone/>
              <a:defRPr sz="12000">
                <a:solidFill>
                  <a:srgbClr val="D8D8D8"/>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p:txBody>
      </p:sp>
      <p:sp>
        <p:nvSpPr>
          <p:cNvPr id="20" name="Google Shape;20;p258"/>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90000"/>
              </a:lnSpc>
              <a:spcBef>
                <a:spcPts val="0"/>
              </a:spcBef>
              <a:spcAft>
                <a:spcPts val="0"/>
              </a:spcAft>
              <a:buSzPts val="1800"/>
              <a:buChar char="●"/>
              <a:defRPr>
                <a:solidFill>
                  <a:srgbClr val="D8D8D8"/>
                </a:solidFill>
              </a:defRPr>
            </a:lvl1pPr>
            <a:lvl2pPr indent="-317500" lvl="1" marL="914400" algn="ctr">
              <a:lnSpc>
                <a:spcPct val="90000"/>
              </a:lnSpc>
              <a:spcBef>
                <a:spcPts val="0"/>
              </a:spcBef>
              <a:spcAft>
                <a:spcPts val="0"/>
              </a:spcAft>
              <a:buSzPts val="1400"/>
              <a:buChar char="○"/>
              <a:defRPr/>
            </a:lvl2pPr>
            <a:lvl3pPr indent="-317500" lvl="2" marL="1371600" algn="ctr">
              <a:lnSpc>
                <a:spcPct val="90000"/>
              </a:lnSpc>
              <a:spcBef>
                <a:spcPts val="0"/>
              </a:spcBef>
              <a:spcAft>
                <a:spcPts val="0"/>
              </a:spcAft>
              <a:buSzPts val="1400"/>
              <a:buChar char="■"/>
              <a:defRPr/>
            </a:lvl3pPr>
            <a:lvl4pPr indent="-317500" lvl="3" marL="1828800" algn="ctr">
              <a:lnSpc>
                <a:spcPct val="90000"/>
              </a:lnSpc>
              <a:spcBef>
                <a:spcPts val="0"/>
              </a:spcBef>
              <a:spcAft>
                <a:spcPts val="0"/>
              </a:spcAft>
              <a:buSzPts val="1400"/>
              <a:buChar char="●"/>
              <a:defRPr/>
            </a:lvl4pPr>
            <a:lvl5pPr indent="-317500" lvl="4" marL="2286000" algn="ctr">
              <a:lnSpc>
                <a:spcPct val="90000"/>
              </a:lnSpc>
              <a:spcBef>
                <a:spcPts val="0"/>
              </a:spcBef>
              <a:spcAft>
                <a:spcPts val="0"/>
              </a:spcAft>
              <a:buSzPts val="1400"/>
              <a:buChar char="○"/>
              <a:defRPr/>
            </a:lvl5pPr>
            <a:lvl6pPr indent="-317500" lvl="5" marL="2743200" algn="ctr">
              <a:lnSpc>
                <a:spcPct val="90000"/>
              </a:lnSpc>
              <a:spcBef>
                <a:spcPts val="0"/>
              </a:spcBef>
              <a:spcAft>
                <a:spcPts val="0"/>
              </a:spcAft>
              <a:buClr>
                <a:schemeClr val="dk1"/>
              </a:buClr>
              <a:buSzPts val="1400"/>
              <a:buChar char="■"/>
              <a:defRPr/>
            </a:lvl6pPr>
            <a:lvl7pPr indent="-317500" lvl="6" marL="3200400" algn="ctr">
              <a:lnSpc>
                <a:spcPct val="90000"/>
              </a:lnSpc>
              <a:spcBef>
                <a:spcPts val="0"/>
              </a:spcBef>
              <a:spcAft>
                <a:spcPts val="0"/>
              </a:spcAft>
              <a:buClr>
                <a:schemeClr val="dk1"/>
              </a:buClr>
              <a:buSzPts val="1400"/>
              <a:buChar char="●"/>
              <a:defRPr/>
            </a:lvl7pPr>
            <a:lvl8pPr indent="-317500" lvl="7" marL="3657600" algn="ctr">
              <a:lnSpc>
                <a:spcPct val="90000"/>
              </a:lnSpc>
              <a:spcBef>
                <a:spcPts val="0"/>
              </a:spcBef>
              <a:spcAft>
                <a:spcPts val="0"/>
              </a:spcAft>
              <a:buClr>
                <a:schemeClr val="dk1"/>
              </a:buClr>
              <a:buSzPts val="1400"/>
              <a:buChar char="○"/>
              <a:defRPr/>
            </a:lvl8pPr>
            <a:lvl9pPr indent="-317500" lvl="8" marL="4114800" algn="ctr">
              <a:lnSpc>
                <a:spcPct val="90000"/>
              </a:lnSpc>
              <a:spcBef>
                <a:spcPts val="0"/>
              </a:spcBef>
              <a:spcAft>
                <a:spcPts val="0"/>
              </a:spcAft>
              <a:buClr>
                <a:schemeClr val="dk1"/>
              </a:buClr>
              <a:buSzPts val="1400"/>
              <a:buChar char="■"/>
              <a:defRPr/>
            </a:lvl9pPr>
          </a:lstStyle>
          <a:p/>
        </p:txBody>
      </p:sp>
      <p:sp>
        <p:nvSpPr>
          <p:cNvPr id="21" name="Google Shape;21;p25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259"/>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a:bodyPr>
          <a:lstStyle>
            <a:lvl1pPr lvl="0" algn="l">
              <a:lnSpc>
                <a:spcPct val="90000"/>
              </a:lnSpc>
              <a:spcBef>
                <a:spcPts val="0"/>
              </a:spcBef>
              <a:spcAft>
                <a:spcPts val="0"/>
              </a:spcAft>
              <a:buClr>
                <a:srgbClr val="ED7D31"/>
              </a:buClr>
              <a:buSzPts val="4200"/>
              <a:buFont typeface="Raleway"/>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24" name="Google Shape;24;p25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260"/>
          <p:cNvSpPr txBox="1"/>
          <p:nvPr>
            <p:ph type="title"/>
          </p:nvPr>
        </p:nvSpPr>
        <p:spPr>
          <a:xfrm>
            <a:off x="391675" y="96800"/>
            <a:ext cx="8222100" cy="767700"/>
          </a:xfrm>
          <a:prstGeom prst="rect">
            <a:avLst/>
          </a:prstGeom>
          <a:noFill/>
          <a:ln>
            <a:noFill/>
          </a:ln>
        </p:spPr>
        <p:txBody>
          <a:bodyPr anchorCtr="0" anchor="ctr" bIns="91425" lIns="91425" spcFirstLastPara="1" rIns="91425" wrap="square" tIns="91425">
            <a:normAutofit/>
          </a:bodyPr>
          <a:lstStyle>
            <a:lvl1pPr lvl="0" algn="l">
              <a:lnSpc>
                <a:spcPct val="90000"/>
              </a:lnSpc>
              <a:spcBef>
                <a:spcPts val="0"/>
              </a:spcBef>
              <a:spcAft>
                <a:spcPts val="0"/>
              </a:spcAft>
              <a:buClr>
                <a:srgbClr val="ED7D31"/>
              </a:buClr>
              <a:buSzPts val="2800"/>
              <a:buFont typeface="Raleway"/>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60"/>
          <p:cNvSpPr txBox="1"/>
          <p:nvPr>
            <p:ph idx="1" type="body"/>
          </p:nvPr>
        </p:nvSpPr>
        <p:spPr>
          <a:xfrm>
            <a:off x="471900" y="922800"/>
            <a:ext cx="3999900" cy="3706500"/>
          </a:xfrm>
          <a:prstGeom prst="rect">
            <a:avLst/>
          </a:prstGeom>
          <a:noFill/>
          <a:ln>
            <a:noFill/>
          </a:ln>
        </p:spPr>
        <p:txBody>
          <a:bodyPr anchorCtr="0" anchor="t" bIns="91425" lIns="91425" spcFirstLastPara="1" rIns="91425" wrap="square" tIns="91425">
            <a:normAutofit/>
          </a:bodyPr>
          <a:lstStyle>
            <a:lvl1pPr indent="-317500" lvl="0" marL="457200" algn="l">
              <a:lnSpc>
                <a:spcPct val="90000"/>
              </a:lnSpc>
              <a:spcBef>
                <a:spcPts val="0"/>
              </a:spcBef>
              <a:spcAft>
                <a:spcPts val="0"/>
              </a:spcAft>
              <a:buClr>
                <a:schemeClr val="dk2"/>
              </a:buClr>
              <a:buSzPts val="1400"/>
              <a:buChar char="●"/>
              <a:defRPr sz="1400">
                <a:solidFill>
                  <a:schemeClr val="dk2"/>
                </a:solidFill>
              </a:defRPr>
            </a:lvl1pPr>
            <a:lvl2pPr indent="-304800" lvl="1" marL="914400" algn="l">
              <a:lnSpc>
                <a:spcPct val="90000"/>
              </a:lnSpc>
              <a:spcBef>
                <a:spcPts val="0"/>
              </a:spcBef>
              <a:spcAft>
                <a:spcPts val="0"/>
              </a:spcAft>
              <a:buClr>
                <a:schemeClr val="dk2"/>
              </a:buClr>
              <a:buSzPts val="1200"/>
              <a:buChar char="○"/>
              <a:defRPr sz="1200">
                <a:solidFill>
                  <a:schemeClr val="dk2"/>
                </a:solidFill>
              </a:defRPr>
            </a:lvl2pPr>
            <a:lvl3pPr indent="-304800" lvl="2" marL="1371600" algn="l">
              <a:lnSpc>
                <a:spcPct val="90000"/>
              </a:lnSpc>
              <a:spcBef>
                <a:spcPts val="0"/>
              </a:spcBef>
              <a:spcAft>
                <a:spcPts val="0"/>
              </a:spcAft>
              <a:buClr>
                <a:schemeClr val="dk2"/>
              </a:buClr>
              <a:buSzPts val="1200"/>
              <a:buChar char="■"/>
              <a:defRPr sz="1200">
                <a:solidFill>
                  <a:schemeClr val="dk2"/>
                </a:solidFill>
              </a:defRPr>
            </a:lvl3pPr>
            <a:lvl4pPr indent="-304800" lvl="3" marL="1828800" algn="l">
              <a:lnSpc>
                <a:spcPct val="90000"/>
              </a:lnSpc>
              <a:spcBef>
                <a:spcPts val="0"/>
              </a:spcBef>
              <a:spcAft>
                <a:spcPts val="0"/>
              </a:spcAft>
              <a:buClr>
                <a:schemeClr val="dk2"/>
              </a:buClr>
              <a:buSzPts val="1200"/>
              <a:buChar char="●"/>
              <a:defRPr sz="1200">
                <a:solidFill>
                  <a:schemeClr val="dk2"/>
                </a:solidFill>
              </a:defRPr>
            </a:lvl4pPr>
            <a:lvl5pPr indent="-304800" lvl="4" marL="2286000" algn="l">
              <a:lnSpc>
                <a:spcPct val="90000"/>
              </a:lnSpc>
              <a:spcBef>
                <a:spcPts val="0"/>
              </a:spcBef>
              <a:spcAft>
                <a:spcPts val="0"/>
              </a:spcAft>
              <a:buClr>
                <a:schemeClr val="dk2"/>
              </a:buClr>
              <a:buSzPts val="1200"/>
              <a:buChar char="○"/>
              <a:defRPr sz="1200">
                <a:solidFill>
                  <a:schemeClr val="dk2"/>
                </a:solidFill>
              </a:defRPr>
            </a:lvl5pPr>
            <a:lvl6pPr indent="-304800" lvl="5" marL="2743200" algn="l">
              <a:lnSpc>
                <a:spcPct val="90000"/>
              </a:lnSpc>
              <a:spcBef>
                <a:spcPts val="0"/>
              </a:spcBef>
              <a:spcAft>
                <a:spcPts val="0"/>
              </a:spcAft>
              <a:buClr>
                <a:schemeClr val="dk2"/>
              </a:buClr>
              <a:buSzPts val="1200"/>
              <a:buChar char="■"/>
              <a:defRPr sz="1200">
                <a:solidFill>
                  <a:schemeClr val="dk2"/>
                </a:solidFill>
              </a:defRPr>
            </a:lvl6pPr>
            <a:lvl7pPr indent="-304800" lvl="6" marL="3200400" algn="l">
              <a:lnSpc>
                <a:spcPct val="90000"/>
              </a:lnSpc>
              <a:spcBef>
                <a:spcPts val="0"/>
              </a:spcBef>
              <a:spcAft>
                <a:spcPts val="0"/>
              </a:spcAft>
              <a:buClr>
                <a:schemeClr val="dk2"/>
              </a:buClr>
              <a:buSzPts val="1200"/>
              <a:buChar char="●"/>
              <a:defRPr sz="1200">
                <a:solidFill>
                  <a:schemeClr val="dk2"/>
                </a:solidFill>
              </a:defRPr>
            </a:lvl7pPr>
            <a:lvl8pPr indent="-304800" lvl="7" marL="3657600" algn="l">
              <a:lnSpc>
                <a:spcPct val="90000"/>
              </a:lnSpc>
              <a:spcBef>
                <a:spcPts val="0"/>
              </a:spcBef>
              <a:spcAft>
                <a:spcPts val="0"/>
              </a:spcAft>
              <a:buClr>
                <a:schemeClr val="dk2"/>
              </a:buClr>
              <a:buSzPts val="1200"/>
              <a:buChar char="○"/>
              <a:defRPr sz="1200">
                <a:solidFill>
                  <a:schemeClr val="dk2"/>
                </a:solidFill>
              </a:defRPr>
            </a:lvl8pPr>
            <a:lvl9pPr indent="-304800" lvl="8" marL="4114800" algn="l">
              <a:lnSpc>
                <a:spcPct val="90000"/>
              </a:lnSpc>
              <a:spcBef>
                <a:spcPts val="0"/>
              </a:spcBef>
              <a:spcAft>
                <a:spcPts val="0"/>
              </a:spcAft>
              <a:buClr>
                <a:schemeClr val="dk2"/>
              </a:buClr>
              <a:buSzPts val="1200"/>
              <a:buChar char="■"/>
              <a:defRPr sz="1200">
                <a:solidFill>
                  <a:schemeClr val="dk2"/>
                </a:solidFill>
              </a:defRPr>
            </a:lvl9pPr>
          </a:lstStyle>
          <a:p/>
        </p:txBody>
      </p:sp>
      <p:sp>
        <p:nvSpPr>
          <p:cNvPr id="28" name="Google Shape;28;p260"/>
          <p:cNvSpPr txBox="1"/>
          <p:nvPr>
            <p:ph idx="2" type="body"/>
          </p:nvPr>
        </p:nvSpPr>
        <p:spPr>
          <a:xfrm>
            <a:off x="4694250" y="922800"/>
            <a:ext cx="3999900" cy="3706500"/>
          </a:xfrm>
          <a:prstGeom prst="rect">
            <a:avLst/>
          </a:prstGeom>
          <a:noFill/>
          <a:ln>
            <a:noFill/>
          </a:ln>
        </p:spPr>
        <p:txBody>
          <a:bodyPr anchorCtr="0" anchor="t" bIns="91425" lIns="91425" spcFirstLastPara="1" rIns="91425" wrap="square" tIns="91425">
            <a:normAutofit/>
          </a:bodyPr>
          <a:lstStyle>
            <a:lvl1pPr indent="-317500" lvl="0" marL="457200" algn="l">
              <a:lnSpc>
                <a:spcPct val="90000"/>
              </a:lnSpc>
              <a:spcBef>
                <a:spcPts val="0"/>
              </a:spcBef>
              <a:spcAft>
                <a:spcPts val="0"/>
              </a:spcAft>
              <a:buClr>
                <a:schemeClr val="dk2"/>
              </a:buClr>
              <a:buSzPts val="1400"/>
              <a:buChar char="●"/>
              <a:defRPr sz="1400">
                <a:solidFill>
                  <a:schemeClr val="dk2"/>
                </a:solidFill>
              </a:defRPr>
            </a:lvl1pPr>
            <a:lvl2pPr indent="-304800" lvl="1" marL="914400" algn="l">
              <a:lnSpc>
                <a:spcPct val="90000"/>
              </a:lnSpc>
              <a:spcBef>
                <a:spcPts val="0"/>
              </a:spcBef>
              <a:spcAft>
                <a:spcPts val="0"/>
              </a:spcAft>
              <a:buClr>
                <a:schemeClr val="dk2"/>
              </a:buClr>
              <a:buSzPts val="1200"/>
              <a:buChar char="○"/>
              <a:defRPr sz="1200">
                <a:solidFill>
                  <a:schemeClr val="dk2"/>
                </a:solidFill>
              </a:defRPr>
            </a:lvl2pPr>
            <a:lvl3pPr indent="-304800" lvl="2" marL="1371600" algn="l">
              <a:lnSpc>
                <a:spcPct val="90000"/>
              </a:lnSpc>
              <a:spcBef>
                <a:spcPts val="0"/>
              </a:spcBef>
              <a:spcAft>
                <a:spcPts val="0"/>
              </a:spcAft>
              <a:buClr>
                <a:schemeClr val="dk2"/>
              </a:buClr>
              <a:buSzPts val="1200"/>
              <a:buChar char="■"/>
              <a:defRPr sz="1200">
                <a:solidFill>
                  <a:schemeClr val="dk2"/>
                </a:solidFill>
              </a:defRPr>
            </a:lvl3pPr>
            <a:lvl4pPr indent="-304800" lvl="3" marL="1828800" algn="l">
              <a:lnSpc>
                <a:spcPct val="90000"/>
              </a:lnSpc>
              <a:spcBef>
                <a:spcPts val="0"/>
              </a:spcBef>
              <a:spcAft>
                <a:spcPts val="0"/>
              </a:spcAft>
              <a:buClr>
                <a:schemeClr val="dk2"/>
              </a:buClr>
              <a:buSzPts val="1200"/>
              <a:buChar char="●"/>
              <a:defRPr sz="1200">
                <a:solidFill>
                  <a:schemeClr val="dk2"/>
                </a:solidFill>
              </a:defRPr>
            </a:lvl4pPr>
            <a:lvl5pPr indent="-304800" lvl="4" marL="2286000" algn="l">
              <a:lnSpc>
                <a:spcPct val="90000"/>
              </a:lnSpc>
              <a:spcBef>
                <a:spcPts val="0"/>
              </a:spcBef>
              <a:spcAft>
                <a:spcPts val="0"/>
              </a:spcAft>
              <a:buClr>
                <a:schemeClr val="dk2"/>
              </a:buClr>
              <a:buSzPts val="1200"/>
              <a:buChar char="○"/>
              <a:defRPr sz="1200">
                <a:solidFill>
                  <a:schemeClr val="dk2"/>
                </a:solidFill>
              </a:defRPr>
            </a:lvl5pPr>
            <a:lvl6pPr indent="-304800" lvl="5" marL="2743200" algn="l">
              <a:lnSpc>
                <a:spcPct val="90000"/>
              </a:lnSpc>
              <a:spcBef>
                <a:spcPts val="0"/>
              </a:spcBef>
              <a:spcAft>
                <a:spcPts val="0"/>
              </a:spcAft>
              <a:buClr>
                <a:schemeClr val="dk2"/>
              </a:buClr>
              <a:buSzPts val="1200"/>
              <a:buChar char="■"/>
              <a:defRPr sz="1200">
                <a:solidFill>
                  <a:schemeClr val="dk2"/>
                </a:solidFill>
              </a:defRPr>
            </a:lvl6pPr>
            <a:lvl7pPr indent="-304800" lvl="6" marL="3200400" algn="l">
              <a:lnSpc>
                <a:spcPct val="90000"/>
              </a:lnSpc>
              <a:spcBef>
                <a:spcPts val="0"/>
              </a:spcBef>
              <a:spcAft>
                <a:spcPts val="0"/>
              </a:spcAft>
              <a:buClr>
                <a:schemeClr val="dk2"/>
              </a:buClr>
              <a:buSzPts val="1200"/>
              <a:buChar char="●"/>
              <a:defRPr sz="1200">
                <a:solidFill>
                  <a:schemeClr val="dk2"/>
                </a:solidFill>
              </a:defRPr>
            </a:lvl7pPr>
            <a:lvl8pPr indent="-304800" lvl="7" marL="3657600" algn="l">
              <a:lnSpc>
                <a:spcPct val="90000"/>
              </a:lnSpc>
              <a:spcBef>
                <a:spcPts val="0"/>
              </a:spcBef>
              <a:spcAft>
                <a:spcPts val="0"/>
              </a:spcAft>
              <a:buClr>
                <a:schemeClr val="dk2"/>
              </a:buClr>
              <a:buSzPts val="1200"/>
              <a:buChar char="○"/>
              <a:defRPr sz="1200">
                <a:solidFill>
                  <a:schemeClr val="dk2"/>
                </a:solidFill>
              </a:defRPr>
            </a:lvl8pPr>
            <a:lvl9pPr indent="-304800" lvl="8" marL="4114800" algn="l">
              <a:lnSpc>
                <a:spcPct val="90000"/>
              </a:lnSpc>
              <a:spcBef>
                <a:spcPts val="0"/>
              </a:spcBef>
              <a:spcAft>
                <a:spcPts val="0"/>
              </a:spcAft>
              <a:buClr>
                <a:schemeClr val="dk2"/>
              </a:buClr>
              <a:buSzPts val="1200"/>
              <a:buChar char="■"/>
              <a:defRPr sz="1200">
                <a:solidFill>
                  <a:schemeClr val="dk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9" name="Shape 29"/>
        <p:cNvGrpSpPr/>
        <p:nvPr/>
      </p:nvGrpSpPr>
      <p:grpSpPr>
        <a:xfrm>
          <a:off x="0" y="0"/>
          <a:ext cx="0" cy="0"/>
          <a:chOff x="0" y="0"/>
          <a:chExt cx="0" cy="0"/>
        </a:xfrm>
      </p:grpSpPr>
      <p:sp>
        <p:nvSpPr>
          <p:cNvPr id="30" name="Google Shape;30;p262"/>
          <p:cNvSpPr txBox="1"/>
          <p:nvPr>
            <p:ph type="title"/>
          </p:nvPr>
        </p:nvSpPr>
        <p:spPr>
          <a:xfrm>
            <a:off x="461700" y="137700"/>
            <a:ext cx="8248500" cy="5960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7D3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62"/>
          <p:cNvSpPr txBox="1"/>
          <p:nvPr>
            <p:ph idx="12" type="sldNum"/>
          </p:nvPr>
        </p:nvSpPr>
        <p:spPr>
          <a:xfrm>
            <a:off x="8556784" y="4832490"/>
            <a:ext cx="548775" cy="230833"/>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1pPr>
            <a:lvl2pPr indent="0" lvl="1"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2pPr>
            <a:lvl3pPr indent="0" lvl="2"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3pPr>
            <a:lvl4pPr indent="0" lvl="3"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4pPr>
            <a:lvl5pPr indent="0" lvl="4"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5pPr>
            <a:lvl6pPr indent="0" lvl="5"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6pPr>
            <a:lvl7pPr indent="0" lvl="6"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7pPr>
            <a:lvl8pPr indent="0" lvl="7"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8pPr>
            <a:lvl9pPr indent="0" lvl="8" marL="0" marR="0" rtl="0" algn="r">
              <a:lnSpc>
                <a:spcPct val="100000"/>
              </a:lnSpc>
              <a:spcBef>
                <a:spcPts val="0"/>
              </a:spcBef>
              <a:spcAft>
                <a:spcPts val="0"/>
              </a:spcAft>
              <a:buClr>
                <a:srgbClr val="666666"/>
              </a:buClr>
              <a:buSzPts val="1050"/>
              <a:buFont typeface="Arial"/>
              <a:buNone/>
              <a:defRPr b="0" i="0" sz="1050" u="none" cap="none" strike="noStrike">
                <a:solidFill>
                  <a:srgbClr val="6666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271"/>
          <p:cNvSpPr txBox="1"/>
          <p:nvPr>
            <p:ph type="title"/>
          </p:nvPr>
        </p:nvSpPr>
        <p:spPr>
          <a:xfrm>
            <a:off x="517125" y="168500"/>
            <a:ext cx="8222100" cy="591600"/>
          </a:xfrm>
          <a:prstGeom prst="rect">
            <a:avLst/>
          </a:prstGeom>
          <a:noFill/>
          <a:ln>
            <a:noFill/>
          </a:ln>
        </p:spPr>
        <p:txBody>
          <a:bodyPr anchorCtr="0" anchor="ctr" bIns="91425" lIns="91425" spcFirstLastPara="1" rIns="91425" wrap="square" tIns="91425">
            <a:normAutofit/>
          </a:bodyPr>
          <a:lstStyle>
            <a:lvl1pPr lvl="0" algn="l">
              <a:lnSpc>
                <a:spcPct val="90000"/>
              </a:lnSpc>
              <a:spcBef>
                <a:spcPts val="0"/>
              </a:spcBef>
              <a:spcAft>
                <a:spcPts val="0"/>
              </a:spcAft>
              <a:buClr>
                <a:srgbClr val="ED7D31"/>
              </a:buClr>
              <a:buSzPts val="2800"/>
              <a:buFont typeface="Raleway"/>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34" name="Google Shape;34;p271"/>
          <p:cNvSpPr txBox="1"/>
          <p:nvPr>
            <p:ph idx="1" type="body"/>
          </p:nvPr>
        </p:nvSpPr>
        <p:spPr>
          <a:xfrm>
            <a:off x="165025" y="1091400"/>
            <a:ext cx="8790000" cy="37311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2"/>
              </a:buClr>
              <a:buSzPts val="1800"/>
              <a:buChar char="●"/>
              <a:defRPr>
                <a:solidFill>
                  <a:schemeClr val="dk2"/>
                </a:solidFill>
              </a:defRPr>
            </a:lvl1pPr>
            <a:lvl2pPr indent="-317500" lvl="1" marL="914400" algn="l">
              <a:lnSpc>
                <a:spcPct val="90000"/>
              </a:lnSpc>
              <a:spcBef>
                <a:spcPts val="0"/>
              </a:spcBef>
              <a:spcAft>
                <a:spcPts val="0"/>
              </a:spcAft>
              <a:buClr>
                <a:schemeClr val="dk2"/>
              </a:buClr>
              <a:buSzPts val="1400"/>
              <a:buChar char="○"/>
              <a:defRPr>
                <a:solidFill>
                  <a:schemeClr val="dk2"/>
                </a:solidFill>
              </a:defRPr>
            </a:lvl2pPr>
            <a:lvl3pPr indent="-317500" lvl="2" marL="1371600" algn="l">
              <a:lnSpc>
                <a:spcPct val="90000"/>
              </a:lnSpc>
              <a:spcBef>
                <a:spcPts val="0"/>
              </a:spcBef>
              <a:spcAft>
                <a:spcPts val="0"/>
              </a:spcAft>
              <a:buClr>
                <a:schemeClr val="dk2"/>
              </a:buClr>
              <a:buSzPts val="1400"/>
              <a:buChar char="■"/>
              <a:defRPr>
                <a:solidFill>
                  <a:schemeClr val="dk2"/>
                </a:solidFill>
              </a:defRPr>
            </a:lvl3pPr>
            <a:lvl4pPr indent="-317500" lvl="3" marL="1828800" algn="l">
              <a:lnSpc>
                <a:spcPct val="90000"/>
              </a:lnSpc>
              <a:spcBef>
                <a:spcPts val="0"/>
              </a:spcBef>
              <a:spcAft>
                <a:spcPts val="0"/>
              </a:spcAft>
              <a:buClr>
                <a:schemeClr val="dk2"/>
              </a:buClr>
              <a:buSzPts val="1400"/>
              <a:buChar char="●"/>
              <a:defRPr>
                <a:solidFill>
                  <a:schemeClr val="dk2"/>
                </a:solidFill>
              </a:defRPr>
            </a:lvl4pPr>
            <a:lvl5pPr indent="-317500" lvl="4" marL="2286000" algn="l">
              <a:lnSpc>
                <a:spcPct val="90000"/>
              </a:lnSpc>
              <a:spcBef>
                <a:spcPts val="0"/>
              </a:spcBef>
              <a:spcAft>
                <a:spcPts val="0"/>
              </a:spcAft>
              <a:buClr>
                <a:schemeClr val="dk2"/>
              </a:buClr>
              <a:buSzPts val="1400"/>
              <a:buChar char="○"/>
              <a:defRPr>
                <a:solidFill>
                  <a:schemeClr val="dk2"/>
                </a:solidFill>
              </a:defRPr>
            </a:lvl5pPr>
            <a:lvl6pPr indent="-317500" lvl="5" marL="2743200" algn="l">
              <a:lnSpc>
                <a:spcPct val="90000"/>
              </a:lnSpc>
              <a:spcBef>
                <a:spcPts val="0"/>
              </a:spcBef>
              <a:spcAft>
                <a:spcPts val="0"/>
              </a:spcAft>
              <a:buClr>
                <a:schemeClr val="dk2"/>
              </a:buClr>
              <a:buSzPts val="1400"/>
              <a:buChar char="■"/>
              <a:defRPr>
                <a:solidFill>
                  <a:schemeClr val="dk2"/>
                </a:solidFill>
              </a:defRPr>
            </a:lvl6pPr>
            <a:lvl7pPr indent="-317500" lvl="6" marL="3200400" algn="l">
              <a:lnSpc>
                <a:spcPct val="90000"/>
              </a:lnSpc>
              <a:spcBef>
                <a:spcPts val="0"/>
              </a:spcBef>
              <a:spcAft>
                <a:spcPts val="0"/>
              </a:spcAft>
              <a:buClr>
                <a:schemeClr val="dk2"/>
              </a:buClr>
              <a:buSzPts val="1400"/>
              <a:buChar char="●"/>
              <a:defRPr>
                <a:solidFill>
                  <a:schemeClr val="dk2"/>
                </a:solidFill>
              </a:defRPr>
            </a:lvl7pPr>
            <a:lvl8pPr indent="-317500" lvl="7" marL="3657600" algn="l">
              <a:lnSpc>
                <a:spcPct val="90000"/>
              </a:lnSpc>
              <a:spcBef>
                <a:spcPts val="0"/>
              </a:spcBef>
              <a:spcAft>
                <a:spcPts val="0"/>
              </a:spcAft>
              <a:buClr>
                <a:schemeClr val="dk2"/>
              </a:buClr>
              <a:buSzPts val="1400"/>
              <a:buChar char="○"/>
              <a:defRPr>
                <a:solidFill>
                  <a:schemeClr val="dk2"/>
                </a:solidFill>
              </a:defRPr>
            </a:lvl8pPr>
            <a:lvl9pPr indent="-317500" lvl="8" marL="4114800" algn="l">
              <a:lnSpc>
                <a:spcPct val="90000"/>
              </a:lnSpc>
              <a:spcBef>
                <a:spcPts val="0"/>
              </a:spcBef>
              <a:spcAft>
                <a:spcPts val="0"/>
              </a:spcAft>
              <a:buClr>
                <a:schemeClr val="dk2"/>
              </a:buClr>
              <a:buSzPts val="1400"/>
              <a:buChar char="■"/>
              <a:defRPr>
                <a:solidFill>
                  <a:schemeClr val="dk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Numbered) with Lead-in Text">
  <p:cSld name="Bullets (Numbered) with Lead-in Text">
    <p:spTree>
      <p:nvGrpSpPr>
        <p:cNvPr id="35" name="Shape 35"/>
        <p:cNvGrpSpPr/>
        <p:nvPr/>
      </p:nvGrpSpPr>
      <p:grpSpPr>
        <a:xfrm>
          <a:off x="0" y="0"/>
          <a:ext cx="0" cy="0"/>
          <a:chOff x="0" y="0"/>
          <a:chExt cx="0" cy="0"/>
        </a:xfrm>
      </p:grpSpPr>
      <p:sp>
        <p:nvSpPr>
          <p:cNvPr id="36" name="Google Shape;36;p261"/>
          <p:cNvSpPr txBox="1"/>
          <p:nvPr>
            <p:ph type="title"/>
          </p:nvPr>
        </p:nvSpPr>
        <p:spPr>
          <a:xfrm>
            <a:off x="457200" y="277416"/>
            <a:ext cx="8229600" cy="308372"/>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Lucida Sans"/>
              <a:buNone/>
              <a:defRPr b="1" i="0" sz="2400" u="none" cap="none" strike="noStrike">
                <a:solidFill>
                  <a:schemeClr val="dk1"/>
                </a:solidFill>
                <a:latin typeface="Calibri"/>
                <a:ea typeface="Calibri"/>
                <a:cs typeface="Calibri"/>
                <a:sym typeface="Calibri"/>
              </a:defRPr>
            </a:lvl1pPr>
            <a:lvl2pPr lvl="1"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2pPr>
            <a:lvl3pPr lvl="2"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3pPr>
            <a:lvl4pPr lvl="3"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4pPr>
            <a:lvl5pPr lvl="4"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5pPr>
            <a:lvl6pPr lvl="5"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6pPr>
            <a:lvl7pPr lvl="6"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7pPr>
            <a:lvl8pPr lvl="7"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8pPr>
            <a:lvl9pPr lvl="8" marR="0" algn="l">
              <a:lnSpc>
                <a:spcPct val="90000"/>
              </a:lnSpc>
              <a:spcBef>
                <a:spcPts val="0"/>
              </a:spcBef>
              <a:spcAft>
                <a:spcPts val="0"/>
              </a:spcAft>
              <a:buClr>
                <a:schemeClr val="dk1"/>
              </a:buClr>
              <a:buSzPts val="1400"/>
              <a:buFont typeface="Arial"/>
              <a:buNone/>
              <a:defRPr b="1" i="0" sz="1350" u="none" cap="none" strike="noStrike">
                <a:solidFill>
                  <a:schemeClr val="dk1"/>
                </a:solidFill>
                <a:latin typeface="Arial"/>
                <a:ea typeface="Arial"/>
                <a:cs typeface="Arial"/>
                <a:sym typeface="Arial"/>
              </a:defRPr>
            </a:lvl9pPr>
          </a:lstStyle>
          <a:p/>
        </p:txBody>
      </p:sp>
      <p:sp>
        <p:nvSpPr>
          <p:cNvPr id="37" name="Google Shape;37;p261"/>
          <p:cNvSpPr txBox="1"/>
          <p:nvPr>
            <p:ph idx="1" type="body"/>
          </p:nvPr>
        </p:nvSpPr>
        <p:spPr>
          <a:xfrm>
            <a:off x="457202" y="835821"/>
            <a:ext cx="8258175" cy="3229451"/>
          </a:xfrm>
          <a:prstGeom prst="rect">
            <a:avLst/>
          </a:prstGeom>
          <a:noFill/>
          <a:ln>
            <a:noFill/>
          </a:ln>
        </p:spPr>
        <p:txBody>
          <a:bodyPr anchorCtr="0" anchor="t" bIns="91425" lIns="91425" spcFirstLastPara="1" rIns="91425" wrap="square" tIns="91425">
            <a:noAutofit/>
          </a:bodyPr>
          <a:lstStyle>
            <a:lvl1pPr indent="-228600" lvl="0" marL="457200" marR="0" algn="l">
              <a:lnSpc>
                <a:spcPct val="114000"/>
              </a:lnSpc>
              <a:spcBef>
                <a:spcPts val="750"/>
              </a:spcBef>
              <a:spcAft>
                <a:spcPts val="0"/>
              </a:spcAft>
              <a:buClr>
                <a:srgbClr val="F38127"/>
              </a:buClr>
              <a:buSzPts val="2800"/>
              <a:buFont typeface="Arial"/>
              <a:buNone/>
              <a:defRPr b="0" i="0" sz="1500" u="none" cap="none" strike="noStrike">
                <a:solidFill>
                  <a:schemeClr val="dk1"/>
                </a:solidFill>
                <a:latin typeface="Calibri"/>
                <a:ea typeface="Calibri"/>
                <a:cs typeface="Calibri"/>
                <a:sym typeface="Calibri"/>
              </a:defRPr>
            </a:lvl1pPr>
            <a:lvl2pPr indent="-355600" lvl="1" marL="914400" marR="0" algn="l">
              <a:lnSpc>
                <a:spcPct val="114000"/>
              </a:lnSpc>
              <a:spcBef>
                <a:spcPts val="375"/>
              </a:spcBef>
              <a:spcAft>
                <a:spcPts val="0"/>
              </a:spcAft>
              <a:buClr>
                <a:schemeClr val="dk1"/>
              </a:buClr>
              <a:buSzPts val="2000"/>
              <a:buFont typeface="Arial"/>
              <a:buAutoNum type="arabicPeriod"/>
              <a:defRPr b="0" i="0" sz="1500" u="none" cap="none" strike="noStrike">
                <a:solidFill>
                  <a:schemeClr val="dk1"/>
                </a:solidFill>
                <a:latin typeface="Lucida Sans"/>
                <a:ea typeface="Lucida Sans"/>
                <a:cs typeface="Lucida Sans"/>
                <a:sym typeface="Lucida Sans"/>
              </a:defRPr>
            </a:lvl2pPr>
            <a:lvl3pPr indent="-355600" lvl="2" marL="1371600" marR="0" algn="l">
              <a:lnSpc>
                <a:spcPct val="114000"/>
              </a:lnSpc>
              <a:spcBef>
                <a:spcPts val="375"/>
              </a:spcBef>
              <a:spcAft>
                <a:spcPts val="0"/>
              </a:spcAft>
              <a:buClr>
                <a:schemeClr val="dk1"/>
              </a:buClr>
              <a:buSzPts val="2000"/>
              <a:buFont typeface="Arial"/>
              <a:buAutoNum type="alphaLcPeriod"/>
              <a:defRPr b="0" i="0" sz="1500" u="none" cap="none" strike="noStrike">
                <a:solidFill>
                  <a:schemeClr val="dk1"/>
                </a:solidFill>
                <a:latin typeface="Lucida Sans"/>
                <a:ea typeface="Lucida Sans"/>
                <a:cs typeface="Lucida Sans"/>
                <a:sym typeface="Lucida Sans"/>
              </a:defRPr>
            </a:lvl3pPr>
            <a:lvl4pPr indent="-355600" lvl="3" marL="1828800" marR="0" algn="l">
              <a:lnSpc>
                <a:spcPct val="114000"/>
              </a:lnSpc>
              <a:spcBef>
                <a:spcPts val="375"/>
              </a:spcBef>
              <a:spcAft>
                <a:spcPts val="0"/>
              </a:spcAft>
              <a:buClr>
                <a:schemeClr val="dk1"/>
              </a:buClr>
              <a:buSzPts val="2000"/>
              <a:buFont typeface="Arial"/>
              <a:buAutoNum type="arabicPeriod"/>
              <a:defRPr b="0" i="0" sz="1500" u="none" cap="none" strike="noStrike">
                <a:solidFill>
                  <a:schemeClr val="dk1"/>
                </a:solidFill>
                <a:latin typeface="Lucida Sans"/>
                <a:ea typeface="Lucida Sans"/>
                <a:cs typeface="Lucida Sans"/>
                <a:sym typeface="Lucida Sans"/>
              </a:defRPr>
            </a:lvl4pPr>
            <a:lvl5pPr indent="-355600" lvl="4" marL="2286000" marR="0" algn="l">
              <a:lnSpc>
                <a:spcPct val="114000"/>
              </a:lnSpc>
              <a:spcBef>
                <a:spcPts val="375"/>
              </a:spcBef>
              <a:spcAft>
                <a:spcPts val="0"/>
              </a:spcAft>
              <a:buClr>
                <a:schemeClr val="dk1"/>
              </a:buClr>
              <a:buSzPts val="2000"/>
              <a:buFont typeface="Arial"/>
              <a:buAutoNum type="alphaLcPeriod"/>
              <a:defRPr b="0" i="0" sz="1500" u="none" cap="none" strike="noStrike">
                <a:solidFill>
                  <a:schemeClr val="dk1"/>
                </a:solidFill>
                <a:latin typeface="Lucida Sans"/>
                <a:ea typeface="Lucida Sans"/>
                <a:cs typeface="Lucida Sans"/>
                <a:sym typeface="Lucida Sans"/>
              </a:defRPr>
            </a:lvl5pPr>
            <a:lvl6pPr indent="-342900" lvl="5" marL="27432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350" u="none" cap="none" strike="noStrike">
                <a:solidFill>
                  <a:schemeClr val="dk1"/>
                </a:solidFill>
                <a:latin typeface="Arial"/>
                <a:ea typeface="Arial"/>
                <a:cs typeface="Arial"/>
                <a:sym typeface="Arial"/>
              </a:defRPr>
            </a:lvl9pPr>
          </a:lstStyle>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Bild mit Logo Blau" showMasterSp="0">
  <p:cSld name="Titel und Bild mit Logo Blau">
    <p:spTree>
      <p:nvGrpSpPr>
        <p:cNvPr id="38" name="Shape 38"/>
        <p:cNvGrpSpPr/>
        <p:nvPr/>
      </p:nvGrpSpPr>
      <p:grpSpPr>
        <a:xfrm>
          <a:off x="0" y="0"/>
          <a:ext cx="0" cy="0"/>
          <a:chOff x="0" y="0"/>
          <a:chExt cx="0" cy="0"/>
        </a:xfrm>
      </p:grpSpPr>
      <p:sp>
        <p:nvSpPr>
          <p:cNvPr id="39" name="Google Shape;39;p264"/>
          <p:cNvSpPr txBox="1"/>
          <p:nvPr>
            <p:ph type="title"/>
          </p:nvPr>
        </p:nvSpPr>
        <p:spPr>
          <a:xfrm>
            <a:off x="278523" y="249492"/>
            <a:ext cx="6291600" cy="60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1400"/>
              <a:buFont typeface="Raleway"/>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 name="Google Shape;40;p264"/>
          <p:cNvSpPr/>
          <p:nvPr>
            <p:ph idx="2" type="pic"/>
          </p:nvPr>
        </p:nvSpPr>
        <p:spPr>
          <a:xfrm>
            <a:off x="0" y="1059656"/>
            <a:ext cx="9144000" cy="4083900"/>
          </a:xfrm>
          <a:prstGeom prst="rect">
            <a:avLst/>
          </a:prstGeom>
          <a:solidFill>
            <a:schemeClr val="lt1"/>
          </a:solidFill>
          <a:ln>
            <a:noFill/>
          </a:ln>
        </p:spPr>
      </p:sp>
      <p:sp>
        <p:nvSpPr>
          <p:cNvPr id="41" name="Google Shape;41;p264"/>
          <p:cNvSpPr txBox="1"/>
          <p:nvPr>
            <p:ph idx="10" type="dt"/>
          </p:nvPr>
        </p:nvSpPr>
        <p:spPr>
          <a:xfrm>
            <a:off x="6759243" y="361309"/>
            <a:ext cx="2098200" cy="810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2" name="Google Shape;42;p264"/>
          <p:cNvSpPr txBox="1"/>
          <p:nvPr>
            <p:ph idx="11" type="ftr"/>
          </p:nvPr>
        </p:nvSpPr>
        <p:spPr>
          <a:xfrm>
            <a:off x="6759243" y="458664"/>
            <a:ext cx="2096100" cy="81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 name="Google Shape;43;p264"/>
          <p:cNvSpPr txBox="1"/>
          <p:nvPr>
            <p:ph idx="12" type="sldNum"/>
          </p:nvPr>
        </p:nvSpPr>
        <p:spPr>
          <a:xfrm>
            <a:off x="8298414" y="263954"/>
            <a:ext cx="558900" cy="810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5"/>
          <p:cNvSpPr txBox="1"/>
          <p:nvPr>
            <p:ph type="title"/>
          </p:nvPr>
        </p:nvSpPr>
        <p:spPr>
          <a:xfrm>
            <a:off x="461700" y="332100"/>
            <a:ext cx="8248500" cy="7344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ED7D31"/>
              </a:buClr>
              <a:buSzPts val="3300"/>
              <a:buFont typeface="Raleway"/>
              <a:buNone/>
              <a:defRPr b="1" i="0" sz="3300" u="none" cap="none" strike="noStrike">
                <a:solidFill>
                  <a:srgbClr val="ED7D3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 name="Google Shape;7;p255"/>
          <p:cNvPicPr preferRelativeResize="0"/>
          <p:nvPr/>
        </p:nvPicPr>
        <p:blipFill rotWithShape="1">
          <a:blip r:embed="rId1">
            <a:alphaModFix/>
          </a:blip>
          <a:srcRect b="0" l="0" r="0" t="0"/>
          <a:stretch/>
        </p:blipFill>
        <p:spPr>
          <a:xfrm>
            <a:off x="0" y="4762500"/>
            <a:ext cx="9144000" cy="381000"/>
          </a:xfrm>
          <a:prstGeom prst="rect">
            <a:avLst/>
          </a:prstGeom>
          <a:noFill/>
          <a:ln>
            <a:noFill/>
          </a:ln>
        </p:spPr>
      </p:pic>
      <p:sp>
        <p:nvSpPr>
          <p:cNvPr id="8" name="Google Shape;8;p255"/>
          <p:cNvSpPr txBox="1"/>
          <p:nvPr>
            <p:ph idx="1" type="body"/>
          </p:nvPr>
        </p:nvSpPr>
        <p:spPr>
          <a:xfrm>
            <a:off x="461700" y="1182600"/>
            <a:ext cx="8248500" cy="34560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A01813"/>
              </a:buClr>
              <a:buSzPts val="2100"/>
              <a:buFont typeface="Arial"/>
              <a:buChar char="•"/>
              <a:defRPr b="0" i="0" sz="2100" u="none" cap="none" strike="noStrike">
                <a:solidFill>
                  <a:schemeClr val="dk1"/>
                </a:solidFill>
                <a:latin typeface="Raleway"/>
                <a:ea typeface="Raleway"/>
                <a:cs typeface="Raleway"/>
                <a:sym typeface="Raleway"/>
              </a:defRPr>
            </a:lvl1pPr>
            <a:lvl2pPr indent="-342900" lvl="1" marL="914400" marR="0" rtl="0" algn="l">
              <a:lnSpc>
                <a:spcPct val="90000"/>
              </a:lnSpc>
              <a:spcBef>
                <a:spcPts val="375"/>
              </a:spcBef>
              <a:spcAft>
                <a:spcPts val="0"/>
              </a:spcAft>
              <a:buClr>
                <a:srgbClr val="A01813"/>
              </a:buClr>
              <a:buSzPts val="1800"/>
              <a:buFont typeface="Arial"/>
              <a:buChar char="•"/>
              <a:defRPr b="0" i="0" sz="1800" u="none" cap="none" strike="noStrike">
                <a:solidFill>
                  <a:schemeClr val="dk1"/>
                </a:solidFill>
                <a:latin typeface="Raleway"/>
                <a:ea typeface="Raleway"/>
                <a:cs typeface="Raleway"/>
                <a:sym typeface="Raleway"/>
              </a:defRPr>
            </a:lvl2pPr>
            <a:lvl3pPr indent="-323850" lvl="2" marL="1371600" marR="0" rtl="0" algn="l">
              <a:lnSpc>
                <a:spcPct val="90000"/>
              </a:lnSpc>
              <a:spcBef>
                <a:spcPts val="375"/>
              </a:spcBef>
              <a:spcAft>
                <a:spcPts val="0"/>
              </a:spcAft>
              <a:buClr>
                <a:srgbClr val="A01813"/>
              </a:buClr>
              <a:buSzPts val="1500"/>
              <a:buFont typeface="Arial"/>
              <a:buChar char="•"/>
              <a:defRPr b="0" i="0" sz="1500" u="none" cap="none" strike="noStrike">
                <a:solidFill>
                  <a:schemeClr val="dk1"/>
                </a:solidFill>
                <a:latin typeface="Raleway"/>
                <a:ea typeface="Raleway"/>
                <a:cs typeface="Raleway"/>
                <a:sym typeface="Raleway"/>
              </a:defRPr>
            </a:lvl3pPr>
            <a:lvl4pPr indent="-314325" lvl="3" marL="1828800" marR="0" rtl="0" algn="l">
              <a:lnSpc>
                <a:spcPct val="90000"/>
              </a:lnSpc>
              <a:spcBef>
                <a:spcPts val="375"/>
              </a:spcBef>
              <a:spcAft>
                <a:spcPts val="0"/>
              </a:spcAft>
              <a:buClr>
                <a:srgbClr val="A01813"/>
              </a:buClr>
              <a:buSzPts val="1350"/>
              <a:buFont typeface="Arial"/>
              <a:buChar char="•"/>
              <a:defRPr b="0" i="0" sz="1350" u="none" cap="none" strike="noStrike">
                <a:solidFill>
                  <a:schemeClr val="dk1"/>
                </a:solidFill>
                <a:latin typeface="Raleway"/>
                <a:ea typeface="Raleway"/>
                <a:cs typeface="Raleway"/>
                <a:sym typeface="Raleway"/>
              </a:defRPr>
            </a:lvl4pPr>
            <a:lvl5pPr indent="-314325" lvl="4" marL="2286000" marR="0" rtl="0" algn="l">
              <a:lnSpc>
                <a:spcPct val="90000"/>
              </a:lnSpc>
              <a:spcBef>
                <a:spcPts val="375"/>
              </a:spcBef>
              <a:spcAft>
                <a:spcPts val="0"/>
              </a:spcAft>
              <a:buClr>
                <a:srgbClr val="A01813"/>
              </a:buClr>
              <a:buSzPts val="1350"/>
              <a:buFont typeface="Arial"/>
              <a:buChar char="•"/>
              <a:defRPr b="0" i="0" sz="1350" u="none" cap="none" strike="noStrike">
                <a:solidFill>
                  <a:schemeClr val="dk1"/>
                </a:solidFill>
                <a:latin typeface="Raleway"/>
                <a:ea typeface="Raleway"/>
                <a:cs typeface="Raleway"/>
                <a:sym typeface="Raleway"/>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9" name="Google Shape;9;p255"/>
          <p:cNvSpPr txBox="1"/>
          <p:nvPr/>
        </p:nvSpPr>
        <p:spPr>
          <a:xfrm>
            <a:off x="1498961" y="4845937"/>
            <a:ext cx="3919800" cy="2310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666666"/>
              </a:buClr>
              <a:buSzPts val="1050"/>
              <a:buFont typeface="Raleway"/>
              <a:buNone/>
            </a:pPr>
            <a:r>
              <a:rPr b="0" i="0" lang="en" sz="1050" u="none" cap="none" strike="noStrike">
                <a:solidFill>
                  <a:srgbClr val="666666"/>
                </a:solidFill>
                <a:latin typeface="Raleway"/>
                <a:ea typeface="Raleway"/>
                <a:cs typeface="Raleway"/>
                <a:sym typeface="Raleway"/>
              </a:rPr>
              <a:t>Ransomware Empowerment Workshop 1.0 © FIRST Inc.</a:t>
            </a:r>
            <a:endParaRPr b="0" i="0" sz="1050" u="none" cap="none" strike="noStrike">
              <a:solidFill>
                <a:srgbClr val="666666"/>
              </a:solidFill>
              <a:latin typeface="Raleway"/>
              <a:ea typeface="Raleway"/>
              <a:cs typeface="Raleway"/>
              <a:sym typeface="Raleway"/>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sophosnews.files.wordpress.com/2012/09/aids-info-demand-500.png?w=488&amp;h=232,%20Public%20Domain,%20https://commons.wikimedia.org/w/index.php?curid=45320703" TargetMode="Externa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4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hyperlink" Target="https://www.nomoreransom.org/" TargetMode="External"/><Relationship Id="rId4" Type="http://schemas.openxmlformats.org/officeDocument/2006/relationships/hyperlink" Target="https://id-ransomware.malwarehunterteam.com" TargetMode="External"/><Relationship Id="rId5" Type="http://schemas.openxmlformats.org/officeDocument/2006/relationships/hyperlink" Target="https://malpedia.caad.fkie.fraunhofer.de/" TargetMode="External"/><Relationship Id="rId6" Type="http://schemas.openxmlformats.org/officeDocument/2006/relationships/hyperlink" Target="https://www.ransomlook.io/" TargetMode="External"/><Relationship Id="rId7" Type="http://schemas.openxmlformats.org/officeDocument/2006/relationships/hyperlink" Target="https://www.bitcoinabuse.com/" TargetMode="External"/><Relationship Id="rId8" Type="http://schemas.openxmlformats.org/officeDocument/2006/relationships/hyperlink" Target="https://www.virustotal.com/"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hyperlink" Target="https://www.nomoreransom.org/" TargetMode="External"/><Relationship Id="rId4" Type="http://schemas.openxmlformats.org/officeDocument/2006/relationships/hyperlink" Target="https://id-ransomware.malwarehunterteam.com" TargetMode="External"/><Relationship Id="rId5" Type="http://schemas.openxmlformats.org/officeDocument/2006/relationships/hyperlink" Target="https://www.emsisoft.com/ransomware-decryption-tool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attack.mitre.org/" TargetMode="External"/><Relationship Id="rId4" Type="http://schemas.openxmlformats.org/officeDocument/2006/relationships/hyperlink" Target="https://attack.mitre.org/techniques/T1078/" TargetMode="External"/><Relationship Id="rId5" Type="http://schemas.openxmlformats.org/officeDocument/2006/relationships/hyperlink" Target="https://attack.mitre.org/techniques/T1486/" TargetMode="External"/><Relationship Id="rId6" Type="http://schemas.openxmlformats.org/officeDocument/2006/relationships/hyperlink" Target="https://d3fend.mitre.org/"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hyperlink" Target="https://github.com/Velocidex/velociraptor" TargetMode="External"/><Relationship Id="rId4" Type="http://schemas.openxmlformats.org/officeDocument/2006/relationships/hyperlink" Target="https://github.com/google/grr" TargetMode="External"/><Relationship Id="rId5" Type="http://schemas.openxmlformats.org/officeDocument/2006/relationships/hyperlink" Target="https://www.kroll.com/en/insights/publications/cyber/kroll-artifact-parser-extractor-kape"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hyperlink" Target="https://www.nextron-systems.com/thor-lite/download/" TargetMode="External"/><Relationship Id="rId4" Type="http://schemas.openxmlformats.org/officeDocument/2006/relationships/hyperlink" Target="https://github.com/countercept/chainsaw" TargetMode="External"/><Relationship Id="rId5" Type="http://schemas.openxmlformats.org/officeDocument/2006/relationships/hyperlink" Target="https://github.com/Yamato-Security/hayabusa"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4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hyperlink" Target="https://sansorg.egnyte.com/dl/ecbXmRX0QN" TargetMode="External"/><Relationship Id="rId4" Type="http://schemas.openxmlformats.org/officeDocument/2006/relationships/hyperlink" Target="https://cyber-ssct.com/SANS%20Digital%20Forensic%20Poster.pdf"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hyperlink" Target="https://www.tcpdump.org/manpages/tcpdump.1.html" TargetMode="External"/><Relationship Id="rId4" Type="http://schemas.openxmlformats.org/officeDocument/2006/relationships/hyperlink" Target="https://www.wireshark.org/" TargetMode="External"/><Relationship Id="rId5" Type="http://schemas.openxmlformats.org/officeDocument/2006/relationships/hyperlink" Target="https://www.wireshark.org/docs/man-pages/tshark.html" TargetMode="External"/><Relationship Id="rId6" Type="http://schemas.openxmlformats.org/officeDocument/2006/relationships/hyperlink" Target="https://zeek.org/" TargetMode="External"/><Relationship Id="rId7" Type="http://schemas.openxmlformats.org/officeDocument/2006/relationships/hyperlink" Target="https://www.snort.org/" TargetMode="External"/><Relationship Id="rId8" Type="http://schemas.openxmlformats.org/officeDocument/2006/relationships/hyperlink" Target="https://suricata.io/"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46.jpg"/><Relationship Id="rId4" Type="http://schemas.openxmlformats.org/officeDocument/2006/relationships/hyperlink" Target="https://unsplash.com/@shivendushukla?utm_content=creditCopyText&amp;utm_medium=referral&amp;utm_source=unsplash" TargetMode="External"/><Relationship Id="rId5" Type="http://schemas.openxmlformats.org/officeDocument/2006/relationships/hyperlink" Target="https://unsplash.com/@shivendushukla?utm_content=creditCopyText&amp;utm_medium=referral&amp;utm_source=unsplash" TargetMode="External"/><Relationship Id="rId6" Type="http://schemas.openxmlformats.org/officeDocument/2006/relationships/hyperlink" Target="https://unsplash.com/photos/silhouette-of-people-standing-on-tower-crane-during-night-time-3yoTPuYR9ZY?utm_content=creditCopyText&amp;utm_medium=referral&amp;utm_source=unsplash" TargetMode="External"/><Relationship Id="rId7" Type="http://schemas.openxmlformats.org/officeDocument/2006/relationships/hyperlink" Target="https://unsplash.com/photos/silhouette-of-people-standing-on-tower-crane-during-night-time-3yoTPuYR9ZY?utm_content=creditCopyText&amp;utm_medium=referral&amp;utm_source=unsplash"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42.png"/><Relationship Id="rId7" Type="http://schemas.openxmlformats.org/officeDocument/2006/relationships/image" Target="../media/image2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2.xml"/><Relationship Id="rId3" Type="http://schemas.openxmlformats.org/officeDocument/2006/relationships/image" Target="../media/image45.jpg"/><Relationship Id="rId4" Type="http://schemas.openxmlformats.org/officeDocument/2006/relationships/hyperlink" Target="https://unsplash.com/@halacious?utm_source=unsplash&amp;utm_medium=referral&amp;utm_content=creditCopyText" TargetMode="External"/><Relationship Id="rId5" Type="http://schemas.openxmlformats.org/officeDocument/2006/relationships/hyperlink" Target="https://unsplash.com/?utm_source=unsplash&amp;utm_medium=referral&amp;utm_content=creditCopyText"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 Id="rId3" Type="http://schemas.openxmlformats.org/officeDocument/2006/relationships/image" Target="../media/image47.png"/><Relationship Id="rId4" Type="http://schemas.openxmlformats.org/officeDocument/2006/relationships/hyperlink" Target="https://unsplash.com/@headwayio?utm_content=creditCopyText&amp;utm_medium=referral&amp;utm_source=unsplash" TargetMode="External"/><Relationship Id="rId5" Type="http://schemas.openxmlformats.org/officeDocument/2006/relationships/hyperlink" Target="https://unsplash.com/photos/black-smartphone-near-person-5QgIuuBxKwM?utm_content=creditCopyText&amp;utm_medium=referral&amp;utm_source=unsplash"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enisa.europa.eu/news/ransomware-publicly-reported-incidents-are-only-the-tip-of-the-icebe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first.org/global/sigs/ms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first.org/education/training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eb.archive.org/web/20240217115416/https%3A%2F%2Fwww.nzz.ch%2Ftechnologie%2Fkriminelle-hacker-greifen-die-nzz-an-und-erpressen-sie-cyberangriff-ransomware-ld.1778725%3Fmktcid%3Dsmsh%26mktcval%3DE-mai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9.png"/><Relationship Id="rId5" Type="http://schemas.openxmlformats.org/officeDocument/2006/relationships/hyperlink" Target="https://unsplash.com/@chriswormhoudt?utm_content=creditCopyText&amp;utm_medium=referral&amp;utm_source=unsplash" TargetMode="External"/><Relationship Id="rId6" Type="http://schemas.openxmlformats.org/officeDocument/2006/relationships/hyperlink" Target="https://unsplash.com/@chriswormhoudt?utm_content=creditCopyText&amp;utm_medium=referral&amp;utm_source=unsplash" TargetMode="External"/><Relationship Id="rId7" Type="http://schemas.openxmlformats.org/officeDocument/2006/relationships/hyperlink" Target="https://unsplash.com/photos/architectural-Rf77y7Q_WLk?utm_content=creditCopyText&amp;utm_medium=referral&amp;utm_source=unsplash" TargetMode="External"/><Relationship Id="rId8" Type="http://schemas.openxmlformats.org/officeDocument/2006/relationships/hyperlink" Target="https://unsplash.com/photos/architectural-Rf77y7Q_WLk?utm_content=creditCopyText&amp;utm_medium=referral&amp;utm_source=unsplash"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www.cyentia.com/wp-content/uploads/IRIS2020_cyentia.pdf" TargetMode="External"/><Relationship Id="rId4" Type="http://schemas.openxmlformats.org/officeDocument/2006/relationships/image" Target="../media/image21.png"/><Relationship Id="rId5"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s://www.cisa.gov/stopransomware/general-information" TargetMode="External"/><Relationship Id="rId4" Type="http://schemas.openxmlformats.org/officeDocument/2006/relationships/hyperlink" Target="https://www.cert.govt.nz/it-specialists/guides/how-ransomware-happens-and-how-to-stop-it/"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0.png"/><Relationship Id="rId4" Type="http://schemas.openxmlformats.org/officeDocument/2006/relationships/hyperlink" Target="https://unsplash.com/@matnapo?utm_content=creditCopyText&amp;utm_medium=referral&amp;utm_source=unsplash" TargetMode="External"/><Relationship Id="rId5" Type="http://schemas.openxmlformats.org/officeDocument/2006/relationships/hyperlink" Target="https://unsplash.com/@matnapo?utm_content=creditCopyText&amp;utm_medium=referral&amp;utm_source=unsplash" TargetMode="External"/><Relationship Id="rId6" Type="http://schemas.openxmlformats.org/officeDocument/2006/relationships/hyperlink" Target="https://unsplash.com/photos/orange-white-and-black-bag-MaKsx8JNbiI?utm_content=creditCopyText&amp;utm_medium=referral&amp;utm_source=unsplash" TargetMode="External"/><Relationship Id="rId7" Type="http://schemas.openxmlformats.org/officeDocument/2006/relationships/hyperlink" Target="https://unsplash.com/photos/orange-white-and-black-bag-MaKsx8JNbiI?utm_content=creditCopyText&amp;utm_medium=referral&amp;utm_source=unsplash"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www.ncsc.gov.uk/guidance/principles-for-ransomware-resistant-cloud-backups" TargetMode="External"/><Relationship Id="rId4" Type="http://schemas.openxmlformats.org/officeDocument/2006/relationships/hyperlink" Target="https://www.nccoe.nist.gov/data-integrity-identifying-and-protecting-assets-against-ransomware-and-other-destructive-event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hyperlink" Target="https://www.cisa.gov/stopransomware/general-information" TargetMode="External"/><Relationship Id="rId4" Type="http://schemas.openxmlformats.org/officeDocument/2006/relationships/hyperlink" Target="https://www.cert.govt.nz/it-specialists/guides/how-ransomware-happens-and-how-to-stop-it/"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2.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34.jpg"/><Relationship Id="rId4" Type="http://schemas.openxmlformats.org/officeDocument/2006/relationships/hyperlink" Target="https://unsplash.com/@abject?utm_content=creditCopyText&amp;utm_medium=referral&amp;utm_source=unsplash" TargetMode="External"/><Relationship Id="rId5" Type="http://schemas.openxmlformats.org/officeDocument/2006/relationships/hyperlink" Target="https://unsplash.com/@abject?utm_content=creditCopyText&amp;utm_medium=referral&amp;utm_source=unsplash" TargetMode="External"/><Relationship Id="rId6" Type="http://schemas.openxmlformats.org/officeDocument/2006/relationships/hyperlink" Target="https://unsplash.com/photos/woman-in-black-dress-illustration-mnYSDdwunVY?utm_content=creditCopyText&amp;utm_medium=referral&amp;utm_source=unsplash" TargetMode="External"/><Relationship Id="rId7" Type="http://schemas.openxmlformats.org/officeDocument/2006/relationships/hyperlink" Target="https://unsplash.com/photos/woman-in-black-dress-illustration-mnYSDdwunVY?utm_content=creditCopyText&amp;utm_medium=referral&amp;utm_source=unsplash"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s://www.ransomlook.io/" TargetMode="External"/><Relationship Id="rId4" Type="http://schemas.openxmlformats.org/officeDocument/2006/relationships/image" Target="../media/image31.png"/><Relationship Id="rId5" Type="http://schemas.openxmlformats.org/officeDocument/2006/relationships/image" Target="../media/image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3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9.xml"/><Relationship Id="rId3" Type="http://schemas.openxmlformats.org/officeDocument/2006/relationships/image" Target="../media/image36.png"/><Relationship Id="rId4" Type="http://schemas.openxmlformats.org/officeDocument/2006/relationships/hyperlink" Target="https://unsplash.com/@mister335?utm_content=creditCopyText&amp;utm_medium=referral&amp;utm_source=unsplash" TargetMode="External"/><Relationship Id="rId5" Type="http://schemas.openxmlformats.org/officeDocument/2006/relationships/hyperlink" Target="https://unsplash.com/@mister335?utm_content=creditCopyText&amp;utm_medium=referral&amp;utm_source=unsplash" TargetMode="External"/><Relationship Id="rId6" Type="http://schemas.openxmlformats.org/officeDocument/2006/relationships/hyperlink" Target="https://unsplash.com/photos/a-man-in-a-white-shirt-RPKR8Zp3CqA?utm_content=creditCopyText&amp;utm_medium=referral&amp;utm_source=unsplash" TargetMode="External"/><Relationship Id="rId7" Type="http://schemas.openxmlformats.org/officeDocument/2006/relationships/hyperlink" Target="https://unsplash.com/photos/a-man-in-a-white-shirt-RPKR8Zp3CqA?utm_content=creditCopyText&amp;utm_medium=referral&amp;utm_source=unsplas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
          <p:cNvSpPr txBox="1"/>
          <p:nvPr>
            <p:ph type="ctrTitle"/>
          </p:nvPr>
        </p:nvSpPr>
        <p:spPr>
          <a:xfrm>
            <a:off x="390525" y="739916"/>
            <a:ext cx="6519350" cy="1948547"/>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chemeClr val="dk1"/>
              </a:buClr>
              <a:buSzPts val="4000"/>
              <a:buFont typeface="Raleway"/>
              <a:buNone/>
            </a:pPr>
            <a:r>
              <a:rPr b="0" lang="en" sz="4000">
                <a:solidFill>
                  <a:schemeClr val="dk1"/>
                </a:solidFill>
              </a:rPr>
              <a:t>Ransomware Empowerment Training</a:t>
            </a:r>
            <a:endParaRPr b="0">
              <a:solidFill>
                <a:schemeClr val="dk1"/>
              </a:solidFill>
            </a:endParaRPr>
          </a:p>
        </p:txBody>
      </p:sp>
      <p:sp>
        <p:nvSpPr>
          <p:cNvPr id="68" name="Google Shape;68;p1"/>
          <p:cNvSpPr txBox="1"/>
          <p:nvPr/>
        </p:nvSpPr>
        <p:spPr>
          <a:xfrm>
            <a:off x="390525" y="3646126"/>
            <a:ext cx="4610700" cy="921300"/>
          </a:xfrm>
          <a:prstGeom prst="rect">
            <a:avLst/>
          </a:prstGeom>
          <a:noFill/>
          <a:ln>
            <a:noFill/>
          </a:ln>
        </p:spPr>
        <p:txBody>
          <a:bodyPr anchorCtr="0" anchor="ctr" bIns="45700" lIns="91425" spcFirstLastPara="1" rIns="91425" wrap="square" tIns="45700">
            <a:spAutoFit/>
          </a:bodyPr>
          <a:lstStyle/>
          <a:p>
            <a:pPr indent="0" lvl="0" marL="0" marR="0" rtl="0" algn="l">
              <a:lnSpc>
                <a:spcPct val="107142"/>
              </a:lnSpc>
              <a:spcBef>
                <a:spcPts val="0"/>
              </a:spcBef>
              <a:spcAft>
                <a:spcPts val="0"/>
              </a:spcAft>
              <a:buClr>
                <a:schemeClr val="dk1"/>
              </a:buClr>
              <a:buSzPts val="2800"/>
              <a:buFont typeface="Raleway"/>
              <a:buNone/>
            </a:pPr>
            <a:r>
              <a:rPr lang="en" sz="2600">
                <a:solidFill>
                  <a:schemeClr val="dk1"/>
                </a:solidFill>
                <a:latin typeface="Raleway"/>
                <a:ea typeface="Raleway"/>
                <a:cs typeface="Raleway"/>
                <a:sym typeface="Raleway"/>
              </a:rPr>
              <a:t>FIRST Multi-Stakeholder Ransomware SIG</a:t>
            </a:r>
            <a:endParaRPr b="0" i="0" sz="2600" u="none" cap="none" strike="noStrike">
              <a:solidFill>
                <a:schemeClr val="dk1"/>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2ed909d8d58_0_0"/>
          <p:cNvSpPr txBox="1"/>
          <p:nvPr/>
        </p:nvSpPr>
        <p:spPr>
          <a:xfrm rot="523699">
            <a:off x="4498187" y="3470149"/>
            <a:ext cx="4319625" cy="27710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u="sng">
                <a:solidFill>
                  <a:schemeClr val="hlink"/>
                </a:solidFill>
                <a:hlinkClick r:id="rId3"/>
              </a:rPr>
              <a:t>By Joseph L. Popp, AIDS Information Trojan author</a:t>
            </a:r>
            <a:r>
              <a:rPr lang="en" sz="600"/>
              <a:t> </a:t>
            </a:r>
            <a:endParaRPr sz="600"/>
          </a:p>
        </p:txBody>
      </p:sp>
      <p:sp>
        <p:nvSpPr>
          <p:cNvPr id="128" name="Google Shape;128;g2ed909d8d58_0_0"/>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sz="3000">
                <a:solidFill>
                  <a:srgbClr val="ED7D31"/>
                </a:solidFill>
              </a:rPr>
              <a:t>A brief history of Ransomware</a:t>
            </a:r>
            <a:endParaRPr/>
          </a:p>
        </p:txBody>
      </p:sp>
      <p:sp>
        <p:nvSpPr>
          <p:cNvPr id="129" name="Google Shape;129;g2ed909d8d58_0_0"/>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
              <a:t>Ransomware is not a new phenomena</a:t>
            </a:r>
            <a:endParaRPr/>
          </a:p>
          <a:p>
            <a:pPr indent="0" lvl="0" marL="0" rtl="0" algn="l">
              <a:lnSpc>
                <a:spcPct val="115000"/>
              </a:lnSpc>
              <a:spcBef>
                <a:spcPts val="1200"/>
              </a:spcBef>
              <a:spcAft>
                <a:spcPts val="0"/>
              </a:spcAft>
              <a:buClr>
                <a:schemeClr val="dk1"/>
              </a:buClr>
              <a:buSzPts val="1100"/>
              <a:buFont typeface="Arial"/>
              <a:buNone/>
            </a:pPr>
            <a:r>
              <a:rPr lang="en"/>
              <a:t>1989 there was the</a:t>
            </a:r>
            <a:endParaRPr/>
          </a:p>
          <a:p>
            <a:pPr indent="0" lvl="0" marL="12700" rtl="0" algn="l">
              <a:lnSpc>
                <a:spcPct val="115000"/>
              </a:lnSpc>
              <a:spcBef>
                <a:spcPts val="1200"/>
              </a:spcBef>
              <a:spcAft>
                <a:spcPts val="0"/>
              </a:spcAft>
              <a:buClr>
                <a:schemeClr val="dk1"/>
              </a:buClr>
              <a:buSzPts val="1100"/>
              <a:buFont typeface="Arial"/>
              <a:buNone/>
            </a:pPr>
            <a:r>
              <a:rPr lang="en" sz="1800">
                <a:solidFill>
                  <a:srgbClr val="C00000"/>
                </a:solidFill>
                <a:latin typeface="Arial"/>
                <a:ea typeface="Arial"/>
                <a:cs typeface="Arial"/>
                <a:sym typeface="Arial"/>
              </a:rPr>
              <a:t>●</a:t>
            </a:r>
            <a:r>
              <a:rPr lang="en"/>
              <a:t>Aids virus, a wiper</a:t>
            </a:r>
            <a:endParaRPr/>
          </a:p>
          <a:p>
            <a:pPr indent="0" lvl="0" marL="12700" rtl="0" algn="l">
              <a:lnSpc>
                <a:spcPct val="115000"/>
              </a:lnSpc>
              <a:spcBef>
                <a:spcPts val="0"/>
              </a:spcBef>
              <a:spcAft>
                <a:spcPts val="0"/>
              </a:spcAft>
              <a:buClr>
                <a:schemeClr val="dk1"/>
              </a:buClr>
              <a:buSzPts val="1100"/>
              <a:buFont typeface="Arial"/>
              <a:buNone/>
            </a:pPr>
            <a:r>
              <a:rPr lang="en" sz="1800">
                <a:solidFill>
                  <a:srgbClr val="C00000"/>
                </a:solidFill>
                <a:latin typeface="Arial"/>
                <a:ea typeface="Arial"/>
                <a:cs typeface="Arial"/>
                <a:sym typeface="Arial"/>
              </a:rPr>
              <a:t>●</a:t>
            </a:r>
            <a:r>
              <a:rPr lang="en"/>
              <a:t>Aids trojan, a ransomware</a:t>
            </a:r>
            <a:endParaRPr/>
          </a:p>
          <a:p>
            <a:pPr indent="0" lvl="0" marL="0" rtl="0" algn="l">
              <a:lnSpc>
                <a:spcPct val="115000"/>
              </a:lnSpc>
              <a:spcBef>
                <a:spcPts val="1200"/>
              </a:spcBef>
              <a:spcAft>
                <a:spcPts val="0"/>
              </a:spcAft>
              <a:buClr>
                <a:schemeClr val="dk1"/>
              </a:buClr>
              <a:buSzPts val="1100"/>
              <a:buFont typeface="Arial"/>
              <a:buNone/>
            </a:pPr>
            <a:r>
              <a:rPr lang="en"/>
              <a:t>~ 2010 PC Ransomware</a:t>
            </a:r>
            <a:endParaRPr/>
          </a:p>
          <a:p>
            <a:pPr indent="0" lvl="0" marL="0" rtl="0" algn="l">
              <a:lnSpc>
                <a:spcPct val="115000"/>
              </a:lnSpc>
              <a:spcBef>
                <a:spcPts val="1200"/>
              </a:spcBef>
              <a:spcAft>
                <a:spcPts val="0"/>
              </a:spcAft>
              <a:buClr>
                <a:schemeClr val="dk1"/>
              </a:buClr>
              <a:buSzPts val="1100"/>
              <a:buFont typeface="Arial"/>
              <a:buNone/>
            </a:pPr>
            <a:r>
              <a:rPr lang="en"/>
              <a:t>~ 2015 Big game hunting → Go for orgs</a:t>
            </a:r>
            <a:endParaRPr/>
          </a:p>
          <a:p>
            <a:pPr indent="0" lvl="0" marL="0" rtl="0" algn="l">
              <a:lnSpc>
                <a:spcPct val="115000"/>
              </a:lnSpc>
              <a:spcBef>
                <a:spcPts val="1200"/>
              </a:spcBef>
              <a:spcAft>
                <a:spcPts val="1200"/>
              </a:spcAft>
              <a:buNone/>
            </a:pPr>
            <a:r>
              <a:rPr i="1" lang="en"/>
              <a:t>Ransomware took off with the </a:t>
            </a:r>
            <a:r>
              <a:rPr i="1" lang="en">
                <a:solidFill>
                  <a:srgbClr val="C00000"/>
                </a:solidFill>
              </a:rPr>
              <a:t>emergence of cryptocurrencies</a:t>
            </a:r>
            <a:endParaRPr/>
          </a:p>
        </p:txBody>
      </p:sp>
      <p:pic>
        <p:nvPicPr>
          <p:cNvPr id="130" name="Google Shape;130;g2ed909d8d58_0_0"/>
          <p:cNvPicPr preferRelativeResize="0"/>
          <p:nvPr/>
        </p:nvPicPr>
        <p:blipFill>
          <a:blip r:embed="rId4">
            <a:alphaModFix/>
          </a:blip>
          <a:stretch>
            <a:fillRect/>
          </a:stretch>
        </p:blipFill>
        <p:spPr>
          <a:xfrm rot="536776">
            <a:off x="4706244" y="1513730"/>
            <a:ext cx="4204385" cy="205548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6874cbc0176f9c4b_96"/>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78571"/>
              <a:buFont typeface="Raleway"/>
              <a:buNone/>
            </a:pPr>
            <a:r>
              <a:rPr lang="en"/>
              <a:t>Incident Response Process</a:t>
            </a:r>
            <a:endParaRPr/>
          </a:p>
          <a:p>
            <a:pPr indent="0" lvl="0" marL="0" rtl="0" algn="l">
              <a:lnSpc>
                <a:spcPct val="90000"/>
              </a:lnSpc>
              <a:spcBef>
                <a:spcPts val="0"/>
              </a:spcBef>
              <a:spcAft>
                <a:spcPts val="0"/>
              </a:spcAft>
              <a:buClr>
                <a:srgbClr val="ED7D31"/>
              </a:buClr>
              <a:buSzPct val="78571"/>
              <a:buFont typeface="Raleway"/>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6874cbc0176f9c4b_247"/>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Incident Response Processes</a:t>
            </a:r>
            <a:endParaRPr/>
          </a:p>
        </p:txBody>
      </p:sp>
      <p:sp>
        <p:nvSpPr>
          <p:cNvPr id="790" name="Google Shape;790;g6874cbc0176f9c4b_247"/>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SzPts val="2100"/>
              <a:buNone/>
            </a:pPr>
            <a:r>
              <a:rPr lang="en"/>
              <a:t>There are several incident response processes. Overall they are very similar. Use the one that meets your needs or fits well with your other processes and policies.</a:t>
            </a:r>
            <a:endParaRPr/>
          </a:p>
          <a:p>
            <a:pPr indent="-361950" lvl="0" marL="457200" rtl="0" algn="l">
              <a:lnSpc>
                <a:spcPct val="100000"/>
              </a:lnSpc>
              <a:spcBef>
                <a:spcPts val="1200"/>
              </a:spcBef>
              <a:spcAft>
                <a:spcPts val="0"/>
              </a:spcAft>
              <a:buSzPts val="2100"/>
              <a:buChar char="●"/>
            </a:pPr>
            <a:r>
              <a:rPr lang="en"/>
              <a:t>FIRST Incident Response Process</a:t>
            </a:r>
            <a:endParaRPr/>
          </a:p>
          <a:p>
            <a:pPr indent="-361950" lvl="0" marL="457200" rtl="0" algn="l">
              <a:lnSpc>
                <a:spcPct val="100000"/>
              </a:lnSpc>
              <a:spcBef>
                <a:spcPts val="1200"/>
              </a:spcBef>
              <a:spcAft>
                <a:spcPts val="0"/>
              </a:spcAft>
              <a:buSzPts val="2100"/>
              <a:buChar char="●"/>
            </a:pPr>
            <a:r>
              <a:rPr lang="en"/>
              <a:t>SANS Incident Response Process</a:t>
            </a:r>
            <a:endParaRPr/>
          </a:p>
          <a:p>
            <a:pPr indent="-361950" lvl="0" marL="457200" rtl="0" algn="l">
              <a:lnSpc>
                <a:spcPct val="100000"/>
              </a:lnSpc>
              <a:spcBef>
                <a:spcPts val="1200"/>
              </a:spcBef>
              <a:spcAft>
                <a:spcPts val="0"/>
              </a:spcAft>
              <a:buSzPts val="2100"/>
              <a:buChar char="●"/>
            </a:pPr>
            <a:r>
              <a:rPr lang="en"/>
              <a:t>NIST Incident Response Life Cycle (see NIST SP 800-61)</a:t>
            </a:r>
            <a:endParaRPr/>
          </a:p>
          <a:p>
            <a:pPr indent="-361950" lvl="0" marL="457200" rtl="0" algn="l">
              <a:lnSpc>
                <a:spcPct val="100000"/>
              </a:lnSpc>
              <a:spcBef>
                <a:spcPts val="1200"/>
              </a:spcBef>
              <a:spcAft>
                <a:spcPts val="1200"/>
              </a:spcAft>
              <a:buSzPts val="2100"/>
              <a:buChar char="●"/>
            </a:pPr>
            <a:r>
              <a:rPr lang="en"/>
              <a:t>ISO/IEC 27035</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g6874cbc0176f9c4b_109"/>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D31"/>
              </a:buClr>
              <a:buSzPts val="3300"/>
              <a:buFont typeface="Raleway"/>
              <a:buNone/>
            </a:pPr>
            <a:r>
              <a:rPr lang="en"/>
              <a:t>FIRST</a:t>
            </a:r>
            <a:endParaRPr/>
          </a:p>
        </p:txBody>
      </p:sp>
      <p:pic>
        <p:nvPicPr>
          <p:cNvPr id="796" name="Google Shape;796;g6874cbc0176f9c4b_109"/>
          <p:cNvPicPr preferRelativeResize="0"/>
          <p:nvPr/>
        </p:nvPicPr>
        <p:blipFill rotWithShape="1">
          <a:blip r:embed="rId3">
            <a:alphaModFix/>
          </a:blip>
          <a:srcRect b="0" l="0" r="0" t="0"/>
          <a:stretch/>
        </p:blipFill>
        <p:spPr>
          <a:xfrm>
            <a:off x="2384950" y="442787"/>
            <a:ext cx="5592001" cy="42579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6874cbc0176f9c4b_12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Preparation</a:t>
            </a:r>
            <a:endParaRPr/>
          </a:p>
        </p:txBody>
      </p:sp>
      <p:sp>
        <p:nvSpPr>
          <p:cNvPr id="802" name="Google Shape;802;g6874cbc0176f9c4b_12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SzPts val="2100"/>
              <a:buNone/>
            </a:pPr>
            <a:r>
              <a:rPr lang="en"/>
              <a:t>Prepare/maintain technical and organizational framework</a:t>
            </a:r>
            <a:endParaRPr/>
          </a:p>
          <a:p>
            <a:pPr indent="-361950" lvl="0" marL="457200" rtl="0" algn="l">
              <a:lnSpc>
                <a:spcPct val="100000"/>
              </a:lnSpc>
              <a:spcBef>
                <a:spcPts val="1200"/>
              </a:spcBef>
              <a:spcAft>
                <a:spcPts val="0"/>
              </a:spcAft>
              <a:buSzPts val="2100"/>
              <a:buChar char="●"/>
            </a:pPr>
            <a:r>
              <a:rPr lang="en"/>
              <a:t>Establish guidelines, principles, rules, etc.</a:t>
            </a:r>
            <a:endParaRPr/>
          </a:p>
          <a:p>
            <a:pPr indent="-361950" lvl="0" marL="457200" rtl="0" algn="l">
              <a:lnSpc>
                <a:spcPct val="100000"/>
              </a:lnSpc>
              <a:spcBef>
                <a:spcPts val="1200"/>
              </a:spcBef>
              <a:spcAft>
                <a:spcPts val="0"/>
              </a:spcAft>
              <a:buSzPts val="2100"/>
              <a:buChar char="●"/>
            </a:pPr>
            <a:r>
              <a:rPr lang="en"/>
              <a:t>Define process and procedure for incident management</a:t>
            </a:r>
            <a:endParaRPr/>
          </a:p>
          <a:p>
            <a:pPr indent="-361950" lvl="0" marL="457200" rtl="0" algn="l">
              <a:lnSpc>
                <a:spcPct val="100000"/>
              </a:lnSpc>
              <a:spcBef>
                <a:spcPts val="1200"/>
              </a:spcBef>
              <a:spcAft>
                <a:spcPts val="0"/>
              </a:spcAft>
              <a:buSzPts val="2100"/>
              <a:buChar char="●"/>
            </a:pPr>
            <a:r>
              <a:rPr lang="en"/>
              <a:t>Communication plan: internal, external, partners etc.</a:t>
            </a:r>
            <a:endParaRPr/>
          </a:p>
          <a:p>
            <a:pPr indent="-361950" lvl="0" marL="457200" rtl="0" algn="l">
              <a:lnSpc>
                <a:spcPct val="100000"/>
              </a:lnSpc>
              <a:spcBef>
                <a:spcPts val="1200"/>
              </a:spcBef>
              <a:spcAft>
                <a:spcPts val="0"/>
              </a:spcAft>
              <a:buSzPts val="2100"/>
              <a:buChar char="●"/>
            </a:pPr>
            <a:r>
              <a:rPr lang="en"/>
              <a:t>Define Computer Incident Response Team (CIRT)</a:t>
            </a:r>
            <a:endParaRPr/>
          </a:p>
          <a:p>
            <a:pPr indent="-361950" lvl="0" marL="457200" rtl="0" algn="l">
              <a:lnSpc>
                <a:spcPct val="100000"/>
              </a:lnSpc>
              <a:spcBef>
                <a:spcPts val="1200"/>
              </a:spcBef>
              <a:spcAft>
                <a:spcPts val="0"/>
              </a:spcAft>
              <a:buSzPts val="2100"/>
              <a:buChar char="●"/>
            </a:pPr>
            <a:r>
              <a:rPr lang="en"/>
              <a:t>Provide necessary tools</a:t>
            </a:r>
            <a:endParaRPr/>
          </a:p>
          <a:p>
            <a:pPr indent="-361950" lvl="0" marL="457200" rtl="0" algn="l">
              <a:lnSpc>
                <a:spcPct val="100000"/>
              </a:lnSpc>
              <a:spcBef>
                <a:spcPts val="1200"/>
              </a:spcBef>
              <a:spcAft>
                <a:spcPts val="1200"/>
              </a:spcAft>
              <a:buSzPts val="2100"/>
              <a:buChar char="●"/>
            </a:pPr>
            <a:r>
              <a:rPr lang="en"/>
              <a:t>Train</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2ed909d8d58_0_105"/>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Detect</a:t>
            </a:r>
            <a:endParaRPr/>
          </a:p>
        </p:txBody>
      </p:sp>
      <p:sp>
        <p:nvSpPr>
          <p:cNvPr id="808" name="Google Shape;808;g2ed909d8d58_0_105"/>
          <p:cNvSpPr txBox="1"/>
          <p:nvPr>
            <p:ph idx="1" type="body"/>
          </p:nvPr>
        </p:nvSpPr>
        <p:spPr>
          <a:xfrm>
            <a:off x="461700" y="880533"/>
            <a:ext cx="8248500" cy="37581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1200"/>
              </a:spcBef>
              <a:spcAft>
                <a:spcPts val="0"/>
              </a:spcAft>
              <a:buClr>
                <a:schemeClr val="dk1"/>
              </a:buClr>
              <a:buSzPts val="1100"/>
              <a:buFont typeface="Arial"/>
              <a:buNone/>
            </a:pPr>
            <a:r>
              <a:rPr lang="en" sz="1800"/>
              <a:t>Identify information security incidents</a:t>
            </a:r>
            <a:endParaRPr sz="1800"/>
          </a:p>
          <a:p>
            <a:pPr indent="-361950" lvl="0" marL="457200" rtl="0" algn="l">
              <a:lnSpc>
                <a:spcPct val="120000"/>
              </a:lnSpc>
              <a:spcBef>
                <a:spcPts val="1200"/>
              </a:spcBef>
              <a:spcAft>
                <a:spcPts val="0"/>
              </a:spcAft>
              <a:buSzPts val="2100"/>
              <a:buChar char="•"/>
            </a:pPr>
            <a:r>
              <a:rPr lang="en" sz="1700">
                <a:solidFill>
                  <a:srgbClr val="00263A"/>
                </a:solidFill>
              </a:rPr>
              <a:t>How can we be informed about a potential attack?</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Affected employees</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AV / EDR solution</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SOC / CDC / MDR</a:t>
            </a:r>
            <a:endParaRPr sz="1700">
              <a:solidFill>
                <a:srgbClr val="00263A"/>
              </a:solidFill>
            </a:endParaRPr>
          </a:p>
          <a:p>
            <a:pPr indent="-361950" lvl="0" marL="457200" rtl="0" algn="l">
              <a:lnSpc>
                <a:spcPct val="120000"/>
              </a:lnSpc>
              <a:spcBef>
                <a:spcPts val="0"/>
              </a:spcBef>
              <a:spcAft>
                <a:spcPts val="0"/>
              </a:spcAft>
              <a:buSzPts val="2100"/>
              <a:buChar char="•"/>
            </a:pPr>
            <a:r>
              <a:rPr lang="en" sz="1700">
                <a:solidFill>
                  <a:srgbClr val="00263A"/>
                </a:solidFill>
              </a:rPr>
              <a:t>What are the needed sources of information?</a:t>
            </a:r>
            <a:endParaRPr sz="1700">
              <a:solidFill>
                <a:srgbClr val="00263A"/>
              </a:solidFill>
            </a:endParaRPr>
          </a:p>
          <a:p>
            <a:pPr indent="-361950" lvl="0" marL="457200" rtl="0" algn="l">
              <a:lnSpc>
                <a:spcPct val="120000"/>
              </a:lnSpc>
              <a:spcBef>
                <a:spcPts val="0"/>
              </a:spcBef>
              <a:spcAft>
                <a:spcPts val="0"/>
              </a:spcAft>
              <a:buSzPts val="2100"/>
              <a:buChar char="•"/>
            </a:pPr>
            <a:r>
              <a:rPr lang="en" sz="1700">
                <a:solidFill>
                  <a:srgbClr val="00263A"/>
                </a:solidFill>
              </a:rPr>
              <a:t>Logs, but which logs?</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Firewall, Proxy, DNS</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Endpoint Logs</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Application Logs (e.g., email)</a:t>
            </a:r>
            <a:endParaRPr sz="1700">
              <a:solidFill>
                <a:srgbClr val="00263A"/>
              </a:solidFill>
            </a:endParaRPr>
          </a:p>
          <a:p>
            <a:pPr indent="-342900" lvl="1" marL="914400" rtl="0" algn="l">
              <a:lnSpc>
                <a:spcPct val="120000"/>
              </a:lnSpc>
              <a:spcBef>
                <a:spcPts val="0"/>
              </a:spcBef>
              <a:spcAft>
                <a:spcPts val="0"/>
              </a:spcAft>
              <a:buSzPts val="1800"/>
              <a:buChar char="•"/>
            </a:pPr>
            <a:r>
              <a:rPr lang="en" sz="1700">
                <a:solidFill>
                  <a:srgbClr val="00263A"/>
                </a:solidFill>
              </a:rPr>
              <a:t>Cloud</a:t>
            </a:r>
            <a:endParaRPr sz="1700">
              <a:solidFill>
                <a:srgbClr val="00263A"/>
              </a:solidFill>
            </a:endParaRPr>
          </a:p>
          <a:p>
            <a:pPr indent="0" lvl="0" marL="0" rtl="0" algn="l">
              <a:spcBef>
                <a:spcPts val="75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ed909d8d58_0_111"/>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Detect</a:t>
            </a:r>
            <a:endParaRPr/>
          </a:p>
        </p:txBody>
      </p:sp>
      <p:sp>
        <p:nvSpPr>
          <p:cNvPr id="814" name="Google Shape;814;g2ed909d8d58_0_111"/>
          <p:cNvSpPr txBox="1"/>
          <p:nvPr>
            <p:ph idx="1" type="body"/>
          </p:nvPr>
        </p:nvSpPr>
        <p:spPr>
          <a:xfrm>
            <a:off x="461700" y="880533"/>
            <a:ext cx="8248500" cy="3758100"/>
          </a:xfrm>
          <a:prstGeom prst="rect">
            <a:avLst/>
          </a:prstGeom>
        </p:spPr>
        <p:txBody>
          <a:bodyPr anchorCtr="0" anchor="t" bIns="45700" lIns="91425" spcFirstLastPara="1" rIns="91425" wrap="square" tIns="45700">
            <a:normAutofit fontScale="92500" lnSpcReduction="20000"/>
          </a:bodyPr>
          <a:lstStyle/>
          <a:p>
            <a:pPr indent="0" lvl="0" marL="0" rtl="0" algn="l">
              <a:lnSpc>
                <a:spcPct val="115000"/>
              </a:lnSpc>
              <a:spcBef>
                <a:spcPts val="1200"/>
              </a:spcBef>
              <a:spcAft>
                <a:spcPts val="0"/>
              </a:spcAft>
              <a:buClr>
                <a:schemeClr val="dk1"/>
              </a:buClr>
              <a:buSzPct val="52380"/>
              <a:buFont typeface="Arial"/>
              <a:buNone/>
            </a:pPr>
            <a:r>
              <a:rPr lang="en"/>
              <a:t>Make sure this is the case:</a:t>
            </a:r>
            <a:endParaRPr/>
          </a:p>
          <a:p>
            <a:pPr indent="-351948" lvl="0" marL="457200" rtl="0" algn="l">
              <a:lnSpc>
                <a:spcPct val="115000"/>
              </a:lnSpc>
              <a:spcBef>
                <a:spcPts val="1200"/>
              </a:spcBef>
              <a:spcAft>
                <a:spcPts val="0"/>
              </a:spcAft>
              <a:buSzPct val="100000"/>
              <a:buChar char="•"/>
            </a:pPr>
            <a:r>
              <a:rPr lang="en"/>
              <a:t>Employees know how and to whom to report unexpected behaviour</a:t>
            </a:r>
            <a:endParaRPr/>
          </a:p>
          <a:p>
            <a:pPr indent="-334327" lvl="1" marL="914400" rtl="0" algn="l">
              <a:lnSpc>
                <a:spcPct val="115000"/>
              </a:lnSpc>
              <a:spcBef>
                <a:spcPts val="0"/>
              </a:spcBef>
              <a:spcAft>
                <a:spcPts val="0"/>
              </a:spcAft>
              <a:buSzPct val="100000"/>
              <a:buChar char="•"/>
            </a:pPr>
            <a:r>
              <a:rPr lang="en" sz="1800"/>
              <a:t>Often the service desk. Does the service desk know how to identify an incident?</a:t>
            </a:r>
            <a:endParaRPr sz="1800"/>
          </a:p>
          <a:p>
            <a:pPr indent="-351948" lvl="0" marL="457200" rtl="0" algn="l">
              <a:lnSpc>
                <a:spcPct val="115000"/>
              </a:lnSpc>
              <a:spcBef>
                <a:spcPts val="0"/>
              </a:spcBef>
              <a:spcAft>
                <a:spcPts val="0"/>
              </a:spcAft>
              <a:buSzPct val="100000"/>
              <a:buChar char="•"/>
            </a:pPr>
            <a:r>
              <a:rPr lang="en"/>
              <a:t>AV/EDR alerts are processed</a:t>
            </a:r>
            <a:endParaRPr/>
          </a:p>
          <a:p>
            <a:pPr indent="-334327" lvl="1" marL="914400" rtl="0" algn="l">
              <a:lnSpc>
                <a:spcPct val="115000"/>
              </a:lnSpc>
              <a:spcBef>
                <a:spcPts val="0"/>
              </a:spcBef>
              <a:spcAft>
                <a:spcPts val="0"/>
              </a:spcAft>
              <a:buSzPct val="100000"/>
              <a:buChar char="•"/>
            </a:pPr>
            <a:r>
              <a:rPr lang="en" sz="1800"/>
              <a:t>Especially with human-operated ransomware, it's common to see multiple alerts where the AV/EDR successfully blocked an activity. Think about why it stopped! Maybe the threat actor found a malware or variant that is no longer detected?</a:t>
            </a:r>
            <a:endParaRPr sz="1800"/>
          </a:p>
          <a:p>
            <a:pPr indent="-351948" lvl="0" marL="457200" rtl="0" algn="l">
              <a:lnSpc>
                <a:spcPct val="115000"/>
              </a:lnSpc>
              <a:spcBef>
                <a:spcPts val="0"/>
              </a:spcBef>
              <a:spcAft>
                <a:spcPts val="0"/>
              </a:spcAft>
              <a:buSzPct val="100000"/>
              <a:buChar char="•"/>
            </a:pPr>
            <a:r>
              <a:rPr lang="en"/>
              <a:t>You are responsive to your SOC / CDC / MDR, especially if it is a managed service.</a:t>
            </a:r>
            <a:endParaRPr/>
          </a:p>
          <a:p>
            <a:pPr indent="0" lvl="0" marL="0" rtl="0" algn="l">
              <a:spcBef>
                <a:spcPts val="75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6874cbc0176f9c4b_145"/>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Analyse</a:t>
            </a:r>
            <a:endParaRPr/>
          </a:p>
        </p:txBody>
      </p:sp>
      <p:sp>
        <p:nvSpPr>
          <p:cNvPr id="820" name="Google Shape;820;g6874cbc0176f9c4b_145"/>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SzPts val="2790"/>
              <a:buNone/>
            </a:pPr>
            <a:r>
              <a:rPr lang="en"/>
              <a:t>To analyse, first make sure you have the necessary </a:t>
            </a:r>
            <a:r>
              <a:rPr b="1" lang="en"/>
              <a:t>visibility</a:t>
            </a:r>
            <a:r>
              <a:rPr lang="en"/>
              <a:t>!</a:t>
            </a:r>
            <a:endParaRPr/>
          </a:p>
          <a:p>
            <a:pPr indent="-361950" lvl="0" marL="457200" rtl="0" algn="l">
              <a:lnSpc>
                <a:spcPct val="100000"/>
              </a:lnSpc>
              <a:spcBef>
                <a:spcPts val="750"/>
              </a:spcBef>
              <a:spcAft>
                <a:spcPts val="0"/>
              </a:spcAft>
              <a:buSzPts val="2100"/>
              <a:buChar char="●"/>
            </a:pPr>
            <a:r>
              <a:rPr lang="en"/>
              <a:t>There is no investigation without data</a:t>
            </a:r>
            <a:endParaRPr/>
          </a:p>
          <a:p>
            <a:pPr indent="-361950" lvl="0" marL="457200" rtl="0" algn="l">
              <a:lnSpc>
                <a:spcPct val="100000"/>
              </a:lnSpc>
              <a:spcBef>
                <a:spcPts val="750"/>
              </a:spcBef>
              <a:spcAft>
                <a:spcPts val="0"/>
              </a:spcAft>
              <a:buSzPts val="2100"/>
              <a:buChar char="●"/>
            </a:pPr>
            <a:r>
              <a:rPr lang="en"/>
              <a:t>Do we have visibility across all environments and system types?</a:t>
            </a:r>
            <a:endParaRPr sz="2000">
              <a:solidFill>
                <a:srgbClr val="00263A"/>
              </a:solidFill>
            </a:endParaRPr>
          </a:p>
          <a:p>
            <a:pPr indent="-342900" lvl="1" marL="914400" rtl="0" algn="l">
              <a:lnSpc>
                <a:spcPct val="100000"/>
              </a:lnSpc>
              <a:spcBef>
                <a:spcPts val="375"/>
              </a:spcBef>
              <a:spcAft>
                <a:spcPts val="0"/>
              </a:spcAft>
              <a:buSzPts val="1800"/>
              <a:buChar char="○"/>
            </a:pPr>
            <a:r>
              <a:rPr lang="en" sz="2000">
                <a:solidFill>
                  <a:srgbClr val="00263A"/>
                </a:solidFill>
              </a:rPr>
              <a:t>What happens on the servers?</a:t>
            </a:r>
            <a:endParaRPr sz="2000">
              <a:solidFill>
                <a:srgbClr val="00263A"/>
              </a:solidFill>
            </a:endParaRPr>
          </a:p>
          <a:p>
            <a:pPr indent="-342900" lvl="1" marL="914400" rtl="0" algn="l">
              <a:lnSpc>
                <a:spcPct val="100000"/>
              </a:lnSpc>
              <a:spcBef>
                <a:spcPts val="375"/>
              </a:spcBef>
              <a:spcAft>
                <a:spcPts val="0"/>
              </a:spcAft>
              <a:buSzPts val="1800"/>
              <a:buChar char="○"/>
            </a:pPr>
            <a:r>
              <a:rPr lang="en" sz="2000">
                <a:solidFill>
                  <a:srgbClr val="00263A"/>
                </a:solidFill>
              </a:rPr>
              <a:t>What happens on the clients?</a:t>
            </a:r>
            <a:endParaRPr sz="2000">
              <a:solidFill>
                <a:srgbClr val="00263A"/>
              </a:solidFill>
            </a:endParaRPr>
          </a:p>
          <a:p>
            <a:pPr indent="-342900" lvl="1" marL="914400" rtl="0" algn="l">
              <a:lnSpc>
                <a:spcPct val="100000"/>
              </a:lnSpc>
              <a:spcBef>
                <a:spcPts val="375"/>
              </a:spcBef>
              <a:spcAft>
                <a:spcPts val="0"/>
              </a:spcAft>
              <a:buSzPts val="1800"/>
              <a:buChar char="○"/>
            </a:pPr>
            <a:r>
              <a:rPr lang="en" sz="2000">
                <a:solidFill>
                  <a:srgbClr val="00263A"/>
                </a:solidFill>
              </a:rPr>
              <a:t>What happens on the network / perimeter?</a:t>
            </a:r>
            <a:endParaRPr sz="2000">
              <a:solidFill>
                <a:srgbClr val="00263A"/>
              </a:solidFill>
            </a:endParaRPr>
          </a:p>
          <a:p>
            <a:pPr indent="-355600" lvl="1" marL="914400" rtl="0" algn="l">
              <a:lnSpc>
                <a:spcPct val="100000"/>
              </a:lnSpc>
              <a:spcBef>
                <a:spcPts val="375"/>
              </a:spcBef>
              <a:spcAft>
                <a:spcPts val="0"/>
              </a:spcAft>
              <a:buClr>
                <a:srgbClr val="00263A"/>
              </a:buClr>
              <a:buSzPts val="2000"/>
              <a:buChar char="○"/>
            </a:pPr>
            <a:r>
              <a:rPr lang="en" sz="2000">
                <a:solidFill>
                  <a:srgbClr val="00263A"/>
                </a:solidFill>
              </a:rPr>
              <a:t>What happens in the cloud?</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6874cbc0176f9c4b_163"/>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Respond - Containment</a:t>
            </a:r>
            <a:endParaRPr/>
          </a:p>
        </p:txBody>
      </p:sp>
      <p:sp>
        <p:nvSpPr>
          <p:cNvPr id="826" name="Google Shape;826;g6874cbc0176f9c4b_163"/>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SzPts val="2100"/>
              <a:buNone/>
            </a:pPr>
            <a:r>
              <a:rPr lang="en"/>
              <a:t>Preventing the threat from spreading across the network ("stop the bleeding") and stopping communication with command and control.</a:t>
            </a:r>
            <a:endParaRPr/>
          </a:p>
          <a:p>
            <a:pPr indent="-361950" lvl="0" marL="457200" rtl="0" algn="l">
              <a:lnSpc>
                <a:spcPct val="100000"/>
              </a:lnSpc>
              <a:spcBef>
                <a:spcPts val="1200"/>
              </a:spcBef>
              <a:spcAft>
                <a:spcPts val="0"/>
              </a:spcAft>
              <a:buSzPts val="2100"/>
              <a:buChar char="●"/>
            </a:pPr>
            <a:r>
              <a:rPr lang="en"/>
              <a:t>Immediate measures</a:t>
            </a:r>
            <a:endParaRPr/>
          </a:p>
          <a:p>
            <a:pPr indent="-361950" lvl="0" marL="457200" rtl="0" algn="l">
              <a:lnSpc>
                <a:spcPct val="100000"/>
              </a:lnSpc>
              <a:spcBef>
                <a:spcPts val="1200"/>
              </a:spcBef>
              <a:spcAft>
                <a:spcPts val="0"/>
              </a:spcAft>
              <a:buSzPts val="2100"/>
              <a:buChar char="●"/>
            </a:pPr>
            <a:r>
              <a:rPr lang="en"/>
              <a:t>Measures based on analysis</a:t>
            </a:r>
            <a:endParaRPr/>
          </a:p>
          <a:p>
            <a:pPr indent="-361950" lvl="0" marL="457200" rtl="0" algn="l">
              <a:lnSpc>
                <a:spcPct val="100000"/>
              </a:lnSpc>
              <a:spcBef>
                <a:spcPts val="1200"/>
              </a:spcBef>
              <a:spcAft>
                <a:spcPts val="1200"/>
              </a:spcAft>
              <a:buSzPts val="2100"/>
              <a:buChar char="●"/>
            </a:pPr>
            <a:r>
              <a:rPr lang="en"/>
              <a:t>Preservation of evidence</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2ed909d8d58_0_117"/>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sz="3000">
                <a:solidFill>
                  <a:srgbClr val="ED7D31"/>
                </a:solidFill>
              </a:rPr>
              <a:t>Respond - Immediate Measures</a:t>
            </a:r>
            <a:endParaRPr/>
          </a:p>
        </p:txBody>
      </p:sp>
      <p:sp>
        <p:nvSpPr>
          <p:cNvPr id="832" name="Google Shape;832;g2ed909d8d58_0_117"/>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lnSpc>
                <a:spcPct val="115000"/>
              </a:lnSpc>
              <a:spcBef>
                <a:spcPts val="1200"/>
              </a:spcBef>
              <a:spcAft>
                <a:spcPts val="0"/>
              </a:spcAft>
              <a:buSzPts val="2100"/>
              <a:buChar char="•"/>
            </a:pPr>
            <a:r>
              <a:rPr lang="en"/>
              <a:t>Identify and isolate/disconnect affected devices</a:t>
            </a:r>
            <a:endParaRPr/>
          </a:p>
          <a:p>
            <a:pPr indent="-361950" lvl="0" marL="457200" rtl="0" algn="l">
              <a:lnSpc>
                <a:spcPct val="115000"/>
              </a:lnSpc>
              <a:spcBef>
                <a:spcPts val="0"/>
              </a:spcBef>
              <a:spcAft>
                <a:spcPts val="0"/>
              </a:spcAft>
              <a:buSzPts val="2100"/>
              <a:buChar char="•"/>
            </a:pPr>
            <a:r>
              <a:rPr lang="en"/>
              <a:t>Disable/lock users and invalidate their sessions and tokens</a:t>
            </a:r>
            <a:endParaRPr/>
          </a:p>
          <a:p>
            <a:pPr indent="-361950" lvl="0" marL="457200" rtl="0" algn="l">
              <a:lnSpc>
                <a:spcPct val="115000"/>
              </a:lnSpc>
              <a:spcBef>
                <a:spcPts val="0"/>
              </a:spcBef>
              <a:spcAft>
                <a:spcPts val="0"/>
              </a:spcAft>
              <a:buSzPts val="2100"/>
              <a:buChar char="•"/>
            </a:pPr>
            <a:r>
              <a:rPr lang="en"/>
              <a:t>Interrupt threat actor’s command &amp; control channel</a:t>
            </a:r>
            <a:endParaRPr/>
          </a:p>
          <a:p>
            <a:pPr indent="-361950" lvl="0" marL="457200" rtl="0" algn="l">
              <a:lnSpc>
                <a:spcPct val="115000"/>
              </a:lnSpc>
              <a:spcBef>
                <a:spcPts val="0"/>
              </a:spcBef>
              <a:spcAft>
                <a:spcPts val="0"/>
              </a:spcAft>
              <a:buSzPts val="2100"/>
              <a:buChar char="•"/>
            </a:pPr>
            <a:r>
              <a:rPr lang="en"/>
              <a:t>Protect/isolate backups</a:t>
            </a:r>
            <a:endParaRPr/>
          </a:p>
          <a:p>
            <a:pPr indent="-361950" lvl="0" marL="457200" rtl="0" algn="l">
              <a:lnSpc>
                <a:spcPct val="115000"/>
              </a:lnSpc>
              <a:spcBef>
                <a:spcPts val="0"/>
              </a:spcBef>
              <a:spcAft>
                <a:spcPts val="0"/>
              </a:spcAft>
              <a:buSzPts val="2100"/>
              <a:buChar char="•"/>
            </a:pPr>
            <a:r>
              <a:rPr lang="en"/>
              <a:t>Reduce the likelihood of the threat actor regaining access</a:t>
            </a:r>
            <a:endParaRPr/>
          </a:p>
          <a:p>
            <a:pPr indent="-342900" lvl="1" marL="914400" rtl="0" algn="l">
              <a:lnSpc>
                <a:spcPct val="115000"/>
              </a:lnSpc>
              <a:spcBef>
                <a:spcPts val="0"/>
              </a:spcBef>
              <a:spcAft>
                <a:spcPts val="0"/>
              </a:spcAft>
              <a:buSzPts val="1800"/>
              <a:buChar char="•"/>
            </a:pPr>
            <a:r>
              <a:rPr lang="en" sz="1800"/>
              <a:t>Deactivate external access (VPN, Citrix, etc.)</a:t>
            </a:r>
            <a:endParaRPr sz="1800"/>
          </a:p>
          <a:p>
            <a:pPr indent="-361950" lvl="0" marL="457200" rtl="0" algn="l">
              <a:lnSpc>
                <a:spcPct val="115000"/>
              </a:lnSpc>
              <a:spcBef>
                <a:spcPts val="0"/>
              </a:spcBef>
              <a:spcAft>
                <a:spcPts val="0"/>
              </a:spcAft>
              <a:buSzPts val="2100"/>
              <a:buChar char="•"/>
            </a:pPr>
            <a:r>
              <a:rPr lang="en" sz="2000"/>
              <a:t>Secure evidence</a:t>
            </a:r>
            <a:r>
              <a:rPr lang="en"/>
              <a:t>, if necessary</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6874cbc0176f9c4b_193"/>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Respond - Eradication</a:t>
            </a:r>
            <a:endParaRPr/>
          </a:p>
        </p:txBody>
      </p:sp>
      <p:sp>
        <p:nvSpPr>
          <p:cNvPr id="838" name="Google Shape;838;g6874cbc0176f9c4b_193"/>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SzPts val="2100"/>
              <a:buNone/>
            </a:pPr>
            <a:r>
              <a:rPr lang="en"/>
              <a:t>Elimination of the threat and its remains</a:t>
            </a:r>
            <a:endParaRPr/>
          </a:p>
          <a:p>
            <a:pPr indent="-361950" lvl="0" marL="457200" rtl="0" algn="l">
              <a:lnSpc>
                <a:spcPct val="100000"/>
              </a:lnSpc>
              <a:spcBef>
                <a:spcPts val="1200"/>
              </a:spcBef>
              <a:spcAft>
                <a:spcPts val="0"/>
              </a:spcAft>
              <a:buSzPts val="2100"/>
              <a:buChar char="●"/>
            </a:pPr>
            <a:r>
              <a:rPr lang="en"/>
              <a:t>Clean up systems</a:t>
            </a:r>
            <a:endParaRPr/>
          </a:p>
          <a:p>
            <a:pPr indent="-361950" lvl="0" marL="457200" rtl="0" algn="l">
              <a:lnSpc>
                <a:spcPct val="100000"/>
              </a:lnSpc>
              <a:spcBef>
                <a:spcPts val="1200"/>
              </a:spcBef>
              <a:spcAft>
                <a:spcPts val="0"/>
              </a:spcAft>
              <a:buSzPts val="2100"/>
              <a:buChar char="●"/>
            </a:pPr>
            <a:r>
              <a:rPr lang="en"/>
              <a:t>Checking the backups</a:t>
            </a:r>
            <a:endParaRPr/>
          </a:p>
          <a:p>
            <a:pPr indent="-361950" lvl="0" marL="457200" rtl="0" algn="l">
              <a:lnSpc>
                <a:spcPct val="100000"/>
              </a:lnSpc>
              <a:spcBef>
                <a:spcPts val="1200"/>
              </a:spcBef>
              <a:spcAft>
                <a:spcPts val="1200"/>
              </a:spcAft>
              <a:buSzPts val="2100"/>
              <a:buChar char="●"/>
            </a:pPr>
            <a:r>
              <a:rPr lang="en"/>
              <a:t>Vulnerability analysis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91675" y="96800"/>
            <a:ext cx="8222100" cy="7677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ED7D31"/>
              </a:buClr>
              <a:buSzPts val="2800"/>
              <a:buFont typeface="Raleway"/>
              <a:buNone/>
            </a:pPr>
            <a:r>
              <a:rPr lang="en"/>
              <a:t>Ransomware Attack</a:t>
            </a:r>
            <a:endParaRPr/>
          </a:p>
        </p:txBody>
      </p:sp>
      <p:sp>
        <p:nvSpPr>
          <p:cNvPr id="136" name="Google Shape;136;p24"/>
          <p:cNvSpPr txBox="1"/>
          <p:nvPr>
            <p:ph idx="1" type="body"/>
          </p:nvPr>
        </p:nvSpPr>
        <p:spPr>
          <a:xfrm>
            <a:off x="4752425" y="864500"/>
            <a:ext cx="3999900" cy="3706500"/>
          </a:xfrm>
          <a:prstGeom prst="rect">
            <a:avLst/>
          </a:prstGeom>
          <a:noFill/>
          <a:ln>
            <a:noFill/>
          </a:ln>
        </p:spPr>
        <p:txBody>
          <a:bodyPr anchorCtr="0" anchor="t" bIns="91425" lIns="91425" spcFirstLastPara="1" rIns="91425" wrap="square" tIns="91425">
            <a:normAutofit/>
          </a:bodyPr>
          <a:lstStyle/>
          <a:p>
            <a:pPr indent="-361950" lvl="0" marL="457200" rtl="0" algn="l">
              <a:lnSpc>
                <a:spcPct val="90000"/>
              </a:lnSpc>
              <a:spcBef>
                <a:spcPts val="600"/>
              </a:spcBef>
              <a:spcAft>
                <a:spcPts val="0"/>
              </a:spcAft>
              <a:buSzPts val="2100"/>
              <a:buAutoNum type="arabicPeriod" startAt="7"/>
            </a:pPr>
            <a:r>
              <a:rPr lang="en" sz="2100">
                <a:solidFill>
                  <a:srgbClr val="FF8001"/>
                </a:solidFill>
              </a:rPr>
              <a:t>Optional:</a:t>
            </a:r>
            <a:r>
              <a:rPr lang="en" sz="2100"/>
              <a:t> Threaten customers, users, employees, etc.</a:t>
            </a:r>
            <a:endParaRPr sz="2100"/>
          </a:p>
          <a:p>
            <a:pPr indent="-361950" lvl="0" marL="457200" rtl="0" algn="l">
              <a:lnSpc>
                <a:spcPct val="90000"/>
              </a:lnSpc>
              <a:spcBef>
                <a:spcPts val="600"/>
              </a:spcBef>
              <a:spcAft>
                <a:spcPts val="0"/>
              </a:spcAft>
              <a:buSzPts val="2100"/>
              <a:buAutoNum type="arabicPeriod" startAt="7"/>
            </a:pPr>
            <a:r>
              <a:rPr lang="en" sz="2100">
                <a:solidFill>
                  <a:srgbClr val="FF8001"/>
                </a:solidFill>
              </a:rPr>
              <a:t>Optional:</a:t>
            </a:r>
            <a:r>
              <a:rPr lang="en" sz="2100"/>
              <a:t> Use stolen data for business email compromise (BEC), phishing, etc.</a:t>
            </a:r>
            <a:endParaRPr sz="2100"/>
          </a:p>
          <a:p>
            <a:pPr indent="-361950" lvl="0" marL="457200" rtl="0" algn="l">
              <a:lnSpc>
                <a:spcPct val="90000"/>
              </a:lnSpc>
              <a:spcBef>
                <a:spcPts val="600"/>
              </a:spcBef>
              <a:spcAft>
                <a:spcPts val="600"/>
              </a:spcAft>
              <a:buSzPts val="2100"/>
              <a:buAutoNum type="arabicPeriod" startAt="7"/>
            </a:pPr>
            <a:r>
              <a:rPr lang="en" sz="2100">
                <a:solidFill>
                  <a:srgbClr val="FF8001"/>
                </a:solidFill>
              </a:rPr>
              <a:t>Optional:</a:t>
            </a:r>
            <a:r>
              <a:rPr lang="en" sz="2100"/>
              <a:t> Publish stolen data</a:t>
            </a:r>
            <a:endParaRPr sz="2100"/>
          </a:p>
        </p:txBody>
      </p:sp>
      <p:sp>
        <p:nvSpPr>
          <p:cNvPr id="137" name="Google Shape;137;p24"/>
          <p:cNvSpPr txBox="1"/>
          <p:nvPr>
            <p:ph idx="2" type="body"/>
          </p:nvPr>
        </p:nvSpPr>
        <p:spPr>
          <a:xfrm>
            <a:off x="391676" y="864500"/>
            <a:ext cx="3999900" cy="3706500"/>
          </a:xfrm>
          <a:prstGeom prst="rect">
            <a:avLst/>
          </a:prstGeom>
          <a:noFill/>
          <a:ln>
            <a:noFill/>
          </a:ln>
        </p:spPr>
        <p:txBody>
          <a:bodyPr anchorCtr="0" anchor="t" bIns="91425" lIns="91425" spcFirstLastPara="1" rIns="91425" wrap="square" tIns="91425">
            <a:normAutofit/>
          </a:bodyPr>
          <a:lstStyle/>
          <a:p>
            <a:pPr indent="-361950" lvl="0" marL="457200" rtl="0" algn="l">
              <a:lnSpc>
                <a:spcPct val="90000"/>
              </a:lnSpc>
              <a:spcBef>
                <a:spcPts val="600"/>
              </a:spcBef>
              <a:spcAft>
                <a:spcPts val="0"/>
              </a:spcAft>
              <a:buSzPts val="2100"/>
              <a:buAutoNum type="arabicPeriod"/>
            </a:pPr>
            <a:r>
              <a:rPr lang="en" sz="2100"/>
              <a:t>Compromise target</a:t>
            </a:r>
            <a:endParaRPr sz="2100"/>
          </a:p>
          <a:p>
            <a:pPr indent="-361950" lvl="0" marL="457200" rtl="0" algn="l">
              <a:lnSpc>
                <a:spcPct val="90000"/>
              </a:lnSpc>
              <a:spcBef>
                <a:spcPts val="600"/>
              </a:spcBef>
              <a:spcAft>
                <a:spcPts val="0"/>
              </a:spcAft>
              <a:buSzPts val="2100"/>
              <a:buAutoNum type="arabicPeriod"/>
            </a:pPr>
            <a:r>
              <a:rPr lang="en" sz="2100"/>
              <a:t>Theft of sensitive data</a:t>
            </a:r>
            <a:endParaRPr sz="2100"/>
          </a:p>
          <a:p>
            <a:pPr indent="-361950" lvl="0" marL="457200" rtl="0" algn="l">
              <a:lnSpc>
                <a:spcPct val="90000"/>
              </a:lnSpc>
              <a:spcBef>
                <a:spcPts val="600"/>
              </a:spcBef>
              <a:spcAft>
                <a:spcPts val="0"/>
              </a:spcAft>
              <a:buSzPts val="2100"/>
              <a:buAutoNum type="arabicPeriod"/>
            </a:pPr>
            <a:r>
              <a:rPr lang="en" sz="2100"/>
              <a:t>Encrypt data (</a:t>
            </a:r>
            <a:r>
              <a:rPr lang="en" sz="2100">
                <a:solidFill>
                  <a:srgbClr val="FF0033"/>
                </a:solidFill>
              </a:rPr>
              <a:t>1st extortion</a:t>
            </a:r>
            <a:r>
              <a:rPr lang="en" sz="2100"/>
              <a:t>)</a:t>
            </a:r>
            <a:endParaRPr sz="2100"/>
          </a:p>
          <a:p>
            <a:pPr indent="-361950" lvl="0" marL="457200" rtl="0" algn="l">
              <a:lnSpc>
                <a:spcPct val="90000"/>
              </a:lnSpc>
              <a:spcBef>
                <a:spcPts val="600"/>
              </a:spcBef>
              <a:spcAft>
                <a:spcPts val="0"/>
              </a:spcAft>
              <a:buSzPts val="2100"/>
              <a:buAutoNum type="arabicPeriod"/>
            </a:pPr>
            <a:r>
              <a:rPr lang="en" sz="2100"/>
              <a:t>Threaten to publish data (</a:t>
            </a:r>
            <a:r>
              <a:rPr lang="en" sz="2100">
                <a:solidFill>
                  <a:srgbClr val="FF0033"/>
                </a:solidFill>
              </a:rPr>
              <a:t>2nd extortion</a:t>
            </a:r>
            <a:r>
              <a:rPr lang="en" sz="2100"/>
              <a:t>)</a:t>
            </a:r>
            <a:endParaRPr sz="2100"/>
          </a:p>
          <a:p>
            <a:pPr indent="-361950" lvl="0" marL="457200" rtl="0" algn="l">
              <a:lnSpc>
                <a:spcPct val="90000"/>
              </a:lnSpc>
              <a:spcBef>
                <a:spcPts val="600"/>
              </a:spcBef>
              <a:spcAft>
                <a:spcPts val="0"/>
              </a:spcAft>
              <a:buSzPts val="2100"/>
              <a:buAutoNum type="arabicPeriod"/>
            </a:pPr>
            <a:r>
              <a:rPr lang="en" sz="2100">
                <a:solidFill>
                  <a:srgbClr val="FF8001"/>
                </a:solidFill>
              </a:rPr>
              <a:t>Optional:</a:t>
            </a:r>
            <a:r>
              <a:rPr lang="en" sz="2100"/>
              <a:t> Public naming and shaming</a:t>
            </a:r>
            <a:endParaRPr sz="2100"/>
          </a:p>
          <a:p>
            <a:pPr indent="-361950" lvl="0" marL="457200" rtl="0" algn="l">
              <a:lnSpc>
                <a:spcPct val="90000"/>
              </a:lnSpc>
              <a:spcBef>
                <a:spcPts val="600"/>
              </a:spcBef>
              <a:spcAft>
                <a:spcPts val="600"/>
              </a:spcAft>
              <a:buSzPts val="2100"/>
              <a:buAutoNum type="arabicPeriod"/>
            </a:pPr>
            <a:r>
              <a:rPr lang="en" sz="2100">
                <a:solidFill>
                  <a:srgbClr val="FF8001"/>
                </a:solidFill>
              </a:rPr>
              <a:t>Optional:</a:t>
            </a:r>
            <a:r>
              <a:rPr lang="en" sz="2100"/>
              <a:t> Threat of distributed denial of service (</a:t>
            </a:r>
            <a:r>
              <a:rPr lang="en" sz="2100">
                <a:solidFill>
                  <a:srgbClr val="FF0033"/>
                </a:solidFill>
              </a:rPr>
              <a:t>3rd extortion</a:t>
            </a:r>
            <a:r>
              <a:rPr lang="en" sz="2100"/>
              <a:t>)</a:t>
            </a:r>
            <a:endParaRPr sz="21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6874cbc0176f9c4b_199"/>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Respond - Eradication</a:t>
            </a:r>
            <a:endParaRPr/>
          </a:p>
        </p:txBody>
      </p:sp>
      <p:sp>
        <p:nvSpPr>
          <p:cNvPr id="844" name="Google Shape;844;g6874cbc0176f9c4b_199"/>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SzPts val="1800"/>
              <a:buNone/>
            </a:pPr>
            <a:r>
              <a:rPr lang="en"/>
              <a:t>Typically includes:</a:t>
            </a:r>
            <a:endParaRPr sz="2000">
              <a:solidFill>
                <a:srgbClr val="00263A"/>
              </a:solidFill>
            </a:endParaRPr>
          </a:p>
          <a:p>
            <a:pPr indent="-361950" lvl="0" marL="457200" rtl="0" algn="l">
              <a:lnSpc>
                <a:spcPct val="100000"/>
              </a:lnSpc>
              <a:spcBef>
                <a:spcPts val="750"/>
              </a:spcBef>
              <a:spcAft>
                <a:spcPts val="0"/>
              </a:spcAft>
              <a:buSzPts val="2100"/>
              <a:buChar char="●"/>
            </a:pPr>
            <a:r>
              <a:rPr lang="en"/>
              <a:t>Change (admin) credentials, invalidate Kerberos ticket (twice)</a:t>
            </a:r>
            <a:endParaRPr sz="1600">
              <a:solidFill>
                <a:srgbClr val="47D7AC"/>
              </a:solidFill>
            </a:endParaRPr>
          </a:p>
          <a:p>
            <a:pPr indent="-361950" lvl="0" marL="457200" rtl="0" algn="l">
              <a:lnSpc>
                <a:spcPct val="100000"/>
              </a:lnSpc>
              <a:spcBef>
                <a:spcPts val="750"/>
              </a:spcBef>
              <a:spcAft>
                <a:spcPts val="0"/>
              </a:spcAft>
              <a:buSzPts val="2100"/>
              <a:buChar char="●"/>
            </a:pPr>
            <a:r>
              <a:rPr lang="en" sz="2000">
                <a:solidFill>
                  <a:srgbClr val="00263A"/>
                </a:solidFill>
              </a:rPr>
              <a:t>Establish a clean environment for recovery</a:t>
            </a:r>
            <a:endParaRPr sz="2000">
              <a:solidFill>
                <a:srgbClr val="00263A"/>
              </a:solidFill>
            </a:endParaRPr>
          </a:p>
          <a:p>
            <a:pPr indent="-361950" lvl="0" marL="457200" rtl="0" algn="l">
              <a:lnSpc>
                <a:spcPct val="100000"/>
              </a:lnSpc>
              <a:spcBef>
                <a:spcPts val="750"/>
              </a:spcBef>
              <a:spcAft>
                <a:spcPts val="0"/>
              </a:spcAft>
              <a:buSzPts val="2100"/>
              <a:buChar char="●"/>
            </a:pPr>
            <a:r>
              <a:rPr lang="en" sz="2000">
                <a:solidFill>
                  <a:srgbClr val="00263A"/>
                </a:solidFill>
              </a:rPr>
              <a:t>Validate the backups (if available)</a:t>
            </a:r>
            <a:endParaRPr sz="2000">
              <a:solidFill>
                <a:srgbClr val="00263A"/>
              </a:solidFill>
            </a:endParaRPr>
          </a:p>
          <a:p>
            <a:pPr indent="-361950" lvl="0" marL="457200" rtl="0" algn="l">
              <a:lnSpc>
                <a:spcPct val="100000"/>
              </a:lnSpc>
              <a:spcBef>
                <a:spcPts val="750"/>
              </a:spcBef>
              <a:spcAft>
                <a:spcPts val="0"/>
              </a:spcAft>
              <a:buSzPts val="2100"/>
              <a:buChar char="●"/>
            </a:pPr>
            <a:r>
              <a:rPr lang="en" sz="2000">
                <a:solidFill>
                  <a:srgbClr val="00263A"/>
                </a:solidFill>
              </a:rPr>
              <a:t>Restore strategy (see later in this course)</a:t>
            </a:r>
            <a:endParaRPr sz="2000">
              <a:solidFill>
                <a:srgbClr val="00263A"/>
              </a:solidFill>
            </a:endParaRPr>
          </a:p>
          <a:p>
            <a:pPr indent="-361950" lvl="0" marL="457200" rtl="0" algn="l">
              <a:lnSpc>
                <a:spcPct val="100000"/>
              </a:lnSpc>
              <a:spcBef>
                <a:spcPts val="750"/>
              </a:spcBef>
              <a:spcAft>
                <a:spcPts val="0"/>
              </a:spcAft>
              <a:buSzPts val="2100"/>
              <a:buChar char="●"/>
            </a:pPr>
            <a:r>
              <a:rPr lang="en" sz="2000">
                <a:solidFill>
                  <a:srgbClr val="00263A"/>
                </a:solidFill>
              </a:rPr>
              <a:t>Identify and fix vulnerabilities</a:t>
            </a:r>
            <a:endParaRPr sz="2000">
              <a:solidFill>
                <a:srgbClr val="00263A"/>
              </a:solidFill>
            </a:endParaRPr>
          </a:p>
          <a:p>
            <a:pPr indent="-361950" lvl="0" marL="457200" rtl="0" algn="l">
              <a:lnSpc>
                <a:spcPct val="100000"/>
              </a:lnSpc>
              <a:spcBef>
                <a:spcPts val="750"/>
              </a:spcBef>
              <a:spcAft>
                <a:spcPts val="0"/>
              </a:spcAft>
              <a:buSzPts val="2100"/>
              <a:buChar char="●"/>
            </a:pPr>
            <a:r>
              <a:rPr lang="en" sz="2000">
                <a:solidFill>
                  <a:srgbClr val="00263A"/>
                </a:solidFill>
              </a:rPr>
              <a:t>Patch and harden systems</a:t>
            </a:r>
            <a:endParaRPr sz="2000">
              <a:solidFill>
                <a:srgbClr val="00263A"/>
              </a:solidFill>
            </a:endParaRPr>
          </a:p>
          <a:p>
            <a:pPr indent="0" lvl="0" marL="0" rtl="0" algn="l">
              <a:lnSpc>
                <a:spcPct val="100000"/>
              </a:lnSpc>
              <a:spcBef>
                <a:spcPts val="0"/>
              </a:spcBef>
              <a:spcAft>
                <a:spcPts val="1200"/>
              </a:spcAft>
              <a:buSzPts val="2100"/>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6874cbc0176f9c4b_211"/>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sz="2950"/>
              <a:t>Respond - Recovery</a:t>
            </a:r>
            <a:endParaRPr sz="2950"/>
          </a:p>
        </p:txBody>
      </p:sp>
      <p:sp>
        <p:nvSpPr>
          <p:cNvPr id="850" name="Google Shape;850;g6874cbc0176f9c4b_211"/>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0"/>
              </a:spcAft>
              <a:buSzPts val="2100"/>
              <a:buNone/>
            </a:pPr>
            <a:r>
              <a:rPr lang="en"/>
              <a:t>Restoration of the normal state with as little negative impact as possible</a:t>
            </a:r>
            <a:endParaRPr/>
          </a:p>
          <a:p>
            <a:pPr indent="-361950" lvl="0" marL="457200" rtl="0" algn="l">
              <a:lnSpc>
                <a:spcPct val="100000"/>
              </a:lnSpc>
              <a:spcBef>
                <a:spcPts val="1200"/>
              </a:spcBef>
              <a:spcAft>
                <a:spcPts val="0"/>
              </a:spcAft>
              <a:buSzPts val="2100"/>
              <a:buChar char="●"/>
            </a:pPr>
            <a:r>
              <a:rPr lang="en"/>
              <a:t>Restore from backup or rebuild systems</a:t>
            </a:r>
            <a:endParaRPr/>
          </a:p>
          <a:p>
            <a:pPr indent="-342900" lvl="1" marL="914400" rtl="0" algn="l">
              <a:lnSpc>
                <a:spcPct val="100000"/>
              </a:lnSpc>
              <a:spcBef>
                <a:spcPts val="1200"/>
              </a:spcBef>
              <a:spcAft>
                <a:spcPts val="0"/>
              </a:spcAft>
              <a:buSzPts val="1800"/>
              <a:buChar char="○"/>
            </a:pPr>
            <a:r>
              <a:rPr lang="en"/>
              <a:t>What is the right strategy?</a:t>
            </a:r>
            <a:endParaRPr/>
          </a:p>
          <a:p>
            <a:pPr indent="-342900" lvl="1" marL="914400" rtl="0" algn="l">
              <a:lnSpc>
                <a:spcPct val="100000"/>
              </a:lnSpc>
              <a:spcBef>
                <a:spcPts val="1200"/>
              </a:spcBef>
              <a:spcAft>
                <a:spcPts val="0"/>
              </a:spcAft>
              <a:buSzPts val="1800"/>
              <a:buChar char="○"/>
            </a:pPr>
            <a:r>
              <a:rPr lang="en"/>
              <a:t>In which network do we restore or rebuild the system?</a:t>
            </a:r>
            <a:endParaRPr/>
          </a:p>
          <a:p>
            <a:pPr indent="-361950" lvl="0" marL="457200" rtl="0" algn="l">
              <a:lnSpc>
                <a:spcPct val="100000"/>
              </a:lnSpc>
              <a:spcBef>
                <a:spcPts val="1200"/>
              </a:spcBef>
              <a:spcAft>
                <a:spcPts val="0"/>
              </a:spcAft>
              <a:buSzPts val="2100"/>
              <a:buChar char="●"/>
            </a:pPr>
            <a:r>
              <a:rPr lang="en"/>
              <a:t>Reintegration into a interconnected environment</a:t>
            </a:r>
            <a:endParaRPr/>
          </a:p>
          <a:p>
            <a:pPr indent="-342900" lvl="1" marL="914400" rtl="0" algn="l">
              <a:lnSpc>
                <a:spcPct val="100000"/>
              </a:lnSpc>
              <a:spcBef>
                <a:spcPts val="1200"/>
              </a:spcBef>
              <a:spcAft>
                <a:spcPts val="0"/>
              </a:spcAft>
              <a:buSzPts val="1800"/>
              <a:buChar char="○"/>
            </a:pPr>
            <a:r>
              <a:rPr lang="en"/>
              <a:t>To which network do we connect (likely) clean devices?</a:t>
            </a:r>
            <a:endParaRPr/>
          </a:p>
          <a:p>
            <a:pPr indent="-361950" lvl="0" marL="457200" rtl="0" algn="l">
              <a:lnSpc>
                <a:spcPct val="100000"/>
              </a:lnSpc>
              <a:spcBef>
                <a:spcPts val="1200"/>
              </a:spcBef>
              <a:spcAft>
                <a:spcPts val="1200"/>
              </a:spcAft>
              <a:buSzPts val="2100"/>
              <a:buChar char="●"/>
            </a:pPr>
            <a:r>
              <a:rPr lang="en"/>
              <a:t>Observe (Detect)</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2eaffeadc25_1_48"/>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Postmortem Analysis - Learn Lessons</a:t>
            </a:r>
            <a:endParaRPr/>
          </a:p>
        </p:txBody>
      </p:sp>
      <p:sp>
        <p:nvSpPr>
          <p:cNvPr id="856" name="Google Shape;856;g2eaffeadc25_1_48"/>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None/>
            </a:pPr>
            <a:r>
              <a:rPr lang="en"/>
              <a:t>Learn from the incident</a:t>
            </a:r>
            <a:endParaRPr/>
          </a:p>
          <a:p>
            <a:pPr indent="-361950" lvl="0" marL="457200" rtl="0" algn="l">
              <a:lnSpc>
                <a:spcPct val="115000"/>
              </a:lnSpc>
              <a:spcBef>
                <a:spcPts val="1200"/>
              </a:spcBef>
              <a:spcAft>
                <a:spcPts val="0"/>
              </a:spcAft>
              <a:buSzPts val="2100"/>
              <a:buChar char="•"/>
            </a:pPr>
            <a:r>
              <a:rPr lang="en"/>
              <a:t>Have a Learn Lessons Meeting </a:t>
            </a:r>
            <a:endParaRPr/>
          </a:p>
          <a:p>
            <a:pPr indent="-342900" lvl="1" marL="914400" rtl="0" algn="l">
              <a:lnSpc>
                <a:spcPct val="115000"/>
              </a:lnSpc>
              <a:spcBef>
                <a:spcPts val="0"/>
              </a:spcBef>
              <a:spcAft>
                <a:spcPts val="0"/>
              </a:spcAft>
              <a:buSzPts val="1800"/>
              <a:buChar char="•"/>
            </a:pPr>
            <a:r>
              <a:rPr lang="en"/>
              <a:t>Debrief what went well and what not so well</a:t>
            </a:r>
            <a:endParaRPr/>
          </a:p>
          <a:p>
            <a:pPr indent="-361950" lvl="0" marL="457200" rtl="0" algn="l">
              <a:lnSpc>
                <a:spcPct val="115000"/>
              </a:lnSpc>
              <a:spcBef>
                <a:spcPts val="0"/>
              </a:spcBef>
              <a:spcAft>
                <a:spcPts val="0"/>
              </a:spcAft>
              <a:buSzPts val="2100"/>
              <a:buChar char="•"/>
            </a:pPr>
            <a:r>
              <a:rPr lang="en"/>
              <a:t>Improve your security controls longterm</a:t>
            </a:r>
            <a:endParaRPr/>
          </a:p>
          <a:p>
            <a:pPr indent="-361950" lvl="0" marL="457200" rtl="0" algn="l">
              <a:lnSpc>
                <a:spcPct val="115000"/>
              </a:lnSpc>
              <a:spcBef>
                <a:spcPts val="0"/>
              </a:spcBef>
              <a:spcAft>
                <a:spcPts val="0"/>
              </a:spcAft>
              <a:buSzPts val="2100"/>
              <a:buChar char="•"/>
            </a:pPr>
            <a:r>
              <a:rPr lang="en"/>
              <a:t>Improve incident response</a:t>
            </a:r>
            <a:endParaRPr/>
          </a:p>
          <a:p>
            <a:pPr indent="0" lvl="0" marL="0" rtl="0" algn="l">
              <a:spcBef>
                <a:spcPts val="1200"/>
              </a:spcBef>
              <a:spcAft>
                <a:spcPts val="0"/>
              </a:spcAft>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g6874cbc0176f9c4b_56"/>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SzPct val="111111"/>
              <a:buNone/>
            </a:pPr>
            <a:r>
              <a:rPr lang="en"/>
              <a:t>Incident Response Process </a:t>
            </a:r>
            <a:endParaRPr/>
          </a:p>
          <a:p>
            <a:pPr indent="0" lvl="0" marL="0" rtl="0" algn="l">
              <a:lnSpc>
                <a:spcPct val="90000"/>
              </a:lnSpc>
              <a:spcBef>
                <a:spcPts val="0"/>
              </a:spcBef>
              <a:spcAft>
                <a:spcPts val="0"/>
              </a:spcAft>
              <a:buSzPct val="111111"/>
              <a:buNone/>
            </a:pPr>
            <a:r>
              <a:rPr lang="en"/>
              <a:t>in Practice</a:t>
            </a:r>
            <a:endParaRPr>
              <a:solidFill>
                <a:schemeClr val="dk2"/>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6874cbc0176f9c4b_272"/>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solidFill>
                  <a:schemeClr val="accent2"/>
                </a:solidFill>
              </a:rPr>
              <a:t>Step 1: Assembling your IRT</a:t>
            </a:r>
            <a:endParaRPr>
              <a:solidFill>
                <a:schemeClr val="accent2"/>
              </a:solidFill>
            </a:endParaRPr>
          </a:p>
        </p:txBody>
      </p:sp>
      <p:sp>
        <p:nvSpPr>
          <p:cNvPr id="867" name="Google Shape;867;g6874cbc0176f9c4b_272"/>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SzPts val="2100"/>
              <a:buNone/>
            </a:pPr>
            <a:r>
              <a:rPr lang="en"/>
              <a:t>Assemble the incident response team (IRT) to deal with the incident, using internal and external resources as necessary</a:t>
            </a:r>
            <a:endParaRPr/>
          </a:p>
          <a:p>
            <a:pPr indent="-361950" lvl="0" marL="457200" rtl="0" algn="l">
              <a:lnSpc>
                <a:spcPct val="100000"/>
              </a:lnSpc>
              <a:spcBef>
                <a:spcPts val="1200"/>
              </a:spcBef>
              <a:spcAft>
                <a:spcPts val="0"/>
              </a:spcAft>
              <a:buSzPts val="2100"/>
              <a:buChar char="●"/>
            </a:pPr>
            <a:r>
              <a:rPr lang="en"/>
              <a:t>Initial meeting: discuss what happened, set goals and priorities, share contact details etc.</a:t>
            </a:r>
            <a:endParaRPr/>
          </a:p>
          <a:p>
            <a:pPr indent="-361950" lvl="0" marL="457200" rtl="0" algn="l">
              <a:lnSpc>
                <a:spcPct val="100000"/>
              </a:lnSpc>
              <a:spcBef>
                <a:spcPts val="1200"/>
              </a:spcBef>
              <a:spcAft>
                <a:spcPts val="0"/>
              </a:spcAft>
              <a:buSzPts val="2100"/>
              <a:buChar char="●"/>
            </a:pPr>
            <a:r>
              <a:rPr lang="en"/>
              <a:t>Provide them with at least one physical space in which to work</a:t>
            </a:r>
            <a:endParaRPr/>
          </a:p>
          <a:p>
            <a:pPr indent="-361950" lvl="0" marL="457200" rtl="0" algn="l">
              <a:lnSpc>
                <a:spcPct val="100000"/>
              </a:lnSpc>
              <a:spcBef>
                <a:spcPts val="1200"/>
              </a:spcBef>
              <a:spcAft>
                <a:spcPts val="1200"/>
              </a:spcAft>
              <a:buSzPts val="2100"/>
              <a:buChar char="●"/>
            </a:pPr>
            <a:r>
              <a:rPr lang="en"/>
              <a:t>Decide on a digital space to work in and a way to communicate digitally</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6874cbc0176f9c4b_88"/>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Step 2: Immediate action</a:t>
            </a:r>
            <a:endParaRPr>
              <a:solidFill>
                <a:schemeClr val="accent2"/>
              </a:solidFill>
            </a:endParaRPr>
          </a:p>
        </p:txBody>
      </p:sp>
      <p:sp>
        <p:nvSpPr>
          <p:cNvPr id="873" name="Google Shape;873;g6874cbc0176f9c4b_88"/>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Take immediate action to reduce impact</a:t>
            </a:r>
            <a:endParaRPr/>
          </a:p>
          <a:p>
            <a:pPr indent="-361950" lvl="0" marL="457200" rtl="0" algn="l">
              <a:lnSpc>
                <a:spcPct val="100000"/>
              </a:lnSpc>
              <a:spcBef>
                <a:spcPts val="1200"/>
              </a:spcBef>
              <a:spcAft>
                <a:spcPts val="0"/>
              </a:spcAft>
              <a:buSzPts val="2100"/>
              <a:buChar char="●"/>
            </a:pPr>
            <a:r>
              <a:rPr lang="en"/>
              <a:t>Isolate affected systems/networks</a:t>
            </a:r>
            <a:endParaRPr/>
          </a:p>
          <a:p>
            <a:pPr indent="-342900" lvl="1" marL="914400" rtl="0" algn="l">
              <a:lnSpc>
                <a:spcPct val="100000"/>
              </a:lnSpc>
              <a:spcBef>
                <a:spcPts val="1200"/>
              </a:spcBef>
              <a:spcAft>
                <a:spcPts val="0"/>
              </a:spcAft>
              <a:buSzPts val="1800"/>
              <a:buChar char="○"/>
            </a:pPr>
            <a:r>
              <a:rPr lang="en"/>
              <a:t>Stop Command &amp; Control communication</a:t>
            </a:r>
            <a:endParaRPr/>
          </a:p>
          <a:p>
            <a:pPr indent="-361950" lvl="0" marL="457200" rtl="0" algn="l">
              <a:lnSpc>
                <a:spcPct val="100000"/>
              </a:lnSpc>
              <a:spcBef>
                <a:spcPts val="1200"/>
              </a:spcBef>
              <a:spcAft>
                <a:spcPts val="0"/>
              </a:spcAft>
              <a:buSzPts val="2100"/>
              <a:buChar char="●"/>
            </a:pPr>
            <a:r>
              <a:rPr lang="en"/>
              <a:t>Disable affected accounts and revoke their sessions</a:t>
            </a:r>
            <a:endParaRPr/>
          </a:p>
          <a:p>
            <a:pPr indent="-361950" lvl="0" marL="457200" rtl="0" algn="l">
              <a:lnSpc>
                <a:spcPct val="100000"/>
              </a:lnSpc>
              <a:spcBef>
                <a:spcPts val="1200"/>
              </a:spcBef>
              <a:spcAft>
                <a:spcPts val="0"/>
              </a:spcAft>
              <a:buSzPts val="2100"/>
              <a:buChar char="●"/>
            </a:pPr>
            <a:r>
              <a:rPr lang="en"/>
              <a:t>Protect/isolate backups and other key systems</a:t>
            </a:r>
            <a:endParaRPr/>
          </a:p>
          <a:p>
            <a:pPr indent="-361950" lvl="0" marL="457200" rtl="0" algn="l">
              <a:lnSpc>
                <a:spcPct val="100000"/>
              </a:lnSpc>
              <a:spcBef>
                <a:spcPts val="1200"/>
              </a:spcBef>
              <a:spcAft>
                <a:spcPts val="0"/>
              </a:spcAft>
              <a:buSzPts val="2100"/>
              <a:buChar char="●"/>
            </a:pPr>
            <a:r>
              <a:rPr lang="en"/>
              <a:t>Preserve at least some evidence</a:t>
            </a:r>
            <a:endParaRPr/>
          </a:p>
          <a:p>
            <a:pPr indent="-342900" lvl="1" marL="914400" rtl="0" algn="l">
              <a:lnSpc>
                <a:spcPct val="100000"/>
              </a:lnSpc>
              <a:spcBef>
                <a:spcPts val="1200"/>
              </a:spcBef>
              <a:spcAft>
                <a:spcPts val="0"/>
              </a:spcAft>
              <a:buSzPts val="1800"/>
              <a:buChar char="○"/>
            </a:pPr>
            <a:r>
              <a:rPr lang="en"/>
              <a:t>Snapshot virtual systems</a:t>
            </a:r>
            <a:endParaRPr/>
          </a:p>
          <a:p>
            <a:pPr indent="-342900" lvl="1" marL="914400" rtl="0" algn="l">
              <a:lnSpc>
                <a:spcPct val="100000"/>
              </a:lnSpc>
              <a:spcBef>
                <a:spcPts val="1200"/>
              </a:spcBef>
              <a:spcAft>
                <a:spcPts val="1200"/>
              </a:spcAft>
              <a:buSzPts val="1800"/>
              <a:buChar char="○"/>
            </a:pPr>
            <a:r>
              <a:rPr lang="en"/>
              <a:t>Put some of the affected systems aside and don't touch them</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2c46c3193b8_1_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Step 2: Immediate action</a:t>
            </a:r>
            <a:endParaRPr>
              <a:solidFill>
                <a:schemeClr val="accent2"/>
              </a:solidFill>
            </a:endParaRPr>
          </a:p>
        </p:txBody>
      </p:sp>
      <p:sp>
        <p:nvSpPr>
          <p:cNvPr id="879" name="Google Shape;879;g2c46c3193b8_1_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SzPts val="2100"/>
              <a:buNone/>
            </a:pPr>
            <a:r>
              <a:rPr lang="en"/>
              <a:t>The simplest approach for on-premises environments: Disconnect from the Internet.</a:t>
            </a:r>
            <a:endParaRPr/>
          </a:p>
          <a:p>
            <a:pPr indent="-361950" lvl="0" marL="457200" rtl="0" algn="l">
              <a:lnSpc>
                <a:spcPct val="100000"/>
              </a:lnSpc>
              <a:spcBef>
                <a:spcPts val="1200"/>
              </a:spcBef>
              <a:spcAft>
                <a:spcPts val="0"/>
              </a:spcAft>
              <a:buSzPts val="2100"/>
              <a:buChar char="●"/>
            </a:pPr>
            <a:r>
              <a:rPr lang="en"/>
              <a:t>See if this is possible, at least for the first few hours.</a:t>
            </a:r>
            <a:endParaRPr/>
          </a:p>
          <a:p>
            <a:pPr indent="-361950" lvl="0" marL="457200" rtl="0" algn="l">
              <a:lnSpc>
                <a:spcPct val="100000"/>
              </a:lnSpc>
              <a:spcBef>
                <a:spcPts val="1200"/>
              </a:spcBef>
              <a:spcAft>
                <a:spcPts val="0"/>
              </a:spcAft>
              <a:buSzPts val="2100"/>
              <a:buChar char="●"/>
            </a:pPr>
            <a:r>
              <a:rPr lang="en"/>
              <a:t>This will give you time to think, plan and act.</a:t>
            </a:r>
            <a:endParaRPr/>
          </a:p>
          <a:p>
            <a:pPr indent="0" lvl="0" marL="0" rtl="0" algn="l">
              <a:lnSpc>
                <a:spcPct val="100000"/>
              </a:lnSpc>
              <a:spcBef>
                <a:spcPts val="1200"/>
              </a:spcBef>
              <a:spcAft>
                <a:spcPts val="0"/>
              </a:spcAft>
              <a:buSzPts val="2100"/>
              <a:buNone/>
            </a:pPr>
            <a:r>
              <a:t/>
            </a:r>
            <a:endParaRPr/>
          </a:p>
          <a:p>
            <a:pPr indent="0" lvl="0" marL="0" rtl="0" algn="l">
              <a:lnSpc>
                <a:spcPct val="100000"/>
              </a:lnSpc>
              <a:spcBef>
                <a:spcPts val="1200"/>
              </a:spcBef>
              <a:spcAft>
                <a:spcPts val="1200"/>
              </a:spcAft>
              <a:buSzPts val="2100"/>
              <a:buNone/>
            </a:pPr>
            <a:r>
              <a:rPr lang="en"/>
              <a:t>Assumption: It's a cyber attack, i.e. the threat actor is using the internet to launch the attack.</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73"/>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Step 3: Set organisational goals</a:t>
            </a:r>
            <a:endParaRPr>
              <a:solidFill>
                <a:schemeClr val="accent2"/>
              </a:solidFill>
            </a:endParaRPr>
          </a:p>
        </p:txBody>
      </p:sp>
      <p:sp>
        <p:nvSpPr>
          <p:cNvPr id="885" name="Google Shape;885;p73"/>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SzPts val="2100"/>
              <a:buNone/>
            </a:pPr>
            <a:r>
              <a:rPr lang="en"/>
              <a:t>Ensure from the outset that the response to an incident is in line with the organisation's objectives</a:t>
            </a:r>
            <a:endParaRPr/>
          </a:p>
          <a:p>
            <a:pPr indent="-361950" lvl="0" marL="457200" rtl="0" algn="l">
              <a:lnSpc>
                <a:spcPct val="100000"/>
              </a:lnSpc>
              <a:spcBef>
                <a:spcPts val="1200"/>
              </a:spcBef>
              <a:spcAft>
                <a:spcPts val="0"/>
              </a:spcAft>
              <a:buSzPts val="2100"/>
              <a:buChar char="●"/>
            </a:pPr>
            <a:r>
              <a:rPr lang="en"/>
              <a:t>In most cases, the primary objective is for the organisation to be able to pursue its purpose again!</a:t>
            </a:r>
            <a:endParaRPr/>
          </a:p>
          <a:p>
            <a:pPr indent="-342900" lvl="1" marL="914400" rtl="0" algn="l">
              <a:lnSpc>
                <a:spcPct val="100000"/>
              </a:lnSpc>
              <a:spcBef>
                <a:spcPts val="1200"/>
              </a:spcBef>
              <a:spcAft>
                <a:spcPts val="0"/>
              </a:spcAft>
              <a:buSzPts val="1800"/>
              <a:buChar char="○"/>
            </a:pPr>
            <a:r>
              <a:rPr lang="en"/>
              <a:t>Careful, it should be able to do this in the long term without another incident.</a:t>
            </a:r>
            <a:endParaRPr/>
          </a:p>
          <a:p>
            <a:pPr indent="-361950" lvl="0" marL="457200" rtl="0" algn="l">
              <a:lnSpc>
                <a:spcPct val="100000"/>
              </a:lnSpc>
              <a:spcBef>
                <a:spcPts val="1200"/>
              </a:spcBef>
              <a:spcAft>
                <a:spcPts val="0"/>
              </a:spcAft>
              <a:buSzPts val="2100"/>
              <a:buChar char="●"/>
            </a:pPr>
            <a:r>
              <a:rPr lang="en"/>
              <a:t>Prioritise based on the primary objective. Do nothing else.</a:t>
            </a:r>
            <a:endParaRPr/>
          </a:p>
          <a:p>
            <a:pPr indent="-361950" lvl="0" marL="457200" rtl="0" algn="l">
              <a:lnSpc>
                <a:spcPct val="100000"/>
              </a:lnSpc>
              <a:spcBef>
                <a:spcPts val="1200"/>
              </a:spcBef>
              <a:spcAft>
                <a:spcPts val="1200"/>
              </a:spcAft>
              <a:buSzPts val="2100"/>
              <a:buChar char="●"/>
            </a:pPr>
            <a:r>
              <a:rPr lang="en"/>
              <a:t>Understand the non-technical implications as early as possible. Make sure the right people are managing them.</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6874cbc0176f9c4b_75"/>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Step 4: Collect evidence?</a:t>
            </a:r>
            <a:endParaRPr>
              <a:solidFill>
                <a:schemeClr val="accent2"/>
              </a:solidFill>
            </a:endParaRPr>
          </a:p>
        </p:txBody>
      </p:sp>
      <p:sp>
        <p:nvSpPr>
          <p:cNvPr id="891" name="Google Shape;891;g6874cbc0176f9c4b_75"/>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Decide how much digital evidence you want/need to collect, e.g. for legal action.</a:t>
            </a:r>
            <a:endParaRPr/>
          </a:p>
          <a:p>
            <a:pPr indent="-361950" lvl="0" marL="457200" rtl="0" algn="l">
              <a:lnSpc>
                <a:spcPct val="100000"/>
              </a:lnSpc>
              <a:spcBef>
                <a:spcPts val="1200"/>
              </a:spcBef>
              <a:spcAft>
                <a:spcPts val="0"/>
              </a:spcAft>
              <a:buSzPts val="2100"/>
              <a:buChar char="●"/>
            </a:pPr>
            <a:r>
              <a:rPr lang="en"/>
              <a:t>Very dependent on the organisation</a:t>
            </a:r>
            <a:endParaRPr/>
          </a:p>
          <a:p>
            <a:pPr indent="-361950" lvl="0" marL="457200" rtl="0" algn="l">
              <a:lnSpc>
                <a:spcPct val="100000"/>
              </a:lnSpc>
              <a:spcBef>
                <a:spcPts val="1200"/>
              </a:spcBef>
              <a:spcAft>
                <a:spcPts val="0"/>
              </a:spcAft>
              <a:buSzPts val="2100"/>
              <a:buChar char="●"/>
            </a:pPr>
            <a:r>
              <a:rPr lang="en"/>
              <a:t>It is common, especially in the private sector, not to collect evidence that can be used in court.</a:t>
            </a:r>
            <a:endParaRPr/>
          </a:p>
          <a:p>
            <a:pPr indent="-361950" lvl="0" marL="457200" rtl="0" algn="l">
              <a:lnSpc>
                <a:spcPct val="100000"/>
              </a:lnSpc>
              <a:spcBef>
                <a:spcPts val="1200"/>
              </a:spcBef>
              <a:spcAft>
                <a:spcPts val="1200"/>
              </a:spcAft>
              <a:buSzPts val="2100"/>
              <a:buChar char="●"/>
            </a:pPr>
            <a:r>
              <a:rPr lang="en"/>
              <a:t>Gathering evidence takes a lot of time in many jurisdictions ⇒ Handling the incident will take much more time and cost more</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74"/>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Step 5: Gain visibility</a:t>
            </a:r>
            <a:endParaRPr>
              <a:solidFill>
                <a:schemeClr val="accent2"/>
              </a:solidFill>
            </a:endParaRPr>
          </a:p>
        </p:txBody>
      </p:sp>
      <p:sp>
        <p:nvSpPr>
          <p:cNvPr id="897" name="Google Shape;897;p74"/>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Gain visibility with standard security tools</a:t>
            </a:r>
            <a:endParaRPr/>
          </a:p>
          <a:p>
            <a:pPr indent="-361950" lvl="0" marL="457200" rtl="0" algn="l">
              <a:lnSpc>
                <a:spcPct val="100000"/>
              </a:lnSpc>
              <a:spcBef>
                <a:spcPts val="1200"/>
              </a:spcBef>
              <a:spcAft>
                <a:spcPts val="0"/>
              </a:spcAft>
              <a:buSzPts val="2100"/>
              <a:buChar char="●"/>
            </a:pPr>
            <a:r>
              <a:rPr lang="en"/>
              <a:t>Run AV-Scans, YARA-Scans</a:t>
            </a:r>
            <a:endParaRPr/>
          </a:p>
          <a:p>
            <a:pPr indent="-361950" lvl="0" marL="457200" rtl="0" algn="l">
              <a:lnSpc>
                <a:spcPct val="100000"/>
              </a:lnSpc>
              <a:spcBef>
                <a:spcPts val="1200"/>
              </a:spcBef>
              <a:spcAft>
                <a:spcPts val="0"/>
              </a:spcAft>
              <a:buSzPts val="2100"/>
              <a:buChar char="●"/>
            </a:pPr>
            <a:r>
              <a:rPr lang="en"/>
              <a:t>Deploy EDR/NDR</a:t>
            </a:r>
            <a:endParaRPr/>
          </a:p>
          <a:p>
            <a:pPr indent="-361950" lvl="0" marL="457200" rtl="0" algn="l">
              <a:lnSpc>
                <a:spcPct val="100000"/>
              </a:lnSpc>
              <a:spcBef>
                <a:spcPts val="1200"/>
              </a:spcBef>
              <a:spcAft>
                <a:spcPts val="1200"/>
              </a:spcAft>
              <a:buSzPts val="2100"/>
              <a:buChar char="●"/>
            </a:pPr>
            <a:r>
              <a:rPr lang="en"/>
              <a:t>Deploy digital forensics / incident response tooling, e.g. Velociraptor or GRR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5"/>
          <p:cNvPicPr preferRelativeResize="0"/>
          <p:nvPr/>
        </p:nvPicPr>
        <p:blipFill rotWithShape="1">
          <a:blip r:embed="rId3">
            <a:alphaModFix/>
          </a:blip>
          <a:srcRect b="0" l="0" r="0" t="0"/>
          <a:stretch/>
        </p:blipFill>
        <p:spPr>
          <a:xfrm>
            <a:off x="1267846" y="82300"/>
            <a:ext cx="6608308" cy="4672264"/>
          </a:xfrm>
          <a:prstGeom prst="rect">
            <a:avLst/>
          </a:prstGeom>
          <a:noFill/>
          <a:ln>
            <a:noFill/>
          </a:ln>
        </p:spPr>
      </p:pic>
      <p:sp>
        <p:nvSpPr>
          <p:cNvPr id="143" name="Google Shape;143;p25"/>
          <p:cNvSpPr txBox="1"/>
          <p:nvPr/>
        </p:nvSpPr>
        <p:spPr>
          <a:xfrm>
            <a:off x="1719972" y="4585214"/>
            <a:ext cx="594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oboto"/>
              <a:buNone/>
            </a:pPr>
            <a:r>
              <a:t/>
            </a:r>
            <a:endParaRPr b="0" i="0" sz="1000" u="none" cap="none" strike="noStrike">
              <a:solidFill>
                <a:schemeClr val="dk1"/>
              </a:solidFill>
              <a:latin typeface="Roboto"/>
              <a:ea typeface="Roboto"/>
              <a:cs typeface="Roboto"/>
              <a:sym typeface="Roboto"/>
            </a:endParaRPr>
          </a:p>
        </p:txBody>
      </p:sp>
      <p:pic>
        <p:nvPicPr>
          <p:cNvPr id="144" name="Google Shape;144;p25"/>
          <p:cNvPicPr preferRelativeResize="0"/>
          <p:nvPr/>
        </p:nvPicPr>
        <p:blipFill rotWithShape="1">
          <a:blip r:embed="rId4">
            <a:alphaModFix/>
          </a:blip>
          <a:srcRect b="0" l="0" r="0" t="0"/>
          <a:stretch/>
        </p:blipFill>
        <p:spPr>
          <a:xfrm>
            <a:off x="7923175" y="82300"/>
            <a:ext cx="649325" cy="6493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g6874cbc0176f9c4b_69"/>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Step 6: What happened?</a:t>
            </a:r>
            <a:endParaRPr>
              <a:solidFill>
                <a:schemeClr val="accent2"/>
              </a:solidFill>
            </a:endParaRPr>
          </a:p>
        </p:txBody>
      </p:sp>
      <p:sp>
        <p:nvSpPr>
          <p:cNvPr id="903" name="Google Shape;903;g6874cbc0176f9c4b_69"/>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2100"/>
              <a:buNone/>
            </a:pPr>
            <a:r>
              <a:rPr lang="en"/>
              <a:t>Understand what has happened so that gaps in security can be identified and closed</a:t>
            </a:r>
            <a:endParaRPr/>
          </a:p>
          <a:p>
            <a:pPr indent="-361950" lvl="0" marL="457200" rtl="0" algn="l">
              <a:lnSpc>
                <a:spcPct val="100000"/>
              </a:lnSpc>
              <a:spcBef>
                <a:spcPts val="0"/>
              </a:spcBef>
              <a:spcAft>
                <a:spcPts val="0"/>
              </a:spcAft>
              <a:buSzPts val="2100"/>
              <a:buChar char="●"/>
            </a:pPr>
            <a:r>
              <a:rPr lang="en"/>
              <a:t>How did it get in?</a:t>
            </a:r>
            <a:endParaRPr/>
          </a:p>
          <a:p>
            <a:pPr indent="-361950" lvl="0" marL="457200" rtl="0" algn="l">
              <a:lnSpc>
                <a:spcPct val="100000"/>
              </a:lnSpc>
              <a:spcBef>
                <a:spcPts val="0"/>
              </a:spcBef>
              <a:spcAft>
                <a:spcPts val="0"/>
              </a:spcAft>
              <a:buSzPts val="2100"/>
              <a:buChar char="●"/>
            </a:pPr>
            <a:r>
              <a:rPr lang="en"/>
              <a:t>How did it spread?</a:t>
            </a:r>
            <a:endParaRPr/>
          </a:p>
          <a:p>
            <a:pPr indent="-361950" lvl="0" marL="457200" rtl="0" algn="l">
              <a:lnSpc>
                <a:spcPct val="100000"/>
              </a:lnSpc>
              <a:spcBef>
                <a:spcPts val="0"/>
              </a:spcBef>
              <a:spcAft>
                <a:spcPts val="0"/>
              </a:spcAft>
              <a:buSzPts val="2100"/>
              <a:buChar char="●"/>
            </a:pPr>
            <a:r>
              <a:rPr lang="en"/>
              <a:t>How did it persist?</a:t>
            </a:r>
            <a:endParaRPr/>
          </a:p>
          <a:p>
            <a:pPr indent="0" lvl="0" marL="0" rtl="0" algn="l">
              <a:lnSpc>
                <a:spcPct val="100000"/>
              </a:lnSpc>
              <a:spcBef>
                <a:spcPts val="0"/>
              </a:spcBef>
              <a:spcAft>
                <a:spcPts val="0"/>
              </a:spcAft>
              <a:buSzPts val="2100"/>
              <a:buNone/>
            </a:pPr>
            <a:r>
              <a:t/>
            </a:r>
            <a:endParaRPr/>
          </a:p>
          <a:p>
            <a:pPr indent="0" lvl="0" marL="0" rtl="0" algn="l">
              <a:lnSpc>
                <a:spcPct val="100000"/>
              </a:lnSpc>
              <a:spcBef>
                <a:spcPts val="0"/>
              </a:spcBef>
              <a:spcAft>
                <a:spcPts val="0"/>
              </a:spcAft>
              <a:buSzPts val="2100"/>
              <a:buNone/>
            </a:pPr>
            <a:r>
              <a:rPr lang="en"/>
              <a:t>Be careful not to spend too many resources/time on your investigations.</a:t>
            </a:r>
            <a:endParaRPr/>
          </a:p>
          <a:p>
            <a:pPr indent="0" lvl="0" marL="0" rtl="0" algn="l">
              <a:lnSpc>
                <a:spcPct val="100000"/>
              </a:lnSpc>
              <a:spcBef>
                <a:spcPts val="0"/>
              </a:spcBef>
              <a:spcAft>
                <a:spcPts val="0"/>
              </a:spcAft>
              <a:buSzPts val="2100"/>
              <a:buNone/>
            </a:pPr>
            <a:r>
              <a:t/>
            </a:r>
            <a:endParaRPr/>
          </a:p>
          <a:p>
            <a:pPr indent="0" lvl="0" marL="0" rtl="0" algn="l">
              <a:lnSpc>
                <a:spcPct val="100000"/>
              </a:lnSpc>
              <a:spcBef>
                <a:spcPts val="0"/>
              </a:spcBef>
              <a:spcAft>
                <a:spcPts val="0"/>
              </a:spcAft>
              <a:buSzPts val="2100"/>
              <a:buNone/>
            </a:pPr>
            <a:r>
              <a:rPr lang="en"/>
              <a:t>Keep the overall goal in mind. Focus on analysis that can add significant value to the response.</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2c4b72078c1_0_13"/>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Day 2</a:t>
            </a:r>
            <a:endParaRPr>
              <a:solidFill>
                <a:schemeClr val="accent2"/>
              </a:solidFill>
            </a:endParaRPr>
          </a:p>
        </p:txBody>
      </p:sp>
      <p:sp>
        <p:nvSpPr>
          <p:cNvPr id="909" name="Google Shape;909;g2c4b72078c1_0_13"/>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b="1" lang="en"/>
              <a:t>Management</a:t>
            </a:r>
            <a:endParaRPr b="1"/>
          </a:p>
          <a:p>
            <a:pPr indent="-361950" lvl="0" marL="457200" rtl="0" algn="l">
              <a:lnSpc>
                <a:spcPct val="100000"/>
              </a:lnSpc>
              <a:spcBef>
                <a:spcPts val="1200"/>
              </a:spcBef>
              <a:spcAft>
                <a:spcPts val="0"/>
              </a:spcAft>
              <a:buSzPts val="2100"/>
              <a:buChar char="●"/>
            </a:pPr>
            <a:r>
              <a:rPr lang="en"/>
              <a:t>Decide whether to negotiate/pay the ransom</a:t>
            </a:r>
            <a:endParaRPr/>
          </a:p>
          <a:p>
            <a:pPr indent="-361950" lvl="0" marL="457200" rtl="0" algn="l">
              <a:lnSpc>
                <a:spcPct val="100000"/>
              </a:lnSpc>
              <a:spcBef>
                <a:spcPts val="1200"/>
              </a:spcBef>
              <a:spcAft>
                <a:spcPts val="0"/>
              </a:spcAft>
              <a:buSzPts val="2100"/>
              <a:buChar char="●"/>
            </a:pPr>
            <a:r>
              <a:rPr lang="en"/>
              <a:t>Preparation for mandatory reporting begins and first reports go out</a:t>
            </a:r>
            <a:endParaRPr/>
          </a:p>
          <a:p>
            <a:pPr indent="-361950" lvl="0" marL="457200" rtl="0" algn="l">
              <a:lnSpc>
                <a:spcPct val="100000"/>
              </a:lnSpc>
              <a:spcBef>
                <a:spcPts val="1200"/>
              </a:spcBef>
              <a:spcAft>
                <a:spcPts val="0"/>
              </a:spcAft>
              <a:buSzPts val="2100"/>
              <a:buChar char="●"/>
            </a:pPr>
            <a:r>
              <a:rPr lang="en"/>
              <a:t>Establish an escalation process if the attack worsens</a:t>
            </a:r>
            <a:endParaRPr/>
          </a:p>
          <a:p>
            <a:pPr indent="-342900" lvl="1" marL="914400" rtl="0" algn="l">
              <a:lnSpc>
                <a:spcPct val="100000"/>
              </a:lnSpc>
              <a:spcBef>
                <a:spcPts val="1200"/>
              </a:spcBef>
              <a:spcAft>
                <a:spcPts val="1200"/>
              </a:spcAft>
              <a:buSzPts val="1800"/>
              <a:buChar char="○"/>
            </a:pPr>
            <a:r>
              <a:rPr lang="en"/>
              <a:t>Have a plan B in case the current approach fails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6874cbc0176f9c4b_296"/>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Day 2</a:t>
            </a:r>
            <a:endParaRPr>
              <a:solidFill>
                <a:schemeClr val="accent2"/>
              </a:solidFill>
            </a:endParaRPr>
          </a:p>
        </p:txBody>
      </p:sp>
      <p:sp>
        <p:nvSpPr>
          <p:cNvPr id="915" name="Google Shape;915;g6874cbc0176f9c4b_296"/>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b="1" lang="en"/>
              <a:t>DFIR Analysis</a:t>
            </a:r>
            <a:endParaRPr b="1"/>
          </a:p>
          <a:p>
            <a:pPr indent="-361950" lvl="0" marL="457200" rtl="0" algn="l">
              <a:lnSpc>
                <a:spcPct val="100000"/>
              </a:lnSpc>
              <a:spcBef>
                <a:spcPts val="1200"/>
              </a:spcBef>
              <a:spcAft>
                <a:spcPts val="0"/>
              </a:spcAft>
              <a:buSzPts val="2100"/>
              <a:buChar char="●"/>
            </a:pPr>
            <a:r>
              <a:rPr lang="en"/>
              <a:t>The objective is to identify IOCs &amp; TTPs for containment &amp; eradication</a:t>
            </a:r>
            <a:endParaRPr/>
          </a:p>
          <a:p>
            <a:pPr indent="-361950" lvl="0" marL="457200" rtl="0" algn="l">
              <a:lnSpc>
                <a:spcPct val="100000"/>
              </a:lnSpc>
              <a:spcBef>
                <a:spcPts val="1200"/>
              </a:spcBef>
              <a:spcAft>
                <a:spcPts val="0"/>
              </a:spcAft>
              <a:buSzPts val="2100"/>
              <a:buChar char="●"/>
            </a:pPr>
            <a:r>
              <a:rPr lang="en"/>
              <a:t>Understand the scope of the attack and its impact, particularly in relation to sensitive data</a:t>
            </a:r>
            <a:endParaRPr/>
          </a:p>
          <a:p>
            <a:pPr indent="-361950" lvl="0" marL="457200" rtl="0" algn="l">
              <a:lnSpc>
                <a:spcPct val="100000"/>
              </a:lnSpc>
              <a:spcBef>
                <a:spcPts val="1200"/>
              </a:spcBef>
              <a:spcAft>
                <a:spcPts val="1200"/>
              </a:spcAft>
              <a:buSzPts val="2100"/>
              <a:buChar char="●"/>
            </a:pPr>
            <a:r>
              <a:rPr lang="en"/>
              <a:t>Find initial entrypoint</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g6874cbc0176f9c4b_29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First week</a:t>
            </a:r>
            <a:endParaRPr>
              <a:solidFill>
                <a:schemeClr val="accent2"/>
              </a:solidFill>
            </a:endParaRPr>
          </a:p>
        </p:txBody>
      </p:sp>
      <p:sp>
        <p:nvSpPr>
          <p:cNvPr id="921" name="Google Shape;921;g6874cbc0176f9c4b_290"/>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b="1" lang="en"/>
              <a:t>Management</a:t>
            </a:r>
            <a:endParaRPr b="1"/>
          </a:p>
          <a:p>
            <a:pPr indent="-361950" lvl="0" marL="457200" rtl="0" algn="l">
              <a:lnSpc>
                <a:spcPct val="100000"/>
              </a:lnSpc>
              <a:spcBef>
                <a:spcPts val="0"/>
              </a:spcBef>
              <a:spcAft>
                <a:spcPts val="0"/>
              </a:spcAft>
              <a:buSzPts val="2100"/>
              <a:buChar char="●"/>
            </a:pPr>
            <a:r>
              <a:rPr lang="en"/>
              <a:t>Decide on the priority order for restoration</a:t>
            </a:r>
            <a:endParaRPr/>
          </a:p>
          <a:p>
            <a:pPr indent="-361950" lvl="0" marL="457200" rtl="0" algn="l">
              <a:lnSpc>
                <a:spcPct val="100000"/>
              </a:lnSpc>
              <a:spcBef>
                <a:spcPts val="0"/>
              </a:spcBef>
              <a:spcAft>
                <a:spcPts val="0"/>
              </a:spcAft>
              <a:buSzPts val="2100"/>
              <a:buChar char="●"/>
            </a:pPr>
            <a:r>
              <a:rPr lang="en"/>
              <a:t>Plan recovery</a:t>
            </a:r>
            <a:endParaRPr/>
          </a:p>
          <a:p>
            <a:pPr indent="0" lvl="0" marL="0" rtl="0" algn="l">
              <a:lnSpc>
                <a:spcPct val="100000"/>
              </a:lnSpc>
              <a:spcBef>
                <a:spcPts val="0"/>
              </a:spcBef>
              <a:spcAft>
                <a:spcPts val="0"/>
              </a:spcAft>
              <a:buSzPts val="2100"/>
              <a:buNone/>
            </a:pPr>
            <a:r>
              <a:t/>
            </a:r>
            <a:endParaRPr/>
          </a:p>
          <a:p>
            <a:pPr indent="0" lvl="0" marL="0" rtl="0" algn="l">
              <a:lnSpc>
                <a:spcPct val="100000"/>
              </a:lnSpc>
              <a:spcBef>
                <a:spcPts val="0"/>
              </a:spcBef>
              <a:spcAft>
                <a:spcPts val="0"/>
              </a:spcAft>
              <a:buSzPts val="2100"/>
              <a:buNone/>
            </a:pPr>
            <a:r>
              <a:rPr b="1" lang="en"/>
              <a:t>Analysis</a:t>
            </a:r>
            <a:endParaRPr b="1"/>
          </a:p>
          <a:p>
            <a:pPr indent="-361950" lvl="0" marL="457200" rtl="0" algn="l">
              <a:lnSpc>
                <a:spcPct val="100000"/>
              </a:lnSpc>
              <a:spcBef>
                <a:spcPts val="0"/>
              </a:spcBef>
              <a:spcAft>
                <a:spcPts val="0"/>
              </a:spcAft>
              <a:buSzPts val="2100"/>
              <a:buChar char="●"/>
            </a:pPr>
            <a:r>
              <a:rPr lang="en"/>
              <a:t>Make sure you have documented everything so far and continue to document</a:t>
            </a:r>
            <a:endParaRPr/>
          </a:p>
          <a:p>
            <a:pPr indent="-361950" lvl="0" marL="457200" rtl="0" algn="l">
              <a:lnSpc>
                <a:spcPct val="100000"/>
              </a:lnSpc>
              <a:spcBef>
                <a:spcPts val="0"/>
              </a:spcBef>
              <a:spcAft>
                <a:spcPts val="0"/>
              </a:spcAft>
              <a:buSzPts val="2100"/>
              <a:buChar char="●"/>
            </a:pPr>
            <a:r>
              <a:rPr lang="en"/>
              <a:t>Focus on identifying IOCs &amp; TTPs → block/eliminate them (Containment &amp; Eradication) → repeat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g2c4b72078c1_0_2"/>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End of first week</a:t>
            </a:r>
            <a:endParaRPr>
              <a:solidFill>
                <a:schemeClr val="accent2"/>
              </a:solidFill>
            </a:endParaRPr>
          </a:p>
        </p:txBody>
      </p:sp>
      <p:sp>
        <p:nvSpPr>
          <p:cNvPr id="927" name="Google Shape;927;g2c4b72078c1_0_2"/>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b="1" lang="en"/>
              <a:t>Eradication &amp; Recovery</a:t>
            </a:r>
            <a:endParaRPr b="1"/>
          </a:p>
          <a:p>
            <a:pPr indent="-361950" lvl="0" marL="457200" rtl="0" algn="l">
              <a:lnSpc>
                <a:spcPct val="100000"/>
              </a:lnSpc>
              <a:spcBef>
                <a:spcPts val="1200"/>
              </a:spcBef>
              <a:spcAft>
                <a:spcPts val="0"/>
              </a:spcAft>
              <a:buSzPts val="2100"/>
              <a:buChar char="●"/>
            </a:pPr>
            <a:r>
              <a:rPr lang="en"/>
              <a:t>Prepare clean and isolated environment for restore</a:t>
            </a:r>
            <a:endParaRPr/>
          </a:p>
          <a:p>
            <a:pPr indent="-342900" lvl="1" marL="914400" rtl="0" algn="l">
              <a:lnSpc>
                <a:spcPct val="100000"/>
              </a:lnSpc>
              <a:spcBef>
                <a:spcPts val="1200"/>
              </a:spcBef>
              <a:spcAft>
                <a:spcPts val="0"/>
              </a:spcAft>
              <a:buSzPts val="1800"/>
              <a:buChar char="○"/>
            </a:pPr>
            <a:r>
              <a:rPr lang="en"/>
              <a:t>Plan and implement additional security controls</a:t>
            </a:r>
            <a:endParaRPr/>
          </a:p>
          <a:p>
            <a:pPr indent="-342900" lvl="1" marL="914400" rtl="0" algn="l">
              <a:lnSpc>
                <a:spcPct val="100000"/>
              </a:lnSpc>
              <a:spcBef>
                <a:spcPts val="1200"/>
              </a:spcBef>
              <a:spcAft>
                <a:spcPts val="0"/>
              </a:spcAft>
              <a:buSzPts val="1800"/>
              <a:buChar char="○"/>
            </a:pPr>
            <a:r>
              <a:rPr lang="en"/>
              <a:t>Plan and begin monitoring the new environment for signs of compromise or similar.</a:t>
            </a:r>
            <a:endParaRPr/>
          </a:p>
          <a:p>
            <a:pPr indent="-361950" lvl="0" marL="457200" rtl="0" algn="l">
              <a:lnSpc>
                <a:spcPct val="100000"/>
              </a:lnSpc>
              <a:spcBef>
                <a:spcPts val="1200"/>
              </a:spcBef>
              <a:spcAft>
                <a:spcPts val="0"/>
              </a:spcAft>
              <a:buSzPts val="2100"/>
              <a:buChar char="●"/>
            </a:pPr>
            <a:r>
              <a:rPr lang="en"/>
              <a:t>Finalize company-wide reset of secrets</a:t>
            </a:r>
            <a:endParaRPr/>
          </a:p>
          <a:p>
            <a:pPr indent="-361950" lvl="0" marL="457200" rtl="0" algn="l">
              <a:lnSpc>
                <a:spcPct val="100000"/>
              </a:lnSpc>
              <a:spcBef>
                <a:spcPts val="1200"/>
              </a:spcBef>
              <a:spcAft>
                <a:spcPts val="1200"/>
              </a:spcAft>
              <a:buSzPts val="2100"/>
              <a:buChar char="●"/>
            </a:pPr>
            <a:r>
              <a:rPr lang="en"/>
              <a:t>Start restoring/rebuilding critical systems</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g2c4b72078c1_0_26"/>
          <p:cNvSpPr txBox="1"/>
          <p:nvPr>
            <p:ph type="title"/>
          </p:nvPr>
        </p:nvSpPr>
        <p:spPr>
          <a:xfrm>
            <a:off x="460950" y="2065350"/>
            <a:ext cx="67740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SzPct val="111111"/>
              <a:buNone/>
            </a:pPr>
            <a:r>
              <a:rPr lang="en"/>
              <a:t>Incident Response Steps - Deep Dive</a:t>
            </a:r>
            <a:endParaRPr>
              <a:solidFill>
                <a:schemeClr val="dk2"/>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15"/>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steps</a:t>
            </a:r>
            <a:endParaRPr/>
          </a:p>
        </p:txBody>
      </p:sp>
      <p:sp>
        <p:nvSpPr>
          <p:cNvPr id="938" name="Google Shape;938;p115"/>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1200"/>
              </a:spcBef>
              <a:spcAft>
                <a:spcPts val="0"/>
              </a:spcAft>
              <a:buSzPts val="1800"/>
              <a:buAutoNum type="arabicPeriod"/>
            </a:pPr>
            <a:r>
              <a:rPr lang="en"/>
              <a:t>Ransomware identification</a:t>
            </a:r>
            <a:endParaRPr/>
          </a:p>
          <a:p>
            <a:pPr indent="-342900" lvl="0" marL="457200" rtl="0" algn="l">
              <a:lnSpc>
                <a:spcPct val="100000"/>
              </a:lnSpc>
              <a:spcBef>
                <a:spcPts val="1200"/>
              </a:spcBef>
              <a:spcAft>
                <a:spcPts val="0"/>
              </a:spcAft>
              <a:buSzPts val="1800"/>
              <a:buAutoNum type="arabicPeriod"/>
            </a:pPr>
            <a:r>
              <a:rPr lang="en"/>
              <a:t>Look for decryptors</a:t>
            </a:r>
            <a:endParaRPr/>
          </a:p>
          <a:p>
            <a:pPr indent="-342900" lvl="0" marL="457200" rtl="0" algn="l">
              <a:lnSpc>
                <a:spcPct val="100000"/>
              </a:lnSpc>
              <a:spcBef>
                <a:spcPts val="1200"/>
              </a:spcBef>
              <a:spcAft>
                <a:spcPts val="0"/>
              </a:spcAft>
              <a:buSzPts val="1800"/>
              <a:buAutoNum type="arabicPeriod"/>
            </a:pPr>
            <a:r>
              <a:rPr lang="en"/>
              <a:t>Identify affected systems</a:t>
            </a:r>
            <a:endParaRPr/>
          </a:p>
          <a:p>
            <a:pPr indent="-342900" lvl="0" marL="457200" rtl="0" algn="l">
              <a:lnSpc>
                <a:spcPct val="100000"/>
              </a:lnSpc>
              <a:spcBef>
                <a:spcPts val="1200"/>
              </a:spcBef>
              <a:spcAft>
                <a:spcPts val="0"/>
              </a:spcAft>
              <a:buSzPts val="1800"/>
              <a:buAutoNum type="arabicPeriod"/>
            </a:pPr>
            <a:r>
              <a:rPr lang="en"/>
              <a:t>Triage: focus on high priority impacted systems</a:t>
            </a:r>
            <a:endParaRPr/>
          </a:p>
          <a:p>
            <a:pPr indent="-342900" lvl="0" marL="457200" rtl="0" algn="l">
              <a:lnSpc>
                <a:spcPct val="100000"/>
              </a:lnSpc>
              <a:spcBef>
                <a:spcPts val="1200"/>
              </a:spcBef>
              <a:spcAft>
                <a:spcPts val="0"/>
              </a:spcAft>
              <a:buSzPts val="1800"/>
              <a:buAutoNum type="arabicPeriod"/>
            </a:pPr>
            <a:r>
              <a:rPr lang="en"/>
              <a:t>Identify root cause/entry point</a:t>
            </a:r>
            <a:endParaRPr/>
          </a:p>
          <a:p>
            <a:pPr indent="0" lvl="0" marL="0" rtl="0" algn="l">
              <a:lnSpc>
                <a:spcPct val="100000"/>
              </a:lnSpc>
              <a:spcBef>
                <a:spcPts val="1200"/>
              </a:spcBef>
              <a:spcAft>
                <a:spcPts val="1200"/>
              </a:spcAft>
              <a:buSzPts val="2100"/>
              <a:buNone/>
            </a:pPr>
            <a:r>
              <a:rPr lang="en"/>
              <a:t>Goal: identify attacker activity and actions on objective</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graphicFrame>
        <p:nvGraphicFramePr>
          <p:cNvPr id="943" name="Google Shape;943;p116"/>
          <p:cNvGraphicFramePr/>
          <p:nvPr/>
        </p:nvGraphicFramePr>
        <p:xfrm>
          <a:off x="389425" y="822362"/>
          <a:ext cx="3000000" cy="3000000"/>
        </p:xfrm>
        <a:graphic>
          <a:graphicData uri="http://schemas.openxmlformats.org/drawingml/2006/table">
            <a:tbl>
              <a:tblPr>
                <a:noFill/>
                <a:tableStyleId>{2EC526F3-EB55-4CBC-B05A-74E12473678C}</a:tableStyleId>
              </a:tblPr>
              <a:tblGrid>
                <a:gridCol w="4196525"/>
                <a:gridCol w="4196525"/>
              </a:tblGrid>
              <a:tr h="317275">
                <a:tc>
                  <a:txBody>
                    <a:bodyPr/>
                    <a:lstStyle/>
                    <a:p>
                      <a:pPr indent="0" lvl="0" marL="0" marR="0" rtl="0" algn="l">
                        <a:lnSpc>
                          <a:spcPct val="100000"/>
                        </a:lnSpc>
                        <a:spcBef>
                          <a:spcPts val="0"/>
                        </a:spcBef>
                        <a:spcAft>
                          <a:spcPts val="0"/>
                        </a:spcAft>
                        <a:buClr>
                          <a:schemeClr val="dk1"/>
                        </a:buClr>
                        <a:buSzPts val="1350"/>
                        <a:buFont typeface="Raleway ExtraBold"/>
                        <a:buNone/>
                      </a:pPr>
                      <a:r>
                        <a:rPr b="1" i="0" lang="en" sz="1550" u="none" cap="none" strike="noStrike">
                          <a:solidFill>
                            <a:schemeClr val="lt1"/>
                          </a:solidFill>
                          <a:latin typeface="Raleway ExtraBold"/>
                          <a:ea typeface="Raleway ExtraBold"/>
                          <a:cs typeface="Raleway ExtraBold"/>
                          <a:sym typeface="Raleway ExtraBold"/>
                        </a:rPr>
                        <a:t>Goal</a:t>
                      </a:r>
                      <a:endParaRPr b="1" i="0" sz="1550" u="none" cap="none" strike="noStrike">
                        <a:solidFill>
                          <a:schemeClr val="lt1"/>
                        </a:solidFill>
                        <a:latin typeface="Raleway ExtraBold"/>
                        <a:ea typeface="Raleway ExtraBold"/>
                        <a:cs typeface="Raleway ExtraBold"/>
                        <a:sym typeface="Raleway ExtraBold"/>
                      </a:endParaRPr>
                    </a:p>
                  </a:txBody>
                  <a:tcPr marT="91425" marB="91425" marR="91425" marL="91425">
                    <a:lnR cap="flat" cmpd="sng" w="9525">
                      <a:solidFill>
                        <a:srgbClr val="9E9E9E"/>
                      </a:solidFill>
                      <a:prstDash val="solid"/>
                      <a:round/>
                      <a:headEnd len="sm" w="sm" type="none"/>
                      <a:tailEnd len="sm" w="sm" type="none"/>
                    </a:lnR>
                    <a:solidFill>
                      <a:srgbClr val="548135"/>
                    </a:solidFill>
                  </a:tcPr>
                </a:tc>
                <a:tc>
                  <a:txBody>
                    <a:bodyPr/>
                    <a:lstStyle/>
                    <a:p>
                      <a:pPr indent="0" lvl="0" marL="0" marR="0" rtl="0" algn="l">
                        <a:lnSpc>
                          <a:spcPct val="100000"/>
                        </a:lnSpc>
                        <a:spcBef>
                          <a:spcPts val="0"/>
                        </a:spcBef>
                        <a:spcAft>
                          <a:spcPts val="0"/>
                        </a:spcAft>
                        <a:buClr>
                          <a:schemeClr val="dk1"/>
                        </a:buClr>
                        <a:buSzPts val="1350"/>
                        <a:buFont typeface="Raleway ExtraBold"/>
                        <a:buNone/>
                      </a:pPr>
                      <a:r>
                        <a:rPr b="1" i="0" lang="en" sz="1550" u="none" cap="none" strike="noStrike">
                          <a:solidFill>
                            <a:schemeClr val="lt1"/>
                          </a:solidFill>
                          <a:latin typeface="Raleway ExtraBold"/>
                          <a:ea typeface="Raleway ExtraBold"/>
                          <a:cs typeface="Raleway ExtraBold"/>
                          <a:sym typeface="Raleway ExtraBold"/>
                        </a:rPr>
                        <a:t>Artefact</a:t>
                      </a:r>
                      <a:endParaRPr b="1" i="0" sz="1550" u="none" cap="none" strike="noStrike">
                        <a:solidFill>
                          <a:schemeClr val="lt1"/>
                        </a:solidFill>
                        <a:latin typeface="Raleway ExtraBold"/>
                        <a:ea typeface="Raleway ExtraBold"/>
                        <a:cs typeface="Raleway ExtraBold"/>
                        <a:sym typeface="Raleway ExtraBol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548135"/>
                    </a:solidFill>
                  </a:tcPr>
                </a:tc>
              </a:tr>
              <a:tr h="555125">
                <a:tc>
                  <a:txBody>
                    <a:bodyPr/>
                    <a:lstStyle/>
                    <a:p>
                      <a:pPr indent="0" lvl="0" marL="0" marR="0" rtl="0" algn="l">
                        <a:lnSpc>
                          <a:spcPct val="100000"/>
                        </a:lnSpc>
                        <a:spcBef>
                          <a:spcPts val="0"/>
                        </a:spcBef>
                        <a:spcAft>
                          <a:spcPts val="0"/>
                        </a:spcAft>
                        <a:buClr>
                          <a:schemeClr val="dk1"/>
                        </a:buClr>
                        <a:buSzPts val="1350"/>
                        <a:buFont typeface="Raleway"/>
                        <a:buNone/>
                      </a:pPr>
                      <a:r>
                        <a:rPr lang="en" sz="1550" u="none" cap="none" strike="noStrike">
                          <a:latin typeface="Raleway"/>
                          <a:ea typeface="Raleway"/>
                          <a:cs typeface="Raleway"/>
                          <a:sym typeface="Raleway"/>
                        </a:rPr>
                        <a:t>Identify the ransomware</a:t>
                      </a:r>
                      <a:endParaRPr sz="1550" u="none" cap="none" strike="noStrike">
                        <a:latin typeface="Raleway"/>
                        <a:ea typeface="Raleway"/>
                        <a:cs typeface="Raleway"/>
                        <a:sym typeface="Raleway"/>
                      </a:endParaRPr>
                    </a:p>
                  </a:txBody>
                  <a:tcPr marT="91425" marB="91425" marR="91425" marL="91425">
                    <a:lnR cap="flat" cmpd="sng" w="9525">
                      <a:solidFill>
                        <a:srgbClr val="9E9E9E"/>
                      </a:solidFill>
                      <a:prstDash val="solid"/>
                      <a:round/>
                      <a:headEnd len="sm" w="sm" type="none"/>
                      <a:tailEnd len="sm" w="sm" type="none"/>
                    </a:lnR>
                  </a:tcPr>
                </a:tc>
                <a:tc>
                  <a:txBody>
                    <a:bodyPr/>
                    <a:lstStyle/>
                    <a:p>
                      <a:pPr indent="-330200" lvl="0" marL="457200" marR="0" rtl="0" algn="l">
                        <a:lnSpc>
                          <a:spcPct val="100000"/>
                        </a:lnSpc>
                        <a:spcBef>
                          <a:spcPts val="0"/>
                        </a:spcBef>
                        <a:spcAft>
                          <a:spcPts val="0"/>
                        </a:spcAft>
                        <a:buClr>
                          <a:schemeClr val="dk1"/>
                        </a:buClr>
                        <a:buSzPts val="1600"/>
                        <a:buFont typeface="Raleway"/>
                        <a:buChar char="●"/>
                      </a:pPr>
                      <a:r>
                        <a:rPr lang="en" sz="1550" u="none" cap="none" strike="noStrike">
                          <a:latin typeface="Raleway"/>
                          <a:ea typeface="Raleway"/>
                          <a:cs typeface="Raleway"/>
                          <a:sym typeface="Raleway"/>
                        </a:rPr>
                        <a:t>Read-me file: text, domain/url, name mentioned within the file, wallet address</a:t>
                      </a:r>
                      <a:endParaRPr sz="1550" u="none" cap="none" strike="noStrike">
                        <a:latin typeface="Raleway"/>
                        <a:ea typeface="Raleway"/>
                        <a:cs typeface="Raleway"/>
                        <a:sym typeface="Raleway"/>
                      </a:endParaRPr>
                    </a:p>
                    <a:p>
                      <a:pPr indent="-330200" lvl="0" marL="457200" marR="0" rtl="0" algn="l">
                        <a:lnSpc>
                          <a:spcPct val="100000"/>
                        </a:lnSpc>
                        <a:spcBef>
                          <a:spcPts val="0"/>
                        </a:spcBef>
                        <a:spcAft>
                          <a:spcPts val="0"/>
                        </a:spcAft>
                        <a:buClr>
                          <a:schemeClr val="dk1"/>
                        </a:buClr>
                        <a:buSzPts val="1600"/>
                        <a:buFont typeface="Raleway"/>
                        <a:buChar char="●"/>
                      </a:pPr>
                      <a:r>
                        <a:rPr lang="en" sz="1550" u="none" cap="none" strike="noStrike">
                          <a:latin typeface="Raleway"/>
                          <a:ea typeface="Raleway"/>
                          <a:cs typeface="Raleway"/>
                          <a:sym typeface="Raleway"/>
                        </a:rPr>
                        <a:t>Encrypted file extension</a:t>
                      </a:r>
                      <a:endParaRPr sz="1550" u="none" cap="none" strike="noStrike">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54050">
                <a:tc>
                  <a:txBody>
                    <a:bodyPr/>
                    <a:lstStyle/>
                    <a:p>
                      <a:pPr indent="0" lvl="0" marL="0" marR="0" rtl="0" algn="l">
                        <a:lnSpc>
                          <a:spcPct val="100000"/>
                        </a:lnSpc>
                        <a:spcBef>
                          <a:spcPts val="0"/>
                        </a:spcBef>
                        <a:spcAft>
                          <a:spcPts val="0"/>
                        </a:spcAft>
                        <a:buClr>
                          <a:schemeClr val="dk1"/>
                        </a:buClr>
                        <a:buSzPts val="1350"/>
                        <a:buFont typeface="Raleway"/>
                        <a:buNone/>
                      </a:pPr>
                      <a:r>
                        <a:rPr lang="en" sz="1550" u="none" cap="none" strike="noStrike">
                          <a:latin typeface="Raleway"/>
                          <a:ea typeface="Raleway"/>
                          <a:cs typeface="Raleway"/>
                          <a:sym typeface="Raleway"/>
                        </a:rPr>
                        <a:t>Determine the features and capabilities of the ransomware</a:t>
                      </a:r>
                      <a:endParaRPr sz="1550" u="none" cap="none" strike="noStrike">
                        <a:latin typeface="Raleway"/>
                        <a:ea typeface="Raleway"/>
                        <a:cs typeface="Raleway"/>
                        <a:sym typeface="Raleway"/>
                      </a:endParaRPr>
                    </a:p>
                  </a:txBody>
                  <a:tcPr marT="91425" marB="91425" marR="91425" marL="91425">
                    <a:lnR cap="flat" cmpd="sng" w="9525">
                      <a:solidFill>
                        <a:srgbClr val="9E9E9E"/>
                      </a:solidFill>
                      <a:prstDash val="solid"/>
                      <a:round/>
                      <a:headEnd len="sm" w="sm" type="none"/>
                      <a:tailEnd len="sm" w="sm" type="none"/>
                    </a:lnR>
                  </a:tcPr>
                </a:tc>
                <a:tc>
                  <a:txBody>
                    <a:bodyPr/>
                    <a:lstStyle/>
                    <a:p>
                      <a:pPr indent="-330200" lvl="0" marL="457200" marR="0" rtl="0" algn="l">
                        <a:lnSpc>
                          <a:spcPct val="100000"/>
                        </a:lnSpc>
                        <a:spcBef>
                          <a:spcPts val="0"/>
                        </a:spcBef>
                        <a:spcAft>
                          <a:spcPts val="0"/>
                        </a:spcAft>
                        <a:buClr>
                          <a:schemeClr val="dk1"/>
                        </a:buClr>
                        <a:buSzPts val="1600"/>
                        <a:buFont typeface="Raleway"/>
                        <a:buChar char="●"/>
                      </a:pPr>
                      <a:r>
                        <a:rPr lang="en" sz="1550" u="none" cap="none" strike="noStrike">
                          <a:latin typeface="Raleway"/>
                          <a:ea typeface="Raleway"/>
                          <a:cs typeface="Raleway"/>
                          <a:sym typeface="Raleway"/>
                        </a:rPr>
                        <a:t>Exe-file of the ransomware (if already found)</a:t>
                      </a:r>
                      <a:endParaRPr sz="1550" u="none" cap="none" strike="noStrike">
                        <a:latin typeface="Raleway"/>
                        <a:ea typeface="Raleway"/>
                        <a:cs typeface="Raleway"/>
                        <a:sym typeface="Raleway"/>
                      </a:endParaRPr>
                    </a:p>
                    <a:p>
                      <a:pPr indent="-330200" lvl="0" marL="457200" marR="0" rtl="0" algn="l">
                        <a:lnSpc>
                          <a:spcPct val="100000"/>
                        </a:lnSpc>
                        <a:spcBef>
                          <a:spcPts val="0"/>
                        </a:spcBef>
                        <a:spcAft>
                          <a:spcPts val="0"/>
                        </a:spcAft>
                        <a:buClr>
                          <a:schemeClr val="dk1"/>
                        </a:buClr>
                        <a:buSzPts val="1600"/>
                        <a:buFont typeface="Raleway"/>
                        <a:buChar char="●"/>
                      </a:pPr>
                      <a:r>
                        <a:rPr lang="en" sz="1550" u="none" cap="none" strike="noStrike">
                          <a:latin typeface="Raleway"/>
                          <a:ea typeface="Raleway"/>
                          <a:cs typeface="Raleway"/>
                          <a:sym typeface="Raleway"/>
                        </a:rPr>
                        <a:t>Derive from identified ransomware and public information on it</a:t>
                      </a:r>
                      <a:endParaRPr sz="1550" u="none" cap="none" strike="noStrike">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9150">
                <a:tc>
                  <a:txBody>
                    <a:bodyPr/>
                    <a:lstStyle/>
                    <a:p>
                      <a:pPr indent="0" lvl="0" marL="0" marR="0" rtl="0" algn="l">
                        <a:lnSpc>
                          <a:spcPct val="100000"/>
                        </a:lnSpc>
                        <a:spcBef>
                          <a:spcPts val="0"/>
                        </a:spcBef>
                        <a:spcAft>
                          <a:spcPts val="0"/>
                        </a:spcAft>
                        <a:buClr>
                          <a:schemeClr val="dk1"/>
                        </a:buClr>
                        <a:buSzPts val="1350"/>
                        <a:buFont typeface="Raleway"/>
                        <a:buNone/>
                      </a:pPr>
                      <a:r>
                        <a:rPr lang="en" sz="1550" u="none" cap="none" strike="noStrike">
                          <a:latin typeface="Raleway"/>
                          <a:ea typeface="Raleway"/>
                          <a:cs typeface="Raleway"/>
                          <a:sym typeface="Raleway"/>
                        </a:rPr>
                        <a:t>Provide clues to infection time and origin, entry vector, lateral movement, possible data leakage, and potentially infected systems</a:t>
                      </a:r>
                      <a:endParaRPr sz="1550" u="none" cap="none" strike="noStrike">
                        <a:latin typeface="Raleway"/>
                        <a:ea typeface="Raleway"/>
                        <a:cs typeface="Raleway"/>
                        <a:sym typeface="Raleway"/>
                      </a:endParaRPr>
                    </a:p>
                  </a:txBody>
                  <a:tcPr marT="91425" marB="91425" marR="91425" marL="91425">
                    <a:lnR cap="flat" cmpd="sng" w="9525">
                      <a:solidFill>
                        <a:srgbClr val="9E9E9E"/>
                      </a:solidFill>
                      <a:prstDash val="solid"/>
                      <a:round/>
                      <a:headEnd len="sm" w="sm" type="none"/>
                      <a:tailEnd len="sm" w="sm" type="none"/>
                    </a:lnR>
                  </a:tcPr>
                </a:tc>
                <a:tc>
                  <a:txBody>
                    <a:bodyPr/>
                    <a:lstStyle/>
                    <a:p>
                      <a:pPr indent="-327025" lvl="0" marL="457200" marR="0" rtl="0" algn="l">
                        <a:lnSpc>
                          <a:spcPct val="100000"/>
                        </a:lnSpc>
                        <a:spcBef>
                          <a:spcPts val="0"/>
                        </a:spcBef>
                        <a:spcAft>
                          <a:spcPts val="0"/>
                        </a:spcAft>
                        <a:buClr>
                          <a:srgbClr val="000000"/>
                        </a:buClr>
                        <a:buSzPts val="1550"/>
                        <a:buFont typeface="Raleway"/>
                        <a:buChar char="●"/>
                      </a:pPr>
                      <a:r>
                        <a:rPr lang="en" sz="1550" u="none" cap="none" strike="noStrike">
                          <a:latin typeface="Raleway"/>
                          <a:ea typeface="Raleway"/>
                          <a:cs typeface="Raleway"/>
                          <a:sym typeface="Raleway"/>
                        </a:rPr>
                        <a:t>Image/log files of infected systems</a:t>
                      </a:r>
                      <a:endParaRPr sz="1550" u="none" cap="none" strike="noStrike">
                        <a:latin typeface="Raleway"/>
                        <a:ea typeface="Raleway"/>
                        <a:cs typeface="Raleway"/>
                        <a:sym typeface="Raleway"/>
                      </a:endParaRPr>
                    </a:p>
                    <a:p>
                      <a:pPr indent="-327025" lvl="0" marL="457200" marR="0" rtl="0" algn="l">
                        <a:lnSpc>
                          <a:spcPct val="100000"/>
                        </a:lnSpc>
                        <a:spcBef>
                          <a:spcPts val="0"/>
                        </a:spcBef>
                        <a:spcAft>
                          <a:spcPts val="0"/>
                        </a:spcAft>
                        <a:buClr>
                          <a:srgbClr val="000000"/>
                        </a:buClr>
                        <a:buSzPts val="1550"/>
                        <a:buFont typeface="Raleway"/>
                        <a:buChar char="●"/>
                      </a:pPr>
                      <a:r>
                        <a:rPr lang="en" sz="1550" u="none" cap="none" strike="noStrike">
                          <a:latin typeface="Raleway"/>
                          <a:ea typeface="Raleway"/>
                          <a:cs typeface="Raleway"/>
                          <a:sym typeface="Raleway"/>
                        </a:rPr>
                        <a:t>Perimeter logs (firewall, proxy, DNS, etc.)</a:t>
                      </a:r>
                      <a:endParaRPr sz="1550" u="none" cap="none" strike="noStrike">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944" name="Google Shape;944;p116"/>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Artefacts</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17"/>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Ransomware identification</a:t>
            </a:r>
            <a:endParaRPr/>
          </a:p>
        </p:txBody>
      </p:sp>
      <p:sp>
        <p:nvSpPr>
          <p:cNvPr id="950" name="Google Shape;950;p117"/>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Use Read-me file and encrypted file extensions, AV/EDR detection, or exe file of the ransomware if already found</a:t>
            </a:r>
            <a:endParaRPr/>
          </a:p>
          <a:p>
            <a:pPr indent="-361950" lvl="0" marL="457200" rtl="0" algn="l">
              <a:lnSpc>
                <a:spcPct val="100000"/>
              </a:lnSpc>
              <a:spcBef>
                <a:spcPts val="1200"/>
              </a:spcBef>
              <a:spcAft>
                <a:spcPts val="0"/>
              </a:spcAft>
              <a:buSzPts val="2100"/>
              <a:buChar char="●"/>
            </a:pPr>
            <a:r>
              <a:rPr lang="en" u="sng">
                <a:solidFill>
                  <a:schemeClr val="accent5"/>
                </a:solidFill>
                <a:hlinkClick r:id="rId3">
                  <a:extLst>
                    <a:ext uri="{A12FA001-AC4F-418D-AE19-62706E023703}">
                      <ahyp:hlinkClr val="tx"/>
                    </a:ext>
                  </a:extLst>
                </a:hlinkClick>
              </a:rPr>
              <a:t>https://www.nomoreransom.org/</a:t>
            </a:r>
            <a:endParaRPr/>
          </a:p>
          <a:p>
            <a:pPr indent="-361950" lvl="0" marL="457200" rtl="0" algn="l">
              <a:lnSpc>
                <a:spcPct val="100000"/>
              </a:lnSpc>
              <a:spcBef>
                <a:spcPts val="0"/>
              </a:spcBef>
              <a:spcAft>
                <a:spcPts val="0"/>
              </a:spcAft>
              <a:buSzPts val="2100"/>
              <a:buChar char="●"/>
            </a:pPr>
            <a:r>
              <a:rPr lang="en" u="sng">
                <a:solidFill>
                  <a:schemeClr val="hlink"/>
                </a:solidFill>
                <a:hlinkClick r:id="rId4"/>
              </a:rPr>
              <a:t>https://id-ransomware.malwarehunterteam.com</a:t>
            </a:r>
            <a:r>
              <a:rPr lang="en"/>
              <a:t> </a:t>
            </a:r>
            <a:endParaRPr/>
          </a:p>
          <a:p>
            <a:pPr indent="-361950" lvl="0" marL="457200" rtl="0" algn="l">
              <a:lnSpc>
                <a:spcPct val="100000"/>
              </a:lnSpc>
              <a:spcBef>
                <a:spcPts val="0"/>
              </a:spcBef>
              <a:spcAft>
                <a:spcPts val="0"/>
              </a:spcAft>
              <a:buSzPts val="2100"/>
              <a:buChar char="●"/>
            </a:pPr>
            <a:r>
              <a:rPr lang="en" u="sng">
                <a:solidFill>
                  <a:schemeClr val="accent5"/>
                </a:solidFill>
                <a:hlinkClick r:id="rId5">
                  <a:extLst>
                    <a:ext uri="{A12FA001-AC4F-418D-AE19-62706E023703}">
                      <ahyp:hlinkClr val="tx"/>
                    </a:ext>
                  </a:extLst>
                </a:hlinkClick>
              </a:rPr>
              <a:t>https://malpedia.caad.fkie.fraunhofer.de/</a:t>
            </a:r>
            <a:endParaRPr/>
          </a:p>
          <a:p>
            <a:pPr indent="-361950" lvl="0" marL="457200" rtl="0" algn="l">
              <a:lnSpc>
                <a:spcPct val="100000"/>
              </a:lnSpc>
              <a:spcBef>
                <a:spcPts val="0"/>
              </a:spcBef>
              <a:spcAft>
                <a:spcPts val="0"/>
              </a:spcAft>
              <a:buSzPts val="2100"/>
              <a:buChar char="●"/>
            </a:pPr>
            <a:r>
              <a:rPr lang="en" u="sng">
                <a:solidFill>
                  <a:schemeClr val="hlink"/>
                </a:solidFill>
                <a:hlinkClick r:id="rId6"/>
              </a:rPr>
              <a:t>https://www.ransomlook.io/</a:t>
            </a:r>
            <a:endParaRPr/>
          </a:p>
          <a:p>
            <a:pPr indent="-361950" lvl="0" marL="457200" rtl="0" algn="l">
              <a:lnSpc>
                <a:spcPct val="100000"/>
              </a:lnSpc>
              <a:spcBef>
                <a:spcPts val="0"/>
              </a:spcBef>
              <a:spcAft>
                <a:spcPts val="0"/>
              </a:spcAft>
              <a:buSzPts val="2100"/>
              <a:buChar char="●"/>
            </a:pPr>
            <a:r>
              <a:rPr lang="en" u="sng">
                <a:solidFill>
                  <a:schemeClr val="hlink"/>
                </a:solidFill>
                <a:hlinkClick r:id="rId7"/>
              </a:rPr>
              <a:t>https://www.bitcoinabuse.com/</a:t>
            </a:r>
            <a:r>
              <a:rPr lang="en"/>
              <a:t> </a:t>
            </a:r>
            <a:endParaRPr/>
          </a:p>
          <a:p>
            <a:pPr indent="-361950" lvl="0" marL="457200" rtl="0" algn="l">
              <a:lnSpc>
                <a:spcPct val="100000"/>
              </a:lnSpc>
              <a:spcBef>
                <a:spcPts val="0"/>
              </a:spcBef>
              <a:spcAft>
                <a:spcPts val="0"/>
              </a:spcAft>
              <a:buSzPts val="2100"/>
              <a:buChar char="●"/>
            </a:pPr>
            <a:r>
              <a:rPr lang="en" u="sng">
                <a:solidFill>
                  <a:schemeClr val="hlink"/>
                </a:solidFill>
                <a:hlinkClick r:id="rId8"/>
              </a:rPr>
              <a:t>https://www.virustotal.com/</a:t>
            </a:r>
            <a:r>
              <a:rPr lang="en"/>
              <a:t>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19"/>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Decryptors</a:t>
            </a:r>
            <a:endParaRPr/>
          </a:p>
        </p:txBody>
      </p:sp>
      <p:sp>
        <p:nvSpPr>
          <p:cNvPr id="956" name="Google Shape;956;p119"/>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Publicly available decryptors:</a:t>
            </a:r>
            <a:endParaRPr/>
          </a:p>
          <a:p>
            <a:pPr indent="-361950" lvl="0" marL="457200" rtl="0" algn="l">
              <a:lnSpc>
                <a:spcPct val="100000"/>
              </a:lnSpc>
              <a:spcBef>
                <a:spcPts val="1200"/>
              </a:spcBef>
              <a:spcAft>
                <a:spcPts val="0"/>
              </a:spcAft>
              <a:buSzPts val="2100"/>
              <a:buChar char="●"/>
            </a:pPr>
            <a:r>
              <a:rPr lang="en" u="sng">
                <a:solidFill>
                  <a:schemeClr val="accent5"/>
                </a:solidFill>
                <a:hlinkClick r:id="rId3">
                  <a:extLst>
                    <a:ext uri="{A12FA001-AC4F-418D-AE19-62706E023703}">
                      <ahyp:hlinkClr val="tx"/>
                    </a:ext>
                  </a:extLst>
                </a:hlinkClick>
              </a:rPr>
              <a:t>https://www.nomoreransom.org/</a:t>
            </a:r>
            <a:endParaRPr/>
          </a:p>
          <a:p>
            <a:pPr indent="-361950" lvl="0" marL="457200" rtl="0" algn="l">
              <a:lnSpc>
                <a:spcPct val="100000"/>
              </a:lnSpc>
              <a:spcBef>
                <a:spcPts val="0"/>
              </a:spcBef>
              <a:spcAft>
                <a:spcPts val="0"/>
              </a:spcAft>
              <a:buSzPts val="2100"/>
              <a:buChar char="●"/>
            </a:pPr>
            <a:r>
              <a:rPr lang="en" u="sng">
                <a:solidFill>
                  <a:schemeClr val="hlink"/>
                </a:solidFill>
                <a:hlinkClick r:id="rId4"/>
              </a:rPr>
              <a:t>https://id-ransomware.malwarehunterteam.com</a:t>
            </a:r>
            <a:r>
              <a:rPr lang="en"/>
              <a:t> </a:t>
            </a:r>
            <a:endParaRPr/>
          </a:p>
          <a:p>
            <a:pPr indent="-361950" lvl="0" marL="457200" rtl="0" algn="l">
              <a:lnSpc>
                <a:spcPct val="100000"/>
              </a:lnSpc>
              <a:spcBef>
                <a:spcPts val="0"/>
              </a:spcBef>
              <a:spcAft>
                <a:spcPts val="0"/>
              </a:spcAft>
              <a:buSzPts val="2100"/>
              <a:buChar char="●"/>
            </a:pPr>
            <a:r>
              <a:rPr lang="en" u="sng">
                <a:solidFill>
                  <a:schemeClr val="hlink"/>
                </a:solidFill>
                <a:hlinkClick r:id="rId5"/>
              </a:rPr>
              <a:t>https://www.emsisoft.com/ransomware-decryption-tools/</a:t>
            </a:r>
            <a:r>
              <a:rPr lang="en"/>
              <a:t> </a:t>
            </a:r>
            <a:endParaRPr/>
          </a:p>
          <a:p>
            <a:pPr indent="0" lvl="0" marL="0" rtl="0" algn="l">
              <a:lnSpc>
                <a:spcPct val="100000"/>
              </a:lnSpc>
              <a:spcBef>
                <a:spcPts val="1200"/>
              </a:spcBef>
              <a:spcAft>
                <a:spcPts val="1200"/>
              </a:spcAft>
              <a:buSzPts val="21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Adversary Tactics &amp; Techniques</a:t>
            </a:r>
            <a:endParaRPr/>
          </a:p>
        </p:txBody>
      </p:sp>
      <p:sp>
        <p:nvSpPr>
          <p:cNvPr id="150" name="Google Shape;150;p26"/>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SzPts val="1800"/>
              <a:buChar char="•"/>
            </a:pPr>
            <a:r>
              <a:rPr lang="en"/>
              <a:t>MITRE ATT&amp;CK (</a:t>
            </a:r>
            <a:r>
              <a:rPr lang="en" u="sng">
                <a:solidFill>
                  <a:schemeClr val="hlink"/>
                </a:solidFill>
                <a:hlinkClick r:id="rId3"/>
              </a:rPr>
              <a:t>https://attack.mitre.org/</a:t>
            </a:r>
            <a:r>
              <a:rPr lang="en"/>
              <a:t>)</a:t>
            </a:r>
            <a:endParaRPr/>
          </a:p>
          <a:p>
            <a:pPr indent="-285750" lvl="1" marL="908050" rtl="0" algn="l">
              <a:lnSpc>
                <a:spcPct val="150000"/>
              </a:lnSpc>
              <a:spcBef>
                <a:spcPts val="0"/>
              </a:spcBef>
              <a:spcAft>
                <a:spcPts val="0"/>
              </a:spcAft>
              <a:buSzPts val="1000"/>
              <a:buChar char="•"/>
            </a:pPr>
            <a:r>
              <a:rPr lang="en"/>
              <a:t>Source for ideas on which artefacts to analyze</a:t>
            </a:r>
            <a:endParaRPr/>
          </a:p>
          <a:p>
            <a:pPr indent="-285750" lvl="1" marL="882650" rtl="0" algn="l">
              <a:lnSpc>
                <a:spcPct val="150000"/>
              </a:lnSpc>
              <a:spcBef>
                <a:spcPts val="0"/>
              </a:spcBef>
              <a:spcAft>
                <a:spcPts val="0"/>
              </a:spcAft>
              <a:buSzPts val="1400"/>
              <a:buChar char="•"/>
            </a:pPr>
            <a:r>
              <a:rPr lang="en"/>
              <a:t>Ideas what the attackers might have done before / after (starting from the event)!</a:t>
            </a:r>
            <a:endParaRPr/>
          </a:p>
          <a:p>
            <a:pPr indent="-285750" lvl="1" marL="882650" rtl="0" algn="l">
              <a:lnSpc>
                <a:spcPct val="150000"/>
              </a:lnSpc>
              <a:spcBef>
                <a:spcPts val="0"/>
              </a:spcBef>
              <a:spcAft>
                <a:spcPts val="0"/>
              </a:spcAft>
              <a:buSzPts val="1400"/>
              <a:buChar char="•"/>
            </a:pPr>
            <a:r>
              <a:rPr lang="en"/>
              <a:t>Examples: </a:t>
            </a:r>
            <a:endParaRPr/>
          </a:p>
          <a:p>
            <a:pPr indent="-285750" lvl="2" marL="1339850" rtl="0" algn="l">
              <a:lnSpc>
                <a:spcPct val="150000"/>
              </a:lnSpc>
              <a:spcBef>
                <a:spcPts val="0"/>
              </a:spcBef>
              <a:spcAft>
                <a:spcPts val="0"/>
              </a:spcAft>
              <a:buSzPts val="1400"/>
              <a:buChar char="•"/>
            </a:pPr>
            <a:r>
              <a:rPr lang="en"/>
              <a:t>Valid accounts: </a:t>
            </a:r>
            <a:r>
              <a:rPr lang="en" u="sng">
                <a:solidFill>
                  <a:schemeClr val="hlink"/>
                </a:solidFill>
                <a:hlinkClick r:id="rId4"/>
              </a:rPr>
              <a:t>https://attack.mitre.org/techniques/T1078/</a:t>
            </a:r>
            <a:endParaRPr/>
          </a:p>
          <a:p>
            <a:pPr indent="-285750" lvl="2" marL="1339850" rtl="0" algn="l">
              <a:lnSpc>
                <a:spcPct val="150000"/>
              </a:lnSpc>
              <a:spcBef>
                <a:spcPts val="0"/>
              </a:spcBef>
              <a:spcAft>
                <a:spcPts val="0"/>
              </a:spcAft>
              <a:buSzPts val="1400"/>
              <a:buChar char="•"/>
            </a:pPr>
            <a:r>
              <a:rPr lang="en"/>
              <a:t>Data encrypted for impact: </a:t>
            </a:r>
            <a:r>
              <a:rPr lang="en" u="sng">
                <a:solidFill>
                  <a:schemeClr val="hlink"/>
                </a:solidFill>
                <a:hlinkClick r:id="rId5"/>
              </a:rPr>
              <a:t>https://attack.mitre.org/techniques/T1486/</a:t>
            </a:r>
            <a:r>
              <a:rPr lang="en"/>
              <a:t> </a:t>
            </a:r>
            <a:endParaRPr/>
          </a:p>
          <a:p>
            <a:pPr indent="-342900" lvl="0" marL="457200" rtl="0" algn="l">
              <a:lnSpc>
                <a:spcPct val="150000"/>
              </a:lnSpc>
              <a:spcBef>
                <a:spcPts val="0"/>
              </a:spcBef>
              <a:spcAft>
                <a:spcPts val="0"/>
              </a:spcAft>
              <a:buSzPts val="1800"/>
              <a:buChar char="•"/>
            </a:pPr>
            <a:r>
              <a:rPr lang="en"/>
              <a:t>MITRE D3FEND (</a:t>
            </a:r>
            <a:r>
              <a:rPr lang="en" u="sng">
                <a:solidFill>
                  <a:schemeClr val="hlink"/>
                </a:solidFill>
                <a:hlinkClick r:id="rId6"/>
              </a:rPr>
              <a:t>https://d3fend.mitre.org/</a:t>
            </a:r>
            <a:r>
              <a:rPr lang="en"/>
              <a:t>)</a:t>
            </a:r>
            <a:endParaRPr/>
          </a:p>
          <a:p>
            <a:pPr indent="-285750" lvl="1" marL="882650" rtl="0" algn="l">
              <a:lnSpc>
                <a:spcPct val="150000"/>
              </a:lnSpc>
              <a:spcBef>
                <a:spcPts val="0"/>
              </a:spcBef>
              <a:spcAft>
                <a:spcPts val="0"/>
              </a:spcAft>
              <a:buSzPts val="1400"/>
              <a:buChar char="•"/>
            </a:pPr>
            <a:r>
              <a:rPr lang="en"/>
              <a:t>Source for ideas on how to defend oneself</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24"/>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a:t>
            </a:r>
            <a:endParaRPr/>
          </a:p>
        </p:txBody>
      </p:sp>
      <p:sp>
        <p:nvSpPr>
          <p:cNvPr id="962" name="Google Shape;962;p124"/>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SzPts val="2100"/>
              <a:buNone/>
            </a:pPr>
            <a:r>
              <a:rPr lang="en"/>
              <a:t>Identify high priority impacted systems:</a:t>
            </a:r>
            <a:endParaRPr/>
          </a:p>
          <a:p>
            <a:pPr indent="-361950" lvl="0" marL="457200" rtl="0" algn="l">
              <a:lnSpc>
                <a:spcPct val="100000"/>
              </a:lnSpc>
              <a:spcBef>
                <a:spcPts val="0"/>
              </a:spcBef>
              <a:spcAft>
                <a:spcPts val="0"/>
              </a:spcAft>
              <a:buSzPts val="2100"/>
              <a:buChar char="●"/>
            </a:pPr>
            <a:r>
              <a:rPr lang="en"/>
              <a:t>Focus the investigation on high priority impacted systems and crown-jewels, e.g. Domain Controller, Microsoft Exchange, public cloud environment, and similar systems used by nearly everyone and everything</a:t>
            </a:r>
            <a:endParaRPr/>
          </a:p>
          <a:p>
            <a:pPr indent="-361950" lvl="0" marL="457200" rtl="0" algn="l">
              <a:lnSpc>
                <a:spcPct val="100000"/>
              </a:lnSpc>
              <a:spcBef>
                <a:spcPts val="0"/>
              </a:spcBef>
              <a:spcAft>
                <a:spcPts val="0"/>
              </a:spcAft>
              <a:buSzPts val="2100"/>
              <a:buChar char="●"/>
            </a:pPr>
            <a:r>
              <a:rPr lang="en"/>
              <a:t>First focus on the time around the encryption (e.g. creation time of the Read-Me and encrypted files) and AV/EDR detections to find IOCs. </a:t>
            </a:r>
            <a:endParaRPr/>
          </a:p>
          <a:p>
            <a:pPr indent="-361950" lvl="0" marL="457200" rtl="0" algn="l">
              <a:lnSpc>
                <a:spcPct val="100000"/>
              </a:lnSpc>
              <a:spcBef>
                <a:spcPts val="0"/>
              </a:spcBef>
              <a:spcAft>
                <a:spcPts val="0"/>
              </a:spcAft>
              <a:buSzPts val="2100"/>
              <a:buChar char="●"/>
            </a:pPr>
            <a:r>
              <a:rPr lang="en"/>
              <a:t>Use them to pivot and discover further IOCs.</a:t>
            </a:r>
            <a:endParaRPr/>
          </a:p>
          <a:p>
            <a:pPr indent="0" lvl="0" marL="0" rtl="0" algn="l">
              <a:lnSpc>
                <a:spcPct val="100000"/>
              </a:lnSpc>
              <a:spcBef>
                <a:spcPts val="1200"/>
              </a:spcBef>
              <a:spcAft>
                <a:spcPts val="0"/>
              </a:spcAft>
              <a:buSzPts val="2100"/>
              <a:buNone/>
            </a:pPr>
            <a:r>
              <a:rPr lang="en"/>
              <a:t>Useful tools: </a:t>
            </a:r>
            <a:r>
              <a:rPr lang="en" u="sng">
                <a:solidFill>
                  <a:schemeClr val="hlink"/>
                </a:solidFill>
                <a:hlinkClick r:id="rId3"/>
              </a:rPr>
              <a:t>Velociraptor</a:t>
            </a:r>
            <a:r>
              <a:rPr lang="en"/>
              <a:t>, </a:t>
            </a:r>
            <a:r>
              <a:rPr lang="en" u="sng">
                <a:solidFill>
                  <a:schemeClr val="hlink"/>
                </a:solidFill>
                <a:hlinkClick r:id="rId4"/>
              </a:rPr>
              <a:t>GRR</a:t>
            </a:r>
            <a:r>
              <a:rPr lang="en"/>
              <a:t>, </a:t>
            </a:r>
            <a:r>
              <a:rPr lang="en" u="sng">
                <a:solidFill>
                  <a:schemeClr val="hlink"/>
                </a:solidFill>
                <a:hlinkClick r:id="rId5"/>
              </a:rPr>
              <a:t>KAPE</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20"/>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Affected systems and users</a:t>
            </a:r>
            <a:endParaRPr/>
          </a:p>
        </p:txBody>
      </p:sp>
      <p:sp>
        <p:nvSpPr>
          <p:cNvPr id="968" name="Google Shape;968;p120"/>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SzPts val="2100"/>
              <a:buNone/>
            </a:pPr>
            <a:r>
              <a:rPr lang="en"/>
              <a:t>Identify affected systems and user accounts:</a:t>
            </a:r>
            <a:endParaRPr b="1">
              <a:latin typeface="Raleway SemiBold"/>
              <a:ea typeface="Raleway SemiBold"/>
              <a:cs typeface="Raleway SemiBold"/>
              <a:sym typeface="Raleway SemiBold"/>
            </a:endParaRPr>
          </a:p>
          <a:p>
            <a:pPr indent="-361950" lvl="0" marL="457200" rtl="0" algn="l">
              <a:lnSpc>
                <a:spcPct val="100000"/>
              </a:lnSpc>
              <a:spcBef>
                <a:spcPts val="0"/>
              </a:spcBef>
              <a:spcAft>
                <a:spcPts val="0"/>
              </a:spcAft>
              <a:buSzPts val="2100"/>
              <a:buChar char="●"/>
            </a:pPr>
            <a:r>
              <a:rPr lang="en"/>
              <a:t>Check owner of ReadMe files to find out affected user accounts and thus affected systems</a:t>
            </a:r>
            <a:endParaRPr/>
          </a:p>
          <a:p>
            <a:pPr indent="-361950" lvl="0" marL="457200" rtl="0" algn="l">
              <a:lnSpc>
                <a:spcPct val="100000"/>
              </a:lnSpc>
              <a:spcBef>
                <a:spcPts val="1200"/>
              </a:spcBef>
              <a:spcAft>
                <a:spcPts val="0"/>
              </a:spcAft>
              <a:buSzPts val="2100"/>
              <a:buChar char="●"/>
            </a:pPr>
            <a:r>
              <a:rPr lang="en"/>
              <a:t>Find out affected systems by looking for IOCs with:</a:t>
            </a:r>
            <a:endParaRPr/>
          </a:p>
          <a:p>
            <a:pPr indent="-342900" lvl="1" marL="914400" rtl="0" algn="l">
              <a:lnSpc>
                <a:spcPct val="100000"/>
              </a:lnSpc>
              <a:spcBef>
                <a:spcPts val="0"/>
              </a:spcBef>
              <a:spcAft>
                <a:spcPts val="0"/>
              </a:spcAft>
              <a:buSzPts val="1800"/>
              <a:buChar char="○"/>
            </a:pPr>
            <a:r>
              <a:rPr lang="en"/>
              <a:t>AV/EDR scans</a:t>
            </a:r>
            <a:endParaRPr/>
          </a:p>
          <a:p>
            <a:pPr indent="-342900" lvl="1" marL="914400" rtl="0" algn="l">
              <a:lnSpc>
                <a:spcPct val="100000"/>
              </a:lnSpc>
              <a:spcBef>
                <a:spcPts val="0"/>
              </a:spcBef>
              <a:spcAft>
                <a:spcPts val="0"/>
              </a:spcAft>
              <a:buSzPts val="1800"/>
              <a:buChar char="○"/>
            </a:pPr>
            <a:r>
              <a:rPr lang="en" u="sng">
                <a:solidFill>
                  <a:schemeClr val="hlink"/>
                </a:solidFill>
                <a:hlinkClick r:id="rId3"/>
              </a:rPr>
              <a:t>Thor (Lite)</a:t>
            </a:r>
            <a:endParaRPr/>
          </a:p>
          <a:p>
            <a:pPr indent="-342900" lvl="1" marL="914400" rtl="0" algn="l">
              <a:lnSpc>
                <a:spcPct val="100000"/>
              </a:lnSpc>
              <a:spcBef>
                <a:spcPts val="0"/>
              </a:spcBef>
              <a:spcAft>
                <a:spcPts val="0"/>
              </a:spcAft>
              <a:buSzPts val="1800"/>
              <a:buChar char="○"/>
            </a:pPr>
            <a:r>
              <a:rPr lang="en" u="sng">
                <a:solidFill>
                  <a:schemeClr val="hlink"/>
                </a:solidFill>
                <a:hlinkClick r:id="rId4"/>
              </a:rPr>
              <a:t>Chainsaw</a:t>
            </a:r>
            <a:endParaRPr/>
          </a:p>
          <a:p>
            <a:pPr indent="-342900" lvl="1" marL="914400" rtl="0" algn="l">
              <a:lnSpc>
                <a:spcPct val="100000"/>
              </a:lnSpc>
              <a:spcBef>
                <a:spcPts val="0"/>
              </a:spcBef>
              <a:spcAft>
                <a:spcPts val="0"/>
              </a:spcAft>
              <a:buSzPts val="1800"/>
              <a:buChar char="○"/>
            </a:pPr>
            <a:r>
              <a:rPr lang="en" u="sng">
                <a:solidFill>
                  <a:schemeClr val="hlink"/>
                </a:solidFill>
                <a:hlinkClick r:id="rId5"/>
              </a:rPr>
              <a:t>Hayabusa </a:t>
            </a:r>
            <a:endParaRPr/>
          </a:p>
          <a:p>
            <a:pPr indent="-342900" lvl="1" marL="914400" rtl="0" algn="l">
              <a:lnSpc>
                <a:spcPct val="100000"/>
              </a:lnSpc>
              <a:spcBef>
                <a:spcPts val="0"/>
              </a:spcBef>
              <a:spcAft>
                <a:spcPts val="0"/>
              </a:spcAft>
              <a:buSzPts val="1800"/>
              <a:buChar char="○"/>
            </a:pPr>
            <a:r>
              <a:rPr lang="en"/>
              <a:t>By hand</a:t>
            </a:r>
            <a:endParaRPr/>
          </a:p>
          <a:p>
            <a:pPr indent="0" lvl="0" marL="0" rtl="0" algn="l">
              <a:lnSpc>
                <a:spcPct val="100000"/>
              </a:lnSpc>
              <a:spcBef>
                <a:spcPts val="1200"/>
              </a:spcBef>
              <a:spcAft>
                <a:spcPts val="1200"/>
              </a:spcAft>
              <a:buSzPts val="2100"/>
              <a:buNone/>
            </a:pPr>
            <a:r>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g2dca65d5e72_0_22"/>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SzPts val="2100"/>
              <a:buNone/>
            </a:pPr>
            <a:r>
              <a:rPr lang="en"/>
              <a:t>3 Malware File</a:t>
            </a:r>
            <a:endParaRPr/>
          </a:p>
          <a:p>
            <a:pPr indent="0" lvl="0" marL="0" rtl="0" algn="l">
              <a:lnSpc>
                <a:spcPct val="100000"/>
              </a:lnSpc>
              <a:spcBef>
                <a:spcPts val="1200"/>
              </a:spcBef>
              <a:spcAft>
                <a:spcPts val="0"/>
              </a:spcAft>
              <a:buSzPts val="2100"/>
              <a:buNone/>
            </a:pPr>
            <a:r>
              <a:rPr lang="en"/>
              <a:t>? BTC addresses</a:t>
            </a:r>
            <a:endParaRPr/>
          </a:p>
          <a:p>
            <a:pPr indent="0" lvl="0" marL="0" rtl="0" algn="l">
              <a:lnSpc>
                <a:spcPct val="100000"/>
              </a:lnSpc>
              <a:spcBef>
                <a:spcPts val="1200"/>
              </a:spcBef>
              <a:spcAft>
                <a:spcPts val="1200"/>
              </a:spcAft>
              <a:buSzPts val="2100"/>
              <a:buNone/>
            </a:pPr>
            <a:r>
              <a:t/>
            </a:r>
            <a:endParaRPr/>
          </a:p>
        </p:txBody>
      </p:sp>
      <p:sp>
        <p:nvSpPr>
          <p:cNvPr id="974" name="Google Shape;974;g2dca65d5e72_0_22"/>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6"/>
                </a:solidFill>
              </a:rPr>
              <a:t>Deadbolt - Exercise (1 hour)</a:t>
            </a:r>
            <a:endParaRPr>
              <a:solidFill>
                <a:schemeClr val="accent6"/>
              </a:solidFill>
            </a:endParaRPr>
          </a:p>
        </p:txBody>
      </p:sp>
      <p:pic>
        <p:nvPicPr>
          <p:cNvPr id="975" name="Google Shape;975;g2dca65d5e72_0_22"/>
          <p:cNvPicPr preferRelativeResize="0"/>
          <p:nvPr/>
        </p:nvPicPr>
        <p:blipFill rotWithShape="1">
          <a:blip r:embed="rId3">
            <a:alphaModFix/>
          </a:blip>
          <a:srcRect b="0" l="0" r="0" t="0"/>
          <a:stretch/>
        </p:blipFill>
        <p:spPr>
          <a:xfrm>
            <a:off x="3835199" y="823375"/>
            <a:ext cx="5036600" cy="3597927"/>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g2eaffeadc25_1_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750"/>
              </a:spcBef>
              <a:spcAft>
                <a:spcPts val="0"/>
              </a:spcAft>
              <a:buNone/>
            </a:pPr>
            <a:r>
              <a:rPr lang="en"/>
              <a:t>In this training, we focus on Windows’ artefacts as it’s the most common OS used.</a:t>
            </a:r>
            <a:endParaRPr/>
          </a:p>
          <a:p>
            <a:pPr indent="0" lvl="0" marL="0" rtl="0" algn="l">
              <a:lnSpc>
                <a:spcPct val="100000"/>
              </a:lnSpc>
              <a:spcBef>
                <a:spcPts val="750"/>
              </a:spcBef>
              <a:spcAft>
                <a:spcPts val="0"/>
              </a:spcAft>
              <a:buNone/>
            </a:pPr>
            <a:r>
              <a:rPr lang="en"/>
              <a:t>Of course, ransomware also targets Unix, ESXi, OT/ICS, Cloud, etc.</a:t>
            </a:r>
            <a:endParaRPr/>
          </a:p>
          <a:p>
            <a:pPr indent="0" lvl="0" marL="0" rtl="0" algn="l">
              <a:lnSpc>
                <a:spcPct val="100000"/>
              </a:lnSpc>
              <a:spcBef>
                <a:spcPts val="750"/>
              </a:spcBef>
              <a:spcAft>
                <a:spcPts val="0"/>
              </a:spcAft>
              <a:buSzPts val="2100"/>
              <a:buNone/>
            </a:pPr>
            <a:r>
              <a:t/>
            </a:r>
            <a:endParaRPr/>
          </a:p>
          <a:p>
            <a:pPr indent="0" lvl="0" marL="0" rtl="0" algn="l">
              <a:lnSpc>
                <a:spcPct val="100000"/>
              </a:lnSpc>
              <a:spcBef>
                <a:spcPts val="750"/>
              </a:spcBef>
              <a:spcAft>
                <a:spcPts val="0"/>
              </a:spcAft>
              <a:buSzPts val="2100"/>
              <a:buNone/>
            </a:pPr>
            <a:r>
              <a:t/>
            </a:r>
            <a:endParaRPr/>
          </a:p>
        </p:txBody>
      </p:sp>
      <p:sp>
        <p:nvSpPr>
          <p:cNvPr id="981" name="Google Shape;981;g2eaffeadc25_1_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Disclaimer</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26"/>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Artefacts of high value</a:t>
            </a:r>
            <a:endParaRPr/>
          </a:p>
        </p:txBody>
      </p:sp>
      <p:sp>
        <p:nvSpPr>
          <p:cNvPr id="987" name="Google Shape;987;p126"/>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750"/>
              </a:spcBef>
              <a:spcAft>
                <a:spcPts val="0"/>
              </a:spcAft>
              <a:buSzPts val="2100"/>
              <a:buChar char="●"/>
            </a:pPr>
            <a:r>
              <a:rPr lang="en"/>
              <a:t>Account activity</a:t>
            </a:r>
            <a:endParaRPr/>
          </a:p>
          <a:p>
            <a:pPr indent="-361950" lvl="0" marL="457200" rtl="0" algn="l">
              <a:lnSpc>
                <a:spcPct val="100000"/>
              </a:lnSpc>
              <a:spcBef>
                <a:spcPts val="750"/>
              </a:spcBef>
              <a:spcAft>
                <a:spcPts val="0"/>
              </a:spcAft>
              <a:buSzPts val="2100"/>
              <a:buChar char="●"/>
            </a:pPr>
            <a:r>
              <a:rPr lang="en"/>
              <a:t>Program execution</a:t>
            </a:r>
            <a:endParaRPr/>
          </a:p>
          <a:p>
            <a:pPr indent="-361950" lvl="0" marL="457200" rtl="0" algn="l">
              <a:lnSpc>
                <a:spcPct val="100000"/>
              </a:lnSpc>
              <a:spcBef>
                <a:spcPts val="750"/>
              </a:spcBef>
              <a:spcAft>
                <a:spcPts val="0"/>
              </a:spcAft>
              <a:buSzPts val="2100"/>
              <a:buChar char="●"/>
            </a:pPr>
            <a:r>
              <a:rPr lang="en"/>
              <a:t>Persistence</a:t>
            </a:r>
            <a:endParaRPr/>
          </a:p>
          <a:p>
            <a:pPr indent="-361950" lvl="0" marL="457200" rtl="0" algn="l">
              <a:lnSpc>
                <a:spcPct val="100000"/>
              </a:lnSpc>
              <a:spcBef>
                <a:spcPts val="750"/>
              </a:spcBef>
              <a:spcAft>
                <a:spcPts val="0"/>
              </a:spcAft>
              <a:buSzPts val="2100"/>
              <a:buChar char="●"/>
            </a:pPr>
            <a:r>
              <a:rPr lang="en"/>
              <a:t>Lateral movement</a:t>
            </a:r>
            <a:endParaRPr/>
          </a:p>
          <a:p>
            <a:pPr indent="-361950" lvl="0" marL="457200" rtl="0" algn="l">
              <a:lnSpc>
                <a:spcPct val="100000"/>
              </a:lnSpc>
              <a:spcBef>
                <a:spcPts val="750"/>
              </a:spcBef>
              <a:spcAft>
                <a:spcPts val="0"/>
              </a:spcAft>
              <a:buSzPts val="2100"/>
              <a:buChar char="●"/>
            </a:pPr>
            <a:r>
              <a:rPr lang="en"/>
              <a:t>Network communication</a:t>
            </a:r>
            <a:endParaRPr/>
          </a:p>
          <a:p>
            <a:pPr indent="0" lvl="0" marL="0" rtl="0" algn="l">
              <a:lnSpc>
                <a:spcPct val="100000"/>
              </a:lnSpc>
              <a:spcBef>
                <a:spcPts val="750"/>
              </a:spcBef>
              <a:spcAft>
                <a:spcPts val="0"/>
              </a:spcAft>
              <a:buSzPts val="2100"/>
              <a:buNone/>
            </a:pPr>
            <a:r>
              <a:t/>
            </a:r>
            <a:endParaRPr/>
          </a:p>
          <a:p>
            <a:pPr indent="0" lvl="0" marL="0" rtl="0" algn="l">
              <a:lnSpc>
                <a:spcPct val="100000"/>
              </a:lnSpc>
              <a:spcBef>
                <a:spcPts val="750"/>
              </a:spcBef>
              <a:spcAft>
                <a:spcPts val="0"/>
              </a:spcAft>
              <a:buSzPts val="2100"/>
              <a:buNone/>
            </a:pPr>
            <a:r>
              <a:rPr lang="en"/>
              <a:t>See the </a:t>
            </a:r>
            <a:r>
              <a:rPr lang="en" u="sng">
                <a:solidFill>
                  <a:schemeClr val="hlink"/>
                </a:solidFill>
                <a:hlinkClick r:id="rId3"/>
              </a:rPr>
              <a:t>SANS Hunt Evil</a:t>
            </a:r>
            <a:r>
              <a:rPr lang="en"/>
              <a:t> (the blue poster) and </a:t>
            </a:r>
            <a:r>
              <a:rPr lang="en" u="sng">
                <a:solidFill>
                  <a:schemeClr val="hlink"/>
                </a:solidFill>
                <a:hlinkClick r:id="rId4"/>
              </a:rPr>
              <a:t>SANS Windows Forensic Analysis poster</a:t>
            </a:r>
            <a:r>
              <a:rPr lang="en"/>
              <a:t> (the red poster).</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35"/>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Network Communication</a:t>
            </a:r>
            <a:endParaRPr/>
          </a:p>
        </p:txBody>
      </p:sp>
      <p:sp>
        <p:nvSpPr>
          <p:cNvPr id="993" name="Google Shape;993;p135"/>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The aim is to find command and control communication and lateral movement. Some hints:</a:t>
            </a:r>
            <a:endParaRPr/>
          </a:p>
          <a:p>
            <a:pPr indent="-361950" lvl="0" marL="457200" rtl="0" algn="l">
              <a:lnSpc>
                <a:spcPct val="100000"/>
              </a:lnSpc>
              <a:spcBef>
                <a:spcPts val="0"/>
              </a:spcBef>
              <a:spcAft>
                <a:spcPts val="0"/>
              </a:spcAft>
              <a:buSzPts val="2100"/>
              <a:buChar char="●"/>
            </a:pPr>
            <a:r>
              <a:rPr lang="en"/>
              <a:t>Suspicious ports</a:t>
            </a:r>
            <a:endParaRPr/>
          </a:p>
          <a:p>
            <a:pPr indent="-342900" lvl="1" marL="914400" rtl="0" algn="l">
              <a:lnSpc>
                <a:spcPct val="100000"/>
              </a:lnSpc>
              <a:spcBef>
                <a:spcPts val="0"/>
              </a:spcBef>
              <a:spcAft>
                <a:spcPts val="0"/>
              </a:spcAft>
              <a:buSzPts val="1800"/>
              <a:buChar char="○"/>
            </a:pPr>
            <a:r>
              <a:rPr lang="en"/>
              <a:t>Unusual port numbers on the listening side?</a:t>
            </a:r>
            <a:endParaRPr/>
          </a:p>
          <a:p>
            <a:pPr indent="-342900" lvl="1" marL="914400" rtl="0" algn="l">
              <a:lnSpc>
                <a:spcPct val="100000"/>
              </a:lnSpc>
              <a:spcBef>
                <a:spcPts val="0"/>
              </a:spcBef>
              <a:spcAft>
                <a:spcPts val="0"/>
              </a:spcAft>
              <a:buSzPts val="1800"/>
              <a:buChar char="○"/>
            </a:pPr>
            <a:r>
              <a:rPr lang="en"/>
              <a:t>Protocol and targeted port mismatch</a:t>
            </a:r>
            <a:endParaRPr/>
          </a:p>
          <a:p>
            <a:pPr indent="-361950" lvl="0" marL="457200" rtl="0" algn="l">
              <a:lnSpc>
                <a:spcPct val="100000"/>
              </a:lnSpc>
              <a:spcBef>
                <a:spcPts val="0"/>
              </a:spcBef>
              <a:spcAft>
                <a:spcPts val="0"/>
              </a:spcAft>
              <a:buSzPts val="2100"/>
              <a:buChar char="●"/>
            </a:pPr>
            <a:r>
              <a:rPr lang="en"/>
              <a:t>Suspicious or unexpected connections</a:t>
            </a:r>
            <a:endParaRPr/>
          </a:p>
          <a:p>
            <a:pPr indent="-342900" lvl="1" marL="914400" rtl="0" algn="l">
              <a:lnSpc>
                <a:spcPct val="100000"/>
              </a:lnSpc>
              <a:spcBef>
                <a:spcPts val="0"/>
              </a:spcBef>
              <a:spcAft>
                <a:spcPts val="0"/>
              </a:spcAft>
              <a:buSzPts val="1800"/>
              <a:buChar char="○"/>
            </a:pPr>
            <a:r>
              <a:rPr lang="en"/>
              <a:t>Connections to known bad IP addresses</a:t>
            </a:r>
            <a:endParaRPr/>
          </a:p>
          <a:p>
            <a:pPr indent="-342900" lvl="1" marL="914400" rtl="0" algn="l">
              <a:lnSpc>
                <a:spcPct val="100000"/>
              </a:lnSpc>
              <a:spcBef>
                <a:spcPts val="0"/>
              </a:spcBef>
              <a:spcAft>
                <a:spcPts val="0"/>
              </a:spcAft>
              <a:buSzPts val="1800"/>
              <a:buChar char="○"/>
            </a:pPr>
            <a:r>
              <a:rPr lang="en"/>
              <a:t>Tor or Tor2Web requests</a:t>
            </a:r>
            <a:endParaRPr/>
          </a:p>
          <a:p>
            <a:pPr indent="-342900" lvl="1" marL="914400" rtl="0" algn="l">
              <a:lnSpc>
                <a:spcPct val="100000"/>
              </a:lnSpc>
              <a:spcBef>
                <a:spcPts val="0"/>
              </a:spcBef>
              <a:spcAft>
                <a:spcPts val="0"/>
              </a:spcAft>
              <a:buSzPts val="1800"/>
              <a:buChar char="○"/>
            </a:pPr>
            <a:r>
              <a:rPr lang="en"/>
              <a:t>DNS requests for unusual domain names</a:t>
            </a:r>
            <a:endParaRPr/>
          </a:p>
          <a:p>
            <a:pPr indent="-342900" lvl="1" marL="914400" rtl="0" algn="l">
              <a:lnSpc>
                <a:spcPct val="100000"/>
              </a:lnSpc>
              <a:spcBef>
                <a:spcPts val="0"/>
              </a:spcBef>
              <a:spcAft>
                <a:spcPts val="0"/>
              </a:spcAft>
              <a:buSzPts val="1800"/>
              <a:buChar char="○"/>
            </a:pPr>
            <a:r>
              <a:rPr lang="en"/>
              <a:t>Unexpected workstation to workstation communication</a:t>
            </a:r>
            <a:endParaRPr/>
          </a:p>
          <a:p>
            <a:pPr indent="-342900" lvl="1" marL="914400" rtl="0" algn="l">
              <a:lnSpc>
                <a:spcPct val="100000"/>
              </a:lnSpc>
              <a:spcBef>
                <a:spcPts val="0"/>
              </a:spcBef>
              <a:spcAft>
                <a:spcPts val="0"/>
              </a:spcAft>
              <a:buSzPts val="1800"/>
              <a:buChar char="○"/>
            </a:pPr>
            <a:r>
              <a:rPr lang="en"/>
              <a:t>From/to regions outside the business radius</a:t>
            </a:r>
            <a:endParaRPr/>
          </a:p>
          <a:p>
            <a:pPr indent="-342900" lvl="1" marL="914400" rtl="0" algn="l">
              <a:lnSpc>
                <a:spcPct val="100000"/>
              </a:lnSpc>
              <a:spcBef>
                <a:spcPts val="0"/>
              </a:spcBef>
              <a:spcAft>
                <a:spcPts val="0"/>
              </a:spcAft>
              <a:buSzPts val="1800"/>
              <a:buChar char="○"/>
            </a:pPr>
            <a:r>
              <a:rPr lang="en"/>
              <a:t>Communication outside usual working hours</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g2eaffeadc25_1_6"/>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Analysis - Network Analysis</a:t>
            </a:r>
            <a:endParaRPr/>
          </a:p>
        </p:txBody>
      </p:sp>
      <p:sp>
        <p:nvSpPr>
          <p:cNvPr id="999" name="Google Shape;999;g2eaffeadc25_1_6"/>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1800"/>
              <a:buChar char="●"/>
            </a:pPr>
            <a:r>
              <a:rPr lang="en"/>
              <a:t>Full-packet capture (pcap)</a:t>
            </a:r>
            <a:endParaRPr/>
          </a:p>
          <a:p>
            <a:pPr indent="-342900" lvl="0" marL="457200" rtl="0" algn="l">
              <a:lnSpc>
                <a:spcPct val="100000"/>
              </a:lnSpc>
              <a:spcBef>
                <a:spcPts val="0"/>
              </a:spcBef>
              <a:spcAft>
                <a:spcPts val="0"/>
              </a:spcAft>
              <a:buSzPts val="1800"/>
              <a:buChar char="●"/>
            </a:pPr>
            <a:r>
              <a:rPr lang="en"/>
              <a:t>NetFlow</a:t>
            </a:r>
            <a:endParaRPr/>
          </a:p>
          <a:p>
            <a:pPr indent="-342900" lvl="1" marL="914400" rtl="0" algn="l">
              <a:lnSpc>
                <a:spcPct val="100000"/>
              </a:lnSpc>
              <a:spcBef>
                <a:spcPts val="0"/>
              </a:spcBef>
              <a:spcAft>
                <a:spcPts val="0"/>
              </a:spcAft>
              <a:buSzPts val="1800"/>
              <a:buChar char="○"/>
            </a:pPr>
            <a:r>
              <a:rPr lang="en"/>
              <a:t>Contains 5-Tuple information (source IP, destination IP, source port, destination port, protocol used) + bytes transferred</a:t>
            </a:r>
            <a:endParaRPr/>
          </a:p>
          <a:p>
            <a:pPr indent="-361950" lvl="0" marL="457200" rtl="0" algn="l">
              <a:lnSpc>
                <a:spcPct val="100000"/>
              </a:lnSpc>
              <a:spcBef>
                <a:spcPts val="0"/>
              </a:spcBef>
              <a:spcAft>
                <a:spcPts val="0"/>
              </a:spcAft>
              <a:buSzPts val="2100"/>
              <a:buChar char="●"/>
            </a:pPr>
            <a:r>
              <a:rPr lang="en"/>
              <a:t>Useful tools:</a:t>
            </a:r>
            <a:endParaRPr/>
          </a:p>
          <a:p>
            <a:pPr indent="-342900" lvl="1" marL="914400" rtl="0" algn="l">
              <a:lnSpc>
                <a:spcPct val="100000"/>
              </a:lnSpc>
              <a:spcBef>
                <a:spcPts val="0"/>
              </a:spcBef>
              <a:spcAft>
                <a:spcPts val="0"/>
              </a:spcAft>
              <a:buSzPts val="1800"/>
              <a:buChar char="○"/>
            </a:pPr>
            <a:r>
              <a:rPr lang="en" u="sng">
                <a:solidFill>
                  <a:schemeClr val="hlink"/>
                </a:solidFill>
                <a:hlinkClick r:id="rId3"/>
              </a:rPr>
              <a:t>Tcpdump</a:t>
            </a:r>
            <a:endParaRPr/>
          </a:p>
          <a:p>
            <a:pPr indent="-342900" lvl="1" marL="914400" rtl="0" algn="l">
              <a:lnSpc>
                <a:spcPct val="100000"/>
              </a:lnSpc>
              <a:spcBef>
                <a:spcPts val="0"/>
              </a:spcBef>
              <a:spcAft>
                <a:spcPts val="0"/>
              </a:spcAft>
              <a:buSzPts val="1800"/>
              <a:buChar char="○"/>
            </a:pPr>
            <a:r>
              <a:rPr lang="en" u="sng">
                <a:solidFill>
                  <a:schemeClr val="hlink"/>
                </a:solidFill>
                <a:hlinkClick r:id="rId4"/>
              </a:rPr>
              <a:t>Wireshark</a:t>
            </a:r>
            <a:r>
              <a:rPr lang="en"/>
              <a:t>/</a:t>
            </a:r>
            <a:r>
              <a:rPr lang="en" u="sng">
                <a:solidFill>
                  <a:schemeClr val="hlink"/>
                </a:solidFill>
                <a:hlinkClick r:id="rId5"/>
              </a:rPr>
              <a:t>tshark</a:t>
            </a:r>
            <a:endParaRPr/>
          </a:p>
          <a:p>
            <a:pPr indent="-342900" lvl="1" marL="914400" rtl="0" algn="l">
              <a:lnSpc>
                <a:spcPct val="100000"/>
              </a:lnSpc>
              <a:spcBef>
                <a:spcPts val="0"/>
              </a:spcBef>
              <a:spcAft>
                <a:spcPts val="0"/>
              </a:spcAft>
              <a:buSzPts val="1800"/>
              <a:buChar char="○"/>
            </a:pPr>
            <a:r>
              <a:rPr lang="en" u="sng">
                <a:solidFill>
                  <a:schemeClr val="hlink"/>
                </a:solidFill>
                <a:hlinkClick r:id="rId6"/>
              </a:rPr>
              <a:t>Zeek</a:t>
            </a:r>
            <a:endParaRPr/>
          </a:p>
          <a:p>
            <a:pPr indent="-342900" lvl="1" marL="914400" rtl="0" algn="l">
              <a:lnSpc>
                <a:spcPct val="100000"/>
              </a:lnSpc>
              <a:spcBef>
                <a:spcPts val="0"/>
              </a:spcBef>
              <a:spcAft>
                <a:spcPts val="0"/>
              </a:spcAft>
              <a:buSzPts val="1800"/>
              <a:buChar char="○"/>
            </a:pPr>
            <a:r>
              <a:rPr lang="en" u="sng">
                <a:solidFill>
                  <a:schemeClr val="hlink"/>
                </a:solidFill>
                <a:hlinkClick r:id="rId7"/>
              </a:rPr>
              <a:t>Snort</a:t>
            </a:r>
            <a:endParaRPr/>
          </a:p>
          <a:p>
            <a:pPr indent="-342900" lvl="1" marL="914400" rtl="0" algn="l">
              <a:lnSpc>
                <a:spcPct val="100000"/>
              </a:lnSpc>
              <a:spcBef>
                <a:spcPts val="0"/>
              </a:spcBef>
              <a:spcAft>
                <a:spcPts val="0"/>
              </a:spcAft>
              <a:buSzPts val="1800"/>
              <a:buChar char="○"/>
            </a:pPr>
            <a:r>
              <a:rPr lang="en" u="sng">
                <a:solidFill>
                  <a:schemeClr val="hlink"/>
                </a:solidFill>
                <a:hlinkClick r:id="rId8"/>
              </a:rPr>
              <a:t>Suricata</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id="1004" name="Google Shape;1004;g2df91a6bdca_0_59"/>
          <p:cNvPicPr preferRelativeResize="0"/>
          <p:nvPr/>
        </p:nvPicPr>
        <p:blipFill rotWithShape="1">
          <a:blip r:embed="rId3">
            <a:alphaModFix/>
          </a:blip>
          <a:srcRect b="46815" l="-60" r="57" t="9622"/>
          <a:stretch/>
        </p:blipFill>
        <p:spPr>
          <a:xfrm>
            <a:off x="0" y="0"/>
            <a:ext cx="9132328" cy="5150085"/>
          </a:xfrm>
          <a:prstGeom prst="rect">
            <a:avLst/>
          </a:prstGeom>
          <a:noFill/>
          <a:ln>
            <a:noFill/>
          </a:ln>
        </p:spPr>
      </p:pic>
      <p:sp>
        <p:nvSpPr>
          <p:cNvPr id="1005" name="Google Shape;1005;g2df91a6bdca_0_59"/>
          <p:cNvSpPr txBox="1"/>
          <p:nvPr>
            <p:ph type="title"/>
          </p:nvPr>
        </p:nvSpPr>
        <p:spPr>
          <a:xfrm>
            <a:off x="0" y="-8"/>
            <a:ext cx="8222100" cy="19479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BBD6EE"/>
              </a:buClr>
              <a:buSzPts val="4200"/>
              <a:buFont typeface="Raleway"/>
              <a:buNone/>
            </a:pPr>
            <a:r>
              <a:rPr lang="en">
                <a:solidFill>
                  <a:schemeClr val="lt1"/>
                </a:solidFill>
              </a:rPr>
              <a:t>The Recovery Phase</a:t>
            </a:r>
            <a:endParaRPr>
              <a:solidFill>
                <a:schemeClr val="lt1"/>
              </a:solidFill>
            </a:endParaRPr>
          </a:p>
          <a:p>
            <a:pPr indent="0" lvl="0" marL="0" rtl="0" algn="l">
              <a:lnSpc>
                <a:spcPct val="90000"/>
              </a:lnSpc>
              <a:spcBef>
                <a:spcPts val="0"/>
              </a:spcBef>
              <a:spcAft>
                <a:spcPts val="0"/>
              </a:spcAft>
              <a:buClr>
                <a:srgbClr val="BBD6EE"/>
              </a:buClr>
              <a:buSzPts val="4200"/>
              <a:buFont typeface="Raleway"/>
              <a:buNone/>
            </a:pPr>
            <a:r>
              <a:rPr lang="en" sz="2866">
                <a:solidFill>
                  <a:schemeClr val="lt1"/>
                </a:solidFill>
              </a:rPr>
              <a:t>The easy part, right?</a:t>
            </a:r>
            <a:endParaRPr sz="2866">
              <a:solidFill>
                <a:schemeClr val="lt1"/>
              </a:solidFill>
            </a:endParaRPr>
          </a:p>
        </p:txBody>
      </p:sp>
      <p:sp>
        <p:nvSpPr>
          <p:cNvPr id="1006" name="Google Shape;1006;g2df91a6bdca_0_59"/>
          <p:cNvSpPr txBox="1"/>
          <p:nvPr/>
        </p:nvSpPr>
        <p:spPr>
          <a:xfrm>
            <a:off x="0" y="4811950"/>
            <a:ext cx="29667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Photo by</a:t>
            </a:r>
            <a:r>
              <a:rPr b="0" i="0" lang="en" sz="1100" u="none" cap="none" strike="noStrike">
                <a:solidFill>
                  <a:schemeClr val="lt1"/>
                </a:solidFill>
                <a:uFill>
                  <a:noFill/>
                </a:uFill>
                <a:latin typeface="Arial"/>
                <a:ea typeface="Arial"/>
                <a:cs typeface="Arial"/>
                <a:sym typeface="Arial"/>
                <a:hlinkClick r:id="rId4">
                  <a:extLst>
                    <a:ext uri="{A12FA001-AC4F-418D-AE19-62706E023703}">
                      <ahyp:hlinkClr val="tx"/>
                    </a:ext>
                  </a:extLst>
                </a:hlinkClick>
              </a:rPr>
              <a:t> </a:t>
            </a:r>
            <a:r>
              <a:rPr b="0" i="0" lang="en" sz="1100" u="sng" cap="none" strike="noStrike">
                <a:solidFill>
                  <a:schemeClr val="lt1"/>
                </a:solidFill>
                <a:latin typeface="Arial"/>
                <a:ea typeface="Arial"/>
                <a:cs typeface="Arial"/>
                <a:sym typeface="Arial"/>
                <a:hlinkClick r:id="rId5">
                  <a:extLst>
                    <a:ext uri="{A12FA001-AC4F-418D-AE19-62706E023703}">
                      <ahyp:hlinkClr val="tx"/>
                    </a:ext>
                  </a:extLst>
                </a:hlinkClick>
              </a:rPr>
              <a:t>Shivendu Shukla</a:t>
            </a:r>
            <a:r>
              <a:rPr b="0" i="0" lang="en" sz="1100" u="none" cap="none" strike="noStrike">
                <a:solidFill>
                  <a:schemeClr val="lt1"/>
                </a:solidFill>
                <a:latin typeface="Arial"/>
                <a:ea typeface="Arial"/>
                <a:cs typeface="Arial"/>
                <a:sym typeface="Arial"/>
              </a:rPr>
              <a:t> on</a:t>
            </a:r>
            <a:r>
              <a:rPr b="0" i="0" lang="en" sz="1100" u="none" cap="none" strike="noStrike">
                <a:solidFill>
                  <a:schemeClr val="lt1"/>
                </a:solidFill>
                <a:uFill>
                  <a:noFill/>
                </a:uFill>
                <a:latin typeface="Arial"/>
                <a:ea typeface="Arial"/>
                <a:cs typeface="Arial"/>
                <a:sym typeface="Arial"/>
                <a:hlinkClick r:id="rId6">
                  <a:extLst>
                    <a:ext uri="{A12FA001-AC4F-418D-AE19-62706E023703}">
                      <ahyp:hlinkClr val="tx"/>
                    </a:ext>
                  </a:extLst>
                </a:hlinkClick>
              </a:rPr>
              <a:t> </a:t>
            </a:r>
            <a:r>
              <a:rPr b="0" i="0" lang="en" sz="1100" u="sng" cap="none" strike="noStrike">
                <a:solidFill>
                  <a:schemeClr val="lt1"/>
                </a:solidFill>
                <a:latin typeface="Arial"/>
                <a:ea typeface="Arial"/>
                <a:cs typeface="Arial"/>
                <a:sym typeface="Arial"/>
                <a:hlinkClick r:id="rId7">
                  <a:extLst>
                    <a:ext uri="{A12FA001-AC4F-418D-AE19-62706E023703}">
                      <ahyp:hlinkClr val="tx"/>
                    </a:ext>
                  </a:extLst>
                </a:hlinkClick>
              </a:rPr>
              <a:t>Unsplash</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2df91a6bdca_0_65"/>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Be aware why we perform recovery!</a:t>
            </a:r>
            <a:endParaRPr/>
          </a:p>
        </p:txBody>
      </p:sp>
      <p:sp>
        <p:nvSpPr>
          <p:cNvPr id="1013" name="Google Shape;1013;g2df91a6bdca_0_65"/>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Overall objective: return to normal with as little negative impact as possible</a:t>
            </a:r>
            <a:endParaRPr/>
          </a:p>
          <a:p>
            <a:pPr indent="0" lvl="0" marL="0" rtl="0" algn="l">
              <a:lnSpc>
                <a:spcPct val="100000"/>
              </a:lnSpc>
              <a:spcBef>
                <a:spcPts val="1200"/>
              </a:spcBef>
              <a:spcAft>
                <a:spcPts val="1200"/>
              </a:spcAft>
              <a:buSzPts val="2100"/>
              <a:buNone/>
            </a:pPr>
            <a:r>
              <a:rPr lang="en"/>
              <a:t>Careful, do the recovery from your business point of view! It is important for the organisation to be able to pursue its purpose again.</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g2df91a6bdca_0_72"/>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Typical recovery goals</a:t>
            </a:r>
            <a:endParaRPr/>
          </a:p>
        </p:txBody>
      </p:sp>
      <p:sp>
        <p:nvSpPr>
          <p:cNvPr id="1020" name="Google Shape;1020;g2df91a6bdca_0_72"/>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SzPts val="1800"/>
              <a:buNone/>
            </a:pPr>
            <a:r>
              <a:rPr lang="en" sz="1800"/>
              <a:t>We want to get back to business!</a:t>
            </a:r>
            <a:endParaRPr sz="1800"/>
          </a:p>
          <a:p>
            <a:pPr indent="-342900" lvl="0" marL="457200" rtl="0" algn="l">
              <a:lnSpc>
                <a:spcPct val="115000"/>
              </a:lnSpc>
              <a:spcBef>
                <a:spcPts val="1200"/>
              </a:spcBef>
              <a:spcAft>
                <a:spcPts val="0"/>
              </a:spcAft>
              <a:buSzPts val="1800"/>
              <a:buChar char="●"/>
            </a:pPr>
            <a:r>
              <a:rPr lang="en" sz="1800"/>
              <a:t>Restore a clean IT infrastructure</a:t>
            </a:r>
            <a:endParaRPr sz="1800"/>
          </a:p>
          <a:p>
            <a:pPr indent="0" lvl="0" marL="0" marR="0" rtl="0" algn="l">
              <a:lnSpc>
                <a:spcPct val="115000"/>
              </a:lnSpc>
              <a:spcBef>
                <a:spcPts val="1200"/>
              </a:spcBef>
              <a:spcAft>
                <a:spcPts val="0"/>
              </a:spcAft>
              <a:buSzPts val="1800"/>
              <a:buNone/>
            </a:pPr>
            <a:r>
              <a:rPr lang="en" sz="1800"/>
              <a:t>Get back to normal as quickly as possible</a:t>
            </a:r>
            <a:endParaRPr sz="1800"/>
          </a:p>
          <a:p>
            <a:pPr indent="-342900" lvl="0" marL="457200" rtl="0" algn="l">
              <a:lnSpc>
                <a:spcPct val="115000"/>
              </a:lnSpc>
              <a:spcBef>
                <a:spcPts val="1200"/>
              </a:spcBef>
              <a:spcAft>
                <a:spcPts val="0"/>
              </a:spcAft>
              <a:buSzPts val="1800"/>
              <a:buChar char="●"/>
            </a:pPr>
            <a:r>
              <a:rPr lang="en" sz="1800"/>
              <a:t>in BCM think of the Recovery Time Objective, RTO</a:t>
            </a:r>
            <a:endParaRPr sz="1800"/>
          </a:p>
          <a:p>
            <a:pPr indent="0" lvl="0" marL="0" marR="0" rtl="0" algn="l">
              <a:lnSpc>
                <a:spcPct val="115000"/>
              </a:lnSpc>
              <a:spcBef>
                <a:spcPts val="1200"/>
              </a:spcBef>
              <a:spcAft>
                <a:spcPts val="0"/>
              </a:spcAft>
              <a:buSzPts val="1800"/>
              <a:buNone/>
            </a:pPr>
            <a:r>
              <a:rPr lang="en" sz="1800"/>
              <a:t>Prevent any business data loss</a:t>
            </a:r>
            <a:endParaRPr sz="1800"/>
          </a:p>
          <a:p>
            <a:pPr indent="-342900" lvl="0" marL="457200" rtl="0" algn="l">
              <a:lnSpc>
                <a:spcPct val="115000"/>
              </a:lnSpc>
              <a:spcBef>
                <a:spcPts val="1200"/>
              </a:spcBef>
              <a:spcAft>
                <a:spcPts val="0"/>
              </a:spcAft>
              <a:buSzPts val="1800"/>
              <a:buChar char="●"/>
            </a:pPr>
            <a:r>
              <a:rPr lang="en" sz="1800"/>
              <a:t>in BCM think of the Recovery Point Objective, RPO</a:t>
            </a:r>
            <a:endParaRPr/>
          </a:p>
          <a:p>
            <a:pPr indent="-190500" lvl="1" marL="266700" rtl="0" algn="l">
              <a:lnSpc>
                <a:spcPct val="104000"/>
              </a:lnSpc>
              <a:spcBef>
                <a:spcPts val="1200"/>
              </a:spcBef>
              <a:spcAft>
                <a:spcPts val="0"/>
              </a:spcAft>
              <a:buSzPts val="1200"/>
              <a:buNone/>
            </a:pPr>
            <a:r>
              <a:t/>
            </a:r>
            <a:endParaRPr/>
          </a:p>
        </p:txBody>
      </p:sp>
      <p:grpSp>
        <p:nvGrpSpPr>
          <p:cNvPr id="1021" name="Google Shape;1021;g2df91a6bdca_0_72"/>
          <p:cNvGrpSpPr/>
          <p:nvPr/>
        </p:nvGrpSpPr>
        <p:grpSpPr>
          <a:xfrm>
            <a:off x="1372612" y="3746089"/>
            <a:ext cx="6426600" cy="1033755"/>
            <a:chOff x="1358643" y="3960245"/>
            <a:chExt cx="6426600" cy="1033755"/>
          </a:xfrm>
        </p:grpSpPr>
        <p:sp>
          <p:nvSpPr>
            <p:cNvPr id="1022" name="Google Shape;1022;g2df91a6bdca_0_72"/>
            <p:cNvSpPr/>
            <p:nvPr/>
          </p:nvSpPr>
          <p:spPr>
            <a:xfrm>
              <a:off x="2465795" y="4624400"/>
              <a:ext cx="2115900" cy="184800"/>
            </a:xfrm>
            <a:prstGeom prst="lef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sp>
          <p:nvSpPr>
            <p:cNvPr id="1023" name="Google Shape;1023;g2df91a6bdca_0_72"/>
            <p:cNvSpPr/>
            <p:nvPr/>
          </p:nvSpPr>
          <p:spPr>
            <a:xfrm>
              <a:off x="2237075" y="4153134"/>
              <a:ext cx="470700" cy="4707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sp>
          <p:nvSpPr>
            <p:cNvPr id="1024" name="Google Shape;1024;g2df91a6bdca_0_72"/>
            <p:cNvSpPr/>
            <p:nvPr/>
          </p:nvSpPr>
          <p:spPr>
            <a:xfrm>
              <a:off x="6330575" y="4153147"/>
              <a:ext cx="470700" cy="4707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cxnSp>
          <p:nvCxnSpPr>
            <p:cNvPr id="1025" name="Google Shape;1025;g2df91a6bdca_0_72"/>
            <p:cNvCxnSpPr/>
            <p:nvPr/>
          </p:nvCxnSpPr>
          <p:spPr>
            <a:xfrm>
              <a:off x="1358643" y="4399591"/>
              <a:ext cx="6426600" cy="0"/>
            </a:xfrm>
            <a:prstGeom prst="straightConnector1">
              <a:avLst/>
            </a:prstGeom>
            <a:noFill/>
            <a:ln cap="flat" cmpd="sng" w="38100">
              <a:solidFill>
                <a:schemeClr val="accent1"/>
              </a:solidFill>
              <a:prstDash val="solid"/>
              <a:miter lim="800000"/>
              <a:headEnd len="sm" w="sm" type="none"/>
              <a:tailEnd len="med" w="med" type="triangle"/>
            </a:ln>
          </p:spPr>
        </p:cxnSp>
        <p:sp>
          <p:nvSpPr>
            <p:cNvPr id="1026" name="Google Shape;1026;g2df91a6bdca_0_72"/>
            <p:cNvSpPr/>
            <p:nvPr/>
          </p:nvSpPr>
          <p:spPr>
            <a:xfrm>
              <a:off x="2249742" y="4191706"/>
              <a:ext cx="415800" cy="415800"/>
            </a:xfrm>
            <a:prstGeom prst="mathMultiply">
              <a:avLst>
                <a:gd fmla="val 23520" name="adj1"/>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1027" name="Google Shape;1027;g2df91a6bdca_0_72"/>
            <p:cNvSpPr/>
            <p:nvPr/>
          </p:nvSpPr>
          <p:spPr>
            <a:xfrm>
              <a:off x="6362337" y="4191706"/>
              <a:ext cx="415800" cy="415800"/>
            </a:xfrm>
            <a:prstGeom prst="mathMultiply">
              <a:avLst>
                <a:gd fmla="val 23520" name="adj1"/>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cxnSp>
          <p:nvCxnSpPr>
            <p:cNvPr id="1028" name="Google Shape;1028;g2df91a6bdca_0_72"/>
            <p:cNvCxnSpPr/>
            <p:nvPr/>
          </p:nvCxnSpPr>
          <p:spPr>
            <a:xfrm>
              <a:off x="2465766" y="4607477"/>
              <a:ext cx="0" cy="209400"/>
            </a:xfrm>
            <a:prstGeom prst="straightConnector1">
              <a:avLst/>
            </a:prstGeom>
            <a:noFill/>
            <a:ln cap="flat" cmpd="sng" w="12700">
              <a:solidFill>
                <a:schemeClr val="accent1"/>
              </a:solidFill>
              <a:prstDash val="solid"/>
              <a:miter lim="800000"/>
              <a:headEnd len="sm" w="sm" type="none"/>
              <a:tailEnd len="sm" w="sm" type="none"/>
            </a:ln>
          </p:spPr>
        </p:cxnSp>
        <p:cxnSp>
          <p:nvCxnSpPr>
            <p:cNvPr id="1029" name="Google Shape;1029;g2df91a6bdca_0_72"/>
            <p:cNvCxnSpPr/>
            <p:nvPr/>
          </p:nvCxnSpPr>
          <p:spPr>
            <a:xfrm>
              <a:off x="4581702" y="4607477"/>
              <a:ext cx="0" cy="209400"/>
            </a:xfrm>
            <a:prstGeom prst="straightConnector1">
              <a:avLst/>
            </a:prstGeom>
            <a:noFill/>
            <a:ln cap="flat" cmpd="sng" w="12700">
              <a:solidFill>
                <a:schemeClr val="accent1"/>
              </a:solidFill>
              <a:prstDash val="solid"/>
              <a:miter lim="800000"/>
              <a:headEnd len="sm" w="sm" type="none"/>
              <a:tailEnd len="sm" w="sm" type="none"/>
            </a:ln>
          </p:spPr>
        </p:cxnSp>
        <p:cxnSp>
          <p:nvCxnSpPr>
            <p:cNvPr id="1030" name="Google Shape;1030;g2df91a6bdca_0_72"/>
            <p:cNvCxnSpPr/>
            <p:nvPr/>
          </p:nvCxnSpPr>
          <p:spPr>
            <a:xfrm>
              <a:off x="6570222" y="4607477"/>
              <a:ext cx="0" cy="209400"/>
            </a:xfrm>
            <a:prstGeom prst="straightConnector1">
              <a:avLst/>
            </a:prstGeom>
            <a:noFill/>
            <a:ln cap="flat" cmpd="sng" w="12700">
              <a:solidFill>
                <a:schemeClr val="accent1"/>
              </a:solidFill>
              <a:prstDash val="solid"/>
              <a:miter lim="800000"/>
              <a:headEnd len="sm" w="sm" type="none"/>
              <a:tailEnd len="sm" w="sm" type="none"/>
            </a:ln>
          </p:spPr>
        </p:cxnSp>
        <p:cxnSp>
          <p:nvCxnSpPr>
            <p:cNvPr id="1031" name="Google Shape;1031;g2df91a6bdca_0_72"/>
            <p:cNvCxnSpPr>
              <a:endCxn id="1032" idx="3"/>
            </p:cNvCxnSpPr>
            <p:nvPr/>
          </p:nvCxnSpPr>
          <p:spPr>
            <a:xfrm>
              <a:off x="2465825" y="4723750"/>
              <a:ext cx="2115900" cy="600"/>
            </a:xfrm>
            <a:prstGeom prst="straightConnector1">
              <a:avLst/>
            </a:prstGeom>
            <a:noFill/>
            <a:ln cap="flat" cmpd="sng" w="12700">
              <a:solidFill>
                <a:schemeClr val="accent4"/>
              </a:solidFill>
              <a:prstDash val="solid"/>
              <a:miter lim="800000"/>
              <a:headEnd len="med" w="med" type="triangle"/>
              <a:tailEnd len="med" w="med" type="triangle"/>
            </a:ln>
          </p:spPr>
        </p:cxnSp>
        <p:cxnSp>
          <p:nvCxnSpPr>
            <p:cNvPr id="1033" name="Google Shape;1033;g2df91a6bdca_0_72"/>
            <p:cNvCxnSpPr/>
            <p:nvPr/>
          </p:nvCxnSpPr>
          <p:spPr>
            <a:xfrm>
              <a:off x="4581702" y="4723628"/>
              <a:ext cx="1988700" cy="0"/>
            </a:xfrm>
            <a:prstGeom prst="straightConnector1">
              <a:avLst/>
            </a:prstGeom>
            <a:noFill/>
            <a:ln cap="flat" cmpd="sng" w="12700">
              <a:solidFill>
                <a:schemeClr val="accent4"/>
              </a:solidFill>
              <a:prstDash val="solid"/>
              <a:miter lim="800000"/>
              <a:headEnd len="med" w="med" type="triangle"/>
              <a:tailEnd len="med" w="med" type="triangle"/>
            </a:ln>
          </p:spPr>
        </p:cxnSp>
        <p:sp>
          <p:nvSpPr>
            <p:cNvPr id="1034" name="Google Shape;1034;g2df91a6bdca_0_72"/>
            <p:cNvSpPr txBox="1"/>
            <p:nvPr/>
          </p:nvSpPr>
          <p:spPr>
            <a:xfrm>
              <a:off x="2122866" y="3967740"/>
              <a:ext cx="6858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200"/>
                <a:buFont typeface="Arial"/>
                <a:buNone/>
              </a:pPr>
              <a:r>
                <a:rPr b="0" i="0" lang="en" sz="1200" u="none" cap="none" strike="noStrike">
                  <a:solidFill>
                    <a:schemeClr val="dk2"/>
                  </a:solidFill>
                  <a:latin typeface="Arial"/>
                  <a:ea typeface="Arial"/>
                  <a:cs typeface="Arial"/>
                  <a:sym typeface="Arial"/>
                </a:rPr>
                <a:t>RPO</a:t>
              </a:r>
              <a:endParaRPr b="0" i="0" sz="1200" u="none" cap="none" strike="noStrike">
                <a:solidFill>
                  <a:schemeClr val="dk2"/>
                </a:solidFill>
                <a:latin typeface="Arial"/>
                <a:ea typeface="Arial"/>
                <a:cs typeface="Arial"/>
                <a:sym typeface="Arial"/>
              </a:endParaRPr>
            </a:p>
          </p:txBody>
        </p:sp>
        <p:sp>
          <p:nvSpPr>
            <p:cNvPr id="1035" name="Google Shape;1035;g2df91a6bdca_0_72"/>
            <p:cNvSpPr txBox="1"/>
            <p:nvPr/>
          </p:nvSpPr>
          <p:spPr>
            <a:xfrm>
              <a:off x="6231842" y="3960245"/>
              <a:ext cx="6858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200"/>
                <a:buFont typeface="Arial"/>
                <a:buNone/>
              </a:pPr>
              <a:r>
                <a:rPr b="0" i="0" lang="en" sz="1200" u="none" cap="none" strike="noStrike">
                  <a:solidFill>
                    <a:schemeClr val="dk2"/>
                  </a:solidFill>
                  <a:latin typeface="Arial"/>
                  <a:ea typeface="Arial"/>
                  <a:cs typeface="Arial"/>
                  <a:sym typeface="Arial"/>
                </a:rPr>
                <a:t>RTO</a:t>
              </a:r>
              <a:endParaRPr b="0" i="0" sz="1200" u="none" cap="none" strike="noStrike">
                <a:solidFill>
                  <a:schemeClr val="dk2"/>
                </a:solidFill>
                <a:latin typeface="Arial"/>
                <a:ea typeface="Arial"/>
                <a:cs typeface="Arial"/>
                <a:sym typeface="Arial"/>
              </a:endParaRPr>
            </a:p>
          </p:txBody>
        </p:sp>
        <p:sp>
          <p:nvSpPr>
            <p:cNvPr id="1036" name="Google Shape;1036;g2df91a6bdca_0_72"/>
            <p:cNvSpPr txBox="1"/>
            <p:nvPr/>
          </p:nvSpPr>
          <p:spPr>
            <a:xfrm>
              <a:off x="3180846" y="4809200"/>
              <a:ext cx="6858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200"/>
                <a:buFont typeface="Arial"/>
                <a:buNone/>
              </a:pPr>
              <a:r>
                <a:rPr b="0" i="0" lang="en" sz="1200" u="none" cap="none" strike="noStrike">
                  <a:solidFill>
                    <a:schemeClr val="dk2"/>
                  </a:solidFill>
                  <a:latin typeface="Arial"/>
                  <a:ea typeface="Arial"/>
                  <a:cs typeface="Arial"/>
                  <a:sym typeface="Arial"/>
                </a:rPr>
                <a:t>Lost Data</a:t>
              </a:r>
              <a:endParaRPr b="0" i="0" sz="1200" u="none" cap="none" strike="noStrike">
                <a:solidFill>
                  <a:schemeClr val="dk2"/>
                </a:solidFill>
                <a:latin typeface="Arial"/>
                <a:ea typeface="Arial"/>
                <a:cs typeface="Arial"/>
                <a:sym typeface="Arial"/>
              </a:endParaRPr>
            </a:p>
          </p:txBody>
        </p:sp>
        <p:sp>
          <p:nvSpPr>
            <p:cNvPr id="1037" name="Google Shape;1037;g2df91a6bdca_0_72"/>
            <p:cNvSpPr txBox="1"/>
            <p:nvPr/>
          </p:nvSpPr>
          <p:spPr>
            <a:xfrm>
              <a:off x="5233059" y="4783665"/>
              <a:ext cx="6858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200"/>
                <a:buFont typeface="Arial"/>
                <a:buNone/>
              </a:pPr>
              <a:r>
                <a:rPr b="0" i="0" lang="en" sz="1200" u="none" cap="none" strike="noStrike">
                  <a:solidFill>
                    <a:schemeClr val="dk2"/>
                  </a:solidFill>
                  <a:latin typeface="Arial"/>
                  <a:ea typeface="Arial"/>
                  <a:cs typeface="Arial"/>
                  <a:sym typeface="Arial"/>
                </a:rPr>
                <a:t>Outage</a:t>
              </a:r>
              <a:endParaRPr b="0" i="0" sz="1100" u="none" cap="none" strike="noStrike">
                <a:solidFill>
                  <a:schemeClr val="dk1"/>
                </a:solidFill>
                <a:latin typeface="Arial"/>
                <a:ea typeface="Arial"/>
                <a:cs typeface="Arial"/>
                <a:sym typeface="Arial"/>
              </a:endParaRPr>
            </a:p>
          </p:txBody>
        </p:sp>
        <p:sp>
          <p:nvSpPr>
            <p:cNvPr id="1038" name="Google Shape;1038;g2df91a6bdca_0_72"/>
            <p:cNvSpPr txBox="1"/>
            <p:nvPr/>
          </p:nvSpPr>
          <p:spPr>
            <a:xfrm>
              <a:off x="4069509" y="3967775"/>
              <a:ext cx="9015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200"/>
                <a:buFont typeface="Arial"/>
                <a:buNone/>
              </a:pPr>
              <a:r>
                <a:rPr b="0" i="0" lang="en" sz="1200" u="none" cap="none" strike="noStrike">
                  <a:solidFill>
                    <a:schemeClr val="dk2"/>
                  </a:solidFill>
                  <a:latin typeface="Arial"/>
                  <a:ea typeface="Arial"/>
                  <a:cs typeface="Arial"/>
                  <a:sym typeface="Arial"/>
                </a:rPr>
                <a:t>INCIDENT</a:t>
              </a:r>
              <a:endParaRPr b="0" i="0" sz="1200" u="none" cap="none" strike="noStrike">
                <a:solidFill>
                  <a:schemeClr val="dk2"/>
                </a:solidFill>
                <a:latin typeface="Arial"/>
                <a:ea typeface="Arial"/>
                <a:cs typeface="Arial"/>
                <a:sym typeface="Arial"/>
              </a:endParaRPr>
            </a:p>
          </p:txBody>
        </p:sp>
        <p:sp>
          <p:nvSpPr>
            <p:cNvPr id="1032" name="Google Shape;1032;g2df91a6bdca_0_72"/>
            <p:cNvSpPr/>
            <p:nvPr/>
          </p:nvSpPr>
          <p:spPr>
            <a:xfrm>
              <a:off x="4581725" y="4631950"/>
              <a:ext cx="1988700" cy="184800"/>
            </a:xfrm>
            <a:prstGeom prst="lef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sp>
          <p:nvSpPr>
            <p:cNvPr id="1039" name="Google Shape;1039;g2df91a6bdca_0_72"/>
            <p:cNvSpPr/>
            <p:nvPr/>
          </p:nvSpPr>
          <p:spPr>
            <a:xfrm>
              <a:off x="4346882" y="4172113"/>
              <a:ext cx="376326" cy="415800"/>
            </a:xfrm>
            <a:prstGeom prst="lightningBol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da78a35bd7_0_11"/>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MITRE ATT&amp;CK</a:t>
            </a:r>
            <a:endParaRPr/>
          </a:p>
        </p:txBody>
      </p:sp>
      <p:pic>
        <p:nvPicPr>
          <p:cNvPr id="156" name="Google Shape;156;g2da78a35bd7_0_11"/>
          <p:cNvPicPr preferRelativeResize="0"/>
          <p:nvPr/>
        </p:nvPicPr>
        <p:blipFill rotWithShape="1">
          <a:blip r:embed="rId3">
            <a:alphaModFix/>
          </a:blip>
          <a:srcRect b="0" l="0" r="0" t="0"/>
          <a:stretch/>
        </p:blipFill>
        <p:spPr>
          <a:xfrm>
            <a:off x="542500" y="800775"/>
            <a:ext cx="8167701" cy="3928150"/>
          </a:xfrm>
          <a:prstGeom prst="rect">
            <a:avLst/>
          </a:prstGeom>
          <a:noFill/>
          <a:ln>
            <a:noFill/>
          </a:ln>
        </p:spPr>
      </p:pic>
      <p:sp>
        <p:nvSpPr>
          <p:cNvPr id="157" name="Google Shape;157;g2da78a35bd7_0_11"/>
          <p:cNvSpPr txBox="1"/>
          <p:nvPr/>
        </p:nvSpPr>
        <p:spPr>
          <a:xfrm>
            <a:off x="542500" y="581875"/>
            <a:ext cx="7679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158" name="Google Shape;158;g2da78a35bd7_0_11"/>
          <p:cNvPicPr preferRelativeResize="0"/>
          <p:nvPr/>
        </p:nvPicPr>
        <p:blipFill rotWithShape="1">
          <a:blip r:embed="rId4">
            <a:alphaModFix/>
          </a:blip>
          <a:srcRect b="0" l="0" r="0" t="0"/>
          <a:stretch/>
        </p:blipFill>
        <p:spPr>
          <a:xfrm>
            <a:off x="8028103" y="137702"/>
            <a:ext cx="682097" cy="682076"/>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g2df91a6bdca_0_105"/>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Be aware of the challenges</a:t>
            </a:r>
            <a:endParaRPr/>
          </a:p>
        </p:txBody>
      </p:sp>
      <p:sp>
        <p:nvSpPr>
          <p:cNvPr id="1046" name="Google Shape;1046;g2df91a6bdca_0_105"/>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Clr>
                <a:schemeClr val="dk2"/>
              </a:buClr>
              <a:buSzPts val="1500"/>
              <a:buNone/>
            </a:pPr>
            <a:r>
              <a:rPr lang="en"/>
              <a:t>Our infrastructure was successfully compromised</a:t>
            </a:r>
            <a:endParaRPr/>
          </a:p>
          <a:p>
            <a:pPr indent="-361950" lvl="0" marL="457200" rtl="0" algn="l">
              <a:lnSpc>
                <a:spcPct val="100000"/>
              </a:lnSpc>
              <a:spcBef>
                <a:spcPts val="600"/>
              </a:spcBef>
              <a:spcAft>
                <a:spcPts val="0"/>
              </a:spcAft>
              <a:buSzPts val="2100"/>
              <a:buChar char="●"/>
            </a:pPr>
            <a:r>
              <a:rPr lang="en"/>
              <a:t>Is our backup infrastructure even available?</a:t>
            </a:r>
            <a:endParaRPr/>
          </a:p>
          <a:p>
            <a:pPr indent="-361950" lvl="0" marL="457200" rtl="0" algn="l">
              <a:lnSpc>
                <a:spcPct val="100000"/>
              </a:lnSpc>
              <a:spcBef>
                <a:spcPts val="600"/>
              </a:spcBef>
              <a:spcAft>
                <a:spcPts val="0"/>
              </a:spcAft>
              <a:buSzPts val="2100"/>
              <a:buChar char="●"/>
            </a:pPr>
            <a:r>
              <a:rPr lang="en"/>
              <a:t>What if we re-enable or reconnect the backup infrastructure and it is destroyed by the threat actor?</a:t>
            </a:r>
            <a:endParaRPr/>
          </a:p>
          <a:p>
            <a:pPr indent="-361950" lvl="0" marL="457200" rtl="0" algn="l">
              <a:lnSpc>
                <a:spcPct val="100000"/>
              </a:lnSpc>
              <a:spcBef>
                <a:spcPts val="600"/>
              </a:spcBef>
              <a:spcAft>
                <a:spcPts val="0"/>
              </a:spcAft>
              <a:buSzPts val="2100"/>
              <a:buChar char="●"/>
            </a:pPr>
            <a:r>
              <a:rPr lang="en"/>
              <a:t>If we just restore everything to the way it was, what stops another compromise?</a:t>
            </a:r>
            <a:endParaRPr/>
          </a:p>
          <a:p>
            <a:pPr indent="-361950" lvl="0" marL="457200" rtl="0" algn="l">
              <a:lnSpc>
                <a:spcPct val="100000"/>
              </a:lnSpc>
              <a:spcBef>
                <a:spcPts val="600"/>
              </a:spcBef>
              <a:spcAft>
                <a:spcPts val="0"/>
              </a:spcAft>
              <a:buSzPts val="2100"/>
              <a:buChar char="●"/>
            </a:pPr>
            <a:r>
              <a:rPr lang="en"/>
              <a:t>What if the backup systems were also compromised?</a:t>
            </a:r>
            <a:endParaRPr/>
          </a:p>
          <a:p>
            <a:pPr indent="-342900" lvl="1" marL="914400" rtl="0" algn="l">
              <a:lnSpc>
                <a:spcPct val="100000"/>
              </a:lnSpc>
              <a:spcBef>
                <a:spcPts val="600"/>
              </a:spcBef>
              <a:spcAft>
                <a:spcPts val="0"/>
              </a:spcAft>
              <a:buSzPts val="1800"/>
              <a:buChar char="○"/>
            </a:pPr>
            <a:r>
              <a:rPr lang="en"/>
              <a:t>Can we trust the backup systems itself?</a:t>
            </a:r>
            <a:endParaRPr/>
          </a:p>
          <a:p>
            <a:pPr indent="-342900" lvl="1" marL="914400" rtl="0" algn="l">
              <a:lnSpc>
                <a:spcPct val="100000"/>
              </a:lnSpc>
              <a:spcBef>
                <a:spcPts val="600"/>
              </a:spcBef>
              <a:spcAft>
                <a:spcPts val="600"/>
              </a:spcAft>
              <a:buSzPts val="1800"/>
              <a:buChar char="○"/>
            </a:pPr>
            <a:r>
              <a:rPr lang="en"/>
              <a:t>Can we trust the backups and the data within them?</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g2df91a6bdca_0_112"/>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Be aware of the challenges</a:t>
            </a:r>
            <a:endParaRPr/>
          </a:p>
        </p:txBody>
      </p:sp>
      <p:sp>
        <p:nvSpPr>
          <p:cNvPr id="1052" name="Google Shape;1052;g2df91a6bdca_0_112"/>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0"/>
              </a:spcAft>
              <a:buClr>
                <a:schemeClr val="dk2"/>
              </a:buClr>
              <a:buSzPts val="1500"/>
              <a:buNone/>
            </a:pPr>
            <a:r>
              <a:rPr lang="en"/>
              <a:t>We are quickly talking about terabytes of data</a:t>
            </a:r>
            <a:endParaRPr/>
          </a:p>
          <a:p>
            <a:pPr indent="-361950" lvl="0" marL="457200" rtl="0" algn="l">
              <a:lnSpc>
                <a:spcPct val="100000"/>
              </a:lnSpc>
              <a:spcBef>
                <a:spcPts val="1200"/>
              </a:spcBef>
              <a:spcAft>
                <a:spcPts val="0"/>
              </a:spcAft>
              <a:buSzPts val="2100"/>
              <a:buChar char="●"/>
            </a:pPr>
            <a:r>
              <a:rPr lang="en"/>
              <a:t>Where is the data located?</a:t>
            </a:r>
            <a:endParaRPr/>
          </a:p>
          <a:p>
            <a:pPr indent="-361950" lvl="0" marL="457200" rtl="0" algn="l">
              <a:lnSpc>
                <a:spcPct val="100000"/>
              </a:lnSpc>
              <a:spcBef>
                <a:spcPts val="1200"/>
              </a:spcBef>
              <a:spcAft>
                <a:spcPts val="0"/>
              </a:spcAft>
              <a:buSzPts val="2100"/>
              <a:buChar char="●"/>
            </a:pPr>
            <a:r>
              <a:rPr lang="en"/>
              <a:t>How can we transfer the data?</a:t>
            </a:r>
            <a:endParaRPr/>
          </a:p>
          <a:p>
            <a:pPr indent="-342900" lvl="1" marL="914400" rtl="0" algn="l">
              <a:lnSpc>
                <a:spcPct val="100000"/>
              </a:lnSpc>
              <a:spcBef>
                <a:spcPts val="1200"/>
              </a:spcBef>
              <a:spcAft>
                <a:spcPts val="0"/>
              </a:spcAft>
              <a:buSzPts val="1800"/>
              <a:buChar char="○"/>
            </a:pPr>
            <a:r>
              <a:rPr lang="en"/>
              <a:t>How fast is your network?</a:t>
            </a:r>
            <a:endParaRPr/>
          </a:p>
          <a:p>
            <a:pPr indent="-342900" lvl="1" marL="914400" rtl="0" algn="l">
              <a:lnSpc>
                <a:spcPct val="100000"/>
              </a:lnSpc>
              <a:spcBef>
                <a:spcPts val="1200"/>
              </a:spcBef>
              <a:spcAft>
                <a:spcPts val="0"/>
              </a:spcAft>
              <a:buSzPts val="1800"/>
              <a:buChar char="○"/>
            </a:pPr>
            <a:r>
              <a:rPr lang="en"/>
              <a:t>Do we even have network connectivity?</a:t>
            </a:r>
            <a:endParaRPr/>
          </a:p>
          <a:p>
            <a:pPr indent="-342900" lvl="1" marL="914400" rtl="0" algn="l">
              <a:lnSpc>
                <a:spcPct val="100000"/>
              </a:lnSpc>
              <a:spcBef>
                <a:spcPts val="1200"/>
              </a:spcBef>
              <a:spcAft>
                <a:spcPts val="0"/>
              </a:spcAft>
              <a:buSzPts val="1800"/>
              <a:buChar char="○"/>
            </a:pPr>
            <a:r>
              <a:rPr lang="en"/>
              <a:t>Data drive shipping could be faster and more reliable</a:t>
            </a:r>
            <a:endParaRPr/>
          </a:p>
          <a:p>
            <a:pPr indent="-361950" lvl="0" marL="457200" rtl="0" algn="l">
              <a:lnSpc>
                <a:spcPct val="100000"/>
              </a:lnSpc>
              <a:spcBef>
                <a:spcPts val="1200"/>
              </a:spcBef>
              <a:spcAft>
                <a:spcPts val="1200"/>
              </a:spcAft>
              <a:buSzPts val="2100"/>
              <a:buChar char="●"/>
            </a:pPr>
            <a:r>
              <a:rPr lang="en"/>
              <a:t>This will take some time…</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g2df91a6bdca_0_118"/>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Be aware of the challenges</a:t>
            </a:r>
            <a:endParaRPr/>
          </a:p>
        </p:txBody>
      </p:sp>
      <p:sp>
        <p:nvSpPr>
          <p:cNvPr id="1058" name="Google Shape;1058;g2df91a6bdca_0_118"/>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500"/>
              <a:buNone/>
            </a:pPr>
            <a:r>
              <a:rPr lang="en"/>
              <a:t>How do we properly restore a particular system?</a:t>
            </a:r>
            <a:endParaRPr/>
          </a:p>
          <a:p>
            <a:pPr indent="-361950" lvl="0" marL="457200" rtl="0" algn="l">
              <a:lnSpc>
                <a:spcPct val="100000"/>
              </a:lnSpc>
              <a:spcBef>
                <a:spcPts val="1200"/>
              </a:spcBef>
              <a:spcAft>
                <a:spcPts val="0"/>
              </a:spcAft>
              <a:buSzPts val="2100"/>
              <a:buChar char="●"/>
            </a:pPr>
            <a:r>
              <a:rPr lang="en"/>
              <a:t>What other systems does it depend on? They must be recovered first</a:t>
            </a:r>
            <a:endParaRPr/>
          </a:p>
          <a:p>
            <a:pPr indent="-361950" lvl="0" marL="457200" rtl="0" algn="l">
              <a:lnSpc>
                <a:spcPct val="100000"/>
              </a:lnSpc>
              <a:spcBef>
                <a:spcPts val="1200"/>
              </a:spcBef>
              <a:spcAft>
                <a:spcPts val="0"/>
              </a:spcAft>
              <a:buSzPts val="2100"/>
              <a:buChar char="●"/>
            </a:pPr>
            <a:r>
              <a:rPr lang="en"/>
              <a:t>Do we remember how we configured this system? It was built a long time ago… </a:t>
            </a:r>
            <a:endParaRPr/>
          </a:p>
          <a:p>
            <a:pPr indent="-361950" lvl="0" marL="457200" rtl="0" algn="l">
              <a:lnSpc>
                <a:spcPct val="100000"/>
              </a:lnSpc>
              <a:spcBef>
                <a:spcPts val="1200"/>
              </a:spcBef>
              <a:spcAft>
                <a:spcPts val="0"/>
              </a:spcAft>
              <a:buSzPts val="2100"/>
              <a:buChar char="●"/>
            </a:pPr>
            <a:r>
              <a:rPr lang="en"/>
              <a:t>Do we have software, drivers, licence keys?</a:t>
            </a:r>
            <a:endParaRPr/>
          </a:p>
          <a:p>
            <a:pPr indent="-361950" lvl="0" marL="457200" rtl="0" algn="l">
              <a:lnSpc>
                <a:spcPct val="100000"/>
              </a:lnSpc>
              <a:spcBef>
                <a:spcPts val="1200"/>
              </a:spcBef>
              <a:spcAft>
                <a:spcPts val="0"/>
              </a:spcAft>
              <a:buSzPts val="2100"/>
              <a:buChar char="●"/>
            </a:pPr>
            <a:r>
              <a:rPr lang="en"/>
              <a:t>How do we find out if a recovery was successful?</a:t>
            </a:r>
            <a:endParaRPr/>
          </a:p>
          <a:p>
            <a:pPr indent="-342900" lvl="1" marL="914400" rtl="0" algn="l">
              <a:lnSpc>
                <a:spcPct val="100000"/>
              </a:lnSpc>
              <a:spcBef>
                <a:spcPts val="1200"/>
              </a:spcBef>
              <a:spcAft>
                <a:spcPts val="1200"/>
              </a:spcAft>
              <a:buSzPts val="1800"/>
              <a:buChar char="○"/>
            </a:pPr>
            <a:r>
              <a:rPr lang="en"/>
              <a:t>Who can test and confirm it for us?</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2df91a6bdca_0_130"/>
          <p:cNvSpPr txBox="1"/>
          <p:nvPr>
            <p:ph type="title"/>
          </p:nvPr>
        </p:nvSpPr>
        <p:spPr>
          <a:xfrm>
            <a:off x="460950" y="2065350"/>
            <a:ext cx="8222100" cy="1012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a:solidFill>
                  <a:schemeClr val="dk2"/>
                </a:solidFill>
              </a:rPr>
              <a:t>The number of affected systems matters!</a:t>
            </a:r>
            <a:endParaRPr>
              <a:solidFill>
                <a:schemeClr val="dk2"/>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g2df91a6bdca_0_135"/>
          <p:cNvSpPr txBox="1"/>
          <p:nvPr>
            <p:ph type="title"/>
          </p:nvPr>
        </p:nvSpPr>
        <p:spPr>
          <a:xfrm>
            <a:off x="165025" y="168500"/>
            <a:ext cx="8922900" cy="59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sz="2420"/>
              <a:t>Scenario 1: Systems affected can be counted on one hand</a:t>
            </a:r>
            <a:endParaRPr sz="2420"/>
          </a:p>
        </p:txBody>
      </p:sp>
      <p:sp>
        <p:nvSpPr>
          <p:cNvPr id="1069" name="Google Shape;1069;g2df91a6bdca_0_135"/>
          <p:cNvSpPr txBox="1"/>
          <p:nvPr>
            <p:ph idx="1" type="body"/>
          </p:nvPr>
        </p:nvSpPr>
        <p:spPr>
          <a:xfrm>
            <a:off x="165025" y="1091400"/>
            <a:ext cx="8790000" cy="37311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2"/>
              </a:buClr>
              <a:buSzPts val="1622"/>
              <a:buFont typeface="Arial"/>
              <a:buNone/>
            </a:pPr>
            <a:r>
              <a:rPr lang="en"/>
              <a:t>Example case: Individual end-user systems must be considered compromised because their users fell for a phishing attack.</a:t>
            </a:r>
            <a:endParaRPr/>
          </a:p>
          <a:p>
            <a:pPr indent="0" lvl="0" marL="0" rtl="0" algn="l">
              <a:lnSpc>
                <a:spcPct val="100000"/>
              </a:lnSpc>
              <a:spcBef>
                <a:spcPts val="1200"/>
              </a:spcBef>
              <a:spcAft>
                <a:spcPts val="0"/>
              </a:spcAft>
              <a:buClr>
                <a:schemeClr val="dk2"/>
              </a:buClr>
              <a:buSzPts val="1622"/>
              <a:buFont typeface="Arial"/>
              <a:buNone/>
            </a:pPr>
            <a:r>
              <a:rPr lang="en"/>
              <a:t>Typical approach for recovery:</a:t>
            </a:r>
            <a:endParaRPr/>
          </a:p>
          <a:p>
            <a:pPr indent="-352167" lvl="0" marL="457200" rtl="0" algn="l">
              <a:lnSpc>
                <a:spcPct val="100000"/>
              </a:lnSpc>
              <a:spcBef>
                <a:spcPts val="1200"/>
              </a:spcBef>
              <a:spcAft>
                <a:spcPts val="0"/>
              </a:spcAft>
              <a:buSzPts val="1946"/>
              <a:buAutoNum type="arabicPeriod"/>
            </a:pPr>
            <a:r>
              <a:rPr lang="en"/>
              <a:t>Disconnect affected device from any network</a:t>
            </a:r>
            <a:endParaRPr/>
          </a:p>
          <a:p>
            <a:pPr indent="-352167" lvl="0" marL="457200" rtl="0" algn="l">
              <a:lnSpc>
                <a:spcPct val="100000"/>
              </a:lnSpc>
              <a:spcBef>
                <a:spcPts val="0"/>
              </a:spcBef>
              <a:spcAft>
                <a:spcPts val="0"/>
              </a:spcAft>
              <a:buSzPts val="1946"/>
              <a:buAutoNum type="arabicPeriod"/>
            </a:pPr>
            <a:r>
              <a:rPr lang="en"/>
              <a:t>Transfer necessary data from the infected device to an external storage medium</a:t>
            </a:r>
            <a:endParaRPr/>
          </a:p>
          <a:p>
            <a:pPr indent="-352167" lvl="0" marL="457200" rtl="0" algn="l">
              <a:lnSpc>
                <a:spcPct val="100000"/>
              </a:lnSpc>
              <a:spcBef>
                <a:spcPts val="0"/>
              </a:spcBef>
              <a:spcAft>
                <a:spcPts val="0"/>
              </a:spcAft>
              <a:buSzPts val="1946"/>
              <a:buAutoNum type="arabicPeriod"/>
            </a:pPr>
            <a:r>
              <a:rPr lang="en"/>
              <a:t>Set up a fresh device</a:t>
            </a:r>
            <a:endParaRPr/>
          </a:p>
          <a:p>
            <a:pPr indent="-352167" lvl="0" marL="457200" rtl="0" algn="l">
              <a:lnSpc>
                <a:spcPct val="100000"/>
              </a:lnSpc>
              <a:spcBef>
                <a:spcPts val="0"/>
              </a:spcBef>
              <a:spcAft>
                <a:spcPts val="0"/>
              </a:spcAft>
              <a:buSzPts val="1946"/>
              <a:buAutoNum type="arabicPeriod"/>
            </a:pPr>
            <a:r>
              <a:rPr lang="en"/>
              <a:t>Run antimalware scan on the data</a:t>
            </a:r>
            <a:endParaRPr/>
          </a:p>
          <a:p>
            <a:pPr indent="-352167" lvl="0" marL="457200" rtl="0" algn="l">
              <a:lnSpc>
                <a:spcPct val="100000"/>
              </a:lnSpc>
              <a:spcBef>
                <a:spcPts val="0"/>
              </a:spcBef>
              <a:spcAft>
                <a:spcPts val="0"/>
              </a:spcAft>
              <a:buSzPts val="1946"/>
              <a:buAutoNum type="arabicPeriod"/>
            </a:pPr>
            <a:r>
              <a:rPr lang="en"/>
              <a:t>If nothing is found, transfer data to the new system</a:t>
            </a:r>
            <a:endParaRPr/>
          </a:p>
          <a:p>
            <a:pPr indent="-352167" lvl="0" marL="457200" rtl="0" algn="l">
              <a:lnSpc>
                <a:spcPct val="100000"/>
              </a:lnSpc>
              <a:spcBef>
                <a:spcPts val="0"/>
              </a:spcBef>
              <a:spcAft>
                <a:spcPts val="0"/>
              </a:spcAft>
              <a:buSzPts val="1946"/>
              <a:buAutoNum type="arabicPeriod"/>
            </a:pPr>
            <a:r>
              <a:rPr lang="en"/>
              <a:t>Destroy old system (logically), e.g. completely format built-in storage</a:t>
            </a:r>
            <a:endParaRPr/>
          </a:p>
          <a:p>
            <a:pPr indent="-352167" lvl="0" marL="457200" rtl="0" algn="l">
              <a:lnSpc>
                <a:spcPct val="100000"/>
              </a:lnSpc>
              <a:spcBef>
                <a:spcPts val="0"/>
              </a:spcBef>
              <a:spcAft>
                <a:spcPts val="0"/>
              </a:spcAft>
              <a:buSzPts val="1946"/>
              <a:buAutoNum type="arabicPeriod"/>
            </a:pPr>
            <a:r>
              <a:rPr lang="en"/>
              <a:t>Done</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g2df91a6bdca_0_141"/>
          <p:cNvSpPr txBox="1"/>
          <p:nvPr>
            <p:ph type="title"/>
          </p:nvPr>
        </p:nvSpPr>
        <p:spPr>
          <a:xfrm>
            <a:off x="517125" y="168500"/>
            <a:ext cx="8222100" cy="59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30952"/>
              <a:buNone/>
            </a:pPr>
            <a:r>
              <a:rPr lang="en"/>
              <a:t>Scenario 2: Significant number of devices affected</a:t>
            </a:r>
            <a:endParaRPr/>
          </a:p>
        </p:txBody>
      </p:sp>
      <p:sp>
        <p:nvSpPr>
          <p:cNvPr id="1075" name="Google Shape;1075;g2df91a6bdca_0_141"/>
          <p:cNvSpPr txBox="1"/>
          <p:nvPr>
            <p:ph idx="1" type="body"/>
          </p:nvPr>
        </p:nvSpPr>
        <p:spPr>
          <a:xfrm>
            <a:off x="165025" y="1091400"/>
            <a:ext cx="8790000" cy="3731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750"/>
              </a:spcBef>
              <a:spcAft>
                <a:spcPts val="0"/>
              </a:spcAft>
              <a:buClr>
                <a:schemeClr val="dk2"/>
              </a:buClr>
              <a:buSzPts val="1500"/>
              <a:buFont typeface="Arial"/>
              <a:buNone/>
            </a:pPr>
            <a:r>
              <a:rPr lang="en"/>
              <a:t>Example case: An entire network with its devices has been compromised, for example by a ransomware attack.</a:t>
            </a:r>
            <a:endParaRPr/>
          </a:p>
          <a:p>
            <a:pPr indent="0" lvl="0" marL="0" rtl="0" algn="l">
              <a:lnSpc>
                <a:spcPct val="100000"/>
              </a:lnSpc>
              <a:spcBef>
                <a:spcPts val="750"/>
              </a:spcBef>
              <a:spcAft>
                <a:spcPts val="0"/>
              </a:spcAft>
              <a:buClr>
                <a:schemeClr val="dk2"/>
              </a:buClr>
              <a:buSzPts val="1500"/>
              <a:buFont typeface="Arial"/>
              <a:buNone/>
            </a:pPr>
            <a:r>
              <a:rPr lang="en"/>
              <a:t>Contains the same elements as scenario 1 but is much more complex and requires a well-thought-out strategy!</a:t>
            </a:r>
            <a:endParaRPr/>
          </a:p>
          <a:p>
            <a:pPr indent="0" lvl="0" marL="0" rtl="0" algn="l">
              <a:lnSpc>
                <a:spcPct val="100000"/>
              </a:lnSpc>
              <a:spcBef>
                <a:spcPts val="750"/>
              </a:spcBef>
              <a:spcAft>
                <a:spcPts val="0"/>
              </a:spcAft>
              <a:buSzPts val="2100"/>
              <a:buNone/>
            </a:pPr>
            <a:r>
              <a:rPr lang="en"/>
              <a:t>From here on, we will assume this scenario and thus automatically also talk about scenario 1 and how to address the simpler case.</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g2df91a6bdca_0_147"/>
          <p:cNvSpPr txBox="1"/>
          <p:nvPr>
            <p:ph type="title"/>
          </p:nvPr>
        </p:nvSpPr>
        <p:spPr>
          <a:xfrm>
            <a:off x="460950" y="2065350"/>
            <a:ext cx="8222100" cy="1012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3400"/>
              <a:buFont typeface="Arial"/>
              <a:buNone/>
            </a:pPr>
            <a:r>
              <a:rPr lang="en"/>
              <a:t>Prepare the recovery environment</a:t>
            </a:r>
            <a:endParaRPr/>
          </a:p>
        </p:txBody>
      </p:sp>
      <p:sp>
        <p:nvSpPr>
          <p:cNvPr id="1081" name="Google Shape;1081;g2df91a6bdca_0_147"/>
          <p:cNvSpPr txBox="1"/>
          <p:nvPr>
            <p:ph idx="4294967295" type="subTitle"/>
          </p:nvPr>
        </p:nvSpPr>
        <p:spPr>
          <a:xfrm>
            <a:off x="460950" y="3142869"/>
            <a:ext cx="6399300" cy="53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2"/>
              </a:buClr>
              <a:buSzPts val="3400"/>
              <a:buFont typeface="Arial"/>
              <a:buNone/>
            </a:pPr>
            <a:r>
              <a:rPr b="0" i="0" lang="en" sz="2100" u="none" cap="none" strike="noStrike">
                <a:solidFill>
                  <a:schemeClr val="dk1"/>
                </a:solidFill>
                <a:latin typeface="Raleway"/>
                <a:ea typeface="Raleway"/>
                <a:cs typeface="Raleway"/>
                <a:sym typeface="Raleway"/>
              </a:rPr>
              <a:t>Step 1</a:t>
            </a:r>
            <a:endParaRPr b="0" i="0" sz="2100" u="none" cap="none" strike="noStrike">
              <a:solidFill>
                <a:schemeClr val="dk1"/>
              </a:solidFill>
              <a:latin typeface="Raleway"/>
              <a:ea typeface="Raleway"/>
              <a:cs typeface="Raleway"/>
              <a:sym typeface="Raleway"/>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g21bdad3a9b5_0_8"/>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The existing environment</a:t>
            </a:r>
            <a:endParaRPr/>
          </a:p>
        </p:txBody>
      </p:sp>
      <p:sp>
        <p:nvSpPr>
          <p:cNvPr id="1087" name="Google Shape;1087;g21bdad3a9b5_0_8"/>
          <p:cNvSpPr txBox="1"/>
          <p:nvPr>
            <p:ph idx="1" type="body"/>
          </p:nvPr>
        </p:nvSpPr>
        <p:spPr>
          <a:xfrm>
            <a:off x="461700" y="880533"/>
            <a:ext cx="8248500" cy="37581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Clr>
                <a:schemeClr val="dk1"/>
              </a:buClr>
              <a:buSzPts val="1100"/>
              <a:buFont typeface="Arial"/>
              <a:buNone/>
            </a:pPr>
            <a:r>
              <a:rPr lang="en"/>
              <a:t>The compromised environment already exists</a:t>
            </a:r>
            <a:endParaRPr/>
          </a:p>
          <a:p>
            <a:pPr indent="-361950" lvl="0" marL="457200" rtl="0" algn="l">
              <a:lnSpc>
                <a:spcPct val="115000"/>
              </a:lnSpc>
              <a:spcBef>
                <a:spcPts val="1200"/>
              </a:spcBef>
              <a:spcAft>
                <a:spcPts val="0"/>
              </a:spcAft>
              <a:buSzPts val="2100"/>
              <a:buChar char="•"/>
            </a:pPr>
            <a:r>
              <a:rPr lang="en"/>
              <a:t>It got compromised</a:t>
            </a:r>
            <a:endParaRPr/>
          </a:p>
          <a:p>
            <a:pPr indent="-361950" lvl="0" marL="457200" rtl="0" algn="l">
              <a:lnSpc>
                <a:spcPct val="115000"/>
              </a:lnSpc>
              <a:spcBef>
                <a:spcPts val="0"/>
              </a:spcBef>
              <a:spcAft>
                <a:spcPts val="0"/>
              </a:spcAft>
              <a:buSzPts val="2100"/>
              <a:buChar char="•"/>
            </a:pPr>
            <a:r>
              <a:rPr lang="en"/>
              <a:t>All our (potentially) affected devices are in this environment</a:t>
            </a:r>
            <a:endParaRPr/>
          </a:p>
          <a:p>
            <a:pPr indent="-361950" lvl="0" marL="457200" rtl="0" algn="l">
              <a:lnSpc>
                <a:spcPct val="115000"/>
              </a:lnSpc>
              <a:spcBef>
                <a:spcPts val="0"/>
              </a:spcBef>
              <a:spcAft>
                <a:spcPts val="0"/>
              </a:spcAft>
              <a:buSzPts val="2100"/>
              <a:buChar char="•"/>
            </a:pPr>
            <a:r>
              <a:rPr lang="en"/>
              <a:t>All our (potentially) affected logical objects (e.g. user accounts) are in this environment</a:t>
            </a:r>
            <a:endParaRPr/>
          </a:p>
          <a:p>
            <a:pPr indent="0" lvl="0" marL="0" rtl="0" algn="l">
              <a:lnSpc>
                <a:spcPct val="115000"/>
              </a:lnSpc>
              <a:spcBef>
                <a:spcPts val="1200"/>
              </a:spcBef>
              <a:spcAft>
                <a:spcPts val="0"/>
              </a:spcAft>
              <a:buClr>
                <a:schemeClr val="dk1"/>
              </a:buClr>
              <a:buSzPts val="1100"/>
              <a:buFont typeface="Arial"/>
              <a:buNone/>
            </a:pPr>
            <a:r>
              <a:rPr lang="en"/>
              <a:t>Important:</a:t>
            </a:r>
            <a:endParaRPr/>
          </a:p>
          <a:p>
            <a:pPr indent="-361950" lvl="0" marL="457200" rtl="0" algn="l">
              <a:lnSpc>
                <a:spcPct val="115000"/>
              </a:lnSpc>
              <a:spcBef>
                <a:spcPts val="1200"/>
              </a:spcBef>
              <a:spcAft>
                <a:spcPts val="0"/>
              </a:spcAft>
              <a:buSzPts val="2100"/>
              <a:buChar char="•"/>
            </a:pPr>
            <a:r>
              <a:rPr lang="en"/>
              <a:t>We do not trust this environment</a:t>
            </a:r>
            <a:endParaRPr/>
          </a:p>
          <a:p>
            <a:pPr indent="-361950" lvl="0" marL="457200" rtl="0" algn="l">
              <a:lnSpc>
                <a:spcPct val="115000"/>
              </a:lnSpc>
              <a:spcBef>
                <a:spcPts val="0"/>
              </a:spcBef>
              <a:spcAft>
                <a:spcPts val="0"/>
              </a:spcAft>
              <a:buSzPts val="2100"/>
              <a:buChar char="•"/>
            </a:pPr>
            <a:r>
              <a:rPr lang="en"/>
              <a:t>Everything that it touches might be/get compromised</a:t>
            </a:r>
            <a:endParaRPr/>
          </a:p>
          <a:p>
            <a:pPr indent="-361950" lvl="0" marL="457200" rtl="0" algn="l">
              <a:lnSpc>
                <a:spcPct val="115000"/>
              </a:lnSpc>
              <a:spcBef>
                <a:spcPts val="0"/>
              </a:spcBef>
              <a:spcAft>
                <a:spcPts val="0"/>
              </a:spcAft>
              <a:buSzPts val="2100"/>
              <a:buChar char="•"/>
            </a:pPr>
            <a:r>
              <a:rPr lang="en"/>
              <a:t>We assume the threat is still in this environment</a:t>
            </a:r>
            <a:endParaRPr/>
          </a:p>
          <a:p>
            <a:pPr indent="0" lvl="0" marL="0" rtl="0" algn="l">
              <a:spcBef>
                <a:spcPts val="750"/>
              </a:spcBef>
              <a:spcAft>
                <a:spcPts val="0"/>
              </a:spcAft>
              <a:buNone/>
            </a:pPr>
            <a:r>
              <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g21bdad3a9b5_0_14"/>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The new environment</a:t>
            </a:r>
            <a:endParaRPr/>
          </a:p>
        </p:txBody>
      </p:sp>
      <p:sp>
        <p:nvSpPr>
          <p:cNvPr id="1093" name="Google Shape;1093;g21bdad3a9b5_0_14"/>
          <p:cNvSpPr txBox="1"/>
          <p:nvPr>
            <p:ph idx="1" type="body"/>
          </p:nvPr>
        </p:nvSpPr>
        <p:spPr>
          <a:xfrm>
            <a:off x="461700" y="880533"/>
            <a:ext cx="8248500" cy="37581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Clr>
                <a:schemeClr val="dk1"/>
              </a:buClr>
              <a:buSzPts val="1100"/>
              <a:buFont typeface="Arial"/>
              <a:buNone/>
            </a:pPr>
            <a:r>
              <a:rPr lang="en"/>
              <a:t>This environment will replace the compromised environment</a:t>
            </a:r>
            <a:endParaRPr/>
          </a:p>
          <a:p>
            <a:pPr indent="-361950" lvl="0" marL="457200" rtl="0" algn="l">
              <a:lnSpc>
                <a:spcPct val="115000"/>
              </a:lnSpc>
              <a:spcBef>
                <a:spcPts val="1200"/>
              </a:spcBef>
              <a:spcAft>
                <a:spcPts val="0"/>
              </a:spcAft>
              <a:buSzPts val="2100"/>
              <a:buChar char="•"/>
            </a:pPr>
            <a:r>
              <a:rPr lang="en"/>
              <a:t>Must stay clean</a:t>
            </a:r>
            <a:endParaRPr/>
          </a:p>
          <a:p>
            <a:pPr indent="-361950" lvl="0" marL="457200" rtl="0" algn="l">
              <a:lnSpc>
                <a:spcPct val="115000"/>
              </a:lnSpc>
              <a:spcBef>
                <a:spcPts val="0"/>
              </a:spcBef>
              <a:spcAft>
                <a:spcPts val="0"/>
              </a:spcAft>
              <a:buSzPts val="2100"/>
              <a:buChar char="•"/>
            </a:pPr>
            <a:r>
              <a:rPr lang="en"/>
              <a:t>Objects are only connected/added if they have been classified as clean and secured</a:t>
            </a:r>
            <a:endParaRPr/>
          </a:p>
          <a:p>
            <a:pPr indent="-361950" lvl="0" marL="457200" rtl="0" algn="l">
              <a:lnSpc>
                <a:spcPct val="115000"/>
              </a:lnSpc>
              <a:spcBef>
                <a:spcPts val="0"/>
              </a:spcBef>
              <a:spcAft>
                <a:spcPts val="0"/>
              </a:spcAft>
              <a:buSzPts val="2100"/>
              <a:buChar char="•"/>
            </a:pPr>
            <a:r>
              <a:rPr lang="en"/>
              <a:t>Must be more secure than the compromised environment</a:t>
            </a:r>
            <a:endParaRPr/>
          </a:p>
          <a:p>
            <a:pPr indent="0" lvl="0" marL="0" rtl="0" algn="l">
              <a:lnSpc>
                <a:spcPct val="115000"/>
              </a:lnSpc>
              <a:spcBef>
                <a:spcPts val="1200"/>
              </a:spcBef>
              <a:spcAft>
                <a:spcPts val="0"/>
              </a:spcAft>
              <a:buClr>
                <a:schemeClr val="dk1"/>
              </a:buClr>
              <a:buSzPts val="1100"/>
              <a:buFont typeface="Arial"/>
              <a:buNone/>
            </a:pPr>
            <a:r>
              <a:rPr lang="en"/>
              <a:t>Important:</a:t>
            </a:r>
            <a:endParaRPr/>
          </a:p>
          <a:p>
            <a:pPr indent="-361950" lvl="0" marL="457200" rtl="0" algn="l">
              <a:lnSpc>
                <a:spcPct val="115000"/>
              </a:lnSpc>
              <a:spcBef>
                <a:spcPts val="1200"/>
              </a:spcBef>
              <a:spcAft>
                <a:spcPts val="0"/>
              </a:spcAft>
              <a:buSzPts val="2100"/>
              <a:buChar char="•"/>
            </a:pPr>
            <a:r>
              <a:rPr lang="en"/>
              <a:t>We must keep an eye on the environment and detect if something unexpected happens</a:t>
            </a:r>
            <a:endParaRPr/>
          </a:p>
          <a:p>
            <a:pPr indent="-361950" lvl="0" marL="457200" rtl="0" algn="l">
              <a:lnSpc>
                <a:spcPct val="115000"/>
              </a:lnSpc>
              <a:spcBef>
                <a:spcPts val="0"/>
              </a:spcBef>
              <a:spcAft>
                <a:spcPts val="0"/>
              </a:spcAft>
              <a:buSzPts val="2100"/>
              <a:buChar char="•"/>
            </a:pPr>
            <a:r>
              <a:rPr lang="en"/>
              <a:t>Visibility, detection and protection is key</a:t>
            </a:r>
            <a:endParaRPr/>
          </a:p>
          <a:p>
            <a:pPr indent="0" lvl="0" marL="0" rtl="0" algn="l">
              <a:spcBef>
                <a:spcPts val="750"/>
              </a:spcBef>
              <a:spcAft>
                <a:spcPts val="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g21bdad3a9b5_0_20"/>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The environment in between</a:t>
            </a:r>
            <a:endParaRPr/>
          </a:p>
        </p:txBody>
      </p:sp>
      <p:sp>
        <p:nvSpPr>
          <p:cNvPr id="1099" name="Google Shape;1099;g21bdad3a9b5_0_20"/>
          <p:cNvSpPr txBox="1"/>
          <p:nvPr>
            <p:ph idx="1" type="body"/>
          </p:nvPr>
        </p:nvSpPr>
        <p:spPr>
          <a:xfrm>
            <a:off x="461700" y="880533"/>
            <a:ext cx="8248500" cy="3758100"/>
          </a:xfrm>
          <a:prstGeom prst="rect">
            <a:avLst/>
          </a:prstGeom>
        </p:spPr>
        <p:txBody>
          <a:bodyPr anchorCtr="0" anchor="t" bIns="45700" lIns="91425" spcFirstLastPara="1" rIns="91425" wrap="square" tIns="45700">
            <a:normAutofit fontScale="92500" lnSpcReduction="10000"/>
          </a:bodyPr>
          <a:lstStyle/>
          <a:p>
            <a:pPr indent="0" lvl="0" marL="0" rtl="0" algn="l">
              <a:lnSpc>
                <a:spcPct val="115000"/>
              </a:lnSpc>
              <a:spcBef>
                <a:spcPts val="0"/>
              </a:spcBef>
              <a:spcAft>
                <a:spcPts val="0"/>
              </a:spcAft>
              <a:buClr>
                <a:schemeClr val="dk1"/>
              </a:buClr>
              <a:buSzPct val="55000"/>
              <a:buFont typeface="Arial"/>
              <a:buNone/>
            </a:pPr>
            <a:r>
              <a:rPr lang="en" sz="2000"/>
              <a:t>Think of it as a DMZ between the infected and clean environment</a:t>
            </a:r>
            <a:endParaRPr sz="2000"/>
          </a:p>
          <a:p>
            <a:pPr indent="-346075" lvl="0" marL="457200" rtl="0" algn="l">
              <a:lnSpc>
                <a:spcPct val="115000"/>
              </a:lnSpc>
              <a:spcBef>
                <a:spcPts val="1200"/>
              </a:spcBef>
              <a:spcAft>
                <a:spcPts val="0"/>
              </a:spcAft>
              <a:buSzPct val="100000"/>
              <a:buChar char="•"/>
            </a:pPr>
            <a:r>
              <a:rPr lang="en" sz="2000"/>
              <a:t>Here we check devices, data and other object for indicators of compromise before they may move into the clean environment</a:t>
            </a:r>
            <a:endParaRPr sz="2000"/>
          </a:p>
          <a:p>
            <a:pPr indent="-346075" lvl="0" marL="457200" rtl="0" algn="l">
              <a:lnSpc>
                <a:spcPct val="115000"/>
              </a:lnSpc>
              <a:spcBef>
                <a:spcPts val="0"/>
              </a:spcBef>
              <a:spcAft>
                <a:spcPts val="0"/>
              </a:spcAft>
              <a:buSzPct val="100000"/>
              <a:buChar char="•"/>
            </a:pPr>
            <a:r>
              <a:rPr lang="en" sz="2000"/>
              <a:t>Here we prepare backups to be restored in the clean environment</a:t>
            </a:r>
            <a:endParaRPr sz="2000"/>
          </a:p>
          <a:p>
            <a:pPr indent="-346075" lvl="0" marL="457200" rtl="0" algn="l">
              <a:lnSpc>
                <a:spcPct val="115000"/>
              </a:lnSpc>
              <a:spcBef>
                <a:spcPts val="0"/>
              </a:spcBef>
              <a:spcAft>
                <a:spcPts val="0"/>
              </a:spcAft>
              <a:buSzPct val="100000"/>
              <a:buChar char="•"/>
            </a:pPr>
            <a:r>
              <a:rPr lang="en" sz="2000"/>
              <a:t>Here we cleanup devices, if there is no other way</a:t>
            </a:r>
            <a:endParaRPr sz="2000"/>
          </a:p>
          <a:p>
            <a:pPr indent="0" lvl="0" marL="0" rtl="0" algn="l">
              <a:lnSpc>
                <a:spcPct val="115000"/>
              </a:lnSpc>
              <a:spcBef>
                <a:spcPts val="1200"/>
              </a:spcBef>
              <a:spcAft>
                <a:spcPts val="0"/>
              </a:spcAft>
              <a:buClr>
                <a:schemeClr val="dk1"/>
              </a:buClr>
              <a:buSzPct val="55000"/>
              <a:buFont typeface="Arial"/>
              <a:buNone/>
            </a:pPr>
            <a:r>
              <a:rPr lang="en" sz="2000"/>
              <a:t>Important:</a:t>
            </a:r>
            <a:endParaRPr sz="2000"/>
          </a:p>
          <a:p>
            <a:pPr indent="-346075" lvl="0" marL="457200" rtl="0" algn="l">
              <a:lnSpc>
                <a:spcPct val="115000"/>
              </a:lnSpc>
              <a:spcBef>
                <a:spcPts val="1200"/>
              </a:spcBef>
              <a:spcAft>
                <a:spcPts val="0"/>
              </a:spcAft>
              <a:buSzPct val="100000"/>
              <a:buChar char="•"/>
            </a:pPr>
            <a:r>
              <a:rPr lang="en" sz="2000"/>
              <a:t>Internet access only as far as necessary to perform the tasks</a:t>
            </a:r>
            <a:endParaRPr sz="2000"/>
          </a:p>
          <a:p>
            <a:pPr indent="-346075" lvl="0" marL="457200" rtl="0" algn="l">
              <a:lnSpc>
                <a:spcPct val="115000"/>
              </a:lnSpc>
              <a:spcBef>
                <a:spcPts val="0"/>
              </a:spcBef>
              <a:spcAft>
                <a:spcPts val="0"/>
              </a:spcAft>
              <a:buSzPct val="100000"/>
              <a:buChar char="•"/>
            </a:pPr>
            <a:r>
              <a:rPr lang="en" sz="2000"/>
              <a:t>No network connectivity between the three environments</a:t>
            </a:r>
            <a:endParaRPr sz="2000"/>
          </a:p>
          <a:p>
            <a:pPr indent="-346075" lvl="0" marL="457200" rtl="0" algn="l">
              <a:lnSpc>
                <a:spcPct val="115000"/>
              </a:lnSpc>
              <a:spcBef>
                <a:spcPts val="0"/>
              </a:spcBef>
              <a:spcAft>
                <a:spcPts val="0"/>
              </a:spcAft>
              <a:buSzPct val="100000"/>
              <a:buChar char="•"/>
            </a:pPr>
            <a:r>
              <a:rPr lang="en" sz="2000"/>
              <a:t>No network connectivity between devices within the network</a:t>
            </a:r>
            <a:endParaRPr sz="2000"/>
          </a:p>
          <a:p>
            <a:pPr indent="0" lvl="0" marL="0" rtl="0" algn="l">
              <a:spcBef>
                <a:spcPts val="75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9"/>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ED7D31"/>
              </a:buClr>
              <a:buSzPts val="4200"/>
              <a:buFont typeface="Raleway"/>
              <a:buNone/>
            </a:pPr>
            <a:r>
              <a:rPr lang="en"/>
              <a:t>How bad is it?</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2df91a6bdca_0_171"/>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The three environments for recovery</a:t>
            </a:r>
            <a:endParaRPr/>
          </a:p>
        </p:txBody>
      </p:sp>
      <p:grpSp>
        <p:nvGrpSpPr>
          <p:cNvPr id="1105" name="Google Shape;1105;g2df91a6bdca_0_171"/>
          <p:cNvGrpSpPr/>
          <p:nvPr/>
        </p:nvGrpSpPr>
        <p:grpSpPr>
          <a:xfrm>
            <a:off x="147614" y="760761"/>
            <a:ext cx="8848761" cy="4209015"/>
            <a:chOff x="371475" y="1484784"/>
            <a:chExt cx="10038300" cy="5041340"/>
          </a:xfrm>
        </p:grpSpPr>
        <p:grpSp>
          <p:nvGrpSpPr>
            <p:cNvPr id="1106" name="Google Shape;1106;g2df91a6bdca_0_171"/>
            <p:cNvGrpSpPr/>
            <p:nvPr/>
          </p:nvGrpSpPr>
          <p:grpSpPr>
            <a:xfrm>
              <a:off x="371475" y="1867384"/>
              <a:ext cx="2880300" cy="4657960"/>
              <a:chOff x="371364" y="1867384"/>
              <a:chExt cx="2880300" cy="4657960"/>
            </a:xfrm>
          </p:grpSpPr>
          <p:sp>
            <p:nvSpPr>
              <p:cNvPr id="1107" name="Google Shape;1107;g2df91a6bdca_0_171"/>
              <p:cNvSpPr/>
              <p:nvPr/>
            </p:nvSpPr>
            <p:spPr>
              <a:xfrm>
                <a:off x="371364" y="1867384"/>
                <a:ext cx="2880300" cy="3721800"/>
              </a:xfrm>
              <a:prstGeom prst="rect">
                <a:avLst/>
              </a:prstGeom>
              <a:noFill/>
              <a:ln cap="flat" cmpd="sng" w="3810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accent4"/>
                  </a:solidFill>
                  <a:latin typeface="Arial"/>
                  <a:ea typeface="Arial"/>
                  <a:cs typeface="Arial"/>
                  <a:sym typeface="Arial"/>
                </a:endParaRPr>
              </a:p>
            </p:txBody>
          </p:sp>
          <p:sp>
            <p:nvSpPr>
              <p:cNvPr id="1108" name="Google Shape;1108;g2df91a6bdca_0_171"/>
              <p:cNvSpPr txBox="1"/>
              <p:nvPr/>
            </p:nvSpPr>
            <p:spPr>
              <a:xfrm>
                <a:off x="371364" y="5610944"/>
                <a:ext cx="2880300" cy="9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2"/>
                  </a:buClr>
                  <a:buSzPts val="1500"/>
                  <a:buFont typeface="Arial"/>
                  <a:buNone/>
                </a:pPr>
                <a:r>
                  <a:rPr b="1" i="0" lang="en" sz="1500" u="none" cap="none" strike="noStrike">
                    <a:solidFill>
                      <a:schemeClr val="dk2"/>
                    </a:solidFill>
                    <a:latin typeface="Arial"/>
                    <a:ea typeface="Arial"/>
                    <a:cs typeface="Arial"/>
                    <a:sym typeface="Arial"/>
                  </a:rPr>
                  <a:t>Compromised</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2"/>
                  </a:buClr>
                  <a:buSzPts val="1500"/>
                  <a:buFont typeface="Arial"/>
                  <a:buNone/>
                </a:pPr>
                <a:r>
                  <a:rPr b="1" i="0" lang="en" sz="1500" u="none" cap="none" strike="noStrike">
                    <a:solidFill>
                      <a:schemeClr val="dk2"/>
                    </a:solidFill>
                    <a:latin typeface="Arial"/>
                    <a:ea typeface="Arial"/>
                    <a:cs typeface="Arial"/>
                    <a:sym typeface="Arial"/>
                  </a:rPr>
                  <a:t>Environment</a:t>
                </a:r>
                <a:endParaRPr b="0" i="0" sz="1100" u="none" cap="none" strike="noStrike">
                  <a:solidFill>
                    <a:schemeClr val="dk1"/>
                  </a:solidFill>
                  <a:latin typeface="Arial"/>
                  <a:ea typeface="Arial"/>
                  <a:cs typeface="Arial"/>
                  <a:sym typeface="Arial"/>
                </a:endParaRPr>
              </a:p>
            </p:txBody>
          </p:sp>
        </p:grpSp>
        <p:grpSp>
          <p:nvGrpSpPr>
            <p:cNvPr id="1109" name="Google Shape;1109;g2df91a6bdca_0_171"/>
            <p:cNvGrpSpPr/>
            <p:nvPr/>
          </p:nvGrpSpPr>
          <p:grpSpPr>
            <a:xfrm>
              <a:off x="7518269" y="1863725"/>
              <a:ext cx="2891506" cy="4661619"/>
              <a:chOff x="7518158" y="1863725"/>
              <a:chExt cx="2891506" cy="4661619"/>
            </a:xfrm>
          </p:grpSpPr>
          <p:sp>
            <p:nvSpPr>
              <p:cNvPr id="1110" name="Google Shape;1110;g2df91a6bdca_0_171"/>
              <p:cNvSpPr/>
              <p:nvPr/>
            </p:nvSpPr>
            <p:spPr>
              <a:xfrm>
                <a:off x="7518158" y="1863725"/>
                <a:ext cx="2880300" cy="3721800"/>
              </a:xfrm>
              <a:prstGeom prst="rect">
                <a:avLst/>
              </a:prstGeom>
              <a:noFill/>
              <a:ln cap="flat" cmpd="sng" w="3810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accent4"/>
                  </a:solidFill>
                  <a:latin typeface="Arial"/>
                  <a:ea typeface="Arial"/>
                  <a:cs typeface="Arial"/>
                  <a:sym typeface="Arial"/>
                </a:endParaRPr>
              </a:p>
            </p:txBody>
          </p:sp>
          <p:sp>
            <p:nvSpPr>
              <p:cNvPr id="1111" name="Google Shape;1111;g2df91a6bdca_0_171"/>
              <p:cNvSpPr txBox="1"/>
              <p:nvPr/>
            </p:nvSpPr>
            <p:spPr>
              <a:xfrm>
                <a:off x="7529364" y="5610944"/>
                <a:ext cx="2880300" cy="9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2"/>
                  </a:buClr>
                  <a:buSzPts val="1500"/>
                  <a:buFont typeface="Arial"/>
                  <a:buNone/>
                </a:pPr>
                <a:r>
                  <a:rPr b="1" i="0" lang="en" sz="1500" u="none" cap="none" strike="noStrike">
                    <a:solidFill>
                      <a:schemeClr val="dk2"/>
                    </a:solidFill>
                    <a:latin typeface="Arial"/>
                    <a:ea typeface="Arial"/>
                    <a:cs typeface="Arial"/>
                    <a:sym typeface="Arial"/>
                  </a:rPr>
                  <a:t>Clean</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2"/>
                  </a:buClr>
                  <a:buSzPts val="1500"/>
                  <a:buFont typeface="Arial"/>
                  <a:buNone/>
                </a:pPr>
                <a:r>
                  <a:rPr b="1" i="0" lang="en" sz="1500" u="none" cap="none" strike="noStrike">
                    <a:solidFill>
                      <a:schemeClr val="dk2"/>
                    </a:solidFill>
                    <a:latin typeface="Arial"/>
                    <a:ea typeface="Arial"/>
                    <a:cs typeface="Arial"/>
                    <a:sym typeface="Arial"/>
                  </a:rPr>
                  <a:t>Environment</a:t>
                </a:r>
                <a:endParaRPr b="0" i="0" sz="1100" u="none" cap="none" strike="noStrike">
                  <a:solidFill>
                    <a:schemeClr val="dk1"/>
                  </a:solidFill>
                  <a:latin typeface="Arial"/>
                  <a:ea typeface="Arial"/>
                  <a:cs typeface="Arial"/>
                  <a:sym typeface="Arial"/>
                </a:endParaRPr>
              </a:p>
            </p:txBody>
          </p:sp>
        </p:grpSp>
        <p:grpSp>
          <p:nvGrpSpPr>
            <p:cNvPr id="1112" name="Google Shape;1112;g2df91a6bdca_0_171"/>
            <p:cNvGrpSpPr/>
            <p:nvPr/>
          </p:nvGrpSpPr>
          <p:grpSpPr>
            <a:xfrm>
              <a:off x="3934769" y="3429000"/>
              <a:ext cx="2889301" cy="3097124"/>
              <a:chOff x="3935760" y="2708921"/>
              <a:chExt cx="2889301" cy="3097124"/>
            </a:xfrm>
          </p:grpSpPr>
          <p:sp>
            <p:nvSpPr>
              <p:cNvPr id="1113" name="Google Shape;1113;g2df91a6bdca_0_171"/>
              <p:cNvSpPr/>
              <p:nvPr/>
            </p:nvSpPr>
            <p:spPr>
              <a:xfrm>
                <a:off x="3935760" y="2708921"/>
                <a:ext cx="2880300" cy="2160300"/>
              </a:xfrm>
              <a:prstGeom prst="rect">
                <a:avLst/>
              </a:prstGeom>
              <a:noFill/>
              <a:ln cap="flat" cmpd="sng" w="381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accent4"/>
                  </a:solidFill>
                  <a:latin typeface="Arial"/>
                  <a:ea typeface="Arial"/>
                  <a:cs typeface="Arial"/>
                  <a:sym typeface="Arial"/>
                </a:endParaRPr>
              </a:p>
            </p:txBody>
          </p:sp>
          <p:sp>
            <p:nvSpPr>
              <p:cNvPr id="1114" name="Google Shape;1114;g2df91a6bdca_0_171"/>
              <p:cNvSpPr txBox="1"/>
              <p:nvPr/>
            </p:nvSpPr>
            <p:spPr>
              <a:xfrm>
                <a:off x="3944761" y="4891645"/>
                <a:ext cx="2880300" cy="9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2"/>
                  </a:buClr>
                  <a:buSzPts val="1500"/>
                  <a:buFont typeface="Arial"/>
                  <a:buNone/>
                </a:pPr>
                <a:r>
                  <a:rPr b="1" i="0" lang="en" sz="1500" u="none" cap="none" strike="noStrike">
                    <a:solidFill>
                      <a:schemeClr val="dk2"/>
                    </a:solidFill>
                    <a:latin typeface="Arial"/>
                    <a:ea typeface="Arial"/>
                    <a:cs typeface="Arial"/>
                    <a:sym typeface="Arial"/>
                  </a:rPr>
                  <a:t>Test, Cleanup &amp; Restore</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2"/>
                  </a:buClr>
                  <a:buSzPts val="1500"/>
                  <a:buFont typeface="Arial"/>
                  <a:buNone/>
                </a:pPr>
                <a:r>
                  <a:rPr b="1" i="0" lang="en" sz="1500" u="none" cap="none" strike="noStrike">
                    <a:solidFill>
                      <a:schemeClr val="dk2"/>
                    </a:solidFill>
                    <a:latin typeface="Arial"/>
                    <a:ea typeface="Arial"/>
                    <a:cs typeface="Arial"/>
                    <a:sym typeface="Arial"/>
                  </a:rPr>
                  <a:t>Environment</a:t>
                </a:r>
                <a:endParaRPr b="0" i="0" sz="1100" u="none" cap="none" strike="noStrike">
                  <a:solidFill>
                    <a:schemeClr val="dk1"/>
                  </a:solidFill>
                  <a:latin typeface="Arial"/>
                  <a:ea typeface="Arial"/>
                  <a:cs typeface="Arial"/>
                  <a:sym typeface="Arial"/>
                </a:endParaRPr>
              </a:p>
            </p:txBody>
          </p:sp>
        </p:grpSp>
        <p:sp>
          <p:nvSpPr>
            <p:cNvPr id="1115" name="Google Shape;1115;g2df91a6bdca_0_171"/>
            <p:cNvSpPr/>
            <p:nvPr/>
          </p:nvSpPr>
          <p:spPr>
            <a:xfrm>
              <a:off x="4222801" y="1484784"/>
              <a:ext cx="2304288" cy="1261872"/>
            </a:xfrm>
            <a:prstGeom prst="cloud">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Arial"/>
                <a:buNone/>
              </a:pPr>
              <a:r>
                <a:rPr b="1" i="0" lang="en" sz="1500" u="none" cap="none" strike="noStrike">
                  <a:solidFill>
                    <a:schemeClr val="lt1"/>
                  </a:solidFill>
                  <a:latin typeface="Arial"/>
                  <a:ea typeface="Arial"/>
                  <a:cs typeface="Arial"/>
                  <a:sym typeface="Arial"/>
                </a:rPr>
                <a:t>Internet</a:t>
              </a:r>
              <a:endParaRPr b="0" i="0" sz="1100" u="none" cap="none" strike="noStrike">
                <a:solidFill>
                  <a:schemeClr val="dk1"/>
                </a:solidFill>
                <a:latin typeface="Arial"/>
                <a:ea typeface="Arial"/>
                <a:cs typeface="Arial"/>
                <a:sym typeface="Arial"/>
              </a:endParaRPr>
            </a:p>
          </p:txBody>
        </p:sp>
        <p:grpSp>
          <p:nvGrpSpPr>
            <p:cNvPr id="1116" name="Google Shape;1116;g2df91a6bdca_0_171"/>
            <p:cNvGrpSpPr/>
            <p:nvPr/>
          </p:nvGrpSpPr>
          <p:grpSpPr>
            <a:xfrm>
              <a:off x="531085" y="2679300"/>
              <a:ext cx="2396599" cy="2265489"/>
              <a:chOff x="531085" y="2679300"/>
              <a:chExt cx="2396599" cy="2265489"/>
            </a:xfrm>
          </p:grpSpPr>
          <p:cxnSp>
            <p:nvCxnSpPr>
              <p:cNvPr id="1117" name="Google Shape;1117;g2df91a6bdca_0_171"/>
              <p:cNvCxnSpPr/>
              <p:nvPr/>
            </p:nvCxnSpPr>
            <p:spPr>
              <a:xfrm>
                <a:off x="551384" y="3429000"/>
                <a:ext cx="2376300" cy="0"/>
              </a:xfrm>
              <a:prstGeom prst="straightConnector1">
                <a:avLst/>
              </a:prstGeom>
              <a:noFill/>
              <a:ln cap="flat" cmpd="sng" w="28575">
                <a:solidFill>
                  <a:schemeClr val="dk1"/>
                </a:solidFill>
                <a:prstDash val="solid"/>
                <a:miter lim="800000"/>
                <a:headEnd len="sm" w="sm" type="none"/>
                <a:tailEnd len="sm" w="sm" type="none"/>
              </a:ln>
            </p:spPr>
          </p:cxnSp>
          <p:cxnSp>
            <p:nvCxnSpPr>
              <p:cNvPr id="1118" name="Google Shape;1118;g2df91a6bdca_0_171"/>
              <p:cNvCxnSpPr/>
              <p:nvPr/>
            </p:nvCxnSpPr>
            <p:spPr>
              <a:xfrm rot="10800000">
                <a:off x="1055440" y="2679300"/>
                <a:ext cx="0" cy="749700"/>
              </a:xfrm>
              <a:prstGeom prst="straightConnector1">
                <a:avLst/>
              </a:prstGeom>
              <a:noFill/>
              <a:ln cap="flat" cmpd="sng" w="28575">
                <a:solidFill>
                  <a:schemeClr val="dk1"/>
                </a:solidFill>
                <a:prstDash val="solid"/>
                <a:miter lim="800000"/>
                <a:headEnd len="sm" w="sm" type="none"/>
                <a:tailEnd len="sm" w="sm" type="none"/>
              </a:ln>
            </p:spPr>
          </p:cxnSp>
          <p:cxnSp>
            <p:nvCxnSpPr>
              <p:cNvPr id="1119" name="Google Shape;1119;g2df91a6bdca_0_171"/>
              <p:cNvCxnSpPr/>
              <p:nvPr/>
            </p:nvCxnSpPr>
            <p:spPr>
              <a:xfrm rot="10800000">
                <a:off x="2495600" y="2679300"/>
                <a:ext cx="0" cy="749700"/>
              </a:xfrm>
              <a:prstGeom prst="straightConnector1">
                <a:avLst/>
              </a:prstGeom>
              <a:noFill/>
              <a:ln cap="flat" cmpd="sng" w="28575">
                <a:solidFill>
                  <a:schemeClr val="dk1"/>
                </a:solidFill>
                <a:prstDash val="solid"/>
                <a:miter lim="800000"/>
                <a:headEnd len="sm" w="sm" type="none"/>
                <a:tailEnd len="sm" w="sm" type="none"/>
              </a:ln>
            </p:spPr>
          </p:cxnSp>
          <p:cxnSp>
            <p:nvCxnSpPr>
              <p:cNvPr id="1120" name="Google Shape;1120;g2df91a6bdca_0_171"/>
              <p:cNvCxnSpPr/>
              <p:nvPr/>
            </p:nvCxnSpPr>
            <p:spPr>
              <a:xfrm rot="10800000">
                <a:off x="2135560" y="3431120"/>
                <a:ext cx="0" cy="1503900"/>
              </a:xfrm>
              <a:prstGeom prst="straightConnector1">
                <a:avLst/>
              </a:prstGeom>
              <a:noFill/>
              <a:ln cap="flat" cmpd="sng" w="28575">
                <a:solidFill>
                  <a:schemeClr val="dk1"/>
                </a:solidFill>
                <a:prstDash val="solid"/>
                <a:miter lim="800000"/>
                <a:headEnd len="sm" w="sm" type="none"/>
                <a:tailEnd len="sm" w="sm" type="none"/>
              </a:ln>
            </p:spPr>
          </p:cxnSp>
          <p:cxnSp>
            <p:nvCxnSpPr>
              <p:cNvPr id="1121" name="Google Shape;1121;g2df91a6bdca_0_171"/>
              <p:cNvCxnSpPr/>
              <p:nvPr/>
            </p:nvCxnSpPr>
            <p:spPr>
              <a:xfrm>
                <a:off x="531085" y="4944789"/>
                <a:ext cx="2376300" cy="0"/>
              </a:xfrm>
              <a:prstGeom prst="straightConnector1">
                <a:avLst/>
              </a:prstGeom>
              <a:noFill/>
              <a:ln cap="flat" cmpd="sng" w="28575">
                <a:solidFill>
                  <a:schemeClr val="dk1"/>
                </a:solidFill>
                <a:prstDash val="solid"/>
                <a:miter lim="800000"/>
                <a:headEnd len="sm" w="sm" type="none"/>
                <a:tailEnd len="sm" w="sm" type="none"/>
              </a:ln>
            </p:spPr>
          </p:cxnSp>
          <p:cxnSp>
            <p:nvCxnSpPr>
              <p:cNvPr id="1122" name="Google Shape;1122;g2df91a6bdca_0_171"/>
              <p:cNvCxnSpPr/>
              <p:nvPr/>
            </p:nvCxnSpPr>
            <p:spPr>
              <a:xfrm rot="10800000">
                <a:off x="1506883" y="4195089"/>
                <a:ext cx="0" cy="749700"/>
              </a:xfrm>
              <a:prstGeom prst="straightConnector1">
                <a:avLst/>
              </a:prstGeom>
              <a:noFill/>
              <a:ln cap="flat" cmpd="sng" w="28575">
                <a:solidFill>
                  <a:schemeClr val="dk1"/>
                </a:solidFill>
                <a:prstDash val="solid"/>
                <a:miter lim="800000"/>
                <a:headEnd len="sm" w="sm" type="none"/>
                <a:tailEnd len="sm" w="sm" type="none"/>
              </a:ln>
            </p:spPr>
          </p:cxnSp>
        </p:grpSp>
        <p:grpSp>
          <p:nvGrpSpPr>
            <p:cNvPr id="1123" name="Google Shape;1123;g2df91a6bdca_0_171"/>
            <p:cNvGrpSpPr/>
            <p:nvPr/>
          </p:nvGrpSpPr>
          <p:grpSpPr>
            <a:xfrm>
              <a:off x="7786095" y="2669531"/>
              <a:ext cx="2396599" cy="2265489"/>
              <a:chOff x="531085" y="2679300"/>
              <a:chExt cx="2396599" cy="2265489"/>
            </a:xfrm>
          </p:grpSpPr>
          <p:cxnSp>
            <p:nvCxnSpPr>
              <p:cNvPr id="1124" name="Google Shape;1124;g2df91a6bdca_0_171"/>
              <p:cNvCxnSpPr/>
              <p:nvPr/>
            </p:nvCxnSpPr>
            <p:spPr>
              <a:xfrm>
                <a:off x="551384" y="3429000"/>
                <a:ext cx="2376300" cy="0"/>
              </a:xfrm>
              <a:prstGeom prst="straightConnector1">
                <a:avLst/>
              </a:prstGeom>
              <a:noFill/>
              <a:ln cap="flat" cmpd="sng" w="28575">
                <a:solidFill>
                  <a:schemeClr val="dk1"/>
                </a:solidFill>
                <a:prstDash val="solid"/>
                <a:miter lim="800000"/>
                <a:headEnd len="sm" w="sm" type="none"/>
                <a:tailEnd len="sm" w="sm" type="none"/>
              </a:ln>
            </p:spPr>
          </p:cxnSp>
          <p:cxnSp>
            <p:nvCxnSpPr>
              <p:cNvPr id="1125" name="Google Shape;1125;g2df91a6bdca_0_171"/>
              <p:cNvCxnSpPr/>
              <p:nvPr/>
            </p:nvCxnSpPr>
            <p:spPr>
              <a:xfrm rot="10800000">
                <a:off x="2570282" y="2679300"/>
                <a:ext cx="0" cy="749700"/>
              </a:xfrm>
              <a:prstGeom prst="straightConnector1">
                <a:avLst/>
              </a:prstGeom>
              <a:noFill/>
              <a:ln cap="flat" cmpd="sng" w="28575">
                <a:solidFill>
                  <a:schemeClr val="dk1"/>
                </a:solidFill>
                <a:prstDash val="solid"/>
                <a:miter lim="800000"/>
                <a:headEnd len="sm" w="sm" type="none"/>
                <a:tailEnd len="sm" w="sm" type="none"/>
              </a:ln>
            </p:spPr>
          </p:cxnSp>
          <p:cxnSp>
            <p:nvCxnSpPr>
              <p:cNvPr id="1126" name="Google Shape;1126;g2df91a6bdca_0_171"/>
              <p:cNvCxnSpPr/>
              <p:nvPr/>
            </p:nvCxnSpPr>
            <p:spPr>
              <a:xfrm rot="10800000">
                <a:off x="2135560" y="3431120"/>
                <a:ext cx="0" cy="1503900"/>
              </a:xfrm>
              <a:prstGeom prst="straightConnector1">
                <a:avLst/>
              </a:prstGeom>
              <a:noFill/>
              <a:ln cap="flat" cmpd="sng" w="28575">
                <a:solidFill>
                  <a:schemeClr val="dk1"/>
                </a:solidFill>
                <a:prstDash val="solid"/>
                <a:miter lim="800000"/>
                <a:headEnd len="sm" w="sm" type="none"/>
                <a:tailEnd len="sm" w="sm" type="none"/>
              </a:ln>
            </p:spPr>
          </p:cxnSp>
          <p:cxnSp>
            <p:nvCxnSpPr>
              <p:cNvPr id="1127" name="Google Shape;1127;g2df91a6bdca_0_171"/>
              <p:cNvCxnSpPr/>
              <p:nvPr/>
            </p:nvCxnSpPr>
            <p:spPr>
              <a:xfrm>
                <a:off x="531085" y="4944789"/>
                <a:ext cx="2376300" cy="0"/>
              </a:xfrm>
              <a:prstGeom prst="straightConnector1">
                <a:avLst/>
              </a:prstGeom>
              <a:noFill/>
              <a:ln cap="flat" cmpd="sng" w="28575">
                <a:solidFill>
                  <a:schemeClr val="dk1"/>
                </a:solidFill>
                <a:prstDash val="solid"/>
                <a:miter lim="800000"/>
                <a:headEnd len="sm" w="sm" type="none"/>
                <a:tailEnd len="sm" w="sm" type="none"/>
              </a:ln>
            </p:spPr>
          </p:cxnSp>
          <p:cxnSp>
            <p:nvCxnSpPr>
              <p:cNvPr id="1128" name="Google Shape;1128;g2df91a6bdca_0_171"/>
              <p:cNvCxnSpPr/>
              <p:nvPr/>
            </p:nvCxnSpPr>
            <p:spPr>
              <a:xfrm rot="10800000">
                <a:off x="1506883" y="4195089"/>
                <a:ext cx="0" cy="749700"/>
              </a:xfrm>
              <a:prstGeom prst="straightConnector1">
                <a:avLst/>
              </a:prstGeom>
              <a:noFill/>
              <a:ln cap="flat" cmpd="sng" w="28575">
                <a:solidFill>
                  <a:schemeClr val="dk1"/>
                </a:solidFill>
                <a:prstDash val="solid"/>
                <a:miter lim="800000"/>
                <a:headEnd len="sm" w="sm" type="none"/>
                <a:tailEnd len="sm" w="sm" type="none"/>
              </a:ln>
            </p:spPr>
          </p:cxnSp>
        </p:grpSp>
        <p:cxnSp>
          <p:nvCxnSpPr>
            <p:cNvPr id="1129" name="Google Shape;1129;g2df91a6bdca_0_171"/>
            <p:cNvCxnSpPr>
              <a:endCxn id="1115" idx="2"/>
            </p:cNvCxnSpPr>
            <p:nvPr/>
          </p:nvCxnSpPr>
          <p:spPr>
            <a:xfrm flipH="1" rot="10800000">
              <a:off x="2549349" y="2115720"/>
              <a:ext cx="1680600" cy="1309500"/>
            </a:xfrm>
            <a:prstGeom prst="straightConnector1">
              <a:avLst/>
            </a:prstGeom>
            <a:noFill/>
            <a:ln cap="flat" cmpd="sng" w="28575">
              <a:solidFill>
                <a:schemeClr val="dk2"/>
              </a:solidFill>
              <a:prstDash val="solid"/>
              <a:miter lim="800000"/>
              <a:headEnd len="sm" w="sm" type="none"/>
              <a:tailEnd len="sm" w="sm" type="none"/>
            </a:ln>
          </p:spPr>
        </p:cxnSp>
        <p:sp>
          <p:nvSpPr>
            <p:cNvPr id="1130" name="Google Shape;1130;g2df91a6bdca_0_171"/>
            <p:cNvSpPr/>
            <p:nvPr/>
          </p:nvSpPr>
          <p:spPr>
            <a:xfrm>
              <a:off x="2805944" y="2375995"/>
              <a:ext cx="914400" cy="914400"/>
            </a:xfrm>
            <a:prstGeom prst="noSmoking">
              <a:avLst>
                <a:gd fmla="val 18750" name="adj"/>
              </a:avLst>
            </a:prstGeom>
            <a:solidFill>
              <a:srgbClr val="FF003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dk1"/>
                </a:solidFill>
                <a:latin typeface="Arial"/>
                <a:ea typeface="Arial"/>
                <a:cs typeface="Arial"/>
                <a:sym typeface="Arial"/>
              </a:endParaRPr>
            </a:p>
          </p:txBody>
        </p:sp>
        <p:cxnSp>
          <p:nvCxnSpPr>
            <p:cNvPr id="1131" name="Google Shape;1131;g2df91a6bdca_0_171"/>
            <p:cNvCxnSpPr>
              <a:endCxn id="1115" idx="1"/>
            </p:cNvCxnSpPr>
            <p:nvPr/>
          </p:nvCxnSpPr>
          <p:spPr>
            <a:xfrm rot="10800000">
              <a:off x="5374945" y="2745312"/>
              <a:ext cx="0" cy="2051700"/>
            </a:xfrm>
            <a:prstGeom prst="straightConnector1">
              <a:avLst/>
            </a:prstGeom>
            <a:noFill/>
            <a:ln cap="flat" cmpd="sng" w="28575">
              <a:solidFill>
                <a:schemeClr val="dk2"/>
              </a:solidFill>
              <a:prstDash val="solid"/>
              <a:miter lim="800000"/>
              <a:headEnd len="sm" w="sm" type="none"/>
              <a:tailEnd len="sm" w="sm" type="none"/>
            </a:ln>
          </p:spPr>
        </p:cxnSp>
        <p:cxnSp>
          <p:nvCxnSpPr>
            <p:cNvPr id="1132" name="Google Shape;1132;g2df91a6bdca_0_171"/>
            <p:cNvCxnSpPr>
              <a:endCxn id="1115" idx="0"/>
            </p:cNvCxnSpPr>
            <p:nvPr/>
          </p:nvCxnSpPr>
          <p:spPr>
            <a:xfrm rot="10800000">
              <a:off x="6525169" y="2115720"/>
              <a:ext cx="1694700" cy="1309500"/>
            </a:xfrm>
            <a:prstGeom prst="straightConnector1">
              <a:avLst/>
            </a:prstGeom>
            <a:noFill/>
            <a:ln cap="flat" cmpd="sng" w="28575">
              <a:solidFill>
                <a:schemeClr val="dk2"/>
              </a:solidFill>
              <a:prstDash val="solid"/>
              <a:miter lim="800000"/>
              <a:headEnd len="sm" w="sm" type="none"/>
              <a:tailEnd len="sm" w="sm" type="none"/>
            </a:ln>
          </p:spPr>
        </p:cxnSp>
        <p:cxnSp>
          <p:nvCxnSpPr>
            <p:cNvPr id="1133" name="Google Shape;1133;g2df91a6bdca_0_171"/>
            <p:cNvCxnSpPr/>
            <p:nvPr/>
          </p:nvCxnSpPr>
          <p:spPr>
            <a:xfrm>
              <a:off x="4186797" y="4797152"/>
              <a:ext cx="2376300" cy="0"/>
            </a:xfrm>
            <a:prstGeom prst="straightConnector1">
              <a:avLst/>
            </a:prstGeom>
            <a:noFill/>
            <a:ln cap="flat" cmpd="sng" w="28575">
              <a:solidFill>
                <a:schemeClr val="dk1"/>
              </a:solidFill>
              <a:prstDash val="solid"/>
              <a:miter lim="800000"/>
              <a:headEnd len="sm" w="sm" type="none"/>
              <a:tailEnd len="sm" w="sm" type="none"/>
            </a:ln>
          </p:spPr>
        </p:cxnSp>
        <p:cxnSp>
          <p:nvCxnSpPr>
            <p:cNvPr id="1134" name="Google Shape;1134;g2df91a6bdca_0_171"/>
            <p:cNvCxnSpPr/>
            <p:nvPr/>
          </p:nvCxnSpPr>
          <p:spPr>
            <a:xfrm rot="10800000">
              <a:off x="4652540" y="4437131"/>
              <a:ext cx="0" cy="345900"/>
            </a:xfrm>
            <a:prstGeom prst="straightConnector1">
              <a:avLst/>
            </a:prstGeom>
            <a:noFill/>
            <a:ln cap="flat" cmpd="sng" w="28575">
              <a:solidFill>
                <a:schemeClr val="dk1"/>
              </a:solidFill>
              <a:prstDash val="solid"/>
              <a:miter lim="800000"/>
              <a:headEnd len="sm" w="sm" type="none"/>
              <a:tailEnd len="sm" w="sm" type="none"/>
            </a:ln>
          </p:spPr>
        </p:cxnSp>
      </p:grpSp>
      <p:pic>
        <p:nvPicPr>
          <p:cNvPr id="1135" name="Google Shape;1135;g2df91a6bdca_0_171"/>
          <p:cNvPicPr preferRelativeResize="0"/>
          <p:nvPr/>
        </p:nvPicPr>
        <p:blipFill>
          <a:blip r:embed="rId3">
            <a:alphaModFix/>
          </a:blip>
          <a:stretch>
            <a:fillRect/>
          </a:stretch>
        </p:blipFill>
        <p:spPr>
          <a:xfrm>
            <a:off x="884025" y="2411000"/>
            <a:ext cx="596100" cy="596100"/>
          </a:xfrm>
          <a:prstGeom prst="rect">
            <a:avLst/>
          </a:prstGeom>
          <a:noFill/>
          <a:ln>
            <a:noFill/>
          </a:ln>
        </p:spPr>
      </p:pic>
      <p:pic>
        <p:nvPicPr>
          <p:cNvPr id="1136" name="Google Shape;1136;g2df91a6bdca_0_171"/>
          <p:cNvPicPr preferRelativeResize="0"/>
          <p:nvPr/>
        </p:nvPicPr>
        <p:blipFill>
          <a:blip r:embed="rId3">
            <a:alphaModFix/>
          </a:blip>
          <a:stretch>
            <a:fillRect/>
          </a:stretch>
        </p:blipFill>
        <p:spPr>
          <a:xfrm>
            <a:off x="3628275" y="2567212"/>
            <a:ext cx="596100" cy="596100"/>
          </a:xfrm>
          <a:prstGeom prst="rect">
            <a:avLst/>
          </a:prstGeom>
          <a:noFill/>
          <a:ln>
            <a:noFill/>
          </a:ln>
        </p:spPr>
      </p:pic>
      <p:pic>
        <p:nvPicPr>
          <p:cNvPr id="1137" name="Google Shape;1137;g2df91a6bdca_0_171"/>
          <p:cNvPicPr preferRelativeResize="0"/>
          <p:nvPr/>
        </p:nvPicPr>
        <p:blipFill>
          <a:blip r:embed="rId3">
            <a:alphaModFix/>
          </a:blip>
          <a:stretch>
            <a:fillRect/>
          </a:stretch>
        </p:blipFill>
        <p:spPr>
          <a:xfrm>
            <a:off x="7236450" y="2411000"/>
            <a:ext cx="596100" cy="596100"/>
          </a:xfrm>
          <a:prstGeom prst="rect">
            <a:avLst/>
          </a:prstGeom>
          <a:noFill/>
          <a:ln>
            <a:noFill/>
          </a:ln>
        </p:spPr>
      </p:pic>
      <p:pic>
        <p:nvPicPr>
          <p:cNvPr id="1138" name="Google Shape;1138;g2df91a6bdca_0_171"/>
          <p:cNvPicPr preferRelativeResize="0"/>
          <p:nvPr/>
        </p:nvPicPr>
        <p:blipFill>
          <a:blip r:embed="rId4">
            <a:alphaModFix/>
          </a:blip>
          <a:stretch>
            <a:fillRect/>
          </a:stretch>
        </p:blipFill>
        <p:spPr>
          <a:xfrm>
            <a:off x="461700" y="1111725"/>
            <a:ext cx="596100" cy="596100"/>
          </a:xfrm>
          <a:prstGeom prst="rect">
            <a:avLst/>
          </a:prstGeom>
          <a:noFill/>
          <a:ln>
            <a:noFill/>
          </a:ln>
        </p:spPr>
      </p:pic>
      <p:pic>
        <p:nvPicPr>
          <p:cNvPr id="1139" name="Google Shape;1139;g2df91a6bdca_0_171"/>
          <p:cNvPicPr preferRelativeResize="0"/>
          <p:nvPr/>
        </p:nvPicPr>
        <p:blipFill>
          <a:blip r:embed="rId4">
            <a:alphaModFix/>
          </a:blip>
          <a:stretch>
            <a:fillRect/>
          </a:stretch>
        </p:blipFill>
        <p:spPr>
          <a:xfrm>
            <a:off x="8208800" y="1111725"/>
            <a:ext cx="596100" cy="596100"/>
          </a:xfrm>
          <a:prstGeom prst="rect">
            <a:avLst/>
          </a:prstGeom>
          <a:noFill/>
          <a:ln>
            <a:noFill/>
          </a:ln>
        </p:spPr>
      </p:pic>
      <p:pic>
        <p:nvPicPr>
          <p:cNvPr id="1140" name="Google Shape;1140;g2df91a6bdca_0_171"/>
          <p:cNvPicPr preferRelativeResize="0"/>
          <p:nvPr/>
        </p:nvPicPr>
        <p:blipFill>
          <a:blip r:embed="rId5">
            <a:alphaModFix/>
          </a:blip>
          <a:stretch>
            <a:fillRect/>
          </a:stretch>
        </p:blipFill>
        <p:spPr>
          <a:xfrm>
            <a:off x="6492400" y="1111725"/>
            <a:ext cx="693825" cy="693825"/>
          </a:xfrm>
          <a:prstGeom prst="rect">
            <a:avLst/>
          </a:prstGeom>
          <a:noFill/>
          <a:ln>
            <a:noFill/>
          </a:ln>
        </p:spPr>
      </p:pic>
      <p:pic>
        <p:nvPicPr>
          <p:cNvPr id="1141" name="Google Shape;1141;g2df91a6bdca_0_171"/>
          <p:cNvPicPr preferRelativeResize="0"/>
          <p:nvPr/>
        </p:nvPicPr>
        <p:blipFill>
          <a:blip r:embed="rId6">
            <a:alphaModFix/>
          </a:blip>
          <a:stretch>
            <a:fillRect/>
          </a:stretch>
        </p:blipFill>
        <p:spPr>
          <a:xfrm>
            <a:off x="4011376" y="2702350"/>
            <a:ext cx="693825" cy="693847"/>
          </a:xfrm>
          <a:prstGeom prst="rect">
            <a:avLst/>
          </a:prstGeom>
          <a:noFill/>
          <a:ln>
            <a:noFill/>
          </a:ln>
        </p:spPr>
      </p:pic>
      <p:pic>
        <p:nvPicPr>
          <p:cNvPr id="1142" name="Google Shape;1142;g2df91a6bdca_0_171"/>
          <p:cNvPicPr preferRelativeResize="0"/>
          <p:nvPr/>
        </p:nvPicPr>
        <p:blipFill>
          <a:blip r:embed="rId7">
            <a:alphaModFix/>
          </a:blip>
          <a:stretch>
            <a:fillRect/>
          </a:stretch>
        </p:blipFill>
        <p:spPr>
          <a:xfrm>
            <a:off x="1690475" y="1135488"/>
            <a:ext cx="646300" cy="646300"/>
          </a:xfrm>
          <a:prstGeom prst="rect">
            <a:avLst/>
          </a:prstGeom>
          <a:noFill/>
          <a:ln>
            <a:noFill/>
          </a:ln>
        </p:spPr>
      </p:pic>
      <p:sp>
        <p:nvSpPr>
          <p:cNvPr id="1143" name="Google Shape;1143;g2df91a6bdca_0_171"/>
          <p:cNvSpPr txBox="1"/>
          <p:nvPr/>
        </p:nvSpPr>
        <p:spPr>
          <a:xfrm>
            <a:off x="7530425" y="4624025"/>
            <a:ext cx="17442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Icons created by Smashicons from Flaticon</a:t>
            </a:r>
            <a:endParaRPr sz="600"/>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2df91a6bdca_0_216"/>
          <p:cNvSpPr txBox="1"/>
          <p:nvPr>
            <p:ph type="title"/>
          </p:nvPr>
        </p:nvSpPr>
        <p:spPr>
          <a:xfrm>
            <a:off x="460950" y="2065350"/>
            <a:ext cx="8222100" cy="1012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3400"/>
              <a:buFont typeface="Arial"/>
              <a:buNone/>
            </a:pPr>
            <a:r>
              <a:rPr lang="en"/>
              <a:t>Decide on a recovery approach</a:t>
            </a:r>
            <a:endParaRPr/>
          </a:p>
        </p:txBody>
      </p:sp>
      <p:sp>
        <p:nvSpPr>
          <p:cNvPr id="1149" name="Google Shape;1149;g2df91a6bdca_0_216"/>
          <p:cNvSpPr txBox="1"/>
          <p:nvPr>
            <p:ph idx="4294967295" type="subTitle"/>
          </p:nvPr>
        </p:nvSpPr>
        <p:spPr>
          <a:xfrm>
            <a:off x="460950" y="3149664"/>
            <a:ext cx="6400800" cy="54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2"/>
              </a:buClr>
              <a:buSzPts val="3400"/>
              <a:buFont typeface="Arial"/>
              <a:buNone/>
            </a:pPr>
            <a:r>
              <a:rPr b="0" i="0" lang="en" sz="2100" u="none" cap="none" strike="noStrike">
                <a:solidFill>
                  <a:schemeClr val="dk1"/>
                </a:solidFill>
                <a:latin typeface="Raleway"/>
                <a:ea typeface="Raleway"/>
                <a:cs typeface="Raleway"/>
                <a:sym typeface="Raleway"/>
              </a:rPr>
              <a:t>Step 2 for every device</a:t>
            </a:r>
            <a:endParaRPr b="0" i="0" sz="2100" u="none" cap="none" strike="noStrike">
              <a:solidFill>
                <a:schemeClr val="dk1"/>
              </a:solidFill>
              <a:latin typeface="Raleway"/>
              <a:ea typeface="Raleway"/>
              <a:cs typeface="Raleway"/>
              <a:sym typeface="Raleway"/>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21bdad3a9b5_0_26"/>
          <p:cNvSpPr txBox="1"/>
          <p:nvPr>
            <p:ph type="title"/>
          </p:nvPr>
        </p:nvSpPr>
        <p:spPr>
          <a:xfrm>
            <a:off x="461700" y="137700"/>
            <a:ext cx="8248500" cy="596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t>Option 1: Complete Restore from Backup</a:t>
            </a:r>
            <a:endParaRPr/>
          </a:p>
        </p:txBody>
      </p:sp>
      <p:sp>
        <p:nvSpPr>
          <p:cNvPr id="1155" name="Google Shape;1155;g21bdad3a9b5_0_26"/>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Clr>
                <a:schemeClr val="dk1"/>
              </a:buClr>
              <a:buSzPts val="1100"/>
              <a:buFont typeface="Arial"/>
              <a:buNone/>
            </a:pPr>
            <a:r>
              <a:rPr lang="en"/>
              <a:t>You have a full backup of a system</a:t>
            </a:r>
            <a:endParaRPr/>
          </a:p>
          <a:p>
            <a:pPr indent="-361950" lvl="0" marL="457200" rtl="0" algn="l">
              <a:spcBef>
                <a:spcPts val="1200"/>
              </a:spcBef>
              <a:spcAft>
                <a:spcPts val="0"/>
              </a:spcAft>
              <a:buSzPts val="2100"/>
              <a:buChar char="●"/>
            </a:pPr>
            <a:r>
              <a:rPr lang="en"/>
              <a:t>Operating system, business software, configuration and all the business data</a:t>
            </a:r>
            <a:endParaRPr/>
          </a:p>
          <a:p>
            <a:pPr indent="-361950" lvl="0" marL="457200" rtl="0" algn="l">
              <a:spcBef>
                <a:spcPts val="1200"/>
              </a:spcBef>
              <a:spcAft>
                <a:spcPts val="0"/>
              </a:spcAft>
              <a:buSzPts val="2100"/>
              <a:buChar char="●"/>
            </a:pPr>
            <a:r>
              <a:rPr lang="en"/>
              <a:t>Common for virtual machines and appliances</a:t>
            </a:r>
            <a:endParaRPr/>
          </a:p>
          <a:p>
            <a:pPr indent="0" lvl="0" marL="0" rtl="0" algn="l">
              <a:spcBef>
                <a:spcPts val="1200"/>
              </a:spcBef>
              <a:spcAft>
                <a:spcPts val="0"/>
              </a:spcAft>
              <a:buNone/>
            </a:pPr>
            <a:r>
              <a:t/>
            </a:r>
            <a:endParaRPr/>
          </a:p>
          <a:p>
            <a:pPr indent="0" lvl="0" marL="0" rtl="0" algn="l">
              <a:spcBef>
                <a:spcPts val="750"/>
              </a:spcBef>
              <a:spcAft>
                <a:spcPts val="0"/>
              </a:spcAft>
              <a:buClr>
                <a:schemeClr val="dk1"/>
              </a:buClr>
              <a:buSzPts val="1100"/>
              <a:buFont typeface="Arial"/>
              <a:buNone/>
            </a:pPr>
            <a:r>
              <a:rPr lang="en"/>
              <a:t>Great! Restore is (theoretically) easy</a:t>
            </a:r>
            <a:endParaRPr/>
          </a:p>
          <a:p>
            <a:pPr indent="-361950" lvl="0" marL="457200" rtl="0" algn="l">
              <a:spcBef>
                <a:spcPts val="1200"/>
              </a:spcBef>
              <a:spcAft>
                <a:spcPts val="0"/>
              </a:spcAft>
              <a:buSzPts val="2100"/>
              <a:buChar char="●"/>
            </a:pPr>
            <a:r>
              <a:rPr lang="en"/>
              <a:t>Prepare the hardware and/or virtual environment</a:t>
            </a:r>
            <a:endParaRPr/>
          </a:p>
          <a:p>
            <a:pPr indent="-361950" lvl="0" marL="457200" rtl="0" algn="l">
              <a:spcBef>
                <a:spcPts val="1200"/>
              </a:spcBef>
              <a:spcAft>
                <a:spcPts val="1200"/>
              </a:spcAft>
              <a:buSzPts val="2100"/>
              <a:buChar char="●"/>
            </a:pPr>
            <a:r>
              <a:rPr lang="en"/>
              <a:t>Restore the backup and start the restored system</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g21bdad3a9b5_0_32"/>
          <p:cNvSpPr txBox="1"/>
          <p:nvPr>
            <p:ph type="title"/>
          </p:nvPr>
        </p:nvSpPr>
        <p:spPr>
          <a:xfrm>
            <a:off x="461700" y="137700"/>
            <a:ext cx="8248500" cy="596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t>Option 1: Complete Restore from Backup</a:t>
            </a:r>
            <a:endParaRPr/>
          </a:p>
        </p:txBody>
      </p:sp>
      <p:sp>
        <p:nvSpPr>
          <p:cNvPr id="1161" name="Google Shape;1161;g21bdad3a9b5_0_32"/>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lang="en"/>
              <a:t>However, some open questions remain</a:t>
            </a:r>
            <a:endParaRPr/>
          </a:p>
          <a:p>
            <a:pPr indent="-361950" lvl="0" marL="457200" rtl="0" algn="l">
              <a:spcBef>
                <a:spcPts val="1200"/>
              </a:spcBef>
              <a:spcAft>
                <a:spcPts val="0"/>
              </a:spcAft>
              <a:buSzPts val="2100"/>
              <a:buChar char="●"/>
            </a:pPr>
            <a:r>
              <a:rPr lang="en"/>
              <a:t>Is the restored system secure and clean?</a:t>
            </a:r>
            <a:endParaRPr/>
          </a:p>
          <a:p>
            <a:pPr indent="-361950" lvl="0" marL="457200" rtl="0" algn="l">
              <a:spcBef>
                <a:spcPts val="1200"/>
              </a:spcBef>
              <a:spcAft>
                <a:spcPts val="0"/>
              </a:spcAft>
              <a:buSzPts val="2100"/>
              <a:buChar char="●"/>
            </a:pPr>
            <a:r>
              <a:rPr lang="en"/>
              <a:t>Which restoration point (backup) to use?</a:t>
            </a:r>
            <a:endParaRPr/>
          </a:p>
          <a:p>
            <a:pPr indent="-361950" lvl="0" marL="457200" rtl="0" algn="l">
              <a:spcBef>
                <a:spcPts val="1200"/>
              </a:spcBef>
              <a:spcAft>
                <a:spcPts val="1200"/>
              </a:spcAft>
              <a:buSzPts val="2100"/>
              <a:buChar char="●"/>
            </a:pPr>
            <a:r>
              <a:rPr lang="en"/>
              <a:t>How much time will it take and what dependencies need to be taken care of first?</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g21bdad3a9b5_0_38"/>
          <p:cNvSpPr txBox="1"/>
          <p:nvPr>
            <p:ph type="title"/>
          </p:nvPr>
        </p:nvSpPr>
        <p:spPr>
          <a:xfrm>
            <a:off x="461700" y="137700"/>
            <a:ext cx="8248500" cy="596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t>Option 1: Complete Restore from Backup</a:t>
            </a:r>
            <a:endParaRPr/>
          </a:p>
        </p:txBody>
      </p:sp>
      <p:sp>
        <p:nvSpPr>
          <p:cNvPr id="1167" name="Google Shape;1167;g21bdad3a9b5_0_38"/>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spcBef>
                <a:spcPts val="750"/>
              </a:spcBef>
              <a:spcAft>
                <a:spcPts val="0"/>
              </a:spcAft>
              <a:buSzPts val="2100"/>
              <a:buAutoNum type="arabicPeriod"/>
            </a:pPr>
            <a:r>
              <a:rPr lang="en"/>
              <a:t>Make sure you do protect your backup first (we will discuss it later)</a:t>
            </a:r>
            <a:endParaRPr/>
          </a:p>
          <a:p>
            <a:pPr indent="-361950" lvl="0" marL="457200" rtl="0" algn="l">
              <a:spcBef>
                <a:spcPts val="750"/>
              </a:spcBef>
              <a:spcAft>
                <a:spcPts val="0"/>
              </a:spcAft>
              <a:buSzPts val="2100"/>
              <a:buAutoNum type="arabicPeriod"/>
            </a:pPr>
            <a:r>
              <a:rPr lang="en"/>
              <a:t>Restore the system in the Test Environment</a:t>
            </a:r>
            <a:endParaRPr/>
          </a:p>
          <a:p>
            <a:pPr indent="-361950" lvl="0" marL="457200" rtl="0" algn="l">
              <a:spcBef>
                <a:spcPts val="750"/>
              </a:spcBef>
              <a:spcAft>
                <a:spcPts val="0"/>
              </a:spcAft>
              <a:buSzPts val="2100"/>
              <a:buAutoNum type="arabicPeriod"/>
            </a:pPr>
            <a:r>
              <a:rPr lang="en"/>
              <a:t>Improve the system’s security</a:t>
            </a:r>
            <a:endParaRPr/>
          </a:p>
          <a:p>
            <a:pPr indent="-361950" lvl="0" marL="457200" rtl="0" algn="l">
              <a:spcBef>
                <a:spcPts val="750"/>
              </a:spcBef>
              <a:spcAft>
                <a:spcPts val="0"/>
              </a:spcAft>
              <a:buSzPts val="2100"/>
              <a:buAutoNum type="arabicPeriod"/>
            </a:pPr>
            <a:r>
              <a:rPr lang="en"/>
              <a:t>Make sure the system has no indicators of a compromise</a:t>
            </a:r>
            <a:endParaRPr/>
          </a:p>
          <a:p>
            <a:pPr indent="-361950" lvl="0" marL="457200" rtl="0" algn="l">
              <a:spcBef>
                <a:spcPts val="750"/>
              </a:spcBef>
              <a:spcAft>
                <a:spcPts val="0"/>
              </a:spcAft>
              <a:buSzPts val="2100"/>
              <a:buAutoNum type="arabicPeriod"/>
            </a:pPr>
            <a:r>
              <a:rPr lang="en"/>
              <a:t>Move the system into the clean environment</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g21bdad3a9b5_0_44"/>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Option 2: Partial Restore from Backup </a:t>
            </a:r>
            <a:endParaRPr/>
          </a:p>
        </p:txBody>
      </p:sp>
      <p:sp>
        <p:nvSpPr>
          <p:cNvPr id="1173" name="Google Shape;1173;g21bdad3a9b5_0_44"/>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500"/>
              <a:buFont typeface="Arial"/>
              <a:buNone/>
            </a:pPr>
            <a:r>
              <a:rPr lang="en"/>
              <a:t>You have a </a:t>
            </a:r>
            <a:r>
              <a:rPr b="1" lang="en"/>
              <a:t>partial backup</a:t>
            </a:r>
            <a:r>
              <a:rPr lang="en"/>
              <a:t> of an affected system or it’s data</a:t>
            </a:r>
            <a:endParaRPr/>
          </a:p>
          <a:p>
            <a:pPr indent="-361950" lvl="0" marL="457200" rtl="0" algn="l">
              <a:spcBef>
                <a:spcPts val="1200"/>
              </a:spcBef>
              <a:spcAft>
                <a:spcPts val="0"/>
              </a:spcAft>
              <a:buSzPts val="2100"/>
              <a:buChar char="●"/>
            </a:pPr>
            <a:r>
              <a:rPr lang="en"/>
              <a:t>Common for complex systems where, for example, the data is backed up but not the entire environment with all its components</a:t>
            </a:r>
            <a:endParaRPr/>
          </a:p>
          <a:p>
            <a:pPr indent="-361950" lvl="0" marL="457200" rtl="0" algn="l">
              <a:spcBef>
                <a:spcPts val="0"/>
              </a:spcBef>
              <a:spcAft>
                <a:spcPts val="0"/>
              </a:spcAft>
              <a:buSzPts val="2100"/>
              <a:buChar char="●"/>
            </a:pPr>
            <a:r>
              <a:rPr lang="en"/>
              <a:t>Also, valuable when we have a full backup</a:t>
            </a:r>
            <a:endParaRPr/>
          </a:p>
          <a:p>
            <a:pPr indent="-342900" lvl="1" marL="914400" rtl="0" algn="l">
              <a:spcBef>
                <a:spcPts val="0"/>
              </a:spcBef>
              <a:spcAft>
                <a:spcPts val="0"/>
              </a:spcAft>
              <a:buSzPts val="1800"/>
              <a:buChar char="○"/>
            </a:pPr>
            <a:r>
              <a:rPr lang="en"/>
              <a:t>We do not trust the whole backup, just parts of it (usually business data)</a:t>
            </a:r>
            <a:endParaRPr/>
          </a:p>
          <a:p>
            <a:pPr indent="-342900" lvl="1" marL="914400" rtl="0" algn="l">
              <a:spcBef>
                <a:spcPts val="0"/>
              </a:spcBef>
              <a:spcAft>
                <a:spcPts val="0"/>
              </a:spcAft>
              <a:buSzPts val="1800"/>
              <a:buChar char="○"/>
            </a:pPr>
            <a:r>
              <a:rPr lang="en"/>
              <a:t>We want to restore just part of the backup, the one that is likely safe</a:t>
            </a:r>
            <a:endParaRPr/>
          </a:p>
          <a:p>
            <a:pPr indent="0" lvl="0" marL="0" rtl="0" algn="l">
              <a:spcBef>
                <a:spcPts val="1200"/>
              </a:spcBef>
              <a:spcAft>
                <a:spcPts val="1200"/>
              </a:spcAft>
              <a:buClr>
                <a:schemeClr val="dk2"/>
              </a:buClr>
              <a:buSzPts val="1500"/>
              <a:buFont typeface="Arial"/>
              <a:buNone/>
            </a:pPr>
            <a:r>
              <a:rPr lang="en"/>
              <a:t>Same questions remain as with a full backup</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g21bdad3a9b5_0_50"/>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Option 2: Partial Restore from Backup </a:t>
            </a:r>
            <a:endParaRPr/>
          </a:p>
        </p:txBody>
      </p:sp>
      <p:sp>
        <p:nvSpPr>
          <p:cNvPr id="1179" name="Google Shape;1179;g21bdad3a9b5_0_50"/>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spcBef>
                <a:spcPts val="1200"/>
              </a:spcBef>
              <a:spcAft>
                <a:spcPts val="0"/>
              </a:spcAft>
              <a:buSzPts val="2100"/>
              <a:buAutoNum type="arabicPeriod"/>
            </a:pPr>
            <a:r>
              <a:rPr lang="en"/>
              <a:t>Make sure you do protect your backup first (we will discuss it later)</a:t>
            </a:r>
            <a:endParaRPr/>
          </a:p>
          <a:p>
            <a:pPr indent="-361950" lvl="0" marL="457200" rtl="0" algn="l">
              <a:spcBef>
                <a:spcPts val="0"/>
              </a:spcBef>
              <a:spcAft>
                <a:spcPts val="0"/>
              </a:spcAft>
              <a:buSzPts val="2100"/>
              <a:buAutoNum type="arabicPeriod"/>
            </a:pPr>
            <a:r>
              <a:rPr lang="en"/>
              <a:t>Prepare data within the Test Environment</a:t>
            </a:r>
            <a:endParaRPr/>
          </a:p>
          <a:p>
            <a:pPr indent="-342900" lvl="1" marL="914400" rtl="0" algn="l">
              <a:spcBef>
                <a:spcPts val="0"/>
              </a:spcBef>
              <a:spcAft>
                <a:spcPts val="0"/>
              </a:spcAft>
              <a:buSzPts val="1800"/>
              <a:buAutoNum type="alphaLcPeriod"/>
            </a:pPr>
            <a:r>
              <a:rPr lang="en"/>
              <a:t>Restore the system in the Test Environment</a:t>
            </a:r>
            <a:endParaRPr/>
          </a:p>
          <a:p>
            <a:pPr indent="-342900" lvl="1" marL="914400" rtl="0" algn="l">
              <a:spcBef>
                <a:spcPts val="0"/>
              </a:spcBef>
              <a:spcAft>
                <a:spcPts val="0"/>
              </a:spcAft>
              <a:buSzPts val="1800"/>
              <a:buAutoNum type="alphaLcPeriod"/>
            </a:pPr>
            <a:r>
              <a:rPr lang="en"/>
              <a:t>Extract the necessary data to another system (often an external storage medium)</a:t>
            </a:r>
            <a:endParaRPr/>
          </a:p>
          <a:p>
            <a:pPr indent="-342900" lvl="1" marL="914400" rtl="0" algn="l">
              <a:spcBef>
                <a:spcPts val="0"/>
              </a:spcBef>
              <a:spcAft>
                <a:spcPts val="0"/>
              </a:spcAft>
              <a:buSzPts val="1800"/>
              <a:buAutoNum type="alphaLcPeriod"/>
            </a:pPr>
            <a:r>
              <a:rPr lang="en"/>
              <a:t>Make sure the selected data has no indicators of malicious data</a:t>
            </a:r>
            <a:endParaRPr/>
          </a:p>
          <a:p>
            <a:pPr indent="-361950" lvl="0" marL="457200" rtl="0" algn="l">
              <a:spcBef>
                <a:spcPts val="0"/>
              </a:spcBef>
              <a:spcAft>
                <a:spcPts val="0"/>
              </a:spcAft>
              <a:buSzPts val="2100"/>
              <a:buAutoNum type="arabicPeriod"/>
            </a:pPr>
            <a:r>
              <a:rPr lang="en"/>
              <a:t>Rebuild the system in the Clean Environment</a:t>
            </a:r>
            <a:endParaRPr/>
          </a:p>
          <a:p>
            <a:pPr indent="-361950" lvl="0" marL="457200" rtl="0" algn="l">
              <a:spcBef>
                <a:spcPts val="0"/>
              </a:spcBef>
              <a:spcAft>
                <a:spcPts val="0"/>
              </a:spcAft>
              <a:buSzPts val="2100"/>
              <a:buAutoNum type="arabicPeriod"/>
            </a:pPr>
            <a:r>
              <a:rPr lang="en"/>
              <a:t>Improve the system’s security</a:t>
            </a:r>
            <a:endParaRPr/>
          </a:p>
          <a:p>
            <a:pPr indent="-361950" lvl="0" marL="457200" rtl="0" algn="l">
              <a:spcBef>
                <a:spcPts val="0"/>
              </a:spcBef>
              <a:spcAft>
                <a:spcPts val="0"/>
              </a:spcAft>
              <a:buSzPts val="2100"/>
              <a:buAutoNum type="arabicPeriod"/>
            </a:pPr>
            <a:r>
              <a:rPr lang="en"/>
              <a:t>Move the data from the Test Environment to the new system in the Clean Environment</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g21bdad3a9b5_0_56"/>
          <p:cNvSpPr txBox="1"/>
          <p:nvPr>
            <p:ph type="title"/>
          </p:nvPr>
        </p:nvSpPr>
        <p:spPr>
          <a:xfrm>
            <a:off x="461700" y="137700"/>
            <a:ext cx="8248500" cy="596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t>Option 3: No Backup Available, Greenfield Recovery</a:t>
            </a:r>
            <a:endParaRPr/>
          </a:p>
        </p:txBody>
      </p:sp>
      <p:sp>
        <p:nvSpPr>
          <p:cNvPr id="1185" name="Google Shape;1185;g21bdad3a9b5_0_56"/>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Clr>
                <a:schemeClr val="dk1"/>
              </a:buClr>
              <a:buSzPts val="1100"/>
              <a:buFont typeface="Arial"/>
              <a:buNone/>
            </a:pPr>
            <a:r>
              <a:rPr lang="en"/>
              <a:t>You have </a:t>
            </a:r>
            <a:r>
              <a:rPr b="1" lang="en"/>
              <a:t>no backup</a:t>
            </a:r>
            <a:r>
              <a:rPr lang="en"/>
              <a:t> of a system</a:t>
            </a:r>
            <a:endParaRPr/>
          </a:p>
          <a:p>
            <a:pPr indent="-361950" lvl="0" marL="457200" rtl="0" algn="l">
              <a:spcBef>
                <a:spcPts val="1200"/>
              </a:spcBef>
              <a:spcAft>
                <a:spcPts val="0"/>
              </a:spcAft>
              <a:buSzPts val="2100"/>
              <a:buChar char="●"/>
            </a:pPr>
            <a:r>
              <a:rPr lang="en"/>
              <a:t>Recommended approach: Build it from scratch</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rPr lang="en"/>
              <a:t>Recovery Approach</a:t>
            </a:r>
            <a:endParaRPr/>
          </a:p>
          <a:p>
            <a:pPr indent="-361950" lvl="0" marL="457200" rtl="0" algn="l">
              <a:spcBef>
                <a:spcPts val="1200"/>
              </a:spcBef>
              <a:spcAft>
                <a:spcPts val="0"/>
              </a:spcAft>
              <a:buSzPts val="2100"/>
              <a:buAutoNum type="arabicPeriod"/>
            </a:pPr>
            <a:r>
              <a:rPr lang="en"/>
              <a:t>Rebuild the system in the Clean Environment</a:t>
            </a:r>
            <a:endParaRPr/>
          </a:p>
          <a:p>
            <a:pPr indent="-361950" lvl="0" marL="457200" rtl="0" algn="l">
              <a:spcBef>
                <a:spcPts val="0"/>
              </a:spcBef>
              <a:spcAft>
                <a:spcPts val="0"/>
              </a:spcAft>
              <a:buSzPts val="2100"/>
              <a:buAutoNum type="arabicPeriod"/>
            </a:pPr>
            <a:r>
              <a:rPr lang="en"/>
              <a:t>Improve the system’s security</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g21bdad3a9b5_0_62"/>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Option 4: Cleanup a system</a:t>
            </a:r>
            <a:endParaRPr/>
          </a:p>
        </p:txBody>
      </p:sp>
      <p:sp>
        <p:nvSpPr>
          <p:cNvPr id="1191" name="Google Shape;1191;g21bdad3a9b5_0_62"/>
          <p:cNvSpPr txBox="1"/>
          <p:nvPr>
            <p:ph idx="1" type="body"/>
          </p:nvPr>
        </p:nvSpPr>
        <p:spPr>
          <a:xfrm>
            <a:off x="461700" y="880533"/>
            <a:ext cx="8248500" cy="3758100"/>
          </a:xfrm>
          <a:prstGeom prst="rect">
            <a:avLst/>
          </a:prstGeom>
        </p:spPr>
        <p:txBody>
          <a:bodyPr anchorCtr="0" anchor="t" bIns="45700" lIns="91425" spcFirstLastPara="1" rIns="91425" wrap="square" tIns="45700">
            <a:normAutofit lnSpcReduction="10000"/>
          </a:bodyPr>
          <a:lstStyle/>
          <a:p>
            <a:pPr indent="0" lvl="0" marL="0" rtl="0" algn="l">
              <a:spcBef>
                <a:spcPts val="1200"/>
              </a:spcBef>
              <a:spcAft>
                <a:spcPts val="0"/>
              </a:spcAft>
              <a:buClr>
                <a:schemeClr val="dk1"/>
              </a:buClr>
              <a:buSzPts val="1100"/>
              <a:buFont typeface="Arial"/>
              <a:buNone/>
            </a:pPr>
            <a:r>
              <a:rPr lang="en"/>
              <a:t>You have </a:t>
            </a:r>
            <a:r>
              <a:rPr b="1" lang="en"/>
              <a:t>no backup and building from scratch is not realistic</a:t>
            </a:r>
            <a:endParaRPr b="1"/>
          </a:p>
          <a:p>
            <a:pPr indent="-361950" lvl="0" marL="457200" rtl="0" algn="l">
              <a:spcBef>
                <a:spcPts val="1200"/>
              </a:spcBef>
              <a:spcAft>
                <a:spcPts val="0"/>
              </a:spcAft>
              <a:buSzPts val="2100"/>
              <a:buChar char="●"/>
            </a:pPr>
            <a:r>
              <a:rPr lang="en"/>
              <a:t>Must check for any indicator of infection or malicious content</a:t>
            </a:r>
            <a:endParaRPr/>
          </a:p>
          <a:p>
            <a:pPr indent="-361950" lvl="0" marL="457200" rtl="0" algn="l">
              <a:spcBef>
                <a:spcPts val="0"/>
              </a:spcBef>
              <a:spcAft>
                <a:spcPts val="0"/>
              </a:spcAft>
              <a:buSzPts val="2100"/>
              <a:buChar char="●"/>
            </a:pPr>
            <a:r>
              <a:rPr lang="en"/>
              <a:t>If an indicator of compromise is identified on the system: please, rebuild from scratch</a:t>
            </a:r>
            <a:endParaRPr/>
          </a:p>
          <a:p>
            <a:pPr indent="-361950" lvl="0" marL="457200" rtl="0" algn="l">
              <a:spcBef>
                <a:spcPts val="0"/>
              </a:spcBef>
              <a:spcAft>
                <a:spcPts val="0"/>
              </a:spcAft>
              <a:buSzPts val="2100"/>
              <a:buChar char="●"/>
            </a:pPr>
            <a:r>
              <a:rPr lang="en"/>
              <a:t>If no indicators identified: Dangerous approach, can introduce malware into the Clean environment</a:t>
            </a:r>
            <a:endParaRPr/>
          </a:p>
          <a:p>
            <a:pPr indent="0" lvl="0" marL="0" rtl="0" algn="l">
              <a:spcBef>
                <a:spcPts val="1200"/>
              </a:spcBef>
              <a:spcAft>
                <a:spcPts val="0"/>
              </a:spcAft>
              <a:buClr>
                <a:schemeClr val="dk1"/>
              </a:buClr>
              <a:buSzPts val="1100"/>
              <a:buFont typeface="Arial"/>
              <a:buNone/>
            </a:pPr>
            <a:r>
              <a:rPr lang="en"/>
              <a:t>Be aware:</a:t>
            </a:r>
            <a:endParaRPr/>
          </a:p>
          <a:p>
            <a:pPr indent="-361950" lvl="0" marL="457200" rtl="0" algn="l">
              <a:spcBef>
                <a:spcPts val="1200"/>
              </a:spcBef>
              <a:spcAft>
                <a:spcPts val="0"/>
              </a:spcAft>
              <a:buSzPts val="2100"/>
              <a:buChar char="●"/>
            </a:pPr>
            <a:r>
              <a:rPr lang="en"/>
              <a:t>It is mostly done to save time</a:t>
            </a:r>
            <a:endParaRPr/>
          </a:p>
          <a:p>
            <a:pPr indent="-361950" lvl="0" marL="457200" rtl="0" algn="l">
              <a:spcBef>
                <a:spcPts val="0"/>
              </a:spcBef>
              <a:spcAft>
                <a:spcPts val="0"/>
              </a:spcAft>
              <a:buSzPts val="2100"/>
              <a:buChar char="●"/>
            </a:pPr>
            <a:r>
              <a:rPr lang="en"/>
              <a:t>Poses a realistic threat to recovery efforts</a:t>
            </a:r>
            <a:endParaRPr/>
          </a:p>
          <a:p>
            <a:pPr indent="-361950" lvl="0" marL="457200" rtl="0" algn="l">
              <a:spcBef>
                <a:spcPts val="0"/>
              </a:spcBef>
              <a:spcAft>
                <a:spcPts val="0"/>
              </a:spcAft>
              <a:buSzPts val="2100"/>
              <a:buChar char="●"/>
            </a:pPr>
            <a:r>
              <a:rPr lang="en"/>
              <a:t>Should be considered only at the beginning for particularly critical systems</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21bdad3a9b5_0_68"/>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Option 4: Cleanup a system</a:t>
            </a:r>
            <a:endParaRPr/>
          </a:p>
        </p:txBody>
      </p:sp>
      <p:sp>
        <p:nvSpPr>
          <p:cNvPr id="1197" name="Google Shape;1197;g21bdad3a9b5_0_68"/>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spcBef>
                <a:spcPts val="1200"/>
              </a:spcBef>
              <a:spcAft>
                <a:spcPts val="0"/>
              </a:spcAft>
              <a:buSzPts val="2100"/>
              <a:buAutoNum type="arabicPeriod"/>
            </a:pPr>
            <a:r>
              <a:rPr lang="en"/>
              <a:t>Remove any known malware and indicators of compromise from system while it is still in the Compromised Environment</a:t>
            </a:r>
            <a:endParaRPr/>
          </a:p>
          <a:p>
            <a:pPr indent="-361950" lvl="0" marL="457200" rtl="0" algn="l">
              <a:spcBef>
                <a:spcPts val="750"/>
              </a:spcBef>
              <a:spcAft>
                <a:spcPts val="0"/>
              </a:spcAft>
              <a:buSzPts val="2100"/>
              <a:buAutoNum type="arabicPeriod"/>
            </a:pPr>
            <a:r>
              <a:rPr lang="en"/>
              <a:t>Move system into the Test Environment</a:t>
            </a:r>
            <a:endParaRPr/>
          </a:p>
          <a:p>
            <a:pPr indent="-361950" lvl="0" marL="457200" rtl="0" algn="l">
              <a:spcBef>
                <a:spcPts val="750"/>
              </a:spcBef>
              <a:spcAft>
                <a:spcPts val="0"/>
              </a:spcAft>
              <a:buSzPts val="2100"/>
              <a:buAutoNum type="arabicPeriod"/>
            </a:pPr>
            <a:r>
              <a:rPr lang="en"/>
              <a:t>Check system again for any indicators of malicious data and remove them</a:t>
            </a:r>
            <a:endParaRPr/>
          </a:p>
          <a:p>
            <a:pPr indent="-361950" lvl="0" marL="457200" rtl="0" algn="l">
              <a:spcBef>
                <a:spcPts val="750"/>
              </a:spcBef>
              <a:spcAft>
                <a:spcPts val="0"/>
              </a:spcAft>
              <a:buSzPts val="2100"/>
              <a:buAutoNum type="arabicPeriod"/>
            </a:pPr>
            <a:r>
              <a:rPr lang="en"/>
              <a:t>Improve the system’s security</a:t>
            </a:r>
            <a:endParaRPr/>
          </a:p>
          <a:p>
            <a:pPr indent="-361950" lvl="0" marL="457200" rtl="0" algn="l">
              <a:spcBef>
                <a:spcPts val="750"/>
              </a:spcBef>
              <a:spcAft>
                <a:spcPts val="0"/>
              </a:spcAft>
              <a:buSzPts val="2100"/>
              <a:buAutoNum type="arabicPeriod"/>
            </a:pPr>
            <a:r>
              <a:rPr lang="en"/>
              <a:t>If possible, do a final check for malicious data on system</a:t>
            </a:r>
            <a:endParaRPr/>
          </a:p>
          <a:p>
            <a:pPr indent="-361950" lvl="0" marL="457200" rtl="0" algn="l">
              <a:spcBef>
                <a:spcPts val="750"/>
              </a:spcBef>
              <a:spcAft>
                <a:spcPts val="0"/>
              </a:spcAft>
              <a:buSzPts val="2100"/>
              <a:buAutoNum type="arabicPeriod"/>
            </a:pPr>
            <a:r>
              <a:rPr lang="en"/>
              <a:t>Move system into the Clean Environment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f418de567f_4_5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6"/>
                </a:solidFill>
              </a:rPr>
              <a:t>Ransomware - Your Experience ~10Min</a:t>
            </a:r>
            <a:endParaRPr>
              <a:solidFill>
                <a:schemeClr val="accent6"/>
              </a:solidFill>
            </a:endParaRPr>
          </a:p>
        </p:txBody>
      </p:sp>
      <p:sp>
        <p:nvSpPr>
          <p:cNvPr id="169" name="Google Shape;169;g1f418de567f_4_50"/>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361950" lvl="0" marL="457200" rtl="0" algn="l">
              <a:lnSpc>
                <a:spcPct val="100000"/>
              </a:lnSpc>
              <a:spcBef>
                <a:spcPts val="1200"/>
              </a:spcBef>
              <a:spcAft>
                <a:spcPts val="0"/>
              </a:spcAft>
              <a:buClr>
                <a:srgbClr val="C00000"/>
              </a:buClr>
              <a:buSzPts val="2100"/>
              <a:buAutoNum type="arabicPeriod"/>
            </a:pPr>
            <a:r>
              <a:rPr lang="en"/>
              <a:t>Who experienced ransomware attacks directly in the past?</a:t>
            </a:r>
            <a:endParaRPr/>
          </a:p>
          <a:p>
            <a:pPr indent="-361950" lvl="0" marL="457200" rtl="0" algn="l">
              <a:lnSpc>
                <a:spcPct val="100000"/>
              </a:lnSpc>
              <a:spcBef>
                <a:spcPts val="1200"/>
              </a:spcBef>
              <a:spcAft>
                <a:spcPts val="0"/>
              </a:spcAft>
              <a:buClr>
                <a:srgbClr val="A01813"/>
              </a:buClr>
              <a:buSzPts val="2100"/>
              <a:buAutoNum type="arabicPeriod"/>
            </a:pPr>
            <a:r>
              <a:rPr lang="en"/>
              <a:t>Who works for an organization where a partner/supplier got hit by ransomware?</a:t>
            </a:r>
            <a:endParaRPr/>
          </a:p>
          <a:p>
            <a:pPr indent="-361950" lvl="0" marL="457200" rtl="0" algn="l">
              <a:lnSpc>
                <a:spcPct val="100000"/>
              </a:lnSpc>
              <a:spcBef>
                <a:spcPts val="1200"/>
              </a:spcBef>
              <a:spcAft>
                <a:spcPts val="0"/>
              </a:spcAft>
              <a:buClr>
                <a:srgbClr val="A01813"/>
              </a:buClr>
              <a:buSzPts val="2100"/>
              <a:buAutoNum type="arabicPeriod"/>
            </a:pPr>
            <a:r>
              <a:rPr lang="en"/>
              <a:t>Who’s hosting organization / management is aware of ransomware and takes the threat seriously?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g2df91a6bdca_0_270"/>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Options - From a Security Perspective</a:t>
            </a:r>
            <a:endParaRPr/>
          </a:p>
        </p:txBody>
      </p:sp>
      <p:cxnSp>
        <p:nvCxnSpPr>
          <p:cNvPr id="1203" name="Google Shape;1203;g2df91a6bdca_0_270"/>
          <p:cNvCxnSpPr/>
          <p:nvPr/>
        </p:nvCxnSpPr>
        <p:spPr>
          <a:xfrm>
            <a:off x="1243865" y="1122723"/>
            <a:ext cx="0" cy="3287400"/>
          </a:xfrm>
          <a:prstGeom prst="straightConnector1">
            <a:avLst/>
          </a:prstGeom>
          <a:noFill/>
          <a:ln cap="flat" cmpd="sng" w="38100">
            <a:solidFill>
              <a:schemeClr val="accent1"/>
            </a:solidFill>
            <a:prstDash val="solid"/>
            <a:miter lim="800000"/>
            <a:headEnd len="sm" w="sm" type="triangle"/>
            <a:tailEnd len="sm" w="sm" type="none"/>
          </a:ln>
        </p:spPr>
      </p:cxnSp>
      <p:sp>
        <p:nvSpPr>
          <p:cNvPr id="1204" name="Google Shape;1204;g2df91a6bdca_0_270"/>
          <p:cNvSpPr txBox="1"/>
          <p:nvPr/>
        </p:nvSpPr>
        <p:spPr>
          <a:xfrm rot="-5400000">
            <a:off x="-495800" y="2735525"/>
            <a:ext cx="31338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400"/>
              <a:buFont typeface="Raleway"/>
              <a:buNone/>
            </a:pPr>
            <a:r>
              <a:rPr b="0" i="0" lang="en" sz="1400" u="none" cap="none" strike="noStrike">
                <a:solidFill>
                  <a:schemeClr val="dk2"/>
                </a:solidFill>
                <a:latin typeface="Raleway"/>
                <a:ea typeface="Raleway"/>
                <a:cs typeface="Raleway"/>
                <a:sym typeface="Raleway"/>
              </a:rPr>
              <a:t>Security / Confidence of Cleanliness</a:t>
            </a:r>
            <a:endParaRPr b="0" i="0" sz="1200" u="none" cap="none" strike="noStrike">
              <a:solidFill>
                <a:schemeClr val="dk1"/>
              </a:solidFill>
              <a:latin typeface="Raleway"/>
              <a:ea typeface="Raleway"/>
              <a:cs typeface="Raleway"/>
              <a:sym typeface="Raleway"/>
            </a:endParaRPr>
          </a:p>
        </p:txBody>
      </p:sp>
      <p:sp>
        <p:nvSpPr>
          <p:cNvPr id="1205" name="Google Shape;1205;g2df91a6bdca_0_270"/>
          <p:cNvSpPr txBox="1"/>
          <p:nvPr/>
        </p:nvSpPr>
        <p:spPr>
          <a:xfrm>
            <a:off x="3019050" y="4410121"/>
            <a:ext cx="3133800" cy="215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2"/>
              </a:buClr>
              <a:buSzPts val="1400"/>
              <a:buFont typeface="Raleway"/>
              <a:buNone/>
            </a:pPr>
            <a:r>
              <a:rPr b="0" i="0" lang="en" sz="1400" u="none" cap="none" strike="noStrike">
                <a:solidFill>
                  <a:schemeClr val="dk2"/>
                </a:solidFill>
                <a:latin typeface="Raleway"/>
                <a:ea typeface="Raleway"/>
                <a:cs typeface="Raleway"/>
                <a:sym typeface="Raleway"/>
              </a:rPr>
              <a:t>Amount of effort necessary</a:t>
            </a:r>
            <a:endParaRPr b="0" i="0" sz="1200" u="none" cap="none" strike="noStrike">
              <a:solidFill>
                <a:schemeClr val="dk1"/>
              </a:solidFill>
              <a:latin typeface="Raleway"/>
              <a:ea typeface="Raleway"/>
              <a:cs typeface="Raleway"/>
              <a:sym typeface="Raleway"/>
            </a:endParaRPr>
          </a:p>
        </p:txBody>
      </p:sp>
      <p:cxnSp>
        <p:nvCxnSpPr>
          <p:cNvPr id="1206" name="Google Shape;1206;g2df91a6bdca_0_270"/>
          <p:cNvCxnSpPr/>
          <p:nvPr/>
        </p:nvCxnSpPr>
        <p:spPr>
          <a:xfrm>
            <a:off x="1233925" y="4410123"/>
            <a:ext cx="5224200" cy="0"/>
          </a:xfrm>
          <a:prstGeom prst="straightConnector1">
            <a:avLst/>
          </a:prstGeom>
          <a:noFill/>
          <a:ln cap="flat" cmpd="sng" w="38100">
            <a:solidFill>
              <a:schemeClr val="accent1"/>
            </a:solidFill>
            <a:prstDash val="solid"/>
            <a:miter lim="800000"/>
            <a:headEnd len="sm" w="sm" type="none"/>
            <a:tailEnd len="med" w="med" type="triangle"/>
          </a:ln>
        </p:spPr>
      </p:cxnSp>
      <p:grpSp>
        <p:nvGrpSpPr>
          <p:cNvPr id="1207" name="Google Shape;1207;g2df91a6bdca_0_270"/>
          <p:cNvGrpSpPr/>
          <p:nvPr/>
        </p:nvGrpSpPr>
        <p:grpSpPr>
          <a:xfrm>
            <a:off x="2646050" y="3902225"/>
            <a:ext cx="5156100" cy="507900"/>
            <a:chOff x="2179950" y="3899075"/>
            <a:chExt cx="5156100" cy="507900"/>
          </a:xfrm>
        </p:grpSpPr>
        <p:sp>
          <p:nvSpPr>
            <p:cNvPr id="1208" name="Google Shape;1208;g2df91a6bdca_0_270"/>
            <p:cNvSpPr/>
            <p:nvPr/>
          </p:nvSpPr>
          <p:spPr>
            <a:xfrm>
              <a:off x="2179950" y="4045325"/>
              <a:ext cx="215400" cy="215400"/>
            </a:xfrm>
            <a:prstGeom prst="ellipse">
              <a:avLst/>
            </a:prstGeom>
            <a:solidFill>
              <a:schemeClr val="accen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1209" name="Google Shape;1209;g2df91a6bdca_0_270"/>
            <p:cNvSpPr txBox="1"/>
            <p:nvPr/>
          </p:nvSpPr>
          <p:spPr>
            <a:xfrm>
              <a:off x="2395350" y="3899075"/>
              <a:ext cx="49407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Cleanup</a:t>
              </a:r>
              <a:endParaRPr b="0" i="0" sz="2100" u="none" cap="none" strike="noStrike">
                <a:solidFill>
                  <a:schemeClr val="dk1"/>
                </a:solidFill>
                <a:latin typeface="Raleway"/>
                <a:ea typeface="Raleway"/>
                <a:cs typeface="Raleway"/>
                <a:sym typeface="Raleway"/>
              </a:endParaRPr>
            </a:p>
          </p:txBody>
        </p:sp>
      </p:grpSp>
      <p:grpSp>
        <p:nvGrpSpPr>
          <p:cNvPr id="1210" name="Google Shape;1210;g2df91a6bdca_0_270"/>
          <p:cNvGrpSpPr/>
          <p:nvPr/>
        </p:nvGrpSpPr>
        <p:grpSpPr>
          <a:xfrm>
            <a:off x="3809425" y="2353175"/>
            <a:ext cx="5229400" cy="507900"/>
            <a:chOff x="3353425" y="2976650"/>
            <a:chExt cx="5229400" cy="507900"/>
          </a:xfrm>
        </p:grpSpPr>
        <p:sp>
          <p:nvSpPr>
            <p:cNvPr id="1211" name="Google Shape;1211;g2df91a6bdca_0_270"/>
            <p:cNvSpPr/>
            <p:nvPr/>
          </p:nvSpPr>
          <p:spPr>
            <a:xfrm>
              <a:off x="3353425" y="3122900"/>
              <a:ext cx="215400" cy="215400"/>
            </a:xfrm>
            <a:prstGeom prst="ellipse">
              <a:avLst/>
            </a:prstGeom>
            <a:solidFill>
              <a:schemeClr val="accen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1212" name="Google Shape;1212;g2df91a6bdca_0_270"/>
            <p:cNvSpPr txBox="1"/>
            <p:nvPr/>
          </p:nvSpPr>
          <p:spPr>
            <a:xfrm>
              <a:off x="3642125" y="2976650"/>
              <a:ext cx="49407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Restore from backup</a:t>
              </a:r>
              <a:endParaRPr b="0" i="0" sz="2100" u="none" cap="none" strike="noStrike">
                <a:solidFill>
                  <a:schemeClr val="dk1"/>
                </a:solidFill>
                <a:latin typeface="Raleway"/>
                <a:ea typeface="Raleway"/>
                <a:cs typeface="Raleway"/>
                <a:sym typeface="Raleway"/>
              </a:endParaRPr>
            </a:p>
          </p:txBody>
        </p:sp>
      </p:grpSp>
      <p:grpSp>
        <p:nvGrpSpPr>
          <p:cNvPr id="1213" name="Google Shape;1213;g2df91a6bdca_0_270"/>
          <p:cNvGrpSpPr/>
          <p:nvPr/>
        </p:nvGrpSpPr>
        <p:grpSpPr>
          <a:xfrm>
            <a:off x="5104525" y="1573450"/>
            <a:ext cx="5247275" cy="507900"/>
            <a:chOff x="5007875" y="1761850"/>
            <a:chExt cx="5247275" cy="507900"/>
          </a:xfrm>
        </p:grpSpPr>
        <p:sp>
          <p:nvSpPr>
            <p:cNvPr id="1214" name="Google Shape;1214;g2df91a6bdca_0_270"/>
            <p:cNvSpPr/>
            <p:nvPr/>
          </p:nvSpPr>
          <p:spPr>
            <a:xfrm>
              <a:off x="5007875" y="1908100"/>
              <a:ext cx="215400" cy="215400"/>
            </a:xfrm>
            <a:prstGeom prst="ellipse">
              <a:avLst/>
            </a:prstGeom>
            <a:solidFill>
              <a:schemeClr val="accen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1215" name="Google Shape;1215;g2df91a6bdca_0_270"/>
            <p:cNvSpPr txBox="1"/>
            <p:nvPr/>
          </p:nvSpPr>
          <p:spPr>
            <a:xfrm>
              <a:off x="5314450" y="1761850"/>
              <a:ext cx="49407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Partial restore from backup</a:t>
              </a:r>
              <a:endParaRPr b="0" i="0" sz="2100" u="none" cap="none" strike="noStrike">
                <a:solidFill>
                  <a:schemeClr val="dk1"/>
                </a:solidFill>
                <a:latin typeface="Raleway"/>
                <a:ea typeface="Raleway"/>
                <a:cs typeface="Raleway"/>
                <a:sym typeface="Raleway"/>
              </a:endParaRPr>
            </a:p>
          </p:txBody>
        </p:sp>
      </p:grpSp>
      <p:grpSp>
        <p:nvGrpSpPr>
          <p:cNvPr id="1216" name="Google Shape;1216;g2df91a6bdca_0_270"/>
          <p:cNvGrpSpPr/>
          <p:nvPr/>
        </p:nvGrpSpPr>
        <p:grpSpPr>
          <a:xfrm>
            <a:off x="2214450" y="899675"/>
            <a:ext cx="3938400" cy="507900"/>
            <a:chOff x="2416850" y="899675"/>
            <a:chExt cx="3938400" cy="507900"/>
          </a:xfrm>
        </p:grpSpPr>
        <p:sp>
          <p:nvSpPr>
            <p:cNvPr id="1217" name="Google Shape;1217;g2df91a6bdca_0_270"/>
            <p:cNvSpPr/>
            <p:nvPr/>
          </p:nvSpPr>
          <p:spPr>
            <a:xfrm>
              <a:off x="6139850" y="1045925"/>
              <a:ext cx="215400" cy="215400"/>
            </a:xfrm>
            <a:prstGeom prst="ellipse">
              <a:avLst/>
            </a:prstGeom>
            <a:solidFill>
              <a:schemeClr val="accen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1218" name="Google Shape;1218;g2df91a6bdca_0_270"/>
            <p:cNvSpPr txBox="1"/>
            <p:nvPr/>
          </p:nvSpPr>
          <p:spPr>
            <a:xfrm>
              <a:off x="2416850" y="899675"/>
              <a:ext cx="3723000" cy="507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Rebuild from scratch</a:t>
              </a:r>
              <a:endParaRPr b="0" i="0" sz="2100" u="none" cap="none" strike="noStrike">
                <a:solidFill>
                  <a:schemeClr val="dk1"/>
                </a:solidFill>
                <a:latin typeface="Raleway"/>
                <a:ea typeface="Raleway"/>
                <a:cs typeface="Raleway"/>
                <a:sym typeface="Raleway"/>
              </a:endParaRPr>
            </a:p>
          </p:txBody>
        </p:sp>
      </p:gr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g2df91a6bdca_0_291"/>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Option 5: Decrypt System</a:t>
            </a:r>
            <a:endParaRPr/>
          </a:p>
        </p:txBody>
      </p:sp>
      <p:sp>
        <p:nvSpPr>
          <p:cNvPr id="1224" name="Google Shape;1224;g2df91a6bdca_0_291"/>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361950" lvl="0" marL="457200" rtl="0" algn="l">
              <a:lnSpc>
                <a:spcPct val="100000"/>
              </a:lnSpc>
              <a:spcBef>
                <a:spcPts val="1200"/>
              </a:spcBef>
              <a:spcAft>
                <a:spcPts val="0"/>
              </a:spcAft>
              <a:buSzPts val="2100"/>
              <a:buAutoNum type="arabicPeriod"/>
            </a:pPr>
            <a:r>
              <a:rPr lang="en"/>
              <a:t>Create a backup copy of all data and store it separately from the network to have a second chance in case of complications during decryption. </a:t>
            </a:r>
            <a:endParaRPr/>
          </a:p>
          <a:p>
            <a:pPr indent="-342900" lvl="1" marL="914400" rtl="0" algn="l">
              <a:lnSpc>
                <a:spcPct val="100000"/>
              </a:lnSpc>
              <a:spcBef>
                <a:spcPts val="1200"/>
              </a:spcBef>
              <a:spcAft>
                <a:spcPts val="0"/>
              </a:spcAft>
              <a:buSzPts val="1800"/>
              <a:buChar char="•"/>
            </a:pPr>
            <a:r>
              <a:rPr lang="en"/>
              <a:t>For e.g. VMs, a snapshot can simply be created and copied away.</a:t>
            </a:r>
            <a:endParaRPr/>
          </a:p>
          <a:p>
            <a:pPr indent="-361950" lvl="0" marL="457200" rtl="0" algn="l">
              <a:lnSpc>
                <a:spcPct val="100000"/>
              </a:lnSpc>
              <a:spcBef>
                <a:spcPts val="1200"/>
              </a:spcBef>
              <a:spcAft>
                <a:spcPts val="0"/>
              </a:spcAft>
              <a:buSzPts val="2100"/>
              <a:buAutoNum type="arabicPeriod"/>
            </a:pPr>
            <a:r>
              <a:rPr lang="en"/>
              <a:t>Optional: After receiving the decryptor (publicly available or after ransom payment), scan it and verify its functionality. </a:t>
            </a:r>
            <a:endParaRPr/>
          </a:p>
          <a:p>
            <a:pPr indent="-342900" lvl="1" marL="914400" rtl="0" algn="l">
              <a:lnSpc>
                <a:spcPct val="100000"/>
              </a:lnSpc>
              <a:spcBef>
                <a:spcPts val="1200"/>
              </a:spcBef>
              <a:spcAft>
                <a:spcPts val="1200"/>
              </a:spcAft>
              <a:buSzPts val="1800"/>
              <a:buChar char="•"/>
            </a:pPr>
            <a:r>
              <a:rPr lang="en"/>
              <a:t>The check is ideally done in a sandbox, while the functionality can be verified in a VM with a separate network by decrypting some files.</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g2df91a6bdca_0_297"/>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Option 5: Decrypt System</a:t>
            </a:r>
            <a:endParaRPr/>
          </a:p>
        </p:txBody>
      </p:sp>
      <p:sp>
        <p:nvSpPr>
          <p:cNvPr id="1230" name="Google Shape;1230;g2df91a6bdca_0_297"/>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lnSpcReduction="10000"/>
          </a:bodyPr>
          <a:lstStyle/>
          <a:p>
            <a:pPr indent="-352167" lvl="0" marL="457200" rtl="0" algn="l">
              <a:lnSpc>
                <a:spcPct val="100000"/>
              </a:lnSpc>
              <a:spcBef>
                <a:spcPts val="0"/>
              </a:spcBef>
              <a:spcAft>
                <a:spcPts val="0"/>
              </a:spcAft>
              <a:buSzPts val="1946"/>
              <a:buAutoNum type="arabicPeriod" startAt="3"/>
            </a:pPr>
            <a:r>
              <a:rPr lang="en"/>
              <a:t>Decryption can then take place directly on the affected systems or in a VM. </a:t>
            </a:r>
            <a:endParaRPr/>
          </a:p>
          <a:p>
            <a:pPr indent="-352167" lvl="1" marL="914400" rtl="0" algn="l">
              <a:lnSpc>
                <a:spcPct val="100000"/>
              </a:lnSpc>
              <a:spcBef>
                <a:spcPts val="0"/>
              </a:spcBef>
              <a:spcAft>
                <a:spcPts val="0"/>
              </a:spcAft>
              <a:buSzPts val="1946"/>
              <a:buChar char="•"/>
            </a:pPr>
            <a:r>
              <a:rPr lang="en"/>
              <a:t>In the first case, the decryptor is executed directly on the systems. </a:t>
            </a:r>
            <a:endParaRPr/>
          </a:p>
          <a:p>
            <a:pPr indent="-352167" lvl="1" marL="914400" rtl="0" algn="l">
              <a:lnSpc>
                <a:spcPct val="100000"/>
              </a:lnSpc>
              <a:spcBef>
                <a:spcPts val="0"/>
              </a:spcBef>
              <a:spcAft>
                <a:spcPts val="0"/>
              </a:spcAft>
              <a:buSzPts val="1946"/>
              <a:buChar char="•"/>
            </a:pPr>
            <a:r>
              <a:rPr lang="en"/>
              <a:t>In the second case, the encrypted data to be restored is first copied away and then only the data and not the entire system is decrypted. </a:t>
            </a:r>
            <a:endParaRPr/>
          </a:p>
          <a:p>
            <a:pPr indent="0" lvl="0" marL="0" rtl="0" algn="l">
              <a:lnSpc>
                <a:spcPct val="100000"/>
              </a:lnSpc>
              <a:spcBef>
                <a:spcPts val="0"/>
              </a:spcBef>
              <a:spcAft>
                <a:spcPts val="0"/>
              </a:spcAft>
              <a:buSzPts val="2100"/>
              <a:buNone/>
            </a:pPr>
            <a:r>
              <a:t/>
            </a:r>
            <a:endParaRPr/>
          </a:p>
          <a:p>
            <a:pPr indent="0" lvl="0" marL="0" rtl="0" algn="l">
              <a:lnSpc>
                <a:spcPct val="100000"/>
              </a:lnSpc>
              <a:spcBef>
                <a:spcPts val="1200"/>
              </a:spcBef>
              <a:spcAft>
                <a:spcPts val="0"/>
              </a:spcAft>
              <a:buClr>
                <a:schemeClr val="dk1"/>
              </a:buClr>
              <a:buSzPts val="2100"/>
              <a:buFont typeface="Arial"/>
              <a:buNone/>
            </a:pPr>
            <a:r>
              <a:rPr lang="en"/>
              <a:t>The procedure here depends to a certain extent on the strategy chosen with regard to returning to normal operation. </a:t>
            </a:r>
            <a:endParaRPr/>
          </a:p>
          <a:p>
            <a:pPr indent="0" lvl="0" marL="0" rtl="0" algn="l">
              <a:lnSpc>
                <a:spcPct val="100000"/>
              </a:lnSpc>
              <a:spcBef>
                <a:spcPts val="1200"/>
              </a:spcBef>
              <a:spcAft>
                <a:spcPts val="0"/>
              </a:spcAft>
              <a:buClr>
                <a:schemeClr val="dk1"/>
              </a:buClr>
              <a:buSzPts val="2100"/>
              <a:buFont typeface="Arial"/>
              <a:buNone/>
            </a:pPr>
            <a:r>
              <a:rPr lang="en"/>
              <a:t>You have the option of</a:t>
            </a:r>
            <a:endParaRPr/>
          </a:p>
          <a:p>
            <a:pPr indent="-352167" lvl="0" marL="457200" rtl="0" algn="l">
              <a:lnSpc>
                <a:spcPct val="100000"/>
              </a:lnSpc>
              <a:spcBef>
                <a:spcPts val="1200"/>
              </a:spcBef>
              <a:spcAft>
                <a:spcPts val="0"/>
              </a:spcAft>
              <a:buSzPts val="1946"/>
              <a:buAutoNum type="alphaLcParenR"/>
            </a:pPr>
            <a:r>
              <a:rPr lang="en"/>
              <a:t>completely rebuilding all systems (recommended) or </a:t>
            </a:r>
            <a:endParaRPr/>
          </a:p>
          <a:p>
            <a:pPr indent="-352167" lvl="0" marL="457200" rtl="0" algn="l">
              <a:lnSpc>
                <a:spcPct val="100000"/>
              </a:lnSpc>
              <a:spcBef>
                <a:spcPts val="0"/>
              </a:spcBef>
              <a:spcAft>
                <a:spcPts val="0"/>
              </a:spcAft>
              <a:buSzPts val="1946"/>
              <a:buAutoNum type="alphaLcParenR"/>
            </a:pPr>
            <a:r>
              <a:rPr lang="en"/>
              <a:t>decrypting and disinfecting.</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g2df91a6bdca_0_303"/>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Option 5a: Decrypt System + Rebuilding</a:t>
            </a:r>
            <a:endParaRPr/>
          </a:p>
        </p:txBody>
      </p:sp>
      <p:sp>
        <p:nvSpPr>
          <p:cNvPr id="1236" name="Google Shape;1236;g2df91a6bdca_0_303"/>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750"/>
              </a:spcBef>
              <a:spcAft>
                <a:spcPts val="0"/>
              </a:spcAft>
              <a:buClr>
                <a:schemeClr val="dk1"/>
              </a:buClr>
              <a:buSzPts val="2100"/>
              <a:buFont typeface="Arial"/>
              <a:buNone/>
            </a:pPr>
            <a:r>
              <a:rPr lang="en"/>
              <a:t>If complete rebuild of all systems:</a:t>
            </a:r>
            <a:endParaRPr/>
          </a:p>
          <a:p>
            <a:pPr indent="-342900" lvl="0" marL="342900" rtl="0" algn="l">
              <a:lnSpc>
                <a:spcPct val="100000"/>
              </a:lnSpc>
              <a:spcBef>
                <a:spcPts val="750"/>
              </a:spcBef>
              <a:spcAft>
                <a:spcPts val="0"/>
              </a:spcAft>
              <a:buSzPts val="2100"/>
              <a:buAutoNum type="arabicPeriod"/>
            </a:pPr>
            <a:r>
              <a:rPr lang="en"/>
              <a:t>Either decrypt affected systems or data only.</a:t>
            </a:r>
            <a:endParaRPr/>
          </a:p>
          <a:p>
            <a:pPr indent="-342900" lvl="0" marL="342900" rtl="0" algn="l">
              <a:lnSpc>
                <a:spcPct val="100000"/>
              </a:lnSpc>
              <a:spcBef>
                <a:spcPts val="750"/>
              </a:spcBef>
              <a:spcAft>
                <a:spcPts val="0"/>
              </a:spcAft>
              <a:buSzPts val="2100"/>
              <a:buAutoNum type="arabicPeriod"/>
            </a:pPr>
            <a:r>
              <a:rPr lang="en"/>
              <a:t>Extract data and scan for malware with AV/EDR solution.</a:t>
            </a:r>
            <a:endParaRPr/>
          </a:p>
          <a:p>
            <a:pPr indent="-342900" lvl="0" marL="342900" rtl="0" algn="l">
              <a:lnSpc>
                <a:spcPct val="100000"/>
              </a:lnSpc>
              <a:spcBef>
                <a:spcPts val="750"/>
              </a:spcBef>
              <a:spcAft>
                <a:spcPts val="0"/>
              </a:spcAft>
              <a:buSzPts val="2100"/>
              <a:buAutoNum type="arabicPeriod"/>
            </a:pPr>
            <a:r>
              <a:rPr lang="en"/>
              <a:t>Migrate data to the new environment</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g2df91a6bdca_0_309"/>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
              <a:t>Option 5b: Decrypt System + Disinfecting</a:t>
            </a:r>
            <a:endParaRPr/>
          </a:p>
        </p:txBody>
      </p:sp>
      <p:sp>
        <p:nvSpPr>
          <p:cNvPr id="1242" name="Google Shape;1242;g2df91a6bdca_0_309"/>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fontScale="77500" lnSpcReduction="20000"/>
          </a:bodyPr>
          <a:lstStyle/>
          <a:p>
            <a:pPr indent="-312958" lvl="0" marL="342900" rtl="0" algn="l">
              <a:lnSpc>
                <a:spcPct val="100000"/>
              </a:lnSpc>
              <a:spcBef>
                <a:spcPts val="750"/>
              </a:spcBef>
              <a:spcAft>
                <a:spcPts val="0"/>
              </a:spcAft>
              <a:buSzPct val="100000"/>
              <a:buAutoNum type="arabicPeriod"/>
            </a:pPr>
            <a:r>
              <a:rPr lang="en"/>
              <a:t>Decrypt affected systems (ideally separate from the network).</a:t>
            </a:r>
            <a:endParaRPr/>
          </a:p>
          <a:p>
            <a:pPr indent="-312958" lvl="0" marL="342900" rtl="0" algn="l">
              <a:lnSpc>
                <a:spcPct val="100000"/>
              </a:lnSpc>
              <a:spcBef>
                <a:spcPts val="750"/>
              </a:spcBef>
              <a:spcAft>
                <a:spcPts val="0"/>
              </a:spcAft>
              <a:buSzPct val="100000"/>
              <a:buAutoNum type="arabicPeriod"/>
            </a:pPr>
            <a:r>
              <a:rPr lang="en"/>
              <a:t>Perform a full scan of all systems in the entire IT environment with the AV/EDR solution.</a:t>
            </a:r>
            <a:endParaRPr/>
          </a:p>
          <a:p>
            <a:pPr indent="-312958" lvl="0" marL="342900" rtl="0" algn="l">
              <a:lnSpc>
                <a:spcPct val="100000"/>
              </a:lnSpc>
              <a:spcBef>
                <a:spcPts val="750"/>
              </a:spcBef>
              <a:spcAft>
                <a:spcPts val="0"/>
              </a:spcAft>
              <a:buSzPct val="100000"/>
              <a:buAutoNum type="arabicPeriod"/>
            </a:pPr>
            <a:r>
              <a:rPr lang="en"/>
              <a:t>Scan systems with e.g. Microsoft Safety Scanner and Thor-Lite for remnants of the ransomware infection. Clean up findings. The scan results can provide information about the entry vector and possible vulnerabilities in the system.</a:t>
            </a:r>
            <a:endParaRPr/>
          </a:p>
          <a:p>
            <a:pPr indent="-312958" lvl="0" marL="342900" rtl="0" algn="l">
              <a:lnSpc>
                <a:spcPct val="100000"/>
              </a:lnSpc>
              <a:spcBef>
                <a:spcPts val="750"/>
              </a:spcBef>
              <a:spcAft>
                <a:spcPts val="0"/>
              </a:spcAft>
              <a:buSzPct val="100000"/>
              <a:buAutoNum type="arabicPeriod"/>
            </a:pPr>
            <a:r>
              <a:rPr lang="en"/>
              <a:t>Update and harden systems and take basic measures to prevent reinfection.</a:t>
            </a:r>
            <a:endParaRPr/>
          </a:p>
          <a:p>
            <a:pPr indent="-260032" lvl="1" marL="628650" rtl="0" algn="l">
              <a:lnSpc>
                <a:spcPct val="100000"/>
              </a:lnSpc>
              <a:spcBef>
                <a:spcPts val="375"/>
              </a:spcBef>
              <a:spcAft>
                <a:spcPts val="0"/>
              </a:spcAft>
              <a:buSzPct val="100000"/>
              <a:buAutoNum type="alphaLcPeriod"/>
            </a:pPr>
            <a:r>
              <a:rPr lang="en"/>
              <a:t>Change all passwords (enforce organisation-wide, service, user, domain admin passwords, Kerberos ticket, etc.).</a:t>
            </a:r>
            <a:endParaRPr/>
          </a:p>
          <a:p>
            <a:pPr indent="-260032" lvl="1" marL="628650" rtl="0" algn="l">
              <a:lnSpc>
                <a:spcPct val="100000"/>
              </a:lnSpc>
              <a:spcBef>
                <a:spcPts val="375"/>
              </a:spcBef>
              <a:spcAft>
                <a:spcPts val="0"/>
              </a:spcAft>
              <a:buSzPct val="100000"/>
              <a:buAutoNum type="alphaLcPeriod"/>
            </a:pPr>
            <a:r>
              <a:rPr lang="en"/>
              <a:t>Enforce multi-factor authentication (2FA) at least on all interfaces to the outside world.</a:t>
            </a:r>
            <a:endParaRPr/>
          </a:p>
          <a:p>
            <a:pPr indent="-260032" lvl="1" marL="628650" rtl="0" algn="l">
              <a:lnSpc>
                <a:spcPct val="100000"/>
              </a:lnSpc>
              <a:spcBef>
                <a:spcPts val="375"/>
              </a:spcBef>
              <a:spcAft>
                <a:spcPts val="0"/>
              </a:spcAft>
              <a:buSzPct val="100000"/>
              <a:buAutoNum type="alphaLcPeriod"/>
            </a:pPr>
            <a:r>
              <a:rPr lang="en"/>
              <a:t>The CIS benchmarks can be consulted as an aid to system hardening.</a:t>
            </a:r>
            <a:endParaRPr/>
          </a:p>
          <a:p>
            <a:pPr indent="-260032" lvl="1" marL="628650" rtl="0" algn="l">
              <a:lnSpc>
                <a:spcPct val="100000"/>
              </a:lnSpc>
              <a:spcBef>
                <a:spcPts val="375"/>
              </a:spcBef>
              <a:spcAft>
                <a:spcPts val="0"/>
              </a:spcAft>
              <a:buSzPct val="100000"/>
              <a:buAutoNum type="alphaLcPeriod"/>
            </a:pPr>
            <a:r>
              <a:rPr lang="en"/>
              <a:t>A security scan/port scan can be performed internally and externally to identify vulnerable and accessible services.</a:t>
            </a:r>
            <a:endParaRPr/>
          </a:p>
          <a:p>
            <a:pPr indent="-260032" lvl="1" marL="628650" rtl="0" algn="l">
              <a:lnSpc>
                <a:spcPct val="100000"/>
              </a:lnSpc>
              <a:spcBef>
                <a:spcPts val="375"/>
              </a:spcBef>
              <a:spcAft>
                <a:spcPts val="0"/>
              </a:spcAft>
              <a:buSzPct val="100000"/>
              <a:buAutoNum type="alphaLcPeriod"/>
            </a:pPr>
            <a:r>
              <a:rPr lang="en"/>
              <a:t>PingCastle can be used to check the health of the Active Directory.</a:t>
            </a:r>
            <a:endParaRPr/>
          </a:p>
          <a:p>
            <a:pPr indent="-312958" lvl="0" marL="342900" rtl="0" algn="l">
              <a:lnSpc>
                <a:spcPct val="100000"/>
              </a:lnSpc>
              <a:spcBef>
                <a:spcPts val="750"/>
              </a:spcBef>
              <a:spcAft>
                <a:spcPts val="0"/>
              </a:spcAft>
              <a:buSzPct val="100000"/>
              <a:buAutoNum type="arabicPeriod"/>
            </a:pPr>
            <a:r>
              <a:rPr lang="en"/>
              <a:t>Return to normal operation, reconnect systems to the network, etc.</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g2df91a6bdca_0_228"/>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67"/>
              <a:buNone/>
            </a:pPr>
            <a:r>
              <a:rPr lang="en"/>
              <a:t>Open Questions on Backups</a:t>
            </a:r>
            <a:endParaRPr/>
          </a:p>
        </p:txBody>
      </p:sp>
      <p:sp>
        <p:nvSpPr>
          <p:cNvPr id="1248" name="Google Shape;1248;g2df91a6bdca_0_228"/>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361950" lvl="0" marL="457200" rtl="0" algn="l">
              <a:lnSpc>
                <a:spcPct val="100000"/>
              </a:lnSpc>
              <a:spcBef>
                <a:spcPts val="1200"/>
              </a:spcBef>
              <a:spcAft>
                <a:spcPts val="0"/>
              </a:spcAft>
              <a:buSzPts val="2100"/>
              <a:buChar char="●"/>
            </a:pPr>
            <a:r>
              <a:rPr lang="en"/>
              <a:t>Do we have backups?</a:t>
            </a:r>
            <a:endParaRPr/>
          </a:p>
          <a:p>
            <a:pPr indent="-342900" lvl="1" marL="914400" rtl="0" algn="l">
              <a:lnSpc>
                <a:spcPct val="100000"/>
              </a:lnSpc>
              <a:spcBef>
                <a:spcPts val="1200"/>
              </a:spcBef>
              <a:spcAft>
                <a:spcPts val="0"/>
              </a:spcAft>
              <a:buSzPts val="1800"/>
              <a:buChar char="•"/>
            </a:pPr>
            <a:r>
              <a:rPr lang="en"/>
              <a:t>Full or partial?</a:t>
            </a:r>
            <a:endParaRPr/>
          </a:p>
          <a:p>
            <a:pPr indent="-361950" lvl="0" marL="457200" rtl="0" algn="l">
              <a:lnSpc>
                <a:spcPct val="100000"/>
              </a:lnSpc>
              <a:spcBef>
                <a:spcPts val="1200"/>
              </a:spcBef>
              <a:spcAft>
                <a:spcPts val="0"/>
              </a:spcAft>
              <a:buSzPts val="2100"/>
              <a:buChar char="●"/>
            </a:pPr>
            <a:r>
              <a:rPr lang="en"/>
              <a:t>Is the restored system secure and clean?</a:t>
            </a:r>
            <a:endParaRPr/>
          </a:p>
          <a:p>
            <a:pPr indent="-361950" lvl="0" marL="457200" rtl="0" algn="l">
              <a:lnSpc>
                <a:spcPct val="100000"/>
              </a:lnSpc>
              <a:spcBef>
                <a:spcPts val="1200"/>
              </a:spcBef>
              <a:spcAft>
                <a:spcPts val="0"/>
              </a:spcAft>
              <a:buSzPts val="2100"/>
              <a:buChar char="●"/>
            </a:pPr>
            <a:r>
              <a:rPr lang="en"/>
              <a:t>Which restoration point (backup) to use?</a:t>
            </a:r>
            <a:endParaRPr/>
          </a:p>
          <a:p>
            <a:pPr indent="-361950" lvl="0" marL="457200" rtl="0" algn="l">
              <a:lnSpc>
                <a:spcPct val="100000"/>
              </a:lnSpc>
              <a:spcBef>
                <a:spcPts val="1200"/>
              </a:spcBef>
              <a:spcAft>
                <a:spcPts val="1200"/>
              </a:spcAft>
              <a:buSzPts val="2100"/>
              <a:buChar char="●"/>
            </a:pPr>
            <a:r>
              <a:rPr lang="en"/>
              <a:t>How much time will it take and what dependencies need to be taken care of first?</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2df91a6bdca_0_315"/>
          <p:cNvSpPr txBox="1"/>
          <p:nvPr>
            <p:ph type="title"/>
          </p:nvPr>
        </p:nvSpPr>
        <p:spPr>
          <a:xfrm>
            <a:off x="460950" y="2065350"/>
            <a:ext cx="8222100" cy="1012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3400"/>
              <a:buFont typeface="Arial"/>
              <a:buNone/>
            </a:pPr>
            <a:r>
              <a:rPr lang="en"/>
              <a:t>Keep an eye on the Clean Environment</a:t>
            </a:r>
            <a:endParaRPr/>
          </a:p>
        </p:txBody>
      </p:sp>
      <p:sp>
        <p:nvSpPr>
          <p:cNvPr id="1254" name="Google Shape;1254;g2df91a6bdca_0_315"/>
          <p:cNvSpPr txBox="1"/>
          <p:nvPr>
            <p:ph idx="4294967295" type="subTitle"/>
          </p:nvPr>
        </p:nvSpPr>
        <p:spPr>
          <a:xfrm>
            <a:off x="460950" y="3078150"/>
            <a:ext cx="6399300" cy="53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2"/>
              </a:buClr>
              <a:buSzPts val="3400"/>
              <a:buFont typeface="Arial"/>
              <a:buNone/>
            </a:pPr>
            <a:r>
              <a:rPr b="0" i="0" lang="en" sz="2100" u="none" cap="none" strike="noStrike">
                <a:solidFill>
                  <a:schemeClr val="dk1"/>
                </a:solidFill>
                <a:latin typeface="Raleway"/>
                <a:ea typeface="Raleway"/>
                <a:cs typeface="Raleway"/>
                <a:sym typeface="Raleway"/>
              </a:rPr>
              <a:t>Step 3</a:t>
            </a:r>
            <a:endParaRPr b="0" i="0" sz="2100" u="none" cap="none" strike="noStrike">
              <a:solidFill>
                <a:schemeClr val="dk1"/>
              </a:solidFill>
              <a:latin typeface="Raleway"/>
              <a:ea typeface="Raleway"/>
              <a:cs typeface="Raleway"/>
              <a:sym typeface="Raleway"/>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g2df91a6bdca_0_321"/>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How to protect the Clean Environment?</a:t>
            </a:r>
            <a:endParaRPr/>
          </a:p>
        </p:txBody>
      </p:sp>
      <p:sp>
        <p:nvSpPr>
          <p:cNvPr id="1260" name="Google Shape;1260;g2df91a6bdca_0_321"/>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750"/>
              </a:spcBef>
              <a:spcAft>
                <a:spcPts val="0"/>
              </a:spcAft>
              <a:buClr>
                <a:schemeClr val="dk2"/>
              </a:buClr>
              <a:buSzPts val="1500"/>
              <a:buNone/>
            </a:pPr>
            <a:r>
              <a:rPr lang="en"/>
              <a:t>Use Endpoint &amp; Network Detection</a:t>
            </a:r>
            <a:endParaRPr/>
          </a:p>
          <a:p>
            <a:pPr indent="-361950" lvl="0" marL="457200" rtl="0" algn="l">
              <a:lnSpc>
                <a:spcPct val="100000"/>
              </a:lnSpc>
              <a:spcBef>
                <a:spcPts val="750"/>
              </a:spcBef>
              <a:spcAft>
                <a:spcPts val="0"/>
              </a:spcAft>
              <a:buSzPts val="2100"/>
              <a:buChar char="●"/>
            </a:pPr>
            <a:r>
              <a:rPr lang="en"/>
              <a:t>Every endpoint is protected by an EDR</a:t>
            </a:r>
            <a:endParaRPr/>
          </a:p>
          <a:p>
            <a:pPr indent="-361950" lvl="0" marL="457200" rtl="0" algn="l">
              <a:lnSpc>
                <a:spcPct val="100000"/>
              </a:lnSpc>
              <a:spcBef>
                <a:spcPts val="750"/>
              </a:spcBef>
              <a:spcAft>
                <a:spcPts val="0"/>
              </a:spcAft>
              <a:buSzPts val="2100"/>
              <a:buChar char="●"/>
            </a:pPr>
            <a:r>
              <a:rPr lang="en"/>
              <a:t>Network Intrusion Detection System is in place</a:t>
            </a:r>
            <a:endParaRPr/>
          </a:p>
          <a:p>
            <a:pPr indent="-361950" lvl="0" marL="457200" rtl="0" algn="l">
              <a:lnSpc>
                <a:spcPct val="100000"/>
              </a:lnSpc>
              <a:spcBef>
                <a:spcPts val="750"/>
              </a:spcBef>
              <a:spcAft>
                <a:spcPts val="0"/>
              </a:spcAft>
              <a:buSzPts val="2100"/>
              <a:buChar char="●"/>
            </a:pPr>
            <a:r>
              <a:rPr lang="en"/>
              <a:t>In the environment, block and monitor for known Indicators of Compromise (IOCs), which could indicate an infected system</a:t>
            </a:r>
            <a:endParaRPr/>
          </a:p>
          <a:p>
            <a:pPr indent="-361950" lvl="0" marL="457200" rtl="0" algn="l">
              <a:lnSpc>
                <a:spcPct val="100000"/>
              </a:lnSpc>
              <a:spcBef>
                <a:spcPts val="750"/>
              </a:spcBef>
              <a:spcAft>
                <a:spcPts val="0"/>
              </a:spcAft>
              <a:buSzPts val="2100"/>
              <a:buChar char="●"/>
            </a:pPr>
            <a:r>
              <a:rPr lang="en"/>
              <a:t>Regularly check for any alerts in all of the deployed security products!</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2df91a6bdca_0_327"/>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How to protect the Clean Environment?</a:t>
            </a:r>
            <a:endParaRPr/>
          </a:p>
        </p:txBody>
      </p:sp>
      <p:sp>
        <p:nvSpPr>
          <p:cNvPr id="1266" name="Google Shape;1266;g2df91a6bdca_0_327"/>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750"/>
              </a:spcBef>
              <a:spcAft>
                <a:spcPts val="0"/>
              </a:spcAft>
              <a:buClr>
                <a:schemeClr val="dk2"/>
              </a:buClr>
              <a:buSzPts val="1500"/>
              <a:buNone/>
            </a:pPr>
            <a:r>
              <a:rPr lang="en"/>
              <a:t>Use additional security products for detection, visibility, and protection</a:t>
            </a:r>
            <a:endParaRPr/>
          </a:p>
          <a:p>
            <a:pPr indent="-361950" lvl="0" marL="457200" rtl="0" algn="l">
              <a:lnSpc>
                <a:spcPct val="100000"/>
              </a:lnSpc>
              <a:spcBef>
                <a:spcPts val="750"/>
              </a:spcBef>
              <a:spcAft>
                <a:spcPts val="0"/>
              </a:spcAft>
              <a:buSzPts val="2100"/>
              <a:buChar char="●"/>
            </a:pPr>
            <a:r>
              <a:rPr lang="en"/>
              <a:t>DNS based security products (e.g. Quad9, Cisco Umbrella)</a:t>
            </a:r>
            <a:endParaRPr/>
          </a:p>
          <a:p>
            <a:pPr indent="-361950" lvl="0" marL="457200" rtl="0" algn="l">
              <a:lnSpc>
                <a:spcPct val="100000"/>
              </a:lnSpc>
              <a:spcBef>
                <a:spcPts val="750"/>
              </a:spcBef>
              <a:spcAft>
                <a:spcPts val="0"/>
              </a:spcAft>
              <a:buSzPts val="2100"/>
              <a:buChar char="●"/>
            </a:pPr>
            <a:r>
              <a:rPr lang="en"/>
              <a:t>Start building up a Security Operation Center with Information Security Event Management services</a:t>
            </a:r>
            <a:endParaRPr/>
          </a:p>
          <a:p>
            <a:pPr indent="-361950" lvl="0" marL="457200" rtl="0" algn="l">
              <a:lnSpc>
                <a:spcPct val="100000"/>
              </a:lnSpc>
              <a:spcBef>
                <a:spcPts val="750"/>
              </a:spcBef>
              <a:spcAft>
                <a:spcPts val="0"/>
              </a:spcAft>
              <a:buSzPts val="2100"/>
              <a:buChar char="●"/>
            </a:pPr>
            <a:r>
              <a:rPr lang="en"/>
              <a:t>Deploy multi-factor authentication (MFA)</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g2df91a6bdca_0_333"/>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How to protect the Clean Environment?</a:t>
            </a:r>
            <a:endParaRPr/>
          </a:p>
        </p:txBody>
      </p:sp>
      <p:sp>
        <p:nvSpPr>
          <p:cNvPr id="1272" name="Google Shape;1272;g2df91a6bdca_0_333"/>
          <p:cNvSpPr txBox="1"/>
          <p:nvPr>
            <p:ph idx="1" type="body"/>
          </p:nvPr>
        </p:nvSpPr>
        <p:spPr>
          <a:xfrm>
            <a:off x="461700" y="880533"/>
            <a:ext cx="8248500" cy="3758100"/>
          </a:xfrm>
          <a:prstGeom prst="rect">
            <a:avLst/>
          </a:prstGeom>
          <a:noFill/>
          <a:ln>
            <a:noFill/>
          </a:ln>
        </p:spPr>
        <p:txBody>
          <a:bodyPr anchorCtr="0" anchor="t" bIns="0" lIns="0" spcFirstLastPara="1" rIns="0" wrap="square" tIns="0">
            <a:normAutofit lnSpcReduction="10000"/>
          </a:bodyPr>
          <a:lstStyle/>
          <a:p>
            <a:pPr indent="0" lvl="0" marL="0" rtl="0" algn="l">
              <a:lnSpc>
                <a:spcPct val="100000"/>
              </a:lnSpc>
              <a:spcBef>
                <a:spcPts val="750"/>
              </a:spcBef>
              <a:spcAft>
                <a:spcPts val="0"/>
              </a:spcAft>
              <a:buClr>
                <a:schemeClr val="dk2"/>
              </a:buClr>
              <a:buSzPts val="1500"/>
              <a:buNone/>
            </a:pPr>
            <a:r>
              <a:rPr lang="en"/>
              <a:t>Reduce your attack surface</a:t>
            </a:r>
            <a:endParaRPr/>
          </a:p>
          <a:p>
            <a:pPr indent="-361950" lvl="0" marL="457200" rtl="0" algn="l">
              <a:lnSpc>
                <a:spcPct val="100000"/>
              </a:lnSpc>
              <a:spcBef>
                <a:spcPts val="750"/>
              </a:spcBef>
              <a:spcAft>
                <a:spcPts val="0"/>
              </a:spcAft>
              <a:buSzPts val="2100"/>
              <a:buChar char="●"/>
            </a:pPr>
            <a:r>
              <a:rPr lang="en"/>
              <a:t>Limit accessibility to services from the internet</a:t>
            </a:r>
            <a:endParaRPr/>
          </a:p>
          <a:p>
            <a:pPr indent="-361950" lvl="0" marL="457200" rtl="0" algn="l">
              <a:lnSpc>
                <a:spcPct val="100000"/>
              </a:lnSpc>
              <a:spcBef>
                <a:spcPts val="750"/>
              </a:spcBef>
              <a:spcAft>
                <a:spcPts val="0"/>
              </a:spcAft>
              <a:buSzPts val="2100"/>
              <a:buChar char="●"/>
            </a:pPr>
            <a:r>
              <a:rPr lang="en"/>
              <a:t>Assess the security of your Active Directory configuration and improve it</a:t>
            </a:r>
            <a:endParaRPr/>
          </a:p>
          <a:p>
            <a:pPr indent="-361950" lvl="0" marL="457200" rtl="0" algn="l">
              <a:lnSpc>
                <a:spcPct val="100000"/>
              </a:lnSpc>
              <a:spcBef>
                <a:spcPts val="750"/>
              </a:spcBef>
              <a:spcAft>
                <a:spcPts val="0"/>
              </a:spcAft>
              <a:buSzPts val="2100"/>
              <a:buChar char="●"/>
            </a:pPr>
            <a:r>
              <a:rPr lang="en"/>
              <a:t>Perform vulnerability scans and mitigate critical vulnerabilities</a:t>
            </a:r>
            <a:endParaRPr/>
          </a:p>
          <a:p>
            <a:pPr indent="-361950" lvl="0" marL="457200" rtl="0" algn="l">
              <a:lnSpc>
                <a:spcPct val="100000"/>
              </a:lnSpc>
              <a:spcBef>
                <a:spcPts val="750"/>
              </a:spcBef>
              <a:spcAft>
                <a:spcPts val="0"/>
              </a:spcAft>
              <a:buSzPts val="2100"/>
              <a:buChar char="●"/>
            </a:pPr>
            <a:r>
              <a:rPr lang="en"/>
              <a:t>Patch systems</a:t>
            </a:r>
            <a:endParaRPr/>
          </a:p>
          <a:p>
            <a:pPr indent="0" lvl="0" marL="0" rtl="0" algn="l">
              <a:lnSpc>
                <a:spcPct val="100000"/>
              </a:lnSpc>
              <a:spcBef>
                <a:spcPts val="750"/>
              </a:spcBef>
              <a:spcAft>
                <a:spcPts val="0"/>
              </a:spcAft>
              <a:buClr>
                <a:schemeClr val="dk2"/>
              </a:buClr>
              <a:buSzPts val="1500"/>
              <a:buNone/>
            </a:pPr>
            <a:r>
              <a:rPr lang="en"/>
              <a:t>If necessary, perform regular Threat Hunts based on known threat actor and malware activity.</a:t>
            </a:r>
            <a:endParaRPr/>
          </a:p>
          <a:p>
            <a:pPr indent="0" lvl="0" marL="0" rtl="0" algn="l">
              <a:lnSpc>
                <a:spcPct val="100000"/>
              </a:lnSpc>
              <a:spcBef>
                <a:spcPts val="750"/>
              </a:spcBef>
              <a:spcAft>
                <a:spcPts val="0"/>
              </a:spcAft>
              <a:buClr>
                <a:schemeClr val="dk2"/>
              </a:buClr>
              <a:buSzPts val="1500"/>
              <a:buNone/>
            </a:pPr>
            <a:r>
              <a:rPr lang="en"/>
              <a:t>Generally speaking: Ensure basic protection that was probably forgotten in the past.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0"/>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How is victimisation distributed by country?</a:t>
            </a:r>
            <a:endParaRPr/>
          </a:p>
        </p:txBody>
      </p:sp>
      <p:sp>
        <p:nvSpPr>
          <p:cNvPr id="175" name="Google Shape;175;p10"/>
          <p:cNvSpPr txBox="1"/>
          <p:nvPr>
            <p:ph idx="1" type="body"/>
          </p:nvPr>
        </p:nvSpPr>
        <p:spPr>
          <a:xfrm>
            <a:off x="461700" y="880525"/>
            <a:ext cx="83832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800"/>
              <a:buNone/>
            </a:pPr>
            <a:r>
              <a:rPr lang="en" sz="800"/>
              <a:t>Source: FIRST22: Ransomware as a Science</a:t>
            </a:r>
            <a:endParaRPr sz="2200">
              <a:solidFill>
                <a:schemeClr val="lt1"/>
              </a:solidFill>
            </a:endParaRPr>
          </a:p>
        </p:txBody>
      </p:sp>
      <p:sp>
        <p:nvSpPr>
          <p:cNvPr id="176" name="Google Shape;176;p10"/>
          <p:cNvSpPr txBox="1"/>
          <p:nvPr/>
        </p:nvSpPr>
        <p:spPr>
          <a:xfrm>
            <a:off x="461700" y="601329"/>
            <a:ext cx="479169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Detections: ransomware over time by geolocation </a:t>
            </a:r>
            <a:endParaRPr b="0" i="0" sz="1600" u="none" cap="none" strike="noStrike">
              <a:solidFill>
                <a:schemeClr val="dk2"/>
              </a:solidFill>
              <a:latin typeface="Roboto Medium"/>
              <a:ea typeface="Roboto Medium"/>
              <a:cs typeface="Roboto Medium"/>
              <a:sym typeface="Roboto Medium"/>
            </a:endParaRPr>
          </a:p>
        </p:txBody>
      </p:sp>
      <p:graphicFrame>
        <p:nvGraphicFramePr>
          <p:cNvPr id="177" name="Google Shape;177;p10"/>
          <p:cNvGraphicFramePr/>
          <p:nvPr/>
        </p:nvGraphicFramePr>
        <p:xfrm>
          <a:off x="327096" y="1916176"/>
          <a:ext cx="3000000" cy="3000000"/>
        </p:xfrm>
        <a:graphic>
          <a:graphicData uri="http://schemas.openxmlformats.org/drawingml/2006/table">
            <a:tbl>
              <a:tblPr>
                <a:noFill/>
                <a:tableStyleId>{EF7B6A4C-F5B5-48C9-A5E0-0C0B4648AAEC}</a:tableStyleId>
              </a:tblPr>
              <a:tblGrid>
                <a:gridCol w="984475"/>
                <a:gridCol w="435150"/>
                <a:gridCol w="996400"/>
                <a:gridCol w="480425"/>
                <a:gridCol w="905875"/>
                <a:gridCol w="456550"/>
                <a:gridCol w="975450"/>
                <a:gridCol w="444150"/>
                <a:gridCol w="928150"/>
                <a:gridCol w="512075"/>
                <a:gridCol w="915000"/>
                <a:gridCol w="484050"/>
              </a:tblGrid>
              <a:tr h="209150">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Jul.21</a:t>
                      </a:r>
                      <a:endParaRPr b="1" i="0" sz="1100" u="none" cap="none" strike="noStrike">
                        <a:solidFill>
                          <a:srgbClr val="000000"/>
                        </a:solidFill>
                        <a:latin typeface="Raleway"/>
                        <a:ea typeface="Raleway"/>
                        <a:cs typeface="Raleway"/>
                        <a:sym typeface="Raleway"/>
                      </a:endParaRPr>
                    </a:p>
                  </a:txBody>
                  <a:tcPr marT="9525" marB="0" marR="9525" marL="9525">
                    <a:lnB cap="flat" cmpd="sng" w="12700">
                      <a:solidFill>
                        <a:schemeClr val="dk1"/>
                      </a:solidFill>
                      <a:prstDash val="solid"/>
                      <a:round/>
                      <a:headEnd len="sm" w="sm" type="none"/>
                      <a:tailEnd len="sm" w="sm" type="none"/>
                    </a:lnB>
                    <a:solidFill>
                      <a:srgbClr val="548135"/>
                    </a:solidFill>
                  </a:tcPr>
                </a:tc>
                <a:tc hMerge="1"/>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Aug.21</a:t>
                      </a:r>
                      <a:endParaRPr b="1" i="0" sz="1100" u="none" cap="none" strike="noStrike">
                        <a:solidFill>
                          <a:srgbClr val="000000"/>
                        </a:solidFill>
                        <a:latin typeface="Raleway"/>
                        <a:ea typeface="Raleway"/>
                        <a:cs typeface="Raleway"/>
                        <a:sym typeface="Raleway"/>
                      </a:endParaRPr>
                    </a:p>
                  </a:txBody>
                  <a:tcPr marT="9525" marB="0" marR="9525" marL="9525">
                    <a:lnB cap="flat" cmpd="sng" w="12700">
                      <a:solidFill>
                        <a:schemeClr val="dk1"/>
                      </a:solidFill>
                      <a:prstDash val="solid"/>
                      <a:round/>
                      <a:headEnd len="sm" w="sm" type="none"/>
                      <a:tailEnd len="sm" w="sm" type="none"/>
                    </a:lnB>
                    <a:solidFill>
                      <a:srgbClr val="548135"/>
                    </a:solidFill>
                  </a:tcPr>
                </a:tc>
                <a:tc hMerge="1"/>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Sep.21</a:t>
                      </a:r>
                      <a:endParaRPr b="1" i="0" sz="1100" u="none" cap="none" strike="noStrike">
                        <a:solidFill>
                          <a:srgbClr val="000000"/>
                        </a:solidFill>
                        <a:latin typeface="Raleway"/>
                        <a:ea typeface="Raleway"/>
                        <a:cs typeface="Raleway"/>
                        <a:sym typeface="Raleway"/>
                      </a:endParaRPr>
                    </a:p>
                  </a:txBody>
                  <a:tcPr marT="9525" marB="0" marR="9525" marL="9525">
                    <a:lnB cap="flat" cmpd="sng" w="12700">
                      <a:solidFill>
                        <a:schemeClr val="dk1"/>
                      </a:solidFill>
                      <a:prstDash val="solid"/>
                      <a:round/>
                      <a:headEnd len="sm" w="sm" type="none"/>
                      <a:tailEnd len="sm" w="sm" type="none"/>
                    </a:lnB>
                    <a:solidFill>
                      <a:srgbClr val="548135"/>
                    </a:solidFill>
                  </a:tcPr>
                </a:tc>
                <a:tc hMerge="1"/>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Oct.21</a:t>
                      </a:r>
                      <a:endParaRPr b="1" i="0" sz="1100" u="none" cap="none" strike="noStrike">
                        <a:solidFill>
                          <a:srgbClr val="000000"/>
                        </a:solidFill>
                        <a:latin typeface="Raleway"/>
                        <a:ea typeface="Raleway"/>
                        <a:cs typeface="Raleway"/>
                        <a:sym typeface="Raleway"/>
                      </a:endParaRPr>
                    </a:p>
                  </a:txBody>
                  <a:tcPr marT="9525" marB="0" marR="9525" marL="9525">
                    <a:lnB cap="flat" cmpd="sng" w="12700">
                      <a:solidFill>
                        <a:schemeClr val="dk1"/>
                      </a:solidFill>
                      <a:prstDash val="solid"/>
                      <a:round/>
                      <a:headEnd len="sm" w="sm" type="none"/>
                      <a:tailEnd len="sm" w="sm" type="none"/>
                    </a:lnB>
                    <a:solidFill>
                      <a:srgbClr val="548135"/>
                    </a:solidFill>
                  </a:tcPr>
                </a:tc>
                <a:tc hMerge="1"/>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Nov.21</a:t>
                      </a:r>
                      <a:endParaRPr b="1" i="0" sz="1100" u="none" cap="none" strike="noStrike">
                        <a:solidFill>
                          <a:srgbClr val="000000"/>
                        </a:solidFill>
                        <a:latin typeface="Raleway"/>
                        <a:ea typeface="Raleway"/>
                        <a:cs typeface="Raleway"/>
                        <a:sym typeface="Raleway"/>
                      </a:endParaRPr>
                    </a:p>
                  </a:txBody>
                  <a:tcPr marT="9525" marB="0" marR="9525" marL="9525">
                    <a:lnB cap="flat" cmpd="sng" w="12700">
                      <a:solidFill>
                        <a:schemeClr val="dk1"/>
                      </a:solidFill>
                      <a:prstDash val="solid"/>
                      <a:round/>
                      <a:headEnd len="sm" w="sm" type="none"/>
                      <a:tailEnd len="sm" w="sm" type="none"/>
                    </a:lnB>
                    <a:solidFill>
                      <a:srgbClr val="548135"/>
                    </a:solidFill>
                  </a:tcPr>
                </a:tc>
                <a:tc hMerge="1"/>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Dec.21</a:t>
                      </a:r>
                      <a:endParaRPr b="1" i="0" sz="1100" u="none" cap="none" strike="noStrike">
                        <a:solidFill>
                          <a:srgbClr val="000000"/>
                        </a:solidFill>
                        <a:latin typeface="Raleway"/>
                        <a:ea typeface="Raleway"/>
                        <a:cs typeface="Raleway"/>
                        <a:sym typeface="Raleway"/>
                      </a:endParaRPr>
                    </a:p>
                  </a:txBody>
                  <a:tcPr marT="9525" marB="0" marR="9525" marL="9525">
                    <a:lnB cap="flat" cmpd="sng" w="12700">
                      <a:solidFill>
                        <a:schemeClr val="dk1"/>
                      </a:solidFill>
                      <a:prstDash val="solid"/>
                      <a:round/>
                      <a:headEnd len="sm" w="sm" type="none"/>
                      <a:tailEnd len="sm" w="sm" type="none"/>
                    </a:lnB>
                    <a:solidFill>
                      <a:srgbClr val="548135"/>
                    </a:solidFill>
                  </a:tcPr>
                </a:tc>
                <a:tc hMerge="1"/>
              </a:tr>
              <a:tr h="139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United States</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25.5%</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United States</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20.2%</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United States</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19.5%</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United States</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23.4%</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United States</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21.1%</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United States</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22.2%</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r>
              <a:tr h="139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China</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10.7%</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France</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7.2%</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Hong Kong</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9.9%</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France</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7.5%</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France</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6.3%</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France</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7.3%</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r>
              <a:tr h="139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India</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6.1%</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India</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6.5%</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Germany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7.9%</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Italy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5.0%</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Belgium</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4.4%</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Hong Kong</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7.0%</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r>
              <a:tr h="139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Germany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4.8%</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Hong Kong</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5.8%</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France</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4.6%</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Belgium</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4.5%</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Italy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4.4%</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Italy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5.7%</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tcPr>
                </a:tc>
              </a:tr>
              <a:tr h="139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Brazil</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4.8%</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Germany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4.6%</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Turkey</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4.2%</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Brazil</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3.8%</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Hong Kong</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4.3%</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India</a:t>
                      </a:r>
                      <a:endParaRPr b="0" i="0" sz="1100" u="none" cap="none" strike="noStrike">
                        <a:solidFill>
                          <a:srgbClr val="000000"/>
                        </a:solidFill>
                        <a:latin typeface="Raleway"/>
                        <a:ea typeface="Raleway"/>
                        <a:cs typeface="Raleway"/>
                        <a:sym typeface="Raleway"/>
                      </a:endParaRPr>
                    </a:p>
                  </a:txBody>
                  <a:tcPr marT="9525" marB="0" marR="9525" marL="95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t>5.3%</a:t>
                      </a:r>
                      <a:endParaRPr b="0" i="0" sz="1100" u="none" cap="none" strike="noStrike">
                        <a:solidFill>
                          <a:srgbClr val="000000"/>
                        </a:solidFill>
                        <a:latin typeface="Raleway"/>
                        <a:ea typeface="Raleway"/>
                        <a:cs typeface="Raleway"/>
                        <a:sym typeface="Raleway"/>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g2df91a6bdca_0_339"/>
          <p:cNvSpPr txBox="1"/>
          <p:nvPr>
            <p:ph type="title"/>
          </p:nvPr>
        </p:nvSpPr>
        <p:spPr>
          <a:xfrm>
            <a:off x="460950" y="2065350"/>
            <a:ext cx="8222100" cy="1012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3400"/>
              <a:buFont typeface="Arial"/>
              <a:buNone/>
            </a:pPr>
            <a:r>
              <a:rPr lang="en"/>
              <a:t>Finalize the recovery</a:t>
            </a:r>
            <a:endParaRPr/>
          </a:p>
        </p:txBody>
      </p:sp>
      <p:sp>
        <p:nvSpPr>
          <p:cNvPr id="1278" name="Google Shape;1278;g2df91a6bdca_0_339"/>
          <p:cNvSpPr txBox="1"/>
          <p:nvPr>
            <p:ph idx="4294967295" type="body"/>
          </p:nvPr>
        </p:nvSpPr>
        <p:spPr>
          <a:xfrm>
            <a:off x="460950" y="3078150"/>
            <a:ext cx="1930200" cy="618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3400"/>
              <a:buNone/>
            </a:pPr>
            <a:r>
              <a:rPr lang="en"/>
              <a:t>Step 4</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g2df91a6bdca_0_345"/>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The last steps</a:t>
            </a:r>
            <a:endParaRPr/>
          </a:p>
        </p:txBody>
      </p:sp>
      <p:sp>
        <p:nvSpPr>
          <p:cNvPr id="1284" name="Google Shape;1284;g2df91a6bdca_0_345"/>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750"/>
              </a:spcBef>
              <a:spcAft>
                <a:spcPts val="0"/>
              </a:spcAft>
              <a:buClr>
                <a:schemeClr val="dk2"/>
              </a:buClr>
              <a:buSzPts val="1500"/>
              <a:buNone/>
            </a:pPr>
            <a:r>
              <a:rPr lang="en"/>
              <a:t>Shut down and remove environments and systems that are no longer needed</a:t>
            </a:r>
            <a:endParaRPr/>
          </a:p>
          <a:p>
            <a:pPr indent="-361950" lvl="0" marL="457200" rtl="0" algn="l">
              <a:lnSpc>
                <a:spcPct val="100000"/>
              </a:lnSpc>
              <a:spcBef>
                <a:spcPts val="750"/>
              </a:spcBef>
              <a:spcAft>
                <a:spcPts val="0"/>
              </a:spcAft>
              <a:buSzPts val="2100"/>
              <a:buChar char="●"/>
            </a:pPr>
            <a:r>
              <a:rPr lang="en"/>
              <a:t>Shut down the Compromised Environment</a:t>
            </a:r>
            <a:endParaRPr/>
          </a:p>
          <a:p>
            <a:pPr indent="-361950" lvl="0" marL="457200" rtl="0" algn="l">
              <a:lnSpc>
                <a:spcPct val="100000"/>
              </a:lnSpc>
              <a:spcBef>
                <a:spcPts val="750"/>
              </a:spcBef>
              <a:spcAft>
                <a:spcPts val="0"/>
              </a:spcAft>
              <a:buSzPts val="2100"/>
              <a:buChar char="●"/>
            </a:pPr>
            <a:r>
              <a:rPr lang="en"/>
              <a:t>Shut down the Test Environment</a:t>
            </a:r>
            <a:endParaRPr/>
          </a:p>
          <a:p>
            <a:pPr indent="-361950" lvl="0" marL="457200" rtl="0" algn="l">
              <a:lnSpc>
                <a:spcPct val="100000"/>
              </a:lnSpc>
              <a:spcBef>
                <a:spcPts val="750"/>
              </a:spcBef>
              <a:spcAft>
                <a:spcPts val="0"/>
              </a:spcAft>
              <a:buSzPts val="2100"/>
              <a:buChar char="●"/>
            </a:pPr>
            <a:r>
              <a:rPr lang="en"/>
              <a:t>Ensure that all potentially malicious or compromised devices/objects are completely removed and cannot be accidentally reconnected to the Clean Environment</a:t>
            </a:r>
            <a:endParaRPr/>
          </a:p>
          <a:p>
            <a:pPr indent="0" lvl="0" marL="0" rtl="0" algn="l">
              <a:lnSpc>
                <a:spcPct val="100000"/>
              </a:lnSpc>
              <a:spcBef>
                <a:spcPts val="750"/>
              </a:spcBef>
              <a:spcAft>
                <a:spcPts val="0"/>
              </a:spcAft>
              <a:buClr>
                <a:schemeClr val="dk2"/>
              </a:buClr>
              <a:buSzPts val="1500"/>
              <a:buNone/>
            </a:pPr>
            <a:r>
              <a:rPr lang="en"/>
              <a:t>Make security a habit: Any additional security measures for the Clean Environment should be operationalized.</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pic>
        <p:nvPicPr>
          <p:cNvPr descr="A picture containing stack&#10;&#10;Description automatically generated" id="1290" name="Google Shape;1290;g2df91a6bdca_0_380"/>
          <p:cNvPicPr preferRelativeResize="0"/>
          <p:nvPr>
            <p:ph idx="2" type="pic"/>
          </p:nvPr>
        </p:nvPicPr>
        <p:blipFill rotWithShape="1">
          <a:blip r:embed="rId3">
            <a:alphaModFix/>
          </a:blip>
          <a:srcRect b="24820" l="0" r="0" t="8186"/>
          <a:stretch/>
        </p:blipFill>
        <p:spPr>
          <a:xfrm>
            <a:off x="0" y="48"/>
            <a:ext cx="9144000" cy="5143499"/>
          </a:xfrm>
          <a:prstGeom prst="rect">
            <a:avLst/>
          </a:prstGeom>
          <a:solidFill>
            <a:schemeClr val="lt1"/>
          </a:solidFill>
          <a:ln>
            <a:noFill/>
          </a:ln>
        </p:spPr>
      </p:pic>
      <p:sp>
        <p:nvSpPr>
          <p:cNvPr id="1291" name="Google Shape;1291;g2df91a6bdca_0_380"/>
          <p:cNvSpPr txBox="1"/>
          <p:nvPr>
            <p:ph type="title"/>
          </p:nvPr>
        </p:nvSpPr>
        <p:spPr>
          <a:xfrm>
            <a:off x="2852400" y="111524"/>
            <a:ext cx="6291600" cy="12384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100"/>
              <a:buFont typeface="Arial"/>
              <a:buNone/>
            </a:pPr>
            <a:r>
              <a:rPr lang="en">
                <a:solidFill>
                  <a:schemeClr val="dk1"/>
                </a:solidFill>
              </a:rPr>
              <a:t>What about all the other compromised objects?</a:t>
            </a:r>
            <a:endParaRPr>
              <a:solidFill>
                <a:schemeClr val="dk1"/>
              </a:solidFill>
            </a:endParaRPr>
          </a:p>
        </p:txBody>
      </p:sp>
      <p:sp>
        <p:nvSpPr>
          <p:cNvPr id="1292" name="Google Shape;1292;g2df91a6bdca_0_380"/>
          <p:cNvSpPr txBox="1"/>
          <p:nvPr/>
        </p:nvSpPr>
        <p:spPr>
          <a:xfrm>
            <a:off x="278606" y="4925366"/>
            <a:ext cx="46512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Photo by </a:t>
            </a:r>
            <a:r>
              <a:rPr b="0" i="0" lang="en" sz="900" u="sng" cap="none" strike="noStrike">
                <a:solidFill>
                  <a:schemeClr val="lt1"/>
                </a:solidFill>
                <a:latin typeface="Arial"/>
                <a:ea typeface="Arial"/>
                <a:cs typeface="Arial"/>
                <a:sym typeface="Arial"/>
                <a:hlinkClick r:id="rId4">
                  <a:extLst>
                    <a:ext uri="{A12FA001-AC4F-418D-AE19-62706E023703}">
                      <ahyp:hlinkClr val="tx"/>
                    </a:ext>
                  </a:extLst>
                </a:hlinkClick>
              </a:rPr>
              <a:t>Hal Gatewood</a:t>
            </a:r>
            <a:r>
              <a:rPr b="0" i="0" lang="en" sz="900" u="none" cap="none" strike="noStrike">
                <a:solidFill>
                  <a:schemeClr val="lt1"/>
                </a:solidFill>
                <a:latin typeface="Arial"/>
                <a:ea typeface="Arial"/>
                <a:cs typeface="Arial"/>
                <a:sym typeface="Arial"/>
              </a:rPr>
              <a:t> on </a:t>
            </a:r>
            <a:r>
              <a:rPr b="0" i="0" lang="en" sz="900" u="sng" cap="none" strike="noStrike">
                <a:solidFill>
                  <a:schemeClr val="lt1"/>
                </a:solidFill>
                <a:latin typeface="Arial"/>
                <a:ea typeface="Arial"/>
                <a:cs typeface="Arial"/>
                <a:sym typeface="Arial"/>
                <a:hlinkClick r:id="rId5">
                  <a:extLst>
                    <a:ext uri="{A12FA001-AC4F-418D-AE19-62706E023703}">
                      <ahyp:hlinkClr val="tx"/>
                    </a:ext>
                  </a:extLst>
                </a:hlinkClick>
              </a:rPr>
              <a:t>Unsplash</a:t>
            </a:r>
            <a:r>
              <a:rPr b="0" i="0" lang="en" sz="900" u="none" cap="none" strike="noStrike">
                <a:solidFill>
                  <a:schemeClr val="lt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sp>
        <p:nvSpPr>
          <p:cNvPr id="1293" name="Google Shape;1293;g2df91a6bdca_0_380"/>
          <p:cNvSpPr txBox="1"/>
          <p:nvPr/>
        </p:nvSpPr>
        <p:spPr>
          <a:xfrm>
            <a:off x="2852400" y="1025700"/>
            <a:ext cx="6291600" cy="11544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chemeClr val="dk1"/>
              </a:buClr>
              <a:buSzPts val="2100"/>
              <a:buFont typeface="Raleway"/>
              <a:buChar char="●"/>
            </a:pPr>
            <a:r>
              <a:rPr b="0" i="0" lang="en" sz="2100" u="none" cap="none" strike="noStrike">
                <a:solidFill>
                  <a:schemeClr val="dk1"/>
                </a:solidFill>
                <a:latin typeface="Raleway"/>
                <a:ea typeface="Raleway"/>
                <a:cs typeface="Raleway"/>
                <a:sym typeface="Raleway"/>
              </a:rPr>
              <a:t>User and service accounts</a:t>
            </a:r>
            <a:endParaRPr b="0" i="0" sz="2100" u="none" cap="none" strike="noStrike">
              <a:solidFill>
                <a:schemeClr val="dk1"/>
              </a:solidFill>
              <a:latin typeface="Raleway"/>
              <a:ea typeface="Raleway"/>
              <a:cs typeface="Raleway"/>
              <a:sym typeface="Raleway"/>
            </a:endParaRPr>
          </a:p>
          <a:p>
            <a:pPr indent="-361950" lvl="0" marL="457200" marR="0" rtl="0" algn="l">
              <a:lnSpc>
                <a:spcPct val="100000"/>
              </a:lnSpc>
              <a:spcBef>
                <a:spcPts val="0"/>
              </a:spcBef>
              <a:spcAft>
                <a:spcPts val="0"/>
              </a:spcAft>
              <a:buClr>
                <a:schemeClr val="dk1"/>
              </a:buClr>
              <a:buSzPts val="2100"/>
              <a:buFont typeface="Raleway"/>
              <a:buChar char="●"/>
            </a:pPr>
            <a:r>
              <a:rPr b="0" i="0" lang="en" sz="2100" u="none" cap="none" strike="noStrike">
                <a:solidFill>
                  <a:schemeClr val="dk1"/>
                </a:solidFill>
                <a:latin typeface="Raleway"/>
                <a:ea typeface="Raleway"/>
                <a:cs typeface="Raleway"/>
                <a:sym typeface="Raleway"/>
              </a:rPr>
              <a:t>Secrets: passwords in configuration files, private keys, tickets, tokens, …</a:t>
            </a:r>
            <a:endParaRPr b="0" i="0" sz="2100" u="none" cap="none" strike="noStrike">
              <a:solidFill>
                <a:schemeClr val="dk1"/>
              </a:solidFill>
              <a:latin typeface="Raleway"/>
              <a:ea typeface="Raleway"/>
              <a:cs typeface="Raleway"/>
              <a:sym typeface="Raleway"/>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g2df91a6bdca_0_388"/>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It really depends on the object</a:t>
            </a:r>
            <a:endParaRPr/>
          </a:p>
        </p:txBody>
      </p:sp>
      <p:sp>
        <p:nvSpPr>
          <p:cNvPr id="1299" name="Google Shape;1299;g2df91a6bdca_0_388"/>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750"/>
              </a:spcBef>
              <a:spcAft>
                <a:spcPts val="0"/>
              </a:spcAft>
              <a:buClr>
                <a:schemeClr val="dk2"/>
              </a:buClr>
              <a:buSzPts val="1500"/>
              <a:buNone/>
            </a:pPr>
            <a:r>
              <a:rPr lang="en"/>
              <a:t>Accounts and any kind of secret</a:t>
            </a:r>
            <a:endParaRPr/>
          </a:p>
          <a:p>
            <a:pPr indent="-361950" lvl="0" marL="457200" rtl="0" algn="l">
              <a:lnSpc>
                <a:spcPct val="100000"/>
              </a:lnSpc>
              <a:spcBef>
                <a:spcPts val="750"/>
              </a:spcBef>
              <a:spcAft>
                <a:spcPts val="0"/>
              </a:spcAft>
              <a:buSzPts val="2100"/>
              <a:buChar char="●"/>
            </a:pPr>
            <a:r>
              <a:rPr lang="en"/>
              <a:t>Reset it again (should have already been done during containment)</a:t>
            </a:r>
            <a:endParaRPr/>
          </a:p>
          <a:p>
            <a:pPr indent="-361950" lvl="0" marL="457200" rtl="0" algn="l">
              <a:lnSpc>
                <a:spcPct val="100000"/>
              </a:lnSpc>
              <a:spcBef>
                <a:spcPts val="0"/>
              </a:spcBef>
              <a:spcAft>
                <a:spcPts val="0"/>
              </a:spcAft>
              <a:buSzPts val="2100"/>
              <a:buChar char="●"/>
            </a:pPr>
            <a:r>
              <a:rPr lang="en"/>
              <a:t>Use the chance to improve its security</a:t>
            </a:r>
            <a:endParaRPr/>
          </a:p>
          <a:p>
            <a:pPr indent="-342900" lvl="1" marL="914400" rtl="0" algn="l">
              <a:lnSpc>
                <a:spcPct val="100000"/>
              </a:lnSpc>
              <a:spcBef>
                <a:spcPts val="0"/>
              </a:spcBef>
              <a:spcAft>
                <a:spcPts val="0"/>
              </a:spcAft>
              <a:buSzPts val="1800"/>
              <a:buChar char="○"/>
            </a:pPr>
            <a:r>
              <a:rPr lang="en"/>
              <a:t>Use current security functions &amp; algorithms</a:t>
            </a:r>
            <a:endParaRPr/>
          </a:p>
          <a:p>
            <a:pPr indent="-342900" lvl="1" marL="914400" rtl="0" algn="l">
              <a:lnSpc>
                <a:spcPct val="100000"/>
              </a:lnSpc>
              <a:spcBef>
                <a:spcPts val="0"/>
              </a:spcBef>
              <a:spcAft>
                <a:spcPts val="0"/>
              </a:spcAft>
              <a:buSzPts val="1800"/>
              <a:buChar char="○"/>
            </a:pPr>
            <a:r>
              <a:rPr lang="en"/>
              <a:t>Make them harder to guess</a:t>
            </a:r>
            <a:endParaRPr/>
          </a:p>
          <a:p>
            <a:pPr indent="-342900" lvl="1" marL="914400" rtl="0" algn="l">
              <a:lnSpc>
                <a:spcPct val="100000"/>
              </a:lnSpc>
              <a:spcBef>
                <a:spcPts val="0"/>
              </a:spcBef>
              <a:spcAft>
                <a:spcPts val="0"/>
              </a:spcAft>
              <a:buSzPts val="1800"/>
              <a:buChar char="○"/>
            </a:pPr>
            <a:r>
              <a:rPr lang="en"/>
              <a:t>Check if there is a more secure way to keep/use them</a:t>
            </a:r>
            <a:endParaRPr/>
          </a:p>
          <a:p>
            <a:pPr indent="-342900" lvl="1" marL="914400" rtl="0" algn="l">
              <a:lnSpc>
                <a:spcPct val="100000"/>
              </a:lnSpc>
              <a:spcBef>
                <a:spcPts val="0"/>
              </a:spcBef>
              <a:spcAft>
                <a:spcPts val="0"/>
              </a:spcAft>
              <a:buSzPts val="1800"/>
              <a:buChar char="○"/>
            </a:pPr>
            <a:r>
              <a:rPr lang="en"/>
              <a:t>Invalidate any open session</a:t>
            </a:r>
            <a:endParaRPr/>
          </a:p>
          <a:p>
            <a:pPr indent="0" lvl="2" marL="0" rtl="0" algn="l">
              <a:lnSpc>
                <a:spcPct val="100000"/>
              </a:lnSpc>
              <a:spcBef>
                <a:spcPts val="375"/>
              </a:spcBef>
              <a:spcAft>
                <a:spcPts val="0"/>
              </a:spcAft>
              <a:buSzPts val="1500"/>
              <a:buNone/>
            </a:pPr>
            <a:r>
              <a:t/>
            </a:r>
            <a:endParaRPr/>
          </a:p>
          <a:p>
            <a:pPr indent="0" lvl="0" marL="0" rtl="0" algn="l">
              <a:lnSpc>
                <a:spcPct val="100000"/>
              </a:lnSpc>
              <a:spcBef>
                <a:spcPts val="750"/>
              </a:spcBef>
              <a:spcAft>
                <a:spcPts val="0"/>
              </a:spcAft>
              <a:buClr>
                <a:schemeClr val="dk2"/>
              </a:buClr>
              <a:buSzPts val="1500"/>
              <a:buNone/>
            </a:pPr>
            <a:r>
              <a:rPr lang="en"/>
              <a:t>For everything else it depends on the particular object and event</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g21bdad3a9b5_0_132"/>
          <p:cNvSpPr txBox="1"/>
          <p:nvPr>
            <p:ph type="title"/>
          </p:nvPr>
        </p:nvSpPr>
        <p:spPr>
          <a:xfrm>
            <a:off x="460950" y="2065350"/>
            <a:ext cx="8222100" cy="1012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3400"/>
              <a:buFont typeface="Arial"/>
              <a:buNone/>
            </a:pPr>
            <a:r>
              <a:rPr lang="en"/>
              <a:t>Details that we have not yet clarified</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g21bdad3a9b5_0_137"/>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Protect your backup</a:t>
            </a:r>
            <a:endParaRPr/>
          </a:p>
        </p:txBody>
      </p:sp>
      <p:sp>
        <p:nvSpPr>
          <p:cNvPr id="1310" name="Google Shape;1310;g21bdad3a9b5_0_137"/>
          <p:cNvSpPr txBox="1"/>
          <p:nvPr>
            <p:ph idx="1" type="body"/>
          </p:nvPr>
        </p:nvSpPr>
        <p:spPr>
          <a:xfrm>
            <a:off x="461700" y="880533"/>
            <a:ext cx="8248500" cy="3758100"/>
          </a:xfrm>
          <a:prstGeom prst="rect">
            <a:avLst/>
          </a:prstGeom>
          <a:noFill/>
          <a:ln>
            <a:noFill/>
          </a:ln>
        </p:spPr>
        <p:txBody>
          <a:bodyPr anchorCtr="0" anchor="t" bIns="0" lIns="0" spcFirstLastPara="1" rIns="0" wrap="square" tIns="0">
            <a:noAutofit/>
          </a:bodyPr>
          <a:lstStyle/>
          <a:p>
            <a:pPr indent="0" lvl="0" marL="0" rtl="0" algn="l">
              <a:spcBef>
                <a:spcPts val="750"/>
              </a:spcBef>
              <a:spcAft>
                <a:spcPts val="0"/>
              </a:spcAft>
              <a:buClr>
                <a:schemeClr val="dk2"/>
              </a:buClr>
              <a:buSzPts val="1500"/>
              <a:buNone/>
            </a:pPr>
            <a:r>
              <a:rPr lang="en"/>
              <a:t>If a working backup exists, protect it!</a:t>
            </a:r>
            <a:endParaRPr/>
          </a:p>
          <a:p>
            <a:pPr indent="-361950" lvl="0" marL="457200" rtl="0" algn="l">
              <a:spcBef>
                <a:spcPts val="750"/>
              </a:spcBef>
              <a:spcAft>
                <a:spcPts val="0"/>
              </a:spcAft>
              <a:buSzPts val="2100"/>
              <a:buChar char="●"/>
            </a:pPr>
            <a:r>
              <a:rPr lang="en"/>
              <a:t>Very first step, before you use it for recovery</a:t>
            </a:r>
            <a:endParaRPr/>
          </a:p>
          <a:p>
            <a:pPr indent="-361950" lvl="0" marL="457200" rtl="0" algn="l">
              <a:spcBef>
                <a:spcPts val="750"/>
              </a:spcBef>
              <a:spcAft>
                <a:spcPts val="0"/>
              </a:spcAft>
              <a:buSzPts val="2100"/>
              <a:buChar char="●"/>
            </a:pPr>
            <a:r>
              <a:rPr lang="en"/>
              <a:t>Make a copy of the backups and keep it stored offline or in a cloud environment with a retention policy</a:t>
            </a:r>
            <a:endParaRPr/>
          </a:p>
          <a:p>
            <a:pPr indent="-361950" lvl="0" marL="457200" rtl="0" algn="l">
              <a:spcBef>
                <a:spcPts val="750"/>
              </a:spcBef>
              <a:spcAft>
                <a:spcPts val="0"/>
              </a:spcAft>
              <a:buSzPts val="2100"/>
              <a:buChar char="●"/>
            </a:pPr>
            <a:r>
              <a:rPr lang="en"/>
              <a:t>Alternatively, implement security measures to protect the backup from compromise and destruction</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21bdad3a9b5_0_143"/>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Checking in test environments</a:t>
            </a:r>
            <a:endParaRPr/>
          </a:p>
        </p:txBody>
      </p:sp>
      <p:sp>
        <p:nvSpPr>
          <p:cNvPr id="1316" name="Google Shape;1316;g21bdad3a9b5_0_143"/>
          <p:cNvSpPr txBox="1"/>
          <p:nvPr>
            <p:ph idx="1" type="body"/>
          </p:nvPr>
        </p:nvSpPr>
        <p:spPr>
          <a:xfrm>
            <a:off x="461700" y="880533"/>
            <a:ext cx="8248500" cy="3758100"/>
          </a:xfrm>
          <a:prstGeom prst="rect">
            <a:avLst/>
          </a:prstGeom>
          <a:noFill/>
          <a:ln>
            <a:noFill/>
          </a:ln>
        </p:spPr>
        <p:txBody>
          <a:bodyPr anchorCtr="0" anchor="t" bIns="0" lIns="0" spcFirstLastPara="1" rIns="0" wrap="square" tIns="0">
            <a:normAutofit lnSpcReduction="10000"/>
          </a:bodyPr>
          <a:lstStyle/>
          <a:p>
            <a:pPr indent="0" lvl="0" marL="0" rtl="0" algn="l">
              <a:spcBef>
                <a:spcPts val="750"/>
              </a:spcBef>
              <a:spcAft>
                <a:spcPts val="0"/>
              </a:spcAft>
              <a:buClr>
                <a:schemeClr val="dk2"/>
              </a:buClr>
              <a:buSzPts val="1500"/>
              <a:buNone/>
            </a:pPr>
            <a:r>
              <a:rPr lang="en"/>
              <a:t>Goal: Make sure that the system is probably trustworthy, and data does not contain anything malicious</a:t>
            </a:r>
            <a:endParaRPr/>
          </a:p>
          <a:p>
            <a:pPr indent="0" lvl="0" marL="0" rtl="0" algn="l">
              <a:spcBef>
                <a:spcPts val="750"/>
              </a:spcBef>
              <a:spcAft>
                <a:spcPts val="0"/>
              </a:spcAft>
              <a:buClr>
                <a:schemeClr val="dk2"/>
              </a:buClr>
              <a:buSzPts val="1500"/>
              <a:buNone/>
            </a:pPr>
            <a:r>
              <a:t/>
            </a:r>
            <a:endParaRPr/>
          </a:p>
          <a:p>
            <a:pPr indent="0" lvl="0" marL="0" rtl="0" algn="l">
              <a:spcBef>
                <a:spcPts val="750"/>
              </a:spcBef>
              <a:spcAft>
                <a:spcPts val="0"/>
              </a:spcAft>
              <a:buClr>
                <a:schemeClr val="dk2"/>
              </a:buClr>
              <a:buSzPts val="1500"/>
              <a:buNone/>
            </a:pPr>
            <a:r>
              <a:rPr lang="en"/>
              <a:t>Usually a four-step approach:</a:t>
            </a:r>
            <a:endParaRPr/>
          </a:p>
          <a:p>
            <a:pPr indent="-342900" lvl="0" marL="342900" rtl="0" algn="l">
              <a:spcBef>
                <a:spcPts val="750"/>
              </a:spcBef>
              <a:spcAft>
                <a:spcPts val="0"/>
              </a:spcAft>
              <a:buSzPts val="2100"/>
              <a:buAutoNum type="arabicPeriod"/>
            </a:pPr>
            <a:r>
              <a:rPr lang="en"/>
              <a:t>Install an Endpoint Detection &amp; Response (EDR) product</a:t>
            </a:r>
            <a:br>
              <a:rPr lang="en"/>
            </a:br>
            <a:r>
              <a:rPr lang="en"/>
              <a:t>on the system to check or the system used to check the data</a:t>
            </a:r>
            <a:endParaRPr/>
          </a:p>
          <a:p>
            <a:pPr indent="-342900" lvl="0" marL="342900" rtl="0" algn="l">
              <a:spcBef>
                <a:spcPts val="750"/>
              </a:spcBef>
              <a:spcAft>
                <a:spcPts val="0"/>
              </a:spcAft>
              <a:buSzPts val="2100"/>
              <a:buAutoNum type="arabicPeriod"/>
            </a:pPr>
            <a:r>
              <a:rPr lang="en"/>
              <a:t>Check for known Indicators of Compromise (IOCs)</a:t>
            </a:r>
            <a:endParaRPr/>
          </a:p>
          <a:p>
            <a:pPr indent="-342900" lvl="0" marL="342900" rtl="0" algn="l">
              <a:spcBef>
                <a:spcPts val="750"/>
              </a:spcBef>
              <a:spcAft>
                <a:spcPts val="0"/>
              </a:spcAft>
              <a:buSzPts val="2100"/>
              <a:buAutoNum type="arabicPeriod"/>
            </a:pPr>
            <a:r>
              <a:rPr lang="en"/>
              <a:t>Perform a full scan with an antivirus software</a:t>
            </a:r>
            <a:br>
              <a:rPr lang="en"/>
            </a:br>
            <a:r>
              <a:rPr lang="en"/>
              <a:t>(ideally with the installed EDR product)</a:t>
            </a:r>
            <a:endParaRPr/>
          </a:p>
          <a:p>
            <a:pPr indent="-342900" lvl="0" marL="342900" rtl="0" algn="l">
              <a:spcBef>
                <a:spcPts val="750"/>
              </a:spcBef>
              <a:spcAft>
                <a:spcPts val="0"/>
              </a:spcAft>
              <a:buSzPts val="2100"/>
              <a:buAutoNum type="arabicPeriod"/>
            </a:pPr>
            <a:r>
              <a:rPr lang="en"/>
              <a:t>Perform a YARA-scan and check the results for true positives</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g21bdad3a9b5_0_149"/>
          <p:cNvSpPr txBox="1"/>
          <p:nvPr>
            <p:ph type="title"/>
          </p:nvPr>
        </p:nvSpPr>
        <p:spPr>
          <a:xfrm>
            <a:off x="461700" y="137700"/>
            <a:ext cx="8248500" cy="596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2100"/>
              <a:buFont typeface="Arial"/>
              <a:buNone/>
            </a:pPr>
            <a:r>
              <a:rPr lang="en"/>
              <a:t>Do the restored systems work at all?</a:t>
            </a:r>
            <a:endParaRPr/>
          </a:p>
        </p:txBody>
      </p:sp>
      <p:sp>
        <p:nvSpPr>
          <p:cNvPr id="1322" name="Google Shape;1322;g21bdad3a9b5_0_149"/>
          <p:cNvSpPr txBox="1"/>
          <p:nvPr>
            <p:ph idx="1" type="body"/>
          </p:nvPr>
        </p:nvSpPr>
        <p:spPr>
          <a:xfrm>
            <a:off x="461700" y="880533"/>
            <a:ext cx="8248500" cy="3758100"/>
          </a:xfrm>
          <a:prstGeom prst="rect">
            <a:avLst/>
          </a:prstGeom>
          <a:noFill/>
          <a:ln>
            <a:noFill/>
          </a:ln>
        </p:spPr>
        <p:txBody>
          <a:bodyPr anchorCtr="0" anchor="ctr" bIns="0" lIns="0" spcFirstLastPara="1" rIns="0" wrap="square" tIns="0">
            <a:noAutofit/>
          </a:bodyPr>
          <a:lstStyle/>
          <a:p>
            <a:pPr indent="0" lvl="0" marL="0" rtl="0" algn="l">
              <a:lnSpc>
                <a:spcPct val="95000"/>
              </a:lnSpc>
              <a:spcBef>
                <a:spcPts val="0"/>
              </a:spcBef>
              <a:spcAft>
                <a:spcPts val="0"/>
              </a:spcAft>
              <a:buClr>
                <a:schemeClr val="accent1"/>
              </a:buClr>
              <a:buSzPts val="3400"/>
              <a:buNone/>
            </a:pPr>
            <a:r>
              <a:rPr b="1" lang="en" sz="3100">
                <a:solidFill>
                  <a:schemeClr val="dk2"/>
                </a:solidFill>
                <a:latin typeface="Raleway SemiBold"/>
                <a:ea typeface="Raleway SemiBold"/>
                <a:cs typeface="Raleway SemiBold"/>
                <a:sym typeface="Raleway SemiBold"/>
              </a:rPr>
              <a:t>Identify individuals outside of IT who can test systems for functionality and verify that all data is likely to be present. This frees up time for IT.</a:t>
            </a:r>
            <a:endParaRPr b="1" sz="3100">
              <a:solidFill>
                <a:schemeClr val="dk2"/>
              </a:solidFill>
              <a:latin typeface="Raleway SemiBold"/>
              <a:ea typeface="Raleway SemiBold"/>
              <a:cs typeface="Raleway SemiBold"/>
              <a:sym typeface="Raleway SemiBold"/>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g21bdad3a9b5_0_155"/>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What can we prepare today?</a:t>
            </a:r>
            <a:endParaRPr/>
          </a:p>
        </p:txBody>
      </p:sp>
      <p:sp>
        <p:nvSpPr>
          <p:cNvPr id="1328" name="Google Shape;1328;g21bdad3a9b5_0_155"/>
          <p:cNvSpPr txBox="1"/>
          <p:nvPr>
            <p:ph idx="1" type="body"/>
          </p:nvPr>
        </p:nvSpPr>
        <p:spPr>
          <a:xfrm>
            <a:off x="461700" y="880533"/>
            <a:ext cx="8248500" cy="3758100"/>
          </a:xfrm>
          <a:prstGeom prst="rect">
            <a:avLst/>
          </a:prstGeom>
        </p:spPr>
        <p:txBody>
          <a:bodyPr anchorCtr="0" anchor="t" bIns="45700" lIns="91425" spcFirstLastPara="1" rIns="91425" wrap="square" tIns="45700">
            <a:normAutofit lnSpcReduction="10000"/>
          </a:bodyPr>
          <a:lstStyle/>
          <a:p>
            <a:pPr indent="0" lvl="0" marL="0" rtl="0" algn="l">
              <a:spcBef>
                <a:spcPts val="750"/>
              </a:spcBef>
              <a:spcAft>
                <a:spcPts val="0"/>
              </a:spcAft>
              <a:buClr>
                <a:schemeClr val="dk1"/>
              </a:buClr>
              <a:buSzPts val="1100"/>
              <a:buFont typeface="Arial"/>
              <a:buNone/>
            </a:pPr>
            <a:r>
              <a:rPr lang="en"/>
              <a:t>Ideally start with Business Continuity Management (BCM)</a:t>
            </a:r>
            <a:endParaRPr/>
          </a:p>
          <a:p>
            <a:pPr indent="0" lvl="0" marL="0" rtl="0" algn="l">
              <a:spcBef>
                <a:spcPts val="750"/>
              </a:spcBef>
              <a:spcAft>
                <a:spcPts val="0"/>
              </a:spcAft>
              <a:buClr>
                <a:schemeClr val="dk1"/>
              </a:buClr>
              <a:buSzPts val="1100"/>
              <a:buFont typeface="Arial"/>
              <a:buNone/>
            </a:pPr>
            <a:r>
              <a:rPr lang="en"/>
              <a:t>Otherwise, it helps to prepare the following:</a:t>
            </a:r>
            <a:endParaRPr/>
          </a:p>
          <a:p>
            <a:pPr indent="-361950" lvl="0" marL="457200" rtl="0" algn="l">
              <a:spcBef>
                <a:spcPts val="750"/>
              </a:spcBef>
              <a:spcAft>
                <a:spcPts val="0"/>
              </a:spcAft>
              <a:buSzPts val="2100"/>
              <a:buChar char="●"/>
            </a:pPr>
            <a:r>
              <a:rPr lang="en"/>
              <a:t>Know the most critical systems for your business</a:t>
            </a:r>
            <a:endParaRPr/>
          </a:p>
          <a:p>
            <a:pPr indent="-361950" lvl="0" marL="457200" rtl="0" algn="l">
              <a:spcBef>
                <a:spcPts val="0"/>
              </a:spcBef>
              <a:spcAft>
                <a:spcPts val="0"/>
              </a:spcAft>
              <a:buSzPts val="2100"/>
              <a:buChar char="●"/>
            </a:pPr>
            <a:r>
              <a:rPr lang="en"/>
              <a:t>Know their dependencies</a:t>
            </a:r>
            <a:endParaRPr/>
          </a:p>
          <a:p>
            <a:pPr indent="-361950" lvl="0" marL="457200" rtl="0" algn="l">
              <a:spcBef>
                <a:spcPts val="0"/>
              </a:spcBef>
              <a:spcAft>
                <a:spcPts val="0"/>
              </a:spcAft>
              <a:buSzPts val="2100"/>
              <a:buChar char="●"/>
            </a:pPr>
            <a:r>
              <a:rPr lang="en"/>
              <a:t>Create priority list for recovery</a:t>
            </a:r>
            <a:endParaRPr/>
          </a:p>
          <a:p>
            <a:pPr indent="-361950" lvl="0" marL="457200" rtl="0" algn="l">
              <a:spcBef>
                <a:spcPts val="0"/>
              </a:spcBef>
              <a:spcAft>
                <a:spcPts val="0"/>
              </a:spcAft>
              <a:buSzPts val="2100"/>
              <a:buChar char="●"/>
            </a:pPr>
            <a:r>
              <a:rPr lang="en"/>
              <a:t>Prepare recovery plans and playbooks (follow your priority list)</a:t>
            </a:r>
            <a:endParaRPr/>
          </a:p>
          <a:p>
            <a:pPr indent="-361950" lvl="0" marL="457200" rtl="0" algn="l">
              <a:spcBef>
                <a:spcPts val="0"/>
              </a:spcBef>
              <a:spcAft>
                <a:spcPts val="0"/>
              </a:spcAft>
              <a:buSzPts val="2100"/>
              <a:buChar char="●"/>
            </a:pPr>
            <a:r>
              <a:rPr lang="en"/>
              <a:t>Plan and exercise how the additional networks for the Test and Clean Environments are created</a:t>
            </a:r>
            <a:endParaRPr/>
          </a:p>
          <a:p>
            <a:pPr indent="0" lvl="0" marL="0" rtl="0" algn="l">
              <a:spcBef>
                <a:spcPts val="750"/>
              </a:spcBef>
              <a:spcAft>
                <a:spcPts val="0"/>
              </a:spcAft>
              <a:buNone/>
            </a:pPr>
            <a:r>
              <a:rPr lang="en"/>
              <a:t>Generally: Do a tabletop exercise, identify weaknesses and improve on them.</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pic>
        <p:nvPicPr>
          <p:cNvPr id="1333" name="Google Shape;1333;p138"/>
          <p:cNvPicPr preferRelativeResize="0"/>
          <p:nvPr/>
        </p:nvPicPr>
        <p:blipFill rotWithShape="1">
          <a:blip r:embed="rId3">
            <a:alphaModFix/>
          </a:blip>
          <a:srcRect b="0" l="0" r="0" t="0"/>
          <a:stretch/>
        </p:blipFill>
        <p:spPr>
          <a:xfrm>
            <a:off x="0" y="0"/>
            <a:ext cx="9132327" cy="5150084"/>
          </a:xfrm>
          <a:prstGeom prst="rect">
            <a:avLst/>
          </a:prstGeom>
          <a:noFill/>
          <a:ln>
            <a:noFill/>
          </a:ln>
        </p:spPr>
      </p:pic>
      <p:sp>
        <p:nvSpPr>
          <p:cNvPr id="1334" name="Google Shape;1334;p138"/>
          <p:cNvSpPr txBox="1"/>
          <p:nvPr>
            <p:ph type="title"/>
          </p:nvPr>
        </p:nvSpPr>
        <p:spPr>
          <a:xfrm>
            <a:off x="3002982" y="108534"/>
            <a:ext cx="8222100" cy="10128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BBD6EE"/>
              </a:buClr>
              <a:buSzPts val="4200"/>
              <a:buFont typeface="Raleway"/>
              <a:buNone/>
            </a:pPr>
            <a:r>
              <a:rPr lang="en">
                <a:solidFill>
                  <a:srgbClr val="BBD6EE"/>
                </a:solidFill>
              </a:rPr>
              <a:t>Ransom Negotiations</a:t>
            </a:r>
            <a:endParaRPr>
              <a:solidFill>
                <a:srgbClr val="BBD6EE"/>
              </a:solidFill>
            </a:endParaRPr>
          </a:p>
        </p:txBody>
      </p:sp>
      <p:sp>
        <p:nvSpPr>
          <p:cNvPr id="1335" name="Google Shape;1335;p138"/>
          <p:cNvSpPr txBox="1"/>
          <p:nvPr/>
        </p:nvSpPr>
        <p:spPr>
          <a:xfrm>
            <a:off x="0" y="4811938"/>
            <a:ext cx="219322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D8D8D8"/>
                </a:solidFill>
                <a:latin typeface="Arial"/>
                <a:ea typeface="Arial"/>
                <a:cs typeface="Arial"/>
                <a:sym typeface="Arial"/>
              </a:rPr>
              <a:t>Photo by </a:t>
            </a:r>
            <a:r>
              <a:rPr b="0" i="0" lang="en" sz="1100" u="sng" cap="none" strike="noStrike">
                <a:solidFill>
                  <a:srgbClr val="D8D8D8"/>
                </a:solidFill>
                <a:latin typeface="Arial"/>
                <a:ea typeface="Arial"/>
                <a:cs typeface="Arial"/>
                <a:sym typeface="Arial"/>
                <a:hlinkClick r:id="rId4">
                  <a:extLst>
                    <a:ext uri="{A12FA001-AC4F-418D-AE19-62706E023703}">
                      <ahyp:hlinkClr val="tx"/>
                    </a:ext>
                  </a:extLst>
                </a:hlinkClick>
              </a:rPr>
              <a:t>Headway</a:t>
            </a:r>
            <a:r>
              <a:rPr b="0" i="0" lang="en" sz="1100" u="none" cap="none" strike="noStrike">
                <a:solidFill>
                  <a:srgbClr val="D8D8D8"/>
                </a:solidFill>
                <a:latin typeface="Arial"/>
                <a:ea typeface="Arial"/>
                <a:cs typeface="Arial"/>
                <a:sym typeface="Arial"/>
              </a:rPr>
              <a:t> on </a:t>
            </a:r>
            <a:r>
              <a:rPr b="0" i="0" lang="en" sz="1100" u="sng" cap="none" strike="noStrike">
                <a:solidFill>
                  <a:srgbClr val="D8D8D8"/>
                </a:solidFill>
                <a:latin typeface="Arial"/>
                <a:ea typeface="Arial"/>
                <a:cs typeface="Arial"/>
                <a:sym typeface="Arial"/>
                <a:hlinkClick r:id="rId5">
                  <a:extLst>
                    <a:ext uri="{A12FA001-AC4F-418D-AE19-62706E023703}">
                      <ahyp:hlinkClr val="tx"/>
                    </a:ext>
                  </a:extLst>
                </a:hlinkClick>
              </a:rPr>
              <a:t>Unsplash</a:t>
            </a:r>
            <a:endParaRPr b="0" i="0" sz="1100" u="none" cap="none" strike="noStrike">
              <a:solidFill>
                <a:srgbClr val="D8D8D8"/>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1"/>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How big is the problem</a:t>
            </a:r>
            <a:endParaRPr/>
          </a:p>
        </p:txBody>
      </p:sp>
      <p:pic>
        <p:nvPicPr>
          <p:cNvPr id="183" name="Google Shape;183;p11"/>
          <p:cNvPicPr preferRelativeResize="0"/>
          <p:nvPr/>
        </p:nvPicPr>
        <p:blipFill rotWithShape="1">
          <a:blip r:embed="rId3">
            <a:alphaModFix/>
          </a:blip>
          <a:srcRect b="6957" l="-580" r="580" t="-6960"/>
          <a:stretch/>
        </p:blipFill>
        <p:spPr>
          <a:xfrm>
            <a:off x="905173" y="1102531"/>
            <a:ext cx="7107150" cy="3466775"/>
          </a:xfrm>
          <a:prstGeom prst="rect">
            <a:avLst/>
          </a:prstGeom>
          <a:noFill/>
          <a:ln>
            <a:noFill/>
          </a:ln>
        </p:spPr>
      </p:pic>
      <p:sp>
        <p:nvSpPr>
          <p:cNvPr id="184" name="Google Shape;184;p11"/>
          <p:cNvSpPr txBox="1"/>
          <p:nvPr/>
        </p:nvSpPr>
        <p:spPr>
          <a:xfrm>
            <a:off x="433800" y="617222"/>
            <a:ext cx="261161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Detection by business size</a:t>
            </a:r>
            <a:endParaRPr b="0" i="0" sz="900" u="none" cap="none" strike="noStrike">
              <a:solidFill>
                <a:schemeClr val="dk2"/>
              </a:solidFill>
              <a:latin typeface="Roboto Medium"/>
              <a:ea typeface="Roboto Medium"/>
              <a:cs typeface="Roboto Medium"/>
              <a:sym typeface="Roboto Medium"/>
            </a:endParaRPr>
          </a:p>
        </p:txBody>
      </p:sp>
      <p:sp>
        <p:nvSpPr>
          <p:cNvPr id="185" name="Google Shape;185;p11"/>
          <p:cNvSpPr txBox="1"/>
          <p:nvPr/>
        </p:nvSpPr>
        <p:spPr>
          <a:xfrm>
            <a:off x="433800" y="921432"/>
            <a:ext cx="457200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800"/>
              <a:buFont typeface="Roboto"/>
              <a:buNone/>
            </a:pPr>
            <a:r>
              <a:rPr b="0" i="0" lang="en" sz="800" u="none" cap="none" strike="noStrike">
                <a:solidFill>
                  <a:schemeClr val="dk1"/>
                </a:solidFill>
                <a:latin typeface="Roboto"/>
                <a:ea typeface="Roboto"/>
                <a:cs typeface="Roboto"/>
                <a:sym typeface="Roboto"/>
              </a:rPr>
              <a:t>Source: FIRST22: Ransomware as a Science</a:t>
            </a:r>
            <a:endParaRPr b="0" i="0" sz="800" u="none" cap="none" strike="noStrike">
              <a:solidFill>
                <a:schemeClr val="lt1"/>
              </a:solidFill>
              <a:latin typeface="Roboto"/>
              <a:ea typeface="Roboto"/>
              <a:cs typeface="Roboto"/>
              <a:sym typeface="Roboto"/>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54"/>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Their goal is to get paid</a:t>
            </a:r>
            <a:endParaRPr/>
          </a:p>
        </p:txBody>
      </p:sp>
      <p:sp>
        <p:nvSpPr>
          <p:cNvPr id="1341" name="Google Shape;1341;p154"/>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Ransomware operators have an economic interest</a:t>
            </a:r>
            <a:endParaRPr/>
          </a:p>
          <a:p>
            <a:pPr indent="-361950" lvl="0" marL="457200" rtl="0" algn="l">
              <a:lnSpc>
                <a:spcPct val="100000"/>
              </a:lnSpc>
              <a:spcBef>
                <a:spcPts val="1200"/>
              </a:spcBef>
              <a:spcAft>
                <a:spcPts val="0"/>
              </a:spcAft>
              <a:buSzPts val="2100"/>
              <a:buChar char="●"/>
            </a:pPr>
            <a:r>
              <a:rPr lang="en"/>
              <a:t>They have already invested resources and want to recover their costs and make a profit</a:t>
            </a:r>
            <a:endParaRPr/>
          </a:p>
          <a:p>
            <a:pPr indent="-342900" lvl="1" marL="914400" rtl="0" algn="l">
              <a:lnSpc>
                <a:spcPct val="100000"/>
              </a:lnSpc>
              <a:spcBef>
                <a:spcPts val="0"/>
              </a:spcBef>
              <a:spcAft>
                <a:spcPts val="0"/>
              </a:spcAft>
              <a:buSzPts val="1800"/>
              <a:buChar char="○"/>
            </a:pPr>
            <a:r>
              <a:rPr lang="en"/>
              <a:t>Time spent to perform the attack</a:t>
            </a:r>
            <a:endParaRPr/>
          </a:p>
          <a:p>
            <a:pPr indent="-342900" lvl="1" marL="914400" rtl="0" algn="l">
              <a:lnSpc>
                <a:spcPct val="100000"/>
              </a:lnSpc>
              <a:spcBef>
                <a:spcPts val="0"/>
              </a:spcBef>
              <a:spcAft>
                <a:spcPts val="0"/>
              </a:spcAft>
              <a:buSzPts val="1800"/>
              <a:buChar char="○"/>
            </a:pPr>
            <a:r>
              <a:rPr lang="en"/>
              <a:t>Costs for the storage to store the stolen data, malware, access, operation of the darknet site, etc.</a:t>
            </a:r>
            <a:endParaRPr/>
          </a:p>
          <a:p>
            <a:pPr indent="-361950" lvl="0" marL="457200" rtl="0" algn="l">
              <a:lnSpc>
                <a:spcPct val="100000"/>
              </a:lnSpc>
              <a:spcBef>
                <a:spcPts val="0"/>
              </a:spcBef>
              <a:spcAft>
                <a:spcPts val="0"/>
              </a:spcAft>
              <a:buSzPts val="2100"/>
              <a:buChar char="●"/>
            </a:pPr>
            <a:r>
              <a:rPr lang="en"/>
              <a:t>Making the attack and stolen data public has little economic value</a:t>
            </a:r>
            <a:endParaRPr/>
          </a:p>
          <a:p>
            <a:pPr indent="0" lvl="0" marL="0" rtl="0" algn="l">
              <a:lnSpc>
                <a:spcPct val="100000"/>
              </a:lnSpc>
              <a:spcBef>
                <a:spcPts val="1200"/>
              </a:spcBef>
              <a:spcAft>
                <a:spcPts val="1200"/>
              </a:spcAft>
              <a:buSzPts val="2100"/>
              <a:buNone/>
            </a:pPr>
            <a:r>
              <a:rPr lang="en"/>
              <a:t>They want to negotiate with you because of that!</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55"/>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Ways they will try to achieve their goal</a:t>
            </a:r>
            <a:endParaRPr/>
          </a:p>
        </p:txBody>
      </p:sp>
      <p:sp>
        <p:nvSpPr>
          <p:cNvPr id="1347" name="Google Shape;1347;p155"/>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Exerting pressure is their most powerful weapon</a:t>
            </a:r>
            <a:endParaRPr/>
          </a:p>
          <a:p>
            <a:pPr indent="-361950" lvl="0" marL="457200" rtl="0" algn="l">
              <a:lnSpc>
                <a:spcPct val="100000"/>
              </a:lnSpc>
              <a:spcBef>
                <a:spcPts val="1200"/>
              </a:spcBef>
              <a:spcAft>
                <a:spcPts val="0"/>
              </a:spcAft>
              <a:buSzPts val="2100"/>
              <a:buChar char="●"/>
            </a:pPr>
            <a:r>
              <a:rPr lang="en"/>
              <a:t>Threat of publication</a:t>
            </a:r>
            <a:endParaRPr/>
          </a:p>
          <a:p>
            <a:pPr indent="-361950" lvl="0" marL="457200" rtl="0" algn="l">
              <a:lnSpc>
                <a:spcPct val="100000"/>
              </a:lnSpc>
              <a:spcBef>
                <a:spcPts val="0"/>
              </a:spcBef>
              <a:spcAft>
                <a:spcPts val="0"/>
              </a:spcAft>
              <a:buSzPts val="2100"/>
              <a:buChar char="●"/>
            </a:pPr>
            <a:r>
              <a:rPr lang="en"/>
              <a:t>Threat of contacting customers, partners, etc.</a:t>
            </a:r>
            <a:endParaRPr/>
          </a:p>
          <a:p>
            <a:pPr indent="-361950" lvl="0" marL="457200" rtl="0" algn="l">
              <a:lnSpc>
                <a:spcPct val="100000"/>
              </a:lnSpc>
              <a:spcBef>
                <a:spcPts val="0"/>
              </a:spcBef>
              <a:spcAft>
                <a:spcPts val="0"/>
              </a:spcAft>
              <a:buSzPts val="2100"/>
              <a:buChar char="●"/>
            </a:pPr>
            <a:r>
              <a:rPr lang="en"/>
              <a:t>Time pressure (countdowns, limit time for reply)</a:t>
            </a:r>
            <a:endParaRPr/>
          </a:p>
          <a:p>
            <a:pPr indent="-361950" lvl="0" marL="457200" rtl="0" algn="l">
              <a:lnSpc>
                <a:spcPct val="100000"/>
              </a:lnSpc>
              <a:spcBef>
                <a:spcPts val="0"/>
              </a:spcBef>
              <a:spcAft>
                <a:spcPts val="0"/>
              </a:spcAft>
              <a:buSzPts val="2100"/>
              <a:buChar char="●"/>
            </a:pPr>
            <a:r>
              <a:rPr lang="en"/>
              <a:t>Inconsistent communication style</a:t>
            </a:r>
            <a:endParaRPr/>
          </a:p>
          <a:p>
            <a:pPr indent="-361950" lvl="0" marL="457200" rtl="0" algn="l">
              <a:lnSpc>
                <a:spcPct val="100000"/>
              </a:lnSpc>
              <a:spcBef>
                <a:spcPts val="0"/>
              </a:spcBef>
              <a:spcAft>
                <a:spcPts val="0"/>
              </a:spcAft>
              <a:buSzPts val="2100"/>
              <a:buChar char="●"/>
            </a:pPr>
            <a:r>
              <a:rPr lang="en"/>
              <a:t>Threat of further attacks (e.g., DDoS)</a:t>
            </a:r>
            <a:endParaRPr/>
          </a:p>
          <a:p>
            <a:pPr indent="-361950" lvl="0" marL="457200" rtl="0" algn="l">
              <a:lnSpc>
                <a:spcPct val="100000"/>
              </a:lnSpc>
              <a:spcBef>
                <a:spcPts val="0"/>
              </a:spcBef>
              <a:spcAft>
                <a:spcPts val="0"/>
              </a:spcAft>
              <a:buSzPts val="2100"/>
              <a:buChar char="●"/>
            </a:pPr>
            <a:r>
              <a:rPr lang="en"/>
              <a:t>Threat of leaving incriminating data on your devices</a:t>
            </a:r>
            <a:endParaRPr/>
          </a:p>
          <a:p>
            <a:pPr indent="0" lvl="0" marL="0" rtl="0" algn="l">
              <a:lnSpc>
                <a:spcPct val="100000"/>
              </a:lnSpc>
              <a:spcBef>
                <a:spcPts val="1200"/>
              </a:spcBef>
              <a:spcAft>
                <a:spcPts val="1200"/>
              </a:spcAft>
              <a:buSzPts val="2100"/>
              <a:buNone/>
            </a:pPr>
            <a:r>
              <a:rPr lang="en"/>
              <a:t>Prepare for and expect these situations, and try to remain calm in the midst of them.</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56"/>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Be the first to report</a:t>
            </a:r>
            <a:endParaRPr/>
          </a:p>
        </p:txBody>
      </p:sp>
      <p:sp>
        <p:nvSpPr>
          <p:cNvPr id="1353" name="Google Shape;1353;p156"/>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If reporting is necessary, ensure that the incident has already been reported</a:t>
            </a:r>
            <a:endParaRPr/>
          </a:p>
          <a:p>
            <a:pPr indent="-361950" lvl="0" marL="457200" rtl="0" algn="l">
              <a:lnSpc>
                <a:spcPct val="100000"/>
              </a:lnSpc>
              <a:spcBef>
                <a:spcPts val="1200"/>
              </a:spcBef>
              <a:spcAft>
                <a:spcPts val="0"/>
              </a:spcAft>
              <a:buSzPts val="2100"/>
              <a:buChar char="●"/>
            </a:pPr>
            <a:r>
              <a:rPr lang="en"/>
              <a:t>Make sure that the threat actor cannot pressure you with it</a:t>
            </a:r>
            <a:endParaRPr/>
          </a:p>
          <a:p>
            <a:pPr indent="0" lvl="0" marL="0" rtl="0" algn="l">
              <a:lnSpc>
                <a:spcPct val="100000"/>
              </a:lnSpc>
              <a:spcBef>
                <a:spcPts val="1200"/>
              </a:spcBef>
              <a:spcAft>
                <a:spcPts val="0"/>
              </a:spcAft>
              <a:buSzPts val="2100"/>
              <a:buNone/>
            </a:pPr>
            <a:r>
              <a:t/>
            </a:r>
            <a:endParaRPr/>
          </a:p>
          <a:p>
            <a:pPr indent="0" lvl="0" marL="0" rtl="0" algn="l">
              <a:lnSpc>
                <a:spcPct val="100000"/>
              </a:lnSpc>
              <a:spcBef>
                <a:spcPts val="1200"/>
              </a:spcBef>
              <a:spcAft>
                <a:spcPts val="1200"/>
              </a:spcAft>
              <a:buSzPts val="2100"/>
              <a:buNone/>
            </a:pPr>
            <a:r>
              <a:rPr lang="en"/>
              <a:t>Even if you are not required to report it, it may still be beneficial to make some information on the attack public in order to alleviate pressure.</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57"/>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You might be lucky</a:t>
            </a:r>
            <a:endParaRPr/>
          </a:p>
        </p:txBody>
      </p:sp>
      <p:sp>
        <p:nvSpPr>
          <p:cNvPr id="1359" name="Google Shape;1359;p157"/>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Clr>
                <a:schemeClr val="dk1"/>
              </a:buClr>
              <a:buSzPts val="1100"/>
              <a:buFont typeface="Arial"/>
              <a:buNone/>
            </a:pPr>
            <a:r>
              <a:rPr lang="en"/>
              <a:t>Sometimes you can use the ransomware group's own rules against them!</a:t>
            </a:r>
            <a:endParaRPr/>
          </a:p>
          <a:p>
            <a:pPr indent="-361950" lvl="0" marL="457200" rtl="0" algn="l">
              <a:lnSpc>
                <a:spcPct val="100000"/>
              </a:lnSpc>
              <a:spcBef>
                <a:spcPts val="1200"/>
              </a:spcBef>
              <a:spcAft>
                <a:spcPts val="0"/>
              </a:spcAft>
              <a:buSzPts val="2100"/>
              <a:buChar char="●"/>
            </a:pPr>
            <a:r>
              <a:rPr lang="en"/>
              <a:t>Read their own rules and check if they claim not to target your sector, e.g. medical facilities, schools, etc.</a:t>
            </a:r>
            <a:endParaRPr/>
          </a:p>
          <a:p>
            <a:pPr indent="-361950" lvl="0" marL="457200" rtl="0" algn="l">
              <a:lnSpc>
                <a:spcPct val="100000"/>
              </a:lnSpc>
              <a:spcBef>
                <a:spcPts val="1200"/>
              </a:spcBef>
              <a:spcAft>
                <a:spcPts val="1200"/>
              </a:spcAft>
              <a:buSzPts val="2100"/>
              <a:buChar char="●"/>
            </a:pPr>
            <a:r>
              <a:rPr lang="en"/>
              <a:t>Pointing out that they are hitting someone they claim not to be hitting could lead to a quick release of the decryptor without payment.</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g2f4563fabff_0_0"/>
          <p:cNvSpPr txBox="1"/>
          <p:nvPr>
            <p:ph type="title"/>
          </p:nvPr>
        </p:nvSpPr>
        <p:spPr>
          <a:xfrm>
            <a:off x="460950" y="2065350"/>
            <a:ext cx="8222100" cy="10128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1100"/>
              <a:buFont typeface="Arial"/>
              <a:buNone/>
            </a:pPr>
            <a:r>
              <a:rPr lang="en">
                <a:solidFill>
                  <a:schemeClr val="dk2"/>
                </a:solidFill>
              </a:rPr>
              <a:t>Do NOT pay!</a:t>
            </a:r>
            <a:endParaRPr>
              <a:solidFill>
                <a:schemeClr val="dk2"/>
              </a:solidFill>
            </a:endParaRPr>
          </a:p>
        </p:txBody>
      </p:sp>
      <p:sp>
        <p:nvSpPr>
          <p:cNvPr id="1365" name="Google Shape;1365;g2f4563fabff_0_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78571"/>
              <a:buFont typeface="Raleway"/>
              <a:buNone/>
            </a:pPr>
            <a:r>
              <a:rPr lang="en"/>
              <a:t>Our recommendation</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g2f4563fabff_0_6"/>
          <p:cNvSpPr txBox="1"/>
          <p:nvPr>
            <p:ph idx="1" type="body"/>
          </p:nvPr>
        </p:nvSpPr>
        <p:spPr>
          <a:xfrm>
            <a:off x="461700" y="880525"/>
            <a:ext cx="8125500" cy="3758100"/>
          </a:xfrm>
          <a:prstGeom prst="rect">
            <a:avLst/>
          </a:prstGeom>
        </p:spPr>
        <p:txBody>
          <a:bodyPr anchorCtr="0" anchor="t" bIns="45700" lIns="91425" spcFirstLastPara="1" rIns="91425" wrap="square" tIns="45700">
            <a:normAutofit/>
          </a:bodyPr>
          <a:lstStyle/>
          <a:p>
            <a:pPr indent="-361950" lvl="0" marL="457200" rtl="0" algn="l">
              <a:spcBef>
                <a:spcPts val="750"/>
              </a:spcBef>
              <a:spcAft>
                <a:spcPts val="0"/>
              </a:spcAft>
              <a:buSzPts val="2100"/>
              <a:buChar char="•"/>
            </a:pPr>
            <a:r>
              <a:rPr lang="en"/>
              <a:t>W</a:t>
            </a:r>
            <a:r>
              <a:rPr lang="en"/>
              <a:t>e do not want to encourage and support the attackers</a:t>
            </a:r>
            <a:endParaRPr/>
          </a:p>
          <a:p>
            <a:pPr indent="-361950" lvl="0" marL="457200" rtl="0" algn="l">
              <a:spcBef>
                <a:spcPts val="0"/>
              </a:spcBef>
              <a:spcAft>
                <a:spcPts val="0"/>
              </a:spcAft>
              <a:buSzPts val="2100"/>
              <a:buChar char="•"/>
            </a:pPr>
            <a:r>
              <a:rPr lang="en"/>
              <a:t>No guarantee to recover the data</a:t>
            </a:r>
            <a:endParaRPr/>
          </a:p>
          <a:p>
            <a:pPr indent="-361950" lvl="0" marL="457200" rtl="0" algn="l">
              <a:spcBef>
                <a:spcPts val="0"/>
              </a:spcBef>
              <a:spcAft>
                <a:spcPts val="0"/>
              </a:spcAft>
              <a:buSzPts val="2100"/>
              <a:buChar char="•"/>
            </a:pPr>
            <a:r>
              <a:rPr lang="en"/>
              <a:t>No guarantee that the leaked data will be deleted</a:t>
            </a:r>
            <a:endParaRPr/>
          </a:p>
          <a:p>
            <a:pPr indent="-361950" lvl="0" marL="457200" rtl="0" algn="l">
              <a:spcBef>
                <a:spcPts val="0"/>
              </a:spcBef>
              <a:spcAft>
                <a:spcPts val="0"/>
              </a:spcAft>
              <a:buSzPts val="2100"/>
              <a:buChar char="•"/>
            </a:pPr>
            <a:r>
              <a:rPr lang="en"/>
              <a:t>There could be legal consequences</a:t>
            </a:r>
            <a:endParaRPr/>
          </a:p>
          <a:p>
            <a:pPr indent="-361950" lvl="0" marL="457200" rtl="0" algn="l">
              <a:spcBef>
                <a:spcPts val="0"/>
              </a:spcBef>
              <a:spcAft>
                <a:spcPts val="0"/>
              </a:spcAft>
              <a:buSzPts val="2100"/>
              <a:buChar char="•"/>
            </a:pPr>
            <a:r>
              <a:rPr lang="en"/>
              <a:t>This does not remove the attack vectors! A new attack could occur via a backdoor</a:t>
            </a:r>
            <a:endParaRPr/>
          </a:p>
        </p:txBody>
      </p:sp>
      <p:sp>
        <p:nvSpPr>
          <p:cNvPr id="1371" name="Google Shape;1371;g2f4563fabff_0_6"/>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Do NOT pay</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g2df91a6bdca_1_1"/>
          <p:cNvSpPr txBox="1"/>
          <p:nvPr>
            <p:ph type="title"/>
          </p:nvPr>
        </p:nvSpPr>
        <p:spPr>
          <a:xfrm>
            <a:off x="475500" y="1258525"/>
            <a:ext cx="8222100" cy="19635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12000"/>
              <a:buNone/>
            </a:pPr>
            <a:r>
              <a:rPr lang="en"/>
              <a:t>The End</a:t>
            </a:r>
            <a:endParaRPr/>
          </a:p>
        </p:txBody>
      </p:sp>
      <p:sp>
        <p:nvSpPr>
          <p:cNvPr id="1377" name="Google Shape;1377;g2df91a6bdca_1_1"/>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SzPts val="1800"/>
              <a:buNone/>
            </a:pPr>
            <a:r>
              <a:rPr lang="en"/>
              <a:t>You have been empowered!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da78a35bd7_0_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How big is the problem</a:t>
            </a:r>
            <a:endParaRPr/>
          </a:p>
        </p:txBody>
      </p:sp>
      <p:sp>
        <p:nvSpPr>
          <p:cNvPr id="191" name="Google Shape;191;g2da78a35bd7_0_0"/>
          <p:cNvSpPr txBox="1"/>
          <p:nvPr/>
        </p:nvSpPr>
        <p:spPr>
          <a:xfrm>
            <a:off x="433800" y="617222"/>
            <a:ext cx="2611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Detection by business size</a:t>
            </a:r>
            <a:endParaRPr b="0" i="0" sz="900" u="none" cap="none" strike="noStrike">
              <a:solidFill>
                <a:schemeClr val="dk2"/>
              </a:solidFill>
              <a:latin typeface="Roboto Medium"/>
              <a:ea typeface="Roboto Medium"/>
              <a:cs typeface="Roboto Medium"/>
              <a:sym typeface="Roboto Medium"/>
            </a:endParaRPr>
          </a:p>
        </p:txBody>
      </p:sp>
      <p:sp>
        <p:nvSpPr>
          <p:cNvPr id="192" name="Google Shape;192;g2da78a35bd7_0_0"/>
          <p:cNvSpPr txBox="1"/>
          <p:nvPr/>
        </p:nvSpPr>
        <p:spPr>
          <a:xfrm>
            <a:off x="433800" y="955932"/>
            <a:ext cx="4572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800"/>
              <a:buFont typeface="Roboto"/>
              <a:buNone/>
            </a:pPr>
            <a:r>
              <a:rPr b="0" i="0" lang="en" sz="1800" u="none" cap="none" strike="noStrike">
                <a:solidFill>
                  <a:schemeClr val="dk1"/>
                </a:solidFill>
                <a:latin typeface="Roboto"/>
                <a:ea typeface="Roboto"/>
                <a:cs typeface="Roboto"/>
                <a:sym typeface="Roboto"/>
              </a:rPr>
              <a:t>US IC3 Extortion reports 2023: 49k</a:t>
            </a:r>
            <a:endParaRPr b="0" i="0" sz="1800" u="none" cap="none" strike="noStrike">
              <a:solidFill>
                <a:schemeClr val="lt1"/>
              </a:solidFill>
              <a:latin typeface="Roboto"/>
              <a:ea typeface="Roboto"/>
              <a:cs typeface="Roboto"/>
              <a:sym typeface="Roboto"/>
            </a:endParaRPr>
          </a:p>
        </p:txBody>
      </p:sp>
      <p:sp>
        <p:nvSpPr>
          <p:cNvPr id="193" name="Google Shape;193;g2da78a35bd7_0_0"/>
          <p:cNvSpPr txBox="1"/>
          <p:nvPr/>
        </p:nvSpPr>
        <p:spPr>
          <a:xfrm>
            <a:off x="465725" y="1622375"/>
            <a:ext cx="7692300" cy="33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Global data leaks by ransomware gangs: 21K</a:t>
            </a:r>
            <a:endParaRPr b="0" i="0" sz="2100" u="none" cap="none" strike="noStrike">
              <a:solidFill>
                <a:schemeClr val="dk1"/>
              </a:solidFill>
              <a:latin typeface="Raleway"/>
              <a:ea typeface="Raleway"/>
              <a:cs typeface="Raleway"/>
              <a:sym typeface="Raleway"/>
            </a:endParaRPr>
          </a:p>
        </p:txBody>
      </p:sp>
      <p:sp>
        <p:nvSpPr>
          <p:cNvPr id="194" name="Google Shape;194;g2da78a35bd7_0_0"/>
          <p:cNvSpPr txBox="1"/>
          <p:nvPr/>
        </p:nvSpPr>
        <p:spPr>
          <a:xfrm>
            <a:off x="465725" y="2605025"/>
            <a:ext cx="7953300" cy="27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Both are underreported, but probably not more than 100k events globally.</a:t>
            </a:r>
            <a:endParaRPr b="0" i="0" sz="21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Raleway"/>
                <a:ea typeface="Raleway"/>
                <a:cs typeface="Raleway"/>
                <a:sym typeface="Raleway"/>
              </a:rPr>
              <a:t>We know number of events correlates to GDP: https://ccb.belgium.be/en/news/richer-country-more-ransomware-victims-it-has</a:t>
            </a:r>
            <a:endParaRPr b="0" i="0" sz="2100" u="none" cap="none" strike="noStrike">
              <a:solidFill>
                <a:schemeClr val="dk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2"/>
          <p:cNvSpPr txBox="1"/>
          <p:nvPr>
            <p:ph type="title"/>
          </p:nvPr>
        </p:nvSpPr>
        <p:spPr>
          <a:xfrm>
            <a:off x="461700" y="137700"/>
            <a:ext cx="8248500" cy="59607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D7D31"/>
              </a:buClr>
              <a:buSzPts val="2400"/>
              <a:buFont typeface="Roboto Medium"/>
              <a:buNone/>
            </a:pPr>
            <a:r>
              <a:rPr b="0" lang="en" sz="2400">
                <a:latin typeface="Roboto Medium"/>
                <a:ea typeface="Roboto Medium"/>
                <a:cs typeface="Roboto Medium"/>
                <a:sym typeface="Roboto Medium"/>
              </a:rPr>
              <a:t>Copyright</a:t>
            </a:r>
            <a:endParaRPr b="0">
              <a:latin typeface="Roboto Medium"/>
              <a:ea typeface="Roboto Medium"/>
              <a:cs typeface="Roboto Medium"/>
              <a:sym typeface="Roboto Medium"/>
            </a:endParaRPr>
          </a:p>
        </p:txBody>
      </p:sp>
      <p:sp>
        <p:nvSpPr>
          <p:cNvPr id="74" name="Google Shape;74;p2"/>
          <p:cNvSpPr txBox="1"/>
          <p:nvPr>
            <p:ph idx="1" type="body"/>
          </p:nvPr>
        </p:nvSpPr>
        <p:spPr>
          <a:xfrm>
            <a:off x="461700" y="880533"/>
            <a:ext cx="8248500" cy="375806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lang="en" sz="1600"/>
              <a:t>Copyright © by Forum of Incident Response and Security Teams, Inc.</a:t>
            </a:r>
            <a:endParaRPr sz="1600"/>
          </a:p>
          <a:p>
            <a:pPr indent="0" lvl="0" marL="0" rtl="0" algn="l">
              <a:lnSpc>
                <a:spcPct val="100000"/>
              </a:lnSpc>
              <a:spcBef>
                <a:spcPts val="0"/>
              </a:spcBef>
              <a:spcAft>
                <a:spcPts val="0"/>
              </a:spcAft>
              <a:buSzPts val="1600"/>
              <a:buNone/>
            </a:pPr>
            <a:br>
              <a:rPr lang="en" sz="1600"/>
            </a:br>
            <a:r>
              <a:rPr lang="en" sz="1600"/>
              <a:t>FIRST.Org is name under which Forum of Incident Response and Security Teams, Inc. conducts business.</a:t>
            </a:r>
            <a:endParaRPr/>
          </a:p>
          <a:p>
            <a:pPr indent="0" lvl="0" marL="0" rtl="0" algn="l">
              <a:lnSpc>
                <a:spcPct val="100000"/>
              </a:lnSpc>
              <a:spcBef>
                <a:spcPts val="0"/>
              </a:spcBef>
              <a:spcAft>
                <a:spcPts val="0"/>
              </a:spcAft>
              <a:buSzPts val="1600"/>
              <a:buNone/>
            </a:pPr>
            <a:br>
              <a:rPr lang="en" sz="1600"/>
            </a:br>
            <a:r>
              <a:rPr lang="en" sz="1600"/>
              <a:t>This training material is licensed under Creative Commons Attribution-Non-Commercial-Share-Alike 4.0 (CC BY-NC-SA 4.0)</a:t>
            </a:r>
            <a:endParaRPr sz="1600"/>
          </a:p>
          <a:p>
            <a:pPr indent="0" lvl="0" marL="0" rtl="0" algn="l">
              <a:lnSpc>
                <a:spcPct val="100000"/>
              </a:lnSpc>
              <a:spcBef>
                <a:spcPts val="0"/>
              </a:spcBef>
              <a:spcAft>
                <a:spcPts val="0"/>
              </a:spcAft>
              <a:buSzPts val="1600"/>
              <a:buNone/>
            </a:pPr>
            <a:br>
              <a:rPr lang="en" sz="1600"/>
            </a:br>
            <a:r>
              <a:rPr lang="en" sz="1600"/>
              <a:t>FIRST.Org makes no representation, express or implied, with regard to the accuracy of the information contained in this material and cannot accept any legal responsibility or liability for any errors or omissions that may be made.</a:t>
            </a:r>
            <a:endParaRPr sz="1600"/>
          </a:p>
          <a:p>
            <a:pPr indent="0" lvl="0" marL="0" rtl="0" algn="l">
              <a:lnSpc>
                <a:spcPct val="100000"/>
              </a:lnSpc>
              <a:spcBef>
                <a:spcPts val="0"/>
              </a:spcBef>
              <a:spcAft>
                <a:spcPts val="0"/>
              </a:spcAft>
              <a:buSzPts val="1600"/>
              <a:buNone/>
            </a:pPr>
            <a:br>
              <a:rPr lang="en" sz="1600"/>
            </a:br>
            <a:r>
              <a:rPr lang="en" sz="1600"/>
              <a:t>All trademarks are property of their respective owners.</a:t>
            </a:r>
            <a:endParaRPr sz="1600"/>
          </a:p>
          <a:p>
            <a:pPr indent="0" lvl="0" marL="0" rtl="0" algn="l">
              <a:lnSpc>
                <a:spcPct val="100000"/>
              </a:lnSpc>
              <a:spcBef>
                <a:spcPts val="0"/>
              </a:spcBef>
              <a:spcAft>
                <a:spcPts val="0"/>
              </a:spcAft>
              <a:buSzPts val="1600"/>
              <a:buNone/>
            </a:pPr>
            <a:br>
              <a:rPr lang="en" sz="1600"/>
            </a:br>
            <a:r>
              <a:rPr lang="en" sz="1600"/>
              <a:t>Permissions beyond the scope of this license may be available at first-licensing@first.org</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2"/>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Victim Landscape</a:t>
            </a:r>
            <a:endParaRPr/>
          </a:p>
        </p:txBody>
      </p:sp>
      <p:pic>
        <p:nvPicPr>
          <p:cNvPr id="200" name="Google Shape;200;p12"/>
          <p:cNvPicPr preferRelativeResize="0"/>
          <p:nvPr/>
        </p:nvPicPr>
        <p:blipFill rotWithShape="1">
          <a:blip r:embed="rId3">
            <a:alphaModFix/>
          </a:blip>
          <a:srcRect b="0" l="0" r="0" t="0"/>
          <a:stretch/>
        </p:blipFill>
        <p:spPr>
          <a:xfrm>
            <a:off x="1119168" y="1324530"/>
            <a:ext cx="6905664" cy="3256614"/>
          </a:xfrm>
          <a:prstGeom prst="rect">
            <a:avLst/>
          </a:prstGeom>
          <a:noFill/>
          <a:ln>
            <a:noFill/>
          </a:ln>
        </p:spPr>
      </p:pic>
      <p:sp>
        <p:nvSpPr>
          <p:cNvPr id="201" name="Google Shape;201;p12"/>
          <p:cNvSpPr txBox="1"/>
          <p:nvPr/>
        </p:nvSpPr>
        <p:spPr>
          <a:xfrm>
            <a:off x="433800" y="921432"/>
            <a:ext cx="457200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800"/>
              <a:buFont typeface="Roboto"/>
              <a:buNone/>
            </a:pPr>
            <a:r>
              <a:rPr b="0" i="0" lang="en" sz="800" u="none" cap="none" strike="noStrike">
                <a:solidFill>
                  <a:schemeClr val="dk1"/>
                </a:solidFill>
                <a:latin typeface="Roboto"/>
                <a:ea typeface="Roboto"/>
                <a:cs typeface="Roboto"/>
                <a:sym typeface="Roboto"/>
              </a:rPr>
              <a:t>Source: FIRST22: Ransomware as a Science</a:t>
            </a:r>
            <a:endParaRPr b="0" i="0" sz="800" u="none" cap="none" strike="noStrike">
              <a:solidFill>
                <a:schemeClr val="lt1"/>
              </a:solidFill>
              <a:latin typeface="Roboto"/>
              <a:ea typeface="Roboto"/>
              <a:cs typeface="Roboto"/>
              <a:sym typeface="Roboto"/>
            </a:endParaRPr>
          </a:p>
        </p:txBody>
      </p:sp>
      <p:sp>
        <p:nvSpPr>
          <p:cNvPr id="202" name="Google Shape;202;p12"/>
          <p:cNvSpPr txBox="1"/>
          <p:nvPr/>
        </p:nvSpPr>
        <p:spPr>
          <a:xfrm>
            <a:off x="433800" y="658328"/>
            <a:ext cx="457200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Leaks: Targeted sector </a:t>
            </a:r>
            <a:endParaRPr b="0" i="0" sz="1600" u="none" cap="none" strike="noStrike">
              <a:solidFill>
                <a:schemeClr val="dk2"/>
              </a:solidFill>
              <a:latin typeface="Roboto Medium"/>
              <a:ea typeface="Roboto Medium"/>
              <a:cs typeface="Roboto Medium"/>
              <a:sym typeface="Roboto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3"/>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Victim Landscape</a:t>
            </a:r>
            <a:endParaRPr/>
          </a:p>
        </p:txBody>
      </p:sp>
      <p:pic>
        <p:nvPicPr>
          <p:cNvPr id="208" name="Google Shape;208;p13"/>
          <p:cNvPicPr preferRelativeResize="0"/>
          <p:nvPr/>
        </p:nvPicPr>
        <p:blipFill rotWithShape="1">
          <a:blip r:embed="rId3">
            <a:alphaModFix/>
          </a:blip>
          <a:srcRect b="0" l="0" r="0" t="0"/>
          <a:stretch/>
        </p:blipFill>
        <p:spPr>
          <a:xfrm>
            <a:off x="433800" y="1938528"/>
            <a:ext cx="8397442" cy="2614232"/>
          </a:xfrm>
          <a:prstGeom prst="rect">
            <a:avLst/>
          </a:prstGeom>
          <a:noFill/>
          <a:ln>
            <a:noFill/>
          </a:ln>
        </p:spPr>
      </p:pic>
      <p:sp>
        <p:nvSpPr>
          <p:cNvPr id="209" name="Google Shape;209;p13"/>
          <p:cNvSpPr txBox="1"/>
          <p:nvPr/>
        </p:nvSpPr>
        <p:spPr>
          <a:xfrm>
            <a:off x="433800" y="590740"/>
            <a:ext cx="321434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Leaks: Targeted region over time</a:t>
            </a:r>
            <a:endParaRPr b="0" i="0" sz="1600" u="none" cap="none" strike="noStrike">
              <a:solidFill>
                <a:schemeClr val="dk2"/>
              </a:solidFill>
              <a:latin typeface="Roboto Medium"/>
              <a:ea typeface="Roboto Medium"/>
              <a:cs typeface="Roboto Medium"/>
              <a:sym typeface="Roboto Medium"/>
            </a:endParaRPr>
          </a:p>
        </p:txBody>
      </p:sp>
      <p:sp>
        <p:nvSpPr>
          <p:cNvPr id="210" name="Google Shape;210;p13"/>
          <p:cNvSpPr txBox="1"/>
          <p:nvPr/>
        </p:nvSpPr>
        <p:spPr>
          <a:xfrm>
            <a:off x="433800" y="921432"/>
            <a:ext cx="457200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800"/>
              <a:buFont typeface="Roboto"/>
              <a:buNone/>
            </a:pPr>
            <a:r>
              <a:rPr b="0" i="0" lang="en" sz="800" u="none" cap="none" strike="noStrike">
                <a:solidFill>
                  <a:schemeClr val="dk1"/>
                </a:solidFill>
                <a:latin typeface="Roboto"/>
                <a:ea typeface="Roboto"/>
                <a:cs typeface="Roboto"/>
                <a:sym typeface="Roboto"/>
              </a:rPr>
              <a:t>Source: FIRST22: Ransomware as a Science</a:t>
            </a:r>
            <a:endParaRPr b="0" i="0" sz="800" u="none" cap="none" strike="noStrike">
              <a:solidFill>
                <a:schemeClr val="lt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4"/>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Victim Landscape</a:t>
            </a:r>
            <a:endParaRPr/>
          </a:p>
        </p:txBody>
      </p:sp>
      <p:sp>
        <p:nvSpPr>
          <p:cNvPr id="216" name="Google Shape;216;p14"/>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“The threat landscape report on ransomware attacks published today by the European Union Agency for Cybersecurity (ENISA) uncovers the shortcomings of the current reporting mechanisms across the EU.”</a:t>
            </a:r>
            <a:endParaRPr/>
          </a:p>
          <a:p>
            <a:pPr indent="0" lvl="0" marL="0" rtl="0" algn="l">
              <a:lnSpc>
                <a:spcPct val="100000"/>
              </a:lnSpc>
              <a:spcBef>
                <a:spcPts val="1200"/>
              </a:spcBef>
              <a:spcAft>
                <a:spcPts val="1200"/>
              </a:spcAft>
              <a:buSzPts val="2100"/>
              <a:buNone/>
            </a:pPr>
            <a:r>
              <a:rPr lang="en" u="sng">
                <a:solidFill>
                  <a:schemeClr val="hlink"/>
                </a:solidFill>
                <a:hlinkClick r:id="rId3"/>
              </a:rPr>
              <a:t>https://www.enisa.europa.eu/news/ransomware-publicly-reported-incidents-are-only-the-tip-of-the-iceberg</a:t>
            </a:r>
            <a:r>
              <a:rPr lang="en"/>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5"/>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Loss Comparison (USA)</a:t>
            </a:r>
            <a:endParaRPr/>
          </a:p>
        </p:txBody>
      </p:sp>
      <p:pic>
        <p:nvPicPr>
          <p:cNvPr id="222" name="Google Shape;222;p15"/>
          <p:cNvPicPr preferRelativeResize="0"/>
          <p:nvPr/>
        </p:nvPicPr>
        <p:blipFill rotWithShape="1">
          <a:blip r:embed="rId3">
            <a:alphaModFix/>
          </a:blip>
          <a:srcRect b="0" l="0" r="0" t="0"/>
          <a:stretch/>
        </p:blipFill>
        <p:spPr>
          <a:xfrm>
            <a:off x="460177" y="886178"/>
            <a:ext cx="8531426" cy="3808145"/>
          </a:xfrm>
          <a:prstGeom prst="rect">
            <a:avLst/>
          </a:prstGeom>
          <a:noFill/>
          <a:ln>
            <a:noFill/>
          </a:ln>
        </p:spPr>
      </p:pic>
      <p:sp>
        <p:nvSpPr>
          <p:cNvPr id="223" name="Google Shape;223;p15"/>
          <p:cNvSpPr/>
          <p:nvPr/>
        </p:nvSpPr>
        <p:spPr>
          <a:xfrm>
            <a:off x="3897375" y="1887525"/>
            <a:ext cx="630300" cy="3150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224" name="Google Shape;224;p15"/>
          <p:cNvPicPr preferRelativeResize="0"/>
          <p:nvPr/>
        </p:nvPicPr>
        <p:blipFill>
          <a:blip r:embed="rId4">
            <a:alphaModFix/>
          </a:blip>
          <a:stretch>
            <a:fillRect/>
          </a:stretch>
        </p:blipFill>
        <p:spPr>
          <a:xfrm>
            <a:off x="7869950" y="733775"/>
            <a:ext cx="840250" cy="840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c222f4c398_0_89"/>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What do current attacks look like?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da85a99c3b_3_15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Ransomware as a Service (RaaS)</a:t>
            </a:r>
            <a:endParaRPr/>
          </a:p>
        </p:txBody>
      </p:sp>
      <p:sp>
        <p:nvSpPr>
          <p:cNvPr id="235" name="Google Shape;235;g2da85a99c3b_3_150"/>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133350" rtl="0" algn="l">
              <a:lnSpc>
                <a:spcPct val="100000"/>
              </a:lnSpc>
              <a:spcBef>
                <a:spcPts val="0"/>
              </a:spcBef>
              <a:spcAft>
                <a:spcPts val="0"/>
              </a:spcAft>
              <a:buClr>
                <a:srgbClr val="A01813"/>
              </a:buClr>
              <a:buSzPts val="2100"/>
              <a:buFont typeface="Arial"/>
              <a:buNone/>
            </a:pPr>
            <a:r>
              <a:rPr lang="en"/>
              <a:t>Industrialisation of ransomware attacks through division of labour:</a:t>
            </a:r>
            <a:endParaRPr/>
          </a:p>
          <a:p>
            <a:pPr indent="-361950" lvl="0" marL="457200" rtl="0" algn="l">
              <a:lnSpc>
                <a:spcPct val="100000"/>
              </a:lnSpc>
              <a:spcBef>
                <a:spcPts val="1200"/>
              </a:spcBef>
              <a:spcAft>
                <a:spcPts val="0"/>
              </a:spcAft>
              <a:buSzPts val="2100"/>
              <a:buChar char="●"/>
            </a:pPr>
            <a:r>
              <a:rPr lang="en"/>
              <a:t>RaaS Operator</a:t>
            </a:r>
            <a:endParaRPr/>
          </a:p>
          <a:p>
            <a:pPr indent="-361950" lvl="0" marL="457200" rtl="0" algn="l">
              <a:lnSpc>
                <a:spcPct val="100000"/>
              </a:lnSpc>
              <a:spcBef>
                <a:spcPts val="1200"/>
              </a:spcBef>
              <a:spcAft>
                <a:spcPts val="0"/>
              </a:spcAft>
              <a:buSzPts val="2100"/>
              <a:buChar char="●"/>
            </a:pPr>
            <a:r>
              <a:rPr lang="en"/>
              <a:t>RaaS Affiliate</a:t>
            </a:r>
            <a:endParaRPr/>
          </a:p>
          <a:p>
            <a:pPr indent="-361950" lvl="0" marL="457200" rtl="0" algn="l">
              <a:lnSpc>
                <a:spcPct val="100000"/>
              </a:lnSpc>
              <a:spcBef>
                <a:spcPts val="1200"/>
              </a:spcBef>
              <a:spcAft>
                <a:spcPts val="1200"/>
              </a:spcAft>
              <a:buSzPts val="2100"/>
              <a:buChar char="●"/>
            </a:pPr>
            <a:r>
              <a:rPr lang="en"/>
              <a:t>Initial Access Broker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da85a99c3b_3_156"/>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Ransomware as a Service (RaaS)</a:t>
            </a:r>
            <a:endParaRPr/>
          </a:p>
        </p:txBody>
      </p:sp>
      <p:sp>
        <p:nvSpPr>
          <p:cNvPr id="241" name="Google Shape;241;g2da85a99c3b_3_156"/>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SzPts val="2100"/>
              <a:buNone/>
            </a:pPr>
            <a:r>
              <a:rPr b="1" lang="en"/>
              <a:t>RaaS Operator</a:t>
            </a:r>
            <a:endParaRPr b="1"/>
          </a:p>
          <a:p>
            <a:pPr indent="-361950" lvl="0" marL="457200" rtl="0" algn="l">
              <a:lnSpc>
                <a:spcPct val="100000"/>
              </a:lnSpc>
              <a:spcBef>
                <a:spcPts val="1200"/>
              </a:spcBef>
              <a:spcAft>
                <a:spcPts val="0"/>
              </a:spcAft>
              <a:buSzPts val="2100"/>
              <a:buChar char="●"/>
            </a:pPr>
            <a:r>
              <a:rPr lang="en"/>
              <a:t>Develops necessary tooling, e.g. a ransomware builder</a:t>
            </a:r>
            <a:endParaRPr/>
          </a:p>
          <a:p>
            <a:pPr indent="-361950" lvl="0" marL="457200" rtl="0" algn="l">
              <a:lnSpc>
                <a:spcPct val="100000"/>
              </a:lnSpc>
              <a:spcBef>
                <a:spcPts val="1200"/>
              </a:spcBef>
              <a:spcAft>
                <a:spcPts val="0"/>
              </a:spcAft>
              <a:buSzPts val="2100"/>
              <a:buChar char="●"/>
            </a:pPr>
            <a:r>
              <a:rPr lang="en"/>
              <a:t>Maintains the leak site</a:t>
            </a:r>
            <a:endParaRPr/>
          </a:p>
          <a:p>
            <a:pPr indent="-361950" lvl="0" marL="457200" rtl="0" algn="l">
              <a:lnSpc>
                <a:spcPct val="100000"/>
              </a:lnSpc>
              <a:spcBef>
                <a:spcPts val="1200"/>
              </a:spcBef>
              <a:spcAft>
                <a:spcPts val="0"/>
              </a:spcAft>
              <a:buSzPts val="2100"/>
              <a:buChar char="●"/>
            </a:pPr>
            <a:r>
              <a:rPr lang="en"/>
              <a:t>Processes payments: Distributes payments to parties involved</a:t>
            </a:r>
            <a:endParaRPr/>
          </a:p>
          <a:p>
            <a:pPr indent="-361950" lvl="0" marL="457200" rtl="0" algn="l">
              <a:lnSpc>
                <a:spcPct val="100000"/>
              </a:lnSpc>
              <a:spcBef>
                <a:spcPts val="1200"/>
              </a:spcBef>
              <a:spcAft>
                <a:spcPts val="0"/>
              </a:spcAft>
              <a:buSzPts val="2100"/>
              <a:buChar char="●"/>
            </a:pPr>
            <a:r>
              <a:rPr lang="en"/>
              <a:t>Negotiates with victims</a:t>
            </a:r>
            <a:endParaRPr/>
          </a:p>
          <a:p>
            <a:pPr indent="-361950" lvl="0" marL="457200" rtl="0" algn="l">
              <a:lnSpc>
                <a:spcPct val="100000"/>
              </a:lnSpc>
              <a:spcBef>
                <a:spcPts val="1200"/>
              </a:spcBef>
              <a:spcAft>
                <a:spcPts val="0"/>
              </a:spcAft>
              <a:buSzPts val="2100"/>
              <a:buChar char="●"/>
            </a:pPr>
            <a:r>
              <a:rPr lang="en"/>
              <a:t>Provides guidance, recommendations and standards</a:t>
            </a:r>
            <a:endParaRPr/>
          </a:p>
          <a:p>
            <a:pPr indent="-361950" lvl="0" marL="457200" rtl="0" algn="l">
              <a:lnSpc>
                <a:spcPct val="100000"/>
              </a:lnSpc>
              <a:spcBef>
                <a:spcPts val="1200"/>
              </a:spcBef>
              <a:spcAft>
                <a:spcPts val="1200"/>
              </a:spcAft>
              <a:buSzPts val="2100"/>
              <a:buChar char="●"/>
            </a:pPr>
            <a:r>
              <a:rPr lang="en"/>
              <a:t>Maintains and develops its branding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da85a99c3b_3_162"/>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Ransomware as a Service (RaaS)</a:t>
            </a:r>
            <a:endParaRPr/>
          </a:p>
        </p:txBody>
      </p:sp>
      <p:sp>
        <p:nvSpPr>
          <p:cNvPr id="247" name="Google Shape;247;g2da85a99c3b_3_162"/>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SzPts val="2100"/>
              <a:buNone/>
            </a:pPr>
            <a:r>
              <a:rPr b="1" lang="en"/>
              <a:t>RaaS Affiliate</a:t>
            </a:r>
            <a:endParaRPr b="1"/>
          </a:p>
          <a:p>
            <a:pPr indent="-361950" lvl="0" marL="457200" rtl="0" algn="l">
              <a:lnSpc>
                <a:spcPct val="100000"/>
              </a:lnSpc>
              <a:spcBef>
                <a:spcPts val="1200"/>
              </a:spcBef>
              <a:spcAft>
                <a:spcPts val="0"/>
              </a:spcAft>
              <a:buSzPts val="2100"/>
              <a:buChar char="●"/>
            </a:pPr>
            <a:r>
              <a:rPr lang="en"/>
              <a:t>Purchases or gains access to a victim's environment</a:t>
            </a:r>
            <a:endParaRPr/>
          </a:p>
          <a:p>
            <a:pPr indent="-361950" lvl="0" marL="457200" rtl="0" algn="l">
              <a:lnSpc>
                <a:spcPct val="100000"/>
              </a:lnSpc>
              <a:spcBef>
                <a:spcPts val="1200"/>
              </a:spcBef>
              <a:spcAft>
                <a:spcPts val="0"/>
              </a:spcAft>
              <a:buSzPts val="2100"/>
              <a:buChar char="●"/>
            </a:pPr>
            <a:r>
              <a:rPr lang="en"/>
              <a:t>Uses services provided by the RaaS Operators</a:t>
            </a:r>
            <a:endParaRPr/>
          </a:p>
          <a:p>
            <a:pPr indent="-361950" lvl="0" marL="457200" rtl="0" algn="l">
              <a:lnSpc>
                <a:spcPct val="100000"/>
              </a:lnSpc>
              <a:spcBef>
                <a:spcPts val="1200"/>
              </a:spcBef>
              <a:spcAft>
                <a:spcPts val="1200"/>
              </a:spcAft>
              <a:buSzPts val="2100"/>
              <a:buChar char="●"/>
            </a:pPr>
            <a:r>
              <a:rPr lang="en"/>
              <a:t>Executes the majority of the attack: Moves laterally, persists on systems, exfiltrates data, and executes ransomware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da85a99c3b_3_168"/>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Ransomware as a Service (RaaS)</a:t>
            </a:r>
            <a:endParaRPr/>
          </a:p>
        </p:txBody>
      </p:sp>
      <p:sp>
        <p:nvSpPr>
          <p:cNvPr id="253" name="Google Shape;253;g2da85a99c3b_3_168"/>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SzPts val="2100"/>
              <a:buNone/>
            </a:pPr>
            <a:r>
              <a:rPr b="1" lang="en"/>
              <a:t>Initial Access Broker</a:t>
            </a:r>
            <a:endParaRPr b="1"/>
          </a:p>
          <a:p>
            <a:pPr indent="-361950" lvl="0" marL="457200" rtl="0" algn="l">
              <a:lnSpc>
                <a:spcPct val="100000"/>
              </a:lnSpc>
              <a:spcBef>
                <a:spcPts val="1200"/>
              </a:spcBef>
              <a:spcAft>
                <a:spcPts val="0"/>
              </a:spcAft>
              <a:buSzPts val="2100"/>
              <a:buChar char="●"/>
            </a:pPr>
            <a:r>
              <a:rPr lang="en"/>
              <a:t>Focus is on gaining unauthorised access to an organisation's system(s)</a:t>
            </a:r>
            <a:endParaRPr/>
          </a:p>
          <a:p>
            <a:pPr indent="-361950" lvl="0" marL="457200" rtl="0" algn="l">
              <a:lnSpc>
                <a:spcPct val="100000"/>
              </a:lnSpc>
              <a:spcBef>
                <a:spcPts val="0"/>
              </a:spcBef>
              <a:spcAft>
                <a:spcPts val="0"/>
              </a:spcAft>
              <a:buSzPts val="2100"/>
              <a:buChar char="●"/>
            </a:pPr>
            <a:r>
              <a:rPr lang="en"/>
              <a:t>They often conduct automated reconnaissance to gain insight into the compromised organisation. They then use this information to find buyers.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da85a99c3b_3_174"/>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Commodity / Automated Attacks</a:t>
            </a:r>
            <a:endParaRPr/>
          </a:p>
        </p:txBody>
      </p:sp>
      <p:sp>
        <p:nvSpPr>
          <p:cNvPr id="259" name="Google Shape;259;g2da85a99c3b_3_174"/>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750"/>
              </a:spcBef>
              <a:spcAft>
                <a:spcPts val="0"/>
              </a:spcAft>
              <a:buSzPts val="2100"/>
              <a:buNone/>
            </a:pPr>
            <a:r>
              <a:rPr lang="en"/>
              <a:t>Low-effort, high-volume ransomware attacks</a:t>
            </a:r>
            <a:endParaRPr/>
          </a:p>
          <a:p>
            <a:pPr indent="-361950" lvl="0" marL="457200" rtl="0" algn="l">
              <a:lnSpc>
                <a:spcPct val="100000"/>
              </a:lnSpc>
              <a:spcBef>
                <a:spcPts val="750"/>
              </a:spcBef>
              <a:spcAft>
                <a:spcPts val="0"/>
              </a:spcAft>
              <a:buSzPts val="2100"/>
              <a:buChar char="●"/>
            </a:pPr>
            <a:r>
              <a:rPr lang="en"/>
              <a:t>Threat actor doesn't care who or what is affected</a:t>
            </a:r>
            <a:endParaRPr/>
          </a:p>
          <a:p>
            <a:pPr indent="-361950" lvl="0" marL="457200" rtl="0" algn="l">
              <a:lnSpc>
                <a:spcPct val="100000"/>
              </a:lnSpc>
              <a:spcBef>
                <a:spcPts val="750"/>
              </a:spcBef>
              <a:spcAft>
                <a:spcPts val="0"/>
              </a:spcAft>
              <a:buSzPts val="2100"/>
              <a:buChar char="●"/>
            </a:pPr>
            <a:r>
              <a:rPr lang="en"/>
              <a:t>Often starting with mass exploitation of easily exploitable vulnerabilities or scalable social engineering attacks (e.g. malspam, credential phishing)</a:t>
            </a:r>
            <a:endParaRPr/>
          </a:p>
          <a:p>
            <a:pPr indent="-361950" lvl="0" marL="457200" rtl="0" algn="l">
              <a:lnSpc>
                <a:spcPct val="100000"/>
              </a:lnSpc>
              <a:spcBef>
                <a:spcPts val="750"/>
              </a:spcBef>
              <a:spcAft>
                <a:spcPts val="0"/>
              </a:spcAft>
              <a:buSzPts val="2100"/>
              <a:buChar char="●"/>
            </a:pPr>
            <a:r>
              <a:rPr lang="en"/>
              <a:t>Common to target/affect individual systems or environments</a:t>
            </a:r>
            <a:endParaRPr/>
          </a:p>
          <a:p>
            <a:pPr indent="-361950" lvl="0" marL="457200" rtl="0" algn="l">
              <a:lnSpc>
                <a:spcPct val="100000"/>
              </a:lnSpc>
              <a:spcBef>
                <a:spcPts val="750"/>
              </a:spcBef>
              <a:spcAft>
                <a:spcPts val="0"/>
              </a:spcAft>
              <a:buSzPts val="2100"/>
              <a:buChar char="●"/>
            </a:pPr>
            <a:r>
              <a:rPr lang="en"/>
              <a:t>Highly automated</a:t>
            </a:r>
            <a:endParaRPr/>
          </a:p>
          <a:p>
            <a:pPr indent="-342900" lvl="1" marL="914400" rtl="0" algn="l">
              <a:lnSpc>
                <a:spcPct val="100000"/>
              </a:lnSpc>
              <a:spcBef>
                <a:spcPts val="750"/>
              </a:spcBef>
              <a:spcAft>
                <a:spcPts val="600"/>
              </a:spcAft>
              <a:buSzPts val="1800"/>
              <a:buChar char="○"/>
            </a:pPr>
            <a:r>
              <a:rPr lang="en"/>
              <a:t>Hint: Public clouds have well-documented and common APIs, making it much easier to automate attacks across a large number of organisations.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2ed909d8d58_0_217"/>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lang="en"/>
              <a:t>A big thank you to all the contributors who made this training possible!</a:t>
            </a:r>
            <a:endParaRPr/>
          </a:p>
          <a:p>
            <a:pPr indent="0" lvl="0" marL="0" rtl="0" algn="l">
              <a:spcBef>
                <a:spcPts val="1200"/>
              </a:spcBef>
              <a:spcAft>
                <a:spcPts val="0"/>
              </a:spcAft>
              <a:buNone/>
            </a:pPr>
            <a:r>
              <a:rPr lang="en"/>
              <a:t>Special thanks to:</a:t>
            </a:r>
            <a:endParaRPr/>
          </a:p>
          <a:p>
            <a:pPr indent="-361950" lvl="0" marL="457200" rtl="0" algn="l">
              <a:spcBef>
                <a:spcPts val="750"/>
              </a:spcBef>
              <a:spcAft>
                <a:spcPts val="0"/>
              </a:spcAft>
              <a:buSzPts val="2100"/>
              <a:buChar char="-"/>
            </a:pPr>
            <a:r>
              <a:rPr lang="en"/>
              <a:t>Nadia Meichtry (Oneconsult AG), Gregor Wegberg (Oneconsult AG), creators of the training</a:t>
            </a:r>
            <a:endParaRPr/>
          </a:p>
          <a:p>
            <a:pPr indent="-361950" lvl="0" marL="457200" rtl="0" algn="l">
              <a:spcBef>
                <a:spcPts val="0"/>
              </a:spcBef>
              <a:spcAft>
                <a:spcPts val="0"/>
              </a:spcAft>
              <a:buSzPts val="2100"/>
              <a:buChar char="-"/>
            </a:pPr>
            <a:r>
              <a:rPr lang="en"/>
              <a:t>Éireann Leverett (Concinnity Risks), Serge Droz (Swiss FDFA, FIRST) and Barry Greene (Senki)</a:t>
            </a:r>
            <a:endParaRPr/>
          </a:p>
          <a:p>
            <a:pPr indent="-361950" lvl="0" marL="457200" rtl="0" algn="l">
              <a:spcBef>
                <a:spcPts val="0"/>
              </a:spcBef>
              <a:spcAft>
                <a:spcPts val="0"/>
              </a:spcAft>
              <a:buSzPts val="2100"/>
              <a:buChar char="-"/>
            </a:pPr>
            <a:r>
              <a:rPr lang="en"/>
              <a:t>All members of the </a:t>
            </a:r>
            <a:r>
              <a:rPr lang="en" u="sng">
                <a:solidFill>
                  <a:schemeClr val="hlink"/>
                </a:solidFill>
                <a:hlinkClick r:id="rId3"/>
              </a:rPr>
              <a:t>FIRST MSR SIG</a:t>
            </a:r>
            <a:endParaRPr/>
          </a:p>
        </p:txBody>
      </p:sp>
      <p:sp>
        <p:nvSpPr>
          <p:cNvPr id="80" name="Google Shape;80;g2ed909d8d58_0_217"/>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Acknowledgments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da85a99c3b_3_179"/>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Human Operated Ransomware</a:t>
            </a:r>
            <a:endParaRPr/>
          </a:p>
        </p:txBody>
      </p:sp>
      <p:sp>
        <p:nvSpPr>
          <p:cNvPr id="265" name="Google Shape;265;g2da85a99c3b_3_179"/>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750"/>
              </a:spcBef>
              <a:spcAft>
                <a:spcPts val="0"/>
              </a:spcAft>
              <a:buSzPts val="2100"/>
              <a:buNone/>
            </a:pPr>
            <a:r>
              <a:rPr lang="en"/>
              <a:t>Ransomware attacks driven by a human at a keyboard</a:t>
            </a:r>
            <a:endParaRPr/>
          </a:p>
          <a:p>
            <a:pPr indent="-361950" lvl="0" marL="457200" rtl="0" algn="l">
              <a:lnSpc>
                <a:spcPct val="100000"/>
              </a:lnSpc>
              <a:spcBef>
                <a:spcPts val="750"/>
              </a:spcBef>
              <a:spcAft>
                <a:spcPts val="0"/>
              </a:spcAft>
              <a:buSzPts val="2100"/>
              <a:buChar char="●"/>
            </a:pPr>
            <a:r>
              <a:rPr lang="en"/>
              <a:t>Usually affects entire organisation, not just some systems</a:t>
            </a:r>
            <a:endParaRPr/>
          </a:p>
          <a:p>
            <a:pPr indent="-361950" lvl="0" marL="457200" rtl="0" algn="l">
              <a:lnSpc>
                <a:spcPct val="100000"/>
              </a:lnSpc>
              <a:spcBef>
                <a:spcPts val="750"/>
              </a:spcBef>
              <a:spcAft>
                <a:spcPts val="0"/>
              </a:spcAft>
              <a:buSzPts val="2100"/>
              <a:buChar char="●"/>
            </a:pPr>
            <a:r>
              <a:rPr lang="en"/>
              <a:t>Attackers adapt to the environment</a:t>
            </a:r>
            <a:endParaRPr/>
          </a:p>
          <a:p>
            <a:pPr indent="-342900" lvl="1" marL="914400" rtl="0" algn="l">
              <a:lnSpc>
                <a:spcPct val="100000"/>
              </a:lnSpc>
              <a:spcBef>
                <a:spcPts val="375"/>
              </a:spcBef>
              <a:spcAft>
                <a:spcPts val="0"/>
              </a:spcAft>
              <a:buSzPts val="1800"/>
              <a:buChar char="○"/>
            </a:pPr>
            <a:r>
              <a:rPr lang="en"/>
              <a:t>Target recovery systems, e.g. destroy backups</a:t>
            </a:r>
            <a:endParaRPr/>
          </a:p>
          <a:p>
            <a:pPr indent="-342900" lvl="1" marL="914400" rtl="0" algn="l">
              <a:lnSpc>
                <a:spcPct val="100000"/>
              </a:lnSpc>
              <a:spcBef>
                <a:spcPts val="375"/>
              </a:spcBef>
              <a:spcAft>
                <a:spcPts val="0"/>
              </a:spcAft>
              <a:buSzPts val="1800"/>
              <a:buChar char="○"/>
            </a:pPr>
            <a:r>
              <a:rPr lang="en"/>
              <a:t>Encrypts infrastructure services, e.g. hypervisors rather than virtual servers running on them</a:t>
            </a:r>
            <a:endParaRPr/>
          </a:p>
          <a:p>
            <a:pPr indent="-342900" lvl="1" marL="914400" rtl="0" algn="l">
              <a:lnSpc>
                <a:spcPct val="100000"/>
              </a:lnSpc>
              <a:spcBef>
                <a:spcPts val="375"/>
              </a:spcBef>
              <a:spcAft>
                <a:spcPts val="0"/>
              </a:spcAft>
              <a:buSzPts val="1800"/>
              <a:buChar char="○"/>
            </a:pPr>
            <a:r>
              <a:rPr lang="en"/>
              <a:t>More difficult to kick off your networks</a:t>
            </a:r>
            <a:endParaRPr/>
          </a:p>
          <a:p>
            <a:pPr indent="-361950" lvl="0" marL="457200" rtl="0" algn="l">
              <a:lnSpc>
                <a:spcPct val="100000"/>
              </a:lnSpc>
              <a:spcBef>
                <a:spcPts val="750"/>
              </a:spcBef>
              <a:spcAft>
                <a:spcPts val="0"/>
              </a:spcAft>
              <a:buSzPts val="2100"/>
              <a:buChar char="●"/>
            </a:pPr>
            <a:r>
              <a:rPr lang="en"/>
              <a:t>Threat actor adapts to target organisation</a:t>
            </a:r>
            <a:endParaRPr/>
          </a:p>
          <a:p>
            <a:pPr indent="-342900" lvl="1" marL="914400" rtl="0" algn="l">
              <a:lnSpc>
                <a:spcPct val="100000"/>
              </a:lnSpc>
              <a:spcBef>
                <a:spcPts val="375"/>
              </a:spcBef>
              <a:spcAft>
                <a:spcPts val="0"/>
              </a:spcAft>
              <a:buSzPts val="1800"/>
              <a:buChar char="○"/>
            </a:pPr>
            <a:r>
              <a:rPr lang="en"/>
              <a:t>Develops in-depth understanding of the organisation</a:t>
            </a:r>
            <a:endParaRPr/>
          </a:p>
          <a:p>
            <a:pPr indent="-342900" lvl="1" marL="914400" rtl="0" algn="l">
              <a:lnSpc>
                <a:spcPct val="100000"/>
              </a:lnSpc>
              <a:spcBef>
                <a:spcPts val="375"/>
              </a:spcBef>
              <a:spcAft>
                <a:spcPts val="0"/>
              </a:spcAft>
              <a:buSzPts val="1800"/>
              <a:buChar char="○"/>
            </a:pPr>
            <a:r>
              <a:rPr lang="en"/>
              <a:t>Ransom/extortion amount based on accounting data</a:t>
            </a:r>
            <a:endParaRPr/>
          </a:p>
          <a:p>
            <a:pPr indent="-361950" lvl="0" marL="457200" rtl="0" algn="l">
              <a:lnSpc>
                <a:spcPct val="100000"/>
              </a:lnSpc>
              <a:spcBef>
                <a:spcPts val="750"/>
              </a:spcBef>
              <a:spcAft>
                <a:spcPts val="0"/>
              </a:spcAft>
              <a:buSzPts val="2100"/>
              <a:buChar char="●"/>
            </a:pPr>
            <a:r>
              <a:rPr lang="en"/>
              <a:t>Could still be a RaaS Affiliate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da85a99c3b_3_137"/>
          <p:cNvSpPr/>
          <p:nvPr/>
        </p:nvSpPr>
        <p:spPr>
          <a:xfrm>
            <a:off x="2417925" y="810000"/>
            <a:ext cx="6290425" cy="2994700"/>
          </a:xfrm>
          <a:prstGeom prst="flowChartProcess">
            <a:avLst/>
          </a:prstGeom>
          <a:solidFill>
            <a:schemeClr val="accent6"/>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Raleway"/>
                <a:ea typeface="Raleway"/>
                <a:cs typeface="Raleway"/>
                <a:sym typeface="Raleway"/>
              </a:rPr>
              <a:t>Human operated ransomware</a:t>
            </a:r>
            <a:endParaRPr b="1" i="0" sz="2100" u="none" cap="none" strike="noStrike">
              <a:solidFill>
                <a:schemeClr val="lt1"/>
              </a:solidFill>
              <a:latin typeface="Raleway"/>
              <a:ea typeface="Raleway"/>
              <a:cs typeface="Raleway"/>
              <a:sym typeface="Raleway"/>
            </a:endParaRPr>
          </a:p>
        </p:txBody>
      </p:sp>
      <p:sp>
        <p:nvSpPr>
          <p:cNvPr id="271" name="Google Shape;271;g2da85a99c3b_3_137"/>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Ransomware Attacks</a:t>
            </a:r>
            <a:endParaRPr/>
          </a:p>
        </p:txBody>
      </p:sp>
      <p:cxnSp>
        <p:nvCxnSpPr>
          <p:cNvPr id="272" name="Google Shape;272;g2da85a99c3b_3_137"/>
          <p:cNvCxnSpPr/>
          <p:nvPr/>
        </p:nvCxnSpPr>
        <p:spPr>
          <a:xfrm>
            <a:off x="2334250" y="851700"/>
            <a:ext cx="7800" cy="3016500"/>
          </a:xfrm>
          <a:prstGeom prst="straightConnector1">
            <a:avLst/>
          </a:prstGeom>
          <a:noFill/>
          <a:ln cap="flat" cmpd="sng" w="38100">
            <a:solidFill>
              <a:schemeClr val="dk2"/>
            </a:solidFill>
            <a:prstDash val="solid"/>
            <a:round/>
            <a:headEnd len="sm" w="sm" type="none"/>
            <a:tailEnd len="sm" w="sm" type="none"/>
          </a:ln>
        </p:spPr>
      </p:cxnSp>
      <p:cxnSp>
        <p:nvCxnSpPr>
          <p:cNvPr id="273" name="Google Shape;273;g2da85a99c3b_3_137"/>
          <p:cNvCxnSpPr/>
          <p:nvPr/>
        </p:nvCxnSpPr>
        <p:spPr>
          <a:xfrm rot="10800000">
            <a:off x="2334250" y="3868200"/>
            <a:ext cx="6374100" cy="0"/>
          </a:xfrm>
          <a:prstGeom prst="straightConnector1">
            <a:avLst/>
          </a:prstGeom>
          <a:noFill/>
          <a:ln cap="flat" cmpd="sng" w="38100">
            <a:solidFill>
              <a:schemeClr val="dk2"/>
            </a:solidFill>
            <a:prstDash val="solid"/>
            <a:round/>
            <a:headEnd len="sm" w="sm" type="none"/>
            <a:tailEnd len="sm" w="sm" type="none"/>
          </a:ln>
        </p:spPr>
      </p:cxnSp>
      <p:sp>
        <p:nvSpPr>
          <p:cNvPr id="274" name="Google Shape;274;g2da85a99c3b_3_137"/>
          <p:cNvSpPr txBox="1"/>
          <p:nvPr/>
        </p:nvSpPr>
        <p:spPr>
          <a:xfrm>
            <a:off x="0" y="3106125"/>
            <a:ext cx="2342100" cy="769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900"/>
              <a:buFont typeface="Arial"/>
              <a:buNone/>
            </a:pPr>
            <a:r>
              <a:rPr b="0" i="0" lang="en" sz="1900" u="none" cap="none" strike="noStrike">
                <a:solidFill>
                  <a:schemeClr val="dk1"/>
                </a:solidFill>
                <a:latin typeface="Raleway"/>
                <a:ea typeface="Raleway"/>
                <a:cs typeface="Raleway"/>
                <a:sym typeface="Raleway"/>
              </a:rPr>
              <a:t>Limited operational impact</a:t>
            </a:r>
            <a:endParaRPr b="0" i="0" sz="1900" u="none" cap="none" strike="noStrike">
              <a:solidFill>
                <a:schemeClr val="dk1"/>
              </a:solidFill>
              <a:latin typeface="Raleway"/>
              <a:ea typeface="Raleway"/>
              <a:cs typeface="Raleway"/>
              <a:sym typeface="Raleway"/>
            </a:endParaRPr>
          </a:p>
        </p:txBody>
      </p:sp>
      <p:sp>
        <p:nvSpPr>
          <p:cNvPr id="275" name="Google Shape;275;g2da85a99c3b_3_137"/>
          <p:cNvSpPr txBox="1"/>
          <p:nvPr/>
        </p:nvSpPr>
        <p:spPr>
          <a:xfrm>
            <a:off x="0" y="810000"/>
            <a:ext cx="2258400" cy="477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900"/>
              <a:buFont typeface="Arial"/>
              <a:buNone/>
            </a:pPr>
            <a:r>
              <a:rPr b="0" i="0" lang="en" sz="1900" u="none" cap="none" strike="noStrike">
                <a:solidFill>
                  <a:schemeClr val="dk1"/>
                </a:solidFill>
                <a:latin typeface="Raleway"/>
                <a:ea typeface="Raleway"/>
                <a:cs typeface="Raleway"/>
                <a:sym typeface="Raleway"/>
              </a:rPr>
              <a:t>Operations stops</a:t>
            </a:r>
            <a:endParaRPr b="0" i="0" sz="1900" u="none" cap="none" strike="noStrike">
              <a:solidFill>
                <a:schemeClr val="dk1"/>
              </a:solidFill>
              <a:latin typeface="Raleway"/>
              <a:ea typeface="Raleway"/>
              <a:cs typeface="Raleway"/>
              <a:sym typeface="Raleway"/>
            </a:endParaRPr>
          </a:p>
        </p:txBody>
      </p:sp>
      <p:sp>
        <p:nvSpPr>
          <p:cNvPr id="276" name="Google Shape;276;g2da85a99c3b_3_137"/>
          <p:cNvSpPr txBox="1"/>
          <p:nvPr/>
        </p:nvSpPr>
        <p:spPr>
          <a:xfrm>
            <a:off x="6253625" y="3931700"/>
            <a:ext cx="2454600" cy="769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900"/>
              <a:buFont typeface="Arial"/>
              <a:buNone/>
            </a:pPr>
            <a:r>
              <a:rPr b="0" i="0" lang="en" sz="1900" u="none" cap="none" strike="noStrike">
                <a:solidFill>
                  <a:schemeClr val="dk1"/>
                </a:solidFill>
                <a:latin typeface="Raleway"/>
                <a:ea typeface="Raleway"/>
                <a:cs typeface="Raleway"/>
                <a:sym typeface="Raleway"/>
              </a:rPr>
              <a:t>Whole organisation affected</a:t>
            </a:r>
            <a:endParaRPr b="0" i="0" sz="1900" u="none" cap="none" strike="noStrike">
              <a:solidFill>
                <a:schemeClr val="dk1"/>
              </a:solidFill>
              <a:latin typeface="Raleway"/>
              <a:ea typeface="Raleway"/>
              <a:cs typeface="Raleway"/>
              <a:sym typeface="Raleway"/>
            </a:endParaRPr>
          </a:p>
        </p:txBody>
      </p:sp>
      <p:sp>
        <p:nvSpPr>
          <p:cNvPr id="277" name="Google Shape;277;g2da85a99c3b_3_137"/>
          <p:cNvSpPr txBox="1"/>
          <p:nvPr/>
        </p:nvSpPr>
        <p:spPr>
          <a:xfrm>
            <a:off x="2342050" y="3931700"/>
            <a:ext cx="19014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dk1"/>
                </a:solidFill>
                <a:latin typeface="Raleway"/>
                <a:ea typeface="Raleway"/>
                <a:cs typeface="Raleway"/>
                <a:sym typeface="Raleway"/>
              </a:rPr>
              <a:t>Single devices affected</a:t>
            </a:r>
            <a:endParaRPr b="0" i="0" sz="1900" u="none" cap="none" strike="noStrike">
              <a:solidFill>
                <a:schemeClr val="dk1"/>
              </a:solidFill>
              <a:latin typeface="Raleway"/>
              <a:ea typeface="Raleway"/>
              <a:cs typeface="Raleway"/>
              <a:sym typeface="Raleway"/>
            </a:endParaRPr>
          </a:p>
        </p:txBody>
      </p:sp>
      <p:sp>
        <p:nvSpPr>
          <p:cNvPr id="278" name="Google Shape;278;g2da85a99c3b_3_137"/>
          <p:cNvSpPr/>
          <p:nvPr/>
        </p:nvSpPr>
        <p:spPr>
          <a:xfrm>
            <a:off x="3365500" y="2959775"/>
            <a:ext cx="5271600" cy="7551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Raleway"/>
                <a:ea typeface="Raleway"/>
                <a:cs typeface="Raleway"/>
                <a:sym typeface="Raleway"/>
              </a:rPr>
              <a:t>Extortion only (data theft)</a:t>
            </a:r>
            <a:endParaRPr b="1" i="0" sz="2100" u="none" cap="none" strike="noStrike">
              <a:solidFill>
                <a:schemeClr val="lt1"/>
              </a:solidFill>
              <a:latin typeface="Raleway"/>
              <a:ea typeface="Raleway"/>
              <a:cs typeface="Raleway"/>
              <a:sym typeface="Raleway"/>
            </a:endParaRPr>
          </a:p>
        </p:txBody>
      </p:sp>
      <p:sp>
        <p:nvSpPr>
          <p:cNvPr id="279" name="Google Shape;279;g2da85a99c3b_3_137"/>
          <p:cNvSpPr/>
          <p:nvPr/>
        </p:nvSpPr>
        <p:spPr>
          <a:xfrm rot="-5400000">
            <a:off x="1442725" y="1926275"/>
            <a:ext cx="2822100" cy="7551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Raleway"/>
                <a:ea typeface="Raleway"/>
                <a:cs typeface="Raleway"/>
                <a:sym typeface="Raleway"/>
              </a:rPr>
              <a:t>Commodity ransomware</a:t>
            </a:r>
            <a:endParaRPr b="1" i="0" sz="2100" u="none" cap="none" strike="noStrike">
              <a:solidFill>
                <a:schemeClr val="lt1"/>
              </a:solidFill>
              <a:latin typeface="Raleway"/>
              <a:ea typeface="Raleway"/>
              <a:cs typeface="Raleway"/>
              <a:sym typeface="Raleway"/>
            </a:endParaRPr>
          </a:p>
        </p:txBody>
      </p:sp>
      <p:sp>
        <p:nvSpPr>
          <p:cNvPr id="280" name="Google Shape;280;g2da85a99c3b_3_137"/>
          <p:cNvSpPr txBox="1"/>
          <p:nvPr/>
        </p:nvSpPr>
        <p:spPr>
          <a:xfrm>
            <a:off x="0" y="4552300"/>
            <a:ext cx="5151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Based on </a:t>
            </a:r>
            <a:r>
              <a:rPr lang="en" sz="600"/>
              <a:t>https://learn.microsoft.com/en-us/security/ransomware/media/human-operated-ransomware/ransomware-extortion-based-attack.png</a:t>
            </a:r>
            <a:endParaRPr sz="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da85a99c3b_1_16"/>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The DFIR Report</a:t>
            </a:r>
            <a:endParaRPr/>
          </a:p>
        </p:txBody>
      </p:sp>
      <p:sp>
        <p:nvSpPr>
          <p:cNvPr id="286" name="Google Shape;286;g2da85a99c3b_1_16"/>
          <p:cNvSpPr txBox="1"/>
          <p:nvPr>
            <p:ph idx="1" type="body"/>
          </p:nvPr>
        </p:nvSpPr>
        <p:spPr>
          <a:xfrm>
            <a:off x="461700" y="88708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1200"/>
              </a:spcAft>
              <a:buSzPts val="2100"/>
              <a:buNone/>
            </a:pPr>
            <a:r>
              <a:t/>
            </a:r>
            <a:endParaRPr/>
          </a:p>
        </p:txBody>
      </p:sp>
      <p:pic>
        <p:nvPicPr>
          <p:cNvPr id="287" name="Google Shape;287;g2da85a99c3b_1_16"/>
          <p:cNvPicPr preferRelativeResize="0"/>
          <p:nvPr/>
        </p:nvPicPr>
        <p:blipFill rotWithShape="1">
          <a:blip r:embed="rId3">
            <a:alphaModFix/>
          </a:blip>
          <a:srcRect b="0" l="0" r="0" t="0"/>
          <a:stretch/>
        </p:blipFill>
        <p:spPr>
          <a:xfrm>
            <a:off x="1850790" y="841138"/>
            <a:ext cx="5470323" cy="3849975"/>
          </a:xfrm>
          <a:prstGeom prst="rect">
            <a:avLst/>
          </a:prstGeom>
          <a:noFill/>
          <a:ln>
            <a:noFill/>
          </a:ln>
        </p:spPr>
      </p:pic>
      <p:pic>
        <p:nvPicPr>
          <p:cNvPr id="288" name="Google Shape;288;g2da85a99c3b_1_16"/>
          <p:cNvPicPr preferRelativeResize="0"/>
          <p:nvPr/>
        </p:nvPicPr>
        <p:blipFill rotWithShape="1">
          <a:blip r:embed="rId4">
            <a:alphaModFix/>
          </a:blip>
          <a:srcRect b="0" l="0" r="0" t="0"/>
          <a:stretch/>
        </p:blipFill>
        <p:spPr>
          <a:xfrm>
            <a:off x="7358075" y="841150"/>
            <a:ext cx="827400" cy="82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da85a99c3b_3_6"/>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11111"/>
              <a:buFont typeface="Raleway"/>
              <a:buNone/>
            </a:pPr>
            <a:r>
              <a:rPr lang="en"/>
              <a:t>Example of a large logistics company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da85a99c3b_3_1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1: large logistics company</a:t>
            </a:r>
            <a:endParaRPr/>
          </a:p>
        </p:txBody>
      </p:sp>
      <p:pic>
        <p:nvPicPr>
          <p:cNvPr id="299" name="Google Shape;299;g2da85a99c3b_3_11"/>
          <p:cNvPicPr preferRelativeResize="0"/>
          <p:nvPr/>
        </p:nvPicPr>
        <p:blipFill rotWithShape="1">
          <a:blip r:embed="rId3">
            <a:alphaModFix/>
          </a:blip>
          <a:srcRect b="0" l="0" r="0" t="0"/>
          <a:stretch/>
        </p:blipFill>
        <p:spPr>
          <a:xfrm>
            <a:off x="181638" y="2382851"/>
            <a:ext cx="8839201" cy="625589"/>
          </a:xfrm>
          <a:prstGeom prst="rect">
            <a:avLst/>
          </a:prstGeom>
          <a:noFill/>
          <a:ln>
            <a:noFill/>
          </a:ln>
        </p:spPr>
      </p:pic>
      <p:sp>
        <p:nvSpPr>
          <p:cNvPr id="300" name="Google Shape;300;g2da85a99c3b_3_11"/>
          <p:cNvSpPr txBox="1"/>
          <p:nvPr/>
        </p:nvSpPr>
        <p:spPr>
          <a:xfrm>
            <a:off x="818525" y="2387851"/>
            <a:ext cx="889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Raleway"/>
              <a:buNone/>
            </a:pPr>
            <a:r>
              <a:rPr b="0" i="0" lang="en" sz="1800" u="none" cap="none" strike="noStrike">
                <a:solidFill>
                  <a:schemeClr val="dk1"/>
                </a:solidFill>
                <a:latin typeface="Raleway"/>
                <a:ea typeface="Raleway"/>
                <a:cs typeface="Raleway"/>
                <a:sym typeface="Raleway"/>
              </a:rPr>
              <a:t>June 2020</a:t>
            </a:r>
            <a:endParaRPr b="0" i="0" sz="1800" u="none" cap="none" strike="noStrike">
              <a:solidFill>
                <a:schemeClr val="dk1"/>
              </a:solidFill>
              <a:latin typeface="Raleway"/>
              <a:ea typeface="Raleway"/>
              <a:cs typeface="Raleway"/>
              <a:sym typeface="Raleway"/>
            </a:endParaRPr>
          </a:p>
        </p:txBody>
      </p:sp>
      <p:sp>
        <p:nvSpPr>
          <p:cNvPr id="301" name="Google Shape;301;g2da85a99c3b_3_11"/>
          <p:cNvSpPr txBox="1"/>
          <p:nvPr/>
        </p:nvSpPr>
        <p:spPr>
          <a:xfrm>
            <a:off x="2260512" y="2353076"/>
            <a:ext cx="114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Raleway"/>
              <a:buNone/>
            </a:pPr>
            <a:r>
              <a:rPr b="0" i="0" lang="en" sz="1800" u="none" cap="none" strike="noStrike">
                <a:solidFill>
                  <a:schemeClr val="dk1"/>
                </a:solidFill>
                <a:latin typeface="Raleway"/>
                <a:ea typeface="Raleway"/>
                <a:cs typeface="Raleway"/>
                <a:sym typeface="Raleway"/>
              </a:rPr>
              <a:t>August 2020</a:t>
            </a:r>
            <a:endParaRPr b="0" i="0" sz="1800" u="none" cap="none" strike="noStrike">
              <a:solidFill>
                <a:schemeClr val="dk1"/>
              </a:solidFill>
              <a:latin typeface="Raleway"/>
              <a:ea typeface="Raleway"/>
              <a:cs typeface="Raleway"/>
              <a:sym typeface="Raleway"/>
            </a:endParaRPr>
          </a:p>
        </p:txBody>
      </p:sp>
      <p:sp>
        <p:nvSpPr>
          <p:cNvPr id="302" name="Google Shape;302;g2da85a99c3b_3_11"/>
          <p:cNvSpPr txBox="1"/>
          <p:nvPr/>
        </p:nvSpPr>
        <p:spPr>
          <a:xfrm>
            <a:off x="3728601" y="2294576"/>
            <a:ext cx="14742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Raleway"/>
              <a:buNone/>
            </a:pPr>
            <a:r>
              <a:rPr b="0" i="0" lang="en" sz="1700" u="none" cap="none" strike="noStrike">
                <a:solidFill>
                  <a:schemeClr val="dk1"/>
                </a:solidFill>
                <a:latin typeface="Raleway"/>
                <a:ea typeface="Raleway"/>
                <a:cs typeface="Raleway"/>
                <a:sym typeface="Raleway"/>
              </a:rPr>
              <a:t>Sept. - Dec. 2020</a:t>
            </a:r>
            <a:endParaRPr b="0" i="0" sz="1700" u="none" cap="none" strike="noStrike">
              <a:solidFill>
                <a:schemeClr val="dk1"/>
              </a:solidFill>
              <a:latin typeface="Raleway"/>
              <a:ea typeface="Raleway"/>
              <a:cs typeface="Raleway"/>
              <a:sym typeface="Raleway"/>
            </a:endParaRPr>
          </a:p>
        </p:txBody>
      </p:sp>
      <p:sp>
        <p:nvSpPr>
          <p:cNvPr id="303" name="Google Shape;303;g2da85a99c3b_3_11"/>
          <p:cNvSpPr txBox="1"/>
          <p:nvPr/>
        </p:nvSpPr>
        <p:spPr>
          <a:xfrm>
            <a:off x="5145901" y="2280001"/>
            <a:ext cx="12234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Raleway"/>
              <a:buNone/>
            </a:pPr>
            <a:r>
              <a:rPr b="0" i="0" lang="en" sz="1800" u="none" cap="none" strike="noStrike">
                <a:solidFill>
                  <a:schemeClr val="dk1"/>
                </a:solidFill>
                <a:latin typeface="Raleway"/>
                <a:ea typeface="Raleway"/>
                <a:cs typeface="Raleway"/>
                <a:sym typeface="Raleway"/>
              </a:rPr>
              <a:t>Jan. - Feb. 2021</a:t>
            </a:r>
            <a:endParaRPr b="0" i="0" sz="1800" u="none" cap="none" strike="noStrike">
              <a:solidFill>
                <a:schemeClr val="dk1"/>
              </a:solidFill>
              <a:latin typeface="Raleway"/>
              <a:ea typeface="Raleway"/>
              <a:cs typeface="Raleway"/>
              <a:sym typeface="Raleway"/>
            </a:endParaRPr>
          </a:p>
        </p:txBody>
      </p:sp>
      <p:sp>
        <p:nvSpPr>
          <p:cNvPr id="304" name="Google Shape;304;g2da85a99c3b_3_11"/>
          <p:cNvSpPr txBox="1"/>
          <p:nvPr/>
        </p:nvSpPr>
        <p:spPr>
          <a:xfrm>
            <a:off x="7284788" y="2326226"/>
            <a:ext cx="9312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Raleway"/>
              <a:buNone/>
            </a:pPr>
            <a:r>
              <a:rPr b="0" i="0" lang="en" sz="1800" u="none" cap="none" strike="noStrike">
                <a:solidFill>
                  <a:schemeClr val="dk1"/>
                </a:solidFill>
                <a:latin typeface="Raleway"/>
                <a:ea typeface="Raleway"/>
                <a:cs typeface="Raleway"/>
                <a:sym typeface="Raleway"/>
              </a:rPr>
              <a:t>March 2021</a:t>
            </a:r>
            <a:endParaRPr b="0" i="0" sz="1800" u="none" cap="none" strike="noStrike">
              <a:solidFill>
                <a:schemeClr val="dk1"/>
              </a:solidFill>
              <a:latin typeface="Raleway"/>
              <a:ea typeface="Raleway"/>
              <a:cs typeface="Raleway"/>
              <a:sym typeface="Raleway"/>
            </a:endParaRPr>
          </a:p>
        </p:txBody>
      </p:sp>
      <p:cxnSp>
        <p:nvCxnSpPr>
          <p:cNvPr id="305" name="Google Shape;305;g2da85a99c3b_3_11"/>
          <p:cNvCxnSpPr/>
          <p:nvPr/>
        </p:nvCxnSpPr>
        <p:spPr>
          <a:xfrm flipH="1" rot="10800000">
            <a:off x="723788" y="2018551"/>
            <a:ext cx="9900" cy="703800"/>
          </a:xfrm>
          <a:prstGeom prst="straightConnector1">
            <a:avLst/>
          </a:prstGeom>
          <a:noFill/>
          <a:ln cap="flat" cmpd="sng" w="28575">
            <a:solidFill>
              <a:schemeClr val="dk2"/>
            </a:solidFill>
            <a:prstDash val="solid"/>
            <a:round/>
            <a:headEnd len="sm" w="sm" type="none"/>
            <a:tailEnd len="med" w="med" type="triangle"/>
          </a:ln>
        </p:spPr>
      </p:cxnSp>
      <p:sp>
        <p:nvSpPr>
          <p:cNvPr id="306" name="Google Shape;306;g2da85a99c3b_3_11"/>
          <p:cNvSpPr txBox="1"/>
          <p:nvPr/>
        </p:nvSpPr>
        <p:spPr>
          <a:xfrm>
            <a:off x="216713" y="1347301"/>
            <a:ext cx="1122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Perpetrators search for an entry point</a:t>
            </a:r>
            <a:endParaRPr b="0" i="0" sz="1000" u="none" cap="none" strike="noStrike">
              <a:solidFill>
                <a:schemeClr val="dk1"/>
              </a:solidFill>
              <a:latin typeface="Raleway"/>
              <a:ea typeface="Raleway"/>
              <a:cs typeface="Raleway"/>
              <a:sym typeface="Raleway"/>
            </a:endParaRPr>
          </a:p>
        </p:txBody>
      </p:sp>
      <p:cxnSp>
        <p:nvCxnSpPr>
          <p:cNvPr id="307" name="Google Shape;307;g2da85a99c3b_3_11"/>
          <p:cNvCxnSpPr/>
          <p:nvPr/>
        </p:nvCxnSpPr>
        <p:spPr>
          <a:xfrm flipH="1" rot="10800000">
            <a:off x="1752438" y="2018551"/>
            <a:ext cx="9900" cy="703800"/>
          </a:xfrm>
          <a:prstGeom prst="straightConnector1">
            <a:avLst/>
          </a:prstGeom>
          <a:noFill/>
          <a:ln cap="flat" cmpd="sng" w="28575">
            <a:solidFill>
              <a:schemeClr val="dk2"/>
            </a:solidFill>
            <a:prstDash val="solid"/>
            <a:round/>
            <a:headEnd len="sm" w="sm" type="none"/>
            <a:tailEnd len="med" w="med" type="triangle"/>
          </a:ln>
        </p:spPr>
      </p:cxnSp>
      <p:sp>
        <p:nvSpPr>
          <p:cNvPr id="308" name="Google Shape;308;g2da85a99c3b_3_11"/>
          <p:cNvSpPr txBox="1"/>
          <p:nvPr/>
        </p:nvSpPr>
        <p:spPr>
          <a:xfrm>
            <a:off x="1339013" y="1219826"/>
            <a:ext cx="1698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Attackers attempt to gain access to a partner company’s systems with a phishing attack</a:t>
            </a:r>
            <a:endParaRPr b="0" i="0" sz="1000" u="none" cap="none" strike="noStrike">
              <a:solidFill>
                <a:schemeClr val="dk1"/>
              </a:solidFill>
              <a:latin typeface="Raleway"/>
              <a:ea typeface="Raleway"/>
              <a:cs typeface="Raleway"/>
              <a:sym typeface="Raleway"/>
            </a:endParaRPr>
          </a:p>
        </p:txBody>
      </p:sp>
      <p:cxnSp>
        <p:nvCxnSpPr>
          <p:cNvPr id="309" name="Google Shape;309;g2da85a99c3b_3_11"/>
          <p:cNvCxnSpPr/>
          <p:nvPr/>
        </p:nvCxnSpPr>
        <p:spPr>
          <a:xfrm flipH="1" rot="10800000">
            <a:off x="3563563" y="2018551"/>
            <a:ext cx="9900" cy="703800"/>
          </a:xfrm>
          <a:prstGeom prst="straightConnector1">
            <a:avLst/>
          </a:prstGeom>
          <a:noFill/>
          <a:ln cap="flat" cmpd="sng" w="28575">
            <a:solidFill>
              <a:schemeClr val="dk2"/>
            </a:solidFill>
            <a:prstDash val="solid"/>
            <a:round/>
            <a:headEnd len="sm" w="sm" type="none"/>
            <a:tailEnd len="med" w="med" type="triangle"/>
          </a:ln>
        </p:spPr>
      </p:cxnSp>
      <p:cxnSp>
        <p:nvCxnSpPr>
          <p:cNvPr id="310" name="Google Shape;310;g2da85a99c3b_3_11"/>
          <p:cNvCxnSpPr/>
          <p:nvPr/>
        </p:nvCxnSpPr>
        <p:spPr>
          <a:xfrm>
            <a:off x="2155863" y="2845226"/>
            <a:ext cx="300" cy="640200"/>
          </a:xfrm>
          <a:prstGeom prst="straightConnector1">
            <a:avLst/>
          </a:prstGeom>
          <a:noFill/>
          <a:ln cap="flat" cmpd="sng" w="28575">
            <a:solidFill>
              <a:schemeClr val="dk2"/>
            </a:solidFill>
            <a:prstDash val="solid"/>
            <a:round/>
            <a:headEnd len="sm" w="sm" type="none"/>
            <a:tailEnd len="med" w="med" type="triangle"/>
          </a:ln>
        </p:spPr>
      </p:cxnSp>
      <p:sp>
        <p:nvSpPr>
          <p:cNvPr id="311" name="Google Shape;311;g2da85a99c3b_3_11"/>
          <p:cNvSpPr txBox="1"/>
          <p:nvPr/>
        </p:nvSpPr>
        <p:spPr>
          <a:xfrm>
            <a:off x="1417563" y="3450976"/>
            <a:ext cx="14769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Created a backdoor on multiple systems.</a:t>
            </a:r>
            <a:endParaRPr b="0" i="0" sz="10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Waiting to take over an administrator account</a:t>
            </a:r>
            <a:endParaRPr b="0" i="0" sz="1000" u="none" cap="none" strike="noStrike">
              <a:solidFill>
                <a:schemeClr val="dk1"/>
              </a:solidFill>
              <a:latin typeface="Raleway"/>
              <a:ea typeface="Raleway"/>
              <a:cs typeface="Raleway"/>
              <a:sym typeface="Raleway"/>
            </a:endParaRPr>
          </a:p>
        </p:txBody>
      </p:sp>
      <p:sp>
        <p:nvSpPr>
          <p:cNvPr id="312" name="Google Shape;312;g2da85a99c3b_3_11"/>
          <p:cNvSpPr txBox="1"/>
          <p:nvPr/>
        </p:nvSpPr>
        <p:spPr>
          <a:xfrm>
            <a:off x="3066938" y="1347301"/>
            <a:ext cx="1845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Lateral movement into the targeted company using administrator privileges</a:t>
            </a:r>
            <a:endParaRPr b="0" i="0" sz="1000" u="none" cap="none" strike="noStrike">
              <a:solidFill>
                <a:schemeClr val="dk1"/>
              </a:solidFill>
              <a:latin typeface="Raleway"/>
              <a:ea typeface="Raleway"/>
              <a:cs typeface="Raleway"/>
              <a:sym typeface="Raleway"/>
            </a:endParaRPr>
          </a:p>
        </p:txBody>
      </p:sp>
      <p:cxnSp>
        <p:nvCxnSpPr>
          <p:cNvPr id="313" name="Google Shape;313;g2da85a99c3b_3_11"/>
          <p:cNvCxnSpPr/>
          <p:nvPr/>
        </p:nvCxnSpPr>
        <p:spPr>
          <a:xfrm flipH="1" rot="10800000">
            <a:off x="7166288" y="2018551"/>
            <a:ext cx="9900" cy="703800"/>
          </a:xfrm>
          <a:prstGeom prst="straightConnector1">
            <a:avLst/>
          </a:prstGeom>
          <a:noFill/>
          <a:ln cap="flat" cmpd="sng" w="28575">
            <a:solidFill>
              <a:schemeClr val="dk2"/>
            </a:solidFill>
            <a:prstDash val="solid"/>
            <a:round/>
            <a:headEnd len="sm" w="sm" type="none"/>
            <a:tailEnd len="med" w="med" type="triangle"/>
          </a:ln>
        </p:spPr>
      </p:cxnSp>
      <p:cxnSp>
        <p:nvCxnSpPr>
          <p:cNvPr id="314" name="Google Shape;314;g2da85a99c3b_3_11"/>
          <p:cNvCxnSpPr/>
          <p:nvPr/>
        </p:nvCxnSpPr>
        <p:spPr>
          <a:xfrm>
            <a:off x="6280313" y="2722351"/>
            <a:ext cx="300" cy="640200"/>
          </a:xfrm>
          <a:prstGeom prst="straightConnector1">
            <a:avLst/>
          </a:prstGeom>
          <a:noFill/>
          <a:ln cap="flat" cmpd="sng" w="28575">
            <a:solidFill>
              <a:schemeClr val="dk2"/>
            </a:solidFill>
            <a:prstDash val="solid"/>
            <a:round/>
            <a:headEnd len="sm" w="sm" type="none"/>
            <a:tailEnd len="med" w="med" type="triangle"/>
          </a:ln>
        </p:spPr>
      </p:cxnSp>
      <p:cxnSp>
        <p:nvCxnSpPr>
          <p:cNvPr id="315" name="Google Shape;315;g2da85a99c3b_3_11"/>
          <p:cNvCxnSpPr/>
          <p:nvPr/>
        </p:nvCxnSpPr>
        <p:spPr>
          <a:xfrm>
            <a:off x="7284788" y="2722351"/>
            <a:ext cx="300" cy="640200"/>
          </a:xfrm>
          <a:prstGeom prst="straightConnector1">
            <a:avLst/>
          </a:prstGeom>
          <a:noFill/>
          <a:ln cap="flat" cmpd="sng" w="28575">
            <a:solidFill>
              <a:schemeClr val="dk2"/>
            </a:solidFill>
            <a:prstDash val="solid"/>
            <a:round/>
            <a:headEnd len="sm" w="sm" type="none"/>
            <a:tailEnd len="med" w="med" type="triangle"/>
          </a:ln>
        </p:spPr>
      </p:cxnSp>
      <p:sp>
        <p:nvSpPr>
          <p:cNvPr id="316" name="Google Shape;316;g2da85a99c3b_3_11"/>
          <p:cNvSpPr txBox="1"/>
          <p:nvPr/>
        </p:nvSpPr>
        <p:spPr>
          <a:xfrm>
            <a:off x="5048838" y="3362551"/>
            <a:ext cx="17511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Communication with the perpetrators’ servers to download the data theft (data breach) “toolbox” and deploy ransomware </a:t>
            </a:r>
            <a:endParaRPr b="0" i="0" sz="1000" u="none" cap="none" strike="noStrike">
              <a:solidFill>
                <a:schemeClr val="dk1"/>
              </a:solidFill>
              <a:latin typeface="Raleway"/>
              <a:ea typeface="Raleway"/>
              <a:cs typeface="Raleway"/>
              <a:sym typeface="Raleway"/>
            </a:endParaRPr>
          </a:p>
        </p:txBody>
      </p:sp>
      <p:sp>
        <p:nvSpPr>
          <p:cNvPr id="317" name="Google Shape;317;g2da85a99c3b_3_11"/>
          <p:cNvSpPr txBox="1"/>
          <p:nvPr/>
        </p:nvSpPr>
        <p:spPr>
          <a:xfrm>
            <a:off x="6947038" y="3362551"/>
            <a:ext cx="1071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Detection of the incident</a:t>
            </a:r>
            <a:endParaRPr b="0" i="0" sz="1000" u="none" cap="none" strike="noStrike">
              <a:solidFill>
                <a:schemeClr val="dk1"/>
              </a:solidFill>
              <a:latin typeface="Raleway"/>
              <a:ea typeface="Raleway"/>
              <a:cs typeface="Raleway"/>
              <a:sym typeface="Raleway"/>
            </a:endParaRPr>
          </a:p>
        </p:txBody>
      </p:sp>
      <p:sp>
        <p:nvSpPr>
          <p:cNvPr id="318" name="Google Shape;318;g2da85a99c3b_3_11"/>
          <p:cNvSpPr txBox="1"/>
          <p:nvPr/>
        </p:nvSpPr>
        <p:spPr>
          <a:xfrm>
            <a:off x="6553338" y="1411401"/>
            <a:ext cx="1292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Raleway"/>
              <a:buNone/>
            </a:pPr>
            <a:r>
              <a:rPr b="0" i="0" lang="en" sz="1000" u="none" cap="none" strike="noStrike">
                <a:solidFill>
                  <a:schemeClr val="dk1"/>
                </a:solidFill>
                <a:latin typeface="Raleway"/>
                <a:ea typeface="Raleway"/>
                <a:cs typeface="Raleway"/>
                <a:sym typeface="Raleway"/>
              </a:rPr>
              <a:t>Start encrypting the systems in the target organization</a:t>
            </a:r>
            <a:endParaRPr b="0" i="0" sz="1000" u="none" cap="none" strike="noStrike">
              <a:solidFill>
                <a:schemeClr val="dk1"/>
              </a:solidFill>
              <a:latin typeface="Raleway"/>
              <a:ea typeface="Raleway"/>
              <a:cs typeface="Raleway"/>
              <a:sym typeface="Raleway"/>
            </a:endParaRPr>
          </a:p>
        </p:txBody>
      </p:sp>
      <p:sp>
        <p:nvSpPr>
          <p:cNvPr id="319" name="Google Shape;319;g2da85a99c3b_3_11"/>
          <p:cNvSpPr txBox="1"/>
          <p:nvPr/>
        </p:nvSpPr>
        <p:spPr>
          <a:xfrm>
            <a:off x="429615" y="703085"/>
            <a:ext cx="23808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2"/>
                </a:solidFill>
                <a:latin typeface="Raleway SemiBold"/>
                <a:ea typeface="Raleway SemiBold"/>
                <a:cs typeface="Raleway SemiBold"/>
                <a:sym typeface="Raleway SemiBold"/>
              </a:rPr>
              <a:t>What happened?</a:t>
            </a:r>
            <a:endParaRPr b="1" i="0" sz="2100" u="none" cap="none" strike="noStrike">
              <a:solidFill>
                <a:schemeClr val="dk2"/>
              </a:solidFill>
              <a:latin typeface="Raleway SemiBold"/>
              <a:ea typeface="Raleway SemiBold"/>
              <a:cs typeface="Raleway SemiBold"/>
              <a:sym typeface="Raleway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da85a99c3b_3_43"/>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1: large logistics company</a:t>
            </a:r>
            <a:endParaRPr/>
          </a:p>
        </p:txBody>
      </p:sp>
      <p:sp>
        <p:nvSpPr>
          <p:cNvPr id="325" name="Google Shape;325;g2da85a99c3b_3_43"/>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114300" rtl="0" algn="l">
              <a:lnSpc>
                <a:spcPct val="100000"/>
              </a:lnSpc>
              <a:spcBef>
                <a:spcPts val="0"/>
              </a:spcBef>
              <a:spcAft>
                <a:spcPts val="0"/>
              </a:spcAft>
              <a:buSzPts val="1800"/>
              <a:buNone/>
            </a:pPr>
            <a:r>
              <a:rPr b="1" lang="en">
                <a:solidFill>
                  <a:schemeClr val="dk2"/>
                </a:solidFill>
                <a:latin typeface="Raleway SemiBold"/>
                <a:ea typeface="Raleway SemiBold"/>
                <a:cs typeface="Raleway SemiBold"/>
                <a:sym typeface="Raleway SemiBold"/>
              </a:rPr>
              <a:t>During Incident Response</a:t>
            </a:r>
            <a:endParaRPr b="1">
              <a:solidFill>
                <a:schemeClr val="dk2"/>
              </a:solidFill>
              <a:latin typeface="Raleway SemiBold"/>
              <a:ea typeface="Raleway SemiBold"/>
              <a:cs typeface="Raleway SemiBold"/>
              <a:sym typeface="Raleway SemiBold"/>
            </a:endParaRPr>
          </a:p>
          <a:p>
            <a:pPr indent="-342900" lvl="0" marL="342900" rtl="0" algn="l">
              <a:lnSpc>
                <a:spcPct val="100000"/>
              </a:lnSpc>
              <a:spcBef>
                <a:spcPts val="750"/>
              </a:spcBef>
              <a:spcAft>
                <a:spcPts val="0"/>
              </a:spcAft>
              <a:buSzPts val="2100"/>
              <a:buChar char="•"/>
            </a:pPr>
            <a:r>
              <a:rPr lang="en"/>
              <a:t>Ransom: several million euros</a:t>
            </a:r>
            <a:endParaRPr/>
          </a:p>
          <a:p>
            <a:pPr indent="-342900" lvl="0" marL="342900" rtl="0" algn="l">
              <a:lnSpc>
                <a:spcPct val="100000"/>
              </a:lnSpc>
              <a:spcBef>
                <a:spcPts val="750"/>
              </a:spcBef>
              <a:spcAft>
                <a:spcPts val="0"/>
              </a:spcAft>
              <a:buSzPts val="2100"/>
              <a:buChar char="•"/>
            </a:pPr>
            <a:r>
              <a:rPr lang="en"/>
              <a:t>Chaos phase ended after 3 weeks</a:t>
            </a:r>
            <a:endParaRPr/>
          </a:p>
          <a:p>
            <a:pPr indent="-342900" lvl="0" marL="342900" rtl="0" algn="l">
              <a:lnSpc>
                <a:spcPct val="100000"/>
              </a:lnSpc>
              <a:spcBef>
                <a:spcPts val="750"/>
              </a:spcBef>
              <a:spcAft>
                <a:spcPts val="0"/>
              </a:spcAft>
              <a:buSzPts val="2100"/>
              <a:buChar char="•"/>
            </a:pPr>
            <a:r>
              <a:rPr lang="en"/>
              <a:t>Incident management ended after 8 months</a:t>
            </a:r>
            <a:endParaRPr/>
          </a:p>
          <a:p>
            <a:pPr indent="-342900" lvl="0" marL="342900" rtl="0" algn="l">
              <a:lnSpc>
                <a:spcPct val="100000"/>
              </a:lnSpc>
              <a:spcBef>
                <a:spcPts val="750"/>
              </a:spcBef>
              <a:spcAft>
                <a:spcPts val="0"/>
              </a:spcAft>
              <a:buSzPts val="2100"/>
              <a:buChar char="•"/>
            </a:pPr>
            <a:r>
              <a:rPr lang="en"/>
              <a:t>Return to normal operation after more than 1 year</a:t>
            </a:r>
            <a:endParaRPr/>
          </a:p>
          <a:p>
            <a:pPr indent="0" lvl="0" marL="0" rtl="0" algn="l">
              <a:lnSpc>
                <a:spcPct val="100000"/>
              </a:lnSpc>
              <a:spcBef>
                <a:spcPts val="750"/>
              </a:spcBef>
              <a:spcAft>
                <a:spcPts val="0"/>
              </a:spcAft>
              <a:buSzPts val="2100"/>
              <a:buNone/>
            </a:pPr>
            <a:r>
              <a:t/>
            </a:r>
            <a:endParaRPr/>
          </a:p>
          <a:p>
            <a:pPr indent="0" lvl="0" marL="0" rtl="0" algn="l">
              <a:lnSpc>
                <a:spcPct val="100000"/>
              </a:lnSpc>
              <a:spcBef>
                <a:spcPts val="1200"/>
              </a:spcBef>
              <a:spcAft>
                <a:spcPts val="0"/>
              </a:spcAft>
              <a:buSzPts val="2100"/>
              <a:buNone/>
            </a:pPr>
            <a:r>
              <a:t/>
            </a:r>
            <a:endParaRPr/>
          </a:p>
          <a:p>
            <a:pPr indent="0" lvl="0" marL="0" rtl="0" algn="l">
              <a:lnSpc>
                <a:spcPct val="100000"/>
              </a:lnSpc>
              <a:spcBef>
                <a:spcPts val="1200"/>
              </a:spcBef>
              <a:spcAft>
                <a:spcPts val="1200"/>
              </a:spcAft>
              <a:buSzPts val="21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da85a99c3b_3_49"/>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1: large logistics company</a:t>
            </a:r>
            <a:endParaRPr/>
          </a:p>
        </p:txBody>
      </p:sp>
      <p:sp>
        <p:nvSpPr>
          <p:cNvPr id="331" name="Google Shape;331;g2da85a99c3b_3_49"/>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lnSpcReduction="10000"/>
          </a:bodyPr>
          <a:lstStyle/>
          <a:p>
            <a:pPr indent="0" lvl="0" marL="114300" rtl="0" algn="l">
              <a:lnSpc>
                <a:spcPct val="100000"/>
              </a:lnSpc>
              <a:spcBef>
                <a:spcPts val="0"/>
              </a:spcBef>
              <a:spcAft>
                <a:spcPts val="0"/>
              </a:spcAft>
              <a:buSzPts val="1800"/>
              <a:buNone/>
            </a:pPr>
            <a:r>
              <a:rPr b="1" lang="en">
                <a:solidFill>
                  <a:schemeClr val="dk2"/>
                </a:solidFill>
                <a:latin typeface="Raleway SemiBold"/>
                <a:ea typeface="Raleway SemiBold"/>
                <a:cs typeface="Raleway SemiBold"/>
                <a:sym typeface="Raleway SemiBold"/>
              </a:rPr>
              <a:t>After the Incident</a:t>
            </a:r>
            <a:endParaRPr/>
          </a:p>
          <a:p>
            <a:pPr indent="0" lvl="0" marL="114300" rtl="0" algn="l">
              <a:lnSpc>
                <a:spcPct val="100000"/>
              </a:lnSpc>
              <a:spcBef>
                <a:spcPts val="0"/>
              </a:spcBef>
              <a:spcAft>
                <a:spcPts val="0"/>
              </a:spcAft>
              <a:buSzPts val="1800"/>
              <a:buNone/>
            </a:pPr>
            <a:r>
              <a:t/>
            </a:r>
            <a:endParaRPr b="1">
              <a:solidFill>
                <a:schemeClr val="dk2"/>
              </a:solidFill>
              <a:latin typeface="Raleway SemiBold"/>
              <a:ea typeface="Raleway SemiBold"/>
              <a:cs typeface="Raleway SemiBold"/>
              <a:sym typeface="Raleway SemiBold"/>
            </a:endParaRPr>
          </a:p>
          <a:p>
            <a:pPr indent="-342900" lvl="0" marL="342900" rtl="0" algn="l">
              <a:lnSpc>
                <a:spcPct val="100000"/>
              </a:lnSpc>
              <a:spcBef>
                <a:spcPts val="750"/>
              </a:spcBef>
              <a:spcAft>
                <a:spcPts val="0"/>
              </a:spcAft>
              <a:buSzPts val="2100"/>
              <a:buChar char="•"/>
            </a:pPr>
            <a:r>
              <a:rPr lang="en"/>
              <a:t>1 burnout</a:t>
            </a:r>
            <a:endParaRPr/>
          </a:p>
          <a:p>
            <a:pPr indent="-342900" lvl="0" marL="342900" rtl="0" algn="l">
              <a:lnSpc>
                <a:spcPct val="100000"/>
              </a:lnSpc>
              <a:spcBef>
                <a:spcPts val="750"/>
              </a:spcBef>
              <a:spcAft>
                <a:spcPts val="0"/>
              </a:spcAft>
              <a:buSzPts val="2100"/>
              <a:buChar char="•"/>
            </a:pPr>
            <a:r>
              <a:rPr lang="en"/>
              <a:t>5 people left the company because of the stress</a:t>
            </a:r>
            <a:endParaRPr/>
          </a:p>
          <a:p>
            <a:pPr indent="-342900" lvl="0" marL="342900" rtl="0" algn="l">
              <a:lnSpc>
                <a:spcPct val="100000"/>
              </a:lnSpc>
              <a:spcBef>
                <a:spcPts val="750"/>
              </a:spcBef>
              <a:spcAft>
                <a:spcPts val="0"/>
              </a:spcAft>
              <a:buSzPts val="2100"/>
              <a:buChar char="•"/>
            </a:pPr>
            <a:r>
              <a:rPr lang="en"/>
              <a:t>Stress on family, private life, constant adrenaline level</a:t>
            </a:r>
            <a:endParaRPr/>
          </a:p>
          <a:p>
            <a:pPr indent="-342900" lvl="0" marL="342900" rtl="0" algn="l">
              <a:lnSpc>
                <a:spcPct val="100000"/>
              </a:lnSpc>
              <a:spcBef>
                <a:spcPts val="750"/>
              </a:spcBef>
              <a:spcAft>
                <a:spcPts val="0"/>
              </a:spcAft>
              <a:buSzPts val="2100"/>
              <a:buChar char="•"/>
            </a:pPr>
            <a:r>
              <a:rPr lang="en"/>
              <a:t>Other consequences?</a:t>
            </a:r>
            <a:endParaRPr/>
          </a:p>
          <a:p>
            <a:pPr indent="0" lvl="0" marL="0" rtl="0" algn="l">
              <a:lnSpc>
                <a:spcPct val="100000"/>
              </a:lnSpc>
              <a:spcBef>
                <a:spcPts val="1200"/>
              </a:spcBef>
              <a:spcAft>
                <a:spcPts val="0"/>
              </a:spcAft>
              <a:buSzPts val="2100"/>
              <a:buNone/>
            </a:pPr>
            <a:r>
              <a:t/>
            </a:r>
            <a:endParaRPr/>
          </a:p>
          <a:p>
            <a:pPr indent="0" lvl="0" marL="0" rtl="0" algn="l">
              <a:lnSpc>
                <a:spcPct val="100000"/>
              </a:lnSpc>
              <a:spcBef>
                <a:spcPts val="1200"/>
              </a:spcBef>
              <a:spcAft>
                <a:spcPts val="0"/>
              </a:spcAft>
              <a:buSzPts val="2100"/>
              <a:buNone/>
            </a:pPr>
            <a:r>
              <a:t/>
            </a:r>
            <a:endParaRPr/>
          </a:p>
          <a:p>
            <a:pPr indent="0" lvl="0" marL="0" rtl="0" algn="l">
              <a:lnSpc>
                <a:spcPct val="100000"/>
              </a:lnSpc>
              <a:spcBef>
                <a:spcPts val="1200"/>
              </a:spcBef>
              <a:spcAft>
                <a:spcPts val="1200"/>
              </a:spcAft>
              <a:buSzPts val="21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da85a99c3b_3_55"/>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1: large logistics company</a:t>
            </a:r>
            <a:endParaRPr/>
          </a:p>
        </p:txBody>
      </p:sp>
      <p:sp>
        <p:nvSpPr>
          <p:cNvPr id="337" name="Google Shape;337;g2da85a99c3b_3_55"/>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114300" rtl="0" algn="l">
              <a:lnSpc>
                <a:spcPct val="100000"/>
              </a:lnSpc>
              <a:spcBef>
                <a:spcPts val="0"/>
              </a:spcBef>
              <a:spcAft>
                <a:spcPts val="0"/>
              </a:spcAft>
              <a:buSzPts val="1800"/>
              <a:buNone/>
            </a:pPr>
            <a:r>
              <a:rPr b="1" lang="en">
                <a:solidFill>
                  <a:schemeClr val="dk2"/>
                </a:solidFill>
              </a:rPr>
              <a:t>Lessons Learned - Things that did not go well</a:t>
            </a:r>
            <a:endParaRPr b="1"/>
          </a:p>
          <a:p>
            <a:pPr indent="0" lvl="0" marL="114300" rtl="0" algn="l">
              <a:lnSpc>
                <a:spcPct val="100000"/>
              </a:lnSpc>
              <a:spcBef>
                <a:spcPts val="0"/>
              </a:spcBef>
              <a:spcAft>
                <a:spcPts val="0"/>
              </a:spcAft>
              <a:buSzPts val="1800"/>
              <a:buNone/>
            </a:pPr>
            <a:r>
              <a:t/>
            </a:r>
            <a:endParaRPr>
              <a:solidFill>
                <a:schemeClr val="dk2"/>
              </a:solidFill>
              <a:latin typeface="Raleway Medium"/>
              <a:ea typeface="Raleway Medium"/>
              <a:cs typeface="Raleway Medium"/>
              <a:sym typeface="Raleway Medium"/>
            </a:endParaRPr>
          </a:p>
          <a:p>
            <a:pPr indent="-342900" lvl="0" marL="342900" rtl="0" algn="l">
              <a:lnSpc>
                <a:spcPct val="100000"/>
              </a:lnSpc>
              <a:spcBef>
                <a:spcPts val="750"/>
              </a:spcBef>
              <a:spcAft>
                <a:spcPts val="0"/>
              </a:spcAft>
              <a:buSzPts val="2100"/>
              <a:buChar char="•"/>
            </a:pPr>
            <a:r>
              <a:rPr lang="en"/>
              <a:t>Who has the lead and who decides?</a:t>
            </a:r>
            <a:endParaRPr/>
          </a:p>
          <a:p>
            <a:pPr indent="-285750" lvl="1" marL="628650" rtl="0" algn="l">
              <a:lnSpc>
                <a:spcPct val="100000"/>
              </a:lnSpc>
              <a:spcBef>
                <a:spcPts val="375"/>
              </a:spcBef>
              <a:spcAft>
                <a:spcPts val="0"/>
              </a:spcAft>
              <a:buSzPts val="1800"/>
              <a:buChar char="•"/>
            </a:pPr>
            <a:r>
              <a:rPr lang="en"/>
              <a:t>Incident Management</a:t>
            </a:r>
            <a:endParaRPr/>
          </a:p>
          <a:p>
            <a:pPr indent="-285750" lvl="1" marL="628650" rtl="0" algn="l">
              <a:lnSpc>
                <a:spcPct val="100000"/>
              </a:lnSpc>
              <a:spcBef>
                <a:spcPts val="375"/>
              </a:spcBef>
              <a:spcAft>
                <a:spcPts val="0"/>
              </a:spcAft>
              <a:buSzPts val="1800"/>
              <a:buChar char="•"/>
            </a:pPr>
            <a:r>
              <a:rPr lang="en"/>
              <a:t>Incident Response</a:t>
            </a:r>
            <a:endParaRPr/>
          </a:p>
          <a:p>
            <a:pPr indent="-342900" lvl="0" marL="342900" rtl="0" algn="l">
              <a:lnSpc>
                <a:spcPct val="100000"/>
              </a:lnSpc>
              <a:spcBef>
                <a:spcPts val="750"/>
              </a:spcBef>
              <a:spcAft>
                <a:spcPts val="0"/>
              </a:spcAft>
              <a:buSzPts val="2100"/>
              <a:buChar char="•"/>
            </a:pPr>
            <a:r>
              <a:rPr lang="en"/>
              <a:t>Keep overview over all ongoing tasks</a:t>
            </a:r>
            <a:endParaRPr/>
          </a:p>
          <a:p>
            <a:pPr indent="-285750" lvl="1" marL="628650" rtl="0" algn="l">
              <a:lnSpc>
                <a:spcPct val="100000"/>
              </a:lnSpc>
              <a:spcBef>
                <a:spcPts val="375"/>
              </a:spcBef>
              <a:spcAft>
                <a:spcPts val="0"/>
              </a:spcAft>
              <a:buSzPts val="1800"/>
              <a:buChar char="•"/>
            </a:pPr>
            <a:r>
              <a:rPr lang="en"/>
              <a:t>Legal Aspects (GDPR)</a:t>
            </a:r>
            <a:endParaRPr/>
          </a:p>
          <a:p>
            <a:pPr indent="-285750" lvl="1" marL="628650" rtl="0" algn="l">
              <a:lnSpc>
                <a:spcPct val="100000"/>
              </a:lnSpc>
              <a:spcBef>
                <a:spcPts val="375"/>
              </a:spcBef>
              <a:spcAft>
                <a:spcPts val="0"/>
              </a:spcAft>
              <a:buSzPts val="1800"/>
              <a:buChar char="•"/>
            </a:pPr>
            <a:r>
              <a:rPr lang="en"/>
              <a:t>Technical Aspects</a:t>
            </a:r>
            <a:endParaRPr/>
          </a:p>
          <a:p>
            <a:pPr indent="-285750" lvl="1" marL="628650" rtl="0" algn="l">
              <a:lnSpc>
                <a:spcPct val="100000"/>
              </a:lnSpc>
              <a:spcBef>
                <a:spcPts val="375"/>
              </a:spcBef>
              <a:spcAft>
                <a:spcPts val="0"/>
              </a:spcAft>
              <a:buSzPts val="1800"/>
              <a:buChar char="•"/>
            </a:pPr>
            <a:r>
              <a:rPr lang="en"/>
              <a:t>Restore and Return to Normal</a:t>
            </a:r>
            <a:endParaRPr/>
          </a:p>
          <a:p>
            <a:pPr indent="-285750" lvl="1" marL="628650" rtl="0" algn="l">
              <a:lnSpc>
                <a:spcPct val="100000"/>
              </a:lnSpc>
              <a:spcBef>
                <a:spcPts val="375"/>
              </a:spcBef>
              <a:spcAft>
                <a:spcPts val="0"/>
              </a:spcAft>
              <a:buSzPts val="1800"/>
              <a:buChar char="•"/>
            </a:pPr>
            <a:r>
              <a:rPr lang="en"/>
              <a:t>Protect the organization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da85a99c3b_3_6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1: large logistics company</a:t>
            </a:r>
            <a:endParaRPr/>
          </a:p>
        </p:txBody>
      </p:sp>
      <p:sp>
        <p:nvSpPr>
          <p:cNvPr id="343" name="Google Shape;343;g2da85a99c3b_3_6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114300" rtl="0" algn="l">
              <a:lnSpc>
                <a:spcPct val="100000"/>
              </a:lnSpc>
              <a:spcBef>
                <a:spcPts val="0"/>
              </a:spcBef>
              <a:spcAft>
                <a:spcPts val="0"/>
              </a:spcAft>
              <a:buSzPts val="1800"/>
              <a:buNone/>
            </a:pPr>
            <a:r>
              <a:rPr b="1" lang="en">
                <a:solidFill>
                  <a:schemeClr val="dk2"/>
                </a:solidFill>
                <a:latin typeface="Raleway SemiBold"/>
                <a:ea typeface="Raleway SemiBold"/>
                <a:cs typeface="Raleway SemiBold"/>
                <a:sym typeface="Raleway SemiBold"/>
              </a:rPr>
              <a:t>Lessons Learned - Things that did not go well</a:t>
            </a:r>
            <a:endParaRPr/>
          </a:p>
          <a:p>
            <a:pPr indent="-228600" lvl="0" marL="457200" rtl="0" algn="l">
              <a:lnSpc>
                <a:spcPct val="100000"/>
              </a:lnSpc>
              <a:spcBef>
                <a:spcPts val="0"/>
              </a:spcBef>
              <a:spcAft>
                <a:spcPts val="0"/>
              </a:spcAft>
              <a:buSzPts val="1800"/>
              <a:buNone/>
            </a:pPr>
            <a:r>
              <a:t/>
            </a:r>
            <a:endParaRPr b="1">
              <a:solidFill>
                <a:schemeClr val="dk2"/>
              </a:solidFill>
              <a:latin typeface="Raleway SemiBold"/>
              <a:ea typeface="Raleway SemiBold"/>
              <a:cs typeface="Raleway SemiBold"/>
              <a:sym typeface="Raleway SemiBold"/>
            </a:endParaRPr>
          </a:p>
          <a:p>
            <a:pPr indent="-342900" lvl="0" marL="342900" rtl="0" algn="l">
              <a:lnSpc>
                <a:spcPct val="100000"/>
              </a:lnSpc>
              <a:spcBef>
                <a:spcPts val="750"/>
              </a:spcBef>
              <a:spcAft>
                <a:spcPts val="0"/>
              </a:spcAft>
              <a:buSzPts val="2100"/>
              <a:buChar char="•"/>
            </a:pPr>
            <a:r>
              <a:rPr lang="en"/>
              <a:t>Communication with stakeholders</a:t>
            </a:r>
            <a:endParaRPr/>
          </a:p>
          <a:p>
            <a:pPr indent="-285750" lvl="1" marL="628650" rtl="0" algn="l">
              <a:lnSpc>
                <a:spcPct val="100000"/>
              </a:lnSpc>
              <a:spcBef>
                <a:spcPts val="375"/>
              </a:spcBef>
              <a:spcAft>
                <a:spcPts val="0"/>
              </a:spcAft>
              <a:buSzPts val="1800"/>
              <a:buChar char="•"/>
            </a:pPr>
            <a:r>
              <a:rPr lang="en"/>
              <a:t>Board of Directors</a:t>
            </a:r>
            <a:endParaRPr/>
          </a:p>
          <a:p>
            <a:pPr indent="-285750" lvl="1" marL="628650" rtl="0" algn="l">
              <a:lnSpc>
                <a:spcPct val="100000"/>
              </a:lnSpc>
              <a:spcBef>
                <a:spcPts val="375"/>
              </a:spcBef>
              <a:spcAft>
                <a:spcPts val="0"/>
              </a:spcAft>
              <a:buSzPts val="1800"/>
              <a:buChar char="•"/>
            </a:pPr>
            <a:r>
              <a:rPr lang="en"/>
              <a:t>Media</a:t>
            </a:r>
            <a:endParaRPr/>
          </a:p>
          <a:p>
            <a:pPr indent="-285750" lvl="1" marL="628650" rtl="0" algn="l">
              <a:lnSpc>
                <a:spcPct val="100000"/>
              </a:lnSpc>
              <a:spcBef>
                <a:spcPts val="375"/>
              </a:spcBef>
              <a:spcAft>
                <a:spcPts val="0"/>
              </a:spcAft>
              <a:buSzPts val="1800"/>
              <a:buChar char="•"/>
            </a:pPr>
            <a:r>
              <a:rPr lang="en"/>
              <a:t>Employees and Partners</a:t>
            </a:r>
            <a:endParaRPr/>
          </a:p>
          <a:p>
            <a:pPr indent="-342900" lvl="0" marL="342900" rtl="0" algn="l">
              <a:lnSpc>
                <a:spcPct val="100000"/>
              </a:lnSpc>
              <a:spcBef>
                <a:spcPts val="750"/>
              </a:spcBef>
              <a:spcAft>
                <a:spcPts val="0"/>
              </a:spcAft>
              <a:buSzPts val="2100"/>
              <a:buChar char="•"/>
            </a:pPr>
            <a:r>
              <a:rPr lang="en"/>
              <a:t>Communication with perpetrators</a:t>
            </a:r>
            <a:endParaRPr/>
          </a:p>
          <a:p>
            <a:pPr indent="-342900" lvl="0" marL="342900" rtl="0" algn="l">
              <a:lnSpc>
                <a:spcPct val="100000"/>
              </a:lnSpc>
              <a:spcBef>
                <a:spcPts val="750"/>
              </a:spcBef>
              <a:spcAft>
                <a:spcPts val="0"/>
              </a:spcAft>
              <a:buSzPts val="2100"/>
              <a:buChar char="•"/>
            </a:pPr>
            <a:r>
              <a:rPr lang="en"/>
              <a:t>Do the right tasks at the right time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da85a99c3b_3_67"/>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1: large logistics company</a:t>
            </a:r>
            <a:endParaRPr/>
          </a:p>
        </p:txBody>
      </p:sp>
      <p:sp>
        <p:nvSpPr>
          <p:cNvPr id="349" name="Google Shape;349;g2da85a99c3b_3_67"/>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lnSpcReduction="10000"/>
          </a:bodyPr>
          <a:lstStyle/>
          <a:p>
            <a:pPr indent="0" lvl="0" marL="114300" rtl="0" algn="l">
              <a:lnSpc>
                <a:spcPct val="100000"/>
              </a:lnSpc>
              <a:spcBef>
                <a:spcPts val="0"/>
              </a:spcBef>
              <a:spcAft>
                <a:spcPts val="0"/>
              </a:spcAft>
              <a:buSzPts val="1800"/>
              <a:buNone/>
            </a:pPr>
            <a:r>
              <a:rPr b="1" lang="en">
                <a:solidFill>
                  <a:schemeClr val="dk2"/>
                </a:solidFill>
                <a:latin typeface="Raleway SemiBold"/>
                <a:ea typeface="Raleway SemiBold"/>
                <a:cs typeface="Raleway SemiBold"/>
                <a:sym typeface="Raleway SemiBold"/>
              </a:rPr>
              <a:t>Lessons Learned</a:t>
            </a:r>
            <a:endParaRPr/>
          </a:p>
          <a:p>
            <a:pPr indent="0" lvl="0" marL="114300" rtl="0" algn="l">
              <a:lnSpc>
                <a:spcPct val="100000"/>
              </a:lnSpc>
              <a:spcBef>
                <a:spcPts val="0"/>
              </a:spcBef>
              <a:spcAft>
                <a:spcPts val="0"/>
              </a:spcAft>
              <a:buSzPts val="1800"/>
              <a:buNone/>
            </a:pPr>
            <a:r>
              <a:t/>
            </a:r>
            <a:endParaRPr b="1">
              <a:solidFill>
                <a:schemeClr val="dk2"/>
              </a:solidFill>
              <a:latin typeface="Raleway SemiBold"/>
              <a:ea typeface="Raleway SemiBold"/>
              <a:cs typeface="Raleway SemiBold"/>
              <a:sym typeface="Raleway SemiBold"/>
            </a:endParaRPr>
          </a:p>
          <a:p>
            <a:pPr indent="-342900" lvl="0" marL="342900" rtl="0" algn="l">
              <a:lnSpc>
                <a:spcPct val="100000"/>
              </a:lnSpc>
              <a:spcBef>
                <a:spcPts val="750"/>
              </a:spcBef>
              <a:spcAft>
                <a:spcPts val="0"/>
              </a:spcAft>
              <a:buSzPts val="2100"/>
              <a:buChar char="•"/>
            </a:pPr>
            <a:r>
              <a:rPr lang="en"/>
              <a:t>Are all the necessary people present from the beginning?</a:t>
            </a:r>
            <a:endParaRPr/>
          </a:p>
          <a:p>
            <a:pPr indent="-285750" lvl="1" marL="628650" rtl="0" algn="l">
              <a:lnSpc>
                <a:spcPct val="100000"/>
              </a:lnSpc>
              <a:spcBef>
                <a:spcPts val="375"/>
              </a:spcBef>
              <a:spcAft>
                <a:spcPts val="0"/>
              </a:spcAft>
              <a:buSzPts val="1800"/>
              <a:buChar char="•"/>
            </a:pPr>
            <a:r>
              <a:rPr lang="en"/>
              <a:t>Lawyers: data protection, reporting requirements, etc.</a:t>
            </a:r>
            <a:endParaRPr/>
          </a:p>
          <a:p>
            <a:pPr indent="-285750" lvl="1" marL="628650" rtl="0" algn="l">
              <a:lnSpc>
                <a:spcPct val="100000"/>
              </a:lnSpc>
              <a:spcBef>
                <a:spcPts val="375"/>
              </a:spcBef>
              <a:spcAft>
                <a:spcPts val="0"/>
              </a:spcAft>
              <a:buSzPts val="1800"/>
              <a:buChar char="•"/>
            </a:pPr>
            <a:r>
              <a:rPr lang="en"/>
              <a:t>Data protection officer</a:t>
            </a:r>
            <a:endParaRPr/>
          </a:p>
          <a:p>
            <a:pPr indent="-285750" lvl="1" marL="628650" rtl="0" algn="l">
              <a:lnSpc>
                <a:spcPct val="100000"/>
              </a:lnSpc>
              <a:spcBef>
                <a:spcPts val="375"/>
              </a:spcBef>
              <a:spcAft>
                <a:spcPts val="0"/>
              </a:spcAft>
              <a:buSzPts val="1800"/>
              <a:buChar char="•"/>
            </a:pPr>
            <a:r>
              <a:rPr lang="en"/>
              <a:t>Management: to be able to make decisions quickly</a:t>
            </a:r>
            <a:endParaRPr/>
          </a:p>
          <a:p>
            <a:pPr indent="-285750" lvl="1" marL="628650" rtl="0" algn="l">
              <a:lnSpc>
                <a:spcPct val="100000"/>
              </a:lnSpc>
              <a:spcBef>
                <a:spcPts val="375"/>
              </a:spcBef>
              <a:spcAft>
                <a:spcPts val="0"/>
              </a:spcAft>
              <a:buSzPts val="1800"/>
              <a:buChar char="•"/>
            </a:pPr>
            <a:r>
              <a:rPr lang="en"/>
              <a:t>Board of directors: decisions and strategic issues</a:t>
            </a:r>
            <a:endParaRPr/>
          </a:p>
          <a:p>
            <a:pPr indent="-285750" lvl="1" marL="628650" rtl="0" algn="l">
              <a:lnSpc>
                <a:spcPct val="100000"/>
              </a:lnSpc>
              <a:spcBef>
                <a:spcPts val="375"/>
              </a:spcBef>
              <a:spcAft>
                <a:spcPts val="0"/>
              </a:spcAft>
              <a:buSzPts val="1800"/>
              <a:buChar char="•"/>
            </a:pPr>
            <a:r>
              <a:rPr lang="en"/>
              <a:t>Marketing/Communication: Internally and externally</a:t>
            </a:r>
            <a:endParaRPr/>
          </a:p>
          <a:p>
            <a:pPr indent="-342900" lvl="0" marL="342900" rtl="0" algn="l">
              <a:lnSpc>
                <a:spcPct val="100000"/>
              </a:lnSpc>
              <a:spcBef>
                <a:spcPts val="750"/>
              </a:spcBef>
              <a:spcAft>
                <a:spcPts val="0"/>
              </a:spcAft>
              <a:buSzPts val="2100"/>
              <a:buChar char="•"/>
            </a:pPr>
            <a:r>
              <a:rPr lang="en"/>
              <a:t>Who are you going to call? IT service provider? </a:t>
            </a:r>
            <a:endParaRPr/>
          </a:p>
          <a:p>
            <a:pPr indent="-342900" lvl="0" marL="342900" rtl="0" algn="l">
              <a:lnSpc>
                <a:spcPct val="100000"/>
              </a:lnSpc>
              <a:spcBef>
                <a:spcPts val="750"/>
              </a:spcBef>
              <a:spcAft>
                <a:spcPts val="0"/>
              </a:spcAft>
              <a:buSzPts val="2100"/>
              <a:buChar char="•"/>
            </a:pPr>
            <a:r>
              <a:rPr lang="en"/>
              <a:t>If you think you will pay, see already how difficult it is to get larger amounts in BTC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g3203e4d6f96_0_56"/>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Slides</a:t>
            </a:r>
            <a:endParaRPr/>
          </a:p>
        </p:txBody>
      </p:sp>
      <p:sp>
        <p:nvSpPr>
          <p:cNvPr id="86" name="Google Shape;86;g3203e4d6f96_0_56"/>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
              <a:t>You can download the actual version of the slides under:  </a:t>
            </a:r>
            <a:r>
              <a:rPr lang="en" u="sng">
                <a:solidFill>
                  <a:schemeClr val="hlink"/>
                </a:solidFill>
                <a:hlinkClick r:id="rId3"/>
              </a:rPr>
              <a:t>https://www.first.org/education/trainings</a:t>
            </a:r>
            <a:r>
              <a:rPr lang="en"/>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da85a99c3b_3_73"/>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ED7D31"/>
              </a:buClr>
              <a:buSzPts val="4200"/>
              <a:buFont typeface="Raleway"/>
              <a:buNone/>
            </a:pPr>
            <a:r>
              <a:rPr lang="en"/>
              <a:t>Example of a small company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da85a99c3b_3_78"/>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2: small company</a:t>
            </a:r>
            <a:endParaRPr/>
          </a:p>
        </p:txBody>
      </p:sp>
      <p:sp>
        <p:nvSpPr>
          <p:cNvPr id="360" name="Google Shape;360;g2da85a99c3b_3_78"/>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4000"/>
              </a:lnSpc>
              <a:spcBef>
                <a:spcPts val="0"/>
              </a:spcBef>
              <a:spcAft>
                <a:spcPts val="0"/>
              </a:spcAft>
              <a:buSzPts val="2100"/>
              <a:buNone/>
            </a:pPr>
            <a:r>
              <a:rPr b="1" lang="en">
                <a:solidFill>
                  <a:schemeClr val="dk2"/>
                </a:solidFill>
                <a:latin typeface="Raleway SemiBold"/>
                <a:ea typeface="Raleway SemiBold"/>
                <a:cs typeface="Raleway SemiBold"/>
                <a:sym typeface="Raleway SemiBold"/>
              </a:rPr>
              <a:t>Timeline: The Start</a:t>
            </a:r>
            <a:endParaRPr/>
          </a:p>
          <a:p>
            <a:pPr indent="0" lvl="0" marL="0" rtl="0" algn="l">
              <a:lnSpc>
                <a:spcPct val="100000"/>
              </a:lnSpc>
              <a:spcBef>
                <a:spcPts val="750"/>
              </a:spcBef>
              <a:spcAft>
                <a:spcPts val="0"/>
              </a:spcAft>
              <a:buSzPts val="2100"/>
              <a:buNone/>
            </a:pPr>
            <a:r>
              <a:t/>
            </a:r>
            <a:endParaRPr/>
          </a:p>
          <a:p>
            <a:pPr indent="0" lvl="0" marL="0" rtl="0" algn="l">
              <a:lnSpc>
                <a:spcPct val="100000"/>
              </a:lnSpc>
              <a:spcBef>
                <a:spcPts val="750"/>
              </a:spcBef>
              <a:spcAft>
                <a:spcPts val="0"/>
              </a:spcAft>
              <a:buSzPts val="2000"/>
              <a:buNone/>
            </a:pPr>
            <a:r>
              <a:rPr lang="en"/>
              <a:t>Day X, Monday in the morning:</a:t>
            </a:r>
            <a:endParaRPr/>
          </a:p>
          <a:p>
            <a:pPr indent="-342900" lvl="0" marL="342900" rtl="0" algn="l">
              <a:lnSpc>
                <a:spcPct val="100000"/>
              </a:lnSpc>
              <a:spcBef>
                <a:spcPts val="750"/>
              </a:spcBef>
              <a:spcAft>
                <a:spcPts val="0"/>
              </a:spcAft>
              <a:buSzPts val="2100"/>
              <a:buChar char="•"/>
            </a:pPr>
            <a:r>
              <a:rPr lang="en"/>
              <a:t>Ransomware attack detected / realized</a:t>
            </a:r>
            <a:endParaRPr/>
          </a:p>
          <a:p>
            <a:pPr indent="-342900" lvl="0" marL="342900" rtl="0" algn="l">
              <a:lnSpc>
                <a:spcPct val="100000"/>
              </a:lnSpc>
              <a:spcBef>
                <a:spcPts val="750"/>
              </a:spcBef>
              <a:spcAft>
                <a:spcPts val="0"/>
              </a:spcAft>
              <a:buSzPts val="2100"/>
              <a:buChar char="•"/>
            </a:pPr>
            <a:r>
              <a:rPr lang="en"/>
              <a:t>External SOC calls in CSIRT for support</a:t>
            </a:r>
            <a:endParaRPr/>
          </a:p>
          <a:p>
            <a:pPr indent="-285750" lvl="1" marL="628650" rtl="0" algn="l">
              <a:lnSpc>
                <a:spcPct val="100000"/>
              </a:lnSpc>
              <a:spcBef>
                <a:spcPts val="375"/>
              </a:spcBef>
              <a:spcAft>
                <a:spcPts val="0"/>
              </a:spcAft>
              <a:buSzPts val="1800"/>
              <a:buChar char="•"/>
            </a:pPr>
            <a:r>
              <a:rPr lang="en"/>
              <a:t>Incident management by external SOC</a:t>
            </a:r>
            <a:endParaRPr/>
          </a:p>
          <a:p>
            <a:pPr indent="-285750" lvl="1" marL="628650" rtl="0" algn="l">
              <a:lnSpc>
                <a:spcPct val="100000"/>
              </a:lnSpc>
              <a:spcBef>
                <a:spcPts val="375"/>
              </a:spcBef>
              <a:spcAft>
                <a:spcPts val="0"/>
              </a:spcAft>
              <a:buSzPts val="1800"/>
              <a:buChar char="•"/>
            </a:pPr>
            <a:r>
              <a:rPr lang="en"/>
              <a:t>CSIRT to perform digital forensics and provide additional expertise</a:t>
            </a:r>
            <a:endParaRPr/>
          </a:p>
          <a:p>
            <a:pPr indent="-361950" lvl="0" marL="457200" rtl="0" algn="l">
              <a:lnSpc>
                <a:spcPct val="100000"/>
              </a:lnSpc>
              <a:spcBef>
                <a:spcPts val="750"/>
              </a:spcBef>
              <a:spcAft>
                <a:spcPts val="0"/>
              </a:spcAft>
              <a:buSzPts val="2100"/>
              <a:buChar char="•"/>
            </a:pPr>
            <a:r>
              <a:rPr lang="en"/>
              <a:t>Initial investigation with existing Microsoft Defender deployment</a:t>
            </a:r>
            <a:endParaRPr/>
          </a:p>
          <a:p>
            <a:pPr indent="-361950" lvl="0" marL="457200" rtl="0" algn="l">
              <a:lnSpc>
                <a:spcPct val="100000"/>
              </a:lnSpc>
              <a:spcBef>
                <a:spcPts val="750"/>
              </a:spcBef>
              <a:spcAft>
                <a:spcPts val="0"/>
              </a:spcAft>
              <a:buSzPts val="2100"/>
              <a:buChar char="•"/>
            </a:pPr>
            <a:r>
              <a:rPr lang="en"/>
              <a:t>Velociraptor deployed to ease the investigation</a:t>
            </a:r>
            <a:endParaRPr/>
          </a:p>
          <a:p>
            <a:pPr indent="0" lvl="0" marL="0" rtl="0" algn="l">
              <a:lnSpc>
                <a:spcPct val="100000"/>
              </a:lnSpc>
              <a:spcBef>
                <a:spcPts val="750"/>
              </a:spcBef>
              <a:spcAft>
                <a:spcPts val="0"/>
              </a:spcAft>
              <a:buSzPts val="21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da85a99c3b_3_9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2: small company</a:t>
            </a:r>
            <a:endParaRPr/>
          </a:p>
        </p:txBody>
      </p:sp>
      <p:sp>
        <p:nvSpPr>
          <p:cNvPr id="366" name="Google Shape;366;g2da85a99c3b_3_90"/>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Autofit/>
          </a:bodyPr>
          <a:lstStyle/>
          <a:p>
            <a:pPr indent="0" lvl="0" marL="127000" rtl="0" algn="l">
              <a:lnSpc>
                <a:spcPct val="84000"/>
              </a:lnSpc>
              <a:spcBef>
                <a:spcPts val="0"/>
              </a:spcBef>
              <a:spcAft>
                <a:spcPts val="0"/>
              </a:spcAft>
              <a:buClr>
                <a:srgbClr val="00263A"/>
              </a:buClr>
              <a:buSzPts val="1600"/>
              <a:buNone/>
            </a:pPr>
            <a:r>
              <a:rPr b="1" lang="en">
                <a:solidFill>
                  <a:schemeClr val="dk2"/>
                </a:solidFill>
                <a:latin typeface="Raleway SemiBold"/>
                <a:ea typeface="Raleway SemiBold"/>
                <a:cs typeface="Raleway SemiBold"/>
                <a:sym typeface="Raleway SemiBold"/>
              </a:rPr>
              <a:t>Timeline: Investigation</a:t>
            </a:r>
            <a:endParaRPr/>
          </a:p>
          <a:p>
            <a:pPr indent="-241300" lvl="0" marL="469900" rtl="0" algn="l">
              <a:lnSpc>
                <a:spcPct val="84000"/>
              </a:lnSpc>
              <a:spcBef>
                <a:spcPts val="0"/>
              </a:spcBef>
              <a:spcAft>
                <a:spcPts val="0"/>
              </a:spcAft>
              <a:buClr>
                <a:srgbClr val="C00000"/>
              </a:buClr>
              <a:buSzPts val="1600"/>
              <a:buNone/>
            </a:pPr>
            <a:r>
              <a:t/>
            </a:r>
            <a:endParaRPr b="1">
              <a:solidFill>
                <a:schemeClr val="dk2"/>
              </a:solidFill>
              <a:latin typeface="Raleway SemiBold"/>
              <a:ea typeface="Raleway SemiBold"/>
              <a:cs typeface="Raleway SemiBold"/>
              <a:sym typeface="Raleway SemiBold"/>
            </a:endParaRPr>
          </a:p>
          <a:p>
            <a:pPr indent="-342900" lvl="0" marL="342900" rtl="0" algn="l">
              <a:lnSpc>
                <a:spcPct val="100000"/>
              </a:lnSpc>
              <a:spcBef>
                <a:spcPts val="750"/>
              </a:spcBef>
              <a:spcAft>
                <a:spcPts val="0"/>
              </a:spcAft>
              <a:buSzPts val="2100"/>
              <a:buChar char="•"/>
            </a:pPr>
            <a:r>
              <a:rPr lang="en"/>
              <a:t>Day X+1: 19 VM snapshots received for forensic analysis</a:t>
            </a:r>
            <a:endParaRPr/>
          </a:p>
          <a:p>
            <a:pPr indent="-342900" lvl="0" marL="342900" rtl="0" algn="l">
              <a:lnSpc>
                <a:spcPct val="100000"/>
              </a:lnSpc>
              <a:spcBef>
                <a:spcPts val="750"/>
              </a:spcBef>
              <a:spcAft>
                <a:spcPts val="0"/>
              </a:spcAft>
              <a:buSzPts val="2100"/>
              <a:buChar char="•"/>
            </a:pPr>
            <a:r>
              <a:rPr lang="en"/>
              <a:t>Day X+2: Meeting with law enforcement </a:t>
            </a:r>
            <a:endParaRPr/>
          </a:p>
          <a:p>
            <a:pPr indent="-342900" lvl="0" marL="342900" rtl="0" algn="l">
              <a:lnSpc>
                <a:spcPct val="100000"/>
              </a:lnSpc>
              <a:spcBef>
                <a:spcPts val="750"/>
              </a:spcBef>
              <a:spcAft>
                <a:spcPts val="0"/>
              </a:spcAft>
              <a:buSzPts val="2100"/>
              <a:buChar char="•"/>
            </a:pPr>
            <a:r>
              <a:rPr lang="en"/>
              <a:t>Day X till X+9: Investigation, analysis, documentation</a:t>
            </a:r>
            <a:endParaRPr/>
          </a:p>
          <a:p>
            <a:pPr indent="0" lvl="0" marL="0" rtl="0" algn="l">
              <a:lnSpc>
                <a:spcPct val="100000"/>
              </a:lnSpc>
              <a:spcBef>
                <a:spcPts val="750"/>
              </a:spcBef>
              <a:spcAft>
                <a:spcPts val="0"/>
              </a:spcAft>
              <a:buSzPts val="935"/>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da85a99c3b_3_110"/>
          <p:cNvSpPr txBox="1"/>
          <p:nvPr/>
        </p:nvSpPr>
        <p:spPr>
          <a:xfrm>
            <a:off x="1657175" y="3077588"/>
            <a:ext cx="811500" cy="3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aleway"/>
                <a:ea typeface="Raleway"/>
                <a:cs typeface="Raleway"/>
                <a:sym typeface="Raleway"/>
              </a:rPr>
              <a:t>Supplier</a:t>
            </a:r>
            <a:endParaRPr sz="1000">
              <a:solidFill>
                <a:schemeClr val="dk1"/>
              </a:solidFill>
              <a:latin typeface="Raleway"/>
              <a:ea typeface="Raleway"/>
              <a:cs typeface="Raleway"/>
              <a:sym typeface="Raleway"/>
            </a:endParaRPr>
          </a:p>
          <a:p>
            <a:pPr indent="0" lvl="0" marL="0" rtl="0" algn="l">
              <a:spcBef>
                <a:spcPts val="0"/>
              </a:spcBef>
              <a:spcAft>
                <a:spcPts val="0"/>
              </a:spcAft>
              <a:buNone/>
            </a:pPr>
            <a:r>
              <a:rPr lang="en" sz="1000">
                <a:solidFill>
                  <a:schemeClr val="dk1"/>
                </a:solidFill>
                <a:latin typeface="Raleway"/>
                <a:ea typeface="Raleway"/>
                <a:cs typeface="Raleway"/>
                <a:sym typeface="Raleway"/>
              </a:rPr>
              <a:t>account</a:t>
            </a:r>
            <a:endParaRPr sz="1000">
              <a:solidFill>
                <a:schemeClr val="dk1"/>
              </a:solidFill>
              <a:latin typeface="Raleway"/>
              <a:ea typeface="Raleway"/>
              <a:cs typeface="Raleway"/>
              <a:sym typeface="Raleway"/>
            </a:endParaRPr>
          </a:p>
        </p:txBody>
      </p:sp>
      <p:sp>
        <p:nvSpPr>
          <p:cNvPr id="372" name="Google Shape;372;g2da85a99c3b_3_11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2: small company</a:t>
            </a:r>
            <a:endParaRPr/>
          </a:p>
        </p:txBody>
      </p:sp>
      <p:sp>
        <p:nvSpPr>
          <p:cNvPr id="373" name="Google Shape;373;g2da85a99c3b_3_110"/>
          <p:cNvSpPr txBox="1"/>
          <p:nvPr/>
        </p:nvSpPr>
        <p:spPr>
          <a:xfrm>
            <a:off x="29575" y="4537500"/>
            <a:ext cx="17442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Icons created by Smashicons from Flaticon</a:t>
            </a:r>
            <a:endParaRPr sz="600"/>
          </a:p>
        </p:txBody>
      </p:sp>
      <p:pic>
        <p:nvPicPr>
          <p:cNvPr id="374" name="Google Shape;374;g2da85a99c3b_3_110"/>
          <p:cNvPicPr preferRelativeResize="0"/>
          <p:nvPr/>
        </p:nvPicPr>
        <p:blipFill>
          <a:blip r:embed="rId3">
            <a:alphaModFix/>
          </a:blip>
          <a:stretch>
            <a:fillRect/>
          </a:stretch>
        </p:blipFill>
        <p:spPr>
          <a:xfrm>
            <a:off x="1338575" y="1234125"/>
            <a:ext cx="596100" cy="596100"/>
          </a:xfrm>
          <a:prstGeom prst="rect">
            <a:avLst/>
          </a:prstGeom>
          <a:noFill/>
          <a:ln>
            <a:noFill/>
          </a:ln>
        </p:spPr>
      </p:pic>
      <p:pic>
        <p:nvPicPr>
          <p:cNvPr id="375" name="Google Shape;375;g2da85a99c3b_3_110"/>
          <p:cNvPicPr preferRelativeResize="0"/>
          <p:nvPr/>
        </p:nvPicPr>
        <p:blipFill>
          <a:blip r:embed="rId3">
            <a:alphaModFix/>
          </a:blip>
          <a:stretch>
            <a:fillRect/>
          </a:stretch>
        </p:blipFill>
        <p:spPr>
          <a:xfrm>
            <a:off x="2719400" y="3062000"/>
            <a:ext cx="596100" cy="596100"/>
          </a:xfrm>
          <a:prstGeom prst="rect">
            <a:avLst/>
          </a:prstGeom>
          <a:noFill/>
          <a:ln>
            <a:noFill/>
          </a:ln>
        </p:spPr>
      </p:pic>
      <p:pic>
        <p:nvPicPr>
          <p:cNvPr id="376" name="Google Shape;376;g2da85a99c3b_3_110"/>
          <p:cNvPicPr preferRelativeResize="0"/>
          <p:nvPr/>
        </p:nvPicPr>
        <p:blipFill>
          <a:blip r:embed="rId3">
            <a:alphaModFix/>
          </a:blip>
          <a:stretch>
            <a:fillRect/>
          </a:stretch>
        </p:blipFill>
        <p:spPr>
          <a:xfrm>
            <a:off x="4372125" y="1269388"/>
            <a:ext cx="596100" cy="596100"/>
          </a:xfrm>
          <a:prstGeom prst="rect">
            <a:avLst/>
          </a:prstGeom>
          <a:noFill/>
          <a:ln>
            <a:noFill/>
          </a:ln>
        </p:spPr>
      </p:pic>
      <p:pic>
        <p:nvPicPr>
          <p:cNvPr id="377" name="Google Shape;377;g2da85a99c3b_3_110"/>
          <p:cNvPicPr preferRelativeResize="0"/>
          <p:nvPr/>
        </p:nvPicPr>
        <p:blipFill>
          <a:blip r:embed="rId3">
            <a:alphaModFix/>
          </a:blip>
          <a:stretch>
            <a:fillRect/>
          </a:stretch>
        </p:blipFill>
        <p:spPr>
          <a:xfrm>
            <a:off x="4896700" y="3368900"/>
            <a:ext cx="596100" cy="596100"/>
          </a:xfrm>
          <a:prstGeom prst="rect">
            <a:avLst/>
          </a:prstGeom>
          <a:noFill/>
          <a:ln>
            <a:noFill/>
          </a:ln>
        </p:spPr>
      </p:pic>
      <p:pic>
        <p:nvPicPr>
          <p:cNvPr id="378" name="Google Shape;378;g2da85a99c3b_3_110"/>
          <p:cNvPicPr preferRelativeResize="0"/>
          <p:nvPr/>
        </p:nvPicPr>
        <p:blipFill>
          <a:blip r:embed="rId3">
            <a:alphaModFix/>
          </a:blip>
          <a:stretch>
            <a:fillRect/>
          </a:stretch>
        </p:blipFill>
        <p:spPr>
          <a:xfrm>
            <a:off x="6916000" y="1599850"/>
            <a:ext cx="596100" cy="596100"/>
          </a:xfrm>
          <a:prstGeom prst="rect">
            <a:avLst/>
          </a:prstGeom>
          <a:noFill/>
          <a:ln>
            <a:noFill/>
          </a:ln>
        </p:spPr>
      </p:pic>
      <p:pic>
        <p:nvPicPr>
          <p:cNvPr id="379" name="Google Shape;379;g2da85a99c3b_3_110"/>
          <p:cNvPicPr preferRelativeResize="0"/>
          <p:nvPr/>
        </p:nvPicPr>
        <p:blipFill>
          <a:blip r:embed="rId3">
            <a:alphaModFix/>
          </a:blip>
          <a:stretch>
            <a:fillRect/>
          </a:stretch>
        </p:blipFill>
        <p:spPr>
          <a:xfrm>
            <a:off x="6916000" y="2306500"/>
            <a:ext cx="596100" cy="596100"/>
          </a:xfrm>
          <a:prstGeom prst="rect">
            <a:avLst/>
          </a:prstGeom>
          <a:noFill/>
          <a:ln>
            <a:noFill/>
          </a:ln>
        </p:spPr>
      </p:pic>
      <p:pic>
        <p:nvPicPr>
          <p:cNvPr id="380" name="Google Shape;380;g2da85a99c3b_3_110"/>
          <p:cNvPicPr preferRelativeResize="0"/>
          <p:nvPr/>
        </p:nvPicPr>
        <p:blipFill>
          <a:blip r:embed="rId3">
            <a:alphaModFix/>
          </a:blip>
          <a:stretch>
            <a:fillRect/>
          </a:stretch>
        </p:blipFill>
        <p:spPr>
          <a:xfrm>
            <a:off x="6916000" y="3062000"/>
            <a:ext cx="596100" cy="596100"/>
          </a:xfrm>
          <a:prstGeom prst="rect">
            <a:avLst/>
          </a:prstGeom>
          <a:noFill/>
          <a:ln>
            <a:noFill/>
          </a:ln>
        </p:spPr>
      </p:pic>
      <p:sp>
        <p:nvSpPr>
          <p:cNvPr id="381" name="Google Shape;381;g2da85a99c3b_3_110"/>
          <p:cNvSpPr txBox="1"/>
          <p:nvPr/>
        </p:nvSpPr>
        <p:spPr>
          <a:xfrm>
            <a:off x="1448225" y="1767250"/>
            <a:ext cx="3768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aleway"/>
                <a:ea typeface="Raleway"/>
                <a:cs typeface="Raleway"/>
                <a:sym typeface="Raleway"/>
              </a:rPr>
              <a:t>C2</a:t>
            </a:r>
            <a:endParaRPr sz="1200">
              <a:solidFill>
                <a:schemeClr val="dk1"/>
              </a:solidFill>
              <a:latin typeface="Raleway"/>
              <a:ea typeface="Raleway"/>
              <a:cs typeface="Raleway"/>
              <a:sym typeface="Raleway"/>
            </a:endParaRPr>
          </a:p>
        </p:txBody>
      </p:sp>
      <p:sp>
        <p:nvSpPr>
          <p:cNvPr id="382" name="Google Shape;382;g2da85a99c3b_3_110"/>
          <p:cNvSpPr txBox="1"/>
          <p:nvPr/>
        </p:nvSpPr>
        <p:spPr>
          <a:xfrm>
            <a:off x="4859875" y="3881875"/>
            <a:ext cx="11283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aleway"/>
                <a:ea typeface="Raleway"/>
                <a:cs typeface="Raleway"/>
                <a:sym typeface="Raleway"/>
              </a:rPr>
              <a:t>Domain Controller</a:t>
            </a:r>
            <a:endParaRPr sz="1000">
              <a:solidFill>
                <a:schemeClr val="dk1"/>
              </a:solidFill>
              <a:latin typeface="Raleway"/>
              <a:ea typeface="Raleway"/>
              <a:cs typeface="Raleway"/>
              <a:sym typeface="Raleway"/>
            </a:endParaRPr>
          </a:p>
        </p:txBody>
      </p:sp>
      <p:sp>
        <p:nvSpPr>
          <p:cNvPr id="383" name="Google Shape;383;g2da85a99c3b_3_110"/>
          <p:cNvSpPr txBox="1"/>
          <p:nvPr/>
        </p:nvSpPr>
        <p:spPr>
          <a:xfrm>
            <a:off x="2646077" y="3604975"/>
            <a:ext cx="10827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aleway"/>
                <a:ea typeface="Raleway"/>
                <a:cs typeface="Raleway"/>
                <a:sym typeface="Raleway"/>
              </a:rPr>
              <a:t>Management</a:t>
            </a:r>
            <a:endParaRPr sz="1000">
              <a:solidFill>
                <a:schemeClr val="dk1"/>
              </a:solidFill>
              <a:latin typeface="Raleway"/>
              <a:ea typeface="Raleway"/>
              <a:cs typeface="Raleway"/>
              <a:sym typeface="Raleway"/>
            </a:endParaRPr>
          </a:p>
          <a:p>
            <a:pPr indent="0" lvl="0" marL="0" rtl="0" algn="l">
              <a:spcBef>
                <a:spcPts val="0"/>
              </a:spcBef>
              <a:spcAft>
                <a:spcPts val="0"/>
              </a:spcAft>
              <a:buNone/>
            </a:pPr>
            <a:r>
              <a:rPr lang="en" sz="1000">
                <a:solidFill>
                  <a:schemeClr val="dk1"/>
                </a:solidFill>
                <a:latin typeface="Raleway"/>
                <a:ea typeface="Raleway"/>
                <a:cs typeface="Raleway"/>
                <a:sym typeface="Raleway"/>
              </a:rPr>
              <a:t>server</a:t>
            </a:r>
            <a:endParaRPr sz="1000">
              <a:solidFill>
                <a:schemeClr val="dk1"/>
              </a:solidFill>
              <a:latin typeface="Raleway"/>
              <a:ea typeface="Raleway"/>
              <a:cs typeface="Raleway"/>
              <a:sym typeface="Raleway"/>
            </a:endParaRPr>
          </a:p>
        </p:txBody>
      </p:sp>
      <p:sp>
        <p:nvSpPr>
          <p:cNvPr id="384" name="Google Shape;384;g2da85a99c3b_3_110"/>
          <p:cNvSpPr txBox="1"/>
          <p:nvPr/>
        </p:nvSpPr>
        <p:spPr>
          <a:xfrm>
            <a:off x="4292675" y="1767250"/>
            <a:ext cx="1204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aleway"/>
                <a:ea typeface="Raleway"/>
                <a:cs typeface="Raleway"/>
                <a:sym typeface="Raleway"/>
              </a:rPr>
              <a:t>Server with valuable session</a:t>
            </a:r>
            <a:endParaRPr sz="1000">
              <a:solidFill>
                <a:schemeClr val="dk1"/>
              </a:solidFill>
              <a:latin typeface="Raleway"/>
              <a:ea typeface="Raleway"/>
              <a:cs typeface="Raleway"/>
              <a:sym typeface="Raleway"/>
            </a:endParaRPr>
          </a:p>
        </p:txBody>
      </p:sp>
      <p:pic>
        <p:nvPicPr>
          <p:cNvPr id="385" name="Google Shape;385;g2da85a99c3b_3_110"/>
          <p:cNvPicPr preferRelativeResize="0"/>
          <p:nvPr/>
        </p:nvPicPr>
        <p:blipFill>
          <a:blip r:embed="rId4">
            <a:alphaModFix/>
          </a:blip>
          <a:stretch>
            <a:fillRect/>
          </a:stretch>
        </p:blipFill>
        <p:spPr>
          <a:xfrm>
            <a:off x="7629025" y="1599850"/>
            <a:ext cx="596100" cy="596100"/>
          </a:xfrm>
          <a:prstGeom prst="rect">
            <a:avLst/>
          </a:prstGeom>
          <a:noFill/>
          <a:ln>
            <a:noFill/>
          </a:ln>
        </p:spPr>
      </p:pic>
      <p:pic>
        <p:nvPicPr>
          <p:cNvPr id="386" name="Google Shape;386;g2da85a99c3b_3_110"/>
          <p:cNvPicPr preferRelativeResize="0"/>
          <p:nvPr/>
        </p:nvPicPr>
        <p:blipFill>
          <a:blip r:embed="rId4">
            <a:alphaModFix/>
          </a:blip>
          <a:stretch>
            <a:fillRect/>
          </a:stretch>
        </p:blipFill>
        <p:spPr>
          <a:xfrm>
            <a:off x="7629025" y="2338725"/>
            <a:ext cx="596100" cy="596100"/>
          </a:xfrm>
          <a:prstGeom prst="rect">
            <a:avLst/>
          </a:prstGeom>
          <a:noFill/>
          <a:ln>
            <a:noFill/>
          </a:ln>
        </p:spPr>
      </p:pic>
      <p:pic>
        <p:nvPicPr>
          <p:cNvPr id="387" name="Google Shape;387;g2da85a99c3b_3_110"/>
          <p:cNvPicPr preferRelativeResize="0"/>
          <p:nvPr/>
        </p:nvPicPr>
        <p:blipFill>
          <a:blip r:embed="rId4">
            <a:alphaModFix/>
          </a:blip>
          <a:stretch>
            <a:fillRect/>
          </a:stretch>
        </p:blipFill>
        <p:spPr>
          <a:xfrm>
            <a:off x="7629025" y="3077600"/>
            <a:ext cx="596100" cy="596100"/>
          </a:xfrm>
          <a:prstGeom prst="rect">
            <a:avLst/>
          </a:prstGeom>
          <a:noFill/>
          <a:ln>
            <a:noFill/>
          </a:ln>
        </p:spPr>
      </p:pic>
      <p:pic>
        <p:nvPicPr>
          <p:cNvPr id="388" name="Google Shape;388;g2da85a99c3b_3_110"/>
          <p:cNvPicPr preferRelativeResize="0"/>
          <p:nvPr/>
        </p:nvPicPr>
        <p:blipFill>
          <a:blip r:embed="rId5">
            <a:alphaModFix/>
          </a:blip>
          <a:stretch>
            <a:fillRect/>
          </a:stretch>
        </p:blipFill>
        <p:spPr>
          <a:xfrm>
            <a:off x="565500" y="3239000"/>
            <a:ext cx="949475" cy="949475"/>
          </a:xfrm>
          <a:prstGeom prst="rect">
            <a:avLst/>
          </a:prstGeom>
          <a:noFill/>
          <a:ln>
            <a:noFill/>
          </a:ln>
        </p:spPr>
      </p:pic>
      <p:pic>
        <p:nvPicPr>
          <p:cNvPr id="389" name="Google Shape;389;g2da85a99c3b_3_110"/>
          <p:cNvPicPr preferRelativeResize="0"/>
          <p:nvPr/>
        </p:nvPicPr>
        <p:blipFill>
          <a:blip r:embed="rId6">
            <a:alphaModFix/>
          </a:blip>
          <a:stretch>
            <a:fillRect/>
          </a:stretch>
        </p:blipFill>
        <p:spPr>
          <a:xfrm>
            <a:off x="2660950" y="1744612"/>
            <a:ext cx="306600" cy="306600"/>
          </a:xfrm>
          <a:prstGeom prst="rect">
            <a:avLst/>
          </a:prstGeom>
          <a:noFill/>
          <a:ln>
            <a:noFill/>
          </a:ln>
        </p:spPr>
      </p:pic>
      <p:cxnSp>
        <p:nvCxnSpPr>
          <p:cNvPr id="390" name="Google Shape;390;g2da85a99c3b_3_110"/>
          <p:cNvCxnSpPr>
            <a:stCxn id="388" idx="3"/>
            <a:endCxn id="375" idx="1"/>
          </p:cNvCxnSpPr>
          <p:nvPr/>
        </p:nvCxnSpPr>
        <p:spPr>
          <a:xfrm flipH="1" rot="10800000">
            <a:off x="1514975" y="3360038"/>
            <a:ext cx="1204500" cy="353700"/>
          </a:xfrm>
          <a:prstGeom prst="straightConnector1">
            <a:avLst/>
          </a:prstGeom>
          <a:noFill/>
          <a:ln cap="flat" cmpd="sng" w="9525">
            <a:solidFill>
              <a:schemeClr val="dk2"/>
            </a:solidFill>
            <a:prstDash val="solid"/>
            <a:round/>
            <a:headEnd len="med" w="med" type="none"/>
            <a:tailEnd len="med" w="med" type="triangle"/>
          </a:ln>
        </p:spPr>
      </p:cxnSp>
      <p:pic>
        <p:nvPicPr>
          <p:cNvPr id="391" name="Google Shape;391;g2da85a99c3b_3_110"/>
          <p:cNvPicPr preferRelativeResize="0"/>
          <p:nvPr/>
        </p:nvPicPr>
        <p:blipFill>
          <a:blip r:embed="rId7">
            <a:alphaModFix/>
          </a:blip>
          <a:stretch>
            <a:fillRect/>
          </a:stretch>
        </p:blipFill>
        <p:spPr>
          <a:xfrm>
            <a:off x="1773772" y="2677963"/>
            <a:ext cx="476675" cy="476675"/>
          </a:xfrm>
          <a:prstGeom prst="rect">
            <a:avLst/>
          </a:prstGeom>
          <a:noFill/>
          <a:ln>
            <a:noFill/>
          </a:ln>
        </p:spPr>
      </p:pic>
      <p:sp>
        <p:nvSpPr>
          <p:cNvPr id="392" name="Google Shape;392;g2da85a99c3b_3_110"/>
          <p:cNvSpPr/>
          <p:nvPr/>
        </p:nvSpPr>
        <p:spPr>
          <a:xfrm>
            <a:off x="1934663" y="3590125"/>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1</a:t>
            </a:r>
            <a:endParaRPr sz="1200">
              <a:latin typeface="Raleway"/>
              <a:ea typeface="Raleway"/>
              <a:cs typeface="Raleway"/>
              <a:sym typeface="Raleway"/>
            </a:endParaRPr>
          </a:p>
        </p:txBody>
      </p:sp>
      <p:sp>
        <p:nvSpPr>
          <p:cNvPr id="393" name="Google Shape;393;g2da85a99c3b_3_110"/>
          <p:cNvSpPr/>
          <p:nvPr/>
        </p:nvSpPr>
        <p:spPr>
          <a:xfrm>
            <a:off x="3137575" y="3881875"/>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2</a:t>
            </a:r>
            <a:endParaRPr sz="1200">
              <a:latin typeface="Raleway"/>
              <a:ea typeface="Raleway"/>
              <a:cs typeface="Raleway"/>
              <a:sym typeface="Raleway"/>
            </a:endParaRPr>
          </a:p>
        </p:txBody>
      </p:sp>
      <p:cxnSp>
        <p:nvCxnSpPr>
          <p:cNvPr id="394" name="Google Shape;394;g2da85a99c3b_3_110"/>
          <p:cNvCxnSpPr>
            <a:stCxn id="375" idx="3"/>
            <a:endCxn id="384" idx="1"/>
          </p:cNvCxnSpPr>
          <p:nvPr/>
        </p:nvCxnSpPr>
        <p:spPr>
          <a:xfrm flipH="1" rot="10800000">
            <a:off x="3315500" y="1905650"/>
            <a:ext cx="977100" cy="1454400"/>
          </a:xfrm>
          <a:prstGeom prst="straightConnector1">
            <a:avLst/>
          </a:prstGeom>
          <a:noFill/>
          <a:ln cap="flat" cmpd="sng" w="9525">
            <a:solidFill>
              <a:schemeClr val="dk2"/>
            </a:solidFill>
            <a:prstDash val="solid"/>
            <a:round/>
            <a:headEnd len="med" w="med" type="none"/>
            <a:tailEnd len="med" w="med" type="triangle"/>
          </a:ln>
        </p:spPr>
      </p:cxnSp>
      <p:cxnSp>
        <p:nvCxnSpPr>
          <p:cNvPr id="395" name="Google Shape;395;g2da85a99c3b_3_110"/>
          <p:cNvCxnSpPr>
            <a:stCxn id="375" idx="3"/>
            <a:endCxn id="377" idx="1"/>
          </p:cNvCxnSpPr>
          <p:nvPr/>
        </p:nvCxnSpPr>
        <p:spPr>
          <a:xfrm>
            <a:off x="3315500" y="3360050"/>
            <a:ext cx="1581300" cy="306900"/>
          </a:xfrm>
          <a:prstGeom prst="straightConnector1">
            <a:avLst/>
          </a:prstGeom>
          <a:noFill/>
          <a:ln cap="flat" cmpd="sng" w="9525">
            <a:solidFill>
              <a:schemeClr val="dk2"/>
            </a:solidFill>
            <a:prstDash val="solid"/>
            <a:round/>
            <a:headEnd len="med" w="med" type="none"/>
            <a:tailEnd len="med" w="med" type="triangle"/>
          </a:ln>
        </p:spPr>
      </p:cxnSp>
      <p:cxnSp>
        <p:nvCxnSpPr>
          <p:cNvPr id="396" name="Google Shape;396;g2da85a99c3b_3_110"/>
          <p:cNvCxnSpPr>
            <a:stCxn id="375" idx="0"/>
            <a:endCxn id="374" idx="3"/>
          </p:cNvCxnSpPr>
          <p:nvPr/>
        </p:nvCxnSpPr>
        <p:spPr>
          <a:xfrm rot="10800000">
            <a:off x="1934750" y="1532300"/>
            <a:ext cx="1082700" cy="1529700"/>
          </a:xfrm>
          <a:prstGeom prst="straightConnector1">
            <a:avLst/>
          </a:prstGeom>
          <a:noFill/>
          <a:ln cap="flat" cmpd="sng" w="9525">
            <a:solidFill>
              <a:schemeClr val="dk2"/>
            </a:solidFill>
            <a:prstDash val="solid"/>
            <a:round/>
            <a:headEnd len="med" w="med" type="none"/>
            <a:tailEnd len="med" w="med" type="triangle"/>
          </a:ln>
        </p:spPr>
      </p:cxnSp>
      <p:cxnSp>
        <p:nvCxnSpPr>
          <p:cNvPr id="397" name="Google Shape;397;g2da85a99c3b_3_110"/>
          <p:cNvCxnSpPr>
            <a:stCxn id="376" idx="1"/>
            <a:endCxn id="374" idx="3"/>
          </p:cNvCxnSpPr>
          <p:nvPr/>
        </p:nvCxnSpPr>
        <p:spPr>
          <a:xfrm rot="10800000">
            <a:off x="1934625" y="1532037"/>
            <a:ext cx="2437500" cy="35400"/>
          </a:xfrm>
          <a:prstGeom prst="straightConnector1">
            <a:avLst/>
          </a:prstGeom>
          <a:noFill/>
          <a:ln cap="flat" cmpd="sng" w="9525">
            <a:solidFill>
              <a:schemeClr val="dk2"/>
            </a:solidFill>
            <a:prstDash val="solid"/>
            <a:round/>
            <a:headEnd len="med" w="med" type="none"/>
            <a:tailEnd len="med" w="med" type="triangle"/>
          </a:ln>
        </p:spPr>
      </p:cxnSp>
      <p:cxnSp>
        <p:nvCxnSpPr>
          <p:cNvPr id="398" name="Google Shape;398;g2da85a99c3b_3_110"/>
          <p:cNvCxnSpPr>
            <a:stCxn id="377" idx="3"/>
            <a:endCxn id="379" idx="1"/>
          </p:cNvCxnSpPr>
          <p:nvPr/>
        </p:nvCxnSpPr>
        <p:spPr>
          <a:xfrm flipH="1" rot="10800000">
            <a:off x="5492800" y="2604650"/>
            <a:ext cx="1423200" cy="1062300"/>
          </a:xfrm>
          <a:prstGeom prst="straightConnector1">
            <a:avLst/>
          </a:prstGeom>
          <a:noFill/>
          <a:ln cap="flat" cmpd="sng" w="9525">
            <a:solidFill>
              <a:schemeClr val="dk2"/>
            </a:solidFill>
            <a:prstDash val="solid"/>
            <a:round/>
            <a:headEnd len="med" w="med" type="none"/>
            <a:tailEnd len="med" w="med" type="triangle"/>
          </a:ln>
        </p:spPr>
      </p:cxnSp>
      <p:sp>
        <p:nvSpPr>
          <p:cNvPr id="399" name="Google Shape;399;g2da85a99c3b_3_110"/>
          <p:cNvSpPr/>
          <p:nvPr/>
        </p:nvSpPr>
        <p:spPr>
          <a:xfrm>
            <a:off x="3915900" y="2418450"/>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3</a:t>
            </a:r>
            <a:endParaRPr sz="1200">
              <a:latin typeface="Raleway"/>
              <a:ea typeface="Raleway"/>
              <a:cs typeface="Raleway"/>
              <a:sym typeface="Raleway"/>
            </a:endParaRPr>
          </a:p>
        </p:txBody>
      </p:sp>
      <p:sp>
        <p:nvSpPr>
          <p:cNvPr id="400" name="Google Shape;400;g2da85a99c3b_3_110"/>
          <p:cNvSpPr/>
          <p:nvPr/>
        </p:nvSpPr>
        <p:spPr>
          <a:xfrm>
            <a:off x="5041450" y="1414138"/>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4</a:t>
            </a:r>
            <a:endParaRPr sz="1200">
              <a:latin typeface="Raleway"/>
              <a:ea typeface="Raleway"/>
              <a:cs typeface="Raleway"/>
              <a:sym typeface="Raleway"/>
            </a:endParaRPr>
          </a:p>
        </p:txBody>
      </p:sp>
      <p:sp>
        <p:nvSpPr>
          <p:cNvPr id="401" name="Google Shape;401;g2da85a99c3b_3_110"/>
          <p:cNvSpPr/>
          <p:nvPr/>
        </p:nvSpPr>
        <p:spPr>
          <a:xfrm>
            <a:off x="2905550" y="1567425"/>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5</a:t>
            </a:r>
            <a:endParaRPr sz="1200">
              <a:latin typeface="Raleway"/>
              <a:ea typeface="Raleway"/>
              <a:cs typeface="Raleway"/>
              <a:sym typeface="Raleway"/>
            </a:endParaRPr>
          </a:p>
        </p:txBody>
      </p:sp>
      <p:sp>
        <p:nvSpPr>
          <p:cNvPr id="402" name="Google Shape;402;g2da85a99c3b_3_110"/>
          <p:cNvSpPr/>
          <p:nvPr/>
        </p:nvSpPr>
        <p:spPr>
          <a:xfrm>
            <a:off x="2468675" y="2051200"/>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5</a:t>
            </a:r>
            <a:endParaRPr sz="1200">
              <a:latin typeface="Raleway"/>
              <a:ea typeface="Raleway"/>
              <a:cs typeface="Raleway"/>
              <a:sym typeface="Raleway"/>
            </a:endParaRPr>
          </a:p>
        </p:txBody>
      </p:sp>
      <p:sp>
        <p:nvSpPr>
          <p:cNvPr id="403" name="Google Shape;403;g2da85a99c3b_3_110"/>
          <p:cNvSpPr/>
          <p:nvPr/>
        </p:nvSpPr>
        <p:spPr>
          <a:xfrm>
            <a:off x="3952800" y="3576075"/>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6</a:t>
            </a:r>
            <a:endParaRPr sz="1200">
              <a:latin typeface="Raleway"/>
              <a:ea typeface="Raleway"/>
              <a:cs typeface="Raleway"/>
              <a:sym typeface="Raleway"/>
            </a:endParaRPr>
          </a:p>
        </p:txBody>
      </p:sp>
      <p:sp>
        <p:nvSpPr>
          <p:cNvPr id="404" name="Google Shape;404;g2da85a99c3b_3_110"/>
          <p:cNvSpPr/>
          <p:nvPr/>
        </p:nvSpPr>
        <p:spPr>
          <a:xfrm>
            <a:off x="5884725" y="2848025"/>
            <a:ext cx="306600" cy="306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7</a:t>
            </a:r>
            <a:endParaRPr sz="1200">
              <a:latin typeface="Raleway"/>
              <a:ea typeface="Raleway"/>
              <a:cs typeface="Raleway"/>
              <a:sym typeface="Raleway"/>
            </a:endParaRPr>
          </a:p>
        </p:txBody>
      </p:sp>
      <p:sp>
        <p:nvSpPr>
          <p:cNvPr id="405" name="Google Shape;405;g2da85a99c3b_3_110"/>
          <p:cNvSpPr txBox="1"/>
          <p:nvPr>
            <p:ph idx="1" type="body"/>
          </p:nvPr>
        </p:nvSpPr>
        <p:spPr>
          <a:xfrm>
            <a:off x="406450" y="783350"/>
            <a:ext cx="8303700" cy="3855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100"/>
              <a:buNone/>
            </a:pPr>
            <a:r>
              <a:rPr b="1" lang="en">
                <a:solidFill>
                  <a:schemeClr val="dk2"/>
                </a:solidFill>
                <a:latin typeface="Raleway SemiBold"/>
                <a:ea typeface="Raleway SemiBold"/>
                <a:cs typeface="Raleway SemiBold"/>
                <a:sym typeface="Raleway SemiBold"/>
              </a:rPr>
              <a:t>Attacker’s steps</a:t>
            </a:r>
            <a:endParaRPr b="1">
              <a:solidFill>
                <a:schemeClr val="dk2"/>
              </a:solidFill>
              <a:latin typeface="Raleway SemiBold"/>
              <a:ea typeface="Raleway SemiBold"/>
              <a:cs typeface="Raleway SemiBold"/>
              <a:sym typeface="Raleway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da85a99c3b_3_13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Example Case 2: small company</a:t>
            </a:r>
            <a:endParaRPr/>
          </a:p>
        </p:txBody>
      </p:sp>
      <p:sp>
        <p:nvSpPr>
          <p:cNvPr id="411" name="Google Shape;411;g2da85a99c3b_3_13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lnSpcReduction="10000"/>
          </a:bodyPr>
          <a:lstStyle/>
          <a:p>
            <a:pPr indent="0" lvl="0" marL="114300" rtl="0" algn="l">
              <a:lnSpc>
                <a:spcPct val="100000"/>
              </a:lnSpc>
              <a:spcBef>
                <a:spcPts val="0"/>
              </a:spcBef>
              <a:spcAft>
                <a:spcPts val="0"/>
              </a:spcAft>
              <a:buSzPts val="1800"/>
              <a:buNone/>
            </a:pPr>
            <a:r>
              <a:rPr b="1" lang="en">
                <a:solidFill>
                  <a:schemeClr val="dk2"/>
                </a:solidFill>
                <a:latin typeface="Raleway SemiBold"/>
                <a:ea typeface="Raleway SemiBold"/>
                <a:cs typeface="Raleway SemiBold"/>
                <a:sym typeface="Raleway SemiBold"/>
              </a:rPr>
              <a:t>Lessons Learned</a:t>
            </a:r>
            <a:endParaRPr/>
          </a:p>
          <a:p>
            <a:pPr indent="-342900" lvl="0" marL="342900" rtl="0" algn="l">
              <a:lnSpc>
                <a:spcPct val="100000"/>
              </a:lnSpc>
              <a:spcBef>
                <a:spcPts val="750"/>
              </a:spcBef>
              <a:spcAft>
                <a:spcPts val="0"/>
              </a:spcAft>
              <a:buSzPts val="2100"/>
              <a:buChar char="•"/>
            </a:pPr>
            <a:r>
              <a:rPr lang="en"/>
              <a:t>MFA for everyone</a:t>
            </a:r>
            <a:endParaRPr/>
          </a:p>
          <a:p>
            <a:pPr indent="-342900" lvl="0" marL="342900" rtl="0" algn="l">
              <a:lnSpc>
                <a:spcPct val="100000"/>
              </a:lnSpc>
              <a:spcBef>
                <a:spcPts val="750"/>
              </a:spcBef>
              <a:spcAft>
                <a:spcPts val="0"/>
              </a:spcAft>
              <a:buSzPts val="2100"/>
              <a:buChar char="•"/>
            </a:pPr>
            <a:r>
              <a:rPr lang="en"/>
              <a:t>Improve AD password policy</a:t>
            </a:r>
            <a:endParaRPr/>
          </a:p>
          <a:p>
            <a:pPr indent="-342900" lvl="0" marL="342900" rtl="0" algn="l">
              <a:lnSpc>
                <a:spcPct val="100000"/>
              </a:lnSpc>
              <a:spcBef>
                <a:spcPts val="750"/>
              </a:spcBef>
              <a:spcAft>
                <a:spcPts val="0"/>
              </a:spcAft>
              <a:buSzPts val="2100"/>
              <a:buChar char="•"/>
            </a:pPr>
            <a:r>
              <a:rPr lang="en"/>
              <a:t>Deploy EDR on every system, enable it and regularly check the alerts</a:t>
            </a:r>
            <a:endParaRPr/>
          </a:p>
          <a:p>
            <a:pPr indent="-342900" lvl="0" marL="342900" rtl="0" algn="l">
              <a:lnSpc>
                <a:spcPct val="100000"/>
              </a:lnSpc>
              <a:spcBef>
                <a:spcPts val="750"/>
              </a:spcBef>
              <a:spcAft>
                <a:spcPts val="0"/>
              </a:spcAft>
              <a:buSzPts val="2100"/>
              <a:buChar char="•"/>
            </a:pPr>
            <a:r>
              <a:rPr lang="en"/>
              <a:t>Improve logging (default logs and some completely disabled)</a:t>
            </a:r>
            <a:endParaRPr/>
          </a:p>
          <a:p>
            <a:pPr indent="-342900" lvl="0" marL="342900" rtl="0" algn="l">
              <a:lnSpc>
                <a:spcPct val="100000"/>
              </a:lnSpc>
              <a:spcBef>
                <a:spcPts val="750"/>
              </a:spcBef>
              <a:spcAft>
                <a:spcPts val="0"/>
              </a:spcAft>
              <a:buSzPts val="2100"/>
              <a:buChar char="•"/>
            </a:pPr>
            <a:r>
              <a:rPr lang="en"/>
              <a:t>Harden AD &amp; GPOs (lots of PingCastle findings)</a:t>
            </a:r>
            <a:endParaRPr/>
          </a:p>
          <a:p>
            <a:pPr indent="0" lvl="0" marL="0" rtl="0" algn="l">
              <a:lnSpc>
                <a:spcPct val="100000"/>
              </a:lnSpc>
              <a:spcBef>
                <a:spcPts val="750"/>
              </a:spcBef>
              <a:spcAft>
                <a:spcPts val="0"/>
              </a:spcAft>
              <a:buSzPts val="2100"/>
              <a:buNone/>
            </a:pPr>
            <a:r>
              <a:t/>
            </a:r>
            <a:endParaRPr/>
          </a:p>
          <a:p>
            <a:pPr indent="-342900" lvl="0" marL="342900" rtl="0" algn="l">
              <a:lnSpc>
                <a:spcPct val="100000"/>
              </a:lnSpc>
              <a:spcBef>
                <a:spcPts val="750"/>
              </a:spcBef>
              <a:spcAft>
                <a:spcPts val="0"/>
              </a:spcAft>
              <a:buSzPts val="2100"/>
              <a:buChar char="•"/>
            </a:pPr>
            <a:r>
              <a:rPr lang="en"/>
              <a:t>To discuss: Geoblock non-essential web services, e.g. remote access?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c222f4c398_0_29"/>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6"/>
                </a:solidFill>
              </a:rPr>
              <a:t>Ransomware Impact - Exercise Part 1</a:t>
            </a:r>
            <a:endParaRPr>
              <a:solidFill>
                <a:schemeClr val="accent6"/>
              </a:solidFill>
            </a:endParaRPr>
          </a:p>
        </p:txBody>
      </p:sp>
      <p:sp>
        <p:nvSpPr>
          <p:cNvPr id="417" name="Google Shape;417;g2c222f4c398_0_29"/>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361950" lvl="0" marL="457200" rtl="0" algn="l">
              <a:lnSpc>
                <a:spcPct val="100000"/>
              </a:lnSpc>
              <a:spcBef>
                <a:spcPts val="1200"/>
              </a:spcBef>
              <a:spcAft>
                <a:spcPts val="0"/>
              </a:spcAft>
              <a:buClr>
                <a:srgbClr val="C00000"/>
              </a:buClr>
              <a:buSzPts val="2100"/>
              <a:buAutoNum type="arabicPeriod"/>
            </a:pPr>
            <a:r>
              <a:rPr lang="en"/>
              <a:t>Form a group of 3</a:t>
            </a:r>
            <a:endParaRPr sz="2100">
              <a:solidFill>
                <a:schemeClr val="dk1"/>
              </a:solidFill>
            </a:endParaRPr>
          </a:p>
          <a:p>
            <a:pPr indent="-361950" lvl="0" marL="457200" rtl="0" algn="l">
              <a:lnSpc>
                <a:spcPct val="100000"/>
              </a:lnSpc>
              <a:spcBef>
                <a:spcPts val="1200"/>
              </a:spcBef>
              <a:spcAft>
                <a:spcPts val="0"/>
              </a:spcAft>
              <a:buClr>
                <a:srgbClr val="A01813"/>
              </a:buClr>
              <a:buSzPts val="2100"/>
              <a:buAutoNum type="arabicPeriod"/>
            </a:pPr>
            <a:r>
              <a:rPr lang="en"/>
              <a:t>Each person shares with the group (~10 min):</a:t>
            </a:r>
            <a:endParaRPr/>
          </a:p>
          <a:p>
            <a:pPr indent="-285750" lvl="1" marL="628650" rtl="0" algn="l">
              <a:lnSpc>
                <a:spcPct val="100000"/>
              </a:lnSpc>
              <a:spcBef>
                <a:spcPts val="1200"/>
              </a:spcBef>
              <a:spcAft>
                <a:spcPts val="0"/>
              </a:spcAft>
              <a:buClr>
                <a:srgbClr val="A01813"/>
              </a:buClr>
              <a:buSzPts val="1800"/>
              <a:buAutoNum type="alphaLcPeriod"/>
            </a:pPr>
            <a:r>
              <a:rPr lang="en"/>
              <a:t>Describe what your organisation or constituency does / what its purpose is.</a:t>
            </a:r>
            <a:endParaRPr/>
          </a:p>
          <a:p>
            <a:pPr indent="-285750" lvl="1" marL="628650" rtl="0" algn="l">
              <a:lnSpc>
                <a:spcPct val="100000"/>
              </a:lnSpc>
              <a:spcBef>
                <a:spcPts val="1200"/>
              </a:spcBef>
              <a:spcAft>
                <a:spcPts val="0"/>
              </a:spcAft>
              <a:buClr>
                <a:srgbClr val="A01813"/>
              </a:buClr>
              <a:buSzPts val="1800"/>
              <a:buAutoNum type="alphaLcPeriod"/>
            </a:pPr>
            <a:r>
              <a:rPr lang="en"/>
              <a:t>Tell each other what a successful ransomware attack would mean for your organisation and your constituents: What would be the impact? Why?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8"/>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Operational/Business Impact</a:t>
            </a:r>
            <a:endParaRPr/>
          </a:p>
        </p:txBody>
      </p:sp>
      <p:sp>
        <p:nvSpPr>
          <p:cNvPr id="423" name="Google Shape;423;p28"/>
          <p:cNvSpPr txBox="1"/>
          <p:nvPr>
            <p:ph idx="1" type="body"/>
          </p:nvPr>
        </p:nvSpPr>
        <p:spPr>
          <a:xfrm>
            <a:off x="461700" y="887083"/>
            <a:ext cx="8248500" cy="3758100"/>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1200"/>
              </a:spcBef>
              <a:spcAft>
                <a:spcPts val="0"/>
              </a:spcAft>
              <a:buSzPts val="2100"/>
              <a:buChar char="●"/>
            </a:pPr>
            <a:r>
              <a:rPr lang="en"/>
              <a:t>Everything in the organisation comes to a standstill</a:t>
            </a:r>
            <a:endParaRPr/>
          </a:p>
          <a:p>
            <a:pPr indent="-342900" lvl="1" marL="914400" rtl="0" algn="l">
              <a:lnSpc>
                <a:spcPct val="100000"/>
              </a:lnSpc>
              <a:spcBef>
                <a:spcPts val="1200"/>
              </a:spcBef>
              <a:spcAft>
                <a:spcPts val="0"/>
              </a:spcAft>
              <a:buSzPts val="1800"/>
              <a:buChar char="○"/>
            </a:pPr>
            <a:r>
              <a:rPr lang="en"/>
              <a:t>By encrypting critical/all systems</a:t>
            </a:r>
            <a:endParaRPr/>
          </a:p>
          <a:p>
            <a:pPr indent="-342900" lvl="1" marL="914400" rtl="0" algn="l">
              <a:lnSpc>
                <a:spcPct val="100000"/>
              </a:lnSpc>
              <a:spcBef>
                <a:spcPts val="1200"/>
              </a:spcBef>
              <a:spcAft>
                <a:spcPts val="0"/>
              </a:spcAft>
              <a:buSzPts val="1800"/>
              <a:buChar char="○"/>
            </a:pPr>
            <a:r>
              <a:rPr lang="en"/>
              <a:t>Loss of trust in your own environment</a:t>
            </a:r>
            <a:endParaRPr/>
          </a:p>
          <a:p>
            <a:pPr indent="-361950" lvl="0" marL="457200" rtl="0" algn="l">
              <a:lnSpc>
                <a:spcPct val="100000"/>
              </a:lnSpc>
              <a:spcBef>
                <a:spcPts val="1200"/>
              </a:spcBef>
              <a:spcAft>
                <a:spcPts val="0"/>
              </a:spcAft>
              <a:buSzPts val="2100"/>
              <a:buChar char="●"/>
            </a:pPr>
            <a:r>
              <a:rPr lang="en"/>
              <a:t>Incident costs</a:t>
            </a:r>
            <a:endParaRPr/>
          </a:p>
          <a:p>
            <a:pPr indent="-361950" lvl="0" marL="457200" rtl="0" algn="l">
              <a:lnSpc>
                <a:spcPct val="100000"/>
              </a:lnSpc>
              <a:spcBef>
                <a:spcPts val="1200"/>
              </a:spcBef>
              <a:spcAft>
                <a:spcPts val="0"/>
              </a:spcAft>
              <a:buSzPts val="2100"/>
              <a:buChar char="●"/>
            </a:pPr>
            <a:r>
              <a:rPr lang="en"/>
              <a:t>Regulatory notice periods</a:t>
            </a:r>
            <a:endParaRPr/>
          </a:p>
          <a:p>
            <a:pPr indent="-361950" lvl="0" marL="457200" rtl="0" algn="l">
              <a:lnSpc>
                <a:spcPct val="100000"/>
              </a:lnSpc>
              <a:spcBef>
                <a:spcPts val="1200"/>
              </a:spcBef>
              <a:spcAft>
                <a:spcPts val="0"/>
              </a:spcAft>
              <a:buSzPts val="2100"/>
              <a:buChar char="●"/>
            </a:pPr>
            <a:r>
              <a:rPr lang="en"/>
              <a:t>Regulatory and compliance fees/penalties</a:t>
            </a:r>
            <a:endParaRPr/>
          </a:p>
          <a:p>
            <a:pPr indent="-361950" lvl="0" marL="457200" rtl="0" algn="l">
              <a:lnSpc>
                <a:spcPct val="100000"/>
              </a:lnSpc>
              <a:spcBef>
                <a:spcPts val="1200"/>
              </a:spcBef>
              <a:spcAft>
                <a:spcPts val="0"/>
              </a:spcAft>
              <a:buSzPts val="2100"/>
              <a:buChar char="●"/>
            </a:pPr>
            <a:r>
              <a:rPr lang="en"/>
              <a:t>How would you:</a:t>
            </a:r>
            <a:endParaRPr/>
          </a:p>
          <a:p>
            <a:pPr indent="-342900" lvl="1" marL="914400" rtl="0" algn="l">
              <a:lnSpc>
                <a:spcPct val="100000"/>
              </a:lnSpc>
              <a:spcBef>
                <a:spcPts val="1200"/>
              </a:spcBef>
              <a:spcAft>
                <a:spcPts val="1200"/>
              </a:spcAft>
              <a:buSzPts val="1800"/>
              <a:buChar char="○"/>
            </a:pPr>
            <a:r>
              <a:rPr lang="en"/>
              <a:t>Ensure resilience in the aftermath of an incident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c3fe53c395_0_1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Operational/Business Impact</a:t>
            </a:r>
            <a:endParaRPr/>
          </a:p>
        </p:txBody>
      </p:sp>
      <p:sp>
        <p:nvSpPr>
          <p:cNvPr id="429" name="Google Shape;429;g2c3fe53c395_0_1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1200"/>
              </a:spcBef>
              <a:spcAft>
                <a:spcPts val="0"/>
              </a:spcAft>
              <a:buSzPts val="2100"/>
              <a:buChar char="●"/>
            </a:pPr>
            <a:r>
              <a:rPr lang="en"/>
              <a:t>Damage to reputation, brand, and trust</a:t>
            </a:r>
            <a:endParaRPr/>
          </a:p>
          <a:p>
            <a:pPr indent="-342900" lvl="1" marL="914400" rtl="0" algn="l">
              <a:lnSpc>
                <a:spcPct val="100000"/>
              </a:lnSpc>
              <a:spcBef>
                <a:spcPts val="1200"/>
              </a:spcBef>
              <a:spcAft>
                <a:spcPts val="0"/>
              </a:spcAft>
              <a:buSzPts val="1800"/>
              <a:buChar char="○"/>
            </a:pPr>
            <a:r>
              <a:rPr lang="en"/>
              <a:t>Leaked customer / employee data</a:t>
            </a:r>
            <a:endParaRPr/>
          </a:p>
          <a:p>
            <a:pPr indent="-342900" lvl="1" marL="914400" rtl="0" algn="l">
              <a:lnSpc>
                <a:spcPct val="100000"/>
              </a:lnSpc>
              <a:spcBef>
                <a:spcPts val="1200"/>
              </a:spcBef>
              <a:spcAft>
                <a:spcPts val="0"/>
              </a:spcAft>
              <a:buSzPts val="1800"/>
              <a:buChar char="○"/>
            </a:pPr>
            <a:r>
              <a:rPr lang="en"/>
              <a:t>Trust in your services and products</a:t>
            </a:r>
            <a:endParaRPr/>
          </a:p>
          <a:p>
            <a:pPr indent="-361950" lvl="0" marL="457200" rtl="0" algn="l">
              <a:lnSpc>
                <a:spcPct val="100000"/>
              </a:lnSpc>
              <a:spcBef>
                <a:spcPts val="1200"/>
              </a:spcBef>
              <a:spcAft>
                <a:spcPts val="0"/>
              </a:spcAft>
              <a:buSzPts val="2100"/>
              <a:buChar char="●"/>
            </a:pPr>
            <a:r>
              <a:rPr lang="en"/>
              <a:t>Regulatory and contractual consequences</a:t>
            </a:r>
            <a:endParaRPr/>
          </a:p>
          <a:p>
            <a:pPr indent="-342900" lvl="1" marL="914400" rtl="0" algn="l">
              <a:lnSpc>
                <a:spcPct val="100000"/>
              </a:lnSpc>
              <a:spcBef>
                <a:spcPts val="1200"/>
              </a:spcBef>
              <a:spcAft>
                <a:spcPts val="0"/>
              </a:spcAft>
              <a:buSzPts val="1800"/>
              <a:buChar char="○"/>
            </a:pPr>
            <a:r>
              <a:rPr lang="en"/>
              <a:t>Effort to check and comply with legal or contractual obligations</a:t>
            </a:r>
            <a:endParaRPr/>
          </a:p>
          <a:p>
            <a:pPr indent="-342900" lvl="1" marL="914400" rtl="0" algn="l">
              <a:lnSpc>
                <a:spcPct val="100000"/>
              </a:lnSpc>
              <a:spcBef>
                <a:spcPts val="1200"/>
              </a:spcBef>
              <a:spcAft>
                <a:spcPts val="0"/>
              </a:spcAft>
              <a:buSzPts val="1800"/>
              <a:buChar char="○"/>
            </a:pPr>
            <a:r>
              <a:rPr lang="en"/>
              <a:t>Possible penalties</a:t>
            </a:r>
            <a:endParaRPr/>
          </a:p>
          <a:p>
            <a:pPr indent="0" lvl="0" marL="0" rtl="0" algn="l">
              <a:lnSpc>
                <a:spcPct val="100000"/>
              </a:lnSpc>
              <a:spcBef>
                <a:spcPts val="1200"/>
              </a:spcBef>
              <a:spcAft>
                <a:spcPts val="0"/>
              </a:spcAft>
              <a:buSzPts val="2100"/>
              <a:buNone/>
            </a:pPr>
            <a:r>
              <a:t/>
            </a:r>
            <a:endParaRPr/>
          </a:p>
          <a:p>
            <a:pPr indent="0" lvl="0" marL="0" rtl="0" algn="ctr">
              <a:lnSpc>
                <a:spcPct val="100000"/>
              </a:lnSpc>
              <a:spcBef>
                <a:spcPts val="1200"/>
              </a:spcBef>
              <a:spcAft>
                <a:spcPts val="1200"/>
              </a:spcAft>
              <a:buSzPts val="2100"/>
              <a:buNone/>
            </a:pPr>
            <a:r>
              <a:rPr b="1" lang="en"/>
              <a:t>The impact on victims has an impact on the economy.</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0"/>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Societal Impact</a:t>
            </a:r>
            <a:endParaRPr/>
          </a:p>
        </p:txBody>
      </p:sp>
      <p:sp>
        <p:nvSpPr>
          <p:cNvPr id="435" name="Google Shape;435;p30"/>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361950" lvl="0" marL="457200" marR="0" rtl="0" algn="l">
              <a:lnSpc>
                <a:spcPct val="100000"/>
              </a:lnSpc>
              <a:spcBef>
                <a:spcPts val="1200"/>
              </a:spcBef>
              <a:spcAft>
                <a:spcPts val="0"/>
              </a:spcAft>
              <a:buSzPts val="2100"/>
              <a:buChar char="●"/>
            </a:pPr>
            <a:r>
              <a:rPr lang="en"/>
              <a:t>The erosion of trust and confidence in and within the sector</a:t>
            </a:r>
            <a:endParaRPr/>
          </a:p>
          <a:p>
            <a:pPr indent="-342900" lvl="1" marL="914400" marR="0" rtl="0" algn="l">
              <a:lnSpc>
                <a:spcPct val="100000"/>
              </a:lnSpc>
              <a:spcBef>
                <a:spcPts val="1200"/>
              </a:spcBef>
              <a:spcAft>
                <a:spcPts val="0"/>
              </a:spcAft>
              <a:buSzPts val="1800"/>
              <a:buChar char="○"/>
            </a:pPr>
            <a:r>
              <a:rPr lang="en"/>
              <a:t>What does it mean when hospitals are under constant and successful attack?</a:t>
            </a:r>
            <a:endParaRPr/>
          </a:p>
          <a:p>
            <a:pPr indent="-342900" lvl="1" marL="914400" marR="0" rtl="0" algn="l">
              <a:lnSpc>
                <a:spcPct val="100000"/>
              </a:lnSpc>
              <a:spcBef>
                <a:spcPts val="1200"/>
              </a:spcBef>
              <a:spcAft>
                <a:spcPts val="0"/>
              </a:spcAft>
              <a:buSzPts val="1800"/>
              <a:buChar char="○"/>
            </a:pPr>
            <a:r>
              <a:rPr lang="en"/>
              <a:t>What effect does it have on me and our community if I keep reading about successful attacks on electricity and water suppliers?</a:t>
            </a:r>
            <a:endParaRPr/>
          </a:p>
          <a:p>
            <a:pPr indent="-361950" lvl="0" marL="457200" marR="0" rtl="0" algn="l">
              <a:lnSpc>
                <a:spcPct val="100000"/>
              </a:lnSpc>
              <a:spcBef>
                <a:spcPts val="1200"/>
              </a:spcBef>
              <a:spcAft>
                <a:spcPts val="0"/>
              </a:spcAft>
              <a:buSzPts val="2100"/>
              <a:buChar char="●"/>
            </a:pPr>
            <a:r>
              <a:rPr lang="en"/>
              <a:t>Contributes to mistrust of authorities/government</a:t>
            </a:r>
            <a:endParaRPr/>
          </a:p>
          <a:p>
            <a:pPr indent="-342900" lvl="1" marL="914400" marR="0" rtl="0" algn="l">
              <a:lnSpc>
                <a:spcPct val="100000"/>
              </a:lnSpc>
              <a:spcBef>
                <a:spcPts val="1200"/>
              </a:spcBef>
              <a:spcAft>
                <a:spcPts val="0"/>
              </a:spcAft>
              <a:buSzPts val="1800"/>
              <a:buChar char="○"/>
            </a:pPr>
            <a:r>
              <a:rPr lang="en"/>
              <a:t>Are we just at the mercy of the attackers?</a:t>
            </a:r>
            <a:endParaRPr/>
          </a:p>
          <a:p>
            <a:pPr indent="-342900" lvl="1" marL="914400" marR="0" rtl="0" algn="l">
              <a:lnSpc>
                <a:spcPct val="100000"/>
              </a:lnSpc>
              <a:spcBef>
                <a:spcPts val="1200"/>
              </a:spcBef>
              <a:spcAft>
                <a:spcPts val="1200"/>
              </a:spcAft>
              <a:buSzPts val="1800"/>
              <a:buChar char="○"/>
            </a:pPr>
            <a:r>
              <a:rPr lang="en"/>
              <a:t>Why is nothing being done? Are they so powerless?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2c3fe53c395_0_47"/>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sz="2950"/>
              <a:t>Human Impact</a:t>
            </a:r>
            <a:endParaRPr sz="2950"/>
          </a:p>
        </p:txBody>
      </p:sp>
      <p:sp>
        <p:nvSpPr>
          <p:cNvPr id="441" name="Google Shape;441;g2c3fe53c395_0_47"/>
          <p:cNvSpPr txBox="1"/>
          <p:nvPr>
            <p:ph idx="1" type="body"/>
          </p:nvPr>
        </p:nvSpPr>
        <p:spPr>
          <a:xfrm>
            <a:off x="461700" y="880533"/>
            <a:ext cx="8248500" cy="37581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 sz="2700"/>
              <a:t>“</a:t>
            </a:r>
            <a:r>
              <a:rPr b="1" lang="en" sz="3200"/>
              <a:t>An IT employee has a three-month-old daughter at home. He hasn't seen her for four days, he says.</a:t>
            </a:r>
            <a:r>
              <a:rPr lang="en" sz="2700"/>
              <a:t>” </a:t>
            </a:r>
            <a:r>
              <a:rPr lang="en"/>
              <a:t>– from an article about a ransomware attack on a newspaper publisher</a:t>
            </a:r>
            <a:endParaRPr/>
          </a:p>
        </p:txBody>
      </p:sp>
      <p:sp>
        <p:nvSpPr>
          <p:cNvPr id="442" name="Google Shape;442;g2c3fe53c395_0_47"/>
          <p:cNvSpPr txBox="1"/>
          <p:nvPr/>
        </p:nvSpPr>
        <p:spPr>
          <a:xfrm>
            <a:off x="461700" y="4115800"/>
            <a:ext cx="8248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Raleway"/>
                <a:ea typeface="Raleway"/>
                <a:cs typeface="Raleway"/>
                <a:sym typeface="Raleway"/>
              </a:rPr>
              <a:t>Source (German): </a:t>
            </a:r>
            <a:r>
              <a:rPr b="0" i="0" lang="en" sz="1000" u="sng" cap="none" strike="noStrike">
                <a:solidFill>
                  <a:schemeClr val="hlink"/>
                </a:solidFill>
                <a:latin typeface="Raleway"/>
                <a:ea typeface="Raleway"/>
                <a:cs typeface="Raleway"/>
                <a:sym typeface="Raleway"/>
                <a:hlinkClick r:id="rId3"/>
              </a:rPr>
              <a:t>https://web.archive.org/web/20240217115416/https%3A%2F%2Fwww.nzz.ch%2Ftechnologie%2Fkriminelle-hacker-greifen-die-nzz-an-und-erpressen-sie-cyberangriff-ransomware-ld.1778725%3Fmktcid%3Dsmsh%26mktcval%3DE-mail</a:t>
            </a:r>
            <a:endParaRPr b="0" i="0" sz="1000" u="none" cap="none" strike="noStrike">
              <a:solidFill>
                <a:schemeClr val="dk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g2c222f4c398_0_0"/>
          <p:cNvPicPr preferRelativeResize="0"/>
          <p:nvPr/>
        </p:nvPicPr>
        <p:blipFill rotWithShape="1">
          <a:blip r:embed="rId3">
            <a:alphaModFix/>
          </a:blip>
          <a:srcRect b="12519" l="0" r="0" t="12511"/>
          <a:stretch/>
        </p:blipFill>
        <p:spPr>
          <a:xfrm>
            <a:off x="-962" y="540"/>
            <a:ext cx="9145917" cy="5142420"/>
          </a:xfrm>
          <a:prstGeom prst="rect">
            <a:avLst/>
          </a:prstGeom>
          <a:noFill/>
          <a:ln>
            <a:noFill/>
          </a:ln>
        </p:spPr>
      </p:pic>
      <p:sp>
        <p:nvSpPr>
          <p:cNvPr id="92" name="Google Shape;92;g2c222f4c398_0_0"/>
          <p:cNvSpPr txBox="1"/>
          <p:nvPr>
            <p:ph type="title"/>
          </p:nvPr>
        </p:nvSpPr>
        <p:spPr>
          <a:xfrm>
            <a:off x="818531" y="3835312"/>
            <a:ext cx="8222100" cy="10746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SzPts val="12000"/>
              <a:buFont typeface="Raleway"/>
              <a:buNone/>
            </a:pPr>
            <a:r>
              <a:rPr lang="en" sz="6000">
                <a:solidFill>
                  <a:schemeClr val="lt1"/>
                </a:solidFill>
              </a:rPr>
              <a:t>Training Introduction</a:t>
            </a:r>
            <a:endParaRPr sz="6000">
              <a:solidFill>
                <a:schemeClr val="lt1"/>
              </a:solidFill>
            </a:endParaRPr>
          </a:p>
        </p:txBody>
      </p:sp>
      <p:grpSp>
        <p:nvGrpSpPr>
          <p:cNvPr id="93" name="Google Shape;93;g2c222f4c398_0_0"/>
          <p:cNvGrpSpPr/>
          <p:nvPr/>
        </p:nvGrpSpPr>
        <p:grpSpPr>
          <a:xfrm rot="-5400000">
            <a:off x="7415955" y="1316971"/>
            <a:ext cx="2940789" cy="308400"/>
            <a:chOff x="-263096" y="4645093"/>
            <a:chExt cx="2940789" cy="308400"/>
          </a:xfrm>
        </p:grpSpPr>
        <p:pic>
          <p:nvPicPr>
            <p:cNvPr id="94" name="Google Shape;94;g2c222f4c398_0_0"/>
            <p:cNvPicPr preferRelativeResize="0"/>
            <p:nvPr/>
          </p:nvPicPr>
          <p:blipFill rotWithShape="1">
            <a:blip r:embed="rId4">
              <a:alphaModFix/>
            </a:blip>
            <a:srcRect b="0" l="0" r="0" t="0"/>
            <a:stretch/>
          </p:blipFill>
          <p:spPr>
            <a:xfrm>
              <a:off x="-263096" y="4704511"/>
              <a:ext cx="242625" cy="189563"/>
            </a:xfrm>
            <a:prstGeom prst="rect">
              <a:avLst/>
            </a:prstGeom>
            <a:noFill/>
            <a:ln>
              <a:noFill/>
            </a:ln>
          </p:spPr>
        </p:pic>
        <p:sp>
          <p:nvSpPr>
            <p:cNvPr id="95" name="Google Shape;95;g2c222f4c398_0_0"/>
            <p:cNvSpPr txBox="1"/>
            <p:nvPr/>
          </p:nvSpPr>
          <p:spPr>
            <a:xfrm>
              <a:off x="44593" y="4645093"/>
              <a:ext cx="2633100" cy="3084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Photo by</a:t>
              </a:r>
              <a:r>
                <a:rPr b="0" i="0" lang="en" sz="1100" u="none" cap="none" strike="noStrike">
                  <a:solidFill>
                    <a:schemeClr val="dk2"/>
                  </a:solidFill>
                  <a:uFill>
                    <a:noFill/>
                  </a:uFill>
                  <a:latin typeface="Arial"/>
                  <a:ea typeface="Arial"/>
                  <a:cs typeface="Arial"/>
                  <a:sym typeface="Arial"/>
                  <a:hlinkClick r:id="rId5">
                    <a:extLst>
                      <a:ext uri="{A12FA001-AC4F-418D-AE19-62706E023703}">
                        <ahyp:hlinkClr val="tx"/>
                      </a:ext>
                    </a:extLst>
                  </a:hlinkClick>
                </a:rPr>
                <a:t> </a:t>
              </a:r>
              <a:r>
                <a:rPr b="0" i="0" lang="en" sz="1100" u="sng" cap="none" strike="noStrike">
                  <a:solidFill>
                    <a:schemeClr val="dk2"/>
                  </a:solidFill>
                  <a:latin typeface="Arial"/>
                  <a:ea typeface="Arial"/>
                  <a:cs typeface="Arial"/>
                  <a:sym typeface="Arial"/>
                  <a:hlinkClick r:id="rId6">
                    <a:extLst>
                      <a:ext uri="{A12FA001-AC4F-418D-AE19-62706E023703}">
                        <ahyp:hlinkClr val="tx"/>
                      </a:ext>
                    </a:extLst>
                  </a:hlinkClick>
                </a:rPr>
                <a:t>Chris Wormhoudt</a:t>
              </a:r>
              <a:r>
                <a:rPr b="0" i="0" lang="en" sz="1100" u="none" cap="none" strike="noStrike">
                  <a:solidFill>
                    <a:schemeClr val="dk2"/>
                  </a:solidFill>
                  <a:latin typeface="Arial"/>
                  <a:ea typeface="Arial"/>
                  <a:cs typeface="Arial"/>
                  <a:sym typeface="Arial"/>
                </a:rPr>
                <a:t> on</a:t>
              </a:r>
              <a:r>
                <a:rPr b="0" i="0" lang="en" sz="1100" u="none" cap="none" strike="noStrike">
                  <a:solidFill>
                    <a:schemeClr val="dk2"/>
                  </a:solidFill>
                  <a:uFill>
                    <a:noFill/>
                  </a:uFill>
                  <a:latin typeface="Arial"/>
                  <a:ea typeface="Arial"/>
                  <a:cs typeface="Arial"/>
                  <a:sym typeface="Arial"/>
                  <a:hlinkClick r:id="rId7">
                    <a:extLst>
                      <a:ext uri="{A12FA001-AC4F-418D-AE19-62706E023703}">
                        <ahyp:hlinkClr val="tx"/>
                      </a:ext>
                    </a:extLst>
                  </a:hlinkClick>
                </a:rPr>
                <a:t> </a:t>
              </a:r>
              <a:r>
                <a:rPr b="0" i="0" lang="en" sz="1100" u="sng" cap="none" strike="noStrike">
                  <a:solidFill>
                    <a:schemeClr val="dk2"/>
                  </a:solidFill>
                  <a:latin typeface="Arial"/>
                  <a:ea typeface="Arial"/>
                  <a:cs typeface="Arial"/>
                  <a:sym typeface="Arial"/>
                  <a:hlinkClick r:id="rId8">
                    <a:extLst>
                      <a:ext uri="{A12FA001-AC4F-418D-AE19-62706E023703}">
                        <ahyp:hlinkClr val="tx"/>
                      </a:ext>
                    </a:extLst>
                  </a:hlinkClick>
                </a:rPr>
                <a:t>Unsplash</a:t>
              </a:r>
              <a:endParaRPr b="0" i="0" sz="1600" u="none" cap="none" strike="noStrike">
                <a:solidFill>
                  <a:schemeClr val="dk2"/>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2"/>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Human Impact</a:t>
            </a:r>
            <a:endParaRPr/>
          </a:p>
        </p:txBody>
      </p:sp>
      <p:sp>
        <p:nvSpPr>
          <p:cNvPr id="448" name="Google Shape;448;p32"/>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1200"/>
              </a:spcBef>
              <a:spcAft>
                <a:spcPts val="0"/>
              </a:spcAft>
              <a:buSzPts val="2100"/>
              <a:buNone/>
            </a:pPr>
            <a:r>
              <a:rPr lang="en"/>
              <a:t>Incidents take a toll on people!</a:t>
            </a:r>
            <a:endParaRPr/>
          </a:p>
          <a:p>
            <a:pPr indent="-361950" lvl="0" marL="457200" rtl="0" algn="l">
              <a:lnSpc>
                <a:spcPct val="100000"/>
              </a:lnSpc>
              <a:spcBef>
                <a:spcPts val="1200"/>
              </a:spcBef>
              <a:spcAft>
                <a:spcPts val="0"/>
              </a:spcAft>
              <a:buSzPts val="2100"/>
              <a:buChar char="●"/>
            </a:pPr>
            <a:r>
              <a:rPr lang="en"/>
              <a:t>Employees can see and feel that something is not right, and this unsettles them</a:t>
            </a:r>
            <a:endParaRPr/>
          </a:p>
          <a:p>
            <a:pPr indent="-342900" lvl="1" marL="914400" rtl="0" algn="l">
              <a:lnSpc>
                <a:spcPct val="100000"/>
              </a:lnSpc>
              <a:spcBef>
                <a:spcPts val="1200"/>
              </a:spcBef>
              <a:spcAft>
                <a:spcPts val="0"/>
              </a:spcAft>
              <a:buSzPts val="1800"/>
              <a:buChar char="○"/>
            </a:pPr>
            <a:r>
              <a:rPr lang="en"/>
              <a:t>What does this mean for my job security?</a:t>
            </a:r>
            <a:endParaRPr/>
          </a:p>
          <a:p>
            <a:pPr indent="-342900" lvl="1" marL="914400" rtl="0" algn="l">
              <a:lnSpc>
                <a:spcPct val="100000"/>
              </a:lnSpc>
              <a:spcBef>
                <a:spcPts val="1200"/>
              </a:spcBef>
              <a:spcAft>
                <a:spcPts val="0"/>
              </a:spcAft>
              <a:buSzPts val="1800"/>
              <a:buChar char="○"/>
            </a:pPr>
            <a:r>
              <a:rPr lang="en"/>
              <a:t>What happens next? ⇒ Uncertainty</a:t>
            </a:r>
            <a:endParaRPr/>
          </a:p>
          <a:p>
            <a:pPr indent="-361950" lvl="0" marL="457200" rtl="0" algn="l">
              <a:lnSpc>
                <a:spcPct val="100000"/>
              </a:lnSpc>
              <a:spcBef>
                <a:spcPts val="1200"/>
              </a:spcBef>
              <a:spcAft>
                <a:spcPts val="1200"/>
              </a:spcAft>
              <a:buSzPts val="2100"/>
              <a:buChar char="●"/>
            </a:pPr>
            <a:r>
              <a:rPr lang="en"/>
              <a:t>Incident responders and their support will be working long hours (10-14 hours) for weeks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c3fe53c395_0_4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Human Impact</a:t>
            </a:r>
            <a:endParaRPr/>
          </a:p>
        </p:txBody>
      </p:sp>
      <p:sp>
        <p:nvSpPr>
          <p:cNvPr id="454" name="Google Shape;454;g2c3fe53c395_0_4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SzPts val="2100"/>
              <a:buNone/>
            </a:pPr>
            <a:r>
              <a:rPr lang="en"/>
              <a:t>This is really hard for everyone involved: </a:t>
            </a:r>
            <a:r>
              <a:rPr b="1" lang="en"/>
              <a:t>Assume 50% of staff operates at 50% of normal capacity.</a:t>
            </a:r>
            <a:endParaRPr b="1"/>
          </a:p>
          <a:p>
            <a:pPr indent="0" lvl="0" marL="0" rtl="0" algn="l">
              <a:lnSpc>
                <a:spcPct val="150000"/>
              </a:lnSpc>
              <a:spcBef>
                <a:spcPts val="0"/>
              </a:spcBef>
              <a:spcAft>
                <a:spcPts val="0"/>
              </a:spcAft>
              <a:buSzPts val="2100"/>
              <a:buNone/>
            </a:pPr>
            <a:r>
              <a:t/>
            </a:r>
            <a:endParaRPr/>
          </a:p>
          <a:p>
            <a:pPr indent="0" lvl="0" marL="0" rtl="0" algn="l">
              <a:lnSpc>
                <a:spcPct val="150000"/>
              </a:lnSpc>
              <a:spcBef>
                <a:spcPts val="0"/>
              </a:spcBef>
              <a:spcAft>
                <a:spcPts val="0"/>
              </a:spcAft>
              <a:buSzPts val="2100"/>
              <a:buNone/>
            </a:pPr>
            <a:r>
              <a:rPr lang="en"/>
              <a:t>How do you handle this?</a:t>
            </a:r>
            <a:endParaRPr/>
          </a:p>
          <a:p>
            <a:pPr indent="-361950" lvl="0" marL="457200" rtl="0" algn="l">
              <a:lnSpc>
                <a:spcPct val="150000"/>
              </a:lnSpc>
              <a:spcBef>
                <a:spcPts val="0"/>
              </a:spcBef>
              <a:spcAft>
                <a:spcPts val="0"/>
              </a:spcAft>
              <a:buSzPts val="2100"/>
              <a:buChar char="●"/>
            </a:pPr>
            <a:r>
              <a:rPr lang="en"/>
              <a:t>What does this mean for employees and management?</a:t>
            </a:r>
            <a:endParaRPr/>
          </a:p>
          <a:p>
            <a:pPr indent="-361950" lvl="0" marL="457200" rtl="0" algn="l">
              <a:lnSpc>
                <a:spcPct val="150000"/>
              </a:lnSpc>
              <a:spcBef>
                <a:spcPts val="0"/>
              </a:spcBef>
              <a:spcAft>
                <a:spcPts val="0"/>
              </a:spcAft>
              <a:buSzPts val="2100"/>
              <a:buChar char="●"/>
            </a:pPr>
            <a:r>
              <a:rPr lang="en"/>
              <a:t>How to counter risks on human wellbeing?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5"/>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Technical Impact</a:t>
            </a:r>
            <a:endParaRPr/>
          </a:p>
        </p:txBody>
      </p:sp>
      <p:sp>
        <p:nvSpPr>
          <p:cNvPr id="460" name="Google Shape;460;p35"/>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SzPts val="2100"/>
              <a:buChar char="●"/>
            </a:pPr>
            <a:r>
              <a:rPr lang="en"/>
              <a:t>What is compromised? What not?</a:t>
            </a:r>
            <a:endParaRPr/>
          </a:p>
          <a:p>
            <a:pPr indent="-361950" lvl="0" marL="457200" rtl="0" algn="l">
              <a:lnSpc>
                <a:spcPct val="150000"/>
              </a:lnSpc>
              <a:spcBef>
                <a:spcPts val="0"/>
              </a:spcBef>
              <a:spcAft>
                <a:spcPts val="0"/>
              </a:spcAft>
              <a:buSzPts val="2100"/>
              <a:buChar char="●"/>
            </a:pPr>
            <a:r>
              <a:rPr lang="en"/>
              <a:t>How to communicate securely?</a:t>
            </a:r>
            <a:endParaRPr/>
          </a:p>
          <a:p>
            <a:pPr indent="-361950" lvl="0" marL="457200" rtl="0" algn="l">
              <a:lnSpc>
                <a:spcPct val="150000"/>
              </a:lnSpc>
              <a:spcBef>
                <a:spcPts val="0"/>
              </a:spcBef>
              <a:spcAft>
                <a:spcPts val="0"/>
              </a:spcAft>
              <a:buSzPts val="2100"/>
              <a:buChar char="●"/>
            </a:pPr>
            <a:r>
              <a:rPr lang="en"/>
              <a:t>Can we trust our own documentation (stored in digital form)?</a:t>
            </a:r>
            <a:endParaRPr/>
          </a:p>
          <a:p>
            <a:pPr indent="-342900" lvl="1" marL="914400" rtl="0" algn="l">
              <a:lnSpc>
                <a:spcPct val="150000"/>
              </a:lnSpc>
              <a:spcBef>
                <a:spcPts val="0"/>
              </a:spcBef>
              <a:spcAft>
                <a:spcPts val="0"/>
              </a:spcAft>
              <a:buSzPts val="1800"/>
              <a:buChar char="○"/>
            </a:pPr>
            <a:r>
              <a:rPr lang="en"/>
              <a:t>Can we even access it?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2c3fe53c395_0_57"/>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Technical Impact</a:t>
            </a:r>
            <a:endParaRPr/>
          </a:p>
        </p:txBody>
      </p:sp>
      <p:sp>
        <p:nvSpPr>
          <p:cNvPr id="466" name="Google Shape;466;g2c3fe53c395_0_57"/>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SzPts val="2100"/>
              <a:buNone/>
            </a:pPr>
            <a:r>
              <a:rPr lang="en"/>
              <a:t>When will you be able to trust your systems again?</a:t>
            </a:r>
            <a:endParaRPr/>
          </a:p>
          <a:p>
            <a:pPr indent="-361950" lvl="0" marL="457200" rtl="0" algn="l">
              <a:lnSpc>
                <a:spcPct val="150000"/>
              </a:lnSpc>
              <a:spcBef>
                <a:spcPts val="0"/>
              </a:spcBef>
              <a:spcAft>
                <a:spcPts val="0"/>
              </a:spcAft>
              <a:buSzPts val="2100"/>
              <a:buChar char="●"/>
            </a:pPr>
            <a:r>
              <a:rPr lang="en"/>
              <a:t>Were the (immediate) measures sufficient?</a:t>
            </a:r>
            <a:endParaRPr/>
          </a:p>
          <a:p>
            <a:pPr indent="-361950" lvl="0" marL="457200" rtl="0" algn="l">
              <a:lnSpc>
                <a:spcPct val="150000"/>
              </a:lnSpc>
              <a:spcBef>
                <a:spcPts val="0"/>
              </a:spcBef>
              <a:spcAft>
                <a:spcPts val="0"/>
              </a:spcAft>
              <a:buSzPts val="2100"/>
              <a:buChar char="●"/>
            </a:pPr>
            <a:r>
              <a:rPr lang="en"/>
              <a:t>Are the backups infected?</a:t>
            </a:r>
            <a:endParaRPr/>
          </a:p>
          <a:p>
            <a:pPr indent="-361950" lvl="0" marL="457200" rtl="0" algn="l">
              <a:lnSpc>
                <a:spcPct val="150000"/>
              </a:lnSpc>
              <a:spcBef>
                <a:spcPts val="0"/>
              </a:spcBef>
              <a:spcAft>
                <a:spcPts val="0"/>
              </a:spcAft>
              <a:buSzPts val="2100"/>
              <a:buChar char="●"/>
            </a:pPr>
            <a:r>
              <a:rPr lang="en"/>
              <a:t>Is a recovered/rebuilt system now secure? Secure enough?</a:t>
            </a:r>
            <a:endParaRPr/>
          </a:p>
          <a:p>
            <a:pPr indent="-361950" lvl="0" marL="457200" rtl="0" algn="l">
              <a:lnSpc>
                <a:spcPct val="150000"/>
              </a:lnSpc>
              <a:spcBef>
                <a:spcPts val="0"/>
              </a:spcBef>
              <a:spcAft>
                <a:spcPts val="0"/>
              </a:spcAft>
              <a:buSzPts val="2100"/>
              <a:buChar char="●"/>
            </a:pPr>
            <a:r>
              <a:rPr lang="en"/>
              <a:t>Will the threat actor be able to do it again?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c222f4c398_0_126"/>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6"/>
                </a:solidFill>
              </a:rPr>
              <a:t>Ransomware Impact - Exercise Part 2</a:t>
            </a:r>
            <a:endParaRPr>
              <a:solidFill>
                <a:schemeClr val="accent6"/>
              </a:solidFill>
            </a:endParaRPr>
          </a:p>
        </p:txBody>
      </p:sp>
      <p:sp>
        <p:nvSpPr>
          <p:cNvPr id="472" name="Google Shape;472;g2c222f4c398_0_126"/>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Clr>
                <a:schemeClr val="dk1"/>
              </a:buClr>
              <a:buSzPts val="1100"/>
              <a:buFont typeface="Arial"/>
              <a:buNone/>
            </a:pPr>
            <a:r>
              <a:rPr lang="en"/>
              <a:t>Discuss with your previous group (~10 min):</a:t>
            </a:r>
            <a:endParaRPr/>
          </a:p>
          <a:p>
            <a:pPr indent="-361950" lvl="0" marL="457200" rtl="0" algn="l">
              <a:lnSpc>
                <a:spcPct val="100000"/>
              </a:lnSpc>
              <a:spcBef>
                <a:spcPts val="1200"/>
              </a:spcBef>
              <a:spcAft>
                <a:spcPts val="0"/>
              </a:spcAft>
              <a:buSzPts val="2100"/>
              <a:buAutoNum type="arabicPeriod"/>
            </a:pPr>
            <a:r>
              <a:rPr lang="en"/>
              <a:t>What additional impacts on your organisation and constituents have come up in the last few slides?</a:t>
            </a:r>
            <a:endParaRPr/>
          </a:p>
          <a:p>
            <a:pPr indent="-361950" lvl="0" marL="457200" rtl="0" algn="l">
              <a:lnSpc>
                <a:spcPct val="100000"/>
              </a:lnSpc>
              <a:spcBef>
                <a:spcPts val="1200"/>
              </a:spcBef>
              <a:spcAft>
                <a:spcPts val="1200"/>
              </a:spcAft>
              <a:buSzPts val="2100"/>
              <a:buAutoNum type="arabicPeriod"/>
            </a:pPr>
            <a:r>
              <a:rPr lang="en"/>
              <a:t>Which are the top 2? Why?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2da78a35bd7_0_17"/>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What are the risks to keep an eye 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da78a35bd7_0_22"/>
          <p:cNvSpPr txBox="1"/>
          <p:nvPr>
            <p:ph type="title"/>
          </p:nvPr>
        </p:nvSpPr>
        <p:spPr>
          <a:xfrm>
            <a:off x="391675" y="96800"/>
            <a:ext cx="8222100" cy="7677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SzPts val="2800"/>
              <a:buNone/>
            </a:pPr>
            <a:r>
              <a:rPr lang="en"/>
              <a:t>“Risk to whom?” - Dan Geer</a:t>
            </a:r>
            <a:endParaRPr/>
          </a:p>
        </p:txBody>
      </p:sp>
      <p:sp>
        <p:nvSpPr>
          <p:cNvPr id="483" name="Google Shape;483;g2da78a35bd7_0_22"/>
          <p:cNvSpPr txBox="1"/>
          <p:nvPr>
            <p:ph idx="1" type="body"/>
          </p:nvPr>
        </p:nvSpPr>
        <p:spPr>
          <a:xfrm>
            <a:off x="471900" y="922800"/>
            <a:ext cx="3999900" cy="37065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1400"/>
              <a:buNone/>
            </a:pPr>
            <a:r>
              <a:rPr b="1" lang="en"/>
              <a:t>Risks Before Incident</a:t>
            </a:r>
            <a:endParaRPr b="1"/>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Technical stuff</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CPE, CVE, CVSS, EPSS, Credential Stuffing, APIs, Phishing, Malware, Botnets, exposed services etc, etc, etc,</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Revenue</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Brand</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Country</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Sector</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t/>
            </a:r>
            <a:endParaRPr/>
          </a:p>
        </p:txBody>
      </p:sp>
      <p:sp>
        <p:nvSpPr>
          <p:cNvPr id="484" name="Google Shape;484;g2da78a35bd7_0_22"/>
          <p:cNvSpPr txBox="1"/>
          <p:nvPr>
            <p:ph idx="2" type="body"/>
          </p:nvPr>
        </p:nvSpPr>
        <p:spPr>
          <a:xfrm>
            <a:off x="4694250" y="922800"/>
            <a:ext cx="3999900" cy="37065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1400"/>
              <a:buNone/>
            </a:pPr>
            <a:r>
              <a:rPr b="1" lang="en"/>
              <a:t>Risks During Incident</a:t>
            </a:r>
            <a:endParaRPr b="1"/>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Clr>
                <a:schemeClr val="dk1"/>
              </a:buClr>
              <a:buSzPts val="1100"/>
              <a:buFont typeface="Arial"/>
              <a:buNone/>
            </a:pPr>
            <a:r>
              <a:rPr lang="en"/>
              <a:t>To the incident responders - burnout, bad decisions, communications, working shifts</a:t>
            </a:r>
            <a:endParaRPr/>
          </a:p>
          <a:p>
            <a:pPr indent="0" lvl="0" marL="0" rtl="0" algn="l">
              <a:lnSpc>
                <a:spcPct val="90000"/>
              </a:lnSpc>
              <a:spcBef>
                <a:spcPts val="0"/>
              </a:spcBef>
              <a:spcAft>
                <a:spcPts val="0"/>
              </a:spcAft>
              <a:buClr>
                <a:schemeClr val="dk1"/>
              </a:buClr>
              <a:buSzPts val="1100"/>
              <a:buFont typeface="Arial"/>
              <a:buNone/>
            </a:pPr>
            <a:r>
              <a:rPr lang="en"/>
              <a:t>To the CERT team - reputational, liability</a:t>
            </a:r>
            <a:endParaRPr/>
          </a:p>
          <a:p>
            <a:pPr indent="0" lvl="0" marL="0" rtl="0" algn="l">
              <a:lnSpc>
                <a:spcPct val="90000"/>
              </a:lnSpc>
              <a:spcBef>
                <a:spcPts val="0"/>
              </a:spcBef>
              <a:spcAft>
                <a:spcPts val="0"/>
              </a:spcAft>
              <a:buSzPts val="1400"/>
              <a:buNone/>
            </a:pPr>
            <a:r>
              <a:rPr lang="en"/>
              <a:t>To the victim executive team</a:t>
            </a:r>
            <a:endParaRPr/>
          </a:p>
          <a:p>
            <a:pPr indent="0" lvl="0" marL="0" rtl="0" algn="l">
              <a:lnSpc>
                <a:spcPct val="90000"/>
              </a:lnSpc>
              <a:spcBef>
                <a:spcPts val="0"/>
              </a:spcBef>
              <a:spcAft>
                <a:spcPts val="0"/>
              </a:spcAft>
              <a:buSzPts val="1400"/>
              <a:buNone/>
            </a:pPr>
            <a:r>
              <a:rPr lang="en"/>
              <a:t>To the victim Security Team</a:t>
            </a:r>
            <a:endParaRPr/>
          </a:p>
          <a:p>
            <a:pPr indent="0" lvl="0" marL="0" rtl="0" algn="l">
              <a:lnSpc>
                <a:spcPct val="90000"/>
              </a:lnSpc>
              <a:spcBef>
                <a:spcPts val="0"/>
              </a:spcBef>
              <a:spcAft>
                <a:spcPts val="0"/>
              </a:spcAft>
              <a:buSzPts val="1400"/>
              <a:buNone/>
            </a:pPr>
            <a:r>
              <a:rPr lang="en"/>
              <a:t>To the victim IT team</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To the ransomware affiliate</a:t>
            </a:r>
            <a:endParaRPr/>
          </a:p>
          <a:p>
            <a:pPr indent="0" lvl="0" marL="0" rtl="0" algn="l">
              <a:lnSpc>
                <a:spcPct val="90000"/>
              </a:lnSpc>
              <a:spcBef>
                <a:spcPts val="0"/>
              </a:spcBef>
              <a:spcAft>
                <a:spcPts val="0"/>
              </a:spcAft>
              <a:buSzPts val="1400"/>
              <a:buNone/>
            </a:pPr>
            <a:r>
              <a:rPr lang="en"/>
              <a:t>To the negotiator</a:t>
            </a:r>
            <a:endParaRPr/>
          </a:p>
          <a:p>
            <a:pPr indent="0" lvl="0" marL="0" rtl="0" algn="l">
              <a:lnSpc>
                <a:spcPct val="90000"/>
              </a:lnSpc>
              <a:spcBef>
                <a:spcPts val="0"/>
              </a:spcBef>
              <a:spcAft>
                <a:spcPts val="0"/>
              </a:spcAft>
              <a:buClr>
                <a:schemeClr val="dk1"/>
              </a:buClr>
              <a:buSzPts val="1100"/>
              <a:buFont typeface="Arial"/>
              <a:buNone/>
            </a:pPr>
            <a:r>
              <a:rPr lang="en"/>
              <a:t>To the ransomware group</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7"/>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For an enterprise</a:t>
            </a:r>
            <a:endParaRPr/>
          </a:p>
        </p:txBody>
      </p:sp>
      <p:sp>
        <p:nvSpPr>
          <p:cNvPr id="490" name="Google Shape;490;p37"/>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750"/>
              </a:spcBef>
              <a:spcAft>
                <a:spcPts val="0"/>
              </a:spcAft>
              <a:buSzPts val="2100"/>
              <a:buChar char="●"/>
            </a:pPr>
            <a:r>
              <a:rPr lang="en"/>
              <a:t>Most groups start their demands at 1-10% of a company's annual recurring revenue (ARR)</a:t>
            </a:r>
            <a:endParaRPr/>
          </a:p>
          <a:p>
            <a:pPr indent="-361950" lvl="0" marL="457200" rtl="0" algn="l">
              <a:lnSpc>
                <a:spcPct val="100000"/>
              </a:lnSpc>
              <a:spcBef>
                <a:spcPts val="750"/>
              </a:spcBef>
              <a:spcAft>
                <a:spcPts val="0"/>
              </a:spcAft>
              <a:buSzPts val="2100"/>
              <a:buChar char="●"/>
            </a:pPr>
            <a:r>
              <a:rPr lang="en"/>
              <a:t>Can be negotiated down 50% if you're lucky</a:t>
            </a:r>
            <a:endParaRPr/>
          </a:p>
          <a:p>
            <a:pPr indent="0" lvl="0" marL="0" rtl="0" algn="l">
              <a:lnSpc>
                <a:spcPct val="100000"/>
              </a:lnSpc>
              <a:spcBef>
                <a:spcPts val="0"/>
              </a:spcBef>
              <a:spcAft>
                <a:spcPts val="0"/>
              </a:spcAft>
              <a:buSzPts val="2100"/>
              <a:buNone/>
            </a:pPr>
            <a:r>
              <a:t/>
            </a:r>
            <a:endParaRPr/>
          </a:p>
          <a:p>
            <a:pPr indent="0" lvl="0" marL="0" rtl="0" algn="ctr">
              <a:lnSpc>
                <a:spcPct val="100000"/>
              </a:lnSpc>
              <a:spcBef>
                <a:spcPts val="0"/>
              </a:spcBef>
              <a:spcAft>
                <a:spcPts val="0"/>
              </a:spcAft>
              <a:buSzPts val="2100"/>
              <a:buNone/>
            </a:pPr>
            <a:r>
              <a:rPr b="1" lang="en"/>
              <a:t>⇒ </a:t>
            </a:r>
            <a:r>
              <a:rPr b="1" lang="en">
                <a:solidFill>
                  <a:schemeClr val="accent6"/>
                </a:solidFill>
              </a:rPr>
              <a:t>?% likelihood</a:t>
            </a:r>
            <a:r>
              <a:rPr b="1" lang="en"/>
              <a:t> x 5% of ARR is a good idea of just the financial impact of the ransom</a:t>
            </a:r>
            <a:endParaRPr b="1"/>
          </a:p>
          <a:p>
            <a:pPr indent="0" lvl="0" marL="0" rtl="0" algn="ctr">
              <a:lnSpc>
                <a:spcPct val="100000"/>
              </a:lnSpc>
              <a:spcBef>
                <a:spcPts val="0"/>
              </a:spcBef>
              <a:spcAft>
                <a:spcPts val="0"/>
              </a:spcAft>
              <a:buSzPts val="2100"/>
              <a:buNone/>
            </a:pPr>
            <a:r>
              <a:t/>
            </a:r>
            <a:endParaRPr b="1"/>
          </a:p>
          <a:p>
            <a:pPr indent="0" lvl="0" marL="0" rtl="0" algn="ctr">
              <a:lnSpc>
                <a:spcPct val="100000"/>
              </a:lnSpc>
              <a:spcBef>
                <a:spcPts val="0"/>
              </a:spcBef>
              <a:spcAft>
                <a:spcPts val="0"/>
              </a:spcAft>
              <a:buSzPts val="2100"/>
              <a:buNone/>
            </a:pPr>
            <a:r>
              <a:t/>
            </a:r>
            <a:endParaRPr b="1"/>
          </a:p>
        </p:txBody>
      </p:sp>
      <p:pic>
        <p:nvPicPr>
          <p:cNvPr id="491" name="Google Shape;491;p37">
            <a:hlinkClick r:id="rId3"/>
          </p:cNvPr>
          <p:cNvPicPr preferRelativeResize="0"/>
          <p:nvPr/>
        </p:nvPicPr>
        <p:blipFill rotWithShape="1">
          <a:blip r:embed="rId4">
            <a:alphaModFix/>
          </a:blip>
          <a:srcRect b="0" l="0" r="0" t="0"/>
          <a:stretch/>
        </p:blipFill>
        <p:spPr>
          <a:xfrm>
            <a:off x="2344838" y="3029275"/>
            <a:ext cx="4482224" cy="1819250"/>
          </a:xfrm>
          <a:prstGeom prst="rect">
            <a:avLst/>
          </a:prstGeom>
          <a:noFill/>
          <a:ln>
            <a:noFill/>
          </a:ln>
        </p:spPr>
      </p:pic>
      <p:pic>
        <p:nvPicPr>
          <p:cNvPr id="492" name="Google Shape;492;p37"/>
          <p:cNvPicPr preferRelativeResize="0"/>
          <p:nvPr/>
        </p:nvPicPr>
        <p:blipFill>
          <a:blip r:embed="rId5">
            <a:alphaModFix/>
          </a:blip>
          <a:stretch>
            <a:fillRect/>
          </a:stretch>
        </p:blipFill>
        <p:spPr>
          <a:xfrm>
            <a:off x="6702900" y="3111425"/>
            <a:ext cx="375975" cy="3759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1f418de567f_4_31"/>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For an enterprise</a:t>
            </a:r>
            <a:endParaRPr/>
          </a:p>
        </p:txBody>
      </p:sp>
      <p:sp>
        <p:nvSpPr>
          <p:cNvPr id="498" name="Google Shape;498;g1f418de567f_4_31"/>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lnSpcReduction="10000"/>
          </a:bodyPr>
          <a:lstStyle/>
          <a:p>
            <a:pPr indent="-361950" lvl="0" marL="457200" rtl="0" algn="l">
              <a:lnSpc>
                <a:spcPct val="100000"/>
              </a:lnSpc>
              <a:spcBef>
                <a:spcPts val="750"/>
              </a:spcBef>
              <a:spcAft>
                <a:spcPts val="0"/>
              </a:spcAft>
              <a:buSzPts val="2100"/>
              <a:buChar char="●"/>
            </a:pPr>
            <a:r>
              <a:rPr lang="en"/>
              <a:t>Add the lost revenue from being offline for 2 weeks</a:t>
            </a:r>
            <a:endParaRPr/>
          </a:p>
          <a:p>
            <a:pPr indent="-361950" lvl="0" marL="457200" rtl="0" algn="l">
              <a:lnSpc>
                <a:spcPct val="100000"/>
              </a:lnSpc>
              <a:spcBef>
                <a:spcPts val="750"/>
              </a:spcBef>
              <a:spcAft>
                <a:spcPts val="0"/>
              </a:spcAft>
              <a:buSzPts val="2100"/>
              <a:buChar char="●"/>
            </a:pPr>
            <a:r>
              <a:rPr lang="en"/>
              <a:t>Add 2 weeks of 12 work hour days multiplied by the number of people needed to rebuild your critical systems (~2x-4x your own IT staff)</a:t>
            </a:r>
            <a:endParaRPr/>
          </a:p>
          <a:p>
            <a:pPr indent="-361950" lvl="0" marL="457200" rtl="0" algn="l">
              <a:lnSpc>
                <a:spcPct val="100000"/>
              </a:lnSpc>
              <a:spcBef>
                <a:spcPts val="750"/>
              </a:spcBef>
              <a:spcAft>
                <a:spcPts val="0"/>
              </a:spcAft>
              <a:buSzPts val="2100"/>
              <a:buChar char="●"/>
            </a:pPr>
            <a:r>
              <a:rPr lang="en"/>
              <a:t>The Gordon-Loeb model suggests that you should spend about a third of the impact to prevent it</a:t>
            </a:r>
            <a:endParaRPr/>
          </a:p>
          <a:p>
            <a:pPr indent="0" lvl="0" marL="0" rtl="0" algn="l">
              <a:lnSpc>
                <a:spcPct val="100000"/>
              </a:lnSpc>
              <a:spcBef>
                <a:spcPts val="0"/>
              </a:spcBef>
              <a:spcAft>
                <a:spcPts val="0"/>
              </a:spcAft>
              <a:buSzPts val="2100"/>
              <a:buNone/>
            </a:pPr>
            <a:r>
              <a:t/>
            </a:r>
            <a:endParaRPr b="1"/>
          </a:p>
          <a:p>
            <a:pPr indent="0" lvl="0" marL="0" rtl="0" algn="ctr">
              <a:lnSpc>
                <a:spcPct val="100000"/>
              </a:lnSpc>
              <a:spcBef>
                <a:spcPts val="0"/>
              </a:spcBef>
              <a:spcAft>
                <a:spcPts val="0"/>
              </a:spcAft>
              <a:buSzPts val="2100"/>
              <a:buNone/>
            </a:pPr>
            <a:r>
              <a:rPr b="1" lang="en"/>
              <a:t>⇒ 1/3 x ?% likelihood x 5% ARR + lost revenue</a:t>
            </a:r>
            <a:br>
              <a:rPr b="1" lang="en"/>
            </a:br>
            <a:r>
              <a:rPr b="1" lang="en"/>
              <a:t>+ employee/support costs</a:t>
            </a:r>
            <a:br>
              <a:rPr b="1" lang="en"/>
            </a:br>
            <a:r>
              <a:rPr b="1" lang="en"/>
              <a:t>= rough budget goal for ransomware prevention for any business.</a:t>
            </a:r>
            <a:endParaRPr b="1"/>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8"/>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For a CSIRT/PSIRT/SOC</a:t>
            </a:r>
            <a:endParaRPr/>
          </a:p>
        </p:txBody>
      </p:sp>
      <p:sp>
        <p:nvSpPr>
          <p:cNvPr id="504" name="Google Shape;504;p38"/>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1200"/>
              </a:spcBef>
              <a:spcAft>
                <a:spcPts val="0"/>
              </a:spcAft>
              <a:buSzPts val="2100"/>
              <a:buChar char="●"/>
            </a:pPr>
            <a:r>
              <a:rPr lang="en"/>
              <a:t>Frequency depends on your constituency</a:t>
            </a:r>
            <a:endParaRPr/>
          </a:p>
          <a:p>
            <a:pPr indent="-361950" lvl="0" marL="457200" rtl="0" algn="l">
              <a:lnSpc>
                <a:spcPct val="100000"/>
              </a:lnSpc>
              <a:spcBef>
                <a:spcPts val="1200"/>
              </a:spcBef>
              <a:spcAft>
                <a:spcPts val="0"/>
              </a:spcAft>
              <a:buSzPts val="2100"/>
              <a:buChar char="●"/>
            </a:pPr>
            <a:r>
              <a:rPr lang="en"/>
              <a:t>Severity depends on your constituency</a:t>
            </a:r>
            <a:endParaRPr/>
          </a:p>
          <a:p>
            <a:pPr indent="-361950" lvl="0" marL="457200" rtl="0" algn="l">
              <a:lnSpc>
                <a:spcPct val="100000"/>
              </a:lnSpc>
              <a:spcBef>
                <a:spcPts val="1200"/>
              </a:spcBef>
              <a:spcAft>
                <a:spcPts val="0"/>
              </a:spcAft>
              <a:buSzPts val="2100"/>
              <a:buChar char="●"/>
            </a:pPr>
            <a:r>
              <a:rPr lang="en"/>
              <a:t>It is possible to predict roughly</a:t>
            </a:r>
            <a:endParaRPr/>
          </a:p>
          <a:p>
            <a:pPr indent="-361950" lvl="0" marL="457200" rtl="0" algn="l">
              <a:lnSpc>
                <a:spcPct val="100000"/>
              </a:lnSpc>
              <a:spcBef>
                <a:spcPts val="1200"/>
              </a:spcBef>
              <a:spcAft>
                <a:spcPts val="1200"/>
              </a:spcAft>
              <a:buSzPts val="2100"/>
              <a:buChar char="●"/>
            </a:pPr>
            <a:r>
              <a:rPr lang="en"/>
              <a:t>Check your history of events and project and/or contact the MSR-SIG to estimate it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21bdad3a9b5_0_2"/>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Welcome and introductions</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Ransomware Attacks</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Preparation for ransomware attacks</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Darknet &amp; Ransomware groups</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Incident Response Management</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Response to a ransomware attack</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The recovery phase</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A word on negotiation</a:t>
            </a:r>
            <a:endParaRPr>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
                <a:latin typeface="Calibri"/>
                <a:ea typeface="Calibri"/>
                <a:cs typeface="Calibri"/>
                <a:sym typeface="Calibri"/>
              </a:rPr>
              <a:t>Q&amp;A</a:t>
            </a:r>
            <a:endParaRPr>
              <a:latin typeface="Calibri"/>
              <a:ea typeface="Calibri"/>
              <a:cs typeface="Calibri"/>
              <a:sym typeface="Calibri"/>
            </a:endParaRPr>
          </a:p>
        </p:txBody>
      </p:sp>
      <p:sp>
        <p:nvSpPr>
          <p:cNvPr id="101" name="Google Shape;101;g21bdad3a9b5_0_2"/>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Agenda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ed909d8d58_0_12"/>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Cyber insurance</a:t>
            </a:r>
            <a:endParaRPr/>
          </a:p>
        </p:txBody>
      </p:sp>
      <p:sp>
        <p:nvSpPr>
          <p:cNvPr id="510" name="Google Shape;510;g2ed909d8d58_0_12"/>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361950" lvl="0" marL="457200" rtl="0" algn="l">
              <a:lnSpc>
                <a:spcPct val="115000"/>
              </a:lnSpc>
              <a:spcBef>
                <a:spcPts val="0"/>
              </a:spcBef>
              <a:spcAft>
                <a:spcPts val="0"/>
              </a:spcAft>
              <a:buSzPts val="2100"/>
              <a:buChar char="●"/>
            </a:pPr>
            <a:r>
              <a:rPr lang="en"/>
              <a:t>Ransomware is currently (2024) the largest loss driver in the insurance world</a:t>
            </a:r>
            <a:endParaRPr/>
          </a:p>
          <a:p>
            <a:pPr indent="-361950" lvl="0" marL="457200" rtl="0" algn="l">
              <a:lnSpc>
                <a:spcPct val="115000"/>
              </a:lnSpc>
              <a:spcBef>
                <a:spcPts val="0"/>
              </a:spcBef>
              <a:spcAft>
                <a:spcPts val="0"/>
              </a:spcAft>
              <a:buSzPts val="2100"/>
              <a:buChar char="●"/>
            </a:pPr>
            <a:r>
              <a:rPr lang="en"/>
              <a:t>Insurance can save a victim from going bankrupt</a:t>
            </a:r>
            <a:endParaRPr/>
          </a:p>
          <a:p>
            <a:pPr indent="-361950" lvl="0" marL="457200" rtl="0" algn="l">
              <a:lnSpc>
                <a:spcPct val="115000"/>
              </a:lnSpc>
              <a:spcBef>
                <a:spcPts val="0"/>
              </a:spcBef>
              <a:spcAft>
                <a:spcPts val="0"/>
              </a:spcAft>
              <a:buSzPts val="2100"/>
              <a:buChar char="●"/>
            </a:pPr>
            <a:r>
              <a:rPr lang="en"/>
              <a:t>Insurers increasingly demand proof of good cyber-hygiene</a:t>
            </a:r>
            <a:endParaRPr/>
          </a:p>
          <a:p>
            <a:pPr indent="-361950" lvl="0" marL="457200" rtl="0" algn="l">
              <a:lnSpc>
                <a:spcPct val="115000"/>
              </a:lnSpc>
              <a:spcBef>
                <a:spcPts val="0"/>
              </a:spcBef>
              <a:spcAft>
                <a:spcPts val="0"/>
              </a:spcAft>
              <a:buSzPts val="2100"/>
              <a:buChar char="●"/>
            </a:pPr>
            <a:r>
              <a:rPr lang="en"/>
              <a:t>Insures increasingly reluctant to pay ransoms</a:t>
            </a:r>
            <a:endParaRPr/>
          </a:p>
          <a:p>
            <a:pPr indent="0" lvl="0" marL="45720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
              <a:t>Insurance companies have a lever to promote better cyber security</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2df9502b33e_0_1"/>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en"/>
              <a:t>#1 Targeting “analysis”</a:t>
            </a:r>
            <a:endParaRPr/>
          </a:p>
        </p:txBody>
      </p:sp>
      <p:sp>
        <p:nvSpPr>
          <p:cNvPr id="516" name="Google Shape;516;g2df9502b33e_0_1"/>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750"/>
              </a:spcBef>
              <a:spcAft>
                <a:spcPts val="0"/>
              </a:spcAft>
              <a:buSzPts val="2100"/>
              <a:buNone/>
            </a:pPr>
            <a:r>
              <a:rPr lang="en"/>
              <a:t>Imagine 100 victims of ransomware</a:t>
            </a:r>
            <a:endParaRPr/>
          </a:p>
          <a:p>
            <a:pPr indent="0" lvl="0" marL="0" rtl="0" algn="l">
              <a:lnSpc>
                <a:spcPct val="100000"/>
              </a:lnSpc>
              <a:spcBef>
                <a:spcPts val="750"/>
              </a:spcBef>
              <a:spcAft>
                <a:spcPts val="0"/>
              </a:spcAft>
              <a:buSzPts val="2100"/>
              <a:buNone/>
            </a:pPr>
            <a:r>
              <a:rPr lang="en"/>
              <a:t>	79 are under 100M in revenue</a:t>
            </a:r>
            <a:endParaRPr/>
          </a:p>
          <a:p>
            <a:pPr indent="0" lvl="0" marL="0" rtl="0" algn="l">
              <a:lnSpc>
                <a:spcPct val="100000"/>
              </a:lnSpc>
              <a:spcBef>
                <a:spcPts val="750"/>
              </a:spcBef>
              <a:spcAft>
                <a:spcPts val="0"/>
              </a:spcAft>
              <a:buSzPts val="2100"/>
              <a:buNone/>
            </a:pPr>
            <a:r>
              <a:rPr lang="en"/>
              <a:t>	21 are above 100M in revenue</a:t>
            </a:r>
            <a:endParaRPr/>
          </a:p>
          <a:p>
            <a:pPr indent="0" lvl="0" marL="0" rtl="0" algn="l">
              <a:lnSpc>
                <a:spcPct val="100000"/>
              </a:lnSpc>
              <a:spcBef>
                <a:spcPts val="750"/>
              </a:spcBef>
              <a:spcAft>
                <a:spcPts val="0"/>
              </a:spcAft>
              <a:buSzPts val="2100"/>
              <a:buNone/>
            </a:pPr>
            <a:r>
              <a:t/>
            </a:r>
            <a:endParaRPr/>
          </a:p>
          <a:p>
            <a:pPr indent="0" lvl="0" marL="0" rtl="0" algn="l">
              <a:lnSpc>
                <a:spcPct val="100000"/>
              </a:lnSpc>
              <a:spcBef>
                <a:spcPts val="750"/>
              </a:spcBef>
              <a:spcAft>
                <a:spcPts val="0"/>
              </a:spcAft>
              <a:buSzPts val="2100"/>
              <a:buNone/>
            </a:pPr>
            <a:r>
              <a:rPr lang="en"/>
              <a:t>	Clearly small business (&lt;100M) are targeted right?</a:t>
            </a:r>
            <a:endParaRPr/>
          </a:p>
          <a:p>
            <a:pPr indent="0" lvl="0" marL="0" rtl="0" algn="l">
              <a:lnSpc>
                <a:spcPct val="100000"/>
              </a:lnSpc>
              <a:spcBef>
                <a:spcPts val="750"/>
              </a:spcBef>
              <a:spcAft>
                <a:spcPts val="0"/>
              </a:spcAft>
              <a:buSzPts val="2100"/>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df9502b33e_0_7"/>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#1 mistake of targeting “analysis”</a:t>
            </a:r>
            <a:endParaRPr/>
          </a:p>
        </p:txBody>
      </p:sp>
      <p:sp>
        <p:nvSpPr>
          <p:cNvPr id="522" name="Google Shape;522;g2df9502b33e_0_7"/>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750"/>
              </a:spcBef>
              <a:spcAft>
                <a:spcPts val="0"/>
              </a:spcAft>
              <a:buSzPts val="2100"/>
              <a:buNone/>
            </a:pPr>
            <a:r>
              <a:rPr lang="en"/>
              <a:t>Imagine 100 victims of ransomware.</a:t>
            </a:r>
            <a:endParaRPr/>
          </a:p>
          <a:p>
            <a:pPr indent="0" lvl="0" marL="0" rtl="0" algn="l">
              <a:lnSpc>
                <a:spcPct val="100000"/>
              </a:lnSpc>
              <a:spcBef>
                <a:spcPts val="750"/>
              </a:spcBef>
              <a:spcAft>
                <a:spcPts val="0"/>
              </a:spcAft>
              <a:buSzPts val="2100"/>
              <a:buNone/>
            </a:pPr>
            <a:r>
              <a:rPr lang="en"/>
              <a:t>	79 are under 100M in revenue / 15 Million Companies</a:t>
            </a:r>
            <a:endParaRPr/>
          </a:p>
          <a:p>
            <a:pPr indent="0" lvl="0" marL="0" rtl="0" algn="l">
              <a:lnSpc>
                <a:spcPct val="100000"/>
              </a:lnSpc>
              <a:spcBef>
                <a:spcPts val="750"/>
              </a:spcBef>
              <a:spcAft>
                <a:spcPts val="0"/>
              </a:spcAft>
              <a:buSzPts val="2100"/>
              <a:buNone/>
            </a:pPr>
            <a:r>
              <a:rPr lang="en"/>
              <a:t>	21 are above 100M in revenue / 5000 companies</a:t>
            </a:r>
            <a:endParaRPr/>
          </a:p>
          <a:p>
            <a:pPr indent="0" lvl="0" marL="0" rtl="0" algn="l">
              <a:lnSpc>
                <a:spcPct val="100000"/>
              </a:lnSpc>
              <a:spcBef>
                <a:spcPts val="750"/>
              </a:spcBef>
              <a:spcAft>
                <a:spcPts val="0"/>
              </a:spcAft>
              <a:buSzPts val="2100"/>
              <a:buNone/>
            </a:pPr>
            <a:r>
              <a:t/>
            </a:r>
            <a:endParaRPr/>
          </a:p>
          <a:p>
            <a:pPr indent="0" lvl="0" marL="0" rtl="0" algn="l">
              <a:lnSpc>
                <a:spcPct val="100000"/>
              </a:lnSpc>
              <a:spcBef>
                <a:spcPts val="750"/>
              </a:spcBef>
              <a:spcAft>
                <a:spcPts val="0"/>
              </a:spcAft>
              <a:buSzPts val="2100"/>
              <a:buNone/>
            </a:pPr>
            <a:r>
              <a:t/>
            </a:r>
            <a:endParaRPr/>
          </a:p>
        </p:txBody>
      </p:sp>
      <p:pic>
        <p:nvPicPr>
          <p:cNvPr id="523" name="Google Shape;523;g2df9502b33e_0_7"/>
          <p:cNvPicPr preferRelativeResize="0"/>
          <p:nvPr/>
        </p:nvPicPr>
        <p:blipFill rotWithShape="1">
          <a:blip r:embed="rId3">
            <a:alphaModFix/>
          </a:blip>
          <a:srcRect b="0" l="0" r="0" t="0"/>
          <a:stretch/>
        </p:blipFill>
        <p:spPr>
          <a:xfrm>
            <a:off x="1456450" y="2204875"/>
            <a:ext cx="5529750" cy="25543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c222f4c398_0_94"/>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ED7D31"/>
              </a:buClr>
              <a:buSzPts val="4200"/>
              <a:buFont typeface="Raleway"/>
              <a:buNone/>
            </a:pPr>
            <a:r>
              <a:rPr lang="en"/>
              <a:t>Who should be involved</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c4b72078c1_0_387"/>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6"/>
                </a:solidFill>
              </a:rPr>
              <a:t>Who is responsible? </a:t>
            </a:r>
            <a:endParaRPr>
              <a:solidFill>
                <a:schemeClr val="accent6"/>
              </a:solidFill>
            </a:endParaRPr>
          </a:p>
        </p:txBody>
      </p:sp>
      <p:sp>
        <p:nvSpPr>
          <p:cNvPr id="534" name="Google Shape;534;g2c4b72078c1_0_387"/>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361950" lvl="0" marL="457200" rtl="0" algn="l">
              <a:lnSpc>
                <a:spcPct val="100000"/>
              </a:lnSpc>
              <a:spcBef>
                <a:spcPts val="1200"/>
              </a:spcBef>
              <a:spcAft>
                <a:spcPts val="0"/>
              </a:spcAft>
              <a:buClr>
                <a:srgbClr val="C00000"/>
              </a:buClr>
              <a:buSzPts val="2100"/>
              <a:buAutoNum type="arabicPeriod"/>
            </a:pPr>
            <a:r>
              <a:rPr lang="en"/>
              <a:t>Who/which team in your organisation is responsible for handling ransomware incidents?</a:t>
            </a:r>
            <a:endParaRPr/>
          </a:p>
          <a:p>
            <a:pPr indent="-361950" lvl="0" marL="457200" rtl="0" algn="l">
              <a:lnSpc>
                <a:spcPct val="100000"/>
              </a:lnSpc>
              <a:spcBef>
                <a:spcPts val="1200"/>
              </a:spcBef>
              <a:spcAft>
                <a:spcPts val="0"/>
              </a:spcAft>
              <a:buClr>
                <a:srgbClr val="A01813"/>
              </a:buClr>
              <a:buSzPts val="2100"/>
              <a:buAutoNum type="arabicPeriod"/>
            </a:pPr>
            <a:r>
              <a:rPr lang="en"/>
              <a:t>Who else would be involved in such an incident?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2da85a99c3b_3_189"/>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33333"/>
              <a:buFont typeface="Arial"/>
              <a:buNone/>
            </a:pPr>
            <a:r>
              <a:rPr lang="en">
                <a:solidFill>
                  <a:schemeClr val="accent2"/>
                </a:solidFill>
              </a:rPr>
              <a:t>Stakeholders Outside Your Team</a:t>
            </a:r>
            <a:endParaRPr>
              <a:solidFill>
                <a:schemeClr val="accent2"/>
              </a:solidFill>
            </a:endParaRPr>
          </a:p>
        </p:txBody>
      </p:sp>
      <p:sp>
        <p:nvSpPr>
          <p:cNvPr id="540" name="Google Shape;540;g2da85a99c3b_3_189"/>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0000"/>
              </a:lnSpc>
              <a:spcBef>
                <a:spcPts val="0"/>
              </a:spcBef>
              <a:spcAft>
                <a:spcPts val="0"/>
              </a:spcAft>
              <a:buSzPct val="100000"/>
              <a:buNone/>
            </a:pPr>
            <a:r>
              <a:rPr lang="en"/>
              <a:t>When faced with a ransomware attack, it is important to get the following stakeholders involved in the response:</a:t>
            </a:r>
            <a:endParaRPr/>
          </a:p>
          <a:p>
            <a:pPr indent="-341947" lvl="0" marL="457200" rtl="0" algn="l">
              <a:lnSpc>
                <a:spcPct val="110000"/>
              </a:lnSpc>
              <a:spcBef>
                <a:spcPts val="1200"/>
              </a:spcBef>
              <a:spcAft>
                <a:spcPts val="0"/>
              </a:spcAft>
              <a:buSzPct val="100000"/>
              <a:buChar char="●"/>
            </a:pPr>
            <a:r>
              <a:rPr lang="en"/>
              <a:t>Communication / Marketing / Public Relations for proactive communication</a:t>
            </a:r>
            <a:endParaRPr/>
          </a:p>
          <a:p>
            <a:pPr indent="-325755" lvl="1" marL="914400" rtl="0" algn="l">
              <a:lnSpc>
                <a:spcPct val="110000"/>
              </a:lnSpc>
              <a:spcBef>
                <a:spcPts val="0"/>
              </a:spcBef>
              <a:spcAft>
                <a:spcPts val="0"/>
              </a:spcAft>
              <a:buSzPct val="100000"/>
              <a:buChar char="○"/>
            </a:pPr>
            <a:r>
              <a:rPr lang="en"/>
              <a:t>The attack could quickly become public knowledge, e.g. publication on the leak site</a:t>
            </a:r>
            <a:endParaRPr/>
          </a:p>
          <a:p>
            <a:pPr indent="-341947" lvl="0" marL="457200" rtl="0" algn="l">
              <a:lnSpc>
                <a:spcPct val="110000"/>
              </a:lnSpc>
              <a:spcBef>
                <a:spcPts val="0"/>
              </a:spcBef>
              <a:spcAft>
                <a:spcPts val="0"/>
              </a:spcAft>
              <a:buSzPct val="100000"/>
              <a:buChar char="●"/>
            </a:pPr>
            <a:r>
              <a:rPr lang="en"/>
              <a:t>Legal department for review and compliance with reporting requirements</a:t>
            </a:r>
            <a:endParaRPr/>
          </a:p>
          <a:p>
            <a:pPr indent="-341947" lvl="0" marL="457200" rtl="0" algn="l">
              <a:lnSpc>
                <a:spcPct val="110000"/>
              </a:lnSpc>
              <a:spcBef>
                <a:spcPts val="0"/>
              </a:spcBef>
              <a:spcAft>
                <a:spcPts val="0"/>
              </a:spcAft>
              <a:buSzPct val="100000"/>
              <a:buChar char="●"/>
            </a:pPr>
            <a:r>
              <a:rPr lang="en"/>
              <a:t>Senior management / C-level</a:t>
            </a:r>
            <a:endParaRPr/>
          </a:p>
          <a:p>
            <a:pPr indent="-325755" lvl="1" marL="914400" rtl="0" algn="l">
              <a:lnSpc>
                <a:spcPct val="110000"/>
              </a:lnSpc>
              <a:spcBef>
                <a:spcPts val="0"/>
              </a:spcBef>
              <a:spcAft>
                <a:spcPts val="0"/>
              </a:spcAft>
              <a:buSzPct val="100000"/>
              <a:buChar char="○"/>
            </a:pPr>
            <a:r>
              <a:rPr lang="en"/>
              <a:t>Needed to decide which immediate actions can be taken (usually these have a significant operational impact), as well as to prioritise the recovery work according to what the business needs.</a:t>
            </a:r>
            <a:endParaRPr/>
          </a:p>
          <a:p>
            <a:pPr indent="0" lvl="0" marL="0" rtl="0" algn="l">
              <a:lnSpc>
                <a:spcPct val="110000"/>
              </a:lnSpc>
              <a:spcBef>
                <a:spcPts val="1200"/>
              </a:spcBef>
              <a:spcAft>
                <a:spcPts val="1200"/>
              </a:spcAft>
              <a:buSzPct val="100000"/>
              <a:buNone/>
            </a:pPr>
            <a:r>
              <a:rPr lang="en"/>
              <a:t>Without the support of these groups, technical staff will be overwhelmed and won't act in their and the organization's best interests!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da85a99c3b_3_195"/>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33333"/>
              <a:buFont typeface="Arial"/>
              <a:buNone/>
            </a:pPr>
            <a:r>
              <a:rPr lang="en">
                <a:solidFill>
                  <a:schemeClr val="accent2"/>
                </a:solidFill>
              </a:rPr>
              <a:t>Contacting Stakeholders</a:t>
            </a:r>
            <a:endParaRPr>
              <a:solidFill>
                <a:schemeClr val="accent2"/>
              </a:solidFill>
            </a:endParaRPr>
          </a:p>
        </p:txBody>
      </p:sp>
      <p:sp>
        <p:nvSpPr>
          <p:cNvPr id="546" name="Google Shape;546;g2da85a99c3b_3_195"/>
          <p:cNvSpPr txBox="1"/>
          <p:nvPr>
            <p:ph idx="1" type="body"/>
          </p:nvPr>
        </p:nvSpPr>
        <p:spPr>
          <a:xfrm>
            <a:off x="461700" y="880533"/>
            <a:ext cx="8248500" cy="3758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During a ransomware attack, your usual communication channels may be unavailable. What's more, key stakeholders are often unavailable, especially during an emergency or it happens after hours.</a:t>
            </a:r>
            <a:endParaRPr/>
          </a:p>
          <a:p>
            <a:pPr indent="0" lvl="0" marL="0" rtl="0" algn="l">
              <a:lnSpc>
                <a:spcPct val="100000"/>
              </a:lnSpc>
              <a:spcBef>
                <a:spcPts val="1200"/>
              </a:spcBef>
              <a:spcAft>
                <a:spcPts val="0"/>
              </a:spcAft>
              <a:buSzPts val="2100"/>
              <a:buNone/>
            </a:pPr>
            <a:r>
              <a:rPr lang="en"/>
              <a:t>Prepare for it:</a:t>
            </a:r>
            <a:endParaRPr/>
          </a:p>
          <a:p>
            <a:pPr indent="-361950" lvl="0" marL="457200" rtl="0" algn="l">
              <a:lnSpc>
                <a:spcPct val="100000"/>
              </a:lnSpc>
              <a:spcBef>
                <a:spcPts val="1200"/>
              </a:spcBef>
              <a:spcAft>
                <a:spcPts val="0"/>
              </a:spcAft>
              <a:buSzPts val="2100"/>
              <a:buChar char="●"/>
            </a:pPr>
            <a:r>
              <a:rPr lang="en"/>
              <a:t>Each role has at least one alternate, preferably two.</a:t>
            </a:r>
            <a:endParaRPr/>
          </a:p>
          <a:p>
            <a:pPr indent="-361950" lvl="0" marL="457200" rtl="0" algn="l">
              <a:lnSpc>
                <a:spcPct val="100000"/>
              </a:lnSpc>
              <a:spcBef>
                <a:spcPts val="0"/>
              </a:spcBef>
              <a:spcAft>
                <a:spcPts val="0"/>
              </a:spcAft>
              <a:buSzPts val="2100"/>
              <a:buChar char="●"/>
            </a:pPr>
            <a:r>
              <a:rPr lang="en"/>
              <a:t>For each key role, multiple ways to contact are specified, including not only work but also private phone numbers.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2"/>
          <p:cNvSpPr txBox="1"/>
          <p:nvPr>
            <p:ph type="title"/>
          </p:nvPr>
        </p:nvSpPr>
        <p:spPr>
          <a:xfrm>
            <a:off x="408575" y="172009"/>
            <a:ext cx="8248500" cy="849852"/>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ED7D31"/>
              </a:buClr>
              <a:buSzPts val="3300"/>
              <a:buFont typeface="Raleway"/>
              <a:buNone/>
            </a:pPr>
            <a:r>
              <a:rPr lang="en"/>
              <a:t>Challenge for the Entire Organization</a:t>
            </a:r>
            <a:endParaRPr/>
          </a:p>
          <a:p>
            <a:pPr indent="0" lvl="0" marL="0" rtl="0" algn="l">
              <a:lnSpc>
                <a:spcPct val="90000"/>
              </a:lnSpc>
              <a:spcBef>
                <a:spcPts val="0"/>
              </a:spcBef>
              <a:spcAft>
                <a:spcPts val="0"/>
              </a:spcAft>
              <a:buClr>
                <a:srgbClr val="ED7D31"/>
              </a:buClr>
              <a:buSzPts val="3300"/>
              <a:buFont typeface="Raleway"/>
              <a:buNone/>
            </a:pPr>
            <a:r>
              <a:rPr lang="en">
                <a:solidFill>
                  <a:schemeClr val="dk2"/>
                </a:solidFill>
              </a:rPr>
              <a:t>During a ransomware attack</a:t>
            </a:r>
            <a:endParaRPr sz="2400">
              <a:solidFill>
                <a:schemeClr val="dk2"/>
              </a:solidFill>
            </a:endParaRPr>
          </a:p>
        </p:txBody>
      </p:sp>
      <p:graphicFrame>
        <p:nvGraphicFramePr>
          <p:cNvPr id="552" name="Google Shape;552;p52"/>
          <p:cNvGraphicFramePr/>
          <p:nvPr/>
        </p:nvGraphicFramePr>
        <p:xfrm>
          <a:off x="286600" y="1300144"/>
          <a:ext cx="3000000" cy="3000000"/>
        </p:xfrm>
        <a:graphic>
          <a:graphicData uri="http://schemas.openxmlformats.org/drawingml/2006/table">
            <a:tbl>
              <a:tblPr>
                <a:noFill/>
                <a:tableStyleId>{2EC526F3-EB55-4CBC-B05A-74E12473678C}</a:tableStyleId>
              </a:tblPr>
              <a:tblGrid>
                <a:gridCol w="2180800"/>
                <a:gridCol w="2180800"/>
                <a:gridCol w="2180800"/>
                <a:gridCol w="2180800"/>
              </a:tblGrid>
              <a:tr h="399275">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Technology</a:t>
                      </a:r>
                      <a:br>
                        <a:rPr b="1" lang="en" sz="1300" u="none" cap="none" strike="noStrike">
                          <a:solidFill>
                            <a:schemeClr val="lt1"/>
                          </a:solidFill>
                          <a:latin typeface="Raleway"/>
                          <a:ea typeface="Raleway"/>
                          <a:cs typeface="Raleway"/>
                          <a:sym typeface="Raleway"/>
                        </a:rPr>
                      </a:br>
                      <a:r>
                        <a:rPr b="1" lang="en" sz="1300" u="none" cap="none" strike="noStrike">
                          <a:solidFill>
                            <a:schemeClr val="lt1"/>
                          </a:solidFill>
                          <a:latin typeface="Raleway"/>
                          <a:ea typeface="Raleway"/>
                          <a:cs typeface="Raleway"/>
                          <a:sym typeface="Raleway"/>
                        </a:rPr>
                        <a:t>(IT &amp; OT)</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Incident Operations /</a:t>
                      </a:r>
                      <a:br>
                        <a:rPr b="1" lang="en" sz="1300" u="none" cap="none" strike="noStrike">
                          <a:solidFill>
                            <a:schemeClr val="lt1"/>
                          </a:solidFill>
                          <a:latin typeface="Raleway"/>
                          <a:ea typeface="Raleway"/>
                          <a:cs typeface="Raleway"/>
                          <a:sym typeface="Raleway"/>
                        </a:rPr>
                      </a:br>
                      <a:r>
                        <a:rPr b="1" lang="en" sz="1300" u="none" cap="none" strike="noStrike">
                          <a:solidFill>
                            <a:schemeClr val="lt1"/>
                          </a:solidFill>
                          <a:latin typeface="Raleway"/>
                          <a:ea typeface="Raleway"/>
                          <a:cs typeface="Raleway"/>
                          <a:sym typeface="Raleway"/>
                        </a:rPr>
                        <a:t>Crisis Team</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Legal</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Communication </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r>
              <a:tr h="2430525">
                <a:tc>
                  <a:txBody>
                    <a:bodyPr/>
                    <a:lstStyle/>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Understand the situation</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Scope of attack</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Objective of attack</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Root cause</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Everyone wants and needs more information.</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Rebuild with more security controls.</a:t>
                      </a:r>
                      <a:endParaRPr sz="1100" u="none" cap="none" strike="noStrike">
                        <a:solidFill>
                          <a:schemeClr val="dk2"/>
                        </a:solidFill>
                        <a:latin typeface="Raleway"/>
                        <a:ea typeface="Raleway"/>
                        <a:cs typeface="Raleway"/>
                        <a:sym typeface="Raleway"/>
                      </a:endParaRPr>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Set up emergency operation</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Enable limited operation</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Establish crisis team</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Find a way back to normal</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Take the business perspective</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Stay focused</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Negotiations</a:t>
                      </a:r>
                      <a:endParaRPr sz="1100" u="none" cap="none" strike="noStrike">
                        <a:solidFill>
                          <a:schemeClr val="dk2"/>
                        </a:solidFill>
                        <a:latin typeface="Raleway"/>
                        <a:ea typeface="Raleway"/>
                        <a:cs typeface="Raleway"/>
                        <a:sym typeface="Raleway"/>
                      </a:endParaRPr>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Reporting obligations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Data protection laws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Contractual obligations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Stock exchange law</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Support negotiations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Check for sanctions</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Support activities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Public statements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Engage law enforcement</a:t>
                      </a:r>
                      <a:endParaRPr sz="1100" u="none" cap="none" strike="noStrike">
                        <a:solidFill>
                          <a:schemeClr val="dk2"/>
                        </a:solidFill>
                        <a:latin typeface="Raleway"/>
                        <a:ea typeface="Raleway"/>
                        <a:cs typeface="Raleway"/>
                        <a:sym typeface="Raleway"/>
                      </a:endParaRPr>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Map the stakeholders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Employees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Public</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Customers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Partners</a:t>
                      </a:r>
                      <a:endParaRPr sz="1100" u="none" cap="none" strike="noStrike">
                        <a:solidFill>
                          <a:schemeClr val="dk2"/>
                        </a:solidFill>
                        <a:latin typeface="Raleway"/>
                        <a:ea typeface="Raleway"/>
                        <a:cs typeface="Raleway"/>
                        <a:sym typeface="Raleway"/>
                      </a:endParaRPr>
                    </a:p>
                    <a:p>
                      <a:pPr indent="-298450" lvl="0" marL="457200" marR="0" rtl="0" algn="l">
                        <a:lnSpc>
                          <a:spcPct val="115000"/>
                        </a:lnSpc>
                        <a:spcBef>
                          <a:spcPts val="0"/>
                        </a:spcBef>
                        <a:spcAft>
                          <a:spcPts val="0"/>
                        </a:spcAft>
                        <a:buClr>
                          <a:schemeClr val="dk2"/>
                        </a:buClr>
                        <a:buSzPts val="1100"/>
                        <a:buFont typeface="Roboto"/>
                        <a:buChar char="●"/>
                      </a:pPr>
                      <a:r>
                        <a:rPr lang="en" sz="1100" u="none" cap="none" strike="noStrike">
                          <a:solidFill>
                            <a:schemeClr val="dk2"/>
                          </a:solidFill>
                          <a:latin typeface="Raleway"/>
                          <a:ea typeface="Raleway"/>
                          <a:cs typeface="Raleway"/>
                          <a:sym typeface="Raleway"/>
                        </a:rPr>
                        <a:t>Shareholders</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Prepare and publish statements.</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Interact with the media.</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Monitor the conversation</a:t>
                      </a:r>
                      <a:endParaRPr sz="1100" u="none" cap="none" strike="noStrike">
                        <a:solidFill>
                          <a:schemeClr val="dk2"/>
                        </a:solidFill>
                        <a:latin typeface="Raleway"/>
                        <a:ea typeface="Raleway"/>
                        <a:cs typeface="Raleway"/>
                        <a:sym typeface="Raleway"/>
                      </a:endParaRPr>
                    </a:p>
                    <a:p>
                      <a:pPr indent="0" lvl="0" marL="0" marR="0" rtl="0" algn="l">
                        <a:lnSpc>
                          <a:spcPct val="115000"/>
                        </a:lnSpc>
                        <a:spcBef>
                          <a:spcPts val="0"/>
                        </a:spcBef>
                        <a:spcAft>
                          <a:spcPts val="0"/>
                        </a:spcAft>
                        <a:buClr>
                          <a:schemeClr val="dk2"/>
                        </a:buClr>
                        <a:buSzPts val="1100"/>
                        <a:buFont typeface="Raleway"/>
                        <a:buNone/>
                      </a:pPr>
                      <a:r>
                        <a:rPr lang="en" sz="1100" u="none" cap="none" strike="noStrike">
                          <a:solidFill>
                            <a:schemeClr val="dk2"/>
                          </a:solidFill>
                          <a:latin typeface="Raleway"/>
                          <a:ea typeface="Raleway"/>
                          <a:cs typeface="Raleway"/>
                          <a:sym typeface="Raleway"/>
                        </a:rPr>
                        <a:t>Rebuild trust.</a:t>
                      </a:r>
                      <a:endParaRPr sz="1100" u="none" cap="none" strike="noStrike">
                        <a:solidFill>
                          <a:schemeClr val="dk2"/>
                        </a:solidFill>
                        <a:latin typeface="Raleway"/>
                        <a:ea typeface="Raleway"/>
                        <a:cs typeface="Raleway"/>
                        <a:sym typeface="Raleway"/>
                      </a:endParaRPr>
                    </a:p>
                  </a:txBody>
                  <a:tcPr marT="91425" marB="91425" marR="91425" marL="91425"/>
                </a:tc>
              </a:tr>
            </a:tbl>
          </a:graphicData>
        </a:graphic>
      </p:graphicFrame>
      <p:sp>
        <p:nvSpPr>
          <p:cNvPr id="553" name="Google Shape;553;p52"/>
          <p:cNvSpPr txBox="1"/>
          <p:nvPr/>
        </p:nvSpPr>
        <p:spPr>
          <a:xfrm>
            <a:off x="461150" y="964900"/>
            <a:ext cx="3055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263A"/>
              </a:buClr>
              <a:buSzPts val="1200"/>
              <a:buFont typeface="Arial"/>
              <a:buNone/>
            </a:pPr>
            <a:r>
              <a:rPr b="0" i="0" lang="en" sz="1200" u="none" cap="none" strike="noStrike">
                <a:solidFill>
                  <a:srgbClr val="00263A"/>
                </a:solidFill>
                <a:latin typeface="Arial"/>
                <a:ea typeface="Arial"/>
                <a:cs typeface="Arial"/>
                <a:sym typeface="Arial"/>
              </a:rPr>
              <a:t>IT/OT works on this</a:t>
            </a:r>
            <a:endParaRPr b="0" i="0" sz="1200" u="none" cap="none" strike="noStrike">
              <a:solidFill>
                <a:srgbClr val="00263A"/>
              </a:solidFill>
              <a:latin typeface="Arial"/>
              <a:ea typeface="Arial"/>
              <a:cs typeface="Arial"/>
              <a:sym typeface="Arial"/>
            </a:endParaRPr>
          </a:p>
        </p:txBody>
      </p:sp>
      <p:sp>
        <p:nvSpPr>
          <p:cNvPr id="554" name="Google Shape;554;p52"/>
          <p:cNvSpPr/>
          <p:nvPr/>
        </p:nvSpPr>
        <p:spPr>
          <a:xfrm rot="-5400000">
            <a:off x="1935362" y="-381048"/>
            <a:ext cx="106800" cy="32556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sp>
        <p:nvSpPr>
          <p:cNvPr id="555" name="Google Shape;555;p52"/>
          <p:cNvSpPr/>
          <p:nvPr/>
        </p:nvSpPr>
        <p:spPr>
          <a:xfrm rot="5400000">
            <a:off x="5987487" y="1619575"/>
            <a:ext cx="106800" cy="56154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sp>
        <p:nvSpPr>
          <p:cNvPr id="556" name="Google Shape;556;p52"/>
          <p:cNvSpPr txBox="1"/>
          <p:nvPr/>
        </p:nvSpPr>
        <p:spPr>
          <a:xfrm>
            <a:off x="3123193" y="4419200"/>
            <a:ext cx="56154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263A"/>
              </a:buClr>
              <a:buSzPts val="1200"/>
              <a:buFont typeface="Arial"/>
              <a:buNone/>
            </a:pPr>
            <a:r>
              <a:rPr b="0" i="0" lang="en" sz="1500" u="none" cap="none" strike="noStrike">
                <a:solidFill>
                  <a:srgbClr val="00263A"/>
                </a:solidFill>
                <a:latin typeface="Arial"/>
                <a:ea typeface="Arial"/>
                <a:cs typeface="Arial"/>
                <a:sym typeface="Arial"/>
              </a:rPr>
              <a:t>Careful, this requires the involvement of the whole organization!</a:t>
            </a:r>
            <a:endParaRPr b="0" i="0" sz="1500" u="none" cap="none" strike="noStrike">
              <a:solidFill>
                <a:srgbClr val="00263A"/>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2eaffeadc25_1_31"/>
          <p:cNvSpPr txBox="1"/>
          <p:nvPr>
            <p:ph type="title"/>
          </p:nvPr>
        </p:nvSpPr>
        <p:spPr>
          <a:xfrm>
            <a:off x="461700" y="137700"/>
            <a:ext cx="8248500" cy="59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Resources: Measures</a:t>
            </a:r>
            <a:endParaRPr/>
          </a:p>
        </p:txBody>
      </p:sp>
      <p:sp>
        <p:nvSpPr>
          <p:cNvPr id="562" name="Google Shape;562;g2eaffeadc25_1_31"/>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lnSpc>
                <a:spcPct val="115000"/>
              </a:lnSpc>
              <a:spcBef>
                <a:spcPts val="0"/>
              </a:spcBef>
              <a:spcAft>
                <a:spcPts val="0"/>
              </a:spcAft>
              <a:buSzPts val="2100"/>
              <a:buChar char="•"/>
            </a:pPr>
            <a:r>
              <a:rPr lang="en" u="sng">
                <a:solidFill>
                  <a:schemeClr val="hlink"/>
                </a:solidFill>
                <a:hlinkClick r:id="rId3"/>
              </a:rPr>
              <a:t>https://www.cisa.gov/stopransomware/general-information</a:t>
            </a:r>
            <a:endParaRPr/>
          </a:p>
          <a:p>
            <a:pPr indent="-361950" lvl="0" marL="457200" rtl="0" algn="l">
              <a:lnSpc>
                <a:spcPct val="115000"/>
              </a:lnSpc>
              <a:spcBef>
                <a:spcPts val="0"/>
              </a:spcBef>
              <a:spcAft>
                <a:spcPts val="0"/>
              </a:spcAft>
              <a:buSzPts val="2100"/>
              <a:buChar char="•"/>
            </a:pPr>
            <a:r>
              <a:rPr lang="en" u="sng">
                <a:solidFill>
                  <a:schemeClr val="hlink"/>
                </a:solidFill>
                <a:hlinkClick r:id="rId4"/>
              </a:rPr>
              <a:t>https://www.cert.govt.nz/it-specialists/guides/how-ransomware-happens-and-how-to-stop-it/</a:t>
            </a:r>
            <a:endParaRPr u="sng">
              <a:solidFill>
                <a:schemeClr val="hlink"/>
              </a:solidFill>
            </a:endParaRPr>
          </a:p>
          <a:p>
            <a:pPr indent="-361950" lvl="0" marL="457200" rtl="0" algn="l">
              <a:lnSpc>
                <a:spcPct val="115000"/>
              </a:lnSpc>
              <a:spcBef>
                <a:spcPts val="0"/>
              </a:spcBef>
              <a:spcAft>
                <a:spcPts val="0"/>
              </a:spcAft>
              <a:buSzPts val="2100"/>
              <a:buChar char="•"/>
            </a:pPr>
            <a:r>
              <a:rPr lang="en" u="sng">
                <a:solidFill>
                  <a:schemeClr val="hlink"/>
                </a:solidFill>
              </a:rPr>
              <a:t>https://www.cert.govt.nz/business/guides/communicating-a-cyber-security-incident/public-communications-for-cyber-security-incidents-a-framework-for-organisations/</a:t>
            </a:r>
            <a:endParaRPr u="sng">
              <a:solidFill>
                <a:schemeClr val="hlink"/>
              </a:solidFill>
            </a:endParaRPr>
          </a:p>
          <a:p>
            <a:pPr indent="0" lvl="0" marL="0" rtl="0" algn="l">
              <a:spcBef>
                <a:spcPts val="75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4"/>
          <p:cNvSpPr txBox="1"/>
          <p:nvPr>
            <p:ph type="title"/>
          </p:nvPr>
        </p:nvSpPr>
        <p:spPr>
          <a:xfrm>
            <a:off x="461700" y="137700"/>
            <a:ext cx="8248500" cy="59607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D31"/>
              </a:buClr>
              <a:buSzPts val="3300"/>
              <a:buFont typeface="Raleway"/>
              <a:buNone/>
            </a:pPr>
            <a:r>
              <a:rPr lang="en"/>
              <a:t>International Activities</a:t>
            </a:r>
            <a:endParaRPr/>
          </a:p>
        </p:txBody>
      </p:sp>
      <p:sp>
        <p:nvSpPr>
          <p:cNvPr id="568" name="Google Shape;568;p34"/>
          <p:cNvSpPr txBox="1"/>
          <p:nvPr>
            <p:ph idx="1" type="body"/>
          </p:nvPr>
        </p:nvSpPr>
        <p:spPr>
          <a:xfrm>
            <a:off x="461700" y="880533"/>
            <a:ext cx="8248500" cy="375806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SzPts val="2100"/>
              <a:buNone/>
            </a:pPr>
            <a:r>
              <a:rPr b="1" lang="en">
                <a:solidFill>
                  <a:schemeClr val="dk2"/>
                </a:solidFill>
              </a:rPr>
              <a:t>International Counter Ransomware Initiative</a:t>
            </a:r>
            <a:endParaRPr/>
          </a:p>
          <a:p>
            <a:pPr indent="-361950" lvl="0" marL="457200" rtl="0" algn="l">
              <a:lnSpc>
                <a:spcPct val="100000"/>
              </a:lnSpc>
              <a:spcBef>
                <a:spcPts val="1200"/>
              </a:spcBef>
              <a:spcAft>
                <a:spcPts val="0"/>
              </a:spcAft>
              <a:buSzPts val="2100"/>
              <a:buChar char="●"/>
            </a:pPr>
            <a:r>
              <a:rPr lang="en"/>
              <a:t>Initiated by the White House</a:t>
            </a:r>
            <a:endParaRPr/>
          </a:p>
          <a:p>
            <a:pPr indent="-361950" lvl="0" marL="457200" rtl="0" algn="l">
              <a:lnSpc>
                <a:spcPct val="100000"/>
              </a:lnSpc>
              <a:spcBef>
                <a:spcPts val="0"/>
              </a:spcBef>
              <a:spcAft>
                <a:spcPts val="0"/>
              </a:spcAft>
              <a:buSzPts val="2100"/>
              <a:buChar char="●"/>
            </a:pPr>
            <a:r>
              <a:rPr lang="en"/>
              <a:t>Country membership, nearly 50</a:t>
            </a:r>
            <a:endParaRPr/>
          </a:p>
          <a:p>
            <a:pPr indent="0" lvl="0" marL="0" rtl="0" algn="l">
              <a:lnSpc>
                <a:spcPct val="100000"/>
              </a:lnSpc>
              <a:spcBef>
                <a:spcPts val="1200"/>
              </a:spcBef>
              <a:spcAft>
                <a:spcPts val="0"/>
              </a:spcAft>
              <a:buSzPts val="2100"/>
              <a:buNone/>
            </a:pPr>
            <a:r>
              <a:rPr b="1" lang="en">
                <a:solidFill>
                  <a:schemeClr val="dk2"/>
                </a:solidFill>
              </a:rPr>
              <a:t>FIRST Multi-Stakeholder Ransomware SIG</a:t>
            </a:r>
            <a:endParaRPr/>
          </a:p>
          <a:p>
            <a:pPr indent="-361950" lvl="0" marL="457200" rtl="0" algn="l">
              <a:lnSpc>
                <a:spcPct val="100000"/>
              </a:lnSpc>
              <a:spcBef>
                <a:spcPts val="1200"/>
              </a:spcBef>
              <a:spcAft>
                <a:spcPts val="0"/>
              </a:spcAft>
              <a:buSzPts val="2100"/>
              <a:buChar char="●"/>
            </a:pPr>
            <a:r>
              <a:rPr lang="en"/>
              <a:t>Open to all!</a:t>
            </a:r>
            <a:endParaRPr/>
          </a:p>
          <a:p>
            <a:pPr indent="0" lvl="0" marL="0" rtl="0" algn="l">
              <a:lnSpc>
                <a:spcPct val="100000"/>
              </a:lnSpc>
              <a:spcBef>
                <a:spcPts val="1200"/>
              </a:spcBef>
              <a:spcAft>
                <a:spcPts val="0"/>
              </a:spcAft>
              <a:buSzPts val="2100"/>
              <a:buNone/>
            </a:pPr>
            <a:r>
              <a:rPr b="1" lang="en">
                <a:solidFill>
                  <a:schemeClr val="dk2"/>
                </a:solidFill>
              </a:rPr>
              <a:t>Ransomware Task Force</a:t>
            </a:r>
            <a:endParaRPr/>
          </a:p>
          <a:p>
            <a:pPr indent="-361950" lvl="0" marL="457200" rtl="0" algn="l">
              <a:lnSpc>
                <a:spcPct val="100000"/>
              </a:lnSpc>
              <a:spcBef>
                <a:spcPts val="1200"/>
              </a:spcBef>
              <a:spcAft>
                <a:spcPts val="0"/>
              </a:spcAft>
              <a:buSzPts val="2100"/>
              <a:buChar char="●"/>
            </a:pPr>
            <a:r>
              <a:rPr lang="en"/>
              <a:t>Mostly US private sector</a:t>
            </a:r>
            <a:endParaRPr/>
          </a:p>
          <a:p>
            <a:pPr indent="-361950" lvl="0" marL="457200" rtl="0" algn="l">
              <a:lnSpc>
                <a:spcPct val="100000"/>
              </a:lnSpc>
              <a:spcBef>
                <a:spcPts val="0"/>
              </a:spcBef>
              <a:spcAft>
                <a:spcPts val="0"/>
              </a:spcAft>
              <a:buSzPts val="2100"/>
              <a:buChar char="●"/>
            </a:pPr>
            <a:r>
              <a:rPr lang="en"/>
              <a:t>Initiated by the Institute for Security and Technology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g2da85a99c3b_1_6"/>
          <p:cNvPicPr preferRelativeResize="0"/>
          <p:nvPr/>
        </p:nvPicPr>
        <p:blipFill rotWithShape="1">
          <a:blip r:embed="rId3">
            <a:alphaModFix/>
          </a:blip>
          <a:srcRect b="0" l="0" r="0" t="0"/>
          <a:stretch/>
        </p:blipFill>
        <p:spPr>
          <a:xfrm>
            <a:off x="-962" y="540"/>
            <a:ext cx="9145919" cy="5142422"/>
          </a:xfrm>
          <a:prstGeom prst="rect">
            <a:avLst/>
          </a:prstGeom>
          <a:noFill/>
          <a:ln>
            <a:noFill/>
          </a:ln>
        </p:spPr>
      </p:pic>
      <p:sp>
        <p:nvSpPr>
          <p:cNvPr id="107" name="Google Shape;107;g2da85a99c3b_1_6"/>
          <p:cNvSpPr txBox="1"/>
          <p:nvPr>
            <p:ph type="title"/>
          </p:nvPr>
        </p:nvSpPr>
        <p:spPr>
          <a:xfrm>
            <a:off x="818531" y="3835312"/>
            <a:ext cx="8222100" cy="10746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SzPts val="12000"/>
              <a:buFont typeface="Raleway"/>
              <a:buNone/>
            </a:pPr>
            <a:r>
              <a:rPr lang="en" sz="6000">
                <a:solidFill>
                  <a:srgbClr val="009D1A"/>
                </a:solidFill>
              </a:rPr>
              <a:t>Ransomware Attacks</a:t>
            </a:r>
            <a:endParaRPr sz="6000">
              <a:solidFill>
                <a:srgbClr val="009D1A"/>
              </a:solidFill>
            </a:endParaRPr>
          </a:p>
        </p:txBody>
      </p:sp>
      <p:sp>
        <p:nvSpPr>
          <p:cNvPr id="108" name="Google Shape;108;g2da85a99c3b_1_6"/>
          <p:cNvSpPr txBox="1"/>
          <p:nvPr>
            <p:ph idx="1" type="body"/>
          </p:nvPr>
        </p:nvSpPr>
        <p:spPr>
          <a:xfrm>
            <a:off x="713244" y="4741501"/>
            <a:ext cx="8222100" cy="57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1800">
                <a:solidFill>
                  <a:srgbClr val="009D1A"/>
                </a:solidFill>
              </a:rPr>
              <a:t>Introduction into the world of ransomware attacks</a:t>
            </a:r>
            <a:endParaRPr sz="1800">
              <a:solidFill>
                <a:srgbClr val="009D1A"/>
              </a:solidFill>
            </a:endParaRPr>
          </a:p>
        </p:txBody>
      </p:sp>
      <p:grpSp>
        <p:nvGrpSpPr>
          <p:cNvPr id="109" name="Google Shape;109;g2da85a99c3b_1_6"/>
          <p:cNvGrpSpPr/>
          <p:nvPr/>
        </p:nvGrpSpPr>
        <p:grpSpPr>
          <a:xfrm rot="-5400000">
            <a:off x="7651893" y="1080807"/>
            <a:ext cx="2468914" cy="308400"/>
            <a:chOff x="209004" y="4645093"/>
            <a:chExt cx="2468914" cy="308400"/>
          </a:xfrm>
        </p:grpSpPr>
        <p:pic>
          <p:nvPicPr>
            <p:cNvPr id="110" name="Google Shape;110;g2da85a99c3b_1_6"/>
            <p:cNvPicPr preferRelativeResize="0"/>
            <p:nvPr/>
          </p:nvPicPr>
          <p:blipFill rotWithShape="1">
            <a:blip r:embed="rId4">
              <a:alphaModFix/>
            </a:blip>
            <a:srcRect b="0" l="0" r="0" t="0"/>
            <a:stretch/>
          </p:blipFill>
          <p:spPr>
            <a:xfrm>
              <a:off x="209004" y="4704549"/>
              <a:ext cx="242625" cy="189563"/>
            </a:xfrm>
            <a:prstGeom prst="rect">
              <a:avLst/>
            </a:prstGeom>
            <a:noFill/>
            <a:ln>
              <a:noFill/>
            </a:ln>
          </p:spPr>
        </p:pic>
        <p:sp>
          <p:nvSpPr>
            <p:cNvPr id="111" name="Google Shape;111;g2da85a99c3b_1_6"/>
            <p:cNvSpPr txBox="1"/>
            <p:nvPr/>
          </p:nvSpPr>
          <p:spPr>
            <a:xfrm>
              <a:off x="451618" y="4645093"/>
              <a:ext cx="2226300" cy="3084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FFFFFF"/>
                  </a:solidFill>
                  <a:latin typeface="Arial"/>
                  <a:ea typeface="Arial"/>
                  <a:cs typeface="Arial"/>
                  <a:sym typeface="Arial"/>
                </a:rPr>
                <a:t>Mikhail Golub @golub</a:t>
              </a:r>
              <a:endParaRPr b="0" i="0" sz="1600" u="none" cap="none" strike="noStrike">
                <a:solidFill>
                  <a:schemeClr val="dk1"/>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g2df91a6bdca_0_0"/>
          <p:cNvPicPr preferRelativeResize="0"/>
          <p:nvPr/>
        </p:nvPicPr>
        <p:blipFill>
          <a:blip r:embed="rId3">
            <a:alphaModFix/>
          </a:blip>
          <a:stretch>
            <a:fillRect/>
          </a:stretch>
        </p:blipFill>
        <p:spPr>
          <a:xfrm>
            <a:off x="0" y="-119050"/>
            <a:ext cx="9144003" cy="4941075"/>
          </a:xfrm>
          <a:prstGeom prst="rect">
            <a:avLst/>
          </a:prstGeom>
          <a:noFill/>
          <a:ln>
            <a:noFill/>
          </a:ln>
        </p:spPr>
      </p:pic>
      <p:sp>
        <p:nvSpPr>
          <p:cNvPr id="574" name="Google Shape;574;g2df91a6bdca_0_0"/>
          <p:cNvSpPr txBox="1"/>
          <p:nvPr>
            <p:ph type="title"/>
          </p:nvPr>
        </p:nvSpPr>
        <p:spPr>
          <a:xfrm>
            <a:off x="0" y="3650300"/>
            <a:ext cx="9144000" cy="1069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FF8001"/>
              </a:buClr>
              <a:buSzPts val="3300"/>
              <a:buFont typeface="Raleway"/>
              <a:buNone/>
            </a:pPr>
            <a:r>
              <a:rPr lang="en" sz="4000">
                <a:solidFill>
                  <a:schemeClr val="accent2"/>
                </a:solidFill>
              </a:rPr>
              <a:t>Preparation for Ransomware Attacks</a:t>
            </a:r>
            <a:endParaRPr sz="4000">
              <a:solidFill>
                <a:schemeClr val="accent2"/>
              </a:solidFill>
            </a:endParaRPr>
          </a:p>
        </p:txBody>
      </p:sp>
      <p:sp>
        <p:nvSpPr>
          <p:cNvPr id="575" name="Google Shape;575;g2df91a6bdca_0_0"/>
          <p:cNvSpPr txBox="1"/>
          <p:nvPr/>
        </p:nvSpPr>
        <p:spPr>
          <a:xfrm>
            <a:off x="6488925" y="-119050"/>
            <a:ext cx="3119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Photo by</a:t>
            </a:r>
            <a:r>
              <a:rPr lang="en" sz="800">
                <a:solidFill>
                  <a:schemeClr val="dk1"/>
                </a:solidFill>
                <a:uFill>
                  <a:noFill/>
                </a:uFill>
                <a:hlinkClick r:id="rId4">
                  <a:extLst>
                    <a:ext uri="{A12FA001-AC4F-418D-AE19-62706E023703}">
                      <ahyp:hlinkClr val="tx"/>
                    </a:ext>
                  </a:extLst>
                </a:hlinkClick>
              </a:rPr>
              <a:t> </a:t>
            </a:r>
            <a:r>
              <a:rPr lang="en" sz="800" u="sng">
                <a:solidFill>
                  <a:schemeClr val="dk1"/>
                </a:solidFill>
                <a:hlinkClick r:id="rId5">
                  <a:extLst>
                    <a:ext uri="{A12FA001-AC4F-418D-AE19-62706E023703}">
                      <ahyp:hlinkClr val="tx"/>
                    </a:ext>
                  </a:extLst>
                </a:hlinkClick>
              </a:rPr>
              <a:t>Mathurin NAPOLY / matnapo</a:t>
            </a:r>
            <a:r>
              <a:rPr lang="en" sz="800">
                <a:solidFill>
                  <a:schemeClr val="dk1"/>
                </a:solidFill>
              </a:rPr>
              <a:t> on</a:t>
            </a:r>
            <a:r>
              <a:rPr lang="en" sz="800">
                <a:solidFill>
                  <a:schemeClr val="dk1"/>
                </a:solidFill>
                <a:uFill>
                  <a:noFill/>
                </a:uFill>
                <a:hlinkClick r:id="rId6">
                  <a:extLst>
                    <a:ext uri="{A12FA001-AC4F-418D-AE19-62706E023703}">
                      <ahyp:hlinkClr val="tx"/>
                    </a:ext>
                  </a:extLst>
                </a:hlinkClick>
              </a:rPr>
              <a:t> </a:t>
            </a:r>
            <a:r>
              <a:rPr lang="en" sz="800" u="sng">
                <a:solidFill>
                  <a:schemeClr val="dk1"/>
                </a:solidFill>
                <a:hlinkClick r:id="rId7">
                  <a:extLst>
                    <a:ext uri="{A12FA001-AC4F-418D-AE19-62706E023703}">
                      <ahyp:hlinkClr val="tx"/>
                    </a:ext>
                  </a:extLst>
                </a:hlinkClick>
              </a:rPr>
              <a:t>Unsplash</a:t>
            </a:r>
            <a:r>
              <a:rPr lang="en" sz="800">
                <a:solidFill>
                  <a:schemeClr val="dk1"/>
                </a:solidFill>
              </a:rPr>
              <a:t> </a:t>
            </a:r>
            <a:endParaRPr sz="8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graphicFrame>
        <p:nvGraphicFramePr>
          <p:cNvPr id="580" name="Google Shape;580;g2ed909d8d58_0_24"/>
          <p:cNvGraphicFramePr/>
          <p:nvPr/>
        </p:nvGraphicFramePr>
        <p:xfrm>
          <a:off x="286600" y="1300144"/>
          <a:ext cx="3000000" cy="3000000"/>
        </p:xfrm>
        <a:graphic>
          <a:graphicData uri="http://schemas.openxmlformats.org/drawingml/2006/table">
            <a:tbl>
              <a:tblPr>
                <a:noFill/>
                <a:tableStyleId>{2EC526F3-EB55-4CBC-B05A-74E12473678C}</a:tableStyleId>
              </a:tblPr>
              <a:tblGrid>
                <a:gridCol w="2180800"/>
                <a:gridCol w="2180800"/>
                <a:gridCol w="2180800"/>
                <a:gridCol w="2180800"/>
              </a:tblGrid>
              <a:tr h="399275">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Technology</a:t>
                      </a:r>
                      <a:br>
                        <a:rPr b="1" lang="en" sz="1300" u="none" cap="none" strike="noStrike">
                          <a:solidFill>
                            <a:schemeClr val="lt1"/>
                          </a:solidFill>
                          <a:latin typeface="Raleway"/>
                          <a:ea typeface="Raleway"/>
                          <a:cs typeface="Raleway"/>
                          <a:sym typeface="Raleway"/>
                        </a:rPr>
                      </a:br>
                      <a:r>
                        <a:rPr b="1" lang="en" sz="1300" u="none" cap="none" strike="noStrike">
                          <a:solidFill>
                            <a:schemeClr val="lt1"/>
                          </a:solidFill>
                          <a:latin typeface="Raleway"/>
                          <a:ea typeface="Raleway"/>
                          <a:cs typeface="Raleway"/>
                          <a:sym typeface="Raleway"/>
                        </a:rPr>
                        <a:t>(IT &amp; OT)</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Incident Operations /</a:t>
                      </a:r>
                      <a:br>
                        <a:rPr b="1" lang="en" sz="1300" u="none" cap="none" strike="noStrike">
                          <a:solidFill>
                            <a:schemeClr val="lt1"/>
                          </a:solidFill>
                          <a:latin typeface="Raleway"/>
                          <a:ea typeface="Raleway"/>
                          <a:cs typeface="Raleway"/>
                          <a:sym typeface="Raleway"/>
                        </a:rPr>
                      </a:br>
                      <a:r>
                        <a:rPr b="1" lang="en" sz="1300" u="none" cap="none" strike="noStrike">
                          <a:solidFill>
                            <a:schemeClr val="lt1"/>
                          </a:solidFill>
                          <a:latin typeface="Raleway"/>
                          <a:ea typeface="Raleway"/>
                          <a:cs typeface="Raleway"/>
                          <a:sym typeface="Raleway"/>
                        </a:rPr>
                        <a:t>Crisis Team</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Legal</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c>
                  <a:txBody>
                    <a:bodyPr/>
                    <a:lstStyle/>
                    <a:p>
                      <a:pPr indent="0" lvl="0" marL="0" marR="0" rtl="0" algn="ctr">
                        <a:lnSpc>
                          <a:spcPct val="100000"/>
                        </a:lnSpc>
                        <a:spcBef>
                          <a:spcPts val="0"/>
                        </a:spcBef>
                        <a:spcAft>
                          <a:spcPts val="0"/>
                        </a:spcAft>
                        <a:buClr>
                          <a:schemeClr val="dk1"/>
                        </a:buClr>
                        <a:buSzPts val="1300"/>
                        <a:buFont typeface="Raleway"/>
                        <a:buNone/>
                      </a:pPr>
                      <a:r>
                        <a:rPr b="1" lang="en" sz="1300" u="none" cap="none" strike="noStrike">
                          <a:solidFill>
                            <a:schemeClr val="lt1"/>
                          </a:solidFill>
                          <a:latin typeface="Raleway"/>
                          <a:ea typeface="Raleway"/>
                          <a:cs typeface="Raleway"/>
                          <a:sym typeface="Raleway"/>
                        </a:rPr>
                        <a:t>Communication </a:t>
                      </a:r>
                      <a:endParaRPr b="1" sz="1300" u="none" cap="none" strike="noStrike">
                        <a:solidFill>
                          <a:schemeClr val="lt1"/>
                        </a:solidFill>
                        <a:latin typeface="Raleway"/>
                        <a:ea typeface="Raleway"/>
                        <a:cs typeface="Raleway"/>
                        <a:sym typeface="Raleway"/>
                      </a:endParaRPr>
                    </a:p>
                  </a:txBody>
                  <a:tcPr marT="91425" marB="91425" marR="91425" marL="91425">
                    <a:solidFill>
                      <a:srgbClr val="548135"/>
                    </a:solidFill>
                  </a:tcPr>
                </a:tc>
              </a:tr>
              <a:tr h="2430525">
                <a:tc>
                  <a:txBody>
                    <a:bodyPr/>
                    <a:lstStyle/>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Practice incident scenarios</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Plan, implement, and test security controls</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Plan and test recovery</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Run through possible scenarios with other business units</a:t>
                      </a:r>
                      <a:endParaRPr sz="1100">
                        <a:solidFill>
                          <a:srgbClr val="44546A"/>
                        </a:solidFill>
                        <a:latin typeface="Roboto"/>
                        <a:ea typeface="Roboto"/>
                        <a:cs typeface="Roboto"/>
                        <a:sym typeface="Roboto"/>
                      </a:endParaRPr>
                    </a:p>
                    <a:p>
                      <a:pPr indent="0" lvl="0" marL="457200" rtl="0" algn="l">
                        <a:lnSpc>
                          <a:spcPct val="115000"/>
                        </a:lnSpc>
                        <a:spcBef>
                          <a:spcPts val="0"/>
                        </a:spcBef>
                        <a:spcAft>
                          <a:spcPts val="0"/>
                        </a:spcAft>
                        <a:buNone/>
                      </a:pPr>
                      <a:r>
                        <a:rPr lang="en" sz="1100">
                          <a:solidFill>
                            <a:srgbClr val="44546A"/>
                          </a:solidFill>
                          <a:latin typeface="Roboto"/>
                          <a:ea typeface="Roboto"/>
                          <a:cs typeface="Roboto"/>
                          <a:sym typeface="Roboto"/>
                        </a:rPr>
                        <a:t>(to increase awareness)</a:t>
                      </a:r>
                      <a:endParaRPr sz="1100">
                        <a:solidFill>
                          <a:srgbClr val="44546A"/>
                        </a:solidFill>
                        <a:latin typeface="Roboto"/>
                        <a:ea typeface="Roboto"/>
                        <a:cs typeface="Roboto"/>
                        <a:sym typeface="Roboto"/>
                      </a:endParaRPr>
                    </a:p>
                    <a:p>
                      <a:pPr indent="0" lvl="0" marL="0" marR="0" rtl="0" algn="l">
                        <a:lnSpc>
                          <a:spcPct val="115000"/>
                        </a:lnSpc>
                        <a:spcBef>
                          <a:spcPts val="0"/>
                        </a:spcBef>
                        <a:spcAft>
                          <a:spcPts val="0"/>
                        </a:spcAft>
                        <a:buClr>
                          <a:schemeClr val="dk2"/>
                        </a:buClr>
                        <a:buSzPts val="1100"/>
                        <a:buFont typeface="Raleway"/>
                        <a:buNone/>
                      </a:pPr>
                      <a:r>
                        <a:t/>
                      </a:r>
                      <a:endParaRPr sz="1100">
                        <a:solidFill>
                          <a:schemeClr val="dk2"/>
                        </a:solidFill>
                        <a:latin typeface="Raleway"/>
                        <a:ea typeface="Raleway"/>
                        <a:cs typeface="Raleway"/>
                        <a:sym typeface="Raleway"/>
                      </a:endParaRPr>
                    </a:p>
                  </a:txBody>
                  <a:tcPr marT="91425" marB="91425" marR="91425" marL="91425"/>
                </a:tc>
                <a:tc>
                  <a:txBody>
                    <a:bodyPr/>
                    <a:lstStyle/>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Prepare and practice crisis management</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Define recovery priorities</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Prepare checklists</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Define when and if the payment of the extortion/ransom is considered</a:t>
                      </a:r>
                      <a:endParaRPr sz="1100">
                        <a:solidFill>
                          <a:srgbClr val="44546A"/>
                        </a:solidFill>
                        <a:latin typeface="Roboto"/>
                        <a:ea typeface="Roboto"/>
                        <a:cs typeface="Roboto"/>
                        <a:sym typeface="Roboto"/>
                      </a:endParaRPr>
                    </a:p>
                    <a:p>
                      <a:pPr indent="0" lvl="0" marL="0" marR="0" rtl="0" algn="l">
                        <a:lnSpc>
                          <a:spcPct val="115000"/>
                        </a:lnSpc>
                        <a:spcBef>
                          <a:spcPts val="0"/>
                        </a:spcBef>
                        <a:spcAft>
                          <a:spcPts val="0"/>
                        </a:spcAft>
                        <a:buClr>
                          <a:schemeClr val="dk2"/>
                        </a:buClr>
                        <a:buSzPts val="1100"/>
                        <a:buFont typeface="Raleway"/>
                        <a:buNone/>
                      </a:pPr>
                      <a:r>
                        <a:t/>
                      </a:r>
                      <a:endParaRPr sz="1100">
                        <a:solidFill>
                          <a:schemeClr val="dk2"/>
                        </a:solidFill>
                        <a:latin typeface="Raleway"/>
                        <a:ea typeface="Raleway"/>
                        <a:cs typeface="Raleway"/>
                        <a:sym typeface="Raleway"/>
                      </a:endParaRPr>
                    </a:p>
                  </a:txBody>
                  <a:tcPr marT="91425" marB="91425" marR="91425" marL="91425"/>
                </a:tc>
                <a:tc>
                  <a:txBody>
                    <a:bodyPr/>
                    <a:lstStyle/>
                    <a:p>
                      <a:pPr indent="-298450" lvl="0" marL="457200" marR="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Clarify legal framework in advance</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Prepare checklist for reporting obligations</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Prepare reporting templates</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Define reporting timelines</a:t>
                      </a:r>
                      <a:endParaRPr sz="1100">
                        <a:solidFill>
                          <a:srgbClr val="44546A"/>
                        </a:solidFill>
                        <a:latin typeface="Roboto"/>
                        <a:ea typeface="Roboto"/>
                        <a:cs typeface="Roboto"/>
                        <a:sym typeface="Roboto"/>
                      </a:endParaRPr>
                    </a:p>
                    <a:p>
                      <a:pPr indent="0" lvl="0" marL="0" marR="0" rtl="0" algn="l">
                        <a:lnSpc>
                          <a:spcPct val="115000"/>
                        </a:lnSpc>
                        <a:spcBef>
                          <a:spcPts val="0"/>
                        </a:spcBef>
                        <a:spcAft>
                          <a:spcPts val="0"/>
                        </a:spcAft>
                        <a:buClr>
                          <a:schemeClr val="dk2"/>
                        </a:buClr>
                        <a:buSzPts val="1100"/>
                        <a:buFont typeface="Raleway"/>
                        <a:buNone/>
                      </a:pPr>
                      <a:r>
                        <a:t/>
                      </a:r>
                      <a:endParaRPr sz="1100">
                        <a:solidFill>
                          <a:schemeClr val="dk2"/>
                        </a:solidFill>
                        <a:latin typeface="Raleway"/>
                        <a:ea typeface="Raleway"/>
                        <a:cs typeface="Raleway"/>
                        <a:sym typeface="Raleway"/>
                      </a:endParaRPr>
                    </a:p>
                  </a:txBody>
                  <a:tcPr marT="91425" marB="91425" marR="91425" marL="91425"/>
                </a:tc>
                <a:tc>
                  <a:txBody>
                    <a:bodyPr/>
                    <a:lstStyle/>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Define who communicates with whom</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Define communication timeline</a:t>
                      </a:r>
                      <a:endParaRPr sz="1100">
                        <a:solidFill>
                          <a:srgbClr val="44546A"/>
                        </a:solidFill>
                        <a:latin typeface="Roboto"/>
                        <a:ea typeface="Roboto"/>
                        <a:cs typeface="Roboto"/>
                        <a:sym typeface="Roboto"/>
                      </a:endParaRPr>
                    </a:p>
                    <a:p>
                      <a:pPr indent="-298450" lvl="0" marL="457200" rtl="0" algn="l">
                        <a:lnSpc>
                          <a:spcPct val="115000"/>
                        </a:lnSpc>
                        <a:spcBef>
                          <a:spcPts val="0"/>
                        </a:spcBef>
                        <a:spcAft>
                          <a:spcPts val="0"/>
                        </a:spcAft>
                        <a:buClr>
                          <a:srgbClr val="44546A"/>
                        </a:buClr>
                        <a:buSzPts val="1100"/>
                        <a:buFont typeface="Roboto"/>
                        <a:buChar char="●"/>
                      </a:pPr>
                      <a:r>
                        <a:rPr lang="en" sz="1100">
                          <a:solidFill>
                            <a:srgbClr val="44546A"/>
                          </a:solidFill>
                          <a:latin typeface="Roboto"/>
                          <a:ea typeface="Roboto"/>
                          <a:cs typeface="Roboto"/>
                          <a:sym typeface="Roboto"/>
                        </a:rPr>
                        <a:t>Prepare statements for common scenarios</a:t>
                      </a:r>
                      <a:endParaRPr sz="1100">
                        <a:solidFill>
                          <a:schemeClr val="dk2"/>
                        </a:solidFill>
                        <a:latin typeface="Raleway"/>
                        <a:ea typeface="Raleway"/>
                        <a:cs typeface="Raleway"/>
                        <a:sym typeface="Raleway"/>
                      </a:endParaRPr>
                    </a:p>
                  </a:txBody>
                  <a:tcPr marT="91425" marB="91425" marR="91425" marL="91425"/>
                </a:tc>
              </a:tr>
            </a:tbl>
          </a:graphicData>
        </a:graphic>
      </p:graphicFrame>
      <p:sp>
        <p:nvSpPr>
          <p:cNvPr id="581" name="Google Shape;581;g2ed909d8d58_0_24"/>
          <p:cNvSpPr txBox="1"/>
          <p:nvPr>
            <p:ph type="title"/>
          </p:nvPr>
        </p:nvSpPr>
        <p:spPr>
          <a:xfrm>
            <a:off x="408575" y="172009"/>
            <a:ext cx="8248500" cy="849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ED7D31"/>
              </a:buClr>
              <a:buSzPts val="3300"/>
              <a:buFont typeface="Raleway"/>
              <a:buNone/>
            </a:pPr>
            <a:r>
              <a:rPr lang="en"/>
              <a:t>Challenge for the Entire Organization</a:t>
            </a:r>
            <a:endParaRPr/>
          </a:p>
          <a:p>
            <a:pPr indent="0" lvl="0" marL="0" rtl="0" algn="l">
              <a:lnSpc>
                <a:spcPct val="90000"/>
              </a:lnSpc>
              <a:spcBef>
                <a:spcPts val="0"/>
              </a:spcBef>
              <a:spcAft>
                <a:spcPts val="0"/>
              </a:spcAft>
              <a:buClr>
                <a:srgbClr val="ED7D31"/>
              </a:buClr>
              <a:buSzPts val="3300"/>
              <a:buFont typeface="Raleway"/>
              <a:buNone/>
            </a:pPr>
            <a:r>
              <a:rPr lang="en">
                <a:solidFill>
                  <a:schemeClr val="dk2"/>
                </a:solidFill>
              </a:rPr>
              <a:t>Prepare for </a:t>
            </a:r>
            <a:r>
              <a:rPr lang="en">
                <a:solidFill>
                  <a:schemeClr val="dk2"/>
                </a:solidFill>
              </a:rPr>
              <a:t>a ransomware attack</a:t>
            </a:r>
            <a:endParaRPr sz="2400">
              <a:solidFill>
                <a:schemeClr val="dk2"/>
              </a:solidFill>
            </a:endParaRPr>
          </a:p>
        </p:txBody>
      </p:sp>
      <p:sp>
        <p:nvSpPr>
          <p:cNvPr id="582" name="Google Shape;582;g2ed909d8d58_0_24"/>
          <p:cNvSpPr txBox="1"/>
          <p:nvPr/>
        </p:nvSpPr>
        <p:spPr>
          <a:xfrm>
            <a:off x="461150" y="964900"/>
            <a:ext cx="3055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263A"/>
              </a:buClr>
              <a:buSzPts val="1200"/>
              <a:buFont typeface="Arial"/>
              <a:buNone/>
            </a:pPr>
            <a:r>
              <a:rPr b="0" i="0" lang="en" sz="1200" u="none" cap="none" strike="noStrike">
                <a:solidFill>
                  <a:srgbClr val="00263A"/>
                </a:solidFill>
                <a:latin typeface="Arial"/>
                <a:ea typeface="Arial"/>
                <a:cs typeface="Arial"/>
                <a:sym typeface="Arial"/>
              </a:rPr>
              <a:t>IT/OT works on this</a:t>
            </a:r>
            <a:endParaRPr b="0" i="0" sz="1200" u="none" cap="none" strike="noStrike">
              <a:solidFill>
                <a:srgbClr val="00263A"/>
              </a:solidFill>
              <a:latin typeface="Arial"/>
              <a:ea typeface="Arial"/>
              <a:cs typeface="Arial"/>
              <a:sym typeface="Arial"/>
            </a:endParaRPr>
          </a:p>
        </p:txBody>
      </p:sp>
      <p:sp>
        <p:nvSpPr>
          <p:cNvPr id="583" name="Google Shape;583;g2ed909d8d58_0_24"/>
          <p:cNvSpPr/>
          <p:nvPr/>
        </p:nvSpPr>
        <p:spPr>
          <a:xfrm rot="-5400000">
            <a:off x="1935362" y="-381048"/>
            <a:ext cx="106800" cy="32556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Roboto"/>
              <a:ea typeface="Roboto"/>
              <a:cs typeface="Roboto"/>
              <a:sym typeface="Roboto"/>
            </a:endParaRPr>
          </a:p>
        </p:txBody>
      </p:sp>
      <p:pic>
        <p:nvPicPr>
          <p:cNvPr id="584" name="Google Shape;584;g2ed909d8d58_0_24"/>
          <p:cNvPicPr preferRelativeResize="0"/>
          <p:nvPr/>
        </p:nvPicPr>
        <p:blipFill>
          <a:blip r:embed="rId3">
            <a:alphaModFix/>
          </a:blip>
          <a:stretch>
            <a:fillRect/>
          </a:stretch>
        </p:blipFill>
        <p:spPr>
          <a:xfrm>
            <a:off x="3304000" y="4350344"/>
            <a:ext cx="5234834" cy="48835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da78a35bd7_0_29"/>
          <p:cNvSpPr txBox="1"/>
          <p:nvPr>
            <p:ph type="title"/>
          </p:nvPr>
        </p:nvSpPr>
        <p:spPr>
          <a:xfrm>
            <a:off x="391675" y="96800"/>
            <a:ext cx="8222100" cy="7677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SzPts val="2800"/>
              <a:buNone/>
            </a:pPr>
            <a:r>
              <a:rPr lang="en"/>
              <a:t>About recommending backups</a:t>
            </a:r>
            <a:endParaRPr/>
          </a:p>
        </p:txBody>
      </p:sp>
      <p:sp>
        <p:nvSpPr>
          <p:cNvPr id="590" name="Google Shape;590;g2da78a35bd7_0_29"/>
          <p:cNvSpPr txBox="1"/>
          <p:nvPr>
            <p:ph idx="1" type="body"/>
          </p:nvPr>
        </p:nvSpPr>
        <p:spPr>
          <a:xfrm>
            <a:off x="471900" y="922800"/>
            <a:ext cx="3999900" cy="37065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1400"/>
              <a:buNone/>
            </a:pPr>
            <a:r>
              <a:rPr lang="en"/>
              <a:t>We recommend backups:</a:t>
            </a:r>
            <a:endParaRPr/>
          </a:p>
          <a:p>
            <a:pPr indent="0" lvl="0" marL="0" rtl="0" algn="l">
              <a:lnSpc>
                <a:spcPct val="90000"/>
              </a:lnSpc>
              <a:spcBef>
                <a:spcPts val="0"/>
              </a:spcBef>
              <a:spcAft>
                <a:spcPts val="0"/>
              </a:spcAft>
              <a:buSzPts val="1400"/>
              <a:buNone/>
            </a:pPr>
            <a:r>
              <a:rPr lang="en"/>
              <a:t>	But forget to say what to backup…</a:t>
            </a:r>
            <a:endParaRPr/>
          </a:p>
          <a:p>
            <a:pPr indent="-317500" lvl="0" marL="914400" rtl="0" algn="l">
              <a:lnSpc>
                <a:spcPct val="90000"/>
              </a:lnSpc>
              <a:spcBef>
                <a:spcPts val="0"/>
              </a:spcBef>
              <a:spcAft>
                <a:spcPts val="0"/>
              </a:spcAft>
              <a:buSzPts val="1400"/>
              <a:buChar char="●"/>
            </a:pPr>
            <a:r>
              <a:rPr lang="en"/>
              <a:t>Network configuration</a:t>
            </a:r>
            <a:endParaRPr/>
          </a:p>
          <a:p>
            <a:pPr indent="-317500" lvl="0" marL="914400" rtl="0" algn="l">
              <a:lnSpc>
                <a:spcPct val="90000"/>
              </a:lnSpc>
              <a:spcBef>
                <a:spcPts val="0"/>
              </a:spcBef>
              <a:spcAft>
                <a:spcPts val="0"/>
              </a:spcAft>
              <a:buSzPts val="1400"/>
              <a:buChar char="●"/>
            </a:pPr>
            <a:r>
              <a:rPr lang="en"/>
              <a:t>Identity management</a:t>
            </a:r>
            <a:endParaRPr/>
          </a:p>
          <a:p>
            <a:pPr indent="-317500" lvl="0" marL="914400" rtl="0" algn="l">
              <a:lnSpc>
                <a:spcPct val="90000"/>
              </a:lnSpc>
              <a:spcBef>
                <a:spcPts val="0"/>
              </a:spcBef>
              <a:spcAft>
                <a:spcPts val="0"/>
              </a:spcAft>
              <a:buSzPts val="1400"/>
              <a:buChar char="●"/>
            </a:pPr>
            <a:r>
              <a:rPr lang="en"/>
              <a:t>Payroll</a:t>
            </a:r>
            <a:endParaRPr/>
          </a:p>
          <a:p>
            <a:pPr indent="-317500" lvl="0" marL="914400" rtl="0" algn="l">
              <a:lnSpc>
                <a:spcPct val="90000"/>
              </a:lnSpc>
              <a:spcBef>
                <a:spcPts val="0"/>
              </a:spcBef>
              <a:spcAft>
                <a:spcPts val="0"/>
              </a:spcAft>
              <a:buSzPts val="1400"/>
              <a:buChar char="●"/>
            </a:pPr>
            <a:r>
              <a:rPr lang="en"/>
              <a:t>Credentials</a:t>
            </a:r>
            <a:endParaRPr/>
          </a:p>
          <a:p>
            <a:pPr indent="-317500" lvl="0" marL="914400" rtl="0" algn="l">
              <a:lnSpc>
                <a:spcPct val="90000"/>
              </a:lnSpc>
              <a:spcBef>
                <a:spcPts val="0"/>
              </a:spcBef>
              <a:spcAft>
                <a:spcPts val="0"/>
              </a:spcAft>
              <a:buSzPts val="1400"/>
              <a:buChar char="●"/>
            </a:pPr>
            <a:r>
              <a:rPr lang="en"/>
              <a:t>Safety Data*</a:t>
            </a:r>
            <a:endParaRPr/>
          </a:p>
          <a:p>
            <a:pPr indent="-317500" lvl="0" marL="914400" rtl="0" algn="l">
              <a:lnSpc>
                <a:spcPct val="90000"/>
              </a:lnSpc>
              <a:spcBef>
                <a:spcPts val="0"/>
              </a:spcBef>
              <a:spcAft>
                <a:spcPts val="0"/>
              </a:spcAft>
              <a:buSzPts val="1400"/>
              <a:buChar char="●"/>
            </a:pPr>
            <a:r>
              <a:rPr lang="en"/>
              <a:t>ERP</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They also need to be tested/used/offline</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If you look at leak data in bulk, most of it has backups in it. So we have to be mindful backups are also targets and a useful signafier of ‘sensitive data’ to a threat actor</a:t>
            </a:r>
            <a:endParaRPr/>
          </a:p>
          <a:p>
            <a:pPr indent="0" lvl="0" marL="0" rtl="0" algn="l">
              <a:lnSpc>
                <a:spcPct val="90000"/>
              </a:lnSpc>
              <a:spcBef>
                <a:spcPts val="0"/>
              </a:spcBef>
              <a:spcAft>
                <a:spcPts val="0"/>
              </a:spcAft>
              <a:buSzPts val="1400"/>
              <a:buNone/>
            </a:pPr>
            <a:r>
              <a:t/>
            </a:r>
            <a:endParaRPr/>
          </a:p>
        </p:txBody>
      </p:sp>
      <p:sp>
        <p:nvSpPr>
          <p:cNvPr id="591" name="Google Shape;591;g2da78a35bd7_0_29"/>
          <p:cNvSpPr txBox="1"/>
          <p:nvPr>
            <p:ph idx="2" type="body"/>
          </p:nvPr>
        </p:nvSpPr>
        <p:spPr>
          <a:xfrm>
            <a:off x="4694250" y="922800"/>
            <a:ext cx="3999900" cy="37065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1400"/>
              <a:buNone/>
            </a:pPr>
            <a:r>
              <a:rPr lang="en"/>
              <a:t>Signed backups are ideal as they can demonstrate no corruption.</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
              <a:t>Multiple media is good too, in case one method fails.</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b="1" lang="en" sz="1900"/>
              <a:t>How long does it take to restore</a:t>
            </a:r>
            <a:r>
              <a:rPr b="1" lang="en"/>
              <a:t> </a:t>
            </a:r>
            <a:endParaRPr b="1"/>
          </a:p>
          <a:p>
            <a:pPr indent="0" lvl="0" marL="0" rtl="0" algn="l">
              <a:lnSpc>
                <a:spcPct val="90000"/>
              </a:lnSpc>
              <a:spcBef>
                <a:spcPts val="0"/>
              </a:spcBef>
              <a:spcAft>
                <a:spcPts val="0"/>
              </a:spcAft>
              <a:buSzPts val="1400"/>
              <a:buNone/>
            </a:pPr>
            <a:r>
              <a:t/>
            </a:r>
            <a:endParaRPr b="1"/>
          </a:p>
          <a:p>
            <a:pPr indent="0" lvl="0" marL="0" rtl="0" algn="l">
              <a:lnSpc>
                <a:spcPct val="90000"/>
              </a:lnSpc>
              <a:spcBef>
                <a:spcPts val="0"/>
              </a:spcBef>
              <a:spcAft>
                <a:spcPts val="0"/>
              </a:spcAft>
              <a:buSzPts val="1400"/>
              <a:buNone/>
            </a:pPr>
            <a:r>
              <a:rPr lang="en"/>
              <a:t>The number one cost to companies DURING the incident is downtime. So knowing your backups will take X long to restore is part of your key incident response plan.</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Clr>
                <a:schemeClr val="dk1"/>
              </a:buClr>
              <a:buSzPts val="1100"/>
              <a:buFont typeface="Arial"/>
              <a:buNone/>
            </a:pPr>
            <a:r>
              <a:rPr lang="en"/>
              <a:t>Especially in situations where this is compared to the restoration time of the decryptor.</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2ed909d8d58_0_51"/>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ED7D31"/>
                </a:solidFill>
              </a:rPr>
              <a:t>Ransomware Resistant Backup System</a:t>
            </a:r>
            <a:endParaRPr/>
          </a:p>
        </p:txBody>
      </p:sp>
      <p:sp>
        <p:nvSpPr>
          <p:cNvPr id="597" name="Google Shape;597;g2ed909d8d58_0_51"/>
          <p:cNvSpPr txBox="1"/>
          <p:nvPr>
            <p:ph idx="1" type="body"/>
          </p:nvPr>
        </p:nvSpPr>
        <p:spPr>
          <a:xfrm>
            <a:off x="165025" y="1091400"/>
            <a:ext cx="8790000" cy="3731100"/>
          </a:xfrm>
          <a:prstGeom prst="rect">
            <a:avLst/>
          </a:prstGeom>
        </p:spPr>
        <p:txBody>
          <a:bodyPr anchorCtr="0" anchor="t" bIns="91425" lIns="91425" spcFirstLastPara="1" rIns="91425" wrap="square" tIns="91425">
            <a:normAutofit lnSpcReduction="10000"/>
          </a:bodyPr>
          <a:lstStyle/>
          <a:p>
            <a:pPr indent="0" lvl="0" marL="0" rtl="0" algn="l">
              <a:lnSpc>
                <a:spcPct val="110000"/>
              </a:lnSpc>
              <a:spcBef>
                <a:spcPts val="0"/>
              </a:spcBef>
              <a:spcAft>
                <a:spcPts val="0"/>
              </a:spcAft>
              <a:buClr>
                <a:schemeClr val="dk1"/>
              </a:buClr>
              <a:buSzPts val="1100"/>
              <a:buFont typeface="Arial"/>
              <a:buNone/>
            </a:pPr>
            <a:r>
              <a:rPr lang="en">
                <a:solidFill>
                  <a:schemeClr val="dk1"/>
                </a:solidFill>
              </a:rPr>
              <a:t>Threat actors may prevent effective recovery by compromising the </a:t>
            </a:r>
            <a:r>
              <a:rPr b="1" lang="en">
                <a:solidFill>
                  <a:schemeClr val="dk1"/>
                </a:solidFill>
              </a:rPr>
              <a:t>integrity </a:t>
            </a:r>
            <a:r>
              <a:rPr lang="en">
                <a:solidFill>
                  <a:schemeClr val="dk1"/>
                </a:solidFill>
              </a:rPr>
              <a:t>of your backups.</a:t>
            </a:r>
            <a:endParaRPr>
              <a:solidFill>
                <a:schemeClr val="dk1"/>
              </a:solidFill>
            </a:endParaRPr>
          </a:p>
          <a:p>
            <a:pPr indent="0" lvl="0" marL="0" rtl="0" algn="l">
              <a:lnSpc>
                <a:spcPct val="110000"/>
              </a:lnSpc>
              <a:spcBef>
                <a:spcPts val="1200"/>
              </a:spcBef>
              <a:spcAft>
                <a:spcPts val="0"/>
              </a:spcAft>
              <a:buClr>
                <a:schemeClr val="dk1"/>
              </a:buClr>
              <a:buSzPts val="1100"/>
              <a:buFont typeface="Arial"/>
              <a:buNone/>
            </a:pPr>
            <a:r>
              <a:rPr lang="en">
                <a:solidFill>
                  <a:schemeClr val="dk1"/>
                </a:solidFill>
              </a:rPr>
              <a:t>Prevent any (short-term) deletion or modification of backups once they have been created. Possible approaches (may need to be combined):</a:t>
            </a:r>
            <a:endParaRPr>
              <a:solidFill>
                <a:schemeClr val="dk1"/>
              </a:solidFill>
            </a:endParaRPr>
          </a:p>
          <a:p>
            <a:pPr indent="-342900" lvl="0" marL="457200" rtl="0" algn="l">
              <a:spcBef>
                <a:spcPts val="1200"/>
              </a:spcBef>
              <a:spcAft>
                <a:spcPts val="0"/>
              </a:spcAft>
              <a:buSzPts val="1800"/>
              <a:buChar char="●"/>
            </a:pPr>
            <a:r>
              <a:rPr lang="en">
                <a:solidFill>
                  <a:schemeClr val="dk1"/>
                </a:solidFill>
              </a:rPr>
              <a:t>Write Once Read Many (WORM) Backups</a:t>
            </a:r>
            <a:endParaRPr>
              <a:solidFill>
                <a:schemeClr val="dk1"/>
              </a:solidFill>
            </a:endParaRPr>
          </a:p>
          <a:p>
            <a:pPr indent="-342900" lvl="0" marL="457200" rtl="0" algn="l">
              <a:spcBef>
                <a:spcPts val="0"/>
              </a:spcBef>
              <a:spcAft>
                <a:spcPts val="0"/>
              </a:spcAft>
              <a:buSzPts val="1800"/>
              <a:buChar char="●"/>
            </a:pPr>
            <a:r>
              <a:rPr lang="en">
                <a:solidFill>
                  <a:schemeClr val="dk1"/>
                </a:solidFill>
              </a:rPr>
              <a:t>Offline backups, e.g. tape cartridges outside of a tape drive</a:t>
            </a:r>
            <a:endParaRPr>
              <a:solidFill>
                <a:schemeClr val="dk1"/>
              </a:solidFill>
            </a:endParaRPr>
          </a:p>
          <a:p>
            <a:pPr indent="-342900" lvl="0" marL="457200" rtl="0" algn="l">
              <a:spcBef>
                <a:spcPts val="0"/>
              </a:spcBef>
              <a:spcAft>
                <a:spcPts val="0"/>
              </a:spcAft>
              <a:buSzPts val="1800"/>
              <a:buChar char="●"/>
            </a:pPr>
            <a:r>
              <a:rPr lang="en">
                <a:solidFill>
                  <a:schemeClr val="dk1"/>
                </a:solidFill>
              </a:rPr>
              <a:t>Immutable cloud backups with unchangeable retention policy</a:t>
            </a:r>
            <a:endParaRPr>
              <a:solidFill>
                <a:schemeClr val="dk1"/>
              </a:solidFill>
            </a:endParaRPr>
          </a:p>
          <a:p>
            <a:pPr indent="-342900" lvl="0" marL="457200" rtl="0" algn="l">
              <a:spcBef>
                <a:spcPts val="0"/>
              </a:spcBef>
              <a:spcAft>
                <a:spcPts val="0"/>
              </a:spcAft>
              <a:buSzPts val="1800"/>
              <a:buChar char="●"/>
            </a:pPr>
            <a:r>
              <a:rPr lang="en">
                <a:solidFill>
                  <a:schemeClr val="dk1"/>
                </a:solidFill>
              </a:rPr>
              <a:t>Delayed deletion or alteration of backups without a digital bypass path</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ed909d8d58_0_58"/>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ED7D31"/>
                </a:solidFill>
              </a:rPr>
              <a:t>Ransomware Resistant Backup System</a:t>
            </a:r>
            <a:endParaRPr/>
          </a:p>
        </p:txBody>
      </p:sp>
      <p:sp>
        <p:nvSpPr>
          <p:cNvPr id="603" name="Google Shape;603;g2ed909d8d58_0_58"/>
          <p:cNvSpPr txBox="1"/>
          <p:nvPr>
            <p:ph idx="1" type="body"/>
          </p:nvPr>
        </p:nvSpPr>
        <p:spPr>
          <a:xfrm>
            <a:off x="165025" y="1091400"/>
            <a:ext cx="8790000" cy="3731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a:solidFill>
                  <a:schemeClr val="dk1"/>
                </a:solidFill>
              </a:rPr>
              <a:t>Threat actors may deny access to backups, preventing effective recovery by compromising the </a:t>
            </a:r>
            <a:r>
              <a:rPr b="1" lang="en">
                <a:solidFill>
                  <a:schemeClr val="dk1"/>
                </a:solidFill>
              </a:rPr>
              <a:t>availability </a:t>
            </a:r>
            <a:r>
              <a:rPr lang="en">
                <a:solidFill>
                  <a:schemeClr val="dk1"/>
                </a:solidFill>
              </a:rPr>
              <a:t>of your backups.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Make sure you can always access your own backups:</a:t>
            </a:r>
            <a:endParaRPr>
              <a:solidFill>
                <a:schemeClr val="dk1"/>
              </a:solidFill>
            </a:endParaRPr>
          </a:p>
          <a:p>
            <a:pPr indent="-342900" lvl="0" marL="457200" rtl="0" algn="l">
              <a:lnSpc>
                <a:spcPct val="115000"/>
              </a:lnSpc>
              <a:spcBef>
                <a:spcPts val="1200"/>
              </a:spcBef>
              <a:spcAft>
                <a:spcPts val="0"/>
              </a:spcAft>
              <a:buSzPts val="1800"/>
              <a:buChar char="●"/>
            </a:pPr>
            <a:r>
              <a:rPr lang="en">
                <a:solidFill>
                  <a:schemeClr val="dk1"/>
                </a:solidFill>
              </a:rPr>
              <a:t>Prepare an emergency access account / break glass account</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Prepare for offline, i.e. physical, access to your backups</a:t>
            </a:r>
            <a:endParaRPr>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2ed909d8d58_0_64"/>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ED7D31"/>
                </a:solidFill>
              </a:rPr>
              <a:t>Ransomware Resistant Backup System</a:t>
            </a:r>
            <a:endParaRPr/>
          </a:p>
        </p:txBody>
      </p:sp>
      <p:sp>
        <p:nvSpPr>
          <p:cNvPr id="609" name="Google Shape;609;g2ed909d8d58_0_64"/>
          <p:cNvSpPr txBox="1"/>
          <p:nvPr>
            <p:ph idx="1" type="body"/>
          </p:nvPr>
        </p:nvSpPr>
        <p:spPr>
          <a:xfrm>
            <a:off x="165025" y="1091400"/>
            <a:ext cx="8790000" cy="37311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n">
                <a:solidFill>
                  <a:schemeClr val="dk1"/>
                </a:solidFill>
              </a:rPr>
              <a:t>Threat actors may force the storage of corrupted or infected backup data. This could make both integer and clean backups unavailable.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Backups should be stored for a retention period appropriate to the </a:t>
            </a:r>
            <a:r>
              <a:rPr b="1" lang="en">
                <a:solidFill>
                  <a:schemeClr val="dk1"/>
                </a:solidFill>
              </a:rPr>
              <a:t>organisation's risk appetite</a:t>
            </a:r>
            <a:r>
              <a:rPr lang="en">
                <a:solidFill>
                  <a:schemeClr val="dk1"/>
                </a:solidFill>
              </a:rPr>
              <a:t>, and the integrity of backups should be monitored and tested regularly.</a:t>
            </a:r>
            <a:endParaRPr>
              <a:solidFill>
                <a:schemeClr val="dk1"/>
              </a:solidFill>
            </a:endParaRPr>
          </a:p>
          <a:p>
            <a:pPr indent="-342900" lvl="0" marL="457200" rtl="0" algn="l">
              <a:lnSpc>
                <a:spcPct val="115000"/>
              </a:lnSpc>
              <a:spcBef>
                <a:spcPts val="1200"/>
              </a:spcBef>
              <a:spcAft>
                <a:spcPts val="0"/>
              </a:spcAft>
              <a:buSzPts val="1800"/>
              <a:buChar char="●"/>
            </a:pPr>
            <a:r>
              <a:rPr lang="en">
                <a:solidFill>
                  <a:schemeClr val="dk1"/>
                </a:solidFill>
              </a:rPr>
              <a:t>Backups should be kept for a fixed period of time rather than a number of backups.</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Retain multiple backups of a system or of data, i.e. keep a version history.</a:t>
            </a:r>
            <a:endParaRPr>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ed909d8d58_0_70"/>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ED7D31"/>
                </a:solidFill>
              </a:rPr>
              <a:t>Ransomware Resistant Backup System</a:t>
            </a:r>
            <a:endParaRPr/>
          </a:p>
        </p:txBody>
      </p:sp>
      <p:sp>
        <p:nvSpPr>
          <p:cNvPr id="615" name="Google Shape;615;g2ed909d8d58_0_70"/>
          <p:cNvSpPr txBox="1"/>
          <p:nvPr>
            <p:ph idx="1" type="body"/>
          </p:nvPr>
        </p:nvSpPr>
        <p:spPr>
          <a:xfrm>
            <a:off x="165025" y="1091400"/>
            <a:ext cx="8790000" cy="37311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n">
                <a:solidFill>
                  <a:schemeClr val="dk1"/>
                </a:solidFill>
              </a:rPr>
              <a:t>It may be easier for a threat actor to attack a backup system than the actual systems or data.</a:t>
            </a:r>
            <a:endParaRPr>
              <a:solidFill>
                <a:schemeClr val="dk1"/>
              </a:solidFill>
            </a:endParaRPr>
          </a:p>
          <a:p>
            <a:pPr indent="-342900" lvl="0" marL="457200" rtl="0" algn="l">
              <a:lnSpc>
                <a:spcPct val="115000"/>
              </a:lnSpc>
              <a:spcBef>
                <a:spcPts val="1200"/>
              </a:spcBef>
              <a:spcAft>
                <a:spcPts val="0"/>
              </a:spcAft>
              <a:buSzPts val="1800"/>
              <a:buChar char="●"/>
            </a:pPr>
            <a:r>
              <a:rPr lang="en">
                <a:solidFill>
                  <a:schemeClr val="dk1"/>
                </a:solidFill>
              </a:rPr>
              <a:t>If backups are encrypted, make sure the key cannot be deleted or changed.</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Backups must meet the same security requirements as the systems or data they store.</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Monitor your backups and trigger alerts in case of significant events:</a:t>
            </a:r>
            <a:endParaRPr>
              <a:solidFill>
                <a:schemeClr val="dk1"/>
              </a:solidFill>
            </a:endParaRPr>
          </a:p>
          <a:p>
            <a:pPr indent="-317500" lvl="1" marL="914400" rtl="0" algn="l">
              <a:lnSpc>
                <a:spcPct val="115000"/>
              </a:lnSpc>
              <a:spcBef>
                <a:spcPts val="0"/>
              </a:spcBef>
              <a:spcAft>
                <a:spcPts val="0"/>
              </a:spcAft>
              <a:buSzPts val="1400"/>
              <a:buChar char="○"/>
            </a:pPr>
            <a:r>
              <a:rPr lang="en" sz="1800">
                <a:solidFill>
                  <a:schemeClr val="dk1"/>
                </a:solidFill>
              </a:rPr>
              <a:t>Significant changes, e.g. non-automatic deletion or modification</a:t>
            </a:r>
            <a:endParaRPr sz="1800">
              <a:solidFill>
                <a:schemeClr val="dk1"/>
              </a:solidFill>
            </a:endParaRPr>
          </a:p>
          <a:p>
            <a:pPr indent="-317500" lvl="1" marL="914400" rtl="0" algn="l">
              <a:lnSpc>
                <a:spcPct val="115000"/>
              </a:lnSpc>
              <a:spcBef>
                <a:spcPts val="0"/>
              </a:spcBef>
              <a:spcAft>
                <a:spcPts val="0"/>
              </a:spcAft>
              <a:buSzPts val="1400"/>
              <a:buChar char="○"/>
            </a:pPr>
            <a:r>
              <a:rPr lang="en" sz="1800">
                <a:solidFill>
                  <a:schemeClr val="dk1"/>
                </a:solidFill>
              </a:rPr>
              <a:t>Execution of privileged operations</a:t>
            </a:r>
            <a:endParaRPr>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2ed909d8d58_0_76"/>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ED7D31"/>
                </a:solidFill>
              </a:rPr>
              <a:t>Ransomware Resistant Backup System</a:t>
            </a:r>
            <a:endParaRPr/>
          </a:p>
        </p:txBody>
      </p:sp>
      <p:sp>
        <p:nvSpPr>
          <p:cNvPr id="621" name="Google Shape;621;g2ed909d8d58_0_76"/>
          <p:cNvSpPr txBox="1"/>
          <p:nvPr>
            <p:ph idx="1" type="body"/>
          </p:nvPr>
        </p:nvSpPr>
        <p:spPr>
          <a:xfrm>
            <a:off x="165025" y="1091400"/>
            <a:ext cx="8790000" cy="37311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2100">
                <a:solidFill>
                  <a:schemeClr val="dk1"/>
                </a:solidFill>
              </a:rPr>
              <a:t>Scenarios to think through to identify problems in your current backup approach:</a:t>
            </a:r>
            <a:endParaRPr>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Could a threat actor compromise the integrity of your backups by taking over an IT administrator's endpoint?</a:t>
            </a:r>
            <a:endParaRPr>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What if the threat actor gains domain admin rights or root access?</a:t>
            </a:r>
            <a:endParaRPr>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How do you access your backups when all of your organisation's existing IT systems and assets are unavailable?</a:t>
            </a:r>
            <a:endParaRPr>
              <a:solidFill>
                <a:srgbClr val="A01813"/>
              </a:solidFill>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How would we do a rebuild of our core &amp; critical infrastructure from a backup?</a:t>
            </a:r>
            <a:endParaRPr>
              <a:solidFill>
                <a:schemeClr val="dk1"/>
              </a:solidFill>
            </a:endParaRPr>
          </a:p>
          <a:p>
            <a:pPr indent="-361950" lvl="1" marL="914400" rtl="0" algn="l">
              <a:lnSpc>
                <a:spcPct val="115000"/>
              </a:lnSpc>
              <a:spcBef>
                <a:spcPts val="0"/>
              </a:spcBef>
              <a:spcAft>
                <a:spcPts val="0"/>
              </a:spcAft>
              <a:buClr>
                <a:schemeClr val="dk1"/>
              </a:buClr>
              <a:buSzPts val="2100"/>
              <a:buChar char="○"/>
            </a:pPr>
            <a:r>
              <a:rPr lang="en">
                <a:solidFill>
                  <a:schemeClr val="dk1"/>
                </a:solidFill>
              </a:rPr>
              <a:t>How much time will it take?</a:t>
            </a:r>
            <a:endParaRPr>
              <a:solidFill>
                <a:schemeClr val="dk1"/>
              </a:solidFill>
            </a:endParaRPr>
          </a:p>
          <a:p>
            <a:pPr indent="-361950" lvl="1" marL="914400" rtl="0" algn="l">
              <a:lnSpc>
                <a:spcPct val="115000"/>
              </a:lnSpc>
              <a:spcBef>
                <a:spcPts val="0"/>
              </a:spcBef>
              <a:spcAft>
                <a:spcPts val="0"/>
              </a:spcAft>
              <a:buClr>
                <a:schemeClr val="dk1"/>
              </a:buClr>
              <a:buSzPts val="2100"/>
              <a:buChar char="○"/>
            </a:pPr>
            <a:r>
              <a:rPr lang="en">
                <a:solidFill>
                  <a:schemeClr val="dk1"/>
                </a:solidFill>
              </a:rPr>
              <a:t>Who has the necessary knowledge?</a:t>
            </a:r>
            <a:endParaRPr sz="2100">
              <a:solidFill>
                <a:schemeClr val="dk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2eaffeadc25_1_38"/>
          <p:cNvSpPr txBox="1"/>
          <p:nvPr>
            <p:ph idx="1" type="body"/>
          </p:nvPr>
        </p:nvSpPr>
        <p:spPr>
          <a:xfrm>
            <a:off x="461700" y="880533"/>
            <a:ext cx="8248500" cy="3758100"/>
          </a:xfrm>
          <a:prstGeom prst="rect">
            <a:avLst/>
          </a:prstGeom>
        </p:spPr>
        <p:txBody>
          <a:bodyPr anchorCtr="0" anchor="t" bIns="45700" lIns="91425" spcFirstLastPara="1" rIns="91425" wrap="square" tIns="45700">
            <a:normAutofit/>
          </a:bodyPr>
          <a:lstStyle/>
          <a:p>
            <a:pPr indent="-361950" lvl="0" marL="457200" rtl="0" algn="l">
              <a:lnSpc>
                <a:spcPct val="115000"/>
              </a:lnSpc>
              <a:spcBef>
                <a:spcPts val="0"/>
              </a:spcBef>
              <a:spcAft>
                <a:spcPts val="0"/>
              </a:spcAft>
              <a:buSzPts val="2100"/>
              <a:buChar char="•"/>
            </a:pPr>
            <a:r>
              <a:rPr lang="en" u="sng">
                <a:solidFill>
                  <a:schemeClr val="hlink"/>
                </a:solidFill>
                <a:hlinkClick r:id="rId3"/>
              </a:rPr>
              <a:t>https://www.ncsc.gov.uk/guidance/principles-for-ransomware-resistant-cloud-backups</a:t>
            </a:r>
            <a:endParaRPr u="sng">
              <a:solidFill>
                <a:schemeClr val="hlink"/>
              </a:solidFill>
            </a:endParaRPr>
          </a:p>
          <a:p>
            <a:pPr indent="-361950" lvl="0" marL="457200" rtl="0" algn="l">
              <a:lnSpc>
                <a:spcPct val="115000"/>
              </a:lnSpc>
              <a:spcBef>
                <a:spcPts val="0"/>
              </a:spcBef>
              <a:spcAft>
                <a:spcPts val="0"/>
              </a:spcAft>
              <a:buSzPts val="2100"/>
              <a:buChar char="•"/>
            </a:pPr>
            <a:r>
              <a:rPr lang="en" u="sng">
                <a:solidFill>
                  <a:schemeClr val="hlink"/>
                </a:solidFill>
                <a:hlinkClick r:id="rId4"/>
              </a:rPr>
              <a:t>https://www.nccoe.nist.gov/data-integrity-identifying-and-protecting-assets-against-ransomware-and-other-destructive-events</a:t>
            </a:r>
            <a:endParaRPr u="sng">
              <a:solidFill>
                <a:schemeClr val="hlink"/>
              </a:solidFill>
            </a:endParaRPr>
          </a:p>
          <a:p>
            <a:pPr indent="0" lvl="0" marL="0" rtl="0" algn="l">
              <a:spcBef>
                <a:spcPts val="750"/>
              </a:spcBef>
              <a:spcAft>
                <a:spcPts val="0"/>
              </a:spcAft>
              <a:buNone/>
            </a:pPr>
            <a:r>
              <a:t/>
            </a:r>
            <a:endParaRPr/>
          </a:p>
        </p:txBody>
      </p:sp>
      <p:sp>
        <p:nvSpPr>
          <p:cNvPr id="627" name="Google Shape;627;g2eaffeadc25_1_38"/>
          <p:cNvSpPr txBox="1"/>
          <p:nvPr>
            <p:ph type="title"/>
          </p:nvPr>
        </p:nvSpPr>
        <p:spPr>
          <a:xfrm>
            <a:off x="461700" y="137700"/>
            <a:ext cx="8248500" cy="596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t>Resources: Ransomware Resistant Backups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2ed909d8d58_0_38"/>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ED7D31"/>
                </a:solidFill>
              </a:rPr>
              <a:t>(Opinionated) Measure Overview</a:t>
            </a:r>
            <a:endParaRPr/>
          </a:p>
        </p:txBody>
      </p:sp>
      <p:sp>
        <p:nvSpPr>
          <p:cNvPr id="633" name="Google Shape;633;g2ed909d8d58_0_38"/>
          <p:cNvSpPr txBox="1"/>
          <p:nvPr>
            <p:ph idx="1" type="body"/>
          </p:nvPr>
        </p:nvSpPr>
        <p:spPr>
          <a:xfrm>
            <a:off x="165025" y="1091400"/>
            <a:ext cx="8790000" cy="37311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sz="1900">
                <a:solidFill>
                  <a:schemeClr val="dk1"/>
                </a:solidFill>
              </a:rPr>
              <a:t>Write Once Read Many (WORM) or offline backups</a:t>
            </a:r>
            <a:endParaRPr sz="1900">
              <a:solidFill>
                <a:schemeClr val="dk1"/>
              </a:solidFill>
            </a:endParaRPr>
          </a:p>
          <a:p>
            <a:pPr indent="-342900" lvl="0" marL="457200" rtl="0" algn="l">
              <a:lnSpc>
                <a:spcPct val="115000"/>
              </a:lnSpc>
              <a:spcBef>
                <a:spcPts val="0"/>
              </a:spcBef>
              <a:spcAft>
                <a:spcPts val="0"/>
              </a:spcAft>
              <a:buSzPts val="1800"/>
              <a:buChar char="●"/>
            </a:pPr>
            <a:r>
              <a:rPr lang="en" sz="1900">
                <a:solidFill>
                  <a:schemeClr val="dk1"/>
                </a:solidFill>
              </a:rPr>
              <a:t>Create, maintain, and regularly exercise a (basic) incident response plan</a:t>
            </a:r>
            <a:endParaRPr sz="1900">
              <a:solidFill>
                <a:schemeClr val="dk1"/>
              </a:solidFill>
            </a:endParaRPr>
          </a:p>
          <a:p>
            <a:pPr indent="-342900" lvl="0" marL="457200" rtl="0" algn="l">
              <a:lnSpc>
                <a:spcPct val="115000"/>
              </a:lnSpc>
              <a:spcBef>
                <a:spcPts val="0"/>
              </a:spcBef>
              <a:spcAft>
                <a:spcPts val="0"/>
              </a:spcAft>
              <a:buSzPts val="1800"/>
              <a:buChar char="●"/>
            </a:pPr>
            <a:r>
              <a:rPr lang="en" sz="1900">
                <a:solidFill>
                  <a:schemeClr val="dk1"/>
                </a:solidFill>
              </a:rPr>
              <a:t>Use phishing-resistant multi-factor authentication</a:t>
            </a:r>
            <a:endParaRPr sz="1900">
              <a:solidFill>
                <a:schemeClr val="dk1"/>
              </a:solidFill>
            </a:endParaRPr>
          </a:p>
          <a:p>
            <a:pPr indent="-342900" lvl="0" marL="457200" rtl="0" algn="l">
              <a:lnSpc>
                <a:spcPct val="115000"/>
              </a:lnSpc>
              <a:spcBef>
                <a:spcPts val="0"/>
              </a:spcBef>
              <a:spcAft>
                <a:spcPts val="0"/>
              </a:spcAft>
              <a:buSzPts val="1800"/>
              <a:buChar char="●"/>
            </a:pPr>
            <a:r>
              <a:rPr lang="en" sz="1900">
                <a:solidFill>
                  <a:schemeClr val="dk1"/>
                </a:solidFill>
              </a:rPr>
              <a:t>Protect your endpoints / networks with current detection &amp; response products</a:t>
            </a:r>
            <a:endParaRPr sz="1900">
              <a:solidFill>
                <a:schemeClr val="dk1"/>
              </a:solidFill>
            </a:endParaRPr>
          </a:p>
          <a:p>
            <a:pPr indent="-317500" lvl="1" marL="914400" rtl="0" algn="l">
              <a:lnSpc>
                <a:spcPct val="115000"/>
              </a:lnSpc>
              <a:spcBef>
                <a:spcPts val="0"/>
              </a:spcBef>
              <a:spcAft>
                <a:spcPts val="0"/>
              </a:spcAft>
              <a:buSzPts val="1400"/>
              <a:buChar char="○"/>
            </a:pPr>
            <a:r>
              <a:rPr lang="en" sz="1700">
                <a:solidFill>
                  <a:schemeClr val="dk1"/>
                </a:solidFill>
              </a:rPr>
              <a:t>Make sure to monitor them!</a:t>
            </a:r>
            <a:endParaRPr sz="1700">
              <a:solidFill>
                <a:schemeClr val="dk1"/>
              </a:solidFill>
            </a:endParaRPr>
          </a:p>
          <a:p>
            <a:pPr indent="-342900" lvl="0" marL="457200" rtl="0" algn="l">
              <a:lnSpc>
                <a:spcPct val="115000"/>
              </a:lnSpc>
              <a:spcBef>
                <a:spcPts val="0"/>
              </a:spcBef>
              <a:spcAft>
                <a:spcPts val="0"/>
              </a:spcAft>
              <a:buSzPts val="1800"/>
              <a:buChar char="●"/>
            </a:pPr>
            <a:r>
              <a:rPr lang="en" sz="1900">
                <a:solidFill>
                  <a:schemeClr val="dk1"/>
                </a:solidFill>
              </a:rPr>
              <a:t>Reduce your cyber attack surface</a:t>
            </a:r>
            <a:endParaRPr sz="1900">
              <a:solidFill>
                <a:schemeClr val="dk1"/>
              </a:solidFill>
            </a:endParaRPr>
          </a:p>
          <a:p>
            <a:pPr indent="-317500" lvl="1" marL="914400" rtl="0" algn="l">
              <a:lnSpc>
                <a:spcPct val="115000"/>
              </a:lnSpc>
              <a:spcBef>
                <a:spcPts val="0"/>
              </a:spcBef>
              <a:spcAft>
                <a:spcPts val="0"/>
              </a:spcAft>
              <a:buSzPts val="1400"/>
              <a:buChar char="○"/>
            </a:pPr>
            <a:r>
              <a:rPr lang="en" sz="1700">
                <a:solidFill>
                  <a:schemeClr val="dk1"/>
                </a:solidFill>
              </a:rPr>
              <a:t>Internet facing systems / services</a:t>
            </a:r>
            <a:endParaRPr sz="1700">
              <a:solidFill>
                <a:schemeClr val="dk1"/>
              </a:solidFill>
            </a:endParaRPr>
          </a:p>
          <a:p>
            <a:pPr indent="-317500" lvl="1" marL="914400" rtl="0" algn="l">
              <a:lnSpc>
                <a:spcPct val="115000"/>
              </a:lnSpc>
              <a:spcBef>
                <a:spcPts val="0"/>
              </a:spcBef>
              <a:spcAft>
                <a:spcPts val="0"/>
              </a:spcAft>
              <a:buSzPts val="1400"/>
              <a:buChar char="○"/>
            </a:pPr>
            <a:r>
              <a:rPr lang="en" sz="1700">
                <a:solidFill>
                  <a:schemeClr val="dk1"/>
                </a:solidFill>
              </a:rPr>
              <a:t>Harden end user systems and key services (e.g. IAM)</a:t>
            </a:r>
            <a:endParaRPr sz="1700">
              <a:solidFill>
                <a:schemeClr val="dk1"/>
              </a:solidFill>
            </a:endParaRPr>
          </a:p>
          <a:p>
            <a:pPr indent="-342900" lvl="0" marL="457200" rtl="0" algn="l">
              <a:lnSpc>
                <a:spcPct val="115000"/>
              </a:lnSpc>
              <a:spcBef>
                <a:spcPts val="0"/>
              </a:spcBef>
              <a:spcAft>
                <a:spcPts val="0"/>
              </a:spcAft>
              <a:buSzPts val="1800"/>
              <a:buChar char="●"/>
            </a:pPr>
            <a:r>
              <a:rPr lang="en" sz="1900">
                <a:solidFill>
                  <a:schemeClr val="dk1"/>
                </a:solidFill>
              </a:rPr>
              <a:t>Vulnerability &amp; patch management</a:t>
            </a:r>
            <a:endParaRPr sz="1900">
              <a:solidFill>
                <a:schemeClr val="dk1"/>
              </a:solidFill>
            </a:endParaRPr>
          </a:p>
          <a:p>
            <a:pPr indent="-342900" lvl="0" marL="457200" rtl="0" algn="l">
              <a:lnSpc>
                <a:spcPct val="115000"/>
              </a:lnSpc>
              <a:spcBef>
                <a:spcPts val="0"/>
              </a:spcBef>
              <a:spcAft>
                <a:spcPts val="0"/>
              </a:spcAft>
              <a:buSzPts val="1800"/>
              <a:buChar char="●"/>
            </a:pPr>
            <a:r>
              <a:rPr lang="en" sz="1900">
                <a:solidFill>
                  <a:schemeClr val="dk1"/>
                </a:solidFill>
              </a:rPr>
              <a:t>Observe current ransomware trends and apply lessons learned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2c222f4c398_0_38"/>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ED7D31"/>
              </a:buClr>
              <a:buSzPts val="4200"/>
              <a:buFont typeface="Raleway"/>
              <a:buNone/>
            </a:pPr>
            <a:r>
              <a:rPr lang="en"/>
              <a:t>What is Ransomware?</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ed909d8d58_0_45"/>
          <p:cNvSpPr txBox="1"/>
          <p:nvPr>
            <p:ph type="title"/>
          </p:nvPr>
        </p:nvSpPr>
        <p:spPr>
          <a:xfrm>
            <a:off x="461700" y="137700"/>
            <a:ext cx="8248500" cy="9423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t>Resources: Measures Against Ransomware Attacks</a:t>
            </a:r>
            <a:endParaRPr/>
          </a:p>
        </p:txBody>
      </p:sp>
      <p:sp>
        <p:nvSpPr>
          <p:cNvPr id="639" name="Google Shape;639;g2ed909d8d58_0_45"/>
          <p:cNvSpPr txBox="1"/>
          <p:nvPr>
            <p:ph idx="1" type="body"/>
          </p:nvPr>
        </p:nvSpPr>
        <p:spPr>
          <a:xfrm>
            <a:off x="461700" y="1124301"/>
            <a:ext cx="8248500" cy="3514200"/>
          </a:xfrm>
          <a:prstGeom prst="rect">
            <a:avLst/>
          </a:prstGeom>
        </p:spPr>
        <p:txBody>
          <a:bodyPr anchorCtr="0" anchor="t" bIns="45700" lIns="91425" spcFirstLastPara="1" rIns="91425" wrap="square" tIns="45700">
            <a:normAutofit/>
          </a:bodyPr>
          <a:lstStyle/>
          <a:p>
            <a:pPr indent="-361950" lvl="0" marL="457200" rtl="0" algn="l">
              <a:lnSpc>
                <a:spcPct val="115000"/>
              </a:lnSpc>
              <a:spcBef>
                <a:spcPts val="0"/>
              </a:spcBef>
              <a:spcAft>
                <a:spcPts val="0"/>
              </a:spcAft>
              <a:buSzPts val="2100"/>
              <a:buChar char="•"/>
            </a:pPr>
            <a:r>
              <a:rPr lang="en" u="sng">
                <a:solidFill>
                  <a:schemeClr val="hlink"/>
                </a:solidFill>
                <a:hlinkClick r:id="rId3"/>
              </a:rPr>
              <a:t>https://www.cisa.gov/stopransomware/general-information</a:t>
            </a:r>
            <a:endParaRPr u="sng">
              <a:solidFill>
                <a:schemeClr val="hlink"/>
              </a:solidFill>
            </a:endParaRPr>
          </a:p>
          <a:p>
            <a:pPr indent="-361950" lvl="0" marL="457200" rtl="0" algn="l">
              <a:lnSpc>
                <a:spcPct val="115000"/>
              </a:lnSpc>
              <a:spcBef>
                <a:spcPts val="0"/>
              </a:spcBef>
              <a:spcAft>
                <a:spcPts val="0"/>
              </a:spcAft>
              <a:buSzPts val="2100"/>
              <a:buChar char="•"/>
            </a:pPr>
            <a:r>
              <a:rPr lang="en" u="sng">
                <a:solidFill>
                  <a:schemeClr val="hlink"/>
                </a:solidFill>
                <a:hlinkClick r:id="rId4"/>
              </a:rPr>
              <a:t>https://www.cert.govt.nz/it-specialists/guides/how-ransomware-happens-and-how-to-stop-it/</a:t>
            </a:r>
            <a:endParaRPr u="sng">
              <a:solidFill>
                <a:schemeClr val="hlink"/>
              </a:solidFill>
            </a:endParaRPr>
          </a:p>
          <a:p>
            <a:pPr indent="0" lvl="0" marL="457200" rtl="0" algn="l">
              <a:lnSpc>
                <a:spcPct val="115000"/>
              </a:lnSpc>
              <a:spcBef>
                <a:spcPts val="0"/>
              </a:spcBef>
              <a:spcAft>
                <a:spcPts val="0"/>
              </a:spcAft>
              <a:buNone/>
            </a:pPr>
            <a:r>
              <a:t/>
            </a:r>
            <a:endParaRPr u="sng">
              <a:solidFill>
                <a:schemeClr val="hlink"/>
              </a:solidFill>
            </a:endParaRPr>
          </a:p>
          <a:p>
            <a:pPr indent="0" lvl="0" marL="0" rtl="0" algn="l">
              <a:spcBef>
                <a:spcPts val="75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da78a35bd7_0_33"/>
          <p:cNvSpPr txBox="1"/>
          <p:nvPr>
            <p:ph type="title"/>
          </p:nvPr>
        </p:nvSpPr>
        <p:spPr>
          <a:xfrm>
            <a:off x="517125" y="168500"/>
            <a:ext cx="8222100" cy="5916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SzPts val="2800"/>
              <a:buNone/>
            </a:pPr>
            <a:r>
              <a:rPr lang="en"/>
              <a:t>Detection, detection, detection</a:t>
            </a:r>
            <a:endParaRPr/>
          </a:p>
        </p:txBody>
      </p:sp>
      <p:sp>
        <p:nvSpPr>
          <p:cNvPr id="645" name="Google Shape;645;g2da78a35bd7_0_33"/>
          <p:cNvSpPr txBox="1"/>
          <p:nvPr>
            <p:ph idx="1" type="body"/>
          </p:nvPr>
        </p:nvSpPr>
        <p:spPr>
          <a:xfrm>
            <a:off x="165025" y="1091400"/>
            <a:ext cx="8790000" cy="37311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1800"/>
              <a:buNone/>
            </a:pPr>
            <a:r>
              <a:rPr lang="en"/>
              <a:t>Canary Tokens</a:t>
            </a:r>
            <a:endParaRPr/>
          </a:p>
          <a:p>
            <a:pPr indent="0" lvl="0" marL="0" rtl="0" algn="l">
              <a:lnSpc>
                <a:spcPct val="90000"/>
              </a:lnSpc>
              <a:spcBef>
                <a:spcPts val="0"/>
              </a:spcBef>
              <a:spcAft>
                <a:spcPts val="0"/>
              </a:spcAft>
              <a:buSzPts val="1800"/>
              <a:buNone/>
            </a:pPr>
            <a:r>
              <a:rPr lang="en"/>
              <a:t>Honeypots</a:t>
            </a:r>
            <a:endParaRPr/>
          </a:p>
          <a:p>
            <a:pPr indent="0" lvl="0" marL="0" rtl="0" algn="l">
              <a:lnSpc>
                <a:spcPct val="90000"/>
              </a:lnSpc>
              <a:spcBef>
                <a:spcPts val="0"/>
              </a:spcBef>
              <a:spcAft>
                <a:spcPts val="0"/>
              </a:spcAft>
              <a:buSzPts val="1800"/>
              <a:buNone/>
            </a:pPr>
            <a:r>
              <a:rPr lang="en"/>
              <a:t>Detection Engineering:</a:t>
            </a:r>
            <a:endParaRPr/>
          </a:p>
          <a:p>
            <a:pPr indent="-342900" lvl="0" marL="457200" rtl="0" algn="l">
              <a:lnSpc>
                <a:spcPct val="90000"/>
              </a:lnSpc>
              <a:spcBef>
                <a:spcPts val="0"/>
              </a:spcBef>
              <a:spcAft>
                <a:spcPts val="0"/>
              </a:spcAft>
              <a:buSzPts val="1800"/>
              <a:buChar char="●"/>
            </a:pPr>
            <a:r>
              <a:rPr lang="en"/>
              <a:t>Yara: https://github.com/Yara-Rules/rules</a:t>
            </a:r>
            <a:endParaRPr/>
          </a:p>
          <a:p>
            <a:pPr indent="-342900" lvl="0" marL="457200" rtl="0" algn="l">
              <a:lnSpc>
                <a:spcPct val="90000"/>
              </a:lnSpc>
              <a:spcBef>
                <a:spcPts val="0"/>
              </a:spcBef>
              <a:spcAft>
                <a:spcPts val="0"/>
              </a:spcAft>
              <a:buSzPts val="1800"/>
              <a:buChar char="●"/>
            </a:pPr>
            <a:r>
              <a:rPr lang="en"/>
              <a:t>SIGMA: https://github.com/SigmaHQ/sigma</a:t>
            </a:r>
            <a:endParaRPr/>
          </a:p>
          <a:p>
            <a:pPr indent="-342900" lvl="0" marL="457200" rtl="0" algn="l">
              <a:lnSpc>
                <a:spcPct val="90000"/>
              </a:lnSpc>
              <a:spcBef>
                <a:spcPts val="0"/>
              </a:spcBef>
              <a:spcAft>
                <a:spcPts val="0"/>
              </a:spcAft>
              <a:buSzPts val="1800"/>
              <a:buChar char="●"/>
            </a:pPr>
            <a:r>
              <a:rPr lang="en"/>
              <a:t>IDS</a:t>
            </a:r>
            <a:endParaRPr/>
          </a:p>
          <a:p>
            <a:pPr indent="-342900" lvl="0" marL="457200" rtl="0" algn="l">
              <a:lnSpc>
                <a:spcPct val="90000"/>
              </a:lnSpc>
              <a:spcBef>
                <a:spcPts val="0"/>
              </a:spcBef>
              <a:spcAft>
                <a:spcPts val="0"/>
              </a:spcAft>
              <a:buSzPts val="1800"/>
              <a:buChar char="●"/>
            </a:pPr>
            <a:r>
              <a:rPr lang="en"/>
              <a:t>XDR</a:t>
            </a:r>
            <a:endParaRPr/>
          </a:p>
          <a:p>
            <a:pPr indent="0" lvl="0" marL="0" rtl="0" algn="l">
              <a:lnSpc>
                <a:spcPct val="90000"/>
              </a:lnSpc>
              <a:spcBef>
                <a:spcPts val="0"/>
              </a:spcBef>
              <a:spcAft>
                <a:spcPts val="0"/>
              </a:spcAft>
              <a:buSzPts val="1800"/>
              <a:buNone/>
            </a:pPr>
            <a:r>
              <a:rPr lang="en"/>
              <a:t>Log Files</a:t>
            </a:r>
            <a:endParaRPr/>
          </a:p>
          <a:p>
            <a:pPr indent="0" lvl="0" marL="0" rtl="0" algn="l">
              <a:lnSpc>
                <a:spcPct val="90000"/>
              </a:lnSpc>
              <a:spcBef>
                <a:spcPts val="0"/>
              </a:spcBef>
              <a:spcAft>
                <a:spcPts val="0"/>
              </a:spcAft>
              <a:buSzPts val="1800"/>
              <a:buNone/>
            </a:pPr>
            <a:r>
              <a:rPr lang="en"/>
              <a:t>Emails</a:t>
            </a:r>
            <a:endParaRPr/>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rPr lang="en"/>
              <a:t>*Note to IR; Sometimes the data is still in detection systems and the victim doesn’t know it. Ask them about their detection systems.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2dcadfc36e1_0_3"/>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None/>
            </a:pPr>
            <a:r>
              <a:rPr lang="en"/>
              <a:t>Remember This Slide?</a:t>
            </a:r>
            <a:endParaRPr/>
          </a:p>
        </p:txBody>
      </p:sp>
      <p:pic>
        <p:nvPicPr>
          <p:cNvPr id="651" name="Google Shape;651;g2dcadfc36e1_0_3"/>
          <p:cNvPicPr preferRelativeResize="0"/>
          <p:nvPr/>
        </p:nvPicPr>
        <p:blipFill rotWithShape="1">
          <a:blip r:embed="rId3">
            <a:alphaModFix/>
          </a:blip>
          <a:srcRect b="0" l="0" r="0" t="0"/>
          <a:stretch/>
        </p:blipFill>
        <p:spPr>
          <a:xfrm>
            <a:off x="542500" y="800775"/>
            <a:ext cx="8167701" cy="3928150"/>
          </a:xfrm>
          <a:prstGeom prst="rect">
            <a:avLst/>
          </a:prstGeom>
          <a:noFill/>
          <a:ln>
            <a:noFill/>
          </a:ln>
        </p:spPr>
      </p:pic>
      <p:sp>
        <p:nvSpPr>
          <p:cNvPr id="652" name="Google Shape;652;g2dcadfc36e1_0_3"/>
          <p:cNvSpPr txBox="1"/>
          <p:nvPr/>
        </p:nvSpPr>
        <p:spPr>
          <a:xfrm>
            <a:off x="542500" y="581875"/>
            <a:ext cx="7679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653" name="Google Shape;653;g2dcadfc36e1_0_3"/>
          <p:cNvPicPr preferRelativeResize="0"/>
          <p:nvPr/>
        </p:nvPicPr>
        <p:blipFill rotWithShape="1">
          <a:blip r:embed="rId4">
            <a:alphaModFix/>
          </a:blip>
          <a:srcRect b="0" l="0" r="0" t="0"/>
          <a:stretch/>
        </p:blipFill>
        <p:spPr>
          <a:xfrm>
            <a:off x="8028103" y="137702"/>
            <a:ext cx="682097" cy="68207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dcadfc36e1_0_10"/>
          <p:cNvSpPr txBox="1"/>
          <p:nvPr>
            <p:ph type="title"/>
          </p:nvPr>
        </p:nvSpPr>
        <p:spPr>
          <a:xfrm>
            <a:off x="461700" y="137700"/>
            <a:ext cx="8248500" cy="596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
              <a:t>Don’t just think about encrypted impacts</a:t>
            </a:r>
            <a:endParaRPr/>
          </a:p>
        </p:txBody>
      </p:sp>
      <p:sp>
        <p:nvSpPr>
          <p:cNvPr id="659" name="Google Shape;659;g2dcadfc36e1_0_10"/>
          <p:cNvSpPr/>
          <p:nvPr/>
        </p:nvSpPr>
        <p:spPr>
          <a:xfrm>
            <a:off x="3542852" y="1244125"/>
            <a:ext cx="2072100" cy="596100"/>
          </a:xfrm>
          <a:prstGeom prst="round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FFFFFF"/>
                </a:solidFill>
                <a:latin typeface="Roboto"/>
                <a:ea typeface="Roboto"/>
                <a:cs typeface="Roboto"/>
                <a:sym typeface="Roboto"/>
              </a:rPr>
              <a:t>Impacts</a:t>
            </a:r>
            <a:endParaRPr b="0" i="0" sz="2100" u="none" cap="none" strike="noStrike">
              <a:solidFill>
                <a:srgbClr val="FFFFFF"/>
              </a:solidFill>
              <a:latin typeface="Arial"/>
              <a:ea typeface="Arial"/>
              <a:cs typeface="Arial"/>
              <a:sym typeface="Arial"/>
            </a:endParaRPr>
          </a:p>
        </p:txBody>
      </p:sp>
      <p:sp>
        <p:nvSpPr>
          <p:cNvPr id="660" name="Google Shape;660;g2dcadfc36e1_0_10"/>
          <p:cNvSpPr/>
          <p:nvPr/>
        </p:nvSpPr>
        <p:spPr>
          <a:xfrm>
            <a:off x="3802940" y="2350551"/>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Executives</a:t>
            </a:r>
            <a:endParaRPr b="0" i="0" sz="1800" u="none" cap="none" strike="noStrike">
              <a:solidFill>
                <a:srgbClr val="FFFFFF"/>
              </a:solidFill>
              <a:latin typeface="Arial"/>
              <a:ea typeface="Arial"/>
              <a:cs typeface="Arial"/>
              <a:sym typeface="Arial"/>
            </a:endParaRPr>
          </a:p>
        </p:txBody>
      </p:sp>
      <p:sp>
        <p:nvSpPr>
          <p:cNvPr id="661" name="Google Shape;661;g2dcadfc36e1_0_10"/>
          <p:cNvSpPr/>
          <p:nvPr/>
        </p:nvSpPr>
        <p:spPr>
          <a:xfrm>
            <a:off x="1187397" y="2350551"/>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Data</a:t>
            </a:r>
            <a:endParaRPr b="0" i="0" sz="1800" u="none" cap="none" strike="noStrike">
              <a:solidFill>
                <a:srgbClr val="FFFFFF"/>
              </a:solidFill>
              <a:latin typeface="Arial"/>
              <a:ea typeface="Arial"/>
              <a:cs typeface="Arial"/>
              <a:sym typeface="Arial"/>
            </a:endParaRPr>
          </a:p>
        </p:txBody>
      </p:sp>
      <p:sp>
        <p:nvSpPr>
          <p:cNvPr id="662" name="Google Shape;662;g2dcadfc36e1_0_10"/>
          <p:cNvSpPr/>
          <p:nvPr/>
        </p:nvSpPr>
        <p:spPr>
          <a:xfrm>
            <a:off x="794225" y="3250250"/>
            <a:ext cx="8961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Leak</a:t>
            </a:r>
            <a:endParaRPr b="0" i="0" sz="1500" u="none" cap="none" strike="noStrike">
              <a:solidFill>
                <a:srgbClr val="FFFFFF"/>
              </a:solidFill>
              <a:latin typeface="Arial"/>
              <a:ea typeface="Arial"/>
              <a:cs typeface="Arial"/>
              <a:sym typeface="Arial"/>
            </a:endParaRPr>
          </a:p>
        </p:txBody>
      </p:sp>
      <p:sp>
        <p:nvSpPr>
          <p:cNvPr id="663" name="Google Shape;663;g2dcadfc36e1_0_10"/>
          <p:cNvSpPr/>
          <p:nvPr/>
        </p:nvSpPr>
        <p:spPr>
          <a:xfrm>
            <a:off x="2077575" y="3250250"/>
            <a:ext cx="10338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Destroy</a:t>
            </a:r>
            <a:endParaRPr b="0" i="0" sz="1500" u="none" cap="none" strike="noStrike">
              <a:solidFill>
                <a:srgbClr val="FFFFFF"/>
              </a:solidFill>
              <a:latin typeface="Arial"/>
              <a:ea typeface="Arial"/>
              <a:cs typeface="Arial"/>
              <a:sym typeface="Arial"/>
            </a:endParaRPr>
          </a:p>
        </p:txBody>
      </p:sp>
      <p:sp>
        <p:nvSpPr>
          <p:cNvPr id="664" name="Google Shape;664;g2dcadfc36e1_0_10"/>
          <p:cNvSpPr/>
          <p:nvPr/>
        </p:nvSpPr>
        <p:spPr>
          <a:xfrm>
            <a:off x="3549313" y="3250250"/>
            <a:ext cx="9828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Threaten</a:t>
            </a:r>
            <a:endParaRPr b="0" i="0" sz="1500" u="none" cap="none" strike="noStrike">
              <a:solidFill>
                <a:srgbClr val="FFFFFF"/>
              </a:solidFill>
              <a:latin typeface="Arial"/>
              <a:ea typeface="Arial"/>
              <a:cs typeface="Arial"/>
              <a:sym typeface="Arial"/>
            </a:endParaRPr>
          </a:p>
        </p:txBody>
      </p:sp>
      <p:sp>
        <p:nvSpPr>
          <p:cNvPr id="665" name="Google Shape;665;g2dcadfc36e1_0_10"/>
          <p:cNvSpPr/>
          <p:nvPr/>
        </p:nvSpPr>
        <p:spPr>
          <a:xfrm>
            <a:off x="4763098" y="3250250"/>
            <a:ext cx="10338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Legal</a:t>
            </a:r>
            <a:endParaRPr b="0" i="0" sz="1500" u="none" cap="none" strike="noStrike">
              <a:solidFill>
                <a:srgbClr val="FFFFFF"/>
              </a:solidFill>
              <a:latin typeface="Arial"/>
              <a:ea typeface="Arial"/>
              <a:cs typeface="Arial"/>
              <a:sym typeface="Arial"/>
            </a:endParaRPr>
          </a:p>
        </p:txBody>
      </p:sp>
      <p:cxnSp>
        <p:nvCxnSpPr>
          <p:cNvPr id="666" name="Google Shape;666;g2dcadfc36e1_0_10"/>
          <p:cNvCxnSpPr>
            <a:stCxn id="659" idx="2"/>
            <a:endCxn id="660" idx="0"/>
          </p:cNvCxnSpPr>
          <p:nvPr/>
        </p:nvCxnSpPr>
        <p:spPr>
          <a:xfrm rot="5400000">
            <a:off x="4320302" y="2091925"/>
            <a:ext cx="510300" cy="6900"/>
          </a:xfrm>
          <a:prstGeom prst="bentConnector3">
            <a:avLst>
              <a:gd fmla="val 50003" name="adj1"/>
            </a:avLst>
          </a:prstGeom>
          <a:noFill/>
          <a:ln cap="flat" cmpd="sng" w="9525">
            <a:solidFill>
              <a:srgbClr val="C2C2C2"/>
            </a:solidFill>
            <a:prstDash val="solid"/>
            <a:round/>
            <a:headEnd len="sm" w="sm" type="none"/>
            <a:tailEnd len="sm" w="sm" type="none"/>
          </a:ln>
        </p:spPr>
      </p:cxnSp>
      <p:cxnSp>
        <p:nvCxnSpPr>
          <p:cNvPr id="667" name="Google Shape;667;g2dcadfc36e1_0_10"/>
          <p:cNvCxnSpPr>
            <a:stCxn id="661" idx="0"/>
            <a:endCxn id="659" idx="2"/>
          </p:cNvCxnSpPr>
          <p:nvPr/>
        </p:nvCxnSpPr>
        <p:spPr>
          <a:xfrm rot="-5400000">
            <a:off x="3012597" y="784101"/>
            <a:ext cx="510300" cy="2622600"/>
          </a:xfrm>
          <a:prstGeom prst="bentConnector3">
            <a:avLst>
              <a:gd fmla="val 50003" name="adj1"/>
            </a:avLst>
          </a:prstGeom>
          <a:noFill/>
          <a:ln cap="flat" cmpd="sng" w="9525">
            <a:solidFill>
              <a:srgbClr val="C2C2C2"/>
            </a:solidFill>
            <a:prstDash val="solid"/>
            <a:round/>
            <a:headEnd len="sm" w="sm" type="none"/>
            <a:tailEnd len="sm" w="sm" type="none"/>
          </a:ln>
        </p:spPr>
      </p:cxnSp>
      <p:cxnSp>
        <p:nvCxnSpPr>
          <p:cNvPr id="668" name="Google Shape;668;g2dcadfc36e1_0_10"/>
          <p:cNvCxnSpPr>
            <a:stCxn id="661" idx="2"/>
            <a:endCxn id="663" idx="0"/>
          </p:cNvCxnSpPr>
          <p:nvPr/>
        </p:nvCxnSpPr>
        <p:spPr>
          <a:xfrm flipH="1" rot="-5400000">
            <a:off x="2046897" y="2702601"/>
            <a:ext cx="457200" cy="638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669" name="Google Shape;669;g2dcadfc36e1_0_10"/>
          <p:cNvCxnSpPr>
            <a:stCxn id="662" idx="0"/>
            <a:endCxn id="661" idx="2"/>
          </p:cNvCxnSpPr>
          <p:nvPr/>
        </p:nvCxnSpPr>
        <p:spPr>
          <a:xfrm rot="-5400000">
            <a:off x="1370825" y="2664500"/>
            <a:ext cx="457200" cy="7143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670" name="Google Shape;670;g2dcadfc36e1_0_10"/>
          <p:cNvCxnSpPr>
            <a:stCxn id="660" idx="2"/>
            <a:endCxn id="665" idx="0"/>
          </p:cNvCxnSpPr>
          <p:nvPr/>
        </p:nvCxnSpPr>
        <p:spPr>
          <a:xfrm flipH="1" rot="-5400000">
            <a:off x="4697390" y="2667651"/>
            <a:ext cx="457200" cy="7080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671" name="Google Shape;671;g2dcadfc36e1_0_10"/>
          <p:cNvCxnSpPr>
            <a:stCxn id="664" idx="0"/>
            <a:endCxn id="660" idx="2"/>
          </p:cNvCxnSpPr>
          <p:nvPr/>
        </p:nvCxnSpPr>
        <p:spPr>
          <a:xfrm rot="-5400000">
            <a:off x="4077763" y="2756000"/>
            <a:ext cx="457200" cy="5313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672" name="Google Shape;672;g2dcadfc36e1_0_10"/>
          <p:cNvSpPr/>
          <p:nvPr/>
        </p:nvSpPr>
        <p:spPr>
          <a:xfrm>
            <a:off x="6711340" y="2350551"/>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Availability</a:t>
            </a:r>
            <a:endParaRPr b="0" i="0" sz="1800" u="none" cap="none" strike="noStrike">
              <a:solidFill>
                <a:srgbClr val="FFFFFF"/>
              </a:solidFill>
              <a:latin typeface="Arial"/>
              <a:ea typeface="Arial"/>
              <a:cs typeface="Arial"/>
              <a:sym typeface="Arial"/>
            </a:endParaRPr>
          </a:p>
        </p:txBody>
      </p:sp>
      <p:sp>
        <p:nvSpPr>
          <p:cNvPr id="673" name="Google Shape;673;g2dcadfc36e1_0_10"/>
          <p:cNvSpPr/>
          <p:nvPr/>
        </p:nvSpPr>
        <p:spPr>
          <a:xfrm>
            <a:off x="6335025" y="3250250"/>
            <a:ext cx="10338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DDoS</a:t>
            </a:r>
            <a:endParaRPr b="0" i="0" sz="1500" u="none" cap="none" strike="noStrike">
              <a:solidFill>
                <a:srgbClr val="FFFFFF"/>
              </a:solidFill>
              <a:latin typeface="Arial"/>
              <a:ea typeface="Arial"/>
              <a:cs typeface="Arial"/>
              <a:sym typeface="Arial"/>
            </a:endParaRPr>
          </a:p>
        </p:txBody>
      </p:sp>
      <p:sp>
        <p:nvSpPr>
          <p:cNvPr id="674" name="Google Shape;674;g2dcadfc36e1_0_10"/>
          <p:cNvSpPr/>
          <p:nvPr/>
        </p:nvSpPr>
        <p:spPr>
          <a:xfrm>
            <a:off x="7577298" y="3250250"/>
            <a:ext cx="1033800" cy="442500"/>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Lock</a:t>
            </a:r>
            <a:endParaRPr b="0" i="0" sz="1500" u="none" cap="none" strike="noStrike">
              <a:solidFill>
                <a:srgbClr val="FFFFFF"/>
              </a:solidFill>
              <a:latin typeface="Arial"/>
              <a:ea typeface="Arial"/>
              <a:cs typeface="Arial"/>
              <a:sym typeface="Arial"/>
            </a:endParaRPr>
          </a:p>
        </p:txBody>
      </p:sp>
      <p:cxnSp>
        <p:nvCxnSpPr>
          <p:cNvPr id="675" name="Google Shape;675;g2dcadfc36e1_0_10"/>
          <p:cNvCxnSpPr>
            <a:stCxn id="659" idx="2"/>
            <a:endCxn id="672" idx="0"/>
          </p:cNvCxnSpPr>
          <p:nvPr/>
        </p:nvCxnSpPr>
        <p:spPr>
          <a:xfrm flipH="1" rot="-5400000">
            <a:off x="5774552" y="644575"/>
            <a:ext cx="510300" cy="2901600"/>
          </a:xfrm>
          <a:prstGeom prst="bentConnector3">
            <a:avLst>
              <a:gd fmla="val 50003" name="adj1"/>
            </a:avLst>
          </a:prstGeom>
          <a:noFill/>
          <a:ln cap="flat" cmpd="sng" w="9525">
            <a:solidFill>
              <a:srgbClr val="C2C2C2"/>
            </a:solidFill>
            <a:prstDash val="solid"/>
            <a:round/>
            <a:headEnd len="sm" w="sm" type="none"/>
            <a:tailEnd len="sm" w="sm" type="none"/>
          </a:ln>
        </p:spPr>
      </p:cxnSp>
      <p:cxnSp>
        <p:nvCxnSpPr>
          <p:cNvPr id="676" name="Google Shape;676;g2dcadfc36e1_0_10"/>
          <p:cNvCxnSpPr>
            <a:stCxn id="672" idx="2"/>
            <a:endCxn id="673" idx="0"/>
          </p:cNvCxnSpPr>
          <p:nvPr/>
        </p:nvCxnSpPr>
        <p:spPr>
          <a:xfrm rot="5400000">
            <a:off x="6937540" y="2707401"/>
            <a:ext cx="457200" cy="6285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677" name="Google Shape;677;g2dcadfc36e1_0_10"/>
          <p:cNvCxnSpPr>
            <a:stCxn id="672" idx="2"/>
            <a:endCxn id="674" idx="0"/>
          </p:cNvCxnSpPr>
          <p:nvPr/>
        </p:nvCxnSpPr>
        <p:spPr>
          <a:xfrm flipH="1" rot="-5400000">
            <a:off x="7558690" y="2714751"/>
            <a:ext cx="457200" cy="613800"/>
          </a:xfrm>
          <a:prstGeom prst="bentConnector3">
            <a:avLst>
              <a:gd fmla="val 50000"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g1f418de567f_4_45"/>
          <p:cNvPicPr preferRelativeResize="0"/>
          <p:nvPr/>
        </p:nvPicPr>
        <p:blipFill rotWithShape="1">
          <a:blip r:embed="rId3">
            <a:alphaModFix/>
          </a:blip>
          <a:srcRect b="-5302" l="0" r="0" t="22841"/>
          <a:stretch/>
        </p:blipFill>
        <p:spPr>
          <a:xfrm>
            <a:off x="0" y="0"/>
            <a:ext cx="9144003" cy="5143501"/>
          </a:xfrm>
          <a:prstGeom prst="rect">
            <a:avLst/>
          </a:prstGeom>
          <a:noFill/>
          <a:ln>
            <a:noFill/>
          </a:ln>
        </p:spPr>
      </p:pic>
      <p:sp>
        <p:nvSpPr>
          <p:cNvPr id="683" name="Google Shape;683;g1f418de567f_4_45"/>
          <p:cNvSpPr txBox="1"/>
          <p:nvPr>
            <p:ph type="title"/>
          </p:nvPr>
        </p:nvSpPr>
        <p:spPr>
          <a:xfrm>
            <a:off x="460950" y="3369875"/>
            <a:ext cx="8222100" cy="10128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rgbClr val="ED7D31"/>
              </a:buClr>
              <a:buSzPts val="4200"/>
              <a:buFont typeface="Raleway"/>
              <a:buNone/>
            </a:pPr>
            <a:r>
              <a:rPr lang="en"/>
              <a:t>Darknet &amp; Ransomware Groups</a:t>
            </a:r>
            <a:endParaRPr/>
          </a:p>
        </p:txBody>
      </p:sp>
      <p:sp>
        <p:nvSpPr>
          <p:cNvPr id="684" name="Google Shape;684;g1f418de567f_4_45"/>
          <p:cNvSpPr txBox="1"/>
          <p:nvPr/>
        </p:nvSpPr>
        <p:spPr>
          <a:xfrm>
            <a:off x="7108800" y="4486200"/>
            <a:ext cx="2035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Photo by</a:t>
            </a:r>
            <a:r>
              <a:rPr lang="en" sz="800">
                <a:solidFill>
                  <a:schemeClr val="lt1"/>
                </a:solidFill>
                <a:uFill>
                  <a:noFill/>
                </a:uFill>
                <a:hlinkClick r:id="rId4">
                  <a:extLst>
                    <a:ext uri="{A12FA001-AC4F-418D-AE19-62706E023703}">
                      <ahyp:hlinkClr val="tx"/>
                    </a:ext>
                  </a:extLst>
                </a:hlinkClick>
              </a:rPr>
              <a:t> </a:t>
            </a:r>
            <a:r>
              <a:rPr lang="en" sz="800" u="sng">
                <a:solidFill>
                  <a:schemeClr val="lt1"/>
                </a:solidFill>
                <a:hlinkClick r:id="rId5">
                  <a:extLst>
                    <a:ext uri="{A12FA001-AC4F-418D-AE19-62706E023703}">
                      <ahyp:hlinkClr val="tx"/>
                    </a:ext>
                  </a:extLst>
                </a:hlinkClick>
              </a:rPr>
              <a:t>benjamin lehman</a:t>
            </a:r>
            <a:r>
              <a:rPr lang="en" sz="800">
                <a:solidFill>
                  <a:schemeClr val="lt1"/>
                </a:solidFill>
              </a:rPr>
              <a:t> on</a:t>
            </a:r>
            <a:r>
              <a:rPr lang="en" sz="800">
                <a:solidFill>
                  <a:schemeClr val="lt1"/>
                </a:solidFill>
                <a:uFill>
                  <a:noFill/>
                </a:uFill>
                <a:hlinkClick r:id="rId6">
                  <a:extLst>
                    <a:ext uri="{A12FA001-AC4F-418D-AE19-62706E023703}">
                      <ahyp:hlinkClr val="tx"/>
                    </a:ext>
                  </a:extLst>
                </a:hlinkClick>
              </a:rPr>
              <a:t> </a:t>
            </a:r>
            <a:r>
              <a:rPr lang="en" sz="800" u="sng">
                <a:solidFill>
                  <a:schemeClr val="lt1"/>
                </a:solidFill>
                <a:hlinkClick r:id="rId7">
                  <a:extLst>
                    <a:ext uri="{A12FA001-AC4F-418D-AE19-62706E023703}">
                      <ahyp:hlinkClr val="tx"/>
                    </a:ext>
                  </a:extLst>
                </a:hlinkClick>
              </a:rPr>
              <a:t>Unsplash</a:t>
            </a:r>
            <a:r>
              <a:rPr lang="en" sz="800">
                <a:solidFill>
                  <a:schemeClr val="lt1"/>
                </a:solidFill>
              </a:rPr>
              <a:t> </a:t>
            </a:r>
            <a:endParaRPr sz="800">
              <a:solidFill>
                <a:schemeClr val="lt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43"/>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Surface, Deep &amp; Dark</a:t>
            </a:r>
            <a:endParaRPr/>
          </a:p>
        </p:txBody>
      </p:sp>
      <p:sp>
        <p:nvSpPr>
          <p:cNvPr id="690" name="Google Shape;690;p43"/>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b="1" lang="en"/>
              <a:t>Surface Web</a:t>
            </a:r>
            <a:endParaRPr b="1"/>
          </a:p>
          <a:p>
            <a:pPr indent="-361950" lvl="0" marL="457200" rtl="0" algn="l">
              <a:lnSpc>
                <a:spcPct val="100000"/>
              </a:lnSpc>
              <a:spcBef>
                <a:spcPts val="1200"/>
              </a:spcBef>
              <a:spcAft>
                <a:spcPts val="0"/>
              </a:spcAft>
              <a:buSzPts val="2100"/>
              <a:buChar char="●"/>
            </a:pPr>
            <a:r>
              <a:rPr lang="en"/>
              <a:t>Web content that is readily available and searchable with standard web search-engines</a:t>
            </a:r>
            <a:endParaRPr/>
          </a:p>
          <a:p>
            <a:pPr indent="-361950" lvl="0" marL="457200" rtl="0" algn="l">
              <a:lnSpc>
                <a:spcPct val="100000"/>
              </a:lnSpc>
              <a:spcBef>
                <a:spcPts val="0"/>
              </a:spcBef>
              <a:spcAft>
                <a:spcPts val="0"/>
              </a:spcAft>
              <a:buSzPts val="2100"/>
              <a:buChar char="●"/>
            </a:pPr>
            <a:r>
              <a:rPr lang="en"/>
              <a:t>Surface web (World Wide Web) runs on the “clearnet”</a:t>
            </a:r>
            <a:endParaRPr/>
          </a:p>
          <a:p>
            <a:pPr indent="0" lvl="0" marL="0" rtl="0" algn="l">
              <a:lnSpc>
                <a:spcPct val="100000"/>
              </a:lnSpc>
              <a:spcBef>
                <a:spcPts val="1200"/>
              </a:spcBef>
              <a:spcAft>
                <a:spcPts val="0"/>
              </a:spcAft>
              <a:buSzPts val="2100"/>
              <a:buNone/>
            </a:pPr>
            <a:r>
              <a:rPr b="1" lang="en"/>
              <a:t>Deep Web</a:t>
            </a:r>
            <a:endParaRPr b="1"/>
          </a:p>
          <a:p>
            <a:pPr indent="-361950" lvl="0" marL="457200" rtl="0" algn="l">
              <a:lnSpc>
                <a:spcPct val="100000"/>
              </a:lnSpc>
              <a:spcBef>
                <a:spcPts val="1200"/>
              </a:spcBef>
              <a:spcAft>
                <a:spcPts val="0"/>
              </a:spcAft>
              <a:buSzPts val="2100"/>
              <a:buChar char="●"/>
            </a:pPr>
            <a:r>
              <a:rPr lang="en"/>
              <a:t>Part of the World Wide Web that is not indexed by standard web search-engines</a:t>
            </a:r>
            <a:endParaRPr/>
          </a:p>
          <a:p>
            <a:pPr indent="-361950" lvl="0" marL="457200" rtl="0" algn="l">
              <a:lnSpc>
                <a:spcPct val="100000"/>
              </a:lnSpc>
              <a:spcBef>
                <a:spcPts val="0"/>
              </a:spcBef>
              <a:spcAft>
                <a:spcPts val="0"/>
              </a:spcAft>
              <a:buSzPts val="2100"/>
              <a:buChar char="●"/>
            </a:pPr>
            <a:r>
              <a:rPr lang="en"/>
              <a:t>Hidden behind access controls, only accessible with specific URL/IP addresses, etc.</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44"/>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Surface, Deep &amp; Dark</a:t>
            </a:r>
            <a:endParaRPr/>
          </a:p>
        </p:txBody>
      </p:sp>
      <p:sp>
        <p:nvSpPr>
          <p:cNvPr id="696" name="Google Shape;696;p44"/>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b="1" lang="en"/>
              <a:t>Dark web</a:t>
            </a:r>
            <a:endParaRPr b="1"/>
          </a:p>
          <a:p>
            <a:pPr indent="-361950" lvl="0" marL="457200" rtl="0" algn="l">
              <a:lnSpc>
                <a:spcPct val="100000"/>
              </a:lnSpc>
              <a:spcBef>
                <a:spcPts val="1200"/>
              </a:spcBef>
              <a:spcAft>
                <a:spcPts val="0"/>
              </a:spcAft>
              <a:buSzPts val="2100"/>
              <a:buChar char="●"/>
            </a:pPr>
            <a:r>
              <a:rPr lang="en"/>
              <a:t>World Wide Web content that exists on “darknets”</a:t>
            </a:r>
            <a:endParaRPr/>
          </a:p>
          <a:p>
            <a:pPr indent="-361950" lvl="0" marL="457200" rtl="0" algn="l">
              <a:lnSpc>
                <a:spcPct val="100000"/>
              </a:lnSpc>
              <a:spcBef>
                <a:spcPts val="0"/>
              </a:spcBef>
              <a:spcAft>
                <a:spcPts val="0"/>
              </a:spcAft>
              <a:buSzPts val="2100"/>
              <a:buChar char="●"/>
            </a:pPr>
            <a:r>
              <a:rPr lang="en"/>
              <a:t>Darknets are usually overlay networks that use the clearnet (Internet)</a:t>
            </a:r>
            <a:endParaRPr/>
          </a:p>
          <a:p>
            <a:pPr indent="-361950" lvl="0" marL="457200" rtl="0" algn="l">
              <a:lnSpc>
                <a:spcPct val="100000"/>
              </a:lnSpc>
              <a:spcBef>
                <a:spcPts val="0"/>
              </a:spcBef>
              <a:spcAft>
                <a:spcPts val="0"/>
              </a:spcAft>
              <a:buSzPts val="2100"/>
              <a:buChar char="●"/>
            </a:pPr>
            <a:r>
              <a:rPr lang="en"/>
              <a:t>Best known darknet: Tor (The Onion Router)</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45"/>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Tor</a:t>
            </a:r>
            <a:endParaRPr/>
          </a:p>
        </p:txBody>
      </p:sp>
      <p:sp>
        <p:nvSpPr>
          <p:cNvPr id="702" name="Google Shape;702;p45"/>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Tor is free and open-source software, mostly financed by the CIA that enables </a:t>
            </a:r>
            <a:r>
              <a:rPr b="1" lang="en"/>
              <a:t>anonymous communication</a:t>
            </a:r>
            <a:endParaRPr b="1"/>
          </a:p>
          <a:p>
            <a:pPr indent="-361950" lvl="0" marL="457200" rtl="0" algn="l">
              <a:lnSpc>
                <a:spcPct val="100000"/>
              </a:lnSpc>
              <a:spcBef>
                <a:spcPts val="1200"/>
              </a:spcBef>
              <a:spcAft>
                <a:spcPts val="0"/>
              </a:spcAft>
              <a:buSzPts val="2100"/>
              <a:buChar char="●"/>
            </a:pPr>
            <a:r>
              <a:rPr lang="en"/>
              <a:t>Using Tor as a user protects your privacy by hiding your location, and protects you from network surveillance and traffic analysis.</a:t>
            </a:r>
            <a:endParaRPr/>
          </a:p>
          <a:p>
            <a:pPr indent="-361950" lvl="0" marL="457200" rtl="0" algn="l">
              <a:lnSpc>
                <a:spcPct val="100000"/>
              </a:lnSpc>
              <a:spcBef>
                <a:spcPts val="0"/>
              </a:spcBef>
              <a:spcAft>
                <a:spcPts val="0"/>
              </a:spcAft>
              <a:buSzPts val="2100"/>
              <a:buChar char="●"/>
            </a:pPr>
            <a:r>
              <a:rPr lang="en"/>
              <a:t>So called “Onion services” provide the same anonymity to services, e.g. websites.</a:t>
            </a:r>
            <a:endParaRPr/>
          </a:p>
          <a:p>
            <a:pPr indent="0" lvl="0" marL="0" rtl="0" algn="l">
              <a:lnSpc>
                <a:spcPct val="100000"/>
              </a:lnSpc>
              <a:spcBef>
                <a:spcPts val="1200"/>
              </a:spcBef>
              <a:spcAft>
                <a:spcPts val="1200"/>
              </a:spcAft>
              <a:buSzPts val="2100"/>
              <a:buNone/>
            </a:pPr>
            <a:r>
              <a:rPr lang="en"/>
              <a:t>Be careful, just using Tor you or your service are not necessarily anonymous. See: https://support.torproject.org/faq/staying-anonymous/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7"/>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Stay Safe &amp; Secure</a:t>
            </a:r>
            <a:endParaRPr/>
          </a:p>
        </p:txBody>
      </p:sp>
      <p:sp>
        <p:nvSpPr>
          <p:cNvPr id="708" name="Google Shape;708;p47"/>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SzPts val="2100"/>
              <a:buNone/>
            </a:pPr>
            <a:r>
              <a:rPr lang="en"/>
              <a:t>Even with Tor you leave traces behind</a:t>
            </a:r>
            <a:endParaRPr/>
          </a:p>
          <a:p>
            <a:pPr indent="-361950" lvl="0" marL="457200" rtl="0" algn="l">
              <a:lnSpc>
                <a:spcPct val="110000"/>
              </a:lnSpc>
              <a:spcBef>
                <a:spcPts val="1200"/>
              </a:spcBef>
              <a:spcAft>
                <a:spcPts val="0"/>
              </a:spcAft>
              <a:buSzPts val="2100"/>
              <a:buChar char="●"/>
            </a:pPr>
            <a:r>
              <a:rPr lang="en"/>
              <a:t>Server knows which URLs were visited</a:t>
            </a:r>
            <a:endParaRPr/>
          </a:p>
          <a:p>
            <a:pPr indent="-342900" lvl="1" marL="914400" rtl="0" algn="l">
              <a:lnSpc>
                <a:spcPct val="110000"/>
              </a:lnSpc>
              <a:spcBef>
                <a:spcPts val="0"/>
              </a:spcBef>
              <a:spcAft>
                <a:spcPts val="0"/>
              </a:spcAft>
              <a:buSzPts val="1800"/>
              <a:buChar char="○"/>
            </a:pPr>
            <a:r>
              <a:rPr lang="en"/>
              <a:t>Be careful with URLs that contain secrets or are not well known</a:t>
            </a:r>
            <a:endParaRPr/>
          </a:p>
          <a:p>
            <a:pPr indent="-361950" lvl="0" marL="457200" rtl="0" algn="l">
              <a:lnSpc>
                <a:spcPct val="110000"/>
              </a:lnSpc>
              <a:spcBef>
                <a:spcPts val="0"/>
              </a:spcBef>
              <a:spcAft>
                <a:spcPts val="0"/>
              </a:spcAft>
              <a:buSzPts val="2100"/>
              <a:buChar char="●"/>
            </a:pPr>
            <a:r>
              <a:rPr lang="en"/>
              <a:t>Software (browser) may be vulnerable or misconfigured, allowing some degree of deanonymization</a:t>
            </a:r>
            <a:endParaRPr/>
          </a:p>
          <a:p>
            <a:pPr indent="0" lvl="0" marL="0" rtl="0" algn="l">
              <a:lnSpc>
                <a:spcPct val="110000"/>
              </a:lnSpc>
              <a:spcBef>
                <a:spcPts val="1200"/>
              </a:spcBef>
              <a:spcAft>
                <a:spcPts val="0"/>
              </a:spcAft>
              <a:buSzPts val="2100"/>
              <a:buNone/>
            </a:pPr>
            <a:r>
              <a:rPr lang="en"/>
              <a:t>If you really want to be anonymous, take the time and make the effort to stay hidden!</a:t>
            </a:r>
            <a:endParaRPr/>
          </a:p>
          <a:p>
            <a:pPr indent="0" lvl="0" marL="0" rtl="0" algn="l">
              <a:lnSpc>
                <a:spcPct val="110000"/>
              </a:lnSpc>
              <a:spcBef>
                <a:spcPts val="1200"/>
              </a:spcBef>
              <a:spcAft>
                <a:spcPts val="0"/>
              </a:spcAft>
              <a:buSzPts val="2100"/>
              <a:buNone/>
            </a:pPr>
            <a:r>
              <a:t/>
            </a:r>
            <a:endParaRPr/>
          </a:p>
          <a:p>
            <a:pPr indent="0" lvl="0" marL="0" rtl="0" algn="l">
              <a:lnSpc>
                <a:spcPct val="110000"/>
              </a:lnSpc>
              <a:spcBef>
                <a:spcPts val="1200"/>
              </a:spcBef>
              <a:spcAft>
                <a:spcPts val="1200"/>
              </a:spcAft>
              <a:buSzPts val="2100"/>
              <a:buNone/>
            </a:pPr>
            <a:r>
              <a:rPr lang="en"/>
              <a:t>Use at least a virtual machine with a current and AV-equipped operating system and the official Tor browser.</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46"/>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Darkweb &amp; Ransomware Groups</a:t>
            </a:r>
            <a:endParaRPr/>
          </a:p>
        </p:txBody>
      </p:sp>
      <p:sp>
        <p:nvSpPr>
          <p:cNvPr id="714" name="Google Shape;714;p46"/>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Most leaksides are Tor hidden services</a:t>
            </a:r>
            <a:endParaRPr/>
          </a:p>
          <a:p>
            <a:pPr indent="-361950" lvl="0" marL="457200" rtl="0" algn="l">
              <a:lnSpc>
                <a:spcPct val="100000"/>
              </a:lnSpc>
              <a:spcBef>
                <a:spcPts val="0"/>
              </a:spcBef>
              <a:spcAft>
                <a:spcPts val="0"/>
              </a:spcAft>
              <a:buSzPts val="2100"/>
              <a:buChar char="●"/>
            </a:pPr>
            <a:r>
              <a:rPr lang="en"/>
              <a:t>To interact with the threat actor you need to visit their site in the Tor network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Ransomware (Attacks)</a:t>
            </a:r>
            <a:endParaRPr/>
          </a:p>
        </p:txBody>
      </p:sp>
      <p:sp>
        <p:nvSpPr>
          <p:cNvPr id="122" name="Google Shape;122;p23"/>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lnSpcReduction="10000"/>
          </a:bodyPr>
          <a:lstStyle/>
          <a:p>
            <a:pPr indent="-209550" lvl="0" marL="342900" rtl="0" algn="l">
              <a:lnSpc>
                <a:spcPct val="100000"/>
              </a:lnSpc>
              <a:spcBef>
                <a:spcPts val="0"/>
              </a:spcBef>
              <a:spcAft>
                <a:spcPts val="0"/>
              </a:spcAft>
              <a:buClr>
                <a:srgbClr val="A01813"/>
              </a:buClr>
              <a:buSzPts val="2100"/>
              <a:buFont typeface="Arial"/>
              <a:buNone/>
            </a:pPr>
            <a:r>
              <a:rPr b="1" lang="en" sz="2100"/>
              <a:t>Ransomware </a:t>
            </a:r>
            <a:r>
              <a:rPr lang="en" sz="2100"/>
              <a:t>= Ransom + ware</a:t>
            </a:r>
            <a:endParaRPr sz="2100"/>
          </a:p>
          <a:p>
            <a:pPr indent="-323850" lvl="0" marL="342900" rtl="0" algn="l">
              <a:lnSpc>
                <a:spcPct val="100000"/>
              </a:lnSpc>
              <a:spcBef>
                <a:spcPts val="750"/>
              </a:spcBef>
              <a:spcAft>
                <a:spcPts val="0"/>
              </a:spcAft>
              <a:buClr>
                <a:srgbClr val="A01813"/>
              </a:buClr>
              <a:buSzPts val="1800"/>
              <a:buChar char="•"/>
            </a:pPr>
            <a:r>
              <a:rPr lang="en"/>
              <a:t>It makes data inaccessible until a </a:t>
            </a:r>
            <a:r>
              <a:rPr b="1" lang="en"/>
              <a:t>ransom </a:t>
            </a:r>
            <a:r>
              <a:rPr lang="en"/>
              <a:t>is paid….</a:t>
            </a:r>
            <a:endParaRPr/>
          </a:p>
          <a:p>
            <a:pPr indent="-342900" lvl="0" marL="342900" rtl="0" algn="l">
              <a:lnSpc>
                <a:spcPct val="100000"/>
              </a:lnSpc>
              <a:spcBef>
                <a:spcPts val="750"/>
              </a:spcBef>
              <a:spcAft>
                <a:spcPts val="0"/>
              </a:spcAft>
              <a:buSzPts val="2100"/>
              <a:buChar char="•"/>
            </a:pPr>
            <a:r>
              <a:rPr lang="en"/>
              <a:t>Or it makes data universally available </a:t>
            </a:r>
            <a:r>
              <a:rPr b="1" lang="en"/>
              <a:t>unless a ransom</a:t>
            </a:r>
            <a:r>
              <a:rPr lang="en"/>
              <a:t> is paid </a:t>
            </a:r>
            <a:endParaRPr/>
          </a:p>
          <a:p>
            <a:pPr indent="-323850" lvl="0" marL="342900" rtl="0" algn="l">
              <a:lnSpc>
                <a:spcPct val="100000"/>
              </a:lnSpc>
              <a:spcBef>
                <a:spcPts val="750"/>
              </a:spcBef>
              <a:spcAft>
                <a:spcPts val="0"/>
              </a:spcAft>
              <a:buClr>
                <a:srgbClr val="A01813"/>
              </a:buClr>
              <a:buSzPts val="1800"/>
              <a:buChar char="•"/>
            </a:pPr>
            <a:r>
              <a:rPr lang="en"/>
              <a:t>It is a malicious software, i.e., </a:t>
            </a:r>
            <a:r>
              <a:rPr b="1" lang="en"/>
              <a:t>malware</a:t>
            </a:r>
            <a:r>
              <a:rPr lang="en"/>
              <a:t>.</a:t>
            </a:r>
            <a:endParaRPr/>
          </a:p>
          <a:p>
            <a:pPr indent="0" lvl="0" marL="0" rtl="0" algn="l">
              <a:lnSpc>
                <a:spcPct val="100000"/>
              </a:lnSpc>
              <a:spcBef>
                <a:spcPts val="750"/>
              </a:spcBef>
              <a:spcAft>
                <a:spcPts val="0"/>
              </a:spcAft>
              <a:buSzPts val="2100"/>
              <a:buNone/>
            </a:pPr>
            <a:r>
              <a:t/>
            </a:r>
            <a:endParaRPr/>
          </a:p>
          <a:p>
            <a:pPr indent="-209550" lvl="0" marL="342900" marR="0" rtl="0" algn="l">
              <a:lnSpc>
                <a:spcPct val="100000"/>
              </a:lnSpc>
              <a:spcBef>
                <a:spcPts val="0"/>
              </a:spcBef>
              <a:spcAft>
                <a:spcPts val="0"/>
              </a:spcAft>
              <a:buSzPts val="2100"/>
              <a:buNone/>
            </a:pPr>
            <a:r>
              <a:rPr b="1" lang="en"/>
              <a:t>Ransomware Attack</a:t>
            </a:r>
            <a:endParaRPr b="1"/>
          </a:p>
          <a:p>
            <a:pPr indent="-323850" lvl="0" marL="342900" rtl="0" algn="l">
              <a:lnSpc>
                <a:spcPct val="100000"/>
              </a:lnSpc>
              <a:spcBef>
                <a:spcPts val="750"/>
              </a:spcBef>
              <a:spcAft>
                <a:spcPts val="0"/>
              </a:spcAft>
              <a:buClr>
                <a:srgbClr val="A01813"/>
              </a:buClr>
              <a:buSzPts val="1800"/>
              <a:buChar char="•"/>
            </a:pPr>
            <a:r>
              <a:rPr lang="en"/>
              <a:t>An </a:t>
            </a:r>
            <a:r>
              <a:rPr b="1" lang="en"/>
              <a:t>incident</a:t>
            </a:r>
            <a:r>
              <a:rPr lang="en"/>
              <a:t> that </a:t>
            </a:r>
            <a:r>
              <a:rPr b="1" lang="en"/>
              <a:t>usually </a:t>
            </a:r>
            <a:r>
              <a:rPr lang="en"/>
              <a:t>employs a Ransomware.</a:t>
            </a:r>
            <a:endParaRPr/>
          </a:p>
          <a:p>
            <a:pPr indent="-342900" lvl="0" marL="342900" rtl="0" algn="l">
              <a:lnSpc>
                <a:spcPct val="100000"/>
              </a:lnSpc>
              <a:spcBef>
                <a:spcPts val="750"/>
              </a:spcBef>
              <a:spcAft>
                <a:spcPts val="0"/>
              </a:spcAft>
              <a:buClr>
                <a:srgbClr val="A01813"/>
              </a:buClr>
              <a:buSzPts val="2100"/>
              <a:buChar char="•"/>
            </a:pPr>
            <a:r>
              <a:rPr lang="en"/>
              <a:t>The focus begins to shift from holding data hostage until the ransom is paid to extortion by threatening to publish stolen data. Ransomware not necessarily involved.</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dca65d5e72_0_10"/>
          <p:cNvSpPr txBox="1"/>
          <p:nvPr>
            <p:ph idx="1" type="body"/>
          </p:nvPr>
        </p:nvSpPr>
        <p:spPr>
          <a:xfrm>
            <a:off x="461700" y="880533"/>
            <a:ext cx="8248500" cy="3758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200"/>
              </a:spcBef>
              <a:spcAft>
                <a:spcPts val="0"/>
              </a:spcAft>
              <a:buClr>
                <a:schemeClr val="dk1"/>
              </a:buClr>
              <a:buSzPts val="1100"/>
              <a:buFont typeface="Arial"/>
              <a:buNone/>
            </a:pPr>
            <a:r>
              <a:rPr lang="en"/>
              <a:t>Browse the darknet with TOR (~10 min)</a:t>
            </a:r>
            <a:endParaRPr/>
          </a:p>
          <a:p>
            <a:pPr indent="-361950" lvl="0" marL="457200" rtl="0" algn="l">
              <a:lnSpc>
                <a:spcPct val="100000"/>
              </a:lnSpc>
              <a:spcBef>
                <a:spcPts val="1200"/>
              </a:spcBef>
              <a:spcAft>
                <a:spcPts val="0"/>
              </a:spcAft>
              <a:buSzPts val="2100"/>
              <a:buChar char="-"/>
            </a:pPr>
            <a:r>
              <a:rPr lang="en"/>
              <a:t>Can you find data leak blogs?</a:t>
            </a:r>
            <a:endParaRPr/>
          </a:p>
        </p:txBody>
      </p:sp>
      <p:sp>
        <p:nvSpPr>
          <p:cNvPr id="720" name="Google Shape;720;g2dca65d5e72_0_10"/>
          <p:cNvSpPr txBox="1"/>
          <p:nvPr>
            <p:ph type="title"/>
          </p:nvPr>
        </p:nvSpPr>
        <p:spPr>
          <a:xfrm>
            <a:off x="461700" y="137700"/>
            <a:ext cx="8248500" cy="5961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6"/>
                </a:solidFill>
              </a:rPr>
              <a:t>Darknet - Exercise </a:t>
            </a:r>
            <a:endParaRPr>
              <a:solidFill>
                <a:schemeClr val="accent6"/>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48"/>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Visiting a Site on the Darkweb</a:t>
            </a:r>
            <a:endParaRPr/>
          </a:p>
        </p:txBody>
      </p:sp>
      <p:sp>
        <p:nvSpPr>
          <p:cNvPr id="726" name="Google Shape;726;p48"/>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Get the </a:t>
            </a:r>
            <a:r>
              <a:rPr lang="en">
                <a:latin typeface="Courier New"/>
                <a:ea typeface="Courier New"/>
                <a:cs typeface="Courier New"/>
                <a:sym typeface="Courier New"/>
              </a:rPr>
              <a:t>.onion</a:t>
            </a:r>
            <a:r>
              <a:rPr lang="en"/>
              <a:t> address</a:t>
            </a:r>
            <a:endParaRPr/>
          </a:p>
          <a:p>
            <a:pPr indent="-342900" lvl="0" marL="457200" rtl="0" algn="l">
              <a:lnSpc>
                <a:spcPct val="100000"/>
              </a:lnSpc>
              <a:spcBef>
                <a:spcPts val="1200"/>
              </a:spcBef>
              <a:spcAft>
                <a:spcPts val="0"/>
              </a:spcAft>
              <a:buSzPts val="1800"/>
              <a:buChar char="•"/>
            </a:pPr>
            <a:r>
              <a:rPr lang="en"/>
              <a:t>From the ransomware note</a:t>
            </a:r>
            <a:endParaRPr/>
          </a:p>
          <a:p>
            <a:pPr indent="-342900" lvl="0" marL="457200" rtl="0" algn="l">
              <a:lnSpc>
                <a:spcPct val="100000"/>
              </a:lnSpc>
              <a:spcBef>
                <a:spcPts val="0"/>
              </a:spcBef>
              <a:spcAft>
                <a:spcPts val="0"/>
              </a:spcAft>
              <a:buSzPts val="1800"/>
              <a:buChar char="•"/>
            </a:pPr>
            <a:r>
              <a:rPr lang="en"/>
              <a:t>Search for their address in the clearweb, e.g. </a:t>
            </a:r>
            <a:r>
              <a:rPr lang="en" u="sng">
                <a:solidFill>
                  <a:schemeClr val="hlink"/>
                </a:solidFill>
                <a:hlinkClick r:id="rId3"/>
              </a:rPr>
              <a:t>https://www.ransomlook.io/</a:t>
            </a:r>
            <a:endParaRPr/>
          </a:p>
        </p:txBody>
      </p:sp>
      <p:pic>
        <p:nvPicPr>
          <p:cNvPr id="727" name="Google Shape;727;p48"/>
          <p:cNvPicPr preferRelativeResize="0"/>
          <p:nvPr/>
        </p:nvPicPr>
        <p:blipFill rotWithShape="1">
          <a:blip r:embed="rId4">
            <a:alphaModFix/>
          </a:blip>
          <a:srcRect b="0" l="0" r="0" t="0"/>
          <a:stretch/>
        </p:blipFill>
        <p:spPr>
          <a:xfrm>
            <a:off x="6" y="2412399"/>
            <a:ext cx="5337050" cy="1785325"/>
          </a:xfrm>
          <a:prstGeom prst="rect">
            <a:avLst/>
          </a:prstGeom>
          <a:noFill/>
          <a:ln>
            <a:noFill/>
          </a:ln>
        </p:spPr>
      </p:pic>
      <p:pic>
        <p:nvPicPr>
          <p:cNvPr id="728" name="Google Shape;728;p48"/>
          <p:cNvPicPr preferRelativeResize="0"/>
          <p:nvPr/>
        </p:nvPicPr>
        <p:blipFill rotWithShape="1">
          <a:blip r:embed="rId5">
            <a:alphaModFix/>
          </a:blip>
          <a:srcRect b="0" l="0" r="0" t="0"/>
          <a:stretch/>
        </p:blipFill>
        <p:spPr>
          <a:xfrm>
            <a:off x="3806945" y="2900550"/>
            <a:ext cx="5337055" cy="1899750"/>
          </a:xfrm>
          <a:prstGeom prst="rect">
            <a:avLst/>
          </a:prstGeom>
          <a:noFill/>
          <a:ln>
            <a:noFill/>
          </a:ln>
        </p:spPr>
      </p:pic>
      <p:sp>
        <p:nvSpPr>
          <p:cNvPr id="729" name="Google Shape;729;p48"/>
          <p:cNvSpPr txBox="1"/>
          <p:nvPr/>
        </p:nvSpPr>
        <p:spPr>
          <a:xfrm>
            <a:off x="433800" y="622300"/>
            <a:ext cx="294343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Step 1: Get the Onion Address</a:t>
            </a:r>
            <a:endParaRPr b="0" i="0" sz="1600" u="none" cap="none" strike="noStrike">
              <a:solidFill>
                <a:schemeClr val="dk2"/>
              </a:solidFill>
              <a:latin typeface="Roboto Medium"/>
              <a:ea typeface="Roboto Medium"/>
              <a:cs typeface="Roboto Medium"/>
              <a:sym typeface="Roboto Medium"/>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49"/>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t>Visiting a Site on the Darkweb</a:t>
            </a:r>
            <a:endParaRPr/>
          </a:p>
        </p:txBody>
      </p:sp>
      <p:pic>
        <p:nvPicPr>
          <p:cNvPr id="735" name="Google Shape;735;p49"/>
          <p:cNvPicPr preferRelativeResize="0"/>
          <p:nvPr/>
        </p:nvPicPr>
        <p:blipFill rotWithShape="1">
          <a:blip r:embed="rId3">
            <a:alphaModFix/>
          </a:blip>
          <a:srcRect b="0" l="0" r="0" t="0"/>
          <a:stretch/>
        </p:blipFill>
        <p:spPr>
          <a:xfrm>
            <a:off x="2020036" y="1091400"/>
            <a:ext cx="5216286" cy="3731099"/>
          </a:xfrm>
          <a:prstGeom prst="rect">
            <a:avLst/>
          </a:prstGeom>
          <a:noFill/>
          <a:ln>
            <a:noFill/>
          </a:ln>
        </p:spPr>
      </p:pic>
      <p:sp>
        <p:nvSpPr>
          <p:cNvPr id="736" name="Google Shape;736;p49"/>
          <p:cNvSpPr txBox="1"/>
          <p:nvPr/>
        </p:nvSpPr>
        <p:spPr>
          <a:xfrm>
            <a:off x="488344" y="667512"/>
            <a:ext cx="364074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Roboto Medium"/>
                <a:ea typeface="Roboto Medium"/>
                <a:cs typeface="Roboto Medium"/>
                <a:sym typeface="Roboto Medium"/>
              </a:rPr>
              <a:t>Step 2: Visit the site with Tor Browser</a:t>
            </a:r>
            <a:endParaRPr b="0" i="0" sz="1600" u="none" cap="none" strike="noStrike">
              <a:solidFill>
                <a:schemeClr val="dk2"/>
              </a:solidFill>
              <a:latin typeface="Roboto Medium"/>
              <a:ea typeface="Roboto Medium"/>
              <a:cs typeface="Roboto Medium"/>
              <a:sym typeface="Roboto Medium"/>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6874cbc0176f9c4b_6"/>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sz="3300">
                <a:solidFill>
                  <a:schemeClr val="dk2"/>
                </a:solidFill>
              </a:rPr>
              <a:t>Incident Response Management</a:t>
            </a:r>
            <a:endParaRPr sz="3300">
              <a:solidFill>
                <a:schemeClr val="dk2"/>
              </a:solidFill>
            </a:endParaRPr>
          </a:p>
          <a:p>
            <a:pPr indent="0" lvl="0" marL="0" rtl="0" algn="l">
              <a:lnSpc>
                <a:spcPct val="90000"/>
              </a:lnSpc>
              <a:spcBef>
                <a:spcPts val="0"/>
              </a:spcBef>
              <a:spcAft>
                <a:spcPts val="0"/>
              </a:spcAft>
              <a:buClr>
                <a:srgbClr val="ED7D31"/>
              </a:buClr>
              <a:buSzPct val="100000"/>
              <a:buFont typeface="Raleway"/>
              <a:buNone/>
            </a:pPr>
            <a:r>
              <a:rPr lang="en" sz="3300"/>
              <a:t>Ransomware Specific Lessons</a:t>
            </a:r>
            <a:endParaRPr sz="33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ed909d8d58_0_82"/>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300">
                <a:solidFill>
                  <a:srgbClr val="FF8000"/>
                </a:solidFill>
              </a:rPr>
              <a:t>General Guidance</a:t>
            </a:r>
            <a:endParaRPr/>
          </a:p>
        </p:txBody>
      </p:sp>
      <p:sp>
        <p:nvSpPr>
          <p:cNvPr id="747" name="Google Shape;747;g2ed909d8d58_0_82"/>
          <p:cNvSpPr txBox="1"/>
          <p:nvPr>
            <p:ph idx="1" type="body"/>
          </p:nvPr>
        </p:nvSpPr>
        <p:spPr>
          <a:xfrm>
            <a:off x="165025" y="1091400"/>
            <a:ext cx="8790000" cy="37311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800"/>
              </a:spcBef>
              <a:spcAft>
                <a:spcPts val="0"/>
              </a:spcAft>
              <a:buNone/>
            </a:pPr>
            <a:r>
              <a:rPr lang="en">
                <a:solidFill>
                  <a:schemeClr val="dk1"/>
                </a:solidFill>
              </a:rPr>
              <a:t>ISO/IEC 27035 is a highly recommended source of reference.</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Running through an attack in your head, or around a table with your colleagues, will help you identify what is missing in your organisation and incident response management so that you are prepared for an incident.</a:t>
            </a:r>
            <a:endParaRPr>
              <a:solidFill>
                <a:schemeClr val="dk1"/>
              </a:solidFill>
            </a:endParaRPr>
          </a:p>
          <a:p>
            <a:pPr indent="0" lvl="0" marL="0" rtl="0" algn="l">
              <a:lnSpc>
                <a:spcPct val="115000"/>
              </a:lnSpc>
              <a:spcBef>
                <a:spcPts val="800"/>
              </a:spcBef>
              <a:spcAft>
                <a:spcPts val="0"/>
              </a:spcAft>
              <a:buNone/>
            </a:pPr>
            <a:r>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Reach out and talk to your peers!</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ed909d8d58_0_89"/>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FF8000"/>
                </a:solidFill>
              </a:rPr>
              <a:t>Stakeholders Outside Your Team</a:t>
            </a:r>
            <a:endParaRPr/>
          </a:p>
        </p:txBody>
      </p:sp>
      <p:sp>
        <p:nvSpPr>
          <p:cNvPr id="753" name="Google Shape;753;g2ed909d8d58_0_89"/>
          <p:cNvSpPr txBox="1"/>
          <p:nvPr>
            <p:ph idx="1" type="body"/>
          </p:nvPr>
        </p:nvSpPr>
        <p:spPr>
          <a:xfrm>
            <a:off x="165025" y="1091400"/>
            <a:ext cx="8790000" cy="3731100"/>
          </a:xfrm>
          <a:prstGeom prst="rect">
            <a:avLst/>
          </a:prstGeom>
        </p:spPr>
        <p:txBody>
          <a:bodyPr anchorCtr="0" anchor="t" bIns="91425" lIns="91425" spcFirstLastPara="1" rIns="91425" wrap="square" tIns="91425">
            <a:normAutofit lnSpcReduction="10000"/>
          </a:bodyPr>
          <a:lstStyle/>
          <a:p>
            <a:pPr indent="0" lvl="0" marL="0" rtl="0" algn="l">
              <a:lnSpc>
                <a:spcPct val="110000"/>
              </a:lnSpc>
              <a:spcBef>
                <a:spcPts val="0"/>
              </a:spcBef>
              <a:spcAft>
                <a:spcPts val="0"/>
              </a:spcAft>
              <a:buClr>
                <a:schemeClr val="dk1"/>
              </a:buClr>
              <a:buSzPts val="1100"/>
              <a:buFont typeface="Arial"/>
              <a:buNone/>
            </a:pPr>
            <a:r>
              <a:rPr lang="en" sz="1800">
                <a:solidFill>
                  <a:schemeClr val="dk1"/>
                </a:solidFill>
              </a:rPr>
              <a:t>When faced with a ransomware attack, it is important to get the following stakeholders involved in the response:</a:t>
            </a:r>
            <a:endParaRPr sz="1800">
              <a:solidFill>
                <a:schemeClr val="dk1"/>
              </a:solidFill>
            </a:endParaRPr>
          </a:p>
          <a:p>
            <a:pPr indent="-342900" lvl="0" marL="457200" rtl="0" algn="l">
              <a:lnSpc>
                <a:spcPct val="110000"/>
              </a:lnSpc>
              <a:spcBef>
                <a:spcPts val="1200"/>
              </a:spcBef>
              <a:spcAft>
                <a:spcPts val="0"/>
              </a:spcAft>
              <a:buSzPts val="1800"/>
              <a:buChar char="●"/>
            </a:pPr>
            <a:r>
              <a:rPr lang="en" sz="1800">
                <a:solidFill>
                  <a:schemeClr val="dk1"/>
                </a:solidFill>
              </a:rPr>
              <a:t>Communication / Marketing / Public Relations for proactive communication</a:t>
            </a:r>
            <a:endParaRPr sz="1800">
              <a:solidFill>
                <a:schemeClr val="dk1"/>
              </a:solidFill>
            </a:endParaRPr>
          </a:p>
          <a:p>
            <a:pPr indent="-323850" lvl="1" marL="914400" rtl="0" algn="l">
              <a:lnSpc>
                <a:spcPct val="110000"/>
              </a:lnSpc>
              <a:spcBef>
                <a:spcPts val="0"/>
              </a:spcBef>
              <a:spcAft>
                <a:spcPts val="0"/>
              </a:spcAft>
              <a:buSzPts val="1500"/>
              <a:buChar char="○"/>
            </a:pPr>
            <a:r>
              <a:rPr lang="en" sz="1500">
                <a:solidFill>
                  <a:schemeClr val="dk1"/>
                </a:solidFill>
              </a:rPr>
              <a:t>The attack could quickly become public knowledge, e.g. publication on the leak site</a:t>
            </a:r>
            <a:endParaRPr sz="1500">
              <a:solidFill>
                <a:schemeClr val="dk1"/>
              </a:solidFill>
            </a:endParaRPr>
          </a:p>
          <a:p>
            <a:pPr indent="-342900" lvl="0" marL="457200" rtl="0" algn="l">
              <a:lnSpc>
                <a:spcPct val="110000"/>
              </a:lnSpc>
              <a:spcBef>
                <a:spcPts val="0"/>
              </a:spcBef>
              <a:spcAft>
                <a:spcPts val="0"/>
              </a:spcAft>
              <a:buSzPts val="1800"/>
              <a:buChar char="●"/>
            </a:pPr>
            <a:r>
              <a:rPr lang="en" sz="1800">
                <a:solidFill>
                  <a:schemeClr val="dk1"/>
                </a:solidFill>
              </a:rPr>
              <a:t>Legal department for review and compliance with reporting requirements</a:t>
            </a:r>
            <a:endParaRPr sz="1800">
              <a:solidFill>
                <a:schemeClr val="dk1"/>
              </a:solidFill>
            </a:endParaRPr>
          </a:p>
          <a:p>
            <a:pPr indent="-342900" lvl="0" marL="457200" rtl="0" algn="l">
              <a:lnSpc>
                <a:spcPct val="110000"/>
              </a:lnSpc>
              <a:spcBef>
                <a:spcPts val="0"/>
              </a:spcBef>
              <a:spcAft>
                <a:spcPts val="0"/>
              </a:spcAft>
              <a:buSzPts val="1800"/>
              <a:buChar char="●"/>
            </a:pPr>
            <a:r>
              <a:rPr lang="en" sz="1800">
                <a:solidFill>
                  <a:schemeClr val="dk1"/>
                </a:solidFill>
              </a:rPr>
              <a:t>Senior management / C-level</a:t>
            </a:r>
            <a:endParaRPr sz="1800">
              <a:solidFill>
                <a:schemeClr val="dk1"/>
              </a:solidFill>
            </a:endParaRPr>
          </a:p>
          <a:p>
            <a:pPr indent="-323850" lvl="1" marL="914400" rtl="0" algn="l">
              <a:lnSpc>
                <a:spcPct val="110000"/>
              </a:lnSpc>
              <a:spcBef>
                <a:spcPts val="0"/>
              </a:spcBef>
              <a:spcAft>
                <a:spcPts val="0"/>
              </a:spcAft>
              <a:buSzPts val="1500"/>
              <a:buChar char="○"/>
            </a:pPr>
            <a:r>
              <a:rPr lang="en" sz="1500">
                <a:solidFill>
                  <a:schemeClr val="dk1"/>
                </a:solidFill>
              </a:rPr>
              <a:t>Needed to decide which immediate actions can be taken (usually these have a significant operational impact), as well as to prioritise the recovery work according to what the business needs.</a:t>
            </a:r>
            <a:endParaRPr sz="1500">
              <a:solidFill>
                <a:schemeClr val="dk1"/>
              </a:solidFill>
            </a:endParaRPr>
          </a:p>
          <a:p>
            <a:pPr indent="0" lvl="0" marL="0" rtl="0" algn="l">
              <a:lnSpc>
                <a:spcPct val="110000"/>
              </a:lnSpc>
              <a:spcBef>
                <a:spcPts val="1200"/>
              </a:spcBef>
              <a:spcAft>
                <a:spcPts val="0"/>
              </a:spcAft>
              <a:buClr>
                <a:schemeClr val="dk1"/>
              </a:buClr>
              <a:buSzPts val="1100"/>
              <a:buFont typeface="Arial"/>
              <a:buNone/>
            </a:pPr>
            <a:r>
              <a:rPr lang="en" sz="1800">
                <a:solidFill>
                  <a:schemeClr val="dk1"/>
                </a:solidFill>
              </a:rPr>
              <a:t>Without the support of these groups, technical staff will be overwhelmed and won't act in their and the organization's best interests!</a:t>
            </a:r>
            <a:endParaRPr sz="1800">
              <a:solidFill>
                <a:schemeClr val="dk1"/>
              </a:solidFill>
            </a:endParaRPr>
          </a:p>
          <a:p>
            <a:pPr indent="0" lvl="0" marL="0" rtl="0" algn="l">
              <a:spcBef>
                <a:spcPts val="1200"/>
              </a:spcBef>
              <a:spcAft>
                <a:spcPts val="0"/>
              </a:spcAft>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g2ed909d8d58_0_96"/>
          <p:cNvSpPr txBox="1"/>
          <p:nvPr>
            <p:ph type="title"/>
          </p:nvPr>
        </p:nvSpPr>
        <p:spPr>
          <a:xfrm>
            <a:off x="517125" y="168500"/>
            <a:ext cx="8222100" cy="59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solidFill>
                  <a:srgbClr val="FF8000"/>
                </a:solidFill>
              </a:rPr>
              <a:t>Contacting Stakeholders</a:t>
            </a:r>
            <a:endParaRPr/>
          </a:p>
        </p:txBody>
      </p:sp>
      <p:sp>
        <p:nvSpPr>
          <p:cNvPr id="759" name="Google Shape;759;g2ed909d8d58_0_96"/>
          <p:cNvSpPr txBox="1"/>
          <p:nvPr>
            <p:ph idx="1" type="body"/>
          </p:nvPr>
        </p:nvSpPr>
        <p:spPr>
          <a:xfrm>
            <a:off x="165025" y="1091400"/>
            <a:ext cx="8790000" cy="3731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During a ransomware attack, your usual communication channels may be unavailable. What's more, key stakeholders are often unavailable, especially during an emergency or it happens after hours.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Prepare for it:</a:t>
            </a:r>
            <a:endParaRPr>
              <a:solidFill>
                <a:schemeClr val="dk1"/>
              </a:solidFill>
            </a:endParaRPr>
          </a:p>
          <a:p>
            <a:pPr indent="-342900" lvl="0" marL="457200" rtl="0" algn="l">
              <a:lnSpc>
                <a:spcPct val="115000"/>
              </a:lnSpc>
              <a:spcBef>
                <a:spcPts val="1200"/>
              </a:spcBef>
              <a:spcAft>
                <a:spcPts val="0"/>
              </a:spcAft>
              <a:buSzPts val="1800"/>
              <a:buChar char="●"/>
            </a:pPr>
            <a:r>
              <a:rPr lang="en">
                <a:solidFill>
                  <a:schemeClr val="dk1"/>
                </a:solidFill>
              </a:rPr>
              <a:t>Each role has at least one alternate, preferably two.</a:t>
            </a:r>
            <a:endParaRPr>
              <a:solidFill>
                <a:schemeClr val="dk1"/>
              </a:solidFill>
            </a:endParaRPr>
          </a:p>
          <a:p>
            <a:pPr indent="-342900" lvl="0" marL="457200" rtl="0" algn="l">
              <a:lnSpc>
                <a:spcPct val="115000"/>
              </a:lnSpc>
              <a:spcBef>
                <a:spcPts val="0"/>
              </a:spcBef>
              <a:spcAft>
                <a:spcPts val="0"/>
              </a:spcAft>
              <a:buSzPts val="1800"/>
              <a:buChar char="●"/>
            </a:pPr>
            <a:r>
              <a:rPr lang="en">
                <a:solidFill>
                  <a:schemeClr val="dk1"/>
                </a:solidFill>
              </a:rPr>
              <a:t>For each key role, multiple ways to contact are specified, including not only work but also private phone numbers.</a:t>
            </a:r>
            <a:endParaRPr>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67"/>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Keep it ready</a:t>
            </a:r>
            <a:endParaRPr>
              <a:solidFill>
                <a:schemeClr val="accent2"/>
              </a:solidFill>
            </a:endParaRPr>
          </a:p>
        </p:txBody>
      </p:sp>
      <p:sp>
        <p:nvSpPr>
          <p:cNvPr id="765" name="Google Shape;765;p67"/>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100"/>
              <a:buNone/>
            </a:pPr>
            <a:r>
              <a:rPr lang="en"/>
              <a:t>Don't forget that during a ransomware attack, your entire technical infrastructure is likely to be unavailable!</a:t>
            </a:r>
            <a:endParaRPr/>
          </a:p>
          <a:p>
            <a:pPr indent="-361950" lvl="0" marL="457200" rtl="0" algn="l">
              <a:lnSpc>
                <a:spcPct val="100000"/>
              </a:lnSpc>
              <a:spcBef>
                <a:spcPts val="1200"/>
              </a:spcBef>
              <a:spcAft>
                <a:spcPts val="0"/>
              </a:spcAft>
              <a:buSzPts val="2100"/>
              <a:buChar char="●"/>
            </a:pPr>
            <a:r>
              <a:rPr lang="en"/>
              <a:t>Keep your incident response plan and other supporting documentation physical or offline</a:t>
            </a:r>
            <a:endParaRPr/>
          </a:p>
          <a:p>
            <a:pPr indent="-342900" lvl="1" marL="914400" rtl="0" algn="l">
              <a:lnSpc>
                <a:spcPct val="100000"/>
              </a:lnSpc>
              <a:spcBef>
                <a:spcPts val="0"/>
              </a:spcBef>
              <a:spcAft>
                <a:spcPts val="0"/>
              </a:spcAft>
              <a:buSzPts val="1800"/>
              <a:buChar char="○"/>
            </a:pPr>
            <a:r>
              <a:rPr lang="en"/>
              <a:t>Print it regularly or store it offline on removable media</a:t>
            </a:r>
            <a:endParaRPr/>
          </a:p>
          <a:p>
            <a:pPr indent="-342900" lvl="1" marL="914400" rtl="0" algn="l">
              <a:lnSpc>
                <a:spcPct val="100000"/>
              </a:lnSpc>
              <a:spcBef>
                <a:spcPts val="0"/>
              </a:spcBef>
              <a:spcAft>
                <a:spcPts val="0"/>
              </a:spcAft>
              <a:buSzPts val="1800"/>
              <a:buChar char="○"/>
            </a:pPr>
            <a:r>
              <a:rPr lang="en"/>
              <a:t>Make sure more than one person has a copy in case some of you are away</a:t>
            </a:r>
            <a:endParaRPr/>
          </a:p>
          <a:p>
            <a:pPr indent="-361950" lvl="0" marL="457200" rtl="0" algn="l">
              <a:lnSpc>
                <a:spcPct val="100000"/>
              </a:lnSpc>
              <a:spcBef>
                <a:spcPts val="0"/>
              </a:spcBef>
              <a:spcAft>
                <a:spcPts val="0"/>
              </a:spcAft>
              <a:buSzPts val="2100"/>
              <a:buChar char="●"/>
            </a:pPr>
            <a:r>
              <a:rPr lang="en"/>
              <a:t>Train on a regular basis based on your incident response plan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68"/>
          <p:cNvSpPr txBox="1"/>
          <p:nvPr>
            <p:ph type="title"/>
          </p:nvPr>
        </p:nvSpPr>
        <p:spPr>
          <a:xfrm>
            <a:off x="461700" y="137700"/>
            <a:ext cx="8248500" cy="596078"/>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rgbClr val="ED7D31"/>
              </a:buClr>
              <a:buSzPct val="100000"/>
              <a:buFont typeface="Raleway"/>
              <a:buNone/>
            </a:pPr>
            <a:r>
              <a:rPr lang="en">
                <a:solidFill>
                  <a:schemeClr val="accent2"/>
                </a:solidFill>
              </a:rPr>
              <a:t>Be First to Report &amp; Don’t Forget It</a:t>
            </a:r>
            <a:endParaRPr>
              <a:solidFill>
                <a:schemeClr val="accent2"/>
              </a:solidFill>
            </a:endParaRPr>
          </a:p>
        </p:txBody>
      </p:sp>
      <p:sp>
        <p:nvSpPr>
          <p:cNvPr id="771" name="Google Shape;771;p68"/>
          <p:cNvSpPr txBox="1"/>
          <p:nvPr>
            <p:ph idx="1" type="body"/>
          </p:nvPr>
        </p:nvSpPr>
        <p:spPr>
          <a:xfrm>
            <a:off x="461700" y="880533"/>
            <a:ext cx="8248500" cy="3758067"/>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0000"/>
              </a:lnSpc>
              <a:spcBef>
                <a:spcPts val="0"/>
              </a:spcBef>
              <a:spcAft>
                <a:spcPts val="0"/>
              </a:spcAft>
              <a:buSzPts val="2100"/>
              <a:buNone/>
            </a:pPr>
            <a:r>
              <a:rPr lang="en"/>
              <a:t>A growing number of organisations are required to report incidents. Make sure that the obligation to report is checked as early as possible and that it is carried out on time.</a:t>
            </a:r>
            <a:endParaRPr/>
          </a:p>
          <a:p>
            <a:pPr indent="-361950" lvl="0" marL="457200" rtl="0" algn="l">
              <a:lnSpc>
                <a:spcPct val="110000"/>
              </a:lnSpc>
              <a:spcBef>
                <a:spcPts val="1200"/>
              </a:spcBef>
              <a:spcAft>
                <a:spcPts val="0"/>
              </a:spcAft>
              <a:buSzPts val="2100"/>
              <a:buChar char="●"/>
            </a:pPr>
            <a:r>
              <a:rPr lang="en"/>
              <a:t>Make it part of your incident response process and get the right people involved at an early stage.</a:t>
            </a:r>
            <a:endParaRPr/>
          </a:p>
          <a:p>
            <a:pPr indent="-361950" lvl="0" marL="457200" rtl="0" algn="l">
              <a:lnSpc>
                <a:spcPct val="110000"/>
              </a:lnSpc>
              <a:spcBef>
                <a:spcPts val="0"/>
              </a:spcBef>
              <a:spcAft>
                <a:spcPts val="0"/>
              </a:spcAft>
              <a:buSzPts val="2100"/>
              <a:buChar char="●"/>
            </a:pPr>
            <a:r>
              <a:rPr lang="en"/>
              <a:t>Threat actors may report you to the authorities to increase pressure or embarrass you.</a:t>
            </a:r>
            <a:endParaRPr/>
          </a:p>
          <a:p>
            <a:pPr indent="-361950" lvl="0" marL="457200" rtl="0" algn="l">
              <a:lnSpc>
                <a:spcPct val="110000"/>
              </a:lnSpc>
              <a:spcBef>
                <a:spcPts val="0"/>
              </a:spcBef>
              <a:spcAft>
                <a:spcPts val="0"/>
              </a:spcAft>
              <a:buSzPts val="2100"/>
              <a:buChar char="●"/>
            </a:pPr>
            <a:r>
              <a:rPr lang="en"/>
              <a:t>If you do have a cyber insurance policy, early notification may be necessary for your coverage and could lead to valuable third party support.</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71"/>
          <p:cNvPicPr preferRelativeResize="0"/>
          <p:nvPr/>
        </p:nvPicPr>
        <p:blipFill rotWithShape="1">
          <a:blip r:embed="rId3">
            <a:alphaModFix/>
          </a:blip>
          <a:srcRect b="18148" l="1029" r="0" t="5211"/>
          <a:stretch/>
        </p:blipFill>
        <p:spPr>
          <a:xfrm>
            <a:off x="0" y="0"/>
            <a:ext cx="9144003" cy="4771801"/>
          </a:xfrm>
          <a:prstGeom prst="rect">
            <a:avLst/>
          </a:prstGeom>
          <a:noFill/>
          <a:ln>
            <a:noFill/>
          </a:ln>
        </p:spPr>
      </p:pic>
      <p:sp>
        <p:nvSpPr>
          <p:cNvPr id="778" name="Google Shape;778;p71"/>
          <p:cNvSpPr txBox="1"/>
          <p:nvPr>
            <p:ph type="title"/>
          </p:nvPr>
        </p:nvSpPr>
        <p:spPr>
          <a:xfrm>
            <a:off x="183350" y="119075"/>
            <a:ext cx="8229600" cy="8811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400"/>
              <a:buFont typeface="Lucida Sans"/>
              <a:buNone/>
            </a:pPr>
            <a:r>
              <a:rPr lang="en" sz="3600">
                <a:solidFill>
                  <a:srgbClr val="FF8001"/>
                </a:solidFill>
                <a:latin typeface="Raleway Black"/>
                <a:ea typeface="Raleway Black"/>
                <a:cs typeface="Raleway Black"/>
                <a:sym typeface="Raleway Black"/>
              </a:rPr>
              <a:t>Response to a </a:t>
            </a:r>
            <a:endParaRPr sz="3600">
              <a:solidFill>
                <a:srgbClr val="FF8001"/>
              </a:solidFill>
              <a:latin typeface="Raleway Black"/>
              <a:ea typeface="Raleway Black"/>
              <a:cs typeface="Raleway Black"/>
              <a:sym typeface="Raleway Black"/>
            </a:endParaRPr>
          </a:p>
          <a:p>
            <a:pPr indent="0" lvl="0" marL="0" marR="0" rtl="0" algn="l">
              <a:lnSpc>
                <a:spcPct val="90000"/>
              </a:lnSpc>
              <a:spcBef>
                <a:spcPts val="0"/>
              </a:spcBef>
              <a:spcAft>
                <a:spcPts val="0"/>
              </a:spcAft>
              <a:buClr>
                <a:schemeClr val="dk1"/>
              </a:buClr>
              <a:buSzPts val="1400"/>
              <a:buFont typeface="Lucida Sans"/>
              <a:buNone/>
            </a:pPr>
            <a:r>
              <a:rPr lang="en" sz="3600">
                <a:solidFill>
                  <a:srgbClr val="FF8001"/>
                </a:solidFill>
                <a:latin typeface="Raleway Black"/>
                <a:ea typeface="Raleway Black"/>
                <a:cs typeface="Raleway Black"/>
                <a:sym typeface="Raleway Black"/>
              </a:rPr>
              <a:t>Ransomware Attack</a:t>
            </a:r>
            <a:endParaRPr sz="3600">
              <a:solidFill>
                <a:srgbClr val="FF8001"/>
              </a:solidFill>
              <a:latin typeface="Raleway Black"/>
              <a:ea typeface="Raleway Black"/>
              <a:cs typeface="Raleway Black"/>
              <a:sym typeface="Raleway Black"/>
            </a:endParaRPr>
          </a:p>
        </p:txBody>
      </p:sp>
      <p:sp>
        <p:nvSpPr>
          <p:cNvPr id="779" name="Google Shape;779;p71"/>
          <p:cNvSpPr txBox="1"/>
          <p:nvPr/>
        </p:nvSpPr>
        <p:spPr>
          <a:xfrm>
            <a:off x="6560725" y="43727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Photo by</a:t>
            </a:r>
            <a:r>
              <a:rPr lang="en" sz="1100">
                <a:solidFill>
                  <a:schemeClr val="lt1"/>
                </a:solidFill>
                <a:uFill>
                  <a:noFill/>
                </a:uFill>
                <a:hlinkClick r:id="rId4">
                  <a:extLst>
                    <a:ext uri="{A12FA001-AC4F-418D-AE19-62706E023703}">
                      <ahyp:hlinkClr val="tx"/>
                    </a:ext>
                  </a:extLst>
                </a:hlinkClick>
              </a:rPr>
              <a:t> </a:t>
            </a:r>
            <a:r>
              <a:rPr lang="en" sz="1100" u="sng">
                <a:solidFill>
                  <a:schemeClr val="lt1"/>
                </a:solidFill>
                <a:hlinkClick r:id="rId5">
                  <a:extLst>
                    <a:ext uri="{A12FA001-AC4F-418D-AE19-62706E023703}">
                      <ahyp:hlinkClr val="tx"/>
                    </a:ext>
                  </a:extLst>
                </a:hlinkClick>
              </a:rPr>
              <a:t>Sandro Gautier</a:t>
            </a:r>
            <a:r>
              <a:rPr lang="en" sz="1100">
                <a:solidFill>
                  <a:schemeClr val="lt1"/>
                </a:solidFill>
              </a:rPr>
              <a:t> on</a:t>
            </a:r>
            <a:r>
              <a:rPr lang="en" sz="1100">
                <a:solidFill>
                  <a:schemeClr val="lt1"/>
                </a:solidFill>
                <a:uFill>
                  <a:noFill/>
                </a:uFill>
                <a:hlinkClick r:id="rId6">
                  <a:extLst>
                    <a:ext uri="{A12FA001-AC4F-418D-AE19-62706E023703}">
                      <ahyp:hlinkClr val="tx"/>
                    </a:ext>
                  </a:extLst>
                </a:hlinkClick>
              </a:rPr>
              <a:t> </a:t>
            </a:r>
            <a:r>
              <a:rPr lang="en" sz="1100" u="sng">
                <a:solidFill>
                  <a:schemeClr val="lt1"/>
                </a:solidFill>
                <a:hlinkClick r:id="rId7">
                  <a:extLst>
                    <a:ext uri="{A12FA001-AC4F-418D-AE19-62706E023703}">
                      <ahyp:hlinkClr val="tx"/>
                    </a:ext>
                  </a:extLst>
                </a:hlinkClick>
              </a:rPr>
              <a:t>Unsplash</a:t>
            </a:r>
            <a:r>
              <a:rPr lang="en" sz="1100">
                <a:solidFill>
                  <a:schemeClr val="lt1"/>
                </a:solidFill>
              </a:rPr>
              <a:t> </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FIRST 1">
      <a:dk1>
        <a:srgbClr val="000000"/>
      </a:dk1>
      <a:lt1>
        <a:srgbClr val="FFFFFF"/>
      </a:lt1>
      <a:dk2>
        <a:srgbClr val="44546A"/>
      </a:dk2>
      <a:lt2>
        <a:srgbClr val="D7D8D7"/>
      </a:lt2>
      <a:accent1>
        <a:srgbClr val="002807"/>
      </a:accent1>
      <a:accent2>
        <a:srgbClr val="FF8000"/>
      </a:accent2>
      <a:accent3>
        <a:srgbClr val="CACBCA"/>
      </a:accent3>
      <a:accent4>
        <a:srgbClr val="07300B"/>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