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27" r:id="rId1"/>
  </p:sldMasterIdLst>
  <p:notesMasterIdLst>
    <p:notesMasterId r:id="rId14"/>
  </p:notesMasterIdLst>
  <p:sldIdLst>
    <p:sldId id="256" r:id="rId2"/>
    <p:sldId id="277"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EB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7"/>
    <p:restoredTop sz="94666"/>
  </p:normalViewPr>
  <p:slideViewPr>
    <p:cSldViewPr snapToGrid="0" snapToObjects="1">
      <p:cViewPr varScale="1">
        <p:scale>
          <a:sx n="102" d="100"/>
          <a:sy n="102" d="100"/>
        </p:scale>
        <p:origin x="120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5" name="PlaceHolder 1"/>
          <p:cNvSpPr>
            <a:spLocks noGrp="1" noRot="1" noChangeAspect="1"/>
          </p:cNvSpPr>
          <p:nvPr>
            <p:ph type="sldImg"/>
          </p:nvPr>
        </p:nvSpPr>
        <p:spPr>
          <a:xfrm>
            <a:off x="1371600" y="764280"/>
            <a:ext cx="5028480" cy="3771360"/>
          </a:xfrm>
          <a:prstGeom prst="rect">
            <a:avLst/>
          </a:prstGeom>
        </p:spPr>
        <p:txBody>
          <a:bodyPr lIns="0" tIns="0" rIns="0" bIns="0" anchor="ctr"/>
          <a:lstStyle/>
          <a:p>
            <a:pPr algn="ctr"/>
            <a:r>
              <a:rPr lang="en-US" sz="4400" b="0" strike="noStrike" spc="-1">
                <a:latin typeface="Arial"/>
              </a:rPr>
              <a:t>Click to move the slide</a:t>
            </a:r>
          </a:p>
        </p:txBody>
      </p:sp>
      <p:sp>
        <p:nvSpPr>
          <p:cNvPr id="246" name="PlaceHolder 2"/>
          <p:cNvSpPr>
            <a:spLocks noGrp="1"/>
          </p:cNvSpPr>
          <p:nvPr>
            <p:ph type="body"/>
          </p:nvPr>
        </p:nvSpPr>
        <p:spPr>
          <a:xfrm>
            <a:off x="777240" y="4777560"/>
            <a:ext cx="6217560" cy="4525920"/>
          </a:xfrm>
          <a:prstGeom prst="rect">
            <a:avLst/>
          </a:prstGeom>
        </p:spPr>
        <p:txBody>
          <a:bodyPr lIns="0" tIns="0" rIns="0" bIns="0"/>
          <a:lstStyle/>
          <a:p>
            <a:r>
              <a:rPr lang="en-US" sz="2000" b="0" strike="noStrike" spc="-1">
                <a:latin typeface="Arial"/>
              </a:rPr>
              <a:t>Click to edit the notes format</a:t>
            </a:r>
          </a:p>
        </p:txBody>
      </p:sp>
      <p:sp>
        <p:nvSpPr>
          <p:cNvPr id="247" name="PlaceHolder 3"/>
          <p:cNvSpPr>
            <a:spLocks noGrp="1"/>
          </p:cNvSpPr>
          <p:nvPr>
            <p:ph type="hdr"/>
          </p:nvPr>
        </p:nvSpPr>
        <p:spPr>
          <a:xfrm>
            <a:off x="0" y="0"/>
            <a:ext cx="3372840" cy="502560"/>
          </a:xfrm>
          <a:prstGeom prst="rect">
            <a:avLst/>
          </a:prstGeom>
        </p:spPr>
        <p:txBody>
          <a:bodyPr lIns="0" tIns="0" rIns="0" bIns="0"/>
          <a:lstStyle/>
          <a:p>
            <a:r>
              <a:rPr lang="en-US" sz="1400" b="0" strike="noStrike" spc="-1">
                <a:latin typeface="Times New Roman"/>
              </a:rPr>
              <a:t>&lt;header&gt;</a:t>
            </a:r>
          </a:p>
        </p:txBody>
      </p:sp>
      <p:sp>
        <p:nvSpPr>
          <p:cNvPr id="248" name="PlaceHolder 4"/>
          <p:cNvSpPr>
            <a:spLocks noGrp="1"/>
          </p:cNvSpPr>
          <p:nvPr>
            <p:ph type="dt"/>
          </p:nvPr>
        </p:nvSpPr>
        <p:spPr>
          <a:xfrm>
            <a:off x="4399200" y="0"/>
            <a:ext cx="3372840" cy="502560"/>
          </a:xfrm>
          <a:prstGeom prst="rect">
            <a:avLst/>
          </a:prstGeom>
        </p:spPr>
        <p:txBody>
          <a:bodyPr lIns="0" tIns="0" rIns="0" bIns="0"/>
          <a:lstStyle/>
          <a:p>
            <a:pPr algn="r"/>
            <a:r>
              <a:rPr lang="en-US" sz="1400" b="0" strike="noStrike" spc="-1">
                <a:latin typeface="Times New Roman"/>
              </a:rPr>
              <a:t>&lt;date/time&gt;</a:t>
            </a:r>
          </a:p>
        </p:txBody>
      </p:sp>
      <p:sp>
        <p:nvSpPr>
          <p:cNvPr id="249" name="PlaceHolder 5"/>
          <p:cNvSpPr>
            <a:spLocks noGrp="1"/>
          </p:cNvSpPr>
          <p:nvPr>
            <p:ph type="ftr"/>
          </p:nvPr>
        </p:nvSpPr>
        <p:spPr>
          <a:xfrm>
            <a:off x="0" y="9555480"/>
            <a:ext cx="3372840" cy="502560"/>
          </a:xfrm>
          <a:prstGeom prst="rect">
            <a:avLst/>
          </a:prstGeom>
        </p:spPr>
        <p:txBody>
          <a:bodyPr lIns="0" tIns="0" rIns="0" bIns="0" anchor="b"/>
          <a:lstStyle/>
          <a:p>
            <a:r>
              <a:rPr lang="en-US" sz="1400" b="0" strike="noStrike" spc="-1">
                <a:latin typeface="Times New Roman"/>
              </a:rPr>
              <a:t>&lt;footer&gt;</a:t>
            </a:r>
          </a:p>
        </p:txBody>
      </p:sp>
      <p:sp>
        <p:nvSpPr>
          <p:cNvPr id="250" name="PlaceHolder 6"/>
          <p:cNvSpPr>
            <a:spLocks noGrp="1"/>
          </p:cNvSpPr>
          <p:nvPr>
            <p:ph type="sldNum"/>
          </p:nvPr>
        </p:nvSpPr>
        <p:spPr>
          <a:xfrm>
            <a:off x="4399200" y="9555480"/>
            <a:ext cx="3372840" cy="502560"/>
          </a:xfrm>
          <a:prstGeom prst="rect">
            <a:avLst/>
          </a:prstGeom>
        </p:spPr>
        <p:txBody>
          <a:bodyPr lIns="0" tIns="0" rIns="0" bIns="0" anchor="b"/>
          <a:lstStyle/>
          <a:p>
            <a:pPr algn="r"/>
            <a:fld id="{723B7B2A-5294-4889-AF6F-28A596822170}" type="slidenum">
              <a:rPr lang="en-US" sz="1400" b="0" strike="noStrike" spc="-1">
                <a:latin typeface="Times New Roman"/>
              </a:rPr>
              <a:t>‹#›</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PlaceHolder 1"/>
          <p:cNvSpPr>
            <a:spLocks noGrp="1"/>
          </p:cNvSpPr>
          <p:nvPr>
            <p:ph type="body"/>
          </p:nvPr>
        </p:nvSpPr>
        <p:spPr>
          <a:xfrm>
            <a:off x="631800" y="4343400"/>
            <a:ext cx="5592960" cy="6449040"/>
          </a:xfrm>
          <a:prstGeom prst="rect">
            <a:avLst/>
          </a:prstGeom>
        </p:spPr>
        <p:txBody>
          <a:bodyPr lIns="0" tIns="0" rIns="0" bIns="0"/>
          <a:lstStyle/>
          <a:p>
            <a:pPr marL="216000" indent="-215280">
              <a:lnSpc>
                <a:spcPct val="100000"/>
              </a:lnSpc>
            </a:pPr>
            <a:r>
              <a:rPr lang="en-US" sz="1200" b="1" strike="noStrike" spc="-1">
                <a:solidFill>
                  <a:srgbClr val="000000"/>
                </a:solidFill>
                <a:latin typeface="Lucida Sans"/>
                <a:ea typeface="Lucida Sans"/>
              </a:rPr>
              <a:t>IMPORTANT: notes are work in progress and might not be up-to-date or missing!</a:t>
            </a:r>
            <a:endParaRPr lang="en-US" sz="1200" b="0" strike="noStrike" spc="-1">
              <a:latin typeface="Arial"/>
            </a:endParaRPr>
          </a:p>
          <a:p>
            <a:pPr marL="216000" indent="-215640">
              <a:lnSpc>
                <a:spcPct val="100000"/>
              </a:lnSpc>
            </a:pPr>
            <a:endParaRPr lang="en-US" sz="1200" b="0" strike="noStrike" spc="-1">
              <a:latin typeface="Arial"/>
            </a:endParaRPr>
          </a:p>
          <a:p>
            <a:pPr marL="216000" indent="-215640">
              <a:lnSpc>
                <a:spcPct val="100000"/>
              </a:lnSpc>
            </a:pPr>
            <a:endParaRPr lang="en-US" sz="1200" b="0" strike="noStrike" spc="-1">
              <a:latin typeface="Arial"/>
            </a:endParaRPr>
          </a:p>
          <a:p>
            <a:pPr marL="216000" indent="-215640">
              <a:lnSpc>
                <a:spcPct val="100000"/>
              </a:lnSpc>
            </a:pPr>
            <a:r>
              <a:rPr lang="en-US" sz="1200" b="1" strike="noStrike" spc="-1">
                <a:solidFill>
                  <a:srgbClr val="000000"/>
                </a:solidFill>
                <a:latin typeface="Merriweather Sans"/>
                <a:ea typeface="Merriweather Sans"/>
              </a:rPr>
              <a:t>Module 2: Investigate the Collection Process: </a:t>
            </a:r>
            <a:r>
              <a:rPr lang="en-US" sz="1200" b="0" i="1" strike="noStrike" spc="-1">
                <a:solidFill>
                  <a:srgbClr val="000000"/>
                </a:solidFill>
                <a:latin typeface="Merriweather Sans"/>
                <a:ea typeface="Merriweather Sans"/>
              </a:rPr>
              <a:t>0 minutes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Total module: </a:t>
            </a:r>
            <a:r>
              <a:rPr lang="en-US" sz="1200" b="0" i="1" strike="noStrike" spc="-1">
                <a:solidFill>
                  <a:srgbClr val="000000"/>
                </a:solidFill>
                <a:latin typeface="Merriweather Sans"/>
                <a:ea typeface="Merriweather Sans"/>
              </a:rPr>
              <a:t>100 minutes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Module 2 allows you to investigate the Collection process.</a:t>
            </a:r>
            <a:endParaRPr lang="en-US" sz="1200" b="0" strike="noStrike" spc="-1">
              <a:latin typeface="Arial"/>
            </a:endParaRPr>
          </a:p>
        </p:txBody>
      </p:sp>
      <p:sp>
        <p:nvSpPr>
          <p:cNvPr id="294" name="CustomShape 2"/>
          <p:cNvSpPr/>
          <p:nvPr/>
        </p:nvSpPr>
        <p:spPr>
          <a:xfrm>
            <a:off x="0" y="8928720"/>
            <a:ext cx="5135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2: Investigate the Collection Process, version 1.0, © 2017 FIRST </a:t>
            </a:r>
            <a:endParaRPr lang="en-US" sz="800" b="0" strike="noStrike" spc="-1">
              <a:latin typeface="Arial"/>
            </a:endParaRPr>
          </a:p>
        </p:txBody>
      </p:sp>
      <p:sp>
        <p:nvSpPr>
          <p:cNvPr id="295" name="CustomShape 3"/>
          <p:cNvSpPr/>
          <p:nvPr/>
        </p:nvSpPr>
        <p:spPr>
          <a:xfrm>
            <a:off x="6608520" y="8928720"/>
            <a:ext cx="248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0334D0D5-01A3-43BD-ABF6-7B9C10A61912}" type="slidenum">
              <a:rPr lang="en-US" sz="800" b="0" strike="noStrike" spc="-1">
                <a:solidFill>
                  <a:srgbClr val="000000"/>
                </a:solidFill>
                <a:latin typeface="Merriweather Sans"/>
                <a:ea typeface="Merriweather Sans"/>
              </a:rPr>
              <a:t>1</a:t>
            </a:fld>
            <a:endParaRPr lang="en-US" sz="800" b="0" strike="noStrike" spc="-1">
              <a:latin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PlaceHolder 1"/>
          <p:cNvSpPr>
            <a:spLocks noGrp="1"/>
          </p:cNvSpPr>
          <p:nvPr>
            <p:ph type="body"/>
          </p:nvPr>
        </p:nvSpPr>
        <p:spPr>
          <a:xfrm>
            <a:off x="631800" y="4343400"/>
            <a:ext cx="5592960" cy="64490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Questions?</a:t>
            </a:r>
            <a:r>
              <a:rPr lang="en-US" sz="1200" b="1" i="1" strike="noStrike" spc="-1">
                <a:solidFill>
                  <a:srgbClr val="000000"/>
                </a:solidFill>
                <a:latin typeface="Merriweather Sans"/>
                <a:ea typeface="Merriweather Sans"/>
              </a:rPr>
              <a:t>: </a:t>
            </a:r>
            <a:r>
              <a:rPr lang="en-US" sz="1200" b="0" i="1" strike="noStrike" spc="-1">
                <a:solidFill>
                  <a:srgbClr val="000000"/>
                </a:solidFill>
                <a:latin typeface="Merriweather Sans"/>
                <a:ea typeface="Merriweather Sans"/>
              </a:rPr>
              <a:t>2 minutes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Any questions?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Ask</a:t>
            </a:r>
            <a:r>
              <a:rPr lang="en-US" sz="1200" b="0" strike="noStrike" spc="-1">
                <a:solidFill>
                  <a:srgbClr val="000000"/>
                </a:solidFill>
                <a:latin typeface="Merriweather Sans"/>
                <a:ea typeface="Merriweather Sans"/>
              </a:rPr>
              <a:t> for structured feedback and put any large-scale questions or questions on a particular tangent that you don’t want to address at the moment in the “Parking Lot,” to address either after class or in a follow-up session.</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Segue:</a:t>
            </a:r>
            <a:r>
              <a:rPr lang="en-US" sz="1200" b="0" strike="noStrike" spc="-1">
                <a:solidFill>
                  <a:srgbClr val="000000"/>
                </a:solidFill>
                <a:latin typeface="Merriweather Sans"/>
                <a:ea typeface="Merriweather Sans"/>
              </a:rPr>
              <a:t> Next you will learn about the Preparation process.</a:t>
            </a:r>
            <a:endParaRPr lang="en-US" sz="1200" b="0" strike="noStrike" spc="-1">
              <a:latin typeface="Arial"/>
            </a:endParaRPr>
          </a:p>
          <a:p>
            <a:pPr marL="216000" indent="-215640">
              <a:lnSpc>
                <a:spcPct val="100000"/>
              </a:lnSpc>
              <a:spcBef>
                <a:spcPts val="1400"/>
              </a:spcBef>
            </a:pPr>
            <a:endParaRPr lang="en-US" sz="1200" b="0" strike="noStrike" spc="-1">
              <a:latin typeface="Arial"/>
            </a:endParaRPr>
          </a:p>
        </p:txBody>
      </p:sp>
      <p:sp>
        <p:nvSpPr>
          <p:cNvPr id="318" name="CustomShape 2"/>
          <p:cNvSpPr/>
          <p:nvPr/>
        </p:nvSpPr>
        <p:spPr>
          <a:xfrm>
            <a:off x="0" y="8928720"/>
            <a:ext cx="5135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2: Investigate the Collection Process, version 1.0, © 2017 FIRST </a:t>
            </a:r>
            <a:endParaRPr lang="en-US" sz="800" b="0" strike="noStrike" spc="-1">
              <a:latin typeface="Arial"/>
            </a:endParaRPr>
          </a:p>
        </p:txBody>
      </p:sp>
      <p:sp>
        <p:nvSpPr>
          <p:cNvPr id="319"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6F58DB7B-C0EA-42F3-B71C-ECB2039BB2A4}" type="slidenum">
              <a:rPr lang="en-US" sz="800" b="0" strike="noStrike" spc="-1">
                <a:solidFill>
                  <a:srgbClr val="000000"/>
                </a:solidFill>
                <a:latin typeface="Merriweather Sans"/>
                <a:ea typeface="Merriweather Sans"/>
              </a:rPr>
              <a:t>11</a:t>
            </a:fld>
            <a:endParaRPr lang="en-US" sz="800" b="0" strike="noStrike" spc="-1">
              <a:latin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PlaceHolder 1"/>
          <p:cNvSpPr>
            <a:spLocks noGrp="1"/>
          </p:cNvSpPr>
          <p:nvPr>
            <p:ph type="body"/>
          </p:nvPr>
        </p:nvSpPr>
        <p:spPr>
          <a:xfrm>
            <a:off x="631800" y="4343400"/>
            <a:ext cx="5592960" cy="6449040"/>
          </a:xfrm>
          <a:prstGeom prst="rect">
            <a:avLst/>
          </a:prstGeom>
        </p:spPr>
        <p:txBody>
          <a:bodyPr lIns="0" tIns="0" rIns="0" bIns="0"/>
          <a:lstStyle/>
          <a:p>
            <a:endParaRPr lang="en-US" sz="2000" b="0" strike="noStrike" spc="-1">
              <a:latin typeface="Arial"/>
            </a:endParaRPr>
          </a:p>
        </p:txBody>
      </p:sp>
      <p:sp>
        <p:nvSpPr>
          <p:cNvPr id="321" name="CustomShape 2"/>
          <p:cNvSpPr/>
          <p:nvPr/>
        </p:nvSpPr>
        <p:spPr>
          <a:xfrm>
            <a:off x="0" y="8928720"/>
            <a:ext cx="5135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2: Investigate the Collection Process, version 1.0, © 2017 FIRST </a:t>
            </a:r>
            <a:endParaRPr lang="en-US" sz="800" b="0" strike="noStrike" spc="-1">
              <a:latin typeface="Arial"/>
            </a:endParaRPr>
          </a:p>
        </p:txBody>
      </p:sp>
      <p:sp>
        <p:nvSpPr>
          <p:cNvPr id="322"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400568C8-692E-4A3B-B04A-9358EDC5AF12}" type="slidenum">
              <a:rPr lang="en-US" sz="800" b="0" strike="noStrike" spc="-1">
                <a:solidFill>
                  <a:srgbClr val="000000"/>
                </a:solidFill>
                <a:latin typeface="Merriweather Sans"/>
                <a:ea typeface="Merriweather Sans"/>
              </a:rPr>
              <a:t>12</a:t>
            </a:fld>
            <a:endParaRPr lang="en-US" sz="800" b="0" strike="noStrike" spc="-1">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txBox="1">
            <a:spLocks noGrp="1"/>
          </p:cNvSpPr>
          <p:nvPr>
            <p:ph type="body" idx="1"/>
          </p:nvPr>
        </p:nvSpPr>
        <p:spPr>
          <a:xfrm>
            <a:off x="685800" y="4343400"/>
            <a:ext cx="5484813" cy="4113213"/>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66" name="Shape 66"/>
          <p:cNvSpPr>
            <a:spLocks noGrp="1" noRot="1" noChangeAspect="1"/>
          </p:cNvSpPr>
          <p:nvPr>
            <p:ph type="sldImg" idx="2"/>
          </p:nvPr>
        </p:nvSpPr>
        <p:spPr>
          <a:xfrm>
            <a:off x="1143000" y="685800"/>
            <a:ext cx="4570413" cy="3427413"/>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57757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PlaceHolder 1"/>
          <p:cNvSpPr>
            <a:spLocks noGrp="1"/>
          </p:cNvSpPr>
          <p:nvPr>
            <p:ph type="body"/>
          </p:nvPr>
        </p:nvSpPr>
        <p:spPr>
          <a:xfrm>
            <a:off x="325800" y="3173760"/>
            <a:ext cx="6205320" cy="522612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Agenda: </a:t>
            </a:r>
            <a:r>
              <a:rPr lang="en-US" sz="1200" b="0" i="1" strike="noStrike" spc="-1">
                <a:solidFill>
                  <a:srgbClr val="000000"/>
                </a:solidFill>
                <a:latin typeface="Merriweather Sans"/>
                <a:ea typeface="Merriweather Sans"/>
              </a:rPr>
              <a:t>3 minutes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By the end of this module you will be able to:</a:t>
            </a:r>
            <a:endParaRPr lang="en-US" sz="1200" b="0" strike="noStrike" spc="-1">
              <a:latin typeface="Arial"/>
            </a:endParaRPr>
          </a:p>
          <a:p>
            <a:pPr marL="181080" lvl="1" indent="-18000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Clearly explain why establishing a high level of trust with your sources of incoming data is imperative to effective incident management. </a:t>
            </a:r>
            <a:endParaRPr lang="en-US" sz="1200" b="0" strike="noStrike" spc="-1">
              <a:latin typeface="Arial"/>
            </a:endParaRPr>
          </a:p>
          <a:p>
            <a:pPr marL="181080" lvl="1" indent="-18000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Assess the characteristics of a data source and its relative trustworthiness. Each source has a number of characteristics that directly impact the properties of information that it provides. You will learn how to evaluate the quality of information based on what is known about its source. </a:t>
            </a:r>
            <a:endParaRPr lang="en-US" sz="1200" b="0" strike="noStrike" spc="-1">
              <a:latin typeface="Arial"/>
            </a:endParaRPr>
          </a:p>
          <a:p>
            <a:pPr marL="181080" lvl="1" indent="-18000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Quantify the relationship between origin and quality of information. We will talk about evaluating sources, which is something you should do for each and every new source, even if only at a cursory level. The level of examination will depend on the cost to purchase, integrate and maintain that source. </a:t>
            </a:r>
            <a:endParaRPr lang="en-US" sz="1200" b="0" strike="noStrike" spc="-1">
              <a:latin typeface="Arial"/>
            </a:endParaRPr>
          </a:p>
          <a:p>
            <a:pPr marL="181080" lvl="1" indent="-18000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Based on your both cursory and robust evaluations, prioritize your sources and give the highest priority to the most valuable and trustworthy sources with the most easily ingestible information. </a:t>
            </a:r>
            <a:endParaRPr lang="en-US" sz="1200" b="0" strike="noStrike" spc="-1">
              <a:latin typeface="Arial"/>
            </a:endParaRPr>
          </a:p>
          <a:p>
            <a:pPr marL="181080" lvl="1" indent="-18000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Proactively prioritize sources based on relative utility to your organization.</a:t>
            </a:r>
            <a:endParaRPr lang="en-US" sz="1200" b="0" strike="noStrike" spc="-1">
              <a:latin typeface="Arial"/>
            </a:endParaRPr>
          </a:p>
          <a:p>
            <a:pPr marL="181080" lvl="1" indent="-18000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Judiciously share all applicable security information. Remember that the only reason you can get external information is that someone in another organization shared it. </a:t>
            </a:r>
            <a:endParaRPr lang="en-US" sz="1200" b="0" strike="noStrike" spc="-1">
              <a:latin typeface="Arial"/>
            </a:endParaRPr>
          </a:p>
          <a:p>
            <a:pPr>
              <a:lnSpc>
                <a:spcPct val="100000"/>
              </a:lnSpc>
              <a:spcBef>
                <a:spcPts val="1400"/>
              </a:spcBef>
            </a:pPr>
            <a:r>
              <a:rPr lang="en-US" sz="1200" b="1" strike="noStrike" spc="-1">
                <a:solidFill>
                  <a:srgbClr val="000000"/>
                </a:solidFill>
                <a:latin typeface="Merriweather Sans"/>
                <a:ea typeface="Merriweather Sans"/>
              </a:rPr>
              <a:t>Segue: </a:t>
            </a:r>
            <a:r>
              <a:rPr lang="en-US" sz="1200" b="0" strike="noStrike" spc="-1">
                <a:solidFill>
                  <a:srgbClr val="000000"/>
                </a:solidFill>
                <a:latin typeface="Merriweather Sans"/>
                <a:ea typeface="Merriweather Sans"/>
              </a:rPr>
              <a:t>Let’s get started by talking about sources of actionable information.</a:t>
            </a:r>
            <a:endParaRPr lang="en-US" sz="1200" b="0" strike="noStrike" spc="-1">
              <a:latin typeface="Arial"/>
            </a:endParaRPr>
          </a:p>
        </p:txBody>
      </p:sp>
      <p:sp>
        <p:nvSpPr>
          <p:cNvPr id="297" name="CustomShape 2"/>
          <p:cNvSpPr/>
          <p:nvPr/>
        </p:nvSpPr>
        <p:spPr>
          <a:xfrm>
            <a:off x="0" y="8928720"/>
            <a:ext cx="5135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2: Investigate the Collection Process, version 1.0, © 2017 FIRST </a:t>
            </a:r>
            <a:endParaRPr lang="en-US" sz="800" b="0" strike="noStrike" spc="-1">
              <a:latin typeface="Arial"/>
            </a:endParaRPr>
          </a:p>
        </p:txBody>
      </p:sp>
      <p:sp>
        <p:nvSpPr>
          <p:cNvPr id="298" name="CustomShape 3"/>
          <p:cNvSpPr/>
          <p:nvPr/>
        </p:nvSpPr>
        <p:spPr>
          <a:xfrm>
            <a:off x="6608520" y="8928720"/>
            <a:ext cx="248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8DD940F0-68B5-4345-951D-8E4AF7B84DB8}" type="slidenum">
              <a:rPr lang="en-US" sz="800" b="0" strike="noStrike" spc="-1">
                <a:solidFill>
                  <a:srgbClr val="000000"/>
                </a:solidFill>
                <a:latin typeface="Merriweather Sans"/>
                <a:ea typeface="Merriweather Sans"/>
              </a:rPr>
              <a:t>3</a:t>
            </a:fld>
            <a:endParaRPr lang="en-US" sz="800" b="0" strike="noStrike" spc="-1">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PlaceHolder 1"/>
          <p:cNvSpPr>
            <a:spLocks noGrp="1"/>
          </p:cNvSpPr>
          <p:nvPr>
            <p:ph type="body"/>
          </p:nvPr>
        </p:nvSpPr>
        <p:spPr>
          <a:xfrm>
            <a:off x="325800" y="2554200"/>
            <a:ext cx="6205320" cy="9794880"/>
          </a:xfrm>
          <a:prstGeom prst="rect">
            <a:avLst/>
          </a:prstGeom>
        </p:spPr>
        <p:txBody>
          <a:bodyPr lIns="0" tIns="0" rIns="0" bIns="0"/>
          <a:lstStyle/>
          <a:p>
            <a:pPr marL="216000" indent="-215640">
              <a:lnSpc>
                <a:spcPct val="100000"/>
              </a:lnSpc>
            </a:pPr>
            <a:r>
              <a:rPr lang="en-US" sz="1000" b="1" strike="noStrike" spc="-1">
                <a:solidFill>
                  <a:srgbClr val="000000"/>
                </a:solidFill>
                <a:latin typeface="Merriweather Sans"/>
                <a:ea typeface="Merriweather Sans"/>
              </a:rPr>
              <a:t>Collection Process: Key to Later Integrity</a:t>
            </a:r>
            <a:r>
              <a:rPr lang="en-US" sz="1000" b="0" strike="noStrike" spc="-1">
                <a:solidFill>
                  <a:srgbClr val="000000"/>
                </a:solidFill>
                <a:latin typeface="Merriweather Sans"/>
                <a:ea typeface="Merriweather Sans"/>
              </a:rPr>
              <a:t>: </a:t>
            </a:r>
            <a:r>
              <a:rPr lang="en-US" sz="1000" b="0" i="1" strike="noStrike" spc="-1">
                <a:solidFill>
                  <a:srgbClr val="000000"/>
                </a:solidFill>
                <a:latin typeface="Merriweather Sans"/>
                <a:ea typeface="Merriweather Sans"/>
              </a:rPr>
              <a:t>7 minutes</a:t>
            </a:r>
            <a:endParaRPr lang="en-US" sz="1000" b="0" strike="noStrike" spc="-1">
              <a:latin typeface="Arial"/>
            </a:endParaRPr>
          </a:p>
          <a:p>
            <a:pPr marL="216000" indent="-215640">
              <a:lnSpc>
                <a:spcPct val="100000"/>
              </a:lnSpc>
              <a:spcBef>
                <a:spcPts val="799"/>
              </a:spcBef>
            </a:pPr>
            <a:r>
              <a:rPr lang="en-US" sz="1000" b="1" strike="noStrike" spc="-1">
                <a:solidFill>
                  <a:srgbClr val="000000"/>
                </a:solidFill>
                <a:latin typeface="Merriweather Sans"/>
                <a:ea typeface="Merriweather Sans"/>
              </a:rPr>
              <a:t>Say: </a:t>
            </a:r>
            <a:r>
              <a:rPr lang="en-US" sz="1000" b="0" strike="noStrike" spc="-1">
                <a:solidFill>
                  <a:srgbClr val="000000"/>
                </a:solidFill>
                <a:latin typeface="Merriweather Sans"/>
                <a:ea typeface="Merriweather Sans"/>
              </a:rPr>
              <a:t>At the end of the last module we looked at the five-part process to handle actionable information. In this module we are going to look in more detail at the first part, the Collection Process. </a:t>
            </a:r>
            <a:endParaRPr lang="en-US" sz="1000" b="0" strike="noStrike" spc="-1">
              <a:latin typeface="Arial"/>
            </a:endParaRPr>
          </a:p>
          <a:p>
            <a:pPr marL="216000" indent="-215640">
              <a:lnSpc>
                <a:spcPct val="100000"/>
              </a:lnSpc>
              <a:spcBef>
                <a:spcPts val="799"/>
              </a:spcBef>
            </a:pPr>
            <a:r>
              <a:rPr lang="en-US" sz="1000" b="0" strike="noStrike" spc="-1">
                <a:solidFill>
                  <a:srgbClr val="000000"/>
                </a:solidFill>
                <a:latin typeface="Merriweather Sans"/>
                <a:ea typeface="Merriweather Sans"/>
              </a:rPr>
              <a:t>The quality of your actionable information is directly related to the way in which your data is collected. While further processing can improve the quality of information, any shortcomings in the collection process will have profoundly negative consequences for all further stages, and ultimately, for the usefulness of your results.</a:t>
            </a:r>
            <a:endParaRPr lang="en-US" sz="1000" b="0" strike="noStrike" spc="-1">
              <a:latin typeface="Arial"/>
            </a:endParaRPr>
          </a:p>
          <a:p>
            <a:pPr marL="216000" indent="-215640">
              <a:lnSpc>
                <a:spcPct val="100000"/>
              </a:lnSpc>
              <a:spcBef>
                <a:spcPts val="799"/>
              </a:spcBef>
            </a:pPr>
            <a:r>
              <a:rPr lang="en-US" sz="1000" b="1" strike="noStrike" spc="-1">
                <a:solidFill>
                  <a:srgbClr val="000000"/>
                </a:solidFill>
                <a:latin typeface="Merriweather Sans"/>
                <a:ea typeface="Merriweather Sans"/>
              </a:rPr>
              <a:t>The five main characteristics of the Collection Process are listed on the slide: </a:t>
            </a:r>
            <a:endParaRPr lang="en-US" sz="1000" b="0" strike="noStrike" spc="-1">
              <a:latin typeface="Arial"/>
            </a:endParaRPr>
          </a:p>
          <a:p>
            <a:pPr marL="228600" lvl="1" indent="-227520">
              <a:lnSpc>
                <a:spcPct val="100000"/>
              </a:lnSpc>
              <a:spcBef>
                <a:spcPts val="300"/>
              </a:spcBef>
              <a:buClr>
                <a:srgbClr val="000000"/>
              </a:buClr>
              <a:buFont typeface="StarSymbol"/>
              <a:buAutoNum type="arabicPeriod"/>
            </a:pPr>
            <a:r>
              <a:rPr lang="en-US" sz="1000" b="0" strike="noStrike" spc="-1">
                <a:solidFill>
                  <a:srgbClr val="000000"/>
                </a:solidFill>
                <a:latin typeface="Merriweather Sans"/>
                <a:ea typeface="Merriweather Sans"/>
              </a:rPr>
              <a:t>First you will want to determine the various sources of information that are available for your team to use, be they internal, a vendor, another CSIRT, or some other source. </a:t>
            </a:r>
            <a:endParaRPr lang="en-US" sz="1000" b="0" strike="noStrike" spc="-1">
              <a:latin typeface="Arial"/>
            </a:endParaRPr>
          </a:p>
          <a:p>
            <a:pPr marL="228600" lvl="1" indent="-227520">
              <a:lnSpc>
                <a:spcPct val="100000"/>
              </a:lnSpc>
              <a:spcBef>
                <a:spcPts val="300"/>
              </a:spcBef>
              <a:buClr>
                <a:srgbClr val="000000"/>
              </a:buClr>
              <a:buFont typeface="StarSymbol"/>
              <a:buAutoNum type="arabicPeriod"/>
            </a:pPr>
            <a:r>
              <a:rPr lang="en-US" sz="1000" b="0" strike="noStrike" spc="-1">
                <a:solidFill>
                  <a:srgbClr val="000000"/>
                </a:solidFill>
                <a:latin typeface="Merriweather Sans"/>
                <a:ea typeface="Merriweather Sans"/>
              </a:rPr>
              <a:t>Collecting data can be a labor-intensive task. The more you can automate, keeping the integrity of the data, the more effective your team will be. Many types of data simply cannot be collected manually and require dedicated tools, for example an IDS for detecting suspicious traffic on a production network.</a:t>
            </a:r>
            <a:endParaRPr lang="en-US" sz="1000" b="0" strike="noStrike" spc="-1">
              <a:latin typeface="Arial"/>
            </a:endParaRPr>
          </a:p>
          <a:p>
            <a:pPr marL="228600" lvl="1" indent="-227520">
              <a:lnSpc>
                <a:spcPct val="100000"/>
              </a:lnSpc>
              <a:spcBef>
                <a:spcPts val="300"/>
              </a:spcBef>
              <a:buClr>
                <a:srgbClr val="000000"/>
              </a:buClr>
              <a:buFont typeface="StarSymbol"/>
              <a:buAutoNum type="arabicPeriod"/>
            </a:pPr>
            <a:r>
              <a:rPr lang="en-US" sz="1000" b="0" strike="noStrike" spc="-1">
                <a:solidFill>
                  <a:srgbClr val="000000"/>
                </a:solidFill>
                <a:latin typeface="Merriweather Sans"/>
                <a:ea typeface="Merriweather Sans"/>
              </a:rPr>
              <a:t>If information is coming from a third party, you will want to investigate its true origin. In particular, collection methods used to gather the information at the source might have important implications for the quality of the results. </a:t>
            </a:r>
            <a:endParaRPr lang="en-US" sz="1000" b="0" strike="noStrike" spc="-1">
              <a:latin typeface="Arial"/>
            </a:endParaRPr>
          </a:p>
          <a:p>
            <a:pPr marL="228600" lvl="1" indent="-227520">
              <a:lnSpc>
                <a:spcPct val="100000"/>
              </a:lnSpc>
              <a:spcBef>
                <a:spcPts val="300"/>
              </a:spcBef>
              <a:buClr>
                <a:srgbClr val="000000"/>
              </a:buClr>
              <a:buFont typeface="StarSymbol"/>
              <a:buAutoNum type="arabicPeriod"/>
            </a:pPr>
            <a:r>
              <a:rPr lang="en-US" sz="1000" b="0" strike="noStrike" spc="-1">
                <a:solidFill>
                  <a:srgbClr val="000000"/>
                </a:solidFill>
                <a:latin typeface="Merriweather Sans"/>
                <a:ea typeface="Merriweather Sans"/>
              </a:rPr>
              <a:t>Finally, you must evaluate the data sources for both short-term and long-term quality and integrity. Also consider the effort required to obtain and save that information.</a:t>
            </a:r>
            <a:endParaRPr lang="en-US" sz="1000" b="0" strike="noStrike" spc="-1">
              <a:latin typeface="Arial"/>
            </a:endParaRPr>
          </a:p>
          <a:p>
            <a:pPr marL="228600" lvl="1" indent="-227520">
              <a:lnSpc>
                <a:spcPct val="100000"/>
              </a:lnSpc>
              <a:spcBef>
                <a:spcPts val="300"/>
              </a:spcBef>
              <a:buClr>
                <a:srgbClr val="000000"/>
              </a:buClr>
              <a:buFont typeface="StarSymbol"/>
              <a:buAutoNum type="arabicPeriod"/>
            </a:pPr>
            <a:r>
              <a:rPr lang="en-US" sz="1000" b="0" strike="noStrike" spc="-1">
                <a:solidFill>
                  <a:srgbClr val="000000"/>
                </a:solidFill>
                <a:latin typeface="Merriweather Sans"/>
                <a:ea typeface="Merriweather Sans"/>
              </a:rPr>
              <a:t>For each individual process within the larger the five-part process we will also make general recommendations as an adjunct to the specific considerations during this phase. </a:t>
            </a:r>
            <a:endParaRPr lang="en-US" sz="1000" b="0" strike="noStrike" spc="-1">
              <a:latin typeface="Arial"/>
            </a:endParaRPr>
          </a:p>
          <a:p>
            <a:pPr>
              <a:lnSpc>
                <a:spcPct val="100000"/>
              </a:lnSpc>
              <a:spcBef>
                <a:spcPts val="799"/>
              </a:spcBef>
            </a:pPr>
            <a:r>
              <a:rPr lang="en-US" sz="1000" b="1" strike="noStrike" spc="-1">
                <a:solidFill>
                  <a:srgbClr val="000000"/>
                </a:solidFill>
                <a:latin typeface="Merriweather Sans"/>
                <a:ea typeface="Merriweather Sans"/>
              </a:rPr>
              <a:t>Ask: </a:t>
            </a:r>
            <a:r>
              <a:rPr lang="en-US" sz="1000" b="0" strike="noStrike" spc="-1">
                <a:solidFill>
                  <a:srgbClr val="000000"/>
                </a:solidFill>
                <a:latin typeface="Merriweather Sans"/>
                <a:ea typeface="Merriweather Sans"/>
              </a:rPr>
              <a:t>Before we get started, let’s take an informal classroom poll: Who of you thinks all internally-generated information is always more reliable than information from an external source? </a:t>
            </a:r>
            <a:endParaRPr lang="en-US" sz="1000" b="0" strike="noStrike" spc="-1">
              <a:latin typeface="Arial"/>
            </a:endParaRPr>
          </a:p>
          <a:p>
            <a:pPr>
              <a:lnSpc>
                <a:spcPct val="100000"/>
              </a:lnSpc>
              <a:spcBef>
                <a:spcPts val="799"/>
              </a:spcBef>
            </a:pPr>
            <a:r>
              <a:rPr lang="en-US" sz="1000" b="1" strike="noStrike" spc="-1">
                <a:solidFill>
                  <a:srgbClr val="000000"/>
                </a:solidFill>
                <a:latin typeface="Merriweather Sans"/>
                <a:ea typeface="Merriweather Sans"/>
              </a:rPr>
              <a:t>Instructor notes: </a:t>
            </a:r>
            <a:r>
              <a:rPr lang="en-US" sz="1000" b="0" strike="noStrike" spc="-1">
                <a:solidFill>
                  <a:srgbClr val="000000"/>
                </a:solidFill>
                <a:latin typeface="Merriweather Sans"/>
                <a:ea typeface="Merriweather Sans"/>
              </a:rPr>
              <a:t>Hopefully you’ll have very few who would support this black-white statement. You can explore why some of your students believe this. Stress the subtleties prevalent in their jobs and the importance of their role in making intelligent judgments and decisions.</a:t>
            </a:r>
            <a:endParaRPr lang="en-US" sz="1000" b="0" strike="noStrike" spc="-1">
              <a:latin typeface="Arial"/>
            </a:endParaRPr>
          </a:p>
          <a:p>
            <a:pPr>
              <a:lnSpc>
                <a:spcPct val="100000"/>
              </a:lnSpc>
              <a:spcBef>
                <a:spcPts val="799"/>
              </a:spcBef>
            </a:pPr>
            <a:r>
              <a:rPr lang="en-US" sz="1000" b="1" strike="noStrike" spc="-1">
                <a:solidFill>
                  <a:srgbClr val="000000"/>
                </a:solidFill>
                <a:latin typeface="Merriweather Sans"/>
                <a:ea typeface="Merriweather Sans"/>
              </a:rPr>
              <a:t>Ask: </a:t>
            </a:r>
            <a:r>
              <a:rPr lang="en-US" sz="1000" b="0" strike="noStrike" spc="-1">
                <a:solidFill>
                  <a:srgbClr val="000000"/>
                </a:solidFill>
                <a:latin typeface="Merriweather Sans"/>
                <a:ea typeface="Merriweather Sans"/>
              </a:rPr>
              <a:t>Who thinks your goal should be maximum automation of every piece of data coming in? </a:t>
            </a:r>
            <a:endParaRPr lang="en-US" sz="1000" b="0" strike="noStrike" spc="-1">
              <a:latin typeface="Arial"/>
            </a:endParaRPr>
          </a:p>
          <a:p>
            <a:pPr>
              <a:lnSpc>
                <a:spcPct val="100000"/>
              </a:lnSpc>
              <a:spcBef>
                <a:spcPts val="799"/>
              </a:spcBef>
            </a:pPr>
            <a:r>
              <a:rPr lang="en-US" sz="1000" b="1" strike="noStrike" spc="-1">
                <a:solidFill>
                  <a:srgbClr val="000000"/>
                </a:solidFill>
                <a:latin typeface="Merriweather Sans"/>
                <a:ea typeface="Merriweather Sans"/>
              </a:rPr>
              <a:t>Instructor notes: </a:t>
            </a:r>
            <a:r>
              <a:rPr lang="en-US" sz="1000" b="0" strike="noStrike" spc="-1">
                <a:solidFill>
                  <a:srgbClr val="000000"/>
                </a:solidFill>
                <a:latin typeface="Merriweather Sans"/>
                <a:ea typeface="Merriweather Sans"/>
              </a:rPr>
              <a:t>Again, stress the importance of them making thoughtful decisions and not just following rote training.</a:t>
            </a:r>
            <a:endParaRPr lang="en-US" sz="1000" b="0" strike="noStrike" spc="-1">
              <a:latin typeface="Arial"/>
            </a:endParaRPr>
          </a:p>
          <a:p>
            <a:pPr>
              <a:lnSpc>
                <a:spcPct val="100000"/>
              </a:lnSpc>
              <a:spcBef>
                <a:spcPts val="799"/>
              </a:spcBef>
            </a:pPr>
            <a:r>
              <a:rPr lang="en-US" sz="1000" b="1" strike="noStrike" spc="-1">
                <a:solidFill>
                  <a:srgbClr val="000000"/>
                </a:solidFill>
                <a:latin typeface="Merriweather Sans"/>
                <a:ea typeface="Merriweather Sans"/>
              </a:rPr>
              <a:t>Segue: </a:t>
            </a:r>
            <a:r>
              <a:rPr lang="en-US" sz="1000" b="0" strike="noStrike" spc="-1">
                <a:solidFill>
                  <a:srgbClr val="000000"/>
                </a:solidFill>
                <a:latin typeface="Merriweather Sans"/>
                <a:ea typeface="Merriweather Sans"/>
              </a:rPr>
              <a:t>Now let’s look in more detail at the first item in the Collection process: sources.</a:t>
            </a:r>
            <a:endParaRPr lang="en-US" sz="1000" b="0" strike="noStrike" spc="-1">
              <a:latin typeface="Arial"/>
            </a:endParaRPr>
          </a:p>
        </p:txBody>
      </p:sp>
      <p:sp>
        <p:nvSpPr>
          <p:cNvPr id="300" name="CustomShape 2"/>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E8D5355D-83F6-4E6E-802C-759D0549E2CA}" type="slidenum">
              <a:rPr lang="en-US" sz="800" b="0" strike="noStrike" spc="-1">
                <a:solidFill>
                  <a:srgbClr val="000000"/>
                </a:solidFill>
                <a:latin typeface="Merriweather Sans"/>
                <a:ea typeface="Merriweather Sans"/>
              </a:rPr>
              <a:t>4</a:t>
            </a:fld>
            <a:endParaRPr lang="en-US" sz="800" b="0" strike="noStrike" spc="-1">
              <a:latin typeface="Arial"/>
            </a:endParaRPr>
          </a:p>
        </p:txBody>
      </p:sp>
      <p:sp>
        <p:nvSpPr>
          <p:cNvPr id="301" name="CustomShape 3"/>
          <p:cNvSpPr/>
          <p:nvPr/>
        </p:nvSpPr>
        <p:spPr>
          <a:xfrm>
            <a:off x="0" y="8928720"/>
            <a:ext cx="5135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2: Investigate the Collection Process, version 1.0, © 2017 FIRST </a:t>
            </a:r>
            <a:endParaRPr lang="en-US" sz="800" b="0" strike="noStrike" spc="-1">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PlaceHolder 1"/>
          <p:cNvSpPr>
            <a:spLocks noGrp="1"/>
          </p:cNvSpPr>
          <p:nvPr>
            <p:ph type="body"/>
          </p:nvPr>
        </p:nvSpPr>
        <p:spPr>
          <a:xfrm>
            <a:off x="470520" y="3119760"/>
            <a:ext cx="5915880" cy="9794880"/>
          </a:xfrm>
          <a:prstGeom prst="rect">
            <a:avLst/>
          </a:prstGeom>
        </p:spPr>
        <p:txBody>
          <a:bodyPr lIns="0" tIns="0" rIns="0" bIns="0"/>
          <a:lstStyle/>
          <a:p>
            <a:pPr marL="216000" indent="-215640">
              <a:lnSpc>
                <a:spcPct val="100000"/>
              </a:lnSpc>
            </a:pPr>
            <a:r>
              <a:rPr lang="en-US" sz="1100" b="1" strike="noStrike" spc="-1">
                <a:solidFill>
                  <a:srgbClr val="000000"/>
                </a:solidFill>
                <a:latin typeface="Merriweather Sans"/>
                <a:ea typeface="Merriweather Sans"/>
              </a:rPr>
              <a:t>Internal and External Sources Are Complementary: </a:t>
            </a:r>
            <a:r>
              <a:rPr lang="en-US" sz="1100" b="0" i="1" strike="noStrike" spc="-1">
                <a:solidFill>
                  <a:srgbClr val="000000"/>
                </a:solidFill>
                <a:latin typeface="Merriweather Sans"/>
                <a:ea typeface="Merriweather Sans"/>
              </a:rPr>
              <a:t>4 minutes</a:t>
            </a:r>
            <a:endParaRPr lang="en-US" sz="1100" b="0" strike="noStrike" spc="-1">
              <a:latin typeface="Arial"/>
            </a:endParaRPr>
          </a:p>
          <a:p>
            <a:pPr marL="216000" indent="-215640">
              <a:lnSpc>
                <a:spcPct val="100000"/>
              </a:lnSpc>
              <a:spcBef>
                <a:spcPts val="1400"/>
              </a:spcBef>
            </a:pPr>
            <a:r>
              <a:rPr lang="en-US" sz="1100" b="1" strike="noStrike" spc="-1">
                <a:solidFill>
                  <a:srgbClr val="000000"/>
                </a:solidFill>
                <a:latin typeface="Merriweather Sans"/>
                <a:ea typeface="Merriweather Sans"/>
              </a:rPr>
              <a:t>Say: </a:t>
            </a:r>
            <a:r>
              <a:rPr lang="en-US" sz="1100" b="0" strike="noStrike" spc="-1">
                <a:solidFill>
                  <a:srgbClr val="000000"/>
                </a:solidFill>
                <a:latin typeface="Merriweather Sans"/>
                <a:ea typeface="Merriweather Sans"/>
              </a:rPr>
              <a:t>Let’s expand this chart to include the characteristics of external information. How would we do that?</a:t>
            </a:r>
            <a:endParaRPr lang="en-US" sz="1100" b="0" strike="noStrike" spc="-1">
              <a:latin typeface="Arial"/>
            </a:endParaRPr>
          </a:p>
          <a:p>
            <a:pPr marL="216000" indent="-215640">
              <a:lnSpc>
                <a:spcPct val="100000"/>
              </a:lnSpc>
              <a:spcBef>
                <a:spcPts val="1400"/>
              </a:spcBef>
            </a:pPr>
            <a:r>
              <a:rPr lang="en-US" sz="1100" b="0" strike="noStrike" spc="-1">
                <a:solidFill>
                  <a:srgbClr val="000000"/>
                </a:solidFill>
                <a:latin typeface="Merriweather Sans"/>
                <a:ea typeface="Merriweather Sans"/>
              </a:rPr>
              <a:t>Although external sources are less timely and reliable, they offer some substantial advantages such as (1) You can be informed of attacks before they hit your organization, for example when one bank is attacked by a Trojan you can move proactively to protect your bank. (2) Some investigation is extremely expensive, such as state actors. You don’t always have the resources to investigate alone and external sources can be extremely helpful in this case. </a:t>
            </a:r>
            <a:endParaRPr lang="en-US" sz="1100" b="0" strike="noStrike" spc="-1">
              <a:latin typeface="Arial"/>
            </a:endParaRPr>
          </a:p>
          <a:p>
            <a:pPr marL="216000" indent="-215640">
              <a:lnSpc>
                <a:spcPct val="100000"/>
              </a:lnSpc>
              <a:spcBef>
                <a:spcPts val="1400"/>
              </a:spcBef>
            </a:pPr>
            <a:r>
              <a:rPr lang="en-US" sz="1100" b="0" strike="noStrike" spc="-1">
                <a:solidFill>
                  <a:srgbClr val="000000"/>
                </a:solidFill>
                <a:latin typeface="Merriweather Sans"/>
                <a:ea typeface="Merriweather Sans"/>
              </a:rPr>
              <a:t>But external data comes with some pitfalls as well. (1) First and foremost, the information is delayed as the external party must analyze it before pushing it out to the recipients. Secondarily the information will tend to be less complete. (2) You often don’t know the collection methods, which can lead to a decrease in trust. (3) Some details will be masked, for example, IP addresses that are considered sensitive by the provider, which might complicate the incident response process. (4) Some data could just be missing, such as a precise timestamp that would allow for correlation with other events. </a:t>
            </a:r>
            <a:endParaRPr lang="en-US" sz="1100" b="0" strike="noStrike" spc="-1">
              <a:latin typeface="Arial"/>
            </a:endParaRPr>
          </a:p>
          <a:p>
            <a:pPr marL="216000" indent="-215640">
              <a:lnSpc>
                <a:spcPct val="100000"/>
              </a:lnSpc>
              <a:spcBef>
                <a:spcPts val="1400"/>
              </a:spcBef>
            </a:pPr>
            <a:r>
              <a:rPr lang="en-US" sz="1100" b="1" strike="noStrike" spc="-1">
                <a:solidFill>
                  <a:srgbClr val="000000"/>
                </a:solidFill>
                <a:latin typeface="Merriweather Sans"/>
                <a:ea typeface="Merriweather Sans"/>
              </a:rPr>
              <a:t>Ask: </a:t>
            </a:r>
            <a:r>
              <a:rPr lang="en-US" sz="1100" b="0" strike="noStrike" spc="-1">
                <a:solidFill>
                  <a:srgbClr val="000000"/>
                </a:solidFill>
                <a:latin typeface="Merriweather Sans"/>
                <a:ea typeface="Merriweather Sans"/>
              </a:rPr>
              <a:t>As we did with internal sources, let’s take a poll and see what external sources your various organizations are using. </a:t>
            </a:r>
            <a:endParaRPr lang="en-US" sz="1100" b="0" strike="noStrike" spc="-1">
              <a:latin typeface="Arial"/>
            </a:endParaRPr>
          </a:p>
          <a:p>
            <a:pPr marL="216000" indent="-215640">
              <a:lnSpc>
                <a:spcPct val="100000"/>
              </a:lnSpc>
              <a:spcBef>
                <a:spcPts val="1400"/>
              </a:spcBef>
            </a:pPr>
            <a:r>
              <a:rPr lang="en-US" sz="1100" b="0" strike="noStrike" spc="-1">
                <a:solidFill>
                  <a:srgbClr val="000000"/>
                </a:solidFill>
                <a:latin typeface="Merriweather Sans"/>
                <a:ea typeface="Merriweather Sans"/>
              </a:rPr>
              <a:t>As a last note, the only reason your external sources can provide you with any data is some other organization has agreed to share information, protecting their private information as necessary (such as the IP address, company name, customer account numbers, employee numbers, etc.) It goes both ways – anonymize your data and share it as well. This applies to both non-profit and also commercial data feeds. </a:t>
            </a:r>
            <a:endParaRPr lang="en-US" sz="1100" b="0" strike="noStrike" spc="-1">
              <a:latin typeface="Arial"/>
            </a:endParaRPr>
          </a:p>
          <a:p>
            <a:pPr marL="216000" indent="-215640">
              <a:lnSpc>
                <a:spcPct val="100000"/>
              </a:lnSpc>
              <a:spcBef>
                <a:spcPts val="1400"/>
              </a:spcBef>
            </a:pPr>
            <a:r>
              <a:rPr lang="en-US" sz="1100" b="1" strike="noStrike" spc="-1">
                <a:solidFill>
                  <a:srgbClr val="000000"/>
                </a:solidFill>
                <a:latin typeface="Merriweather Sans"/>
                <a:ea typeface="Merriweather Sans"/>
              </a:rPr>
              <a:t>Segue: </a:t>
            </a:r>
            <a:r>
              <a:rPr lang="en-US" sz="1100" b="0" strike="noStrike" spc="-1">
                <a:solidFill>
                  <a:srgbClr val="000000"/>
                </a:solidFill>
                <a:latin typeface="Merriweather Sans"/>
                <a:ea typeface="Merriweather Sans"/>
              </a:rPr>
              <a:t>Now that we have covered sources, let’s look at the next concern with collection: level of automation.</a:t>
            </a:r>
            <a:endParaRPr lang="en-US" sz="1100" b="0" strike="noStrike" spc="-1">
              <a:latin typeface="Arial"/>
            </a:endParaRPr>
          </a:p>
        </p:txBody>
      </p:sp>
      <p:sp>
        <p:nvSpPr>
          <p:cNvPr id="303" name="CustomShape 2"/>
          <p:cNvSpPr/>
          <p:nvPr/>
        </p:nvSpPr>
        <p:spPr>
          <a:xfrm>
            <a:off x="0" y="8928720"/>
            <a:ext cx="5135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2: Investigate the Collection Process, version 1.0, © 2017 FIRST </a:t>
            </a:r>
            <a:endParaRPr lang="en-US" sz="800" b="0" strike="noStrike" spc="-1">
              <a:latin typeface="Arial"/>
            </a:endParaRPr>
          </a:p>
        </p:txBody>
      </p:sp>
      <p:sp>
        <p:nvSpPr>
          <p:cNvPr id="304"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8CD7B46E-FD6C-4D5D-BF6D-0CAF64CB00EA}" type="slidenum">
              <a:rPr lang="en-US" sz="800" b="0" strike="noStrike" spc="-1">
                <a:solidFill>
                  <a:srgbClr val="000000"/>
                </a:solidFill>
                <a:latin typeface="Merriweather Sans"/>
                <a:ea typeface="Merriweather Sans"/>
              </a:rPr>
              <a:t>6</a:t>
            </a:fld>
            <a:endParaRPr lang="en-US" sz="800" b="0" strike="noStrike" spc="-1">
              <a:latin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PlaceHolder 1"/>
          <p:cNvSpPr>
            <a:spLocks noGrp="1"/>
          </p:cNvSpPr>
          <p:nvPr>
            <p:ph type="body"/>
          </p:nvPr>
        </p:nvSpPr>
        <p:spPr>
          <a:xfrm>
            <a:off x="333720" y="3444120"/>
            <a:ext cx="6189480" cy="9794880"/>
          </a:xfrm>
          <a:prstGeom prst="rect">
            <a:avLst/>
          </a:prstGeom>
        </p:spPr>
        <p:txBody>
          <a:bodyPr lIns="0" tIns="0" rIns="0" bIns="0"/>
          <a:lstStyle/>
          <a:p>
            <a:pPr marL="216000" indent="-215640">
              <a:lnSpc>
                <a:spcPct val="100000"/>
              </a:lnSpc>
            </a:pPr>
            <a:r>
              <a:rPr lang="en-US" sz="1100" b="1" strike="noStrike" spc="-1">
                <a:solidFill>
                  <a:srgbClr val="000000"/>
                </a:solidFill>
                <a:latin typeface="Merriweather Sans"/>
                <a:ea typeface="Merriweather Sans"/>
              </a:rPr>
              <a:t>Collection Method Meta-Issues: </a:t>
            </a:r>
            <a:r>
              <a:rPr lang="en-US" sz="1100" b="0" i="1" strike="noStrike" spc="-1">
                <a:solidFill>
                  <a:srgbClr val="000000"/>
                </a:solidFill>
                <a:latin typeface="Merriweather Sans"/>
                <a:ea typeface="Merriweather Sans"/>
              </a:rPr>
              <a:t>4 minutes</a:t>
            </a:r>
            <a:endParaRPr lang="en-US" sz="1100" b="0" strike="noStrike" spc="-1">
              <a:latin typeface="Arial"/>
            </a:endParaRPr>
          </a:p>
          <a:p>
            <a:pPr marL="216000" indent="-215640">
              <a:lnSpc>
                <a:spcPct val="100000"/>
              </a:lnSpc>
              <a:spcBef>
                <a:spcPts val="1400"/>
              </a:spcBef>
            </a:pPr>
            <a:r>
              <a:rPr lang="en-US" sz="1100" b="1" strike="noStrike" spc="-1">
                <a:solidFill>
                  <a:srgbClr val="000000"/>
                </a:solidFill>
                <a:latin typeface="Merriweather Sans"/>
                <a:ea typeface="Merriweather Sans"/>
              </a:rPr>
              <a:t>Say: </a:t>
            </a:r>
            <a:r>
              <a:rPr lang="en-US" sz="1100" b="0" strike="noStrike" spc="-1">
                <a:solidFill>
                  <a:srgbClr val="000000"/>
                </a:solidFill>
                <a:latin typeface="Merriweather Sans"/>
                <a:ea typeface="Merriweather Sans"/>
              </a:rPr>
              <a:t>Data Collection is a complex issue and there are several excellent references listed at the bottom of this screen. </a:t>
            </a:r>
            <a:endParaRPr lang="en-US" sz="1100" b="0" strike="noStrike" spc="-1">
              <a:latin typeface="Arial"/>
            </a:endParaRPr>
          </a:p>
          <a:p>
            <a:pPr marL="216000" indent="-215640">
              <a:lnSpc>
                <a:spcPct val="100000"/>
              </a:lnSpc>
              <a:spcBef>
                <a:spcPts val="1400"/>
              </a:spcBef>
            </a:pPr>
            <a:r>
              <a:rPr lang="en-US" sz="1100" b="0" strike="noStrike" spc="-1">
                <a:solidFill>
                  <a:srgbClr val="000000"/>
                </a:solidFill>
                <a:latin typeface="Merriweather Sans"/>
                <a:ea typeface="Merriweather Sans"/>
              </a:rPr>
              <a:t>Much of the actionable information you receive can be collected using a number of differing methods. This makes your job more complex as you must weigh the differing methods and pick the most useful for your organization. For example, is it best for your organization to pull security advisories? Or is it best for your organization to get an RSS feed to push out the information? What level of granularity is best for each of your input data sources? </a:t>
            </a:r>
            <a:endParaRPr lang="en-US" sz="1100" b="0" strike="noStrike" spc="-1">
              <a:latin typeface="Arial"/>
            </a:endParaRPr>
          </a:p>
          <a:p>
            <a:pPr marL="216000" indent="-215640">
              <a:lnSpc>
                <a:spcPct val="100000"/>
              </a:lnSpc>
              <a:spcBef>
                <a:spcPts val="1400"/>
              </a:spcBef>
            </a:pPr>
            <a:r>
              <a:rPr lang="en-US" sz="1100" b="0" strike="noStrike" spc="-1">
                <a:solidFill>
                  <a:srgbClr val="000000"/>
                </a:solidFill>
                <a:latin typeface="Merriweather Sans"/>
                <a:ea typeface="Merriweather Sans"/>
              </a:rPr>
              <a:t>On top of that, over time your method might change. Consider a new honeypot. When you first launch the honeypot you might want to batch the data collection as you don’t know what to expect. Once you have researched you can refine your data collection to issue pushed alerts and a periodic pull of batches of data to identify new types of traffic coming to your honeypot. </a:t>
            </a:r>
            <a:endParaRPr lang="en-US" sz="1100" b="0" strike="noStrike" spc="-1">
              <a:latin typeface="Arial"/>
            </a:endParaRPr>
          </a:p>
          <a:p>
            <a:pPr marL="216000" indent="-215640">
              <a:lnSpc>
                <a:spcPct val="100000"/>
              </a:lnSpc>
              <a:spcBef>
                <a:spcPts val="1400"/>
              </a:spcBef>
            </a:pPr>
            <a:r>
              <a:rPr lang="en-US" sz="1100" b="0" strike="noStrike" spc="-1">
                <a:solidFill>
                  <a:srgbClr val="000000"/>
                </a:solidFill>
                <a:latin typeface="Merriweather Sans"/>
                <a:ea typeface="Merriweather Sans"/>
              </a:rPr>
              <a:t>Finally, you must consider how you will ingest and integrate this incoming information into your existing infrastructure. Remember</a:t>
            </a:r>
            <a:r>
              <a:rPr lang="en-US" sz="1100" b="1" strike="noStrike" spc="-1">
                <a:solidFill>
                  <a:srgbClr val="000000"/>
                </a:solidFill>
                <a:latin typeface="Merriweather Sans"/>
                <a:ea typeface="Merriweather Sans"/>
              </a:rPr>
              <a:t> </a:t>
            </a:r>
            <a:r>
              <a:rPr lang="en-US" sz="1100" b="0" strike="noStrike" spc="-1">
                <a:solidFill>
                  <a:srgbClr val="000000"/>
                </a:solidFill>
                <a:latin typeface="Merriweather Sans"/>
                <a:ea typeface="Merriweather Sans"/>
              </a:rPr>
              <a:t>that Part three of processing actionable information deals with storage of this information. We will delve into that aspect in more detail later. </a:t>
            </a:r>
            <a:endParaRPr lang="en-US" sz="1100" b="0" strike="noStrike" spc="-1">
              <a:latin typeface="Arial"/>
            </a:endParaRPr>
          </a:p>
          <a:p>
            <a:pPr marL="216000" indent="-215640">
              <a:lnSpc>
                <a:spcPct val="100000"/>
              </a:lnSpc>
              <a:spcBef>
                <a:spcPts val="1400"/>
              </a:spcBef>
            </a:pPr>
            <a:r>
              <a:rPr lang="en-US" sz="1100" b="1" strike="noStrike" spc="-1">
                <a:solidFill>
                  <a:srgbClr val="000000"/>
                </a:solidFill>
                <a:latin typeface="Merriweather Sans"/>
                <a:ea typeface="Merriweather Sans"/>
              </a:rPr>
              <a:t>Ask:</a:t>
            </a:r>
            <a:r>
              <a:rPr lang="en-US" sz="1100" b="0" strike="noStrike" spc="-1">
                <a:solidFill>
                  <a:srgbClr val="000000"/>
                </a:solidFill>
                <a:latin typeface="Merriweather Sans"/>
                <a:ea typeface="Merriweather Sans"/>
              </a:rPr>
              <a:t> Can anyone name a situation where you had any of these three issues? If so how did you resolve it?</a:t>
            </a:r>
            <a:endParaRPr lang="en-US" sz="1100" b="0" strike="noStrike" spc="-1">
              <a:latin typeface="Arial"/>
            </a:endParaRPr>
          </a:p>
          <a:p>
            <a:pPr marL="216000" indent="-215640">
              <a:lnSpc>
                <a:spcPct val="100000"/>
              </a:lnSpc>
              <a:spcBef>
                <a:spcPts val="1400"/>
              </a:spcBef>
            </a:pPr>
            <a:r>
              <a:rPr lang="en-US" sz="1100" b="1" strike="noStrike" spc="-1">
                <a:solidFill>
                  <a:srgbClr val="000000"/>
                </a:solidFill>
                <a:latin typeface="Merriweather Sans"/>
                <a:ea typeface="Merriweather Sans"/>
              </a:rPr>
              <a:t>Instructor notes: </a:t>
            </a:r>
            <a:r>
              <a:rPr lang="en-US" sz="1100" b="0" strike="noStrike" spc="-1">
                <a:solidFill>
                  <a:srgbClr val="000000"/>
                </a:solidFill>
                <a:latin typeface="Merriweather Sans"/>
                <a:ea typeface="Merriweather Sans"/>
              </a:rPr>
              <a:t>If not, you can give an example from your own experience.</a:t>
            </a:r>
            <a:endParaRPr lang="en-US" sz="1100" b="0" strike="noStrike" spc="-1">
              <a:latin typeface="Arial"/>
            </a:endParaRPr>
          </a:p>
          <a:p>
            <a:pPr marL="216000" indent="-215640">
              <a:lnSpc>
                <a:spcPct val="100000"/>
              </a:lnSpc>
              <a:spcBef>
                <a:spcPts val="1400"/>
              </a:spcBef>
            </a:pPr>
            <a:r>
              <a:rPr lang="en-US" sz="1100" b="1" strike="noStrike" spc="-1">
                <a:solidFill>
                  <a:srgbClr val="000000"/>
                </a:solidFill>
                <a:latin typeface="Merriweather Sans"/>
                <a:ea typeface="Merriweather Sans"/>
              </a:rPr>
              <a:t>Segue:</a:t>
            </a:r>
            <a:r>
              <a:rPr lang="en-US" sz="1100" b="0" strike="noStrike" spc="-1">
                <a:solidFill>
                  <a:srgbClr val="000000"/>
                </a:solidFill>
                <a:latin typeface="Merriweather Sans"/>
                <a:ea typeface="Merriweather Sans"/>
              </a:rPr>
              <a:t> Having addressed data collections, let’s look at at the final element of the Collection Process: evaluation of your sources of actionable information.</a:t>
            </a:r>
            <a:endParaRPr lang="en-US" sz="1100" b="0" strike="noStrike" spc="-1">
              <a:latin typeface="Arial"/>
            </a:endParaRPr>
          </a:p>
        </p:txBody>
      </p:sp>
      <p:sp>
        <p:nvSpPr>
          <p:cNvPr id="306" name="CustomShape 2"/>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D421A0EA-820C-42E4-A861-06AD2411AF7E}" type="slidenum">
              <a:rPr lang="en-US" sz="800" b="0" strike="noStrike" spc="-1">
                <a:solidFill>
                  <a:srgbClr val="000000"/>
                </a:solidFill>
                <a:latin typeface="Merriweather Sans"/>
                <a:ea typeface="Merriweather Sans"/>
              </a:rPr>
              <a:t>7</a:t>
            </a:fld>
            <a:endParaRPr lang="en-US" sz="800" b="0" strike="noStrike" spc="-1">
              <a:latin typeface="Arial"/>
            </a:endParaRPr>
          </a:p>
        </p:txBody>
      </p:sp>
      <p:sp>
        <p:nvSpPr>
          <p:cNvPr id="307" name="CustomShape 3"/>
          <p:cNvSpPr/>
          <p:nvPr/>
        </p:nvSpPr>
        <p:spPr>
          <a:xfrm>
            <a:off x="0" y="8928720"/>
            <a:ext cx="5135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2: Investigate the Collection Process, version 1.0, © 2017 FIRST </a:t>
            </a:r>
            <a:endParaRPr lang="en-US" sz="800" b="0" strike="noStrike" spc="-1">
              <a:latin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PlaceHolder 1"/>
          <p:cNvSpPr>
            <a:spLocks noGrp="1"/>
          </p:cNvSpPr>
          <p:nvPr>
            <p:ph type="body"/>
          </p:nvPr>
        </p:nvSpPr>
        <p:spPr>
          <a:xfrm>
            <a:off x="631800" y="4343400"/>
            <a:ext cx="5592960" cy="64490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Module 2 Lab: </a:t>
            </a:r>
            <a:r>
              <a:rPr lang="en-US" sz="1200" b="0" i="1" strike="noStrike" spc="-1">
                <a:solidFill>
                  <a:srgbClr val="000000"/>
                </a:solidFill>
                <a:latin typeface="Merriweather Sans"/>
                <a:ea typeface="Merriweather Sans"/>
              </a:rPr>
              <a:t>1 minute</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In this lab, we will try some data collection in a guided scenario, and then in a scenario based on your actual work environment. This is a data collection scenario. During your workweek, you received several pieces of information. Each has a different source as well as different properties and levels of information. During this lab and the remaining labs for the 5-part process, you will walk through the actions, research, and conclusions you will make at each stage until you finish with Distribution. </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Instructor notes: </a:t>
            </a:r>
            <a:r>
              <a:rPr lang="en-US" sz="1200" b="0" strike="noStrike" spc="-1">
                <a:solidFill>
                  <a:srgbClr val="000000"/>
                </a:solidFill>
                <a:latin typeface="Merriweather Sans"/>
                <a:ea typeface="Merriweather Sans"/>
              </a:rPr>
              <a:t>Each lab has two parts. A guided scenario and one looking at the student’s real-world environment. After the lab is complete: </a:t>
            </a:r>
            <a:endParaRPr lang="en-US" sz="1200" b="0" strike="noStrike" spc="-1">
              <a:latin typeface="Arial"/>
            </a:endParaRPr>
          </a:p>
          <a:p>
            <a:pPr marL="171360" indent="-170280">
              <a:lnSpc>
                <a:spcPct val="100000"/>
              </a:lnSpc>
              <a:spcBef>
                <a:spcPts val="1400"/>
              </a:spcBef>
              <a:buClr>
                <a:srgbClr val="000000"/>
              </a:buClr>
              <a:buFont typeface="Arial"/>
              <a:buChar char="•"/>
            </a:pPr>
            <a:r>
              <a:rPr lang="en-US" sz="1200" b="0" strike="noStrike" spc="-1">
                <a:solidFill>
                  <a:srgbClr val="000000"/>
                </a:solidFill>
                <a:latin typeface="Merriweather Sans"/>
                <a:ea typeface="Merriweather Sans"/>
              </a:rPr>
              <a:t>For the guided scenario, discuss the results as you go. They should be fairly similar, although each student will make some slightly differing assumptions. </a:t>
            </a:r>
            <a:endParaRPr lang="en-US" sz="1200" b="0" strike="noStrike" spc="-1">
              <a:latin typeface="Arial"/>
            </a:endParaRPr>
          </a:p>
          <a:p>
            <a:pPr marL="171360" indent="-170280">
              <a:lnSpc>
                <a:spcPct val="100000"/>
              </a:lnSpc>
              <a:spcBef>
                <a:spcPts val="1400"/>
              </a:spcBef>
              <a:buClr>
                <a:srgbClr val="000000"/>
              </a:buClr>
              <a:buFont typeface="Arial"/>
              <a:buChar char="•"/>
            </a:pPr>
            <a:r>
              <a:rPr lang="en-US" sz="1200" b="0" strike="noStrike" spc="-1">
                <a:solidFill>
                  <a:srgbClr val="000000"/>
                </a:solidFill>
                <a:latin typeface="Merriweather Sans"/>
                <a:ea typeface="Merriweather Sans"/>
              </a:rPr>
              <a:t>For the real-world section, it is best to break into small teams to debrief. This is because each individual and organization will have vastly differing environments and experience.</a:t>
            </a:r>
            <a:endParaRPr lang="en-US" sz="1200" b="0" strike="noStrike" spc="-1">
              <a:latin typeface="Arial"/>
            </a:endParaRPr>
          </a:p>
        </p:txBody>
      </p:sp>
      <p:sp>
        <p:nvSpPr>
          <p:cNvPr id="309" name="CustomShape 2"/>
          <p:cNvSpPr/>
          <p:nvPr/>
        </p:nvSpPr>
        <p:spPr>
          <a:xfrm>
            <a:off x="0" y="8928720"/>
            <a:ext cx="5135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595959"/>
                </a:solidFill>
                <a:latin typeface="Merriweather Sans"/>
                <a:ea typeface="Merriweather Sans"/>
              </a:rPr>
              <a:t>Incident Response Training Module 3: Explore the Preparation Process, version 1.0, © 2017 FIRST</a:t>
            </a:r>
            <a:endParaRPr lang="en-US" sz="800" b="0" strike="noStrike" spc="-1">
              <a:latin typeface="Arial"/>
            </a:endParaRPr>
          </a:p>
        </p:txBody>
      </p:sp>
      <p:sp>
        <p:nvSpPr>
          <p:cNvPr id="310" name="CustomShape 3"/>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411F5D3F-EC5F-46ED-BC8F-00002ED22F11}" type="slidenum">
              <a:rPr lang="en-US" sz="800" b="0" strike="noStrike" spc="-1">
                <a:solidFill>
                  <a:srgbClr val="000000"/>
                </a:solidFill>
                <a:latin typeface="Merriweather Sans"/>
                <a:ea typeface="Merriweather Sans"/>
              </a:rPr>
              <a:t>8</a:t>
            </a:fld>
            <a:endParaRPr lang="en-US" sz="800" b="0" strike="noStrike" spc="-1">
              <a:latin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PlaceHolder 1"/>
          <p:cNvSpPr>
            <a:spLocks noGrp="1"/>
          </p:cNvSpPr>
          <p:nvPr>
            <p:ph type="body"/>
          </p:nvPr>
        </p:nvSpPr>
        <p:spPr>
          <a:xfrm>
            <a:off x="631800" y="4343400"/>
            <a:ext cx="5592960" cy="6449040"/>
          </a:xfrm>
          <a:prstGeom prst="rect">
            <a:avLst/>
          </a:prstGeom>
        </p:spPr>
        <p:txBody>
          <a:bodyPr lIns="0" tIns="0" rIns="0" bIns="0"/>
          <a:lstStyle/>
          <a:p>
            <a:pPr marL="216000" indent="-215640">
              <a:lnSpc>
                <a:spcPct val="100000"/>
              </a:lnSpc>
            </a:pPr>
            <a:r>
              <a:rPr lang="en-US" sz="1200" b="1" strike="noStrike" spc="-1">
                <a:solidFill>
                  <a:srgbClr val="000000"/>
                </a:solidFill>
                <a:latin typeface="Merriweather Sans"/>
                <a:ea typeface="Merriweather Sans"/>
              </a:rPr>
              <a:t>Module 2 Lab Conclusion: </a:t>
            </a:r>
            <a:r>
              <a:rPr lang="en-US" sz="1200" b="0" i="1" strike="noStrike" spc="-1">
                <a:solidFill>
                  <a:srgbClr val="000000"/>
                </a:solidFill>
                <a:latin typeface="Merriweather Sans"/>
                <a:ea typeface="Merriweather Sans"/>
              </a:rPr>
              <a:t>4 minutes</a:t>
            </a:r>
            <a:endParaRPr lang="en-US" sz="1200" b="0" strike="noStrike" spc="-1">
              <a:latin typeface="Arial"/>
            </a:endParaRPr>
          </a:p>
          <a:p>
            <a:pPr marL="216000" indent="-215640">
              <a:lnSpc>
                <a:spcPct val="100000"/>
              </a:lnSpc>
              <a:spcBef>
                <a:spcPts val="1400"/>
              </a:spcBef>
            </a:pPr>
            <a:r>
              <a:rPr lang="en-US" sz="1200" b="1" strike="noStrike" spc="-1">
                <a:solidFill>
                  <a:srgbClr val="000000"/>
                </a:solidFill>
                <a:latin typeface="Merriweather Sans"/>
                <a:ea typeface="Merriweather Sans"/>
              </a:rPr>
              <a:t>Say: </a:t>
            </a:r>
            <a:r>
              <a:rPr lang="en-US" sz="1200" b="0" strike="noStrike" spc="-1">
                <a:solidFill>
                  <a:srgbClr val="000000"/>
                </a:solidFill>
                <a:latin typeface="Merriweather Sans"/>
                <a:ea typeface="Merriweather Sans"/>
              </a:rPr>
              <a:t>Here are some questions to consider when going back to your organization:</a:t>
            </a:r>
            <a:endParaRPr lang="en-US" sz="1200" b="0" strike="noStrike" spc="-1">
              <a:latin typeface="Arial"/>
            </a:endParaRPr>
          </a:p>
          <a:p>
            <a:pPr marL="352440" lvl="1" indent="-173520">
              <a:lnSpc>
                <a:spcPct val="100000"/>
              </a:lnSpc>
              <a:spcBef>
                <a:spcPts val="360"/>
              </a:spcBef>
              <a:buClr>
                <a:srgbClr val="000000"/>
              </a:buClr>
              <a:buFont typeface="Arial"/>
              <a:buChar char="•"/>
            </a:pPr>
            <a:r>
              <a:rPr lang="en-US" sz="1200" b="0" strike="noStrike" spc="-1">
                <a:solidFill>
                  <a:srgbClr val="000000"/>
                </a:solidFill>
                <a:latin typeface="Merriweather Sans"/>
                <a:ea typeface="Merriweather Sans"/>
              </a:rPr>
              <a:t>Are the sources of information in your organization primarily internal or external?</a:t>
            </a:r>
            <a:endParaRPr lang="en-US" sz="1200" b="0" strike="noStrike" spc="-1">
              <a:latin typeface="Arial"/>
            </a:endParaRPr>
          </a:p>
          <a:p>
            <a:pPr marL="352440" lvl="1" indent="-17352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Are the sources of information in your organization primarily received passively or proactively?</a:t>
            </a:r>
            <a:endParaRPr lang="en-US" sz="1200" b="0" strike="noStrike" spc="-1">
              <a:latin typeface="Arial"/>
            </a:endParaRPr>
          </a:p>
          <a:p>
            <a:pPr marL="352440" lvl="1" indent="-173520">
              <a:lnSpc>
                <a:spcPct val="100000"/>
              </a:lnSpc>
              <a:spcBef>
                <a:spcPts val="300"/>
              </a:spcBef>
              <a:buClr>
                <a:srgbClr val="000000"/>
              </a:buClr>
              <a:buFont typeface="Arial"/>
              <a:buChar char="•"/>
            </a:pPr>
            <a:r>
              <a:rPr lang="en-US" sz="1200" b="0" strike="noStrike" spc="-1">
                <a:solidFill>
                  <a:srgbClr val="000000"/>
                </a:solidFill>
                <a:latin typeface="Merriweather Sans"/>
                <a:ea typeface="Merriweather Sans"/>
              </a:rPr>
              <a:t>What are the top 3-4 external feeds for your organization at this time? How valuable do you think each one is?</a:t>
            </a:r>
            <a:endParaRPr lang="en-US" sz="1200" b="0" strike="noStrike" spc="-1">
              <a:latin typeface="Arial"/>
            </a:endParaRPr>
          </a:p>
          <a:p>
            <a:pPr marL="352440" lvl="1" indent="-173520">
              <a:lnSpc>
                <a:spcPct val="100000"/>
              </a:lnSpc>
              <a:spcBef>
                <a:spcPts val="360"/>
              </a:spcBef>
              <a:buClr>
                <a:srgbClr val="000000"/>
              </a:buClr>
              <a:buFont typeface="Arial"/>
              <a:buChar char="•"/>
            </a:pPr>
            <a:r>
              <a:rPr lang="en-US" sz="1200" b="0" strike="noStrike" spc="-1">
                <a:solidFill>
                  <a:srgbClr val="000000"/>
                </a:solidFill>
                <a:latin typeface="Merriweather Sans"/>
                <a:ea typeface="Merriweather Sans"/>
              </a:rPr>
              <a:t>What level of automation has your organization applied to data elements received automatically, manually, or from mixed applications? What are the costs and benefits?</a:t>
            </a:r>
            <a:endParaRPr lang="en-US" sz="1200" b="0" strike="noStrike" spc="-1">
              <a:latin typeface="Arial"/>
            </a:endParaRPr>
          </a:p>
          <a:p>
            <a:pPr marL="352440" lvl="1" indent="-173520">
              <a:lnSpc>
                <a:spcPct val="100000"/>
              </a:lnSpc>
              <a:spcBef>
                <a:spcPts val="360"/>
              </a:spcBef>
              <a:buClr>
                <a:srgbClr val="000000"/>
              </a:buClr>
              <a:buFont typeface="Arial"/>
              <a:buChar char="•"/>
            </a:pPr>
            <a:r>
              <a:rPr lang="en-US" sz="1200" b="0" strike="noStrike" spc="-1">
                <a:solidFill>
                  <a:srgbClr val="000000"/>
                </a:solidFill>
                <a:latin typeface="Merriweather Sans"/>
                <a:ea typeface="Merriweather Sans"/>
              </a:rPr>
              <a:t>To your knowledge, has your organization ever modified its information-collection methods?</a:t>
            </a:r>
            <a:endParaRPr lang="en-US" sz="1200" b="0" strike="noStrike" spc="-1">
              <a:latin typeface="Arial"/>
            </a:endParaRPr>
          </a:p>
        </p:txBody>
      </p:sp>
      <p:sp>
        <p:nvSpPr>
          <p:cNvPr id="312" name="CustomShape 2"/>
          <p:cNvSpPr/>
          <p:nvPr/>
        </p:nvSpPr>
        <p:spPr>
          <a:xfrm>
            <a:off x="0" y="8930520"/>
            <a:ext cx="639576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2: Investigate the Collection Process, version 1.0, © 2017 FIRST </a:t>
            </a:r>
            <a:endParaRPr lang="en-US" sz="800" b="0" strike="noStrike" spc="-1">
              <a:latin typeface="Arial"/>
            </a:endParaRPr>
          </a:p>
        </p:txBody>
      </p:sp>
      <p:sp>
        <p:nvSpPr>
          <p:cNvPr id="313" name="CustomShape 3"/>
          <p:cNvSpPr/>
          <p:nvPr/>
        </p:nvSpPr>
        <p:spPr>
          <a:xfrm>
            <a:off x="3886200" y="8930520"/>
            <a:ext cx="2970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93606573-7A85-4BB0-8994-B1D9FD7443DD}" type="slidenum">
              <a:rPr lang="en-US" sz="800" b="0" strike="noStrike" spc="-1">
                <a:solidFill>
                  <a:srgbClr val="000000"/>
                </a:solidFill>
                <a:latin typeface="Merriweather Sans"/>
                <a:ea typeface="Merriweather Sans"/>
              </a:rPr>
              <a:t>9</a:t>
            </a:fld>
            <a:endParaRPr lang="en-US" sz="800" b="0" strike="noStrike" spc="-1">
              <a:latin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PlaceHolder 1"/>
          <p:cNvSpPr>
            <a:spLocks noGrp="1"/>
          </p:cNvSpPr>
          <p:nvPr>
            <p:ph type="body"/>
          </p:nvPr>
        </p:nvSpPr>
        <p:spPr>
          <a:xfrm>
            <a:off x="278280" y="2915640"/>
            <a:ext cx="6300720" cy="9794880"/>
          </a:xfrm>
          <a:prstGeom prst="rect">
            <a:avLst/>
          </a:prstGeom>
        </p:spPr>
        <p:txBody>
          <a:bodyPr lIns="0" tIns="0" rIns="0" bIns="0"/>
          <a:lstStyle/>
          <a:p>
            <a:pPr marL="216000" indent="-215640">
              <a:lnSpc>
                <a:spcPct val="100000"/>
              </a:lnSpc>
            </a:pPr>
            <a:r>
              <a:rPr lang="en-US" sz="1050" b="1" strike="noStrike" spc="-1">
                <a:solidFill>
                  <a:srgbClr val="000000"/>
                </a:solidFill>
                <a:latin typeface="Merriweather Sans"/>
                <a:ea typeface="Merriweather Sans"/>
              </a:rPr>
              <a:t>More Data Collection Recommendations: </a:t>
            </a:r>
            <a:r>
              <a:rPr lang="en-US" sz="1050" b="0" i="1" strike="noStrike" spc="-1">
                <a:solidFill>
                  <a:srgbClr val="000000"/>
                </a:solidFill>
                <a:latin typeface="Merriweather Sans"/>
                <a:ea typeface="Merriweather Sans"/>
              </a:rPr>
              <a:t>6 minutes</a:t>
            </a:r>
            <a:endParaRPr lang="en-US" sz="1050" b="0" strike="noStrike" spc="-1">
              <a:latin typeface="Arial"/>
            </a:endParaRPr>
          </a:p>
          <a:p>
            <a:pPr marL="216000" indent="-215640">
              <a:lnSpc>
                <a:spcPct val="100000"/>
              </a:lnSpc>
              <a:spcBef>
                <a:spcPts val="1400"/>
              </a:spcBef>
            </a:pPr>
            <a:r>
              <a:rPr lang="en-US" sz="1050" b="1" strike="noStrike" spc="-1">
                <a:solidFill>
                  <a:srgbClr val="000000"/>
                </a:solidFill>
                <a:latin typeface="Merriweather Sans"/>
                <a:ea typeface="Merriweather Sans"/>
              </a:rPr>
              <a:t>Say: </a:t>
            </a:r>
            <a:r>
              <a:rPr lang="en-US" sz="1050" b="0" strike="noStrike" spc="-1">
                <a:solidFill>
                  <a:srgbClr val="000000"/>
                </a:solidFill>
                <a:latin typeface="Merriweather Sans"/>
                <a:ea typeface="Merriweather Sans"/>
              </a:rPr>
              <a:t>Let’s talk about a few more data collection best practices.</a:t>
            </a:r>
            <a:endParaRPr lang="en-US" sz="1050" b="0" strike="noStrike" spc="-1">
              <a:latin typeface="Arial"/>
            </a:endParaRPr>
          </a:p>
          <a:p>
            <a:pPr marL="352440" lvl="1" indent="-173520">
              <a:lnSpc>
                <a:spcPct val="100000"/>
              </a:lnSpc>
              <a:spcBef>
                <a:spcPts val="300"/>
              </a:spcBef>
              <a:buClr>
                <a:srgbClr val="000000"/>
              </a:buClr>
              <a:buFont typeface="Arial"/>
              <a:buChar char="•"/>
            </a:pPr>
            <a:r>
              <a:rPr lang="en-US" sz="1050" b="0" strike="noStrike" spc="-1">
                <a:solidFill>
                  <a:srgbClr val="000000"/>
                </a:solidFill>
                <a:latin typeface="Merriweather Sans"/>
                <a:ea typeface="Merriweather Sans"/>
              </a:rPr>
              <a:t>First, remember that your team has limited time and resources, so be judicious in selecting the external resources from which you want to collect data. You’ll want to pick those that provide you with a benefit outweighing the costs to collect and maintain that input data. Take advantage of public domain resources and organizations providing cross-organizational sharing such as national and regional CSIRT organizations. </a:t>
            </a:r>
            <a:endParaRPr lang="en-US" sz="1050" b="0" strike="noStrike" spc="-1">
              <a:latin typeface="Arial"/>
            </a:endParaRPr>
          </a:p>
          <a:p>
            <a:pPr marL="352440" lvl="1" indent="-173520">
              <a:lnSpc>
                <a:spcPct val="100000"/>
              </a:lnSpc>
              <a:spcBef>
                <a:spcPts val="300"/>
              </a:spcBef>
              <a:buClr>
                <a:srgbClr val="000000"/>
              </a:buClr>
              <a:buFont typeface="Arial"/>
              <a:buChar char="•"/>
            </a:pPr>
            <a:r>
              <a:rPr lang="en-US" sz="1050" b="0" strike="noStrike" spc="-1">
                <a:solidFill>
                  <a:srgbClr val="000000"/>
                </a:solidFill>
                <a:latin typeface="Merriweather Sans"/>
                <a:ea typeface="Merriweather Sans"/>
              </a:rPr>
              <a:t>When you get in some interesting information that is not actionable by itself, see if you can correlate with other data to make it actionable. For example, you get an advisory saying that Windows 8.1 has a newly-discovered exploit, but you are running Windows 10. A little research will tell you whether the version of the OS you are running is also affected. </a:t>
            </a:r>
            <a:endParaRPr lang="en-US" sz="1050" b="0" strike="noStrike" spc="-1">
              <a:latin typeface="Arial"/>
            </a:endParaRPr>
          </a:p>
          <a:p>
            <a:pPr marL="352440" lvl="1" indent="-173520">
              <a:lnSpc>
                <a:spcPct val="100000"/>
              </a:lnSpc>
              <a:spcBef>
                <a:spcPts val="300"/>
              </a:spcBef>
              <a:buClr>
                <a:srgbClr val="000000"/>
              </a:buClr>
              <a:buFont typeface="Arial"/>
              <a:buChar char="•"/>
            </a:pPr>
            <a:r>
              <a:rPr lang="en-US" sz="1050" b="0" strike="noStrike" spc="-1">
                <a:solidFill>
                  <a:srgbClr val="000000"/>
                </a:solidFill>
                <a:latin typeface="Merriweather Sans"/>
                <a:ea typeface="Merriweather Sans"/>
              </a:rPr>
              <a:t>Whether you are designing and implementing your infrastructure yourself or you are working in tandem with your IT or an external team, first make sure the environment can handle the data and exchange methods you are using now. But also make sure it is flexible enough to handle both future sources and also new and novel transport mechanisms. </a:t>
            </a:r>
            <a:endParaRPr lang="en-US" sz="1050" b="0" strike="noStrike" spc="-1">
              <a:latin typeface="Arial"/>
            </a:endParaRPr>
          </a:p>
          <a:p>
            <a:pPr marL="352440" lvl="1" indent="-173520">
              <a:lnSpc>
                <a:spcPct val="100000"/>
              </a:lnSpc>
              <a:spcBef>
                <a:spcPts val="300"/>
              </a:spcBef>
              <a:buClr>
                <a:srgbClr val="000000"/>
              </a:buClr>
              <a:buFont typeface="Arial"/>
              <a:buChar char="•"/>
            </a:pPr>
            <a:r>
              <a:rPr lang="en-US" sz="1050" b="0" strike="noStrike" spc="-1">
                <a:solidFill>
                  <a:srgbClr val="000000"/>
                </a:solidFill>
                <a:latin typeface="Merriweather Sans"/>
                <a:ea typeface="Merriweather Sans"/>
              </a:rPr>
              <a:t>When adding in new sources, always make sure your operational and storage infrastructure can handle them. If a source is of enough benefit, work to enhance your infrastructure and then add that new source into your mix. </a:t>
            </a:r>
            <a:endParaRPr lang="en-US" sz="1050" b="0" strike="noStrike" spc="-1">
              <a:latin typeface="Arial"/>
            </a:endParaRPr>
          </a:p>
          <a:p>
            <a:pPr marL="352440" lvl="1" indent="-173520">
              <a:lnSpc>
                <a:spcPct val="100000"/>
              </a:lnSpc>
              <a:spcBef>
                <a:spcPts val="300"/>
              </a:spcBef>
              <a:buClr>
                <a:srgbClr val="000000"/>
              </a:buClr>
              <a:buFont typeface="Arial"/>
              <a:buChar char="•"/>
            </a:pPr>
            <a:r>
              <a:rPr lang="en-US" sz="1050" b="0" strike="noStrike" spc="-1">
                <a:solidFill>
                  <a:srgbClr val="000000"/>
                </a:solidFill>
                <a:latin typeface="Merriweather Sans"/>
                <a:ea typeface="Merriweather Sans"/>
              </a:rPr>
              <a:t>Whenever possible, automate your data collection. Always weight the benefit of automation against the cost. For example, you will be unlikely to automate the analysis of high-level information such as Strategic Reports. Rather, we are talking about low-level data and detection indications. </a:t>
            </a:r>
            <a:endParaRPr lang="en-US" sz="1050" b="0" strike="noStrike" spc="-1">
              <a:latin typeface="Arial"/>
            </a:endParaRPr>
          </a:p>
          <a:p>
            <a:pPr marL="352440" lvl="1" indent="-173520">
              <a:lnSpc>
                <a:spcPct val="100000"/>
              </a:lnSpc>
              <a:spcBef>
                <a:spcPts val="300"/>
              </a:spcBef>
              <a:buClr>
                <a:srgbClr val="000000"/>
              </a:buClr>
              <a:buFont typeface="Arial"/>
              <a:buChar char="•"/>
            </a:pPr>
            <a:r>
              <a:rPr lang="en-US" sz="1050" b="0" strike="noStrike" spc="-1">
                <a:solidFill>
                  <a:srgbClr val="000000"/>
                </a:solidFill>
                <a:latin typeface="Merriweather Sans"/>
                <a:ea typeface="Merriweather Sans"/>
              </a:rPr>
              <a:t>As we have discussed earlier, the quality of your input sources can degrade over time, so keep an eye out for this. Of course, sometimes the quality of a source can improve, which can give it greater weight as you review incoming data. </a:t>
            </a:r>
            <a:endParaRPr lang="en-US" sz="1050" b="0" strike="noStrike" spc="-1">
              <a:latin typeface="Arial"/>
            </a:endParaRPr>
          </a:p>
          <a:p>
            <a:pPr marL="352440" lvl="1" indent="-173520">
              <a:lnSpc>
                <a:spcPct val="100000"/>
              </a:lnSpc>
              <a:spcBef>
                <a:spcPts val="300"/>
              </a:spcBef>
              <a:buClr>
                <a:srgbClr val="000000"/>
              </a:buClr>
              <a:buFont typeface="Arial"/>
              <a:buChar char="•"/>
            </a:pPr>
            <a:r>
              <a:rPr lang="en-US" sz="1050" b="0" strike="noStrike" spc="-1">
                <a:solidFill>
                  <a:srgbClr val="000000"/>
                </a:solidFill>
                <a:latin typeface="Merriweather Sans"/>
                <a:ea typeface="Merriweather Sans"/>
              </a:rPr>
              <a:t>Earlier we compared internal vs. external sources. At that time, we pointed out that external sources will likely have masked or obfuscated some important sets of information such as IP addresses, URLs and usernames. This is, of course, necessary to protect the source but it decreases the usefulness of the information. </a:t>
            </a:r>
            <a:endParaRPr lang="en-US" sz="1050" b="0" strike="noStrike" spc="-1">
              <a:latin typeface="Arial"/>
            </a:endParaRPr>
          </a:p>
          <a:p>
            <a:pPr>
              <a:lnSpc>
                <a:spcPct val="100000"/>
              </a:lnSpc>
              <a:spcBef>
                <a:spcPts val="1400"/>
              </a:spcBef>
            </a:pPr>
            <a:r>
              <a:rPr lang="en-US" sz="1050" b="1" strike="noStrike" spc="-1">
                <a:solidFill>
                  <a:srgbClr val="000000"/>
                </a:solidFill>
                <a:latin typeface="Merriweather Sans"/>
                <a:ea typeface="Merriweather Sans"/>
              </a:rPr>
              <a:t>Segue:</a:t>
            </a:r>
            <a:r>
              <a:rPr lang="en-US" sz="1050" b="0" strike="noStrike" spc="-1">
                <a:solidFill>
                  <a:srgbClr val="000000"/>
                </a:solidFill>
                <a:latin typeface="Merriweather Sans"/>
                <a:ea typeface="Merriweather Sans"/>
              </a:rPr>
              <a:t> Now you have an opportunity to practice the skills you have acquired with a lab.</a:t>
            </a:r>
            <a:endParaRPr lang="en-US" sz="1050" b="0" strike="noStrike" spc="-1">
              <a:latin typeface="Arial"/>
            </a:endParaRPr>
          </a:p>
        </p:txBody>
      </p:sp>
      <p:sp>
        <p:nvSpPr>
          <p:cNvPr id="315" name="CustomShape 2"/>
          <p:cNvSpPr/>
          <p:nvPr/>
        </p:nvSpPr>
        <p:spPr>
          <a:xfrm>
            <a:off x="6532200" y="8928720"/>
            <a:ext cx="32472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E34CD397-6991-48C9-9D7E-75E300FDDDD5}" type="slidenum">
              <a:rPr lang="en-US" sz="800" b="0" strike="noStrike" spc="-1">
                <a:solidFill>
                  <a:srgbClr val="000000"/>
                </a:solidFill>
                <a:latin typeface="Merriweather Sans"/>
                <a:ea typeface="Merriweather Sans"/>
              </a:rPr>
              <a:t>10</a:t>
            </a:fld>
            <a:endParaRPr lang="en-US" sz="800" b="0" strike="noStrike" spc="-1">
              <a:latin typeface="Arial"/>
            </a:endParaRPr>
          </a:p>
        </p:txBody>
      </p:sp>
      <p:sp>
        <p:nvSpPr>
          <p:cNvPr id="316" name="CustomShape 3"/>
          <p:cNvSpPr/>
          <p:nvPr/>
        </p:nvSpPr>
        <p:spPr>
          <a:xfrm>
            <a:off x="0" y="8928720"/>
            <a:ext cx="51354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en-US" sz="800" b="0" strike="noStrike" spc="-1">
                <a:solidFill>
                  <a:srgbClr val="000000"/>
                </a:solidFill>
                <a:latin typeface="Merriweather Sans"/>
                <a:ea typeface="Merriweather Sans"/>
              </a:rPr>
              <a:t>Incident Response Training Module 2: Investigate the Collection Process, version 1.0, © 2017 FIRST </a:t>
            </a:r>
            <a:endParaRPr lang="en-US" sz="800" b="0" strike="noStrike" spc="-1">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cSld name="Title Slide">
    <p:bg>
      <p:bgPr>
        <a:blipFill rotWithShape="1">
          <a:blip r:embed="rId2">
            <a:alphaModFix/>
          </a:blip>
          <a:stretch>
            <a:fillRect/>
          </a:stretch>
        </a:blipFill>
        <a:effectLst/>
      </p:bgPr>
    </p:bg>
    <p:spTree>
      <p:nvGrpSpPr>
        <p:cNvPr id="1" name="Shape 15"/>
        <p:cNvGrpSpPr/>
        <p:nvPr/>
      </p:nvGrpSpPr>
      <p:grpSpPr>
        <a:xfrm>
          <a:off x="0" y="0"/>
          <a:ext cx="0" cy="0"/>
          <a:chOff x="0" y="0"/>
          <a:chExt cx="0" cy="0"/>
        </a:xfrm>
      </p:grpSpPr>
      <p:pic>
        <p:nvPicPr>
          <p:cNvPr id="16" name="Shape 16" descr="ttps://www.first.org/identity/first-org.png"/>
          <p:cNvPicPr preferRelativeResize="0"/>
          <p:nvPr/>
        </p:nvPicPr>
        <p:blipFill rotWithShape="1">
          <a:blip r:embed="rId3">
            <a:alphaModFix/>
          </a:blip>
          <a:srcRect/>
          <a:stretch/>
        </p:blipFill>
        <p:spPr>
          <a:xfrm>
            <a:off x="228601" y="5177244"/>
            <a:ext cx="2590800" cy="1588682"/>
          </a:xfrm>
          <a:prstGeom prst="rect">
            <a:avLst/>
          </a:prstGeom>
          <a:noFill/>
          <a:ln>
            <a:noFill/>
          </a:ln>
        </p:spPr>
      </p:pic>
      <p:sp>
        <p:nvSpPr>
          <p:cNvPr id="17" name="Shape 17"/>
          <p:cNvSpPr txBox="1">
            <a:spLocks noGrp="1"/>
          </p:cNvSpPr>
          <p:nvPr>
            <p:ph type="ctrTitle"/>
          </p:nvPr>
        </p:nvSpPr>
        <p:spPr>
          <a:xfrm>
            <a:off x="3048000" y="3646713"/>
            <a:ext cx="5410200" cy="704851"/>
          </a:xfrm>
          <a:prstGeom prst="rect">
            <a:avLst/>
          </a:prstGeom>
          <a:noFill/>
          <a:ln>
            <a:noFill/>
          </a:ln>
        </p:spPr>
        <p:txBody>
          <a:bodyPr wrap="square" lIns="91425" tIns="91425" rIns="91425" bIns="91425" anchor="ctr" anchorCtr="0"/>
          <a:lstStyle>
            <a:lvl1pPr marL="0" marR="0" lvl="0" indent="0" algn="r" rtl="0">
              <a:lnSpc>
                <a:spcPct val="90000"/>
              </a:lnSpc>
              <a:spcBef>
                <a:spcPts val="0"/>
              </a:spcBef>
              <a:spcAft>
                <a:spcPts val="0"/>
              </a:spcAft>
              <a:buSzPts val="1400"/>
              <a:buNone/>
              <a:defRPr sz="2100" b="1" i="0" u="none" strike="noStrike" cap="none">
                <a:solidFill>
                  <a:schemeClr val="dk1"/>
                </a:solidFill>
                <a:latin typeface="Calibri" charset="0"/>
                <a:ea typeface="Calibri" charset="0"/>
                <a:cs typeface="Calibri" charset="0"/>
                <a:sym typeface="Arial"/>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dirty="0"/>
          </a:p>
        </p:txBody>
      </p:sp>
      <p:sp>
        <p:nvSpPr>
          <p:cNvPr id="18" name="Shape 18"/>
          <p:cNvSpPr txBox="1">
            <a:spLocks noGrp="1"/>
          </p:cNvSpPr>
          <p:nvPr>
            <p:ph type="subTitle" idx="1"/>
          </p:nvPr>
        </p:nvSpPr>
        <p:spPr>
          <a:xfrm>
            <a:off x="3581400" y="4620208"/>
            <a:ext cx="4876800" cy="914400"/>
          </a:xfrm>
          <a:prstGeom prst="rect">
            <a:avLst/>
          </a:prstGeom>
          <a:noFill/>
          <a:ln>
            <a:noFill/>
          </a:ln>
        </p:spPr>
        <p:txBody>
          <a:bodyPr wrap="square" lIns="91425" tIns="91425" rIns="91425" bIns="91425" anchor="t" anchorCtr="0"/>
          <a:lstStyle>
            <a:lvl1pPr marL="0" marR="0" lvl="0" indent="0" algn="r" rtl="0">
              <a:lnSpc>
                <a:spcPct val="90000"/>
              </a:lnSpc>
              <a:spcBef>
                <a:spcPts val="750"/>
              </a:spcBef>
              <a:spcAft>
                <a:spcPts val="0"/>
              </a:spcAft>
              <a:buClr>
                <a:srgbClr val="888888"/>
              </a:buClr>
              <a:buSzPts val="1200"/>
              <a:buFont typeface="Arial"/>
              <a:buNone/>
              <a:defRPr sz="1200" b="0" i="0" u="none" strike="noStrike" cap="none">
                <a:solidFill>
                  <a:srgbClr val="888888"/>
                </a:solidFill>
                <a:latin typeface="Calibri" charset="0"/>
                <a:ea typeface="Calibri" charset="0"/>
                <a:cs typeface="Calibri" charset="0"/>
                <a:sym typeface="Arial"/>
              </a:defRPr>
            </a:lvl1pPr>
            <a:lvl2pPr marL="342900" marR="0" lvl="1" indent="0" algn="ctr" rtl="0">
              <a:lnSpc>
                <a:spcPct val="90000"/>
              </a:lnSpc>
              <a:spcBef>
                <a:spcPts val="375"/>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2pPr>
            <a:lvl3pPr marL="685800" marR="0" lvl="2" indent="0" algn="ctr" rtl="0">
              <a:lnSpc>
                <a:spcPct val="90000"/>
              </a:lnSpc>
              <a:spcBef>
                <a:spcPts val="375"/>
              </a:spcBef>
              <a:spcAft>
                <a:spcPts val="0"/>
              </a:spcAft>
              <a:buClr>
                <a:srgbClr val="888888"/>
              </a:buClr>
              <a:buSzPts val="1500"/>
              <a:buFont typeface="Arial"/>
              <a:buNone/>
              <a:defRPr sz="1500" b="0" i="0" u="none" strike="noStrike" cap="none">
                <a:solidFill>
                  <a:srgbClr val="888888"/>
                </a:solidFill>
                <a:latin typeface="Arial"/>
                <a:ea typeface="Arial"/>
                <a:cs typeface="Arial"/>
                <a:sym typeface="Arial"/>
              </a:defRPr>
            </a:lvl3pPr>
            <a:lvl4pPr marL="1028700" marR="0" lvl="3" indent="0" algn="ctr" rtl="0">
              <a:lnSpc>
                <a:spcPct val="90000"/>
              </a:lnSpc>
              <a:spcBef>
                <a:spcPts val="375"/>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4pPr>
            <a:lvl5pPr marL="1371600" marR="0" lvl="4" indent="0" algn="ctr" rtl="0">
              <a:lnSpc>
                <a:spcPct val="90000"/>
              </a:lnSpc>
              <a:spcBef>
                <a:spcPts val="375"/>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1714500" marR="0" lvl="5" indent="0" algn="ctr" rtl="0">
              <a:lnSpc>
                <a:spcPct val="90000"/>
              </a:lnSpc>
              <a:spcBef>
                <a:spcPts val="375"/>
              </a:spcBef>
              <a:buClr>
                <a:srgbClr val="888888"/>
              </a:buClr>
              <a:buSzPts val="1350"/>
              <a:buFont typeface="Arial"/>
              <a:buNone/>
              <a:defRPr sz="1350" b="0" i="0" u="none" strike="noStrike" cap="none">
                <a:solidFill>
                  <a:srgbClr val="888888"/>
                </a:solidFill>
                <a:latin typeface="Arial"/>
                <a:ea typeface="Arial"/>
                <a:cs typeface="Arial"/>
                <a:sym typeface="Arial"/>
              </a:defRPr>
            </a:lvl6pPr>
            <a:lvl7pPr marL="2057400" marR="0" lvl="6" indent="0" algn="ctr" rtl="0">
              <a:lnSpc>
                <a:spcPct val="90000"/>
              </a:lnSpc>
              <a:spcBef>
                <a:spcPts val="375"/>
              </a:spcBef>
              <a:buClr>
                <a:srgbClr val="888888"/>
              </a:buClr>
              <a:buSzPts val="1350"/>
              <a:buFont typeface="Arial"/>
              <a:buNone/>
              <a:defRPr sz="1350" b="0" i="0" u="none" strike="noStrike" cap="none">
                <a:solidFill>
                  <a:srgbClr val="888888"/>
                </a:solidFill>
                <a:latin typeface="Arial"/>
                <a:ea typeface="Arial"/>
                <a:cs typeface="Arial"/>
                <a:sym typeface="Arial"/>
              </a:defRPr>
            </a:lvl7pPr>
            <a:lvl8pPr marL="2400300" marR="0" lvl="7" indent="0" algn="ctr" rtl="0">
              <a:lnSpc>
                <a:spcPct val="90000"/>
              </a:lnSpc>
              <a:spcBef>
                <a:spcPts val="375"/>
              </a:spcBef>
              <a:buClr>
                <a:srgbClr val="888888"/>
              </a:buClr>
              <a:buSzPts val="1350"/>
              <a:buFont typeface="Arial"/>
              <a:buNone/>
              <a:defRPr sz="1350" b="0" i="0" u="none" strike="noStrike" cap="none">
                <a:solidFill>
                  <a:srgbClr val="888888"/>
                </a:solidFill>
                <a:latin typeface="Arial"/>
                <a:ea typeface="Arial"/>
                <a:cs typeface="Arial"/>
                <a:sym typeface="Arial"/>
              </a:defRPr>
            </a:lvl8pPr>
            <a:lvl9pPr marL="2743200" marR="0" lvl="8" indent="0" algn="ctr" rtl="0">
              <a:lnSpc>
                <a:spcPct val="90000"/>
              </a:lnSpc>
              <a:spcBef>
                <a:spcPts val="375"/>
              </a:spcBef>
              <a:buClr>
                <a:srgbClr val="888888"/>
              </a:buClr>
              <a:buSzPts val="1350"/>
              <a:buFont typeface="Arial"/>
              <a:buNone/>
              <a:defRPr sz="1350" b="0" i="0" u="none" strike="noStrike" cap="none">
                <a:solidFill>
                  <a:srgbClr val="888888"/>
                </a:solidFill>
                <a:latin typeface="Arial"/>
                <a:ea typeface="Arial"/>
                <a:cs typeface="Arial"/>
                <a:sym typeface="Arial"/>
              </a:defRPr>
            </a:lvl9pPr>
          </a:lstStyle>
          <a:p>
            <a:r>
              <a:rPr lang="en-US"/>
              <a:t>Click to edit Master subtitle style</a:t>
            </a:r>
            <a:endParaRPr/>
          </a:p>
        </p:txBody>
      </p:sp>
    </p:spTree>
    <p:extLst>
      <p:ext uri="{BB962C8B-B14F-4D97-AF65-F5344CB8AC3E}">
        <p14:creationId xmlns:p14="http://schemas.microsoft.com/office/powerpoint/2010/main" val="5292190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The End, My Friend">
    <p:spTree>
      <p:nvGrpSpPr>
        <p:cNvPr id="1" name="Shape 50"/>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ext uri="{BB962C8B-B14F-4D97-AF65-F5344CB8AC3E}">
        <p14:creationId xmlns:p14="http://schemas.microsoft.com/office/powerpoint/2010/main" val="2210499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F0B8B-A103-2E46-B4E5-886A95D19ADD}"/>
              </a:ext>
            </a:extLst>
          </p:cNvPr>
          <p:cNvSpPr>
            <a:spLocks noGrp="1"/>
          </p:cNvSpPr>
          <p:nvPr>
            <p:ph type="title"/>
          </p:nvPr>
        </p:nvSpPr>
        <p:spPr>
          <a:xfrm>
            <a:off x="457200" y="273050"/>
            <a:ext cx="8228013" cy="1143000"/>
          </a:xfrm>
        </p:spPr>
        <p:txBody>
          <a:bodyPr/>
          <a:lstStyle/>
          <a:p>
            <a:r>
              <a:rPr lang="en-US"/>
              <a:t>Click to edit Master title style</a:t>
            </a:r>
            <a:endParaRPr lang="en-GB"/>
          </a:p>
        </p:txBody>
      </p:sp>
    </p:spTree>
    <p:extLst>
      <p:ext uri="{BB962C8B-B14F-4D97-AF65-F5344CB8AC3E}">
        <p14:creationId xmlns:p14="http://schemas.microsoft.com/office/powerpoint/2010/main" val="33082073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6"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latin typeface="Arial"/>
            </a:endParaRPr>
          </a:p>
        </p:txBody>
      </p:sp>
    </p:spTree>
    <p:extLst>
      <p:ext uri="{BB962C8B-B14F-4D97-AF65-F5344CB8AC3E}">
        <p14:creationId xmlns:p14="http://schemas.microsoft.com/office/powerpoint/2010/main" val="1856533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Title and Content">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1479551"/>
            <a:ext cx="8292704" cy="4703763"/>
          </a:xfrm>
          <a:prstGeom prst="rect">
            <a:avLst/>
          </a:prstGeom>
          <a:noFill/>
          <a:ln>
            <a:noFill/>
          </a:ln>
        </p:spPr>
        <p:txBody>
          <a:bodyPr wrap="square" lIns="91425" tIns="91425" rIns="91425" bIns="91425" anchor="t" anchorCtr="0"/>
          <a:lstStyle>
            <a:lvl1pPr marL="171450" marR="0" lvl="0" indent="-38100" algn="l" rtl="0">
              <a:lnSpc>
                <a:spcPct val="90000"/>
              </a:lnSpc>
              <a:spcBef>
                <a:spcPts val="750"/>
              </a:spcBef>
              <a:spcAft>
                <a:spcPts val="0"/>
              </a:spcAft>
              <a:buClr>
                <a:schemeClr val="dk1"/>
              </a:buClr>
              <a:buSzPts val="2100"/>
              <a:buFont typeface="Arial"/>
              <a:buChar char="•"/>
              <a:defRPr sz="2400" b="0" i="0" u="none" strike="noStrike" cap="none">
                <a:solidFill>
                  <a:schemeClr val="dk1"/>
                </a:solidFill>
                <a:latin typeface="Calibri" charset="0"/>
                <a:ea typeface="Calibri" charset="0"/>
                <a:cs typeface="Calibri" charset="0"/>
                <a:sym typeface="Arial"/>
              </a:defRPr>
            </a:lvl1pPr>
            <a:lvl2pPr marL="514350" marR="0" lvl="1"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2pPr>
            <a:lvl3pPr marL="857250" marR="0" lvl="2" indent="-7620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3pPr>
            <a:lvl4pPr marL="1200150" marR="0" lvl="3"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1543050" marR="0" lvl="4"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1885950" marR="0" lvl="5"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2228850" marR="0" lvl="6"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2571750" marR="0" lvl="7"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2914650" marR="0" lvl="8"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pPr lvl="0"/>
            <a:r>
              <a:rPr lang="en-US"/>
              <a:t>Edit Master text styles</a:t>
            </a:r>
          </a:p>
        </p:txBody>
      </p:sp>
      <p:sp>
        <p:nvSpPr>
          <p:cNvPr id="21" name="Shape 21"/>
          <p:cNvSpPr txBox="1">
            <a:spLocks noGrp="1"/>
          </p:cNvSpPr>
          <p:nvPr>
            <p:ph type="title"/>
          </p:nvPr>
        </p:nvSpPr>
        <p:spPr>
          <a:xfrm>
            <a:off x="457200" y="365126"/>
            <a:ext cx="8292704" cy="879475"/>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800" b="1" i="0" u="none" strike="noStrike" cap="none">
                <a:solidFill>
                  <a:schemeClr val="dk1"/>
                </a:solidFill>
                <a:latin typeface="Calibri" charset="0"/>
                <a:ea typeface="Calibri" charset="0"/>
                <a:cs typeface="Calibri" charset="0"/>
                <a:sym typeface="Arial"/>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dirty="0"/>
          </a:p>
        </p:txBody>
      </p:sp>
      <p:sp>
        <p:nvSpPr>
          <p:cNvPr id="22" name="Shape 22"/>
          <p:cNvSpPr txBox="1">
            <a:spLocks noGrp="1"/>
          </p:cNvSpPr>
          <p:nvPr>
            <p:ph type="sldNum" idx="12"/>
          </p:nvPr>
        </p:nvSpPr>
        <p:spPr>
          <a:xfrm>
            <a:off x="3461148" y="6416676"/>
            <a:ext cx="1758553" cy="288925"/>
          </a:xfrm>
          <a:prstGeom prst="rect">
            <a:avLst/>
          </a:prstGeom>
          <a:noFill/>
          <a:ln>
            <a:noFill/>
          </a:ln>
        </p:spPr>
        <p:txBody>
          <a:bodyPr wrap="square" lIns="91425" tIns="45700" rIns="91425" bIns="45700" anchor="ctr" anchorCtr="0">
            <a:noAutofit/>
          </a:bodyPr>
          <a:lstStyle>
            <a:lvl1pPr>
              <a:defRPr>
                <a:latin typeface="Calibri" charset="0"/>
                <a:ea typeface="Calibri" charset="0"/>
                <a:cs typeface="Calibri" charset="0"/>
              </a:defRPr>
            </a:lvl1pPr>
          </a:lstStyle>
          <a:p>
            <a:pPr algn="ctr"/>
            <a:fld id="{00000000-1234-1234-1234-123412341234}" type="slidenum">
              <a:rPr lang="en-US" sz="900" smtClean="0">
                <a:solidFill>
                  <a:srgbClr val="888888"/>
                </a:solidFill>
                <a:sym typeface="Calibri"/>
              </a:rPr>
              <a:pPr algn="ctr"/>
              <a:t>‹#›</a:t>
            </a:fld>
            <a:endParaRPr lang="en-US" sz="900">
              <a:solidFill>
                <a:srgbClr val="888888"/>
              </a:solidFill>
              <a:sym typeface="Calibri"/>
            </a:endParaRPr>
          </a:p>
        </p:txBody>
      </p:sp>
    </p:spTree>
    <p:extLst>
      <p:ext uri="{BB962C8B-B14F-4D97-AF65-F5344CB8AC3E}">
        <p14:creationId xmlns:p14="http://schemas.microsoft.com/office/powerpoint/2010/main" val="3565211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3"/>
        <p:cNvGrpSpPr/>
        <p:nvPr/>
      </p:nvGrpSpPr>
      <p:grpSpPr>
        <a:xfrm>
          <a:off x="0" y="0"/>
          <a:ext cx="0" cy="0"/>
          <a:chOff x="0" y="0"/>
          <a:chExt cx="0" cy="0"/>
        </a:xfrm>
      </p:grpSpPr>
      <p:sp>
        <p:nvSpPr>
          <p:cNvPr id="24" name="Shape 24"/>
          <p:cNvSpPr txBox="1">
            <a:spLocks noGrp="1"/>
          </p:cNvSpPr>
          <p:nvPr>
            <p:ph type="sldNum" idx="12"/>
          </p:nvPr>
        </p:nvSpPr>
        <p:spPr>
          <a:xfrm>
            <a:off x="3461148" y="6416676"/>
            <a:ext cx="1758553" cy="288925"/>
          </a:xfrm>
          <a:prstGeom prst="rect">
            <a:avLst/>
          </a:prstGeom>
          <a:noFill/>
          <a:ln>
            <a:noFill/>
          </a:ln>
        </p:spPr>
        <p:txBody>
          <a:bodyPr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US" sz="900" b="0" i="0" u="none" strike="noStrike" cap="none">
                <a:solidFill>
                  <a:srgbClr val="888888"/>
                </a:solidFill>
                <a:latin typeface="Calibri"/>
                <a:ea typeface="Calibri"/>
                <a:cs typeface="Calibri"/>
                <a:sym typeface="Calibri"/>
              </a:rPr>
              <a:t>‹#›</a:t>
            </a:fld>
            <a:endParaRPr lang="en-US" sz="900" b="0" i="0" u="none" strike="noStrike" cap="none">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3742979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Section">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2317750" y="2257428"/>
            <a:ext cx="4349750" cy="2416175"/>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700" b="1" i="0" u="none" strike="noStrike" cap="none">
                <a:solidFill>
                  <a:schemeClr val="dk1"/>
                </a:solidFill>
                <a:latin typeface="Calibri" charset="0"/>
                <a:ea typeface="Calibri" charset="0"/>
                <a:cs typeface="Calibri" charset="0"/>
                <a:sym typeface="Arial"/>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a:p>
        </p:txBody>
      </p:sp>
    </p:spTree>
    <p:extLst>
      <p:ext uri="{BB962C8B-B14F-4D97-AF65-F5344CB8AC3E}">
        <p14:creationId xmlns:p14="http://schemas.microsoft.com/office/powerpoint/2010/main" val="28783062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Bullets (Numbered) with Lead-i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57200" y="369888"/>
            <a:ext cx="8229600" cy="411162"/>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dk1"/>
              </a:buClr>
              <a:buSzPts val="1400"/>
              <a:buFont typeface="Lucida Sans"/>
              <a:buNone/>
              <a:defRPr sz="2400" b="1" i="0" u="none" strike="noStrike" cap="none">
                <a:solidFill>
                  <a:schemeClr val="dk1"/>
                </a:solidFill>
                <a:latin typeface="Calibri" charset="0"/>
                <a:ea typeface="Calibri" charset="0"/>
                <a:cs typeface="Calibri" charset="0"/>
                <a:sym typeface="Lucida Sans"/>
              </a:defRPr>
            </a:lvl1pPr>
            <a:lvl2pPr marL="0" marR="0" lvl="1"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Clr>
                <a:schemeClr val="dk1"/>
              </a:buClr>
              <a:buSzPts val="1400"/>
              <a:buFont typeface="Arial"/>
              <a:buNone/>
              <a:defRPr sz="1350" b="1" i="0" u="none" strike="noStrike" cap="none">
                <a:solidFill>
                  <a:schemeClr val="dk1"/>
                </a:solidFill>
                <a:latin typeface="Arial"/>
                <a:ea typeface="Arial"/>
                <a:cs typeface="Arial"/>
                <a:sym typeface="Arial"/>
              </a:defRPr>
            </a:lvl9pPr>
          </a:lstStyle>
          <a:p>
            <a:r>
              <a:rPr lang="en-US"/>
              <a:t>Click to edit Master title style</a:t>
            </a:r>
            <a:endParaRPr/>
          </a:p>
        </p:txBody>
      </p:sp>
      <p:sp>
        <p:nvSpPr>
          <p:cNvPr id="30" name="Shape 30"/>
          <p:cNvSpPr txBox="1">
            <a:spLocks noGrp="1"/>
          </p:cNvSpPr>
          <p:nvPr>
            <p:ph type="body" idx="1"/>
          </p:nvPr>
        </p:nvSpPr>
        <p:spPr>
          <a:xfrm>
            <a:off x="457201" y="1114427"/>
            <a:ext cx="8258175" cy="4305935"/>
          </a:xfrm>
          <a:prstGeom prst="rect">
            <a:avLst/>
          </a:prstGeom>
          <a:noFill/>
          <a:ln>
            <a:noFill/>
          </a:ln>
        </p:spPr>
        <p:txBody>
          <a:bodyPr wrap="square" lIns="91425" tIns="91425" rIns="91425" bIns="91425" anchor="t" anchorCtr="0"/>
          <a:lstStyle>
            <a:lvl1pPr marL="0" marR="0" lvl="0" indent="0" algn="l" rtl="0">
              <a:lnSpc>
                <a:spcPct val="114000"/>
              </a:lnSpc>
              <a:spcBef>
                <a:spcPts val="750"/>
              </a:spcBef>
              <a:spcAft>
                <a:spcPts val="0"/>
              </a:spcAft>
              <a:buClr>
                <a:srgbClr val="F38127"/>
              </a:buClr>
              <a:buSzPts val="2800"/>
              <a:buFont typeface="Arial"/>
              <a:buNone/>
              <a:defRPr sz="1500" b="0" i="0" u="none" strike="noStrike" cap="none">
                <a:solidFill>
                  <a:schemeClr val="dk1"/>
                </a:solidFill>
                <a:latin typeface="Calibri" charset="0"/>
                <a:ea typeface="Calibri" charset="0"/>
                <a:cs typeface="Calibri" charset="0"/>
                <a:sym typeface="Lucida Sans"/>
              </a:defRPr>
            </a:lvl1pPr>
            <a:lvl2pPr marL="342900" marR="0" lvl="1" indent="-34925" algn="l" rtl="0">
              <a:lnSpc>
                <a:spcPct val="114000"/>
              </a:lnSpc>
              <a:spcBef>
                <a:spcPts val="375"/>
              </a:spcBef>
              <a:spcAft>
                <a:spcPts val="0"/>
              </a:spcAft>
              <a:buClr>
                <a:schemeClr val="dk1"/>
              </a:buClr>
              <a:buSzPts val="2000"/>
              <a:buFont typeface="Arial"/>
              <a:buAutoNum type="arabicPeriod"/>
              <a:defRPr sz="1500" b="0" i="0" u="none" strike="noStrike" cap="none">
                <a:solidFill>
                  <a:schemeClr val="dk1"/>
                </a:solidFill>
                <a:latin typeface="Lucida Sans"/>
                <a:ea typeface="Lucida Sans"/>
                <a:cs typeface="Lucida Sans"/>
                <a:sym typeface="Lucida Sans"/>
              </a:defRPr>
            </a:lvl2pPr>
            <a:lvl3pPr marL="639366" marR="0" lvl="2" indent="-36114" algn="l" rtl="0">
              <a:lnSpc>
                <a:spcPct val="114000"/>
              </a:lnSpc>
              <a:spcBef>
                <a:spcPts val="375"/>
              </a:spcBef>
              <a:spcAft>
                <a:spcPts val="0"/>
              </a:spcAft>
              <a:buClr>
                <a:schemeClr val="dk1"/>
              </a:buClr>
              <a:buSzPts val="2000"/>
              <a:buFont typeface="Arial"/>
              <a:buAutoNum type="alphaLcPeriod"/>
              <a:defRPr sz="1500" b="0" i="0" u="none" strike="noStrike" cap="none">
                <a:solidFill>
                  <a:schemeClr val="dk1"/>
                </a:solidFill>
                <a:latin typeface="Lucida Sans"/>
                <a:ea typeface="Lucida Sans"/>
                <a:cs typeface="Lucida Sans"/>
                <a:sym typeface="Lucida Sans"/>
              </a:defRPr>
            </a:lvl3pPr>
            <a:lvl4pPr marL="901304" marR="0" lvl="3" indent="-40878" algn="l" rtl="0">
              <a:lnSpc>
                <a:spcPct val="114000"/>
              </a:lnSpc>
              <a:spcBef>
                <a:spcPts val="375"/>
              </a:spcBef>
              <a:spcAft>
                <a:spcPts val="0"/>
              </a:spcAft>
              <a:buClr>
                <a:schemeClr val="dk1"/>
              </a:buClr>
              <a:buSzPts val="2000"/>
              <a:buFont typeface="Arial"/>
              <a:buAutoNum type="arabicPeriod"/>
              <a:defRPr sz="1500" b="0" i="0" u="none" strike="noStrike" cap="none">
                <a:solidFill>
                  <a:schemeClr val="dk1"/>
                </a:solidFill>
                <a:latin typeface="Lucida Sans"/>
                <a:ea typeface="Lucida Sans"/>
                <a:cs typeface="Lucida Sans"/>
                <a:sym typeface="Lucida Sans"/>
              </a:defRPr>
            </a:lvl4pPr>
            <a:lvl5pPr marL="1156097" marR="0" lvl="4" indent="-38496" algn="l" rtl="0">
              <a:lnSpc>
                <a:spcPct val="114000"/>
              </a:lnSpc>
              <a:spcBef>
                <a:spcPts val="375"/>
              </a:spcBef>
              <a:spcAft>
                <a:spcPts val="0"/>
              </a:spcAft>
              <a:buClr>
                <a:schemeClr val="dk1"/>
              </a:buClr>
              <a:buSzPts val="2000"/>
              <a:buFont typeface="Arial"/>
              <a:buAutoNum type="alphaLcPeriod"/>
              <a:defRPr sz="1500" b="0" i="0" u="none" strike="noStrike" cap="none">
                <a:solidFill>
                  <a:schemeClr val="dk1"/>
                </a:solidFill>
                <a:latin typeface="Lucida Sans"/>
                <a:ea typeface="Lucida Sans"/>
                <a:cs typeface="Lucida Sans"/>
                <a:sym typeface="Lucida Sans"/>
              </a:defRPr>
            </a:lvl5pPr>
            <a:lvl6pPr marL="1885950" marR="0" lvl="5" indent="28575" algn="l" rtl="0">
              <a:lnSpc>
                <a:spcPct val="90000"/>
              </a:lnSpc>
              <a:spcBef>
                <a:spcPts val="375"/>
              </a:spcBef>
              <a:buClr>
                <a:schemeClr val="dk1"/>
              </a:buClr>
              <a:buSzPts val="1800"/>
              <a:buFont typeface="Arial"/>
              <a:buChar char="•"/>
              <a:defRPr sz="1350" b="0" i="0" u="none" strike="noStrike" cap="none">
                <a:solidFill>
                  <a:schemeClr val="dk1"/>
                </a:solidFill>
                <a:latin typeface="Arial"/>
                <a:ea typeface="Arial"/>
                <a:cs typeface="Arial"/>
                <a:sym typeface="Arial"/>
              </a:defRPr>
            </a:lvl6pPr>
            <a:lvl7pPr marL="2228850" marR="0" lvl="6" indent="28575" algn="l" rtl="0">
              <a:lnSpc>
                <a:spcPct val="90000"/>
              </a:lnSpc>
              <a:spcBef>
                <a:spcPts val="375"/>
              </a:spcBef>
              <a:buClr>
                <a:schemeClr val="dk1"/>
              </a:buClr>
              <a:buSzPts val="1800"/>
              <a:buFont typeface="Arial"/>
              <a:buChar char="•"/>
              <a:defRPr sz="1350" b="0" i="0" u="none" strike="noStrike" cap="none">
                <a:solidFill>
                  <a:schemeClr val="dk1"/>
                </a:solidFill>
                <a:latin typeface="Arial"/>
                <a:ea typeface="Arial"/>
                <a:cs typeface="Arial"/>
                <a:sym typeface="Arial"/>
              </a:defRPr>
            </a:lvl7pPr>
            <a:lvl8pPr marL="2571750" marR="0" lvl="7" indent="28575" algn="l" rtl="0">
              <a:lnSpc>
                <a:spcPct val="90000"/>
              </a:lnSpc>
              <a:spcBef>
                <a:spcPts val="375"/>
              </a:spcBef>
              <a:buClr>
                <a:schemeClr val="dk1"/>
              </a:buClr>
              <a:buSzPts val="1800"/>
              <a:buFont typeface="Arial"/>
              <a:buChar char="•"/>
              <a:defRPr sz="1350" b="0" i="0" u="none" strike="noStrike" cap="none">
                <a:solidFill>
                  <a:schemeClr val="dk1"/>
                </a:solidFill>
                <a:latin typeface="Arial"/>
                <a:ea typeface="Arial"/>
                <a:cs typeface="Arial"/>
                <a:sym typeface="Arial"/>
              </a:defRPr>
            </a:lvl8pPr>
            <a:lvl9pPr marL="2914650" marR="0" lvl="8" indent="28575" algn="l" rtl="0">
              <a:lnSpc>
                <a:spcPct val="90000"/>
              </a:lnSpc>
              <a:spcBef>
                <a:spcPts val="375"/>
              </a:spcBef>
              <a:buClr>
                <a:schemeClr val="dk1"/>
              </a:buClr>
              <a:buSzPts val="1800"/>
              <a:buFont typeface="Arial"/>
              <a:buChar char="•"/>
              <a:defRPr sz="1350" b="0" i="0" u="none" strike="noStrike" cap="none">
                <a:solidFill>
                  <a:schemeClr val="dk1"/>
                </a:solidFill>
                <a:latin typeface="Arial"/>
                <a:ea typeface="Arial"/>
                <a:cs typeface="Arial"/>
                <a:sym typeface="Arial"/>
              </a:defRPr>
            </a:lvl9pPr>
          </a:lstStyle>
          <a:p>
            <a:pPr lvl="0"/>
            <a:r>
              <a:rPr lang="en-US"/>
              <a:t>Edit Master text styles</a:t>
            </a:r>
          </a:p>
        </p:txBody>
      </p:sp>
    </p:spTree>
    <p:extLst>
      <p:ext uri="{BB962C8B-B14F-4D97-AF65-F5344CB8AC3E}">
        <p14:creationId xmlns:p14="http://schemas.microsoft.com/office/powerpoint/2010/main" val="3035523249"/>
      </p:ext>
    </p:extLst>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Only">
    <p:spTree>
      <p:nvGrpSpPr>
        <p:cNvPr id="1" name="Shape 31"/>
        <p:cNvGrpSpPr/>
        <p:nvPr/>
      </p:nvGrpSpPr>
      <p:grpSpPr>
        <a:xfrm>
          <a:off x="0" y="0"/>
          <a:ext cx="0" cy="0"/>
          <a:chOff x="0" y="0"/>
          <a:chExt cx="0" cy="0"/>
        </a:xfrm>
      </p:grpSpPr>
    </p:spTree>
    <p:extLst>
      <p:ext uri="{BB962C8B-B14F-4D97-AF65-F5344CB8AC3E}">
        <p14:creationId xmlns:p14="http://schemas.microsoft.com/office/powerpoint/2010/main" val="3928015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1_Lab Title">
    <p:spTree>
      <p:nvGrpSpPr>
        <p:cNvPr id="1" name="Shape 39"/>
        <p:cNvGrpSpPr/>
        <p:nvPr/>
      </p:nvGrpSpPr>
      <p:grpSpPr>
        <a:xfrm>
          <a:off x="0" y="0"/>
          <a:ext cx="0" cy="0"/>
          <a:chOff x="0" y="0"/>
          <a:chExt cx="0" cy="0"/>
        </a:xfrm>
      </p:grpSpPr>
      <p:pic>
        <p:nvPicPr>
          <p:cNvPr id="40" name="Shape 40"/>
          <p:cNvPicPr preferRelativeResize="0"/>
          <p:nvPr/>
        </p:nvPicPr>
        <p:blipFill rotWithShape="1">
          <a:blip r:embed="rId2">
            <a:alphaModFix/>
          </a:blip>
          <a:srcRect/>
          <a:stretch/>
        </p:blipFill>
        <p:spPr>
          <a:xfrm>
            <a:off x="6502003" y="1579564"/>
            <a:ext cx="2641997" cy="5278437"/>
          </a:xfrm>
          <a:prstGeom prst="rect">
            <a:avLst/>
          </a:prstGeom>
          <a:noFill/>
          <a:ln>
            <a:noFill/>
          </a:ln>
        </p:spPr>
      </p:pic>
      <p:sp>
        <p:nvSpPr>
          <p:cNvPr id="41" name="Shape 41"/>
          <p:cNvSpPr txBox="1">
            <a:spLocks noGrp="1"/>
          </p:cNvSpPr>
          <p:nvPr>
            <p:ph type="title"/>
          </p:nvPr>
        </p:nvSpPr>
        <p:spPr>
          <a:xfrm>
            <a:off x="449264" y="1138992"/>
            <a:ext cx="8229600" cy="792791"/>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400" b="1" i="0" u="none" strike="noStrike" cap="none">
                <a:solidFill>
                  <a:schemeClr val="dk1"/>
                </a:solidFill>
                <a:latin typeface="Calibri" charset="0"/>
                <a:ea typeface="Calibri" charset="0"/>
                <a:cs typeface="Calibri" charset="0"/>
                <a:sym typeface="Merriweather Sans"/>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a:p>
        </p:txBody>
      </p:sp>
      <p:sp>
        <p:nvSpPr>
          <p:cNvPr id="42" name="Shape 42"/>
          <p:cNvSpPr txBox="1">
            <a:spLocks noGrp="1"/>
          </p:cNvSpPr>
          <p:nvPr>
            <p:ph type="body" idx="1"/>
          </p:nvPr>
        </p:nvSpPr>
        <p:spPr>
          <a:xfrm>
            <a:off x="449264" y="2093495"/>
            <a:ext cx="5229642" cy="3418940"/>
          </a:xfrm>
          <a:prstGeom prst="rect">
            <a:avLst/>
          </a:prstGeom>
          <a:noFill/>
          <a:ln>
            <a:noFill/>
          </a:ln>
        </p:spPr>
        <p:txBody>
          <a:bodyPr wrap="square" lIns="91425" tIns="91425" rIns="91425" bIns="91425" anchor="t" anchorCtr="0"/>
          <a:lstStyle>
            <a:lvl1pPr marL="0" marR="0" lvl="0" indent="0" algn="l" rtl="0">
              <a:lnSpc>
                <a:spcPct val="114000"/>
              </a:lnSpc>
              <a:spcBef>
                <a:spcPts val="750"/>
              </a:spcBef>
              <a:spcAft>
                <a:spcPts val="0"/>
              </a:spcAft>
              <a:buClr>
                <a:srgbClr val="F38127"/>
              </a:buClr>
              <a:buSzPts val="1800"/>
              <a:buFont typeface="Arial"/>
              <a:buNone/>
              <a:defRPr sz="1800" b="0" i="0" u="none" strike="noStrike" cap="none">
                <a:solidFill>
                  <a:schemeClr val="dk1"/>
                </a:solidFill>
                <a:latin typeface="Calibri" charset="0"/>
                <a:ea typeface="Calibri" charset="0"/>
                <a:cs typeface="Calibri" charset="0"/>
                <a:sym typeface="Merriweather Sans"/>
              </a:defRPr>
            </a:lvl1pPr>
            <a:lvl2pPr marL="220265" marR="0" lvl="1" indent="-105965"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2pPr>
            <a:lvl3pPr marL="603647" marR="0" lvl="2" indent="-226219"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3pPr>
            <a:lvl4pPr marL="815579" marR="0" lvl="3" indent="-97631"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4pPr>
            <a:lvl5pPr marL="1543050" marR="0" lvl="4" indent="-57150" algn="l" rtl="0">
              <a:lnSpc>
                <a:spcPct val="114000"/>
              </a:lnSpc>
              <a:spcBef>
                <a:spcPts val="375"/>
              </a:spcBef>
              <a:spcAft>
                <a:spcPts val="0"/>
              </a:spcAft>
              <a:buClr>
                <a:srgbClr val="595959"/>
              </a:buClr>
              <a:buSzPts val="1800"/>
              <a:buFont typeface="Arial"/>
              <a:buChar char="•"/>
              <a:defRPr sz="1800" b="0" i="0" u="none" strike="noStrike" cap="none">
                <a:solidFill>
                  <a:schemeClr val="dk1"/>
                </a:solidFill>
                <a:latin typeface="Arial"/>
                <a:ea typeface="Arial"/>
                <a:cs typeface="Arial"/>
                <a:sym typeface="Arial"/>
              </a:defRPr>
            </a:lvl5pPr>
            <a:lvl6pPr marL="1885950" marR="0" lvl="5"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2228850" marR="0" lvl="6"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2571750" marR="0" lvl="7"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2914650" marR="0" lvl="8"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pPr lvl="0"/>
            <a:r>
              <a:rPr lang="en-US"/>
              <a:t>Edit Master text styles</a:t>
            </a:r>
          </a:p>
        </p:txBody>
      </p:sp>
    </p:spTree>
    <p:extLst>
      <p:ext uri="{BB962C8B-B14F-4D97-AF65-F5344CB8AC3E}">
        <p14:creationId xmlns:p14="http://schemas.microsoft.com/office/powerpoint/2010/main" val="2976046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1_Lab Contents">
    <p:spTree>
      <p:nvGrpSpPr>
        <p:cNvPr id="1" name="Shape 43"/>
        <p:cNvGrpSpPr/>
        <p:nvPr/>
      </p:nvGrpSpPr>
      <p:grpSpPr>
        <a:xfrm>
          <a:off x="0" y="0"/>
          <a:ext cx="0" cy="0"/>
          <a:chOff x="0" y="0"/>
          <a:chExt cx="0" cy="0"/>
        </a:xfrm>
      </p:grpSpPr>
      <p:pic>
        <p:nvPicPr>
          <p:cNvPr id="44" name="Shape 44"/>
          <p:cNvPicPr preferRelativeResize="0"/>
          <p:nvPr/>
        </p:nvPicPr>
        <p:blipFill rotWithShape="1">
          <a:blip r:embed="rId2">
            <a:alphaModFix amt="24000"/>
          </a:blip>
          <a:srcRect/>
          <a:stretch/>
        </p:blipFill>
        <p:spPr>
          <a:xfrm>
            <a:off x="6502003" y="1579564"/>
            <a:ext cx="2641997" cy="5278437"/>
          </a:xfrm>
          <a:prstGeom prst="rect">
            <a:avLst/>
          </a:prstGeom>
          <a:noFill/>
          <a:ln>
            <a:noFill/>
          </a:ln>
        </p:spPr>
      </p:pic>
      <p:sp>
        <p:nvSpPr>
          <p:cNvPr id="45" name="Shape 45"/>
          <p:cNvSpPr txBox="1">
            <a:spLocks noGrp="1"/>
          </p:cNvSpPr>
          <p:nvPr>
            <p:ph type="title"/>
          </p:nvPr>
        </p:nvSpPr>
        <p:spPr>
          <a:xfrm>
            <a:off x="457200" y="350839"/>
            <a:ext cx="8229600" cy="411163"/>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400" b="1" i="0" u="none" strike="noStrike" cap="none">
                <a:solidFill>
                  <a:schemeClr val="dk1"/>
                </a:solidFill>
                <a:latin typeface="Calibri" charset="0"/>
                <a:ea typeface="Calibri" charset="0"/>
                <a:cs typeface="Calibri" charset="0"/>
                <a:sym typeface="Merriweather Sans"/>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r>
              <a:rPr lang="en-US"/>
              <a:t>Click to edit Master title style</a:t>
            </a:r>
            <a:endParaRPr/>
          </a:p>
        </p:txBody>
      </p:sp>
      <p:sp>
        <p:nvSpPr>
          <p:cNvPr id="46" name="Shape 46"/>
          <p:cNvSpPr txBox="1">
            <a:spLocks noGrp="1"/>
          </p:cNvSpPr>
          <p:nvPr>
            <p:ph type="body" idx="1"/>
          </p:nvPr>
        </p:nvSpPr>
        <p:spPr>
          <a:xfrm>
            <a:off x="449266" y="1206504"/>
            <a:ext cx="8258175" cy="4305935"/>
          </a:xfrm>
          <a:prstGeom prst="rect">
            <a:avLst/>
          </a:prstGeom>
          <a:noFill/>
          <a:ln>
            <a:noFill/>
          </a:ln>
        </p:spPr>
        <p:txBody>
          <a:bodyPr wrap="square" lIns="91425" tIns="91425" rIns="91425" bIns="91425" anchor="t" anchorCtr="0"/>
          <a:lstStyle>
            <a:lvl1pPr marL="0" marR="0" lvl="0" indent="0" algn="l" rtl="0">
              <a:lnSpc>
                <a:spcPct val="114000"/>
              </a:lnSpc>
              <a:spcBef>
                <a:spcPts val="750"/>
              </a:spcBef>
              <a:spcAft>
                <a:spcPts val="0"/>
              </a:spcAft>
              <a:buClr>
                <a:srgbClr val="F38127"/>
              </a:buClr>
              <a:buSzPts val="1800"/>
              <a:buFont typeface="Arial"/>
              <a:buNone/>
              <a:defRPr sz="1800" b="0" i="0" u="none" strike="noStrike" cap="none">
                <a:solidFill>
                  <a:schemeClr val="dk1"/>
                </a:solidFill>
                <a:latin typeface="Calibri" charset="0"/>
                <a:ea typeface="Calibri" charset="0"/>
                <a:cs typeface="Calibri" charset="0"/>
                <a:sym typeface="Merriweather Sans"/>
              </a:defRPr>
            </a:lvl1pPr>
            <a:lvl2pPr marL="220265" marR="0" lvl="1" indent="-105965"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2pPr>
            <a:lvl3pPr marL="603647" marR="0" lvl="2" indent="-226219"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3pPr>
            <a:lvl4pPr marL="815579" marR="0" lvl="3" indent="-97631" algn="l" rtl="0">
              <a:lnSpc>
                <a:spcPct val="114000"/>
              </a:lnSpc>
              <a:spcBef>
                <a:spcPts val="375"/>
              </a:spcBef>
              <a:spcAft>
                <a:spcPts val="0"/>
              </a:spcAft>
              <a:buClr>
                <a:schemeClr val="dk1"/>
              </a:buClr>
              <a:buSzPts val="1800"/>
              <a:buFont typeface="Arial"/>
              <a:buChar char="•"/>
              <a:defRPr sz="1800" b="0" i="0" u="none" strike="noStrike" cap="none">
                <a:solidFill>
                  <a:schemeClr val="dk1"/>
                </a:solidFill>
                <a:latin typeface="Merriweather Sans"/>
                <a:ea typeface="Merriweather Sans"/>
                <a:cs typeface="Merriweather Sans"/>
                <a:sym typeface="Merriweather Sans"/>
              </a:defRPr>
            </a:lvl4pPr>
            <a:lvl5pPr marL="1543050" marR="0" lvl="4" indent="-57150" algn="l" rtl="0">
              <a:lnSpc>
                <a:spcPct val="114000"/>
              </a:lnSpc>
              <a:spcBef>
                <a:spcPts val="375"/>
              </a:spcBef>
              <a:spcAft>
                <a:spcPts val="0"/>
              </a:spcAft>
              <a:buClr>
                <a:srgbClr val="595959"/>
              </a:buClr>
              <a:buSzPts val="1800"/>
              <a:buFont typeface="Arial"/>
              <a:buChar char="•"/>
              <a:defRPr sz="1800" b="0" i="0" u="none" strike="noStrike" cap="none">
                <a:solidFill>
                  <a:schemeClr val="dk1"/>
                </a:solidFill>
                <a:latin typeface="Arial"/>
                <a:ea typeface="Arial"/>
                <a:cs typeface="Arial"/>
                <a:sym typeface="Arial"/>
              </a:defRPr>
            </a:lvl5pPr>
            <a:lvl6pPr marL="1885950" marR="0" lvl="5"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2228850" marR="0" lvl="6"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2571750" marR="0" lvl="7"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2914650" marR="0" lvl="8"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pPr lvl="0"/>
            <a:r>
              <a:rPr lang="en-US"/>
              <a:t>Edit Master text styles</a:t>
            </a:r>
          </a:p>
        </p:txBody>
      </p:sp>
    </p:spTree>
    <p:extLst>
      <p:ext uri="{BB962C8B-B14F-4D97-AF65-F5344CB8AC3E}">
        <p14:creationId xmlns:p14="http://schemas.microsoft.com/office/powerpoint/2010/main" val="1851364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Questions">
    <p:spTree>
      <p:nvGrpSpPr>
        <p:cNvPr id="1" name="Shape 47"/>
        <p:cNvGrpSpPr/>
        <p:nvPr/>
      </p:nvGrpSpPr>
      <p:grpSpPr>
        <a:xfrm>
          <a:off x="0" y="0"/>
          <a:ext cx="0" cy="0"/>
          <a:chOff x="0" y="0"/>
          <a:chExt cx="0" cy="0"/>
        </a:xfrm>
      </p:grpSpPr>
      <p:sp>
        <p:nvSpPr>
          <p:cNvPr id="48" name="Shape 48"/>
          <p:cNvSpPr txBox="1"/>
          <p:nvPr/>
        </p:nvSpPr>
        <p:spPr>
          <a:xfrm>
            <a:off x="476250" y="336551"/>
            <a:ext cx="1473288" cy="461665"/>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r>
              <a:rPr lang="en-US" sz="2400" b="1">
                <a:solidFill>
                  <a:schemeClr val="lt1"/>
                </a:solidFill>
                <a:latin typeface="Calibri"/>
                <a:ea typeface="Calibri"/>
                <a:cs typeface="Calibri"/>
                <a:sym typeface="Calibri"/>
              </a:rPr>
              <a:t>Questions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4413" y="1118294"/>
            <a:ext cx="5460709" cy="4737165"/>
          </a:xfrm>
          <a:prstGeom prst="rect">
            <a:avLst/>
          </a:prstGeom>
        </p:spPr>
      </p:pic>
    </p:spTree>
    <p:extLst>
      <p:ext uri="{BB962C8B-B14F-4D97-AF65-F5344CB8AC3E}">
        <p14:creationId xmlns:p14="http://schemas.microsoft.com/office/powerpoint/2010/main" val="1556353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4">
            <a:alphaModFix/>
          </a:blip>
          <a:stretch>
            <a:fillRect/>
          </a:stretch>
        </a:blipFill>
        <a:effectLst/>
      </p:bgPr>
    </p:bg>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365126"/>
            <a:ext cx="8292704" cy="879475"/>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1pPr>
            <a:lvl2pPr marL="0" marR="0" lvl="1"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2pPr>
            <a:lvl3pPr marL="0" marR="0" lvl="2"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3pPr>
            <a:lvl4pPr marL="0" marR="0" lvl="3"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4pPr>
            <a:lvl5pPr marL="0" marR="0" lvl="4"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5pPr>
            <a:lvl6pPr marL="342900" marR="0" lvl="5"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6pPr>
            <a:lvl7pPr marL="685800" marR="0" lvl="6"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7pPr>
            <a:lvl8pPr marL="1028700" marR="0" lvl="7"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8pPr>
            <a:lvl9pPr marL="1371600" marR="0" lvl="8" indent="0" algn="l" rtl="0">
              <a:lnSpc>
                <a:spcPct val="90000"/>
              </a:lnSpc>
              <a:spcBef>
                <a:spcPts val="0"/>
              </a:spcBef>
              <a:spcAft>
                <a:spcPts val="0"/>
              </a:spcAft>
              <a:buSzPts val="1400"/>
              <a:buNone/>
              <a:defRPr sz="2400" b="1" i="0" u="none" strike="noStrike" cap="none">
                <a:solidFill>
                  <a:schemeClr val="dk1"/>
                </a:solidFill>
                <a:latin typeface="Arial"/>
                <a:ea typeface="Arial"/>
                <a:cs typeface="Arial"/>
                <a:sym typeface="Arial"/>
              </a:defRPr>
            </a:lvl9pPr>
          </a:lstStyle>
          <a:p>
            <a:endParaRPr dirty="0"/>
          </a:p>
        </p:txBody>
      </p:sp>
      <p:sp>
        <p:nvSpPr>
          <p:cNvPr id="12" name="Shape 12"/>
          <p:cNvSpPr txBox="1">
            <a:spLocks noGrp="1"/>
          </p:cNvSpPr>
          <p:nvPr>
            <p:ph type="body" idx="1"/>
          </p:nvPr>
        </p:nvSpPr>
        <p:spPr>
          <a:xfrm>
            <a:off x="457200" y="1479551"/>
            <a:ext cx="8292704" cy="4703763"/>
          </a:xfrm>
          <a:prstGeom prst="rect">
            <a:avLst/>
          </a:prstGeom>
          <a:noFill/>
          <a:ln>
            <a:noFill/>
          </a:ln>
        </p:spPr>
        <p:txBody>
          <a:bodyPr wrap="square" lIns="91425" tIns="91425" rIns="91425" bIns="91425" anchor="t" anchorCtr="0"/>
          <a:lstStyle>
            <a:lvl1pPr marL="171450" marR="0" lvl="0" indent="-3810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Arial"/>
                <a:ea typeface="Arial"/>
                <a:cs typeface="Arial"/>
                <a:sym typeface="Arial"/>
              </a:defRPr>
            </a:lvl1pPr>
            <a:lvl2pPr marL="514350" marR="0" lvl="1"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2pPr>
            <a:lvl3pPr marL="857250" marR="0" lvl="2" indent="-7620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3pPr>
            <a:lvl4pPr marL="1200150" marR="0" lvl="3"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1543050" marR="0" lvl="4" indent="-5715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1885950" marR="0" lvl="5"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6pPr>
            <a:lvl7pPr marL="2228850" marR="0" lvl="6"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7pPr>
            <a:lvl8pPr marL="2571750" marR="0" lvl="7"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8pPr>
            <a:lvl9pPr marL="2914650" marR="0" lvl="8" indent="-85725" algn="l" rtl="0">
              <a:lnSpc>
                <a:spcPct val="90000"/>
              </a:lnSpc>
              <a:spcBef>
                <a:spcPts val="375"/>
              </a:spcBef>
              <a:buClr>
                <a:schemeClr val="dk1"/>
              </a:buClr>
              <a:buSzPts val="1350"/>
              <a:buFont typeface="Arial"/>
              <a:buChar char="•"/>
              <a:defRPr sz="1350" b="0" i="0" u="none" strike="noStrike" cap="none">
                <a:solidFill>
                  <a:schemeClr val="dk1"/>
                </a:solidFill>
                <a:latin typeface="Arial"/>
                <a:ea typeface="Arial"/>
                <a:cs typeface="Arial"/>
                <a:sym typeface="Arial"/>
              </a:defRPr>
            </a:lvl9pPr>
          </a:lstStyle>
          <a:p>
            <a:endParaRPr dirty="0"/>
          </a:p>
        </p:txBody>
      </p:sp>
      <p:pic>
        <p:nvPicPr>
          <p:cNvPr id="14" name="Shape 14"/>
          <p:cNvPicPr preferRelativeResize="0"/>
          <p:nvPr/>
        </p:nvPicPr>
        <p:blipFill rotWithShape="1">
          <a:blip r:embed="rId15">
            <a:alphaModFix/>
          </a:blip>
          <a:srcRect/>
          <a:stretch/>
        </p:blipFill>
        <p:spPr>
          <a:xfrm>
            <a:off x="7619999" y="6070974"/>
            <a:ext cx="1282305" cy="737813"/>
          </a:xfrm>
          <a:prstGeom prst="rect">
            <a:avLst/>
          </a:prstGeom>
          <a:noFill/>
          <a:ln>
            <a:noFill/>
          </a:ln>
        </p:spPr>
      </p:pic>
      <p:sp>
        <p:nvSpPr>
          <p:cNvPr id="7" name="CustomShape 1">
            <a:extLst>
              <a:ext uri="{FF2B5EF4-FFF2-40B4-BE49-F238E27FC236}">
                <a16:creationId xmlns:a16="http://schemas.microsoft.com/office/drawing/2014/main" id="{E5B605E0-69EC-F745-BAE3-FC69E4C30BB5}"/>
              </a:ext>
            </a:extLst>
          </p:cNvPr>
          <p:cNvSpPr/>
          <p:nvPr userDrawn="1"/>
        </p:nvSpPr>
        <p:spPr>
          <a:xfrm>
            <a:off x="0" y="6624720"/>
            <a:ext cx="5112000" cy="21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800" b="0" strike="noStrike" spc="-1" dirty="0">
                <a:solidFill>
                  <a:srgbClr val="595959"/>
                </a:solidFill>
                <a:latin typeface="Calibri" panose="020F0502020204030204" pitchFamily="34" charset="0"/>
                <a:ea typeface="Merriweather Sans"/>
                <a:cs typeface="Calibri" panose="020F0502020204030204" pitchFamily="34" charset="0"/>
              </a:rPr>
              <a:t>Fusion Module 2: Investigate the Collection Process, Version 1.5</a:t>
            </a:r>
            <a:r>
              <a:rPr lang="en-US" sz="800" b="0" strike="noStrike" spc="-1" dirty="0">
                <a:solidFill>
                  <a:srgbClr val="595959"/>
                </a:solidFill>
                <a:latin typeface="Calibri" panose="020F0502020204030204" pitchFamily="34" charset="0"/>
                <a:ea typeface="Arial"/>
                <a:cs typeface="Calibri" panose="020F0502020204030204" pitchFamily="34" charset="0"/>
              </a:rPr>
              <a:t>, © FIRST Inc.</a:t>
            </a:r>
            <a:endParaRPr lang="en-US" sz="800" b="0" strike="noStrike" spc="-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49793092"/>
      </p:ext>
    </p:extLst>
  </p:cSld>
  <p:clrMap bg1="lt1" tx1="dk1" bg2="dk2" tx2="lt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2800" b="1" i="0" u="none" strike="noStrike" cap="none">
          <a:solidFill>
            <a:srgbClr val="000000"/>
          </a:solidFill>
          <a:latin typeface="Calibri" charset="0"/>
          <a:ea typeface="Calibri" charset="0"/>
          <a:cs typeface="Calibri" charset="0"/>
          <a:sym typeface="Arial"/>
        </a:defRPr>
      </a:lvl1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2400" b="0" i="0" u="none" strike="noStrike" cap="none">
          <a:solidFill>
            <a:srgbClr val="000000"/>
          </a:solidFill>
          <a:latin typeface="Calibri" charset="0"/>
          <a:ea typeface="Calibri" charset="0"/>
          <a:cs typeface="Calibri" charset="0"/>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www.cybergreen.net/data-inventory/"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hyperlink" Target="http://www.enisa.europa.eu/activities/cert/support/proactive-detection/proactive-detection-of-security-incidents-II-honeypots" TargetMode="External"/><Relationship Id="rId4" Type="http://schemas.openxmlformats.org/officeDocument/2006/relationships/hyperlink" Target="https://github.com/hslatman/awesome-threat-intelligence#sources"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CustomShape 1"/>
          <p:cNvSpPr/>
          <p:nvPr/>
        </p:nvSpPr>
        <p:spPr>
          <a:xfrm>
            <a:off x="2585880" y="3646800"/>
            <a:ext cx="5871240" cy="703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90000"/>
              </a:lnSpc>
            </a:pPr>
            <a:r>
              <a:rPr lang="en-US" sz="2520" b="1" strike="noStrike" spc="-1">
                <a:solidFill>
                  <a:srgbClr val="000000"/>
                </a:solidFill>
                <a:latin typeface="Calibri" panose="020F0502020204030204" pitchFamily="34" charset="0"/>
                <a:ea typeface="Arial"/>
                <a:cs typeface="Calibri" panose="020F0502020204030204" pitchFamily="34" charset="0"/>
              </a:rPr>
              <a:t>Module 2: </a:t>
            </a:r>
            <a:br>
              <a:rPr>
                <a:latin typeface="Calibri" panose="020F0502020204030204" pitchFamily="34" charset="0"/>
                <a:cs typeface="Calibri" panose="020F0502020204030204" pitchFamily="34" charset="0"/>
              </a:rPr>
            </a:br>
            <a:r>
              <a:rPr lang="en-US" sz="2520" b="1" strike="noStrike" spc="-1">
                <a:solidFill>
                  <a:srgbClr val="000000"/>
                </a:solidFill>
                <a:latin typeface="Calibri" panose="020F0502020204030204" pitchFamily="34" charset="0"/>
                <a:ea typeface="Arial"/>
                <a:cs typeface="Calibri" panose="020F0502020204030204" pitchFamily="34" charset="0"/>
              </a:rPr>
              <a:t> Investigate the Collection Process </a:t>
            </a:r>
            <a:endParaRPr lang="en-US" sz="2520" b="0" strike="noStrike" spc="-1">
              <a:latin typeface="Calibri" panose="020F0502020204030204" pitchFamily="34" charset="0"/>
              <a:cs typeface="Calibri" panose="020F0502020204030204" pitchFamily="34" charset="0"/>
            </a:endParaRPr>
          </a:p>
        </p:txBody>
      </p:sp>
      <p:sp>
        <p:nvSpPr>
          <p:cNvPr id="252" name="CustomShape 2"/>
          <p:cNvSpPr/>
          <p:nvPr/>
        </p:nvSpPr>
        <p:spPr>
          <a:xfrm>
            <a:off x="3581280" y="4620240"/>
            <a:ext cx="487584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r">
              <a:lnSpc>
                <a:spcPct val="90000"/>
              </a:lnSpc>
            </a:pPr>
            <a:r>
              <a:rPr lang="en-US" sz="1600" b="0" strike="noStrike" spc="-1">
                <a:solidFill>
                  <a:srgbClr val="888888"/>
                </a:solidFill>
                <a:latin typeface="Calibri" panose="020F0502020204030204" pitchFamily="34" charset="0"/>
                <a:ea typeface="Arial"/>
                <a:cs typeface="Calibri" panose="020F0502020204030204" pitchFamily="34" charset="0"/>
              </a:rPr>
              <a:t>[name]</a:t>
            </a:r>
            <a:endParaRPr lang="en-US" sz="1600" b="0" strike="noStrike" spc="-1">
              <a:latin typeface="Calibri" panose="020F0502020204030204" pitchFamily="34" charset="0"/>
              <a:cs typeface="Calibri" panose="020F0502020204030204" pitchFamily="34" charset="0"/>
            </a:endParaRPr>
          </a:p>
          <a:p>
            <a:pPr algn="r">
              <a:lnSpc>
                <a:spcPct val="90000"/>
              </a:lnSpc>
              <a:spcBef>
                <a:spcPts val="1001"/>
              </a:spcBef>
            </a:pPr>
            <a:r>
              <a:rPr lang="en-US" sz="1600" b="0" strike="noStrike" spc="-1">
                <a:solidFill>
                  <a:srgbClr val="888888"/>
                </a:solidFill>
                <a:latin typeface="Calibri" panose="020F0502020204030204" pitchFamily="34" charset="0"/>
                <a:ea typeface="Arial"/>
                <a:cs typeface="Calibri" panose="020F0502020204030204" pitchFamily="34" charset="0"/>
              </a:rPr>
              <a:t>[date]</a:t>
            </a:r>
            <a:endParaRPr lang="en-US" sz="1600" b="0" strike="noStrike" spc="-1">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More Data Collection Recommendations </a:t>
            </a:r>
            <a:endParaRPr lang="en-US" sz="2880" b="0" strike="noStrike" spc="-1">
              <a:latin typeface="Calibri" panose="020F0502020204030204" pitchFamily="34" charset="0"/>
              <a:cs typeface="Calibri" panose="020F0502020204030204" pitchFamily="34" charset="0"/>
            </a:endParaRPr>
          </a:p>
        </p:txBody>
      </p:sp>
      <p:sp>
        <p:nvSpPr>
          <p:cNvPr id="291" name="CustomShape 2"/>
          <p:cNvSpPr/>
          <p:nvPr/>
        </p:nvSpPr>
        <p:spPr>
          <a:xfrm>
            <a:off x="449280" y="1206360"/>
            <a:ext cx="749988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2680">
              <a:lnSpc>
                <a:spcPct val="104000"/>
              </a:lnSpc>
              <a:buClr>
                <a:srgbClr val="000000"/>
              </a:buClr>
              <a:buFont typeface="Arial"/>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Proactively determine the best external feeds</a:t>
            </a:r>
            <a:endParaRPr lang="en-US" sz="2400" b="0" strike="noStrike" spc="-1" dirty="0">
              <a:latin typeface="Calibri" panose="020F0502020204030204" pitchFamily="34" charset="0"/>
              <a:cs typeface="Calibri" panose="020F0502020204030204" pitchFamily="34" charset="0"/>
            </a:endParaRPr>
          </a:p>
          <a:p>
            <a:pPr marL="293760" lvl="1" indent="-292680">
              <a:lnSpc>
                <a:spcPct val="104000"/>
              </a:lnSpc>
              <a:buClr>
                <a:srgbClr val="000000"/>
              </a:buClr>
              <a:buFont typeface="Arial"/>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Build a flexible collection infrastructure and exchange methods</a:t>
            </a:r>
            <a:endParaRPr lang="en-US" sz="2400" b="0" strike="noStrike" spc="-1" dirty="0">
              <a:latin typeface="Calibri" panose="020F0502020204030204" pitchFamily="34" charset="0"/>
              <a:cs typeface="Calibri" panose="020F0502020204030204" pitchFamily="34" charset="0"/>
            </a:endParaRPr>
          </a:p>
          <a:p>
            <a:pPr marL="293760" lvl="1" indent="-292680">
              <a:lnSpc>
                <a:spcPct val="104000"/>
              </a:lnSpc>
              <a:spcBef>
                <a:spcPts val="499"/>
              </a:spcBef>
              <a:buClr>
                <a:srgbClr val="000000"/>
              </a:buClr>
              <a:buFont typeface="Arial"/>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Ensure that new data sources can be handled by collection and storage infrastructure</a:t>
            </a:r>
            <a:endParaRPr lang="en-US" sz="2400" b="0" strike="noStrike" spc="-1" dirty="0">
              <a:latin typeface="Calibri" panose="020F0502020204030204" pitchFamily="34" charset="0"/>
              <a:cs typeface="Calibri" panose="020F0502020204030204" pitchFamily="34" charset="0"/>
            </a:endParaRPr>
          </a:p>
          <a:p>
            <a:pPr marL="293760" lvl="1" indent="-292680">
              <a:lnSpc>
                <a:spcPct val="104000"/>
              </a:lnSpc>
              <a:spcBef>
                <a:spcPts val="499"/>
              </a:spcBef>
              <a:buClr>
                <a:srgbClr val="000000"/>
              </a:buClr>
              <a:buFont typeface="Arial"/>
              <a:buChar char="•"/>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Maximize automation of data collection</a:t>
            </a:r>
            <a:endParaRPr lang="en-US" sz="2400" b="0" strike="noStrike" spc="-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body" idx="1"/>
          </p:nvPr>
        </p:nvSpPr>
        <p:spPr>
          <a:prstGeom prst="rect">
            <a:avLst/>
          </a:prstGeom>
          <a:noFill/>
          <a:ln>
            <a:noFill/>
          </a:ln>
        </p:spPr>
        <p:txBody>
          <a:bodyPr wrap="square" lIns="91425" tIns="45700" rIns="91425" bIns="45700" anchor="t" anchorCtr="0">
            <a:noAutofit/>
          </a:bodyPr>
          <a:lstStyle/>
          <a:p>
            <a:pPr marL="0" marR="0" lvl="0" indent="-101600" algn="l" rtl="0">
              <a:lnSpc>
                <a:spcPct val="90000"/>
              </a:lnSpc>
              <a:spcBef>
                <a:spcPts val="0"/>
              </a:spcBef>
              <a:spcAft>
                <a:spcPts val="0"/>
              </a:spcAft>
              <a:buClr>
                <a:schemeClr val="dk1"/>
              </a:buClr>
              <a:buSzPts val="1600"/>
              <a:buFont typeface="Arial"/>
              <a:buNone/>
            </a:pPr>
            <a: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Copyright © by Forum of Incident Response and Security Teams, Inc.</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br>
            <a:r>
              <a:rPr lang="en-US" sz="1600" b="0" i="0" u="none" strike="noStrike" cap="none" dirty="0" err="1">
                <a:solidFill>
                  <a:schemeClr val="dk1"/>
                </a:solidFill>
                <a:latin typeface="Calibri" panose="020F0502020204030204" pitchFamily="34" charset="0"/>
                <a:ea typeface="Calibri"/>
                <a:cs typeface="Calibri" panose="020F0502020204030204" pitchFamily="34" charset="0"/>
                <a:sym typeface="Calibri"/>
              </a:rPr>
              <a:t>FIRST.Org</a:t>
            </a:r>
            <a: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 is name under which Forum of Incident Response and Security Teams, Inc. conducts business.</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br>
            <a: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This training material is licensed under Creative Commons Attribution-Non-Commercial-Share-Alike 4.0 (CC BY-NC-SA 4.0)</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br>
            <a:r>
              <a:rPr lang="en-US" sz="1600" b="0" i="0" u="none" strike="noStrike" cap="none" dirty="0" err="1">
                <a:solidFill>
                  <a:schemeClr val="dk1"/>
                </a:solidFill>
                <a:latin typeface="Calibri" panose="020F0502020204030204" pitchFamily="34" charset="0"/>
                <a:ea typeface="Calibri"/>
                <a:cs typeface="Calibri" panose="020F0502020204030204" pitchFamily="34" charset="0"/>
                <a:sym typeface="Calibri"/>
              </a:rPr>
              <a:t>FIRST.Org</a:t>
            </a:r>
            <a: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 makes no representation, express or implied, with regard to the accuracy of the information contained in this material and cannot accept any legal responsibility or liability for any errors or omissions that may be made.</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br>
            <a: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All trademarks are property of their respective owners.</a:t>
            </a:r>
          </a:p>
          <a:p>
            <a:pPr marL="0" marR="0" lvl="0" indent="-101600" algn="l" rtl="0">
              <a:lnSpc>
                <a:spcPct val="90000"/>
              </a:lnSpc>
              <a:spcBef>
                <a:spcPts val="750"/>
              </a:spcBef>
              <a:spcAft>
                <a:spcPts val="0"/>
              </a:spcAft>
              <a:buClr>
                <a:schemeClr val="dk1"/>
              </a:buClr>
              <a:buSzPts val="1600"/>
              <a:buFont typeface="Arial"/>
              <a:buNone/>
            </a:pPr>
            <a:b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br>
            <a: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t>Permissions beyond the scope of this license may be available at </a:t>
            </a:r>
            <a:r>
              <a:rPr lang="en-US" sz="1600" b="0" i="0" u="none" strike="noStrike" cap="none" dirty="0" err="1">
                <a:solidFill>
                  <a:schemeClr val="dk1"/>
                </a:solidFill>
                <a:latin typeface="Calibri" panose="020F0502020204030204" pitchFamily="34" charset="0"/>
                <a:ea typeface="Calibri"/>
                <a:cs typeface="Calibri" panose="020F0502020204030204" pitchFamily="34" charset="0"/>
                <a:sym typeface="Calibri"/>
              </a:rPr>
              <a:t>first-licensing@first.org</a:t>
            </a:r>
            <a:br>
              <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rPr>
            </a:br>
            <a:endParaRPr lang="en-US" sz="1600" b="0" i="0" u="none" strike="noStrike" cap="none" dirty="0">
              <a:solidFill>
                <a:schemeClr val="dk1"/>
              </a:solidFill>
              <a:latin typeface="Calibri" panose="020F0502020204030204" pitchFamily="34" charset="0"/>
              <a:ea typeface="Calibri"/>
              <a:cs typeface="Calibri" panose="020F0502020204030204" pitchFamily="34" charset="0"/>
              <a:sym typeface="Calibri"/>
            </a:endParaRPr>
          </a:p>
        </p:txBody>
      </p:sp>
      <p:sp>
        <p:nvSpPr>
          <p:cNvPr id="69" name="Shape 69"/>
          <p:cNvSpPr txBox="1">
            <a:spLocks noGrp="1"/>
          </p:cNvSpPr>
          <p:nvPr>
            <p:ph type="title"/>
          </p:nvPr>
        </p:nvSpPr>
        <p:spPr>
          <a:prstGeom prst="rect">
            <a:avLst/>
          </a:prstGeom>
          <a:noFill/>
          <a:ln>
            <a:noFill/>
          </a:ln>
        </p:spPr>
        <p:txBody>
          <a:bodyPr wrap="square" lIns="91425" tIns="45700" rIns="91425" bIns="45700" anchor="ctr" anchorCtr="0">
            <a:noAutofit/>
          </a:bodyPr>
          <a:lstStyle/>
          <a:p>
            <a:pPr marL="0" marR="0" lvl="0" indent="0" algn="l" rtl="0">
              <a:lnSpc>
                <a:spcPct val="90000"/>
              </a:lnSpc>
              <a:spcBef>
                <a:spcPts val="0"/>
              </a:spcBef>
              <a:spcAft>
                <a:spcPts val="0"/>
              </a:spcAft>
              <a:buNone/>
            </a:pPr>
            <a:r>
              <a:rPr lang="en-US" sz="2400" b="1" i="0" u="none" strike="noStrike" cap="none" dirty="0">
                <a:solidFill>
                  <a:schemeClr val="dk1"/>
                </a:solidFill>
                <a:latin typeface="Calibri" panose="020F0502020204030204" pitchFamily="34" charset="0"/>
                <a:ea typeface="Arial"/>
                <a:cs typeface="Calibri" panose="020F0502020204030204" pitchFamily="34" charset="0"/>
                <a:sym typeface="Arial"/>
              </a:rPr>
              <a:t>Copyright</a:t>
            </a:r>
          </a:p>
        </p:txBody>
      </p:sp>
    </p:spTree>
    <p:extLst>
      <p:ext uri="{BB962C8B-B14F-4D97-AF65-F5344CB8AC3E}">
        <p14:creationId xmlns:p14="http://schemas.microsoft.com/office/powerpoint/2010/main" val="513283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CustomShape 1"/>
          <p:cNvSpPr/>
          <p:nvPr/>
        </p:nvSpPr>
        <p:spPr>
          <a:xfrm>
            <a:off x="457200" y="351000"/>
            <a:ext cx="8228520" cy="410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Agenda</a:t>
            </a:r>
            <a:endParaRPr lang="en-US" sz="2880" b="0" strike="noStrike" spc="-1">
              <a:latin typeface="Calibri" panose="020F0502020204030204" pitchFamily="34" charset="0"/>
              <a:cs typeface="Calibri" panose="020F0502020204030204" pitchFamily="34" charset="0"/>
            </a:endParaRPr>
          </a:p>
        </p:txBody>
      </p:sp>
      <p:sp>
        <p:nvSpPr>
          <p:cNvPr id="254" name="CustomShape 2"/>
          <p:cNvSpPr/>
          <p:nvPr/>
        </p:nvSpPr>
        <p:spPr>
          <a:xfrm>
            <a:off x="449280" y="1206360"/>
            <a:ext cx="825696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14000"/>
              </a:lnSpc>
            </a:pPr>
            <a:r>
              <a:rPr lang="en-US" sz="2000" b="1" strike="noStrike" spc="-1" dirty="0">
                <a:solidFill>
                  <a:srgbClr val="000000"/>
                </a:solidFill>
                <a:latin typeface="Calibri" panose="020F0502020204030204" pitchFamily="34" charset="0"/>
                <a:ea typeface="Merriweather Sans"/>
                <a:cs typeface="Calibri" panose="020F0502020204030204" pitchFamily="34" charset="0"/>
              </a:rPr>
              <a:t>By the end of this module, you will be able to:</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Explain why trustworthy data sources are imperative </a:t>
            </a:r>
            <a:br>
              <a:rPr dirty="0">
                <a:latin typeface="Calibri" panose="020F0502020204030204" pitchFamily="34" charset="0"/>
                <a:cs typeface="Calibri" panose="020F0502020204030204" pitchFamily="34" charset="0"/>
              </a:rPr>
            </a:br>
            <a:r>
              <a:rPr lang="en-US" sz="2000" b="0" strike="noStrike" spc="-1" dirty="0">
                <a:solidFill>
                  <a:srgbClr val="000000"/>
                </a:solidFill>
                <a:latin typeface="Calibri" panose="020F0502020204030204" pitchFamily="34" charset="0"/>
                <a:ea typeface="Merriweather Sans"/>
                <a:cs typeface="Calibri" panose="020F0502020204030204" pitchFamily="34" charset="0"/>
              </a:rPr>
              <a:t>to effective incident management </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Assess the characteristics of a data source and its </a:t>
            </a:r>
            <a:br>
              <a:rPr dirty="0">
                <a:latin typeface="Calibri" panose="020F0502020204030204" pitchFamily="34" charset="0"/>
                <a:cs typeface="Calibri" panose="020F0502020204030204" pitchFamily="34" charset="0"/>
              </a:rPr>
            </a:br>
            <a:r>
              <a:rPr lang="en-US" sz="2000" b="0" strike="noStrike" spc="-1" dirty="0">
                <a:solidFill>
                  <a:srgbClr val="000000"/>
                </a:solidFill>
                <a:latin typeface="Calibri" panose="020F0502020204030204" pitchFamily="34" charset="0"/>
                <a:ea typeface="Merriweather Sans"/>
                <a:cs typeface="Calibri" panose="020F0502020204030204" pitchFamily="34" charset="0"/>
              </a:rPr>
              <a:t>relative trustworthiness</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Quantify the relationship between origin and quality </a:t>
            </a:r>
            <a:br>
              <a:rPr dirty="0">
                <a:latin typeface="Calibri" panose="020F0502020204030204" pitchFamily="34" charset="0"/>
                <a:cs typeface="Calibri" panose="020F0502020204030204" pitchFamily="34" charset="0"/>
              </a:rPr>
            </a:br>
            <a:r>
              <a:rPr lang="en-US" sz="2000" b="0" strike="noStrike" spc="-1" dirty="0">
                <a:solidFill>
                  <a:srgbClr val="000000"/>
                </a:solidFill>
                <a:latin typeface="Calibri" panose="020F0502020204030204" pitchFamily="34" charset="0"/>
                <a:ea typeface="Merriweather Sans"/>
                <a:cs typeface="Calibri" panose="020F0502020204030204" pitchFamily="34" charset="0"/>
              </a:rPr>
              <a:t>of information</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Proactively prioritize sources based on relative utility </a:t>
            </a:r>
            <a:br>
              <a:rPr dirty="0">
                <a:latin typeface="Calibri" panose="020F0502020204030204" pitchFamily="34" charset="0"/>
                <a:cs typeface="Calibri" panose="020F0502020204030204" pitchFamily="34" charset="0"/>
              </a:rPr>
            </a:br>
            <a:r>
              <a:rPr lang="en-US" sz="2000" b="0" strike="noStrike" spc="-1" dirty="0">
                <a:solidFill>
                  <a:srgbClr val="000000"/>
                </a:solidFill>
                <a:latin typeface="Calibri" panose="020F0502020204030204" pitchFamily="34" charset="0"/>
                <a:ea typeface="Merriweather Sans"/>
                <a:cs typeface="Calibri" panose="020F0502020204030204" pitchFamily="34" charset="0"/>
              </a:rPr>
              <a:t>to your organization</a:t>
            </a:r>
            <a:endParaRPr lang="en-US" sz="2000" b="0" strike="noStrike" spc="-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Collection Process: </a:t>
            </a:r>
            <a:br>
              <a:rPr>
                <a:latin typeface="Calibri" panose="020F0502020204030204" pitchFamily="34" charset="0"/>
                <a:cs typeface="Calibri" panose="020F0502020204030204" pitchFamily="34" charset="0"/>
              </a:rPr>
            </a:br>
            <a:r>
              <a:rPr lang="en-US" sz="2880" b="1" strike="noStrike" spc="-1">
                <a:solidFill>
                  <a:srgbClr val="000000"/>
                </a:solidFill>
                <a:latin typeface="Calibri" panose="020F0502020204030204" pitchFamily="34" charset="0"/>
                <a:ea typeface="Merriweather Sans"/>
                <a:cs typeface="Calibri" panose="020F0502020204030204" pitchFamily="34" charset="0"/>
              </a:rPr>
              <a:t>The source of it all</a:t>
            </a:r>
            <a:endParaRPr lang="en-US" sz="2880" b="0" strike="noStrike" spc="-1">
              <a:latin typeface="Calibri" panose="020F0502020204030204" pitchFamily="34" charset="0"/>
              <a:cs typeface="Calibri" panose="020F0502020204030204" pitchFamily="34" charset="0"/>
            </a:endParaRPr>
          </a:p>
        </p:txBody>
      </p:sp>
      <p:sp>
        <p:nvSpPr>
          <p:cNvPr id="256" name="CustomShape 2"/>
          <p:cNvSpPr/>
          <p:nvPr/>
        </p:nvSpPr>
        <p:spPr>
          <a:xfrm>
            <a:off x="857160" y="3624120"/>
            <a:ext cx="7428600" cy="2485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457200" lvl="1" indent="-456120">
              <a:lnSpc>
                <a:spcPct val="114000"/>
              </a:lnSpc>
              <a:buClr>
                <a:srgbClr val="000000"/>
              </a:buClr>
              <a:buFont typeface="StarSymbol"/>
              <a:buAutoNum type="arabicPeriod"/>
            </a:pPr>
            <a:r>
              <a:rPr lang="en-US" sz="1800" b="0" strike="noStrike" spc="-1">
                <a:solidFill>
                  <a:srgbClr val="000000"/>
                </a:solidFill>
                <a:latin typeface="Calibri" panose="020F0502020204030204" pitchFamily="34" charset="0"/>
                <a:ea typeface="Merriweather Sans"/>
                <a:cs typeface="Calibri" panose="020F0502020204030204" pitchFamily="34" charset="0"/>
              </a:rPr>
              <a:t>Determine sources of information: internal vs. external </a:t>
            </a:r>
            <a:endParaRPr lang="en-US" sz="1800" b="0" strike="noStrike" spc="-1">
              <a:latin typeface="Calibri" panose="020F0502020204030204" pitchFamily="34" charset="0"/>
              <a:cs typeface="Calibri" panose="020F0502020204030204" pitchFamily="34" charset="0"/>
            </a:endParaRPr>
          </a:p>
          <a:p>
            <a:pPr marL="457200" lvl="1" indent="-456120">
              <a:lnSpc>
                <a:spcPct val="114000"/>
              </a:lnSpc>
              <a:spcBef>
                <a:spcPts val="499"/>
              </a:spcBef>
              <a:buClr>
                <a:srgbClr val="000000"/>
              </a:buClr>
              <a:buFont typeface="StarSymbol"/>
              <a:buAutoNum type="arabicPeriod"/>
            </a:pPr>
            <a:r>
              <a:rPr lang="en-US" sz="1800" b="0" strike="noStrike" spc="-1">
                <a:solidFill>
                  <a:srgbClr val="000000"/>
                </a:solidFill>
                <a:latin typeface="Calibri" panose="020F0502020204030204" pitchFamily="34" charset="0"/>
                <a:ea typeface="Merriweather Sans"/>
                <a:cs typeface="Calibri" panose="020F0502020204030204" pitchFamily="34" charset="0"/>
              </a:rPr>
              <a:t>Consider technical aspects of collecting data</a:t>
            </a:r>
            <a:endParaRPr lang="en-US" sz="1800" b="0" strike="noStrike" spc="-1">
              <a:latin typeface="Calibri" panose="020F0502020204030204" pitchFamily="34" charset="0"/>
              <a:cs typeface="Calibri" panose="020F0502020204030204" pitchFamily="34" charset="0"/>
            </a:endParaRPr>
          </a:p>
          <a:p>
            <a:pPr marL="457200" lvl="1" indent="-456120">
              <a:lnSpc>
                <a:spcPct val="114000"/>
              </a:lnSpc>
              <a:spcBef>
                <a:spcPts val="499"/>
              </a:spcBef>
              <a:buClr>
                <a:srgbClr val="000000"/>
              </a:buClr>
              <a:buFont typeface="StarSymbol"/>
              <a:buAutoNum type="arabicPeriod"/>
            </a:pPr>
            <a:r>
              <a:rPr lang="en-US" sz="1800" b="0" strike="noStrike" spc="-1">
                <a:solidFill>
                  <a:srgbClr val="000000"/>
                </a:solidFill>
                <a:latin typeface="Calibri" panose="020F0502020204030204" pitchFamily="34" charset="0"/>
                <a:ea typeface="Merriweather Sans"/>
                <a:cs typeface="Calibri" panose="020F0502020204030204" pitchFamily="34" charset="0"/>
              </a:rPr>
              <a:t>Investigate origin of information, including level </a:t>
            </a:r>
            <a:br>
              <a:rPr>
                <a:latin typeface="Calibri" panose="020F0502020204030204" pitchFamily="34" charset="0"/>
                <a:cs typeface="Calibri" panose="020F0502020204030204" pitchFamily="34" charset="0"/>
              </a:rPr>
            </a:br>
            <a:r>
              <a:rPr lang="en-US" sz="1800" b="0" strike="noStrike" spc="-1">
                <a:solidFill>
                  <a:srgbClr val="000000"/>
                </a:solidFill>
                <a:latin typeface="Calibri" panose="020F0502020204030204" pitchFamily="34" charset="0"/>
                <a:ea typeface="Merriweather Sans"/>
                <a:cs typeface="Calibri" panose="020F0502020204030204" pitchFamily="34" charset="0"/>
              </a:rPr>
              <a:t>of automation used</a:t>
            </a:r>
            <a:endParaRPr lang="en-US" sz="1800" b="0" strike="noStrike" spc="-1">
              <a:latin typeface="Calibri" panose="020F0502020204030204" pitchFamily="34" charset="0"/>
              <a:cs typeface="Calibri" panose="020F0502020204030204" pitchFamily="34" charset="0"/>
            </a:endParaRPr>
          </a:p>
          <a:p>
            <a:pPr marL="457200" lvl="1" indent="-456120">
              <a:lnSpc>
                <a:spcPct val="114000"/>
              </a:lnSpc>
              <a:spcBef>
                <a:spcPts val="499"/>
              </a:spcBef>
              <a:buClr>
                <a:srgbClr val="000000"/>
              </a:buClr>
              <a:buFont typeface="StarSymbol"/>
              <a:buAutoNum type="arabicPeriod"/>
            </a:pPr>
            <a:r>
              <a:rPr lang="en-US" sz="1800" b="0" strike="noStrike" spc="-1">
                <a:solidFill>
                  <a:srgbClr val="000000"/>
                </a:solidFill>
                <a:latin typeface="Calibri" panose="020F0502020204030204" pitchFamily="34" charset="0"/>
                <a:ea typeface="Merriweather Sans"/>
                <a:cs typeface="Calibri" panose="020F0502020204030204" pitchFamily="34" charset="0"/>
              </a:rPr>
              <a:t>Evaluate data sources </a:t>
            </a:r>
            <a:endParaRPr lang="en-US" sz="1800" b="0" strike="noStrike" spc="-1">
              <a:latin typeface="Calibri" panose="020F0502020204030204" pitchFamily="34" charset="0"/>
              <a:cs typeface="Calibri" panose="020F0502020204030204" pitchFamily="34" charset="0"/>
            </a:endParaRPr>
          </a:p>
          <a:p>
            <a:pPr marL="457200" lvl="1" indent="-456120">
              <a:lnSpc>
                <a:spcPct val="114000"/>
              </a:lnSpc>
              <a:spcBef>
                <a:spcPts val="499"/>
              </a:spcBef>
              <a:buClr>
                <a:srgbClr val="000000"/>
              </a:buClr>
              <a:buFont typeface="StarSymbol"/>
              <a:buAutoNum type="arabicPeriod"/>
            </a:pPr>
            <a:r>
              <a:rPr lang="en-US" sz="1800" b="0" strike="noStrike" spc="-1">
                <a:solidFill>
                  <a:srgbClr val="000000"/>
                </a:solidFill>
                <a:latin typeface="Calibri" panose="020F0502020204030204" pitchFamily="34" charset="0"/>
                <a:ea typeface="Merriweather Sans"/>
                <a:cs typeface="Calibri" panose="020F0502020204030204" pitchFamily="34" charset="0"/>
              </a:rPr>
              <a:t>Make general recommendations</a:t>
            </a:r>
            <a:endParaRPr lang="en-US" sz="1800" b="0" strike="noStrike" spc="-1">
              <a:latin typeface="Calibri" panose="020F0502020204030204" pitchFamily="34" charset="0"/>
              <a:cs typeface="Calibri" panose="020F0502020204030204" pitchFamily="34" charset="0"/>
            </a:endParaRPr>
          </a:p>
        </p:txBody>
      </p:sp>
      <p:grpSp>
        <p:nvGrpSpPr>
          <p:cNvPr id="52" name="Group 51">
            <a:extLst>
              <a:ext uri="{FF2B5EF4-FFF2-40B4-BE49-F238E27FC236}">
                <a16:creationId xmlns:a16="http://schemas.microsoft.com/office/drawing/2014/main" id="{5A6BA6DB-44D7-2743-AE28-52B6DAF0A368}"/>
              </a:ext>
            </a:extLst>
          </p:cNvPr>
          <p:cNvGrpSpPr/>
          <p:nvPr/>
        </p:nvGrpSpPr>
        <p:grpSpPr>
          <a:xfrm>
            <a:off x="126360" y="1499202"/>
            <a:ext cx="8889840" cy="1899360"/>
            <a:chOff x="126360" y="2546332"/>
            <a:chExt cx="8889840" cy="1899360"/>
          </a:xfrm>
        </p:grpSpPr>
        <p:sp>
          <p:nvSpPr>
            <p:cNvPr id="53" name="CustomShape 2">
              <a:extLst>
                <a:ext uri="{FF2B5EF4-FFF2-40B4-BE49-F238E27FC236}">
                  <a16:creationId xmlns:a16="http://schemas.microsoft.com/office/drawing/2014/main" id="{E452EBE9-823A-8940-A3C0-4B0EB3F06487}"/>
                </a:ext>
              </a:extLst>
            </p:cNvPr>
            <p:cNvSpPr/>
            <p:nvPr/>
          </p:nvSpPr>
          <p:spPr>
            <a:xfrm rot="16200000">
              <a:off x="3678840" y="3308338"/>
              <a:ext cx="1532160" cy="414720"/>
            </a:xfrm>
            <a:prstGeom prst="rect">
              <a:avLst/>
            </a:prstGeom>
            <a:solidFill>
              <a:srgbClr val="00990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store</a:t>
              </a:r>
              <a:endParaRPr lang="en-US" sz="1600" b="0" strike="noStrike" spc="-1">
                <a:latin typeface="Calibri" panose="020F0502020204030204" pitchFamily="34" charset="0"/>
                <a:cs typeface="Calibri" panose="020F0502020204030204" pitchFamily="34" charset="0"/>
              </a:endParaRPr>
            </a:p>
          </p:txBody>
        </p:sp>
        <p:sp>
          <p:nvSpPr>
            <p:cNvPr id="54" name="CustomShape 3">
              <a:extLst>
                <a:ext uri="{FF2B5EF4-FFF2-40B4-BE49-F238E27FC236}">
                  <a16:creationId xmlns:a16="http://schemas.microsoft.com/office/drawing/2014/main" id="{6EDC255A-6EAC-5A45-BFFD-A2EFF1D9E898}"/>
                </a:ext>
              </a:extLst>
            </p:cNvPr>
            <p:cNvSpPr/>
            <p:nvPr/>
          </p:nvSpPr>
          <p:spPr>
            <a:xfrm rot="16200000">
              <a:off x="4661280" y="3308339"/>
              <a:ext cx="1532160" cy="414720"/>
            </a:xfrm>
            <a:prstGeom prst="rect">
              <a:avLst/>
            </a:prstGeom>
            <a:solidFill>
              <a:srgbClr val="00990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analyze</a:t>
              </a:r>
              <a:endParaRPr lang="en-US" sz="1600" b="0" strike="noStrike" spc="-1">
                <a:latin typeface="Calibri" panose="020F0502020204030204" pitchFamily="34" charset="0"/>
                <a:cs typeface="Calibri" panose="020F0502020204030204" pitchFamily="34" charset="0"/>
              </a:endParaRPr>
            </a:p>
          </p:txBody>
        </p:sp>
        <p:sp>
          <p:nvSpPr>
            <p:cNvPr id="55" name="CustomShape 4">
              <a:extLst>
                <a:ext uri="{FF2B5EF4-FFF2-40B4-BE49-F238E27FC236}">
                  <a16:creationId xmlns:a16="http://schemas.microsoft.com/office/drawing/2014/main" id="{7890042A-4A07-CF46-AB58-374A6C47B4E3}"/>
                </a:ext>
              </a:extLst>
            </p:cNvPr>
            <p:cNvSpPr/>
            <p:nvPr/>
          </p:nvSpPr>
          <p:spPr>
            <a:xfrm>
              <a:off x="3671640" y="3515518"/>
              <a:ext cx="56484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56" name="CustomShape 5">
              <a:extLst>
                <a:ext uri="{FF2B5EF4-FFF2-40B4-BE49-F238E27FC236}">
                  <a16:creationId xmlns:a16="http://schemas.microsoft.com/office/drawing/2014/main" id="{646DD268-EE9B-6D4F-A705-58E12A6E4879}"/>
                </a:ext>
              </a:extLst>
            </p:cNvPr>
            <p:cNvSpPr/>
            <p:nvPr/>
          </p:nvSpPr>
          <p:spPr>
            <a:xfrm>
              <a:off x="4653720" y="3515518"/>
              <a:ext cx="56484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57" name="CustomShape 6">
              <a:extLst>
                <a:ext uri="{FF2B5EF4-FFF2-40B4-BE49-F238E27FC236}">
                  <a16:creationId xmlns:a16="http://schemas.microsoft.com/office/drawing/2014/main" id="{A9F0A179-A0EC-D443-AEA0-9340D3C91E85}"/>
                </a:ext>
              </a:extLst>
            </p:cNvPr>
            <p:cNvSpPr/>
            <p:nvPr/>
          </p:nvSpPr>
          <p:spPr>
            <a:xfrm rot="16200000">
              <a:off x="1727280" y="3308339"/>
              <a:ext cx="1532160" cy="414720"/>
            </a:xfrm>
            <a:prstGeom prst="rect">
              <a:avLst/>
            </a:prstGeom>
            <a:solidFill>
              <a:srgbClr val="92EB5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collect</a:t>
              </a:r>
              <a:endParaRPr lang="en-US" sz="1600" b="0" strike="noStrike" spc="-1">
                <a:latin typeface="Calibri" panose="020F0502020204030204" pitchFamily="34" charset="0"/>
                <a:cs typeface="Calibri" panose="020F0502020204030204" pitchFamily="34" charset="0"/>
              </a:endParaRPr>
            </a:p>
          </p:txBody>
        </p:sp>
        <p:sp>
          <p:nvSpPr>
            <p:cNvPr id="58" name="CustomShape 7">
              <a:extLst>
                <a:ext uri="{FF2B5EF4-FFF2-40B4-BE49-F238E27FC236}">
                  <a16:creationId xmlns:a16="http://schemas.microsoft.com/office/drawing/2014/main" id="{F56E262E-3050-E04A-AEAC-EE532C0EA03B}"/>
                </a:ext>
              </a:extLst>
            </p:cNvPr>
            <p:cNvSpPr/>
            <p:nvPr/>
          </p:nvSpPr>
          <p:spPr>
            <a:xfrm>
              <a:off x="126360" y="2833560"/>
              <a:ext cx="159876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low-level data</a:t>
              </a:r>
              <a:endParaRPr lang="en-US" sz="1600" b="0" strike="noStrike" spc="-1">
                <a:latin typeface="Calibri" panose="020F0502020204030204" pitchFamily="34" charset="0"/>
                <a:cs typeface="Calibri" panose="020F0502020204030204" pitchFamily="34" charset="0"/>
              </a:endParaRPr>
            </a:p>
          </p:txBody>
        </p:sp>
        <p:sp>
          <p:nvSpPr>
            <p:cNvPr id="59" name="CustomShape 8">
              <a:extLst>
                <a:ext uri="{FF2B5EF4-FFF2-40B4-BE49-F238E27FC236}">
                  <a16:creationId xmlns:a16="http://schemas.microsoft.com/office/drawing/2014/main" id="{7B13D9AA-4F19-E544-80D4-F9828C00C80E}"/>
                </a:ext>
              </a:extLst>
            </p:cNvPr>
            <p:cNvSpPr/>
            <p:nvPr/>
          </p:nvSpPr>
          <p:spPr>
            <a:xfrm>
              <a:off x="457200" y="3306960"/>
              <a:ext cx="126792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advisories</a:t>
              </a:r>
              <a:endParaRPr lang="en-US" sz="1600" b="0" strike="noStrike" spc="-1">
                <a:latin typeface="Calibri" panose="020F0502020204030204" pitchFamily="34" charset="0"/>
                <a:cs typeface="Calibri" panose="020F0502020204030204" pitchFamily="34" charset="0"/>
              </a:endParaRPr>
            </a:p>
          </p:txBody>
        </p:sp>
        <p:sp>
          <p:nvSpPr>
            <p:cNvPr id="60" name="CustomShape 9">
              <a:extLst>
                <a:ext uri="{FF2B5EF4-FFF2-40B4-BE49-F238E27FC236}">
                  <a16:creationId xmlns:a16="http://schemas.microsoft.com/office/drawing/2014/main" id="{7672EF92-7127-ED4D-88A1-E12E77563FB7}"/>
                </a:ext>
              </a:extLst>
            </p:cNvPr>
            <p:cNvSpPr/>
            <p:nvPr/>
          </p:nvSpPr>
          <p:spPr>
            <a:xfrm>
              <a:off x="546120" y="3720240"/>
              <a:ext cx="1178640" cy="583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detection</a:t>
              </a:r>
              <a:br>
                <a:rPr>
                  <a:latin typeface="Calibri" panose="020F0502020204030204" pitchFamily="34" charset="0"/>
                  <a:cs typeface="Calibri" panose="020F0502020204030204" pitchFamily="34" charset="0"/>
                </a:rPr>
              </a:br>
              <a:r>
                <a:rPr lang="en-US" sz="1600" b="0" strike="noStrike" spc="-1">
                  <a:solidFill>
                    <a:srgbClr val="000000"/>
                  </a:solidFill>
                  <a:latin typeface="Calibri" panose="020F0502020204030204" pitchFamily="34" charset="0"/>
                  <a:ea typeface="Merriweather Sans"/>
                  <a:cs typeface="Calibri" panose="020F0502020204030204" pitchFamily="34" charset="0"/>
                </a:rPr>
                <a:t>indicators</a:t>
              </a:r>
              <a:endParaRPr lang="en-US" sz="1600" b="0" strike="noStrike" spc="-1">
                <a:latin typeface="Calibri" panose="020F0502020204030204" pitchFamily="34" charset="0"/>
                <a:cs typeface="Calibri" panose="020F0502020204030204" pitchFamily="34" charset="0"/>
              </a:endParaRPr>
            </a:p>
          </p:txBody>
        </p:sp>
        <p:sp>
          <p:nvSpPr>
            <p:cNvPr id="61" name="CustomShape 10">
              <a:extLst>
                <a:ext uri="{FF2B5EF4-FFF2-40B4-BE49-F238E27FC236}">
                  <a16:creationId xmlns:a16="http://schemas.microsoft.com/office/drawing/2014/main" id="{2F2E2AFD-9695-DD45-B86E-D64641A03640}"/>
                </a:ext>
              </a:extLst>
            </p:cNvPr>
            <p:cNvSpPr/>
            <p:nvPr/>
          </p:nvSpPr>
          <p:spPr>
            <a:xfrm rot="16200000">
              <a:off x="2703240" y="3308339"/>
              <a:ext cx="1532160" cy="414720"/>
            </a:xfrm>
            <a:prstGeom prst="rect">
              <a:avLst/>
            </a:prstGeom>
            <a:solidFill>
              <a:srgbClr val="00990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prepare</a:t>
              </a:r>
              <a:endParaRPr lang="en-US" sz="1600" b="0" strike="noStrike" spc="-1">
                <a:latin typeface="Calibri" panose="020F0502020204030204" pitchFamily="34" charset="0"/>
                <a:cs typeface="Calibri" panose="020F0502020204030204" pitchFamily="34" charset="0"/>
              </a:endParaRPr>
            </a:p>
          </p:txBody>
        </p:sp>
        <p:sp>
          <p:nvSpPr>
            <p:cNvPr id="62" name="CustomShape 11">
              <a:extLst>
                <a:ext uri="{FF2B5EF4-FFF2-40B4-BE49-F238E27FC236}">
                  <a16:creationId xmlns:a16="http://schemas.microsoft.com/office/drawing/2014/main" id="{47C13E0F-F102-CA40-AEF7-E7E3BD146477}"/>
                </a:ext>
              </a:extLst>
            </p:cNvPr>
            <p:cNvSpPr/>
            <p:nvPr/>
          </p:nvSpPr>
          <p:spPr>
            <a:xfrm rot="16200000">
              <a:off x="5650560" y="3308339"/>
              <a:ext cx="1522440" cy="414720"/>
            </a:xfrm>
            <a:prstGeom prst="rect">
              <a:avLst/>
            </a:prstGeom>
            <a:solidFill>
              <a:srgbClr val="009900"/>
            </a:solid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600" b="0" strike="noStrike" spc="-1">
                  <a:solidFill>
                    <a:srgbClr val="FFFFFF"/>
                  </a:solidFill>
                  <a:latin typeface="Calibri" panose="020F0502020204030204" pitchFamily="34" charset="0"/>
                  <a:ea typeface="Merriweather Sans"/>
                  <a:cs typeface="Calibri" panose="020F0502020204030204" pitchFamily="34" charset="0"/>
                </a:rPr>
                <a:t>distribute</a:t>
              </a:r>
              <a:endParaRPr lang="en-US" sz="1600" b="0" strike="noStrike" spc="-1">
                <a:latin typeface="Calibri" panose="020F0502020204030204" pitchFamily="34" charset="0"/>
                <a:cs typeface="Calibri" panose="020F0502020204030204" pitchFamily="34" charset="0"/>
              </a:endParaRPr>
            </a:p>
          </p:txBody>
        </p:sp>
        <p:sp>
          <p:nvSpPr>
            <p:cNvPr id="63" name="CustomShape 12">
              <a:extLst>
                <a:ext uri="{FF2B5EF4-FFF2-40B4-BE49-F238E27FC236}">
                  <a16:creationId xmlns:a16="http://schemas.microsoft.com/office/drawing/2014/main" id="{D87E06B0-7727-954F-A922-49B9826E051C}"/>
                </a:ext>
              </a:extLst>
            </p:cNvPr>
            <p:cNvSpPr/>
            <p:nvPr/>
          </p:nvSpPr>
          <p:spPr>
            <a:xfrm>
              <a:off x="7186680" y="2546332"/>
              <a:ext cx="159840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low-level data</a:t>
              </a:r>
              <a:endParaRPr lang="en-US" sz="1600" b="0" strike="noStrike" spc="-1">
                <a:latin typeface="Calibri" panose="020F0502020204030204" pitchFamily="34" charset="0"/>
                <a:cs typeface="Calibri" panose="020F0502020204030204" pitchFamily="34" charset="0"/>
              </a:endParaRPr>
            </a:p>
          </p:txBody>
        </p:sp>
        <p:sp>
          <p:nvSpPr>
            <p:cNvPr id="64" name="CustomShape 13">
              <a:extLst>
                <a:ext uri="{FF2B5EF4-FFF2-40B4-BE49-F238E27FC236}">
                  <a16:creationId xmlns:a16="http://schemas.microsoft.com/office/drawing/2014/main" id="{3F727F6C-2AF0-C643-B38A-651C08170F2A}"/>
                </a:ext>
              </a:extLst>
            </p:cNvPr>
            <p:cNvSpPr/>
            <p:nvPr/>
          </p:nvSpPr>
          <p:spPr>
            <a:xfrm>
              <a:off x="7186680" y="2984812"/>
              <a:ext cx="131652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advisories</a:t>
              </a:r>
              <a:endParaRPr lang="en-US" sz="1600" b="0" strike="noStrike" spc="-1">
                <a:latin typeface="Calibri" panose="020F0502020204030204" pitchFamily="34" charset="0"/>
                <a:cs typeface="Calibri" panose="020F0502020204030204" pitchFamily="34" charset="0"/>
              </a:endParaRPr>
            </a:p>
          </p:txBody>
        </p:sp>
        <p:sp>
          <p:nvSpPr>
            <p:cNvPr id="65" name="CustomShape 14">
              <a:extLst>
                <a:ext uri="{FF2B5EF4-FFF2-40B4-BE49-F238E27FC236}">
                  <a16:creationId xmlns:a16="http://schemas.microsoft.com/office/drawing/2014/main" id="{16BDC8F7-8B66-CE41-BDE6-2E89967BD1C7}"/>
                </a:ext>
              </a:extLst>
            </p:cNvPr>
            <p:cNvSpPr/>
            <p:nvPr/>
          </p:nvSpPr>
          <p:spPr>
            <a:xfrm>
              <a:off x="7186680" y="3423652"/>
              <a:ext cx="1178640" cy="583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detection indicators</a:t>
              </a:r>
              <a:endParaRPr lang="en-US" sz="1600" b="0" strike="noStrike" spc="-1">
                <a:latin typeface="Calibri" panose="020F0502020204030204" pitchFamily="34" charset="0"/>
                <a:cs typeface="Calibri" panose="020F0502020204030204" pitchFamily="34" charset="0"/>
              </a:endParaRPr>
            </a:p>
          </p:txBody>
        </p:sp>
        <p:sp>
          <p:nvSpPr>
            <p:cNvPr id="66" name="CustomShape 15">
              <a:extLst>
                <a:ext uri="{FF2B5EF4-FFF2-40B4-BE49-F238E27FC236}">
                  <a16:creationId xmlns:a16="http://schemas.microsoft.com/office/drawing/2014/main" id="{16E918C6-A776-594E-B58F-C3C3024BAE2C}"/>
                </a:ext>
              </a:extLst>
            </p:cNvPr>
            <p:cNvSpPr/>
            <p:nvPr/>
          </p:nvSpPr>
          <p:spPr>
            <a:xfrm>
              <a:off x="7186680" y="4108372"/>
              <a:ext cx="1829520" cy="33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600" b="0" strike="noStrike" spc="-1">
                  <a:solidFill>
                    <a:srgbClr val="000000"/>
                  </a:solidFill>
                  <a:latin typeface="Calibri" panose="020F0502020204030204" pitchFamily="34" charset="0"/>
                  <a:ea typeface="Merriweather Sans"/>
                  <a:cs typeface="Calibri" panose="020F0502020204030204" pitchFamily="34" charset="0"/>
                </a:rPr>
                <a:t>strategic reports</a:t>
              </a:r>
              <a:endParaRPr lang="en-US" sz="1600" b="0" strike="noStrike" spc="-1">
                <a:latin typeface="Calibri" panose="020F0502020204030204" pitchFamily="34" charset="0"/>
                <a:cs typeface="Calibri" panose="020F0502020204030204" pitchFamily="34" charset="0"/>
              </a:endParaRPr>
            </a:p>
          </p:txBody>
        </p:sp>
        <p:sp>
          <p:nvSpPr>
            <p:cNvPr id="67" name="CustomShape 16">
              <a:extLst>
                <a:ext uri="{FF2B5EF4-FFF2-40B4-BE49-F238E27FC236}">
                  <a16:creationId xmlns:a16="http://schemas.microsoft.com/office/drawing/2014/main" id="{C3932E9B-B81A-0C42-8138-0B65223792AC}"/>
                </a:ext>
              </a:extLst>
            </p:cNvPr>
            <p:cNvSpPr/>
            <p:nvPr/>
          </p:nvSpPr>
          <p:spPr>
            <a:xfrm>
              <a:off x="2702520" y="3515518"/>
              <a:ext cx="56484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grpSp>
          <p:nvGrpSpPr>
            <p:cNvPr id="68" name="Group 67">
              <a:extLst>
                <a:ext uri="{FF2B5EF4-FFF2-40B4-BE49-F238E27FC236}">
                  <a16:creationId xmlns:a16="http://schemas.microsoft.com/office/drawing/2014/main" id="{D9F719C1-7104-294D-B324-9CA5E8D17F5D}"/>
                </a:ext>
              </a:extLst>
            </p:cNvPr>
            <p:cNvGrpSpPr/>
            <p:nvPr/>
          </p:nvGrpSpPr>
          <p:grpSpPr>
            <a:xfrm>
              <a:off x="6618714" y="2737805"/>
              <a:ext cx="576000" cy="1555787"/>
              <a:chOff x="6618714" y="2652613"/>
              <a:chExt cx="576000" cy="1555787"/>
            </a:xfrm>
          </p:grpSpPr>
          <p:sp>
            <p:nvSpPr>
              <p:cNvPr id="74" name="CustomShape 20">
                <a:extLst>
                  <a:ext uri="{FF2B5EF4-FFF2-40B4-BE49-F238E27FC236}">
                    <a16:creationId xmlns:a16="http://schemas.microsoft.com/office/drawing/2014/main" id="{5AB7B795-25EF-C949-9AF0-D1C615780380}"/>
                  </a:ext>
                </a:extLst>
              </p:cNvPr>
              <p:cNvSpPr/>
              <p:nvPr/>
            </p:nvSpPr>
            <p:spPr>
              <a:xfrm rot="10800000" flipH="1">
                <a:off x="6618714" y="2652613"/>
                <a:ext cx="576000" cy="824400"/>
              </a:xfrm>
              <a:prstGeom prst="bentConnector3">
                <a:avLst>
                  <a:gd name="adj1" fmla="val 50000"/>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75" name="CustomShape 21">
                <a:extLst>
                  <a:ext uri="{FF2B5EF4-FFF2-40B4-BE49-F238E27FC236}">
                    <a16:creationId xmlns:a16="http://schemas.microsoft.com/office/drawing/2014/main" id="{C713720F-17D2-CF4A-B44B-0F1CD695EA48}"/>
                  </a:ext>
                </a:extLst>
              </p:cNvPr>
              <p:cNvSpPr/>
              <p:nvPr/>
            </p:nvSpPr>
            <p:spPr>
              <a:xfrm rot="10800000" flipH="1">
                <a:off x="6624394" y="3106981"/>
                <a:ext cx="567360" cy="367560"/>
              </a:xfrm>
              <a:prstGeom prst="bentConnector3">
                <a:avLst>
                  <a:gd name="adj1" fmla="val 50000"/>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76" name="CustomShape 22">
                <a:extLst>
                  <a:ext uri="{FF2B5EF4-FFF2-40B4-BE49-F238E27FC236}">
                    <a16:creationId xmlns:a16="http://schemas.microsoft.com/office/drawing/2014/main" id="{D8C8E368-E72A-FE40-B7B5-A41024094AC3}"/>
                  </a:ext>
                </a:extLst>
              </p:cNvPr>
              <p:cNvSpPr/>
              <p:nvPr/>
            </p:nvSpPr>
            <p:spPr>
              <a:xfrm>
                <a:off x="6625955" y="3476520"/>
                <a:ext cx="564840" cy="170280"/>
              </a:xfrm>
              <a:prstGeom prst="bentConnector3">
                <a:avLst>
                  <a:gd name="adj1" fmla="val 50000"/>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77" name="CustomShape 23">
                <a:extLst>
                  <a:ext uri="{FF2B5EF4-FFF2-40B4-BE49-F238E27FC236}">
                    <a16:creationId xmlns:a16="http://schemas.microsoft.com/office/drawing/2014/main" id="{8E9BB16F-6ED1-F741-8486-36C80554CAF9}"/>
                  </a:ext>
                </a:extLst>
              </p:cNvPr>
              <p:cNvSpPr/>
              <p:nvPr/>
            </p:nvSpPr>
            <p:spPr>
              <a:xfrm>
                <a:off x="6625955" y="3476520"/>
                <a:ext cx="564840" cy="731880"/>
              </a:xfrm>
              <a:prstGeom prst="bentConnector3">
                <a:avLst>
                  <a:gd name="adj1" fmla="val 50000"/>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grpSp>
        <p:sp>
          <p:nvSpPr>
            <p:cNvPr id="69" name="CustomShape 24">
              <a:extLst>
                <a:ext uri="{FF2B5EF4-FFF2-40B4-BE49-F238E27FC236}">
                  <a16:creationId xmlns:a16="http://schemas.microsoft.com/office/drawing/2014/main" id="{7E311A15-D34A-1146-AA8D-50D24AC73A06}"/>
                </a:ext>
              </a:extLst>
            </p:cNvPr>
            <p:cNvSpPr/>
            <p:nvPr/>
          </p:nvSpPr>
          <p:spPr>
            <a:xfrm>
              <a:off x="5636160" y="3515518"/>
              <a:ext cx="56484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grpSp>
          <p:nvGrpSpPr>
            <p:cNvPr id="70" name="Group 69">
              <a:extLst>
                <a:ext uri="{FF2B5EF4-FFF2-40B4-BE49-F238E27FC236}">
                  <a16:creationId xmlns:a16="http://schemas.microsoft.com/office/drawing/2014/main" id="{86913F9B-CE7C-CF43-9392-C89C0CF8FE3D}"/>
                </a:ext>
              </a:extLst>
            </p:cNvPr>
            <p:cNvGrpSpPr/>
            <p:nvPr/>
          </p:nvGrpSpPr>
          <p:grpSpPr>
            <a:xfrm>
              <a:off x="1709999" y="3010812"/>
              <a:ext cx="570941" cy="1009773"/>
              <a:chOff x="1709999" y="3002467"/>
              <a:chExt cx="570941" cy="1009773"/>
            </a:xfrm>
          </p:grpSpPr>
          <p:sp>
            <p:nvSpPr>
              <p:cNvPr id="71" name="CustomShape 17">
                <a:extLst>
                  <a:ext uri="{FF2B5EF4-FFF2-40B4-BE49-F238E27FC236}">
                    <a16:creationId xmlns:a16="http://schemas.microsoft.com/office/drawing/2014/main" id="{519D536E-64C4-984A-AF72-C12042FF6136}"/>
                  </a:ext>
                </a:extLst>
              </p:cNvPr>
              <p:cNvSpPr/>
              <p:nvPr/>
            </p:nvSpPr>
            <p:spPr>
              <a:xfrm>
                <a:off x="1721359" y="3002467"/>
                <a:ext cx="559440" cy="472320"/>
              </a:xfrm>
              <a:prstGeom prst="bentConnector3">
                <a:avLst>
                  <a:gd name="adj1" fmla="val 49990"/>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72" name="CustomShape 19">
                <a:extLst>
                  <a:ext uri="{FF2B5EF4-FFF2-40B4-BE49-F238E27FC236}">
                    <a16:creationId xmlns:a16="http://schemas.microsoft.com/office/drawing/2014/main" id="{54CB0D59-4891-DE4C-A911-D6F0915A7AD4}"/>
                  </a:ext>
                </a:extLst>
              </p:cNvPr>
              <p:cNvSpPr/>
              <p:nvPr/>
            </p:nvSpPr>
            <p:spPr>
              <a:xfrm rot="10800000" flipH="1">
                <a:off x="1722580" y="3477640"/>
                <a:ext cx="558360" cy="534600"/>
              </a:xfrm>
              <a:prstGeom prst="bentConnector3">
                <a:avLst>
                  <a:gd name="adj1" fmla="val 49992"/>
                </a:avLst>
              </a:prstGeom>
              <a:noFill/>
              <a:ln w="28440">
                <a:solidFill>
                  <a:srgbClr val="002541"/>
                </a:solidFill>
                <a:miter/>
                <a:tailEnd type="triangle" w="lg" len="lg"/>
              </a:ln>
            </p:spPr>
            <p:style>
              <a:lnRef idx="0">
                <a:scrgbClr r="0" g="0" b="0"/>
              </a:lnRef>
              <a:fillRef idx="0">
                <a:scrgbClr r="0" g="0" b="0"/>
              </a:fillRef>
              <a:effectRef idx="0">
                <a:scrgbClr r="0" g="0" b="0"/>
              </a:effectRef>
              <a:fontRef idx="minor"/>
            </p:style>
          </p:sp>
          <p:sp>
            <p:nvSpPr>
              <p:cNvPr id="73" name="CustomShape 16">
                <a:extLst>
                  <a:ext uri="{FF2B5EF4-FFF2-40B4-BE49-F238E27FC236}">
                    <a16:creationId xmlns:a16="http://schemas.microsoft.com/office/drawing/2014/main" id="{051DA86E-D27D-A943-B3F5-E6FDB2655BB4}"/>
                  </a:ext>
                </a:extLst>
              </p:cNvPr>
              <p:cNvSpPr/>
              <p:nvPr/>
            </p:nvSpPr>
            <p:spPr>
              <a:xfrm>
                <a:off x="1709999" y="3474541"/>
                <a:ext cx="564840" cy="360"/>
              </a:xfrm>
              <a:custGeom>
                <a:avLst/>
                <a:gdLst/>
                <a:ahLst/>
                <a:cxnLst/>
                <a:rect l="l" t="t" r="r" b="b"/>
                <a:pathLst>
                  <a:path w="21600" h="21600">
                    <a:moveTo>
                      <a:pt x="0" y="0"/>
                    </a:moveTo>
                    <a:lnTo>
                      <a:pt x="21600" y="21600"/>
                    </a:lnTo>
                  </a:path>
                </a:pathLst>
              </a:custGeom>
              <a:noFill/>
              <a:ln w="28440">
                <a:solidFill>
                  <a:srgbClr val="002541"/>
                </a:solidFill>
                <a:miter/>
                <a:tailEnd type="triangle" w="lg" len="lg"/>
              </a:ln>
            </p:spPr>
            <p:style>
              <a:lnRef idx="0">
                <a:scrgbClr r="0" g="0" b="0"/>
              </a:lnRef>
              <a:fillRef idx="0">
                <a:scrgbClr r="0" g="0" b="0"/>
              </a:fillRef>
              <a:effectRef idx="0">
                <a:scrgbClr r="0" g="0" b="0"/>
              </a:effectRef>
              <a:fontRef idx="minor"/>
            </p:style>
          </p:sp>
        </p:grpSp>
      </p:gr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CustomShape 1"/>
          <p:cNvSpPr/>
          <p:nvPr/>
        </p:nvSpPr>
        <p:spPr>
          <a:xfrm>
            <a:off x="457200" y="343080"/>
            <a:ext cx="8228520" cy="42624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Sources of information</a:t>
            </a:r>
            <a:endParaRPr lang="en-US" sz="2880" b="0" strike="noStrike" spc="-1">
              <a:latin typeface="Calibri" panose="020F0502020204030204" pitchFamily="34" charset="0"/>
              <a:cs typeface="Calibri" panose="020F0502020204030204" pitchFamily="34" charset="0"/>
            </a:endParaRPr>
          </a:p>
        </p:txBody>
      </p:sp>
      <p:sp>
        <p:nvSpPr>
          <p:cNvPr id="281" name="CustomShape 2"/>
          <p:cNvSpPr/>
          <p:nvPr/>
        </p:nvSpPr>
        <p:spPr>
          <a:xfrm>
            <a:off x="449280" y="1206360"/>
            <a:ext cx="8256960" cy="430488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a:lnSpc>
                <a:spcPct val="114000"/>
              </a:lnSpc>
            </a:pPr>
            <a:r>
              <a:rPr lang="en-US" sz="2000" b="1" strike="noStrike" spc="-1" dirty="0">
                <a:solidFill>
                  <a:srgbClr val="000000"/>
                </a:solidFill>
                <a:latin typeface="Calibri" panose="020F0502020204030204" pitchFamily="34" charset="0"/>
                <a:ea typeface="Merriweather Sans"/>
                <a:cs typeface="Calibri" panose="020F0502020204030204" pitchFamily="34" charset="0"/>
              </a:rPr>
              <a:t>What information a CSIRT can collect?</a:t>
            </a:r>
            <a:endParaRPr lang="en-US" sz="2000" b="0" strike="noStrike" spc="-1" dirty="0">
              <a:latin typeface="Calibri" panose="020F0502020204030204" pitchFamily="34" charset="0"/>
              <a:cs typeface="Calibri" panose="020F0502020204030204" pitchFamily="34" charset="0"/>
            </a:endParaRPr>
          </a:p>
          <a:p>
            <a:pPr marL="451620" indent="-342900">
              <a:lnSpc>
                <a:spcPct val="114000"/>
              </a:lnSpc>
              <a:spcBef>
                <a:spcPts val="499"/>
              </a:spcBef>
              <a:buClr>
                <a:schemeClr val="tx1"/>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Network monitoring</a:t>
            </a:r>
            <a:endParaRPr lang="en-US" sz="2000" b="0" strike="noStrike" spc="-1" dirty="0">
              <a:latin typeface="Calibri" panose="020F0502020204030204" pitchFamily="34" charset="0"/>
              <a:cs typeface="Calibri" panose="020F0502020204030204" pitchFamily="34" charset="0"/>
            </a:endParaRPr>
          </a:p>
          <a:p>
            <a:pPr marL="451620" indent="-342900">
              <a:lnSpc>
                <a:spcPct val="114000"/>
              </a:lnSpc>
              <a:spcBef>
                <a:spcPts val="499"/>
              </a:spcBef>
              <a:buClr>
                <a:schemeClr val="tx1"/>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Threat intelligence</a:t>
            </a:r>
            <a:endParaRPr lang="en-US" sz="2000" b="0" strike="noStrike" spc="-1" dirty="0">
              <a:latin typeface="Calibri" panose="020F0502020204030204" pitchFamily="34" charset="0"/>
              <a:cs typeface="Calibri" panose="020F0502020204030204" pitchFamily="34" charset="0"/>
            </a:endParaRPr>
          </a:p>
          <a:p>
            <a:pPr marL="451620" indent="-342900">
              <a:lnSpc>
                <a:spcPct val="114000"/>
              </a:lnSpc>
              <a:spcBef>
                <a:spcPts val="499"/>
              </a:spcBef>
              <a:buClr>
                <a:schemeClr val="tx1"/>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Assets</a:t>
            </a:r>
            <a:endParaRPr lang="en-US" sz="2000" b="0" strike="noStrike" spc="-1" dirty="0">
              <a:latin typeface="Calibri" panose="020F0502020204030204" pitchFamily="34" charset="0"/>
              <a:cs typeface="Calibri" panose="020F0502020204030204" pitchFamily="34" charset="0"/>
            </a:endParaRPr>
          </a:p>
          <a:p>
            <a:pPr marL="451620" indent="-342900">
              <a:lnSpc>
                <a:spcPct val="114000"/>
              </a:lnSpc>
              <a:spcBef>
                <a:spcPts val="499"/>
              </a:spcBef>
              <a:buClr>
                <a:schemeClr val="tx1"/>
              </a:buClr>
              <a:buFont typeface="Arial" panose="020B0604020202020204" pitchFamily="34" charset="0"/>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Infrastructures (DNS, routing)</a:t>
            </a:r>
            <a:endParaRPr lang="en-US" sz="2000" b="0" strike="noStrike" spc="-1" dirty="0">
              <a:latin typeface="Calibri" panose="020F0502020204030204" pitchFamily="34" charset="0"/>
              <a:cs typeface="Calibri" panose="020F0502020204030204" pitchFamily="34" charset="0"/>
            </a:endParaRPr>
          </a:p>
          <a:p>
            <a:pPr marL="432000" indent="-323280">
              <a:lnSpc>
                <a:spcPct val="100000"/>
              </a:lnSpc>
              <a:spcBef>
                <a:spcPts val="1134"/>
              </a:spcBef>
              <a:buClr>
                <a:srgbClr val="FFFFFF"/>
              </a:buClr>
              <a:buSzPct val="45000"/>
              <a:buFont typeface="Wingdings" charset="2"/>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 a lot more</a:t>
            </a:r>
            <a:endParaRPr lang="en-US" sz="2000" b="0" strike="noStrike" spc="-1" dirty="0">
              <a:latin typeface="Calibri" panose="020F0502020204030204" pitchFamily="34" charset="0"/>
              <a:cs typeface="Calibri" panose="020F0502020204030204" pitchFamily="34" charset="0"/>
            </a:endParaRPr>
          </a:p>
          <a:p>
            <a:pPr marL="432000" indent="-323280">
              <a:lnSpc>
                <a:spcPct val="100000"/>
              </a:lnSpc>
              <a:spcBef>
                <a:spcPts val="1134"/>
              </a:spcBef>
              <a:buClr>
                <a:srgbClr val="FFFFFF"/>
              </a:buClr>
              <a:buSzPct val="45000"/>
              <a:buFont typeface="Wingdings" charset="2"/>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Present vs historical data</a:t>
            </a:r>
            <a:endParaRPr lang="en-US" sz="2000" b="0" strike="noStrike" spc="-1" dirty="0">
              <a:latin typeface="Calibri" panose="020F0502020204030204" pitchFamily="34" charset="0"/>
              <a:cs typeface="Calibri" panose="020F0502020204030204" pitchFamily="34" charset="0"/>
            </a:endParaRPr>
          </a:p>
          <a:p>
            <a:pPr marL="432000" indent="-323280">
              <a:lnSpc>
                <a:spcPct val="100000"/>
              </a:lnSpc>
              <a:spcBef>
                <a:spcPts val="1134"/>
              </a:spcBef>
              <a:buClr>
                <a:srgbClr val="FFFFFF"/>
              </a:buClr>
              <a:buSzPct val="45000"/>
              <a:buFont typeface="Wingdings" charset="2"/>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Passive/reactive vs proactive</a:t>
            </a:r>
            <a:endParaRPr lang="en-US" sz="2000" b="0" strike="noStrike" spc="-1" dirty="0">
              <a:latin typeface="Calibri" panose="020F0502020204030204" pitchFamily="34" charset="0"/>
              <a:cs typeface="Calibri" panose="020F0502020204030204" pitchFamily="34" charset="0"/>
            </a:endParaRPr>
          </a:p>
          <a:p>
            <a:pPr>
              <a:lnSpc>
                <a:spcPct val="114000"/>
              </a:lnSpc>
            </a:pPr>
            <a:endParaRPr lang="en-US" sz="2000" b="0" strike="noStrike" spc="-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 name="CustomShape 1"/>
          <p:cNvSpPr/>
          <p:nvPr/>
        </p:nvSpPr>
        <p:spPr>
          <a:xfrm>
            <a:off x="457200" y="365040"/>
            <a:ext cx="8291880" cy="878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Arial"/>
                <a:cs typeface="Calibri" panose="020F0502020204030204" pitchFamily="34" charset="0"/>
              </a:rPr>
              <a:t>Internal and External </a:t>
            </a:r>
            <a:br>
              <a:rPr>
                <a:latin typeface="Calibri" panose="020F0502020204030204" pitchFamily="34" charset="0"/>
                <a:cs typeface="Calibri" panose="020F0502020204030204" pitchFamily="34" charset="0"/>
              </a:rPr>
            </a:br>
            <a:r>
              <a:rPr lang="en-US" sz="2880" b="1" strike="noStrike" spc="-1">
                <a:solidFill>
                  <a:srgbClr val="000000"/>
                </a:solidFill>
                <a:latin typeface="Calibri" panose="020F0502020204030204" pitchFamily="34" charset="0"/>
                <a:ea typeface="Arial"/>
                <a:cs typeface="Calibri" panose="020F0502020204030204" pitchFamily="34" charset="0"/>
              </a:rPr>
              <a:t>Sources Are Complementary</a:t>
            </a:r>
            <a:endParaRPr lang="en-US" sz="2880" b="0" strike="noStrike" spc="-1">
              <a:latin typeface="Calibri" panose="020F0502020204030204" pitchFamily="34" charset="0"/>
              <a:cs typeface="Calibri" panose="020F0502020204030204" pitchFamily="34" charset="0"/>
            </a:endParaRPr>
          </a:p>
        </p:txBody>
      </p:sp>
      <p:graphicFrame>
        <p:nvGraphicFramePr>
          <p:cNvPr id="283" name="Table 2"/>
          <p:cNvGraphicFramePr/>
          <p:nvPr>
            <p:extLst>
              <p:ext uri="{D42A27DB-BD31-4B8C-83A1-F6EECF244321}">
                <p14:modId xmlns:p14="http://schemas.microsoft.com/office/powerpoint/2010/main" val="3642615596"/>
              </p:ext>
            </p:extLst>
          </p:nvPr>
        </p:nvGraphicFramePr>
        <p:xfrm>
          <a:off x="457200" y="1244520"/>
          <a:ext cx="8292600" cy="5212440"/>
        </p:xfrm>
        <a:graphic>
          <a:graphicData uri="http://schemas.openxmlformats.org/drawingml/2006/table">
            <a:tbl>
              <a:tblPr/>
              <a:tblGrid>
                <a:gridCol w="954720">
                  <a:extLst>
                    <a:ext uri="{9D8B030D-6E8A-4147-A177-3AD203B41FA5}">
                      <a16:colId xmlns:a16="http://schemas.microsoft.com/office/drawing/2014/main" val="20000"/>
                    </a:ext>
                  </a:extLst>
                </a:gridCol>
                <a:gridCol w="2110320">
                  <a:extLst>
                    <a:ext uri="{9D8B030D-6E8A-4147-A177-3AD203B41FA5}">
                      <a16:colId xmlns:a16="http://schemas.microsoft.com/office/drawing/2014/main" val="20001"/>
                    </a:ext>
                  </a:extLst>
                </a:gridCol>
                <a:gridCol w="2581200">
                  <a:extLst>
                    <a:ext uri="{9D8B030D-6E8A-4147-A177-3AD203B41FA5}">
                      <a16:colId xmlns:a16="http://schemas.microsoft.com/office/drawing/2014/main" val="20002"/>
                    </a:ext>
                  </a:extLst>
                </a:gridCol>
                <a:gridCol w="2646360">
                  <a:extLst>
                    <a:ext uri="{9D8B030D-6E8A-4147-A177-3AD203B41FA5}">
                      <a16:colId xmlns:a16="http://schemas.microsoft.com/office/drawing/2014/main" val="20003"/>
                    </a:ext>
                  </a:extLst>
                </a:gridCol>
              </a:tblGrid>
              <a:tr h="320400">
                <a:tc gridSpan="4">
                  <a:txBody>
                    <a:bodyPr/>
                    <a:lstStyle/>
                    <a:p>
                      <a:pPr algn="ctr">
                        <a:lnSpc>
                          <a:spcPct val="90000"/>
                        </a:lnSpc>
                      </a:pPr>
                      <a:r>
                        <a:rPr lang="en-US" sz="1600" b="1" strike="noStrike" spc="-1">
                          <a:solidFill>
                            <a:srgbClr val="FFFFFF"/>
                          </a:solidFill>
                          <a:latin typeface="Calibri" panose="020F0502020204030204" pitchFamily="34" charset="0"/>
                          <a:ea typeface="Arial"/>
                          <a:cs typeface="Calibri" panose="020F0502020204030204" pitchFamily="34" charset="0"/>
                        </a:rPr>
                        <a:t>Comparison of Internal and External Information Sources</a:t>
                      </a:r>
                      <a:endParaRPr lang="en-US" sz="16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38160">
                      <a:solidFill>
                        <a:srgbClr val="FFFFFF"/>
                      </a:solidFill>
                    </a:lnB>
                    <a:solidFill>
                      <a:srgbClr val="007F16"/>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tc hMerge="1">
                  <a:txBody>
                    <a:bodyPr/>
                    <a:lstStyle/>
                    <a:p>
                      <a:endParaRPr lang="en-US"/>
                    </a:p>
                  </a:txBody>
                  <a:tcPr marL="90000" marR="90000">
                    <a:solidFill>
                      <a:srgbClr val="729FCF"/>
                    </a:solidFill>
                  </a:tcPr>
                </a:tc>
                <a:extLst>
                  <a:ext uri="{0D108BD9-81ED-4DB2-BD59-A6C34878D82A}">
                    <a16:rowId xmlns:a16="http://schemas.microsoft.com/office/drawing/2014/main" val="10000"/>
                  </a:ext>
                </a:extLst>
              </a:tr>
              <a:tr h="477720">
                <a:tc>
                  <a:txBody>
                    <a:bodyPr/>
                    <a:lstStyle/>
                    <a:p>
                      <a:pPr>
                        <a:lnSpc>
                          <a:spcPct val="90000"/>
                        </a:lnSpc>
                      </a:pPr>
                      <a:r>
                        <a:rPr lang="en-US" sz="1600" b="0" strike="noStrike" spc="-1">
                          <a:solidFill>
                            <a:srgbClr val="000000"/>
                          </a:solidFill>
                          <a:latin typeface="Calibri" panose="020F0502020204030204" pitchFamily="34" charset="0"/>
                          <a:ea typeface="Arial"/>
                          <a:cs typeface="Calibri" panose="020F0502020204030204" pitchFamily="34" charset="0"/>
                        </a:rPr>
                        <a:t> </a:t>
                      </a:r>
                      <a:endParaRPr lang="en-US" sz="16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AD7CA"/>
                    </a:solidFill>
                  </a:tcPr>
                </a:tc>
                <a:tc>
                  <a:txBody>
                    <a:bodyPr/>
                    <a:lstStyle/>
                    <a:p>
                      <a:pPr algn="ctr">
                        <a:lnSpc>
                          <a:spcPct val="90000"/>
                        </a:lnSpc>
                      </a:pPr>
                      <a:r>
                        <a:rPr lang="en-US" sz="1600" b="0" strike="noStrike" spc="-1">
                          <a:solidFill>
                            <a:srgbClr val="000000"/>
                          </a:solidFill>
                          <a:latin typeface="Calibri" panose="020F0502020204030204" pitchFamily="34" charset="0"/>
                          <a:ea typeface="Arial"/>
                          <a:cs typeface="Calibri" panose="020F0502020204030204" pitchFamily="34" charset="0"/>
                        </a:rPr>
                        <a:t>Advantages</a:t>
                      </a:r>
                      <a:endParaRPr lang="en-US" sz="16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CAD7CA"/>
                    </a:solidFill>
                  </a:tcPr>
                </a:tc>
                <a:tc>
                  <a:txBody>
                    <a:bodyPr/>
                    <a:lstStyle/>
                    <a:p>
                      <a:pPr algn="ctr">
                        <a:lnSpc>
                          <a:spcPct val="90000"/>
                        </a:lnSpc>
                      </a:pPr>
                      <a:r>
                        <a:rPr lang="en-US" sz="1600" b="0" strike="noStrike" spc="-1">
                          <a:solidFill>
                            <a:srgbClr val="000000"/>
                          </a:solidFill>
                          <a:latin typeface="Calibri" panose="020F0502020204030204" pitchFamily="34" charset="0"/>
                          <a:ea typeface="Arial"/>
                          <a:cs typeface="Calibri" panose="020F0502020204030204" pitchFamily="34" charset="0"/>
                        </a:rPr>
                        <a:t>Disadvantages </a:t>
                      </a:r>
                      <a:br>
                        <a:rPr sz="1600">
                          <a:latin typeface="Calibri" panose="020F0502020204030204" pitchFamily="34" charset="0"/>
                          <a:cs typeface="Calibri" panose="020F0502020204030204" pitchFamily="34" charset="0"/>
                        </a:rPr>
                      </a:br>
                      <a:r>
                        <a:rPr lang="en-US" sz="1600" b="0" strike="noStrike" spc="-1">
                          <a:solidFill>
                            <a:srgbClr val="000000"/>
                          </a:solidFill>
                          <a:latin typeface="Calibri" panose="020F0502020204030204" pitchFamily="34" charset="0"/>
                          <a:ea typeface="Arial"/>
                          <a:cs typeface="Calibri" panose="020F0502020204030204" pitchFamily="34" charset="0"/>
                        </a:rPr>
                        <a:t>and Concerns</a:t>
                      </a:r>
                      <a:endParaRPr lang="en-US" sz="16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CAD7CA"/>
                    </a:solidFill>
                  </a:tcPr>
                </a:tc>
                <a:tc>
                  <a:txBody>
                    <a:bodyPr/>
                    <a:lstStyle/>
                    <a:p>
                      <a:pPr algn="ctr">
                        <a:lnSpc>
                          <a:spcPct val="90000"/>
                        </a:lnSpc>
                      </a:pPr>
                      <a:r>
                        <a:rPr lang="en-US" sz="1600" b="0" strike="noStrike" spc="-1">
                          <a:solidFill>
                            <a:srgbClr val="000000"/>
                          </a:solidFill>
                          <a:latin typeface="Calibri" panose="020F0502020204030204" pitchFamily="34" charset="0"/>
                          <a:ea typeface="Arial"/>
                          <a:cs typeface="Calibri" panose="020F0502020204030204" pitchFamily="34" charset="0"/>
                        </a:rPr>
                        <a:t>Examples</a:t>
                      </a:r>
                      <a:endParaRPr lang="en-US" sz="16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CAD7CA"/>
                    </a:solidFill>
                  </a:tcPr>
                </a:tc>
                <a:extLst>
                  <a:ext uri="{0D108BD9-81ED-4DB2-BD59-A6C34878D82A}">
                    <a16:rowId xmlns:a16="http://schemas.microsoft.com/office/drawing/2014/main" val="10001"/>
                  </a:ext>
                </a:extLst>
              </a:tr>
              <a:tr h="1991160">
                <a:tc>
                  <a:txBody>
                    <a:bodyPr/>
                    <a:lstStyle/>
                    <a:p>
                      <a:pPr>
                        <a:lnSpc>
                          <a:spcPct val="90000"/>
                        </a:lnSpc>
                      </a:pPr>
                      <a:r>
                        <a:rPr lang="en-US" sz="1600" b="0" strike="noStrike" spc="-1">
                          <a:solidFill>
                            <a:srgbClr val="000000"/>
                          </a:solidFill>
                          <a:latin typeface="Calibri" panose="020F0502020204030204" pitchFamily="34" charset="0"/>
                          <a:ea typeface="Arial"/>
                          <a:cs typeface="Calibri" panose="020F0502020204030204" pitchFamily="34" charset="0"/>
                        </a:rPr>
                        <a:t>Internal Sources</a:t>
                      </a:r>
                      <a:endParaRPr lang="en-US" sz="16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tc>
                  <a:txBody>
                    <a:bodyPr/>
                    <a:lstStyle/>
                    <a:p>
                      <a:pPr marL="112680" indent="-111600">
                        <a:lnSpc>
                          <a:spcPct val="90000"/>
                        </a:lnSpc>
                        <a:buClr>
                          <a:srgbClr val="000000"/>
                        </a:buClr>
                        <a:buFont typeface="Arial"/>
                        <a:buChar char="•"/>
                      </a:pPr>
                      <a:r>
                        <a:rPr lang="en-US" sz="1600" b="0" strike="noStrike" spc="-1" dirty="0">
                          <a:solidFill>
                            <a:srgbClr val="000000"/>
                          </a:solidFill>
                          <a:latin typeface="Calibri" panose="020F0502020204030204" pitchFamily="34" charset="0"/>
                          <a:ea typeface="Arial"/>
                          <a:cs typeface="Calibri" panose="020F0502020204030204" pitchFamily="34" charset="0"/>
                        </a:rPr>
                        <a:t>Increased timeliness</a:t>
                      </a:r>
                      <a:endParaRPr lang="en-US" sz="1600" b="0" strike="noStrike" spc="-1" dirty="0">
                        <a:latin typeface="Calibri" panose="020F0502020204030204" pitchFamily="34" charset="0"/>
                        <a:cs typeface="Calibri" panose="020F0502020204030204" pitchFamily="34" charset="0"/>
                      </a:endParaRPr>
                    </a:p>
                    <a:p>
                      <a:pPr marL="112680" indent="-111600">
                        <a:lnSpc>
                          <a:spcPct val="90000"/>
                        </a:lnSpc>
                        <a:spcBef>
                          <a:spcPts val="601"/>
                        </a:spcBef>
                        <a:buClr>
                          <a:srgbClr val="000000"/>
                        </a:buClr>
                        <a:buFont typeface="Arial"/>
                        <a:buChar char="•"/>
                      </a:pPr>
                      <a:r>
                        <a:rPr lang="en-US" sz="1600" b="0" strike="noStrike" spc="-1" dirty="0">
                          <a:solidFill>
                            <a:srgbClr val="000000"/>
                          </a:solidFill>
                          <a:latin typeface="Calibri" panose="020F0502020204030204" pitchFamily="34" charset="0"/>
                          <a:ea typeface="Arial"/>
                          <a:cs typeface="Calibri" panose="020F0502020204030204" pitchFamily="34" charset="0"/>
                        </a:rPr>
                        <a:t>Greater reliability</a:t>
                      </a:r>
                      <a:endParaRPr lang="en-US" sz="1600" b="0" strike="noStrike" spc="-1" dirty="0">
                        <a:latin typeface="Calibri" panose="020F0502020204030204" pitchFamily="34" charset="0"/>
                        <a:cs typeface="Calibri" panose="020F0502020204030204" pitchFamily="34" charset="0"/>
                      </a:endParaRPr>
                    </a:p>
                    <a:p>
                      <a:pPr marL="112680" indent="-111600">
                        <a:lnSpc>
                          <a:spcPct val="90000"/>
                        </a:lnSpc>
                        <a:spcBef>
                          <a:spcPts val="601"/>
                        </a:spcBef>
                        <a:buClr>
                          <a:srgbClr val="000000"/>
                        </a:buClr>
                        <a:buFont typeface="Arial"/>
                        <a:buChar char="•"/>
                      </a:pPr>
                      <a:r>
                        <a:rPr lang="en-US" sz="1600" b="0" strike="noStrike" spc="-1" dirty="0">
                          <a:solidFill>
                            <a:srgbClr val="000000"/>
                          </a:solidFill>
                          <a:latin typeface="Calibri" panose="020F0502020204030204" pitchFamily="34" charset="0"/>
                          <a:ea typeface="Arial"/>
                          <a:cs typeface="Calibri" panose="020F0502020204030204" pitchFamily="34" charset="0"/>
                        </a:rPr>
                        <a:t>Customized</a:t>
                      </a:r>
                      <a:endParaRPr lang="en-US" sz="1600" b="0" strike="noStrike" spc="-1" dirty="0">
                        <a:latin typeface="Calibri" panose="020F0502020204030204" pitchFamily="34" charset="0"/>
                        <a:cs typeface="Calibri" panose="020F0502020204030204" pitchFamily="34" charset="0"/>
                      </a:endParaRPr>
                    </a:p>
                    <a:p>
                      <a:pPr marL="112680" indent="-111600">
                        <a:lnSpc>
                          <a:spcPct val="90000"/>
                        </a:lnSpc>
                        <a:spcBef>
                          <a:spcPts val="601"/>
                        </a:spcBef>
                        <a:buClr>
                          <a:srgbClr val="000000"/>
                        </a:buClr>
                        <a:buFont typeface="Arial"/>
                        <a:buChar char="•"/>
                      </a:pPr>
                      <a:r>
                        <a:rPr lang="en-US" sz="1600" b="0" strike="noStrike" spc="-1" dirty="0">
                          <a:solidFill>
                            <a:srgbClr val="000000"/>
                          </a:solidFill>
                          <a:latin typeface="Calibri" panose="020F0502020204030204" pitchFamily="34" charset="0"/>
                          <a:ea typeface="Arial"/>
                          <a:cs typeface="Calibri" panose="020F0502020204030204" pitchFamily="34" charset="0"/>
                        </a:rPr>
                        <a:t>Unique (some types of information can only be collected internally)</a:t>
                      </a:r>
                      <a:endParaRPr lang="en-US" sz="1600" b="0" strike="noStrike" spc="-1" dirty="0">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tc>
                  <a:txBody>
                    <a:bodyPr/>
                    <a:lstStyle/>
                    <a:p>
                      <a:pPr marL="112680" indent="-111600">
                        <a:lnSpc>
                          <a:spcPct val="90000"/>
                        </a:lnSpc>
                        <a:buClr>
                          <a:srgbClr val="000000"/>
                        </a:buClr>
                        <a:buFont typeface="Arial"/>
                        <a:buChar char="•"/>
                      </a:pPr>
                      <a:r>
                        <a:rPr lang="en-US" sz="1600" b="0" strike="noStrike" spc="-1">
                          <a:solidFill>
                            <a:srgbClr val="000000"/>
                          </a:solidFill>
                          <a:latin typeface="Calibri" panose="020F0502020204030204" pitchFamily="34" charset="0"/>
                          <a:ea typeface="Arial"/>
                          <a:cs typeface="Calibri" panose="020F0502020204030204" pitchFamily="34" charset="0"/>
                        </a:rPr>
                        <a:t>Requires more internal resources </a:t>
                      </a:r>
                      <a:endParaRPr lang="en-US" sz="16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tc>
                  <a:txBody>
                    <a:bodyPr/>
                    <a:lstStyle/>
                    <a:p>
                      <a:pPr marL="112680" indent="-111600">
                        <a:lnSpc>
                          <a:spcPct val="90000"/>
                        </a:lnSpc>
                        <a:buClr>
                          <a:srgbClr val="000000"/>
                        </a:buClr>
                        <a:buFont typeface="Arial"/>
                        <a:buChar char="•"/>
                      </a:pPr>
                      <a:r>
                        <a:rPr lang="en-US" sz="1600" b="0" strike="noStrike" spc="-1">
                          <a:solidFill>
                            <a:srgbClr val="000000"/>
                          </a:solidFill>
                          <a:latin typeface="Calibri" panose="020F0502020204030204" pitchFamily="34" charset="0"/>
                          <a:ea typeface="Arial"/>
                          <a:cs typeface="Calibri" panose="020F0502020204030204" pitchFamily="34" charset="0"/>
                        </a:rPr>
                        <a:t>Passive: Firewalls, IDS machines, system logs </a:t>
                      </a:r>
                      <a:br>
                        <a:rPr sz="1600">
                          <a:latin typeface="Calibri" panose="020F0502020204030204" pitchFamily="34" charset="0"/>
                          <a:cs typeface="Calibri" panose="020F0502020204030204" pitchFamily="34" charset="0"/>
                        </a:rPr>
                      </a:br>
                      <a:r>
                        <a:rPr lang="en-US" sz="1600" b="0" strike="noStrike" spc="-1">
                          <a:solidFill>
                            <a:srgbClr val="000000"/>
                          </a:solidFill>
                          <a:latin typeface="Calibri" panose="020F0502020204030204" pitchFamily="34" charset="0"/>
                          <a:ea typeface="Arial"/>
                          <a:cs typeface="Calibri" panose="020F0502020204030204" pitchFamily="34" charset="0"/>
                        </a:rPr>
                        <a:t>and honeypots</a:t>
                      </a:r>
                      <a:endParaRPr lang="en-US" sz="1600" b="0" strike="noStrike" spc="-1">
                        <a:latin typeface="Calibri" panose="020F0502020204030204" pitchFamily="34" charset="0"/>
                        <a:cs typeface="Calibri" panose="020F0502020204030204" pitchFamily="34" charset="0"/>
                      </a:endParaRPr>
                    </a:p>
                    <a:p>
                      <a:pPr marL="112680" indent="-111600">
                        <a:lnSpc>
                          <a:spcPct val="90000"/>
                        </a:lnSpc>
                        <a:spcBef>
                          <a:spcPts val="601"/>
                        </a:spcBef>
                        <a:buClr>
                          <a:srgbClr val="000000"/>
                        </a:buClr>
                        <a:buFont typeface="Arial"/>
                        <a:buChar char="•"/>
                      </a:pPr>
                      <a:r>
                        <a:rPr lang="en-US" sz="1600" b="0" strike="noStrike" spc="-1">
                          <a:solidFill>
                            <a:srgbClr val="000000"/>
                          </a:solidFill>
                          <a:latin typeface="Calibri" panose="020F0502020204030204" pitchFamily="34" charset="0"/>
                          <a:ea typeface="Arial"/>
                          <a:cs typeface="Calibri" panose="020F0502020204030204" pitchFamily="34" charset="0"/>
                        </a:rPr>
                        <a:t>Proactive: Tracking APT attack sources, investigating botnets, malware and spam campaigns, detecting malicious websites, vulnerability scanning</a:t>
                      </a:r>
                      <a:endParaRPr lang="en-US" sz="16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E6ECE7"/>
                    </a:solidFill>
                  </a:tcPr>
                </a:tc>
                <a:extLst>
                  <a:ext uri="{0D108BD9-81ED-4DB2-BD59-A6C34878D82A}">
                    <a16:rowId xmlns:a16="http://schemas.microsoft.com/office/drawing/2014/main" val="10002"/>
                  </a:ext>
                </a:extLst>
              </a:tr>
              <a:tr h="1879920">
                <a:tc>
                  <a:txBody>
                    <a:bodyPr/>
                    <a:lstStyle/>
                    <a:p>
                      <a:pPr>
                        <a:lnSpc>
                          <a:spcPct val="90000"/>
                        </a:lnSpc>
                      </a:pPr>
                      <a:r>
                        <a:rPr lang="en-US" sz="1600" b="0" strike="noStrike" spc="-1">
                          <a:solidFill>
                            <a:srgbClr val="000000"/>
                          </a:solidFill>
                          <a:latin typeface="Calibri" panose="020F0502020204030204" pitchFamily="34" charset="0"/>
                          <a:ea typeface="Arial"/>
                          <a:cs typeface="Calibri" panose="020F0502020204030204" pitchFamily="34" charset="0"/>
                        </a:rPr>
                        <a:t>External Sources</a:t>
                      </a:r>
                      <a:endParaRPr lang="en-US" sz="16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CAD7CA"/>
                    </a:solidFill>
                  </a:tcPr>
                </a:tc>
                <a:tc>
                  <a:txBody>
                    <a:bodyPr/>
                    <a:lstStyle/>
                    <a:p>
                      <a:pPr marL="112680" indent="-111600">
                        <a:lnSpc>
                          <a:spcPct val="90000"/>
                        </a:lnSpc>
                        <a:buClr>
                          <a:srgbClr val="000000"/>
                        </a:buClr>
                        <a:buFont typeface="Arial"/>
                        <a:buChar char="•"/>
                      </a:pPr>
                      <a:r>
                        <a:rPr lang="en-US" sz="1600" b="0" strike="noStrike" spc="-1">
                          <a:solidFill>
                            <a:srgbClr val="000000"/>
                          </a:solidFill>
                          <a:latin typeface="Calibri" panose="020F0502020204030204" pitchFamily="34" charset="0"/>
                          <a:ea typeface="Arial"/>
                          <a:cs typeface="Calibri" panose="020F0502020204030204" pitchFamily="34" charset="0"/>
                        </a:rPr>
                        <a:t>Notification before it hits you</a:t>
                      </a:r>
                      <a:endParaRPr lang="en-US" sz="1600" b="0" strike="noStrike" spc="-1">
                        <a:latin typeface="Calibri" panose="020F0502020204030204" pitchFamily="34" charset="0"/>
                        <a:cs typeface="Calibri" panose="020F0502020204030204" pitchFamily="34" charset="0"/>
                      </a:endParaRPr>
                    </a:p>
                    <a:p>
                      <a:pPr marL="112680" indent="-111600">
                        <a:lnSpc>
                          <a:spcPct val="90000"/>
                        </a:lnSpc>
                        <a:spcBef>
                          <a:spcPts val="601"/>
                        </a:spcBef>
                        <a:buClr>
                          <a:srgbClr val="000000"/>
                        </a:buClr>
                        <a:buFont typeface="Arial"/>
                        <a:buChar char="•"/>
                      </a:pPr>
                      <a:r>
                        <a:rPr lang="en-US" sz="1600" b="0" strike="noStrike" spc="-1">
                          <a:solidFill>
                            <a:srgbClr val="000000"/>
                          </a:solidFill>
                          <a:latin typeface="Calibri" panose="020F0502020204030204" pitchFamily="34" charset="0"/>
                          <a:ea typeface="Arial"/>
                          <a:cs typeface="Calibri" panose="020F0502020204030204" pitchFamily="34" charset="0"/>
                        </a:rPr>
                        <a:t>Offload expensive investigations, such as state-sponsored actors</a:t>
                      </a:r>
                      <a:endParaRPr lang="en-US" sz="1600" b="0" strike="noStrike" spc="-1">
                        <a:latin typeface="Calibri" panose="020F0502020204030204" pitchFamily="34" charset="0"/>
                        <a:cs typeface="Calibri" panose="020F0502020204030204" pitchFamily="34" charset="0"/>
                      </a:endParaRPr>
                    </a:p>
                    <a:p>
                      <a:pPr marL="112680" indent="-111600">
                        <a:lnSpc>
                          <a:spcPct val="90000"/>
                        </a:lnSpc>
                        <a:spcBef>
                          <a:spcPts val="601"/>
                        </a:spcBef>
                        <a:buClr>
                          <a:srgbClr val="000000"/>
                        </a:buClr>
                        <a:buFont typeface="Arial"/>
                        <a:buChar char="•"/>
                      </a:pPr>
                      <a:r>
                        <a:rPr lang="en-US" sz="1600" b="0" strike="noStrike" spc="-1">
                          <a:solidFill>
                            <a:srgbClr val="000000"/>
                          </a:solidFill>
                          <a:latin typeface="Calibri" panose="020F0502020204030204" pitchFamily="34" charset="0"/>
                          <a:ea typeface="Arial"/>
                          <a:cs typeface="Calibri" panose="020F0502020204030204" pitchFamily="34" charset="0"/>
                        </a:rPr>
                        <a:t>Access to data that is not feasible to collect internally</a:t>
                      </a:r>
                      <a:endParaRPr lang="en-US" sz="16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CAD7CA"/>
                    </a:solidFill>
                  </a:tcPr>
                </a:tc>
                <a:tc>
                  <a:txBody>
                    <a:bodyPr/>
                    <a:lstStyle/>
                    <a:p>
                      <a:pPr marL="112680" indent="-111600">
                        <a:lnSpc>
                          <a:spcPct val="90000"/>
                        </a:lnSpc>
                        <a:buClr>
                          <a:srgbClr val="000000"/>
                        </a:buClr>
                        <a:buFont typeface="Arial"/>
                        <a:buChar char="•"/>
                      </a:pPr>
                      <a:r>
                        <a:rPr lang="en-US" sz="1600" b="0" strike="noStrike" spc="-1">
                          <a:solidFill>
                            <a:srgbClr val="000000"/>
                          </a:solidFill>
                          <a:latin typeface="Calibri" panose="020F0502020204030204" pitchFamily="34" charset="0"/>
                          <a:ea typeface="Arial"/>
                          <a:cs typeface="Calibri" panose="020F0502020204030204" pitchFamily="34" charset="0"/>
                        </a:rPr>
                        <a:t>Reduced timeliness</a:t>
                      </a:r>
                      <a:endParaRPr lang="en-US" sz="1600" b="0" strike="noStrike" spc="-1">
                        <a:latin typeface="Calibri" panose="020F0502020204030204" pitchFamily="34" charset="0"/>
                        <a:cs typeface="Calibri" panose="020F0502020204030204" pitchFamily="34" charset="0"/>
                      </a:endParaRPr>
                    </a:p>
                    <a:p>
                      <a:pPr marL="112680" indent="-111600">
                        <a:lnSpc>
                          <a:spcPct val="90000"/>
                        </a:lnSpc>
                        <a:spcBef>
                          <a:spcPts val="601"/>
                        </a:spcBef>
                        <a:buClr>
                          <a:srgbClr val="000000"/>
                        </a:buClr>
                        <a:buFont typeface="Arial"/>
                        <a:buChar char="•"/>
                      </a:pPr>
                      <a:r>
                        <a:rPr lang="en-US" sz="1600" b="0" strike="noStrike" spc="-1">
                          <a:solidFill>
                            <a:srgbClr val="000000"/>
                          </a:solidFill>
                          <a:latin typeface="Calibri" panose="020F0502020204030204" pitchFamily="34" charset="0"/>
                          <a:ea typeface="Arial"/>
                          <a:cs typeface="Calibri" panose="020F0502020204030204" pitchFamily="34" charset="0"/>
                        </a:rPr>
                        <a:t>Diminished level of information</a:t>
                      </a:r>
                      <a:endParaRPr lang="en-US" sz="1600" b="0" strike="noStrike" spc="-1">
                        <a:latin typeface="Calibri" panose="020F0502020204030204" pitchFamily="34" charset="0"/>
                        <a:cs typeface="Calibri" panose="020F0502020204030204" pitchFamily="34" charset="0"/>
                      </a:endParaRPr>
                    </a:p>
                    <a:p>
                      <a:pPr marL="284040" lvl="1" indent="-181440">
                        <a:lnSpc>
                          <a:spcPct val="90000"/>
                        </a:lnSpc>
                        <a:spcBef>
                          <a:spcPts val="601"/>
                        </a:spcBef>
                        <a:buClr>
                          <a:srgbClr val="000000"/>
                        </a:buClr>
                        <a:buFont typeface="Merriweather Sans"/>
                        <a:buChar char="–"/>
                      </a:pPr>
                      <a:r>
                        <a:rPr lang="en-US" sz="1400" b="0" strike="noStrike" spc="-1">
                          <a:solidFill>
                            <a:srgbClr val="000000"/>
                          </a:solidFill>
                          <a:latin typeface="Calibri" panose="020F0502020204030204" pitchFamily="34" charset="0"/>
                          <a:ea typeface="Arial"/>
                          <a:cs typeface="Calibri" panose="020F0502020204030204" pitchFamily="34" charset="0"/>
                        </a:rPr>
                        <a:t>Unknown collection methods</a:t>
                      </a:r>
                      <a:endParaRPr lang="en-US" sz="1400" b="0" strike="noStrike" spc="-1">
                        <a:latin typeface="Calibri" panose="020F0502020204030204" pitchFamily="34" charset="0"/>
                        <a:cs typeface="Calibri" panose="020F0502020204030204" pitchFamily="34" charset="0"/>
                      </a:endParaRPr>
                    </a:p>
                    <a:p>
                      <a:pPr marL="284040" lvl="1" indent="-181440">
                        <a:lnSpc>
                          <a:spcPct val="90000"/>
                        </a:lnSpc>
                        <a:spcBef>
                          <a:spcPts val="601"/>
                        </a:spcBef>
                        <a:buClr>
                          <a:srgbClr val="000000"/>
                        </a:buClr>
                        <a:buFont typeface="Merriweather Sans"/>
                        <a:buChar char="–"/>
                      </a:pPr>
                      <a:r>
                        <a:rPr lang="en-US" sz="1400" b="0" strike="noStrike" spc="-1">
                          <a:solidFill>
                            <a:srgbClr val="000000"/>
                          </a:solidFill>
                          <a:latin typeface="Calibri" panose="020F0502020204030204" pitchFamily="34" charset="0"/>
                          <a:ea typeface="Arial"/>
                          <a:cs typeface="Calibri" panose="020F0502020204030204" pitchFamily="34" charset="0"/>
                        </a:rPr>
                        <a:t>Masked details</a:t>
                      </a:r>
                      <a:endParaRPr lang="en-US" sz="1400" b="0" strike="noStrike" spc="-1">
                        <a:latin typeface="Calibri" panose="020F0502020204030204" pitchFamily="34" charset="0"/>
                        <a:cs typeface="Calibri" panose="020F0502020204030204" pitchFamily="34" charset="0"/>
                      </a:endParaRPr>
                    </a:p>
                    <a:p>
                      <a:pPr marL="284040" lvl="1" indent="-181440">
                        <a:lnSpc>
                          <a:spcPct val="90000"/>
                        </a:lnSpc>
                        <a:spcBef>
                          <a:spcPts val="601"/>
                        </a:spcBef>
                        <a:buClr>
                          <a:srgbClr val="000000"/>
                        </a:buClr>
                        <a:buFont typeface="Merriweather Sans"/>
                        <a:buChar char="–"/>
                      </a:pPr>
                      <a:r>
                        <a:rPr lang="en-US" sz="1400" b="0" strike="noStrike" spc="-1">
                          <a:solidFill>
                            <a:srgbClr val="000000"/>
                          </a:solidFill>
                          <a:latin typeface="Calibri" panose="020F0502020204030204" pitchFamily="34" charset="0"/>
                          <a:ea typeface="Arial"/>
                          <a:cs typeface="Calibri" panose="020F0502020204030204" pitchFamily="34" charset="0"/>
                        </a:rPr>
                        <a:t>Missing data</a:t>
                      </a:r>
                      <a:endParaRPr lang="en-US" sz="1400" b="0" strike="noStrike" spc="-1">
                        <a:latin typeface="Calibri" panose="020F0502020204030204" pitchFamily="34" charset="0"/>
                        <a:cs typeface="Calibri" panose="020F0502020204030204" pitchFamily="34" charset="0"/>
                      </a:endParaRPr>
                    </a:p>
                    <a:p>
                      <a:pPr marL="284040" lvl="1" indent="-181440">
                        <a:lnSpc>
                          <a:spcPct val="90000"/>
                        </a:lnSpc>
                        <a:spcBef>
                          <a:spcPts val="601"/>
                        </a:spcBef>
                        <a:buClr>
                          <a:srgbClr val="000000"/>
                        </a:buClr>
                        <a:buFont typeface="Merriweather Sans"/>
                        <a:buChar char="–"/>
                      </a:pPr>
                      <a:r>
                        <a:rPr lang="en-US" sz="1400" b="0" strike="noStrike" spc="-1">
                          <a:solidFill>
                            <a:srgbClr val="000000"/>
                          </a:solidFill>
                          <a:latin typeface="Calibri" panose="020F0502020204030204" pitchFamily="34" charset="0"/>
                          <a:ea typeface="Arial"/>
                          <a:cs typeface="Calibri" panose="020F0502020204030204" pitchFamily="34" charset="0"/>
                        </a:rPr>
                        <a:t>Not tailored for the recipient</a:t>
                      </a:r>
                      <a:endParaRPr lang="en-US" sz="1400" b="0" strike="noStrike" spc="-1">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CAD7CA"/>
                    </a:solidFill>
                  </a:tcPr>
                </a:tc>
                <a:tc>
                  <a:txBody>
                    <a:bodyPr/>
                    <a:lstStyle/>
                    <a:p>
                      <a:pPr marL="112680" indent="-111600">
                        <a:lnSpc>
                          <a:spcPct val="90000"/>
                        </a:lnSpc>
                        <a:buClr>
                          <a:srgbClr val="000000"/>
                        </a:buClr>
                        <a:buFont typeface="Arial"/>
                        <a:buChar char="•"/>
                      </a:pPr>
                      <a:r>
                        <a:rPr lang="en-US" sz="1600" b="0" strike="noStrike" spc="-1" dirty="0">
                          <a:solidFill>
                            <a:srgbClr val="000000"/>
                          </a:solidFill>
                          <a:latin typeface="Calibri" panose="020F0502020204030204" pitchFamily="34" charset="0"/>
                          <a:ea typeface="Arial"/>
                          <a:cs typeface="Calibri" panose="020F0502020204030204" pitchFamily="34" charset="0"/>
                        </a:rPr>
                        <a:t>Both non-profit and for-profit sources: National CERT, reputation service, external email lists, vulnerability advisories, passive DNS</a:t>
                      </a:r>
                      <a:endParaRPr lang="en-US" sz="1600" b="0" strike="noStrike" spc="-1" dirty="0">
                        <a:latin typeface="Calibri" panose="020F0502020204030204" pitchFamily="34" charset="0"/>
                        <a:cs typeface="Calibri" panose="020F0502020204030204" pitchFamily="34" charset="0"/>
                      </a:endParaRPr>
                    </a:p>
                  </a:txBody>
                  <a:tcPr marL="65160" marR="68400">
                    <a:lnL w="12240">
                      <a:solidFill>
                        <a:srgbClr val="FFFFFF"/>
                      </a:solidFill>
                    </a:lnL>
                    <a:lnR w="12240">
                      <a:solidFill>
                        <a:srgbClr val="FFFFFF"/>
                      </a:solidFill>
                    </a:lnR>
                    <a:lnT w="12240">
                      <a:solidFill>
                        <a:srgbClr val="FFFFFF"/>
                      </a:solidFill>
                    </a:lnT>
                    <a:lnB w="12240">
                      <a:solidFill>
                        <a:srgbClr val="FFFFFF"/>
                      </a:solidFill>
                    </a:lnB>
                    <a:solidFill>
                      <a:srgbClr val="CAD7CA"/>
                    </a:solidFill>
                  </a:tcPr>
                </a:tc>
                <a:extLst>
                  <a:ext uri="{0D108BD9-81ED-4DB2-BD59-A6C34878D82A}">
                    <a16:rowId xmlns:a16="http://schemas.microsoft.com/office/drawing/2014/main" val="10003"/>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What to collect?</a:t>
            </a:r>
            <a:endParaRPr lang="en-US" sz="2880" b="0" strike="noStrike" spc="-1">
              <a:latin typeface="Calibri" panose="020F0502020204030204" pitchFamily="34" charset="0"/>
              <a:cs typeface="Calibri" panose="020F0502020204030204" pitchFamily="34" charset="0"/>
            </a:endParaRPr>
          </a:p>
        </p:txBody>
      </p:sp>
      <p:sp>
        <p:nvSpPr>
          <p:cNvPr id="285" name="CustomShape 2"/>
          <p:cNvSpPr/>
          <p:nvPr/>
        </p:nvSpPr>
        <p:spPr>
          <a:xfrm>
            <a:off x="449280" y="1206360"/>
            <a:ext cx="8256960" cy="4304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94000"/>
              </a:lnSpc>
            </a:pPr>
            <a:r>
              <a:rPr lang="en-US" sz="1850" b="1" strike="noStrike" spc="-1">
                <a:solidFill>
                  <a:srgbClr val="000000"/>
                </a:solidFill>
                <a:latin typeface="Calibri" panose="020F0502020204030204" pitchFamily="34" charset="0"/>
                <a:ea typeface="Merriweather Sans"/>
                <a:cs typeface="Calibri" panose="020F0502020204030204" pitchFamily="34" charset="0"/>
              </a:rPr>
              <a:t>Challenges</a:t>
            </a:r>
            <a:endParaRPr lang="en-US" sz="1850" b="0" strike="noStrike" spc="-1">
              <a:latin typeface="Calibri" panose="020F0502020204030204" pitchFamily="34" charset="0"/>
              <a:cs typeface="Calibri" panose="020F0502020204030204" pitchFamily="34" charset="0"/>
            </a:endParaRPr>
          </a:p>
          <a:p>
            <a:pPr marL="293760" lvl="1" indent="-292680">
              <a:lnSpc>
                <a:spcPct val="94000"/>
              </a:lnSpc>
              <a:spcBef>
                <a:spcPts val="499"/>
              </a:spcBef>
              <a:buClr>
                <a:srgbClr val="000000"/>
              </a:buClr>
              <a:buFont typeface="Arial"/>
              <a:buChar char="•"/>
            </a:pPr>
            <a:r>
              <a:rPr lang="en-US" sz="1850" b="0" strike="noStrike" spc="-1">
                <a:solidFill>
                  <a:srgbClr val="000000"/>
                </a:solidFill>
                <a:latin typeface="Calibri" panose="020F0502020204030204" pitchFamily="34" charset="0"/>
                <a:ea typeface="Merriweather Sans"/>
                <a:cs typeface="Calibri" panose="020F0502020204030204" pitchFamily="34" charset="0"/>
              </a:rPr>
              <a:t>Select best sources from a variety of choices</a:t>
            </a:r>
            <a:endParaRPr lang="en-US" sz="1850" b="0" strike="noStrike" spc="-1">
              <a:latin typeface="Calibri" panose="020F0502020204030204" pitchFamily="34" charset="0"/>
              <a:cs typeface="Calibri" panose="020F0502020204030204" pitchFamily="34" charset="0"/>
            </a:endParaRPr>
          </a:p>
          <a:p>
            <a:pPr marL="293760" lvl="1" indent="-292680">
              <a:lnSpc>
                <a:spcPct val="94000"/>
              </a:lnSpc>
              <a:spcBef>
                <a:spcPts val="499"/>
              </a:spcBef>
              <a:buClr>
                <a:srgbClr val="000000"/>
              </a:buClr>
              <a:buFont typeface="Arial"/>
              <a:buChar char="•"/>
            </a:pPr>
            <a:r>
              <a:rPr lang="en-US" sz="1850" b="0" strike="noStrike" spc="-1">
                <a:solidFill>
                  <a:srgbClr val="000000"/>
                </a:solidFill>
                <a:latin typeface="Calibri" panose="020F0502020204030204" pitchFamily="34" charset="0"/>
                <a:ea typeface="Merriweather Sans"/>
                <a:cs typeface="Calibri" panose="020F0502020204030204" pitchFamily="34" charset="0"/>
              </a:rPr>
              <a:t>Adjust choice as situation changes</a:t>
            </a:r>
            <a:endParaRPr lang="en-US" sz="1850" b="0" strike="noStrike" spc="-1">
              <a:latin typeface="Calibri" panose="020F0502020204030204" pitchFamily="34" charset="0"/>
              <a:cs typeface="Calibri" panose="020F0502020204030204" pitchFamily="34" charset="0"/>
            </a:endParaRPr>
          </a:p>
          <a:p>
            <a:pPr marL="293760" lvl="1" indent="-292680">
              <a:lnSpc>
                <a:spcPct val="94000"/>
              </a:lnSpc>
              <a:spcBef>
                <a:spcPts val="499"/>
              </a:spcBef>
              <a:buClr>
                <a:srgbClr val="000000"/>
              </a:buClr>
              <a:buFont typeface="Arial"/>
              <a:buChar char="•"/>
            </a:pPr>
            <a:r>
              <a:rPr lang="en-US" sz="1850" b="0" strike="noStrike" spc="-1">
                <a:solidFill>
                  <a:srgbClr val="000000"/>
                </a:solidFill>
                <a:latin typeface="Calibri" panose="020F0502020204030204" pitchFamily="34" charset="0"/>
                <a:ea typeface="Merriweather Sans"/>
                <a:cs typeface="Calibri" panose="020F0502020204030204" pitchFamily="34" charset="0"/>
              </a:rPr>
              <a:t>Consider ease of integration</a:t>
            </a:r>
            <a:endParaRPr lang="en-US" sz="1850" b="0" strike="noStrike" spc="-1">
              <a:latin typeface="Calibri" panose="020F0502020204030204" pitchFamily="34" charset="0"/>
              <a:cs typeface="Calibri" panose="020F0502020204030204" pitchFamily="34" charset="0"/>
            </a:endParaRPr>
          </a:p>
          <a:p>
            <a:pPr>
              <a:lnSpc>
                <a:spcPct val="94000"/>
              </a:lnSpc>
              <a:spcBef>
                <a:spcPts val="2279"/>
              </a:spcBef>
            </a:pPr>
            <a:r>
              <a:rPr lang="en-US" sz="1850" b="1" strike="noStrike" spc="-1">
                <a:solidFill>
                  <a:srgbClr val="000000"/>
                </a:solidFill>
                <a:latin typeface="Calibri" panose="020F0502020204030204" pitchFamily="34" charset="0"/>
                <a:ea typeface="Merriweather Sans"/>
                <a:cs typeface="Calibri" panose="020F0502020204030204" pitchFamily="34" charset="0"/>
              </a:rPr>
              <a:t>Inventory of many internal &amp; external sources</a:t>
            </a:r>
            <a:endParaRPr lang="en-US" sz="1850" b="0" strike="noStrike" spc="-1">
              <a:latin typeface="Calibri" panose="020F0502020204030204" pitchFamily="34" charset="0"/>
              <a:cs typeface="Calibri" panose="020F0502020204030204" pitchFamily="34" charset="0"/>
            </a:endParaRPr>
          </a:p>
          <a:p>
            <a:pPr marL="293760" lvl="1" indent="-292680">
              <a:lnSpc>
                <a:spcPct val="94000"/>
              </a:lnSpc>
              <a:spcBef>
                <a:spcPts val="499"/>
              </a:spcBef>
              <a:buClr>
                <a:srgbClr val="000000"/>
              </a:buClr>
              <a:buFont typeface="Arial"/>
              <a:buChar char="•"/>
            </a:pPr>
            <a:r>
              <a:rPr lang="en-US" sz="1670" b="0" strike="noStrike" spc="-1">
                <a:solidFill>
                  <a:srgbClr val="000000"/>
                </a:solidFill>
                <a:latin typeface="Calibri" panose="020F0502020204030204" pitchFamily="34" charset="0"/>
                <a:ea typeface="Merriweather Sans"/>
                <a:cs typeface="Calibri" panose="020F0502020204030204" pitchFamily="34" charset="0"/>
              </a:rPr>
              <a:t>CyberGreen Project, Data Source Catalog:</a:t>
            </a:r>
            <a:br>
              <a:rPr>
                <a:latin typeface="Calibri" panose="020F0502020204030204" pitchFamily="34" charset="0"/>
                <a:cs typeface="Calibri" panose="020F0502020204030204" pitchFamily="34" charset="0"/>
              </a:rPr>
            </a:br>
            <a:r>
              <a:rPr lang="en-US" sz="1670" b="0" u="sng" strike="noStrike" spc="-1">
                <a:solidFill>
                  <a:srgbClr val="6666FF"/>
                </a:solidFill>
                <a:uFillTx/>
                <a:latin typeface="Calibri" panose="020F0502020204030204" pitchFamily="34" charset="0"/>
                <a:ea typeface="Merriweather Sans"/>
                <a:cs typeface="Calibri" panose="020F0502020204030204" pitchFamily="34" charset="0"/>
                <a:hlinkClick r:id="rId3"/>
              </a:rPr>
              <a:t>https://www.cybergreen.net/data-inventory/</a:t>
            </a:r>
            <a:endParaRPr lang="en-US" sz="1670" b="0" strike="noStrike" spc="-1">
              <a:latin typeface="Calibri" panose="020F0502020204030204" pitchFamily="34" charset="0"/>
              <a:cs typeface="Calibri" panose="020F0502020204030204" pitchFamily="34" charset="0"/>
            </a:endParaRPr>
          </a:p>
          <a:p>
            <a:pPr marL="293760" lvl="1" indent="-292680">
              <a:lnSpc>
                <a:spcPct val="94000"/>
              </a:lnSpc>
              <a:spcBef>
                <a:spcPts val="499"/>
              </a:spcBef>
              <a:buClr>
                <a:srgbClr val="000000"/>
              </a:buClr>
              <a:buFont typeface="Arial"/>
              <a:buChar char="•"/>
            </a:pPr>
            <a:r>
              <a:rPr lang="en-US" sz="1670" b="0" strike="noStrike" spc="-1">
                <a:solidFill>
                  <a:srgbClr val="000000"/>
                </a:solidFill>
                <a:latin typeface="Calibri" panose="020F0502020204030204" pitchFamily="34" charset="0"/>
                <a:ea typeface="Merriweather Sans"/>
                <a:cs typeface="Calibri" panose="020F0502020204030204" pitchFamily="34" charset="0"/>
              </a:rPr>
              <a:t>A curated list of “Awesome Threat Intelligence” resources:</a:t>
            </a:r>
            <a:br>
              <a:rPr>
                <a:latin typeface="Calibri" panose="020F0502020204030204" pitchFamily="34" charset="0"/>
                <a:cs typeface="Calibri" panose="020F0502020204030204" pitchFamily="34" charset="0"/>
              </a:rPr>
            </a:br>
            <a:r>
              <a:rPr lang="en-US" sz="1670" b="0" u="sng" strike="noStrike" spc="-1">
                <a:solidFill>
                  <a:srgbClr val="6666FF"/>
                </a:solidFill>
                <a:uFillTx/>
                <a:latin typeface="Calibri" panose="020F0502020204030204" pitchFamily="34" charset="0"/>
                <a:ea typeface="Merriweather Sans"/>
                <a:cs typeface="Calibri" panose="020F0502020204030204" pitchFamily="34" charset="0"/>
                <a:hlinkClick r:id="rId4"/>
              </a:rPr>
              <a:t>https://github.com/hslatman/awesome-threat-intelligence#sources</a:t>
            </a:r>
            <a:endParaRPr lang="en-US" sz="1670" b="0" strike="noStrike" spc="-1">
              <a:latin typeface="Calibri" panose="020F0502020204030204" pitchFamily="34" charset="0"/>
              <a:cs typeface="Calibri" panose="020F0502020204030204" pitchFamily="34" charset="0"/>
            </a:endParaRPr>
          </a:p>
          <a:p>
            <a:pPr marL="293760" lvl="1" indent="-292680">
              <a:lnSpc>
                <a:spcPct val="94000"/>
              </a:lnSpc>
              <a:spcBef>
                <a:spcPts val="499"/>
              </a:spcBef>
              <a:buClr>
                <a:srgbClr val="000000"/>
              </a:buClr>
              <a:buFont typeface="Arial"/>
              <a:buChar char="•"/>
            </a:pPr>
            <a:r>
              <a:rPr lang="en-US" sz="1670" b="0" strike="noStrike" spc="-1">
                <a:solidFill>
                  <a:srgbClr val="000000"/>
                </a:solidFill>
                <a:latin typeface="Calibri" panose="020F0502020204030204" pitchFamily="34" charset="0"/>
                <a:ea typeface="Merriweather Sans"/>
                <a:cs typeface="Calibri" panose="020F0502020204030204" pitchFamily="34" charset="0"/>
              </a:rPr>
              <a:t>ENISA, “Proactive Detection of Security Incidents—Honeypots,” November 2012, Available from: </a:t>
            </a:r>
            <a:r>
              <a:rPr lang="en-US" sz="1670" b="0" u="sng" strike="noStrike" spc="-1">
                <a:solidFill>
                  <a:srgbClr val="6666FF"/>
                </a:solidFill>
                <a:uFill>
                  <a:solidFill>
                    <a:srgbClr val="6666FF"/>
                  </a:solidFill>
                </a:uFill>
                <a:latin typeface="Calibri" panose="020F0502020204030204" pitchFamily="34" charset="0"/>
                <a:ea typeface="Merriweather Sans"/>
                <a:cs typeface="Calibri" panose="020F0502020204030204" pitchFamily="34" charset="0"/>
                <a:hlinkClick r:id="rId5"/>
              </a:rPr>
              <a:t>http://www.enisa.europa.eu/activities/cert/support/proactive-detection/proactive-detection-of-security-incidents-II-honeypots</a:t>
            </a:r>
            <a:r>
              <a:rPr lang="en-US" sz="1670" b="0" strike="noStrike" spc="-1">
                <a:solidFill>
                  <a:srgbClr val="000000"/>
                </a:solidFill>
                <a:latin typeface="Calibri" panose="020F0502020204030204" pitchFamily="34" charset="0"/>
                <a:ea typeface="Merriweather Sans"/>
                <a:cs typeface="Calibri" panose="020F0502020204030204" pitchFamily="34" charset="0"/>
              </a:rPr>
              <a:t> </a:t>
            </a:r>
            <a:endParaRPr lang="en-US" sz="1670" b="0" strike="noStrike" spc="-1">
              <a:latin typeface="Calibri" panose="020F0502020204030204" pitchFamily="34" charset="0"/>
              <a:cs typeface="Calibri" panose="020F0502020204030204" pitchFamily="34" charset="0"/>
            </a:endParaRPr>
          </a:p>
          <a:p>
            <a:pPr>
              <a:lnSpc>
                <a:spcPct val="94000"/>
              </a:lnSpc>
              <a:spcBef>
                <a:spcPts val="1001"/>
              </a:spcBef>
            </a:pPr>
            <a:endParaRPr lang="en-US" sz="1670" b="0" strike="noStrike" spc="-1">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CustomShape 1"/>
          <p:cNvSpPr/>
          <p:nvPr/>
        </p:nvSpPr>
        <p:spPr>
          <a:xfrm>
            <a:off x="449280" y="152064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Module 2 Discussion</a:t>
            </a:r>
            <a:endParaRPr lang="en-US" sz="2880" b="0" strike="noStrike" spc="-1">
              <a:latin typeface="Calibri" panose="020F0502020204030204" pitchFamily="34" charset="0"/>
              <a:cs typeface="Calibri" panose="020F0502020204030204" pitchFamily="34" charset="0"/>
            </a:endParaRPr>
          </a:p>
        </p:txBody>
      </p:sp>
      <p:sp>
        <p:nvSpPr>
          <p:cNvPr id="287" name="CustomShape 2"/>
          <p:cNvSpPr/>
          <p:nvPr/>
        </p:nvSpPr>
        <p:spPr>
          <a:xfrm>
            <a:off x="449280" y="2093400"/>
            <a:ext cx="5228640" cy="3417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14000"/>
              </a:lnSpc>
            </a:pPr>
            <a:r>
              <a:rPr lang="en-US" sz="2400" b="0" strike="noStrike" spc="-1" dirty="0">
                <a:solidFill>
                  <a:srgbClr val="000000"/>
                </a:solidFill>
                <a:latin typeface="Calibri" panose="020F0502020204030204" pitchFamily="34" charset="0"/>
                <a:ea typeface="Merriweather Sans"/>
                <a:cs typeface="Calibri" panose="020F0502020204030204" pitchFamily="34" charset="0"/>
              </a:rPr>
              <a:t>Data Collection </a:t>
            </a:r>
            <a:endParaRPr lang="en-US" sz="2400" b="0" strike="noStrike" spc="-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CustomShape 1"/>
          <p:cNvSpPr/>
          <p:nvPr/>
        </p:nvSpPr>
        <p:spPr>
          <a:xfrm>
            <a:off x="457200" y="351000"/>
            <a:ext cx="8228520" cy="410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Module 2 Lab Discussion</a:t>
            </a:r>
            <a:endParaRPr lang="en-US" sz="2880" b="0" strike="noStrike" spc="-1">
              <a:latin typeface="Calibri" panose="020F0502020204030204" pitchFamily="34" charset="0"/>
              <a:cs typeface="Calibri" panose="020F0502020204030204" pitchFamily="34" charset="0"/>
            </a:endParaRPr>
          </a:p>
          <a:p>
            <a:pPr>
              <a:lnSpc>
                <a:spcPct val="90000"/>
              </a:lnSpc>
            </a:pPr>
            <a:r>
              <a:rPr lang="en-US" sz="2880" b="1" strike="noStrike" spc="-1">
                <a:solidFill>
                  <a:srgbClr val="000000"/>
                </a:solidFill>
                <a:latin typeface="Calibri" panose="020F0502020204030204" pitchFamily="34" charset="0"/>
                <a:ea typeface="Merriweather Sans"/>
                <a:cs typeface="Calibri" panose="020F0502020204030204" pitchFamily="34" charset="0"/>
              </a:rPr>
              <a:t>Data collection</a:t>
            </a:r>
            <a:endParaRPr lang="en-US" sz="2880" b="0" strike="noStrike" spc="-1">
              <a:latin typeface="Calibri" panose="020F0502020204030204" pitchFamily="34" charset="0"/>
              <a:cs typeface="Calibri" panose="020F0502020204030204" pitchFamily="34" charset="0"/>
            </a:endParaRPr>
          </a:p>
        </p:txBody>
      </p:sp>
      <p:sp>
        <p:nvSpPr>
          <p:cNvPr id="289" name="CustomShape 2"/>
          <p:cNvSpPr/>
          <p:nvPr/>
        </p:nvSpPr>
        <p:spPr>
          <a:xfrm>
            <a:off x="449280" y="1206359"/>
            <a:ext cx="6803290" cy="4881289"/>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93760" lvl="1" indent="-292680">
              <a:lnSpc>
                <a:spcPct val="114000"/>
              </a:lnSpc>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What are the most important or commonly used sources of information in your organization?</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How valuable do you think each one is?</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Are they</a:t>
            </a:r>
            <a:r>
              <a:rPr lang="en-US" sz="1800" b="0" strike="noStrike" spc="-1" dirty="0">
                <a:solidFill>
                  <a:srgbClr val="000000"/>
                </a:solidFill>
                <a:latin typeface="Calibri" panose="020F0502020204030204" pitchFamily="34" charset="0"/>
                <a:ea typeface="DejaVu Sans"/>
                <a:cs typeface="Calibri" panose="020F0502020204030204" pitchFamily="34" charset="0"/>
              </a:rPr>
              <a:t> </a:t>
            </a:r>
            <a:r>
              <a:rPr lang="en-US" sz="2000" b="0" strike="noStrike" spc="-1" dirty="0">
                <a:solidFill>
                  <a:srgbClr val="000000"/>
                </a:solidFill>
                <a:latin typeface="Calibri" panose="020F0502020204030204" pitchFamily="34" charset="0"/>
                <a:ea typeface="Merriweather Sans"/>
                <a:cs typeface="Calibri" panose="020F0502020204030204" pitchFamily="34" charset="0"/>
              </a:rPr>
              <a:t>primarily internal or external?</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Are they collected automatically or there is some manual effort involved?</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Do you know the origin of the received information?</a:t>
            </a:r>
            <a:endParaRPr lang="en-US" sz="2000" b="0" strike="noStrike" spc="-1" dirty="0">
              <a:latin typeface="Calibri" panose="020F0502020204030204" pitchFamily="34" charset="0"/>
              <a:cs typeface="Calibri" panose="020F0502020204030204" pitchFamily="34" charset="0"/>
            </a:endParaRPr>
          </a:p>
          <a:p>
            <a:pPr marL="293760" lvl="1" indent="-292680">
              <a:lnSpc>
                <a:spcPct val="114000"/>
              </a:lnSpc>
              <a:spcBef>
                <a:spcPts val="499"/>
              </a:spcBef>
              <a:buClr>
                <a:srgbClr val="000000"/>
              </a:buClr>
              <a:buFont typeface="Arial"/>
              <a:buChar char="•"/>
            </a:pPr>
            <a:r>
              <a:rPr lang="en-US" sz="2000" b="0" strike="noStrike" spc="-1" dirty="0">
                <a:solidFill>
                  <a:srgbClr val="000000"/>
                </a:solidFill>
                <a:latin typeface="Calibri" panose="020F0502020204030204" pitchFamily="34" charset="0"/>
                <a:ea typeface="Merriweather Sans"/>
                <a:cs typeface="Calibri" panose="020F0502020204030204" pitchFamily="34" charset="0"/>
              </a:rPr>
              <a:t>Do you plan to add new sources in the near future? What type of information they will provide?</a:t>
            </a:r>
            <a:endParaRPr lang="en-US" sz="2000" b="0" strike="noStrike" spc="-1" dirty="0">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p15="http://schemas.microsoft.com/office/powerpoint/2012/main">
      <p:transition spd="slow">
        <p:fade thruBlk="true"/>
      </p:transition>
    </mc:Fallback>
  </mc:AlternateContent>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IRST">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FIRST" id="{8157468C-ACE6-3F4C-901F-ED4FFAA7070B}" vid="{AC188A69-B8B2-324C-808F-3AECF369D5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100</TotalTime>
  <Words>2726</Words>
  <Application>Microsoft Macintosh PowerPoint</Application>
  <PresentationFormat>On-screen Show (4:3)</PresentationFormat>
  <Paragraphs>182</Paragraphs>
  <Slides>12</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Lucida Sans</vt:lpstr>
      <vt:lpstr>Merriweather Sans</vt:lpstr>
      <vt:lpstr>StarSymbol</vt:lpstr>
      <vt:lpstr>Times New Roman</vt:lpstr>
      <vt:lpstr>Wingdings</vt:lpstr>
      <vt:lpstr>FIRST</vt:lpstr>
      <vt:lpstr>PowerPoint Presentation</vt:lpstr>
      <vt:lpstr>Copyright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dc:description/>
  <cp:lastModifiedBy>Serge Droz</cp:lastModifiedBy>
  <cp:revision>19</cp:revision>
  <dcterms:modified xsi:type="dcterms:W3CDTF">2018-11-17T22:35:28Z</dcterms:modified>
  <dc:language>en-US</dc:language>
</cp:coreProperties>
</file>