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27" r:id="rId1"/>
  </p:sldMasterIdLst>
  <p:notesMasterIdLst>
    <p:notesMasterId r:id="rId19"/>
  </p:notesMasterIdLst>
  <p:sldIdLst>
    <p:sldId id="256" r:id="rId2"/>
    <p:sldId id="277"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EB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7"/>
    <p:restoredTop sz="94666"/>
  </p:normalViewPr>
  <p:slideViewPr>
    <p:cSldViewPr snapToGrid="0" snapToObjects="1">
      <p:cViewPr varScale="1">
        <p:scale>
          <a:sx n="102" d="100"/>
          <a:sy n="102" d="100"/>
        </p:scale>
        <p:origin x="120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6" name="PlaceHolder 1"/>
          <p:cNvSpPr>
            <a:spLocks noGrp="1" noRot="1" noChangeAspect="1"/>
          </p:cNvSpPr>
          <p:nvPr>
            <p:ph type="sldImg"/>
          </p:nvPr>
        </p:nvSpPr>
        <p:spPr>
          <a:xfrm>
            <a:off x="1371600" y="764280"/>
            <a:ext cx="5028480" cy="3771360"/>
          </a:xfrm>
          <a:prstGeom prst="rect">
            <a:avLst/>
          </a:prstGeom>
        </p:spPr>
        <p:txBody>
          <a:bodyPr lIns="0" tIns="0" rIns="0" bIns="0" anchor="ctr"/>
          <a:lstStyle/>
          <a:p>
            <a:pPr algn="ctr"/>
            <a:r>
              <a:rPr lang="en-US" sz="4400" b="0" strike="noStrike" spc="-1">
                <a:latin typeface="Arial"/>
              </a:rPr>
              <a:t>Click to move the slide</a:t>
            </a:r>
          </a:p>
        </p:txBody>
      </p:sp>
      <p:sp>
        <p:nvSpPr>
          <p:cNvPr id="247" name="PlaceHolder 2"/>
          <p:cNvSpPr>
            <a:spLocks noGrp="1"/>
          </p:cNvSpPr>
          <p:nvPr>
            <p:ph type="body"/>
          </p:nvPr>
        </p:nvSpPr>
        <p:spPr>
          <a:xfrm>
            <a:off x="777240" y="4777560"/>
            <a:ext cx="6217560" cy="4525920"/>
          </a:xfrm>
          <a:prstGeom prst="rect">
            <a:avLst/>
          </a:prstGeom>
        </p:spPr>
        <p:txBody>
          <a:bodyPr lIns="0" tIns="0" rIns="0" bIns="0"/>
          <a:lstStyle/>
          <a:p>
            <a:r>
              <a:rPr lang="en-US" sz="2000" b="0" strike="noStrike" spc="-1">
                <a:latin typeface="Arial"/>
              </a:rPr>
              <a:t>Click to edit the notes format</a:t>
            </a:r>
          </a:p>
        </p:txBody>
      </p:sp>
      <p:sp>
        <p:nvSpPr>
          <p:cNvPr id="248" name="PlaceHolder 3"/>
          <p:cNvSpPr>
            <a:spLocks noGrp="1"/>
          </p:cNvSpPr>
          <p:nvPr>
            <p:ph type="hdr"/>
          </p:nvPr>
        </p:nvSpPr>
        <p:spPr>
          <a:xfrm>
            <a:off x="0" y="0"/>
            <a:ext cx="3372840" cy="502560"/>
          </a:xfrm>
          <a:prstGeom prst="rect">
            <a:avLst/>
          </a:prstGeom>
        </p:spPr>
        <p:txBody>
          <a:bodyPr lIns="0" tIns="0" rIns="0" bIns="0"/>
          <a:lstStyle/>
          <a:p>
            <a:r>
              <a:rPr lang="en-US" sz="1400" b="0" strike="noStrike" spc="-1">
                <a:latin typeface="Times New Roman"/>
              </a:rPr>
              <a:t>&lt;header&gt;</a:t>
            </a:r>
          </a:p>
        </p:txBody>
      </p:sp>
      <p:sp>
        <p:nvSpPr>
          <p:cNvPr id="249" name="PlaceHolder 4"/>
          <p:cNvSpPr>
            <a:spLocks noGrp="1"/>
          </p:cNvSpPr>
          <p:nvPr>
            <p:ph type="dt"/>
          </p:nvPr>
        </p:nvSpPr>
        <p:spPr>
          <a:xfrm>
            <a:off x="4399200" y="0"/>
            <a:ext cx="3372840" cy="502560"/>
          </a:xfrm>
          <a:prstGeom prst="rect">
            <a:avLst/>
          </a:prstGeom>
        </p:spPr>
        <p:txBody>
          <a:bodyPr lIns="0" tIns="0" rIns="0" bIns="0"/>
          <a:lstStyle/>
          <a:p>
            <a:pPr algn="r"/>
            <a:r>
              <a:rPr lang="en-US" sz="1400" b="0" strike="noStrike" spc="-1">
                <a:latin typeface="Times New Roman"/>
              </a:rPr>
              <a:t>&lt;date/time&gt;</a:t>
            </a:r>
          </a:p>
        </p:txBody>
      </p:sp>
      <p:sp>
        <p:nvSpPr>
          <p:cNvPr id="250" name="PlaceHolder 5"/>
          <p:cNvSpPr>
            <a:spLocks noGrp="1"/>
          </p:cNvSpPr>
          <p:nvPr>
            <p:ph type="ftr"/>
          </p:nvPr>
        </p:nvSpPr>
        <p:spPr>
          <a:xfrm>
            <a:off x="0" y="9555480"/>
            <a:ext cx="3372840" cy="502560"/>
          </a:xfrm>
          <a:prstGeom prst="rect">
            <a:avLst/>
          </a:prstGeom>
        </p:spPr>
        <p:txBody>
          <a:bodyPr lIns="0" tIns="0" rIns="0" bIns="0" anchor="b"/>
          <a:lstStyle/>
          <a:p>
            <a:r>
              <a:rPr lang="en-US" sz="1400" b="0" strike="noStrike" spc="-1">
                <a:latin typeface="Times New Roman"/>
              </a:rPr>
              <a:t>&lt;footer&gt;</a:t>
            </a:r>
          </a:p>
        </p:txBody>
      </p:sp>
      <p:sp>
        <p:nvSpPr>
          <p:cNvPr id="251" name="PlaceHolder 6"/>
          <p:cNvSpPr>
            <a:spLocks noGrp="1"/>
          </p:cNvSpPr>
          <p:nvPr>
            <p:ph type="sldNum"/>
          </p:nvPr>
        </p:nvSpPr>
        <p:spPr>
          <a:xfrm>
            <a:off x="4399200" y="9555480"/>
            <a:ext cx="3372840" cy="502560"/>
          </a:xfrm>
          <a:prstGeom prst="rect">
            <a:avLst/>
          </a:prstGeom>
        </p:spPr>
        <p:txBody>
          <a:bodyPr lIns="0" tIns="0" rIns="0" bIns="0" anchor="b"/>
          <a:lstStyle/>
          <a:p>
            <a:pPr algn="r"/>
            <a:fld id="{39573713-0950-44C4-AC0C-B473654D568E}"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PlaceHolder 1"/>
          <p:cNvSpPr>
            <a:spLocks noGrp="1"/>
          </p:cNvSpPr>
          <p:nvPr>
            <p:ph type="body"/>
          </p:nvPr>
        </p:nvSpPr>
        <p:spPr>
          <a:xfrm>
            <a:off x="631800" y="4343400"/>
            <a:ext cx="5592960" cy="6449040"/>
          </a:xfrm>
          <a:prstGeom prst="rect">
            <a:avLst/>
          </a:prstGeom>
        </p:spPr>
        <p:txBody>
          <a:bodyPr lIns="0" tIns="0" rIns="0" bIns="0"/>
          <a:lstStyle/>
          <a:p>
            <a:pPr marL="216000" indent="-215280">
              <a:lnSpc>
                <a:spcPct val="100000"/>
              </a:lnSpc>
            </a:pPr>
            <a:r>
              <a:rPr lang="en-US" sz="1200" b="1" strike="noStrike" spc="-1">
                <a:solidFill>
                  <a:srgbClr val="000000"/>
                </a:solidFill>
                <a:latin typeface="Lucida Sans"/>
                <a:ea typeface="Lucida Sans"/>
              </a:rPr>
              <a:t>IMPORTANT: notes are work in progress and might not be up-to-date or missing!</a:t>
            </a:r>
            <a:endParaRPr lang="en-US" sz="1200" b="0" strike="noStrike" spc="-1">
              <a:latin typeface="Arial"/>
            </a:endParaRPr>
          </a:p>
          <a:p>
            <a:pPr marL="216000" indent="-215280">
              <a:lnSpc>
                <a:spcPct val="100000"/>
              </a:lnSpc>
            </a:pPr>
            <a:endParaRPr lang="en-US" sz="1200" b="0" strike="noStrike" spc="-1">
              <a:latin typeface="Arial"/>
            </a:endParaRPr>
          </a:p>
          <a:p>
            <a:pPr marL="216000" indent="-215640">
              <a:lnSpc>
                <a:spcPct val="90000"/>
              </a:lnSpc>
            </a:pPr>
            <a:endParaRPr lang="en-US" sz="1200" b="0" strike="noStrike" spc="-1">
              <a:latin typeface="Arial"/>
            </a:endParaRPr>
          </a:p>
          <a:p>
            <a:pPr marL="216000" indent="-215640">
              <a:lnSpc>
                <a:spcPct val="90000"/>
              </a:lnSpc>
            </a:pPr>
            <a:r>
              <a:rPr lang="en-US" sz="1200" b="1" strike="noStrike" spc="-1">
                <a:solidFill>
                  <a:srgbClr val="000000"/>
                </a:solidFill>
                <a:latin typeface="Merriweather Sans"/>
                <a:ea typeface="Merriweather Sans"/>
              </a:rPr>
              <a:t>Module 3: Explore the Preparation Process: </a:t>
            </a:r>
            <a:r>
              <a:rPr lang="en-US" sz="1200" b="0" i="1" strike="noStrike" spc="-1">
                <a:solidFill>
                  <a:srgbClr val="000000"/>
                </a:solidFill>
                <a:latin typeface="Merriweather Sans"/>
                <a:ea typeface="Merriweather Sans"/>
              </a:rPr>
              <a:t>0 minutes</a:t>
            </a:r>
            <a:endParaRPr lang="en-US" sz="1200" b="0" strike="noStrike" spc="-1">
              <a:latin typeface="Arial"/>
            </a:endParaRPr>
          </a:p>
          <a:p>
            <a:pPr marL="216000" indent="-215640">
              <a:lnSpc>
                <a:spcPct val="90000"/>
              </a:lnSpc>
              <a:spcBef>
                <a:spcPts val="1400"/>
              </a:spcBef>
            </a:pPr>
            <a:r>
              <a:rPr lang="en-US" sz="1200" b="1" i="1" strike="noStrike" spc="-1">
                <a:solidFill>
                  <a:srgbClr val="000000"/>
                </a:solidFill>
                <a:latin typeface="Merriweather Sans"/>
                <a:ea typeface="Merriweather Sans"/>
              </a:rPr>
              <a:t>Total module: </a:t>
            </a:r>
            <a:r>
              <a:rPr lang="en-US" sz="1200" b="0" i="1" strike="noStrike" spc="-1">
                <a:solidFill>
                  <a:srgbClr val="000000"/>
                </a:solidFill>
                <a:latin typeface="Merriweather Sans"/>
                <a:ea typeface="Merriweather Sans"/>
              </a:rPr>
              <a:t>85 minutes</a:t>
            </a:r>
            <a:endParaRPr lang="en-US" sz="1200" b="0" strike="noStrike" spc="-1">
              <a:latin typeface="Arial"/>
            </a:endParaRPr>
          </a:p>
          <a:p>
            <a:pPr marL="216000" indent="-215640">
              <a:lnSpc>
                <a:spcPct val="9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In</a:t>
            </a:r>
            <a:r>
              <a:rPr lang="en-US" sz="1200" b="1" strike="noStrike" spc="-1">
                <a:solidFill>
                  <a:srgbClr val="000000"/>
                </a:solidFill>
                <a:latin typeface="Merriweather Sans"/>
                <a:ea typeface="Merriweather Sans"/>
              </a:rPr>
              <a:t> </a:t>
            </a:r>
            <a:r>
              <a:rPr lang="en-US" sz="1200" b="0" strike="noStrike" spc="-1">
                <a:solidFill>
                  <a:srgbClr val="000000"/>
                </a:solidFill>
                <a:latin typeface="Merriweather Sans"/>
                <a:ea typeface="Merriweather Sans"/>
              </a:rPr>
              <a:t>Module 3, we will explore the Preparation process.</a:t>
            </a:r>
            <a:endParaRPr lang="en-US" sz="1200" b="0" strike="noStrike" spc="-1">
              <a:latin typeface="Arial"/>
            </a:endParaRPr>
          </a:p>
        </p:txBody>
      </p:sp>
      <p:sp>
        <p:nvSpPr>
          <p:cNvPr id="351" name="CustomShape 2"/>
          <p:cNvSpPr/>
          <p:nvPr/>
        </p:nvSpPr>
        <p:spPr>
          <a:xfrm>
            <a:off x="0" y="8807400"/>
            <a:ext cx="622512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52" name="CustomShape 3"/>
          <p:cNvSpPr/>
          <p:nvPr/>
        </p:nvSpPr>
        <p:spPr>
          <a:xfrm>
            <a:off x="3886200" y="8681400"/>
            <a:ext cx="2970720" cy="463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81F4C68A-F311-4368-90C2-54F6B8806F9A}" type="slidenum">
              <a:rPr lang="en-US" sz="800" b="0" strike="noStrike" spc="-1">
                <a:solidFill>
                  <a:srgbClr val="000000"/>
                </a:solidFill>
                <a:latin typeface="Merriweather Sans"/>
                <a:ea typeface="Merriweather Sans"/>
              </a:rPr>
              <a:t>1</a:t>
            </a:fld>
            <a:endParaRPr lang="en-US" sz="800" b="0" strike="noStrike" spc="-1">
              <a:latin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PlaceHolder 1"/>
          <p:cNvSpPr>
            <a:spLocks noGrp="1"/>
          </p:cNvSpPr>
          <p:nvPr>
            <p:ph type="body"/>
          </p:nvPr>
        </p:nvSpPr>
        <p:spPr>
          <a:xfrm>
            <a:off x="308160" y="4343400"/>
            <a:ext cx="6240600" cy="4113720"/>
          </a:xfrm>
          <a:prstGeom prst="rect">
            <a:avLst/>
          </a:prstGeom>
        </p:spPr>
        <p:txBody>
          <a:bodyPr lIns="0" tIns="0" rIns="0" bIns="0"/>
          <a:lstStyle/>
          <a:p>
            <a:pPr marL="216000" indent="-215640">
              <a:lnSpc>
                <a:spcPct val="100000"/>
              </a:lnSpc>
            </a:pPr>
            <a:r>
              <a:rPr lang="en-US" sz="1100" b="1" strike="noStrike" spc="-1">
                <a:solidFill>
                  <a:srgbClr val="000000"/>
                </a:solidFill>
                <a:latin typeface="Merriweather Sans"/>
                <a:ea typeface="Merriweather Sans"/>
              </a:rPr>
              <a:t>Enrichment Also Improves Accuracy: </a:t>
            </a:r>
            <a:r>
              <a:rPr lang="en-US" sz="1100" b="0" i="1" strike="noStrike" spc="-1">
                <a:solidFill>
                  <a:srgbClr val="000000"/>
                </a:solidFill>
                <a:latin typeface="Merriweather Sans"/>
                <a:ea typeface="Merriweather Sans"/>
              </a:rPr>
              <a:t>3 minutes</a:t>
            </a:r>
            <a:endParaRPr lang="en-US" sz="1100" b="0" strike="noStrike" spc="-1">
              <a:latin typeface="Arial"/>
            </a:endParaRPr>
          </a:p>
          <a:p>
            <a:pPr marL="216000" indent="-215640">
              <a:lnSpc>
                <a:spcPct val="100000"/>
              </a:lnSpc>
              <a:spcBef>
                <a:spcPts val="1400"/>
              </a:spcBef>
            </a:pPr>
            <a:r>
              <a:rPr lang="en-US" sz="1100" b="1" strike="noStrike" spc="-1">
                <a:solidFill>
                  <a:srgbClr val="000000"/>
                </a:solidFill>
                <a:latin typeface="Merriweather Sans"/>
                <a:ea typeface="Merriweather Sans"/>
              </a:rPr>
              <a:t>Say:</a:t>
            </a:r>
            <a:r>
              <a:rPr lang="en-US" sz="1100" b="0" strike="noStrike" spc="-1">
                <a:solidFill>
                  <a:srgbClr val="000000"/>
                </a:solidFill>
                <a:latin typeface="Merriweather Sans"/>
                <a:ea typeface="Merriweather Sans"/>
              </a:rPr>
              <a:t> There are a number of ways you can improve the accuracy of your actionable information. Just a few techniques are listed on this slide. </a:t>
            </a:r>
            <a:endParaRPr lang="en-US" sz="1100" b="0" strike="noStrike" spc="-1">
              <a:latin typeface="Arial"/>
            </a:endParaRPr>
          </a:p>
          <a:p>
            <a:pPr marL="195120" lvl="1" indent="-19404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In the Parsing step, you performed a check to remove ill-formed data elements. You can consider rerunning that same routine now that your input data has been manipulated by other automated and perhaps some manual processes. </a:t>
            </a:r>
            <a:endParaRPr lang="en-US" sz="1100" b="0" strike="noStrike" spc="-1">
              <a:latin typeface="Arial"/>
            </a:endParaRPr>
          </a:p>
          <a:p>
            <a:pPr marL="195120" lvl="1" indent="-19404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You need to make sure all the data you are working on is related to your current task. If it is not useful to you or your constituency at all, consider simply discarding it. Examples of extraneous data include incidents that are unrelated to your constituency and irrelevant honeypot traffic. </a:t>
            </a:r>
            <a:endParaRPr lang="en-US" sz="1100" b="0" strike="noStrike" spc="-1">
              <a:latin typeface="Arial"/>
            </a:endParaRPr>
          </a:p>
          <a:p>
            <a:pPr marL="195120" lvl="1" indent="-19404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And we all know the challenge of false positives, those items that are legitimate yet are flagged as an issue. Here’s a simple example of a false positive: Consider whether a company has a policy that “no expense reports can be carried to the next month.” The rise in traffic to the internal expense report application at the end of the month may seem like an anomaly. But in general, the most common false positives exist in IDS, firewalls, and the like. You can use whitelisting to mitigate some false positives.</a:t>
            </a:r>
            <a:endParaRPr lang="en-US" sz="1100" b="0" strike="noStrike" spc="-1">
              <a:latin typeface="Arial"/>
            </a:endParaRPr>
          </a:p>
          <a:p>
            <a:pPr marL="195120" lvl="1" indent="-194040">
              <a:lnSpc>
                <a:spcPct val="100000"/>
              </a:lnSpc>
              <a:spcBef>
                <a:spcPts val="300"/>
              </a:spcBef>
              <a:buClr>
                <a:srgbClr val="000000"/>
              </a:buClr>
              <a:buFont typeface="Arial"/>
              <a:buChar char="•"/>
            </a:pPr>
            <a:r>
              <a:rPr lang="en-US" sz="1100" b="0" strike="noStrike" spc="-1">
                <a:solidFill>
                  <a:srgbClr val="000000"/>
                </a:solidFill>
                <a:latin typeface="Merriweather Sans"/>
                <a:ea typeface="Merriweather Sans"/>
              </a:rPr>
              <a:t>The more knowledge you have about the resources under your control, the more you can build heuristics to eliminate false positives. One example is maintaining a single location for IDS to scan for many false alarms from a single source repository. </a:t>
            </a:r>
            <a:endParaRPr lang="en-US" sz="1100" b="0" strike="noStrike" spc="-1">
              <a:latin typeface="Arial"/>
            </a:endParaRPr>
          </a:p>
          <a:p>
            <a:pPr marL="195120" lvl="1" indent="-194040">
              <a:lnSpc>
                <a:spcPct val="100000"/>
              </a:lnSpc>
              <a:spcBef>
                <a:spcPts val="329"/>
              </a:spcBef>
              <a:buClr>
                <a:srgbClr val="000000"/>
              </a:buClr>
              <a:buFont typeface="Arial"/>
              <a:buChar char="•"/>
            </a:pPr>
            <a:r>
              <a:rPr lang="en-US" sz="1100" b="0" strike="noStrike" spc="-1">
                <a:solidFill>
                  <a:srgbClr val="000000"/>
                </a:solidFill>
                <a:latin typeface="Merriweather Sans"/>
                <a:ea typeface="Merriweather Sans"/>
              </a:rPr>
              <a:t>You should continually fine-tune your processes, especially automated ones, as you continue to expand your knowledge base.</a:t>
            </a:r>
            <a:endParaRPr lang="en-US" sz="1100" b="0" strike="noStrike" spc="-1">
              <a:latin typeface="Arial"/>
            </a:endParaRPr>
          </a:p>
          <a:p>
            <a:pPr>
              <a:lnSpc>
                <a:spcPct val="100000"/>
              </a:lnSpc>
              <a:spcBef>
                <a:spcPts val="1400"/>
              </a:spcBef>
            </a:pPr>
            <a:r>
              <a:rPr lang="en-US" sz="1100" b="1" strike="noStrike" spc="-1">
                <a:solidFill>
                  <a:srgbClr val="000000"/>
                </a:solidFill>
                <a:latin typeface="Merriweather Sans"/>
                <a:ea typeface="Merriweather Sans"/>
              </a:rPr>
              <a:t>Segue:</a:t>
            </a:r>
            <a:r>
              <a:rPr lang="en-US" sz="1100" b="0" strike="noStrike" spc="-1">
                <a:solidFill>
                  <a:srgbClr val="000000"/>
                </a:solidFill>
                <a:latin typeface="Merriweather Sans"/>
                <a:ea typeface="Merriweather Sans"/>
              </a:rPr>
              <a:t> And the last step you can take is to automate your preparation process.</a:t>
            </a:r>
            <a:endParaRPr lang="en-US" sz="1100" b="0" strike="noStrike" spc="-1">
              <a:latin typeface="Arial"/>
            </a:endParaRPr>
          </a:p>
        </p:txBody>
      </p:sp>
      <p:sp>
        <p:nvSpPr>
          <p:cNvPr id="375"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76"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81001E05-337C-4391-BBBD-48B773DE72F3}" type="slidenum">
              <a:rPr lang="en-US" sz="800" b="0" strike="noStrike" spc="-1">
                <a:solidFill>
                  <a:srgbClr val="000000"/>
                </a:solidFill>
                <a:latin typeface="Merriweather Sans"/>
                <a:ea typeface="Merriweather Sans"/>
              </a:rPr>
              <a:t>10</a:t>
            </a:fld>
            <a:endParaRPr lang="en-US" sz="800" b="0" strike="noStrike" spc="-1">
              <a:latin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PlaceHolder 1"/>
          <p:cNvSpPr>
            <a:spLocks noGrp="1"/>
          </p:cNvSpPr>
          <p:nvPr>
            <p:ph type="body"/>
          </p:nvPr>
        </p:nvSpPr>
        <p:spPr>
          <a:xfrm>
            <a:off x="221760" y="3233880"/>
            <a:ext cx="6413040" cy="4113720"/>
          </a:xfrm>
          <a:prstGeom prst="rect">
            <a:avLst/>
          </a:prstGeom>
        </p:spPr>
        <p:txBody>
          <a:bodyPr lIns="0" tIns="0" rIns="0" bIns="0"/>
          <a:lstStyle/>
          <a:p>
            <a:pPr marL="216000" indent="-215640">
              <a:lnSpc>
                <a:spcPct val="100000"/>
              </a:lnSpc>
            </a:pPr>
            <a:r>
              <a:rPr lang="en-US" sz="1000" b="1" strike="noStrike" spc="-1">
                <a:solidFill>
                  <a:srgbClr val="000000"/>
                </a:solidFill>
                <a:latin typeface="Merriweather Sans"/>
                <a:ea typeface="Merriweather Sans"/>
              </a:rPr>
              <a:t>Automate Preparation Process as Well: </a:t>
            </a:r>
            <a:r>
              <a:rPr lang="en-US" sz="1000" b="0" i="1" strike="noStrike" spc="-1">
                <a:solidFill>
                  <a:srgbClr val="000000"/>
                </a:solidFill>
                <a:latin typeface="Merriweather Sans"/>
                <a:ea typeface="Merriweather Sans"/>
              </a:rPr>
              <a:t>4 minutes</a:t>
            </a:r>
            <a:endParaRPr lang="en-US" sz="1000" b="0" strike="noStrike" spc="-1">
              <a:latin typeface="Arial"/>
            </a:endParaRPr>
          </a:p>
          <a:p>
            <a:pPr marL="216000" indent="-215640">
              <a:lnSpc>
                <a:spcPct val="100000"/>
              </a:lnSpc>
              <a:spcBef>
                <a:spcPts val="1400"/>
              </a:spcBef>
            </a:pPr>
            <a:r>
              <a:rPr lang="en-US" sz="1000" b="1" strike="noStrike" spc="-1">
                <a:solidFill>
                  <a:srgbClr val="000000"/>
                </a:solidFill>
                <a:latin typeface="Merriweather Sans"/>
                <a:ea typeface="Merriweather Sans"/>
              </a:rPr>
              <a:t>Say: </a:t>
            </a:r>
            <a:r>
              <a:rPr lang="en-US" sz="1000" b="0" strike="noStrike" spc="-1">
                <a:solidFill>
                  <a:srgbClr val="000000"/>
                </a:solidFill>
                <a:latin typeface="Merriweather Sans"/>
                <a:ea typeface="Merriweather Sans"/>
              </a:rPr>
              <a:t>We talked about automation during the collection process. Another excellent time to implement automation is during the Preparation phase. All automation efforts up front will shorten the time you have to spend in the analysis part. It’s obvious that you will want to automate as much recurring input data as possible—and certainly all your alerts and low-level data that arrive regularly. As your team develops, you can keep adding in new automation scripts and the quality and completeness of your data coming out of this step will increase. </a:t>
            </a:r>
            <a:endParaRPr lang="en-US" sz="1000" b="0" strike="noStrike" spc="-1">
              <a:latin typeface="Arial"/>
            </a:endParaRPr>
          </a:p>
          <a:p>
            <a:pPr marL="216000" indent="-215640">
              <a:lnSpc>
                <a:spcPct val="100000"/>
              </a:lnSpc>
              <a:spcBef>
                <a:spcPts val="1400"/>
              </a:spcBef>
            </a:pPr>
            <a:r>
              <a:rPr lang="en-US" sz="1000" b="0" strike="noStrike" spc="-1">
                <a:solidFill>
                  <a:srgbClr val="000000"/>
                </a:solidFill>
                <a:latin typeface="Merriweather Sans"/>
                <a:ea typeface="Merriweather Sans"/>
              </a:rPr>
              <a:t>What is not so obvious is the value of automating non-recurring actionable data. Often “non-recurring” data is actually “rarely occurring,” so having automation is certainly an advantage in the long term. </a:t>
            </a:r>
            <a:endParaRPr lang="en-US" sz="1000" b="0" strike="noStrike" spc="-1">
              <a:latin typeface="Arial"/>
            </a:endParaRPr>
          </a:p>
          <a:p>
            <a:pPr marL="216000" indent="-215640">
              <a:lnSpc>
                <a:spcPct val="100000"/>
              </a:lnSpc>
              <a:spcBef>
                <a:spcPts val="1400"/>
              </a:spcBef>
            </a:pPr>
            <a:r>
              <a:rPr lang="en-US" sz="1000" b="0" strike="noStrike" spc="-1">
                <a:solidFill>
                  <a:srgbClr val="000000"/>
                </a:solidFill>
                <a:latin typeface="Merriweather Sans"/>
                <a:ea typeface="Merriweather Sans"/>
              </a:rPr>
              <a:t>Your easiest course of action is to find an existing automated source to emulate and build your new automated preparation.</a:t>
            </a:r>
            <a:endParaRPr lang="en-US" sz="1000" b="0" strike="noStrike" spc="-1">
              <a:latin typeface="Arial"/>
            </a:endParaRPr>
          </a:p>
          <a:p>
            <a:pPr marL="216000" indent="-215640">
              <a:lnSpc>
                <a:spcPct val="100000"/>
              </a:lnSpc>
              <a:spcBef>
                <a:spcPts val="1400"/>
              </a:spcBef>
            </a:pPr>
            <a:r>
              <a:rPr lang="en-US" sz="1000" b="0" strike="noStrike" spc="-1">
                <a:solidFill>
                  <a:srgbClr val="000000"/>
                </a:solidFill>
                <a:latin typeface="Merriweather Sans"/>
                <a:ea typeface="Merriweather Sans"/>
              </a:rPr>
              <a:t>Even if it is truly a singular event, modifying an existing input routine or script can be more effective than manual input manipulation. </a:t>
            </a:r>
            <a:endParaRPr lang="en-US" sz="1000" b="0" strike="noStrike" spc="-1">
              <a:latin typeface="Arial"/>
            </a:endParaRPr>
          </a:p>
          <a:p>
            <a:pPr marL="216000" indent="-215640">
              <a:lnSpc>
                <a:spcPct val="100000"/>
              </a:lnSpc>
              <a:spcBef>
                <a:spcPts val="1400"/>
              </a:spcBef>
            </a:pPr>
            <a:r>
              <a:rPr lang="en-US" sz="1000" b="0" strike="noStrike" spc="-1">
                <a:solidFill>
                  <a:srgbClr val="000000"/>
                </a:solidFill>
                <a:latin typeface="Merriweather Sans"/>
                <a:ea typeface="Merriweather Sans"/>
              </a:rPr>
              <a:t>There are many considerations in choosing an underlying system for managing your security input data. Although not the most important consideration, such systems affect the extent of your day-to-day operations. Consider the ease in automating the incorporation of new formats of input data.</a:t>
            </a:r>
            <a:endParaRPr lang="en-US" sz="1000" b="0" strike="noStrike" spc="-1">
              <a:latin typeface="Arial"/>
            </a:endParaRPr>
          </a:p>
          <a:p>
            <a:pPr marL="216000" indent="-215640">
              <a:lnSpc>
                <a:spcPct val="100000"/>
              </a:lnSpc>
              <a:spcBef>
                <a:spcPts val="1400"/>
              </a:spcBef>
            </a:pPr>
            <a:r>
              <a:rPr lang="en-US" sz="1000" b="0" strike="noStrike" spc="-1">
                <a:solidFill>
                  <a:srgbClr val="000000"/>
                </a:solidFill>
                <a:latin typeface="Merriweather Sans"/>
                <a:ea typeface="Merriweather Sans"/>
              </a:rPr>
              <a:t>If your infrastructure cannot handle the type of input data you are manipulating, you’ll want to enhance your underlying systems. You could do so with a minor reconfiguration vs. writing a new script. </a:t>
            </a:r>
            <a:endParaRPr lang="en-US" sz="1000" b="0" strike="noStrike" spc="-1">
              <a:latin typeface="Arial"/>
            </a:endParaRPr>
          </a:p>
          <a:p>
            <a:pPr marL="216000" indent="-215640">
              <a:lnSpc>
                <a:spcPct val="100000"/>
              </a:lnSpc>
              <a:spcBef>
                <a:spcPts val="1400"/>
              </a:spcBef>
            </a:pPr>
            <a:r>
              <a:rPr lang="en-US" sz="1000" b="0" strike="noStrike" spc="-1">
                <a:solidFill>
                  <a:srgbClr val="000000"/>
                </a:solidFill>
                <a:latin typeface="Merriweather Sans"/>
                <a:ea typeface="Merriweather Sans"/>
              </a:rPr>
              <a:t>In the Collection process, we discussed performing a periodic review of sources and their reliability. Similarly, you should have a periodic review of your Preparation process and whether it is best fit for the automation you wish to perform. </a:t>
            </a:r>
            <a:endParaRPr lang="en-US" sz="1000" b="0" strike="noStrike" spc="-1">
              <a:latin typeface="Arial"/>
            </a:endParaRPr>
          </a:p>
          <a:p>
            <a:pPr marL="216000" indent="-215640">
              <a:lnSpc>
                <a:spcPct val="100000"/>
              </a:lnSpc>
              <a:spcBef>
                <a:spcPts val="1400"/>
              </a:spcBef>
            </a:pPr>
            <a:r>
              <a:rPr lang="en-US" sz="1000" b="1" strike="noStrike" spc="-1">
                <a:solidFill>
                  <a:srgbClr val="000000"/>
                </a:solidFill>
                <a:latin typeface="Merriweather Sans"/>
                <a:ea typeface="Merriweather Sans"/>
              </a:rPr>
              <a:t>Segue: </a:t>
            </a:r>
            <a:r>
              <a:rPr lang="en-US" sz="1000" b="0" strike="noStrike" spc="-1">
                <a:solidFill>
                  <a:srgbClr val="000000"/>
                </a:solidFill>
                <a:latin typeface="Merriweather Sans"/>
                <a:ea typeface="Merriweather Sans"/>
              </a:rPr>
              <a:t>Before we close out this section we’ll cover a few overarching recommendations for the Preparation process. </a:t>
            </a:r>
            <a:endParaRPr lang="en-US" sz="1000" b="0" strike="noStrike" spc="-1">
              <a:latin typeface="Arial"/>
            </a:endParaRPr>
          </a:p>
        </p:txBody>
      </p:sp>
      <p:sp>
        <p:nvSpPr>
          <p:cNvPr id="378"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79"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90EF1749-B122-4233-B001-3364157259D5}" type="slidenum">
              <a:rPr lang="en-US" sz="800" b="0" strike="noStrike" spc="-1">
                <a:solidFill>
                  <a:srgbClr val="000000"/>
                </a:solidFill>
                <a:latin typeface="Merriweather Sans"/>
                <a:ea typeface="Merriweather Sans"/>
              </a:rPr>
              <a:t>11</a:t>
            </a:fld>
            <a:endParaRPr lang="en-US" sz="800" b="0" strike="noStrike" spc="-1">
              <a:latin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Module 3 Lab: </a:t>
            </a:r>
            <a:r>
              <a:rPr lang="en-US" sz="1200" b="0" i="1" strike="noStrike" spc="-1">
                <a:solidFill>
                  <a:srgbClr val="000000"/>
                </a:solidFill>
                <a:latin typeface="Merriweather Sans"/>
                <a:ea typeface="Merriweather Sans"/>
              </a:rPr>
              <a:t>1 minute</a:t>
            </a:r>
            <a:endParaRPr lang="en-US" sz="1200" b="0" strike="noStrike" spc="-1">
              <a:latin typeface="Arial"/>
            </a:endParaRPr>
          </a:p>
          <a:p>
            <a:pPr marL="216000" indent="-215640">
              <a:lnSpc>
                <a:spcPct val="100000"/>
              </a:lnSpc>
              <a:spcBef>
                <a:spcPts val="36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In this lab, we will try some data preparation in a guided scenario, and then in a scenario based on your actual work environment.</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Instructor notes: </a:t>
            </a:r>
            <a:r>
              <a:rPr lang="en-US" sz="1200" b="0" strike="noStrike" spc="-1">
                <a:solidFill>
                  <a:srgbClr val="000000"/>
                </a:solidFill>
                <a:latin typeface="Merriweather Sans"/>
                <a:ea typeface="Merriweather Sans"/>
              </a:rPr>
              <a:t>Each lab has two parts. A guided scenario and one looking at the student’s real-world environment. After the lab is complete: </a:t>
            </a:r>
            <a:endParaRPr lang="en-US" sz="1200" b="0" strike="noStrike" spc="-1">
              <a:latin typeface="Arial"/>
            </a:endParaRPr>
          </a:p>
          <a:p>
            <a:pPr marL="171360" indent="-170280">
              <a:lnSpc>
                <a:spcPct val="100000"/>
              </a:lnSpc>
              <a:spcBef>
                <a:spcPts val="1400"/>
              </a:spcBef>
              <a:buClr>
                <a:srgbClr val="000000"/>
              </a:buClr>
              <a:buFont typeface="Arial"/>
              <a:buChar char="•"/>
            </a:pPr>
            <a:r>
              <a:rPr lang="en-US" sz="1200" b="0" strike="noStrike" spc="-1">
                <a:solidFill>
                  <a:srgbClr val="000000"/>
                </a:solidFill>
                <a:latin typeface="Merriweather Sans"/>
                <a:ea typeface="Merriweather Sans"/>
              </a:rPr>
              <a:t>For the guided scenario, discuss the results as you go. They should be fairly similar, although each student will make some slightly differing assumptions. </a:t>
            </a:r>
            <a:endParaRPr lang="en-US" sz="1200" b="0" strike="noStrike" spc="-1">
              <a:latin typeface="Arial"/>
            </a:endParaRPr>
          </a:p>
          <a:p>
            <a:pPr marL="171360" indent="-170280">
              <a:lnSpc>
                <a:spcPct val="100000"/>
              </a:lnSpc>
              <a:spcBef>
                <a:spcPts val="1400"/>
              </a:spcBef>
              <a:buClr>
                <a:srgbClr val="000000"/>
              </a:buClr>
              <a:buFont typeface="Arial"/>
              <a:buChar char="•"/>
            </a:pPr>
            <a:r>
              <a:rPr lang="en-US" sz="1200" b="0" strike="noStrike" spc="-1">
                <a:solidFill>
                  <a:srgbClr val="000000"/>
                </a:solidFill>
                <a:latin typeface="Merriweather Sans"/>
                <a:ea typeface="Merriweather Sans"/>
              </a:rPr>
              <a:t>For the real-world section, it is best to break into small teams to debrief. This is because each individual and organization will have vastly differing environments and experience.</a:t>
            </a:r>
            <a:endParaRPr lang="en-US" sz="1200" b="0" strike="noStrike" spc="-1">
              <a:latin typeface="Arial"/>
            </a:endParaRPr>
          </a:p>
        </p:txBody>
      </p:sp>
      <p:sp>
        <p:nvSpPr>
          <p:cNvPr id="381"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82"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BBD7121C-A22D-4AEE-A0A5-418A652C2245}" type="slidenum">
              <a:rPr lang="en-US" sz="800" b="0" strike="noStrike" spc="-1">
                <a:solidFill>
                  <a:srgbClr val="000000"/>
                </a:solidFill>
                <a:latin typeface="Merriweather Sans"/>
                <a:ea typeface="Merriweather Sans"/>
              </a:rPr>
              <a:t>12</a:t>
            </a:fld>
            <a:endParaRPr lang="en-US" sz="800" b="0" strike="noStrike" spc="-1">
              <a:latin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Module 3 Lab</a:t>
            </a:r>
            <a:r>
              <a:rPr lang="en-US" sz="1200" b="0" strike="noStrike" spc="-1">
                <a:solidFill>
                  <a:srgbClr val="000000"/>
                </a:solidFill>
                <a:latin typeface="Merriweather Sans"/>
                <a:ea typeface="Merriweather Sans"/>
              </a:rPr>
              <a:t>: </a:t>
            </a:r>
            <a:r>
              <a:rPr lang="en-US" sz="1200" b="0" i="1" strike="noStrike" spc="-1">
                <a:solidFill>
                  <a:srgbClr val="000000"/>
                </a:solidFill>
                <a:latin typeface="Merriweather Sans"/>
                <a:ea typeface="Merriweather Sans"/>
              </a:rPr>
              <a:t>0 minutes</a:t>
            </a:r>
            <a:endParaRPr lang="en-US" sz="1200" b="0" strike="noStrike" spc="-1">
              <a:latin typeface="Arial"/>
            </a:endParaRPr>
          </a:p>
          <a:p>
            <a:pPr marL="216000" indent="-215640">
              <a:lnSpc>
                <a:spcPct val="100000"/>
              </a:lnSpc>
              <a:spcBef>
                <a:spcPts val="36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During your workweek, you received several pieces of information. Each piece of information has a different source, as well as different properties and levels of information. You will analyze the information through the questions in this lab.</a:t>
            </a:r>
            <a:endParaRPr lang="en-US" sz="1200" b="0" strike="noStrike" spc="-1">
              <a:latin typeface="Arial"/>
            </a:endParaRPr>
          </a:p>
          <a:p>
            <a:pPr marL="216000" indent="-215640">
              <a:lnSpc>
                <a:spcPct val="100000"/>
              </a:lnSpc>
              <a:spcBef>
                <a:spcPts val="360"/>
              </a:spcBef>
            </a:pPr>
            <a:endParaRPr lang="en-US" sz="1200" b="0" strike="noStrike" spc="-1">
              <a:latin typeface="Arial"/>
            </a:endParaRPr>
          </a:p>
        </p:txBody>
      </p:sp>
      <p:sp>
        <p:nvSpPr>
          <p:cNvPr id="384" name="CustomShape 2"/>
          <p:cNvSpPr/>
          <p:nvPr/>
        </p:nvSpPr>
        <p:spPr>
          <a:xfrm>
            <a:off x="0" y="8930520"/>
            <a:ext cx="641016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85" name="CustomShape 3"/>
          <p:cNvSpPr/>
          <p:nvPr/>
        </p:nvSpPr>
        <p:spPr>
          <a:xfrm>
            <a:off x="3886200" y="8681400"/>
            <a:ext cx="2970720" cy="463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9AB4C04D-B1AB-4A7E-A651-22F3DECBBAE9}" type="slidenum">
              <a:rPr lang="en-US" sz="800" b="0" strike="noStrike" spc="-1">
                <a:solidFill>
                  <a:srgbClr val="000000"/>
                </a:solidFill>
                <a:latin typeface="Merriweather Sans"/>
                <a:ea typeface="Merriweather Sans"/>
              </a:rPr>
              <a:t>13</a:t>
            </a:fld>
            <a:endParaRPr lang="en-US" sz="800" b="0" strike="noStrike" spc="-1">
              <a:latin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Module 3 Lab</a:t>
            </a:r>
            <a:r>
              <a:rPr lang="en-US" sz="1200" b="1" i="1" strike="noStrike" spc="-1">
                <a:solidFill>
                  <a:srgbClr val="000000"/>
                </a:solidFill>
                <a:latin typeface="Merriweather Sans"/>
                <a:ea typeface="Merriweather Sans"/>
              </a:rPr>
              <a:t>: </a:t>
            </a:r>
            <a:r>
              <a:rPr lang="en-US" sz="1200" b="0" i="1" strike="noStrike" spc="-1">
                <a:solidFill>
                  <a:srgbClr val="000000"/>
                </a:solidFill>
                <a:latin typeface="Merriweather Sans"/>
                <a:ea typeface="Merriweather Sans"/>
              </a:rPr>
              <a:t>1 minute</a:t>
            </a:r>
            <a:endParaRPr lang="en-US" sz="1200" b="0" strike="noStrike" spc="-1">
              <a:latin typeface="Arial"/>
            </a:endParaRPr>
          </a:p>
          <a:p>
            <a:pPr marL="216000" indent="-215640">
              <a:lnSpc>
                <a:spcPct val="100000"/>
              </a:lnSpc>
              <a:spcBef>
                <a:spcPts val="36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3. The last element of preparation, enrichment, is most likely automated in this case, but it could also be manual. Take a look at the message you receive.</a:t>
            </a:r>
            <a:endParaRPr lang="en-US" sz="1200" b="0" strike="noStrike" spc="-1">
              <a:latin typeface="Arial"/>
            </a:endParaRPr>
          </a:p>
        </p:txBody>
      </p:sp>
      <p:sp>
        <p:nvSpPr>
          <p:cNvPr id="387"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88"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3172CEE3-E922-453B-9A57-39E16F811C97}" type="slidenum">
              <a:rPr lang="en-US" sz="800" b="0" strike="noStrike" spc="-1">
                <a:solidFill>
                  <a:srgbClr val="000000"/>
                </a:solidFill>
                <a:latin typeface="Merriweather Sans"/>
                <a:ea typeface="Merriweather Sans"/>
              </a:rPr>
              <a:t>14</a:t>
            </a:fld>
            <a:endParaRPr lang="en-US" sz="800" b="0" strike="noStrike" spc="-1">
              <a:latin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PlaceHolder 1"/>
          <p:cNvSpPr>
            <a:spLocks noGrp="1"/>
          </p:cNvSpPr>
          <p:nvPr>
            <p:ph type="body"/>
          </p:nvPr>
        </p:nvSpPr>
        <p:spPr>
          <a:xfrm>
            <a:off x="325440" y="2790000"/>
            <a:ext cx="6330960" cy="6449040"/>
          </a:xfrm>
          <a:prstGeom prst="rect">
            <a:avLst/>
          </a:prstGeom>
        </p:spPr>
        <p:txBody>
          <a:bodyPr lIns="0" tIns="0" rIns="0" bIns="0"/>
          <a:lstStyle/>
          <a:p>
            <a:pPr marL="216000" indent="-215640">
              <a:lnSpc>
                <a:spcPct val="100000"/>
              </a:lnSpc>
            </a:pPr>
            <a:r>
              <a:rPr lang="en-US" sz="1000" b="1" strike="noStrike" spc="-1">
                <a:solidFill>
                  <a:srgbClr val="000000"/>
                </a:solidFill>
                <a:latin typeface="Merriweather Sans"/>
                <a:ea typeface="Merriweather Sans"/>
              </a:rPr>
              <a:t>More Preparation Recommendations: </a:t>
            </a:r>
            <a:r>
              <a:rPr lang="en-US" sz="1000" b="0" i="1" strike="noStrike" spc="-1">
                <a:solidFill>
                  <a:srgbClr val="000000"/>
                </a:solidFill>
                <a:latin typeface="Merriweather Sans"/>
                <a:ea typeface="Merriweather Sans"/>
              </a:rPr>
              <a:t>5 minutes</a:t>
            </a:r>
            <a:endParaRPr lang="en-US" sz="1000" b="0" strike="noStrike" spc="-1">
              <a:latin typeface="Arial"/>
            </a:endParaRPr>
          </a:p>
          <a:p>
            <a:pPr marL="216000" indent="-215640">
              <a:lnSpc>
                <a:spcPct val="100000"/>
              </a:lnSpc>
              <a:spcBef>
                <a:spcPts val="1400"/>
              </a:spcBef>
            </a:pPr>
            <a:r>
              <a:rPr lang="en-US" sz="1000" b="1" strike="noStrike" spc="-1">
                <a:solidFill>
                  <a:srgbClr val="000000"/>
                </a:solidFill>
                <a:latin typeface="Merriweather Sans"/>
                <a:ea typeface="Merriweather Sans"/>
              </a:rPr>
              <a:t>Say: </a:t>
            </a:r>
            <a:r>
              <a:rPr lang="en-US" sz="1000" b="0" strike="noStrike" spc="-1">
                <a:solidFill>
                  <a:srgbClr val="000000"/>
                </a:solidFill>
                <a:latin typeface="Merriweather Sans"/>
                <a:ea typeface="Merriweather Sans"/>
              </a:rPr>
              <a:t>Here are a few considerations as you establish and refine your preparation process:</a:t>
            </a:r>
            <a:endParaRPr lang="en-US" sz="1000" b="0" strike="noStrike" spc="-1">
              <a:latin typeface="Arial"/>
            </a:endParaRPr>
          </a:p>
          <a:p>
            <a:pPr marL="181080" lvl="1" indent="-18000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For any input data that will be useful in the long run, save the original input. There are several reasons for this. You may just want to go back and review it. And you might want to re-run the conversion process based on a new storage schema. So make sure you can find it later. </a:t>
            </a:r>
            <a:endParaRPr lang="en-US" sz="1000" b="0" strike="noStrike" spc="-1">
              <a:latin typeface="Arial"/>
            </a:endParaRPr>
          </a:p>
          <a:p>
            <a:pPr marL="181080" lvl="1" indent="-18000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If it not always advantageous to normalize very disparate information. For example trying to normalize low-level IDS input with annual “State of Cyber Security” reports makes no sense. But normalizing your IDS and your firewall input makes perfect sense. </a:t>
            </a:r>
            <a:endParaRPr lang="en-US" sz="1000" b="0" strike="noStrike" spc="-1">
              <a:latin typeface="Arial"/>
            </a:endParaRPr>
          </a:p>
          <a:p>
            <a:pPr marL="181080" lvl="1" indent="-18000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Do incorporate your singular information with your recurring data. Hopefully your tools allow for easy inclusion but even if it takes a bit of manual work you will likely be glad in the future, as the data will be easier to analyze and distribute. </a:t>
            </a:r>
            <a:endParaRPr lang="en-US" sz="1000" b="0" strike="noStrike" spc="-1">
              <a:latin typeface="Arial"/>
            </a:endParaRPr>
          </a:p>
          <a:p>
            <a:pPr marL="181080" lvl="1" indent="-18000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We can’t stress enough that the act of enriching your data with both internal and external sources will improve your understanding of that data. For example, you can correlate new infection or incident reports against your internal asset database so when you reach the analysis part, the triage is easy because you already know what assets are affected. </a:t>
            </a:r>
            <a:endParaRPr lang="en-US" sz="1000" b="0" strike="noStrike" spc="-1">
              <a:latin typeface="Arial"/>
            </a:endParaRPr>
          </a:p>
          <a:p>
            <a:pPr marL="181080" lvl="1" indent="-18000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It is extremely important to differentiate data you received as a primary source vs. material you have added during your investigation. Design a clear way to identify original sources vs. secondary sources. This could be as simple as a flag on each record or a field indicating the source and a table of primary and secondary sources. </a:t>
            </a:r>
            <a:endParaRPr lang="en-US" sz="1000" b="0" strike="noStrike" spc="-1">
              <a:latin typeface="Arial"/>
            </a:endParaRPr>
          </a:p>
          <a:p>
            <a:pPr marL="181080" lvl="1" indent="-18000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Before starting data cleanup, consider the possibility that parts of the input information were intentionally corrupted by an attacker. If you believe your original data has been tampered with, make sure you save the original source in addition to the parsed and normalized results. </a:t>
            </a:r>
            <a:endParaRPr lang="en-US" sz="1000" b="0" strike="noStrike" spc="-1">
              <a:latin typeface="Arial"/>
            </a:endParaRPr>
          </a:p>
          <a:p>
            <a:pPr marL="181080" lvl="1" indent="-18000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Especially when working with text-based data, recognize that input formats change over time. If your conversion routines and scripts can detect changes and proactively provide exception information that will make your job much easier. When that is not possible you will have to manually inspect input and output to the preparation process. </a:t>
            </a:r>
            <a:endParaRPr lang="en-US" sz="1000" b="0" strike="noStrike" spc="-1">
              <a:latin typeface="Arial"/>
            </a:endParaRPr>
          </a:p>
          <a:p>
            <a:pPr marL="181080" lvl="1" indent="-180000">
              <a:lnSpc>
                <a:spcPct val="100000"/>
              </a:lnSpc>
              <a:spcBef>
                <a:spcPts val="300"/>
              </a:spcBef>
              <a:buClr>
                <a:srgbClr val="000000"/>
              </a:buClr>
              <a:buFont typeface="Arial"/>
              <a:buChar char="•"/>
            </a:pPr>
            <a:r>
              <a:rPr lang="en-US" sz="1000" b="0" strike="noStrike" spc="-1">
                <a:solidFill>
                  <a:srgbClr val="000000"/>
                </a:solidFill>
                <a:latin typeface="Merriweather Sans"/>
                <a:ea typeface="Merriweather Sans"/>
              </a:rPr>
              <a:t>As we mentioned earlier, when designing your underlying infrastructure, make sure you can easily automate and adapt to new techniques. </a:t>
            </a:r>
            <a:endParaRPr lang="en-US" sz="1000" b="0" strike="noStrike" spc="-1">
              <a:latin typeface="Arial"/>
            </a:endParaRPr>
          </a:p>
          <a:p>
            <a:pPr>
              <a:lnSpc>
                <a:spcPct val="100000"/>
              </a:lnSpc>
              <a:spcBef>
                <a:spcPts val="1400"/>
              </a:spcBef>
            </a:pPr>
            <a:r>
              <a:rPr lang="en-US" sz="1000" b="0" strike="noStrike" spc="-1">
                <a:solidFill>
                  <a:srgbClr val="000000"/>
                </a:solidFill>
                <a:latin typeface="Merriweather Sans"/>
                <a:ea typeface="Merriweather Sans"/>
              </a:rPr>
              <a:t>Segue: And now let’s move on to the lab for this module.</a:t>
            </a:r>
            <a:endParaRPr lang="en-US" sz="1000" b="0" strike="noStrike" spc="-1">
              <a:latin typeface="Arial"/>
            </a:endParaRPr>
          </a:p>
        </p:txBody>
      </p:sp>
      <p:sp>
        <p:nvSpPr>
          <p:cNvPr id="390"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91"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7128DF45-35C8-4BC4-898A-9FD4C6AB5ED4}" type="slidenum">
              <a:rPr lang="en-US" sz="800" b="0" strike="noStrike" spc="-1">
                <a:solidFill>
                  <a:srgbClr val="000000"/>
                </a:solidFill>
                <a:latin typeface="Merriweather Sans"/>
                <a:ea typeface="Merriweather Sans"/>
              </a:rPr>
              <a:t>15</a:t>
            </a:fld>
            <a:endParaRPr lang="en-US" sz="800" b="0" strike="noStrike" spc="-1">
              <a:latin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Questions?: </a:t>
            </a:r>
            <a:r>
              <a:rPr lang="en-US" sz="1200" b="0" i="1" strike="noStrike" spc="-1">
                <a:solidFill>
                  <a:srgbClr val="000000"/>
                </a:solidFill>
                <a:latin typeface="Merriweather Sans"/>
                <a:ea typeface="Merriweather Sans"/>
              </a:rPr>
              <a:t>2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Any questions?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Ask </a:t>
            </a:r>
            <a:r>
              <a:rPr lang="en-US" sz="1200" b="0" strike="noStrike" spc="-1">
                <a:solidFill>
                  <a:srgbClr val="000000"/>
                </a:solidFill>
                <a:latin typeface="Merriweather Sans"/>
                <a:ea typeface="Merriweather Sans"/>
              </a:rPr>
              <a:t>for structured feedback and put any large-scale questions or questions on a particular tangent that you don’t want to address at the moment in the “Parking Lot,” to address either after class or in a follow-up session.</a:t>
            </a:r>
            <a:endParaRPr lang="en-US" sz="1200" b="0" strike="noStrike" spc="-1">
              <a:latin typeface="Arial"/>
            </a:endParaRPr>
          </a:p>
          <a:p>
            <a:pPr marL="216000" indent="-215640">
              <a:lnSpc>
                <a:spcPct val="100000"/>
              </a:lnSpc>
              <a:spcBef>
                <a:spcPts val="360"/>
              </a:spcBef>
            </a:pPr>
            <a:r>
              <a:rPr lang="en-US" sz="1200" b="1" strike="noStrike" spc="-1">
                <a:solidFill>
                  <a:srgbClr val="000000"/>
                </a:solidFill>
                <a:latin typeface="Merriweather Sans"/>
                <a:ea typeface="Merriweather Sans"/>
              </a:rPr>
              <a:t>Segue: </a:t>
            </a:r>
            <a:r>
              <a:rPr lang="en-US" sz="1200" b="0" strike="noStrike" spc="-1">
                <a:solidFill>
                  <a:srgbClr val="000000"/>
                </a:solidFill>
                <a:latin typeface="Merriweather Sans"/>
                <a:ea typeface="Merriweather Sans"/>
              </a:rPr>
              <a:t>Next you will learn about the Storage process.</a:t>
            </a:r>
            <a:endParaRPr lang="en-US" sz="1200" b="0" strike="noStrike" spc="-1">
              <a:latin typeface="Arial"/>
            </a:endParaRPr>
          </a:p>
        </p:txBody>
      </p:sp>
      <p:sp>
        <p:nvSpPr>
          <p:cNvPr id="393"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94"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E1550D48-EBC2-4114-9E99-1C4CCD22DD6E}" type="slidenum">
              <a:rPr lang="en-US" sz="800" b="0" strike="noStrike" spc="-1">
                <a:solidFill>
                  <a:srgbClr val="000000"/>
                </a:solidFill>
                <a:latin typeface="Merriweather Sans"/>
                <a:ea typeface="Merriweather Sans"/>
              </a:rPr>
              <a:t>16</a:t>
            </a:fld>
            <a:endParaRPr lang="en-US" sz="800" b="0" strike="noStrike" spc="-1">
              <a:latin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 name="PlaceHolder 1"/>
          <p:cNvSpPr>
            <a:spLocks noGrp="1"/>
          </p:cNvSpPr>
          <p:nvPr>
            <p:ph type="body"/>
          </p:nvPr>
        </p:nvSpPr>
        <p:spPr>
          <a:xfrm>
            <a:off x="631800" y="4343400"/>
            <a:ext cx="5592960" cy="6449040"/>
          </a:xfrm>
          <a:prstGeom prst="rect">
            <a:avLst/>
          </a:prstGeom>
        </p:spPr>
        <p:txBody>
          <a:bodyPr lIns="0" tIns="0" rIns="0" bIns="0"/>
          <a:lstStyle/>
          <a:p>
            <a:endParaRPr lang="en-US" sz="2000" b="0" strike="noStrike" spc="-1">
              <a:latin typeface="Arial"/>
            </a:endParaRPr>
          </a:p>
        </p:txBody>
      </p:sp>
      <p:sp>
        <p:nvSpPr>
          <p:cNvPr id="396"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97"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1D704EE-7100-4EAF-9937-5C1ADFBD4ADA}" type="slidenum">
              <a:rPr lang="en-US" sz="800" b="0" strike="noStrike" spc="-1">
                <a:solidFill>
                  <a:srgbClr val="000000"/>
                </a:solidFill>
                <a:latin typeface="Merriweather Sans"/>
                <a:ea typeface="Merriweather Sans"/>
              </a:rPr>
              <a:t>17</a:t>
            </a:fld>
            <a:endParaRPr lang="en-US" sz="800" b="0" strike="noStrike" spc="-1">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txBox="1">
            <a:spLocks noGrp="1"/>
          </p:cNvSpPr>
          <p:nvPr>
            <p:ph type="body" idx="1"/>
          </p:nvPr>
        </p:nvSpPr>
        <p:spPr>
          <a:xfrm>
            <a:off x="685800" y="4343400"/>
            <a:ext cx="5484813" cy="4113213"/>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66" name="Shape 66"/>
          <p:cNvSpPr>
            <a:spLocks noGrp="1" noRot="1" noChangeAspect="1"/>
          </p:cNvSpPr>
          <p:nvPr>
            <p:ph type="sldImg" idx="2"/>
          </p:nvPr>
        </p:nvSpPr>
        <p:spPr>
          <a:xfrm>
            <a:off x="1143000" y="685800"/>
            <a:ext cx="4570413" cy="3427413"/>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59930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PlaceHolder 1"/>
          <p:cNvSpPr>
            <a:spLocks noGrp="1"/>
          </p:cNvSpPr>
          <p:nvPr>
            <p:ph type="body"/>
          </p:nvPr>
        </p:nvSpPr>
        <p:spPr>
          <a:xfrm>
            <a:off x="286560" y="3998880"/>
            <a:ext cx="6284160" cy="4785480"/>
          </a:xfrm>
          <a:prstGeom prst="rect">
            <a:avLst/>
          </a:prstGeom>
        </p:spPr>
        <p:txBody>
          <a:bodyPr lIns="0" tIns="0" rIns="0" bIns="0"/>
          <a:lstStyle/>
          <a:p>
            <a:pPr marL="216000" indent="-215640">
              <a:lnSpc>
                <a:spcPct val="100000"/>
              </a:lnSpc>
            </a:pPr>
            <a:r>
              <a:rPr lang="en-US" sz="1050" b="1" strike="noStrike" spc="-1">
                <a:solidFill>
                  <a:srgbClr val="000000"/>
                </a:solidFill>
                <a:latin typeface="Merriweather Sans"/>
                <a:ea typeface="Merriweather Sans"/>
              </a:rPr>
              <a:t>Agenda: </a:t>
            </a:r>
            <a:r>
              <a:rPr lang="en-US" sz="1050" b="0" i="1" strike="noStrike" spc="-1">
                <a:solidFill>
                  <a:srgbClr val="000000"/>
                </a:solidFill>
                <a:latin typeface="Merriweather Sans"/>
                <a:ea typeface="Merriweather Sans"/>
              </a:rPr>
              <a:t>2 minutes</a:t>
            </a:r>
            <a:endParaRPr lang="en-US" sz="1050" b="0" strike="noStrike" spc="-1">
              <a:latin typeface="Arial"/>
            </a:endParaRPr>
          </a:p>
          <a:p>
            <a:pPr marL="216000" indent="-215640">
              <a:lnSpc>
                <a:spcPct val="100000"/>
              </a:lnSpc>
              <a:spcBef>
                <a:spcPts val="1400"/>
              </a:spcBef>
            </a:pPr>
            <a:r>
              <a:rPr lang="en-US" sz="1050" b="1" strike="noStrike" spc="-1">
                <a:solidFill>
                  <a:srgbClr val="000000"/>
                </a:solidFill>
                <a:latin typeface="Merriweather Sans"/>
                <a:ea typeface="Merriweather Sans"/>
              </a:rPr>
              <a:t>Say: </a:t>
            </a:r>
            <a:r>
              <a:rPr lang="en-US" sz="1050" b="0" strike="noStrike" spc="-1">
                <a:solidFill>
                  <a:srgbClr val="000000"/>
                </a:solidFill>
                <a:latin typeface="Merriweather Sans"/>
                <a:ea typeface="Merriweather Sans"/>
              </a:rPr>
              <a:t>By the end of this module, you will be able to:</a:t>
            </a:r>
            <a:endParaRPr lang="en-US" sz="1050" b="0" strike="noStrike" spc="-1">
              <a:latin typeface="Arial"/>
            </a:endParaRPr>
          </a:p>
          <a:p>
            <a:pPr marL="241200" lvl="1" indent="-20196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Explain to your organization that robust intelligent automation during the Preparation phase is critical to effective operations. You are generally faced with the problem of too much information. Without proper automation, there is no point in even starting to collect the data, since you won’t have time to handle it.</a:t>
            </a:r>
            <a:endParaRPr lang="en-US" sz="1050" b="0" strike="noStrike" spc="-1">
              <a:latin typeface="Arial"/>
            </a:endParaRPr>
          </a:p>
          <a:p>
            <a:pPr marL="241200" lvl="1" indent="-20196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Construct automated and self-verifying parsing and normalization routines to standardize your input. The challenge with self-verifying parsing and normalization routines is to have the automation configurable and elastic in a way that can be adapted to new sources of information. They should also be robust enough to detect unexpected input formats and spit out error messages so you can immediately act on invalid input.</a:t>
            </a:r>
            <a:endParaRPr lang="en-US" sz="1050" b="0" strike="noStrike" spc="-1">
              <a:latin typeface="Arial"/>
            </a:endParaRPr>
          </a:p>
          <a:p>
            <a:pPr marL="241200" lvl="1" indent="-20196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Effectively address the challenge of heterogeneity of your actionable information. Remember your input data can be a low-level log file or an annual national security report. These are heterogeneous sets of information and you’ll need to deal with those differences. </a:t>
            </a:r>
            <a:endParaRPr lang="en-US" sz="1050" b="0" strike="noStrike" spc="-1">
              <a:latin typeface="Arial"/>
            </a:endParaRPr>
          </a:p>
          <a:p>
            <a:pPr marL="241200" lvl="1" indent="-20196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Make sure that your tools have an appropriate data model to handle the abundance of data sources, both external and internal. The data model or “ontology” you select can make your team more effective. </a:t>
            </a:r>
            <a:endParaRPr lang="en-US" sz="1050" b="0" strike="noStrike" spc="-1">
              <a:latin typeface="Arial"/>
            </a:endParaRPr>
          </a:p>
          <a:p>
            <a:pPr marL="241200" lvl="1" indent="-20196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Determine when aggregation of information is beneficial. Whenever it is reasonable, you will want to aggregate the information so you’ll have fewer items to review. Of course, you don’t want to over-aggregate so you lose valuable details. </a:t>
            </a:r>
            <a:endParaRPr lang="en-US" sz="1050" b="0" strike="noStrike" spc="-1">
              <a:latin typeface="Arial"/>
            </a:endParaRPr>
          </a:p>
          <a:p>
            <a:pPr marL="241200" lvl="1" indent="-20196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Effectively perform enrichment efforts, which are critical and require commitment. Enrichment is a key task that will significantly increase the reliability of your actionable information. This task is crucial to establishing a full picture of your input data. </a:t>
            </a:r>
            <a:endParaRPr lang="en-US" sz="1050" b="0" strike="noStrike" spc="-1">
              <a:latin typeface="Arial"/>
            </a:endParaRPr>
          </a:p>
          <a:p>
            <a:pPr>
              <a:lnSpc>
                <a:spcPct val="100000"/>
              </a:lnSpc>
              <a:spcBef>
                <a:spcPts val="1400"/>
              </a:spcBef>
            </a:pPr>
            <a:r>
              <a:rPr lang="en-US" sz="1050" b="1" strike="noStrike" spc="-1">
                <a:solidFill>
                  <a:srgbClr val="000000"/>
                </a:solidFill>
                <a:latin typeface="Merriweather Sans"/>
                <a:ea typeface="Merriweather Sans"/>
              </a:rPr>
              <a:t>Segue: </a:t>
            </a:r>
            <a:r>
              <a:rPr lang="en-US" sz="1050" b="0" strike="noStrike" spc="-1">
                <a:solidFill>
                  <a:srgbClr val="000000"/>
                </a:solidFill>
                <a:latin typeface="Merriweather Sans"/>
                <a:ea typeface="Merriweather Sans"/>
              </a:rPr>
              <a:t>Okay, so let’s first recall where we are in the 5-Part Process.</a:t>
            </a:r>
            <a:endParaRPr lang="en-US" sz="1050" b="0" strike="noStrike" spc="-1">
              <a:latin typeface="Arial"/>
            </a:endParaRPr>
          </a:p>
        </p:txBody>
      </p:sp>
      <p:sp>
        <p:nvSpPr>
          <p:cNvPr id="354"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55"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B7E49C9-34A7-4851-9533-F6088E7303A9}" type="slidenum">
              <a:rPr lang="en-US" sz="800" b="0" strike="noStrike" spc="-1">
                <a:solidFill>
                  <a:srgbClr val="000000"/>
                </a:solidFill>
                <a:latin typeface="Merriweather Sans"/>
                <a:ea typeface="Merriweather Sans"/>
              </a:rPr>
              <a:t>3</a:t>
            </a:fld>
            <a:endParaRPr lang="en-US" sz="800" b="0" strike="noStrike" spc="-1">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PlaceHolder 1"/>
          <p:cNvSpPr>
            <a:spLocks noGrp="1"/>
          </p:cNvSpPr>
          <p:nvPr>
            <p:ph type="body"/>
          </p:nvPr>
        </p:nvSpPr>
        <p:spPr>
          <a:xfrm>
            <a:off x="363240" y="3021480"/>
            <a:ext cx="6265080" cy="4113720"/>
          </a:xfrm>
          <a:prstGeom prst="rect">
            <a:avLst/>
          </a:prstGeom>
        </p:spPr>
        <p:txBody>
          <a:bodyPr lIns="0" tIns="0" rIns="0" bIns="0"/>
          <a:lstStyle/>
          <a:p>
            <a:pPr marL="216000" indent="-215640">
              <a:lnSpc>
                <a:spcPct val="100000"/>
              </a:lnSpc>
            </a:pPr>
            <a:r>
              <a:rPr lang="en-US" sz="1100" b="1" strike="noStrike" spc="-1">
                <a:solidFill>
                  <a:srgbClr val="000000"/>
                </a:solidFill>
                <a:latin typeface="Merriweather Sans"/>
                <a:ea typeface="Merriweather Sans"/>
              </a:rPr>
              <a:t>Preparation Process Is Linear: </a:t>
            </a:r>
            <a:r>
              <a:rPr lang="en-US" sz="1100" b="0" i="1" strike="noStrike" spc="-1">
                <a:solidFill>
                  <a:srgbClr val="000000"/>
                </a:solidFill>
                <a:latin typeface="Merriweather Sans"/>
                <a:ea typeface="Merriweather Sans"/>
              </a:rPr>
              <a:t>5 minutes</a:t>
            </a:r>
            <a:endParaRPr lang="en-US" sz="1100" b="0" strike="noStrike" spc="-1">
              <a:latin typeface="Arial"/>
            </a:endParaRPr>
          </a:p>
          <a:p>
            <a:pPr marL="216000" indent="-215640">
              <a:lnSpc>
                <a:spcPct val="100000"/>
              </a:lnSpc>
              <a:spcBef>
                <a:spcPts val="499"/>
              </a:spcBef>
            </a:pPr>
            <a:r>
              <a:rPr lang="en-US" sz="1100" b="1" strike="noStrike" spc="-1">
                <a:solidFill>
                  <a:srgbClr val="000000"/>
                </a:solidFill>
                <a:latin typeface="Merriweather Sans"/>
                <a:ea typeface="Merriweather Sans"/>
              </a:rPr>
              <a:t>Say: </a:t>
            </a:r>
            <a:r>
              <a:rPr lang="en-US" sz="1100" b="0" strike="noStrike" spc="-1">
                <a:solidFill>
                  <a:srgbClr val="000000"/>
                </a:solidFill>
                <a:latin typeface="Merriweather Sans"/>
                <a:ea typeface="Merriweather Sans"/>
              </a:rPr>
              <a:t>Once you have collected your actionable information, it is time for the second part of your process: Preparation. During the Preparation process you will transform the information to make it more usable. Any of the properties defined for actionable data (relevance, timeliness, accuracy, completeness and ingestability) can be improved, but the most likely feature to improve during Preparation is ingestability and completeness.</a:t>
            </a:r>
            <a:endParaRPr lang="en-US" sz="1100" b="0" strike="noStrike" spc="-1">
              <a:latin typeface="Arial"/>
            </a:endParaRPr>
          </a:p>
          <a:p>
            <a:pPr marL="216000" indent="-215640">
              <a:lnSpc>
                <a:spcPct val="100000"/>
              </a:lnSpc>
              <a:spcBef>
                <a:spcPts val="499"/>
              </a:spcBef>
            </a:pPr>
            <a:r>
              <a:rPr lang="en-US" sz="1100" b="0" strike="noStrike" spc="-1">
                <a:solidFill>
                  <a:srgbClr val="000000"/>
                </a:solidFill>
                <a:latin typeface="Merriweather Sans"/>
                <a:ea typeface="Merriweather Sans"/>
              </a:rPr>
              <a:t>In this chapter, we will look at how to make your input data more ingestible and hence usable. The five areas of preparation are fairly straightforward:</a:t>
            </a:r>
            <a:endParaRPr lang="en-US" sz="1100" b="0" strike="noStrike" spc="-1">
              <a:latin typeface="Arial"/>
            </a:endParaRPr>
          </a:p>
          <a:p>
            <a:pPr marL="409680" lvl="1" indent="-230760">
              <a:lnSpc>
                <a:spcPct val="100000"/>
              </a:lnSpc>
              <a:spcBef>
                <a:spcPts val="201"/>
              </a:spcBef>
              <a:buClr>
                <a:srgbClr val="000000"/>
              </a:buClr>
              <a:buFont typeface="StarSymbol"/>
              <a:buAutoNum type="arabicPeriod"/>
            </a:pPr>
            <a:r>
              <a:rPr lang="en-US" sz="1100" b="0" strike="noStrike" spc="-1">
                <a:solidFill>
                  <a:srgbClr val="000000"/>
                </a:solidFill>
                <a:latin typeface="Merriweather Sans"/>
                <a:ea typeface="Merriweather Sans"/>
              </a:rPr>
              <a:t>Parsing is an extremely important part of your process. Parsing is just transforming the input data into an internal format that will be directly used in the later processing steps. Of course in reality, parsing can either be very simple or complex.</a:t>
            </a:r>
            <a:endParaRPr lang="en-US" sz="1100" b="0" strike="noStrike" spc="-1">
              <a:latin typeface="Arial"/>
            </a:endParaRPr>
          </a:p>
          <a:p>
            <a:pPr marL="409680" lvl="1" indent="-230760">
              <a:lnSpc>
                <a:spcPct val="100000"/>
              </a:lnSpc>
              <a:spcBef>
                <a:spcPts val="201"/>
              </a:spcBef>
              <a:buClr>
                <a:srgbClr val="000000"/>
              </a:buClr>
              <a:buFont typeface="StarSymbol"/>
              <a:buAutoNum type="arabicPeriod"/>
            </a:pPr>
            <a:r>
              <a:rPr lang="en-US" sz="1100" b="0" strike="noStrike" spc="-1">
                <a:solidFill>
                  <a:srgbClr val="000000"/>
                </a:solidFill>
                <a:latin typeface="Merriweather Sans"/>
                <a:ea typeface="Merriweather Sans"/>
              </a:rPr>
              <a:t>Normalization is the most important part of the Preparation process. This means mapping different types of data to a single format used within your data processing infrastructure. This is crucial as it enables you to scale the number of diverse sources of information that your team is able to handle.</a:t>
            </a:r>
            <a:endParaRPr lang="en-US" sz="1100" b="0" strike="noStrike" spc="-1">
              <a:latin typeface="Arial"/>
            </a:endParaRPr>
          </a:p>
          <a:p>
            <a:pPr marL="409680" lvl="1" indent="-230760">
              <a:lnSpc>
                <a:spcPct val="100000"/>
              </a:lnSpc>
              <a:spcBef>
                <a:spcPts val="201"/>
              </a:spcBef>
              <a:buClr>
                <a:srgbClr val="000000"/>
              </a:buClr>
              <a:buFont typeface="StarSymbol"/>
              <a:buAutoNum type="arabicPeriod"/>
            </a:pPr>
            <a:r>
              <a:rPr lang="en-US" sz="1100" b="0" strike="noStrike" spc="-1">
                <a:solidFill>
                  <a:srgbClr val="000000"/>
                </a:solidFill>
                <a:latin typeface="Merriweather Sans"/>
                <a:ea typeface="Merriweather Sans"/>
              </a:rPr>
              <a:t>The third task we will discuss is Aggregation, or taking discrete pieces of information of a similar type and combining them to a single entry in your security database. </a:t>
            </a:r>
            <a:endParaRPr lang="en-US" sz="1100" b="0" strike="noStrike" spc="-1">
              <a:latin typeface="Arial"/>
            </a:endParaRPr>
          </a:p>
          <a:p>
            <a:pPr marL="409680" lvl="1" indent="-230760">
              <a:lnSpc>
                <a:spcPct val="100000"/>
              </a:lnSpc>
              <a:spcBef>
                <a:spcPts val="201"/>
              </a:spcBef>
              <a:buClr>
                <a:srgbClr val="000000"/>
              </a:buClr>
              <a:buFont typeface="StarSymbol"/>
              <a:buAutoNum type="arabicPeriod"/>
            </a:pPr>
            <a:r>
              <a:rPr lang="en-US" sz="1100" b="0" strike="noStrike" spc="-1">
                <a:solidFill>
                  <a:srgbClr val="000000"/>
                </a:solidFill>
                <a:latin typeface="Merriweather Sans"/>
                <a:ea typeface="Merriweather Sans"/>
              </a:rPr>
              <a:t>Another very important task you have to perform is Enrichment. Enrichment is adding additional context to existing information, hence making it more complete. </a:t>
            </a:r>
            <a:endParaRPr lang="en-US" sz="1100" b="0" strike="noStrike" spc="-1">
              <a:latin typeface="Arial"/>
            </a:endParaRPr>
          </a:p>
          <a:p>
            <a:pPr marL="409680" lvl="1" indent="-230760">
              <a:lnSpc>
                <a:spcPct val="100000"/>
              </a:lnSpc>
              <a:spcBef>
                <a:spcPts val="201"/>
              </a:spcBef>
              <a:buClr>
                <a:srgbClr val="000000"/>
              </a:buClr>
              <a:buFont typeface="StarSymbol"/>
              <a:buAutoNum type="arabicPeriod"/>
            </a:pPr>
            <a:r>
              <a:rPr lang="en-US" sz="1100" b="0" strike="noStrike" spc="-1">
                <a:solidFill>
                  <a:srgbClr val="000000"/>
                </a:solidFill>
                <a:latin typeface="Merriweather Sans"/>
                <a:ea typeface="Merriweather Sans"/>
              </a:rPr>
              <a:t>Most of the tasks discussed in this chapter can be automated, especially if the data source has a recurring characteristic. </a:t>
            </a:r>
            <a:endParaRPr lang="en-US" sz="1100" b="0" strike="noStrike" spc="-1">
              <a:latin typeface="Arial"/>
            </a:endParaRPr>
          </a:p>
          <a:p>
            <a:pPr>
              <a:lnSpc>
                <a:spcPct val="100000"/>
              </a:lnSpc>
              <a:spcBef>
                <a:spcPts val="499"/>
              </a:spcBef>
            </a:pPr>
            <a:r>
              <a:rPr lang="en-US" sz="1100" b="1" strike="noStrike" spc="-1">
                <a:solidFill>
                  <a:srgbClr val="000000"/>
                </a:solidFill>
                <a:latin typeface="Merriweather Sans"/>
                <a:ea typeface="Merriweather Sans"/>
              </a:rPr>
              <a:t>Ask: </a:t>
            </a:r>
            <a:r>
              <a:rPr lang="en-US" sz="1100" b="0" strike="noStrike" spc="-1">
                <a:solidFill>
                  <a:srgbClr val="000000"/>
                </a:solidFill>
                <a:latin typeface="Merriweather Sans"/>
                <a:ea typeface="Merriweather Sans"/>
              </a:rPr>
              <a:t>For each of these tasks, let’s look at how your team is involved. How many of you are involved in developing or configuring tools that perform Parsing? Normalization? Aggregation? Enrichment? In workflows at your team, which steps require manual effort?</a:t>
            </a:r>
            <a:endParaRPr lang="en-US" sz="1100" b="0" strike="noStrike" spc="-1">
              <a:latin typeface="Arial"/>
            </a:endParaRPr>
          </a:p>
          <a:p>
            <a:pPr>
              <a:lnSpc>
                <a:spcPct val="100000"/>
              </a:lnSpc>
              <a:spcBef>
                <a:spcPts val="499"/>
              </a:spcBef>
            </a:pPr>
            <a:r>
              <a:rPr lang="en-US" sz="1100" b="1" strike="noStrike" spc="-1">
                <a:solidFill>
                  <a:srgbClr val="000000"/>
                </a:solidFill>
                <a:latin typeface="Merriweather Sans"/>
                <a:ea typeface="Merriweather Sans"/>
              </a:rPr>
              <a:t>Instructor notes: </a:t>
            </a:r>
            <a:r>
              <a:rPr lang="en-US" sz="1100" b="0" strike="noStrike" spc="-1">
                <a:solidFill>
                  <a:srgbClr val="000000"/>
                </a:solidFill>
                <a:latin typeface="Merriweather Sans"/>
                <a:ea typeface="Merriweather Sans"/>
              </a:rPr>
              <a:t>Likely, there is a mix of what varying teams will be responsible for and what is offloaded to other departments and the departments will likely vary by organization.</a:t>
            </a:r>
            <a:endParaRPr lang="en-US" sz="1100" b="0" strike="noStrike" spc="-1">
              <a:latin typeface="Arial"/>
            </a:endParaRPr>
          </a:p>
          <a:p>
            <a:pPr>
              <a:lnSpc>
                <a:spcPct val="100000"/>
              </a:lnSpc>
              <a:spcBef>
                <a:spcPts val="499"/>
              </a:spcBef>
            </a:pPr>
            <a:r>
              <a:rPr lang="en-US" sz="1100" b="1" strike="noStrike" spc="-1">
                <a:solidFill>
                  <a:srgbClr val="000000"/>
                </a:solidFill>
                <a:latin typeface="Merriweather Sans"/>
                <a:ea typeface="Merriweather Sans"/>
              </a:rPr>
              <a:t>Segue: </a:t>
            </a:r>
            <a:r>
              <a:rPr lang="en-US" sz="1100" b="0" strike="noStrike" spc="-1">
                <a:solidFill>
                  <a:srgbClr val="000000"/>
                </a:solidFill>
                <a:latin typeface="Merriweather Sans"/>
                <a:ea typeface="Merriweather Sans"/>
              </a:rPr>
              <a:t>Now let’s look in more detail at the first item, Parsing. </a:t>
            </a:r>
            <a:endParaRPr lang="en-US" sz="1100" b="0" strike="noStrike" spc="-1">
              <a:latin typeface="Arial"/>
            </a:endParaRPr>
          </a:p>
        </p:txBody>
      </p:sp>
      <p:sp>
        <p:nvSpPr>
          <p:cNvPr id="357"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58"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81712F3C-3580-477A-AB13-0B0E3F6524F0}" type="slidenum">
              <a:rPr lang="en-US" sz="800" b="0" strike="noStrike" spc="-1">
                <a:solidFill>
                  <a:srgbClr val="000000"/>
                </a:solidFill>
                <a:latin typeface="Merriweather Sans"/>
                <a:ea typeface="Merriweather Sans"/>
              </a:rPr>
              <a:t>4</a:t>
            </a:fld>
            <a:endParaRPr lang="en-US" sz="800" b="0" strike="noStrike" spc="-1">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PlaceHolder 1"/>
          <p:cNvSpPr>
            <a:spLocks noGrp="1"/>
          </p:cNvSpPr>
          <p:nvPr>
            <p:ph type="body"/>
          </p:nvPr>
        </p:nvSpPr>
        <p:spPr>
          <a:xfrm>
            <a:off x="340920" y="2741760"/>
            <a:ext cx="6151680" cy="4113720"/>
          </a:xfrm>
          <a:prstGeom prst="rect">
            <a:avLst/>
          </a:prstGeom>
        </p:spPr>
        <p:txBody>
          <a:bodyPr lIns="0" tIns="0" rIns="0" bIns="0"/>
          <a:lstStyle/>
          <a:p>
            <a:pPr marL="216000" indent="-215640">
              <a:lnSpc>
                <a:spcPct val="100000"/>
              </a:lnSpc>
            </a:pPr>
            <a:r>
              <a:rPr lang="en-US" sz="1050" b="1" strike="noStrike" spc="-1">
                <a:solidFill>
                  <a:srgbClr val="000000"/>
                </a:solidFill>
                <a:latin typeface="Merriweather Sans"/>
                <a:ea typeface="Merriweather Sans"/>
              </a:rPr>
              <a:t>P</a:t>
            </a:r>
            <a:r>
              <a:rPr lang="en-US" sz="1000" b="1" strike="noStrike" spc="-1">
                <a:solidFill>
                  <a:srgbClr val="000000"/>
                </a:solidFill>
                <a:latin typeface="Merriweather Sans"/>
                <a:ea typeface="Merriweather Sans"/>
              </a:rPr>
              <a:t>arsing Starts the Preparation Process: </a:t>
            </a:r>
            <a:r>
              <a:rPr lang="en-US" sz="1000" b="0" i="1" strike="noStrike" spc="-1">
                <a:solidFill>
                  <a:srgbClr val="000000"/>
                </a:solidFill>
                <a:latin typeface="Merriweather Sans"/>
                <a:ea typeface="Merriweather Sans"/>
              </a:rPr>
              <a:t>7 minutes</a:t>
            </a:r>
            <a:endParaRPr lang="en-US" sz="1000" b="0" strike="noStrike" spc="-1">
              <a:latin typeface="Arial"/>
            </a:endParaRPr>
          </a:p>
          <a:p>
            <a:pPr marL="216000" indent="-215640">
              <a:lnSpc>
                <a:spcPct val="100000"/>
              </a:lnSpc>
              <a:spcBef>
                <a:spcPts val="700"/>
              </a:spcBef>
            </a:pPr>
            <a:r>
              <a:rPr lang="en-US" sz="1000" b="1" strike="noStrike" spc="-1">
                <a:solidFill>
                  <a:srgbClr val="000000"/>
                </a:solidFill>
                <a:latin typeface="Merriweather Sans"/>
                <a:ea typeface="Merriweather Sans"/>
              </a:rPr>
              <a:t>Say: </a:t>
            </a:r>
            <a:r>
              <a:rPr lang="en-US" sz="1000" b="0" strike="noStrike" spc="-1">
                <a:solidFill>
                  <a:srgbClr val="000000"/>
                </a:solidFill>
                <a:latin typeface="Merriweather Sans"/>
                <a:ea typeface="Merriweather Sans"/>
              </a:rPr>
              <a:t>Your input data will arrive in differing formats based on the source. While some of your data will already be in an industry-standard format, most of it will be in formats that are specific to a particular vendor. In addition, your company will likely have home-grown applications with unique formats. And you will also get ad-hoc input, like emails with incident reports. Input in industry-standard format is easiest to manage as there is likely already a tool to aid you in parsing. If you get recurring data from a particular vendor, the vendor will likely have a conversion script—or you can easily write your own. </a:t>
            </a:r>
            <a:endParaRPr lang="en-US" sz="1000" b="0" strike="noStrike" spc="-1">
              <a:latin typeface="Arial"/>
            </a:endParaRPr>
          </a:p>
          <a:p>
            <a:pPr marL="216000" indent="-215640">
              <a:lnSpc>
                <a:spcPct val="100000"/>
              </a:lnSpc>
              <a:spcBef>
                <a:spcPts val="700"/>
              </a:spcBef>
            </a:pPr>
            <a:r>
              <a:rPr lang="en-US" sz="1000" b="0" strike="noStrike" spc="-1">
                <a:solidFill>
                  <a:srgbClr val="000000"/>
                </a:solidFill>
                <a:latin typeface="Merriweather Sans"/>
                <a:ea typeface="Merriweather Sans"/>
              </a:rPr>
              <a:t>For data that does not already have a parsing utility, you may want to transform diverse inputs to an internally used format. A few of recommended tools for doing so are ones that can handle generic log-like structured data: Logstash, Splunk. Alternatively, tools built by CSIRTs themselves to handle information relevant to security operations might provide ready-to-use parsers and easily extendible parsing frameworks: IntelMQ, n6, Megatron, and so forth. They all read text-based input and convert to a standard format. The cost, capabilities, and conversion method will define the best choices for your organization. And remember that new tools come out all the time so look for replacement tools.</a:t>
            </a:r>
            <a:endParaRPr lang="en-US" sz="1000" b="0" strike="noStrike" spc="-1">
              <a:latin typeface="Arial"/>
            </a:endParaRPr>
          </a:p>
          <a:p>
            <a:pPr marL="216000" indent="-215640">
              <a:lnSpc>
                <a:spcPct val="100000"/>
              </a:lnSpc>
              <a:spcBef>
                <a:spcPts val="700"/>
              </a:spcBef>
            </a:pPr>
            <a:r>
              <a:rPr lang="en-US" sz="1000" b="0" strike="noStrike" spc="-1">
                <a:solidFill>
                  <a:srgbClr val="000000"/>
                </a:solidFill>
                <a:latin typeface="Merriweather Sans"/>
                <a:ea typeface="Merriweather Sans"/>
              </a:rPr>
              <a:t>Look through you input data for entries with invalid formats, such as URLs, IP addresses, and the like. The problem could be in the data you received or it could be your previous parsing, normalization, and aggregation routines. Fix it when you can and eliminate or flag it if you can’t. </a:t>
            </a:r>
            <a:endParaRPr lang="en-US" sz="1000" b="0" strike="noStrike" spc="-1">
              <a:latin typeface="Arial"/>
            </a:endParaRPr>
          </a:p>
          <a:p>
            <a:pPr marL="216000" indent="-215640">
              <a:lnSpc>
                <a:spcPct val="100000"/>
              </a:lnSpc>
              <a:spcBef>
                <a:spcPts val="700"/>
              </a:spcBef>
            </a:pPr>
            <a:r>
              <a:rPr lang="en-US" sz="1000" b="1" strike="noStrike" spc="-1">
                <a:solidFill>
                  <a:srgbClr val="000000"/>
                </a:solidFill>
                <a:latin typeface="Merriweather Sans"/>
                <a:ea typeface="Merriweather Sans"/>
              </a:rPr>
              <a:t>Ask: </a:t>
            </a:r>
            <a:r>
              <a:rPr lang="en-US" sz="1000" b="0" strike="noStrike" spc="-1">
                <a:solidFill>
                  <a:srgbClr val="000000"/>
                </a:solidFill>
                <a:latin typeface="Merriweather Sans"/>
                <a:ea typeface="Merriweather Sans"/>
              </a:rPr>
              <a:t>What parsing tools does your organization use?</a:t>
            </a:r>
            <a:endParaRPr lang="en-US" sz="1000" b="0" strike="noStrike" spc="-1">
              <a:latin typeface="Arial"/>
            </a:endParaRPr>
          </a:p>
          <a:p>
            <a:pPr marL="216000" indent="-215640">
              <a:lnSpc>
                <a:spcPct val="100000"/>
              </a:lnSpc>
              <a:spcBef>
                <a:spcPts val="700"/>
              </a:spcBef>
            </a:pPr>
            <a:r>
              <a:rPr lang="en-US" sz="1000" b="1" strike="noStrike" spc="-1">
                <a:solidFill>
                  <a:srgbClr val="000000"/>
                </a:solidFill>
                <a:latin typeface="Merriweather Sans"/>
                <a:ea typeface="Merriweather Sans"/>
              </a:rPr>
              <a:t>Let </a:t>
            </a:r>
            <a:r>
              <a:rPr lang="en-US" sz="1000" b="0" strike="noStrike" spc="-1">
                <a:solidFill>
                  <a:srgbClr val="000000"/>
                </a:solidFill>
                <a:latin typeface="Merriweather Sans"/>
                <a:ea typeface="Merriweather Sans"/>
              </a:rPr>
              <a:t>students talk about why their organization chose a particular package over another so other students can learn about how differing choices were made. Filter their choices using your own experience. You might end the discussion with “And my 3 personal favorite tools are x, y, z.”</a:t>
            </a:r>
            <a:endParaRPr lang="en-US" sz="1000" b="0" strike="noStrike" spc="-1">
              <a:latin typeface="Arial"/>
            </a:endParaRPr>
          </a:p>
          <a:p>
            <a:pPr marL="216000" indent="-215640">
              <a:lnSpc>
                <a:spcPct val="100000"/>
              </a:lnSpc>
              <a:spcBef>
                <a:spcPts val="700"/>
              </a:spcBef>
            </a:pPr>
            <a:r>
              <a:rPr lang="en-US" sz="1000" b="1" strike="noStrike" spc="-1">
                <a:solidFill>
                  <a:srgbClr val="000000"/>
                </a:solidFill>
                <a:latin typeface="Merriweather Sans"/>
                <a:ea typeface="Merriweather Sans"/>
              </a:rPr>
              <a:t>Say: </a:t>
            </a:r>
            <a:r>
              <a:rPr lang="en-US" sz="1000" b="0" strike="noStrike" spc="-1">
                <a:solidFill>
                  <a:srgbClr val="000000"/>
                </a:solidFill>
                <a:latin typeface="Merriweather Sans"/>
                <a:ea typeface="Merriweather Sans"/>
              </a:rPr>
              <a:t>One high-level decision you’ll have to make is whether to save the original input data. Or more clearly: In which cases is it important to save the original input data and when can you safely discard it. Remember the tradeoff is between increasing the size of your data store vs. not being able to go back to the original. Differing data sources will have differing choices. For example, you might save extensive log files for 2 months after conversion whereas you might save original emails for two years. For security advisories, you might just save the link to the original source. If you have input you think might be required for law enforcement, your legal department will likely already have a procedure for saving it.</a:t>
            </a:r>
            <a:endParaRPr lang="en-US" sz="1000" b="0" strike="noStrike" spc="-1">
              <a:latin typeface="Arial"/>
            </a:endParaRPr>
          </a:p>
          <a:p>
            <a:pPr marL="216000" indent="-215640">
              <a:lnSpc>
                <a:spcPct val="100000"/>
              </a:lnSpc>
              <a:spcBef>
                <a:spcPts val="700"/>
              </a:spcBef>
            </a:pPr>
            <a:r>
              <a:rPr lang="en-US" sz="1000" b="1" strike="noStrike" spc="-1">
                <a:solidFill>
                  <a:srgbClr val="000000"/>
                </a:solidFill>
                <a:latin typeface="Merriweather Sans"/>
                <a:ea typeface="Merriweather Sans"/>
              </a:rPr>
              <a:t>Segue: </a:t>
            </a:r>
            <a:r>
              <a:rPr lang="en-US" sz="1000" b="0" strike="noStrike" spc="-1">
                <a:solidFill>
                  <a:srgbClr val="000000"/>
                </a:solidFill>
                <a:latin typeface="Merriweather Sans"/>
                <a:ea typeface="Merriweather Sans"/>
              </a:rPr>
              <a:t>After Parsing is complete, the next action is Normalization. </a:t>
            </a:r>
            <a:endParaRPr lang="en-US" sz="1000" b="0" strike="noStrike" spc="-1">
              <a:latin typeface="Arial"/>
            </a:endParaRPr>
          </a:p>
        </p:txBody>
      </p:sp>
      <p:sp>
        <p:nvSpPr>
          <p:cNvPr id="360"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61"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77CA63D-17E5-407E-8693-89D6CCF25C52}" type="slidenum">
              <a:rPr lang="en-US" sz="800" b="0" strike="noStrike" spc="-1">
                <a:solidFill>
                  <a:srgbClr val="000000"/>
                </a:solidFill>
                <a:latin typeface="Merriweather Sans"/>
                <a:ea typeface="Merriweather Sans"/>
              </a:rPr>
              <a:t>5</a:t>
            </a:fld>
            <a:endParaRPr lang="en-US" sz="800" b="0" strike="noStrike" spc="-1">
              <a:latin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PlaceHolder 1"/>
          <p:cNvSpPr>
            <a:spLocks noGrp="1"/>
          </p:cNvSpPr>
          <p:nvPr>
            <p:ph type="body"/>
          </p:nvPr>
        </p:nvSpPr>
        <p:spPr>
          <a:xfrm>
            <a:off x="162360" y="3486960"/>
            <a:ext cx="6532200" cy="4416840"/>
          </a:xfrm>
          <a:prstGeom prst="rect">
            <a:avLst/>
          </a:prstGeom>
        </p:spPr>
        <p:txBody>
          <a:bodyPr lIns="0" tIns="0" rIns="0" bIns="0"/>
          <a:lstStyle/>
          <a:p>
            <a:pPr marL="216000" indent="-215640">
              <a:lnSpc>
                <a:spcPct val="100000"/>
              </a:lnSpc>
            </a:pPr>
            <a:r>
              <a:rPr lang="en-US" sz="1100" b="1" strike="noStrike" spc="-1">
                <a:solidFill>
                  <a:srgbClr val="000000"/>
                </a:solidFill>
                <a:latin typeface="Merriweather Sans"/>
                <a:ea typeface="Merriweather Sans"/>
              </a:rPr>
              <a:t>Normalization Challenge #1 Is Heterogeneity:</a:t>
            </a:r>
            <a:r>
              <a:rPr lang="en-US" sz="1100" b="0" strike="noStrike" spc="-1">
                <a:solidFill>
                  <a:srgbClr val="000000"/>
                </a:solidFill>
                <a:latin typeface="Merriweather Sans"/>
                <a:ea typeface="Merriweather Sans"/>
              </a:rPr>
              <a:t> </a:t>
            </a:r>
            <a:r>
              <a:rPr lang="en-US" sz="1100" b="0" i="1" strike="noStrike" spc="-1">
                <a:solidFill>
                  <a:srgbClr val="000000"/>
                </a:solidFill>
                <a:latin typeface="Merriweather Sans"/>
                <a:ea typeface="Merriweather Sans"/>
              </a:rPr>
              <a:t>5 minutes</a:t>
            </a:r>
            <a:endParaRPr lang="en-US" sz="1100" b="0" strike="noStrike" spc="-1">
              <a:latin typeface="Arial"/>
            </a:endParaRPr>
          </a:p>
          <a:p>
            <a:pPr marL="216000" indent="-215640">
              <a:lnSpc>
                <a:spcPct val="100000"/>
              </a:lnSpc>
              <a:spcBef>
                <a:spcPts val="1400"/>
              </a:spcBef>
            </a:pPr>
            <a:r>
              <a:rPr lang="en-US" sz="1100" b="1" strike="noStrike" spc="-1">
                <a:solidFill>
                  <a:srgbClr val="000000"/>
                </a:solidFill>
                <a:latin typeface="Merriweather Sans"/>
                <a:ea typeface="Merriweather Sans"/>
              </a:rPr>
              <a:t>Say: </a:t>
            </a:r>
            <a:r>
              <a:rPr lang="en-US" sz="1100" b="0" strike="noStrike" spc="-1">
                <a:solidFill>
                  <a:srgbClr val="000000"/>
                </a:solidFill>
                <a:latin typeface="Merriweather Sans"/>
                <a:ea typeface="Merriweather Sans"/>
              </a:rPr>
              <a:t>Let’s start with the definition of Normalization: </a:t>
            </a:r>
            <a:endParaRPr lang="en-US" sz="1100" b="0" strike="noStrike" spc="-1">
              <a:latin typeface="Arial"/>
            </a:endParaRPr>
          </a:p>
          <a:p>
            <a:pPr marL="171360" indent="-170280">
              <a:lnSpc>
                <a:spcPct val="100000"/>
              </a:lnSpc>
              <a:spcBef>
                <a:spcPts val="1400"/>
              </a:spcBef>
              <a:buClr>
                <a:srgbClr val="000000"/>
              </a:buClr>
              <a:buFont typeface="Arial"/>
              <a:buChar char="•"/>
            </a:pPr>
            <a:r>
              <a:rPr lang="en-US" sz="1100" b="0" strike="noStrike" spc="-1">
                <a:solidFill>
                  <a:srgbClr val="000000"/>
                </a:solidFill>
                <a:latin typeface="Merriweather Sans"/>
                <a:ea typeface="Merriweather Sans"/>
              </a:rPr>
              <a:t>Normalization is simply the mapping of data you are receiving to be able to add to your security information database. This implies an interrelationship with the structure established in your storage. Of course, that means that Normalization overlaps with Part 3: Storage, which we will discuss in the next module.</a:t>
            </a:r>
            <a:endParaRPr lang="en-US" sz="1100" b="0" strike="noStrike" spc="-1">
              <a:latin typeface="Arial"/>
            </a:endParaRPr>
          </a:p>
          <a:p>
            <a:pPr marL="171360" indent="-170280">
              <a:lnSpc>
                <a:spcPct val="100000"/>
              </a:lnSpc>
              <a:spcBef>
                <a:spcPts val="1400"/>
              </a:spcBef>
              <a:buClr>
                <a:srgbClr val="000000"/>
              </a:buClr>
              <a:buFont typeface="Arial"/>
              <a:buChar char="•"/>
            </a:pPr>
            <a:r>
              <a:rPr lang="en-US" sz="1100" b="0" strike="noStrike" spc="-1">
                <a:solidFill>
                  <a:srgbClr val="000000"/>
                </a:solidFill>
                <a:latin typeface="Merriweather Sans"/>
                <a:ea typeface="Merriweather Sans"/>
              </a:rPr>
              <a:t>Next, let’s clarify the term heterogeneity: Heterogeneity, specifically for your security team, deals with your incoming data and the variation in its content and format. Why do you care about heterogeneity? So your security team can be as effective as possible in researching and analyzing the new data and also associating it with data you already have. The data you are collecting is coming from numerous sources. It is therefore in varying formats, with different sets of information. Just consider the varying data formats of emails, system and network log files and various alerts. </a:t>
            </a:r>
            <a:endParaRPr lang="en-US" sz="1100" b="0" strike="noStrike" spc="-1">
              <a:latin typeface="Arial"/>
            </a:endParaRPr>
          </a:p>
          <a:p>
            <a:pPr marL="171360" indent="-170280">
              <a:lnSpc>
                <a:spcPct val="100000"/>
              </a:lnSpc>
              <a:spcBef>
                <a:spcPts val="1400"/>
              </a:spcBef>
              <a:buClr>
                <a:srgbClr val="000000"/>
              </a:buClr>
              <a:buFont typeface="Arial"/>
              <a:buChar char="•"/>
            </a:pPr>
            <a:r>
              <a:rPr lang="en-US" sz="1100" b="0" strike="noStrike" spc="-1">
                <a:solidFill>
                  <a:srgbClr val="000000"/>
                </a:solidFill>
                <a:latin typeface="Merriweather Sans"/>
                <a:ea typeface="Merriweather Sans"/>
              </a:rPr>
              <a:t>Coming up with the most effective common structure for your storage is certainly a challenge. The first question you have to answer while designing your database is whether to lean more towards the general or more towards the specific. </a:t>
            </a:r>
            <a:endParaRPr lang="en-US" sz="1100" b="0" strike="noStrike" spc="-1">
              <a:latin typeface="Arial"/>
            </a:endParaRPr>
          </a:p>
          <a:p>
            <a:pPr marL="171360" indent="-170280">
              <a:lnSpc>
                <a:spcPct val="100000"/>
              </a:lnSpc>
              <a:spcBef>
                <a:spcPts val="1400"/>
              </a:spcBef>
              <a:buClr>
                <a:srgbClr val="000000"/>
              </a:buClr>
              <a:buFont typeface="Arial"/>
              <a:buChar char="•"/>
            </a:pPr>
            <a:r>
              <a:rPr lang="en-US" sz="1100" b="0" strike="noStrike" spc="-1">
                <a:solidFill>
                  <a:srgbClr val="000000"/>
                </a:solidFill>
                <a:latin typeface="Merriweather Sans"/>
                <a:ea typeface="Merriweather Sans"/>
              </a:rPr>
              <a:t>Leaning toward generality in the design of your security storage allows for incorporating a wider variety of information. However, this design adds complexity in downstream processing. Consider the most general (and ridiculous) database format of two fields: the date received and the data. Ouch!! Every time you want to look into the data it’s in raw form. The benefit is you can store anything and everything. A high level of specificity, on the other hand, makes it more difficult to shoe-horn a wide variety of data sources into your format. The benefit to leaning in this direction is it does make downstream processing easier. </a:t>
            </a:r>
            <a:endParaRPr lang="en-US" sz="1100" b="0" strike="noStrike" spc="-1">
              <a:latin typeface="Arial"/>
            </a:endParaRPr>
          </a:p>
          <a:p>
            <a:pPr>
              <a:lnSpc>
                <a:spcPct val="100000"/>
              </a:lnSpc>
              <a:spcBef>
                <a:spcPts val="1400"/>
              </a:spcBef>
            </a:pPr>
            <a:endParaRPr lang="en-US" sz="1100" b="0" strike="noStrike" spc="-1">
              <a:latin typeface="Arial"/>
            </a:endParaRPr>
          </a:p>
        </p:txBody>
      </p:sp>
      <p:sp>
        <p:nvSpPr>
          <p:cNvPr id="363"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64"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746D86AB-1FF6-40F5-8A45-BA3DBADB40FE}" type="slidenum">
              <a:rPr lang="en-US" sz="800" b="0" strike="noStrike" spc="-1">
                <a:solidFill>
                  <a:srgbClr val="000000"/>
                </a:solidFill>
                <a:latin typeface="Merriweather Sans"/>
                <a:ea typeface="Merriweather Sans"/>
              </a:rPr>
              <a:t>6</a:t>
            </a:fld>
            <a:endParaRPr lang="en-US" sz="800" b="0" strike="noStrike" spc="-1">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PlaceHolder 1"/>
          <p:cNvSpPr>
            <a:spLocks noGrp="1"/>
          </p:cNvSpPr>
          <p:nvPr>
            <p:ph type="body"/>
          </p:nvPr>
        </p:nvSpPr>
        <p:spPr>
          <a:xfrm>
            <a:off x="241200" y="3398040"/>
            <a:ext cx="6374880" cy="6449040"/>
          </a:xfrm>
          <a:prstGeom prst="rect">
            <a:avLst/>
          </a:prstGeom>
        </p:spPr>
        <p:txBody>
          <a:bodyPr lIns="0" tIns="0" rIns="0" bIns="0"/>
          <a:lstStyle/>
          <a:p>
            <a:pPr marL="216000" indent="-215640">
              <a:lnSpc>
                <a:spcPct val="100000"/>
              </a:lnSpc>
            </a:pPr>
            <a:r>
              <a:rPr lang="en-US" sz="1050" b="1" strike="noStrike" spc="-1">
                <a:solidFill>
                  <a:srgbClr val="000000"/>
                </a:solidFill>
                <a:latin typeface="Merriweather Sans"/>
                <a:ea typeface="Merriweather Sans"/>
              </a:rPr>
              <a:t>Normalization Challenge #1 Is Heterogeneity:</a:t>
            </a:r>
            <a:r>
              <a:rPr lang="en-US" sz="1050" b="0" strike="noStrike" spc="-1">
                <a:solidFill>
                  <a:srgbClr val="000000"/>
                </a:solidFill>
                <a:latin typeface="Merriweather Sans"/>
                <a:ea typeface="Merriweather Sans"/>
              </a:rPr>
              <a:t> </a:t>
            </a:r>
            <a:r>
              <a:rPr lang="en-US" sz="1050" b="0" i="1" strike="noStrike" spc="-1">
                <a:solidFill>
                  <a:srgbClr val="000000"/>
                </a:solidFill>
                <a:latin typeface="Merriweather Sans"/>
                <a:ea typeface="Merriweather Sans"/>
              </a:rPr>
              <a:t>5 minutes</a:t>
            </a:r>
            <a:endParaRPr lang="en-US" sz="1050" b="0" strike="noStrike" spc="-1">
              <a:latin typeface="Arial"/>
            </a:endParaRPr>
          </a:p>
          <a:p>
            <a:pPr marL="216000" indent="-215640">
              <a:lnSpc>
                <a:spcPct val="100000"/>
              </a:lnSpc>
              <a:spcBef>
                <a:spcPts val="1400"/>
              </a:spcBef>
            </a:pPr>
            <a:r>
              <a:rPr lang="en-US" sz="1050" b="1" strike="noStrike" spc="-1">
                <a:solidFill>
                  <a:srgbClr val="000000"/>
                </a:solidFill>
                <a:latin typeface="Merriweather Sans"/>
                <a:ea typeface="Merriweather Sans"/>
              </a:rPr>
              <a:t>Say: </a:t>
            </a:r>
            <a:r>
              <a:rPr lang="en-US" sz="1050" b="0" strike="noStrike" spc="-1">
                <a:solidFill>
                  <a:srgbClr val="000000"/>
                </a:solidFill>
                <a:latin typeface="Merriweather Sans"/>
                <a:ea typeface="Merriweather Sans"/>
              </a:rPr>
              <a:t>At this time, there is no commonly established solution, or set of solutions, for you to leverage, so here are a few guiding principles: </a:t>
            </a:r>
            <a:endParaRPr lang="en-US" sz="1050" b="0" strike="noStrike" spc="-1">
              <a:latin typeface="Arial"/>
            </a:endParaRPr>
          </a:p>
          <a:p>
            <a:pPr marL="216000" indent="-215640">
              <a:lnSpc>
                <a:spcPct val="100000"/>
              </a:lnSpc>
              <a:spcBef>
                <a:spcPts val="1400"/>
              </a:spcBef>
            </a:pPr>
            <a:r>
              <a:rPr lang="en-US" sz="1050" b="0" strike="noStrike" spc="-1">
                <a:solidFill>
                  <a:srgbClr val="000000"/>
                </a:solidFill>
                <a:latin typeface="Merriweather Sans"/>
                <a:ea typeface="Merriweather Sans"/>
              </a:rPr>
              <a:t>Make your solution as simple as you can. During Normalization, consider using JavaScript Object Notation (JSON) output format with common fields, so all incoming data would have a timestamp, source and destination IP addresses, and the threat type. </a:t>
            </a:r>
            <a:endParaRPr lang="en-US" sz="1050" b="0" strike="noStrike" spc="-1">
              <a:latin typeface="Arial"/>
            </a:endParaRPr>
          </a:p>
          <a:p>
            <a:pPr marL="216000" indent="-215640">
              <a:lnSpc>
                <a:spcPct val="100000"/>
              </a:lnSpc>
              <a:spcBef>
                <a:spcPts val="1400"/>
              </a:spcBef>
            </a:pPr>
            <a:r>
              <a:rPr lang="en-US" sz="1050" b="0" strike="noStrike" spc="-1">
                <a:solidFill>
                  <a:srgbClr val="000000"/>
                </a:solidFill>
                <a:latin typeface="Merriweather Sans"/>
                <a:ea typeface="Merriweather Sans"/>
              </a:rPr>
              <a:t>Secondarily, align with established Structured Threat Information Expression (STIX) formats. STIX was developed by MITRE with input from the industry. The format may be used to represent a wide spectrum of entities, from individual observables and indicators, to entire campaigns and characteristics of threat actors.</a:t>
            </a:r>
            <a:endParaRPr lang="en-US" sz="1050" b="0" strike="noStrike" spc="-1">
              <a:latin typeface="Arial"/>
            </a:endParaRPr>
          </a:p>
          <a:p>
            <a:pPr marL="216000" indent="-215640">
              <a:lnSpc>
                <a:spcPct val="100000"/>
              </a:lnSpc>
              <a:spcBef>
                <a:spcPts val="315"/>
              </a:spcBef>
            </a:pPr>
            <a:r>
              <a:rPr lang="en-US" sz="1050" b="0" strike="noStrike" spc="-1">
                <a:solidFill>
                  <a:srgbClr val="000000"/>
                </a:solidFill>
                <a:latin typeface="Merriweather Sans"/>
                <a:ea typeface="Merriweather Sans"/>
              </a:rPr>
              <a:t>And finally, if you are designing your own tooling, consider what types of input is worth normalizing and what types of input are so disparate that it is best to simply handle them separately. </a:t>
            </a:r>
            <a:endParaRPr lang="en-US" sz="1050" b="0" strike="noStrike" spc="-1">
              <a:latin typeface="Arial"/>
            </a:endParaRPr>
          </a:p>
          <a:p>
            <a:pPr marL="216000" indent="-215640">
              <a:lnSpc>
                <a:spcPct val="100000"/>
              </a:lnSpc>
              <a:spcBef>
                <a:spcPts val="315"/>
              </a:spcBef>
            </a:pPr>
            <a:r>
              <a:rPr lang="en-US" sz="1050" b="0" strike="noStrike" spc="-1">
                <a:solidFill>
                  <a:srgbClr val="000000"/>
                </a:solidFill>
                <a:latin typeface="Merriweather Sans"/>
                <a:ea typeface="Merriweather Sans"/>
              </a:rPr>
              <a:t>There’s a study on the design of data exchange formats that you may want to check out. The details are onscreen.</a:t>
            </a:r>
            <a:endParaRPr lang="en-US" sz="1050" b="0" strike="noStrike" spc="-1">
              <a:latin typeface="Arial"/>
            </a:endParaRPr>
          </a:p>
          <a:p>
            <a:pPr marL="216000" indent="-215640">
              <a:lnSpc>
                <a:spcPct val="100000"/>
              </a:lnSpc>
              <a:spcBef>
                <a:spcPts val="1400"/>
              </a:spcBef>
            </a:pPr>
            <a:r>
              <a:rPr lang="en-US" sz="1050" b="1" strike="noStrike" spc="-1">
                <a:solidFill>
                  <a:srgbClr val="000000"/>
                </a:solidFill>
                <a:latin typeface="Merriweather Sans"/>
                <a:ea typeface="Merriweather Sans"/>
              </a:rPr>
              <a:t>Ask: </a:t>
            </a:r>
            <a:r>
              <a:rPr lang="en-US" sz="1050" b="0" strike="noStrike" spc="-1">
                <a:solidFill>
                  <a:srgbClr val="000000"/>
                </a:solidFill>
                <a:latin typeface="Merriweather Sans"/>
                <a:ea typeface="Merriweather Sans"/>
              </a:rPr>
              <a:t>We listed a few obvious JSON fields (timestamp, IP addresses and threat type) so let’s as a class come up with several more to consider. </a:t>
            </a:r>
            <a:endParaRPr lang="en-US" sz="1050" b="0" strike="noStrike" spc="-1">
              <a:latin typeface="Arial"/>
            </a:endParaRPr>
          </a:p>
          <a:p>
            <a:pPr marL="216000" indent="-215640">
              <a:lnSpc>
                <a:spcPct val="100000"/>
              </a:lnSpc>
              <a:spcBef>
                <a:spcPts val="1400"/>
              </a:spcBef>
            </a:pPr>
            <a:r>
              <a:rPr lang="en-US" sz="1050" b="1" strike="noStrike" spc="-1">
                <a:solidFill>
                  <a:srgbClr val="000000"/>
                </a:solidFill>
                <a:latin typeface="Merriweather Sans"/>
                <a:ea typeface="Merriweather Sans"/>
              </a:rPr>
              <a:t>Instructor notes: </a:t>
            </a:r>
            <a:r>
              <a:rPr lang="en-US" sz="1050" b="0" strike="noStrike" spc="-1">
                <a:solidFill>
                  <a:srgbClr val="000000"/>
                </a:solidFill>
                <a:latin typeface="Merriweather Sans"/>
                <a:ea typeface="Merriweather Sans"/>
              </a:rPr>
              <a:t>Remember that each field may not be appropriate for your particular organization, but it’s better to have a number to consider and miss one than to not consider one that would be hard to retrofit later on. (You will likely have a few you’ll want to add after the students have compiled their list.)</a:t>
            </a:r>
            <a:endParaRPr lang="en-US" sz="1050" b="0" strike="noStrike" spc="-1">
              <a:latin typeface="Arial"/>
            </a:endParaRPr>
          </a:p>
          <a:p>
            <a:pPr marL="216000" indent="-215640">
              <a:lnSpc>
                <a:spcPct val="100000"/>
              </a:lnSpc>
              <a:spcBef>
                <a:spcPts val="1400"/>
              </a:spcBef>
            </a:pPr>
            <a:r>
              <a:rPr lang="en-US" sz="1050" b="1" strike="noStrike" spc="-1">
                <a:solidFill>
                  <a:srgbClr val="000000"/>
                </a:solidFill>
                <a:latin typeface="Merriweather Sans"/>
                <a:ea typeface="Merriweather Sans"/>
              </a:rPr>
              <a:t>Say: </a:t>
            </a:r>
            <a:r>
              <a:rPr lang="en-US" sz="1050" b="0" strike="noStrike" spc="-1">
                <a:solidFill>
                  <a:srgbClr val="000000"/>
                </a:solidFill>
                <a:latin typeface="Merriweather Sans"/>
                <a:ea typeface="Merriweather Sans"/>
              </a:rPr>
              <a:t>As with many other aspects of cybersecurity, keep your eyes and ears open as new standards and products become available. </a:t>
            </a:r>
            <a:endParaRPr lang="en-US" sz="1050" b="0" strike="noStrike" spc="-1">
              <a:latin typeface="Arial"/>
            </a:endParaRPr>
          </a:p>
          <a:p>
            <a:pPr marL="216000" indent="-215640">
              <a:lnSpc>
                <a:spcPct val="100000"/>
              </a:lnSpc>
              <a:spcBef>
                <a:spcPts val="1400"/>
              </a:spcBef>
            </a:pPr>
            <a:r>
              <a:rPr lang="en-US" sz="1050" b="1" strike="noStrike" spc="-1">
                <a:solidFill>
                  <a:srgbClr val="000000"/>
                </a:solidFill>
                <a:latin typeface="Merriweather Sans"/>
                <a:ea typeface="Merriweather Sans"/>
              </a:rPr>
              <a:t>Segue:</a:t>
            </a:r>
            <a:r>
              <a:rPr lang="en-US" sz="1050" b="0" strike="noStrike" spc="-1">
                <a:solidFill>
                  <a:srgbClr val="000000"/>
                </a:solidFill>
                <a:latin typeface="Merriweather Sans"/>
                <a:ea typeface="Merriweather Sans"/>
              </a:rPr>
              <a:t> Now let’s look at the second big challenge: Lack of a standard ontology.</a:t>
            </a:r>
            <a:endParaRPr lang="en-US" sz="1050" b="0" strike="noStrike" spc="-1">
              <a:latin typeface="Arial"/>
            </a:endParaRPr>
          </a:p>
        </p:txBody>
      </p:sp>
      <p:sp>
        <p:nvSpPr>
          <p:cNvPr id="366"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67"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D398EEF-E553-4BF9-99D9-512352AD1139}" type="slidenum">
              <a:rPr lang="en-US" sz="800" b="0" strike="noStrike" spc="-1">
                <a:solidFill>
                  <a:srgbClr val="000000"/>
                </a:solidFill>
                <a:latin typeface="Merriweather Sans"/>
                <a:ea typeface="Merriweather Sans"/>
              </a:rPr>
              <a:t>7</a:t>
            </a:fld>
            <a:endParaRPr lang="en-US" sz="800" b="0" strike="noStrike" spc="-1">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100" b="1" strike="noStrike" spc="-1">
                <a:solidFill>
                  <a:srgbClr val="000000"/>
                </a:solidFill>
                <a:latin typeface="Merriweather Sans"/>
                <a:ea typeface="Merriweather Sans"/>
              </a:rPr>
              <a:t>Aggregation Compacts and Preserves Useful Information: </a:t>
            </a:r>
            <a:r>
              <a:rPr lang="en-US" sz="1100" b="0" i="1" strike="noStrike" spc="-1">
                <a:solidFill>
                  <a:srgbClr val="000000"/>
                </a:solidFill>
                <a:latin typeface="Merriweather Sans"/>
                <a:ea typeface="Merriweather Sans"/>
              </a:rPr>
              <a:t>4 minutes</a:t>
            </a:r>
            <a:endParaRPr lang="en-US" sz="1100" b="0" strike="noStrike" spc="-1">
              <a:latin typeface="Arial"/>
            </a:endParaRPr>
          </a:p>
          <a:p>
            <a:pPr marL="216000" indent="-215640">
              <a:lnSpc>
                <a:spcPct val="100000"/>
              </a:lnSpc>
              <a:spcBef>
                <a:spcPts val="799"/>
              </a:spcBef>
            </a:pPr>
            <a:r>
              <a:rPr lang="en-US" sz="1100" b="1" strike="noStrike" spc="-1">
                <a:solidFill>
                  <a:srgbClr val="000000"/>
                </a:solidFill>
                <a:latin typeface="Merriweather Sans"/>
                <a:ea typeface="Merriweather Sans"/>
              </a:rPr>
              <a:t>Say:</a:t>
            </a:r>
            <a:r>
              <a:rPr lang="en-US" sz="1100" b="0" strike="noStrike" spc="-1">
                <a:solidFill>
                  <a:srgbClr val="000000"/>
                </a:solidFill>
                <a:latin typeface="Merriweather Sans"/>
                <a:ea typeface="Merriweather Sans"/>
              </a:rPr>
              <a:t> Aggregation</a:t>
            </a:r>
            <a:r>
              <a:rPr lang="en-US" sz="1100" b="1" strike="noStrike" spc="-1">
                <a:solidFill>
                  <a:srgbClr val="000000"/>
                </a:solidFill>
                <a:latin typeface="Merriweather Sans"/>
                <a:ea typeface="Merriweather Sans"/>
              </a:rPr>
              <a:t> </a:t>
            </a:r>
            <a:r>
              <a:rPr lang="en-US" sz="1100" b="0" strike="noStrike" spc="-1">
                <a:solidFill>
                  <a:srgbClr val="000000"/>
                </a:solidFill>
                <a:latin typeface="Merriweather Sans"/>
                <a:ea typeface="Merriweather Sans"/>
              </a:rPr>
              <a:t>intelligently takes a number of low-level or indicator-level entries and converts them to a single entry for further processing. What is critical to the Aggregation process is the resulting entries still possesses all the important characteristics of the original set of information. As a simple example, a DDoS attack will have many, many low-level entries related to a single attack. It makes sense to take all those separate data points and merge to a single entry about an extended attack from multiple source addresses. </a:t>
            </a:r>
            <a:endParaRPr lang="en-US" sz="1100" b="0" strike="noStrike" spc="-1">
              <a:latin typeface="Arial"/>
            </a:endParaRPr>
          </a:p>
          <a:p>
            <a:pPr marL="216000" indent="-215640">
              <a:lnSpc>
                <a:spcPct val="100000"/>
              </a:lnSpc>
              <a:spcBef>
                <a:spcPts val="799"/>
              </a:spcBef>
            </a:pPr>
            <a:r>
              <a:rPr lang="en-US" sz="1100" b="0" strike="noStrike" spc="-1">
                <a:solidFill>
                  <a:srgbClr val="000000"/>
                </a:solidFill>
                <a:latin typeface="Merriweather Sans"/>
                <a:ea typeface="Merriweather Sans"/>
              </a:rPr>
              <a:t>Although in concept aggregation is easy, that doesn’t mean the implementation is as easy. It is not a ubiquitous feature in the tools used for processing security information, so if data you handle contains many similar entries, you might consider adding such functionality yourself.</a:t>
            </a:r>
            <a:endParaRPr lang="en-US" sz="1100" b="0" strike="noStrike" spc="-1">
              <a:latin typeface="Arial"/>
            </a:endParaRPr>
          </a:p>
          <a:p>
            <a:pPr marL="216000" indent="-215640">
              <a:lnSpc>
                <a:spcPct val="100000"/>
              </a:lnSpc>
              <a:spcBef>
                <a:spcPts val="799"/>
              </a:spcBef>
            </a:pPr>
            <a:r>
              <a:rPr lang="en-US" sz="1100" b="1" strike="noStrike" spc="-1">
                <a:solidFill>
                  <a:srgbClr val="000000"/>
                </a:solidFill>
                <a:latin typeface="Merriweather Sans"/>
                <a:ea typeface="Merriweather Sans"/>
              </a:rPr>
              <a:t>Ask: </a:t>
            </a:r>
            <a:r>
              <a:rPr lang="en-US" sz="1100" b="0" strike="noStrike" spc="-1">
                <a:solidFill>
                  <a:srgbClr val="000000"/>
                </a:solidFill>
                <a:latin typeface="Merriweather Sans"/>
                <a:ea typeface="Merriweather Sans"/>
              </a:rPr>
              <a:t>Does anyone have experience with or a recommendation of tools that have good aggregation functionality?</a:t>
            </a:r>
            <a:endParaRPr lang="en-US" sz="1100" b="0" strike="noStrike" spc="-1">
              <a:latin typeface="Arial"/>
            </a:endParaRPr>
          </a:p>
          <a:p>
            <a:pPr marL="216000" indent="-215640">
              <a:lnSpc>
                <a:spcPct val="100000"/>
              </a:lnSpc>
              <a:spcBef>
                <a:spcPts val="799"/>
              </a:spcBef>
            </a:pPr>
            <a:r>
              <a:rPr lang="en-US" sz="1100" b="1" strike="noStrike" spc="-1">
                <a:solidFill>
                  <a:srgbClr val="000000"/>
                </a:solidFill>
                <a:latin typeface="Merriweather Sans"/>
                <a:ea typeface="Merriweather Sans"/>
              </a:rPr>
              <a:t>Instructor notes: </a:t>
            </a:r>
            <a:r>
              <a:rPr lang="en-US" sz="1100" b="0" strike="noStrike" spc="-1">
                <a:solidFill>
                  <a:srgbClr val="000000"/>
                </a:solidFill>
                <a:latin typeface="Merriweather Sans"/>
                <a:ea typeface="Merriweather Sans"/>
              </a:rPr>
              <a:t>If not, give your preferences for tools, even if not in our list.</a:t>
            </a:r>
            <a:endParaRPr lang="en-US" sz="1100" b="0" strike="noStrike" spc="-1">
              <a:latin typeface="Arial"/>
            </a:endParaRPr>
          </a:p>
          <a:p>
            <a:pPr marL="216000" indent="-215640">
              <a:lnSpc>
                <a:spcPct val="100000"/>
              </a:lnSpc>
              <a:spcBef>
                <a:spcPts val="799"/>
              </a:spcBef>
            </a:pPr>
            <a:r>
              <a:rPr lang="en-US" sz="1100" b="1" strike="noStrike" spc="-1">
                <a:solidFill>
                  <a:srgbClr val="000000"/>
                </a:solidFill>
                <a:latin typeface="Merriweather Sans"/>
                <a:ea typeface="Merriweather Sans"/>
              </a:rPr>
              <a:t>Segue: </a:t>
            </a:r>
            <a:r>
              <a:rPr lang="en-US" sz="1100" b="0" strike="noStrike" spc="-1">
                <a:solidFill>
                  <a:srgbClr val="000000"/>
                </a:solidFill>
                <a:latin typeface="Merriweather Sans"/>
                <a:ea typeface="Merriweather Sans"/>
              </a:rPr>
              <a:t>The steps we have discussed so for are mostly about ingestability—making the volume of input data easier to understand and manipulate. Now let’s see how we can enhance other properties of our input data.</a:t>
            </a:r>
            <a:endParaRPr lang="en-US" sz="1100" b="0" strike="noStrike" spc="-1">
              <a:latin typeface="Arial"/>
            </a:endParaRPr>
          </a:p>
        </p:txBody>
      </p:sp>
      <p:sp>
        <p:nvSpPr>
          <p:cNvPr id="369"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70"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AFEA9BBE-0EF2-44A0-A93B-5C45D5B11D1B}" type="slidenum">
              <a:rPr lang="en-US" sz="800" b="0" strike="noStrike" spc="-1">
                <a:solidFill>
                  <a:srgbClr val="000000"/>
                </a:solidFill>
                <a:latin typeface="Merriweather Sans"/>
                <a:ea typeface="Merriweather Sans"/>
              </a:rPr>
              <a:t>8</a:t>
            </a:fld>
            <a:endParaRPr lang="en-US" sz="800" b="0" strike="noStrike" spc="-1">
              <a:latin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PlaceHolder 1"/>
          <p:cNvSpPr>
            <a:spLocks noGrp="1"/>
          </p:cNvSpPr>
          <p:nvPr>
            <p:ph type="body"/>
          </p:nvPr>
        </p:nvSpPr>
        <p:spPr>
          <a:xfrm>
            <a:off x="365760" y="4343400"/>
            <a:ext cx="6125400" cy="411372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Enrichment Is Critical to Improving Completeness:</a:t>
            </a:r>
            <a:r>
              <a:rPr lang="en-US" sz="1200" b="0" strike="noStrike" spc="-1">
                <a:solidFill>
                  <a:srgbClr val="000000"/>
                </a:solidFill>
                <a:latin typeface="Merriweather Sans"/>
                <a:ea typeface="Merriweather Sans"/>
              </a:rPr>
              <a:t> </a:t>
            </a:r>
            <a:r>
              <a:rPr lang="en-US" sz="1200" b="0" i="1" strike="noStrike" spc="-1">
                <a:solidFill>
                  <a:srgbClr val="000000"/>
                </a:solidFill>
                <a:latin typeface="Merriweather Sans"/>
                <a:ea typeface="Merriweather Sans"/>
              </a:rPr>
              <a:t>2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The Enrichment step is where you can enhance other properties of your input data. The first one we will look at is completeness. You can fill in the blanks in your understanding of the input data by correlating it with other sources of information. </a:t>
            </a:r>
            <a:endParaRPr lang="en-US" sz="1200" b="0" strike="noStrike" spc="-1">
              <a:latin typeface="Arial"/>
            </a:endParaRPr>
          </a:p>
          <a:p>
            <a:pPr marL="216000" indent="-215640">
              <a:lnSpc>
                <a:spcPct val="100000"/>
              </a:lnSpc>
              <a:spcBef>
                <a:spcPts val="1400"/>
              </a:spcBef>
            </a:pPr>
            <a:r>
              <a:rPr lang="en-US" sz="1200" b="0" strike="noStrike" spc="-1">
                <a:solidFill>
                  <a:srgbClr val="000000"/>
                </a:solidFill>
                <a:latin typeface="Merriweather Sans"/>
                <a:ea typeface="Merriweather Sans"/>
              </a:rPr>
              <a:t>Often the resources you will use are external to your organization. Useful databases to mine are National and Regional CSIRTs, as part of their responsibility is to perform aggregation on data from a number of varying organizations, and they have often already performed enrichment on that information. </a:t>
            </a:r>
            <a:endParaRPr lang="en-US" sz="1200" b="0" strike="noStrike" spc="-1">
              <a:latin typeface="Arial"/>
            </a:endParaRPr>
          </a:p>
          <a:p>
            <a:pPr marL="216000" indent="-215640">
              <a:lnSpc>
                <a:spcPct val="100000"/>
              </a:lnSpc>
              <a:spcBef>
                <a:spcPts val="1400"/>
              </a:spcBef>
            </a:pPr>
            <a:r>
              <a:rPr lang="en-US" sz="1200" b="0" strike="noStrike" spc="-1">
                <a:solidFill>
                  <a:srgbClr val="000000"/>
                </a:solidFill>
                <a:latin typeface="Merriweather Sans"/>
                <a:ea typeface="Merriweather Sans"/>
              </a:rPr>
              <a:t>Correlation of all types is useful. The screen shows a number of ways to explore correlations. For example, what is the relationship between autonomous systems and domains and the IP addresses they contain? You can sometimes dive down to find out the actual </a:t>
            </a:r>
            <a:r>
              <a:rPr lang="en-US" sz="1200" b="1" strike="noStrike" spc="-1">
                <a:solidFill>
                  <a:srgbClr val="000000"/>
                </a:solidFill>
                <a:latin typeface="Merriweather Sans"/>
                <a:ea typeface="Merriweather Sans"/>
              </a:rPr>
              <a:t>recipients.</a:t>
            </a:r>
            <a:endParaRPr lang="en-US" sz="1200" b="0" strike="noStrike" spc="-1">
              <a:latin typeface="Arial"/>
            </a:endParaRPr>
          </a:p>
        </p:txBody>
      </p:sp>
      <p:sp>
        <p:nvSpPr>
          <p:cNvPr id="372" name="CustomShape 2"/>
          <p:cNvSpPr/>
          <p:nvPr/>
        </p:nvSpPr>
        <p:spPr>
          <a:xfrm>
            <a:off x="0" y="8928720"/>
            <a:ext cx="65311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73"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04423AF-7FAB-41F7-8B8B-B70FDBB4BF4B}" type="slidenum">
              <a:rPr lang="en-US" sz="800" b="0" strike="noStrike" spc="-1">
                <a:solidFill>
                  <a:srgbClr val="000000"/>
                </a:solidFill>
                <a:latin typeface="Merriweather Sans"/>
                <a:ea typeface="Merriweather Sans"/>
              </a:rPr>
              <a:t>9</a:t>
            </a:fld>
            <a:endParaRPr lang="en-US" sz="80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cSld name="Title Slide">
    <p:bg>
      <p:bgPr>
        <a:blipFill rotWithShape="1">
          <a:blip r:embed="rId2">
            <a:alphaModFix/>
          </a:blip>
          <a:stretch>
            <a:fillRect/>
          </a:stretch>
        </a:blipFill>
        <a:effectLst/>
      </p:bgPr>
    </p:bg>
    <p:spTree>
      <p:nvGrpSpPr>
        <p:cNvPr id="1" name="Shape 15"/>
        <p:cNvGrpSpPr/>
        <p:nvPr/>
      </p:nvGrpSpPr>
      <p:grpSpPr>
        <a:xfrm>
          <a:off x="0" y="0"/>
          <a:ext cx="0" cy="0"/>
          <a:chOff x="0" y="0"/>
          <a:chExt cx="0" cy="0"/>
        </a:xfrm>
      </p:grpSpPr>
      <p:pic>
        <p:nvPicPr>
          <p:cNvPr id="16" name="Shape 16" descr="ttps://www.first.org/identity/first-org.png"/>
          <p:cNvPicPr preferRelativeResize="0"/>
          <p:nvPr/>
        </p:nvPicPr>
        <p:blipFill rotWithShape="1">
          <a:blip r:embed="rId3">
            <a:alphaModFix/>
          </a:blip>
          <a:srcRect/>
          <a:stretch/>
        </p:blipFill>
        <p:spPr>
          <a:xfrm>
            <a:off x="228601" y="5177244"/>
            <a:ext cx="2590800" cy="1588682"/>
          </a:xfrm>
          <a:prstGeom prst="rect">
            <a:avLst/>
          </a:prstGeom>
          <a:noFill/>
          <a:ln>
            <a:noFill/>
          </a:ln>
        </p:spPr>
      </p:pic>
      <p:sp>
        <p:nvSpPr>
          <p:cNvPr id="17" name="Shape 17"/>
          <p:cNvSpPr txBox="1">
            <a:spLocks noGrp="1"/>
          </p:cNvSpPr>
          <p:nvPr>
            <p:ph type="ctrTitle"/>
          </p:nvPr>
        </p:nvSpPr>
        <p:spPr>
          <a:xfrm>
            <a:off x="3048000" y="3646713"/>
            <a:ext cx="5410200" cy="704851"/>
          </a:xfrm>
          <a:prstGeom prst="rect">
            <a:avLst/>
          </a:prstGeom>
          <a:noFill/>
          <a:ln>
            <a:noFill/>
          </a:ln>
        </p:spPr>
        <p:txBody>
          <a:bodyPr wrap="square" lIns="91425" tIns="91425" rIns="91425" bIns="91425" anchor="ctr" anchorCtr="0"/>
          <a:lstStyle>
            <a:lvl1pPr marL="0" marR="0" lvl="0" indent="0" algn="r" rtl="0">
              <a:lnSpc>
                <a:spcPct val="90000"/>
              </a:lnSpc>
              <a:spcBef>
                <a:spcPts val="0"/>
              </a:spcBef>
              <a:spcAft>
                <a:spcPts val="0"/>
              </a:spcAft>
              <a:buSzPts val="1400"/>
              <a:buNone/>
              <a:defRPr sz="2100" b="1" i="0" u="none" strike="noStrike" cap="none">
                <a:solidFill>
                  <a:schemeClr val="dk1"/>
                </a:solidFill>
                <a:latin typeface="Calibri" charset="0"/>
                <a:ea typeface="Calibri" charset="0"/>
                <a:cs typeface="Calibri" charset="0"/>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dirty="0"/>
          </a:p>
        </p:txBody>
      </p:sp>
      <p:sp>
        <p:nvSpPr>
          <p:cNvPr id="18" name="Shape 18"/>
          <p:cNvSpPr txBox="1">
            <a:spLocks noGrp="1"/>
          </p:cNvSpPr>
          <p:nvPr>
            <p:ph type="subTitle" idx="1"/>
          </p:nvPr>
        </p:nvSpPr>
        <p:spPr>
          <a:xfrm>
            <a:off x="3581400" y="4620208"/>
            <a:ext cx="4876800" cy="914400"/>
          </a:xfrm>
          <a:prstGeom prst="rect">
            <a:avLst/>
          </a:prstGeom>
          <a:noFill/>
          <a:ln>
            <a:noFill/>
          </a:ln>
        </p:spPr>
        <p:txBody>
          <a:bodyPr wrap="square" lIns="91425" tIns="91425" rIns="91425" bIns="91425" anchor="t" anchorCtr="0"/>
          <a:lstStyle>
            <a:lvl1pPr marL="0" marR="0" lvl="0" indent="0" algn="r" rtl="0">
              <a:lnSpc>
                <a:spcPct val="90000"/>
              </a:lnSpc>
              <a:spcBef>
                <a:spcPts val="750"/>
              </a:spcBef>
              <a:spcAft>
                <a:spcPts val="0"/>
              </a:spcAft>
              <a:buClr>
                <a:srgbClr val="888888"/>
              </a:buClr>
              <a:buSzPts val="1200"/>
              <a:buFont typeface="Arial"/>
              <a:buNone/>
              <a:defRPr sz="1200" b="0" i="0" u="none" strike="noStrike" cap="none">
                <a:solidFill>
                  <a:srgbClr val="888888"/>
                </a:solidFill>
                <a:latin typeface="Calibri" charset="0"/>
                <a:ea typeface="Calibri" charset="0"/>
                <a:cs typeface="Calibri" charset="0"/>
                <a:sym typeface="Arial"/>
              </a:defRPr>
            </a:lvl1pPr>
            <a:lvl2pPr marL="342900" marR="0" lvl="1" indent="0" algn="ctr" rtl="0">
              <a:lnSpc>
                <a:spcPct val="90000"/>
              </a:lnSpc>
              <a:spcBef>
                <a:spcPts val="375"/>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2pPr>
            <a:lvl3pPr marL="685800" marR="0" lvl="2" indent="0" algn="ctr" rtl="0">
              <a:lnSpc>
                <a:spcPct val="90000"/>
              </a:lnSpc>
              <a:spcBef>
                <a:spcPts val="375"/>
              </a:spcBef>
              <a:spcAft>
                <a:spcPts val="0"/>
              </a:spcAft>
              <a:buClr>
                <a:srgbClr val="888888"/>
              </a:buClr>
              <a:buSzPts val="1500"/>
              <a:buFont typeface="Arial"/>
              <a:buNone/>
              <a:defRPr sz="1500" b="0" i="0" u="none" strike="noStrike" cap="none">
                <a:solidFill>
                  <a:srgbClr val="888888"/>
                </a:solidFill>
                <a:latin typeface="Arial"/>
                <a:ea typeface="Arial"/>
                <a:cs typeface="Arial"/>
                <a:sym typeface="Arial"/>
              </a:defRPr>
            </a:lvl3pPr>
            <a:lvl4pPr marL="1028700" marR="0" lvl="3" indent="0" algn="ctr" rtl="0">
              <a:lnSpc>
                <a:spcPct val="90000"/>
              </a:lnSpc>
              <a:spcBef>
                <a:spcPts val="375"/>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4pPr>
            <a:lvl5pPr marL="1371600" marR="0" lvl="4" indent="0" algn="ctr" rtl="0">
              <a:lnSpc>
                <a:spcPct val="90000"/>
              </a:lnSpc>
              <a:spcBef>
                <a:spcPts val="375"/>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1714500" marR="0" lvl="5"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6pPr>
            <a:lvl7pPr marL="2057400" marR="0" lvl="6"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7pPr>
            <a:lvl8pPr marL="2400300" marR="0" lvl="7"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8pPr>
            <a:lvl9pPr marL="2743200" marR="0" lvl="8"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9pPr>
          </a:lstStyle>
          <a:p>
            <a:r>
              <a:rPr lang="en-US"/>
              <a:t>Click to edit Master subtitle style</a:t>
            </a:r>
            <a:endParaRPr/>
          </a:p>
        </p:txBody>
      </p:sp>
    </p:spTree>
    <p:extLst>
      <p:ext uri="{BB962C8B-B14F-4D97-AF65-F5344CB8AC3E}">
        <p14:creationId xmlns:p14="http://schemas.microsoft.com/office/powerpoint/2010/main" val="3315741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he End, My Friend">
    <p:spTree>
      <p:nvGrpSpPr>
        <p:cNvPr id="1" name="Shape 50"/>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ext uri="{BB962C8B-B14F-4D97-AF65-F5344CB8AC3E}">
        <p14:creationId xmlns:p14="http://schemas.microsoft.com/office/powerpoint/2010/main" val="1904478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F0B8B-A103-2E46-B4E5-886A95D19ADD}"/>
              </a:ext>
            </a:extLst>
          </p:cNvPr>
          <p:cNvSpPr>
            <a:spLocks noGrp="1"/>
          </p:cNvSpPr>
          <p:nvPr>
            <p:ph type="title"/>
          </p:nvPr>
        </p:nvSpPr>
        <p:spPr>
          <a:xfrm>
            <a:off x="457200" y="273050"/>
            <a:ext cx="8228013" cy="1143000"/>
          </a:xfrm>
        </p:spPr>
        <p:txBody>
          <a:bodyPr/>
          <a:lstStyle/>
          <a:p>
            <a:r>
              <a:rPr lang="en-US"/>
              <a:t>Click to edit Master title style</a:t>
            </a:r>
            <a:endParaRPr lang="en-GB"/>
          </a:p>
        </p:txBody>
      </p:sp>
    </p:spTree>
    <p:extLst>
      <p:ext uri="{BB962C8B-B14F-4D97-AF65-F5344CB8AC3E}">
        <p14:creationId xmlns:p14="http://schemas.microsoft.com/office/powerpoint/2010/main" val="31448178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6"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latin typeface="Arial"/>
            </a:endParaRPr>
          </a:p>
        </p:txBody>
      </p:sp>
    </p:spTree>
    <p:extLst>
      <p:ext uri="{BB962C8B-B14F-4D97-AF65-F5344CB8AC3E}">
        <p14:creationId xmlns:p14="http://schemas.microsoft.com/office/powerpoint/2010/main" val="266538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1479551"/>
            <a:ext cx="8292704" cy="4703763"/>
          </a:xfrm>
          <a:prstGeom prst="rect">
            <a:avLst/>
          </a:prstGeom>
          <a:noFill/>
          <a:ln>
            <a:noFill/>
          </a:ln>
        </p:spPr>
        <p:txBody>
          <a:bodyPr wrap="square" lIns="91425" tIns="91425" rIns="91425" bIns="91425" anchor="t" anchorCtr="0"/>
          <a:lstStyle>
            <a:lvl1pPr marL="171450" marR="0" lvl="0" indent="-38100" algn="l" rtl="0">
              <a:lnSpc>
                <a:spcPct val="90000"/>
              </a:lnSpc>
              <a:spcBef>
                <a:spcPts val="750"/>
              </a:spcBef>
              <a:spcAft>
                <a:spcPts val="0"/>
              </a:spcAft>
              <a:buClr>
                <a:schemeClr val="dk1"/>
              </a:buClr>
              <a:buSzPts val="2100"/>
              <a:buFont typeface="Arial"/>
              <a:buChar char="•"/>
              <a:defRPr sz="2400" b="0" i="0" u="none" strike="noStrike" cap="none">
                <a:solidFill>
                  <a:schemeClr val="dk1"/>
                </a:solidFill>
                <a:latin typeface="Calibri" charset="0"/>
                <a:ea typeface="Calibri" charset="0"/>
                <a:cs typeface="Calibri" charset="0"/>
                <a:sym typeface="Arial"/>
              </a:defRPr>
            </a:lvl1pPr>
            <a:lvl2pPr marL="514350" marR="0" lvl="1"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2pPr>
            <a:lvl3pPr marL="857250" marR="0" lvl="2" indent="-7620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3pPr>
            <a:lvl4pPr marL="1200150" marR="0" lvl="3"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1543050" marR="0" lvl="4"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
        <p:nvSpPr>
          <p:cNvPr id="21" name="Shape 21"/>
          <p:cNvSpPr txBox="1">
            <a:spLocks noGrp="1"/>
          </p:cNvSpPr>
          <p:nvPr>
            <p:ph type="title"/>
          </p:nvPr>
        </p:nvSpPr>
        <p:spPr>
          <a:xfrm>
            <a:off x="457200" y="365126"/>
            <a:ext cx="8292704" cy="879475"/>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800" b="1" i="0" u="none" strike="noStrike" cap="none">
                <a:solidFill>
                  <a:schemeClr val="dk1"/>
                </a:solidFill>
                <a:latin typeface="Calibri" charset="0"/>
                <a:ea typeface="Calibri" charset="0"/>
                <a:cs typeface="Calibri" charset="0"/>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dirty="0"/>
          </a:p>
        </p:txBody>
      </p:sp>
      <p:sp>
        <p:nvSpPr>
          <p:cNvPr id="22" name="Shape 22"/>
          <p:cNvSpPr txBox="1">
            <a:spLocks noGrp="1"/>
          </p:cNvSpPr>
          <p:nvPr>
            <p:ph type="sldNum" idx="12"/>
          </p:nvPr>
        </p:nvSpPr>
        <p:spPr>
          <a:xfrm>
            <a:off x="3461148" y="6416676"/>
            <a:ext cx="1758553" cy="288925"/>
          </a:xfrm>
          <a:prstGeom prst="rect">
            <a:avLst/>
          </a:prstGeom>
          <a:noFill/>
          <a:ln>
            <a:noFill/>
          </a:ln>
        </p:spPr>
        <p:txBody>
          <a:bodyPr wrap="square" lIns="91425" tIns="45700" rIns="91425" bIns="45700" anchor="ctr" anchorCtr="0">
            <a:noAutofit/>
          </a:bodyPr>
          <a:lstStyle>
            <a:lvl1pPr>
              <a:defRPr>
                <a:latin typeface="Calibri" charset="0"/>
                <a:ea typeface="Calibri" charset="0"/>
                <a:cs typeface="Calibri" charset="0"/>
              </a:defRPr>
            </a:lvl1pPr>
          </a:lstStyle>
          <a:p>
            <a:pPr algn="ctr"/>
            <a:fld id="{00000000-1234-1234-1234-123412341234}" type="slidenum">
              <a:rPr lang="en-US" sz="900" smtClean="0">
                <a:solidFill>
                  <a:srgbClr val="888888"/>
                </a:solidFill>
                <a:sym typeface="Calibri"/>
              </a:rPr>
              <a:pPr algn="ctr"/>
              <a:t>‹#›</a:t>
            </a:fld>
            <a:endParaRPr lang="en-US" sz="900">
              <a:solidFill>
                <a:srgbClr val="888888"/>
              </a:solidFill>
              <a:sym typeface="Calibri"/>
            </a:endParaRPr>
          </a:p>
        </p:txBody>
      </p:sp>
    </p:spTree>
    <p:extLst>
      <p:ext uri="{BB962C8B-B14F-4D97-AF65-F5344CB8AC3E}">
        <p14:creationId xmlns:p14="http://schemas.microsoft.com/office/powerpoint/2010/main" val="974251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3"/>
        <p:cNvGrpSpPr/>
        <p:nvPr/>
      </p:nvGrpSpPr>
      <p:grpSpPr>
        <a:xfrm>
          <a:off x="0" y="0"/>
          <a:ext cx="0" cy="0"/>
          <a:chOff x="0" y="0"/>
          <a:chExt cx="0" cy="0"/>
        </a:xfrm>
      </p:grpSpPr>
      <p:sp>
        <p:nvSpPr>
          <p:cNvPr id="24" name="Shape 24"/>
          <p:cNvSpPr txBox="1">
            <a:spLocks noGrp="1"/>
          </p:cNvSpPr>
          <p:nvPr>
            <p:ph type="sldNum" idx="12"/>
          </p:nvPr>
        </p:nvSpPr>
        <p:spPr>
          <a:xfrm>
            <a:off x="3461148" y="6416676"/>
            <a:ext cx="1758553" cy="288925"/>
          </a:xfrm>
          <a:prstGeom prst="rect">
            <a:avLst/>
          </a:prstGeom>
          <a:noFill/>
          <a:ln>
            <a:noFill/>
          </a:ln>
        </p:spPr>
        <p:txBody>
          <a:bodyPr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900" b="0" i="0" u="none" strike="noStrike" cap="none">
                <a:solidFill>
                  <a:srgbClr val="888888"/>
                </a:solidFill>
                <a:latin typeface="Calibri"/>
                <a:ea typeface="Calibri"/>
                <a:cs typeface="Calibri"/>
                <a:sym typeface="Calibri"/>
              </a:rPr>
              <a:t>‹#›</a:t>
            </a:fld>
            <a:endParaRPr lang="en-US" sz="9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229481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Section">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2317750" y="2257428"/>
            <a:ext cx="4349750" cy="2416175"/>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700" b="1" i="0" u="none" strike="noStrike" cap="none">
                <a:solidFill>
                  <a:schemeClr val="dk1"/>
                </a:solidFill>
                <a:latin typeface="Calibri" charset="0"/>
                <a:ea typeface="Calibri" charset="0"/>
                <a:cs typeface="Calibri" charset="0"/>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a:p>
        </p:txBody>
      </p:sp>
    </p:spTree>
    <p:extLst>
      <p:ext uri="{BB962C8B-B14F-4D97-AF65-F5344CB8AC3E}">
        <p14:creationId xmlns:p14="http://schemas.microsoft.com/office/powerpoint/2010/main" val="3785269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Bullets (Numbered) with Lead-i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369888"/>
            <a:ext cx="8229600" cy="4111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1400"/>
              <a:buFont typeface="Lucida Sans"/>
              <a:buNone/>
              <a:defRPr sz="2400" b="1" i="0" u="none" strike="noStrike" cap="none">
                <a:solidFill>
                  <a:schemeClr val="dk1"/>
                </a:solidFill>
                <a:latin typeface="Calibri" charset="0"/>
                <a:ea typeface="Calibri" charset="0"/>
                <a:cs typeface="Calibri" charset="0"/>
                <a:sym typeface="Lucida Sans"/>
              </a:defRPr>
            </a:lvl1pPr>
            <a:lvl2pPr marL="0" marR="0" lvl="1"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9pPr>
          </a:lstStyle>
          <a:p>
            <a:r>
              <a:rPr lang="en-US"/>
              <a:t>Click to edit Master title style</a:t>
            </a:r>
            <a:endParaRPr/>
          </a:p>
        </p:txBody>
      </p:sp>
      <p:sp>
        <p:nvSpPr>
          <p:cNvPr id="30" name="Shape 30"/>
          <p:cNvSpPr txBox="1">
            <a:spLocks noGrp="1"/>
          </p:cNvSpPr>
          <p:nvPr>
            <p:ph type="body" idx="1"/>
          </p:nvPr>
        </p:nvSpPr>
        <p:spPr>
          <a:xfrm>
            <a:off x="457201" y="1114427"/>
            <a:ext cx="8258175" cy="4305935"/>
          </a:xfrm>
          <a:prstGeom prst="rect">
            <a:avLst/>
          </a:prstGeom>
          <a:noFill/>
          <a:ln>
            <a:noFill/>
          </a:ln>
        </p:spPr>
        <p:txBody>
          <a:bodyPr wrap="square" lIns="91425" tIns="91425" rIns="91425" bIns="91425" anchor="t" anchorCtr="0"/>
          <a:lstStyle>
            <a:lvl1pPr marL="0" marR="0" lvl="0" indent="0" algn="l" rtl="0">
              <a:lnSpc>
                <a:spcPct val="114000"/>
              </a:lnSpc>
              <a:spcBef>
                <a:spcPts val="750"/>
              </a:spcBef>
              <a:spcAft>
                <a:spcPts val="0"/>
              </a:spcAft>
              <a:buClr>
                <a:srgbClr val="F38127"/>
              </a:buClr>
              <a:buSzPts val="2800"/>
              <a:buFont typeface="Arial"/>
              <a:buNone/>
              <a:defRPr sz="1500" b="0" i="0" u="none" strike="noStrike" cap="none">
                <a:solidFill>
                  <a:schemeClr val="dk1"/>
                </a:solidFill>
                <a:latin typeface="Calibri" charset="0"/>
                <a:ea typeface="Calibri" charset="0"/>
                <a:cs typeface="Calibri" charset="0"/>
                <a:sym typeface="Lucida Sans"/>
              </a:defRPr>
            </a:lvl1pPr>
            <a:lvl2pPr marL="342900" marR="0" lvl="1" indent="-34925" algn="l" rtl="0">
              <a:lnSpc>
                <a:spcPct val="114000"/>
              </a:lnSpc>
              <a:spcBef>
                <a:spcPts val="375"/>
              </a:spcBef>
              <a:spcAft>
                <a:spcPts val="0"/>
              </a:spcAft>
              <a:buClr>
                <a:schemeClr val="dk1"/>
              </a:buClr>
              <a:buSzPts val="2000"/>
              <a:buFont typeface="Arial"/>
              <a:buAutoNum type="arabicPeriod"/>
              <a:defRPr sz="1500" b="0" i="0" u="none" strike="noStrike" cap="none">
                <a:solidFill>
                  <a:schemeClr val="dk1"/>
                </a:solidFill>
                <a:latin typeface="Lucida Sans"/>
                <a:ea typeface="Lucida Sans"/>
                <a:cs typeface="Lucida Sans"/>
                <a:sym typeface="Lucida Sans"/>
              </a:defRPr>
            </a:lvl2pPr>
            <a:lvl3pPr marL="639366" marR="0" lvl="2" indent="-36114" algn="l" rtl="0">
              <a:lnSpc>
                <a:spcPct val="114000"/>
              </a:lnSpc>
              <a:spcBef>
                <a:spcPts val="375"/>
              </a:spcBef>
              <a:spcAft>
                <a:spcPts val="0"/>
              </a:spcAft>
              <a:buClr>
                <a:schemeClr val="dk1"/>
              </a:buClr>
              <a:buSzPts val="2000"/>
              <a:buFont typeface="Arial"/>
              <a:buAutoNum type="alphaLcPeriod"/>
              <a:defRPr sz="1500" b="0" i="0" u="none" strike="noStrike" cap="none">
                <a:solidFill>
                  <a:schemeClr val="dk1"/>
                </a:solidFill>
                <a:latin typeface="Lucida Sans"/>
                <a:ea typeface="Lucida Sans"/>
                <a:cs typeface="Lucida Sans"/>
                <a:sym typeface="Lucida Sans"/>
              </a:defRPr>
            </a:lvl3pPr>
            <a:lvl4pPr marL="901304" marR="0" lvl="3" indent="-40878" algn="l" rtl="0">
              <a:lnSpc>
                <a:spcPct val="114000"/>
              </a:lnSpc>
              <a:spcBef>
                <a:spcPts val="375"/>
              </a:spcBef>
              <a:spcAft>
                <a:spcPts val="0"/>
              </a:spcAft>
              <a:buClr>
                <a:schemeClr val="dk1"/>
              </a:buClr>
              <a:buSzPts val="2000"/>
              <a:buFont typeface="Arial"/>
              <a:buAutoNum type="arabicPeriod"/>
              <a:defRPr sz="1500" b="0" i="0" u="none" strike="noStrike" cap="none">
                <a:solidFill>
                  <a:schemeClr val="dk1"/>
                </a:solidFill>
                <a:latin typeface="Lucida Sans"/>
                <a:ea typeface="Lucida Sans"/>
                <a:cs typeface="Lucida Sans"/>
                <a:sym typeface="Lucida Sans"/>
              </a:defRPr>
            </a:lvl4pPr>
            <a:lvl5pPr marL="1156097" marR="0" lvl="4" indent="-38496" algn="l" rtl="0">
              <a:lnSpc>
                <a:spcPct val="114000"/>
              </a:lnSpc>
              <a:spcBef>
                <a:spcPts val="375"/>
              </a:spcBef>
              <a:spcAft>
                <a:spcPts val="0"/>
              </a:spcAft>
              <a:buClr>
                <a:schemeClr val="dk1"/>
              </a:buClr>
              <a:buSzPts val="2000"/>
              <a:buFont typeface="Arial"/>
              <a:buAutoNum type="alphaLcPeriod"/>
              <a:defRPr sz="1500" b="0" i="0" u="none" strike="noStrike" cap="none">
                <a:solidFill>
                  <a:schemeClr val="dk1"/>
                </a:solidFill>
                <a:latin typeface="Lucida Sans"/>
                <a:ea typeface="Lucida Sans"/>
                <a:cs typeface="Lucida Sans"/>
                <a:sym typeface="Lucida Sans"/>
              </a:defRPr>
            </a:lvl5pPr>
            <a:lvl6pPr marL="1885950" marR="0" lvl="5"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6pPr>
            <a:lvl7pPr marL="2228850" marR="0" lvl="6"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7pPr>
            <a:lvl8pPr marL="2571750" marR="0" lvl="7"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8pPr>
            <a:lvl9pPr marL="2914650" marR="0" lvl="8"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Tree>
    <p:extLst>
      <p:ext uri="{BB962C8B-B14F-4D97-AF65-F5344CB8AC3E}">
        <p14:creationId xmlns:p14="http://schemas.microsoft.com/office/powerpoint/2010/main" val="4173800550"/>
      </p:ext>
    </p:extLst>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Only">
    <p:spTree>
      <p:nvGrpSpPr>
        <p:cNvPr id="1" name="Shape 31"/>
        <p:cNvGrpSpPr/>
        <p:nvPr/>
      </p:nvGrpSpPr>
      <p:grpSpPr>
        <a:xfrm>
          <a:off x="0" y="0"/>
          <a:ext cx="0" cy="0"/>
          <a:chOff x="0" y="0"/>
          <a:chExt cx="0" cy="0"/>
        </a:xfrm>
      </p:grpSpPr>
    </p:spTree>
    <p:extLst>
      <p:ext uri="{BB962C8B-B14F-4D97-AF65-F5344CB8AC3E}">
        <p14:creationId xmlns:p14="http://schemas.microsoft.com/office/powerpoint/2010/main" val="1880576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1_Lab Title">
    <p:spTree>
      <p:nvGrpSpPr>
        <p:cNvPr id="1" name="Shape 39"/>
        <p:cNvGrpSpPr/>
        <p:nvPr/>
      </p:nvGrpSpPr>
      <p:grpSpPr>
        <a:xfrm>
          <a:off x="0" y="0"/>
          <a:ext cx="0" cy="0"/>
          <a:chOff x="0" y="0"/>
          <a:chExt cx="0" cy="0"/>
        </a:xfrm>
      </p:grpSpPr>
      <p:pic>
        <p:nvPicPr>
          <p:cNvPr id="40" name="Shape 40"/>
          <p:cNvPicPr preferRelativeResize="0"/>
          <p:nvPr/>
        </p:nvPicPr>
        <p:blipFill rotWithShape="1">
          <a:blip r:embed="rId2">
            <a:alphaModFix/>
          </a:blip>
          <a:srcRect/>
          <a:stretch/>
        </p:blipFill>
        <p:spPr>
          <a:xfrm>
            <a:off x="6502003" y="1579564"/>
            <a:ext cx="2641997" cy="5278437"/>
          </a:xfrm>
          <a:prstGeom prst="rect">
            <a:avLst/>
          </a:prstGeom>
          <a:noFill/>
          <a:ln>
            <a:noFill/>
          </a:ln>
        </p:spPr>
      </p:pic>
      <p:sp>
        <p:nvSpPr>
          <p:cNvPr id="41" name="Shape 41"/>
          <p:cNvSpPr txBox="1">
            <a:spLocks noGrp="1"/>
          </p:cNvSpPr>
          <p:nvPr>
            <p:ph type="title"/>
          </p:nvPr>
        </p:nvSpPr>
        <p:spPr>
          <a:xfrm>
            <a:off x="449264" y="1138992"/>
            <a:ext cx="8229600" cy="792791"/>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400" b="1" i="0" u="none" strike="noStrike" cap="none">
                <a:solidFill>
                  <a:schemeClr val="dk1"/>
                </a:solidFill>
                <a:latin typeface="Calibri" charset="0"/>
                <a:ea typeface="Calibri" charset="0"/>
                <a:cs typeface="Calibri" charset="0"/>
                <a:sym typeface="Merriweather Sans"/>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a:p>
        </p:txBody>
      </p:sp>
      <p:sp>
        <p:nvSpPr>
          <p:cNvPr id="42" name="Shape 42"/>
          <p:cNvSpPr txBox="1">
            <a:spLocks noGrp="1"/>
          </p:cNvSpPr>
          <p:nvPr>
            <p:ph type="body" idx="1"/>
          </p:nvPr>
        </p:nvSpPr>
        <p:spPr>
          <a:xfrm>
            <a:off x="449264" y="2093495"/>
            <a:ext cx="5229642" cy="3418940"/>
          </a:xfrm>
          <a:prstGeom prst="rect">
            <a:avLst/>
          </a:prstGeom>
          <a:noFill/>
          <a:ln>
            <a:noFill/>
          </a:ln>
        </p:spPr>
        <p:txBody>
          <a:bodyPr wrap="square" lIns="91425" tIns="91425" rIns="91425" bIns="91425" anchor="t" anchorCtr="0"/>
          <a:lstStyle>
            <a:lvl1pPr marL="0" marR="0" lvl="0" indent="0" algn="l" rtl="0">
              <a:lnSpc>
                <a:spcPct val="114000"/>
              </a:lnSpc>
              <a:spcBef>
                <a:spcPts val="750"/>
              </a:spcBef>
              <a:spcAft>
                <a:spcPts val="0"/>
              </a:spcAft>
              <a:buClr>
                <a:srgbClr val="F38127"/>
              </a:buClr>
              <a:buSzPts val="1800"/>
              <a:buFont typeface="Arial"/>
              <a:buNone/>
              <a:defRPr sz="1800" b="0" i="0" u="none" strike="noStrike" cap="none">
                <a:solidFill>
                  <a:schemeClr val="dk1"/>
                </a:solidFill>
                <a:latin typeface="Calibri" charset="0"/>
                <a:ea typeface="Calibri" charset="0"/>
                <a:cs typeface="Calibri" charset="0"/>
                <a:sym typeface="Merriweather Sans"/>
              </a:defRPr>
            </a:lvl1pPr>
            <a:lvl2pPr marL="220265" marR="0" lvl="1" indent="-105965"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2pPr>
            <a:lvl3pPr marL="603647" marR="0" lvl="2" indent="-226219"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3pPr>
            <a:lvl4pPr marL="815579" marR="0" lvl="3" indent="-97631"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4pPr>
            <a:lvl5pPr marL="1543050" marR="0" lvl="4" indent="-57150" algn="l" rtl="0">
              <a:lnSpc>
                <a:spcPct val="114000"/>
              </a:lnSpc>
              <a:spcBef>
                <a:spcPts val="375"/>
              </a:spcBef>
              <a:spcAft>
                <a:spcPts val="0"/>
              </a:spcAft>
              <a:buClr>
                <a:srgbClr val="595959"/>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Tree>
    <p:extLst>
      <p:ext uri="{BB962C8B-B14F-4D97-AF65-F5344CB8AC3E}">
        <p14:creationId xmlns:p14="http://schemas.microsoft.com/office/powerpoint/2010/main" val="189975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Lab Contents">
    <p:spTree>
      <p:nvGrpSpPr>
        <p:cNvPr id="1" name="Shape 43"/>
        <p:cNvGrpSpPr/>
        <p:nvPr/>
      </p:nvGrpSpPr>
      <p:grpSpPr>
        <a:xfrm>
          <a:off x="0" y="0"/>
          <a:ext cx="0" cy="0"/>
          <a:chOff x="0" y="0"/>
          <a:chExt cx="0" cy="0"/>
        </a:xfrm>
      </p:grpSpPr>
      <p:pic>
        <p:nvPicPr>
          <p:cNvPr id="44" name="Shape 44"/>
          <p:cNvPicPr preferRelativeResize="0"/>
          <p:nvPr/>
        </p:nvPicPr>
        <p:blipFill rotWithShape="1">
          <a:blip r:embed="rId2">
            <a:alphaModFix amt="24000"/>
          </a:blip>
          <a:srcRect/>
          <a:stretch/>
        </p:blipFill>
        <p:spPr>
          <a:xfrm>
            <a:off x="6502003" y="1579564"/>
            <a:ext cx="2641997" cy="5278437"/>
          </a:xfrm>
          <a:prstGeom prst="rect">
            <a:avLst/>
          </a:prstGeom>
          <a:noFill/>
          <a:ln>
            <a:noFill/>
          </a:ln>
        </p:spPr>
      </p:pic>
      <p:sp>
        <p:nvSpPr>
          <p:cNvPr id="45" name="Shape 45"/>
          <p:cNvSpPr txBox="1">
            <a:spLocks noGrp="1"/>
          </p:cNvSpPr>
          <p:nvPr>
            <p:ph type="title"/>
          </p:nvPr>
        </p:nvSpPr>
        <p:spPr>
          <a:xfrm>
            <a:off x="457200" y="350839"/>
            <a:ext cx="8229600" cy="411163"/>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400" b="1" i="0" u="none" strike="noStrike" cap="none">
                <a:solidFill>
                  <a:schemeClr val="dk1"/>
                </a:solidFill>
                <a:latin typeface="Calibri" charset="0"/>
                <a:ea typeface="Calibri" charset="0"/>
                <a:cs typeface="Calibri" charset="0"/>
                <a:sym typeface="Merriweather Sans"/>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a:p>
        </p:txBody>
      </p:sp>
      <p:sp>
        <p:nvSpPr>
          <p:cNvPr id="46" name="Shape 46"/>
          <p:cNvSpPr txBox="1">
            <a:spLocks noGrp="1"/>
          </p:cNvSpPr>
          <p:nvPr>
            <p:ph type="body" idx="1"/>
          </p:nvPr>
        </p:nvSpPr>
        <p:spPr>
          <a:xfrm>
            <a:off x="449266" y="1206504"/>
            <a:ext cx="8258175" cy="4305935"/>
          </a:xfrm>
          <a:prstGeom prst="rect">
            <a:avLst/>
          </a:prstGeom>
          <a:noFill/>
          <a:ln>
            <a:noFill/>
          </a:ln>
        </p:spPr>
        <p:txBody>
          <a:bodyPr wrap="square" lIns="91425" tIns="91425" rIns="91425" bIns="91425" anchor="t" anchorCtr="0"/>
          <a:lstStyle>
            <a:lvl1pPr marL="0" marR="0" lvl="0" indent="0" algn="l" rtl="0">
              <a:lnSpc>
                <a:spcPct val="114000"/>
              </a:lnSpc>
              <a:spcBef>
                <a:spcPts val="750"/>
              </a:spcBef>
              <a:spcAft>
                <a:spcPts val="0"/>
              </a:spcAft>
              <a:buClr>
                <a:srgbClr val="F38127"/>
              </a:buClr>
              <a:buSzPts val="1800"/>
              <a:buFont typeface="Arial"/>
              <a:buNone/>
              <a:defRPr sz="1800" b="0" i="0" u="none" strike="noStrike" cap="none">
                <a:solidFill>
                  <a:schemeClr val="dk1"/>
                </a:solidFill>
                <a:latin typeface="Calibri" charset="0"/>
                <a:ea typeface="Calibri" charset="0"/>
                <a:cs typeface="Calibri" charset="0"/>
                <a:sym typeface="Merriweather Sans"/>
              </a:defRPr>
            </a:lvl1pPr>
            <a:lvl2pPr marL="220265" marR="0" lvl="1" indent="-105965"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2pPr>
            <a:lvl3pPr marL="603647" marR="0" lvl="2" indent="-226219"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3pPr>
            <a:lvl4pPr marL="815579" marR="0" lvl="3" indent="-97631"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4pPr>
            <a:lvl5pPr marL="1543050" marR="0" lvl="4" indent="-57150" algn="l" rtl="0">
              <a:lnSpc>
                <a:spcPct val="114000"/>
              </a:lnSpc>
              <a:spcBef>
                <a:spcPts val="375"/>
              </a:spcBef>
              <a:spcAft>
                <a:spcPts val="0"/>
              </a:spcAft>
              <a:buClr>
                <a:srgbClr val="595959"/>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Tree>
    <p:extLst>
      <p:ext uri="{BB962C8B-B14F-4D97-AF65-F5344CB8AC3E}">
        <p14:creationId xmlns:p14="http://schemas.microsoft.com/office/powerpoint/2010/main" val="3418310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Questions">
    <p:spTree>
      <p:nvGrpSpPr>
        <p:cNvPr id="1" name="Shape 47"/>
        <p:cNvGrpSpPr/>
        <p:nvPr/>
      </p:nvGrpSpPr>
      <p:grpSpPr>
        <a:xfrm>
          <a:off x="0" y="0"/>
          <a:ext cx="0" cy="0"/>
          <a:chOff x="0" y="0"/>
          <a:chExt cx="0" cy="0"/>
        </a:xfrm>
      </p:grpSpPr>
      <p:sp>
        <p:nvSpPr>
          <p:cNvPr id="48" name="Shape 48"/>
          <p:cNvSpPr txBox="1"/>
          <p:nvPr/>
        </p:nvSpPr>
        <p:spPr>
          <a:xfrm>
            <a:off x="476250" y="336551"/>
            <a:ext cx="1473288" cy="461665"/>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r>
              <a:rPr lang="en-US" sz="2400" b="1">
                <a:solidFill>
                  <a:schemeClr val="lt1"/>
                </a:solidFill>
                <a:latin typeface="Calibri"/>
                <a:ea typeface="Calibri"/>
                <a:cs typeface="Calibri"/>
                <a:sym typeface="Calibri"/>
              </a:rPr>
              <a:t>Questions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4413" y="1118294"/>
            <a:ext cx="5460709" cy="4737165"/>
          </a:xfrm>
          <a:prstGeom prst="rect">
            <a:avLst/>
          </a:prstGeom>
        </p:spPr>
      </p:pic>
    </p:spTree>
    <p:extLst>
      <p:ext uri="{BB962C8B-B14F-4D97-AF65-F5344CB8AC3E}">
        <p14:creationId xmlns:p14="http://schemas.microsoft.com/office/powerpoint/2010/main" val="23210768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alphaModFix/>
          </a:blip>
          <a:stretch>
            <a:fillRect/>
          </a:stretch>
        </a:blipFill>
        <a:effectLst/>
      </p:bgPr>
    </p:bg>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365126"/>
            <a:ext cx="8292704" cy="879475"/>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body" idx="1"/>
          </p:nvPr>
        </p:nvSpPr>
        <p:spPr>
          <a:xfrm>
            <a:off x="457200" y="1479551"/>
            <a:ext cx="8292704" cy="4703763"/>
          </a:xfrm>
          <a:prstGeom prst="rect">
            <a:avLst/>
          </a:prstGeom>
          <a:noFill/>
          <a:ln>
            <a:noFill/>
          </a:ln>
        </p:spPr>
        <p:txBody>
          <a:bodyPr wrap="square" lIns="91425" tIns="91425" rIns="91425" bIns="91425" anchor="t" anchorCtr="0"/>
          <a:lstStyle>
            <a:lvl1pPr marL="171450" marR="0" lvl="0" indent="-3810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Arial"/>
                <a:ea typeface="Arial"/>
                <a:cs typeface="Arial"/>
                <a:sym typeface="Arial"/>
              </a:defRPr>
            </a:lvl1pPr>
            <a:lvl2pPr marL="514350" marR="0" lvl="1"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2pPr>
            <a:lvl3pPr marL="857250" marR="0" lvl="2" indent="-7620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3pPr>
            <a:lvl4pPr marL="1200150" marR="0" lvl="3"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1543050" marR="0" lvl="4"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endParaRPr dirty="0"/>
          </a:p>
        </p:txBody>
      </p:sp>
      <p:pic>
        <p:nvPicPr>
          <p:cNvPr id="14" name="Shape 14"/>
          <p:cNvPicPr preferRelativeResize="0"/>
          <p:nvPr/>
        </p:nvPicPr>
        <p:blipFill rotWithShape="1">
          <a:blip r:embed="rId15">
            <a:alphaModFix/>
          </a:blip>
          <a:srcRect/>
          <a:stretch/>
        </p:blipFill>
        <p:spPr>
          <a:xfrm>
            <a:off x="7619999" y="6070974"/>
            <a:ext cx="1282305" cy="737813"/>
          </a:xfrm>
          <a:prstGeom prst="rect">
            <a:avLst/>
          </a:prstGeom>
          <a:noFill/>
          <a:ln>
            <a:noFill/>
          </a:ln>
        </p:spPr>
      </p:pic>
      <p:sp>
        <p:nvSpPr>
          <p:cNvPr id="7" name="CustomShape 1">
            <a:extLst>
              <a:ext uri="{FF2B5EF4-FFF2-40B4-BE49-F238E27FC236}">
                <a16:creationId xmlns:a16="http://schemas.microsoft.com/office/drawing/2014/main" id="{92E05221-17DA-1E43-9E7C-BF19881515EC}"/>
              </a:ext>
            </a:extLst>
          </p:cNvPr>
          <p:cNvSpPr/>
          <p:nvPr userDrawn="1"/>
        </p:nvSpPr>
        <p:spPr>
          <a:xfrm>
            <a:off x="0" y="6624720"/>
            <a:ext cx="51120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800" b="0" strike="noStrike" spc="-1" dirty="0">
                <a:solidFill>
                  <a:srgbClr val="595959"/>
                </a:solidFill>
                <a:latin typeface="Arial"/>
                <a:ea typeface="Arial"/>
              </a:rPr>
              <a:t>Fusion Module 3: Explore the Preparation Process, Version 1.5, © FIRST Inc.</a:t>
            </a:r>
            <a:endParaRPr lang="en-US" sz="800" b="0" strike="noStrike" spc="-1" dirty="0">
              <a:latin typeface="Arial"/>
            </a:endParaRPr>
          </a:p>
        </p:txBody>
      </p:sp>
    </p:spTree>
    <p:extLst>
      <p:ext uri="{BB962C8B-B14F-4D97-AF65-F5344CB8AC3E}">
        <p14:creationId xmlns:p14="http://schemas.microsoft.com/office/powerpoint/2010/main" val="3890916094"/>
      </p:ext>
    </p:extLst>
  </p:cSld>
  <p:clrMap bg1="lt1" tx1="dk1" bg2="dk2" tx2="lt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2800" b="1" i="0" u="none" strike="noStrike" cap="none">
          <a:solidFill>
            <a:srgbClr val="000000"/>
          </a:solidFill>
          <a:latin typeface="Calibri" charset="0"/>
          <a:ea typeface="Calibri" charset="0"/>
          <a:cs typeface="Calibri" charset="0"/>
          <a:sym typeface="Arial"/>
        </a:defRPr>
      </a:lvl1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2400" b="0" i="0" u="none" strike="noStrike" cap="none">
          <a:solidFill>
            <a:srgbClr val="000000"/>
          </a:solidFill>
          <a:latin typeface="Calibri" charset="0"/>
          <a:ea typeface="Calibri" charset="0"/>
          <a:cs typeface="Calibri" charset="0"/>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hyperlink" Target="https://www.mitre.org/publications/technical-papers/the-relationship-between-human-and-machineoriented-standards-and-the-impact-to-enterprise-systems-engineering"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CustomShape 1"/>
          <p:cNvSpPr/>
          <p:nvPr/>
        </p:nvSpPr>
        <p:spPr>
          <a:xfrm>
            <a:off x="3048120" y="3646800"/>
            <a:ext cx="5409000" cy="70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90000"/>
              </a:lnSpc>
            </a:pPr>
            <a:r>
              <a:rPr lang="en-US" sz="2520" b="1" strike="noStrike" spc="-1">
                <a:solidFill>
                  <a:srgbClr val="000000"/>
                </a:solidFill>
                <a:latin typeface="Calibri" panose="020F0502020204030204" pitchFamily="34" charset="0"/>
                <a:ea typeface="Arial"/>
                <a:cs typeface="Calibri" panose="020F0502020204030204" pitchFamily="34" charset="0"/>
              </a:rPr>
              <a:t>Module 3: </a:t>
            </a:r>
            <a:br>
              <a:rPr>
                <a:latin typeface="Calibri" panose="020F0502020204030204" pitchFamily="34" charset="0"/>
                <a:cs typeface="Calibri" panose="020F0502020204030204" pitchFamily="34" charset="0"/>
              </a:rPr>
            </a:br>
            <a:r>
              <a:rPr lang="en-US" sz="2520" b="1" strike="noStrike" spc="-1">
                <a:solidFill>
                  <a:srgbClr val="000000"/>
                </a:solidFill>
                <a:latin typeface="Calibri" panose="020F0502020204030204" pitchFamily="34" charset="0"/>
                <a:ea typeface="Arial"/>
                <a:cs typeface="Calibri" panose="020F0502020204030204" pitchFamily="34" charset="0"/>
              </a:rPr>
              <a:t>Explore the Preparation Process </a:t>
            </a:r>
            <a:endParaRPr lang="en-US" sz="2520" b="0" strike="noStrike" spc="-1">
              <a:latin typeface="Calibri" panose="020F0502020204030204" pitchFamily="34" charset="0"/>
              <a:cs typeface="Calibri" panose="020F0502020204030204" pitchFamily="34" charset="0"/>
            </a:endParaRPr>
          </a:p>
        </p:txBody>
      </p:sp>
      <p:sp>
        <p:nvSpPr>
          <p:cNvPr id="253" name="CustomShape 2"/>
          <p:cNvSpPr/>
          <p:nvPr/>
        </p:nvSpPr>
        <p:spPr>
          <a:xfrm>
            <a:off x="3581280" y="4620240"/>
            <a:ext cx="487584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r">
              <a:lnSpc>
                <a:spcPct val="100000"/>
              </a:lnSpc>
            </a:pPr>
            <a:r>
              <a:rPr lang="en-US" sz="1600" b="0" strike="noStrike" spc="-1">
                <a:solidFill>
                  <a:srgbClr val="888888"/>
                </a:solidFill>
                <a:latin typeface="Calibri" panose="020F0502020204030204" pitchFamily="34" charset="0"/>
                <a:ea typeface="Arial"/>
                <a:cs typeface="Calibri" panose="020F0502020204030204" pitchFamily="34" charset="0"/>
              </a:rPr>
              <a:t>[name]</a:t>
            </a:r>
            <a:endParaRPr lang="en-US" sz="1600" b="0" strike="noStrike" spc="-1">
              <a:latin typeface="Calibri" panose="020F0502020204030204" pitchFamily="34" charset="0"/>
              <a:cs typeface="Calibri" panose="020F0502020204030204" pitchFamily="34" charset="0"/>
            </a:endParaRPr>
          </a:p>
          <a:p>
            <a:pPr algn="r">
              <a:lnSpc>
                <a:spcPct val="100000"/>
              </a:lnSpc>
            </a:pPr>
            <a:r>
              <a:rPr lang="en-US" sz="1600" b="0" strike="noStrike" spc="-1">
                <a:solidFill>
                  <a:srgbClr val="888888"/>
                </a:solidFill>
                <a:latin typeface="Calibri" panose="020F0502020204030204" pitchFamily="34" charset="0"/>
                <a:ea typeface="Arial"/>
                <a:cs typeface="Calibri" panose="020F0502020204030204" pitchFamily="34" charset="0"/>
              </a:rPr>
              <a:t>[date]</a:t>
            </a:r>
            <a:endParaRPr lang="en-US" sz="1600" b="0" strike="noStrike" spc="-1">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Enrichment Also Improves Accuracy</a:t>
            </a:r>
            <a:endParaRPr lang="en-US" sz="2880" b="0" strike="noStrike" spc="-1" dirty="0">
              <a:latin typeface="Calibri" panose="020F0502020204030204" pitchFamily="34" charset="0"/>
              <a:cs typeface="Calibri" panose="020F0502020204030204" pitchFamily="34" charset="0"/>
            </a:endParaRPr>
          </a:p>
        </p:txBody>
      </p:sp>
      <p:sp>
        <p:nvSpPr>
          <p:cNvPr id="338" name="CustomShape 2"/>
          <p:cNvSpPr/>
          <p:nvPr/>
        </p:nvSpPr>
        <p:spPr>
          <a:xfrm>
            <a:off x="449280" y="1206360"/>
            <a:ext cx="869364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14000"/>
              </a:lnSpc>
            </a:pPr>
            <a:r>
              <a:rPr lang="en-US" sz="2000" b="1" strike="noStrike" spc="-1" dirty="0">
                <a:solidFill>
                  <a:srgbClr val="000000"/>
                </a:solidFill>
                <a:latin typeface="Calibri" panose="020F0502020204030204" pitchFamily="34" charset="0"/>
                <a:ea typeface="Merriweather Sans"/>
                <a:cs typeface="Calibri" panose="020F0502020204030204" pitchFamily="34" charset="0"/>
              </a:rPr>
              <a:t>Perform preliminary quality assurance and data cleanup</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Filter out irrelevant data such as incidents outside of </a:t>
            </a:r>
            <a:br>
              <a:rPr dirty="0">
                <a:latin typeface="Calibri" panose="020F0502020204030204" pitchFamily="34" charset="0"/>
                <a:cs typeface="Calibri" panose="020F0502020204030204" pitchFamily="34" charset="0"/>
              </a:rPr>
            </a:br>
            <a:r>
              <a:rPr lang="en-US" sz="2000" b="0" strike="noStrike" spc="-1" dirty="0">
                <a:solidFill>
                  <a:srgbClr val="000000"/>
                </a:solidFill>
                <a:latin typeface="Calibri" panose="020F0502020204030204" pitchFamily="34" charset="0"/>
                <a:ea typeface="Merriweather Sans"/>
                <a:cs typeface="Calibri" panose="020F0502020204030204" pitchFamily="34" charset="0"/>
              </a:rPr>
              <a:t>your constituency </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Eliminate false positives by understanding your environment </a:t>
            </a:r>
            <a:br>
              <a:rPr dirty="0">
                <a:latin typeface="Calibri" panose="020F0502020204030204" pitchFamily="34" charset="0"/>
                <a:cs typeface="Calibri" panose="020F0502020204030204" pitchFamily="34" charset="0"/>
              </a:rPr>
            </a:br>
            <a:r>
              <a:rPr lang="en-US" sz="2000" b="0" strike="noStrike" spc="-1" dirty="0">
                <a:solidFill>
                  <a:srgbClr val="000000"/>
                </a:solidFill>
                <a:latin typeface="Calibri" panose="020F0502020204030204" pitchFamily="34" charset="0"/>
                <a:ea typeface="Merriweather Sans"/>
                <a:cs typeface="Calibri" panose="020F0502020204030204" pitchFamily="34" charset="0"/>
              </a:rPr>
              <a:t>and using tools such as whitelisting</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Leverage knowledge to create source-specific heuristics</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Continually fine-tune your processes, especially automated </a:t>
            </a:r>
            <a:br>
              <a:rPr dirty="0">
                <a:latin typeface="Calibri" panose="020F0502020204030204" pitchFamily="34" charset="0"/>
                <a:cs typeface="Calibri" panose="020F0502020204030204" pitchFamily="34" charset="0"/>
              </a:rPr>
            </a:br>
            <a:r>
              <a:rPr lang="en-US" sz="2000" b="0" strike="noStrike" spc="-1" dirty="0">
                <a:solidFill>
                  <a:srgbClr val="000000"/>
                </a:solidFill>
                <a:latin typeface="Calibri" panose="020F0502020204030204" pitchFamily="34" charset="0"/>
                <a:ea typeface="Merriweather Sans"/>
                <a:cs typeface="Calibri" panose="020F0502020204030204" pitchFamily="34" charset="0"/>
              </a:rPr>
              <a:t>ones, as you continue to expand your knowledge base</a:t>
            </a:r>
            <a:endParaRPr lang="en-US" sz="20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Automate Preparation Process as Well</a:t>
            </a:r>
            <a:endParaRPr lang="en-US" sz="2880" b="0" strike="noStrike" spc="-1">
              <a:latin typeface="Calibri" panose="020F0502020204030204" pitchFamily="34" charset="0"/>
              <a:cs typeface="Calibri" panose="020F0502020204030204" pitchFamily="34" charset="0"/>
            </a:endParaRPr>
          </a:p>
        </p:txBody>
      </p:sp>
      <p:sp>
        <p:nvSpPr>
          <p:cNvPr id="340" name="CustomShape 2"/>
          <p:cNvSpPr/>
          <p:nvPr/>
        </p:nvSpPr>
        <p:spPr>
          <a:xfrm>
            <a:off x="449280" y="1206360"/>
            <a:ext cx="825696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Automate all recurring actionable information: </a:t>
            </a:r>
            <a:br>
              <a:rPr dirty="0">
                <a:latin typeface="Calibri" panose="020F0502020204030204" pitchFamily="34" charset="0"/>
                <a:cs typeface="Calibri" panose="020F0502020204030204" pitchFamily="34" charset="0"/>
              </a:rPr>
            </a:br>
            <a:r>
              <a:rPr lang="en-US" sz="2000" b="0" strike="noStrike" spc="-1" dirty="0">
                <a:solidFill>
                  <a:srgbClr val="000000"/>
                </a:solidFill>
                <a:latin typeface="Calibri" panose="020F0502020204030204" pitchFamily="34" charset="0"/>
                <a:ea typeface="Merriweather Sans"/>
                <a:cs typeface="Calibri" panose="020F0502020204030204" pitchFamily="34" charset="0"/>
              </a:rPr>
              <a:t>automation here makes analysis more efficient</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Modify an existing input routine or script if possible</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Underlying tool/system affect the extent of your operations </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Minor reconfiguration vs. writing a new script</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Conduct periodic reviews of your Preparation process </a:t>
            </a:r>
            <a:endParaRPr lang="en-US" sz="20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CustomShape 1"/>
          <p:cNvSpPr/>
          <p:nvPr/>
        </p:nvSpPr>
        <p:spPr>
          <a:xfrm>
            <a:off x="449280" y="152064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Module 3 Discussion</a:t>
            </a:r>
            <a:endParaRPr lang="en-US" sz="2880" b="0" strike="noStrike" spc="-1">
              <a:latin typeface="Calibri" panose="020F0502020204030204" pitchFamily="34" charset="0"/>
              <a:cs typeface="Calibri" panose="020F0502020204030204" pitchFamily="34" charset="0"/>
            </a:endParaRPr>
          </a:p>
        </p:txBody>
      </p:sp>
      <p:sp>
        <p:nvSpPr>
          <p:cNvPr id="342" name="CustomShape 2"/>
          <p:cNvSpPr/>
          <p:nvPr/>
        </p:nvSpPr>
        <p:spPr>
          <a:xfrm>
            <a:off x="449280" y="2093400"/>
            <a:ext cx="5228640" cy="3417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14000"/>
              </a:lnSpc>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Preparation</a:t>
            </a:r>
            <a:endParaRPr lang="en-US" sz="2400" b="0" strike="noStrike" spc="-1" dirty="0">
              <a:latin typeface="Calibri" panose="020F0502020204030204" pitchFamily="34" charset="0"/>
              <a:cs typeface="Calibri" panose="020F050202020403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Module 3 Discussion</a:t>
            </a:r>
            <a:endParaRPr lang="en-US" sz="2880" b="0" strike="noStrike" spc="-1">
              <a:latin typeface="Calibri" panose="020F0502020204030204" pitchFamily="34" charset="0"/>
              <a:cs typeface="Calibri" panose="020F0502020204030204" pitchFamily="34" charset="0"/>
            </a:endParaRPr>
          </a:p>
        </p:txBody>
      </p:sp>
      <p:sp>
        <p:nvSpPr>
          <p:cNvPr id="344" name="CustomShape 2"/>
          <p:cNvSpPr/>
          <p:nvPr/>
        </p:nvSpPr>
        <p:spPr>
          <a:xfrm>
            <a:off x="449280" y="1206360"/>
            <a:ext cx="825696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14000"/>
              </a:lnSpc>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Example: MISP data model:</a:t>
            </a:r>
            <a:endParaRPr lang="en-US" sz="2400" b="0" strike="noStrike" spc="-1" dirty="0">
              <a:latin typeface="Calibri" panose="020F0502020204030204" pitchFamily="34" charset="0"/>
              <a:cs typeface="Calibri" panose="020F0502020204030204" pitchFamily="34" charset="0"/>
            </a:endParaRPr>
          </a:p>
          <a:p>
            <a:pPr marL="648000" lvl="2" indent="-216000">
              <a:lnSpc>
                <a:spcPct val="114000"/>
              </a:lnSpc>
              <a:buClr>
                <a:srgbClr val="000000"/>
              </a:buClr>
              <a:buSzPct val="45000"/>
              <a:buFont typeface="Wingdings" charset="2"/>
              <a:buChar char=""/>
            </a:pPr>
            <a:r>
              <a:rPr lang="en-US" sz="2000" b="0" strike="noStrike" spc="-1" dirty="0">
                <a:latin typeface="Calibri" panose="020F0502020204030204" pitchFamily="34" charset="0"/>
                <a:cs typeface="Calibri" panose="020F0502020204030204" pitchFamily="34" charset="0"/>
              </a:rPr>
              <a:t>https://</a:t>
            </a:r>
            <a:r>
              <a:rPr lang="en-US" sz="2000" b="0" strike="noStrike" spc="-1" dirty="0" err="1">
                <a:latin typeface="Calibri" panose="020F0502020204030204" pitchFamily="34" charset="0"/>
                <a:cs typeface="Calibri" panose="020F0502020204030204" pitchFamily="34" charset="0"/>
              </a:rPr>
              <a:t>www.circl.lu</a:t>
            </a:r>
            <a:r>
              <a:rPr lang="en-US" sz="2000" b="0" strike="noStrike" spc="-1" dirty="0">
                <a:latin typeface="Calibri" panose="020F0502020204030204" pitchFamily="34" charset="0"/>
                <a:cs typeface="Calibri" panose="020F0502020204030204" pitchFamily="34" charset="0"/>
              </a:rPr>
              <a:t>/doc/</a:t>
            </a:r>
            <a:r>
              <a:rPr lang="en-US" sz="2000" b="0" strike="noStrike" spc="-1" dirty="0" err="1">
                <a:latin typeface="Calibri" panose="020F0502020204030204" pitchFamily="34" charset="0"/>
                <a:cs typeface="Calibri" panose="020F0502020204030204" pitchFamily="34" charset="0"/>
              </a:rPr>
              <a:t>misp</a:t>
            </a:r>
            <a:r>
              <a:rPr lang="en-US" sz="2000" b="0" strike="noStrike" spc="-1" dirty="0">
                <a:latin typeface="Calibri" panose="020F0502020204030204" pitchFamily="34" charset="0"/>
                <a:cs typeface="Calibri" panose="020F0502020204030204" pitchFamily="34" charset="0"/>
              </a:rPr>
              <a:t>/categories-and-types/ </a:t>
            </a:r>
          </a:p>
          <a:p>
            <a:pPr marL="293760" lvl="1" indent="-292680">
              <a:lnSpc>
                <a:spcPct val="114000"/>
              </a:lnSpc>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Example: Data Harmonization Ontology</a:t>
            </a:r>
            <a:endParaRPr lang="en-US" sz="2400" b="0" strike="noStrike" spc="-1" dirty="0">
              <a:latin typeface="Calibri" panose="020F0502020204030204" pitchFamily="34" charset="0"/>
              <a:cs typeface="Calibri" panose="020F0502020204030204" pitchFamily="34" charset="0"/>
            </a:endParaRPr>
          </a:p>
          <a:p>
            <a:pPr marL="648000" lvl="2" indent="-216000">
              <a:lnSpc>
                <a:spcPct val="114000"/>
              </a:lnSpc>
              <a:buClr>
                <a:srgbClr val="000000"/>
              </a:buClr>
              <a:buSzPct val="45000"/>
              <a:buFont typeface="Wingdings" charset="2"/>
              <a:buChar char=""/>
            </a:pPr>
            <a:r>
              <a:rPr lang="en-US" sz="1800" b="0" strike="noStrike" spc="-1" dirty="0">
                <a:solidFill>
                  <a:srgbClr val="000000"/>
                </a:solidFill>
                <a:latin typeface="Calibri" panose="020F0502020204030204" pitchFamily="34" charset="0"/>
                <a:ea typeface="Merriweather Sans"/>
                <a:cs typeface="Calibri" panose="020F0502020204030204" pitchFamily="34" charset="0"/>
              </a:rPr>
              <a:t>https://</a:t>
            </a:r>
            <a:r>
              <a:rPr lang="en-US" sz="1800" b="0" strike="noStrike" spc="-1" dirty="0" err="1">
                <a:solidFill>
                  <a:srgbClr val="000000"/>
                </a:solidFill>
                <a:latin typeface="Calibri" panose="020F0502020204030204" pitchFamily="34" charset="0"/>
                <a:ea typeface="Merriweather Sans"/>
                <a:cs typeface="Calibri" panose="020F0502020204030204" pitchFamily="34" charset="0"/>
              </a:rPr>
              <a:t>github.com</a:t>
            </a:r>
            <a:r>
              <a:rPr lang="en-US" sz="1800" b="0" strike="noStrike" spc="-1" dirty="0">
                <a:solidFill>
                  <a:srgbClr val="000000"/>
                </a:solidFill>
                <a:latin typeface="Calibri" panose="020F0502020204030204" pitchFamily="34" charset="0"/>
                <a:ea typeface="Merriweather Sans"/>
                <a:cs typeface="Calibri" panose="020F0502020204030204" pitchFamily="34" charset="0"/>
              </a:rPr>
              <a:t>/</a:t>
            </a:r>
            <a:r>
              <a:rPr lang="en-US" sz="1800" b="0" strike="noStrike" spc="-1" dirty="0" err="1">
                <a:solidFill>
                  <a:srgbClr val="000000"/>
                </a:solidFill>
                <a:latin typeface="Calibri" panose="020F0502020204030204" pitchFamily="34" charset="0"/>
                <a:ea typeface="Merriweather Sans"/>
                <a:cs typeface="Calibri" panose="020F0502020204030204" pitchFamily="34" charset="0"/>
              </a:rPr>
              <a:t>certtools</a:t>
            </a:r>
            <a:r>
              <a:rPr lang="en-US" sz="1800" b="0" strike="noStrike" spc="-1" dirty="0">
                <a:solidFill>
                  <a:srgbClr val="000000"/>
                </a:solidFill>
                <a:latin typeface="Calibri" panose="020F0502020204030204" pitchFamily="34" charset="0"/>
                <a:ea typeface="Merriweather Sans"/>
                <a:cs typeface="Calibri" panose="020F0502020204030204" pitchFamily="34" charset="0"/>
              </a:rPr>
              <a:t>/</a:t>
            </a:r>
            <a:r>
              <a:rPr lang="en-US" sz="1800" b="0" strike="noStrike" spc="-1" dirty="0" err="1">
                <a:solidFill>
                  <a:srgbClr val="000000"/>
                </a:solidFill>
                <a:latin typeface="Calibri" panose="020F0502020204030204" pitchFamily="34" charset="0"/>
                <a:ea typeface="Merriweather Sans"/>
                <a:cs typeface="Calibri" panose="020F0502020204030204" pitchFamily="34" charset="0"/>
              </a:rPr>
              <a:t>intelmq</a:t>
            </a:r>
            <a:r>
              <a:rPr lang="en-US" sz="1800" b="0" strike="noStrike" spc="-1" dirty="0">
                <a:solidFill>
                  <a:srgbClr val="000000"/>
                </a:solidFill>
                <a:latin typeface="Calibri" panose="020F0502020204030204" pitchFamily="34" charset="0"/>
                <a:ea typeface="Merriweather Sans"/>
                <a:cs typeface="Calibri" panose="020F0502020204030204" pitchFamily="34" charset="0"/>
              </a:rPr>
              <a:t>/blob/master/docs/Data-</a:t>
            </a:r>
            <a:r>
              <a:rPr lang="en-US" sz="1800" b="0" strike="noStrike" spc="-1" dirty="0" err="1">
                <a:solidFill>
                  <a:srgbClr val="000000"/>
                </a:solidFill>
                <a:latin typeface="Calibri" panose="020F0502020204030204" pitchFamily="34" charset="0"/>
                <a:ea typeface="Merriweather Sans"/>
                <a:cs typeface="Calibri" panose="020F0502020204030204" pitchFamily="34" charset="0"/>
              </a:rPr>
              <a:t>Harmonization.md</a:t>
            </a:r>
            <a:endParaRPr lang="en-US" sz="1800" b="0" strike="noStrike" spc="-1" dirty="0">
              <a:latin typeface="Calibri" panose="020F0502020204030204" pitchFamily="34" charset="0"/>
              <a:cs typeface="Calibri" panose="020F0502020204030204" pitchFamily="34" charset="0"/>
            </a:endParaRPr>
          </a:p>
          <a:p>
            <a:pPr marL="293760" lvl="1" indent="-292680">
              <a:lnSpc>
                <a:spcPct val="114000"/>
              </a:lnSpc>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Do they fit to your data sources?</a:t>
            </a:r>
            <a:endParaRPr lang="en-US" sz="2400" b="0" strike="noStrike" spc="-1" dirty="0">
              <a:latin typeface="Calibri" panose="020F0502020204030204" pitchFamily="34" charset="0"/>
              <a:cs typeface="Calibri" panose="020F0502020204030204" pitchFamily="34" charset="0"/>
            </a:endParaRPr>
          </a:p>
          <a:p>
            <a:pPr marL="293760" lvl="1" indent="-292680">
              <a:lnSpc>
                <a:spcPct val="114000"/>
              </a:lnSpc>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What other data models you use? How they are different?</a:t>
            </a:r>
            <a:endParaRPr lang="en-US" sz="2400" b="0" strike="noStrike" spc="-1" dirty="0">
              <a:latin typeface="Calibri" panose="020F0502020204030204" pitchFamily="34" charset="0"/>
              <a:cs typeface="Calibri" panose="020F0502020204030204" pitchFamily="34" charset="0"/>
            </a:endParaRPr>
          </a:p>
          <a:p>
            <a:pPr marL="293760" lvl="1" indent="-292680">
              <a:lnSpc>
                <a:spcPct val="114000"/>
              </a:lnSpc>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Which data sources make sense to normalize to a common format?</a:t>
            </a:r>
            <a:endParaRPr lang="en-US" sz="2400" b="0" strike="noStrike" spc="-1" dirty="0">
              <a:latin typeface="Calibri" panose="020F0502020204030204" pitchFamily="34" charset="0"/>
              <a:cs typeface="Calibri" panose="020F0502020204030204" pitchFamily="34" charset="0"/>
            </a:endParaRPr>
          </a:p>
          <a:p>
            <a:pPr marL="293760" lvl="1" indent="-292680">
              <a:lnSpc>
                <a:spcPct val="114000"/>
              </a:lnSpc>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Do you use aggregation just after collection?</a:t>
            </a:r>
            <a:br>
              <a:rPr dirty="0">
                <a:latin typeface="Calibri" panose="020F0502020204030204" pitchFamily="34" charset="0"/>
                <a:cs typeface="Calibri" panose="020F0502020204030204" pitchFamily="34" charset="0"/>
              </a:rPr>
            </a:br>
            <a:r>
              <a:rPr lang="en-US" sz="2400" b="0" strike="noStrike" spc="-1" dirty="0">
                <a:solidFill>
                  <a:srgbClr val="000000"/>
                </a:solidFill>
                <a:latin typeface="Calibri" panose="020F0502020204030204" pitchFamily="34" charset="0"/>
                <a:ea typeface="Merriweather Sans"/>
                <a:cs typeface="Calibri" panose="020F0502020204030204" pitchFamily="34" charset="0"/>
              </a:rPr>
              <a:t>On what data?</a:t>
            </a:r>
            <a:endParaRPr lang="en-US" sz="2400" b="0" strike="noStrike" spc="-1" dirty="0">
              <a:latin typeface="Calibri" panose="020F0502020204030204" pitchFamily="34" charset="0"/>
              <a:cs typeface="Calibri" panose="020F050202020403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Module 3 Discussion: Enrichment</a:t>
            </a:r>
            <a:endParaRPr lang="en-US" sz="2880" b="0" strike="noStrike" spc="-1" dirty="0">
              <a:latin typeface="Calibri" panose="020F0502020204030204" pitchFamily="34" charset="0"/>
              <a:cs typeface="Calibri" panose="020F0502020204030204" pitchFamily="34" charset="0"/>
            </a:endParaRPr>
          </a:p>
        </p:txBody>
      </p:sp>
      <p:sp>
        <p:nvSpPr>
          <p:cNvPr id="346" name="CustomShape 2"/>
          <p:cNvSpPr/>
          <p:nvPr/>
        </p:nvSpPr>
        <p:spPr>
          <a:xfrm>
            <a:off x="449280" y="1206360"/>
            <a:ext cx="825696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457200">
              <a:lnSpc>
                <a:spcPct val="114000"/>
              </a:lnSpc>
            </a:pPr>
            <a:endParaRPr lang="en-US" sz="1800" b="0" strike="noStrike" spc="-1" dirty="0">
              <a:latin typeface="Calibri" panose="020F0502020204030204" pitchFamily="34" charset="0"/>
              <a:cs typeface="Calibri" panose="020F0502020204030204" pitchFamily="34" charset="0"/>
            </a:endParaRPr>
          </a:p>
          <a:p>
            <a:pPr marL="457200">
              <a:lnSpc>
                <a:spcPct val="114000"/>
              </a:lnSpc>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What additional information we can attach to the following record without in-depth analysis?</a:t>
            </a:r>
            <a:endParaRPr lang="en-US" sz="2400" b="0" strike="noStrike" spc="-1" dirty="0">
              <a:latin typeface="Calibri" panose="020F0502020204030204" pitchFamily="34" charset="0"/>
              <a:cs typeface="Calibri" panose="020F0502020204030204" pitchFamily="34" charset="0"/>
            </a:endParaRPr>
          </a:p>
        </p:txBody>
      </p:sp>
      <p:sp>
        <p:nvSpPr>
          <p:cNvPr id="347" name="CustomShape 3"/>
          <p:cNvSpPr/>
          <p:nvPr/>
        </p:nvSpPr>
        <p:spPr>
          <a:xfrm>
            <a:off x="731520" y="3024000"/>
            <a:ext cx="8138160" cy="1090800"/>
          </a:xfrm>
          <a:prstGeom prst="rect">
            <a:avLst/>
          </a:prstGeom>
          <a:solidFill>
            <a:srgbClr val="00AE1D"/>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000" b="1" strike="noStrike" spc="-1" dirty="0">
                <a:solidFill>
                  <a:srgbClr val="000000"/>
                </a:solidFill>
                <a:latin typeface="Courier New"/>
                <a:ea typeface="Courier New"/>
              </a:rPr>
              <a:t>srv3.company.org: [Wed Oct 11 14:32:52 2017] [error] [client 198.51.100.100] client denied by server configuration: /export/home/live/</a:t>
            </a:r>
            <a:r>
              <a:rPr lang="en-US" sz="2000" b="1" strike="noStrike" spc="-1" dirty="0" err="1">
                <a:solidFill>
                  <a:srgbClr val="000000"/>
                </a:solidFill>
                <a:latin typeface="Courier New"/>
                <a:ea typeface="Courier New"/>
              </a:rPr>
              <a:t>ap</a:t>
            </a:r>
            <a:r>
              <a:rPr lang="en-US" sz="2000" b="1" strike="noStrike" spc="-1" dirty="0">
                <a:solidFill>
                  <a:srgbClr val="000000"/>
                </a:solidFill>
                <a:latin typeface="Courier New"/>
                <a:ea typeface="Courier New"/>
              </a:rPr>
              <a:t>/</a:t>
            </a:r>
            <a:r>
              <a:rPr lang="en-US" sz="2000" b="1" strike="noStrike" spc="-1" dirty="0" err="1">
                <a:solidFill>
                  <a:srgbClr val="000000"/>
                </a:solidFill>
                <a:latin typeface="Courier New"/>
                <a:ea typeface="Courier New"/>
              </a:rPr>
              <a:t>htdocs</a:t>
            </a:r>
            <a:r>
              <a:rPr lang="en-US" sz="2000" b="1" strike="noStrike" spc="-1" dirty="0">
                <a:solidFill>
                  <a:srgbClr val="000000"/>
                </a:solidFill>
                <a:latin typeface="Courier New"/>
                <a:ea typeface="Courier New"/>
              </a:rPr>
              <a:t>/test</a:t>
            </a:r>
            <a:endParaRPr lang="en-US" sz="2000" b="0" strike="noStrike" spc="-1" dirty="0">
              <a:latin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More Preparation Recommendations</a:t>
            </a:r>
            <a:endParaRPr lang="en-US" sz="2880" b="0" strike="noStrike" spc="-1">
              <a:latin typeface="Calibri" panose="020F0502020204030204" pitchFamily="34" charset="0"/>
              <a:cs typeface="Calibri" panose="020F0502020204030204" pitchFamily="34" charset="0"/>
            </a:endParaRPr>
          </a:p>
        </p:txBody>
      </p:sp>
      <p:sp>
        <p:nvSpPr>
          <p:cNvPr id="349" name="CustomShape 2"/>
          <p:cNvSpPr/>
          <p:nvPr/>
        </p:nvSpPr>
        <p:spPr>
          <a:xfrm>
            <a:off x="457200" y="1200240"/>
            <a:ext cx="868572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457200" lvl="1" indent="-456120">
              <a:lnSpc>
                <a:spcPct val="114000"/>
              </a:lnSpc>
              <a:buClr>
                <a:srgbClr val="000000"/>
              </a:buClr>
              <a:buFont typeface="Noto Sans Symbols"/>
              <a:buChar char="❑"/>
            </a:pPr>
            <a:r>
              <a:rPr lang="en-US" sz="1600" b="0" strike="noStrike" spc="-1" dirty="0">
                <a:solidFill>
                  <a:srgbClr val="000000"/>
                </a:solidFill>
                <a:latin typeface="Calibri" panose="020F0502020204030204" pitchFamily="34" charset="0"/>
                <a:ea typeface="Merriweather Sans"/>
                <a:cs typeface="Calibri" panose="020F0502020204030204" pitchFamily="34" charset="0"/>
              </a:rPr>
              <a:t>Original input data can be useful in the long term</a:t>
            </a:r>
            <a:endParaRPr lang="en-US" sz="1600" b="0" strike="noStrike" spc="-1" dirty="0">
              <a:latin typeface="Calibri" panose="020F0502020204030204" pitchFamily="34" charset="0"/>
              <a:cs typeface="Calibri" panose="020F0502020204030204" pitchFamily="34" charset="0"/>
            </a:endParaRPr>
          </a:p>
          <a:p>
            <a:pPr marL="457200" lvl="1" indent="-456120">
              <a:lnSpc>
                <a:spcPct val="114000"/>
              </a:lnSpc>
              <a:spcBef>
                <a:spcPts val="499"/>
              </a:spcBef>
              <a:buClr>
                <a:srgbClr val="000000"/>
              </a:buClr>
              <a:buFont typeface="Noto Sans Symbols"/>
              <a:buChar char="❑"/>
            </a:pPr>
            <a:r>
              <a:rPr lang="en-US" sz="1600" b="0" strike="noStrike" spc="-1" dirty="0">
                <a:solidFill>
                  <a:srgbClr val="000000"/>
                </a:solidFill>
                <a:latin typeface="Calibri" panose="020F0502020204030204" pitchFamily="34" charset="0"/>
                <a:ea typeface="Merriweather Sans"/>
                <a:cs typeface="Calibri" panose="020F0502020204030204" pitchFamily="34" charset="0"/>
              </a:rPr>
              <a:t>Carefully analyze how to normalize information from heterogeneous sources</a:t>
            </a:r>
            <a:endParaRPr lang="en-US" sz="1600" b="0" strike="noStrike" spc="-1" dirty="0">
              <a:latin typeface="Calibri" panose="020F0502020204030204" pitchFamily="34" charset="0"/>
              <a:cs typeface="Calibri" panose="020F0502020204030204" pitchFamily="34" charset="0"/>
            </a:endParaRPr>
          </a:p>
          <a:p>
            <a:pPr marL="457200" lvl="1" indent="-456120">
              <a:lnSpc>
                <a:spcPct val="114000"/>
              </a:lnSpc>
              <a:spcBef>
                <a:spcPts val="499"/>
              </a:spcBef>
              <a:buClr>
                <a:srgbClr val="000000"/>
              </a:buClr>
              <a:buFont typeface="Noto Sans Symbols"/>
              <a:buChar char="❑"/>
            </a:pPr>
            <a:r>
              <a:rPr lang="en-US" sz="1600" b="0" strike="noStrike" spc="-1" dirty="0">
                <a:solidFill>
                  <a:srgbClr val="000000"/>
                </a:solidFill>
                <a:latin typeface="Calibri" panose="020F0502020204030204" pitchFamily="34" charset="0"/>
                <a:ea typeface="Merriweather Sans"/>
                <a:cs typeface="Calibri" panose="020F0502020204030204" pitchFamily="34" charset="0"/>
              </a:rPr>
              <a:t>Apply the same processing to non-recurring information sources to </a:t>
            </a:r>
            <a:br>
              <a:rPr dirty="0">
                <a:latin typeface="Calibri" panose="020F0502020204030204" pitchFamily="34" charset="0"/>
                <a:cs typeface="Calibri" panose="020F0502020204030204" pitchFamily="34" charset="0"/>
              </a:rPr>
            </a:br>
            <a:r>
              <a:rPr lang="en-US" sz="1600" b="0" strike="noStrike" spc="-1" dirty="0">
                <a:solidFill>
                  <a:srgbClr val="000000"/>
                </a:solidFill>
                <a:latin typeface="Calibri" panose="020F0502020204030204" pitchFamily="34" charset="0"/>
                <a:ea typeface="Merriweather Sans"/>
                <a:cs typeface="Calibri" panose="020F0502020204030204" pitchFamily="34" charset="0"/>
              </a:rPr>
              <a:t>achieve consistency</a:t>
            </a:r>
            <a:endParaRPr lang="en-US" sz="1600" b="0" strike="noStrike" spc="-1" dirty="0">
              <a:latin typeface="Calibri" panose="020F0502020204030204" pitchFamily="34" charset="0"/>
              <a:cs typeface="Calibri" panose="020F0502020204030204" pitchFamily="34" charset="0"/>
            </a:endParaRPr>
          </a:p>
          <a:p>
            <a:pPr marL="457200" lvl="1" indent="-456120">
              <a:lnSpc>
                <a:spcPct val="114000"/>
              </a:lnSpc>
              <a:spcBef>
                <a:spcPts val="499"/>
              </a:spcBef>
              <a:buClr>
                <a:srgbClr val="000000"/>
              </a:buClr>
              <a:buFont typeface="Noto Sans Symbols"/>
              <a:buChar char="❑"/>
            </a:pPr>
            <a:r>
              <a:rPr lang="en-US" sz="1600" b="0" strike="noStrike" spc="-1" dirty="0">
                <a:solidFill>
                  <a:srgbClr val="000000"/>
                </a:solidFill>
                <a:latin typeface="Calibri" panose="020F0502020204030204" pitchFamily="34" charset="0"/>
                <a:ea typeface="Merriweather Sans"/>
                <a:cs typeface="Calibri" panose="020F0502020204030204" pitchFamily="34" charset="0"/>
              </a:rPr>
              <a:t>Enrichment is critical to expand understanding of incoming information </a:t>
            </a:r>
            <a:endParaRPr lang="en-US" sz="1600" b="0" strike="noStrike" spc="-1" dirty="0">
              <a:latin typeface="Calibri" panose="020F0502020204030204" pitchFamily="34" charset="0"/>
              <a:cs typeface="Calibri" panose="020F0502020204030204" pitchFamily="34" charset="0"/>
            </a:endParaRPr>
          </a:p>
          <a:p>
            <a:pPr marL="457200" lvl="1" indent="-456120">
              <a:lnSpc>
                <a:spcPct val="114000"/>
              </a:lnSpc>
              <a:spcBef>
                <a:spcPts val="499"/>
              </a:spcBef>
              <a:buClr>
                <a:srgbClr val="000000"/>
              </a:buClr>
              <a:buFont typeface="Noto Sans Symbols"/>
              <a:buChar char="❑"/>
            </a:pPr>
            <a:r>
              <a:rPr lang="en-US" sz="1600" b="0" strike="noStrike" spc="-1" dirty="0">
                <a:solidFill>
                  <a:srgbClr val="000000"/>
                </a:solidFill>
                <a:latin typeface="Calibri" panose="020F0502020204030204" pitchFamily="34" charset="0"/>
                <a:ea typeface="Merriweather Sans"/>
                <a:cs typeface="Calibri" panose="020F0502020204030204" pitchFamily="34" charset="0"/>
              </a:rPr>
              <a:t>Definitively differentiate original source information from that added </a:t>
            </a:r>
            <a:br>
              <a:rPr dirty="0">
                <a:latin typeface="Calibri" panose="020F0502020204030204" pitchFamily="34" charset="0"/>
                <a:cs typeface="Calibri" panose="020F0502020204030204" pitchFamily="34" charset="0"/>
              </a:rPr>
            </a:br>
            <a:r>
              <a:rPr lang="en-US" sz="1600" b="0" strike="noStrike" spc="-1" dirty="0">
                <a:solidFill>
                  <a:srgbClr val="000000"/>
                </a:solidFill>
                <a:latin typeface="Calibri" panose="020F0502020204030204" pitchFamily="34" charset="0"/>
                <a:ea typeface="Merriweather Sans"/>
                <a:cs typeface="Calibri" panose="020F0502020204030204" pitchFamily="34" charset="0"/>
              </a:rPr>
              <a:t>during enrichment</a:t>
            </a:r>
            <a:endParaRPr lang="en-US" sz="1600" b="0" strike="noStrike" spc="-1" dirty="0">
              <a:latin typeface="Calibri" panose="020F0502020204030204" pitchFamily="34" charset="0"/>
              <a:cs typeface="Calibri" panose="020F0502020204030204" pitchFamily="34" charset="0"/>
            </a:endParaRPr>
          </a:p>
          <a:p>
            <a:pPr marL="457200" lvl="1" indent="-456120">
              <a:lnSpc>
                <a:spcPct val="114000"/>
              </a:lnSpc>
              <a:spcBef>
                <a:spcPts val="499"/>
              </a:spcBef>
              <a:buClr>
                <a:srgbClr val="000000"/>
              </a:buClr>
              <a:buFont typeface="Noto Sans Symbols"/>
              <a:buChar char="❑"/>
            </a:pPr>
            <a:r>
              <a:rPr lang="en-US" sz="1600" b="0" strike="noStrike" spc="-1" dirty="0">
                <a:solidFill>
                  <a:srgbClr val="000000"/>
                </a:solidFill>
                <a:latin typeface="Calibri" panose="020F0502020204030204" pitchFamily="34" charset="0"/>
                <a:ea typeface="Merriweather Sans"/>
                <a:cs typeface="Calibri" panose="020F0502020204030204" pitchFamily="34" charset="0"/>
              </a:rPr>
              <a:t>Consider that some of the data might be manipulated by attackers, </a:t>
            </a:r>
            <a:br>
              <a:rPr dirty="0">
                <a:latin typeface="Calibri" panose="020F0502020204030204" pitchFamily="34" charset="0"/>
                <a:cs typeface="Calibri" panose="020F0502020204030204" pitchFamily="34" charset="0"/>
              </a:rPr>
            </a:br>
            <a:r>
              <a:rPr lang="en-US" sz="1600" b="0" strike="noStrike" spc="-1" dirty="0">
                <a:solidFill>
                  <a:srgbClr val="000000"/>
                </a:solidFill>
                <a:latin typeface="Calibri" panose="020F0502020204030204" pitchFamily="34" charset="0"/>
                <a:ea typeface="Merriweather Sans"/>
                <a:cs typeface="Calibri" panose="020F0502020204030204" pitchFamily="34" charset="0"/>
              </a:rPr>
              <a:t>so quality assurance and keeping the original source is often crucial</a:t>
            </a:r>
            <a:endParaRPr lang="en-US" sz="1600" b="0" strike="noStrike" spc="-1" dirty="0">
              <a:latin typeface="Calibri" panose="020F0502020204030204" pitchFamily="34" charset="0"/>
              <a:cs typeface="Calibri" panose="020F0502020204030204" pitchFamily="34" charset="0"/>
            </a:endParaRPr>
          </a:p>
          <a:p>
            <a:pPr marL="457200" lvl="1" indent="-456120">
              <a:lnSpc>
                <a:spcPct val="114000"/>
              </a:lnSpc>
              <a:spcBef>
                <a:spcPts val="499"/>
              </a:spcBef>
              <a:buClr>
                <a:srgbClr val="000000"/>
              </a:buClr>
              <a:buFont typeface="Noto Sans Symbols"/>
              <a:buChar char="❑"/>
            </a:pPr>
            <a:r>
              <a:rPr lang="en-US" sz="1600" b="0" strike="noStrike" spc="-1" dirty="0">
                <a:solidFill>
                  <a:srgbClr val="000000"/>
                </a:solidFill>
                <a:latin typeface="Calibri" panose="020F0502020204030204" pitchFamily="34" charset="0"/>
                <a:ea typeface="Merriweather Sans"/>
                <a:cs typeface="Calibri" panose="020F0502020204030204" pitchFamily="34" charset="0"/>
              </a:rPr>
              <a:t>Regularly review output of all automated processes to detect malfunctions </a:t>
            </a:r>
            <a:br>
              <a:rPr dirty="0">
                <a:latin typeface="Calibri" panose="020F0502020204030204" pitchFamily="34" charset="0"/>
                <a:cs typeface="Calibri" panose="020F0502020204030204" pitchFamily="34" charset="0"/>
              </a:rPr>
            </a:br>
            <a:r>
              <a:rPr lang="en-US" sz="1600" b="0" strike="noStrike" spc="-1" dirty="0">
                <a:solidFill>
                  <a:srgbClr val="000000"/>
                </a:solidFill>
                <a:latin typeface="Calibri" panose="020F0502020204030204" pitchFamily="34" charset="0"/>
                <a:ea typeface="Merriweather Sans"/>
                <a:cs typeface="Calibri" panose="020F0502020204030204" pitchFamily="34" charset="0"/>
              </a:rPr>
              <a:t>early, such as when input format has changed</a:t>
            </a:r>
            <a:endParaRPr lang="en-US" sz="1600" b="0" strike="noStrike" spc="-1" dirty="0">
              <a:latin typeface="Calibri" panose="020F0502020204030204" pitchFamily="34" charset="0"/>
              <a:cs typeface="Calibri" panose="020F0502020204030204" pitchFamily="34" charset="0"/>
            </a:endParaRPr>
          </a:p>
          <a:p>
            <a:pPr marL="457200" lvl="1" indent="-456120">
              <a:lnSpc>
                <a:spcPct val="114000"/>
              </a:lnSpc>
              <a:spcBef>
                <a:spcPts val="499"/>
              </a:spcBef>
              <a:buClr>
                <a:srgbClr val="000000"/>
              </a:buClr>
              <a:buFont typeface="Noto Sans Symbols"/>
              <a:buChar char="❑"/>
            </a:pPr>
            <a:r>
              <a:rPr lang="en-US" sz="1600" b="0" strike="noStrike" spc="-1" dirty="0">
                <a:solidFill>
                  <a:srgbClr val="000000"/>
                </a:solidFill>
                <a:latin typeface="Calibri" panose="020F0502020204030204" pitchFamily="34" charset="0"/>
                <a:ea typeface="Merriweather Sans"/>
                <a:cs typeface="Calibri" panose="020F0502020204030204" pitchFamily="34" charset="0"/>
              </a:rPr>
              <a:t>Adopt a fully-automated preparation process with easily-adaptable tools</a:t>
            </a:r>
            <a:endParaRPr lang="en-US" sz="16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body" idx="1"/>
          </p:nvPr>
        </p:nvSpPr>
        <p:spPr>
          <a:prstGeom prst="rect">
            <a:avLst/>
          </a:prstGeom>
          <a:noFill/>
          <a:ln>
            <a:noFill/>
          </a:ln>
        </p:spPr>
        <p:txBody>
          <a:bodyPr wrap="square" lIns="91425" tIns="45700" rIns="91425" bIns="45700" anchor="t" anchorCtr="0">
            <a:noAutofit/>
          </a:bodyPr>
          <a:lstStyle/>
          <a:p>
            <a:pPr marL="0" marR="0" lvl="0" indent="-101600" algn="l" rtl="0">
              <a:lnSpc>
                <a:spcPct val="90000"/>
              </a:lnSpc>
              <a:spcBef>
                <a:spcPts val="0"/>
              </a:spcBef>
              <a:spcAft>
                <a:spcPts val="0"/>
              </a:spcAft>
              <a:buClr>
                <a:schemeClr val="dk1"/>
              </a:buClr>
              <a:buSzPts val="1600"/>
              <a:buFont typeface="Arial"/>
              <a:buNone/>
            </a:pPr>
            <a:r>
              <a:rPr lang="en-US" sz="1600" b="0" i="0" u="none" strike="noStrike" cap="none" dirty="0">
                <a:solidFill>
                  <a:schemeClr val="dk1"/>
                </a:solidFill>
                <a:latin typeface="Calibri"/>
                <a:ea typeface="Calibri"/>
                <a:cs typeface="Calibri"/>
                <a:sym typeface="Calibri"/>
              </a:rPr>
              <a:t>Copyright © by Forum of Incident Response and Security Teams, Inc.</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a:ea typeface="Calibri"/>
                <a:cs typeface="Calibri"/>
                <a:sym typeface="Calibri"/>
              </a:rPr>
            </a:br>
            <a:r>
              <a:rPr lang="en-US" sz="1600" b="0" i="0" u="none" strike="noStrike" cap="none" dirty="0" err="1">
                <a:solidFill>
                  <a:schemeClr val="dk1"/>
                </a:solidFill>
                <a:latin typeface="Calibri"/>
                <a:ea typeface="Calibri"/>
                <a:cs typeface="Calibri"/>
                <a:sym typeface="Calibri"/>
              </a:rPr>
              <a:t>FIRST.Org</a:t>
            </a:r>
            <a:r>
              <a:rPr lang="en-US" sz="1600" b="0" i="0" u="none" strike="noStrike" cap="none" dirty="0">
                <a:solidFill>
                  <a:schemeClr val="dk1"/>
                </a:solidFill>
                <a:latin typeface="Calibri"/>
                <a:ea typeface="Calibri"/>
                <a:cs typeface="Calibri"/>
                <a:sym typeface="Calibri"/>
              </a:rPr>
              <a:t> is name under which Forum of Incident Response and Security Teams, Inc. conducts business.</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a:ea typeface="Calibri"/>
                <a:cs typeface="Calibri"/>
                <a:sym typeface="Calibri"/>
              </a:rPr>
            </a:br>
            <a:r>
              <a:rPr lang="en-US" sz="1600" b="0" i="0" u="none" strike="noStrike" cap="none" dirty="0">
                <a:solidFill>
                  <a:schemeClr val="dk1"/>
                </a:solidFill>
                <a:latin typeface="Calibri"/>
                <a:ea typeface="Calibri"/>
                <a:cs typeface="Calibri"/>
                <a:sym typeface="Calibri"/>
              </a:rPr>
              <a:t>This training material is licensed under Creative Commons Attribution-Non-Commercial-Share-Alike 4.0 (CC BY-NC-SA 4.0)</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a:ea typeface="Calibri"/>
                <a:cs typeface="Calibri"/>
                <a:sym typeface="Calibri"/>
              </a:rPr>
            </a:br>
            <a:r>
              <a:rPr lang="en-US" sz="1600" b="0" i="0" u="none" strike="noStrike" cap="none" dirty="0" err="1">
                <a:solidFill>
                  <a:schemeClr val="dk1"/>
                </a:solidFill>
                <a:latin typeface="Calibri"/>
                <a:ea typeface="Calibri"/>
                <a:cs typeface="Calibri"/>
                <a:sym typeface="Calibri"/>
              </a:rPr>
              <a:t>FIRST.Org</a:t>
            </a:r>
            <a:r>
              <a:rPr lang="en-US" sz="1600" b="0" i="0" u="none" strike="noStrike" cap="none" dirty="0">
                <a:solidFill>
                  <a:schemeClr val="dk1"/>
                </a:solidFill>
                <a:latin typeface="Calibri"/>
                <a:ea typeface="Calibri"/>
                <a:cs typeface="Calibri"/>
                <a:sym typeface="Calibri"/>
              </a:rPr>
              <a:t> makes no representation, express or implied, with regard to the accuracy of the information contained in this material and cannot accept any legal responsibility or liability for any errors or omissions that may be made.</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a:ea typeface="Calibri"/>
                <a:cs typeface="Calibri"/>
                <a:sym typeface="Calibri"/>
              </a:rPr>
            </a:br>
            <a:r>
              <a:rPr lang="en-US" sz="1600" b="0" i="0" u="none" strike="noStrike" cap="none" dirty="0">
                <a:solidFill>
                  <a:schemeClr val="dk1"/>
                </a:solidFill>
                <a:latin typeface="Calibri"/>
                <a:ea typeface="Calibri"/>
                <a:cs typeface="Calibri"/>
                <a:sym typeface="Calibri"/>
              </a:rPr>
              <a:t>All trademarks are property of their respective owners.</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a:ea typeface="Calibri"/>
                <a:cs typeface="Calibri"/>
                <a:sym typeface="Calibri"/>
              </a:rPr>
            </a:br>
            <a:r>
              <a:rPr lang="en-US" sz="1600" b="0" i="0" u="none" strike="noStrike" cap="none" dirty="0">
                <a:solidFill>
                  <a:schemeClr val="dk1"/>
                </a:solidFill>
                <a:latin typeface="Calibri"/>
                <a:ea typeface="Calibri"/>
                <a:cs typeface="Calibri"/>
                <a:sym typeface="Calibri"/>
              </a:rPr>
              <a:t>Permissions beyond the scope of this license may be available at </a:t>
            </a:r>
            <a:r>
              <a:rPr lang="en-US" sz="1600" b="0" i="0" u="none" strike="noStrike" cap="none" dirty="0" err="1">
                <a:solidFill>
                  <a:schemeClr val="dk1"/>
                </a:solidFill>
                <a:latin typeface="Calibri"/>
                <a:ea typeface="Calibri"/>
                <a:cs typeface="Calibri"/>
                <a:sym typeface="Calibri"/>
              </a:rPr>
              <a:t>first-licensing@first.org</a:t>
            </a:r>
            <a:br>
              <a:rPr lang="en-US" sz="1600" b="0" i="0" u="none" strike="noStrike" cap="none" dirty="0">
                <a:solidFill>
                  <a:schemeClr val="dk1"/>
                </a:solidFill>
                <a:latin typeface="Calibri"/>
                <a:ea typeface="Calibri"/>
                <a:cs typeface="Calibri"/>
                <a:sym typeface="Calibri"/>
              </a:rPr>
            </a:br>
            <a:endParaRPr lang="en-US" sz="1600" b="0" i="0" u="none" strike="noStrike" cap="none" dirty="0">
              <a:solidFill>
                <a:schemeClr val="dk1"/>
              </a:solidFill>
              <a:latin typeface="Calibri"/>
              <a:ea typeface="Calibri"/>
              <a:cs typeface="Calibri"/>
              <a:sym typeface="Calibri"/>
            </a:endParaRPr>
          </a:p>
        </p:txBody>
      </p:sp>
      <p:sp>
        <p:nvSpPr>
          <p:cNvPr id="69" name="Shape 69"/>
          <p:cNvSpPr txBox="1">
            <a:spLocks noGrp="1"/>
          </p:cNvSpPr>
          <p:nvPr>
            <p:ph type="title"/>
          </p:nvPr>
        </p:nvSpPr>
        <p:spPr>
          <a:prstGeom prst="rect">
            <a:avLst/>
          </a:prstGeom>
          <a:noFill/>
          <a:ln>
            <a:noFill/>
          </a:ln>
        </p:spPr>
        <p:txBody>
          <a:bodyPr wrap="square" lIns="91425" tIns="45700" rIns="91425" bIns="45700" anchor="ctr" anchorCtr="0">
            <a:noAutofit/>
          </a:bodyPr>
          <a:lstStyle/>
          <a:p>
            <a:pPr marL="0" marR="0" lvl="0" indent="0" algn="l" rtl="0">
              <a:lnSpc>
                <a:spcPct val="90000"/>
              </a:lnSpc>
              <a:spcBef>
                <a:spcPts val="0"/>
              </a:spcBef>
              <a:spcAft>
                <a:spcPts val="0"/>
              </a:spcAft>
              <a:buNone/>
            </a:pPr>
            <a:r>
              <a:rPr lang="en-US" sz="2400" b="1" i="0" u="none" strike="noStrike" cap="none">
                <a:solidFill>
                  <a:schemeClr val="dk1"/>
                </a:solidFill>
                <a:latin typeface="Arial"/>
                <a:ea typeface="Arial"/>
                <a:cs typeface="Arial"/>
                <a:sym typeface="Arial"/>
              </a:rPr>
              <a:t>Copyright</a:t>
            </a:r>
          </a:p>
        </p:txBody>
      </p:sp>
    </p:spTree>
    <p:extLst>
      <p:ext uri="{BB962C8B-B14F-4D97-AF65-F5344CB8AC3E}">
        <p14:creationId xmlns:p14="http://schemas.microsoft.com/office/powerpoint/2010/main" val="313589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Agenda</a:t>
            </a:r>
            <a:endParaRPr lang="en-US" sz="2880" b="0" strike="noStrike" spc="-1">
              <a:latin typeface="Calibri" panose="020F0502020204030204" pitchFamily="34" charset="0"/>
              <a:cs typeface="Calibri" panose="020F0502020204030204" pitchFamily="34" charset="0"/>
            </a:endParaRPr>
          </a:p>
        </p:txBody>
      </p:sp>
      <p:sp>
        <p:nvSpPr>
          <p:cNvPr id="255" name="CustomShape 2"/>
          <p:cNvSpPr/>
          <p:nvPr/>
        </p:nvSpPr>
        <p:spPr>
          <a:xfrm>
            <a:off x="449280" y="1206360"/>
            <a:ext cx="825696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4000"/>
              </a:lnSpc>
            </a:pPr>
            <a:r>
              <a:rPr lang="en-US" sz="2000" b="1" strike="noStrike" spc="-1" dirty="0">
                <a:solidFill>
                  <a:srgbClr val="000000"/>
                </a:solidFill>
                <a:latin typeface="Calibri" panose="020F0502020204030204" pitchFamily="34" charset="0"/>
                <a:ea typeface="Merriweather Sans"/>
                <a:cs typeface="Calibri" panose="020F0502020204030204" pitchFamily="34" charset="0"/>
              </a:rPr>
              <a:t>By the end of this module, you will be able to:</a:t>
            </a:r>
            <a:endParaRPr lang="en-US" sz="2000" b="0" strike="noStrike" spc="-1" dirty="0">
              <a:latin typeface="Calibri" panose="020F0502020204030204" pitchFamily="34" charset="0"/>
              <a:cs typeface="Calibri" panose="020F0502020204030204" pitchFamily="34" charset="0"/>
            </a:endParaRPr>
          </a:p>
          <a:p>
            <a:pPr marL="293760" lvl="1" indent="-29268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Explain to your organization that robust intelligent automation during the Preparation phase is critical to effective operations</a:t>
            </a:r>
            <a:endParaRPr lang="en-US" sz="2000" b="0" strike="noStrike" spc="-1" dirty="0">
              <a:latin typeface="Calibri" panose="020F0502020204030204" pitchFamily="34" charset="0"/>
              <a:cs typeface="Calibri" panose="020F0502020204030204" pitchFamily="34" charset="0"/>
            </a:endParaRPr>
          </a:p>
          <a:p>
            <a:pPr marL="293760" lvl="1" indent="-29268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Construct automated parsing and normalization routines to standardize your input</a:t>
            </a:r>
            <a:endParaRPr lang="en-US" sz="2000" b="0" strike="noStrike" spc="-1" dirty="0">
              <a:latin typeface="Calibri" panose="020F0502020204030204" pitchFamily="34" charset="0"/>
              <a:cs typeface="Calibri" panose="020F0502020204030204" pitchFamily="34" charset="0"/>
            </a:endParaRPr>
          </a:p>
          <a:p>
            <a:pPr marL="293760" lvl="1" indent="-29268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Effectively address the challenge of heterogeneity of collected information</a:t>
            </a:r>
            <a:endParaRPr lang="en-US" sz="2000" b="0" strike="noStrike" spc="-1" dirty="0">
              <a:latin typeface="Calibri" panose="020F0502020204030204" pitchFamily="34" charset="0"/>
              <a:cs typeface="Calibri" panose="020F0502020204030204" pitchFamily="34" charset="0"/>
            </a:endParaRPr>
          </a:p>
          <a:p>
            <a:pPr marL="293760" lvl="1" indent="-29268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Make sure that your tools have an appropriate data model to handle the plethora of data sources, both external and internal</a:t>
            </a:r>
            <a:endParaRPr lang="en-US" sz="2000" b="0" strike="noStrike" spc="-1" dirty="0">
              <a:latin typeface="Calibri" panose="020F0502020204030204" pitchFamily="34" charset="0"/>
              <a:cs typeface="Calibri" panose="020F0502020204030204" pitchFamily="34" charset="0"/>
            </a:endParaRPr>
          </a:p>
          <a:p>
            <a:pPr marL="293760" lvl="1" indent="-29268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Determine when aggregation of information is beneficial</a:t>
            </a:r>
            <a:endParaRPr lang="en-US" sz="2000" b="0" strike="noStrike" spc="-1" dirty="0">
              <a:latin typeface="Calibri" panose="020F0502020204030204" pitchFamily="34" charset="0"/>
              <a:cs typeface="Calibri" panose="020F0502020204030204" pitchFamily="34" charset="0"/>
            </a:endParaRPr>
          </a:p>
          <a:p>
            <a:pPr marL="293760" lvl="1" indent="-292680">
              <a:lnSpc>
                <a:spcPct val="10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Effectively perform enrichment efforts, which can improve data quality</a:t>
            </a:r>
            <a:endParaRPr lang="en-US" sz="20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Preparation Process Is Linear </a:t>
            </a:r>
            <a:endParaRPr lang="en-US" sz="2880" b="0" strike="noStrike" spc="-1">
              <a:latin typeface="Calibri" panose="020F0502020204030204" pitchFamily="34" charset="0"/>
              <a:cs typeface="Calibri" panose="020F0502020204030204" pitchFamily="34" charset="0"/>
            </a:endParaRPr>
          </a:p>
        </p:txBody>
      </p:sp>
      <p:sp>
        <p:nvSpPr>
          <p:cNvPr id="257" name="CustomShape 2"/>
          <p:cNvSpPr/>
          <p:nvPr/>
        </p:nvSpPr>
        <p:spPr>
          <a:xfrm>
            <a:off x="7756200" y="3770729"/>
            <a:ext cx="1176840" cy="1339920"/>
          </a:xfrm>
          <a:prstGeom prst="can">
            <a:avLst>
              <a:gd name="adj" fmla="val 25000"/>
            </a:avLst>
          </a:prstGeom>
          <a:solidFill>
            <a:srgbClr val="4F81BD"/>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storage</a:t>
            </a:r>
            <a:endParaRPr lang="en-US" sz="1600" b="0" strike="noStrike" spc="-1">
              <a:latin typeface="Calibri" panose="020F0502020204030204" pitchFamily="34" charset="0"/>
              <a:cs typeface="Calibri" panose="020F0502020204030204" pitchFamily="34" charset="0"/>
            </a:endParaRPr>
          </a:p>
        </p:txBody>
      </p:sp>
      <p:sp>
        <p:nvSpPr>
          <p:cNvPr id="258" name="CustomShape 3"/>
          <p:cNvSpPr/>
          <p:nvPr/>
        </p:nvSpPr>
        <p:spPr>
          <a:xfrm>
            <a:off x="2985480" y="5306040"/>
            <a:ext cx="4732920" cy="608760"/>
          </a:xfrm>
          <a:prstGeom prst="rightArrow">
            <a:avLst>
              <a:gd name="adj1" fmla="val 50000"/>
              <a:gd name="adj2" fmla="val 50000"/>
            </a:avLst>
          </a:prstGeom>
          <a:solidFill>
            <a:srgbClr val="4F81BD"/>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dirty="0">
                <a:solidFill>
                  <a:srgbClr val="FFFFFF"/>
                </a:solidFill>
                <a:latin typeface="Calibri" panose="020F0502020204030204" pitchFamily="34" charset="0"/>
                <a:ea typeface="Merriweather Sans"/>
                <a:cs typeface="Calibri" panose="020F0502020204030204" pitchFamily="34" charset="0"/>
              </a:rPr>
              <a:t>automation</a:t>
            </a:r>
            <a:endParaRPr lang="en-US" sz="1600" b="0" strike="noStrike" spc="-1" dirty="0">
              <a:latin typeface="Calibri" panose="020F0502020204030204" pitchFamily="34" charset="0"/>
              <a:cs typeface="Calibri" panose="020F0502020204030204" pitchFamily="34" charset="0"/>
            </a:endParaRPr>
          </a:p>
        </p:txBody>
      </p:sp>
      <p:sp>
        <p:nvSpPr>
          <p:cNvPr id="259" name="CustomShape 4"/>
          <p:cNvSpPr/>
          <p:nvPr/>
        </p:nvSpPr>
        <p:spPr>
          <a:xfrm rot="16200000">
            <a:off x="2672640" y="4233149"/>
            <a:ext cx="1566360" cy="415080"/>
          </a:xfrm>
          <a:prstGeom prst="rect">
            <a:avLst/>
          </a:prstGeom>
          <a:solidFill>
            <a:srgbClr val="003F0A"/>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parsing</a:t>
            </a:r>
            <a:endParaRPr lang="en-US" sz="1600" b="0" strike="noStrike" spc="-1">
              <a:latin typeface="Calibri" panose="020F0502020204030204" pitchFamily="34" charset="0"/>
              <a:cs typeface="Calibri" panose="020F0502020204030204" pitchFamily="34" charset="0"/>
            </a:endParaRPr>
          </a:p>
        </p:txBody>
      </p:sp>
      <p:sp>
        <p:nvSpPr>
          <p:cNvPr id="260" name="CustomShape 5"/>
          <p:cNvSpPr/>
          <p:nvPr/>
        </p:nvSpPr>
        <p:spPr>
          <a:xfrm>
            <a:off x="209520" y="3763080"/>
            <a:ext cx="199512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industry-standard</a:t>
            </a:r>
            <a:endParaRPr lang="en-US" sz="1600" b="0" strike="noStrike" spc="-1">
              <a:latin typeface="Calibri" panose="020F0502020204030204" pitchFamily="34" charset="0"/>
              <a:cs typeface="Calibri" panose="020F0502020204030204" pitchFamily="34" charset="0"/>
            </a:endParaRPr>
          </a:p>
        </p:txBody>
      </p:sp>
      <p:sp>
        <p:nvSpPr>
          <p:cNvPr id="261" name="CustomShape 6"/>
          <p:cNvSpPr/>
          <p:nvPr/>
        </p:nvSpPr>
        <p:spPr>
          <a:xfrm>
            <a:off x="437760" y="4287960"/>
            <a:ext cx="176688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vendor-specific</a:t>
            </a:r>
            <a:endParaRPr lang="en-US" sz="1600" b="0" strike="noStrike" spc="-1">
              <a:latin typeface="Calibri" panose="020F0502020204030204" pitchFamily="34" charset="0"/>
              <a:cs typeface="Calibri" panose="020F0502020204030204" pitchFamily="34" charset="0"/>
            </a:endParaRPr>
          </a:p>
        </p:txBody>
      </p:sp>
      <p:sp>
        <p:nvSpPr>
          <p:cNvPr id="262" name="CustomShape 7"/>
          <p:cNvSpPr/>
          <p:nvPr/>
        </p:nvSpPr>
        <p:spPr>
          <a:xfrm>
            <a:off x="1097280" y="4871880"/>
            <a:ext cx="110772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ad hoc</a:t>
            </a:r>
            <a:endParaRPr lang="en-US" sz="1600" b="0" strike="noStrike" spc="-1">
              <a:latin typeface="Calibri" panose="020F0502020204030204" pitchFamily="34" charset="0"/>
              <a:cs typeface="Calibri" panose="020F0502020204030204" pitchFamily="34" charset="0"/>
            </a:endParaRPr>
          </a:p>
        </p:txBody>
      </p:sp>
      <p:sp>
        <p:nvSpPr>
          <p:cNvPr id="263" name="CustomShape 8"/>
          <p:cNvSpPr/>
          <p:nvPr/>
        </p:nvSpPr>
        <p:spPr>
          <a:xfrm rot="16200000">
            <a:off x="3884760" y="4233150"/>
            <a:ext cx="1566360" cy="415080"/>
          </a:xfrm>
          <a:prstGeom prst="rect">
            <a:avLst/>
          </a:prstGeom>
          <a:solidFill>
            <a:srgbClr val="003F0A"/>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normalization</a:t>
            </a:r>
            <a:endParaRPr lang="en-US" sz="1600" b="0" strike="noStrike" spc="-1">
              <a:latin typeface="Calibri" panose="020F0502020204030204" pitchFamily="34" charset="0"/>
              <a:cs typeface="Calibri" panose="020F0502020204030204" pitchFamily="34" charset="0"/>
            </a:endParaRPr>
          </a:p>
        </p:txBody>
      </p:sp>
      <p:sp>
        <p:nvSpPr>
          <p:cNvPr id="264" name="CustomShape 9"/>
          <p:cNvSpPr/>
          <p:nvPr/>
        </p:nvSpPr>
        <p:spPr>
          <a:xfrm rot="16200000">
            <a:off x="5099040" y="4233150"/>
            <a:ext cx="1561680" cy="415080"/>
          </a:xfrm>
          <a:prstGeom prst="rect">
            <a:avLst/>
          </a:prstGeom>
          <a:solidFill>
            <a:srgbClr val="003F0A"/>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aggregation</a:t>
            </a:r>
            <a:endParaRPr lang="en-US" sz="1600" b="0" strike="noStrike" spc="-1">
              <a:latin typeface="Calibri" panose="020F0502020204030204" pitchFamily="34" charset="0"/>
              <a:cs typeface="Calibri" panose="020F0502020204030204" pitchFamily="34" charset="0"/>
            </a:endParaRPr>
          </a:p>
        </p:txBody>
      </p:sp>
      <p:sp>
        <p:nvSpPr>
          <p:cNvPr id="269" name="CustomShape 14"/>
          <p:cNvSpPr/>
          <p:nvPr/>
        </p:nvSpPr>
        <p:spPr>
          <a:xfrm rot="16200000">
            <a:off x="6311160" y="4233150"/>
            <a:ext cx="1561680" cy="415080"/>
          </a:xfrm>
          <a:prstGeom prst="rect">
            <a:avLst/>
          </a:prstGeom>
          <a:solidFill>
            <a:srgbClr val="003F0A"/>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enrichment</a:t>
            </a:r>
            <a:endParaRPr lang="en-US" sz="1600" b="0" strike="noStrike" spc="-1">
              <a:latin typeface="Calibri" panose="020F0502020204030204" pitchFamily="34" charset="0"/>
              <a:cs typeface="Calibri" panose="020F0502020204030204" pitchFamily="34" charset="0"/>
            </a:endParaRPr>
          </a:p>
        </p:txBody>
      </p:sp>
      <p:sp>
        <p:nvSpPr>
          <p:cNvPr id="271" name="CustomShape 16"/>
          <p:cNvSpPr/>
          <p:nvPr/>
        </p:nvSpPr>
        <p:spPr>
          <a:xfrm>
            <a:off x="6089040" y="4440509"/>
            <a:ext cx="79488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272" name="CustomShape 17"/>
          <p:cNvSpPr/>
          <p:nvPr/>
        </p:nvSpPr>
        <p:spPr>
          <a:xfrm>
            <a:off x="7301160" y="4440509"/>
            <a:ext cx="45432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nvGrpSpPr>
          <p:cNvPr id="68" name="Group 67">
            <a:extLst>
              <a:ext uri="{FF2B5EF4-FFF2-40B4-BE49-F238E27FC236}">
                <a16:creationId xmlns:a16="http://schemas.microsoft.com/office/drawing/2014/main" id="{8B4B2254-0D3F-9A4F-B7B6-C5902F9CD51B}"/>
              </a:ext>
            </a:extLst>
          </p:cNvPr>
          <p:cNvGrpSpPr/>
          <p:nvPr/>
        </p:nvGrpSpPr>
        <p:grpSpPr>
          <a:xfrm>
            <a:off x="126360" y="1281206"/>
            <a:ext cx="8889840" cy="1899360"/>
            <a:chOff x="126360" y="2546332"/>
            <a:chExt cx="8889840" cy="1899360"/>
          </a:xfrm>
        </p:grpSpPr>
        <p:sp>
          <p:nvSpPr>
            <p:cNvPr id="69" name="CustomShape 2">
              <a:extLst>
                <a:ext uri="{FF2B5EF4-FFF2-40B4-BE49-F238E27FC236}">
                  <a16:creationId xmlns:a16="http://schemas.microsoft.com/office/drawing/2014/main" id="{222CB195-5939-0A4C-BB2E-B9A9280BE635}"/>
                </a:ext>
              </a:extLst>
            </p:cNvPr>
            <p:cNvSpPr/>
            <p:nvPr/>
          </p:nvSpPr>
          <p:spPr>
            <a:xfrm rot="16200000">
              <a:off x="3678840" y="3308338"/>
              <a:ext cx="1532160" cy="414720"/>
            </a:xfrm>
            <a:prstGeom prst="rect">
              <a:avLst/>
            </a:prstGeom>
            <a:solidFill>
              <a:srgbClr val="0099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store</a:t>
              </a:r>
              <a:endParaRPr lang="en-US" sz="1600" b="0" strike="noStrike" spc="-1">
                <a:latin typeface="Calibri" panose="020F0502020204030204" pitchFamily="34" charset="0"/>
                <a:cs typeface="Calibri" panose="020F0502020204030204" pitchFamily="34" charset="0"/>
              </a:endParaRPr>
            </a:p>
          </p:txBody>
        </p:sp>
        <p:sp>
          <p:nvSpPr>
            <p:cNvPr id="70" name="CustomShape 3">
              <a:extLst>
                <a:ext uri="{FF2B5EF4-FFF2-40B4-BE49-F238E27FC236}">
                  <a16:creationId xmlns:a16="http://schemas.microsoft.com/office/drawing/2014/main" id="{B6EBDC2A-A1FB-E645-B186-3762B5109843}"/>
                </a:ext>
              </a:extLst>
            </p:cNvPr>
            <p:cNvSpPr/>
            <p:nvPr/>
          </p:nvSpPr>
          <p:spPr>
            <a:xfrm rot="16200000">
              <a:off x="4661280" y="3308339"/>
              <a:ext cx="1532160" cy="414720"/>
            </a:xfrm>
            <a:prstGeom prst="rect">
              <a:avLst/>
            </a:prstGeom>
            <a:solidFill>
              <a:srgbClr val="0099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analyze</a:t>
              </a:r>
              <a:endParaRPr lang="en-US" sz="1600" b="0" strike="noStrike" spc="-1">
                <a:latin typeface="Calibri" panose="020F0502020204030204" pitchFamily="34" charset="0"/>
                <a:cs typeface="Calibri" panose="020F0502020204030204" pitchFamily="34" charset="0"/>
              </a:endParaRPr>
            </a:p>
          </p:txBody>
        </p:sp>
        <p:sp>
          <p:nvSpPr>
            <p:cNvPr id="71" name="CustomShape 4">
              <a:extLst>
                <a:ext uri="{FF2B5EF4-FFF2-40B4-BE49-F238E27FC236}">
                  <a16:creationId xmlns:a16="http://schemas.microsoft.com/office/drawing/2014/main" id="{93BB9776-F464-0C4D-A9BB-F809F04E3E53}"/>
                </a:ext>
              </a:extLst>
            </p:cNvPr>
            <p:cNvSpPr/>
            <p:nvPr/>
          </p:nvSpPr>
          <p:spPr>
            <a:xfrm>
              <a:off x="3671640" y="3515518"/>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72" name="CustomShape 5">
              <a:extLst>
                <a:ext uri="{FF2B5EF4-FFF2-40B4-BE49-F238E27FC236}">
                  <a16:creationId xmlns:a16="http://schemas.microsoft.com/office/drawing/2014/main" id="{234079EE-CE12-7C45-AD0D-514BD65EF0DD}"/>
                </a:ext>
              </a:extLst>
            </p:cNvPr>
            <p:cNvSpPr/>
            <p:nvPr/>
          </p:nvSpPr>
          <p:spPr>
            <a:xfrm>
              <a:off x="4653720" y="3515518"/>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73" name="CustomShape 6">
              <a:extLst>
                <a:ext uri="{FF2B5EF4-FFF2-40B4-BE49-F238E27FC236}">
                  <a16:creationId xmlns:a16="http://schemas.microsoft.com/office/drawing/2014/main" id="{1F0F729E-FC0A-6E4A-91B9-F4295C57728B}"/>
                </a:ext>
              </a:extLst>
            </p:cNvPr>
            <p:cNvSpPr/>
            <p:nvPr/>
          </p:nvSpPr>
          <p:spPr>
            <a:xfrm rot="16200000">
              <a:off x="1727280" y="3308339"/>
              <a:ext cx="1532160" cy="414720"/>
            </a:xfrm>
            <a:prstGeom prst="rect">
              <a:avLst/>
            </a:prstGeom>
            <a:solidFill>
              <a:srgbClr val="0099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collect</a:t>
              </a:r>
              <a:endParaRPr lang="en-US" sz="1600" b="0" strike="noStrike" spc="-1">
                <a:latin typeface="Calibri" panose="020F0502020204030204" pitchFamily="34" charset="0"/>
                <a:cs typeface="Calibri" panose="020F0502020204030204" pitchFamily="34" charset="0"/>
              </a:endParaRPr>
            </a:p>
          </p:txBody>
        </p:sp>
        <p:sp>
          <p:nvSpPr>
            <p:cNvPr id="74" name="CustomShape 7">
              <a:extLst>
                <a:ext uri="{FF2B5EF4-FFF2-40B4-BE49-F238E27FC236}">
                  <a16:creationId xmlns:a16="http://schemas.microsoft.com/office/drawing/2014/main" id="{11D2820A-83A9-9641-852E-0F4674FDB92D}"/>
                </a:ext>
              </a:extLst>
            </p:cNvPr>
            <p:cNvSpPr/>
            <p:nvPr/>
          </p:nvSpPr>
          <p:spPr>
            <a:xfrm>
              <a:off x="126360" y="2833560"/>
              <a:ext cx="159876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low-level data</a:t>
              </a:r>
              <a:endParaRPr lang="en-US" sz="1600" b="0" strike="noStrike" spc="-1">
                <a:latin typeface="Calibri" panose="020F0502020204030204" pitchFamily="34" charset="0"/>
                <a:cs typeface="Calibri" panose="020F0502020204030204" pitchFamily="34" charset="0"/>
              </a:endParaRPr>
            </a:p>
          </p:txBody>
        </p:sp>
        <p:sp>
          <p:nvSpPr>
            <p:cNvPr id="75" name="CustomShape 8">
              <a:extLst>
                <a:ext uri="{FF2B5EF4-FFF2-40B4-BE49-F238E27FC236}">
                  <a16:creationId xmlns:a16="http://schemas.microsoft.com/office/drawing/2014/main" id="{1957BE23-1807-1648-B3EB-72FD45DC3334}"/>
                </a:ext>
              </a:extLst>
            </p:cNvPr>
            <p:cNvSpPr/>
            <p:nvPr/>
          </p:nvSpPr>
          <p:spPr>
            <a:xfrm>
              <a:off x="457200" y="3306960"/>
              <a:ext cx="126792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advisories</a:t>
              </a:r>
              <a:endParaRPr lang="en-US" sz="1600" b="0" strike="noStrike" spc="-1">
                <a:latin typeface="Calibri" panose="020F0502020204030204" pitchFamily="34" charset="0"/>
                <a:cs typeface="Calibri" panose="020F0502020204030204" pitchFamily="34" charset="0"/>
              </a:endParaRPr>
            </a:p>
          </p:txBody>
        </p:sp>
        <p:sp>
          <p:nvSpPr>
            <p:cNvPr id="76" name="CustomShape 9">
              <a:extLst>
                <a:ext uri="{FF2B5EF4-FFF2-40B4-BE49-F238E27FC236}">
                  <a16:creationId xmlns:a16="http://schemas.microsoft.com/office/drawing/2014/main" id="{AF26E83C-71B3-2D44-A0CF-5697E0EEEA9E}"/>
                </a:ext>
              </a:extLst>
            </p:cNvPr>
            <p:cNvSpPr/>
            <p:nvPr/>
          </p:nvSpPr>
          <p:spPr>
            <a:xfrm>
              <a:off x="546120" y="3720240"/>
              <a:ext cx="1178640" cy="58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detection</a:t>
              </a:r>
              <a:br>
                <a:rPr>
                  <a:latin typeface="Calibri" panose="020F0502020204030204" pitchFamily="34" charset="0"/>
                  <a:cs typeface="Calibri" panose="020F0502020204030204" pitchFamily="34" charset="0"/>
                </a:rPr>
              </a:br>
              <a:r>
                <a:rPr lang="en-US" sz="1600" b="0" strike="noStrike" spc="-1">
                  <a:solidFill>
                    <a:srgbClr val="000000"/>
                  </a:solidFill>
                  <a:latin typeface="Calibri" panose="020F0502020204030204" pitchFamily="34" charset="0"/>
                  <a:ea typeface="Merriweather Sans"/>
                  <a:cs typeface="Calibri" panose="020F0502020204030204" pitchFamily="34" charset="0"/>
                </a:rPr>
                <a:t>indicators</a:t>
              </a:r>
              <a:endParaRPr lang="en-US" sz="1600" b="0" strike="noStrike" spc="-1">
                <a:latin typeface="Calibri" panose="020F0502020204030204" pitchFamily="34" charset="0"/>
                <a:cs typeface="Calibri" panose="020F0502020204030204" pitchFamily="34" charset="0"/>
              </a:endParaRPr>
            </a:p>
          </p:txBody>
        </p:sp>
        <p:sp>
          <p:nvSpPr>
            <p:cNvPr id="77" name="CustomShape 10">
              <a:extLst>
                <a:ext uri="{FF2B5EF4-FFF2-40B4-BE49-F238E27FC236}">
                  <a16:creationId xmlns:a16="http://schemas.microsoft.com/office/drawing/2014/main" id="{54AA6579-9DCC-874A-98FE-381190E99E27}"/>
                </a:ext>
              </a:extLst>
            </p:cNvPr>
            <p:cNvSpPr/>
            <p:nvPr/>
          </p:nvSpPr>
          <p:spPr>
            <a:xfrm rot="16200000">
              <a:off x="2703240" y="3308339"/>
              <a:ext cx="1532160" cy="414720"/>
            </a:xfrm>
            <a:prstGeom prst="rect">
              <a:avLst/>
            </a:prstGeom>
            <a:solidFill>
              <a:srgbClr val="92EB5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prepare</a:t>
              </a:r>
              <a:endParaRPr lang="en-US" sz="1600" b="0" strike="noStrike" spc="-1">
                <a:latin typeface="Calibri" panose="020F0502020204030204" pitchFamily="34" charset="0"/>
                <a:cs typeface="Calibri" panose="020F0502020204030204" pitchFamily="34" charset="0"/>
              </a:endParaRPr>
            </a:p>
          </p:txBody>
        </p:sp>
        <p:sp>
          <p:nvSpPr>
            <p:cNvPr id="78" name="CustomShape 11">
              <a:extLst>
                <a:ext uri="{FF2B5EF4-FFF2-40B4-BE49-F238E27FC236}">
                  <a16:creationId xmlns:a16="http://schemas.microsoft.com/office/drawing/2014/main" id="{3A92CB0C-4030-7C45-A4DD-5E56C421F1D0}"/>
                </a:ext>
              </a:extLst>
            </p:cNvPr>
            <p:cNvSpPr/>
            <p:nvPr/>
          </p:nvSpPr>
          <p:spPr>
            <a:xfrm rot="16200000">
              <a:off x="5650560" y="3308339"/>
              <a:ext cx="1522440" cy="414720"/>
            </a:xfrm>
            <a:prstGeom prst="rect">
              <a:avLst/>
            </a:prstGeom>
            <a:solidFill>
              <a:srgbClr val="0099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distribute</a:t>
              </a:r>
              <a:endParaRPr lang="en-US" sz="1600" b="0" strike="noStrike" spc="-1">
                <a:latin typeface="Calibri" panose="020F0502020204030204" pitchFamily="34" charset="0"/>
                <a:cs typeface="Calibri" panose="020F0502020204030204" pitchFamily="34" charset="0"/>
              </a:endParaRPr>
            </a:p>
          </p:txBody>
        </p:sp>
        <p:sp>
          <p:nvSpPr>
            <p:cNvPr id="79" name="CustomShape 12">
              <a:extLst>
                <a:ext uri="{FF2B5EF4-FFF2-40B4-BE49-F238E27FC236}">
                  <a16:creationId xmlns:a16="http://schemas.microsoft.com/office/drawing/2014/main" id="{4DE094F3-66B9-9D41-8233-CD6CBCD3695F}"/>
                </a:ext>
              </a:extLst>
            </p:cNvPr>
            <p:cNvSpPr/>
            <p:nvPr/>
          </p:nvSpPr>
          <p:spPr>
            <a:xfrm>
              <a:off x="7186680" y="2546332"/>
              <a:ext cx="159840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low-level data</a:t>
              </a:r>
              <a:endParaRPr lang="en-US" sz="1600" b="0" strike="noStrike" spc="-1">
                <a:latin typeface="Calibri" panose="020F0502020204030204" pitchFamily="34" charset="0"/>
                <a:cs typeface="Calibri" panose="020F0502020204030204" pitchFamily="34" charset="0"/>
              </a:endParaRPr>
            </a:p>
          </p:txBody>
        </p:sp>
        <p:sp>
          <p:nvSpPr>
            <p:cNvPr id="80" name="CustomShape 13">
              <a:extLst>
                <a:ext uri="{FF2B5EF4-FFF2-40B4-BE49-F238E27FC236}">
                  <a16:creationId xmlns:a16="http://schemas.microsoft.com/office/drawing/2014/main" id="{12B9004F-4442-2142-B4E5-6D3C50F9A6EC}"/>
                </a:ext>
              </a:extLst>
            </p:cNvPr>
            <p:cNvSpPr/>
            <p:nvPr/>
          </p:nvSpPr>
          <p:spPr>
            <a:xfrm>
              <a:off x="7186680" y="2984812"/>
              <a:ext cx="131652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advisories</a:t>
              </a:r>
              <a:endParaRPr lang="en-US" sz="1600" b="0" strike="noStrike" spc="-1">
                <a:latin typeface="Calibri" panose="020F0502020204030204" pitchFamily="34" charset="0"/>
                <a:cs typeface="Calibri" panose="020F0502020204030204" pitchFamily="34" charset="0"/>
              </a:endParaRPr>
            </a:p>
          </p:txBody>
        </p:sp>
        <p:sp>
          <p:nvSpPr>
            <p:cNvPr id="81" name="CustomShape 14">
              <a:extLst>
                <a:ext uri="{FF2B5EF4-FFF2-40B4-BE49-F238E27FC236}">
                  <a16:creationId xmlns:a16="http://schemas.microsoft.com/office/drawing/2014/main" id="{84011FB0-832C-3A45-946D-05D475247CA7}"/>
                </a:ext>
              </a:extLst>
            </p:cNvPr>
            <p:cNvSpPr/>
            <p:nvPr/>
          </p:nvSpPr>
          <p:spPr>
            <a:xfrm>
              <a:off x="7186680" y="3423652"/>
              <a:ext cx="1178640" cy="58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detection indicators</a:t>
              </a:r>
              <a:endParaRPr lang="en-US" sz="1600" b="0" strike="noStrike" spc="-1">
                <a:latin typeface="Calibri" panose="020F0502020204030204" pitchFamily="34" charset="0"/>
                <a:cs typeface="Calibri" panose="020F0502020204030204" pitchFamily="34" charset="0"/>
              </a:endParaRPr>
            </a:p>
          </p:txBody>
        </p:sp>
        <p:sp>
          <p:nvSpPr>
            <p:cNvPr id="82" name="CustomShape 15">
              <a:extLst>
                <a:ext uri="{FF2B5EF4-FFF2-40B4-BE49-F238E27FC236}">
                  <a16:creationId xmlns:a16="http://schemas.microsoft.com/office/drawing/2014/main" id="{3E2E5749-E2B4-2640-924E-96E82393D353}"/>
                </a:ext>
              </a:extLst>
            </p:cNvPr>
            <p:cNvSpPr/>
            <p:nvPr/>
          </p:nvSpPr>
          <p:spPr>
            <a:xfrm>
              <a:off x="7186680" y="4108372"/>
              <a:ext cx="182952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strategic reports</a:t>
              </a:r>
              <a:endParaRPr lang="en-US" sz="1600" b="0" strike="noStrike" spc="-1">
                <a:latin typeface="Calibri" panose="020F0502020204030204" pitchFamily="34" charset="0"/>
                <a:cs typeface="Calibri" panose="020F0502020204030204" pitchFamily="34" charset="0"/>
              </a:endParaRPr>
            </a:p>
          </p:txBody>
        </p:sp>
        <p:sp>
          <p:nvSpPr>
            <p:cNvPr id="83" name="CustomShape 16">
              <a:extLst>
                <a:ext uri="{FF2B5EF4-FFF2-40B4-BE49-F238E27FC236}">
                  <a16:creationId xmlns:a16="http://schemas.microsoft.com/office/drawing/2014/main" id="{161B16AD-8024-0F48-850B-D63B80B4DABE}"/>
                </a:ext>
              </a:extLst>
            </p:cNvPr>
            <p:cNvSpPr/>
            <p:nvPr/>
          </p:nvSpPr>
          <p:spPr>
            <a:xfrm>
              <a:off x="2702520" y="3515518"/>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nvGrpSpPr>
            <p:cNvPr id="84" name="Group 83">
              <a:extLst>
                <a:ext uri="{FF2B5EF4-FFF2-40B4-BE49-F238E27FC236}">
                  <a16:creationId xmlns:a16="http://schemas.microsoft.com/office/drawing/2014/main" id="{CC062490-BB1A-1842-9923-AF356D519F80}"/>
                </a:ext>
              </a:extLst>
            </p:cNvPr>
            <p:cNvGrpSpPr/>
            <p:nvPr/>
          </p:nvGrpSpPr>
          <p:grpSpPr>
            <a:xfrm>
              <a:off x="6618714" y="2737805"/>
              <a:ext cx="576000" cy="1555787"/>
              <a:chOff x="6618714" y="2652613"/>
              <a:chExt cx="576000" cy="1555787"/>
            </a:xfrm>
          </p:grpSpPr>
          <p:sp>
            <p:nvSpPr>
              <p:cNvPr id="90" name="CustomShape 20">
                <a:extLst>
                  <a:ext uri="{FF2B5EF4-FFF2-40B4-BE49-F238E27FC236}">
                    <a16:creationId xmlns:a16="http://schemas.microsoft.com/office/drawing/2014/main" id="{BC03F8FE-01F1-D34D-9800-26A844BB191E}"/>
                  </a:ext>
                </a:extLst>
              </p:cNvPr>
              <p:cNvSpPr/>
              <p:nvPr/>
            </p:nvSpPr>
            <p:spPr>
              <a:xfrm rot="10800000" flipH="1">
                <a:off x="6618714" y="2652613"/>
                <a:ext cx="576000" cy="824400"/>
              </a:xfrm>
              <a:prstGeom prst="bentConnector3">
                <a:avLst>
                  <a:gd name="adj1" fmla="val 5000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91" name="CustomShape 21">
                <a:extLst>
                  <a:ext uri="{FF2B5EF4-FFF2-40B4-BE49-F238E27FC236}">
                    <a16:creationId xmlns:a16="http://schemas.microsoft.com/office/drawing/2014/main" id="{DAB09CF8-8CEE-3B4B-AF16-A82A027F2383}"/>
                  </a:ext>
                </a:extLst>
              </p:cNvPr>
              <p:cNvSpPr/>
              <p:nvPr/>
            </p:nvSpPr>
            <p:spPr>
              <a:xfrm rot="10800000" flipH="1">
                <a:off x="6624394" y="3106981"/>
                <a:ext cx="567360" cy="367560"/>
              </a:xfrm>
              <a:prstGeom prst="bentConnector3">
                <a:avLst>
                  <a:gd name="adj1" fmla="val 5000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92" name="CustomShape 22">
                <a:extLst>
                  <a:ext uri="{FF2B5EF4-FFF2-40B4-BE49-F238E27FC236}">
                    <a16:creationId xmlns:a16="http://schemas.microsoft.com/office/drawing/2014/main" id="{D275FD81-6FE8-0149-AF05-D5F8FFDF7252}"/>
                  </a:ext>
                </a:extLst>
              </p:cNvPr>
              <p:cNvSpPr/>
              <p:nvPr/>
            </p:nvSpPr>
            <p:spPr>
              <a:xfrm>
                <a:off x="6625955" y="3476520"/>
                <a:ext cx="564840" cy="170280"/>
              </a:xfrm>
              <a:prstGeom prst="bentConnector3">
                <a:avLst>
                  <a:gd name="adj1" fmla="val 5000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93" name="CustomShape 23">
                <a:extLst>
                  <a:ext uri="{FF2B5EF4-FFF2-40B4-BE49-F238E27FC236}">
                    <a16:creationId xmlns:a16="http://schemas.microsoft.com/office/drawing/2014/main" id="{96A2F7DB-0DC1-0B4A-9735-5617481CC02A}"/>
                  </a:ext>
                </a:extLst>
              </p:cNvPr>
              <p:cNvSpPr/>
              <p:nvPr/>
            </p:nvSpPr>
            <p:spPr>
              <a:xfrm>
                <a:off x="6625955" y="3476520"/>
                <a:ext cx="564840" cy="731880"/>
              </a:xfrm>
              <a:prstGeom prst="bentConnector3">
                <a:avLst>
                  <a:gd name="adj1" fmla="val 5000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sp>
          <p:nvSpPr>
            <p:cNvPr id="85" name="CustomShape 24">
              <a:extLst>
                <a:ext uri="{FF2B5EF4-FFF2-40B4-BE49-F238E27FC236}">
                  <a16:creationId xmlns:a16="http://schemas.microsoft.com/office/drawing/2014/main" id="{B4389CED-137C-DD44-80AA-4F121E5B7075}"/>
                </a:ext>
              </a:extLst>
            </p:cNvPr>
            <p:cNvSpPr/>
            <p:nvPr/>
          </p:nvSpPr>
          <p:spPr>
            <a:xfrm>
              <a:off x="5636160" y="3515518"/>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nvGrpSpPr>
            <p:cNvPr id="86" name="Group 85">
              <a:extLst>
                <a:ext uri="{FF2B5EF4-FFF2-40B4-BE49-F238E27FC236}">
                  <a16:creationId xmlns:a16="http://schemas.microsoft.com/office/drawing/2014/main" id="{B3DF8E39-8644-D646-A39C-4C379C2627CE}"/>
                </a:ext>
              </a:extLst>
            </p:cNvPr>
            <p:cNvGrpSpPr/>
            <p:nvPr/>
          </p:nvGrpSpPr>
          <p:grpSpPr>
            <a:xfrm>
              <a:off x="1709999" y="3010812"/>
              <a:ext cx="570941" cy="1009773"/>
              <a:chOff x="1709999" y="3002467"/>
              <a:chExt cx="570941" cy="1009773"/>
            </a:xfrm>
          </p:grpSpPr>
          <p:sp>
            <p:nvSpPr>
              <p:cNvPr id="87" name="CustomShape 17">
                <a:extLst>
                  <a:ext uri="{FF2B5EF4-FFF2-40B4-BE49-F238E27FC236}">
                    <a16:creationId xmlns:a16="http://schemas.microsoft.com/office/drawing/2014/main" id="{C9067C24-C8CC-0744-9B16-B79A7EE82732}"/>
                  </a:ext>
                </a:extLst>
              </p:cNvPr>
              <p:cNvSpPr/>
              <p:nvPr/>
            </p:nvSpPr>
            <p:spPr>
              <a:xfrm>
                <a:off x="1721359" y="3002467"/>
                <a:ext cx="559440" cy="472320"/>
              </a:xfrm>
              <a:prstGeom prst="bentConnector3">
                <a:avLst>
                  <a:gd name="adj1" fmla="val 4999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88" name="CustomShape 19">
                <a:extLst>
                  <a:ext uri="{FF2B5EF4-FFF2-40B4-BE49-F238E27FC236}">
                    <a16:creationId xmlns:a16="http://schemas.microsoft.com/office/drawing/2014/main" id="{EA601C30-C4E8-124A-A644-94DA7B173D3D}"/>
                  </a:ext>
                </a:extLst>
              </p:cNvPr>
              <p:cNvSpPr/>
              <p:nvPr/>
            </p:nvSpPr>
            <p:spPr>
              <a:xfrm rot="10800000" flipH="1">
                <a:off x="1722580" y="3477640"/>
                <a:ext cx="558360" cy="534600"/>
              </a:xfrm>
              <a:prstGeom prst="bentConnector3">
                <a:avLst>
                  <a:gd name="adj1" fmla="val 49992"/>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89" name="CustomShape 16">
                <a:extLst>
                  <a:ext uri="{FF2B5EF4-FFF2-40B4-BE49-F238E27FC236}">
                    <a16:creationId xmlns:a16="http://schemas.microsoft.com/office/drawing/2014/main" id="{53A7189C-C9C9-8640-A868-4F3EFA60060F}"/>
                  </a:ext>
                </a:extLst>
              </p:cNvPr>
              <p:cNvSpPr/>
              <p:nvPr/>
            </p:nvSpPr>
            <p:spPr>
              <a:xfrm>
                <a:off x="1709999" y="3474541"/>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grpSp>
      <p:grpSp>
        <p:nvGrpSpPr>
          <p:cNvPr id="2" name="Group 1">
            <a:extLst>
              <a:ext uri="{FF2B5EF4-FFF2-40B4-BE49-F238E27FC236}">
                <a16:creationId xmlns:a16="http://schemas.microsoft.com/office/drawing/2014/main" id="{B5580A98-92BC-7C44-A680-D7D28B01107A}"/>
              </a:ext>
            </a:extLst>
          </p:cNvPr>
          <p:cNvGrpSpPr/>
          <p:nvPr/>
        </p:nvGrpSpPr>
        <p:grpSpPr>
          <a:xfrm>
            <a:off x="2451240" y="3867583"/>
            <a:ext cx="619560" cy="1146213"/>
            <a:chOff x="2451240" y="3919707"/>
            <a:chExt cx="619560" cy="1146213"/>
          </a:xfrm>
        </p:grpSpPr>
        <p:sp>
          <p:nvSpPr>
            <p:cNvPr id="94" name="CustomShape 17">
              <a:extLst>
                <a:ext uri="{FF2B5EF4-FFF2-40B4-BE49-F238E27FC236}">
                  <a16:creationId xmlns:a16="http://schemas.microsoft.com/office/drawing/2014/main" id="{44F46558-0DB6-0948-B796-8510216F93B3}"/>
                </a:ext>
              </a:extLst>
            </p:cNvPr>
            <p:cNvSpPr/>
            <p:nvPr/>
          </p:nvSpPr>
          <p:spPr>
            <a:xfrm>
              <a:off x="2451240" y="3919707"/>
              <a:ext cx="619419" cy="534600"/>
            </a:xfrm>
            <a:prstGeom prst="bentConnector3">
              <a:avLst>
                <a:gd name="adj1" fmla="val 4999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95" name="CustomShape 19">
              <a:extLst>
                <a:ext uri="{FF2B5EF4-FFF2-40B4-BE49-F238E27FC236}">
                  <a16:creationId xmlns:a16="http://schemas.microsoft.com/office/drawing/2014/main" id="{ABE4233D-FA64-C744-AED6-132DD14C1119}"/>
                </a:ext>
              </a:extLst>
            </p:cNvPr>
            <p:cNvSpPr/>
            <p:nvPr/>
          </p:nvSpPr>
          <p:spPr>
            <a:xfrm rot="10800000" flipH="1">
              <a:off x="2499859" y="4457160"/>
              <a:ext cx="570941" cy="608760"/>
            </a:xfrm>
            <a:prstGeom prst="bentConnector3">
              <a:avLst>
                <a:gd name="adj1" fmla="val 45604"/>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96" name="CustomShape 16">
              <a:extLst>
                <a:ext uri="{FF2B5EF4-FFF2-40B4-BE49-F238E27FC236}">
                  <a16:creationId xmlns:a16="http://schemas.microsoft.com/office/drawing/2014/main" id="{0254AD39-112A-DB49-ACA0-C776C9232C0A}"/>
                </a:ext>
              </a:extLst>
            </p:cNvPr>
            <p:cNvSpPr/>
            <p:nvPr/>
          </p:nvSpPr>
          <p:spPr>
            <a:xfrm>
              <a:off x="2499859" y="4454061"/>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sp>
        <p:nvSpPr>
          <p:cNvPr id="97" name="CustomShape 16">
            <a:extLst>
              <a:ext uri="{FF2B5EF4-FFF2-40B4-BE49-F238E27FC236}">
                <a16:creationId xmlns:a16="http://schemas.microsoft.com/office/drawing/2014/main" id="{9D9B2353-44AD-6447-A931-FADC57840773}"/>
              </a:ext>
            </a:extLst>
          </p:cNvPr>
          <p:cNvSpPr/>
          <p:nvPr/>
        </p:nvSpPr>
        <p:spPr>
          <a:xfrm>
            <a:off x="4875840" y="4440509"/>
            <a:ext cx="79488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98" name="CustomShape 16">
            <a:extLst>
              <a:ext uri="{FF2B5EF4-FFF2-40B4-BE49-F238E27FC236}">
                <a16:creationId xmlns:a16="http://schemas.microsoft.com/office/drawing/2014/main" id="{A1EED7B1-4683-F44F-86D5-814973E2E6F0}"/>
              </a:ext>
            </a:extLst>
          </p:cNvPr>
          <p:cNvSpPr/>
          <p:nvPr/>
        </p:nvSpPr>
        <p:spPr>
          <a:xfrm>
            <a:off x="3606300" y="4440509"/>
            <a:ext cx="79488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Parsing Starts the Preparation Process </a:t>
            </a:r>
            <a:endParaRPr lang="en-US" sz="2880" b="0" strike="noStrike" spc="-1">
              <a:latin typeface="Calibri" panose="020F0502020204030204" pitchFamily="34" charset="0"/>
              <a:cs typeface="Calibri" panose="020F0502020204030204" pitchFamily="34" charset="0"/>
            </a:endParaRPr>
          </a:p>
        </p:txBody>
      </p:sp>
      <p:sp>
        <p:nvSpPr>
          <p:cNvPr id="297" name="CustomShape 2"/>
          <p:cNvSpPr/>
          <p:nvPr/>
        </p:nvSpPr>
        <p:spPr>
          <a:xfrm>
            <a:off x="449280" y="990360"/>
            <a:ext cx="8693640" cy="2885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14000"/>
              </a:lnSpc>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Input formats can be industry-standard, vendor-specific, company-specific, or ad hoc</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Transform diverse inputs to a convenient representation</a:t>
            </a:r>
            <a:endParaRPr lang="en-US" sz="2000" b="0" strike="noStrike" spc="-1">
              <a:latin typeface="Calibri" panose="020F0502020204030204" pitchFamily="34" charset="0"/>
              <a:cs typeface="Calibri" panose="020F0502020204030204" pitchFamily="34" charset="0"/>
            </a:endParaRPr>
          </a:p>
          <a:p>
            <a:pPr marL="804960" lvl="2" indent="-460800">
              <a:lnSpc>
                <a:spcPct val="114000"/>
              </a:lnSpc>
              <a:spcBef>
                <a:spcPts val="499"/>
              </a:spcBef>
              <a:buClr>
                <a:srgbClr val="000000"/>
              </a:buClr>
              <a:buFont typeface="Arial"/>
              <a:buChar char="—"/>
            </a:pPr>
            <a:r>
              <a:rPr lang="en-US" sz="1800" b="0" strike="noStrike" spc="-1">
                <a:solidFill>
                  <a:srgbClr val="000000"/>
                </a:solidFill>
                <a:latin typeface="Calibri" panose="020F0502020204030204" pitchFamily="34" charset="0"/>
                <a:ea typeface="Merriweather Sans"/>
                <a:cs typeface="Calibri" panose="020F0502020204030204" pitchFamily="34" charset="0"/>
              </a:rPr>
              <a:t>Industry-standard software: Logstash, Splunk</a:t>
            </a:r>
            <a:endParaRPr lang="en-US" sz="1800" b="0" strike="noStrike" spc="-1">
              <a:latin typeface="Calibri" panose="020F0502020204030204" pitchFamily="34" charset="0"/>
              <a:cs typeface="Calibri" panose="020F0502020204030204" pitchFamily="34" charset="0"/>
            </a:endParaRPr>
          </a:p>
          <a:p>
            <a:pPr marL="804960" lvl="2" indent="-460800">
              <a:lnSpc>
                <a:spcPct val="114000"/>
              </a:lnSpc>
              <a:spcBef>
                <a:spcPts val="499"/>
              </a:spcBef>
              <a:buClr>
                <a:srgbClr val="000000"/>
              </a:buClr>
              <a:buFont typeface="Arial"/>
              <a:buChar char="—"/>
            </a:pPr>
            <a:r>
              <a:rPr lang="en-US" sz="1800" b="0" strike="noStrike" spc="-1">
                <a:solidFill>
                  <a:srgbClr val="000000"/>
                </a:solidFill>
                <a:latin typeface="Calibri" panose="020F0502020204030204" pitchFamily="34" charset="0"/>
                <a:ea typeface="Merriweather Sans"/>
                <a:cs typeface="Calibri" panose="020F0502020204030204" pitchFamily="34" charset="0"/>
              </a:rPr>
              <a:t>Tools developed by CSIRTs: IntelMQ, MISP, Megatron, CIF</a:t>
            </a:r>
            <a:endParaRPr lang="en-US" sz="18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Spot data in invalid formats (URLs, IP addresses, etc.)</a:t>
            </a:r>
            <a:endParaRPr lang="en-US" sz="20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a:solidFill>
                  <a:srgbClr val="000000"/>
                </a:solidFill>
                <a:latin typeface="Calibri" panose="020F0502020204030204" pitchFamily="34" charset="0"/>
                <a:ea typeface="Merriweather Sans"/>
                <a:cs typeface="Calibri" panose="020F0502020204030204" pitchFamily="34" charset="0"/>
              </a:rPr>
              <a:t>Judiciously save original input data</a:t>
            </a:r>
            <a:endParaRPr lang="en-US" sz="2000" b="0" strike="noStrike" spc="-1">
              <a:latin typeface="Calibri" panose="020F0502020204030204" pitchFamily="34" charset="0"/>
              <a:cs typeface="Calibri" panose="020F0502020204030204" pitchFamily="34" charset="0"/>
            </a:endParaRPr>
          </a:p>
        </p:txBody>
      </p:sp>
      <p:sp>
        <p:nvSpPr>
          <p:cNvPr id="298" name="CustomShape 3"/>
          <p:cNvSpPr/>
          <p:nvPr/>
        </p:nvSpPr>
        <p:spPr>
          <a:xfrm>
            <a:off x="2206080" y="4408920"/>
            <a:ext cx="693720" cy="1604880"/>
          </a:xfrm>
          <a:prstGeom prst="curvedRightArrow">
            <a:avLst>
              <a:gd name="adj1" fmla="val 25000"/>
              <a:gd name="adj2" fmla="val 50000"/>
              <a:gd name="adj3" fmla="val 25000"/>
            </a:avLst>
          </a:prstGeom>
          <a:solidFill>
            <a:srgbClr val="00192B"/>
          </a:solidFill>
          <a:ln>
            <a:noFill/>
          </a:ln>
        </p:spPr>
        <p:style>
          <a:lnRef idx="0">
            <a:scrgbClr r="0" g="0" b="0"/>
          </a:lnRef>
          <a:fillRef idx="0">
            <a:scrgbClr r="0" g="0" b="0"/>
          </a:fillRef>
          <a:effectRef idx="0">
            <a:scrgbClr r="0" g="0" b="0"/>
          </a:effectRef>
          <a:fontRef idx="minor"/>
        </p:style>
      </p:sp>
      <p:sp>
        <p:nvSpPr>
          <p:cNvPr id="299" name="CustomShape 4"/>
          <p:cNvSpPr/>
          <p:nvPr/>
        </p:nvSpPr>
        <p:spPr>
          <a:xfrm>
            <a:off x="2900880" y="5212080"/>
            <a:ext cx="4797720" cy="1398600"/>
          </a:xfrm>
          <a:prstGeom prst="rect">
            <a:avLst/>
          </a:prstGeom>
          <a:solidFill>
            <a:srgbClr val="003F0A"/>
          </a:solid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400" b="0" strike="noStrike" spc="-1">
                <a:solidFill>
                  <a:srgbClr val="FFFFFF"/>
                </a:solidFill>
                <a:latin typeface="Calibri" panose="020F0502020204030204" pitchFamily="34" charset="0"/>
                <a:ea typeface="Merriweather Sans"/>
                <a:cs typeface="Calibri" panose="020F0502020204030204" pitchFamily="34" charset="0"/>
              </a:rPr>
              <a:t>. . . </a:t>
            </a:r>
            <a:endParaRPr lang="en-US" sz="1400" b="0" strike="noStrike" spc="-1">
              <a:latin typeface="Calibri" panose="020F0502020204030204" pitchFamily="34" charset="0"/>
              <a:cs typeface="Calibri" panose="020F0502020204030204" pitchFamily="34" charset="0"/>
            </a:endParaRPr>
          </a:p>
          <a:p>
            <a:pPr>
              <a:lnSpc>
                <a:spcPct val="100000"/>
              </a:lnSpc>
            </a:pPr>
            <a:r>
              <a:rPr lang="en-US" sz="1400" b="0" strike="noStrike" spc="-1">
                <a:solidFill>
                  <a:srgbClr val="FFFFFF"/>
                </a:solidFill>
                <a:latin typeface="Calibri" panose="020F0502020204030204" pitchFamily="34" charset="0"/>
                <a:ea typeface="Merriweather Sans"/>
                <a:cs typeface="Calibri" panose="020F0502020204030204" pitchFamily="34" charset="0"/>
              </a:rPr>
              <a:t>“source ip address”: “1.1.1.1”,</a:t>
            </a:r>
            <a:endParaRPr lang="en-US" sz="1400" b="0" strike="noStrike" spc="-1">
              <a:latin typeface="Calibri" panose="020F0502020204030204" pitchFamily="34" charset="0"/>
              <a:cs typeface="Calibri" panose="020F0502020204030204" pitchFamily="34" charset="0"/>
            </a:endParaRPr>
          </a:p>
          <a:p>
            <a:pPr>
              <a:lnSpc>
                <a:spcPct val="100000"/>
              </a:lnSpc>
            </a:pPr>
            <a:r>
              <a:rPr lang="en-US" sz="1400" b="0" strike="noStrike" spc="-1">
                <a:solidFill>
                  <a:srgbClr val="FFFFFF"/>
                </a:solidFill>
                <a:latin typeface="Calibri" panose="020F0502020204030204" pitchFamily="34" charset="0"/>
                <a:ea typeface="Merriweather Sans"/>
                <a:cs typeface="Calibri" panose="020F0502020204030204" pitchFamily="34" charset="0"/>
              </a:rPr>
              <a:t>“source ip name”: “www.first.org”,</a:t>
            </a:r>
            <a:endParaRPr lang="en-US" sz="1400" b="0" strike="noStrike" spc="-1">
              <a:latin typeface="Calibri" panose="020F0502020204030204" pitchFamily="34" charset="0"/>
              <a:cs typeface="Calibri" panose="020F0502020204030204" pitchFamily="34" charset="0"/>
            </a:endParaRPr>
          </a:p>
          <a:p>
            <a:pPr>
              <a:lnSpc>
                <a:spcPct val="100000"/>
              </a:lnSpc>
            </a:pPr>
            <a:r>
              <a:rPr lang="en-US" sz="1400" b="0" strike="noStrike" spc="-1">
                <a:solidFill>
                  <a:srgbClr val="FFFFFF"/>
                </a:solidFill>
                <a:latin typeface="Calibri" panose="020F0502020204030204" pitchFamily="34" charset="0"/>
                <a:ea typeface="Merriweather Sans"/>
                <a:cs typeface="Calibri" panose="020F0502020204030204" pitchFamily="34" charset="0"/>
              </a:rPr>
              <a:t>“source time”: “2017-04-03T05:22:23+00:00”</a:t>
            </a:r>
            <a:endParaRPr lang="en-US" sz="1400" b="0" strike="noStrike" spc="-1">
              <a:latin typeface="Calibri" panose="020F0502020204030204" pitchFamily="34" charset="0"/>
              <a:cs typeface="Calibri" panose="020F0502020204030204" pitchFamily="34" charset="0"/>
            </a:endParaRPr>
          </a:p>
          <a:p>
            <a:pPr>
              <a:lnSpc>
                <a:spcPct val="100000"/>
              </a:lnSpc>
            </a:pPr>
            <a:r>
              <a:rPr lang="en-US" sz="1400" b="0" strike="noStrike" spc="-1">
                <a:solidFill>
                  <a:srgbClr val="FFFFFF"/>
                </a:solidFill>
                <a:latin typeface="Calibri" panose="020F0502020204030204" pitchFamily="34" charset="0"/>
                <a:ea typeface="Merriweather Sans"/>
                <a:cs typeface="Calibri" panose="020F0502020204030204" pitchFamily="34" charset="0"/>
              </a:rPr>
              <a:t>“source ip”: “2.2.2.2”</a:t>
            </a:r>
            <a:endParaRPr lang="en-US" sz="1400" b="0" strike="noStrike" spc="-1">
              <a:latin typeface="Calibri" panose="020F0502020204030204" pitchFamily="34" charset="0"/>
              <a:cs typeface="Calibri" panose="020F0502020204030204" pitchFamily="34" charset="0"/>
            </a:endParaRPr>
          </a:p>
          <a:p>
            <a:pPr>
              <a:lnSpc>
                <a:spcPct val="100000"/>
              </a:lnSpc>
            </a:pPr>
            <a:r>
              <a:rPr lang="en-US" sz="1400" b="0" strike="noStrike" spc="-1">
                <a:solidFill>
                  <a:srgbClr val="FFFFFF"/>
                </a:solidFill>
                <a:latin typeface="Calibri" panose="020F0502020204030204" pitchFamily="34" charset="0"/>
                <a:ea typeface="Merriweather Sans"/>
                <a:cs typeface="Calibri" panose="020F0502020204030204" pitchFamily="34" charset="0"/>
              </a:rPr>
              <a:t>. . . </a:t>
            </a:r>
            <a:endParaRPr lang="en-US" sz="1400" b="0" strike="noStrike" spc="-1">
              <a:latin typeface="Calibri" panose="020F0502020204030204" pitchFamily="34" charset="0"/>
              <a:cs typeface="Calibri" panose="020F0502020204030204" pitchFamily="34" charset="0"/>
            </a:endParaRPr>
          </a:p>
          <a:p>
            <a:pPr algn="ctr">
              <a:lnSpc>
                <a:spcPct val="100000"/>
              </a:lnSpc>
            </a:pPr>
            <a:endParaRPr lang="en-US" sz="1400" b="0" strike="noStrike" spc="-1">
              <a:latin typeface="Calibri" panose="020F0502020204030204" pitchFamily="34" charset="0"/>
              <a:cs typeface="Calibri" panose="020F0502020204030204" pitchFamily="34" charset="0"/>
            </a:endParaRPr>
          </a:p>
        </p:txBody>
      </p:sp>
      <p:sp>
        <p:nvSpPr>
          <p:cNvPr id="300" name="CustomShape 5"/>
          <p:cNvSpPr/>
          <p:nvPr/>
        </p:nvSpPr>
        <p:spPr>
          <a:xfrm>
            <a:off x="2610720" y="3812040"/>
            <a:ext cx="4981680" cy="1311840"/>
          </a:xfrm>
          <a:prstGeom prst="rect">
            <a:avLst/>
          </a:prstGeom>
          <a:solidFill>
            <a:srgbClr val="00AE1D"/>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FFFFFF"/>
                </a:solidFill>
                <a:latin typeface="Calibri" panose="020F0502020204030204" pitchFamily="34" charset="0"/>
                <a:ea typeface="Merriweather Sans"/>
                <a:cs typeface="Calibri" panose="020F0502020204030204" pitchFamily="34" charset="0"/>
              </a:rPr>
              <a:t># IP address | IP name | utc</a:t>
            </a:r>
            <a:endParaRPr lang="en-US" sz="1400" b="0" strike="noStrike" spc="-1">
              <a:latin typeface="Calibri" panose="020F0502020204030204" pitchFamily="34" charset="0"/>
              <a:cs typeface="Calibri" panose="020F0502020204030204" pitchFamily="34" charset="0"/>
            </a:endParaRPr>
          </a:p>
          <a:p>
            <a:pPr>
              <a:lnSpc>
                <a:spcPct val="100000"/>
              </a:lnSpc>
            </a:pPr>
            <a:r>
              <a:rPr lang="en-US" sz="1400" b="0" strike="noStrike" spc="-1">
                <a:solidFill>
                  <a:srgbClr val="FFFFFF"/>
                </a:solidFill>
                <a:latin typeface="Calibri" panose="020F0502020204030204" pitchFamily="34" charset="0"/>
                <a:ea typeface="Merriweather Sans"/>
                <a:cs typeface="Calibri" panose="020F0502020204030204" pitchFamily="34" charset="0"/>
              </a:rPr>
              <a:t>1.1.1.1 | www.first.org | 2017-01-04 05:22:23</a:t>
            </a:r>
            <a:endParaRPr lang="en-US" sz="1400" b="0" strike="noStrike" spc="-1">
              <a:latin typeface="Calibri" panose="020F0502020204030204" pitchFamily="34" charset="0"/>
              <a:cs typeface="Calibri" panose="020F0502020204030204" pitchFamily="34" charset="0"/>
            </a:endParaRPr>
          </a:p>
          <a:p>
            <a:pPr>
              <a:lnSpc>
                <a:spcPct val="100000"/>
              </a:lnSpc>
            </a:pPr>
            <a:r>
              <a:rPr lang="en-US" sz="1400" b="0" strike="noStrike" spc="-1">
                <a:solidFill>
                  <a:srgbClr val="FFFFFF"/>
                </a:solidFill>
                <a:latin typeface="Calibri" panose="020F0502020204030204" pitchFamily="34" charset="0"/>
                <a:ea typeface="Merriweather Sans"/>
                <a:cs typeface="Calibri" panose="020F0502020204030204" pitchFamily="34" charset="0"/>
              </a:rPr>
              <a:t>2.2.2.2 | www.us-cert.gov| 2017-01-03 19:21:12</a:t>
            </a:r>
            <a:endParaRPr lang="en-US" sz="1400" b="0" strike="noStrike" spc="-1">
              <a:latin typeface="Calibri" panose="020F0502020204030204" pitchFamily="34" charset="0"/>
              <a:cs typeface="Calibri" panose="020F0502020204030204" pitchFamily="34" charset="0"/>
            </a:endParaRPr>
          </a:p>
          <a:p>
            <a:pPr>
              <a:lnSpc>
                <a:spcPct val="100000"/>
              </a:lnSpc>
            </a:pPr>
            <a:r>
              <a:rPr lang="en-US" sz="1400" b="0" strike="noStrike" spc="-1">
                <a:solidFill>
                  <a:srgbClr val="FFFFFF"/>
                </a:solidFill>
                <a:latin typeface="Calibri" panose="020F0502020204030204" pitchFamily="34" charset="0"/>
                <a:ea typeface="Merriweather Sans"/>
                <a:cs typeface="Calibri" panose="020F0502020204030204" pitchFamily="34" charset="0"/>
              </a:rPr>
              <a:t>3.3.3.3| www.enisa.europa.eu | 2017-01-04 02:22:14</a:t>
            </a:r>
            <a:endParaRPr lang="en-US" sz="1400" b="0" strike="noStrike" spc="-1">
              <a:latin typeface="Calibri" panose="020F0502020204030204" pitchFamily="34" charset="0"/>
              <a:cs typeface="Calibri" panose="020F0502020204030204" pitchFamily="34" charset="0"/>
            </a:endParaRPr>
          </a:p>
          <a:p>
            <a:pPr>
              <a:lnSpc>
                <a:spcPct val="100000"/>
              </a:lnSpc>
            </a:pPr>
            <a:r>
              <a:rPr lang="en-US" sz="1400" b="0" strike="noStrike" spc="-1">
                <a:solidFill>
                  <a:srgbClr val="FFFFFF"/>
                </a:solidFill>
                <a:latin typeface="Calibri" panose="020F0502020204030204" pitchFamily="34" charset="0"/>
                <a:ea typeface="Merriweather Sans"/>
                <a:cs typeface="Calibri" panose="020F0502020204030204" pitchFamily="34" charset="0"/>
              </a:rPr>
              <a:t>4.4.4.4 | www.apcert.org | 2017-01-04 12:34:45</a:t>
            </a:r>
            <a:endParaRPr lang="en-US" sz="1400" b="0" strike="noStrike" spc="-1">
              <a:latin typeface="Calibri" panose="020F0502020204030204" pitchFamily="34" charset="0"/>
              <a:cs typeface="Calibri" panose="020F0502020204030204" pitchFamily="34" charset="0"/>
            </a:endParaRPr>
          </a:p>
        </p:txBody>
      </p:sp>
      <p:sp>
        <p:nvSpPr>
          <p:cNvPr id="301" name="CustomShape 6"/>
          <p:cNvSpPr/>
          <p:nvPr/>
        </p:nvSpPr>
        <p:spPr>
          <a:xfrm>
            <a:off x="3168000" y="5227560"/>
            <a:ext cx="183600" cy="27576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Normalization Challenge #1:</a:t>
            </a:r>
            <a:br>
              <a:rPr>
                <a:latin typeface="Calibri" panose="020F0502020204030204" pitchFamily="34" charset="0"/>
                <a:cs typeface="Calibri" panose="020F0502020204030204" pitchFamily="34" charset="0"/>
              </a:rPr>
            </a:br>
            <a:r>
              <a:rPr lang="en-US" sz="2880" b="1" strike="noStrike" spc="-1">
                <a:solidFill>
                  <a:srgbClr val="000000"/>
                </a:solidFill>
                <a:latin typeface="Calibri" panose="020F0502020204030204" pitchFamily="34" charset="0"/>
                <a:ea typeface="Merriweather Sans"/>
                <a:cs typeface="Calibri" panose="020F0502020204030204" pitchFamily="34" charset="0"/>
              </a:rPr>
              <a:t>Heterogeneity </a:t>
            </a:r>
            <a:endParaRPr lang="en-US" sz="2880" b="0" strike="noStrike" spc="-1">
              <a:latin typeface="Calibri" panose="020F0502020204030204" pitchFamily="34" charset="0"/>
              <a:cs typeface="Calibri" panose="020F0502020204030204" pitchFamily="34" charset="0"/>
            </a:endParaRPr>
          </a:p>
        </p:txBody>
      </p:sp>
      <p:sp>
        <p:nvSpPr>
          <p:cNvPr id="303" name="CustomShape 2"/>
          <p:cNvSpPr/>
          <p:nvPr/>
        </p:nvSpPr>
        <p:spPr>
          <a:xfrm>
            <a:off x="449280" y="1206360"/>
            <a:ext cx="8693640" cy="2485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14000"/>
              </a:lnSpc>
              <a:buClr>
                <a:srgbClr val="000000"/>
              </a:buClr>
              <a:buFont typeface="Arial"/>
              <a:buChar char="•"/>
            </a:pPr>
            <a:r>
              <a:rPr lang="en-US" sz="1800" b="1" strike="noStrike" spc="-1">
                <a:solidFill>
                  <a:srgbClr val="000000"/>
                </a:solidFill>
                <a:latin typeface="Calibri" panose="020F0502020204030204" pitchFamily="34" charset="0"/>
                <a:ea typeface="Merriweather Sans"/>
                <a:cs typeface="Calibri" panose="020F0502020204030204" pitchFamily="34" charset="0"/>
              </a:rPr>
              <a:t>Normalization: </a:t>
            </a:r>
            <a:r>
              <a:rPr lang="en-US" sz="1800" b="0" strike="noStrike" spc="-1">
                <a:solidFill>
                  <a:srgbClr val="000000"/>
                </a:solidFill>
                <a:latin typeface="Calibri" panose="020F0502020204030204" pitchFamily="34" charset="0"/>
                <a:ea typeface="Merriweather Sans"/>
                <a:cs typeface="Calibri" panose="020F0502020204030204" pitchFamily="34" charset="0"/>
              </a:rPr>
              <a:t>Mapping input data to your internal data structure</a:t>
            </a:r>
            <a:endParaRPr lang="en-US" sz="1800" b="0" strike="noStrike" spc="-1">
              <a:latin typeface="Calibri" panose="020F0502020204030204" pitchFamily="34" charset="0"/>
              <a:cs typeface="Calibri" panose="020F0502020204030204" pitchFamily="34" charset="0"/>
            </a:endParaRPr>
          </a:p>
          <a:p>
            <a:pPr marL="804960" lvl="2" indent="-460800">
              <a:lnSpc>
                <a:spcPct val="114000"/>
              </a:lnSpc>
              <a:spcBef>
                <a:spcPts val="499"/>
              </a:spcBef>
              <a:buClr>
                <a:srgbClr val="000000"/>
              </a:buClr>
              <a:buFont typeface="Arial"/>
              <a:buChar char="—"/>
            </a:pPr>
            <a:r>
              <a:rPr lang="en-US" sz="1800" b="0" strike="noStrike" spc="-1">
                <a:solidFill>
                  <a:srgbClr val="000000"/>
                </a:solidFill>
                <a:latin typeface="Calibri" panose="020F0502020204030204" pitchFamily="34" charset="0"/>
                <a:ea typeface="Merriweather Sans"/>
                <a:cs typeface="Calibri" panose="020F0502020204030204" pitchFamily="34" charset="0"/>
              </a:rPr>
              <a:t>Overlaps with Storage part</a:t>
            </a:r>
            <a:endParaRPr lang="en-US" sz="18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1800" b="1" strike="noStrike" spc="-1">
                <a:solidFill>
                  <a:srgbClr val="000000"/>
                </a:solidFill>
                <a:latin typeface="Calibri" panose="020F0502020204030204" pitchFamily="34" charset="0"/>
                <a:ea typeface="Merriweather Sans"/>
                <a:cs typeface="Calibri" panose="020F0502020204030204" pitchFamily="34" charset="0"/>
              </a:rPr>
              <a:t>Heterogeneity: </a:t>
            </a:r>
            <a:r>
              <a:rPr lang="en-US" sz="1800" b="0" strike="noStrike" spc="-1">
                <a:solidFill>
                  <a:srgbClr val="000000"/>
                </a:solidFill>
                <a:latin typeface="Calibri" panose="020F0502020204030204" pitchFamily="34" charset="0"/>
                <a:ea typeface="Merriweather Sans"/>
                <a:cs typeface="Calibri" panose="020F0502020204030204" pitchFamily="34" charset="0"/>
              </a:rPr>
              <a:t>Diversity in the content and layout of your incoming data</a:t>
            </a:r>
            <a:endParaRPr lang="en-US" sz="18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1800" b="1" strike="noStrike" spc="-1">
                <a:solidFill>
                  <a:srgbClr val="000000"/>
                </a:solidFill>
                <a:latin typeface="Calibri" panose="020F0502020204030204" pitchFamily="34" charset="0"/>
                <a:ea typeface="Merriweather Sans"/>
                <a:cs typeface="Calibri" panose="020F0502020204030204" pitchFamily="34" charset="0"/>
              </a:rPr>
              <a:t>Challenges: </a:t>
            </a:r>
            <a:r>
              <a:rPr lang="en-US" sz="1800" b="0" strike="noStrike" spc="-1">
                <a:solidFill>
                  <a:srgbClr val="000000"/>
                </a:solidFill>
                <a:latin typeface="Calibri" panose="020F0502020204030204" pitchFamily="34" charset="0"/>
                <a:ea typeface="Merriweather Sans"/>
                <a:cs typeface="Calibri" panose="020F0502020204030204" pitchFamily="34" charset="0"/>
              </a:rPr>
              <a:t>Developing clear commonality between differing input data types and formats</a:t>
            </a:r>
            <a:endParaRPr lang="en-US" sz="1800" b="0" strike="noStrike" spc="-1">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1800" b="1" strike="noStrike" spc="-1">
                <a:solidFill>
                  <a:srgbClr val="000000"/>
                </a:solidFill>
                <a:latin typeface="Calibri" panose="020F0502020204030204" pitchFamily="34" charset="0"/>
                <a:ea typeface="Merriweather Sans"/>
                <a:cs typeface="Calibri" panose="020F0502020204030204" pitchFamily="34" charset="0"/>
              </a:rPr>
              <a:t>Benefits: </a:t>
            </a:r>
            <a:r>
              <a:rPr lang="en-US" sz="1800" b="0" strike="noStrike" spc="-1">
                <a:solidFill>
                  <a:srgbClr val="000000"/>
                </a:solidFill>
                <a:latin typeface="Calibri" panose="020F0502020204030204" pitchFamily="34" charset="0"/>
                <a:ea typeface="Merriweather Sans"/>
                <a:cs typeface="Calibri" panose="020F0502020204030204" pitchFamily="34" charset="0"/>
              </a:rPr>
              <a:t>Simplify retrieval and analysis</a:t>
            </a:r>
            <a:endParaRPr lang="en-US" sz="1800" b="0" strike="noStrike" spc="-1">
              <a:latin typeface="Calibri" panose="020F0502020204030204" pitchFamily="34" charset="0"/>
              <a:cs typeface="Calibri" panose="020F0502020204030204" pitchFamily="34" charset="0"/>
            </a:endParaRPr>
          </a:p>
        </p:txBody>
      </p:sp>
      <p:pic>
        <p:nvPicPr>
          <p:cNvPr id="304" name="Shape 144"/>
          <p:cNvPicPr/>
          <p:nvPr/>
        </p:nvPicPr>
        <p:blipFill>
          <a:blip r:embed="rId3"/>
          <a:stretch/>
        </p:blipFill>
        <p:spPr>
          <a:xfrm>
            <a:off x="7994880" y="4871520"/>
            <a:ext cx="752400" cy="509400"/>
          </a:xfrm>
          <a:prstGeom prst="rect">
            <a:avLst/>
          </a:prstGeom>
          <a:ln>
            <a:noFill/>
          </a:ln>
        </p:spPr>
      </p:pic>
      <p:pic>
        <p:nvPicPr>
          <p:cNvPr id="305" name="Shape 145"/>
          <p:cNvPicPr/>
          <p:nvPr/>
        </p:nvPicPr>
        <p:blipFill>
          <a:blip r:embed="rId4"/>
          <a:stretch/>
        </p:blipFill>
        <p:spPr>
          <a:xfrm>
            <a:off x="7354800" y="5367960"/>
            <a:ext cx="735480" cy="555120"/>
          </a:xfrm>
          <a:prstGeom prst="rect">
            <a:avLst/>
          </a:prstGeom>
          <a:ln>
            <a:noFill/>
          </a:ln>
        </p:spPr>
      </p:pic>
      <p:sp>
        <p:nvSpPr>
          <p:cNvPr id="306" name="CustomShape 3"/>
          <p:cNvSpPr/>
          <p:nvPr/>
        </p:nvSpPr>
        <p:spPr>
          <a:xfrm>
            <a:off x="4774320" y="4384080"/>
            <a:ext cx="1165320" cy="1225440"/>
          </a:xfrm>
          <a:prstGeom prst="can">
            <a:avLst>
              <a:gd name="adj" fmla="val 25000"/>
            </a:avLst>
          </a:prstGeom>
          <a:solidFill>
            <a:srgbClr val="4F81BD"/>
          </a:solidFill>
          <a:ln>
            <a:noFill/>
          </a:ln>
        </p:spPr>
        <p:style>
          <a:lnRef idx="0">
            <a:scrgbClr r="0" g="0" b="0"/>
          </a:lnRef>
          <a:fillRef idx="0">
            <a:scrgbClr r="0" g="0" b="0"/>
          </a:fillRef>
          <a:effectRef idx="0">
            <a:scrgbClr r="0" g="0" b="0"/>
          </a:effectRef>
          <a:fontRef idx="minor"/>
        </p:style>
      </p:sp>
      <p:sp>
        <p:nvSpPr>
          <p:cNvPr id="307" name="CustomShape 4"/>
          <p:cNvSpPr/>
          <p:nvPr/>
        </p:nvSpPr>
        <p:spPr>
          <a:xfrm>
            <a:off x="4821120" y="4696560"/>
            <a:ext cx="1068480" cy="819000"/>
          </a:xfrm>
          <a:prstGeom prst="rect">
            <a:avLst/>
          </a:prstGeom>
          <a:solidFill>
            <a:srgbClr val="4F81BD"/>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90000"/>
              </a:lnSpc>
            </a:pPr>
            <a:r>
              <a:rPr lang="en-US" sz="1600" b="0" strike="noStrike" spc="-1" dirty="0">
                <a:solidFill>
                  <a:srgbClr val="FFFFFF"/>
                </a:solidFill>
                <a:latin typeface="Calibri" panose="020F0502020204030204" pitchFamily="34" charset="0"/>
                <a:ea typeface="Merriweather Sans"/>
                <a:cs typeface="Calibri" panose="020F0502020204030204" pitchFamily="34" charset="0"/>
              </a:rPr>
              <a:t>security</a:t>
            </a:r>
            <a:endParaRPr lang="en-US" sz="1600" b="0" strike="noStrike" spc="-1" dirty="0">
              <a:latin typeface="Calibri" panose="020F0502020204030204" pitchFamily="34" charset="0"/>
              <a:cs typeface="Calibri" panose="020F0502020204030204" pitchFamily="34" charset="0"/>
            </a:endParaRPr>
          </a:p>
          <a:p>
            <a:pPr algn="ctr">
              <a:lnSpc>
                <a:spcPct val="90000"/>
              </a:lnSpc>
            </a:pPr>
            <a:r>
              <a:rPr lang="en-US" sz="1600" b="0" strike="noStrike" spc="-1" dirty="0">
                <a:solidFill>
                  <a:srgbClr val="FFFFFF"/>
                </a:solidFill>
                <a:latin typeface="Calibri" panose="020F0502020204030204" pitchFamily="34" charset="0"/>
                <a:ea typeface="Merriweather Sans"/>
                <a:cs typeface="Calibri" panose="020F0502020204030204" pitchFamily="34" charset="0"/>
              </a:rPr>
              <a:t>data</a:t>
            </a:r>
            <a:endParaRPr lang="en-US" sz="1600" b="0" strike="noStrike" spc="-1" dirty="0">
              <a:latin typeface="Calibri" panose="020F0502020204030204" pitchFamily="34" charset="0"/>
              <a:cs typeface="Calibri" panose="020F0502020204030204" pitchFamily="34" charset="0"/>
            </a:endParaRPr>
          </a:p>
          <a:p>
            <a:pPr algn="ctr">
              <a:lnSpc>
                <a:spcPct val="90000"/>
              </a:lnSpc>
            </a:pPr>
            <a:r>
              <a:rPr lang="en-US" sz="1600" b="0" strike="noStrike" spc="-1" dirty="0">
                <a:solidFill>
                  <a:srgbClr val="FFFFFF"/>
                </a:solidFill>
                <a:latin typeface="Calibri" panose="020F0502020204030204" pitchFamily="34" charset="0"/>
                <a:ea typeface="Merriweather Sans"/>
                <a:cs typeface="Calibri" panose="020F0502020204030204" pitchFamily="34" charset="0"/>
              </a:rPr>
              <a:t>storage</a:t>
            </a:r>
            <a:endParaRPr lang="en-US" sz="1600" b="0" strike="noStrike" spc="-1" dirty="0">
              <a:latin typeface="Calibri" panose="020F0502020204030204" pitchFamily="34" charset="0"/>
              <a:cs typeface="Calibri" panose="020F0502020204030204" pitchFamily="34" charset="0"/>
            </a:endParaRPr>
          </a:p>
        </p:txBody>
      </p:sp>
      <p:sp>
        <p:nvSpPr>
          <p:cNvPr id="308" name="CustomShape 5"/>
          <p:cNvSpPr/>
          <p:nvPr/>
        </p:nvSpPr>
        <p:spPr>
          <a:xfrm flipH="1">
            <a:off x="5999040" y="4763160"/>
            <a:ext cx="1731960" cy="558360"/>
          </a:xfrm>
          <a:prstGeom prst="rightArrow">
            <a:avLst>
              <a:gd name="adj1" fmla="val 50000"/>
              <a:gd name="adj2" fmla="val 50000"/>
            </a:avLst>
          </a:prstGeom>
          <a:solidFill>
            <a:srgbClr val="4F81BD"/>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normalization</a:t>
            </a:r>
            <a:endParaRPr lang="en-US" sz="1600" b="0" strike="noStrike" spc="-1">
              <a:latin typeface="Calibri" panose="020F0502020204030204" pitchFamily="34" charset="0"/>
              <a:cs typeface="Calibri" panose="020F0502020204030204" pitchFamily="34" charset="0"/>
            </a:endParaRPr>
          </a:p>
        </p:txBody>
      </p:sp>
      <p:graphicFrame>
        <p:nvGraphicFramePr>
          <p:cNvPr id="309" name="Table 6"/>
          <p:cNvGraphicFramePr/>
          <p:nvPr>
            <p:extLst>
              <p:ext uri="{D42A27DB-BD31-4B8C-83A1-F6EECF244321}">
                <p14:modId xmlns:p14="http://schemas.microsoft.com/office/powerpoint/2010/main" val="1650951536"/>
              </p:ext>
            </p:extLst>
          </p:nvPr>
        </p:nvGraphicFramePr>
        <p:xfrm>
          <a:off x="566280" y="4253040"/>
          <a:ext cx="3903480" cy="1537200"/>
        </p:xfrm>
        <a:graphic>
          <a:graphicData uri="http://schemas.openxmlformats.org/drawingml/2006/table">
            <a:tbl>
              <a:tblPr/>
              <a:tblGrid>
                <a:gridCol w="1046160">
                  <a:extLst>
                    <a:ext uri="{9D8B030D-6E8A-4147-A177-3AD203B41FA5}">
                      <a16:colId xmlns:a16="http://schemas.microsoft.com/office/drawing/2014/main" val="20000"/>
                    </a:ext>
                  </a:extLst>
                </a:gridCol>
                <a:gridCol w="1194480">
                  <a:extLst>
                    <a:ext uri="{9D8B030D-6E8A-4147-A177-3AD203B41FA5}">
                      <a16:colId xmlns:a16="http://schemas.microsoft.com/office/drawing/2014/main" val="20001"/>
                    </a:ext>
                  </a:extLst>
                </a:gridCol>
                <a:gridCol w="1662840">
                  <a:extLst>
                    <a:ext uri="{9D8B030D-6E8A-4147-A177-3AD203B41FA5}">
                      <a16:colId xmlns:a16="http://schemas.microsoft.com/office/drawing/2014/main" val="20002"/>
                    </a:ext>
                  </a:extLst>
                </a:gridCol>
              </a:tblGrid>
              <a:tr h="581400">
                <a:tc>
                  <a:txBody>
                    <a:bodyPr/>
                    <a:lstStyle/>
                    <a:p>
                      <a:pPr algn="ctr">
                        <a:lnSpc>
                          <a:spcPct val="100000"/>
                        </a:lnSpc>
                      </a:pPr>
                      <a:r>
                        <a:rPr lang="en-US" sz="1200" b="1" strike="noStrike" spc="-1" dirty="0">
                          <a:solidFill>
                            <a:srgbClr val="FFFFFF"/>
                          </a:solidFill>
                          <a:latin typeface="Calibri" panose="020F0502020204030204" pitchFamily="34" charset="0"/>
                          <a:ea typeface="Arial"/>
                          <a:cs typeface="Calibri" panose="020F0502020204030204" pitchFamily="34" charset="0"/>
                        </a:rPr>
                        <a:t>DB Design Priority</a:t>
                      </a:r>
                      <a:endParaRPr lang="en-US" sz="1200" b="0" strike="noStrike" spc="-1" dirty="0">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tc>
                  <a:txBody>
                    <a:bodyPr/>
                    <a:lstStyle/>
                    <a:p>
                      <a:pPr algn="ctr">
                        <a:lnSpc>
                          <a:spcPct val="100000"/>
                        </a:lnSpc>
                      </a:pPr>
                      <a:r>
                        <a:rPr lang="en-US" sz="1200" b="1" strike="noStrike" spc="-1">
                          <a:solidFill>
                            <a:srgbClr val="FFFFFF"/>
                          </a:solidFill>
                          <a:latin typeface="Calibri" panose="020F0502020204030204" pitchFamily="34" charset="0"/>
                          <a:ea typeface="Arial"/>
                          <a:cs typeface="Calibri" panose="020F0502020204030204" pitchFamily="34" charset="0"/>
                        </a:rPr>
                        <a:t>Types of </a:t>
                      </a:r>
                      <a:br>
                        <a:rPr>
                          <a:latin typeface="Calibri" panose="020F0502020204030204" pitchFamily="34" charset="0"/>
                          <a:cs typeface="Calibri" panose="020F0502020204030204" pitchFamily="34" charset="0"/>
                        </a:rPr>
                      </a:br>
                      <a:r>
                        <a:rPr lang="en-US" sz="1200" b="1" strike="noStrike" spc="-1">
                          <a:solidFill>
                            <a:srgbClr val="FFFFFF"/>
                          </a:solidFill>
                          <a:latin typeface="Calibri" panose="020F0502020204030204" pitchFamily="34" charset="0"/>
                          <a:ea typeface="Arial"/>
                          <a:cs typeface="Calibri" panose="020F0502020204030204" pitchFamily="34" charset="0"/>
                        </a:rPr>
                        <a:t>Data Stored</a:t>
                      </a:r>
                      <a:endParaRPr lang="en-US" sz="12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tc>
                  <a:txBody>
                    <a:bodyPr/>
                    <a:lstStyle/>
                    <a:p>
                      <a:pPr algn="ctr">
                        <a:lnSpc>
                          <a:spcPct val="100000"/>
                        </a:lnSpc>
                      </a:pPr>
                      <a:r>
                        <a:rPr lang="en-US" sz="1200" b="1" strike="noStrike" spc="-1">
                          <a:solidFill>
                            <a:srgbClr val="FFFFFF"/>
                          </a:solidFill>
                          <a:latin typeface="Calibri" panose="020F0502020204030204" pitchFamily="34" charset="0"/>
                          <a:ea typeface="Arial"/>
                          <a:cs typeface="Calibri" panose="020F0502020204030204" pitchFamily="34" charset="0"/>
                        </a:rPr>
                        <a:t>Downstream Effort</a:t>
                      </a:r>
                      <a:endParaRPr lang="en-US" sz="12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extLst>
                  <a:ext uri="{0D108BD9-81ED-4DB2-BD59-A6C34878D82A}">
                    <a16:rowId xmlns:a16="http://schemas.microsoft.com/office/drawing/2014/main" val="10000"/>
                  </a:ext>
                </a:extLst>
              </a:tr>
              <a:tr h="477720">
                <a:tc>
                  <a:txBody>
                    <a:bodyPr/>
                    <a:lstStyle/>
                    <a:p>
                      <a:pPr>
                        <a:lnSpc>
                          <a:spcPct val="100000"/>
                        </a:lnSpc>
                      </a:pPr>
                      <a:r>
                        <a:rPr lang="en-US" sz="1200" b="1" strike="noStrike" spc="-1">
                          <a:solidFill>
                            <a:srgbClr val="FFFFFF"/>
                          </a:solidFill>
                          <a:latin typeface="Calibri" panose="020F0502020204030204" pitchFamily="34" charset="0"/>
                          <a:ea typeface="Arial"/>
                          <a:cs typeface="Calibri" panose="020F0502020204030204" pitchFamily="34" charset="0"/>
                        </a:rPr>
                        <a:t>Generality</a:t>
                      </a:r>
                      <a:endParaRPr lang="en-US" sz="12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007F16"/>
                    </a:solidFill>
                  </a:tcPr>
                </a:tc>
                <a:tc>
                  <a:txBody>
                    <a:bodyPr/>
                    <a:lstStyle/>
                    <a:p>
                      <a:pPr algn="ct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Wide variety</a:t>
                      </a:r>
                      <a:endParaRPr lang="en-US" sz="12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D7CA"/>
                    </a:solidFill>
                  </a:tcPr>
                </a:tc>
                <a:tc>
                  <a:txBody>
                    <a:bodyPr/>
                    <a:lstStyle/>
                    <a:p>
                      <a:pPr algn="ct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More complex</a:t>
                      </a:r>
                      <a:endParaRPr lang="en-US" sz="12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D7CA"/>
                    </a:solidFill>
                  </a:tcPr>
                </a:tc>
                <a:extLst>
                  <a:ext uri="{0D108BD9-81ED-4DB2-BD59-A6C34878D82A}">
                    <a16:rowId xmlns:a16="http://schemas.microsoft.com/office/drawing/2014/main" val="10001"/>
                  </a:ext>
                </a:extLst>
              </a:tr>
              <a:tr h="478080">
                <a:tc>
                  <a:txBody>
                    <a:bodyPr/>
                    <a:lstStyle/>
                    <a:p>
                      <a:pPr>
                        <a:lnSpc>
                          <a:spcPct val="100000"/>
                        </a:lnSpc>
                      </a:pPr>
                      <a:r>
                        <a:rPr lang="en-US" sz="1200" b="1" strike="noStrike" spc="-1">
                          <a:solidFill>
                            <a:srgbClr val="FFFFFF"/>
                          </a:solidFill>
                          <a:latin typeface="Calibri" panose="020F0502020204030204" pitchFamily="34" charset="0"/>
                          <a:ea typeface="Arial"/>
                          <a:cs typeface="Calibri" panose="020F0502020204030204" pitchFamily="34" charset="0"/>
                        </a:rPr>
                        <a:t>Specificity</a:t>
                      </a:r>
                      <a:endParaRPr lang="en-US" sz="12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12240">
                      <a:solidFill>
                        <a:srgbClr val="FFFFFF"/>
                      </a:solidFill>
                    </a:lnB>
                    <a:solidFill>
                      <a:srgbClr val="007F16"/>
                    </a:solidFill>
                  </a:tcPr>
                </a:tc>
                <a:tc>
                  <a:txBody>
                    <a:bodyPr/>
                    <a:lstStyle/>
                    <a:p>
                      <a:pPr algn="ctr">
                        <a:lnSpc>
                          <a:spcPct val="100000"/>
                        </a:lnSpc>
                      </a:pPr>
                      <a:r>
                        <a:rPr lang="en-US" sz="1200" b="0" strike="noStrike" spc="-1">
                          <a:solidFill>
                            <a:srgbClr val="000000"/>
                          </a:solidFill>
                          <a:latin typeface="Calibri" panose="020F0502020204030204" pitchFamily="34" charset="0"/>
                          <a:ea typeface="Arial"/>
                          <a:cs typeface="Calibri" panose="020F0502020204030204" pitchFamily="34" charset="0"/>
                        </a:rPr>
                        <a:t>More limited</a:t>
                      </a:r>
                      <a:endParaRPr lang="en-US" sz="1200" b="0" strike="noStrike" spc="-1">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tc>
                  <a:txBody>
                    <a:bodyPr/>
                    <a:lstStyle/>
                    <a:p>
                      <a:pPr algn="ctr">
                        <a:lnSpc>
                          <a:spcPct val="100000"/>
                        </a:lnSpc>
                      </a:pPr>
                      <a:r>
                        <a:rPr lang="en-US" sz="1200" b="0" strike="noStrike" spc="-1" dirty="0">
                          <a:solidFill>
                            <a:srgbClr val="000000"/>
                          </a:solidFill>
                          <a:latin typeface="Calibri" panose="020F0502020204030204" pitchFamily="34" charset="0"/>
                          <a:ea typeface="Arial"/>
                          <a:cs typeface="Calibri" panose="020F0502020204030204" pitchFamily="34" charset="0"/>
                        </a:rPr>
                        <a:t>Simpler and cheaper</a:t>
                      </a:r>
                      <a:endParaRPr lang="en-US" sz="1200" b="0" strike="noStrike" spc="-1" dirty="0">
                        <a:latin typeface="Calibri" panose="020F0502020204030204" pitchFamily="34" charset="0"/>
                        <a:cs typeface="Calibri" panose="020F0502020204030204" pitchFamily="34" charset="0"/>
                      </a:endParaRPr>
                    </a:p>
                  </a:txBody>
                  <a:tcPr marL="6840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extLst>
                  <a:ext uri="{0D108BD9-81ED-4DB2-BD59-A6C34878D82A}">
                    <a16:rowId xmlns:a16="http://schemas.microsoft.com/office/drawing/2014/main" val="10002"/>
                  </a:ext>
                </a:extLst>
              </a:tr>
            </a:tbl>
          </a:graphicData>
        </a:graphic>
      </p:graphicFrame>
      <p:pic>
        <p:nvPicPr>
          <p:cNvPr id="310" name="Shape 208"/>
          <p:cNvPicPr/>
          <p:nvPr/>
        </p:nvPicPr>
        <p:blipFill>
          <a:blip r:embed="rId5"/>
          <a:stretch/>
        </p:blipFill>
        <p:spPr>
          <a:xfrm>
            <a:off x="7510320" y="4266720"/>
            <a:ext cx="719280" cy="50868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Normalization Challenge #1: Heterogeneity </a:t>
            </a:r>
            <a:endParaRPr lang="en-US" sz="2880" b="0" strike="noStrike" spc="-1" dirty="0">
              <a:latin typeface="Calibri" panose="020F0502020204030204" pitchFamily="34" charset="0"/>
              <a:cs typeface="Calibri" panose="020F0502020204030204" pitchFamily="34" charset="0"/>
            </a:endParaRPr>
          </a:p>
        </p:txBody>
      </p:sp>
      <p:sp>
        <p:nvSpPr>
          <p:cNvPr id="312" name="CustomShape 2"/>
          <p:cNvSpPr/>
          <p:nvPr/>
        </p:nvSpPr>
        <p:spPr>
          <a:xfrm>
            <a:off x="449280" y="1206360"/>
            <a:ext cx="869364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14000"/>
              </a:lnSpc>
              <a:buClr>
                <a:srgbClr val="000000"/>
              </a:buClr>
              <a:buFont typeface="Arial"/>
              <a:buChar char="•"/>
            </a:pPr>
            <a:r>
              <a:rPr lang="en-US" sz="1800" b="0" strike="noStrike" spc="-1" dirty="0">
                <a:solidFill>
                  <a:srgbClr val="000000"/>
                </a:solidFill>
                <a:latin typeface="Calibri" panose="020F0502020204030204" pitchFamily="34" charset="0"/>
                <a:ea typeface="Merriweather Sans"/>
                <a:cs typeface="Calibri" panose="020F0502020204030204" pitchFamily="34" charset="0"/>
              </a:rPr>
              <a:t>No universal solution</a:t>
            </a:r>
            <a:endParaRPr lang="en-US" sz="18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1800" b="0" strike="noStrike" spc="-1" dirty="0">
                <a:solidFill>
                  <a:srgbClr val="000000"/>
                </a:solidFill>
                <a:latin typeface="Calibri" panose="020F0502020204030204" pitchFamily="34" charset="0"/>
                <a:ea typeface="Merriweather Sans"/>
                <a:cs typeface="Calibri" panose="020F0502020204030204" pitchFamily="34" charset="0"/>
              </a:rPr>
              <a:t>Simple &amp; quick solution: custom JSON with several well defined fields </a:t>
            </a:r>
            <a:endParaRPr lang="en-US" sz="18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1800" b="0" strike="noStrike" spc="-1" dirty="0">
                <a:solidFill>
                  <a:srgbClr val="000000"/>
                </a:solidFill>
                <a:latin typeface="Calibri" panose="020F0502020204030204" pitchFamily="34" charset="0"/>
                <a:ea typeface="Merriweather Sans"/>
                <a:cs typeface="Calibri" panose="020F0502020204030204" pitchFamily="34" charset="0"/>
              </a:rPr>
              <a:t>Consider STIX by MITRE/OASIS</a:t>
            </a:r>
            <a:endParaRPr lang="en-US" sz="18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1800" b="0" strike="noStrike" spc="-1" dirty="0">
                <a:solidFill>
                  <a:srgbClr val="000000"/>
                </a:solidFill>
                <a:latin typeface="Calibri" panose="020F0502020204030204" pitchFamily="34" charset="0"/>
                <a:ea typeface="Merriweather Sans"/>
                <a:cs typeface="Calibri" panose="020F0502020204030204" pitchFamily="34" charset="0"/>
              </a:rPr>
              <a:t>Identify what is worth normalizing and what is best to simply handle them separately</a:t>
            </a:r>
            <a:endParaRPr lang="en-US" sz="18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1800" b="0" strike="noStrike" spc="-1" dirty="0">
                <a:solidFill>
                  <a:srgbClr val="000000"/>
                </a:solidFill>
                <a:latin typeface="Calibri" panose="020F0502020204030204" pitchFamily="34" charset="0"/>
                <a:ea typeface="Merriweather Sans"/>
                <a:cs typeface="Calibri" panose="020F0502020204030204" pitchFamily="34" charset="0"/>
              </a:rPr>
              <a:t>Study on the design of data exchange formats:</a:t>
            </a:r>
            <a:br>
              <a:rPr dirty="0">
                <a:latin typeface="Calibri" panose="020F0502020204030204" pitchFamily="34" charset="0"/>
                <a:cs typeface="Calibri" panose="020F0502020204030204" pitchFamily="34" charset="0"/>
              </a:rPr>
            </a:br>
            <a:r>
              <a:rPr lang="en-US" sz="1800" b="0" strike="noStrike" spc="-1" dirty="0">
                <a:solidFill>
                  <a:srgbClr val="000000"/>
                </a:solidFill>
                <a:latin typeface="Calibri" panose="020F0502020204030204" pitchFamily="34" charset="0"/>
                <a:ea typeface="Merriweather Sans"/>
                <a:cs typeface="Calibri" panose="020F0502020204030204" pitchFamily="34" charset="0"/>
              </a:rPr>
              <a:t>David Mann, JoAnn Brooks, Joe DeRosa, “The Relationship between Human and Machine-Oriented Standards and the Impact to Enterprise Systems Engineering,” MITRE Technical Report, 2011, Available from: </a:t>
            </a:r>
            <a:r>
              <a:rPr lang="en-US" sz="1800" b="0" u="sng" strike="noStrike" spc="-1" dirty="0">
                <a:solidFill>
                  <a:srgbClr val="0000FF"/>
                </a:solidFill>
                <a:uFill>
                  <a:solidFill>
                    <a:srgbClr val="FFFFFF"/>
                  </a:solidFill>
                </a:uFill>
                <a:latin typeface="Calibri" panose="020F0502020204030204" pitchFamily="34" charset="0"/>
                <a:ea typeface="Merriweather Sans"/>
                <a:cs typeface="Calibri" panose="020F0502020204030204" pitchFamily="34" charset="0"/>
                <a:hlinkClick r:id="rId3"/>
              </a:rPr>
              <a:t>https://www.mitre.org/publications/technical-papers/the-relationship-between-human-and-machineoriented-standards-and-the-impact-to-enterprise-systems-engineering</a:t>
            </a:r>
            <a:endParaRPr lang="en-US" sz="18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Aggregation Compacts and Preserves Useful Information </a:t>
            </a:r>
            <a:endParaRPr lang="en-US" sz="2880" b="0" strike="noStrike" spc="-1" dirty="0">
              <a:latin typeface="Calibri" panose="020F0502020204030204" pitchFamily="34" charset="0"/>
              <a:cs typeface="Calibri" panose="020F0502020204030204" pitchFamily="34" charset="0"/>
            </a:endParaRPr>
          </a:p>
        </p:txBody>
      </p:sp>
      <p:sp>
        <p:nvSpPr>
          <p:cNvPr id="314" name="CustomShape 2"/>
          <p:cNvSpPr/>
          <p:nvPr/>
        </p:nvSpPr>
        <p:spPr>
          <a:xfrm>
            <a:off x="449280" y="1206360"/>
            <a:ext cx="8623800" cy="198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14000"/>
              </a:lnSpc>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Consolidate low-level and indicators </a:t>
            </a:r>
            <a:endParaRPr lang="en-US" sz="24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Reduce number of entries and events</a:t>
            </a:r>
            <a:endParaRPr lang="en-US" sz="2400" b="0" strike="noStrike" spc="-1" dirty="0">
              <a:latin typeface="Calibri" panose="020F0502020204030204" pitchFamily="34" charset="0"/>
              <a:cs typeface="Calibri" panose="020F0502020204030204" pitchFamily="34" charset="0"/>
            </a:endParaRPr>
          </a:p>
          <a:p>
            <a:pPr marL="687060" lvl="2" indent="-342900">
              <a:lnSpc>
                <a:spcPct val="114000"/>
              </a:lnSpc>
              <a:spcBef>
                <a:spcPts val="499"/>
              </a:spcBef>
              <a:buClr>
                <a:srgbClr val="000000"/>
              </a:buClr>
              <a:buFont typeface="Arial" panose="020B0604020202020204" pitchFamily="34" charset="0"/>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Preserve important qualities</a:t>
            </a:r>
            <a:endParaRPr lang="en-US" sz="24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Examples: Firewall logs and duplicate infection reports</a:t>
            </a:r>
            <a:endParaRPr lang="en-US" sz="2400" b="0" strike="noStrike" spc="-1" dirty="0">
              <a:latin typeface="Calibri" panose="020F0502020204030204" pitchFamily="34" charset="0"/>
              <a:cs typeface="Calibri" panose="020F0502020204030204" pitchFamily="34" charset="0"/>
            </a:endParaRPr>
          </a:p>
        </p:txBody>
      </p:sp>
      <p:sp>
        <p:nvSpPr>
          <p:cNvPr id="315" name="CustomShape 3"/>
          <p:cNvSpPr/>
          <p:nvPr/>
        </p:nvSpPr>
        <p:spPr>
          <a:xfrm>
            <a:off x="6326280" y="4167720"/>
            <a:ext cx="1348200" cy="1296000"/>
          </a:xfrm>
          <a:prstGeom prst="can">
            <a:avLst>
              <a:gd name="adj" fmla="val 25000"/>
            </a:avLst>
          </a:prstGeom>
          <a:solidFill>
            <a:srgbClr val="4F81BD"/>
          </a:solidFill>
          <a:ln>
            <a:noFill/>
          </a:ln>
        </p:spPr>
        <p:style>
          <a:lnRef idx="0">
            <a:scrgbClr r="0" g="0" b="0"/>
          </a:lnRef>
          <a:fillRef idx="0">
            <a:scrgbClr r="0" g="0" b="0"/>
          </a:fillRef>
          <a:effectRef idx="0">
            <a:scrgbClr r="0" g="0" b="0"/>
          </a:effectRef>
          <a:fontRef idx="minor"/>
        </p:style>
      </p:sp>
      <p:sp>
        <p:nvSpPr>
          <p:cNvPr id="316" name="CustomShape 4"/>
          <p:cNvSpPr/>
          <p:nvPr/>
        </p:nvSpPr>
        <p:spPr>
          <a:xfrm>
            <a:off x="6400800" y="4520880"/>
            <a:ext cx="1188360" cy="829800"/>
          </a:xfrm>
          <a:prstGeom prst="rect">
            <a:avLst/>
          </a:prstGeom>
          <a:solidFill>
            <a:srgbClr val="4F81BD"/>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security</a:t>
            </a:r>
            <a:endParaRPr lang="en-US" sz="1600" b="0" strike="noStrike" spc="-1">
              <a:latin typeface="Calibri" panose="020F0502020204030204" pitchFamily="34" charset="0"/>
              <a:cs typeface="Calibri" panose="020F0502020204030204" pitchFamily="34" charset="0"/>
            </a:endParaRPr>
          </a:p>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data</a:t>
            </a:r>
            <a:endParaRPr lang="en-US" sz="1600" b="0" strike="noStrike" spc="-1">
              <a:latin typeface="Calibri" panose="020F0502020204030204" pitchFamily="34" charset="0"/>
              <a:cs typeface="Calibri" panose="020F0502020204030204" pitchFamily="34" charset="0"/>
            </a:endParaRPr>
          </a:p>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storage</a:t>
            </a:r>
            <a:endParaRPr lang="en-US" sz="1600" b="0" strike="noStrike" spc="-1">
              <a:latin typeface="Calibri" panose="020F0502020204030204" pitchFamily="34" charset="0"/>
              <a:cs typeface="Calibri" panose="020F0502020204030204" pitchFamily="34" charset="0"/>
            </a:endParaRPr>
          </a:p>
        </p:txBody>
      </p:sp>
      <p:sp>
        <p:nvSpPr>
          <p:cNvPr id="317" name="CustomShape 5"/>
          <p:cNvSpPr/>
          <p:nvPr/>
        </p:nvSpPr>
        <p:spPr>
          <a:xfrm>
            <a:off x="3731400" y="4487040"/>
            <a:ext cx="1977840" cy="657000"/>
          </a:xfrm>
          <a:prstGeom prst="rightArrow">
            <a:avLst>
              <a:gd name="adj1" fmla="val 50000"/>
              <a:gd name="adj2" fmla="val 50000"/>
            </a:avLst>
          </a:prstGeom>
          <a:solidFill>
            <a:srgbClr val="4F81BD"/>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aggregation</a:t>
            </a:r>
            <a:endParaRPr lang="en-US" sz="1600" b="0" strike="noStrike" spc="-1">
              <a:latin typeface="Calibri" panose="020F0502020204030204" pitchFamily="34" charset="0"/>
              <a:cs typeface="Calibri" panose="020F0502020204030204" pitchFamily="34" charset="0"/>
            </a:endParaRPr>
          </a:p>
        </p:txBody>
      </p:sp>
      <p:sp>
        <p:nvSpPr>
          <p:cNvPr id="318" name="CustomShape 6"/>
          <p:cNvSpPr/>
          <p:nvPr/>
        </p:nvSpPr>
        <p:spPr>
          <a:xfrm>
            <a:off x="3221280" y="4015800"/>
            <a:ext cx="393840" cy="1599120"/>
          </a:xfrm>
          <a:prstGeom prst="rect">
            <a:avLst/>
          </a:prstGeom>
          <a:solidFill>
            <a:srgbClr val="002541"/>
          </a:solidFill>
          <a:ln>
            <a:noFill/>
          </a:ln>
        </p:spPr>
        <p:style>
          <a:lnRef idx="0">
            <a:scrgbClr r="0" g="0" b="0"/>
          </a:lnRef>
          <a:fillRef idx="0">
            <a:scrgbClr r="0" g="0" b="0"/>
          </a:fillRef>
          <a:effectRef idx="0">
            <a:scrgbClr r="0" g="0" b="0"/>
          </a:effectRef>
          <a:fontRef idx="minor"/>
        </p:style>
      </p:sp>
      <p:sp>
        <p:nvSpPr>
          <p:cNvPr id="319" name="CustomShape 7"/>
          <p:cNvSpPr/>
          <p:nvPr/>
        </p:nvSpPr>
        <p:spPr>
          <a:xfrm rot="16200000">
            <a:off x="2845440" y="4494960"/>
            <a:ext cx="109656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firewall</a:t>
            </a:r>
            <a:endParaRPr lang="en-US" sz="1600" b="0" strike="noStrike" spc="-1">
              <a:latin typeface="Calibri" panose="020F0502020204030204" pitchFamily="34" charset="0"/>
              <a:cs typeface="Calibri" panose="020F0502020204030204" pitchFamily="34" charset="0"/>
            </a:endParaRPr>
          </a:p>
        </p:txBody>
      </p:sp>
      <p:pic>
        <p:nvPicPr>
          <p:cNvPr id="320" name="Shape 175"/>
          <p:cNvPicPr/>
          <p:nvPr/>
        </p:nvPicPr>
        <p:blipFill>
          <a:blip r:embed="rId3"/>
          <a:stretch/>
        </p:blipFill>
        <p:spPr>
          <a:xfrm rot="5400000">
            <a:off x="1469880" y="4706640"/>
            <a:ext cx="448560" cy="448560"/>
          </a:xfrm>
          <a:prstGeom prst="rect">
            <a:avLst/>
          </a:prstGeom>
          <a:ln>
            <a:noFill/>
          </a:ln>
        </p:spPr>
      </p:pic>
      <p:pic>
        <p:nvPicPr>
          <p:cNvPr id="321" name="Shape 176"/>
          <p:cNvPicPr/>
          <p:nvPr/>
        </p:nvPicPr>
        <p:blipFill>
          <a:blip r:embed="rId3"/>
          <a:stretch/>
        </p:blipFill>
        <p:spPr>
          <a:xfrm rot="4392000">
            <a:off x="1693440" y="4930200"/>
            <a:ext cx="448560" cy="448560"/>
          </a:xfrm>
          <a:prstGeom prst="rect">
            <a:avLst/>
          </a:prstGeom>
          <a:ln>
            <a:noFill/>
          </a:ln>
        </p:spPr>
      </p:pic>
      <p:pic>
        <p:nvPicPr>
          <p:cNvPr id="322" name="Shape 177"/>
          <p:cNvPicPr/>
          <p:nvPr/>
        </p:nvPicPr>
        <p:blipFill>
          <a:blip r:embed="rId3"/>
          <a:stretch/>
        </p:blipFill>
        <p:spPr>
          <a:xfrm rot="6279000">
            <a:off x="1780920" y="4375080"/>
            <a:ext cx="448560" cy="448560"/>
          </a:xfrm>
          <a:prstGeom prst="rect">
            <a:avLst/>
          </a:prstGeom>
          <a:ln>
            <a:noFill/>
          </a:ln>
        </p:spPr>
      </p:pic>
      <p:pic>
        <p:nvPicPr>
          <p:cNvPr id="323" name="Shape 178"/>
          <p:cNvPicPr/>
          <p:nvPr/>
        </p:nvPicPr>
        <p:blipFill>
          <a:blip r:embed="rId3"/>
          <a:stretch/>
        </p:blipFill>
        <p:spPr>
          <a:xfrm rot="4452600">
            <a:off x="2013840" y="5114520"/>
            <a:ext cx="448560" cy="448560"/>
          </a:xfrm>
          <a:prstGeom prst="rect">
            <a:avLst/>
          </a:prstGeom>
          <a:ln>
            <a:noFill/>
          </a:ln>
        </p:spPr>
      </p:pic>
      <p:pic>
        <p:nvPicPr>
          <p:cNvPr id="324" name="Shape 179"/>
          <p:cNvPicPr/>
          <p:nvPr/>
        </p:nvPicPr>
        <p:blipFill>
          <a:blip r:embed="rId3"/>
          <a:stretch/>
        </p:blipFill>
        <p:spPr>
          <a:xfrm rot="6027000">
            <a:off x="2044440" y="4159800"/>
            <a:ext cx="448560" cy="448560"/>
          </a:xfrm>
          <a:prstGeom prst="rect">
            <a:avLst/>
          </a:prstGeom>
          <a:ln>
            <a:noFill/>
          </a:ln>
        </p:spPr>
      </p:pic>
      <p:pic>
        <p:nvPicPr>
          <p:cNvPr id="325" name="Shape 180"/>
          <p:cNvPicPr/>
          <p:nvPr/>
        </p:nvPicPr>
        <p:blipFill>
          <a:blip r:embed="rId3"/>
          <a:stretch/>
        </p:blipFill>
        <p:spPr>
          <a:xfrm rot="6300000">
            <a:off x="2318760" y="3942720"/>
            <a:ext cx="448560" cy="448560"/>
          </a:xfrm>
          <a:prstGeom prst="rect">
            <a:avLst/>
          </a:prstGeom>
          <a:ln>
            <a:noFill/>
          </a:ln>
        </p:spPr>
      </p:pic>
      <p:pic>
        <p:nvPicPr>
          <p:cNvPr id="326" name="Shape 181"/>
          <p:cNvPicPr/>
          <p:nvPr/>
        </p:nvPicPr>
        <p:blipFill>
          <a:blip r:embed="rId3"/>
          <a:stretch/>
        </p:blipFill>
        <p:spPr>
          <a:xfrm rot="3760800">
            <a:off x="2415960" y="5238360"/>
            <a:ext cx="448560" cy="448560"/>
          </a:xfrm>
          <a:prstGeom prst="rect">
            <a:avLst/>
          </a:prstGeom>
          <a:ln>
            <a:noFill/>
          </a:ln>
        </p:spPr>
      </p:pic>
      <p:pic>
        <p:nvPicPr>
          <p:cNvPr id="327" name="Shape 182"/>
          <p:cNvPicPr/>
          <p:nvPr/>
        </p:nvPicPr>
        <p:blipFill>
          <a:blip r:embed="rId3"/>
          <a:stretch/>
        </p:blipFill>
        <p:spPr>
          <a:xfrm rot="5400000">
            <a:off x="5780880" y="4591080"/>
            <a:ext cx="448560" cy="448560"/>
          </a:xfrm>
          <a:prstGeom prst="rect">
            <a:avLst/>
          </a:prstGeom>
          <a:ln>
            <a:noFill/>
          </a:ln>
        </p:spPr>
      </p:pic>
      <p:sp>
        <p:nvSpPr>
          <p:cNvPr id="328" name="CustomShape 8"/>
          <p:cNvSpPr/>
          <p:nvPr/>
        </p:nvSpPr>
        <p:spPr>
          <a:xfrm>
            <a:off x="2874240" y="4136040"/>
            <a:ext cx="249480" cy="1344240"/>
          </a:xfrm>
          <a:prstGeom prst="rightBracket">
            <a:avLst>
              <a:gd name="adj" fmla="val 8333"/>
            </a:avLst>
          </a:prstGeom>
          <a:noFill/>
          <a:ln w="28440">
            <a:solidFill>
              <a:srgbClr val="002541"/>
            </a:solidFill>
            <a:miter/>
          </a:ln>
        </p:spPr>
        <p:style>
          <a:lnRef idx="0">
            <a:scrgbClr r="0" g="0" b="0"/>
          </a:lnRef>
          <a:fillRef idx="0">
            <a:scrgbClr r="0" g="0" b="0"/>
          </a:fillRef>
          <a:effectRef idx="0">
            <a:scrgbClr r="0" g="0" b="0"/>
          </a:effectRef>
          <a:fontRef idx="minor"/>
        </p:style>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9" name="Shape 190"/>
          <p:cNvPicPr/>
          <p:nvPr/>
        </p:nvPicPr>
        <p:blipFill>
          <a:blip r:embed="rId3"/>
          <a:srcRect b="22077"/>
          <a:stretch/>
        </p:blipFill>
        <p:spPr>
          <a:xfrm>
            <a:off x="2590920" y="4140720"/>
            <a:ext cx="1299240" cy="1012320"/>
          </a:xfrm>
          <a:prstGeom prst="rect">
            <a:avLst/>
          </a:prstGeom>
          <a:ln>
            <a:noFill/>
          </a:ln>
        </p:spPr>
      </p:pic>
      <p:pic>
        <p:nvPicPr>
          <p:cNvPr id="330" name="Shape 191"/>
          <p:cNvPicPr/>
          <p:nvPr/>
        </p:nvPicPr>
        <p:blipFill>
          <a:blip r:embed="rId4"/>
          <a:stretch/>
        </p:blipFill>
        <p:spPr>
          <a:xfrm>
            <a:off x="6400800" y="5508000"/>
            <a:ext cx="1675440" cy="433800"/>
          </a:xfrm>
          <a:prstGeom prst="rect">
            <a:avLst/>
          </a:prstGeom>
          <a:ln>
            <a:noFill/>
          </a:ln>
        </p:spPr>
      </p:pic>
      <p:sp>
        <p:nvSpPr>
          <p:cNvPr id="331"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dirty="0">
                <a:solidFill>
                  <a:srgbClr val="000000"/>
                </a:solidFill>
                <a:latin typeface="Calibri" panose="020F0502020204030204" pitchFamily="34" charset="0"/>
                <a:ea typeface="Merriweather Sans"/>
                <a:cs typeface="Calibri" panose="020F0502020204030204" pitchFamily="34" charset="0"/>
              </a:rPr>
              <a:t>Enrichment Is Critical to Improving Completeness </a:t>
            </a:r>
            <a:endParaRPr lang="en-US" sz="2880" b="0" strike="noStrike" spc="-1" dirty="0">
              <a:latin typeface="Calibri" panose="020F0502020204030204" pitchFamily="34" charset="0"/>
              <a:cs typeface="Calibri" panose="020F0502020204030204" pitchFamily="34" charset="0"/>
            </a:endParaRPr>
          </a:p>
        </p:txBody>
      </p:sp>
      <p:sp>
        <p:nvSpPr>
          <p:cNvPr id="332" name="CustomShape 2"/>
          <p:cNvSpPr/>
          <p:nvPr/>
        </p:nvSpPr>
        <p:spPr>
          <a:xfrm>
            <a:off x="449280" y="1206360"/>
            <a:ext cx="869364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14000"/>
              </a:lnSpc>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Address properties other than </a:t>
            </a:r>
            <a:r>
              <a:rPr lang="en-US" sz="2000" b="0" strike="noStrike" spc="-1" dirty="0" err="1">
                <a:solidFill>
                  <a:srgbClr val="000000"/>
                </a:solidFill>
                <a:latin typeface="Calibri" panose="020F0502020204030204" pitchFamily="34" charset="0"/>
                <a:ea typeface="Merriweather Sans"/>
                <a:cs typeface="Calibri" panose="020F0502020204030204" pitchFamily="34" charset="0"/>
              </a:rPr>
              <a:t>ingestability</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Perform correlation to improve completeness</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Additional information is often external</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Explore and traverse relationships</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IP allocations, ASNs, domain registration data</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Past activity, previous reports</a:t>
            </a:r>
            <a:endParaRPr lang="en-US" sz="2000" b="0" strike="noStrike" spc="-1" dirty="0">
              <a:latin typeface="Calibri" panose="020F0502020204030204" pitchFamily="34" charset="0"/>
              <a:cs typeface="Calibri" panose="020F0502020204030204" pitchFamily="34" charset="0"/>
            </a:endParaRPr>
          </a:p>
        </p:txBody>
      </p:sp>
      <p:sp>
        <p:nvSpPr>
          <p:cNvPr id="333" name="CustomShape 3"/>
          <p:cNvSpPr/>
          <p:nvPr/>
        </p:nvSpPr>
        <p:spPr>
          <a:xfrm>
            <a:off x="2415960" y="5652000"/>
            <a:ext cx="3874680" cy="285480"/>
          </a:xfrm>
          <a:prstGeom prst="rightArrow">
            <a:avLst>
              <a:gd name="adj1" fmla="val 50000"/>
              <a:gd name="adj2" fmla="val 50000"/>
            </a:avLst>
          </a:prstGeom>
          <a:solidFill>
            <a:srgbClr val="4F81BD"/>
          </a:solidFill>
          <a:ln>
            <a:noFill/>
          </a:ln>
        </p:spPr>
        <p:style>
          <a:lnRef idx="0">
            <a:scrgbClr r="0" g="0" b="0"/>
          </a:lnRef>
          <a:fillRef idx="0">
            <a:scrgbClr r="0" g="0" b="0"/>
          </a:fillRef>
          <a:effectRef idx="0">
            <a:scrgbClr r="0" g="0" b="0"/>
          </a:effectRef>
          <a:fontRef idx="minor"/>
        </p:style>
      </p:sp>
      <p:sp>
        <p:nvSpPr>
          <p:cNvPr id="334" name="CustomShape 4"/>
          <p:cNvSpPr/>
          <p:nvPr/>
        </p:nvSpPr>
        <p:spPr>
          <a:xfrm rot="10800000" flipH="1">
            <a:off x="4402800" y="5937480"/>
            <a:ext cx="1252080" cy="775080"/>
          </a:xfrm>
          <a:prstGeom prst="bentArrow">
            <a:avLst>
              <a:gd name="adj1" fmla="val 25000"/>
              <a:gd name="adj2" fmla="val 25000"/>
              <a:gd name="adj3" fmla="val 25000"/>
              <a:gd name="adj4" fmla="val 43750"/>
            </a:avLst>
          </a:prstGeom>
          <a:solidFill>
            <a:srgbClr val="4F81BD"/>
          </a:solidFill>
          <a:ln w="12600">
            <a:solidFill>
              <a:srgbClr val="FFFFFF"/>
            </a:solidFill>
            <a:miter/>
          </a:ln>
        </p:spPr>
        <p:style>
          <a:lnRef idx="0">
            <a:scrgbClr r="0" g="0" b="0"/>
          </a:lnRef>
          <a:fillRef idx="0">
            <a:scrgbClr r="0" g="0" b="0"/>
          </a:fillRef>
          <a:effectRef idx="0">
            <a:scrgbClr r="0" g="0" b="0"/>
          </a:effectRef>
          <a:fontRef idx="minor"/>
        </p:style>
      </p:sp>
      <p:sp>
        <p:nvSpPr>
          <p:cNvPr id="335" name="CustomShape 5"/>
          <p:cNvSpPr/>
          <p:nvPr/>
        </p:nvSpPr>
        <p:spPr>
          <a:xfrm>
            <a:off x="1888560" y="3929760"/>
            <a:ext cx="2865600" cy="368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0000"/>
                </a:solidFill>
                <a:latin typeface="Calibri" panose="020F0502020204030204" pitchFamily="34" charset="0"/>
                <a:ea typeface="Merriweather Sans"/>
                <a:cs typeface="Calibri" panose="020F0502020204030204" pitchFamily="34" charset="0"/>
              </a:rPr>
              <a:t>Enrichment Tools</a:t>
            </a:r>
            <a:endParaRPr lang="en-US" sz="1800" b="0" strike="noStrike" spc="-1">
              <a:latin typeface="Calibri" panose="020F0502020204030204" pitchFamily="34" charset="0"/>
              <a:cs typeface="Calibri" panose="020F0502020204030204" pitchFamily="34" charset="0"/>
            </a:endParaRPr>
          </a:p>
        </p:txBody>
      </p:sp>
      <p:pic>
        <p:nvPicPr>
          <p:cNvPr id="336" name="Shape 197"/>
          <p:cNvPicPr/>
          <p:nvPr/>
        </p:nvPicPr>
        <p:blipFill>
          <a:blip r:embed="rId5"/>
          <a:stretch/>
        </p:blipFill>
        <p:spPr>
          <a:xfrm>
            <a:off x="977040" y="4961520"/>
            <a:ext cx="1400400" cy="140040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IRST">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FIRST" id="{8157468C-ACE6-3F4C-901F-ED4FFAA7070B}" vid="{AC188A69-B8B2-324C-808F-3AECF369D5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458</TotalTime>
  <Words>4679</Words>
  <Application>Microsoft Macintosh PowerPoint</Application>
  <PresentationFormat>On-screen Show (4:3)</PresentationFormat>
  <Paragraphs>270</Paragraphs>
  <Slides>17</Slides>
  <Notes>17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Arial</vt:lpstr>
      <vt:lpstr>Calibri</vt:lpstr>
      <vt:lpstr>Courier New</vt:lpstr>
      <vt:lpstr>Lucida Sans</vt:lpstr>
      <vt:lpstr>Merriweather Sans</vt:lpstr>
      <vt:lpstr>Noto Sans Symbols</vt:lpstr>
      <vt:lpstr>StarSymbol</vt:lpstr>
      <vt:lpstr>Times New Roman</vt:lpstr>
      <vt:lpstr>Wingdings</vt:lpstr>
      <vt:lpstr>FIRST</vt:lpstr>
      <vt:lpstr>PowerPoint Presentation</vt:lpstr>
      <vt:lpstr>Copyright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dc:description/>
  <cp:lastModifiedBy>Serge Droz</cp:lastModifiedBy>
  <cp:revision>22</cp:revision>
  <dcterms:modified xsi:type="dcterms:W3CDTF">2018-11-17T22:34:16Z</dcterms:modified>
  <dc:language>en-US</dc:language>
</cp:coreProperties>
</file>