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42" r:id="rId1"/>
  </p:sldMasterIdLst>
  <p:notesMasterIdLst>
    <p:notesMasterId r:id="rId21"/>
  </p:notes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EB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7"/>
    <p:restoredTop sz="70223"/>
  </p:normalViewPr>
  <p:slideViewPr>
    <p:cSldViewPr snapToGrid="0" snapToObjects="1">
      <p:cViewPr varScale="1">
        <p:scale>
          <a:sx n="74" d="100"/>
          <a:sy n="74" d="100"/>
        </p:scale>
        <p:origin x="20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3" name="PlaceHolder 1"/>
          <p:cNvSpPr>
            <a:spLocks noGrp="1" noRot="1" noChangeAspect="1"/>
          </p:cNvSpPr>
          <p:nvPr>
            <p:ph type="sldImg"/>
          </p:nvPr>
        </p:nvSpPr>
        <p:spPr>
          <a:xfrm>
            <a:off x="1371600" y="764280"/>
            <a:ext cx="5028480" cy="3771360"/>
          </a:xfrm>
          <a:prstGeom prst="rect">
            <a:avLst/>
          </a:prstGeom>
        </p:spPr>
        <p:txBody>
          <a:bodyPr lIns="0" tIns="0" rIns="0" bIns="0" anchor="ctr"/>
          <a:lstStyle/>
          <a:p>
            <a:pPr algn="ctr"/>
            <a:r>
              <a:rPr lang="en-US" sz="4400" b="0" strike="noStrike" spc="-1">
                <a:latin typeface="Arial"/>
              </a:rPr>
              <a:t>Click to move the slide</a:t>
            </a:r>
          </a:p>
        </p:txBody>
      </p:sp>
      <p:sp>
        <p:nvSpPr>
          <p:cNvPr id="284" name="PlaceHolder 2"/>
          <p:cNvSpPr>
            <a:spLocks noGrp="1"/>
          </p:cNvSpPr>
          <p:nvPr>
            <p:ph type="body"/>
          </p:nvPr>
        </p:nvSpPr>
        <p:spPr>
          <a:xfrm>
            <a:off x="777240" y="4777560"/>
            <a:ext cx="6217560" cy="4525920"/>
          </a:xfrm>
          <a:prstGeom prst="rect">
            <a:avLst/>
          </a:prstGeom>
        </p:spPr>
        <p:txBody>
          <a:bodyPr lIns="0" tIns="0" rIns="0" bIns="0"/>
          <a:lstStyle/>
          <a:p>
            <a:r>
              <a:rPr lang="en-US" sz="2000" b="0" strike="noStrike" spc="-1">
                <a:latin typeface="Arial"/>
              </a:rPr>
              <a:t>Click to edit the notes format</a:t>
            </a:r>
          </a:p>
        </p:txBody>
      </p:sp>
      <p:sp>
        <p:nvSpPr>
          <p:cNvPr id="285" name="PlaceHolder 3"/>
          <p:cNvSpPr>
            <a:spLocks noGrp="1"/>
          </p:cNvSpPr>
          <p:nvPr>
            <p:ph type="hdr"/>
          </p:nvPr>
        </p:nvSpPr>
        <p:spPr>
          <a:xfrm>
            <a:off x="0" y="0"/>
            <a:ext cx="3372840" cy="502560"/>
          </a:xfrm>
          <a:prstGeom prst="rect">
            <a:avLst/>
          </a:prstGeom>
        </p:spPr>
        <p:txBody>
          <a:bodyPr lIns="0" tIns="0" rIns="0" bIns="0"/>
          <a:lstStyle/>
          <a:p>
            <a:r>
              <a:rPr lang="en-US" sz="1400" b="0" strike="noStrike" spc="-1">
                <a:latin typeface="Times New Roman"/>
              </a:rPr>
              <a:t>&lt;header&gt;</a:t>
            </a:r>
          </a:p>
        </p:txBody>
      </p:sp>
      <p:sp>
        <p:nvSpPr>
          <p:cNvPr id="286" name="PlaceHolder 4"/>
          <p:cNvSpPr>
            <a:spLocks noGrp="1"/>
          </p:cNvSpPr>
          <p:nvPr>
            <p:ph type="dt"/>
          </p:nvPr>
        </p:nvSpPr>
        <p:spPr>
          <a:xfrm>
            <a:off x="4399200" y="0"/>
            <a:ext cx="3372840" cy="502560"/>
          </a:xfrm>
          <a:prstGeom prst="rect">
            <a:avLst/>
          </a:prstGeom>
        </p:spPr>
        <p:txBody>
          <a:bodyPr lIns="0" tIns="0" rIns="0" bIns="0"/>
          <a:lstStyle/>
          <a:p>
            <a:pPr algn="r"/>
            <a:r>
              <a:rPr lang="en-US" sz="1400" b="0" strike="noStrike" spc="-1">
                <a:latin typeface="Times New Roman"/>
              </a:rPr>
              <a:t>&lt;date/time&gt;</a:t>
            </a:r>
          </a:p>
        </p:txBody>
      </p:sp>
      <p:sp>
        <p:nvSpPr>
          <p:cNvPr id="287" name="PlaceHolder 5"/>
          <p:cNvSpPr>
            <a:spLocks noGrp="1"/>
          </p:cNvSpPr>
          <p:nvPr>
            <p:ph type="ftr"/>
          </p:nvPr>
        </p:nvSpPr>
        <p:spPr>
          <a:xfrm>
            <a:off x="0" y="9555480"/>
            <a:ext cx="3372840" cy="502560"/>
          </a:xfrm>
          <a:prstGeom prst="rect">
            <a:avLst/>
          </a:prstGeom>
        </p:spPr>
        <p:txBody>
          <a:bodyPr lIns="0" tIns="0" rIns="0" bIns="0" anchor="b"/>
          <a:lstStyle/>
          <a:p>
            <a:r>
              <a:rPr lang="en-US" sz="1400" b="0" strike="noStrike" spc="-1">
                <a:latin typeface="Times New Roman"/>
              </a:rPr>
              <a:t>&lt;footer&gt;</a:t>
            </a:r>
          </a:p>
        </p:txBody>
      </p:sp>
      <p:sp>
        <p:nvSpPr>
          <p:cNvPr id="288" name="PlaceHolder 6"/>
          <p:cNvSpPr>
            <a:spLocks noGrp="1"/>
          </p:cNvSpPr>
          <p:nvPr>
            <p:ph type="sldNum"/>
          </p:nvPr>
        </p:nvSpPr>
        <p:spPr>
          <a:xfrm>
            <a:off x="4399200" y="9555480"/>
            <a:ext cx="3372840" cy="502560"/>
          </a:xfrm>
          <a:prstGeom prst="rect">
            <a:avLst/>
          </a:prstGeom>
        </p:spPr>
        <p:txBody>
          <a:bodyPr lIns="0" tIns="0" rIns="0" bIns="0" anchor="b"/>
          <a:lstStyle/>
          <a:p>
            <a:pPr algn="r"/>
            <a:fld id="{31A8904A-2552-4EC8-B496-905FB51BA9F6}"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PlaceHolder 1"/>
          <p:cNvSpPr>
            <a:spLocks noGrp="1"/>
          </p:cNvSpPr>
          <p:nvPr>
            <p:ph type="body"/>
          </p:nvPr>
        </p:nvSpPr>
        <p:spPr>
          <a:xfrm>
            <a:off x="631800" y="4343400"/>
            <a:ext cx="5593320" cy="6449400"/>
          </a:xfrm>
          <a:prstGeom prst="rect">
            <a:avLst/>
          </a:prstGeom>
        </p:spPr>
        <p:txBody>
          <a:bodyPr lIns="0" tIns="0" rIns="0" bIns="0"/>
          <a:lstStyle/>
          <a:p>
            <a:pPr marL="216000" indent="-215280">
              <a:lnSpc>
                <a:spcPct val="100000"/>
              </a:lnSpc>
            </a:pPr>
            <a:r>
              <a:rPr lang="en-US" sz="1200" b="1" strike="noStrike" spc="-1">
                <a:solidFill>
                  <a:srgbClr val="000000"/>
                </a:solidFill>
                <a:latin typeface="Lucida Sans"/>
                <a:ea typeface="Lucida Sans"/>
              </a:rPr>
              <a:t>IMPORTANT: notes are work in progress and might not be up-to-date or missing!</a:t>
            </a:r>
            <a:endParaRPr lang="en-US" sz="1200" b="0" strike="noStrike" spc="-1">
              <a:latin typeface="Arial"/>
            </a:endParaRPr>
          </a:p>
          <a:p>
            <a:pPr marL="216000" indent="-216000">
              <a:lnSpc>
                <a:spcPct val="90000"/>
              </a:lnSpc>
            </a:pPr>
            <a:endParaRPr lang="en-US" sz="1200" b="0" strike="noStrike" spc="-1">
              <a:latin typeface="Arial"/>
            </a:endParaRPr>
          </a:p>
          <a:p>
            <a:pPr marL="216000" indent="-216000">
              <a:lnSpc>
                <a:spcPct val="90000"/>
              </a:lnSpc>
            </a:pPr>
            <a:endParaRPr lang="en-US" sz="1200" b="0" strike="noStrike" spc="-1">
              <a:latin typeface="Arial"/>
            </a:endParaRPr>
          </a:p>
          <a:p>
            <a:pPr marL="216000" indent="-216000">
              <a:lnSpc>
                <a:spcPct val="90000"/>
              </a:lnSpc>
            </a:pPr>
            <a:r>
              <a:rPr lang="en-US" sz="1200" b="1" strike="noStrike" spc="-1">
                <a:solidFill>
                  <a:srgbClr val="000000"/>
                </a:solidFill>
                <a:latin typeface="Merriweather Sans"/>
                <a:ea typeface="Merriweather Sans"/>
              </a:rPr>
              <a:t>Module 4: Discover the Storage Process: </a:t>
            </a:r>
            <a:r>
              <a:rPr lang="en-US" sz="1200" b="0" i="1" strike="noStrike" spc="-1">
                <a:solidFill>
                  <a:srgbClr val="000000"/>
                </a:solidFill>
                <a:latin typeface="Merriweather Sans"/>
                <a:ea typeface="Merriweather Sans"/>
              </a:rPr>
              <a:t>0 minutes</a:t>
            </a:r>
            <a:endParaRPr lang="en-US" sz="1200" b="0" strike="noStrike" spc="-1">
              <a:latin typeface="Arial"/>
            </a:endParaRPr>
          </a:p>
          <a:p>
            <a:pPr marL="216000" indent="-216000">
              <a:lnSpc>
                <a:spcPct val="90000"/>
              </a:lnSpc>
              <a:spcBef>
                <a:spcPts val="360"/>
              </a:spcBef>
            </a:pPr>
            <a:r>
              <a:rPr lang="en-US" sz="1200" b="1" i="1" strike="noStrike" spc="-1">
                <a:solidFill>
                  <a:srgbClr val="000000"/>
                </a:solidFill>
                <a:latin typeface="Merriweather Sans"/>
                <a:ea typeface="Merriweather Sans"/>
              </a:rPr>
              <a:t>Total module: </a:t>
            </a:r>
            <a:r>
              <a:rPr lang="en-US" sz="1200" b="0" i="1" strike="noStrike" spc="-1">
                <a:solidFill>
                  <a:srgbClr val="000000"/>
                </a:solidFill>
                <a:latin typeface="Merriweather Sans"/>
                <a:ea typeface="Merriweather Sans"/>
              </a:rPr>
              <a:t>85 minutes</a:t>
            </a:r>
            <a:endParaRPr lang="en-US" sz="1200" b="0" strike="noStrike" spc="-1">
              <a:latin typeface="Arial"/>
            </a:endParaRPr>
          </a:p>
          <a:p>
            <a:pPr marL="216000" indent="-216000">
              <a:lnSpc>
                <a:spcPct val="90000"/>
              </a:lnSpc>
              <a:spcBef>
                <a:spcPts val="36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In Module 4, we will discover the Storage process.</a:t>
            </a:r>
            <a:endParaRPr lang="en-US" sz="1200" b="0" strike="noStrike" spc="-1">
              <a:latin typeface="Arial"/>
            </a:endParaRPr>
          </a:p>
        </p:txBody>
      </p:sp>
      <p:sp>
        <p:nvSpPr>
          <p:cNvPr id="367" name="CustomShape 2"/>
          <p:cNvSpPr/>
          <p:nvPr/>
        </p:nvSpPr>
        <p:spPr>
          <a:xfrm>
            <a:off x="0" y="89305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68" name="CustomShape 3"/>
          <p:cNvSpPr/>
          <p:nvPr/>
        </p:nvSpPr>
        <p:spPr>
          <a:xfrm>
            <a:off x="6608520" y="8930520"/>
            <a:ext cx="24876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418CD6B-76C7-4A93-95E3-3949E887E79A}" type="slidenum">
              <a:rPr lang="en-US" sz="800" b="0" strike="noStrike" spc="-1">
                <a:solidFill>
                  <a:srgbClr val="000000"/>
                </a:solidFill>
                <a:latin typeface="Merriweather Sans"/>
                <a:ea typeface="Merriweather Sans"/>
              </a:rPr>
              <a:t>1</a:t>
            </a:fld>
            <a:endParaRPr lang="en-US" sz="800" b="0" strike="noStrike" spc="-1">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PlaceHolder 1"/>
          <p:cNvSpPr>
            <a:spLocks noGrp="1"/>
          </p:cNvSpPr>
          <p:nvPr>
            <p:ph type="body"/>
          </p:nvPr>
        </p:nvSpPr>
        <p:spPr>
          <a:xfrm>
            <a:off x="496080" y="4343400"/>
            <a:ext cx="5864760" cy="6449400"/>
          </a:xfrm>
          <a:prstGeom prst="rect">
            <a:avLst/>
          </a:prstGeom>
        </p:spPr>
        <p:txBody>
          <a:bodyPr lIns="0" tIns="0" rIns="0" bIns="0"/>
          <a:lstStyle/>
          <a:p>
            <a:pPr marL="216000" indent="-216000">
              <a:lnSpc>
                <a:spcPct val="100000"/>
              </a:lnSpc>
            </a:pPr>
            <a:r>
              <a:rPr lang="en-US" sz="1200" b="1" strike="noStrike" spc="-1">
                <a:solidFill>
                  <a:srgbClr val="000000"/>
                </a:solidFill>
                <a:latin typeface="Merriweather Sans"/>
                <a:ea typeface="Merriweather Sans"/>
              </a:rPr>
              <a:t>Dataset Metadata Example: </a:t>
            </a:r>
            <a:r>
              <a:rPr lang="en-US" sz="1200" b="0" i="1" strike="noStrike" spc="-1">
                <a:solidFill>
                  <a:srgbClr val="000000"/>
                </a:solidFill>
                <a:latin typeface="Merriweather Sans"/>
                <a:ea typeface="Merriweather Sans"/>
              </a:rPr>
              <a:t>1 minute</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Say:</a:t>
            </a:r>
            <a:r>
              <a:rPr lang="en-US" sz="1200" b="0" strike="noStrike" spc="-1">
                <a:solidFill>
                  <a:srgbClr val="000000"/>
                </a:solidFill>
                <a:latin typeface="Merriweather Sans"/>
                <a:ea typeface="Merriweather Sans"/>
              </a:rPr>
              <a:t> This shows a sample metadata layout. As you can see, it is a listing of currently-known malicious domains. It has a name and the scripting files to download and perform preprocessing. The data itself is kept in rows of tab-delineated columns. </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Ask </a:t>
            </a:r>
            <a:r>
              <a:rPr lang="en-US" sz="1200" b="0" strike="noStrike" spc="-1">
                <a:solidFill>
                  <a:srgbClr val="000000"/>
                </a:solidFill>
                <a:latin typeface="Merriweather Sans"/>
                <a:ea typeface="Merriweather Sans"/>
              </a:rPr>
              <a:t>learners whether they have any questions and answer them as needed.</a:t>
            </a:r>
            <a:endParaRPr lang="en-US" sz="1200" b="0" strike="noStrike" spc="-1">
              <a:latin typeface="Arial"/>
            </a:endParaRPr>
          </a:p>
        </p:txBody>
      </p:sp>
      <p:sp>
        <p:nvSpPr>
          <p:cNvPr id="391"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92"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D5B3EA1-7617-421B-8719-09F93903FC7C}" type="slidenum">
              <a:rPr lang="en-US" sz="800" b="0" strike="noStrike" spc="-1">
                <a:solidFill>
                  <a:srgbClr val="000000"/>
                </a:solidFill>
                <a:latin typeface="Merriweather Sans"/>
                <a:ea typeface="Merriweather Sans"/>
              </a:rPr>
              <a:t>10</a:t>
            </a:fld>
            <a:endParaRPr lang="en-US" sz="800" b="0" strike="noStrike" spc="-1">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PlaceHolder 1"/>
          <p:cNvSpPr>
            <a:spLocks noGrp="1"/>
          </p:cNvSpPr>
          <p:nvPr>
            <p:ph type="body"/>
          </p:nvPr>
        </p:nvSpPr>
        <p:spPr>
          <a:xfrm>
            <a:off x="631800" y="4343400"/>
            <a:ext cx="5593320" cy="6449400"/>
          </a:xfrm>
          <a:prstGeom prst="rect">
            <a:avLst/>
          </a:prstGeom>
        </p:spPr>
        <p:txBody>
          <a:bodyPr lIns="0" tIns="0" rIns="0" bIns="0"/>
          <a:lstStyle/>
          <a:p>
            <a:pPr marL="216000" indent="-216000">
              <a:lnSpc>
                <a:spcPct val="100000"/>
              </a:lnSpc>
            </a:pPr>
            <a:r>
              <a:rPr lang="en-US" sz="1200" b="1" strike="noStrike" spc="-1" dirty="0">
                <a:solidFill>
                  <a:srgbClr val="000000"/>
                </a:solidFill>
                <a:latin typeface="Merriweather Sans"/>
                <a:ea typeface="Merriweather Sans"/>
              </a:rPr>
              <a:t>Challenges with Data Management: </a:t>
            </a:r>
            <a:r>
              <a:rPr lang="en-US" sz="1200" b="0" i="1" strike="noStrike" spc="-1" dirty="0">
                <a:solidFill>
                  <a:srgbClr val="000000"/>
                </a:solidFill>
                <a:latin typeface="Merriweather Sans"/>
                <a:ea typeface="Merriweather Sans"/>
              </a:rPr>
              <a:t>2 minutes</a:t>
            </a:r>
            <a:endParaRPr lang="en-US" sz="1200" b="0" strike="noStrike" spc="-1" dirty="0">
              <a:latin typeface="Arial"/>
            </a:endParaRPr>
          </a:p>
          <a:p>
            <a:pPr marL="216000" indent="-216000">
              <a:lnSpc>
                <a:spcPct val="100000"/>
              </a:lnSpc>
              <a:spcBef>
                <a:spcPts val="1400"/>
              </a:spcBef>
            </a:pPr>
            <a:r>
              <a:rPr lang="en-US" sz="1200" b="1" strike="noStrike" spc="-1" dirty="0">
                <a:solidFill>
                  <a:srgbClr val="000000"/>
                </a:solidFill>
                <a:latin typeface="Merriweather Sans"/>
                <a:ea typeface="Merriweather Sans"/>
              </a:rPr>
              <a:t>Say: </a:t>
            </a:r>
            <a:r>
              <a:rPr lang="en-US" sz="1200" b="0" strike="noStrike" spc="-1" dirty="0">
                <a:solidFill>
                  <a:srgbClr val="000000"/>
                </a:solidFill>
                <a:latin typeface="Merriweather Sans"/>
                <a:ea typeface="Merriweather Sans"/>
              </a:rPr>
              <a:t>It will likely be obvious, but one of your primary responsibilities is to protect the data you have collected, be it from internal or external sources. And sometimes we might forget that awesome responsibility. If that data – especially sensitive data – gets out, it will damage the reputation of your organization and might even effect the willingness of other organizations to share their data with you. </a:t>
            </a:r>
            <a:endParaRPr lang="en-US" sz="1200" b="0" strike="noStrike" spc="-1" dirty="0">
              <a:latin typeface="Arial"/>
            </a:endParaRPr>
          </a:p>
          <a:p>
            <a:pPr marL="181080" lvl="1" indent="-180360">
              <a:lnSpc>
                <a:spcPct val="100000"/>
              </a:lnSpc>
              <a:spcBef>
                <a:spcPts val="300"/>
              </a:spcBef>
              <a:buClr>
                <a:srgbClr val="000000"/>
              </a:buClr>
              <a:buFont typeface="Arial"/>
              <a:buChar char="•"/>
            </a:pPr>
            <a:r>
              <a:rPr lang="en-US" sz="1200" b="0" strike="noStrike" spc="-1" dirty="0">
                <a:solidFill>
                  <a:srgbClr val="000000"/>
                </a:solidFill>
                <a:latin typeface="Merriweather Sans"/>
                <a:ea typeface="Merriweather Sans"/>
              </a:rPr>
              <a:t>First, you need to make sure all data is under proper access control that cannot be circumvented. Role-based access control (RBAC) is recommended if the organization is of sufficient size. If you are in a very small organization, protect your data from outside groups, but within your group, you will have to rely on basic trust. </a:t>
            </a:r>
            <a:endParaRPr lang="en-US" sz="1200" b="0" strike="noStrike" spc="-1" dirty="0">
              <a:latin typeface="Arial"/>
            </a:endParaRPr>
          </a:p>
          <a:p>
            <a:pPr marL="181080" lvl="1" indent="-180360">
              <a:lnSpc>
                <a:spcPct val="100000"/>
              </a:lnSpc>
              <a:spcBef>
                <a:spcPts val="300"/>
              </a:spcBef>
              <a:buClr>
                <a:srgbClr val="000000"/>
              </a:buClr>
              <a:buFont typeface="Arial"/>
              <a:buChar char="•"/>
            </a:pPr>
            <a:r>
              <a:rPr lang="en-US" sz="1200" b="0" strike="noStrike" spc="-1" dirty="0">
                <a:solidFill>
                  <a:srgbClr val="000000"/>
                </a:solidFill>
                <a:latin typeface="Merriweather Sans"/>
                <a:ea typeface="Merriweather Sans"/>
              </a:rPr>
              <a:t>In addition, encrypting all sensitive data both in transit and at rest is recommended. </a:t>
            </a:r>
            <a:endParaRPr lang="en-US" sz="1200" b="0" strike="noStrike" spc="-1" dirty="0">
              <a:latin typeface="Arial"/>
            </a:endParaRPr>
          </a:p>
          <a:p>
            <a:pPr marL="181080" lvl="1" indent="-180360">
              <a:lnSpc>
                <a:spcPct val="100000"/>
              </a:lnSpc>
              <a:spcBef>
                <a:spcPts val="300"/>
              </a:spcBef>
              <a:buClr>
                <a:srgbClr val="000000"/>
              </a:buClr>
              <a:buFont typeface="Arial"/>
              <a:buChar char="•"/>
            </a:pPr>
            <a:r>
              <a:rPr lang="en-US" sz="1200" b="0" strike="noStrike" spc="-1" dirty="0">
                <a:solidFill>
                  <a:srgbClr val="000000"/>
                </a:solidFill>
                <a:latin typeface="Merriweather Sans"/>
                <a:ea typeface="Merriweather Sans"/>
              </a:rPr>
              <a:t>And you need to have proper procedures to erase data 100%, including wiping data from any backups that are run. Likely it is your responsibility to make sure this happens, but it is also possible your IT department is the team to actually execute these tasks. </a:t>
            </a:r>
            <a:endParaRPr lang="en-US" sz="1200" b="0" strike="noStrike" spc="-1" dirty="0">
              <a:latin typeface="Arial"/>
            </a:endParaRPr>
          </a:p>
        </p:txBody>
      </p:sp>
      <p:sp>
        <p:nvSpPr>
          <p:cNvPr id="394"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95"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5A7A646-47CB-4681-9D75-E5DE3F956A09}" type="slidenum">
              <a:rPr lang="en-US" sz="800" b="0" strike="noStrike" spc="-1">
                <a:solidFill>
                  <a:srgbClr val="000000"/>
                </a:solidFill>
                <a:latin typeface="Merriweather Sans"/>
                <a:ea typeface="Merriweather Sans"/>
              </a:rPr>
              <a:t>11</a:t>
            </a:fld>
            <a:endParaRPr lang="en-US" sz="800" b="0" strike="noStrike" spc="-1">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PlaceHolder 1"/>
          <p:cNvSpPr>
            <a:spLocks noGrp="1"/>
          </p:cNvSpPr>
          <p:nvPr>
            <p:ph type="body"/>
          </p:nvPr>
        </p:nvSpPr>
        <p:spPr>
          <a:xfrm>
            <a:off x="237240" y="3006720"/>
            <a:ext cx="6382440" cy="6762960"/>
          </a:xfrm>
          <a:prstGeom prst="rect">
            <a:avLst/>
          </a:prstGeom>
        </p:spPr>
        <p:txBody>
          <a:bodyPr lIns="0" tIns="0" rIns="0" bIns="0"/>
          <a:lstStyle/>
          <a:p>
            <a:pPr marL="216000" indent="-216000">
              <a:lnSpc>
                <a:spcPct val="100000"/>
              </a:lnSpc>
            </a:pPr>
            <a:r>
              <a:rPr lang="en-US" sz="1100" b="1" strike="noStrike" spc="-1">
                <a:solidFill>
                  <a:srgbClr val="000000"/>
                </a:solidFill>
                <a:latin typeface="Merriweather Sans"/>
                <a:ea typeface="Merriweather Sans"/>
              </a:rPr>
              <a:t>Challenges with Data Management: </a:t>
            </a:r>
            <a:r>
              <a:rPr lang="en-US" sz="1100" b="0" i="1" strike="noStrike" spc="-1">
                <a:solidFill>
                  <a:srgbClr val="000000"/>
                </a:solidFill>
                <a:latin typeface="Merriweather Sans"/>
                <a:ea typeface="Merriweather Sans"/>
              </a:rPr>
              <a:t>6 minutes</a:t>
            </a:r>
            <a:endParaRPr lang="en-US" sz="1100" b="0" strike="noStrike" spc="-1">
              <a:latin typeface="Arial"/>
            </a:endParaRPr>
          </a:p>
          <a:p>
            <a:pPr marL="216000" indent="-21600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Unfortunately, at this time dataset management is in its infancy in terms of publically available products. There are systems to store data and even add metadata to individual records, but the metadata of whole datasets is missing. So you’ll have to manage that yourself for the time being. </a:t>
            </a:r>
            <a:endParaRPr lang="en-US" sz="1100" b="0" strike="noStrike" spc="-1">
              <a:latin typeface="Arial"/>
            </a:endParaRPr>
          </a:p>
          <a:p>
            <a:pPr marL="216000" indent="-216000">
              <a:lnSpc>
                <a:spcPct val="100000"/>
              </a:lnSpc>
              <a:spcBef>
                <a:spcPts val="1400"/>
              </a:spcBef>
            </a:pPr>
            <a:r>
              <a:rPr lang="en-US" sz="1100" b="0" strike="noStrike" spc="-1">
                <a:solidFill>
                  <a:srgbClr val="000000"/>
                </a:solidFill>
                <a:latin typeface="Merriweather Sans"/>
                <a:ea typeface="Merriweather Sans"/>
              </a:rPr>
              <a:t>A simple and effective solution is to create a simple catalog of all datasets with each catalog entry containing the metadata about that dataset. You can store the catalog in any number of ways, for example, one wiki page per dataset displaying the metadata, or just a simple structured METADATA file in each dataset, similar to the README files delivered with products. Other solutions are a small simple database or other external storage location. And you can build scripts to automate the creation and maintenance of your metadata. When the number of data sources and datasets is small, this technique will work quite well. </a:t>
            </a:r>
            <a:endParaRPr lang="en-US" sz="1100" b="0" strike="noStrike" spc="-1">
              <a:latin typeface="Arial"/>
            </a:endParaRPr>
          </a:p>
          <a:p>
            <a:pPr marL="216000" indent="-216000">
              <a:lnSpc>
                <a:spcPct val="100000"/>
              </a:lnSpc>
              <a:spcBef>
                <a:spcPts val="1400"/>
              </a:spcBef>
            </a:pPr>
            <a:r>
              <a:rPr lang="en-US" sz="1100" b="0" strike="noStrike" spc="-1">
                <a:solidFill>
                  <a:srgbClr val="000000"/>
                </a:solidFill>
                <a:latin typeface="Merriweather Sans"/>
                <a:ea typeface="Merriweather Sans"/>
              </a:rPr>
              <a:t>Later, when your accumulation of data increases, you will also outgrow this simple solution. Hopefully, when you reach this point a product will be out there, so keep your ears open and adopt it when it is appropriate for your organization. </a:t>
            </a:r>
            <a:endParaRPr lang="en-US" sz="1100" b="0" strike="noStrike" spc="-1">
              <a:latin typeface="Arial"/>
            </a:endParaRPr>
          </a:p>
          <a:p>
            <a:pPr marL="216000" indent="-216000">
              <a:lnSpc>
                <a:spcPct val="100000"/>
              </a:lnSpc>
              <a:spcBef>
                <a:spcPts val="1400"/>
              </a:spcBef>
            </a:pPr>
            <a:r>
              <a:rPr lang="en-US" sz="1100" b="1" strike="noStrike" spc="-1">
                <a:solidFill>
                  <a:srgbClr val="000000"/>
                </a:solidFill>
                <a:latin typeface="Merriweather Sans"/>
                <a:ea typeface="Merriweather Sans"/>
              </a:rPr>
              <a:t>Ask: </a:t>
            </a:r>
            <a:r>
              <a:rPr lang="en-US" sz="1100" b="0" strike="noStrike" spc="-1">
                <a:solidFill>
                  <a:srgbClr val="000000"/>
                </a:solidFill>
                <a:latin typeface="Merriweather Sans"/>
                <a:ea typeface="Merriweather Sans"/>
              </a:rPr>
              <a:t>So we pointed out that maintaining, tracking and protecting data is crucial. How do you keep track of the data you collect? How do you know where to find information for an investigation or for research? What is your level of access control? Can you ensure that backups are adequately destroyed?</a:t>
            </a:r>
            <a:endParaRPr lang="en-US" sz="1100" b="0" strike="noStrike" spc="-1">
              <a:latin typeface="Arial"/>
            </a:endParaRPr>
          </a:p>
          <a:p>
            <a:pPr marL="216000" indent="-216000">
              <a:lnSpc>
                <a:spcPct val="100000"/>
              </a:lnSpc>
              <a:spcBef>
                <a:spcPts val="1400"/>
              </a:spcBef>
            </a:pPr>
            <a:r>
              <a:rPr lang="en-US" sz="1100" b="1" strike="noStrike" spc="-1">
                <a:solidFill>
                  <a:srgbClr val="000000"/>
                </a:solidFill>
                <a:latin typeface="Merriweather Sans"/>
                <a:ea typeface="Merriweather Sans"/>
              </a:rPr>
              <a:t>Instructor notes: </a:t>
            </a:r>
            <a:r>
              <a:rPr lang="en-US" sz="1100" b="0" strike="noStrike" spc="-1">
                <a:solidFill>
                  <a:srgbClr val="000000"/>
                </a:solidFill>
                <a:latin typeface="Merriweather Sans"/>
                <a:ea typeface="Merriweather Sans"/>
              </a:rPr>
              <a:t>It is likely that you will have very few students whose organizations have done this thoroughly. This is a chance for them to explore solutions they can take back and lobby to implement. You want to emphasize this because we all know that loss of faith can be damaging.</a:t>
            </a:r>
            <a:endParaRPr lang="en-US" sz="1100" b="0" strike="noStrike" spc="-1">
              <a:latin typeface="Arial"/>
            </a:endParaRPr>
          </a:p>
          <a:p>
            <a:pPr marL="216000" indent="-216000">
              <a:lnSpc>
                <a:spcPct val="100000"/>
              </a:lnSpc>
              <a:spcBef>
                <a:spcPts val="1400"/>
              </a:spcBef>
            </a:pPr>
            <a:r>
              <a:rPr lang="en-US" sz="1100" b="1" strike="noStrike" spc="-1">
                <a:solidFill>
                  <a:srgbClr val="000000"/>
                </a:solidFill>
                <a:latin typeface="Merriweather Sans"/>
                <a:ea typeface="Merriweather Sans"/>
              </a:rPr>
              <a:t>Segue: </a:t>
            </a:r>
            <a:r>
              <a:rPr lang="en-US" sz="1100" b="0" strike="noStrike" spc="-1">
                <a:solidFill>
                  <a:srgbClr val="000000"/>
                </a:solidFill>
                <a:latin typeface="Merriweather Sans"/>
                <a:ea typeface="Merriweather Sans"/>
              </a:rPr>
              <a:t>So we talked about establishing retention times: how to scale, and the important one, dataset management. The last concern in storage is the technology. </a:t>
            </a:r>
            <a:endParaRPr lang="en-US" sz="1100" b="0" strike="noStrike" spc="-1">
              <a:latin typeface="Arial"/>
            </a:endParaRPr>
          </a:p>
        </p:txBody>
      </p:sp>
      <p:sp>
        <p:nvSpPr>
          <p:cNvPr id="397"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98"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7EFAAE1-630D-432D-944E-95AFA39A6CDC}" type="slidenum">
              <a:rPr lang="en-US" sz="800" b="0" strike="noStrike" spc="-1">
                <a:solidFill>
                  <a:srgbClr val="000000"/>
                </a:solidFill>
                <a:latin typeface="Merriweather Sans"/>
                <a:ea typeface="Merriweather Sans"/>
              </a:rPr>
              <a:t>12</a:t>
            </a:fld>
            <a:endParaRPr lang="en-US" sz="800" b="0" strike="noStrike" spc="-1">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PlaceHolder 1"/>
          <p:cNvSpPr>
            <a:spLocks noGrp="1"/>
          </p:cNvSpPr>
          <p:nvPr>
            <p:ph type="body"/>
          </p:nvPr>
        </p:nvSpPr>
        <p:spPr>
          <a:xfrm>
            <a:off x="325800" y="3998160"/>
            <a:ext cx="6205680" cy="6449400"/>
          </a:xfrm>
          <a:prstGeom prst="rect">
            <a:avLst/>
          </a:prstGeom>
        </p:spPr>
        <p:txBody>
          <a:bodyPr lIns="0" tIns="0" rIns="0" bIns="0"/>
          <a:lstStyle/>
          <a:p>
            <a:pPr marL="216000" indent="-216000">
              <a:lnSpc>
                <a:spcPct val="100000"/>
              </a:lnSpc>
            </a:pPr>
            <a:r>
              <a:rPr lang="en-US" sz="1100" b="1" strike="noStrike" spc="-1">
                <a:solidFill>
                  <a:srgbClr val="000000"/>
                </a:solidFill>
                <a:latin typeface="Merriweather Sans"/>
                <a:ea typeface="Merriweather Sans"/>
              </a:rPr>
              <a:t>Choose Back-end Technology Thoughtfully: </a:t>
            </a:r>
            <a:r>
              <a:rPr lang="en-US" sz="1100" b="0" i="1" strike="noStrike" spc="-1">
                <a:solidFill>
                  <a:srgbClr val="000000"/>
                </a:solidFill>
                <a:latin typeface="Merriweather Sans"/>
                <a:ea typeface="Merriweather Sans"/>
              </a:rPr>
              <a:t>4 minutes</a:t>
            </a:r>
            <a:endParaRPr lang="en-US" sz="1100" b="0" strike="noStrike" spc="-1">
              <a:latin typeface="Arial"/>
            </a:endParaRPr>
          </a:p>
          <a:p>
            <a:pPr marL="216000" indent="-21600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Although you will only do this only once every several years or decades, picking your technology will have long-term implications as to the efficiency of your organization. The decision you make now will influence the day-to-day usability of your data storage, including ease in queries, how much you can store, and access to other standard tools you may want to use. </a:t>
            </a:r>
            <a:endParaRPr lang="en-US" sz="1100" b="0" strike="noStrike" spc="-1">
              <a:latin typeface="Arial"/>
            </a:endParaRPr>
          </a:p>
          <a:p>
            <a:pPr marL="216000" indent="-216000">
              <a:lnSpc>
                <a:spcPct val="100000"/>
              </a:lnSpc>
              <a:spcBef>
                <a:spcPts val="1400"/>
              </a:spcBef>
            </a:pPr>
            <a:r>
              <a:rPr lang="en-US" sz="1100" b="0" strike="noStrike" spc="-1">
                <a:solidFill>
                  <a:srgbClr val="000000"/>
                </a:solidFill>
                <a:latin typeface="Merriweather Sans"/>
                <a:ea typeface="Merriweather Sans"/>
              </a:rPr>
              <a:t>Tools and storage technology go hand in hand. You should start by determining the capabilities you require. From there, determine the available tools that will support those capabilities. If there are features that are not available, you may have to extend an existing tool or write your own. Once your toolset has been determined, you can evaluate the best underlying technology to support that toolset. </a:t>
            </a:r>
            <a:endParaRPr lang="en-US" sz="1100" b="0" strike="noStrike" spc="-1">
              <a:latin typeface="Arial"/>
            </a:endParaRPr>
          </a:p>
          <a:p>
            <a:pPr marL="216000" indent="-216000">
              <a:lnSpc>
                <a:spcPct val="100000"/>
              </a:lnSpc>
              <a:spcBef>
                <a:spcPts val="1400"/>
              </a:spcBef>
            </a:pPr>
            <a:r>
              <a:rPr lang="en-US" sz="1100" b="0" strike="noStrike" spc="-1">
                <a:solidFill>
                  <a:srgbClr val="000000"/>
                </a:solidFill>
                <a:latin typeface="Merriweather Sans"/>
                <a:ea typeface="Merriweather Sans"/>
              </a:rPr>
              <a:t>The table lets you research storage requirements of data handling and gives you an overview of the three general options: (1) a traditional Relational Database or RDBMS that uses SQL to perform queries (2) a larger-scale NoSQL data store that is great for large amounts of data but often lacks the maturity and the standard SQL query features and (3) simply a flat file system that is easy to implement but has none of the query capabilities.</a:t>
            </a:r>
            <a:endParaRPr lang="en-US" sz="1100" b="0" strike="noStrike" spc="-1">
              <a:latin typeface="Arial"/>
            </a:endParaRPr>
          </a:p>
          <a:p>
            <a:pPr marL="216000" indent="-216000">
              <a:lnSpc>
                <a:spcPct val="100000"/>
              </a:lnSpc>
              <a:spcBef>
                <a:spcPts val="1400"/>
              </a:spcBef>
            </a:pPr>
            <a:r>
              <a:rPr lang="en-US" sz="1100" b="0" strike="noStrike" spc="-1">
                <a:solidFill>
                  <a:srgbClr val="000000"/>
                </a:solidFill>
                <a:latin typeface="Merriweather Sans"/>
                <a:ea typeface="Merriweather Sans"/>
              </a:rPr>
              <a:t>Here are a few examples to understand the complexity: </a:t>
            </a:r>
            <a:endParaRPr lang="en-US" sz="1100" b="0" strike="noStrike" spc="-1">
              <a:latin typeface="Arial"/>
            </a:endParaRPr>
          </a:p>
          <a:p>
            <a:pPr marL="171360" indent="-170640">
              <a:lnSpc>
                <a:spcPct val="100000"/>
              </a:lnSpc>
              <a:spcBef>
                <a:spcPts val="1400"/>
              </a:spcBef>
              <a:buClr>
                <a:srgbClr val="000000"/>
              </a:buClr>
              <a:buFont typeface="Arial"/>
              <a:buChar char="•"/>
            </a:pPr>
            <a:r>
              <a:rPr lang="en-US" sz="1100" b="0" strike="noStrike" spc="-1">
                <a:solidFill>
                  <a:srgbClr val="000000"/>
                </a:solidFill>
                <a:latin typeface="Merriweather Sans"/>
                <a:ea typeface="Merriweather Sans"/>
              </a:rPr>
              <a:t>Splunk is priced per GB so volume of data is a consideration.</a:t>
            </a:r>
            <a:endParaRPr lang="en-US" sz="1100" b="0" strike="noStrike" spc="-1">
              <a:latin typeface="Arial"/>
            </a:endParaRPr>
          </a:p>
          <a:p>
            <a:pPr marL="171360" indent="-170640">
              <a:lnSpc>
                <a:spcPct val="100000"/>
              </a:lnSpc>
              <a:spcBef>
                <a:spcPts val="1400"/>
              </a:spcBef>
              <a:buClr>
                <a:srgbClr val="000000"/>
              </a:buClr>
              <a:buFont typeface="Arial"/>
              <a:buChar char="•"/>
            </a:pPr>
            <a:r>
              <a:rPr lang="en-US" sz="1100" b="0" strike="noStrike" spc="-1">
                <a:solidFill>
                  <a:srgbClr val="000000"/>
                </a:solidFill>
                <a:latin typeface="Merriweather Sans"/>
                <a:ea typeface="Merriweather Sans"/>
              </a:rPr>
              <a:t>MISP uses a traditional SQL database so if you have many events (botnet sinkholing for example) it will not scale.</a:t>
            </a:r>
            <a:endParaRPr lang="en-US" sz="1100" b="0" strike="noStrike" spc="-1">
              <a:latin typeface="Arial"/>
            </a:endParaRPr>
          </a:p>
        </p:txBody>
      </p:sp>
      <p:sp>
        <p:nvSpPr>
          <p:cNvPr id="400"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401"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D62662B-D83F-4CB1-8233-C3A66F56FD01}" type="slidenum">
              <a:rPr lang="en-US" sz="800" b="0" strike="noStrike" spc="-1">
                <a:solidFill>
                  <a:srgbClr val="000000"/>
                </a:solidFill>
                <a:latin typeface="Merriweather Sans"/>
                <a:ea typeface="Merriweather Sans"/>
              </a:rPr>
              <a:t>13</a:t>
            </a:fld>
            <a:endParaRPr lang="en-US" sz="800" b="0" strike="noStrike" spc="-1">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PlaceHolder 1"/>
          <p:cNvSpPr>
            <a:spLocks noGrp="1"/>
          </p:cNvSpPr>
          <p:nvPr>
            <p:ph type="body"/>
          </p:nvPr>
        </p:nvSpPr>
        <p:spPr>
          <a:xfrm>
            <a:off x="631800" y="4343400"/>
            <a:ext cx="5593320" cy="6449400"/>
          </a:xfrm>
          <a:prstGeom prst="rect">
            <a:avLst/>
          </a:prstGeom>
        </p:spPr>
        <p:txBody>
          <a:bodyPr lIns="0" tIns="0" rIns="0" bIns="0"/>
          <a:lstStyle/>
          <a:p>
            <a:pPr marL="216000" indent="-216000">
              <a:lnSpc>
                <a:spcPct val="100000"/>
              </a:lnSpc>
            </a:pPr>
            <a:r>
              <a:rPr lang="en-US" sz="1200" b="1" strike="noStrike" spc="-1">
                <a:solidFill>
                  <a:srgbClr val="000000"/>
                </a:solidFill>
                <a:latin typeface="Merriweather Sans"/>
                <a:ea typeface="Merriweather Sans"/>
              </a:rPr>
              <a:t>Module 4 Lab: </a:t>
            </a:r>
            <a:r>
              <a:rPr lang="en-US" sz="1200" b="0" i="1" strike="noStrike" spc="-1">
                <a:solidFill>
                  <a:srgbClr val="000000"/>
                </a:solidFill>
                <a:latin typeface="Merriweather Sans"/>
                <a:ea typeface="Merriweather Sans"/>
              </a:rPr>
              <a:t>1 minute</a:t>
            </a:r>
            <a:endParaRPr lang="en-US" sz="1200" b="0" strike="noStrike" spc="-1">
              <a:latin typeface="Arial"/>
            </a:endParaRPr>
          </a:p>
          <a:p>
            <a:pPr marL="216000" indent="-216000">
              <a:lnSpc>
                <a:spcPct val="100000"/>
              </a:lnSpc>
              <a:spcBef>
                <a:spcPts val="36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In this lab, we will try some data storage in a guided scenario, and then in a scenario based on your actual work environment.</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Each lab has two parts. A guided scenario and one looking at the student’s real-world environment. After the lab is complete: </a:t>
            </a:r>
            <a:endParaRPr lang="en-US" sz="1200" b="0" strike="noStrike" spc="-1">
              <a:latin typeface="Arial"/>
            </a:endParaRPr>
          </a:p>
          <a:p>
            <a:pPr marL="352440" lvl="1" indent="-17388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For the guided scenario, discuss the results as you go. They should be fairly similar, although each student will make some slightly differing assumptions. </a:t>
            </a:r>
            <a:endParaRPr lang="en-US" sz="1200" b="0" strike="noStrike" spc="-1">
              <a:latin typeface="Arial"/>
            </a:endParaRPr>
          </a:p>
          <a:p>
            <a:pPr marL="352440" lvl="1" indent="-17388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For the real-world section, it is best to break into small teams to debrief. This is because each individual and organization will have vastly differing environments and experience.</a:t>
            </a:r>
            <a:endParaRPr lang="en-US" sz="1200" b="0" strike="noStrike" spc="-1">
              <a:latin typeface="Arial"/>
            </a:endParaRPr>
          </a:p>
        </p:txBody>
      </p:sp>
      <p:sp>
        <p:nvSpPr>
          <p:cNvPr id="403"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404" name="CustomShape 3"/>
          <p:cNvSpPr/>
          <p:nvPr/>
        </p:nvSpPr>
        <p:spPr>
          <a:xfrm>
            <a:off x="6608520" y="8930520"/>
            <a:ext cx="24876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3F50435-E7C0-42B7-9190-D569BB96AF3A}" type="slidenum">
              <a:rPr lang="en-US" sz="800" b="0" strike="noStrike" spc="-1">
                <a:solidFill>
                  <a:srgbClr val="000000"/>
                </a:solidFill>
                <a:latin typeface="Merriweather Sans"/>
                <a:ea typeface="Merriweather Sans"/>
              </a:rPr>
              <a:t>14</a:t>
            </a:fld>
            <a:endParaRPr lang="en-US" sz="800" b="0" strike="noStrike" spc="-1">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 name="PlaceHolder 1"/>
          <p:cNvSpPr>
            <a:spLocks noGrp="1"/>
          </p:cNvSpPr>
          <p:nvPr>
            <p:ph type="body"/>
          </p:nvPr>
        </p:nvSpPr>
        <p:spPr>
          <a:xfrm>
            <a:off x="631800" y="4343400"/>
            <a:ext cx="5593320" cy="6449400"/>
          </a:xfrm>
          <a:prstGeom prst="rect">
            <a:avLst/>
          </a:prstGeom>
        </p:spPr>
        <p:txBody>
          <a:bodyPr lIns="0" tIns="0" rIns="0" bIns="0"/>
          <a:lstStyle/>
          <a:p>
            <a:pPr marL="216000" indent="-216000">
              <a:lnSpc>
                <a:spcPct val="100000"/>
              </a:lnSpc>
            </a:pPr>
            <a:r>
              <a:rPr lang="en-US" sz="1200" b="1" strike="noStrike" spc="-1">
                <a:solidFill>
                  <a:srgbClr val="000000"/>
                </a:solidFill>
                <a:latin typeface="Merriweather Sans"/>
                <a:ea typeface="Merriweather Sans"/>
              </a:rPr>
              <a:t>Module 4 Lab: </a:t>
            </a:r>
            <a:r>
              <a:rPr lang="en-US" sz="1200" b="0" i="1" strike="noStrike" spc="-1">
                <a:solidFill>
                  <a:srgbClr val="000000"/>
                </a:solidFill>
                <a:latin typeface="Merriweather Sans"/>
                <a:ea typeface="Merriweather Sans"/>
              </a:rPr>
              <a:t>5 minutes</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Now that we have finished the scenario, let us look at the data store in your organization. </a:t>
            </a:r>
            <a:endParaRPr lang="en-US" sz="1200" b="0" strike="noStrike" spc="-1">
              <a:latin typeface="Arial"/>
            </a:endParaRPr>
          </a:p>
          <a:p>
            <a:pPr marL="216000" indent="-216000">
              <a:lnSpc>
                <a:spcPct val="100000"/>
              </a:lnSpc>
              <a:spcBef>
                <a:spcPts val="1400"/>
              </a:spcBef>
            </a:pPr>
            <a:r>
              <a:rPr lang="en-US" sz="1200" b="0" strike="noStrike" spc="-1">
                <a:solidFill>
                  <a:srgbClr val="000000"/>
                </a:solidFill>
                <a:latin typeface="Merriweather Sans"/>
                <a:ea typeface="Merriweather Sans"/>
              </a:rPr>
              <a:t>1. Looking at your data storage in your organization, point out a few of the different retention times you have for different incoming data types. Explain the reason for the established retention times. Indicate if any of these are based on your local laws.</a:t>
            </a:r>
            <a:endParaRPr lang="en-US" sz="1200" b="0" strike="noStrike" spc="-1">
              <a:latin typeface="Arial"/>
            </a:endParaRPr>
          </a:p>
          <a:p>
            <a:pPr marL="216000" indent="-216000">
              <a:lnSpc>
                <a:spcPct val="100000"/>
              </a:lnSpc>
              <a:spcBef>
                <a:spcPts val="1400"/>
              </a:spcBef>
            </a:pPr>
            <a:r>
              <a:rPr lang="en-US" sz="1200" b="0" strike="noStrike" spc="-1">
                <a:solidFill>
                  <a:srgbClr val="000000"/>
                </a:solidFill>
                <a:latin typeface="Merriweather Sans"/>
                <a:ea typeface="Merriweather Sans"/>
              </a:rPr>
              <a:t>Let’s compare some incident types and the differing retention times between organizations.</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Ask: </a:t>
            </a:r>
            <a:r>
              <a:rPr lang="en-US" sz="1200" b="0" strike="noStrike" spc="-1">
                <a:solidFill>
                  <a:srgbClr val="000000"/>
                </a:solidFill>
                <a:latin typeface="Merriweather Sans"/>
                <a:ea typeface="Merriweather Sans"/>
              </a:rPr>
              <a:t>To get started, does anyone have advisories as one of their types of incoming data?</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Let </a:t>
            </a:r>
            <a:r>
              <a:rPr lang="en-US" sz="1200" b="0" strike="noStrike" spc="-1">
                <a:solidFill>
                  <a:srgbClr val="000000"/>
                </a:solidFill>
                <a:latin typeface="Merriweather Sans"/>
                <a:ea typeface="Merriweather Sans"/>
              </a:rPr>
              <a:t>each student pick one data type and explain their retention time. If others have the same type of data, have them compare their retention times and the rationales.</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Conclusion: </a:t>
            </a:r>
            <a:r>
              <a:rPr lang="en-US" sz="1200" b="0" strike="noStrike" spc="-1">
                <a:solidFill>
                  <a:srgbClr val="000000"/>
                </a:solidFill>
                <a:latin typeface="Merriweather Sans"/>
                <a:ea typeface="Merriweather Sans"/>
              </a:rPr>
              <a:t>Each organization should establish retention time policies based on their unique needs. More broadly, each organization should have a written storage policy and it should be reviewed periodically. </a:t>
            </a:r>
            <a:endParaRPr lang="en-US" sz="1200" b="0" strike="noStrike" spc="-1">
              <a:latin typeface="Arial"/>
            </a:endParaRPr>
          </a:p>
        </p:txBody>
      </p:sp>
      <p:sp>
        <p:nvSpPr>
          <p:cNvPr id="406"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407"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1F6392D-7B7D-4377-AE6F-D99889FD8B43}" type="slidenum">
              <a:rPr lang="en-US" sz="800" b="0" strike="noStrike" spc="-1">
                <a:solidFill>
                  <a:srgbClr val="000000"/>
                </a:solidFill>
                <a:latin typeface="Merriweather Sans"/>
                <a:ea typeface="Merriweather Sans"/>
              </a:rPr>
              <a:t>15</a:t>
            </a:fld>
            <a:endParaRPr lang="en-US" sz="800" b="0" strike="noStrike" spc="-1">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PlaceHolder 1"/>
          <p:cNvSpPr>
            <a:spLocks noGrp="1"/>
          </p:cNvSpPr>
          <p:nvPr>
            <p:ph type="body"/>
          </p:nvPr>
        </p:nvSpPr>
        <p:spPr>
          <a:xfrm>
            <a:off x="446760" y="4343400"/>
            <a:ext cx="5963400" cy="6449400"/>
          </a:xfrm>
          <a:prstGeom prst="rect">
            <a:avLst/>
          </a:prstGeom>
        </p:spPr>
        <p:txBody>
          <a:bodyPr lIns="0" tIns="0" rIns="0" bIns="0"/>
          <a:lstStyle/>
          <a:p>
            <a:pPr marL="216000" indent="-216000">
              <a:lnSpc>
                <a:spcPct val="100000"/>
              </a:lnSpc>
            </a:pPr>
            <a:r>
              <a:rPr lang="en-US" sz="1200" b="1" strike="noStrike" spc="-1">
                <a:solidFill>
                  <a:srgbClr val="000000"/>
                </a:solidFill>
                <a:latin typeface="Merriweather Sans"/>
                <a:ea typeface="Merriweather Sans"/>
              </a:rPr>
              <a:t>Module 4 Lab Conclusion: </a:t>
            </a:r>
            <a:r>
              <a:rPr lang="en-US" sz="1200" b="0" i="1" strike="noStrike" spc="-1">
                <a:solidFill>
                  <a:srgbClr val="000000"/>
                </a:solidFill>
                <a:latin typeface="Merriweather Sans"/>
                <a:ea typeface="Merriweather Sans"/>
              </a:rPr>
              <a:t>3 minutes</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Here are some storage process questions to consider once you go back to your organization:</a:t>
            </a:r>
            <a:endParaRPr lang="en-US" sz="1200" b="0" strike="noStrike" spc="-1">
              <a:latin typeface="Arial"/>
            </a:endParaRPr>
          </a:p>
          <a:p>
            <a:pPr marL="171360" indent="-170640">
              <a:lnSpc>
                <a:spcPct val="100000"/>
              </a:lnSpc>
              <a:spcBef>
                <a:spcPts val="360"/>
              </a:spcBef>
              <a:buClr>
                <a:srgbClr val="000000"/>
              </a:buClr>
              <a:buFont typeface="Arial"/>
              <a:buChar char="•"/>
            </a:pPr>
            <a:r>
              <a:rPr lang="en-US" sz="1200" b="0" strike="noStrike" spc="-1">
                <a:solidFill>
                  <a:srgbClr val="000000"/>
                </a:solidFill>
                <a:latin typeface="Merriweather Sans"/>
                <a:ea typeface="Merriweather Sans"/>
              </a:rPr>
              <a:t>You always want to keep as much information in your organization’s security data storage as regulations and technical issues will allow. Given this, how does your team handle technical limits on storage? </a:t>
            </a:r>
            <a:endParaRPr lang="en-US" sz="1200" b="0" strike="noStrike" spc="-1">
              <a:latin typeface="Arial"/>
            </a:endParaRPr>
          </a:p>
          <a:p>
            <a:pPr marL="171360" indent="-170640">
              <a:lnSpc>
                <a:spcPct val="100000"/>
              </a:lnSpc>
              <a:spcBef>
                <a:spcPts val="360"/>
              </a:spcBef>
              <a:buClr>
                <a:srgbClr val="000000"/>
              </a:buClr>
              <a:buFont typeface="Arial"/>
              <a:buChar char="•"/>
            </a:pPr>
            <a:r>
              <a:rPr lang="en-US" sz="1200" b="0" strike="noStrike" spc="-1">
                <a:solidFill>
                  <a:srgbClr val="000000"/>
                </a:solidFill>
                <a:latin typeface="Merriweather Sans"/>
                <a:ea typeface="Merriweather Sans"/>
              </a:rPr>
              <a:t>Over time, how do you think you could improve the scalability and performance of your storage?</a:t>
            </a:r>
            <a:endParaRPr lang="en-US" sz="1200" b="0" strike="noStrike" spc="-1">
              <a:latin typeface="Arial"/>
            </a:endParaRPr>
          </a:p>
          <a:p>
            <a:pPr marL="171360" indent="-170640">
              <a:lnSpc>
                <a:spcPct val="100000"/>
              </a:lnSpc>
              <a:spcBef>
                <a:spcPts val="360"/>
              </a:spcBef>
              <a:buClr>
                <a:srgbClr val="000000"/>
              </a:buClr>
              <a:buFont typeface="Arial"/>
              <a:buChar char="•"/>
            </a:pPr>
            <a:r>
              <a:rPr lang="en-US" sz="1200" b="0" strike="noStrike" spc="-1">
                <a:solidFill>
                  <a:srgbClr val="000000"/>
                </a:solidFill>
                <a:latin typeface="Merriweather Sans"/>
                <a:ea typeface="Merriweather Sans"/>
              </a:rPr>
              <a:t>Are there any changes you would make to the way your storage system handles dataset management?</a:t>
            </a:r>
            <a:endParaRPr lang="en-US" sz="1200" b="0" strike="noStrike" spc="-1">
              <a:latin typeface="Arial"/>
            </a:endParaRPr>
          </a:p>
          <a:p>
            <a:pPr marL="171360" indent="-170640">
              <a:lnSpc>
                <a:spcPct val="100000"/>
              </a:lnSpc>
              <a:spcBef>
                <a:spcPts val="360"/>
              </a:spcBef>
              <a:buClr>
                <a:srgbClr val="000000"/>
              </a:buClr>
              <a:buFont typeface="Arial"/>
              <a:buChar char="•"/>
            </a:pPr>
            <a:r>
              <a:rPr lang="en-US" sz="1200" b="0" strike="noStrike" spc="-1">
                <a:solidFill>
                  <a:srgbClr val="000000"/>
                </a:solidFill>
                <a:latin typeface="Merriweather Sans"/>
                <a:ea typeface="Merriweather Sans"/>
              </a:rPr>
              <a:t>What procedures do you have for getting data in and out and for maintaining your data storage? Are they clear and easy to follow? If they could be improved, how would you improve each one?</a:t>
            </a:r>
            <a:endParaRPr lang="en-US" sz="1200" b="0" strike="noStrike" spc="-1">
              <a:latin typeface="Arial"/>
            </a:endParaRPr>
          </a:p>
          <a:p>
            <a:pPr>
              <a:lnSpc>
                <a:spcPct val="100000"/>
              </a:lnSpc>
              <a:spcBef>
                <a:spcPts val="360"/>
              </a:spcBef>
            </a:pPr>
            <a:r>
              <a:rPr lang="en-US" sz="1200" b="1" strike="noStrike" spc="-1">
                <a:solidFill>
                  <a:srgbClr val="000000"/>
                </a:solidFill>
                <a:latin typeface="Merriweather Sans"/>
                <a:ea typeface="Merriweather Sans"/>
              </a:rPr>
              <a:t>Let</a:t>
            </a:r>
            <a:r>
              <a:rPr lang="en-US" sz="1200" b="0" strike="noStrike" spc="-1">
                <a:solidFill>
                  <a:srgbClr val="000000"/>
                </a:solidFill>
                <a:latin typeface="Merriweather Sans"/>
                <a:ea typeface="Merriweather Sans"/>
              </a:rPr>
              <a:t> learners give suggestions, and if no suggestions, move to the next slide.</a:t>
            </a:r>
            <a:endParaRPr lang="en-US" sz="1200" b="0" strike="noStrike" spc="-1">
              <a:latin typeface="Arial"/>
            </a:endParaRPr>
          </a:p>
        </p:txBody>
      </p:sp>
      <p:sp>
        <p:nvSpPr>
          <p:cNvPr id="409" name="CustomShape 2"/>
          <p:cNvSpPr/>
          <p:nvPr/>
        </p:nvSpPr>
        <p:spPr>
          <a:xfrm>
            <a:off x="0" y="89305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410" name="CustomShape 3"/>
          <p:cNvSpPr/>
          <p:nvPr/>
        </p:nvSpPr>
        <p:spPr>
          <a:xfrm>
            <a:off x="3886200" y="8930520"/>
            <a:ext cx="2971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4799DDE-9D7E-4647-9F79-67602B4F8472}" type="slidenum">
              <a:rPr lang="en-US" sz="800" b="0" strike="noStrike" spc="-1">
                <a:solidFill>
                  <a:srgbClr val="000000"/>
                </a:solidFill>
                <a:latin typeface="Merriweather Sans"/>
                <a:ea typeface="Merriweather Sans"/>
              </a:rPr>
              <a:t>16</a:t>
            </a:fld>
            <a:endParaRPr lang="en-US" sz="800" b="0" strike="noStrike" spc="-1">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PlaceHolder 1"/>
          <p:cNvSpPr>
            <a:spLocks noGrp="1"/>
          </p:cNvSpPr>
          <p:nvPr>
            <p:ph type="body"/>
          </p:nvPr>
        </p:nvSpPr>
        <p:spPr>
          <a:xfrm>
            <a:off x="237240" y="2365200"/>
            <a:ext cx="6382440" cy="8286840"/>
          </a:xfrm>
          <a:prstGeom prst="rect">
            <a:avLst/>
          </a:prstGeom>
        </p:spPr>
        <p:txBody>
          <a:bodyPr lIns="0" tIns="0" rIns="0" bIns="0"/>
          <a:lstStyle/>
          <a:p>
            <a:pPr marL="216000" indent="-216000">
              <a:lnSpc>
                <a:spcPct val="100000"/>
              </a:lnSpc>
            </a:pPr>
            <a:r>
              <a:rPr lang="en-US" sz="900" b="1" strike="noStrike" spc="-1">
                <a:solidFill>
                  <a:srgbClr val="000000"/>
                </a:solidFill>
                <a:latin typeface="Merriweather Sans"/>
                <a:ea typeface="Merriweather Sans"/>
              </a:rPr>
              <a:t>Additional Recommendations for Data Storage: </a:t>
            </a:r>
            <a:r>
              <a:rPr lang="en-US" sz="900" b="0" i="1" strike="noStrike" spc="-1">
                <a:solidFill>
                  <a:srgbClr val="000000"/>
                </a:solidFill>
                <a:latin typeface="Merriweather Sans"/>
                <a:ea typeface="Merriweather Sans"/>
              </a:rPr>
              <a:t>7 minutes</a:t>
            </a:r>
            <a:endParaRPr lang="en-US" sz="900" b="0" strike="noStrike" spc="-1">
              <a:latin typeface="Arial"/>
            </a:endParaRPr>
          </a:p>
          <a:p>
            <a:pPr marL="216000" indent="-216000">
              <a:lnSpc>
                <a:spcPct val="100000"/>
              </a:lnSpc>
              <a:spcBef>
                <a:spcPts val="1199"/>
              </a:spcBef>
            </a:pPr>
            <a:r>
              <a:rPr lang="en-US" sz="900" b="1" strike="noStrike" spc="-1">
                <a:solidFill>
                  <a:srgbClr val="000000"/>
                </a:solidFill>
                <a:latin typeface="Merriweather Sans"/>
                <a:ea typeface="Merriweather Sans"/>
              </a:rPr>
              <a:t>Say: </a:t>
            </a:r>
            <a:r>
              <a:rPr lang="en-US" sz="900" b="0" strike="noStrike" spc="-1">
                <a:solidFill>
                  <a:srgbClr val="000000"/>
                </a:solidFill>
                <a:latin typeface="Merriweather Sans"/>
                <a:ea typeface="Merriweather Sans"/>
              </a:rPr>
              <a:t>Take your time identifying your anticipated requirements and goals for data storage, as a bad decision can reduce the effectiveness of your team and a good decision can make your job much easier. </a:t>
            </a:r>
            <a:endParaRPr lang="en-US" sz="900" b="0" strike="noStrike" spc="-1">
              <a:latin typeface="Arial"/>
            </a:endParaRPr>
          </a:p>
          <a:p>
            <a:pPr marL="216000" indent="-216000">
              <a:lnSpc>
                <a:spcPct val="100000"/>
              </a:lnSpc>
              <a:spcBef>
                <a:spcPts val="1199"/>
              </a:spcBef>
            </a:pPr>
            <a:r>
              <a:rPr lang="en-US" sz="900" b="0" strike="noStrike" spc="-1">
                <a:solidFill>
                  <a:srgbClr val="000000"/>
                </a:solidFill>
                <a:latin typeface="Merriweather Sans"/>
                <a:ea typeface="Merriweather Sans"/>
              </a:rPr>
              <a:t>The issues you want to consider are:</a:t>
            </a:r>
            <a:endParaRPr lang="en-US" sz="900" b="0" strike="noStrike" spc="-1">
              <a:latin typeface="Arial"/>
            </a:endParaRPr>
          </a:p>
          <a:p>
            <a:pPr marL="181080" lvl="1" indent="-180360">
              <a:lnSpc>
                <a:spcPct val="100000"/>
              </a:lnSpc>
              <a:spcBef>
                <a:spcPts val="601"/>
              </a:spcBef>
              <a:buClr>
                <a:srgbClr val="000000"/>
              </a:buClr>
              <a:buFont typeface="Arial"/>
              <a:buChar char="•"/>
            </a:pPr>
            <a:r>
              <a:rPr lang="en-US" sz="900" b="0" strike="noStrike" spc="-1">
                <a:solidFill>
                  <a:srgbClr val="000000"/>
                </a:solidFill>
                <a:latin typeface="Merriweather Sans"/>
                <a:ea typeface="Merriweather Sans"/>
              </a:rPr>
              <a:t>Security: As mentioned earlier, you have access to a huge amount of sensitive data and you’ll want to make sure it is locked down and that only the appropriate people have access. </a:t>
            </a:r>
            <a:endParaRPr lang="en-US" sz="900" b="0" strike="noStrike" spc="-1">
              <a:latin typeface="Arial"/>
            </a:endParaRPr>
          </a:p>
          <a:p>
            <a:pPr marL="181080" lvl="1" indent="-180360">
              <a:lnSpc>
                <a:spcPct val="100000"/>
              </a:lnSpc>
              <a:spcBef>
                <a:spcPts val="601"/>
              </a:spcBef>
              <a:buClr>
                <a:srgbClr val="000000"/>
              </a:buClr>
              <a:buFont typeface="Arial"/>
              <a:buChar char="•"/>
            </a:pPr>
            <a:r>
              <a:rPr lang="en-US" sz="900" b="0" strike="noStrike" spc="-1">
                <a:solidFill>
                  <a:srgbClr val="000000"/>
                </a:solidFill>
                <a:latin typeface="Merriweather Sans"/>
                <a:ea typeface="Merriweather Sans"/>
              </a:rPr>
              <a:t>Scalability and performance are related. Scalability addresses how much data you anticipate having to store at any time, even a few years from now, and the capability of the system to support that. </a:t>
            </a:r>
            <a:endParaRPr lang="en-US" sz="900" b="0" strike="noStrike" spc="-1">
              <a:latin typeface="Arial"/>
            </a:endParaRPr>
          </a:p>
          <a:p>
            <a:pPr marL="181080" lvl="1" indent="-180360">
              <a:lnSpc>
                <a:spcPct val="100000"/>
              </a:lnSpc>
              <a:spcBef>
                <a:spcPts val="601"/>
              </a:spcBef>
              <a:buClr>
                <a:srgbClr val="000000"/>
              </a:buClr>
              <a:buFont typeface="Arial"/>
              <a:buChar char="•"/>
            </a:pPr>
            <a:r>
              <a:rPr lang="en-US" sz="900" b="0" strike="noStrike" spc="-1">
                <a:solidFill>
                  <a:srgbClr val="000000"/>
                </a:solidFill>
                <a:latin typeface="Merriweather Sans"/>
                <a:ea typeface="Merriweather Sans"/>
              </a:rPr>
              <a:t>Performance deals with your ability to access your underlying data in a timely manner. </a:t>
            </a:r>
            <a:endParaRPr lang="en-US" sz="900" b="0" strike="noStrike" spc="-1">
              <a:latin typeface="Arial"/>
            </a:endParaRPr>
          </a:p>
          <a:p>
            <a:pPr marL="181080" lvl="1" indent="-180360">
              <a:lnSpc>
                <a:spcPct val="100000"/>
              </a:lnSpc>
              <a:spcBef>
                <a:spcPts val="601"/>
              </a:spcBef>
              <a:buClr>
                <a:srgbClr val="000000"/>
              </a:buClr>
              <a:buFont typeface="Arial"/>
              <a:buChar char="•"/>
            </a:pPr>
            <a:r>
              <a:rPr lang="en-US" sz="900" b="0" strike="noStrike" spc="-1">
                <a:solidFill>
                  <a:srgbClr val="000000"/>
                </a:solidFill>
                <a:latin typeface="Merriweather Sans"/>
                <a:ea typeface="Merriweather Sans"/>
              </a:rPr>
              <a:t>Management: The more heterogeneous data you have, the more effort is required to manage it, and the more support you will need from tools. Likely, you will also have tools and systems that deal with one type of data only, for example a dedicated system that analyzes DNS queries. What resources are required to adequately manage the systems and the data inside the systems you have chosen? Given two software solutions that are equal in all other ways, you’ll want to choose the solution that is the least burdensome to manage. </a:t>
            </a:r>
            <a:endParaRPr lang="en-US" sz="900" b="0" strike="noStrike" spc="-1">
              <a:latin typeface="Arial"/>
            </a:endParaRPr>
          </a:p>
          <a:p>
            <a:pPr marL="181080" lvl="1" indent="-180360">
              <a:lnSpc>
                <a:spcPct val="100000"/>
              </a:lnSpc>
              <a:spcBef>
                <a:spcPts val="601"/>
              </a:spcBef>
              <a:buClr>
                <a:srgbClr val="000000"/>
              </a:buClr>
              <a:buFont typeface="Arial"/>
              <a:buChar char="•"/>
            </a:pPr>
            <a:r>
              <a:rPr lang="en-US" sz="900" b="0" strike="noStrike" spc="-1">
                <a:solidFill>
                  <a:srgbClr val="000000"/>
                </a:solidFill>
                <a:latin typeface="Merriweather Sans"/>
                <a:ea typeface="Merriweather Sans"/>
              </a:rPr>
              <a:t>Query capabilities: Much of your job will be correlating differing events and data inputs. Determine the capabilities you need, such as aggregations, filtering and joins. Consider that if you have all your disparate datasets normalized in a SQL database, correlation is much simpler. Secondarily, knowing what types of queries to expect will allow you to determine the performance characteristics. For example, if you require full text search you will want a tool that has full-text indices. </a:t>
            </a:r>
            <a:endParaRPr lang="en-US" sz="900" b="0" strike="noStrike" spc="-1">
              <a:latin typeface="Arial"/>
            </a:endParaRPr>
          </a:p>
          <a:p>
            <a:pPr marL="181080" lvl="1" indent="-180360">
              <a:lnSpc>
                <a:spcPct val="100000"/>
              </a:lnSpc>
              <a:spcBef>
                <a:spcPts val="601"/>
              </a:spcBef>
              <a:buClr>
                <a:srgbClr val="000000"/>
              </a:buClr>
              <a:buFont typeface="Arial"/>
              <a:buChar char="•"/>
            </a:pPr>
            <a:r>
              <a:rPr lang="en-US" sz="900" b="0" strike="noStrike" spc="-1">
                <a:solidFill>
                  <a:srgbClr val="000000"/>
                </a:solidFill>
                <a:latin typeface="Merriweather Sans"/>
                <a:ea typeface="Merriweather Sans"/>
              </a:rPr>
              <a:t>Once you have all your requirements laid out, it’s time to evaluate the best technology to meet all your goals. If you think you will not have an overwhelming amount of data, you can make scalability a lower priority. If you have a backing IT team already using a particular technology, the additional management will be much smaller than if you bring in a new technology with all the associated management costs. </a:t>
            </a:r>
            <a:endParaRPr lang="en-US" sz="900" b="0" strike="noStrike" spc="-1">
              <a:latin typeface="Arial"/>
            </a:endParaRPr>
          </a:p>
          <a:p>
            <a:pPr marL="181080" lvl="1" indent="-180360">
              <a:lnSpc>
                <a:spcPct val="100000"/>
              </a:lnSpc>
              <a:spcBef>
                <a:spcPts val="601"/>
              </a:spcBef>
              <a:buClr>
                <a:srgbClr val="000000"/>
              </a:buClr>
              <a:buFont typeface="Arial"/>
              <a:buChar char="•"/>
            </a:pPr>
            <a:r>
              <a:rPr lang="en-US" sz="900" b="0" strike="noStrike" spc="-1">
                <a:solidFill>
                  <a:srgbClr val="000000"/>
                </a:solidFill>
                <a:latin typeface="Merriweather Sans"/>
                <a:ea typeface="Merriweather Sans"/>
              </a:rPr>
              <a:t>Your team likely has the expertise to perform the main design. Your team might be able to also design the storage data model. But if this is a new implementation, certainly consider getting help from a data domain expert. That could be a straight DBA, but more likely you will engage someone who has mixed experience in security, networking, and software engineering. That specialist will be able to ask the relevant questions to help you in your design. As you work to design your database, you’ll need to consider not only your short-term needs but also how you think your database might expand over time. </a:t>
            </a:r>
            <a:endParaRPr lang="en-US" sz="900" b="0" strike="noStrike" spc="-1">
              <a:latin typeface="Arial"/>
            </a:endParaRPr>
          </a:p>
          <a:p>
            <a:pPr>
              <a:lnSpc>
                <a:spcPct val="100000"/>
              </a:lnSpc>
              <a:spcBef>
                <a:spcPts val="1199"/>
              </a:spcBef>
            </a:pPr>
            <a:r>
              <a:rPr lang="en-US" sz="900" b="1" strike="noStrike" spc="-1">
                <a:solidFill>
                  <a:srgbClr val="000000"/>
                </a:solidFill>
                <a:latin typeface="Merriweather Sans"/>
                <a:ea typeface="Merriweather Sans"/>
              </a:rPr>
              <a:t>Ask: </a:t>
            </a:r>
            <a:r>
              <a:rPr lang="en-US" sz="900" b="0" strike="noStrike" spc="-1">
                <a:solidFill>
                  <a:srgbClr val="000000"/>
                </a:solidFill>
                <a:latin typeface="Merriweather Sans"/>
                <a:ea typeface="Merriweather Sans"/>
              </a:rPr>
              <a:t>Has anyone been involved in building a new security data processing design? If so what were your experiences?</a:t>
            </a:r>
            <a:endParaRPr lang="en-US" sz="900" b="0" strike="noStrike" spc="-1">
              <a:latin typeface="Arial"/>
            </a:endParaRPr>
          </a:p>
          <a:p>
            <a:pPr>
              <a:lnSpc>
                <a:spcPct val="100000"/>
              </a:lnSpc>
              <a:spcBef>
                <a:spcPts val="1199"/>
              </a:spcBef>
            </a:pPr>
            <a:r>
              <a:rPr lang="en-US" sz="900" b="1" strike="noStrike" spc="-1">
                <a:solidFill>
                  <a:srgbClr val="000000"/>
                </a:solidFill>
                <a:latin typeface="Merriweather Sans"/>
                <a:ea typeface="Merriweather Sans"/>
              </a:rPr>
              <a:t>Instructor notes: </a:t>
            </a:r>
            <a:r>
              <a:rPr lang="en-US" sz="900" b="0" strike="noStrike" spc="-1">
                <a:solidFill>
                  <a:srgbClr val="000000"/>
                </a:solidFill>
                <a:latin typeface="Merriweather Sans"/>
                <a:ea typeface="Merriweather Sans"/>
              </a:rPr>
              <a:t>It is possible no one has done this for two reasons: (1) only a small percentage of teams will have this task, either startup or a major upgrade of the data store. (2) The course is targeting junior security engineers. If you have direct or indirect experience you can discuss that. Or you could simply mention this is a tough challenge that is applicable to a small percentage of our community.</a:t>
            </a:r>
            <a:endParaRPr lang="en-US" sz="900" b="0" strike="noStrike" spc="-1">
              <a:latin typeface="Arial"/>
            </a:endParaRPr>
          </a:p>
          <a:p>
            <a:pPr>
              <a:lnSpc>
                <a:spcPct val="100000"/>
              </a:lnSpc>
              <a:spcBef>
                <a:spcPts val="1199"/>
              </a:spcBef>
            </a:pPr>
            <a:r>
              <a:rPr lang="en-US" sz="900" b="1" strike="noStrike" spc="-1">
                <a:solidFill>
                  <a:srgbClr val="000000"/>
                </a:solidFill>
                <a:latin typeface="Merriweather Sans"/>
                <a:ea typeface="Merriweather Sans"/>
              </a:rPr>
              <a:t>Segue: </a:t>
            </a:r>
            <a:r>
              <a:rPr lang="en-US" sz="900" b="0" strike="noStrike" spc="-1">
                <a:solidFill>
                  <a:srgbClr val="000000"/>
                </a:solidFill>
                <a:latin typeface="Merriweather Sans"/>
                <a:ea typeface="Merriweather Sans"/>
              </a:rPr>
              <a:t>And now let’s move on to the lab for this module.</a:t>
            </a:r>
            <a:endParaRPr lang="en-US" sz="900" b="0" strike="noStrike" spc="-1">
              <a:latin typeface="Arial"/>
            </a:endParaRPr>
          </a:p>
        </p:txBody>
      </p:sp>
      <p:sp>
        <p:nvSpPr>
          <p:cNvPr id="412"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413"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70BD751-5AA3-481E-B9FB-F6ACD939A6DC}" type="slidenum">
              <a:rPr lang="en-US" sz="800" b="0" strike="noStrike" spc="-1">
                <a:solidFill>
                  <a:srgbClr val="000000"/>
                </a:solidFill>
                <a:latin typeface="Merriweather Sans"/>
                <a:ea typeface="Merriweather Sans"/>
              </a:rPr>
              <a:t>17</a:t>
            </a:fld>
            <a:endParaRPr lang="en-US" sz="800" b="0" strike="noStrike" spc="-1">
              <a:latin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PlaceHolder 1"/>
          <p:cNvSpPr>
            <a:spLocks noGrp="1"/>
          </p:cNvSpPr>
          <p:nvPr>
            <p:ph type="body"/>
          </p:nvPr>
        </p:nvSpPr>
        <p:spPr>
          <a:xfrm>
            <a:off x="631800" y="4343400"/>
            <a:ext cx="5593320" cy="6449400"/>
          </a:xfrm>
          <a:prstGeom prst="rect">
            <a:avLst/>
          </a:prstGeom>
        </p:spPr>
        <p:txBody>
          <a:bodyPr lIns="0" tIns="0" rIns="0" bIns="0"/>
          <a:lstStyle/>
          <a:p>
            <a:pPr marL="216000" indent="-216000">
              <a:lnSpc>
                <a:spcPct val="100000"/>
              </a:lnSpc>
            </a:pPr>
            <a:r>
              <a:rPr lang="en-US" sz="1200" b="1" strike="noStrike" spc="-1">
                <a:solidFill>
                  <a:srgbClr val="000000"/>
                </a:solidFill>
                <a:latin typeface="Merriweather Sans"/>
                <a:ea typeface="Merriweather Sans"/>
              </a:rPr>
              <a:t>Questions?: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Any questions?</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Ask </a:t>
            </a:r>
            <a:r>
              <a:rPr lang="en-US" sz="1200" b="0" strike="noStrike" spc="-1">
                <a:solidFill>
                  <a:srgbClr val="000000"/>
                </a:solidFill>
                <a:latin typeface="Merriweather Sans"/>
                <a:ea typeface="Merriweather Sans"/>
              </a:rPr>
              <a:t>for structured feedback and put any large-scale questions or questions on a particular tangent that you don’t want to address at the moment in the “Parking Lot,” to address either after class or in a follow-up session.</a:t>
            </a:r>
            <a:endParaRPr lang="en-US" sz="1200" b="0" strike="noStrike" spc="-1">
              <a:latin typeface="Arial"/>
            </a:endParaRPr>
          </a:p>
          <a:p>
            <a:pPr marL="216000" indent="-216000">
              <a:lnSpc>
                <a:spcPct val="100000"/>
              </a:lnSpc>
              <a:spcBef>
                <a:spcPts val="36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Next you will learn about the Analysis process.</a:t>
            </a:r>
            <a:endParaRPr lang="en-US" sz="1200" b="0" strike="noStrike" spc="-1">
              <a:latin typeface="Arial"/>
            </a:endParaRPr>
          </a:p>
        </p:txBody>
      </p:sp>
      <p:sp>
        <p:nvSpPr>
          <p:cNvPr id="415"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416" name="CustomShape 3"/>
          <p:cNvSpPr/>
          <p:nvPr/>
        </p:nvSpPr>
        <p:spPr>
          <a:xfrm>
            <a:off x="6608520" y="8930520"/>
            <a:ext cx="24876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E10ACBC-4F93-4E1A-9E53-C26A0FAF8704}" type="slidenum">
              <a:rPr lang="en-US" sz="800" b="0" strike="noStrike" spc="-1">
                <a:solidFill>
                  <a:srgbClr val="000000"/>
                </a:solidFill>
                <a:latin typeface="Merriweather Sans"/>
                <a:ea typeface="Merriweather Sans"/>
              </a:rPr>
              <a:t>18</a:t>
            </a:fld>
            <a:endParaRPr lang="en-US" sz="800" b="0" strike="noStrike" spc="-1">
              <a:latin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PlaceHolder 1"/>
          <p:cNvSpPr>
            <a:spLocks noGrp="1"/>
          </p:cNvSpPr>
          <p:nvPr>
            <p:ph type="body"/>
          </p:nvPr>
        </p:nvSpPr>
        <p:spPr>
          <a:xfrm>
            <a:off x="631800" y="4343400"/>
            <a:ext cx="5593320" cy="6449400"/>
          </a:xfrm>
          <a:prstGeom prst="rect">
            <a:avLst/>
          </a:prstGeom>
        </p:spPr>
        <p:txBody>
          <a:bodyPr lIns="0" tIns="0" rIns="0" bIns="0"/>
          <a:lstStyle/>
          <a:p>
            <a:endParaRPr lang="en-US" sz="2000" b="0" strike="noStrike" spc="-1">
              <a:latin typeface="Arial"/>
            </a:endParaRPr>
          </a:p>
        </p:txBody>
      </p:sp>
      <p:sp>
        <p:nvSpPr>
          <p:cNvPr id="418"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419" name="CustomShape 3"/>
          <p:cNvSpPr/>
          <p:nvPr/>
        </p:nvSpPr>
        <p:spPr>
          <a:xfrm>
            <a:off x="6608520" y="8930520"/>
            <a:ext cx="24876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08697C6-4ACE-4168-85EC-67EBB660569E}" type="slidenum">
              <a:rPr lang="en-US" sz="800" b="0" strike="noStrike" spc="-1">
                <a:solidFill>
                  <a:srgbClr val="000000"/>
                </a:solidFill>
                <a:latin typeface="Merriweather Sans"/>
                <a:ea typeface="Merriweather Sans"/>
              </a:rPr>
              <a:t>19</a:t>
            </a:fld>
            <a:endParaRPr lang="en-US" sz="8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685800" y="4343400"/>
            <a:ext cx="5484813" cy="4113213"/>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66" name="Shape 66"/>
          <p:cNvSpPr>
            <a:spLocks noGrp="1" noRot="1" noChangeAspect="1"/>
          </p:cNvSpPr>
          <p:nvPr>
            <p:ph type="sldImg" idx="2"/>
          </p:nvPr>
        </p:nvSpPr>
        <p:spPr>
          <a:xfrm>
            <a:off x="1143000" y="685800"/>
            <a:ext cx="4570413" cy="3427413"/>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447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p:cNvSpPr>
          <p:nvPr>
            <p:ph type="body"/>
          </p:nvPr>
        </p:nvSpPr>
        <p:spPr>
          <a:xfrm>
            <a:off x="631800" y="4343400"/>
            <a:ext cx="5593320" cy="4441680"/>
          </a:xfrm>
          <a:prstGeom prst="rect">
            <a:avLst/>
          </a:prstGeom>
        </p:spPr>
        <p:txBody>
          <a:bodyPr lIns="0" tIns="0" rIns="0" bIns="0"/>
          <a:lstStyle/>
          <a:p>
            <a:pPr marL="216000" indent="-216000">
              <a:lnSpc>
                <a:spcPct val="100000"/>
              </a:lnSpc>
            </a:pPr>
            <a:r>
              <a:rPr lang="en-US" sz="1100" b="1" strike="noStrike" spc="-1">
                <a:solidFill>
                  <a:srgbClr val="000000"/>
                </a:solidFill>
                <a:latin typeface="Merriweather Sans"/>
                <a:ea typeface="Merriweather Sans"/>
              </a:rPr>
              <a:t>Agenda: </a:t>
            </a:r>
            <a:r>
              <a:rPr lang="en-US" sz="1100" b="0" i="1" strike="noStrike" spc="-1">
                <a:solidFill>
                  <a:srgbClr val="000000"/>
                </a:solidFill>
                <a:latin typeface="Merriweather Sans"/>
                <a:ea typeface="Merriweather Sans"/>
              </a:rPr>
              <a:t>2 minutes</a:t>
            </a:r>
            <a:endParaRPr lang="en-US" sz="1100" b="0" strike="noStrike" spc="-1">
              <a:latin typeface="Arial"/>
            </a:endParaRPr>
          </a:p>
          <a:p>
            <a:pPr marL="216000" indent="-21600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By the end of this module, you will be able to:</a:t>
            </a:r>
            <a:endParaRPr lang="en-US" sz="1100" b="0" strike="noStrike" spc="-1">
              <a:latin typeface="Arial"/>
            </a:endParaRPr>
          </a:p>
          <a:p>
            <a:pPr marL="181080" lvl="1" indent="-18036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Persuade your management that thoughtful consideration of storage up front will allow for improved productivity down the road. Sometimes you will be pushed to “just get started” and understand how the deliberate research into your choices for storage up front might give you a huge advantage as you move forward. </a:t>
            </a:r>
            <a:endParaRPr lang="en-US" sz="1100" b="0" strike="noStrike" spc="-1">
              <a:latin typeface="Arial"/>
            </a:endParaRPr>
          </a:p>
          <a:p>
            <a:pPr marL="181080" lvl="1" indent="-18036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Determine your storage requirements, or in general the amount of information you will need to save and for how long. You will also be able to make intelligent decisions on saving your original source data in addition to the data you put through the Preparation phase and that will affect retention times.</a:t>
            </a:r>
            <a:endParaRPr lang="en-US" sz="1100" b="0" strike="noStrike" spc="-1">
              <a:latin typeface="Arial"/>
            </a:endParaRPr>
          </a:p>
          <a:p>
            <a:pPr marL="181080" lvl="1" indent="-18036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Match needed tools and appropriate storage technologies. It is not surprising that your toolset will influence your choice in storage, and your choice in storage technology will influence your choice in tools. Your challenge is to select the set of tools and storage that is best for your organization. </a:t>
            </a:r>
            <a:endParaRPr lang="en-US" sz="1100" b="0" strike="noStrike" spc="-1">
              <a:latin typeface="Arial"/>
            </a:endParaRPr>
          </a:p>
          <a:p>
            <a:pPr marL="181080" lvl="1" indent="-18036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Design an appropriate dataset management solution. How you will manage each of your incidents and events through a dataset management solution is extremely important and we will spend some time discussing this critical issue. </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Segue: </a:t>
            </a:r>
            <a:r>
              <a:rPr lang="en-US" sz="1100" b="0" strike="noStrike" spc="-1">
                <a:solidFill>
                  <a:srgbClr val="000000"/>
                </a:solidFill>
                <a:latin typeface="Merriweather Sans"/>
                <a:ea typeface="Merriweather Sans"/>
              </a:rPr>
              <a:t>Okay, Let’s get started with Storage considerations.</a:t>
            </a:r>
            <a:endParaRPr lang="en-US" sz="1100" b="0" strike="noStrike" spc="-1">
              <a:latin typeface="Arial"/>
            </a:endParaRPr>
          </a:p>
        </p:txBody>
      </p:sp>
      <p:sp>
        <p:nvSpPr>
          <p:cNvPr id="370" name="CustomShape 2"/>
          <p:cNvSpPr/>
          <p:nvPr/>
        </p:nvSpPr>
        <p:spPr>
          <a:xfrm>
            <a:off x="0" y="89305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71" name="CustomShape 3"/>
          <p:cNvSpPr/>
          <p:nvPr/>
        </p:nvSpPr>
        <p:spPr>
          <a:xfrm>
            <a:off x="3886200" y="8930520"/>
            <a:ext cx="2971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42174A6-E942-4E7E-9EFB-3EDEDEF59C29}" type="slidenum">
              <a:rPr lang="en-US" sz="800" b="0" strike="noStrike" spc="-1">
                <a:solidFill>
                  <a:srgbClr val="000000"/>
                </a:solidFill>
                <a:latin typeface="Merriweather Sans"/>
                <a:ea typeface="Merriweather Sans"/>
              </a:rPr>
              <a:t>3</a:t>
            </a:fld>
            <a:endParaRPr lang="en-US" sz="8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PlaceHolder 1"/>
          <p:cNvSpPr>
            <a:spLocks noGrp="1"/>
          </p:cNvSpPr>
          <p:nvPr>
            <p:ph type="body"/>
          </p:nvPr>
        </p:nvSpPr>
        <p:spPr>
          <a:xfrm>
            <a:off x="289440" y="2694960"/>
            <a:ext cx="6278040" cy="4114080"/>
          </a:xfrm>
          <a:prstGeom prst="rect">
            <a:avLst/>
          </a:prstGeom>
        </p:spPr>
        <p:txBody>
          <a:bodyPr lIns="0" tIns="0" rIns="0" bIns="0"/>
          <a:lstStyle/>
          <a:p>
            <a:pPr marL="216000" indent="-216000">
              <a:lnSpc>
                <a:spcPct val="100000"/>
              </a:lnSpc>
            </a:pPr>
            <a:r>
              <a:rPr lang="en-US" sz="1000" b="1" strike="noStrike" spc="-1">
                <a:solidFill>
                  <a:srgbClr val="000000"/>
                </a:solidFill>
                <a:latin typeface="Merriweather Sans"/>
                <a:ea typeface="Merriweather Sans"/>
              </a:rPr>
              <a:t>Address Storage Considerations Early: </a:t>
            </a:r>
            <a:r>
              <a:rPr lang="en-US" sz="1000" b="0" i="1" strike="noStrike" spc="-1">
                <a:solidFill>
                  <a:srgbClr val="000000"/>
                </a:solidFill>
                <a:latin typeface="Merriweather Sans"/>
                <a:ea typeface="Merriweather Sans"/>
              </a:rPr>
              <a:t>6 minutes</a:t>
            </a:r>
            <a:endParaRPr lang="en-US" sz="1000" b="0" strike="noStrike" spc="-1">
              <a:latin typeface="Arial"/>
            </a:endParaRPr>
          </a:p>
          <a:p>
            <a:pPr marL="216000" indent="-216000">
              <a:lnSpc>
                <a:spcPct val="100000"/>
              </a:lnSpc>
              <a:spcBef>
                <a:spcPts val="1400"/>
              </a:spcBef>
            </a:pPr>
            <a:r>
              <a:rPr lang="en-US" sz="1000" b="1" strike="noStrike" spc="-1">
                <a:solidFill>
                  <a:srgbClr val="000000"/>
                </a:solidFill>
                <a:latin typeface="Merriweather Sans"/>
                <a:ea typeface="Merriweather Sans"/>
              </a:rPr>
              <a:t>Say: </a:t>
            </a:r>
            <a:r>
              <a:rPr lang="en-US" sz="1000" b="0" strike="noStrike" spc="-1">
                <a:solidFill>
                  <a:srgbClr val="000000"/>
                </a:solidFill>
                <a:latin typeface="Merriweather Sans"/>
                <a:ea typeface="Merriweather Sans"/>
              </a:rPr>
              <a:t>Once you have collected and prepared your information, it is time to save it in your security data storage. Storing each piece of the incoming data is easy. So this section will discuss the underlying foundational work – the design and processes needed to effectively store your security data without any hassles. </a:t>
            </a:r>
            <a:endParaRPr lang="en-US" sz="1000" b="0" strike="noStrike" spc="-1">
              <a:latin typeface="Arial"/>
            </a:endParaRPr>
          </a:p>
          <a:p>
            <a:pPr marL="216000" indent="-216000">
              <a:lnSpc>
                <a:spcPct val="100000"/>
              </a:lnSpc>
              <a:spcBef>
                <a:spcPts val="1400"/>
              </a:spcBef>
            </a:pPr>
            <a:r>
              <a:rPr lang="en-US" sz="1000" b="0" strike="noStrike" spc="-1">
                <a:solidFill>
                  <a:srgbClr val="000000"/>
                </a:solidFill>
                <a:latin typeface="Merriweather Sans"/>
                <a:ea typeface="Merriweather Sans"/>
              </a:rPr>
              <a:t>In this module we will discuss:</a:t>
            </a:r>
            <a:endParaRPr lang="en-US" sz="1000" b="0" strike="noStrike" spc="-1">
              <a:latin typeface="Arial"/>
            </a:endParaRPr>
          </a:p>
          <a:p>
            <a:pPr marL="241200" lvl="1" indent="-22788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Determining the appropriate retention time for various types of information. </a:t>
            </a:r>
            <a:endParaRPr lang="en-US" sz="1000" b="0" strike="noStrike" spc="-1">
              <a:latin typeface="Arial"/>
            </a:endParaRPr>
          </a:p>
          <a:p>
            <a:pPr marL="241200" lvl="1" indent="-22788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Scalability considerations: You will have a significant amount of data over time and your underlying foundation must be able to handle this. And it is possible that over time your data will grow so you will periodically want to validate the capabilities of the system before you are overrun. </a:t>
            </a:r>
            <a:endParaRPr lang="en-US" sz="1000" b="0" strike="noStrike" spc="-1">
              <a:latin typeface="Arial"/>
            </a:endParaRPr>
          </a:p>
          <a:p>
            <a:pPr marL="241200" lvl="1" indent="-22788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The biggest challenge in this arena is the ongoing dataset management of this huge amount of information in an efficient and effective manner. We will discuss this in detail during this lecture. </a:t>
            </a:r>
            <a:endParaRPr lang="en-US" sz="1000" b="0" strike="noStrike" spc="-1">
              <a:latin typeface="Arial"/>
            </a:endParaRPr>
          </a:p>
          <a:p>
            <a:pPr marL="241200" lvl="1" indent="-22788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Of course, your choice of technology is extremely important and will have ripple effect long after the decision is made. Your choice of technologies is not made in a vacuum but rather in relation to your choice of tools. </a:t>
            </a:r>
            <a:endParaRPr lang="en-US" sz="1000" b="0" strike="noStrike" spc="-1">
              <a:latin typeface="Arial"/>
            </a:endParaRPr>
          </a:p>
          <a:p>
            <a:pPr marL="241200" lvl="1" indent="-22788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And as with the previous chapters, we will end up with some global recommendations. </a:t>
            </a:r>
            <a:endParaRPr lang="en-US" sz="1000" b="0" strike="noStrike" spc="-1">
              <a:latin typeface="Arial"/>
            </a:endParaRPr>
          </a:p>
          <a:p>
            <a:pPr>
              <a:lnSpc>
                <a:spcPct val="100000"/>
              </a:lnSpc>
              <a:spcBef>
                <a:spcPts val="1400"/>
              </a:spcBef>
            </a:pPr>
            <a:r>
              <a:rPr lang="en-US" sz="1000" b="1" strike="noStrike" spc="-1">
                <a:solidFill>
                  <a:srgbClr val="000000"/>
                </a:solidFill>
                <a:latin typeface="Merriweather Sans"/>
                <a:ea typeface="Merriweather Sans"/>
              </a:rPr>
              <a:t>Ask: </a:t>
            </a:r>
            <a:r>
              <a:rPr lang="en-US" sz="1000" b="0" strike="noStrike" spc="-1">
                <a:solidFill>
                  <a:srgbClr val="000000"/>
                </a:solidFill>
                <a:latin typeface="Merriweather Sans"/>
                <a:ea typeface="Merriweather Sans"/>
              </a:rPr>
              <a:t>For each of these tasks, let’s look at how your team is involved. How many of you are involved in: (1) Determining retention time? (2) Determining the anticipated scale of your data storage needs? (3) Developing policies for managing your information? (4) Evaluation and ultimate selection of the underlying technologies?</a:t>
            </a:r>
            <a:endParaRPr lang="en-US" sz="1000" b="0" strike="noStrike" spc="-1">
              <a:latin typeface="Arial"/>
            </a:endParaRPr>
          </a:p>
          <a:p>
            <a:pPr>
              <a:lnSpc>
                <a:spcPct val="100000"/>
              </a:lnSpc>
              <a:spcBef>
                <a:spcPts val="1400"/>
              </a:spcBef>
            </a:pPr>
            <a:r>
              <a:rPr lang="en-US" sz="1000" b="1" strike="noStrike" spc="-1">
                <a:solidFill>
                  <a:srgbClr val="000000"/>
                </a:solidFill>
                <a:latin typeface="Merriweather Sans"/>
                <a:ea typeface="Merriweather Sans"/>
              </a:rPr>
              <a:t>Instructor notes: </a:t>
            </a:r>
            <a:r>
              <a:rPr lang="en-US" sz="1000" b="0" strike="noStrike" spc="-1">
                <a:solidFill>
                  <a:srgbClr val="000000"/>
                </a:solidFill>
                <a:latin typeface="Merriweather Sans"/>
                <a:ea typeface="Merriweather Sans"/>
              </a:rPr>
              <a:t>Likely there is a mix of varying teams’ responsibilities. Likely situations are (a) the CERT team is responsible for establishing the Policies for managing the data and the actual execution is offloaded to other departments or (b) the team has not yet developed process for any of these situations but is handling on an adhoc basis. Especially in (b) you can add incredible value to the student by bringing this to light.</a:t>
            </a:r>
            <a:endParaRPr lang="en-US" sz="1000" b="0" strike="noStrike" spc="-1">
              <a:latin typeface="Arial"/>
            </a:endParaRPr>
          </a:p>
          <a:p>
            <a:pPr>
              <a:lnSpc>
                <a:spcPct val="100000"/>
              </a:lnSpc>
              <a:spcBef>
                <a:spcPts val="1400"/>
              </a:spcBef>
            </a:pPr>
            <a:r>
              <a:rPr lang="en-US" sz="1000" b="1" strike="noStrike" spc="-1">
                <a:solidFill>
                  <a:srgbClr val="000000"/>
                </a:solidFill>
                <a:latin typeface="Merriweather Sans"/>
                <a:ea typeface="Merriweather Sans"/>
              </a:rPr>
              <a:t>Segue: </a:t>
            </a:r>
            <a:r>
              <a:rPr lang="en-US" sz="1000" b="0" strike="noStrike" spc="-1">
                <a:solidFill>
                  <a:srgbClr val="000000"/>
                </a:solidFill>
                <a:latin typeface="Merriweather Sans"/>
                <a:ea typeface="Merriweather Sans"/>
              </a:rPr>
              <a:t>Now let’s look in more detail at the first item, retention time.</a:t>
            </a:r>
            <a:endParaRPr lang="en-US" sz="1000" b="0" strike="noStrike" spc="-1">
              <a:latin typeface="Arial"/>
            </a:endParaRPr>
          </a:p>
        </p:txBody>
      </p:sp>
      <p:sp>
        <p:nvSpPr>
          <p:cNvPr id="373"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74"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551A241-C943-4CCC-B8B3-B95207BAEC70}" type="slidenum">
              <a:rPr lang="en-US" sz="800" b="0" strike="noStrike" spc="-1">
                <a:solidFill>
                  <a:srgbClr val="000000"/>
                </a:solidFill>
                <a:latin typeface="Merriweather Sans"/>
                <a:ea typeface="Merriweather Sans"/>
              </a:rPr>
              <a:t>4</a:t>
            </a:fld>
            <a:endParaRPr lang="en-US" sz="8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PlaceHolder 1"/>
          <p:cNvSpPr>
            <a:spLocks noGrp="1"/>
          </p:cNvSpPr>
          <p:nvPr>
            <p:ph type="body"/>
          </p:nvPr>
        </p:nvSpPr>
        <p:spPr>
          <a:xfrm>
            <a:off x="200520" y="2665800"/>
            <a:ext cx="6456600" cy="6993000"/>
          </a:xfrm>
          <a:prstGeom prst="rect">
            <a:avLst/>
          </a:prstGeom>
        </p:spPr>
        <p:txBody>
          <a:bodyPr lIns="0" tIns="0" rIns="0" bIns="0"/>
          <a:lstStyle/>
          <a:p>
            <a:pPr marL="216000" indent="-216000">
              <a:lnSpc>
                <a:spcPct val="100000"/>
              </a:lnSpc>
            </a:pPr>
            <a:r>
              <a:rPr lang="en-US" sz="900" b="1" strike="noStrike" spc="-1">
                <a:solidFill>
                  <a:srgbClr val="000000"/>
                </a:solidFill>
                <a:latin typeface="Merriweather Sans"/>
                <a:ea typeface="Merriweather Sans"/>
              </a:rPr>
              <a:t>Establish Varying Retention Times: </a:t>
            </a:r>
            <a:r>
              <a:rPr lang="en-US" sz="900" b="0" i="1" strike="noStrike" spc="-1">
                <a:solidFill>
                  <a:srgbClr val="000000"/>
                </a:solidFill>
                <a:latin typeface="Merriweather Sans"/>
                <a:ea typeface="Merriweather Sans"/>
              </a:rPr>
              <a:t>6 minutes</a:t>
            </a:r>
            <a:endParaRPr lang="en-US" sz="900" b="0" strike="noStrike" spc="-1">
              <a:latin typeface="Arial"/>
            </a:endParaRPr>
          </a:p>
          <a:p>
            <a:pPr marL="216000" indent="-216000">
              <a:lnSpc>
                <a:spcPct val="100000"/>
              </a:lnSpc>
              <a:spcBef>
                <a:spcPts val="1400"/>
              </a:spcBef>
            </a:pPr>
            <a:r>
              <a:rPr lang="en-US" sz="900" b="1" strike="noStrike" spc="-1">
                <a:solidFill>
                  <a:srgbClr val="000000"/>
                </a:solidFill>
                <a:latin typeface="Merriweather Sans"/>
                <a:ea typeface="Merriweather Sans"/>
              </a:rPr>
              <a:t>Say: </a:t>
            </a:r>
            <a:r>
              <a:rPr lang="en-US" sz="900" b="0" strike="noStrike" spc="-1">
                <a:solidFill>
                  <a:srgbClr val="000000"/>
                </a:solidFill>
                <a:latin typeface="Merriweather Sans"/>
                <a:ea typeface="Merriweather Sans"/>
              </a:rPr>
              <a:t>It is fairly obvious that the overall quantity of data will be determined primarily by the ingestion data rata and also by retention times. The longer the retention times, the more backing storage is required. But not all data has the same characteristics and therefore a single retention time is inappropriate. </a:t>
            </a:r>
            <a:endParaRPr lang="en-US" sz="900" b="0" strike="noStrike" spc="-1">
              <a:latin typeface="Arial"/>
            </a:endParaRPr>
          </a:p>
          <a:p>
            <a:pPr marL="181080" lvl="1" indent="-180360">
              <a:lnSpc>
                <a:spcPct val="100000"/>
              </a:lnSpc>
              <a:spcBef>
                <a:spcPts val="300"/>
              </a:spcBef>
              <a:buClr>
                <a:srgbClr val="000000"/>
              </a:buClr>
              <a:buFont typeface="Arial"/>
              <a:buChar char="•"/>
            </a:pPr>
            <a:r>
              <a:rPr lang="en-US" sz="900" b="0" strike="noStrike" spc="-1">
                <a:solidFill>
                  <a:srgbClr val="000000"/>
                </a:solidFill>
                <a:latin typeface="Merriweather Sans"/>
                <a:ea typeface="Merriweather Sans"/>
              </a:rPr>
              <a:t>For example, your organization may decide to delete voluminous low-level log files immediately after analyzing and distributing the most important information; this is performed during the Preparation phase. Or it might decide to keep that original source information for two weeks. But it is unlikely that this large volume of low-level data would need to be saved for more than a couple of months unless there is a legal requirement to do so.</a:t>
            </a:r>
            <a:endParaRPr lang="en-US" sz="900" b="0" strike="noStrike" spc="-1">
              <a:latin typeface="Arial"/>
            </a:endParaRPr>
          </a:p>
          <a:p>
            <a:pPr marL="181080" lvl="1" indent="-180360">
              <a:lnSpc>
                <a:spcPct val="100000"/>
              </a:lnSpc>
              <a:spcBef>
                <a:spcPts val="300"/>
              </a:spcBef>
              <a:buClr>
                <a:srgbClr val="000000"/>
              </a:buClr>
              <a:buFont typeface="Arial"/>
              <a:buChar char="•"/>
            </a:pPr>
            <a:r>
              <a:rPr lang="en-US" sz="900" b="0" strike="noStrike" spc="-1">
                <a:solidFill>
                  <a:srgbClr val="000000"/>
                </a:solidFill>
                <a:latin typeface="Merriweather Sans"/>
                <a:ea typeface="Merriweather Sans"/>
              </a:rPr>
              <a:t>In comparison, more high-level information will likely be saved for a longer period of time. Information such as the number and types of attacks leveled against your organization over time is a useful bit of information for trend analysis you’ll want to keep around. Even after this information is shared with your national or regional CSIRT, you will likely keep hold of the data for your own reference. And you will find all levels between those two extremes. </a:t>
            </a:r>
            <a:endParaRPr lang="en-US" sz="900" b="0" strike="noStrike" spc="-1">
              <a:latin typeface="Arial"/>
            </a:endParaRPr>
          </a:p>
          <a:p>
            <a:pPr marL="181080" lvl="1" indent="-180360">
              <a:lnSpc>
                <a:spcPct val="100000"/>
              </a:lnSpc>
              <a:spcBef>
                <a:spcPts val="300"/>
              </a:spcBef>
              <a:buClr>
                <a:srgbClr val="000000"/>
              </a:buClr>
              <a:buFont typeface="Arial"/>
              <a:buChar char="•"/>
            </a:pPr>
            <a:r>
              <a:rPr lang="en-US" sz="900" b="0" strike="noStrike" spc="-1">
                <a:solidFill>
                  <a:srgbClr val="000000"/>
                </a:solidFill>
                <a:latin typeface="Merriweather Sans"/>
                <a:ea typeface="Merriweather Sans"/>
              </a:rPr>
              <a:t>Always try to err on the side of data preservation rather than destruction. </a:t>
            </a:r>
            <a:endParaRPr lang="en-US" sz="900" b="0" strike="noStrike" spc="-1">
              <a:latin typeface="Arial"/>
            </a:endParaRPr>
          </a:p>
          <a:p>
            <a:pPr>
              <a:lnSpc>
                <a:spcPct val="100000"/>
              </a:lnSpc>
              <a:spcBef>
                <a:spcPts val="1400"/>
              </a:spcBef>
            </a:pPr>
            <a:r>
              <a:rPr lang="en-US" sz="900" b="0" strike="noStrike" spc="-1">
                <a:solidFill>
                  <a:srgbClr val="000000"/>
                </a:solidFill>
                <a:latin typeface="Merriweather Sans"/>
                <a:ea typeface="Merriweather Sans"/>
              </a:rPr>
              <a:t>The two overarching factors in deciding how long to keep your data are: (1) legal requirements and (2) technical considerations. </a:t>
            </a:r>
            <a:endParaRPr lang="en-US" sz="900" b="0" strike="noStrike" spc="-1">
              <a:latin typeface="Arial"/>
            </a:endParaRPr>
          </a:p>
          <a:p>
            <a:pPr marL="181080" lvl="1" indent="-180360">
              <a:lnSpc>
                <a:spcPct val="100000"/>
              </a:lnSpc>
              <a:spcBef>
                <a:spcPts val="300"/>
              </a:spcBef>
              <a:buClr>
                <a:srgbClr val="000000"/>
              </a:buClr>
              <a:buFont typeface="Arial"/>
              <a:buChar char="•"/>
            </a:pPr>
            <a:r>
              <a:rPr lang="en-US" sz="900" b="0" strike="noStrike" spc="-1">
                <a:solidFill>
                  <a:srgbClr val="000000"/>
                </a:solidFill>
                <a:latin typeface="Merriweather Sans"/>
                <a:ea typeface="Merriweather Sans"/>
              </a:rPr>
              <a:t>Legal requirements can define a maximum or a minimum. Many countries have laws around the maximum time personally identifiable information (PII) can be retained. On the flip side, if the data is involved in an investigation, you may have to keep that source data until the legal dispute is resolved. </a:t>
            </a:r>
            <a:endParaRPr lang="en-US" sz="900" b="0" strike="noStrike" spc="-1">
              <a:latin typeface="Arial"/>
            </a:endParaRPr>
          </a:p>
          <a:p>
            <a:pPr marL="181080" lvl="1" indent="-180360">
              <a:lnSpc>
                <a:spcPct val="100000"/>
              </a:lnSpc>
              <a:spcBef>
                <a:spcPts val="300"/>
              </a:spcBef>
              <a:buClr>
                <a:srgbClr val="000000"/>
              </a:buClr>
              <a:buFont typeface="Arial"/>
              <a:buChar char="•"/>
            </a:pPr>
            <a:r>
              <a:rPr lang="en-US" sz="900" b="0" strike="noStrike" spc="-1">
                <a:solidFill>
                  <a:srgbClr val="000000"/>
                </a:solidFill>
                <a:latin typeface="Merriweather Sans"/>
                <a:ea typeface="Merriweather Sans"/>
              </a:rPr>
              <a:t>On the technical side, the larger the database, the longer queries, backup and other activities might take. So you need to weigh these technical tradeoffs. One good balance is to retain some attributes in the meta-data in an index online and move the actual information to offline backing media. Then run a periodic background process to retrieve the offline information that is requested. </a:t>
            </a:r>
            <a:endParaRPr lang="en-US" sz="900" b="0" strike="noStrike" spc="-1">
              <a:latin typeface="Arial"/>
            </a:endParaRPr>
          </a:p>
          <a:p>
            <a:pPr>
              <a:lnSpc>
                <a:spcPct val="100000"/>
              </a:lnSpc>
              <a:spcBef>
                <a:spcPts val="1400"/>
              </a:spcBef>
            </a:pPr>
            <a:r>
              <a:rPr lang="en-US" sz="900" b="1" strike="noStrike" spc="-1">
                <a:solidFill>
                  <a:srgbClr val="000000"/>
                </a:solidFill>
                <a:latin typeface="Merriweather Sans"/>
                <a:ea typeface="Merriweather Sans"/>
              </a:rPr>
              <a:t>Ask: </a:t>
            </a:r>
            <a:r>
              <a:rPr lang="en-US" sz="900" b="0" strike="noStrike" spc="-1">
                <a:solidFill>
                  <a:srgbClr val="000000"/>
                </a:solidFill>
                <a:latin typeface="Merriweather Sans"/>
                <a:ea typeface="Merriweather Sans"/>
              </a:rPr>
              <a:t>In your organization, do you have “more than enough” storage, or are you constantly weighing which data to keep and which to discard? If you don’t have enough storage there are two questions: (1) Is your initial judgment on what to keep in full, what is aggregated and what is discarded still valid? What do you need to change in the Preparation step to update this? (2) If the answer is “yes”, is there a technical issue that is keeping you from enlarging it? </a:t>
            </a:r>
            <a:endParaRPr lang="en-US" sz="900" b="0" strike="noStrike" spc="-1">
              <a:latin typeface="Arial"/>
            </a:endParaRPr>
          </a:p>
          <a:p>
            <a:pPr>
              <a:lnSpc>
                <a:spcPct val="100000"/>
              </a:lnSpc>
              <a:spcBef>
                <a:spcPts val="1400"/>
              </a:spcBef>
            </a:pPr>
            <a:r>
              <a:rPr lang="en-US" sz="900" b="1" strike="noStrike" spc="-1">
                <a:solidFill>
                  <a:srgbClr val="000000"/>
                </a:solidFill>
                <a:latin typeface="Merriweather Sans"/>
                <a:ea typeface="Merriweather Sans"/>
              </a:rPr>
              <a:t>Instructor notes: </a:t>
            </a:r>
            <a:r>
              <a:rPr lang="en-US" sz="900" b="0" strike="noStrike" spc="-1">
                <a:solidFill>
                  <a:srgbClr val="000000"/>
                </a:solidFill>
                <a:latin typeface="Merriweather Sans"/>
                <a:ea typeface="Merriweather Sans"/>
              </a:rPr>
              <a:t>Listen to learner responses and guide the discussion back to the above considerations about short-term and longer-term storage, plus legal and technical requirements around retention times.</a:t>
            </a:r>
            <a:endParaRPr lang="en-US" sz="900" b="0" strike="noStrike" spc="-1">
              <a:latin typeface="Arial"/>
            </a:endParaRPr>
          </a:p>
          <a:p>
            <a:pPr>
              <a:lnSpc>
                <a:spcPct val="100000"/>
              </a:lnSpc>
              <a:spcBef>
                <a:spcPts val="1400"/>
              </a:spcBef>
            </a:pPr>
            <a:r>
              <a:rPr lang="en-US" sz="900" b="1" strike="noStrike" spc="-1">
                <a:solidFill>
                  <a:srgbClr val="000000"/>
                </a:solidFill>
                <a:latin typeface="Merriweather Sans"/>
                <a:ea typeface="Merriweather Sans"/>
              </a:rPr>
              <a:t>Segue: </a:t>
            </a:r>
            <a:r>
              <a:rPr lang="en-US" sz="900" b="0" strike="noStrike" spc="-1">
                <a:solidFill>
                  <a:srgbClr val="000000"/>
                </a:solidFill>
                <a:latin typeface="Merriweather Sans"/>
                <a:ea typeface="Merriweather Sans"/>
              </a:rPr>
              <a:t>Another consideration is scalability. </a:t>
            </a:r>
            <a:endParaRPr lang="en-US" sz="900" b="0" strike="noStrike" spc="-1">
              <a:latin typeface="Arial"/>
            </a:endParaRPr>
          </a:p>
        </p:txBody>
      </p:sp>
      <p:sp>
        <p:nvSpPr>
          <p:cNvPr id="376"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77"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AFEFFA5-8458-425D-B711-12DF9BA154A9}" type="slidenum">
              <a:rPr lang="en-US" sz="800" b="0" strike="noStrike" spc="-1">
                <a:solidFill>
                  <a:srgbClr val="000000"/>
                </a:solidFill>
                <a:latin typeface="Merriweather Sans"/>
                <a:ea typeface="Merriweather Sans"/>
              </a:rPr>
              <a:t>5</a:t>
            </a:fld>
            <a:endParaRPr lang="en-US" sz="800" b="0" strike="noStrike" spc="-1">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PlaceHolder 1"/>
          <p:cNvSpPr>
            <a:spLocks noGrp="1"/>
          </p:cNvSpPr>
          <p:nvPr>
            <p:ph type="body"/>
          </p:nvPr>
        </p:nvSpPr>
        <p:spPr>
          <a:xfrm>
            <a:off x="175680" y="2758680"/>
            <a:ext cx="6505920" cy="4479480"/>
          </a:xfrm>
          <a:prstGeom prst="rect">
            <a:avLst/>
          </a:prstGeom>
        </p:spPr>
        <p:txBody>
          <a:bodyPr lIns="0" tIns="0" rIns="0" bIns="0"/>
          <a:lstStyle/>
          <a:p>
            <a:pPr marL="216000" indent="-216000">
              <a:lnSpc>
                <a:spcPct val="100000"/>
              </a:lnSpc>
            </a:pPr>
            <a:r>
              <a:rPr lang="en-US" sz="1100" b="1" strike="noStrike" spc="-1">
                <a:solidFill>
                  <a:srgbClr val="000000"/>
                </a:solidFill>
                <a:latin typeface="Merriweather Sans"/>
                <a:ea typeface="Merriweather Sans"/>
              </a:rPr>
              <a:t>Scalability Requires Forethought: </a:t>
            </a:r>
            <a:r>
              <a:rPr lang="en-US" sz="1100" b="0" i="1" strike="noStrike" spc="-1">
                <a:solidFill>
                  <a:srgbClr val="000000"/>
                </a:solidFill>
                <a:latin typeface="Merriweather Sans"/>
                <a:ea typeface="Merriweather Sans"/>
              </a:rPr>
              <a:t>5 minutes</a:t>
            </a:r>
            <a:endParaRPr lang="en-US" sz="1100" b="0" strike="noStrike" spc="-1">
              <a:latin typeface="Arial"/>
            </a:endParaRPr>
          </a:p>
          <a:p>
            <a:pPr marL="216000" indent="-21600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The general requirements for your security data store are:</a:t>
            </a:r>
            <a:endParaRPr lang="en-US" sz="1100" b="0" strike="noStrike" spc="-1">
              <a:latin typeface="Arial"/>
            </a:endParaRPr>
          </a:p>
          <a:p>
            <a:pPr marL="352440" lvl="1" indent="-1738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The storage infrastructure must be able to keep up with incoming data. This means </a:t>
            </a:r>
            <a:br/>
            <a:r>
              <a:rPr lang="en-US" sz="1100" b="0" strike="noStrike" spc="-1">
                <a:solidFill>
                  <a:srgbClr val="000000"/>
                </a:solidFill>
                <a:latin typeface="Merriweather Sans"/>
                <a:ea typeface="Merriweather Sans"/>
              </a:rPr>
              <a:t>not just the backing storage, but also the processing power and the network connections on which the incoming data flows.</a:t>
            </a:r>
            <a:endParaRPr lang="en-US" sz="1100" b="0" strike="noStrike" spc="-1">
              <a:latin typeface="Arial"/>
            </a:endParaRPr>
          </a:p>
          <a:p>
            <a:pPr marL="352440" lvl="1" indent="-1738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The system must be large enough to hold all the input data for the entire retention period you have decided upon. </a:t>
            </a:r>
            <a:endParaRPr lang="en-US" sz="1100" b="0" strike="noStrike" spc="-1">
              <a:latin typeface="Arial"/>
            </a:endParaRPr>
          </a:p>
          <a:p>
            <a:pPr marL="352440" lvl="1" indent="-1738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The users must be able to retrieve that information in a timely manner, the term “timely” being determined by your team and the team supporting your infrastructure. </a:t>
            </a:r>
            <a:br/>
            <a:r>
              <a:rPr lang="en-US" sz="1100" b="0" strike="noStrike" spc="-1">
                <a:solidFill>
                  <a:srgbClr val="000000"/>
                </a:solidFill>
                <a:latin typeface="Merriweather Sans"/>
                <a:ea typeface="Merriweather Sans"/>
              </a:rPr>
              <a:t>It is important to anticipate the types of queries you plan to perform to make this judgment. A range of queries might be applicable from a point query (find me all occurrences of 1.2.3.4) to statistical queries (give me the number of unique addresses seen last Thursday).</a:t>
            </a:r>
            <a:endParaRPr lang="en-US" sz="1100" b="0" strike="noStrike" spc="-1">
              <a:latin typeface="Arial"/>
            </a:endParaRPr>
          </a:p>
          <a:p>
            <a:pPr>
              <a:lnSpc>
                <a:spcPct val="100000"/>
              </a:lnSpc>
              <a:spcBef>
                <a:spcPts val="1400"/>
              </a:spcBef>
            </a:pPr>
            <a:r>
              <a:rPr lang="en-US" sz="1100" b="0" strike="noStrike" spc="-1">
                <a:solidFill>
                  <a:srgbClr val="000000"/>
                </a:solidFill>
                <a:latin typeface="Merriweather Sans"/>
                <a:ea typeface="Merriweather Sans"/>
              </a:rPr>
              <a:t>An interesting characteristic of incoming low-level data is that it is you generally have automated programs that will reduce the data in volume, that is, it is the data is aggregated. As shown in the graphic, low-level and detection indicators can be aggregated substantially.</a:t>
            </a:r>
            <a:endParaRPr lang="en-US" sz="1100" b="0" strike="noStrike" spc="-1">
              <a:latin typeface="Arial"/>
            </a:endParaRPr>
          </a:p>
          <a:p>
            <a:pPr marL="352440" lvl="1" indent="-1738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If a decision is made to store the original low-level information, there is actually an increase in the volume of data, followed by shrinkage of data soon after that. That is why it is it generally recommended to have a zero or short retention period for low-level data and indicators. Of course, if you have sufficient storage space available, this is not necessary. If there is a valid reason to save original incoming data, you might consider auxiliary storage that can be retrieved if necessary but is not within your main database. This mixed design will support both your general performance requirements and also the retention requirement.</a:t>
            </a:r>
            <a:endParaRPr lang="en-US" sz="1100" b="0" strike="noStrike" spc="-1">
              <a:latin typeface="Arial"/>
            </a:endParaRPr>
          </a:p>
          <a:p>
            <a:pPr marL="352440" lvl="1" indent="-1738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In contrast, high-level advisory and strategic report data does not shrink at all, or not by much. But it was a small volume to begin with. As you can imagine, this diagram is not to scale. </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Segue:</a:t>
            </a:r>
            <a:r>
              <a:rPr lang="en-US" sz="1100" b="0" strike="noStrike" spc="-1">
                <a:solidFill>
                  <a:srgbClr val="000000"/>
                </a:solidFill>
                <a:latin typeface="Merriweather Sans"/>
                <a:ea typeface="Merriweather Sans"/>
              </a:rPr>
              <a:t> Retention times and scaling of your data are important but fairly simple questions to answer. How to handle dataset management is both critical and also complex.</a:t>
            </a:r>
            <a:endParaRPr lang="en-US" sz="1100" b="0" strike="noStrike" spc="-1">
              <a:latin typeface="Arial"/>
            </a:endParaRPr>
          </a:p>
        </p:txBody>
      </p:sp>
      <p:sp>
        <p:nvSpPr>
          <p:cNvPr id="379"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80"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A259911-46C5-4615-B264-E51001A63E63}" type="slidenum">
              <a:rPr lang="en-US" sz="800" b="0" strike="noStrike" spc="-1">
                <a:solidFill>
                  <a:srgbClr val="000000"/>
                </a:solidFill>
                <a:latin typeface="Merriweather Sans"/>
                <a:ea typeface="Merriweather Sans"/>
              </a:rPr>
              <a:t>6</a:t>
            </a:fld>
            <a:endParaRPr lang="en-US" sz="800" b="0" strike="noStrike" spc="-1">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PlaceHolder 1"/>
          <p:cNvSpPr>
            <a:spLocks noGrp="1"/>
          </p:cNvSpPr>
          <p:nvPr>
            <p:ph type="body"/>
          </p:nvPr>
        </p:nvSpPr>
        <p:spPr>
          <a:xfrm>
            <a:off x="225000" y="3626640"/>
            <a:ext cx="6407280" cy="4386960"/>
          </a:xfrm>
          <a:prstGeom prst="rect">
            <a:avLst/>
          </a:prstGeom>
        </p:spPr>
        <p:txBody>
          <a:bodyPr lIns="0" tIns="0" rIns="0" bIns="0"/>
          <a:lstStyle/>
          <a:p>
            <a:pPr marL="216000" indent="-216000">
              <a:lnSpc>
                <a:spcPct val="100000"/>
              </a:lnSpc>
            </a:pPr>
            <a:r>
              <a:rPr lang="en-US" sz="1100" b="1" strike="noStrike" spc="-1">
                <a:solidFill>
                  <a:srgbClr val="000000"/>
                </a:solidFill>
                <a:latin typeface="Merriweather Sans"/>
                <a:ea typeface="Merriweather Sans"/>
              </a:rPr>
              <a:t>Dataset Management Is Crucial: </a:t>
            </a:r>
            <a:r>
              <a:rPr lang="en-US" sz="1100" b="0" i="1" strike="noStrike" spc="-1">
                <a:solidFill>
                  <a:srgbClr val="000000"/>
                </a:solidFill>
                <a:latin typeface="Merriweather Sans"/>
                <a:ea typeface="Merriweather Sans"/>
              </a:rPr>
              <a:t>4 minutes</a:t>
            </a:r>
            <a:endParaRPr lang="en-US" sz="1100" b="0" strike="noStrike" spc="-1">
              <a:latin typeface="Arial"/>
            </a:endParaRPr>
          </a:p>
          <a:p>
            <a:pPr marL="216000" indent="-216000">
              <a:lnSpc>
                <a:spcPct val="100000"/>
              </a:lnSpc>
              <a:spcBef>
                <a:spcPts val="329"/>
              </a:spcBef>
            </a:pPr>
            <a:r>
              <a:rPr lang="en-US" sz="1100" b="1" strike="noStrike" spc="-1">
                <a:solidFill>
                  <a:srgbClr val="000000"/>
                </a:solidFill>
                <a:latin typeface="Merriweather Sans"/>
                <a:ea typeface="Merriweather Sans"/>
              </a:rPr>
              <a:t>Say:</a:t>
            </a:r>
            <a:r>
              <a:rPr lang="en-US" sz="1100" b="0" strike="noStrike" spc="-1">
                <a:solidFill>
                  <a:srgbClr val="000000"/>
                </a:solidFill>
                <a:latin typeface="Merriweather Sans"/>
                <a:ea typeface="Merriweather Sans"/>
              </a:rPr>
              <a:t> We want to be clear about what we mean in this context by a “dataset.” A dataset is one element within your entire storage environment. It is a container holding all related entries coming from a single source, possibly for a set time period. The dataset will generally contain information from a single source. However, a single dataset can be segregated in any way that is most appropriate for your organization. </a:t>
            </a:r>
            <a:endParaRPr lang="en-US" sz="1100" b="0" strike="noStrike" spc="-1">
              <a:latin typeface="Arial"/>
            </a:endParaRPr>
          </a:p>
          <a:p>
            <a:pPr marL="216000" indent="-216000">
              <a:lnSpc>
                <a:spcPct val="100000"/>
              </a:lnSpc>
              <a:spcBef>
                <a:spcPts val="1400"/>
              </a:spcBef>
            </a:pPr>
            <a:r>
              <a:rPr lang="en-US" sz="1100" b="0" strike="noStrike" spc="-1">
                <a:solidFill>
                  <a:srgbClr val="000000"/>
                </a:solidFill>
                <a:latin typeface="Merriweather Sans"/>
                <a:ea typeface="Merriweather Sans"/>
              </a:rPr>
              <a:t>Notice that in all the examples shown onscreen, there is a unifying theme, mostly a particular source, but in the last example, data can come from</a:t>
            </a:r>
            <a:r>
              <a:rPr lang="en-US" sz="1100" b="1" strike="noStrike" spc="-1">
                <a:solidFill>
                  <a:srgbClr val="000000"/>
                </a:solidFill>
                <a:latin typeface="Merriweather Sans"/>
                <a:ea typeface="Merriweather Sans"/>
              </a:rPr>
              <a:t> </a:t>
            </a:r>
            <a:r>
              <a:rPr lang="en-US" sz="1100" b="0" strike="noStrike" spc="-1">
                <a:solidFill>
                  <a:srgbClr val="000000"/>
                </a:solidFill>
                <a:latin typeface="Merriweather Sans"/>
                <a:ea typeface="Merriweather Sans"/>
              </a:rPr>
              <a:t>all sources. Also, notice a single dataset can be segregated by timeframes if that is more appropriate for your use. </a:t>
            </a:r>
            <a:endParaRPr lang="en-US" sz="1100" b="0" strike="noStrike" spc="-1">
              <a:latin typeface="Arial"/>
            </a:endParaRPr>
          </a:p>
          <a:p>
            <a:pPr marL="216000" indent="-216000">
              <a:lnSpc>
                <a:spcPct val="100000"/>
              </a:lnSpc>
              <a:spcBef>
                <a:spcPts val="1400"/>
              </a:spcBef>
            </a:pPr>
            <a:r>
              <a:rPr lang="en-US" sz="1100" b="0" strike="noStrike" spc="-1">
                <a:solidFill>
                  <a:srgbClr val="000000"/>
                </a:solidFill>
                <a:latin typeface="Merriweather Sans"/>
                <a:ea typeface="Merriweather Sans"/>
              </a:rPr>
              <a:t>Also remember these principles of dataset management:</a:t>
            </a:r>
            <a:endParaRPr lang="en-US" sz="1100" b="0" strike="noStrike" spc="-1">
              <a:latin typeface="Arial"/>
            </a:endParaRPr>
          </a:p>
          <a:p>
            <a:pPr marL="352440" lvl="1" indent="-1738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The sheer number of heterogeneous sources inherently creates complexity. Consider the diverse sources of an internal server log file, IDS alerts, and advisories from your various vendors. </a:t>
            </a:r>
            <a:endParaRPr lang="en-US" sz="1100" b="0" strike="noStrike" spc="-1">
              <a:latin typeface="Arial"/>
            </a:endParaRPr>
          </a:p>
          <a:p>
            <a:pPr marL="352440" lvl="1" indent="-1738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Each source, or source type, comes to you in a different format, on varying schedules, with disparate processing required. Yet each must fit cleanly into your security data store. Your challenge is to find a way to track all this information and all these items in a rational fashion so it is useful to your team. Before you can think about the backing design to store the data, you need to think about how it will be used and accessed. One-time data sources can require more effort to store and track than repeatedly accessible data sources.</a:t>
            </a:r>
            <a:endParaRPr lang="en-US" sz="1100" b="0" strike="noStrike" spc="-1">
              <a:latin typeface="Arial"/>
            </a:endParaRPr>
          </a:p>
          <a:p>
            <a:pPr marL="352440" lvl="1" indent="-17388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As your system becomes operational, you need to establish clear procedures to convert the wealth of input information into not just usable form but also accessible form. </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Segue:</a:t>
            </a:r>
            <a:r>
              <a:rPr lang="en-US" sz="1100" b="0" strike="noStrike" spc="-1">
                <a:solidFill>
                  <a:srgbClr val="000000"/>
                </a:solidFill>
                <a:latin typeface="Merriweather Sans"/>
                <a:ea typeface="Merriweather Sans"/>
              </a:rPr>
              <a:t> Let’s look at metadata and its importance in more detail.</a:t>
            </a:r>
            <a:endParaRPr lang="en-US" sz="1100" b="0" strike="noStrike" spc="-1">
              <a:latin typeface="Arial"/>
            </a:endParaRPr>
          </a:p>
          <a:p>
            <a:pPr>
              <a:lnSpc>
                <a:spcPct val="100000"/>
              </a:lnSpc>
              <a:spcBef>
                <a:spcPts val="1400"/>
              </a:spcBef>
            </a:pPr>
            <a:endParaRPr lang="en-US" sz="1100" b="0" strike="noStrike" spc="-1">
              <a:latin typeface="Arial"/>
            </a:endParaRPr>
          </a:p>
        </p:txBody>
      </p:sp>
      <p:sp>
        <p:nvSpPr>
          <p:cNvPr id="382"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83"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4E43F69-96E9-47AA-824D-3991608D6B88}" type="slidenum">
              <a:rPr lang="en-US" sz="800" b="0" strike="noStrike" spc="-1">
                <a:solidFill>
                  <a:srgbClr val="000000"/>
                </a:solidFill>
                <a:latin typeface="Merriweather Sans"/>
                <a:ea typeface="Merriweather Sans"/>
              </a:rPr>
              <a:t>7</a:t>
            </a:fld>
            <a:endParaRPr lang="en-US" sz="8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 name="PlaceHolder 1"/>
          <p:cNvSpPr>
            <a:spLocks noGrp="1"/>
          </p:cNvSpPr>
          <p:nvPr>
            <p:ph type="body"/>
          </p:nvPr>
        </p:nvSpPr>
        <p:spPr>
          <a:xfrm>
            <a:off x="325800" y="3714480"/>
            <a:ext cx="6205680" cy="6449400"/>
          </a:xfrm>
          <a:prstGeom prst="rect">
            <a:avLst/>
          </a:prstGeom>
        </p:spPr>
        <p:txBody>
          <a:bodyPr lIns="0" tIns="0" rIns="0" bIns="0"/>
          <a:lstStyle/>
          <a:p>
            <a:pPr marL="216000" indent="-216000">
              <a:lnSpc>
                <a:spcPct val="100000"/>
              </a:lnSpc>
            </a:pPr>
            <a:r>
              <a:rPr lang="en-US" sz="1100" b="1" strike="noStrike" spc="-1">
                <a:solidFill>
                  <a:srgbClr val="000000"/>
                </a:solidFill>
                <a:latin typeface="Merriweather Sans"/>
                <a:ea typeface="Merriweather Sans"/>
              </a:rPr>
              <a:t>Dataset Management Relies on Metadata</a:t>
            </a:r>
            <a:r>
              <a:rPr lang="en-US" sz="1100" b="0" strike="noStrike" spc="-1">
                <a:solidFill>
                  <a:srgbClr val="000000"/>
                </a:solidFill>
                <a:latin typeface="Merriweather Sans"/>
                <a:ea typeface="Merriweather Sans"/>
              </a:rPr>
              <a:t>: </a:t>
            </a:r>
            <a:r>
              <a:rPr lang="en-US" sz="1100" b="0" i="1" strike="noStrike" spc="-1">
                <a:solidFill>
                  <a:srgbClr val="000000"/>
                </a:solidFill>
                <a:latin typeface="Merriweather Sans"/>
                <a:ea typeface="Merriweather Sans"/>
              </a:rPr>
              <a:t>5 minutes</a:t>
            </a:r>
            <a:endParaRPr lang="en-US" sz="1100" b="0" strike="noStrike" spc="-1">
              <a:latin typeface="Arial"/>
            </a:endParaRPr>
          </a:p>
          <a:p>
            <a:pPr marL="216000" indent="-21600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The metadata associated with each dataset will enable your team to accomplish several goals. The first consideration is that the datasets of various forms (logs vs. alerts vs. advisories) have similar tracking elements such as the source, a timestamp and textual description of the contents. This makes the dataset more cohesive, discoverable, and interpretable. Having this information for each dataset in your system allows you to achieve two important goals: (1) you can find the dataset or datasets in which you are interested quickly and efficiently and (2) you can tell what you have very easily by using and displaying textual information. More simply, it provides a level of standardization across your varying sources. </a:t>
            </a:r>
            <a:endParaRPr lang="en-US" sz="1100" b="0" strike="noStrike" spc="-1">
              <a:latin typeface="Arial"/>
            </a:endParaRPr>
          </a:p>
          <a:p>
            <a:pPr marL="216000" indent="-216000">
              <a:lnSpc>
                <a:spcPct val="100000"/>
              </a:lnSpc>
              <a:spcBef>
                <a:spcPts val="1400"/>
              </a:spcBef>
            </a:pPr>
            <a:r>
              <a:rPr lang="en-US" sz="1100" b="0" strike="noStrike" spc="-1">
                <a:solidFill>
                  <a:srgbClr val="000000"/>
                </a:solidFill>
                <a:latin typeface="Merriweather Sans"/>
                <a:ea typeface="Merriweather Sans"/>
              </a:rPr>
              <a:t>There is some information that will be common across all your datasets. A few examples of possible metadata elements are listed here:</a:t>
            </a:r>
            <a:endParaRPr lang="en-US" sz="1100" b="0" strike="noStrike" spc="-1">
              <a:latin typeface="Arial"/>
            </a:endParaRPr>
          </a:p>
          <a:p>
            <a:pPr marL="181080" lvl="1" indent="-18036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Structured characteristics (especially regarding format and information properties) </a:t>
            </a:r>
            <a:endParaRPr lang="en-US" sz="1100" b="0" strike="noStrike" spc="-1">
              <a:latin typeface="Arial"/>
            </a:endParaRPr>
          </a:p>
          <a:p>
            <a:pPr marL="181080" lvl="1" indent="-18036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When the dataset was collected </a:t>
            </a:r>
            <a:endParaRPr lang="en-US" sz="1100" b="0" strike="noStrike" spc="-1">
              <a:latin typeface="Arial"/>
            </a:endParaRPr>
          </a:p>
          <a:p>
            <a:pPr marL="181080" lvl="1" indent="-18036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Source of the dataset (original, plus intermediary if necessary)</a:t>
            </a:r>
            <a:endParaRPr lang="en-US" sz="1100" b="0" strike="noStrike" spc="-1">
              <a:latin typeface="Arial"/>
            </a:endParaRPr>
          </a:p>
          <a:p>
            <a:pPr marL="181080" lvl="1" indent="-18036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Transformations performed during Preparation</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Ask: </a:t>
            </a:r>
            <a:r>
              <a:rPr lang="en-US" sz="1100" b="0" strike="noStrike" spc="-1">
                <a:solidFill>
                  <a:srgbClr val="000000"/>
                </a:solidFill>
                <a:latin typeface="Merriweather Sans"/>
                <a:ea typeface="Merriweather Sans"/>
              </a:rPr>
              <a:t>The list above was necessarily pared down from many complex considerations. What other common characteristics do you think should be saved in the metadata associated with each dataset?</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Instructor notes: </a:t>
            </a:r>
            <a:r>
              <a:rPr lang="en-US" sz="1100" b="0" strike="noStrike" spc="-1">
                <a:solidFill>
                  <a:srgbClr val="000000"/>
                </a:solidFill>
                <a:latin typeface="Merriweather Sans"/>
                <a:ea typeface="Merriweather Sans"/>
              </a:rPr>
              <a:t>This could be lengthy, but gives students an opportunity to explore all the aspects of their input data. Augment with your own input if any important defining features are missing.</a:t>
            </a:r>
            <a:endParaRPr lang="en-US" sz="1100" b="0" strike="noStrike" spc="-1">
              <a:latin typeface="Arial"/>
            </a:endParaRPr>
          </a:p>
        </p:txBody>
      </p:sp>
      <p:sp>
        <p:nvSpPr>
          <p:cNvPr id="385"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86"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3038F73-1BA4-4821-9A12-6D911F199C12}" type="slidenum">
              <a:rPr lang="en-US" sz="800" b="0" strike="noStrike" spc="-1">
                <a:solidFill>
                  <a:srgbClr val="000000"/>
                </a:solidFill>
                <a:latin typeface="Merriweather Sans"/>
                <a:ea typeface="Merriweather Sans"/>
              </a:rPr>
              <a:t>8</a:t>
            </a:fld>
            <a:endParaRPr lang="en-US" sz="800" b="0" strike="noStrike" spc="-1">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PlaceHolder 1"/>
          <p:cNvSpPr>
            <a:spLocks noGrp="1"/>
          </p:cNvSpPr>
          <p:nvPr>
            <p:ph type="body"/>
          </p:nvPr>
        </p:nvSpPr>
        <p:spPr>
          <a:xfrm>
            <a:off x="631800" y="4343400"/>
            <a:ext cx="5593320" cy="6449400"/>
          </a:xfrm>
          <a:prstGeom prst="rect">
            <a:avLst/>
          </a:prstGeom>
        </p:spPr>
        <p:txBody>
          <a:bodyPr lIns="0" tIns="0" rIns="0" bIns="0"/>
          <a:lstStyle/>
          <a:p>
            <a:pPr marL="216000" indent="-216000">
              <a:lnSpc>
                <a:spcPct val="100000"/>
              </a:lnSpc>
            </a:pPr>
            <a:r>
              <a:rPr lang="en-US" sz="1200" b="1" strike="noStrike" spc="-1">
                <a:solidFill>
                  <a:srgbClr val="000000"/>
                </a:solidFill>
                <a:latin typeface="Merriweather Sans"/>
                <a:ea typeface="Merriweather Sans"/>
              </a:rPr>
              <a:t>Dataset Management Relies on Metadata: </a:t>
            </a:r>
            <a:r>
              <a:rPr lang="en-US" sz="1200" b="0" i="1" strike="noStrike" spc="-1">
                <a:solidFill>
                  <a:srgbClr val="000000"/>
                </a:solidFill>
                <a:latin typeface="Merriweather Sans"/>
                <a:ea typeface="Merriweather Sans"/>
              </a:rPr>
              <a:t>3 minutes</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If you had only a few sets of data coming in, those would be easy to track. But, in reality you will have many, many information sources generating many datasets, with the number growing over time. So you will be unable to scale without some dataset metadata structure in place. </a:t>
            </a:r>
            <a:endParaRPr lang="en-US" sz="1200" b="0" strike="noStrike" spc="-1">
              <a:latin typeface="Arial"/>
            </a:endParaRPr>
          </a:p>
          <a:p>
            <a:pPr marL="216000" indent="-216000">
              <a:lnSpc>
                <a:spcPct val="100000"/>
              </a:lnSpc>
              <a:spcBef>
                <a:spcPts val="1400"/>
              </a:spcBef>
            </a:pPr>
            <a:r>
              <a:rPr lang="en-US" sz="1200" b="0" strike="noStrike" spc="-1">
                <a:solidFill>
                  <a:srgbClr val="000000"/>
                </a:solidFill>
                <a:latin typeface="Merriweather Sans"/>
                <a:ea typeface="Merriweather Sans"/>
              </a:rPr>
              <a:t>In addition to structured attributes, you will also want to make liberal use of tagging. While structured characteristics build a neat framework, tagging allows for enhanced searching capabilities; ad-hoc tagging is one key to efficient research. Some examples of ad-hoc attributes might be the number of alerts in this dataset or the fact that a fix has been applied to all machine types mentioned in this advisory. </a:t>
            </a:r>
            <a:endParaRPr lang="en-US" sz="1200" b="0" strike="noStrike" spc="-1">
              <a:latin typeface="Arial"/>
            </a:endParaRPr>
          </a:p>
          <a:p>
            <a:pPr marL="216000" indent="-216000">
              <a:lnSpc>
                <a:spcPct val="100000"/>
              </a:lnSpc>
              <a:spcBef>
                <a:spcPts val="1400"/>
              </a:spcBef>
            </a:pPr>
            <a:r>
              <a:rPr lang="en-US" sz="1200" b="0" strike="noStrike" spc="-1">
                <a:solidFill>
                  <a:srgbClr val="000000"/>
                </a:solidFill>
                <a:latin typeface="Merriweather Sans"/>
                <a:ea typeface="Merriweather Sans"/>
              </a:rPr>
              <a:t>And finally you will want to make sure as you design your metadata and tagging schema that you consider including tagging elements that can be shared externally and data that must be protected from release. If you architect this early in the cycle you will both (a) keep sensitive information private and (b) avoid wasting cycles reviewing whether data can be shared. </a:t>
            </a:r>
            <a:endParaRPr lang="en-US" sz="1200" b="0" strike="noStrike" spc="-1">
              <a:latin typeface="Arial"/>
            </a:endParaRPr>
          </a:p>
          <a:p>
            <a:pPr marL="216000" indent="-216000">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Let’s look an example of a dataset with both structured and ad-hoc metadata. </a:t>
            </a:r>
            <a:endParaRPr lang="en-US" sz="1200" b="0" strike="noStrike" spc="-1">
              <a:latin typeface="Arial"/>
            </a:endParaRPr>
          </a:p>
        </p:txBody>
      </p:sp>
      <p:sp>
        <p:nvSpPr>
          <p:cNvPr id="388" name="CustomShape 2"/>
          <p:cNvSpPr/>
          <p:nvPr/>
        </p:nvSpPr>
        <p:spPr>
          <a:xfrm>
            <a:off x="0" y="8928720"/>
            <a:ext cx="490320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4: Discover the Storage Process, version 1.0, © 2017 FIRST</a:t>
            </a:r>
            <a:endParaRPr lang="en-US" sz="800" b="0" strike="noStrike" spc="-1">
              <a:latin typeface="Arial"/>
            </a:endParaRPr>
          </a:p>
        </p:txBody>
      </p:sp>
      <p:sp>
        <p:nvSpPr>
          <p:cNvPr id="389" name="CustomShape 3"/>
          <p:cNvSpPr/>
          <p:nvPr/>
        </p:nvSpPr>
        <p:spPr>
          <a:xfrm>
            <a:off x="6532200" y="8928720"/>
            <a:ext cx="32508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4C507EF-AA28-4741-B48D-2A8BDA6B4155}" type="slidenum">
              <a:rPr lang="en-US" sz="800" b="0" strike="noStrike" spc="-1">
                <a:solidFill>
                  <a:srgbClr val="000000"/>
                </a:solidFill>
                <a:latin typeface="Merriweather Sans"/>
                <a:ea typeface="Merriweather Sans"/>
              </a:rPr>
              <a:t>9</a:t>
            </a:fld>
            <a:endParaRPr lang="en-US" sz="8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Title Slide">
    <p:bg>
      <p:bgPr>
        <a:blipFill rotWithShape="1">
          <a:blip r:embed="rId2">
            <a:alphaModFix/>
          </a:blip>
          <a:stretch>
            <a:fillRect/>
          </a:stretch>
        </a:blipFill>
        <a:effectLst/>
      </p:bgPr>
    </p:bg>
    <p:spTree>
      <p:nvGrpSpPr>
        <p:cNvPr id="1" name="Shape 15"/>
        <p:cNvGrpSpPr/>
        <p:nvPr/>
      </p:nvGrpSpPr>
      <p:grpSpPr>
        <a:xfrm>
          <a:off x="0" y="0"/>
          <a:ext cx="0" cy="0"/>
          <a:chOff x="0" y="0"/>
          <a:chExt cx="0" cy="0"/>
        </a:xfrm>
      </p:grpSpPr>
      <p:pic>
        <p:nvPicPr>
          <p:cNvPr id="16" name="Shape 16" descr="ttps://www.first.org/identity/first-org.png"/>
          <p:cNvPicPr preferRelativeResize="0"/>
          <p:nvPr/>
        </p:nvPicPr>
        <p:blipFill rotWithShape="1">
          <a:blip r:embed="rId3">
            <a:alphaModFix/>
          </a:blip>
          <a:srcRect/>
          <a:stretch/>
        </p:blipFill>
        <p:spPr>
          <a:xfrm>
            <a:off x="228601" y="5177244"/>
            <a:ext cx="2590800" cy="1588682"/>
          </a:xfrm>
          <a:prstGeom prst="rect">
            <a:avLst/>
          </a:prstGeom>
          <a:noFill/>
          <a:ln>
            <a:noFill/>
          </a:ln>
        </p:spPr>
      </p:pic>
      <p:sp>
        <p:nvSpPr>
          <p:cNvPr id="17" name="Shape 17"/>
          <p:cNvSpPr txBox="1">
            <a:spLocks noGrp="1"/>
          </p:cNvSpPr>
          <p:nvPr>
            <p:ph type="ctrTitle"/>
          </p:nvPr>
        </p:nvSpPr>
        <p:spPr>
          <a:xfrm>
            <a:off x="3048000" y="3646713"/>
            <a:ext cx="5410200" cy="704851"/>
          </a:xfrm>
          <a:prstGeom prst="rect">
            <a:avLst/>
          </a:prstGeom>
          <a:noFill/>
          <a:ln>
            <a:noFill/>
          </a:ln>
        </p:spPr>
        <p:txBody>
          <a:bodyPr wrap="square" lIns="91425" tIns="91425" rIns="91425" bIns="91425" anchor="ctr" anchorCtr="0"/>
          <a:lstStyle>
            <a:lvl1pPr marL="0" marR="0" lvl="0" indent="0" algn="r" rtl="0">
              <a:lnSpc>
                <a:spcPct val="90000"/>
              </a:lnSpc>
              <a:spcBef>
                <a:spcPts val="0"/>
              </a:spcBef>
              <a:spcAft>
                <a:spcPts val="0"/>
              </a:spcAft>
              <a:buSzPts val="1400"/>
              <a:buNone/>
              <a:defRPr sz="21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18" name="Shape 18"/>
          <p:cNvSpPr txBox="1">
            <a:spLocks noGrp="1"/>
          </p:cNvSpPr>
          <p:nvPr>
            <p:ph type="subTitle" idx="1"/>
          </p:nvPr>
        </p:nvSpPr>
        <p:spPr>
          <a:xfrm>
            <a:off x="3581400" y="4620208"/>
            <a:ext cx="4876800" cy="914400"/>
          </a:xfrm>
          <a:prstGeom prst="rect">
            <a:avLst/>
          </a:prstGeom>
          <a:noFill/>
          <a:ln>
            <a:noFill/>
          </a:ln>
        </p:spPr>
        <p:txBody>
          <a:bodyPr wrap="square" lIns="91425" tIns="91425" rIns="91425" bIns="91425" anchor="t" anchorCtr="0"/>
          <a:lstStyle>
            <a:lvl1pPr marL="0" marR="0" lvl="0" indent="0" algn="r" rtl="0">
              <a:lnSpc>
                <a:spcPct val="90000"/>
              </a:lnSpc>
              <a:spcBef>
                <a:spcPts val="750"/>
              </a:spcBef>
              <a:spcAft>
                <a:spcPts val="0"/>
              </a:spcAft>
              <a:buClr>
                <a:srgbClr val="888888"/>
              </a:buClr>
              <a:buSzPts val="1200"/>
              <a:buFont typeface="Arial"/>
              <a:buNone/>
              <a:defRPr sz="1200" b="0" i="0" u="none" strike="noStrike" cap="none">
                <a:solidFill>
                  <a:srgbClr val="888888"/>
                </a:solidFill>
                <a:latin typeface="Calibri" charset="0"/>
                <a:ea typeface="Calibri" charset="0"/>
                <a:cs typeface="Calibri" charset="0"/>
                <a:sym typeface="Arial"/>
              </a:defRPr>
            </a:lvl1pPr>
            <a:lvl2pPr marL="342900" marR="0" lvl="1"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2pPr>
            <a:lvl3pPr marL="685800" marR="0" lvl="2" indent="0" algn="ctr" rtl="0">
              <a:lnSpc>
                <a:spcPct val="90000"/>
              </a:lnSpc>
              <a:spcBef>
                <a:spcPts val="375"/>
              </a:spcBef>
              <a:spcAft>
                <a:spcPts val="0"/>
              </a:spcAft>
              <a:buClr>
                <a:srgbClr val="888888"/>
              </a:buClr>
              <a:buSzPts val="1500"/>
              <a:buFont typeface="Arial"/>
              <a:buNone/>
              <a:defRPr sz="1500" b="0" i="0" u="none" strike="noStrike" cap="none">
                <a:solidFill>
                  <a:srgbClr val="888888"/>
                </a:solidFill>
                <a:latin typeface="Arial"/>
                <a:ea typeface="Arial"/>
                <a:cs typeface="Arial"/>
                <a:sym typeface="Arial"/>
              </a:defRPr>
            </a:lvl3pPr>
            <a:lvl4pPr marL="1028700" marR="0" lvl="3"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4pPr>
            <a:lvl5pPr marL="1371600" marR="0" lvl="4"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1714500" marR="0" lvl="5"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6pPr>
            <a:lvl7pPr marL="2057400" marR="0" lvl="6"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7pPr>
            <a:lvl8pPr marL="2400300" marR="0" lvl="7"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8pPr>
            <a:lvl9pPr marL="2743200" marR="0" lvl="8"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9pPr>
          </a:lstStyle>
          <a:p>
            <a:r>
              <a:rPr lang="en-US"/>
              <a:t>Click to edit Master subtitle style</a:t>
            </a:r>
            <a:endParaRPr/>
          </a:p>
        </p:txBody>
      </p:sp>
    </p:spTree>
    <p:extLst>
      <p:ext uri="{BB962C8B-B14F-4D97-AF65-F5344CB8AC3E}">
        <p14:creationId xmlns:p14="http://schemas.microsoft.com/office/powerpoint/2010/main" val="152046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he End, My Friend">
    <p:spTree>
      <p:nvGrpSpPr>
        <p:cNvPr id="1" name="Shape 50"/>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1829003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F0B8B-A103-2E46-B4E5-886A95D19ADD}"/>
              </a:ext>
            </a:extLst>
          </p:cNvPr>
          <p:cNvSpPr>
            <a:spLocks noGrp="1"/>
          </p:cNvSpPr>
          <p:nvPr>
            <p:ph type="title"/>
          </p:nvPr>
        </p:nvSpPr>
        <p:spPr>
          <a:xfrm>
            <a:off x="457200" y="273050"/>
            <a:ext cx="8228013" cy="1143000"/>
          </a:xfrm>
        </p:spPr>
        <p:txBody>
          <a:bodyPr/>
          <a:lstStyle/>
          <a:p>
            <a:r>
              <a:rPr lang="en-US"/>
              <a:t>Click to edit Master title style</a:t>
            </a:r>
            <a:endParaRPr lang="en-GB"/>
          </a:p>
        </p:txBody>
      </p:sp>
    </p:spTree>
    <p:extLst>
      <p:ext uri="{BB962C8B-B14F-4D97-AF65-F5344CB8AC3E}">
        <p14:creationId xmlns:p14="http://schemas.microsoft.com/office/powerpoint/2010/main" val="2609841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extLst>
      <p:ext uri="{BB962C8B-B14F-4D97-AF65-F5344CB8AC3E}">
        <p14:creationId xmlns:p14="http://schemas.microsoft.com/office/powerpoint/2010/main" val="3458872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8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1992130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400" b="0" i="0" u="none" strike="noStrike" cap="none">
                <a:solidFill>
                  <a:schemeClr val="dk1"/>
                </a:solidFill>
                <a:latin typeface="Calibri" charset="0"/>
                <a:ea typeface="Calibri" charset="0"/>
                <a:cs typeface="Calibri" charset="0"/>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
        <p:nvSpPr>
          <p:cNvPr id="21" name="Shape 2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8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22" name="Shape 22"/>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lvl1pPr>
              <a:defRPr>
                <a:latin typeface="Calibri" charset="0"/>
                <a:ea typeface="Calibri" charset="0"/>
                <a:cs typeface="Calibri" charset="0"/>
              </a:defRPr>
            </a:lvl1pPr>
          </a:lstStyle>
          <a:p>
            <a:pPr algn="ctr"/>
            <a:fld id="{00000000-1234-1234-1234-123412341234}" type="slidenum">
              <a:rPr lang="en-US" sz="900" smtClean="0">
                <a:solidFill>
                  <a:srgbClr val="888888"/>
                </a:solidFill>
                <a:sym typeface="Calibri"/>
              </a:rPr>
              <a:pPr algn="ctr"/>
              <a:t>‹#›</a:t>
            </a:fld>
            <a:endParaRPr lang="en-US" sz="900">
              <a:solidFill>
                <a:srgbClr val="888888"/>
              </a:solidFill>
              <a:sym typeface="Calibri"/>
            </a:endParaRPr>
          </a:p>
        </p:txBody>
      </p:sp>
    </p:spTree>
    <p:extLst>
      <p:ext uri="{BB962C8B-B14F-4D97-AF65-F5344CB8AC3E}">
        <p14:creationId xmlns:p14="http://schemas.microsoft.com/office/powerpoint/2010/main" val="719458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3"/>
        <p:cNvGrpSpPr/>
        <p:nvPr/>
      </p:nvGrpSpPr>
      <p:grpSpPr>
        <a:xfrm>
          <a:off x="0" y="0"/>
          <a:ext cx="0" cy="0"/>
          <a:chOff x="0" y="0"/>
          <a:chExt cx="0" cy="0"/>
        </a:xfrm>
      </p:grpSpPr>
      <p:sp>
        <p:nvSpPr>
          <p:cNvPr id="24" name="Shape 24"/>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900" b="0" i="0" u="none" strike="noStrike" cap="none">
                <a:solidFill>
                  <a:srgbClr val="888888"/>
                </a:solidFill>
                <a:latin typeface="Calibri"/>
                <a:ea typeface="Calibri"/>
                <a:cs typeface="Calibri"/>
                <a:sym typeface="Calibri"/>
              </a:rPr>
              <a:t>‹#›</a:t>
            </a:fld>
            <a:endParaRPr lang="en-US" sz="9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410791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Section">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2317750" y="2257428"/>
            <a:ext cx="4349750" cy="24161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7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3188410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Bullets (Numbered) with Lead-i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369888"/>
            <a:ext cx="8229600" cy="4111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Lucida Sans"/>
              <a:buNone/>
              <a:defRPr sz="2400" b="1" i="0" u="none" strike="noStrike" cap="none">
                <a:solidFill>
                  <a:schemeClr val="dk1"/>
                </a:solidFill>
                <a:latin typeface="Calibri" charset="0"/>
                <a:ea typeface="Calibri" charset="0"/>
                <a:cs typeface="Calibri" charset="0"/>
                <a:sym typeface="Lucida Sans"/>
              </a:defRPr>
            </a:lvl1pPr>
            <a:lvl2pPr marL="0" marR="0" lvl="1"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30" name="Shape 30"/>
          <p:cNvSpPr txBox="1">
            <a:spLocks noGrp="1"/>
          </p:cNvSpPr>
          <p:nvPr>
            <p:ph type="body" idx="1"/>
          </p:nvPr>
        </p:nvSpPr>
        <p:spPr>
          <a:xfrm>
            <a:off x="457201" y="1114427"/>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2800"/>
              <a:buFont typeface="Arial"/>
              <a:buNone/>
              <a:defRPr sz="1500" b="0" i="0" u="none" strike="noStrike" cap="none">
                <a:solidFill>
                  <a:schemeClr val="dk1"/>
                </a:solidFill>
                <a:latin typeface="Calibri" charset="0"/>
                <a:ea typeface="Calibri" charset="0"/>
                <a:cs typeface="Calibri" charset="0"/>
                <a:sym typeface="Lucida Sans"/>
              </a:defRPr>
            </a:lvl1pPr>
            <a:lvl2pPr marL="342900" marR="0" lvl="1" indent="-34925"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2pPr>
            <a:lvl3pPr marL="639366" marR="0" lvl="2" indent="-36114"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3pPr>
            <a:lvl4pPr marL="901304" marR="0" lvl="3" indent="-40878"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4pPr>
            <a:lvl5pPr marL="1156097" marR="0" lvl="4" indent="-38496"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5pPr>
            <a:lvl6pPr marL="1885950" marR="0" lvl="5"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2228850" marR="0" lvl="6"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2571750" marR="0" lvl="7"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2914650" marR="0" lvl="8"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259761449"/>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Only">
    <p:spTree>
      <p:nvGrpSpPr>
        <p:cNvPr id="1" name="Shape 31"/>
        <p:cNvGrpSpPr/>
        <p:nvPr/>
      </p:nvGrpSpPr>
      <p:grpSpPr>
        <a:xfrm>
          <a:off x="0" y="0"/>
          <a:ext cx="0" cy="0"/>
          <a:chOff x="0" y="0"/>
          <a:chExt cx="0" cy="0"/>
        </a:xfrm>
      </p:grpSpPr>
    </p:spTree>
    <p:extLst>
      <p:ext uri="{BB962C8B-B14F-4D97-AF65-F5344CB8AC3E}">
        <p14:creationId xmlns:p14="http://schemas.microsoft.com/office/powerpoint/2010/main" val="2957747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Lab Title">
    <p:spTree>
      <p:nvGrpSpPr>
        <p:cNvPr id="1" name="Shape 39"/>
        <p:cNvGrpSpPr/>
        <p:nvPr/>
      </p:nvGrpSpPr>
      <p:grpSpPr>
        <a:xfrm>
          <a:off x="0" y="0"/>
          <a:ext cx="0" cy="0"/>
          <a:chOff x="0" y="0"/>
          <a:chExt cx="0" cy="0"/>
        </a:xfrm>
      </p:grpSpPr>
      <p:pic>
        <p:nvPicPr>
          <p:cNvPr id="40" name="Shape 40"/>
          <p:cNvPicPr preferRelativeResize="0"/>
          <p:nvPr/>
        </p:nvPicPr>
        <p:blipFill rotWithShape="1">
          <a:blip r:embed="rId2">
            <a:alphaModFix/>
          </a:blip>
          <a:srcRect/>
          <a:stretch/>
        </p:blipFill>
        <p:spPr>
          <a:xfrm>
            <a:off x="6502003" y="1579564"/>
            <a:ext cx="2641997" cy="5278437"/>
          </a:xfrm>
          <a:prstGeom prst="rect">
            <a:avLst/>
          </a:prstGeom>
          <a:noFill/>
          <a:ln>
            <a:noFill/>
          </a:ln>
        </p:spPr>
      </p:pic>
      <p:sp>
        <p:nvSpPr>
          <p:cNvPr id="41" name="Shape 41"/>
          <p:cNvSpPr txBox="1">
            <a:spLocks noGrp="1"/>
          </p:cNvSpPr>
          <p:nvPr>
            <p:ph type="title"/>
          </p:nvPr>
        </p:nvSpPr>
        <p:spPr>
          <a:xfrm>
            <a:off x="449264" y="1138992"/>
            <a:ext cx="8229600" cy="792791"/>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2" name="Shape 42"/>
          <p:cNvSpPr txBox="1">
            <a:spLocks noGrp="1"/>
          </p:cNvSpPr>
          <p:nvPr>
            <p:ph type="body" idx="1"/>
          </p:nvPr>
        </p:nvSpPr>
        <p:spPr>
          <a:xfrm>
            <a:off x="449264" y="2093495"/>
            <a:ext cx="5229642" cy="3418940"/>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1266369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Lab Contents">
    <p:spTree>
      <p:nvGrpSpPr>
        <p:cNvPr id="1" name="Shape 43"/>
        <p:cNvGrpSpPr/>
        <p:nvPr/>
      </p:nvGrpSpPr>
      <p:grpSpPr>
        <a:xfrm>
          <a:off x="0" y="0"/>
          <a:ext cx="0" cy="0"/>
          <a:chOff x="0" y="0"/>
          <a:chExt cx="0" cy="0"/>
        </a:xfrm>
      </p:grpSpPr>
      <p:pic>
        <p:nvPicPr>
          <p:cNvPr id="44" name="Shape 44"/>
          <p:cNvPicPr preferRelativeResize="0"/>
          <p:nvPr/>
        </p:nvPicPr>
        <p:blipFill rotWithShape="1">
          <a:blip r:embed="rId2">
            <a:alphaModFix amt="24000"/>
          </a:blip>
          <a:srcRect/>
          <a:stretch/>
        </p:blipFill>
        <p:spPr>
          <a:xfrm>
            <a:off x="6502003" y="1579564"/>
            <a:ext cx="2641997" cy="5278437"/>
          </a:xfrm>
          <a:prstGeom prst="rect">
            <a:avLst/>
          </a:prstGeom>
          <a:noFill/>
          <a:ln>
            <a:noFill/>
          </a:ln>
        </p:spPr>
      </p:pic>
      <p:sp>
        <p:nvSpPr>
          <p:cNvPr id="45" name="Shape 45"/>
          <p:cNvSpPr txBox="1">
            <a:spLocks noGrp="1"/>
          </p:cNvSpPr>
          <p:nvPr>
            <p:ph type="title"/>
          </p:nvPr>
        </p:nvSpPr>
        <p:spPr>
          <a:xfrm>
            <a:off x="457200" y="350839"/>
            <a:ext cx="8229600" cy="411163"/>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6" name="Shape 46"/>
          <p:cNvSpPr txBox="1">
            <a:spLocks noGrp="1"/>
          </p:cNvSpPr>
          <p:nvPr>
            <p:ph type="body" idx="1"/>
          </p:nvPr>
        </p:nvSpPr>
        <p:spPr>
          <a:xfrm>
            <a:off x="449266" y="1206504"/>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2749473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Questions">
    <p:spTree>
      <p:nvGrpSpPr>
        <p:cNvPr id="1" name="Shape 47"/>
        <p:cNvGrpSpPr/>
        <p:nvPr/>
      </p:nvGrpSpPr>
      <p:grpSpPr>
        <a:xfrm>
          <a:off x="0" y="0"/>
          <a:ext cx="0" cy="0"/>
          <a:chOff x="0" y="0"/>
          <a:chExt cx="0" cy="0"/>
        </a:xfrm>
      </p:grpSpPr>
      <p:sp>
        <p:nvSpPr>
          <p:cNvPr id="48" name="Shape 48"/>
          <p:cNvSpPr txBox="1"/>
          <p:nvPr/>
        </p:nvSpPr>
        <p:spPr>
          <a:xfrm>
            <a:off x="476250" y="336551"/>
            <a:ext cx="1473288" cy="461665"/>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sz="2400" b="1">
                <a:solidFill>
                  <a:schemeClr val="lt1"/>
                </a:solidFill>
                <a:latin typeface="Calibri"/>
                <a:ea typeface="Calibri"/>
                <a:cs typeface="Calibri"/>
                <a:sym typeface="Calibri"/>
              </a:rPr>
              <a:t>Questions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4413" y="1118294"/>
            <a:ext cx="5460709" cy="4737165"/>
          </a:xfrm>
          <a:prstGeom prst="rect">
            <a:avLst/>
          </a:prstGeom>
        </p:spPr>
      </p:pic>
    </p:spTree>
    <p:extLst>
      <p:ext uri="{BB962C8B-B14F-4D97-AF65-F5344CB8AC3E}">
        <p14:creationId xmlns:p14="http://schemas.microsoft.com/office/powerpoint/2010/main" val="1749947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alphaModFix/>
          </a:blip>
          <a:stretch>
            <a:fillRect/>
          </a:stretch>
        </a:blipFill>
        <a:effectLst/>
      </p:bgPr>
    </p:bg>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Arial"/>
                <a:ea typeface="Arial"/>
                <a:cs typeface="Arial"/>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dirty="0"/>
          </a:p>
        </p:txBody>
      </p:sp>
      <p:pic>
        <p:nvPicPr>
          <p:cNvPr id="14" name="Shape 14"/>
          <p:cNvPicPr preferRelativeResize="0"/>
          <p:nvPr/>
        </p:nvPicPr>
        <p:blipFill rotWithShape="1">
          <a:blip r:embed="rId16">
            <a:alphaModFix/>
          </a:blip>
          <a:srcRect/>
          <a:stretch/>
        </p:blipFill>
        <p:spPr>
          <a:xfrm>
            <a:off x="7619999" y="6070974"/>
            <a:ext cx="1282305" cy="737813"/>
          </a:xfrm>
          <a:prstGeom prst="rect">
            <a:avLst/>
          </a:prstGeom>
          <a:noFill/>
          <a:ln>
            <a:noFill/>
          </a:ln>
        </p:spPr>
      </p:pic>
      <p:sp>
        <p:nvSpPr>
          <p:cNvPr id="7" name="CustomShape 1">
            <a:extLst>
              <a:ext uri="{FF2B5EF4-FFF2-40B4-BE49-F238E27FC236}">
                <a16:creationId xmlns:a16="http://schemas.microsoft.com/office/drawing/2014/main" id="{846F8EC0-68EA-4048-802D-240B5466E8F5}"/>
              </a:ext>
            </a:extLst>
          </p:cNvPr>
          <p:cNvSpPr/>
          <p:nvPr userDrawn="1"/>
        </p:nvSpPr>
        <p:spPr>
          <a:xfrm>
            <a:off x="0" y="6624720"/>
            <a:ext cx="5112360" cy="21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800" b="0" strike="noStrike" spc="-1" dirty="0">
                <a:solidFill>
                  <a:srgbClr val="595959"/>
                </a:solidFill>
                <a:latin typeface="Calibri" panose="020F0502020204030204" pitchFamily="34" charset="0"/>
                <a:ea typeface="Merriweather Sans"/>
                <a:cs typeface="Calibri" panose="020F0502020204030204" pitchFamily="34" charset="0"/>
              </a:rPr>
              <a:t>Module 4: Discover the Storage Process</a:t>
            </a:r>
            <a:r>
              <a:rPr lang="en-US" sz="800" b="0" strike="noStrike" spc="-1" dirty="0">
                <a:solidFill>
                  <a:srgbClr val="595959"/>
                </a:solidFill>
                <a:latin typeface="Calibri" panose="020F0502020204030204" pitchFamily="34" charset="0"/>
                <a:ea typeface="Arial"/>
                <a:cs typeface="Calibri" panose="020F0502020204030204" pitchFamily="34" charset="0"/>
              </a:rPr>
              <a:t>, Version 1.5, © FIRST Inc.</a:t>
            </a:r>
            <a:endParaRPr lang="en-US" sz="800" b="0" strike="noStrike" spc="-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43348980"/>
      </p:ext>
    </p:extLst>
  </p:cSld>
  <p:clrMap bg1="lt1" tx1="dk1" bg2="dk2"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64" r:id="rId13"/>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800" b="1" i="0" u="none" strike="noStrike" cap="none">
          <a:solidFill>
            <a:srgbClr val="000000"/>
          </a:solidFill>
          <a:latin typeface="Calibri" charset="0"/>
          <a:ea typeface="Calibri" charset="0"/>
          <a:cs typeface="Calibri" charset="0"/>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400" b="0" i="0" u="none" strike="noStrike" cap="none">
          <a:solidFill>
            <a:srgbClr val="000000"/>
          </a:solidFill>
          <a:latin typeface="Calibri" charset="0"/>
          <a:ea typeface="Calibri" charset="0"/>
          <a:cs typeface="Calibri" charset="0"/>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CustomShape 1"/>
          <p:cNvSpPr/>
          <p:nvPr/>
        </p:nvSpPr>
        <p:spPr>
          <a:xfrm>
            <a:off x="3048120" y="3646800"/>
            <a:ext cx="5409360" cy="704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90000"/>
              </a:lnSpc>
            </a:pPr>
            <a:r>
              <a:rPr lang="en-US" sz="2520" b="1" strike="noStrike" spc="-1" dirty="0">
                <a:solidFill>
                  <a:srgbClr val="000000"/>
                </a:solidFill>
                <a:latin typeface="Calibri" panose="020F0502020204030204" pitchFamily="34" charset="0"/>
                <a:ea typeface="Arial"/>
                <a:cs typeface="Calibri" panose="020F0502020204030204" pitchFamily="34" charset="0"/>
              </a:rPr>
              <a:t>Module 4:</a:t>
            </a:r>
            <a:br>
              <a:rPr dirty="0">
                <a:latin typeface="Calibri" panose="020F0502020204030204" pitchFamily="34" charset="0"/>
                <a:cs typeface="Calibri" panose="020F0502020204030204" pitchFamily="34" charset="0"/>
              </a:rPr>
            </a:br>
            <a:r>
              <a:rPr lang="en-US" sz="2520" b="1" strike="noStrike" spc="-1" dirty="0">
                <a:solidFill>
                  <a:srgbClr val="000000"/>
                </a:solidFill>
                <a:latin typeface="Calibri" panose="020F0502020204030204" pitchFamily="34" charset="0"/>
                <a:ea typeface="Arial"/>
                <a:cs typeface="Calibri" panose="020F0502020204030204" pitchFamily="34" charset="0"/>
              </a:rPr>
              <a:t>Discover the Storage Process</a:t>
            </a:r>
            <a:endParaRPr lang="en-US" sz="2520" b="0" strike="noStrike" spc="-1" dirty="0">
              <a:latin typeface="Calibri" panose="020F0502020204030204" pitchFamily="34" charset="0"/>
              <a:cs typeface="Calibri" panose="020F0502020204030204" pitchFamily="34" charset="0"/>
            </a:endParaRPr>
          </a:p>
        </p:txBody>
      </p:sp>
      <p:sp>
        <p:nvSpPr>
          <p:cNvPr id="290" name="CustomShape 2"/>
          <p:cNvSpPr/>
          <p:nvPr/>
        </p:nvSpPr>
        <p:spPr>
          <a:xfrm>
            <a:off x="3581280" y="4620240"/>
            <a:ext cx="4876200" cy="913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r>
              <a:rPr lang="en-US" sz="1600" b="0" strike="noStrike" spc="-1">
                <a:solidFill>
                  <a:srgbClr val="888888"/>
                </a:solidFill>
                <a:latin typeface="Calibri" panose="020F0502020204030204" pitchFamily="34" charset="0"/>
                <a:ea typeface="Arial"/>
                <a:cs typeface="Calibri" panose="020F0502020204030204" pitchFamily="34" charset="0"/>
              </a:rPr>
              <a:t>[name]</a:t>
            </a:r>
            <a:endParaRPr lang="en-US" sz="1600" b="0" strike="noStrike" spc="-1">
              <a:latin typeface="Calibri" panose="020F0502020204030204" pitchFamily="34" charset="0"/>
              <a:cs typeface="Calibri" panose="020F0502020204030204" pitchFamily="34" charset="0"/>
            </a:endParaRPr>
          </a:p>
          <a:p>
            <a:pPr algn="r">
              <a:lnSpc>
                <a:spcPct val="100000"/>
              </a:lnSpc>
            </a:pPr>
            <a:r>
              <a:rPr lang="en-US" sz="1600" b="0" strike="noStrike" spc="-1">
                <a:solidFill>
                  <a:srgbClr val="888888"/>
                </a:solidFill>
                <a:latin typeface="Calibri" panose="020F0502020204030204" pitchFamily="34" charset="0"/>
                <a:ea typeface="Arial"/>
                <a:cs typeface="Calibri" panose="020F0502020204030204" pitchFamily="34" charset="0"/>
              </a:rPr>
              <a:t>[date]</a:t>
            </a:r>
            <a:endParaRPr lang="en-US" sz="16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CustomShape 1"/>
          <p:cNvSpPr/>
          <p:nvPr/>
        </p:nvSpPr>
        <p:spPr>
          <a:xfrm>
            <a:off x="0" y="0"/>
            <a:ext cx="9143280" cy="6857280"/>
          </a:xfrm>
          <a:prstGeom prst="rect">
            <a:avLst/>
          </a:prstGeom>
          <a:solidFill>
            <a:srgbClr val="EEEEEE"/>
          </a:solidFill>
          <a:ln>
            <a:noFill/>
          </a:ln>
        </p:spPr>
        <p:style>
          <a:lnRef idx="0">
            <a:scrgbClr r="0" g="0" b="0"/>
          </a:lnRef>
          <a:fillRef idx="0">
            <a:scrgbClr r="0" g="0" b="0"/>
          </a:fillRef>
          <a:effectRef idx="0">
            <a:scrgbClr r="0" g="0" b="0"/>
          </a:effectRef>
          <a:fontRef idx="minor"/>
        </p:style>
        <p:txBody>
          <a:bodyPr lIns="216000" tIns="45000" rIns="90000" bIns="45000" anchor="ctr"/>
          <a:lstStyle/>
          <a:p>
            <a:pPr>
              <a:lnSpc>
                <a:spcPct val="100000"/>
              </a:lnSpc>
            </a:pPr>
            <a:endParaRPr lang="en-US" sz="1800" b="0" strike="noStrike" spc="-1" dirty="0">
              <a:latin typeface="Arial"/>
            </a:endParaRPr>
          </a:p>
          <a:p>
            <a:pPr>
              <a:lnSpc>
                <a:spcPct val="100000"/>
              </a:lnSpc>
              <a:spcBef>
                <a:spcPts val="201"/>
              </a:spcBef>
            </a:pPr>
            <a:endParaRPr lang="en-US" sz="1800" b="0" strike="noStrike" spc="-1" dirty="0">
              <a:latin typeface="Arial"/>
            </a:endParaRPr>
          </a:p>
          <a:p>
            <a:pPr>
              <a:lnSpc>
                <a:spcPct val="100000"/>
              </a:lnSpc>
              <a:spcBef>
                <a:spcPts val="201"/>
              </a:spcBef>
            </a:pPr>
            <a:endParaRPr lang="en-US" sz="1800" b="0" strike="noStrike" spc="-1" dirty="0">
              <a:latin typeface="Arial"/>
            </a:endParaRPr>
          </a:p>
          <a:p>
            <a:pPr>
              <a:lnSpc>
                <a:spcPct val="100000"/>
              </a:lnSpc>
              <a:spcBef>
                <a:spcPts val="201"/>
              </a:spcBef>
            </a:pPr>
            <a:endParaRPr lang="en-US" sz="18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Source name:</a:t>
            </a:r>
            <a:r>
              <a:rPr lang="en-US" sz="1400" b="0" strike="noStrike" spc="-1" dirty="0">
                <a:solidFill>
                  <a:srgbClr val="000000"/>
                </a:solidFill>
                <a:latin typeface="Courier New"/>
                <a:ea typeface="Courier New"/>
              </a:rPr>
              <a:t> DNS-BH Malware Domain Blocklist</a:t>
            </a:r>
            <a:endParaRPr lang="en-US" sz="14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Configuration file:</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dns-bh</a:t>
            </a:r>
            <a:r>
              <a:rPr lang="en-US" sz="1400" b="0" strike="noStrike" spc="-1" dirty="0">
                <a:solidFill>
                  <a:srgbClr val="000000"/>
                </a:solidFill>
                <a:latin typeface="Courier New"/>
                <a:ea typeface="Courier New"/>
              </a:rPr>
              <a:t>/</a:t>
            </a:r>
            <a:r>
              <a:rPr lang="en-US" sz="1400" b="0" strike="noStrike" spc="-1" dirty="0" err="1">
                <a:solidFill>
                  <a:srgbClr val="000000"/>
                </a:solidFill>
                <a:latin typeface="Courier New"/>
                <a:ea typeface="Courier New"/>
              </a:rPr>
              <a:t>malwaredomains-com.cfg</a:t>
            </a:r>
            <a:endParaRPr lang="en-US" sz="14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Download module:</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dns-bh</a:t>
            </a:r>
            <a:r>
              <a:rPr lang="en-US" sz="1400" b="0" strike="noStrike" spc="-1" dirty="0">
                <a:solidFill>
                  <a:srgbClr val="000000"/>
                </a:solidFill>
                <a:latin typeface="Courier New"/>
                <a:ea typeface="Courier New"/>
              </a:rPr>
              <a:t>/</a:t>
            </a:r>
            <a:r>
              <a:rPr lang="en-US" sz="1400" b="0" strike="noStrike" spc="-1" dirty="0" err="1">
                <a:solidFill>
                  <a:srgbClr val="000000"/>
                </a:solidFill>
                <a:latin typeface="Courier New"/>
                <a:ea typeface="Courier New"/>
              </a:rPr>
              <a:t>malwaredomainscom.py</a:t>
            </a:r>
            <a:endParaRPr lang="en-US" sz="14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Preprocessor:</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dns-bh</a:t>
            </a:r>
            <a:r>
              <a:rPr lang="en-US" sz="1400" b="0" strike="noStrike" spc="-1" dirty="0">
                <a:solidFill>
                  <a:srgbClr val="000000"/>
                </a:solidFill>
                <a:latin typeface="Courier New"/>
                <a:ea typeface="Courier New"/>
              </a:rPr>
              <a:t>/</a:t>
            </a:r>
            <a:r>
              <a:rPr lang="en-US" sz="1400" b="0" strike="noStrike" spc="-1" dirty="0" err="1">
                <a:solidFill>
                  <a:srgbClr val="000000"/>
                </a:solidFill>
                <a:latin typeface="Courier New"/>
                <a:ea typeface="Courier New"/>
              </a:rPr>
              <a:t>malwaredomainscom.sh</a:t>
            </a:r>
            <a:endParaRPr lang="en-US" sz="14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Contact:</a:t>
            </a:r>
            <a:r>
              <a:rPr lang="en-US" sz="1400" b="0" strike="noStrike" spc="-1" dirty="0">
                <a:solidFill>
                  <a:srgbClr val="000000"/>
                </a:solidFill>
                <a:latin typeface="Courier New"/>
                <a:ea typeface="Courier New"/>
              </a:rPr>
              <a:t> malware1domains23@gmail4.com5 (remove all numbers)</a:t>
            </a:r>
            <a:endParaRPr lang="en-US" sz="14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Distribution:</a:t>
            </a:r>
            <a:r>
              <a:rPr lang="en-US" sz="1400" b="0" strike="noStrike" spc="-1" dirty="0">
                <a:solidFill>
                  <a:srgbClr val="000000"/>
                </a:solidFill>
                <a:latin typeface="Courier New"/>
                <a:ea typeface="Courier New"/>
              </a:rPr>
              <a:t> Unlimited</a:t>
            </a:r>
            <a:endParaRPr lang="en-US" sz="14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Contents:</a:t>
            </a:r>
            <a:r>
              <a:rPr lang="en-US" sz="1400" b="0" strike="noStrike" spc="-1" dirty="0">
                <a:solidFill>
                  <a:srgbClr val="000000"/>
                </a:solidFill>
                <a:latin typeface="Courier New"/>
                <a:ea typeface="Courier New"/>
              </a:rPr>
              <a:t> A list of malicious domains. Data comes from a variety of sources including: . . . </a:t>
            </a:r>
            <a:endParaRPr lang="en-US" sz="1400" b="0" strike="noStrike" spc="-1" dirty="0">
              <a:latin typeface="Arial"/>
            </a:endParaRPr>
          </a:p>
          <a:p>
            <a:pPr>
              <a:lnSpc>
                <a:spcPct val="100000"/>
              </a:lnSpc>
              <a:spcBef>
                <a:spcPts val="201"/>
              </a:spcBef>
            </a:pPr>
            <a:r>
              <a:rPr lang="en-US" sz="1400" b="0" strike="noStrike" spc="-1" dirty="0" err="1">
                <a:solidFill>
                  <a:srgbClr val="000000"/>
                </a:solidFill>
                <a:latin typeface="Courier New"/>
                <a:ea typeface="Courier New"/>
              </a:rPr>
              <a:t>content_type</a:t>
            </a:r>
            <a:r>
              <a:rPr lang="en-US" sz="1400" b="0" strike="noStrike" spc="-1" dirty="0">
                <a:solidFill>
                  <a:srgbClr val="000000"/>
                </a:solidFill>
                <a:latin typeface="Courier New"/>
                <a:ea typeface="Courier New"/>
              </a:rPr>
              <a:t>: "text/plain"</a:t>
            </a:r>
            <a:endParaRPr lang="en-US" sz="14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Details:</a:t>
            </a:r>
            <a:endParaRPr lang="en-US" sz="1400" b="0" strike="noStrike" spc="-1" dirty="0">
              <a:latin typeface="Arial"/>
            </a:endParaRPr>
          </a:p>
          <a:p>
            <a:pPr>
              <a:lnSpc>
                <a:spcPct val="100000"/>
              </a:lnSpc>
              <a:spcBef>
                <a:spcPts val="201"/>
              </a:spcBef>
            </a:pPr>
            <a:r>
              <a:rPr lang="en-US" sz="1400" b="0" strike="noStrike" spc="-1" dirty="0">
                <a:solidFill>
                  <a:srgbClr val="000000"/>
                </a:solidFill>
                <a:latin typeface="Courier New"/>
                <a:ea typeface="Courier New"/>
              </a:rPr>
              <a:t> The list is downloaded from http://</a:t>
            </a:r>
            <a:r>
              <a:rPr lang="en-US" sz="1400" b="0" strike="noStrike" spc="-1" dirty="0" err="1">
                <a:solidFill>
                  <a:srgbClr val="000000"/>
                </a:solidFill>
                <a:latin typeface="Courier New"/>
                <a:ea typeface="Courier New"/>
              </a:rPr>
              <a:t>dns-bh.sagadc.org</a:t>
            </a:r>
            <a:r>
              <a:rPr lang="en-US" sz="1400" b="0" strike="noStrike" spc="-1" dirty="0">
                <a:solidFill>
                  <a:srgbClr val="000000"/>
                </a:solidFill>
                <a:latin typeface="Courier New"/>
                <a:ea typeface="Courier New"/>
              </a:rPr>
              <a:t>/</a:t>
            </a:r>
            <a:r>
              <a:rPr lang="en-US" sz="1400" b="0" strike="noStrike" spc="-1" dirty="0" err="1">
                <a:solidFill>
                  <a:srgbClr val="000000"/>
                </a:solidFill>
                <a:latin typeface="Courier New"/>
                <a:ea typeface="Courier New"/>
              </a:rPr>
              <a:t>domains.txt</a:t>
            </a:r>
            <a:endParaRPr lang="en-US" sz="1400" b="0" strike="noStrike" spc="-1" dirty="0">
              <a:latin typeface="Arial"/>
            </a:endParaRPr>
          </a:p>
          <a:p>
            <a:pPr>
              <a:lnSpc>
                <a:spcPct val="100000"/>
              </a:lnSpc>
              <a:spcBef>
                <a:spcPts val="201"/>
              </a:spcBef>
            </a:pPr>
            <a:r>
              <a:rPr lang="en-US" sz="1400" b="0" strike="noStrike" spc="-1" dirty="0">
                <a:solidFill>
                  <a:srgbClr val="000000"/>
                </a:solidFill>
                <a:latin typeface="Courier New"/>
                <a:ea typeface="Courier New"/>
              </a:rPr>
              <a:t> ## For noncommercial use only. Using this information indicates you agree to . . . </a:t>
            </a:r>
            <a:endParaRPr lang="en-US" sz="1400" b="0" strike="noStrike" spc="-1" dirty="0">
              <a:latin typeface="Arial"/>
            </a:endParaRPr>
          </a:p>
          <a:p>
            <a:pPr>
              <a:lnSpc>
                <a:spcPct val="100000"/>
              </a:lnSpc>
              <a:spcBef>
                <a:spcPts val="201"/>
              </a:spcBef>
            </a:pPr>
            <a:r>
              <a:rPr lang="en-US" sz="1400" b="0" strike="noStrike" spc="-1" dirty="0">
                <a:solidFill>
                  <a:srgbClr val="000000"/>
                </a:solidFill>
                <a:latin typeface="Courier New"/>
                <a:ea typeface="Courier New"/>
              </a:rPr>
              <a:t> ## </a:t>
            </a:r>
            <a:r>
              <a:rPr lang="en-US" sz="1400" b="0" strike="noStrike" spc="-1" dirty="0" err="1">
                <a:solidFill>
                  <a:srgbClr val="000000"/>
                </a:solidFill>
                <a:latin typeface="Courier New"/>
                <a:ea typeface="Courier New"/>
              </a:rPr>
              <a:t>nextvalidation</a:t>
            </a:r>
            <a:r>
              <a:rPr lang="en-US" sz="1400" b="0" strike="noStrike" spc="-1" dirty="0">
                <a:solidFill>
                  <a:srgbClr val="000000"/>
                </a:solidFill>
                <a:latin typeface="Courier New"/>
                <a:ea typeface="Courier New"/>
              </a:rPr>
              <a:t> domain type </a:t>
            </a:r>
            <a:r>
              <a:rPr lang="en-US" sz="1400" b="0" strike="noStrike" spc="-1" dirty="0" err="1">
                <a:solidFill>
                  <a:srgbClr val="000000"/>
                </a:solidFill>
                <a:latin typeface="Courier New"/>
                <a:ea typeface="Courier New"/>
              </a:rPr>
              <a:t>original_reference-why_it_was_listed</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dateverified</a:t>
            </a:r>
            <a:endParaRPr lang="en-US" sz="1400" b="0" strike="noStrike" spc="-1" dirty="0">
              <a:latin typeface="Arial"/>
            </a:endParaRPr>
          </a:p>
          <a:p>
            <a:pPr>
              <a:lnSpc>
                <a:spcPct val="100000"/>
              </a:lnSpc>
              <a:spcBef>
                <a:spcPts val="201"/>
              </a:spcBef>
            </a:pPr>
            <a:r>
              <a:rPr lang="en-US" sz="1400" b="0" strike="noStrike" spc="-1" dirty="0">
                <a:solidFill>
                  <a:srgbClr val="000000"/>
                </a:solidFill>
                <a:latin typeface="Courier New"/>
                <a:ea typeface="Courier New"/>
              </a:rPr>
              <a:t> 20130601 air-</a:t>
            </a:r>
            <a:r>
              <a:rPr lang="en-US" sz="1400" b="0" strike="noStrike" spc="-1" dirty="0" err="1">
                <a:solidFill>
                  <a:srgbClr val="000000"/>
                </a:solidFill>
                <a:latin typeface="Courier New"/>
                <a:ea typeface="Courier New"/>
              </a:rPr>
              <a:t>komplex.hu</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attackpage</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safebrowsing.clients.google.com</a:t>
            </a:r>
            <a:r>
              <a:rPr lang="en-US" sz="1400" b="0" strike="noStrike" spc="-1" dirty="0">
                <a:solidFill>
                  <a:srgbClr val="000000"/>
                </a:solidFill>
                <a:latin typeface="Courier New"/>
                <a:ea typeface="Courier New"/>
              </a:rPr>
              <a:t> 20110506 </a:t>
            </a:r>
            <a:endParaRPr lang="en-US" sz="1400" b="0" strike="noStrike" spc="-1" dirty="0">
              <a:latin typeface="Arial"/>
            </a:endParaRPr>
          </a:p>
          <a:p>
            <a:pPr>
              <a:lnSpc>
                <a:spcPct val="100000"/>
              </a:lnSpc>
              <a:spcBef>
                <a:spcPts val="201"/>
              </a:spcBef>
            </a:pPr>
            <a:r>
              <a:rPr lang="en-US" sz="1400" b="0" strike="noStrike" spc="-1" dirty="0">
                <a:solidFill>
                  <a:srgbClr val="000000"/>
                </a:solidFill>
                <a:latin typeface="Courier New"/>
                <a:ea typeface="Courier New"/>
              </a:rPr>
              <a:t> 20130601 </a:t>
            </a:r>
            <a:r>
              <a:rPr lang="en-US" sz="1400" b="0" strike="noStrike" spc="-1" dirty="0" err="1">
                <a:solidFill>
                  <a:srgbClr val="000000"/>
                </a:solidFill>
                <a:latin typeface="Courier New"/>
                <a:ea typeface="Courier New"/>
              </a:rPr>
              <a:t>mmtrf.com</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attackpage</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safebrowsing.clients.google.com</a:t>
            </a:r>
            <a:r>
              <a:rPr lang="en-US" sz="1400" b="0" strike="noStrike" spc="-1" dirty="0">
                <a:solidFill>
                  <a:srgbClr val="000000"/>
                </a:solidFill>
                <a:latin typeface="Courier New"/>
                <a:ea typeface="Courier New"/>
              </a:rPr>
              <a:t> 20110630 </a:t>
            </a:r>
            <a:endParaRPr lang="en-US" sz="1400" b="0" strike="noStrike" spc="-1" dirty="0">
              <a:latin typeface="Arial"/>
            </a:endParaRPr>
          </a:p>
          <a:p>
            <a:pPr>
              <a:lnSpc>
                <a:spcPct val="100000"/>
              </a:lnSpc>
              <a:spcBef>
                <a:spcPts val="201"/>
              </a:spcBef>
            </a:pPr>
            <a:r>
              <a:rPr lang="en-US" sz="1400" b="0" strike="noStrike" spc="-1" dirty="0">
                <a:solidFill>
                  <a:srgbClr val="000000"/>
                </a:solidFill>
                <a:latin typeface="Courier New"/>
                <a:ea typeface="Courier New"/>
              </a:rPr>
              <a:t> 20130601 </a:t>
            </a:r>
            <a:r>
              <a:rPr lang="en-US" sz="1400" b="0" strike="noStrike" spc="-1" dirty="0" err="1">
                <a:solidFill>
                  <a:srgbClr val="000000"/>
                </a:solidFill>
                <a:latin typeface="Courier New"/>
                <a:ea typeface="Courier New"/>
              </a:rPr>
              <a:t>mtxa.net</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attackpage</a:t>
            </a:r>
            <a:r>
              <a:rPr lang="en-US" sz="1400" b="0" strike="noStrike" spc="-1" dirty="0">
                <a:solidFill>
                  <a:srgbClr val="000000"/>
                </a:solidFill>
                <a:latin typeface="Courier New"/>
                <a:ea typeface="Courier New"/>
              </a:rPr>
              <a:t> </a:t>
            </a:r>
            <a:r>
              <a:rPr lang="en-US" sz="1400" b="0" strike="noStrike" spc="-1" dirty="0" err="1">
                <a:solidFill>
                  <a:srgbClr val="000000"/>
                </a:solidFill>
                <a:latin typeface="Courier New"/>
                <a:ea typeface="Courier New"/>
              </a:rPr>
              <a:t>safebrowsing.clients.google.com</a:t>
            </a:r>
            <a:r>
              <a:rPr lang="en-US" sz="1400" b="0" strike="noStrike" spc="-1" dirty="0">
                <a:solidFill>
                  <a:srgbClr val="000000"/>
                </a:solidFill>
                <a:latin typeface="Courier New"/>
                <a:ea typeface="Courier New"/>
              </a:rPr>
              <a:t> 20110630 . . . </a:t>
            </a:r>
            <a:endParaRPr lang="en-US" sz="14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Enrichment:</a:t>
            </a:r>
            <a:r>
              <a:rPr lang="en-US" sz="1400" b="0" strike="noStrike" spc="-1" dirty="0">
                <a:solidFill>
                  <a:srgbClr val="000000"/>
                </a:solidFill>
                <a:latin typeface="Courier New"/>
                <a:ea typeface="Courier New"/>
              </a:rPr>
              <a:t> Domain names are mapped to IP addresses, and then IP addresses to </a:t>
            </a:r>
            <a:br>
              <a:rPr dirty="0"/>
            </a:br>
            <a:r>
              <a:rPr lang="en-US" sz="1400" b="0" strike="noStrike" spc="-1" dirty="0">
                <a:solidFill>
                  <a:srgbClr val="000000"/>
                </a:solidFill>
                <a:latin typeface="Courier New"/>
                <a:ea typeface="Courier New"/>
              </a:rPr>
              <a:t>originating ASNs.</a:t>
            </a:r>
            <a:endParaRPr lang="en-US" sz="1400" b="0" strike="noStrike" spc="-1" dirty="0">
              <a:latin typeface="Arial"/>
            </a:endParaRPr>
          </a:p>
          <a:p>
            <a:pPr>
              <a:lnSpc>
                <a:spcPct val="100000"/>
              </a:lnSpc>
              <a:spcBef>
                <a:spcPts val="201"/>
              </a:spcBef>
            </a:pPr>
            <a:r>
              <a:rPr lang="en-US" sz="1400" b="0" u="sng" strike="noStrike" spc="-1" dirty="0">
                <a:solidFill>
                  <a:srgbClr val="000000"/>
                </a:solidFill>
                <a:uFill>
                  <a:solidFill>
                    <a:srgbClr val="FFFFFF"/>
                  </a:solidFill>
                </a:uFill>
                <a:latin typeface="Courier New"/>
                <a:ea typeface="Courier New"/>
              </a:rPr>
              <a:t>Update time:</a:t>
            </a:r>
            <a:r>
              <a:rPr lang="en-US" sz="1400" b="0" strike="noStrike" spc="-1" dirty="0">
                <a:solidFill>
                  <a:srgbClr val="000000"/>
                </a:solidFill>
                <a:latin typeface="Courier New"/>
                <a:ea typeface="Courier New"/>
              </a:rPr>
              <a:t> The list is updated in theory every 3 days. In practice, this period is approx. 5 days.</a:t>
            </a:r>
            <a:endParaRPr lang="en-US" sz="1400" b="0" strike="noStrike" spc="-1" dirty="0">
              <a:latin typeface="Arial"/>
            </a:endParaRPr>
          </a:p>
        </p:txBody>
      </p:sp>
      <p:sp>
        <p:nvSpPr>
          <p:cNvPr id="340" name="CustomShape 2"/>
          <p:cNvSpPr/>
          <p:nvPr/>
        </p:nvSpPr>
        <p:spPr>
          <a:xfrm>
            <a:off x="457200" y="365040"/>
            <a:ext cx="8292240" cy="878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3200" b="1" strike="noStrike" spc="-1">
                <a:solidFill>
                  <a:srgbClr val="000000"/>
                </a:solidFill>
                <a:latin typeface="Arial"/>
                <a:ea typeface="Arial"/>
              </a:rPr>
              <a:t>Dataset Metadata Example</a:t>
            </a:r>
            <a:endParaRPr lang="en-US" sz="32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Challenges with Data Management</a:t>
            </a:r>
            <a:endParaRPr lang="en-US" sz="2880" b="0" strike="noStrike" spc="-1" dirty="0">
              <a:latin typeface="Calibri" panose="020F0502020204030204" pitchFamily="34" charset="0"/>
              <a:cs typeface="Calibri" panose="020F0502020204030204" pitchFamily="34" charset="0"/>
            </a:endParaRPr>
          </a:p>
        </p:txBody>
      </p:sp>
      <p:sp>
        <p:nvSpPr>
          <p:cNvPr id="342" name="CustomShape 2"/>
          <p:cNvSpPr/>
          <p:nvPr/>
        </p:nvSpPr>
        <p:spPr>
          <a:xfrm>
            <a:off x="449280" y="1206360"/>
            <a:ext cx="869400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1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Protect sensitive data under your control</a:t>
            </a:r>
            <a:endParaRPr lang="en-US" sz="24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Robust access controls are mandatory (e.g. RBAC)</a:t>
            </a:r>
            <a:endParaRPr lang="en-US" sz="24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Encryption of data, in transit and at rest, </a:t>
            </a:r>
            <a:br>
              <a:rPr dirty="0">
                <a:latin typeface="Calibri" panose="020F0502020204030204" pitchFamily="34" charset="0"/>
                <a:cs typeface="Calibri" panose="020F0502020204030204" pitchFamily="34" charset="0"/>
              </a:rPr>
            </a:br>
            <a:r>
              <a:rPr lang="en-US" sz="2400" b="0" strike="noStrike" spc="-1" dirty="0">
                <a:solidFill>
                  <a:srgbClr val="000000"/>
                </a:solidFill>
                <a:latin typeface="Calibri" panose="020F0502020204030204" pitchFamily="34" charset="0"/>
                <a:ea typeface="Merriweather Sans"/>
                <a:cs typeface="Calibri" panose="020F0502020204030204" pitchFamily="34" charset="0"/>
              </a:rPr>
              <a:t>is strongly recommended</a:t>
            </a:r>
            <a:endParaRPr lang="en-US" sz="24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Ensure that data erasure is 100% complete </a:t>
            </a:r>
            <a:br>
              <a:rPr dirty="0">
                <a:latin typeface="Calibri" panose="020F0502020204030204" pitchFamily="34" charset="0"/>
                <a:cs typeface="Calibri" panose="020F0502020204030204" pitchFamily="34" charset="0"/>
              </a:rPr>
            </a:br>
            <a:r>
              <a:rPr lang="en-US" sz="2400" b="0" strike="noStrike" spc="-1" dirty="0">
                <a:solidFill>
                  <a:srgbClr val="000000"/>
                </a:solidFill>
                <a:latin typeface="Calibri" panose="020F0502020204030204" pitchFamily="34" charset="0"/>
                <a:ea typeface="Merriweather Sans"/>
                <a:cs typeface="Calibri" panose="020F0502020204030204" pitchFamily="34" charset="0"/>
              </a:rPr>
              <a:t>(consider backups)</a:t>
            </a:r>
            <a:endParaRPr lang="en-US" sz="2400" b="0" strike="noStrike" spc="-1" dirty="0">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577FD183-0D7B-9D45-A595-784AF1CB48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1847" y="4524575"/>
            <a:ext cx="1740306" cy="149169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Challenges with Data Management</a:t>
            </a:r>
            <a:endParaRPr lang="en-US" sz="2880" b="0" strike="noStrike" spc="-1">
              <a:latin typeface="Calibri" panose="020F0502020204030204" pitchFamily="34" charset="0"/>
              <a:cs typeface="Calibri" panose="020F0502020204030204" pitchFamily="34" charset="0"/>
            </a:endParaRPr>
          </a:p>
        </p:txBody>
      </p:sp>
      <p:sp>
        <p:nvSpPr>
          <p:cNvPr id="345" name="CustomShape 2"/>
          <p:cNvSpPr/>
          <p:nvPr/>
        </p:nvSpPr>
        <p:spPr>
          <a:xfrm>
            <a:off x="449280" y="1206360"/>
            <a:ext cx="825732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00000"/>
              </a:lnSpc>
              <a:buClr>
                <a:srgbClr val="000000"/>
              </a:buClr>
              <a:buFont typeface="Arial"/>
              <a:buChar char="•"/>
            </a:pPr>
            <a:r>
              <a:rPr lang="en-US" sz="2800" b="0" strike="noStrike" spc="-1" dirty="0">
                <a:solidFill>
                  <a:srgbClr val="000000"/>
                </a:solidFill>
                <a:latin typeface="Calibri" panose="020F0502020204030204" pitchFamily="34" charset="0"/>
                <a:ea typeface="Merriweather Sans"/>
                <a:cs typeface="Calibri" panose="020F0502020204030204" pitchFamily="34" charset="0"/>
              </a:rPr>
              <a:t>Most tools offer very limited support for metadata on the dataset level</a:t>
            </a:r>
            <a:endParaRPr lang="en-US" sz="2800" b="0" strike="noStrike" spc="-1" dirty="0">
              <a:latin typeface="Calibri" panose="020F0502020204030204" pitchFamily="34" charset="0"/>
              <a:cs typeface="Calibri" panose="020F0502020204030204" pitchFamily="34" charset="0"/>
            </a:endParaRPr>
          </a:p>
          <a:p>
            <a:pPr marL="293760" lvl="1" indent="-293040">
              <a:lnSpc>
                <a:spcPct val="100000"/>
              </a:lnSpc>
              <a:spcBef>
                <a:spcPts val="499"/>
              </a:spcBef>
              <a:buClr>
                <a:srgbClr val="000000"/>
              </a:buClr>
              <a:buFont typeface="Arial"/>
              <a:buChar char="•"/>
            </a:pPr>
            <a:r>
              <a:rPr lang="en-US" sz="2800" b="0" strike="noStrike" spc="-1" dirty="0">
                <a:solidFill>
                  <a:srgbClr val="000000"/>
                </a:solidFill>
                <a:latin typeface="Calibri" panose="020F0502020204030204" pitchFamily="34" charset="0"/>
                <a:ea typeface="Merriweather Sans"/>
                <a:cs typeface="Calibri" panose="020F0502020204030204" pitchFamily="34" charset="0"/>
              </a:rPr>
              <a:t>Recommended solution: maintain an up-to-date catalog of all datasets</a:t>
            </a:r>
            <a:endParaRPr lang="en-US" sz="2800" b="0" strike="noStrike" spc="-1" dirty="0">
              <a:latin typeface="Calibri" panose="020F0502020204030204" pitchFamily="34" charset="0"/>
              <a:cs typeface="Calibri" panose="020F0502020204030204" pitchFamily="34" charset="0"/>
            </a:endParaRPr>
          </a:p>
          <a:p>
            <a:pPr marL="686700" lvl="2" indent="-342900">
              <a:lnSpc>
                <a:spcPct val="100000"/>
              </a:lnSpc>
              <a:spcBef>
                <a:spcPts val="499"/>
              </a:spcBef>
              <a:buClr>
                <a:srgbClr val="000000"/>
              </a:buClr>
              <a:buFont typeface="Arial" panose="020B0604020202020204" pitchFamily="34" charset="0"/>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Store on wikis, METADATA files alongside datasets, or in other external storage system</a:t>
            </a:r>
            <a:endParaRPr lang="en-US" sz="2400" b="0" strike="noStrike" spc="-1" dirty="0">
              <a:latin typeface="Calibri" panose="020F0502020204030204" pitchFamily="34" charset="0"/>
              <a:cs typeface="Calibri" panose="020F0502020204030204" pitchFamily="34" charset="0"/>
            </a:endParaRPr>
          </a:p>
          <a:p>
            <a:pPr marL="686700" lvl="2" indent="-342900">
              <a:lnSpc>
                <a:spcPct val="100000"/>
              </a:lnSpc>
              <a:spcBef>
                <a:spcPts val="499"/>
              </a:spcBef>
              <a:buClr>
                <a:srgbClr val="000000"/>
              </a:buClr>
              <a:buFont typeface="Arial" panose="020B0604020202020204" pitchFamily="34" charset="0"/>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Maintenance can be partially automated through scripts</a:t>
            </a:r>
            <a:endParaRPr lang="en-US" sz="2400" b="0" strike="noStrike" spc="-1" dirty="0">
              <a:latin typeface="Calibri" panose="020F0502020204030204" pitchFamily="34" charset="0"/>
              <a:cs typeface="Calibri" panose="020F0502020204030204" pitchFamily="34" charset="0"/>
            </a:endParaRPr>
          </a:p>
        </p:txBody>
      </p:sp>
      <p:grpSp>
        <p:nvGrpSpPr>
          <p:cNvPr id="346" name="Group 3"/>
          <p:cNvGrpSpPr/>
          <p:nvPr/>
        </p:nvGrpSpPr>
        <p:grpSpPr>
          <a:xfrm>
            <a:off x="2585520" y="4625280"/>
            <a:ext cx="3973320" cy="1612800"/>
            <a:chOff x="2585520" y="4625280"/>
            <a:chExt cx="3973320" cy="1612800"/>
          </a:xfrm>
        </p:grpSpPr>
        <p:pic>
          <p:nvPicPr>
            <p:cNvPr id="347" name="Shape 208"/>
            <p:cNvPicPr/>
            <p:nvPr/>
          </p:nvPicPr>
          <p:blipFill>
            <a:blip r:embed="rId3"/>
            <a:stretch/>
          </p:blipFill>
          <p:spPr>
            <a:xfrm>
              <a:off x="5302440" y="4625280"/>
              <a:ext cx="719280" cy="508680"/>
            </a:xfrm>
            <a:prstGeom prst="rect">
              <a:avLst/>
            </a:prstGeom>
            <a:ln>
              <a:noFill/>
            </a:ln>
          </p:spPr>
        </p:pic>
        <p:pic>
          <p:nvPicPr>
            <p:cNvPr id="348" name="Shape 209"/>
            <p:cNvPicPr/>
            <p:nvPr/>
          </p:nvPicPr>
          <p:blipFill>
            <a:blip r:embed="rId4"/>
            <a:stretch/>
          </p:blipFill>
          <p:spPr>
            <a:xfrm>
              <a:off x="5806080" y="5186160"/>
              <a:ext cx="752760" cy="509760"/>
            </a:xfrm>
            <a:prstGeom prst="rect">
              <a:avLst/>
            </a:prstGeom>
            <a:ln>
              <a:noFill/>
            </a:ln>
          </p:spPr>
        </p:pic>
        <p:pic>
          <p:nvPicPr>
            <p:cNvPr id="349" name="Shape 210"/>
            <p:cNvPicPr/>
            <p:nvPr/>
          </p:nvPicPr>
          <p:blipFill>
            <a:blip r:embed="rId5"/>
            <a:stretch/>
          </p:blipFill>
          <p:spPr>
            <a:xfrm>
              <a:off x="5165640" y="5682600"/>
              <a:ext cx="735840" cy="555480"/>
            </a:xfrm>
            <a:prstGeom prst="rect">
              <a:avLst/>
            </a:prstGeom>
            <a:ln>
              <a:noFill/>
            </a:ln>
          </p:spPr>
        </p:pic>
        <p:sp>
          <p:nvSpPr>
            <p:cNvPr id="350" name="CustomShape 4"/>
            <p:cNvSpPr/>
            <p:nvPr/>
          </p:nvSpPr>
          <p:spPr>
            <a:xfrm>
              <a:off x="2585520" y="4698720"/>
              <a:ext cx="1165680" cy="1225800"/>
            </a:xfrm>
            <a:prstGeom prst="can">
              <a:avLst>
                <a:gd name="adj" fmla="val 25000"/>
              </a:avLst>
            </a:prstGeom>
            <a:solidFill>
              <a:srgbClr val="4F81BD"/>
            </a:solidFill>
            <a:ln>
              <a:noFill/>
            </a:ln>
          </p:spPr>
          <p:style>
            <a:lnRef idx="0">
              <a:scrgbClr r="0" g="0" b="0"/>
            </a:lnRef>
            <a:fillRef idx="0">
              <a:scrgbClr r="0" g="0" b="0"/>
            </a:fillRef>
            <a:effectRef idx="0">
              <a:scrgbClr r="0" g="0" b="0"/>
            </a:effectRef>
            <a:fontRef idx="minor"/>
          </p:style>
        </p:sp>
        <p:sp>
          <p:nvSpPr>
            <p:cNvPr id="351" name="CustomShape 5"/>
            <p:cNvSpPr/>
            <p:nvPr/>
          </p:nvSpPr>
          <p:spPr>
            <a:xfrm>
              <a:off x="2632320" y="5011200"/>
              <a:ext cx="1068840" cy="819360"/>
            </a:xfrm>
            <a:prstGeom prst="rect">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9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security</a:t>
              </a:r>
              <a:endParaRPr lang="en-US" sz="1600" b="0" strike="noStrike" spc="-1">
                <a:latin typeface="Calibri" panose="020F0502020204030204" pitchFamily="34" charset="0"/>
                <a:cs typeface="Calibri" panose="020F0502020204030204" pitchFamily="34" charset="0"/>
              </a:endParaRPr>
            </a:p>
            <a:p>
              <a:pPr algn="ctr">
                <a:lnSpc>
                  <a:spcPct val="9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data</a:t>
              </a:r>
              <a:endParaRPr lang="en-US" sz="1600" b="0" strike="noStrike" spc="-1">
                <a:latin typeface="Calibri" panose="020F0502020204030204" pitchFamily="34" charset="0"/>
                <a:cs typeface="Calibri" panose="020F0502020204030204" pitchFamily="34" charset="0"/>
              </a:endParaRPr>
            </a:p>
            <a:p>
              <a:pPr algn="ctr">
                <a:lnSpc>
                  <a:spcPct val="9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storage</a:t>
              </a:r>
              <a:endParaRPr lang="en-US" sz="1600" b="0" strike="noStrike" spc="-1">
                <a:latin typeface="Calibri" panose="020F0502020204030204" pitchFamily="34" charset="0"/>
                <a:cs typeface="Calibri" panose="020F0502020204030204" pitchFamily="34" charset="0"/>
              </a:endParaRPr>
            </a:p>
          </p:txBody>
        </p:sp>
        <p:sp>
          <p:nvSpPr>
            <p:cNvPr id="352" name="CustomShape 6"/>
            <p:cNvSpPr/>
            <p:nvPr/>
          </p:nvSpPr>
          <p:spPr>
            <a:xfrm flipH="1">
              <a:off x="3818160" y="5077440"/>
              <a:ext cx="1732320" cy="558720"/>
            </a:xfrm>
            <a:prstGeom prst="rightArrow">
              <a:avLst>
                <a:gd name="adj1" fmla="val 50000"/>
                <a:gd name="adj2" fmla="val 50000"/>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metadata</a:t>
              </a:r>
              <a:endParaRPr lang="en-US" sz="1600" b="0" strike="noStrike" spc="-1">
                <a:latin typeface="Calibri" panose="020F0502020204030204" pitchFamily="34" charset="0"/>
                <a:cs typeface="Calibri" panose="020F050202020403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Choose Back-end Technology Thoughtfully</a:t>
            </a:r>
            <a:endParaRPr lang="en-US" sz="2880" b="0" strike="noStrike" spc="-1" dirty="0">
              <a:latin typeface="Calibri" panose="020F0502020204030204" pitchFamily="34" charset="0"/>
              <a:cs typeface="Calibri" panose="020F0502020204030204" pitchFamily="34" charset="0"/>
            </a:endParaRPr>
          </a:p>
        </p:txBody>
      </p:sp>
      <p:sp>
        <p:nvSpPr>
          <p:cNvPr id="354" name="CustomShape 2"/>
          <p:cNvSpPr/>
          <p:nvPr/>
        </p:nvSpPr>
        <p:spPr>
          <a:xfrm>
            <a:off x="449280" y="1206360"/>
            <a:ext cx="8257320" cy="1753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14000"/>
              </a:lnSpc>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Technology choice influences scalability and integration </a:t>
            </a:r>
            <a:br>
              <a:rPr>
                <a:latin typeface="Calibri" panose="020F0502020204030204" pitchFamily="34" charset="0"/>
                <a:cs typeface="Calibri" panose="020F0502020204030204" pitchFamily="34" charset="0"/>
              </a:rPr>
            </a:br>
            <a:r>
              <a:rPr lang="en-US" sz="2000" b="0" strike="noStrike" spc="-1">
                <a:solidFill>
                  <a:srgbClr val="000000"/>
                </a:solidFill>
                <a:latin typeface="Calibri" panose="020F0502020204030204" pitchFamily="34" charset="0"/>
                <a:ea typeface="Merriweather Sans"/>
                <a:cs typeface="Calibri" panose="020F0502020204030204" pitchFamily="34" charset="0"/>
              </a:rPr>
              <a:t>with other tools</a:t>
            </a:r>
            <a:endParaRPr lang="en-US" sz="2000" b="0" strike="noStrike" spc="-1">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Tools and storage technology are linked</a:t>
            </a:r>
            <a:endParaRPr lang="en-US" sz="2000" b="0" strike="noStrike" spc="-1">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Start by researching storage requirements of data handling</a:t>
            </a:r>
            <a:endParaRPr lang="en-US" sz="2000" b="0" strike="noStrike" spc="-1">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A mix of databases can be useful in some scenarios</a:t>
            </a:r>
            <a:endParaRPr lang="en-US" sz="2000" b="0" strike="noStrike" spc="-1">
              <a:latin typeface="Calibri" panose="020F0502020204030204" pitchFamily="34" charset="0"/>
              <a:cs typeface="Calibri" panose="020F0502020204030204" pitchFamily="34" charset="0"/>
            </a:endParaRPr>
          </a:p>
        </p:txBody>
      </p:sp>
      <p:graphicFrame>
        <p:nvGraphicFramePr>
          <p:cNvPr id="355" name="Table 3"/>
          <p:cNvGraphicFramePr/>
          <p:nvPr>
            <p:extLst>
              <p:ext uri="{D42A27DB-BD31-4B8C-83A1-F6EECF244321}">
                <p14:modId xmlns:p14="http://schemas.microsoft.com/office/powerpoint/2010/main" val="3446581667"/>
              </p:ext>
            </p:extLst>
          </p:nvPr>
        </p:nvGraphicFramePr>
        <p:xfrm>
          <a:off x="556560" y="3330000"/>
          <a:ext cx="8117640" cy="2532480"/>
        </p:xfrm>
        <a:graphic>
          <a:graphicData uri="http://schemas.openxmlformats.org/drawingml/2006/table">
            <a:tbl>
              <a:tblPr/>
              <a:tblGrid>
                <a:gridCol w="1017720">
                  <a:extLst>
                    <a:ext uri="{9D8B030D-6E8A-4147-A177-3AD203B41FA5}">
                      <a16:colId xmlns:a16="http://schemas.microsoft.com/office/drawing/2014/main" val="20000"/>
                    </a:ext>
                  </a:extLst>
                </a:gridCol>
                <a:gridCol w="2366640">
                  <a:extLst>
                    <a:ext uri="{9D8B030D-6E8A-4147-A177-3AD203B41FA5}">
                      <a16:colId xmlns:a16="http://schemas.microsoft.com/office/drawing/2014/main" val="20001"/>
                    </a:ext>
                  </a:extLst>
                </a:gridCol>
                <a:gridCol w="2366640">
                  <a:extLst>
                    <a:ext uri="{9D8B030D-6E8A-4147-A177-3AD203B41FA5}">
                      <a16:colId xmlns:a16="http://schemas.microsoft.com/office/drawing/2014/main" val="20002"/>
                    </a:ext>
                  </a:extLst>
                </a:gridCol>
                <a:gridCol w="2366640">
                  <a:extLst>
                    <a:ext uri="{9D8B030D-6E8A-4147-A177-3AD203B41FA5}">
                      <a16:colId xmlns:a16="http://schemas.microsoft.com/office/drawing/2014/main" val="20003"/>
                    </a:ext>
                  </a:extLst>
                </a:gridCol>
              </a:tblGrid>
              <a:tr h="261000">
                <a:tc>
                  <a:txBody>
                    <a:bodyPr/>
                    <a:lstStyle/>
                    <a:p>
                      <a:pPr algn="ctr">
                        <a:lnSpc>
                          <a:spcPct val="100000"/>
                        </a:lnSpc>
                      </a:pPr>
                      <a:r>
                        <a:rPr lang="en-US" sz="1000" b="1" strike="noStrike" spc="-1">
                          <a:solidFill>
                            <a:srgbClr val="FFFFFF"/>
                          </a:solidFill>
                          <a:latin typeface="Calibri" panose="020F0502020204030204" pitchFamily="34" charset="0"/>
                          <a:ea typeface="Arial"/>
                          <a:cs typeface="Calibri" panose="020F0502020204030204" pitchFamily="34" charset="0"/>
                        </a:rPr>
                        <a:t>Technology</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000" b="1" strike="noStrike" spc="-1">
                          <a:solidFill>
                            <a:srgbClr val="FFFFFF"/>
                          </a:solidFill>
                          <a:latin typeface="Calibri" panose="020F0502020204030204" pitchFamily="34" charset="0"/>
                          <a:ea typeface="Arial"/>
                          <a:cs typeface="Calibri" panose="020F0502020204030204" pitchFamily="34" charset="0"/>
                        </a:rPr>
                        <a:t>Advantages</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000" b="1" strike="noStrike" spc="-1">
                          <a:solidFill>
                            <a:srgbClr val="FFFFFF"/>
                          </a:solidFill>
                          <a:latin typeface="Calibri" panose="020F0502020204030204" pitchFamily="34" charset="0"/>
                          <a:ea typeface="Arial"/>
                          <a:cs typeface="Calibri" panose="020F0502020204030204" pitchFamily="34" charset="0"/>
                        </a:rPr>
                        <a:t>Concerns</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000" b="1" strike="noStrike" spc="-1">
                          <a:solidFill>
                            <a:srgbClr val="FFFFFF"/>
                          </a:solidFill>
                          <a:latin typeface="Calibri" panose="020F0502020204030204" pitchFamily="34" charset="0"/>
                          <a:ea typeface="Arial"/>
                          <a:cs typeface="Calibri" panose="020F0502020204030204" pitchFamily="34" charset="0"/>
                        </a:rPr>
                        <a:t>Examples</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extLst>
                  <a:ext uri="{0D108BD9-81ED-4DB2-BD59-A6C34878D82A}">
                    <a16:rowId xmlns:a16="http://schemas.microsoft.com/office/drawing/2014/main" val="10000"/>
                  </a:ext>
                </a:extLst>
              </a:tr>
              <a:tr h="852480">
                <a:tc>
                  <a:txBody>
                    <a:bodyPr/>
                    <a:lstStyle/>
                    <a:p>
                      <a:pPr algn="ctr">
                        <a:lnSpc>
                          <a:spcPct val="100000"/>
                        </a:lnSpc>
                      </a:pPr>
                      <a:r>
                        <a:rPr lang="en-US" sz="1000" b="1" strike="noStrike" spc="-1">
                          <a:solidFill>
                            <a:srgbClr val="FFFFFF"/>
                          </a:solidFill>
                          <a:latin typeface="Calibri" panose="020F0502020204030204" pitchFamily="34" charset="0"/>
                          <a:ea typeface="Arial"/>
                          <a:cs typeface="Calibri" panose="020F0502020204030204" pitchFamily="34" charset="0"/>
                        </a:rPr>
                        <a:t>Relational Databases (RDBMS) </a:t>
                      </a:r>
                      <a:br>
                        <a:rPr>
                          <a:latin typeface="Calibri" panose="020F0502020204030204" pitchFamily="34" charset="0"/>
                          <a:cs typeface="Calibri" panose="020F0502020204030204" pitchFamily="34" charset="0"/>
                        </a:rPr>
                      </a:br>
                      <a:r>
                        <a:rPr lang="en-US" sz="1000" b="1" strike="noStrike" spc="-1">
                          <a:solidFill>
                            <a:srgbClr val="FFFFFF"/>
                          </a:solidFill>
                          <a:latin typeface="Calibri" panose="020F0502020204030204" pitchFamily="34" charset="0"/>
                          <a:ea typeface="Arial"/>
                          <a:cs typeface="Calibri" panose="020F0502020204030204" pitchFamily="34" charset="0"/>
                        </a:rPr>
                        <a:t>using SQL</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007F16"/>
                    </a:solidFill>
                  </a:tcPr>
                </a:tc>
                <a:tc>
                  <a:txBody>
                    <a:bodyPr/>
                    <a:lstStyle/>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Good for small-medium data storage</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Mature and well-understood</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Many choices both commercial and open-source</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Many tools leverage SQL</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Eventually scalability is an issue</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Quite rigid schema is assumed</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Tricky scaling for semi-structured data with high ingest rates </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Tools using SQL:</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Megatron, n6, CIF, MISP</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extLst>
                  <a:ext uri="{0D108BD9-81ED-4DB2-BD59-A6C34878D82A}">
                    <a16:rowId xmlns:a16="http://schemas.microsoft.com/office/drawing/2014/main" val="10001"/>
                  </a:ext>
                </a:extLst>
              </a:tr>
              <a:tr h="723240">
                <a:tc>
                  <a:txBody>
                    <a:bodyPr/>
                    <a:lstStyle/>
                    <a:p>
                      <a:pPr algn="ctr">
                        <a:lnSpc>
                          <a:spcPct val="100000"/>
                        </a:lnSpc>
                      </a:pPr>
                      <a:r>
                        <a:rPr lang="en-US" sz="1000" b="1" strike="noStrike" spc="-1" dirty="0">
                          <a:solidFill>
                            <a:srgbClr val="FFFFFF"/>
                          </a:solidFill>
                          <a:latin typeface="Calibri" panose="020F0502020204030204" pitchFamily="34" charset="0"/>
                          <a:ea typeface="Arial"/>
                          <a:cs typeface="Calibri" panose="020F0502020204030204" pitchFamily="34" charset="0"/>
                        </a:rPr>
                        <a:t>NoSQL Databases</a:t>
                      </a:r>
                      <a:endParaRPr lang="en-US" sz="1000" b="0" strike="noStrike" spc="-1" dirty="0">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Best for very large scale data storage</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Often more flexible schema</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Many have RDBMS-like features</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No consistency in technologies</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Less mature (less testing, less tooling, less documentation)</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MongoDB, used by CRITs</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Apache Hadoop ecosystem: Hbase</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Columnar datastore: Cassandra</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extLst>
                  <a:ext uri="{0D108BD9-81ED-4DB2-BD59-A6C34878D82A}">
                    <a16:rowId xmlns:a16="http://schemas.microsoft.com/office/drawing/2014/main" val="10002"/>
                  </a:ext>
                </a:extLst>
              </a:tr>
              <a:tr h="694800">
                <a:tc>
                  <a:txBody>
                    <a:bodyPr/>
                    <a:lstStyle/>
                    <a:p>
                      <a:pPr algn="ctr">
                        <a:lnSpc>
                          <a:spcPct val="100000"/>
                        </a:lnSpc>
                      </a:pPr>
                      <a:r>
                        <a:rPr lang="en-US" sz="1000" b="1" strike="noStrike" spc="-1">
                          <a:solidFill>
                            <a:srgbClr val="FFFFFF"/>
                          </a:solidFill>
                          <a:latin typeface="Calibri" panose="020F0502020204030204" pitchFamily="34" charset="0"/>
                          <a:ea typeface="Arial"/>
                          <a:cs typeface="Calibri" panose="020F0502020204030204" pitchFamily="34" charset="0"/>
                        </a:rPr>
                        <a:t>Flat File Database</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Simple and easy to implement</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Use standard tools such as awk and grep</a:t>
                      </a:r>
                      <a:endParaRPr lang="en-US" sz="1000" b="0" strike="noStrike" spc="-1">
                        <a:latin typeface="Calibri" panose="020F0502020204030204" pitchFamily="34" charset="0"/>
                        <a:cs typeface="Calibri" panose="020F0502020204030204" pitchFamily="34" charset="0"/>
                      </a:endParaRPr>
                    </a:p>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Flexible</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marL="115920" indent="-115200">
                        <a:lnSpc>
                          <a:spcPct val="100000"/>
                        </a:lnSpc>
                        <a:buClr>
                          <a:srgbClr val="000000"/>
                        </a:buClr>
                        <a:buFont typeface="Arial"/>
                        <a:buChar char="•"/>
                      </a:pPr>
                      <a:r>
                        <a:rPr lang="en-US" sz="1000" b="0" strike="noStrike" spc="-1">
                          <a:solidFill>
                            <a:srgbClr val="000000"/>
                          </a:solidFill>
                          <a:latin typeface="Calibri" panose="020F0502020204030204" pitchFamily="34" charset="0"/>
                          <a:ea typeface="Arial"/>
                          <a:cs typeface="Calibri" panose="020F0502020204030204" pitchFamily="34" charset="0"/>
                        </a:rPr>
                        <a:t>Difficult to query</a:t>
                      </a:r>
                      <a:endParaRPr lang="en-US" sz="1000" b="0" strike="noStrike" spc="-1">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nSpc>
                          <a:spcPct val="100000"/>
                        </a:lnSpc>
                      </a:pPr>
                      <a:r>
                        <a:rPr lang="en-US" sz="1000" b="0" strike="noStrike" spc="-1" dirty="0">
                          <a:solidFill>
                            <a:srgbClr val="000000"/>
                          </a:solidFill>
                          <a:latin typeface="Calibri" panose="020F0502020204030204" pitchFamily="34" charset="0"/>
                          <a:ea typeface="Arial"/>
                          <a:cs typeface="Calibri" panose="020F0502020204030204" pitchFamily="34" charset="0"/>
                        </a:rPr>
                        <a:t>Often in-house built tools</a:t>
                      </a:r>
                      <a:endParaRPr lang="en-US" sz="1000" b="0" strike="noStrike" spc="-1" dirty="0">
                        <a:latin typeface="Calibri" panose="020F0502020204030204" pitchFamily="34" charset="0"/>
                        <a:cs typeface="Calibri" panose="020F0502020204030204" pitchFamily="34" charset="0"/>
                      </a:endParaRPr>
                    </a:p>
                  </a:txBody>
                  <a:tcPr marR="4572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extLst>
                  <a:ext uri="{0D108BD9-81ED-4DB2-BD59-A6C34878D82A}">
                    <a16:rowId xmlns:a16="http://schemas.microsoft.com/office/drawing/2014/main" val="10003"/>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CustomShape 1"/>
          <p:cNvSpPr/>
          <p:nvPr/>
        </p:nvSpPr>
        <p:spPr>
          <a:xfrm>
            <a:off x="449280" y="152064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Module 4 Discussion</a:t>
            </a:r>
            <a:endParaRPr lang="en-US" sz="2880" b="0" strike="noStrike" spc="-1">
              <a:latin typeface="Calibri" panose="020F0502020204030204" pitchFamily="34" charset="0"/>
              <a:cs typeface="Calibri" panose="020F0502020204030204" pitchFamily="34" charset="0"/>
            </a:endParaRPr>
          </a:p>
        </p:txBody>
      </p:sp>
      <p:sp>
        <p:nvSpPr>
          <p:cNvPr id="357" name="CustomShape 2"/>
          <p:cNvSpPr/>
          <p:nvPr/>
        </p:nvSpPr>
        <p:spPr>
          <a:xfrm>
            <a:off x="449280" y="2093400"/>
            <a:ext cx="5229000" cy="3418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400" b="0" strike="noStrike" spc="-1">
                <a:solidFill>
                  <a:srgbClr val="000000"/>
                </a:solidFill>
                <a:latin typeface="Calibri" panose="020F0502020204030204" pitchFamily="34" charset="0"/>
                <a:ea typeface="Merriweather Sans"/>
                <a:cs typeface="Calibri" panose="020F0502020204030204" pitchFamily="34" charset="0"/>
              </a:rPr>
              <a:t>Storage </a:t>
            </a:r>
            <a:endParaRPr lang="en-US" sz="2400" b="0" strike="noStrike" spc="-1">
              <a:latin typeface="Calibri" panose="020F0502020204030204" pitchFamily="34" charset="0"/>
              <a:cs typeface="Calibri" panose="020F050202020403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Module 4 Discussion: Data Storage in Real Life </a:t>
            </a:r>
            <a:endParaRPr lang="en-US" sz="2880" b="0" strike="noStrike" spc="-1" dirty="0">
              <a:latin typeface="Calibri" panose="020F0502020204030204" pitchFamily="34" charset="0"/>
              <a:cs typeface="Calibri" panose="020F0502020204030204" pitchFamily="34" charset="0"/>
            </a:endParaRPr>
          </a:p>
        </p:txBody>
      </p:sp>
      <p:sp>
        <p:nvSpPr>
          <p:cNvPr id="360" name="CustomShape 2"/>
          <p:cNvSpPr/>
          <p:nvPr/>
        </p:nvSpPr>
        <p:spPr>
          <a:xfrm>
            <a:off x="449280" y="1206360"/>
            <a:ext cx="825732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spcBef>
                <a:spcPts val="799"/>
              </a:spcBef>
            </a:pPr>
            <a:r>
              <a:rPr lang="en-US" sz="1800" b="0" strike="noStrike" spc="-1">
                <a:solidFill>
                  <a:srgbClr val="000000"/>
                </a:solidFill>
                <a:latin typeface="Calibri" panose="020F0502020204030204" pitchFamily="34" charset="0"/>
                <a:ea typeface="Merriweather Sans"/>
                <a:cs typeface="Calibri" panose="020F0502020204030204" pitchFamily="34" charset="0"/>
              </a:rPr>
              <a:t>Let take a look at the security data stored in your organization. </a:t>
            </a:r>
            <a:endParaRPr lang="en-US" sz="1800" b="0" strike="noStrike" spc="-1">
              <a:latin typeface="Calibri" panose="020F0502020204030204" pitchFamily="34" charset="0"/>
              <a:cs typeface="Calibri" panose="020F0502020204030204" pitchFamily="34" charset="0"/>
            </a:endParaRPr>
          </a:p>
          <a:p>
            <a:pPr>
              <a:lnSpc>
                <a:spcPct val="114000"/>
              </a:lnSpc>
              <a:spcBef>
                <a:spcPts val="799"/>
              </a:spcBef>
            </a:pPr>
            <a:r>
              <a:rPr lang="en-US" sz="1800" b="0" strike="noStrike" spc="-1">
                <a:solidFill>
                  <a:srgbClr val="000000"/>
                </a:solidFill>
                <a:latin typeface="Calibri" panose="020F0502020204030204" pitchFamily="34" charset="0"/>
                <a:ea typeface="Merriweather Sans"/>
                <a:cs typeface="Calibri" panose="020F0502020204030204" pitchFamily="34" charset="0"/>
              </a:rPr>
              <a:t>Point out a few of the different retention times you have for different incoming data types. Explain the reason for the established retention times. Indicate if any of these are based on your local laws.</a:t>
            </a:r>
            <a:endParaRPr lang="en-US" sz="1800" b="0" strike="noStrike" spc="-1">
              <a:latin typeface="Calibri" panose="020F0502020204030204" pitchFamily="34" charset="0"/>
              <a:cs typeface="Calibri" panose="020F0502020204030204" pitchFamily="34" charset="0"/>
            </a:endParaRPr>
          </a:p>
        </p:txBody>
      </p:sp>
      <p:graphicFrame>
        <p:nvGraphicFramePr>
          <p:cNvPr id="361" name="Table 3"/>
          <p:cNvGraphicFramePr/>
          <p:nvPr>
            <p:extLst>
              <p:ext uri="{D42A27DB-BD31-4B8C-83A1-F6EECF244321}">
                <p14:modId xmlns:p14="http://schemas.microsoft.com/office/powerpoint/2010/main" val="4207697602"/>
              </p:ext>
            </p:extLst>
          </p:nvPr>
        </p:nvGraphicFramePr>
        <p:xfrm>
          <a:off x="721080" y="3359520"/>
          <a:ext cx="7714080" cy="2537280"/>
        </p:xfrm>
        <a:graphic>
          <a:graphicData uri="http://schemas.openxmlformats.org/drawingml/2006/table">
            <a:tbl>
              <a:tblPr/>
              <a:tblGrid>
                <a:gridCol w="1441440">
                  <a:extLst>
                    <a:ext uri="{9D8B030D-6E8A-4147-A177-3AD203B41FA5}">
                      <a16:colId xmlns:a16="http://schemas.microsoft.com/office/drawing/2014/main" val="20000"/>
                    </a:ext>
                  </a:extLst>
                </a:gridCol>
                <a:gridCol w="3136320">
                  <a:extLst>
                    <a:ext uri="{9D8B030D-6E8A-4147-A177-3AD203B41FA5}">
                      <a16:colId xmlns:a16="http://schemas.microsoft.com/office/drawing/2014/main" val="20001"/>
                    </a:ext>
                  </a:extLst>
                </a:gridCol>
                <a:gridCol w="3136320">
                  <a:extLst>
                    <a:ext uri="{9D8B030D-6E8A-4147-A177-3AD203B41FA5}">
                      <a16:colId xmlns:a16="http://schemas.microsoft.com/office/drawing/2014/main" val="20002"/>
                    </a:ext>
                  </a:extLst>
                </a:gridCol>
              </a:tblGrid>
              <a:tr h="507240">
                <a:tc>
                  <a:txBody>
                    <a:bodyPr/>
                    <a:lstStyle/>
                    <a:p>
                      <a:pPr algn="ctr">
                        <a:lnSpc>
                          <a:spcPct val="115000"/>
                        </a:lnSpc>
                      </a:pPr>
                      <a:r>
                        <a:rPr lang="en-US" sz="1400" b="1" strike="noStrike" spc="-1" dirty="0">
                          <a:solidFill>
                            <a:srgbClr val="FFFFFF"/>
                          </a:solidFill>
                          <a:latin typeface="Calibri" panose="020F0502020204030204" pitchFamily="34" charset="0"/>
                          <a:ea typeface="Arial"/>
                          <a:cs typeface="Calibri" panose="020F0502020204030204" pitchFamily="34" charset="0"/>
                        </a:rPr>
                        <a:t> Data Type</a:t>
                      </a:r>
                      <a:endParaRPr lang="en-US" sz="1400" b="0" strike="noStrike" spc="-1" dirty="0">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15000"/>
                        </a:lnSpc>
                      </a:pPr>
                      <a:r>
                        <a:rPr lang="en-US" sz="1400" b="1" strike="noStrike" spc="-1">
                          <a:solidFill>
                            <a:srgbClr val="FFFFFF"/>
                          </a:solidFill>
                          <a:latin typeface="Calibri" panose="020F0502020204030204" pitchFamily="34" charset="0"/>
                          <a:ea typeface="Arial"/>
                          <a:cs typeface="Calibri" panose="020F0502020204030204" pitchFamily="34" charset="0"/>
                        </a:rPr>
                        <a:t>Retention Time</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15000"/>
                        </a:lnSpc>
                      </a:pPr>
                      <a:r>
                        <a:rPr lang="en-US" sz="1400" b="1" strike="noStrike" spc="-1">
                          <a:solidFill>
                            <a:srgbClr val="FFFFFF"/>
                          </a:solidFill>
                          <a:latin typeface="Calibri" panose="020F0502020204030204" pitchFamily="34" charset="0"/>
                          <a:ea typeface="Arial"/>
                          <a:cs typeface="Calibri" panose="020F0502020204030204" pitchFamily="34" charset="0"/>
                        </a:rPr>
                        <a:t>Justification</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extLst>
                  <a:ext uri="{0D108BD9-81ED-4DB2-BD59-A6C34878D82A}">
                    <a16:rowId xmlns:a16="http://schemas.microsoft.com/office/drawing/2014/main" val="10000"/>
                  </a:ext>
                </a:extLst>
              </a:tr>
              <a:tr h="507240">
                <a:tc>
                  <a:txBody>
                    <a:bodyPr/>
                    <a:lstStyle/>
                    <a:p>
                      <a:pPr>
                        <a:lnSpc>
                          <a:spcPct val="115000"/>
                        </a:lnSpc>
                      </a:pPr>
                      <a:r>
                        <a:rPr lang="en-US" sz="1400" b="1" strike="noStrike" spc="-1">
                          <a:solidFill>
                            <a:srgbClr val="FFFFFF"/>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007F16"/>
                    </a:solidFill>
                  </a:tcPr>
                </a:tc>
                <a:tc>
                  <a:txBody>
                    <a:bodyPr/>
                    <a:lstStyle/>
                    <a:p>
                      <a:pPr>
                        <a:lnSpc>
                          <a:spcPct val="115000"/>
                        </a:lnSpc>
                      </a:pPr>
                      <a:r>
                        <a:rPr lang="en-US" sz="1400" b="0" strike="noStrike" spc="-1">
                          <a:solidFill>
                            <a:srgbClr val="000000"/>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a:lnSpc>
                          <a:spcPct val="115000"/>
                        </a:lnSpc>
                      </a:pPr>
                      <a:r>
                        <a:rPr lang="en-US" sz="1400" b="0" strike="noStrike" spc="-1">
                          <a:solidFill>
                            <a:srgbClr val="000000"/>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extLst>
                  <a:ext uri="{0D108BD9-81ED-4DB2-BD59-A6C34878D82A}">
                    <a16:rowId xmlns:a16="http://schemas.microsoft.com/office/drawing/2014/main" val="10001"/>
                  </a:ext>
                </a:extLst>
              </a:tr>
              <a:tr h="507240">
                <a:tc>
                  <a:txBody>
                    <a:bodyPr/>
                    <a:lstStyle/>
                    <a:p>
                      <a:pPr>
                        <a:lnSpc>
                          <a:spcPct val="115000"/>
                        </a:lnSpc>
                      </a:pPr>
                      <a:r>
                        <a:rPr lang="en-US" sz="1400" b="1" strike="noStrike" spc="-1">
                          <a:solidFill>
                            <a:srgbClr val="FFFFFF"/>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a:lnSpc>
                          <a:spcPct val="115000"/>
                        </a:lnSpc>
                      </a:pPr>
                      <a:r>
                        <a:rPr lang="en-US" sz="1400" b="0" strike="noStrike" spc="-1">
                          <a:solidFill>
                            <a:srgbClr val="000000"/>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nSpc>
                          <a:spcPct val="115000"/>
                        </a:lnSpc>
                      </a:pPr>
                      <a:r>
                        <a:rPr lang="en-US" sz="1400" b="0" strike="noStrike" spc="-1">
                          <a:solidFill>
                            <a:srgbClr val="000000"/>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extLst>
                  <a:ext uri="{0D108BD9-81ED-4DB2-BD59-A6C34878D82A}">
                    <a16:rowId xmlns:a16="http://schemas.microsoft.com/office/drawing/2014/main" val="10002"/>
                  </a:ext>
                </a:extLst>
              </a:tr>
              <a:tr h="507240">
                <a:tc>
                  <a:txBody>
                    <a:bodyPr/>
                    <a:lstStyle/>
                    <a:p>
                      <a:pPr>
                        <a:lnSpc>
                          <a:spcPct val="115000"/>
                        </a:lnSpc>
                      </a:pPr>
                      <a:r>
                        <a:rPr lang="en-US" sz="1400" b="1" strike="noStrike" spc="-1">
                          <a:solidFill>
                            <a:srgbClr val="FFFFFF"/>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a:lnSpc>
                          <a:spcPct val="115000"/>
                        </a:lnSpc>
                      </a:pPr>
                      <a:r>
                        <a:rPr lang="en-US" sz="1400" b="0" strike="noStrike" spc="-1">
                          <a:solidFill>
                            <a:srgbClr val="000000"/>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a:lnSpc>
                          <a:spcPct val="115000"/>
                        </a:lnSpc>
                      </a:pPr>
                      <a:r>
                        <a:rPr lang="en-US" sz="1400" b="0" strike="noStrike" spc="-1">
                          <a:solidFill>
                            <a:srgbClr val="000000"/>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extLst>
                  <a:ext uri="{0D108BD9-81ED-4DB2-BD59-A6C34878D82A}">
                    <a16:rowId xmlns:a16="http://schemas.microsoft.com/office/drawing/2014/main" val="10003"/>
                  </a:ext>
                </a:extLst>
              </a:tr>
              <a:tr h="508320">
                <a:tc>
                  <a:txBody>
                    <a:bodyPr/>
                    <a:lstStyle/>
                    <a:p>
                      <a:pPr>
                        <a:lnSpc>
                          <a:spcPct val="115000"/>
                        </a:lnSpc>
                      </a:pPr>
                      <a:r>
                        <a:rPr lang="en-US" sz="1400" b="1" strike="noStrike" spc="-1">
                          <a:solidFill>
                            <a:srgbClr val="FFFFFF"/>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a:lnSpc>
                          <a:spcPct val="115000"/>
                        </a:lnSpc>
                      </a:pPr>
                      <a:r>
                        <a:rPr lang="en-US" sz="1400" b="0" strike="noStrike" spc="-1">
                          <a:solidFill>
                            <a:srgbClr val="000000"/>
                          </a:solidFill>
                          <a:latin typeface="Calibri" panose="020F0502020204030204" pitchFamily="34" charset="0"/>
                          <a:ea typeface="Arial"/>
                          <a:cs typeface="Calibri" panose="020F0502020204030204" pitchFamily="34" charset="0"/>
                        </a:rPr>
                        <a:t> </a:t>
                      </a:r>
                      <a:endParaRPr lang="en-US" sz="14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nSpc>
                          <a:spcPct val="115000"/>
                        </a:lnSpc>
                      </a:pPr>
                      <a:r>
                        <a:rPr lang="en-US" sz="1400" b="0" strike="noStrike" spc="-1" dirty="0">
                          <a:solidFill>
                            <a:srgbClr val="000000"/>
                          </a:solidFill>
                          <a:latin typeface="Calibri" panose="020F0502020204030204" pitchFamily="34" charset="0"/>
                          <a:ea typeface="Arial"/>
                          <a:cs typeface="Calibri" panose="020F0502020204030204" pitchFamily="34" charset="0"/>
                        </a:rPr>
                        <a:t> </a:t>
                      </a:r>
                      <a:endParaRPr lang="en-US" sz="1400" b="0" strike="noStrike" spc="-1" dirty="0">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Module 4 Discussion</a:t>
            </a:r>
            <a:endParaRPr lang="en-US" sz="2880" b="0" strike="noStrike" spc="-1">
              <a:latin typeface="Calibri" panose="020F0502020204030204" pitchFamily="34" charset="0"/>
              <a:cs typeface="Calibri" panose="020F0502020204030204" pitchFamily="34" charset="0"/>
            </a:endParaRPr>
          </a:p>
        </p:txBody>
      </p:sp>
      <p:sp>
        <p:nvSpPr>
          <p:cNvPr id="363" name="CustomShape 2"/>
          <p:cNvSpPr/>
          <p:nvPr/>
        </p:nvSpPr>
        <p:spPr>
          <a:xfrm>
            <a:off x="449280" y="1026360"/>
            <a:ext cx="825732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0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You always want to keep as much information in your organization’s security data storage as regulations and technical issues will allow. Given this, how does your team handle technical limits on storage? </a:t>
            </a:r>
            <a:endParaRPr lang="en-US" sz="200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Is the performance of your storage sufficient or do you need to consider scalability issues? Are the query times satisfactory?</a:t>
            </a:r>
            <a:endParaRPr lang="en-US" sz="200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Do you use metadata to organize information you collect?  </a:t>
            </a:r>
            <a:endParaRPr lang="en-US" sz="200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Does your organization have a clear policy on the protection of security data? How do you ensure that sensitive data is not leaked? Do you have any automation to support that?</a:t>
            </a:r>
            <a:endParaRPr lang="en-US" sz="200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Looking at the technology for your security data storage, what mix of tools and technologies are you using (vendor-provided black-box, RDBMS, NoSQL, </a:t>
            </a:r>
            <a:r>
              <a:rPr lang="en-US" sz="2000" b="0" strike="noStrike" spc="-1" dirty="0" err="1">
                <a:solidFill>
                  <a:srgbClr val="000000"/>
                </a:solidFill>
                <a:latin typeface="Calibri" panose="020F0502020204030204" pitchFamily="34" charset="0"/>
                <a:ea typeface="Merriweather Sans"/>
                <a:cs typeface="Calibri" panose="020F0502020204030204" pitchFamily="34" charset="0"/>
              </a:rPr>
              <a:t>etc</a:t>
            </a:r>
            <a:r>
              <a:rPr lang="en-US" sz="2000" b="0" strike="noStrike" spc="-1" dirty="0">
                <a:solidFill>
                  <a:srgbClr val="000000"/>
                </a:solidFill>
                <a:latin typeface="Calibri" panose="020F0502020204030204" pitchFamily="34" charset="0"/>
                <a:ea typeface="Merriweather Sans"/>
                <a:cs typeface="Calibri" panose="020F0502020204030204" pitchFamily="34" charset="0"/>
              </a:rPr>
              <a:t>)? Why did you choose them?</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ustomShape 1"/>
          <p:cNvSpPr/>
          <p:nvPr/>
        </p:nvSpPr>
        <p:spPr>
          <a:xfrm>
            <a:off x="457200" y="351000"/>
            <a:ext cx="8228880" cy="100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Additional Recommendations for Data Storage</a:t>
            </a:r>
            <a:endParaRPr lang="en-US" sz="2880" b="0" strike="noStrike" spc="-1" dirty="0">
              <a:latin typeface="Calibri" panose="020F0502020204030204" pitchFamily="34" charset="0"/>
              <a:cs typeface="Calibri" panose="020F0502020204030204" pitchFamily="34" charset="0"/>
            </a:endParaRPr>
          </a:p>
        </p:txBody>
      </p:sp>
      <p:sp>
        <p:nvSpPr>
          <p:cNvPr id="365" name="CustomShape 2"/>
          <p:cNvSpPr/>
          <p:nvPr/>
        </p:nvSpPr>
        <p:spPr>
          <a:xfrm>
            <a:off x="457200" y="1627560"/>
            <a:ext cx="6426679" cy="406587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14000"/>
              </a:lnSpc>
              <a:buClr>
                <a:srgbClr val="000000"/>
              </a:buClr>
              <a:buFont typeface="Noto Sans Symbols"/>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Thoroughly identify your anticipated requirements and goals</a:t>
            </a:r>
            <a:endParaRPr lang="en-US" sz="20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Noto Sans Symbols"/>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Security</a:t>
            </a:r>
            <a:endParaRPr lang="en-US" sz="20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Noto Sans Symbols"/>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Scalability</a:t>
            </a:r>
            <a:endParaRPr lang="en-US" sz="20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Noto Sans Symbols"/>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Performance</a:t>
            </a:r>
            <a:endParaRPr lang="en-US" sz="20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Noto Sans Symbols"/>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Management</a:t>
            </a:r>
            <a:endParaRPr lang="en-US" sz="20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Noto Sans Symbols"/>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Query capabilities</a:t>
            </a:r>
            <a:endParaRPr lang="en-US" sz="20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Noto Sans Symbols"/>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Evaluate the best solutions,</a:t>
            </a:r>
            <a:r>
              <a:rPr lang="en-US" sz="2000" b="1" strike="noStrike" spc="-1" dirty="0">
                <a:solidFill>
                  <a:srgbClr val="000000"/>
                </a:solidFill>
                <a:latin typeface="Calibri" panose="020F0502020204030204" pitchFamily="34" charset="0"/>
                <a:ea typeface="Merriweather Sans"/>
                <a:cs typeface="Calibri" panose="020F0502020204030204" pitchFamily="34" charset="0"/>
              </a:rPr>
              <a:t> </a:t>
            </a:r>
            <a:r>
              <a:rPr lang="en-US" sz="2000" b="0" strike="noStrike" spc="-1" dirty="0">
                <a:solidFill>
                  <a:srgbClr val="000000"/>
                </a:solidFill>
                <a:latin typeface="Calibri" panose="020F0502020204030204" pitchFamily="34" charset="0"/>
                <a:ea typeface="Merriweather Sans"/>
                <a:cs typeface="Calibri" panose="020F0502020204030204" pitchFamily="34" charset="0"/>
              </a:rPr>
              <a:t>given your priorities</a:t>
            </a:r>
            <a:endParaRPr lang="en-US" sz="20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Noto Sans Symbols"/>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If new implementation, make sure you have enough resources (in-house or external)</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prstGeom prst="rect">
            <a:avLst/>
          </a:prstGeom>
          <a:noFill/>
          <a:ln>
            <a:noFill/>
          </a:ln>
        </p:spPr>
        <p:txBody>
          <a:bodyPr wrap="square" lIns="91425" tIns="45700" rIns="91425" bIns="45700" anchor="t" anchorCtr="0">
            <a:noAutofit/>
          </a:bodyPr>
          <a:lstStyle/>
          <a:p>
            <a:pPr marL="0" marR="0" lvl="0" indent="-101600" algn="l" rtl="0">
              <a:lnSpc>
                <a:spcPct val="90000"/>
              </a:lnSpc>
              <a:spcBef>
                <a:spcPts val="0"/>
              </a:spcBef>
              <a:spcAft>
                <a:spcPts val="0"/>
              </a:spcAft>
              <a:buClr>
                <a:schemeClr val="dk1"/>
              </a:buClr>
              <a:buSzPts val="1600"/>
              <a:buFont typeface="Arial"/>
              <a:buNone/>
            </a:pPr>
            <a:r>
              <a:rPr lang="en-US" sz="1600" b="0" i="0" u="none" strike="noStrike" cap="none" dirty="0">
                <a:solidFill>
                  <a:schemeClr val="dk1"/>
                </a:solidFill>
                <a:latin typeface="Calibri"/>
                <a:ea typeface="Calibri"/>
                <a:cs typeface="Calibri"/>
                <a:sym typeface="Calibri"/>
              </a:rPr>
              <a:t>Copyright © by Forum of Incident Response and Security Teams, Inc.</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err="1">
                <a:solidFill>
                  <a:schemeClr val="dk1"/>
                </a:solidFill>
                <a:latin typeface="Calibri"/>
                <a:ea typeface="Calibri"/>
                <a:cs typeface="Calibri"/>
                <a:sym typeface="Calibri"/>
              </a:rPr>
              <a:t>FIRST.Org</a:t>
            </a:r>
            <a:r>
              <a:rPr lang="en-US" sz="1600" b="0" i="0" u="none" strike="noStrike" cap="none" dirty="0">
                <a:solidFill>
                  <a:schemeClr val="dk1"/>
                </a:solidFill>
                <a:latin typeface="Calibri"/>
                <a:ea typeface="Calibri"/>
                <a:cs typeface="Calibri"/>
                <a:sym typeface="Calibri"/>
              </a:rPr>
              <a:t> is name under which Forum of Incident Response and Security Teams, Inc. conducts business.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a:solidFill>
                  <a:schemeClr val="dk1"/>
                </a:solidFill>
                <a:latin typeface="Calibri"/>
                <a:ea typeface="Calibri"/>
                <a:cs typeface="Calibri"/>
                <a:sym typeface="Calibri"/>
              </a:rPr>
              <a:t>This training material is licensed under Creative Commons Attribution-Non-Commercial-Share-Alike 4.0 (CC BY-NC-SA 4.0)</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err="1">
                <a:solidFill>
                  <a:schemeClr val="dk1"/>
                </a:solidFill>
                <a:latin typeface="Calibri"/>
                <a:ea typeface="Calibri"/>
                <a:cs typeface="Calibri"/>
                <a:sym typeface="Calibri"/>
              </a:rPr>
              <a:t>FIRST.Org</a:t>
            </a:r>
            <a:r>
              <a:rPr lang="en-US" sz="1600" b="0" i="0" u="none" strike="noStrike" cap="none" dirty="0">
                <a:solidFill>
                  <a:schemeClr val="dk1"/>
                </a:solidFill>
                <a:latin typeface="Calibri"/>
                <a:ea typeface="Calibri"/>
                <a:cs typeface="Calibri"/>
                <a:sym typeface="Calibri"/>
              </a:rPr>
              <a:t> makes no representation, express or implied, with regard to the accuracy of the information contained in this material and cannot accept any legal responsibility or liability for any errors or omissions that may be made.</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a:solidFill>
                  <a:schemeClr val="dk1"/>
                </a:solidFill>
                <a:latin typeface="Calibri"/>
                <a:ea typeface="Calibri"/>
                <a:cs typeface="Calibri"/>
                <a:sym typeface="Calibri"/>
              </a:rPr>
              <a:t>All trademarks are property of their respective owners.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a:solidFill>
                  <a:schemeClr val="dk1"/>
                </a:solidFill>
                <a:latin typeface="Calibri"/>
                <a:ea typeface="Calibri"/>
                <a:cs typeface="Calibri"/>
                <a:sym typeface="Calibri"/>
              </a:rPr>
              <a:t>Permissions beyond the scope of this license may be available at </a:t>
            </a:r>
            <a:r>
              <a:rPr lang="en-US" sz="1600" b="0" i="0" u="none" strike="noStrike" cap="none" dirty="0" err="1">
                <a:solidFill>
                  <a:schemeClr val="dk1"/>
                </a:solidFill>
                <a:latin typeface="Calibri"/>
                <a:ea typeface="Calibri"/>
                <a:cs typeface="Calibri"/>
                <a:sym typeface="Calibri"/>
              </a:rPr>
              <a:t>first-licensing@first.org</a:t>
            </a:r>
            <a:br>
              <a:rPr lang="en-US" sz="1600" b="0" i="0" u="none" strike="noStrike" cap="none" dirty="0">
                <a:solidFill>
                  <a:schemeClr val="dk1"/>
                </a:solidFill>
                <a:latin typeface="Calibri"/>
                <a:ea typeface="Calibri"/>
                <a:cs typeface="Calibri"/>
                <a:sym typeface="Calibri"/>
              </a:rPr>
            </a:br>
            <a:endParaRPr lang="en-US" sz="1600" b="0" i="0" u="none" strike="noStrike" cap="none" dirty="0">
              <a:solidFill>
                <a:schemeClr val="dk1"/>
              </a:solidFill>
              <a:latin typeface="Calibri"/>
              <a:ea typeface="Calibri"/>
              <a:cs typeface="Calibri"/>
              <a:sym typeface="Calibri"/>
            </a:endParaRPr>
          </a:p>
        </p:txBody>
      </p:sp>
      <p:sp>
        <p:nvSpPr>
          <p:cNvPr id="69" name="Shape 69"/>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0" algn="l" rtl="0">
              <a:lnSpc>
                <a:spcPct val="90000"/>
              </a:lnSpc>
              <a:spcBef>
                <a:spcPts val="0"/>
              </a:spcBef>
              <a:spcAft>
                <a:spcPts val="0"/>
              </a:spcAft>
              <a:buNone/>
            </a:pPr>
            <a:r>
              <a:rPr lang="en-US" sz="2400" b="1" i="0" u="none" strike="noStrike" cap="none">
                <a:solidFill>
                  <a:schemeClr val="dk1"/>
                </a:solidFill>
                <a:latin typeface="Arial"/>
                <a:ea typeface="Arial"/>
                <a:cs typeface="Arial"/>
                <a:sym typeface="Arial"/>
              </a:rPr>
              <a:t>Copyright</a:t>
            </a:r>
          </a:p>
        </p:txBody>
      </p:sp>
    </p:spTree>
    <p:extLst>
      <p:ext uri="{BB962C8B-B14F-4D97-AF65-F5344CB8AC3E}">
        <p14:creationId xmlns:p14="http://schemas.microsoft.com/office/powerpoint/2010/main" val="3957949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Merriweather Sans"/>
                <a:ea typeface="Merriweather Sans"/>
              </a:rPr>
              <a:t>Agenda</a:t>
            </a:r>
            <a:endParaRPr lang="en-US" sz="2880" b="0" strike="noStrike" spc="-1">
              <a:latin typeface="Arial"/>
            </a:endParaRPr>
          </a:p>
        </p:txBody>
      </p:sp>
      <p:sp>
        <p:nvSpPr>
          <p:cNvPr id="292" name="CustomShape 2"/>
          <p:cNvSpPr/>
          <p:nvPr/>
        </p:nvSpPr>
        <p:spPr>
          <a:xfrm>
            <a:off x="449280" y="1206360"/>
            <a:ext cx="789588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4000"/>
              </a:lnSpc>
            </a:pPr>
            <a:r>
              <a:rPr lang="en-US" sz="2000" b="1" strike="noStrike" spc="-1" dirty="0">
                <a:solidFill>
                  <a:srgbClr val="000000"/>
                </a:solidFill>
                <a:latin typeface="Calibri" panose="020F0502020204030204" pitchFamily="34" charset="0"/>
                <a:ea typeface="Merriweather Sans"/>
                <a:cs typeface="Calibri" panose="020F0502020204030204" pitchFamily="34" charset="0"/>
              </a:rPr>
              <a:t>By the end of this module, you will be able to:</a:t>
            </a:r>
            <a:endParaRPr lang="en-US" sz="200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Understand how thoughtful consideration of storage up front will allow for improved productivity down the road</a:t>
            </a:r>
            <a:endParaRPr lang="en-US" sz="200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Determine your storage requirements today and extrapolate into the future</a:t>
            </a:r>
            <a:endParaRPr lang="en-US" sz="2000" b="0" strike="noStrike" spc="-1" dirty="0">
              <a:latin typeface="Calibri" panose="020F0502020204030204" pitchFamily="34" charset="0"/>
              <a:cs typeface="Calibri" panose="020F0502020204030204" pitchFamily="34" charset="0"/>
            </a:endParaRPr>
          </a:p>
          <a:p>
            <a:pPr marL="804960" lvl="2" indent="-46116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Amount of data to be saved</a:t>
            </a:r>
            <a:endParaRPr lang="en-US" sz="2000" b="0" strike="noStrike" spc="-1" dirty="0">
              <a:latin typeface="Calibri" panose="020F0502020204030204" pitchFamily="34" charset="0"/>
              <a:cs typeface="Calibri" panose="020F0502020204030204" pitchFamily="34" charset="0"/>
            </a:endParaRPr>
          </a:p>
          <a:p>
            <a:pPr marL="804960" lvl="2" indent="-46116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Original input data vs. prepared data</a:t>
            </a:r>
            <a:endParaRPr lang="en-US" sz="2000" b="0" strike="noStrike" spc="-1" dirty="0">
              <a:latin typeface="Calibri" panose="020F0502020204030204" pitchFamily="34" charset="0"/>
              <a:cs typeface="Calibri" panose="020F0502020204030204" pitchFamily="34" charset="0"/>
            </a:endParaRPr>
          </a:p>
          <a:p>
            <a:pPr marL="804960" lvl="2" indent="-46116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Retention times</a:t>
            </a:r>
            <a:endParaRPr lang="en-US" sz="2000" b="0" strike="noStrike" spc="-1" dirty="0">
              <a:latin typeface="Calibri" panose="020F0502020204030204" pitchFamily="34" charset="0"/>
              <a:cs typeface="Calibri" panose="020F0502020204030204" pitchFamily="34" charset="0"/>
            </a:endParaRPr>
          </a:p>
          <a:p>
            <a:pPr marL="804960" lvl="2" indent="-46116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Performance</a:t>
            </a:r>
            <a:endParaRPr lang="en-US" sz="200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Match needed tools and appropriate storage technologies</a:t>
            </a:r>
            <a:endParaRPr lang="en-US" sz="200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Design an appropriate dataset management solution</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Merriweather Sans"/>
                <a:ea typeface="Merriweather Sans"/>
              </a:rPr>
              <a:t>Address Storage Considerations Early </a:t>
            </a:r>
            <a:endParaRPr lang="en-US" sz="2880" b="0" strike="noStrike" spc="-1">
              <a:latin typeface="Arial"/>
            </a:endParaRPr>
          </a:p>
        </p:txBody>
      </p:sp>
      <p:sp>
        <p:nvSpPr>
          <p:cNvPr id="294" name="CustomShape 2"/>
          <p:cNvSpPr/>
          <p:nvPr/>
        </p:nvSpPr>
        <p:spPr>
          <a:xfrm>
            <a:off x="449280" y="3454560"/>
            <a:ext cx="8257320" cy="205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94000"/>
              </a:lnSpc>
              <a:buClr>
                <a:srgbClr val="000000"/>
              </a:buClr>
              <a:buFont typeface="Arial"/>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Retention time</a:t>
            </a:r>
            <a:endParaRPr lang="en-US" sz="2220" b="0" strike="noStrike" spc="-1" dirty="0">
              <a:latin typeface="Calibri" panose="020F0502020204030204" pitchFamily="34" charset="0"/>
              <a:cs typeface="Calibri" panose="020F0502020204030204" pitchFamily="34" charset="0"/>
            </a:endParaRPr>
          </a:p>
          <a:p>
            <a:pPr marL="293760" lvl="1" indent="-293040">
              <a:lnSpc>
                <a:spcPct val="94000"/>
              </a:lnSpc>
              <a:spcBef>
                <a:spcPts val="499"/>
              </a:spcBef>
              <a:buClr>
                <a:srgbClr val="000000"/>
              </a:buClr>
              <a:buFont typeface="Arial"/>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Scalability</a:t>
            </a:r>
            <a:endParaRPr lang="en-US" sz="2220" b="0" strike="noStrike" spc="-1" dirty="0">
              <a:latin typeface="Calibri" panose="020F0502020204030204" pitchFamily="34" charset="0"/>
              <a:cs typeface="Calibri" panose="020F0502020204030204" pitchFamily="34" charset="0"/>
            </a:endParaRPr>
          </a:p>
          <a:p>
            <a:pPr marL="293760" lvl="1" indent="-293040">
              <a:lnSpc>
                <a:spcPct val="94000"/>
              </a:lnSpc>
              <a:spcBef>
                <a:spcPts val="499"/>
              </a:spcBef>
              <a:buClr>
                <a:srgbClr val="000000"/>
              </a:buClr>
              <a:buFont typeface="Arial"/>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Dataset Management</a:t>
            </a:r>
            <a:endParaRPr lang="en-US" sz="2220" b="0" strike="noStrike" spc="-1" dirty="0">
              <a:latin typeface="Calibri" panose="020F0502020204030204" pitchFamily="34" charset="0"/>
              <a:cs typeface="Calibri" panose="020F0502020204030204" pitchFamily="34" charset="0"/>
            </a:endParaRPr>
          </a:p>
          <a:p>
            <a:pPr marL="293760" lvl="1" indent="-293040">
              <a:lnSpc>
                <a:spcPct val="94000"/>
              </a:lnSpc>
              <a:spcBef>
                <a:spcPts val="499"/>
              </a:spcBef>
              <a:buClr>
                <a:srgbClr val="000000"/>
              </a:buClr>
              <a:buFont typeface="Arial"/>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Technologies</a:t>
            </a:r>
            <a:endParaRPr lang="en-US" sz="2220" b="0" strike="noStrike" spc="-1" dirty="0">
              <a:latin typeface="Calibri" panose="020F0502020204030204" pitchFamily="34" charset="0"/>
              <a:cs typeface="Calibri" panose="020F0502020204030204" pitchFamily="34" charset="0"/>
            </a:endParaRPr>
          </a:p>
          <a:p>
            <a:pPr marL="293760" lvl="1" indent="-293040">
              <a:lnSpc>
                <a:spcPct val="94000"/>
              </a:lnSpc>
              <a:spcBef>
                <a:spcPts val="499"/>
              </a:spcBef>
              <a:buClr>
                <a:srgbClr val="000000"/>
              </a:buClr>
              <a:buFont typeface="Arial"/>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Recommendations</a:t>
            </a:r>
            <a:endParaRPr lang="en-US" sz="2220" b="0" strike="noStrike" spc="-1" dirty="0">
              <a:latin typeface="Calibri" panose="020F0502020204030204" pitchFamily="34" charset="0"/>
              <a:cs typeface="Calibri" panose="020F0502020204030204" pitchFamily="34" charset="0"/>
            </a:endParaRPr>
          </a:p>
        </p:txBody>
      </p:sp>
      <p:grpSp>
        <p:nvGrpSpPr>
          <p:cNvPr id="27" name="Group 26">
            <a:extLst>
              <a:ext uri="{FF2B5EF4-FFF2-40B4-BE49-F238E27FC236}">
                <a16:creationId xmlns:a16="http://schemas.microsoft.com/office/drawing/2014/main" id="{736B014A-438E-3441-A975-A49330F846CF}"/>
              </a:ext>
            </a:extLst>
          </p:cNvPr>
          <p:cNvGrpSpPr/>
          <p:nvPr/>
        </p:nvGrpSpPr>
        <p:grpSpPr>
          <a:xfrm>
            <a:off x="126360" y="1252368"/>
            <a:ext cx="8889840" cy="1899360"/>
            <a:chOff x="126360" y="2546332"/>
            <a:chExt cx="8889840" cy="1899360"/>
          </a:xfrm>
        </p:grpSpPr>
        <p:sp>
          <p:nvSpPr>
            <p:cNvPr id="28" name="CustomShape 2">
              <a:extLst>
                <a:ext uri="{FF2B5EF4-FFF2-40B4-BE49-F238E27FC236}">
                  <a16:creationId xmlns:a16="http://schemas.microsoft.com/office/drawing/2014/main" id="{977DD0E3-A412-F147-A34E-F34CD1DB79B1}"/>
                </a:ext>
              </a:extLst>
            </p:cNvPr>
            <p:cNvSpPr/>
            <p:nvPr/>
          </p:nvSpPr>
          <p:spPr>
            <a:xfrm rot="16200000">
              <a:off x="3678840" y="3308338"/>
              <a:ext cx="1532160" cy="414720"/>
            </a:xfrm>
            <a:prstGeom prst="rect">
              <a:avLst/>
            </a:prstGeom>
            <a:solidFill>
              <a:srgbClr val="92EB5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Merriweather Sans"/>
                  <a:ea typeface="Merriweather Sans"/>
                </a:rPr>
                <a:t>store</a:t>
              </a:r>
              <a:endParaRPr lang="en-US" sz="1600" b="0" strike="noStrike" spc="-1">
                <a:latin typeface="Arial"/>
              </a:endParaRPr>
            </a:p>
          </p:txBody>
        </p:sp>
        <p:sp>
          <p:nvSpPr>
            <p:cNvPr id="29" name="CustomShape 3">
              <a:extLst>
                <a:ext uri="{FF2B5EF4-FFF2-40B4-BE49-F238E27FC236}">
                  <a16:creationId xmlns:a16="http://schemas.microsoft.com/office/drawing/2014/main" id="{87DEBA78-2470-A844-B9D1-37D8A27734C4}"/>
                </a:ext>
              </a:extLst>
            </p:cNvPr>
            <p:cNvSpPr/>
            <p:nvPr/>
          </p:nvSpPr>
          <p:spPr>
            <a:xfrm rot="16200000">
              <a:off x="466128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Merriweather Sans"/>
                  <a:ea typeface="Merriweather Sans"/>
                </a:rPr>
                <a:t>analyze</a:t>
              </a:r>
              <a:endParaRPr lang="en-US" sz="1600" b="0" strike="noStrike" spc="-1">
                <a:latin typeface="Arial"/>
              </a:endParaRPr>
            </a:p>
          </p:txBody>
        </p:sp>
        <p:sp>
          <p:nvSpPr>
            <p:cNvPr id="30" name="CustomShape 4">
              <a:extLst>
                <a:ext uri="{FF2B5EF4-FFF2-40B4-BE49-F238E27FC236}">
                  <a16:creationId xmlns:a16="http://schemas.microsoft.com/office/drawing/2014/main" id="{5AF29970-B9DB-3C47-8161-7CCC09EFC92D}"/>
                </a:ext>
              </a:extLst>
            </p:cNvPr>
            <p:cNvSpPr/>
            <p:nvPr/>
          </p:nvSpPr>
          <p:spPr>
            <a:xfrm>
              <a:off x="367164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31" name="CustomShape 5">
              <a:extLst>
                <a:ext uri="{FF2B5EF4-FFF2-40B4-BE49-F238E27FC236}">
                  <a16:creationId xmlns:a16="http://schemas.microsoft.com/office/drawing/2014/main" id="{5E86D044-1C50-EC4F-A46B-8FA78A25AEBB}"/>
                </a:ext>
              </a:extLst>
            </p:cNvPr>
            <p:cNvSpPr/>
            <p:nvPr/>
          </p:nvSpPr>
          <p:spPr>
            <a:xfrm>
              <a:off x="465372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32" name="CustomShape 6">
              <a:extLst>
                <a:ext uri="{FF2B5EF4-FFF2-40B4-BE49-F238E27FC236}">
                  <a16:creationId xmlns:a16="http://schemas.microsoft.com/office/drawing/2014/main" id="{73716DB8-8589-E540-88FB-A64A041B2F3C}"/>
                </a:ext>
              </a:extLst>
            </p:cNvPr>
            <p:cNvSpPr/>
            <p:nvPr/>
          </p:nvSpPr>
          <p:spPr>
            <a:xfrm rot="16200000">
              <a:off x="172728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Merriweather Sans"/>
                  <a:ea typeface="Merriweather Sans"/>
                </a:rPr>
                <a:t>collect</a:t>
              </a:r>
              <a:endParaRPr lang="en-US" sz="1600" b="0" strike="noStrike" spc="-1">
                <a:latin typeface="Arial"/>
              </a:endParaRPr>
            </a:p>
          </p:txBody>
        </p:sp>
        <p:sp>
          <p:nvSpPr>
            <p:cNvPr id="33" name="CustomShape 7">
              <a:extLst>
                <a:ext uri="{FF2B5EF4-FFF2-40B4-BE49-F238E27FC236}">
                  <a16:creationId xmlns:a16="http://schemas.microsoft.com/office/drawing/2014/main" id="{543A026C-F72B-604A-9873-BAF171E20B6C}"/>
                </a:ext>
              </a:extLst>
            </p:cNvPr>
            <p:cNvSpPr/>
            <p:nvPr/>
          </p:nvSpPr>
          <p:spPr>
            <a:xfrm>
              <a:off x="126360" y="2833560"/>
              <a:ext cx="159876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Merriweather Sans"/>
                  <a:ea typeface="Merriweather Sans"/>
                </a:rPr>
                <a:t>low-level data</a:t>
              </a:r>
              <a:endParaRPr lang="en-US" sz="1600" b="0" strike="noStrike" spc="-1">
                <a:latin typeface="Arial"/>
              </a:endParaRPr>
            </a:p>
          </p:txBody>
        </p:sp>
        <p:sp>
          <p:nvSpPr>
            <p:cNvPr id="34" name="CustomShape 8">
              <a:extLst>
                <a:ext uri="{FF2B5EF4-FFF2-40B4-BE49-F238E27FC236}">
                  <a16:creationId xmlns:a16="http://schemas.microsoft.com/office/drawing/2014/main" id="{64AF556A-7788-C84E-80D3-6217069AE296}"/>
                </a:ext>
              </a:extLst>
            </p:cNvPr>
            <p:cNvSpPr/>
            <p:nvPr/>
          </p:nvSpPr>
          <p:spPr>
            <a:xfrm>
              <a:off x="457200" y="3306960"/>
              <a:ext cx="12679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Merriweather Sans"/>
                  <a:ea typeface="Merriweather Sans"/>
                </a:rPr>
                <a:t>advisories</a:t>
              </a:r>
              <a:endParaRPr lang="en-US" sz="1600" b="0" strike="noStrike" spc="-1">
                <a:latin typeface="Arial"/>
              </a:endParaRPr>
            </a:p>
          </p:txBody>
        </p:sp>
        <p:sp>
          <p:nvSpPr>
            <p:cNvPr id="35" name="CustomShape 9">
              <a:extLst>
                <a:ext uri="{FF2B5EF4-FFF2-40B4-BE49-F238E27FC236}">
                  <a16:creationId xmlns:a16="http://schemas.microsoft.com/office/drawing/2014/main" id="{F649CC40-D099-F541-9FDE-D95C22D87302}"/>
                </a:ext>
              </a:extLst>
            </p:cNvPr>
            <p:cNvSpPr/>
            <p:nvPr/>
          </p:nvSpPr>
          <p:spPr>
            <a:xfrm>
              <a:off x="546120" y="3720240"/>
              <a:ext cx="1178640" cy="58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Merriweather Sans"/>
                  <a:ea typeface="Merriweather Sans"/>
                </a:rPr>
                <a:t>detection</a:t>
              </a:r>
              <a:br/>
              <a:r>
                <a:rPr lang="en-US" sz="1600" b="0" strike="noStrike" spc="-1">
                  <a:solidFill>
                    <a:srgbClr val="000000"/>
                  </a:solidFill>
                  <a:latin typeface="Merriweather Sans"/>
                  <a:ea typeface="Merriweather Sans"/>
                </a:rPr>
                <a:t>indicators</a:t>
              </a:r>
              <a:endParaRPr lang="en-US" sz="1600" b="0" strike="noStrike" spc="-1">
                <a:latin typeface="Arial"/>
              </a:endParaRPr>
            </a:p>
          </p:txBody>
        </p:sp>
        <p:sp>
          <p:nvSpPr>
            <p:cNvPr id="36" name="CustomShape 10">
              <a:extLst>
                <a:ext uri="{FF2B5EF4-FFF2-40B4-BE49-F238E27FC236}">
                  <a16:creationId xmlns:a16="http://schemas.microsoft.com/office/drawing/2014/main" id="{26804324-F07D-E54B-8073-36E7A7241795}"/>
                </a:ext>
              </a:extLst>
            </p:cNvPr>
            <p:cNvSpPr/>
            <p:nvPr/>
          </p:nvSpPr>
          <p:spPr>
            <a:xfrm rot="16200000">
              <a:off x="270324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Merriweather Sans"/>
                  <a:ea typeface="Merriweather Sans"/>
                </a:rPr>
                <a:t>prepare</a:t>
              </a:r>
              <a:endParaRPr lang="en-US" sz="1600" b="0" strike="noStrike" spc="-1">
                <a:latin typeface="Arial"/>
              </a:endParaRPr>
            </a:p>
          </p:txBody>
        </p:sp>
        <p:sp>
          <p:nvSpPr>
            <p:cNvPr id="37" name="CustomShape 11">
              <a:extLst>
                <a:ext uri="{FF2B5EF4-FFF2-40B4-BE49-F238E27FC236}">
                  <a16:creationId xmlns:a16="http://schemas.microsoft.com/office/drawing/2014/main" id="{538E6BDA-1414-7F46-9CF9-5D03DBE1D2AF}"/>
                </a:ext>
              </a:extLst>
            </p:cNvPr>
            <p:cNvSpPr/>
            <p:nvPr/>
          </p:nvSpPr>
          <p:spPr>
            <a:xfrm rot="16200000">
              <a:off x="5650560" y="3308339"/>
              <a:ext cx="152244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Merriweather Sans"/>
                  <a:ea typeface="Merriweather Sans"/>
                </a:rPr>
                <a:t>distribute</a:t>
              </a:r>
              <a:endParaRPr lang="en-US" sz="1600" b="0" strike="noStrike" spc="-1">
                <a:latin typeface="Arial"/>
              </a:endParaRPr>
            </a:p>
          </p:txBody>
        </p:sp>
        <p:sp>
          <p:nvSpPr>
            <p:cNvPr id="38" name="CustomShape 12">
              <a:extLst>
                <a:ext uri="{FF2B5EF4-FFF2-40B4-BE49-F238E27FC236}">
                  <a16:creationId xmlns:a16="http://schemas.microsoft.com/office/drawing/2014/main" id="{4E637951-F934-CC45-8F41-3DAA255BCEFB}"/>
                </a:ext>
              </a:extLst>
            </p:cNvPr>
            <p:cNvSpPr/>
            <p:nvPr/>
          </p:nvSpPr>
          <p:spPr>
            <a:xfrm>
              <a:off x="7186680" y="2546332"/>
              <a:ext cx="159840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Merriweather Sans"/>
                  <a:ea typeface="Merriweather Sans"/>
                </a:rPr>
                <a:t>low-level data</a:t>
              </a:r>
              <a:endParaRPr lang="en-US" sz="1600" b="0" strike="noStrike" spc="-1">
                <a:latin typeface="Arial"/>
              </a:endParaRPr>
            </a:p>
          </p:txBody>
        </p:sp>
        <p:sp>
          <p:nvSpPr>
            <p:cNvPr id="39" name="CustomShape 13">
              <a:extLst>
                <a:ext uri="{FF2B5EF4-FFF2-40B4-BE49-F238E27FC236}">
                  <a16:creationId xmlns:a16="http://schemas.microsoft.com/office/drawing/2014/main" id="{5C6B5C02-4F66-8E47-BE35-697A9D2F99A0}"/>
                </a:ext>
              </a:extLst>
            </p:cNvPr>
            <p:cNvSpPr/>
            <p:nvPr/>
          </p:nvSpPr>
          <p:spPr>
            <a:xfrm>
              <a:off x="7186680" y="2984812"/>
              <a:ext cx="13165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Merriweather Sans"/>
                  <a:ea typeface="Merriweather Sans"/>
                </a:rPr>
                <a:t>advisories</a:t>
              </a:r>
              <a:endParaRPr lang="en-US" sz="1600" b="0" strike="noStrike" spc="-1">
                <a:latin typeface="Arial"/>
              </a:endParaRPr>
            </a:p>
          </p:txBody>
        </p:sp>
        <p:sp>
          <p:nvSpPr>
            <p:cNvPr id="40" name="CustomShape 14">
              <a:extLst>
                <a:ext uri="{FF2B5EF4-FFF2-40B4-BE49-F238E27FC236}">
                  <a16:creationId xmlns:a16="http://schemas.microsoft.com/office/drawing/2014/main" id="{B5AF10CA-6930-4245-85B0-7635AD29254E}"/>
                </a:ext>
              </a:extLst>
            </p:cNvPr>
            <p:cNvSpPr/>
            <p:nvPr/>
          </p:nvSpPr>
          <p:spPr>
            <a:xfrm>
              <a:off x="7186680" y="3423652"/>
              <a:ext cx="1178640" cy="58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Merriweather Sans"/>
                  <a:ea typeface="Merriweather Sans"/>
                </a:rPr>
                <a:t>detection indicators</a:t>
              </a:r>
              <a:endParaRPr lang="en-US" sz="1600" b="0" strike="noStrike" spc="-1">
                <a:latin typeface="Arial"/>
              </a:endParaRPr>
            </a:p>
          </p:txBody>
        </p:sp>
        <p:sp>
          <p:nvSpPr>
            <p:cNvPr id="41" name="CustomShape 15">
              <a:extLst>
                <a:ext uri="{FF2B5EF4-FFF2-40B4-BE49-F238E27FC236}">
                  <a16:creationId xmlns:a16="http://schemas.microsoft.com/office/drawing/2014/main" id="{EB04885D-D865-6D4E-92D0-A06B82F4E3A0}"/>
                </a:ext>
              </a:extLst>
            </p:cNvPr>
            <p:cNvSpPr/>
            <p:nvPr/>
          </p:nvSpPr>
          <p:spPr>
            <a:xfrm>
              <a:off x="7186680" y="4108372"/>
              <a:ext cx="18295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Merriweather Sans"/>
                  <a:ea typeface="Merriweather Sans"/>
                </a:rPr>
                <a:t>strategic reports</a:t>
              </a:r>
              <a:endParaRPr lang="en-US" sz="1600" b="0" strike="noStrike" spc="-1">
                <a:latin typeface="Arial"/>
              </a:endParaRPr>
            </a:p>
          </p:txBody>
        </p:sp>
        <p:sp>
          <p:nvSpPr>
            <p:cNvPr id="42" name="CustomShape 16">
              <a:extLst>
                <a:ext uri="{FF2B5EF4-FFF2-40B4-BE49-F238E27FC236}">
                  <a16:creationId xmlns:a16="http://schemas.microsoft.com/office/drawing/2014/main" id="{C8106FEB-3027-2A47-9A20-BD1DB6DCEA1B}"/>
                </a:ext>
              </a:extLst>
            </p:cNvPr>
            <p:cNvSpPr/>
            <p:nvPr/>
          </p:nvSpPr>
          <p:spPr>
            <a:xfrm>
              <a:off x="270252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nvGrpSpPr>
            <p:cNvPr id="43" name="Group 42">
              <a:extLst>
                <a:ext uri="{FF2B5EF4-FFF2-40B4-BE49-F238E27FC236}">
                  <a16:creationId xmlns:a16="http://schemas.microsoft.com/office/drawing/2014/main" id="{12196BF0-C2E3-9A45-B9CE-9D8C8692A1D2}"/>
                </a:ext>
              </a:extLst>
            </p:cNvPr>
            <p:cNvGrpSpPr/>
            <p:nvPr/>
          </p:nvGrpSpPr>
          <p:grpSpPr>
            <a:xfrm>
              <a:off x="6618714" y="2737805"/>
              <a:ext cx="576000" cy="1555787"/>
              <a:chOff x="6618714" y="2652613"/>
              <a:chExt cx="576000" cy="1555787"/>
            </a:xfrm>
          </p:grpSpPr>
          <p:sp>
            <p:nvSpPr>
              <p:cNvPr id="49" name="CustomShape 20">
                <a:extLst>
                  <a:ext uri="{FF2B5EF4-FFF2-40B4-BE49-F238E27FC236}">
                    <a16:creationId xmlns:a16="http://schemas.microsoft.com/office/drawing/2014/main" id="{238ED5AB-C020-924B-9C04-312D58ECC978}"/>
                  </a:ext>
                </a:extLst>
              </p:cNvPr>
              <p:cNvSpPr/>
              <p:nvPr/>
            </p:nvSpPr>
            <p:spPr>
              <a:xfrm rot="10800000" flipH="1">
                <a:off x="6618714" y="2652613"/>
                <a:ext cx="576000" cy="82440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50" name="CustomShape 21">
                <a:extLst>
                  <a:ext uri="{FF2B5EF4-FFF2-40B4-BE49-F238E27FC236}">
                    <a16:creationId xmlns:a16="http://schemas.microsoft.com/office/drawing/2014/main" id="{03B51675-A232-E44D-8068-64FC0276F579}"/>
                  </a:ext>
                </a:extLst>
              </p:cNvPr>
              <p:cNvSpPr/>
              <p:nvPr/>
            </p:nvSpPr>
            <p:spPr>
              <a:xfrm rot="10800000" flipH="1">
                <a:off x="6624394" y="3106981"/>
                <a:ext cx="567360" cy="36756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51" name="CustomShape 22">
                <a:extLst>
                  <a:ext uri="{FF2B5EF4-FFF2-40B4-BE49-F238E27FC236}">
                    <a16:creationId xmlns:a16="http://schemas.microsoft.com/office/drawing/2014/main" id="{F7455EA9-4567-8943-898D-16FCA7F073A5}"/>
                  </a:ext>
                </a:extLst>
              </p:cNvPr>
              <p:cNvSpPr/>
              <p:nvPr/>
            </p:nvSpPr>
            <p:spPr>
              <a:xfrm>
                <a:off x="6625955" y="3476520"/>
                <a:ext cx="564840" cy="17028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52" name="CustomShape 23">
                <a:extLst>
                  <a:ext uri="{FF2B5EF4-FFF2-40B4-BE49-F238E27FC236}">
                    <a16:creationId xmlns:a16="http://schemas.microsoft.com/office/drawing/2014/main" id="{4EB5EBD0-F53D-FA47-8732-4026C9C2A386}"/>
                  </a:ext>
                </a:extLst>
              </p:cNvPr>
              <p:cNvSpPr/>
              <p:nvPr/>
            </p:nvSpPr>
            <p:spPr>
              <a:xfrm>
                <a:off x="6625955" y="3476520"/>
                <a:ext cx="564840" cy="73188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sp>
          <p:nvSpPr>
            <p:cNvPr id="44" name="CustomShape 24">
              <a:extLst>
                <a:ext uri="{FF2B5EF4-FFF2-40B4-BE49-F238E27FC236}">
                  <a16:creationId xmlns:a16="http://schemas.microsoft.com/office/drawing/2014/main" id="{5AA61AB2-F7BF-4840-AD6D-7F60E920976E}"/>
                </a:ext>
              </a:extLst>
            </p:cNvPr>
            <p:cNvSpPr/>
            <p:nvPr/>
          </p:nvSpPr>
          <p:spPr>
            <a:xfrm>
              <a:off x="563616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nvGrpSpPr>
            <p:cNvPr id="45" name="Group 44">
              <a:extLst>
                <a:ext uri="{FF2B5EF4-FFF2-40B4-BE49-F238E27FC236}">
                  <a16:creationId xmlns:a16="http://schemas.microsoft.com/office/drawing/2014/main" id="{BE070242-F097-734C-A344-82820B57E849}"/>
                </a:ext>
              </a:extLst>
            </p:cNvPr>
            <p:cNvGrpSpPr/>
            <p:nvPr/>
          </p:nvGrpSpPr>
          <p:grpSpPr>
            <a:xfrm>
              <a:off x="1709999" y="3010812"/>
              <a:ext cx="570941" cy="1009773"/>
              <a:chOff x="1709999" y="3002467"/>
              <a:chExt cx="570941" cy="1009773"/>
            </a:xfrm>
          </p:grpSpPr>
          <p:sp>
            <p:nvSpPr>
              <p:cNvPr id="46" name="CustomShape 17">
                <a:extLst>
                  <a:ext uri="{FF2B5EF4-FFF2-40B4-BE49-F238E27FC236}">
                    <a16:creationId xmlns:a16="http://schemas.microsoft.com/office/drawing/2014/main" id="{5BE0EBCE-974F-C74C-ABB8-D19EC3B55FEE}"/>
                  </a:ext>
                </a:extLst>
              </p:cNvPr>
              <p:cNvSpPr/>
              <p:nvPr/>
            </p:nvSpPr>
            <p:spPr>
              <a:xfrm>
                <a:off x="1721359" y="3002467"/>
                <a:ext cx="559440" cy="472320"/>
              </a:xfrm>
              <a:prstGeom prst="bentConnector3">
                <a:avLst>
                  <a:gd name="adj1" fmla="val 4999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47" name="CustomShape 19">
                <a:extLst>
                  <a:ext uri="{FF2B5EF4-FFF2-40B4-BE49-F238E27FC236}">
                    <a16:creationId xmlns:a16="http://schemas.microsoft.com/office/drawing/2014/main" id="{E742D407-D99D-2F42-9C00-2CBC71384799}"/>
                  </a:ext>
                </a:extLst>
              </p:cNvPr>
              <p:cNvSpPr/>
              <p:nvPr/>
            </p:nvSpPr>
            <p:spPr>
              <a:xfrm rot="10800000" flipH="1">
                <a:off x="1722580" y="3477640"/>
                <a:ext cx="558360" cy="534600"/>
              </a:xfrm>
              <a:prstGeom prst="bentConnector3">
                <a:avLst>
                  <a:gd name="adj1" fmla="val 49992"/>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48" name="CustomShape 16">
                <a:extLst>
                  <a:ext uri="{FF2B5EF4-FFF2-40B4-BE49-F238E27FC236}">
                    <a16:creationId xmlns:a16="http://schemas.microsoft.com/office/drawing/2014/main" id="{26F4F174-C5B1-594B-9087-E25581A25E3F}"/>
                  </a:ext>
                </a:extLst>
              </p:cNvPr>
              <p:cNvSpPr/>
              <p:nvPr/>
            </p:nvSpPr>
            <p:spPr>
              <a:xfrm>
                <a:off x="1709999" y="3474541"/>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gr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Merriweather Sans"/>
                <a:ea typeface="Merriweather Sans"/>
              </a:rPr>
              <a:t>Establish Varying Retention Times</a:t>
            </a:r>
            <a:endParaRPr lang="en-US" sz="2880" b="0" strike="noStrike" spc="-1">
              <a:latin typeface="Arial"/>
            </a:endParaRPr>
          </a:p>
        </p:txBody>
      </p:sp>
      <p:sp>
        <p:nvSpPr>
          <p:cNvPr id="318" name="CustomShape 2"/>
          <p:cNvSpPr/>
          <p:nvPr/>
        </p:nvSpPr>
        <p:spPr>
          <a:xfrm>
            <a:off x="449280" y="1206360"/>
            <a:ext cx="825732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1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Establishes general storage size</a:t>
            </a:r>
            <a:endParaRPr lang="en-US" sz="2400" b="0" strike="noStrike" spc="-1" dirty="0">
              <a:latin typeface="Calibri" panose="020F0502020204030204" pitchFamily="34" charset="0"/>
              <a:cs typeface="Calibri" panose="020F0502020204030204" pitchFamily="34" charset="0"/>
            </a:endParaRPr>
          </a:p>
          <a:p>
            <a:pPr marL="686700" lvl="2" indent="-342900">
              <a:lnSpc>
                <a:spcPct val="114000"/>
              </a:lnSpc>
              <a:spcBef>
                <a:spcPts val="499"/>
              </a:spcBef>
              <a:buClr>
                <a:srgbClr val="000000"/>
              </a:buClr>
              <a:buFont typeface="Arial" panose="020B0604020202020204" pitchFamily="34" charset="0"/>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Short-term, just until analyzed and distributed</a:t>
            </a:r>
            <a:endParaRPr lang="en-US" sz="2400" b="0" strike="noStrike" spc="-1" dirty="0">
              <a:latin typeface="Calibri" panose="020F0502020204030204" pitchFamily="34" charset="0"/>
              <a:cs typeface="Calibri" panose="020F0502020204030204" pitchFamily="34" charset="0"/>
            </a:endParaRPr>
          </a:p>
          <a:p>
            <a:pPr marL="686700" lvl="2" indent="-342900">
              <a:lnSpc>
                <a:spcPct val="114000"/>
              </a:lnSpc>
              <a:spcBef>
                <a:spcPts val="499"/>
              </a:spcBef>
              <a:buClr>
                <a:srgbClr val="000000"/>
              </a:buClr>
              <a:buFont typeface="Arial" panose="020B0604020202020204" pitchFamily="34" charset="0"/>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Longer term, to support ongoing trend analysis</a:t>
            </a:r>
            <a:endParaRPr lang="en-US" sz="2400" b="0" strike="noStrike" spc="-1" dirty="0">
              <a:latin typeface="Calibri" panose="020F0502020204030204" pitchFamily="34" charset="0"/>
              <a:cs typeface="Calibri" panose="020F0502020204030204" pitchFamily="34" charset="0"/>
            </a:endParaRPr>
          </a:p>
          <a:p>
            <a:pPr marL="686700" lvl="2" indent="-342900">
              <a:lnSpc>
                <a:spcPct val="114000"/>
              </a:lnSpc>
              <a:spcBef>
                <a:spcPts val="499"/>
              </a:spcBef>
              <a:buClr>
                <a:srgbClr val="000000"/>
              </a:buClr>
              <a:buFont typeface="Arial" panose="020B0604020202020204" pitchFamily="34" charset="0"/>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Whenever possible, lean toward </a:t>
            </a:r>
            <a:br>
              <a:rPr dirty="0">
                <a:latin typeface="Calibri" panose="020F0502020204030204" pitchFamily="34" charset="0"/>
                <a:cs typeface="Calibri" panose="020F0502020204030204" pitchFamily="34" charset="0"/>
              </a:rPr>
            </a:br>
            <a:r>
              <a:rPr lang="en-US" sz="2400" b="0" strike="noStrike" spc="-1" dirty="0">
                <a:solidFill>
                  <a:srgbClr val="000000"/>
                </a:solidFill>
                <a:latin typeface="Calibri" panose="020F0502020204030204" pitchFamily="34" charset="0"/>
                <a:ea typeface="Merriweather Sans"/>
                <a:cs typeface="Calibri" panose="020F0502020204030204" pitchFamily="34" charset="0"/>
              </a:rPr>
              <a:t>data preservation</a:t>
            </a:r>
            <a:endParaRPr lang="en-US" sz="2400"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Factors in retention times</a:t>
            </a:r>
            <a:endParaRPr lang="en-US" sz="2400" b="0" strike="noStrike" spc="-1" dirty="0">
              <a:latin typeface="Calibri" panose="020F0502020204030204" pitchFamily="34" charset="0"/>
              <a:cs typeface="Calibri" panose="020F0502020204030204" pitchFamily="34" charset="0"/>
            </a:endParaRPr>
          </a:p>
          <a:p>
            <a:pPr marL="686700" lvl="2" indent="-342900">
              <a:lnSpc>
                <a:spcPct val="114000"/>
              </a:lnSpc>
              <a:spcBef>
                <a:spcPts val="499"/>
              </a:spcBef>
              <a:buClr>
                <a:srgbClr val="000000"/>
              </a:buClr>
              <a:buFont typeface="Arial" panose="020B0604020202020204" pitchFamily="34" charset="0"/>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Legal requirements</a:t>
            </a:r>
            <a:endParaRPr lang="en-US" sz="2400" b="0" strike="noStrike" spc="-1" dirty="0">
              <a:latin typeface="Calibri" panose="020F0502020204030204" pitchFamily="34" charset="0"/>
              <a:cs typeface="Calibri" panose="020F0502020204030204" pitchFamily="34" charset="0"/>
            </a:endParaRPr>
          </a:p>
          <a:p>
            <a:pPr marL="686700" lvl="2" indent="-342900">
              <a:lnSpc>
                <a:spcPct val="114000"/>
              </a:lnSpc>
              <a:spcBef>
                <a:spcPts val="499"/>
              </a:spcBef>
              <a:buClr>
                <a:srgbClr val="000000"/>
              </a:buClr>
              <a:buFont typeface="Arial" panose="020B0604020202020204" pitchFamily="34" charset="0"/>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Technical limitations</a:t>
            </a:r>
            <a:endParaRPr lang="en-US" sz="24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Merriweather Sans"/>
                <a:ea typeface="Merriweather Sans"/>
              </a:rPr>
              <a:t>Scalability Requires Forethought</a:t>
            </a:r>
            <a:endParaRPr lang="en-US" sz="2880" b="0" strike="noStrike" spc="-1">
              <a:latin typeface="Arial"/>
            </a:endParaRPr>
          </a:p>
        </p:txBody>
      </p:sp>
      <p:sp>
        <p:nvSpPr>
          <p:cNvPr id="320" name="CustomShape 2"/>
          <p:cNvSpPr/>
          <p:nvPr/>
        </p:nvSpPr>
        <p:spPr>
          <a:xfrm>
            <a:off x="457200" y="1067040"/>
            <a:ext cx="784476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14000"/>
              </a:lnSpc>
              <a:buClr>
                <a:srgbClr val="000000"/>
              </a:buClr>
              <a:buFont typeface="Arial"/>
              <a:buChar char="•"/>
            </a:pPr>
            <a:r>
              <a:rPr lang="en-US" b="0" strike="noStrike" spc="-1" dirty="0">
                <a:solidFill>
                  <a:srgbClr val="000000"/>
                </a:solidFill>
                <a:latin typeface="Calibri" panose="020F0502020204030204" pitchFamily="34" charset="0"/>
                <a:ea typeface="Merriweather Sans"/>
                <a:cs typeface="Calibri" panose="020F0502020204030204" pitchFamily="34" charset="0"/>
              </a:rPr>
              <a:t>General scalability requirements</a:t>
            </a:r>
            <a:endParaRPr lang="en-US" b="0" strike="noStrike" spc="-1" dirty="0">
              <a:latin typeface="Calibri" panose="020F0502020204030204" pitchFamily="34" charset="0"/>
              <a:cs typeface="Calibri" panose="020F0502020204030204" pitchFamily="34" charset="0"/>
            </a:endParaRPr>
          </a:p>
          <a:p>
            <a:pPr marL="629550" lvl="2" indent="-285750">
              <a:lnSpc>
                <a:spcPct val="114000"/>
              </a:lnSpc>
              <a:spcBef>
                <a:spcPts val="499"/>
              </a:spcBef>
              <a:buClr>
                <a:srgbClr val="000000"/>
              </a:buClr>
              <a:buFont typeface="Arial" panose="020B0604020202020204" pitchFamily="34" charset="0"/>
              <a:buChar char="•"/>
            </a:pPr>
            <a:r>
              <a:rPr lang="en-US" b="0" strike="noStrike" spc="-1" dirty="0">
                <a:solidFill>
                  <a:srgbClr val="000000"/>
                </a:solidFill>
                <a:latin typeface="Calibri" panose="020F0502020204030204" pitchFamily="34" charset="0"/>
                <a:ea typeface="Merriweather Sans"/>
                <a:cs typeface="Calibri" panose="020F0502020204030204" pitchFamily="34" charset="0"/>
              </a:rPr>
              <a:t>Process all incoming data in a timely fashion</a:t>
            </a:r>
            <a:endParaRPr lang="en-US" b="0" strike="noStrike" spc="-1" dirty="0">
              <a:latin typeface="Calibri" panose="020F0502020204030204" pitchFamily="34" charset="0"/>
              <a:cs typeface="Calibri" panose="020F0502020204030204" pitchFamily="34" charset="0"/>
            </a:endParaRPr>
          </a:p>
          <a:p>
            <a:pPr marL="629550" lvl="2" indent="-285750">
              <a:lnSpc>
                <a:spcPct val="114000"/>
              </a:lnSpc>
              <a:spcBef>
                <a:spcPts val="499"/>
              </a:spcBef>
              <a:buClr>
                <a:srgbClr val="000000"/>
              </a:buClr>
              <a:buFont typeface="Arial" panose="020B0604020202020204" pitchFamily="34" charset="0"/>
              <a:buChar char="•"/>
            </a:pPr>
            <a:r>
              <a:rPr lang="en-US" b="0" strike="noStrike" spc="-1" dirty="0">
                <a:solidFill>
                  <a:srgbClr val="000000"/>
                </a:solidFill>
                <a:latin typeface="Calibri" panose="020F0502020204030204" pitchFamily="34" charset="0"/>
                <a:ea typeface="Merriweather Sans"/>
                <a:cs typeface="Calibri" panose="020F0502020204030204" pitchFamily="34" charset="0"/>
              </a:rPr>
              <a:t>Hold data for chosen retention period</a:t>
            </a:r>
            <a:endParaRPr lang="en-US" b="0" strike="noStrike" spc="-1" dirty="0">
              <a:latin typeface="Calibri" panose="020F0502020204030204" pitchFamily="34" charset="0"/>
              <a:cs typeface="Calibri" panose="020F0502020204030204" pitchFamily="34" charset="0"/>
            </a:endParaRPr>
          </a:p>
          <a:p>
            <a:pPr marL="629550" lvl="2" indent="-285750">
              <a:lnSpc>
                <a:spcPct val="114000"/>
              </a:lnSpc>
              <a:spcBef>
                <a:spcPts val="499"/>
              </a:spcBef>
              <a:buClr>
                <a:srgbClr val="000000"/>
              </a:buClr>
              <a:buFont typeface="Arial" panose="020B0604020202020204" pitchFamily="34" charset="0"/>
              <a:buChar char="•"/>
            </a:pPr>
            <a:r>
              <a:rPr lang="en-US" b="0" strike="noStrike" spc="-1" dirty="0">
                <a:solidFill>
                  <a:srgbClr val="000000"/>
                </a:solidFill>
                <a:latin typeface="Calibri" panose="020F0502020204030204" pitchFamily="34" charset="0"/>
                <a:ea typeface="Merriweather Sans"/>
                <a:cs typeface="Calibri" panose="020F0502020204030204" pitchFamily="34" charset="0"/>
              </a:rPr>
              <a:t>Access with acceptable performance</a:t>
            </a:r>
            <a:endParaRPr lang="en-US" b="0" strike="noStrike" spc="-1" dirty="0">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b="0" strike="noStrike" spc="-1" dirty="0">
                <a:solidFill>
                  <a:srgbClr val="000000"/>
                </a:solidFill>
                <a:latin typeface="Calibri" panose="020F0502020204030204" pitchFamily="34" charset="0"/>
                <a:ea typeface="Merriweather Sans"/>
                <a:cs typeface="Calibri" panose="020F0502020204030204" pitchFamily="34" charset="0"/>
              </a:rPr>
              <a:t>Volume</a:t>
            </a:r>
            <a:endParaRPr lang="en-US" b="0" strike="noStrike" spc="-1" dirty="0">
              <a:latin typeface="Calibri" panose="020F0502020204030204" pitchFamily="34" charset="0"/>
              <a:cs typeface="Calibri" panose="020F0502020204030204" pitchFamily="34" charset="0"/>
            </a:endParaRPr>
          </a:p>
          <a:p>
            <a:pPr marL="629550" lvl="2" indent="-285750">
              <a:lnSpc>
                <a:spcPct val="114000"/>
              </a:lnSpc>
              <a:spcBef>
                <a:spcPts val="499"/>
              </a:spcBef>
              <a:buClr>
                <a:srgbClr val="000000"/>
              </a:buClr>
              <a:buFont typeface="Arial" panose="020B0604020202020204" pitchFamily="34" charset="0"/>
              <a:buChar char="•"/>
            </a:pPr>
            <a:r>
              <a:rPr lang="en-US" b="0" strike="noStrike" spc="-1" dirty="0">
                <a:solidFill>
                  <a:srgbClr val="000000"/>
                </a:solidFill>
                <a:latin typeface="Calibri" panose="020F0502020204030204" pitchFamily="34" charset="0"/>
                <a:ea typeface="Merriweather Sans"/>
                <a:cs typeface="Calibri" panose="020F0502020204030204" pitchFamily="34" charset="0"/>
              </a:rPr>
              <a:t>Low-level data start with large volume and shrink quickly</a:t>
            </a:r>
            <a:endParaRPr lang="en-US" b="0" strike="noStrike" spc="-1" dirty="0">
              <a:latin typeface="Calibri" panose="020F0502020204030204" pitchFamily="34" charset="0"/>
              <a:cs typeface="Calibri" panose="020F0502020204030204" pitchFamily="34" charset="0"/>
            </a:endParaRPr>
          </a:p>
          <a:p>
            <a:pPr marL="629550" lvl="2" indent="-285750">
              <a:lnSpc>
                <a:spcPct val="114000"/>
              </a:lnSpc>
              <a:spcBef>
                <a:spcPts val="499"/>
              </a:spcBef>
              <a:buClr>
                <a:srgbClr val="000000"/>
              </a:buClr>
              <a:buFont typeface="Arial" panose="020B0604020202020204" pitchFamily="34" charset="0"/>
              <a:buChar char="•"/>
            </a:pPr>
            <a:r>
              <a:rPr lang="en-US" b="0" strike="noStrike" spc="-1" dirty="0">
                <a:solidFill>
                  <a:srgbClr val="000000"/>
                </a:solidFill>
                <a:latin typeface="Calibri" panose="020F0502020204030204" pitchFamily="34" charset="0"/>
                <a:ea typeface="Merriweather Sans"/>
                <a:cs typeface="Calibri" panose="020F0502020204030204" pitchFamily="34" charset="0"/>
              </a:rPr>
              <a:t>High-level advisories and strategic reports are low volume and generally do not shrink</a:t>
            </a:r>
            <a:endParaRPr lang="en-US" b="0" strike="noStrike" spc="-1" dirty="0">
              <a:latin typeface="Calibri" panose="020F0502020204030204" pitchFamily="34" charset="0"/>
              <a:cs typeface="Calibri" panose="020F0502020204030204" pitchFamily="34" charset="0"/>
            </a:endParaRPr>
          </a:p>
        </p:txBody>
      </p:sp>
      <p:sp>
        <p:nvSpPr>
          <p:cNvPr id="321" name="CustomShape 3"/>
          <p:cNvSpPr/>
          <p:nvPr/>
        </p:nvSpPr>
        <p:spPr>
          <a:xfrm>
            <a:off x="1943280" y="4038840"/>
            <a:ext cx="5257080" cy="532800"/>
          </a:xfrm>
          <a:prstGeom prst="rect">
            <a:avLst/>
          </a:prstGeom>
          <a:solidFill>
            <a:srgbClr val="00AE1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Merriweather Sans"/>
                <a:ea typeface="Merriweather Sans"/>
              </a:rPr>
              <a:t>low-level data</a:t>
            </a:r>
            <a:endParaRPr lang="en-US" sz="1600" b="0" strike="noStrike" spc="-1">
              <a:latin typeface="Arial"/>
            </a:endParaRPr>
          </a:p>
        </p:txBody>
      </p:sp>
      <p:sp>
        <p:nvSpPr>
          <p:cNvPr id="322" name="CustomShape 4"/>
          <p:cNvSpPr/>
          <p:nvPr/>
        </p:nvSpPr>
        <p:spPr>
          <a:xfrm>
            <a:off x="2647800" y="4572360"/>
            <a:ext cx="3847320" cy="532800"/>
          </a:xfrm>
          <a:prstGeom prst="rect">
            <a:avLst/>
          </a:prstGeom>
          <a:solidFill>
            <a:srgbClr val="308F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Merriweather Sans"/>
                <a:ea typeface="Merriweather Sans"/>
              </a:rPr>
              <a:t>detection indicators</a:t>
            </a:r>
            <a:endParaRPr lang="en-US" sz="1600" b="0" strike="noStrike" spc="-1">
              <a:latin typeface="Arial"/>
            </a:endParaRPr>
          </a:p>
        </p:txBody>
      </p:sp>
      <p:sp>
        <p:nvSpPr>
          <p:cNvPr id="323" name="CustomShape 5"/>
          <p:cNvSpPr/>
          <p:nvPr/>
        </p:nvSpPr>
        <p:spPr>
          <a:xfrm>
            <a:off x="3181320" y="5105880"/>
            <a:ext cx="2780640" cy="532800"/>
          </a:xfrm>
          <a:prstGeom prst="rect">
            <a:avLst/>
          </a:prstGeom>
          <a:solidFill>
            <a:srgbClr val="005F1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Merriweather Sans"/>
                <a:ea typeface="Merriweather Sans"/>
              </a:rPr>
              <a:t>advisories</a:t>
            </a:r>
            <a:endParaRPr lang="en-US" sz="1600" b="0" strike="noStrike" spc="-1">
              <a:latin typeface="Arial"/>
            </a:endParaRPr>
          </a:p>
        </p:txBody>
      </p:sp>
      <p:sp>
        <p:nvSpPr>
          <p:cNvPr id="324" name="CustomShape 6"/>
          <p:cNvSpPr/>
          <p:nvPr/>
        </p:nvSpPr>
        <p:spPr>
          <a:xfrm>
            <a:off x="3600360" y="5639040"/>
            <a:ext cx="1942560" cy="532800"/>
          </a:xfrm>
          <a:prstGeom prst="rect">
            <a:avLst/>
          </a:prstGeom>
          <a:solidFill>
            <a:srgbClr val="003F0A"/>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Merriweather Sans"/>
                <a:ea typeface="Merriweather Sans"/>
              </a:rPr>
              <a:t>strategic reports</a:t>
            </a:r>
            <a:endParaRPr lang="en-US" sz="1600" b="0" strike="noStrike" spc="-1">
              <a:latin typeface="Arial"/>
            </a:endParaRPr>
          </a:p>
        </p:txBody>
      </p:sp>
      <p:sp>
        <p:nvSpPr>
          <p:cNvPr id="325" name="CustomShape 7"/>
          <p:cNvSpPr/>
          <p:nvPr/>
        </p:nvSpPr>
        <p:spPr>
          <a:xfrm>
            <a:off x="1952280" y="4191480"/>
            <a:ext cx="1742760" cy="266040"/>
          </a:xfrm>
          <a:prstGeom prst="rightArrow">
            <a:avLst>
              <a:gd name="adj1" fmla="val 50000"/>
              <a:gd name="adj2" fmla="val 50000"/>
            </a:avLst>
          </a:prstGeom>
          <a:solidFill>
            <a:srgbClr val="FFFFFF"/>
          </a:solidFill>
          <a:ln>
            <a:noFill/>
          </a:ln>
        </p:spPr>
        <p:style>
          <a:lnRef idx="0">
            <a:scrgbClr r="0" g="0" b="0"/>
          </a:lnRef>
          <a:fillRef idx="0">
            <a:scrgbClr r="0" g="0" b="0"/>
          </a:fillRef>
          <a:effectRef idx="0">
            <a:scrgbClr r="0" g="0" b="0"/>
          </a:effectRef>
          <a:fontRef idx="minor"/>
        </p:style>
      </p:sp>
      <p:sp>
        <p:nvSpPr>
          <p:cNvPr id="326" name="CustomShape 8"/>
          <p:cNvSpPr/>
          <p:nvPr/>
        </p:nvSpPr>
        <p:spPr>
          <a:xfrm>
            <a:off x="3695760" y="4038840"/>
            <a:ext cx="360" cy="532800"/>
          </a:xfrm>
          <a:custGeom>
            <a:avLst/>
            <a:gdLst/>
            <a:ahLst/>
            <a:cxnLst/>
            <a:rect l="l" t="t" r="r" b="b"/>
            <a:pathLst>
              <a:path w="21600" h="21600">
                <a:moveTo>
                  <a:pt x="0" y="0"/>
                </a:moveTo>
                <a:lnTo>
                  <a:pt x="21600" y="21600"/>
                </a:lnTo>
              </a:path>
            </a:pathLst>
          </a:custGeom>
          <a:noFill/>
          <a:ln w="28440" cap="rnd">
            <a:solidFill>
              <a:srgbClr val="FFFFFF"/>
            </a:solidFill>
            <a:custDash>
              <a:ds d="400000" sp="300000"/>
            </a:custDash>
            <a:miter/>
          </a:ln>
        </p:spPr>
        <p:style>
          <a:lnRef idx="0">
            <a:scrgbClr r="0" g="0" b="0"/>
          </a:lnRef>
          <a:fillRef idx="0">
            <a:scrgbClr r="0" g="0" b="0"/>
          </a:fillRef>
          <a:effectRef idx="0">
            <a:scrgbClr r="0" g="0" b="0"/>
          </a:effectRef>
          <a:fontRef idx="minor"/>
        </p:style>
      </p:sp>
      <p:sp>
        <p:nvSpPr>
          <p:cNvPr id="327" name="CustomShape 9"/>
          <p:cNvSpPr/>
          <p:nvPr/>
        </p:nvSpPr>
        <p:spPr>
          <a:xfrm flipH="1">
            <a:off x="5441040" y="4191480"/>
            <a:ext cx="1742760" cy="266040"/>
          </a:xfrm>
          <a:prstGeom prst="rightArrow">
            <a:avLst>
              <a:gd name="adj1" fmla="val 50000"/>
              <a:gd name="adj2" fmla="val 50000"/>
            </a:avLst>
          </a:prstGeom>
          <a:solidFill>
            <a:srgbClr val="FFFFFF"/>
          </a:solidFill>
          <a:ln>
            <a:noFill/>
          </a:ln>
        </p:spPr>
        <p:style>
          <a:lnRef idx="0">
            <a:scrgbClr r="0" g="0" b="0"/>
          </a:lnRef>
          <a:fillRef idx="0">
            <a:scrgbClr r="0" g="0" b="0"/>
          </a:fillRef>
          <a:effectRef idx="0">
            <a:scrgbClr r="0" g="0" b="0"/>
          </a:effectRef>
          <a:fontRef idx="minor"/>
        </p:style>
      </p:sp>
      <p:sp>
        <p:nvSpPr>
          <p:cNvPr id="328" name="CustomShape 10"/>
          <p:cNvSpPr/>
          <p:nvPr/>
        </p:nvSpPr>
        <p:spPr>
          <a:xfrm>
            <a:off x="5448240" y="4038840"/>
            <a:ext cx="360" cy="532800"/>
          </a:xfrm>
          <a:custGeom>
            <a:avLst/>
            <a:gdLst/>
            <a:ahLst/>
            <a:cxnLst/>
            <a:rect l="l" t="t" r="r" b="b"/>
            <a:pathLst>
              <a:path w="21600" h="21600">
                <a:moveTo>
                  <a:pt x="0" y="0"/>
                </a:moveTo>
                <a:lnTo>
                  <a:pt x="21600" y="21600"/>
                </a:lnTo>
              </a:path>
            </a:pathLst>
          </a:custGeom>
          <a:noFill/>
          <a:ln w="28440" cap="rnd">
            <a:solidFill>
              <a:srgbClr val="FFFFFF"/>
            </a:solidFill>
            <a:custDash>
              <a:ds d="400000" sp="300000"/>
            </a:custDash>
            <a:miter/>
          </a:ln>
        </p:spPr>
        <p:style>
          <a:lnRef idx="0">
            <a:scrgbClr r="0" g="0" b="0"/>
          </a:lnRef>
          <a:fillRef idx="0">
            <a:scrgbClr r="0" g="0" b="0"/>
          </a:fillRef>
          <a:effectRef idx="0">
            <a:scrgbClr r="0" g="0" b="0"/>
          </a:effectRef>
          <a:fontRef idx="minor"/>
        </p:style>
      </p:sp>
      <p:sp>
        <p:nvSpPr>
          <p:cNvPr id="329" name="CustomShape 11"/>
          <p:cNvSpPr/>
          <p:nvPr/>
        </p:nvSpPr>
        <p:spPr>
          <a:xfrm>
            <a:off x="2685240" y="4724640"/>
            <a:ext cx="743040" cy="266040"/>
          </a:xfrm>
          <a:prstGeom prst="rightArrow">
            <a:avLst>
              <a:gd name="adj1" fmla="val 50000"/>
              <a:gd name="adj2" fmla="val 50000"/>
            </a:avLst>
          </a:prstGeom>
          <a:solidFill>
            <a:srgbClr val="FFFFFF"/>
          </a:solidFill>
          <a:ln>
            <a:noFill/>
          </a:ln>
        </p:spPr>
        <p:style>
          <a:lnRef idx="0">
            <a:scrgbClr r="0" g="0" b="0"/>
          </a:lnRef>
          <a:fillRef idx="0">
            <a:scrgbClr r="0" g="0" b="0"/>
          </a:fillRef>
          <a:effectRef idx="0">
            <a:scrgbClr r="0" g="0" b="0"/>
          </a:effectRef>
          <a:fontRef idx="minor"/>
        </p:style>
      </p:sp>
      <p:sp>
        <p:nvSpPr>
          <p:cNvPr id="330" name="CustomShape 12"/>
          <p:cNvSpPr/>
          <p:nvPr/>
        </p:nvSpPr>
        <p:spPr>
          <a:xfrm>
            <a:off x="3429000" y="4572360"/>
            <a:ext cx="360" cy="532800"/>
          </a:xfrm>
          <a:custGeom>
            <a:avLst/>
            <a:gdLst/>
            <a:ahLst/>
            <a:cxnLst/>
            <a:rect l="l" t="t" r="r" b="b"/>
            <a:pathLst>
              <a:path w="21600" h="21600">
                <a:moveTo>
                  <a:pt x="0" y="0"/>
                </a:moveTo>
                <a:lnTo>
                  <a:pt x="21600" y="21600"/>
                </a:lnTo>
              </a:path>
            </a:pathLst>
          </a:custGeom>
          <a:noFill/>
          <a:ln w="28440" cap="rnd">
            <a:solidFill>
              <a:srgbClr val="FFFFFF"/>
            </a:solidFill>
            <a:custDash>
              <a:ds d="400000" sp="300000"/>
            </a:custDash>
            <a:miter/>
          </a:ln>
        </p:spPr>
        <p:style>
          <a:lnRef idx="0">
            <a:scrgbClr r="0" g="0" b="0"/>
          </a:lnRef>
          <a:fillRef idx="0">
            <a:scrgbClr r="0" g="0" b="0"/>
          </a:fillRef>
          <a:effectRef idx="0">
            <a:scrgbClr r="0" g="0" b="0"/>
          </a:effectRef>
          <a:fontRef idx="minor"/>
        </p:style>
      </p:sp>
      <p:sp>
        <p:nvSpPr>
          <p:cNvPr id="331" name="CustomShape 13"/>
          <p:cNvSpPr/>
          <p:nvPr/>
        </p:nvSpPr>
        <p:spPr>
          <a:xfrm flipH="1">
            <a:off x="5745960" y="4724640"/>
            <a:ext cx="741240" cy="266040"/>
          </a:xfrm>
          <a:prstGeom prst="rightArrow">
            <a:avLst>
              <a:gd name="adj1" fmla="val 50000"/>
              <a:gd name="adj2" fmla="val 50000"/>
            </a:avLst>
          </a:prstGeom>
          <a:solidFill>
            <a:srgbClr val="FFFFFF"/>
          </a:solidFill>
          <a:ln>
            <a:noFill/>
          </a:ln>
        </p:spPr>
        <p:style>
          <a:lnRef idx="0">
            <a:scrgbClr r="0" g="0" b="0"/>
          </a:lnRef>
          <a:fillRef idx="0">
            <a:scrgbClr r="0" g="0" b="0"/>
          </a:fillRef>
          <a:effectRef idx="0">
            <a:scrgbClr r="0" g="0" b="0"/>
          </a:effectRef>
          <a:fontRef idx="minor"/>
        </p:style>
      </p:sp>
      <p:sp>
        <p:nvSpPr>
          <p:cNvPr id="332" name="CustomShape 14"/>
          <p:cNvSpPr/>
          <p:nvPr/>
        </p:nvSpPr>
        <p:spPr>
          <a:xfrm>
            <a:off x="5753160" y="4572360"/>
            <a:ext cx="360" cy="532800"/>
          </a:xfrm>
          <a:custGeom>
            <a:avLst/>
            <a:gdLst/>
            <a:ahLst/>
            <a:cxnLst/>
            <a:rect l="l" t="t" r="r" b="b"/>
            <a:pathLst>
              <a:path w="21600" h="21600">
                <a:moveTo>
                  <a:pt x="0" y="0"/>
                </a:moveTo>
                <a:lnTo>
                  <a:pt x="21600" y="21600"/>
                </a:lnTo>
              </a:path>
            </a:pathLst>
          </a:custGeom>
          <a:noFill/>
          <a:ln w="28440" cap="rnd">
            <a:solidFill>
              <a:srgbClr val="FFFFFF"/>
            </a:solidFill>
            <a:custDash>
              <a:ds d="400000" sp="300000"/>
            </a:custDash>
            <a:miter/>
          </a:ln>
        </p:spPr>
        <p:style>
          <a:lnRef idx="0">
            <a:scrgbClr r="0" g="0" b="0"/>
          </a:lnRef>
          <a:fillRef idx="0">
            <a:scrgbClr r="0" g="0" b="0"/>
          </a:fillRef>
          <a:effectRef idx="0">
            <a:scrgbClr r="0" g="0" b="0"/>
          </a:effectRef>
          <a:fontRef idx="minor"/>
        </p:style>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Dataset Management Is Crucial</a:t>
            </a:r>
            <a:endParaRPr lang="en-US" sz="2880" b="0" strike="noStrike" spc="-1">
              <a:latin typeface="Calibri" panose="020F0502020204030204" pitchFamily="34" charset="0"/>
              <a:cs typeface="Calibri" panose="020F0502020204030204" pitchFamily="34" charset="0"/>
            </a:endParaRPr>
          </a:p>
        </p:txBody>
      </p:sp>
      <p:sp>
        <p:nvSpPr>
          <p:cNvPr id="334" name="CustomShape 2"/>
          <p:cNvSpPr/>
          <p:nvPr/>
        </p:nvSpPr>
        <p:spPr>
          <a:xfrm>
            <a:off x="449280" y="1206360"/>
            <a:ext cx="850536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04000"/>
              </a:lnSpc>
              <a:buClr>
                <a:srgbClr val="000000"/>
              </a:buClr>
              <a:buFont typeface="Arial"/>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Dataset = all related entries coming from a single source or type of source, possibly for a set time period</a:t>
            </a:r>
            <a:endParaRPr lang="en-US" sz="167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Examples:</a:t>
            </a:r>
            <a:endParaRPr lang="en-US" sz="1670" b="0" strike="noStrike" spc="-1" dirty="0">
              <a:latin typeface="Calibri" panose="020F0502020204030204" pitchFamily="34" charset="0"/>
              <a:cs typeface="Calibri" panose="020F0502020204030204" pitchFamily="34" charset="0"/>
            </a:endParaRPr>
          </a:p>
          <a:p>
            <a:pPr marL="62955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Syslog entries from a central collector</a:t>
            </a:r>
            <a:endParaRPr lang="en-US" sz="1670" b="0" strike="noStrike" spc="-1" dirty="0">
              <a:latin typeface="Calibri" panose="020F0502020204030204" pitchFamily="34" charset="0"/>
              <a:cs typeface="Calibri" panose="020F0502020204030204" pitchFamily="34" charset="0"/>
            </a:endParaRPr>
          </a:p>
          <a:p>
            <a:pPr marL="62955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Traffic records collected from all your routers</a:t>
            </a:r>
            <a:endParaRPr lang="en-US" sz="1670" b="0" strike="noStrike" spc="-1" dirty="0">
              <a:latin typeface="Calibri" panose="020F0502020204030204" pitchFamily="34" charset="0"/>
              <a:cs typeface="Calibri" panose="020F0502020204030204" pitchFamily="34" charset="0"/>
            </a:endParaRPr>
          </a:p>
          <a:p>
            <a:pPr marL="62955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All security advisories from a single vendor over the calendar year</a:t>
            </a:r>
            <a:endParaRPr lang="en-US" sz="1670" b="0" strike="noStrike" spc="-1" dirty="0">
              <a:latin typeface="Calibri" panose="020F0502020204030204" pitchFamily="34" charset="0"/>
              <a:cs typeface="Calibri" panose="020F0502020204030204" pitchFamily="34" charset="0"/>
            </a:endParaRPr>
          </a:p>
          <a:p>
            <a:pPr marL="629550" lvl="2" indent="-285750">
              <a:lnSpc>
                <a:spcPct val="104000"/>
              </a:lnSpc>
              <a:spcBef>
                <a:spcPts val="499"/>
              </a:spcBef>
              <a:buClr>
                <a:srgbClr val="000000"/>
              </a:buClr>
              <a:buFont typeface="Arial" panose="020B0604020202020204" pitchFamily="34" charset="0"/>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All indicators of compromise (</a:t>
            </a:r>
            <a:r>
              <a:rPr lang="en-US" sz="1670" b="0" strike="noStrike" spc="-1" dirty="0" err="1">
                <a:solidFill>
                  <a:srgbClr val="000000"/>
                </a:solidFill>
                <a:latin typeface="Calibri" panose="020F0502020204030204" pitchFamily="34" charset="0"/>
                <a:ea typeface="Merriweather Sans"/>
                <a:cs typeface="Calibri" panose="020F0502020204030204" pitchFamily="34" charset="0"/>
              </a:rPr>
              <a:t>IoC</a:t>
            </a:r>
            <a:r>
              <a:rPr lang="en-US" sz="1670" b="0" strike="noStrike" spc="-1" dirty="0">
                <a:solidFill>
                  <a:srgbClr val="000000"/>
                </a:solidFill>
                <a:latin typeface="Calibri" panose="020F0502020204030204" pitchFamily="34" charset="0"/>
                <a:ea typeface="Merriweather Sans"/>
                <a:cs typeface="Calibri" panose="020F0502020204030204" pitchFamily="34" charset="0"/>
              </a:rPr>
              <a:t>) prepared to be used in network IDS’ in your organization</a:t>
            </a:r>
            <a:endParaRPr lang="en-US" sz="167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Multitude of heterogeneous datasets adds complexity</a:t>
            </a:r>
            <a:endParaRPr lang="en-US" sz="167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Each source, or source type, might have unique characteristics </a:t>
            </a:r>
            <a:br>
              <a:rPr dirty="0">
                <a:latin typeface="Calibri" panose="020F0502020204030204" pitchFamily="34" charset="0"/>
                <a:cs typeface="Calibri" panose="020F0502020204030204" pitchFamily="34" charset="0"/>
              </a:rPr>
            </a:br>
            <a:r>
              <a:rPr lang="en-US" sz="1670" b="0" strike="noStrike" spc="-1" dirty="0">
                <a:solidFill>
                  <a:srgbClr val="000000"/>
                </a:solidFill>
                <a:latin typeface="Calibri" panose="020F0502020204030204" pitchFamily="34" charset="0"/>
                <a:ea typeface="Merriweather Sans"/>
                <a:cs typeface="Calibri" panose="020F0502020204030204" pitchFamily="34" charset="0"/>
              </a:rPr>
              <a:t>and requirements</a:t>
            </a:r>
            <a:endParaRPr lang="en-US" sz="167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Important organizational knowledge (often not communicated well!)</a:t>
            </a:r>
            <a:endParaRPr lang="en-US" sz="167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1670" b="0" strike="noStrike" spc="-1" dirty="0">
                <a:solidFill>
                  <a:srgbClr val="000000"/>
                </a:solidFill>
                <a:latin typeface="Calibri" panose="020F0502020204030204" pitchFamily="34" charset="0"/>
                <a:ea typeface="Merriweather Sans"/>
                <a:cs typeface="Calibri" panose="020F0502020204030204" pitchFamily="34" charset="0"/>
              </a:rPr>
              <a:t>Establish clear procedures to maintain order</a:t>
            </a:r>
            <a:endParaRPr lang="en-US" sz="167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CustomShape 1"/>
          <p:cNvSpPr/>
          <p:nvPr/>
        </p:nvSpPr>
        <p:spPr>
          <a:xfrm>
            <a:off x="457200" y="351000"/>
            <a:ext cx="86860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Dataset Management Relies on Metadata</a:t>
            </a:r>
            <a:endParaRPr lang="en-US" sz="2880" b="0" strike="noStrike" spc="-1" dirty="0">
              <a:latin typeface="Calibri" panose="020F0502020204030204" pitchFamily="34" charset="0"/>
              <a:cs typeface="Calibri" panose="020F0502020204030204" pitchFamily="34" charset="0"/>
            </a:endParaRPr>
          </a:p>
        </p:txBody>
      </p:sp>
      <p:sp>
        <p:nvSpPr>
          <p:cNvPr id="336" name="CustomShape 2"/>
          <p:cNvSpPr/>
          <p:nvPr/>
        </p:nvSpPr>
        <p:spPr>
          <a:xfrm>
            <a:off x="449280" y="1206360"/>
            <a:ext cx="859968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04000"/>
              </a:lnSpc>
              <a:buClr>
                <a:srgbClr val="000000"/>
              </a:buClr>
              <a:buFont typeface="Arial"/>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Dataset-level metadata organizes disparate datasets</a:t>
            </a:r>
            <a:endParaRPr lang="en-US" sz="2220" b="0" strike="noStrike" spc="-1" dirty="0">
              <a:latin typeface="Calibri" panose="020F0502020204030204" pitchFamily="34" charset="0"/>
              <a:cs typeface="Calibri" panose="020F0502020204030204" pitchFamily="34" charset="0"/>
            </a:endParaRPr>
          </a:p>
          <a:p>
            <a:pPr marL="686700" lvl="2" indent="-342900">
              <a:lnSpc>
                <a:spcPct val="104000"/>
              </a:lnSpc>
              <a:spcBef>
                <a:spcPts val="499"/>
              </a:spcBef>
              <a:buClr>
                <a:srgbClr val="000000"/>
              </a:buClr>
              <a:buFont typeface="Arial" panose="020B0604020202020204" pitchFamily="34" charset="0"/>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Cohesive </a:t>
            </a:r>
            <a:endParaRPr lang="en-US" sz="2220" b="0" strike="noStrike" spc="-1" dirty="0">
              <a:latin typeface="Calibri" panose="020F0502020204030204" pitchFamily="34" charset="0"/>
              <a:cs typeface="Calibri" panose="020F0502020204030204" pitchFamily="34" charset="0"/>
            </a:endParaRPr>
          </a:p>
          <a:p>
            <a:pPr marL="686700" lvl="2" indent="-342900">
              <a:lnSpc>
                <a:spcPct val="104000"/>
              </a:lnSpc>
              <a:spcBef>
                <a:spcPts val="499"/>
              </a:spcBef>
              <a:buClr>
                <a:srgbClr val="000000"/>
              </a:buClr>
              <a:buFont typeface="Arial" panose="020B0604020202020204" pitchFamily="34" charset="0"/>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Discoverable</a:t>
            </a:r>
            <a:endParaRPr lang="en-US" sz="2220" b="0" strike="noStrike" spc="-1" dirty="0">
              <a:latin typeface="Calibri" panose="020F0502020204030204" pitchFamily="34" charset="0"/>
              <a:cs typeface="Calibri" panose="020F0502020204030204" pitchFamily="34" charset="0"/>
            </a:endParaRPr>
          </a:p>
          <a:p>
            <a:pPr marL="686700" lvl="2" indent="-342900">
              <a:lnSpc>
                <a:spcPct val="104000"/>
              </a:lnSpc>
              <a:spcBef>
                <a:spcPts val="499"/>
              </a:spcBef>
              <a:buClr>
                <a:srgbClr val="000000"/>
              </a:buClr>
              <a:buFont typeface="Arial" panose="020B0604020202020204" pitchFamily="34" charset="0"/>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Interpretable</a:t>
            </a:r>
            <a:endParaRPr lang="en-US" sz="2220" b="0" strike="noStrike" spc="-1" dirty="0">
              <a:latin typeface="Calibri" panose="020F0502020204030204" pitchFamily="34" charset="0"/>
              <a:cs typeface="Calibri" panose="020F0502020204030204" pitchFamily="34" charset="0"/>
            </a:endParaRPr>
          </a:p>
          <a:p>
            <a:pPr marL="293760" lvl="1" indent="-293040">
              <a:lnSpc>
                <a:spcPct val="104000"/>
              </a:lnSpc>
              <a:spcBef>
                <a:spcPts val="499"/>
              </a:spcBef>
              <a:buClr>
                <a:srgbClr val="000000"/>
              </a:buClr>
              <a:buFont typeface="Arial"/>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Common across datasets:</a:t>
            </a:r>
            <a:endParaRPr lang="en-US" sz="2220" b="0" strike="noStrike" spc="-1" dirty="0">
              <a:latin typeface="Calibri" panose="020F0502020204030204" pitchFamily="34" charset="0"/>
              <a:cs typeface="Calibri" panose="020F0502020204030204" pitchFamily="34" charset="0"/>
            </a:endParaRPr>
          </a:p>
          <a:p>
            <a:pPr marL="686700" lvl="2" indent="-342900">
              <a:lnSpc>
                <a:spcPct val="104000"/>
              </a:lnSpc>
              <a:spcBef>
                <a:spcPts val="499"/>
              </a:spcBef>
              <a:buClr>
                <a:srgbClr val="000000"/>
              </a:buClr>
              <a:buFont typeface="Arial" panose="020B0604020202020204" pitchFamily="34" charset="0"/>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Structured characteristics </a:t>
            </a:r>
            <a:endParaRPr lang="en-US" sz="2220" b="0" strike="noStrike" spc="-1" dirty="0">
              <a:latin typeface="Calibri" panose="020F0502020204030204" pitchFamily="34" charset="0"/>
              <a:cs typeface="Calibri" panose="020F0502020204030204" pitchFamily="34" charset="0"/>
            </a:endParaRPr>
          </a:p>
          <a:p>
            <a:pPr marL="686700" lvl="2" indent="-342900">
              <a:lnSpc>
                <a:spcPct val="104000"/>
              </a:lnSpc>
              <a:spcBef>
                <a:spcPts val="499"/>
              </a:spcBef>
              <a:buClr>
                <a:srgbClr val="000000"/>
              </a:buClr>
              <a:buFont typeface="Arial" panose="020B0604020202020204" pitchFamily="34" charset="0"/>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When the dataset was collected </a:t>
            </a:r>
            <a:endParaRPr lang="en-US" sz="2220" b="0" strike="noStrike" spc="-1" dirty="0">
              <a:latin typeface="Calibri" panose="020F0502020204030204" pitchFamily="34" charset="0"/>
              <a:cs typeface="Calibri" panose="020F0502020204030204" pitchFamily="34" charset="0"/>
            </a:endParaRPr>
          </a:p>
          <a:p>
            <a:pPr marL="686700" lvl="2" indent="-342900">
              <a:lnSpc>
                <a:spcPct val="104000"/>
              </a:lnSpc>
              <a:spcBef>
                <a:spcPts val="499"/>
              </a:spcBef>
              <a:buClr>
                <a:srgbClr val="000000"/>
              </a:buClr>
              <a:buFont typeface="Arial" panose="020B0604020202020204" pitchFamily="34" charset="0"/>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Source of the dataset </a:t>
            </a:r>
            <a:br>
              <a:rPr dirty="0">
                <a:latin typeface="Calibri" panose="020F0502020204030204" pitchFamily="34" charset="0"/>
                <a:cs typeface="Calibri" panose="020F0502020204030204" pitchFamily="34" charset="0"/>
              </a:rPr>
            </a:br>
            <a:r>
              <a:rPr lang="en-US" sz="2220" b="0" strike="noStrike" spc="-1" dirty="0">
                <a:solidFill>
                  <a:srgbClr val="000000"/>
                </a:solidFill>
                <a:latin typeface="Calibri" panose="020F0502020204030204" pitchFamily="34" charset="0"/>
                <a:ea typeface="Merriweather Sans"/>
                <a:cs typeface="Calibri" panose="020F0502020204030204" pitchFamily="34" charset="0"/>
              </a:rPr>
              <a:t>(original, plus intermediary if necessary)</a:t>
            </a:r>
            <a:endParaRPr lang="en-US" sz="2220" b="0" strike="noStrike" spc="-1" dirty="0">
              <a:latin typeface="Calibri" panose="020F0502020204030204" pitchFamily="34" charset="0"/>
              <a:cs typeface="Calibri" panose="020F0502020204030204" pitchFamily="34" charset="0"/>
            </a:endParaRPr>
          </a:p>
          <a:p>
            <a:pPr marL="686700" lvl="2" indent="-342900">
              <a:lnSpc>
                <a:spcPct val="104000"/>
              </a:lnSpc>
              <a:spcBef>
                <a:spcPts val="499"/>
              </a:spcBef>
              <a:buClr>
                <a:srgbClr val="000000"/>
              </a:buClr>
              <a:buFont typeface="Arial" panose="020B0604020202020204" pitchFamily="34" charset="0"/>
              <a:buChar char="•"/>
            </a:pPr>
            <a:r>
              <a:rPr lang="en-US" sz="2220" b="0" strike="noStrike" spc="-1" dirty="0">
                <a:solidFill>
                  <a:srgbClr val="000000"/>
                </a:solidFill>
                <a:latin typeface="Calibri" panose="020F0502020204030204" pitchFamily="34" charset="0"/>
                <a:ea typeface="Merriweather Sans"/>
                <a:cs typeface="Calibri" panose="020F0502020204030204" pitchFamily="34" charset="0"/>
              </a:rPr>
              <a:t>Transformations performed during Preparation</a:t>
            </a:r>
            <a:endParaRPr lang="en-US" sz="222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ustomShape 1"/>
          <p:cNvSpPr/>
          <p:nvPr/>
        </p:nvSpPr>
        <p:spPr>
          <a:xfrm>
            <a:off x="457200" y="351000"/>
            <a:ext cx="822888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Dataset Management Relies on Metadata</a:t>
            </a:r>
            <a:endParaRPr lang="en-US" sz="2880" b="0" strike="noStrike" spc="-1" dirty="0">
              <a:latin typeface="Calibri" panose="020F0502020204030204" pitchFamily="34" charset="0"/>
              <a:cs typeface="Calibri" panose="020F0502020204030204" pitchFamily="34" charset="0"/>
            </a:endParaRPr>
          </a:p>
        </p:txBody>
      </p:sp>
      <p:sp>
        <p:nvSpPr>
          <p:cNvPr id="338" name="CustomShape 2"/>
          <p:cNvSpPr/>
          <p:nvPr/>
        </p:nvSpPr>
        <p:spPr>
          <a:xfrm>
            <a:off x="449280" y="1206360"/>
            <a:ext cx="8257320" cy="4305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3040">
              <a:lnSpc>
                <a:spcPct val="114000"/>
              </a:lnSpc>
              <a:buClr>
                <a:srgbClr val="000000"/>
              </a:buClr>
              <a:buFont typeface="Arial"/>
              <a:buChar char="•"/>
            </a:pPr>
            <a:r>
              <a:rPr lang="en-US" sz="2400" b="0" strike="noStrike" spc="-1">
                <a:solidFill>
                  <a:srgbClr val="000000"/>
                </a:solidFill>
                <a:latin typeface="Calibri" panose="020F0502020204030204" pitchFamily="34" charset="0"/>
                <a:ea typeface="Merriweather Sans"/>
                <a:cs typeface="Calibri" panose="020F0502020204030204" pitchFamily="34" charset="0"/>
              </a:rPr>
              <a:t>Metadata increasingly crucial when number </a:t>
            </a:r>
            <a:br>
              <a:rPr>
                <a:latin typeface="Calibri" panose="020F0502020204030204" pitchFamily="34" charset="0"/>
                <a:cs typeface="Calibri" panose="020F0502020204030204" pitchFamily="34" charset="0"/>
              </a:rPr>
            </a:br>
            <a:r>
              <a:rPr lang="en-US" sz="2400" b="0" strike="noStrike" spc="-1">
                <a:solidFill>
                  <a:srgbClr val="000000"/>
                </a:solidFill>
                <a:latin typeface="Calibri" panose="020F0502020204030204" pitchFamily="34" charset="0"/>
                <a:ea typeface="Merriweather Sans"/>
                <a:cs typeface="Calibri" panose="020F0502020204030204" pitchFamily="34" charset="0"/>
              </a:rPr>
              <a:t>of information sources increases </a:t>
            </a:r>
            <a:endParaRPr lang="en-US" sz="2400" b="0" strike="noStrike" spc="-1">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sz="2400" b="0" strike="noStrike" spc="-1">
                <a:solidFill>
                  <a:srgbClr val="000000"/>
                </a:solidFill>
                <a:latin typeface="Calibri" panose="020F0502020204030204" pitchFamily="34" charset="0"/>
                <a:ea typeface="Merriweather Sans"/>
                <a:cs typeface="Calibri" panose="020F0502020204030204" pitchFamily="34" charset="0"/>
              </a:rPr>
              <a:t>Enhance searching with ad-hoc tags</a:t>
            </a:r>
            <a:endParaRPr lang="en-US" sz="2400" b="0" strike="noStrike" spc="-1">
              <a:latin typeface="Calibri" panose="020F0502020204030204" pitchFamily="34" charset="0"/>
              <a:cs typeface="Calibri" panose="020F0502020204030204" pitchFamily="34" charset="0"/>
            </a:endParaRPr>
          </a:p>
          <a:p>
            <a:pPr marL="293760" lvl="1" indent="-293040">
              <a:lnSpc>
                <a:spcPct val="114000"/>
              </a:lnSpc>
              <a:spcBef>
                <a:spcPts val="499"/>
              </a:spcBef>
              <a:buClr>
                <a:srgbClr val="000000"/>
              </a:buClr>
              <a:buFont typeface="Arial"/>
              <a:buChar char="•"/>
            </a:pPr>
            <a:r>
              <a:rPr lang="en-US" sz="2400" b="0" strike="noStrike" spc="-1">
                <a:solidFill>
                  <a:srgbClr val="000000"/>
                </a:solidFill>
                <a:latin typeface="Calibri" panose="020F0502020204030204" pitchFamily="34" charset="0"/>
                <a:ea typeface="Merriweather Sans"/>
                <a:cs typeface="Calibri" panose="020F0502020204030204" pitchFamily="34" charset="0"/>
              </a:rPr>
              <a:t>Consider including tagging elements incorporating the allowed level of information sharing</a:t>
            </a:r>
            <a:endParaRPr lang="en-US" sz="24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p15="http://schemas.microsoft.com/office/powerpoint/2012/main" xmlns="">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IRST">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IRST" id="{8157468C-ACE6-3F4C-901F-ED4FFAA7070B}" vid="{AC188A69-B8B2-324C-808F-3AECF369D5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233</TotalTime>
  <Words>5430</Words>
  <Application>Microsoft Macintosh PowerPoint</Application>
  <PresentationFormat>On-screen Show (4:3)</PresentationFormat>
  <Paragraphs>348</Paragraphs>
  <Slides>19</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Courier New</vt:lpstr>
      <vt:lpstr>Lucida Sans</vt:lpstr>
      <vt:lpstr>Merriweather Sans</vt:lpstr>
      <vt:lpstr>Noto Sans Symbols</vt:lpstr>
      <vt:lpstr>Times New Roman</vt:lpstr>
      <vt:lpstr>FIRST</vt:lpstr>
      <vt:lpstr>PowerPoint Presentation</vt:lpstr>
      <vt:lpstr>Copyright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dc:description/>
  <cp:lastModifiedBy>Serge Droz</cp:lastModifiedBy>
  <cp:revision>25</cp:revision>
  <dcterms:modified xsi:type="dcterms:W3CDTF">2018-11-17T22:34:48Z</dcterms:modified>
  <dc:language>en-US</dc:language>
</cp:coreProperties>
</file>