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27" r:id="rId1"/>
  </p:sldMasterIdLst>
  <p:notesMasterIdLst>
    <p:notesMasterId r:id="rId22"/>
  </p:notes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4666"/>
  </p:normalViewPr>
  <p:slideViewPr>
    <p:cSldViewPr snapToGrid="0" snapToObjects="1">
      <p:cViewPr varScale="1">
        <p:scale>
          <a:sx n="102" d="100"/>
          <a:sy n="102" d="100"/>
        </p:scale>
        <p:origin x="12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6" name="PlaceHolder 1"/>
          <p:cNvSpPr>
            <a:spLocks noGrp="1" noRot="1" noChangeAspect="1"/>
          </p:cNvSpPr>
          <p:nvPr>
            <p:ph type="sldImg"/>
          </p:nvPr>
        </p:nvSpPr>
        <p:spPr>
          <a:xfrm>
            <a:off x="1371600" y="764280"/>
            <a:ext cx="5028480" cy="3771360"/>
          </a:xfrm>
          <a:prstGeom prst="rect">
            <a:avLst/>
          </a:prstGeom>
        </p:spPr>
        <p:txBody>
          <a:bodyPr lIns="0" tIns="0" rIns="0" bIns="0" anchor="ctr"/>
          <a:lstStyle/>
          <a:p>
            <a:pPr algn="ctr"/>
            <a:r>
              <a:rPr lang="en-US" sz="4400" b="0" strike="noStrike" spc="-1">
                <a:latin typeface="Arial"/>
              </a:rPr>
              <a:t>Click to move the slide</a:t>
            </a:r>
          </a:p>
        </p:txBody>
      </p:sp>
      <p:sp>
        <p:nvSpPr>
          <p:cNvPr id="247" name="PlaceHolder 2"/>
          <p:cNvSpPr>
            <a:spLocks noGrp="1"/>
          </p:cNvSpPr>
          <p:nvPr>
            <p:ph type="body"/>
          </p:nvPr>
        </p:nvSpPr>
        <p:spPr>
          <a:xfrm>
            <a:off x="777240" y="4777560"/>
            <a:ext cx="6217560" cy="4525920"/>
          </a:xfrm>
          <a:prstGeom prst="rect">
            <a:avLst/>
          </a:prstGeom>
        </p:spPr>
        <p:txBody>
          <a:bodyPr lIns="0" tIns="0" rIns="0" bIns="0"/>
          <a:lstStyle/>
          <a:p>
            <a:r>
              <a:rPr lang="en-US" sz="2000" b="0" strike="noStrike" spc="-1">
                <a:latin typeface="Arial"/>
              </a:rPr>
              <a:t>Click to edit the notes format</a:t>
            </a:r>
          </a:p>
        </p:txBody>
      </p:sp>
      <p:sp>
        <p:nvSpPr>
          <p:cNvPr id="248" name="PlaceHolder 3"/>
          <p:cNvSpPr>
            <a:spLocks noGrp="1"/>
          </p:cNvSpPr>
          <p:nvPr>
            <p:ph type="hdr"/>
          </p:nvPr>
        </p:nvSpPr>
        <p:spPr>
          <a:xfrm>
            <a:off x="0" y="0"/>
            <a:ext cx="3372840" cy="502560"/>
          </a:xfrm>
          <a:prstGeom prst="rect">
            <a:avLst/>
          </a:prstGeom>
        </p:spPr>
        <p:txBody>
          <a:bodyPr lIns="0" tIns="0" rIns="0" bIns="0"/>
          <a:lstStyle/>
          <a:p>
            <a:r>
              <a:rPr lang="en-US" sz="1400" b="0" strike="noStrike" spc="-1">
                <a:latin typeface="Times New Roman"/>
              </a:rPr>
              <a:t>&lt;header&gt;</a:t>
            </a:r>
          </a:p>
        </p:txBody>
      </p:sp>
      <p:sp>
        <p:nvSpPr>
          <p:cNvPr id="249" name="PlaceHolder 4"/>
          <p:cNvSpPr>
            <a:spLocks noGrp="1"/>
          </p:cNvSpPr>
          <p:nvPr>
            <p:ph type="dt"/>
          </p:nvPr>
        </p:nvSpPr>
        <p:spPr>
          <a:xfrm>
            <a:off x="4399200" y="0"/>
            <a:ext cx="3372840" cy="502560"/>
          </a:xfrm>
          <a:prstGeom prst="rect">
            <a:avLst/>
          </a:prstGeom>
        </p:spPr>
        <p:txBody>
          <a:bodyPr lIns="0" tIns="0" rIns="0" bIns="0"/>
          <a:lstStyle/>
          <a:p>
            <a:pPr algn="r"/>
            <a:r>
              <a:rPr lang="en-US" sz="1400" b="0" strike="noStrike" spc="-1">
                <a:latin typeface="Times New Roman"/>
              </a:rPr>
              <a:t>&lt;date/time&gt;</a:t>
            </a:r>
          </a:p>
        </p:txBody>
      </p:sp>
      <p:sp>
        <p:nvSpPr>
          <p:cNvPr id="250" name="PlaceHolder 5"/>
          <p:cNvSpPr>
            <a:spLocks noGrp="1"/>
          </p:cNvSpPr>
          <p:nvPr>
            <p:ph type="ftr"/>
          </p:nvPr>
        </p:nvSpPr>
        <p:spPr>
          <a:xfrm>
            <a:off x="0" y="9555480"/>
            <a:ext cx="3372840" cy="502560"/>
          </a:xfrm>
          <a:prstGeom prst="rect">
            <a:avLst/>
          </a:prstGeom>
        </p:spPr>
        <p:txBody>
          <a:bodyPr lIns="0" tIns="0" rIns="0" bIns="0" anchor="b"/>
          <a:lstStyle/>
          <a:p>
            <a:r>
              <a:rPr lang="en-US" sz="1400" b="0" strike="noStrike" spc="-1">
                <a:latin typeface="Times New Roman"/>
              </a:rPr>
              <a:t>&lt;footer&gt;</a:t>
            </a:r>
          </a:p>
        </p:txBody>
      </p:sp>
      <p:sp>
        <p:nvSpPr>
          <p:cNvPr id="251" name="PlaceHolder 6"/>
          <p:cNvSpPr>
            <a:spLocks noGrp="1"/>
          </p:cNvSpPr>
          <p:nvPr>
            <p:ph type="sldNum"/>
          </p:nvPr>
        </p:nvSpPr>
        <p:spPr>
          <a:xfrm>
            <a:off x="4399200" y="9555480"/>
            <a:ext cx="3372840" cy="502560"/>
          </a:xfrm>
          <a:prstGeom prst="rect">
            <a:avLst/>
          </a:prstGeom>
        </p:spPr>
        <p:txBody>
          <a:bodyPr lIns="0" tIns="0" rIns="0" bIns="0" anchor="b"/>
          <a:lstStyle/>
          <a:p>
            <a:pPr algn="r"/>
            <a:fld id="{B512DD2A-1B49-4419-A8AD-455E67A75D4B}"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PlaceHolder 1"/>
          <p:cNvSpPr>
            <a:spLocks noGrp="1"/>
          </p:cNvSpPr>
          <p:nvPr>
            <p:ph type="body"/>
          </p:nvPr>
        </p:nvSpPr>
        <p:spPr>
          <a:xfrm>
            <a:off x="631800" y="4343400"/>
            <a:ext cx="5592960" cy="6449040"/>
          </a:xfrm>
          <a:prstGeom prst="rect">
            <a:avLst/>
          </a:prstGeom>
        </p:spPr>
        <p:txBody>
          <a:bodyPr lIns="0" tIns="0" rIns="0" bIns="0"/>
          <a:lstStyle/>
          <a:p>
            <a:pPr marL="216000" indent="-216000">
              <a:lnSpc>
                <a:spcPct val="100000"/>
              </a:lnSpc>
            </a:pPr>
            <a:r>
              <a:rPr lang="en-US" sz="1200" b="1" strike="noStrike" spc="-1">
                <a:solidFill>
                  <a:srgbClr val="000000"/>
                </a:solidFill>
                <a:latin typeface="Lucida Sans"/>
                <a:ea typeface="Lucida Sans"/>
              </a:rPr>
              <a:t>IMPORTANT: notes are work in progress and might not be up-to-date or missing!</a:t>
            </a:r>
            <a:endParaRPr lang="en-US" sz="1200" b="0" strike="noStrike" spc="-1">
              <a:latin typeface="Arial"/>
            </a:endParaRPr>
          </a:p>
          <a:p>
            <a:pPr marL="216000" indent="-216000">
              <a:lnSpc>
                <a:spcPct val="100000"/>
              </a:lnSpc>
            </a:pPr>
            <a:endParaRPr lang="en-US" sz="1200" b="0" strike="noStrike" spc="-1">
              <a:latin typeface="Arial"/>
            </a:endParaRPr>
          </a:p>
          <a:p>
            <a:pPr marL="216000" indent="-215640">
              <a:lnSpc>
                <a:spcPct val="90000"/>
              </a:lnSpc>
            </a:pPr>
            <a:endParaRPr lang="en-US" sz="1200" b="0" strike="noStrike" spc="-1">
              <a:latin typeface="Arial"/>
            </a:endParaRPr>
          </a:p>
          <a:p>
            <a:pPr marL="216000" indent="-215640">
              <a:lnSpc>
                <a:spcPct val="90000"/>
              </a:lnSpc>
            </a:pPr>
            <a:r>
              <a:rPr lang="en-US" sz="1200" b="1" strike="noStrike" spc="-1">
                <a:solidFill>
                  <a:srgbClr val="000000"/>
                </a:solidFill>
                <a:latin typeface="Merriweather Sans"/>
                <a:ea typeface="Merriweather Sans"/>
              </a:rPr>
              <a:t>Module 6: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5640">
              <a:lnSpc>
                <a:spcPct val="90000"/>
              </a:lnSpc>
              <a:spcBef>
                <a:spcPts val="1400"/>
              </a:spcBef>
            </a:pPr>
            <a:r>
              <a:rPr lang="en-US" sz="1200" b="1" strike="noStrike" spc="-1">
                <a:solidFill>
                  <a:srgbClr val="000000"/>
                </a:solidFill>
                <a:latin typeface="Merriweather Sans"/>
                <a:ea typeface="Merriweather Sans"/>
              </a:rPr>
              <a:t>Say: In </a:t>
            </a:r>
            <a:r>
              <a:rPr lang="en-US" sz="1200" b="0" strike="noStrike" spc="-1">
                <a:solidFill>
                  <a:srgbClr val="000000"/>
                </a:solidFill>
                <a:latin typeface="Merriweather Sans"/>
                <a:ea typeface="Merriweather Sans"/>
              </a:rPr>
              <a:t>Module 6, we will examine the Distribution process.</a:t>
            </a:r>
            <a:endParaRPr lang="en-US" sz="1200" b="0" strike="noStrike" spc="-1">
              <a:latin typeface="Arial"/>
            </a:endParaRPr>
          </a:p>
          <a:p>
            <a:pPr marL="216000" indent="-215640">
              <a:lnSpc>
                <a:spcPct val="90000"/>
              </a:lnSpc>
              <a:spcBef>
                <a:spcPts val="1400"/>
              </a:spcBef>
            </a:pPr>
            <a:r>
              <a:rPr lang="en-US" sz="1200" b="1" i="1" strike="noStrike" spc="-1">
                <a:solidFill>
                  <a:srgbClr val="000000"/>
                </a:solidFill>
                <a:latin typeface="Merriweather Sans"/>
                <a:ea typeface="Merriweather Sans"/>
              </a:rPr>
              <a:t>Total module: </a:t>
            </a:r>
            <a:r>
              <a:rPr lang="en-US" sz="1200" b="0" i="1" strike="noStrike" spc="-1">
                <a:solidFill>
                  <a:srgbClr val="000000"/>
                </a:solidFill>
                <a:latin typeface="Merriweather Sans"/>
                <a:ea typeface="Merriweather Sans"/>
              </a:rPr>
              <a:t>85 minutes</a:t>
            </a:r>
            <a:endParaRPr lang="en-US" sz="1200" b="0" strike="noStrike" spc="-1">
              <a:latin typeface="Arial"/>
            </a:endParaRPr>
          </a:p>
          <a:p>
            <a:pPr marL="216000" indent="-215640">
              <a:lnSpc>
                <a:spcPct val="90000"/>
              </a:lnSpc>
              <a:spcBef>
                <a:spcPts val="1400"/>
              </a:spcBef>
            </a:pPr>
            <a:endParaRPr lang="en-US" sz="1200" b="0" strike="noStrike" spc="-1">
              <a:latin typeface="Arial"/>
            </a:endParaRPr>
          </a:p>
        </p:txBody>
      </p:sp>
      <p:sp>
        <p:nvSpPr>
          <p:cNvPr id="331" name="CustomShape 2"/>
          <p:cNvSpPr/>
          <p:nvPr/>
        </p:nvSpPr>
        <p:spPr>
          <a:xfrm>
            <a:off x="0" y="8930520"/>
            <a:ext cx="51109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32" name="CustomShape 3"/>
          <p:cNvSpPr/>
          <p:nvPr/>
        </p:nvSpPr>
        <p:spPr>
          <a:xfrm>
            <a:off x="3886200" y="8930520"/>
            <a:ext cx="2970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15ACD58-A985-487D-85C5-BD01D101730E}" type="slidenum">
              <a:rPr lang="en-US" sz="800" b="0" strike="noStrike" spc="-1">
                <a:solidFill>
                  <a:srgbClr val="000000"/>
                </a:solidFill>
                <a:latin typeface="Merriweather Sans"/>
                <a:ea typeface="Merriweather Sans"/>
              </a:rPr>
              <a:t>1</a:t>
            </a:fld>
            <a:endParaRPr lang="en-US" sz="8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PlaceHolder 1"/>
          <p:cNvSpPr>
            <a:spLocks noGrp="1"/>
          </p:cNvSpPr>
          <p:nvPr>
            <p:ph type="body"/>
          </p:nvPr>
        </p:nvSpPr>
        <p:spPr>
          <a:xfrm>
            <a:off x="325800" y="4023000"/>
            <a:ext cx="6205320" cy="58028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Technical Aspects of Distribution: </a:t>
            </a:r>
            <a:r>
              <a:rPr lang="en-US" sz="1100" b="0" i="1" strike="noStrike" spc="-1">
                <a:solidFill>
                  <a:srgbClr val="000000"/>
                </a:solidFill>
                <a:latin typeface="Merriweather Sans"/>
                <a:ea typeface="Merriweather Sans"/>
              </a:rPr>
              <a:t>3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It is your responsibility to make sure the format of the information and the way it is delivered aligns with your recipients.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First of all, you should only send information that is useful to your recipients.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For example, a CSIRT would want to filter out reports and alerts that are not valuable to their organizational CSIRTs.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Luckily, national and regional CSIRTs have tools, as listed onscreen. Still, if you are an organizational CSIRT, you would not send a routing update request to your entire IT department but just to the network team. </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Secondly, make sure you deliver information to your peers in a timely fashion.</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You can pass on third-party information you receive after a quick confirmation.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Original information you compose should be distributed as quickly as possible.</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Third, make sure to maintain accuracy and completeness.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Adjust internal formatting of the data to match that of the recipients. </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And fourth, you’ll want to get feedback from your recipients through some kind of mechanism you provide. Today this is generally done manually, although an automatic machine-to-machine mechanism is desirable. </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You’ll also need to consider the capabilities of the recipients, as you design the best distribution mechanism. </a:t>
            </a:r>
            <a:endParaRPr lang="en-US" sz="1100" b="0" strike="noStrike" spc="-1">
              <a:latin typeface="Arial"/>
            </a:endParaRPr>
          </a:p>
          <a:p>
            <a:pPr>
              <a:lnSpc>
                <a:spcPct val="100000"/>
              </a:lnSpc>
              <a:spcBef>
                <a:spcPts val="1400"/>
              </a:spcBef>
            </a:pPr>
            <a:endParaRPr lang="en-US" sz="1100" b="0" strike="noStrike" spc="-1">
              <a:latin typeface="Arial"/>
            </a:endParaRPr>
          </a:p>
        </p:txBody>
      </p:sp>
      <p:sp>
        <p:nvSpPr>
          <p:cNvPr id="355"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56"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DDB823A-3012-4482-9AFB-3193F2DAFF54}" type="slidenum">
              <a:rPr lang="en-US" sz="800" b="0" strike="noStrike" spc="-1">
                <a:solidFill>
                  <a:srgbClr val="000000"/>
                </a:solidFill>
                <a:latin typeface="Merriweather Sans"/>
                <a:ea typeface="Merriweather Sans"/>
              </a:rPr>
              <a:t>10</a:t>
            </a:fld>
            <a:endParaRPr lang="en-US" sz="8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PlaceHolder 1"/>
          <p:cNvSpPr>
            <a:spLocks noGrp="1"/>
          </p:cNvSpPr>
          <p:nvPr>
            <p:ph type="body"/>
          </p:nvPr>
        </p:nvSpPr>
        <p:spPr>
          <a:xfrm>
            <a:off x="325800" y="3899520"/>
            <a:ext cx="6205320" cy="64490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Consider Capabilities of External Recipients: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CSIRTs and information security vendors have a central focus on security and security information management. They have a mandate and therefore the resources to handle that data. However, these teams need to be aware of their consuming recipients. Because of the large amounts of data these recipients will receive and transmit, they are more concerned with manipulating and moving that data than others. Constructing standards is difficult because:</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It is a rapidly changing domain space</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There is a diverse set of producers and consumers </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However, regarding tools:</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STIX and TAXII, as mentioned earlier, seem to be gaining acceptance, especially with version 2.0 and above. And, there are existing tools that allow users to export and import their data in multiple formats.</a:t>
            </a:r>
            <a:endParaRPr lang="en-US" sz="1100" b="0" strike="noStrike" spc="-1">
              <a:latin typeface="Arial"/>
            </a:endParaRPr>
          </a:p>
          <a:p>
            <a:pPr marL="181080" lvl="1" indent="-18000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Some tools offer multiple output formats, such as CIF and MSP.</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When you look at low-level consumers of your information, you need to be aware that these users are driven by their relative lack of resources to provide security information management. They will not have the automated infrastructure of their larger peers. Because these smaller companies mostly work manually, they will get limited or no benefits from the formatted data of sophisticated, automated distribution channels that is so useful to their larger cohorts. Instead, for these smaller groups, email is the preferred mechanism. </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Although the entire industry recognizes that standards are desirable, they are difficult to establish, given the constant evolution of the environment and the wide range of organizations generating, dispersing, and receiving information. </a:t>
            </a:r>
            <a:endParaRPr lang="en-US" sz="1100" b="0" strike="noStrike" spc="-1">
              <a:latin typeface="Arial"/>
            </a:endParaRPr>
          </a:p>
          <a:p>
            <a:pPr>
              <a:lnSpc>
                <a:spcPct val="100000"/>
              </a:lnSpc>
              <a:spcBef>
                <a:spcPts val="1400"/>
              </a:spcBef>
            </a:pPr>
            <a:endParaRPr lang="en-US" sz="1100" b="0" strike="noStrike" spc="-1">
              <a:latin typeface="Arial"/>
            </a:endParaRPr>
          </a:p>
        </p:txBody>
      </p:sp>
      <p:sp>
        <p:nvSpPr>
          <p:cNvPr id="358"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59"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907DE56-71AC-4CD8-A0F6-8E8D5FF9BCA9}" type="slidenum">
              <a:rPr lang="en-US" sz="800" b="0" strike="noStrike" spc="-1">
                <a:solidFill>
                  <a:srgbClr val="000000"/>
                </a:solidFill>
                <a:latin typeface="Merriweather Sans"/>
                <a:ea typeface="Merriweather Sans"/>
              </a:rPr>
              <a:t>11</a:t>
            </a:fld>
            <a:endParaRPr lang="en-US" sz="8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Consider Capabilities of External Recipients: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The biggest challenge for medium to large organizations is handling numerous sources delivering heterogeneous information. Their scalability concerns are not around the volume of data but rather the number of varying sources. Standards and the automation tools that follow will definitely assist this group of security professionals.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Walk learners through the table.</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What are the biggest challenges your team faces in terms of technology? What size organization do you represent?</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In general, the answers will match the sizes above, but you should see some crossover and should point that out.</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The last topic in Distribution is data sharing. </a:t>
            </a:r>
            <a:endParaRPr lang="en-US" sz="1200" b="0" strike="noStrike" spc="-1">
              <a:latin typeface="Arial"/>
            </a:endParaRPr>
          </a:p>
        </p:txBody>
      </p:sp>
      <p:sp>
        <p:nvSpPr>
          <p:cNvPr id="361"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62"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6ED6BB2-AE9D-42C3-97A9-9F07B58A44C7}" type="slidenum">
              <a:rPr lang="en-US" sz="800" b="0" strike="noStrike" spc="-1">
                <a:solidFill>
                  <a:srgbClr val="000000"/>
                </a:solidFill>
                <a:latin typeface="Merriweather Sans"/>
                <a:ea typeface="Merriweather Sans"/>
              </a:rPr>
              <a:t>12</a:t>
            </a:fld>
            <a:endParaRPr lang="en-US" sz="8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Strict Data Sharing Policy Is Essential: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Strict, comprehensive, and well-implemented and controlled data sharing is essential to making sure that each piece of information is applicable to and allowable for a particular set of identified recipients.</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You should strive to share only appropriate information with all recipients, both internal and external.</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The range of information types that require protection is broad: consider user names, locations, system hardware and software levels, network topologies, and intelligence collection methods to name just a few.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And, as you are well aware, controlled data sharing is in fact demanded by many laws in various regions, countries and even smaller governments. (Consider that California has tighter restrictions than the U.S. as a whole.)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Because of the abundance of sensitive information, your team must be constantly vigilant to ensure that no confidential information is released. To enforce this consistently, you need to establish a concise and thorough policy on data handling and the limitations of sharing. You must carefully control and continually validate this policy.</a:t>
            </a:r>
            <a:endParaRPr lang="en-US" sz="1200" b="0" strike="noStrike" spc="-1">
              <a:latin typeface="Arial"/>
            </a:endParaRPr>
          </a:p>
        </p:txBody>
      </p:sp>
      <p:sp>
        <p:nvSpPr>
          <p:cNvPr id="364"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65"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D583482-F0B0-4D1B-AC85-6B4E3D4133B2}" type="slidenum">
              <a:rPr lang="en-US" sz="800" b="0" strike="noStrike" spc="-1">
                <a:solidFill>
                  <a:srgbClr val="000000"/>
                </a:solidFill>
                <a:latin typeface="Merriweather Sans"/>
                <a:ea typeface="Merriweather Sans"/>
              </a:rPr>
              <a:t>13</a:t>
            </a:fld>
            <a:endParaRPr lang="en-US" sz="8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PlaceHolder 1"/>
          <p:cNvSpPr>
            <a:spLocks noGrp="1"/>
          </p:cNvSpPr>
          <p:nvPr>
            <p:ph type="body"/>
          </p:nvPr>
        </p:nvSpPr>
        <p:spPr>
          <a:xfrm>
            <a:off x="274320" y="2356920"/>
            <a:ext cx="6406920" cy="78260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Strict Data Sharing Policy Is Essential: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You must address all infrastructure, including automated routines, when sharing data. Of primary importance is to make sure you are addressing all your assets, including the software that is responsible for gathering, consolidating and sending out information. As we discussed earlier, your IT department is likely responsible for running backups. However, that staff should not have access to the actual data. Data should be shared judiciously both outside and within your organization.</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Before any data is released beyond your team, it should have clearly-identified sharing restrictions. If you are sending information, the best way to handle this is via metadata attached to the primary set of data.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most commonly used protocol for that is the Traffic Light Protocol. Some of the formats used for sharing (for example IODEF, STIX) have predefined metadata to communicate sharing restrictions.</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Which brings us again to sensitive data: Special care must be taken when handling personally identifiable information, which usually must be removed entirely before data can be transferred. However, there are other types of secret or confidential information, which must be either removed or made anonymous by removing sensitive parts of the data.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Examples of data that may be masked and safeguarded are: IP addresses, domain names and userids for either sources or victims, and the methods of intelligence collection. </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Perform this process in the Preparation phase if possible.</a:t>
            </a:r>
            <a:endParaRPr lang="en-US" sz="1100" b="0" strike="noStrike" spc="-1">
              <a:latin typeface="Arial"/>
            </a:endParaRPr>
          </a:p>
          <a:p>
            <a:pPr marL="352440" lvl="1" indent="-17352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Consider running the same routines in different phases to ensure that all sensitive data has been removed or anonymized.</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Ask:</a:t>
            </a:r>
            <a:r>
              <a:rPr lang="en-US" sz="1100" b="0" strike="noStrike" spc="-1">
                <a:solidFill>
                  <a:srgbClr val="000000"/>
                </a:solidFill>
                <a:latin typeface="Merriweather Sans"/>
                <a:ea typeface="Merriweather Sans"/>
              </a:rPr>
              <a:t> This is extremely important, so let’s take a moment to make a long list of sensitive data. Remember that data that may not be sensitive to your organization might be to another.</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Make sure the students do not debate whether a type of data is sensitive. The originator doesn’t need to justify his or her contributions. There are no wrong answers in this case.</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And finally, as with other parts of the process, let’s look at recommendations. </a:t>
            </a:r>
            <a:endParaRPr lang="en-US" sz="1100" b="0" strike="noStrike" spc="-1">
              <a:latin typeface="Arial"/>
            </a:endParaRPr>
          </a:p>
        </p:txBody>
      </p:sp>
      <p:sp>
        <p:nvSpPr>
          <p:cNvPr id="367"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68"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D2B215E-78EA-432E-B6FA-4BB3423B09B6}" type="slidenum">
              <a:rPr lang="en-US" sz="800" b="0" strike="noStrike" spc="-1">
                <a:solidFill>
                  <a:srgbClr val="000000"/>
                </a:solidFill>
                <a:latin typeface="Merriweather Sans"/>
                <a:ea typeface="Merriweather Sans"/>
              </a:rPr>
              <a:t>14</a:t>
            </a:fld>
            <a:endParaRPr lang="en-US" sz="8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p:cNvSpPr>
          <p:nvPr>
            <p:ph type="body"/>
          </p:nvPr>
        </p:nvSpPr>
        <p:spPr>
          <a:xfrm>
            <a:off x="325800" y="4072320"/>
            <a:ext cx="620532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Distribution Recommendations for Internal Recipients: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Take a look at this checklist for distribution recommendations for internal recipients.</a:t>
            </a:r>
            <a:endParaRPr lang="en-US" sz="1200" b="0" strike="noStrike" spc="-1">
              <a:latin typeface="Arial"/>
            </a:endParaRPr>
          </a:p>
          <a:p>
            <a:pPr marL="216000" indent="-215640">
              <a:lnSpc>
                <a:spcPct val="100000"/>
              </a:lnSpc>
              <a:spcBef>
                <a:spcPts val="300"/>
              </a:spcBef>
            </a:pPr>
            <a:r>
              <a:rPr lang="en-US" sz="1200" b="0" strike="noStrike" spc="-1">
                <a:solidFill>
                  <a:srgbClr val="000000"/>
                </a:solidFill>
                <a:latin typeface="Merriweather Sans"/>
                <a:ea typeface="Merriweather Sans"/>
              </a:rPr>
              <a:t>Because you have authority over internal recipients, you can proactively defend them and require that they adhere to changes. When talking about your internal constituencies, you (or you and your IT department) have the power to enforce adherence. You can take command to defend them by pushing out mandatory updates. You may not be able to prevent them from opening malicious attachments, but you certainly have more control over them than over external recipients.</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You’ll want to use all the resources and tools at your disposal to mitigate every threat relevant to your constituency, that is, groups over which you have authority. Update your internal resources such as monitoring systems and other infrastructure elements to automatically detect threats.</a:t>
            </a:r>
            <a:endParaRPr lang="en-US" sz="1200" b="0" strike="noStrike" spc="-1">
              <a:latin typeface="Arial"/>
            </a:endParaRPr>
          </a:p>
          <a:p>
            <a:pPr marL="216000" indent="-215640">
              <a:lnSpc>
                <a:spcPct val="100000"/>
              </a:lnSpc>
              <a:spcBef>
                <a:spcPts val="360"/>
              </a:spcBef>
            </a:pPr>
            <a:r>
              <a:rPr lang="en-US" sz="1200" b="0" strike="noStrike" spc="-1">
                <a:solidFill>
                  <a:srgbClr val="000000"/>
                </a:solidFill>
                <a:latin typeface="Merriweather Sans"/>
                <a:ea typeface="Merriweather Sans"/>
              </a:rPr>
              <a:t>How you respond to actionable information depends on the confidence you have in the accuracy your conclusions. If you you have high confidence in the accuracy of your data, you can act automatically. For example, you can block an IP address or traffic with certain signatures. If your confidence in the accuracy is not high, you can allow analysts who are more knowledgeable about their particular eco-systems to take action.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And now let’s look at communications with external recipients. </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70"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71"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594F209-B469-4D76-90BE-C9EE1DB1920D}" type="slidenum">
              <a:rPr lang="en-US" sz="800" b="0" strike="noStrike" spc="-1">
                <a:solidFill>
                  <a:srgbClr val="000000"/>
                </a:solidFill>
                <a:latin typeface="Merriweather Sans"/>
                <a:ea typeface="Merriweather Sans"/>
              </a:rPr>
              <a:t>15</a:t>
            </a:fld>
            <a:endParaRPr lang="en-US" sz="8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p:cNvSpPr>
          <p:nvPr>
            <p:ph type="body"/>
          </p:nvPr>
        </p:nvSpPr>
        <p:spPr>
          <a:xfrm>
            <a:off x="274320" y="2448720"/>
            <a:ext cx="6308280" cy="7044120"/>
          </a:xfrm>
          <a:prstGeom prst="rect">
            <a:avLst/>
          </a:prstGeom>
        </p:spPr>
        <p:txBody>
          <a:bodyPr lIns="0" tIns="0" rIns="0" bIns="0"/>
          <a:lstStyle/>
          <a:p>
            <a:pPr marL="216000" indent="-215640">
              <a:lnSpc>
                <a:spcPct val="100000"/>
              </a:lnSpc>
            </a:pPr>
            <a:r>
              <a:rPr lang="en-US" sz="1000" b="1" strike="noStrike" spc="-1">
                <a:solidFill>
                  <a:srgbClr val="000000"/>
                </a:solidFill>
                <a:latin typeface="Merriweather Sans"/>
                <a:ea typeface="Merriweather Sans"/>
              </a:rPr>
              <a:t>Distribution Recommendations for External Recipients: </a:t>
            </a:r>
            <a:r>
              <a:rPr lang="en-US" sz="1000" b="0" i="1" strike="noStrike" spc="-1">
                <a:solidFill>
                  <a:srgbClr val="000000"/>
                </a:solidFill>
                <a:latin typeface="Merriweather Sans"/>
                <a:ea typeface="Merriweather Sans"/>
              </a:rPr>
              <a:t>4 minutes</a:t>
            </a:r>
            <a:endParaRPr lang="en-US" sz="1000" b="0" strike="noStrike" spc="-1">
              <a:latin typeface="Arial"/>
            </a:endParaRPr>
          </a:p>
          <a:p>
            <a:pPr marL="216000" indent="-215640">
              <a:lnSpc>
                <a:spcPct val="100000"/>
              </a:lnSpc>
              <a:spcBef>
                <a:spcPts val="3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Take a look at this checklist for distribution recommendations for external recipients.</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You don’t have authority over external recipients, but you do have influence. You can help them by sharing information that allows them to: </a:t>
            </a:r>
            <a:endParaRPr lang="en-US" sz="1000" b="0" strike="noStrike" spc="-1">
              <a:latin typeface="Arial"/>
            </a:endParaRPr>
          </a:p>
          <a:p>
            <a:pPr marL="352440" lvl="1" indent="-17352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Defend themselves, and</a:t>
            </a:r>
            <a:endParaRPr lang="en-US" sz="1000" b="0" strike="noStrike" spc="-1">
              <a:latin typeface="Arial"/>
            </a:endParaRPr>
          </a:p>
          <a:p>
            <a:pPr marL="352440" lvl="1" indent="-17352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Fight the root cause of a threat.</a:t>
            </a:r>
            <a:endParaRPr lang="en-US" sz="1000" b="0" strike="noStrike" spc="-1">
              <a:latin typeface="Arial"/>
            </a:endParaRPr>
          </a:p>
          <a:p>
            <a:pPr>
              <a:lnSpc>
                <a:spcPct val="100000"/>
              </a:lnSpc>
              <a:spcBef>
                <a:spcPts val="1400"/>
              </a:spcBef>
            </a:pPr>
            <a:r>
              <a:rPr lang="en-US" sz="1000" b="0" strike="noStrike" spc="-1">
                <a:solidFill>
                  <a:srgbClr val="000000"/>
                </a:solidFill>
                <a:latin typeface="Merriweather Sans"/>
                <a:ea typeface="Merriweather Sans"/>
              </a:rPr>
              <a:t>When deciding on the format and method of transport for your output data, take your recipients into consideration. </a:t>
            </a:r>
            <a:endParaRPr lang="en-US" sz="1000" b="0" strike="noStrike" spc="-1">
              <a:latin typeface="Arial"/>
            </a:endParaRPr>
          </a:p>
          <a:p>
            <a:pPr marL="352440" lvl="1" indent="-17352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If you are a national or regional CSIRT, your recipients will likely range from small to medium or large organizations. As we discuss earlier, those varying recipients have different preferences regarding how to consume data. To maximize productivity, both you and your recipients must exchange data effectively. As an example, you might provide information in both machine-oriented STIX format and also human-readable text format. The point is to thoughtfully choose the appropriate output data formats and methods of transport for your recipients.</a:t>
            </a:r>
            <a:endParaRPr lang="en-US" sz="1000" b="0" strike="noStrike" spc="-1">
              <a:latin typeface="Arial"/>
            </a:endParaRPr>
          </a:p>
          <a:p>
            <a:pPr marL="352440" lvl="1" indent="-17352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A well-defined and easy-to-use custom interface (either machine- or human-oriented) may be more useful for your constituency than any standard designed specifically for the sharing of the security information. </a:t>
            </a:r>
            <a:endParaRPr lang="en-US" sz="1000" b="0" strike="noStrike" spc="-1">
              <a:latin typeface="Arial"/>
            </a:endParaRPr>
          </a:p>
          <a:p>
            <a:pPr marL="457200" lvl="1" indent="-17676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Going with simple internet technologies such as HTTP, JSON, CSV, TLS, REST, and others can give you good results quickly.</a:t>
            </a:r>
            <a:endParaRPr lang="en-US" sz="1000" b="0" strike="noStrike" spc="-1">
              <a:latin typeface="Arial"/>
            </a:endParaRPr>
          </a:p>
          <a:p>
            <a:pPr marL="457200" lvl="1" indent="-17676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Take time to research the varying security data exchange standards. Check for those that are gaining adherents and discard those which are losing support. As of this time, more and more people are using STIX, and it seems destined to become the industry standard. But that could change.</a:t>
            </a:r>
            <a:endParaRPr lang="en-US" sz="1000" b="0" strike="noStrike" spc="-1">
              <a:latin typeface="Arial"/>
            </a:endParaRPr>
          </a:p>
          <a:p>
            <a:pPr marL="352440" lvl="1" indent="-17352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When transmitting large amounts of data, lean towards selecting lightweight formats (for example Protocol Buffers or other binary serialization formats) over more voluminous solutions such as TAXII, which uses heavyweight XML.</a:t>
            </a:r>
            <a:endParaRPr lang="en-US" sz="1000" b="0" strike="noStrike" spc="-1">
              <a:latin typeface="Arial"/>
            </a:endParaRPr>
          </a:p>
          <a:p>
            <a:pPr>
              <a:lnSpc>
                <a:spcPct val="100000"/>
              </a:lnSpc>
              <a:spcBef>
                <a:spcPts val="1400"/>
              </a:spcBef>
            </a:pPr>
            <a:r>
              <a:rPr lang="en-US" sz="1000" b="0" strike="noStrike" spc="-1">
                <a:solidFill>
                  <a:srgbClr val="000000"/>
                </a:solidFill>
                <a:latin typeface="Merriweather Sans"/>
                <a:ea typeface="Merriweather Sans"/>
              </a:rPr>
              <a:t>We cannot stress this enough: one of your most important and challenging responsibilities is to protect the sensitive data under your control. Make sure your team not only has a well-defined and comprehensive policy for data sharing, but also that they are always following it. </a:t>
            </a:r>
            <a:endParaRPr lang="en-US" sz="1000" b="0" strike="noStrike" spc="-1">
              <a:latin typeface="Arial"/>
            </a:endParaRPr>
          </a:p>
          <a:p>
            <a:pPr>
              <a:lnSpc>
                <a:spcPct val="100000"/>
              </a:lnSpc>
              <a:spcBef>
                <a:spcPts val="300"/>
              </a:spcBef>
            </a:pPr>
            <a:r>
              <a:rPr lang="en-US" sz="1000" b="0" strike="noStrike" spc="-1">
                <a:solidFill>
                  <a:srgbClr val="000000"/>
                </a:solidFill>
                <a:latin typeface="Merriweather Sans"/>
                <a:ea typeface="Merriweather Sans"/>
              </a:rPr>
              <a:t>Unfortunately, any time you are working on threats, you are under deadline. Every minute wasted could result in another attack. So minimize delays in distribution. Perform the Distribution phase as early as possible, sometimes in parallel with other parts of the process.</a:t>
            </a:r>
            <a:endParaRPr lang="en-US" sz="1000" b="0" strike="noStrike" spc="-1">
              <a:latin typeface="Arial"/>
            </a:endParaRPr>
          </a:p>
          <a:p>
            <a:pPr>
              <a:lnSpc>
                <a:spcPct val="100000"/>
              </a:lnSpc>
              <a:spcBef>
                <a:spcPts val="1400"/>
              </a:spcBef>
            </a:pPr>
            <a:r>
              <a:rPr lang="en-US" sz="1000" b="1" strike="noStrike" spc="-1">
                <a:solidFill>
                  <a:srgbClr val="000000"/>
                </a:solidFill>
                <a:latin typeface="Merriweather Sans"/>
                <a:ea typeface="Merriweather Sans"/>
              </a:rPr>
              <a:t>Segue:</a:t>
            </a:r>
            <a:r>
              <a:rPr lang="en-US" sz="1000" b="0" strike="noStrike" spc="-1">
                <a:solidFill>
                  <a:srgbClr val="000000"/>
                </a:solidFill>
                <a:latin typeface="Merriweather Sans"/>
                <a:ea typeface="Merriweather Sans"/>
              </a:rPr>
              <a:t> Let’s move on to the lab.</a:t>
            </a:r>
            <a:endParaRPr lang="en-US" sz="1000" b="0" strike="noStrike" spc="-1">
              <a:latin typeface="Arial"/>
            </a:endParaRPr>
          </a:p>
        </p:txBody>
      </p:sp>
      <p:sp>
        <p:nvSpPr>
          <p:cNvPr id="373"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7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12DBF90-CF4C-4EC5-BEBC-7136FB98206E}" type="slidenum">
              <a:rPr lang="en-US" sz="800" b="0" strike="noStrike" spc="-1">
                <a:solidFill>
                  <a:srgbClr val="000000"/>
                </a:solidFill>
                <a:latin typeface="Merriweather Sans"/>
                <a:ea typeface="Merriweather Sans"/>
              </a:rPr>
              <a:t>16</a:t>
            </a:fld>
            <a:endParaRPr lang="en-US" sz="8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6 Lab: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this lab, we will try some data distribution in a guided scenario, and then in a scenario based on your actual work environment.</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lab has two parts. A guided scenario and one looking at the student’s real-world environment. After the lab is complete: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For the guided scenario, discuss the results as you go. They should be fairly similar, although each student will make some slightly differing assumptions.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For the real-world section, it is best to break into small teams to debrief. This is because each individual and organization will have vastly differing environments and experience. </a:t>
            </a:r>
            <a:endParaRPr lang="en-US" sz="1200" b="0" strike="noStrike" spc="-1">
              <a:latin typeface="Arial"/>
            </a:endParaRPr>
          </a:p>
        </p:txBody>
      </p:sp>
      <p:sp>
        <p:nvSpPr>
          <p:cNvPr id="376"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6 Lab Instructions</a:t>
            </a:r>
            <a:r>
              <a:rPr lang="en-US" sz="1200" b="0"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During your workweek, you received several pieces of information. Each piece of information has a different source, as well as different properties and levels of information. You will analyze the information through the questions in this lab.</a:t>
            </a:r>
            <a:endParaRPr lang="en-US" sz="1200" b="0" strike="noStrike" spc="-1">
              <a:latin typeface="Arial"/>
            </a:endParaRPr>
          </a:p>
        </p:txBody>
      </p:sp>
      <p:sp>
        <p:nvSpPr>
          <p:cNvPr id="378" name="CustomShape 2"/>
          <p:cNvSpPr/>
          <p:nvPr/>
        </p:nvSpPr>
        <p:spPr>
          <a:xfrm>
            <a:off x="0" y="8930520"/>
            <a:ext cx="51109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79" name="CustomShape 3"/>
          <p:cNvSpPr/>
          <p:nvPr/>
        </p:nvSpPr>
        <p:spPr>
          <a:xfrm>
            <a:off x="3886200" y="8681400"/>
            <a:ext cx="2970720" cy="463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F3812BB-03CB-4AF5-A474-AD6846FF22AA}" type="slidenum">
              <a:rPr lang="en-US" sz="800" b="0" strike="noStrike" spc="-1">
                <a:solidFill>
                  <a:srgbClr val="000000"/>
                </a:solidFill>
                <a:latin typeface="Merriweather Sans"/>
                <a:ea typeface="Merriweather Sans"/>
              </a:rPr>
              <a:t>18</a:t>
            </a:fld>
            <a:endParaRPr lang="en-US" sz="800" b="0" strike="noStrike" spc="-1">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Questions?: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Any questions?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for structured feedback and put any large-scale questions or questions on a particular tangent that you don’t want to address at the moment in the “Parking Lot,” to address either after class or in a follow-up session.</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Lucida Sans"/>
                <a:ea typeface="Lucida Sans"/>
              </a:rPr>
              <a:t>Segue: </a:t>
            </a:r>
            <a:r>
              <a:rPr lang="en-US" sz="1200" b="0" strike="noStrike" spc="-1">
                <a:solidFill>
                  <a:srgbClr val="000000"/>
                </a:solidFill>
                <a:latin typeface="Lucida Sans"/>
                <a:ea typeface="Lucida Sans"/>
              </a:rPr>
              <a:t>Next you will take a lab about the 5-part process.</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81"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4813" cy="4113213"/>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66" name="Shape 66"/>
          <p:cNvSpPr>
            <a:spLocks noGrp="1" noRot="1" noChangeAspect="1"/>
          </p:cNvSpPr>
          <p:nvPr>
            <p:ph type="sldImg" idx="2"/>
          </p:nvPr>
        </p:nvSpPr>
        <p:spPr>
          <a:xfrm>
            <a:off x="1143000" y="685800"/>
            <a:ext cx="4570413" cy="34274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85024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PlaceHolder 1"/>
          <p:cNvSpPr>
            <a:spLocks noGrp="1"/>
          </p:cNvSpPr>
          <p:nvPr>
            <p:ph type="body"/>
          </p:nvPr>
        </p:nvSpPr>
        <p:spPr>
          <a:xfrm>
            <a:off x="631800" y="4343400"/>
            <a:ext cx="5592960" cy="6449040"/>
          </a:xfrm>
          <a:prstGeom prst="rect">
            <a:avLst/>
          </a:prstGeom>
        </p:spPr>
        <p:txBody>
          <a:bodyPr lIns="0" tIns="0" rIns="0" bIns="0"/>
          <a:lstStyle/>
          <a:p>
            <a:endParaRPr lang="en-US" sz="2000" b="0" strike="noStrike" spc="-1">
              <a:latin typeface="Arial"/>
            </a:endParaRPr>
          </a:p>
        </p:txBody>
      </p:sp>
      <p:sp>
        <p:nvSpPr>
          <p:cNvPr id="383"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PlaceHolder 1"/>
          <p:cNvSpPr>
            <a:spLocks noGrp="1"/>
          </p:cNvSpPr>
          <p:nvPr>
            <p:ph type="body"/>
          </p:nvPr>
        </p:nvSpPr>
        <p:spPr>
          <a:xfrm>
            <a:off x="325800" y="4343400"/>
            <a:ext cx="620532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Agenda: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By the end of this module, you will be able to:</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Carefully gauge the appropriate recipients and level of proficiency of each group, including individuals, organizations, and even automated systems. For each unique group, you will determine capabilities and craft appropriate messaging.</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Ensure timeliness, completeness, accuracy, usefulness, and relevance.</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Strictly maintain confidentiality of any and all sensitive information that is delivered to your team.</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Choose suitable data formats and transport methods. For example, consider an email warning of malicious attachments vs. an update to your firewall.</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Effectively use automation, considering costs and benefits.</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Design clear and concise feedback mechanism that can also help correct erroneous information and deliver feedback to your providers.</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Segue:</a:t>
            </a:r>
            <a:r>
              <a:rPr lang="en-US" sz="1200" b="0" strike="noStrike" spc="-1">
                <a:solidFill>
                  <a:srgbClr val="000000"/>
                </a:solidFill>
                <a:latin typeface="Merriweather Sans"/>
                <a:ea typeface="Merriweather Sans"/>
              </a:rPr>
              <a:t> Let’s start with an overview of Distribution.</a:t>
            </a:r>
            <a:endParaRPr lang="en-US" sz="1200" b="0" strike="noStrike" spc="-1">
              <a:latin typeface="Arial"/>
            </a:endParaRPr>
          </a:p>
        </p:txBody>
      </p:sp>
      <p:sp>
        <p:nvSpPr>
          <p:cNvPr id="334"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35"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25EE1F4-DFF0-41B2-8036-4C011014AF05}" type="slidenum">
              <a:rPr lang="en-US" sz="800" b="0" strike="noStrike" spc="-1">
                <a:solidFill>
                  <a:srgbClr val="000000"/>
                </a:solidFill>
                <a:latin typeface="Merriweather Sans"/>
                <a:ea typeface="Merriweather Sans"/>
              </a:rPr>
              <a:t>3</a:t>
            </a:fld>
            <a:endParaRPr lang="en-US" sz="8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PlaceHolder 1"/>
          <p:cNvSpPr>
            <a:spLocks noGrp="1"/>
          </p:cNvSpPr>
          <p:nvPr>
            <p:ph type="body"/>
          </p:nvPr>
        </p:nvSpPr>
        <p:spPr>
          <a:xfrm>
            <a:off x="274320" y="3641760"/>
            <a:ext cx="6468480" cy="761436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Distribution Key to Issue Announcement and Resolution: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The final step in the process of handling actionable information is distributing the information. Distributing accurate and appropriate information in a timely manner is extremely important so recipients can act up on it</a:t>
            </a:r>
            <a:r>
              <a:rPr lang="en-US" sz="1200" b="0" strike="sngStrike" spc="-1">
                <a:solidFill>
                  <a:srgbClr val="000000"/>
                </a:solidFill>
                <a:latin typeface="Merriweather Sans"/>
                <a:ea typeface="Merriweather Sans"/>
              </a:rPr>
              <a:t> </a:t>
            </a:r>
            <a:r>
              <a:rPr lang="en-US" sz="1200" b="0" strike="noStrike" spc="-1">
                <a:solidFill>
                  <a:srgbClr val="000000"/>
                </a:solidFill>
                <a:latin typeface="Merriweather Sans"/>
                <a:ea typeface="Merriweather Sans"/>
              </a:rPr>
              <a:t>promptly. A recipient might be an organization, a person, or an automated system, such as an IDS.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The reason you want to disclose this information is to help mitigate relevant threats that are germane to your constituency. There is a range of situations and events you will address.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At one side of the defense spectrum are immediate, direct remediation actions to improve the security status such as reactively applying a patch, removing malicious code, or taking down a botnet. And at the other end is proactive hardening such as implementing new detection rules in an organization’s IDS (beyond what the vendor provides) or an internal announcement to avoid opening emails or attachments. </a:t>
            </a:r>
            <a:endParaRPr lang="en-US" sz="1200" b="0" strike="noStrike" spc="-1">
              <a:latin typeface="Arial"/>
            </a:endParaRPr>
          </a:p>
          <a:p>
            <a:pPr>
              <a:lnSpc>
                <a:spcPct val="100000"/>
              </a:lnSpc>
              <a:spcBef>
                <a:spcPts val="1400"/>
              </a:spcBef>
            </a:pPr>
            <a:r>
              <a:rPr lang="en-US" sz="1200" b="0" strike="noStrike" spc="-1">
                <a:solidFill>
                  <a:srgbClr val="000000"/>
                </a:solidFill>
                <a:latin typeface="Merriweather Sans"/>
                <a:ea typeface="Merriweather Sans"/>
              </a:rPr>
              <a:t>Other major tasks you need to accomplish are: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Responsibly determining the recipients who can have access to this information and the level of that information based on the capability of the recipients. </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Figuring out how to distribute the information, in other words, the technical aspects of circulation.</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Developing a responsible sharing policy, passing on all information that does not compromise the privacy of your sensitive information.</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Making general recommendations around distribution.</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Okay, so let’s move forward.</a:t>
            </a:r>
            <a:endParaRPr lang="en-US" sz="1200" b="0" strike="noStrike" spc="-1">
              <a:latin typeface="Arial"/>
            </a:endParaRPr>
          </a:p>
          <a:p>
            <a:pPr>
              <a:lnSpc>
                <a:spcPct val="100000"/>
              </a:lnSpc>
              <a:spcBef>
                <a:spcPts val="1400"/>
              </a:spcBef>
            </a:pPr>
            <a:endParaRPr lang="en-US" sz="1200" b="0" strike="noStrike" spc="-1">
              <a:latin typeface="Arial"/>
            </a:endParaRPr>
          </a:p>
        </p:txBody>
      </p:sp>
      <p:sp>
        <p:nvSpPr>
          <p:cNvPr id="337"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38"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00B2CEA-EFA0-4C34-8A11-4545CE8AAE71}" type="slidenum">
              <a:rPr lang="en-US" sz="800" b="0" strike="noStrike" spc="-1">
                <a:solidFill>
                  <a:srgbClr val="000000"/>
                </a:solidFill>
                <a:latin typeface="Merriweather Sans"/>
                <a:ea typeface="Merriweather Sans"/>
              </a:rPr>
              <a:t>4</a:t>
            </a:fld>
            <a:endParaRPr lang="en-US" sz="8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Identifying Correct Recipients Is Vital: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The ultimate goal of the distribution is to get the information to the the appropriate people, organizations, and automated systems, at the appropriate level of information, and via an appropriate method so the information will be actually used.</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This starts with understanding the set of people who need to receive your communication: your recipients, and their needs. You need to also know the exact information, the type, and level each group requires. For example, you may have three distinct groups of recipients. In the slide we show (1) informing your IT department to apply patches to either servers, laptops or network devices, (2) an internal email warning your internal constituency of the dangers of opening certain kinds of attachments, and (3) sending filtered information about the breach to your national or regional CSIRT.</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Although you have many constituencies, we can segregate them into internal and external. Let’s look at your internal recipients first. </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40"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41"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34FE3A1-E9D4-44D1-8A64-9425F5A3959E}" type="slidenum">
              <a:rPr lang="en-US" sz="800" b="0" strike="noStrike" spc="-1">
                <a:solidFill>
                  <a:srgbClr val="000000"/>
                </a:solidFill>
                <a:latin typeface="Merriweather Sans"/>
                <a:ea typeface="Merriweather Sans"/>
              </a:rPr>
              <a:t>5</a:t>
            </a:fld>
            <a:endParaRPr lang="en-US" sz="8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PlaceHolder 1"/>
          <p:cNvSpPr>
            <a:spLocks noGrp="1"/>
          </p:cNvSpPr>
          <p:nvPr>
            <p:ph type="body"/>
          </p:nvPr>
        </p:nvSpPr>
        <p:spPr>
          <a:xfrm>
            <a:off x="289440" y="3998520"/>
            <a:ext cx="6277680" cy="613548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Easier to Instruct Internal Recipients: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endParaRPr lang="en-US" sz="1100" b="0" strike="noStrike" spc="-1">
              <a:latin typeface="Arial"/>
            </a:endParaRPr>
          </a:p>
          <a:p>
            <a:pPr marL="171360" lvl="1" indent="-1702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Of course, you have more authority over internal recipients, especially your IT staff. </a:t>
            </a:r>
            <a:endParaRPr lang="en-US" sz="1100" b="0" strike="noStrike" spc="-1">
              <a:latin typeface="Arial"/>
            </a:endParaRPr>
          </a:p>
          <a:p>
            <a:pPr marL="171360" lvl="1" indent="-1702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You will want to make sure your information is of sufficient quality during analysis. This was done in the Analysis step, but it’s worth reminding you that the quality of data must always be considered before you act on a false positive. </a:t>
            </a:r>
            <a:endParaRPr lang="en-US" sz="1100" b="0" strike="noStrike" spc="-1">
              <a:latin typeface="Arial"/>
            </a:endParaRPr>
          </a:p>
          <a:p>
            <a:pPr marL="171360" lvl="1" indent="-1702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Once you are assured you have reached the correct conclusions, you must document the required changes and communicate the required actions. Those can be human instructions “re-image server xyz” or “update software to version 1.2.3” or “apply these CLI changes to all internal routers.” A few more examples are listed on the slide. </a:t>
            </a:r>
            <a:endParaRPr lang="en-US" sz="1100" b="0" strike="noStrike" spc="-1">
              <a:latin typeface="Arial"/>
            </a:endParaRPr>
          </a:p>
          <a:p>
            <a:pPr marL="181080" lvl="1" indent="-180000">
              <a:lnSpc>
                <a:spcPct val="100000"/>
              </a:lnSpc>
              <a:spcBef>
                <a:spcPts val="329"/>
              </a:spcBef>
              <a:buClr>
                <a:srgbClr val="000000"/>
              </a:buClr>
              <a:buFont typeface="Arial"/>
              <a:buChar char="•"/>
            </a:pPr>
            <a:r>
              <a:rPr lang="en-US" sz="1100" b="0" strike="noStrike" spc="-1">
                <a:solidFill>
                  <a:srgbClr val="000000"/>
                </a:solidFill>
                <a:latin typeface="Merriweather Sans"/>
                <a:ea typeface="Merriweather Sans"/>
              </a:rPr>
              <a:t>To be most effective, you must have previously worked with your recipients to have established processes and procedures with a distinct separation of responsibilities. </a:t>
            </a:r>
            <a:endParaRPr lang="en-US" sz="1100" b="0" strike="noStrike" spc="-1">
              <a:latin typeface="Arial"/>
            </a:endParaRPr>
          </a:p>
          <a:p>
            <a:pPr marL="181080" lvl="1" indent="-180000">
              <a:lnSpc>
                <a:spcPct val="100000"/>
              </a:lnSpc>
              <a:spcBef>
                <a:spcPts val="329"/>
              </a:spcBef>
              <a:buClr>
                <a:srgbClr val="000000"/>
              </a:buClr>
              <a:buFont typeface="Arial"/>
              <a:buChar char="•"/>
            </a:pPr>
            <a:r>
              <a:rPr lang="en-US" sz="1100" b="0" strike="noStrike" spc="-1">
                <a:solidFill>
                  <a:srgbClr val="000000"/>
                </a:solidFill>
                <a:latin typeface="Merriweather Sans"/>
                <a:ea typeface="Merriweather Sans"/>
              </a:rPr>
              <a:t>To be most efficient, you’ll want to increase productivity by integrating internal systems well. And of course, good communication with our cohorts is also vital.</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Who are the various groups of recipients</a:t>
            </a:r>
            <a:r>
              <a:rPr lang="en-US" sz="1100" b="1" strike="noStrike" spc="-1">
                <a:solidFill>
                  <a:srgbClr val="000000"/>
                </a:solidFill>
                <a:latin typeface="Merriweather Sans"/>
                <a:ea typeface="Merriweather Sans"/>
              </a:rPr>
              <a:t> </a:t>
            </a:r>
            <a:r>
              <a:rPr lang="en-US" sz="1100" b="0" strike="noStrike" spc="-1">
                <a:solidFill>
                  <a:srgbClr val="000000"/>
                </a:solidFill>
                <a:latin typeface="Merriweather Sans"/>
                <a:ea typeface="Merriweather Sans"/>
              </a:rPr>
              <a:t>at your organization? How do you communicate with each group? Are there ways you can improve integration with security systems in your organization?</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Make sure learners are able to classify recipients by internal and external, and modify their communication with them appropriately.</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So now let’s talk about the more remote recipients, external ones. </a:t>
            </a:r>
            <a:endParaRPr lang="en-US" sz="1100" b="0" strike="noStrike" spc="-1">
              <a:latin typeface="Arial"/>
            </a:endParaRPr>
          </a:p>
          <a:p>
            <a:pPr>
              <a:lnSpc>
                <a:spcPct val="100000"/>
              </a:lnSpc>
              <a:spcBef>
                <a:spcPts val="329"/>
              </a:spcBef>
            </a:pPr>
            <a:endParaRPr lang="en-US" sz="1100" b="0" strike="noStrike" spc="-1">
              <a:latin typeface="Arial"/>
            </a:endParaRPr>
          </a:p>
          <a:p>
            <a:pPr>
              <a:lnSpc>
                <a:spcPct val="100000"/>
              </a:lnSpc>
              <a:spcBef>
                <a:spcPts val="1400"/>
              </a:spcBef>
            </a:pPr>
            <a:endParaRPr lang="en-US" sz="1100" b="0" strike="noStrike" spc="-1">
              <a:latin typeface="Arial"/>
            </a:endParaRPr>
          </a:p>
        </p:txBody>
      </p:sp>
      <p:sp>
        <p:nvSpPr>
          <p:cNvPr id="343"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4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BBEA532-DCD8-48BA-B6EE-20361E76AC07}" type="slidenum">
              <a:rPr lang="en-US" sz="800" b="0" strike="noStrike" spc="-1">
                <a:solidFill>
                  <a:srgbClr val="000000"/>
                </a:solidFill>
                <a:latin typeface="Merriweather Sans"/>
                <a:ea typeface="Merriweather Sans"/>
              </a:rPr>
              <a:t>6</a:t>
            </a:fld>
            <a:endParaRPr lang="en-US" sz="8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PlaceHolder 1"/>
          <p:cNvSpPr>
            <a:spLocks noGrp="1"/>
          </p:cNvSpPr>
          <p:nvPr>
            <p:ph type="body"/>
          </p:nvPr>
        </p:nvSpPr>
        <p:spPr>
          <a:xfrm>
            <a:off x="237240" y="4014000"/>
            <a:ext cx="6382080" cy="67784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Less Control Over External Recipients: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It is no surprise that you will have less authority over external recipients when you disseminate your actionable information, so focus on coordination or collaboration rather than trying to impose your direct authority. Internally, you are focused on defending your resources. Externally, you work with others to help other users, sectors, countries, regions, and the like.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Be as liberal as possible with information sharing. Threats and security issues more often manifest themselves globally rather than in a particular country or region. Consider the recent attack on inter-bank transfers using the SWIFT system – banks in any number of countries could have been affected by this attack. Because of the broad base of affected communities, you will want to share information with all interested parties. There are reasons you can’t share as much as you want, such as signed nondisclosure agreements, privacy restrictions, and national or local laws. </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Does your organization have an established policy on information exchange and what you cannot expose?</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We would hope so, but if not, this is a very important data point for students to take back to their organizations.</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Another consideration is the capability level of your recipients. </a:t>
            </a:r>
            <a:endParaRPr lang="en-US" sz="1200" b="0" strike="noStrike" spc="-1">
              <a:latin typeface="Arial"/>
            </a:endParaRPr>
          </a:p>
          <a:p>
            <a:pPr>
              <a:lnSpc>
                <a:spcPct val="100000"/>
              </a:lnSpc>
              <a:spcBef>
                <a:spcPts val="1400"/>
              </a:spcBef>
            </a:pPr>
            <a:endParaRPr lang="en-US" sz="1200" b="0" strike="noStrike" spc="-1">
              <a:latin typeface="Arial"/>
            </a:endParaRPr>
          </a:p>
        </p:txBody>
      </p:sp>
      <p:sp>
        <p:nvSpPr>
          <p:cNvPr id="346"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47"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740458C-D860-4338-B3F5-BBD65CD7192D}" type="slidenum">
              <a:rPr lang="en-US" sz="800" b="0" strike="noStrike" spc="-1">
                <a:solidFill>
                  <a:srgbClr val="000000"/>
                </a:solidFill>
                <a:latin typeface="Merriweather Sans"/>
                <a:ea typeface="Merriweather Sans"/>
              </a:rPr>
              <a:t>7</a:t>
            </a:fld>
            <a:endParaRPr lang="en-US" sz="8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Less Control Over External Recipients: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Communication should be bidirectional. You will want to collect feedback, and provide feedback to the originator in several areas: (1) how the communications processes are working and ideas for improvement, and (2) the usefulness, accuracy, completeness, relevance, and timeliness of information received. Similarly, you need to address the same items – timeliness, usefulness, relevance, accuracy, and completeness – of information you send out.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There are a number of tools that have been created to facilitate information exchange. However, the landscape is expanding and evolving rapidly. So make sure that you are always tracking the advances in the industry and build in plans to upgrade when better tools appear on the horizon.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Because the field of security information exchange is rather young, industry standards are still developing and best practices are not yet stable. This is another item you’ll want to follow in the background. On the slide is an excellent reference issued by U.S. NIST.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Another consideration is the capability level of your recipients.</a:t>
            </a:r>
            <a:endParaRPr lang="en-US" sz="1200" b="0" strike="noStrike" spc="-1">
              <a:latin typeface="Arial"/>
            </a:endParaRPr>
          </a:p>
        </p:txBody>
      </p:sp>
      <p:sp>
        <p:nvSpPr>
          <p:cNvPr id="349"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50"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CAB38E4-881E-46B8-9F40-B06E82DF3AB1}" type="slidenum">
              <a:rPr lang="en-US" sz="800" b="0" strike="noStrike" spc="-1">
                <a:solidFill>
                  <a:srgbClr val="000000"/>
                </a:solidFill>
                <a:latin typeface="Merriweather Sans"/>
                <a:ea typeface="Merriweather Sans"/>
              </a:rPr>
              <a:t>8</a:t>
            </a:fld>
            <a:endParaRPr lang="en-US" sz="8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PlaceHolder 1"/>
          <p:cNvSpPr>
            <a:spLocks noGrp="1"/>
          </p:cNvSpPr>
          <p:nvPr>
            <p:ph type="body"/>
          </p:nvPr>
        </p:nvSpPr>
        <p:spPr>
          <a:xfrm>
            <a:off x="325800" y="4059720"/>
            <a:ext cx="620532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Consider Proficiency of External Recipients: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External recipients you work with will have different levels of understanding of and experience with security issues. In each case, you’ll want to gear your conversations to the appropriate level of comprehension.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As is shown onscreen, there are a number of differing levels of proficiency based on the type of organization. If you are a highly experienced CSIRT, make sure you are communicating with your small organizations in a manner that ensures that they can digest the level of information you are providing.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And as a side note, your internal recipients will also have varying experience levels. Consider sending an email to all your users warning them against opening emails with attachments rather than communicating routing changes to your Network Operations Center.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At what level are the various external recipients with which you normally interface? Do you have to develop multiple levels of messages for varying skillsets?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This question is just to get your students to think about how the level of messaging will differ based on the consumer.</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We have now covered the first topic, recipients of information. The next topic is the technical aspects of information distribution. </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52"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6: Examine the Distribution Process, version 1.0, © 2017 FIRST</a:t>
            </a:r>
            <a:endParaRPr lang="en-US" sz="800" b="0" strike="noStrike" spc="-1">
              <a:latin typeface="Arial"/>
            </a:endParaRPr>
          </a:p>
        </p:txBody>
      </p:sp>
      <p:sp>
        <p:nvSpPr>
          <p:cNvPr id="353"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EA475E5-B6D3-4C27-818B-FF72639226DC}" type="slidenum">
              <a:rPr lang="en-US" sz="800" b="0" strike="noStrike" spc="-1">
                <a:solidFill>
                  <a:srgbClr val="000000"/>
                </a:solidFill>
                <a:latin typeface="Merriweather Sans"/>
                <a:ea typeface="Merriweather Sans"/>
              </a:rPr>
              <a:t>9</a:t>
            </a:fld>
            <a:endParaRPr lang="en-US" sz="8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bg>
      <p:bgPr>
        <a:blipFill rotWithShape="1">
          <a:blip r:embed="rId2">
            <a:alphaModFix/>
          </a:blip>
          <a:stretch>
            <a:fillRect/>
          </a:stretch>
        </a:blipFill>
        <a:effectLst/>
      </p:bgPr>
    </p:bg>
    <p:spTree>
      <p:nvGrpSpPr>
        <p:cNvPr id="1" name="Shape 15"/>
        <p:cNvGrpSpPr/>
        <p:nvPr/>
      </p:nvGrpSpPr>
      <p:grpSpPr>
        <a:xfrm>
          <a:off x="0" y="0"/>
          <a:ext cx="0" cy="0"/>
          <a:chOff x="0" y="0"/>
          <a:chExt cx="0" cy="0"/>
        </a:xfrm>
      </p:grpSpPr>
      <p:pic>
        <p:nvPicPr>
          <p:cNvPr id="16" name="Shape 16" descr="ttps://www.first.org/identity/first-org.png"/>
          <p:cNvPicPr preferRelativeResize="0"/>
          <p:nvPr/>
        </p:nvPicPr>
        <p:blipFill rotWithShape="1">
          <a:blip r:embed="rId3">
            <a:alphaModFix/>
          </a:blip>
          <a:srcRect/>
          <a:stretch/>
        </p:blipFill>
        <p:spPr>
          <a:xfrm>
            <a:off x="228601" y="5177244"/>
            <a:ext cx="2590800" cy="1588682"/>
          </a:xfrm>
          <a:prstGeom prst="rect">
            <a:avLst/>
          </a:prstGeom>
          <a:noFill/>
          <a:ln>
            <a:noFill/>
          </a:ln>
        </p:spPr>
      </p:pic>
      <p:sp>
        <p:nvSpPr>
          <p:cNvPr id="17" name="Shape 17"/>
          <p:cNvSpPr txBox="1">
            <a:spLocks noGrp="1"/>
          </p:cNvSpPr>
          <p:nvPr>
            <p:ph type="ctrTitle"/>
          </p:nvPr>
        </p:nvSpPr>
        <p:spPr>
          <a:xfrm>
            <a:off x="3048000" y="3646713"/>
            <a:ext cx="5410200" cy="704851"/>
          </a:xfrm>
          <a:prstGeom prst="rect">
            <a:avLst/>
          </a:prstGeom>
          <a:noFill/>
          <a:ln>
            <a:noFill/>
          </a:ln>
        </p:spPr>
        <p:txBody>
          <a:bodyPr wrap="square" lIns="91425" tIns="91425" rIns="91425" bIns="91425" anchor="ctr" anchorCtr="0"/>
          <a:lstStyle>
            <a:lvl1pPr marL="0" marR="0" lvl="0" indent="0" algn="r" rtl="0">
              <a:lnSpc>
                <a:spcPct val="90000"/>
              </a:lnSpc>
              <a:spcBef>
                <a:spcPts val="0"/>
              </a:spcBef>
              <a:spcAft>
                <a:spcPts val="0"/>
              </a:spcAft>
              <a:buSzPts val="1400"/>
              <a:buNone/>
              <a:defRPr sz="21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18" name="Shape 18"/>
          <p:cNvSpPr txBox="1">
            <a:spLocks noGrp="1"/>
          </p:cNvSpPr>
          <p:nvPr>
            <p:ph type="subTitle" idx="1"/>
          </p:nvPr>
        </p:nvSpPr>
        <p:spPr>
          <a:xfrm>
            <a:off x="3581400" y="4620208"/>
            <a:ext cx="4876800" cy="914400"/>
          </a:xfrm>
          <a:prstGeom prst="rect">
            <a:avLst/>
          </a:prstGeom>
          <a:noFill/>
          <a:ln>
            <a:noFill/>
          </a:ln>
        </p:spPr>
        <p:txBody>
          <a:bodyPr wrap="square" lIns="91425" tIns="91425" rIns="91425" bIns="91425" anchor="t" anchorCtr="0"/>
          <a:lstStyle>
            <a:lvl1pPr marL="0" marR="0" lvl="0" indent="0" algn="r" rtl="0">
              <a:lnSpc>
                <a:spcPct val="90000"/>
              </a:lnSpc>
              <a:spcBef>
                <a:spcPts val="750"/>
              </a:spcBef>
              <a:spcAft>
                <a:spcPts val="0"/>
              </a:spcAft>
              <a:buClr>
                <a:srgbClr val="888888"/>
              </a:buClr>
              <a:buSzPts val="1200"/>
              <a:buFont typeface="Arial"/>
              <a:buNone/>
              <a:defRPr sz="1200" b="0" i="0" u="none" strike="noStrike" cap="none">
                <a:solidFill>
                  <a:srgbClr val="888888"/>
                </a:solidFill>
                <a:latin typeface="Calibri" charset="0"/>
                <a:ea typeface="Calibri" charset="0"/>
                <a:cs typeface="Calibri" charset="0"/>
                <a:sym typeface="Arial"/>
              </a:defRPr>
            </a:lvl1pPr>
            <a:lvl2pPr marL="342900" marR="0" lvl="1"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685800" marR="0" lvl="2" indent="0" algn="ctr"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Arial"/>
                <a:ea typeface="Arial"/>
                <a:cs typeface="Arial"/>
                <a:sym typeface="Arial"/>
              </a:defRPr>
            </a:lvl3pPr>
            <a:lvl4pPr marL="1028700" marR="0" lvl="3"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371600" marR="0" lvl="4"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1714500" marR="0" lvl="5"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6pPr>
            <a:lvl7pPr marL="2057400" marR="0" lvl="6"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7pPr>
            <a:lvl8pPr marL="2400300" marR="0" lvl="7"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8pPr>
            <a:lvl9pPr marL="2743200" marR="0" lvl="8"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3808320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he End, My Friend">
    <p:spTree>
      <p:nvGrpSpPr>
        <p:cNvPr id="1" name="Shape 50"/>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354183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400" b="0" i="0" u="none" strike="noStrike" cap="none">
                <a:solidFill>
                  <a:schemeClr val="dk1"/>
                </a:solidFill>
                <a:latin typeface="Calibri" charset="0"/>
                <a:ea typeface="Calibri" charset="0"/>
                <a:cs typeface="Calibri" charset="0"/>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
        <p:nvSpPr>
          <p:cNvPr id="21" name="Shape 2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8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22" name="Shape 22"/>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lvl1pPr>
              <a:defRPr>
                <a:latin typeface="Calibri" charset="0"/>
                <a:ea typeface="Calibri" charset="0"/>
                <a:cs typeface="Calibri" charset="0"/>
              </a:defRPr>
            </a:lvl1pPr>
          </a:lstStyle>
          <a:p>
            <a:pPr algn="ctr"/>
            <a:fld id="{00000000-1234-1234-1234-123412341234}" type="slidenum">
              <a:rPr lang="en-US" sz="900" smtClean="0">
                <a:solidFill>
                  <a:srgbClr val="888888"/>
                </a:solidFill>
                <a:sym typeface="Calibri"/>
              </a:rPr>
              <a:pPr algn="ctr"/>
              <a:t>‹#›</a:t>
            </a:fld>
            <a:endParaRPr lang="en-US" sz="900">
              <a:solidFill>
                <a:srgbClr val="888888"/>
              </a:solidFill>
              <a:sym typeface="Calibri"/>
            </a:endParaRPr>
          </a:p>
        </p:txBody>
      </p:sp>
    </p:spTree>
    <p:extLst>
      <p:ext uri="{BB962C8B-B14F-4D97-AF65-F5344CB8AC3E}">
        <p14:creationId xmlns:p14="http://schemas.microsoft.com/office/powerpoint/2010/main" val="3631103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900" b="0" i="0" u="none" strike="noStrike" cap="none">
                <a:solidFill>
                  <a:srgbClr val="888888"/>
                </a:solidFill>
                <a:latin typeface="Calibri"/>
                <a:ea typeface="Calibri"/>
                <a:cs typeface="Calibri"/>
                <a:sym typeface="Calibri"/>
              </a:rPr>
              <a:t>‹#›</a:t>
            </a:fld>
            <a:endParaRPr lang="en-US" sz="9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032018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ecti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317750" y="2257428"/>
            <a:ext cx="4349750" cy="24161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7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668322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ullets (Numbered) with Lead-i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369888"/>
            <a:ext cx="8229600" cy="4111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Lucida Sans"/>
              <a:buNone/>
              <a:defRPr sz="2400" b="1" i="0" u="none" strike="noStrike" cap="none">
                <a:solidFill>
                  <a:schemeClr val="dk1"/>
                </a:solidFill>
                <a:latin typeface="Calibri" charset="0"/>
                <a:ea typeface="Calibri" charset="0"/>
                <a:cs typeface="Calibri" charset="0"/>
                <a:sym typeface="Lucida Sans"/>
              </a:defRPr>
            </a:lvl1pPr>
            <a:lvl2pPr marL="0" marR="0" lvl="1"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30" name="Shape 30"/>
          <p:cNvSpPr txBox="1">
            <a:spLocks noGrp="1"/>
          </p:cNvSpPr>
          <p:nvPr>
            <p:ph type="body" idx="1"/>
          </p:nvPr>
        </p:nvSpPr>
        <p:spPr>
          <a:xfrm>
            <a:off x="457201" y="1114427"/>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2800"/>
              <a:buFont typeface="Arial"/>
              <a:buNone/>
              <a:defRPr sz="1500" b="0" i="0" u="none" strike="noStrike" cap="none">
                <a:solidFill>
                  <a:schemeClr val="dk1"/>
                </a:solidFill>
                <a:latin typeface="Calibri" charset="0"/>
                <a:ea typeface="Calibri" charset="0"/>
                <a:cs typeface="Calibri" charset="0"/>
                <a:sym typeface="Lucida Sans"/>
              </a:defRPr>
            </a:lvl1pPr>
            <a:lvl2pPr marL="342900" marR="0" lvl="1" indent="-34925"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2pPr>
            <a:lvl3pPr marL="639366" marR="0" lvl="2" indent="-36114"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3pPr>
            <a:lvl4pPr marL="901304" marR="0" lvl="3" indent="-40878"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4pPr>
            <a:lvl5pPr marL="1156097" marR="0" lvl="4" indent="-38496"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5pPr>
            <a:lvl6pPr marL="1885950" marR="0" lvl="5"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2228850" marR="0" lvl="6"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2571750" marR="0" lvl="7"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2914650" marR="0" lvl="8"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4206011262"/>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Shape 31"/>
        <p:cNvGrpSpPr/>
        <p:nvPr/>
      </p:nvGrpSpPr>
      <p:grpSpPr>
        <a:xfrm>
          <a:off x="0" y="0"/>
          <a:ext cx="0" cy="0"/>
          <a:chOff x="0" y="0"/>
          <a:chExt cx="0" cy="0"/>
        </a:xfrm>
      </p:grpSpPr>
    </p:spTree>
    <p:extLst>
      <p:ext uri="{BB962C8B-B14F-4D97-AF65-F5344CB8AC3E}">
        <p14:creationId xmlns:p14="http://schemas.microsoft.com/office/powerpoint/2010/main" val="122888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Lab Title">
    <p:spTree>
      <p:nvGrpSpPr>
        <p:cNvPr id="1" name="Shape 39"/>
        <p:cNvGrpSpPr/>
        <p:nvPr/>
      </p:nvGrpSpPr>
      <p:grpSpPr>
        <a:xfrm>
          <a:off x="0" y="0"/>
          <a:ext cx="0" cy="0"/>
          <a:chOff x="0" y="0"/>
          <a:chExt cx="0" cy="0"/>
        </a:xfrm>
      </p:grpSpPr>
      <p:pic>
        <p:nvPicPr>
          <p:cNvPr id="40" name="Shape 40"/>
          <p:cNvPicPr preferRelativeResize="0"/>
          <p:nvPr/>
        </p:nvPicPr>
        <p:blipFill rotWithShape="1">
          <a:blip r:embed="rId2">
            <a:alphaModFix/>
          </a:blip>
          <a:srcRect/>
          <a:stretch/>
        </p:blipFill>
        <p:spPr>
          <a:xfrm>
            <a:off x="6502003" y="1579564"/>
            <a:ext cx="2641997" cy="5278437"/>
          </a:xfrm>
          <a:prstGeom prst="rect">
            <a:avLst/>
          </a:prstGeom>
          <a:noFill/>
          <a:ln>
            <a:noFill/>
          </a:ln>
        </p:spPr>
      </p:pic>
      <p:sp>
        <p:nvSpPr>
          <p:cNvPr id="41" name="Shape 41"/>
          <p:cNvSpPr txBox="1">
            <a:spLocks noGrp="1"/>
          </p:cNvSpPr>
          <p:nvPr>
            <p:ph type="title"/>
          </p:nvPr>
        </p:nvSpPr>
        <p:spPr>
          <a:xfrm>
            <a:off x="449264" y="1138992"/>
            <a:ext cx="8229600" cy="792791"/>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2" name="Shape 42"/>
          <p:cNvSpPr txBox="1">
            <a:spLocks noGrp="1"/>
          </p:cNvSpPr>
          <p:nvPr>
            <p:ph type="body" idx="1"/>
          </p:nvPr>
        </p:nvSpPr>
        <p:spPr>
          <a:xfrm>
            <a:off x="449264" y="2093495"/>
            <a:ext cx="5229642" cy="3418940"/>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4136442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Lab Contents">
    <p:spTree>
      <p:nvGrpSpPr>
        <p:cNvPr id="1" name="Shape 43"/>
        <p:cNvGrpSpPr/>
        <p:nvPr/>
      </p:nvGrpSpPr>
      <p:grpSpPr>
        <a:xfrm>
          <a:off x="0" y="0"/>
          <a:ext cx="0" cy="0"/>
          <a:chOff x="0" y="0"/>
          <a:chExt cx="0" cy="0"/>
        </a:xfrm>
      </p:grpSpPr>
      <p:pic>
        <p:nvPicPr>
          <p:cNvPr id="44" name="Shape 44"/>
          <p:cNvPicPr preferRelativeResize="0"/>
          <p:nvPr/>
        </p:nvPicPr>
        <p:blipFill rotWithShape="1">
          <a:blip r:embed="rId2">
            <a:alphaModFix amt="24000"/>
          </a:blip>
          <a:srcRect/>
          <a:stretch/>
        </p:blipFill>
        <p:spPr>
          <a:xfrm>
            <a:off x="6502003" y="1579564"/>
            <a:ext cx="2641997" cy="5278437"/>
          </a:xfrm>
          <a:prstGeom prst="rect">
            <a:avLst/>
          </a:prstGeom>
          <a:noFill/>
          <a:ln>
            <a:noFill/>
          </a:ln>
        </p:spPr>
      </p:pic>
      <p:sp>
        <p:nvSpPr>
          <p:cNvPr id="45" name="Shape 45"/>
          <p:cNvSpPr txBox="1">
            <a:spLocks noGrp="1"/>
          </p:cNvSpPr>
          <p:nvPr>
            <p:ph type="title"/>
          </p:nvPr>
        </p:nvSpPr>
        <p:spPr>
          <a:xfrm>
            <a:off x="457200" y="350839"/>
            <a:ext cx="8229600" cy="411163"/>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6" name="Shape 46"/>
          <p:cNvSpPr txBox="1">
            <a:spLocks noGrp="1"/>
          </p:cNvSpPr>
          <p:nvPr>
            <p:ph type="body" idx="1"/>
          </p:nvPr>
        </p:nvSpPr>
        <p:spPr>
          <a:xfrm>
            <a:off x="449266" y="1206504"/>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232352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Questions">
    <p:spTree>
      <p:nvGrpSpPr>
        <p:cNvPr id="1" name="Shape 47"/>
        <p:cNvGrpSpPr/>
        <p:nvPr/>
      </p:nvGrpSpPr>
      <p:grpSpPr>
        <a:xfrm>
          <a:off x="0" y="0"/>
          <a:ext cx="0" cy="0"/>
          <a:chOff x="0" y="0"/>
          <a:chExt cx="0" cy="0"/>
        </a:xfrm>
      </p:grpSpPr>
      <p:sp>
        <p:nvSpPr>
          <p:cNvPr id="48" name="Shape 48"/>
          <p:cNvSpPr txBox="1"/>
          <p:nvPr/>
        </p:nvSpPr>
        <p:spPr>
          <a:xfrm>
            <a:off x="476250" y="336551"/>
            <a:ext cx="1473288"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Calibri"/>
                <a:ea typeface="Calibri"/>
                <a:cs typeface="Calibri"/>
                <a:sym typeface="Calibri"/>
              </a:rPr>
              <a:t>Questions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413" y="1118294"/>
            <a:ext cx="5460709" cy="4737165"/>
          </a:xfrm>
          <a:prstGeom prst="rect">
            <a:avLst/>
          </a:prstGeom>
        </p:spPr>
      </p:pic>
    </p:spTree>
    <p:extLst>
      <p:ext uri="{BB962C8B-B14F-4D97-AF65-F5344CB8AC3E}">
        <p14:creationId xmlns:p14="http://schemas.microsoft.com/office/powerpoint/2010/main" val="230545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a:alphaModFix/>
          </a:blip>
          <a:stretch>
            <a:fillRect/>
          </a:stretch>
        </a:blipFill>
        <a:effectLst/>
      </p:bgPr>
    </p:bg>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dirty="0"/>
          </a:p>
        </p:txBody>
      </p:sp>
      <p:pic>
        <p:nvPicPr>
          <p:cNvPr id="14" name="Shape 14"/>
          <p:cNvPicPr preferRelativeResize="0"/>
          <p:nvPr/>
        </p:nvPicPr>
        <p:blipFill rotWithShape="1">
          <a:blip r:embed="rId13">
            <a:alphaModFix/>
          </a:blip>
          <a:srcRect/>
          <a:stretch/>
        </p:blipFill>
        <p:spPr>
          <a:xfrm>
            <a:off x="7619999" y="6070974"/>
            <a:ext cx="1282305" cy="737813"/>
          </a:xfrm>
          <a:prstGeom prst="rect">
            <a:avLst/>
          </a:prstGeom>
          <a:noFill/>
          <a:ln>
            <a:noFill/>
          </a:ln>
        </p:spPr>
      </p:pic>
      <p:sp>
        <p:nvSpPr>
          <p:cNvPr id="6" name="CustomShape 1">
            <a:extLst>
              <a:ext uri="{FF2B5EF4-FFF2-40B4-BE49-F238E27FC236}">
                <a16:creationId xmlns:a16="http://schemas.microsoft.com/office/drawing/2014/main" id="{FDCB8BE6-1305-D644-B5D6-7EB30B541B25}"/>
              </a:ext>
            </a:extLst>
          </p:cNvPr>
          <p:cNvSpPr/>
          <p:nvPr userDrawn="1"/>
        </p:nvSpPr>
        <p:spPr>
          <a:xfrm>
            <a:off x="0" y="6624720"/>
            <a:ext cx="51120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595959"/>
                </a:solidFill>
                <a:latin typeface="Calibri" panose="020F0502020204030204" pitchFamily="34" charset="0"/>
                <a:ea typeface="Arial"/>
                <a:cs typeface="Calibri" panose="020F0502020204030204" pitchFamily="34" charset="0"/>
              </a:rPr>
              <a:t>Fusion </a:t>
            </a:r>
            <a:r>
              <a:rPr lang="en-US" sz="800" b="0" strike="noStrike" spc="-1" dirty="0">
                <a:solidFill>
                  <a:srgbClr val="595959"/>
                </a:solidFill>
                <a:latin typeface="Calibri" panose="020F0502020204030204" pitchFamily="34" charset="0"/>
                <a:ea typeface="Merriweather Sans"/>
                <a:cs typeface="Calibri" panose="020F0502020204030204" pitchFamily="34" charset="0"/>
              </a:rPr>
              <a:t>Module 6: Examine the Distribution Process</a:t>
            </a:r>
            <a:r>
              <a:rPr lang="en-US" sz="800" b="0" strike="noStrike" spc="-1" dirty="0">
                <a:solidFill>
                  <a:srgbClr val="595959"/>
                </a:solidFill>
                <a:latin typeface="Calibri" panose="020F0502020204030204" pitchFamily="34" charset="0"/>
                <a:ea typeface="Arial"/>
                <a:cs typeface="Calibri" panose="020F0502020204030204" pitchFamily="34" charset="0"/>
              </a:rPr>
              <a:t>, Version 1.5, © FIRST Inc.</a:t>
            </a:r>
            <a:endParaRPr lang="en-US" sz="800" b="0" strike="noStrike" spc="-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40528791"/>
      </p:ext>
    </p:extLst>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800" b="1" i="0" u="none" strike="noStrike" cap="none">
          <a:solidFill>
            <a:srgbClr val="000000"/>
          </a:solidFill>
          <a:latin typeface="Calibri" charset="0"/>
          <a:ea typeface="Calibri" charset="0"/>
          <a:cs typeface="Calibri" charset="0"/>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400" b="0" i="0" u="none" strike="noStrike" cap="none">
          <a:solidFill>
            <a:srgbClr val="000000"/>
          </a:solidFill>
          <a:latin typeface="Calibri" charset="0"/>
          <a:ea typeface="Calibri" charset="0"/>
          <a:cs typeface="Calibri" charset="0"/>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nvlpubs.nist.gov/nistpubs/SpecialPublications/NIST.SP.800-150.pdf"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nvlpubs.nist.gov/nistpubs/SpecialPublications/NIST.SP.800-150.pd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CustomShape 1"/>
          <p:cNvSpPr/>
          <p:nvPr/>
        </p:nvSpPr>
        <p:spPr>
          <a:xfrm>
            <a:off x="3048120" y="3659326"/>
            <a:ext cx="5409000" cy="70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90000"/>
              </a:lnSpc>
            </a:pPr>
            <a:r>
              <a:rPr lang="en-US" sz="2520" b="1" strike="noStrike" spc="-1">
                <a:solidFill>
                  <a:srgbClr val="000000"/>
                </a:solidFill>
                <a:latin typeface="Calibri" panose="020F0502020204030204" pitchFamily="34" charset="0"/>
                <a:ea typeface="Arial"/>
                <a:cs typeface="Calibri" panose="020F0502020204030204" pitchFamily="34" charset="0"/>
              </a:rPr>
              <a:t>Module 6:</a:t>
            </a:r>
            <a:br>
              <a:rPr>
                <a:latin typeface="Calibri" panose="020F0502020204030204" pitchFamily="34" charset="0"/>
                <a:cs typeface="Calibri" panose="020F0502020204030204" pitchFamily="34" charset="0"/>
              </a:rPr>
            </a:br>
            <a:r>
              <a:rPr lang="en-US" sz="2520" b="1" strike="noStrike" spc="-1">
                <a:solidFill>
                  <a:srgbClr val="000000"/>
                </a:solidFill>
                <a:latin typeface="Calibri" panose="020F0502020204030204" pitchFamily="34" charset="0"/>
                <a:ea typeface="Arial"/>
                <a:cs typeface="Calibri" panose="020F0502020204030204" pitchFamily="34" charset="0"/>
              </a:rPr>
              <a:t>Examine the Distribution Process</a:t>
            </a:r>
            <a:endParaRPr lang="en-US" sz="2520" b="0" strike="noStrike" spc="-1">
              <a:latin typeface="Calibri" panose="020F0502020204030204" pitchFamily="34" charset="0"/>
              <a:cs typeface="Calibri" panose="020F0502020204030204" pitchFamily="34" charset="0"/>
            </a:endParaRPr>
          </a:p>
        </p:txBody>
      </p:sp>
      <p:sp>
        <p:nvSpPr>
          <p:cNvPr id="253" name="CustomShape 2"/>
          <p:cNvSpPr/>
          <p:nvPr/>
        </p:nvSpPr>
        <p:spPr>
          <a:xfrm>
            <a:off x="3581280" y="4632766"/>
            <a:ext cx="487584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[name]</a:t>
            </a:r>
            <a:endParaRPr lang="en-US" sz="1600" b="0" strike="noStrike" spc="-1">
              <a:latin typeface="Calibri" panose="020F0502020204030204" pitchFamily="34" charset="0"/>
              <a:cs typeface="Calibri" panose="020F0502020204030204" pitchFamily="34" charset="0"/>
            </a:endParaRPr>
          </a:p>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[date]</a:t>
            </a:r>
            <a:endParaRPr lang="en-US" sz="16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Technical Aspects of Distribution</a:t>
            </a:r>
            <a:endParaRPr lang="en-US" sz="2880" b="0" strike="noStrike" spc="-1">
              <a:latin typeface="Calibri" panose="020F0502020204030204" pitchFamily="34" charset="0"/>
              <a:cs typeface="Calibri" panose="020F0502020204030204" pitchFamily="34" charset="0"/>
            </a:endParaRPr>
          </a:p>
        </p:txBody>
      </p:sp>
      <p:sp>
        <p:nvSpPr>
          <p:cNvPr id="302"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4000"/>
              </a:lnSpc>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Data formats and transport mechanisms align to recipients</a:t>
            </a:r>
            <a:endParaRPr lang="en-US" sz="2000" b="0" strike="noStrike" spc="-1" dirty="0">
              <a:latin typeface="Calibri" panose="020F0502020204030204" pitchFamily="34" charset="0"/>
              <a:cs typeface="Calibri" panose="020F0502020204030204" pitchFamily="34" charset="0"/>
            </a:endParaRPr>
          </a:p>
          <a:p>
            <a:pPr marL="457200" lvl="1" indent="-456120">
              <a:lnSpc>
                <a:spcPct val="104000"/>
              </a:lnSpc>
              <a:spcBef>
                <a:spcPts val="499"/>
              </a:spcBef>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Make sure the format of the information and the way it is delivered aligns with your recipients</a:t>
            </a:r>
            <a:endParaRPr lang="en-US" sz="2000" b="0" strike="noStrike" spc="-1" dirty="0">
              <a:latin typeface="Calibri" panose="020F0502020204030204" pitchFamily="34" charset="0"/>
              <a:cs typeface="Calibri" panose="020F0502020204030204" pitchFamily="34" charset="0"/>
            </a:endParaRPr>
          </a:p>
          <a:p>
            <a:pPr marL="804960" lvl="2" indent="-4608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CSIRTs filter irrelevant alerts and advisories</a:t>
            </a:r>
            <a:endParaRPr lang="en-US" sz="2000" b="0" strike="noStrike" spc="-1" dirty="0">
              <a:latin typeface="Calibri" panose="020F0502020204030204" pitchFamily="34" charset="0"/>
              <a:cs typeface="Calibri" panose="020F0502020204030204" pitchFamily="34" charset="0"/>
            </a:endParaRPr>
          </a:p>
          <a:p>
            <a:pPr marL="804960" lvl="2" indent="-4608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Tools include </a:t>
            </a:r>
            <a:r>
              <a:rPr lang="en-US" sz="2000" b="0" strike="noStrike" spc="-1" dirty="0" err="1">
                <a:solidFill>
                  <a:srgbClr val="000000"/>
                </a:solidFill>
                <a:latin typeface="Calibri" panose="020F0502020204030204" pitchFamily="34" charset="0"/>
                <a:ea typeface="Merriweather Sans"/>
                <a:cs typeface="Calibri" panose="020F0502020204030204" pitchFamily="34" charset="0"/>
              </a:rPr>
              <a:t>IntelMQ</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 Megatron, and n6</a:t>
            </a:r>
            <a:endParaRPr lang="en-US" sz="2000" b="0" strike="noStrike" spc="-1" dirty="0">
              <a:latin typeface="Calibri" panose="020F0502020204030204" pitchFamily="34" charset="0"/>
              <a:cs typeface="Calibri" panose="020F0502020204030204" pitchFamily="34" charset="0"/>
            </a:endParaRPr>
          </a:p>
          <a:p>
            <a:pPr marL="457200" lvl="1" indent="-456120">
              <a:lnSpc>
                <a:spcPct val="104000"/>
              </a:lnSpc>
              <a:spcBef>
                <a:spcPts val="499"/>
              </a:spcBef>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Ensure timeliness of information</a:t>
            </a:r>
            <a:endParaRPr lang="en-US" sz="200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Pass-through of third-party data</a:t>
            </a:r>
            <a:endParaRPr lang="en-US" sz="200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Quickly disseminate original information </a:t>
            </a:r>
            <a:endParaRPr lang="en-US" sz="2000" b="0" strike="noStrike" spc="-1" dirty="0">
              <a:latin typeface="Calibri" panose="020F0502020204030204" pitchFamily="34" charset="0"/>
              <a:cs typeface="Calibri" panose="020F0502020204030204" pitchFamily="34" charset="0"/>
            </a:endParaRPr>
          </a:p>
          <a:p>
            <a:pPr marL="457200" lvl="1" indent="-456120">
              <a:lnSpc>
                <a:spcPct val="104000"/>
              </a:lnSpc>
              <a:spcBef>
                <a:spcPts val="499"/>
              </a:spcBef>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Guarantee accuracy and completeness</a:t>
            </a:r>
            <a:endParaRPr lang="en-US" sz="200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Review, verify, provide confidence scores</a:t>
            </a:r>
            <a:endParaRPr lang="en-US" sz="2000" b="0" strike="noStrike" spc="-1" dirty="0">
              <a:latin typeface="Calibri" panose="020F0502020204030204" pitchFamily="34" charset="0"/>
              <a:cs typeface="Calibri" panose="020F0502020204030204" pitchFamily="34" charset="0"/>
            </a:endParaRPr>
          </a:p>
          <a:p>
            <a:pPr marL="687060" lvl="2" indent="-342900">
              <a:lnSpc>
                <a:spcPct val="10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Make sure that the level of details is sufficient</a:t>
            </a:r>
            <a:endParaRPr lang="en-US" sz="2000" b="0" strike="noStrike" spc="-1" dirty="0">
              <a:latin typeface="Calibri" panose="020F0502020204030204" pitchFamily="34" charset="0"/>
              <a:cs typeface="Calibri" panose="020F0502020204030204" pitchFamily="34" charset="0"/>
            </a:endParaRPr>
          </a:p>
          <a:p>
            <a:pPr marL="457200" lvl="1" indent="-456120">
              <a:lnSpc>
                <a:spcPct val="104000"/>
              </a:lnSpc>
              <a:spcBef>
                <a:spcPts val="499"/>
              </a:spcBef>
              <a:buClr>
                <a:srgbClr val="000000"/>
              </a:buClr>
              <a:buFont typeface="StarSymbol"/>
              <a:buAutoNum type="arabicPeriod"/>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Provide a feedback mechanism</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Consider Capabilities of External Recipients</a:t>
            </a:r>
            <a:endParaRPr lang="en-US" sz="2880" b="0" strike="noStrike" spc="-1" dirty="0">
              <a:latin typeface="Calibri" panose="020F0502020204030204" pitchFamily="34" charset="0"/>
              <a:cs typeface="Calibri" panose="020F0502020204030204" pitchFamily="34" charset="0"/>
            </a:endParaRPr>
          </a:p>
        </p:txBody>
      </p:sp>
      <p:sp>
        <p:nvSpPr>
          <p:cNvPr id="304"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0" strike="noStrike" spc="-1">
                <a:solidFill>
                  <a:srgbClr val="000000"/>
                </a:solidFill>
                <a:latin typeface="Calibri" panose="020F0502020204030204" pitchFamily="34" charset="0"/>
                <a:ea typeface="Merriweather Sans"/>
                <a:cs typeface="Calibri" panose="020F0502020204030204" pitchFamily="34" charset="0"/>
              </a:rPr>
              <a:t>Constructing standards is difficult</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Rapidly changing domain space</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Diverse set of producers and consumers </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STIX and TAXII show potential </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Some tools offer multiple output formats (MISP, CIF)</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For smaller groups, email might be most effective</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Standards are desirable but difficult to establish</a:t>
            </a:r>
            <a:endParaRPr lang="en-US" sz="2000" b="0" strike="noStrike" spc="-1">
              <a:latin typeface="Calibri" panose="020F0502020204030204" pitchFamily="34" charset="0"/>
              <a:cs typeface="Calibri" panose="020F0502020204030204" pitchFamily="34" charset="0"/>
            </a:endParaRPr>
          </a:p>
        </p:txBody>
      </p:sp>
      <p:pic>
        <p:nvPicPr>
          <p:cNvPr id="305" name="Shape 185"/>
          <p:cNvPicPr/>
          <p:nvPr/>
        </p:nvPicPr>
        <p:blipFill>
          <a:blip r:embed="rId3"/>
          <a:stretch/>
        </p:blipFill>
        <p:spPr>
          <a:xfrm>
            <a:off x="6334200" y="4402440"/>
            <a:ext cx="2351520" cy="15674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Consider Capabilities of External Recipients</a:t>
            </a:r>
            <a:endParaRPr lang="en-US" sz="2880" b="0" strike="noStrike" spc="-1" dirty="0">
              <a:latin typeface="Calibri" panose="020F0502020204030204" pitchFamily="34" charset="0"/>
              <a:cs typeface="Calibri" panose="020F0502020204030204" pitchFamily="34" charset="0"/>
            </a:endParaRPr>
          </a:p>
        </p:txBody>
      </p:sp>
      <p:graphicFrame>
        <p:nvGraphicFramePr>
          <p:cNvPr id="307" name="Table 2"/>
          <p:cNvGraphicFramePr/>
          <p:nvPr>
            <p:extLst>
              <p:ext uri="{D42A27DB-BD31-4B8C-83A1-F6EECF244321}">
                <p14:modId xmlns:p14="http://schemas.microsoft.com/office/powerpoint/2010/main" val="1935585249"/>
              </p:ext>
            </p:extLst>
          </p:nvPr>
        </p:nvGraphicFramePr>
        <p:xfrm>
          <a:off x="573120" y="2070000"/>
          <a:ext cx="7958520" cy="3219480"/>
        </p:xfrm>
        <a:graphic>
          <a:graphicData uri="http://schemas.openxmlformats.org/drawingml/2006/table">
            <a:tbl>
              <a:tblPr/>
              <a:tblGrid>
                <a:gridCol w="914400">
                  <a:extLst>
                    <a:ext uri="{9D8B030D-6E8A-4147-A177-3AD203B41FA5}">
                      <a16:colId xmlns:a16="http://schemas.microsoft.com/office/drawing/2014/main" val="20000"/>
                    </a:ext>
                  </a:extLst>
                </a:gridCol>
                <a:gridCol w="1737000">
                  <a:extLst>
                    <a:ext uri="{9D8B030D-6E8A-4147-A177-3AD203B41FA5}">
                      <a16:colId xmlns:a16="http://schemas.microsoft.com/office/drawing/2014/main" val="20001"/>
                    </a:ext>
                  </a:extLst>
                </a:gridCol>
                <a:gridCol w="5307120">
                  <a:extLst>
                    <a:ext uri="{9D8B030D-6E8A-4147-A177-3AD203B41FA5}">
                      <a16:colId xmlns:a16="http://schemas.microsoft.com/office/drawing/2014/main" val="20002"/>
                    </a:ext>
                  </a:extLst>
                </a:gridCol>
              </a:tblGrid>
              <a:tr h="570240">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Level</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Typical Recipients</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Technical Aspects of Delivery</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842760">
                <a:tc>
                  <a:txBody>
                    <a:bodyPr/>
                    <a:lstStyle/>
                    <a:p>
                      <a:pP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High </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7F16"/>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CSIRTs, information security vendors</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Large amount of data leads to necessity of automation</a:t>
                      </a:r>
                      <a:endParaRPr lang="en-US" sz="1200" b="0" strike="noStrike" spc="-1">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Resources to do the integration work</a:t>
                      </a:r>
                      <a:endParaRPr lang="en-US" sz="1200" b="0" strike="noStrike" spc="-1">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Big reach, can disseminate the information further</a:t>
                      </a:r>
                      <a:endParaRPr lang="en-US" sz="1200" b="0" strike="noStrike" spc="-1">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Need sufficient performance</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963360">
                <a:tc>
                  <a:txBody>
                    <a:bodyPr/>
                    <a:lstStyle/>
                    <a:p>
                      <a:pPr>
                        <a:lnSpc>
                          <a:spcPct val="100000"/>
                        </a:lnSpc>
                      </a:pPr>
                      <a:r>
                        <a:rPr lang="en-US" sz="1200" b="1" strike="noStrike" spc="-1" dirty="0">
                          <a:solidFill>
                            <a:srgbClr val="FFFFFF"/>
                          </a:solidFill>
                          <a:latin typeface="Calibri" panose="020F0502020204030204" pitchFamily="34" charset="0"/>
                          <a:ea typeface="Arial"/>
                          <a:cs typeface="Calibri" panose="020F0502020204030204" pitchFamily="34" charset="0"/>
                        </a:rPr>
                        <a:t>Medium</a:t>
                      </a:r>
                      <a:endParaRPr lang="en-US" sz="1200" b="0" strike="noStrike" spc="-1" dirty="0">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Medium to large organizations</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Many heterogeneous sources present a scalability issue</a:t>
                      </a:r>
                      <a:endParaRPr lang="en-US" sz="1200" b="0" strike="noStrike" spc="-1">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Limited resources to expand automation</a:t>
                      </a:r>
                      <a:endParaRPr lang="en-US" sz="1200" b="0" strike="noStrike" spc="-1">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a:solidFill>
                            <a:srgbClr val="000000"/>
                          </a:solidFill>
                          <a:latin typeface="Calibri" panose="020F0502020204030204" pitchFamily="34" charset="0"/>
                          <a:ea typeface="Arial"/>
                          <a:cs typeface="Calibri" panose="020F0502020204030204" pitchFamily="34" charset="0"/>
                        </a:rPr>
                        <a:t>Out-of-the box compatibility between sharing formats and tools (standards can help here)</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r h="843120">
                <a:tc>
                  <a:txBody>
                    <a:bodyPr/>
                    <a:lstStyle/>
                    <a:p>
                      <a:pP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Low</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Small organizations with no CSIRT</a:t>
                      </a:r>
                      <a:endParaRPr lang="en-US" sz="1200" b="0" strike="noStrike" spc="-1">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71360" indent="-17028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Driven by minimal resources</a:t>
                      </a:r>
                      <a:endParaRPr lang="en-US" sz="1200" b="0" strike="noStrike" spc="-1" dirty="0">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Primarily manual consumption</a:t>
                      </a:r>
                      <a:endParaRPr lang="en-US" sz="1200" b="0" strike="noStrike" spc="-1" dirty="0">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No benefit from sophisticated automated distribution channels</a:t>
                      </a:r>
                      <a:endParaRPr lang="en-US" sz="1200" b="0" strike="noStrike" spc="-1" dirty="0">
                        <a:latin typeface="Calibri" panose="020F0502020204030204" pitchFamily="34" charset="0"/>
                        <a:cs typeface="Calibri" panose="020F0502020204030204" pitchFamily="34" charset="0"/>
                      </a:endParaRPr>
                    </a:p>
                    <a:p>
                      <a:pPr marL="171360" indent="-170280">
                        <a:lnSpc>
                          <a:spcPct val="100000"/>
                        </a:lnSpc>
                        <a:buClr>
                          <a:srgbClr val="000000"/>
                        </a:buClr>
                        <a:buFont typeface="Arial"/>
                        <a:buChar char="•"/>
                      </a:pPr>
                      <a:r>
                        <a:rPr lang="en-US" sz="1200" b="0" strike="noStrike" spc="-1" dirty="0">
                          <a:solidFill>
                            <a:srgbClr val="000000"/>
                          </a:solidFill>
                          <a:latin typeface="Calibri" panose="020F0502020204030204" pitchFamily="34" charset="0"/>
                          <a:ea typeface="Arial"/>
                          <a:cs typeface="Calibri" panose="020F0502020204030204" pitchFamily="34" charset="0"/>
                        </a:rPr>
                        <a:t>Old-fashioned email is appropriate</a:t>
                      </a:r>
                      <a:endParaRPr lang="en-US" sz="1200" b="0" strike="noStrike" spc="-1" dirty="0">
                        <a:latin typeface="Calibri" panose="020F0502020204030204" pitchFamily="34" charset="0"/>
                        <a:cs typeface="Calibri" panose="020F0502020204030204" pitchFamily="34" charset="0"/>
                      </a:endParaRPr>
                    </a:p>
                  </a:txBody>
                  <a:tcPr marL="5904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Strict Data Sharing Policy Is Essential </a:t>
            </a:r>
            <a:endParaRPr lang="en-US" sz="2880" b="0" strike="noStrike" spc="-1">
              <a:latin typeface="Calibri" panose="020F0502020204030204" pitchFamily="34" charset="0"/>
              <a:cs typeface="Calibri" panose="020F0502020204030204" pitchFamily="34" charset="0"/>
            </a:endParaRPr>
          </a:p>
        </p:txBody>
      </p:sp>
      <p:sp>
        <p:nvSpPr>
          <p:cNvPr id="309"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Enable controlled data-sharing process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Guarantee only appropriate information to correct recipients, internal and external</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User names, hardware levels, network topologies, intelligence collection methods </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Might be a consequence of legal requirements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Establish concise and thorough data-sharing policy</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Carefully control and continually validate</a:t>
            </a:r>
            <a:endParaRPr lang="en-US" sz="2000" b="0" strike="noStrike" spc="-1" dirty="0">
              <a:latin typeface="Calibri" panose="020F0502020204030204" pitchFamily="34" charset="0"/>
              <a:cs typeface="Calibri" panose="020F0502020204030204" pitchFamily="34" charset="0"/>
            </a:endParaRPr>
          </a:p>
        </p:txBody>
      </p:sp>
      <p:sp>
        <p:nvSpPr>
          <p:cNvPr id="310" name="CustomShape 3"/>
          <p:cNvSpPr/>
          <p:nvPr/>
        </p:nvSpPr>
        <p:spPr>
          <a:xfrm>
            <a:off x="457200" y="5186880"/>
            <a:ext cx="2080440" cy="555120"/>
          </a:xfrm>
          <a:prstGeom prst="rect">
            <a:avLst/>
          </a:prstGeom>
          <a:solidFill>
            <a:srgbClr val="FF0033"/>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FFFFFF"/>
                </a:solidFill>
                <a:latin typeface="Calibri" panose="020F0502020204030204" pitchFamily="34" charset="0"/>
                <a:ea typeface="Lucida Sans"/>
                <a:cs typeface="Calibri" panose="020F0502020204030204" pitchFamily="34" charset="0"/>
              </a:rPr>
              <a:t>Named </a:t>
            </a:r>
            <a:br>
              <a:rPr>
                <a:latin typeface="Calibri" panose="020F0502020204030204" pitchFamily="34" charset="0"/>
                <a:cs typeface="Calibri" panose="020F0502020204030204" pitchFamily="34" charset="0"/>
              </a:rPr>
            </a:br>
            <a:r>
              <a:rPr lang="en-US" sz="1400" b="0" strike="noStrike" spc="-1">
                <a:solidFill>
                  <a:srgbClr val="FFFFFF"/>
                </a:solidFill>
                <a:latin typeface="Calibri" panose="020F0502020204030204" pitchFamily="34" charset="0"/>
                <a:ea typeface="Lucida Sans"/>
                <a:cs typeface="Calibri" panose="020F0502020204030204" pitchFamily="34" charset="0"/>
              </a:rPr>
              <a:t>recipients only</a:t>
            </a:r>
            <a:endParaRPr lang="en-US" sz="1400" b="0" strike="noStrike" spc="-1">
              <a:latin typeface="Calibri" panose="020F0502020204030204" pitchFamily="34" charset="0"/>
              <a:cs typeface="Calibri" panose="020F0502020204030204" pitchFamily="34" charset="0"/>
            </a:endParaRPr>
          </a:p>
        </p:txBody>
      </p:sp>
      <p:sp>
        <p:nvSpPr>
          <p:cNvPr id="311" name="CustomShape 4"/>
          <p:cNvSpPr/>
          <p:nvPr/>
        </p:nvSpPr>
        <p:spPr>
          <a:xfrm>
            <a:off x="2538720" y="5186880"/>
            <a:ext cx="2080440" cy="555120"/>
          </a:xfrm>
          <a:prstGeom prst="rect">
            <a:avLst/>
          </a:prstGeom>
          <a:solidFill>
            <a:srgbClr val="FFC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Limited distribution</a:t>
            </a:r>
            <a:endParaRPr lang="en-US" sz="1400" b="0" strike="noStrike" spc="-1">
              <a:latin typeface="Calibri" panose="020F0502020204030204" pitchFamily="34" charset="0"/>
              <a:cs typeface="Calibri" panose="020F0502020204030204" pitchFamily="34" charset="0"/>
            </a:endParaRPr>
          </a:p>
        </p:txBody>
      </p:sp>
      <p:sp>
        <p:nvSpPr>
          <p:cNvPr id="312" name="CustomShape 5"/>
          <p:cNvSpPr/>
          <p:nvPr/>
        </p:nvSpPr>
        <p:spPr>
          <a:xfrm>
            <a:off x="4620240" y="5186160"/>
            <a:ext cx="2080440" cy="555120"/>
          </a:xfrm>
          <a:prstGeom prst="rect">
            <a:avLst/>
          </a:prstGeom>
          <a:solidFill>
            <a:srgbClr val="33FF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Community-wide</a:t>
            </a:r>
            <a:endParaRPr lang="en-US" sz="1400" b="0" strike="noStrike" spc="-1">
              <a:latin typeface="Calibri" panose="020F0502020204030204" pitchFamily="34" charset="0"/>
              <a:cs typeface="Calibri" panose="020F0502020204030204" pitchFamily="34" charset="0"/>
            </a:endParaRPr>
          </a:p>
        </p:txBody>
      </p:sp>
      <p:sp>
        <p:nvSpPr>
          <p:cNvPr id="313" name="CustomShape 6"/>
          <p:cNvSpPr/>
          <p:nvPr/>
        </p:nvSpPr>
        <p:spPr>
          <a:xfrm>
            <a:off x="6701760" y="5185080"/>
            <a:ext cx="2080440" cy="555120"/>
          </a:xfrm>
          <a:prstGeom prst="rect">
            <a:avLst/>
          </a:prstGeom>
          <a:no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Unlimited</a:t>
            </a:r>
            <a:endParaRPr lang="en-US" sz="1400" b="0" strike="noStrike" spc="-1">
              <a:latin typeface="Calibri" panose="020F0502020204030204" pitchFamily="34" charset="0"/>
              <a:cs typeface="Calibri" panose="020F0502020204030204" pitchFamily="34" charset="0"/>
            </a:endParaRPr>
          </a:p>
        </p:txBody>
      </p:sp>
      <p:sp>
        <p:nvSpPr>
          <p:cNvPr id="314" name="CustomShape 7"/>
          <p:cNvSpPr/>
          <p:nvPr/>
        </p:nvSpPr>
        <p:spPr>
          <a:xfrm>
            <a:off x="457200" y="4815720"/>
            <a:ext cx="5748480" cy="30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1" strike="noStrike" spc="-1">
                <a:solidFill>
                  <a:srgbClr val="000000"/>
                </a:solidFill>
                <a:latin typeface="Calibri" panose="020F0502020204030204" pitchFamily="34" charset="0"/>
                <a:ea typeface="Lucida Sans"/>
                <a:cs typeface="Calibri" panose="020F0502020204030204" pitchFamily="34" charset="0"/>
              </a:rPr>
              <a:t>Traffic Light Protocol: </a:t>
            </a:r>
            <a:r>
              <a:rPr lang="en-US" sz="1400" b="0" strike="noStrike" spc="-1">
                <a:solidFill>
                  <a:srgbClr val="000000"/>
                </a:solidFill>
                <a:latin typeface="Calibri" panose="020F0502020204030204" pitchFamily="34" charset="0"/>
                <a:ea typeface="Lucida Sans"/>
                <a:cs typeface="Calibri" panose="020F0502020204030204" pitchFamily="34" charset="0"/>
              </a:rPr>
              <a:t>http://www.first.org/tlp</a:t>
            </a:r>
            <a:endParaRPr lang="en-US" sz="1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Strict Data Sharing Policy Is Essential </a:t>
            </a:r>
            <a:endParaRPr lang="en-US" sz="2880" b="0" strike="noStrike" spc="-1">
              <a:latin typeface="Calibri" panose="020F0502020204030204" pitchFamily="34" charset="0"/>
              <a:cs typeface="Calibri" panose="020F0502020204030204" pitchFamily="34" charset="0"/>
            </a:endParaRPr>
          </a:p>
        </p:txBody>
      </p:sp>
      <p:sp>
        <p:nvSpPr>
          <p:cNvPr id="316"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Address all infrastructure, including automated routines	 </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Include metadata that outlines data handling restrictions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TLP or format/protocol-specific markings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Remove or anonymize all sensitive data as required</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IP addresses, domain names and </a:t>
            </a:r>
            <a:r>
              <a:rPr lang="en-US" sz="2000" b="0" strike="noStrike" spc="-1" dirty="0" err="1">
                <a:solidFill>
                  <a:srgbClr val="000000"/>
                </a:solidFill>
                <a:latin typeface="Calibri" panose="020F0502020204030204" pitchFamily="34" charset="0"/>
                <a:ea typeface="Merriweather Sans"/>
                <a:cs typeface="Calibri" panose="020F0502020204030204" pitchFamily="34" charset="0"/>
              </a:rPr>
              <a:t>userids</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 sources or victim identifiers, intelligence collection methods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Might be performed already in the Preparation phase</a:t>
            </a:r>
            <a:endParaRPr lang="en-US" sz="2000" b="0" strike="noStrike" spc="-1" dirty="0">
              <a:latin typeface="Calibri" panose="020F0502020204030204" pitchFamily="34" charset="0"/>
              <a:cs typeface="Calibri" panose="020F0502020204030204" pitchFamily="34" charset="0"/>
            </a:endParaRPr>
          </a:p>
        </p:txBody>
      </p:sp>
      <p:sp>
        <p:nvSpPr>
          <p:cNvPr id="317" name="CustomShape 3"/>
          <p:cNvSpPr/>
          <p:nvPr/>
        </p:nvSpPr>
        <p:spPr>
          <a:xfrm>
            <a:off x="457200" y="5186880"/>
            <a:ext cx="2080440" cy="555120"/>
          </a:xfrm>
          <a:prstGeom prst="rect">
            <a:avLst/>
          </a:prstGeom>
          <a:solidFill>
            <a:srgbClr val="FF0033"/>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FFFFFF"/>
                </a:solidFill>
                <a:latin typeface="Calibri" panose="020F0502020204030204" pitchFamily="34" charset="0"/>
                <a:ea typeface="Lucida Sans"/>
                <a:cs typeface="Calibri" panose="020F0502020204030204" pitchFamily="34" charset="0"/>
              </a:rPr>
              <a:t>Named </a:t>
            </a:r>
            <a:br>
              <a:rPr>
                <a:latin typeface="Calibri" panose="020F0502020204030204" pitchFamily="34" charset="0"/>
                <a:cs typeface="Calibri" panose="020F0502020204030204" pitchFamily="34" charset="0"/>
              </a:rPr>
            </a:br>
            <a:r>
              <a:rPr lang="en-US" sz="1400" b="0" strike="noStrike" spc="-1">
                <a:solidFill>
                  <a:srgbClr val="FFFFFF"/>
                </a:solidFill>
                <a:latin typeface="Calibri" panose="020F0502020204030204" pitchFamily="34" charset="0"/>
                <a:ea typeface="Lucida Sans"/>
                <a:cs typeface="Calibri" panose="020F0502020204030204" pitchFamily="34" charset="0"/>
              </a:rPr>
              <a:t>recipients only</a:t>
            </a:r>
            <a:endParaRPr lang="en-US" sz="1400" b="0" strike="noStrike" spc="-1">
              <a:latin typeface="Calibri" panose="020F0502020204030204" pitchFamily="34" charset="0"/>
              <a:cs typeface="Calibri" panose="020F0502020204030204" pitchFamily="34" charset="0"/>
            </a:endParaRPr>
          </a:p>
        </p:txBody>
      </p:sp>
      <p:sp>
        <p:nvSpPr>
          <p:cNvPr id="318" name="CustomShape 4"/>
          <p:cNvSpPr/>
          <p:nvPr/>
        </p:nvSpPr>
        <p:spPr>
          <a:xfrm>
            <a:off x="2538720" y="5186880"/>
            <a:ext cx="2080440" cy="555120"/>
          </a:xfrm>
          <a:prstGeom prst="rect">
            <a:avLst/>
          </a:prstGeom>
          <a:solidFill>
            <a:srgbClr val="FFC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Limited distribution</a:t>
            </a:r>
            <a:endParaRPr lang="en-US" sz="1400" b="0" strike="noStrike" spc="-1">
              <a:latin typeface="Calibri" panose="020F0502020204030204" pitchFamily="34" charset="0"/>
              <a:cs typeface="Calibri" panose="020F0502020204030204" pitchFamily="34" charset="0"/>
            </a:endParaRPr>
          </a:p>
        </p:txBody>
      </p:sp>
      <p:sp>
        <p:nvSpPr>
          <p:cNvPr id="319" name="CustomShape 5"/>
          <p:cNvSpPr/>
          <p:nvPr/>
        </p:nvSpPr>
        <p:spPr>
          <a:xfrm>
            <a:off x="4620240" y="5186160"/>
            <a:ext cx="2080440" cy="555120"/>
          </a:xfrm>
          <a:prstGeom prst="rect">
            <a:avLst/>
          </a:prstGeom>
          <a:solidFill>
            <a:srgbClr val="33FF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Community-wide</a:t>
            </a:r>
            <a:endParaRPr lang="en-US" sz="1400" b="0" strike="noStrike" spc="-1">
              <a:latin typeface="Calibri" panose="020F0502020204030204" pitchFamily="34" charset="0"/>
              <a:cs typeface="Calibri" panose="020F0502020204030204" pitchFamily="34" charset="0"/>
            </a:endParaRPr>
          </a:p>
        </p:txBody>
      </p:sp>
      <p:sp>
        <p:nvSpPr>
          <p:cNvPr id="320" name="CustomShape 6"/>
          <p:cNvSpPr/>
          <p:nvPr/>
        </p:nvSpPr>
        <p:spPr>
          <a:xfrm>
            <a:off x="6701760" y="5185080"/>
            <a:ext cx="2080440" cy="555120"/>
          </a:xfrm>
          <a:prstGeom prst="rect">
            <a:avLst/>
          </a:prstGeom>
          <a:no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Unlimited</a:t>
            </a:r>
            <a:endParaRPr lang="en-US" sz="1400" b="0" strike="noStrike" spc="-1">
              <a:latin typeface="Calibri" panose="020F0502020204030204" pitchFamily="34" charset="0"/>
              <a:cs typeface="Calibri" panose="020F0502020204030204" pitchFamily="34" charset="0"/>
            </a:endParaRPr>
          </a:p>
        </p:txBody>
      </p:sp>
      <p:sp>
        <p:nvSpPr>
          <p:cNvPr id="321" name="CustomShape 7"/>
          <p:cNvSpPr/>
          <p:nvPr/>
        </p:nvSpPr>
        <p:spPr>
          <a:xfrm>
            <a:off x="457200" y="4815720"/>
            <a:ext cx="5748480" cy="30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1" strike="noStrike" spc="-1">
                <a:solidFill>
                  <a:srgbClr val="000000"/>
                </a:solidFill>
                <a:latin typeface="Calibri" panose="020F0502020204030204" pitchFamily="34" charset="0"/>
                <a:ea typeface="Lucida Sans"/>
                <a:cs typeface="Calibri" panose="020F0502020204030204" pitchFamily="34" charset="0"/>
              </a:rPr>
              <a:t>Traffic Light Protocol: </a:t>
            </a:r>
            <a:r>
              <a:rPr lang="en-US" sz="1400" b="0" strike="noStrike" spc="-1">
                <a:solidFill>
                  <a:srgbClr val="000000"/>
                </a:solidFill>
                <a:latin typeface="Calibri" panose="020F0502020204030204" pitchFamily="34" charset="0"/>
                <a:ea typeface="Lucida Sans"/>
                <a:cs typeface="Calibri" panose="020F0502020204030204" pitchFamily="34" charset="0"/>
              </a:rPr>
              <a:t>http://www.first.org/tlp</a:t>
            </a:r>
            <a:endParaRPr lang="en-US" sz="1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Distribution Recommendations for Internal Recipients</a:t>
            </a:r>
            <a:endParaRPr lang="en-US" sz="2880" b="0" strike="noStrike" spc="-1" dirty="0">
              <a:latin typeface="Calibri" panose="020F0502020204030204" pitchFamily="34" charset="0"/>
              <a:cs typeface="Calibri" panose="020F0502020204030204" pitchFamily="34" charset="0"/>
            </a:endParaRPr>
          </a:p>
        </p:txBody>
      </p:sp>
      <p:sp>
        <p:nvSpPr>
          <p:cNvPr id="323"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Noto Sans Symbols"/>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For internal recipients, ones over whom you have authority, you can:</a:t>
            </a:r>
            <a:endParaRPr lang="en-US" sz="1800" b="0" strike="noStrike" spc="-1" dirty="0">
              <a:latin typeface="Calibri" panose="020F0502020204030204" pitchFamily="34" charset="0"/>
              <a:cs typeface="Calibri" panose="020F0502020204030204" pitchFamily="34" charset="0"/>
            </a:endParaRPr>
          </a:p>
          <a:p>
            <a:pPr marL="629910" lvl="2" indent="-285750">
              <a:lnSpc>
                <a:spcPct val="114000"/>
              </a:lnSpc>
              <a:spcBef>
                <a:spcPts val="499"/>
              </a:spcBef>
              <a:buClr>
                <a:srgbClr val="000000"/>
              </a:buClr>
              <a:buFont typeface="Arial" panose="020B0604020202020204" pitchFamily="34" charset="0"/>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Proactively take defensive measures</a:t>
            </a:r>
            <a:endParaRPr lang="en-US" sz="1800" b="0" strike="noStrike" spc="-1" dirty="0">
              <a:latin typeface="Calibri" panose="020F0502020204030204" pitchFamily="34" charset="0"/>
              <a:cs typeface="Calibri" panose="020F0502020204030204" pitchFamily="34" charset="0"/>
            </a:endParaRPr>
          </a:p>
          <a:p>
            <a:pPr marL="629910" lvl="2" indent="-285750">
              <a:lnSpc>
                <a:spcPct val="114000"/>
              </a:lnSpc>
              <a:spcBef>
                <a:spcPts val="499"/>
              </a:spcBef>
              <a:buClr>
                <a:srgbClr val="000000"/>
              </a:buClr>
              <a:buFont typeface="Arial" panose="020B0604020202020204" pitchFamily="34" charset="0"/>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Require adherence to changes</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Noto Sans Symbols"/>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Mitigate threats using all available resources</a:t>
            </a:r>
            <a:endParaRPr lang="en-US" sz="1800" b="0" strike="noStrike" spc="-1" dirty="0">
              <a:latin typeface="Calibri" panose="020F0502020204030204" pitchFamily="34" charset="0"/>
              <a:cs typeface="Calibri" panose="020F0502020204030204" pitchFamily="34" charset="0"/>
            </a:endParaRPr>
          </a:p>
          <a:p>
            <a:pPr marL="629910" lvl="2" indent="-285750">
              <a:lnSpc>
                <a:spcPct val="114000"/>
              </a:lnSpc>
              <a:spcBef>
                <a:spcPts val="499"/>
              </a:spcBef>
              <a:buClr>
                <a:srgbClr val="000000"/>
              </a:buClr>
              <a:buFont typeface="Arial" panose="020B0604020202020204" pitchFamily="34" charset="0"/>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Monitoring systems and infrastructure to automatically </a:t>
            </a:r>
            <a:br>
              <a:rPr dirty="0">
                <a:latin typeface="Calibri" panose="020F0502020204030204" pitchFamily="34" charset="0"/>
                <a:cs typeface="Calibri" panose="020F0502020204030204" pitchFamily="34" charset="0"/>
              </a:rPr>
            </a:br>
            <a:r>
              <a:rPr lang="en-US" sz="1800" b="0" strike="noStrike" spc="-1" dirty="0">
                <a:solidFill>
                  <a:srgbClr val="000000"/>
                </a:solidFill>
                <a:latin typeface="Calibri" panose="020F0502020204030204" pitchFamily="34" charset="0"/>
                <a:ea typeface="Merriweather Sans"/>
                <a:cs typeface="Calibri" panose="020F0502020204030204" pitchFamily="34" charset="0"/>
              </a:rPr>
              <a:t>detect threats</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Noto Sans Symbols"/>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Assess accuracy to determine action in given environment </a:t>
            </a:r>
            <a:endParaRPr lang="en-US" sz="1800" b="0" strike="noStrike" spc="-1" dirty="0">
              <a:latin typeface="Calibri" panose="020F0502020204030204" pitchFamily="34" charset="0"/>
              <a:cs typeface="Calibri" panose="020F0502020204030204" pitchFamily="34" charset="0"/>
            </a:endParaRPr>
          </a:p>
          <a:p>
            <a:pPr marL="629910" lvl="2" indent="-285750">
              <a:lnSpc>
                <a:spcPct val="114000"/>
              </a:lnSpc>
              <a:spcBef>
                <a:spcPts val="499"/>
              </a:spcBef>
              <a:buClr>
                <a:srgbClr val="000000"/>
              </a:buClr>
              <a:buFont typeface="Arial" panose="020B0604020202020204" pitchFamily="34" charset="0"/>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When high confidence, you can act automatically</a:t>
            </a:r>
            <a:endParaRPr lang="en-US" sz="1800" b="0" strike="noStrike" spc="-1" dirty="0">
              <a:latin typeface="Calibri" panose="020F0502020204030204" pitchFamily="34" charset="0"/>
              <a:cs typeface="Calibri" panose="020F0502020204030204" pitchFamily="34" charset="0"/>
            </a:endParaRPr>
          </a:p>
          <a:p>
            <a:pPr marL="629910" lvl="2" indent="-285750">
              <a:lnSpc>
                <a:spcPct val="114000"/>
              </a:lnSpc>
              <a:spcBef>
                <a:spcPts val="499"/>
              </a:spcBef>
              <a:buClr>
                <a:srgbClr val="000000"/>
              </a:buClr>
              <a:buFont typeface="Arial" panose="020B0604020202020204" pitchFamily="34" charset="0"/>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When of lower confidence, limit to alerts allowing analysts </a:t>
            </a:r>
            <a:br>
              <a:rPr dirty="0">
                <a:latin typeface="Calibri" panose="020F0502020204030204" pitchFamily="34" charset="0"/>
                <a:cs typeface="Calibri" panose="020F0502020204030204" pitchFamily="34" charset="0"/>
              </a:rPr>
            </a:br>
            <a:r>
              <a:rPr lang="en-US" sz="1800" b="0" strike="noStrike" spc="-1" dirty="0">
                <a:solidFill>
                  <a:srgbClr val="000000"/>
                </a:solidFill>
                <a:latin typeface="Calibri" panose="020F0502020204030204" pitchFamily="34" charset="0"/>
                <a:ea typeface="Merriweather Sans"/>
                <a:cs typeface="Calibri" panose="020F0502020204030204" pitchFamily="34" charset="0"/>
              </a:rPr>
              <a:t>to take action</a:t>
            </a:r>
            <a:endParaRPr lang="en-US" sz="18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Distribution Recommendations for External Recipients</a:t>
            </a:r>
            <a:endParaRPr lang="en-US" sz="2880" b="0" strike="noStrike" spc="-1" dirty="0">
              <a:latin typeface="Calibri" panose="020F0502020204030204" pitchFamily="34" charset="0"/>
              <a:cs typeface="Calibri" panose="020F0502020204030204" pitchFamily="34" charset="0"/>
            </a:endParaRPr>
          </a:p>
        </p:txBody>
      </p:sp>
      <p:sp>
        <p:nvSpPr>
          <p:cNvPr id="325"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04000"/>
              </a:lnSpc>
              <a:buClr>
                <a:srgbClr val="000000"/>
              </a:buClr>
              <a:buFont typeface="Noto Sans Symbols"/>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For external recipients, you can only share information to help them:</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Defend themselves</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Fight root cause of a threat</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 Think of</a:t>
            </a:r>
            <a:r>
              <a:rPr lang="en-US" sz="1800" b="0" strike="noStrike" spc="-1" dirty="0">
                <a:latin typeface="Calibri" panose="020F0502020204030204" pitchFamily="34" charset="0"/>
                <a:cs typeface="Calibri" panose="020F0502020204030204" pitchFamily="34" charset="0"/>
              </a:rPr>
              <a:t> which information is worth sharing and which not</a:t>
            </a:r>
          </a:p>
          <a:p>
            <a:pPr marL="293760" lvl="1" indent="-292680">
              <a:lnSpc>
                <a:spcPct val="104000"/>
              </a:lnSpc>
              <a:spcBef>
                <a:spcPts val="499"/>
              </a:spcBef>
              <a:buClr>
                <a:srgbClr val="000000"/>
              </a:buClr>
              <a:buFont typeface="Noto Sans Symbols"/>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Thoughtfully choose appropriate output data formats and methods </a:t>
            </a:r>
            <a:br>
              <a:rPr dirty="0">
                <a:latin typeface="Calibri" panose="020F0502020204030204" pitchFamily="34" charset="0"/>
                <a:cs typeface="Calibri" panose="020F0502020204030204" pitchFamily="34" charset="0"/>
              </a:rPr>
            </a:br>
            <a:r>
              <a:rPr lang="en-US" sz="1670" b="0" strike="noStrike" spc="-1" dirty="0">
                <a:solidFill>
                  <a:srgbClr val="000000"/>
                </a:solidFill>
                <a:latin typeface="Calibri" panose="020F0502020204030204" pitchFamily="34" charset="0"/>
                <a:ea typeface="Merriweather Sans"/>
                <a:cs typeface="Calibri" panose="020F0502020204030204" pitchFamily="34" charset="0"/>
              </a:rPr>
              <a:t>of transport</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Support well-defined and easy-to-use interfaces</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When appropriate, just use typical IT standards </a:t>
            </a:r>
            <a:endParaRPr lang="en-US" sz="1670" b="0" strike="noStrike" spc="-1" dirty="0">
              <a:latin typeface="Calibri" panose="020F0502020204030204" pitchFamily="34" charset="0"/>
              <a:cs typeface="Calibri" panose="020F0502020204030204" pitchFamily="34" charset="0"/>
            </a:endParaRPr>
          </a:p>
          <a:p>
            <a:pPr marL="1087560" lvl="3" indent="-28620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HTTP, JSON, CSV, TLS, REST</a:t>
            </a:r>
            <a:endParaRPr lang="en-US" sz="1670" b="0" strike="noStrike" spc="-1" dirty="0">
              <a:latin typeface="Calibri" panose="020F0502020204030204" pitchFamily="34" charset="0"/>
              <a:cs typeface="Calibri" panose="020F0502020204030204" pitchFamily="34" charset="0"/>
            </a:endParaRPr>
          </a:p>
          <a:p>
            <a:pPr marL="1087560" lvl="3" indent="-28620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STIX is slowly gaining adoption</a:t>
            </a:r>
            <a:endParaRPr lang="en-US" sz="1670" b="0" strike="noStrike" spc="-1" dirty="0">
              <a:latin typeface="Calibri" panose="020F0502020204030204" pitchFamily="34" charset="0"/>
              <a:cs typeface="Calibri" panose="020F0502020204030204" pitchFamily="34" charset="0"/>
            </a:endParaRPr>
          </a:p>
          <a:p>
            <a:pPr marL="1087560" lvl="3" indent="-28620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Good specialized formats: YARA, Snort/</a:t>
            </a:r>
            <a:r>
              <a:rPr lang="en-US" sz="1670" b="0" strike="noStrike" spc="-1" dirty="0" err="1">
                <a:solidFill>
                  <a:srgbClr val="000000"/>
                </a:solidFill>
                <a:latin typeface="Calibri" panose="020F0502020204030204" pitchFamily="34" charset="0"/>
                <a:ea typeface="Merriweather Sans"/>
                <a:cs typeface="Calibri" panose="020F0502020204030204" pitchFamily="34" charset="0"/>
              </a:rPr>
              <a:t>Suricata</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Select lightweight formats for exchange of large amounts of data</a:t>
            </a:r>
            <a:endParaRPr lang="en-US" sz="167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Noto Sans Symbols"/>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Well-defined and comprehensive data-sharing policy</a:t>
            </a:r>
            <a:endParaRPr lang="en-US" sz="167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Noto Sans Symbols"/>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Minimize delays in distribution</a:t>
            </a:r>
            <a:endParaRPr lang="en-US" sz="1670" b="0" strike="noStrike" spc="-1" dirty="0">
              <a:latin typeface="Calibri" panose="020F0502020204030204" pitchFamily="34" charset="0"/>
              <a:cs typeface="Calibri" panose="020F0502020204030204" pitchFamily="34" charset="0"/>
            </a:endParaRPr>
          </a:p>
          <a:p>
            <a:pPr marL="62991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Perform in parallel with analysis providing updates as needed</a:t>
            </a:r>
            <a:endParaRPr lang="en-US" sz="1670" b="0" strike="noStrike" spc="-1" dirty="0">
              <a:latin typeface="Calibri" panose="020F0502020204030204" pitchFamily="34" charset="0"/>
              <a:cs typeface="Calibri" panose="020F0502020204030204" pitchFamily="34" charset="0"/>
            </a:endParaRPr>
          </a:p>
          <a:p>
            <a:pPr>
              <a:lnSpc>
                <a:spcPct val="104000"/>
              </a:lnSpc>
            </a:pPr>
            <a:endParaRPr lang="en-US" sz="167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CustomShape 1"/>
          <p:cNvSpPr/>
          <p:nvPr/>
        </p:nvSpPr>
        <p:spPr>
          <a:xfrm>
            <a:off x="449280" y="152064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6 Discussion</a:t>
            </a:r>
            <a:endParaRPr lang="en-US" sz="2880" b="0" strike="noStrike" spc="-1">
              <a:latin typeface="Calibri" panose="020F0502020204030204" pitchFamily="34" charset="0"/>
              <a:cs typeface="Calibri" panose="020F0502020204030204" pitchFamily="34" charset="0"/>
            </a:endParaRPr>
          </a:p>
        </p:txBody>
      </p:sp>
      <p:sp>
        <p:nvSpPr>
          <p:cNvPr id="327" name="CustomShape 2"/>
          <p:cNvSpPr/>
          <p:nvPr/>
        </p:nvSpPr>
        <p:spPr>
          <a:xfrm>
            <a:off x="449280" y="2093400"/>
            <a:ext cx="5228640" cy="341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Distribution </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6 Discussion</a:t>
            </a:r>
            <a:endParaRPr lang="en-US" sz="2880" b="0" strike="noStrike" spc="-1">
              <a:latin typeface="Calibri" panose="020F0502020204030204" pitchFamily="34" charset="0"/>
              <a:cs typeface="Calibri" panose="020F0502020204030204" pitchFamily="34" charset="0"/>
            </a:endParaRPr>
          </a:p>
        </p:txBody>
      </p:sp>
      <p:sp>
        <p:nvSpPr>
          <p:cNvPr id="329"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16000" indent="-216000">
              <a:lnSpc>
                <a:spcPct val="114000"/>
              </a:lnSpc>
              <a:buClr>
                <a:srgbClr val="000000"/>
              </a:buClr>
              <a:buSzPct val="45000"/>
              <a:buFont typeface="Wingdings" charset="2"/>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Consider various types of conclusions you produce in the analysis step:</a:t>
            </a:r>
            <a:endParaRPr lang="en-US" sz="2000" b="0" strike="noStrike" spc="-1">
              <a:latin typeface="Calibri" panose="020F0502020204030204" pitchFamily="34" charset="0"/>
              <a:cs typeface="Calibri" panose="020F0502020204030204" pitchFamily="34" charset="0"/>
            </a:endParaRPr>
          </a:p>
          <a:p>
            <a:pPr marL="216000" indent="-216000">
              <a:lnSpc>
                <a:spcPct val="114000"/>
              </a:lnSpc>
              <a:buClr>
                <a:srgbClr val="000000"/>
              </a:buClr>
              <a:buSzPct val="45000"/>
              <a:buFont typeface="Wingdings" charset="2"/>
              <a:buChar char=""/>
            </a:pP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Which information can be used internally? How?</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Do you use the information in automated tools?</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Which information is worth sharing with partners? Why?</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How high is the maturity level of external recipients?</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What are your sharing policies (e.g. TLP)? What is the rationale for choosing them?</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How do you communicate (internally or externally): what formats and transports do you use?</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Do you have a feedback channel? How is it used?</a:t>
            </a:r>
            <a:endParaRPr lang="en-US" sz="2000" b="0" strike="noStrike" spc="-1">
              <a:latin typeface="Calibri" panose="020F0502020204030204" pitchFamily="34" charset="0"/>
              <a:cs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prstGeom prst="rect">
            <a:avLst/>
          </a:prstGeom>
          <a:noFill/>
          <a:ln>
            <a:noFill/>
          </a:ln>
        </p:spPr>
        <p:txBody>
          <a:bodyPr wrap="square" lIns="91425" tIns="45700" rIns="91425" bIns="45700" anchor="t" anchorCtr="0">
            <a:noAutofit/>
          </a:bodyPr>
          <a:lstStyle/>
          <a:p>
            <a:pPr marL="0" marR="0" lvl="0" indent="-10160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Copyright © by Forum of Incident Response and Security Teams, Inc.</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FIRST.Org</a:t>
            </a: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is name under which Forum of Incident Response and Security Teams, Inc. conducts business.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This training material is licensed under Creative Commons Attribution-Non-Commercial-Share-Alike 4.0 (CC BY-NC-SA 4.0)</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FIRST.Org</a:t>
            </a: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makes no representation, express or implied, with regard to the accuracy of the information contained in this material and cannot accept any legal responsibility or liability for any errors or omissions that may be made.</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All trademarks are property of their respective owners.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Permissions beyond the scope of this license may be available at </a:t>
            </a: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first-licensing@first.org</a:t>
            </a: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endPar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9" name="Shape 69"/>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Calibri" panose="020F0502020204030204" pitchFamily="34" charset="0"/>
                <a:ea typeface="Arial"/>
                <a:cs typeface="Calibri" panose="020F0502020204030204" pitchFamily="34" charset="0"/>
                <a:sym typeface="Arial"/>
              </a:rPr>
              <a:t>Copyright</a:t>
            </a:r>
          </a:p>
        </p:txBody>
      </p:sp>
    </p:spTree>
    <p:extLst>
      <p:ext uri="{BB962C8B-B14F-4D97-AF65-F5344CB8AC3E}">
        <p14:creationId xmlns:p14="http://schemas.microsoft.com/office/powerpoint/2010/main" val="10339330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Agenda</a:t>
            </a:r>
            <a:endParaRPr lang="en-US" sz="2880" b="0" strike="noStrike" spc="-1">
              <a:latin typeface="Calibri" panose="020F0502020204030204" pitchFamily="34" charset="0"/>
              <a:cs typeface="Calibri" panose="020F0502020204030204" pitchFamily="34" charset="0"/>
            </a:endParaRPr>
          </a:p>
        </p:txBody>
      </p:sp>
      <p:sp>
        <p:nvSpPr>
          <p:cNvPr id="255" name="CustomShape 2"/>
          <p:cNvSpPr/>
          <p:nvPr/>
        </p:nvSpPr>
        <p:spPr>
          <a:xfrm>
            <a:off x="449280" y="1206360"/>
            <a:ext cx="79052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By the end of this module, you will be able to:</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Carefully gauge the appropriate recipients and level of proficiency of each group</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Ensure timeliness, completeness, accuracy, usefulness,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and relevance</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Strictly maintain confidentiality of sensitive information</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Choose suitable data formats and transport methods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Effectively use automation, considering costs and benefits</a:t>
            </a:r>
            <a:endParaRPr lang="en-US" sz="2000" b="0" strike="noStrike" spc="-1" dirty="0">
              <a:latin typeface="Calibri" panose="020F0502020204030204" pitchFamily="34" charset="0"/>
              <a:cs typeface="Calibri" panose="020F0502020204030204" pitchFamily="34" charset="0"/>
            </a:endParaRPr>
          </a:p>
          <a:p>
            <a:pPr>
              <a:lnSpc>
                <a:spcPct val="114000"/>
              </a:lnSpc>
              <a:spcBef>
                <a:spcPts val="1001"/>
              </a:spcBef>
            </a:pP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Distribution Key to Issue Announcement and Resolution </a:t>
            </a:r>
            <a:endParaRPr lang="en-US" sz="2880" b="0" strike="noStrike" spc="-1">
              <a:latin typeface="Calibri" panose="020F0502020204030204" pitchFamily="34" charset="0"/>
              <a:cs typeface="Calibri" panose="020F0502020204030204" pitchFamily="34" charset="0"/>
            </a:endParaRPr>
          </a:p>
        </p:txBody>
      </p:sp>
      <p:sp>
        <p:nvSpPr>
          <p:cNvPr id="257" name="CustomShape 2"/>
          <p:cNvSpPr/>
          <p:nvPr/>
        </p:nvSpPr>
        <p:spPr>
          <a:xfrm>
            <a:off x="449280" y="3308760"/>
            <a:ext cx="8693640" cy="2202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94000"/>
              </a:lnSpc>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Help in mitigating a range of relevant threats </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Direct defense from remediation to proactive hardening </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Recipients of information </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Technical distribution aspects </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Sharing policy</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General recommendations</a:t>
            </a:r>
            <a:endParaRPr lang="en-US" sz="1850" b="0" strike="noStrike" spc="-1">
              <a:latin typeface="Calibri" panose="020F0502020204030204" pitchFamily="34" charset="0"/>
              <a:cs typeface="Calibri" panose="020F0502020204030204" pitchFamily="34" charset="0"/>
            </a:endParaRPr>
          </a:p>
        </p:txBody>
      </p:sp>
      <p:grpSp>
        <p:nvGrpSpPr>
          <p:cNvPr id="27" name="Group 26">
            <a:extLst>
              <a:ext uri="{FF2B5EF4-FFF2-40B4-BE49-F238E27FC236}">
                <a16:creationId xmlns:a16="http://schemas.microsoft.com/office/drawing/2014/main" id="{EF79FCDE-F299-7941-837B-60AB46A27851}"/>
              </a:ext>
            </a:extLst>
          </p:cNvPr>
          <p:cNvGrpSpPr/>
          <p:nvPr/>
        </p:nvGrpSpPr>
        <p:grpSpPr>
          <a:xfrm>
            <a:off x="126360" y="1243628"/>
            <a:ext cx="8889840" cy="1899360"/>
            <a:chOff x="126360" y="2546332"/>
            <a:chExt cx="8889840" cy="1899360"/>
          </a:xfrm>
        </p:grpSpPr>
        <p:sp>
          <p:nvSpPr>
            <p:cNvPr id="28" name="CustomShape 2">
              <a:extLst>
                <a:ext uri="{FF2B5EF4-FFF2-40B4-BE49-F238E27FC236}">
                  <a16:creationId xmlns:a16="http://schemas.microsoft.com/office/drawing/2014/main" id="{99C0B77B-923E-B84D-A797-4DF468E0D87C}"/>
                </a:ext>
              </a:extLst>
            </p:cNvPr>
            <p:cNvSpPr/>
            <p:nvPr/>
          </p:nvSpPr>
          <p:spPr>
            <a:xfrm rot="16200000">
              <a:off x="3678840" y="3308338"/>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store</a:t>
              </a:r>
              <a:endParaRPr lang="en-US" sz="1600" b="0" strike="noStrike" spc="-1">
                <a:latin typeface="Calibri" panose="020F0502020204030204" pitchFamily="34" charset="0"/>
                <a:cs typeface="Calibri" panose="020F0502020204030204" pitchFamily="34" charset="0"/>
              </a:endParaRPr>
            </a:p>
          </p:txBody>
        </p:sp>
        <p:sp>
          <p:nvSpPr>
            <p:cNvPr id="29" name="CustomShape 3">
              <a:extLst>
                <a:ext uri="{FF2B5EF4-FFF2-40B4-BE49-F238E27FC236}">
                  <a16:creationId xmlns:a16="http://schemas.microsoft.com/office/drawing/2014/main" id="{1AC5B6C7-3220-1648-A1E5-851D391776A8}"/>
                </a:ext>
              </a:extLst>
            </p:cNvPr>
            <p:cNvSpPr/>
            <p:nvPr/>
          </p:nvSpPr>
          <p:spPr>
            <a:xfrm rot="16200000">
              <a:off x="4661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analyze</a:t>
              </a:r>
              <a:endParaRPr lang="en-US" sz="1600" b="0" strike="noStrike" spc="-1">
                <a:latin typeface="Calibri" panose="020F0502020204030204" pitchFamily="34" charset="0"/>
                <a:cs typeface="Calibri" panose="020F0502020204030204" pitchFamily="34" charset="0"/>
              </a:endParaRPr>
            </a:p>
          </p:txBody>
        </p:sp>
        <p:sp>
          <p:nvSpPr>
            <p:cNvPr id="30" name="CustomShape 4">
              <a:extLst>
                <a:ext uri="{FF2B5EF4-FFF2-40B4-BE49-F238E27FC236}">
                  <a16:creationId xmlns:a16="http://schemas.microsoft.com/office/drawing/2014/main" id="{5BDB6920-6AB7-D746-99F9-B83C4C33F9A7}"/>
                </a:ext>
              </a:extLst>
            </p:cNvPr>
            <p:cNvSpPr/>
            <p:nvPr/>
          </p:nvSpPr>
          <p:spPr>
            <a:xfrm>
              <a:off x="367164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31" name="CustomShape 5">
              <a:extLst>
                <a:ext uri="{FF2B5EF4-FFF2-40B4-BE49-F238E27FC236}">
                  <a16:creationId xmlns:a16="http://schemas.microsoft.com/office/drawing/2014/main" id="{2645846B-3B4C-9443-A087-6206929DF218}"/>
                </a:ext>
              </a:extLst>
            </p:cNvPr>
            <p:cNvSpPr/>
            <p:nvPr/>
          </p:nvSpPr>
          <p:spPr>
            <a:xfrm>
              <a:off x="46537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32" name="CustomShape 6">
              <a:extLst>
                <a:ext uri="{FF2B5EF4-FFF2-40B4-BE49-F238E27FC236}">
                  <a16:creationId xmlns:a16="http://schemas.microsoft.com/office/drawing/2014/main" id="{9740B504-0397-2E4C-A87B-F0CD54DD2C59}"/>
                </a:ext>
              </a:extLst>
            </p:cNvPr>
            <p:cNvSpPr/>
            <p:nvPr/>
          </p:nvSpPr>
          <p:spPr>
            <a:xfrm rot="16200000">
              <a:off x="1727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dirty="0">
                  <a:solidFill>
                    <a:srgbClr val="FFFFFF"/>
                  </a:solidFill>
                  <a:latin typeface="Calibri" panose="020F0502020204030204" pitchFamily="34" charset="0"/>
                  <a:ea typeface="Merriweather Sans"/>
                  <a:cs typeface="Calibri" panose="020F0502020204030204" pitchFamily="34" charset="0"/>
                </a:rPr>
                <a:t>collect</a:t>
              </a:r>
              <a:endParaRPr lang="en-US" sz="1600" b="0" strike="noStrike" spc="-1" dirty="0">
                <a:latin typeface="Calibri" panose="020F0502020204030204" pitchFamily="34" charset="0"/>
                <a:cs typeface="Calibri" panose="020F0502020204030204" pitchFamily="34" charset="0"/>
              </a:endParaRPr>
            </a:p>
          </p:txBody>
        </p:sp>
        <p:sp>
          <p:nvSpPr>
            <p:cNvPr id="33" name="CustomShape 7">
              <a:extLst>
                <a:ext uri="{FF2B5EF4-FFF2-40B4-BE49-F238E27FC236}">
                  <a16:creationId xmlns:a16="http://schemas.microsoft.com/office/drawing/2014/main" id="{729800C4-2295-7F45-BFE4-837C2376239F}"/>
                </a:ext>
              </a:extLst>
            </p:cNvPr>
            <p:cNvSpPr/>
            <p:nvPr/>
          </p:nvSpPr>
          <p:spPr>
            <a:xfrm>
              <a:off x="126360" y="2833560"/>
              <a:ext cx="159876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34" name="CustomShape 8">
              <a:extLst>
                <a:ext uri="{FF2B5EF4-FFF2-40B4-BE49-F238E27FC236}">
                  <a16:creationId xmlns:a16="http://schemas.microsoft.com/office/drawing/2014/main" id="{766CB243-2C21-5644-9452-6E55A2151976}"/>
                </a:ext>
              </a:extLst>
            </p:cNvPr>
            <p:cNvSpPr/>
            <p:nvPr/>
          </p:nvSpPr>
          <p:spPr>
            <a:xfrm>
              <a:off x="457200" y="3306960"/>
              <a:ext cx="12679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dirty="0">
                <a:latin typeface="Calibri" panose="020F0502020204030204" pitchFamily="34" charset="0"/>
                <a:cs typeface="Calibri" panose="020F0502020204030204" pitchFamily="34" charset="0"/>
              </a:endParaRPr>
            </a:p>
          </p:txBody>
        </p:sp>
        <p:sp>
          <p:nvSpPr>
            <p:cNvPr id="35" name="CustomShape 9">
              <a:extLst>
                <a:ext uri="{FF2B5EF4-FFF2-40B4-BE49-F238E27FC236}">
                  <a16:creationId xmlns:a16="http://schemas.microsoft.com/office/drawing/2014/main" id="{E3CAC6C2-2395-744D-B929-0455A33579AD}"/>
                </a:ext>
              </a:extLst>
            </p:cNvPr>
            <p:cNvSpPr/>
            <p:nvPr/>
          </p:nvSpPr>
          <p:spPr>
            <a:xfrm>
              <a:off x="546120" y="3720240"/>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a:t>
              </a:r>
              <a:br>
                <a:rPr>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Merriweather Sans"/>
                  <a:cs typeface="Calibri" panose="020F0502020204030204" pitchFamily="34" charset="0"/>
                </a:rPr>
                <a:t>indicators</a:t>
              </a:r>
              <a:endParaRPr lang="en-US" sz="1600" b="0" strike="noStrike" spc="-1">
                <a:latin typeface="Calibri" panose="020F0502020204030204" pitchFamily="34" charset="0"/>
                <a:cs typeface="Calibri" panose="020F0502020204030204" pitchFamily="34" charset="0"/>
              </a:endParaRPr>
            </a:p>
          </p:txBody>
        </p:sp>
        <p:sp>
          <p:nvSpPr>
            <p:cNvPr id="36" name="CustomShape 10">
              <a:extLst>
                <a:ext uri="{FF2B5EF4-FFF2-40B4-BE49-F238E27FC236}">
                  <a16:creationId xmlns:a16="http://schemas.microsoft.com/office/drawing/2014/main" id="{B15E32DC-28C3-6446-8485-3119380AB843}"/>
                </a:ext>
              </a:extLst>
            </p:cNvPr>
            <p:cNvSpPr/>
            <p:nvPr/>
          </p:nvSpPr>
          <p:spPr>
            <a:xfrm rot="16200000">
              <a:off x="270324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prepare</a:t>
              </a:r>
              <a:endParaRPr lang="en-US" sz="1600" b="0" strike="noStrike" spc="-1">
                <a:latin typeface="Calibri" panose="020F0502020204030204" pitchFamily="34" charset="0"/>
                <a:cs typeface="Calibri" panose="020F0502020204030204" pitchFamily="34" charset="0"/>
              </a:endParaRPr>
            </a:p>
          </p:txBody>
        </p:sp>
        <p:sp>
          <p:nvSpPr>
            <p:cNvPr id="37" name="CustomShape 11">
              <a:extLst>
                <a:ext uri="{FF2B5EF4-FFF2-40B4-BE49-F238E27FC236}">
                  <a16:creationId xmlns:a16="http://schemas.microsoft.com/office/drawing/2014/main" id="{C739BEC4-B971-9249-9221-058EAA8ADE3D}"/>
                </a:ext>
              </a:extLst>
            </p:cNvPr>
            <p:cNvSpPr/>
            <p:nvPr/>
          </p:nvSpPr>
          <p:spPr>
            <a:xfrm rot="16200000">
              <a:off x="5650560" y="3308339"/>
              <a:ext cx="1522440" cy="414720"/>
            </a:xfrm>
            <a:prstGeom prst="rect">
              <a:avLst/>
            </a:prstGeom>
            <a:solidFill>
              <a:srgbClr val="92D05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distribute</a:t>
              </a:r>
              <a:endParaRPr lang="en-US" sz="1600" b="0" strike="noStrike" spc="-1">
                <a:latin typeface="Calibri" panose="020F0502020204030204" pitchFamily="34" charset="0"/>
                <a:cs typeface="Calibri" panose="020F0502020204030204" pitchFamily="34" charset="0"/>
              </a:endParaRPr>
            </a:p>
          </p:txBody>
        </p:sp>
        <p:sp>
          <p:nvSpPr>
            <p:cNvPr id="38" name="CustomShape 12">
              <a:extLst>
                <a:ext uri="{FF2B5EF4-FFF2-40B4-BE49-F238E27FC236}">
                  <a16:creationId xmlns:a16="http://schemas.microsoft.com/office/drawing/2014/main" id="{B2D2225D-7F4B-E041-8464-22DBCE92341B}"/>
                </a:ext>
              </a:extLst>
            </p:cNvPr>
            <p:cNvSpPr/>
            <p:nvPr/>
          </p:nvSpPr>
          <p:spPr>
            <a:xfrm>
              <a:off x="7186680" y="2546332"/>
              <a:ext cx="159840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39" name="CustomShape 13">
              <a:extLst>
                <a:ext uri="{FF2B5EF4-FFF2-40B4-BE49-F238E27FC236}">
                  <a16:creationId xmlns:a16="http://schemas.microsoft.com/office/drawing/2014/main" id="{214A16B6-6D9C-D649-99E8-39146B34EB2A}"/>
                </a:ext>
              </a:extLst>
            </p:cNvPr>
            <p:cNvSpPr/>
            <p:nvPr/>
          </p:nvSpPr>
          <p:spPr>
            <a:xfrm>
              <a:off x="7186680" y="2984812"/>
              <a:ext cx="1316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p:txBody>
        </p:sp>
        <p:sp>
          <p:nvSpPr>
            <p:cNvPr id="40" name="CustomShape 14">
              <a:extLst>
                <a:ext uri="{FF2B5EF4-FFF2-40B4-BE49-F238E27FC236}">
                  <a16:creationId xmlns:a16="http://schemas.microsoft.com/office/drawing/2014/main" id="{31E45F87-07AA-3947-9F28-F6B00668CD30}"/>
                </a:ext>
              </a:extLst>
            </p:cNvPr>
            <p:cNvSpPr/>
            <p:nvPr/>
          </p:nvSpPr>
          <p:spPr>
            <a:xfrm>
              <a:off x="7186680" y="3423652"/>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 indicators</a:t>
              </a:r>
              <a:endParaRPr lang="en-US" sz="1600" b="0" strike="noStrike" spc="-1">
                <a:latin typeface="Calibri" panose="020F0502020204030204" pitchFamily="34" charset="0"/>
                <a:cs typeface="Calibri" panose="020F0502020204030204" pitchFamily="34" charset="0"/>
              </a:endParaRPr>
            </a:p>
          </p:txBody>
        </p:sp>
        <p:sp>
          <p:nvSpPr>
            <p:cNvPr id="41" name="CustomShape 15">
              <a:extLst>
                <a:ext uri="{FF2B5EF4-FFF2-40B4-BE49-F238E27FC236}">
                  <a16:creationId xmlns:a16="http://schemas.microsoft.com/office/drawing/2014/main" id="{49B6CEDE-52C5-4746-B06F-F0644910B223}"/>
                </a:ext>
              </a:extLst>
            </p:cNvPr>
            <p:cNvSpPr/>
            <p:nvPr/>
          </p:nvSpPr>
          <p:spPr>
            <a:xfrm>
              <a:off x="7186680" y="4108372"/>
              <a:ext cx="1829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strategic reports</a:t>
              </a:r>
              <a:endParaRPr lang="en-US" sz="1600" b="0" strike="noStrike" spc="-1">
                <a:latin typeface="Calibri" panose="020F0502020204030204" pitchFamily="34" charset="0"/>
                <a:cs typeface="Calibri" panose="020F0502020204030204" pitchFamily="34" charset="0"/>
              </a:endParaRPr>
            </a:p>
          </p:txBody>
        </p:sp>
        <p:sp>
          <p:nvSpPr>
            <p:cNvPr id="42" name="CustomShape 16">
              <a:extLst>
                <a:ext uri="{FF2B5EF4-FFF2-40B4-BE49-F238E27FC236}">
                  <a16:creationId xmlns:a16="http://schemas.microsoft.com/office/drawing/2014/main" id="{872E50E4-6F1D-6440-99FE-EC112B13BEDA}"/>
                </a:ext>
              </a:extLst>
            </p:cNvPr>
            <p:cNvSpPr/>
            <p:nvPr/>
          </p:nvSpPr>
          <p:spPr>
            <a:xfrm>
              <a:off x="27025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43" name="Group 42">
              <a:extLst>
                <a:ext uri="{FF2B5EF4-FFF2-40B4-BE49-F238E27FC236}">
                  <a16:creationId xmlns:a16="http://schemas.microsoft.com/office/drawing/2014/main" id="{BA05832E-CD8D-EB48-A569-5A4EB1F74885}"/>
                </a:ext>
              </a:extLst>
            </p:cNvPr>
            <p:cNvGrpSpPr/>
            <p:nvPr/>
          </p:nvGrpSpPr>
          <p:grpSpPr>
            <a:xfrm>
              <a:off x="6618714" y="2737805"/>
              <a:ext cx="576000" cy="1555787"/>
              <a:chOff x="6618714" y="2652613"/>
              <a:chExt cx="576000" cy="1555787"/>
            </a:xfrm>
          </p:grpSpPr>
          <p:sp>
            <p:nvSpPr>
              <p:cNvPr id="49" name="CustomShape 20">
                <a:extLst>
                  <a:ext uri="{FF2B5EF4-FFF2-40B4-BE49-F238E27FC236}">
                    <a16:creationId xmlns:a16="http://schemas.microsoft.com/office/drawing/2014/main" id="{BC0A3145-97CF-194B-ABEB-860DFC6631BA}"/>
                  </a:ext>
                </a:extLst>
              </p:cNvPr>
              <p:cNvSpPr/>
              <p:nvPr/>
            </p:nvSpPr>
            <p:spPr>
              <a:xfrm rot="10800000" flipH="1">
                <a:off x="6618714" y="2652613"/>
                <a:ext cx="576000" cy="82440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0" name="CustomShape 21">
                <a:extLst>
                  <a:ext uri="{FF2B5EF4-FFF2-40B4-BE49-F238E27FC236}">
                    <a16:creationId xmlns:a16="http://schemas.microsoft.com/office/drawing/2014/main" id="{067430BA-BBDE-EF41-AE5E-FBFE4A534FEB}"/>
                  </a:ext>
                </a:extLst>
              </p:cNvPr>
              <p:cNvSpPr/>
              <p:nvPr/>
            </p:nvSpPr>
            <p:spPr>
              <a:xfrm rot="10800000" flipH="1">
                <a:off x="6624394" y="3106981"/>
                <a:ext cx="567360" cy="36756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1" name="CustomShape 22">
                <a:extLst>
                  <a:ext uri="{FF2B5EF4-FFF2-40B4-BE49-F238E27FC236}">
                    <a16:creationId xmlns:a16="http://schemas.microsoft.com/office/drawing/2014/main" id="{C58E63D9-87B4-804E-AAC1-77A1FA765493}"/>
                  </a:ext>
                </a:extLst>
              </p:cNvPr>
              <p:cNvSpPr/>
              <p:nvPr/>
            </p:nvSpPr>
            <p:spPr>
              <a:xfrm>
                <a:off x="6625955" y="3476520"/>
                <a:ext cx="564840" cy="1702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2" name="CustomShape 23">
                <a:extLst>
                  <a:ext uri="{FF2B5EF4-FFF2-40B4-BE49-F238E27FC236}">
                    <a16:creationId xmlns:a16="http://schemas.microsoft.com/office/drawing/2014/main" id="{D72345C1-1EC5-4E4E-9036-295ECD61016D}"/>
                  </a:ext>
                </a:extLst>
              </p:cNvPr>
              <p:cNvSpPr/>
              <p:nvPr/>
            </p:nvSpPr>
            <p:spPr>
              <a:xfrm>
                <a:off x="6625955" y="3476520"/>
                <a:ext cx="564840" cy="7318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sp>
          <p:nvSpPr>
            <p:cNvPr id="44" name="CustomShape 24">
              <a:extLst>
                <a:ext uri="{FF2B5EF4-FFF2-40B4-BE49-F238E27FC236}">
                  <a16:creationId xmlns:a16="http://schemas.microsoft.com/office/drawing/2014/main" id="{B01622C2-5BBB-9F4B-A783-E83DEAAA6924}"/>
                </a:ext>
              </a:extLst>
            </p:cNvPr>
            <p:cNvSpPr/>
            <p:nvPr/>
          </p:nvSpPr>
          <p:spPr>
            <a:xfrm>
              <a:off x="563616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45" name="Group 44">
              <a:extLst>
                <a:ext uri="{FF2B5EF4-FFF2-40B4-BE49-F238E27FC236}">
                  <a16:creationId xmlns:a16="http://schemas.microsoft.com/office/drawing/2014/main" id="{C9A71288-D56D-0742-97DD-71CA502CD3F2}"/>
                </a:ext>
              </a:extLst>
            </p:cNvPr>
            <p:cNvGrpSpPr/>
            <p:nvPr/>
          </p:nvGrpSpPr>
          <p:grpSpPr>
            <a:xfrm>
              <a:off x="1709999" y="3010812"/>
              <a:ext cx="570941" cy="1009773"/>
              <a:chOff x="1709999" y="3002467"/>
              <a:chExt cx="570941" cy="1009773"/>
            </a:xfrm>
          </p:grpSpPr>
          <p:sp>
            <p:nvSpPr>
              <p:cNvPr id="46" name="CustomShape 17">
                <a:extLst>
                  <a:ext uri="{FF2B5EF4-FFF2-40B4-BE49-F238E27FC236}">
                    <a16:creationId xmlns:a16="http://schemas.microsoft.com/office/drawing/2014/main" id="{1D0C6920-F0E1-6340-A1B6-5AF1D4AE0329}"/>
                  </a:ext>
                </a:extLst>
              </p:cNvPr>
              <p:cNvSpPr/>
              <p:nvPr/>
            </p:nvSpPr>
            <p:spPr>
              <a:xfrm>
                <a:off x="1721359" y="3002467"/>
                <a:ext cx="559440" cy="472320"/>
              </a:xfrm>
              <a:prstGeom prst="bentConnector3">
                <a:avLst>
                  <a:gd name="adj1" fmla="val 4999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47" name="CustomShape 19">
                <a:extLst>
                  <a:ext uri="{FF2B5EF4-FFF2-40B4-BE49-F238E27FC236}">
                    <a16:creationId xmlns:a16="http://schemas.microsoft.com/office/drawing/2014/main" id="{47D7B5C8-0696-6946-B2EF-3B30DF0E77D9}"/>
                  </a:ext>
                </a:extLst>
              </p:cNvPr>
              <p:cNvSpPr/>
              <p:nvPr/>
            </p:nvSpPr>
            <p:spPr>
              <a:xfrm rot="10800000" flipH="1">
                <a:off x="1722580" y="3477640"/>
                <a:ext cx="558360" cy="534600"/>
              </a:xfrm>
              <a:prstGeom prst="bentConnector3">
                <a:avLst>
                  <a:gd name="adj1" fmla="val 49992"/>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48" name="CustomShape 16">
                <a:extLst>
                  <a:ext uri="{FF2B5EF4-FFF2-40B4-BE49-F238E27FC236}">
                    <a16:creationId xmlns:a16="http://schemas.microsoft.com/office/drawing/2014/main" id="{C7DB29D9-B270-2C4F-8ABE-41C6F1129167}"/>
                  </a:ext>
                </a:extLst>
              </p:cNvPr>
              <p:cNvSpPr/>
              <p:nvPr/>
            </p:nvSpPr>
            <p:spPr>
              <a:xfrm>
                <a:off x="1709999" y="3474541"/>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gr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Identifying Correct Recipients Is Vital </a:t>
            </a:r>
            <a:endParaRPr lang="en-US" sz="2880" b="0" strike="noStrike" spc="-1">
              <a:latin typeface="Calibri" panose="020F0502020204030204" pitchFamily="34" charset="0"/>
              <a:cs typeface="Calibri" panose="020F0502020204030204" pitchFamily="34" charset="0"/>
            </a:endParaRPr>
          </a:p>
        </p:txBody>
      </p:sp>
      <p:sp>
        <p:nvSpPr>
          <p:cNvPr id="282"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Make sure your information is used by:</a:t>
            </a:r>
            <a:endParaRPr lang="en-US" sz="18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Informing the appropriate people, organizations, automated systems, etc.</a:t>
            </a:r>
            <a:endParaRPr lang="en-US" sz="18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At the appropriate level of information</a:t>
            </a:r>
            <a:endParaRPr lang="en-US" sz="18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Via an appropriate method</a:t>
            </a:r>
            <a:endParaRPr lang="en-US" sz="18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Recognize your various recipients and needs of each group</a:t>
            </a:r>
            <a:endParaRPr lang="en-US" sz="1800" b="0" strike="noStrike" spc="-1">
              <a:latin typeface="Calibri" panose="020F0502020204030204" pitchFamily="34" charset="0"/>
              <a:cs typeface="Calibri" panose="020F0502020204030204" pitchFamily="34" charset="0"/>
            </a:endParaRPr>
          </a:p>
        </p:txBody>
      </p:sp>
      <p:sp>
        <p:nvSpPr>
          <p:cNvPr id="283" name="CustomShape 3"/>
          <p:cNvSpPr/>
          <p:nvPr/>
        </p:nvSpPr>
        <p:spPr>
          <a:xfrm>
            <a:off x="6595920" y="5069520"/>
            <a:ext cx="1755720" cy="522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Breach notification</a:t>
            </a:r>
            <a:endParaRPr lang="en-US" sz="1400" b="0" strike="noStrike" spc="-1">
              <a:latin typeface="Calibri" panose="020F0502020204030204" pitchFamily="34" charset="0"/>
              <a:cs typeface="Calibri" panose="020F0502020204030204" pitchFamily="34" charset="0"/>
            </a:endParaRPr>
          </a:p>
        </p:txBody>
      </p:sp>
      <p:sp>
        <p:nvSpPr>
          <p:cNvPr id="284" name="CustomShape 4"/>
          <p:cNvSpPr/>
          <p:nvPr/>
        </p:nvSpPr>
        <p:spPr>
          <a:xfrm>
            <a:off x="6049800" y="4092120"/>
            <a:ext cx="1492920" cy="522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Avoid opening attachments</a:t>
            </a:r>
            <a:endParaRPr lang="en-US" sz="1400" b="0" strike="noStrike" spc="-1">
              <a:latin typeface="Calibri" panose="020F0502020204030204" pitchFamily="34" charset="0"/>
              <a:cs typeface="Calibri" panose="020F0502020204030204" pitchFamily="34" charset="0"/>
            </a:endParaRPr>
          </a:p>
        </p:txBody>
      </p:sp>
      <p:sp>
        <p:nvSpPr>
          <p:cNvPr id="285" name="CustomShape 5"/>
          <p:cNvSpPr/>
          <p:nvPr/>
        </p:nvSpPr>
        <p:spPr>
          <a:xfrm>
            <a:off x="4817520" y="5838480"/>
            <a:ext cx="1406520" cy="30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000000"/>
                </a:solidFill>
                <a:latin typeface="Calibri" panose="020F0502020204030204" pitchFamily="34" charset="0"/>
                <a:ea typeface="Lucida Sans"/>
                <a:cs typeface="Calibri" panose="020F0502020204030204" pitchFamily="34" charset="0"/>
              </a:rPr>
              <a:t>Apply patches</a:t>
            </a:r>
            <a:endParaRPr lang="en-US" sz="1400" b="0" strike="noStrike" spc="-1">
              <a:latin typeface="Calibri" panose="020F0502020204030204" pitchFamily="34" charset="0"/>
              <a:cs typeface="Calibri" panose="020F0502020204030204" pitchFamily="34" charset="0"/>
            </a:endParaRPr>
          </a:p>
        </p:txBody>
      </p:sp>
      <p:sp>
        <p:nvSpPr>
          <p:cNvPr id="286" name="CustomShape 6"/>
          <p:cNvSpPr/>
          <p:nvPr/>
        </p:nvSpPr>
        <p:spPr>
          <a:xfrm rot="10800000" flipH="1">
            <a:off x="3843000" y="4373280"/>
            <a:ext cx="2206800" cy="24120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287" name="CustomShape 7"/>
          <p:cNvSpPr/>
          <p:nvPr/>
        </p:nvSpPr>
        <p:spPr>
          <a:xfrm>
            <a:off x="4044600" y="4851000"/>
            <a:ext cx="2550600" cy="47880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288" name="CustomShape 8"/>
          <p:cNvSpPr/>
          <p:nvPr/>
        </p:nvSpPr>
        <p:spPr>
          <a:xfrm>
            <a:off x="4061880" y="5220720"/>
            <a:ext cx="1458360" cy="61704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pic>
        <p:nvPicPr>
          <p:cNvPr id="289" name="Shape 133"/>
          <p:cNvPicPr/>
          <p:nvPr/>
        </p:nvPicPr>
        <p:blipFill>
          <a:blip r:embed="rId3"/>
          <a:stretch/>
        </p:blipFill>
        <p:spPr>
          <a:xfrm>
            <a:off x="1849680" y="3587400"/>
            <a:ext cx="2905560" cy="19364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Easier to Instruct Internal Recipients </a:t>
            </a:r>
            <a:endParaRPr lang="en-US" sz="2880" b="0" strike="noStrike" spc="-1">
              <a:latin typeface="Calibri" panose="020F0502020204030204" pitchFamily="34" charset="0"/>
              <a:cs typeface="Calibri" panose="020F0502020204030204" pitchFamily="34" charset="0"/>
            </a:endParaRPr>
          </a:p>
        </p:txBody>
      </p:sp>
      <p:sp>
        <p:nvSpPr>
          <p:cNvPr id="291"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More authority over internal recipients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 “recipient” can be an automated system (e.g. firewall)</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Ensure information of sufficient quality during analysis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Document and communicate required actions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Enhance IDS to including new C&amp;C servers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Update HTTP proxies to block exploit-originating web sites </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Search DNS log </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Scan machines for malware</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Rely on established processes and procedures </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Increase productivity via good internal integration of systems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and good communication</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Less Control Over External Recipients</a:t>
            </a:r>
            <a:endParaRPr lang="en-US" sz="2880" b="0" strike="noStrike" spc="-1">
              <a:latin typeface="Calibri" panose="020F0502020204030204" pitchFamily="34" charset="0"/>
              <a:cs typeface="Calibri" panose="020F0502020204030204" pitchFamily="34" charset="0"/>
            </a:endParaRPr>
          </a:p>
        </p:txBody>
      </p:sp>
      <p:sp>
        <p:nvSpPr>
          <p:cNvPr id="293" name="CustomShape 2"/>
          <p:cNvSpPr/>
          <p:nvPr/>
        </p:nvSpPr>
        <p:spPr>
          <a:xfrm>
            <a:off x="449280" y="1206360"/>
            <a:ext cx="783828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Coordination or collaboration rather than direct authority</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Focus is helping others rather than specifically defending</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Be as liberal as possible with information sharing</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Threats more often global than localized</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Be aware of nondisclosure agreements, privacy restrictions, and national or local laws</a:t>
            </a:r>
            <a:endParaRPr lang="en-US" sz="2000" b="0" strike="noStrike" spc="-1" dirty="0">
              <a:latin typeface="Calibri" panose="020F0502020204030204" pitchFamily="34" charset="0"/>
              <a:cs typeface="Calibri" panose="020F0502020204030204" pitchFamily="34" charset="0"/>
            </a:endParaRPr>
          </a:p>
        </p:txBody>
      </p:sp>
      <p:sp>
        <p:nvSpPr>
          <p:cNvPr id="294" name="CustomShape 3"/>
          <p:cNvSpPr/>
          <p:nvPr/>
        </p:nvSpPr>
        <p:spPr>
          <a:xfrm>
            <a:off x="745200" y="5004360"/>
            <a:ext cx="7514280" cy="1008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1400" b="0" strike="noStrike" spc="-1">
                <a:solidFill>
                  <a:srgbClr val="000000"/>
                </a:solidFill>
                <a:latin typeface="Calibri" panose="020F0502020204030204" pitchFamily="34" charset="0"/>
                <a:ea typeface="Merriweather Sans"/>
                <a:cs typeface="Calibri" panose="020F0502020204030204" pitchFamily="34" charset="0"/>
              </a:rPr>
              <a:t>Chris Johnson, Lee Badger, David Waltermire, Guide to Cyber Threat Information Sharing, NIST Special Publication 800-150, October 2016. </a:t>
            </a:r>
            <a:r>
              <a:rPr lang="en-US" sz="1400" b="0" u="sng" strike="noStrike" spc="-1">
                <a:solidFill>
                  <a:srgbClr val="0000FF"/>
                </a:solidFill>
                <a:uFill>
                  <a:solidFill>
                    <a:srgbClr val="FFFFFF"/>
                  </a:solidFill>
                </a:uFill>
                <a:latin typeface="Calibri" panose="020F0502020204030204" pitchFamily="34" charset="0"/>
                <a:ea typeface="Merriweather Sans"/>
                <a:cs typeface="Calibri" panose="020F0502020204030204" pitchFamily="34" charset="0"/>
                <a:hlinkClick r:id="rId3"/>
              </a:rPr>
              <a:t>http://nvlpubs.nist.gov/nistpubs/SpecialPublications/NIST.SP.800-150.pdf</a:t>
            </a:r>
            <a:endParaRPr lang="en-US" sz="1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Less Control Over External Recipients</a:t>
            </a:r>
            <a:endParaRPr lang="en-US" sz="2880" b="0" strike="noStrike" spc="-1">
              <a:latin typeface="Calibri" panose="020F0502020204030204" pitchFamily="34" charset="0"/>
              <a:cs typeface="Calibri" panose="020F0502020204030204" pitchFamily="34" charset="0"/>
            </a:endParaRPr>
          </a:p>
        </p:txBody>
      </p:sp>
      <p:sp>
        <p:nvSpPr>
          <p:cNvPr id="296" name="CustomShape 2"/>
          <p:cNvSpPr/>
          <p:nvPr/>
        </p:nvSpPr>
        <p:spPr>
          <a:xfrm>
            <a:off x="449280" y="1206360"/>
            <a:ext cx="78494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Collect feedback—and provide it as well </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How the communications processes are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working and ideas for improvement </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Timeliness, usefulness, relevance, accuracy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and completeness of information received</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Leverage existing information-exchange tools</a:t>
            </a:r>
            <a:endParaRPr lang="en-US" sz="20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Evolving rapidly so track latest advances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Industry standards are still developing and best practices are not yet stable</a:t>
            </a:r>
            <a:endParaRPr lang="en-US" sz="2000" b="0" strike="noStrike" spc="-1" dirty="0">
              <a:latin typeface="Calibri" panose="020F0502020204030204" pitchFamily="34" charset="0"/>
              <a:cs typeface="Calibri" panose="020F0502020204030204" pitchFamily="34" charset="0"/>
            </a:endParaRPr>
          </a:p>
        </p:txBody>
      </p:sp>
      <p:sp>
        <p:nvSpPr>
          <p:cNvPr id="297" name="CustomShape 3"/>
          <p:cNvSpPr/>
          <p:nvPr/>
        </p:nvSpPr>
        <p:spPr>
          <a:xfrm>
            <a:off x="745200" y="5004360"/>
            <a:ext cx="7514280" cy="1008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1400" b="0" strike="noStrike" spc="-1">
                <a:solidFill>
                  <a:srgbClr val="000000"/>
                </a:solidFill>
                <a:latin typeface="Calibri" panose="020F0502020204030204" pitchFamily="34" charset="0"/>
                <a:ea typeface="Merriweather Sans"/>
                <a:cs typeface="Calibri" panose="020F0502020204030204" pitchFamily="34" charset="0"/>
              </a:rPr>
              <a:t>Chris Johnson, Lee Badger, David Waltermire, Guide to Cyber Threat Information Sharing, NIST Special Publication 800-150, October 2016. </a:t>
            </a:r>
            <a:r>
              <a:rPr lang="en-US" sz="1400" b="0" u="sng" strike="noStrike" spc="-1">
                <a:solidFill>
                  <a:srgbClr val="0000FF"/>
                </a:solidFill>
                <a:uFill>
                  <a:solidFill>
                    <a:srgbClr val="FFFFFF"/>
                  </a:solidFill>
                </a:uFill>
                <a:latin typeface="Calibri" panose="020F0502020204030204" pitchFamily="34" charset="0"/>
                <a:ea typeface="Merriweather Sans"/>
                <a:cs typeface="Calibri" panose="020F0502020204030204" pitchFamily="34" charset="0"/>
                <a:hlinkClick r:id="rId3"/>
              </a:rPr>
              <a:t>http://nvlpubs.nist.gov/nistpubs/SpecialPublications/NIST.SP.800-150.pdf</a:t>
            </a:r>
            <a:endParaRPr lang="en-US" sz="1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ustomShape 1"/>
          <p:cNvSpPr/>
          <p:nvPr/>
        </p:nvSpPr>
        <p:spPr>
          <a:xfrm>
            <a:off x="457200" y="351000"/>
            <a:ext cx="667728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Consider Proficiency </a:t>
            </a:r>
            <a:br>
              <a:rPr>
                <a:latin typeface="Calibri" panose="020F0502020204030204" pitchFamily="34" charset="0"/>
                <a:cs typeface="Calibri" panose="020F0502020204030204" pitchFamily="34" charset="0"/>
              </a:rPr>
            </a:br>
            <a:r>
              <a:rPr lang="en-US" sz="2880" b="1" strike="noStrike" spc="-1">
                <a:solidFill>
                  <a:srgbClr val="000000"/>
                </a:solidFill>
                <a:latin typeface="Calibri" panose="020F0502020204030204" pitchFamily="34" charset="0"/>
                <a:ea typeface="Merriweather Sans"/>
                <a:cs typeface="Calibri" panose="020F0502020204030204" pitchFamily="34" charset="0"/>
              </a:rPr>
              <a:t>of External Recipients</a:t>
            </a:r>
            <a:endParaRPr lang="en-US" sz="2880" b="0" strike="noStrike" spc="-1">
              <a:latin typeface="Calibri" panose="020F0502020204030204" pitchFamily="34" charset="0"/>
              <a:cs typeface="Calibri" panose="020F0502020204030204" pitchFamily="34" charset="0"/>
            </a:endParaRPr>
          </a:p>
        </p:txBody>
      </p:sp>
      <p:sp>
        <p:nvSpPr>
          <p:cNvPr id="299"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0" strike="noStrike" spc="-1">
                <a:solidFill>
                  <a:srgbClr val="000000"/>
                </a:solidFill>
                <a:latin typeface="Calibri" panose="020F0502020204030204" pitchFamily="34" charset="0"/>
                <a:ea typeface="Merriweather Sans"/>
                <a:cs typeface="Calibri" panose="020F0502020204030204" pitchFamily="34" charset="0"/>
              </a:rPr>
              <a:t>Internal recipients have varying skill levels as well.</a:t>
            </a:r>
            <a:endParaRPr lang="en-US" sz="2000" b="0" strike="noStrike" spc="-1">
              <a:latin typeface="Calibri" panose="020F0502020204030204" pitchFamily="34" charset="0"/>
              <a:cs typeface="Calibri" panose="020F0502020204030204" pitchFamily="34" charset="0"/>
            </a:endParaRPr>
          </a:p>
        </p:txBody>
      </p:sp>
      <p:graphicFrame>
        <p:nvGraphicFramePr>
          <p:cNvPr id="300" name="Table 3"/>
          <p:cNvGraphicFramePr/>
          <p:nvPr>
            <p:extLst>
              <p:ext uri="{D42A27DB-BD31-4B8C-83A1-F6EECF244321}">
                <p14:modId xmlns:p14="http://schemas.microsoft.com/office/powerpoint/2010/main" val="37553586"/>
              </p:ext>
            </p:extLst>
          </p:nvPr>
        </p:nvGraphicFramePr>
        <p:xfrm>
          <a:off x="531720" y="1849680"/>
          <a:ext cx="7841520" cy="3281760"/>
        </p:xfrm>
        <a:graphic>
          <a:graphicData uri="http://schemas.openxmlformats.org/drawingml/2006/table">
            <a:tbl>
              <a:tblPr/>
              <a:tblGrid>
                <a:gridCol w="1137960">
                  <a:extLst>
                    <a:ext uri="{9D8B030D-6E8A-4147-A177-3AD203B41FA5}">
                      <a16:colId xmlns:a16="http://schemas.microsoft.com/office/drawing/2014/main" val="20000"/>
                    </a:ext>
                  </a:extLst>
                </a:gridCol>
                <a:gridCol w="2603880">
                  <a:extLst>
                    <a:ext uri="{9D8B030D-6E8A-4147-A177-3AD203B41FA5}">
                      <a16:colId xmlns:a16="http://schemas.microsoft.com/office/drawing/2014/main" val="20001"/>
                    </a:ext>
                  </a:extLst>
                </a:gridCol>
                <a:gridCol w="4099680">
                  <a:extLst>
                    <a:ext uri="{9D8B030D-6E8A-4147-A177-3AD203B41FA5}">
                      <a16:colId xmlns:a16="http://schemas.microsoft.com/office/drawing/2014/main" val="20002"/>
                    </a:ext>
                  </a:extLst>
                </a:gridCol>
              </a:tblGrid>
              <a:tr h="817920">
                <a:tc>
                  <a:txBody>
                    <a:bodyPr/>
                    <a:lstStyle/>
                    <a:p>
                      <a:pPr algn="ctr">
                        <a:lnSpc>
                          <a:spcPct val="100000"/>
                        </a:lnSpc>
                      </a:pPr>
                      <a:r>
                        <a:rPr lang="en-US" sz="1600" b="1" strike="noStrike" spc="-1" dirty="0">
                          <a:solidFill>
                            <a:srgbClr val="FFFFFF"/>
                          </a:solidFill>
                          <a:latin typeface="Calibri" panose="020F0502020204030204" pitchFamily="34" charset="0"/>
                          <a:ea typeface="Arial"/>
                          <a:cs typeface="Calibri" panose="020F0502020204030204" pitchFamily="34" charset="0"/>
                        </a:rPr>
                        <a:t>Level</a:t>
                      </a:r>
                      <a:endParaRPr lang="en-US" sz="1600" b="0" strike="noStrike" spc="-1" dirty="0">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600" b="1" strike="noStrike" spc="-1">
                          <a:solidFill>
                            <a:srgbClr val="FFFFFF"/>
                          </a:solidFill>
                          <a:latin typeface="Calibri" panose="020F0502020204030204" pitchFamily="34" charset="0"/>
                          <a:ea typeface="Arial"/>
                          <a:cs typeface="Calibri" panose="020F0502020204030204" pitchFamily="34" charset="0"/>
                        </a:rPr>
                        <a:t>Typical Organizations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600" b="1" strike="noStrike" spc="-1">
                          <a:solidFill>
                            <a:srgbClr val="FFFFFF"/>
                          </a:solidFill>
                          <a:latin typeface="Calibri" panose="020F0502020204030204" pitchFamily="34" charset="0"/>
                          <a:ea typeface="Arial"/>
                          <a:cs typeface="Calibri" panose="020F0502020204030204" pitchFamily="34" charset="0"/>
                        </a:rPr>
                        <a:t>Characteristics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817920">
                <a:tc>
                  <a:txBody>
                    <a:bodyPr/>
                    <a:lstStyle/>
                    <a:p>
                      <a:pPr>
                        <a:lnSpc>
                          <a:spcPct val="100000"/>
                        </a:lnSpc>
                      </a:pPr>
                      <a:r>
                        <a:rPr lang="en-US" sz="1600" b="1" strike="noStrike" spc="-1">
                          <a:solidFill>
                            <a:srgbClr val="FFFFFF"/>
                          </a:solidFill>
                          <a:latin typeface="Calibri" panose="020F0502020204030204" pitchFamily="34" charset="0"/>
                          <a:ea typeface="Arial"/>
                          <a:cs typeface="Calibri" panose="020F0502020204030204" pitchFamily="34" charset="0"/>
                        </a:rPr>
                        <a:t>High </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7F16"/>
                    </a:solidFill>
                  </a:tcPr>
                </a:tc>
                <a:tc>
                  <a:txBody>
                    <a:bodyPr/>
                    <a:lstStyle/>
                    <a:p>
                      <a:pPr>
                        <a:lnSpc>
                          <a:spcPct val="100000"/>
                        </a:lnSpc>
                      </a:pPr>
                      <a:r>
                        <a:rPr lang="en-US" sz="1600" b="0" strike="noStrike" spc="-1">
                          <a:solidFill>
                            <a:srgbClr val="000000"/>
                          </a:solidFill>
                          <a:latin typeface="Calibri" panose="020F0502020204030204" pitchFamily="34" charset="0"/>
                          <a:ea typeface="Arial"/>
                          <a:cs typeface="Calibri" panose="020F0502020204030204" pitchFamily="34" charset="0"/>
                        </a:rPr>
                        <a:t>CSIRTs, information security vendors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marL="176040" indent="-174960">
                        <a:lnSpc>
                          <a:spcPct val="10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Process large amounts of data</a:t>
                      </a:r>
                      <a:endParaRPr lang="en-US" sz="1600" b="0" strike="noStrike" spc="-1">
                        <a:latin typeface="Calibri" panose="020F0502020204030204" pitchFamily="34" charset="0"/>
                        <a:cs typeface="Calibri" panose="020F0502020204030204" pitchFamily="34" charset="0"/>
                      </a:endParaRPr>
                    </a:p>
                    <a:p>
                      <a:pPr marL="176040" indent="-174960">
                        <a:lnSpc>
                          <a:spcPct val="10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Handle near-real-time feeds from multiple information sources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817920">
                <a:tc>
                  <a:txBody>
                    <a:bodyPr/>
                    <a:lstStyle/>
                    <a:p>
                      <a:pPr>
                        <a:lnSpc>
                          <a:spcPct val="100000"/>
                        </a:lnSpc>
                      </a:pPr>
                      <a:r>
                        <a:rPr lang="en-US" sz="1600" b="1" strike="noStrike" spc="-1">
                          <a:solidFill>
                            <a:srgbClr val="FFFFFF"/>
                          </a:solidFill>
                          <a:latin typeface="Calibri" panose="020F0502020204030204" pitchFamily="34" charset="0"/>
                          <a:ea typeface="Arial"/>
                          <a:cs typeface="Calibri" panose="020F0502020204030204" pitchFamily="34" charset="0"/>
                        </a:rPr>
                        <a:t>Medium</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00000"/>
                        </a:lnSpc>
                      </a:pPr>
                      <a:r>
                        <a:rPr lang="en-US" sz="1600" b="0" strike="noStrike" spc="-1">
                          <a:solidFill>
                            <a:srgbClr val="000000"/>
                          </a:solidFill>
                          <a:latin typeface="Calibri" panose="020F0502020204030204" pitchFamily="34" charset="0"/>
                          <a:ea typeface="Arial"/>
                          <a:cs typeface="Calibri" panose="020F0502020204030204" pitchFamily="34" charset="0"/>
                        </a:rPr>
                        <a:t>Medium to large organizations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76040" indent="-174960">
                        <a:lnSpc>
                          <a:spcPct val="10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CSIRT or SOC</a:t>
                      </a:r>
                      <a:endParaRPr lang="en-US" sz="1600" b="0" strike="noStrike" spc="-1">
                        <a:latin typeface="Calibri" panose="020F0502020204030204" pitchFamily="34" charset="0"/>
                        <a:cs typeface="Calibri" panose="020F0502020204030204" pitchFamily="34" charset="0"/>
                      </a:endParaRPr>
                    </a:p>
                    <a:p>
                      <a:pPr marL="176040" indent="-174960">
                        <a:lnSpc>
                          <a:spcPct val="10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Automated tools</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r h="818280">
                <a:tc>
                  <a:txBody>
                    <a:bodyPr/>
                    <a:lstStyle/>
                    <a:p>
                      <a:pPr>
                        <a:lnSpc>
                          <a:spcPct val="100000"/>
                        </a:lnSpc>
                      </a:pPr>
                      <a:r>
                        <a:rPr lang="en-US" sz="1600" b="1" strike="noStrike" spc="-1">
                          <a:solidFill>
                            <a:srgbClr val="FFFFFF"/>
                          </a:solidFill>
                          <a:latin typeface="Calibri" panose="020F0502020204030204" pitchFamily="34" charset="0"/>
                          <a:ea typeface="Arial"/>
                          <a:cs typeface="Calibri" panose="020F0502020204030204" pitchFamily="34" charset="0"/>
                        </a:rPr>
                        <a:t>Low</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00000"/>
                        </a:lnSpc>
                      </a:pPr>
                      <a:r>
                        <a:rPr lang="en-US" sz="1600" b="0" strike="noStrike" spc="-1">
                          <a:solidFill>
                            <a:srgbClr val="000000"/>
                          </a:solidFill>
                          <a:latin typeface="Calibri" panose="020F0502020204030204" pitchFamily="34" charset="0"/>
                          <a:ea typeface="Arial"/>
                          <a:cs typeface="Calibri" panose="020F0502020204030204" pitchFamily="34" charset="0"/>
                        </a:rPr>
                        <a:t>Small organizations </a:t>
                      </a:r>
                      <a:br>
                        <a:rPr>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Arial"/>
                          <a:cs typeface="Calibri" panose="020F0502020204030204" pitchFamily="34" charset="0"/>
                        </a:rPr>
                        <a:t>with no CSIRT</a:t>
                      </a:r>
                      <a:endParaRPr lang="en-US" sz="1600" b="0" strike="noStrike" spc="-1">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76040" indent="-174960">
                        <a:lnSpc>
                          <a:spcPct val="100000"/>
                        </a:lnSpc>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Limited automation of incoming data</a:t>
                      </a:r>
                      <a:endParaRPr lang="en-US" sz="1600" b="0" strike="noStrike" spc="-1" dirty="0">
                        <a:latin typeface="Calibri" panose="020F0502020204030204" pitchFamily="34" charset="0"/>
                        <a:cs typeface="Calibri" panose="020F0502020204030204" pitchFamily="34" charset="0"/>
                      </a:endParaRPr>
                    </a:p>
                    <a:p>
                      <a:pPr marL="176040" indent="-174960">
                        <a:lnSpc>
                          <a:spcPct val="100000"/>
                        </a:lnSpc>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No capability to ingest advanced feeds like real-time data streams</a:t>
                      </a:r>
                      <a:endParaRPr lang="en-US" sz="1600" b="0" strike="noStrike" spc="-1" dirty="0">
                        <a:latin typeface="Calibri" panose="020F0502020204030204" pitchFamily="34" charset="0"/>
                        <a:cs typeface="Calibri" panose="020F0502020204030204" pitchFamily="34" charset="0"/>
                      </a:endParaRPr>
                    </a:p>
                  </a:txBody>
                  <a:tcPr marL="84240" marR="9792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TotalTime>
  <Words>4993</Words>
  <Application>Microsoft Macintosh PowerPoint</Application>
  <PresentationFormat>On-screen Show (4:3)</PresentationFormat>
  <Paragraphs>357</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Lucida Sans</vt:lpstr>
      <vt:lpstr>Merriweather Sans</vt:lpstr>
      <vt:lpstr>Noto Sans Symbols</vt:lpstr>
      <vt:lpstr>StarSymbol</vt:lpstr>
      <vt:lpstr>Times New Roman</vt:lpstr>
      <vt:lpstr>Wingdings</vt:lpstr>
      <vt:lpstr>Custom Design</vt:lpstr>
      <vt:lpstr>PowerPoint Presentation</vt:lpstr>
      <vt:lpstr>Copyright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Serge Droz</cp:lastModifiedBy>
  <cp:revision>20</cp:revision>
  <dcterms:modified xsi:type="dcterms:W3CDTF">2018-11-17T22:24:23Z</dcterms:modified>
  <dc:language>en-US</dc:language>
</cp:coreProperties>
</file>