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40" r:id="rId1"/>
  </p:sldMasterIdLst>
  <p:notesMasterIdLst>
    <p:notesMasterId r:id="rId18"/>
  </p:notes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4666"/>
  </p:normalViewPr>
  <p:slideViewPr>
    <p:cSldViewPr snapToGrid="0" snapToObjects="1">
      <p:cViewPr varScale="1">
        <p:scale>
          <a:sx n="102" d="100"/>
          <a:sy n="102" d="100"/>
        </p:scale>
        <p:origin x="12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5" name="PlaceHolder 1"/>
          <p:cNvSpPr>
            <a:spLocks noGrp="1" noRot="1" noChangeAspect="1"/>
          </p:cNvSpPr>
          <p:nvPr>
            <p:ph type="sldImg"/>
          </p:nvPr>
        </p:nvSpPr>
        <p:spPr>
          <a:xfrm>
            <a:off x="1371600" y="764280"/>
            <a:ext cx="5028480" cy="3771360"/>
          </a:xfrm>
          <a:prstGeom prst="rect">
            <a:avLst/>
          </a:prstGeom>
        </p:spPr>
        <p:txBody>
          <a:bodyPr lIns="0" tIns="0" rIns="0" bIns="0" anchor="ctr"/>
          <a:lstStyle/>
          <a:p>
            <a:pPr algn="ctr"/>
            <a:r>
              <a:rPr lang="en-US" sz="4400" b="0" strike="noStrike" spc="-1">
                <a:latin typeface="Arial"/>
              </a:rPr>
              <a:t>Click to move the slide</a:t>
            </a:r>
          </a:p>
        </p:txBody>
      </p:sp>
      <p:sp>
        <p:nvSpPr>
          <p:cNvPr id="286" name="PlaceHolder 2"/>
          <p:cNvSpPr>
            <a:spLocks noGrp="1"/>
          </p:cNvSpPr>
          <p:nvPr>
            <p:ph type="body"/>
          </p:nvPr>
        </p:nvSpPr>
        <p:spPr>
          <a:xfrm>
            <a:off x="777240" y="4777560"/>
            <a:ext cx="6217560" cy="4525920"/>
          </a:xfrm>
          <a:prstGeom prst="rect">
            <a:avLst/>
          </a:prstGeom>
        </p:spPr>
        <p:txBody>
          <a:bodyPr lIns="0" tIns="0" rIns="0" bIns="0"/>
          <a:lstStyle/>
          <a:p>
            <a:r>
              <a:rPr lang="en-US" sz="2000" b="0" strike="noStrike" spc="-1">
                <a:latin typeface="Arial"/>
              </a:rPr>
              <a:t>Click to edit the notes format</a:t>
            </a:r>
          </a:p>
        </p:txBody>
      </p:sp>
      <p:sp>
        <p:nvSpPr>
          <p:cNvPr id="287" name="PlaceHolder 3"/>
          <p:cNvSpPr>
            <a:spLocks noGrp="1"/>
          </p:cNvSpPr>
          <p:nvPr>
            <p:ph type="hdr"/>
          </p:nvPr>
        </p:nvSpPr>
        <p:spPr>
          <a:xfrm>
            <a:off x="0" y="0"/>
            <a:ext cx="3372840" cy="502560"/>
          </a:xfrm>
          <a:prstGeom prst="rect">
            <a:avLst/>
          </a:prstGeom>
        </p:spPr>
        <p:txBody>
          <a:bodyPr lIns="0" tIns="0" rIns="0" bIns="0"/>
          <a:lstStyle/>
          <a:p>
            <a:r>
              <a:rPr lang="en-US" sz="1400" b="0" strike="noStrike" spc="-1">
                <a:latin typeface="Times New Roman"/>
              </a:rPr>
              <a:t>&lt;header&gt;</a:t>
            </a:r>
          </a:p>
        </p:txBody>
      </p:sp>
      <p:sp>
        <p:nvSpPr>
          <p:cNvPr id="288" name="PlaceHolder 4"/>
          <p:cNvSpPr>
            <a:spLocks noGrp="1"/>
          </p:cNvSpPr>
          <p:nvPr>
            <p:ph type="dt"/>
          </p:nvPr>
        </p:nvSpPr>
        <p:spPr>
          <a:xfrm>
            <a:off x="4399200" y="0"/>
            <a:ext cx="3372840" cy="502560"/>
          </a:xfrm>
          <a:prstGeom prst="rect">
            <a:avLst/>
          </a:prstGeom>
        </p:spPr>
        <p:txBody>
          <a:bodyPr lIns="0" tIns="0" rIns="0" bIns="0"/>
          <a:lstStyle/>
          <a:p>
            <a:pPr algn="r"/>
            <a:r>
              <a:rPr lang="en-US" sz="1400" b="0" strike="noStrike" spc="-1">
                <a:latin typeface="Times New Roman"/>
              </a:rPr>
              <a:t>&lt;date/time&gt;</a:t>
            </a:r>
          </a:p>
        </p:txBody>
      </p:sp>
      <p:sp>
        <p:nvSpPr>
          <p:cNvPr id="289" name="PlaceHolder 5"/>
          <p:cNvSpPr>
            <a:spLocks noGrp="1"/>
          </p:cNvSpPr>
          <p:nvPr>
            <p:ph type="ftr"/>
          </p:nvPr>
        </p:nvSpPr>
        <p:spPr>
          <a:xfrm>
            <a:off x="0" y="9555480"/>
            <a:ext cx="3372840" cy="502560"/>
          </a:xfrm>
          <a:prstGeom prst="rect">
            <a:avLst/>
          </a:prstGeom>
        </p:spPr>
        <p:txBody>
          <a:bodyPr lIns="0" tIns="0" rIns="0" bIns="0" anchor="b"/>
          <a:lstStyle/>
          <a:p>
            <a:r>
              <a:rPr lang="en-US" sz="1400" b="0" strike="noStrike" spc="-1">
                <a:latin typeface="Times New Roman"/>
              </a:rPr>
              <a:t>&lt;footer&gt;</a:t>
            </a:r>
          </a:p>
        </p:txBody>
      </p:sp>
      <p:sp>
        <p:nvSpPr>
          <p:cNvPr id="290" name="PlaceHolder 6"/>
          <p:cNvSpPr>
            <a:spLocks noGrp="1"/>
          </p:cNvSpPr>
          <p:nvPr>
            <p:ph type="sldNum"/>
          </p:nvPr>
        </p:nvSpPr>
        <p:spPr>
          <a:xfrm>
            <a:off x="4399200" y="9555480"/>
            <a:ext cx="3372840" cy="502560"/>
          </a:xfrm>
          <a:prstGeom prst="rect">
            <a:avLst/>
          </a:prstGeom>
        </p:spPr>
        <p:txBody>
          <a:bodyPr lIns="0" tIns="0" rIns="0" bIns="0" anchor="b"/>
          <a:lstStyle/>
          <a:p>
            <a:pPr algn="r"/>
            <a:fld id="{5A7BC25C-A565-407C-B94F-B75CA65D4A69}"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PlaceHolder 1"/>
          <p:cNvSpPr>
            <a:spLocks noGrp="1"/>
          </p:cNvSpPr>
          <p:nvPr>
            <p:ph type="body"/>
          </p:nvPr>
        </p:nvSpPr>
        <p:spPr>
          <a:xfrm>
            <a:off x="631800" y="4343400"/>
            <a:ext cx="5592960" cy="6449040"/>
          </a:xfrm>
          <a:prstGeom prst="rect">
            <a:avLst/>
          </a:prstGeom>
        </p:spPr>
        <p:txBody>
          <a:bodyPr lIns="0" tIns="0" rIns="0" bIns="0"/>
          <a:lstStyle/>
          <a:p>
            <a:pPr marL="216000" indent="-215280">
              <a:lnSpc>
                <a:spcPct val="100000"/>
              </a:lnSpc>
            </a:pPr>
            <a:r>
              <a:rPr lang="en-US" sz="1200" b="1" strike="noStrike" spc="-1">
                <a:solidFill>
                  <a:srgbClr val="000000"/>
                </a:solidFill>
                <a:latin typeface="Lucida Sans"/>
                <a:ea typeface="Lucida Sans"/>
              </a:rPr>
              <a:t>IMPORTANT: notes are work in progress and might not be up-to-date or missing!</a:t>
            </a:r>
            <a:endParaRPr lang="en-US" sz="1200" b="0" strike="noStrike" spc="-1">
              <a:latin typeface="Arial"/>
            </a:endParaRPr>
          </a:p>
          <a:p>
            <a:pPr marL="216000" indent="-215640">
              <a:lnSpc>
                <a:spcPct val="100000"/>
              </a:lnSpc>
            </a:pPr>
            <a:endParaRPr lang="en-US" sz="1200" b="0" strike="noStrike" spc="-1">
              <a:latin typeface="Arial"/>
            </a:endParaRPr>
          </a:p>
          <a:p>
            <a:pPr marL="216000" indent="-215640">
              <a:lnSpc>
                <a:spcPct val="100000"/>
              </a:lnSpc>
            </a:pPr>
            <a:endParaRPr lang="en-US" sz="1200" b="0" strike="noStrike" spc="-1">
              <a:latin typeface="Arial"/>
            </a:endParaRPr>
          </a:p>
        </p:txBody>
      </p:sp>
      <p:sp>
        <p:nvSpPr>
          <p:cNvPr id="340"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41" name="CustomShape 3"/>
          <p:cNvSpPr/>
          <p:nvPr/>
        </p:nvSpPr>
        <p:spPr>
          <a:xfrm>
            <a:off x="6608520" y="8928720"/>
            <a:ext cx="248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D77409B-9DC9-45A4-8D69-9159EE80EBA1}" type="slidenum">
              <a:rPr lang="en-US" sz="800" b="0" strike="noStrike" spc="-1">
                <a:solidFill>
                  <a:srgbClr val="000000"/>
                </a:solidFill>
                <a:latin typeface="Merriweather Sans"/>
                <a:ea typeface="Merriweather Sans"/>
              </a:rPr>
              <a:t>1</a:t>
            </a:fld>
            <a:endParaRPr lang="en-US" sz="8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PlaceHolder 1"/>
          <p:cNvSpPr>
            <a:spLocks noGrp="1"/>
          </p:cNvSpPr>
          <p:nvPr>
            <p:ph type="body"/>
          </p:nvPr>
        </p:nvSpPr>
        <p:spPr>
          <a:xfrm>
            <a:off x="325800" y="3305160"/>
            <a:ext cx="6205320" cy="979488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Real-World Source Evaluation: </a:t>
            </a:r>
            <a:r>
              <a:rPr lang="en-US" sz="1050" b="0" i="1" strike="noStrike" spc="-1">
                <a:solidFill>
                  <a:srgbClr val="000000"/>
                </a:solidFill>
                <a:latin typeface="Merriweather Sans"/>
                <a:ea typeface="Merriweather Sans"/>
              </a:rPr>
              <a:t>6 minutes</a:t>
            </a:r>
            <a:endParaRPr lang="en-US" sz="1050" b="0" strike="noStrike" spc="-1">
              <a:latin typeface="Arial"/>
            </a:endParaRPr>
          </a:p>
          <a:p>
            <a:pPr marL="216000" indent="-215640">
              <a:lnSpc>
                <a:spcPct val="100000"/>
              </a:lnSpc>
              <a:spcBef>
                <a:spcPts val="799"/>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But in practice, not only do you have limited time to perform your research, but you also have to get started </a:t>
            </a:r>
            <a:r>
              <a:rPr lang="en-US" sz="1050" b="0" i="1" strike="noStrike" spc="-1">
                <a:solidFill>
                  <a:srgbClr val="000000"/>
                </a:solidFill>
                <a:latin typeface="Merriweather Sans"/>
                <a:ea typeface="Merriweather Sans"/>
              </a:rPr>
              <a:t>now</a:t>
            </a:r>
            <a:r>
              <a:rPr lang="en-US" sz="1050" b="0" strike="noStrike" spc="-1">
                <a:solidFill>
                  <a:srgbClr val="000000"/>
                </a:solidFill>
                <a:latin typeface="Merriweather Sans"/>
                <a:ea typeface="Merriweather Sans"/>
              </a:rPr>
              <a:t>. So rather than a formal, linear process, the most effective process involves continual adjustment. </a:t>
            </a:r>
            <a:endParaRPr lang="en-US" sz="1050" b="0" strike="noStrike" spc="-1">
              <a:latin typeface="Arial"/>
            </a:endParaRPr>
          </a:p>
          <a:p>
            <a:pPr marL="216000" indent="-215640">
              <a:lnSpc>
                <a:spcPct val="100000"/>
              </a:lnSpc>
              <a:spcBef>
                <a:spcPts val="799"/>
              </a:spcBef>
            </a:pPr>
            <a:r>
              <a:rPr lang="en-US" sz="1050" b="0" strike="noStrike" spc="-1">
                <a:solidFill>
                  <a:srgbClr val="000000"/>
                </a:solidFill>
                <a:latin typeface="Merriweather Sans"/>
                <a:ea typeface="Merriweather Sans"/>
              </a:rPr>
              <a:t>First, perform your basic research. Perform rudimentary checks to determine the properties of the actionable information source. Ask others in the industry for their experiences and recommendations. Also, rely on the input from established organizations such as ENISA, US-CERT, and other broad-breadth organizations. </a:t>
            </a:r>
            <a:endParaRPr lang="en-US" sz="1050" b="0" strike="noStrike" spc="-1">
              <a:latin typeface="Arial"/>
            </a:endParaRPr>
          </a:p>
          <a:p>
            <a:pPr marL="216000" indent="-215640">
              <a:lnSpc>
                <a:spcPct val="100000"/>
              </a:lnSpc>
              <a:spcBef>
                <a:spcPts val="799"/>
              </a:spcBef>
            </a:pPr>
            <a:r>
              <a:rPr lang="en-US" sz="1050" b="0" strike="noStrike" spc="-1">
                <a:solidFill>
                  <a:srgbClr val="000000"/>
                </a:solidFill>
                <a:latin typeface="Merriweather Sans"/>
                <a:ea typeface="Merriweather Sans"/>
              </a:rPr>
              <a:t>Based on this cursory evaluation, add in the sources that you believe will give you the best benefit for the cost. Remember that there are costs associated with integrating data into your infrastructure and with ongoing maintenance. </a:t>
            </a:r>
            <a:endParaRPr lang="en-US" sz="1050" b="0" strike="noStrike" spc="-1">
              <a:latin typeface="Arial"/>
            </a:endParaRPr>
          </a:p>
          <a:p>
            <a:pPr marL="216000" indent="-215640">
              <a:lnSpc>
                <a:spcPct val="100000"/>
              </a:lnSpc>
              <a:spcBef>
                <a:spcPts val="799"/>
              </a:spcBef>
            </a:pPr>
            <a:r>
              <a:rPr lang="en-US" sz="1050" b="0" strike="noStrike" spc="-1">
                <a:solidFill>
                  <a:srgbClr val="000000"/>
                </a:solidFill>
                <a:latin typeface="Merriweather Sans"/>
                <a:ea typeface="Merriweather Sans"/>
              </a:rPr>
              <a:t>Then continue to monitor those new sources of information. If they prove as valuable as you thought, keep collecting information from them. If they are not as valuable or degrade over time, simply remove them. </a:t>
            </a:r>
            <a:endParaRPr lang="en-US" sz="1050" b="0" strike="noStrike" spc="-1">
              <a:latin typeface="Arial"/>
            </a:endParaRPr>
          </a:p>
          <a:p>
            <a:pPr marL="216000" indent="-215640">
              <a:lnSpc>
                <a:spcPct val="100000"/>
              </a:lnSpc>
              <a:spcBef>
                <a:spcPts val="799"/>
              </a:spcBef>
            </a:pPr>
            <a:r>
              <a:rPr lang="en-US" sz="1050" b="0" strike="noStrike" spc="-1">
                <a:solidFill>
                  <a:srgbClr val="000000"/>
                </a:solidFill>
                <a:latin typeface="Merriweather Sans"/>
                <a:ea typeface="Merriweather Sans"/>
              </a:rPr>
              <a:t>Because the value of sources can change over time, you need to wrap back around periodically to reevaluate your sources and their benefits to your organization. It is wise for you to overtly schedule a periodic review, say every 6-12 months, so that you will not lose sight of this valuable activity. </a:t>
            </a:r>
            <a:endParaRPr lang="en-US" sz="1050" b="0" strike="noStrike" spc="-1">
              <a:latin typeface="Arial"/>
            </a:endParaRPr>
          </a:p>
          <a:p>
            <a:pPr marL="216000" indent="-215640">
              <a:lnSpc>
                <a:spcPct val="100000"/>
              </a:lnSpc>
              <a:spcBef>
                <a:spcPts val="799"/>
              </a:spcBef>
            </a:pPr>
            <a:r>
              <a:rPr lang="en-US" sz="1050" b="1" strike="noStrike" spc="-1">
                <a:solidFill>
                  <a:srgbClr val="000000"/>
                </a:solidFill>
                <a:latin typeface="Merriweather Sans"/>
                <a:ea typeface="Merriweather Sans"/>
              </a:rPr>
              <a:t>Ask:</a:t>
            </a:r>
            <a:r>
              <a:rPr lang="en-US" sz="1050" b="0" strike="noStrike" spc="-1">
                <a:solidFill>
                  <a:srgbClr val="000000"/>
                </a:solidFill>
                <a:latin typeface="Merriweather Sans"/>
                <a:ea typeface="Merriweather Sans"/>
              </a:rPr>
              <a:t> Does your organization have a procedure, either formal or informal, to evaluate data sources? Do you have a set timeframe for reevaluation or is it ad hoc? Do you think there are ways you can improve this procedure?</a:t>
            </a:r>
            <a:endParaRPr lang="en-US" sz="1050" b="0" strike="noStrike" spc="-1">
              <a:latin typeface="Arial"/>
            </a:endParaRPr>
          </a:p>
          <a:p>
            <a:pPr marL="216000" indent="-215640">
              <a:lnSpc>
                <a:spcPct val="100000"/>
              </a:lnSpc>
              <a:spcBef>
                <a:spcPts val="799"/>
              </a:spcBef>
            </a:pPr>
            <a:r>
              <a:rPr lang="en-US" sz="1050" b="1" strike="noStrike" spc="-1">
                <a:solidFill>
                  <a:srgbClr val="000000"/>
                </a:solidFill>
                <a:latin typeface="Merriweather Sans"/>
                <a:ea typeface="Merriweather Sans"/>
              </a:rPr>
              <a:t>Instructor notes: </a:t>
            </a:r>
            <a:r>
              <a:rPr lang="en-US" sz="1050" b="0" strike="noStrike" spc="-1">
                <a:solidFill>
                  <a:srgbClr val="000000"/>
                </a:solidFill>
                <a:latin typeface="Merriweather Sans"/>
                <a:ea typeface="Merriweather Sans"/>
              </a:rPr>
              <a:t>You will of course have a wealth of experience to fall back on here if no one in the class wants to offer up their experience.</a:t>
            </a:r>
            <a:endParaRPr lang="en-US" sz="1050" b="0" strike="noStrike" spc="-1">
              <a:latin typeface="Arial"/>
            </a:endParaRPr>
          </a:p>
          <a:p>
            <a:pPr marL="216000" indent="-215640">
              <a:lnSpc>
                <a:spcPct val="100000"/>
              </a:lnSpc>
              <a:spcBef>
                <a:spcPts val="799"/>
              </a:spcBef>
            </a:pPr>
            <a:r>
              <a:rPr lang="en-US" sz="1050" b="1" strike="noStrike" spc="-1">
                <a:solidFill>
                  <a:srgbClr val="000000"/>
                </a:solidFill>
                <a:latin typeface="Merriweather Sans"/>
                <a:ea typeface="Merriweather Sans"/>
              </a:rPr>
              <a:t>Segue: </a:t>
            </a:r>
            <a:r>
              <a:rPr lang="en-US" sz="1050" b="0" strike="noStrike" spc="-1">
                <a:solidFill>
                  <a:srgbClr val="000000"/>
                </a:solidFill>
                <a:latin typeface="Merriweather Sans"/>
                <a:ea typeface="Merriweather Sans"/>
              </a:rPr>
              <a:t>We have looked at the four key elements of the Collection process: source reliability, automation level, available collection methods and finally, evaluation. Next we have just a few additional considerations for the Collection process. </a:t>
            </a:r>
            <a:endParaRPr lang="en-US" sz="1050" b="0" strike="noStrike" spc="-1">
              <a:latin typeface="Arial"/>
            </a:endParaRPr>
          </a:p>
        </p:txBody>
      </p:sp>
      <p:sp>
        <p:nvSpPr>
          <p:cNvPr id="364"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163923D-DA51-41CA-8F39-579A2A70CAFA}" type="slidenum">
              <a:rPr lang="en-US" sz="800" b="0" strike="noStrike" spc="-1">
                <a:solidFill>
                  <a:srgbClr val="000000"/>
                </a:solidFill>
                <a:latin typeface="Merriweather Sans"/>
                <a:ea typeface="Merriweather Sans"/>
              </a:rPr>
              <a:t>10</a:t>
            </a:fld>
            <a:endParaRPr lang="en-US" sz="800" b="0" strike="noStrike" spc="-1">
              <a:latin typeface="Arial"/>
            </a:endParaRPr>
          </a:p>
        </p:txBody>
      </p:sp>
      <p:sp>
        <p:nvSpPr>
          <p:cNvPr id="365"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PlaceHolder 1"/>
          <p:cNvSpPr>
            <a:spLocks noGrp="1"/>
          </p:cNvSpPr>
          <p:nvPr>
            <p:ph type="body"/>
          </p:nvPr>
        </p:nvSpPr>
        <p:spPr>
          <a:xfrm>
            <a:off x="340920" y="3887280"/>
            <a:ext cx="6175080" cy="6394680"/>
          </a:xfrm>
          <a:prstGeom prst="rect">
            <a:avLst/>
          </a:prstGeom>
        </p:spPr>
        <p:txBody>
          <a:bodyPr lIns="0" tIns="0" rIns="0" bIns="0"/>
          <a:lstStyle/>
          <a:p>
            <a:pPr marL="216000" indent="-215640">
              <a:lnSpc>
                <a:spcPct val="90000"/>
              </a:lnSpc>
            </a:pPr>
            <a:r>
              <a:rPr lang="en-US" sz="1050" b="1" strike="noStrike" spc="-1">
                <a:solidFill>
                  <a:srgbClr val="000000"/>
                </a:solidFill>
                <a:latin typeface="Merriweather Sans"/>
                <a:ea typeface="Merriweather Sans"/>
              </a:rPr>
              <a:t>Continual Meta-Analysis and Source Evaluation Is Important: </a:t>
            </a:r>
            <a:r>
              <a:rPr lang="en-US" sz="1050" b="0" i="1" strike="noStrike" spc="-1">
                <a:solidFill>
                  <a:srgbClr val="000000"/>
                </a:solidFill>
                <a:latin typeface="Merriweather Sans"/>
                <a:ea typeface="Merriweather Sans"/>
              </a:rPr>
              <a:t>3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a:t>
            </a:r>
            <a:r>
              <a:rPr lang="en-US" sz="1050" b="0" strike="noStrike" spc="-1">
                <a:solidFill>
                  <a:srgbClr val="000000"/>
                </a:solidFill>
                <a:latin typeface="Merriweather Sans"/>
                <a:ea typeface="Merriweather Sans"/>
              </a:rPr>
              <a:t> As with metrics, continual meta-analysis and source evaluation does not lead to actionable information. Instead, source appraisal is used to improve your ongoing processes and outcomes.</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You will need to continuously re-evaluate your sources. When you examine each source, first determine whether it is a known or unknown source. If the source is known, you will still want to confirm its current reliability. If the source is unknown, you will have to complete a comprehensive appraisal of the source. </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If the source is trustworthy, you will want to weigh the caliber and completeness of the data you are analyzing. If the source is not trustworthy, then neither is the data it provides, so you should not act on it.</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A common challenge is when the information you receive is not from your organization nor from a direct source, but rather from a proxy organization. It is important that you have a feedback mechanism in place so you can inform the proxy organization when information is faulty, that is, a false indicator. This allows the source to (1) improve its data collection and generation methods, and (2) update previously generated information. A CSIRT often acts as a proxy. For example, an advisory is received from a vendor and forwarded to the constituency. Then, someone in the constituency might find it is incomplete and report this fact back to the CSIRT.</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Unfortunately, at this time implementations of automated feedback mechanisms are in their infancy: there are no standard tools that integrate into most infrastructures. </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Segue:</a:t>
            </a:r>
            <a:r>
              <a:rPr lang="en-US" sz="1050" b="0" strike="noStrike" spc="-1">
                <a:solidFill>
                  <a:srgbClr val="000000"/>
                </a:solidFill>
                <a:latin typeface="Merriweather Sans"/>
                <a:ea typeface="Merriweather Sans"/>
              </a:rPr>
              <a:t> We have covered the key topics of investigation, situational awareness, metrics, and source evaluation. As with the other modules in this course, we will conclude with final recommendations.</a:t>
            </a:r>
            <a:endParaRPr lang="en-US" sz="1050" b="0" strike="noStrike" spc="-1">
              <a:latin typeface="Arial"/>
            </a:endParaRPr>
          </a:p>
        </p:txBody>
      </p:sp>
      <p:sp>
        <p:nvSpPr>
          <p:cNvPr id="367"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F2600EF-4B04-4377-9629-3BE5D380195D}" type="slidenum">
              <a:rPr lang="en-US" sz="800" b="0" strike="noStrike" spc="-1">
                <a:solidFill>
                  <a:srgbClr val="000000"/>
                </a:solidFill>
                <a:latin typeface="Merriweather Sans"/>
                <a:ea typeface="Merriweather Sans"/>
              </a:rPr>
              <a:t>11</a:t>
            </a:fld>
            <a:endParaRPr lang="en-US" sz="800" b="0" strike="noStrike" spc="-1">
              <a:latin typeface="Arial"/>
            </a:endParaRPr>
          </a:p>
        </p:txBody>
      </p:sp>
      <p:sp>
        <p:nvSpPr>
          <p:cNvPr id="368" name="CustomShape 3"/>
          <p:cNvSpPr/>
          <p:nvPr/>
        </p:nvSpPr>
        <p:spPr>
          <a:xfrm>
            <a:off x="0" y="8930520"/>
            <a:ext cx="495396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5: Research the Analysis Process, version 1.0, © 2017 FIRST</a:t>
            </a:r>
            <a:endParaRPr lang="en-US" sz="8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p:cNvSpPr>
          <p:nvPr>
            <p:ph type="body"/>
          </p:nvPr>
        </p:nvSpPr>
        <p:spPr>
          <a:xfrm>
            <a:off x="278280" y="2915640"/>
            <a:ext cx="6300720" cy="979488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More Data Collection Recommendations: </a:t>
            </a:r>
            <a:r>
              <a:rPr lang="en-US" sz="1050" b="0" i="1" strike="noStrike" spc="-1">
                <a:solidFill>
                  <a:srgbClr val="000000"/>
                </a:solidFill>
                <a:latin typeface="Merriweather Sans"/>
                <a:ea typeface="Merriweather Sans"/>
              </a:rPr>
              <a:t>6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Let’s talk about a few more data collection best practices.</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First, remember that your team has limited time and resources, so be judicious in selecting the external resources from which you want to collect data. You’ll want to pick those that provide you with a benefit outweighing the costs to collect and maintain that input data. Take advantage of public domain resources and organizations providing cross-organizational sharing such as national and regional CSIRT organizations.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 you get in some interesting information that is not actionable by itself, see if you can correlate with other data to make it actionable. For example, you get an advisory saying that Windows 8.1 has a newly-discovered exploit, but you are running Windows 10. A little research will tell you whether the version of the OS you are running is also affected.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Whether you are designing and implementing your infrastructure yourself or you are working in tandem with your IT or an external team, first make sure the environment can handle the data and exchange methods you are using now. But also make sure it is flexible enough to handle both future sources and also new and novel transport mechanisms.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 adding in new sources, always make sure your operational and storage infrastructure can handle them. If a source is of enough benefit, work to enhance your infrastructure and then add that new source into your mix.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Whenever possible, automate your data collection. Always weight the benefit of automation against the cost. For example, you will be unlikely to automate the analysis of high-level information such as Strategic Reports. Rather, we are talking about low-level data and detection indications.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As we have discussed earlier, the quality of your input sources can degrade over time, so keep an eye out for this. Of course, sometimes the quality of a source can improve, which can give it greater weight as you review incoming data.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Earlier we compared internal vs. external sources. At that time, we pointed out that external sources will likely have masked or obfuscated some important sets of information such as IP addresses, URLs and usernames. This is, of course, necessary to protect the source but it decreases the usefulness of the information. </a:t>
            </a:r>
            <a:endParaRPr lang="en-US" sz="1050" b="0" strike="noStrike" spc="-1">
              <a:latin typeface="Arial"/>
            </a:endParaRPr>
          </a:p>
          <a:p>
            <a:pPr>
              <a:lnSpc>
                <a:spcPct val="100000"/>
              </a:lnSpc>
              <a:spcBef>
                <a:spcPts val="1400"/>
              </a:spcBef>
            </a:pPr>
            <a:r>
              <a:rPr lang="en-US" sz="1050" b="1" strike="noStrike" spc="-1">
                <a:solidFill>
                  <a:srgbClr val="000000"/>
                </a:solidFill>
                <a:latin typeface="Merriweather Sans"/>
                <a:ea typeface="Merriweather Sans"/>
              </a:rPr>
              <a:t>Segue:</a:t>
            </a:r>
            <a:r>
              <a:rPr lang="en-US" sz="1050" b="0" strike="noStrike" spc="-1">
                <a:solidFill>
                  <a:srgbClr val="000000"/>
                </a:solidFill>
                <a:latin typeface="Merriweather Sans"/>
                <a:ea typeface="Merriweather Sans"/>
              </a:rPr>
              <a:t> Now you have an opportunity to practice the skills you have acquired with a lab.</a:t>
            </a:r>
            <a:endParaRPr lang="en-US" sz="1050" b="0" strike="noStrike" spc="-1">
              <a:latin typeface="Arial"/>
            </a:endParaRPr>
          </a:p>
        </p:txBody>
      </p:sp>
      <p:sp>
        <p:nvSpPr>
          <p:cNvPr id="370"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0E2C71-2563-4E50-BD98-780C78A30241}" type="slidenum">
              <a:rPr lang="en-US" sz="800" b="0" strike="noStrike" spc="-1">
                <a:solidFill>
                  <a:srgbClr val="000000"/>
                </a:solidFill>
                <a:latin typeface="Merriweather Sans"/>
                <a:ea typeface="Merriweather Sans"/>
              </a:rPr>
              <a:t>12</a:t>
            </a:fld>
            <a:endParaRPr lang="en-US" sz="800" b="0" strike="noStrike" spc="-1">
              <a:latin typeface="Arial"/>
            </a:endParaRPr>
          </a:p>
        </p:txBody>
      </p:sp>
      <p:sp>
        <p:nvSpPr>
          <p:cNvPr id="371"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2 Lab: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this lab, we will try some data collection in a guided scenario, and then in a scenario based on your actual work environment. This is a data collection scenario. During your workweek, you received several pieces of information. Each has a different source as well as different properties and levels of information. During this lab and the remaining labs for the 5-part process, you will walk through the actions, research, and conclusions you will make at each stage until you finish with Distribution.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lab has two parts. A guided scenario and one looking at the student’s real-world environment. After the lab is complete: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guided scenario, discuss the results as you go. They should be fairly similar, although each student will make some slightly differing assumptions.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real-world section, it is best to break into small teams to debrief. This is because each individual and organization will have vastly differing environments and experience.</a:t>
            </a:r>
            <a:endParaRPr lang="en-US" sz="1200" b="0" strike="noStrike" spc="-1">
              <a:latin typeface="Arial"/>
            </a:endParaRPr>
          </a:p>
        </p:txBody>
      </p:sp>
      <p:sp>
        <p:nvSpPr>
          <p:cNvPr id="373"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7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B713F4A-1E0F-4A0A-BFEE-717F7B41384C}" type="slidenum">
              <a:rPr lang="en-US" sz="800" b="0" strike="noStrike" spc="-1">
                <a:solidFill>
                  <a:srgbClr val="000000"/>
                </a:solidFill>
                <a:latin typeface="Merriweather Sans"/>
                <a:ea typeface="Merriweather Sans"/>
              </a:rPr>
              <a:t>13</a:t>
            </a:fld>
            <a:endParaRPr lang="en-US" sz="8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PlaceHolder 1"/>
          <p:cNvSpPr>
            <a:spLocks noGrp="1"/>
          </p:cNvSpPr>
          <p:nvPr>
            <p:ph type="body"/>
          </p:nvPr>
        </p:nvSpPr>
        <p:spPr>
          <a:xfrm>
            <a:off x="389520" y="4343400"/>
            <a:ext cx="607824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2 Lab: </a:t>
            </a:r>
            <a:r>
              <a:rPr lang="en-US" sz="1200" b="0" i="1" strike="noStrike" spc="-1">
                <a:solidFill>
                  <a:srgbClr val="000000"/>
                </a:solidFill>
                <a:latin typeface="Merriweather Sans"/>
                <a:ea typeface="Merriweather Sans"/>
              </a:rPr>
              <a:t>4 minutes</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Now let’s talk about data collection in your respective organizations. Suppose each of these was a new source. How would you evaluate the typical information coming from that source, specifically the relevance of the data and its priority level vs. other sources? How easy do you think it might be to integrate it into your hypothetical data processing infrastructure?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source requires resources to include and maintain, so it is important to evaluate the usefulness of any new source: that is, its relevance and value compared to other sources. For the internally-generated input, certainly you are receiving them because your team felt they were important sources of information. As part of the incorporation, you should have built appropriate automation into your incident management system.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For the external sources, you have to evaluate the relevance and value of each source. Your national CSIRT is generally quite reliable and should be given high priority, but not all the bulletins will have information significant to your organization, nor is it particularly easy to integrate automatically into your system.</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Conclusion: </a:t>
            </a:r>
            <a:r>
              <a:rPr lang="en-US" sz="1200" b="0" strike="noStrike" spc="-1">
                <a:solidFill>
                  <a:srgbClr val="000000"/>
                </a:solidFill>
                <a:latin typeface="Merriweather Sans"/>
                <a:ea typeface="Merriweather Sans"/>
              </a:rPr>
              <a:t>You will always be prioritizing input sources and assessing their value to your organization.</a:t>
            </a:r>
            <a:endParaRPr lang="en-US" sz="1200" b="0" strike="noStrike" spc="-1">
              <a:latin typeface="Arial"/>
            </a:endParaRPr>
          </a:p>
        </p:txBody>
      </p:sp>
      <p:sp>
        <p:nvSpPr>
          <p:cNvPr id="376" name="CustomShape 2"/>
          <p:cNvSpPr/>
          <p:nvPr/>
        </p:nvSpPr>
        <p:spPr>
          <a:xfrm>
            <a:off x="0" y="8930520"/>
            <a:ext cx="64512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77" name="CustomShape 3"/>
          <p:cNvSpPr/>
          <p:nvPr/>
        </p:nvSpPr>
        <p:spPr>
          <a:xfrm>
            <a:off x="3886200" y="8930520"/>
            <a:ext cx="2970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309E019-BC85-4D24-AA9B-F1ADBDEBB010}" type="slidenum">
              <a:rPr lang="en-US" sz="800" b="0" strike="noStrike" spc="-1">
                <a:solidFill>
                  <a:srgbClr val="000000"/>
                </a:solidFill>
                <a:latin typeface="Merriweather Sans"/>
                <a:ea typeface="Merriweather Sans"/>
              </a:rPr>
              <a:t>14</a:t>
            </a:fld>
            <a:endParaRPr lang="en-US" sz="8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Questions?</a:t>
            </a:r>
            <a:r>
              <a:rPr lang="en-US" sz="1200" b="1" i="1"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Any questions?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a:t>
            </a:r>
            <a:r>
              <a:rPr lang="en-US" sz="1200" b="0" strike="noStrike" spc="-1">
                <a:solidFill>
                  <a:srgbClr val="000000"/>
                </a:solidFill>
                <a:latin typeface="Merriweather Sans"/>
                <a:ea typeface="Merriweather Sans"/>
              </a:rPr>
              <a:t> for structured feedback and put any large-scale questions or questions on a particular tangent that you don’t want to address at the moment in the “Parking Lot,” to address either after class or in a follow-up session.</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a:t>
            </a:r>
            <a:r>
              <a:rPr lang="en-US" sz="1200" b="0" strike="noStrike" spc="-1">
                <a:solidFill>
                  <a:srgbClr val="000000"/>
                </a:solidFill>
                <a:latin typeface="Merriweather Sans"/>
                <a:ea typeface="Merriweather Sans"/>
              </a:rPr>
              <a:t> Next you will learn about the Preparation process.</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79"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80"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A35152B-DCE2-4235-B0E1-7EDDDC07BE35}" type="slidenum">
              <a:rPr lang="en-US" sz="800" b="0" strike="noStrike" spc="-1">
                <a:solidFill>
                  <a:srgbClr val="000000"/>
                </a:solidFill>
                <a:latin typeface="Merriweather Sans"/>
                <a:ea typeface="Merriweather Sans"/>
              </a:rPr>
              <a:t>15</a:t>
            </a:fld>
            <a:endParaRPr lang="en-US" sz="8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PlaceHolder 1"/>
          <p:cNvSpPr>
            <a:spLocks noGrp="1"/>
          </p:cNvSpPr>
          <p:nvPr>
            <p:ph type="body"/>
          </p:nvPr>
        </p:nvSpPr>
        <p:spPr>
          <a:xfrm>
            <a:off x="631800" y="4343400"/>
            <a:ext cx="5592960" cy="6449040"/>
          </a:xfrm>
          <a:prstGeom prst="rect">
            <a:avLst/>
          </a:prstGeom>
        </p:spPr>
        <p:txBody>
          <a:bodyPr lIns="0" tIns="0" rIns="0" bIns="0"/>
          <a:lstStyle/>
          <a:p>
            <a:endParaRPr lang="en-US" sz="2000" b="0" strike="noStrike" spc="-1">
              <a:latin typeface="Arial"/>
            </a:endParaRPr>
          </a:p>
        </p:txBody>
      </p:sp>
      <p:sp>
        <p:nvSpPr>
          <p:cNvPr id="382"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83"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9182E92-54C5-4C37-B7C0-18C4D5888F5C}" type="slidenum">
              <a:rPr lang="en-US" sz="800" b="0" strike="noStrike" spc="-1">
                <a:solidFill>
                  <a:srgbClr val="000000"/>
                </a:solidFill>
                <a:latin typeface="Merriweather Sans"/>
                <a:ea typeface="Merriweather Sans"/>
              </a:rPr>
              <a:t>16</a:t>
            </a:fld>
            <a:endParaRPr lang="en-US" sz="8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4813" cy="4113213"/>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66" name="Shape 66"/>
          <p:cNvSpPr>
            <a:spLocks noGrp="1" noRot="1" noChangeAspect="1"/>
          </p:cNvSpPr>
          <p:nvPr>
            <p:ph type="sldImg" idx="2"/>
          </p:nvPr>
        </p:nvSpPr>
        <p:spPr>
          <a:xfrm>
            <a:off x="1143000" y="685800"/>
            <a:ext cx="4570413" cy="34274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2441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PlaceHolder 1"/>
          <p:cNvSpPr>
            <a:spLocks noGrp="1"/>
          </p:cNvSpPr>
          <p:nvPr>
            <p:ph type="body"/>
          </p:nvPr>
        </p:nvSpPr>
        <p:spPr>
          <a:xfrm>
            <a:off x="325800" y="3173760"/>
            <a:ext cx="6205320" cy="522612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Agenda: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By the end of this module you will be able to:</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Clearly explain why establishing a high level of trust with your sources of incoming data is imperative to effective incident management.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Assess the characteristics of a data source and its relative trustworthiness. Each source has a number of characteristics that directly impact the properties of information that it provides. You will learn how to evaluate the quality of information based on what is known about its source.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Quantify the relationship between origin and quality of information. We will talk about evaluating sources, which is something you should do for each and every new source, even if only at a cursory level. The level of examination will depend on the cost to purchase, integrate and maintain that source.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Based on your both cursory and robust evaluations, prioritize your sources and give the highest priority to the most valuable and trustworthy sources with the most easily ingestible information.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Proactively prioritize sources based on relative utility to your organization.</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Judiciously share all applicable security information. Remember that the only reason you can get external information is that someone in another organization shared it. </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Let’s get started by talking about sources of actionable information.</a:t>
            </a:r>
            <a:endParaRPr lang="en-US" sz="1200" b="0" strike="noStrike" spc="-1">
              <a:latin typeface="Arial"/>
            </a:endParaRPr>
          </a:p>
        </p:txBody>
      </p:sp>
      <p:sp>
        <p:nvSpPr>
          <p:cNvPr id="343"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44" name="CustomShape 3"/>
          <p:cNvSpPr/>
          <p:nvPr/>
        </p:nvSpPr>
        <p:spPr>
          <a:xfrm>
            <a:off x="6608520" y="8928720"/>
            <a:ext cx="248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928ACF-5978-409B-B951-A51F2BF555CD}" type="slidenum">
              <a:rPr lang="en-US" sz="800" b="0" strike="noStrike" spc="-1">
                <a:solidFill>
                  <a:srgbClr val="000000"/>
                </a:solidFill>
                <a:latin typeface="Merriweather Sans"/>
                <a:ea typeface="Merriweather Sans"/>
              </a:rPr>
              <a:t>3</a:t>
            </a:fld>
            <a:endParaRPr lang="en-US" sz="8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PlaceHolder 1"/>
          <p:cNvSpPr>
            <a:spLocks noGrp="1"/>
          </p:cNvSpPr>
          <p:nvPr>
            <p:ph type="body"/>
          </p:nvPr>
        </p:nvSpPr>
        <p:spPr>
          <a:xfrm>
            <a:off x="631800" y="4343400"/>
            <a:ext cx="5592600" cy="4583880"/>
          </a:xfrm>
          <a:prstGeom prst="rect">
            <a:avLst/>
          </a:prstGeom>
        </p:spPr>
        <p:txBody>
          <a:bodyPr lIns="0" tIns="0" rIns="0" bIns="0"/>
          <a:lstStyle/>
          <a:p>
            <a:pPr marL="216000" indent="-215280">
              <a:lnSpc>
                <a:spcPct val="100000"/>
              </a:lnSpc>
            </a:pPr>
            <a:r>
              <a:rPr lang="en-US" sz="1200" b="1" strike="noStrike" spc="-1">
                <a:solidFill>
                  <a:srgbClr val="000000"/>
                </a:solidFill>
                <a:latin typeface="Lucida Sans"/>
                <a:ea typeface="Lucida Sans"/>
              </a:rPr>
              <a:t>Classifying Actionable Information: </a:t>
            </a:r>
            <a:r>
              <a:rPr lang="en-US" sz="1200" b="0" i="1" strike="noStrike" spc="-1">
                <a:solidFill>
                  <a:srgbClr val="000000"/>
                </a:solidFill>
                <a:latin typeface="Lucida Sans"/>
                <a:ea typeface="Lucida Sans"/>
              </a:rPr>
              <a:t>5 minutes</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Say: </a:t>
            </a:r>
            <a:r>
              <a:rPr lang="en-US" sz="1200" b="0" strike="noStrike" spc="-1">
                <a:solidFill>
                  <a:srgbClr val="000000"/>
                </a:solidFill>
                <a:latin typeface="Lucida Sans"/>
                <a:ea typeface="Lucida Sans"/>
              </a:rPr>
              <a:t>Take a look at this table, a way to gather the types of actionable information we are discussing.</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Review </a:t>
            </a:r>
            <a:r>
              <a:rPr lang="en-US" sz="1200" b="0" strike="noStrike" spc="-1">
                <a:solidFill>
                  <a:srgbClr val="000000"/>
                </a:solidFill>
                <a:latin typeface="Lucida Sans"/>
                <a:ea typeface="Lucida Sans"/>
              </a:rPr>
              <a:t>the information in the Description and Recommendations columns, harking back to the previous slide.</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Ask: </a:t>
            </a:r>
            <a:r>
              <a:rPr lang="en-US" sz="1200" b="0" strike="noStrike" spc="-1">
                <a:solidFill>
                  <a:srgbClr val="000000"/>
                </a:solidFill>
                <a:latin typeface="Lucida Sans"/>
                <a:ea typeface="Lucida Sans"/>
              </a:rPr>
              <a:t>Think of a time when you were the recipient of data that was not actionable. Which of the properties was missing or insufficient? What did you do to rectify the situation?</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Let </a:t>
            </a:r>
            <a:r>
              <a:rPr lang="en-US" sz="1200" b="0" strike="noStrike" spc="-1">
                <a:solidFill>
                  <a:srgbClr val="000000"/>
                </a:solidFill>
                <a:latin typeface="Lucida Sans"/>
                <a:ea typeface="Lucida Sans"/>
              </a:rPr>
              <a:t>the students consider this question and give answers. Likely, each of your students will have a good example. Stress the importance of the originator considering the recipients.</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Ask: </a:t>
            </a:r>
            <a:r>
              <a:rPr lang="en-US" sz="1200" b="0" strike="noStrike" spc="-1">
                <a:solidFill>
                  <a:srgbClr val="000000"/>
                </a:solidFill>
                <a:latin typeface="Lucida Sans"/>
                <a:ea typeface="Lucida Sans"/>
              </a:rPr>
              <a:t>If you are the recipient of this information, what are ways you can enhance your data to make it actionable?</a:t>
            </a:r>
            <a:endParaRPr lang="en-US" sz="1200" b="0" strike="noStrike" spc="-1">
              <a:latin typeface="Arial"/>
            </a:endParaRPr>
          </a:p>
          <a:p>
            <a:pPr marL="216000" indent="-215280">
              <a:lnSpc>
                <a:spcPct val="100000"/>
              </a:lnSpc>
              <a:spcBef>
                <a:spcPts val="1400"/>
              </a:spcBef>
            </a:pPr>
            <a:r>
              <a:rPr lang="en-US" sz="1200" b="1" strike="noStrike" spc="-1">
                <a:solidFill>
                  <a:srgbClr val="000000"/>
                </a:solidFill>
                <a:latin typeface="Lucida Sans"/>
                <a:ea typeface="Lucida Sans"/>
              </a:rPr>
              <a:t>Segue: </a:t>
            </a:r>
            <a:r>
              <a:rPr lang="en-US" sz="1200" b="0" strike="noStrike" spc="-1">
                <a:solidFill>
                  <a:srgbClr val="000000"/>
                </a:solidFill>
                <a:latin typeface="Lucida Sans"/>
                <a:ea typeface="Lucida Sans"/>
              </a:rPr>
              <a:t>Now that we have covered the important properties of of information, let’s cover the level of information.</a:t>
            </a:r>
            <a:endParaRPr lang="en-US" sz="1200" b="0" strike="noStrike" spc="-1">
              <a:latin typeface="Arial"/>
            </a:endParaRPr>
          </a:p>
        </p:txBody>
      </p:sp>
      <p:sp>
        <p:nvSpPr>
          <p:cNvPr id="346" name="CustomShape 2"/>
          <p:cNvSpPr/>
          <p:nvPr/>
        </p:nvSpPr>
        <p:spPr>
          <a:xfrm>
            <a:off x="0" y="8928720"/>
            <a:ext cx="5399280" cy="213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Lucida Sans"/>
                <a:ea typeface="Lucida Sans"/>
              </a:rPr>
              <a:t>Incident Response Training Module 1: Identify What Actionable Information Is, version 1.0, © 2017 FIRST</a:t>
            </a:r>
            <a:endParaRPr lang="en-US" sz="800" b="0" strike="noStrike" spc="-1">
              <a:latin typeface="Arial"/>
            </a:endParaRPr>
          </a:p>
        </p:txBody>
      </p:sp>
      <p:sp>
        <p:nvSpPr>
          <p:cNvPr id="347" name="CustomShape 3"/>
          <p:cNvSpPr/>
          <p:nvPr/>
        </p:nvSpPr>
        <p:spPr>
          <a:xfrm>
            <a:off x="6609240" y="8928720"/>
            <a:ext cx="247320" cy="213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r>
              <a:rPr lang="en-US" sz="800" b="0" strike="noStrike" spc="-1">
                <a:solidFill>
                  <a:srgbClr val="000000"/>
                </a:solidFill>
                <a:latin typeface="Lucida Sans"/>
                <a:ea typeface="Lucida Sans"/>
              </a:rPr>
              <a:t>8</a:t>
            </a:r>
            <a:endParaRPr lang="en-US" sz="8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Source Evaluation Is Critical: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This is extremely important – if the quality of your data is good, you can act on it. If you don’t trust the veracity of the input data, you cannot act on it – you need to perform more research before it becomes actionable. So it is critical to perform your own independent assessment of each data source.</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It is also imperative that you look at the quality of data over time. Data sources that are reliable today are not guaranteed to be reliable in the future.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Have any of you had an experience in which the quality of your data source degraded over time? If so, what did you do?</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It is likely that the students may not want to tell about bad experiences, but you can tell one, masking the company or organization.</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a:t>
            </a:r>
            <a:r>
              <a:rPr lang="en-US" sz="1200" b="0" strike="noStrike" spc="-1">
                <a:solidFill>
                  <a:srgbClr val="000000"/>
                </a:solidFill>
                <a:latin typeface="Merriweather Sans"/>
                <a:ea typeface="Merriweather Sans"/>
              </a:rPr>
              <a:t> Now that we’ve hit the high points of evaluating our sources of data let’s dive into the details. </a:t>
            </a:r>
            <a:endParaRPr lang="en-US" sz="1200" b="0" strike="noStrike" spc="-1">
              <a:latin typeface="Arial"/>
            </a:endParaRPr>
          </a:p>
        </p:txBody>
      </p:sp>
      <p:sp>
        <p:nvSpPr>
          <p:cNvPr id="349"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C16C62E-6909-48AA-AC3E-FE24A31A41F3}" type="slidenum">
              <a:rPr lang="en-US" sz="800" b="0" strike="noStrike" spc="-1">
                <a:solidFill>
                  <a:srgbClr val="000000"/>
                </a:solidFill>
                <a:latin typeface="Merriweather Sans"/>
                <a:ea typeface="Merriweather Sans"/>
              </a:rPr>
              <a:t>5</a:t>
            </a:fld>
            <a:endParaRPr lang="en-US" sz="800" b="0" strike="noStrike" spc="-1">
              <a:latin typeface="Arial"/>
            </a:endParaRPr>
          </a:p>
        </p:txBody>
      </p:sp>
      <p:sp>
        <p:nvSpPr>
          <p:cNvPr id="350"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PlaceHolder 1"/>
          <p:cNvSpPr>
            <a:spLocks noGrp="1"/>
          </p:cNvSpPr>
          <p:nvPr>
            <p:ph type="body"/>
          </p:nvPr>
        </p:nvSpPr>
        <p:spPr>
          <a:xfrm>
            <a:off x="222480" y="4030560"/>
            <a:ext cx="6411960" cy="979488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Advantages and Limits of Automation: </a:t>
            </a:r>
            <a:r>
              <a:rPr lang="en-US" sz="1100" b="0" i="1" strike="noStrike" spc="-1">
                <a:solidFill>
                  <a:srgbClr val="000000"/>
                </a:solidFill>
                <a:latin typeface="Merriweather Sans"/>
                <a:ea typeface="Merriweather Sans"/>
              </a:rPr>
              <a:t>8 minutes</a:t>
            </a:r>
            <a:endParaRPr lang="en-US" sz="1100" b="0" strike="noStrike" spc="-1">
              <a:latin typeface="Arial"/>
            </a:endParaRPr>
          </a:p>
          <a:p>
            <a:pPr marL="216000" indent="-215640">
              <a:lnSpc>
                <a:spcPct val="100000"/>
              </a:lnSpc>
              <a:spcBef>
                <a:spcPts val="799"/>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The level of automation affects many aspects such as the cost, reliability and amount of data. There is not one right or wrong answer, but rather a continuum appropriate for differing situations and information sources. </a:t>
            </a:r>
            <a:endParaRPr lang="en-US" sz="1100" b="0" strike="noStrike" spc="-1">
              <a:latin typeface="Arial"/>
            </a:endParaRPr>
          </a:p>
          <a:p>
            <a:pPr marL="216000" indent="-215640">
              <a:lnSpc>
                <a:spcPct val="100000"/>
              </a:lnSpc>
              <a:spcBef>
                <a:spcPts val="799"/>
              </a:spcBef>
            </a:pPr>
            <a:r>
              <a:rPr lang="en-US" sz="1100" b="0" strike="noStrike" spc="-1">
                <a:solidFill>
                  <a:srgbClr val="000000"/>
                </a:solidFill>
                <a:latin typeface="Merriweather Sans"/>
                <a:ea typeface="Merriweather Sans"/>
              </a:rPr>
              <a:t>Manual analysis is indeed expensive, yet it is crucial to the overall functioning of information security. It is reliable, generating a small amount of data. Look at the Regional and National CSIRT reports as well as those from respected vendors in the security space. The types of analysis can be loosely grouped into a few categories:</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Malware research. This involves exploring how malware works and the development of specific signatures. It is done through in-depth malware analysis (reverse engineering). Malware research can yield useful information, for example: a domain generation algorithm DGA), capabilities, evasion methods, and so forth. YARA signatures can be developed to detect this particular family based on memory analysis.</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Incident handling. Receipt of either a textual description of a potential incident or a host-based Indicator of Compromise (IoC) leading to an analyst performing triage, verification, escalation, follow-up, and so forth. </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Tactics, Techniques and Procedures (TPP). Tracking and analysis of threat actors that may be partially automated but usually involve a lot of human effort. And this is especially appropriate for more advanced attackers. </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Cyber forensics. Again, some tools might be used, but the process is generally entirely analyst-driven.</a:t>
            </a:r>
            <a:endParaRPr lang="en-US" sz="1100" b="0" strike="noStrike" spc="-1">
              <a:latin typeface="Arial"/>
            </a:endParaRPr>
          </a:p>
          <a:p>
            <a:pPr>
              <a:lnSpc>
                <a:spcPct val="100000"/>
              </a:lnSpc>
              <a:spcBef>
                <a:spcPts val="799"/>
              </a:spcBef>
            </a:pPr>
            <a:r>
              <a:rPr lang="en-US" sz="1100" b="0" strike="noStrike" spc="-1">
                <a:solidFill>
                  <a:srgbClr val="000000"/>
                </a:solidFill>
                <a:latin typeface="Merriweather Sans"/>
                <a:ea typeface="Merriweather Sans"/>
              </a:rPr>
              <a:t>In contrast, automated information collection happens closer to real time and is necessary for detecting day-to-day attacks. When automated alarms are accurate, your response time is greatly reduced.</a:t>
            </a:r>
            <a:endParaRPr lang="en-US" sz="1100" b="0" strike="noStrike" spc="-1">
              <a:latin typeface="Arial"/>
            </a:endParaRPr>
          </a:p>
        </p:txBody>
      </p:sp>
      <p:sp>
        <p:nvSpPr>
          <p:cNvPr id="352"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53"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81610C5-69D6-4F9A-AC82-D4A7ECBD9850}" type="slidenum">
              <a:rPr lang="en-US" sz="800" b="0" strike="noStrike" spc="-1">
                <a:solidFill>
                  <a:srgbClr val="000000"/>
                </a:solidFill>
                <a:latin typeface="Merriweather Sans"/>
                <a:ea typeface="Merriweather Sans"/>
              </a:rPr>
              <a:t>6</a:t>
            </a:fld>
            <a:endParaRPr lang="en-US" sz="8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PlaceHolder 1"/>
          <p:cNvSpPr>
            <a:spLocks noGrp="1"/>
          </p:cNvSpPr>
          <p:nvPr>
            <p:ph type="body"/>
          </p:nvPr>
        </p:nvSpPr>
        <p:spPr>
          <a:xfrm>
            <a:off x="325800" y="3981960"/>
            <a:ext cx="6205320" cy="979488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Advantages and Limits of Automation: </a:t>
            </a:r>
            <a:r>
              <a:rPr lang="en-US" sz="1050" b="0" i="1" strike="noStrike" spc="-1">
                <a:solidFill>
                  <a:srgbClr val="000000"/>
                </a:solidFill>
                <a:latin typeface="Merriweather Sans"/>
                <a:ea typeface="Merriweather Sans"/>
              </a:rPr>
              <a:t>8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Let’s look at a table showing different types of analysis. You can see that alternatively, one could combine these two types of analyses by taking the volume of continuous real-time data and either reactively or proactively performing additional research. Your accuracy would improve, but so would the relative costs. Again, this is not an either-or answer but rather a continuum based on the needs for each particular event. </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Ask:</a:t>
            </a:r>
            <a:r>
              <a:rPr lang="en-US" sz="1050" b="0" strike="noStrike" spc="-1">
                <a:solidFill>
                  <a:srgbClr val="000000"/>
                </a:solidFill>
                <a:latin typeface="Merriweather Sans"/>
                <a:ea typeface="Merriweather Sans"/>
              </a:rPr>
              <a:t> Think of an instance when you acted on data obtained from a fully automated source. Would you say it was without any human analysis and verification? Were you right or wrong in your actions? If not, how would less or more human analysis have helped the situation?</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Instructor notes: </a:t>
            </a:r>
            <a:r>
              <a:rPr lang="en-US" sz="1050" b="0" strike="noStrike" spc="-1">
                <a:solidFill>
                  <a:srgbClr val="000000"/>
                </a:solidFill>
                <a:latin typeface="Merriweather Sans"/>
                <a:ea typeface="Merriweather Sans"/>
              </a:rPr>
              <a:t>Some fully automated implementations can be quite successful: consider an IDS that automatically implements a new firewall rule. Some actions cannot be fully implemented: consider escalating all IDS alerts without any research. Hopefully your students will appreciate that there are no hard and fast rules in security.</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Ask: </a:t>
            </a:r>
            <a:r>
              <a:rPr lang="en-US" sz="1050" b="0" strike="noStrike" spc="-1">
                <a:solidFill>
                  <a:srgbClr val="000000"/>
                </a:solidFill>
                <a:latin typeface="Merriweather Sans"/>
                <a:ea typeface="Merriweather Sans"/>
              </a:rPr>
              <a:t>On the other side, think of a time when reading a costly-to-produce analysis or advisory helped you. How did that change the actions you performed? Was it a good decision or was it a dead end for your organization?</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Instructor notes: </a:t>
            </a:r>
            <a:r>
              <a:rPr lang="en-US" sz="1050" b="0" strike="noStrike" spc="-1">
                <a:solidFill>
                  <a:srgbClr val="000000"/>
                </a:solidFill>
                <a:latin typeface="Merriweather Sans"/>
                <a:ea typeface="Merriweather Sans"/>
              </a:rPr>
              <a:t>You will likely find arguments on both sides. That’s okay. Sometimes an analysis or advisory is not applicable to the student’s organization and sometimes it is. However, even if the analysis was not entirely relevant, a breadth of knowledge is always a plus in an organization.</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Segue: </a:t>
            </a:r>
            <a:r>
              <a:rPr lang="en-US" sz="1050" b="0" strike="noStrike" spc="-1">
                <a:solidFill>
                  <a:srgbClr val="000000"/>
                </a:solidFill>
                <a:latin typeface="Merriweather Sans"/>
                <a:ea typeface="Merriweather Sans"/>
              </a:rPr>
              <a:t>We have now covered the first two concerns of collection. Next we will talk about methods of data collection and the effects of each choice.</a:t>
            </a:r>
            <a:endParaRPr lang="en-US" sz="1050" b="0" strike="noStrike" spc="-1">
              <a:latin typeface="Arial"/>
            </a:endParaRPr>
          </a:p>
        </p:txBody>
      </p:sp>
      <p:sp>
        <p:nvSpPr>
          <p:cNvPr id="355"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56"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B1CF04E-17A3-4614-83A4-9BF3784591C0}" type="slidenum">
              <a:rPr lang="en-US" sz="800" b="0" strike="noStrike" spc="-1">
                <a:solidFill>
                  <a:srgbClr val="000000"/>
                </a:solidFill>
                <a:latin typeface="Merriweather Sans"/>
                <a:ea typeface="Merriweather Sans"/>
              </a:rPr>
              <a:t>7</a:t>
            </a:fld>
            <a:endParaRPr lang="en-US" sz="8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Establishing Source Trustworthiness: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Identifying the source of each piece of actionable information is critical. The diagram onscreen shows the general reliability of information. It cannot be stressed enough that this is just a guide; the actual quality of any piece of information cannot be based on its source alone. Typically, the most reliable will be information where the source is internal and manually collected. Overall, the least reliable is data from an external proxy source which is generated automatically. Obviously this is just a guideline. Consider automated internal alerts can generate false positives. And there are excellent analysts in external organizations as well as yours. </a:t>
            </a:r>
            <a:endParaRPr lang="en-US" sz="1200" b="0" strike="noStrike" spc="-1">
              <a:latin typeface="Arial"/>
            </a:endParaRPr>
          </a:p>
        </p:txBody>
      </p:sp>
      <p:sp>
        <p:nvSpPr>
          <p:cNvPr id="358"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C60D47-3A28-42C8-AE41-A6CCF9748FB4}" type="slidenum">
              <a:rPr lang="en-US" sz="800" b="0" strike="noStrike" spc="-1">
                <a:solidFill>
                  <a:srgbClr val="000000"/>
                </a:solidFill>
                <a:latin typeface="Merriweather Sans"/>
                <a:ea typeface="Merriweather Sans"/>
              </a:rPr>
              <a:t>8</a:t>
            </a:fld>
            <a:endParaRPr lang="en-US" sz="800" b="0" strike="noStrike" spc="-1">
              <a:latin typeface="Arial"/>
            </a:endParaRPr>
          </a:p>
        </p:txBody>
      </p:sp>
      <p:sp>
        <p:nvSpPr>
          <p:cNvPr id="359"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Ideal Source Evaluation: </a:t>
            </a:r>
            <a:r>
              <a:rPr lang="en-US" sz="1100" b="0" i="1" strike="noStrike" spc="-1">
                <a:solidFill>
                  <a:srgbClr val="000000"/>
                </a:solidFill>
                <a:latin typeface="Merriweather Sans"/>
                <a:ea typeface="Merriweather Sans"/>
              </a:rPr>
              <a:t>3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In an ideal situation, you have all the time you need to evaluate your sources and you would use an extremely rigorous process.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You’ll recall that the properties we use to evaluate the sources are: (1) Relevance to your environment, (2) timeliness of delivery, whether information comes via a push or a pull, (3) overall accuracy and trustworthiness of the information, (4) completeness and (5) ingestability. You will also consider the level of the information from that source: low-level, detection indicators, advisories, and/or strategic reports.</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Given the properties you have evaluated you can now determine the benefit of each source of actionable information. You should consider the quality of information both at the moment and also over time. You will also want to consider the cost of that information, not just direct fees but also the effort to integrate and maintain the data flow over time.</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Now that you have evaluated the data sources, you can incorporate them based on your cost-benefit analysis for each source. Clearly you want to incorporate those sources where the benefit is higher than the cost, and defer those sources where the cost outweighs the benefits. </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Now that we have looked at an approach for an ideal situation with almost unlimited resources, let’s look at a formula for the real world. </a:t>
            </a:r>
            <a:endParaRPr lang="en-US" sz="1100" b="0" strike="noStrike" spc="-1">
              <a:latin typeface="Arial"/>
            </a:endParaRPr>
          </a:p>
          <a:p>
            <a:pPr marL="216000" indent="-215640">
              <a:lnSpc>
                <a:spcPct val="100000"/>
              </a:lnSpc>
              <a:spcBef>
                <a:spcPts val="1400"/>
              </a:spcBef>
            </a:pPr>
            <a:endParaRPr lang="en-US" sz="1100" b="0" strike="noStrike" spc="-1">
              <a:latin typeface="Arial"/>
            </a:endParaRPr>
          </a:p>
        </p:txBody>
      </p:sp>
      <p:sp>
        <p:nvSpPr>
          <p:cNvPr id="361"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CC9428C-B62F-4449-8760-96B16884D64F}" type="slidenum">
              <a:rPr lang="en-US" sz="800" b="0" strike="noStrike" spc="-1">
                <a:solidFill>
                  <a:srgbClr val="000000"/>
                </a:solidFill>
                <a:latin typeface="Merriweather Sans"/>
                <a:ea typeface="Merriweather Sans"/>
              </a:rPr>
              <a:t>9</a:t>
            </a:fld>
            <a:endParaRPr lang="en-US" sz="800" b="0" strike="noStrike" spc="-1">
              <a:latin typeface="Arial"/>
            </a:endParaRPr>
          </a:p>
        </p:txBody>
      </p:sp>
      <p:sp>
        <p:nvSpPr>
          <p:cNvPr id="362"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bg>
      <p:bgPr>
        <a:blipFill rotWithShape="1">
          <a:blip r:embed="rId2">
            <a:alphaModFix/>
          </a:blip>
          <a:stretch>
            <a:fillRect/>
          </a:stretch>
        </a:blipFill>
        <a:effectLst/>
      </p:bgPr>
    </p:bg>
    <p:spTree>
      <p:nvGrpSpPr>
        <p:cNvPr id="1" name="Shape 15"/>
        <p:cNvGrpSpPr/>
        <p:nvPr/>
      </p:nvGrpSpPr>
      <p:grpSpPr>
        <a:xfrm>
          <a:off x="0" y="0"/>
          <a:ext cx="0" cy="0"/>
          <a:chOff x="0" y="0"/>
          <a:chExt cx="0" cy="0"/>
        </a:xfrm>
      </p:grpSpPr>
      <p:pic>
        <p:nvPicPr>
          <p:cNvPr id="16" name="Shape 16" descr="ttps://www.first.org/identity/first-org.png"/>
          <p:cNvPicPr preferRelativeResize="0"/>
          <p:nvPr/>
        </p:nvPicPr>
        <p:blipFill rotWithShape="1">
          <a:blip r:embed="rId3">
            <a:alphaModFix/>
          </a:blip>
          <a:srcRect/>
          <a:stretch/>
        </p:blipFill>
        <p:spPr>
          <a:xfrm>
            <a:off x="228601" y="5177244"/>
            <a:ext cx="2590800" cy="1588682"/>
          </a:xfrm>
          <a:prstGeom prst="rect">
            <a:avLst/>
          </a:prstGeom>
          <a:noFill/>
          <a:ln>
            <a:noFill/>
          </a:ln>
        </p:spPr>
      </p:pic>
      <p:sp>
        <p:nvSpPr>
          <p:cNvPr id="17" name="Shape 17"/>
          <p:cNvSpPr txBox="1">
            <a:spLocks noGrp="1"/>
          </p:cNvSpPr>
          <p:nvPr>
            <p:ph type="ctrTitle"/>
          </p:nvPr>
        </p:nvSpPr>
        <p:spPr>
          <a:xfrm>
            <a:off x="3048000" y="3646713"/>
            <a:ext cx="5410200" cy="704851"/>
          </a:xfrm>
          <a:prstGeom prst="rect">
            <a:avLst/>
          </a:prstGeom>
          <a:noFill/>
          <a:ln>
            <a:noFill/>
          </a:ln>
        </p:spPr>
        <p:txBody>
          <a:bodyPr wrap="square" lIns="91425" tIns="91425" rIns="91425" bIns="91425" anchor="ctr" anchorCtr="0"/>
          <a:lstStyle>
            <a:lvl1pPr marL="0" marR="0" lvl="0" indent="0" algn="r" rtl="0">
              <a:lnSpc>
                <a:spcPct val="90000"/>
              </a:lnSpc>
              <a:spcBef>
                <a:spcPts val="0"/>
              </a:spcBef>
              <a:spcAft>
                <a:spcPts val="0"/>
              </a:spcAft>
              <a:buSzPts val="1400"/>
              <a:buNone/>
              <a:defRPr sz="21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18" name="Shape 18"/>
          <p:cNvSpPr txBox="1">
            <a:spLocks noGrp="1"/>
          </p:cNvSpPr>
          <p:nvPr>
            <p:ph type="subTitle" idx="1"/>
          </p:nvPr>
        </p:nvSpPr>
        <p:spPr>
          <a:xfrm>
            <a:off x="3581400" y="4620208"/>
            <a:ext cx="4876800" cy="914400"/>
          </a:xfrm>
          <a:prstGeom prst="rect">
            <a:avLst/>
          </a:prstGeom>
          <a:noFill/>
          <a:ln>
            <a:noFill/>
          </a:ln>
        </p:spPr>
        <p:txBody>
          <a:bodyPr wrap="square" lIns="91425" tIns="91425" rIns="91425" bIns="91425" anchor="t" anchorCtr="0"/>
          <a:lstStyle>
            <a:lvl1pPr marL="0" marR="0" lvl="0" indent="0" algn="r" rtl="0">
              <a:lnSpc>
                <a:spcPct val="90000"/>
              </a:lnSpc>
              <a:spcBef>
                <a:spcPts val="750"/>
              </a:spcBef>
              <a:spcAft>
                <a:spcPts val="0"/>
              </a:spcAft>
              <a:buClr>
                <a:srgbClr val="888888"/>
              </a:buClr>
              <a:buSzPts val="1200"/>
              <a:buFont typeface="Arial"/>
              <a:buNone/>
              <a:defRPr sz="1200" b="0" i="0" u="none" strike="noStrike" cap="none">
                <a:solidFill>
                  <a:srgbClr val="888888"/>
                </a:solidFill>
                <a:latin typeface="Calibri" charset="0"/>
                <a:ea typeface="Calibri" charset="0"/>
                <a:cs typeface="Calibri" charset="0"/>
                <a:sym typeface="Arial"/>
              </a:defRPr>
            </a:lvl1pPr>
            <a:lvl2pPr marL="342900" marR="0" lvl="1"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685800" marR="0" lvl="2" indent="0" algn="ctr"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Arial"/>
                <a:ea typeface="Arial"/>
                <a:cs typeface="Arial"/>
                <a:sym typeface="Arial"/>
              </a:defRPr>
            </a:lvl3pPr>
            <a:lvl4pPr marL="1028700" marR="0" lvl="3"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371600" marR="0" lvl="4"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1714500" marR="0" lvl="5"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6pPr>
            <a:lvl7pPr marL="2057400" marR="0" lvl="6"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7pPr>
            <a:lvl8pPr marL="2400300" marR="0" lvl="7"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8pPr>
            <a:lvl9pPr marL="2743200" marR="0" lvl="8"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418241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he End, My Friend">
    <p:spTree>
      <p:nvGrpSpPr>
        <p:cNvPr id="1" name="Shape 50"/>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1548993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236512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400" b="0" i="0" u="none" strike="noStrike" cap="none">
                <a:solidFill>
                  <a:schemeClr val="dk1"/>
                </a:solidFill>
                <a:latin typeface="Calibri" charset="0"/>
                <a:ea typeface="Calibri" charset="0"/>
                <a:cs typeface="Calibri" charset="0"/>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
        <p:nvSpPr>
          <p:cNvPr id="21" name="Shape 2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8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22" name="Shape 22"/>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lvl1pPr>
              <a:defRPr>
                <a:latin typeface="Calibri" charset="0"/>
                <a:ea typeface="Calibri" charset="0"/>
                <a:cs typeface="Calibri" charset="0"/>
              </a:defRPr>
            </a:lvl1pPr>
          </a:lstStyle>
          <a:p>
            <a:pPr algn="ctr"/>
            <a:fld id="{00000000-1234-1234-1234-123412341234}" type="slidenum">
              <a:rPr lang="en-US" sz="900" smtClean="0">
                <a:solidFill>
                  <a:srgbClr val="888888"/>
                </a:solidFill>
                <a:sym typeface="Calibri"/>
              </a:rPr>
              <a:pPr algn="ctr"/>
              <a:t>‹#›</a:t>
            </a:fld>
            <a:endParaRPr lang="en-US" sz="900">
              <a:solidFill>
                <a:srgbClr val="888888"/>
              </a:solidFill>
              <a:sym typeface="Calibri"/>
            </a:endParaRPr>
          </a:p>
        </p:txBody>
      </p:sp>
    </p:spTree>
    <p:extLst>
      <p:ext uri="{BB962C8B-B14F-4D97-AF65-F5344CB8AC3E}">
        <p14:creationId xmlns:p14="http://schemas.microsoft.com/office/powerpoint/2010/main" val="4241179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900" b="0" i="0" u="none" strike="noStrike" cap="none">
                <a:solidFill>
                  <a:srgbClr val="888888"/>
                </a:solidFill>
                <a:latin typeface="Calibri"/>
                <a:ea typeface="Calibri"/>
                <a:cs typeface="Calibri"/>
                <a:sym typeface="Calibri"/>
              </a:rPr>
              <a:t>‹#›</a:t>
            </a:fld>
            <a:endParaRPr lang="en-US" sz="9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72433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ecti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317750" y="2257428"/>
            <a:ext cx="4349750" cy="24161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7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868808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ullets (Numbered) with Lead-i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369888"/>
            <a:ext cx="8229600" cy="4111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Lucida Sans"/>
              <a:buNone/>
              <a:defRPr sz="2400" b="1" i="0" u="none" strike="noStrike" cap="none">
                <a:solidFill>
                  <a:schemeClr val="dk1"/>
                </a:solidFill>
                <a:latin typeface="Calibri" charset="0"/>
                <a:ea typeface="Calibri" charset="0"/>
                <a:cs typeface="Calibri" charset="0"/>
                <a:sym typeface="Lucida Sans"/>
              </a:defRPr>
            </a:lvl1pPr>
            <a:lvl2pPr marL="0" marR="0" lvl="1"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30" name="Shape 30"/>
          <p:cNvSpPr txBox="1">
            <a:spLocks noGrp="1"/>
          </p:cNvSpPr>
          <p:nvPr>
            <p:ph type="body" idx="1"/>
          </p:nvPr>
        </p:nvSpPr>
        <p:spPr>
          <a:xfrm>
            <a:off x="457201" y="1114427"/>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2800"/>
              <a:buFont typeface="Arial"/>
              <a:buNone/>
              <a:defRPr sz="1500" b="0" i="0" u="none" strike="noStrike" cap="none">
                <a:solidFill>
                  <a:schemeClr val="dk1"/>
                </a:solidFill>
                <a:latin typeface="Calibri" charset="0"/>
                <a:ea typeface="Calibri" charset="0"/>
                <a:cs typeface="Calibri" charset="0"/>
                <a:sym typeface="Lucida Sans"/>
              </a:defRPr>
            </a:lvl1pPr>
            <a:lvl2pPr marL="342900" marR="0" lvl="1" indent="-34925"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2pPr>
            <a:lvl3pPr marL="639366" marR="0" lvl="2" indent="-36114"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3pPr>
            <a:lvl4pPr marL="901304" marR="0" lvl="3" indent="-40878"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4pPr>
            <a:lvl5pPr marL="1156097" marR="0" lvl="4" indent="-38496"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5pPr>
            <a:lvl6pPr marL="1885950" marR="0" lvl="5"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2228850" marR="0" lvl="6"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2571750" marR="0" lvl="7"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2914650" marR="0" lvl="8"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3038253650"/>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Shape 31"/>
        <p:cNvGrpSpPr/>
        <p:nvPr/>
      </p:nvGrpSpPr>
      <p:grpSpPr>
        <a:xfrm>
          <a:off x="0" y="0"/>
          <a:ext cx="0" cy="0"/>
          <a:chOff x="0" y="0"/>
          <a:chExt cx="0" cy="0"/>
        </a:xfrm>
      </p:grpSpPr>
    </p:spTree>
    <p:extLst>
      <p:ext uri="{BB962C8B-B14F-4D97-AF65-F5344CB8AC3E}">
        <p14:creationId xmlns:p14="http://schemas.microsoft.com/office/powerpoint/2010/main" val="2625657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Lab Title">
    <p:spTree>
      <p:nvGrpSpPr>
        <p:cNvPr id="1" name="Shape 39"/>
        <p:cNvGrpSpPr/>
        <p:nvPr/>
      </p:nvGrpSpPr>
      <p:grpSpPr>
        <a:xfrm>
          <a:off x="0" y="0"/>
          <a:ext cx="0" cy="0"/>
          <a:chOff x="0" y="0"/>
          <a:chExt cx="0" cy="0"/>
        </a:xfrm>
      </p:grpSpPr>
      <p:pic>
        <p:nvPicPr>
          <p:cNvPr id="40" name="Shape 40"/>
          <p:cNvPicPr preferRelativeResize="0"/>
          <p:nvPr/>
        </p:nvPicPr>
        <p:blipFill rotWithShape="1">
          <a:blip r:embed="rId2">
            <a:alphaModFix/>
          </a:blip>
          <a:srcRect/>
          <a:stretch/>
        </p:blipFill>
        <p:spPr>
          <a:xfrm>
            <a:off x="6502003" y="1579564"/>
            <a:ext cx="2641997" cy="5278437"/>
          </a:xfrm>
          <a:prstGeom prst="rect">
            <a:avLst/>
          </a:prstGeom>
          <a:noFill/>
          <a:ln>
            <a:noFill/>
          </a:ln>
        </p:spPr>
      </p:pic>
      <p:sp>
        <p:nvSpPr>
          <p:cNvPr id="41" name="Shape 41"/>
          <p:cNvSpPr txBox="1">
            <a:spLocks noGrp="1"/>
          </p:cNvSpPr>
          <p:nvPr>
            <p:ph type="title"/>
          </p:nvPr>
        </p:nvSpPr>
        <p:spPr>
          <a:xfrm>
            <a:off x="449264" y="1138992"/>
            <a:ext cx="8229600" cy="792791"/>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2" name="Shape 42"/>
          <p:cNvSpPr txBox="1">
            <a:spLocks noGrp="1"/>
          </p:cNvSpPr>
          <p:nvPr>
            <p:ph type="body" idx="1"/>
          </p:nvPr>
        </p:nvSpPr>
        <p:spPr>
          <a:xfrm>
            <a:off x="449264" y="2093495"/>
            <a:ext cx="5229642" cy="3418940"/>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198590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Lab Contents">
    <p:spTree>
      <p:nvGrpSpPr>
        <p:cNvPr id="1" name="Shape 43"/>
        <p:cNvGrpSpPr/>
        <p:nvPr/>
      </p:nvGrpSpPr>
      <p:grpSpPr>
        <a:xfrm>
          <a:off x="0" y="0"/>
          <a:ext cx="0" cy="0"/>
          <a:chOff x="0" y="0"/>
          <a:chExt cx="0" cy="0"/>
        </a:xfrm>
      </p:grpSpPr>
      <p:pic>
        <p:nvPicPr>
          <p:cNvPr id="44" name="Shape 44"/>
          <p:cNvPicPr preferRelativeResize="0"/>
          <p:nvPr/>
        </p:nvPicPr>
        <p:blipFill rotWithShape="1">
          <a:blip r:embed="rId2">
            <a:alphaModFix amt="24000"/>
          </a:blip>
          <a:srcRect/>
          <a:stretch/>
        </p:blipFill>
        <p:spPr>
          <a:xfrm>
            <a:off x="6502003" y="1579564"/>
            <a:ext cx="2641997" cy="5278437"/>
          </a:xfrm>
          <a:prstGeom prst="rect">
            <a:avLst/>
          </a:prstGeom>
          <a:noFill/>
          <a:ln>
            <a:noFill/>
          </a:ln>
        </p:spPr>
      </p:pic>
      <p:sp>
        <p:nvSpPr>
          <p:cNvPr id="45" name="Shape 45"/>
          <p:cNvSpPr txBox="1">
            <a:spLocks noGrp="1"/>
          </p:cNvSpPr>
          <p:nvPr>
            <p:ph type="title"/>
          </p:nvPr>
        </p:nvSpPr>
        <p:spPr>
          <a:xfrm>
            <a:off x="457200" y="350839"/>
            <a:ext cx="8229600" cy="411163"/>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6" name="Shape 46"/>
          <p:cNvSpPr txBox="1">
            <a:spLocks noGrp="1"/>
          </p:cNvSpPr>
          <p:nvPr>
            <p:ph type="body" idx="1"/>
          </p:nvPr>
        </p:nvSpPr>
        <p:spPr>
          <a:xfrm>
            <a:off x="449266" y="1206504"/>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4226469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Questions">
    <p:spTree>
      <p:nvGrpSpPr>
        <p:cNvPr id="1" name="Shape 47"/>
        <p:cNvGrpSpPr/>
        <p:nvPr/>
      </p:nvGrpSpPr>
      <p:grpSpPr>
        <a:xfrm>
          <a:off x="0" y="0"/>
          <a:ext cx="0" cy="0"/>
          <a:chOff x="0" y="0"/>
          <a:chExt cx="0" cy="0"/>
        </a:xfrm>
      </p:grpSpPr>
      <p:sp>
        <p:nvSpPr>
          <p:cNvPr id="48" name="Shape 48"/>
          <p:cNvSpPr txBox="1"/>
          <p:nvPr/>
        </p:nvSpPr>
        <p:spPr>
          <a:xfrm>
            <a:off x="476250" y="336551"/>
            <a:ext cx="1473288"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Calibri"/>
                <a:ea typeface="Calibri"/>
                <a:cs typeface="Calibri"/>
                <a:sym typeface="Calibri"/>
              </a:rPr>
              <a:t>Questions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413" y="1118294"/>
            <a:ext cx="5460709" cy="4737165"/>
          </a:xfrm>
          <a:prstGeom prst="rect">
            <a:avLst/>
          </a:prstGeom>
        </p:spPr>
      </p:pic>
    </p:spTree>
    <p:extLst>
      <p:ext uri="{BB962C8B-B14F-4D97-AF65-F5344CB8AC3E}">
        <p14:creationId xmlns:p14="http://schemas.microsoft.com/office/powerpoint/2010/main" val="2938698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blip>
          <a:stretch>
            <a:fillRect/>
          </a:stretch>
        </a:blipFill>
        <a:effectLst/>
      </p:bgPr>
    </p:bg>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dirty="0"/>
          </a:p>
        </p:txBody>
      </p:sp>
      <p:pic>
        <p:nvPicPr>
          <p:cNvPr id="14" name="Shape 14"/>
          <p:cNvPicPr preferRelativeResize="0"/>
          <p:nvPr/>
        </p:nvPicPr>
        <p:blipFill rotWithShape="1">
          <a:blip r:embed="rId14">
            <a:alphaModFix/>
          </a:blip>
          <a:srcRect/>
          <a:stretch/>
        </p:blipFill>
        <p:spPr>
          <a:xfrm>
            <a:off x="7619999" y="6070974"/>
            <a:ext cx="1282305" cy="737813"/>
          </a:xfrm>
          <a:prstGeom prst="rect">
            <a:avLst/>
          </a:prstGeom>
          <a:noFill/>
          <a:ln>
            <a:noFill/>
          </a:ln>
        </p:spPr>
      </p:pic>
      <p:sp>
        <p:nvSpPr>
          <p:cNvPr id="6" name="CustomShape 1">
            <a:extLst>
              <a:ext uri="{FF2B5EF4-FFF2-40B4-BE49-F238E27FC236}">
                <a16:creationId xmlns:a16="http://schemas.microsoft.com/office/drawing/2014/main" id="{2DCF670E-950C-5B43-9172-1E7B619834E2}"/>
              </a:ext>
            </a:extLst>
          </p:cNvPr>
          <p:cNvSpPr/>
          <p:nvPr userDrawn="1"/>
        </p:nvSpPr>
        <p:spPr>
          <a:xfrm>
            <a:off x="0" y="6624720"/>
            <a:ext cx="51120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595959"/>
                </a:solidFill>
                <a:latin typeface="Calibri" panose="020F0502020204030204" pitchFamily="34" charset="0"/>
                <a:ea typeface="Merriweather Sans"/>
                <a:cs typeface="Calibri" panose="020F0502020204030204" pitchFamily="34" charset="0"/>
              </a:rPr>
              <a:t>Fusion Module 7: Source evaluation, Version 1.5</a:t>
            </a:r>
            <a:r>
              <a:rPr lang="en-US" sz="800" b="0" strike="noStrike" spc="-1" dirty="0">
                <a:solidFill>
                  <a:srgbClr val="595959"/>
                </a:solidFill>
                <a:latin typeface="Calibri" panose="020F0502020204030204" pitchFamily="34" charset="0"/>
                <a:ea typeface="Arial"/>
                <a:cs typeface="Calibri" panose="020F0502020204030204" pitchFamily="34" charset="0"/>
              </a:rPr>
              <a:t>, © FIRST Inc.</a:t>
            </a:r>
            <a:endParaRPr lang="en-US" sz="800" b="0" strike="noStrike" spc="-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95506095"/>
      </p:ext>
    </p:extLst>
  </p:cSld>
  <p:clrMap bg1="lt1" tx1="dk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60" r:id="rId11"/>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8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CustomShape 1"/>
          <p:cNvSpPr/>
          <p:nvPr/>
        </p:nvSpPr>
        <p:spPr>
          <a:xfrm>
            <a:off x="2585880" y="3748733"/>
            <a:ext cx="5871240" cy="70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90000"/>
              </a:lnSpc>
            </a:pPr>
            <a:r>
              <a:rPr lang="en-US" sz="2520" b="1" strike="noStrike" spc="-1" dirty="0">
                <a:solidFill>
                  <a:srgbClr val="000000"/>
                </a:solidFill>
                <a:latin typeface="Calibri" panose="020F0502020204030204" pitchFamily="34" charset="0"/>
                <a:ea typeface="Arial"/>
                <a:cs typeface="Calibri" panose="020F0502020204030204" pitchFamily="34" charset="0"/>
              </a:rPr>
              <a:t>Module 7: </a:t>
            </a:r>
            <a:br>
              <a:rPr dirty="0">
                <a:latin typeface="Calibri" panose="020F0502020204030204" pitchFamily="34" charset="0"/>
                <a:cs typeface="Calibri" panose="020F0502020204030204" pitchFamily="34" charset="0"/>
              </a:rPr>
            </a:br>
            <a:r>
              <a:rPr lang="en-US" sz="2520" b="1" strike="noStrike" spc="-1" dirty="0">
                <a:solidFill>
                  <a:srgbClr val="000000"/>
                </a:solidFill>
                <a:latin typeface="Calibri" panose="020F0502020204030204" pitchFamily="34" charset="0"/>
                <a:ea typeface="Arial"/>
                <a:cs typeface="Calibri" panose="020F0502020204030204" pitchFamily="34" charset="0"/>
              </a:rPr>
              <a:t> Evaluation of information sources </a:t>
            </a:r>
            <a:endParaRPr lang="en-US" sz="2520" b="0" strike="noStrike" spc="-1" dirty="0">
              <a:latin typeface="Calibri" panose="020F0502020204030204" pitchFamily="34" charset="0"/>
              <a:cs typeface="Calibri" panose="020F0502020204030204" pitchFamily="34" charset="0"/>
            </a:endParaRPr>
          </a:p>
        </p:txBody>
      </p:sp>
      <p:sp>
        <p:nvSpPr>
          <p:cNvPr id="292" name="CustomShape 2"/>
          <p:cNvSpPr/>
          <p:nvPr/>
        </p:nvSpPr>
        <p:spPr>
          <a:xfrm>
            <a:off x="3581280" y="4620240"/>
            <a:ext cx="487584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90000"/>
              </a:lnSpc>
            </a:pPr>
            <a:r>
              <a:rPr lang="en-US" sz="1600" b="0" strike="noStrike" spc="-1">
                <a:solidFill>
                  <a:srgbClr val="888888"/>
                </a:solidFill>
                <a:latin typeface="Calibri" panose="020F0502020204030204" pitchFamily="34" charset="0"/>
                <a:ea typeface="Arial"/>
                <a:cs typeface="Calibri" panose="020F0502020204030204" pitchFamily="34" charset="0"/>
              </a:rPr>
              <a:t>[name]</a:t>
            </a:r>
            <a:endParaRPr lang="en-US" sz="1600" b="0" strike="noStrike" spc="-1">
              <a:latin typeface="Calibri" panose="020F0502020204030204" pitchFamily="34" charset="0"/>
              <a:cs typeface="Calibri" panose="020F0502020204030204" pitchFamily="34" charset="0"/>
            </a:endParaRPr>
          </a:p>
          <a:p>
            <a:pPr algn="r">
              <a:lnSpc>
                <a:spcPct val="90000"/>
              </a:lnSpc>
              <a:spcBef>
                <a:spcPts val="1001"/>
              </a:spcBef>
            </a:pPr>
            <a:r>
              <a:rPr lang="en-US" sz="1600" b="0" strike="noStrike" spc="-1">
                <a:solidFill>
                  <a:srgbClr val="888888"/>
                </a:solidFill>
                <a:latin typeface="Calibri" panose="020F0502020204030204" pitchFamily="34" charset="0"/>
                <a:ea typeface="Arial"/>
                <a:cs typeface="Calibri" panose="020F0502020204030204" pitchFamily="34" charset="0"/>
              </a:rPr>
              <a:t>[date]</a:t>
            </a:r>
            <a:endParaRPr lang="en-US" sz="16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CustomShape 1"/>
          <p:cNvSpPr/>
          <p:nvPr/>
        </p:nvSpPr>
        <p:spPr>
          <a:xfrm>
            <a:off x="457200" y="365040"/>
            <a:ext cx="8291880" cy="87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3200" b="1" strike="noStrike" spc="-1">
                <a:solidFill>
                  <a:srgbClr val="000000"/>
                </a:solidFill>
                <a:latin typeface="Calibri" panose="020F0502020204030204" pitchFamily="34" charset="0"/>
                <a:ea typeface="Arial"/>
                <a:cs typeface="Calibri" panose="020F0502020204030204" pitchFamily="34" charset="0"/>
              </a:rPr>
              <a:t>Real-World Source Evaluation</a:t>
            </a:r>
            <a:endParaRPr lang="en-US" sz="3200" b="0" strike="noStrike" spc="-1">
              <a:latin typeface="Calibri" panose="020F0502020204030204" pitchFamily="34" charset="0"/>
              <a:cs typeface="Calibri" panose="020F0502020204030204" pitchFamily="34" charset="0"/>
            </a:endParaRPr>
          </a:p>
        </p:txBody>
      </p:sp>
      <p:sp>
        <p:nvSpPr>
          <p:cNvPr id="319" name="CustomShape 2"/>
          <p:cNvSpPr/>
          <p:nvPr/>
        </p:nvSpPr>
        <p:spPr>
          <a:xfrm>
            <a:off x="3045600" y="1367280"/>
            <a:ext cx="1649520" cy="1649520"/>
          </a:xfrm>
          <a:prstGeom prst="ellipse">
            <a:avLst/>
          </a:prstGeom>
          <a:solidFill>
            <a:srgbClr val="308F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a:solidFill>
                  <a:srgbClr val="FFFFFF"/>
                </a:solidFill>
                <a:latin typeface="Calibri" panose="020F0502020204030204" pitchFamily="34" charset="0"/>
                <a:ea typeface="Lucida Sans"/>
                <a:cs typeface="Calibri" panose="020F0502020204030204" pitchFamily="34" charset="0"/>
              </a:rPr>
              <a:t>Basic </a:t>
            </a:r>
            <a:br>
              <a:rPr>
                <a:latin typeface="Calibri" panose="020F0502020204030204" pitchFamily="34" charset="0"/>
                <a:cs typeface="Calibri" panose="020F0502020204030204" pitchFamily="34" charset="0"/>
              </a:rPr>
            </a:br>
            <a:r>
              <a:rPr lang="en-US" sz="1600" b="0" strike="noStrike" spc="-1">
                <a:solidFill>
                  <a:srgbClr val="FFFFFF"/>
                </a:solidFill>
                <a:latin typeface="Calibri" panose="020F0502020204030204" pitchFamily="34" charset="0"/>
                <a:ea typeface="Lucida Sans"/>
                <a:cs typeface="Calibri" panose="020F0502020204030204" pitchFamily="34" charset="0"/>
              </a:rPr>
              <a:t>Research</a:t>
            </a:r>
            <a:endParaRPr lang="en-US" sz="1600" b="0" strike="noStrike" spc="-1">
              <a:latin typeface="Calibri" panose="020F0502020204030204" pitchFamily="34" charset="0"/>
              <a:cs typeface="Calibri" panose="020F0502020204030204" pitchFamily="34" charset="0"/>
            </a:endParaRPr>
          </a:p>
        </p:txBody>
      </p:sp>
      <p:sp>
        <p:nvSpPr>
          <p:cNvPr id="320" name="CustomShape 3"/>
          <p:cNvSpPr/>
          <p:nvPr/>
        </p:nvSpPr>
        <p:spPr>
          <a:xfrm>
            <a:off x="4791600" y="2741400"/>
            <a:ext cx="1608480" cy="1608480"/>
          </a:xfrm>
          <a:prstGeom prst="ellipse">
            <a:avLst/>
          </a:prstGeom>
          <a:solidFill>
            <a:srgbClr val="005F10"/>
          </a:solidFill>
          <a:ln w="9360">
            <a:solidFill>
              <a:srgbClr val="005F1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a:solidFill>
                  <a:srgbClr val="FFFFFF"/>
                </a:solidFill>
                <a:latin typeface="Calibri" panose="020F0502020204030204" pitchFamily="34" charset="0"/>
                <a:ea typeface="Lucida Sans"/>
                <a:cs typeface="Calibri" panose="020F0502020204030204" pitchFamily="34" charset="0"/>
              </a:rPr>
              <a:t>Augment</a:t>
            </a:r>
            <a:br>
              <a:rPr>
                <a:latin typeface="Calibri" panose="020F0502020204030204" pitchFamily="34" charset="0"/>
                <a:cs typeface="Calibri" panose="020F0502020204030204" pitchFamily="34" charset="0"/>
              </a:rPr>
            </a:br>
            <a:r>
              <a:rPr lang="en-US" sz="1600" b="0" strike="noStrike" spc="-1">
                <a:solidFill>
                  <a:srgbClr val="FFFFFF"/>
                </a:solidFill>
                <a:latin typeface="Calibri" panose="020F0502020204030204" pitchFamily="34" charset="0"/>
                <a:ea typeface="Lucida Sans"/>
                <a:cs typeface="Calibri" panose="020F0502020204030204" pitchFamily="34" charset="0"/>
              </a:rPr>
              <a:t>Infrastructure</a:t>
            </a:r>
            <a:endParaRPr lang="en-US" sz="1600" b="0" strike="noStrike" spc="-1">
              <a:latin typeface="Calibri" panose="020F0502020204030204" pitchFamily="34" charset="0"/>
              <a:cs typeface="Calibri" panose="020F0502020204030204" pitchFamily="34" charset="0"/>
            </a:endParaRPr>
          </a:p>
        </p:txBody>
      </p:sp>
      <p:sp>
        <p:nvSpPr>
          <p:cNvPr id="321" name="CustomShape 4"/>
          <p:cNvSpPr/>
          <p:nvPr/>
        </p:nvSpPr>
        <p:spPr>
          <a:xfrm>
            <a:off x="3045600" y="3947760"/>
            <a:ext cx="1629360" cy="1629360"/>
          </a:xfrm>
          <a:prstGeom prst="ellipse">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a:solidFill>
                  <a:srgbClr val="FFFFFF"/>
                </a:solidFill>
                <a:latin typeface="Calibri" panose="020F0502020204030204" pitchFamily="34" charset="0"/>
                <a:ea typeface="Lucida Sans"/>
                <a:cs typeface="Calibri" panose="020F0502020204030204" pitchFamily="34" charset="0"/>
              </a:rPr>
              <a:t>Monitor</a:t>
            </a:r>
            <a:endParaRPr lang="en-US" sz="1600" b="0" strike="noStrike" spc="-1">
              <a:latin typeface="Calibri" panose="020F0502020204030204" pitchFamily="34" charset="0"/>
              <a:cs typeface="Calibri" panose="020F0502020204030204" pitchFamily="34" charset="0"/>
            </a:endParaRPr>
          </a:p>
        </p:txBody>
      </p:sp>
      <p:sp>
        <p:nvSpPr>
          <p:cNvPr id="322" name="CustomShape 5"/>
          <p:cNvSpPr/>
          <p:nvPr/>
        </p:nvSpPr>
        <p:spPr>
          <a:xfrm>
            <a:off x="1250280" y="2743200"/>
            <a:ext cx="1606680" cy="1606680"/>
          </a:xfrm>
          <a:prstGeom prst="ellipse">
            <a:avLst/>
          </a:prstGeom>
          <a:solidFill>
            <a:srgbClr val="00AE1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a:solidFill>
                  <a:srgbClr val="FFFFFF"/>
                </a:solidFill>
                <a:latin typeface="Calibri" panose="020F0502020204030204" pitchFamily="34" charset="0"/>
                <a:ea typeface="Lucida Sans"/>
                <a:cs typeface="Calibri" panose="020F0502020204030204" pitchFamily="34" charset="0"/>
              </a:rPr>
              <a:t>Re-evaluate</a:t>
            </a:r>
            <a:endParaRPr lang="en-US" sz="1600" b="0" strike="noStrike" spc="-1">
              <a:latin typeface="Calibri" panose="020F0502020204030204" pitchFamily="34" charset="0"/>
              <a:cs typeface="Calibri" panose="020F0502020204030204" pitchFamily="34" charset="0"/>
            </a:endParaRPr>
          </a:p>
        </p:txBody>
      </p:sp>
      <p:sp>
        <p:nvSpPr>
          <p:cNvPr id="323" name="CustomShape 6"/>
          <p:cNvSpPr/>
          <p:nvPr/>
        </p:nvSpPr>
        <p:spPr>
          <a:xfrm rot="19416600">
            <a:off x="2590560" y="2548080"/>
            <a:ext cx="403560" cy="347760"/>
          </a:xfrm>
          <a:prstGeom prst="rightArrow">
            <a:avLst>
              <a:gd name="adj1" fmla="val 50000"/>
              <a:gd name="adj2" fmla="val 50000"/>
            </a:avLst>
          </a:prstGeom>
          <a:solidFill>
            <a:srgbClr val="595959"/>
          </a:solidFill>
          <a:ln>
            <a:noFill/>
          </a:ln>
        </p:spPr>
        <p:style>
          <a:lnRef idx="0">
            <a:scrgbClr r="0" g="0" b="0"/>
          </a:lnRef>
          <a:fillRef idx="0">
            <a:scrgbClr r="0" g="0" b="0"/>
          </a:fillRef>
          <a:effectRef idx="0">
            <a:scrgbClr r="0" g="0" b="0"/>
          </a:effectRef>
          <a:fontRef idx="minor"/>
        </p:style>
      </p:sp>
      <p:sp>
        <p:nvSpPr>
          <p:cNvPr id="324" name="CustomShape 7"/>
          <p:cNvSpPr/>
          <p:nvPr/>
        </p:nvSpPr>
        <p:spPr>
          <a:xfrm rot="2483400">
            <a:off x="4669920" y="2523600"/>
            <a:ext cx="403560" cy="347760"/>
          </a:xfrm>
          <a:prstGeom prst="rightArrow">
            <a:avLst>
              <a:gd name="adj1" fmla="val 50000"/>
              <a:gd name="adj2" fmla="val 50000"/>
            </a:avLst>
          </a:prstGeom>
          <a:solidFill>
            <a:srgbClr val="595959"/>
          </a:solidFill>
          <a:ln>
            <a:noFill/>
          </a:ln>
        </p:spPr>
        <p:style>
          <a:lnRef idx="0">
            <a:scrgbClr r="0" g="0" b="0"/>
          </a:lnRef>
          <a:fillRef idx="0">
            <a:scrgbClr r="0" g="0" b="0"/>
          </a:fillRef>
          <a:effectRef idx="0">
            <a:scrgbClr r="0" g="0" b="0"/>
          </a:effectRef>
          <a:fontRef idx="minor"/>
        </p:style>
      </p:sp>
      <p:sp>
        <p:nvSpPr>
          <p:cNvPr id="325" name="CustomShape 8"/>
          <p:cNvSpPr/>
          <p:nvPr/>
        </p:nvSpPr>
        <p:spPr>
          <a:xfrm rot="8077200">
            <a:off x="4646160" y="4206600"/>
            <a:ext cx="403560" cy="347760"/>
          </a:xfrm>
          <a:prstGeom prst="rightArrow">
            <a:avLst>
              <a:gd name="adj1" fmla="val 50000"/>
              <a:gd name="adj2" fmla="val 50000"/>
            </a:avLst>
          </a:prstGeom>
          <a:solidFill>
            <a:srgbClr val="595959"/>
          </a:solidFill>
          <a:ln>
            <a:noFill/>
          </a:ln>
        </p:spPr>
        <p:style>
          <a:lnRef idx="0">
            <a:scrgbClr r="0" g="0" b="0"/>
          </a:lnRef>
          <a:fillRef idx="0">
            <a:scrgbClr r="0" g="0" b="0"/>
          </a:fillRef>
          <a:effectRef idx="0">
            <a:scrgbClr r="0" g="0" b="0"/>
          </a:effectRef>
          <a:fontRef idx="minor"/>
        </p:style>
      </p:sp>
      <p:sp>
        <p:nvSpPr>
          <p:cNvPr id="326" name="CustomShape 9"/>
          <p:cNvSpPr/>
          <p:nvPr/>
        </p:nvSpPr>
        <p:spPr>
          <a:xfrm rot="13838400">
            <a:off x="2566800" y="4174920"/>
            <a:ext cx="403560" cy="347760"/>
          </a:xfrm>
          <a:prstGeom prst="rightArrow">
            <a:avLst>
              <a:gd name="adj1" fmla="val 50000"/>
              <a:gd name="adj2" fmla="val 50000"/>
            </a:avLst>
          </a:prstGeom>
          <a:solidFill>
            <a:srgbClr val="595959"/>
          </a:solidFill>
          <a:ln>
            <a:noFill/>
          </a:ln>
        </p:spPr>
        <p:style>
          <a:lnRef idx="0">
            <a:scrgbClr r="0" g="0" b="0"/>
          </a:lnRef>
          <a:fillRef idx="0">
            <a:scrgbClr r="0" g="0" b="0"/>
          </a:fillRef>
          <a:effectRef idx="0">
            <a:scrgbClr r="0" g="0" b="0"/>
          </a:effectRef>
          <a:fontRef idx="minor"/>
        </p:style>
      </p:sp>
      <p:sp>
        <p:nvSpPr>
          <p:cNvPr id="327" name="CustomShape 10"/>
          <p:cNvSpPr/>
          <p:nvPr/>
        </p:nvSpPr>
        <p:spPr>
          <a:xfrm>
            <a:off x="4858560" y="1285200"/>
            <a:ext cx="3502440" cy="1179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marL="173160" indent="-172080">
              <a:lnSpc>
                <a:spcPct val="90000"/>
              </a:lnSpc>
              <a:buClr>
                <a:srgbClr val="595959"/>
              </a:buClr>
              <a:buFont typeface="Arial"/>
              <a:buChar char="•"/>
            </a:pPr>
            <a:r>
              <a:rPr lang="en-US" sz="1400" b="0" strike="noStrike" spc="-1" dirty="0">
                <a:solidFill>
                  <a:srgbClr val="595959"/>
                </a:solidFill>
                <a:latin typeface="Calibri" panose="020F0502020204030204" pitchFamily="34" charset="0"/>
                <a:ea typeface="Lucida Sans"/>
                <a:cs typeface="Calibri" panose="020F0502020204030204" pitchFamily="34" charset="0"/>
              </a:rPr>
              <a:t>Perform rudimentary manual checks</a:t>
            </a:r>
            <a:endParaRPr lang="en-US" sz="1400" b="0" strike="noStrike" spc="-1" dirty="0">
              <a:latin typeface="Calibri" panose="020F0502020204030204" pitchFamily="34" charset="0"/>
              <a:cs typeface="Calibri" panose="020F0502020204030204" pitchFamily="34" charset="0"/>
            </a:endParaRPr>
          </a:p>
          <a:p>
            <a:pPr marL="173160" indent="-172080">
              <a:lnSpc>
                <a:spcPct val="90000"/>
              </a:lnSpc>
              <a:spcBef>
                <a:spcPts val="300"/>
              </a:spcBef>
              <a:buClr>
                <a:srgbClr val="595959"/>
              </a:buClr>
              <a:buFont typeface="Arial"/>
              <a:buChar char="•"/>
            </a:pPr>
            <a:r>
              <a:rPr lang="en-US" sz="1400" b="0" strike="noStrike" spc="-1" dirty="0">
                <a:solidFill>
                  <a:srgbClr val="595959"/>
                </a:solidFill>
                <a:latin typeface="Calibri" panose="020F0502020204030204" pitchFamily="34" charset="0"/>
                <a:ea typeface="Lucida Sans"/>
                <a:cs typeface="Calibri" panose="020F0502020204030204" pitchFamily="34" charset="0"/>
              </a:rPr>
              <a:t>Consult external community</a:t>
            </a:r>
            <a:endParaRPr lang="en-US" sz="1400" b="0" strike="noStrike" spc="-1" dirty="0">
              <a:latin typeface="Calibri" panose="020F0502020204030204" pitchFamily="34" charset="0"/>
              <a:cs typeface="Calibri" panose="020F0502020204030204" pitchFamily="34" charset="0"/>
            </a:endParaRPr>
          </a:p>
          <a:p>
            <a:pPr marL="173160" indent="-172080">
              <a:lnSpc>
                <a:spcPct val="90000"/>
              </a:lnSpc>
              <a:spcBef>
                <a:spcPts val="300"/>
              </a:spcBef>
              <a:buClr>
                <a:srgbClr val="595959"/>
              </a:buClr>
              <a:buFont typeface="Arial"/>
              <a:buChar char="•"/>
            </a:pPr>
            <a:r>
              <a:rPr lang="en-US" sz="1400" b="0" strike="noStrike" spc="-1" dirty="0">
                <a:solidFill>
                  <a:srgbClr val="595959"/>
                </a:solidFill>
                <a:latin typeface="Calibri" panose="020F0502020204030204" pitchFamily="34" charset="0"/>
                <a:ea typeface="Lucida Sans"/>
                <a:cs typeface="Calibri" panose="020F0502020204030204" pitchFamily="34" charset="0"/>
              </a:rPr>
              <a:t>Refer to established organization’s list (ENISA and others)</a:t>
            </a:r>
            <a:endParaRPr lang="en-US" sz="1400" b="0" strike="noStrike" spc="-1" dirty="0">
              <a:latin typeface="Calibri" panose="020F0502020204030204" pitchFamily="34" charset="0"/>
              <a:cs typeface="Calibri" panose="020F0502020204030204" pitchFamily="34" charset="0"/>
            </a:endParaRPr>
          </a:p>
          <a:p>
            <a:pPr marL="173160" indent="-172080">
              <a:lnSpc>
                <a:spcPct val="90000"/>
              </a:lnSpc>
              <a:spcBef>
                <a:spcPts val="300"/>
              </a:spcBef>
              <a:buClr>
                <a:srgbClr val="595959"/>
              </a:buClr>
              <a:buFont typeface="Arial"/>
              <a:buChar char="•"/>
            </a:pPr>
            <a:r>
              <a:rPr lang="en-US" sz="1400" b="0" strike="noStrike" spc="-1" dirty="0">
                <a:solidFill>
                  <a:srgbClr val="595959"/>
                </a:solidFill>
                <a:latin typeface="Calibri" panose="020F0502020204030204" pitchFamily="34" charset="0"/>
                <a:ea typeface="Lucida Sans"/>
                <a:cs typeface="Calibri" panose="020F0502020204030204" pitchFamily="34" charset="0"/>
              </a:rPr>
              <a:t>Quick cost-benefit analysis</a:t>
            </a:r>
            <a:endParaRPr lang="en-US" sz="1400" b="0" strike="noStrike" spc="-1" dirty="0">
              <a:latin typeface="Calibri" panose="020F0502020204030204" pitchFamily="34" charset="0"/>
              <a:cs typeface="Calibri" panose="020F0502020204030204" pitchFamily="34" charset="0"/>
            </a:endParaRPr>
          </a:p>
        </p:txBody>
      </p:sp>
      <p:pic>
        <p:nvPicPr>
          <p:cNvPr id="328" name="Shape 207"/>
          <p:cNvPicPr/>
          <p:nvPr/>
        </p:nvPicPr>
        <p:blipFill>
          <a:blip r:embed="rId3"/>
          <a:stretch/>
        </p:blipFill>
        <p:spPr>
          <a:xfrm>
            <a:off x="6244920" y="4114440"/>
            <a:ext cx="2504520" cy="175572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Merriweather Sans"/>
                <a:ea typeface="Merriweather Sans"/>
              </a:rPr>
              <a:t>Continual source &amp; process</a:t>
            </a:r>
            <a:r>
              <a:rPr lang="en-US" sz="2880" spc="-1" dirty="0">
                <a:latin typeface="Arial"/>
              </a:rPr>
              <a:t> </a:t>
            </a:r>
            <a:r>
              <a:rPr lang="en-US" sz="2880" b="1" strike="noStrike" spc="-1" dirty="0">
                <a:solidFill>
                  <a:srgbClr val="000000"/>
                </a:solidFill>
                <a:latin typeface="Merriweather Sans"/>
                <a:ea typeface="Merriweather Sans"/>
              </a:rPr>
              <a:t>evaluation is important</a:t>
            </a:r>
            <a:endParaRPr lang="en-US" sz="2880" b="0" strike="noStrike" spc="-1" dirty="0">
              <a:latin typeface="Arial"/>
            </a:endParaRPr>
          </a:p>
        </p:txBody>
      </p:sp>
      <p:sp>
        <p:nvSpPr>
          <p:cNvPr id="330"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90000"/>
              </a:lnSpc>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Use source appraisal to improve your ongoing processes and outcomes</a:t>
            </a:r>
            <a:endParaRPr lang="en-US" sz="1850" b="0" strike="noStrike" spc="-1" dirty="0">
              <a:latin typeface="Calibri" panose="020F0502020204030204" pitchFamily="34" charset="0"/>
              <a:cs typeface="Calibri" panose="020F0502020204030204" pitchFamily="34" charset="0"/>
            </a:endParaRPr>
          </a:p>
          <a:p>
            <a:pPr marL="293760" lvl="1" indent="-292680">
              <a:lnSpc>
                <a:spcPct val="90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Continuously re-evaluate your sources</a:t>
            </a:r>
            <a:endParaRPr lang="en-US" sz="1850" b="0" strike="noStrike" spc="-1" dirty="0">
              <a:latin typeface="Calibri" panose="020F0502020204030204" pitchFamily="34" charset="0"/>
              <a:cs typeface="Calibri" panose="020F0502020204030204" pitchFamily="34" charset="0"/>
            </a:endParaRPr>
          </a:p>
          <a:p>
            <a:pPr marL="687060" lvl="2" indent="-342900">
              <a:lnSpc>
                <a:spcPct val="90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Known source? Certify reliability</a:t>
            </a:r>
            <a:endParaRPr lang="en-US" sz="1850" b="0" strike="noStrike" spc="-1" dirty="0">
              <a:latin typeface="Calibri" panose="020F0502020204030204" pitchFamily="34" charset="0"/>
              <a:cs typeface="Calibri" panose="020F0502020204030204" pitchFamily="34" charset="0"/>
            </a:endParaRPr>
          </a:p>
          <a:p>
            <a:pPr marL="687060" lvl="2" indent="-342900">
              <a:lnSpc>
                <a:spcPct val="90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Unknown source? Perform comprehensive appraisal </a:t>
            </a:r>
            <a:endParaRPr lang="en-US" sz="1850" b="0" strike="noStrike" spc="-1" dirty="0">
              <a:latin typeface="Calibri" panose="020F0502020204030204" pitchFamily="34" charset="0"/>
              <a:cs typeface="Calibri" panose="020F0502020204030204" pitchFamily="34" charset="0"/>
            </a:endParaRPr>
          </a:p>
          <a:p>
            <a:pPr marL="293760" lvl="1" indent="-292680">
              <a:lnSpc>
                <a:spcPct val="90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If data is not solid, do not act </a:t>
            </a:r>
            <a:endParaRPr lang="en-US" sz="1850" b="0" strike="noStrike" spc="-1" dirty="0">
              <a:latin typeface="Calibri" panose="020F0502020204030204" pitchFamily="34" charset="0"/>
              <a:cs typeface="Calibri" panose="020F0502020204030204" pitchFamily="34" charset="0"/>
            </a:endParaRPr>
          </a:p>
          <a:p>
            <a:pPr marL="293760" lvl="1" indent="-292680">
              <a:lnSpc>
                <a:spcPct val="90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If data is from a proxy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organization, have a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feedback mechanism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in place</a:t>
            </a:r>
            <a:endParaRPr lang="en-US" sz="1850" b="0" strike="noStrike" spc="-1" dirty="0">
              <a:latin typeface="Calibri" panose="020F0502020204030204" pitchFamily="34" charset="0"/>
              <a:cs typeface="Calibri" panose="020F0502020204030204" pitchFamily="34" charset="0"/>
            </a:endParaRPr>
          </a:p>
          <a:p>
            <a:pPr marL="293760" lvl="1" indent="-292680">
              <a:lnSpc>
                <a:spcPct val="90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Automated feedback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mechanisms are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in their infancy: </a:t>
            </a:r>
            <a:br>
              <a:rPr dirty="0">
                <a:latin typeface="Calibri" panose="020F0502020204030204" pitchFamily="34" charset="0"/>
                <a:cs typeface="Calibri" panose="020F0502020204030204" pitchFamily="34" charset="0"/>
              </a:rPr>
            </a:br>
            <a:r>
              <a:rPr lang="en-US" sz="1850" b="0" strike="noStrike" spc="-1" dirty="0">
                <a:solidFill>
                  <a:srgbClr val="000000"/>
                </a:solidFill>
                <a:latin typeface="Calibri" panose="020F0502020204030204" pitchFamily="34" charset="0"/>
                <a:ea typeface="Merriweather Sans"/>
                <a:cs typeface="Calibri" panose="020F0502020204030204" pitchFamily="34" charset="0"/>
              </a:rPr>
              <a:t>no standard tools</a:t>
            </a:r>
            <a:endParaRPr lang="en-US" sz="1850" b="0" strike="noStrike" spc="-1" dirty="0">
              <a:latin typeface="Calibri" panose="020F0502020204030204" pitchFamily="34" charset="0"/>
              <a:cs typeface="Calibri" panose="020F0502020204030204" pitchFamily="34" charset="0"/>
            </a:endParaRPr>
          </a:p>
        </p:txBody>
      </p:sp>
      <p:pic>
        <p:nvPicPr>
          <p:cNvPr id="331" name="Shape 465"/>
          <p:cNvPicPr/>
          <p:nvPr/>
        </p:nvPicPr>
        <p:blipFill>
          <a:blip r:embed="rId3"/>
          <a:stretch/>
        </p:blipFill>
        <p:spPr>
          <a:xfrm>
            <a:off x="4584240" y="3508560"/>
            <a:ext cx="4101480" cy="231552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Merriweather Sans"/>
                <a:ea typeface="Merriweather Sans"/>
              </a:rPr>
              <a:t>More Data Collection Recommendations </a:t>
            </a:r>
            <a:endParaRPr lang="en-US" sz="2880" b="0" strike="noStrike" spc="-1">
              <a:latin typeface="Arial"/>
            </a:endParaRPr>
          </a:p>
        </p:txBody>
      </p:sp>
      <p:sp>
        <p:nvSpPr>
          <p:cNvPr id="333" name="CustomShape 2"/>
          <p:cNvSpPr/>
          <p:nvPr/>
        </p:nvSpPr>
        <p:spPr>
          <a:xfrm>
            <a:off x="449280" y="1206360"/>
            <a:ext cx="749988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0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Continuously monitor sources for quality</a:t>
            </a:r>
            <a:endParaRPr lang="en-US" sz="24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Knowing original sources is important</a:t>
            </a:r>
            <a:endParaRPr lang="en-US" sz="24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Consider possible improvements (filtering, enrichment), to make the information actionable</a:t>
            </a:r>
            <a:endParaRPr lang="en-US" sz="2400" b="0" strike="noStrike" spc="-1" dirty="0">
              <a:latin typeface="Calibri" panose="020F0502020204030204" pitchFamily="34" charset="0"/>
              <a:cs typeface="Calibri" panose="020F0502020204030204" pitchFamily="34" charset="0"/>
            </a:endParaRPr>
          </a:p>
        </p:txBody>
      </p:sp>
      <p:sp>
        <p:nvSpPr>
          <p:cNvPr id="334" name="CustomShape 3"/>
          <p:cNvSpPr/>
          <p:nvPr/>
        </p:nvSpPr>
        <p:spPr>
          <a:xfrm>
            <a:off x="586080" y="1536120"/>
            <a:ext cx="8275320" cy="5036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ustomShape 1"/>
          <p:cNvSpPr/>
          <p:nvPr/>
        </p:nvSpPr>
        <p:spPr>
          <a:xfrm>
            <a:off x="449280" y="152064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Module 2 Discussion</a:t>
            </a:r>
            <a:endParaRPr lang="en-US" sz="2880" b="0" strike="noStrike" spc="-1" dirty="0">
              <a:latin typeface="Calibri" panose="020F0502020204030204" pitchFamily="34" charset="0"/>
              <a:cs typeface="Calibri" panose="020F0502020204030204" pitchFamily="34" charset="0"/>
            </a:endParaRPr>
          </a:p>
        </p:txBody>
      </p:sp>
      <p:sp>
        <p:nvSpPr>
          <p:cNvPr id="336" name="CustomShape 2"/>
          <p:cNvSpPr/>
          <p:nvPr/>
        </p:nvSpPr>
        <p:spPr>
          <a:xfrm>
            <a:off x="449280" y="2093400"/>
            <a:ext cx="5228640" cy="341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400" b="0" strike="noStrike" spc="-1">
                <a:solidFill>
                  <a:srgbClr val="000000"/>
                </a:solidFill>
                <a:latin typeface="Calibri" panose="020F0502020204030204" pitchFamily="34" charset="0"/>
                <a:ea typeface="Merriweather Sans"/>
                <a:cs typeface="Calibri" panose="020F0502020204030204" pitchFamily="34" charset="0"/>
              </a:rPr>
              <a:t>Source evaluation</a:t>
            </a:r>
            <a:endParaRPr lang="en-US" sz="2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2 Discussion</a:t>
            </a:r>
            <a:endParaRPr lang="en-US" sz="2880" b="0" strike="noStrike" spc="-1">
              <a:latin typeface="Calibri" panose="020F0502020204030204" pitchFamily="34" charset="0"/>
              <a:cs typeface="Calibri" panose="020F0502020204030204" pitchFamily="34" charset="0"/>
            </a:endParaRPr>
          </a:p>
        </p:txBody>
      </p:sp>
      <p:sp>
        <p:nvSpPr>
          <p:cNvPr id="338"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457200" lvl="1" indent="-456120">
              <a:lnSpc>
                <a:spcPct val="114000"/>
              </a:lnSpc>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Think of information sources in your organization.</a:t>
            </a:r>
            <a:r>
              <a:rPr lang="en-US" sz="1500" b="0" strike="noStrike" spc="-1" dirty="0">
                <a:solidFill>
                  <a:srgbClr val="000000"/>
                </a:solidFill>
                <a:latin typeface="Calibri" panose="020F0502020204030204" pitchFamily="34" charset="0"/>
                <a:ea typeface="DejaVu Sans"/>
                <a:cs typeface="Calibri" panose="020F0502020204030204" pitchFamily="34" charset="0"/>
              </a:rPr>
              <a:t> </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How would you evaluate the typical information coming from that source using the 5 quality properties (relevance, timeliness, accuracy, completeness, </a:t>
            </a:r>
            <a:r>
              <a:rPr lang="en-US" sz="2000" b="0" strike="noStrike" spc="-1" dirty="0" err="1">
                <a:solidFill>
                  <a:srgbClr val="000000"/>
                </a:solidFill>
                <a:latin typeface="Calibri" panose="020F0502020204030204" pitchFamily="34" charset="0"/>
                <a:ea typeface="Merriweather Sans"/>
                <a:cs typeface="Calibri" panose="020F0502020204030204" pitchFamily="34" charset="0"/>
              </a:rPr>
              <a:t>ingestability</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a:t>
            </a:r>
            <a:endParaRPr lang="en-US" sz="2000" b="0" strike="noStrike" spc="-1" dirty="0">
              <a:latin typeface="Calibri" panose="020F0502020204030204" pitchFamily="34" charset="0"/>
              <a:cs typeface="Calibri" panose="020F0502020204030204" pitchFamily="34" charset="0"/>
            </a:endParaRPr>
          </a:p>
          <a:p>
            <a:pPr marL="457200" lvl="1" indent="-456120">
              <a:lnSpc>
                <a:spcPct val="114000"/>
              </a:lnSpc>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Describe if and how you evaluate the quality of your data sources and effectiveness of processes in your team. Is this performed randomly or on a periodic basis?</a:t>
            </a:r>
            <a:endParaRPr lang="en-US" sz="2000" b="0" strike="noStrike" spc="-1" dirty="0">
              <a:latin typeface="Calibri" panose="020F0502020204030204" pitchFamily="34" charset="0"/>
              <a:cs typeface="Calibri" panose="020F0502020204030204" pitchFamily="34" charset="0"/>
            </a:endParaRPr>
          </a:p>
          <a:p>
            <a:pPr marL="457200" lvl="1" indent="-456120">
              <a:lnSpc>
                <a:spcPct val="114000"/>
              </a:lnSpc>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 many sources of information that you use provide data that was generated automatically? How does that impact quality in your experience?</a:t>
            </a:r>
            <a:endParaRPr lang="en-US" sz="2000" b="0" strike="noStrike" spc="-1" dirty="0">
              <a:latin typeface="Calibri" panose="020F0502020204030204" pitchFamily="34" charset="0"/>
              <a:cs typeface="Calibri" panose="020F0502020204030204" pitchFamily="34" charset="0"/>
            </a:endParaRPr>
          </a:p>
          <a:p>
            <a:pPr marL="457200" lvl="1" indent="-456120">
              <a:lnSpc>
                <a:spcPct val="114000"/>
              </a:lnSpc>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It is useful to perform a periodic review of existing sources. Do you currently do this? If not, how do you think a periodic process would have value in your environment?</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prstGeom prst="rect">
            <a:avLst/>
          </a:prstGeom>
          <a:noFill/>
          <a:ln>
            <a:noFill/>
          </a:ln>
        </p:spPr>
        <p:txBody>
          <a:bodyPr wrap="square" lIns="91425" tIns="45700" rIns="91425" bIns="45700" anchor="t" anchorCtr="0">
            <a:noAutofit/>
          </a:bodyPr>
          <a:lstStyle/>
          <a:p>
            <a:pPr marL="0" marR="0" lvl="0" indent="-101600" algn="l" rtl="0">
              <a:lnSpc>
                <a:spcPct val="90000"/>
              </a:lnSpc>
              <a:spcBef>
                <a:spcPts val="0"/>
              </a:spcBef>
              <a:spcAft>
                <a:spcPts val="0"/>
              </a:spcAft>
              <a:buClr>
                <a:schemeClr val="dk1"/>
              </a:buClr>
              <a:buSzPts val="1600"/>
              <a:buFont typeface="Arial"/>
              <a:buNone/>
            </a:pP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Copyright © by Forum of Incident Response and Security Teams, Inc.</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FIRST.Org is name under which Forum of Incident Response and Security Teams, Inc. conducts business.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This training material is licensed under Creative Commons Attribution-Non-Commercial-Share-Alike 4.0 (CC BY-NC-SA 4.0)</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FIRST.Org makes no representation, express or implied, with regard to the accuracy of the information contained in this material and cannot accept any legal responsibility or liability for any errors or omissions that may be made.</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All trademarks are property of their respective owners.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t>Permissions beyond the scope of this license may be available at first-licensing@first.org</a:t>
            </a:r>
            <a:br>
              <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rPr>
            </a:br>
            <a:endParaRPr lang="en-US" sz="1600" b="0" i="0" u="none" strike="noStrike" cap="none">
              <a:solidFill>
                <a:schemeClr val="dk1"/>
              </a:solidFill>
              <a:latin typeface="Calibri" panose="020F0502020204030204" pitchFamily="34" charset="0"/>
              <a:ea typeface="Calibri"/>
              <a:cs typeface="Calibri" panose="020F0502020204030204" pitchFamily="34" charset="0"/>
              <a:sym typeface="Calibri"/>
            </a:endParaRPr>
          </a:p>
        </p:txBody>
      </p:sp>
      <p:sp>
        <p:nvSpPr>
          <p:cNvPr id="69" name="Shape 69"/>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0" algn="l" rtl="0">
              <a:lnSpc>
                <a:spcPct val="90000"/>
              </a:lnSpc>
              <a:spcBef>
                <a:spcPts val="0"/>
              </a:spcBef>
              <a:spcAft>
                <a:spcPts val="0"/>
              </a:spcAft>
              <a:buNone/>
            </a:pPr>
            <a:r>
              <a:rPr lang="en-US" sz="2400" b="1" i="0" u="none" strike="noStrike" cap="none" dirty="0">
                <a:solidFill>
                  <a:schemeClr val="dk1"/>
                </a:solidFill>
                <a:latin typeface="Calibri" panose="020F0502020204030204" pitchFamily="34" charset="0"/>
                <a:ea typeface="Arial"/>
                <a:cs typeface="Calibri" panose="020F0502020204030204" pitchFamily="34" charset="0"/>
                <a:sym typeface="Arial"/>
              </a:rPr>
              <a:t>Copyright</a:t>
            </a:r>
          </a:p>
        </p:txBody>
      </p:sp>
    </p:spTree>
    <p:extLst>
      <p:ext uri="{BB962C8B-B14F-4D97-AF65-F5344CB8AC3E}">
        <p14:creationId xmlns:p14="http://schemas.microsoft.com/office/powerpoint/2010/main" val="616639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CustomShape 1"/>
          <p:cNvSpPr/>
          <p:nvPr/>
        </p:nvSpPr>
        <p:spPr>
          <a:xfrm>
            <a:off x="457200" y="351000"/>
            <a:ext cx="822852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Agenda</a:t>
            </a:r>
            <a:endParaRPr lang="en-US" sz="2880" b="0" strike="noStrike" spc="-1">
              <a:latin typeface="Calibri" panose="020F0502020204030204" pitchFamily="34" charset="0"/>
              <a:cs typeface="Calibri" panose="020F0502020204030204" pitchFamily="34" charset="0"/>
            </a:endParaRPr>
          </a:p>
        </p:txBody>
      </p:sp>
      <p:sp>
        <p:nvSpPr>
          <p:cNvPr id="294"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1" strike="noStrike" spc="-1">
                <a:solidFill>
                  <a:srgbClr val="000000"/>
                </a:solidFill>
                <a:latin typeface="Calibri" panose="020F0502020204030204" pitchFamily="34" charset="0"/>
                <a:ea typeface="Merriweather Sans"/>
                <a:cs typeface="Calibri" panose="020F0502020204030204" pitchFamily="34" charset="0"/>
              </a:rPr>
              <a:t>By the end of this module, you will be able to:</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Explain the importance of knowing the quality of security information</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Understand how different factors, like automation, impact the quality</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Design a continuous source evaluation process</a:t>
            </a:r>
            <a:endParaRPr lang="en-US" sz="20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ustomShape 1"/>
          <p:cNvSpPr/>
          <p:nvPr/>
        </p:nvSpPr>
        <p:spPr>
          <a:xfrm>
            <a:off x="457200" y="365040"/>
            <a:ext cx="8291520" cy="878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3200" b="1" strike="noStrike" spc="-1">
                <a:solidFill>
                  <a:srgbClr val="000000"/>
                </a:solidFill>
                <a:latin typeface="Calibri" panose="020F0502020204030204" pitchFamily="34" charset="0"/>
                <a:ea typeface="Arial"/>
                <a:cs typeface="Calibri" panose="020F0502020204030204" pitchFamily="34" charset="0"/>
              </a:rPr>
              <a:t>Evaluating Information</a:t>
            </a:r>
            <a:endParaRPr lang="en-US" sz="3200" b="0" strike="noStrike" spc="-1">
              <a:latin typeface="Calibri" panose="020F0502020204030204" pitchFamily="34" charset="0"/>
              <a:cs typeface="Calibri" panose="020F0502020204030204" pitchFamily="34" charset="0"/>
            </a:endParaRPr>
          </a:p>
        </p:txBody>
      </p:sp>
      <p:graphicFrame>
        <p:nvGraphicFramePr>
          <p:cNvPr id="296" name="Table 2"/>
          <p:cNvGraphicFramePr/>
          <p:nvPr>
            <p:extLst>
              <p:ext uri="{D42A27DB-BD31-4B8C-83A1-F6EECF244321}">
                <p14:modId xmlns:p14="http://schemas.microsoft.com/office/powerpoint/2010/main" val="2760000712"/>
              </p:ext>
            </p:extLst>
          </p:nvPr>
        </p:nvGraphicFramePr>
        <p:xfrm>
          <a:off x="457200" y="1132920"/>
          <a:ext cx="8292600" cy="4972800"/>
        </p:xfrm>
        <a:graphic>
          <a:graphicData uri="http://schemas.openxmlformats.org/drawingml/2006/table">
            <a:tbl>
              <a:tblPr/>
              <a:tblGrid>
                <a:gridCol w="1296000">
                  <a:extLst>
                    <a:ext uri="{9D8B030D-6E8A-4147-A177-3AD203B41FA5}">
                      <a16:colId xmlns:a16="http://schemas.microsoft.com/office/drawing/2014/main" val="20000"/>
                    </a:ext>
                  </a:extLst>
                </a:gridCol>
                <a:gridCol w="2549160">
                  <a:extLst>
                    <a:ext uri="{9D8B030D-6E8A-4147-A177-3AD203B41FA5}">
                      <a16:colId xmlns:a16="http://schemas.microsoft.com/office/drawing/2014/main" val="20001"/>
                    </a:ext>
                  </a:extLst>
                </a:gridCol>
                <a:gridCol w="4447440">
                  <a:extLst>
                    <a:ext uri="{9D8B030D-6E8A-4147-A177-3AD203B41FA5}">
                      <a16:colId xmlns:a16="http://schemas.microsoft.com/office/drawing/2014/main" val="20002"/>
                    </a:ext>
                  </a:extLst>
                </a:gridCol>
              </a:tblGrid>
              <a:tr h="270360">
                <a:tc>
                  <a:txBody>
                    <a:bodyPr/>
                    <a:lstStyle/>
                    <a:p>
                      <a:pPr algn="ctr">
                        <a:lnSpc>
                          <a:spcPct val="100000"/>
                        </a:lnSpc>
                      </a:pPr>
                      <a:r>
                        <a:rPr lang="en-US" sz="1200" b="1" strike="noStrike" spc="-1">
                          <a:solidFill>
                            <a:srgbClr val="FFFFFF"/>
                          </a:solidFill>
                          <a:latin typeface="Calibri" panose="020F0502020204030204" pitchFamily="34" charset="0"/>
                          <a:ea typeface="Lucida Sans"/>
                          <a:cs typeface="Calibri" panose="020F0502020204030204" pitchFamily="34" charset="0"/>
                        </a:rPr>
                        <a:t>Property</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tc>
                  <a:txBody>
                    <a:bodyPr/>
                    <a:lstStyle/>
                    <a:p>
                      <a:pPr algn="ctr">
                        <a:lnSpc>
                          <a:spcPct val="100000"/>
                        </a:lnSpc>
                      </a:pPr>
                      <a:r>
                        <a:rPr lang="en-US" sz="1200" b="1" strike="noStrike" spc="-1">
                          <a:solidFill>
                            <a:srgbClr val="FFFFFF"/>
                          </a:solidFill>
                          <a:latin typeface="Calibri" panose="020F0502020204030204" pitchFamily="34" charset="0"/>
                          <a:ea typeface="Lucida Sans"/>
                          <a:cs typeface="Calibri" panose="020F0502020204030204" pitchFamily="34" charset="0"/>
                        </a:rPr>
                        <a:t>Description</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tc>
                  <a:txBody>
                    <a:bodyPr/>
                    <a:lstStyle/>
                    <a:p>
                      <a:pPr algn="ctr">
                        <a:lnSpc>
                          <a:spcPct val="100000"/>
                        </a:lnSpc>
                      </a:pPr>
                      <a:r>
                        <a:rPr lang="en-US" sz="1200" b="1" strike="noStrike" spc="-1">
                          <a:solidFill>
                            <a:srgbClr val="FFFFFF"/>
                          </a:solidFill>
                          <a:latin typeface="Calibri" panose="020F0502020204030204" pitchFamily="34" charset="0"/>
                          <a:ea typeface="Lucida Sans"/>
                          <a:cs typeface="Calibri" panose="020F0502020204030204" pitchFamily="34" charset="0"/>
                        </a:rPr>
                        <a:t>Recommendations</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extLst>
                  <a:ext uri="{0D108BD9-81ED-4DB2-BD59-A6C34878D82A}">
                    <a16:rowId xmlns:a16="http://schemas.microsoft.com/office/drawing/2014/main" val="10000"/>
                  </a:ext>
                </a:extLst>
              </a:tr>
              <a:tr h="907560">
                <a:tc>
                  <a:txBody>
                    <a:bodyPr/>
                    <a:lstStyle/>
                    <a:p>
                      <a:pPr>
                        <a:lnSpc>
                          <a:spcPct val="100000"/>
                        </a:lnSpc>
                      </a:pPr>
                      <a:r>
                        <a:rPr lang="en-US" sz="1200" b="0" strike="noStrike" spc="-1">
                          <a:solidFill>
                            <a:srgbClr val="FFFFFF"/>
                          </a:solidFill>
                          <a:latin typeface="Calibri" panose="020F0502020204030204" pitchFamily="34" charset="0"/>
                          <a:ea typeface="Lucida Sans"/>
                          <a:cs typeface="Calibri" panose="020F0502020204030204" pitchFamily="34" charset="0"/>
                        </a:rPr>
                        <a:t>Relevant</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3F0B"/>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In your area of responsibility</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Applicable to your organization </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Affects your constituency</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CDCA"/>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Consider all networks, software versions and hardware platforms</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Scrutinize ASNs, CIDRs and domain names </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CDCA"/>
                    </a:solidFill>
                  </a:tcPr>
                </a:tc>
                <a:extLst>
                  <a:ext uri="{0D108BD9-81ED-4DB2-BD59-A6C34878D82A}">
                    <a16:rowId xmlns:a16="http://schemas.microsoft.com/office/drawing/2014/main" val="10001"/>
                  </a:ext>
                </a:extLst>
              </a:tr>
              <a:tr h="907560">
                <a:tc>
                  <a:txBody>
                    <a:bodyPr/>
                    <a:lstStyle/>
                    <a:p>
                      <a:pPr>
                        <a:lnSpc>
                          <a:spcPct val="100000"/>
                        </a:lnSpc>
                      </a:pPr>
                      <a:r>
                        <a:rPr lang="en-US" sz="1200" b="0" strike="noStrike" spc="-1">
                          <a:solidFill>
                            <a:srgbClr val="FFFFFF"/>
                          </a:solidFill>
                          <a:latin typeface="Calibri" panose="020F0502020204030204" pitchFamily="34" charset="0"/>
                          <a:ea typeface="Lucida Sans"/>
                          <a:cs typeface="Calibri" panose="020F0502020204030204" pitchFamily="34" charset="0"/>
                        </a:rPr>
                        <a:t>Timely</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Germane when received, </a:t>
                      </a:r>
                      <a:br>
                        <a:rPr sz="1400">
                          <a:latin typeface="Calibri" panose="020F0502020204030204" pitchFamily="34" charset="0"/>
                          <a:cs typeface="Calibri" panose="020F0502020204030204" pitchFamily="34" charset="0"/>
                        </a:rPr>
                      </a:br>
                      <a:r>
                        <a:rPr lang="en-US" sz="1200" b="0" strike="noStrike" spc="-1">
                          <a:solidFill>
                            <a:srgbClr val="000000"/>
                          </a:solidFill>
                          <a:latin typeface="Calibri" panose="020F0502020204030204" pitchFamily="34" charset="0"/>
                          <a:ea typeface="Lucida Sans"/>
                          <a:cs typeface="Calibri" panose="020F0502020204030204" pitchFamily="34" charset="0"/>
                        </a:rPr>
                        <a:t>from minutes to months</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Adequacy of timeliness </a:t>
                      </a:r>
                      <a:br>
                        <a:rPr sz="1400">
                          <a:latin typeface="Calibri" panose="020F0502020204030204" pitchFamily="34" charset="0"/>
                          <a:cs typeface="Calibri" panose="020F0502020204030204" pitchFamily="34" charset="0"/>
                        </a:rPr>
                      </a:br>
                      <a:r>
                        <a:rPr lang="en-US" sz="1200" b="0" strike="noStrike" spc="-1">
                          <a:solidFill>
                            <a:srgbClr val="000000"/>
                          </a:solidFill>
                          <a:latin typeface="Calibri" panose="020F0502020204030204" pitchFamily="34" charset="0"/>
                          <a:ea typeface="Lucida Sans"/>
                          <a:cs typeface="Calibri" panose="020F0502020204030204" pitchFamily="34" charset="0"/>
                        </a:rPr>
                        <a:t>will vary </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If no longer actionable, save and move on</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Strive to reduce delays in the information flow</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Determine timeliness requirements based on type of data</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extLst>
                  <a:ext uri="{0D108BD9-81ED-4DB2-BD59-A6C34878D82A}">
                    <a16:rowId xmlns:a16="http://schemas.microsoft.com/office/drawing/2014/main" val="10002"/>
                  </a:ext>
                </a:extLst>
              </a:tr>
              <a:tr h="1085040">
                <a:tc>
                  <a:txBody>
                    <a:bodyPr/>
                    <a:lstStyle/>
                    <a:p>
                      <a:pPr>
                        <a:lnSpc>
                          <a:spcPct val="100000"/>
                        </a:lnSpc>
                      </a:pPr>
                      <a:r>
                        <a:rPr lang="en-US" sz="1200" b="0" strike="noStrike" spc="-1">
                          <a:solidFill>
                            <a:srgbClr val="FFFFFF"/>
                          </a:solidFill>
                          <a:latin typeface="Calibri" panose="020F0502020204030204" pitchFamily="34" charset="0"/>
                          <a:ea typeface="Lucida Sans"/>
                          <a:cs typeface="Calibri" panose="020F0502020204030204" pitchFamily="34" charset="0"/>
                        </a:rPr>
                        <a:t>Accurate</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Confidence it is verified and error-free when received </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Implies capable of </a:t>
                      </a:r>
                      <a:br>
                        <a:rPr sz="1400">
                          <a:latin typeface="Calibri" panose="020F0502020204030204" pitchFamily="34" charset="0"/>
                          <a:cs typeface="Calibri" panose="020F0502020204030204" pitchFamily="34" charset="0"/>
                        </a:rPr>
                      </a:br>
                      <a:r>
                        <a:rPr lang="en-US" sz="1200" b="0" strike="noStrike" spc="-1">
                          <a:solidFill>
                            <a:srgbClr val="000000"/>
                          </a:solidFill>
                          <a:latin typeface="Calibri" panose="020F0502020204030204" pitchFamily="34" charset="0"/>
                          <a:ea typeface="Lucida Sans"/>
                          <a:cs typeface="Calibri" panose="020F0502020204030204" pitchFamily="34" charset="0"/>
                        </a:rPr>
                        <a:t>immediate consumption</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Requires exposure of sources and collection means as much as possible</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Monitor others’ track record and maintain yours</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Accuracy can be improved in the handling process</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extLst>
                  <a:ext uri="{0D108BD9-81ED-4DB2-BD59-A6C34878D82A}">
                    <a16:rowId xmlns:a16="http://schemas.microsoft.com/office/drawing/2014/main" val="10003"/>
                  </a:ext>
                </a:extLst>
              </a:tr>
              <a:tr h="907560">
                <a:tc>
                  <a:txBody>
                    <a:bodyPr/>
                    <a:lstStyle/>
                    <a:p>
                      <a:pPr>
                        <a:lnSpc>
                          <a:spcPct val="100000"/>
                        </a:lnSpc>
                      </a:pPr>
                      <a:r>
                        <a:rPr lang="en-US" sz="1200" b="0" strike="noStrike" spc="-1">
                          <a:solidFill>
                            <a:srgbClr val="FFFFFF"/>
                          </a:solidFill>
                          <a:latin typeface="Calibri" panose="020F0502020204030204" pitchFamily="34" charset="0"/>
                          <a:ea typeface="Lucida Sans"/>
                          <a:cs typeface="Calibri" panose="020F0502020204030204" pitchFamily="34" charset="0"/>
                        </a:rPr>
                        <a:t>Complete</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Sufficient context for recipient to act without further investigation</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tc>
                  <a:txBody>
                    <a:bodyPr/>
                    <a:lstStyle/>
                    <a:p>
                      <a:pPr marL="171360" indent="-16992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Recognize usage needs of recipients</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Give feedback to providers to improve completeness for your environment</a:t>
                      </a:r>
                      <a:endParaRPr lang="en-US" sz="1200" b="0" strike="noStrike" spc="-1">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a:solidFill>
                            <a:srgbClr val="000000"/>
                          </a:solidFill>
                          <a:latin typeface="Calibri" panose="020F0502020204030204" pitchFamily="34" charset="0"/>
                          <a:ea typeface="Lucida Sans"/>
                          <a:cs typeface="Calibri" panose="020F0502020204030204" pitchFamily="34" charset="0"/>
                        </a:rPr>
                        <a:t>Consider privacy and legal constraints</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extLst>
                  <a:ext uri="{0D108BD9-81ED-4DB2-BD59-A6C34878D82A}">
                    <a16:rowId xmlns:a16="http://schemas.microsoft.com/office/drawing/2014/main" val="10004"/>
                  </a:ext>
                </a:extLst>
              </a:tr>
              <a:tr h="856800">
                <a:tc>
                  <a:txBody>
                    <a:bodyPr/>
                    <a:lstStyle/>
                    <a:p>
                      <a:pPr>
                        <a:lnSpc>
                          <a:spcPct val="100000"/>
                        </a:lnSpc>
                      </a:pPr>
                      <a:r>
                        <a:rPr lang="en-US" sz="1200" b="0" strike="noStrike" spc="-1">
                          <a:solidFill>
                            <a:srgbClr val="FFFFFF"/>
                          </a:solidFill>
                          <a:latin typeface="Calibri" panose="020F0502020204030204" pitchFamily="34" charset="0"/>
                          <a:ea typeface="Lucida Sans"/>
                          <a:cs typeface="Calibri" panose="020F0502020204030204" pitchFamily="34" charset="0"/>
                        </a:rPr>
                        <a:t>Ingestible</a:t>
                      </a:r>
                      <a:endParaRPr lang="en-US" sz="12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pPr marL="171360" indent="-16992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Lucida Sans"/>
                          <a:cs typeface="Calibri" panose="020F0502020204030204" pitchFamily="34" charset="0"/>
                        </a:rPr>
                        <a:t>Permits straightforward import by recipient</a:t>
                      </a:r>
                      <a:endParaRPr lang="en-US" sz="1200" b="0" strike="noStrike" spc="-1" dirty="0">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dirty="0">
                          <a:solidFill>
                            <a:srgbClr val="000000"/>
                          </a:solidFill>
                          <a:latin typeface="Calibri" panose="020F0502020204030204" pitchFamily="34" charset="0"/>
                          <a:ea typeface="Lucida Sans"/>
                          <a:cs typeface="Calibri" panose="020F0502020204030204" pitchFamily="34" charset="0"/>
                        </a:rPr>
                        <a:t>Allows immediate extraction of important indicators</a:t>
                      </a:r>
                      <a:endParaRPr lang="en-US" sz="12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tc>
                  <a:txBody>
                    <a:bodyPr/>
                    <a:lstStyle/>
                    <a:p>
                      <a:pPr marL="171360" indent="-16992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Lucida Sans"/>
                          <a:cs typeface="Calibri" panose="020F0502020204030204" pitchFamily="34" charset="0"/>
                        </a:rPr>
                        <a:t>Crucial for machine-to-machine sharing</a:t>
                      </a:r>
                      <a:endParaRPr lang="en-US" sz="1200" b="0" strike="noStrike" spc="-1" dirty="0">
                        <a:latin typeface="Calibri" panose="020F0502020204030204" pitchFamily="34" charset="0"/>
                        <a:cs typeface="Calibri" panose="020F0502020204030204" pitchFamily="34" charset="0"/>
                      </a:endParaRPr>
                    </a:p>
                    <a:p>
                      <a:pPr marL="171360" indent="-169920">
                        <a:lnSpc>
                          <a:spcPct val="100000"/>
                        </a:lnSpc>
                        <a:spcBef>
                          <a:spcPts val="400"/>
                        </a:spcBef>
                        <a:buClr>
                          <a:srgbClr val="000000"/>
                        </a:buClr>
                        <a:buFont typeface="Arial"/>
                        <a:buChar char="•"/>
                      </a:pPr>
                      <a:r>
                        <a:rPr lang="en-US" sz="1200" b="0" strike="noStrike" spc="-1" dirty="0">
                          <a:solidFill>
                            <a:srgbClr val="000000"/>
                          </a:solidFill>
                          <a:latin typeface="Calibri" panose="020F0502020204030204" pitchFamily="34" charset="0"/>
                          <a:ea typeface="Lucida Sans"/>
                          <a:cs typeface="Calibri" panose="020F0502020204030204" pitchFamily="34" charset="0"/>
                        </a:rPr>
                        <a:t>Might require standardized formats</a:t>
                      </a:r>
                      <a:endParaRPr lang="en-US" sz="12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 name="Shape 170"/>
          <p:cNvPicPr/>
          <p:nvPr/>
        </p:nvPicPr>
        <p:blipFill>
          <a:blip r:embed="rId3"/>
          <a:stretch/>
        </p:blipFill>
        <p:spPr>
          <a:xfrm>
            <a:off x="2545920" y="1078920"/>
            <a:ext cx="3999960" cy="2804400"/>
          </a:xfrm>
          <a:prstGeom prst="rect">
            <a:avLst/>
          </a:prstGeom>
          <a:ln>
            <a:noFill/>
          </a:ln>
        </p:spPr>
      </p:pic>
      <p:sp>
        <p:nvSpPr>
          <p:cNvPr id="298"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Source Evaluation Is Critical </a:t>
            </a:r>
            <a:endParaRPr lang="en-US" sz="2880" b="0" strike="noStrike" spc="-1">
              <a:latin typeface="Calibri" panose="020F0502020204030204" pitchFamily="34" charset="0"/>
              <a:cs typeface="Calibri" panose="020F0502020204030204" pitchFamily="34" charset="0"/>
            </a:endParaRPr>
          </a:p>
        </p:txBody>
      </p:sp>
      <p:sp>
        <p:nvSpPr>
          <p:cNvPr id="299" name="CustomShape 2"/>
          <p:cNvSpPr/>
          <p:nvPr/>
        </p:nvSpPr>
        <p:spPr>
          <a:xfrm>
            <a:off x="449280" y="4020480"/>
            <a:ext cx="8256960" cy="1490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Quality of data determines actionability</a:t>
            </a:r>
            <a:endParaRPr lang="en-US" sz="24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Perform independent assessment</a:t>
            </a:r>
            <a:endParaRPr lang="en-US" sz="24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Quality over time is relevant</a:t>
            </a:r>
            <a:endParaRPr lang="en-US" sz="2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Advantages and Limitations of Automation</a:t>
            </a:r>
            <a:endParaRPr lang="en-US" sz="2880" b="0" strike="noStrike" spc="-1" dirty="0">
              <a:latin typeface="Calibri" panose="020F0502020204030204" pitchFamily="34" charset="0"/>
              <a:cs typeface="Calibri" panose="020F0502020204030204" pitchFamily="34" charset="0"/>
            </a:endParaRPr>
          </a:p>
        </p:txBody>
      </p:sp>
      <p:sp>
        <p:nvSpPr>
          <p:cNvPr id="301" name="CustomShape 2"/>
          <p:cNvSpPr/>
          <p:nvPr/>
        </p:nvSpPr>
        <p:spPr>
          <a:xfrm>
            <a:off x="449280" y="1206360"/>
            <a:ext cx="793008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04000"/>
              </a:lnSpc>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The level of automation affects many aspects such as the cost, reliability and amount of data </a:t>
            </a:r>
            <a:endParaRPr lang="en-US" sz="185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Manual collection of information is expensive, yet crucial to the overall functioning of information security</a:t>
            </a:r>
            <a:endParaRPr lang="en-US" sz="185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Categories:</a:t>
            </a:r>
            <a:endParaRPr lang="en-US" sz="185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Malware research</a:t>
            </a:r>
            <a:endParaRPr lang="en-US" sz="185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Incident handling</a:t>
            </a:r>
            <a:endParaRPr lang="en-US" sz="185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Tactics, Techniques and Procedures (TPP)</a:t>
            </a:r>
            <a:endParaRPr lang="en-US" sz="185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Forensics</a:t>
            </a:r>
            <a:endParaRPr lang="en-US" sz="185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1850" b="0" strike="noStrike" spc="-1" dirty="0">
                <a:solidFill>
                  <a:srgbClr val="000000"/>
                </a:solidFill>
                <a:latin typeface="Calibri" panose="020F0502020204030204" pitchFamily="34" charset="0"/>
                <a:ea typeface="Merriweather Sans"/>
                <a:cs typeface="Calibri" panose="020F0502020204030204" pitchFamily="34" charset="0"/>
              </a:rPr>
              <a:t>In contrast, automated information collection happens closer to real time, is necessary for detecting day-to-day attacks, reduces response time</a:t>
            </a:r>
            <a:endParaRPr lang="en-US" sz="185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CustomShape 1"/>
          <p:cNvSpPr/>
          <p:nvPr/>
        </p:nvSpPr>
        <p:spPr>
          <a:xfrm>
            <a:off x="457200" y="365040"/>
            <a:ext cx="8291880" cy="87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Arial"/>
                <a:cs typeface="Calibri" panose="020F0502020204030204" pitchFamily="34" charset="0"/>
              </a:rPr>
              <a:t>Advantages and Limitations of Automation</a:t>
            </a:r>
            <a:endParaRPr lang="en-US" sz="2880" b="0" strike="noStrike" spc="-1" dirty="0">
              <a:latin typeface="Calibri" panose="020F0502020204030204" pitchFamily="34" charset="0"/>
              <a:cs typeface="Calibri" panose="020F0502020204030204" pitchFamily="34" charset="0"/>
            </a:endParaRPr>
          </a:p>
        </p:txBody>
      </p:sp>
      <p:graphicFrame>
        <p:nvGraphicFramePr>
          <p:cNvPr id="303" name="Table 2"/>
          <p:cNvGraphicFramePr/>
          <p:nvPr>
            <p:extLst>
              <p:ext uri="{D42A27DB-BD31-4B8C-83A1-F6EECF244321}">
                <p14:modId xmlns:p14="http://schemas.microsoft.com/office/powerpoint/2010/main" val="4039009340"/>
              </p:ext>
            </p:extLst>
          </p:nvPr>
        </p:nvGraphicFramePr>
        <p:xfrm>
          <a:off x="574200" y="1397160"/>
          <a:ext cx="7994880" cy="4361760"/>
        </p:xfrm>
        <a:graphic>
          <a:graphicData uri="http://schemas.openxmlformats.org/drawingml/2006/table">
            <a:tbl>
              <a:tblPr/>
              <a:tblGrid>
                <a:gridCol w="1034280">
                  <a:extLst>
                    <a:ext uri="{9D8B030D-6E8A-4147-A177-3AD203B41FA5}">
                      <a16:colId xmlns:a16="http://schemas.microsoft.com/office/drawing/2014/main" val="20000"/>
                    </a:ext>
                  </a:extLst>
                </a:gridCol>
                <a:gridCol w="2320200">
                  <a:extLst>
                    <a:ext uri="{9D8B030D-6E8A-4147-A177-3AD203B41FA5}">
                      <a16:colId xmlns:a16="http://schemas.microsoft.com/office/drawing/2014/main" val="20001"/>
                    </a:ext>
                  </a:extLst>
                </a:gridCol>
                <a:gridCol w="2320200">
                  <a:extLst>
                    <a:ext uri="{9D8B030D-6E8A-4147-A177-3AD203B41FA5}">
                      <a16:colId xmlns:a16="http://schemas.microsoft.com/office/drawing/2014/main" val="20002"/>
                    </a:ext>
                  </a:extLst>
                </a:gridCol>
                <a:gridCol w="2320200">
                  <a:extLst>
                    <a:ext uri="{9D8B030D-6E8A-4147-A177-3AD203B41FA5}">
                      <a16:colId xmlns:a16="http://schemas.microsoft.com/office/drawing/2014/main" val="20003"/>
                    </a:ext>
                  </a:extLst>
                </a:gridCol>
              </a:tblGrid>
              <a:tr h="608400">
                <a:tc>
                  <a:txBody>
                    <a:bodyPr/>
                    <a:lstStyle/>
                    <a:p>
                      <a:pP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 </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Manual Analysis</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Automated with </a:t>
                      </a:r>
                      <a:br>
                        <a:rPr>
                          <a:latin typeface="Calibri" panose="020F0502020204030204" pitchFamily="34" charset="0"/>
                          <a:cs typeface="Calibri" panose="020F0502020204030204" pitchFamily="34" charset="0"/>
                        </a:rPr>
                      </a:br>
                      <a:r>
                        <a:rPr lang="en-US" sz="1200" b="1" strike="noStrike" spc="-1">
                          <a:solidFill>
                            <a:srgbClr val="FFFFFF"/>
                          </a:solidFill>
                          <a:latin typeface="Calibri" panose="020F0502020204030204" pitchFamily="34" charset="0"/>
                          <a:ea typeface="Arial"/>
                          <a:cs typeface="Calibri" panose="020F0502020204030204" pitchFamily="34" charset="0"/>
                        </a:rPr>
                        <a:t>Some Manual Analysis</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Fully Automated</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608400">
                <a:tc>
                  <a:txBody>
                    <a:bodyPr/>
                    <a:lstStyle/>
                    <a:p>
                      <a:pPr>
                        <a:lnSpc>
                          <a:spcPct val="100000"/>
                        </a:lnSpc>
                      </a:pPr>
                      <a:r>
                        <a:rPr lang="en-US" sz="1200" b="0" strike="noStrike" spc="-1" dirty="0">
                          <a:solidFill>
                            <a:srgbClr val="000000"/>
                          </a:solidFill>
                          <a:latin typeface="Calibri" panose="020F0502020204030204" pitchFamily="34" charset="0"/>
                          <a:ea typeface="Arial"/>
                          <a:cs typeface="Calibri" panose="020F0502020204030204" pitchFamily="34" charset="0"/>
                        </a:rPr>
                        <a:t>Cost to Generate</a:t>
                      </a:r>
                      <a:endParaRPr lang="en-US" sz="1200" b="0" strike="noStrike" spc="-1" dirty="0">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608400">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Amount </a:t>
                      </a:r>
                      <a:br>
                        <a:rPr>
                          <a:latin typeface="Calibri" panose="020F0502020204030204" pitchFamily="34" charset="0"/>
                          <a:cs typeface="Calibri" panose="020F0502020204030204" pitchFamily="34" charset="0"/>
                        </a:rPr>
                      </a:br>
                      <a:r>
                        <a:rPr lang="en-US" sz="1200" b="0" strike="noStrike" spc="-1">
                          <a:solidFill>
                            <a:srgbClr val="000000"/>
                          </a:solidFill>
                          <a:latin typeface="Calibri" panose="020F0502020204030204" pitchFamily="34" charset="0"/>
                          <a:ea typeface="Arial"/>
                          <a:cs typeface="Calibri" panose="020F0502020204030204" pitchFamily="34" charset="0"/>
                        </a:rPr>
                        <a:t>of Data Delivered</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Small amounts of data</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Large amounts of data reduced to relevant portions</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Large amounts of data</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r h="608400">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Reliability</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More reliable</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False alarms substantially reduced</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More false alarms</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3"/>
                  </a:ext>
                </a:extLst>
              </a:tr>
              <a:tr h="1896480">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Most Appropriate For</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Advisories, annual State-of-Cyber-Security and typical analysis:</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Malware research</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Incident research and handling based on IoC</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TTP, research on how threat actors operate</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Forensics</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Periodic analysis or research on a particular set of events</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Verified IDS alerts for escalation</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Network IoC</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Vulnerability scanning</a:t>
                      </a:r>
                      <a:endParaRPr lang="en-US" sz="1200" b="0" strike="noStrike" spc="-1">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Malware C&amp;C tracking</a:t>
                      </a:r>
                      <a:endParaRPr lang="en-US" sz="12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200" b="0" strike="noStrike" spc="-1" dirty="0">
                          <a:solidFill>
                            <a:srgbClr val="000000"/>
                          </a:solidFill>
                          <a:latin typeface="Calibri" panose="020F0502020204030204" pitchFamily="34" charset="0"/>
                          <a:ea typeface="Arial"/>
                          <a:cs typeface="Calibri" panose="020F0502020204030204" pitchFamily="34" charset="0"/>
                        </a:rPr>
                        <a:t>Continuous real-time </a:t>
                      </a:r>
                      <a:br>
                        <a:rPr dirty="0">
                          <a:latin typeface="Calibri" panose="020F0502020204030204" pitchFamily="34" charset="0"/>
                          <a:cs typeface="Calibri" panose="020F0502020204030204" pitchFamily="34" charset="0"/>
                        </a:rPr>
                      </a:br>
                      <a:r>
                        <a:rPr lang="en-US" sz="1200" b="0" strike="noStrike" spc="-1" dirty="0">
                          <a:solidFill>
                            <a:srgbClr val="000000"/>
                          </a:solidFill>
                          <a:latin typeface="Calibri" panose="020F0502020204030204" pitchFamily="34" charset="0"/>
                          <a:ea typeface="Arial"/>
                          <a:cs typeface="Calibri" panose="020F0502020204030204" pitchFamily="34" charset="0"/>
                        </a:rPr>
                        <a:t>data collection</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Raw IDS, AV and </a:t>
                      </a:r>
                      <a:br>
                        <a:rPr dirty="0">
                          <a:latin typeface="Calibri" panose="020F0502020204030204" pitchFamily="34" charset="0"/>
                          <a:cs typeface="Calibri" panose="020F0502020204030204" pitchFamily="34" charset="0"/>
                        </a:rPr>
                      </a:br>
                      <a:r>
                        <a:rPr lang="en-US" sz="1200" b="0" strike="noStrike" spc="-1" dirty="0">
                          <a:solidFill>
                            <a:srgbClr val="000000"/>
                          </a:solidFill>
                          <a:latin typeface="Calibri" panose="020F0502020204030204" pitchFamily="34" charset="0"/>
                          <a:ea typeface="Arial"/>
                          <a:cs typeface="Calibri" panose="020F0502020204030204" pitchFamily="34" charset="0"/>
                        </a:rPr>
                        <a:t>sensor events</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Large-scale scanning </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err="1">
                          <a:solidFill>
                            <a:srgbClr val="000000"/>
                          </a:solidFill>
                          <a:latin typeface="Calibri" panose="020F0502020204030204" pitchFamily="34" charset="0"/>
                          <a:ea typeface="Arial"/>
                          <a:cs typeface="Calibri" panose="020F0502020204030204" pitchFamily="34" charset="0"/>
                        </a:rPr>
                        <a:t>Sinkholing</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Raw honeypot logs</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Raw application logs</a:t>
                      </a:r>
                      <a:endParaRPr lang="en-US" sz="1200" b="0" strike="noStrike" spc="-1" dirty="0">
                        <a:latin typeface="Calibri" panose="020F0502020204030204" pitchFamily="34" charset="0"/>
                        <a:cs typeface="Calibri" panose="020F0502020204030204" pitchFamily="34" charset="0"/>
                      </a:endParaRPr>
                    </a:p>
                    <a:p>
                      <a:pPr marL="171360" lvl="1" indent="-170280">
                        <a:lnSpc>
                          <a:spcPct val="100000"/>
                        </a:lnSpc>
                        <a:spcBef>
                          <a:spcPts val="201"/>
                        </a:spcBef>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NetFlow</a:t>
                      </a:r>
                      <a:endParaRPr lang="en-US" sz="1200" b="0" strike="noStrike" spc="-1" dirty="0">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CustomShape 1"/>
          <p:cNvSpPr/>
          <p:nvPr/>
        </p:nvSpPr>
        <p:spPr>
          <a:xfrm>
            <a:off x="507304" y="465248"/>
            <a:ext cx="8291880" cy="87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3200" b="1" strike="noStrike" spc="-1">
                <a:solidFill>
                  <a:srgbClr val="000000"/>
                </a:solidFill>
                <a:latin typeface="Calibri" panose="020F0502020204030204" pitchFamily="34" charset="0"/>
                <a:ea typeface="Arial"/>
                <a:cs typeface="Calibri" panose="020F0502020204030204" pitchFamily="34" charset="0"/>
              </a:rPr>
              <a:t>Establishing Source Trustworthiness</a:t>
            </a:r>
            <a:endParaRPr lang="en-US" sz="3200" b="0" strike="noStrike" spc="-1">
              <a:latin typeface="Calibri" panose="020F0502020204030204" pitchFamily="34" charset="0"/>
              <a:cs typeface="Calibri" panose="020F0502020204030204" pitchFamily="34" charset="0"/>
            </a:endParaRPr>
          </a:p>
        </p:txBody>
      </p:sp>
      <p:graphicFrame>
        <p:nvGraphicFramePr>
          <p:cNvPr id="305" name="Table 2"/>
          <p:cNvGraphicFramePr/>
          <p:nvPr>
            <p:extLst>
              <p:ext uri="{D42A27DB-BD31-4B8C-83A1-F6EECF244321}">
                <p14:modId xmlns:p14="http://schemas.microsoft.com/office/powerpoint/2010/main" val="3070001524"/>
              </p:ext>
            </p:extLst>
          </p:nvPr>
        </p:nvGraphicFramePr>
        <p:xfrm>
          <a:off x="1629064" y="2009288"/>
          <a:ext cx="6095520" cy="3137760"/>
        </p:xfrm>
        <a:graphic>
          <a:graphicData uri="http://schemas.openxmlformats.org/drawingml/2006/table">
            <a:tbl>
              <a:tblPr/>
              <a:tblGrid>
                <a:gridCol w="1523880">
                  <a:extLst>
                    <a:ext uri="{9D8B030D-6E8A-4147-A177-3AD203B41FA5}">
                      <a16:colId xmlns:a16="http://schemas.microsoft.com/office/drawing/2014/main" val="20000"/>
                    </a:ext>
                  </a:extLst>
                </a:gridCol>
                <a:gridCol w="1523880">
                  <a:extLst>
                    <a:ext uri="{9D8B030D-6E8A-4147-A177-3AD203B41FA5}">
                      <a16:colId xmlns:a16="http://schemas.microsoft.com/office/drawing/2014/main" val="20001"/>
                    </a:ext>
                  </a:extLst>
                </a:gridCol>
                <a:gridCol w="1523880">
                  <a:extLst>
                    <a:ext uri="{9D8B030D-6E8A-4147-A177-3AD203B41FA5}">
                      <a16:colId xmlns:a16="http://schemas.microsoft.com/office/drawing/2014/main" val="20002"/>
                    </a:ext>
                  </a:extLst>
                </a:gridCol>
                <a:gridCol w="1523880">
                  <a:extLst>
                    <a:ext uri="{9D8B030D-6E8A-4147-A177-3AD203B41FA5}">
                      <a16:colId xmlns:a16="http://schemas.microsoft.com/office/drawing/2014/main" val="20003"/>
                    </a:ext>
                  </a:extLst>
                </a:gridCol>
              </a:tblGrid>
              <a:tr h="797400">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tc>
                  <a:txBody>
                    <a:bodyPr/>
                    <a:lstStyle/>
                    <a:p>
                      <a:pPr algn="ctr">
                        <a:lnSpc>
                          <a:spcPct val="100000"/>
                        </a:lnSpc>
                      </a:pPr>
                      <a:r>
                        <a:rPr lang="en-US" sz="1600" b="1" strike="noStrike" spc="-1">
                          <a:solidFill>
                            <a:srgbClr val="FFFFFF"/>
                          </a:solidFill>
                          <a:latin typeface="Calibri" panose="020F0502020204030204" pitchFamily="34" charset="0"/>
                          <a:ea typeface="Merriweather Sans"/>
                          <a:cs typeface="Calibri" panose="020F0502020204030204" pitchFamily="34" charset="0"/>
                        </a:rPr>
                        <a:t>Internal</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tc>
                  <a:txBody>
                    <a:bodyPr/>
                    <a:lstStyle/>
                    <a:p>
                      <a:pPr algn="ctr">
                        <a:lnSpc>
                          <a:spcPct val="100000"/>
                        </a:lnSpc>
                      </a:pPr>
                      <a:r>
                        <a:rPr lang="en-US" sz="1600" b="1" strike="noStrike" spc="-1">
                          <a:solidFill>
                            <a:srgbClr val="FFFFFF"/>
                          </a:solidFill>
                          <a:latin typeface="Calibri" panose="020F0502020204030204" pitchFamily="34" charset="0"/>
                          <a:ea typeface="Merriweather Sans"/>
                          <a:cs typeface="Calibri" panose="020F0502020204030204" pitchFamily="34" charset="0"/>
                        </a:rPr>
                        <a:t>Direct External</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tc>
                  <a:txBody>
                    <a:bodyPr/>
                    <a:lstStyle/>
                    <a:p>
                      <a:pPr algn="ctr">
                        <a:lnSpc>
                          <a:spcPct val="100000"/>
                        </a:lnSpc>
                      </a:pPr>
                      <a:r>
                        <a:rPr lang="en-US" sz="1600" b="1" strike="noStrike" spc="-1">
                          <a:solidFill>
                            <a:srgbClr val="FFFFFF"/>
                          </a:solidFill>
                          <a:latin typeface="Calibri" panose="020F0502020204030204" pitchFamily="34" charset="0"/>
                          <a:ea typeface="Merriweather Sans"/>
                          <a:cs typeface="Calibri" panose="020F0502020204030204" pitchFamily="34" charset="0"/>
                        </a:rPr>
                        <a:t>Proxy External</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003F0B"/>
                    </a:solidFill>
                  </a:tcPr>
                </a:tc>
                <a:extLst>
                  <a:ext uri="{0D108BD9-81ED-4DB2-BD59-A6C34878D82A}">
                    <a16:rowId xmlns:a16="http://schemas.microsoft.com/office/drawing/2014/main" val="10000"/>
                  </a:ext>
                </a:extLst>
              </a:tr>
              <a:tr h="780120">
                <a:tc>
                  <a:txBody>
                    <a:bodyPr/>
                    <a:lstStyle/>
                    <a:p>
                      <a:pPr algn="ctr">
                        <a:lnSpc>
                          <a:spcPct val="100000"/>
                        </a:lnSpc>
                      </a:pPr>
                      <a:r>
                        <a:rPr lang="en-US" sz="1600" b="1" strike="noStrike" spc="-1" dirty="0">
                          <a:solidFill>
                            <a:srgbClr val="FFFFFF"/>
                          </a:solidFill>
                          <a:latin typeface="Calibri" panose="020F0502020204030204" pitchFamily="34" charset="0"/>
                          <a:ea typeface="Merriweather Sans"/>
                          <a:cs typeface="Calibri" panose="020F0502020204030204" pitchFamily="34" charset="0"/>
                        </a:rPr>
                        <a:t>Manual</a:t>
                      </a:r>
                      <a:endParaRPr lang="en-US" sz="16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3F0B"/>
                    </a:solidFill>
                  </a:tcPr>
                </a:tc>
                <a:tc>
                  <a:txBody>
                    <a:bodyPr/>
                    <a:lstStyle/>
                    <a:p>
                      <a:pPr algn="ctr">
                        <a:lnSpc>
                          <a:spcPct val="100000"/>
                        </a:lnSpc>
                      </a:pPr>
                      <a:r>
                        <a:rPr lang="en-US" sz="1600" b="1" strike="noStrike" spc="-1">
                          <a:solidFill>
                            <a:srgbClr val="000000"/>
                          </a:solidFill>
                          <a:latin typeface="Calibri" panose="020F0502020204030204" pitchFamily="34" charset="0"/>
                          <a:ea typeface="Merriweather Sans"/>
                          <a:cs typeface="Calibri" panose="020F0502020204030204" pitchFamily="34" charset="0"/>
                        </a:rPr>
                        <a:t>high</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CDCA"/>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CDCA"/>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CDCA"/>
                    </a:solidFill>
                  </a:tcPr>
                </a:tc>
                <a:extLst>
                  <a:ext uri="{0D108BD9-81ED-4DB2-BD59-A6C34878D82A}">
                    <a16:rowId xmlns:a16="http://schemas.microsoft.com/office/drawing/2014/main" val="10001"/>
                  </a:ext>
                </a:extLst>
              </a:tr>
              <a:tr h="780120">
                <a:tc>
                  <a:txBody>
                    <a:bodyPr/>
                    <a:lstStyle/>
                    <a:p>
                      <a:pPr algn="ctr">
                        <a:lnSpc>
                          <a:spcPct val="100000"/>
                        </a:lnSpc>
                      </a:pPr>
                      <a:r>
                        <a:rPr lang="en-US" sz="1600" b="1" strike="noStrike" spc="-1">
                          <a:solidFill>
                            <a:srgbClr val="FFFFFF"/>
                          </a:solidFill>
                          <a:latin typeface="Calibri" panose="020F0502020204030204" pitchFamily="34" charset="0"/>
                          <a:ea typeface="Merriweather Sans"/>
                          <a:cs typeface="Calibri" panose="020F0502020204030204" pitchFamily="34" charset="0"/>
                        </a:rPr>
                        <a:t>Hybrid</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6E8E6"/>
                    </a:solidFill>
                  </a:tcPr>
                </a:tc>
                <a:extLst>
                  <a:ext uri="{0D108BD9-81ED-4DB2-BD59-A6C34878D82A}">
                    <a16:rowId xmlns:a16="http://schemas.microsoft.com/office/drawing/2014/main" val="10002"/>
                  </a:ext>
                </a:extLst>
              </a:tr>
              <a:tr h="780120">
                <a:tc>
                  <a:txBody>
                    <a:bodyPr/>
                    <a:lstStyle/>
                    <a:p>
                      <a:pPr algn="ctr">
                        <a:lnSpc>
                          <a:spcPct val="100000"/>
                        </a:lnSpc>
                      </a:pPr>
                      <a:r>
                        <a:rPr lang="en-US" sz="1600" b="1" strike="noStrike" spc="-1">
                          <a:solidFill>
                            <a:srgbClr val="FFFFFF"/>
                          </a:solidFill>
                          <a:latin typeface="Calibri" panose="020F0502020204030204" pitchFamily="34" charset="0"/>
                          <a:ea typeface="Merriweather Sans"/>
                          <a:cs typeface="Calibri" panose="020F0502020204030204" pitchFamily="34" charset="0"/>
                        </a:rPr>
                        <a:t>Automated</a:t>
                      </a:r>
                      <a:endParaRPr lang="en-US" sz="16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003F0B"/>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tc>
                  <a:txBody>
                    <a:bodyPr/>
                    <a:lstStyle/>
                    <a:p>
                      <a:endParaRPr lang="en-US">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tc>
                  <a:txBody>
                    <a:bodyPr/>
                    <a:lstStyle/>
                    <a:p>
                      <a:pPr algn="ctr">
                        <a:lnSpc>
                          <a:spcPct val="100000"/>
                        </a:lnSpc>
                      </a:pPr>
                      <a:r>
                        <a:rPr lang="en-US" sz="1600" b="1" strike="noStrike" spc="-1" dirty="0">
                          <a:solidFill>
                            <a:srgbClr val="000000"/>
                          </a:solidFill>
                          <a:latin typeface="Calibri" panose="020F0502020204030204" pitchFamily="34" charset="0"/>
                          <a:ea typeface="Merriweather Sans"/>
                          <a:cs typeface="Calibri" panose="020F0502020204030204" pitchFamily="34" charset="0"/>
                        </a:rPr>
                        <a:t>low</a:t>
                      </a:r>
                      <a:endParaRPr lang="en-US" sz="16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ACDCA"/>
                    </a:solidFill>
                  </a:tcP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CustomShape 1"/>
          <p:cNvSpPr/>
          <p:nvPr/>
        </p:nvSpPr>
        <p:spPr>
          <a:xfrm>
            <a:off x="457200" y="365040"/>
            <a:ext cx="8291880" cy="87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3200" b="1" strike="noStrike" spc="-1">
                <a:solidFill>
                  <a:srgbClr val="000000"/>
                </a:solidFill>
                <a:latin typeface="Calibri" panose="020F0502020204030204" pitchFamily="34" charset="0"/>
                <a:ea typeface="Arial"/>
                <a:cs typeface="Calibri" panose="020F0502020204030204" pitchFamily="34" charset="0"/>
              </a:rPr>
              <a:t>Ideal Source Evaluation</a:t>
            </a:r>
            <a:endParaRPr lang="en-US" sz="3200" b="0" strike="noStrike" spc="-1">
              <a:latin typeface="Calibri" panose="020F0502020204030204" pitchFamily="34" charset="0"/>
              <a:cs typeface="Calibri" panose="020F0502020204030204" pitchFamily="34" charset="0"/>
            </a:endParaRPr>
          </a:p>
        </p:txBody>
      </p:sp>
      <p:sp>
        <p:nvSpPr>
          <p:cNvPr id="307" name="CustomShape 2"/>
          <p:cNvSpPr/>
          <p:nvPr/>
        </p:nvSpPr>
        <p:spPr>
          <a:xfrm>
            <a:off x="2103120" y="1132200"/>
            <a:ext cx="1919520" cy="1408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marL="169920" indent="-168840">
              <a:lnSpc>
                <a:spcPct val="90000"/>
              </a:lnSpc>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Relevance</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Timeliness</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Accuracy</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Completeness</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Ingestability</a:t>
            </a:r>
            <a:endParaRPr lang="en-US" sz="1600" b="0" strike="noStrike" spc="-1">
              <a:latin typeface="Calibri" panose="020F0502020204030204" pitchFamily="34" charset="0"/>
              <a:cs typeface="Calibri" panose="020F0502020204030204" pitchFamily="34" charset="0"/>
            </a:endParaRPr>
          </a:p>
        </p:txBody>
      </p:sp>
      <p:sp>
        <p:nvSpPr>
          <p:cNvPr id="308" name="CustomShape 3"/>
          <p:cNvSpPr/>
          <p:nvPr/>
        </p:nvSpPr>
        <p:spPr>
          <a:xfrm>
            <a:off x="4035600" y="1352520"/>
            <a:ext cx="2197800" cy="113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marL="169920" indent="-168840">
              <a:lnSpc>
                <a:spcPct val="90000"/>
              </a:lnSpc>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Low-level</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Detection indicators</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Strategic reports</a:t>
            </a:r>
            <a:endParaRPr lang="en-US" sz="1600" b="0" strike="noStrike" spc="-1">
              <a:latin typeface="Calibri" panose="020F0502020204030204" pitchFamily="34" charset="0"/>
              <a:cs typeface="Calibri" panose="020F0502020204030204" pitchFamily="34" charset="0"/>
            </a:endParaRPr>
          </a:p>
        </p:txBody>
      </p:sp>
      <p:sp>
        <p:nvSpPr>
          <p:cNvPr id="309" name="CustomShape 4"/>
          <p:cNvSpPr/>
          <p:nvPr/>
        </p:nvSpPr>
        <p:spPr>
          <a:xfrm>
            <a:off x="2103120" y="2969280"/>
            <a:ext cx="6685200" cy="589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marL="169920" indent="-168840">
              <a:lnSpc>
                <a:spcPct val="90000"/>
              </a:lnSpc>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Benefit = quality of information immediately and over time</a:t>
            </a:r>
            <a:endParaRPr lang="en-US" sz="1600" b="0" strike="noStrike" spc="-1">
              <a:latin typeface="Calibri" panose="020F0502020204030204" pitchFamily="34" charset="0"/>
              <a:cs typeface="Calibri" panose="020F0502020204030204" pitchFamily="34" charset="0"/>
            </a:endParaRPr>
          </a:p>
          <a:p>
            <a:pPr marL="169920" indent="-168840">
              <a:lnSpc>
                <a:spcPct val="90000"/>
              </a:lnSpc>
              <a:spcBef>
                <a:spcPts val="400"/>
              </a:spcBef>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COST = fees plus integration and maintenance efforts over time</a:t>
            </a:r>
            <a:endParaRPr lang="en-US" sz="1600" b="0" strike="noStrike" spc="-1">
              <a:latin typeface="Calibri" panose="020F0502020204030204" pitchFamily="34" charset="0"/>
              <a:cs typeface="Calibri" panose="020F0502020204030204" pitchFamily="34" charset="0"/>
            </a:endParaRPr>
          </a:p>
        </p:txBody>
      </p:sp>
      <p:sp>
        <p:nvSpPr>
          <p:cNvPr id="310" name="CustomShape 5"/>
          <p:cNvSpPr/>
          <p:nvPr/>
        </p:nvSpPr>
        <p:spPr>
          <a:xfrm>
            <a:off x="2139480" y="4766760"/>
            <a:ext cx="2478960" cy="31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marL="169920" indent="-168840">
              <a:lnSpc>
                <a:spcPct val="90000"/>
              </a:lnSpc>
              <a:buClr>
                <a:srgbClr val="000000"/>
              </a:buClr>
              <a:buFont typeface="Arial"/>
              <a:buChar char="•"/>
            </a:pPr>
            <a:r>
              <a:rPr lang="en-US" sz="1600" b="0" strike="noStrike" spc="-1">
                <a:solidFill>
                  <a:srgbClr val="000000"/>
                </a:solidFill>
                <a:latin typeface="Calibri" panose="020F0502020204030204" pitchFamily="34" charset="0"/>
                <a:ea typeface="Lucida Sans"/>
                <a:cs typeface="Calibri" panose="020F0502020204030204" pitchFamily="34" charset="0"/>
              </a:rPr>
              <a:t>Based on cost-benefit</a:t>
            </a:r>
            <a:endParaRPr lang="en-US" sz="1600" b="0" strike="noStrike" spc="-1">
              <a:latin typeface="Calibri" panose="020F0502020204030204" pitchFamily="34" charset="0"/>
              <a:cs typeface="Calibri" panose="020F0502020204030204" pitchFamily="34" charset="0"/>
            </a:endParaRPr>
          </a:p>
        </p:txBody>
      </p:sp>
      <p:sp>
        <p:nvSpPr>
          <p:cNvPr id="311" name="CustomShape 6"/>
          <p:cNvSpPr/>
          <p:nvPr/>
        </p:nvSpPr>
        <p:spPr>
          <a:xfrm rot="5400000">
            <a:off x="502560" y="1151640"/>
            <a:ext cx="1540080" cy="1515600"/>
          </a:xfrm>
          <a:prstGeom prst="homePlate">
            <a:avLst>
              <a:gd name="adj" fmla="val 50000"/>
            </a:avLst>
          </a:prstGeom>
          <a:gradFill rotWithShape="0">
            <a:gsLst>
              <a:gs pos="0">
                <a:srgbClr val="FFFFFF"/>
              </a:gs>
              <a:gs pos="100000">
                <a:srgbClr val="00AE1D"/>
              </a:gs>
            </a:gsLst>
            <a:lin ang="0"/>
          </a:gradFill>
          <a:ln>
            <a:noFill/>
          </a:ln>
        </p:spPr>
        <p:style>
          <a:lnRef idx="0">
            <a:scrgbClr r="0" g="0" b="0"/>
          </a:lnRef>
          <a:fillRef idx="0">
            <a:scrgbClr r="0" g="0" b="0"/>
          </a:fillRef>
          <a:effectRef idx="0">
            <a:scrgbClr r="0" g="0" b="0"/>
          </a:effectRef>
          <a:fontRef idx="minor"/>
        </p:style>
      </p:sp>
      <p:sp>
        <p:nvSpPr>
          <p:cNvPr id="312" name="CustomShape 7"/>
          <p:cNvSpPr/>
          <p:nvPr/>
        </p:nvSpPr>
        <p:spPr>
          <a:xfrm rot="5400000">
            <a:off x="502560" y="2900160"/>
            <a:ext cx="1540080" cy="1515600"/>
          </a:xfrm>
          <a:prstGeom prst="homePlate">
            <a:avLst>
              <a:gd name="adj" fmla="val 50000"/>
            </a:avLst>
          </a:prstGeom>
          <a:gradFill rotWithShape="0">
            <a:gsLst>
              <a:gs pos="0">
                <a:srgbClr val="FFFFFF"/>
              </a:gs>
              <a:gs pos="100000">
                <a:srgbClr val="00AE1D"/>
              </a:gs>
            </a:gsLst>
            <a:lin ang="0"/>
          </a:gradFill>
          <a:ln>
            <a:noFill/>
          </a:ln>
        </p:spPr>
        <p:style>
          <a:lnRef idx="0">
            <a:scrgbClr r="0" g="0" b="0"/>
          </a:lnRef>
          <a:fillRef idx="0">
            <a:scrgbClr r="0" g="0" b="0"/>
          </a:fillRef>
          <a:effectRef idx="0">
            <a:scrgbClr r="0" g="0" b="0"/>
          </a:effectRef>
          <a:fontRef idx="minor"/>
        </p:style>
      </p:sp>
      <p:sp>
        <p:nvSpPr>
          <p:cNvPr id="313" name="CustomShape 8"/>
          <p:cNvSpPr/>
          <p:nvPr/>
        </p:nvSpPr>
        <p:spPr>
          <a:xfrm rot="5400000">
            <a:off x="502560" y="4558680"/>
            <a:ext cx="1540080" cy="1515600"/>
          </a:xfrm>
          <a:prstGeom prst="homePlate">
            <a:avLst>
              <a:gd name="adj" fmla="val 50000"/>
            </a:avLst>
          </a:prstGeom>
          <a:gradFill rotWithShape="0">
            <a:gsLst>
              <a:gs pos="0">
                <a:srgbClr val="FFFFFF"/>
              </a:gs>
              <a:gs pos="100000">
                <a:srgbClr val="00AE1D"/>
              </a:gs>
            </a:gsLst>
            <a:lin ang="0"/>
          </a:gradFill>
          <a:ln>
            <a:noFill/>
          </a:ln>
        </p:spPr>
        <p:style>
          <a:lnRef idx="0">
            <a:scrgbClr r="0" g="0" b="0"/>
          </a:lnRef>
          <a:fillRef idx="0">
            <a:scrgbClr r="0" g="0" b="0"/>
          </a:fillRef>
          <a:effectRef idx="0">
            <a:scrgbClr r="0" g="0" b="0"/>
          </a:effectRef>
          <a:fontRef idx="minor"/>
        </p:style>
      </p:sp>
      <p:sp>
        <p:nvSpPr>
          <p:cNvPr id="314" name="CustomShape 9"/>
          <p:cNvSpPr/>
          <p:nvPr/>
        </p:nvSpPr>
        <p:spPr>
          <a:xfrm>
            <a:off x="820080" y="1326960"/>
            <a:ext cx="1008000" cy="482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90000"/>
              </a:lnSpc>
            </a:pPr>
            <a:r>
              <a:rPr lang="en-US" sz="1400" b="0" strike="noStrike" spc="-1">
                <a:solidFill>
                  <a:srgbClr val="000000"/>
                </a:solidFill>
                <a:latin typeface="Calibri" panose="020F0502020204030204" pitchFamily="34" charset="0"/>
                <a:ea typeface="Lucida Sans"/>
                <a:cs typeface="Calibri" panose="020F0502020204030204" pitchFamily="34" charset="0"/>
              </a:rPr>
              <a:t>Evaluate</a:t>
            </a:r>
            <a:br>
              <a:rPr>
                <a:latin typeface="Calibri" panose="020F0502020204030204" pitchFamily="34" charset="0"/>
                <a:cs typeface="Calibri" panose="020F0502020204030204" pitchFamily="34" charset="0"/>
              </a:rPr>
            </a:br>
            <a:r>
              <a:rPr lang="en-US" sz="1400" b="0" strike="noStrike" spc="-1">
                <a:solidFill>
                  <a:srgbClr val="000000"/>
                </a:solidFill>
                <a:latin typeface="Calibri" panose="020F0502020204030204" pitchFamily="34" charset="0"/>
                <a:ea typeface="Lucida Sans"/>
                <a:cs typeface="Calibri" panose="020F0502020204030204" pitchFamily="34" charset="0"/>
              </a:rPr>
              <a:t>Sources</a:t>
            </a:r>
            <a:endParaRPr lang="en-US" sz="1400" b="0" strike="noStrike" spc="-1">
              <a:latin typeface="Calibri" panose="020F0502020204030204" pitchFamily="34" charset="0"/>
              <a:cs typeface="Calibri" panose="020F0502020204030204" pitchFamily="34" charset="0"/>
            </a:endParaRPr>
          </a:p>
        </p:txBody>
      </p:sp>
      <p:sp>
        <p:nvSpPr>
          <p:cNvPr id="315" name="CustomShape 10"/>
          <p:cNvSpPr/>
          <p:nvPr/>
        </p:nvSpPr>
        <p:spPr>
          <a:xfrm>
            <a:off x="537840" y="3099240"/>
            <a:ext cx="1467000" cy="870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90000"/>
              </a:lnSpc>
            </a:pPr>
            <a:r>
              <a:rPr lang="en-US" sz="1400" b="0" strike="noStrike" spc="-1">
                <a:solidFill>
                  <a:srgbClr val="000000"/>
                </a:solidFill>
                <a:latin typeface="Calibri" panose="020F0502020204030204" pitchFamily="34" charset="0"/>
                <a:ea typeface="Lucida Sans"/>
                <a:cs typeface="Calibri" panose="020F0502020204030204" pitchFamily="34" charset="0"/>
              </a:rPr>
              <a:t>Perform </a:t>
            </a:r>
            <a:br>
              <a:rPr>
                <a:latin typeface="Calibri" panose="020F0502020204030204" pitchFamily="34" charset="0"/>
                <a:cs typeface="Calibri" panose="020F0502020204030204" pitchFamily="34" charset="0"/>
              </a:rPr>
            </a:br>
            <a:r>
              <a:rPr lang="en-US" sz="1400" b="0" strike="noStrike" spc="-1">
                <a:solidFill>
                  <a:srgbClr val="000000"/>
                </a:solidFill>
                <a:latin typeface="Calibri" panose="020F0502020204030204" pitchFamily="34" charset="0"/>
                <a:ea typeface="Lucida Sans"/>
                <a:cs typeface="Calibri" panose="020F0502020204030204" pitchFamily="34" charset="0"/>
              </a:rPr>
              <a:t>Cost/Benefit Analysis</a:t>
            </a:r>
            <a:endParaRPr lang="en-US" sz="1400" b="0" strike="noStrike" spc="-1">
              <a:latin typeface="Calibri" panose="020F0502020204030204" pitchFamily="34" charset="0"/>
              <a:cs typeface="Calibri" panose="020F0502020204030204" pitchFamily="34" charset="0"/>
            </a:endParaRPr>
          </a:p>
          <a:p>
            <a:pPr algn="ctr">
              <a:lnSpc>
                <a:spcPct val="90000"/>
              </a:lnSpc>
            </a:pPr>
            <a:endParaRPr lang="en-US" sz="1400" b="0" strike="noStrike" spc="-1">
              <a:latin typeface="Calibri" panose="020F0502020204030204" pitchFamily="34" charset="0"/>
              <a:cs typeface="Calibri" panose="020F0502020204030204" pitchFamily="34" charset="0"/>
            </a:endParaRPr>
          </a:p>
        </p:txBody>
      </p:sp>
      <p:sp>
        <p:nvSpPr>
          <p:cNvPr id="316" name="CustomShape 11"/>
          <p:cNvSpPr/>
          <p:nvPr/>
        </p:nvSpPr>
        <p:spPr>
          <a:xfrm>
            <a:off x="678600" y="4910400"/>
            <a:ext cx="1240920" cy="288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90000"/>
              </a:lnSpc>
            </a:pPr>
            <a:r>
              <a:rPr lang="en-US" sz="1400" b="0" strike="noStrike" spc="-1">
                <a:solidFill>
                  <a:srgbClr val="000000"/>
                </a:solidFill>
                <a:latin typeface="Calibri" panose="020F0502020204030204" pitchFamily="34" charset="0"/>
                <a:ea typeface="Lucida Sans"/>
                <a:cs typeface="Calibri" panose="020F0502020204030204" pitchFamily="34" charset="0"/>
              </a:rPr>
              <a:t>Incorporate</a:t>
            </a:r>
            <a:endParaRPr lang="en-US" sz="1400" b="0" strike="noStrike" spc="-1">
              <a:latin typeface="Calibri" panose="020F0502020204030204" pitchFamily="34" charset="0"/>
              <a:cs typeface="Calibri" panose="020F0502020204030204" pitchFamily="34" charset="0"/>
            </a:endParaRPr>
          </a:p>
        </p:txBody>
      </p:sp>
      <p:pic>
        <p:nvPicPr>
          <p:cNvPr id="317" name="Shape 190"/>
          <p:cNvPicPr/>
          <p:nvPr/>
        </p:nvPicPr>
        <p:blipFill>
          <a:blip r:embed="rId3"/>
          <a:stretch/>
        </p:blipFill>
        <p:spPr>
          <a:xfrm>
            <a:off x="6284160" y="3987360"/>
            <a:ext cx="2504520" cy="175572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606</TotalTime>
  <Words>4154</Words>
  <Application>Microsoft Macintosh PowerPoint</Application>
  <PresentationFormat>On-screen Show (4:3)</PresentationFormat>
  <Paragraphs>264</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Lucida Sans</vt:lpstr>
      <vt:lpstr>Merriweather Sans</vt:lpstr>
      <vt:lpstr>StarSymbol</vt:lpstr>
      <vt:lpstr>Times New Roman</vt:lpstr>
      <vt:lpstr>Custom Design</vt:lpstr>
      <vt:lpstr>PowerPoint Presentation</vt:lpstr>
      <vt:lpstr>Copyright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Serge Droz</cp:lastModifiedBy>
  <cp:revision>21</cp:revision>
  <dcterms:modified xsi:type="dcterms:W3CDTF">2018-11-17T22:22:47Z</dcterms:modified>
  <dc:language>en-US</dc:language>
</cp:coreProperties>
</file>