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257" r:id="rId3"/>
    <p:sldId id="258" r:id="rId4"/>
    <p:sldId id="299" r:id="rId5"/>
    <p:sldId id="296" r:id="rId6"/>
    <p:sldId id="297" r:id="rId7"/>
    <p:sldId id="259" r:id="rId8"/>
    <p:sldId id="298" r:id="rId9"/>
    <p:sldId id="300" r:id="rId10"/>
    <p:sldId id="301" r:id="rId11"/>
    <p:sldId id="303" r:id="rId12"/>
    <p:sldId id="304" r:id="rId13"/>
    <p:sldId id="302" r:id="rId14"/>
    <p:sldId id="256" r:id="rId15"/>
    <p:sldId id="308" r:id="rId16"/>
    <p:sldId id="306" r:id="rId17"/>
    <p:sldId id="307" r:id="rId18"/>
    <p:sldId id="260" r:id="rId19"/>
    <p:sldId id="263" r:id="rId20"/>
    <p:sldId id="261" r:id="rId21"/>
    <p:sldId id="262" r:id="rId22"/>
    <p:sldId id="305" r:id="rId23"/>
    <p:sldId id="311" r:id="rId24"/>
    <p:sldId id="312" r:id="rId2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</a:rPr>
              <a:t>IPv4 </a:t>
            </a:r>
            <a:r>
              <a:rPr lang="en-US" sz="3200" baseline="0" dirty="0">
                <a:solidFill>
                  <a:schemeClr val="tx1"/>
                </a:solidFill>
              </a:rPr>
              <a:t>  </a:t>
            </a:r>
            <a:r>
              <a:rPr lang="en-US" sz="3200" dirty="0">
                <a:solidFill>
                  <a:schemeClr val="tx1"/>
                </a:solidFill>
              </a:rPr>
              <a:t>2297</a:t>
            </a:r>
          </a:p>
        </c:rich>
      </c:tx>
      <c:layout>
        <c:manualLayout>
          <c:xMode val="edge"/>
          <c:yMode val="edge"/>
          <c:x val="0.73948666742744118"/>
          <c:y val="0.452389586835129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 DE IPS INVOLUCRADAS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8D-4FD9-A8C5-68143927CF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8D-4FD9-A8C5-68143927CF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8D-4FD9-A8C5-68143927CF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8D-4FD9-A8C5-68143927CF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8D-4FD9-A8C5-68143927CF47}"/>
              </c:ext>
            </c:extLst>
          </c:dPt>
          <c:cat>
            <c:strRef>
              <c:f>Hoja1!$A$2:$A$6</c:f>
              <c:strCache>
                <c:ptCount val="5"/>
                <c:pt idx="0">
                  <c:v>APNIC</c:v>
                </c:pt>
                <c:pt idx="1">
                  <c:v>LACNIC</c:v>
                </c:pt>
                <c:pt idx="2">
                  <c:v>RIPE</c:v>
                </c:pt>
                <c:pt idx="3">
                  <c:v>ARIN</c:v>
                </c:pt>
                <c:pt idx="4">
                  <c:v>AfriNIC</c:v>
                </c:pt>
              </c:strCache>
            </c:strRef>
          </c:cat>
          <c:val>
            <c:numRef>
              <c:f>Hoja1!$B$2:$B$6</c:f>
              <c:numCache>
                <c:formatCode>#,##0.00</c:formatCode>
                <c:ptCount val="5"/>
                <c:pt idx="0">
                  <c:v>918</c:v>
                </c:pt>
                <c:pt idx="1">
                  <c:v>344</c:v>
                </c:pt>
                <c:pt idx="2" formatCode="#,##0">
                  <c:v>574</c:v>
                </c:pt>
                <c:pt idx="3">
                  <c:v>344</c:v>
                </c:pt>
                <c:pt idx="4" formatCode="General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F1-4610-8C61-233E6F9E5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047567423637261E-2"/>
          <c:y val="0.61630376679540866"/>
          <c:w val="0.30690003423485107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0" i="0" baseline="0" dirty="0">
                <a:solidFill>
                  <a:schemeClr val="tx1"/>
                </a:solidFill>
                <a:effectLst/>
              </a:rPr>
              <a:t>IPv4 770,811</a:t>
            </a:r>
            <a:endParaRPr lang="es-MX" sz="32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70325478336947"/>
          <c:y val="0.46406415681797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 DE IPS INVOLUCRADAS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B3-4D78-BB2E-C92570D155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B3-4D78-BB2E-C92570D155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B3-4D78-BB2E-C92570D155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B3-4D78-BB2E-C92570D155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B3-4D78-BB2E-C92570D1557C}"/>
              </c:ext>
            </c:extLst>
          </c:dPt>
          <c:cat>
            <c:strRef>
              <c:f>Hoja1!$A$2:$A$6</c:f>
              <c:strCache>
                <c:ptCount val="5"/>
                <c:pt idx="0">
                  <c:v>APNIC</c:v>
                </c:pt>
                <c:pt idx="1">
                  <c:v>LACNIC</c:v>
                </c:pt>
                <c:pt idx="2">
                  <c:v>RIPE</c:v>
                </c:pt>
                <c:pt idx="3">
                  <c:v>ARIN</c:v>
                </c:pt>
                <c:pt idx="4">
                  <c:v>AfriNIC</c:v>
                </c:pt>
              </c:strCache>
            </c:strRef>
          </c:cat>
          <c:val>
            <c:numRef>
              <c:f>Hoja1!$B$2:$B$6</c:f>
              <c:numCache>
                <c:formatCode>#,##0.00</c:formatCode>
                <c:ptCount val="5"/>
                <c:pt idx="0">
                  <c:v>308324</c:v>
                </c:pt>
                <c:pt idx="1">
                  <c:v>115621</c:v>
                </c:pt>
                <c:pt idx="2" formatCode="#,##0">
                  <c:v>192702</c:v>
                </c:pt>
                <c:pt idx="3">
                  <c:v>138745</c:v>
                </c:pt>
                <c:pt idx="4" formatCode="#,##0">
                  <c:v>15416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6-4146-B18C-13BE67045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702727376469153E-3"/>
          <c:y val="0.4878834969841459"/>
          <c:w val="0.30690003423485107"/>
          <c:h val="5.9726916180724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0.02964</cdr:x>
      <cdr:y>0.6481</cdr:y>
    </cdr:from>
    <cdr:to>
      <cdr:x>0.09991</cdr:x>
      <cdr:y>0.77281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946FCE2A-AFCA-6C3C-626A-D431D62E0503}"/>
            </a:ext>
          </a:extLst>
        </cdr:cNvPr>
        <cdr:cNvSpPr txBox="1"/>
      </cdr:nvSpPr>
      <cdr:spPr>
        <a:xfrm xmlns:a="http://schemas.openxmlformats.org/drawingml/2006/main">
          <a:off x="311723" y="2820122"/>
          <a:ext cx="738912" cy="542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40%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F1CF4-4348-42A3-BF9F-A65FC8F82100}" type="datetime1">
              <a:rPr lang="es-MX" smtClean="0"/>
              <a:t>02/05/2022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9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A968-AF89-42A3-AA4A-EE8AB614AE6F}" type="datetime1">
              <a:rPr lang="es-MX" smtClean="0"/>
              <a:t>02/05/2022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202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F86ED-F19F-4593-9FBB-C134E4DC44A6}" type="datetime1">
              <a:rPr lang="es-MX" smtClean="0"/>
              <a:t>02/05/2022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33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DFCE-2291-42DA-B3C4-4B804CEE2AA0}" type="datetime1">
              <a:rPr lang="es-MX" smtClean="0"/>
              <a:t>02/05/2022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2760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5496-A335-481A-9F5D-D9D93D8882AA}" type="datetime1">
              <a:rPr lang="es-MX" smtClean="0"/>
              <a:t>02/05/2022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1239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99A6-2951-4624-9B1D-3160CB013E34}" type="datetime1">
              <a:rPr lang="es-MX" smtClean="0"/>
              <a:t>02/05/2022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858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D00B-9FCD-4711-95B2-B39067EB2E1D}" type="datetime1">
              <a:rPr lang="es-MX" smtClean="0"/>
              <a:t>02/05/2022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910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7BA5-DDF0-4D12-A1E2-250F38A80980}" type="datetime1">
              <a:rPr lang="es-MX" smtClean="0"/>
              <a:t>02/05/2022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174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72DA-3D9E-47DC-9054-5990D7AB9901}" type="datetime1">
              <a:rPr lang="es-MX" smtClean="0"/>
              <a:t>02/05/2022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00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1EA9-9E71-47E9-89AC-CE14F8B26E35}" type="datetime1">
              <a:rPr lang="es-MX" smtClean="0"/>
              <a:t>02/05/2022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178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F6AF-6140-46DC-87B8-86D1B7C56A5C}" type="datetime1">
              <a:rPr lang="es-MX" smtClean="0"/>
              <a:t>02/05/2022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70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2A128AA-9149-FB44-AA1A-54911AD3076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0" y="-22917"/>
            <a:ext cx="12387548" cy="6967519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1B07-BD8B-47D3-9A85-0BA9F6202A9F}" type="datetime1">
              <a:rPr lang="es-MX" smtClean="0"/>
              <a:t>02/05/2022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29A7C-E743-426E-A92A-53A5C496633A}" type="slidenum">
              <a:rPr lang="es-MX" smtClean="0"/>
              <a:t>‹Nº›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4E994D-DD28-384C-BF6E-AD53BBE1EFE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50" y="5169226"/>
            <a:ext cx="8344383" cy="2181379"/>
          </a:xfrm>
          <a:prstGeom prst="rect">
            <a:avLst/>
          </a:prstGeom>
        </p:spPr>
      </p:pic>
      <p:pic>
        <p:nvPicPr>
          <p:cNvPr id="11" name="Imagen 10" descr="Imagen que contiene Icono&#10;&#10;Descripción generada automáticamente">
            <a:extLst>
              <a:ext uri="{FF2B5EF4-FFF2-40B4-BE49-F238E27FC236}">
                <a16:creationId xmlns:a16="http://schemas.microsoft.com/office/drawing/2014/main" id="{F9A6924A-AB94-43E7-B6DE-5353A780C4B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" y="6133594"/>
            <a:ext cx="2137841" cy="7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9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9429A7C-E743-426E-A92A-53A5C496633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F169B5-4CA6-7E4E-BE3E-47E42AF849FF}"/>
              </a:ext>
            </a:extLst>
          </p:cNvPr>
          <p:cNvSpPr txBox="1"/>
          <p:nvPr/>
        </p:nvSpPr>
        <p:spPr>
          <a:xfrm>
            <a:off x="3071191" y="4611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BC37965-DBD5-2146-8EA8-E3065469E3C3}"/>
              </a:ext>
            </a:extLst>
          </p:cNvPr>
          <p:cNvSpPr txBox="1"/>
          <p:nvPr/>
        </p:nvSpPr>
        <p:spPr>
          <a:xfrm>
            <a:off x="705678" y="6947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Imagen 11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D290FAEF-D7FC-EC81-2526-4234D149E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23" y="0"/>
            <a:ext cx="12682747" cy="7056408"/>
          </a:xfrm>
          <a:prstGeom prst="rect">
            <a:avLst/>
          </a:prstGeom>
        </p:spPr>
      </p:pic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4B90A3EA-3741-D5AC-4F26-1B5EF8190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7" y="2159159"/>
            <a:ext cx="6349206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1949E8-B5B9-422E-BA3C-674E65D2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10</a:t>
            </a:fld>
            <a:endParaRPr lang="es-MX"/>
          </a:p>
        </p:txBody>
      </p:sp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BEEE89EB-9188-4188-824D-8F6A180D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2" y="-326846"/>
            <a:ext cx="12441381" cy="751169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E4F010C-FA0F-4B78-8E74-C3CA1B9337BB}"/>
              </a:ext>
            </a:extLst>
          </p:cNvPr>
          <p:cNvSpPr/>
          <p:nvPr/>
        </p:nvSpPr>
        <p:spPr>
          <a:xfrm>
            <a:off x="-215980" y="906040"/>
            <a:ext cx="56348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Brute </a:t>
            </a:r>
            <a:r>
              <a:rPr lang="es-E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force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(ping </a:t>
            </a:r>
            <a:r>
              <a:rPr lang="es-E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of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the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death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A11A88F-6A70-45DC-891A-093B0D6A6F1F}"/>
              </a:ext>
            </a:extLst>
          </p:cNvPr>
          <p:cNvSpPr/>
          <p:nvPr/>
        </p:nvSpPr>
        <p:spPr>
          <a:xfrm>
            <a:off x="6293530" y="1245187"/>
            <a:ext cx="56348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FLOOD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9CD76D-69FC-4607-A7F4-B3144BAF5453}"/>
              </a:ext>
            </a:extLst>
          </p:cNvPr>
          <p:cNvSpPr/>
          <p:nvPr/>
        </p:nvSpPr>
        <p:spPr>
          <a:xfrm>
            <a:off x="2873236" y="3845252"/>
            <a:ext cx="56348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vs</a:t>
            </a:r>
          </a:p>
        </p:txBody>
      </p:sp>
      <p:pic>
        <p:nvPicPr>
          <p:cNvPr id="3" name="Imagen 2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ECF734A4-4D6B-41F5-86E7-8B7C43CF3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84" y="2798220"/>
            <a:ext cx="3133928" cy="2806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DECAC325-015A-459C-99AF-68F75408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765" y="2798220"/>
            <a:ext cx="4093680" cy="274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11C42FEA-4981-4CC8-B179-76DB3DB09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91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1949E8-B5B9-422E-BA3C-674E65D2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11</a:t>
            </a:fld>
            <a:endParaRPr lang="es-MX"/>
          </a:p>
        </p:txBody>
      </p:sp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BEEE89EB-9188-4188-824D-8F6A180D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2" y="-326846"/>
            <a:ext cx="12441381" cy="751169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E4F010C-FA0F-4B78-8E74-C3CA1B9337BB}"/>
              </a:ext>
            </a:extLst>
          </p:cNvPr>
          <p:cNvSpPr/>
          <p:nvPr/>
        </p:nvSpPr>
        <p:spPr>
          <a:xfrm>
            <a:off x="586596" y="906040"/>
            <a:ext cx="85574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Características principales un </a:t>
            </a:r>
            <a:r>
              <a:rPr lang="es-ES" sz="3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Flood</a:t>
            </a:r>
            <a:r>
              <a:rPr lang="es-E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DDoS</a:t>
            </a:r>
          </a:p>
        </p:txBody>
      </p:sp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11C42FEA-4981-4CC8-B179-76DB3DB09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C678A44-E4B9-4B6D-8318-F726697B579B}"/>
              </a:ext>
            </a:extLst>
          </p:cNvPr>
          <p:cNvSpPr/>
          <p:nvPr/>
        </p:nvSpPr>
        <p:spPr>
          <a:xfrm>
            <a:off x="859765" y="2346810"/>
            <a:ext cx="3528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 usan diversas direcciones IP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F43375-B97B-454A-8AB2-ECA3F20FE2C1}"/>
              </a:ext>
            </a:extLst>
          </p:cNvPr>
          <p:cNvSpPr/>
          <p:nvPr/>
        </p:nvSpPr>
        <p:spPr>
          <a:xfrm>
            <a:off x="3040245" y="3953197"/>
            <a:ext cx="3528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Usan poco tráfico de datos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AFF0100-0197-4607-A3AF-6C578A465174}"/>
              </a:ext>
            </a:extLst>
          </p:cNvPr>
          <p:cNvSpPr/>
          <p:nvPr/>
        </p:nvSpPr>
        <p:spPr>
          <a:xfrm>
            <a:off x="7091674" y="3122200"/>
            <a:ext cx="39673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Una IP hace pocas peticiones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69855-D4EF-4F13-A4A4-D8480A9F5BFE}"/>
              </a:ext>
            </a:extLst>
          </p:cNvPr>
          <p:cNvSpPr/>
          <p:nvPr/>
        </p:nvSpPr>
        <p:spPr>
          <a:xfrm>
            <a:off x="8580252" y="2052407"/>
            <a:ext cx="3528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Suelen durar horas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A991B38-2C47-49F9-843A-038CE4DE1500}"/>
              </a:ext>
            </a:extLst>
          </p:cNvPr>
          <p:cNvSpPr/>
          <p:nvPr/>
        </p:nvSpPr>
        <p:spPr>
          <a:xfrm>
            <a:off x="859765" y="5477480"/>
            <a:ext cx="3528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Suelen activarse cada determinado tiempo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6871E06-D104-4751-BE60-9BE15A33E897}"/>
              </a:ext>
            </a:extLst>
          </p:cNvPr>
          <p:cNvSpPr/>
          <p:nvPr/>
        </p:nvSpPr>
        <p:spPr>
          <a:xfrm>
            <a:off x="8218098" y="5061982"/>
            <a:ext cx="3528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 ataque puede </a:t>
            </a:r>
          </a:p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durar días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62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1949E8-B5B9-422E-BA3C-674E65D2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12</a:t>
            </a:fld>
            <a:endParaRPr lang="es-MX"/>
          </a:p>
        </p:txBody>
      </p:sp>
      <p:pic>
        <p:nvPicPr>
          <p:cNvPr id="3" name="Imagen 2" descr="Una persona en frente de laptop&#10;&#10;Descripción generada automáticamente con confianza media">
            <a:extLst>
              <a:ext uri="{FF2B5EF4-FFF2-40B4-BE49-F238E27FC236}">
                <a16:creationId xmlns:a16="http://schemas.microsoft.com/office/drawing/2014/main" id="{CF7737A3-55DC-4DC9-9A83-635E986F4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1" y="-84032"/>
            <a:ext cx="12736945" cy="8497690"/>
          </a:xfrm>
          <a:prstGeom prst="rect">
            <a:avLst/>
          </a:prstGeom>
        </p:spPr>
      </p:pic>
      <p:pic>
        <p:nvPicPr>
          <p:cNvPr id="19" name="Imagen 18" descr="Logotipo&#10;&#10;Descripción generada automáticamente">
            <a:extLst>
              <a:ext uri="{FF2B5EF4-FFF2-40B4-BE49-F238E27FC236}">
                <a16:creationId xmlns:a16="http://schemas.microsoft.com/office/drawing/2014/main" id="{51C51D48-4995-4F33-98BC-BBC14726F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85E82CE1-F354-4146-B21C-4205D084A227}"/>
              </a:ext>
            </a:extLst>
          </p:cNvPr>
          <p:cNvSpPr/>
          <p:nvPr/>
        </p:nvSpPr>
        <p:spPr>
          <a:xfrm>
            <a:off x="319177" y="299278"/>
            <a:ext cx="2631057" cy="584775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Motivos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1E3E50E-38A4-4068-8503-A8AD35B87C3B}"/>
              </a:ext>
            </a:extLst>
          </p:cNvPr>
          <p:cNvSpPr/>
          <p:nvPr/>
        </p:nvSpPr>
        <p:spPr>
          <a:xfrm>
            <a:off x="0" y="1141791"/>
            <a:ext cx="4252823" cy="2246769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Tx/>
              <a:buChar char="-"/>
            </a:pPr>
            <a:r>
              <a:rPr lang="es-E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Pérdida económica</a:t>
            </a:r>
          </a:p>
          <a:p>
            <a:pPr marL="457200" indent="-457200">
              <a:buFontTx/>
              <a:buChar char="-"/>
            </a:pPr>
            <a:r>
              <a:rPr 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Pérdida de usuarios</a:t>
            </a:r>
            <a:endParaRPr lang="es-E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marL="457200" indent="-457200">
              <a:buFontTx/>
              <a:buChar char="-"/>
            </a:pPr>
            <a:r>
              <a:rPr 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Extorción</a:t>
            </a:r>
          </a:p>
          <a:p>
            <a:pPr marL="457200" indent="-457200">
              <a:buFontTx/>
              <a:buChar char="-"/>
            </a:pPr>
            <a:r>
              <a:rPr lang="es-E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Causa s</a:t>
            </a:r>
            <a:r>
              <a:rPr 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ocial</a:t>
            </a:r>
          </a:p>
          <a:p>
            <a:pPr marL="457200" indent="-457200">
              <a:buFontTx/>
              <a:buChar char="-"/>
            </a:pPr>
            <a:r>
              <a:rPr 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Distractor</a:t>
            </a:r>
          </a:p>
        </p:txBody>
      </p:sp>
    </p:spTree>
    <p:extLst>
      <p:ext uri="{BB962C8B-B14F-4D97-AF65-F5344CB8AC3E}">
        <p14:creationId xmlns:p14="http://schemas.microsoft.com/office/powerpoint/2010/main" val="328971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1949E8-B5B9-422E-BA3C-674E65D2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13</a:t>
            </a:fld>
            <a:endParaRPr lang="es-MX"/>
          </a:p>
        </p:txBody>
      </p:sp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BEEE89EB-9188-4188-824D-8F6A180D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2" y="-326846"/>
            <a:ext cx="12441381" cy="751169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E4F010C-FA0F-4B78-8E74-C3CA1B9337BB}"/>
              </a:ext>
            </a:extLst>
          </p:cNvPr>
          <p:cNvSpPr/>
          <p:nvPr/>
        </p:nvSpPr>
        <p:spPr>
          <a:xfrm>
            <a:off x="586595" y="906040"/>
            <a:ext cx="96960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 que no se debe de hacer ante un </a:t>
            </a:r>
            <a:r>
              <a:rPr lang="es-ES" sz="32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Flood</a:t>
            </a:r>
            <a:r>
              <a:rPr lang="es-E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DDoS</a:t>
            </a:r>
          </a:p>
        </p:txBody>
      </p:sp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11C42FEA-4981-4CC8-B179-76DB3DB09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C678A44-E4B9-4B6D-8318-F726697B579B}"/>
              </a:ext>
            </a:extLst>
          </p:cNvPr>
          <p:cNvSpPr/>
          <p:nvPr/>
        </p:nvSpPr>
        <p:spPr>
          <a:xfrm>
            <a:off x="859765" y="2346810"/>
            <a:ext cx="3528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Cerrar el puerto afectado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F43375-B97B-454A-8AB2-ECA3F20FE2C1}"/>
              </a:ext>
            </a:extLst>
          </p:cNvPr>
          <p:cNvSpPr/>
          <p:nvPr/>
        </p:nvSpPr>
        <p:spPr>
          <a:xfrm>
            <a:off x="3178267" y="4288092"/>
            <a:ext cx="3528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El uso de reglas </a:t>
            </a:r>
          </a:p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mas estrictas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AFF0100-0197-4607-A3AF-6C578A465174}"/>
              </a:ext>
            </a:extLst>
          </p:cNvPr>
          <p:cNvSpPr/>
          <p:nvPr/>
        </p:nvSpPr>
        <p:spPr>
          <a:xfrm>
            <a:off x="5615795" y="3240418"/>
            <a:ext cx="3528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Reiniciar servicios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69855-D4EF-4F13-A4A4-D8480A9F5BFE}"/>
              </a:ext>
            </a:extLst>
          </p:cNvPr>
          <p:cNvSpPr/>
          <p:nvPr/>
        </p:nvSpPr>
        <p:spPr>
          <a:xfrm>
            <a:off x="8580252" y="2052407"/>
            <a:ext cx="3528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Cambiar puerto del servicio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A991B38-2C47-49F9-843A-038CE4DE1500}"/>
              </a:ext>
            </a:extLst>
          </p:cNvPr>
          <p:cNvSpPr/>
          <p:nvPr/>
        </p:nvSpPr>
        <p:spPr>
          <a:xfrm>
            <a:off x="0" y="5374919"/>
            <a:ext cx="35282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Mover DNS </a:t>
            </a:r>
          </a:p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</a:t>
            </a:r>
            <a:b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cambiar la IP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6871E06-D104-4751-BE60-9BE15A33E897}"/>
              </a:ext>
            </a:extLst>
          </p:cNvPr>
          <p:cNvSpPr/>
          <p:nvPr/>
        </p:nvSpPr>
        <p:spPr>
          <a:xfrm>
            <a:off x="7743645" y="5620628"/>
            <a:ext cx="3528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Desconectar el equipo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14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585A2CC-F634-46AA-8A17-103B5C159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3114413-6311-AEB3-75AF-465C6AC800A8}"/>
              </a:ext>
            </a:extLst>
          </p:cNvPr>
          <p:cNvSpPr txBox="1">
            <a:spLocks/>
          </p:cNvSpPr>
          <p:nvPr/>
        </p:nvSpPr>
        <p:spPr>
          <a:xfrm>
            <a:off x="2320259" y="5567665"/>
            <a:ext cx="3537078" cy="444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FLOOD DDOS HTTPS </a:t>
            </a:r>
          </a:p>
          <a:p>
            <a:r>
              <a:rPr lang="es-MX" b="1" dirty="0"/>
              <a:t>FEBRERO 19 2022 </a:t>
            </a:r>
          </a:p>
        </p:txBody>
      </p:sp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DD38389C-9F64-8BD0-3EE8-72972D1CD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8" y="6348072"/>
            <a:ext cx="1505116" cy="334738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C5E0447C-1152-7C35-7DB8-DE0354C387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564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217D6FDA-6CD7-B798-43B8-348EF00DF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23" y="0"/>
            <a:ext cx="12682747" cy="7056408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44D5C992-44F3-EDB9-D7A0-456556947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2943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1">
            <a:extLst>
              <a:ext uri="{FF2B5EF4-FFF2-40B4-BE49-F238E27FC236}">
                <a16:creationId xmlns:a16="http://schemas.microsoft.com/office/drawing/2014/main" id="{5C8A059E-6CC6-6649-54E6-12A732EED16F}"/>
              </a:ext>
            </a:extLst>
          </p:cNvPr>
          <p:cNvSpPr txBox="1"/>
          <p:nvPr/>
        </p:nvSpPr>
        <p:spPr>
          <a:xfrm>
            <a:off x="1840342" y="4645461"/>
            <a:ext cx="877455" cy="5426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EB44E310-54AB-1DCE-D1EC-20164A47F93B}"/>
              </a:ext>
            </a:extLst>
          </p:cNvPr>
          <p:cNvSpPr txBox="1"/>
          <p:nvPr/>
        </p:nvSpPr>
        <p:spPr>
          <a:xfrm>
            <a:off x="3061854" y="4654698"/>
            <a:ext cx="877455" cy="5426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423766A0-750B-C9A2-BFE6-F83F3123F72B}"/>
              </a:ext>
            </a:extLst>
          </p:cNvPr>
          <p:cNvSpPr txBox="1"/>
          <p:nvPr/>
        </p:nvSpPr>
        <p:spPr>
          <a:xfrm>
            <a:off x="2451098" y="4645460"/>
            <a:ext cx="877455" cy="5426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FE53937C-8C5A-0DF1-438C-BBC132246006}"/>
              </a:ext>
            </a:extLst>
          </p:cNvPr>
          <p:cNvSpPr txBox="1"/>
          <p:nvPr/>
        </p:nvSpPr>
        <p:spPr>
          <a:xfrm>
            <a:off x="3718790" y="4654697"/>
            <a:ext cx="669637" cy="5426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69F8F9C-6CAA-3DB4-9E02-24F7F9BBA79D}"/>
              </a:ext>
            </a:extLst>
          </p:cNvPr>
          <p:cNvSpPr/>
          <p:nvPr/>
        </p:nvSpPr>
        <p:spPr>
          <a:xfrm>
            <a:off x="838200" y="476168"/>
            <a:ext cx="7879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Direcciones involucradas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297FF52B-1D33-44E3-C443-397AD7998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7878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D66047CB-E4C9-7762-FCF3-CB088C0D0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564629" cy="763010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CEE50B-400E-8BA5-B3F1-266D95BEE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MX" sz="3600" dirty="0"/>
            </a:br>
            <a:endParaRPr lang="es-MX" sz="3600" dirty="0"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D70C933-8316-7A17-0627-2AB946B2C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73481"/>
              </p:ext>
            </p:extLst>
          </p:nvPr>
        </p:nvGraphicFramePr>
        <p:xfrm>
          <a:off x="586808" y="1690688"/>
          <a:ext cx="11127863" cy="46954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22378">
                  <a:extLst>
                    <a:ext uri="{9D8B030D-6E8A-4147-A177-3AD203B41FA5}">
                      <a16:colId xmlns:a16="http://schemas.microsoft.com/office/drawing/2014/main" val="1653183500"/>
                    </a:ext>
                  </a:extLst>
                </a:gridCol>
                <a:gridCol w="3151607">
                  <a:extLst>
                    <a:ext uri="{9D8B030D-6E8A-4147-A177-3AD203B41FA5}">
                      <a16:colId xmlns:a16="http://schemas.microsoft.com/office/drawing/2014/main" val="2016001174"/>
                    </a:ext>
                  </a:extLst>
                </a:gridCol>
                <a:gridCol w="1274132">
                  <a:extLst>
                    <a:ext uri="{9D8B030D-6E8A-4147-A177-3AD203B41FA5}">
                      <a16:colId xmlns:a16="http://schemas.microsoft.com/office/drawing/2014/main" val="693214828"/>
                    </a:ext>
                  </a:extLst>
                </a:gridCol>
                <a:gridCol w="1470152">
                  <a:extLst>
                    <a:ext uri="{9D8B030D-6E8A-4147-A177-3AD203B41FA5}">
                      <a16:colId xmlns:a16="http://schemas.microsoft.com/office/drawing/2014/main" val="1233565009"/>
                    </a:ext>
                  </a:extLst>
                </a:gridCol>
                <a:gridCol w="1254950">
                  <a:extLst>
                    <a:ext uri="{9D8B030D-6E8A-4147-A177-3AD203B41FA5}">
                      <a16:colId xmlns:a16="http://schemas.microsoft.com/office/drawing/2014/main" val="1626241735"/>
                    </a:ext>
                  </a:extLst>
                </a:gridCol>
                <a:gridCol w="1854644">
                  <a:extLst>
                    <a:ext uri="{9D8B030D-6E8A-4147-A177-3AD203B41FA5}">
                      <a16:colId xmlns:a16="http://schemas.microsoft.com/office/drawing/2014/main" val="3844615377"/>
                    </a:ext>
                  </a:extLst>
                </a:gridCol>
              </a:tblGrid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REGIÓN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 DE ABUSO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91001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179.97.193.178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 M Tiko Kamide SVA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AS28359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78252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200.73.129.57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Telecom Argentina S.A.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AS7303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277680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138.204.140.199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INFORBARRA TELECOM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AS263903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%22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16553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138.255.240.66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David de Salles Brasil Junior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AS263981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856293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190.4.204.163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Telefonica</a:t>
                      </a: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</a:t>
                      </a:r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Movil</a:t>
                      </a: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de Chile S.A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AS16629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Chile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%36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48562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181.168.93.14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Telecom Argentina S.A.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AS7303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08684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191.19.20.129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TELEFÔNICA BRASIL S.A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AS27699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kern="1200" dirty="0">
                          <a:solidFill>
                            <a:schemeClr val="tx1"/>
                          </a:solidFill>
                          <a:latin typeface="Aparajita" panose="02020603050405020304" pitchFamily="18" charset="0"/>
                          <a:ea typeface="+mn-ea"/>
                          <a:cs typeface="Aparajita" panose="02020603050405020304" pitchFamily="18" charset="0"/>
                        </a:rPr>
                        <a:t>Brasil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78126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191.181.15.82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Claro S.A.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AS28573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kern="1200" dirty="0">
                          <a:solidFill>
                            <a:schemeClr val="tx1"/>
                          </a:solidFill>
                          <a:latin typeface="Aparajita" panose="02020603050405020304" pitchFamily="18" charset="0"/>
                          <a:ea typeface="+mn-ea"/>
                          <a:cs typeface="Aparajita" panose="02020603050405020304" pitchFamily="18" charset="0"/>
                        </a:rPr>
                        <a:t>Brasil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64794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191.102.143.212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Corporate</a:t>
                      </a: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Network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AS394474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Honduras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09604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191.102.152.165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Corporate</a:t>
                      </a: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AS394474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Honduras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96686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191.162.202.150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TIM S/A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AS26615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kern="1200" dirty="0">
                          <a:solidFill>
                            <a:schemeClr val="tx1"/>
                          </a:solidFill>
                          <a:latin typeface="Aparajita" panose="02020603050405020304" pitchFamily="18" charset="0"/>
                          <a:ea typeface="+mn-ea"/>
                          <a:cs typeface="Aparajita" panose="02020603050405020304" pitchFamily="18" charset="0"/>
                        </a:rPr>
                        <a:t>Brasil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3021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A437703C-E9A4-B6A5-B0B5-569EC281ABC5}"/>
              </a:ext>
            </a:extLst>
          </p:cNvPr>
          <p:cNvSpPr/>
          <p:nvPr/>
        </p:nvSpPr>
        <p:spPr>
          <a:xfrm>
            <a:off x="568685" y="471856"/>
            <a:ext cx="11054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dirty="0"/>
              <a:t>Captura de 504,704 paquetes en 100 segundos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6914F51-1794-4062-CB56-777D6BC72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9814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AF09A3E2-E999-8F6E-9304-3E82A0509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430" y="0"/>
            <a:ext cx="13138030" cy="7297947"/>
          </a:xfrm>
          <a:prstGeom prst="rect">
            <a:avLst/>
          </a:prstGeom>
        </p:spPr>
      </p:pic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FD78C6FC-61A2-7F32-A61C-96472F11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095531"/>
              </p:ext>
            </p:extLst>
          </p:nvPr>
        </p:nvGraphicFramePr>
        <p:xfrm>
          <a:off x="362309" y="905774"/>
          <a:ext cx="11214341" cy="49073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82217">
                  <a:extLst>
                    <a:ext uri="{9D8B030D-6E8A-4147-A177-3AD203B41FA5}">
                      <a16:colId xmlns:a16="http://schemas.microsoft.com/office/drawing/2014/main" val="1653183500"/>
                    </a:ext>
                  </a:extLst>
                </a:gridCol>
                <a:gridCol w="3573622">
                  <a:extLst>
                    <a:ext uri="{9D8B030D-6E8A-4147-A177-3AD203B41FA5}">
                      <a16:colId xmlns:a16="http://schemas.microsoft.com/office/drawing/2014/main" val="2016001174"/>
                    </a:ext>
                  </a:extLst>
                </a:gridCol>
                <a:gridCol w="1220935">
                  <a:extLst>
                    <a:ext uri="{9D8B030D-6E8A-4147-A177-3AD203B41FA5}">
                      <a16:colId xmlns:a16="http://schemas.microsoft.com/office/drawing/2014/main" val="693214828"/>
                    </a:ext>
                  </a:extLst>
                </a:gridCol>
                <a:gridCol w="1299424">
                  <a:extLst>
                    <a:ext uri="{9D8B030D-6E8A-4147-A177-3AD203B41FA5}">
                      <a16:colId xmlns:a16="http://schemas.microsoft.com/office/drawing/2014/main" val="1233565009"/>
                    </a:ext>
                  </a:extLst>
                </a:gridCol>
                <a:gridCol w="1081400">
                  <a:extLst>
                    <a:ext uri="{9D8B030D-6E8A-4147-A177-3AD203B41FA5}">
                      <a16:colId xmlns:a16="http://schemas.microsoft.com/office/drawing/2014/main" val="1626241735"/>
                    </a:ext>
                  </a:extLst>
                </a:gridCol>
                <a:gridCol w="1856743">
                  <a:extLst>
                    <a:ext uri="{9D8B030D-6E8A-4147-A177-3AD203B41FA5}">
                      <a16:colId xmlns:a16="http://schemas.microsoft.com/office/drawing/2014/main" val="3844615377"/>
                    </a:ext>
                  </a:extLst>
                </a:gridCol>
              </a:tblGrid>
              <a:tr h="39325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REGIÓN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 DE ABUSO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91001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190.103.240.4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Red </a:t>
                      </a:r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Intercable</a:t>
                      </a: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Digital S.A.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AS27983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78252"/>
                  </a:ext>
                </a:extLst>
              </a:tr>
              <a:tr h="643302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190.103.28.14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CORPORACION FIBEX TELECOM, C.A.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AS264628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277680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190.106.203.86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COMCEL GUATEMALA S.A.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AS23243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%48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16553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190.111.248.194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CPS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AS11014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856293"/>
                  </a:ext>
                </a:extLst>
              </a:tr>
              <a:tr h="8679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190.113.51.254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DEBONA RODOLFO DANIEL </a:t>
                      </a:r>
                    </a:p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(INFORMÁTICA CURUZÚ)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AS271926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Chile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48562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190.119.167.154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America</a:t>
                      </a: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</a:t>
                      </a:r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Movil</a:t>
                      </a: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</a:t>
                      </a:r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Peru</a:t>
                      </a: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AS12252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Argentina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08684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191.0.67.227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Telemar Norte Leste S.A.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AS7738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kern="1200" dirty="0">
                          <a:solidFill>
                            <a:schemeClr val="tx1"/>
                          </a:solidFill>
                          <a:latin typeface="Aparajita" panose="02020603050405020304" pitchFamily="18" charset="0"/>
                          <a:ea typeface="+mn-ea"/>
                          <a:cs typeface="Aparajita" panose="02020603050405020304" pitchFamily="18" charset="0"/>
                        </a:rPr>
                        <a:t>Brasil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78126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190.85.26.10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Telmex Colombia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AS14080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kern="1200" dirty="0">
                          <a:solidFill>
                            <a:schemeClr val="tx1"/>
                          </a:solidFill>
                          <a:latin typeface="Aparajita" panose="02020603050405020304" pitchFamily="18" charset="0"/>
                          <a:ea typeface="+mn-ea"/>
                          <a:cs typeface="Aparajita" panose="02020603050405020304" pitchFamily="18" charset="0"/>
                        </a:rPr>
                        <a:t>Brasil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64794"/>
                  </a:ext>
                </a:extLst>
              </a:tr>
              <a:tr h="643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190.4.205.226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CTC. CORP S.A. </a:t>
                      </a:r>
                    </a:p>
                    <a:p>
                      <a:pPr algn="ctr"/>
                      <a:r>
                        <a:rPr lang="pt-B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(TELEFONICA EMPRESAS)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AS16629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Honduras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%17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09604"/>
                  </a:ext>
                </a:extLst>
              </a:tr>
            </a:tbl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1066FF2E-80FE-483E-99FF-0732B9F5E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3605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585A2CC-F634-46AA-8A17-103B5C159A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3114413-6311-AEB3-75AF-465C6AC800A8}"/>
              </a:ext>
            </a:extLst>
          </p:cNvPr>
          <p:cNvSpPr txBox="1">
            <a:spLocks/>
          </p:cNvSpPr>
          <p:nvPr/>
        </p:nvSpPr>
        <p:spPr>
          <a:xfrm>
            <a:off x="-224535" y="5608014"/>
            <a:ext cx="8652617" cy="1480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FLOOD DDOS UDP </a:t>
            </a:r>
          </a:p>
          <a:p>
            <a:r>
              <a:rPr lang="es-MX" b="1" dirty="0"/>
              <a:t>SEPTIEMBRE 15 2020 </a:t>
            </a:r>
          </a:p>
        </p:txBody>
      </p:sp>
      <p:pic>
        <p:nvPicPr>
          <p:cNvPr id="7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DD38389C-9F64-8BD0-3EE8-72972D1CD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148" y="6348072"/>
            <a:ext cx="1505116" cy="334738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B1862BDA-D652-12F3-1DF3-A037EC7BE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1235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199934E2-7CCC-62BA-F63E-A6A5486E8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C210C01D-FD6B-6690-E2A9-CB2585FAC4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1057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1">
            <a:extLst>
              <a:ext uri="{FF2B5EF4-FFF2-40B4-BE49-F238E27FC236}">
                <a16:creationId xmlns:a16="http://schemas.microsoft.com/office/drawing/2014/main" id="{DE22EE80-EC8D-6E26-F7A1-1A5A13B96EDF}"/>
              </a:ext>
            </a:extLst>
          </p:cNvPr>
          <p:cNvSpPr txBox="1"/>
          <p:nvPr/>
        </p:nvSpPr>
        <p:spPr>
          <a:xfrm>
            <a:off x="1648685" y="4137460"/>
            <a:ext cx="877455" cy="5426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7" name="CuadroTexto 1">
            <a:extLst>
              <a:ext uri="{FF2B5EF4-FFF2-40B4-BE49-F238E27FC236}">
                <a16:creationId xmlns:a16="http://schemas.microsoft.com/office/drawing/2014/main" id="{02D639AF-A878-D5DC-B2DB-B6F7367DAF7A}"/>
              </a:ext>
            </a:extLst>
          </p:cNvPr>
          <p:cNvSpPr txBox="1"/>
          <p:nvPr/>
        </p:nvSpPr>
        <p:spPr>
          <a:xfrm>
            <a:off x="2949862" y="4137461"/>
            <a:ext cx="877455" cy="5426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18%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33422B57-05DA-E44B-5F69-08E7D37711F7}"/>
              </a:ext>
            </a:extLst>
          </p:cNvPr>
          <p:cNvSpPr txBox="1"/>
          <p:nvPr/>
        </p:nvSpPr>
        <p:spPr>
          <a:xfrm>
            <a:off x="2341412" y="4137460"/>
            <a:ext cx="877455" cy="5426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1F969DBD-4613-07FE-BBFD-0D99CB625BF6}"/>
              </a:ext>
            </a:extLst>
          </p:cNvPr>
          <p:cNvSpPr txBox="1"/>
          <p:nvPr/>
        </p:nvSpPr>
        <p:spPr>
          <a:xfrm>
            <a:off x="3573313" y="4137461"/>
            <a:ext cx="669637" cy="5426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22FFD261-1629-43EC-3E6E-8A1BB3F5F212}"/>
              </a:ext>
            </a:extLst>
          </p:cNvPr>
          <p:cNvSpPr txBox="1"/>
          <p:nvPr/>
        </p:nvSpPr>
        <p:spPr>
          <a:xfrm>
            <a:off x="1021183" y="4137459"/>
            <a:ext cx="738912" cy="5426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67C7F00-F1F0-0196-017E-B4F972426981}"/>
              </a:ext>
            </a:extLst>
          </p:cNvPr>
          <p:cNvSpPr/>
          <p:nvPr/>
        </p:nvSpPr>
        <p:spPr>
          <a:xfrm>
            <a:off x="838200" y="476168"/>
            <a:ext cx="7879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dirty="0">
                <a:latin typeface="Arial" panose="020B0604020202020204" pitchFamily="34" charset="0"/>
                <a:cs typeface="Arial" panose="020B0604020202020204" pitchFamily="34" charset="0"/>
              </a:rPr>
              <a:t>Direcciones involucradas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Imagen 13" descr="Logotipo&#10;&#10;Descripción generada automáticamente">
            <a:extLst>
              <a:ext uri="{FF2B5EF4-FFF2-40B4-BE49-F238E27FC236}">
                <a16:creationId xmlns:a16="http://schemas.microsoft.com/office/drawing/2014/main" id="{BFC742CC-18A1-14AF-8EFF-57A9BBBA4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4579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CE7D6-14CA-4E7A-87AB-15C8CBDC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391" y="2164461"/>
            <a:ext cx="5181600" cy="3081683"/>
          </a:xfrm>
        </p:spPr>
        <p:txBody>
          <a:bodyPr>
            <a:normAutofit/>
          </a:bodyPr>
          <a:lstStyle/>
          <a:p>
            <a:r>
              <a:rPr lang="es-MX" sz="2200" dirty="0">
                <a:solidFill>
                  <a:schemeClr val="bg1"/>
                </a:solidFill>
              </a:rPr>
              <a:t>Empresa mexicana dedicada a la innovación e implementación de servicios en la nube para empresas, gobiernos y particulares.</a:t>
            </a:r>
          </a:p>
          <a:p>
            <a:endParaRPr lang="es-MX" sz="2200" dirty="0">
              <a:solidFill>
                <a:schemeClr val="bg1"/>
              </a:solidFill>
            </a:endParaRPr>
          </a:p>
          <a:p>
            <a:r>
              <a:rPr lang="es-MX" sz="2200" dirty="0">
                <a:solidFill>
                  <a:schemeClr val="bg1"/>
                </a:solidFill>
              </a:rPr>
              <a:t>En los ultimos 7 años a desarrollado un equipo de seguridad informática evolucionandolo a CERT.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9429A7C-E743-426E-A92A-53A5C496633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F169B5-4CA6-7E4E-BE3E-47E42AF849FF}"/>
              </a:ext>
            </a:extLst>
          </p:cNvPr>
          <p:cNvSpPr txBox="1"/>
          <p:nvPr/>
        </p:nvSpPr>
        <p:spPr>
          <a:xfrm>
            <a:off x="3071191" y="4611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BC37965-DBD5-2146-8EA8-E3065469E3C3}"/>
              </a:ext>
            </a:extLst>
          </p:cNvPr>
          <p:cNvSpPr txBox="1"/>
          <p:nvPr/>
        </p:nvSpPr>
        <p:spPr>
          <a:xfrm>
            <a:off x="705678" y="6947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37B5DD-D605-3D46-9BAE-988EAB909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3" y="1008382"/>
            <a:ext cx="2280213" cy="5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12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C4C174BD-3036-C9CD-C82D-C9FD2E4C2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173495" cy="7410091"/>
          </a:xfrm>
          <a:prstGeom prst="rect">
            <a:avLst/>
          </a:prstGeom>
        </p:spPr>
      </p:pic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D70C933-8316-7A17-0627-2AB946B2C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88796"/>
              </p:ext>
            </p:extLst>
          </p:nvPr>
        </p:nvGraphicFramePr>
        <p:xfrm>
          <a:off x="397027" y="1690688"/>
          <a:ext cx="11507426" cy="49442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20293">
                  <a:extLst>
                    <a:ext uri="{9D8B030D-6E8A-4147-A177-3AD203B41FA5}">
                      <a16:colId xmlns:a16="http://schemas.microsoft.com/office/drawing/2014/main" val="1653183500"/>
                    </a:ext>
                  </a:extLst>
                </a:gridCol>
                <a:gridCol w="3407435">
                  <a:extLst>
                    <a:ext uri="{9D8B030D-6E8A-4147-A177-3AD203B41FA5}">
                      <a16:colId xmlns:a16="http://schemas.microsoft.com/office/drawing/2014/main" val="2016001174"/>
                    </a:ext>
                  </a:extLst>
                </a:gridCol>
                <a:gridCol w="1293962">
                  <a:extLst>
                    <a:ext uri="{9D8B030D-6E8A-4147-A177-3AD203B41FA5}">
                      <a16:colId xmlns:a16="http://schemas.microsoft.com/office/drawing/2014/main" val="693214828"/>
                    </a:ext>
                  </a:extLst>
                </a:gridCol>
                <a:gridCol w="1285336">
                  <a:extLst>
                    <a:ext uri="{9D8B030D-6E8A-4147-A177-3AD203B41FA5}">
                      <a16:colId xmlns:a16="http://schemas.microsoft.com/office/drawing/2014/main" val="1233565009"/>
                    </a:ext>
                  </a:extLst>
                </a:gridCol>
                <a:gridCol w="1423358">
                  <a:extLst>
                    <a:ext uri="{9D8B030D-6E8A-4147-A177-3AD203B41FA5}">
                      <a16:colId xmlns:a16="http://schemas.microsoft.com/office/drawing/2014/main" val="1626241735"/>
                    </a:ext>
                  </a:extLst>
                </a:gridCol>
                <a:gridCol w="1777042">
                  <a:extLst>
                    <a:ext uri="{9D8B030D-6E8A-4147-A177-3AD203B41FA5}">
                      <a16:colId xmlns:a16="http://schemas.microsoft.com/office/drawing/2014/main" val="3844615377"/>
                    </a:ext>
                  </a:extLst>
                </a:gridCol>
              </a:tblGrid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REGIÓN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 DE ABUSO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91001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189.100.131.192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CLARO S.A.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AS28573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78252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189.102.176.73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CLARO S.A.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AS28573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277680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189.105.35.209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Telemar Norte Leste S.A.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AS7738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16553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189.108.12.131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TELEFONICA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AS10429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856293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189.11.215.172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 Telecom </a:t>
                      </a:r>
                      <a:r>
                        <a:rPr lang="pt-B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Comunicacao</a:t>
                      </a:r>
                      <a:r>
                        <a:rPr lang="pt-B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Multimidia S.A 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AS8167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48562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189.118.21.78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Tim S/A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AS26615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Brasil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08684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189.142.132.157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Uninet</a:t>
                      </a:r>
                      <a:r>
                        <a:rPr lang="fr-F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 de C.V.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AS8151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78126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189.149.129.155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Uninet</a:t>
                      </a:r>
                      <a:r>
                        <a:rPr lang="fr-F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 de C.V.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64794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189.150.101.254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Uninet</a:t>
                      </a:r>
                      <a:r>
                        <a:rPr lang="fr-F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 de C.V.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AS8151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09604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189.152.11.43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Uninet</a:t>
                      </a:r>
                      <a:r>
                        <a:rPr lang="fr-F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 de C.V.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496686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189.158.188.225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Uninet</a:t>
                      </a:r>
                      <a:r>
                        <a:rPr lang="fr-F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 de C.V.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AS8151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30214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139CE1DC-F7C3-9379-3F03-1306A298F86D}"/>
              </a:ext>
            </a:extLst>
          </p:cNvPr>
          <p:cNvSpPr/>
          <p:nvPr/>
        </p:nvSpPr>
        <p:spPr>
          <a:xfrm>
            <a:off x="568685" y="471856"/>
            <a:ext cx="11054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dirty="0"/>
              <a:t>Captura de 856,456 paquetes en 235 segundos</a:t>
            </a:r>
            <a:endParaRPr lang="es-E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89426E71-5ED8-D447-D6AE-70692446D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5585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trón de fondo&#10;&#10;Descripción generada automáticamente con confianza baja">
            <a:extLst>
              <a:ext uri="{FF2B5EF4-FFF2-40B4-BE49-F238E27FC236}">
                <a16:creationId xmlns:a16="http://schemas.microsoft.com/office/drawing/2014/main" id="{1C2BFCB9-AF83-63B1-4BF0-C33642129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FD78C6FC-61A2-7F32-A61C-96472F117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585319"/>
              </p:ext>
            </p:extLst>
          </p:nvPr>
        </p:nvGraphicFramePr>
        <p:xfrm>
          <a:off x="820395" y="810471"/>
          <a:ext cx="10928782" cy="431635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09069">
                  <a:extLst>
                    <a:ext uri="{9D8B030D-6E8A-4147-A177-3AD203B41FA5}">
                      <a16:colId xmlns:a16="http://schemas.microsoft.com/office/drawing/2014/main" val="1653183500"/>
                    </a:ext>
                  </a:extLst>
                </a:gridCol>
                <a:gridCol w="3407434">
                  <a:extLst>
                    <a:ext uri="{9D8B030D-6E8A-4147-A177-3AD203B41FA5}">
                      <a16:colId xmlns:a16="http://schemas.microsoft.com/office/drawing/2014/main" val="2016001174"/>
                    </a:ext>
                  </a:extLst>
                </a:gridCol>
                <a:gridCol w="1362974">
                  <a:extLst>
                    <a:ext uri="{9D8B030D-6E8A-4147-A177-3AD203B41FA5}">
                      <a16:colId xmlns:a16="http://schemas.microsoft.com/office/drawing/2014/main" val="693214828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1233565009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val="1626241735"/>
                    </a:ext>
                  </a:extLst>
                </a:gridCol>
                <a:gridCol w="1716656">
                  <a:extLst>
                    <a:ext uri="{9D8B030D-6E8A-4147-A177-3AD203B41FA5}">
                      <a16:colId xmlns:a16="http://schemas.microsoft.com/office/drawing/2014/main" val="3844615377"/>
                    </a:ext>
                  </a:extLst>
                </a:gridCol>
              </a:tblGrid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 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REGIÓN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RIR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% DE ABUSO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91001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189.160.147.103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Uninet</a:t>
                      </a:r>
                      <a:r>
                        <a:rPr lang="fr-F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 de C.V.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AS8151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78252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189.171.85.127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Uninet</a:t>
                      </a:r>
                      <a:r>
                        <a:rPr lang="fr-F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 de C.V.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277680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189.180.129.57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Uninet</a:t>
                      </a:r>
                      <a:r>
                        <a:rPr lang="fr-F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 de C.V.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AS8151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16553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189.184.9.169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Uninet</a:t>
                      </a:r>
                      <a:r>
                        <a:rPr lang="fr-F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 de C.V.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856293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189.190.72.69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Uninet</a:t>
                      </a:r>
                      <a:r>
                        <a:rPr lang="fr-FR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S.A. de C.V.</a:t>
                      </a:r>
                      <a:endParaRPr lang="es-MX" sz="1800" b="0" dirty="0">
                        <a:latin typeface="Aparajita" panose="02020603050405020304" pitchFamily="18" charset="0"/>
                        <a:cs typeface="Aparajita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AS8151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048562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189.200.141.155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Mexico</a:t>
                      </a: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 Red de Telecomunicaciones, S. de R.L. de C.V.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AS13591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08684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189.204.195.223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err="1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Operbes</a:t>
                      </a: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, S.A. de C.V.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AS18734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378126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189.208.78.45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Axtel S.A.B. de C.V.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AS6503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64794"/>
                  </a:ext>
                </a:extLst>
              </a:tr>
              <a:tr h="3912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189.210.100.242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Axtel S.A.B. de C.V.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AS6503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México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LACNIC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MX" sz="1800" b="0" dirty="0">
                          <a:latin typeface="Aparajita" panose="02020603050405020304" pitchFamily="18" charset="0"/>
                          <a:cs typeface="Aparajita" panose="02020603050405020304" pitchFamily="18" charset="0"/>
                        </a:rPr>
                        <a:t>%0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109604"/>
                  </a:ext>
                </a:extLst>
              </a:tr>
            </a:tbl>
          </a:graphicData>
        </a:graphic>
      </p:graphicFrame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D81DD3D1-6E6B-31EF-B9DC-7060A52963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8757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1949E8-B5B9-422E-BA3C-674E65D2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22</a:t>
            </a:fld>
            <a:endParaRPr lang="es-MX"/>
          </a:p>
        </p:txBody>
      </p:sp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BEEE89EB-9188-4188-824D-8F6A180D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2" y="-326846"/>
            <a:ext cx="12441381" cy="751169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E4F010C-FA0F-4B78-8E74-C3CA1B9337BB}"/>
              </a:ext>
            </a:extLst>
          </p:cNvPr>
          <p:cNvSpPr/>
          <p:nvPr/>
        </p:nvSpPr>
        <p:spPr>
          <a:xfrm>
            <a:off x="1328945" y="2708960"/>
            <a:ext cx="96357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6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¿Qué se debe de hacer?</a:t>
            </a:r>
          </a:p>
        </p:txBody>
      </p:sp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11C42FEA-4981-4CC8-B179-76DB3DB09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1932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1949E8-B5B9-422E-BA3C-674E65D2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23</a:t>
            </a:fld>
            <a:endParaRPr lang="es-MX"/>
          </a:p>
        </p:txBody>
      </p:sp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BEEE89EB-9188-4188-824D-8F6A180D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2" y="-326846"/>
            <a:ext cx="12441381" cy="751169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E4F010C-FA0F-4B78-8E74-C3CA1B9337BB}"/>
              </a:ext>
            </a:extLst>
          </p:cNvPr>
          <p:cNvSpPr/>
          <p:nvPr/>
        </p:nvSpPr>
        <p:spPr>
          <a:xfrm>
            <a:off x="586595" y="906040"/>
            <a:ext cx="969609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¿Qué se debe de hacer?</a:t>
            </a:r>
          </a:p>
        </p:txBody>
      </p:sp>
      <p:pic>
        <p:nvPicPr>
          <p:cNvPr id="23" name="Imagen 22" descr="Logotipo&#10;&#10;Descripción generada automáticamente">
            <a:extLst>
              <a:ext uri="{FF2B5EF4-FFF2-40B4-BE49-F238E27FC236}">
                <a16:creationId xmlns:a16="http://schemas.microsoft.com/office/drawing/2014/main" id="{11C42FEA-4981-4CC8-B179-76DB3DB09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89" y="71458"/>
            <a:ext cx="1280267" cy="455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C678A44-E4B9-4B6D-8318-F726697B579B}"/>
              </a:ext>
            </a:extLst>
          </p:cNvPr>
          <p:cNvSpPr/>
          <p:nvPr/>
        </p:nvSpPr>
        <p:spPr>
          <a:xfrm>
            <a:off x="859765" y="2346810"/>
            <a:ext cx="3528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Identificar los servicios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2F43375-B97B-454A-8AB2-ECA3F20FE2C1}"/>
              </a:ext>
            </a:extLst>
          </p:cNvPr>
          <p:cNvSpPr/>
          <p:nvPr/>
        </p:nvSpPr>
        <p:spPr>
          <a:xfrm>
            <a:off x="3178267" y="4288092"/>
            <a:ext cx="3528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Identificar el la región de los usuarios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AFF0100-0197-4607-A3AF-6C578A465174}"/>
              </a:ext>
            </a:extLst>
          </p:cNvPr>
          <p:cNvSpPr/>
          <p:nvPr/>
        </p:nvSpPr>
        <p:spPr>
          <a:xfrm>
            <a:off x="5615795" y="3240418"/>
            <a:ext cx="3528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Hacer análisis de red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69855-D4EF-4F13-A4A4-D8480A9F5BFE}"/>
              </a:ext>
            </a:extLst>
          </p:cNvPr>
          <p:cNvSpPr/>
          <p:nvPr/>
        </p:nvSpPr>
        <p:spPr>
          <a:xfrm>
            <a:off x="8580252" y="2052407"/>
            <a:ext cx="3528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Identificar las direcciones atacantes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A991B38-2C47-49F9-843A-038CE4DE1500}"/>
              </a:ext>
            </a:extLst>
          </p:cNvPr>
          <p:cNvSpPr/>
          <p:nvPr/>
        </p:nvSpPr>
        <p:spPr>
          <a:xfrm>
            <a:off x="0" y="5374919"/>
            <a:ext cx="3528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Mitigar por región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6871E06-D104-4751-BE60-9BE15A33E897}"/>
              </a:ext>
            </a:extLst>
          </p:cNvPr>
          <p:cNvSpPr/>
          <p:nvPr/>
        </p:nvSpPr>
        <p:spPr>
          <a:xfrm>
            <a:off x="7743645" y="5620628"/>
            <a:ext cx="3528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Desbloqueo por región</a:t>
            </a:r>
            <a:endParaRPr lang="es-E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1949E8-B5B9-422E-BA3C-674E65D2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24</a:t>
            </a:fld>
            <a:endParaRPr lang="es-MX"/>
          </a:p>
        </p:txBody>
      </p:sp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BEEE89EB-9188-4188-824D-8F6A180D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2" y="-326846"/>
            <a:ext cx="12441381" cy="751169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6E4F010C-FA0F-4B78-8E74-C3CA1B9337BB}"/>
              </a:ext>
            </a:extLst>
          </p:cNvPr>
          <p:cNvSpPr/>
          <p:nvPr/>
        </p:nvSpPr>
        <p:spPr>
          <a:xfrm>
            <a:off x="822460" y="2181661"/>
            <a:ext cx="47670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4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Jorge Varela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24BBD0C-84AE-7034-5CDC-BE931DC4D2A7}"/>
              </a:ext>
            </a:extLst>
          </p:cNvPr>
          <p:cNvSpPr/>
          <p:nvPr/>
        </p:nvSpPr>
        <p:spPr>
          <a:xfrm>
            <a:off x="5897552" y="2879003"/>
            <a:ext cx="590086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Contacto</a:t>
            </a:r>
          </a:p>
          <a:p>
            <a:r>
              <a:rPr 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Email: varela_george@corp.truxgo.com</a:t>
            </a:r>
          </a:p>
          <a:p>
            <a:r>
              <a:rPr lang="es-E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Phone</a:t>
            </a:r>
            <a:r>
              <a:rPr 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r>
              <a:rPr lang="es-ES" sz="2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+5212223</a:t>
            </a:r>
            <a:r>
              <a:rPr 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216515</a:t>
            </a:r>
            <a:endParaRPr lang="es-ES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74F355F5-7CC0-4AF3-E92D-5B11AF308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1" y="3429000"/>
            <a:ext cx="2364832" cy="141889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6581F52-A57B-D65A-4D72-29F5CCB2E862}"/>
              </a:ext>
            </a:extLst>
          </p:cNvPr>
          <p:cNvSpPr/>
          <p:nvPr/>
        </p:nvSpPr>
        <p:spPr>
          <a:xfrm>
            <a:off x="822460" y="797024"/>
            <a:ext cx="84164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Gracias / </a:t>
            </a:r>
            <a:r>
              <a:rPr lang="es-E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you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/ </a:t>
            </a:r>
            <a:r>
              <a:rPr lang="es-E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Muito</a:t>
            </a:r>
            <a:r>
              <a:rPr lang="es-E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" sz="36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obrigado</a:t>
            </a:r>
            <a:endParaRPr lang="es-E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Imagen 7" descr="Un dibujo animado con letras&#10;&#10;Descripción generada automáticamente con confianza media">
            <a:extLst>
              <a:ext uri="{FF2B5EF4-FFF2-40B4-BE49-F238E27FC236}">
                <a16:creationId xmlns:a16="http://schemas.microsoft.com/office/drawing/2014/main" id="{D9D91BC0-3E4C-C060-BDD5-C948568D4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75" y="3507642"/>
            <a:ext cx="2242868" cy="126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86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CE7D6-14CA-4E7A-87AB-15C8CBDC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391" y="2608598"/>
            <a:ext cx="5181600" cy="3081683"/>
          </a:xfrm>
        </p:spPr>
        <p:txBody>
          <a:bodyPr>
            <a:normAutofit/>
          </a:bodyPr>
          <a:lstStyle/>
          <a:p>
            <a:r>
              <a:rPr lang="es-MX" sz="2200" dirty="0">
                <a:solidFill>
                  <a:schemeClr val="bg1"/>
                </a:solidFill>
              </a:rPr>
              <a:t>Equipo Centralizado</a:t>
            </a:r>
          </a:p>
          <a:p>
            <a:endParaRPr lang="es-MX" sz="2200" dirty="0">
              <a:solidFill>
                <a:schemeClr val="bg1"/>
              </a:solidFill>
            </a:endParaRPr>
          </a:p>
          <a:p>
            <a:r>
              <a:rPr lang="es-MX" sz="2200" dirty="0">
                <a:solidFill>
                  <a:schemeClr val="bg1"/>
                </a:solidFill>
              </a:rPr>
              <a:t>Modelo Híbrido </a:t>
            </a:r>
          </a:p>
          <a:p>
            <a:endParaRPr lang="es-MX" sz="2200" dirty="0">
              <a:solidFill>
                <a:schemeClr val="bg1"/>
              </a:solidFill>
            </a:endParaRPr>
          </a:p>
          <a:p>
            <a:r>
              <a:rPr lang="es-MX" sz="2200" dirty="0">
                <a:solidFill>
                  <a:schemeClr val="bg1"/>
                </a:solidFill>
              </a:rPr>
              <a:t>Autoridad Total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9429A7C-E743-426E-A92A-53A5C496633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F169B5-4CA6-7E4E-BE3E-47E42AF849FF}"/>
              </a:ext>
            </a:extLst>
          </p:cNvPr>
          <p:cNvSpPr txBox="1"/>
          <p:nvPr/>
        </p:nvSpPr>
        <p:spPr>
          <a:xfrm>
            <a:off x="3071191" y="4611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BC37965-DBD5-2146-8EA8-E3065469E3C3}"/>
              </a:ext>
            </a:extLst>
          </p:cNvPr>
          <p:cNvSpPr txBox="1"/>
          <p:nvPr/>
        </p:nvSpPr>
        <p:spPr>
          <a:xfrm>
            <a:off x="705678" y="6947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16262C-8345-47E3-B497-DF3B6B0B4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7" y="583944"/>
            <a:ext cx="3324598" cy="16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7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CE7D6-14CA-4E7A-87AB-15C8CBDC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122" y="2488689"/>
            <a:ext cx="5181600" cy="3081683"/>
          </a:xfrm>
        </p:spPr>
        <p:txBody>
          <a:bodyPr>
            <a:normAutofit/>
          </a:bodyPr>
          <a:lstStyle/>
          <a:p>
            <a:r>
              <a:rPr lang="es-MX" sz="2200" dirty="0">
                <a:solidFill>
                  <a:schemeClr val="bg1"/>
                </a:solidFill>
              </a:rPr>
              <a:t>Proteger y salvaguardar toda la infraestructura de TRUXGO y sus clientes.</a:t>
            </a:r>
          </a:p>
          <a:p>
            <a:endParaRPr lang="es-MX" sz="2200" dirty="0">
              <a:solidFill>
                <a:schemeClr val="bg1"/>
              </a:solidFill>
            </a:endParaRPr>
          </a:p>
          <a:p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9429A7C-E743-426E-A92A-53A5C496633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F169B5-4CA6-7E4E-BE3E-47E42AF849FF}"/>
              </a:ext>
            </a:extLst>
          </p:cNvPr>
          <p:cNvSpPr txBox="1"/>
          <p:nvPr/>
        </p:nvSpPr>
        <p:spPr>
          <a:xfrm>
            <a:off x="3071191" y="4611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BC37965-DBD5-2146-8EA8-E3065469E3C3}"/>
              </a:ext>
            </a:extLst>
          </p:cNvPr>
          <p:cNvSpPr txBox="1"/>
          <p:nvPr/>
        </p:nvSpPr>
        <p:spPr>
          <a:xfrm>
            <a:off x="705678" y="6947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625AD72-21A7-44B7-8C28-3E2D8D80A5A3}"/>
              </a:ext>
            </a:extLst>
          </p:cNvPr>
          <p:cNvSpPr txBox="1">
            <a:spLocks/>
          </p:cNvSpPr>
          <p:nvPr/>
        </p:nvSpPr>
        <p:spPr>
          <a:xfrm>
            <a:off x="838200" y="677642"/>
            <a:ext cx="4717774" cy="1058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Servicios del CERT</a:t>
            </a:r>
          </a:p>
        </p:txBody>
      </p:sp>
    </p:spTree>
    <p:extLst>
      <p:ext uri="{BB962C8B-B14F-4D97-AF65-F5344CB8AC3E}">
        <p14:creationId xmlns:p14="http://schemas.microsoft.com/office/powerpoint/2010/main" val="302600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6E6287-84E8-994D-91F6-A99403FB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5</a:t>
            </a:fld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1D0A4AE-DF03-F444-A31B-7A295B84D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319" y="0"/>
            <a:ext cx="12468937" cy="7013297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B6874DC-AB43-EA42-841D-9B3631B82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92" y="5787956"/>
            <a:ext cx="5811078" cy="2140087"/>
          </a:xfrm>
        </p:spPr>
        <p:txBody>
          <a:bodyPr>
            <a:normAutofit/>
          </a:bodyPr>
          <a:lstStyle/>
          <a:p>
            <a:r>
              <a:rPr lang="es-MX" sz="2200" dirty="0">
                <a:solidFill>
                  <a:schemeClr val="bg1"/>
                </a:solidFill>
              </a:rPr>
              <a:t>Monitoreo y supervisión de red a más de 18 puntos de acceso alrededor del mundo, teniendo más de 17,000 servicios activos.</a:t>
            </a:r>
          </a:p>
          <a:p>
            <a:endParaRPr lang="es-MX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8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CE7D6-14CA-4E7A-87AB-15C8CBDC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122" y="2488689"/>
            <a:ext cx="5181600" cy="3081683"/>
          </a:xfrm>
        </p:spPr>
        <p:txBody>
          <a:bodyPr>
            <a:normAutofit/>
          </a:bodyPr>
          <a:lstStyle/>
          <a:p>
            <a:r>
              <a:rPr lang="es-MX" sz="2200" dirty="0">
                <a:solidFill>
                  <a:schemeClr val="bg1"/>
                </a:solidFill>
              </a:rPr>
              <a:t>8,500,000 direcciones IP</a:t>
            </a:r>
          </a:p>
          <a:p>
            <a:endParaRPr lang="es-MX" sz="2200" dirty="0">
              <a:solidFill>
                <a:schemeClr val="bg1"/>
              </a:solidFill>
            </a:endParaRPr>
          </a:p>
          <a:p>
            <a:r>
              <a:rPr lang="es-MX" sz="2200" dirty="0">
                <a:solidFill>
                  <a:schemeClr val="bg1"/>
                </a:solidFill>
              </a:rPr>
              <a:t>750 TB de transferencia de datos</a:t>
            </a:r>
          </a:p>
          <a:p>
            <a:endParaRPr lang="es-MX" sz="2200" dirty="0">
              <a:solidFill>
                <a:schemeClr val="bg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9429A7C-E743-426E-A92A-53A5C496633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F169B5-4CA6-7E4E-BE3E-47E42AF849FF}"/>
              </a:ext>
            </a:extLst>
          </p:cNvPr>
          <p:cNvSpPr txBox="1"/>
          <p:nvPr/>
        </p:nvSpPr>
        <p:spPr>
          <a:xfrm>
            <a:off x="3071191" y="4611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BC37965-DBD5-2146-8EA8-E3065469E3C3}"/>
              </a:ext>
            </a:extLst>
          </p:cNvPr>
          <p:cNvSpPr txBox="1"/>
          <p:nvPr/>
        </p:nvSpPr>
        <p:spPr>
          <a:xfrm>
            <a:off x="705678" y="6947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625AD72-21A7-44B7-8C28-3E2D8D80A5A3}"/>
              </a:ext>
            </a:extLst>
          </p:cNvPr>
          <p:cNvSpPr txBox="1">
            <a:spLocks/>
          </p:cNvSpPr>
          <p:nvPr/>
        </p:nvSpPr>
        <p:spPr>
          <a:xfrm>
            <a:off x="838200" y="677642"/>
            <a:ext cx="4717774" cy="1058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Eventos al día</a:t>
            </a:r>
          </a:p>
        </p:txBody>
      </p:sp>
    </p:spTree>
    <p:extLst>
      <p:ext uri="{BB962C8B-B14F-4D97-AF65-F5344CB8AC3E}">
        <p14:creationId xmlns:p14="http://schemas.microsoft.com/office/powerpoint/2010/main" val="12233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CE7D6-14CA-4E7A-87AB-15C8CBDC9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122" y="1647645"/>
            <a:ext cx="6356780" cy="34741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200" dirty="0">
              <a:solidFill>
                <a:schemeClr val="bg1"/>
              </a:solidFill>
            </a:endParaRPr>
          </a:p>
          <a:p>
            <a:r>
              <a:rPr lang="es-MX" sz="2200" dirty="0">
                <a:solidFill>
                  <a:schemeClr val="bg1"/>
                </a:solidFill>
              </a:rPr>
              <a:t>75 eventos de </a:t>
            </a:r>
            <a:r>
              <a:rPr lang="es-MX" sz="2200" dirty="0" err="1">
                <a:solidFill>
                  <a:schemeClr val="bg1"/>
                </a:solidFill>
              </a:rPr>
              <a:t>DDoS</a:t>
            </a:r>
            <a:endParaRPr lang="es-MX" sz="2200" dirty="0">
              <a:solidFill>
                <a:schemeClr val="bg1"/>
              </a:solidFill>
            </a:endParaRPr>
          </a:p>
          <a:p>
            <a:endParaRPr lang="es-MX" sz="2200" dirty="0">
              <a:solidFill>
                <a:schemeClr val="bg1"/>
              </a:solidFill>
            </a:endParaRPr>
          </a:p>
          <a:p>
            <a:r>
              <a:rPr lang="es-MX" sz="2200" dirty="0">
                <a:solidFill>
                  <a:schemeClr val="bg1"/>
                </a:solidFill>
              </a:rPr>
              <a:t>25 intentos de explotación de DB</a:t>
            </a:r>
          </a:p>
          <a:p>
            <a:endParaRPr lang="es-MX" sz="2200" dirty="0">
              <a:solidFill>
                <a:schemeClr val="bg1"/>
              </a:solidFill>
            </a:endParaRPr>
          </a:p>
          <a:p>
            <a:r>
              <a:rPr lang="es-MX" sz="2200" dirty="0">
                <a:solidFill>
                  <a:schemeClr val="bg1"/>
                </a:solidFill>
              </a:rPr>
              <a:t>1,000 intentos de intrusión</a:t>
            </a:r>
          </a:p>
          <a:p>
            <a:endParaRPr lang="es-MX" sz="2200" dirty="0">
              <a:solidFill>
                <a:schemeClr val="bg1"/>
              </a:solidFill>
            </a:endParaRPr>
          </a:p>
          <a:p>
            <a:r>
              <a:rPr lang="es-MX" sz="2200" dirty="0">
                <a:solidFill>
                  <a:schemeClr val="bg1"/>
                </a:solidFill>
              </a:rPr>
              <a:t>2,250,000 de correos spam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9429A7C-E743-426E-A92A-53A5C496633A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F169B5-4CA6-7E4E-BE3E-47E42AF849FF}"/>
              </a:ext>
            </a:extLst>
          </p:cNvPr>
          <p:cNvSpPr txBox="1"/>
          <p:nvPr/>
        </p:nvSpPr>
        <p:spPr>
          <a:xfrm>
            <a:off x="3071191" y="46117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BC37965-DBD5-2146-8EA8-E3065469E3C3}"/>
              </a:ext>
            </a:extLst>
          </p:cNvPr>
          <p:cNvSpPr txBox="1"/>
          <p:nvPr/>
        </p:nvSpPr>
        <p:spPr>
          <a:xfrm>
            <a:off x="705678" y="69474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625AD72-21A7-44B7-8C28-3E2D8D80A5A3}"/>
              </a:ext>
            </a:extLst>
          </p:cNvPr>
          <p:cNvSpPr txBox="1">
            <a:spLocks/>
          </p:cNvSpPr>
          <p:nvPr/>
        </p:nvSpPr>
        <p:spPr>
          <a:xfrm>
            <a:off x="838200" y="677642"/>
            <a:ext cx="4717774" cy="1058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>
                <a:solidFill>
                  <a:schemeClr val="bg1"/>
                </a:solidFill>
              </a:rPr>
              <a:t>Eventos al día</a:t>
            </a:r>
          </a:p>
        </p:txBody>
      </p:sp>
    </p:spTree>
    <p:extLst>
      <p:ext uri="{BB962C8B-B14F-4D97-AF65-F5344CB8AC3E}">
        <p14:creationId xmlns:p14="http://schemas.microsoft.com/office/powerpoint/2010/main" val="4159885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EF1F37-9B09-4671-A97E-17262ACAD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9233" y="488261"/>
            <a:ext cx="5636675" cy="9907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4400" b="1" dirty="0">
                <a:solidFill>
                  <a:schemeClr val="bg1"/>
                </a:solidFill>
              </a:rPr>
              <a:t>Servicios al público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8BBAE7-6B48-4359-A787-355C094E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9429A7C-E743-426E-A92A-53A5C496633A}" type="slidenum">
              <a:rPr lang="es-MX" smtClean="0"/>
              <a:pPr>
                <a:spcAft>
                  <a:spcPts val="600"/>
                </a:spcAft>
              </a:pPr>
              <a:t>8</a:t>
            </a:fld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CA9A29-89BA-9142-8F8A-CC5402607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33" y="1587261"/>
            <a:ext cx="6404427" cy="4002656"/>
          </a:xfrm>
        </p:spPr>
        <p:txBody>
          <a:bodyPr>
            <a:normAutofit lnSpcReduction="10000"/>
          </a:bodyPr>
          <a:lstStyle/>
          <a:p>
            <a:r>
              <a:rPr lang="es-MX" sz="2200" dirty="0">
                <a:solidFill>
                  <a:schemeClr val="bg1"/>
                </a:solidFill>
              </a:rPr>
              <a:t>Análisis de vulnerabilidades.</a:t>
            </a:r>
          </a:p>
          <a:p>
            <a:r>
              <a:rPr lang="es-MX" sz="2200" dirty="0">
                <a:solidFill>
                  <a:schemeClr val="bg1"/>
                </a:solidFill>
              </a:rPr>
              <a:t>Consultoría preventiva.</a:t>
            </a:r>
          </a:p>
          <a:p>
            <a:r>
              <a:rPr lang="es-MX" sz="2200" dirty="0">
                <a:solidFill>
                  <a:schemeClr val="bg1"/>
                </a:solidFill>
              </a:rPr>
              <a:t>Consultoría correctiva.</a:t>
            </a:r>
          </a:p>
          <a:p>
            <a:r>
              <a:rPr lang="es-MX" sz="2200" dirty="0">
                <a:solidFill>
                  <a:schemeClr val="bg1"/>
                </a:solidFill>
              </a:rPr>
              <a:t>Capacitación.</a:t>
            </a:r>
          </a:p>
          <a:p>
            <a:r>
              <a:rPr lang="es-MX" sz="2200" dirty="0" err="1">
                <a:solidFill>
                  <a:schemeClr val="bg1"/>
                </a:solidFill>
              </a:rPr>
              <a:t>Ciberinteligencia</a:t>
            </a:r>
            <a:r>
              <a:rPr lang="es-MX" sz="2200" dirty="0">
                <a:solidFill>
                  <a:schemeClr val="bg1"/>
                </a:solidFill>
              </a:rPr>
              <a:t>.</a:t>
            </a:r>
          </a:p>
          <a:p>
            <a:r>
              <a:rPr lang="es-MX" sz="2200" dirty="0">
                <a:solidFill>
                  <a:schemeClr val="bg1"/>
                </a:solidFill>
              </a:rPr>
              <a:t>Hacking Ético.</a:t>
            </a:r>
          </a:p>
          <a:p>
            <a:r>
              <a:rPr lang="es-MX" sz="2200" dirty="0">
                <a:solidFill>
                  <a:schemeClr val="bg1"/>
                </a:solidFill>
              </a:rPr>
              <a:t>Mentoría a </a:t>
            </a:r>
            <a:r>
              <a:rPr lang="es-MX" sz="2200" dirty="0" err="1">
                <a:solidFill>
                  <a:schemeClr val="bg1"/>
                </a:solidFill>
              </a:rPr>
              <a:t>CISOs</a:t>
            </a:r>
            <a:r>
              <a:rPr lang="es-MX" sz="2200" dirty="0">
                <a:solidFill>
                  <a:schemeClr val="bg1"/>
                </a:solidFill>
              </a:rPr>
              <a:t>.</a:t>
            </a:r>
          </a:p>
          <a:p>
            <a:r>
              <a:rPr lang="es-MX" sz="2200" dirty="0" err="1">
                <a:solidFill>
                  <a:schemeClr val="bg1"/>
                </a:solidFill>
              </a:rPr>
              <a:t>Pentesting</a:t>
            </a:r>
            <a:r>
              <a:rPr lang="es-MX" sz="2200" dirty="0">
                <a:solidFill>
                  <a:schemeClr val="bg1"/>
                </a:solidFill>
              </a:rPr>
              <a:t>.</a:t>
            </a:r>
          </a:p>
          <a:p>
            <a:r>
              <a:rPr lang="es-MX" sz="2200" dirty="0">
                <a:solidFill>
                  <a:schemeClr val="bg1"/>
                </a:solidFill>
              </a:rPr>
              <a:t>Soluciones de diagnóstico.</a:t>
            </a:r>
          </a:p>
          <a:p>
            <a:r>
              <a:rPr lang="es-MX" sz="2200" dirty="0">
                <a:solidFill>
                  <a:schemeClr val="bg1"/>
                </a:solidFill>
              </a:rPr>
              <a:t>Soluciones de monitoreo.</a:t>
            </a:r>
          </a:p>
        </p:txBody>
      </p:sp>
    </p:spTree>
    <p:extLst>
      <p:ext uri="{BB962C8B-B14F-4D97-AF65-F5344CB8AC3E}">
        <p14:creationId xmlns:p14="http://schemas.microsoft.com/office/powerpoint/2010/main" val="3191788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1949E8-B5B9-422E-BA3C-674E65D21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29A7C-E743-426E-A92A-53A5C496633A}" type="slidenum">
              <a:rPr lang="es-MX" smtClean="0"/>
              <a:t>9</a:t>
            </a:fld>
            <a:endParaRPr lang="es-MX"/>
          </a:p>
        </p:txBody>
      </p:sp>
      <p:pic>
        <p:nvPicPr>
          <p:cNvPr id="7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BEEE89EB-9188-4188-824D-8F6A180D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1" y="-122601"/>
            <a:ext cx="12441381" cy="751169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C4C8549-6611-46D0-A6D1-EC98B33BCB72}"/>
              </a:ext>
            </a:extLst>
          </p:cNvPr>
          <p:cNvSpPr/>
          <p:nvPr/>
        </p:nvSpPr>
        <p:spPr>
          <a:xfrm rot="5400000">
            <a:off x="619293" y="326313"/>
            <a:ext cx="22219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:D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58727FC-504C-427D-85E4-F9324705B808}"/>
              </a:ext>
            </a:extLst>
          </p:cNvPr>
          <p:cNvSpPr/>
          <p:nvPr/>
        </p:nvSpPr>
        <p:spPr>
          <a:xfrm>
            <a:off x="2130405" y="3019094"/>
            <a:ext cx="84526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FLOOD DDoS en </a:t>
            </a:r>
            <a:r>
              <a:rPr lang="es-E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s-E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ervicios Globales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E6CCF3B-DDF4-44B5-BBC3-A5D492B572B4}"/>
              </a:ext>
            </a:extLst>
          </p:cNvPr>
          <p:cNvSpPr/>
          <p:nvPr/>
        </p:nvSpPr>
        <p:spPr>
          <a:xfrm>
            <a:off x="9982200" y="4599920"/>
            <a:ext cx="222192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</a:t>
            </a:r>
            <a:endParaRPr lang="es-ES" sz="1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1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e Truxgo 1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DC6F0663-B803-47B5-9E6E-48475E0B8E57}" vid="{61B0D14D-1AE4-47A2-9364-2B160C1FF7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10223</TotalTime>
  <Words>943</Words>
  <Application>Microsoft Office PowerPoint</Application>
  <PresentationFormat>Panorámica</PresentationFormat>
  <Paragraphs>382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Aparajita</vt:lpstr>
      <vt:lpstr>Arial</vt:lpstr>
      <vt:lpstr>Arial Black</vt:lpstr>
      <vt:lpstr>Tema de Truxgo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VARELA</dc:creator>
  <cp:lastModifiedBy>JORGE VARELA</cp:lastModifiedBy>
  <cp:revision>34</cp:revision>
  <dcterms:created xsi:type="dcterms:W3CDTF">2022-04-27T22:31:00Z</dcterms:created>
  <dcterms:modified xsi:type="dcterms:W3CDTF">2022-05-09T23:53:22Z</dcterms:modified>
</cp:coreProperties>
</file>