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50"/>
  </p:notesMasterIdLst>
  <p:sldIdLst>
    <p:sldId id="256" r:id="rId2"/>
    <p:sldId id="285" r:id="rId3"/>
    <p:sldId id="257" r:id="rId4"/>
    <p:sldId id="273" r:id="rId5"/>
    <p:sldId id="287" r:id="rId6"/>
    <p:sldId id="294" r:id="rId7"/>
    <p:sldId id="296" r:id="rId8"/>
    <p:sldId id="297" r:id="rId9"/>
    <p:sldId id="298" r:id="rId10"/>
    <p:sldId id="259" r:id="rId11"/>
    <p:sldId id="260" r:id="rId12"/>
    <p:sldId id="292" r:id="rId13"/>
    <p:sldId id="299" r:id="rId14"/>
    <p:sldId id="291" r:id="rId15"/>
    <p:sldId id="300" r:id="rId16"/>
    <p:sldId id="303" r:id="rId17"/>
    <p:sldId id="304" r:id="rId18"/>
    <p:sldId id="305" r:id="rId19"/>
    <p:sldId id="319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261" r:id="rId30"/>
    <p:sldId id="262" r:id="rId31"/>
    <p:sldId id="264" r:id="rId32"/>
    <p:sldId id="265" r:id="rId33"/>
    <p:sldId id="266" r:id="rId34"/>
    <p:sldId id="272" r:id="rId35"/>
    <p:sldId id="288" r:id="rId36"/>
    <p:sldId id="315" r:id="rId37"/>
    <p:sldId id="318" r:id="rId38"/>
    <p:sldId id="284" r:id="rId39"/>
    <p:sldId id="275" r:id="rId40"/>
    <p:sldId id="282" r:id="rId41"/>
    <p:sldId id="316" r:id="rId42"/>
    <p:sldId id="276" r:id="rId43"/>
    <p:sldId id="278" r:id="rId44"/>
    <p:sldId id="279" r:id="rId45"/>
    <p:sldId id="289" r:id="rId46"/>
    <p:sldId id="290" r:id="rId47"/>
    <p:sldId id="283" r:id="rId48"/>
    <p:sldId id="31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8B99-2CF7-6B42-8164-EFFBAA5F5C60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50359-77DA-2945-B202-B4CEE34F2DB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3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16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way to finish your presentation is to place call to action text or contacts. Try to initiate feedback and further communication. </a:t>
            </a:r>
            <a:endParaRPr lang="ru-RU" sz="15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161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mind the size</a:t>
            </a:r>
            <a:r>
              <a:rPr lang="en-US" sz="15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text areas.</a:t>
            </a:r>
            <a:endParaRPr lang="ru-RU" sz="15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DD216-B18C-4F7A-91C3-E6C7F0FB2278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7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98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666" y="1014201"/>
            <a:ext cx="8478213" cy="2257319"/>
          </a:xfrm>
        </p:spPr>
        <p:txBody>
          <a:bodyPr anchor="t">
            <a:normAutofit/>
          </a:bodyPr>
          <a:lstStyle>
            <a:lvl1pPr algn="l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0665" y="3535680"/>
            <a:ext cx="8478213" cy="128663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761848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8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03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73D2AF-AA7A-5A4E-A43D-366D441B57DA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D92221-51BF-CD4B-B9B7-2286EB2D015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422346"/>
            <a:ext cx="8426450" cy="89633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24305" y="6501342"/>
            <a:ext cx="274316" cy="195051"/>
          </a:xfrm>
          <a:prstGeom prst="rect">
            <a:avLst/>
          </a:prstGeom>
        </p:spPr>
        <p:txBody>
          <a:bodyPr>
            <a:noAutofit/>
          </a:bodyPr>
          <a:lstStyle/>
          <a:p>
            <a:fld id="{0639123A-F87C-4031-98BC-669B89EDA100}" type="slidenum">
              <a:rPr lang="ru-RU" smtClean="0"/>
              <a:pPr/>
              <a:t>‹Nr.›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65452"/>
            <a:ext cx="3086100" cy="3319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mtClean="0"/>
              <a:t>Security Analyst Summit 2015</a:t>
            </a:r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357442" y="1507201"/>
            <a:ext cx="8426450" cy="4656668"/>
          </a:xfrm>
          <a:prstGeom prst="rect">
            <a:avLst/>
          </a:prstGeom>
        </p:spPr>
        <p:txBody>
          <a:bodyPr>
            <a:noAutofit/>
          </a:bodyPr>
          <a:lstStyle>
            <a:lvl1pPr marL="225419" indent="-225419"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2"/>
              </a:buBlip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5561" indent="-227781">
              <a:spcBef>
                <a:spcPts val="300"/>
              </a:spcBef>
              <a:spcAft>
                <a:spcPts val="3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15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50" y="1150680"/>
            <a:ext cx="8264700" cy="5179782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charset="0"/>
                <a:ea typeface="Open Sans" charset="0"/>
                <a:cs typeface="Open Sans" charset="0"/>
              </a:defRPr>
            </a:lvl1pPr>
            <a:lvl2pPr>
              <a:defRPr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9650" y="500063"/>
            <a:ext cx="8264700" cy="66372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pic>
        <p:nvPicPr>
          <p:cNvPr id="5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60" y="6402289"/>
            <a:ext cx="927220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678864" y="6508754"/>
            <a:ext cx="4651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C514D-852E-0F4B-B5DB-B45A3CEA3F95}" type="slidenum">
              <a:rPr lang="en-US" altLang="en-US" sz="9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pPr eaLnBrk="1" hangingPunct="1"/>
              <a:t>‹Nr.›</a:t>
            </a:fld>
            <a:endParaRPr lang="en-US" altLang="en-US" sz="9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25" y="6484793"/>
            <a:ext cx="1891753" cy="3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9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0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tiff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6" Type="http://schemas.openxmlformats.org/officeDocument/2006/relationships/image" Target="../media/image52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3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6528" y="460534"/>
            <a:ext cx="4939637" cy="994172"/>
          </a:xfrm>
        </p:spPr>
        <p:txBody>
          <a:bodyPr>
            <a:normAutofit/>
          </a:bodyPr>
          <a:lstStyle/>
          <a:p>
            <a:r>
              <a:rPr lang="en-US" sz="4500" b="0" dirty="0">
                <a:latin typeface="Open Sans Light" charset="0"/>
                <a:ea typeface="Open Sans Light" charset="0"/>
                <a:cs typeface="Open Sans Light" charset="0"/>
              </a:rPr>
              <a:t>Risk Scoring of IPs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628651" y="2464525"/>
            <a:ext cx="4755392" cy="3936819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Open Sans" charset="0"/>
                <a:ea typeface="Open Sans" charset="0"/>
                <a:cs typeface="Open Sans" charset="0"/>
              </a:rPr>
              <a:t>External threat </a:t>
            </a:r>
            <a:r>
              <a:rPr lang="en-US" sz="2700" dirty="0" smtClean="0">
                <a:latin typeface="Open Sans" charset="0"/>
                <a:ea typeface="Open Sans" charset="0"/>
                <a:cs typeface="Open Sans" charset="0"/>
              </a:rPr>
              <a:t>lists</a:t>
            </a:r>
          </a:p>
          <a:p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sz="2700" dirty="0" smtClean="0">
                <a:latin typeface="Open Sans" charset="0"/>
                <a:ea typeface="Open Sans" charset="0"/>
                <a:cs typeface="Open Sans" charset="0"/>
              </a:rPr>
              <a:t>Recorded Future </a:t>
            </a:r>
            <a:br>
              <a:rPr lang="en-US" sz="27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sz="2700" dirty="0" smtClean="0">
                <a:latin typeface="Open Sans" charset="0"/>
                <a:ea typeface="Open Sans" charset="0"/>
                <a:cs typeface="Open Sans" charset="0"/>
              </a:rPr>
              <a:t>Web Intelligence</a:t>
            </a:r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  <a:p>
            <a:pPr lvl="1"/>
            <a:r>
              <a:rPr lang="en-US" sz="2300" dirty="0" smtClean="0">
                <a:latin typeface="Open Sans" charset="0"/>
                <a:ea typeface="Open Sans" charset="0"/>
                <a:cs typeface="Open Sans" charset="0"/>
              </a:rPr>
              <a:t>Malicious mentions</a:t>
            </a:r>
          </a:p>
          <a:p>
            <a:pPr lvl="1"/>
            <a:r>
              <a:rPr lang="en-US" sz="2300" dirty="0" smtClean="0">
                <a:latin typeface="Open Sans" charset="0"/>
                <a:ea typeface="Open Sans" charset="0"/>
                <a:cs typeface="Open Sans" charset="0"/>
              </a:rPr>
              <a:t>Bad neighborhoods</a:t>
            </a:r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  <a:p>
            <a:pPr lvl="1"/>
            <a:r>
              <a:rPr lang="en-US" sz="2300" dirty="0">
                <a:latin typeface="Open Sans" charset="0"/>
                <a:ea typeface="Open Sans" charset="0"/>
                <a:cs typeface="Open Sans" charset="0"/>
              </a:rPr>
              <a:t>Suspicious company</a:t>
            </a:r>
          </a:p>
          <a:p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  <a:p>
            <a:endParaRPr lang="en-US" sz="2700" dirty="0">
              <a:latin typeface="Open Sans" charset="0"/>
              <a:ea typeface="Open Sans" charset="0"/>
              <a:cs typeface="Open Sans" charset="0"/>
            </a:endParaRPr>
          </a:p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65" y="1762567"/>
            <a:ext cx="3126879" cy="46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External Threat Lists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Frequently based on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honeypots and IDS data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Predictive – we’ve shown</a:t>
            </a:r>
            <a:br>
              <a:rPr lang="en-US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88% predictability within threat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lists</a:t>
            </a:r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(i.e. only </a:t>
            </a:r>
            <a:r>
              <a:rPr lang="sv-SE" dirty="0" smtClean="0">
                <a:latin typeface="Open Sans" charset="0"/>
                <a:ea typeface="Open Sans" charset="0"/>
                <a:cs typeface="Open Sans" charset="0"/>
              </a:rPr>
              <a:t>~12% </a:t>
            </a:r>
            <a:r>
              <a:rPr lang="sv-SE" dirty="0" err="1" smtClean="0">
                <a:latin typeface="Open Sans" charset="0"/>
                <a:ea typeface="Open Sans" charset="0"/>
                <a:cs typeface="Open Sans" charset="0"/>
              </a:rPr>
              <a:t>changes</a:t>
            </a:r>
            <a:r>
              <a:rPr lang="sv-SE" dirty="0" smtClean="0">
                <a:latin typeface="Open Sans" charset="0"/>
                <a:ea typeface="Open Sans" charset="0"/>
                <a:cs typeface="Open Sans" charset="0"/>
              </a:rPr>
              <a:t> per </a:t>
            </a:r>
            <a:r>
              <a:rPr lang="sv-SE" dirty="0" err="1" smtClean="0">
                <a:latin typeface="Open Sans" charset="0"/>
                <a:ea typeface="Open Sans" charset="0"/>
                <a:cs typeface="Open Sans" charset="0"/>
              </a:rPr>
              <a:t>day</a:t>
            </a:r>
            <a:r>
              <a:rPr lang="sv-SE" dirty="0" smtClean="0">
                <a:latin typeface="Open Sans" charset="0"/>
                <a:ea typeface="Open Sans" charset="0"/>
                <a:cs typeface="Open Sans" charset="0"/>
              </a:rPr>
              <a:t>)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89" y="3678437"/>
            <a:ext cx="2718564" cy="289192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36" y="4090935"/>
            <a:ext cx="481965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0587" y="102637"/>
            <a:ext cx="7886700" cy="1325563"/>
          </a:xfrm>
        </p:spPr>
        <p:txBody>
          <a:bodyPr/>
          <a:lstStyle/>
          <a:p>
            <a:r>
              <a:rPr lang="en-US" b="0" smtClean="0">
                <a:latin typeface="Open Sans Light" charset="0"/>
                <a:ea typeface="Open Sans Light" charset="0"/>
                <a:cs typeface="Open Sans Light" charset="0"/>
              </a:rPr>
              <a:t>Threat Lists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7" y="1042431"/>
            <a:ext cx="9144000" cy="553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15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0" dirty="0" smtClean="0">
                <a:latin typeface="Open Sans Light" charset="0"/>
                <a:ea typeface="Open Sans Light" charset="0"/>
                <a:cs typeface="Open Sans Light" charset="0"/>
              </a:rPr>
              <a:t>Web Intelligence</a:t>
            </a:r>
            <a:endParaRPr lang="en-US" sz="48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717456" y="6376243"/>
            <a:ext cx="2969344" cy="365125"/>
          </a:xfrm>
          <a:prstGeom prst="rect">
            <a:avLst/>
          </a:prstGeom>
        </p:spPr>
        <p:txBody>
          <a:bodyPr/>
          <a:lstStyle/>
          <a:p>
            <a:fld id="{C2714C1C-59D8-DE47-94EC-7BD679604665}" type="slidenum">
              <a:rPr lang="sv-SE" smtClean="0"/>
              <a:pPr/>
              <a:t>13</a:t>
            </a:fld>
            <a:endParaRPr lang="sv-SE" dirty="0"/>
          </a:p>
        </p:txBody>
      </p:sp>
      <p:grpSp>
        <p:nvGrpSpPr>
          <p:cNvPr id="6" name="Group 3"/>
          <p:cNvGrpSpPr/>
          <p:nvPr/>
        </p:nvGrpSpPr>
        <p:grpSpPr>
          <a:xfrm>
            <a:off x="179512" y="2636912"/>
            <a:ext cx="8784976" cy="2930681"/>
            <a:chOff x="179512" y="2215446"/>
            <a:chExt cx="8784976" cy="2930681"/>
          </a:xfrm>
        </p:grpSpPr>
        <p:grpSp>
          <p:nvGrpSpPr>
            <p:cNvPr id="7" name="Group 4"/>
            <p:cNvGrpSpPr/>
            <p:nvPr/>
          </p:nvGrpSpPr>
          <p:grpSpPr>
            <a:xfrm>
              <a:off x="3422259" y="2924944"/>
              <a:ext cx="2140550" cy="2187816"/>
              <a:chOff x="3509008" y="3044798"/>
              <a:chExt cx="1909445" cy="1951608"/>
            </a:xfrm>
          </p:grpSpPr>
          <p:pic>
            <p:nvPicPr>
              <p:cNvPr id="20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90525" y="3044798"/>
                <a:ext cx="1741334" cy="1951608"/>
              </a:xfrm>
              <a:prstGeom prst="rect">
                <a:avLst/>
              </a:prstGeom>
              <a:effectLst>
                <a:glow rad="50800">
                  <a:schemeClr val="bg1">
                    <a:lumMod val="75000"/>
                  </a:schemeClr>
                </a:glow>
                <a:innerShdw dist="50800" dir="5400000">
                  <a:schemeClr val="bg1">
                    <a:alpha val="50000"/>
                  </a:schemeClr>
                </a:innerShdw>
              </a:effectLst>
            </p:spPr>
          </p:pic>
          <p:sp>
            <p:nvSpPr>
              <p:cNvPr id="21" name="Rectangle 18"/>
              <p:cNvSpPr/>
              <p:nvPr/>
            </p:nvSpPr>
            <p:spPr>
              <a:xfrm rot="1588682">
                <a:off x="3509008" y="4453154"/>
                <a:ext cx="1038557" cy="3157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  <a:latin typeface="Open Sans"/>
                    <a:cs typeface="Open Sans"/>
                  </a:rPr>
                  <a:t>Events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22" name="Rectangle 19"/>
              <p:cNvSpPr/>
              <p:nvPr/>
            </p:nvSpPr>
            <p:spPr>
              <a:xfrm rot="19987723">
                <a:off x="4379896" y="4462741"/>
                <a:ext cx="1038557" cy="3157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  <a:latin typeface="Open Sans"/>
                    <a:cs typeface="Open Sans"/>
                  </a:rPr>
                  <a:t>Time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23" name="Rectangle 20"/>
              <p:cNvSpPr/>
              <p:nvPr/>
            </p:nvSpPr>
            <p:spPr>
              <a:xfrm rot="16200000">
                <a:off x="3215138" y="3862421"/>
                <a:ext cx="1038557" cy="3157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  <a:latin typeface="Open Sans"/>
                    <a:cs typeface="Open Sans"/>
                  </a:rPr>
                  <a:t>Entities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Open Sans"/>
                  <a:cs typeface="Open Sans"/>
                </a:endParaRPr>
              </a:p>
            </p:txBody>
          </p:sp>
        </p:grpSp>
        <p:sp>
          <p:nvSpPr>
            <p:cNvPr id="8" name="TextBox 5"/>
            <p:cNvSpPr txBox="1"/>
            <p:nvPr/>
          </p:nvSpPr>
          <p:spPr>
            <a:xfrm>
              <a:off x="222250" y="2215446"/>
              <a:ext cx="2349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04040"/>
                  </a:solidFill>
                  <a:latin typeface="Open Sans"/>
                  <a:cs typeface="Open Sans"/>
                </a:rPr>
                <a:t>The Web</a:t>
              </a:r>
              <a:endParaRPr lang="en-US" dirty="0">
                <a:solidFill>
                  <a:srgbClr val="404040"/>
                </a:solidFill>
                <a:latin typeface="Open Sans"/>
                <a:cs typeface="Open Sans"/>
              </a:endParaRPr>
            </a:p>
          </p:txBody>
        </p:sp>
        <p:sp>
          <p:nvSpPr>
            <p:cNvPr id="9" name="Rectangle 6"/>
            <p:cNvSpPr/>
            <p:nvPr/>
          </p:nvSpPr>
          <p:spPr>
            <a:xfrm>
              <a:off x="3203848" y="2220253"/>
              <a:ext cx="2546301" cy="276999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04040"/>
                  </a:solidFill>
                  <a:latin typeface="Open Sans"/>
                  <a:cs typeface="Open Sans"/>
                </a:rPr>
                <a:t>Organized for Analysis</a:t>
              </a:r>
              <a:endParaRPr lang="en-US" dirty="0">
                <a:solidFill>
                  <a:srgbClr val="404040"/>
                </a:solidFill>
                <a:latin typeface="Open Sans"/>
                <a:cs typeface="Open Sans"/>
              </a:endParaRPr>
            </a:p>
          </p:txBody>
        </p:sp>
        <p:grpSp>
          <p:nvGrpSpPr>
            <p:cNvPr id="10" name="Group 7"/>
            <p:cNvGrpSpPr/>
            <p:nvPr/>
          </p:nvGrpSpPr>
          <p:grpSpPr>
            <a:xfrm>
              <a:off x="6447218" y="4761955"/>
              <a:ext cx="2360756" cy="353943"/>
              <a:chOff x="3456071" y="5170151"/>
              <a:chExt cx="3456384" cy="518209"/>
            </a:xfrm>
          </p:grpSpPr>
          <p:sp>
            <p:nvSpPr>
              <p:cNvPr id="17" name="Rectangle 14"/>
              <p:cNvSpPr/>
              <p:nvPr/>
            </p:nvSpPr>
            <p:spPr>
              <a:xfrm>
                <a:off x="5832335" y="5170151"/>
                <a:ext cx="1080120" cy="5182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>
                <a:spAutoFit/>
              </a:bodyPr>
              <a:lstStyle/>
              <a:p>
                <a:pPr algn="r"/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  <a:latin typeface="Open Sans"/>
                    <a:cs typeface="Open Sans"/>
                  </a:rPr>
                  <a:t>Future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18" name="Rectangle 15"/>
              <p:cNvSpPr/>
              <p:nvPr/>
            </p:nvSpPr>
            <p:spPr>
              <a:xfrm>
                <a:off x="4423986" y="5170151"/>
                <a:ext cx="1520552" cy="5182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  <a:latin typeface="Open Sans"/>
                    <a:cs typeface="Open Sans"/>
                  </a:rPr>
                  <a:t>Present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19" name="Rectangle 16"/>
              <p:cNvSpPr/>
              <p:nvPr/>
            </p:nvSpPr>
            <p:spPr>
              <a:xfrm>
                <a:off x="3456071" y="5170151"/>
                <a:ext cx="1080120" cy="5182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91440" rIns="91440" bIns="91440" rtlCol="0" anchor="ctr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>
                        <a:lumMod val="50000"/>
                      </a:schemeClr>
                    </a:solidFill>
                    <a:latin typeface="Open Sans"/>
                    <a:cs typeface="Open Sans"/>
                  </a:rPr>
                  <a:t>Past</a:t>
                </a:r>
                <a:endParaRPr lang="en-US" sz="1100" dirty="0">
                  <a:solidFill>
                    <a:schemeClr val="bg1">
                      <a:lumMod val="50000"/>
                    </a:schemeClr>
                  </a:solidFill>
                  <a:latin typeface="Open Sans"/>
                  <a:cs typeface="Open Sans"/>
                </a:endParaRPr>
              </a:p>
            </p:txBody>
          </p:sp>
        </p:grpSp>
        <p:pic>
          <p:nvPicPr>
            <p:cNvPr id="11" name="Picture 8" descr="chevron-orang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808" y="3467824"/>
              <a:ext cx="434351" cy="969288"/>
            </a:xfrm>
            <a:prstGeom prst="rect">
              <a:avLst/>
            </a:prstGeom>
          </p:spPr>
        </p:pic>
        <p:pic>
          <p:nvPicPr>
            <p:cNvPr id="12" name="Picture 9" descr="final glob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2741255"/>
              <a:ext cx="2404872" cy="2404872"/>
            </a:xfrm>
            <a:prstGeom prst="rect">
              <a:avLst/>
            </a:prstGeom>
          </p:spPr>
        </p:pic>
        <p:pic>
          <p:nvPicPr>
            <p:cNvPr id="13" name="Picture 10" descr="organized for analysis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887" b="5765"/>
            <a:stretch/>
          </p:blipFill>
          <p:spPr>
            <a:xfrm>
              <a:off x="6340353" y="3010240"/>
              <a:ext cx="2624135" cy="1820665"/>
            </a:xfrm>
            <a:prstGeom prst="rect">
              <a:avLst/>
            </a:prstGeom>
          </p:spPr>
        </p:pic>
        <p:pic>
          <p:nvPicPr>
            <p:cNvPr id="14" name="Picture 11" descr="chevron-orang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1824" y="3467824"/>
              <a:ext cx="434352" cy="969288"/>
            </a:xfrm>
            <a:prstGeom prst="rect">
              <a:avLst/>
            </a:prstGeom>
          </p:spPr>
        </p:pic>
        <p:sp>
          <p:nvSpPr>
            <p:cNvPr id="15" name="Rectangle 12"/>
            <p:cNvSpPr/>
            <p:nvPr/>
          </p:nvSpPr>
          <p:spPr>
            <a:xfrm>
              <a:off x="6516216" y="2220253"/>
              <a:ext cx="2244746" cy="276999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04040"/>
                  </a:solidFill>
                  <a:latin typeface="Open Sans"/>
                  <a:cs typeface="Open Sans"/>
                </a:rPr>
                <a:t>Yield New Insights</a:t>
              </a:r>
              <a:endParaRPr lang="en-US" dirty="0">
                <a:solidFill>
                  <a:srgbClr val="404040"/>
                </a:solidFill>
                <a:latin typeface="Open Sans"/>
                <a:cs typeface="Open Sans"/>
              </a:endParaRPr>
            </a:p>
          </p:txBody>
        </p:sp>
        <p:sp>
          <p:nvSpPr>
            <p:cNvPr id="16" name="Rectangle 13"/>
            <p:cNvSpPr/>
            <p:nvPr/>
          </p:nvSpPr>
          <p:spPr>
            <a:xfrm>
              <a:off x="3864883" y="3505073"/>
              <a:ext cx="1261689" cy="8309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91440" rIns="91440" bIns="91440" rtlCol="0" anchor="ctr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effectLst>
                    <a:glow rad="152400">
                      <a:schemeClr val="bg1">
                        <a:alpha val="85000"/>
                      </a:schemeClr>
                    </a:glow>
                  </a:effectLst>
                  <a:latin typeface="Open Sans"/>
                  <a:cs typeface="Open Sans"/>
                </a:rPr>
                <a:t>Web</a:t>
              </a:r>
              <a:br>
                <a:rPr lang="en-US" sz="1400" b="1" dirty="0" smtClean="0">
                  <a:solidFill>
                    <a:schemeClr val="tx1"/>
                  </a:solidFill>
                  <a:effectLst>
                    <a:glow rad="152400">
                      <a:schemeClr val="bg1">
                        <a:alpha val="85000"/>
                      </a:schemeClr>
                    </a:glow>
                  </a:effectLst>
                  <a:latin typeface="Open Sans"/>
                  <a:cs typeface="Open Sans"/>
                </a:rPr>
              </a:br>
              <a:r>
                <a:rPr lang="en-US" sz="1400" b="1" dirty="0" smtClean="0">
                  <a:solidFill>
                    <a:schemeClr val="tx1"/>
                  </a:solidFill>
                  <a:effectLst>
                    <a:glow rad="152400">
                      <a:schemeClr val="bg1">
                        <a:alpha val="85000"/>
                      </a:schemeClr>
                    </a:glow>
                  </a:effectLst>
                  <a:latin typeface="Open Sans"/>
                  <a:cs typeface="Open Sans"/>
                </a:rPr>
                <a:t>Intelligence</a:t>
              </a:r>
            </a:p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  <a:effectLst>
                    <a:glow rad="152400">
                      <a:schemeClr val="bg1">
                        <a:alpha val="85000"/>
                      </a:schemeClr>
                    </a:glow>
                  </a:effectLst>
                  <a:latin typeface="Open Sans"/>
                  <a:cs typeface="Open Sans"/>
                </a:rPr>
                <a:t>Engine</a:t>
              </a:r>
              <a:r>
                <a:rPr lang="en-US" sz="1100" b="1" baseline="50000" dirty="0" err="1" smtClean="0">
                  <a:solidFill>
                    <a:schemeClr val="tx1"/>
                  </a:solidFill>
                  <a:effectLst>
                    <a:glow rad="152400">
                      <a:schemeClr val="bg1">
                        <a:alpha val="85000"/>
                      </a:schemeClr>
                    </a:glow>
                  </a:effectLst>
                  <a:latin typeface="Open Sans"/>
                  <a:cs typeface="Open Sans"/>
                </a:rPr>
                <a:t>TM</a:t>
              </a:r>
              <a:endParaRPr lang="en-US" sz="1100" b="1" baseline="50000" dirty="0">
                <a:solidFill>
                  <a:schemeClr val="tx1"/>
                </a:solidFill>
                <a:effectLst>
                  <a:glow rad="152400">
                    <a:schemeClr val="bg1">
                      <a:alpha val="85000"/>
                    </a:schemeClr>
                  </a:glow>
                </a:effectLst>
                <a:latin typeface="Open Sans"/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Open Sans Light" charset="0"/>
                <a:ea typeface="Open Sans Light" charset="0"/>
                <a:cs typeface="Open Sans Light" charset="0"/>
              </a:rPr>
              <a:t>Recorded Future </a:t>
            </a:r>
            <a:r>
              <a:rPr lang="en-US" sz="3200" b="0" dirty="0">
                <a:latin typeface="Open Sans Light" charset="0"/>
                <a:ea typeface="Open Sans Light" charset="0"/>
                <a:cs typeface="Open Sans Light" charset="0"/>
              </a:rPr>
              <a:t>W</a:t>
            </a:r>
            <a:r>
              <a:rPr lang="en-US" sz="3200" b="0" dirty="0" smtClean="0">
                <a:latin typeface="Open Sans Light" charset="0"/>
                <a:ea typeface="Open Sans Light" charset="0"/>
                <a:cs typeface="Open Sans Light" charset="0"/>
              </a:rPr>
              <a:t>eb </a:t>
            </a:r>
            <a:r>
              <a:rPr lang="en-US" sz="3200" b="0" dirty="0">
                <a:latin typeface="Open Sans Light" charset="0"/>
                <a:ea typeface="Open Sans Light" charset="0"/>
                <a:cs typeface="Open Sans Light" charset="0"/>
              </a:rPr>
              <a:t>I</a:t>
            </a:r>
            <a:r>
              <a:rPr lang="en-US" sz="3200" b="0" dirty="0" smtClean="0">
                <a:latin typeface="Open Sans Light" charset="0"/>
                <a:ea typeface="Open Sans Light" charset="0"/>
                <a:cs typeface="Open Sans Light" charset="0"/>
              </a:rPr>
              <a:t>ntelligence </a:t>
            </a:r>
            <a:r>
              <a:rPr lang="en-US" sz="3200" b="0" dirty="0" smtClean="0">
                <a:latin typeface="Open Sans Light" charset="0"/>
                <a:ea typeface="Open Sans Light" charset="0"/>
                <a:cs typeface="Open Sans Light" charset="0"/>
              </a:rPr>
              <a:t>Platform</a:t>
            </a:r>
            <a:endParaRPr lang="en-US" sz="32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79" y="2096853"/>
            <a:ext cx="3451058" cy="11973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6" name="Group 11"/>
          <p:cNvGrpSpPr/>
          <p:nvPr/>
        </p:nvGrpSpPr>
        <p:grpSpPr>
          <a:xfrm>
            <a:off x="6174121" y="2116539"/>
            <a:ext cx="2776167" cy="2196438"/>
            <a:chOff x="6084666" y="1855988"/>
            <a:chExt cx="2776167" cy="2196437"/>
          </a:xfrm>
        </p:grpSpPr>
        <p:grpSp>
          <p:nvGrpSpPr>
            <p:cNvPr id="17" name="Group 12"/>
            <p:cNvGrpSpPr/>
            <p:nvPr/>
          </p:nvGrpSpPr>
          <p:grpSpPr>
            <a:xfrm>
              <a:off x="6084666" y="3175242"/>
              <a:ext cx="1332417" cy="877183"/>
              <a:chOff x="4793809" y="2602657"/>
              <a:chExt cx="1332417" cy="877183"/>
            </a:xfrm>
          </p:grpSpPr>
          <p:sp>
            <p:nvSpPr>
              <p:cNvPr id="38" name="Rounded Rectangle 24"/>
              <p:cNvSpPr/>
              <p:nvPr/>
            </p:nvSpPr>
            <p:spPr>
              <a:xfrm>
                <a:off x="5277937" y="2602657"/>
                <a:ext cx="385193" cy="385193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25"/>
              <p:cNvSpPr txBox="1"/>
              <p:nvPr/>
            </p:nvSpPr>
            <p:spPr>
              <a:xfrm>
                <a:off x="4793809" y="2956620"/>
                <a:ext cx="1332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njRAT</a:t>
                </a:r>
                <a:endParaRPr lang="en-US" sz="1000" dirty="0"/>
              </a:p>
              <a:p>
                <a:pPr algn="ctr"/>
                <a:r>
                  <a:rPr lang="en-US" sz="1000" dirty="0"/>
                  <a:t>Remote Access Trojan</a:t>
                </a:r>
              </a:p>
            </p:txBody>
          </p:sp>
        </p:grpSp>
        <p:grpSp>
          <p:nvGrpSpPr>
            <p:cNvPr id="18" name="Group 13"/>
            <p:cNvGrpSpPr/>
            <p:nvPr/>
          </p:nvGrpSpPr>
          <p:grpSpPr>
            <a:xfrm>
              <a:off x="7528032" y="2755059"/>
              <a:ext cx="1332801" cy="501037"/>
              <a:chOff x="4407154" y="2602657"/>
              <a:chExt cx="2105727" cy="791601"/>
            </a:xfrm>
          </p:grpSpPr>
          <p:sp>
            <p:nvSpPr>
              <p:cNvPr id="32" name="Rounded Rectangle 21"/>
              <p:cNvSpPr/>
              <p:nvPr/>
            </p:nvSpPr>
            <p:spPr>
              <a:xfrm>
                <a:off x="5277937" y="2602657"/>
                <a:ext cx="385193" cy="385193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3" name="TextBox 23"/>
              <p:cNvSpPr txBox="1"/>
              <p:nvPr/>
            </p:nvSpPr>
            <p:spPr>
              <a:xfrm>
                <a:off x="4407154" y="2956620"/>
                <a:ext cx="2105727" cy="437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err="1"/>
                  <a:t>Backdoor.Ratenjay</a:t>
                </a:r>
                <a:endParaRPr lang="en-US" sz="1200" dirty="0"/>
              </a:p>
            </p:txBody>
          </p:sp>
        </p:grpSp>
        <p:cxnSp>
          <p:nvCxnSpPr>
            <p:cNvPr id="19" name="Curved Connector 15"/>
            <p:cNvCxnSpPr>
              <a:stCxn id="38" idx="0"/>
              <a:endCxn id="32" idx="1"/>
            </p:cNvCxnSpPr>
            <p:nvPr/>
          </p:nvCxnSpPr>
          <p:spPr>
            <a:xfrm rot="5400000" flipH="1" flipV="1">
              <a:off x="7271148" y="2367205"/>
              <a:ext cx="298280" cy="1317795"/>
            </a:xfrm>
            <a:prstGeom prst="curvedConnector2">
              <a:avLst/>
            </a:prstGeom>
            <a:ln>
              <a:solidFill>
                <a:srgbClr val="7F7F7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6"/>
            <p:cNvGrpSpPr/>
            <p:nvPr/>
          </p:nvGrpSpPr>
          <p:grpSpPr>
            <a:xfrm>
              <a:off x="7264058" y="1855988"/>
              <a:ext cx="916341" cy="624148"/>
              <a:chOff x="4736147" y="2602657"/>
              <a:chExt cx="1447750" cy="98610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9" name="Rounded Rectangle 18"/>
              <p:cNvSpPr/>
              <p:nvPr/>
            </p:nvSpPr>
            <p:spPr>
              <a:xfrm>
                <a:off x="5277937" y="2602657"/>
                <a:ext cx="385193" cy="385193"/>
              </a:xfrm>
              <a:prstGeom prst="roundRect">
                <a:avLst/>
              </a:prstGeom>
              <a:grpFill/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TextBox 19"/>
              <p:cNvSpPr txBox="1"/>
              <p:nvPr/>
            </p:nvSpPr>
            <p:spPr>
              <a:xfrm>
                <a:off x="4736147" y="2956620"/>
                <a:ext cx="1447750" cy="632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Middle East</a:t>
                </a:r>
                <a:br>
                  <a:rPr lang="en-US" sz="1200" dirty="0"/>
                </a:br>
                <a:r>
                  <a:rPr lang="en-US" sz="800" dirty="0"/>
                  <a:t>Region</a:t>
                </a:r>
              </a:p>
            </p:txBody>
          </p:sp>
        </p:grpSp>
        <p:cxnSp>
          <p:nvCxnSpPr>
            <p:cNvPr id="21" name="Curved Connector 17"/>
            <p:cNvCxnSpPr>
              <a:stCxn id="38" idx="0"/>
              <a:endCxn id="30" idx="2"/>
            </p:cNvCxnSpPr>
            <p:nvPr/>
          </p:nvCxnSpPr>
          <p:spPr>
            <a:xfrm rot="5400000" flipH="1" flipV="1">
              <a:off x="6894257" y="2347271"/>
              <a:ext cx="695107" cy="96083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26"/>
          <p:cNvGrpSpPr/>
          <p:nvPr/>
        </p:nvGrpSpPr>
        <p:grpSpPr>
          <a:xfrm>
            <a:off x="7007439" y="3628391"/>
            <a:ext cx="2102442" cy="1889363"/>
            <a:chOff x="6917983" y="3367839"/>
            <a:chExt cx="2102442" cy="1889362"/>
          </a:xfrm>
        </p:grpSpPr>
        <p:grpSp>
          <p:nvGrpSpPr>
            <p:cNvPr id="41" name="Group 27"/>
            <p:cNvGrpSpPr/>
            <p:nvPr/>
          </p:nvGrpSpPr>
          <p:grpSpPr>
            <a:xfrm>
              <a:off x="7871079" y="3659389"/>
              <a:ext cx="836832" cy="624148"/>
              <a:chOff x="4798959" y="2602657"/>
              <a:chExt cx="1322133" cy="98610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1" name="Rounded Rectangle 37"/>
              <p:cNvSpPr/>
              <p:nvPr/>
            </p:nvSpPr>
            <p:spPr>
              <a:xfrm>
                <a:off x="5277937" y="2602657"/>
                <a:ext cx="385193" cy="385193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TextBox 38"/>
              <p:cNvSpPr txBox="1"/>
              <p:nvPr/>
            </p:nvSpPr>
            <p:spPr>
              <a:xfrm>
                <a:off x="4798959" y="2956620"/>
                <a:ext cx="1322133" cy="632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@</a:t>
                </a:r>
                <a:r>
                  <a:rPr lang="en-US" sz="1200" dirty="0" err="1"/>
                  <a:t>drbakou</a:t>
                </a:r>
                <a:r>
                  <a:rPr lang="en-US" sz="1200" dirty="0"/>
                  <a:t/>
                </a:r>
                <a:br>
                  <a:rPr lang="en-US" sz="1200" dirty="0"/>
                </a:br>
                <a:r>
                  <a:rPr lang="en-US" sz="800" dirty="0"/>
                  <a:t>Twitter</a:t>
                </a:r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8422183" y="4582253"/>
              <a:ext cx="598242" cy="674948"/>
              <a:chOff x="5214841" y="2308369"/>
              <a:chExt cx="945176" cy="1066366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9" name="Rounded Rectangle 35"/>
              <p:cNvSpPr/>
              <p:nvPr/>
            </p:nvSpPr>
            <p:spPr>
              <a:xfrm>
                <a:off x="5478587" y="2308369"/>
                <a:ext cx="385193" cy="385194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TextBox 36"/>
              <p:cNvSpPr txBox="1"/>
              <p:nvPr/>
            </p:nvSpPr>
            <p:spPr>
              <a:xfrm>
                <a:off x="5214841" y="2742592"/>
                <a:ext cx="945176" cy="632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@njq8</a:t>
                </a:r>
                <a:br>
                  <a:rPr lang="en-US" sz="1200" dirty="0"/>
                </a:br>
                <a:r>
                  <a:rPr lang="en-US" sz="800" dirty="0"/>
                  <a:t>Twitter</a:t>
                </a:r>
              </a:p>
            </p:txBody>
          </p:sp>
        </p:grpSp>
        <p:cxnSp>
          <p:nvCxnSpPr>
            <p:cNvPr id="43" name="Curved Connector 29"/>
            <p:cNvCxnSpPr>
              <a:stCxn id="38" idx="3"/>
              <a:endCxn id="51" idx="0"/>
            </p:cNvCxnSpPr>
            <p:nvPr/>
          </p:nvCxnSpPr>
          <p:spPr>
            <a:xfrm>
              <a:off x="6917983" y="3367839"/>
              <a:ext cx="1378165" cy="291548"/>
            </a:xfrm>
            <a:prstGeom prst="curvedConnector2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30"/>
            <p:cNvCxnSpPr>
              <a:stCxn id="52" idx="2"/>
              <a:endCxn id="49" idx="0"/>
            </p:cNvCxnSpPr>
            <p:nvPr/>
          </p:nvCxnSpPr>
          <p:spPr>
            <a:xfrm rot="16200000" flipH="1">
              <a:off x="8350900" y="4222131"/>
              <a:ext cx="298718" cy="42152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31"/>
            <p:cNvGrpSpPr/>
            <p:nvPr/>
          </p:nvGrpSpPr>
          <p:grpSpPr>
            <a:xfrm>
              <a:off x="7506087" y="4573787"/>
              <a:ext cx="635495" cy="666481"/>
              <a:chOff x="5091775" y="2134473"/>
              <a:chExt cx="1004033" cy="105298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7" name="Rounded Rectangle 33"/>
              <p:cNvSpPr/>
              <p:nvPr/>
            </p:nvSpPr>
            <p:spPr>
              <a:xfrm>
                <a:off x="5398328" y="2134473"/>
                <a:ext cx="385193" cy="385194"/>
              </a:xfrm>
              <a:prstGeom prst="roundRect">
                <a:avLst/>
              </a:prstGeom>
              <a:solidFill>
                <a:srgbClr val="C3D69B"/>
              </a:solidFill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TextBox 34"/>
              <p:cNvSpPr txBox="1"/>
              <p:nvPr/>
            </p:nvSpPr>
            <p:spPr>
              <a:xfrm>
                <a:off x="5091775" y="2555319"/>
                <a:ext cx="1004033" cy="632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err="1"/>
                  <a:t>cam.dll</a:t>
                </a:r>
                <a:r>
                  <a:rPr lang="en-US" sz="1200" dirty="0"/>
                  <a:t/>
                </a:r>
                <a:br>
                  <a:rPr lang="en-US" sz="1200" dirty="0"/>
                </a:br>
                <a:r>
                  <a:rPr lang="en-US" sz="800" dirty="0"/>
                  <a:t>File Name</a:t>
                </a:r>
              </a:p>
            </p:txBody>
          </p:sp>
        </p:grpSp>
        <p:cxnSp>
          <p:nvCxnSpPr>
            <p:cNvPr id="46" name="Curved Connector 32"/>
            <p:cNvCxnSpPr>
              <a:stCxn id="47" idx="0"/>
              <a:endCxn id="52" idx="2"/>
            </p:cNvCxnSpPr>
            <p:nvPr/>
          </p:nvCxnSpPr>
          <p:spPr>
            <a:xfrm rot="5400000" flipH="1" flipV="1">
              <a:off x="7910633" y="4194926"/>
              <a:ext cx="290251" cy="46747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9"/>
          <p:cNvGrpSpPr/>
          <p:nvPr/>
        </p:nvGrpSpPr>
        <p:grpSpPr>
          <a:xfrm>
            <a:off x="4883663" y="2108070"/>
            <a:ext cx="2776768" cy="2749283"/>
            <a:chOff x="4743407" y="3041320"/>
            <a:chExt cx="2776767" cy="2749283"/>
          </a:xfrm>
        </p:grpSpPr>
        <p:grpSp>
          <p:nvGrpSpPr>
            <p:cNvPr id="54" name="Group 39"/>
            <p:cNvGrpSpPr/>
            <p:nvPr/>
          </p:nvGrpSpPr>
          <p:grpSpPr>
            <a:xfrm>
              <a:off x="4743407" y="3041320"/>
              <a:ext cx="1774585" cy="2749283"/>
              <a:chOff x="4794207" y="1847520"/>
              <a:chExt cx="1774585" cy="2749283"/>
            </a:xfrm>
          </p:grpSpPr>
          <p:grpSp>
            <p:nvGrpSpPr>
              <p:cNvPr id="56" name="Group 40"/>
              <p:cNvGrpSpPr/>
              <p:nvPr/>
            </p:nvGrpSpPr>
            <p:grpSpPr>
              <a:xfrm>
                <a:off x="4996606" y="1847520"/>
                <a:ext cx="1539651" cy="641080"/>
                <a:chOff x="4190258" y="2281618"/>
                <a:chExt cx="2432536" cy="1012859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66" name="Rounded Rectangle 50"/>
                <p:cNvSpPr/>
                <p:nvPr/>
              </p:nvSpPr>
              <p:spPr>
                <a:xfrm>
                  <a:off x="5197677" y="2281618"/>
                  <a:ext cx="385193" cy="38519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7" name="TextBox 51"/>
                <p:cNvSpPr txBox="1"/>
                <p:nvPr/>
              </p:nvSpPr>
              <p:spPr>
                <a:xfrm>
                  <a:off x="4190258" y="2662333"/>
                  <a:ext cx="2432536" cy="632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hacker1987.zapto.org</a:t>
                  </a:r>
                  <a:br>
                    <a:rPr lang="en-US" sz="1200" dirty="0"/>
                  </a:br>
                  <a:r>
                    <a:rPr lang="en-US" sz="800" dirty="0"/>
                    <a:t>domain</a:t>
                  </a:r>
                </a:p>
              </p:txBody>
            </p:sp>
          </p:grpSp>
          <p:cxnSp>
            <p:nvCxnSpPr>
              <p:cNvPr id="57" name="Curved Connector 41"/>
              <p:cNvCxnSpPr>
                <a:stCxn id="67" idx="2"/>
                <a:endCxn id="38" idx="1"/>
              </p:cNvCxnSpPr>
              <p:nvPr/>
            </p:nvCxnSpPr>
            <p:spPr>
              <a:xfrm rot="16200000" flipH="1">
                <a:off x="5727991" y="2527039"/>
                <a:ext cx="879241" cy="802361"/>
              </a:xfrm>
              <a:prstGeom prst="curvedConnector2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42"/>
              <p:cNvGrpSpPr/>
              <p:nvPr/>
            </p:nvGrpSpPr>
            <p:grpSpPr>
              <a:xfrm>
                <a:off x="4794207" y="2795784"/>
                <a:ext cx="928459" cy="658013"/>
                <a:chOff x="4445681" y="2549151"/>
                <a:chExt cx="1466897" cy="1039613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64" name="Rounded Rectangle 48"/>
                <p:cNvSpPr/>
                <p:nvPr/>
              </p:nvSpPr>
              <p:spPr>
                <a:xfrm>
                  <a:off x="5023779" y="2549151"/>
                  <a:ext cx="385193" cy="385194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5" name="TextBox 49"/>
                <p:cNvSpPr txBox="1"/>
                <p:nvPr/>
              </p:nvSpPr>
              <p:spPr>
                <a:xfrm>
                  <a:off x="4445681" y="2956620"/>
                  <a:ext cx="1466897" cy="6321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46.213.0.22</a:t>
                  </a:r>
                  <a:br>
                    <a:rPr lang="en-US" sz="1200" dirty="0"/>
                  </a:br>
                  <a:r>
                    <a:rPr lang="en-US" sz="800" dirty="0"/>
                    <a:t>IP</a:t>
                  </a:r>
                </a:p>
              </p:txBody>
            </p:sp>
          </p:grpSp>
          <p:cxnSp>
            <p:nvCxnSpPr>
              <p:cNvPr id="59" name="Curved Connector 43"/>
              <p:cNvCxnSpPr>
                <a:stCxn id="64" idx="3"/>
                <a:endCxn id="67" idx="2"/>
              </p:cNvCxnSpPr>
              <p:nvPr/>
            </p:nvCxnSpPr>
            <p:spPr>
              <a:xfrm flipV="1">
                <a:off x="5403913" y="2488600"/>
                <a:ext cx="362519" cy="429088"/>
              </a:xfrm>
              <a:prstGeom prst="curvedConnector2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oup 44"/>
              <p:cNvGrpSpPr/>
              <p:nvPr/>
            </p:nvGrpSpPr>
            <p:grpSpPr>
              <a:xfrm>
                <a:off x="5232404" y="3972655"/>
                <a:ext cx="644728" cy="624148"/>
                <a:chOff x="4950731" y="2602657"/>
                <a:chExt cx="1018624" cy="986106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62" name="Rounded Rectangle 46"/>
                <p:cNvSpPr/>
                <p:nvPr/>
              </p:nvSpPr>
              <p:spPr>
                <a:xfrm>
                  <a:off x="5277937" y="2602657"/>
                  <a:ext cx="385193" cy="385193"/>
                </a:xfrm>
                <a:prstGeom prst="roundRect">
                  <a:avLst/>
                </a:prstGeom>
                <a:solidFill>
                  <a:srgbClr val="FD767E"/>
                </a:solidFill>
                <a:ln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TextBox 47"/>
                <p:cNvSpPr txBox="1"/>
                <p:nvPr/>
              </p:nvSpPr>
              <p:spPr>
                <a:xfrm>
                  <a:off x="4950731" y="2956620"/>
                  <a:ext cx="1018624" cy="632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 err="1"/>
                    <a:t>Syriatel</a:t>
                  </a:r>
                  <a:r>
                    <a:rPr lang="en-US" sz="1200" dirty="0"/>
                    <a:t/>
                  </a:r>
                  <a:br>
                    <a:rPr lang="en-US" sz="1200" dirty="0"/>
                  </a:br>
                  <a:r>
                    <a:rPr lang="en-US" sz="800" dirty="0"/>
                    <a:t>Company</a:t>
                  </a:r>
                </a:p>
              </p:txBody>
            </p:sp>
          </p:grpSp>
          <p:cxnSp>
            <p:nvCxnSpPr>
              <p:cNvPr id="61" name="Curved Connector 45"/>
              <p:cNvCxnSpPr>
                <a:stCxn id="62" idx="0"/>
                <a:endCxn id="38" idx="1"/>
              </p:cNvCxnSpPr>
              <p:nvPr/>
            </p:nvCxnSpPr>
            <p:spPr>
              <a:xfrm rot="5400000" flipH="1" flipV="1">
                <a:off x="5744692" y="3184555"/>
                <a:ext cx="604814" cy="971382"/>
              </a:xfrm>
              <a:prstGeom prst="curvedConnector2">
                <a:avLst/>
              </a:prstGeom>
              <a:ln>
                <a:solidFill>
                  <a:srgbClr val="7F7F7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Curved Connector 53"/>
            <p:cNvCxnSpPr>
              <a:stCxn id="62" idx="0"/>
              <a:endCxn id="29" idx="1"/>
            </p:cNvCxnSpPr>
            <p:nvPr/>
          </p:nvCxnSpPr>
          <p:spPr>
            <a:xfrm rot="5400000" flipH="1" flipV="1">
              <a:off x="5518009" y="3164288"/>
              <a:ext cx="1994764" cy="2009567"/>
            </a:xfrm>
            <a:prstGeom prst="curvedConnector2">
              <a:avLst/>
            </a:prstGeom>
            <a:ln>
              <a:solidFill>
                <a:srgbClr val="7F7F7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68" y="2805552"/>
            <a:ext cx="3196426" cy="949286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6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767" y="3419184"/>
            <a:ext cx="3140946" cy="1328862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70" name="Picture 1"/>
          <p:cNvPicPr>
            <a:picLocks noChangeAspect="1"/>
          </p:cNvPicPr>
          <p:nvPr/>
        </p:nvPicPr>
        <p:blipFill rotWithShape="1">
          <a:blip r:embed="rId5"/>
          <a:srcRect b="29700"/>
          <a:stretch/>
        </p:blipFill>
        <p:spPr>
          <a:xfrm>
            <a:off x="116710" y="4188295"/>
            <a:ext cx="3806142" cy="12866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71" name="Group 56"/>
          <p:cNvGrpSpPr/>
          <p:nvPr/>
        </p:nvGrpSpPr>
        <p:grpSpPr>
          <a:xfrm>
            <a:off x="5669660" y="4312977"/>
            <a:ext cx="1585050" cy="1394583"/>
            <a:chOff x="5529405" y="5246226"/>
            <a:chExt cx="1585049" cy="1394582"/>
          </a:xfrm>
        </p:grpSpPr>
        <p:grpSp>
          <p:nvGrpSpPr>
            <p:cNvPr id="72" name="Group 5"/>
            <p:cNvGrpSpPr/>
            <p:nvPr/>
          </p:nvGrpSpPr>
          <p:grpSpPr>
            <a:xfrm>
              <a:off x="5529405" y="5801749"/>
              <a:ext cx="1585049" cy="839059"/>
              <a:chOff x="5657577" y="5696890"/>
              <a:chExt cx="1585049" cy="839059"/>
            </a:xfrm>
          </p:grpSpPr>
          <p:sp>
            <p:nvSpPr>
              <p:cNvPr id="74" name="Rounded Rectangle 52"/>
              <p:cNvSpPr/>
              <p:nvPr/>
            </p:nvSpPr>
            <p:spPr>
              <a:xfrm>
                <a:off x="6269299" y="5696890"/>
                <a:ext cx="361565" cy="36156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TextBox 4"/>
              <p:cNvSpPr txBox="1"/>
              <p:nvPr/>
            </p:nvSpPr>
            <p:spPr>
              <a:xfrm>
                <a:off x="5657577" y="6105063"/>
                <a:ext cx="1585049" cy="430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Syrian Electronic Army</a:t>
                </a:r>
              </a:p>
              <a:p>
                <a:pPr algn="ctr"/>
                <a:r>
                  <a:rPr lang="en-US" sz="1000" dirty="0"/>
                  <a:t>Group</a:t>
                </a:r>
              </a:p>
            </p:txBody>
          </p:sp>
        </p:grpSp>
        <p:cxnSp>
          <p:nvCxnSpPr>
            <p:cNvPr id="73" name="Curved Connector 55"/>
            <p:cNvCxnSpPr>
              <a:stCxn id="39" idx="2"/>
              <a:endCxn id="74" idx="3"/>
            </p:cNvCxnSpPr>
            <p:nvPr/>
          </p:nvCxnSpPr>
          <p:spPr>
            <a:xfrm rot="5400000">
              <a:off x="6233230" y="5515688"/>
              <a:ext cx="736306" cy="197382"/>
            </a:xfrm>
            <a:prstGeom prst="curvedConnector2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Höger 2"/>
          <p:cNvSpPr/>
          <p:nvPr/>
        </p:nvSpPr>
        <p:spPr>
          <a:xfrm>
            <a:off x="3239852" y="2133137"/>
            <a:ext cx="1779393" cy="3204076"/>
          </a:xfrm>
          <a:prstGeom prst="rightArrow">
            <a:avLst/>
          </a:prstGeom>
          <a:ln w="28575">
            <a:solidFill>
              <a:srgbClr val="00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/>
              <a:t>REAL TIME</a:t>
            </a:r>
          </a:p>
          <a:p>
            <a:r>
              <a:rPr lang="en-US" sz="1200" b="1" dirty="0"/>
              <a:t>TEMPORAL ANALYTICS</a:t>
            </a:r>
          </a:p>
          <a:p>
            <a:r>
              <a:rPr lang="en-US" sz="1200" b="1" dirty="0"/>
              <a:t>7 languages</a:t>
            </a:r>
          </a:p>
          <a:p>
            <a:r>
              <a:rPr lang="en-US" sz="1200" b="1" dirty="0"/>
              <a:t>700k</a:t>
            </a:r>
            <a:r>
              <a:rPr lang="en-US" sz="1200" b="1" dirty="0"/>
              <a:t>+ sources</a:t>
            </a:r>
          </a:p>
          <a:p>
            <a:r>
              <a:rPr lang="en-US" sz="1200" b="1" dirty="0"/>
              <a:t>10M</a:t>
            </a:r>
            <a:r>
              <a:rPr lang="en-US" sz="1200" b="1" dirty="0"/>
              <a:t>+ docs/day</a:t>
            </a:r>
          </a:p>
          <a:p>
            <a:r>
              <a:rPr lang="en-US" sz="1200" b="1" dirty="0"/>
              <a:t>16B</a:t>
            </a:r>
            <a:r>
              <a:rPr lang="en-US" sz="1200" b="1" dirty="0"/>
              <a:t>+ facts</a:t>
            </a:r>
          </a:p>
          <a:p>
            <a:r>
              <a:rPr lang="en-US" sz="1200" b="1" dirty="0"/>
              <a:t>300M</a:t>
            </a:r>
            <a:r>
              <a:rPr lang="en-US" sz="1200" b="1" dirty="0"/>
              <a:t>+ entities</a:t>
            </a:r>
          </a:p>
        </p:txBody>
      </p:sp>
    </p:spTree>
    <p:extLst>
      <p:ext uri="{BB962C8B-B14F-4D97-AF65-F5344CB8AC3E}">
        <p14:creationId xmlns:p14="http://schemas.microsoft.com/office/powerpoint/2010/main" val="10362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096" y="1730631"/>
            <a:ext cx="1485000" cy="265016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RSS feeds</a:t>
            </a:r>
          </a:p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Social media</a:t>
            </a:r>
          </a:p>
          <a:p>
            <a:pPr algn="ctr"/>
            <a:endParaRPr lang="en-US" sz="1650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Forums</a:t>
            </a:r>
          </a:p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Paste sites</a:t>
            </a:r>
          </a:p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IRC</a:t>
            </a:r>
          </a:p>
          <a:p>
            <a:pPr algn="ctr"/>
            <a:endParaRPr lang="en-US" sz="1650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TOR/Onion</a:t>
            </a:r>
          </a:p>
          <a:p>
            <a:pPr algn="ctr"/>
            <a:endParaRPr lang="en-US" sz="1650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Threat lists</a:t>
            </a:r>
          </a:p>
        </p:txBody>
      </p:sp>
      <p:sp>
        <p:nvSpPr>
          <p:cNvPr id="3" name="Rectangle 3"/>
          <p:cNvSpPr/>
          <p:nvPr/>
        </p:nvSpPr>
        <p:spPr>
          <a:xfrm>
            <a:off x="1692516" y="1730631"/>
            <a:ext cx="1485000" cy="265016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solidFill>
                  <a:schemeClr val="bg2"/>
                </a:solidFill>
                <a:latin typeface="Open Sans" charset="0"/>
                <a:ea typeface="Open Sans" charset="0"/>
                <a:cs typeface="Open Sans" charset="0"/>
              </a:rPr>
              <a:t>Natural Language Processing</a:t>
            </a:r>
          </a:p>
          <a:p>
            <a:pPr algn="ctr"/>
            <a:endParaRPr lang="en-US" sz="1650" dirty="0">
              <a:solidFill>
                <a:schemeClr val="bg2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endParaRPr lang="en-US" sz="1650" dirty="0">
              <a:solidFill>
                <a:schemeClr val="bg2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1650" dirty="0">
                <a:solidFill>
                  <a:schemeClr val="bg2"/>
                </a:solidFill>
                <a:latin typeface="Open Sans" charset="0"/>
                <a:ea typeface="Open Sans" charset="0"/>
                <a:cs typeface="Open Sans" charset="0"/>
              </a:rPr>
              <a:t>Structured Source Analysis</a:t>
            </a:r>
          </a:p>
        </p:txBody>
      </p:sp>
      <p:sp>
        <p:nvSpPr>
          <p:cNvPr id="4" name="Rectangle 4"/>
          <p:cNvSpPr/>
          <p:nvPr/>
        </p:nvSpPr>
        <p:spPr>
          <a:xfrm>
            <a:off x="3214922" y="1730631"/>
            <a:ext cx="1485000" cy="26501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Signals</a:t>
            </a:r>
          </a:p>
          <a:p>
            <a:pPr algn="ctr"/>
            <a:endParaRPr lang="en-US" sz="1650" dirty="0">
              <a:solidFill>
                <a:schemeClr val="tx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1650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Risk Scoring</a:t>
            </a:r>
          </a:p>
        </p:txBody>
      </p:sp>
      <p:sp>
        <p:nvSpPr>
          <p:cNvPr id="5" name="Rectangle 5"/>
          <p:cNvSpPr/>
          <p:nvPr/>
        </p:nvSpPr>
        <p:spPr>
          <a:xfrm>
            <a:off x="4739399" y="1730631"/>
            <a:ext cx="1485000" cy="265016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Events</a:t>
            </a:r>
          </a:p>
          <a:p>
            <a:pPr algn="ctr"/>
            <a:endParaRPr lang="en-US" sz="165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165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Entities</a:t>
            </a:r>
          </a:p>
          <a:p>
            <a:pPr algn="ctr"/>
            <a:endParaRPr lang="en-US" sz="165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ctr"/>
            <a:r>
              <a:rPr lang="en-US" sz="165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Ontologies</a:t>
            </a:r>
          </a:p>
        </p:txBody>
      </p:sp>
      <p:sp>
        <p:nvSpPr>
          <p:cNvPr id="6" name="Rectangle 6"/>
          <p:cNvSpPr/>
          <p:nvPr/>
        </p:nvSpPr>
        <p:spPr>
          <a:xfrm>
            <a:off x="6261814" y="1730631"/>
            <a:ext cx="778790" cy="26501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entagon 7"/>
          <p:cNvSpPr/>
          <p:nvPr/>
        </p:nvSpPr>
        <p:spPr>
          <a:xfrm>
            <a:off x="7078018" y="3987601"/>
            <a:ext cx="1890000" cy="393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latin typeface="Open Sans" charset="0"/>
                <a:ea typeface="Open Sans" charset="0"/>
                <a:cs typeface="Open Sans" charset="0"/>
              </a:rPr>
              <a:t>Browser Plugins</a:t>
            </a:r>
          </a:p>
        </p:txBody>
      </p:sp>
      <p:sp>
        <p:nvSpPr>
          <p:cNvPr id="8" name="Pentagon 8"/>
          <p:cNvSpPr/>
          <p:nvPr/>
        </p:nvSpPr>
        <p:spPr>
          <a:xfrm>
            <a:off x="7081454" y="3539398"/>
            <a:ext cx="1890000" cy="393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latin typeface="Open Sans" charset="0"/>
                <a:ea typeface="Open Sans" charset="0"/>
                <a:cs typeface="Open Sans" charset="0"/>
              </a:rPr>
              <a:t>Cyber Daily</a:t>
            </a:r>
          </a:p>
        </p:txBody>
      </p:sp>
      <p:sp>
        <p:nvSpPr>
          <p:cNvPr id="9" name="Pentagon 9"/>
          <p:cNvSpPr/>
          <p:nvPr/>
        </p:nvSpPr>
        <p:spPr>
          <a:xfrm>
            <a:off x="7081453" y="3087885"/>
            <a:ext cx="1890000" cy="393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latin typeface="Open Sans" charset="0"/>
                <a:ea typeface="Open Sans" charset="0"/>
                <a:cs typeface="Open Sans" charset="0"/>
              </a:rPr>
              <a:t>Alerts</a:t>
            </a:r>
          </a:p>
        </p:txBody>
      </p:sp>
      <p:sp>
        <p:nvSpPr>
          <p:cNvPr id="10" name="Pentagon 10"/>
          <p:cNvSpPr/>
          <p:nvPr/>
        </p:nvSpPr>
        <p:spPr>
          <a:xfrm>
            <a:off x="7081454" y="2624998"/>
            <a:ext cx="1890000" cy="393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latin typeface="Open Sans" charset="0"/>
                <a:ea typeface="Open Sans" charset="0"/>
                <a:cs typeface="Open Sans" charset="0"/>
              </a:rPr>
              <a:t>Analytics API</a:t>
            </a:r>
          </a:p>
        </p:txBody>
      </p:sp>
      <p:sp>
        <p:nvSpPr>
          <p:cNvPr id="11" name="Pentagon 11"/>
          <p:cNvSpPr/>
          <p:nvPr/>
        </p:nvSpPr>
        <p:spPr>
          <a:xfrm>
            <a:off x="7081453" y="2173485"/>
            <a:ext cx="1890000" cy="393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>
                <a:latin typeface="Open Sans" charset="0"/>
                <a:ea typeface="Open Sans" charset="0"/>
                <a:cs typeface="Open Sans" charset="0"/>
              </a:rPr>
              <a:t>Cyber API</a:t>
            </a:r>
          </a:p>
        </p:txBody>
      </p:sp>
      <p:sp>
        <p:nvSpPr>
          <p:cNvPr id="12" name="Pentagon 12"/>
          <p:cNvSpPr/>
          <p:nvPr/>
        </p:nvSpPr>
        <p:spPr>
          <a:xfrm>
            <a:off x="7081453" y="1730629"/>
            <a:ext cx="1890000" cy="393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50" dirty="0">
                <a:latin typeface="Open Sans" charset="0"/>
                <a:ea typeface="Open Sans" charset="0"/>
                <a:cs typeface="Open Sans" charset="0"/>
              </a:rPr>
              <a:t>Core API</a:t>
            </a:r>
          </a:p>
        </p:txBody>
      </p:sp>
      <p:sp>
        <p:nvSpPr>
          <p:cNvPr id="13" name="TextBox 14"/>
          <p:cNvSpPr txBox="1"/>
          <p:nvPr/>
        </p:nvSpPr>
        <p:spPr>
          <a:xfrm>
            <a:off x="134443" y="1292048"/>
            <a:ext cx="157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Collecting</a:t>
            </a:r>
            <a:endParaRPr lang="en-US" sz="2000" dirty="0">
              <a:solidFill>
                <a:schemeClr val="accent6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1695647" y="1292048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rPr>
              <a:t>Organizing</a:t>
            </a:r>
            <a:endParaRPr lang="en-US" sz="2000" dirty="0">
              <a:solidFill>
                <a:schemeClr val="accent5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3211905" y="1292048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4"/>
                </a:solidFill>
                <a:latin typeface="Open Sans" charset="0"/>
                <a:ea typeface="Open Sans" charset="0"/>
                <a:cs typeface="Open Sans" charset="0"/>
              </a:rPr>
              <a:t>Analyzing</a:t>
            </a:r>
            <a:endParaRPr lang="en-US" sz="2000" dirty="0">
              <a:solidFill>
                <a:schemeClr val="accent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4737482" y="1292048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rPr>
              <a:t>Indexing</a:t>
            </a:r>
          </a:p>
        </p:txBody>
      </p:sp>
      <p:sp>
        <p:nvSpPr>
          <p:cNvPr id="18" name="TextBox 19"/>
          <p:cNvSpPr txBox="1"/>
          <p:nvPr/>
        </p:nvSpPr>
        <p:spPr>
          <a:xfrm>
            <a:off x="6272366" y="1292048"/>
            <a:ext cx="768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rPr>
              <a:t>API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9650" y="491670"/>
            <a:ext cx="8264700" cy="497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z="3300" dirty="0" smtClean="0"/>
              <a:t>Recorded Future Web </a:t>
            </a:r>
            <a:r>
              <a:rPr lang="en-US" sz="3300" dirty="0"/>
              <a:t>Intelligence Engine</a:t>
            </a:r>
          </a:p>
        </p:txBody>
      </p:sp>
      <p:sp>
        <p:nvSpPr>
          <p:cNvPr id="20" name="Pentagon 12"/>
          <p:cNvSpPr/>
          <p:nvPr/>
        </p:nvSpPr>
        <p:spPr>
          <a:xfrm>
            <a:off x="188136" y="4676355"/>
            <a:ext cx="8779881" cy="393192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650" dirty="0" smtClean="0">
                <a:latin typeface="Open Sans" charset="0"/>
                <a:ea typeface="Open Sans" charset="0"/>
                <a:cs typeface="Open Sans" charset="0"/>
              </a:rPr>
              <a:t>Only minutes from publishing to interactive analysis / alerts / </a:t>
            </a:r>
            <a:r>
              <a:rPr lang="is-IS" sz="1650" dirty="0" smtClean="0">
                <a:latin typeface="Open Sans" charset="0"/>
                <a:ea typeface="Open Sans" charset="0"/>
                <a:cs typeface="Open Sans" charset="0"/>
              </a:rPr>
              <a:t>…</a:t>
            </a:r>
            <a:endParaRPr lang="en-US" sz="16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1" name="textruta 20"/>
          <p:cNvSpPr txBox="1"/>
          <p:nvPr/>
        </p:nvSpPr>
        <p:spPr>
          <a:xfrm>
            <a:off x="178096" y="5302623"/>
            <a:ext cx="144157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750k+ sources,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7 languages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4736763" y="5321243"/>
            <a:ext cx="144157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16+ </a:t>
            </a:r>
            <a:r>
              <a:rPr lang="en-US" dirty="0" smtClean="0">
                <a:solidFill>
                  <a:schemeClr val="bg1"/>
                </a:solidFill>
              </a:rPr>
              <a:t>billion facts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ruta 22"/>
          <p:cNvSpPr txBox="1"/>
          <p:nvPr/>
        </p:nvSpPr>
        <p:spPr>
          <a:xfrm>
            <a:off x="6222482" y="5321243"/>
            <a:ext cx="121070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1s response tim</a:t>
            </a:r>
            <a:r>
              <a:rPr lang="en-US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1692516" y="5304315"/>
            <a:ext cx="3000104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10-20M </a:t>
            </a:r>
            <a:r>
              <a:rPr lang="en-US" dirty="0">
                <a:solidFill>
                  <a:schemeClr val="bg1"/>
                </a:solidFill>
              </a:rPr>
              <a:t>docs/day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20-40 </a:t>
            </a:r>
            <a:r>
              <a:rPr lang="en-US" dirty="0" smtClean="0">
                <a:solidFill>
                  <a:schemeClr val="bg1"/>
                </a:solidFill>
              </a:rPr>
              <a:t>million facts per day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Ontologies: facts + hierarchies</a:t>
            </a:r>
            <a:endParaRPr lang="en-US" sz="4000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2300748" y="1927122"/>
            <a:ext cx="6403602" cy="4403339"/>
          </a:xfrm>
        </p:spPr>
        <p:txBody>
          <a:bodyPr/>
          <a:lstStyle/>
          <a:p>
            <a:r>
              <a:rPr lang="en-US" sz="3200" dirty="0" smtClean="0"/>
              <a:t>Geography</a:t>
            </a:r>
          </a:p>
          <a:p>
            <a:r>
              <a:rPr lang="en-US" sz="3200" dirty="0" smtClean="0"/>
              <a:t>World politics</a:t>
            </a:r>
          </a:p>
          <a:p>
            <a:r>
              <a:rPr lang="en-US" sz="3200" dirty="0" smtClean="0"/>
              <a:t>Business leaders</a:t>
            </a:r>
            <a:endParaRPr lang="en-US" sz="3200" dirty="0"/>
          </a:p>
          <a:p>
            <a:r>
              <a:rPr lang="en-US" sz="3200" dirty="0" smtClean="0"/>
              <a:t>Industries</a:t>
            </a:r>
          </a:p>
          <a:p>
            <a:r>
              <a:rPr lang="en-US" sz="3200" dirty="0" smtClean="0"/>
              <a:t>Technology</a:t>
            </a:r>
          </a:p>
          <a:p>
            <a:r>
              <a:rPr lang="en-US" sz="3200" dirty="0" smtClean="0"/>
              <a:t>Cyber</a:t>
            </a:r>
            <a:endParaRPr lang="en-US" sz="320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294967295"/>
          </p:nvPr>
        </p:nvSpPr>
        <p:spPr>
          <a:xfrm>
            <a:off x="5717456" y="6376243"/>
            <a:ext cx="2969344" cy="365125"/>
          </a:xfrm>
          <a:prstGeom prst="rect">
            <a:avLst/>
          </a:prstGeom>
        </p:spPr>
        <p:txBody>
          <a:bodyPr/>
          <a:lstStyle/>
          <a:p>
            <a:fld id="{C2714C1C-59D8-DE47-94EC-7BD679604665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01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Ontology</a:t>
            </a:r>
            <a:endParaRPr lang="en-US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76" y="1295347"/>
            <a:ext cx="7855974" cy="48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4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68813" y="1070094"/>
            <a:ext cx="3186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Events: Cyber Attacks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782" y="1712301"/>
            <a:ext cx="2816532" cy="37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t="8678" r="2179" b="9339"/>
          <a:stretch/>
        </p:blipFill>
        <p:spPr>
          <a:xfrm>
            <a:off x="172360" y="877209"/>
            <a:ext cx="6292847" cy="20397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ruta 4"/>
          <p:cNvSpPr txBox="1"/>
          <p:nvPr/>
        </p:nvSpPr>
        <p:spPr>
          <a:xfrm>
            <a:off x="168812" y="187164"/>
            <a:ext cx="714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Extracting Cyber </a:t>
            </a:r>
            <a:r>
              <a:rPr lang="en-US" sz="2800" dirty="0" smtClean="0"/>
              <a:t>Attack Events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58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777965"/>
            <a:ext cx="3553097" cy="5388864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4275907" y="1735245"/>
            <a:ext cx="41539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“He didn’t sleep for four nights! </a:t>
            </a:r>
            <a:r>
              <a:rPr lang="en-US" sz="2800" i="1" dirty="0" smtClean="0"/>
              <a:t>Four whole nights.</a:t>
            </a:r>
            <a:r>
              <a:rPr lang="en-US" sz="2800" dirty="0" smtClean="0"/>
              <a:t>” And if that trip had been his idea of a vacation, where, the psychologist wanted to know, did he work?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8512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/>
          <a:srcRect r="33303"/>
          <a:stretch/>
        </p:blipFill>
        <p:spPr>
          <a:xfrm>
            <a:off x="3460951" y="3061650"/>
            <a:ext cx="5563295" cy="5886045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t="8678" r="2179" b="9339"/>
          <a:stretch/>
        </p:blipFill>
        <p:spPr>
          <a:xfrm>
            <a:off x="172360" y="877209"/>
            <a:ext cx="6292847" cy="20397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6" name="Rak pil 5"/>
          <p:cNvCxnSpPr/>
          <p:nvPr/>
        </p:nvCxnSpPr>
        <p:spPr>
          <a:xfrm>
            <a:off x="3965575" y="2253476"/>
            <a:ext cx="3214158" cy="109932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pil 7"/>
          <p:cNvCxnSpPr/>
          <p:nvPr/>
        </p:nvCxnSpPr>
        <p:spPr>
          <a:xfrm>
            <a:off x="5393956" y="2234426"/>
            <a:ext cx="1785777" cy="199890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>
            <a:off x="2933700" y="2253476"/>
            <a:ext cx="4381499" cy="279265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ruta 4"/>
          <p:cNvSpPr txBox="1"/>
          <p:nvPr/>
        </p:nvSpPr>
        <p:spPr>
          <a:xfrm>
            <a:off x="168812" y="187164"/>
            <a:ext cx="714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Extracting Cyber </a:t>
            </a:r>
            <a:r>
              <a:rPr lang="en-US" sz="2800" dirty="0" smtClean="0"/>
              <a:t>Attack Events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2171699" y="1931976"/>
            <a:ext cx="958851" cy="3215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94049" y="1933552"/>
            <a:ext cx="1247776" cy="3215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97449" y="1933552"/>
            <a:ext cx="565151" cy="3215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755" y="2078850"/>
            <a:ext cx="4784719" cy="297033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68813" y="1070094"/>
            <a:ext cx="3186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Events: Cyber Exploits</a:t>
            </a:r>
          </a:p>
        </p:txBody>
      </p:sp>
    </p:spTree>
    <p:extLst>
      <p:ext uri="{BB962C8B-B14F-4D97-AF65-F5344CB8AC3E}">
        <p14:creationId xmlns:p14="http://schemas.microsoft.com/office/powerpoint/2010/main" val="21463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7" y="3882052"/>
            <a:ext cx="6901009" cy="244226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883" y="818607"/>
            <a:ext cx="4705898" cy="3658632"/>
          </a:xfrm>
          <a:prstGeom prst="rect">
            <a:avLst/>
          </a:prstGeom>
        </p:spPr>
      </p:pic>
      <p:cxnSp>
        <p:nvCxnSpPr>
          <p:cNvPr id="5" name="Rak pil 4"/>
          <p:cNvCxnSpPr/>
          <p:nvPr/>
        </p:nvCxnSpPr>
        <p:spPr>
          <a:xfrm flipV="1">
            <a:off x="3509554" y="1915886"/>
            <a:ext cx="2725783" cy="31873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pil 7"/>
          <p:cNvCxnSpPr/>
          <p:nvPr/>
        </p:nvCxnSpPr>
        <p:spPr>
          <a:xfrm flipV="1">
            <a:off x="1036320" y="1149531"/>
            <a:ext cx="5199017" cy="42846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Using Recorded Future data for Risk Scoring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Web Intelligence Engine harvests millions of documents per day from all over the web, and extract entities, events, and time</a:t>
            </a:r>
          </a:p>
          <a:p>
            <a:r>
              <a:rPr lang="en-US" dirty="0" smtClean="0"/>
              <a:t>This information can be though of as defining a “threat graph” that connects entities based on relationships defined by events and co-occurrence</a:t>
            </a:r>
          </a:p>
          <a:p>
            <a:r>
              <a:rPr lang="en-US" dirty="0" smtClean="0"/>
              <a:t>Information in this threat graph can be used to compute risk metrics in multiple 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61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Bad Company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38" y="827534"/>
            <a:ext cx="9118561" cy="5121746"/>
          </a:xfrm>
          <a:prstGeom prst="rect">
            <a:avLst/>
          </a:prstGeom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2267745" y="1316963"/>
            <a:ext cx="6571456" cy="536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“Two Shady Men Walk Into a Bar”</a:t>
            </a:r>
            <a:endParaRPr lang="en-US" sz="32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41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Open Sans Light" charset="0"/>
                <a:ea typeface="Open Sans Light" charset="0"/>
                <a:cs typeface="Open Sans Light" charset="0"/>
              </a:rPr>
              <a:t>“Two Shady Men Walk Into a Bar”</a:t>
            </a:r>
            <a:endParaRPr lang="en-US" sz="36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971570"/>
            <a:ext cx="8229600" cy="3761687"/>
          </a:xfrm>
        </p:spPr>
        <p:txBody>
          <a:bodyPr/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Look at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contexts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where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an IP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occurs –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e.g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. being mentioned together with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Malware and known threat actors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Number of co-occurrences and severity of related entities indicates if an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IP address is malicious</a:t>
            </a:r>
          </a:p>
          <a:p>
            <a:pPr marL="0" indent="0">
              <a:buNone/>
            </a:pP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240"/>
            <a:ext cx="9423737" cy="829056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154441" y="150711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Network graph of 1,521 IP addresses (blue) and 198 Malware (red) shows some major clusters and several smaller structures.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63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97967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7" y="3566088"/>
            <a:ext cx="7731776" cy="2132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2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303"/>
            <a:ext cx="7095729" cy="34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objekt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10" y="3722914"/>
            <a:ext cx="5881645" cy="29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072"/>
            <a:ext cx="9144000" cy="6096000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2987825" y="85725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Bad Neighborhoods</a:t>
            </a:r>
          </a:p>
          <a:p>
            <a:endParaRPr lang="en-US" sz="36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Detecting Malicious Infrastructure and Calculating Risk Scores Using Contextual Information From Open and Dark Web Sources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Staffan</a:t>
            </a:r>
            <a:r>
              <a:rPr lang="en-US" dirty="0" smtClean="0"/>
              <a:t> </a:t>
            </a:r>
            <a:r>
              <a:rPr lang="en-US" dirty="0" err="1" smtClean="0"/>
              <a:t>Truvé</a:t>
            </a:r>
            <a:r>
              <a:rPr lang="en-US" dirty="0" smtClean="0"/>
              <a:t>, PhD</a:t>
            </a:r>
          </a:p>
          <a:p>
            <a:r>
              <a:rPr lang="en-US" sz="1800" dirty="0" smtClean="0"/>
              <a:t>CTO and co-founder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32" y="4698608"/>
            <a:ext cx="4464634" cy="77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1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962" y="857251"/>
            <a:ext cx="3452431" cy="502002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95511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7" y="-892336"/>
            <a:ext cx="8127264" cy="11817482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2630606" y="2280029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Ellips 10"/>
          <p:cNvSpPr/>
          <p:nvPr/>
        </p:nvSpPr>
        <p:spPr>
          <a:xfrm>
            <a:off x="1373306" y="4042298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Ellips 12"/>
          <p:cNvSpPr/>
          <p:nvPr/>
        </p:nvSpPr>
        <p:spPr>
          <a:xfrm>
            <a:off x="1717060" y="446793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Ellips 14"/>
          <p:cNvSpPr/>
          <p:nvPr/>
        </p:nvSpPr>
        <p:spPr>
          <a:xfrm>
            <a:off x="4126742" y="2967536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Ellips 16"/>
          <p:cNvSpPr/>
          <p:nvPr/>
        </p:nvSpPr>
        <p:spPr>
          <a:xfrm>
            <a:off x="5659556" y="236191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Ellips 18"/>
          <p:cNvSpPr/>
          <p:nvPr/>
        </p:nvSpPr>
        <p:spPr>
          <a:xfrm>
            <a:off x="7443149" y="446793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Ellips 20"/>
          <p:cNvSpPr/>
          <p:nvPr/>
        </p:nvSpPr>
        <p:spPr>
          <a:xfrm>
            <a:off x="7099397" y="4549823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Ellips 22"/>
          <p:cNvSpPr/>
          <p:nvPr/>
        </p:nvSpPr>
        <p:spPr>
          <a:xfrm>
            <a:off x="7432913" y="4852633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Ellips 24"/>
          <p:cNvSpPr/>
          <p:nvPr/>
        </p:nvSpPr>
        <p:spPr>
          <a:xfrm>
            <a:off x="7351028" y="1684646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77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7" y="-892336"/>
            <a:ext cx="8127264" cy="11817482"/>
          </a:xfrm>
          <a:prstGeom prst="rect">
            <a:avLst/>
          </a:prstGeom>
        </p:spPr>
      </p:pic>
      <p:sp>
        <p:nvSpPr>
          <p:cNvPr id="6" name="Ellips 5"/>
          <p:cNvSpPr/>
          <p:nvPr/>
        </p:nvSpPr>
        <p:spPr>
          <a:xfrm>
            <a:off x="2368741" y="2018164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Ellips 3"/>
          <p:cNvSpPr/>
          <p:nvPr/>
        </p:nvSpPr>
        <p:spPr>
          <a:xfrm>
            <a:off x="2630606" y="2280029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Ellips 9"/>
          <p:cNvSpPr/>
          <p:nvPr/>
        </p:nvSpPr>
        <p:spPr>
          <a:xfrm>
            <a:off x="1111441" y="3780430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Ellips 10"/>
          <p:cNvSpPr/>
          <p:nvPr/>
        </p:nvSpPr>
        <p:spPr>
          <a:xfrm>
            <a:off x="1373306" y="4042298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Ellips 11"/>
          <p:cNvSpPr/>
          <p:nvPr/>
        </p:nvSpPr>
        <p:spPr>
          <a:xfrm>
            <a:off x="1455193" y="4206070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Ellips 12"/>
          <p:cNvSpPr/>
          <p:nvPr/>
        </p:nvSpPr>
        <p:spPr>
          <a:xfrm>
            <a:off x="1717060" y="446793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Ellips 13"/>
          <p:cNvSpPr/>
          <p:nvPr/>
        </p:nvSpPr>
        <p:spPr>
          <a:xfrm>
            <a:off x="3864876" y="2705668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Ellips 14"/>
          <p:cNvSpPr/>
          <p:nvPr/>
        </p:nvSpPr>
        <p:spPr>
          <a:xfrm>
            <a:off x="4126742" y="2967536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Ellips 15"/>
          <p:cNvSpPr/>
          <p:nvPr/>
        </p:nvSpPr>
        <p:spPr>
          <a:xfrm>
            <a:off x="5397688" y="2100049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Ellips 16"/>
          <p:cNvSpPr/>
          <p:nvPr/>
        </p:nvSpPr>
        <p:spPr>
          <a:xfrm>
            <a:off x="5659556" y="236191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Ellips 17"/>
          <p:cNvSpPr/>
          <p:nvPr/>
        </p:nvSpPr>
        <p:spPr>
          <a:xfrm>
            <a:off x="7181283" y="4206070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Ellips 18"/>
          <p:cNvSpPr/>
          <p:nvPr/>
        </p:nvSpPr>
        <p:spPr>
          <a:xfrm>
            <a:off x="7443149" y="446793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Ellips 19"/>
          <p:cNvSpPr/>
          <p:nvPr/>
        </p:nvSpPr>
        <p:spPr>
          <a:xfrm>
            <a:off x="6837529" y="4287957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Ellips 20"/>
          <p:cNvSpPr/>
          <p:nvPr/>
        </p:nvSpPr>
        <p:spPr>
          <a:xfrm>
            <a:off x="7099397" y="4549823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Ellips 21"/>
          <p:cNvSpPr/>
          <p:nvPr/>
        </p:nvSpPr>
        <p:spPr>
          <a:xfrm>
            <a:off x="7171048" y="4590766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Ellips 22"/>
          <p:cNvSpPr/>
          <p:nvPr/>
        </p:nvSpPr>
        <p:spPr>
          <a:xfrm>
            <a:off x="7432913" y="4852633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Ellips 23"/>
          <p:cNvSpPr/>
          <p:nvPr/>
        </p:nvSpPr>
        <p:spPr>
          <a:xfrm>
            <a:off x="7089160" y="1422781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Ellips 24"/>
          <p:cNvSpPr/>
          <p:nvPr/>
        </p:nvSpPr>
        <p:spPr>
          <a:xfrm>
            <a:off x="7351028" y="1684646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549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objekt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7" y="-892336"/>
            <a:ext cx="8127264" cy="11817482"/>
          </a:xfrm>
          <a:prstGeom prst="rect">
            <a:avLst/>
          </a:prstGeom>
        </p:spPr>
      </p:pic>
      <p:sp>
        <p:nvSpPr>
          <p:cNvPr id="6" name="Ellips 5"/>
          <p:cNvSpPr/>
          <p:nvPr/>
        </p:nvSpPr>
        <p:spPr>
          <a:xfrm>
            <a:off x="2368741" y="2018164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Ellips 3"/>
          <p:cNvSpPr/>
          <p:nvPr/>
        </p:nvSpPr>
        <p:spPr>
          <a:xfrm>
            <a:off x="2630606" y="2280029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Ellips 9"/>
          <p:cNvSpPr/>
          <p:nvPr/>
        </p:nvSpPr>
        <p:spPr>
          <a:xfrm>
            <a:off x="1111441" y="3780430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Ellips 10"/>
          <p:cNvSpPr/>
          <p:nvPr/>
        </p:nvSpPr>
        <p:spPr>
          <a:xfrm>
            <a:off x="1373306" y="4042298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Ellips 11"/>
          <p:cNvSpPr/>
          <p:nvPr/>
        </p:nvSpPr>
        <p:spPr>
          <a:xfrm>
            <a:off x="1455193" y="4206070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Ellips 12"/>
          <p:cNvSpPr/>
          <p:nvPr/>
        </p:nvSpPr>
        <p:spPr>
          <a:xfrm>
            <a:off x="1717060" y="446793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Ellips 13"/>
          <p:cNvSpPr/>
          <p:nvPr/>
        </p:nvSpPr>
        <p:spPr>
          <a:xfrm>
            <a:off x="3864876" y="2705668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Ellips 14"/>
          <p:cNvSpPr/>
          <p:nvPr/>
        </p:nvSpPr>
        <p:spPr>
          <a:xfrm>
            <a:off x="4126742" y="2967536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Ellips 15"/>
          <p:cNvSpPr/>
          <p:nvPr/>
        </p:nvSpPr>
        <p:spPr>
          <a:xfrm>
            <a:off x="5397688" y="2100049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Ellips 16"/>
          <p:cNvSpPr/>
          <p:nvPr/>
        </p:nvSpPr>
        <p:spPr>
          <a:xfrm>
            <a:off x="5659556" y="236191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Ellips 17"/>
          <p:cNvSpPr/>
          <p:nvPr/>
        </p:nvSpPr>
        <p:spPr>
          <a:xfrm>
            <a:off x="7181283" y="4206070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Ellips 18"/>
          <p:cNvSpPr/>
          <p:nvPr/>
        </p:nvSpPr>
        <p:spPr>
          <a:xfrm>
            <a:off x="7443149" y="4467937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Ellips 19"/>
          <p:cNvSpPr/>
          <p:nvPr/>
        </p:nvSpPr>
        <p:spPr>
          <a:xfrm>
            <a:off x="6837529" y="4287957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Ellips 20"/>
          <p:cNvSpPr/>
          <p:nvPr/>
        </p:nvSpPr>
        <p:spPr>
          <a:xfrm>
            <a:off x="7099397" y="4549823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Ellips 21"/>
          <p:cNvSpPr/>
          <p:nvPr/>
        </p:nvSpPr>
        <p:spPr>
          <a:xfrm>
            <a:off x="7171048" y="4590766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Ellips 22"/>
          <p:cNvSpPr/>
          <p:nvPr/>
        </p:nvSpPr>
        <p:spPr>
          <a:xfrm>
            <a:off x="7432913" y="4852633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Ellips 23"/>
          <p:cNvSpPr/>
          <p:nvPr/>
        </p:nvSpPr>
        <p:spPr>
          <a:xfrm>
            <a:off x="7089160" y="1422781"/>
            <a:ext cx="687506" cy="687506"/>
          </a:xfrm>
          <a:prstGeom prst="ellipse">
            <a:avLst/>
          </a:prstGeom>
          <a:solidFill>
            <a:srgbClr val="FF00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Ellips 24"/>
          <p:cNvSpPr/>
          <p:nvPr/>
        </p:nvSpPr>
        <p:spPr>
          <a:xfrm>
            <a:off x="7351028" y="1684646"/>
            <a:ext cx="163773" cy="16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Ellips 25"/>
          <p:cNvSpPr/>
          <p:nvPr/>
        </p:nvSpPr>
        <p:spPr>
          <a:xfrm>
            <a:off x="5773856" y="2527397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Ellips 26"/>
          <p:cNvSpPr/>
          <p:nvPr/>
        </p:nvSpPr>
        <p:spPr>
          <a:xfrm>
            <a:off x="1733264" y="2009632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9" name="Ellips 28"/>
          <p:cNvSpPr/>
          <p:nvPr/>
        </p:nvSpPr>
        <p:spPr>
          <a:xfrm>
            <a:off x="7187255" y="1844153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0" name="Ellips 29"/>
          <p:cNvSpPr/>
          <p:nvPr/>
        </p:nvSpPr>
        <p:spPr>
          <a:xfrm>
            <a:off x="7331408" y="1505519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1" name="Ellips 30"/>
          <p:cNvSpPr/>
          <p:nvPr/>
        </p:nvSpPr>
        <p:spPr>
          <a:xfrm>
            <a:off x="7249520" y="4406522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2" name="Ellips 31"/>
          <p:cNvSpPr/>
          <p:nvPr/>
        </p:nvSpPr>
        <p:spPr>
          <a:xfrm>
            <a:off x="7705016" y="2912519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5" name="Ellips 34"/>
          <p:cNvSpPr/>
          <p:nvPr/>
        </p:nvSpPr>
        <p:spPr>
          <a:xfrm>
            <a:off x="1605317" y="4242749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6" name="Ellips 35"/>
          <p:cNvSpPr/>
          <p:nvPr/>
        </p:nvSpPr>
        <p:spPr>
          <a:xfrm>
            <a:off x="7310936" y="4668389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8" name="Ellips 37"/>
          <p:cNvSpPr/>
          <p:nvPr/>
        </p:nvSpPr>
        <p:spPr>
          <a:xfrm>
            <a:off x="1586978" y="3976619"/>
            <a:ext cx="163773" cy="1637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801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Risk Scoring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We have created an aggregated Recorded Future Risk Score based on a set of maliciousness / suspiciousness criteria:</a:t>
            </a:r>
          </a:p>
          <a:p>
            <a:pPr lvl="1"/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Mentions by honeypot bots, 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  <a:p>
            <a:pPr lvl="1"/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C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o-occurrence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with Malware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entities</a:t>
            </a:r>
          </a:p>
          <a:p>
            <a:pPr lvl="1"/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etc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. etc.</a:t>
            </a:r>
          </a:p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Applied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to IP 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Addresses and Hash values</a:t>
            </a:r>
          </a:p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Same machinery also used to asses criticality of vulnerabilities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1076" y="-245291"/>
            <a:ext cx="17757184" cy="94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15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Details on Risk Score Calculation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2"/>
          </p:nvPr>
        </p:nvSpPr>
        <p:spPr>
          <a:xfrm>
            <a:off x="358776" y="1402698"/>
            <a:ext cx="8426450" cy="5093896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sv-SE" sz="2000" dirty="0" smtClean="0"/>
              <a:t>The </a:t>
            </a:r>
            <a:r>
              <a:rPr lang="sv-SE" sz="2000" dirty="0"/>
              <a:t>overall Risk Score is a </a:t>
            </a:r>
            <a:r>
              <a:rPr lang="sv-SE" sz="2000" dirty="0" err="1"/>
              <a:t>number</a:t>
            </a:r>
            <a:r>
              <a:rPr lang="sv-SE" sz="2000" dirty="0"/>
              <a:t> </a:t>
            </a:r>
            <a:r>
              <a:rPr lang="sv-SE" sz="2000" dirty="0" err="1"/>
              <a:t>between</a:t>
            </a:r>
            <a:r>
              <a:rPr lang="sv-SE" sz="2000" dirty="0"/>
              <a:t> 0 and 99, </a:t>
            </a:r>
            <a:r>
              <a:rPr lang="sv-SE" sz="2000" dirty="0" err="1"/>
              <a:t>determined</a:t>
            </a:r>
            <a:r>
              <a:rPr lang="sv-SE" sz="2000" dirty="0"/>
              <a:t> by </a:t>
            </a:r>
            <a:r>
              <a:rPr lang="sv-SE" sz="2000" dirty="0" err="1"/>
              <a:t>which</a:t>
            </a:r>
            <a:r>
              <a:rPr lang="sv-SE" sz="2000" dirty="0"/>
              <a:t> </a:t>
            </a:r>
            <a:r>
              <a:rPr lang="sv-SE" sz="2000" dirty="0" err="1"/>
              <a:t>rules</a:t>
            </a:r>
            <a:r>
              <a:rPr lang="sv-SE" sz="2000" dirty="0"/>
              <a:t> </a:t>
            </a:r>
            <a:r>
              <a:rPr lang="sv-SE" sz="2000" dirty="0" err="1"/>
              <a:t>are</a:t>
            </a:r>
            <a:r>
              <a:rPr lang="sv-SE" sz="2000" dirty="0"/>
              <a:t> </a:t>
            </a:r>
            <a:r>
              <a:rPr lang="sv-SE" sz="2000" dirty="0" err="1"/>
              <a:t>currently</a:t>
            </a:r>
            <a:r>
              <a:rPr lang="sv-SE" sz="2000" dirty="0"/>
              <a:t> </a:t>
            </a:r>
            <a:r>
              <a:rPr lang="sv-SE" sz="2000" dirty="0" err="1"/>
              <a:t>triggered</a:t>
            </a:r>
            <a:r>
              <a:rPr lang="sv-SE" sz="2000" dirty="0"/>
              <a:t>. </a:t>
            </a:r>
            <a:r>
              <a:rPr lang="sv-SE" sz="2000" dirty="0" err="1"/>
              <a:t>Each</a:t>
            </a:r>
            <a:r>
              <a:rPr lang="sv-SE" sz="2000" dirty="0"/>
              <a:t> risk </a:t>
            </a:r>
            <a:r>
              <a:rPr lang="sv-SE" sz="2000" dirty="0" err="1"/>
              <a:t>rule</a:t>
            </a:r>
            <a:r>
              <a:rPr lang="sv-SE" sz="2000" dirty="0"/>
              <a:t> has a </a:t>
            </a:r>
            <a:r>
              <a:rPr lang="sv-SE" sz="2000" dirty="0" err="1"/>
              <a:t>severity</a:t>
            </a:r>
            <a:r>
              <a:rPr lang="sv-SE" sz="2000" dirty="0"/>
              <a:t> </a:t>
            </a:r>
            <a:r>
              <a:rPr lang="sv-SE" sz="2000" dirty="0" err="1"/>
              <a:t>level</a:t>
            </a:r>
            <a:r>
              <a:rPr lang="sv-SE" sz="2000" dirty="0"/>
              <a:t>, </a:t>
            </a:r>
            <a:r>
              <a:rPr lang="sv-SE" sz="2000" dirty="0" err="1"/>
              <a:t>which</a:t>
            </a:r>
            <a:r>
              <a:rPr lang="sv-SE" sz="2000" dirty="0"/>
              <a:t> </a:t>
            </a:r>
            <a:r>
              <a:rPr lang="sv-SE" sz="2000" dirty="0" err="1"/>
              <a:t>corresponds</a:t>
            </a:r>
            <a:r>
              <a:rPr lang="sv-SE" sz="2000" dirty="0"/>
              <a:t> to a band </a:t>
            </a:r>
            <a:r>
              <a:rPr lang="sv-SE" sz="2000" dirty="0" err="1"/>
              <a:t>of</a:t>
            </a:r>
            <a:r>
              <a:rPr lang="sv-SE" sz="2000" dirty="0"/>
              <a:t> risk scores.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/>
              <a:t>Very</a:t>
            </a:r>
            <a:r>
              <a:rPr lang="sv-SE" sz="1200" dirty="0"/>
              <a:t> </a:t>
            </a:r>
            <a:r>
              <a:rPr lang="sv-SE" sz="1200" dirty="0" err="1"/>
              <a:t>Malicious</a:t>
            </a:r>
            <a:r>
              <a:rPr lang="sv-SE" sz="1200" dirty="0"/>
              <a:t>: 90-99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/>
              <a:t>Malicious</a:t>
            </a:r>
            <a:r>
              <a:rPr lang="sv-SE" sz="1200" dirty="0"/>
              <a:t>: 65-89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/>
              <a:t>Suspicious</a:t>
            </a:r>
            <a:r>
              <a:rPr lang="sv-SE" sz="1200" dirty="0"/>
              <a:t>: 25-64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/>
              <a:t>Unusual</a:t>
            </a:r>
            <a:r>
              <a:rPr lang="sv-SE" sz="1200" dirty="0"/>
              <a:t>: 5-24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/>
              <a:t>No </a:t>
            </a:r>
            <a:r>
              <a:rPr lang="sv-SE" sz="1200" dirty="0" err="1"/>
              <a:t>current</a:t>
            </a:r>
            <a:r>
              <a:rPr lang="sv-SE" sz="1200" dirty="0"/>
              <a:t> </a:t>
            </a:r>
            <a:r>
              <a:rPr lang="sv-SE" sz="1200" dirty="0" err="1"/>
              <a:t>evidence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risk: 0</a:t>
            </a:r>
          </a:p>
          <a:p>
            <a:pPr marL="342900" lvl="1" indent="-342900">
              <a:buFont typeface="Arial" charset="0"/>
              <a:buChar char="•"/>
            </a:pPr>
            <a:r>
              <a:rPr lang="sv-SE" sz="2000" dirty="0" smtClean="0"/>
              <a:t>The </a:t>
            </a:r>
            <a:r>
              <a:rPr lang="sv-SE" sz="2000" dirty="0" err="1"/>
              <a:t>highest</a:t>
            </a:r>
            <a:r>
              <a:rPr lang="sv-SE" sz="2000" dirty="0"/>
              <a:t> </a:t>
            </a:r>
            <a:r>
              <a:rPr lang="sv-SE" sz="2000" dirty="0" err="1"/>
              <a:t>severity</a:t>
            </a:r>
            <a:r>
              <a:rPr lang="sv-SE" sz="2000" dirty="0"/>
              <a:t> </a:t>
            </a:r>
            <a:r>
              <a:rPr lang="sv-SE" sz="2000" dirty="0" err="1"/>
              <a:t>level</a:t>
            </a:r>
            <a:r>
              <a:rPr lang="sv-SE" sz="2000" dirty="0"/>
              <a:t> </a:t>
            </a:r>
            <a:r>
              <a:rPr lang="sv-SE" sz="2000" dirty="0" err="1"/>
              <a:t>associated</a:t>
            </a:r>
            <a:r>
              <a:rPr lang="sv-SE" sz="2000" dirty="0"/>
              <a:t> </a:t>
            </a:r>
            <a:r>
              <a:rPr lang="sv-SE" sz="2000" dirty="0" err="1"/>
              <a:t>with</a:t>
            </a:r>
            <a:r>
              <a:rPr lang="sv-SE" sz="2000" dirty="0"/>
              <a:t> an </a:t>
            </a:r>
            <a:r>
              <a:rPr lang="sv-SE" sz="2000" dirty="0" err="1"/>
              <a:t>entity</a:t>
            </a:r>
            <a:r>
              <a:rPr lang="sv-SE" sz="2000" dirty="0"/>
              <a:t> </a:t>
            </a:r>
            <a:r>
              <a:rPr lang="sv-SE" sz="2000" dirty="0" err="1"/>
              <a:t>determine</a:t>
            </a:r>
            <a:r>
              <a:rPr lang="sv-SE" sz="2000" dirty="0"/>
              <a:t> the </a:t>
            </a:r>
            <a:r>
              <a:rPr lang="sv-SE" sz="2000" dirty="0" err="1"/>
              <a:t>base</a:t>
            </a:r>
            <a:r>
              <a:rPr lang="sv-SE" sz="2000" dirty="0"/>
              <a:t> score as </a:t>
            </a:r>
            <a:r>
              <a:rPr lang="sv-SE" sz="2000" dirty="0" err="1"/>
              <a:t>follows</a:t>
            </a:r>
            <a:r>
              <a:rPr lang="sv-SE" sz="2000" dirty="0"/>
              <a:t>:</a:t>
            </a:r>
            <a:r>
              <a:rPr lang="sv-SE" dirty="0"/>
              <a:t> </a:t>
            </a:r>
            <a:endParaRPr lang="sv-SE" dirty="0" smtClean="0"/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 smtClean="0"/>
              <a:t>Very</a:t>
            </a:r>
            <a:r>
              <a:rPr lang="sv-SE" sz="1200" dirty="0" smtClean="0"/>
              <a:t> </a:t>
            </a:r>
            <a:r>
              <a:rPr lang="sv-SE" sz="1200" dirty="0" err="1"/>
              <a:t>Malicious</a:t>
            </a:r>
            <a:r>
              <a:rPr lang="sv-SE" sz="1200" dirty="0"/>
              <a:t>: 90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/>
              <a:t>Malicious</a:t>
            </a:r>
            <a:r>
              <a:rPr lang="sv-SE" sz="1200" dirty="0"/>
              <a:t>: 65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/>
              <a:t>Suspicious</a:t>
            </a:r>
            <a:r>
              <a:rPr lang="sv-SE" sz="1200" dirty="0"/>
              <a:t>: 25</a:t>
            </a:r>
          </a:p>
          <a:p>
            <a:pPr marL="798461" lvl="2" indent="-342900">
              <a:buFont typeface="Arial" charset="0"/>
              <a:buChar char="•"/>
            </a:pPr>
            <a:r>
              <a:rPr lang="sv-SE" sz="1200" dirty="0" err="1"/>
              <a:t>Unusual</a:t>
            </a:r>
            <a:r>
              <a:rPr lang="sv-SE" sz="1200" dirty="0"/>
              <a:t>: 5</a:t>
            </a:r>
          </a:p>
          <a:p>
            <a:pPr marL="342900" lvl="1" indent="-342900">
              <a:buFont typeface="Arial" charset="0"/>
              <a:buChar char="•"/>
            </a:pPr>
            <a:r>
              <a:rPr lang="sv-SE" sz="2000" dirty="0" err="1" smtClean="0"/>
              <a:t>Additional</a:t>
            </a:r>
            <a:r>
              <a:rPr lang="sv-SE" sz="2000" dirty="0" smtClean="0"/>
              <a:t> </a:t>
            </a:r>
            <a:r>
              <a:rPr lang="sv-SE" sz="2000" dirty="0"/>
              <a:t>risk </a:t>
            </a:r>
            <a:r>
              <a:rPr lang="sv-SE" sz="2000" dirty="0" err="1"/>
              <a:t>evidence</a:t>
            </a:r>
            <a:r>
              <a:rPr lang="sv-SE" sz="2000" dirty="0"/>
              <a:t> </a:t>
            </a:r>
            <a:r>
              <a:rPr lang="sv-SE" sz="2000" dirty="0" err="1"/>
              <a:t>will</a:t>
            </a:r>
            <a:r>
              <a:rPr lang="sv-SE" sz="2000" dirty="0"/>
              <a:t> </a:t>
            </a:r>
            <a:r>
              <a:rPr lang="sv-SE" sz="2000" dirty="0" err="1"/>
              <a:t>increases</a:t>
            </a:r>
            <a:r>
              <a:rPr lang="sv-SE" sz="2000" dirty="0"/>
              <a:t> the Risk Score </a:t>
            </a:r>
            <a:r>
              <a:rPr lang="sv-SE" sz="2000" dirty="0" err="1"/>
              <a:t>within</a:t>
            </a:r>
            <a:r>
              <a:rPr lang="sv-SE" sz="2000" dirty="0"/>
              <a:t> </a:t>
            </a:r>
            <a:r>
              <a:rPr lang="sv-SE" sz="2000" dirty="0" err="1"/>
              <a:t>that</a:t>
            </a:r>
            <a:r>
              <a:rPr lang="sv-SE" sz="2000" dirty="0"/>
              <a:t> band. </a:t>
            </a:r>
            <a:r>
              <a:rPr lang="sv-SE" sz="2000" dirty="0" err="1"/>
              <a:t>However</a:t>
            </a:r>
            <a:r>
              <a:rPr lang="sv-SE" sz="2000" dirty="0"/>
              <a:t>, </a:t>
            </a:r>
            <a:r>
              <a:rPr lang="sv-SE" sz="2000" dirty="0" err="1"/>
              <a:t>this</a:t>
            </a:r>
            <a:r>
              <a:rPr lang="sv-SE" sz="2000" dirty="0"/>
              <a:t> </a:t>
            </a:r>
            <a:r>
              <a:rPr lang="sv-SE" sz="2000" dirty="0" err="1"/>
              <a:t>additional</a:t>
            </a:r>
            <a:r>
              <a:rPr lang="sv-SE" sz="2000" dirty="0"/>
              <a:t> </a:t>
            </a:r>
            <a:r>
              <a:rPr lang="sv-SE" sz="2000" dirty="0" err="1"/>
              <a:t>evidence</a:t>
            </a:r>
            <a:r>
              <a:rPr lang="sv-SE" sz="2000" dirty="0"/>
              <a:t> never </a:t>
            </a:r>
            <a:r>
              <a:rPr lang="sv-SE" sz="2000" dirty="0" err="1"/>
              <a:t>moves</a:t>
            </a:r>
            <a:r>
              <a:rPr lang="sv-SE" sz="2000" dirty="0"/>
              <a:t> the score to a </a:t>
            </a:r>
            <a:r>
              <a:rPr lang="sv-SE" sz="2000" dirty="0" err="1"/>
              <a:t>higher</a:t>
            </a:r>
            <a:r>
              <a:rPr lang="sv-SE" sz="2000" dirty="0"/>
              <a:t> band. For </a:t>
            </a:r>
            <a:r>
              <a:rPr lang="sv-SE" sz="2000" dirty="0" err="1"/>
              <a:t>example</a:t>
            </a:r>
            <a:r>
              <a:rPr lang="sv-SE" sz="2000" dirty="0"/>
              <a:t>, no </a:t>
            </a:r>
            <a:r>
              <a:rPr lang="sv-SE" sz="2000" dirty="0" err="1"/>
              <a:t>amount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suspicious</a:t>
            </a:r>
            <a:r>
              <a:rPr lang="sv-SE" sz="2000" dirty="0"/>
              <a:t> risk </a:t>
            </a:r>
            <a:r>
              <a:rPr lang="sv-SE" sz="2000" dirty="0" err="1"/>
              <a:t>evidence</a:t>
            </a:r>
            <a:r>
              <a:rPr lang="sv-SE" sz="2000" dirty="0"/>
              <a:t> </a:t>
            </a:r>
            <a:r>
              <a:rPr lang="sv-SE" sz="2000" dirty="0" err="1"/>
              <a:t>will</a:t>
            </a:r>
            <a:r>
              <a:rPr lang="sv-SE" sz="2000" dirty="0"/>
              <a:t> cause the score to </a:t>
            </a:r>
            <a:r>
              <a:rPr lang="sv-SE" sz="2000" dirty="0" err="1"/>
              <a:t>become</a:t>
            </a:r>
            <a:r>
              <a:rPr lang="sv-SE" sz="2000" dirty="0"/>
              <a:t> </a:t>
            </a:r>
            <a:r>
              <a:rPr lang="sv-SE" sz="2000" dirty="0" err="1"/>
              <a:t>Malicious</a:t>
            </a:r>
            <a:r>
              <a:rPr lang="sv-SE" sz="2000" dirty="0"/>
              <a:t>.</a:t>
            </a:r>
          </a:p>
          <a:p>
            <a:pPr marL="342900" lvl="1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60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58776" y="422346"/>
            <a:ext cx="8426450" cy="448511"/>
          </a:xfrm>
        </p:spPr>
        <p:txBody>
          <a:bodyPr/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Risk Score Rules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72" y="1095020"/>
            <a:ext cx="8534400" cy="55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81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8068" cy="1325563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Value of Risk Scores Based on</a:t>
            </a:r>
            <a:b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Threat </a:t>
            </a:r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Lists + </a:t>
            </a:r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Open </a:t>
            </a:r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Source Intelligence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2203269"/>
            <a:ext cx="7886700" cy="3973694"/>
          </a:xfrm>
        </p:spPr>
        <p:txBody>
          <a:bodyPr/>
          <a:lstStyle/>
          <a:p>
            <a:r>
              <a:rPr lang="en-US" dirty="0" smtClean="0"/>
              <a:t>Open Source Intelligence adds </a:t>
            </a:r>
            <a:r>
              <a:rPr lang="sv-SE" dirty="0" smtClean="0"/>
              <a:t>~</a:t>
            </a:r>
            <a:r>
              <a:rPr lang="sv-SE" dirty="0" smtClean="0"/>
              <a:t>120% </a:t>
            </a:r>
            <a:r>
              <a:rPr lang="sv-SE" dirty="0" err="1" smtClean="0"/>
              <a:t>more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IP </a:t>
            </a:r>
            <a:r>
              <a:rPr lang="sv-SE" dirty="0" err="1" smtClean="0"/>
              <a:t>addresses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risk score on </a:t>
            </a:r>
            <a:r>
              <a:rPr lang="sv-SE" dirty="0" err="1" smtClean="0"/>
              <a:t>any</a:t>
            </a:r>
            <a:r>
              <a:rPr lang="sv-SE" dirty="0" smtClean="0"/>
              <a:t> given </a:t>
            </a:r>
            <a:r>
              <a:rPr lang="sv-SE" dirty="0" err="1" smtClean="0"/>
              <a:t>day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40k IPs from </a:t>
            </a:r>
            <a:r>
              <a:rPr lang="sv-SE" dirty="0" err="1" smtClean="0"/>
              <a:t>threat</a:t>
            </a:r>
            <a:r>
              <a:rPr lang="sv-SE" dirty="0" smtClean="0"/>
              <a:t> lists </a:t>
            </a:r>
            <a:r>
              <a:rPr lang="sv-SE" dirty="0" smtClean="0">
                <a:sym typeface="Wingdings"/>
              </a:rPr>
              <a:t> </a:t>
            </a:r>
            <a:br>
              <a:rPr lang="sv-SE" dirty="0" smtClean="0">
                <a:sym typeface="Wingdings"/>
              </a:rPr>
            </a:br>
            <a:r>
              <a:rPr lang="sv-SE" dirty="0" smtClean="0">
                <a:sym typeface="Wingdings"/>
              </a:rPr>
              <a:t>88k IPs from </a:t>
            </a:r>
            <a:r>
              <a:rPr lang="sv-SE" dirty="0" err="1" smtClean="0">
                <a:sym typeface="Wingdings"/>
              </a:rPr>
              <a:t>threat</a:t>
            </a:r>
            <a:r>
              <a:rPr lang="sv-SE" dirty="0" smtClean="0">
                <a:sym typeface="Wingdings"/>
              </a:rPr>
              <a:t> lists + </a:t>
            </a:r>
            <a:r>
              <a:rPr lang="sv-SE" dirty="0" err="1" smtClean="0">
                <a:sym typeface="Wingdings"/>
              </a:rPr>
              <a:t>open</a:t>
            </a:r>
            <a:r>
              <a:rPr lang="sv-SE" dirty="0" smtClean="0">
                <a:sym typeface="Wingdings"/>
              </a:rPr>
              <a:t>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7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 smtClean="0">
                <a:latin typeface="Open Sans Light" charset="0"/>
                <a:ea typeface="Open Sans Light" charset="0"/>
                <a:cs typeface="Open Sans Light" charset="0"/>
              </a:rPr>
              <a:t>Next Step: Predictive IP Risk Scoring</a:t>
            </a:r>
            <a:endParaRPr lang="en-US" sz="32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2772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45% of this week’s threat list addresses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remain </a:t>
            </a:r>
            <a:r>
              <a:rPr lang="en-US" dirty="0" smtClean="0"/>
              <a:t>on next week’s lists</a:t>
            </a:r>
          </a:p>
          <a:p>
            <a:endParaRPr lang="en-US" dirty="0" smtClean="0"/>
          </a:p>
          <a:p>
            <a:r>
              <a:rPr lang="en-US" dirty="0" smtClean="0"/>
              <a:t>Our extended threat lists based on contextual information identify  66% of next week’s threat listed IPs (the 45% above is true subset of these)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>An SVM (support vector machine) trained on historical data from both threat lists and open source intelligence </a:t>
            </a:r>
            <a:r>
              <a:rPr lang="en-US" dirty="0" smtClean="0"/>
              <a:t>yields 75</a:t>
            </a:r>
            <a:r>
              <a:rPr lang="en-US" dirty="0"/>
              <a:t>% of next week’s </a:t>
            </a:r>
            <a:r>
              <a:rPr lang="en-US" dirty="0" smtClean="0"/>
              <a:t>threat listed IPs at </a:t>
            </a:r>
            <a:br>
              <a:rPr lang="en-US" dirty="0" smtClean="0"/>
            </a:br>
            <a:r>
              <a:rPr lang="en-US" dirty="0" smtClean="0"/>
              <a:t>&gt;</a:t>
            </a:r>
            <a:r>
              <a:rPr lang="en-US" dirty="0"/>
              <a:t>99% </a:t>
            </a:r>
            <a:r>
              <a:rPr lang="en-US" dirty="0" smtClean="0"/>
              <a:t>precision on a balanced test set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Combination of two types of intelligence (threat lists  and open source intelligence) is critical to achieve good precision at substantial recall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The Challenge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 all need speedy </a:t>
            </a:r>
            <a:r>
              <a:rPr lang="en-US" dirty="0"/>
              <a:t>and accurate assessment of the maliciousness of </a:t>
            </a:r>
            <a:r>
              <a:rPr lang="en-US" dirty="0" smtClean="0"/>
              <a:t>technical </a:t>
            </a:r>
            <a:r>
              <a:rPr lang="en-US" dirty="0"/>
              <a:t>indicators </a:t>
            </a:r>
            <a:r>
              <a:rPr lang="en-US" dirty="0" smtClean="0"/>
              <a:t>(IP </a:t>
            </a:r>
            <a:r>
              <a:rPr lang="en-US" dirty="0"/>
              <a:t>addresses, </a:t>
            </a:r>
            <a:r>
              <a:rPr lang="en-US" dirty="0" smtClean="0"/>
              <a:t>hashes, file names, etc.) and threat level of vulnerabilities</a:t>
            </a:r>
            <a:endParaRPr lang="en-US" dirty="0"/>
          </a:p>
          <a:p>
            <a:r>
              <a:rPr lang="en-US" dirty="0"/>
              <a:t>Traditional </a:t>
            </a:r>
            <a:r>
              <a:rPr lang="en-US" dirty="0" smtClean="0"/>
              <a:t>threat </a:t>
            </a:r>
            <a:r>
              <a:rPr lang="en-US" dirty="0"/>
              <a:t>lists are valuable,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 smtClean="0"/>
              <a:t>based on history</a:t>
            </a:r>
          </a:p>
          <a:p>
            <a:r>
              <a:rPr lang="en-US" dirty="0" smtClean="0"/>
              <a:t>They also </a:t>
            </a:r>
            <a:r>
              <a:rPr lang="en-US" dirty="0"/>
              <a:t>provide little or no </a:t>
            </a:r>
            <a:r>
              <a:rPr lang="en-US" dirty="0" smtClean="0"/>
              <a:t>context</a:t>
            </a:r>
            <a:endParaRPr lang="en-US" dirty="0"/>
          </a:p>
          <a:p>
            <a:r>
              <a:rPr lang="en-US" dirty="0" smtClean="0"/>
              <a:t>Analyst reports </a:t>
            </a:r>
            <a:r>
              <a:rPr lang="en-US" dirty="0"/>
              <a:t>provide good context but are always </a:t>
            </a:r>
            <a:r>
              <a:rPr lang="en-US" dirty="0" smtClean="0"/>
              <a:t>outdated</a:t>
            </a:r>
          </a:p>
          <a:p>
            <a:endParaRPr lang="en-US" i="1" dirty="0" smtClean="0"/>
          </a:p>
          <a:p>
            <a:r>
              <a:rPr lang="en-US" i="1" dirty="0" smtClean="0"/>
              <a:t>Can we combine traditional threat list information with open source intelligence?</a:t>
            </a:r>
          </a:p>
          <a:p>
            <a:r>
              <a:rPr lang="en-US" i="1" dirty="0" smtClean="0"/>
              <a:t>Can we </a:t>
            </a:r>
            <a:r>
              <a:rPr lang="en-US" i="1" dirty="0" smtClean="0"/>
              <a:t>even predict </a:t>
            </a:r>
            <a:r>
              <a:rPr lang="en-US" i="1" dirty="0" smtClean="0"/>
              <a:t>malicious indicators like IP addresses before they occur on threat lists?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5760" y="365126"/>
            <a:ext cx="8499566" cy="1325563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Open Sans Light" charset="0"/>
                <a:ea typeface="Open Sans Light" charset="0"/>
                <a:cs typeface="Open Sans Light" charset="0"/>
              </a:rPr>
              <a:t>Data Used in Machine Learning Modelling</a:t>
            </a:r>
            <a:endParaRPr lang="en-US" sz="32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Threat Lists</a:t>
            </a:r>
          </a:p>
          <a:p>
            <a:pPr lvl="1"/>
            <a:r>
              <a:rPr lang="en-US" dirty="0"/>
              <a:t>Harvesting directly implicated IP addresses </a:t>
            </a:r>
            <a:r>
              <a:rPr lang="en-US" dirty="0" smtClean="0"/>
              <a:t>from </a:t>
            </a:r>
            <a:r>
              <a:rPr lang="en-US" dirty="0"/>
              <a:t>a collection of public threat lists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Compare </a:t>
            </a:r>
            <a:r>
              <a:rPr lang="en-US" dirty="0" err="1"/>
              <a:t>MLSec’s</a:t>
            </a:r>
            <a:r>
              <a:rPr lang="en-US" dirty="0"/>
              <a:t> Combine project –</a:t>
            </a:r>
            <a:br>
              <a:rPr lang="en-US" dirty="0"/>
            </a:b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mlsecproject</a:t>
            </a:r>
            <a:r>
              <a:rPr lang="en-US" dirty="0" smtClean="0"/>
              <a:t>/</a:t>
            </a:r>
          </a:p>
          <a:p>
            <a:pPr lvl="1"/>
            <a:r>
              <a:rPr lang="en-US" dirty="0" smtClean="0"/>
              <a:t>combine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High value, but not necessarily up to date – </a:t>
            </a:r>
            <a:r>
              <a:rPr lang="en-US" dirty="0" smtClean="0"/>
              <a:t>many </a:t>
            </a:r>
            <a:r>
              <a:rPr lang="en-US" dirty="0"/>
              <a:t>resources are not real-time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Provides little or no context useful for validation</a:t>
            </a:r>
          </a:p>
          <a:p>
            <a:pPr lvl="1"/>
            <a:endParaRPr lang="en-US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Open Source Intelligence</a:t>
            </a:r>
          </a:p>
          <a:p>
            <a:pPr lvl="1"/>
            <a:r>
              <a:rPr lang="en-US" dirty="0" smtClean="0"/>
              <a:t>Real time open source resources (750k+ sources – open, deep, dark web)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Natural Language Processing (NLP) to bring structure to unstructured text</a:t>
            </a:r>
          </a:p>
        </p:txBody>
      </p:sp>
      <p:grpSp>
        <p:nvGrpSpPr>
          <p:cNvPr id="7" name="Grupp 6"/>
          <p:cNvGrpSpPr/>
          <p:nvPr/>
        </p:nvGrpSpPr>
        <p:grpSpPr>
          <a:xfrm>
            <a:off x="4514850" y="3918858"/>
            <a:ext cx="5408023" cy="2671716"/>
            <a:chOff x="4237021" y="3858221"/>
            <a:chExt cx="4906979" cy="2142529"/>
          </a:xfrm>
        </p:grpSpPr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7021" y="5316055"/>
              <a:ext cx="4906979" cy="684695"/>
            </a:xfrm>
            <a:prstGeom prst="rect">
              <a:avLst/>
            </a:prstGeom>
          </p:spPr>
        </p:pic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054" y="3858221"/>
              <a:ext cx="1220434" cy="1522114"/>
            </a:xfrm>
            <a:prstGeom prst="rect">
              <a:avLst/>
            </a:prstGeom>
          </p:spPr>
        </p:pic>
        <p:cxnSp>
          <p:nvCxnSpPr>
            <p:cNvPr id="8" name="Vinklad  7"/>
            <p:cNvCxnSpPr/>
            <p:nvPr/>
          </p:nvCxnSpPr>
          <p:spPr>
            <a:xfrm rot="16200000" flipH="1">
              <a:off x="6043099" y="4621727"/>
              <a:ext cx="1236350" cy="851231"/>
            </a:xfrm>
            <a:prstGeom prst="bentConnector3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Vinklad  13"/>
            <p:cNvCxnSpPr/>
            <p:nvPr/>
          </p:nvCxnSpPr>
          <p:spPr>
            <a:xfrm rot="5400000">
              <a:off x="5441944" y="4995861"/>
              <a:ext cx="951167" cy="373919"/>
            </a:xfrm>
            <a:prstGeom prst="bent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ktangel 15"/>
            <p:cNvSpPr/>
            <p:nvPr/>
          </p:nvSpPr>
          <p:spPr>
            <a:xfrm>
              <a:off x="5533321" y="5665518"/>
              <a:ext cx="452150" cy="2786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ektangel 16"/>
            <p:cNvSpPr/>
            <p:nvPr/>
          </p:nvSpPr>
          <p:spPr>
            <a:xfrm>
              <a:off x="6381833" y="5667391"/>
              <a:ext cx="788511" cy="2786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9" name="Vinklad  18"/>
            <p:cNvCxnSpPr/>
            <p:nvPr/>
          </p:nvCxnSpPr>
          <p:spPr>
            <a:xfrm flipV="1">
              <a:off x="6104488" y="4422377"/>
              <a:ext cx="131171" cy="4917"/>
            </a:xfrm>
            <a:prstGeom prst="bentConnector3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8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Predictive Model at a High Level</a:t>
            </a:r>
            <a:endParaRPr lang="en-US" dirty="0"/>
          </a:p>
        </p:txBody>
      </p:sp>
      <p:sp>
        <p:nvSpPr>
          <p:cNvPr id="8" name="Höger 3"/>
          <p:cNvSpPr/>
          <p:nvPr/>
        </p:nvSpPr>
        <p:spPr>
          <a:xfrm>
            <a:off x="1335803" y="2217552"/>
            <a:ext cx="2077679" cy="125337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Historic Threat</a:t>
            </a:r>
            <a:br>
              <a:rPr lang="en-US" dirty="0"/>
            </a:br>
            <a:r>
              <a:rPr lang="en-US" dirty="0"/>
              <a:t>List Data</a:t>
            </a:r>
          </a:p>
        </p:txBody>
      </p:sp>
      <p:sp>
        <p:nvSpPr>
          <p:cNvPr id="9" name="Rektangel 4"/>
          <p:cNvSpPr/>
          <p:nvPr/>
        </p:nvSpPr>
        <p:spPr>
          <a:xfrm>
            <a:off x="3425776" y="2209636"/>
            <a:ext cx="2218611" cy="1268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Training + Validation ML Pipeline</a:t>
            </a:r>
          </a:p>
          <a:p>
            <a:pPr algn="ctr">
              <a:defRPr/>
            </a:pPr>
            <a:r>
              <a:rPr lang="en-US" dirty="0"/>
              <a:t>(Run Daily)</a:t>
            </a:r>
          </a:p>
        </p:txBody>
      </p:sp>
      <p:sp>
        <p:nvSpPr>
          <p:cNvPr id="10" name="Rektangel 5"/>
          <p:cNvSpPr/>
          <p:nvPr/>
        </p:nvSpPr>
        <p:spPr>
          <a:xfrm>
            <a:off x="4654332" y="4309897"/>
            <a:ext cx="1833563" cy="6798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Predictive Model</a:t>
            </a:r>
            <a:endParaRPr lang="en-US" dirty="0"/>
          </a:p>
        </p:txBody>
      </p:sp>
      <p:cxnSp>
        <p:nvCxnSpPr>
          <p:cNvPr id="11" name="Rak pil 7"/>
          <p:cNvCxnSpPr>
            <a:stCxn id="9" idx="2"/>
            <a:endCxn id="10" idx="0"/>
          </p:cNvCxnSpPr>
          <p:nvPr/>
        </p:nvCxnSpPr>
        <p:spPr>
          <a:xfrm>
            <a:off x="4535081" y="3477652"/>
            <a:ext cx="1036032" cy="832247"/>
          </a:xfrm>
          <a:prstGeom prst="straightConnector1">
            <a:avLst/>
          </a:prstGeom>
          <a:ln w="762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änster 15"/>
          <p:cNvSpPr/>
          <p:nvPr/>
        </p:nvSpPr>
        <p:spPr>
          <a:xfrm>
            <a:off x="5679929" y="2225379"/>
            <a:ext cx="2165330" cy="1277287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NLP’ed</a:t>
            </a:r>
            <a:r>
              <a:rPr lang="en-US" dirty="0"/>
              <a:t> Contextual Data</a:t>
            </a:r>
          </a:p>
        </p:txBody>
      </p:sp>
      <p:sp>
        <p:nvSpPr>
          <p:cNvPr id="15" name="Rektangel 5"/>
          <p:cNvSpPr/>
          <p:nvPr/>
        </p:nvSpPr>
        <p:spPr>
          <a:xfrm>
            <a:off x="2234217" y="4295971"/>
            <a:ext cx="1833563" cy="67984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Feature Map</a:t>
            </a:r>
          </a:p>
        </p:txBody>
      </p:sp>
      <p:cxnSp>
        <p:nvCxnSpPr>
          <p:cNvPr id="17" name="Rak pil 7"/>
          <p:cNvCxnSpPr>
            <a:stCxn id="9" idx="2"/>
            <a:endCxn id="15" idx="0"/>
          </p:cNvCxnSpPr>
          <p:nvPr/>
        </p:nvCxnSpPr>
        <p:spPr>
          <a:xfrm flipH="1">
            <a:off x="3150998" y="3477650"/>
            <a:ext cx="1384083" cy="818321"/>
          </a:xfrm>
          <a:prstGeom prst="straightConnector1">
            <a:avLst/>
          </a:prstGeom>
          <a:ln w="762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9673" y="5031358"/>
            <a:ext cx="2948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Maps an IP into the numeric vector of densities around historic data of IP lists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4333" y="5031358"/>
            <a:ext cx="2893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Maps a feature vector into a risk score between 0 and 100 (probability of maliciousness)</a:t>
            </a:r>
          </a:p>
        </p:txBody>
      </p:sp>
    </p:spTree>
    <p:extLst>
      <p:ext uri="{BB962C8B-B14F-4D97-AF65-F5344CB8AC3E}">
        <p14:creationId xmlns:p14="http://schemas.microsoft.com/office/powerpoint/2010/main" val="85695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51616"/>
            <a:ext cx="7886700" cy="1325563"/>
          </a:xfrm>
        </p:spPr>
        <p:txBody>
          <a:bodyPr/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Predictive Risk Scoring - Results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088570"/>
            <a:ext cx="8137368" cy="4500214"/>
          </a:xfrm>
        </p:spPr>
        <p:txBody>
          <a:bodyPr>
            <a:noAutofit/>
          </a:bodyPr>
          <a:lstStyle/>
          <a:p>
            <a:r>
              <a:rPr lang="en-US" dirty="0" smtClean="0"/>
              <a:t>We trained a model on historic data on the morning of 3/8, and applied it to the entire IPv4 address space</a:t>
            </a:r>
          </a:p>
          <a:p>
            <a:pPr marL="171450" lvl="1">
              <a:spcBef>
                <a:spcPts val="750"/>
              </a:spcBef>
            </a:pPr>
            <a:r>
              <a:rPr lang="en-US" sz="2100" dirty="0"/>
              <a:t>327,549 IPs occurred on any future threat lists </a:t>
            </a:r>
            <a:br>
              <a:rPr lang="en-US" sz="2100" dirty="0"/>
            </a:br>
            <a:r>
              <a:rPr lang="en-US" sz="2100" dirty="0" smtClean="0"/>
              <a:t> in </a:t>
            </a:r>
            <a:r>
              <a:rPr lang="en-US" sz="2100" dirty="0"/>
              <a:t>the following </a:t>
            </a:r>
            <a:r>
              <a:rPr lang="en-US" sz="2100" dirty="0" smtClean="0"/>
              <a:t>week (3/9 </a:t>
            </a:r>
            <a:r>
              <a:rPr lang="en-US" sz="2100" dirty="0"/>
              <a:t>to 3/15; 7 days in total)</a:t>
            </a:r>
          </a:p>
          <a:p>
            <a:r>
              <a:rPr lang="en-US" dirty="0" smtClean="0"/>
              <a:t>185,209 </a:t>
            </a:r>
            <a:r>
              <a:rPr lang="en-US" dirty="0"/>
              <a:t>of these did not appear on any lists in the past three </a:t>
            </a:r>
            <a:r>
              <a:rPr lang="en-US" dirty="0" smtClean="0"/>
              <a:t>weeks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2/17 to 3/8 </a:t>
            </a:r>
            <a:r>
              <a:rPr lang="en-US" dirty="0" smtClean="0"/>
              <a:t>inclusive</a:t>
            </a:r>
            <a:r>
              <a:rPr lang="en-US" dirty="0"/>
              <a:t>; 21 days total) </a:t>
            </a:r>
            <a:endParaRPr lang="en-US" dirty="0" smtClean="0"/>
          </a:p>
          <a:p>
            <a:r>
              <a:rPr lang="en-US" dirty="0" smtClean="0"/>
              <a:t>Our model predicted 242,206 (74%) of </a:t>
            </a:r>
            <a:r>
              <a:rPr lang="en-US" dirty="0"/>
              <a:t>future listed IPs </a:t>
            </a:r>
            <a:r>
              <a:rPr lang="en-US" dirty="0" smtClean="0"/>
              <a:t>while maintaining </a:t>
            </a:r>
            <a:r>
              <a:rPr lang="en-US" dirty="0"/>
              <a:t>&gt;99% precision on a balanced test </a:t>
            </a:r>
            <a:r>
              <a:rPr lang="en-US" dirty="0" smtClean="0"/>
              <a:t>set</a:t>
            </a:r>
          </a:p>
          <a:p>
            <a:r>
              <a:rPr lang="en-US" dirty="0" smtClean="0"/>
              <a:t>38,922 </a:t>
            </a:r>
            <a:r>
              <a:rPr lang="en-US" dirty="0"/>
              <a:t>of </a:t>
            </a:r>
            <a:r>
              <a:rPr lang="en-US" dirty="0" smtClean="0"/>
              <a:t>these future </a:t>
            </a:r>
            <a:r>
              <a:rPr lang="en-US" dirty="0"/>
              <a:t>additions w</a:t>
            </a:r>
            <a:r>
              <a:rPr lang="en-US" dirty="0" smtClean="0"/>
              <a:t>ouldn't </a:t>
            </a:r>
            <a:r>
              <a:rPr lang="en-US" dirty="0"/>
              <a:t>have </a:t>
            </a:r>
            <a:r>
              <a:rPr lang="en-US" dirty="0" smtClean="0"/>
              <a:t>been detected any </a:t>
            </a:r>
            <a:r>
              <a:rPr lang="en-US" dirty="0"/>
              <a:t>other </a:t>
            </a:r>
            <a:r>
              <a:rPr lang="en-US" dirty="0" smtClean="0"/>
              <a:t>way </a:t>
            </a:r>
          </a:p>
        </p:txBody>
      </p:sp>
    </p:spTree>
    <p:extLst>
      <p:ext uri="{BB962C8B-B14F-4D97-AF65-F5344CB8AC3E}">
        <p14:creationId xmlns:p14="http://schemas.microsoft.com/office/powerpoint/2010/main" val="9392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98" y="485191"/>
            <a:ext cx="5183878" cy="602855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49263" y="1527518"/>
            <a:ext cx="32703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189.218.148.73</a:t>
            </a:r>
          </a:p>
          <a:p>
            <a:endParaRPr lang="en-US" sz="2400" dirty="0"/>
          </a:p>
          <a:p>
            <a:r>
              <a:rPr lang="en-US" sz="2400" dirty="0"/>
              <a:t>Predictive risk score 0.75</a:t>
            </a:r>
            <a:br>
              <a:rPr lang="en-US" sz="2400" dirty="0"/>
            </a:br>
            <a:r>
              <a:rPr lang="en-US" sz="2400" dirty="0"/>
              <a:t>on 2016-03-08</a:t>
            </a:r>
          </a:p>
          <a:p>
            <a:endParaRPr lang="en-US" sz="2400" dirty="0"/>
          </a:p>
          <a:p>
            <a:r>
              <a:rPr lang="en-US" sz="2400" dirty="0"/>
              <a:t>First sighting on threat lists (Socks24) 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2016-03-11 </a:t>
            </a:r>
          </a:p>
          <a:p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dirty="0"/>
              <a:t>on open source intelligence (</a:t>
            </a:r>
            <a:r>
              <a:rPr lang="en-US" sz="2400" dirty="0" err="1"/>
              <a:t>PasteBin</a:t>
            </a:r>
            <a:r>
              <a:rPr lang="en-US" sz="2400" dirty="0"/>
              <a:t>) on 2016-03-16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0946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08" y="857250"/>
            <a:ext cx="8447984" cy="5143500"/>
          </a:xfrm>
          <a:prstGeom prst="rect">
            <a:avLst/>
          </a:prstGeom>
        </p:spPr>
      </p:pic>
      <p:sp>
        <p:nvSpPr>
          <p:cNvPr id="2" name="Upp 1"/>
          <p:cNvSpPr/>
          <p:nvPr/>
        </p:nvSpPr>
        <p:spPr>
          <a:xfrm>
            <a:off x="3778898" y="5402424"/>
            <a:ext cx="541175" cy="98904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ruta 2"/>
          <p:cNvSpPr txBox="1"/>
          <p:nvPr/>
        </p:nvSpPr>
        <p:spPr>
          <a:xfrm>
            <a:off x="3223727" y="6316825"/>
            <a:ext cx="174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Risk Score 0.75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15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 idx="4294967295"/>
          </p:nvPr>
        </p:nvSpPr>
        <p:spPr>
          <a:xfrm>
            <a:off x="461477" y="445247"/>
            <a:ext cx="8477250" cy="534468"/>
          </a:xfrm>
        </p:spPr>
        <p:txBody>
          <a:bodyPr>
            <a:normAutofit fontScale="90000"/>
          </a:bodyPr>
          <a:lstStyle/>
          <a:p>
            <a:r>
              <a:rPr lang="en-US" sz="5400" b="0" dirty="0" smtClean="0">
                <a:latin typeface="Open Sans Light" charset="0"/>
                <a:ea typeface="Open Sans Light" charset="0"/>
                <a:cs typeface="Open Sans Light" charset="0"/>
              </a:rPr>
              <a:t>Hash Risk Scoring</a:t>
            </a:r>
            <a:endParaRPr lang="en-US" sz="54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6" y="1287964"/>
            <a:ext cx="6375661" cy="51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72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 idx="4294967295"/>
          </p:nvPr>
        </p:nvSpPr>
        <p:spPr>
          <a:xfrm>
            <a:off x="508130" y="510561"/>
            <a:ext cx="8477250" cy="534468"/>
          </a:xfrm>
        </p:spPr>
        <p:txBody>
          <a:bodyPr>
            <a:normAutofit fontScale="90000"/>
          </a:bodyPr>
          <a:lstStyle/>
          <a:p>
            <a:r>
              <a:rPr lang="en-US" sz="5400" b="0" dirty="0" smtClean="0">
                <a:latin typeface="Open Sans Light" charset="0"/>
                <a:ea typeface="Open Sans Light" charset="0"/>
                <a:cs typeface="Open Sans Light" charset="0"/>
              </a:rPr>
              <a:t>Vulnerability Risk Scoring</a:t>
            </a:r>
            <a:endParaRPr lang="en-US" sz="54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99" y="1334277"/>
            <a:ext cx="6466523" cy="52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9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Conclusions</a:t>
            </a:r>
            <a:endParaRPr lang="en-US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Adding open source intelligence to traditional threat lists </a:t>
            </a:r>
            <a:r>
              <a:rPr lang="en-US" dirty="0" smtClean="0"/>
              <a:t>yields </a:t>
            </a:r>
            <a:r>
              <a:rPr lang="en-US" dirty="0" smtClean="0"/>
              <a:t>120% more malicious IPs</a:t>
            </a:r>
          </a:p>
          <a:p>
            <a:r>
              <a:rPr lang="en-US" dirty="0" smtClean="0"/>
              <a:t>Predictive Risk </a:t>
            </a:r>
            <a:r>
              <a:rPr lang="en-US" dirty="0"/>
              <a:t>S</a:t>
            </a:r>
            <a:r>
              <a:rPr lang="en-US" dirty="0" smtClean="0"/>
              <a:t>coring gives analysts and operators ability to handle future malicious IP addresses – identifies 75% of all IPs on next week’s threat lists</a:t>
            </a:r>
          </a:p>
          <a:p>
            <a:r>
              <a:rPr lang="en-US" dirty="0" smtClean="0"/>
              <a:t>Risk scores so far calculated for IPs, hashes, and vulnerabilities</a:t>
            </a:r>
            <a:endParaRPr lang="en-US" dirty="0" smtClean="0"/>
          </a:p>
          <a:p>
            <a:r>
              <a:rPr lang="en-US" dirty="0" smtClean="0"/>
              <a:t>Risk Score + Context allows for speedy, informed decision 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geTitle"/>
          <p:cNvSpPr>
            <a:spLocks noGrp="1"/>
          </p:cNvSpPr>
          <p:nvPr>
            <p:ph type="title" idx="4294967295"/>
          </p:nvPr>
        </p:nvSpPr>
        <p:spPr>
          <a:xfrm>
            <a:off x="215305" y="801402"/>
            <a:ext cx="7723415" cy="13715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0" dirty="0" smtClean="0">
                <a:latin typeface="Open Sans Light" charset="0"/>
                <a:ea typeface="Open Sans Light" charset="0"/>
                <a:cs typeface="Open Sans Light" charset="0"/>
              </a:rPr>
              <a:t>Thanks for listening – get in touch!</a:t>
            </a:r>
            <a:r>
              <a:rPr lang="en-US" b="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en-US" sz="2000" b="0" dirty="0" err="1" smtClean="0">
                <a:latin typeface="Open Sans Light" charset="0"/>
                <a:ea typeface="Open Sans Light" charset="0"/>
                <a:cs typeface="Open Sans Light" charset="0"/>
              </a:rPr>
              <a:t>Staffan</a:t>
            </a:r>
            <a:r>
              <a:rPr lang="en-US" sz="2000" b="0" dirty="0" smtClean="0">
                <a:latin typeface="Open Sans Light" charset="0"/>
                <a:ea typeface="Open Sans Light" charset="0"/>
                <a:cs typeface="Open Sans Light" charset="0"/>
              </a:rPr>
              <a:t> </a:t>
            </a:r>
            <a:r>
              <a:rPr lang="en-US" sz="2000" b="0" dirty="0" err="1" smtClean="0">
                <a:latin typeface="Open Sans Light" charset="0"/>
                <a:ea typeface="Open Sans Light" charset="0"/>
                <a:cs typeface="Open Sans Light" charset="0"/>
              </a:rPr>
              <a:t>Truvé</a:t>
            </a:r>
            <a:r>
              <a:rPr lang="en-US" sz="2000" b="0" dirty="0" smtClean="0"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en-US" sz="2000" b="0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en-US" sz="2000" b="0" dirty="0" smtClean="0">
                <a:latin typeface="Open Sans Light" charset="0"/>
                <a:ea typeface="Open Sans Light" charset="0"/>
                <a:cs typeface="Open Sans Light" charset="0"/>
              </a:rPr>
              <a:t>       </a:t>
            </a:r>
            <a:r>
              <a:rPr lang="en-US" sz="2000" b="0" dirty="0" err="1" smtClean="0">
                <a:latin typeface="Open Sans Light" charset="0"/>
                <a:ea typeface="Open Sans Light" charset="0"/>
                <a:cs typeface="Open Sans Light" charset="0"/>
              </a:rPr>
              <a:t>truve@recordedfuture.com</a:t>
            </a:r>
            <a:r>
              <a:rPr lang="en-US" sz="2000" b="0" dirty="0" smtClean="0">
                <a:latin typeface="Open Sans Light" charset="0"/>
                <a:ea typeface="Open Sans Light" charset="0"/>
                <a:cs typeface="Open Sans Light" charset="0"/>
              </a:rPr>
              <a:t/>
            </a:r>
            <a:br>
              <a:rPr lang="en-US" sz="2000" b="0" dirty="0" smtClean="0">
                <a:latin typeface="Open Sans Light" charset="0"/>
                <a:ea typeface="Open Sans Light" charset="0"/>
                <a:cs typeface="Open Sans Light" charset="0"/>
              </a:rPr>
            </a:br>
            <a:r>
              <a:rPr lang="en-US" sz="2000" b="0" dirty="0" smtClean="0">
                <a:latin typeface="Open Sans Light" charset="0"/>
                <a:ea typeface="Open Sans Light" charset="0"/>
                <a:cs typeface="Open Sans Light" charset="0"/>
              </a:rPr>
              <a:t>       @</a:t>
            </a:r>
            <a:r>
              <a:rPr lang="en-US" sz="2000" b="0" dirty="0" err="1" smtClean="0">
                <a:latin typeface="Open Sans Light" charset="0"/>
                <a:ea typeface="Open Sans Light" charset="0"/>
                <a:cs typeface="Open Sans Light" charset="0"/>
              </a:rPr>
              <a:t>truve</a:t>
            </a:r>
            <a:endParaRPr lang="ru-RU" sz="2000" b="0" dirty="0">
              <a:latin typeface="Open Sans Light" charset="0"/>
              <a:ea typeface="Open Sans Light" charset="0"/>
              <a:cs typeface="Open Sans Light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273" y="5750003"/>
            <a:ext cx="4171250" cy="75082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58" y="2172941"/>
            <a:ext cx="300023" cy="243769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68" y="1901407"/>
            <a:ext cx="282893" cy="19695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273" y="1218404"/>
            <a:ext cx="4255225" cy="4301986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142305" y="3717143"/>
            <a:ext cx="39347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DON’T MISS OUR WORKSHOP ON WEDNESDAY, 10:30-12:30</a:t>
            </a:r>
          </a:p>
          <a:p>
            <a:endParaRPr lang="en-US" sz="2400" dirty="0" smtClean="0"/>
          </a:p>
          <a:p>
            <a:r>
              <a:rPr lang="en-US" sz="2400" dirty="0" smtClean="0"/>
              <a:t>“Qualification </a:t>
            </a:r>
            <a:r>
              <a:rPr lang="en-US" sz="2400" dirty="0"/>
              <a:t>in the Web – Using NLP for Adversary Identification &amp; </a:t>
            </a:r>
            <a:r>
              <a:rPr lang="en-US" sz="2400" dirty="0" smtClean="0"/>
              <a:t>Prioritization”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2" y="687973"/>
            <a:ext cx="3201799" cy="5708469"/>
          </a:xfrm>
          <a:prstGeom prst="rect">
            <a:avLst/>
          </a:prstGeom>
        </p:spPr>
      </p:pic>
      <p:sp>
        <p:nvSpPr>
          <p:cNvPr id="5" name="Ellips 4"/>
          <p:cNvSpPr/>
          <p:nvPr/>
        </p:nvSpPr>
        <p:spPr>
          <a:xfrm>
            <a:off x="1140822" y="2647404"/>
            <a:ext cx="1010195" cy="10101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/>
          <p:cNvSpPr/>
          <p:nvPr/>
        </p:nvSpPr>
        <p:spPr>
          <a:xfrm>
            <a:off x="2277289" y="2647403"/>
            <a:ext cx="1010195" cy="10101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79" y="2206576"/>
            <a:ext cx="5816164" cy="444023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041" y="2847701"/>
            <a:ext cx="702690" cy="625926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4071098" y="566058"/>
            <a:ext cx="4778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IP Risk Scores:</a:t>
            </a:r>
            <a:br>
              <a:rPr lang="en-US" sz="3200" dirty="0" smtClean="0"/>
            </a:br>
            <a:r>
              <a:rPr lang="en-US" sz="3200" dirty="0" smtClean="0"/>
              <a:t>Swipe Left or Right,</a:t>
            </a:r>
          </a:p>
          <a:p>
            <a:r>
              <a:rPr lang="en-US" sz="3200" dirty="0"/>
              <a:t>o</a:t>
            </a:r>
            <a:r>
              <a:rPr lang="en-US" sz="3200" dirty="0" smtClean="0"/>
              <a:t>r Investigate Further?</a:t>
            </a:r>
            <a:endParaRPr lang="en-US" sz="3200" dirty="0"/>
          </a:p>
        </p:txBody>
      </p:sp>
      <p:sp>
        <p:nvSpPr>
          <p:cNvPr id="10" name="textruta 9"/>
          <p:cNvSpPr txBox="1"/>
          <p:nvPr/>
        </p:nvSpPr>
        <p:spPr>
          <a:xfrm>
            <a:off x="671373" y="2356689"/>
            <a:ext cx="3124741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 </a:t>
            </a:r>
            <a:r>
              <a:rPr lang="en-US" sz="1200" smtClean="0">
                <a:solidFill>
                  <a:schemeClr val="bg1"/>
                </a:solidFill>
              </a:rPr>
              <a:t>malicious IP address </a:t>
            </a:r>
            <a:r>
              <a:rPr lang="en-US" sz="1200" dirty="0" smtClean="0">
                <a:solidFill>
                  <a:schemeClr val="bg1"/>
                </a:solidFill>
              </a:rPr>
              <a:t>is visible </a:t>
            </a:r>
            <a:r>
              <a:rPr lang="en-US" sz="1200" smtClean="0">
                <a:solidFill>
                  <a:schemeClr val="bg1"/>
                </a:solidFill>
              </a:rPr>
              <a:t>in your </a:t>
            </a:r>
            <a:r>
              <a:rPr lang="en-US" sz="1200" dirty="0" smtClean="0">
                <a:solidFill>
                  <a:schemeClr val="bg1"/>
                </a:solidFill>
              </a:rPr>
              <a:t>system.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2233744" y="2984707"/>
            <a:ext cx="1136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smtClean="0"/>
              <a:t>5.152.199.70</a:t>
            </a:r>
            <a:endParaRPr lang="en-US" sz="1400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72" y="3629788"/>
            <a:ext cx="989690" cy="9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354050" y="1514168"/>
            <a:ext cx="6924711" cy="4668809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Organize the web for analysis,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not only for search – </a:t>
            </a:r>
            <a:br>
              <a:rPr lang="en-US" sz="3200" dirty="0" smtClean="0"/>
            </a:br>
            <a:r>
              <a:rPr lang="en-US" sz="3200" dirty="0" smtClean="0"/>
              <a:t>entities, ontologies, events, time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Help analysts find trends, anomalies, </a:t>
            </a:r>
            <a:r>
              <a:rPr lang="en-US" sz="3200" dirty="0" smtClean="0"/>
              <a:t>asses threats, </a:t>
            </a:r>
            <a:br>
              <a:rPr lang="en-US" sz="3200" dirty="0" smtClean="0"/>
            </a:br>
            <a:r>
              <a:rPr lang="en-US" sz="3200" dirty="0" smtClean="0"/>
              <a:t>generate </a:t>
            </a:r>
            <a:r>
              <a:rPr lang="en-US" sz="3200" dirty="0" smtClean="0"/>
              <a:t>predictions.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Create </a:t>
            </a:r>
            <a:r>
              <a:rPr lang="en-US" sz="3200" dirty="0" smtClean="0"/>
              <a:t>“analyst </a:t>
            </a:r>
            <a:r>
              <a:rPr lang="en-US" sz="3200" dirty="0"/>
              <a:t>centaurs” –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man-machine </a:t>
            </a:r>
            <a:r>
              <a:rPr lang="en-US" sz="3200" dirty="0"/>
              <a:t>collaboration.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Our overall goal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3182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7040" y="568916"/>
            <a:ext cx="3885424" cy="1512168"/>
          </a:xfrm>
        </p:spPr>
        <p:txBody>
          <a:bodyPr>
            <a:noAutofit/>
          </a:bodyPr>
          <a:lstStyle/>
          <a:p>
            <a:r>
              <a:rPr lang="sv-SE" sz="4400" dirty="0" err="1" smtClean="0"/>
              <a:t>Empowering</a:t>
            </a:r>
            <a:r>
              <a:rPr lang="sv-SE" sz="4400" dirty="0"/>
              <a:t/>
            </a:r>
            <a:br>
              <a:rPr lang="sv-SE" sz="4400" dirty="0"/>
            </a:br>
            <a:r>
              <a:rPr lang="sv-SE" sz="4400" dirty="0" err="1" smtClean="0"/>
              <a:t>Analysts</a:t>
            </a:r>
            <a:r>
              <a:rPr lang="sv-SE" sz="4400" dirty="0" smtClean="0"/>
              <a:t/>
            </a:r>
            <a:br>
              <a:rPr lang="sv-SE" sz="4400" dirty="0" smtClean="0"/>
            </a:br>
            <a:endParaRPr lang="sv-SE" sz="4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2441124"/>
            <a:ext cx="3898776" cy="3935462"/>
          </a:xfrm>
        </p:spPr>
        <p:txBody>
          <a:bodyPr>
            <a:normAutofit/>
          </a:bodyPr>
          <a:lstStyle/>
          <a:p>
            <a:r>
              <a:rPr lang="sv-SE" sz="2400" dirty="0" smtClean="0"/>
              <a:t>Way </a:t>
            </a:r>
            <a:r>
              <a:rPr lang="sv-SE" sz="2400" dirty="0" err="1" smtClean="0"/>
              <a:t>too</a:t>
            </a:r>
            <a:r>
              <a:rPr lang="sv-SE" sz="2400" dirty="0" smtClean="0"/>
              <a:t> </a:t>
            </a:r>
            <a:r>
              <a:rPr lang="sv-SE" sz="2400" dirty="0" err="1" smtClean="0"/>
              <a:t>much</a:t>
            </a:r>
            <a:r>
              <a:rPr lang="sv-SE" sz="2400" dirty="0" smtClean="0"/>
              <a:t> to read</a:t>
            </a:r>
            <a:endParaRPr lang="sv-SE" sz="2400" dirty="0"/>
          </a:p>
          <a:p>
            <a:r>
              <a:rPr lang="sv-SE" sz="2400" dirty="0" err="1" smtClean="0"/>
              <a:t>Too</a:t>
            </a:r>
            <a:r>
              <a:rPr lang="sv-SE" sz="2400" dirty="0" smtClean="0"/>
              <a:t> </a:t>
            </a:r>
            <a:r>
              <a:rPr lang="sv-SE" sz="2400" dirty="0" err="1" smtClean="0"/>
              <a:t>many</a:t>
            </a:r>
            <a:r>
              <a:rPr lang="sv-SE" sz="2400" dirty="0" smtClean="0"/>
              <a:t> </a:t>
            </a:r>
            <a:r>
              <a:rPr lang="sv-SE" sz="2400" dirty="0" err="1" smtClean="0"/>
              <a:t>languages</a:t>
            </a:r>
            <a:endParaRPr lang="sv-SE" sz="2400" dirty="0"/>
          </a:p>
          <a:p>
            <a:r>
              <a:rPr lang="sv-SE" sz="2400" dirty="0" smtClean="0"/>
              <a:t>Hard to </a:t>
            </a:r>
            <a:r>
              <a:rPr lang="sv-SE" sz="2400" dirty="0" err="1" smtClean="0"/>
              <a:t>prioritize</a:t>
            </a:r>
            <a:r>
              <a:rPr lang="sv-SE" sz="2400" dirty="0" smtClean="0"/>
              <a:t> </a:t>
            </a:r>
            <a:r>
              <a:rPr lang="sv-SE" sz="2400" dirty="0" err="1" smtClean="0"/>
              <a:t>what</a:t>
            </a:r>
            <a:r>
              <a:rPr lang="sv-SE" sz="2400" dirty="0" smtClean="0"/>
              <a:t> </a:t>
            </a:r>
            <a:r>
              <a:rPr lang="sv-SE" sz="2400" dirty="0" err="1" smtClean="0"/>
              <a:t>threats</a:t>
            </a:r>
            <a:r>
              <a:rPr lang="sv-SE" sz="2400" dirty="0" smtClean="0"/>
              <a:t> to focus on</a:t>
            </a:r>
          </a:p>
          <a:p>
            <a:r>
              <a:rPr lang="sv-SE" sz="2400" dirty="0" err="1" smtClean="0"/>
              <a:t>Need</a:t>
            </a:r>
            <a:r>
              <a:rPr lang="sv-SE" sz="2400" dirty="0" smtClean="0"/>
              <a:t> to </a:t>
            </a:r>
            <a:r>
              <a:rPr lang="sv-SE" sz="2400" dirty="0" err="1" smtClean="0"/>
              <a:t>shift</a:t>
            </a:r>
            <a:r>
              <a:rPr lang="sv-SE" sz="2400" dirty="0" smtClean="0"/>
              <a:t> from </a:t>
            </a:r>
            <a:r>
              <a:rPr lang="sv-SE" sz="2400" dirty="0" err="1" smtClean="0"/>
              <a:t>organizing</a:t>
            </a:r>
            <a:r>
              <a:rPr lang="sv-SE" sz="2400" dirty="0" smtClean="0"/>
              <a:t> the web for </a:t>
            </a:r>
            <a:r>
              <a:rPr lang="sv-SE" sz="2400" dirty="0" err="1" smtClean="0"/>
              <a:t>search</a:t>
            </a:r>
            <a:r>
              <a:rPr lang="sv-SE" sz="2400" dirty="0" smtClean="0"/>
              <a:t> to </a:t>
            </a:r>
            <a:r>
              <a:rPr lang="sv-SE" sz="2400" dirty="0" err="1" smtClean="0"/>
              <a:t>organizing</a:t>
            </a:r>
            <a:r>
              <a:rPr lang="sv-SE" sz="2400" dirty="0" smtClean="0"/>
              <a:t> for </a:t>
            </a:r>
            <a:r>
              <a:rPr lang="sv-SE" sz="2400" dirty="0" err="1" smtClean="0"/>
              <a:t>analysis</a:t>
            </a:r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5717456" y="6376243"/>
            <a:ext cx="2969344" cy="365125"/>
          </a:xfrm>
          <a:prstGeom prst="rect">
            <a:avLst/>
          </a:prstGeom>
        </p:spPr>
        <p:txBody>
          <a:bodyPr/>
          <a:lstStyle/>
          <a:p>
            <a:fld id="{C2714C1C-59D8-DE47-94EC-7BD679604665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624" y="1628800"/>
            <a:ext cx="4456072" cy="44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15764"/>
          </a:xfrm>
        </p:spPr>
        <p:txBody>
          <a:bodyPr/>
          <a:lstStyle/>
          <a:p>
            <a:r>
              <a:rPr lang="en-US" sz="4400" dirty="0" smtClean="0"/>
              <a:t>Man &amp; Machine</a:t>
            </a:r>
            <a:endParaRPr lang="en-US" sz="4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07470"/>
          </a:xfrm>
        </p:spPr>
        <p:txBody>
          <a:bodyPr/>
          <a:lstStyle/>
          <a:p>
            <a:r>
              <a:rPr lang="en-US" sz="2800" dirty="0" smtClean="0"/>
              <a:t>We use AI/NLP/ML in two major ways: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Convert unstructured text into a language independent, structured data representation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Find patterns / trends / anomalies to alert analysts on where to focus their </a:t>
            </a:r>
            <a:r>
              <a:rPr lang="en-US" sz="2400" dirty="0" smtClean="0"/>
              <a:t>attention</a:t>
            </a:r>
          </a:p>
          <a:p>
            <a:pPr lvl="1"/>
            <a:endParaRPr lang="en-US" dirty="0"/>
          </a:p>
          <a:p>
            <a:pPr lvl="1"/>
            <a:r>
              <a:rPr lang="en-US" sz="2400" dirty="0" smtClean="0"/>
              <a:t>Aid in decision-making</a:t>
            </a:r>
            <a:endParaRPr lang="en-US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5717456" y="6376243"/>
            <a:ext cx="2969344" cy="365125"/>
          </a:xfrm>
          <a:prstGeom prst="rect">
            <a:avLst/>
          </a:prstGeom>
        </p:spPr>
        <p:txBody>
          <a:bodyPr/>
          <a:lstStyle/>
          <a:p>
            <a:fld id="{C2714C1C-59D8-DE47-94EC-7BD679604665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25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15764"/>
          </a:xfrm>
        </p:spPr>
        <p:txBody>
          <a:bodyPr/>
          <a:lstStyle/>
          <a:p>
            <a:r>
              <a:rPr lang="en-US" sz="4400" dirty="0" smtClean="0"/>
              <a:t>Man &amp; Machine</a:t>
            </a:r>
            <a:endParaRPr lang="en-US" sz="4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07470"/>
          </a:xfrm>
        </p:spPr>
        <p:txBody>
          <a:bodyPr/>
          <a:lstStyle/>
          <a:p>
            <a:r>
              <a:rPr lang="en-US" sz="2800" dirty="0" smtClean="0"/>
              <a:t>We use AI/NLP/ML in two major ways: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Convert unstructured text into a language independent, structured data representation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Find patterns / trends / anomalies to alert analysts on where to focus their </a:t>
            </a:r>
            <a:r>
              <a:rPr lang="en-US" sz="2400" dirty="0" smtClean="0"/>
              <a:t>attention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Aid in decision-making</a:t>
            </a:r>
          </a:p>
          <a:p>
            <a:pPr lvl="1"/>
            <a:endParaRPr lang="en-US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5717456" y="6376243"/>
            <a:ext cx="2969344" cy="365125"/>
          </a:xfrm>
          <a:prstGeom prst="rect">
            <a:avLst/>
          </a:prstGeom>
        </p:spPr>
        <p:txBody>
          <a:bodyPr/>
          <a:lstStyle/>
          <a:p>
            <a:fld id="{C2714C1C-59D8-DE47-94EC-7BD679604665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5328798" y="825591"/>
            <a:ext cx="3898776" cy="942909"/>
          </a:xfrm>
          <a:prstGeom prst="rect">
            <a:avLst/>
          </a:prstGeom>
        </p:spPr>
        <p:txBody>
          <a:bodyPr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/>
              <a:buChar char="•"/>
              <a:defRPr sz="1575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 smtClean="0">
                <a:solidFill>
                  <a:srgbClr val="FF0000"/>
                </a:solidFill>
              </a:rPr>
              <a:t>Way </a:t>
            </a:r>
            <a:r>
              <a:rPr lang="sv-SE" sz="2400" dirty="0" err="1" smtClean="0">
                <a:solidFill>
                  <a:srgbClr val="FF0000"/>
                </a:solidFill>
              </a:rPr>
              <a:t>too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much</a:t>
            </a:r>
            <a:r>
              <a:rPr lang="sv-SE" sz="2400" dirty="0" smtClean="0">
                <a:solidFill>
                  <a:srgbClr val="FF0000"/>
                </a:solidFill>
              </a:rPr>
              <a:t> to read</a:t>
            </a:r>
          </a:p>
          <a:p>
            <a:r>
              <a:rPr lang="sv-SE" sz="2400" dirty="0" err="1" smtClean="0">
                <a:solidFill>
                  <a:srgbClr val="FF0000"/>
                </a:solidFill>
              </a:rPr>
              <a:t>Too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many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languages</a:t>
            </a:r>
            <a:endParaRPr lang="sv-SE" sz="2400" dirty="0" smtClean="0">
              <a:solidFill>
                <a:srgbClr val="FF0000"/>
              </a:solidFill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5161563" y="5389439"/>
            <a:ext cx="3898776" cy="80352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/>
              <a:buChar char="•"/>
              <a:defRPr sz="1575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 smtClean="0">
                <a:solidFill>
                  <a:srgbClr val="FF0000"/>
                </a:solidFill>
              </a:rPr>
              <a:t>Hard to </a:t>
            </a:r>
            <a:r>
              <a:rPr lang="sv-SE" sz="2400" dirty="0" err="1" smtClean="0">
                <a:solidFill>
                  <a:srgbClr val="FF0000"/>
                </a:solidFill>
              </a:rPr>
              <a:t>prioritize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what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threats</a:t>
            </a:r>
            <a:r>
              <a:rPr lang="sv-SE" sz="2400" dirty="0" smtClean="0">
                <a:solidFill>
                  <a:srgbClr val="FF0000"/>
                </a:solidFill>
              </a:rPr>
              <a:t> to focus </a:t>
            </a:r>
            <a:r>
              <a:rPr lang="sv-SE" sz="2400" dirty="0" smtClean="0">
                <a:solidFill>
                  <a:srgbClr val="FF0000"/>
                </a:solidFill>
              </a:rPr>
              <a:t>on and </a:t>
            </a:r>
            <a:r>
              <a:rPr lang="sv-SE" sz="2400" dirty="0" err="1" smtClean="0">
                <a:solidFill>
                  <a:srgbClr val="FF0000"/>
                </a:solidFill>
              </a:rPr>
              <a:t>what</a:t>
            </a:r>
            <a:r>
              <a:rPr lang="sv-SE" sz="2400" dirty="0" smtClean="0">
                <a:solidFill>
                  <a:srgbClr val="FF0000"/>
                </a:solidFill>
              </a:rPr>
              <a:t> decision to make</a:t>
            </a:r>
            <a:endParaRPr lang="sv-SE" sz="2400" dirty="0" smtClean="0">
              <a:solidFill>
                <a:srgbClr val="FF0000"/>
              </a:solidFill>
            </a:endParaRPr>
          </a:p>
        </p:txBody>
      </p:sp>
      <p:cxnSp>
        <p:nvCxnSpPr>
          <p:cNvPr id="8" name="Rak pil 7"/>
          <p:cNvCxnSpPr/>
          <p:nvPr/>
        </p:nvCxnSpPr>
        <p:spPr>
          <a:xfrm flipH="1">
            <a:off x="6882582" y="1768500"/>
            <a:ext cx="934063" cy="1466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 9"/>
          <p:cNvCxnSpPr/>
          <p:nvPr/>
        </p:nvCxnSpPr>
        <p:spPr>
          <a:xfrm flipH="1" flipV="1">
            <a:off x="6168621" y="4707248"/>
            <a:ext cx="345390" cy="5704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 8"/>
          <p:cNvCxnSpPr/>
          <p:nvPr/>
        </p:nvCxnSpPr>
        <p:spPr>
          <a:xfrm flipH="1" flipV="1">
            <a:off x="4329712" y="5695299"/>
            <a:ext cx="811623" cy="959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970</Words>
  <Application>Microsoft Macintosh PowerPoint</Application>
  <PresentationFormat>Bildspel på skärmen (4:3)</PresentationFormat>
  <Paragraphs>245</Paragraphs>
  <Slides>48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48</vt:i4>
      </vt:variant>
    </vt:vector>
  </HeadingPairs>
  <TitlesOfParts>
    <vt:vector size="54" baseType="lpstr">
      <vt:lpstr>Calibri</vt:lpstr>
      <vt:lpstr>Open Sans</vt:lpstr>
      <vt:lpstr>Open Sans Light</vt:lpstr>
      <vt:lpstr>Wingdings</vt:lpstr>
      <vt:lpstr>Arial</vt:lpstr>
      <vt:lpstr>Office Theme</vt:lpstr>
      <vt:lpstr>PowerPoint-presentation</vt:lpstr>
      <vt:lpstr>PowerPoint-presentation</vt:lpstr>
      <vt:lpstr>Detecting Malicious Infrastructure and Calculating Risk Scores Using Contextual Information From Open and Dark Web Sources</vt:lpstr>
      <vt:lpstr>The Challenge</vt:lpstr>
      <vt:lpstr>PowerPoint-presentation</vt:lpstr>
      <vt:lpstr>Our overall goal</vt:lpstr>
      <vt:lpstr>Empowering Analysts </vt:lpstr>
      <vt:lpstr>Man &amp; Machine</vt:lpstr>
      <vt:lpstr>Man &amp; Machine</vt:lpstr>
      <vt:lpstr>Risk Scoring of IPs</vt:lpstr>
      <vt:lpstr>External Threat Lists</vt:lpstr>
      <vt:lpstr>Threat Lists</vt:lpstr>
      <vt:lpstr>Web Intelligence</vt:lpstr>
      <vt:lpstr>Recorded Future Web Intelligence Platform</vt:lpstr>
      <vt:lpstr>PowerPoint-presentation</vt:lpstr>
      <vt:lpstr>Ontologies: facts + hierarchies</vt:lpstr>
      <vt:lpstr>Malware Ontology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Using Recorded Future data for Risk Scoring</vt:lpstr>
      <vt:lpstr>Bad Company</vt:lpstr>
      <vt:lpstr>“Two Shady Men Walk Into a Bar”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Risk Scoring</vt:lpstr>
      <vt:lpstr>PowerPoint-presentation</vt:lpstr>
      <vt:lpstr>Details on Risk Score Calculation</vt:lpstr>
      <vt:lpstr>Risk Score Rules</vt:lpstr>
      <vt:lpstr>Value of Risk Scores Based on Threat Lists + Open Source Intelligence</vt:lpstr>
      <vt:lpstr>Next Step: Predictive IP Risk Scoring</vt:lpstr>
      <vt:lpstr>Data Used in Machine Learning Modelling</vt:lpstr>
      <vt:lpstr>Predictive Model at a High Level</vt:lpstr>
      <vt:lpstr>Predictive Risk Scoring - Results</vt:lpstr>
      <vt:lpstr>PowerPoint-presentation</vt:lpstr>
      <vt:lpstr>PowerPoint-presentation</vt:lpstr>
      <vt:lpstr>Hash Risk Scoring</vt:lpstr>
      <vt:lpstr>Vulnerability Risk Scoring</vt:lpstr>
      <vt:lpstr>Conclusions</vt:lpstr>
      <vt:lpstr>Thanks for listening – get in touch!  Staffan Truvé        truve@recordedfuture.com        @truve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2014-03-06T19:08:34Z</dcterms:created>
  <dcterms:modified xsi:type="dcterms:W3CDTF">2016-06-12T13:43:42Z</dcterms:modified>
</cp:coreProperties>
</file>