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6.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notesSlides/notesSlide7.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0" r:id="rId1"/>
    <p:sldMasterId id="2147483671" r:id="rId2"/>
  </p:sldMasterIdLst>
  <p:notesMasterIdLst>
    <p:notesMasterId r:id="rId23"/>
  </p:notesMasterIdLst>
  <p:sldIdLst>
    <p:sldId id="256" r:id="rId3"/>
    <p:sldId id="257" r:id="rId4"/>
    <p:sldId id="259" r:id="rId5"/>
    <p:sldId id="262" r:id="rId6"/>
    <p:sldId id="281" r:id="rId7"/>
    <p:sldId id="263" r:id="rId8"/>
    <p:sldId id="264" r:id="rId9"/>
    <p:sldId id="265" r:id="rId10"/>
    <p:sldId id="266" r:id="rId11"/>
    <p:sldId id="268" r:id="rId12"/>
    <p:sldId id="283" r:id="rId13"/>
    <p:sldId id="260" r:id="rId14"/>
    <p:sldId id="272" r:id="rId15"/>
    <p:sldId id="273" r:id="rId16"/>
    <p:sldId id="274" r:id="rId17"/>
    <p:sldId id="275" r:id="rId18"/>
    <p:sldId id="276" r:id="rId19"/>
    <p:sldId id="277" r:id="rId20"/>
    <p:sldId id="278" r:id="rId21"/>
    <p:sldId id="28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5" autoAdjust="0"/>
    <p:restoredTop sz="94660" autoAdjust="0"/>
  </p:normalViewPr>
  <p:slideViewPr>
    <p:cSldViewPr snapToGrid="0">
      <p:cViewPr varScale="1">
        <p:scale>
          <a:sx n="90" d="100"/>
          <a:sy n="90" d="100"/>
        </p:scale>
        <p:origin x="-63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 Id="rId3"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2.xlsx"/><Relationship Id="rId3"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Sheet3.xlsx"/><Relationship Id="rId3"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_Sheet4.xlsx"/><Relationship Id="rId3"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234668229729583"/>
          <c:y val="0.108226155763391"/>
          <c:w val="0.968251558831165"/>
          <c:h val="0.712505999120801"/>
        </c:manualLayout>
      </c:layout>
      <c:lineChart>
        <c:grouping val="standard"/>
        <c:varyColors val="0"/>
        <c:ser>
          <c:idx val="0"/>
          <c:order val="0"/>
          <c:tx>
            <c:strRef>
              <c:f>Sheet1!$B$1</c:f>
              <c:strCache>
                <c:ptCount val="1"/>
                <c:pt idx="0">
                  <c:v>CONSUMER CONFIDENCE</c:v>
                </c:pt>
              </c:strCache>
            </c:strRef>
          </c:tx>
          <c:spPr>
            <a:ln w="34925" cap="rnd">
              <a:solidFill>
                <a:schemeClr val="bg2">
                  <a:lumMod val="60000"/>
                  <a:lumOff val="40000"/>
                </a:schemeClr>
              </a:solidFill>
              <a:round/>
              <a:tailEnd type="none"/>
            </a:ln>
            <a:effectLst>
              <a:softEdge rad="0"/>
            </a:effectLst>
          </c:spPr>
          <c:marker>
            <c:symbol val="none"/>
          </c:marker>
          <c:dPt>
            <c:idx val="14"/>
            <c:bubble3D val="0"/>
            <c:spPr>
              <a:ln w="34925" cap="rnd">
                <a:solidFill>
                  <a:schemeClr val="bg2">
                    <a:lumMod val="60000"/>
                    <a:lumOff val="40000"/>
                  </a:schemeClr>
                </a:solidFill>
                <a:round/>
                <a:tailEnd type="triangle"/>
              </a:ln>
              <a:effectLst>
                <a:softEdge rad="0"/>
              </a:effectLst>
            </c:spPr>
          </c:dPt>
          <c:cat>
            <c:numRef>
              <c:f>Sheet1!$A$2:$A$16</c:f>
              <c:numCache>
                <c:formatCode>m/d/yyyy</c:formatCode>
                <c:ptCount val="15"/>
                <c:pt idx="0">
                  <c:v>41974.0</c:v>
                </c:pt>
                <c:pt idx="1">
                  <c:v>42005.0</c:v>
                </c:pt>
                <c:pt idx="2">
                  <c:v>42036.0</c:v>
                </c:pt>
                <c:pt idx="3">
                  <c:v>42064.0</c:v>
                </c:pt>
                <c:pt idx="4">
                  <c:v>42095.0</c:v>
                </c:pt>
                <c:pt idx="5">
                  <c:v>42125.0</c:v>
                </c:pt>
                <c:pt idx="6">
                  <c:v>42156.0</c:v>
                </c:pt>
                <c:pt idx="7">
                  <c:v>42186.0</c:v>
                </c:pt>
                <c:pt idx="8">
                  <c:v>42217.0</c:v>
                </c:pt>
                <c:pt idx="9">
                  <c:v>42248.0</c:v>
                </c:pt>
                <c:pt idx="10">
                  <c:v>42278.0</c:v>
                </c:pt>
                <c:pt idx="11">
                  <c:v>42309.0</c:v>
                </c:pt>
                <c:pt idx="12">
                  <c:v>42339.0</c:v>
                </c:pt>
                <c:pt idx="13">
                  <c:v>42370.0</c:v>
                </c:pt>
                <c:pt idx="14">
                  <c:v>42401.0</c:v>
                </c:pt>
              </c:numCache>
            </c:numRef>
          </c:cat>
          <c:val>
            <c:numRef>
              <c:f>Sheet1!$B$2:$B$16</c:f>
              <c:numCache>
                <c:formatCode>General</c:formatCode>
                <c:ptCount val="15"/>
                <c:pt idx="0">
                  <c:v>100.0</c:v>
                </c:pt>
                <c:pt idx="1">
                  <c:v>100.0</c:v>
                </c:pt>
                <c:pt idx="2">
                  <c:v>92.0</c:v>
                </c:pt>
                <c:pt idx="3">
                  <c:v>26.0</c:v>
                </c:pt>
                <c:pt idx="4">
                  <c:v>15.0</c:v>
                </c:pt>
                <c:pt idx="5">
                  <c:v>18.0</c:v>
                </c:pt>
                <c:pt idx="6">
                  <c:v>21.0</c:v>
                </c:pt>
                <c:pt idx="7">
                  <c:v>26.0</c:v>
                </c:pt>
                <c:pt idx="8">
                  <c:v>34.0</c:v>
                </c:pt>
                <c:pt idx="9">
                  <c:v>47.0</c:v>
                </c:pt>
                <c:pt idx="10">
                  <c:v>57.0</c:v>
                </c:pt>
                <c:pt idx="11">
                  <c:v>67.0</c:v>
                </c:pt>
                <c:pt idx="12">
                  <c:v>78.0</c:v>
                </c:pt>
                <c:pt idx="13">
                  <c:v>90.0</c:v>
                </c:pt>
                <c:pt idx="14">
                  <c:v>95.0</c:v>
                </c:pt>
              </c:numCache>
            </c:numRef>
          </c:val>
          <c:smooth val="1"/>
        </c:ser>
        <c:ser>
          <c:idx val="1"/>
          <c:order val="1"/>
          <c:tx>
            <c:strRef>
              <c:f>Sheet1!$C$1</c:f>
              <c:strCache>
                <c:ptCount val="1"/>
                <c:pt idx="0">
                  <c:v>REGULATORY CONFIDENCE</c:v>
                </c:pt>
              </c:strCache>
            </c:strRef>
          </c:tx>
          <c:spPr>
            <a:ln w="34925" cap="rnd">
              <a:solidFill>
                <a:schemeClr val="bg2"/>
              </a:solidFill>
              <a:round/>
              <a:tailEnd type="none"/>
            </a:ln>
            <a:effectLst/>
          </c:spPr>
          <c:marker>
            <c:symbol val="none"/>
          </c:marker>
          <c:dPt>
            <c:idx val="14"/>
            <c:bubble3D val="0"/>
            <c:spPr>
              <a:ln w="34925" cap="rnd">
                <a:solidFill>
                  <a:schemeClr val="bg2"/>
                </a:solidFill>
                <a:round/>
                <a:tailEnd type="triangle"/>
              </a:ln>
              <a:effectLst/>
            </c:spPr>
          </c:dPt>
          <c:cat>
            <c:numRef>
              <c:f>Sheet1!$A$2:$A$16</c:f>
              <c:numCache>
                <c:formatCode>m/d/yyyy</c:formatCode>
                <c:ptCount val="15"/>
                <c:pt idx="0">
                  <c:v>41974.0</c:v>
                </c:pt>
                <c:pt idx="1">
                  <c:v>42005.0</c:v>
                </c:pt>
                <c:pt idx="2">
                  <c:v>42036.0</c:v>
                </c:pt>
                <c:pt idx="3">
                  <c:v>42064.0</c:v>
                </c:pt>
                <c:pt idx="4">
                  <c:v>42095.0</c:v>
                </c:pt>
                <c:pt idx="5">
                  <c:v>42125.0</c:v>
                </c:pt>
                <c:pt idx="6">
                  <c:v>42156.0</c:v>
                </c:pt>
                <c:pt idx="7">
                  <c:v>42186.0</c:v>
                </c:pt>
                <c:pt idx="8">
                  <c:v>42217.0</c:v>
                </c:pt>
                <c:pt idx="9">
                  <c:v>42248.0</c:v>
                </c:pt>
                <c:pt idx="10">
                  <c:v>42278.0</c:v>
                </c:pt>
                <c:pt idx="11">
                  <c:v>42309.0</c:v>
                </c:pt>
                <c:pt idx="12">
                  <c:v>42339.0</c:v>
                </c:pt>
                <c:pt idx="13">
                  <c:v>42370.0</c:v>
                </c:pt>
                <c:pt idx="14">
                  <c:v>42401.0</c:v>
                </c:pt>
              </c:numCache>
            </c:numRef>
          </c:cat>
          <c:val>
            <c:numRef>
              <c:f>Sheet1!$C$2:$C$16</c:f>
              <c:numCache>
                <c:formatCode>General</c:formatCode>
                <c:ptCount val="15"/>
                <c:pt idx="0">
                  <c:v>97.0</c:v>
                </c:pt>
                <c:pt idx="1">
                  <c:v>97.0</c:v>
                </c:pt>
                <c:pt idx="2">
                  <c:v>93.0</c:v>
                </c:pt>
                <c:pt idx="3">
                  <c:v>45.0</c:v>
                </c:pt>
                <c:pt idx="4">
                  <c:v>30.0</c:v>
                </c:pt>
                <c:pt idx="5">
                  <c:v>37.0</c:v>
                </c:pt>
                <c:pt idx="6">
                  <c:v>44.0</c:v>
                </c:pt>
                <c:pt idx="7">
                  <c:v>51.0</c:v>
                </c:pt>
                <c:pt idx="8">
                  <c:v>58.0</c:v>
                </c:pt>
                <c:pt idx="9">
                  <c:v>65.0</c:v>
                </c:pt>
                <c:pt idx="10">
                  <c:v>72.0</c:v>
                </c:pt>
                <c:pt idx="11">
                  <c:v>79.0</c:v>
                </c:pt>
                <c:pt idx="12">
                  <c:v>86.0</c:v>
                </c:pt>
                <c:pt idx="13">
                  <c:v>90.0</c:v>
                </c:pt>
                <c:pt idx="14">
                  <c:v>92.0</c:v>
                </c:pt>
              </c:numCache>
            </c:numRef>
          </c:val>
          <c:smooth val="1"/>
        </c:ser>
        <c:ser>
          <c:idx val="2"/>
          <c:order val="2"/>
          <c:tx>
            <c:strRef>
              <c:f>Sheet1!$D$1</c:f>
              <c:strCache>
                <c:ptCount val="1"/>
                <c:pt idx="0">
                  <c:v>INTERNAL CONFIDENCE</c:v>
                </c:pt>
              </c:strCache>
            </c:strRef>
          </c:tx>
          <c:spPr>
            <a:ln w="34925" cap="rnd">
              <a:solidFill>
                <a:schemeClr val="tx2"/>
              </a:solidFill>
              <a:round/>
              <a:tailEnd type="none"/>
            </a:ln>
            <a:effectLst/>
          </c:spPr>
          <c:marker>
            <c:symbol val="none"/>
          </c:marker>
          <c:dPt>
            <c:idx val="14"/>
            <c:bubble3D val="0"/>
            <c:spPr>
              <a:ln w="34925" cap="rnd">
                <a:solidFill>
                  <a:schemeClr val="tx2"/>
                </a:solidFill>
                <a:round/>
                <a:tailEnd type="triangle"/>
              </a:ln>
              <a:effectLst/>
            </c:spPr>
          </c:dPt>
          <c:cat>
            <c:numRef>
              <c:f>Sheet1!$A$2:$A$16</c:f>
              <c:numCache>
                <c:formatCode>m/d/yyyy</c:formatCode>
                <c:ptCount val="15"/>
                <c:pt idx="0">
                  <c:v>41974.0</c:v>
                </c:pt>
                <c:pt idx="1">
                  <c:v>42005.0</c:v>
                </c:pt>
                <c:pt idx="2">
                  <c:v>42036.0</c:v>
                </c:pt>
                <c:pt idx="3">
                  <c:v>42064.0</c:v>
                </c:pt>
                <c:pt idx="4">
                  <c:v>42095.0</c:v>
                </c:pt>
                <c:pt idx="5">
                  <c:v>42125.0</c:v>
                </c:pt>
                <c:pt idx="6">
                  <c:v>42156.0</c:v>
                </c:pt>
                <c:pt idx="7">
                  <c:v>42186.0</c:v>
                </c:pt>
                <c:pt idx="8">
                  <c:v>42217.0</c:v>
                </c:pt>
                <c:pt idx="9">
                  <c:v>42248.0</c:v>
                </c:pt>
                <c:pt idx="10">
                  <c:v>42278.0</c:v>
                </c:pt>
                <c:pt idx="11">
                  <c:v>42309.0</c:v>
                </c:pt>
                <c:pt idx="12">
                  <c:v>42339.0</c:v>
                </c:pt>
                <c:pt idx="13">
                  <c:v>42370.0</c:v>
                </c:pt>
                <c:pt idx="14">
                  <c:v>42401.0</c:v>
                </c:pt>
              </c:numCache>
            </c:numRef>
          </c:cat>
          <c:val>
            <c:numRef>
              <c:f>Sheet1!$D$2:$D$16</c:f>
              <c:numCache>
                <c:formatCode>General</c:formatCode>
                <c:ptCount val="15"/>
                <c:pt idx="0">
                  <c:v>97.0</c:v>
                </c:pt>
                <c:pt idx="1">
                  <c:v>97.0</c:v>
                </c:pt>
                <c:pt idx="2">
                  <c:v>95.0</c:v>
                </c:pt>
                <c:pt idx="3">
                  <c:v>70.0</c:v>
                </c:pt>
                <c:pt idx="4">
                  <c:v>50.0</c:v>
                </c:pt>
                <c:pt idx="5">
                  <c:v>50.0</c:v>
                </c:pt>
                <c:pt idx="6">
                  <c:v>60.0</c:v>
                </c:pt>
                <c:pt idx="7">
                  <c:v>70.0</c:v>
                </c:pt>
                <c:pt idx="8">
                  <c:v>80.0</c:v>
                </c:pt>
                <c:pt idx="9">
                  <c:v>90.0</c:v>
                </c:pt>
                <c:pt idx="10">
                  <c:v>98.0</c:v>
                </c:pt>
                <c:pt idx="11">
                  <c:v>98.0</c:v>
                </c:pt>
                <c:pt idx="12">
                  <c:v>98.0</c:v>
                </c:pt>
                <c:pt idx="13">
                  <c:v>98.0</c:v>
                </c:pt>
                <c:pt idx="14">
                  <c:v>98.0</c:v>
                </c:pt>
              </c:numCache>
            </c:numRef>
          </c:val>
          <c:smooth val="1"/>
        </c:ser>
        <c:ser>
          <c:idx val="3"/>
          <c:order val="3"/>
          <c:tx>
            <c:strRef>
              <c:f>Sheet1!$E$1</c:f>
              <c:strCache>
                <c:ptCount val="1"/>
                <c:pt idx="0">
                  <c:v>Business &amp; Operational Capabilities</c:v>
                </c:pt>
              </c:strCache>
            </c:strRef>
          </c:tx>
          <c:spPr>
            <a:ln>
              <a:solidFill>
                <a:srgbClr val="00B050"/>
              </a:solidFill>
              <a:prstDash val="lgDashDot"/>
            </a:ln>
          </c:spPr>
          <c:marker>
            <c:symbol val="none"/>
          </c:marker>
          <c:dPt>
            <c:idx val="14"/>
            <c:bubble3D val="0"/>
            <c:spPr>
              <a:ln>
                <a:solidFill>
                  <a:srgbClr val="00B050"/>
                </a:solidFill>
                <a:prstDash val="lgDashDot"/>
                <a:tailEnd type="triangle" w="lg" len="lg"/>
              </a:ln>
            </c:spPr>
          </c:dPt>
          <c:cat>
            <c:numRef>
              <c:f>Sheet1!$A$2:$A$16</c:f>
              <c:numCache>
                <c:formatCode>m/d/yyyy</c:formatCode>
                <c:ptCount val="15"/>
                <c:pt idx="0">
                  <c:v>41974.0</c:v>
                </c:pt>
                <c:pt idx="1">
                  <c:v>42005.0</c:v>
                </c:pt>
                <c:pt idx="2">
                  <c:v>42036.0</c:v>
                </c:pt>
                <c:pt idx="3">
                  <c:v>42064.0</c:v>
                </c:pt>
                <c:pt idx="4">
                  <c:v>42095.0</c:v>
                </c:pt>
                <c:pt idx="5">
                  <c:v>42125.0</c:v>
                </c:pt>
                <c:pt idx="6">
                  <c:v>42156.0</c:v>
                </c:pt>
                <c:pt idx="7">
                  <c:v>42186.0</c:v>
                </c:pt>
                <c:pt idx="8">
                  <c:v>42217.0</c:v>
                </c:pt>
                <c:pt idx="9">
                  <c:v>42248.0</c:v>
                </c:pt>
                <c:pt idx="10">
                  <c:v>42278.0</c:v>
                </c:pt>
                <c:pt idx="11">
                  <c:v>42309.0</c:v>
                </c:pt>
                <c:pt idx="12">
                  <c:v>42339.0</c:v>
                </c:pt>
                <c:pt idx="13">
                  <c:v>42370.0</c:v>
                </c:pt>
                <c:pt idx="14">
                  <c:v>42401.0</c:v>
                </c:pt>
              </c:numCache>
            </c:numRef>
          </c:cat>
          <c:val>
            <c:numRef>
              <c:f>Sheet1!$E$2:$E$16</c:f>
              <c:numCache>
                <c:formatCode>General</c:formatCode>
                <c:ptCount val="15"/>
                <c:pt idx="0">
                  <c:v>100.0</c:v>
                </c:pt>
                <c:pt idx="1">
                  <c:v>100.0</c:v>
                </c:pt>
                <c:pt idx="2">
                  <c:v>90.0</c:v>
                </c:pt>
                <c:pt idx="3">
                  <c:v>65.0</c:v>
                </c:pt>
                <c:pt idx="4">
                  <c:v>45.0</c:v>
                </c:pt>
                <c:pt idx="5">
                  <c:v>50.0</c:v>
                </c:pt>
                <c:pt idx="6">
                  <c:v>70.0</c:v>
                </c:pt>
                <c:pt idx="7">
                  <c:v>75.0</c:v>
                </c:pt>
                <c:pt idx="8">
                  <c:v>80.0</c:v>
                </c:pt>
                <c:pt idx="9">
                  <c:v>83.0</c:v>
                </c:pt>
                <c:pt idx="10">
                  <c:v>85.0</c:v>
                </c:pt>
                <c:pt idx="11">
                  <c:v>90.0</c:v>
                </c:pt>
                <c:pt idx="12">
                  <c:v>95.0</c:v>
                </c:pt>
                <c:pt idx="13">
                  <c:v>96.0</c:v>
                </c:pt>
                <c:pt idx="14">
                  <c:v>97.0</c:v>
                </c:pt>
              </c:numCache>
            </c:numRef>
          </c:val>
          <c:smooth val="1"/>
        </c:ser>
        <c:ser>
          <c:idx val="4"/>
          <c:order val="4"/>
          <c:tx>
            <c:strRef>
              <c:f>Sheet1!$F$1</c:f>
              <c:strCache>
                <c:ptCount val="1"/>
                <c:pt idx="0">
                  <c:v>Cyber Risk Capabilities</c:v>
                </c:pt>
              </c:strCache>
            </c:strRef>
          </c:tx>
          <c:spPr>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ash"/>
            </a:ln>
          </c:spPr>
          <c:marker>
            <c:symbol val="none"/>
          </c:marker>
          <c:dPt>
            <c:idx val="14"/>
            <c:bubble3D val="0"/>
            <c:spPr>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ash"/>
                <a:tailEnd type="triangle" w="lg" len="lg"/>
              </a:ln>
            </c:spPr>
          </c:dPt>
          <c:cat>
            <c:numRef>
              <c:f>Sheet1!$A$2:$A$16</c:f>
              <c:numCache>
                <c:formatCode>m/d/yyyy</c:formatCode>
                <c:ptCount val="15"/>
                <c:pt idx="0">
                  <c:v>41974.0</c:v>
                </c:pt>
                <c:pt idx="1">
                  <c:v>42005.0</c:v>
                </c:pt>
                <c:pt idx="2">
                  <c:v>42036.0</c:v>
                </c:pt>
                <c:pt idx="3">
                  <c:v>42064.0</c:v>
                </c:pt>
                <c:pt idx="4">
                  <c:v>42095.0</c:v>
                </c:pt>
                <c:pt idx="5">
                  <c:v>42125.0</c:v>
                </c:pt>
                <c:pt idx="6">
                  <c:v>42156.0</c:v>
                </c:pt>
                <c:pt idx="7">
                  <c:v>42186.0</c:v>
                </c:pt>
                <c:pt idx="8">
                  <c:v>42217.0</c:v>
                </c:pt>
                <c:pt idx="9">
                  <c:v>42248.0</c:v>
                </c:pt>
                <c:pt idx="10">
                  <c:v>42278.0</c:v>
                </c:pt>
                <c:pt idx="11">
                  <c:v>42309.0</c:v>
                </c:pt>
                <c:pt idx="12">
                  <c:v>42339.0</c:v>
                </c:pt>
                <c:pt idx="13">
                  <c:v>42370.0</c:v>
                </c:pt>
                <c:pt idx="14">
                  <c:v>42401.0</c:v>
                </c:pt>
              </c:numCache>
            </c:numRef>
          </c:cat>
          <c:val>
            <c:numRef>
              <c:f>Sheet1!$F$2:$F$16</c:f>
              <c:numCache>
                <c:formatCode>General</c:formatCode>
                <c:ptCount val="15"/>
                <c:pt idx="0">
                  <c:v>50.0</c:v>
                </c:pt>
                <c:pt idx="1">
                  <c:v>50.0</c:v>
                </c:pt>
                <c:pt idx="2">
                  <c:v>50.0</c:v>
                </c:pt>
                <c:pt idx="3">
                  <c:v>50.0</c:v>
                </c:pt>
                <c:pt idx="4">
                  <c:v>56.0</c:v>
                </c:pt>
                <c:pt idx="5">
                  <c:v>60.0</c:v>
                </c:pt>
                <c:pt idx="6">
                  <c:v>65.0</c:v>
                </c:pt>
                <c:pt idx="7">
                  <c:v>70.0</c:v>
                </c:pt>
                <c:pt idx="8">
                  <c:v>74.0</c:v>
                </c:pt>
                <c:pt idx="9">
                  <c:v>78.0</c:v>
                </c:pt>
                <c:pt idx="10">
                  <c:v>82.0</c:v>
                </c:pt>
                <c:pt idx="11">
                  <c:v>86.0</c:v>
                </c:pt>
                <c:pt idx="12">
                  <c:v>90.0</c:v>
                </c:pt>
                <c:pt idx="13">
                  <c:v>94.0</c:v>
                </c:pt>
                <c:pt idx="14">
                  <c:v>98.0</c:v>
                </c:pt>
              </c:numCache>
            </c:numRef>
          </c:val>
          <c:smooth val="1"/>
        </c:ser>
        <c:dLbls>
          <c:showLegendKey val="0"/>
          <c:showVal val="0"/>
          <c:showCatName val="0"/>
          <c:showSerName val="0"/>
          <c:showPercent val="0"/>
          <c:showBubbleSize val="0"/>
        </c:dLbls>
        <c:marker val="1"/>
        <c:smooth val="0"/>
        <c:axId val="-2102477800"/>
        <c:axId val="-2102474776"/>
      </c:lineChart>
      <c:dateAx>
        <c:axId val="-2102477800"/>
        <c:scaling>
          <c:orientation val="minMax"/>
        </c:scaling>
        <c:delete val="1"/>
        <c:axPos val="b"/>
        <c:numFmt formatCode="m/d/yyyy" sourceLinked="1"/>
        <c:majorTickMark val="none"/>
        <c:minorTickMark val="none"/>
        <c:tickLblPos val="none"/>
        <c:crossAx val="-2102474776"/>
        <c:crosses val="autoZero"/>
        <c:auto val="1"/>
        <c:lblOffset val="100"/>
        <c:baseTimeUnit val="months"/>
      </c:dateAx>
      <c:valAx>
        <c:axId val="-2102474776"/>
        <c:scaling>
          <c:orientation val="minMax"/>
          <c:max val="105.0"/>
          <c:min val="0.0"/>
        </c:scaling>
        <c:delete val="0"/>
        <c:axPos val="l"/>
        <c:majorGridlines>
          <c:spPr>
            <a:ln w="9525" cap="flat" cmpd="sng" algn="ctr">
              <a:no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2477800"/>
        <c:crosses val="autoZero"/>
        <c:crossBetween val="between"/>
      </c:valAx>
      <c:spPr>
        <a:noFill/>
        <a:ln>
          <a:noFill/>
        </a:ln>
        <a:effectLst/>
      </c:spPr>
    </c:plotArea>
    <c:legend>
      <c:legendPos val="l"/>
      <c:legendEntry>
        <c:idx val="0"/>
        <c:txPr>
          <a:bodyPr rot="0" spcFirstLastPara="1" vertOverflow="ellipsis" vert="horz" wrap="square" anchor="ctr" anchorCtr="1"/>
          <a:lstStyle/>
          <a:p>
            <a:pPr>
              <a:defRPr sz="700" b="1" i="0" u="none" strike="noStrike" kern="1200" baseline="0">
                <a:solidFill>
                  <a:schemeClr val="tx2"/>
                </a:solidFill>
                <a:latin typeface="+mn-lt"/>
                <a:ea typeface="+mn-ea"/>
                <a:cs typeface="+mn-cs"/>
              </a:defRPr>
            </a:pPr>
            <a:endParaRPr lang="en-US"/>
          </a:p>
        </c:txPr>
      </c:legendEntry>
      <c:legendEntry>
        <c:idx val="1"/>
        <c:txPr>
          <a:bodyPr rot="0" spcFirstLastPara="1" vertOverflow="ellipsis" vert="horz" wrap="square" anchor="ctr" anchorCtr="1"/>
          <a:lstStyle/>
          <a:p>
            <a:pPr>
              <a:defRPr sz="700" b="1" i="0" u="none" strike="noStrike" kern="1200" baseline="0">
                <a:solidFill>
                  <a:schemeClr val="tx2"/>
                </a:solidFill>
                <a:latin typeface="+mn-lt"/>
                <a:ea typeface="+mn-ea"/>
                <a:cs typeface="+mn-cs"/>
              </a:defRPr>
            </a:pPr>
            <a:endParaRPr lang="en-US"/>
          </a:p>
        </c:txPr>
      </c:legendEntry>
      <c:legendEntry>
        <c:idx val="2"/>
        <c:txPr>
          <a:bodyPr rot="0" spcFirstLastPara="1" vertOverflow="ellipsis" vert="horz" wrap="square" anchor="ctr" anchorCtr="1"/>
          <a:lstStyle/>
          <a:p>
            <a:pPr>
              <a:defRPr sz="700" b="1" i="0" u="none" strike="noStrike" kern="1200" baseline="0">
                <a:solidFill>
                  <a:schemeClr val="tx2"/>
                </a:solidFill>
                <a:latin typeface="+mn-lt"/>
                <a:ea typeface="+mn-ea"/>
                <a:cs typeface="+mn-cs"/>
              </a:defRPr>
            </a:pPr>
            <a:endParaRPr lang="en-US"/>
          </a:p>
        </c:txPr>
      </c:legendEntry>
      <c:legendEntry>
        <c:idx val="3"/>
        <c:txPr>
          <a:bodyPr rot="0" spcFirstLastPara="1" vertOverflow="ellipsis" vert="horz" wrap="square" anchor="ctr" anchorCtr="1"/>
          <a:lstStyle/>
          <a:p>
            <a:pPr>
              <a:defRPr sz="700" b="1" i="0" u="none" strike="noStrike" kern="1200" baseline="0">
                <a:solidFill>
                  <a:schemeClr val="tx2"/>
                </a:solidFill>
                <a:latin typeface="+mn-lt"/>
                <a:ea typeface="+mn-ea"/>
                <a:cs typeface="+mn-cs"/>
              </a:defRPr>
            </a:pPr>
            <a:endParaRPr lang="en-US"/>
          </a:p>
        </c:txPr>
      </c:legendEntry>
      <c:legendEntry>
        <c:idx val="4"/>
        <c:txPr>
          <a:bodyPr rot="0" spcFirstLastPara="1" vertOverflow="ellipsis" vert="horz" wrap="square" anchor="ctr" anchorCtr="1"/>
          <a:lstStyle/>
          <a:p>
            <a:pPr>
              <a:defRPr sz="700" b="1" i="0" u="none" strike="noStrike" kern="1200" baseline="0">
                <a:solidFill>
                  <a:schemeClr val="tx2"/>
                </a:solidFill>
                <a:latin typeface="+mn-lt"/>
                <a:ea typeface="+mn-ea"/>
                <a:cs typeface="+mn-cs"/>
              </a:defRPr>
            </a:pPr>
            <a:endParaRPr lang="en-US"/>
          </a:p>
        </c:txPr>
      </c:legendEntry>
      <c:layout>
        <c:manualLayout>
          <c:xMode val="edge"/>
          <c:yMode val="edge"/>
          <c:x val="0.155490070837402"/>
          <c:y val="0.908056035095076"/>
          <c:w val="0.778444795395115"/>
          <c:h val="0.091943964904924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234668229729583"/>
          <c:y val="0.108226155763391"/>
          <c:w val="0.968251558831165"/>
          <c:h val="0.712505999120801"/>
        </c:manualLayout>
      </c:layout>
      <c:lineChart>
        <c:grouping val="standard"/>
        <c:varyColors val="0"/>
        <c:ser>
          <c:idx val="0"/>
          <c:order val="0"/>
          <c:tx>
            <c:strRef>
              <c:f>Sheet1!$B$1</c:f>
              <c:strCache>
                <c:ptCount val="1"/>
                <c:pt idx="0">
                  <c:v>CONSUMER CONFIDENCE</c:v>
                </c:pt>
              </c:strCache>
            </c:strRef>
          </c:tx>
          <c:spPr>
            <a:ln w="34925" cap="rnd">
              <a:solidFill>
                <a:schemeClr val="bg2">
                  <a:lumMod val="60000"/>
                  <a:lumOff val="40000"/>
                </a:schemeClr>
              </a:solidFill>
              <a:round/>
              <a:tailEnd type="none"/>
            </a:ln>
            <a:effectLst>
              <a:softEdge rad="0"/>
            </a:effectLst>
          </c:spPr>
          <c:marker>
            <c:symbol val="none"/>
          </c:marker>
          <c:dPt>
            <c:idx val="14"/>
            <c:bubble3D val="0"/>
            <c:spPr>
              <a:ln w="34925" cap="rnd">
                <a:solidFill>
                  <a:schemeClr val="bg2">
                    <a:lumMod val="60000"/>
                    <a:lumOff val="40000"/>
                  </a:schemeClr>
                </a:solidFill>
                <a:round/>
                <a:tailEnd type="triangle"/>
              </a:ln>
              <a:effectLst>
                <a:softEdge rad="0"/>
              </a:effectLst>
            </c:spPr>
          </c:dPt>
          <c:cat>
            <c:numRef>
              <c:f>Sheet1!$A$2:$A$16</c:f>
              <c:numCache>
                <c:formatCode>m/d/yyyy</c:formatCode>
                <c:ptCount val="15"/>
                <c:pt idx="0">
                  <c:v>41974.0</c:v>
                </c:pt>
                <c:pt idx="1">
                  <c:v>42005.0</c:v>
                </c:pt>
                <c:pt idx="2">
                  <c:v>42036.0</c:v>
                </c:pt>
                <c:pt idx="3">
                  <c:v>42064.0</c:v>
                </c:pt>
                <c:pt idx="4">
                  <c:v>42095.0</c:v>
                </c:pt>
                <c:pt idx="5">
                  <c:v>42125.0</c:v>
                </c:pt>
                <c:pt idx="6">
                  <c:v>42156.0</c:v>
                </c:pt>
                <c:pt idx="7">
                  <c:v>42186.0</c:v>
                </c:pt>
                <c:pt idx="8">
                  <c:v>42217.0</c:v>
                </c:pt>
                <c:pt idx="9">
                  <c:v>42248.0</c:v>
                </c:pt>
                <c:pt idx="10">
                  <c:v>42278.0</c:v>
                </c:pt>
                <c:pt idx="11">
                  <c:v>42309.0</c:v>
                </c:pt>
                <c:pt idx="12">
                  <c:v>42339.0</c:v>
                </c:pt>
                <c:pt idx="13">
                  <c:v>42370.0</c:v>
                </c:pt>
                <c:pt idx="14">
                  <c:v>42401.0</c:v>
                </c:pt>
              </c:numCache>
            </c:numRef>
          </c:cat>
          <c:val>
            <c:numRef>
              <c:f>Sheet1!$B$2:$B$16</c:f>
              <c:numCache>
                <c:formatCode>General</c:formatCode>
                <c:ptCount val="15"/>
                <c:pt idx="0">
                  <c:v>100.0</c:v>
                </c:pt>
                <c:pt idx="1">
                  <c:v>100.0</c:v>
                </c:pt>
                <c:pt idx="2">
                  <c:v>92.0</c:v>
                </c:pt>
                <c:pt idx="3">
                  <c:v>26.0</c:v>
                </c:pt>
                <c:pt idx="4">
                  <c:v>15.0</c:v>
                </c:pt>
                <c:pt idx="5">
                  <c:v>18.0</c:v>
                </c:pt>
                <c:pt idx="6">
                  <c:v>21.0</c:v>
                </c:pt>
                <c:pt idx="7">
                  <c:v>26.0</c:v>
                </c:pt>
                <c:pt idx="8">
                  <c:v>34.0</c:v>
                </c:pt>
                <c:pt idx="9">
                  <c:v>47.0</c:v>
                </c:pt>
                <c:pt idx="10">
                  <c:v>57.0</c:v>
                </c:pt>
                <c:pt idx="11">
                  <c:v>67.0</c:v>
                </c:pt>
                <c:pt idx="12">
                  <c:v>78.0</c:v>
                </c:pt>
                <c:pt idx="13">
                  <c:v>90.0</c:v>
                </c:pt>
                <c:pt idx="14">
                  <c:v>95.0</c:v>
                </c:pt>
              </c:numCache>
            </c:numRef>
          </c:val>
          <c:smooth val="1"/>
        </c:ser>
        <c:ser>
          <c:idx val="1"/>
          <c:order val="1"/>
          <c:tx>
            <c:strRef>
              <c:f>Sheet1!$C$1</c:f>
              <c:strCache>
                <c:ptCount val="1"/>
                <c:pt idx="0">
                  <c:v>REGULATORY CONFIDENCE</c:v>
                </c:pt>
              </c:strCache>
            </c:strRef>
          </c:tx>
          <c:spPr>
            <a:ln w="34925" cap="rnd">
              <a:solidFill>
                <a:schemeClr val="bg2"/>
              </a:solidFill>
              <a:round/>
              <a:tailEnd type="none"/>
            </a:ln>
            <a:effectLst/>
          </c:spPr>
          <c:marker>
            <c:symbol val="none"/>
          </c:marker>
          <c:dPt>
            <c:idx val="14"/>
            <c:bubble3D val="0"/>
            <c:spPr>
              <a:ln w="34925" cap="rnd">
                <a:solidFill>
                  <a:schemeClr val="bg2"/>
                </a:solidFill>
                <a:round/>
                <a:tailEnd type="triangle"/>
              </a:ln>
              <a:effectLst/>
            </c:spPr>
          </c:dPt>
          <c:cat>
            <c:numRef>
              <c:f>Sheet1!$A$2:$A$16</c:f>
              <c:numCache>
                <c:formatCode>m/d/yyyy</c:formatCode>
                <c:ptCount val="15"/>
                <c:pt idx="0">
                  <c:v>41974.0</c:v>
                </c:pt>
                <c:pt idx="1">
                  <c:v>42005.0</c:v>
                </c:pt>
                <c:pt idx="2">
                  <c:v>42036.0</c:v>
                </c:pt>
                <c:pt idx="3">
                  <c:v>42064.0</c:v>
                </c:pt>
                <c:pt idx="4">
                  <c:v>42095.0</c:v>
                </c:pt>
                <c:pt idx="5">
                  <c:v>42125.0</c:v>
                </c:pt>
                <c:pt idx="6">
                  <c:v>42156.0</c:v>
                </c:pt>
                <c:pt idx="7">
                  <c:v>42186.0</c:v>
                </c:pt>
                <c:pt idx="8">
                  <c:v>42217.0</c:v>
                </c:pt>
                <c:pt idx="9">
                  <c:v>42248.0</c:v>
                </c:pt>
                <c:pt idx="10">
                  <c:v>42278.0</c:v>
                </c:pt>
                <c:pt idx="11">
                  <c:v>42309.0</c:v>
                </c:pt>
                <c:pt idx="12">
                  <c:v>42339.0</c:v>
                </c:pt>
                <c:pt idx="13">
                  <c:v>42370.0</c:v>
                </c:pt>
                <c:pt idx="14">
                  <c:v>42401.0</c:v>
                </c:pt>
              </c:numCache>
            </c:numRef>
          </c:cat>
          <c:val>
            <c:numRef>
              <c:f>Sheet1!$C$2:$C$16</c:f>
              <c:numCache>
                <c:formatCode>General</c:formatCode>
                <c:ptCount val="15"/>
                <c:pt idx="0">
                  <c:v>97.0</c:v>
                </c:pt>
                <c:pt idx="1">
                  <c:v>97.0</c:v>
                </c:pt>
                <c:pt idx="2">
                  <c:v>93.0</c:v>
                </c:pt>
                <c:pt idx="3">
                  <c:v>45.0</c:v>
                </c:pt>
                <c:pt idx="4">
                  <c:v>30.0</c:v>
                </c:pt>
                <c:pt idx="5">
                  <c:v>37.0</c:v>
                </c:pt>
                <c:pt idx="6">
                  <c:v>44.0</c:v>
                </c:pt>
                <c:pt idx="7">
                  <c:v>51.0</c:v>
                </c:pt>
                <c:pt idx="8">
                  <c:v>58.0</c:v>
                </c:pt>
                <c:pt idx="9">
                  <c:v>65.0</c:v>
                </c:pt>
                <c:pt idx="10">
                  <c:v>72.0</c:v>
                </c:pt>
                <c:pt idx="11">
                  <c:v>79.0</c:v>
                </c:pt>
                <c:pt idx="12">
                  <c:v>86.0</c:v>
                </c:pt>
                <c:pt idx="13">
                  <c:v>90.0</c:v>
                </c:pt>
                <c:pt idx="14">
                  <c:v>92.0</c:v>
                </c:pt>
              </c:numCache>
            </c:numRef>
          </c:val>
          <c:smooth val="1"/>
        </c:ser>
        <c:ser>
          <c:idx val="2"/>
          <c:order val="2"/>
          <c:tx>
            <c:strRef>
              <c:f>Sheet1!$D$1</c:f>
              <c:strCache>
                <c:ptCount val="1"/>
                <c:pt idx="0">
                  <c:v>INTERNAL CONFIDENCE</c:v>
                </c:pt>
              </c:strCache>
            </c:strRef>
          </c:tx>
          <c:spPr>
            <a:ln w="34925" cap="rnd">
              <a:solidFill>
                <a:schemeClr val="tx2"/>
              </a:solidFill>
              <a:round/>
              <a:tailEnd type="none"/>
            </a:ln>
            <a:effectLst/>
          </c:spPr>
          <c:marker>
            <c:symbol val="none"/>
          </c:marker>
          <c:dPt>
            <c:idx val="14"/>
            <c:bubble3D val="0"/>
            <c:spPr>
              <a:ln w="34925" cap="rnd">
                <a:solidFill>
                  <a:schemeClr val="tx2"/>
                </a:solidFill>
                <a:round/>
                <a:tailEnd type="triangle"/>
              </a:ln>
              <a:effectLst/>
            </c:spPr>
          </c:dPt>
          <c:cat>
            <c:numRef>
              <c:f>Sheet1!$A$2:$A$16</c:f>
              <c:numCache>
                <c:formatCode>m/d/yyyy</c:formatCode>
                <c:ptCount val="15"/>
                <c:pt idx="0">
                  <c:v>41974.0</c:v>
                </c:pt>
                <c:pt idx="1">
                  <c:v>42005.0</c:v>
                </c:pt>
                <c:pt idx="2">
                  <c:v>42036.0</c:v>
                </c:pt>
                <c:pt idx="3">
                  <c:v>42064.0</c:v>
                </c:pt>
                <c:pt idx="4">
                  <c:v>42095.0</c:v>
                </c:pt>
                <c:pt idx="5">
                  <c:v>42125.0</c:v>
                </c:pt>
                <c:pt idx="6">
                  <c:v>42156.0</c:v>
                </c:pt>
                <c:pt idx="7">
                  <c:v>42186.0</c:v>
                </c:pt>
                <c:pt idx="8">
                  <c:v>42217.0</c:v>
                </c:pt>
                <c:pt idx="9">
                  <c:v>42248.0</c:v>
                </c:pt>
                <c:pt idx="10">
                  <c:v>42278.0</c:v>
                </c:pt>
                <c:pt idx="11">
                  <c:v>42309.0</c:v>
                </c:pt>
                <c:pt idx="12">
                  <c:v>42339.0</c:v>
                </c:pt>
                <c:pt idx="13">
                  <c:v>42370.0</c:v>
                </c:pt>
                <c:pt idx="14">
                  <c:v>42401.0</c:v>
                </c:pt>
              </c:numCache>
            </c:numRef>
          </c:cat>
          <c:val>
            <c:numRef>
              <c:f>Sheet1!$D$2:$D$16</c:f>
              <c:numCache>
                <c:formatCode>General</c:formatCode>
                <c:ptCount val="15"/>
                <c:pt idx="0">
                  <c:v>97.0</c:v>
                </c:pt>
                <c:pt idx="1">
                  <c:v>97.0</c:v>
                </c:pt>
                <c:pt idx="2">
                  <c:v>95.0</c:v>
                </c:pt>
                <c:pt idx="3">
                  <c:v>70.0</c:v>
                </c:pt>
                <c:pt idx="4">
                  <c:v>50.0</c:v>
                </c:pt>
                <c:pt idx="5">
                  <c:v>50.0</c:v>
                </c:pt>
                <c:pt idx="6">
                  <c:v>60.0</c:v>
                </c:pt>
                <c:pt idx="7">
                  <c:v>70.0</c:v>
                </c:pt>
                <c:pt idx="8">
                  <c:v>80.0</c:v>
                </c:pt>
                <c:pt idx="9">
                  <c:v>90.0</c:v>
                </c:pt>
                <c:pt idx="10">
                  <c:v>98.0</c:v>
                </c:pt>
                <c:pt idx="11">
                  <c:v>98.0</c:v>
                </c:pt>
                <c:pt idx="12">
                  <c:v>98.0</c:v>
                </c:pt>
                <c:pt idx="13">
                  <c:v>98.0</c:v>
                </c:pt>
                <c:pt idx="14">
                  <c:v>98.0</c:v>
                </c:pt>
              </c:numCache>
            </c:numRef>
          </c:val>
          <c:smooth val="1"/>
        </c:ser>
        <c:ser>
          <c:idx val="3"/>
          <c:order val="3"/>
          <c:tx>
            <c:strRef>
              <c:f>Sheet1!$E$1</c:f>
              <c:strCache>
                <c:ptCount val="1"/>
                <c:pt idx="0">
                  <c:v>Business &amp; Operational Capabilities</c:v>
                </c:pt>
              </c:strCache>
            </c:strRef>
          </c:tx>
          <c:spPr>
            <a:ln>
              <a:solidFill>
                <a:srgbClr val="00B050"/>
              </a:solidFill>
              <a:prstDash val="lgDashDot"/>
            </a:ln>
          </c:spPr>
          <c:marker>
            <c:symbol val="none"/>
          </c:marker>
          <c:dPt>
            <c:idx val="14"/>
            <c:bubble3D val="0"/>
            <c:spPr>
              <a:ln>
                <a:solidFill>
                  <a:srgbClr val="00B050"/>
                </a:solidFill>
                <a:prstDash val="lgDashDot"/>
                <a:tailEnd type="triangle" w="lg" len="lg"/>
              </a:ln>
            </c:spPr>
          </c:dPt>
          <c:cat>
            <c:numRef>
              <c:f>Sheet1!$A$2:$A$16</c:f>
              <c:numCache>
                <c:formatCode>m/d/yyyy</c:formatCode>
                <c:ptCount val="15"/>
                <c:pt idx="0">
                  <c:v>41974.0</c:v>
                </c:pt>
                <c:pt idx="1">
                  <c:v>42005.0</c:v>
                </c:pt>
                <c:pt idx="2">
                  <c:v>42036.0</c:v>
                </c:pt>
                <c:pt idx="3">
                  <c:v>42064.0</c:v>
                </c:pt>
                <c:pt idx="4">
                  <c:v>42095.0</c:v>
                </c:pt>
                <c:pt idx="5">
                  <c:v>42125.0</c:v>
                </c:pt>
                <c:pt idx="6">
                  <c:v>42156.0</c:v>
                </c:pt>
                <c:pt idx="7">
                  <c:v>42186.0</c:v>
                </c:pt>
                <c:pt idx="8">
                  <c:v>42217.0</c:v>
                </c:pt>
                <c:pt idx="9">
                  <c:v>42248.0</c:v>
                </c:pt>
                <c:pt idx="10">
                  <c:v>42278.0</c:v>
                </c:pt>
                <c:pt idx="11">
                  <c:v>42309.0</c:v>
                </c:pt>
                <c:pt idx="12">
                  <c:v>42339.0</c:v>
                </c:pt>
                <c:pt idx="13">
                  <c:v>42370.0</c:v>
                </c:pt>
                <c:pt idx="14">
                  <c:v>42401.0</c:v>
                </c:pt>
              </c:numCache>
            </c:numRef>
          </c:cat>
          <c:val>
            <c:numRef>
              <c:f>Sheet1!$E$2:$E$16</c:f>
              <c:numCache>
                <c:formatCode>General</c:formatCode>
                <c:ptCount val="15"/>
                <c:pt idx="0">
                  <c:v>100.0</c:v>
                </c:pt>
                <c:pt idx="1">
                  <c:v>100.0</c:v>
                </c:pt>
                <c:pt idx="2">
                  <c:v>90.0</c:v>
                </c:pt>
                <c:pt idx="3">
                  <c:v>65.0</c:v>
                </c:pt>
                <c:pt idx="4">
                  <c:v>45.0</c:v>
                </c:pt>
                <c:pt idx="5">
                  <c:v>50.0</c:v>
                </c:pt>
                <c:pt idx="6">
                  <c:v>70.0</c:v>
                </c:pt>
                <c:pt idx="7">
                  <c:v>75.0</c:v>
                </c:pt>
                <c:pt idx="8">
                  <c:v>80.0</c:v>
                </c:pt>
                <c:pt idx="9">
                  <c:v>83.0</c:v>
                </c:pt>
                <c:pt idx="10">
                  <c:v>85.0</c:v>
                </c:pt>
                <c:pt idx="11">
                  <c:v>90.0</c:v>
                </c:pt>
                <c:pt idx="12">
                  <c:v>95.0</c:v>
                </c:pt>
                <c:pt idx="13">
                  <c:v>96.0</c:v>
                </c:pt>
                <c:pt idx="14">
                  <c:v>97.0</c:v>
                </c:pt>
              </c:numCache>
            </c:numRef>
          </c:val>
          <c:smooth val="1"/>
        </c:ser>
        <c:ser>
          <c:idx val="4"/>
          <c:order val="4"/>
          <c:tx>
            <c:strRef>
              <c:f>Sheet1!$F$1</c:f>
              <c:strCache>
                <c:ptCount val="1"/>
                <c:pt idx="0">
                  <c:v>Cyber Risk Capabilities</c:v>
                </c:pt>
              </c:strCache>
            </c:strRef>
          </c:tx>
          <c:spPr>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ash"/>
            </a:ln>
          </c:spPr>
          <c:marker>
            <c:symbol val="none"/>
          </c:marker>
          <c:dPt>
            <c:idx val="14"/>
            <c:bubble3D val="0"/>
            <c:spPr>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ash"/>
                <a:tailEnd type="triangle" w="lg" len="lg"/>
              </a:ln>
            </c:spPr>
          </c:dPt>
          <c:cat>
            <c:numRef>
              <c:f>Sheet1!$A$2:$A$16</c:f>
              <c:numCache>
                <c:formatCode>m/d/yyyy</c:formatCode>
                <c:ptCount val="15"/>
                <c:pt idx="0">
                  <c:v>41974.0</c:v>
                </c:pt>
                <c:pt idx="1">
                  <c:v>42005.0</c:v>
                </c:pt>
                <c:pt idx="2">
                  <c:v>42036.0</c:v>
                </c:pt>
                <c:pt idx="3">
                  <c:v>42064.0</c:v>
                </c:pt>
                <c:pt idx="4">
                  <c:v>42095.0</c:v>
                </c:pt>
                <c:pt idx="5">
                  <c:v>42125.0</c:v>
                </c:pt>
                <c:pt idx="6">
                  <c:v>42156.0</c:v>
                </c:pt>
                <c:pt idx="7">
                  <c:v>42186.0</c:v>
                </c:pt>
                <c:pt idx="8">
                  <c:v>42217.0</c:v>
                </c:pt>
                <c:pt idx="9">
                  <c:v>42248.0</c:v>
                </c:pt>
                <c:pt idx="10">
                  <c:v>42278.0</c:v>
                </c:pt>
                <c:pt idx="11">
                  <c:v>42309.0</c:v>
                </c:pt>
                <c:pt idx="12">
                  <c:v>42339.0</c:v>
                </c:pt>
                <c:pt idx="13">
                  <c:v>42370.0</c:v>
                </c:pt>
                <c:pt idx="14">
                  <c:v>42401.0</c:v>
                </c:pt>
              </c:numCache>
            </c:numRef>
          </c:cat>
          <c:val>
            <c:numRef>
              <c:f>Sheet1!$F$2:$F$16</c:f>
              <c:numCache>
                <c:formatCode>General</c:formatCode>
                <c:ptCount val="15"/>
                <c:pt idx="0">
                  <c:v>50.0</c:v>
                </c:pt>
                <c:pt idx="1">
                  <c:v>50.0</c:v>
                </c:pt>
                <c:pt idx="2">
                  <c:v>50.0</c:v>
                </c:pt>
                <c:pt idx="3">
                  <c:v>50.0</c:v>
                </c:pt>
                <c:pt idx="4">
                  <c:v>56.0</c:v>
                </c:pt>
                <c:pt idx="5">
                  <c:v>60.0</c:v>
                </c:pt>
                <c:pt idx="6">
                  <c:v>65.0</c:v>
                </c:pt>
                <c:pt idx="7">
                  <c:v>70.0</c:v>
                </c:pt>
                <c:pt idx="8">
                  <c:v>74.0</c:v>
                </c:pt>
                <c:pt idx="9">
                  <c:v>78.0</c:v>
                </c:pt>
                <c:pt idx="10">
                  <c:v>82.0</c:v>
                </c:pt>
                <c:pt idx="11">
                  <c:v>86.0</c:v>
                </c:pt>
                <c:pt idx="12">
                  <c:v>90.0</c:v>
                </c:pt>
                <c:pt idx="13">
                  <c:v>94.0</c:v>
                </c:pt>
                <c:pt idx="14">
                  <c:v>98.0</c:v>
                </c:pt>
              </c:numCache>
            </c:numRef>
          </c:val>
          <c:smooth val="1"/>
        </c:ser>
        <c:dLbls>
          <c:showLegendKey val="0"/>
          <c:showVal val="0"/>
          <c:showCatName val="0"/>
          <c:showSerName val="0"/>
          <c:showPercent val="0"/>
          <c:showBubbleSize val="0"/>
        </c:dLbls>
        <c:marker val="1"/>
        <c:smooth val="0"/>
        <c:axId val="-2103262520"/>
        <c:axId val="-2103265560"/>
      </c:lineChart>
      <c:dateAx>
        <c:axId val="-2103262520"/>
        <c:scaling>
          <c:orientation val="minMax"/>
        </c:scaling>
        <c:delete val="1"/>
        <c:axPos val="b"/>
        <c:numFmt formatCode="m/d/yyyy" sourceLinked="1"/>
        <c:majorTickMark val="none"/>
        <c:minorTickMark val="none"/>
        <c:tickLblPos val="none"/>
        <c:crossAx val="-2103265560"/>
        <c:crosses val="autoZero"/>
        <c:auto val="1"/>
        <c:lblOffset val="100"/>
        <c:baseTimeUnit val="months"/>
      </c:dateAx>
      <c:valAx>
        <c:axId val="-2103265560"/>
        <c:scaling>
          <c:orientation val="minMax"/>
          <c:max val="105.0"/>
          <c:min val="0.0"/>
        </c:scaling>
        <c:delete val="0"/>
        <c:axPos val="l"/>
        <c:majorGridlines>
          <c:spPr>
            <a:ln w="9525" cap="flat" cmpd="sng" algn="ctr">
              <a:no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3262520"/>
        <c:crosses val="autoZero"/>
        <c:crossBetween val="between"/>
      </c:valAx>
      <c:spPr>
        <a:noFill/>
        <a:ln>
          <a:noFill/>
        </a:ln>
        <a:effectLst/>
      </c:spPr>
    </c:plotArea>
    <c:legend>
      <c:legendPos val="l"/>
      <c:legendEntry>
        <c:idx val="0"/>
        <c:txPr>
          <a:bodyPr rot="0" spcFirstLastPara="1" vertOverflow="ellipsis" vert="horz" wrap="square" anchor="ctr" anchorCtr="1"/>
          <a:lstStyle/>
          <a:p>
            <a:pPr>
              <a:defRPr sz="700" b="1" i="0" u="none" strike="noStrike" kern="1200" baseline="0">
                <a:solidFill>
                  <a:schemeClr val="tx2"/>
                </a:solidFill>
                <a:latin typeface="+mn-lt"/>
                <a:ea typeface="+mn-ea"/>
                <a:cs typeface="+mn-cs"/>
              </a:defRPr>
            </a:pPr>
            <a:endParaRPr lang="en-US"/>
          </a:p>
        </c:txPr>
      </c:legendEntry>
      <c:legendEntry>
        <c:idx val="1"/>
        <c:txPr>
          <a:bodyPr rot="0" spcFirstLastPara="1" vertOverflow="ellipsis" vert="horz" wrap="square" anchor="ctr" anchorCtr="1"/>
          <a:lstStyle/>
          <a:p>
            <a:pPr>
              <a:defRPr sz="700" b="1" i="0" u="none" strike="noStrike" kern="1200" baseline="0">
                <a:solidFill>
                  <a:schemeClr val="tx2"/>
                </a:solidFill>
                <a:latin typeface="+mn-lt"/>
                <a:ea typeface="+mn-ea"/>
                <a:cs typeface="+mn-cs"/>
              </a:defRPr>
            </a:pPr>
            <a:endParaRPr lang="en-US"/>
          </a:p>
        </c:txPr>
      </c:legendEntry>
      <c:legendEntry>
        <c:idx val="2"/>
        <c:txPr>
          <a:bodyPr rot="0" spcFirstLastPara="1" vertOverflow="ellipsis" vert="horz" wrap="square" anchor="ctr" anchorCtr="1"/>
          <a:lstStyle/>
          <a:p>
            <a:pPr>
              <a:defRPr sz="700" b="1" i="0" u="none" strike="noStrike" kern="1200" baseline="0">
                <a:solidFill>
                  <a:schemeClr val="tx2"/>
                </a:solidFill>
                <a:latin typeface="+mn-lt"/>
                <a:ea typeface="+mn-ea"/>
                <a:cs typeface="+mn-cs"/>
              </a:defRPr>
            </a:pPr>
            <a:endParaRPr lang="en-US"/>
          </a:p>
        </c:txPr>
      </c:legendEntry>
      <c:legendEntry>
        <c:idx val="3"/>
        <c:txPr>
          <a:bodyPr rot="0" spcFirstLastPara="1" vertOverflow="ellipsis" vert="horz" wrap="square" anchor="ctr" anchorCtr="1"/>
          <a:lstStyle/>
          <a:p>
            <a:pPr>
              <a:defRPr sz="700" b="1" i="0" u="none" strike="noStrike" kern="1200" baseline="0">
                <a:solidFill>
                  <a:schemeClr val="tx2"/>
                </a:solidFill>
                <a:latin typeface="+mn-lt"/>
                <a:ea typeface="+mn-ea"/>
                <a:cs typeface="+mn-cs"/>
              </a:defRPr>
            </a:pPr>
            <a:endParaRPr lang="en-US"/>
          </a:p>
        </c:txPr>
      </c:legendEntry>
      <c:legendEntry>
        <c:idx val="4"/>
        <c:txPr>
          <a:bodyPr rot="0" spcFirstLastPara="1" vertOverflow="ellipsis" vert="horz" wrap="square" anchor="ctr" anchorCtr="1"/>
          <a:lstStyle/>
          <a:p>
            <a:pPr>
              <a:defRPr sz="700" b="1" i="0" u="none" strike="noStrike" kern="1200" baseline="0">
                <a:solidFill>
                  <a:schemeClr val="tx2"/>
                </a:solidFill>
                <a:latin typeface="+mn-lt"/>
                <a:ea typeface="+mn-ea"/>
                <a:cs typeface="+mn-cs"/>
              </a:defRPr>
            </a:pPr>
            <a:endParaRPr lang="en-US"/>
          </a:p>
        </c:txPr>
      </c:legendEntry>
      <c:layout>
        <c:manualLayout>
          <c:xMode val="edge"/>
          <c:yMode val="edge"/>
          <c:x val="0.155490070837402"/>
          <c:y val="0.908056035095076"/>
          <c:w val="0.778444795395115"/>
          <c:h val="0.091943964904924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234668229729583"/>
          <c:y val="0.108226155763391"/>
          <c:w val="0.968251558831165"/>
          <c:h val="0.712505999120801"/>
        </c:manualLayout>
      </c:layout>
      <c:lineChart>
        <c:grouping val="standard"/>
        <c:varyColors val="0"/>
        <c:ser>
          <c:idx val="0"/>
          <c:order val="0"/>
          <c:tx>
            <c:strRef>
              <c:f>Sheet1!$B$1</c:f>
              <c:strCache>
                <c:ptCount val="1"/>
                <c:pt idx="0">
                  <c:v>CONSUMER CONFIDENCE</c:v>
                </c:pt>
              </c:strCache>
            </c:strRef>
          </c:tx>
          <c:spPr>
            <a:ln w="34925" cap="rnd">
              <a:solidFill>
                <a:schemeClr val="bg2">
                  <a:lumMod val="60000"/>
                  <a:lumOff val="40000"/>
                </a:schemeClr>
              </a:solidFill>
              <a:round/>
              <a:tailEnd type="none"/>
            </a:ln>
            <a:effectLst>
              <a:softEdge rad="0"/>
            </a:effectLst>
          </c:spPr>
          <c:marker>
            <c:symbol val="none"/>
          </c:marker>
          <c:dPt>
            <c:idx val="14"/>
            <c:bubble3D val="0"/>
            <c:spPr>
              <a:ln w="34925" cap="rnd">
                <a:solidFill>
                  <a:schemeClr val="bg2">
                    <a:lumMod val="60000"/>
                    <a:lumOff val="40000"/>
                  </a:schemeClr>
                </a:solidFill>
                <a:round/>
                <a:tailEnd type="triangle"/>
              </a:ln>
              <a:effectLst>
                <a:softEdge rad="0"/>
              </a:effectLst>
            </c:spPr>
          </c:dPt>
          <c:cat>
            <c:numRef>
              <c:f>Sheet1!$A$2:$A$16</c:f>
              <c:numCache>
                <c:formatCode>m/d/yyyy</c:formatCode>
                <c:ptCount val="15"/>
                <c:pt idx="0">
                  <c:v>41974.0</c:v>
                </c:pt>
                <c:pt idx="1">
                  <c:v>42005.0</c:v>
                </c:pt>
                <c:pt idx="2">
                  <c:v>42036.0</c:v>
                </c:pt>
                <c:pt idx="3">
                  <c:v>42064.0</c:v>
                </c:pt>
                <c:pt idx="4">
                  <c:v>42095.0</c:v>
                </c:pt>
                <c:pt idx="5">
                  <c:v>42125.0</c:v>
                </c:pt>
                <c:pt idx="6">
                  <c:v>42156.0</c:v>
                </c:pt>
                <c:pt idx="7">
                  <c:v>42186.0</c:v>
                </c:pt>
                <c:pt idx="8">
                  <c:v>42217.0</c:v>
                </c:pt>
                <c:pt idx="9">
                  <c:v>42248.0</c:v>
                </c:pt>
                <c:pt idx="10">
                  <c:v>42278.0</c:v>
                </c:pt>
                <c:pt idx="11">
                  <c:v>42309.0</c:v>
                </c:pt>
                <c:pt idx="12">
                  <c:v>42339.0</c:v>
                </c:pt>
                <c:pt idx="13">
                  <c:v>42370.0</c:v>
                </c:pt>
                <c:pt idx="14">
                  <c:v>42401.0</c:v>
                </c:pt>
              </c:numCache>
            </c:numRef>
          </c:cat>
          <c:val>
            <c:numRef>
              <c:f>Sheet1!$B$2:$B$16</c:f>
              <c:numCache>
                <c:formatCode>General</c:formatCode>
                <c:ptCount val="15"/>
                <c:pt idx="0">
                  <c:v>100.0</c:v>
                </c:pt>
                <c:pt idx="1">
                  <c:v>100.0</c:v>
                </c:pt>
                <c:pt idx="2">
                  <c:v>92.0</c:v>
                </c:pt>
                <c:pt idx="3">
                  <c:v>26.0</c:v>
                </c:pt>
                <c:pt idx="4">
                  <c:v>15.0</c:v>
                </c:pt>
                <c:pt idx="5">
                  <c:v>18.0</c:v>
                </c:pt>
                <c:pt idx="6">
                  <c:v>21.0</c:v>
                </c:pt>
                <c:pt idx="7">
                  <c:v>26.0</c:v>
                </c:pt>
                <c:pt idx="8">
                  <c:v>34.0</c:v>
                </c:pt>
                <c:pt idx="9">
                  <c:v>47.0</c:v>
                </c:pt>
                <c:pt idx="10">
                  <c:v>57.0</c:v>
                </c:pt>
                <c:pt idx="11">
                  <c:v>67.0</c:v>
                </c:pt>
                <c:pt idx="12">
                  <c:v>78.0</c:v>
                </c:pt>
                <c:pt idx="13">
                  <c:v>90.0</c:v>
                </c:pt>
                <c:pt idx="14">
                  <c:v>95.0</c:v>
                </c:pt>
              </c:numCache>
            </c:numRef>
          </c:val>
          <c:smooth val="1"/>
        </c:ser>
        <c:ser>
          <c:idx val="1"/>
          <c:order val="1"/>
          <c:tx>
            <c:strRef>
              <c:f>Sheet1!$C$1</c:f>
              <c:strCache>
                <c:ptCount val="1"/>
                <c:pt idx="0">
                  <c:v>REGULATORY CONFIDENCE</c:v>
                </c:pt>
              </c:strCache>
            </c:strRef>
          </c:tx>
          <c:spPr>
            <a:ln w="34925" cap="rnd">
              <a:solidFill>
                <a:schemeClr val="bg2"/>
              </a:solidFill>
              <a:round/>
              <a:tailEnd type="none"/>
            </a:ln>
            <a:effectLst/>
          </c:spPr>
          <c:marker>
            <c:symbol val="none"/>
          </c:marker>
          <c:dPt>
            <c:idx val="14"/>
            <c:bubble3D val="0"/>
            <c:spPr>
              <a:ln w="34925" cap="rnd">
                <a:solidFill>
                  <a:schemeClr val="bg2"/>
                </a:solidFill>
                <a:round/>
                <a:tailEnd type="triangle"/>
              </a:ln>
              <a:effectLst/>
            </c:spPr>
          </c:dPt>
          <c:cat>
            <c:numRef>
              <c:f>Sheet1!$A$2:$A$16</c:f>
              <c:numCache>
                <c:formatCode>m/d/yyyy</c:formatCode>
                <c:ptCount val="15"/>
                <c:pt idx="0">
                  <c:v>41974.0</c:v>
                </c:pt>
                <c:pt idx="1">
                  <c:v>42005.0</c:v>
                </c:pt>
                <c:pt idx="2">
                  <c:v>42036.0</c:v>
                </c:pt>
                <c:pt idx="3">
                  <c:v>42064.0</c:v>
                </c:pt>
                <c:pt idx="4">
                  <c:v>42095.0</c:v>
                </c:pt>
                <c:pt idx="5">
                  <c:v>42125.0</c:v>
                </c:pt>
                <c:pt idx="6">
                  <c:v>42156.0</c:v>
                </c:pt>
                <c:pt idx="7">
                  <c:v>42186.0</c:v>
                </c:pt>
                <c:pt idx="8">
                  <c:v>42217.0</c:v>
                </c:pt>
                <c:pt idx="9">
                  <c:v>42248.0</c:v>
                </c:pt>
                <c:pt idx="10">
                  <c:v>42278.0</c:v>
                </c:pt>
                <c:pt idx="11">
                  <c:v>42309.0</c:v>
                </c:pt>
                <c:pt idx="12">
                  <c:v>42339.0</c:v>
                </c:pt>
                <c:pt idx="13">
                  <c:v>42370.0</c:v>
                </c:pt>
                <c:pt idx="14">
                  <c:v>42401.0</c:v>
                </c:pt>
              </c:numCache>
            </c:numRef>
          </c:cat>
          <c:val>
            <c:numRef>
              <c:f>Sheet1!$C$2:$C$16</c:f>
              <c:numCache>
                <c:formatCode>General</c:formatCode>
                <c:ptCount val="15"/>
                <c:pt idx="0">
                  <c:v>97.0</c:v>
                </c:pt>
                <c:pt idx="1">
                  <c:v>97.0</c:v>
                </c:pt>
                <c:pt idx="2">
                  <c:v>93.0</c:v>
                </c:pt>
                <c:pt idx="3">
                  <c:v>45.0</c:v>
                </c:pt>
                <c:pt idx="4">
                  <c:v>30.0</c:v>
                </c:pt>
                <c:pt idx="5">
                  <c:v>37.0</c:v>
                </c:pt>
                <c:pt idx="6">
                  <c:v>44.0</c:v>
                </c:pt>
                <c:pt idx="7">
                  <c:v>51.0</c:v>
                </c:pt>
                <c:pt idx="8">
                  <c:v>58.0</c:v>
                </c:pt>
                <c:pt idx="9">
                  <c:v>65.0</c:v>
                </c:pt>
                <c:pt idx="10">
                  <c:v>72.0</c:v>
                </c:pt>
                <c:pt idx="11">
                  <c:v>79.0</c:v>
                </c:pt>
                <c:pt idx="12">
                  <c:v>86.0</c:v>
                </c:pt>
                <c:pt idx="13">
                  <c:v>90.0</c:v>
                </c:pt>
                <c:pt idx="14">
                  <c:v>92.0</c:v>
                </c:pt>
              </c:numCache>
            </c:numRef>
          </c:val>
          <c:smooth val="1"/>
        </c:ser>
        <c:ser>
          <c:idx val="2"/>
          <c:order val="2"/>
          <c:tx>
            <c:strRef>
              <c:f>Sheet1!$D$1</c:f>
              <c:strCache>
                <c:ptCount val="1"/>
                <c:pt idx="0">
                  <c:v>INTERNAL CONFIDENCE</c:v>
                </c:pt>
              </c:strCache>
            </c:strRef>
          </c:tx>
          <c:spPr>
            <a:ln w="34925" cap="rnd">
              <a:solidFill>
                <a:schemeClr val="tx2"/>
              </a:solidFill>
              <a:round/>
              <a:tailEnd type="none"/>
            </a:ln>
            <a:effectLst/>
          </c:spPr>
          <c:marker>
            <c:symbol val="none"/>
          </c:marker>
          <c:dPt>
            <c:idx val="14"/>
            <c:bubble3D val="0"/>
            <c:spPr>
              <a:ln w="34925" cap="rnd">
                <a:solidFill>
                  <a:schemeClr val="tx2"/>
                </a:solidFill>
                <a:round/>
                <a:tailEnd type="triangle"/>
              </a:ln>
              <a:effectLst/>
            </c:spPr>
          </c:dPt>
          <c:cat>
            <c:numRef>
              <c:f>Sheet1!$A$2:$A$16</c:f>
              <c:numCache>
                <c:formatCode>m/d/yyyy</c:formatCode>
                <c:ptCount val="15"/>
                <c:pt idx="0">
                  <c:v>41974.0</c:v>
                </c:pt>
                <c:pt idx="1">
                  <c:v>42005.0</c:v>
                </c:pt>
                <c:pt idx="2">
                  <c:v>42036.0</c:v>
                </c:pt>
                <c:pt idx="3">
                  <c:v>42064.0</c:v>
                </c:pt>
                <c:pt idx="4">
                  <c:v>42095.0</c:v>
                </c:pt>
                <c:pt idx="5">
                  <c:v>42125.0</c:v>
                </c:pt>
                <c:pt idx="6">
                  <c:v>42156.0</c:v>
                </c:pt>
                <c:pt idx="7">
                  <c:v>42186.0</c:v>
                </c:pt>
                <c:pt idx="8">
                  <c:v>42217.0</c:v>
                </c:pt>
                <c:pt idx="9">
                  <c:v>42248.0</c:v>
                </c:pt>
                <c:pt idx="10">
                  <c:v>42278.0</c:v>
                </c:pt>
                <c:pt idx="11">
                  <c:v>42309.0</c:v>
                </c:pt>
                <c:pt idx="12">
                  <c:v>42339.0</c:v>
                </c:pt>
                <c:pt idx="13">
                  <c:v>42370.0</c:v>
                </c:pt>
                <c:pt idx="14">
                  <c:v>42401.0</c:v>
                </c:pt>
              </c:numCache>
            </c:numRef>
          </c:cat>
          <c:val>
            <c:numRef>
              <c:f>Sheet1!$D$2:$D$16</c:f>
              <c:numCache>
                <c:formatCode>General</c:formatCode>
                <c:ptCount val="15"/>
                <c:pt idx="0">
                  <c:v>97.0</c:v>
                </c:pt>
                <c:pt idx="1">
                  <c:v>97.0</c:v>
                </c:pt>
                <c:pt idx="2">
                  <c:v>95.0</c:v>
                </c:pt>
                <c:pt idx="3">
                  <c:v>70.0</c:v>
                </c:pt>
                <c:pt idx="4">
                  <c:v>50.0</c:v>
                </c:pt>
                <c:pt idx="5">
                  <c:v>50.0</c:v>
                </c:pt>
                <c:pt idx="6">
                  <c:v>60.0</c:v>
                </c:pt>
                <c:pt idx="7">
                  <c:v>70.0</c:v>
                </c:pt>
                <c:pt idx="8">
                  <c:v>80.0</c:v>
                </c:pt>
                <c:pt idx="9">
                  <c:v>90.0</c:v>
                </c:pt>
                <c:pt idx="10">
                  <c:v>98.0</c:v>
                </c:pt>
                <c:pt idx="11">
                  <c:v>98.0</c:v>
                </c:pt>
                <c:pt idx="12">
                  <c:v>98.0</c:v>
                </c:pt>
                <c:pt idx="13">
                  <c:v>98.0</c:v>
                </c:pt>
                <c:pt idx="14">
                  <c:v>98.0</c:v>
                </c:pt>
              </c:numCache>
            </c:numRef>
          </c:val>
          <c:smooth val="1"/>
        </c:ser>
        <c:ser>
          <c:idx val="3"/>
          <c:order val="3"/>
          <c:tx>
            <c:strRef>
              <c:f>Sheet1!$E$1</c:f>
              <c:strCache>
                <c:ptCount val="1"/>
                <c:pt idx="0">
                  <c:v>Business &amp; Operational Capabilities</c:v>
                </c:pt>
              </c:strCache>
            </c:strRef>
          </c:tx>
          <c:spPr>
            <a:ln>
              <a:solidFill>
                <a:srgbClr val="00B050"/>
              </a:solidFill>
              <a:prstDash val="lgDashDot"/>
            </a:ln>
          </c:spPr>
          <c:marker>
            <c:symbol val="none"/>
          </c:marker>
          <c:dPt>
            <c:idx val="14"/>
            <c:bubble3D val="0"/>
            <c:spPr>
              <a:ln>
                <a:solidFill>
                  <a:srgbClr val="00B050"/>
                </a:solidFill>
                <a:prstDash val="lgDashDot"/>
                <a:tailEnd type="triangle" w="lg" len="lg"/>
              </a:ln>
            </c:spPr>
          </c:dPt>
          <c:cat>
            <c:numRef>
              <c:f>Sheet1!$A$2:$A$16</c:f>
              <c:numCache>
                <c:formatCode>m/d/yyyy</c:formatCode>
                <c:ptCount val="15"/>
                <c:pt idx="0">
                  <c:v>41974.0</c:v>
                </c:pt>
                <c:pt idx="1">
                  <c:v>42005.0</c:v>
                </c:pt>
                <c:pt idx="2">
                  <c:v>42036.0</c:v>
                </c:pt>
                <c:pt idx="3">
                  <c:v>42064.0</c:v>
                </c:pt>
                <c:pt idx="4">
                  <c:v>42095.0</c:v>
                </c:pt>
                <c:pt idx="5">
                  <c:v>42125.0</c:v>
                </c:pt>
                <c:pt idx="6">
                  <c:v>42156.0</c:v>
                </c:pt>
                <c:pt idx="7">
                  <c:v>42186.0</c:v>
                </c:pt>
                <c:pt idx="8">
                  <c:v>42217.0</c:v>
                </c:pt>
                <c:pt idx="9">
                  <c:v>42248.0</c:v>
                </c:pt>
                <c:pt idx="10">
                  <c:v>42278.0</c:v>
                </c:pt>
                <c:pt idx="11">
                  <c:v>42309.0</c:v>
                </c:pt>
                <c:pt idx="12">
                  <c:v>42339.0</c:v>
                </c:pt>
                <c:pt idx="13">
                  <c:v>42370.0</c:v>
                </c:pt>
                <c:pt idx="14">
                  <c:v>42401.0</c:v>
                </c:pt>
              </c:numCache>
            </c:numRef>
          </c:cat>
          <c:val>
            <c:numRef>
              <c:f>Sheet1!$E$2:$E$16</c:f>
              <c:numCache>
                <c:formatCode>General</c:formatCode>
                <c:ptCount val="15"/>
                <c:pt idx="0">
                  <c:v>100.0</c:v>
                </c:pt>
                <c:pt idx="1">
                  <c:v>100.0</c:v>
                </c:pt>
                <c:pt idx="2">
                  <c:v>90.0</c:v>
                </c:pt>
                <c:pt idx="3">
                  <c:v>65.0</c:v>
                </c:pt>
                <c:pt idx="4">
                  <c:v>45.0</c:v>
                </c:pt>
                <c:pt idx="5">
                  <c:v>50.0</c:v>
                </c:pt>
                <c:pt idx="6">
                  <c:v>70.0</c:v>
                </c:pt>
                <c:pt idx="7">
                  <c:v>75.0</c:v>
                </c:pt>
                <c:pt idx="8">
                  <c:v>80.0</c:v>
                </c:pt>
                <c:pt idx="9">
                  <c:v>83.0</c:v>
                </c:pt>
                <c:pt idx="10">
                  <c:v>85.0</c:v>
                </c:pt>
                <c:pt idx="11">
                  <c:v>90.0</c:v>
                </c:pt>
                <c:pt idx="12">
                  <c:v>95.0</c:v>
                </c:pt>
                <c:pt idx="13">
                  <c:v>96.0</c:v>
                </c:pt>
                <c:pt idx="14">
                  <c:v>97.0</c:v>
                </c:pt>
              </c:numCache>
            </c:numRef>
          </c:val>
          <c:smooth val="1"/>
        </c:ser>
        <c:ser>
          <c:idx val="4"/>
          <c:order val="4"/>
          <c:tx>
            <c:strRef>
              <c:f>Sheet1!$F$1</c:f>
              <c:strCache>
                <c:ptCount val="1"/>
                <c:pt idx="0">
                  <c:v>Cyber Risk Capabilities</c:v>
                </c:pt>
              </c:strCache>
            </c:strRef>
          </c:tx>
          <c:spPr>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ash"/>
            </a:ln>
          </c:spPr>
          <c:marker>
            <c:symbol val="none"/>
          </c:marker>
          <c:dPt>
            <c:idx val="14"/>
            <c:bubble3D val="0"/>
            <c:spPr>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ash"/>
                <a:tailEnd type="triangle" w="lg" len="lg"/>
              </a:ln>
            </c:spPr>
          </c:dPt>
          <c:cat>
            <c:numRef>
              <c:f>Sheet1!$A$2:$A$16</c:f>
              <c:numCache>
                <c:formatCode>m/d/yyyy</c:formatCode>
                <c:ptCount val="15"/>
                <c:pt idx="0">
                  <c:v>41974.0</c:v>
                </c:pt>
                <c:pt idx="1">
                  <c:v>42005.0</c:v>
                </c:pt>
                <c:pt idx="2">
                  <c:v>42036.0</c:v>
                </c:pt>
                <c:pt idx="3">
                  <c:v>42064.0</c:v>
                </c:pt>
                <c:pt idx="4">
                  <c:v>42095.0</c:v>
                </c:pt>
                <c:pt idx="5">
                  <c:v>42125.0</c:v>
                </c:pt>
                <c:pt idx="6">
                  <c:v>42156.0</c:v>
                </c:pt>
                <c:pt idx="7">
                  <c:v>42186.0</c:v>
                </c:pt>
                <c:pt idx="8">
                  <c:v>42217.0</c:v>
                </c:pt>
                <c:pt idx="9">
                  <c:v>42248.0</c:v>
                </c:pt>
                <c:pt idx="10">
                  <c:v>42278.0</c:v>
                </c:pt>
                <c:pt idx="11">
                  <c:v>42309.0</c:v>
                </c:pt>
                <c:pt idx="12">
                  <c:v>42339.0</c:v>
                </c:pt>
                <c:pt idx="13">
                  <c:v>42370.0</c:v>
                </c:pt>
                <c:pt idx="14">
                  <c:v>42401.0</c:v>
                </c:pt>
              </c:numCache>
            </c:numRef>
          </c:cat>
          <c:val>
            <c:numRef>
              <c:f>Sheet1!$F$2:$F$16</c:f>
              <c:numCache>
                <c:formatCode>General</c:formatCode>
                <c:ptCount val="15"/>
                <c:pt idx="0">
                  <c:v>50.0</c:v>
                </c:pt>
                <c:pt idx="1">
                  <c:v>50.0</c:v>
                </c:pt>
                <c:pt idx="2">
                  <c:v>50.0</c:v>
                </c:pt>
                <c:pt idx="3">
                  <c:v>50.0</c:v>
                </c:pt>
                <c:pt idx="4">
                  <c:v>56.0</c:v>
                </c:pt>
                <c:pt idx="5">
                  <c:v>60.0</c:v>
                </c:pt>
                <c:pt idx="6">
                  <c:v>65.0</c:v>
                </c:pt>
                <c:pt idx="7">
                  <c:v>70.0</c:v>
                </c:pt>
                <c:pt idx="8">
                  <c:v>74.0</c:v>
                </c:pt>
                <c:pt idx="9">
                  <c:v>78.0</c:v>
                </c:pt>
                <c:pt idx="10">
                  <c:v>82.0</c:v>
                </c:pt>
                <c:pt idx="11">
                  <c:v>86.0</c:v>
                </c:pt>
                <c:pt idx="12">
                  <c:v>90.0</c:v>
                </c:pt>
                <c:pt idx="13">
                  <c:v>94.0</c:v>
                </c:pt>
                <c:pt idx="14">
                  <c:v>98.0</c:v>
                </c:pt>
              </c:numCache>
            </c:numRef>
          </c:val>
          <c:smooth val="1"/>
        </c:ser>
        <c:dLbls>
          <c:showLegendKey val="0"/>
          <c:showVal val="0"/>
          <c:showCatName val="0"/>
          <c:showSerName val="0"/>
          <c:showPercent val="0"/>
          <c:showBubbleSize val="0"/>
        </c:dLbls>
        <c:marker val="1"/>
        <c:smooth val="0"/>
        <c:axId val="-2103419496"/>
        <c:axId val="-2103422536"/>
      </c:lineChart>
      <c:dateAx>
        <c:axId val="-2103419496"/>
        <c:scaling>
          <c:orientation val="minMax"/>
        </c:scaling>
        <c:delete val="1"/>
        <c:axPos val="b"/>
        <c:numFmt formatCode="m/d/yyyy" sourceLinked="1"/>
        <c:majorTickMark val="none"/>
        <c:minorTickMark val="none"/>
        <c:tickLblPos val="none"/>
        <c:crossAx val="-2103422536"/>
        <c:crosses val="autoZero"/>
        <c:auto val="1"/>
        <c:lblOffset val="100"/>
        <c:baseTimeUnit val="months"/>
      </c:dateAx>
      <c:valAx>
        <c:axId val="-2103422536"/>
        <c:scaling>
          <c:orientation val="minMax"/>
          <c:max val="105.0"/>
          <c:min val="0.0"/>
        </c:scaling>
        <c:delete val="0"/>
        <c:axPos val="l"/>
        <c:majorGridlines>
          <c:spPr>
            <a:ln w="9525" cap="flat" cmpd="sng" algn="ctr">
              <a:no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3419496"/>
        <c:crosses val="autoZero"/>
        <c:crossBetween val="between"/>
      </c:valAx>
      <c:spPr>
        <a:noFill/>
        <a:ln>
          <a:noFill/>
        </a:ln>
        <a:effectLst/>
      </c:spPr>
    </c:plotArea>
    <c:legend>
      <c:legendPos val="l"/>
      <c:legendEntry>
        <c:idx val="0"/>
        <c:txPr>
          <a:bodyPr rot="0" spcFirstLastPara="1" vertOverflow="ellipsis" vert="horz" wrap="square" anchor="ctr" anchorCtr="1"/>
          <a:lstStyle/>
          <a:p>
            <a:pPr>
              <a:defRPr sz="700" b="1" i="0" u="none" strike="noStrike" kern="1200" baseline="0">
                <a:solidFill>
                  <a:schemeClr val="tx2"/>
                </a:solidFill>
                <a:latin typeface="+mn-lt"/>
                <a:ea typeface="+mn-ea"/>
                <a:cs typeface="+mn-cs"/>
              </a:defRPr>
            </a:pPr>
            <a:endParaRPr lang="en-US"/>
          </a:p>
        </c:txPr>
      </c:legendEntry>
      <c:legendEntry>
        <c:idx val="1"/>
        <c:txPr>
          <a:bodyPr rot="0" spcFirstLastPara="1" vertOverflow="ellipsis" vert="horz" wrap="square" anchor="ctr" anchorCtr="1"/>
          <a:lstStyle/>
          <a:p>
            <a:pPr>
              <a:defRPr sz="700" b="1" i="0" u="none" strike="noStrike" kern="1200" baseline="0">
                <a:solidFill>
                  <a:schemeClr val="tx2"/>
                </a:solidFill>
                <a:latin typeface="+mn-lt"/>
                <a:ea typeface="+mn-ea"/>
                <a:cs typeface="+mn-cs"/>
              </a:defRPr>
            </a:pPr>
            <a:endParaRPr lang="en-US"/>
          </a:p>
        </c:txPr>
      </c:legendEntry>
      <c:legendEntry>
        <c:idx val="2"/>
        <c:txPr>
          <a:bodyPr rot="0" spcFirstLastPara="1" vertOverflow="ellipsis" vert="horz" wrap="square" anchor="ctr" anchorCtr="1"/>
          <a:lstStyle/>
          <a:p>
            <a:pPr>
              <a:defRPr sz="700" b="1" i="0" u="none" strike="noStrike" kern="1200" baseline="0">
                <a:solidFill>
                  <a:schemeClr val="tx2"/>
                </a:solidFill>
                <a:latin typeface="+mn-lt"/>
                <a:ea typeface="+mn-ea"/>
                <a:cs typeface="+mn-cs"/>
              </a:defRPr>
            </a:pPr>
            <a:endParaRPr lang="en-US"/>
          </a:p>
        </c:txPr>
      </c:legendEntry>
      <c:legendEntry>
        <c:idx val="3"/>
        <c:txPr>
          <a:bodyPr rot="0" spcFirstLastPara="1" vertOverflow="ellipsis" vert="horz" wrap="square" anchor="ctr" anchorCtr="1"/>
          <a:lstStyle/>
          <a:p>
            <a:pPr>
              <a:defRPr sz="700" b="1" i="0" u="none" strike="noStrike" kern="1200" baseline="0">
                <a:solidFill>
                  <a:schemeClr val="tx2"/>
                </a:solidFill>
                <a:latin typeface="+mn-lt"/>
                <a:ea typeface="+mn-ea"/>
                <a:cs typeface="+mn-cs"/>
              </a:defRPr>
            </a:pPr>
            <a:endParaRPr lang="en-US"/>
          </a:p>
        </c:txPr>
      </c:legendEntry>
      <c:legendEntry>
        <c:idx val="4"/>
        <c:txPr>
          <a:bodyPr rot="0" spcFirstLastPara="1" vertOverflow="ellipsis" vert="horz" wrap="square" anchor="ctr" anchorCtr="1"/>
          <a:lstStyle/>
          <a:p>
            <a:pPr>
              <a:defRPr sz="700" b="1" i="0" u="none" strike="noStrike" kern="1200" baseline="0">
                <a:solidFill>
                  <a:schemeClr val="tx2"/>
                </a:solidFill>
                <a:latin typeface="+mn-lt"/>
                <a:ea typeface="+mn-ea"/>
                <a:cs typeface="+mn-cs"/>
              </a:defRPr>
            </a:pPr>
            <a:endParaRPr lang="en-US"/>
          </a:p>
        </c:txPr>
      </c:legendEntry>
      <c:layout>
        <c:manualLayout>
          <c:xMode val="edge"/>
          <c:yMode val="edge"/>
          <c:x val="0.155490070837402"/>
          <c:y val="0.908056035095076"/>
          <c:w val="0.778444795395115"/>
          <c:h val="0.091943964904924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234668229729583"/>
          <c:y val="0.108226155763391"/>
          <c:w val="0.968251558831165"/>
          <c:h val="0.712505999120801"/>
        </c:manualLayout>
      </c:layout>
      <c:lineChart>
        <c:grouping val="standard"/>
        <c:varyColors val="0"/>
        <c:ser>
          <c:idx val="0"/>
          <c:order val="0"/>
          <c:tx>
            <c:strRef>
              <c:f>Sheet1!$B$1</c:f>
              <c:strCache>
                <c:ptCount val="1"/>
                <c:pt idx="0">
                  <c:v>CONSUMER CONFIDENCE</c:v>
                </c:pt>
              </c:strCache>
            </c:strRef>
          </c:tx>
          <c:spPr>
            <a:ln w="34925" cap="rnd">
              <a:solidFill>
                <a:schemeClr val="bg2">
                  <a:lumMod val="60000"/>
                  <a:lumOff val="40000"/>
                </a:schemeClr>
              </a:solidFill>
              <a:round/>
              <a:tailEnd type="none"/>
            </a:ln>
            <a:effectLst>
              <a:softEdge rad="0"/>
            </a:effectLst>
          </c:spPr>
          <c:marker>
            <c:symbol val="none"/>
          </c:marker>
          <c:dPt>
            <c:idx val="14"/>
            <c:bubble3D val="0"/>
            <c:spPr>
              <a:ln w="34925" cap="rnd">
                <a:solidFill>
                  <a:schemeClr val="bg2">
                    <a:lumMod val="60000"/>
                    <a:lumOff val="40000"/>
                  </a:schemeClr>
                </a:solidFill>
                <a:round/>
                <a:tailEnd type="triangle"/>
              </a:ln>
              <a:effectLst>
                <a:softEdge rad="0"/>
              </a:effectLst>
            </c:spPr>
          </c:dPt>
          <c:cat>
            <c:numRef>
              <c:f>Sheet1!$A$2:$A$16</c:f>
              <c:numCache>
                <c:formatCode>m/d/yyyy</c:formatCode>
                <c:ptCount val="15"/>
                <c:pt idx="0">
                  <c:v>41974.0</c:v>
                </c:pt>
                <c:pt idx="1">
                  <c:v>42005.0</c:v>
                </c:pt>
                <c:pt idx="2">
                  <c:v>42036.0</c:v>
                </c:pt>
                <c:pt idx="3">
                  <c:v>42064.0</c:v>
                </c:pt>
                <c:pt idx="4">
                  <c:v>42095.0</c:v>
                </c:pt>
                <c:pt idx="5">
                  <c:v>42125.0</c:v>
                </c:pt>
                <c:pt idx="6">
                  <c:v>42156.0</c:v>
                </c:pt>
                <c:pt idx="7">
                  <c:v>42186.0</c:v>
                </c:pt>
                <c:pt idx="8">
                  <c:v>42217.0</c:v>
                </c:pt>
                <c:pt idx="9">
                  <c:v>42248.0</c:v>
                </c:pt>
                <c:pt idx="10">
                  <c:v>42278.0</c:v>
                </c:pt>
                <c:pt idx="11">
                  <c:v>42309.0</c:v>
                </c:pt>
                <c:pt idx="12">
                  <c:v>42339.0</c:v>
                </c:pt>
                <c:pt idx="13">
                  <c:v>42370.0</c:v>
                </c:pt>
                <c:pt idx="14">
                  <c:v>42401.0</c:v>
                </c:pt>
              </c:numCache>
            </c:numRef>
          </c:cat>
          <c:val>
            <c:numRef>
              <c:f>Sheet1!$B$2:$B$16</c:f>
              <c:numCache>
                <c:formatCode>General</c:formatCode>
                <c:ptCount val="15"/>
                <c:pt idx="0">
                  <c:v>100.0</c:v>
                </c:pt>
                <c:pt idx="1">
                  <c:v>100.0</c:v>
                </c:pt>
                <c:pt idx="2">
                  <c:v>92.0</c:v>
                </c:pt>
                <c:pt idx="3">
                  <c:v>26.0</c:v>
                </c:pt>
                <c:pt idx="4">
                  <c:v>15.0</c:v>
                </c:pt>
                <c:pt idx="5">
                  <c:v>18.0</c:v>
                </c:pt>
                <c:pt idx="6">
                  <c:v>21.0</c:v>
                </c:pt>
                <c:pt idx="7">
                  <c:v>26.0</c:v>
                </c:pt>
                <c:pt idx="8">
                  <c:v>34.0</c:v>
                </c:pt>
                <c:pt idx="9">
                  <c:v>47.0</c:v>
                </c:pt>
                <c:pt idx="10">
                  <c:v>57.0</c:v>
                </c:pt>
                <c:pt idx="11">
                  <c:v>67.0</c:v>
                </c:pt>
                <c:pt idx="12">
                  <c:v>78.0</c:v>
                </c:pt>
                <c:pt idx="13">
                  <c:v>90.0</c:v>
                </c:pt>
                <c:pt idx="14">
                  <c:v>95.0</c:v>
                </c:pt>
              </c:numCache>
            </c:numRef>
          </c:val>
          <c:smooth val="1"/>
        </c:ser>
        <c:ser>
          <c:idx val="1"/>
          <c:order val="1"/>
          <c:tx>
            <c:strRef>
              <c:f>Sheet1!$C$1</c:f>
              <c:strCache>
                <c:ptCount val="1"/>
                <c:pt idx="0">
                  <c:v>REGULATORY CONFIDENCE</c:v>
                </c:pt>
              </c:strCache>
            </c:strRef>
          </c:tx>
          <c:spPr>
            <a:ln w="34925" cap="rnd">
              <a:solidFill>
                <a:schemeClr val="bg2"/>
              </a:solidFill>
              <a:round/>
              <a:tailEnd type="none"/>
            </a:ln>
            <a:effectLst/>
          </c:spPr>
          <c:marker>
            <c:symbol val="none"/>
          </c:marker>
          <c:dPt>
            <c:idx val="14"/>
            <c:bubble3D val="0"/>
            <c:spPr>
              <a:ln w="34925" cap="rnd">
                <a:solidFill>
                  <a:schemeClr val="bg2"/>
                </a:solidFill>
                <a:round/>
                <a:tailEnd type="triangle"/>
              </a:ln>
              <a:effectLst/>
            </c:spPr>
          </c:dPt>
          <c:cat>
            <c:numRef>
              <c:f>Sheet1!$A$2:$A$16</c:f>
              <c:numCache>
                <c:formatCode>m/d/yyyy</c:formatCode>
                <c:ptCount val="15"/>
                <c:pt idx="0">
                  <c:v>41974.0</c:v>
                </c:pt>
                <c:pt idx="1">
                  <c:v>42005.0</c:v>
                </c:pt>
                <c:pt idx="2">
                  <c:v>42036.0</c:v>
                </c:pt>
                <c:pt idx="3">
                  <c:v>42064.0</c:v>
                </c:pt>
                <c:pt idx="4">
                  <c:v>42095.0</c:v>
                </c:pt>
                <c:pt idx="5">
                  <c:v>42125.0</c:v>
                </c:pt>
                <c:pt idx="6">
                  <c:v>42156.0</c:v>
                </c:pt>
                <c:pt idx="7">
                  <c:v>42186.0</c:v>
                </c:pt>
                <c:pt idx="8">
                  <c:v>42217.0</c:v>
                </c:pt>
                <c:pt idx="9">
                  <c:v>42248.0</c:v>
                </c:pt>
                <c:pt idx="10">
                  <c:v>42278.0</c:v>
                </c:pt>
                <c:pt idx="11">
                  <c:v>42309.0</c:v>
                </c:pt>
                <c:pt idx="12">
                  <c:v>42339.0</c:v>
                </c:pt>
                <c:pt idx="13">
                  <c:v>42370.0</c:v>
                </c:pt>
                <c:pt idx="14">
                  <c:v>42401.0</c:v>
                </c:pt>
              </c:numCache>
            </c:numRef>
          </c:cat>
          <c:val>
            <c:numRef>
              <c:f>Sheet1!$C$2:$C$16</c:f>
              <c:numCache>
                <c:formatCode>General</c:formatCode>
                <c:ptCount val="15"/>
                <c:pt idx="0">
                  <c:v>97.0</c:v>
                </c:pt>
                <c:pt idx="1">
                  <c:v>97.0</c:v>
                </c:pt>
                <c:pt idx="2">
                  <c:v>93.0</c:v>
                </c:pt>
                <c:pt idx="3">
                  <c:v>45.0</c:v>
                </c:pt>
                <c:pt idx="4">
                  <c:v>30.0</c:v>
                </c:pt>
                <c:pt idx="5">
                  <c:v>37.0</c:v>
                </c:pt>
                <c:pt idx="6">
                  <c:v>44.0</c:v>
                </c:pt>
                <c:pt idx="7">
                  <c:v>51.0</c:v>
                </c:pt>
                <c:pt idx="8">
                  <c:v>58.0</c:v>
                </c:pt>
                <c:pt idx="9">
                  <c:v>65.0</c:v>
                </c:pt>
                <c:pt idx="10">
                  <c:v>72.0</c:v>
                </c:pt>
                <c:pt idx="11">
                  <c:v>79.0</c:v>
                </c:pt>
                <c:pt idx="12">
                  <c:v>86.0</c:v>
                </c:pt>
                <c:pt idx="13">
                  <c:v>90.0</c:v>
                </c:pt>
                <c:pt idx="14">
                  <c:v>92.0</c:v>
                </c:pt>
              </c:numCache>
            </c:numRef>
          </c:val>
          <c:smooth val="1"/>
        </c:ser>
        <c:ser>
          <c:idx val="2"/>
          <c:order val="2"/>
          <c:tx>
            <c:strRef>
              <c:f>Sheet1!$D$1</c:f>
              <c:strCache>
                <c:ptCount val="1"/>
                <c:pt idx="0">
                  <c:v>INTERNAL CONFIDENCE</c:v>
                </c:pt>
              </c:strCache>
            </c:strRef>
          </c:tx>
          <c:spPr>
            <a:ln w="34925" cap="rnd">
              <a:solidFill>
                <a:schemeClr val="tx2"/>
              </a:solidFill>
              <a:round/>
              <a:tailEnd type="none"/>
            </a:ln>
            <a:effectLst/>
          </c:spPr>
          <c:marker>
            <c:symbol val="none"/>
          </c:marker>
          <c:dPt>
            <c:idx val="14"/>
            <c:bubble3D val="0"/>
            <c:spPr>
              <a:ln w="34925" cap="rnd">
                <a:solidFill>
                  <a:schemeClr val="tx2"/>
                </a:solidFill>
                <a:round/>
                <a:tailEnd type="triangle"/>
              </a:ln>
              <a:effectLst/>
            </c:spPr>
          </c:dPt>
          <c:cat>
            <c:numRef>
              <c:f>Sheet1!$A$2:$A$16</c:f>
              <c:numCache>
                <c:formatCode>m/d/yyyy</c:formatCode>
                <c:ptCount val="15"/>
                <c:pt idx="0">
                  <c:v>41974.0</c:v>
                </c:pt>
                <c:pt idx="1">
                  <c:v>42005.0</c:v>
                </c:pt>
                <c:pt idx="2">
                  <c:v>42036.0</c:v>
                </c:pt>
                <c:pt idx="3">
                  <c:v>42064.0</c:v>
                </c:pt>
                <c:pt idx="4">
                  <c:v>42095.0</c:v>
                </c:pt>
                <c:pt idx="5">
                  <c:v>42125.0</c:v>
                </c:pt>
                <c:pt idx="6">
                  <c:v>42156.0</c:v>
                </c:pt>
                <c:pt idx="7">
                  <c:v>42186.0</c:v>
                </c:pt>
                <c:pt idx="8">
                  <c:v>42217.0</c:v>
                </c:pt>
                <c:pt idx="9">
                  <c:v>42248.0</c:v>
                </c:pt>
                <c:pt idx="10">
                  <c:v>42278.0</c:v>
                </c:pt>
                <c:pt idx="11">
                  <c:v>42309.0</c:v>
                </c:pt>
                <c:pt idx="12">
                  <c:v>42339.0</c:v>
                </c:pt>
                <c:pt idx="13">
                  <c:v>42370.0</c:v>
                </c:pt>
                <c:pt idx="14">
                  <c:v>42401.0</c:v>
                </c:pt>
              </c:numCache>
            </c:numRef>
          </c:cat>
          <c:val>
            <c:numRef>
              <c:f>Sheet1!$D$2:$D$16</c:f>
              <c:numCache>
                <c:formatCode>General</c:formatCode>
                <c:ptCount val="15"/>
                <c:pt idx="0">
                  <c:v>97.0</c:v>
                </c:pt>
                <c:pt idx="1">
                  <c:v>97.0</c:v>
                </c:pt>
                <c:pt idx="2">
                  <c:v>95.0</c:v>
                </c:pt>
                <c:pt idx="3">
                  <c:v>70.0</c:v>
                </c:pt>
                <c:pt idx="4">
                  <c:v>50.0</c:v>
                </c:pt>
                <c:pt idx="5">
                  <c:v>50.0</c:v>
                </c:pt>
                <c:pt idx="6">
                  <c:v>60.0</c:v>
                </c:pt>
                <c:pt idx="7">
                  <c:v>70.0</c:v>
                </c:pt>
                <c:pt idx="8">
                  <c:v>80.0</c:v>
                </c:pt>
                <c:pt idx="9">
                  <c:v>90.0</c:v>
                </c:pt>
                <c:pt idx="10">
                  <c:v>98.0</c:v>
                </c:pt>
                <c:pt idx="11">
                  <c:v>98.0</c:v>
                </c:pt>
                <c:pt idx="12">
                  <c:v>98.0</c:v>
                </c:pt>
                <c:pt idx="13">
                  <c:v>98.0</c:v>
                </c:pt>
                <c:pt idx="14">
                  <c:v>98.0</c:v>
                </c:pt>
              </c:numCache>
            </c:numRef>
          </c:val>
          <c:smooth val="1"/>
        </c:ser>
        <c:ser>
          <c:idx val="3"/>
          <c:order val="3"/>
          <c:tx>
            <c:strRef>
              <c:f>Sheet1!$E$1</c:f>
              <c:strCache>
                <c:ptCount val="1"/>
                <c:pt idx="0">
                  <c:v>Business &amp; Operational Capabilities</c:v>
                </c:pt>
              </c:strCache>
            </c:strRef>
          </c:tx>
          <c:spPr>
            <a:ln>
              <a:solidFill>
                <a:srgbClr val="00B050"/>
              </a:solidFill>
              <a:prstDash val="lgDashDot"/>
            </a:ln>
          </c:spPr>
          <c:marker>
            <c:symbol val="none"/>
          </c:marker>
          <c:dPt>
            <c:idx val="14"/>
            <c:bubble3D val="0"/>
            <c:spPr>
              <a:ln>
                <a:solidFill>
                  <a:srgbClr val="00B050"/>
                </a:solidFill>
                <a:prstDash val="lgDashDot"/>
                <a:tailEnd type="triangle" w="lg" len="lg"/>
              </a:ln>
            </c:spPr>
          </c:dPt>
          <c:cat>
            <c:numRef>
              <c:f>Sheet1!$A$2:$A$16</c:f>
              <c:numCache>
                <c:formatCode>m/d/yyyy</c:formatCode>
                <c:ptCount val="15"/>
                <c:pt idx="0">
                  <c:v>41974.0</c:v>
                </c:pt>
                <c:pt idx="1">
                  <c:v>42005.0</c:v>
                </c:pt>
                <c:pt idx="2">
                  <c:v>42036.0</c:v>
                </c:pt>
                <c:pt idx="3">
                  <c:v>42064.0</c:v>
                </c:pt>
                <c:pt idx="4">
                  <c:v>42095.0</c:v>
                </c:pt>
                <c:pt idx="5">
                  <c:v>42125.0</c:v>
                </c:pt>
                <c:pt idx="6">
                  <c:v>42156.0</c:v>
                </c:pt>
                <c:pt idx="7">
                  <c:v>42186.0</c:v>
                </c:pt>
                <c:pt idx="8">
                  <c:v>42217.0</c:v>
                </c:pt>
                <c:pt idx="9">
                  <c:v>42248.0</c:v>
                </c:pt>
                <c:pt idx="10">
                  <c:v>42278.0</c:v>
                </c:pt>
                <c:pt idx="11">
                  <c:v>42309.0</c:v>
                </c:pt>
                <c:pt idx="12">
                  <c:v>42339.0</c:v>
                </c:pt>
                <c:pt idx="13">
                  <c:v>42370.0</c:v>
                </c:pt>
                <c:pt idx="14">
                  <c:v>42401.0</c:v>
                </c:pt>
              </c:numCache>
            </c:numRef>
          </c:cat>
          <c:val>
            <c:numRef>
              <c:f>Sheet1!$E$2:$E$16</c:f>
              <c:numCache>
                <c:formatCode>General</c:formatCode>
                <c:ptCount val="15"/>
                <c:pt idx="0">
                  <c:v>100.0</c:v>
                </c:pt>
                <c:pt idx="1">
                  <c:v>100.0</c:v>
                </c:pt>
                <c:pt idx="2">
                  <c:v>90.0</c:v>
                </c:pt>
                <c:pt idx="3">
                  <c:v>65.0</c:v>
                </c:pt>
                <c:pt idx="4">
                  <c:v>45.0</c:v>
                </c:pt>
                <c:pt idx="5">
                  <c:v>50.0</c:v>
                </c:pt>
                <c:pt idx="6">
                  <c:v>70.0</c:v>
                </c:pt>
                <c:pt idx="7">
                  <c:v>75.0</c:v>
                </c:pt>
                <c:pt idx="8">
                  <c:v>80.0</c:v>
                </c:pt>
                <c:pt idx="9">
                  <c:v>83.0</c:v>
                </c:pt>
                <c:pt idx="10">
                  <c:v>85.0</c:v>
                </c:pt>
                <c:pt idx="11">
                  <c:v>90.0</c:v>
                </c:pt>
                <c:pt idx="12">
                  <c:v>95.0</c:v>
                </c:pt>
                <c:pt idx="13">
                  <c:v>96.0</c:v>
                </c:pt>
                <c:pt idx="14">
                  <c:v>97.0</c:v>
                </c:pt>
              </c:numCache>
            </c:numRef>
          </c:val>
          <c:smooth val="1"/>
        </c:ser>
        <c:ser>
          <c:idx val="4"/>
          <c:order val="4"/>
          <c:tx>
            <c:strRef>
              <c:f>Sheet1!$F$1</c:f>
              <c:strCache>
                <c:ptCount val="1"/>
                <c:pt idx="0">
                  <c:v>Cyber Risk Capabilities</c:v>
                </c:pt>
              </c:strCache>
            </c:strRef>
          </c:tx>
          <c:spPr>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ash"/>
            </a:ln>
          </c:spPr>
          <c:marker>
            <c:symbol val="none"/>
          </c:marker>
          <c:dPt>
            <c:idx val="14"/>
            <c:bubble3D val="0"/>
            <c:spPr>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ash"/>
                <a:tailEnd type="triangle" w="lg" len="lg"/>
              </a:ln>
            </c:spPr>
          </c:dPt>
          <c:cat>
            <c:numRef>
              <c:f>Sheet1!$A$2:$A$16</c:f>
              <c:numCache>
                <c:formatCode>m/d/yyyy</c:formatCode>
                <c:ptCount val="15"/>
                <c:pt idx="0">
                  <c:v>41974.0</c:v>
                </c:pt>
                <c:pt idx="1">
                  <c:v>42005.0</c:v>
                </c:pt>
                <c:pt idx="2">
                  <c:v>42036.0</c:v>
                </c:pt>
                <c:pt idx="3">
                  <c:v>42064.0</c:v>
                </c:pt>
                <c:pt idx="4">
                  <c:v>42095.0</c:v>
                </c:pt>
                <c:pt idx="5">
                  <c:v>42125.0</c:v>
                </c:pt>
                <c:pt idx="6">
                  <c:v>42156.0</c:v>
                </c:pt>
                <c:pt idx="7">
                  <c:v>42186.0</c:v>
                </c:pt>
                <c:pt idx="8">
                  <c:v>42217.0</c:v>
                </c:pt>
                <c:pt idx="9">
                  <c:v>42248.0</c:v>
                </c:pt>
                <c:pt idx="10">
                  <c:v>42278.0</c:v>
                </c:pt>
                <c:pt idx="11">
                  <c:v>42309.0</c:v>
                </c:pt>
                <c:pt idx="12">
                  <c:v>42339.0</c:v>
                </c:pt>
                <c:pt idx="13">
                  <c:v>42370.0</c:v>
                </c:pt>
                <c:pt idx="14">
                  <c:v>42401.0</c:v>
                </c:pt>
              </c:numCache>
            </c:numRef>
          </c:cat>
          <c:val>
            <c:numRef>
              <c:f>Sheet1!$F$2:$F$16</c:f>
              <c:numCache>
                <c:formatCode>General</c:formatCode>
                <c:ptCount val="15"/>
                <c:pt idx="0">
                  <c:v>50.0</c:v>
                </c:pt>
                <c:pt idx="1">
                  <c:v>50.0</c:v>
                </c:pt>
                <c:pt idx="2">
                  <c:v>50.0</c:v>
                </c:pt>
                <c:pt idx="3">
                  <c:v>50.0</c:v>
                </c:pt>
                <c:pt idx="4">
                  <c:v>56.0</c:v>
                </c:pt>
                <c:pt idx="5">
                  <c:v>60.0</c:v>
                </c:pt>
                <c:pt idx="6">
                  <c:v>65.0</c:v>
                </c:pt>
                <c:pt idx="7">
                  <c:v>70.0</c:v>
                </c:pt>
                <c:pt idx="8">
                  <c:v>74.0</c:v>
                </c:pt>
                <c:pt idx="9">
                  <c:v>78.0</c:v>
                </c:pt>
                <c:pt idx="10">
                  <c:v>82.0</c:v>
                </c:pt>
                <c:pt idx="11">
                  <c:v>86.0</c:v>
                </c:pt>
                <c:pt idx="12">
                  <c:v>90.0</c:v>
                </c:pt>
                <c:pt idx="13">
                  <c:v>94.0</c:v>
                </c:pt>
                <c:pt idx="14">
                  <c:v>98.0</c:v>
                </c:pt>
              </c:numCache>
            </c:numRef>
          </c:val>
          <c:smooth val="1"/>
        </c:ser>
        <c:dLbls>
          <c:showLegendKey val="0"/>
          <c:showVal val="0"/>
          <c:showCatName val="0"/>
          <c:showSerName val="0"/>
          <c:showPercent val="0"/>
          <c:showBubbleSize val="0"/>
        </c:dLbls>
        <c:marker val="1"/>
        <c:smooth val="0"/>
        <c:axId val="-2141035624"/>
        <c:axId val="-2141032584"/>
      </c:lineChart>
      <c:dateAx>
        <c:axId val="-2141035624"/>
        <c:scaling>
          <c:orientation val="minMax"/>
        </c:scaling>
        <c:delete val="1"/>
        <c:axPos val="b"/>
        <c:numFmt formatCode="m/d/yyyy" sourceLinked="1"/>
        <c:majorTickMark val="none"/>
        <c:minorTickMark val="none"/>
        <c:tickLblPos val="none"/>
        <c:crossAx val="-2141032584"/>
        <c:crosses val="autoZero"/>
        <c:auto val="1"/>
        <c:lblOffset val="100"/>
        <c:baseTimeUnit val="months"/>
      </c:dateAx>
      <c:valAx>
        <c:axId val="-2141032584"/>
        <c:scaling>
          <c:orientation val="minMax"/>
          <c:max val="105.0"/>
          <c:min val="0.0"/>
        </c:scaling>
        <c:delete val="0"/>
        <c:axPos val="l"/>
        <c:majorGridlines>
          <c:spPr>
            <a:ln w="9525" cap="flat" cmpd="sng" algn="ctr">
              <a:no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1035624"/>
        <c:crosses val="autoZero"/>
        <c:crossBetween val="between"/>
      </c:valAx>
      <c:spPr>
        <a:noFill/>
        <a:ln>
          <a:noFill/>
        </a:ln>
        <a:effectLst/>
      </c:spPr>
    </c:plotArea>
    <c:legend>
      <c:legendPos val="l"/>
      <c:legendEntry>
        <c:idx val="0"/>
        <c:txPr>
          <a:bodyPr rot="0" spcFirstLastPara="1" vertOverflow="ellipsis" vert="horz" wrap="square" anchor="ctr" anchorCtr="1"/>
          <a:lstStyle/>
          <a:p>
            <a:pPr>
              <a:defRPr sz="700" b="1" i="0" u="none" strike="noStrike" kern="1200" baseline="0">
                <a:solidFill>
                  <a:schemeClr val="tx2"/>
                </a:solidFill>
                <a:latin typeface="+mn-lt"/>
                <a:ea typeface="+mn-ea"/>
                <a:cs typeface="+mn-cs"/>
              </a:defRPr>
            </a:pPr>
            <a:endParaRPr lang="en-US"/>
          </a:p>
        </c:txPr>
      </c:legendEntry>
      <c:legendEntry>
        <c:idx val="1"/>
        <c:txPr>
          <a:bodyPr rot="0" spcFirstLastPara="1" vertOverflow="ellipsis" vert="horz" wrap="square" anchor="ctr" anchorCtr="1"/>
          <a:lstStyle/>
          <a:p>
            <a:pPr>
              <a:defRPr sz="700" b="1" i="0" u="none" strike="noStrike" kern="1200" baseline="0">
                <a:solidFill>
                  <a:schemeClr val="tx2"/>
                </a:solidFill>
                <a:latin typeface="+mn-lt"/>
                <a:ea typeface="+mn-ea"/>
                <a:cs typeface="+mn-cs"/>
              </a:defRPr>
            </a:pPr>
            <a:endParaRPr lang="en-US"/>
          </a:p>
        </c:txPr>
      </c:legendEntry>
      <c:legendEntry>
        <c:idx val="2"/>
        <c:txPr>
          <a:bodyPr rot="0" spcFirstLastPara="1" vertOverflow="ellipsis" vert="horz" wrap="square" anchor="ctr" anchorCtr="1"/>
          <a:lstStyle/>
          <a:p>
            <a:pPr>
              <a:defRPr sz="700" b="1" i="0" u="none" strike="noStrike" kern="1200" baseline="0">
                <a:solidFill>
                  <a:schemeClr val="tx2"/>
                </a:solidFill>
                <a:latin typeface="+mn-lt"/>
                <a:ea typeface="+mn-ea"/>
                <a:cs typeface="+mn-cs"/>
              </a:defRPr>
            </a:pPr>
            <a:endParaRPr lang="en-US"/>
          </a:p>
        </c:txPr>
      </c:legendEntry>
      <c:legendEntry>
        <c:idx val="3"/>
        <c:txPr>
          <a:bodyPr rot="0" spcFirstLastPara="1" vertOverflow="ellipsis" vert="horz" wrap="square" anchor="ctr" anchorCtr="1"/>
          <a:lstStyle/>
          <a:p>
            <a:pPr>
              <a:defRPr sz="700" b="1" i="0" u="none" strike="noStrike" kern="1200" baseline="0">
                <a:solidFill>
                  <a:schemeClr val="tx2"/>
                </a:solidFill>
                <a:latin typeface="+mn-lt"/>
                <a:ea typeface="+mn-ea"/>
                <a:cs typeface="+mn-cs"/>
              </a:defRPr>
            </a:pPr>
            <a:endParaRPr lang="en-US"/>
          </a:p>
        </c:txPr>
      </c:legendEntry>
      <c:legendEntry>
        <c:idx val="4"/>
        <c:txPr>
          <a:bodyPr rot="0" spcFirstLastPara="1" vertOverflow="ellipsis" vert="horz" wrap="square" anchor="ctr" anchorCtr="1"/>
          <a:lstStyle/>
          <a:p>
            <a:pPr>
              <a:defRPr sz="700" b="1" i="0" u="none" strike="noStrike" kern="1200" baseline="0">
                <a:solidFill>
                  <a:schemeClr val="tx2"/>
                </a:solidFill>
                <a:latin typeface="+mn-lt"/>
                <a:ea typeface="+mn-ea"/>
                <a:cs typeface="+mn-cs"/>
              </a:defRPr>
            </a:pPr>
            <a:endParaRPr lang="en-US"/>
          </a:p>
        </c:txPr>
      </c:legendEntry>
      <c:layout>
        <c:manualLayout>
          <c:xMode val="edge"/>
          <c:yMode val="edge"/>
          <c:x val="0.155490070837402"/>
          <c:y val="0.908056035095076"/>
          <c:w val="0.778444795395115"/>
          <c:h val="0.091943964904924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0.02171</cdr:x>
      <cdr:y>0.11576</cdr:y>
    </cdr:from>
    <cdr:to>
      <cdr:x>0.02171</cdr:x>
      <cdr:y>0.25631</cdr:y>
    </cdr:to>
    <cdr:cxnSp macro="">
      <cdr:nvCxnSpPr>
        <cdr:cNvPr id="3" name="Straight Arrow Connector 2"/>
        <cdr:cNvCxnSpPr/>
      </cdr:nvCxnSpPr>
      <cdr:spPr>
        <a:xfrm xmlns:a="http://schemas.openxmlformats.org/drawingml/2006/main">
          <a:off x="198642" y="219208"/>
          <a:ext cx="0" cy="266142"/>
        </a:xfrm>
        <a:prstGeom xmlns:a="http://schemas.openxmlformats.org/drawingml/2006/main" prst="straightConnector1">
          <a:avLst/>
        </a:prstGeom>
        <a:ln xmlns:a="http://schemas.openxmlformats.org/drawingml/2006/main">
          <a:solidFill>
            <a:schemeClr val="tx2"/>
          </a:solidFill>
          <a:headEnd type="triangle"/>
          <a:tailEnd type="non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0.03998</cdr:x>
      <cdr:y>0.39537</cdr:y>
    </cdr:from>
    <cdr:to>
      <cdr:x>0.1415</cdr:x>
      <cdr:y>0.7056</cdr:y>
    </cdr:to>
    <cdr:sp macro="" textlink="">
      <cdr:nvSpPr>
        <cdr:cNvPr id="8" name="TextBox 7"/>
        <cdr:cNvSpPr txBox="1"/>
      </cdr:nvSpPr>
      <cdr:spPr>
        <a:xfrm xmlns:a="http://schemas.openxmlformats.org/drawingml/2006/main">
          <a:off x="360145" y="116537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cdr:x>
      <cdr:y>0.27458</cdr:y>
    </cdr:from>
    <cdr:to>
      <cdr:x>0.04094</cdr:x>
      <cdr:y>0.34733</cdr:y>
    </cdr:to>
    <cdr:sp macro="" textlink="">
      <cdr:nvSpPr>
        <cdr:cNvPr id="9" name="TextBox 8"/>
        <cdr:cNvSpPr txBox="1"/>
      </cdr:nvSpPr>
      <cdr:spPr>
        <a:xfrm xmlns:a="http://schemas.openxmlformats.org/drawingml/2006/main">
          <a:off x="-90277" y="519939"/>
          <a:ext cx="374513" cy="13775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800" b="1" dirty="0" smtClean="0">
              <a:solidFill>
                <a:schemeClr val="tx2"/>
              </a:solidFill>
            </a:rPr>
            <a:t>HIGH</a:t>
          </a:r>
          <a:endParaRPr lang="en-US" sz="800" b="1" dirty="0">
            <a:solidFill>
              <a:schemeClr val="tx2"/>
            </a:solidFill>
          </a:endParaRPr>
        </a:p>
      </cdr:txBody>
    </cdr:sp>
  </cdr:relSizeAnchor>
  <cdr:relSizeAnchor xmlns:cdr="http://schemas.openxmlformats.org/drawingml/2006/chartDrawing">
    <cdr:from>
      <cdr:x>0</cdr:x>
      <cdr:y>0.46611</cdr:y>
    </cdr:from>
    <cdr:to>
      <cdr:x>0.04094</cdr:x>
      <cdr:y>0.53886</cdr:y>
    </cdr:to>
    <cdr:sp macro="" textlink="">
      <cdr:nvSpPr>
        <cdr:cNvPr id="12" name="TextBox 1"/>
        <cdr:cNvSpPr txBox="1"/>
      </cdr:nvSpPr>
      <cdr:spPr>
        <a:xfrm xmlns:a="http://schemas.openxmlformats.org/drawingml/2006/main">
          <a:off x="-90277" y="882634"/>
          <a:ext cx="374513" cy="13775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1" dirty="0" smtClean="0">
              <a:solidFill>
                <a:schemeClr val="tx2"/>
              </a:solidFill>
            </a:rPr>
            <a:t>LOW</a:t>
          </a:r>
          <a:endParaRPr lang="en-US" sz="800" b="1" dirty="0">
            <a:solidFill>
              <a:schemeClr val="tx2"/>
            </a:solidFill>
          </a:endParaRPr>
        </a:p>
      </cdr:txBody>
    </cdr:sp>
  </cdr:relSizeAnchor>
  <cdr:relSizeAnchor xmlns:cdr="http://schemas.openxmlformats.org/drawingml/2006/chartDrawing">
    <cdr:from>
      <cdr:x>0.02171</cdr:x>
      <cdr:y>0.59007</cdr:y>
    </cdr:from>
    <cdr:to>
      <cdr:x>0.02171</cdr:x>
      <cdr:y>0.72765</cdr:y>
    </cdr:to>
    <cdr:cxnSp macro="">
      <cdr:nvCxnSpPr>
        <cdr:cNvPr id="13" name="Straight Arrow Connector 12"/>
        <cdr:cNvCxnSpPr/>
      </cdr:nvCxnSpPr>
      <cdr:spPr>
        <a:xfrm xmlns:a="http://schemas.openxmlformats.org/drawingml/2006/main">
          <a:off x="198600" y="1117356"/>
          <a:ext cx="42" cy="260524"/>
        </a:xfrm>
        <a:prstGeom xmlns:a="http://schemas.openxmlformats.org/drawingml/2006/main" prst="straightConnector1">
          <a:avLst/>
        </a:prstGeom>
        <a:ln xmlns:a="http://schemas.openxmlformats.org/drawingml/2006/main">
          <a:solidFill>
            <a:schemeClr val="tx2"/>
          </a:solidFill>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0.02171</cdr:x>
      <cdr:y>0.11576</cdr:y>
    </cdr:from>
    <cdr:to>
      <cdr:x>0.02171</cdr:x>
      <cdr:y>0.25631</cdr:y>
    </cdr:to>
    <cdr:cxnSp macro="">
      <cdr:nvCxnSpPr>
        <cdr:cNvPr id="3" name="Straight Arrow Connector 2"/>
        <cdr:cNvCxnSpPr/>
      </cdr:nvCxnSpPr>
      <cdr:spPr>
        <a:xfrm xmlns:a="http://schemas.openxmlformats.org/drawingml/2006/main">
          <a:off x="198642" y="219208"/>
          <a:ext cx="0" cy="266142"/>
        </a:xfrm>
        <a:prstGeom xmlns:a="http://schemas.openxmlformats.org/drawingml/2006/main" prst="straightConnector1">
          <a:avLst/>
        </a:prstGeom>
        <a:ln xmlns:a="http://schemas.openxmlformats.org/drawingml/2006/main">
          <a:solidFill>
            <a:schemeClr val="tx2"/>
          </a:solidFill>
          <a:headEnd type="triangle"/>
          <a:tailEnd type="non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0.03998</cdr:x>
      <cdr:y>0.39537</cdr:y>
    </cdr:from>
    <cdr:to>
      <cdr:x>0.1415</cdr:x>
      <cdr:y>0.7056</cdr:y>
    </cdr:to>
    <cdr:sp macro="" textlink="">
      <cdr:nvSpPr>
        <cdr:cNvPr id="8" name="TextBox 7"/>
        <cdr:cNvSpPr txBox="1"/>
      </cdr:nvSpPr>
      <cdr:spPr>
        <a:xfrm xmlns:a="http://schemas.openxmlformats.org/drawingml/2006/main">
          <a:off x="360145" y="116537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cdr:x>
      <cdr:y>0.27458</cdr:y>
    </cdr:from>
    <cdr:to>
      <cdr:x>0.04094</cdr:x>
      <cdr:y>0.34733</cdr:y>
    </cdr:to>
    <cdr:sp macro="" textlink="">
      <cdr:nvSpPr>
        <cdr:cNvPr id="9" name="TextBox 8"/>
        <cdr:cNvSpPr txBox="1"/>
      </cdr:nvSpPr>
      <cdr:spPr>
        <a:xfrm xmlns:a="http://schemas.openxmlformats.org/drawingml/2006/main">
          <a:off x="-90277" y="519939"/>
          <a:ext cx="374513" cy="13775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800" b="1" dirty="0" smtClean="0">
              <a:solidFill>
                <a:schemeClr val="tx2"/>
              </a:solidFill>
            </a:rPr>
            <a:t>HIGH</a:t>
          </a:r>
          <a:endParaRPr lang="en-US" sz="800" b="1" dirty="0">
            <a:solidFill>
              <a:schemeClr val="tx2"/>
            </a:solidFill>
          </a:endParaRPr>
        </a:p>
      </cdr:txBody>
    </cdr:sp>
  </cdr:relSizeAnchor>
  <cdr:relSizeAnchor xmlns:cdr="http://schemas.openxmlformats.org/drawingml/2006/chartDrawing">
    <cdr:from>
      <cdr:x>0</cdr:x>
      <cdr:y>0.46611</cdr:y>
    </cdr:from>
    <cdr:to>
      <cdr:x>0.04094</cdr:x>
      <cdr:y>0.53886</cdr:y>
    </cdr:to>
    <cdr:sp macro="" textlink="">
      <cdr:nvSpPr>
        <cdr:cNvPr id="12" name="TextBox 1"/>
        <cdr:cNvSpPr txBox="1"/>
      </cdr:nvSpPr>
      <cdr:spPr>
        <a:xfrm xmlns:a="http://schemas.openxmlformats.org/drawingml/2006/main">
          <a:off x="-90277" y="882634"/>
          <a:ext cx="374513" cy="13775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1" dirty="0" smtClean="0">
              <a:solidFill>
                <a:schemeClr val="tx2"/>
              </a:solidFill>
            </a:rPr>
            <a:t>LOW</a:t>
          </a:r>
          <a:endParaRPr lang="en-US" sz="800" b="1" dirty="0">
            <a:solidFill>
              <a:schemeClr val="tx2"/>
            </a:solidFill>
          </a:endParaRPr>
        </a:p>
      </cdr:txBody>
    </cdr:sp>
  </cdr:relSizeAnchor>
  <cdr:relSizeAnchor xmlns:cdr="http://schemas.openxmlformats.org/drawingml/2006/chartDrawing">
    <cdr:from>
      <cdr:x>0.02171</cdr:x>
      <cdr:y>0.59007</cdr:y>
    </cdr:from>
    <cdr:to>
      <cdr:x>0.02171</cdr:x>
      <cdr:y>0.72765</cdr:y>
    </cdr:to>
    <cdr:cxnSp macro="">
      <cdr:nvCxnSpPr>
        <cdr:cNvPr id="13" name="Straight Arrow Connector 12"/>
        <cdr:cNvCxnSpPr/>
      </cdr:nvCxnSpPr>
      <cdr:spPr>
        <a:xfrm xmlns:a="http://schemas.openxmlformats.org/drawingml/2006/main">
          <a:off x="198600" y="1117356"/>
          <a:ext cx="42" cy="260524"/>
        </a:xfrm>
        <a:prstGeom xmlns:a="http://schemas.openxmlformats.org/drawingml/2006/main" prst="straightConnector1">
          <a:avLst/>
        </a:prstGeom>
        <a:ln xmlns:a="http://schemas.openxmlformats.org/drawingml/2006/main">
          <a:solidFill>
            <a:schemeClr val="tx2"/>
          </a:solidFill>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0.02171</cdr:x>
      <cdr:y>0.11576</cdr:y>
    </cdr:from>
    <cdr:to>
      <cdr:x>0.02171</cdr:x>
      <cdr:y>0.25631</cdr:y>
    </cdr:to>
    <cdr:cxnSp macro="">
      <cdr:nvCxnSpPr>
        <cdr:cNvPr id="3" name="Straight Arrow Connector 2"/>
        <cdr:cNvCxnSpPr/>
      </cdr:nvCxnSpPr>
      <cdr:spPr>
        <a:xfrm xmlns:a="http://schemas.openxmlformats.org/drawingml/2006/main">
          <a:off x="198642" y="219208"/>
          <a:ext cx="0" cy="266142"/>
        </a:xfrm>
        <a:prstGeom xmlns:a="http://schemas.openxmlformats.org/drawingml/2006/main" prst="straightConnector1">
          <a:avLst/>
        </a:prstGeom>
        <a:ln xmlns:a="http://schemas.openxmlformats.org/drawingml/2006/main">
          <a:solidFill>
            <a:schemeClr val="tx2"/>
          </a:solidFill>
          <a:headEnd type="triangle"/>
          <a:tailEnd type="non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0.03998</cdr:x>
      <cdr:y>0.39537</cdr:y>
    </cdr:from>
    <cdr:to>
      <cdr:x>0.1415</cdr:x>
      <cdr:y>0.7056</cdr:y>
    </cdr:to>
    <cdr:sp macro="" textlink="">
      <cdr:nvSpPr>
        <cdr:cNvPr id="8" name="TextBox 7"/>
        <cdr:cNvSpPr txBox="1"/>
      </cdr:nvSpPr>
      <cdr:spPr>
        <a:xfrm xmlns:a="http://schemas.openxmlformats.org/drawingml/2006/main">
          <a:off x="360145" y="116537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cdr:x>
      <cdr:y>0.27458</cdr:y>
    </cdr:from>
    <cdr:to>
      <cdr:x>0.04094</cdr:x>
      <cdr:y>0.34733</cdr:y>
    </cdr:to>
    <cdr:sp macro="" textlink="">
      <cdr:nvSpPr>
        <cdr:cNvPr id="9" name="TextBox 8"/>
        <cdr:cNvSpPr txBox="1"/>
      </cdr:nvSpPr>
      <cdr:spPr>
        <a:xfrm xmlns:a="http://schemas.openxmlformats.org/drawingml/2006/main">
          <a:off x="-90277" y="519939"/>
          <a:ext cx="374513" cy="13775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800" b="1" dirty="0" smtClean="0">
              <a:solidFill>
                <a:schemeClr val="tx2"/>
              </a:solidFill>
            </a:rPr>
            <a:t>HIGH</a:t>
          </a:r>
          <a:endParaRPr lang="en-US" sz="800" b="1" dirty="0">
            <a:solidFill>
              <a:schemeClr val="tx2"/>
            </a:solidFill>
          </a:endParaRPr>
        </a:p>
      </cdr:txBody>
    </cdr:sp>
  </cdr:relSizeAnchor>
  <cdr:relSizeAnchor xmlns:cdr="http://schemas.openxmlformats.org/drawingml/2006/chartDrawing">
    <cdr:from>
      <cdr:x>0</cdr:x>
      <cdr:y>0.46611</cdr:y>
    </cdr:from>
    <cdr:to>
      <cdr:x>0.04094</cdr:x>
      <cdr:y>0.53886</cdr:y>
    </cdr:to>
    <cdr:sp macro="" textlink="">
      <cdr:nvSpPr>
        <cdr:cNvPr id="12" name="TextBox 1"/>
        <cdr:cNvSpPr txBox="1"/>
      </cdr:nvSpPr>
      <cdr:spPr>
        <a:xfrm xmlns:a="http://schemas.openxmlformats.org/drawingml/2006/main">
          <a:off x="-90277" y="882634"/>
          <a:ext cx="374513" cy="13775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1" dirty="0" smtClean="0">
              <a:solidFill>
                <a:schemeClr val="tx2"/>
              </a:solidFill>
            </a:rPr>
            <a:t>LOW</a:t>
          </a:r>
          <a:endParaRPr lang="en-US" sz="800" b="1" dirty="0">
            <a:solidFill>
              <a:schemeClr val="tx2"/>
            </a:solidFill>
          </a:endParaRPr>
        </a:p>
      </cdr:txBody>
    </cdr:sp>
  </cdr:relSizeAnchor>
  <cdr:relSizeAnchor xmlns:cdr="http://schemas.openxmlformats.org/drawingml/2006/chartDrawing">
    <cdr:from>
      <cdr:x>0.02171</cdr:x>
      <cdr:y>0.59007</cdr:y>
    </cdr:from>
    <cdr:to>
      <cdr:x>0.02171</cdr:x>
      <cdr:y>0.72765</cdr:y>
    </cdr:to>
    <cdr:cxnSp macro="">
      <cdr:nvCxnSpPr>
        <cdr:cNvPr id="13" name="Straight Arrow Connector 12"/>
        <cdr:cNvCxnSpPr/>
      </cdr:nvCxnSpPr>
      <cdr:spPr>
        <a:xfrm xmlns:a="http://schemas.openxmlformats.org/drawingml/2006/main">
          <a:off x="198600" y="1117356"/>
          <a:ext cx="42" cy="260524"/>
        </a:xfrm>
        <a:prstGeom xmlns:a="http://schemas.openxmlformats.org/drawingml/2006/main" prst="straightConnector1">
          <a:avLst/>
        </a:prstGeom>
        <a:ln xmlns:a="http://schemas.openxmlformats.org/drawingml/2006/main">
          <a:solidFill>
            <a:schemeClr val="tx2"/>
          </a:solidFill>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0.02171</cdr:x>
      <cdr:y>0.11576</cdr:y>
    </cdr:from>
    <cdr:to>
      <cdr:x>0.02171</cdr:x>
      <cdr:y>0.25631</cdr:y>
    </cdr:to>
    <cdr:cxnSp macro="">
      <cdr:nvCxnSpPr>
        <cdr:cNvPr id="3" name="Straight Arrow Connector 2"/>
        <cdr:cNvCxnSpPr/>
      </cdr:nvCxnSpPr>
      <cdr:spPr>
        <a:xfrm xmlns:a="http://schemas.openxmlformats.org/drawingml/2006/main">
          <a:off x="198642" y="219208"/>
          <a:ext cx="0" cy="266142"/>
        </a:xfrm>
        <a:prstGeom xmlns:a="http://schemas.openxmlformats.org/drawingml/2006/main" prst="straightConnector1">
          <a:avLst/>
        </a:prstGeom>
        <a:ln xmlns:a="http://schemas.openxmlformats.org/drawingml/2006/main">
          <a:solidFill>
            <a:schemeClr val="tx2"/>
          </a:solidFill>
          <a:headEnd type="triangle"/>
          <a:tailEnd type="non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0.03998</cdr:x>
      <cdr:y>0.39537</cdr:y>
    </cdr:from>
    <cdr:to>
      <cdr:x>0.1415</cdr:x>
      <cdr:y>0.7056</cdr:y>
    </cdr:to>
    <cdr:sp macro="" textlink="">
      <cdr:nvSpPr>
        <cdr:cNvPr id="8" name="TextBox 7"/>
        <cdr:cNvSpPr txBox="1"/>
      </cdr:nvSpPr>
      <cdr:spPr>
        <a:xfrm xmlns:a="http://schemas.openxmlformats.org/drawingml/2006/main">
          <a:off x="360145" y="116537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cdr:x>
      <cdr:y>0.27458</cdr:y>
    </cdr:from>
    <cdr:to>
      <cdr:x>0.04094</cdr:x>
      <cdr:y>0.34733</cdr:y>
    </cdr:to>
    <cdr:sp macro="" textlink="">
      <cdr:nvSpPr>
        <cdr:cNvPr id="9" name="TextBox 8"/>
        <cdr:cNvSpPr txBox="1"/>
      </cdr:nvSpPr>
      <cdr:spPr>
        <a:xfrm xmlns:a="http://schemas.openxmlformats.org/drawingml/2006/main">
          <a:off x="-90277" y="519939"/>
          <a:ext cx="374513" cy="13775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800" b="1" dirty="0" smtClean="0">
              <a:solidFill>
                <a:schemeClr val="tx2"/>
              </a:solidFill>
            </a:rPr>
            <a:t>HIGH</a:t>
          </a:r>
          <a:endParaRPr lang="en-US" sz="800" b="1" dirty="0">
            <a:solidFill>
              <a:schemeClr val="tx2"/>
            </a:solidFill>
          </a:endParaRPr>
        </a:p>
      </cdr:txBody>
    </cdr:sp>
  </cdr:relSizeAnchor>
  <cdr:relSizeAnchor xmlns:cdr="http://schemas.openxmlformats.org/drawingml/2006/chartDrawing">
    <cdr:from>
      <cdr:x>0</cdr:x>
      <cdr:y>0.46611</cdr:y>
    </cdr:from>
    <cdr:to>
      <cdr:x>0.04094</cdr:x>
      <cdr:y>0.53886</cdr:y>
    </cdr:to>
    <cdr:sp macro="" textlink="">
      <cdr:nvSpPr>
        <cdr:cNvPr id="12" name="TextBox 1"/>
        <cdr:cNvSpPr txBox="1"/>
      </cdr:nvSpPr>
      <cdr:spPr>
        <a:xfrm xmlns:a="http://schemas.openxmlformats.org/drawingml/2006/main">
          <a:off x="-90277" y="882634"/>
          <a:ext cx="374513" cy="13775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1" dirty="0" smtClean="0">
              <a:solidFill>
                <a:schemeClr val="tx2"/>
              </a:solidFill>
            </a:rPr>
            <a:t>LOW</a:t>
          </a:r>
          <a:endParaRPr lang="en-US" sz="800" b="1" dirty="0">
            <a:solidFill>
              <a:schemeClr val="tx2"/>
            </a:solidFill>
          </a:endParaRPr>
        </a:p>
      </cdr:txBody>
    </cdr:sp>
  </cdr:relSizeAnchor>
  <cdr:relSizeAnchor xmlns:cdr="http://schemas.openxmlformats.org/drawingml/2006/chartDrawing">
    <cdr:from>
      <cdr:x>0.02171</cdr:x>
      <cdr:y>0.59007</cdr:y>
    </cdr:from>
    <cdr:to>
      <cdr:x>0.02171</cdr:x>
      <cdr:y>0.72765</cdr:y>
    </cdr:to>
    <cdr:cxnSp macro="">
      <cdr:nvCxnSpPr>
        <cdr:cNvPr id="13" name="Straight Arrow Connector 12"/>
        <cdr:cNvCxnSpPr/>
      </cdr:nvCxnSpPr>
      <cdr:spPr>
        <a:xfrm xmlns:a="http://schemas.openxmlformats.org/drawingml/2006/main">
          <a:off x="198600" y="1117356"/>
          <a:ext cx="42" cy="260524"/>
        </a:xfrm>
        <a:prstGeom xmlns:a="http://schemas.openxmlformats.org/drawingml/2006/main" prst="straightConnector1">
          <a:avLst/>
        </a:prstGeom>
        <a:ln xmlns:a="http://schemas.openxmlformats.org/drawingml/2006/main">
          <a:solidFill>
            <a:schemeClr val="tx2"/>
          </a:solidFill>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F8E749-C0A1-E14C-BD7F-C5C5FD6FCEA0}" type="datetimeFigureOut">
              <a:rPr lang="en-US" smtClean="0"/>
              <a:t>6/16/16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A36B78-A0EC-C847-98E1-FB96582BD674}" type="slidenum">
              <a:rPr lang="en-US" smtClean="0"/>
              <a:t>‹#›</a:t>
            </a:fld>
            <a:endParaRPr lang="en-US"/>
          </a:p>
        </p:txBody>
      </p:sp>
    </p:spTree>
    <p:extLst>
      <p:ext uri="{BB962C8B-B14F-4D97-AF65-F5344CB8AC3E}">
        <p14:creationId xmlns:p14="http://schemas.microsoft.com/office/powerpoint/2010/main" val="68761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0" y="711200"/>
            <a:ext cx="4722813" cy="3543300"/>
          </a:xfrm>
        </p:spPr>
      </p:sp>
      <p:sp>
        <p:nvSpPr>
          <p:cNvPr id="3" name="Notes Placeholder 2"/>
          <p:cNvSpPr>
            <a:spLocks noGrp="1"/>
          </p:cNvSpPr>
          <p:nvPr>
            <p:ph type="body" idx="1"/>
          </p:nvPr>
        </p:nvSpPr>
        <p:spPr>
          <a:xfrm>
            <a:off x="684215" y="4344027"/>
            <a:ext cx="5489575" cy="170074"/>
          </a:xfrm>
        </p:spPr>
        <p:txBody>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pPr/>
              <a:t>3</a:t>
            </a:fld>
            <a:endParaRPr lang="en-GB" dirty="0"/>
          </a:p>
        </p:txBody>
      </p:sp>
    </p:spTree>
    <p:extLst>
      <p:ext uri="{BB962C8B-B14F-4D97-AF65-F5344CB8AC3E}">
        <p14:creationId xmlns:p14="http://schemas.microsoft.com/office/powerpoint/2010/main" val="3859147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4215" y="4344027"/>
            <a:ext cx="5489575" cy="170074"/>
          </a:xfrm>
        </p:spPr>
        <p:txBody>
          <a:bodyPr/>
          <a:lstStyle/>
          <a:p>
            <a:endParaRPr lang="en-US" dirty="0"/>
          </a:p>
        </p:txBody>
      </p:sp>
      <p:sp>
        <p:nvSpPr>
          <p:cNvPr id="4" name="Slide Number Placeholder 3"/>
          <p:cNvSpPr>
            <a:spLocks noGrp="1"/>
          </p:cNvSpPr>
          <p:nvPr>
            <p:ph type="sldNum" sz="quarter" idx="10"/>
          </p:nvPr>
        </p:nvSpPr>
        <p:spPr/>
        <p:txBody>
          <a:bodyPr/>
          <a:lstStyle/>
          <a:p>
            <a:fld id="{24CED41C-5488-4827-9C06-F7495000F982}"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174628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4215" y="4344027"/>
            <a:ext cx="5489575" cy="170074"/>
          </a:xfrm>
        </p:spPr>
        <p:txBody>
          <a:bodyPr/>
          <a:lstStyle/>
          <a:p>
            <a:endParaRPr lang="en-US" dirty="0"/>
          </a:p>
        </p:txBody>
      </p:sp>
      <p:sp>
        <p:nvSpPr>
          <p:cNvPr id="4" name="Slide Number Placeholder 3"/>
          <p:cNvSpPr>
            <a:spLocks noGrp="1"/>
          </p:cNvSpPr>
          <p:nvPr>
            <p:ph type="sldNum" sz="quarter" idx="10"/>
          </p:nvPr>
        </p:nvSpPr>
        <p:spPr/>
        <p:txBody>
          <a:bodyPr/>
          <a:lstStyle/>
          <a:p>
            <a:fld id="{24CED41C-5488-4827-9C06-F7495000F982}"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174628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4215" y="4344027"/>
            <a:ext cx="5489575" cy="170074"/>
          </a:xfrm>
        </p:spPr>
        <p:txBody>
          <a:bodyPr/>
          <a:lstStyle/>
          <a:p>
            <a:endParaRPr lang="en-US" dirty="0"/>
          </a:p>
        </p:txBody>
      </p:sp>
      <p:sp>
        <p:nvSpPr>
          <p:cNvPr id="4" name="Slide Number Placeholder 3"/>
          <p:cNvSpPr>
            <a:spLocks noGrp="1"/>
          </p:cNvSpPr>
          <p:nvPr>
            <p:ph type="sldNum" sz="quarter" idx="10"/>
          </p:nvPr>
        </p:nvSpPr>
        <p:spPr/>
        <p:txBody>
          <a:bodyPr/>
          <a:lstStyle/>
          <a:p>
            <a:fld id="{24CED41C-5488-4827-9C06-F7495000F982}"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174628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4215" y="4344027"/>
            <a:ext cx="5489575" cy="170074"/>
          </a:xfrm>
        </p:spPr>
        <p:txBody>
          <a:bodyPr/>
          <a:lstStyle/>
          <a:p>
            <a:endParaRPr lang="en-US" dirty="0"/>
          </a:p>
        </p:txBody>
      </p:sp>
      <p:sp>
        <p:nvSpPr>
          <p:cNvPr id="4" name="Slide Number Placeholder 3"/>
          <p:cNvSpPr>
            <a:spLocks noGrp="1"/>
          </p:cNvSpPr>
          <p:nvPr>
            <p:ph type="sldNum" sz="quarter" idx="10"/>
          </p:nvPr>
        </p:nvSpPr>
        <p:spPr/>
        <p:txBody>
          <a:bodyPr/>
          <a:lstStyle/>
          <a:p>
            <a:fld id="{24CED41C-5488-4827-9C06-F7495000F982}"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174628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4215" y="4344027"/>
            <a:ext cx="5489575" cy="170074"/>
          </a:xfrm>
        </p:spPr>
        <p:txBody>
          <a:bodyPr/>
          <a:lstStyle/>
          <a:p>
            <a:endParaRPr lang="en-US" dirty="0" smtClean="0"/>
          </a:p>
        </p:txBody>
      </p:sp>
      <p:sp>
        <p:nvSpPr>
          <p:cNvPr id="4" name="Slide Number Placeholder 3"/>
          <p:cNvSpPr>
            <a:spLocks noGrp="1"/>
          </p:cNvSpPr>
          <p:nvPr>
            <p:ph type="sldNum" sz="quarter" idx="10"/>
          </p:nvPr>
        </p:nvSpPr>
        <p:spPr/>
        <p:txBody>
          <a:bodyPr/>
          <a:lstStyle/>
          <a:p>
            <a:fld id="{24CED41C-5488-4827-9C06-F7495000F982}"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174628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4215" y="4344027"/>
            <a:ext cx="5489575" cy="170074"/>
          </a:xfrm>
        </p:spPr>
        <p:txBody>
          <a:bodyPr/>
          <a:lstStyle/>
          <a:p>
            <a:endParaRPr lang="en-US" dirty="0" smtClean="0"/>
          </a:p>
        </p:txBody>
      </p:sp>
      <p:sp>
        <p:nvSpPr>
          <p:cNvPr id="4" name="Slide Number Placeholder 3"/>
          <p:cNvSpPr>
            <a:spLocks noGrp="1"/>
          </p:cNvSpPr>
          <p:nvPr>
            <p:ph type="sldNum" sz="quarter" idx="10"/>
          </p:nvPr>
        </p:nvSpPr>
        <p:spPr/>
        <p:txBody>
          <a:bodyPr/>
          <a:lstStyle/>
          <a:p>
            <a:fld id="{24CED41C-5488-4827-9C06-F7495000F982}"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174628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4215" y="4344027"/>
            <a:ext cx="5489575" cy="170074"/>
          </a:xfrm>
        </p:spPr>
        <p:txBody>
          <a:bodyPr/>
          <a:lstStyle/>
          <a:p>
            <a:endParaRPr lang="en-US" dirty="0"/>
          </a:p>
        </p:txBody>
      </p:sp>
      <p:sp>
        <p:nvSpPr>
          <p:cNvPr id="4" name="Slide Number Placeholder 3"/>
          <p:cNvSpPr>
            <a:spLocks noGrp="1"/>
          </p:cNvSpPr>
          <p:nvPr>
            <p:ph type="sldNum" sz="quarter" idx="10"/>
          </p:nvPr>
        </p:nvSpPr>
        <p:spPr/>
        <p:txBody>
          <a:bodyPr/>
          <a:lstStyle/>
          <a:p>
            <a:fld id="{F6715F80-3722-40A8-A13B-913CAEEA0A98}" type="slidenum">
              <a:rPr lang="en-GB" smtClean="0"/>
              <a:pPr/>
              <a:t>19</a:t>
            </a:fld>
            <a:endParaRPr lang="en-GB" dirty="0"/>
          </a:p>
        </p:txBody>
      </p:sp>
    </p:spTree>
    <p:extLst>
      <p:ext uri="{BB962C8B-B14F-4D97-AF65-F5344CB8AC3E}">
        <p14:creationId xmlns:p14="http://schemas.microsoft.com/office/powerpoint/2010/main" val="2134423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4215" y="4344027"/>
            <a:ext cx="5489575" cy="170074"/>
          </a:xfrm>
        </p:spPr>
        <p:txBody>
          <a:bodyPr/>
          <a:lstStyle/>
          <a:p>
            <a:endParaRPr lang="en-US" dirty="0"/>
          </a:p>
        </p:txBody>
      </p:sp>
      <p:sp>
        <p:nvSpPr>
          <p:cNvPr id="4" name="Slide Number Placeholder 3"/>
          <p:cNvSpPr>
            <a:spLocks noGrp="1"/>
          </p:cNvSpPr>
          <p:nvPr>
            <p:ph type="sldNum" sz="quarter" idx="10"/>
          </p:nvPr>
        </p:nvSpPr>
        <p:spPr/>
        <p:txBody>
          <a:bodyPr/>
          <a:lstStyle/>
          <a:p>
            <a:fld id="{F6715F80-3722-40A8-A13B-913CAEEA0A98}" type="slidenum">
              <a:rPr lang="en-GB" smtClean="0"/>
              <a:pPr/>
              <a:t>20</a:t>
            </a:fld>
            <a:endParaRPr lang="en-GB" dirty="0"/>
          </a:p>
        </p:txBody>
      </p:sp>
    </p:spTree>
    <p:extLst>
      <p:ext uri="{BB962C8B-B14F-4D97-AF65-F5344CB8AC3E}">
        <p14:creationId xmlns:p14="http://schemas.microsoft.com/office/powerpoint/2010/main" val="2134423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0" y="711200"/>
            <a:ext cx="4722813" cy="3543300"/>
          </a:xfrm>
        </p:spPr>
      </p:sp>
      <p:sp>
        <p:nvSpPr>
          <p:cNvPr id="3" name="Notes Placeholder 2"/>
          <p:cNvSpPr>
            <a:spLocks noGrp="1"/>
          </p:cNvSpPr>
          <p:nvPr>
            <p:ph type="body" idx="1"/>
          </p:nvPr>
        </p:nvSpPr>
        <p:spPr>
          <a:xfrm>
            <a:off x="684215" y="4344027"/>
            <a:ext cx="5489575" cy="170074"/>
          </a:xfrm>
        </p:spPr>
        <p:txBody>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pPr/>
              <a:t>4</a:t>
            </a:fld>
            <a:endParaRPr lang="en-GB" dirty="0"/>
          </a:p>
        </p:txBody>
      </p:sp>
    </p:spTree>
    <p:extLst>
      <p:ext uri="{BB962C8B-B14F-4D97-AF65-F5344CB8AC3E}">
        <p14:creationId xmlns:p14="http://schemas.microsoft.com/office/powerpoint/2010/main" val="1019402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0" y="711200"/>
            <a:ext cx="4722813" cy="3543300"/>
          </a:xfrm>
        </p:spPr>
      </p:sp>
      <p:sp>
        <p:nvSpPr>
          <p:cNvPr id="3" name="Notes Placeholder 2"/>
          <p:cNvSpPr>
            <a:spLocks noGrp="1"/>
          </p:cNvSpPr>
          <p:nvPr>
            <p:ph type="body" idx="1"/>
          </p:nvPr>
        </p:nvSpPr>
        <p:spPr>
          <a:xfrm>
            <a:off x="684215" y="4344027"/>
            <a:ext cx="5489575" cy="170074"/>
          </a:xfrm>
        </p:spPr>
        <p:txBody>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pPr/>
              <a:t>5</a:t>
            </a:fld>
            <a:endParaRPr lang="en-GB" dirty="0"/>
          </a:p>
        </p:txBody>
      </p:sp>
    </p:spTree>
    <p:extLst>
      <p:ext uri="{BB962C8B-B14F-4D97-AF65-F5344CB8AC3E}">
        <p14:creationId xmlns:p14="http://schemas.microsoft.com/office/powerpoint/2010/main" val="1019402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0" y="711200"/>
            <a:ext cx="4722813" cy="3543300"/>
          </a:xfrm>
        </p:spPr>
      </p:sp>
      <p:sp>
        <p:nvSpPr>
          <p:cNvPr id="3" name="Notes Placeholder 2"/>
          <p:cNvSpPr>
            <a:spLocks noGrp="1"/>
          </p:cNvSpPr>
          <p:nvPr>
            <p:ph type="body" idx="1"/>
          </p:nvPr>
        </p:nvSpPr>
        <p:spPr>
          <a:xfrm>
            <a:off x="684215" y="4344027"/>
            <a:ext cx="5489575" cy="170074"/>
          </a:xfrm>
        </p:spPr>
        <p:txBody>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pPr/>
              <a:t>6</a:t>
            </a:fld>
            <a:endParaRPr lang="en-GB" dirty="0"/>
          </a:p>
        </p:txBody>
      </p:sp>
    </p:spTree>
    <p:extLst>
      <p:ext uri="{BB962C8B-B14F-4D97-AF65-F5344CB8AC3E}">
        <p14:creationId xmlns:p14="http://schemas.microsoft.com/office/powerpoint/2010/main" val="1019402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0" y="711200"/>
            <a:ext cx="4722813" cy="3543300"/>
          </a:xfrm>
        </p:spPr>
      </p:sp>
      <p:sp>
        <p:nvSpPr>
          <p:cNvPr id="3" name="Notes Placeholder 2"/>
          <p:cNvSpPr>
            <a:spLocks noGrp="1"/>
          </p:cNvSpPr>
          <p:nvPr>
            <p:ph type="body" idx="1"/>
          </p:nvPr>
        </p:nvSpPr>
        <p:spPr>
          <a:xfrm>
            <a:off x="684215" y="4344027"/>
            <a:ext cx="5489575" cy="170074"/>
          </a:xfrm>
        </p:spPr>
        <p:txBody>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pPr/>
              <a:t>7</a:t>
            </a:fld>
            <a:endParaRPr lang="en-GB" dirty="0"/>
          </a:p>
        </p:txBody>
      </p:sp>
    </p:spTree>
    <p:extLst>
      <p:ext uri="{BB962C8B-B14F-4D97-AF65-F5344CB8AC3E}">
        <p14:creationId xmlns:p14="http://schemas.microsoft.com/office/powerpoint/2010/main" val="1019402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0" y="711200"/>
            <a:ext cx="4722813" cy="3543300"/>
          </a:xfrm>
        </p:spPr>
      </p:sp>
      <p:sp>
        <p:nvSpPr>
          <p:cNvPr id="3" name="Notes Placeholder 2"/>
          <p:cNvSpPr>
            <a:spLocks noGrp="1"/>
          </p:cNvSpPr>
          <p:nvPr>
            <p:ph type="body" idx="1"/>
          </p:nvPr>
        </p:nvSpPr>
        <p:spPr>
          <a:xfrm>
            <a:off x="684215" y="4344027"/>
            <a:ext cx="5489575" cy="170074"/>
          </a:xfrm>
        </p:spPr>
        <p:txBody>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pPr/>
              <a:t>8</a:t>
            </a:fld>
            <a:endParaRPr lang="en-GB" dirty="0"/>
          </a:p>
        </p:txBody>
      </p:sp>
    </p:spTree>
    <p:extLst>
      <p:ext uri="{BB962C8B-B14F-4D97-AF65-F5344CB8AC3E}">
        <p14:creationId xmlns:p14="http://schemas.microsoft.com/office/powerpoint/2010/main" val="1019402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0" y="711200"/>
            <a:ext cx="4722813" cy="3543300"/>
          </a:xfrm>
        </p:spPr>
      </p:sp>
      <p:sp>
        <p:nvSpPr>
          <p:cNvPr id="3" name="Notes Placeholder 2"/>
          <p:cNvSpPr>
            <a:spLocks noGrp="1"/>
          </p:cNvSpPr>
          <p:nvPr>
            <p:ph type="body" idx="1"/>
          </p:nvPr>
        </p:nvSpPr>
        <p:spPr>
          <a:xfrm>
            <a:off x="684215" y="4344027"/>
            <a:ext cx="5489575" cy="170074"/>
          </a:xfrm>
        </p:spPr>
        <p:txBody>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pPr/>
              <a:t>9</a:t>
            </a:fld>
            <a:endParaRPr lang="en-GB" dirty="0"/>
          </a:p>
        </p:txBody>
      </p:sp>
    </p:spTree>
    <p:extLst>
      <p:ext uri="{BB962C8B-B14F-4D97-AF65-F5344CB8AC3E}">
        <p14:creationId xmlns:p14="http://schemas.microsoft.com/office/powerpoint/2010/main" val="1019402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D430E1-97BC-45BA-B774-995ABE315869}" type="slidenum">
              <a:rPr lang="en-US" smtClean="0">
                <a:solidFill>
                  <a:srgbClr val="000000"/>
                </a:solidFill>
              </a:rPr>
              <a:pPr/>
              <a:t>11</a:t>
            </a:fld>
            <a:endParaRPr lang="en-US">
              <a:solidFill>
                <a:srgbClr val="000000"/>
              </a:solidFill>
            </a:endParaRPr>
          </a:p>
        </p:txBody>
      </p:sp>
    </p:spTree>
    <p:extLst>
      <p:ext uri="{BB962C8B-B14F-4D97-AF65-F5344CB8AC3E}">
        <p14:creationId xmlns:p14="http://schemas.microsoft.com/office/powerpoint/2010/main" val="661213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Rot="1" noChangeAspect="1" noTextEdit="1"/>
          </p:cNvSpPr>
          <p:nvPr>
            <p:ph type="sldImg"/>
          </p:nvPr>
        </p:nvSpPr>
        <p:spPr bwMode="auto">
          <a:noFill/>
          <a:ln>
            <a:solidFill>
              <a:srgbClr val="000000"/>
            </a:solidFill>
            <a:miter lim="800000"/>
            <a:headEnd/>
            <a:tailEnd/>
          </a:ln>
        </p:spPr>
      </p:sp>
      <p:sp>
        <p:nvSpPr>
          <p:cNvPr id="284675" name="Rectangle 3"/>
          <p:cNvSpPr>
            <a:spLocks noGrp="1"/>
          </p:cNvSpPr>
          <p:nvPr>
            <p:ph type="body" idx="1"/>
          </p:nvPr>
        </p:nvSpPr>
        <p:spPr>
          <a:xfrm>
            <a:off x="641452" y="4137169"/>
            <a:ext cx="5146477" cy="170074"/>
          </a:xfrm>
        </p:spPr>
        <p:txBody>
          <a:bodyPr/>
          <a:lstStyle/>
          <a:p>
            <a:endParaRPr lang="en-US" dirty="0" smtClean="0"/>
          </a:p>
        </p:txBody>
      </p:sp>
    </p:spTree>
    <p:extLst>
      <p:ext uri="{BB962C8B-B14F-4D97-AF65-F5344CB8AC3E}">
        <p14:creationId xmlns:p14="http://schemas.microsoft.com/office/powerpoint/2010/main" val="746820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7984936"/>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Placeholder 10"/>
          <p:cNvSpPr>
            <a:spLocks noGrp="1"/>
          </p:cNvSpPr>
          <p:nvPr>
            <p:ph type="title"/>
          </p:nvPr>
        </p:nvSpPr>
        <p:spPr bwMode="gray">
          <a:xfrm>
            <a:off x="414338" y="450279"/>
            <a:ext cx="8330184" cy="329184"/>
          </a:xfrm>
          <a:prstGeom prst="rect">
            <a:avLst/>
          </a:prstGeom>
        </p:spPr>
        <p:txBody>
          <a:bodyPr lIns="0" tIns="0" rIns="0" bIns="0" anchor="b" anchorCtr="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251921804"/>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4" y="1154113"/>
            <a:ext cx="4014787"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p>
            <a:pPr fontAlgn="base">
              <a:lnSpc>
                <a:spcPct val="106000"/>
              </a:lnSpc>
              <a:spcBef>
                <a:spcPct val="80000"/>
              </a:spcBef>
              <a:spcAft>
                <a:spcPct val="0"/>
              </a:spcAft>
              <a:buClr>
                <a:srgbClr val="000000"/>
              </a:buClr>
              <a:buSzPct val="80000"/>
              <a:buFont typeface="Wingdings" pitchFamily="2" charset="2"/>
              <a:buNone/>
            </a:pPr>
            <a:endParaRPr lang="en-US" sz="1000" dirty="0">
              <a:solidFill>
                <a:srgbClr val="000000"/>
              </a:solidFill>
              <a:cs typeface="Arial" charset="0"/>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20" name="Text Placeholder 19"/>
          <p:cNvSpPr>
            <a:spLocks noGrp="1"/>
          </p:cNvSpPr>
          <p:nvPr>
            <p:ph type="body" sz="quarter" idx="12"/>
          </p:nvPr>
        </p:nvSpPr>
        <p:spPr>
          <a:xfrm>
            <a:off x="393192" y="256032"/>
            <a:ext cx="7524436" cy="521208"/>
          </a:xfrm>
          <a:solidFill>
            <a:srgbClr val="FFFFFF"/>
          </a:solidFill>
        </p:spPr>
        <p:txBody>
          <a:bodyPr anchor="b"/>
          <a:lstStyle>
            <a:lvl1pPr>
              <a:buNone/>
              <a:defRPr sz="1600" b="1"/>
            </a:lvl1pPr>
          </a:lstStyle>
          <a:p>
            <a:pPr lvl="0"/>
            <a:r>
              <a:rPr lang="en-US" smtClean="0"/>
              <a:t>Click to edit Master text styles</a:t>
            </a:r>
          </a:p>
        </p:txBody>
      </p:sp>
    </p:spTree>
    <p:extLst>
      <p:ext uri="{BB962C8B-B14F-4D97-AF65-F5344CB8AC3E}">
        <p14:creationId xmlns:p14="http://schemas.microsoft.com/office/powerpoint/2010/main" val="2666561885"/>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4734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chemeClr val="tx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7546909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0666" y="1014201"/>
            <a:ext cx="8478213" cy="2257319"/>
          </a:xfrm>
        </p:spPr>
        <p:txBody>
          <a:bodyPr anchor="t">
            <a:normAutofit/>
          </a:bodyPr>
          <a:lstStyle>
            <a:lvl1pPr algn="l">
              <a:defRPr sz="4800" b="1">
                <a:latin typeface="Arial" panose="020B0604020202020204" pitchFamily="34" charset="0"/>
                <a:cs typeface="Arial" panose="020B0604020202020204" pitchFamily="34" charset="0"/>
              </a:defRPr>
            </a:lvl1pPr>
          </a:lstStyle>
          <a:p>
            <a:r>
              <a:rPr lang="en-US" dirty="0" smtClean="0"/>
              <a:t>Presentation Title</a:t>
            </a:r>
            <a:br>
              <a:rPr lang="en-US" dirty="0" smtClean="0"/>
            </a:br>
            <a:endParaRPr lang="en-US" dirty="0"/>
          </a:p>
        </p:txBody>
      </p:sp>
      <p:sp>
        <p:nvSpPr>
          <p:cNvPr id="3" name="Text Placeholder 2"/>
          <p:cNvSpPr>
            <a:spLocks noGrp="1"/>
          </p:cNvSpPr>
          <p:nvPr>
            <p:ph type="body" idx="1" hasCustomPrompt="1"/>
          </p:nvPr>
        </p:nvSpPr>
        <p:spPr>
          <a:xfrm>
            <a:off x="340665" y="3535680"/>
            <a:ext cx="8478213" cy="1286633"/>
          </a:xfrm>
        </p:spPr>
        <p:txBody>
          <a:bodyPr/>
          <a:lstStyle>
            <a:lvl1pPr marL="0" indent="0" algn="l">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Authors</a:t>
            </a:r>
          </a:p>
        </p:txBody>
      </p:sp>
    </p:spTree>
    <p:extLst>
      <p:ext uri="{BB962C8B-B14F-4D97-AF65-F5344CB8AC3E}">
        <p14:creationId xmlns:p14="http://schemas.microsoft.com/office/powerpoint/2010/main" val="761848448"/>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06788697"/>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036672"/>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
        <p:cNvGrpSpPr/>
        <p:nvPr/>
      </p:nvGrpSpPr>
      <p:grpSpPr>
        <a:xfrm>
          <a:off x="0" y="0"/>
          <a:ext cx="0" cy="0"/>
          <a:chOff x="0" y="0"/>
          <a:chExt cx="0" cy="0"/>
        </a:xfrm>
      </p:grpSpPr>
      <p:sp>
        <p:nvSpPr>
          <p:cNvPr id="2" name="Title 1"/>
          <p:cNvSpPr>
            <a:spLocks noGrp="1"/>
          </p:cNvSpPr>
          <p:nvPr>
            <p:ph type="title"/>
          </p:nvPr>
        </p:nvSpPr>
        <p:spPr>
          <a:xfrm>
            <a:off x="387350" y="365126"/>
            <a:ext cx="7886700" cy="1325563"/>
          </a:xfrm>
        </p:spPr>
        <p:txBody>
          <a:bodyPr/>
          <a:lstStyle/>
          <a:p>
            <a:r>
              <a:rPr lang="en-GB" noProof="0" dirty="0" smtClean="0"/>
              <a:t>Click to edit Master title style</a:t>
            </a:r>
            <a:endParaRPr lang="en-GB" noProof="0" dirty="0"/>
          </a:p>
        </p:txBody>
      </p:sp>
      <p:sp>
        <p:nvSpPr>
          <p:cNvPr id="20" name="Text Placeholder 3"/>
          <p:cNvSpPr>
            <a:spLocks noGrp="1"/>
          </p:cNvSpPr>
          <p:nvPr>
            <p:ph type="body" sz="quarter" idx="14"/>
          </p:nvPr>
        </p:nvSpPr>
        <p:spPr>
          <a:xfrm>
            <a:off x="370800" y="1804987"/>
            <a:ext cx="8388000" cy="4537075"/>
          </a:xfrm>
        </p:spPr>
        <p:txBody>
          <a:bodyPr/>
          <a:lstStyle>
            <a:lvl1pPr marL="0" indent="0">
              <a:buFont typeface="Arial" panose="020B0604020202020204" pitchFamily="34" charset="0"/>
              <a:buChar char="​"/>
              <a:defRPr/>
            </a:lvl1pPr>
            <a:lvl2pPr marL="266606" indent="-266606">
              <a:buFont typeface="Arial" pitchFamily="34" charset="0"/>
              <a:buChar char="•"/>
              <a:defRPr/>
            </a:lvl2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8" name="Footer Placeholder 3"/>
          <p:cNvSpPr>
            <a:spLocks noGrp="1"/>
          </p:cNvSpPr>
          <p:nvPr>
            <p:ph type="ftr" sz="quarter" idx="11"/>
          </p:nvPr>
        </p:nvSpPr>
        <p:spPr>
          <a:xfrm>
            <a:off x="720002" y="6597650"/>
            <a:ext cx="3774213" cy="126000"/>
          </a:xfrm>
          <a:prstGeom prst="rect">
            <a:avLst/>
          </a:prstGeom>
        </p:spPr>
        <p:txBody>
          <a:bodyPr lIns="0" tIns="0" rIns="0" bIns="0"/>
          <a:lstStyle>
            <a:lvl1pPr>
              <a:defRPr sz="800">
                <a:solidFill>
                  <a:srgbClr val="8C8C8C"/>
                </a:solidFill>
                <a:latin typeface="Arial" panose="020B0604020202020204" pitchFamily="34" charset="0"/>
                <a:cs typeface="Arial" panose="020B0604020202020204" pitchFamily="34" charset="0"/>
              </a:defRPr>
            </a:lvl1pPr>
          </a:lstStyle>
          <a:p>
            <a:r>
              <a:rPr lang="en-GB" dirty="0" smtClean="0"/>
              <a:t>James Hay Partnership - Crisis Management Workshop</a:t>
            </a:r>
            <a:endParaRPr lang="en-GB" dirty="0"/>
          </a:p>
        </p:txBody>
      </p:sp>
      <p:sp>
        <p:nvSpPr>
          <p:cNvPr id="10" name="Slide Number Placeholder 4"/>
          <p:cNvSpPr>
            <a:spLocks noGrp="1"/>
          </p:cNvSpPr>
          <p:nvPr>
            <p:ph type="sldNum" sz="quarter" idx="12"/>
          </p:nvPr>
        </p:nvSpPr>
        <p:spPr>
          <a:xfrm>
            <a:off x="358775" y="6597650"/>
            <a:ext cx="360000" cy="126000"/>
          </a:xfrm>
          <a:prstGeom prst="rect">
            <a:avLst/>
          </a:prstGeom>
        </p:spPr>
        <p:txBody>
          <a:bodyPr lIns="0" tIns="0" rIns="0" bIns="0"/>
          <a:lstStyle>
            <a:lvl1pPr>
              <a:defRPr sz="800">
                <a:solidFill>
                  <a:srgbClr val="8C8C8C"/>
                </a:solidFill>
                <a:latin typeface="Arial" panose="020B0604020202020204" pitchFamily="34" charset="0"/>
                <a:cs typeface="Arial" panose="020B0604020202020204" pitchFamily="34" charset="0"/>
              </a:defRPr>
            </a:lvl1pPr>
          </a:lstStyle>
          <a:p>
            <a:fld id="{313880FF-B11A-4FA9-B5CC-7226C1B8517C}" type="slidenum">
              <a:rPr lang="en-GB" smtClean="0"/>
              <a:pPr/>
              <a:t>‹#›</a:t>
            </a:fld>
            <a:endParaRPr lang="en-GB" dirty="0"/>
          </a:p>
        </p:txBody>
      </p:sp>
    </p:spTree>
    <p:extLst>
      <p:ext uri="{BB962C8B-B14F-4D97-AF65-F5344CB8AC3E}">
        <p14:creationId xmlns:p14="http://schemas.microsoft.com/office/powerpoint/2010/main" val="345964683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411479" y="1399032"/>
            <a:ext cx="8330184" cy="4887468"/>
          </a:xfrm>
          <a:prstGeom prst="rect">
            <a:avLst/>
          </a:prstGeom>
        </p:spPr>
        <p:txBody>
          <a:bodyPr vert="horz" lIns="0" tIns="0" rIns="0" bIns="0" rtlCol="0">
            <a:noAutofit/>
          </a:bodyPr>
          <a:lstStyle>
            <a:lvl1pPr marL="0" marR="0" indent="0" algn="l" defTabSz="914400" rtl="0" eaLnBrk="1" fontAlgn="base" latinLnBrk="0" hangingPunct="1">
              <a:lnSpc>
                <a:spcPct val="100000"/>
              </a:lnSpc>
              <a:spcBef>
                <a:spcPts val="2200"/>
              </a:spcBef>
              <a:spcAft>
                <a:spcPct val="0"/>
              </a:spcAft>
              <a:buClrTx/>
              <a:buSzTx/>
              <a:buFont typeface="Arial" pitchFamily="34" charset="0"/>
              <a:buNone/>
              <a:tabLst/>
              <a:defRPr kumimoji="0" lang="en-US" sz="1200" b="0" i="0" u="none" strike="noStrike" kern="1200" cap="none" normalizeH="0" baseline="0" dirty="0" smtClean="0">
                <a:ln>
                  <a:noFill/>
                </a:ln>
                <a:solidFill>
                  <a:schemeClr val="tx2"/>
                </a:solidFill>
                <a:effectLst/>
                <a:latin typeface="+mn-lt"/>
                <a:ea typeface="+mn-ea"/>
                <a:cs typeface="Arial" pitchFamily="34" charset="0"/>
              </a:defRPr>
            </a:lvl1pPr>
            <a:lvl2pPr marL="174625" marR="0" indent="-173038"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1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1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100" b="0" i="0" u="none" strike="noStrike" kern="1200" cap="none" normalizeH="0" baseline="0" dirty="0" smtClean="0">
                <a:ln>
                  <a:noFill/>
                </a:ln>
                <a:solidFill>
                  <a:schemeClr val="tx2"/>
                </a:solidFill>
                <a:effectLst/>
                <a:latin typeface="+mn-lt"/>
                <a:ea typeface="+mn-ea"/>
                <a:cs typeface="Arial" pitchFamily="34" charset="0"/>
              </a:defRPr>
            </a:lvl5pPr>
            <a:lvl6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ext Placeholder 18"/>
          <p:cNvSpPr>
            <a:spLocks noGrp="1"/>
          </p:cNvSpPr>
          <p:nvPr>
            <p:ph type="body" sz="quarter" idx="13"/>
          </p:nvPr>
        </p:nvSpPr>
        <p:spPr bwMode="gray">
          <a:xfrm>
            <a:off x="414338" y="779463"/>
            <a:ext cx="8330184" cy="30777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000" b="0" i="0" u="none" strike="noStrike" kern="1200" cap="none" spc="0" normalizeH="0" baseline="0" noProof="0" dirty="0" smtClean="0">
                <a:ln>
                  <a:noFill/>
                </a:ln>
                <a:solidFill>
                  <a:schemeClr val="tx2"/>
                </a:solidFill>
                <a:effectLst/>
                <a:uLnTx/>
                <a:uFillTx/>
                <a:latin typeface="+mj-lt"/>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mtClean="0"/>
              <a:t>Click to edit Master text styles</a:t>
            </a:r>
          </a:p>
        </p:txBody>
      </p:sp>
      <p:sp>
        <p:nvSpPr>
          <p:cNvPr id="5" name="Title Placeholder 10"/>
          <p:cNvSpPr>
            <a:spLocks noGrp="1"/>
          </p:cNvSpPr>
          <p:nvPr>
            <p:ph type="title"/>
          </p:nvPr>
        </p:nvSpPr>
        <p:spPr bwMode="gray">
          <a:xfrm>
            <a:off x="414338" y="450279"/>
            <a:ext cx="8330184" cy="329184"/>
          </a:xfrm>
          <a:prstGeom prst="rect">
            <a:avLst/>
          </a:prstGeom>
        </p:spPr>
        <p:txBody>
          <a:bodyPr lIns="0" tIns="0" rIns="0" bIns="0" anchor="b" anchorCtr="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2239805507"/>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9" name="Subtitle 2"/>
          <p:cNvSpPr>
            <a:spLocks noGrp="1"/>
          </p:cNvSpPr>
          <p:nvPr>
            <p:ph type="body" sz="quarter" idx="13"/>
          </p:nvPr>
        </p:nvSpPr>
        <p:spPr>
          <a:xfrm>
            <a:off x="370113" y="755780"/>
            <a:ext cx="8388000" cy="1042989"/>
          </a:xfrm>
        </p:spPr>
        <p:txBody>
          <a:bodyPr>
            <a:noAutofit/>
          </a:bodyPr>
          <a:lstStyle>
            <a:lvl1pPr marL="0" indent="0">
              <a:spcBef>
                <a:spcPts val="0"/>
              </a:spcBef>
              <a:buNone/>
              <a:defRPr sz="3000" b="0">
                <a:solidFill>
                  <a:schemeClr val="accent5"/>
                </a:solidFill>
              </a:defRPr>
            </a:lvl1pPr>
          </a:lstStyle>
          <a:p>
            <a:pPr lvl="0"/>
            <a:r>
              <a:rPr lang="en-GB" dirty="0" smtClean="0"/>
              <a:t>Click to edit Master text styles</a:t>
            </a:r>
          </a:p>
        </p:txBody>
      </p:sp>
      <p:sp>
        <p:nvSpPr>
          <p:cNvPr id="20" name="Text Placeholder 3"/>
          <p:cNvSpPr>
            <a:spLocks noGrp="1"/>
          </p:cNvSpPr>
          <p:nvPr>
            <p:ph type="body" sz="quarter" idx="14"/>
          </p:nvPr>
        </p:nvSpPr>
        <p:spPr>
          <a:xfrm>
            <a:off x="370800" y="1804987"/>
            <a:ext cx="8388000" cy="4537075"/>
          </a:xfrm>
        </p:spPr>
        <p:txBody>
          <a:bodyPr/>
          <a:lstStyle>
            <a:lvl1pPr marL="0" indent="0">
              <a:buFont typeface="Arial" panose="020B0604020202020204" pitchFamily="34" charset="0"/>
              <a:buChar char="​"/>
              <a:defRPr/>
            </a:lvl1pPr>
            <a:lvl2pPr marL="266606" indent="-266606">
              <a:buFont typeface="Arial" pitchFamily="34" charset="0"/>
              <a:buChar char="•"/>
              <a:defRPr/>
            </a:lvl2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8" name="Footer Placeholder 3"/>
          <p:cNvSpPr>
            <a:spLocks noGrp="1"/>
          </p:cNvSpPr>
          <p:nvPr>
            <p:ph type="ftr" sz="quarter" idx="11"/>
          </p:nvPr>
        </p:nvSpPr>
        <p:spPr>
          <a:xfrm>
            <a:off x="720002" y="6597650"/>
            <a:ext cx="3774213" cy="126000"/>
          </a:xfrm>
          <a:prstGeom prst="rect">
            <a:avLst/>
          </a:prstGeom>
        </p:spPr>
        <p:txBody>
          <a:bodyPr lIns="0" tIns="0" rIns="0" bIns="0"/>
          <a:lstStyle>
            <a:lvl1pPr>
              <a:defRPr sz="800">
                <a:solidFill>
                  <a:srgbClr val="8C8C8C"/>
                </a:solidFill>
                <a:latin typeface="Arial" panose="020B0604020202020204" pitchFamily="34" charset="0"/>
                <a:cs typeface="Arial" panose="020B0604020202020204" pitchFamily="34" charset="0"/>
              </a:defRPr>
            </a:lvl1pPr>
          </a:lstStyle>
          <a:p>
            <a:r>
              <a:rPr lang="en-GB" dirty="0" smtClean="0"/>
              <a:t>James Hay Partnership - Crisis Management Workshop</a:t>
            </a:r>
            <a:endParaRPr lang="en-GB" dirty="0"/>
          </a:p>
        </p:txBody>
      </p:sp>
      <p:sp>
        <p:nvSpPr>
          <p:cNvPr id="10" name="Slide Number Placeholder 4"/>
          <p:cNvSpPr>
            <a:spLocks noGrp="1"/>
          </p:cNvSpPr>
          <p:nvPr>
            <p:ph type="sldNum" sz="quarter" idx="12"/>
          </p:nvPr>
        </p:nvSpPr>
        <p:spPr>
          <a:xfrm>
            <a:off x="358775" y="6597650"/>
            <a:ext cx="360000" cy="126000"/>
          </a:xfrm>
          <a:prstGeom prst="rect">
            <a:avLst/>
          </a:prstGeom>
        </p:spPr>
        <p:txBody>
          <a:bodyPr lIns="0" tIns="0" rIns="0" bIns="0"/>
          <a:lstStyle>
            <a:lvl1pPr>
              <a:defRPr sz="800">
                <a:solidFill>
                  <a:srgbClr val="8C8C8C"/>
                </a:solidFill>
                <a:latin typeface="Arial" panose="020B0604020202020204" pitchFamily="34" charset="0"/>
                <a:cs typeface="Arial" panose="020B0604020202020204" pitchFamily="34" charset="0"/>
              </a:defRPr>
            </a:lvl1pPr>
          </a:lstStyle>
          <a:p>
            <a:fld id="{313880FF-B11A-4FA9-B5CC-7226C1B8517C}" type="slidenum">
              <a:rPr lang="en-GB" smtClean="0"/>
              <a:pPr/>
              <a:t>‹#›</a:t>
            </a:fld>
            <a:endParaRPr lang="en-GB" dirty="0"/>
          </a:p>
        </p:txBody>
      </p:sp>
    </p:spTree>
    <p:extLst>
      <p:ext uri="{BB962C8B-B14F-4D97-AF65-F5344CB8AC3E}">
        <p14:creationId xmlns:p14="http://schemas.microsoft.com/office/powerpoint/2010/main" val="375528590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 Column">
    <p:spTree>
      <p:nvGrpSpPr>
        <p:cNvPr id="1" name=""/>
        <p:cNvGrpSpPr/>
        <p:nvPr/>
      </p:nvGrpSpPr>
      <p:grpSpPr>
        <a:xfrm>
          <a:off x="0" y="0"/>
          <a:ext cx="0" cy="0"/>
          <a:chOff x="0" y="0"/>
          <a:chExt cx="0" cy="0"/>
        </a:xfrm>
      </p:grpSpPr>
      <p:sp>
        <p:nvSpPr>
          <p:cNvPr id="21" name="Content Placeholder 20"/>
          <p:cNvSpPr>
            <a:spLocks noGrp="1"/>
          </p:cNvSpPr>
          <p:nvPr>
            <p:ph sz="quarter" idx="11"/>
          </p:nvPr>
        </p:nvSpPr>
        <p:spPr bwMode="gray">
          <a:xfrm>
            <a:off x="411479" y="1399029"/>
            <a:ext cx="3999155" cy="4887471"/>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1pPr>
            <a:lvl2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a:ln>
                  <a:noFill/>
                </a:ln>
                <a:solidFill>
                  <a:schemeClr val="tx2"/>
                </a:solidFill>
                <a:effectLst/>
                <a:latin typeface="+mn-lt"/>
                <a:ea typeface="+mn-ea"/>
                <a:cs typeface="Arial" pitchFamily="34" charset="0"/>
              </a:defRPr>
            </a:lvl5pPr>
            <a:lvl6pPr>
              <a:tabLst>
                <a:tab pos="3889375"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18"/>
          <p:cNvSpPr>
            <a:spLocks noGrp="1"/>
          </p:cNvSpPr>
          <p:nvPr>
            <p:ph type="body" sz="quarter" idx="13"/>
          </p:nvPr>
        </p:nvSpPr>
        <p:spPr bwMode="gray">
          <a:xfrm>
            <a:off x="414338" y="779463"/>
            <a:ext cx="8330184" cy="30777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000" b="0" i="0" u="none" strike="noStrike" kern="1200" cap="none" spc="0" normalizeH="0" baseline="0" noProof="0" dirty="0" smtClean="0">
                <a:ln>
                  <a:noFill/>
                </a:ln>
                <a:solidFill>
                  <a:schemeClr val="tx2"/>
                </a:solidFill>
                <a:effectLst/>
                <a:uLnTx/>
                <a:uFillTx/>
                <a:latin typeface="+mj-lt"/>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mtClean="0"/>
              <a:t>Click to edit Master text styles</a:t>
            </a:r>
          </a:p>
        </p:txBody>
      </p:sp>
      <p:sp>
        <p:nvSpPr>
          <p:cNvPr id="6" name="Title Placeholder 10"/>
          <p:cNvSpPr>
            <a:spLocks noGrp="1"/>
          </p:cNvSpPr>
          <p:nvPr>
            <p:ph type="title"/>
          </p:nvPr>
        </p:nvSpPr>
        <p:spPr bwMode="gray">
          <a:xfrm>
            <a:off x="414338" y="450279"/>
            <a:ext cx="8330184" cy="329184"/>
          </a:xfrm>
          <a:prstGeom prst="rect">
            <a:avLst/>
          </a:prstGeom>
        </p:spPr>
        <p:txBody>
          <a:bodyPr lIns="0" tIns="0" rIns="0" bIns="0" anchor="b" anchorCtr="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
        <p:nvSpPr>
          <p:cNvPr id="7" name="Content Placeholder 20"/>
          <p:cNvSpPr>
            <a:spLocks noGrp="1"/>
          </p:cNvSpPr>
          <p:nvPr>
            <p:ph sz="quarter" idx="14"/>
          </p:nvPr>
        </p:nvSpPr>
        <p:spPr bwMode="gray">
          <a:xfrm>
            <a:off x="4724400" y="1399029"/>
            <a:ext cx="3999155" cy="4887471"/>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1pPr>
            <a:lvl2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a:ln>
                  <a:noFill/>
                </a:ln>
                <a:solidFill>
                  <a:schemeClr val="tx2"/>
                </a:solidFill>
                <a:effectLst/>
                <a:latin typeface="+mn-lt"/>
                <a:ea typeface="+mn-ea"/>
                <a:cs typeface="Arial" pitchFamily="34" charset="0"/>
              </a:defRPr>
            </a:lvl5pPr>
            <a:lvl6pPr>
              <a:tabLst>
                <a:tab pos="3889375"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86006315"/>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89709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8" r:id="rId6"/>
    <p:sldLayoutId id="2147483669" r:id="rId7"/>
    <p:sldLayoutId id="2147483670" r:id="rId8"/>
    <p:sldLayoutId id="2147483675" r:id="rId9"/>
    <p:sldLayoutId id="2147483676" r:id="rId10"/>
    <p:sldLayoutId id="2147483677" r:id="rId11"/>
  </p:sldLayoutIdLst>
  <p:timing>
    <p:tnLst>
      <p:par>
        <p:cTn xmlns:p14="http://schemas.microsoft.com/office/powerpoint/2010/main" id="1" dur="indefinite" restart="never" nodeType="tmRoot"/>
      </p:par>
    </p:tnLst>
  </p:timing>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68580" tIns="34290" rIns="68580" bIns="3429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9"/>
          </a:xfrm>
          <a:prstGeom prst="rect">
            <a:avLst/>
          </a:prstGeom>
        </p:spPr>
        <p:txBody>
          <a:bodyPr vert="horz" lIns="68580" tIns="34290" rIns="68580" bIns="3429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FB2D006D-BAFD-49E3-9B3A-8D2F92D9F9E3}" type="datetimeFigureOut">
              <a:rPr lang="en-US" smtClean="0">
                <a:solidFill>
                  <a:prstClr val="black">
                    <a:tint val="75000"/>
                  </a:prstClr>
                </a:solidFill>
                <a:latin typeface="Calibri"/>
                <a:cs typeface="Arial" pitchFamily="34" charset="0"/>
              </a:rPr>
              <a:pPr defTabSz="685800"/>
              <a:t>6/16/16</a:t>
            </a:fld>
            <a:endParaRPr lang="en-US">
              <a:solidFill>
                <a:prstClr val="black">
                  <a:tint val="75000"/>
                </a:prstClr>
              </a:solidFill>
              <a:latin typeface="Calibri"/>
              <a:cs typeface="Arial" pitchFamily="34" charset="0"/>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latin typeface="Calibri"/>
              <a:cs typeface="Arial" pitchFamily="34" charset="0"/>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E8897C5F-9841-4935-968E-71390F2DBC77}" type="slidenum">
              <a:rPr lang="en-US" smtClean="0">
                <a:solidFill>
                  <a:prstClr val="black">
                    <a:tint val="75000"/>
                  </a:prstClr>
                </a:solidFill>
                <a:latin typeface="Calibri"/>
                <a:cs typeface="Arial" pitchFamily="34" charset="0"/>
              </a:rPr>
              <a:pPr defTabSz="685800"/>
              <a:t>‹#›</a:t>
            </a:fld>
            <a:endParaRPr lang="en-US">
              <a:solidFill>
                <a:prstClr val="black">
                  <a:tint val="75000"/>
                </a:prstClr>
              </a:solidFill>
              <a:latin typeface="Calibri"/>
              <a:cs typeface="Arial" pitchFamily="34" charset="0"/>
            </a:endParaRPr>
          </a:p>
        </p:txBody>
      </p:sp>
    </p:spTree>
    <p:extLst>
      <p:ext uri="{BB962C8B-B14F-4D97-AF65-F5344CB8AC3E}">
        <p14:creationId xmlns:p14="http://schemas.microsoft.com/office/powerpoint/2010/main" val="3768459583"/>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emf"/><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7.emf"/><Relationship Id="rId6" Type="http://schemas.openxmlformats.org/officeDocument/2006/relationships/image" Target="../media/image16.png"/><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7.emf"/><Relationship Id="rId6" Type="http://schemas.openxmlformats.org/officeDocument/2006/relationships/image" Target="../media/image16.png"/><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7.emf"/><Relationship Id="rId6" Type="http://schemas.openxmlformats.org/officeDocument/2006/relationships/image" Target="../media/image16.png"/><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7.emf"/><Relationship Id="rId6" Type="http://schemas.openxmlformats.org/officeDocument/2006/relationships/image" Target="../media/image16.png"/><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7.emf"/><Relationship Id="rId6" Type="http://schemas.openxmlformats.org/officeDocument/2006/relationships/image" Target="../media/image16.png"/><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emf"/><Relationship Id="rId7" Type="http://schemas.openxmlformats.org/officeDocument/2006/relationships/image" Target="../media/image17.emf"/><Relationship Id="rId1" Type="http://schemas.openxmlformats.org/officeDocument/2006/relationships/slideLayout" Target="../slideLayouts/slideLayout10.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17.emf"/><Relationship Id="rId7" Type="http://schemas.openxmlformats.org/officeDocument/2006/relationships/image" Target="../media/image14.png"/><Relationship Id="rId8" Type="http://schemas.openxmlformats.org/officeDocument/2006/relationships/image" Target="../media/image15.png"/><Relationship Id="rId1" Type="http://schemas.openxmlformats.org/officeDocument/2006/relationships/slideLayout" Target="../slideLayouts/slideLayout10.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chart" Target="../charts/char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chart" Target="../charts/char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336983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4237742009"/>
              </p:ext>
            </p:extLst>
          </p:nvPr>
        </p:nvGraphicFramePr>
        <p:xfrm>
          <a:off x="2" y="0"/>
          <a:ext cx="9143998" cy="6858000"/>
        </p:xfrm>
        <a:graphic>
          <a:graphicData uri="http://schemas.openxmlformats.org/drawingml/2006/table">
            <a:tbl>
              <a:tblPr firstRow="1" bandRow="1">
                <a:tableStyleId>{5C22544A-7EE6-4342-B048-85BDC9FD1C3A}</a:tableStyleId>
              </a:tblPr>
              <a:tblGrid>
                <a:gridCol w="9143998"/>
              </a:tblGrid>
              <a:tr h="5317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mn-lt"/>
                          <a:ea typeface="+mn-ea"/>
                          <a:cs typeface="+mn-cs"/>
                        </a:rPr>
                        <a:t>Cyber Security Incident Response (CSIR) Framework (example)</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26212">
                <a:tc>
                  <a:txBody>
                    <a:bodyPr/>
                    <a:lstStyle/>
                    <a:p>
                      <a:endParaRPr lang="en-US" sz="1900" dirty="0"/>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21" name="Picture 20"/>
          <p:cNvPicPr/>
          <p:nvPr/>
        </p:nvPicPr>
        <p:blipFill>
          <a:blip r:embed="rId2" cstate="print">
            <a:extLst>
              <a:ext uri="{28A0092B-C50C-407E-A947-70E740481C1C}">
                <a14:useLocalDpi xmlns:a14="http://schemas.microsoft.com/office/drawing/2010/main" val="0"/>
              </a:ext>
            </a:extLst>
          </a:blip>
          <a:stretch>
            <a:fillRect/>
          </a:stretch>
        </p:blipFill>
        <p:spPr>
          <a:xfrm>
            <a:off x="4691495" y="598402"/>
            <a:ext cx="4381068" cy="3536879"/>
          </a:xfrm>
          <a:prstGeom prst="rect">
            <a:avLst/>
          </a:prstGeom>
        </p:spPr>
      </p:pic>
      <p:graphicFrame>
        <p:nvGraphicFramePr>
          <p:cNvPr id="23" name="Table 22"/>
          <p:cNvGraphicFramePr>
            <a:graphicFrameLocks noGrp="1"/>
          </p:cNvGraphicFramePr>
          <p:nvPr>
            <p:extLst>
              <p:ext uri="{D42A27DB-BD31-4B8C-83A1-F6EECF244321}">
                <p14:modId xmlns:p14="http://schemas.microsoft.com/office/powerpoint/2010/main" val="1002472521"/>
              </p:ext>
            </p:extLst>
          </p:nvPr>
        </p:nvGraphicFramePr>
        <p:xfrm>
          <a:off x="38971" y="4208322"/>
          <a:ext cx="9049183" cy="2441561"/>
        </p:xfrm>
        <a:graphic>
          <a:graphicData uri="http://schemas.openxmlformats.org/drawingml/2006/table">
            <a:tbl>
              <a:tblPr firstRow="1" firstCol="1" bandRow="1">
                <a:tableStyleId>{7DF18680-E054-41AD-8BC1-D1AEF772440D}</a:tableStyleId>
              </a:tblPr>
              <a:tblGrid>
                <a:gridCol w="2119001"/>
                <a:gridCol w="6930182"/>
              </a:tblGrid>
              <a:tr h="213119">
                <a:tc gridSpan="2">
                  <a:txBody>
                    <a:bodyPr/>
                    <a:lstStyle/>
                    <a:p>
                      <a:pPr marL="0" marR="118745" indent="0" algn="ctr" defTabSz="914400" rtl="0" eaLnBrk="1" fontAlgn="auto" latinLnBrk="0" hangingPunct="1">
                        <a:lnSpc>
                          <a:spcPct val="100000"/>
                        </a:lnSpc>
                        <a:spcBef>
                          <a:spcPts val="0"/>
                        </a:spcBef>
                        <a:spcAft>
                          <a:spcPts val="0"/>
                        </a:spcAft>
                        <a:buClrTx/>
                        <a:buSzTx/>
                        <a:buFontTx/>
                        <a:buNone/>
                        <a:tabLst/>
                        <a:defRPr/>
                      </a:pPr>
                      <a:r>
                        <a:rPr lang="en-US" sz="1100" kern="1200" cap="all" dirty="0" smtClean="0">
                          <a:effectLst/>
                        </a:rPr>
                        <a:t>CSIR</a:t>
                      </a:r>
                      <a:r>
                        <a:rPr lang="en-US" sz="1100" kern="1200" cap="all" baseline="0" dirty="0" smtClean="0">
                          <a:effectLst/>
                        </a:rPr>
                        <a:t> FRAMEWORK </a:t>
                      </a:r>
                      <a:r>
                        <a:rPr lang="en-US" sz="1100" kern="1200" cap="all" dirty="0" smtClean="0">
                          <a:effectLst/>
                        </a:rPr>
                        <a:t>DEFINITIONS</a:t>
                      </a:r>
                      <a:endParaRPr lang="en-US" sz="1100" b="1" i="1" kern="1200" cap="all" dirty="0" smtClean="0">
                        <a:solidFill>
                          <a:srgbClr val="FFFFFF"/>
                        </a:solidFill>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pPr marL="0" marR="118745" indent="0" algn="ctr" defTabSz="914400" rtl="0" eaLnBrk="1" fontAlgn="auto" latinLnBrk="0" hangingPunct="1">
                        <a:lnSpc>
                          <a:spcPct val="100000"/>
                        </a:lnSpc>
                        <a:spcBef>
                          <a:spcPts val="0"/>
                        </a:spcBef>
                        <a:spcAft>
                          <a:spcPts val="0"/>
                        </a:spcAft>
                        <a:buClrTx/>
                        <a:buSzTx/>
                        <a:buFontTx/>
                        <a:buNone/>
                        <a:tabLst/>
                        <a:defRPr/>
                      </a:pPr>
                      <a:endParaRPr lang="en-US" sz="800" b="1" i="1" kern="1200" dirty="0" smtClean="0">
                        <a:solidFill>
                          <a:srgbClr val="FFFFFF"/>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r>
              <a:tr h="639357">
                <a:tc>
                  <a:txBody>
                    <a:bodyPr/>
                    <a:lstStyle/>
                    <a:p>
                      <a:pPr marL="0" marR="118745">
                        <a:spcBef>
                          <a:spcPts val="0"/>
                        </a:spcBef>
                        <a:spcAft>
                          <a:spcPts val="0"/>
                        </a:spcAft>
                      </a:pPr>
                      <a:r>
                        <a:rPr lang="en-US" sz="1100" kern="1200" cap="all" dirty="0" smtClean="0">
                          <a:effectLst/>
                        </a:rPr>
                        <a:t>Event</a:t>
                      </a:r>
                      <a:endParaRPr lang="en-US" sz="1100" b="1" kern="1200" cap="all"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tcPr>
                </a:tc>
                <a:tc>
                  <a:txBody>
                    <a:bodyPr/>
                    <a:lstStyle/>
                    <a:p>
                      <a:pPr marL="0" marR="118745" algn="l" defTabSz="914400" rtl="0" eaLnBrk="1" latinLnBrk="0" hangingPunct="1">
                        <a:spcBef>
                          <a:spcPts val="0"/>
                        </a:spcBef>
                        <a:spcAft>
                          <a:spcPts val="0"/>
                        </a:spcAft>
                      </a:pPr>
                      <a:endParaRPr lang="en-US" sz="1100" kern="1200" dirty="0" smtClean="0">
                        <a:effectLst/>
                      </a:endParaRPr>
                    </a:p>
                    <a:p>
                      <a:pPr marL="0" marR="118745" algn="l" defTabSz="914400" rtl="0" eaLnBrk="1" latinLnBrk="0" hangingPunct="1">
                        <a:spcBef>
                          <a:spcPts val="0"/>
                        </a:spcBef>
                        <a:spcAft>
                          <a:spcPts val="0"/>
                        </a:spcAft>
                      </a:pPr>
                      <a:r>
                        <a:rPr lang="en-US" sz="1100" kern="1200" dirty="0" smtClean="0">
                          <a:effectLst/>
                        </a:rPr>
                        <a:t>An observable occurrence in a system or network. Events include a user connecting to a file share, a server receiving a request for a web page, a user sending email, and a firewall blocking a connection attempt.</a:t>
                      </a:r>
                      <a:endParaRPr lang="en-US" sz="1100" kern="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ctr">
                    <a:lnR w="12700" cap="flat" cmpd="sng" algn="ctr">
                      <a:solidFill>
                        <a:schemeClr val="tx1"/>
                      </a:solidFill>
                      <a:prstDash val="solid"/>
                      <a:round/>
                      <a:headEnd type="none" w="med" len="med"/>
                      <a:tailEnd type="none" w="med" len="med"/>
                    </a:lnR>
                  </a:tcPr>
                </a:tc>
              </a:tr>
              <a:tr h="852476">
                <a:tc>
                  <a:txBody>
                    <a:bodyPr/>
                    <a:lstStyle/>
                    <a:p>
                      <a:pPr marL="0" marR="118745">
                        <a:spcBef>
                          <a:spcPts val="0"/>
                        </a:spcBef>
                        <a:spcAft>
                          <a:spcPts val="0"/>
                        </a:spcAft>
                      </a:pPr>
                      <a:r>
                        <a:rPr lang="en-US" sz="1100" kern="1200" cap="all" dirty="0" smtClean="0">
                          <a:effectLst/>
                        </a:rPr>
                        <a:t>Cyber Security Alert</a:t>
                      </a:r>
                      <a:endParaRPr lang="en-US" sz="1100" b="1" kern="1200" cap="all"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tcPr>
                </a:tc>
                <a:tc>
                  <a:txBody>
                    <a:bodyPr/>
                    <a:lstStyle/>
                    <a:p>
                      <a:pPr marL="0" marR="118745" indent="0" algn="l" defTabSz="914400" rtl="0" eaLnBrk="1" fontAlgn="auto" latinLnBrk="0" hangingPunct="1">
                        <a:lnSpc>
                          <a:spcPct val="100000"/>
                        </a:lnSpc>
                        <a:spcBef>
                          <a:spcPts val="0"/>
                        </a:spcBef>
                        <a:spcAft>
                          <a:spcPts val="0"/>
                        </a:spcAft>
                        <a:buClrTx/>
                        <a:buSzTx/>
                        <a:buFontTx/>
                        <a:buNone/>
                        <a:tabLst/>
                        <a:defRPr/>
                      </a:pPr>
                      <a:endParaRPr lang="en-US" sz="1100" kern="1200" dirty="0" smtClean="0">
                        <a:effectLst/>
                      </a:endParaRPr>
                    </a:p>
                    <a:p>
                      <a:pPr marL="0" marR="118745"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effectLst/>
                        </a:rPr>
                        <a:t>An event that is, or has the potential to be, a cyber security incident.  Cyber security alerts should be investigated to confirm whether they are a cyber security incident (true positive).  Once confirmed, the incident severity, along with other criteria, should be defined in order to enact the proper cyber security handling protocol.</a:t>
                      </a:r>
                    </a:p>
                    <a:p>
                      <a:pPr marL="0" marR="118745">
                        <a:spcBef>
                          <a:spcPts val="0"/>
                        </a:spcBef>
                        <a:spcAft>
                          <a:spcPts val="0"/>
                        </a:spcAft>
                      </a:pPr>
                      <a:endParaRPr lang="en-US" sz="1100" kern="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ctr">
                    <a:lnR w="12700" cap="flat" cmpd="sng" algn="ctr">
                      <a:solidFill>
                        <a:schemeClr val="tx1"/>
                      </a:solidFill>
                      <a:prstDash val="solid"/>
                      <a:round/>
                      <a:headEnd type="none" w="med" len="med"/>
                      <a:tailEnd type="none" w="med" len="med"/>
                    </a:lnR>
                  </a:tcPr>
                </a:tc>
              </a:tr>
              <a:tr h="736609">
                <a:tc>
                  <a:txBody>
                    <a:bodyPr/>
                    <a:lstStyle/>
                    <a:p>
                      <a:pPr marL="0" marR="118745">
                        <a:spcBef>
                          <a:spcPts val="0"/>
                        </a:spcBef>
                        <a:spcAft>
                          <a:spcPts val="0"/>
                        </a:spcAft>
                      </a:pPr>
                      <a:r>
                        <a:rPr lang="en-US" sz="1100" kern="1200" cap="all" dirty="0" smtClean="0">
                          <a:effectLst/>
                        </a:rPr>
                        <a:t>Cyber Security Incident</a:t>
                      </a:r>
                      <a:endParaRPr lang="en-US" sz="1100" b="1" kern="1200" cap="all"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118745"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effectLst/>
                        </a:rPr>
                        <a:t>An occurrence that actually or potentially jeopardizes the confidentiality, integrity, or availability of an information system or the information the system processes, stores, or transmits.  A Cyber Security Incident is an incident in which there has been, or there is the imminent potential for, a violation of security policies, acceptable use policies, or standard security practices. </a:t>
                      </a:r>
                      <a:endParaRPr lang="en-US" sz="1100" kern="1200" cap="all" baseline="0" dirty="0" smtClean="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517373840"/>
              </p:ext>
            </p:extLst>
          </p:nvPr>
        </p:nvGraphicFramePr>
        <p:xfrm>
          <a:off x="38969" y="598401"/>
          <a:ext cx="4581088" cy="3750066"/>
        </p:xfrm>
        <a:graphic>
          <a:graphicData uri="http://schemas.openxmlformats.org/drawingml/2006/table">
            <a:tbl>
              <a:tblPr firstRow="1" firstCol="1" bandRow="1">
                <a:tableStyleId>{7DF18680-E054-41AD-8BC1-D1AEF772440D}</a:tableStyleId>
              </a:tblPr>
              <a:tblGrid>
                <a:gridCol w="1030841"/>
                <a:gridCol w="3550247"/>
              </a:tblGrid>
              <a:tr h="180823">
                <a:tc gridSpan="2">
                  <a:txBody>
                    <a:bodyPr/>
                    <a:lstStyle/>
                    <a:p>
                      <a:pPr marL="0" marR="118745" indent="0" algn="ctr" defTabSz="914400" rtl="0" eaLnBrk="1" fontAlgn="auto" latinLnBrk="0" hangingPunct="1">
                        <a:lnSpc>
                          <a:spcPct val="100000"/>
                        </a:lnSpc>
                        <a:spcBef>
                          <a:spcPts val="0"/>
                        </a:spcBef>
                        <a:spcAft>
                          <a:spcPts val="0"/>
                        </a:spcAft>
                        <a:buClrTx/>
                        <a:buSzTx/>
                        <a:buFontTx/>
                        <a:buNone/>
                        <a:tabLst/>
                        <a:defRPr/>
                      </a:pPr>
                      <a:r>
                        <a:rPr lang="en-US" sz="900" kern="1200" dirty="0" smtClean="0">
                          <a:effectLst/>
                        </a:rPr>
                        <a:t>CYBER</a:t>
                      </a:r>
                      <a:r>
                        <a:rPr lang="en-US" sz="900" kern="1200" baseline="0" dirty="0" smtClean="0">
                          <a:effectLst/>
                        </a:rPr>
                        <a:t> SECURITY INCIDENT LEVELS</a:t>
                      </a:r>
                      <a:endParaRPr lang="en-US" sz="900" b="1" i="1" kern="1200" dirty="0" smtClean="0">
                        <a:solidFill>
                          <a:srgbClr val="FFFFFF"/>
                        </a:solidFill>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pPr marL="0" marR="118745" indent="0" algn="ctr" defTabSz="914400" rtl="0" eaLnBrk="1" fontAlgn="auto" latinLnBrk="0" hangingPunct="1">
                        <a:lnSpc>
                          <a:spcPct val="100000"/>
                        </a:lnSpc>
                        <a:spcBef>
                          <a:spcPts val="0"/>
                        </a:spcBef>
                        <a:spcAft>
                          <a:spcPts val="0"/>
                        </a:spcAft>
                        <a:buClrTx/>
                        <a:buSzTx/>
                        <a:buFontTx/>
                        <a:buNone/>
                        <a:tabLst/>
                        <a:defRPr/>
                      </a:pPr>
                      <a:endParaRPr lang="en-US" sz="800" b="1" i="1" kern="1200" dirty="0" smtClean="0">
                        <a:solidFill>
                          <a:srgbClr val="FFFFFF"/>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r>
              <a:tr h="1184183">
                <a:tc>
                  <a:txBody>
                    <a:bodyPr/>
                    <a:lstStyle/>
                    <a:p>
                      <a:pPr marL="0" marR="118745">
                        <a:spcBef>
                          <a:spcPts val="0"/>
                        </a:spcBef>
                        <a:spcAft>
                          <a:spcPts val="0"/>
                        </a:spcAft>
                      </a:pPr>
                      <a:r>
                        <a:rPr lang="en-US" sz="900" kern="1200" dirty="0" smtClean="0">
                          <a:effectLst/>
                        </a:rPr>
                        <a:t>MAJOR (L1)</a:t>
                      </a:r>
                      <a:endParaRPr lang="en-US" sz="900" b="1"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tcPr>
                </a:tc>
                <a:tc>
                  <a:txBody>
                    <a:bodyPr/>
                    <a:lstStyle/>
                    <a:p>
                      <a:pPr marL="171450" marR="118745" indent="-171450" algn="l" defTabSz="914400" rtl="0" eaLnBrk="1" latinLnBrk="0" hangingPunct="1">
                        <a:spcBef>
                          <a:spcPts val="0"/>
                        </a:spcBef>
                        <a:spcAft>
                          <a:spcPts val="300"/>
                        </a:spcAft>
                        <a:buFont typeface="Arial" panose="020B0604020202020204" pitchFamily="34" charset="0"/>
                        <a:buChar char="•"/>
                      </a:pPr>
                      <a:r>
                        <a:rPr lang="en-US" sz="900" kern="1200" dirty="0" smtClean="0">
                          <a:effectLst/>
                        </a:rPr>
                        <a:t>Impacting or high likelihood of impacting significant volume</a:t>
                      </a:r>
                      <a:r>
                        <a:rPr lang="en-US" sz="900" kern="1200" baseline="0" dirty="0" smtClean="0">
                          <a:effectLst/>
                        </a:rPr>
                        <a:t> of sensitive/critical information, users, and/or electronic services.</a:t>
                      </a:r>
                    </a:p>
                    <a:p>
                      <a:pPr marL="171450" marR="118745" indent="-171450" algn="l" defTabSz="914400" rtl="0" eaLnBrk="1" latinLnBrk="0" hangingPunct="1">
                        <a:spcBef>
                          <a:spcPts val="0"/>
                        </a:spcBef>
                        <a:spcAft>
                          <a:spcPts val="300"/>
                        </a:spcAft>
                        <a:buFont typeface="Arial" panose="020B0604020202020204" pitchFamily="34" charset="0"/>
                        <a:buChar char="•"/>
                      </a:pPr>
                      <a:r>
                        <a:rPr lang="en-US" sz="900" kern="1200" dirty="0" smtClean="0">
                          <a:effectLst/>
                        </a:rPr>
                        <a:t>Can potentially disrupt critical services across enterprise and recovery may not be</a:t>
                      </a:r>
                      <a:r>
                        <a:rPr lang="en-US" sz="900" kern="1200" baseline="0" dirty="0" smtClean="0">
                          <a:effectLst/>
                        </a:rPr>
                        <a:t> possible.</a:t>
                      </a:r>
                    </a:p>
                    <a:p>
                      <a:pPr marL="171450" marR="118745" indent="-171450" algn="l" defTabSz="914400" rtl="0" eaLnBrk="1" latinLnBrk="0" hangingPunct="1">
                        <a:spcBef>
                          <a:spcPts val="0"/>
                        </a:spcBef>
                        <a:spcAft>
                          <a:spcPts val="300"/>
                        </a:spcAft>
                        <a:buFont typeface="Arial" panose="020B0604020202020204" pitchFamily="34" charset="0"/>
                        <a:buChar char="•"/>
                      </a:pPr>
                      <a:r>
                        <a:rPr lang="en-US" sz="900" kern="1200" dirty="0" smtClean="0">
                          <a:effectLst/>
                        </a:rPr>
                        <a:t>Requires coordinated response several various functional teams across the enterprise.</a:t>
                      </a:r>
                      <a:endParaRPr lang="en-US" sz="900" kern="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ctr">
                    <a:lnR w="12700" cap="flat" cmpd="sng" algn="ctr">
                      <a:solidFill>
                        <a:schemeClr val="tx1"/>
                      </a:solidFill>
                      <a:prstDash val="solid"/>
                      <a:round/>
                      <a:headEnd type="none" w="med" len="med"/>
                      <a:tailEnd type="none" w="med" len="med"/>
                    </a:lnR>
                  </a:tcPr>
                </a:tc>
              </a:tr>
              <a:tr h="1036320">
                <a:tc>
                  <a:txBody>
                    <a:bodyPr/>
                    <a:lstStyle/>
                    <a:p>
                      <a:pPr marL="0" marR="118745">
                        <a:spcBef>
                          <a:spcPts val="0"/>
                        </a:spcBef>
                        <a:spcAft>
                          <a:spcPts val="0"/>
                        </a:spcAft>
                      </a:pPr>
                      <a:r>
                        <a:rPr lang="en-US" sz="900" kern="1200" dirty="0" smtClean="0">
                          <a:effectLst/>
                        </a:rPr>
                        <a:t>SIGNIFICANT (L2)</a:t>
                      </a:r>
                      <a:endParaRPr lang="en-US" sz="900" b="1"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tcPr>
                </a:tc>
                <a:tc>
                  <a:txBody>
                    <a:bodyPr/>
                    <a:lstStyle/>
                    <a:p>
                      <a:pPr marL="171450" marR="118745" indent="-171450" algn="l" defTabSz="914400" rtl="0" eaLnBrk="1" latinLnBrk="0" hangingPunct="1">
                        <a:spcBef>
                          <a:spcPts val="0"/>
                        </a:spcBef>
                        <a:spcAft>
                          <a:spcPts val="300"/>
                        </a:spcAft>
                        <a:buFont typeface="Arial" panose="020B0604020202020204" pitchFamily="34" charset="0"/>
                        <a:buChar char="•"/>
                      </a:pPr>
                      <a:r>
                        <a:rPr lang="en-US" sz="900" kern="1200" dirty="0" smtClean="0">
                          <a:effectLst/>
                        </a:rPr>
                        <a:t>Impacting or potentially impacting</a:t>
                      </a:r>
                      <a:r>
                        <a:rPr lang="en-US" sz="900" kern="1200" baseline="0" dirty="0" smtClean="0">
                          <a:effectLst/>
                        </a:rPr>
                        <a:t>  sensitive/critical information, users, and/or electronic services.</a:t>
                      </a:r>
                    </a:p>
                    <a:p>
                      <a:pPr marL="171450" marR="118745" indent="-171450" algn="l" defTabSz="914400" rtl="0" eaLnBrk="1" latinLnBrk="0" hangingPunct="1">
                        <a:spcBef>
                          <a:spcPts val="0"/>
                        </a:spcBef>
                        <a:spcAft>
                          <a:spcPts val="300"/>
                        </a:spcAft>
                        <a:buFont typeface="Arial" panose="020B0604020202020204" pitchFamily="34" charset="0"/>
                        <a:buChar char="•"/>
                      </a:pPr>
                      <a:r>
                        <a:rPr lang="en-US" sz="900" kern="1200" baseline="0" dirty="0" smtClean="0">
                          <a:effectLst/>
                        </a:rPr>
                        <a:t>Can potentially disrupt services across departments or business units within the enterprise, and recovery time is moderately unpredictable with additional resources required.</a:t>
                      </a:r>
                    </a:p>
                    <a:p>
                      <a:pPr marL="171450" marR="118745" indent="-171450" algn="l" defTabSz="914400" rtl="0" eaLnBrk="1" latinLnBrk="0" hangingPunct="1">
                        <a:spcBef>
                          <a:spcPts val="0"/>
                        </a:spcBef>
                        <a:spcAft>
                          <a:spcPts val="300"/>
                        </a:spcAft>
                        <a:buFont typeface="Arial" panose="020B0604020202020204" pitchFamily="34" charset="0"/>
                        <a:buChar char="•"/>
                      </a:pPr>
                      <a:r>
                        <a:rPr lang="en-US" sz="900" kern="1200" dirty="0" smtClean="0">
                          <a:effectLst/>
                        </a:rPr>
                        <a:t>Requires coordinated response several various functional teams across the enterprise.</a:t>
                      </a:r>
                      <a:endParaRPr lang="en-US" sz="900" kern="1200" dirty="0" smtClean="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ctr">
                    <a:lnR w="12700" cap="flat" cmpd="sng" algn="ctr">
                      <a:solidFill>
                        <a:schemeClr val="tx1"/>
                      </a:solidFill>
                      <a:prstDash val="solid"/>
                      <a:round/>
                      <a:headEnd type="none" w="med" len="med"/>
                      <a:tailEnd type="none" w="med" len="med"/>
                    </a:lnR>
                  </a:tcPr>
                </a:tc>
              </a:tr>
              <a:tr h="1348740">
                <a:tc>
                  <a:txBody>
                    <a:bodyPr/>
                    <a:lstStyle/>
                    <a:p>
                      <a:pPr marL="0" marR="118745">
                        <a:spcBef>
                          <a:spcPts val="0"/>
                        </a:spcBef>
                        <a:spcAft>
                          <a:spcPts val="0"/>
                        </a:spcAft>
                      </a:pPr>
                      <a:r>
                        <a:rPr lang="en-US" sz="900" kern="1200" dirty="0" smtClean="0">
                          <a:effectLst/>
                        </a:rPr>
                        <a:t>MINOR (L3)</a:t>
                      </a:r>
                      <a:endParaRPr lang="en-US" sz="900" b="1"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118745" indent="0" algn="l" defTabSz="914400" rtl="0" eaLnBrk="1" fontAlgn="auto" latinLnBrk="0" hangingPunct="1">
                        <a:lnSpc>
                          <a:spcPct val="100000"/>
                        </a:lnSpc>
                        <a:spcBef>
                          <a:spcPts val="0"/>
                        </a:spcBef>
                        <a:spcAft>
                          <a:spcPts val="0"/>
                        </a:spcAft>
                        <a:buClrTx/>
                        <a:buSzTx/>
                        <a:buFontTx/>
                        <a:buNone/>
                        <a:tabLst/>
                        <a:defRPr/>
                      </a:pPr>
                      <a:endParaRPr lang="en-US" sz="900" kern="1200" dirty="0" smtClean="0">
                        <a:effectLst/>
                      </a:endParaRPr>
                    </a:p>
                    <a:p>
                      <a:pPr marL="171450" marR="118745"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900" kern="1200" baseline="0" dirty="0" smtClean="0">
                          <a:effectLst/>
                        </a:rPr>
                        <a:t>Minimal or no impact to sensitive/critical information, users, and/or electronic services.</a:t>
                      </a:r>
                    </a:p>
                    <a:p>
                      <a:pPr marL="171450" marR="118745"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900" kern="1200" baseline="0" dirty="0" smtClean="0">
                          <a:effectLst/>
                        </a:rPr>
                        <a:t>Does not promptly lead to disruption of critical services, but has potential to cause loss in efficiency or worsen over time.</a:t>
                      </a:r>
                    </a:p>
                    <a:p>
                      <a:pPr marL="171450" marR="118745"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900" kern="1200" baseline="0" dirty="0" smtClean="0">
                          <a:effectLst/>
                        </a:rPr>
                        <a:t>Predictable recovery time and recovery may require additional resources.</a:t>
                      </a:r>
                    </a:p>
                    <a:p>
                      <a:pPr marL="171450" marR="118745"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900" kern="1200" baseline="0" dirty="0" smtClean="0">
                          <a:effectLst/>
                        </a:rPr>
                        <a:t>Typically requires response efforts from the incident response team in conjunction with relevant subject matter experts.</a:t>
                      </a:r>
                      <a:endParaRPr lang="en-US" sz="900" kern="1200" baseline="0" dirty="0" smtClean="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0138322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normAutofit/>
          </a:bodyPr>
          <a:lstStyle/>
          <a:p>
            <a:r>
              <a:rPr lang="en-US" sz="2800" dirty="0" smtClean="0">
                <a:solidFill>
                  <a:srgbClr val="008000"/>
                </a:solidFill>
              </a:rPr>
              <a:t>Cyber Incident Scenarios</a:t>
            </a:r>
            <a:endParaRPr lang="en-US" sz="2800" dirty="0">
              <a:solidFill>
                <a:srgbClr val="008000"/>
              </a:solidFill>
            </a:endParaRPr>
          </a:p>
        </p:txBody>
      </p:sp>
      <p:sp>
        <p:nvSpPr>
          <p:cNvPr id="19" name="Text Placeholder 1"/>
          <p:cNvSpPr txBox="1">
            <a:spLocks/>
          </p:cNvSpPr>
          <p:nvPr/>
        </p:nvSpPr>
        <p:spPr>
          <a:xfrm>
            <a:off x="493804" y="700464"/>
            <a:ext cx="8321040" cy="746994"/>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marL="342900" indent="-342900" eaLnBrk="0" fontAlgn="base" hangingPunct="0">
              <a:lnSpc>
                <a:spcPct val="106000"/>
              </a:lnSpc>
              <a:spcBef>
                <a:spcPct val="80000"/>
              </a:spcBef>
              <a:spcAft>
                <a:spcPct val="0"/>
              </a:spcAft>
              <a:buClr>
                <a:schemeClr val="tx1"/>
              </a:buClr>
              <a:buSzPct val="80000"/>
              <a:buFont typeface="Wingdings" pitchFamily="2" charset="2"/>
              <a:buNone/>
              <a:defRPr sz="1100"/>
            </a:lvl1pPr>
            <a:lvl2pPr marL="0" lvl="1" indent="0" eaLnBrk="0" fontAlgn="base" hangingPunct="0">
              <a:lnSpc>
                <a:spcPct val="106000"/>
              </a:lnSpc>
              <a:spcBef>
                <a:spcPct val="80000"/>
              </a:spcBef>
              <a:spcAft>
                <a:spcPts val="600"/>
              </a:spcAft>
              <a:buClr>
                <a:schemeClr val="tx1"/>
              </a:buClr>
              <a:buFont typeface="Wingdings 2" pitchFamily="18" charset="2"/>
              <a:buNone/>
              <a:defRPr sz="1600"/>
            </a:lvl2pPr>
            <a:lvl3pPr marL="344488" indent="-173038" eaLnBrk="0" fontAlgn="base" hangingPunct="0">
              <a:lnSpc>
                <a:spcPct val="106000"/>
              </a:lnSpc>
              <a:spcBef>
                <a:spcPct val="40000"/>
              </a:spcBef>
              <a:spcAft>
                <a:spcPct val="0"/>
              </a:spcAft>
              <a:buClr>
                <a:schemeClr val="tx1"/>
              </a:buClr>
              <a:buFont typeface="Arial" charset="0"/>
              <a:buChar char="–"/>
              <a:defRPr sz="1000"/>
            </a:lvl3pPr>
            <a:lvl4pPr marL="517525" indent="-171450" eaLnBrk="0" fontAlgn="base" hangingPunct="0">
              <a:lnSpc>
                <a:spcPct val="106000"/>
              </a:lnSpc>
              <a:spcBef>
                <a:spcPct val="20000"/>
              </a:spcBef>
              <a:spcAft>
                <a:spcPct val="0"/>
              </a:spcAft>
              <a:buClr>
                <a:schemeClr val="tx1"/>
              </a:buClr>
              <a:buChar char="•"/>
              <a:defRPr sz="1000"/>
            </a:lvl4pPr>
            <a:lvl5pPr marL="1446213" indent="-236538" eaLnBrk="0" fontAlgn="base" hangingPunct="0">
              <a:spcBef>
                <a:spcPct val="20000"/>
              </a:spcBef>
              <a:spcAft>
                <a:spcPct val="0"/>
              </a:spcAft>
              <a:buClr>
                <a:schemeClr val="tx1"/>
              </a:buClr>
              <a:buChar char="–"/>
              <a:defRPr sz="1200"/>
            </a:lvl5pPr>
            <a:lvl6pPr marL="1903413" indent="-236538" fontAlgn="base">
              <a:spcBef>
                <a:spcPct val="20000"/>
              </a:spcBef>
              <a:spcAft>
                <a:spcPct val="0"/>
              </a:spcAft>
              <a:buClr>
                <a:schemeClr val="tx1"/>
              </a:buClr>
              <a:buChar char="–"/>
              <a:defRPr sz="1200"/>
            </a:lvl6pPr>
            <a:lvl7pPr marL="2360613" indent="-236538" fontAlgn="base">
              <a:spcBef>
                <a:spcPct val="20000"/>
              </a:spcBef>
              <a:spcAft>
                <a:spcPct val="0"/>
              </a:spcAft>
              <a:buClr>
                <a:schemeClr val="tx1"/>
              </a:buClr>
              <a:buChar char="–"/>
              <a:defRPr sz="1200"/>
            </a:lvl7pPr>
            <a:lvl8pPr marL="2817813" indent="-236538" fontAlgn="base">
              <a:spcBef>
                <a:spcPct val="20000"/>
              </a:spcBef>
              <a:spcAft>
                <a:spcPct val="0"/>
              </a:spcAft>
              <a:buClr>
                <a:schemeClr val="tx1"/>
              </a:buClr>
              <a:buChar char="–"/>
              <a:defRPr sz="1200"/>
            </a:lvl8pPr>
            <a:lvl9pPr marL="3275013" indent="-236538" fontAlgn="base">
              <a:spcBef>
                <a:spcPct val="20000"/>
              </a:spcBef>
              <a:spcAft>
                <a:spcPct val="0"/>
              </a:spcAft>
              <a:buClr>
                <a:schemeClr val="tx1"/>
              </a:buClr>
              <a:buChar char="–"/>
              <a:defRPr sz="1200"/>
            </a:lvl9pPr>
          </a:lstStyle>
          <a:p>
            <a:pPr lvl="1">
              <a:buClr>
                <a:srgbClr val="000000"/>
              </a:buClr>
            </a:pPr>
            <a:r>
              <a:rPr lang="en-US" sz="2000" dirty="0" smtClean="0">
                <a:solidFill>
                  <a:srgbClr val="000000"/>
                </a:solidFill>
              </a:rPr>
              <a:t>Real world examples</a:t>
            </a:r>
            <a:endParaRPr lang="en-US" sz="2000" dirty="0">
              <a:solidFill>
                <a:srgbClr val="000000"/>
              </a:solidFill>
            </a:endParaRPr>
          </a:p>
        </p:txBody>
      </p:sp>
      <p:sp>
        <p:nvSpPr>
          <p:cNvPr id="20" name="TextBox 19"/>
          <p:cNvSpPr txBox="1"/>
          <p:nvPr/>
        </p:nvSpPr>
        <p:spPr>
          <a:xfrm>
            <a:off x="908953" y="5866290"/>
            <a:ext cx="7333877" cy="548640"/>
          </a:xfrm>
          <a:prstGeom prst="rect">
            <a:avLst/>
          </a:prstGeom>
          <a:solidFill>
            <a:schemeClr val="tx2">
              <a:lumMod val="60000"/>
              <a:lumOff val="40000"/>
            </a:schemeClr>
          </a:solidFill>
        </p:spPr>
        <p:txBody>
          <a:bodyPr wrap="square" rtlCol="0" anchor="ctr">
            <a:noAutofit/>
          </a:bodyPr>
          <a:lstStyle/>
          <a:p>
            <a:pPr algn="ctr"/>
            <a:r>
              <a:rPr lang="en-US" sz="1200" b="1" dirty="0" smtClean="0">
                <a:solidFill>
                  <a:srgbClr val="FFFFFF"/>
                </a:solidFill>
              </a:rPr>
              <a:t>All these cyber incident examples must </a:t>
            </a:r>
            <a:r>
              <a:rPr lang="en-US" sz="1200" b="1" dirty="0">
                <a:solidFill>
                  <a:srgbClr val="FFFFFF"/>
                </a:solidFill>
              </a:rPr>
              <a:t>be highly coordinated if an incident is to be contained or, if an incident does escalate to crisis levels, managed.</a:t>
            </a:r>
          </a:p>
        </p:txBody>
      </p:sp>
      <p:grpSp>
        <p:nvGrpSpPr>
          <p:cNvPr id="21" name="Group 20"/>
          <p:cNvGrpSpPr/>
          <p:nvPr/>
        </p:nvGrpSpPr>
        <p:grpSpPr>
          <a:xfrm>
            <a:off x="925510" y="1608760"/>
            <a:ext cx="3491863" cy="842391"/>
            <a:chOff x="925510" y="1820444"/>
            <a:chExt cx="3491863" cy="842391"/>
          </a:xfrm>
        </p:grpSpPr>
        <p:sp>
          <p:nvSpPr>
            <p:cNvPr id="22" name="TextBox 21"/>
            <p:cNvSpPr txBox="1"/>
            <p:nvPr/>
          </p:nvSpPr>
          <p:spPr>
            <a:xfrm>
              <a:off x="2131373" y="1910779"/>
              <a:ext cx="2286000" cy="661720"/>
            </a:xfrm>
            <a:prstGeom prst="rect">
              <a:avLst/>
            </a:prstGeom>
            <a:noFill/>
          </p:spPr>
          <p:txBody>
            <a:bodyPr wrap="square" lIns="45720" rIns="45720" rtlCol="0">
              <a:spAutoFit/>
            </a:bodyPr>
            <a:lstStyle/>
            <a:p>
              <a:pPr fontAlgn="base">
                <a:spcBef>
                  <a:spcPct val="0"/>
                </a:spcBef>
                <a:spcAft>
                  <a:spcPct val="0"/>
                </a:spcAft>
              </a:pPr>
              <a:r>
                <a:rPr lang="en-US" sz="1000" b="1" dirty="0" smtClean="0">
                  <a:solidFill>
                    <a:srgbClr val="000000"/>
                  </a:solidFill>
                </a:rPr>
                <a:t>Scenario </a:t>
              </a:r>
              <a:r>
                <a:rPr lang="en-US" sz="1000" b="1" dirty="0">
                  <a:solidFill>
                    <a:srgbClr val="000000"/>
                  </a:solidFill>
                </a:rPr>
                <a:t>#</a:t>
              </a:r>
              <a:r>
                <a:rPr lang="en-US" sz="1000" b="1" dirty="0" smtClean="0">
                  <a:solidFill>
                    <a:srgbClr val="000000"/>
                  </a:solidFill>
                </a:rPr>
                <a:t>1</a:t>
              </a:r>
              <a:endParaRPr lang="en-US" sz="1000" b="1" dirty="0">
                <a:solidFill>
                  <a:srgbClr val="000000"/>
                </a:solidFill>
              </a:endParaRPr>
            </a:p>
            <a:p>
              <a:pPr fontAlgn="base">
                <a:spcBef>
                  <a:spcPct val="0"/>
                </a:spcBef>
                <a:spcAft>
                  <a:spcPct val="0"/>
                </a:spcAft>
              </a:pPr>
              <a:r>
                <a:rPr lang="en-US" sz="900" dirty="0" smtClean="0">
                  <a:solidFill>
                    <a:srgbClr val="000000"/>
                  </a:solidFill>
                </a:rPr>
                <a:t>A significant volume of customer PII and sensitive company data is stolen by a criminal hacker group and then ransomed.</a:t>
              </a:r>
              <a:endParaRPr lang="en-US" sz="900" dirty="0">
                <a:solidFill>
                  <a:srgbClr val="000000"/>
                </a:solidFill>
              </a:endParaRPr>
            </a:p>
          </p:txBody>
        </p: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5510" y="1820444"/>
              <a:ext cx="1105223" cy="842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4" name="Group 23"/>
          <p:cNvGrpSpPr/>
          <p:nvPr/>
        </p:nvGrpSpPr>
        <p:grpSpPr>
          <a:xfrm>
            <a:off x="924927" y="2639262"/>
            <a:ext cx="3492446" cy="773426"/>
            <a:chOff x="924927" y="2850946"/>
            <a:chExt cx="3492446" cy="773426"/>
          </a:xfrm>
        </p:grpSpPr>
        <p:sp>
          <p:nvSpPr>
            <p:cNvPr id="25" name="TextBox 24"/>
            <p:cNvSpPr txBox="1"/>
            <p:nvPr/>
          </p:nvSpPr>
          <p:spPr>
            <a:xfrm>
              <a:off x="2131373" y="2906799"/>
              <a:ext cx="2286000" cy="661720"/>
            </a:xfrm>
            <a:prstGeom prst="rect">
              <a:avLst/>
            </a:prstGeom>
            <a:noFill/>
          </p:spPr>
          <p:txBody>
            <a:bodyPr wrap="square" lIns="45720" rIns="45720" rtlCol="0">
              <a:spAutoFit/>
            </a:bodyPr>
            <a:lstStyle/>
            <a:p>
              <a:pPr fontAlgn="base">
                <a:spcBef>
                  <a:spcPct val="0"/>
                </a:spcBef>
                <a:spcAft>
                  <a:spcPct val="0"/>
                </a:spcAft>
              </a:pPr>
              <a:r>
                <a:rPr lang="en-US" sz="1000" b="1" dirty="0" smtClean="0">
                  <a:solidFill>
                    <a:srgbClr val="000000"/>
                  </a:solidFill>
                </a:rPr>
                <a:t>Scenario </a:t>
              </a:r>
              <a:r>
                <a:rPr lang="en-US" sz="1000" b="1" dirty="0">
                  <a:solidFill>
                    <a:srgbClr val="000000"/>
                  </a:solidFill>
                </a:rPr>
                <a:t>#</a:t>
              </a:r>
              <a:r>
                <a:rPr lang="en-US" sz="1000" b="1" dirty="0" smtClean="0">
                  <a:solidFill>
                    <a:srgbClr val="000000"/>
                  </a:solidFill>
                </a:rPr>
                <a:t>2</a:t>
              </a:r>
              <a:endParaRPr lang="en-US" sz="1000" b="1" dirty="0">
                <a:solidFill>
                  <a:srgbClr val="000000"/>
                </a:solidFill>
              </a:endParaRPr>
            </a:p>
            <a:p>
              <a:pPr fontAlgn="base">
                <a:spcBef>
                  <a:spcPct val="0"/>
                </a:spcBef>
                <a:spcAft>
                  <a:spcPct val="0"/>
                </a:spcAft>
              </a:pPr>
              <a:r>
                <a:rPr lang="en-US" sz="900" dirty="0" smtClean="0">
                  <a:solidFill>
                    <a:srgbClr val="000000"/>
                  </a:solidFill>
                </a:rPr>
                <a:t>A disgruntled company insider facilitates outsider access to critical company business applications and data.</a:t>
              </a:r>
              <a:endParaRPr lang="en-US" sz="900" dirty="0">
                <a:solidFill>
                  <a:srgbClr val="000000"/>
                </a:solidFill>
              </a:endParaRPr>
            </a:p>
          </p:txBody>
        </p:sp>
        <p:pic>
          <p:nvPicPr>
            <p:cNvPr id="2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4927" y="2850946"/>
              <a:ext cx="1106388" cy="773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7" name="Group 26"/>
          <p:cNvGrpSpPr/>
          <p:nvPr/>
        </p:nvGrpSpPr>
        <p:grpSpPr>
          <a:xfrm>
            <a:off x="911421" y="3591152"/>
            <a:ext cx="3505952" cy="724450"/>
            <a:chOff x="911421" y="3802836"/>
            <a:chExt cx="3505952" cy="724450"/>
          </a:xfrm>
        </p:grpSpPr>
        <p:sp>
          <p:nvSpPr>
            <p:cNvPr id="28" name="TextBox 27"/>
            <p:cNvSpPr txBox="1"/>
            <p:nvPr/>
          </p:nvSpPr>
          <p:spPr>
            <a:xfrm>
              <a:off x="2131373" y="3834201"/>
              <a:ext cx="2286000" cy="661720"/>
            </a:xfrm>
            <a:prstGeom prst="rect">
              <a:avLst/>
            </a:prstGeom>
            <a:noFill/>
          </p:spPr>
          <p:txBody>
            <a:bodyPr wrap="square" lIns="45720" rIns="45720" rtlCol="0">
              <a:spAutoFit/>
            </a:bodyPr>
            <a:lstStyle/>
            <a:p>
              <a:pPr fontAlgn="base">
                <a:spcBef>
                  <a:spcPct val="0"/>
                </a:spcBef>
                <a:spcAft>
                  <a:spcPct val="0"/>
                </a:spcAft>
              </a:pPr>
              <a:r>
                <a:rPr lang="en-US" sz="1000" b="1" dirty="0" smtClean="0">
                  <a:solidFill>
                    <a:srgbClr val="000000"/>
                  </a:solidFill>
                </a:rPr>
                <a:t>Scenario </a:t>
              </a:r>
              <a:r>
                <a:rPr lang="en-US" sz="1000" b="1" dirty="0">
                  <a:solidFill>
                    <a:srgbClr val="000000"/>
                  </a:solidFill>
                </a:rPr>
                <a:t>#</a:t>
              </a:r>
              <a:r>
                <a:rPr lang="en-US" sz="1000" b="1" dirty="0" smtClean="0">
                  <a:solidFill>
                    <a:srgbClr val="000000"/>
                  </a:solidFill>
                </a:rPr>
                <a:t>3</a:t>
              </a:r>
              <a:endParaRPr lang="en-US" sz="1000" b="1" dirty="0">
                <a:solidFill>
                  <a:srgbClr val="000000"/>
                </a:solidFill>
              </a:endParaRPr>
            </a:p>
            <a:p>
              <a:pPr fontAlgn="base">
                <a:spcBef>
                  <a:spcPct val="0"/>
                </a:spcBef>
                <a:spcAft>
                  <a:spcPct val="0"/>
                </a:spcAft>
              </a:pPr>
              <a:r>
                <a:rPr lang="en-US" sz="900" dirty="0" smtClean="0">
                  <a:solidFill>
                    <a:srgbClr val="000000"/>
                  </a:solidFill>
                </a:rPr>
                <a:t>A cyber-attack on a third-party vendor results in the exposure of sensitive company data and customer information.</a:t>
              </a:r>
              <a:endParaRPr lang="en-US" sz="900" dirty="0">
                <a:solidFill>
                  <a:srgbClr val="000000"/>
                </a:solidFill>
              </a:endParaRPr>
            </a:p>
          </p:txBody>
        </p:sp>
        <p:pic>
          <p:nvPicPr>
            <p:cNvPr id="2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1421" y="3802836"/>
              <a:ext cx="1133401" cy="72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0" name="Group 29"/>
          <p:cNvGrpSpPr/>
          <p:nvPr/>
        </p:nvGrpSpPr>
        <p:grpSpPr>
          <a:xfrm>
            <a:off x="889476" y="4547574"/>
            <a:ext cx="3527897" cy="822960"/>
            <a:chOff x="889476" y="4759258"/>
            <a:chExt cx="3527897" cy="822960"/>
          </a:xfrm>
        </p:grpSpPr>
        <p:sp>
          <p:nvSpPr>
            <p:cNvPr id="31" name="TextBox 30"/>
            <p:cNvSpPr txBox="1"/>
            <p:nvPr/>
          </p:nvSpPr>
          <p:spPr>
            <a:xfrm>
              <a:off x="2131373" y="4770629"/>
              <a:ext cx="2286000" cy="800219"/>
            </a:xfrm>
            <a:prstGeom prst="rect">
              <a:avLst/>
            </a:prstGeom>
            <a:noFill/>
          </p:spPr>
          <p:txBody>
            <a:bodyPr wrap="square" lIns="45720" rIns="45720" rtlCol="0">
              <a:spAutoFit/>
            </a:bodyPr>
            <a:lstStyle/>
            <a:p>
              <a:pPr fontAlgn="base">
                <a:spcBef>
                  <a:spcPct val="0"/>
                </a:spcBef>
                <a:spcAft>
                  <a:spcPct val="0"/>
                </a:spcAft>
              </a:pPr>
              <a:r>
                <a:rPr lang="en-US" sz="1000" b="1" dirty="0" smtClean="0">
                  <a:solidFill>
                    <a:srgbClr val="000000"/>
                  </a:solidFill>
                </a:rPr>
                <a:t>Scenario </a:t>
              </a:r>
              <a:r>
                <a:rPr lang="en-US" sz="1000" b="1" dirty="0">
                  <a:solidFill>
                    <a:srgbClr val="000000"/>
                  </a:solidFill>
                </a:rPr>
                <a:t>#</a:t>
              </a:r>
              <a:r>
                <a:rPr lang="en-US" sz="1000" b="1" dirty="0" smtClean="0">
                  <a:solidFill>
                    <a:srgbClr val="000000"/>
                  </a:solidFill>
                </a:rPr>
                <a:t>4</a:t>
              </a:r>
              <a:endParaRPr lang="en-US" sz="1000" b="1" dirty="0">
                <a:solidFill>
                  <a:srgbClr val="000000"/>
                </a:solidFill>
              </a:endParaRPr>
            </a:p>
            <a:p>
              <a:pPr fontAlgn="base">
                <a:spcBef>
                  <a:spcPct val="0"/>
                </a:spcBef>
                <a:spcAft>
                  <a:spcPct val="0"/>
                </a:spcAft>
              </a:pPr>
              <a:r>
                <a:rPr lang="en-US" sz="900" dirty="0" smtClean="0">
                  <a:solidFill>
                    <a:srgbClr val="000000"/>
                  </a:solidFill>
                </a:rPr>
                <a:t>Aggressive malware deployed within the corporate computing environment destroys key technology infrastructure and end-user computing assets.</a:t>
              </a:r>
              <a:endParaRPr lang="en-US" sz="900" dirty="0">
                <a:solidFill>
                  <a:srgbClr val="000000"/>
                </a:solidFill>
              </a:endParaRPr>
            </a:p>
          </p:txBody>
        </p:sp>
        <p:pic>
          <p:nvPicPr>
            <p:cNvPr id="32"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9476" y="4759258"/>
              <a:ext cx="1177290" cy="822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3" name="Group 32"/>
          <p:cNvGrpSpPr/>
          <p:nvPr/>
        </p:nvGrpSpPr>
        <p:grpSpPr>
          <a:xfrm>
            <a:off x="4620517" y="1608760"/>
            <a:ext cx="3651813" cy="861209"/>
            <a:chOff x="4620517" y="1820444"/>
            <a:chExt cx="3651813" cy="861209"/>
          </a:xfrm>
        </p:grpSpPr>
        <p:sp>
          <p:nvSpPr>
            <p:cNvPr id="34" name="TextBox 33"/>
            <p:cNvSpPr txBox="1"/>
            <p:nvPr/>
          </p:nvSpPr>
          <p:spPr>
            <a:xfrm>
              <a:off x="5986330" y="1920188"/>
              <a:ext cx="2286000" cy="661720"/>
            </a:xfrm>
            <a:prstGeom prst="rect">
              <a:avLst/>
            </a:prstGeom>
            <a:noFill/>
          </p:spPr>
          <p:txBody>
            <a:bodyPr wrap="square" lIns="45720" rIns="45720" rtlCol="0">
              <a:spAutoFit/>
            </a:bodyPr>
            <a:lstStyle/>
            <a:p>
              <a:pPr fontAlgn="base">
                <a:spcBef>
                  <a:spcPct val="0"/>
                </a:spcBef>
                <a:spcAft>
                  <a:spcPct val="0"/>
                </a:spcAft>
              </a:pPr>
              <a:r>
                <a:rPr lang="en-US" sz="1000" b="1" dirty="0" smtClean="0">
                  <a:solidFill>
                    <a:srgbClr val="000000"/>
                  </a:solidFill>
                </a:rPr>
                <a:t>Scenario #5</a:t>
              </a:r>
              <a:endParaRPr lang="en-US" sz="1000" b="1" dirty="0">
                <a:solidFill>
                  <a:srgbClr val="000000"/>
                </a:solidFill>
              </a:endParaRPr>
            </a:p>
            <a:p>
              <a:pPr fontAlgn="base">
                <a:spcBef>
                  <a:spcPct val="0"/>
                </a:spcBef>
                <a:spcAft>
                  <a:spcPct val="0"/>
                </a:spcAft>
              </a:pPr>
              <a:r>
                <a:rPr lang="en-US" sz="900" dirty="0" smtClean="0">
                  <a:solidFill>
                    <a:srgbClr val="000000"/>
                  </a:solidFill>
                </a:rPr>
                <a:t>The company’s primary customer-facing website / user portal is systematically compromised until it is fully disabled.</a:t>
              </a:r>
              <a:endParaRPr lang="en-US" sz="900" dirty="0">
                <a:solidFill>
                  <a:srgbClr val="000000"/>
                </a:solidFill>
              </a:endParaRPr>
            </a:p>
          </p:txBody>
        </p:sp>
        <p:pic>
          <p:nvPicPr>
            <p:cNvPr id="35"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20517" y="1820444"/>
              <a:ext cx="1281111" cy="861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6" name="Group 35"/>
          <p:cNvGrpSpPr/>
          <p:nvPr/>
        </p:nvGrpSpPr>
        <p:grpSpPr>
          <a:xfrm>
            <a:off x="4653231" y="2639262"/>
            <a:ext cx="3619099" cy="800219"/>
            <a:chOff x="4653231" y="2850946"/>
            <a:chExt cx="3619099" cy="800219"/>
          </a:xfrm>
        </p:grpSpPr>
        <p:sp>
          <p:nvSpPr>
            <p:cNvPr id="52" name="TextBox 51"/>
            <p:cNvSpPr txBox="1"/>
            <p:nvPr/>
          </p:nvSpPr>
          <p:spPr>
            <a:xfrm>
              <a:off x="5986330" y="2850946"/>
              <a:ext cx="2286000" cy="800219"/>
            </a:xfrm>
            <a:prstGeom prst="rect">
              <a:avLst/>
            </a:prstGeom>
            <a:noFill/>
          </p:spPr>
          <p:txBody>
            <a:bodyPr wrap="square" lIns="45720" rIns="45720" rtlCol="0">
              <a:spAutoFit/>
            </a:bodyPr>
            <a:lstStyle/>
            <a:p>
              <a:pPr fontAlgn="base">
                <a:spcBef>
                  <a:spcPct val="0"/>
                </a:spcBef>
                <a:spcAft>
                  <a:spcPct val="0"/>
                </a:spcAft>
              </a:pPr>
              <a:r>
                <a:rPr lang="en-US" sz="1000" b="1" dirty="0" smtClean="0">
                  <a:solidFill>
                    <a:srgbClr val="000000"/>
                  </a:solidFill>
                </a:rPr>
                <a:t>Scenario #6</a:t>
              </a:r>
              <a:endParaRPr lang="en-US" sz="1000" b="1" dirty="0">
                <a:solidFill>
                  <a:srgbClr val="000000"/>
                </a:solidFill>
              </a:endParaRPr>
            </a:p>
            <a:p>
              <a:pPr fontAlgn="base">
                <a:spcBef>
                  <a:spcPct val="0"/>
                </a:spcBef>
                <a:spcAft>
                  <a:spcPct val="0"/>
                </a:spcAft>
              </a:pPr>
              <a:r>
                <a:rPr lang="en-US" sz="900" dirty="0" smtClean="0">
                  <a:solidFill>
                    <a:srgbClr val="000000"/>
                  </a:solidFill>
                </a:rPr>
                <a:t>Weaknesses in the company’s mobile application are exploited – diverting a large number of payments to offshore bank accounts</a:t>
              </a:r>
            </a:p>
          </p:txBody>
        </p:sp>
        <p:pic>
          <p:nvPicPr>
            <p:cNvPr id="53"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53231" y="2864342"/>
              <a:ext cx="1215682" cy="773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4" name="Group 53"/>
          <p:cNvGrpSpPr/>
          <p:nvPr/>
        </p:nvGrpSpPr>
        <p:grpSpPr>
          <a:xfrm>
            <a:off x="4665338" y="3586434"/>
            <a:ext cx="3606992" cy="733887"/>
            <a:chOff x="4665338" y="3798118"/>
            <a:chExt cx="3606992" cy="733887"/>
          </a:xfrm>
        </p:grpSpPr>
        <p:sp>
          <p:nvSpPr>
            <p:cNvPr id="55" name="TextBox 54"/>
            <p:cNvSpPr txBox="1"/>
            <p:nvPr/>
          </p:nvSpPr>
          <p:spPr>
            <a:xfrm>
              <a:off x="5986330" y="3834201"/>
              <a:ext cx="2286000" cy="661720"/>
            </a:xfrm>
            <a:prstGeom prst="rect">
              <a:avLst/>
            </a:prstGeom>
            <a:noFill/>
          </p:spPr>
          <p:txBody>
            <a:bodyPr wrap="square" lIns="45720" rIns="45720" rtlCol="0">
              <a:spAutoFit/>
            </a:bodyPr>
            <a:lstStyle/>
            <a:p>
              <a:pPr fontAlgn="base">
                <a:spcBef>
                  <a:spcPct val="0"/>
                </a:spcBef>
                <a:spcAft>
                  <a:spcPct val="0"/>
                </a:spcAft>
              </a:pPr>
              <a:r>
                <a:rPr lang="en-US" sz="1000" b="1" dirty="0" smtClean="0">
                  <a:solidFill>
                    <a:srgbClr val="000000"/>
                  </a:solidFill>
                </a:rPr>
                <a:t>Scenario #7</a:t>
              </a:r>
            </a:p>
            <a:p>
              <a:pPr fontAlgn="base">
                <a:spcBef>
                  <a:spcPct val="0"/>
                </a:spcBef>
                <a:spcAft>
                  <a:spcPct val="0"/>
                </a:spcAft>
              </a:pPr>
              <a:r>
                <a:rPr lang="en-US" sz="900" dirty="0" smtClean="0">
                  <a:solidFill>
                    <a:srgbClr val="000000"/>
                  </a:solidFill>
                </a:rPr>
                <a:t>Hackers capitalize on publicly disclosed vulnerabilities in company systems to steal and then sell customer PHI.</a:t>
              </a:r>
              <a:endParaRPr lang="en-US" sz="900" dirty="0">
                <a:solidFill>
                  <a:srgbClr val="000000"/>
                </a:solidFill>
              </a:endParaRPr>
            </a:p>
          </p:txBody>
        </p:sp>
        <p:pic>
          <p:nvPicPr>
            <p:cNvPr id="56"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65338" y="3798118"/>
              <a:ext cx="1203575" cy="733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7" name="Group 56"/>
          <p:cNvGrpSpPr/>
          <p:nvPr/>
        </p:nvGrpSpPr>
        <p:grpSpPr>
          <a:xfrm>
            <a:off x="4653231" y="4489695"/>
            <a:ext cx="3619099" cy="938719"/>
            <a:chOff x="4653231" y="4701379"/>
            <a:chExt cx="3619099" cy="938719"/>
          </a:xfrm>
        </p:grpSpPr>
        <p:sp>
          <p:nvSpPr>
            <p:cNvPr id="58" name="TextBox 57"/>
            <p:cNvSpPr txBox="1"/>
            <p:nvPr/>
          </p:nvSpPr>
          <p:spPr>
            <a:xfrm>
              <a:off x="5986330" y="4701379"/>
              <a:ext cx="2286000" cy="938719"/>
            </a:xfrm>
            <a:prstGeom prst="rect">
              <a:avLst/>
            </a:prstGeom>
            <a:noFill/>
          </p:spPr>
          <p:txBody>
            <a:bodyPr wrap="square" lIns="45720" rIns="45720" rtlCol="0">
              <a:spAutoFit/>
            </a:bodyPr>
            <a:lstStyle/>
            <a:p>
              <a:pPr fontAlgn="base">
                <a:spcBef>
                  <a:spcPct val="0"/>
                </a:spcBef>
                <a:spcAft>
                  <a:spcPct val="0"/>
                </a:spcAft>
              </a:pPr>
              <a:r>
                <a:rPr lang="en-US" sz="1000" b="1" dirty="0" smtClean="0">
                  <a:solidFill>
                    <a:srgbClr val="000000"/>
                  </a:solidFill>
                </a:rPr>
                <a:t>Scenario #8</a:t>
              </a:r>
              <a:endParaRPr lang="en-US" sz="1000" b="1" dirty="0">
                <a:solidFill>
                  <a:srgbClr val="000000"/>
                </a:solidFill>
              </a:endParaRPr>
            </a:p>
            <a:p>
              <a:pPr fontAlgn="base">
                <a:spcBef>
                  <a:spcPct val="0"/>
                </a:spcBef>
                <a:spcAft>
                  <a:spcPct val="0"/>
                </a:spcAft>
              </a:pPr>
              <a:r>
                <a:rPr lang="en-US" sz="900" dirty="0" smtClean="0">
                  <a:solidFill>
                    <a:srgbClr val="000000"/>
                  </a:solidFill>
                </a:rPr>
                <a:t>Hardware vulnerabilities in technology assets are used to create uncontrolled access points into the company network – supporting the entrenchment of an advanced persistent threat.</a:t>
              </a:r>
              <a:endParaRPr lang="en-US" sz="900" dirty="0">
                <a:solidFill>
                  <a:srgbClr val="000000"/>
                </a:solidFill>
              </a:endParaRPr>
            </a:p>
          </p:txBody>
        </p:sp>
        <p:pic>
          <p:nvPicPr>
            <p:cNvPr id="59" name="Picture 1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53231" y="4762204"/>
              <a:ext cx="1215682" cy="817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70967060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63" name="Rectangle 27"/>
          <p:cNvSpPr>
            <a:spLocks noGrp="1"/>
          </p:cNvSpPr>
          <p:nvPr>
            <p:ph type="title"/>
          </p:nvPr>
        </p:nvSpPr>
        <p:spPr bwMode="gray">
          <a:xfrm>
            <a:off x="301438" y="277872"/>
            <a:ext cx="8330184" cy="669927"/>
          </a:xfrm>
        </p:spPr>
        <p:txBody>
          <a:bodyPr/>
          <a:lstStyle/>
          <a:p>
            <a:r>
              <a:rPr lang="en-US" sz="2800" b="0" dirty="0" smtClean="0">
                <a:solidFill>
                  <a:srgbClr val="008000"/>
                </a:solidFill>
                <a:latin typeface="Arial"/>
                <a:cs typeface="Arial"/>
              </a:rPr>
              <a:t>Incident </a:t>
            </a:r>
            <a:r>
              <a:rPr lang="en-US" sz="2800" b="0" dirty="0">
                <a:solidFill>
                  <a:srgbClr val="008000"/>
                </a:solidFill>
                <a:latin typeface="Arial"/>
                <a:cs typeface="Arial"/>
              </a:rPr>
              <a:t>r</a:t>
            </a:r>
            <a:r>
              <a:rPr lang="en-US" sz="2800" b="0" dirty="0" smtClean="0">
                <a:solidFill>
                  <a:srgbClr val="008000"/>
                </a:solidFill>
                <a:latin typeface="Arial"/>
                <a:cs typeface="Arial"/>
              </a:rPr>
              <a:t>esponse and executive leadership</a:t>
            </a:r>
            <a:br>
              <a:rPr lang="en-US" sz="2800" b="0" dirty="0" smtClean="0">
                <a:solidFill>
                  <a:srgbClr val="008000"/>
                </a:solidFill>
                <a:latin typeface="Arial"/>
                <a:cs typeface="Arial"/>
              </a:rPr>
            </a:br>
            <a:r>
              <a:rPr lang="en-US" sz="2000" b="0" dirty="0" smtClean="0">
                <a:solidFill>
                  <a:srgbClr val="002776"/>
                </a:solidFill>
                <a:latin typeface="Arial"/>
                <a:ea typeface="+mn-ea"/>
                <a:cs typeface="Arial"/>
              </a:rPr>
              <a:t>Cross functional team</a:t>
            </a:r>
            <a:endParaRPr lang="en-US" sz="2000" b="0" dirty="0">
              <a:solidFill>
                <a:srgbClr val="002776"/>
              </a:solidFill>
              <a:latin typeface="Arial"/>
              <a:ea typeface="+mn-ea"/>
              <a:cs typeface="Arial"/>
            </a:endParaRPr>
          </a:p>
        </p:txBody>
      </p:sp>
      <p:sp>
        <p:nvSpPr>
          <p:cNvPr id="2" name="Text Placeholder 1"/>
          <p:cNvSpPr>
            <a:spLocks noGrp="1"/>
          </p:cNvSpPr>
          <p:nvPr>
            <p:ph type="body" sz="quarter" idx="13"/>
          </p:nvPr>
        </p:nvSpPr>
        <p:spPr>
          <a:xfrm>
            <a:off x="301438" y="1036199"/>
            <a:ext cx="8330184" cy="1112099"/>
          </a:xfrm>
        </p:spPr>
        <p:txBody>
          <a:bodyPr/>
          <a:lstStyle/>
          <a:p>
            <a:r>
              <a:rPr lang="en-US" sz="1600" dirty="0" smtClean="0">
                <a:solidFill>
                  <a:srgbClr val="000000"/>
                </a:solidFill>
                <a:latin typeface="Arial"/>
                <a:cs typeface="Arial"/>
              </a:rPr>
              <a:t>To manage the challenges associated with incident response, and to appropriately balance rebuilding and enhancing confidence and capabilities, organizations </a:t>
            </a:r>
            <a:r>
              <a:rPr lang="en-US" sz="1600" dirty="0">
                <a:solidFill>
                  <a:srgbClr val="000000"/>
                </a:solidFill>
                <a:latin typeface="Arial"/>
                <a:cs typeface="Arial"/>
              </a:rPr>
              <a:t>should</a:t>
            </a:r>
            <a:r>
              <a:rPr lang="en-US" sz="1600" dirty="0" smtClean="0">
                <a:solidFill>
                  <a:srgbClr val="000000"/>
                </a:solidFill>
                <a:latin typeface="Arial"/>
                <a:cs typeface="Arial"/>
              </a:rPr>
              <a:t> embrace an enterprise incident </a:t>
            </a:r>
            <a:r>
              <a:rPr lang="en-US" sz="1600" dirty="0">
                <a:solidFill>
                  <a:srgbClr val="000000"/>
                </a:solidFill>
                <a:latin typeface="Arial"/>
                <a:cs typeface="Arial"/>
              </a:rPr>
              <a:t>r</a:t>
            </a:r>
            <a:r>
              <a:rPr lang="en-US" sz="1600" dirty="0" smtClean="0">
                <a:solidFill>
                  <a:srgbClr val="000000"/>
                </a:solidFill>
                <a:latin typeface="Arial"/>
                <a:cs typeface="Arial"/>
              </a:rPr>
              <a:t>esponse approach. At the helm, a cross</a:t>
            </a:r>
            <a:r>
              <a:rPr lang="en-US" sz="1600" dirty="0">
                <a:solidFill>
                  <a:srgbClr val="000000"/>
                </a:solidFill>
                <a:latin typeface="Arial"/>
                <a:cs typeface="Arial"/>
              </a:rPr>
              <a:t>-</a:t>
            </a:r>
            <a:r>
              <a:rPr lang="en-US" sz="1600" dirty="0" smtClean="0">
                <a:solidFill>
                  <a:srgbClr val="000000"/>
                </a:solidFill>
                <a:latin typeface="Arial"/>
                <a:cs typeface="Arial"/>
              </a:rPr>
              <a:t>functional </a:t>
            </a:r>
            <a:r>
              <a:rPr lang="en-US" sz="1600" dirty="0">
                <a:solidFill>
                  <a:srgbClr val="000000"/>
                </a:solidFill>
                <a:latin typeface="Arial"/>
                <a:cs typeface="Arial"/>
              </a:rPr>
              <a:t>executive level incident response team </a:t>
            </a:r>
            <a:r>
              <a:rPr lang="en-US" sz="1600" dirty="0" smtClean="0">
                <a:solidFill>
                  <a:srgbClr val="000000"/>
                </a:solidFill>
                <a:latin typeface="Arial"/>
                <a:cs typeface="Arial"/>
              </a:rPr>
              <a:t>should drive decisions and lead the prioritization of restoration </a:t>
            </a:r>
            <a:r>
              <a:rPr lang="en-US" sz="1600" dirty="0">
                <a:solidFill>
                  <a:srgbClr val="000000"/>
                </a:solidFill>
                <a:latin typeface="Arial"/>
                <a:cs typeface="Arial"/>
              </a:rPr>
              <a:t>and </a:t>
            </a:r>
            <a:r>
              <a:rPr lang="en-US" sz="1600" dirty="0" smtClean="0">
                <a:solidFill>
                  <a:srgbClr val="000000"/>
                </a:solidFill>
                <a:latin typeface="Arial"/>
                <a:cs typeface="Arial"/>
              </a:rPr>
              <a:t>enhancements. </a:t>
            </a:r>
            <a:endParaRPr lang="en-US" sz="1600" dirty="0">
              <a:solidFill>
                <a:srgbClr val="000000"/>
              </a:solidFill>
              <a:latin typeface="Arial"/>
              <a:cs typeface="Arial"/>
            </a:endParaRPr>
          </a:p>
        </p:txBody>
      </p:sp>
      <p:grpSp>
        <p:nvGrpSpPr>
          <p:cNvPr id="3" name="Group 2"/>
          <p:cNvGrpSpPr/>
          <p:nvPr/>
        </p:nvGrpSpPr>
        <p:grpSpPr>
          <a:xfrm>
            <a:off x="1058497" y="2251957"/>
            <a:ext cx="6821618" cy="4161941"/>
            <a:chOff x="1004774" y="1843172"/>
            <a:chExt cx="7091917" cy="4589669"/>
          </a:xfrm>
        </p:grpSpPr>
        <p:sp>
          <p:nvSpPr>
            <p:cNvPr id="96" name="Rectangle 95"/>
            <p:cNvSpPr/>
            <p:nvPr/>
          </p:nvSpPr>
          <p:spPr>
            <a:xfrm>
              <a:off x="1418549" y="2966462"/>
              <a:ext cx="1188720" cy="2530071"/>
            </a:xfrm>
            <a:prstGeom prst="rect">
              <a:avLst/>
            </a:prstGeom>
            <a:solidFill>
              <a:srgbClr val="81BC00"/>
            </a:solidFill>
            <a:ln w="12700" cap="flat" cmpd="sng" algn="ctr">
              <a:solidFill>
                <a:sysClr val="window" lastClr="FFFFFF"/>
              </a:solidFill>
              <a:prstDash val="solid"/>
            </a:ln>
            <a:effectLst/>
          </p:spPr>
          <p:txBody>
            <a:bodyPr lIns="45720" tIns="45720" r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000000"/>
                </a:solidFill>
                <a:effectLst/>
                <a:uLnTx/>
                <a:uFillTx/>
                <a:latin typeface="Arial"/>
              </a:endParaRPr>
            </a:p>
          </p:txBody>
        </p:sp>
        <p:sp>
          <p:nvSpPr>
            <p:cNvPr id="97" name="Rectangle 96"/>
            <p:cNvSpPr/>
            <p:nvPr/>
          </p:nvSpPr>
          <p:spPr>
            <a:xfrm>
              <a:off x="2977524" y="2966463"/>
              <a:ext cx="1188720" cy="2530071"/>
            </a:xfrm>
            <a:prstGeom prst="rect">
              <a:avLst/>
            </a:prstGeom>
            <a:solidFill>
              <a:srgbClr val="00A1DE"/>
            </a:solidFill>
            <a:ln w="12700" cap="flat" cmpd="sng" algn="ctr">
              <a:solidFill>
                <a:sysClr val="window" lastClr="FFFFFF"/>
              </a:solidFill>
              <a:prstDash val="solid"/>
            </a:ln>
            <a:effectLst/>
          </p:spPr>
          <p:txBody>
            <a:bodyPr lIns="45720" tIns="45720" r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white"/>
                </a:solidFill>
                <a:effectLst/>
                <a:uLnTx/>
                <a:uFillTx/>
                <a:latin typeface="Arial"/>
              </a:endParaRPr>
            </a:p>
          </p:txBody>
        </p:sp>
        <p:sp>
          <p:nvSpPr>
            <p:cNvPr id="98" name="Rectangle 97"/>
            <p:cNvSpPr/>
            <p:nvPr/>
          </p:nvSpPr>
          <p:spPr>
            <a:xfrm>
              <a:off x="4807629" y="2966462"/>
              <a:ext cx="1188720" cy="2530072"/>
            </a:xfrm>
            <a:prstGeom prst="rect">
              <a:avLst/>
            </a:prstGeom>
            <a:solidFill>
              <a:srgbClr val="3C8A2E"/>
            </a:solidFill>
            <a:ln w="12700" cap="flat" cmpd="sng" algn="ctr">
              <a:solidFill>
                <a:sysClr val="window" lastClr="FFFFFF"/>
              </a:solidFill>
              <a:prstDash val="solid"/>
            </a:ln>
            <a:effectLst/>
          </p:spPr>
          <p:txBody>
            <a:bodyPr lIns="45720" tIns="45720" r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white"/>
                </a:solidFill>
                <a:effectLst/>
                <a:uLnTx/>
                <a:uFillTx/>
                <a:latin typeface="Arial"/>
              </a:endParaRPr>
            </a:p>
          </p:txBody>
        </p:sp>
        <p:sp>
          <p:nvSpPr>
            <p:cNvPr id="99" name="Rectangle 98"/>
            <p:cNvSpPr/>
            <p:nvPr/>
          </p:nvSpPr>
          <p:spPr>
            <a:xfrm>
              <a:off x="6494196" y="2966462"/>
              <a:ext cx="1188720" cy="2530071"/>
            </a:xfrm>
            <a:prstGeom prst="rect">
              <a:avLst/>
            </a:prstGeom>
            <a:solidFill>
              <a:srgbClr val="BDD203">
                <a:lumMod val="75000"/>
              </a:srgbClr>
            </a:solidFill>
            <a:ln w="12700" cap="flat" cmpd="sng" algn="ctr">
              <a:solidFill>
                <a:sysClr val="window" lastClr="FFFFFF"/>
              </a:solidFill>
              <a:prstDash val="solid"/>
            </a:ln>
            <a:effectLst/>
          </p:spPr>
          <p:txBody>
            <a:bodyPr lIns="45720" tIns="45720" r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white"/>
                </a:solidFill>
                <a:effectLst/>
                <a:uLnTx/>
                <a:uFillTx/>
                <a:latin typeface="Arial"/>
              </a:endParaRPr>
            </a:p>
          </p:txBody>
        </p:sp>
        <p:sp>
          <p:nvSpPr>
            <p:cNvPr id="100" name="Isosceles Triangle 99"/>
            <p:cNvSpPr/>
            <p:nvPr/>
          </p:nvSpPr>
          <p:spPr bwMode="gray">
            <a:xfrm>
              <a:off x="1004774" y="1843172"/>
              <a:ext cx="7091917" cy="1079205"/>
            </a:xfrm>
            <a:prstGeom prst="triangle">
              <a:avLst/>
            </a:prstGeom>
            <a:solidFill>
              <a:srgbClr val="002776"/>
            </a:solidFill>
            <a:ln w="19050" algn="ctr">
              <a:noFill/>
              <a:miter lim="800000"/>
              <a:headEnd/>
              <a:tailEnd/>
            </a:ln>
          </p:spPr>
          <p:txBody>
            <a:bodyPr wrap="square" lIns="88900" tIns="88900" rIns="88900" bIns="88900" rtlCol="0" anchor="ctr"/>
            <a:lstStyle/>
            <a:p>
              <a:pPr marL="0" marR="0" lvl="0" indent="0"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600" b="0" i="0" u="none" strike="noStrike" kern="0" cap="none" spc="0" normalizeH="0" baseline="0" noProof="0" dirty="0" smtClean="0">
                <a:ln>
                  <a:noFill/>
                </a:ln>
                <a:solidFill>
                  <a:prstClr val="white"/>
                </a:solidFill>
                <a:effectLst/>
                <a:uLnTx/>
                <a:uFillTx/>
                <a:latin typeface="Arial"/>
              </a:endParaRPr>
            </a:p>
          </p:txBody>
        </p:sp>
        <p:sp>
          <p:nvSpPr>
            <p:cNvPr id="101" name="Rectangle 100"/>
            <p:cNvSpPr/>
            <p:nvPr/>
          </p:nvSpPr>
          <p:spPr bwMode="gray">
            <a:xfrm>
              <a:off x="1092264" y="5955793"/>
              <a:ext cx="6911166" cy="476405"/>
            </a:xfrm>
            <a:prstGeom prst="rect">
              <a:avLst/>
            </a:prstGeom>
            <a:solidFill>
              <a:srgbClr val="8C8C8C"/>
            </a:solidFill>
            <a:ln w="19050" algn="ctr">
              <a:noFill/>
              <a:miter lim="800000"/>
              <a:headEnd/>
              <a:tailEnd/>
            </a:ln>
          </p:spPr>
          <p:txBody>
            <a:bodyPr wrap="square" lIns="88900" tIns="88900" rIns="88900" bIns="88900" rtlCol="0" anchor="ctr"/>
            <a:lstStyle/>
            <a:p>
              <a:pPr marL="0" marR="0" lvl="0" indent="0"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600" b="0" i="0" u="none" strike="noStrike" kern="0" cap="none" spc="0" normalizeH="0" baseline="0" noProof="0" dirty="0" smtClean="0">
                <a:ln>
                  <a:noFill/>
                </a:ln>
                <a:solidFill>
                  <a:prstClr val="white"/>
                </a:solidFill>
                <a:effectLst/>
                <a:uLnTx/>
                <a:uFillTx/>
                <a:latin typeface="Arial"/>
              </a:endParaRPr>
            </a:p>
          </p:txBody>
        </p:sp>
        <p:sp>
          <p:nvSpPr>
            <p:cNvPr id="102" name="Rectangle 101"/>
            <p:cNvSpPr/>
            <p:nvPr/>
          </p:nvSpPr>
          <p:spPr bwMode="gray">
            <a:xfrm>
              <a:off x="1275073" y="5691202"/>
              <a:ext cx="6545549" cy="490418"/>
            </a:xfrm>
            <a:prstGeom prst="rect">
              <a:avLst/>
            </a:prstGeom>
            <a:solidFill>
              <a:srgbClr val="8C8C8C"/>
            </a:solidFill>
            <a:ln w="19050" algn="ctr">
              <a:noFill/>
              <a:miter lim="800000"/>
              <a:headEnd/>
              <a:tailEnd/>
            </a:ln>
          </p:spPr>
          <p:txBody>
            <a:bodyPr wrap="square" lIns="88900" tIns="88900" rIns="88900" bIns="88900" rtlCol="0" anchor="ctr"/>
            <a:lstStyle/>
            <a:p>
              <a:pPr marL="0" marR="0" lvl="0" indent="0"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600" b="0" i="0" u="none" strike="noStrike" kern="0" cap="none" spc="0" normalizeH="0" baseline="0" noProof="0" dirty="0" smtClean="0">
                <a:ln>
                  <a:noFill/>
                </a:ln>
                <a:solidFill>
                  <a:prstClr val="white"/>
                </a:solidFill>
                <a:effectLst/>
                <a:uLnTx/>
                <a:uFillTx/>
                <a:latin typeface="Arial"/>
              </a:endParaRPr>
            </a:p>
          </p:txBody>
        </p:sp>
        <p:sp>
          <p:nvSpPr>
            <p:cNvPr id="103" name="Rectangle 102"/>
            <p:cNvSpPr/>
            <p:nvPr/>
          </p:nvSpPr>
          <p:spPr bwMode="gray">
            <a:xfrm>
              <a:off x="1413913" y="5528431"/>
              <a:ext cx="6267869" cy="490418"/>
            </a:xfrm>
            <a:prstGeom prst="rect">
              <a:avLst/>
            </a:prstGeom>
            <a:solidFill>
              <a:srgbClr val="8C8C8C"/>
            </a:solidFill>
            <a:ln w="19050" algn="ctr">
              <a:noFill/>
              <a:miter lim="800000"/>
              <a:headEnd/>
              <a:tailEnd/>
            </a:ln>
          </p:spPr>
          <p:txBody>
            <a:bodyPr wrap="square" lIns="88900" tIns="88900" rIns="88900" bIns="88900" rtlCol="0" anchor="ctr"/>
            <a:lstStyle/>
            <a:p>
              <a:pPr marL="0" marR="0" lvl="0" indent="0"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600" b="0" i="0" u="none" strike="noStrike" kern="0" cap="none" spc="0" normalizeH="0" baseline="0" noProof="0" dirty="0" smtClean="0">
                <a:ln>
                  <a:noFill/>
                </a:ln>
                <a:solidFill>
                  <a:prstClr val="white"/>
                </a:solidFill>
                <a:effectLst/>
                <a:uLnTx/>
                <a:uFillTx/>
                <a:latin typeface="Arial"/>
              </a:endParaRPr>
            </a:p>
          </p:txBody>
        </p:sp>
        <p:sp>
          <p:nvSpPr>
            <p:cNvPr id="104" name="Rectangle 103"/>
            <p:cNvSpPr/>
            <p:nvPr/>
          </p:nvSpPr>
          <p:spPr>
            <a:xfrm>
              <a:off x="1510861" y="3528586"/>
              <a:ext cx="1030319" cy="1384995"/>
            </a:xfrm>
            <a:prstGeom prst="rect">
              <a:avLst/>
            </a:prstGeom>
          </p:spPr>
          <p:txBody>
            <a:bodyPr wrap="square" lIns="0" tIns="0" rIns="0" bIns="0" anchor="ctr" anchorCtr="0">
              <a:spAutoFit/>
            </a:bodyPr>
            <a:lstStyle/>
            <a:p>
              <a:pPr algn="l" fontAlgn="auto">
                <a:spcBef>
                  <a:spcPts val="0"/>
                </a:spcBef>
                <a:spcAft>
                  <a:spcPts val="0"/>
                </a:spcAft>
              </a:pPr>
              <a:r>
                <a:rPr lang="en-US" sz="1000" dirty="0" smtClean="0">
                  <a:solidFill>
                    <a:prstClr val="white"/>
                  </a:solidFill>
                  <a:latin typeface="Arial"/>
                </a:rPr>
                <a:t>Strategy</a:t>
              </a:r>
            </a:p>
            <a:p>
              <a:pPr algn="l" fontAlgn="auto">
                <a:spcBef>
                  <a:spcPts val="0"/>
                </a:spcBef>
                <a:spcAft>
                  <a:spcPts val="0"/>
                </a:spcAft>
              </a:pPr>
              <a:r>
                <a:rPr lang="en-US" sz="1000" b="0" dirty="0" smtClean="0">
                  <a:solidFill>
                    <a:prstClr val="white"/>
                  </a:solidFill>
                  <a:latin typeface="Arial"/>
                </a:rPr>
                <a:t>Organizational </a:t>
              </a:r>
              <a:r>
                <a:rPr lang="en-US" sz="1000" b="0" dirty="0">
                  <a:solidFill>
                    <a:prstClr val="white"/>
                  </a:solidFill>
                  <a:latin typeface="Arial"/>
                </a:rPr>
                <a:t/>
              </a:r>
              <a:br>
                <a:rPr lang="en-US" sz="1000" b="0" dirty="0">
                  <a:solidFill>
                    <a:prstClr val="white"/>
                  </a:solidFill>
                  <a:latin typeface="Arial"/>
                </a:rPr>
              </a:br>
              <a:r>
                <a:rPr lang="en-US" sz="1000" b="0" dirty="0">
                  <a:solidFill>
                    <a:prstClr val="white"/>
                  </a:solidFill>
                  <a:latin typeface="Arial"/>
                </a:rPr>
                <a:t>strategy in dealing with </a:t>
              </a:r>
              <a:r>
                <a:rPr lang="en-US" sz="1000" b="0" dirty="0" smtClean="0">
                  <a:solidFill>
                    <a:prstClr val="white"/>
                  </a:solidFill>
                  <a:latin typeface="Arial"/>
                </a:rPr>
                <a:t>cyber incidents</a:t>
              </a:r>
              <a:r>
                <a:rPr lang="en-US" sz="1000" b="0" dirty="0">
                  <a:solidFill>
                    <a:prstClr val="white"/>
                  </a:solidFill>
                  <a:latin typeface="Arial"/>
                </a:rPr>
                <a:t>, including executive, board, and customer communication.</a:t>
              </a:r>
            </a:p>
          </p:txBody>
        </p:sp>
        <p:sp>
          <p:nvSpPr>
            <p:cNvPr id="105" name="Rectangle 104"/>
            <p:cNvSpPr/>
            <p:nvPr/>
          </p:nvSpPr>
          <p:spPr>
            <a:xfrm>
              <a:off x="3027559" y="3502048"/>
              <a:ext cx="938700" cy="1538883"/>
            </a:xfrm>
            <a:prstGeom prst="rect">
              <a:avLst/>
            </a:prstGeom>
          </p:spPr>
          <p:txBody>
            <a:bodyPr wrap="square" lIns="0" tIns="0" rIns="0" bIns="0" anchor="ctr" anchorCtr="0">
              <a:spAutoFit/>
            </a:bodyPr>
            <a:lstStyle/>
            <a:p>
              <a:pPr algn="l" fontAlgn="auto">
                <a:spcBef>
                  <a:spcPts val="0"/>
                </a:spcBef>
                <a:spcAft>
                  <a:spcPts val="0"/>
                </a:spcAft>
              </a:pPr>
              <a:r>
                <a:rPr lang="en-US" sz="1000" dirty="0" smtClean="0">
                  <a:solidFill>
                    <a:prstClr val="white"/>
                  </a:solidFill>
                  <a:latin typeface="Arial"/>
                </a:rPr>
                <a:t>Technology</a:t>
              </a:r>
            </a:p>
            <a:p>
              <a:pPr algn="l" fontAlgn="auto">
                <a:spcBef>
                  <a:spcPts val="0"/>
                </a:spcBef>
                <a:spcAft>
                  <a:spcPts val="0"/>
                </a:spcAft>
              </a:pPr>
              <a:r>
                <a:rPr lang="en-US" sz="1000" b="0" dirty="0">
                  <a:solidFill>
                    <a:prstClr val="white"/>
                  </a:solidFill>
                  <a:latin typeface="Arial"/>
                </a:rPr>
                <a:t>Technical Incident Response, forensics, malware analysis, log analysis, and IT operations support</a:t>
              </a:r>
              <a:r>
                <a:rPr lang="en-US" sz="1000" b="0" dirty="0" smtClean="0">
                  <a:solidFill>
                    <a:prstClr val="white"/>
                  </a:solidFill>
                  <a:latin typeface="Arial"/>
                </a:rPr>
                <a:t>.</a:t>
              </a:r>
              <a:endParaRPr lang="en-US" sz="1000" b="0" dirty="0">
                <a:solidFill>
                  <a:prstClr val="white"/>
                </a:solidFill>
                <a:latin typeface="Arial"/>
              </a:endParaRPr>
            </a:p>
          </p:txBody>
        </p:sp>
        <p:sp>
          <p:nvSpPr>
            <p:cNvPr id="106" name="Rectangle 105"/>
            <p:cNvSpPr/>
            <p:nvPr/>
          </p:nvSpPr>
          <p:spPr>
            <a:xfrm>
              <a:off x="4896124" y="3422437"/>
              <a:ext cx="1011729" cy="2154436"/>
            </a:xfrm>
            <a:prstGeom prst="rect">
              <a:avLst/>
            </a:prstGeom>
          </p:spPr>
          <p:txBody>
            <a:bodyPr wrap="square" lIns="0" tIns="0" rIns="0" bIns="0" anchor="ctr" anchorCtr="0">
              <a:spAutoFit/>
            </a:bodyPr>
            <a:lstStyle/>
            <a:p>
              <a:pPr algn="l" fontAlgn="auto">
                <a:spcBef>
                  <a:spcPts val="0"/>
                </a:spcBef>
                <a:spcAft>
                  <a:spcPts val="0"/>
                </a:spcAft>
              </a:pPr>
              <a:r>
                <a:rPr lang="en-US" sz="1000" dirty="0">
                  <a:solidFill>
                    <a:prstClr val="white"/>
                  </a:solidFill>
                  <a:latin typeface="Arial"/>
                </a:rPr>
                <a:t>Business </a:t>
              </a:r>
              <a:r>
                <a:rPr lang="en-US" sz="1000" dirty="0" smtClean="0">
                  <a:solidFill>
                    <a:prstClr val="white"/>
                  </a:solidFill>
                  <a:latin typeface="Arial"/>
                </a:rPr>
                <a:t>Operations</a:t>
              </a:r>
            </a:p>
            <a:p>
              <a:pPr algn="l" fontAlgn="auto">
                <a:spcBef>
                  <a:spcPts val="0"/>
                </a:spcBef>
                <a:spcAft>
                  <a:spcPts val="0"/>
                </a:spcAft>
              </a:pPr>
              <a:r>
                <a:rPr lang="en-US" sz="1000" b="0" dirty="0">
                  <a:solidFill>
                    <a:prstClr val="white"/>
                  </a:solidFill>
                  <a:latin typeface="Arial"/>
                </a:rPr>
                <a:t>Operational resilience </a:t>
              </a:r>
              <a:r>
                <a:rPr lang="en-US" sz="1000" b="0" dirty="0" smtClean="0">
                  <a:solidFill>
                    <a:prstClr val="white"/>
                  </a:solidFill>
                  <a:latin typeface="Arial"/>
                </a:rPr>
                <a:t>during cyber incidents through </a:t>
              </a:r>
              <a:r>
                <a:rPr lang="en-US" sz="1000" b="0" dirty="0">
                  <a:solidFill>
                    <a:prstClr val="white"/>
                  </a:solidFill>
                  <a:latin typeface="Arial"/>
                </a:rPr>
                <a:t>integrated business continuity and disaster recovery processes and proactive communications.</a:t>
              </a:r>
            </a:p>
            <a:p>
              <a:pPr algn="l" fontAlgn="auto">
                <a:spcBef>
                  <a:spcPts val="0"/>
                </a:spcBef>
                <a:spcAft>
                  <a:spcPts val="0"/>
                </a:spcAft>
              </a:pPr>
              <a:endParaRPr lang="en-US" sz="1000" b="0" dirty="0">
                <a:solidFill>
                  <a:prstClr val="white"/>
                </a:solidFill>
                <a:latin typeface="Arial"/>
              </a:endParaRPr>
            </a:p>
          </p:txBody>
        </p:sp>
        <p:sp>
          <p:nvSpPr>
            <p:cNvPr id="107" name="Rectangle 106"/>
            <p:cNvSpPr/>
            <p:nvPr/>
          </p:nvSpPr>
          <p:spPr>
            <a:xfrm>
              <a:off x="6590993" y="3594929"/>
              <a:ext cx="952598" cy="1538883"/>
            </a:xfrm>
            <a:prstGeom prst="rect">
              <a:avLst/>
            </a:prstGeom>
          </p:spPr>
          <p:txBody>
            <a:bodyPr wrap="square" lIns="0" tIns="0" rIns="0" bIns="0" anchor="ctr" anchorCtr="0">
              <a:spAutoFit/>
            </a:bodyPr>
            <a:lstStyle/>
            <a:p>
              <a:pPr algn="l" fontAlgn="auto">
                <a:spcBef>
                  <a:spcPts val="0"/>
                </a:spcBef>
                <a:spcAft>
                  <a:spcPts val="0"/>
                </a:spcAft>
              </a:pPr>
              <a:r>
                <a:rPr lang="en-US" sz="1000" dirty="0">
                  <a:solidFill>
                    <a:prstClr val="white"/>
                  </a:solidFill>
                  <a:latin typeface="Arial"/>
                </a:rPr>
                <a:t>Risk &amp; </a:t>
              </a:r>
              <a:r>
                <a:rPr lang="en-US" sz="1000" dirty="0" smtClean="0">
                  <a:solidFill>
                    <a:prstClr val="white"/>
                  </a:solidFill>
                  <a:latin typeface="Arial"/>
                </a:rPr>
                <a:t>Compliance</a:t>
              </a:r>
            </a:p>
            <a:p>
              <a:pPr algn="l" fontAlgn="auto">
                <a:spcBef>
                  <a:spcPts val="0"/>
                </a:spcBef>
                <a:spcAft>
                  <a:spcPts val="0"/>
                </a:spcAft>
              </a:pPr>
              <a:r>
                <a:rPr lang="en-US" sz="1000" b="0" dirty="0" smtClean="0">
                  <a:solidFill>
                    <a:prstClr val="white"/>
                  </a:solidFill>
                  <a:latin typeface="Arial"/>
                </a:rPr>
                <a:t>Risk </a:t>
              </a:r>
              <a:r>
                <a:rPr lang="en-US" sz="1000" b="0" dirty="0">
                  <a:solidFill>
                    <a:prstClr val="white"/>
                  </a:solidFill>
                  <a:latin typeface="Arial"/>
                </a:rPr>
                <a:t>and compliance management, including interfacing with regulators, legal counsel</a:t>
              </a:r>
              <a:r>
                <a:rPr lang="en-US" sz="1000" b="0" dirty="0" smtClean="0">
                  <a:solidFill>
                    <a:prstClr val="white"/>
                  </a:solidFill>
                  <a:latin typeface="Arial"/>
                </a:rPr>
                <a:t>, and </a:t>
              </a:r>
              <a:r>
                <a:rPr lang="en-US" sz="1000" b="0" dirty="0">
                  <a:solidFill>
                    <a:prstClr val="white"/>
                  </a:solidFill>
                  <a:latin typeface="Arial"/>
                </a:rPr>
                <a:t>law enforcement.</a:t>
              </a:r>
            </a:p>
          </p:txBody>
        </p:sp>
        <p:sp>
          <p:nvSpPr>
            <p:cNvPr id="108" name="TextBox 107"/>
            <p:cNvSpPr txBox="1"/>
            <p:nvPr/>
          </p:nvSpPr>
          <p:spPr>
            <a:xfrm>
              <a:off x="2232834" y="2427963"/>
              <a:ext cx="4013791" cy="458199"/>
            </a:xfrm>
            <a:prstGeom prst="rect">
              <a:avLst/>
            </a:prstGeom>
            <a:noFill/>
          </p:spPr>
          <p:txBody>
            <a:bodyPr wrap="square" lIns="0" tIns="0" rIns="0" bIns="0" rtlCol="0">
              <a:spAutoFit/>
            </a:bodyPr>
            <a:lstStyle/>
            <a:p>
              <a:pPr marL="514350" algn="ctr" fontAlgn="auto">
                <a:spcBef>
                  <a:spcPts val="0"/>
                </a:spcBef>
                <a:spcAft>
                  <a:spcPts val="0"/>
                </a:spcAft>
              </a:pPr>
              <a:r>
                <a:rPr lang="en-US" sz="900" dirty="0">
                  <a:solidFill>
                    <a:srgbClr val="FFFFFF"/>
                  </a:solidFill>
                  <a:latin typeface="Arial"/>
                </a:rPr>
                <a:t>Governance</a:t>
              </a:r>
            </a:p>
            <a:p>
              <a:pPr marL="514350" algn="ctr" fontAlgn="auto">
                <a:spcBef>
                  <a:spcPts val="0"/>
                </a:spcBef>
                <a:spcAft>
                  <a:spcPts val="0"/>
                </a:spcAft>
              </a:pPr>
              <a:r>
                <a:rPr lang="en-US" sz="900" b="0" dirty="0">
                  <a:solidFill>
                    <a:srgbClr val="FFFFFF"/>
                  </a:solidFill>
                  <a:latin typeface="Arial"/>
                </a:rPr>
                <a:t>Incident Response cross-functional coordination, documentation, </a:t>
              </a:r>
              <a:endParaRPr lang="en-US" sz="900" b="0" dirty="0" smtClean="0">
                <a:solidFill>
                  <a:srgbClr val="FFFFFF"/>
                </a:solidFill>
                <a:latin typeface="Arial"/>
              </a:endParaRPr>
            </a:p>
            <a:p>
              <a:pPr marL="514350" algn="ctr" fontAlgn="auto">
                <a:spcBef>
                  <a:spcPts val="0"/>
                </a:spcBef>
                <a:spcAft>
                  <a:spcPts val="0"/>
                </a:spcAft>
              </a:pPr>
              <a:r>
                <a:rPr lang="en-US" sz="900" b="0" dirty="0" smtClean="0">
                  <a:solidFill>
                    <a:srgbClr val="FFFFFF"/>
                  </a:solidFill>
                  <a:latin typeface="Arial"/>
                </a:rPr>
                <a:t>and </a:t>
              </a:r>
              <a:r>
                <a:rPr lang="en-US" sz="900" b="0" dirty="0">
                  <a:solidFill>
                    <a:srgbClr val="FFFFFF"/>
                  </a:solidFill>
                  <a:latin typeface="Arial"/>
                </a:rPr>
                <a:t>stakeholder </a:t>
              </a:r>
              <a:r>
                <a:rPr lang="en-US" sz="900" b="0" dirty="0" smtClean="0">
                  <a:solidFill>
                    <a:srgbClr val="FFFFFF"/>
                  </a:solidFill>
                  <a:latin typeface="Arial"/>
                </a:rPr>
                <a:t>communication</a:t>
              </a:r>
              <a:endParaRPr lang="en-US" sz="900" b="0" dirty="0">
                <a:solidFill>
                  <a:srgbClr val="FFFFFF"/>
                </a:solidFill>
                <a:latin typeface="Arial"/>
              </a:endParaRPr>
            </a:p>
          </p:txBody>
        </p:sp>
        <p:sp>
          <p:nvSpPr>
            <p:cNvPr id="109" name="Freeform 31"/>
            <p:cNvSpPr>
              <a:spLocks noChangeAspect="1" noEditPoints="1"/>
            </p:cNvSpPr>
            <p:nvPr/>
          </p:nvSpPr>
          <p:spPr bwMode="auto">
            <a:xfrm>
              <a:off x="4325350" y="1988619"/>
              <a:ext cx="450763" cy="394155"/>
            </a:xfrm>
            <a:custGeom>
              <a:avLst/>
              <a:gdLst>
                <a:gd name="T0" fmla="*/ 180 w 205"/>
                <a:gd name="T1" fmla="*/ 85 h 179"/>
                <a:gd name="T2" fmla="*/ 146 w 205"/>
                <a:gd name="T3" fmla="*/ 29 h 179"/>
                <a:gd name="T4" fmla="*/ 147 w 205"/>
                <a:gd name="T5" fmla="*/ 17 h 179"/>
                <a:gd name="T6" fmla="*/ 139 w 205"/>
                <a:gd name="T7" fmla="*/ 20 h 179"/>
                <a:gd name="T8" fmla="*/ 133 w 205"/>
                <a:gd name="T9" fmla="*/ 23 h 179"/>
                <a:gd name="T10" fmla="*/ 66 w 205"/>
                <a:gd name="T11" fmla="*/ 20 h 179"/>
                <a:gd name="T12" fmla="*/ 51 w 205"/>
                <a:gd name="T13" fmla="*/ 9 h 179"/>
                <a:gd name="T14" fmla="*/ 59 w 205"/>
                <a:gd name="T15" fmla="*/ 27 h 179"/>
                <a:gd name="T16" fmla="*/ 25 w 205"/>
                <a:gd name="T17" fmla="*/ 85 h 179"/>
                <a:gd name="T18" fmla="*/ 0 w 205"/>
                <a:gd name="T19" fmla="*/ 90 h 179"/>
                <a:gd name="T20" fmla="*/ 25 w 205"/>
                <a:gd name="T21" fmla="*/ 94 h 179"/>
                <a:gd name="T22" fmla="*/ 60 w 205"/>
                <a:gd name="T23" fmla="*/ 149 h 179"/>
                <a:gd name="T24" fmla="*/ 60 w 205"/>
                <a:gd name="T25" fmla="*/ 156 h 179"/>
                <a:gd name="T26" fmla="*/ 62 w 205"/>
                <a:gd name="T27" fmla="*/ 164 h 179"/>
                <a:gd name="T28" fmla="*/ 71 w 205"/>
                <a:gd name="T29" fmla="*/ 157 h 179"/>
                <a:gd name="T30" fmla="*/ 137 w 205"/>
                <a:gd name="T31" fmla="*/ 159 h 179"/>
                <a:gd name="T32" fmla="*/ 153 w 205"/>
                <a:gd name="T33" fmla="*/ 178 h 179"/>
                <a:gd name="T34" fmla="*/ 145 w 205"/>
                <a:gd name="T35" fmla="*/ 154 h 179"/>
                <a:gd name="T36" fmla="*/ 178 w 205"/>
                <a:gd name="T37" fmla="*/ 95 h 179"/>
                <a:gd name="T38" fmla="*/ 198 w 205"/>
                <a:gd name="T39" fmla="*/ 94 h 179"/>
                <a:gd name="T40" fmla="*/ 80 w 205"/>
                <a:gd name="T41" fmla="*/ 42 h 179"/>
                <a:gd name="T42" fmla="*/ 124 w 205"/>
                <a:gd name="T43" fmla="*/ 38 h 179"/>
                <a:gd name="T44" fmla="*/ 117 w 205"/>
                <a:gd name="T45" fmla="*/ 56 h 179"/>
                <a:gd name="T46" fmla="*/ 106 w 205"/>
                <a:gd name="T47" fmla="*/ 69 h 179"/>
                <a:gd name="T48" fmla="*/ 95 w 205"/>
                <a:gd name="T49" fmla="*/ 67 h 179"/>
                <a:gd name="T50" fmla="*/ 68 w 205"/>
                <a:gd name="T51" fmla="*/ 45 h 179"/>
                <a:gd name="T52" fmla="*/ 80 w 205"/>
                <a:gd name="T53" fmla="*/ 60 h 179"/>
                <a:gd name="T54" fmla="*/ 87 w 205"/>
                <a:gd name="T55" fmla="*/ 76 h 179"/>
                <a:gd name="T56" fmla="*/ 80 w 205"/>
                <a:gd name="T57" fmla="*/ 85 h 179"/>
                <a:gd name="T58" fmla="*/ 50 w 205"/>
                <a:gd name="T59" fmla="*/ 85 h 179"/>
                <a:gd name="T60" fmla="*/ 74 w 205"/>
                <a:gd name="T61" fmla="*/ 132 h 179"/>
                <a:gd name="T62" fmla="*/ 54 w 205"/>
                <a:gd name="T63" fmla="*/ 118 h 179"/>
                <a:gd name="T64" fmla="*/ 52 w 205"/>
                <a:gd name="T65" fmla="*/ 93 h 179"/>
                <a:gd name="T66" fmla="*/ 80 w 205"/>
                <a:gd name="T67" fmla="*/ 94 h 179"/>
                <a:gd name="T68" fmla="*/ 87 w 205"/>
                <a:gd name="T69" fmla="*/ 103 h 179"/>
                <a:gd name="T70" fmla="*/ 80 w 205"/>
                <a:gd name="T71" fmla="*/ 119 h 179"/>
                <a:gd name="T72" fmla="*/ 124 w 205"/>
                <a:gd name="T73" fmla="*/ 139 h 179"/>
                <a:gd name="T74" fmla="*/ 80 w 205"/>
                <a:gd name="T75" fmla="*/ 137 h 179"/>
                <a:gd name="T76" fmla="*/ 93 w 205"/>
                <a:gd name="T77" fmla="*/ 112 h 179"/>
                <a:gd name="T78" fmla="*/ 106 w 205"/>
                <a:gd name="T79" fmla="*/ 109 h 179"/>
                <a:gd name="T80" fmla="*/ 112 w 205"/>
                <a:gd name="T81" fmla="*/ 112 h 179"/>
                <a:gd name="T82" fmla="*/ 111 w 205"/>
                <a:gd name="T83" fmla="*/ 85 h 179"/>
                <a:gd name="T84" fmla="*/ 133 w 205"/>
                <a:gd name="T85" fmla="*/ 132 h 179"/>
                <a:gd name="T86" fmla="*/ 118 w 205"/>
                <a:gd name="T87" fmla="*/ 107 h 179"/>
                <a:gd name="T88" fmla="*/ 122 w 205"/>
                <a:gd name="T89" fmla="*/ 97 h 179"/>
                <a:gd name="T90" fmla="*/ 139 w 205"/>
                <a:gd name="T91" fmla="*/ 94 h 179"/>
                <a:gd name="T92" fmla="*/ 158 w 205"/>
                <a:gd name="T93" fmla="*/ 97 h 179"/>
                <a:gd name="T94" fmla="*/ 155 w 205"/>
                <a:gd name="T95" fmla="*/ 85 h 179"/>
                <a:gd name="T96" fmla="*/ 127 w 205"/>
                <a:gd name="T97" fmla="*/ 86 h 179"/>
                <a:gd name="T98" fmla="*/ 120 w 205"/>
                <a:gd name="T99" fmla="*/ 80 h 179"/>
                <a:gd name="T100" fmla="*/ 117 w 205"/>
                <a:gd name="T101" fmla="*/ 70 h 179"/>
                <a:gd name="T102" fmla="*/ 133 w 205"/>
                <a:gd name="T103" fmla="*/ 47 h 179"/>
                <a:gd name="T104" fmla="*/ 99 w 205"/>
                <a:gd name="T105" fmla="*/ 8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5" h="179">
                  <a:moveTo>
                    <a:pt x="198" y="85"/>
                  </a:moveTo>
                  <a:cubicBezTo>
                    <a:pt x="195" y="85"/>
                    <a:pt x="191" y="87"/>
                    <a:pt x="187" y="87"/>
                  </a:cubicBezTo>
                  <a:cubicBezTo>
                    <a:pt x="184" y="87"/>
                    <a:pt x="182" y="87"/>
                    <a:pt x="181" y="86"/>
                  </a:cubicBezTo>
                  <a:cubicBezTo>
                    <a:pt x="181" y="86"/>
                    <a:pt x="181" y="86"/>
                    <a:pt x="181" y="86"/>
                  </a:cubicBezTo>
                  <a:cubicBezTo>
                    <a:pt x="181" y="85"/>
                    <a:pt x="181" y="85"/>
                    <a:pt x="180" y="85"/>
                  </a:cubicBezTo>
                  <a:cubicBezTo>
                    <a:pt x="180" y="85"/>
                    <a:pt x="180" y="85"/>
                    <a:pt x="180" y="85"/>
                  </a:cubicBezTo>
                  <a:cubicBezTo>
                    <a:pt x="180" y="84"/>
                    <a:pt x="179" y="84"/>
                    <a:pt x="178" y="84"/>
                  </a:cubicBezTo>
                  <a:cubicBezTo>
                    <a:pt x="178" y="83"/>
                    <a:pt x="177" y="83"/>
                    <a:pt x="177" y="83"/>
                  </a:cubicBezTo>
                  <a:cubicBezTo>
                    <a:pt x="175" y="83"/>
                    <a:pt x="175" y="83"/>
                    <a:pt x="175" y="83"/>
                  </a:cubicBezTo>
                  <a:cubicBezTo>
                    <a:pt x="174" y="72"/>
                    <a:pt x="171" y="62"/>
                    <a:pt x="166" y="53"/>
                  </a:cubicBezTo>
                  <a:cubicBezTo>
                    <a:pt x="160" y="44"/>
                    <a:pt x="153" y="36"/>
                    <a:pt x="145" y="30"/>
                  </a:cubicBezTo>
                  <a:cubicBezTo>
                    <a:pt x="146" y="29"/>
                    <a:pt x="146" y="29"/>
                    <a:pt x="146" y="29"/>
                  </a:cubicBezTo>
                  <a:cubicBezTo>
                    <a:pt x="146" y="28"/>
                    <a:pt x="146" y="27"/>
                    <a:pt x="145" y="27"/>
                  </a:cubicBezTo>
                  <a:cubicBezTo>
                    <a:pt x="146" y="26"/>
                    <a:pt x="146" y="25"/>
                    <a:pt x="145" y="25"/>
                  </a:cubicBezTo>
                  <a:cubicBezTo>
                    <a:pt x="145" y="25"/>
                    <a:pt x="145" y="25"/>
                    <a:pt x="145" y="25"/>
                  </a:cubicBezTo>
                  <a:cubicBezTo>
                    <a:pt x="146" y="24"/>
                    <a:pt x="145" y="23"/>
                    <a:pt x="145" y="23"/>
                  </a:cubicBezTo>
                  <a:cubicBezTo>
                    <a:pt x="145" y="23"/>
                    <a:pt x="145" y="23"/>
                    <a:pt x="145" y="23"/>
                  </a:cubicBezTo>
                  <a:cubicBezTo>
                    <a:pt x="145" y="22"/>
                    <a:pt x="145" y="20"/>
                    <a:pt x="147" y="17"/>
                  </a:cubicBezTo>
                  <a:cubicBezTo>
                    <a:pt x="149" y="14"/>
                    <a:pt x="152" y="12"/>
                    <a:pt x="154" y="9"/>
                  </a:cubicBezTo>
                  <a:cubicBezTo>
                    <a:pt x="156" y="6"/>
                    <a:pt x="156" y="3"/>
                    <a:pt x="153" y="1"/>
                  </a:cubicBezTo>
                  <a:cubicBezTo>
                    <a:pt x="153" y="1"/>
                    <a:pt x="153" y="1"/>
                    <a:pt x="153" y="1"/>
                  </a:cubicBezTo>
                  <a:cubicBezTo>
                    <a:pt x="151" y="0"/>
                    <a:pt x="148" y="1"/>
                    <a:pt x="147" y="4"/>
                  </a:cubicBezTo>
                  <a:cubicBezTo>
                    <a:pt x="145" y="7"/>
                    <a:pt x="145" y="11"/>
                    <a:pt x="143" y="15"/>
                  </a:cubicBezTo>
                  <a:cubicBezTo>
                    <a:pt x="141" y="18"/>
                    <a:pt x="140" y="19"/>
                    <a:pt x="139" y="20"/>
                  </a:cubicBezTo>
                  <a:cubicBezTo>
                    <a:pt x="139" y="20"/>
                    <a:pt x="139" y="20"/>
                    <a:pt x="139" y="20"/>
                  </a:cubicBezTo>
                  <a:cubicBezTo>
                    <a:pt x="138" y="19"/>
                    <a:pt x="137" y="19"/>
                    <a:pt x="137" y="20"/>
                  </a:cubicBezTo>
                  <a:cubicBezTo>
                    <a:pt x="137" y="20"/>
                    <a:pt x="137" y="20"/>
                    <a:pt x="137" y="20"/>
                  </a:cubicBezTo>
                  <a:cubicBezTo>
                    <a:pt x="136" y="20"/>
                    <a:pt x="136" y="20"/>
                    <a:pt x="136" y="21"/>
                  </a:cubicBezTo>
                  <a:cubicBezTo>
                    <a:pt x="135" y="21"/>
                    <a:pt x="134" y="21"/>
                    <a:pt x="133" y="22"/>
                  </a:cubicBezTo>
                  <a:cubicBezTo>
                    <a:pt x="133" y="23"/>
                    <a:pt x="133" y="23"/>
                    <a:pt x="133" y="23"/>
                  </a:cubicBezTo>
                  <a:cubicBezTo>
                    <a:pt x="114" y="15"/>
                    <a:pt x="92" y="14"/>
                    <a:pt x="72" y="23"/>
                  </a:cubicBezTo>
                  <a:cubicBezTo>
                    <a:pt x="71" y="22"/>
                    <a:pt x="71" y="22"/>
                    <a:pt x="71" y="22"/>
                  </a:cubicBezTo>
                  <a:cubicBezTo>
                    <a:pt x="71" y="21"/>
                    <a:pt x="70" y="21"/>
                    <a:pt x="69" y="21"/>
                  </a:cubicBezTo>
                  <a:cubicBezTo>
                    <a:pt x="69" y="20"/>
                    <a:pt x="68" y="20"/>
                    <a:pt x="68" y="20"/>
                  </a:cubicBezTo>
                  <a:cubicBezTo>
                    <a:pt x="68" y="20"/>
                    <a:pt x="68" y="20"/>
                    <a:pt x="68" y="20"/>
                  </a:cubicBezTo>
                  <a:cubicBezTo>
                    <a:pt x="67" y="19"/>
                    <a:pt x="67" y="19"/>
                    <a:pt x="66" y="20"/>
                  </a:cubicBezTo>
                  <a:cubicBezTo>
                    <a:pt x="66" y="20"/>
                    <a:pt x="66" y="20"/>
                    <a:pt x="66" y="20"/>
                  </a:cubicBezTo>
                  <a:cubicBezTo>
                    <a:pt x="65" y="19"/>
                    <a:pt x="64" y="18"/>
                    <a:pt x="62" y="15"/>
                  </a:cubicBezTo>
                  <a:cubicBezTo>
                    <a:pt x="60" y="11"/>
                    <a:pt x="60" y="7"/>
                    <a:pt x="58" y="4"/>
                  </a:cubicBezTo>
                  <a:cubicBezTo>
                    <a:pt x="56" y="1"/>
                    <a:pt x="54" y="0"/>
                    <a:pt x="51" y="1"/>
                  </a:cubicBezTo>
                  <a:cubicBezTo>
                    <a:pt x="51" y="1"/>
                    <a:pt x="51" y="1"/>
                    <a:pt x="51" y="1"/>
                  </a:cubicBezTo>
                  <a:cubicBezTo>
                    <a:pt x="49" y="3"/>
                    <a:pt x="49" y="6"/>
                    <a:pt x="51" y="9"/>
                  </a:cubicBezTo>
                  <a:cubicBezTo>
                    <a:pt x="52" y="12"/>
                    <a:pt x="56" y="14"/>
                    <a:pt x="58" y="17"/>
                  </a:cubicBezTo>
                  <a:cubicBezTo>
                    <a:pt x="60" y="20"/>
                    <a:pt x="60" y="22"/>
                    <a:pt x="60" y="23"/>
                  </a:cubicBezTo>
                  <a:cubicBezTo>
                    <a:pt x="60" y="23"/>
                    <a:pt x="60" y="23"/>
                    <a:pt x="60" y="23"/>
                  </a:cubicBezTo>
                  <a:cubicBezTo>
                    <a:pt x="59" y="23"/>
                    <a:pt x="59" y="24"/>
                    <a:pt x="59" y="25"/>
                  </a:cubicBezTo>
                  <a:cubicBezTo>
                    <a:pt x="59" y="25"/>
                    <a:pt x="59" y="25"/>
                    <a:pt x="59" y="25"/>
                  </a:cubicBezTo>
                  <a:cubicBezTo>
                    <a:pt x="59" y="25"/>
                    <a:pt x="59" y="26"/>
                    <a:pt x="59" y="27"/>
                  </a:cubicBezTo>
                  <a:cubicBezTo>
                    <a:pt x="59" y="27"/>
                    <a:pt x="59" y="28"/>
                    <a:pt x="59" y="29"/>
                  </a:cubicBezTo>
                  <a:cubicBezTo>
                    <a:pt x="60" y="30"/>
                    <a:pt x="60" y="30"/>
                    <a:pt x="60" y="30"/>
                  </a:cubicBezTo>
                  <a:cubicBezTo>
                    <a:pt x="42" y="43"/>
                    <a:pt x="32" y="62"/>
                    <a:pt x="30" y="83"/>
                  </a:cubicBezTo>
                  <a:cubicBezTo>
                    <a:pt x="28" y="83"/>
                    <a:pt x="28" y="83"/>
                    <a:pt x="28" y="83"/>
                  </a:cubicBezTo>
                  <a:cubicBezTo>
                    <a:pt x="27" y="83"/>
                    <a:pt x="27" y="83"/>
                    <a:pt x="26" y="84"/>
                  </a:cubicBezTo>
                  <a:cubicBezTo>
                    <a:pt x="26" y="84"/>
                    <a:pt x="25" y="84"/>
                    <a:pt x="25" y="85"/>
                  </a:cubicBezTo>
                  <a:cubicBezTo>
                    <a:pt x="25" y="85"/>
                    <a:pt x="25" y="85"/>
                    <a:pt x="25" y="85"/>
                  </a:cubicBezTo>
                  <a:cubicBezTo>
                    <a:pt x="24" y="85"/>
                    <a:pt x="23" y="85"/>
                    <a:pt x="23" y="86"/>
                  </a:cubicBezTo>
                  <a:cubicBezTo>
                    <a:pt x="23" y="86"/>
                    <a:pt x="23" y="86"/>
                    <a:pt x="23" y="86"/>
                  </a:cubicBezTo>
                  <a:cubicBezTo>
                    <a:pt x="23" y="87"/>
                    <a:pt x="21" y="87"/>
                    <a:pt x="18" y="87"/>
                  </a:cubicBezTo>
                  <a:cubicBezTo>
                    <a:pt x="13" y="87"/>
                    <a:pt x="10" y="85"/>
                    <a:pt x="6" y="85"/>
                  </a:cubicBezTo>
                  <a:cubicBezTo>
                    <a:pt x="3" y="85"/>
                    <a:pt x="0" y="87"/>
                    <a:pt x="0" y="90"/>
                  </a:cubicBezTo>
                  <a:cubicBezTo>
                    <a:pt x="0" y="90"/>
                    <a:pt x="0" y="90"/>
                    <a:pt x="0" y="90"/>
                  </a:cubicBezTo>
                  <a:cubicBezTo>
                    <a:pt x="0" y="92"/>
                    <a:pt x="3" y="94"/>
                    <a:pt x="6" y="94"/>
                  </a:cubicBezTo>
                  <a:cubicBezTo>
                    <a:pt x="10" y="94"/>
                    <a:pt x="13" y="92"/>
                    <a:pt x="18" y="92"/>
                  </a:cubicBezTo>
                  <a:cubicBezTo>
                    <a:pt x="21" y="92"/>
                    <a:pt x="23" y="93"/>
                    <a:pt x="23" y="93"/>
                  </a:cubicBezTo>
                  <a:cubicBezTo>
                    <a:pt x="23" y="93"/>
                    <a:pt x="23" y="93"/>
                    <a:pt x="23" y="93"/>
                  </a:cubicBezTo>
                  <a:cubicBezTo>
                    <a:pt x="23" y="94"/>
                    <a:pt x="24" y="94"/>
                    <a:pt x="25" y="94"/>
                  </a:cubicBezTo>
                  <a:cubicBezTo>
                    <a:pt x="25" y="94"/>
                    <a:pt x="25" y="94"/>
                    <a:pt x="25" y="94"/>
                  </a:cubicBezTo>
                  <a:cubicBezTo>
                    <a:pt x="25" y="95"/>
                    <a:pt x="26" y="95"/>
                    <a:pt x="26" y="95"/>
                  </a:cubicBezTo>
                  <a:cubicBezTo>
                    <a:pt x="27" y="96"/>
                    <a:pt x="27" y="97"/>
                    <a:pt x="28" y="97"/>
                  </a:cubicBezTo>
                  <a:cubicBezTo>
                    <a:pt x="30" y="97"/>
                    <a:pt x="30" y="97"/>
                    <a:pt x="30" y="97"/>
                  </a:cubicBezTo>
                  <a:cubicBezTo>
                    <a:pt x="31" y="107"/>
                    <a:pt x="34" y="117"/>
                    <a:pt x="39" y="126"/>
                  </a:cubicBezTo>
                  <a:cubicBezTo>
                    <a:pt x="45" y="135"/>
                    <a:pt x="52" y="143"/>
                    <a:pt x="60" y="149"/>
                  </a:cubicBezTo>
                  <a:cubicBezTo>
                    <a:pt x="59" y="150"/>
                    <a:pt x="59" y="150"/>
                    <a:pt x="59" y="150"/>
                  </a:cubicBezTo>
                  <a:cubicBezTo>
                    <a:pt x="59" y="151"/>
                    <a:pt x="59" y="152"/>
                    <a:pt x="59" y="153"/>
                  </a:cubicBezTo>
                  <a:cubicBezTo>
                    <a:pt x="59" y="153"/>
                    <a:pt x="59" y="154"/>
                    <a:pt x="59" y="154"/>
                  </a:cubicBezTo>
                  <a:cubicBezTo>
                    <a:pt x="59" y="154"/>
                    <a:pt x="59" y="154"/>
                    <a:pt x="59" y="154"/>
                  </a:cubicBezTo>
                  <a:cubicBezTo>
                    <a:pt x="59" y="155"/>
                    <a:pt x="59" y="156"/>
                    <a:pt x="60" y="156"/>
                  </a:cubicBezTo>
                  <a:cubicBezTo>
                    <a:pt x="60" y="156"/>
                    <a:pt x="60" y="156"/>
                    <a:pt x="60" y="156"/>
                  </a:cubicBezTo>
                  <a:cubicBezTo>
                    <a:pt x="60" y="157"/>
                    <a:pt x="60" y="159"/>
                    <a:pt x="58" y="162"/>
                  </a:cubicBezTo>
                  <a:cubicBezTo>
                    <a:pt x="56" y="166"/>
                    <a:pt x="52" y="167"/>
                    <a:pt x="51" y="171"/>
                  </a:cubicBezTo>
                  <a:cubicBezTo>
                    <a:pt x="49" y="174"/>
                    <a:pt x="49" y="177"/>
                    <a:pt x="51" y="178"/>
                  </a:cubicBezTo>
                  <a:cubicBezTo>
                    <a:pt x="51" y="178"/>
                    <a:pt x="51" y="178"/>
                    <a:pt x="51" y="178"/>
                  </a:cubicBezTo>
                  <a:cubicBezTo>
                    <a:pt x="54" y="179"/>
                    <a:pt x="56" y="178"/>
                    <a:pt x="58" y="175"/>
                  </a:cubicBezTo>
                  <a:cubicBezTo>
                    <a:pt x="60" y="172"/>
                    <a:pt x="60" y="168"/>
                    <a:pt x="62" y="164"/>
                  </a:cubicBezTo>
                  <a:cubicBezTo>
                    <a:pt x="64" y="161"/>
                    <a:pt x="65" y="160"/>
                    <a:pt x="66" y="160"/>
                  </a:cubicBezTo>
                  <a:cubicBezTo>
                    <a:pt x="66" y="160"/>
                    <a:pt x="66" y="160"/>
                    <a:pt x="66" y="160"/>
                  </a:cubicBezTo>
                  <a:cubicBezTo>
                    <a:pt x="67" y="160"/>
                    <a:pt x="67" y="160"/>
                    <a:pt x="68" y="159"/>
                  </a:cubicBezTo>
                  <a:cubicBezTo>
                    <a:pt x="68" y="159"/>
                    <a:pt x="68" y="159"/>
                    <a:pt x="68" y="159"/>
                  </a:cubicBezTo>
                  <a:cubicBezTo>
                    <a:pt x="68" y="159"/>
                    <a:pt x="69" y="159"/>
                    <a:pt x="69" y="158"/>
                  </a:cubicBezTo>
                  <a:cubicBezTo>
                    <a:pt x="70" y="159"/>
                    <a:pt x="71" y="158"/>
                    <a:pt x="71" y="157"/>
                  </a:cubicBezTo>
                  <a:cubicBezTo>
                    <a:pt x="72" y="156"/>
                    <a:pt x="72" y="156"/>
                    <a:pt x="72" y="156"/>
                  </a:cubicBezTo>
                  <a:cubicBezTo>
                    <a:pt x="91" y="165"/>
                    <a:pt x="113" y="165"/>
                    <a:pt x="133" y="156"/>
                  </a:cubicBezTo>
                  <a:cubicBezTo>
                    <a:pt x="133" y="157"/>
                    <a:pt x="133" y="157"/>
                    <a:pt x="133" y="157"/>
                  </a:cubicBezTo>
                  <a:cubicBezTo>
                    <a:pt x="134" y="158"/>
                    <a:pt x="135" y="159"/>
                    <a:pt x="136" y="158"/>
                  </a:cubicBezTo>
                  <a:cubicBezTo>
                    <a:pt x="136" y="159"/>
                    <a:pt x="136" y="159"/>
                    <a:pt x="137" y="159"/>
                  </a:cubicBezTo>
                  <a:cubicBezTo>
                    <a:pt x="137" y="159"/>
                    <a:pt x="137" y="159"/>
                    <a:pt x="137" y="159"/>
                  </a:cubicBezTo>
                  <a:cubicBezTo>
                    <a:pt x="137" y="160"/>
                    <a:pt x="138" y="160"/>
                    <a:pt x="139" y="160"/>
                  </a:cubicBezTo>
                  <a:cubicBezTo>
                    <a:pt x="139" y="160"/>
                    <a:pt x="139" y="160"/>
                    <a:pt x="139" y="160"/>
                  </a:cubicBezTo>
                  <a:cubicBezTo>
                    <a:pt x="140" y="160"/>
                    <a:pt x="141" y="161"/>
                    <a:pt x="143" y="164"/>
                  </a:cubicBezTo>
                  <a:cubicBezTo>
                    <a:pt x="145" y="168"/>
                    <a:pt x="145" y="172"/>
                    <a:pt x="147" y="175"/>
                  </a:cubicBezTo>
                  <a:cubicBezTo>
                    <a:pt x="148" y="178"/>
                    <a:pt x="151" y="179"/>
                    <a:pt x="153" y="178"/>
                  </a:cubicBezTo>
                  <a:cubicBezTo>
                    <a:pt x="153" y="178"/>
                    <a:pt x="153" y="178"/>
                    <a:pt x="153" y="178"/>
                  </a:cubicBezTo>
                  <a:cubicBezTo>
                    <a:pt x="156" y="177"/>
                    <a:pt x="156" y="174"/>
                    <a:pt x="154" y="171"/>
                  </a:cubicBezTo>
                  <a:cubicBezTo>
                    <a:pt x="152" y="167"/>
                    <a:pt x="149" y="166"/>
                    <a:pt x="147" y="162"/>
                  </a:cubicBezTo>
                  <a:cubicBezTo>
                    <a:pt x="145" y="159"/>
                    <a:pt x="145" y="157"/>
                    <a:pt x="145" y="156"/>
                  </a:cubicBezTo>
                  <a:cubicBezTo>
                    <a:pt x="145" y="156"/>
                    <a:pt x="145" y="156"/>
                    <a:pt x="145" y="156"/>
                  </a:cubicBezTo>
                  <a:cubicBezTo>
                    <a:pt x="145" y="156"/>
                    <a:pt x="146" y="155"/>
                    <a:pt x="145" y="154"/>
                  </a:cubicBezTo>
                  <a:cubicBezTo>
                    <a:pt x="145" y="154"/>
                    <a:pt x="145" y="154"/>
                    <a:pt x="145" y="154"/>
                  </a:cubicBezTo>
                  <a:cubicBezTo>
                    <a:pt x="146" y="154"/>
                    <a:pt x="146" y="153"/>
                    <a:pt x="145" y="153"/>
                  </a:cubicBezTo>
                  <a:cubicBezTo>
                    <a:pt x="146" y="152"/>
                    <a:pt x="146" y="151"/>
                    <a:pt x="146" y="150"/>
                  </a:cubicBezTo>
                  <a:cubicBezTo>
                    <a:pt x="145" y="149"/>
                    <a:pt x="145" y="149"/>
                    <a:pt x="145" y="149"/>
                  </a:cubicBezTo>
                  <a:cubicBezTo>
                    <a:pt x="162" y="136"/>
                    <a:pt x="173" y="117"/>
                    <a:pt x="175" y="97"/>
                  </a:cubicBezTo>
                  <a:cubicBezTo>
                    <a:pt x="177" y="97"/>
                    <a:pt x="177" y="97"/>
                    <a:pt x="177" y="97"/>
                  </a:cubicBezTo>
                  <a:cubicBezTo>
                    <a:pt x="177" y="97"/>
                    <a:pt x="178" y="96"/>
                    <a:pt x="178" y="95"/>
                  </a:cubicBezTo>
                  <a:cubicBezTo>
                    <a:pt x="179" y="95"/>
                    <a:pt x="180" y="95"/>
                    <a:pt x="180" y="94"/>
                  </a:cubicBezTo>
                  <a:cubicBezTo>
                    <a:pt x="180" y="94"/>
                    <a:pt x="180" y="94"/>
                    <a:pt x="180" y="94"/>
                  </a:cubicBezTo>
                  <a:cubicBezTo>
                    <a:pt x="181" y="94"/>
                    <a:pt x="181" y="94"/>
                    <a:pt x="181" y="93"/>
                  </a:cubicBezTo>
                  <a:cubicBezTo>
                    <a:pt x="181" y="93"/>
                    <a:pt x="181" y="93"/>
                    <a:pt x="181" y="93"/>
                  </a:cubicBezTo>
                  <a:cubicBezTo>
                    <a:pt x="182" y="93"/>
                    <a:pt x="184" y="92"/>
                    <a:pt x="187" y="92"/>
                  </a:cubicBezTo>
                  <a:cubicBezTo>
                    <a:pt x="191" y="92"/>
                    <a:pt x="195" y="94"/>
                    <a:pt x="198" y="94"/>
                  </a:cubicBezTo>
                  <a:cubicBezTo>
                    <a:pt x="202" y="94"/>
                    <a:pt x="204" y="92"/>
                    <a:pt x="205" y="90"/>
                  </a:cubicBezTo>
                  <a:cubicBezTo>
                    <a:pt x="205" y="90"/>
                    <a:pt x="205" y="90"/>
                    <a:pt x="205" y="90"/>
                  </a:cubicBezTo>
                  <a:cubicBezTo>
                    <a:pt x="204" y="87"/>
                    <a:pt x="202" y="85"/>
                    <a:pt x="198" y="85"/>
                  </a:cubicBezTo>
                  <a:close/>
                  <a:moveTo>
                    <a:pt x="80" y="44"/>
                  </a:moveTo>
                  <a:cubicBezTo>
                    <a:pt x="80" y="44"/>
                    <a:pt x="80" y="44"/>
                    <a:pt x="80" y="44"/>
                  </a:cubicBezTo>
                  <a:cubicBezTo>
                    <a:pt x="81" y="44"/>
                    <a:pt x="81" y="43"/>
                    <a:pt x="80" y="42"/>
                  </a:cubicBezTo>
                  <a:cubicBezTo>
                    <a:pt x="80" y="42"/>
                    <a:pt x="80" y="42"/>
                    <a:pt x="80" y="42"/>
                  </a:cubicBezTo>
                  <a:cubicBezTo>
                    <a:pt x="81" y="42"/>
                    <a:pt x="81" y="41"/>
                    <a:pt x="81" y="40"/>
                  </a:cubicBezTo>
                  <a:cubicBezTo>
                    <a:pt x="81" y="40"/>
                    <a:pt x="81" y="39"/>
                    <a:pt x="81" y="38"/>
                  </a:cubicBezTo>
                  <a:cubicBezTo>
                    <a:pt x="81" y="38"/>
                    <a:pt x="81" y="38"/>
                    <a:pt x="81" y="38"/>
                  </a:cubicBezTo>
                  <a:cubicBezTo>
                    <a:pt x="95" y="32"/>
                    <a:pt x="111" y="32"/>
                    <a:pt x="124" y="38"/>
                  </a:cubicBezTo>
                  <a:cubicBezTo>
                    <a:pt x="124" y="38"/>
                    <a:pt x="124" y="38"/>
                    <a:pt x="124" y="38"/>
                  </a:cubicBezTo>
                  <a:cubicBezTo>
                    <a:pt x="124" y="39"/>
                    <a:pt x="124" y="40"/>
                    <a:pt x="124" y="40"/>
                  </a:cubicBezTo>
                  <a:cubicBezTo>
                    <a:pt x="124" y="41"/>
                    <a:pt x="124" y="42"/>
                    <a:pt x="124" y="42"/>
                  </a:cubicBezTo>
                  <a:cubicBezTo>
                    <a:pt x="124" y="42"/>
                    <a:pt x="124" y="42"/>
                    <a:pt x="124" y="42"/>
                  </a:cubicBezTo>
                  <a:cubicBezTo>
                    <a:pt x="124" y="43"/>
                    <a:pt x="124" y="44"/>
                    <a:pt x="125" y="44"/>
                  </a:cubicBezTo>
                  <a:cubicBezTo>
                    <a:pt x="125" y="44"/>
                    <a:pt x="125" y="44"/>
                    <a:pt x="125" y="44"/>
                  </a:cubicBezTo>
                  <a:cubicBezTo>
                    <a:pt x="124" y="46"/>
                    <a:pt x="121" y="52"/>
                    <a:pt x="117" y="56"/>
                  </a:cubicBezTo>
                  <a:cubicBezTo>
                    <a:pt x="112" y="60"/>
                    <a:pt x="111" y="63"/>
                    <a:pt x="112" y="67"/>
                  </a:cubicBezTo>
                  <a:cubicBezTo>
                    <a:pt x="112" y="67"/>
                    <a:pt x="112" y="67"/>
                    <a:pt x="112" y="67"/>
                  </a:cubicBezTo>
                  <a:cubicBezTo>
                    <a:pt x="111" y="67"/>
                    <a:pt x="110" y="67"/>
                    <a:pt x="110" y="67"/>
                  </a:cubicBezTo>
                  <a:cubicBezTo>
                    <a:pt x="110" y="67"/>
                    <a:pt x="110" y="67"/>
                    <a:pt x="110" y="67"/>
                  </a:cubicBezTo>
                  <a:cubicBezTo>
                    <a:pt x="109" y="67"/>
                    <a:pt x="108" y="68"/>
                    <a:pt x="108" y="68"/>
                  </a:cubicBezTo>
                  <a:cubicBezTo>
                    <a:pt x="107" y="68"/>
                    <a:pt x="106" y="68"/>
                    <a:pt x="106" y="69"/>
                  </a:cubicBezTo>
                  <a:cubicBezTo>
                    <a:pt x="106" y="70"/>
                    <a:pt x="106" y="70"/>
                    <a:pt x="106" y="70"/>
                  </a:cubicBezTo>
                  <a:cubicBezTo>
                    <a:pt x="103" y="70"/>
                    <a:pt x="101" y="70"/>
                    <a:pt x="99" y="70"/>
                  </a:cubicBezTo>
                  <a:cubicBezTo>
                    <a:pt x="99" y="69"/>
                    <a:pt x="99" y="69"/>
                    <a:pt x="99" y="69"/>
                  </a:cubicBezTo>
                  <a:cubicBezTo>
                    <a:pt x="98" y="68"/>
                    <a:pt x="97" y="68"/>
                    <a:pt x="97" y="68"/>
                  </a:cubicBezTo>
                  <a:cubicBezTo>
                    <a:pt x="96" y="68"/>
                    <a:pt x="96" y="67"/>
                    <a:pt x="95" y="67"/>
                  </a:cubicBezTo>
                  <a:cubicBezTo>
                    <a:pt x="95" y="67"/>
                    <a:pt x="95" y="67"/>
                    <a:pt x="95" y="67"/>
                  </a:cubicBezTo>
                  <a:cubicBezTo>
                    <a:pt x="95" y="67"/>
                    <a:pt x="94" y="67"/>
                    <a:pt x="93" y="67"/>
                  </a:cubicBezTo>
                  <a:cubicBezTo>
                    <a:pt x="93" y="67"/>
                    <a:pt x="93" y="67"/>
                    <a:pt x="93" y="67"/>
                  </a:cubicBezTo>
                  <a:cubicBezTo>
                    <a:pt x="93" y="63"/>
                    <a:pt x="93" y="60"/>
                    <a:pt x="88" y="56"/>
                  </a:cubicBezTo>
                  <a:cubicBezTo>
                    <a:pt x="84" y="52"/>
                    <a:pt x="80" y="46"/>
                    <a:pt x="80" y="44"/>
                  </a:cubicBezTo>
                  <a:close/>
                  <a:moveTo>
                    <a:pt x="68" y="45"/>
                  </a:moveTo>
                  <a:cubicBezTo>
                    <a:pt x="68" y="45"/>
                    <a:pt x="68" y="45"/>
                    <a:pt x="68" y="45"/>
                  </a:cubicBezTo>
                  <a:cubicBezTo>
                    <a:pt x="69" y="46"/>
                    <a:pt x="70" y="46"/>
                    <a:pt x="71" y="46"/>
                  </a:cubicBezTo>
                  <a:cubicBezTo>
                    <a:pt x="71" y="47"/>
                    <a:pt x="72" y="47"/>
                    <a:pt x="72" y="47"/>
                  </a:cubicBezTo>
                  <a:cubicBezTo>
                    <a:pt x="72" y="47"/>
                    <a:pt x="72" y="47"/>
                    <a:pt x="72" y="47"/>
                  </a:cubicBezTo>
                  <a:cubicBezTo>
                    <a:pt x="73" y="48"/>
                    <a:pt x="73" y="48"/>
                    <a:pt x="74" y="47"/>
                  </a:cubicBezTo>
                  <a:cubicBezTo>
                    <a:pt x="74" y="47"/>
                    <a:pt x="74" y="47"/>
                    <a:pt x="74" y="47"/>
                  </a:cubicBezTo>
                  <a:cubicBezTo>
                    <a:pt x="75" y="49"/>
                    <a:pt x="79" y="55"/>
                    <a:pt x="80" y="60"/>
                  </a:cubicBezTo>
                  <a:cubicBezTo>
                    <a:pt x="82" y="67"/>
                    <a:pt x="84" y="68"/>
                    <a:pt x="87" y="70"/>
                  </a:cubicBezTo>
                  <a:cubicBezTo>
                    <a:pt x="87" y="70"/>
                    <a:pt x="87" y="70"/>
                    <a:pt x="87" y="70"/>
                  </a:cubicBezTo>
                  <a:cubicBezTo>
                    <a:pt x="87" y="71"/>
                    <a:pt x="86" y="72"/>
                    <a:pt x="87" y="72"/>
                  </a:cubicBezTo>
                  <a:cubicBezTo>
                    <a:pt x="87" y="72"/>
                    <a:pt x="87" y="72"/>
                    <a:pt x="87" y="72"/>
                  </a:cubicBezTo>
                  <a:cubicBezTo>
                    <a:pt x="86" y="73"/>
                    <a:pt x="86" y="73"/>
                    <a:pt x="87" y="74"/>
                  </a:cubicBezTo>
                  <a:cubicBezTo>
                    <a:pt x="86" y="75"/>
                    <a:pt x="86" y="76"/>
                    <a:pt x="87" y="76"/>
                  </a:cubicBezTo>
                  <a:cubicBezTo>
                    <a:pt x="87" y="77"/>
                    <a:pt x="87" y="77"/>
                    <a:pt x="87" y="77"/>
                  </a:cubicBezTo>
                  <a:cubicBezTo>
                    <a:pt x="86" y="79"/>
                    <a:pt x="85" y="81"/>
                    <a:pt x="84" y="83"/>
                  </a:cubicBezTo>
                  <a:cubicBezTo>
                    <a:pt x="83" y="83"/>
                    <a:pt x="83" y="83"/>
                    <a:pt x="83" y="83"/>
                  </a:cubicBezTo>
                  <a:cubicBezTo>
                    <a:pt x="82" y="83"/>
                    <a:pt x="81" y="83"/>
                    <a:pt x="81" y="84"/>
                  </a:cubicBezTo>
                  <a:cubicBezTo>
                    <a:pt x="80" y="84"/>
                    <a:pt x="80" y="84"/>
                    <a:pt x="80" y="85"/>
                  </a:cubicBezTo>
                  <a:cubicBezTo>
                    <a:pt x="80" y="85"/>
                    <a:pt x="80" y="85"/>
                    <a:pt x="80" y="85"/>
                  </a:cubicBezTo>
                  <a:cubicBezTo>
                    <a:pt x="79" y="85"/>
                    <a:pt x="78" y="85"/>
                    <a:pt x="78" y="86"/>
                  </a:cubicBezTo>
                  <a:cubicBezTo>
                    <a:pt x="78" y="86"/>
                    <a:pt x="78" y="86"/>
                    <a:pt x="78" y="86"/>
                  </a:cubicBezTo>
                  <a:cubicBezTo>
                    <a:pt x="75" y="84"/>
                    <a:pt x="72" y="83"/>
                    <a:pt x="66" y="85"/>
                  </a:cubicBezTo>
                  <a:cubicBezTo>
                    <a:pt x="60" y="87"/>
                    <a:pt x="53" y="87"/>
                    <a:pt x="52" y="87"/>
                  </a:cubicBezTo>
                  <a:cubicBezTo>
                    <a:pt x="52" y="86"/>
                    <a:pt x="52" y="86"/>
                    <a:pt x="52" y="86"/>
                  </a:cubicBezTo>
                  <a:cubicBezTo>
                    <a:pt x="52" y="85"/>
                    <a:pt x="51" y="85"/>
                    <a:pt x="50" y="85"/>
                  </a:cubicBezTo>
                  <a:cubicBezTo>
                    <a:pt x="50" y="85"/>
                    <a:pt x="50" y="85"/>
                    <a:pt x="50" y="85"/>
                  </a:cubicBezTo>
                  <a:cubicBezTo>
                    <a:pt x="50" y="84"/>
                    <a:pt x="49" y="84"/>
                    <a:pt x="49" y="84"/>
                  </a:cubicBezTo>
                  <a:cubicBezTo>
                    <a:pt x="49" y="83"/>
                    <a:pt x="48" y="83"/>
                    <a:pt x="47" y="83"/>
                  </a:cubicBezTo>
                  <a:cubicBezTo>
                    <a:pt x="47" y="83"/>
                    <a:pt x="47" y="83"/>
                    <a:pt x="47" y="83"/>
                  </a:cubicBezTo>
                  <a:cubicBezTo>
                    <a:pt x="48" y="68"/>
                    <a:pt x="56" y="54"/>
                    <a:pt x="68" y="45"/>
                  </a:cubicBezTo>
                  <a:close/>
                  <a:moveTo>
                    <a:pt x="74" y="132"/>
                  </a:moveTo>
                  <a:cubicBezTo>
                    <a:pt x="73" y="132"/>
                    <a:pt x="73" y="132"/>
                    <a:pt x="72" y="132"/>
                  </a:cubicBezTo>
                  <a:cubicBezTo>
                    <a:pt x="72" y="132"/>
                    <a:pt x="72" y="132"/>
                    <a:pt x="72" y="132"/>
                  </a:cubicBezTo>
                  <a:cubicBezTo>
                    <a:pt x="72" y="132"/>
                    <a:pt x="71" y="133"/>
                    <a:pt x="71" y="133"/>
                  </a:cubicBezTo>
                  <a:cubicBezTo>
                    <a:pt x="70" y="133"/>
                    <a:pt x="69" y="133"/>
                    <a:pt x="68" y="134"/>
                  </a:cubicBezTo>
                  <a:cubicBezTo>
                    <a:pt x="68" y="134"/>
                    <a:pt x="68" y="134"/>
                    <a:pt x="68" y="134"/>
                  </a:cubicBezTo>
                  <a:cubicBezTo>
                    <a:pt x="63" y="130"/>
                    <a:pt x="58" y="124"/>
                    <a:pt x="54" y="118"/>
                  </a:cubicBezTo>
                  <a:cubicBezTo>
                    <a:pt x="50" y="111"/>
                    <a:pt x="47" y="104"/>
                    <a:pt x="47" y="97"/>
                  </a:cubicBezTo>
                  <a:cubicBezTo>
                    <a:pt x="47" y="97"/>
                    <a:pt x="47" y="97"/>
                    <a:pt x="47" y="97"/>
                  </a:cubicBezTo>
                  <a:cubicBezTo>
                    <a:pt x="48" y="97"/>
                    <a:pt x="49" y="96"/>
                    <a:pt x="49" y="95"/>
                  </a:cubicBezTo>
                  <a:cubicBezTo>
                    <a:pt x="49" y="95"/>
                    <a:pt x="50" y="95"/>
                    <a:pt x="50" y="94"/>
                  </a:cubicBezTo>
                  <a:cubicBezTo>
                    <a:pt x="50" y="94"/>
                    <a:pt x="50" y="94"/>
                    <a:pt x="50" y="94"/>
                  </a:cubicBezTo>
                  <a:cubicBezTo>
                    <a:pt x="51" y="94"/>
                    <a:pt x="52" y="94"/>
                    <a:pt x="52" y="93"/>
                  </a:cubicBezTo>
                  <a:cubicBezTo>
                    <a:pt x="52" y="93"/>
                    <a:pt x="52" y="93"/>
                    <a:pt x="52" y="93"/>
                  </a:cubicBezTo>
                  <a:cubicBezTo>
                    <a:pt x="53" y="93"/>
                    <a:pt x="60" y="92"/>
                    <a:pt x="66" y="94"/>
                  </a:cubicBezTo>
                  <a:cubicBezTo>
                    <a:pt x="72" y="96"/>
                    <a:pt x="75" y="95"/>
                    <a:pt x="78" y="93"/>
                  </a:cubicBezTo>
                  <a:cubicBezTo>
                    <a:pt x="78" y="93"/>
                    <a:pt x="78" y="93"/>
                    <a:pt x="78" y="93"/>
                  </a:cubicBezTo>
                  <a:cubicBezTo>
                    <a:pt x="78" y="94"/>
                    <a:pt x="79" y="94"/>
                    <a:pt x="80" y="94"/>
                  </a:cubicBezTo>
                  <a:cubicBezTo>
                    <a:pt x="80" y="94"/>
                    <a:pt x="80" y="94"/>
                    <a:pt x="80" y="94"/>
                  </a:cubicBezTo>
                  <a:cubicBezTo>
                    <a:pt x="80" y="95"/>
                    <a:pt x="80" y="95"/>
                    <a:pt x="81" y="95"/>
                  </a:cubicBezTo>
                  <a:cubicBezTo>
                    <a:pt x="81" y="96"/>
                    <a:pt x="82" y="97"/>
                    <a:pt x="83" y="97"/>
                  </a:cubicBezTo>
                  <a:cubicBezTo>
                    <a:pt x="84" y="97"/>
                    <a:pt x="84" y="97"/>
                    <a:pt x="84" y="97"/>
                  </a:cubicBezTo>
                  <a:cubicBezTo>
                    <a:pt x="84" y="98"/>
                    <a:pt x="85" y="99"/>
                    <a:pt x="85" y="100"/>
                  </a:cubicBezTo>
                  <a:cubicBezTo>
                    <a:pt x="86" y="101"/>
                    <a:pt x="86" y="101"/>
                    <a:pt x="87" y="102"/>
                  </a:cubicBezTo>
                  <a:cubicBezTo>
                    <a:pt x="87" y="103"/>
                    <a:pt x="87" y="103"/>
                    <a:pt x="87" y="103"/>
                  </a:cubicBezTo>
                  <a:cubicBezTo>
                    <a:pt x="86" y="104"/>
                    <a:pt x="86" y="105"/>
                    <a:pt x="87" y="105"/>
                  </a:cubicBezTo>
                  <a:cubicBezTo>
                    <a:pt x="86" y="106"/>
                    <a:pt x="86" y="107"/>
                    <a:pt x="87" y="107"/>
                  </a:cubicBezTo>
                  <a:cubicBezTo>
                    <a:pt x="87" y="107"/>
                    <a:pt x="87" y="107"/>
                    <a:pt x="87" y="107"/>
                  </a:cubicBezTo>
                  <a:cubicBezTo>
                    <a:pt x="86" y="108"/>
                    <a:pt x="87" y="109"/>
                    <a:pt x="87" y="109"/>
                  </a:cubicBezTo>
                  <a:cubicBezTo>
                    <a:pt x="87" y="109"/>
                    <a:pt x="87" y="109"/>
                    <a:pt x="87" y="109"/>
                  </a:cubicBezTo>
                  <a:cubicBezTo>
                    <a:pt x="84" y="111"/>
                    <a:pt x="82" y="112"/>
                    <a:pt x="80" y="119"/>
                  </a:cubicBezTo>
                  <a:cubicBezTo>
                    <a:pt x="79" y="125"/>
                    <a:pt x="75" y="131"/>
                    <a:pt x="74" y="132"/>
                  </a:cubicBezTo>
                  <a:close/>
                  <a:moveTo>
                    <a:pt x="125" y="135"/>
                  </a:moveTo>
                  <a:cubicBezTo>
                    <a:pt x="125" y="135"/>
                    <a:pt x="125" y="135"/>
                    <a:pt x="125" y="135"/>
                  </a:cubicBezTo>
                  <a:cubicBezTo>
                    <a:pt x="124" y="136"/>
                    <a:pt x="124" y="137"/>
                    <a:pt x="124" y="137"/>
                  </a:cubicBezTo>
                  <a:cubicBezTo>
                    <a:pt x="124" y="137"/>
                    <a:pt x="124" y="137"/>
                    <a:pt x="124" y="137"/>
                  </a:cubicBezTo>
                  <a:cubicBezTo>
                    <a:pt x="124" y="138"/>
                    <a:pt x="124" y="138"/>
                    <a:pt x="124" y="139"/>
                  </a:cubicBezTo>
                  <a:cubicBezTo>
                    <a:pt x="124" y="139"/>
                    <a:pt x="124" y="140"/>
                    <a:pt x="124" y="141"/>
                  </a:cubicBezTo>
                  <a:cubicBezTo>
                    <a:pt x="124" y="142"/>
                    <a:pt x="124" y="142"/>
                    <a:pt x="124" y="142"/>
                  </a:cubicBezTo>
                  <a:cubicBezTo>
                    <a:pt x="110" y="148"/>
                    <a:pt x="94" y="147"/>
                    <a:pt x="81" y="142"/>
                  </a:cubicBezTo>
                  <a:cubicBezTo>
                    <a:pt x="81" y="141"/>
                    <a:pt x="81" y="141"/>
                    <a:pt x="81" y="141"/>
                  </a:cubicBezTo>
                  <a:cubicBezTo>
                    <a:pt x="81" y="140"/>
                    <a:pt x="81" y="139"/>
                    <a:pt x="81" y="139"/>
                  </a:cubicBezTo>
                  <a:cubicBezTo>
                    <a:pt x="81" y="138"/>
                    <a:pt x="81" y="138"/>
                    <a:pt x="80" y="137"/>
                  </a:cubicBezTo>
                  <a:cubicBezTo>
                    <a:pt x="80" y="137"/>
                    <a:pt x="80" y="137"/>
                    <a:pt x="80" y="137"/>
                  </a:cubicBezTo>
                  <a:cubicBezTo>
                    <a:pt x="81" y="137"/>
                    <a:pt x="81" y="136"/>
                    <a:pt x="80" y="135"/>
                  </a:cubicBezTo>
                  <a:cubicBezTo>
                    <a:pt x="80" y="135"/>
                    <a:pt x="80" y="135"/>
                    <a:pt x="80" y="135"/>
                  </a:cubicBezTo>
                  <a:cubicBezTo>
                    <a:pt x="80" y="134"/>
                    <a:pt x="84" y="127"/>
                    <a:pt x="88" y="124"/>
                  </a:cubicBezTo>
                  <a:cubicBezTo>
                    <a:pt x="93" y="119"/>
                    <a:pt x="93" y="116"/>
                    <a:pt x="93" y="112"/>
                  </a:cubicBezTo>
                  <a:cubicBezTo>
                    <a:pt x="93" y="112"/>
                    <a:pt x="93" y="112"/>
                    <a:pt x="93" y="112"/>
                  </a:cubicBezTo>
                  <a:cubicBezTo>
                    <a:pt x="94" y="113"/>
                    <a:pt x="95" y="112"/>
                    <a:pt x="95" y="112"/>
                  </a:cubicBezTo>
                  <a:cubicBezTo>
                    <a:pt x="95" y="112"/>
                    <a:pt x="95" y="112"/>
                    <a:pt x="95" y="112"/>
                  </a:cubicBezTo>
                  <a:cubicBezTo>
                    <a:pt x="96" y="112"/>
                    <a:pt x="96" y="112"/>
                    <a:pt x="97" y="111"/>
                  </a:cubicBezTo>
                  <a:cubicBezTo>
                    <a:pt x="97" y="111"/>
                    <a:pt x="98" y="111"/>
                    <a:pt x="99" y="110"/>
                  </a:cubicBezTo>
                  <a:cubicBezTo>
                    <a:pt x="99" y="109"/>
                    <a:pt x="99" y="109"/>
                    <a:pt x="99" y="109"/>
                  </a:cubicBezTo>
                  <a:cubicBezTo>
                    <a:pt x="101" y="110"/>
                    <a:pt x="103" y="110"/>
                    <a:pt x="106" y="109"/>
                  </a:cubicBezTo>
                  <a:cubicBezTo>
                    <a:pt x="106" y="110"/>
                    <a:pt x="106" y="110"/>
                    <a:pt x="106" y="110"/>
                  </a:cubicBezTo>
                  <a:cubicBezTo>
                    <a:pt x="106" y="111"/>
                    <a:pt x="107" y="111"/>
                    <a:pt x="108" y="111"/>
                  </a:cubicBezTo>
                  <a:cubicBezTo>
                    <a:pt x="108" y="112"/>
                    <a:pt x="109" y="112"/>
                    <a:pt x="110" y="112"/>
                  </a:cubicBezTo>
                  <a:cubicBezTo>
                    <a:pt x="110" y="112"/>
                    <a:pt x="110" y="112"/>
                    <a:pt x="110" y="112"/>
                  </a:cubicBezTo>
                  <a:cubicBezTo>
                    <a:pt x="110" y="112"/>
                    <a:pt x="111" y="113"/>
                    <a:pt x="112" y="112"/>
                  </a:cubicBezTo>
                  <a:cubicBezTo>
                    <a:pt x="112" y="112"/>
                    <a:pt x="112" y="112"/>
                    <a:pt x="112" y="112"/>
                  </a:cubicBezTo>
                  <a:cubicBezTo>
                    <a:pt x="111" y="116"/>
                    <a:pt x="112" y="119"/>
                    <a:pt x="117" y="124"/>
                  </a:cubicBezTo>
                  <a:cubicBezTo>
                    <a:pt x="121" y="127"/>
                    <a:pt x="124" y="134"/>
                    <a:pt x="125" y="135"/>
                  </a:cubicBezTo>
                  <a:close/>
                  <a:moveTo>
                    <a:pt x="107" y="98"/>
                  </a:moveTo>
                  <a:cubicBezTo>
                    <a:pt x="103" y="100"/>
                    <a:pt x="97" y="99"/>
                    <a:pt x="94" y="94"/>
                  </a:cubicBezTo>
                  <a:cubicBezTo>
                    <a:pt x="92" y="90"/>
                    <a:pt x="93" y="84"/>
                    <a:pt x="98" y="81"/>
                  </a:cubicBezTo>
                  <a:cubicBezTo>
                    <a:pt x="102" y="79"/>
                    <a:pt x="108" y="80"/>
                    <a:pt x="111" y="85"/>
                  </a:cubicBezTo>
                  <a:cubicBezTo>
                    <a:pt x="113" y="89"/>
                    <a:pt x="112" y="95"/>
                    <a:pt x="107" y="98"/>
                  </a:cubicBezTo>
                  <a:close/>
                  <a:moveTo>
                    <a:pt x="136" y="134"/>
                  </a:moveTo>
                  <a:cubicBezTo>
                    <a:pt x="136" y="134"/>
                    <a:pt x="136" y="134"/>
                    <a:pt x="136" y="134"/>
                  </a:cubicBezTo>
                  <a:cubicBezTo>
                    <a:pt x="136" y="133"/>
                    <a:pt x="135" y="133"/>
                    <a:pt x="134" y="133"/>
                  </a:cubicBezTo>
                  <a:cubicBezTo>
                    <a:pt x="134" y="133"/>
                    <a:pt x="133" y="132"/>
                    <a:pt x="133" y="132"/>
                  </a:cubicBezTo>
                  <a:cubicBezTo>
                    <a:pt x="133" y="132"/>
                    <a:pt x="133" y="132"/>
                    <a:pt x="133" y="132"/>
                  </a:cubicBezTo>
                  <a:cubicBezTo>
                    <a:pt x="132" y="132"/>
                    <a:pt x="131" y="132"/>
                    <a:pt x="131" y="132"/>
                  </a:cubicBezTo>
                  <a:cubicBezTo>
                    <a:pt x="130" y="132"/>
                    <a:pt x="130" y="132"/>
                    <a:pt x="130" y="132"/>
                  </a:cubicBezTo>
                  <a:cubicBezTo>
                    <a:pt x="129" y="131"/>
                    <a:pt x="126" y="125"/>
                    <a:pt x="124" y="119"/>
                  </a:cubicBezTo>
                  <a:cubicBezTo>
                    <a:pt x="123" y="112"/>
                    <a:pt x="121" y="111"/>
                    <a:pt x="117" y="109"/>
                  </a:cubicBezTo>
                  <a:cubicBezTo>
                    <a:pt x="117" y="109"/>
                    <a:pt x="117" y="109"/>
                    <a:pt x="117" y="109"/>
                  </a:cubicBezTo>
                  <a:cubicBezTo>
                    <a:pt x="118" y="109"/>
                    <a:pt x="118" y="108"/>
                    <a:pt x="118" y="107"/>
                  </a:cubicBezTo>
                  <a:cubicBezTo>
                    <a:pt x="118" y="107"/>
                    <a:pt x="118" y="107"/>
                    <a:pt x="118" y="107"/>
                  </a:cubicBezTo>
                  <a:cubicBezTo>
                    <a:pt x="118" y="107"/>
                    <a:pt x="118" y="106"/>
                    <a:pt x="118" y="105"/>
                  </a:cubicBezTo>
                  <a:cubicBezTo>
                    <a:pt x="119" y="105"/>
                    <a:pt x="119" y="104"/>
                    <a:pt x="118" y="103"/>
                  </a:cubicBezTo>
                  <a:cubicBezTo>
                    <a:pt x="118" y="102"/>
                    <a:pt x="118" y="102"/>
                    <a:pt x="118" y="102"/>
                  </a:cubicBezTo>
                  <a:cubicBezTo>
                    <a:pt x="119" y="101"/>
                    <a:pt x="120" y="99"/>
                    <a:pt x="121" y="97"/>
                  </a:cubicBezTo>
                  <a:cubicBezTo>
                    <a:pt x="122" y="97"/>
                    <a:pt x="122" y="97"/>
                    <a:pt x="122" y="97"/>
                  </a:cubicBezTo>
                  <a:cubicBezTo>
                    <a:pt x="123" y="97"/>
                    <a:pt x="124" y="96"/>
                    <a:pt x="124" y="95"/>
                  </a:cubicBezTo>
                  <a:cubicBezTo>
                    <a:pt x="124" y="95"/>
                    <a:pt x="125" y="95"/>
                    <a:pt x="125" y="94"/>
                  </a:cubicBezTo>
                  <a:cubicBezTo>
                    <a:pt x="125" y="94"/>
                    <a:pt x="125" y="94"/>
                    <a:pt x="125" y="94"/>
                  </a:cubicBezTo>
                  <a:cubicBezTo>
                    <a:pt x="126" y="94"/>
                    <a:pt x="127" y="94"/>
                    <a:pt x="127" y="93"/>
                  </a:cubicBezTo>
                  <a:cubicBezTo>
                    <a:pt x="127" y="93"/>
                    <a:pt x="127" y="93"/>
                    <a:pt x="127" y="93"/>
                  </a:cubicBezTo>
                  <a:cubicBezTo>
                    <a:pt x="130" y="95"/>
                    <a:pt x="132" y="96"/>
                    <a:pt x="139" y="94"/>
                  </a:cubicBezTo>
                  <a:cubicBezTo>
                    <a:pt x="144" y="92"/>
                    <a:pt x="151" y="93"/>
                    <a:pt x="153" y="93"/>
                  </a:cubicBezTo>
                  <a:cubicBezTo>
                    <a:pt x="153" y="93"/>
                    <a:pt x="153" y="93"/>
                    <a:pt x="153" y="93"/>
                  </a:cubicBezTo>
                  <a:cubicBezTo>
                    <a:pt x="153" y="94"/>
                    <a:pt x="154" y="94"/>
                    <a:pt x="155" y="94"/>
                  </a:cubicBezTo>
                  <a:cubicBezTo>
                    <a:pt x="155" y="94"/>
                    <a:pt x="155" y="94"/>
                    <a:pt x="155" y="94"/>
                  </a:cubicBezTo>
                  <a:cubicBezTo>
                    <a:pt x="155" y="95"/>
                    <a:pt x="155" y="95"/>
                    <a:pt x="156" y="95"/>
                  </a:cubicBezTo>
                  <a:cubicBezTo>
                    <a:pt x="156" y="96"/>
                    <a:pt x="157" y="97"/>
                    <a:pt x="158" y="97"/>
                  </a:cubicBezTo>
                  <a:cubicBezTo>
                    <a:pt x="158" y="97"/>
                    <a:pt x="158" y="97"/>
                    <a:pt x="158" y="97"/>
                  </a:cubicBezTo>
                  <a:cubicBezTo>
                    <a:pt x="156" y="111"/>
                    <a:pt x="149" y="125"/>
                    <a:pt x="136" y="134"/>
                  </a:cubicBezTo>
                  <a:close/>
                  <a:moveTo>
                    <a:pt x="158" y="83"/>
                  </a:moveTo>
                  <a:cubicBezTo>
                    <a:pt x="158" y="83"/>
                    <a:pt x="158" y="83"/>
                    <a:pt x="158" y="83"/>
                  </a:cubicBezTo>
                  <a:cubicBezTo>
                    <a:pt x="157" y="83"/>
                    <a:pt x="156" y="83"/>
                    <a:pt x="156" y="84"/>
                  </a:cubicBezTo>
                  <a:cubicBezTo>
                    <a:pt x="155" y="84"/>
                    <a:pt x="155" y="84"/>
                    <a:pt x="155" y="85"/>
                  </a:cubicBezTo>
                  <a:cubicBezTo>
                    <a:pt x="155" y="85"/>
                    <a:pt x="155" y="85"/>
                    <a:pt x="155" y="85"/>
                  </a:cubicBezTo>
                  <a:cubicBezTo>
                    <a:pt x="154" y="85"/>
                    <a:pt x="153" y="85"/>
                    <a:pt x="153" y="86"/>
                  </a:cubicBezTo>
                  <a:cubicBezTo>
                    <a:pt x="153" y="87"/>
                    <a:pt x="153" y="87"/>
                    <a:pt x="153" y="87"/>
                  </a:cubicBezTo>
                  <a:cubicBezTo>
                    <a:pt x="151" y="87"/>
                    <a:pt x="144" y="87"/>
                    <a:pt x="139" y="85"/>
                  </a:cubicBezTo>
                  <a:cubicBezTo>
                    <a:pt x="132" y="83"/>
                    <a:pt x="130" y="84"/>
                    <a:pt x="127" y="86"/>
                  </a:cubicBezTo>
                  <a:cubicBezTo>
                    <a:pt x="127" y="86"/>
                    <a:pt x="127" y="86"/>
                    <a:pt x="127" y="86"/>
                  </a:cubicBezTo>
                  <a:cubicBezTo>
                    <a:pt x="127" y="85"/>
                    <a:pt x="126" y="85"/>
                    <a:pt x="125" y="85"/>
                  </a:cubicBezTo>
                  <a:cubicBezTo>
                    <a:pt x="125" y="85"/>
                    <a:pt x="125" y="85"/>
                    <a:pt x="125" y="85"/>
                  </a:cubicBezTo>
                  <a:cubicBezTo>
                    <a:pt x="125" y="84"/>
                    <a:pt x="124" y="84"/>
                    <a:pt x="124" y="84"/>
                  </a:cubicBezTo>
                  <a:cubicBezTo>
                    <a:pt x="124" y="83"/>
                    <a:pt x="123" y="83"/>
                    <a:pt x="122" y="83"/>
                  </a:cubicBezTo>
                  <a:cubicBezTo>
                    <a:pt x="121" y="83"/>
                    <a:pt x="121" y="83"/>
                    <a:pt x="121" y="83"/>
                  </a:cubicBezTo>
                  <a:cubicBezTo>
                    <a:pt x="121" y="82"/>
                    <a:pt x="120" y="81"/>
                    <a:pt x="120" y="80"/>
                  </a:cubicBezTo>
                  <a:cubicBezTo>
                    <a:pt x="119" y="79"/>
                    <a:pt x="118" y="78"/>
                    <a:pt x="118" y="77"/>
                  </a:cubicBezTo>
                  <a:cubicBezTo>
                    <a:pt x="118" y="76"/>
                    <a:pt x="118" y="76"/>
                    <a:pt x="118" y="76"/>
                  </a:cubicBezTo>
                  <a:cubicBezTo>
                    <a:pt x="119" y="76"/>
                    <a:pt x="119" y="75"/>
                    <a:pt x="118" y="74"/>
                  </a:cubicBezTo>
                  <a:cubicBezTo>
                    <a:pt x="118" y="73"/>
                    <a:pt x="118" y="73"/>
                    <a:pt x="118" y="72"/>
                  </a:cubicBezTo>
                  <a:cubicBezTo>
                    <a:pt x="118" y="72"/>
                    <a:pt x="118" y="72"/>
                    <a:pt x="118" y="72"/>
                  </a:cubicBezTo>
                  <a:cubicBezTo>
                    <a:pt x="118" y="72"/>
                    <a:pt x="118" y="71"/>
                    <a:pt x="117" y="70"/>
                  </a:cubicBezTo>
                  <a:cubicBezTo>
                    <a:pt x="117" y="70"/>
                    <a:pt x="117" y="70"/>
                    <a:pt x="117" y="70"/>
                  </a:cubicBezTo>
                  <a:cubicBezTo>
                    <a:pt x="121" y="68"/>
                    <a:pt x="123" y="67"/>
                    <a:pt x="124" y="60"/>
                  </a:cubicBezTo>
                  <a:cubicBezTo>
                    <a:pt x="126" y="55"/>
                    <a:pt x="129" y="49"/>
                    <a:pt x="130" y="47"/>
                  </a:cubicBezTo>
                  <a:cubicBezTo>
                    <a:pt x="131" y="47"/>
                    <a:pt x="131" y="47"/>
                    <a:pt x="131" y="47"/>
                  </a:cubicBezTo>
                  <a:cubicBezTo>
                    <a:pt x="131" y="48"/>
                    <a:pt x="132" y="48"/>
                    <a:pt x="133" y="47"/>
                  </a:cubicBezTo>
                  <a:cubicBezTo>
                    <a:pt x="133" y="47"/>
                    <a:pt x="133" y="47"/>
                    <a:pt x="133" y="47"/>
                  </a:cubicBezTo>
                  <a:cubicBezTo>
                    <a:pt x="133" y="47"/>
                    <a:pt x="134" y="47"/>
                    <a:pt x="134" y="46"/>
                  </a:cubicBezTo>
                  <a:cubicBezTo>
                    <a:pt x="135" y="46"/>
                    <a:pt x="136" y="46"/>
                    <a:pt x="136" y="45"/>
                  </a:cubicBezTo>
                  <a:cubicBezTo>
                    <a:pt x="136" y="45"/>
                    <a:pt x="136" y="45"/>
                    <a:pt x="136" y="45"/>
                  </a:cubicBezTo>
                  <a:cubicBezTo>
                    <a:pt x="142" y="49"/>
                    <a:pt x="147" y="55"/>
                    <a:pt x="151" y="61"/>
                  </a:cubicBezTo>
                  <a:cubicBezTo>
                    <a:pt x="155" y="68"/>
                    <a:pt x="157" y="75"/>
                    <a:pt x="158" y="83"/>
                  </a:cubicBezTo>
                  <a:close/>
                  <a:moveTo>
                    <a:pt x="99" y="83"/>
                  </a:moveTo>
                  <a:cubicBezTo>
                    <a:pt x="95" y="85"/>
                    <a:pt x="94" y="90"/>
                    <a:pt x="96" y="94"/>
                  </a:cubicBezTo>
                  <a:cubicBezTo>
                    <a:pt x="98" y="97"/>
                    <a:pt x="103" y="98"/>
                    <a:pt x="106" y="96"/>
                  </a:cubicBezTo>
                  <a:cubicBezTo>
                    <a:pt x="110" y="94"/>
                    <a:pt x="111" y="89"/>
                    <a:pt x="109" y="86"/>
                  </a:cubicBezTo>
                  <a:cubicBezTo>
                    <a:pt x="107" y="82"/>
                    <a:pt x="102" y="81"/>
                    <a:pt x="99" y="83"/>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Arial"/>
              </a:endParaRPr>
            </a:p>
          </p:txBody>
        </p:sp>
        <p:sp>
          <p:nvSpPr>
            <p:cNvPr id="110" name="TextBox 109"/>
            <p:cNvSpPr txBox="1"/>
            <p:nvPr/>
          </p:nvSpPr>
          <p:spPr>
            <a:xfrm>
              <a:off x="2181892" y="5974642"/>
              <a:ext cx="4280502" cy="458199"/>
            </a:xfrm>
            <a:prstGeom prst="rect">
              <a:avLst/>
            </a:prstGeom>
            <a:noFill/>
          </p:spPr>
          <p:txBody>
            <a:bodyPr wrap="square" lIns="0" tIns="0" rIns="0" bIns="0" rtlCol="0">
              <a:spAutoFit/>
            </a:bodyPr>
            <a:lstStyle/>
            <a:p>
              <a:pPr marL="514350" algn="ctr" fontAlgn="auto">
                <a:spcBef>
                  <a:spcPts val="0"/>
                </a:spcBef>
                <a:spcAft>
                  <a:spcPts val="0"/>
                </a:spcAft>
              </a:pPr>
              <a:r>
                <a:rPr lang="en-US" sz="900" dirty="0">
                  <a:solidFill>
                    <a:srgbClr val="FFFFFF"/>
                  </a:solidFill>
                  <a:latin typeface="Arial"/>
                </a:rPr>
                <a:t>Remediation</a:t>
              </a:r>
            </a:p>
            <a:p>
              <a:pPr marL="514350" algn="ctr" fontAlgn="auto">
                <a:spcBef>
                  <a:spcPts val="0"/>
                </a:spcBef>
                <a:spcAft>
                  <a:spcPts val="0"/>
                </a:spcAft>
              </a:pPr>
              <a:r>
                <a:rPr lang="en-US" sz="900" b="0" dirty="0">
                  <a:solidFill>
                    <a:srgbClr val="FFFFFF"/>
                  </a:solidFill>
                  <a:latin typeface="Arial"/>
                </a:rPr>
                <a:t>Remediation of incident root cause and associated business processes.</a:t>
              </a:r>
            </a:p>
          </p:txBody>
        </p:sp>
        <p:sp>
          <p:nvSpPr>
            <p:cNvPr id="111" name="Freeform 9"/>
            <p:cNvSpPr>
              <a:spLocks noChangeAspect="1" noEditPoints="1"/>
            </p:cNvSpPr>
            <p:nvPr/>
          </p:nvSpPr>
          <p:spPr bwMode="auto">
            <a:xfrm>
              <a:off x="4363736" y="5607171"/>
              <a:ext cx="384623" cy="365760"/>
            </a:xfrm>
            <a:custGeom>
              <a:avLst/>
              <a:gdLst>
                <a:gd name="T0" fmla="*/ 3361 w 3383"/>
                <a:gd name="T1" fmla="*/ 2573 h 3220"/>
                <a:gd name="T2" fmla="*/ 2876 w 3383"/>
                <a:gd name="T3" fmla="*/ 2122 h 3220"/>
                <a:gd name="T4" fmla="*/ 1995 w 3383"/>
                <a:gd name="T5" fmla="*/ 1483 h 3220"/>
                <a:gd name="T6" fmla="*/ 1389 w 3383"/>
                <a:gd name="T7" fmla="*/ 581 h 3220"/>
                <a:gd name="T8" fmla="*/ 911 w 3383"/>
                <a:gd name="T9" fmla="*/ 34 h 3220"/>
                <a:gd name="T10" fmla="*/ 685 w 3383"/>
                <a:gd name="T11" fmla="*/ 20 h 3220"/>
                <a:gd name="T12" fmla="*/ 818 w 3383"/>
                <a:gd name="T13" fmla="*/ 261 h 3220"/>
                <a:gd name="T14" fmla="*/ 933 w 3383"/>
                <a:gd name="T15" fmla="*/ 605 h 3220"/>
                <a:gd name="T16" fmla="*/ 631 w 3383"/>
                <a:gd name="T17" fmla="*/ 847 h 3220"/>
                <a:gd name="T18" fmla="*/ 418 w 3383"/>
                <a:gd name="T19" fmla="*/ 661 h 3220"/>
                <a:gd name="T20" fmla="*/ 220 w 3383"/>
                <a:gd name="T21" fmla="*/ 485 h 3220"/>
                <a:gd name="T22" fmla="*/ 191 w 3383"/>
                <a:gd name="T23" fmla="*/ 755 h 3220"/>
                <a:gd name="T24" fmla="*/ 737 w 3383"/>
                <a:gd name="T25" fmla="*/ 1233 h 3220"/>
                <a:gd name="T26" fmla="*/ 1640 w 3383"/>
                <a:gd name="T27" fmla="*/ 1839 h 3220"/>
                <a:gd name="T28" fmla="*/ 2278 w 3383"/>
                <a:gd name="T29" fmla="*/ 2720 h 3220"/>
                <a:gd name="T30" fmla="*/ 2730 w 3383"/>
                <a:gd name="T31" fmla="*/ 3204 h 3220"/>
                <a:gd name="T32" fmla="*/ 2948 w 3383"/>
                <a:gd name="T33" fmla="*/ 3197 h 3220"/>
                <a:gd name="T34" fmla="*/ 2849 w 3383"/>
                <a:gd name="T35" fmla="*/ 2969 h 3220"/>
                <a:gd name="T36" fmla="*/ 2726 w 3383"/>
                <a:gd name="T37" fmla="*/ 2689 h 3220"/>
                <a:gd name="T38" fmla="*/ 2940 w 3383"/>
                <a:gd name="T39" fmla="*/ 2527 h 3220"/>
                <a:gd name="T40" fmla="*/ 3125 w 3383"/>
                <a:gd name="T41" fmla="*/ 2692 h 3220"/>
                <a:gd name="T42" fmla="*/ 3297 w 3383"/>
                <a:gd name="T43" fmla="*/ 2848 h 3220"/>
                <a:gd name="T44" fmla="*/ 3361 w 3383"/>
                <a:gd name="T45" fmla="*/ 2573 h 3220"/>
                <a:gd name="T46" fmla="*/ 1159 w 3383"/>
                <a:gd name="T47" fmla="*/ 2390 h 3220"/>
                <a:gd name="T48" fmla="*/ 1093 w 3383"/>
                <a:gd name="T49" fmla="*/ 2324 h 3220"/>
                <a:gd name="T50" fmla="*/ 529 w 3383"/>
                <a:gd name="T51" fmla="*/ 3021 h 3220"/>
                <a:gd name="T52" fmla="*/ 1159 w 3383"/>
                <a:gd name="T53" fmla="*/ 2390 h 3220"/>
                <a:gd name="T54" fmla="*/ 867 w 3383"/>
                <a:gd name="T55" fmla="*/ 2098 h 3220"/>
                <a:gd name="T56" fmla="*/ 169 w 3383"/>
                <a:gd name="T57" fmla="*/ 2662 h 3220"/>
                <a:gd name="T58" fmla="*/ 867 w 3383"/>
                <a:gd name="T59" fmla="*/ 2098 h 3220"/>
                <a:gd name="T60" fmla="*/ 1566 w 3383"/>
                <a:gd name="T61" fmla="*/ 1913 h 3220"/>
                <a:gd name="T62" fmla="*/ 1635 w 3383"/>
                <a:gd name="T63" fmla="*/ 1982 h 3220"/>
                <a:gd name="T64" fmla="*/ 1011 w 3383"/>
                <a:gd name="T65" fmla="*/ 2719 h 3220"/>
                <a:gd name="T66" fmla="*/ 546 w 3383"/>
                <a:gd name="T67" fmla="*/ 3157 h 3220"/>
                <a:gd name="T68" fmla="*/ 47 w 3383"/>
                <a:gd name="T69" fmla="*/ 2605 h 3220"/>
                <a:gd name="T70" fmla="*/ 1003 w 3383"/>
                <a:gd name="T71" fmla="*/ 1711 h 3220"/>
                <a:gd name="T72" fmla="*/ 1566 w 3383"/>
                <a:gd name="T73" fmla="*/ 1913 h 3220"/>
                <a:gd name="T74" fmla="*/ 1849 w 3383"/>
                <a:gd name="T75" fmla="*/ 1186 h 3220"/>
                <a:gd name="T76" fmla="*/ 2715 w 3383"/>
                <a:gd name="T77" fmla="*/ 319 h 3220"/>
                <a:gd name="T78" fmla="*/ 3046 w 3383"/>
                <a:gd name="T79" fmla="*/ 0 h 3220"/>
                <a:gd name="T80" fmla="*/ 2971 w 3383"/>
                <a:gd name="T81" fmla="*/ 514 h 3220"/>
                <a:gd name="T82" fmla="*/ 2004 w 3383"/>
                <a:gd name="T83" fmla="*/ 1344 h 3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83" h="3220">
                  <a:moveTo>
                    <a:pt x="3361" y="2573"/>
                  </a:moveTo>
                  <a:lnTo>
                    <a:pt x="3361" y="2573"/>
                  </a:lnTo>
                  <a:cubicBezTo>
                    <a:pt x="3338" y="2480"/>
                    <a:pt x="3265" y="2350"/>
                    <a:pt x="3199" y="2283"/>
                  </a:cubicBezTo>
                  <a:cubicBezTo>
                    <a:pt x="3132" y="2217"/>
                    <a:pt x="2987" y="2144"/>
                    <a:pt x="2876" y="2122"/>
                  </a:cubicBezTo>
                  <a:cubicBezTo>
                    <a:pt x="2766" y="2100"/>
                    <a:pt x="2639" y="2064"/>
                    <a:pt x="2595" y="2043"/>
                  </a:cubicBezTo>
                  <a:cubicBezTo>
                    <a:pt x="2551" y="2021"/>
                    <a:pt x="2281" y="1769"/>
                    <a:pt x="1995" y="1483"/>
                  </a:cubicBezTo>
                  <a:cubicBezTo>
                    <a:pt x="1709" y="1197"/>
                    <a:pt x="1457" y="927"/>
                    <a:pt x="1436" y="883"/>
                  </a:cubicBezTo>
                  <a:cubicBezTo>
                    <a:pt x="1415" y="840"/>
                    <a:pt x="1393" y="704"/>
                    <a:pt x="1389" y="581"/>
                  </a:cubicBezTo>
                  <a:cubicBezTo>
                    <a:pt x="1384" y="458"/>
                    <a:pt x="1318" y="295"/>
                    <a:pt x="1243" y="219"/>
                  </a:cubicBezTo>
                  <a:cubicBezTo>
                    <a:pt x="1167" y="144"/>
                    <a:pt x="1018" y="60"/>
                    <a:pt x="911" y="34"/>
                  </a:cubicBezTo>
                  <a:cubicBezTo>
                    <a:pt x="845" y="18"/>
                    <a:pt x="781" y="10"/>
                    <a:pt x="738" y="10"/>
                  </a:cubicBezTo>
                  <a:cubicBezTo>
                    <a:pt x="711" y="10"/>
                    <a:pt x="692" y="13"/>
                    <a:pt x="685" y="20"/>
                  </a:cubicBezTo>
                  <a:cubicBezTo>
                    <a:pt x="667" y="38"/>
                    <a:pt x="648" y="57"/>
                    <a:pt x="642" y="63"/>
                  </a:cubicBezTo>
                  <a:cubicBezTo>
                    <a:pt x="636" y="69"/>
                    <a:pt x="715" y="158"/>
                    <a:pt x="818" y="261"/>
                  </a:cubicBezTo>
                  <a:cubicBezTo>
                    <a:pt x="920" y="364"/>
                    <a:pt x="1004" y="460"/>
                    <a:pt x="1004" y="475"/>
                  </a:cubicBezTo>
                  <a:cubicBezTo>
                    <a:pt x="1003" y="490"/>
                    <a:pt x="971" y="548"/>
                    <a:pt x="933" y="605"/>
                  </a:cubicBezTo>
                  <a:cubicBezTo>
                    <a:pt x="895" y="661"/>
                    <a:pt x="818" y="739"/>
                    <a:pt x="761" y="777"/>
                  </a:cubicBezTo>
                  <a:cubicBezTo>
                    <a:pt x="705" y="815"/>
                    <a:pt x="646" y="847"/>
                    <a:pt x="631" y="847"/>
                  </a:cubicBezTo>
                  <a:lnTo>
                    <a:pt x="631" y="847"/>
                  </a:lnTo>
                  <a:cubicBezTo>
                    <a:pt x="616" y="847"/>
                    <a:pt x="520" y="764"/>
                    <a:pt x="418" y="661"/>
                  </a:cubicBezTo>
                  <a:cubicBezTo>
                    <a:pt x="319" y="562"/>
                    <a:pt x="232" y="485"/>
                    <a:pt x="221" y="485"/>
                  </a:cubicBezTo>
                  <a:cubicBezTo>
                    <a:pt x="220" y="485"/>
                    <a:pt x="220" y="485"/>
                    <a:pt x="220" y="485"/>
                  </a:cubicBezTo>
                  <a:cubicBezTo>
                    <a:pt x="213" y="491"/>
                    <a:pt x="194" y="511"/>
                    <a:pt x="176" y="529"/>
                  </a:cubicBezTo>
                  <a:cubicBezTo>
                    <a:pt x="158" y="547"/>
                    <a:pt x="165" y="648"/>
                    <a:pt x="191" y="755"/>
                  </a:cubicBezTo>
                  <a:cubicBezTo>
                    <a:pt x="217" y="861"/>
                    <a:pt x="300" y="1010"/>
                    <a:pt x="376" y="1086"/>
                  </a:cubicBezTo>
                  <a:cubicBezTo>
                    <a:pt x="452" y="1162"/>
                    <a:pt x="614" y="1228"/>
                    <a:pt x="737" y="1233"/>
                  </a:cubicBezTo>
                  <a:cubicBezTo>
                    <a:pt x="860" y="1237"/>
                    <a:pt x="996" y="1258"/>
                    <a:pt x="1040" y="1280"/>
                  </a:cubicBezTo>
                  <a:cubicBezTo>
                    <a:pt x="1084" y="1301"/>
                    <a:pt x="1354" y="1553"/>
                    <a:pt x="1640" y="1839"/>
                  </a:cubicBezTo>
                  <a:cubicBezTo>
                    <a:pt x="1926" y="2125"/>
                    <a:pt x="2178" y="2395"/>
                    <a:pt x="2199" y="2439"/>
                  </a:cubicBezTo>
                  <a:cubicBezTo>
                    <a:pt x="2220" y="2483"/>
                    <a:pt x="2256" y="2609"/>
                    <a:pt x="2278" y="2720"/>
                  </a:cubicBezTo>
                  <a:cubicBezTo>
                    <a:pt x="2300" y="2831"/>
                    <a:pt x="2373" y="2976"/>
                    <a:pt x="2440" y="3042"/>
                  </a:cubicBezTo>
                  <a:cubicBezTo>
                    <a:pt x="2506" y="3109"/>
                    <a:pt x="2637" y="3182"/>
                    <a:pt x="2730" y="3204"/>
                  </a:cubicBezTo>
                  <a:cubicBezTo>
                    <a:pt x="2771" y="3214"/>
                    <a:pt x="2814" y="3220"/>
                    <a:pt x="2850" y="3220"/>
                  </a:cubicBezTo>
                  <a:cubicBezTo>
                    <a:pt x="2896" y="3220"/>
                    <a:pt x="2933" y="3212"/>
                    <a:pt x="2948" y="3197"/>
                  </a:cubicBezTo>
                  <a:cubicBezTo>
                    <a:pt x="2975" y="3170"/>
                    <a:pt x="3000" y="3144"/>
                    <a:pt x="3005" y="3140"/>
                  </a:cubicBezTo>
                  <a:cubicBezTo>
                    <a:pt x="3009" y="3136"/>
                    <a:pt x="2939" y="3059"/>
                    <a:pt x="2849" y="2969"/>
                  </a:cubicBezTo>
                  <a:cubicBezTo>
                    <a:pt x="2758" y="2879"/>
                    <a:pt x="2684" y="2796"/>
                    <a:pt x="2683" y="2784"/>
                  </a:cubicBezTo>
                  <a:cubicBezTo>
                    <a:pt x="2682" y="2773"/>
                    <a:pt x="2701" y="2730"/>
                    <a:pt x="2726" y="2689"/>
                  </a:cubicBezTo>
                  <a:cubicBezTo>
                    <a:pt x="2751" y="2648"/>
                    <a:pt x="2804" y="2595"/>
                    <a:pt x="2845" y="2570"/>
                  </a:cubicBezTo>
                  <a:cubicBezTo>
                    <a:pt x="2885" y="2546"/>
                    <a:pt x="2927" y="2527"/>
                    <a:pt x="2940" y="2527"/>
                  </a:cubicBezTo>
                  <a:cubicBezTo>
                    <a:pt x="2940" y="2527"/>
                    <a:pt x="2940" y="2527"/>
                    <a:pt x="2940" y="2527"/>
                  </a:cubicBezTo>
                  <a:cubicBezTo>
                    <a:pt x="2952" y="2528"/>
                    <a:pt x="3035" y="2602"/>
                    <a:pt x="3125" y="2692"/>
                  </a:cubicBezTo>
                  <a:cubicBezTo>
                    <a:pt x="3213" y="2780"/>
                    <a:pt x="3288" y="2848"/>
                    <a:pt x="3296" y="2848"/>
                  </a:cubicBezTo>
                  <a:cubicBezTo>
                    <a:pt x="3296" y="2848"/>
                    <a:pt x="3297" y="2848"/>
                    <a:pt x="3297" y="2848"/>
                  </a:cubicBezTo>
                  <a:cubicBezTo>
                    <a:pt x="3301" y="2844"/>
                    <a:pt x="3326" y="2819"/>
                    <a:pt x="3353" y="2792"/>
                  </a:cubicBezTo>
                  <a:cubicBezTo>
                    <a:pt x="3380" y="2765"/>
                    <a:pt x="3383" y="2667"/>
                    <a:pt x="3361" y="2573"/>
                  </a:cubicBezTo>
                  <a:lnTo>
                    <a:pt x="3361" y="2573"/>
                  </a:lnTo>
                  <a:close/>
                  <a:moveTo>
                    <a:pt x="1159" y="2390"/>
                  </a:moveTo>
                  <a:lnTo>
                    <a:pt x="1159" y="2390"/>
                  </a:lnTo>
                  <a:lnTo>
                    <a:pt x="1093" y="2324"/>
                  </a:lnTo>
                  <a:lnTo>
                    <a:pt x="443" y="2973"/>
                  </a:lnTo>
                  <a:lnTo>
                    <a:pt x="529" y="3021"/>
                  </a:lnTo>
                  <a:lnTo>
                    <a:pt x="1159" y="2390"/>
                  </a:lnTo>
                  <a:lnTo>
                    <a:pt x="1159" y="2390"/>
                  </a:lnTo>
                  <a:close/>
                  <a:moveTo>
                    <a:pt x="867" y="2098"/>
                  </a:moveTo>
                  <a:lnTo>
                    <a:pt x="867" y="2098"/>
                  </a:lnTo>
                  <a:lnTo>
                    <a:pt x="800" y="2031"/>
                  </a:lnTo>
                  <a:lnTo>
                    <a:pt x="169" y="2662"/>
                  </a:lnTo>
                  <a:lnTo>
                    <a:pt x="218" y="2747"/>
                  </a:lnTo>
                  <a:lnTo>
                    <a:pt x="867" y="2098"/>
                  </a:lnTo>
                  <a:lnTo>
                    <a:pt x="867" y="2098"/>
                  </a:lnTo>
                  <a:close/>
                  <a:moveTo>
                    <a:pt x="1566" y="1913"/>
                  </a:moveTo>
                  <a:lnTo>
                    <a:pt x="1566" y="1913"/>
                  </a:lnTo>
                  <a:cubicBezTo>
                    <a:pt x="1590" y="1937"/>
                    <a:pt x="1613" y="1959"/>
                    <a:pt x="1635" y="1982"/>
                  </a:cubicBezTo>
                  <a:cubicBezTo>
                    <a:pt x="1584" y="2045"/>
                    <a:pt x="1525" y="2122"/>
                    <a:pt x="1480" y="2188"/>
                  </a:cubicBezTo>
                  <a:cubicBezTo>
                    <a:pt x="1408" y="2294"/>
                    <a:pt x="1197" y="2533"/>
                    <a:pt x="1011" y="2719"/>
                  </a:cubicBezTo>
                  <a:cubicBezTo>
                    <a:pt x="825" y="2904"/>
                    <a:pt x="634" y="3095"/>
                    <a:pt x="586" y="3143"/>
                  </a:cubicBezTo>
                  <a:cubicBezTo>
                    <a:pt x="577" y="3153"/>
                    <a:pt x="563" y="3157"/>
                    <a:pt x="546" y="3157"/>
                  </a:cubicBezTo>
                  <a:cubicBezTo>
                    <a:pt x="476" y="3157"/>
                    <a:pt x="349" y="3081"/>
                    <a:pt x="229" y="2962"/>
                  </a:cubicBezTo>
                  <a:cubicBezTo>
                    <a:pt x="81" y="2813"/>
                    <a:pt x="0" y="2653"/>
                    <a:pt x="47" y="2605"/>
                  </a:cubicBezTo>
                  <a:cubicBezTo>
                    <a:pt x="95" y="2557"/>
                    <a:pt x="287" y="2365"/>
                    <a:pt x="472" y="2180"/>
                  </a:cubicBezTo>
                  <a:cubicBezTo>
                    <a:pt x="658" y="1994"/>
                    <a:pt x="896" y="1783"/>
                    <a:pt x="1003" y="1711"/>
                  </a:cubicBezTo>
                  <a:cubicBezTo>
                    <a:pt x="1067" y="1667"/>
                    <a:pt x="1142" y="1610"/>
                    <a:pt x="1203" y="1560"/>
                  </a:cubicBezTo>
                  <a:cubicBezTo>
                    <a:pt x="1300" y="1651"/>
                    <a:pt x="1424" y="1770"/>
                    <a:pt x="1566" y="1913"/>
                  </a:cubicBezTo>
                  <a:lnTo>
                    <a:pt x="1566" y="1913"/>
                  </a:lnTo>
                  <a:close/>
                  <a:moveTo>
                    <a:pt x="1849" y="1186"/>
                  </a:moveTo>
                  <a:lnTo>
                    <a:pt x="1849" y="1186"/>
                  </a:lnTo>
                  <a:lnTo>
                    <a:pt x="2715" y="319"/>
                  </a:lnTo>
                  <a:lnTo>
                    <a:pt x="2676" y="220"/>
                  </a:lnTo>
                  <a:lnTo>
                    <a:pt x="3046" y="0"/>
                  </a:lnTo>
                  <a:lnTo>
                    <a:pt x="3191" y="145"/>
                  </a:lnTo>
                  <a:lnTo>
                    <a:pt x="2971" y="514"/>
                  </a:lnTo>
                  <a:lnTo>
                    <a:pt x="2872" y="475"/>
                  </a:lnTo>
                  <a:lnTo>
                    <a:pt x="2004" y="1344"/>
                  </a:lnTo>
                  <a:cubicBezTo>
                    <a:pt x="1948" y="1288"/>
                    <a:pt x="1896" y="1235"/>
                    <a:pt x="1849" y="1186"/>
                  </a:cubicBezTo>
                  <a:close/>
                </a:path>
              </a:pathLst>
            </a:custGeom>
            <a:solidFill>
              <a:sysClr val="window" lastClr="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Arial"/>
              </a:endParaRPr>
            </a:p>
          </p:txBody>
        </p:sp>
        <p:sp>
          <p:nvSpPr>
            <p:cNvPr id="112" name="Freeform 22"/>
            <p:cNvSpPr>
              <a:spLocks noChangeAspect="1" noEditPoints="1"/>
            </p:cNvSpPr>
            <p:nvPr/>
          </p:nvSpPr>
          <p:spPr bwMode="auto">
            <a:xfrm>
              <a:off x="4908728" y="3081030"/>
              <a:ext cx="365021" cy="239649"/>
            </a:xfrm>
            <a:custGeom>
              <a:avLst/>
              <a:gdLst>
                <a:gd name="T0" fmla="*/ 26 w 156"/>
                <a:gd name="T1" fmla="*/ 33 h 102"/>
                <a:gd name="T2" fmla="*/ 26 w 156"/>
                <a:gd name="T3" fmla="*/ 25 h 102"/>
                <a:gd name="T4" fmla="*/ 29 w 156"/>
                <a:gd name="T5" fmla="*/ 24 h 102"/>
                <a:gd name="T6" fmla="*/ 31 w 156"/>
                <a:gd name="T7" fmla="*/ 25 h 102"/>
                <a:gd name="T8" fmla="*/ 31 w 156"/>
                <a:gd name="T9" fmla="*/ 33 h 102"/>
                <a:gd name="T10" fmla="*/ 29 w 156"/>
                <a:gd name="T11" fmla="*/ 34 h 102"/>
                <a:gd name="T12" fmla="*/ 26 w 156"/>
                <a:gd name="T13" fmla="*/ 33 h 102"/>
                <a:gd name="T14" fmla="*/ 156 w 156"/>
                <a:gd name="T15" fmla="*/ 13 h 102"/>
                <a:gd name="T16" fmla="*/ 143 w 156"/>
                <a:gd name="T17" fmla="*/ 102 h 102"/>
                <a:gd name="T18" fmla="*/ 0 w 156"/>
                <a:gd name="T19" fmla="*/ 90 h 102"/>
                <a:gd name="T20" fmla="*/ 13 w 156"/>
                <a:gd name="T21" fmla="*/ 0 h 102"/>
                <a:gd name="T22" fmla="*/ 156 w 156"/>
                <a:gd name="T23" fmla="*/ 13 h 102"/>
                <a:gd name="T24" fmla="*/ 46 w 156"/>
                <a:gd name="T25" fmla="*/ 16 h 102"/>
                <a:gd name="T26" fmla="*/ 16 w 156"/>
                <a:gd name="T27" fmla="*/ 11 h 102"/>
                <a:gd name="T28" fmla="*/ 11 w 156"/>
                <a:gd name="T29" fmla="*/ 36 h 102"/>
                <a:gd name="T30" fmla="*/ 23 w 156"/>
                <a:gd name="T31" fmla="*/ 37 h 102"/>
                <a:gd name="T32" fmla="*/ 29 w 156"/>
                <a:gd name="T33" fmla="*/ 39 h 102"/>
                <a:gd name="T34" fmla="*/ 35 w 156"/>
                <a:gd name="T35" fmla="*/ 36 h 102"/>
                <a:gd name="T36" fmla="*/ 46 w 156"/>
                <a:gd name="T37" fmla="*/ 31 h 102"/>
                <a:gd name="T38" fmla="*/ 36 w 156"/>
                <a:gd name="T39" fmla="*/ 26 h 102"/>
                <a:gd name="T40" fmla="*/ 46 w 156"/>
                <a:gd name="T41" fmla="*/ 21 h 102"/>
                <a:gd name="T42" fmla="*/ 34 w 156"/>
                <a:gd name="T43" fmla="*/ 20 h 102"/>
                <a:gd name="T44" fmla="*/ 28 w 156"/>
                <a:gd name="T45" fmla="*/ 19 h 102"/>
                <a:gd name="T46" fmla="*/ 22 w 156"/>
                <a:gd name="T47" fmla="*/ 21 h 102"/>
                <a:gd name="T48" fmla="*/ 11 w 156"/>
                <a:gd name="T49" fmla="*/ 26 h 102"/>
                <a:gd name="T50" fmla="*/ 21 w 156"/>
                <a:gd name="T51" fmla="*/ 31 h 102"/>
                <a:gd name="T52" fmla="*/ 11 w 156"/>
                <a:gd name="T53" fmla="*/ 36 h 102"/>
                <a:gd name="T54" fmla="*/ 16 w 156"/>
                <a:gd name="T55" fmla="*/ 46 h 102"/>
                <a:gd name="T56" fmla="*/ 46 w 156"/>
                <a:gd name="T57" fmla="*/ 41 h 102"/>
                <a:gd name="T58" fmla="*/ 54 w 156"/>
                <a:gd name="T59" fmla="*/ 77 h 102"/>
                <a:gd name="T60" fmla="*/ 13 w 156"/>
                <a:gd name="T61" fmla="*/ 75 h 102"/>
                <a:gd name="T62" fmla="*/ 11 w 156"/>
                <a:gd name="T63" fmla="*/ 80 h 102"/>
                <a:gd name="T64" fmla="*/ 52 w 156"/>
                <a:gd name="T65" fmla="*/ 82 h 102"/>
                <a:gd name="T66" fmla="*/ 54 w 156"/>
                <a:gd name="T67" fmla="*/ 77 h 102"/>
                <a:gd name="T68" fmla="*/ 140 w 156"/>
                <a:gd name="T69" fmla="*/ 59 h 102"/>
                <a:gd name="T70" fmla="*/ 11 w 156"/>
                <a:gd name="T71" fmla="*/ 61 h 102"/>
                <a:gd name="T72" fmla="*/ 13 w 156"/>
                <a:gd name="T73" fmla="*/ 66 h 102"/>
                <a:gd name="T74" fmla="*/ 142 w 156"/>
                <a:gd name="T75" fmla="*/ 6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02">
                  <a:moveTo>
                    <a:pt x="26" y="33"/>
                  </a:moveTo>
                  <a:cubicBezTo>
                    <a:pt x="26" y="33"/>
                    <a:pt x="26" y="33"/>
                    <a:pt x="26" y="33"/>
                  </a:cubicBezTo>
                  <a:cubicBezTo>
                    <a:pt x="26" y="25"/>
                    <a:pt x="26" y="25"/>
                    <a:pt x="26" y="25"/>
                  </a:cubicBezTo>
                  <a:cubicBezTo>
                    <a:pt x="26" y="25"/>
                    <a:pt x="26" y="25"/>
                    <a:pt x="26" y="25"/>
                  </a:cubicBezTo>
                  <a:cubicBezTo>
                    <a:pt x="26" y="24"/>
                    <a:pt x="27" y="24"/>
                    <a:pt x="28" y="24"/>
                  </a:cubicBezTo>
                  <a:cubicBezTo>
                    <a:pt x="29" y="24"/>
                    <a:pt x="29" y="24"/>
                    <a:pt x="29" y="24"/>
                  </a:cubicBezTo>
                  <a:cubicBezTo>
                    <a:pt x="30" y="24"/>
                    <a:pt x="31" y="24"/>
                    <a:pt x="31" y="24"/>
                  </a:cubicBezTo>
                  <a:cubicBezTo>
                    <a:pt x="31" y="24"/>
                    <a:pt x="31" y="24"/>
                    <a:pt x="31" y="25"/>
                  </a:cubicBezTo>
                  <a:cubicBezTo>
                    <a:pt x="31" y="25"/>
                    <a:pt x="31" y="25"/>
                    <a:pt x="31" y="25"/>
                  </a:cubicBezTo>
                  <a:cubicBezTo>
                    <a:pt x="31" y="33"/>
                    <a:pt x="31" y="33"/>
                    <a:pt x="31" y="33"/>
                  </a:cubicBezTo>
                  <a:cubicBezTo>
                    <a:pt x="31" y="33"/>
                    <a:pt x="31" y="33"/>
                    <a:pt x="31" y="33"/>
                  </a:cubicBezTo>
                  <a:cubicBezTo>
                    <a:pt x="31" y="33"/>
                    <a:pt x="30" y="34"/>
                    <a:pt x="29" y="34"/>
                  </a:cubicBezTo>
                  <a:cubicBezTo>
                    <a:pt x="28" y="34"/>
                    <a:pt x="28" y="34"/>
                    <a:pt x="28" y="34"/>
                  </a:cubicBezTo>
                  <a:cubicBezTo>
                    <a:pt x="27" y="34"/>
                    <a:pt x="27" y="33"/>
                    <a:pt x="26" y="33"/>
                  </a:cubicBezTo>
                  <a:cubicBezTo>
                    <a:pt x="26" y="33"/>
                    <a:pt x="26" y="33"/>
                    <a:pt x="26" y="33"/>
                  </a:cubicBezTo>
                  <a:close/>
                  <a:moveTo>
                    <a:pt x="156" y="13"/>
                  </a:moveTo>
                  <a:cubicBezTo>
                    <a:pt x="156" y="90"/>
                    <a:pt x="156" y="90"/>
                    <a:pt x="156" y="90"/>
                  </a:cubicBezTo>
                  <a:cubicBezTo>
                    <a:pt x="156" y="97"/>
                    <a:pt x="150" y="102"/>
                    <a:pt x="143" y="102"/>
                  </a:cubicBezTo>
                  <a:cubicBezTo>
                    <a:pt x="13" y="102"/>
                    <a:pt x="13" y="102"/>
                    <a:pt x="13" y="102"/>
                  </a:cubicBezTo>
                  <a:cubicBezTo>
                    <a:pt x="6" y="102"/>
                    <a:pt x="0" y="97"/>
                    <a:pt x="0" y="90"/>
                  </a:cubicBezTo>
                  <a:cubicBezTo>
                    <a:pt x="0" y="13"/>
                    <a:pt x="0" y="13"/>
                    <a:pt x="0" y="13"/>
                  </a:cubicBezTo>
                  <a:cubicBezTo>
                    <a:pt x="0" y="6"/>
                    <a:pt x="6" y="0"/>
                    <a:pt x="13" y="0"/>
                  </a:cubicBezTo>
                  <a:cubicBezTo>
                    <a:pt x="143" y="0"/>
                    <a:pt x="143" y="0"/>
                    <a:pt x="143" y="0"/>
                  </a:cubicBezTo>
                  <a:cubicBezTo>
                    <a:pt x="150" y="0"/>
                    <a:pt x="156" y="6"/>
                    <a:pt x="156" y="13"/>
                  </a:cubicBezTo>
                  <a:close/>
                  <a:moveTo>
                    <a:pt x="11" y="16"/>
                  </a:moveTo>
                  <a:cubicBezTo>
                    <a:pt x="46" y="16"/>
                    <a:pt x="46" y="16"/>
                    <a:pt x="46" y="16"/>
                  </a:cubicBezTo>
                  <a:cubicBezTo>
                    <a:pt x="46" y="13"/>
                    <a:pt x="44" y="11"/>
                    <a:pt x="41" y="11"/>
                  </a:cubicBezTo>
                  <a:cubicBezTo>
                    <a:pt x="16" y="11"/>
                    <a:pt x="16" y="11"/>
                    <a:pt x="16" y="11"/>
                  </a:cubicBezTo>
                  <a:cubicBezTo>
                    <a:pt x="14" y="11"/>
                    <a:pt x="11" y="13"/>
                    <a:pt x="11" y="16"/>
                  </a:cubicBezTo>
                  <a:close/>
                  <a:moveTo>
                    <a:pt x="11" y="36"/>
                  </a:moveTo>
                  <a:cubicBezTo>
                    <a:pt x="22" y="36"/>
                    <a:pt x="22" y="36"/>
                    <a:pt x="22" y="36"/>
                  </a:cubicBezTo>
                  <a:cubicBezTo>
                    <a:pt x="23" y="37"/>
                    <a:pt x="23" y="37"/>
                    <a:pt x="23" y="37"/>
                  </a:cubicBezTo>
                  <a:cubicBezTo>
                    <a:pt x="25" y="38"/>
                    <a:pt x="26" y="39"/>
                    <a:pt x="28" y="39"/>
                  </a:cubicBezTo>
                  <a:cubicBezTo>
                    <a:pt x="29" y="39"/>
                    <a:pt x="29" y="39"/>
                    <a:pt x="29" y="39"/>
                  </a:cubicBezTo>
                  <a:cubicBezTo>
                    <a:pt x="31" y="39"/>
                    <a:pt x="32" y="38"/>
                    <a:pt x="34" y="37"/>
                  </a:cubicBezTo>
                  <a:cubicBezTo>
                    <a:pt x="34" y="37"/>
                    <a:pt x="35" y="37"/>
                    <a:pt x="35" y="36"/>
                  </a:cubicBezTo>
                  <a:cubicBezTo>
                    <a:pt x="46" y="36"/>
                    <a:pt x="46" y="36"/>
                    <a:pt x="46" y="36"/>
                  </a:cubicBezTo>
                  <a:cubicBezTo>
                    <a:pt x="46" y="31"/>
                    <a:pt x="46" y="31"/>
                    <a:pt x="46" y="31"/>
                  </a:cubicBezTo>
                  <a:cubicBezTo>
                    <a:pt x="36" y="31"/>
                    <a:pt x="36" y="31"/>
                    <a:pt x="36" y="31"/>
                  </a:cubicBezTo>
                  <a:cubicBezTo>
                    <a:pt x="36" y="26"/>
                    <a:pt x="36" y="26"/>
                    <a:pt x="36" y="26"/>
                  </a:cubicBezTo>
                  <a:cubicBezTo>
                    <a:pt x="46" y="26"/>
                    <a:pt x="46" y="26"/>
                    <a:pt x="46" y="26"/>
                  </a:cubicBezTo>
                  <a:cubicBezTo>
                    <a:pt x="46" y="21"/>
                    <a:pt x="46" y="21"/>
                    <a:pt x="46" y="21"/>
                  </a:cubicBezTo>
                  <a:cubicBezTo>
                    <a:pt x="35" y="21"/>
                    <a:pt x="35" y="21"/>
                    <a:pt x="35" y="21"/>
                  </a:cubicBezTo>
                  <a:cubicBezTo>
                    <a:pt x="35" y="21"/>
                    <a:pt x="34" y="20"/>
                    <a:pt x="34" y="20"/>
                  </a:cubicBezTo>
                  <a:cubicBezTo>
                    <a:pt x="32" y="19"/>
                    <a:pt x="31" y="19"/>
                    <a:pt x="29" y="19"/>
                  </a:cubicBezTo>
                  <a:cubicBezTo>
                    <a:pt x="28" y="19"/>
                    <a:pt x="28" y="19"/>
                    <a:pt x="28" y="19"/>
                  </a:cubicBezTo>
                  <a:cubicBezTo>
                    <a:pt x="26" y="19"/>
                    <a:pt x="25" y="19"/>
                    <a:pt x="23" y="20"/>
                  </a:cubicBezTo>
                  <a:cubicBezTo>
                    <a:pt x="23" y="20"/>
                    <a:pt x="23" y="21"/>
                    <a:pt x="22" y="21"/>
                  </a:cubicBezTo>
                  <a:cubicBezTo>
                    <a:pt x="11" y="21"/>
                    <a:pt x="11" y="21"/>
                    <a:pt x="11" y="21"/>
                  </a:cubicBezTo>
                  <a:cubicBezTo>
                    <a:pt x="11" y="26"/>
                    <a:pt x="11" y="26"/>
                    <a:pt x="11" y="26"/>
                  </a:cubicBezTo>
                  <a:cubicBezTo>
                    <a:pt x="21" y="26"/>
                    <a:pt x="21" y="26"/>
                    <a:pt x="21" y="26"/>
                  </a:cubicBezTo>
                  <a:cubicBezTo>
                    <a:pt x="21" y="31"/>
                    <a:pt x="21" y="31"/>
                    <a:pt x="21" y="31"/>
                  </a:cubicBezTo>
                  <a:cubicBezTo>
                    <a:pt x="11" y="31"/>
                    <a:pt x="11" y="31"/>
                    <a:pt x="11" y="31"/>
                  </a:cubicBezTo>
                  <a:lnTo>
                    <a:pt x="11" y="36"/>
                  </a:lnTo>
                  <a:close/>
                  <a:moveTo>
                    <a:pt x="11" y="41"/>
                  </a:moveTo>
                  <a:cubicBezTo>
                    <a:pt x="11" y="44"/>
                    <a:pt x="14" y="46"/>
                    <a:pt x="16" y="46"/>
                  </a:cubicBezTo>
                  <a:cubicBezTo>
                    <a:pt x="41" y="46"/>
                    <a:pt x="41" y="46"/>
                    <a:pt x="41" y="46"/>
                  </a:cubicBezTo>
                  <a:cubicBezTo>
                    <a:pt x="44" y="46"/>
                    <a:pt x="46" y="44"/>
                    <a:pt x="46" y="41"/>
                  </a:cubicBezTo>
                  <a:lnTo>
                    <a:pt x="11" y="41"/>
                  </a:lnTo>
                  <a:close/>
                  <a:moveTo>
                    <a:pt x="54" y="77"/>
                  </a:moveTo>
                  <a:cubicBezTo>
                    <a:pt x="54" y="76"/>
                    <a:pt x="53" y="75"/>
                    <a:pt x="52" y="75"/>
                  </a:cubicBezTo>
                  <a:cubicBezTo>
                    <a:pt x="13" y="75"/>
                    <a:pt x="13" y="75"/>
                    <a:pt x="13" y="75"/>
                  </a:cubicBezTo>
                  <a:cubicBezTo>
                    <a:pt x="12" y="75"/>
                    <a:pt x="11" y="76"/>
                    <a:pt x="11" y="77"/>
                  </a:cubicBezTo>
                  <a:cubicBezTo>
                    <a:pt x="11" y="80"/>
                    <a:pt x="11" y="80"/>
                    <a:pt x="11" y="80"/>
                  </a:cubicBezTo>
                  <a:cubicBezTo>
                    <a:pt x="11" y="81"/>
                    <a:pt x="12" y="82"/>
                    <a:pt x="13" y="82"/>
                  </a:cubicBezTo>
                  <a:cubicBezTo>
                    <a:pt x="52" y="82"/>
                    <a:pt x="52" y="82"/>
                    <a:pt x="52" y="82"/>
                  </a:cubicBezTo>
                  <a:cubicBezTo>
                    <a:pt x="53" y="82"/>
                    <a:pt x="54" y="81"/>
                    <a:pt x="54" y="80"/>
                  </a:cubicBezTo>
                  <a:lnTo>
                    <a:pt x="54" y="77"/>
                  </a:lnTo>
                  <a:close/>
                  <a:moveTo>
                    <a:pt x="142" y="61"/>
                  </a:moveTo>
                  <a:cubicBezTo>
                    <a:pt x="142" y="59"/>
                    <a:pt x="141" y="59"/>
                    <a:pt x="140" y="59"/>
                  </a:cubicBezTo>
                  <a:cubicBezTo>
                    <a:pt x="13" y="59"/>
                    <a:pt x="13" y="59"/>
                    <a:pt x="13" y="59"/>
                  </a:cubicBezTo>
                  <a:cubicBezTo>
                    <a:pt x="12" y="59"/>
                    <a:pt x="11" y="59"/>
                    <a:pt x="11" y="61"/>
                  </a:cubicBezTo>
                  <a:cubicBezTo>
                    <a:pt x="11" y="64"/>
                    <a:pt x="11" y="64"/>
                    <a:pt x="11" y="64"/>
                  </a:cubicBezTo>
                  <a:cubicBezTo>
                    <a:pt x="11" y="65"/>
                    <a:pt x="12" y="66"/>
                    <a:pt x="13" y="66"/>
                  </a:cubicBezTo>
                  <a:cubicBezTo>
                    <a:pt x="140" y="66"/>
                    <a:pt x="140" y="66"/>
                    <a:pt x="140" y="66"/>
                  </a:cubicBezTo>
                  <a:cubicBezTo>
                    <a:pt x="141" y="66"/>
                    <a:pt x="142" y="65"/>
                    <a:pt x="142" y="64"/>
                  </a:cubicBezTo>
                  <a:lnTo>
                    <a:pt x="142" y="61"/>
                  </a:lnTo>
                  <a:close/>
                </a:path>
              </a:pathLst>
            </a:custGeom>
            <a:solidFill>
              <a:sysClr val="window" lastClr="FFFFFF"/>
            </a:solidFill>
            <a:ln>
              <a:noFill/>
            </a:ln>
            <a:extLst/>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Arial"/>
              </a:endParaRPr>
            </a:p>
          </p:txBody>
        </p:sp>
        <p:sp>
          <p:nvSpPr>
            <p:cNvPr id="113" name="Freeform 33"/>
            <p:cNvSpPr>
              <a:spLocks noChangeAspect="1" noEditPoints="1"/>
            </p:cNvSpPr>
            <p:nvPr/>
          </p:nvSpPr>
          <p:spPr bwMode="auto">
            <a:xfrm>
              <a:off x="3096893" y="3081030"/>
              <a:ext cx="292402" cy="301422"/>
            </a:xfrm>
            <a:custGeom>
              <a:avLst/>
              <a:gdLst>
                <a:gd name="T0" fmla="*/ 496 w 626"/>
                <a:gd name="T1" fmla="*/ 549 h 658"/>
                <a:gd name="T2" fmla="*/ 554 w 626"/>
                <a:gd name="T3" fmla="*/ 576 h 658"/>
                <a:gd name="T4" fmla="*/ 445 w 626"/>
                <a:gd name="T5" fmla="*/ 549 h 658"/>
                <a:gd name="T6" fmla="*/ 482 w 626"/>
                <a:gd name="T7" fmla="*/ 576 h 658"/>
                <a:gd name="T8" fmla="*/ 460 w 626"/>
                <a:gd name="T9" fmla="*/ 499 h 658"/>
                <a:gd name="T10" fmla="*/ 432 w 626"/>
                <a:gd name="T11" fmla="*/ 527 h 658"/>
                <a:gd name="T12" fmla="*/ 152 w 626"/>
                <a:gd name="T13" fmla="*/ 549 h 658"/>
                <a:gd name="T14" fmla="*/ 431 w 626"/>
                <a:gd name="T15" fmla="*/ 576 h 658"/>
                <a:gd name="T16" fmla="*/ 119 w 626"/>
                <a:gd name="T17" fmla="*/ 505 h 658"/>
                <a:gd name="T18" fmla="*/ 146 w 626"/>
                <a:gd name="T19" fmla="*/ 533 h 658"/>
                <a:gd name="T20" fmla="*/ 100 w 626"/>
                <a:gd name="T21" fmla="*/ 571 h 658"/>
                <a:gd name="T22" fmla="*/ 140 w 626"/>
                <a:gd name="T23" fmla="*/ 571 h 658"/>
                <a:gd name="T24" fmla="*/ 62 w 626"/>
                <a:gd name="T25" fmla="*/ 571 h 658"/>
                <a:gd name="T26" fmla="*/ 89 w 626"/>
                <a:gd name="T27" fmla="*/ 571 h 658"/>
                <a:gd name="T28" fmla="*/ 109 w 626"/>
                <a:gd name="T29" fmla="*/ 505 h 658"/>
                <a:gd name="T30" fmla="*/ 69 w 626"/>
                <a:gd name="T31" fmla="*/ 505 h 658"/>
                <a:gd name="T32" fmla="*/ 108 w 626"/>
                <a:gd name="T33" fmla="*/ 461 h 658"/>
                <a:gd name="T34" fmla="*/ 74 w 626"/>
                <a:gd name="T35" fmla="*/ 461 h 658"/>
                <a:gd name="T36" fmla="*/ 120 w 626"/>
                <a:gd name="T37" fmla="*/ 489 h 658"/>
                <a:gd name="T38" fmla="*/ 152 w 626"/>
                <a:gd name="T39" fmla="*/ 461 h 658"/>
                <a:gd name="T40" fmla="*/ 190 w 626"/>
                <a:gd name="T41" fmla="*/ 456 h 658"/>
                <a:gd name="T42" fmla="*/ 160 w 626"/>
                <a:gd name="T43" fmla="*/ 484 h 658"/>
                <a:gd name="T44" fmla="*/ 198 w 626"/>
                <a:gd name="T45" fmla="*/ 505 h 658"/>
                <a:gd name="T46" fmla="*/ 164 w 626"/>
                <a:gd name="T47" fmla="*/ 505 h 658"/>
                <a:gd name="T48" fmla="*/ 234 w 626"/>
                <a:gd name="T49" fmla="*/ 456 h 658"/>
                <a:gd name="T50" fmla="*/ 204 w 626"/>
                <a:gd name="T51" fmla="*/ 484 h 658"/>
                <a:gd name="T52" fmla="*/ 243 w 626"/>
                <a:gd name="T53" fmla="*/ 505 h 658"/>
                <a:gd name="T54" fmla="*/ 208 w 626"/>
                <a:gd name="T55" fmla="*/ 505 h 658"/>
                <a:gd name="T56" fmla="*/ 277 w 626"/>
                <a:gd name="T57" fmla="*/ 456 h 658"/>
                <a:gd name="T58" fmla="*/ 248 w 626"/>
                <a:gd name="T59" fmla="*/ 484 h 658"/>
                <a:gd name="T60" fmla="*/ 288 w 626"/>
                <a:gd name="T61" fmla="*/ 505 h 658"/>
                <a:gd name="T62" fmla="*/ 253 w 626"/>
                <a:gd name="T63" fmla="*/ 505 h 658"/>
                <a:gd name="T64" fmla="*/ 297 w 626"/>
                <a:gd name="T65" fmla="*/ 456 h 658"/>
                <a:gd name="T66" fmla="*/ 297 w 626"/>
                <a:gd name="T67" fmla="*/ 489 h 658"/>
                <a:gd name="T68" fmla="*/ 332 w 626"/>
                <a:gd name="T69" fmla="*/ 505 h 658"/>
                <a:gd name="T70" fmla="*/ 297 w 626"/>
                <a:gd name="T71" fmla="*/ 505 h 658"/>
                <a:gd name="T72" fmla="*/ 341 w 626"/>
                <a:gd name="T73" fmla="*/ 456 h 658"/>
                <a:gd name="T74" fmla="*/ 341 w 626"/>
                <a:gd name="T75" fmla="*/ 489 h 658"/>
                <a:gd name="T76" fmla="*/ 377 w 626"/>
                <a:gd name="T77" fmla="*/ 527 h 658"/>
                <a:gd name="T78" fmla="*/ 347 w 626"/>
                <a:gd name="T79" fmla="*/ 499 h 658"/>
                <a:gd name="T80" fmla="*/ 384 w 626"/>
                <a:gd name="T81" fmla="*/ 456 h 658"/>
                <a:gd name="T82" fmla="*/ 386 w 626"/>
                <a:gd name="T83" fmla="*/ 489 h 658"/>
                <a:gd name="T84" fmla="*/ 422 w 626"/>
                <a:gd name="T85" fmla="*/ 527 h 658"/>
                <a:gd name="T86" fmla="*/ 392 w 626"/>
                <a:gd name="T87" fmla="*/ 499 h 658"/>
                <a:gd name="T88" fmla="*/ 424 w 626"/>
                <a:gd name="T89" fmla="*/ 484 h 658"/>
                <a:gd name="T90" fmla="*/ 459 w 626"/>
                <a:gd name="T91" fmla="*/ 484 h 658"/>
                <a:gd name="T92" fmla="*/ 535 w 626"/>
                <a:gd name="T93" fmla="*/ 43 h 658"/>
                <a:gd name="T94" fmla="*/ 84 w 626"/>
                <a:gd name="T95" fmla="*/ 43 h 658"/>
                <a:gd name="T96" fmla="*/ 471 w 626"/>
                <a:gd name="T97" fmla="*/ 456 h 658"/>
                <a:gd name="T98" fmla="*/ 474 w 626"/>
                <a:gd name="T99" fmla="*/ 489 h 658"/>
                <a:gd name="T100" fmla="*/ 513 w 626"/>
                <a:gd name="T101" fmla="*/ 527 h 658"/>
                <a:gd name="T102" fmla="*/ 481 w 626"/>
                <a:gd name="T103" fmla="*/ 499 h 658"/>
                <a:gd name="T104" fmla="*/ 520 w 626"/>
                <a:gd name="T105" fmla="*/ 489 h 658"/>
                <a:gd name="T106" fmla="*/ 546 w 626"/>
                <a:gd name="T107" fmla="*/ 461 h 658"/>
                <a:gd name="T108" fmla="*/ 528 w 626"/>
                <a:gd name="T109" fmla="*/ 533 h 658"/>
                <a:gd name="T110" fmla="*/ 551 w 626"/>
                <a:gd name="T111" fmla="*/ 505 h 658"/>
                <a:gd name="T112" fmla="*/ 584 w 626"/>
                <a:gd name="T113" fmla="*/ 33 h 658"/>
                <a:gd name="T114" fmla="*/ 37 w 626"/>
                <a:gd name="T115" fmla="*/ 402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26" h="658">
                  <a:moveTo>
                    <a:pt x="554" y="576"/>
                  </a:moveTo>
                  <a:lnTo>
                    <a:pt x="554" y="576"/>
                  </a:lnTo>
                  <a:lnTo>
                    <a:pt x="504" y="576"/>
                  </a:lnTo>
                  <a:cubicBezTo>
                    <a:pt x="501" y="576"/>
                    <a:pt x="498" y="574"/>
                    <a:pt x="498" y="571"/>
                  </a:cubicBezTo>
                  <a:lnTo>
                    <a:pt x="496" y="549"/>
                  </a:lnTo>
                  <a:cubicBezTo>
                    <a:pt x="496" y="545"/>
                    <a:pt x="498" y="543"/>
                    <a:pt x="501" y="543"/>
                  </a:cubicBezTo>
                  <a:lnTo>
                    <a:pt x="550" y="543"/>
                  </a:lnTo>
                  <a:cubicBezTo>
                    <a:pt x="553" y="543"/>
                    <a:pt x="556" y="545"/>
                    <a:pt x="556" y="549"/>
                  </a:cubicBezTo>
                  <a:lnTo>
                    <a:pt x="559" y="571"/>
                  </a:lnTo>
                  <a:cubicBezTo>
                    <a:pt x="559" y="574"/>
                    <a:pt x="557" y="576"/>
                    <a:pt x="554" y="576"/>
                  </a:cubicBezTo>
                  <a:close/>
                  <a:moveTo>
                    <a:pt x="482" y="576"/>
                  </a:moveTo>
                  <a:lnTo>
                    <a:pt x="482" y="576"/>
                  </a:lnTo>
                  <a:lnTo>
                    <a:pt x="453" y="576"/>
                  </a:lnTo>
                  <a:cubicBezTo>
                    <a:pt x="450" y="576"/>
                    <a:pt x="447" y="574"/>
                    <a:pt x="447" y="571"/>
                  </a:cubicBezTo>
                  <a:lnTo>
                    <a:pt x="445" y="549"/>
                  </a:lnTo>
                  <a:cubicBezTo>
                    <a:pt x="445" y="545"/>
                    <a:pt x="447" y="543"/>
                    <a:pt x="450" y="543"/>
                  </a:cubicBezTo>
                  <a:lnTo>
                    <a:pt x="480" y="543"/>
                  </a:lnTo>
                  <a:cubicBezTo>
                    <a:pt x="483" y="543"/>
                    <a:pt x="485" y="545"/>
                    <a:pt x="486" y="549"/>
                  </a:cubicBezTo>
                  <a:lnTo>
                    <a:pt x="488" y="571"/>
                  </a:lnTo>
                  <a:cubicBezTo>
                    <a:pt x="488" y="574"/>
                    <a:pt x="486" y="576"/>
                    <a:pt x="482" y="576"/>
                  </a:cubicBezTo>
                  <a:close/>
                  <a:moveTo>
                    <a:pt x="432" y="527"/>
                  </a:moveTo>
                  <a:lnTo>
                    <a:pt x="432" y="527"/>
                  </a:lnTo>
                  <a:lnTo>
                    <a:pt x="431" y="505"/>
                  </a:lnTo>
                  <a:cubicBezTo>
                    <a:pt x="431" y="502"/>
                    <a:pt x="433" y="499"/>
                    <a:pt x="436" y="499"/>
                  </a:cubicBezTo>
                  <a:lnTo>
                    <a:pt x="460" y="499"/>
                  </a:lnTo>
                  <a:cubicBezTo>
                    <a:pt x="463" y="499"/>
                    <a:pt x="466" y="502"/>
                    <a:pt x="466" y="505"/>
                  </a:cubicBezTo>
                  <a:lnTo>
                    <a:pt x="468" y="527"/>
                  </a:lnTo>
                  <a:cubicBezTo>
                    <a:pt x="468" y="530"/>
                    <a:pt x="466" y="533"/>
                    <a:pt x="463" y="533"/>
                  </a:cubicBezTo>
                  <a:lnTo>
                    <a:pt x="438" y="533"/>
                  </a:lnTo>
                  <a:cubicBezTo>
                    <a:pt x="435" y="533"/>
                    <a:pt x="433" y="530"/>
                    <a:pt x="432" y="527"/>
                  </a:cubicBezTo>
                  <a:close/>
                  <a:moveTo>
                    <a:pt x="431" y="576"/>
                  </a:moveTo>
                  <a:lnTo>
                    <a:pt x="431" y="576"/>
                  </a:lnTo>
                  <a:lnTo>
                    <a:pt x="156" y="576"/>
                  </a:lnTo>
                  <a:cubicBezTo>
                    <a:pt x="153" y="576"/>
                    <a:pt x="150" y="574"/>
                    <a:pt x="151" y="571"/>
                  </a:cubicBezTo>
                  <a:lnTo>
                    <a:pt x="152" y="549"/>
                  </a:lnTo>
                  <a:cubicBezTo>
                    <a:pt x="153" y="545"/>
                    <a:pt x="155" y="543"/>
                    <a:pt x="158" y="543"/>
                  </a:cubicBezTo>
                  <a:lnTo>
                    <a:pt x="429" y="543"/>
                  </a:lnTo>
                  <a:cubicBezTo>
                    <a:pt x="432" y="543"/>
                    <a:pt x="435" y="545"/>
                    <a:pt x="435" y="549"/>
                  </a:cubicBezTo>
                  <a:lnTo>
                    <a:pt x="437" y="571"/>
                  </a:lnTo>
                  <a:cubicBezTo>
                    <a:pt x="437" y="574"/>
                    <a:pt x="434" y="576"/>
                    <a:pt x="431" y="576"/>
                  </a:cubicBezTo>
                  <a:close/>
                  <a:moveTo>
                    <a:pt x="146" y="533"/>
                  </a:moveTo>
                  <a:lnTo>
                    <a:pt x="146" y="533"/>
                  </a:lnTo>
                  <a:lnTo>
                    <a:pt x="122" y="533"/>
                  </a:lnTo>
                  <a:cubicBezTo>
                    <a:pt x="119" y="533"/>
                    <a:pt x="117" y="530"/>
                    <a:pt x="117" y="527"/>
                  </a:cubicBezTo>
                  <a:lnTo>
                    <a:pt x="119" y="505"/>
                  </a:lnTo>
                  <a:cubicBezTo>
                    <a:pt x="119" y="502"/>
                    <a:pt x="122" y="499"/>
                    <a:pt x="125" y="499"/>
                  </a:cubicBezTo>
                  <a:lnTo>
                    <a:pt x="149" y="499"/>
                  </a:lnTo>
                  <a:cubicBezTo>
                    <a:pt x="152" y="499"/>
                    <a:pt x="154" y="502"/>
                    <a:pt x="154" y="505"/>
                  </a:cubicBezTo>
                  <a:lnTo>
                    <a:pt x="152" y="527"/>
                  </a:lnTo>
                  <a:cubicBezTo>
                    <a:pt x="152" y="530"/>
                    <a:pt x="149" y="533"/>
                    <a:pt x="146" y="533"/>
                  </a:cubicBezTo>
                  <a:close/>
                  <a:moveTo>
                    <a:pt x="140" y="571"/>
                  </a:moveTo>
                  <a:lnTo>
                    <a:pt x="140" y="571"/>
                  </a:lnTo>
                  <a:cubicBezTo>
                    <a:pt x="140" y="574"/>
                    <a:pt x="137" y="576"/>
                    <a:pt x="134" y="576"/>
                  </a:cubicBezTo>
                  <a:lnTo>
                    <a:pt x="105" y="576"/>
                  </a:lnTo>
                  <a:cubicBezTo>
                    <a:pt x="102" y="576"/>
                    <a:pt x="99" y="574"/>
                    <a:pt x="100" y="571"/>
                  </a:cubicBezTo>
                  <a:lnTo>
                    <a:pt x="102" y="549"/>
                  </a:lnTo>
                  <a:cubicBezTo>
                    <a:pt x="102" y="545"/>
                    <a:pt x="105" y="543"/>
                    <a:pt x="108" y="543"/>
                  </a:cubicBezTo>
                  <a:lnTo>
                    <a:pt x="137" y="543"/>
                  </a:lnTo>
                  <a:cubicBezTo>
                    <a:pt x="140" y="543"/>
                    <a:pt x="142" y="545"/>
                    <a:pt x="142" y="549"/>
                  </a:cubicBezTo>
                  <a:lnTo>
                    <a:pt x="140" y="571"/>
                  </a:lnTo>
                  <a:close/>
                  <a:moveTo>
                    <a:pt x="89" y="571"/>
                  </a:moveTo>
                  <a:lnTo>
                    <a:pt x="89" y="571"/>
                  </a:lnTo>
                  <a:cubicBezTo>
                    <a:pt x="89" y="574"/>
                    <a:pt x="86" y="576"/>
                    <a:pt x="83" y="576"/>
                  </a:cubicBezTo>
                  <a:lnTo>
                    <a:pt x="66" y="576"/>
                  </a:lnTo>
                  <a:cubicBezTo>
                    <a:pt x="63" y="576"/>
                    <a:pt x="61" y="574"/>
                    <a:pt x="62" y="571"/>
                  </a:cubicBezTo>
                  <a:lnTo>
                    <a:pt x="64" y="549"/>
                  </a:lnTo>
                  <a:cubicBezTo>
                    <a:pt x="65" y="545"/>
                    <a:pt x="67" y="543"/>
                    <a:pt x="70" y="543"/>
                  </a:cubicBezTo>
                  <a:lnTo>
                    <a:pt x="87" y="543"/>
                  </a:lnTo>
                  <a:cubicBezTo>
                    <a:pt x="90" y="543"/>
                    <a:pt x="92" y="545"/>
                    <a:pt x="92" y="549"/>
                  </a:cubicBezTo>
                  <a:lnTo>
                    <a:pt x="89" y="571"/>
                  </a:lnTo>
                  <a:close/>
                  <a:moveTo>
                    <a:pt x="69" y="505"/>
                  </a:moveTo>
                  <a:lnTo>
                    <a:pt x="69" y="505"/>
                  </a:lnTo>
                  <a:cubicBezTo>
                    <a:pt x="70" y="502"/>
                    <a:pt x="72" y="499"/>
                    <a:pt x="75" y="499"/>
                  </a:cubicBezTo>
                  <a:lnTo>
                    <a:pt x="105" y="499"/>
                  </a:lnTo>
                  <a:cubicBezTo>
                    <a:pt x="107" y="499"/>
                    <a:pt x="110" y="502"/>
                    <a:pt x="109" y="505"/>
                  </a:cubicBezTo>
                  <a:lnTo>
                    <a:pt x="107" y="527"/>
                  </a:lnTo>
                  <a:cubicBezTo>
                    <a:pt x="107" y="530"/>
                    <a:pt x="104" y="533"/>
                    <a:pt x="101" y="533"/>
                  </a:cubicBezTo>
                  <a:lnTo>
                    <a:pt x="71" y="533"/>
                  </a:lnTo>
                  <a:cubicBezTo>
                    <a:pt x="69" y="533"/>
                    <a:pt x="66" y="530"/>
                    <a:pt x="67" y="527"/>
                  </a:cubicBezTo>
                  <a:lnTo>
                    <a:pt x="69" y="505"/>
                  </a:lnTo>
                  <a:close/>
                  <a:moveTo>
                    <a:pt x="74" y="461"/>
                  </a:moveTo>
                  <a:lnTo>
                    <a:pt x="74" y="461"/>
                  </a:lnTo>
                  <a:cubicBezTo>
                    <a:pt x="75" y="458"/>
                    <a:pt x="77" y="456"/>
                    <a:pt x="80" y="456"/>
                  </a:cubicBezTo>
                  <a:lnTo>
                    <a:pt x="103" y="456"/>
                  </a:lnTo>
                  <a:cubicBezTo>
                    <a:pt x="106" y="456"/>
                    <a:pt x="108" y="458"/>
                    <a:pt x="108" y="461"/>
                  </a:cubicBezTo>
                  <a:lnTo>
                    <a:pt x="106" y="484"/>
                  </a:lnTo>
                  <a:cubicBezTo>
                    <a:pt x="105" y="487"/>
                    <a:pt x="103" y="489"/>
                    <a:pt x="100" y="489"/>
                  </a:cubicBezTo>
                  <a:lnTo>
                    <a:pt x="77" y="489"/>
                  </a:lnTo>
                  <a:cubicBezTo>
                    <a:pt x="74" y="489"/>
                    <a:pt x="72" y="487"/>
                    <a:pt x="72" y="484"/>
                  </a:cubicBezTo>
                  <a:lnTo>
                    <a:pt x="74" y="461"/>
                  </a:lnTo>
                  <a:close/>
                  <a:moveTo>
                    <a:pt x="152" y="461"/>
                  </a:moveTo>
                  <a:lnTo>
                    <a:pt x="152" y="461"/>
                  </a:lnTo>
                  <a:lnTo>
                    <a:pt x="150" y="484"/>
                  </a:lnTo>
                  <a:cubicBezTo>
                    <a:pt x="150" y="487"/>
                    <a:pt x="147" y="489"/>
                    <a:pt x="144" y="489"/>
                  </a:cubicBezTo>
                  <a:lnTo>
                    <a:pt x="120" y="489"/>
                  </a:lnTo>
                  <a:cubicBezTo>
                    <a:pt x="117" y="489"/>
                    <a:pt x="115" y="487"/>
                    <a:pt x="115" y="484"/>
                  </a:cubicBezTo>
                  <a:lnTo>
                    <a:pt x="118" y="461"/>
                  </a:lnTo>
                  <a:cubicBezTo>
                    <a:pt x="118" y="458"/>
                    <a:pt x="121" y="456"/>
                    <a:pt x="123" y="456"/>
                  </a:cubicBezTo>
                  <a:lnTo>
                    <a:pt x="147" y="456"/>
                  </a:lnTo>
                  <a:cubicBezTo>
                    <a:pt x="150" y="456"/>
                    <a:pt x="152" y="458"/>
                    <a:pt x="152" y="461"/>
                  </a:cubicBezTo>
                  <a:close/>
                  <a:moveTo>
                    <a:pt x="160" y="484"/>
                  </a:moveTo>
                  <a:lnTo>
                    <a:pt x="160" y="484"/>
                  </a:lnTo>
                  <a:lnTo>
                    <a:pt x="161" y="461"/>
                  </a:lnTo>
                  <a:cubicBezTo>
                    <a:pt x="161" y="458"/>
                    <a:pt x="164" y="456"/>
                    <a:pt x="167" y="456"/>
                  </a:cubicBezTo>
                  <a:lnTo>
                    <a:pt x="190" y="456"/>
                  </a:lnTo>
                  <a:cubicBezTo>
                    <a:pt x="193" y="456"/>
                    <a:pt x="195" y="458"/>
                    <a:pt x="195" y="461"/>
                  </a:cubicBezTo>
                  <a:lnTo>
                    <a:pt x="194" y="484"/>
                  </a:lnTo>
                  <a:cubicBezTo>
                    <a:pt x="194" y="487"/>
                    <a:pt x="191" y="489"/>
                    <a:pt x="188" y="489"/>
                  </a:cubicBezTo>
                  <a:lnTo>
                    <a:pt x="165" y="489"/>
                  </a:lnTo>
                  <a:cubicBezTo>
                    <a:pt x="162" y="489"/>
                    <a:pt x="159" y="487"/>
                    <a:pt x="160" y="484"/>
                  </a:cubicBezTo>
                  <a:close/>
                  <a:moveTo>
                    <a:pt x="164" y="505"/>
                  </a:moveTo>
                  <a:lnTo>
                    <a:pt x="164" y="505"/>
                  </a:lnTo>
                  <a:cubicBezTo>
                    <a:pt x="164" y="502"/>
                    <a:pt x="167" y="499"/>
                    <a:pt x="170" y="499"/>
                  </a:cubicBezTo>
                  <a:lnTo>
                    <a:pt x="193" y="499"/>
                  </a:lnTo>
                  <a:cubicBezTo>
                    <a:pt x="196" y="499"/>
                    <a:pt x="199" y="502"/>
                    <a:pt x="198" y="505"/>
                  </a:cubicBezTo>
                  <a:lnTo>
                    <a:pt x="197" y="527"/>
                  </a:lnTo>
                  <a:cubicBezTo>
                    <a:pt x="197" y="530"/>
                    <a:pt x="194" y="533"/>
                    <a:pt x="191" y="533"/>
                  </a:cubicBezTo>
                  <a:lnTo>
                    <a:pt x="167" y="533"/>
                  </a:lnTo>
                  <a:cubicBezTo>
                    <a:pt x="164" y="533"/>
                    <a:pt x="162" y="530"/>
                    <a:pt x="162" y="527"/>
                  </a:cubicBezTo>
                  <a:lnTo>
                    <a:pt x="164" y="505"/>
                  </a:lnTo>
                  <a:close/>
                  <a:moveTo>
                    <a:pt x="204" y="484"/>
                  </a:moveTo>
                  <a:lnTo>
                    <a:pt x="204" y="484"/>
                  </a:lnTo>
                  <a:lnTo>
                    <a:pt x="205" y="461"/>
                  </a:lnTo>
                  <a:cubicBezTo>
                    <a:pt x="205" y="458"/>
                    <a:pt x="208" y="456"/>
                    <a:pt x="210" y="456"/>
                  </a:cubicBezTo>
                  <a:lnTo>
                    <a:pt x="234" y="456"/>
                  </a:lnTo>
                  <a:cubicBezTo>
                    <a:pt x="237" y="456"/>
                    <a:pt x="239" y="458"/>
                    <a:pt x="239" y="461"/>
                  </a:cubicBezTo>
                  <a:lnTo>
                    <a:pt x="238" y="484"/>
                  </a:lnTo>
                  <a:cubicBezTo>
                    <a:pt x="238" y="487"/>
                    <a:pt x="235" y="489"/>
                    <a:pt x="232" y="489"/>
                  </a:cubicBezTo>
                  <a:lnTo>
                    <a:pt x="209" y="489"/>
                  </a:lnTo>
                  <a:cubicBezTo>
                    <a:pt x="206" y="489"/>
                    <a:pt x="204" y="487"/>
                    <a:pt x="204" y="484"/>
                  </a:cubicBezTo>
                  <a:close/>
                  <a:moveTo>
                    <a:pt x="208" y="505"/>
                  </a:moveTo>
                  <a:lnTo>
                    <a:pt x="208" y="505"/>
                  </a:lnTo>
                  <a:cubicBezTo>
                    <a:pt x="208" y="502"/>
                    <a:pt x="211" y="499"/>
                    <a:pt x="214" y="499"/>
                  </a:cubicBezTo>
                  <a:lnTo>
                    <a:pt x="238" y="499"/>
                  </a:lnTo>
                  <a:cubicBezTo>
                    <a:pt x="241" y="499"/>
                    <a:pt x="243" y="502"/>
                    <a:pt x="243" y="505"/>
                  </a:cubicBezTo>
                  <a:lnTo>
                    <a:pt x="242" y="527"/>
                  </a:lnTo>
                  <a:cubicBezTo>
                    <a:pt x="242" y="530"/>
                    <a:pt x="240" y="533"/>
                    <a:pt x="237" y="533"/>
                  </a:cubicBezTo>
                  <a:lnTo>
                    <a:pt x="212" y="533"/>
                  </a:lnTo>
                  <a:cubicBezTo>
                    <a:pt x="209" y="533"/>
                    <a:pt x="207" y="530"/>
                    <a:pt x="207" y="527"/>
                  </a:cubicBezTo>
                  <a:lnTo>
                    <a:pt x="208" y="505"/>
                  </a:lnTo>
                  <a:close/>
                  <a:moveTo>
                    <a:pt x="248" y="484"/>
                  </a:moveTo>
                  <a:lnTo>
                    <a:pt x="248" y="484"/>
                  </a:lnTo>
                  <a:lnTo>
                    <a:pt x="248" y="461"/>
                  </a:lnTo>
                  <a:cubicBezTo>
                    <a:pt x="249" y="458"/>
                    <a:pt x="251" y="456"/>
                    <a:pt x="254" y="456"/>
                  </a:cubicBezTo>
                  <a:lnTo>
                    <a:pt x="277" y="456"/>
                  </a:lnTo>
                  <a:cubicBezTo>
                    <a:pt x="280" y="456"/>
                    <a:pt x="282" y="458"/>
                    <a:pt x="282" y="461"/>
                  </a:cubicBezTo>
                  <a:lnTo>
                    <a:pt x="282" y="484"/>
                  </a:lnTo>
                  <a:cubicBezTo>
                    <a:pt x="282" y="487"/>
                    <a:pt x="280" y="489"/>
                    <a:pt x="277" y="489"/>
                  </a:cubicBezTo>
                  <a:lnTo>
                    <a:pt x="253" y="489"/>
                  </a:lnTo>
                  <a:cubicBezTo>
                    <a:pt x="250" y="489"/>
                    <a:pt x="248" y="487"/>
                    <a:pt x="248" y="484"/>
                  </a:cubicBezTo>
                  <a:close/>
                  <a:moveTo>
                    <a:pt x="253" y="505"/>
                  </a:moveTo>
                  <a:lnTo>
                    <a:pt x="253" y="505"/>
                  </a:lnTo>
                  <a:cubicBezTo>
                    <a:pt x="253" y="502"/>
                    <a:pt x="255" y="499"/>
                    <a:pt x="258" y="499"/>
                  </a:cubicBezTo>
                  <a:lnTo>
                    <a:pt x="282" y="499"/>
                  </a:lnTo>
                  <a:cubicBezTo>
                    <a:pt x="285" y="499"/>
                    <a:pt x="288" y="502"/>
                    <a:pt x="288" y="505"/>
                  </a:cubicBezTo>
                  <a:lnTo>
                    <a:pt x="287" y="527"/>
                  </a:lnTo>
                  <a:cubicBezTo>
                    <a:pt x="287" y="530"/>
                    <a:pt x="285" y="533"/>
                    <a:pt x="282" y="533"/>
                  </a:cubicBezTo>
                  <a:lnTo>
                    <a:pt x="258" y="533"/>
                  </a:lnTo>
                  <a:cubicBezTo>
                    <a:pt x="255" y="533"/>
                    <a:pt x="252" y="530"/>
                    <a:pt x="252" y="527"/>
                  </a:cubicBezTo>
                  <a:lnTo>
                    <a:pt x="253" y="505"/>
                  </a:lnTo>
                  <a:close/>
                  <a:moveTo>
                    <a:pt x="297" y="489"/>
                  </a:moveTo>
                  <a:lnTo>
                    <a:pt x="297" y="489"/>
                  </a:lnTo>
                  <a:cubicBezTo>
                    <a:pt x="294" y="489"/>
                    <a:pt x="292" y="487"/>
                    <a:pt x="292" y="484"/>
                  </a:cubicBezTo>
                  <a:lnTo>
                    <a:pt x="292" y="461"/>
                  </a:lnTo>
                  <a:cubicBezTo>
                    <a:pt x="292" y="458"/>
                    <a:pt x="294" y="456"/>
                    <a:pt x="297" y="456"/>
                  </a:cubicBezTo>
                  <a:lnTo>
                    <a:pt x="321" y="456"/>
                  </a:lnTo>
                  <a:cubicBezTo>
                    <a:pt x="324" y="456"/>
                    <a:pt x="326" y="458"/>
                    <a:pt x="326" y="461"/>
                  </a:cubicBezTo>
                  <a:lnTo>
                    <a:pt x="326" y="484"/>
                  </a:lnTo>
                  <a:cubicBezTo>
                    <a:pt x="326" y="487"/>
                    <a:pt x="324" y="489"/>
                    <a:pt x="321" y="489"/>
                  </a:cubicBezTo>
                  <a:lnTo>
                    <a:pt x="297" y="489"/>
                  </a:lnTo>
                  <a:close/>
                  <a:moveTo>
                    <a:pt x="297" y="505"/>
                  </a:moveTo>
                  <a:lnTo>
                    <a:pt x="297" y="505"/>
                  </a:lnTo>
                  <a:cubicBezTo>
                    <a:pt x="297" y="502"/>
                    <a:pt x="300" y="499"/>
                    <a:pt x="303" y="499"/>
                  </a:cubicBezTo>
                  <a:lnTo>
                    <a:pt x="327" y="499"/>
                  </a:lnTo>
                  <a:cubicBezTo>
                    <a:pt x="330" y="499"/>
                    <a:pt x="332" y="502"/>
                    <a:pt x="332" y="505"/>
                  </a:cubicBezTo>
                  <a:lnTo>
                    <a:pt x="332" y="527"/>
                  </a:lnTo>
                  <a:cubicBezTo>
                    <a:pt x="332" y="530"/>
                    <a:pt x="330" y="533"/>
                    <a:pt x="327" y="533"/>
                  </a:cubicBezTo>
                  <a:lnTo>
                    <a:pt x="303" y="533"/>
                  </a:lnTo>
                  <a:cubicBezTo>
                    <a:pt x="300" y="533"/>
                    <a:pt x="297" y="530"/>
                    <a:pt x="297" y="527"/>
                  </a:cubicBezTo>
                  <a:lnTo>
                    <a:pt x="297" y="505"/>
                  </a:lnTo>
                  <a:close/>
                  <a:moveTo>
                    <a:pt x="341" y="489"/>
                  </a:moveTo>
                  <a:lnTo>
                    <a:pt x="341" y="489"/>
                  </a:lnTo>
                  <a:cubicBezTo>
                    <a:pt x="338" y="489"/>
                    <a:pt x="336" y="487"/>
                    <a:pt x="336" y="484"/>
                  </a:cubicBezTo>
                  <a:lnTo>
                    <a:pt x="336" y="461"/>
                  </a:lnTo>
                  <a:cubicBezTo>
                    <a:pt x="336" y="458"/>
                    <a:pt x="338" y="456"/>
                    <a:pt x="341" y="456"/>
                  </a:cubicBezTo>
                  <a:lnTo>
                    <a:pt x="364" y="456"/>
                  </a:lnTo>
                  <a:cubicBezTo>
                    <a:pt x="367" y="456"/>
                    <a:pt x="370" y="458"/>
                    <a:pt x="370" y="461"/>
                  </a:cubicBezTo>
                  <a:lnTo>
                    <a:pt x="370" y="484"/>
                  </a:lnTo>
                  <a:cubicBezTo>
                    <a:pt x="370" y="487"/>
                    <a:pt x="368" y="489"/>
                    <a:pt x="365" y="489"/>
                  </a:cubicBezTo>
                  <a:lnTo>
                    <a:pt x="341" y="489"/>
                  </a:lnTo>
                  <a:close/>
                  <a:moveTo>
                    <a:pt x="347" y="499"/>
                  </a:moveTo>
                  <a:lnTo>
                    <a:pt x="347" y="499"/>
                  </a:lnTo>
                  <a:lnTo>
                    <a:pt x="371" y="499"/>
                  </a:lnTo>
                  <a:cubicBezTo>
                    <a:pt x="374" y="499"/>
                    <a:pt x="377" y="502"/>
                    <a:pt x="377" y="505"/>
                  </a:cubicBezTo>
                  <a:lnTo>
                    <a:pt x="377" y="527"/>
                  </a:lnTo>
                  <a:cubicBezTo>
                    <a:pt x="378" y="530"/>
                    <a:pt x="375" y="533"/>
                    <a:pt x="372" y="533"/>
                  </a:cubicBezTo>
                  <a:lnTo>
                    <a:pt x="348" y="533"/>
                  </a:lnTo>
                  <a:cubicBezTo>
                    <a:pt x="345" y="533"/>
                    <a:pt x="342" y="530"/>
                    <a:pt x="342" y="527"/>
                  </a:cubicBezTo>
                  <a:lnTo>
                    <a:pt x="342" y="505"/>
                  </a:lnTo>
                  <a:cubicBezTo>
                    <a:pt x="342" y="502"/>
                    <a:pt x="344" y="499"/>
                    <a:pt x="347" y="499"/>
                  </a:cubicBezTo>
                  <a:close/>
                  <a:moveTo>
                    <a:pt x="386" y="489"/>
                  </a:moveTo>
                  <a:lnTo>
                    <a:pt x="386" y="489"/>
                  </a:lnTo>
                  <a:cubicBezTo>
                    <a:pt x="383" y="489"/>
                    <a:pt x="380" y="487"/>
                    <a:pt x="380" y="484"/>
                  </a:cubicBezTo>
                  <a:lnTo>
                    <a:pt x="379" y="461"/>
                  </a:lnTo>
                  <a:cubicBezTo>
                    <a:pt x="379" y="458"/>
                    <a:pt x="381" y="456"/>
                    <a:pt x="384" y="456"/>
                  </a:cubicBezTo>
                  <a:lnTo>
                    <a:pt x="408" y="456"/>
                  </a:lnTo>
                  <a:cubicBezTo>
                    <a:pt x="411" y="456"/>
                    <a:pt x="413" y="458"/>
                    <a:pt x="413" y="461"/>
                  </a:cubicBezTo>
                  <a:lnTo>
                    <a:pt x="414" y="484"/>
                  </a:lnTo>
                  <a:cubicBezTo>
                    <a:pt x="415" y="487"/>
                    <a:pt x="412" y="489"/>
                    <a:pt x="409" y="489"/>
                  </a:cubicBezTo>
                  <a:lnTo>
                    <a:pt x="386" y="489"/>
                  </a:lnTo>
                  <a:close/>
                  <a:moveTo>
                    <a:pt x="392" y="499"/>
                  </a:moveTo>
                  <a:lnTo>
                    <a:pt x="392" y="499"/>
                  </a:lnTo>
                  <a:lnTo>
                    <a:pt x="416" y="499"/>
                  </a:lnTo>
                  <a:cubicBezTo>
                    <a:pt x="419" y="499"/>
                    <a:pt x="421" y="502"/>
                    <a:pt x="421" y="505"/>
                  </a:cubicBezTo>
                  <a:lnTo>
                    <a:pt x="422" y="527"/>
                  </a:lnTo>
                  <a:cubicBezTo>
                    <a:pt x="423" y="530"/>
                    <a:pt x="420" y="533"/>
                    <a:pt x="417" y="533"/>
                  </a:cubicBezTo>
                  <a:lnTo>
                    <a:pt x="393" y="533"/>
                  </a:lnTo>
                  <a:cubicBezTo>
                    <a:pt x="390" y="533"/>
                    <a:pt x="388" y="530"/>
                    <a:pt x="387" y="527"/>
                  </a:cubicBezTo>
                  <a:lnTo>
                    <a:pt x="387" y="505"/>
                  </a:lnTo>
                  <a:cubicBezTo>
                    <a:pt x="386" y="502"/>
                    <a:pt x="389" y="499"/>
                    <a:pt x="392" y="499"/>
                  </a:cubicBezTo>
                  <a:close/>
                  <a:moveTo>
                    <a:pt x="459" y="484"/>
                  </a:moveTo>
                  <a:lnTo>
                    <a:pt x="459" y="484"/>
                  </a:lnTo>
                  <a:cubicBezTo>
                    <a:pt x="459" y="487"/>
                    <a:pt x="457" y="489"/>
                    <a:pt x="454" y="489"/>
                  </a:cubicBezTo>
                  <a:lnTo>
                    <a:pt x="430" y="489"/>
                  </a:lnTo>
                  <a:cubicBezTo>
                    <a:pt x="427" y="489"/>
                    <a:pt x="424" y="487"/>
                    <a:pt x="424" y="484"/>
                  </a:cubicBezTo>
                  <a:lnTo>
                    <a:pt x="423" y="461"/>
                  </a:lnTo>
                  <a:cubicBezTo>
                    <a:pt x="423" y="458"/>
                    <a:pt x="425" y="456"/>
                    <a:pt x="428" y="456"/>
                  </a:cubicBezTo>
                  <a:lnTo>
                    <a:pt x="451" y="456"/>
                  </a:lnTo>
                  <a:cubicBezTo>
                    <a:pt x="454" y="456"/>
                    <a:pt x="457" y="458"/>
                    <a:pt x="457" y="461"/>
                  </a:cubicBezTo>
                  <a:lnTo>
                    <a:pt x="459" y="484"/>
                  </a:lnTo>
                  <a:close/>
                  <a:moveTo>
                    <a:pt x="84" y="43"/>
                  </a:moveTo>
                  <a:lnTo>
                    <a:pt x="84" y="43"/>
                  </a:lnTo>
                  <a:cubicBezTo>
                    <a:pt x="84" y="41"/>
                    <a:pt x="86" y="39"/>
                    <a:pt x="88" y="39"/>
                  </a:cubicBezTo>
                  <a:lnTo>
                    <a:pt x="530" y="39"/>
                  </a:lnTo>
                  <a:cubicBezTo>
                    <a:pt x="533" y="39"/>
                    <a:pt x="535" y="41"/>
                    <a:pt x="535" y="43"/>
                  </a:cubicBezTo>
                  <a:lnTo>
                    <a:pt x="535" y="358"/>
                  </a:lnTo>
                  <a:cubicBezTo>
                    <a:pt x="535" y="360"/>
                    <a:pt x="533" y="362"/>
                    <a:pt x="530" y="362"/>
                  </a:cubicBezTo>
                  <a:lnTo>
                    <a:pt x="88" y="362"/>
                  </a:lnTo>
                  <a:cubicBezTo>
                    <a:pt x="86" y="362"/>
                    <a:pt x="84" y="360"/>
                    <a:pt x="84" y="358"/>
                  </a:cubicBezTo>
                  <a:lnTo>
                    <a:pt x="84" y="43"/>
                  </a:lnTo>
                  <a:close/>
                  <a:moveTo>
                    <a:pt x="474" y="489"/>
                  </a:moveTo>
                  <a:lnTo>
                    <a:pt x="474" y="489"/>
                  </a:lnTo>
                  <a:cubicBezTo>
                    <a:pt x="471" y="489"/>
                    <a:pt x="469" y="487"/>
                    <a:pt x="468" y="484"/>
                  </a:cubicBezTo>
                  <a:lnTo>
                    <a:pt x="467" y="461"/>
                  </a:lnTo>
                  <a:cubicBezTo>
                    <a:pt x="466" y="458"/>
                    <a:pt x="468" y="456"/>
                    <a:pt x="471" y="456"/>
                  </a:cubicBezTo>
                  <a:lnTo>
                    <a:pt x="495" y="456"/>
                  </a:lnTo>
                  <a:cubicBezTo>
                    <a:pt x="498" y="456"/>
                    <a:pt x="500" y="458"/>
                    <a:pt x="500" y="461"/>
                  </a:cubicBezTo>
                  <a:lnTo>
                    <a:pt x="503" y="484"/>
                  </a:lnTo>
                  <a:cubicBezTo>
                    <a:pt x="503" y="487"/>
                    <a:pt x="501" y="489"/>
                    <a:pt x="498" y="489"/>
                  </a:cubicBezTo>
                  <a:lnTo>
                    <a:pt x="474" y="489"/>
                  </a:lnTo>
                  <a:close/>
                  <a:moveTo>
                    <a:pt x="481" y="499"/>
                  </a:moveTo>
                  <a:lnTo>
                    <a:pt x="481" y="499"/>
                  </a:lnTo>
                  <a:lnTo>
                    <a:pt x="505" y="499"/>
                  </a:lnTo>
                  <a:cubicBezTo>
                    <a:pt x="507" y="499"/>
                    <a:pt x="510" y="502"/>
                    <a:pt x="510" y="505"/>
                  </a:cubicBezTo>
                  <a:lnTo>
                    <a:pt x="513" y="527"/>
                  </a:lnTo>
                  <a:cubicBezTo>
                    <a:pt x="513" y="530"/>
                    <a:pt x="511" y="533"/>
                    <a:pt x="508" y="533"/>
                  </a:cubicBezTo>
                  <a:lnTo>
                    <a:pt x="483" y="533"/>
                  </a:lnTo>
                  <a:cubicBezTo>
                    <a:pt x="480" y="533"/>
                    <a:pt x="478" y="530"/>
                    <a:pt x="478" y="527"/>
                  </a:cubicBezTo>
                  <a:lnTo>
                    <a:pt x="476" y="505"/>
                  </a:lnTo>
                  <a:cubicBezTo>
                    <a:pt x="475" y="502"/>
                    <a:pt x="478" y="499"/>
                    <a:pt x="481" y="499"/>
                  </a:cubicBezTo>
                  <a:close/>
                  <a:moveTo>
                    <a:pt x="546" y="461"/>
                  </a:moveTo>
                  <a:lnTo>
                    <a:pt x="546" y="461"/>
                  </a:lnTo>
                  <a:lnTo>
                    <a:pt x="548" y="484"/>
                  </a:lnTo>
                  <a:cubicBezTo>
                    <a:pt x="549" y="487"/>
                    <a:pt x="547" y="489"/>
                    <a:pt x="544" y="489"/>
                  </a:cubicBezTo>
                  <a:lnTo>
                    <a:pt x="520" y="489"/>
                  </a:lnTo>
                  <a:cubicBezTo>
                    <a:pt x="517" y="489"/>
                    <a:pt x="514" y="487"/>
                    <a:pt x="514" y="484"/>
                  </a:cubicBezTo>
                  <a:lnTo>
                    <a:pt x="512" y="461"/>
                  </a:lnTo>
                  <a:cubicBezTo>
                    <a:pt x="512" y="458"/>
                    <a:pt x="514" y="456"/>
                    <a:pt x="516" y="456"/>
                  </a:cubicBezTo>
                  <a:lnTo>
                    <a:pt x="540" y="456"/>
                  </a:lnTo>
                  <a:cubicBezTo>
                    <a:pt x="543" y="456"/>
                    <a:pt x="545" y="458"/>
                    <a:pt x="546" y="461"/>
                  </a:cubicBezTo>
                  <a:close/>
                  <a:moveTo>
                    <a:pt x="551" y="505"/>
                  </a:moveTo>
                  <a:lnTo>
                    <a:pt x="551" y="505"/>
                  </a:lnTo>
                  <a:lnTo>
                    <a:pt x="554" y="527"/>
                  </a:lnTo>
                  <a:cubicBezTo>
                    <a:pt x="554" y="530"/>
                    <a:pt x="552" y="533"/>
                    <a:pt x="549" y="533"/>
                  </a:cubicBezTo>
                  <a:lnTo>
                    <a:pt x="528" y="533"/>
                  </a:lnTo>
                  <a:cubicBezTo>
                    <a:pt x="525" y="533"/>
                    <a:pt x="522" y="530"/>
                    <a:pt x="522" y="527"/>
                  </a:cubicBezTo>
                  <a:lnTo>
                    <a:pt x="520" y="505"/>
                  </a:lnTo>
                  <a:cubicBezTo>
                    <a:pt x="520" y="502"/>
                    <a:pt x="522" y="499"/>
                    <a:pt x="525" y="499"/>
                  </a:cubicBezTo>
                  <a:lnTo>
                    <a:pt x="545" y="499"/>
                  </a:lnTo>
                  <a:cubicBezTo>
                    <a:pt x="548" y="499"/>
                    <a:pt x="551" y="502"/>
                    <a:pt x="551" y="505"/>
                  </a:cubicBezTo>
                  <a:close/>
                  <a:moveTo>
                    <a:pt x="623" y="625"/>
                  </a:moveTo>
                  <a:lnTo>
                    <a:pt x="623" y="625"/>
                  </a:lnTo>
                  <a:lnTo>
                    <a:pt x="584" y="402"/>
                  </a:lnTo>
                  <a:lnTo>
                    <a:pt x="584" y="402"/>
                  </a:lnTo>
                  <a:lnTo>
                    <a:pt x="584" y="33"/>
                  </a:lnTo>
                  <a:cubicBezTo>
                    <a:pt x="584" y="14"/>
                    <a:pt x="569" y="0"/>
                    <a:pt x="551" y="0"/>
                  </a:cubicBezTo>
                  <a:lnTo>
                    <a:pt x="70" y="0"/>
                  </a:lnTo>
                  <a:cubicBezTo>
                    <a:pt x="52" y="0"/>
                    <a:pt x="37" y="14"/>
                    <a:pt x="37" y="33"/>
                  </a:cubicBezTo>
                  <a:lnTo>
                    <a:pt x="37" y="402"/>
                  </a:lnTo>
                  <a:lnTo>
                    <a:pt x="37" y="402"/>
                  </a:lnTo>
                  <a:lnTo>
                    <a:pt x="2" y="625"/>
                  </a:lnTo>
                  <a:cubicBezTo>
                    <a:pt x="0" y="643"/>
                    <a:pt x="13" y="658"/>
                    <a:pt x="34" y="658"/>
                  </a:cubicBezTo>
                  <a:lnTo>
                    <a:pt x="592" y="658"/>
                  </a:lnTo>
                  <a:cubicBezTo>
                    <a:pt x="612" y="658"/>
                    <a:pt x="626" y="643"/>
                    <a:pt x="623" y="625"/>
                  </a:cubicBezTo>
                  <a:close/>
                </a:path>
              </a:pathLst>
            </a:custGeom>
            <a:solidFill>
              <a:sysClr val="window" lastClr="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Arial"/>
              </a:endParaRPr>
            </a:p>
          </p:txBody>
        </p:sp>
        <p:grpSp>
          <p:nvGrpSpPr>
            <p:cNvPr id="114" name="Group 113"/>
            <p:cNvGrpSpPr/>
            <p:nvPr/>
          </p:nvGrpSpPr>
          <p:grpSpPr>
            <a:xfrm>
              <a:off x="1510861" y="3081031"/>
              <a:ext cx="347765" cy="328958"/>
              <a:chOff x="6124796" y="2124075"/>
              <a:chExt cx="850878" cy="804863"/>
            </a:xfrm>
            <a:solidFill>
              <a:sysClr val="window" lastClr="FFFFFF"/>
            </a:solidFill>
          </p:grpSpPr>
          <p:sp>
            <p:nvSpPr>
              <p:cNvPr id="115" name="Freeform 33"/>
              <p:cNvSpPr>
                <a:spLocks noChangeAspect="1" noEditPoints="1"/>
              </p:cNvSpPr>
              <p:nvPr/>
            </p:nvSpPr>
            <p:spPr bwMode="auto">
              <a:xfrm>
                <a:off x="6187725" y="2124075"/>
                <a:ext cx="547820" cy="553554"/>
              </a:xfrm>
              <a:custGeom>
                <a:avLst/>
                <a:gdLst>
                  <a:gd name="T0" fmla="*/ 423 w 633"/>
                  <a:gd name="T1" fmla="*/ 324 h 621"/>
                  <a:gd name="T2" fmla="*/ 423 w 633"/>
                  <a:gd name="T3" fmla="*/ 324 h 621"/>
                  <a:gd name="T4" fmla="*/ 302 w 633"/>
                  <a:gd name="T5" fmla="*/ 415 h 621"/>
                  <a:gd name="T6" fmla="*/ 209 w 633"/>
                  <a:gd name="T7" fmla="*/ 295 h 621"/>
                  <a:gd name="T8" fmla="*/ 330 w 633"/>
                  <a:gd name="T9" fmla="*/ 205 h 621"/>
                  <a:gd name="T10" fmla="*/ 423 w 633"/>
                  <a:gd name="T11" fmla="*/ 324 h 621"/>
                  <a:gd name="T12" fmla="*/ 604 w 633"/>
                  <a:gd name="T13" fmla="*/ 310 h 621"/>
                  <a:gd name="T14" fmla="*/ 604 w 633"/>
                  <a:gd name="T15" fmla="*/ 310 h 621"/>
                  <a:gd name="T16" fmla="*/ 550 w 633"/>
                  <a:gd name="T17" fmla="*/ 261 h 621"/>
                  <a:gd name="T18" fmla="*/ 562 w 633"/>
                  <a:gd name="T19" fmla="*/ 171 h 621"/>
                  <a:gd name="T20" fmla="*/ 563 w 633"/>
                  <a:gd name="T21" fmla="*/ 170 h 621"/>
                  <a:gd name="T22" fmla="*/ 586 w 633"/>
                  <a:gd name="T23" fmla="*/ 147 h 621"/>
                  <a:gd name="T24" fmla="*/ 547 w 633"/>
                  <a:gd name="T25" fmla="*/ 96 h 621"/>
                  <a:gd name="T26" fmla="*/ 518 w 633"/>
                  <a:gd name="T27" fmla="*/ 111 h 621"/>
                  <a:gd name="T28" fmla="*/ 516 w 633"/>
                  <a:gd name="T29" fmla="*/ 112 h 621"/>
                  <a:gd name="T30" fmla="*/ 398 w 633"/>
                  <a:gd name="T31" fmla="*/ 64 h 621"/>
                  <a:gd name="T32" fmla="*/ 390 w 633"/>
                  <a:gd name="T33" fmla="*/ 35 h 621"/>
                  <a:gd name="T34" fmla="*/ 391 w 633"/>
                  <a:gd name="T35" fmla="*/ 34 h 621"/>
                  <a:gd name="T36" fmla="*/ 390 w 633"/>
                  <a:gd name="T37" fmla="*/ 7 h 621"/>
                  <a:gd name="T38" fmla="*/ 326 w 633"/>
                  <a:gd name="T39" fmla="*/ 0 h 621"/>
                  <a:gd name="T40" fmla="*/ 316 w 633"/>
                  <a:gd name="T41" fmla="*/ 30 h 621"/>
                  <a:gd name="T42" fmla="*/ 316 w 633"/>
                  <a:gd name="T43" fmla="*/ 30 h 621"/>
                  <a:gd name="T44" fmla="*/ 266 w 633"/>
                  <a:gd name="T45" fmla="*/ 80 h 621"/>
                  <a:gd name="T46" fmla="*/ 169 w 633"/>
                  <a:gd name="T47" fmla="*/ 62 h 621"/>
                  <a:gd name="T48" fmla="*/ 167 w 633"/>
                  <a:gd name="T49" fmla="*/ 60 h 621"/>
                  <a:gd name="T50" fmla="*/ 150 w 633"/>
                  <a:gd name="T51" fmla="*/ 45 h 621"/>
                  <a:gd name="T52" fmla="*/ 99 w 633"/>
                  <a:gd name="T53" fmla="*/ 83 h 621"/>
                  <a:gd name="T54" fmla="*/ 114 w 633"/>
                  <a:gd name="T55" fmla="*/ 111 h 621"/>
                  <a:gd name="T56" fmla="*/ 115 w 633"/>
                  <a:gd name="T57" fmla="*/ 114 h 621"/>
                  <a:gd name="T58" fmla="*/ 66 w 633"/>
                  <a:gd name="T59" fmla="*/ 230 h 621"/>
                  <a:gd name="T60" fmla="*/ 29 w 633"/>
                  <a:gd name="T61" fmla="*/ 237 h 621"/>
                  <a:gd name="T62" fmla="*/ 8 w 633"/>
                  <a:gd name="T63" fmla="*/ 237 h 621"/>
                  <a:gd name="T64" fmla="*/ 0 w 633"/>
                  <a:gd name="T65" fmla="*/ 300 h 621"/>
                  <a:gd name="T66" fmla="*/ 26 w 633"/>
                  <a:gd name="T67" fmla="*/ 308 h 621"/>
                  <a:gd name="T68" fmla="*/ 82 w 633"/>
                  <a:gd name="T69" fmla="*/ 359 h 621"/>
                  <a:gd name="T70" fmla="*/ 66 w 633"/>
                  <a:gd name="T71" fmla="*/ 453 h 621"/>
                  <a:gd name="T72" fmla="*/ 46 w 633"/>
                  <a:gd name="T73" fmla="*/ 472 h 621"/>
                  <a:gd name="T74" fmla="*/ 86 w 633"/>
                  <a:gd name="T75" fmla="*/ 523 h 621"/>
                  <a:gd name="T76" fmla="*/ 108 w 633"/>
                  <a:gd name="T77" fmla="*/ 511 h 621"/>
                  <a:gd name="T78" fmla="*/ 109 w 633"/>
                  <a:gd name="T79" fmla="*/ 510 h 621"/>
                  <a:gd name="T80" fmla="*/ 117 w 633"/>
                  <a:gd name="T81" fmla="*/ 507 h 621"/>
                  <a:gd name="T82" fmla="*/ 235 w 633"/>
                  <a:gd name="T83" fmla="*/ 555 h 621"/>
                  <a:gd name="T84" fmla="*/ 242 w 633"/>
                  <a:gd name="T85" fmla="*/ 588 h 621"/>
                  <a:gd name="T86" fmla="*/ 242 w 633"/>
                  <a:gd name="T87" fmla="*/ 588 h 621"/>
                  <a:gd name="T88" fmla="*/ 243 w 633"/>
                  <a:gd name="T89" fmla="*/ 612 h 621"/>
                  <a:gd name="T90" fmla="*/ 307 w 633"/>
                  <a:gd name="T91" fmla="*/ 621 h 621"/>
                  <a:gd name="T92" fmla="*/ 315 w 633"/>
                  <a:gd name="T93" fmla="*/ 596 h 621"/>
                  <a:gd name="T94" fmla="*/ 366 w 633"/>
                  <a:gd name="T95" fmla="*/ 540 h 621"/>
                  <a:gd name="T96" fmla="*/ 461 w 633"/>
                  <a:gd name="T97" fmla="*/ 554 h 621"/>
                  <a:gd name="T98" fmla="*/ 482 w 633"/>
                  <a:gd name="T99" fmla="*/ 574 h 621"/>
                  <a:gd name="T100" fmla="*/ 533 w 633"/>
                  <a:gd name="T101" fmla="*/ 536 h 621"/>
                  <a:gd name="T102" fmla="*/ 518 w 633"/>
                  <a:gd name="T103" fmla="*/ 507 h 621"/>
                  <a:gd name="T104" fmla="*/ 517 w 633"/>
                  <a:gd name="T105" fmla="*/ 506 h 621"/>
                  <a:gd name="T106" fmla="*/ 566 w 633"/>
                  <a:gd name="T107" fmla="*/ 389 h 621"/>
                  <a:gd name="T108" fmla="*/ 598 w 633"/>
                  <a:gd name="T109" fmla="*/ 383 h 621"/>
                  <a:gd name="T110" fmla="*/ 624 w 633"/>
                  <a:gd name="T111" fmla="*/ 382 h 621"/>
                  <a:gd name="T112" fmla="*/ 633 w 633"/>
                  <a:gd name="T113" fmla="*/ 319 h 621"/>
                  <a:gd name="T114" fmla="*/ 604 w 633"/>
                  <a:gd name="T115" fmla="*/ 31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3" h="621">
                    <a:moveTo>
                      <a:pt x="423" y="324"/>
                    </a:moveTo>
                    <a:lnTo>
                      <a:pt x="423" y="324"/>
                    </a:lnTo>
                    <a:cubicBezTo>
                      <a:pt x="415" y="382"/>
                      <a:pt x="361" y="422"/>
                      <a:pt x="302" y="415"/>
                    </a:cubicBezTo>
                    <a:cubicBezTo>
                      <a:pt x="243" y="407"/>
                      <a:pt x="201" y="353"/>
                      <a:pt x="209" y="295"/>
                    </a:cubicBezTo>
                    <a:cubicBezTo>
                      <a:pt x="217" y="237"/>
                      <a:pt x="271" y="197"/>
                      <a:pt x="330" y="205"/>
                    </a:cubicBezTo>
                    <a:cubicBezTo>
                      <a:pt x="389" y="212"/>
                      <a:pt x="431" y="266"/>
                      <a:pt x="423" y="324"/>
                    </a:cubicBezTo>
                    <a:close/>
                    <a:moveTo>
                      <a:pt x="604" y="310"/>
                    </a:moveTo>
                    <a:lnTo>
                      <a:pt x="604" y="310"/>
                    </a:lnTo>
                    <a:cubicBezTo>
                      <a:pt x="580" y="302"/>
                      <a:pt x="560" y="285"/>
                      <a:pt x="550" y="261"/>
                    </a:cubicBezTo>
                    <a:cubicBezTo>
                      <a:pt x="537" y="230"/>
                      <a:pt x="543" y="196"/>
                      <a:pt x="562" y="171"/>
                    </a:cubicBezTo>
                    <a:lnTo>
                      <a:pt x="563" y="170"/>
                    </a:lnTo>
                    <a:lnTo>
                      <a:pt x="586" y="147"/>
                    </a:lnTo>
                    <a:lnTo>
                      <a:pt x="547" y="96"/>
                    </a:lnTo>
                    <a:lnTo>
                      <a:pt x="518" y="111"/>
                    </a:lnTo>
                    <a:lnTo>
                      <a:pt x="516" y="112"/>
                    </a:lnTo>
                    <a:cubicBezTo>
                      <a:pt x="470" y="131"/>
                      <a:pt x="417" y="109"/>
                      <a:pt x="398" y="64"/>
                    </a:cubicBezTo>
                    <a:cubicBezTo>
                      <a:pt x="394" y="55"/>
                      <a:pt x="391" y="45"/>
                      <a:pt x="390" y="35"/>
                    </a:cubicBezTo>
                    <a:lnTo>
                      <a:pt x="391" y="34"/>
                    </a:lnTo>
                    <a:lnTo>
                      <a:pt x="390" y="7"/>
                    </a:lnTo>
                    <a:lnTo>
                      <a:pt x="326" y="0"/>
                    </a:lnTo>
                    <a:lnTo>
                      <a:pt x="316" y="30"/>
                    </a:lnTo>
                    <a:lnTo>
                      <a:pt x="316" y="30"/>
                    </a:lnTo>
                    <a:cubicBezTo>
                      <a:pt x="307" y="52"/>
                      <a:pt x="290" y="70"/>
                      <a:pt x="266" y="80"/>
                    </a:cubicBezTo>
                    <a:cubicBezTo>
                      <a:pt x="232" y="94"/>
                      <a:pt x="194" y="86"/>
                      <a:pt x="169" y="62"/>
                    </a:cubicBezTo>
                    <a:lnTo>
                      <a:pt x="167" y="60"/>
                    </a:lnTo>
                    <a:lnTo>
                      <a:pt x="150" y="45"/>
                    </a:lnTo>
                    <a:lnTo>
                      <a:pt x="99" y="83"/>
                    </a:lnTo>
                    <a:lnTo>
                      <a:pt x="114" y="111"/>
                    </a:lnTo>
                    <a:lnTo>
                      <a:pt x="115" y="114"/>
                    </a:lnTo>
                    <a:cubicBezTo>
                      <a:pt x="134" y="159"/>
                      <a:pt x="113" y="211"/>
                      <a:pt x="66" y="230"/>
                    </a:cubicBezTo>
                    <a:cubicBezTo>
                      <a:pt x="54" y="235"/>
                      <a:pt x="43" y="236"/>
                      <a:pt x="29" y="237"/>
                    </a:cubicBezTo>
                    <a:lnTo>
                      <a:pt x="8" y="237"/>
                    </a:lnTo>
                    <a:lnTo>
                      <a:pt x="0" y="300"/>
                    </a:lnTo>
                    <a:lnTo>
                      <a:pt x="26" y="308"/>
                    </a:lnTo>
                    <a:cubicBezTo>
                      <a:pt x="51" y="316"/>
                      <a:pt x="71" y="334"/>
                      <a:pt x="82" y="359"/>
                    </a:cubicBezTo>
                    <a:cubicBezTo>
                      <a:pt x="96" y="392"/>
                      <a:pt x="89" y="428"/>
                      <a:pt x="66" y="453"/>
                    </a:cubicBezTo>
                    <a:lnTo>
                      <a:pt x="46" y="472"/>
                    </a:lnTo>
                    <a:lnTo>
                      <a:pt x="86" y="523"/>
                    </a:lnTo>
                    <a:lnTo>
                      <a:pt x="108" y="511"/>
                    </a:lnTo>
                    <a:lnTo>
                      <a:pt x="109" y="510"/>
                    </a:lnTo>
                    <a:cubicBezTo>
                      <a:pt x="114" y="508"/>
                      <a:pt x="112" y="509"/>
                      <a:pt x="117" y="507"/>
                    </a:cubicBezTo>
                    <a:cubicBezTo>
                      <a:pt x="163" y="488"/>
                      <a:pt x="216" y="509"/>
                      <a:pt x="235" y="555"/>
                    </a:cubicBezTo>
                    <a:cubicBezTo>
                      <a:pt x="240" y="566"/>
                      <a:pt x="242" y="577"/>
                      <a:pt x="242" y="588"/>
                    </a:cubicBezTo>
                    <a:lnTo>
                      <a:pt x="242" y="588"/>
                    </a:lnTo>
                    <a:lnTo>
                      <a:pt x="243" y="612"/>
                    </a:lnTo>
                    <a:lnTo>
                      <a:pt x="307" y="621"/>
                    </a:lnTo>
                    <a:lnTo>
                      <a:pt x="315" y="596"/>
                    </a:lnTo>
                    <a:cubicBezTo>
                      <a:pt x="322" y="572"/>
                      <a:pt x="340" y="550"/>
                      <a:pt x="366" y="540"/>
                    </a:cubicBezTo>
                    <a:cubicBezTo>
                      <a:pt x="399" y="526"/>
                      <a:pt x="435" y="533"/>
                      <a:pt x="461" y="554"/>
                    </a:cubicBezTo>
                    <a:lnTo>
                      <a:pt x="482" y="574"/>
                    </a:lnTo>
                    <a:lnTo>
                      <a:pt x="533" y="536"/>
                    </a:lnTo>
                    <a:lnTo>
                      <a:pt x="518" y="507"/>
                    </a:lnTo>
                    <a:lnTo>
                      <a:pt x="517" y="506"/>
                    </a:lnTo>
                    <a:cubicBezTo>
                      <a:pt x="498" y="460"/>
                      <a:pt x="520" y="408"/>
                      <a:pt x="566" y="389"/>
                    </a:cubicBezTo>
                    <a:cubicBezTo>
                      <a:pt x="576" y="385"/>
                      <a:pt x="587" y="383"/>
                      <a:pt x="598" y="383"/>
                    </a:cubicBezTo>
                    <a:lnTo>
                      <a:pt x="624" y="382"/>
                    </a:lnTo>
                    <a:lnTo>
                      <a:pt x="633" y="319"/>
                    </a:lnTo>
                    <a:lnTo>
                      <a:pt x="604" y="3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Arial"/>
                </a:endParaRPr>
              </a:p>
            </p:txBody>
          </p:sp>
          <p:sp>
            <p:nvSpPr>
              <p:cNvPr id="116" name="Freeform 33"/>
              <p:cNvSpPr>
                <a:spLocks noChangeAspect="1" noEditPoints="1"/>
              </p:cNvSpPr>
              <p:nvPr/>
            </p:nvSpPr>
            <p:spPr bwMode="auto">
              <a:xfrm>
                <a:off x="6124796" y="2605950"/>
                <a:ext cx="296886" cy="299993"/>
              </a:xfrm>
              <a:custGeom>
                <a:avLst/>
                <a:gdLst>
                  <a:gd name="T0" fmla="*/ 423 w 633"/>
                  <a:gd name="T1" fmla="*/ 324 h 621"/>
                  <a:gd name="T2" fmla="*/ 423 w 633"/>
                  <a:gd name="T3" fmla="*/ 324 h 621"/>
                  <a:gd name="T4" fmla="*/ 302 w 633"/>
                  <a:gd name="T5" fmla="*/ 415 h 621"/>
                  <a:gd name="T6" fmla="*/ 209 w 633"/>
                  <a:gd name="T7" fmla="*/ 295 h 621"/>
                  <a:gd name="T8" fmla="*/ 330 w 633"/>
                  <a:gd name="T9" fmla="*/ 205 h 621"/>
                  <a:gd name="T10" fmla="*/ 423 w 633"/>
                  <a:gd name="T11" fmla="*/ 324 h 621"/>
                  <a:gd name="T12" fmla="*/ 604 w 633"/>
                  <a:gd name="T13" fmla="*/ 310 h 621"/>
                  <a:gd name="T14" fmla="*/ 604 w 633"/>
                  <a:gd name="T15" fmla="*/ 310 h 621"/>
                  <a:gd name="T16" fmla="*/ 550 w 633"/>
                  <a:gd name="T17" fmla="*/ 261 h 621"/>
                  <a:gd name="T18" fmla="*/ 562 w 633"/>
                  <a:gd name="T19" fmla="*/ 171 h 621"/>
                  <a:gd name="T20" fmla="*/ 563 w 633"/>
                  <a:gd name="T21" fmla="*/ 170 h 621"/>
                  <a:gd name="T22" fmla="*/ 586 w 633"/>
                  <a:gd name="T23" fmla="*/ 147 h 621"/>
                  <a:gd name="T24" fmla="*/ 547 w 633"/>
                  <a:gd name="T25" fmla="*/ 96 h 621"/>
                  <a:gd name="T26" fmla="*/ 518 w 633"/>
                  <a:gd name="T27" fmla="*/ 111 h 621"/>
                  <a:gd name="T28" fmla="*/ 516 w 633"/>
                  <a:gd name="T29" fmla="*/ 112 h 621"/>
                  <a:gd name="T30" fmla="*/ 398 w 633"/>
                  <a:gd name="T31" fmla="*/ 64 h 621"/>
                  <a:gd name="T32" fmla="*/ 390 w 633"/>
                  <a:gd name="T33" fmla="*/ 35 h 621"/>
                  <a:gd name="T34" fmla="*/ 391 w 633"/>
                  <a:gd name="T35" fmla="*/ 34 h 621"/>
                  <a:gd name="T36" fmla="*/ 390 w 633"/>
                  <a:gd name="T37" fmla="*/ 7 h 621"/>
                  <a:gd name="T38" fmla="*/ 326 w 633"/>
                  <a:gd name="T39" fmla="*/ 0 h 621"/>
                  <a:gd name="T40" fmla="*/ 316 w 633"/>
                  <a:gd name="T41" fmla="*/ 30 h 621"/>
                  <a:gd name="T42" fmla="*/ 316 w 633"/>
                  <a:gd name="T43" fmla="*/ 30 h 621"/>
                  <a:gd name="T44" fmla="*/ 266 w 633"/>
                  <a:gd name="T45" fmla="*/ 80 h 621"/>
                  <a:gd name="T46" fmla="*/ 169 w 633"/>
                  <a:gd name="T47" fmla="*/ 62 h 621"/>
                  <a:gd name="T48" fmla="*/ 167 w 633"/>
                  <a:gd name="T49" fmla="*/ 60 h 621"/>
                  <a:gd name="T50" fmla="*/ 150 w 633"/>
                  <a:gd name="T51" fmla="*/ 45 h 621"/>
                  <a:gd name="T52" fmla="*/ 99 w 633"/>
                  <a:gd name="T53" fmla="*/ 83 h 621"/>
                  <a:gd name="T54" fmla="*/ 114 w 633"/>
                  <a:gd name="T55" fmla="*/ 111 h 621"/>
                  <a:gd name="T56" fmla="*/ 115 w 633"/>
                  <a:gd name="T57" fmla="*/ 114 h 621"/>
                  <a:gd name="T58" fmla="*/ 66 w 633"/>
                  <a:gd name="T59" fmla="*/ 230 h 621"/>
                  <a:gd name="T60" fmla="*/ 29 w 633"/>
                  <a:gd name="T61" fmla="*/ 237 h 621"/>
                  <a:gd name="T62" fmla="*/ 8 w 633"/>
                  <a:gd name="T63" fmla="*/ 237 h 621"/>
                  <a:gd name="T64" fmla="*/ 0 w 633"/>
                  <a:gd name="T65" fmla="*/ 300 h 621"/>
                  <a:gd name="T66" fmla="*/ 26 w 633"/>
                  <a:gd name="T67" fmla="*/ 308 h 621"/>
                  <a:gd name="T68" fmla="*/ 82 w 633"/>
                  <a:gd name="T69" fmla="*/ 359 h 621"/>
                  <a:gd name="T70" fmla="*/ 66 w 633"/>
                  <a:gd name="T71" fmla="*/ 453 h 621"/>
                  <a:gd name="T72" fmla="*/ 46 w 633"/>
                  <a:gd name="T73" fmla="*/ 472 h 621"/>
                  <a:gd name="T74" fmla="*/ 86 w 633"/>
                  <a:gd name="T75" fmla="*/ 523 h 621"/>
                  <a:gd name="T76" fmla="*/ 108 w 633"/>
                  <a:gd name="T77" fmla="*/ 511 h 621"/>
                  <a:gd name="T78" fmla="*/ 109 w 633"/>
                  <a:gd name="T79" fmla="*/ 510 h 621"/>
                  <a:gd name="T80" fmla="*/ 117 w 633"/>
                  <a:gd name="T81" fmla="*/ 507 h 621"/>
                  <a:gd name="T82" fmla="*/ 235 w 633"/>
                  <a:gd name="T83" fmla="*/ 555 h 621"/>
                  <a:gd name="T84" fmla="*/ 242 w 633"/>
                  <a:gd name="T85" fmla="*/ 588 h 621"/>
                  <a:gd name="T86" fmla="*/ 242 w 633"/>
                  <a:gd name="T87" fmla="*/ 588 h 621"/>
                  <a:gd name="T88" fmla="*/ 243 w 633"/>
                  <a:gd name="T89" fmla="*/ 612 h 621"/>
                  <a:gd name="T90" fmla="*/ 307 w 633"/>
                  <a:gd name="T91" fmla="*/ 621 h 621"/>
                  <a:gd name="T92" fmla="*/ 315 w 633"/>
                  <a:gd name="T93" fmla="*/ 596 h 621"/>
                  <a:gd name="T94" fmla="*/ 366 w 633"/>
                  <a:gd name="T95" fmla="*/ 540 h 621"/>
                  <a:gd name="T96" fmla="*/ 461 w 633"/>
                  <a:gd name="T97" fmla="*/ 554 h 621"/>
                  <a:gd name="T98" fmla="*/ 482 w 633"/>
                  <a:gd name="T99" fmla="*/ 574 h 621"/>
                  <a:gd name="T100" fmla="*/ 533 w 633"/>
                  <a:gd name="T101" fmla="*/ 536 h 621"/>
                  <a:gd name="T102" fmla="*/ 518 w 633"/>
                  <a:gd name="T103" fmla="*/ 507 h 621"/>
                  <a:gd name="T104" fmla="*/ 517 w 633"/>
                  <a:gd name="T105" fmla="*/ 506 h 621"/>
                  <a:gd name="T106" fmla="*/ 566 w 633"/>
                  <a:gd name="T107" fmla="*/ 389 h 621"/>
                  <a:gd name="T108" fmla="*/ 598 w 633"/>
                  <a:gd name="T109" fmla="*/ 383 h 621"/>
                  <a:gd name="T110" fmla="*/ 624 w 633"/>
                  <a:gd name="T111" fmla="*/ 382 h 621"/>
                  <a:gd name="T112" fmla="*/ 633 w 633"/>
                  <a:gd name="T113" fmla="*/ 319 h 621"/>
                  <a:gd name="T114" fmla="*/ 604 w 633"/>
                  <a:gd name="T115" fmla="*/ 31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3" h="621">
                    <a:moveTo>
                      <a:pt x="423" y="324"/>
                    </a:moveTo>
                    <a:lnTo>
                      <a:pt x="423" y="324"/>
                    </a:lnTo>
                    <a:cubicBezTo>
                      <a:pt x="415" y="382"/>
                      <a:pt x="361" y="422"/>
                      <a:pt x="302" y="415"/>
                    </a:cubicBezTo>
                    <a:cubicBezTo>
                      <a:pt x="243" y="407"/>
                      <a:pt x="201" y="353"/>
                      <a:pt x="209" y="295"/>
                    </a:cubicBezTo>
                    <a:cubicBezTo>
                      <a:pt x="217" y="237"/>
                      <a:pt x="271" y="197"/>
                      <a:pt x="330" y="205"/>
                    </a:cubicBezTo>
                    <a:cubicBezTo>
                      <a:pt x="389" y="212"/>
                      <a:pt x="431" y="266"/>
                      <a:pt x="423" y="324"/>
                    </a:cubicBezTo>
                    <a:close/>
                    <a:moveTo>
                      <a:pt x="604" y="310"/>
                    </a:moveTo>
                    <a:lnTo>
                      <a:pt x="604" y="310"/>
                    </a:lnTo>
                    <a:cubicBezTo>
                      <a:pt x="580" y="302"/>
                      <a:pt x="560" y="285"/>
                      <a:pt x="550" y="261"/>
                    </a:cubicBezTo>
                    <a:cubicBezTo>
                      <a:pt x="537" y="230"/>
                      <a:pt x="543" y="196"/>
                      <a:pt x="562" y="171"/>
                    </a:cubicBezTo>
                    <a:lnTo>
                      <a:pt x="563" y="170"/>
                    </a:lnTo>
                    <a:lnTo>
                      <a:pt x="586" y="147"/>
                    </a:lnTo>
                    <a:lnTo>
                      <a:pt x="547" y="96"/>
                    </a:lnTo>
                    <a:lnTo>
                      <a:pt x="518" y="111"/>
                    </a:lnTo>
                    <a:lnTo>
                      <a:pt x="516" y="112"/>
                    </a:lnTo>
                    <a:cubicBezTo>
                      <a:pt x="470" y="131"/>
                      <a:pt x="417" y="109"/>
                      <a:pt x="398" y="64"/>
                    </a:cubicBezTo>
                    <a:cubicBezTo>
                      <a:pt x="394" y="55"/>
                      <a:pt x="391" y="45"/>
                      <a:pt x="390" y="35"/>
                    </a:cubicBezTo>
                    <a:lnTo>
                      <a:pt x="391" y="34"/>
                    </a:lnTo>
                    <a:lnTo>
                      <a:pt x="390" y="7"/>
                    </a:lnTo>
                    <a:lnTo>
                      <a:pt x="326" y="0"/>
                    </a:lnTo>
                    <a:lnTo>
                      <a:pt x="316" y="30"/>
                    </a:lnTo>
                    <a:lnTo>
                      <a:pt x="316" y="30"/>
                    </a:lnTo>
                    <a:cubicBezTo>
                      <a:pt x="307" y="52"/>
                      <a:pt x="290" y="70"/>
                      <a:pt x="266" y="80"/>
                    </a:cubicBezTo>
                    <a:cubicBezTo>
                      <a:pt x="232" y="94"/>
                      <a:pt x="194" y="86"/>
                      <a:pt x="169" y="62"/>
                    </a:cubicBezTo>
                    <a:lnTo>
                      <a:pt x="167" y="60"/>
                    </a:lnTo>
                    <a:lnTo>
                      <a:pt x="150" y="45"/>
                    </a:lnTo>
                    <a:lnTo>
                      <a:pt x="99" y="83"/>
                    </a:lnTo>
                    <a:lnTo>
                      <a:pt x="114" y="111"/>
                    </a:lnTo>
                    <a:lnTo>
                      <a:pt x="115" y="114"/>
                    </a:lnTo>
                    <a:cubicBezTo>
                      <a:pt x="134" y="159"/>
                      <a:pt x="113" y="211"/>
                      <a:pt x="66" y="230"/>
                    </a:cubicBezTo>
                    <a:cubicBezTo>
                      <a:pt x="54" y="235"/>
                      <a:pt x="43" y="236"/>
                      <a:pt x="29" y="237"/>
                    </a:cubicBezTo>
                    <a:lnTo>
                      <a:pt x="8" y="237"/>
                    </a:lnTo>
                    <a:lnTo>
                      <a:pt x="0" y="300"/>
                    </a:lnTo>
                    <a:lnTo>
                      <a:pt x="26" y="308"/>
                    </a:lnTo>
                    <a:cubicBezTo>
                      <a:pt x="51" y="316"/>
                      <a:pt x="71" y="334"/>
                      <a:pt x="82" y="359"/>
                    </a:cubicBezTo>
                    <a:cubicBezTo>
                      <a:pt x="96" y="392"/>
                      <a:pt x="89" y="428"/>
                      <a:pt x="66" y="453"/>
                    </a:cubicBezTo>
                    <a:lnTo>
                      <a:pt x="46" y="472"/>
                    </a:lnTo>
                    <a:lnTo>
                      <a:pt x="86" y="523"/>
                    </a:lnTo>
                    <a:lnTo>
                      <a:pt x="108" y="511"/>
                    </a:lnTo>
                    <a:lnTo>
                      <a:pt x="109" y="510"/>
                    </a:lnTo>
                    <a:cubicBezTo>
                      <a:pt x="114" y="508"/>
                      <a:pt x="112" y="509"/>
                      <a:pt x="117" y="507"/>
                    </a:cubicBezTo>
                    <a:cubicBezTo>
                      <a:pt x="163" y="488"/>
                      <a:pt x="216" y="509"/>
                      <a:pt x="235" y="555"/>
                    </a:cubicBezTo>
                    <a:cubicBezTo>
                      <a:pt x="240" y="566"/>
                      <a:pt x="242" y="577"/>
                      <a:pt x="242" y="588"/>
                    </a:cubicBezTo>
                    <a:lnTo>
                      <a:pt x="242" y="588"/>
                    </a:lnTo>
                    <a:lnTo>
                      <a:pt x="243" y="612"/>
                    </a:lnTo>
                    <a:lnTo>
                      <a:pt x="307" y="621"/>
                    </a:lnTo>
                    <a:lnTo>
                      <a:pt x="315" y="596"/>
                    </a:lnTo>
                    <a:cubicBezTo>
                      <a:pt x="322" y="572"/>
                      <a:pt x="340" y="550"/>
                      <a:pt x="366" y="540"/>
                    </a:cubicBezTo>
                    <a:cubicBezTo>
                      <a:pt x="399" y="526"/>
                      <a:pt x="435" y="533"/>
                      <a:pt x="461" y="554"/>
                    </a:cubicBezTo>
                    <a:lnTo>
                      <a:pt x="482" y="574"/>
                    </a:lnTo>
                    <a:lnTo>
                      <a:pt x="533" y="536"/>
                    </a:lnTo>
                    <a:lnTo>
                      <a:pt x="518" y="507"/>
                    </a:lnTo>
                    <a:lnTo>
                      <a:pt x="517" y="506"/>
                    </a:lnTo>
                    <a:cubicBezTo>
                      <a:pt x="498" y="460"/>
                      <a:pt x="520" y="408"/>
                      <a:pt x="566" y="389"/>
                    </a:cubicBezTo>
                    <a:cubicBezTo>
                      <a:pt x="576" y="385"/>
                      <a:pt x="587" y="383"/>
                      <a:pt x="598" y="383"/>
                    </a:cubicBezTo>
                    <a:lnTo>
                      <a:pt x="624" y="382"/>
                    </a:lnTo>
                    <a:lnTo>
                      <a:pt x="633" y="319"/>
                    </a:lnTo>
                    <a:lnTo>
                      <a:pt x="604" y="3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Arial"/>
                </a:endParaRPr>
              </a:p>
            </p:txBody>
          </p:sp>
          <p:sp>
            <p:nvSpPr>
              <p:cNvPr id="117" name="Freeform 33"/>
              <p:cNvSpPr>
                <a:spLocks noChangeAspect="1" noEditPoints="1"/>
              </p:cNvSpPr>
              <p:nvPr/>
            </p:nvSpPr>
            <p:spPr bwMode="auto">
              <a:xfrm>
                <a:off x="6438659" y="2628945"/>
                <a:ext cx="296886" cy="299993"/>
              </a:xfrm>
              <a:custGeom>
                <a:avLst/>
                <a:gdLst>
                  <a:gd name="T0" fmla="*/ 423 w 633"/>
                  <a:gd name="T1" fmla="*/ 324 h 621"/>
                  <a:gd name="T2" fmla="*/ 423 w 633"/>
                  <a:gd name="T3" fmla="*/ 324 h 621"/>
                  <a:gd name="T4" fmla="*/ 302 w 633"/>
                  <a:gd name="T5" fmla="*/ 415 h 621"/>
                  <a:gd name="T6" fmla="*/ 209 w 633"/>
                  <a:gd name="T7" fmla="*/ 295 h 621"/>
                  <a:gd name="T8" fmla="*/ 330 w 633"/>
                  <a:gd name="T9" fmla="*/ 205 h 621"/>
                  <a:gd name="T10" fmla="*/ 423 w 633"/>
                  <a:gd name="T11" fmla="*/ 324 h 621"/>
                  <a:gd name="T12" fmla="*/ 604 w 633"/>
                  <a:gd name="T13" fmla="*/ 310 h 621"/>
                  <a:gd name="T14" fmla="*/ 604 w 633"/>
                  <a:gd name="T15" fmla="*/ 310 h 621"/>
                  <a:gd name="T16" fmla="*/ 550 w 633"/>
                  <a:gd name="T17" fmla="*/ 261 h 621"/>
                  <a:gd name="T18" fmla="*/ 562 w 633"/>
                  <a:gd name="T19" fmla="*/ 171 h 621"/>
                  <a:gd name="T20" fmla="*/ 563 w 633"/>
                  <a:gd name="T21" fmla="*/ 170 h 621"/>
                  <a:gd name="T22" fmla="*/ 586 w 633"/>
                  <a:gd name="T23" fmla="*/ 147 h 621"/>
                  <a:gd name="T24" fmla="*/ 547 w 633"/>
                  <a:gd name="T25" fmla="*/ 96 h 621"/>
                  <a:gd name="T26" fmla="*/ 518 w 633"/>
                  <a:gd name="T27" fmla="*/ 111 h 621"/>
                  <a:gd name="T28" fmla="*/ 516 w 633"/>
                  <a:gd name="T29" fmla="*/ 112 h 621"/>
                  <a:gd name="T30" fmla="*/ 398 w 633"/>
                  <a:gd name="T31" fmla="*/ 64 h 621"/>
                  <a:gd name="T32" fmla="*/ 390 w 633"/>
                  <a:gd name="T33" fmla="*/ 35 h 621"/>
                  <a:gd name="T34" fmla="*/ 391 w 633"/>
                  <a:gd name="T35" fmla="*/ 34 h 621"/>
                  <a:gd name="T36" fmla="*/ 390 w 633"/>
                  <a:gd name="T37" fmla="*/ 7 h 621"/>
                  <a:gd name="T38" fmla="*/ 326 w 633"/>
                  <a:gd name="T39" fmla="*/ 0 h 621"/>
                  <a:gd name="T40" fmla="*/ 316 w 633"/>
                  <a:gd name="T41" fmla="*/ 30 h 621"/>
                  <a:gd name="T42" fmla="*/ 316 w 633"/>
                  <a:gd name="T43" fmla="*/ 30 h 621"/>
                  <a:gd name="T44" fmla="*/ 266 w 633"/>
                  <a:gd name="T45" fmla="*/ 80 h 621"/>
                  <a:gd name="T46" fmla="*/ 169 w 633"/>
                  <a:gd name="T47" fmla="*/ 62 h 621"/>
                  <a:gd name="T48" fmla="*/ 167 w 633"/>
                  <a:gd name="T49" fmla="*/ 60 h 621"/>
                  <a:gd name="T50" fmla="*/ 150 w 633"/>
                  <a:gd name="T51" fmla="*/ 45 h 621"/>
                  <a:gd name="T52" fmla="*/ 99 w 633"/>
                  <a:gd name="T53" fmla="*/ 83 h 621"/>
                  <a:gd name="T54" fmla="*/ 114 w 633"/>
                  <a:gd name="T55" fmla="*/ 111 h 621"/>
                  <a:gd name="T56" fmla="*/ 115 w 633"/>
                  <a:gd name="T57" fmla="*/ 114 h 621"/>
                  <a:gd name="T58" fmla="*/ 66 w 633"/>
                  <a:gd name="T59" fmla="*/ 230 h 621"/>
                  <a:gd name="T60" fmla="*/ 29 w 633"/>
                  <a:gd name="T61" fmla="*/ 237 h 621"/>
                  <a:gd name="T62" fmla="*/ 8 w 633"/>
                  <a:gd name="T63" fmla="*/ 237 h 621"/>
                  <a:gd name="T64" fmla="*/ 0 w 633"/>
                  <a:gd name="T65" fmla="*/ 300 h 621"/>
                  <a:gd name="T66" fmla="*/ 26 w 633"/>
                  <a:gd name="T67" fmla="*/ 308 h 621"/>
                  <a:gd name="T68" fmla="*/ 82 w 633"/>
                  <a:gd name="T69" fmla="*/ 359 h 621"/>
                  <a:gd name="T70" fmla="*/ 66 w 633"/>
                  <a:gd name="T71" fmla="*/ 453 h 621"/>
                  <a:gd name="T72" fmla="*/ 46 w 633"/>
                  <a:gd name="T73" fmla="*/ 472 h 621"/>
                  <a:gd name="T74" fmla="*/ 86 w 633"/>
                  <a:gd name="T75" fmla="*/ 523 h 621"/>
                  <a:gd name="T76" fmla="*/ 108 w 633"/>
                  <a:gd name="T77" fmla="*/ 511 h 621"/>
                  <a:gd name="T78" fmla="*/ 109 w 633"/>
                  <a:gd name="T79" fmla="*/ 510 h 621"/>
                  <a:gd name="T80" fmla="*/ 117 w 633"/>
                  <a:gd name="T81" fmla="*/ 507 h 621"/>
                  <a:gd name="T82" fmla="*/ 235 w 633"/>
                  <a:gd name="T83" fmla="*/ 555 h 621"/>
                  <a:gd name="T84" fmla="*/ 242 w 633"/>
                  <a:gd name="T85" fmla="*/ 588 h 621"/>
                  <a:gd name="T86" fmla="*/ 242 w 633"/>
                  <a:gd name="T87" fmla="*/ 588 h 621"/>
                  <a:gd name="T88" fmla="*/ 243 w 633"/>
                  <a:gd name="T89" fmla="*/ 612 h 621"/>
                  <a:gd name="T90" fmla="*/ 307 w 633"/>
                  <a:gd name="T91" fmla="*/ 621 h 621"/>
                  <a:gd name="T92" fmla="*/ 315 w 633"/>
                  <a:gd name="T93" fmla="*/ 596 h 621"/>
                  <a:gd name="T94" fmla="*/ 366 w 633"/>
                  <a:gd name="T95" fmla="*/ 540 h 621"/>
                  <a:gd name="T96" fmla="*/ 461 w 633"/>
                  <a:gd name="T97" fmla="*/ 554 h 621"/>
                  <a:gd name="T98" fmla="*/ 482 w 633"/>
                  <a:gd name="T99" fmla="*/ 574 h 621"/>
                  <a:gd name="T100" fmla="*/ 533 w 633"/>
                  <a:gd name="T101" fmla="*/ 536 h 621"/>
                  <a:gd name="T102" fmla="*/ 518 w 633"/>
                  <a:gd name="T103" fmla="*/ 507 h 621"/>
                  <a:gd name="T104" fmla="*/ 517 w 633"/>
                  <a:gd name="T105" fmla="*/ 506 h 621"/>
                  <a:gd name="T106" fmla="*/ 566 w 633"/>
                  <a:gd name="T107" fmla="*/ 389 h 621"/>
                  <a:gd name="T108" fmla="*/ 598 w 633"/>
                  <a:gd name="T109" fmla="*/ 383 h 621"/>
                  <a:gd name="T110" fmla="*/ 624 w 633"/>
                  <a:gd name="T111" fmla="*/ 382 h 621"/>
                  <a:gd name="T112" fmla="*/ 633 w 633"/>
                  <a:gd name="T113" fmla="*/ 319 h 621"/>
                  <a:gd name="T114" fmla="*/ 604 w 633"/>
                  <a:gd name="T115" fmla="*/ 31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3" h="621">
                    <a:moveTo>
                      <a:pt x="423" y="324"/>
                    </a:moveTo>
                    <a:lnTo>
                      <a:pt x="423" y="324"/>
                    </a:lnTo>
                    <a:cubicBezTo>
                      <a:pt x="415" y="382"/>
                      <a:pt x="361" y="422"/>
                      <a:pt x="302" y="415"/>
                    </a:cubicBezTo>
                    <a:cubicBezTo>
                      <a:pt x="243" y="407"/>
                      <a:pt x="201" y="353"/>
                      <a:pt x="209" y="295"/>
                    </a:cubicBezTo>
                    <a:cubicBezTo>
                      <a:pt x="217" y="237"/>
                      <a:pt x="271" y="197"/>
                      <a:pt x="330" y="205"/>
                    </a:cubicBezTo>
                    <a:cubicBezTo>
                      <a:pt x="389" y="212"/>
                      <a:pt x="431" y="266"/>
                      <a:pt x="423" y="324"/>
                    </a:cubicBezTo>
                    <a:close/>
                    <a:moveTo>
                      <a:pt x="604" y="310"/>
                    </a:moveTo>
                    <a:lnTo>
                      <a:pt x="604" y="310"/>
                    </a:lnTo>
                    <a:cubicBezTo>
                      <a:pt x="580" y="302"/>
                      <a:pt x="560" y="285"/>
                      <a:pt x="550" y="261"/>
                    </a:cubicBezTo>
                    <a:cubicBezTo>
                      <a:pt x="537" y="230"/>
                      <a:pt x="543" y="196"/>
                      <a:pt x="562" y="171"/>
                    </a:cubicBezTo>
                    <a:lnTo>
                      <a:pt x="563" y="170"/>
                    </a:lnTo>
                    <a:lnTo>
                      <a:pt x="586" y="147"/>
                    </a:lnTo>
                    <a:lnTo>
                      <a:pt x="547" y="96"/>
                    </a:lnTo>
                    <a:lnTo>
                      <a:pt x="518" y="111"/>
                    </a:lnTo>
                    <a:lnTo>
                      <a:pt x="516" y="112"/>
                    </a:lnTo>
                    <a:cubicBezTo>
                      <a:pt x="470" y="131"/>
                      <a:pt x="417" y="109"/>
                      <a:pt x="398" y="64"/>
                    </a:cubicBezTo>
                    <a:cubicBezTo>
                      <a:pt x="394" y="55"/>
                      <a:pt x="391" y="45"/>
                      <a:pt x="390" y="35"/>
                    </a:cubicBezTo>
                    <a:lnTo>
                      <a:pt x="391" y="34"/>
                    </a:lnTo>
                    <a:lnTo>
                      <a:pt x="390" y="7"/>
                    </a:lnTo>
                    <a:lnTo>
                      <a:pt x="326" y="0"/>
                    </a:lnTo>
                    <a:lnTo>
                      <a:pt x="316" y="30"/>
                    </a:lnTo>
                    <a:lnTo>
                      <a:pt x="316" y="30"/>
                    </a:lnTo>
                    <a:cubicBezTo>
                      <a:pt x="307" y="52"/>
                      <a:pt x="290" y="70"/>
                      <a:pt x="266" y="80"/>
                    </a:cubicBezTo>
                    <a:cubicBezTo>
                      <a:pt x="232" y="94"/>
                      <a:pt x="194" y="86"/>
                      <a:pt x="169" y="62"/>
                    </a:cubicBezTo>
                    <a:lnTo>
                      <a:pt x="167" y="60"/>
                    </a:lnTo>
                    <a:lnTo>
                      <a:pt x="150" y="45"/>
                    </a:lnTo>
                    <a:lnTo>
                      <a:pt x="99" y="83"/>
                    </a:lnTo>
                    <a:lnTo>
                      <a:pt x="114" y="111"/>
                    </a:lnTo>
                    <a:lnTo>
                      <a:pt x="115" y="114"/>
                    </a:lnTo>
                    <a:cubicBezTo>
                      <a:pt x="134" y="159"/>
                      <a:pt x="113" y="211"/>
                      <a:pt x="66" y="230"/>
                    </a:cubicBezTo>
                    <a:cubicBezTo>
                      <a:pt x="54" y="235"/>
                      <a:pt x="43" y="236"/>
                      <a:pt x="29" y="237"/>
                    </a:cubicBezTo>
                    <a:lnTo>
                      <a:pt x="8" y="237"/>
                    </a:lnTo>
                    <a:lnTo>
                      <a:pt x="0" y="300"/>
                    </a:lnTo>
                    <a:lnTo>
                      <a:pt x="26" y="308"/>
                    </a:lnTo>
                    <a:cubicBezTo>
                      <a:pt x="51" y="316"/>
                      <a:pt x="71" y="334"/>
                      <a:pt x="82" y="359"/>
                    </a:cubicBezTo>
                    <a:cubicBezTo>
                      <a:pt x="96" y="392"/>
                      <a:pt x="89" y="428"/>
                      <a:pt x="66" y="453"/>
                    </a:cubicBezTo>
                    <a:lnTo>
                      <a:pt x="46" y="472"/>
                    </a:lnTo>
                    <a:lnTo>
                      <a:pt x="86" y="523"/>
                    </a:lnTo>
                    <a:lnTo>
                      <a:pt x="108" y="511"/>
                    </a:lnTo>
                    <a:lnTo>
                      <a:pt x="109" y="510"/>
                    </a:lnTo>
                    <a:cubicBezTo>
                      <a:pt x="114" y="508"/>
                      <a:pt x="112" y="509"/>
                      <a:pt x="117" y="507"/>
                    </a:cubicBezTo>
                    <a:cubicBezTo>
                      <a:pt x="163" y="488"/>
                      <a:pt x="216" y="509"/>
                      <a:pt x="235" y="555"/>
                    </a:cubicBezTo>
                    <a:cubicBezTo>
                      <a:pt x="240" y="566"/>
                      <a:pt x="242" y="577"/>
                      <a:pt x="242" y="588"/>
                    </a:cubicBezTo>
                    <a:lnTo>
                      <a:pt x="242" y="588"/>
                    </a:lnTo>
                    <a:lnTo>
                      <a:pt x="243" y="612"/>
                    </a:lnTo>
                    <a:lnTo>
                      <a:pt x="307" y="621"/>
                    </a:lnTo>
                    <a:lnTo>
                      <a:pt x="315" y="596"/>
                    </a:lnTo>
                    <a:cubicBezTo>
                      <a:pt x="322" y="572"/>
                      <a:pt x="340" y="550"/>
                      <a:pt x="366" y="540"/>
                    </a:cubicBezTo>
                    <a:cubicBezTo>
                      <a:pt x="399" y="526"/>
                      <a:pt x="435" y="533"/>
                      <a:pt x="461" y="554"/>
                    </a:cubicBezTo>
                    <a:lnTo>
                      <a:pt x="482" y="574"/>
                    </a:lnTo>
                    <a:lnTo>
                      <a:pt x="533" y="536"/>
                    </a:lnTo>
                    <a:lnTo>
                      <a:pt x="518" y="507"/>
                    </a:lnTo>
                    <a:lnTo>
                      <a:pt x="517" y="506"/>
                    </a:lnTo>
                    <a:cubicBezTo>
                      <a:pt x="498" y="460"/>
                      <a:pt x="520" y="408"/>
                      <a:pt x="566" y="389"/>
                    </a:cubicBezTo>
                    <a:cubicBezTo>
                      <a:pt x="576" y="385"/>
                      <a:pt x="587" y="383"/>
                      <a:pt x="598" y="383"/>
                    </a:cubicBezTo>
                    <a:lnTo>
                      <a:pt x="624" y="382"/>
                    </a:lnTo>
                    <a:lnTo>
                      <a:pt x="633" y="319"/>
                    </a:lnTo>
                    <a:lnTo>
                      <a:pt x="604" y="3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Arial"/>
                </a:endParaRPr>
              </a:p>
            </p:txBody>
          </p:sp>
          <p:sp>
            <p:nvSpPr>
              <p:cNvPr id="118" name="Freeform 33"/>
              <p:cNvSpPr>
                <a:spLocks noChangeAspect="1" noEditPoints="1"/>
              </p:cNvSpPr>
              <p:nvPr/>
            </p:nvSpPr>
            <p:spPr bwMode="auto">
              <a:xfrm>
                <a:off x="6678788" y="2444172"/>
                <a:ext cx="296886" cy="299993"/>
              </a:xfrm>
              <a:custGeom>
                <a:avLst/>
                <a:gdLst>
                  <a:gd name="T0" fmla="*/ 423 w 633"/>
                  <a:gd name="T1" fmla="*/ 324 h 621"/>
                  <a:gd name="T2" fmla="*/ 423 w 633"/>
                  <a:gd name="T3" fmla="*/ 324 h 621"/>
                  <a:gd name="T4" fmla="*/ 302 w 633"/>
                  <a:gd name="T5" fmla="*/ 415 h 621"/>
                  <a:gd name="T6" fmla="*/ 209 w 633"/>
                  <a:gd name="T7" fmla="*/ 295 h 621"/>
                  <a:gd name="T8" fmla="*/ 330 w 633"/>
                  <a:gd name="T9" fmla="*/ 205 h 621"/>
                  <a:gd name="T10" fmla="*/ 423 w 633"/>
                  <a:gd name="T11" fmla="*/ 324 h 621"/>
                  <a:gd name="T12" fmla="*/ 604 w 633"/>
                  <a:gd name="T13" fmla="*/ 310 h 621"/>
                  <a:gd name="T14" fmla="*/ 604 w 633"/>
                  <a:gd name="T15" fmla="*/ 310 h 621"/>
                  <a:gd name="T16" fmla="*/ 550 w 633"/>
                  <a:gd name="T17" fmla="*/ 261 h 621"/>
                  <a:gd name="T18" fmla="*/ 562 w 633"/>
                  <a:gd name="T19" fmla="*/ 171 h 621"/>
                  <a:gd name="T20" fmla="*/ 563 w 633"/>
                  <a:gd name="T21" fmla="*/ 170 h 621"/>
                  <a:gd name="T22" fmla="*/ 586 w 633"/>
                  <a:gd name="T23" fmla="*/ 147 h 621"/>
                  <a:gd name="T24" fmla="*/ 547 w 633"/>
                  <a:gd name="T25" fmla="*/ 96 h 621"/>
                  <a:gd name="T26" fmla="*/ 518 w 633"/>
                  <a:gd name="T27" fmla="*/ 111 h 621"/>
                  <a:gd name="T28" fmla="*/ 516 w 633"/>
                  <a:gd name="T29" fmla="*/ 112 h 621"/>
                  <a:gd name="T30" fmla="*/ 398 w 633"/>
                  <a:gd name="T31" fmla="*/ 64 h 621"/>
                  <a:gd name="T32" fmla="*/ 390 w 633"/>
                  <a:gd name="T33" fmla="*/ 35 h 621"/>
                  <a:gd name="T34" fmla="*/ 391 w 633"/>
                  <a:gd name="T35" fmla="*/ 34 h 621"/>
                  <a:gd name="T36" fmla="*/ 390 w 633"/>
                  <a:gd name="T37" fmla="*/ 7 h 621"/>
                  <a:gd name="T38" fmla="*/ 326 w 633"/>
                  <a:gd name="T39" fmla="*/ 0 h 621"/>
                  <a:gd name="T40" fmla="*/ 316 w 633"/>
                  <a:gd name="T41" fmla="*/ 30 h 621"/>
                  <a:gd name="T42" fmla="*/ 316 w 633"/>
                  <a:gd name="T43" fmla="*/ 30 h 621"/>
                  <a:gd name="T44" fmla="*/ 266 w 633"/>
                  <a:gd name="T45" fmla="*/ 80 h 621"/>
                  <a:gd name="T46" fmla="*/ 169 w 633"/>
                  <a:gd name="T47" fmla="*/ 62 h 621"/>
                  <a:gd name="T48" fmla="*/ 167 w 633"/>
                  <a:gd name="T49" fmla="*/ 60 h 621"/>
                  <a:gd name="T50" fmla="*/ 150 w 633"/>
                  <a:gd name="T51" fmla="*/ 45 h 621"/>
                  <a:gd name="T52" fmla="*/ 99 w 633"/>
                  <a:gd name="T53" fmla="*/ 83 h 621"/>
                  <a:gd name="T54" fmla="*/ 114 w 633"/>
                  <a:gd name="T55" fmla="*/ 111 h 621"/>
                  <a:gd name="T56" fmla="*/ 115 w 633"/>
                  <a:gd name="T57" fmla="*/ 114 h 621"/>
                  <a:gd name="T58" fmla="*/ 66 w 633"/>
                  <a:gd name="T59" fmla="*/ 230 h 621"/>
                  <a:gd name="T60" fmla="*/ 29 w 633"/>
                  <a:gd name="T61" fmla="*/ 237 h 621"/>
                  <a:gd name="T62" fmla="*/ 8 w 633"/>
                  <a:gd name="T63" fmla="*/ 237 h 621"/>
                  <a:gd name="T64" fmla="*/ 0 w 633"/>
                  <a:gd name="T65" fmla="*/ 300 h 621"/>
                  <a:gd name="T66" fmla="*/ 26 w 633"/>
                  <a:gd name="T67" fmla="*/ 308 h 621"/>
                  <a:gd name="T68" fmla="*/ 82 w 633"/>
                  <a:gd name="T69" fmla="*/ 359 h 621"/>
                  <a:gd name="T70" fmla="*/ 66 w 633"/>
                  <a:gd name="T71" fmla="*/ 453 h 621"/>
                  <a:gd name="T72" fmla="*/ 46 w 633"/>
                  <a:gd name="T73" fmla="*/ 472 h 621"/>
                  <a:gd name="T74" fmla="*/ 86 w 633"/>
                  <a:gd name="T75" fmla="*/ 523 h 621"/>
                  <a:gd name="T76" fmla="*/ 108 w 633"/>
                  <a:gd name="T77" fmla="*/ 511 h 621"/>
                  <a:gd name="T78" fmla="*/ 109 w 633"/>
                  <a:gd name="T79" fmla="*/ 510 h 621"/>
                  <a:gd name="T80" fmla="*/ 117 w 633"/>
                  <a:gd name="T81" fmla="*/ 507 h 621"/>
                  <a:gd name="T82" fmla="*/ 235 w 633"/>
                  <a:gd name="T83" fmla="*/ 555 h 621"/>
                  <a:gd name="T84" fmla="*/ 242 w 633"/>
                  <a:gd name="T85" fmla="*/ 588 h 621"/>
                  <a:gd name="T86" fmla="*/ 242 w 633"/>
                  <a:gd name="T87" fmla="*/ 588 h 621"/>
                  <a:gd name="T88" fmla="*/ 243 w 633"/>
                  <a:gd name="T89" fmla="*/ 612 h 621"/>
                  <a:gd name="T90" fmla="*/ 307 w 633"/>
                  <a:gd name="T91" fmla="*/ 621 h 621"/>
                  <a:gd name="T92" fmla="*/ 315 w 633"/>
                  <a:gd name="T93" fmla="*/ 596 h 621"/>
                  <a:gd name="T94" fmla="*/ 366 w 633"/>
                  <a:gd name="T95" fmla="*/ 540 h 621"/>
                  <a:gd name="T96" fmla="*/ 461 w 633"/>
                  <a:gd name="T97" fmla="*/ 554 h 621"/>
                  <a:gd name="T98" fmla="*/ 482 w 633"/>
                  <a:gd name="T99" fmla="*/ 574 h 621"/>
                  <a:gd name="T100" fmla="*/ 533 w 633"/>
                  <a:gd name="T101" fmla="*/ 536 h 621"/>
                  <a:gd name="T102" fmla="*/ 518 w 633"/>
                  <a:gd name="T103" fmla="*/ 507 h 621"/>
                  <a:gd name="T104" fmla="*/ 517 w 633"/>
                  <a:gd name="T105" fmla="*/ 506 h 621"/>
                  <a:gd name="T106" fmla="*/ 566 w 633"/>
                  <a:gd name="T107" fmla="*/ 389 h 621"/>
                  <a:gd name="T108" fmla="*/ 598 w 633"/>
                  <a:gd name="T109" fmla="*/ 383 h 621"/>
                  <a:gd name="T110" fmla="*/ 624 w 633"/>
                  <a:gd name="T111" fmla="*/ 382 h 621"/>
                  <a:gd name="T112" fmla="*/ 633 w 633"/>
                  <a:gd name="T113" fmla="*/ 319 h 621"/>
                  <a:gd name="T114" fmla="*/ 604 w 633"/>
                  <a:gd name="T115" fmla="*/ 31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3" h="621">
                    <a:moveTo>
                      <a:pt x="423" y="324"/>
                    </a:moveTo>
                    <a:lnTo>
                      <a:pt x="423" y="324"/>
                    </a:lnTo>
                    <a:cubicBezTo>
                      <a:pt x="415" y="382"/>
                      <a:pt x="361" y="422"/>
                      <a:pt x="302" y="415"/>
                    </a:cubicBezTo>
                    <a:cubicBezTo>
                      <a:pt x="243" y="407"/>
                      <a:pt x="201" y="353"/>
                      <a:pt x="209" y="295"/>
                    </a:cubicBezTo>
                    <a:cubicBezTo>
                      <a:pt x="217" y="237"/>
                      <a:pt x="271" y="197"/>
                      <a:pt x="330" y="205"/>
                    </a:cubicBezTo>
                    <a:cubicBezTo>
                      <a:pt x="389" y="212"/>
                      <a:pt x="431" y="266"/>
                      <a:pt x="423" y="324"/>
                    </a:cubicBezTo>
                    <a:close/>
                    <a:moveTo>
                      <a:pt x="604" y="310"/>
                    </a:moveTo>
                    <a:lnTo>
                      <a:pt x="604" y="310"/>
                    </a:lnTo>
                    <a:cubicBezTo>
                      <a:pt x="580" y="302"/>
                      <a:pt x="560" y="285"/>
                      <a:pt x="550" y="261"/>
                    </a:cubicBezTo>
                    <a:cubicBezTo>
                      <a:pt x="537" y="230"/>
                      <a:pt x="543" y="196"/>
                      <a:pt x="562" y="171"/>
                    </a:cubicBezTo>
                    <a:lnTo>
                      <a:pt x="563" y="170"/>
                    </a:lnTo>
                    <a:lnTo>
                      <a:pt x="586" y="147"/>
                    </a:lnTo>
                    <a:lnTo>
                      <a:pt x="547" y="96"/>
                    </a:lnTo>
                    <a:lnTo>
                      <a:pt x="518" y="111"/>
                    </a:lnTo>
                    <a:lnTo>
                      <a:pt x="516" y="112"/>
                    </a:lnTo>
                    <a:cubicBezTo>
                      <a:pt x="470" y="131"/>
                      <a:pt x="417" y="109"/>
                      <a:pt x="398" y="64"/>
                    </a:cubicBezTo>
                    <a:cubicBezTo>
                      <a:pt x="394" y="55"/>
                      <a:pt x="391" y="45"/>
                      <a:pt x="390" y="35"/>
                    </a:cubicBezTo>
                    <a:lnTo>
                      <a:pt x="391" y="34"/>
                    </a:lnTo>
                    <a:lnTo>
                      <a:pt x="390" y="7"/>
                    </a:lnTo>
                    <a:lnTo>
                      <a:pt x="326" y="0"/>
                    </a:lnTo>
                    <a:lnTo>
                      <a:pt x="316" y="30"/>
                    </a:lnTo>
                    <a:lnTo>
                      <a:pt x="316" y="30"/>
                    </a:lnTo>
                    <a:cubicBezTo>
                      <a:pt x="307" y="52"/>
                      <a:pt x="290" y="70"/>
                      <a:pt x="266" y="80"/>
                    </a:cubicBezTo>
                    <a:cubicBezTo>
                      <a:pt x="232" y="94"/>
                      <a:pt x="194" y="86"/>
                      <a:pt x="169" y="62"/>
                    </a:cubicBezTo>
                    <a:lnTo>
                      <a:pt x="167" y="60"/>
                    </a:lnTo>
                    <a:lnTo>
                      <a:pt x="150" y="45"/>
                    </a:lnTo>
                    <a:lnTo>
                      <a:pt x="99" y="83"/>
                    </a:lnTo>
                    <a:lnTo>
                      <a:pt x="114" y="111"/>
                    </a:lnTo>
                    <a:lnTo>
                      <a:pt x="115" y="114"/>
                    </a:lnTo>
                    <a:cubicBezTo>
                      <a:pt x="134" y="159"/>
                      <a:pt x="113" y="211"/>
                      <a:pt x="66" y="230"/>
                    </a:cubicBezTo>
                    <a:cubicBezTo>
                      <a:pt x="54" y="235"/>
                      <a:pt x="43" y="236"/>
                      <a:pt x="29" y="237"/>
                    </a:cubicBezTo>
                    <a:lnTo>
                      <a:pt x="8" y="237"/>
                    </a:lnTo>
                    <a:lnTo>
                      <a:pt x="0" y="300"/>
                    </a:lnTo>
                    <a:lnTo>
                      <a:pt x="26" y="308"/>
                    </a:lnTo>
                    <a:cubicBezTo>
                      <a:pt x="51" y="316"/>
                      <a:pt x="71" y="334"/>
                      <a:pt x="82" y="359"/>
                    </a:cubicBezTo>
                    <a:cubicBezTo>
                      <a:pt x="96" y="392"/>
                      <a:pt x="89" y="428"/>
                      <a:pt x="66" y="453"/>
                    </a:cubicBezTo>
                    <a:lnTo>
                      <a:pt x="46" y="472"/>
                    </a:lnTo>
                    <a:lnTo>
                      <a:pt x="86" y="523"/>
                    </a:lnTo>
                    <a:lnTo>
                      <a:pt x="108" y="511"/>
                    </a:lnTo>
                    <a:lnTo>
                      <a:pt x="109" y="510"/>
                    </a:lnTo>
                    <a:cubicBezTo>
                      <a:pt x="114" y="508"/>
                      <a:pt x="112" y="509"/>
                      <a:pt x="117" y="507"/>
                    </a:cubicBezTo>
                    <a:cubicBezTo>
                      <a:pt x="163" y="488"/>
                      <a:pt x="216" y="509"/>
                      <a:pt x="235" y="555"/>
                    </a:cubicBezTo>
                    <a:cubicBezTo>
                      <a:pt x="240" y="566"/>
                      <a:pt x="242" y="577"/>
                      <a:pt x="242" y="588"/>
                    </a:cubicBezTo>
                    <a:lnTo>
                      <a:pt x="242" y="588"/>
                    </a:lnTo>
                    <a:lnTo>
                      <a:pt x="243" y="612"/>
                    </a:lnTo>
                    <a:lnTo>
                      <a:pt x="307" y="621"/>
                    </a:lnTo>
                    <a:lnTo>
                      <a:pt x="315" y="596"/>
                    </a:lnTo>
                    <a:cubicBezTo>
                      <a:pt x="322" y="572"/>
                      <a:pt x="340" y="550"/>
                      <a:pt x="366" y="540"/>
                    </a:cubicBezTo>
                    <a:cubicBezTo>
                      <a:pt x="399" y="526"/>
                      <a:pt x="435" y="533"/>
                      <a:pt x="461" y="554"/>
                    </a:cubicBezTo>
                    <a:lnTo>
                      <a:pt x="482" y="574"/>
                    </a:lnTo>
                    <a:lnTo>
                      <a:pt x="533" y="536"/>
                    </a:lnTo>
                    <a:lnTo>
                      <a:pt x="518" y="507"/>
                    </a:lnTo>
                    <a:lnTo>
                      <a:pt x="517" y="506"/>
                    </a:lnTo>
                    <a:cubicBezTo>
                      <a:pt x="498" y="460"/>
                      <a:pt x="520" y="408"/>
                      <a:pt x="566" y="389"/>
                    </a:cubicBezTo>
                    <a:cubicBezTo>
                      <a:pt x="576" y="385"/>
                      <a:pt x="587" y="383"/>
                      <a:pt x="598" y="383"/>
                    </a:cubicBezTo>
                    <a:lnTo>
                      <a:pt x="624" y="382"/>
                    </a:lnTo>
                    <a:lnTo>
                      <a:pt x="633" y="319"/>
                    </a:lnTo>
                    <a:lnTo>
                      <a:pt x="604" y="3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Arial"/>
                </a:endParaRPr>
              </a:p>
            </p:txBody>
          </p:sp>
        </p:grpSp>
        <p:sp>
          <p:nvSpPr>
            <p:cNvPr id="119" name="Freeform 62"/>
            <p:cNvSpPr>
              <a:spLocks noChangeAspect="1" noEditPoints="1"/>
            </p:cNvSpPr>
            <p:nvPr/>
          </p:nvSpPr>
          <p:spPr bwMode="auto">
            <a:xfrm>
              <a:off x="6620352" y="3054451"/>
              <a:ext cx="338657" cy="313052"/>
            </a:xfrm>
            <a:custGeom>
              <a:avLst/>
              <a:gdLst>
                <a:gd name="T0" fmla="*/ 33 w 195"/>
                <a:gd name="T1" fmla="*/ 62 h 180"/>
                <a:gd name="T2" fmla="*/ 74 w 195"/>
                <a:gd name="T3" fmla="*/ 18 h 180"/>
                <a:gd name="T4" fmla="*/ 102 w 195"/>
                <a:gd name="T5" fmla="*/ 45 h 180"/>
                <a:gd name="T6" fmla="*/ 61 w 195"/>
                <a:gd name="T7" fmla="*/ 88 h 180"/>
                <a:gd name="T8" fmla="*/ 33 w 195"/>
                <a:gd name="T9" fmla="*/ 62 h 180"/>
                <a:gd name="T10" fmla="*/ 107 w 195"/>
                <a:gd name="T11" fmla="*/ 41 h 180"/>
                <a:gd name="T12" fmla="*/ 114 w 195"/>
                <a:gd name="T13" fmla="*/ 41 h 180"/>
                <a:gd name="T14" fmla="*/ 117 w 195"/>
                <a:gd name="T15" fmla="*/ 38 h 180"/>
                <a:gd name="T16" fmla="*/ 117 w 195"/>
                <a:gd name="T17" fmla="*/ 30 h 180"/>
                <a:gd name="T18" fmla="*/ 87 w 195"/>
                <a:gd name="T19" fmla="*/ 2 h 180"/>
                <a:gd name="T20" fmla="*/ 80 w 195"/>
                <a:gd name="T21" fmla="*/ 3 h 180"/>
                <a:gd name="T22" fmla="*/ 77 w 195"/>
                <a:gd name="T23" fmla="*/ 6 h 180"/>
                <a:gd name="T24" fmla="*/ 77 w 195"/>
                <a:gd name="T25" fmla="*/ 13 h 180"/>
                <a:gd name="T26" fmla="*/ 107 w 195"/>
                <a:gd name="T27" fmla="*/ 41 h 180"/>
                <a:gd name="T28" fmla="*/ 47 w 195"/>
                <a:gd name="T29" fmla="*/ 104 h 180"/>
                <a:gd name="T30" fmla="*/ 55 w 195"/>
                <a:gd name="T31" fmla="*/ 104 h 180"/>
                <a:gd name="T32" fmla="*/ 58 w 195"/>
                <a:gd name="T33" fmla="*/ 101 h 180"/>
                <a:gd name="T34" fmla="*/ 57 w 195"/>
                <a:gd name="T35" fmla="*/ 93 h 180"/>
                <a:gd name="T36" fmla="*/ 28 w 195"/>
                <a:gd name="T37" fmla="*/ 65 h 180"/>
                <a:gd name="T38" fmla="*/ 20 w 195"/>
                <a:gd name="T39" fmla="*/ 66 h 180"/>
                <a:gd name="T40" fmla="*/ 17 w 195"/>
                <a:gd name="T41" fmla="*/ 69 h 180"/>
                <a:gd name="T42" fmla="*/ 18 w 195"/>
                <a:gd name="T43" fmla="*/ 76 h 180"/>
                <a:gd name="T44" fmla="*/ 47 w 195"/>
                <a:gd name="T45" fmla="*/ 104 h 180"/>
                <a:gd name="T46" fmla="*/ 80 w 195"/>
                <a:gd name="T47" fmla="*/ 77 h 180"/>
                <a:gd name="T48" fmla="*/ 177 w 195"/>
                <a:gd name="T49" fmla="*/ 169 h 180"/>
                <a:gd name="T50" fmla="*/ 189 w 195"/>
                <a:gd name="T51" fmla="*/ 171 h 180"/>
                <a:gd name="T52" fmla="*/ 193 w 195"/>
                <a:gd name="T53" fmla="*/ 167 h 180"/>
                <a:gd name="T54" fmla="*/ 190 w 195"/>
                <a:gd name="T55" fmla="*/ 156 h 180"/>
                <a:gd name="T56" fmla="*/ 92 w 195"/>
                <a:gd name="T57" fmla="*/ 64 h 180"/>
                <a:gd name="T58" fmla="*/ 80 w 195"/>
                <a:gd name="T59" fmla="*/ 77 h 180"/>
                <a:gd name="T60" fmla="*/ 113 w 195"/>
                <a:gd name="T61" fmla="*/ 168 h 180"/>
                <a:gd name="T62" fmla="*/ 111 w 195"/>
                <a:gd name="T63" fmla="*/ 166 h 180"/>
                <a:gd name="T64" fmla="*/ 3 w 195"/>
                <a:gd name="T65" fmla="*/ 166 h 180"/>
                <a:gd name="T66" fmla="*/ 0 w 195"/>
                <a:gd name="T67" fmla="*/ 168 h 180"/>
                <a:gd name="T68" fmla="*/ 0 w 195"/>
                <a:gd name="T69" fmla="*/ 178 h 180"/>
                <a:gd name="T70" fmla="*/ 3 w 195"/>
                <a:gd name="T71" fmla="*/ 180 h 180"/>
                <a:gd name="T72" fmla="*/ 111 w 195"/>
                <a:gd name="T73" fmla="*/ 180 h 180"/>
                <a:gd name="T74" fmla="*/ 113 w 195"/>
                <a:gd name="T75" fmla="*/ 178 h 180"/>
                <a:gd name="T76" fmla="*/ 113 w 195"/>
                <a:gd name="T77" fmla="*/ 168 h 180"/>
                <a:gd name="T78" fmla="*/ 25 w 195"/>
                <a:gd name="T79" fmla="*/ 148 h 180"/>
                <a:gd name="T80" fmla="*/ 89 w 195"/>
                <a:gd name="T81" fmla="*/ 148 h 180"/>
                <a:gd name="T82" fmla="*/ 96 w 195"/>
                <a:gd name="T83" fmla="*/ 154 h 180"/>
                <a:gd name="T84" fmla="*/ 96 w 195"/>
                <a:gd name="T85" fmla="*/ 160 h 180"/>
                <a:gd name="T86" fmla="*/ 17 w 195"/>
                <a:gd name="T87" fmla="*/ 160 h 180"/>
                <a:gd name="T88" fmla="*/ 17 w 195"/>
                <a:gd name="T89" fmla="*/ 154 h 180"/>
                <a:gd name="T90" fmla="*/ 25 w 195"/>
                <a:gd name="T91" fmla="*/ 14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5" h="180">
                  <a:moveTo>
                    <a:pt x="33" y="62"/>
                  </a:moveTo>
                  <a:cubicBezTo>
                    <a:pt x="74" y="18"/>
                    <a:pt x="74" y="18"/>
                    <a:pt x="74" y="18"/>
                  </a:cubicBezTo>
                  <a:cubicBezTo>
                    <a:pt x="102" y="45"/>
                    <a:pt x="102" y="45"/>
                    <a:pt x="102" y="45"/>
                  </a:cubicBezTo>
                  <a:cubicBezTo>
                    <a:pt x="61" y="88"/>
                    <a:pt x="61" y="88"/>
                    <a:pt x="61" y="88"/>
                  </a:cubicBezTo>
                  <a:lnTo>
                    <a:pt x="33" y="62"/>
                  </a:lnTo>
                  <a:close/>
                  <a:moveTo>
                    <a:pt x="107" y="41"/>
                  </a:moveTo>
                  <a:cubicBezTo>
                    <a:pt x="109" y="43"/>
                    <a:pt x="112" y="43"/>
                    <a:pt x="114" y="41"/>
                  </a:cubicBezTo>
                  <a:cubicBezTo>
                    <a:pt x="117" y="38"/>
                    <a:pt x="117" y="38"/>
                    <a:pt x="117" y="38"/>
                  </a:cubicBezTo>
                  <a:cubicBezTo>
                    <a:pt x="119" y="35"/>
                    <a:pt x="119" y="32"/>
                    <a:pt x="117" y="30"/>
                  </a:cubicBezTo>
                  <a:cubicBezTo>
                    <a:pt x="87" y="2"/>
                    <a:pt x="87" y="2"/>
                    <a:pt x="87" y="2"/>
                  </a:cubicBezTo>
                  <a:cubicBezTo>
                    <a:pt x="85" y="0"/>
                    <a:pt x="82" y="0"/>
                    <a:pt x="80" y="3"/>
                  </a:cubicBezTo>
                  <a:cubicBezTo>
                    <a:pt x="77" y="6"/>
                    <a:pt x="77" y="6"/>
                    <a:pt x="77" y="6"/>
                  </a:cubicBezTo>
                  <a:cubicBezTo>
                    <a:pt x="75" y="8"/>
                    <a:pt x="75" y="11"/>
                    <a:pt x="77" y="13"/>
                  </a:cubicBezTo>
                  <a:lnTo>
                    <a:pt x="107" y="41"/>
                  </a:lnTo>
                  <a:close/>
                  <a:moveTo>
                    <a:pt x="47" y="104"/>
                  </a:moveTo>
                  <a:cubicBezTo>
                    <a:pt x="49" y="106"/>
                    <a:pt x="53" y="106"/>
                    <a:pt x="55" y="104"/>
                  </a:cubicBezTo>
                  <a:cubicBezTo>
                    <a:pt x="58" y="101"/>
                    <a:pt x="58" y="101"/>
                    <a:pt x="58" y="101"/>
                  </a:cubicBezTo>
                  <a:cubicBezTo>
                    <a:pt x="60" y="99"/>
                    <a:pt x="60" y="95"/>
                    <a:pt x="57" y="93"/>
                  </a:cubicBezTo>
                  <a:cubicBezTo>
                    <a:pt x="28" y="65"/>
                    <a:pt x="28" y="65"/>
                    <a:pt x="28" y="65"/>
                  </a:cubicBezTo>
                  <a:cubicBezTo>
                    <a:pt x="26" y="63"/>
                    <a:pt x="22" y="64"/>
                    <a:pt x="20" y="66"/>
                  </a:cubicBezTo>
                  <a:cubicBezTo>
                    <a:pt x="17" y="69"/>
                    <a:pt x="17" y="69"/>
                    <a:pt x="17" y="69"/>
                  </a:cubicBezTo>
                  <a:cubicBezTo>
                    <a:pt x="15" y="71"/>
                    <a:pt x="15" y="74"/>
                    <a:pt x="18" y="76"/>
                  </a:cubicBezTo>
                  <a:lnTo>
                    <a:pt x="47" y="104"/>
                  </a:lnTo>
                  <a:close/>
                  <a:moveTo>
                    <a:pt x="80" y="77"/>
                  </a:moveTo>
                  <a:cubicBezTo>
                    <a:pt x="177" y="169"/>
                    <a:pt x="177" y="169"/>
                    <a:pt x="177" y="169"/>
                  </a:cubicBezTo>
                  <a:cubicBezTo>
                    <a:pt x="181" y="172"/>
                    <a:pt x="186" y="174"/>
                    <a:pt x="189" y="171"/>
                  </a:cubicBezTo>
                  <a:cubicBezTo>
                    <a:pt x="193" y="167"/>
                    <a:pt x="193" y="167"/>
                    <a:pt x="193" y="167"/>
                  </a:cubicBezTo>
                  <a:cubicBezTo>
                    <a:pt x="195" y="164"/>
                    <a:pt x="194" y="159"/>
                    <a:pt x="190" y="156"/>
                  </a:cubicBezTo>
                  <a:cubicBezTo>
                    <a:pt x="92" y="64"/>
                    <a:pt x="92" y="64"/>
                    <a:pt x="92" y="64"/>
                  </a:cubicBezTo>
                  <a:lnTo>
                    <a:pt x="80" y="77"/>
                  </a:lnTo>
                  <a:close/>
                  <a:moveTo>
                    <a:pt x="113" y="168"/>
                  </a:moveTo>
                  <a:cubicBezTo>
                    <a:pt x="113" y="167"/>
                    <a:pt x="112" y="166"/>
                    <a:pt x="111" y="166"/>
                  </a:cubicBezTo>
                  <a:cubicBezTo>
                    <a:pt x="3" y="166"/>
                    <a:pt x="3" y="166"/>
                    <a:pt x="3" y="166"/>
                  </a:cubicBezTo>
                  <a:cubicBezTo>
                    <a:pt x="1" y="166"/>
                    <a:pt x="0" y="167"/>
                    <a:pt x="0" y="168"/>
                  </a:cubicBezTo>
                  <a:cubicBezTo>
                    <a:pt x="0" y="178"/>
                    <a:pt x="0" y="178"/>
                    <a:pt x="0" y="178"/>
                  </a:cubicBezTo>
                  <a:cubicBezTo>
                    <a:pt x="0" y="179"/>
                    <a:pt x="1" y="180"/>
                    <a:pt x="3" y="180"/>
                  </a:cubicBezTo>
                  <a:cubicBezTo>
                    <a:pt x="111" y="180"/>
                    <a:pt x="111" y="180"/>
                    <a:pt x="111" y="180"/>
                  </a:cubicBezTo>
                  <a:cubicBezTo>
                    <a:pt x="112" y="180"/>
                    <a:pt x="113" y="179"/>
                    <a:pt x="113" y="178"/>
                  </a:cubicBezTo>
                  <a:lnTo>
                    <a:pt x="113" y="168"/>
                  </a:lnTo>
                  <a:close/>
                  <a:moveTo>
                    <a:pt x="25" y="148"/>
                  </a:moveTo>
                  <a:cubicBezTo>
                    <a:pt x="89" y="148"/>
                    <a:pt x="89" y="148"/>
                    <a:pt x="89" y="148"/>
                  </a:cubicBezTo>
                  <a:cubicBezTo>
                    <a:pt x="92" y="148"/>
                    <a:pt x="95" y="151"/>
                    <a:pt x="96" y="154"/>
                  </a:cubicBezTo>
                  <a:cubicBezTo>
                    <a:pt x="96" y="160"/>
                    <a:pt x="96" y="160"/>
                    <a:pt x="96" y="160"/>
                  </a:cubicBezTo>
                  <a:cubicBezTo>
                    <a:pt x="17" y="160"/>
                    <a:pt x="17" y="160"/>
                    <a:pt x="17" y="160"/>
                  </a:cubicBezTo>
                  <a:cubicBezTo>
                    <a:pt x="17" y="154"/>
                    <a:pt x="17" y="154"/>
                    <a:pt x="17" y="154"/>
                  </a:cubicBezTo>
                  <a:cubicBezTo>
                    <a:pt x="18" y="151"/>
                    <a:pt x="21" y="148"/>
                    <a:pt x="25" y="148"/>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Arial"/>
              </a:endParaRPr>
            </a:p>
          </p:txBody>
        </p:sp>
      </p:grpSp>
    </p:spTree>
    <p:extLst>
      <p:ext uri="{BB962C8B-B14F-4D97-AF65-F5344CB8AC3E}">
        <p14:creationId xmlns:p14="http://schemas.microsoft.com/office/powerpoint/2010/main" val="40848803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body" sz="quarter" idx="13"/>
          </p:nvPr>
        </p:nvSpPr>
        <p:spPr>
          <a:xfrm>
            <a:off x="410083" y="924452"/>
            <a:ext cx="8148130" cy="369332"/>
          </a:xfrm>
        </p:spPr>
        <p:txBody>
          <a:bodyPr/>
          <a:lstStyle/>
          <a:p>
            <a:pPr lvl="0" fontAlgn="auto">
              <a:spcBef>
                <a:spcPts val="0"/>
              </a:spcBef>
              <a:spcAft>
                <a:spcPts val="0"/>
              </a:spcAft>
            </a:pPr>
            <a:r>
              <a:rPr lang="en-US" sz="1200" dirty="0" smtClean="0">
                <a:solidFill>
                  <a:srgbClr val="000000"/>
                </a:solidFill>
                <a:latin typeface="Arial" panose="020B0604020202020204" pitchFamily="34" charset="0"/>
              </a:rPr>
              <a:t>Once a response strategy is developed, organizations need appropriate governance processes to facilitate cross-functional coordination, develop actionable documentation, and drive stakeholder communication.</a:t>
            </a:r>
            <a:endParaRPr lang="en-US" sz="1200" dirty="0">
              <a:solidFill>
                <a:srgbClr val="000000"/>
              </a:solidFill>
              <a:latin typeface="Arial" panose="020B0604020202020204" pitchFamily="34" charset="0"/>
            </a:endParaRPr>
          </a:p>
        </p:txBody>
      </p:sp>
      <p:sp>
        <p:nvSpPr>
          <p:cNvPr id="28" name="Rectangle 27"/>
          <p:cNvSpPr/>
          <p:nvPr/>
        </p:nvSpPr>
        <p:spPr>
          <a:xfrm>
            <a:off x="7105674" y="1516383"/>
            <a:ext cx="1979199" cy="1323439"/>
          </a:xfrm>
          <a:prstGeom prst="rect">
            <a:avLst/>
          </a:prstGeom>
        </p:spPr>
        <p:txBody>
          <a:bodyPr wrap="square">
            <a:spAutoFit/>
          </a:bodyPr>
          <a:lstStyle/>
          <a:p>
            <a:pPr marL="109538" indent="-109538" algn="l" fontAlgn="auto">
              <a:spcBef>
                <a:spcPts val="0"/>
              </a:spcBef>
              <a:spcAft>
                <a:spcPts val="0"/>
              </a:spcAft>
              <a:buFont typeface="Arial" pitchFamily="34" charset="0"/>
              <a:buChar char="•"/>
              <a:defRPr/>
            </a:pPr>
            <a:r>
              <a:rPr lang="en-US" sz="1000" b="0" dirty="0" smtClean="0">
                <a:solidFill>
                  <a:srgbClr val="000000"/>
                </a:solidFill>
                <a:latin typeface="Arial"/>
                <a:ea typeface="Segoe UI" pitchFamily="34" charset="0"/>
                <a:cs typeface="Calibri" pitchFamily="34" charset="0"/>
              </a:rPr>
              <a:t>Leverage lessons learned to confirm current staff and their skillsets are sufficient</a:t>
            </a:r>
            <a:r>
              <a:rPr lang="en-US" sz="1000" b="0" dirty="0" smtClean="0">
                <a:solidFill>
                  <a:srgbClr val="FF0000"/>
                </a:solidFill>
                <a:latin typeface="Arial"/>
                <a:ea typeface="Segoe UI" pitchFamily="34" charset="0"/>
                <a:cs typeface="Calibri" pitchFamily="34" charset="0"/>
              </a:rPr>
              <a:t>.</a:t>
            </a:r>
          </a:p>
          <a:p>
            <a:pPr marL="109538" indent="-109538" algn="l" fontAlgn="auto">
              <a:spcBef>
                <a:spcPts val="0"/>
              </a:spcBef>
              <a:spcAft>
                <a:spcPts val="0"/>
              </a:spcAft>
              <a:buFont typeface="Arial" pitchFamily="34" charset="0"/>
              <a:buChar char="•"/>
              <a:defRPr/>
            </a:pPr>
            <a:r>
              <a:rPr lang="en-US" sz="1000" b="0" dirty="0" smtClean="0">
                <a:solidFill>
                  <a:srgbClr val="000000"/>
                </a:solidFill>
                <a:latin typeface="Arial"/>
                <a:ea typeface="Segoe UI" pitchFamily="34" charset="0"/>
                <a:cs typeface="Calibri" pitchFamily="34" charset="0"/>
              </a:rPr>
              <a:t>Incorporate executive training and awareness in the plan.</a:t>
            </a:r>
          </a:p>
          <a:p>
            <a:pPr marL="109538" indent="-109538" algn="l" fontAlgn="auto">
              <a:spcBef>
                <a:spcPts val="0"/>
              </a:spcBef>
              <a:spcAft>
                <a:spcPts val="0"/>
              </a:spcAft>
              <a:buFont typeface="Arial" pitchFamily="34" charset="0"/>
              <a:buChar char="•"/>
              <a:defRPr/>
            </a:pPr>
            <a:r>
              <a:rPr lang="en-US" sz="1000" b="0" dirty="0" smtClean="0">
                <a:solidFill>
                  <a:srgbClr val="000000"/>
                </a:solidFill>
                <a:latin typeface="Arial"/>
                <a:ea typeface="Segoe UI" pitchFamily="34" charset="0"/>
                <a:cs typeface="Calibri" pitchFamily="34" charset="0"/>
              </a:rPr>
              <a:t>Evaluate if </a:t>
            </a:r>
            <a:r>
              <a:rPr lang="en-US" sz="1000" b="0" dirty="0">
                <a:solidFill>
                  <a:srgbClr val="000000"/>
                </a:solidFill>
                <a:latin typeface="Arial"/>
                <a:ea typeface="Segoe UI" pitchFamily="34" charset="0"/>
                <a:cs typeface="Calibri" pitchFamily="34" charset="0"/>
              </a:rPr>
              <a:t>dedicated team and proper </a:t>
            </a:r>
            <a:r>
              <a:rPr lang="en-US" sz="1000" b="0" dirty="0" smtClean="0">
                <a:solidFill>
                  <a:srgbClr val="000000"/>
                </a:solidFill>
                <a:latin typeface="Arial"/>
                <a:ea typeface="Segoe UI" pitchFamily="34" charset="0"/>
                <a:cs typeface="Calibri" pitchFamily="34" charset="0"/>
              </a:rPr>
              <a:t>coverage </a:t>
            </a:r>
            <a:r>
              <a:rPr lang="en-US" sz="1000" b="0" dirty="0">
                <a:solidFill>
                  <a:srgbClr val="000000"/>
                </a:solidFill>
                <a:latin typeface="Arial"/>
                <a:ea typeface="Segoe UI" pitchFamily="34" charset="0"/>
                <a:cs typeface="Calibri" pitchFamily="34" charset="0"/>
              </a:rPr>
              <a:t>are </a:t>
            </a:r>
            <a:r>
              <a:rPr lang="en-US" sz="1000" b="0" dirty="0" smtClean="0">
                <a:solidFill>
                  <a:srgbClr val="000000"/>
                </a:solidFill>
                <a:latin typeface="Arial"/>
                <a:ea typeface="Segoe UI" pitchFamily="34" charset="0"/>
                <a:cs typeface="Calibri" pitchFamily="34" charset="0"/>
              </a:rPr>
              <a:t>available.</a:t>
            </a:r>
          </a:p>
        </p:txBody>
      </p:sp>
      <p:sp>
        <p:nvSpPr>
          <p:cNvPr id="29" name="Rectangle 28"/>
          <p:cNvSpPr/>
          <p:nvPr/>
        </p:nvSpPr>
        <p:spPr>
          <a:xfrm>
            <a:off x="7105674" y="3619264"/>
            <a:ext cx="2056085" cy="1938992"/>
          </a:xfrm>
          <a:prstGeom prst="rect">
            <a:avLst/>
          </a:prstGeom>
        </p:spPr>
        <p:txBody>
          <a:bodyPr wrap="square">
            <a:spAutoFit/>
          </a:bodyPr>
          <a:lstStyle/>
          <a:p>
            <a:pPr marL="109538" indent="-109538" algn="l" fontAlgn="auto">
              <a:spcBef>
                <a:spcPts val="0"/>
              </a:spcBef>
              <a:spcAft>
                <a:spcPts val="0"/>
              </a:spcAft>
              <a:buFont typeface="Arial" pitchFamily="34" charset="0"/>
              <a:buChar char="•"/>
              <a:defRPr/>
            </a:pPr>
            <a:r>
              <a:rPr lang="en-US" sz="1000" b="0" dirty="0" smtClean="0">
                <a:solidFill>
                  <a:srgbClr val="000000"/>
                </a:solidFill>
                <a:latin typeface="Arial"/>
                <a:ea typeface="Segoe UI" pitchFamily="34" charset="0"/>
                <a:cs typeface="Calibri" pitchFamily="34" charset="0"/>
              </a:rPr>
              <a:t>Develop formal cyber war gaming initiatives</a:t>
            </a:r>
            <a:r>
              <a:rPr lang="en-US" sz="1000" b="0" dirty="0" smtClean="0">
                <a:solidFill>
                  <a:srgbClr val="FF0000"/>
                </a:solidFill>
                <a:latin typeface="Arial"/>
                <a:ea typeface="Segoe UI" pitchFamily="34" charset="0"/>
                <a:cs typeface="Calibri" pitchFamily="34" charset="0"/>
              </a:rPr>
              <a:t> </a:t>
            </a:r>
            <a:r>
              <a:rPr lang="en-US" sz="1000" b="0" dirty="0" smtClean="0">
                <a:solidFill>
                  <a:srgbClr val="000000"/>
                </a:solidFill>
                <a:latin typeface="Arial"/>
                <a:ea typeface="Segoe UI" pitchFamily="34" charset="0"/>
                <a:cs typeface="Calibri" pitchFamily="34" charset="0"/>
              </a:rPr>
              <a:t>that include the cross functional team.</a:t>
            </a:r>
          </a:p>
          <a:p>
            <a:pPr marL="109538" indent="-109538" algn="l" fontAlgn="auto">
              <a:spcBef>
                <a:spcPts val="0"/>
              </a:spcBef>
              <a:spcAft>
                <a:spcPts val="0"/>
              </a:spcAft>
              <a:buFont typeface="Arial" pitchFamily="34" charset="0"/>
              <a:buChar char="•"/>
              <a:defRPr/>
            </a:pPr>
            <a:r>
              <a:rPr lang="en-US" sz="1000" b="0" dirty="0" smtClean="0">
                <a:solidFill>
                  <a:srgbClr val="000000"/>
                </a:solidFill>
                <a:latin typeface="Arial"/>
                <a:ea typeface="Segoe UI" pitchFamily="34" charset="0"/>
                <a:cs typeface="Calibri" pitchFamily="34" charset="0"/>
              </a:rPr>
              <a:t>Perform cyber war gaming periodically to measure effectiveness of appropriate security controls in the organization.</a:t>
            </a:r>
          </a:p>
          <a:p>
            <a:pPr marL="109538" indent="-109538" algn="l" fontAlgn="auto">
              <a:spcBef>
                <a:spcPts val="0"/>
              </a:spcBef>
              <a:spcAft>
                <a:spcPts val="0"/>
              </a:spcAft>
              <a:buFont typeface="Arial" pitchFamily="34" charset="0"/>
              <a:buChar char="•"/>
              <a:defRPr/>
            </a:pPr>
            <a:r>
              <a:rPr lang="en-US" sz="1000" b="0" dirty="0" smtClean="0">
                <a:solidFill>
                  <a:srgbClr val="000000"/>
                </a:solidFill>
                <a:latin typeface="Arial"/>
                <a:ea typeface="Segoe UI" pitchFamily="34" charset="0"/>
                <a:cs typeface="Calibri" pitchFamily="34" charset="0"/>
              </a:rPr>
              <a:t>Develop formal and informal training program for process dissemination.</a:t>
            </a:r>
          </a:p>
          <a:p>
            <a:pPr marL="109538" indent="-109538" algn="l" fontAlgn="auto">
              <a:spcBef>
                <a:spcPts val="0"/>
              </a:spcBef>
              <a:spcAft>
                <a:spcPts val="0"/>
              </a:spcAft>
              <a:buFont typeface="Arial" pitchFamily="34" charset="0"/>
              <a:buChar char="•"/>
              <a:defRPr/>
            </a:pPr>
            <a:endParaRPr lang="en-US" sz="1000" b="0" dirty="0">
              <a:solidFill>
                <a:srgbClr val="000000"/>
              </a:solidFill>
              <a:latin typeface="Arial"/>
              <a:ea typeface="Segoe UI" pitchFamily="34" charset="0"/>
              <a:cs typeface="Calibri" pitchFamily="34" charset="0"/>
            </a:endParaRPr>
          </a:p>
        </p:txBody>
      </p:sp>
      <p:sp>
        <p:nvSpPr>
          <p:cNvPr id="32" name="Rectangle 31"/>
          <p:cNvSpPr/>
          <p:nvPr/>
        </p:nvSpPr>
        <p:spPr bwMode="gray">
          <a:xfrm>
            <a:off x="418768" y="1698705"/>
            <a:ext cx="3694176" cy="731520"/>
          </a:xfrm>
          <a:prstGeom prst="rect">
            <a:avLst/>
          </a:prstGeom>
          <a:solidFill>
            <a:srgbClr val="002776"/>
          </a:solidFill>
          <a:ln w="12700" cap="rnd" algn="ctr">
            <a:noFill/>
            <a:miter lim="800000"/>
            <a:headEnd/>
            <a:tailEnd/>
          </a:ln>
        </p:spPr>
        <p:txBody>
          <a:bodyPr lIns="182880" rtlCol="0" anchor="ctr" anchorCtr="1"/>
          <a:lstStyle/>
          <a:p>
            <a:pPr marL="0" marR="0" lvl="0" indent="0" defTabSz="914400" eaLnBrk="0" fontAlgn="auto" latinLnBrk="0" hangingPunct="0">
              <a:lnSpc>
                <a:spcPct val="100000"/>
              </a:lnSpc>
              <a:spcBef>
                <a:spcPct val="0"/>
              </a:spcBef>
              <a:spcAft>
                <a:spcPts val="0"/>
              </a:spcAft>
              <a:buClrTx/>
              <a:buSzTx/>
              <a:buFontTx/>
              <a:buNone/>
              <a:tabLst/>
              <a:defRPr/>
            </a:pPr>
            <a:r>
              <a:rPr lang="en-US" sz="1400" b="0" kern="0" dirty="0" smtClean="0">
                <a:solidFill>
                  <a:srgbClr val="FFFFFF"/>
                </a:solidFill>
                <a:latin typeface="Arial"/>
                <a:cs typeface="Calibri" pitchFamily="34" charset="0"/>
              </a:rPr>
              <a:t>Do I have the right team in place to handle a cyber incident</a:t>
            </a:r>
            <a:r>
              <a:rPr kumimoji="0" lang="en-US" sz="1400" b="0" i="0" u="none" strike="noStrike" kern="0" cap="none" spc="0" normalizeH="0" baseline="0" noProof="0" dirty="0" smtClean="0">
                <a:ln>
                  <a:noFill/>
                </a:ln>
                <a:solidFill>
                  <a:srgbClr val="FFFFFF"/>
                </a:solidFill>
                <a:effectLst/>
                <a:uLnTx/>
                <a:uFillTx/>
                <a:latin typeface="Arial"/>
                <a:cs typeface="Calibri" pitchFamily="34" charset="0"/>
              </a:rPr>
              <a:t>? </a:t>
            </a:r>
          </a:p>
        </p:txBody>
      </p:sp>
      <p:sp>
        <p:nvSpPr>
          <p:cNvPr id="33" name="Rectangle 32"/>
          <p:cNvSpPr/>
          <p:nvPr/>
        </p:nvSpPr>
        <p:spPr bwMode="gray">
          <a:xfrm>
            <a:off x="418768" y="3838737"/>
            <a:ext cx="3694176" cy="731520"/>
          </a:xfrm>
          <a:prstGeom prst="rect">
            <a:avLst/>
          </a:prstGeom>
          <a:solidFill>
            <a:srgbClr val="0039AC"/>
          </a:solidFill>
          <a:ln w="12700" cap="rnd" algn="ctr">
            <a:noFill/>
            <a:miter lim="800000"/>
            <a:headEnd/>
            <a:tailEnd/>
          </a:ln>
        </p:spPr>
        <p:txBody>
          <a:bodyPr lIns="182880" rtlCol="0" anchor="ctr" anchorCtr="1"/>
          <a:lstStyle/>
          <a:p>
            <a:pPr algn="l" eaLnBrk="0" hangingPunct="0">
              <a:spcBef>
                <a:spcPct val="0"/>
              </a:spcBef>
            </a:pPr>
            <a:r>
              <a:rPr lang="en-US" sz="1400" b="0" dirty="0" smtClean="0">
                <a:solidFill>
                  <a:srgbClr val="FFFFFF"/>
                </a:solidFill>
                <a:latin typeface="Arial"/>
                <a:cs typeface="Calibri" pitchFamily="34" charset="0"/>
              </a:rPr>
              <a:t>Are we periodically testing our plan and training our staff?</a:t>
            </a:r>
            <a:endParaRPr lang="en-US" sz="1400" b="0" dirty="0">
              <a:solidFill>
                <a:srgbClr val="FFFFFF"/>
              </a:solidFill>
              <a:latin typeface="Arial"/>
              <a:cs typeface="Calibri" pitchFamily="34" charset="0"/>
            </a:endParaRPr>
          </a:p>
        </p:txBody>
      </p:sp>
      <p:sp>
        <p:nvSpPr>
          <p:cNvPr id="37" name="Rectangle 36"/>
          <p:cNvSpPr/>
          <p:nvPr/>
        </p:nvSpPr>
        <p:spPr bwMode="gray">
          <a:xfrm>
            <a:off x="418768" y="2768721"/>
            <a:ext cx="3694176" cy="731520"/>
          </a:xfrm>
          <a:prstGeom prst="rect">
            <a:avLst/>
          </a:prstGeom>
          <a:solidFill>
            <a:srgbClr val="AAACBD">
              <a:lumMod val="50000"/>
            </a:srgbClr>
          </a:solidFill>
          <a:ln w="12700" cap="rnd" algn="ctr">
            <a:noFill/>
            <a:miter lim="800000"/>
            <a:headEnd/>
            <a:tailEnd/>
          </a:ln>
        </p:spPr>
        <p:txBody>
          <a:bodyPr lIns="182880" rtlCol="0" anchor="ctr" anchorCtr="1"/>
          <a:lstStyle/>
          <a:p>
            <a:pPr marL="0" marR="0" lvl="0" indent="0" defTabSz="914400" eaLnBrk="0" fontAlgn="auto" latinLnBrk="0" hangingPunct="0">
              <a:lnSpc>
                <a:spcPct val="100000"/>
              </a:lnSpc>
              <a:spcBef>
                <a:spcPct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Arial"/>
                <a:cs typeface="Calibri" pitchFamily="34" charset="0"/>
              </a:rPr>
              <a:t>Who</a:t>
            </a:r>
            <a:r>
              <a:rPr kumimoji="0" lang="en-US" sz="1400" b="0" i="0" u="none" strike="noStrike" kern="0" cap="none" spc="0" normalizeH="0" noProof="0" dirty="0" smtClean="0">
                <a:ln>
                  <a:noFill/>
                </a:ln>
                <a:solidFill>
                  <a:srgbClr val="FFFFFF"/>
                </a:solidFill>
                <a:effectLst/>
                <a:uLnTx/>
                <a:uFillTx/>
                <a:latin typeface="Arial"/>
                <a:cs typeface="Calibri" pitchFamily="34" charset="0"/>
              </a:rPr>
              <a:t> and what am</a:t>
            </a:r>
            <a:r>
              <a:rPr lang="en-US" sz="1400" b="0" kern="0" dirty="0" smtClean="0">
                <a:solidFill>
                  <a:srgbClr val="FFFFFF"/>
                </a:solidFill>
                <a:latin typeface="Arial"/>
                <a:cs typeface="Calibri" pitchFamily="34" charset="0"/>
              </a:rPr>
              <a:t> I reporting to and how often</a:t>
            </a:r>
            <a:r>
              <a:rPr kumimoji="0" lang="en-US" sz="1400" b="0" i="0" u="none" strike="noStrike" kern="0" cap="none" spc="0" normalizeH="0" baseline="0" noProof="0" dirty="0" smtClean="0">
                <a:ln>
                  <a:noFill/>
                </a:ln>
                <a:solidFill>
                  <a:srgbClr val="FFFFFF"/>
                </a:solidFill>
                <a:effectLst/>
                <a:uLnTx/>
                <a:uFillTx/>
                <a:latin typeface="Arial"/>
                <a:cs typeface="Calibri" pitchFamily="34" charset="0"/>
              </a:rPr>
              <a:t>?</a:t>
            </a:r>
          </a:p>
        </p:txBody>
      </p:sp>
      <p:sp>
        <p:nvSpPr>
          <p:cNvPr id="38" name="Rectangle 37"/>
          <p:cNvSpPr/>
          <p:nvPr/>
        </p:nvSpPr>
        <p:spPr>
          <a:xfrm>
            <a:off x="4642280" y="4670212"/>
            <a:ext cx="2273601" cy="861774"/>
          </a:xfrm>
          <a:prstGeom prst="rect">
            <a:avLst/>
          </a:prstGeom>
        </p:spPr>
        <p:txBody>
          <a:bodyPr wrap="square">
            <a:spAutoFit/>
          </a:bodyPr>
          <a:lstStyle/>
          <a:p>
            <a:pPr marL="109538" indent="-109538" algn="l" fontAlgn="auto">
              <a:spcBef>
                <a:spcPts val="0"/>
              </a:spcBef>
              <a:spcAft>
                <a:spcPts val="0"/>
              </a:spcAft>
              <a:buFont typeface="Arial" pitchFamily="34" charset="0"/>
              <a:buChar char="•"/>
              <a:defRPr/>
            </a:pPr>
            <a:r>
              <a:rPr lang="en-US" sz="1000" b="0" dirty="0" smtClean="0">
                <a:solidFill>
                  <a:srgbClr val="000000"/>
                </a:solidFill>
                <a:latin typeface="Arial"/>
                <a:ea typeface="Segoe UI" pitchFamily="34" charset="0"/>
                <a:cs typeface="Calibri" pitchFamily="34" charset="0"/>
              </a:rPr>
              <a:t>Conduct post-breach and war gaming sessions to document gaps that impacted response efforts.</a:t>
            </a:r>
          </a:p>
          <a:p>
            <a:pPr marL="109538" indent="-109538" algn="l" fontAlgn="auto">
              <a:spcBef>
                <a:spcPts val="0"/>
              </a:spcBef>
              <a:spcAft>
                <a:spcPts val="0"/>
              </a:spcAft>
              <a:buFont typeface="Arial" pitchFamily="34" charset="0"/>
              <a:buChar char="•"/>
              <a:defRPr/>
            </a:pPr>
            <a:r>
              <a:rPr lang="en-US" sz="1000" b="0" dirty="0" smtClean="0">
                <a:solidFill>
                  <a:srgbClr val="000000"/>
                </a:solidFill>
                <a:latin typeface="Arial"/>
                <a:ea typeface="Segoe UI" pitchFamily="34" charset="0"/>
                <a:cs typeface="Calibri" pitchFamily="34" charset="0"/>
              </a:rPr>
              <a:t>Update plan and training materials accordingly.</a:t>
            </a:r>
          </a:p>
        </p:txBody>
      </p:sp>
      <p:sp>
        <p:nvSpPr>
          <p:cNvPr id="39" name="Rectangle 38"/>
          <p:cNvSpPr/>
          <p:nvPr/>
        </p:nvSpPr>
        <p:spPr>
          <a:xfrm>
            <a:off x="4642280" y="2521887"/>
            <a:ext cx="2035913" cy="861774"/>
          </a:xfrm>
          <a:prstGeom prst="rect">
            <a:avLst/>
          </a:prstGeom>
        </p:spPr>
        <p:txBody>
          <a:bodyPr wrap="square">
            <a:spAutoFit/>
          </a:bodyPr>
          <a:lstStyle/>
          <a:p>
            <a:pPr marL="109538" indent="-109538" algn="l" fontAlgn="auto">
              <a:spcBef>
                <a:spcPts val="0"/>
              </a:spcBef>
              <a:spcAft>
                <a:spcPts val="0"/>
              </a:spcAft>
              <a:buFont typeface="Arial" pitchFamily="34" charset="0"/>
              <a:buChar char="•"/>
              <a:defRPr/>
            </a:pPr>
            <a:r>
              <a:rPr lang="en-US" sz="1000" b="0" dirty="0" smtClean="0">
                <a:solidFill>
                  <a:srgbClr val="000000"/>
                </a:solidFill>
                <a:latin typeface="Arial"/>
                <a:ea typeface="Segoe UI" pitchFamily="34" charset="0"/>
                <a:cs typeface="Calibri" pitchFamily="34" charset="0"/>
              </a:rPr>
              <a:t>Develop and agree upon metrics to periodically report.</a:t>
            </a:r>
          </a:p>
          <a:p>
            <a:pPr marL="109538" indent="-109538" algn="l" fontAlgn="auto">
              <a:spcBef>
                <a:spcPts val="0"/>
              </a:spcBef>
              <a:spcAft>
                <a:spcPts val="0"/>
              </a:spcAft>
              <a:buFont typeface="Arial" pitchFamily="34" charset="0"/>
              <a:buChar char="•"/>
              <a:defRPr/>
            </a:pPr>
            <a:r>
              <a:rPr lang="en-US" sz="1000" b="0" dirty="0" smtClean="0">
                <a:solidFill>
                  <a:srgbClr val="000000"/>
                </a:solidFill>
                <a:latin typeface="Arial"/>
                <a:ea typeface="Segoe UI" pitchFamily="34" charset="0"/>
                <a:cs typeface="Calibri" pitchFamily="34" charset="0"/>
              </a:rPr>
              <a:t>Identify existing reporting channels for executive sponsors.</a:t>
            </a:r>
            <a:endParaRPr lang="en-US" sz="1000" b="0" dirty="0">
              <a:solidFill>
                <a:srgbClr val="000000"/>
              </a:solidFill>
              <a:latin typeface="Arial"/>
              <a:ea typeface="Segoe UI" pitchFamily="34" charset="0"/>
              <a:cs typeface="Calibri" pitchFamily="34" charset="0"/>
            </a:endParaRPr>
          </a:p>
        </p:txBody>
      </p:sp>
      <p:cxnSp>
        <p:nvCxnSpPr>
          <p:cNvPr id="40" name="Straight Arrow Connector 39"/>
          <p:cNvCxnSpPr/>
          <p:nvPr/>
        </p:nvCxnSpPr>
        <p:spPr>
          <a:xfrm flipH="1">
            <a:off x="4396410" y="2018745"/>
            <a:ext cx="2718432" cy="0"/>
          </a:xfrm>
          <a:prstGeom prst="straightConnector1">
            <a:avLst/>
          </a:prstGeom>
          <a:noFill/>
          <a:ln w="12700" cap="flat" cmpd="sng" algn="ctr">
            <a:solidFill>
              <a:srgbClr val="FFC000"/>
            </a:solidFill>
            <a:prstDash val="solid"/>
            <a:headEnd type="none" w="med" len="med"/>
            <a:tailEnd type="none" w="med" len="med"/>
          </a:ln>
          <a:effectLst/>
        </p:spPr>
      </p:cxnSp>
      <p:cxnSp>
        <p:nvCxnSpPr>
          <p:cNvPr id="41" name="Straight Arrow Connector 40"/>
          <p:cNvCxnSpPr/>
          <p:nvPr/>
        </p:nvCxnSpPr>
        <p:spPr>
          <a:xfrm flipH="1">
            <a:off x="4396410" y="5243045"/>
            <a:ext cx="283464" cy="0"/>
          </a:xfrm>
          <a:prstGeom prst="straightConnector1">
            <a:avLst/>
          </a:prstGeom>
          <a:noFill/>
          <a:ln w="12700" cap="flat" cmpd="sng" algn="ctr">
            <a:solidFill>
              <a:srgbClr val="FFC000"/>
            </a:solidFill>
            <a:prstDash val="solid"/>
            <a:headEnd type="none" w="med" len="med"/>
            <a:tailEnd type="none" w="med" len="med"/>
          </a:ln>
          <a:effectLst/>
        </p:spPr>
      </p:cxnSp>
      <p:cxnSp>
        <p:nvCxnSpPr>
          <p:cNvPr id="42" name="Straight Arrow Connector 41"/>
          <p:cNvCxnSpPr/>
          <p:nvPr/>
        </p:nvCxnSpPr>
        <p:spPr>
          <a:xfrm flipH="1" flipV="1">
            <a:off x="4396410" y="3092491"/>
            <a:ext cx="286379" cy="1056"/>
          </a:xfrm>
          <a:prstGeom prst="straightConnector1">
            <a:avLst/>
          </a:prstGeom>
          <a:noFill/>
          <a:ln w="12700" cap="flat" cmpd="sng" algn="ctr">
            <a:solidFill>
              <a:srgbClr val="FFC000"/>
            </a:solidFill>
            <a:prstDash val="solid"/>
            <a:headEnd type="none" w="med" len="med"/>
            <a:tailEnd type="none" w="med" len="med"/>
          </a:ln>
          <a:effectLst/>
        </p:spPr>
      </p:cxnSp>
      <p:cxnSp>
        <p:nvCxnSpPr>
          <p:cNvPr id="43" name="Straight Arrow Connector 42"/>
          <p:cNvCxnSpPr/>
          <p:nvPr/>
        </p:nvCxnSpPr>
        <p:spPr>
          <a:xfrm flipH="1">
            <a:off x="4394360" y="4167293"/>
            <a:ext cx="2725402" cy="2007"/>
          </a:xfrm>
          <a:prstGeom prst="straightConnector1">
            <a:avLst/>
          </a:prstGeom>
          <a:noFill/>
          <a:ln w="12700" cap="flat" cmpd="sng" algn="ctr">
            <a:solidFill>
              <a:srgbClr val="FFC000"/>
            </a:solidFill>
            <a:prstDash val="solid"/>
            <a:headEnd type="none" w="med" len="med"/>
            <a:tailEnd type="none" w="med" len="med"/>
          </a:ln>
          <a:effectLst/>
        </p:spPr>
      </p:cxnSp>
      <p:cxnSp>
        <p:nvCxnSpPr>
          <p:cNvPr id="44" name="Straight Connector 43"/>
          <p:cNvCxnSpPr/>
          <p:nvPr/>
        </p:nvCxnSpPr>
        <p:spPr>
          <a:xfrm>
            <a:off x="7114842" y="1587210"/>
            <a:ext cx="4920" cy="1223021"/>
          </a:xfrm>
          <a:prstGeom prst="line">
            <a:avLst/>
          </a:prstGeom>
          <a:noFill/>
          <a:ln w="12700" cap="flat" cmpd="sng" algn="ctr">
            <a:solidFill>
              <a:srgbClr val="FFC000"/>
            </a:solidFill>
            <a:prstDash val="solid"/>
          </a:ln>
          <a:effectLst/>
        </p:spPr>
      </p:cxnSp>
      <p:cxnSp>
        <p:nvCxnSpPr>
          <p:cNvPr id="45" name="Straight Connector 44"/>
          <p:cNvCxnSpPr/>
          <p:nvPr/>
        </p:nvCxnSpPr>
        <p:spPr>
          <a:xfrm>
            <a:off x="7119762" y="3681532"/>
            <a:ext cx="0" cy="1698673"/>
          </a:xfrm>
          <a:prstGeom prst="line">
            <a:avLst/>
          </a:prstGeom>
          <a:noFill/>
          <a:ln w="12700" cap="flat" cmpd="sng" algn="ctr">
            <a:solidFill>
              <a:srgbClr val="FFC000"/>
            </a:solidFill>
            <a:prstDash val="solid"/>
          </a:ln>
          <a:effectLst/>
        </p:spPr>
      </p:cxnSp>
      <p:cxnSp>
        <p:nvCxnSpPr>
          <p:cNvPr id="46" name="Straight Connector 45"/>
          <p:cNvCxnSpPr/>
          <p:nvPr/>
        </p:nvCxnSpPr>
        <p:spPr>
          <a:xfrm>
            <a:off x="4675057" y="4739523"/>
            <a:ext cx="7732" cy="989087"/>
          </a:xfrm>
          <a:prstGeom prst="line">
            <a:avLst/>
          </a:prstGeom>
          <a:noFill/>
          <a:ln w="12700" cap="flat" cmpd="sng" algn="ctr">
            <a:solidFill>
              <a:srgbClr val="FFC000"/>
            </a:solidFill>
            <a:prstDash val="solid"/>
          </a:ln>
          <a:effectLst/>
        </p:spPr>
      </p:cxnSp>
      <p:cxnSp>
        <p:nvCxnSpPr>
          <p:cNvPr id="47" name="Straight Connector 46"/>
          <p:cNvCxnSpPr/>
          <p:nvPr/>
        </p:nvCxnSpPr>
        <p:spPr>
          <a:xfrm>
            <a:off x="4675057" y="2563661"/>
            <a:ext cx="0" cy="1114824"/>
          </a:xfrm>
          <a:prstGeom prst="line">
            <a:avLst/>
          </a:prstGeom>
          <a:noFill/>
          <a:ln w="12700" cap="flat" cmpd="sng" algn="ctr">
            <a:solidFill>
              <a:srgbClr val="FFC000"/>
            </a:solidFill>
            <a:prstDash val="solid"/>
          </a:ln>
          <a:effectLst/>
        </p:spPr>
      </p:cxnSp>
      <p:sp>
        <p:nvSpPr>
          <p:cNvPr id="52" name="Isosceles Triangle 51"/>
          <p:cNvSpPr/>
          <p:nvPr/>
        </p:nvSpPr>
        <p:spPr>
          <a:xfrm rot="5400000">
            <a:off x="4165759" y="1927305"/>
            <a:ext cx="274320" cy="182880"/>
          </a:xfrm>
          <a:prstGeom prst="triangle">
            <a:avLst/>
          </a:prstGeom>
          <a:solidFill>
            <a:srgbClr val="FFC000"/>
          </a:solidFill>
          <a:ln w="12700" cap="flat" cmpd="sng" algn="ctr">
            <a:noFill/>
            <a:prstDash val="solid"/>
          </a:ln>
          <a:effectLst/>
        </p:spPr>
        <p:txBody>
          <a:bodyPr lIns="45720" tIns="45720" rIns="45720" rtlCol="0" anchor="ct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53" name="Isosceles Triangle 52"/>
          <p:cNvSpPr/>
          <p:nvPr/>
        </p:nvSpPr>
        <p:spPr>
          <a:xfrm rot="5400000">
            <a:off x="4165760" y="3002072"/>
            <a:ext cx="274320" cy="182880"/>
          </a:xfrm>
          <a:prstGeom prst="triangle">
            <a:avLst/>
          </a:prstGeom>
          <a:solidFill>
            <a:srgbClr val="FFC000"/>
          </a:solidFill>
          <a:ln w="12700" cap="flat" cmpd="sng" algn="ctr">
            <a:noFill/>
            <a:prstDash val="solid"/>
          </a:ln>
          <a:effectLst/>
        </p:spPr>
        <p:txBody>
          <a:bodyPr lIns="45720" tIns="45720" rIns="45720" rtlCol="0" anchor="ct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59" name="Isosceles Triangle 58"/>
          <p:cNvSpPr/>
          <p:nvPr/>
        </p:nvSpPr>
        <p:spPr>
          <a:xfrm rot="5400000">
            <a:off x="4165759" y="4076839"/>
            <a:ext cx="274320" cy="182880"/>
          </a:xfrm>
          <a:prstGeom prst="triangle">
            <a:avLst/>
          </a:prstGeom>
          <a:solidFill>
            <a:srgbClr val="FFC000"/>
          </a:solidFill>
          <a:ln w="12700" cap="flat" cmpd="sng" algn="ctr">
            <a:noFill/>
            <a:prstDash val="solid"/>
          </a:ln>
          <a:effectLst/>
        </p:spPr>
        <p:txBody>
          <a:bodyPr lIns="45720" tIns="45720" rIns="45720" rtlCol="0" anchor="ct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60" name="Isosceles Triangle 59"/>
          <p:cNvSpPr/>
          <p:nvPr/>
        </p:nvSpPr>
        <p:spPr>
          <a:xfrm rot="5400000">
            <a:off x="4165761" y="5151605"/>
            <a:ext cx="274320" cy="182880"/>
          </a:xfrm>
          <a:prstGeom prst="triangle">
            <a:avLst/>
          </a:prstGeom>
          <a:solidFill>
            <a:srgbClr val="FFC000"/>
          </a:solidFill>
          <a:ln w="12700" cap="flat" cmpd="sng" algn="ctr">
            <a:noFill/>
            <a:prstDash val="solid"/>
          </a:ln>
          <a:effectLst/>
        </p:spPr>
        <p:txBody>
          <a:bodyPr lIns="45720" tIns="45720" rIns="45720" rtlCol="0" anchor="ct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61" name="Rectangle 60"/>
          <p:cNvSpPr/>
          <p:nvPr/>
        </p:nvSpPr>
        <p:spPr bwMode="gray">
          <a:xfrm>
            <a:off x="418768" y="4908754"/>
            <a:ext cx="3694176" cy="731520"/>
          </a:xfrm>
          <a:prstGeom prst="rect">
            <a:avLst/>
          </a:prstGeom>
          <a:solidFill>
            <a:srgbClr val="6D9F00"/>
          </a:solidFill>
          <a:ln w="12700" cap="rnd" algn="ctr">
            <a:noFill/>
            <a:miter lim="800000"/>
            <a:headEnd/>
            <a:tailEnd/>
          </a:ln>
        </p:spPr>
        <p:txBody>
          <a:bodyPr lIns="182880" rtlCol="0" anchor="ctr" anchorCtr="1"/>
          <a:lstStyle/>
          <a:p>
            <a:pPr marL="0" marR="0" lvl="0" indent="0" defTabSz="914400" eaLnBrk="0" fontAlgn="auto" latinLnBrk="0" hangingPunct="0">
              <a:lnSpc>
                <a:spcPct val="100000"/>
              </a:lnSpc>
              <a:spcBef>
                <a:spcPct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Arial"/>
                <a:cs typeface="Calibri" pitchFamily="34" charset="0"/>
              </a:rPr>
              <a:t>How</a:t>
            </a:r>
            <a:r>
              <a:rPr kumimoji="0" lang="en-US" sz="1400" b="0" i="0" u="none" strike="noStrike" kern="0" cap="none" spc="0" normalizeH="0" noProof="0" dirty="0" smtClean="0">
                <a:ln>
                  <a:noFill/>
                </a:ln>
                <a:solidFill>
                  <a:srgbClr val="FFFFFF"/>
                </a:solidFill>
                <a:effectLst/>
                <a:uLnTx/>
                <a:uFillTx/>
                <a:latin typeface="Arial"/>
                <a:cs typeface="Calibri" pitchFamily="34" charset="0"/>
              </a:rPr>
              <a:t> am I incorporating lessons learned</a:t>
            </a:r>
            <a:r>
              <a:rPr kumimoji="0" lang="en-US" sz="1400" b="0" i="0" u="none" strike="noStrike" kern="0" cap="none" spc="0" normalizeH="0" baseline="0" noProof="0" dirty="0" smtClean="0">
                <a:ln>
                  <a:noFill/>
                </a:ln>
                <a:solidFill>
                  <a:srgbClr val="FFFFFF"/>
                </a:solidFill>
                <a:effectLst/>
                <a:uLnTx/>
                <a:uFillTx/>
                <a:latin typeface="Arial"/>
                <a:cs typeface="Calibri" pitchFamily="34" charset="0"/>
              </a:rPr>
              <a:t>?</a:t>
            </a:r>
          </a:p>
        </p:txBody>
      </p:sp>
      <p:grpSp>
        <p:nvGrpSpPr>
          <p:cNvPr id="4" name="Group 3"/>
          <p:cNvGrpSpPr/>
          <p:nvPr/>
        </p:nvGrpSpPr>
        <p:grpSpPr>
          <a:xfrm>
            <a:off x="6013450" y="301884"/>
            <a:ext cx="432628" cy="441252"/>
            <a:chOff x="5975350" y="260757"/>
            <a:chExt cx="513854" cy="539175"/>
          </a:xfrm>
        </p:grpSpPr>
        <p:sp>
          <p:nvSpPr>
            <p:cNvPr id="69" name="Oval 68"/>
            <p:cNvSpPr/>
            <p:nvPr/>
          </p:nvSpPr>
          <p:spPr>
            <a:xfrm>
              <a:off x="5975350" y="260757"/>
              <a:ext cx="513854" cy="539175"/>
            </a:xfrm>
            <a:prstGeom prst="ellipse">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endParaRPr lang="en-US" sz="1400" dirty="0" smtClean="0">
                <a:solidFill>
                  <a:srgbClr val="002776"/>
                </a:solidFill>
                <a:cs typeface="Calibri" panose="020F0502020204030204" pitchFamily="34" charset="0"/>
              </a:endParaRPr>
            </a:p>
          </p:txBody>
        </p:sp>
        <p:pic>
          <p:nvPicPr>
            <p:cNvPr id="71" name="Picture 3" descr="C:\Users\kknight\Desktop\cog 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5464" y="332110"/>
              <a:ext cx="239007" cy="248167"/>
            </a:xfrm>
            <a:prstGeom prst="rect">
              <a:avLst/>
            </a:prstGeom>
            <a:solidFill>
              <a:schemeClr val="bg1">
                <a:lumMod val="85000"/>
              </a:schemeClr>
            </a:solidFill>
            <a:extLst/>
          </p:spPr>
        </p:pic>
        <p:pic>
          <p:nvPicPr>
            <p:cNvPr id="72" name="Picture 3" descr="C:\Users\kknight\Desktop\cog 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881" y="582878"/>
              <a:ext cx="126040" cy="130871"/>
            </a:xfrm>
            <a:prstGeom prst="rect">
              <a:avLst/>
            </a:prstGeom>
            <a:solidFill>
              <a:schemeClr val="bg1">
                <a:lumMod val="85000"/>
              </a:schemeClr>
            </a:solidFill>
            <a:extLst/>
          </p:spPr>
        </p:pic>
        <p:pic>
          <p:nvPicPr>
            <p:cNvPr id="73" name="Picture 3" descr="C:\Users\kknight\Desktop\cog 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767128">
              <a:off x="6213506" y="560203"/>
              <a:ext cx="126040" cy="130871"/>
            </a:xfrm>
            <a:prstGeom prst="rect">
              <a:avLst/>
            </a:prstGeom>
            <a:solidFill>
              <a:schemeClr val="bg1">
                <a:lumMod val="85000"/>
              </a:schemeClr>
            </a:solidFill>
            <a:extLst/>
          </p:spPr>
        </p:pic>
        <p:pic>
          <p:nvPicPr>
            <p:cNvPr id="74" name="Picture 3" descr="C:\Users\kknight\Desktop\cog 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6584" y="477390"/>
              <a:ext cx="126040" cy="130871"/>
            </a:xfrm>
            <a:prstGeom prst="rect">
              <a:avLst/>
            </a:prstGeom>
            <a:solidFill>
              <a:schemeClr val="bg1">
                <a:lumMod val="85000"/>
              </a:schemeClr>
            </a:solidFill>
            <a:extLst/>
          </p:spPr>
        </p:pic>
      </p:grpSp>
      <p:pic>
        <p:nvPicPr>
          <p:cNvPr id="62" name="Picture 12" descr="C:\Users\jsauvageau\Desktop\1.png"/>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89697" y="301884"/>
            <a:ext cx="522027" cy="441252"/>
          </a:xfrm>
          <a:prstGeom prst="rect">
            <a:avLst/>
          </a:prstGeom>
          <a:noFill/>
          <a:extLst>
            <a:ext uri="{909E8E84-426E-40dd-AFC4-6F175D3DCCD1}">
              <a14:hiddenFill xmlns:a14="http://schemas.microsoft.com/office/drawing/2010/main">
                <a:solidFill>
                  <a:srgbClr val="FFFFFF"/>
                </a:solidFill>
              </a14:hiddenFill>
            </a:ext>
          </a:extLst>
        </p:spPr>
      </p:pic>
      <p:sp>
        <p:nvSpPr>
          <p:cNvPr id="75" name="Freeform 33"/>
          <p:cNvSpPr>
            <a:spLocks noChangeAspect="1" noEditPoints="1"/>
          </p:cNvSpPr>
          <p:nvPr/>
        </p:nvSpPr>
        <p:spPr bwMode="auto">
          <a:xfrm>
            <a:off x="6617302" y="301884"/>
            <a:ext cx="457200" cy="457200"/>
          </a:xfrm>
          <a:custGeom>
            <a:avLst/>
            <a:gdLst>
              <a:gd name="T0" fmla="*/ 496 w 626"/>
              <a:gd name="T1" fmla="*/ 549 h 658"/>
              <a:gd name="T2" fmla="*/ 554 w 626"/>
              <a:gd name="T3" fmla="*/ 576 h 658"/>
              <a:gd name="T4" fmla="*/ 445 w 626"/>
              <a:gd name="T5" fmla="*/ 549 h 658"/>
              <a:gd name="T6" fmla="*/ 482 w 626"/>
              <a:gd name="T7" fmla="*/ 576 h 658"/>
              <a:gd name="T8" fmla="*/ 460 w 626"/>
              <a:gd name="T9" fmla="*/ 499 h 658"/>
              <a:gd name="T10" fmla="*/ 432 w 626"/>
              <a:gd name="T11" fmla="*/ 527 h 658"/>
              <a:gd name="T12" fmla="*/ 152 w 626"/>
              <a:gd name="T13" fmla="*/ 549 h 658"/>
              <a:gd name="T14" fmla="*/ 431 w 626"/>
              <a:gd name="T15" fmla="*/ 576 h 658"/>
              <a:gd name="T16" fmla="*/ 119 w 626"/>
              <a:gd name="T17" fmla="*/ 505 h 658"/>
              <a:gd name="T18" fmla="*/ 146 w 626"/>
              <a:gd name="T19" fmla="*/ 533 h 658"/>
              <a:gd name="T20" fmla="*/ 100 w 626"/>
              <a:gd name="T21" fmla="*/ 571 h 658"/>
              <a:gd name="T22" fmla="*/ 140 w 626"/>
              <a:gd name="T23" fmla="*/ 571 h 658"/>
              <a:gd name="T24" fmla="*/ 62 w 626"/>
              <a:gd name="T25" fmla="*/ 571 h 658"/>
              <a:gd name="T26" fmla="*/ 89 w 626"/>
              <a:gd name="T27" fmla="*/ 571 h 658"/>
              <a:gd name="T28" fmla="*/ 109 w 626"/>
              <a:gd name="T29" fmla="*/ 505 h 658"/>
              <a:gd name="T30" fmla="*/ 69 w 626"/>
              <a:gd name="T31" fmla="*/ 505 h 658"/>
              <a:gd name="T32" fmla="*/ 108 w 626"/>
              <a:gd name="T33" fmla="*/ 461 h 658"/>
              <a:gd name="T34" fmla="*/ 74 w 626"/>
              <a:gd name="T35" fmla="*/ 461 h 658"/>
              <a:gd name="T36" fmla="*/ 120 w 626"/>
              <a:gd name="T37" fmla="*/ 489 h 658"/>
              <a:gd name="T38" fmla="*/ 152 w 626"/>
              <a:gd name="T39" fmla="*/ 461 h 658"/>
              <a:gd name="T40" fmla="*/ 190 w 626"/>
              <a:gd name="T41" fmla="*/ 456 h 658"/>
              <a:gd name="T42" fmla="*/ 160 w 626"/>
              <a:gd name="T43" fmla="*/ 484 h 658"/>
              <a:gd name="T44" fmla="*/ 198 w 626"/>
              <a:gd name="T45" fmla="*/ 505 h 658"/>
              <a:gd name="T46" fmla="*/ 164 w 626"/>
              <a:gd name="T47" fmla="*/ 505 h 658"/>
              <a:gd name="T48" fmla="*/ 234 w 626"/>
              <a:gd name="T49" fmla="*/ 456 h 658"/>
              <a:gd name="T50" fmla="*/ 204 w 626"/>
              <a:gd name="T51" fmla="*/ 484 h 658"/>
              <a:gd name="T52" fmla="*/ 243 w 626"/>
              <a:gd name="T53" fmla="*/ 505 h 658"/>
              <a:gd name="T54" fmla="*/ 208 w 626"/>
              <a:gd name="T55" fmla="*/ 505 h 658"/>
              <a:gd name="T56" fmla="*/ 277 w 626"/>
              <a:gd name="T57" fmla="*/ 456 h 658"/>
              <a:gd name="T58" fmla="*/ 248 w 626"/>
              <a:gd name="T59" fmla="*/ 484 h 658"/>
              <a:gd name="T60" fmla="*/ 288 w 626"/>
              <a:gd name="T61" fmla="*/ 505 h 658"/>
              <a:gd name="T62" fmla="*/ 253 w 626"/>
              <a:gd name="T63" fmla="*/ 505 h 658"/>
              <a:gd name="T64" fmla="*/ 297 w 626"/>
              <a:gd name="T65" fmla="*/ 456 h 658"/>
              <a:gd name="T66" fmla="*/ 297 w 626"/>
              <a:gd name="T67" fmla="*/ 489 h 658"/>
              <a:gd name="T68" fmla="*/ 332 w 626"/>
              <a:gd name="T69" fmla="*/ 505 h 658"/>
              <a:gd name="T70" fmla="*/ 297 w 626"/>
              <a:gd name="T71" fmla="*/ 505 h 658"/>
              <a:gd name="T72" fmla="*/ 341 w 626"/>
              <a:gd name="T73" fmla="*/ 456 h 658"/>
              <a:gd name="T74" fmla="*/ 341 w 626"/>
              <a:gd name="T75" fmla="*/ 489 h 658"/>
              <a:gd name="T76" fmla="*/ 377 w 626"/>
              <a:gd name="T77" fmla="*/ 527 h 658"/>
              <a:gd name="T78" fmla="*/ 347 w 626"/>
              <a:gd name="T79" fmla="*/ 499 h 658"/>
              <a:gd name="T80" fmla="*/ 384 w 626"/>
              <a:gd name="T81" fmla="*/ 456 h 658"/>
              <a:gd name="T82" fmla="*/ 386 w 626"/>
              <a:gd name="T83" fmla="*/ 489 h 658"/>
              <a:gd name="T84" fmla="*/ 422 w 626"/>
              <a:gd name="T85" fmla="*/ 527 h 658"/>
              <a:gd name="T86" fmla="*/ 392 w 626"/>
              <a:gd name="T87" fmla="*/ 499 h 658"/>
              <a:gd name="T88" fmla="*/ 424 w 626"/>
              <a:gd name="T89" fmla="*/ 484 h 658"/>
              <a:gd name="T90" fmla="*/ 459 w 626"/>
              <a:gd name="T91" fmla="*/ 484 h 658"/>
              <a:gd name="T92" fmla="*/ 535 w 626"/>
              <a:gd name="T93" fmla="*/ 43 h 658"/>
              <a:gd name="T94" fmla="*/ 84 w 626"/>
              <a:gd name="T95" fmla="*/ 43 h 658"/>
              <a:gd name="T96" fmla="*/ 471 w 626"/>
              <a:gd name="T97" fmla="*/ 456 h 658"/>
              <a:gd name="T98" fmla="*/ 474 w 626"/>
              <a:gd name="T99" fmla="*/ 489 h 658"/>
              <a:gd name="T100" fmla="*/ 513 w 626"/>
              <a:gd name="T101" fmla="*/ 527 h 658"/>
              <a:gd name="T102" fmla="*/ 481 w 626"/>
              <a:gd name="T103" fmla="*/ 499 h 658"/>
              <a:gd name="T104" fmla="*/ 520 w 626"/>
              <a:gd name="T105" fmla="*/ 489 h 658"/>
              <a:gd name="T106" fmla="*/ 546 w 626"/>
              <a:gd name="T107" fmla="*/ 461 h 658"/>
              <a:gd name="T108" fmla="*/ 528 w 626"/>
              <a:gd name="T109" fmla="*/ 533 h 658"/>
              <a:gd name="T110" fmla="*/ 551 w 626"/>
              <a:gd name="T111" fmla="*/ 505 h 658"/>
              <a:gd name="T112" fmla="*/ 584 w 626"/>
              <a:gd name="T113" fmla="*/ 33 h 658"/>
              <a:gd name="T114" fmla="*/ 37 w 626"/>
              <a:gd name="T115" fmla="*/ 402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26" h="658">
                <a:moveTo>
                  <a:pt x="554" y="576"/>
                </a:moveTo>
                <a:lnTo>
                  <a:pt x="554" y="576"/>
                </a:lnTo>
                <a:lnTo>
                  <a:pt x="504" y="576"/>
                </a:lnTo>
                <a:cubicBezTo>
                  <a:pt x="501" y="576"/>
                  <a:pt x="498" y="574"/>
                  <a:pt x="498" y="571"/>
                </a:cubicBezTo>
                <a:lnTo>
                  <a:pt x="496" y="549"/>
                </a:lnTo>
                <a:cubicBezTo>
                  <a:pt x="496" y="545"/>
                  <a:pt x="498" y="543"/>
                  <a:pt x="501" y="543"/>
                </a:cubicBezTo>
                <a:lnTo>
                  <a:pt x="550" y="543"/>
                </a:lnTo>
                <a:cubicBezTo>
                  <a:pt x="553" y="543"/>
                  <a:pt x="556" y="545"/>
                  <a:pt x="556" y="549"/>
                </a:cubicBezTo>
                <a:lnTo>
                  <a:pt x="559" y="571"/>
                </a:lnTo>
                <a:cubicBezTo>
                  <a:pt x="559" y="574"/>
                  <a:pt x="557" y="576"/>
                  <a:pt x="554" y="576"/>
                </a:cubicBezTo>
                <a:close/>
                <a:moveTo>
                  <a:pt x="482" y="576"/>
                </a:moveTo>
                <a:lnTo>
                  <a:pt x="482" y="576"/>
                </a:lnTo>
                <a:lnTo>
                  <a:pt x="453" y="576"/>
                </a:lnTo>
                <a:cubicBezTo>
                  <a:pt x="450" y="576"/>
                  <a:pt x="447" y="574"/>
                  <a:pt x="447" y="571"/>
                </a:cubicBezTo>
                <a:lnTo>
                  <a:pt x="445" y="549"/>
                </a:lnTo>
                <a:cubicBezTo>
                  <a:pt x="445" y="545"/>
                  <a:pt x="447" y="543"/>
                  <a:pt x="450" y="543"/>
                </a:cubicBezTo>
                <a:lnTo>
                  <a:pt x="480" y="543"/>
                </a:lnTo>
                <a:cubicBezTo>
                  <a:pt x="483" y="543"/>
                  <a:pt x="485" y="545"/>
                  <a:pt x="486" y="549"/>
                </a:cubicBezTo>
                <a:lnTo>
                  <a:pt x="488" y="571"/>
                </a:lnTo>
                <a:cubicBezTo>
                  <a:pt x="488" y="574"/>
                  <a:pt x="486" y="576"/>
                  <a:pt x="482" y="576"/>
                </a:cubicBezTo>
                <a:close/>
                <a:moveTo>
                  <a:pt x="432" y="527"/>
                </a:moveTo>
                <a:lnTo>
                  <a:pt x="432" y="527"/>
                </a:lnTo>
                <a:lnTo>
                  <a:pt x="431" y="505"/>
                </a:lnTo>
                <a:cubicBezTo>
                  <a:pt x="431" y="502"/>
                  <a:pt x="433" y="499"/>
                  <a:pt x="436" y="499"/>
                </a:cubicBezTo>
                <a:lnTo>
                  <a:pt x="460" y="499"/>
                </a:lnTo>
                <a:cubicBezTo>
                  <a:pt x="463" y="499"/>
                  <a:pt x="466" y="502"/>
                  <a:pt x="466" y="505"/>
                </a:cubicBezTo>
                <a:lnTo>
                  <a:pt x="468" y="527"/>
                </a:lnTo>
                <a:cubicBezTo>
                  <a:pt x="468" y="530"/>
                  <a:pt x="466" y="533"/>
                  <a:pt x="463" y="533"/>
                </a:cubicBezTo>
                <a:lnTo>
                  <a:pt x="438" y="533"/>
                </a:lnTo>
                <a:cubicBezTo>
                  <a:pt x="435" y="533"/>
                  <a:pt x="433" y="530"/>
                  <a:pt x="432" y="527"/>
                </a:cubicBezTo>
                <a:close/>
                <a:moveTo>
                  <a:pt x="431" y="576"/>
                </a:moveTo>
                <a:lnTo>
                  <a:pt x="431" y="576"/>
                </a:lnTo>
                <a:lnTo>
                  <a:pt x="156" y="576"/>
                </a:lnTo>
                <a:cubicBezTo>
                  <a:pt x="153" y="576"/>
                  <a:pt x="150" y="574"/>
                  <a:pt x="151" y="571"/>
                </a:cubicBezTo>
                <a:lnTo>
                  <a:pt x="152" y="549"/>
                </a:lnTo>
                <a:cubicBezTo>
                  <a:pt x="153" y="545"/>
                  <a:pt x="155" y="543"/>
                  <a:pt x="158" y="543"/>
                </a:cubicBezTo>
                <a:lnTo>
                  <a:pt x="429" y="543"/>
                </a:lnTo>
                <a:cubicBezTo>
                  <a:pt x="432" y="543"/>
                  <a:pt x="435" y="545"/>
                  <a:pt x="435" y="549"/>
                </a:cubicBezTo>
                <a:lnTo>
                  <a:pt x="437" y="571"/>
                </a:lnTo>
                <a:cubicBezTo>
                  <a:pt x="437" y="574"/>
                  <a:pt x="434" y="576"/>
                  <a:pt x="431" y="576"/>
                </a:cubicBezTo>
                <a:close/>
                <a:moveTo>
                  <a:pt x="146" y="533"/>
                </a:moveTo>
                <a:lnTo>
                  <a:pt x="146" y="533"/>
                </a:lnTo>
                <a:lnTo>
                  <a:pt x="122" y="533"/>
                </a:lnTo>
                <a:cubicBezTo>
                  <a:pt x="119" y="533"/>
                  <a:pt x="117" y="530"/>
                  <a:pt x="117" y="527"/>
                </a:cubicBezTo>
                <a:lnTo>
                  <a:pt x="119" y="505"/>
                </a:lnTo>
                <a:cubicBezTo>
                  <a:pt x="119" y="502"/>
                  <a:pt x="122" y="499"/>
                  <a:pt x="125" y="499"/>
                </a:cubicBezTo>
                <a:lnTo>
                  <a:pt x="149" y="499"/>
                </a:lnTo>
                <a:cubicBezTo>
                  <a:pt x="152" y="499"/>
                  <a:pt x="154" y="502"/>
                  <a:pt x="154" y="505"/>
                </a:cubicBezTo>
                <a:lnTo>
                  <a:pt x="152" y="527"/>
                </a:lnTo>
                <a:cubicBezTo>
                  <a:pt x="152" y="530"/>
                  <a:pt x="149" y="533"/>
                  <a:pt x="146" y="533"/>
                </a:cubicBezTo>
                <a:close/>
                <a:moveTo>
                  <a:pt x="140" y="571"/>
                </a:moveTo>
                <a:lnTo>
                  <a:pt x="140" y="571"/>
                </a:lnTo>
                <a:cubicBezTo>
                  <a:pt x="140" y="574"/>
                  <a:pt x="137" y="576"/>
                  <a:pt x="134" y="576"/>
                </a:cubicBezTo>
                <a:lnTo>
                  <a:pt x="105" y="576"/>
                </a:lnTo>
                <a:cubicBezTo>
                  <a:pt x="102" y="576"/>
                  <a:pt x="99" y="574"/>
                  <a:pt x="100" y="571"/>
                </a:cubicBezTo>
                <a:lnTo>
                  <a:pt x="102" y="549"/>
                </a:lnTo>
                <a:cubicBezTo>
                  <a:pt x="102" y="545"/>
                  <a:pt x="105" y="543"/>
                  <a:pt x="108" y="543"/>
                </a:cubicBezTo>
                <a:lnTo>
                  <a:pt x="137" y="543"/>
                </a:lnTo>
                <a:cubicBezTo>
                  <a:pt x="140" y="543"/>
                  <a:pt x="142" y="545"/>
                  <a:pt x="142" y="549"/>
                </a:cubicBezTo>
                <a:lnTo>
                  <a:pt x="140" y="571"/>
                </a:lnTo>
                <a:close/>
                <a:moveTo>
                  <a:pt x="89" y="571"/>
                </a:moveTo>
                <a:lnTo>
                  <a:pt x="89" y="571"/>
                </a:lnTo>
                <a:cubicBezTo>
                  <a:pt x="89" y="574"/>
                  <a:pt x="86" y="576"/>
                  <a:pt x="83" y="576"/>
                </a:cubicBezTo>
                <a:lnTo>
                  <a:pt x="66" y="576"/>
                </a:lnTo>
                <a:cubicBezTo>
                  <a:pt x="63" y="576"/>
                  <a:pt x="61" y="574"/>
                  <a:pt x="62" y="571"/>
                </a:cubicBezTo>
                <a:lnTo>
                  <a:pt x="64" y="549"/>
                </a:lnTo>
                <a:cubicBezTo>
                  <a:pt x="65" y="545"/>
                  <a:pt x="67" y="543"/>
                  <a:pt x="70" y="543"/>
                </a:cubicBezTo>
                <a:lnTo>
                  <a:pt x="87" y="543"/>
                </a:lnTo>
                <a:cubicBezTo>
                  <a:pt x="90" y="543"/>
                  <a:pt x="92" y="545"/>
                  <a:pt x="92" y="549"/>
                </a:cubicBezTo>
                <a:lnTo>
                  <a:pt x="89" y="571"/>
                </a:lnTo>
                <a:close/>
                <a:moveTo>
                  <a:pt x="69" y="505"/>
                </a:moveTo>
                <a:lnTo>
                  <a:pt x="69" y="505"/>
                </a:lnTo>
                <a:cubicBezTo>
                  <a:pt x="70" y="502"/>
                  <a:pt x="72" y="499"/>
                  <a:pt x="75" y="499"/>
                </a:cubicBezTo>
                <a:lnTo>
                  <a:pt x="105" y="499"/>
                </a:lnTo>
                <a:cubicBezTo>
                  <a:pt x="107" y="499"/>
                  <a:pt x="110" y="502"/>
                  <a:pt x="109" y="505"/>
                </a:cubicBezTo>
                <a:lnTo>
                  <a:pt x="107" y="527"/>
                </a:lnTo>
                <a:cubicBezTo>
                  <a:pt x="107" y="530"/>
                  <a:pt x="104" y="533"/>
                  <a:pt x="101" y="533"/>
                </a:cubicBezTo>
                <a:lnTo>
                  <a:pt x="71" y="533"/>
                </a:lnTo>
                <a:cubicBezTo>
                  <a:pt x="69" y="533"/>
                  <a:pt x="66" y="530"/>
                  <a:pt x="67" y="527"/>
                </a:cubicBezTo>
                <a:lnTo>
                  <a:pt x="69" y="505"/>
                </a:lnTo>
                <a:close/>
                <a:moveTo>
                  <a:pt x="74" y="461"/>
                </a:moveTo>
                <a:lnTo>
                  <a:pt x="74" y="461"/>
                </a:lnTo>
                <a:cubicBezTo>
                  <a:pt x="75" y="458"/>
                  <a:pt x="77" y="456"/>
                  <a:pt x="80" y="456"/>
                </a:cubicBezTo>
                <a:lnTo>
                  <a:pt x="103" y="456"/>
                </a:lnTo>
                <a:cubicBezTo>
                  <a:pt x="106" y="456"/>
                  <a:pt x="108" y="458"/>
                  <a:pt x="108" y="461"/>
                </a:cubicBezTo>
                <a:lnTo>
                  <a:pt x="106" y="484"/>
                </a:lnTo>
                <a:cubicBezTo>
                  <a:pt x="105" y="487"/>
                  <a:pt x="103" y="489"/>
                  <a:pt x="100" y="489"/>
                </a:cubicBezTo>
                <a:lnTo>
                  <a:pt x="77" y="489"/>
                </a:lnTo>
                <a:cubicBezTo>
                  <a:pt x="74" y="489"/>
                  <a:pt x="72" y="487"/>
                  <a:pt x="72" y="484"/>
                </a:cubicBezTo>
                <a:lnTo>
                  <a:pt x="74" y="461"/>
                </a:lnTo>
                <a:close/>
                <a:moveTo>
                  <a:pt x="152" y="461"/>
                </a:moveTo>
                <a:lnTo>
                  <a:pt x="152" y="461"/>
                </a:lnTo>
                <a:lnTo>
                  <a:pt x="150" y="484"/>
                </a:lnTo>
                <a:cubicBezTo>
                  <a:pt x="150" y="487"/>
                  <a:pt x="147" y="489"/>
                  <a:pt x="144" y="489"/>
                </a:cubicBezTo>
                <a:lnTo>
                  <a:pt x="120" y="489"/>
                </a:lnTo>
                <a:cubicBezTo>
                  <a:pt x="117" y="489"/>
                  <a:pt x="115" y="487"/>
                  <a:pt x="115" y="484"/>
                </a:cubicBezTo>
                <a:lnTo>
                  <a:pt x="118" y="461"/>
                </a:lnTo>
                <a:cubicBezTo>
                  <a:pt x="118" y="458"/>
                  <a:pt x="121" y="456"/>
                  <a:pt x="123" y="456"/>
                </a:cubicBezTo>
                <a:lnTo>
                  <a:pt x="147" y="456"/>
                </a:lnTo>
                <a:cubicBezTo>
                  <a:pt x="150" y="456"/>
                  <a:pt x="152" y="458"/>
                  <a:pt x="152" y="461"/>
                </a:cubicBezTo>
                <a:close/>
                <a:moveTo>
                  <a:pt x="160" y="484"/>
                </a:moveTo>
                <a:lnTo>
                  <a:pt x="160" y="484"/>
                </a:lnTo>
                <a:lnTo>
                  <a:pt x="161" y="461"/>
                </a:lnTo>
                <a:cubicBezTo>
                  <a:pt x="161" y="458"/>
                  <a:pt x="164" y="456"/>
                  <a:pt x="167" y="456"/>
                </a:cubicBezTo>
                <a:lnTo>
                  <a:pt x="190" y="456"/>
                </a:lnTo>
                <a:cubicBezTo>
                  <a:pt x="193" y="456"/>
                  <a:pt x="195" y="458"/>
                  <a:pt x="195" y="461"/>
                </a:cubicBezTo>
                <a:lnTo>
                  <a:pt x="194" y="484"/>
                </a:lnTo>
                <a:cubicBezTo>
                  <a:pt x="194" y="487"/>
                  <a:pt x="191" y="489"/>
                  <a:pt x="188" y="489"/>
                </a:cubicBezTo>
                <a:lnTo>
                  <a:pt x="165" y="489"/>
                </a:lnTo>
                <a:cubicBezTo>
                  <a:pt x="162" y="489"/>
                  <a:pt x="159" y="487"/>
                  <a:pt x="160" y="484"/>
                </a:cubicBezTo>
                <a:close/>
                <a:moveTo>
                  <a:pt x="164" y="505"/>
                </a:moveTo>
                <a:lnTo>
                  <a:pt x="164" y="505"/>
                </a:lnTo>
                <a:cubicBezTo>
                  <a:pt x="164" y="502"/>
                  <a:pt x="167" y="499"/>
                  <a:pt x="170" y="499"/>
                </a:cubicBezTo>
                <a:lnTo>
                  <a:pt x="193" y="499"/>
                </a:lnTo>
                <a:cubicBezTo>
                  <a:pt x="196" y="499"/>
                  <a:pt x="199" y="502"/>
                  <a:pt x="198" y="505"/>
                </a:cubicBezTo>
                <a:lnTo>
                  <a:pt x="197" y="527"/>
                </a:lnTo>
                <a:cubicBezTo>
                  <a:pt x="197" y="530"/>
                  <a:pt x="194" y="533"/>
                  <a:pt x="191" y="533"/>
                </a:cubicBezTo>
                <a:lnTo>
                  <a:pt x="167" y="533"/>
                </a:lnTo>
                <a:cubicBezTo>
                  <a:pt x="164" y="533"/>
                  <a:pt x="162" y="530"/>
                  <a:pt x="162" y="527"/>
                </a:cubicBezTo>
                <a:lnTo>
                  <a:pt x="164" y="505"/>
                </a:lnTo>
                <a:close/>
                <a:moveTo>
                  <a:pt x="204" y="484"/>
                </a:moveTo>
                <a:lnTo>
                  <a:pt x="204" y="484"/>
                </a:lnTo>
                <a:lnTo>
                  <a:pt x="205" y="461"/>
                </a:lnTo>
                <a:cubicBezTo>
                  <a:pt x="205" y="458"/>
                  <a:pt x="208" y="456"/>
                  <a:pt x="210" y="456"/>
                </a:cubicBezTo>
                <a:lnTo>
                  <a:pt x="234" y="456"/>
                </a:lnTo>
                <a:cubicBezTo>
                  <a:pt x="237" y="456"/>
                  <a:pt x="239" y="458"/>
                  <a:pt x="239" y="461"/>
                </a:cubicBezTo>
                <a:lnTo>
                  <a:pt x="238" y="484"/>
                </a:lnTo>
                <a:cubicBezTo>
                  <a:pt x="238" y="487"/>
                  <a:pt x="235" y="489"/>
                  <a:pt x="232" y="489"/>
                </a:cubicBezTo>
                <a:lnTo>
                  <a:pt x="209" y="489"/>
                </a:lnTo>
                <a:cubicBezTo>
                  <a:pt x="206" y="489"/>
                  <a:pt x="204" y="487"/>
                  <a:pt x="204" y="484"/>
                </a:cubicBezTo>
                <a:close/>
                <a:moveTo>
                  <a:pt x="208" y="505"/>
                </a:moveTo>
                <a:lnTo>
                  <a:pt x="208" y="505"/>
                </a:lnTo>
                <a:cubicBezTo>
                  <a:pt x="208" y="502"/>
                  <a:pt x="211" y="499"/>
                  <a:pt x="214" y="499"/>
                </a:cubicBezTo>
                <a:lnTo>
                  <a:pt x="238" y="499"/>
                </a:lnTo>
                <a:cubicBezTo>
                  <a:pt x="241" y="499"/>
                  <a:pt x="243" y="502"/>
                  <a:pt x="243" y="505"/>
                </a:cubicBezTo>
                <a:lnTo>
                  <a:pt x="242" y="527"/>
                </a:lnTo>
                <a:cubicBezTo>
                  <a:pt x="242" y="530"/>
                  <a:pt x="240" y="533"/>
                  <a:pt x="237" y="533"/>
                </a:cubicBezTo>
                <a:lnTo>
                  <a:pt x="212" y="533"/>
                </a:lnTo>
                <a:cubicBezTo>
                  <a:pt x="209" y="533"/>
                  <a:pt x="207" y="530"/>
                  <a:pt x="207" y="527"/>
                </a:cubicBezTo>
                <a:lnTo>
                  <a:pt x="208" y="505"/>
                </a:lnTo>
                <a:close/>
                <a:moveTo>
                  <a:pt x="248" y="484"/>
                </a:moveTo>
                <a:lnTo>
                  <a:pt x="248" y="484"/>
                </a:lnTo>
                <a:lnTo>
                  <a:pt x="248" y="461"/>
                </a:lnTo>
                <a:cubicBezTo>
                  <a:pt x="249" y="458"/>
                  <a:pt x="251" y="456"/>
                  <a:pt x="254" y="456"/>
                </a:cubicBezTo>
                <a:lnTo>
                  <a:pt x="277" y="456"/>
                </a:lnTo>
                <a:cubicBezTo>
                  <a:pt x="280" y="456"/>
                  <a:pt x="282" y="458"/>
                  <a:pt x="282" y="461"/>
                </a:cubicBezTo>
                <a:lnTo>
                  <a:pt x="282" y="484"/>
                </a:lnTo>
                <a:cubicBezTo>
                  <a:pt x="282" y="487"/>
                  <a:pt x="280" y="489"/>
                  <a:pt x="277" y="489"/>
                </a:cubicBezTo>
                <a:lnTo>
                  <a:pt x="253" y="489"/>
                </a:lnTo>
                <a:cubicBezTo>
                  <a:pt x="250" y="489"/>
                  <a:pt x="248" y="487"/>
                  <a:pt x="248" y="484"/>
                </a:cubicBezTo>
                <a:close/>
                <a:moveTo>
                  <a:pt x="253" y="505"/>
                </a:moveTo>
                <a:lnTo>
                  <a:pt x="253" y="505"/>
                </a:lnTo>
                <a:cubicBezTo>
                  <a:pt x="253" y="502"/>
                  <a:pt x="255" y="499"/>
                  <a:pt x="258" y="499"/>
                </a:cubicBezTo>
                <a:lnTo>
                  <a:pt x="282" y="499"/>
                </a:lnTo>
                <a:cubicBezTo>
                  <a:pt x="285" y="499"/>
                  <a:pt x="288" y="502"/>
                  <a:pt x="288" y="505"/>
                </a:cubicBezTo>
                <a:lnTo>
                  <a:pt x="287" y="527"/>
                </a:lnTo>
                <a:cubicBezTo>
                  <a:pt x="287" y="530"/>
                  <a:pt x="285" y="533"/>
                  <a:pt x="282" y="533"/>
                </a:cubicBezTo>
                <a:lnTo>
                  <a:pt x="258" y="533"/>
                </a:lnTo>
                <a:cubicBezTo>
                  <a:pt x="255" y="533"/>
                  <a:pt x="252" y="530"/>
                  <a:pt x="252" y="527"/>
                </a:cubicBezTo>
                <a:lnTo>
                  <a:pt x="253" y="505"/>
                </a:lnTo>
                <a:close/>
                <a:moveTo>
                  <a:pt x="297" y="489"/>
                </a:moveTo>
                <a:lnTo>
                  <a:pt x="297" y="489"/>
                </a:lnTo>
                <a:cubicBezTo>
                  <a:pt x="294" y="489"/>
                  <a:pt x="292" y="487"/>
                  <a:pt x="292" y="484"/>
                </a:cubicBezTo>
                <a:lnTo>
                  <a:pt x="292" y="461"/>
                </a:lnTo>
                <a:cubicBezTo>
                  <a:pt x="292" y="458"/>
                  <a:pt x="294" y="456"/>
                  <a:pt x="297" y="456"/>
                </a:cubicBezTo>
                <a:lnTo>
                  <a:pt x="321" y="456"/>
                </a:lnTo>
                <a:cubicBezTo>
                  <a:pt x="324" y="456"/>
                  <a:pt x="326" y="458"/>
                  <a:pt x="326" y="461"/>
                </a:cubicBezTo>
                <a:lnTo>
                  <a:pt x="326" y="484"/>
                </a:lnTo>
                <a:cubicBezTo>
                  <a:pt x="326" y="487"/>
                  <a:pt x="324" y="489"/>
                  <a:pt x="321" y="489"/>
                </a:cubicBezTo>
                <a:lnTo>
                  <a:pt x="297" y="489"/>
                </a:lnTo>
                <a:close/>
                <a:moveTo>
                  <a:pt x="297" y="505"/>
                </a:moveTo>
                <a:lnTo>
                  <a:pt x="297" y="505"/>
                </a:lnTo>
                <a:cubicBezTo>
                  <a:pt x="297" y="502"/>
                  <a:pt x="300" y="499"/>
                  <a:pt x="303" y="499"/>
                </a:cubicBezTo>
                <a:lnTo>
                  <a:pt x="327" y="499"/>
                </a:lnTo>
                <a:cubicBezTo>
                  <a:pt x="330" y="499"/>
                  <a:pt x="332" y="502"/>
                  <a:pt x="332" y="505"/>
                </a:cubicBezTo>
                <a:lnTo>
                  <a:pt x="332" y="527"/>
                </a:lnTo>
                <a:cubicBezTo>
                  <a:pt x="332" y="530"/>
                  <a:pt x="330" y="533"/>
                  <a:pt x="327" y="533"/>
                </a:cubicBezTo>
                <a:lnTo>
                  <a:pt x="303" y="533"/>
                </a:lnTo>
                <a:cubicBezTo>
                  <a:pt x="300" y="533"/>
                  <a:pt x="297" y="530"/>
                  <a:pt x="297" y="527"/>
                </a:cubicBezTo>
                <a:lnTo>
                  <a:pt x="297" y="505"/>
                </a:lnTo>
                <a:close/>
                <a:moveTo>
                  <a:pt x="341" y="489"/>
                </a:moveTo>
                <a:lnTo>
                  <a:pt x="341" y="489"/>
                </a:lnTo>
                <a:cubicBezTo>
                  <a:pt x="338" y="489"/>
                  <a:pt x="336" y="487"/>
                  <a:pt x="336" y="484"/>
                </a:cubicBezTo>
                <a:lnTo>
                  <a:pt x="336" y="461"/>
                </a:lnTo>
                <a:cubicBezTo>
                  <a:pt x="336" y="458"/>
                  <a:pt x="338" y="456"/>
                  <a:pt x="341" y="456"/>
                </a:cubicBezTo>
                <a:lnTo>
                  <a:pt x="364" y="456"/>
                </a:lnTo>
                <a:cubicBezTo>
                  <a:pt x="367" y="456"/>
                  <a:pt x="370" y="458"/>
                  <a:pt x="370" y="461"/>
                </a:cubicBezTo>
                <a:lnTo>
                  <a:pt x="370" y="484"/>
                </a:lnTo>
                <a:cubicBezTo>
                  <a:pt x="370" y="487"/>
                  <a:pt x="368" y="489"/>
                  <a:pt x="365" y="489"/>
                </a:cubicBezTo>
                <a:lnTo>
                  <a:pt x="341" y="489"/>
                </a:lnTo>
                <a:close/>
                <a:moveTo>
                  <a:pt x="347" y="499"/>
                </a:moveTo>
                <a:lnTo>
                  <a:pt x="347" y="499"/>
                </a:lnTo>
                <a:lnTo>
                  <a:pt x="371" y="499"/>
                </a:lnTo>
                <a:cubicBezTo>
                  <a:pt x="374" y="499"/>
                  <a:pt x="377" y="502"/>
                  <a:pt x="377" y="505"/>
                </a:cubicBezTo>
                <a:lnTo>
                  <a:pt x="377" y="527"/>
                </a:lnTo>
                <a:cubicBezTo>
                  <a:pt x="378" y="530"/>
                  <a:pt x="375" y="533"/>
                  <a:pt x="372" y="533"/>
                </a:cubicBezTo>
                <a:lnTo>
                  <a:pt x="348" y="533"/>
                </a:lnTo>
                <a:cubicBezTo>
                  <a:pt x="345" y="533"/>
                  <a:pt x="342" y="530"/>
                  <a:pt x="342" y="527"/>
                </a:cubicBezTo>
                <a:lnTo>
                  <a:pt x="342" y="505"/>
                </a:lnTo>
                <a:cubicBezTo>
                  <a:pt x="342" y="502"/>
                  <a:pt x="344" y="499"/>
                  <a:pt x="347" y="499"/>
                </a:cubicBezTo>
                <a:close/>
                <a:moveTo>
                  <a:pt x="386" y="489"/>
                </a:moveTo>
                <a:lnTo>
                  <a:pt x="386" y="489"/>
                </a:lnTo>
                <a:cubicBezTo>
                  <a:pt x="383" y="489"/>
                  <a:pt x="380" y="487"/>
                  <a:pt x="380" y="484"/>
                </a:cubicBezTo>
                <a:lnTo>
                  <a:pt x="379" y="461"/>
                </a:lnTo>
                <a:cubicBezTo>
                  <a:pt x="379" y="458"/>
                  <a:pt x="381" y="456"/>
                  <a:pt x="384" y="456"/>
                </a:cubicBezTo>
                <a:lnTo>
                  <a:pt x="408" y="456"/>
                </a:lnTo>
                <a:cubicBezTo>
                  <a:pt x="411" y="456"/>
                  <a:pt x="413" y="458"/>
                  <a:pt x="413" y="461"/>
                </a:cubicBezTo>
                <a:lnTo>
                  <a:pt x="414" y="484"/>
                </a:lnTo>
                <a:cubicBezTo>
                  <a:pt x="415" y="487"/>
                  <a:pt x="412" y="489"/>
                  <a:pt x="409" y="489"/>
                </a:cubicBezTo>
                <a:lnTo>
                  <a:pt x="386" y="489"/>
                </a:lnTo>
                <a:close/>
                <a:moveTo>
                  <a:pt x="392" y="499"/>
                </a:moveTo>
                <a:lnTo>
                  <a:pt x="392" y="499"/>
                </a:lnTo>
                <a:lnTo>
                  <a:pt x="416" y="499"/>
                </a:lnTo>
                <a:cubicBezTo>
                  <a:pt x="419" y="499"/>
                  <a:pt x="421" y="502"/>
                  <a:pt x="421" y="505"/>
                </a:cubicBezTo>
                <a:lnTo>
                  <a:pt x="422" y="527"/>
                </a:lnTo>
                <a:cubicBezTo>
                  <a:pt x="423" y="530"/>
                  <a:pt x="420" y="533"/>
                  <a:pt x="417" y="533"/>
                </a:cubicBezTo>
                <a:lnTo>
                  <a:pt x="393" y="533"/>
                </a:lnTo>
                <a:cubicBezTo>
                  <a:pt x="390" y="533"/>
                  <a:pt x="388" y="530"/>
                  <a:pt x="387" y="527"/>
                </a:cubicBezTo>
                <a:lnTo>
                  <a:pt x="387" y="505"/>
                </a:lnTo>
                <a:cubicBezTo>
                  <a:pt x="386" y="502"/>
                  <a:pt x="389" y="499"/>
                  <a:pt x="392" y="499"/>
                </a:cubicBezTo>
                <a:close/>
                <a:moveTo>
                  <a:pt x="459" y="484"/>
                </a:moveTo>
                <a:lnTo>
                  <a:pt x="459" y="484"/>
                </a:lnTo>
                <a:cubicBezTo>
                  <a:pt x="459" y="487"/>
                  <a:pt x="457" y="489"/>
                  <a:pt x="454" y="489"/>
                </a:cubicBezTo>
                <a:lnTo>
                  <a:pt x="430" y="489"/>
                </a:lnTo>
                <a:cubicBezTo>
                  <a:pt x="427" y="489"/>
                  <a:pt x="424" y="487"/>
                  <a:pt x="424" y="484"/>
                </a:cubicBezTo>
                <a:lnTo>
                  <a:pt x="423" y="461"/>
                </a:lnTo>
                <a:cubicBezTo>
                  <a:pt x="423" y="458"/>
                  <a:pt x="425" y="456"/>
                  <a:pt x="428" y="456"/>
                </a:cubicBezTo>
                <a:lnTo>
                  <a:pt x="451" y="456"/>
                </a:lnTo>
                <a:cubicBezTo>
                  <a:pt x="454" y="456"/>
                  <a:pt x="457" y="458"/>
                  <a:pt x="457" y="461"/>
                </a:cubicBezTo>
                <a:lnTo>
                  <a:pt x="459" y="484"/>
                </a:lnTo>
                <a:close/>
                <a:moveTo>
                  <a:pt x="84" y="43"/>
                </a:moveTo>
                <a:lnTo>
                  <a:pt x="84" y="43"/>
                </a:lnTo>
                <a:cubicBezTo>
                  <a:pt x="84" y="41"/>
                  <a:pt x="86" y="39"/>
                  <a:pt x="88" y="39"/>
                </a:cubicBezTo>
                <a:lnTo>
                  <a:pt x="530" y="39"/>
                </a:lnTo>
                <a:cubicBezTo>
                  <a:pt x="533" y="39"/>
                  <a:pt x="535" y="41"/>
                  <a:pt x="535" y="43"/>
                </a:cubicBezTo>
                <a:lnTo>
                  <a:pt x="535" y="358"/>
                </a:lnTo>
                <a:cubicBezTo>
                  <a:pt x="535" y="360"/>
                  <a:pt x="533" y="362"/>
                  <a:pt x="530" y="362"/>
                </a:cubicBezTo>
                <a:lnTo>
                  <a:pt x="88" y="362"/>
                </a:lnTo>
                <a:cubicBezTo>
                  <a:pt x="86" y="362"/>
                  <a:pt x="84" y="360"/>
                  <a:pt x="84" y="358"/>
                </a:cubicBezTo>
                <a:lnTo>
                  <a:pt x="84" y="43"/>
                </a:lnTo>
                <a:close/>
                <a:moveTo>
                  <a:pt x="474" y="489"/>
                </a:moveTo>
                <a:lnTo>
                  <a:pt x="474" y="489"/>
                </a:lnTo>
                <a:cubicBezTo>
                  <a:pt x="471" y="489"/>
                  <a:pt x="469" y="487"/>
                  <a:pt x="468" y="484"/>
                </a:cubicBezTo>
                <a:lnTo>
                  <a:pt x="467" y="461"/>
                </a:lnTo>
                <a:cubicBezTo>
                  <a:pt x="466" y="458"/>
                  <a:pt x="468" y="456"/>
                  <a:pt x="471" y="456"/>
                </a:cubicBezTo>
                <a:lnTo>
                  <a:pt x="495" y="456"/>
                </a:lnTo>
                <a:cubicBezTo>
                  <a:pt x="498" y="456"/>
                  <a:pt x="500" y="458"/>
                  <a:pt x="500" y="461"/>
                </a:cubicBezTo>
                <a:lnTo>
                  <a:pt x="503" y="484"/>
                </a:lnTo>
                <a:cubicBezTo>
                  <a:pt x="503" y="487"/>
                  <a:pt x="501" y="489"/>
                  <a:pt x="498" y="489"/>
                </a:cubicBezTo>
                <a:lnTo>
                  <a:pt x="474" y="489"/>
                </a:lnTo>
                <a:close/>
                <a:moveTo>
                  <a:pt x="481" y="499"/>
                </a:moveTo>
                <a:lnTo>
                  <a:pt x="481" y="499"/>
                </a:lnTo>
                <a:lnTo>
                  <a:pt x="505" y="499"/>
                </a:lnTo>
                <a:cubicBezTo>
                  <a:pt x="507" y="499"/>
                  <a:pt x="510" y="502"/>
                  <a:pt x="510" y="505"/>
                </a:cubicBezTo>
                <a:lnTo>
                  <a:pt x="513" y="527"/>
                </a:lnTo>
                <a:cubicBezTo>
                  <a:pt x="513" y="530"/>
                  <a:pt x="511" y="533"/>
                  <a:pt x="508" y="533"/>
                </a:cubicBezTo>
                <a:lnTo>
                  <a:pt x="483" y="533"/>
                </a:lnTo>
                <a:cubicBezTo>
                  <a:pt x="480" y="533"/>
                  <a:pt x="478" y="530"/>
                  <a:pt x="478" y="527"/>
                </a:cubicBezTo>
                <a:lnTo>
                  <a:pt x="476" y="505"/>
                </a:lnTo>
                <a:cubicBezTo>
                  <a:pt x="475" y="502"/>
                  <a:pt x="478" y="499"/>
                  <a:pt x="481" y="499"/>
                </a:cubicBezTo>
                <a:close/>
                <a:moveTo>
                  <a:pt x="546" y="461"/>
                </a:moveTo>
                <a:lnTo>
                  <a:pt x="546" y="461"/>
                </a:lnTo>
                <a:lnTo>
                  <a:pt x="548" y="484"/>
                </a:lnTo>
                <a:cubicBezTo>
                  <a:pt x="549" y="487"/>
                  <a:pt x="547" y="489"/>
                  <a:pt x="544" y="489"/>
                </a:cubicBezTo>
                <a:lnTo>
                  <a:pt x="520" y="489"/>
                </a:lnTo>
                <a:cubicBezTo>
                  <a:pt x="517" y="489"/>
                  <a:pt x="514" y="487"/>
                  <a:pt x="514" y="484"/>
                </a:cubicBezTo>
                <a:lnTo>
                  <a:pt x="512" y="461"/>
                </a:lnTo>
                <a:cubicBezTo>
                  <a:pt x="512" y="458"/>
                  <a:pt x="514" y="456"/>
                  <a:pt x="516" y="456"/>
                </a:cubicBezTo>
                <a:lnTo>
                  <a:pt x="540" y="456"/>
                </a:lnTo>
                <a:cubicBezTo>
                  <a:pt x="543" y="456"/>
                  <a:pt x="545" y="458"/>
                  <a:pt x="546" y="461"/>
                </a:cubicBezTo>
                <a:close/>
                <a:moveTo>
                  <a:pt x="551" y="505"/>
                </a:moveTo>
                <a:lnTo>
                  <a:pt x="551" y="505"/>
                </a:lnTo>
                <a:lnTo>
                  <a:pt x="554" y="527"/>
                </a:lnTo>
                <a:cubicBezTo>
                  <a:pt x="554" y="530"/>
                  <a:pt x="552" y="533"/>
                  <a:pt x="549" y="533"/>
                </a:cubicBezTo>
                <a:lnTo>
                  <a:pt x="528" y="533"/>
                </a:lnTo>
                <a:cubicBezTo>
                  <a:pt x="525" y="533"/>
                  <a:pt x="522" y="530"/>
                  <a:pt x="522" y="527"/>
                </a:cubicBezTo>
                <a:lnTo>
                  <a:pt x="520" y="505"/>
                </a:lnTo>
                <a:cubicBezTo>
                  <a:pt x="520" y="502"/>
                  <a:pt x="522" y="499"/>
                  <a:pt x="525" y="499"/>
                </a:cubicBezTo>
                <a:lnTo>
                  <a:pt x="545" y="499"/>
                </a:lnTo>
                <a:cubicBezTo>
                  <a:pt x="548" y="499"/>
                  <a:pt x="551" y="502"/>
                  <a:pt x="551" y="505"/>
                </a:cubicBezTo>
                <a:close/>
                <a:moveTo>
                  <a:pt x="623" y="625"/>
                </a:moveTo>
                <a:lnTo>
                  <a:pt x="623" y="625"/>
                </a:lnTo>
                <a:lnTo>
                  <a:pt x="584" y="402"/>
                </a:lnTo>
                <a:lnTo>
                  <a:pt x="584" y="402"/>
                </a:lnTo>
                <a:lnTo>
                  <a:pt x="584" y="33"/>
                </a:lnTo>
                <a:cubicBezTo>
                  <a:pt x="584" y="14"/>
                  <a:pt x="569" y="0"/>
                  <a:pt x="551" y="0"/>
                </a:cubicBezTo>
                <a:lnTo>
                  <a:pt x="70" y="0"/>
                </a:lnTo>
                <a:cubicBezTo>
                  <a:pt x="52" y="0"/>
                  <a:pt x="37" y="14"/>
                  <a:pt x="37" y="33"/>
                </a:cubicBezTo>
                <a:lnTo>
                  <a:pt x="37" y="402"/>
                </a:lnTo>
                <a:lnTo>
                  <a:pt x="37" y="402"/>
                </a:lnTo>
                <a:lnTo>
                  <a:pt x="2" y="625"/>
                </a:lnTo>
                <a:cubicBezTo>
                  <a:pt x="0" y="643"/>
                  <a:pt x="13" y="658"/>
                  <a:pt x="34" y="658"/>
                </a:cubicBezTo>
                <a:lnTo>
                  <a:pt x="592" y="658"/>
                </a:lnTo>
                <a:cubicBezTo>
                  <a:pt x="612" y="658"/>
                  <a:pt x="626" y="643"/>
                  <a:pt x="623" y="625"/>
                </a:cubicBez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2776"/>
              </a:solidFill>
            </a:endParaRPr>
          </a:p>
        </p:txBody>
      </p:sp>
      <p:grpSp>
        <p:nvGrpSpPr>
          <p:cNvPr id="7" name="Group 6"/>
          <p:cNvGrpSpPr/>
          <p:nvPr/>
        </p:nvGrpSpPr>
        <p:grpSpPr>
          <a:xfrm>
            <a:off x="7209446" y="331227"/>
            <a:ext cx="429768" cy="405189"/>
            <a:chOff x="7209446" y="331227"/>
            <a:chExt cx="429768" cy="405189"/>
          </a:xfrm>
        </p:grpSpPr>
        <p:sp>
          <p:nvSpPr>
            <p:cNvPr id="77" name="Oval 76"/>
            <p:cNvSpPr/>
            <p:nvPr/>
          </p:nvSpPr>
          <p:spPr>
            <a:xfrm>
              <a:off x="7209446" y="331227"/>
              <a:ext cx="429768" cy="405189"/>
            </a:xfrm>
            <a:prstGeom prst="ellipse">
              <a:avLst/>
            </a:prstGeom>
            <a:solidFill>
              <a:schemeClr val="bg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smtClean="0">
                <a:solidFill>
                  <a:schemeClr val="tx2"/>
                </a:solidFill>
                <a:latin typeface="Calibri" panose="020F0502020204030204" pitchFamily="34" charset="0"/>
                <a:cs typeface="Calibri" panose="020F0502020204030204" pitchFamily="34" charset="0"/>
              </a:endParaRPr>
            </a:p>
          </p:txBody>
        </p:sp>
        <p:pic>
          <p:nvPicPr>
            <p:cNvPr id="78" name="Picture 77" descr="33.emf"/>
            <p:cNvPicPr>
              <a:picLocks noChangeAspect="1"/>
            </p:cNvPicPr>
            <p:nvPr/>
          </p:nvPicPr>
          <p:blipFill>
            <a:blip r:embed="rId6">
              <a:biLevel thresh="25000"/>
            </a:blip>
            <a:stretch>
              <a:fillRect/>
            </a:stretch>
          </p:blipFill>
          <p:spPr>
            <a:xfrm>
              <a:off x="7294017" y="412396"/>
              <a:ext cx="256133" cy="237334"/>
            </a:xfrm>
            <a:prstGeom prst="rect">
              <a:avLst/>
            </a:prstGeom>
            <a:solidFill>
              <a:schemeClr val="bg1">
                <a:lumMod val="85000"/>
              </a:schemeClr>
            </a:solidFill>
          </p:spPr>
        </p:pic>
      </p:grpSp>
      <p:sp>
        <p:nvSpPr>
          <p:cNvPr id="79" name="Freeform 22"/>
          <p:cNvSpPr>
            <a:spLocks noChangeAspect="1" noEditPoints="1"/>
          </p:cNvSpPr>
          <p:nvPr/>
        </p:nvSpPr>
        <p:spPr bwMode="auto">
          <a:xfrm>
            <a:off x="7758127" y="338461"/>
            <a:ext cx="556306" cy="381639"/>
          </a:xfrm>
          <a:custGeom>
            <a:avLst/>
            <a:gdLst>
              <a:gd name="T0" fmla="*/ 26 w 156"/>
              <a:gd name="T1" fmla="*/ 33 h 102"/>
              <a:gd name="T2" fmla="*/ 26 w 156"/>
              <a:gd name="T3" fmla="*/ 25 h 102"/>
              <a:gd name="T4" fmla="*/ 29 w 156"/>
              <a:gd name="T5" fmla="*/ 24 h 102"/>
              <a:gd name="T6" fmla="*/ 31 w 156"/>
              <a:gd name="T7" fmla="*/ 25 h 102"/>
              <a:gd name="T8" fmla="*/ 31 w 156"/>
              <a:gd name="T9" fmla="*/ 33 h 102"/>
              <a:gd name="T10" fmla="*/ 29 w 156"/>
              <a:gd name="T11" fmla="*/ 34 h 102"/>
              <a:gd name="T12" fmla="*/ 26 w 156"/>
              <a:gd name="T13" fmla="*/ 33 h 102"/>
              <a:gd name="T14" fmla="*/ 156 w 156"/>
              <a:gd name="T15" fmla="*/ 13 h 102"/>
              <a:gd name="T16" fmla="*/ 143 w 156"/>
              <a:gd name="T17" fmla="*/ 102 h 102"/>
              <a:gd name="T18" fmla="*/ 0 w 156"/>
              <a:gd name="T19" fmla="*/ 90 h 102"/>
              <a:gd name="T20" fmla="*/ 13 w 156"/>
              <a:gd name="T21" fmla="*/ 0 h 102"/>
              <a:gd name="T22" fmla="*/ 156 w 156"/>
              <a:gd name="T23" fmla="*/ 13 h 102"/>
              <a:gd name="T24" fmla="*/ 46 w 156"/>
              <a:gd name="T25" fmla="*/ 16 h 102"/>
              <a:gd name="T26" fmla="*/ 16 w 156"/>
              <a:gd name="T27" fmla="*/ 11 h 102"/>
              <a:gd name="T28" fmla="*/ 11 w 156"/>
              <a:gd name="T29" fmla="*/ 36 h 102"/>
              <a:gd name="T30" fmla="*/ 23 w 156"/>
              <a:gd name="T31" fmla="*/ 37 h 102"/>
              <a:gd name="T32" fmla="*/ 29 w 156"/>
              <a:gd name="T33" fmla="*/ 39 h 102"/>
              <a:gd name="T34" fmla="*/ 35 w 156"/>
              <a:gd name="T35" fmla="*/ 36 h 102"/>
              <a:gd name="T36" fmla="*/ 46 w 156"/>
              <a:gd name="T37" fmla="*/ 31 h 102"/>
              <a:gd name="T38" fmla="*/ 36 w 156"/>
              <a:gd name="T39" fmla="*/ 26 h 102"/>
              <a:gd name="T40" fmla="*/ 46 w 156"/>
              <a:gd name="T41" fmla="*/ 21 h 102"/>
              <a:gd name="T42" fmla="*/ 34 w 156"/>
              <a:gd name="T43" fmla="*/ 20 h 102"/>
              <a:gd name="T44" fmla="*/ 28 w 156"/>
              <a:gd name="T45" fmla="*/ 19 h 102"/>
              <a:gd name="T46" fmla="*/ 22 w 156"/>
              <a:gd name="T47" fmla="*/ 21 h 102"/>
              <a:gd name="T48" fmla="*/ 11 w 156"/>
              <a:gd name="T49" fmla="*/ 26 h 102"/>
              <a:gd name="T50" fmla="*/ 21 w 156"/>
              <a:gd name="T51" fmla="*/ 31 h 102"/>
              <a:gd name="T52" fmla="*/ 11 w 156"/>
              <a:gd name="T53" fmla="*/ 36 h 102"/>
              <a:gd name="T54" fmla="*/ 16 w 156"/>
              <a:gd name="T55" fmla="*/ 46 h 102"/>
              <a:gd name="T56" fmla="*/ 46 w 156"/>
              <a:gd name="T57" fmla="*/ 41 h 102"/>
              <a:gd name="T58" fmla="*/ 54 w 156"/>
              <a:gd name="T59" fmla="*/ 77 h 102"/>
              <a:gd name="T60" fmla="*/ 13 w 156"/>
              <a:gd name="T61" fmla="*/ 75 h 102"/>
              <a:gd name="T62" fmla="*/ 11 w 156"/>
              <a:gd name="T63" fmla="*/ 80 h 102"/>
              <a:gd name="T64" fmla="*/ 52 w 156"/>
              <a:gd name="T65" fmla="*/ 82 h 102"/>
              <a:gd name="T66" fmla="*/ 54 w 156"/>
              <a:gd name="T67" fmla="*/ 77 h 102"/>
              <a:gd name="T68" fmla="*/ 140 w 156"/>
              <a:gd name="T69" fmla="*/ 59 h 102"/>
              <a:gd name="T70" fmla="*/ 11 w 156"/>
              <a:gd name="T71" fmla="*/ 61 h 102"/>
              <a:gd name="T72" fmla="*/ 13 w 156"/>
              <a:gd name="T73" fmla="*/ 66 h 102"/>
              <a:gd name="T74" fmla="*/ 142 w 156"/>
              <a:gd name="T75" fmla="*/ 6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02">
                <a:moveTo>
                  <a:pt x="26" y="33"/>
                </a:moveTo>
                <a:cubicBezTo>
                  <a:pt x="26" y="33"/>
                  <a:pt x="26" y="33"/>
                  <a:pt x="26" y="33"/>
                </a:cubicBezTo>
                <a:cubicBezTo>
                  <a:pt x="26" y="25"/>
                  <a:pt x="26" y="25"/>
                  <a:pt x="26" y="25"/>
                </a:cubicBezTo>
                <a:cubicBezTo>
                  <a:pt x="26" y="25"/>
                  <a:pt x="26" y="25"/>
                  <a:pt x="26" y="25"/>
                </a:cubicBezTo>
                <a:cubicBezTo>
                  <a:pt x="26" y="24"/>
                  <a:pt x="27" y="24"/>
                  <a:pt x="28" y="24"/>
                </a:cubicBezTo>
                <a:cubicBezTo>
                  <a:pt x="29" y="24"/>
                  <a:pt x="29" y="24"/>
                  <a:pt x="29" y="24"/>
                </a:cubicBezTo>
                <a:cubicBezTo>
                  <a:pt x="30" y="24"/>
                  <a:pt x="31" y="24"/>
                  <a:pt x="31" y="24"/>
                </a:cubicBezTo>
                <a:cubicBezTo>
                  <a:pt x="31" y="24"/>
                  <a:pt x="31" y="24"/>
                  <a:pt x="31" y="25"/>
                </a:cubicBezTo>
                <a:cubicBezTo>
                  <a:pt x="31" y="25"/>
                  <a:pt x="31" y="25"/>
                  <a:pt x="31" y="25"/>
                </a:cubicBezTo>
                <a:cubicBezTo>
                  <a:pt x="31" y="33"/>
                  <a:pt x="31" y="33"/>
                  <a:pt x="31" y="33"/>
                </a:cubicBezTo>
                <a:cubicBezTo>
                  <a:pt x="31" y="33"/>
                  <a:pt x="31" y="33"/>
                  <a:pt x="31" y="33"/>
                </a:cubicBezTo>
                <a:cubicBezTo>
                  <a:pt x="31" y="33"/>
                  <a:pt x="30" y="34"/>
                  <a:pt x="29" y="34"/>
                </a:cubicBezTo>
                <a:cubicBezTo>
                  <a:pt x="28" y="34"/>
                  <a:pt x="28" y="34"/>
                  <a:pt x="28" y="34"/>
                </a:cubicBezTo>
                <a:cubicBezTo>
                  <a:pt x="27" y="34"/>
                  <a:pt x="27" y="33"/>
                  <a:pt x="26" y="33"/>
                </a:cubicBezTo>
                <a:cubicBezTo>
                  <a:pt x="26" y="33"/>
                  <a:pt x="26" y="33"/>
                  <a:pt x="26" y="33"/>
                </a:cubicBezTo>
                <a:close/>
                <a:moveTo>
                  <a:pt x="156" y="13"/>
                </a:moveTo>
                <a:cubicBezTo>
                  <a:pt x="156" y="90"/>
                  <a:pt x="156" y="90"/>
                  <a:pt x="156" y="90"/>
                </a:cubicBezTo>
                <a:cubicBezTo>
                  <a:pt x="156" y="97"/>
                  <a:pt x="150" y="102"/>
                  <a:pt x="143" y="102"/>
                </a:cubicBezTo>
                <a:cubicBezTo>
                  <a:pt x="13" y="102"/>
                  <a:pt x="13" y="102"/>
                  <a:pt x="13" y="102"/>
                </a:cubicBezTo>
                <a:cubicBezTo>
                  <a:pt x="6" y="102"/>
                  <a:pt x="0" y="97"/>
                  <a:pt x="0" y="90"/>
                </a:cubicBezTo>
                <a:cubicBezTo>
                  <a:pt x="0" y="13"/>
                  <a:pt x="0" y="13"/>
                  <a:pt x="0" y="13"/>
                </a:cubicBezTo>
                <a:cubicBezTo>
                  <a:pt x="0" y="6"/>
                  <a:pt x="6" y="0"/>
                  <a:pt x="13" y="0"/>
                </a:cubicBezTo>
                <a:cubicBezTo>
                  <a:pt x="143" y="0"/>
                  <a:pt x="143" y="0"/>
                  <a:pt x="143" y="0"/>
                </a:cubicBezTo>
                <a:cubicBezTo>
                  <a:pt x="150" y="0"/>
                  <a:pt x="156" y="6"/>
                  <a:pt x="156" y="13"/>
                </a:cubicBezTo>
                <a:close/>
                <a:moveTo>
                  <a:pt x="11" y="16"/>
                </a:moveTo>
                <a:cubicBezTo>
                  <a:pt x="46" y="16"/>
                  <a:pt x="46" y="16"/>
                  <a:pt x="46" y="16"/>
                </a:cubicBezTo>
                <a:cubicBezTo>
                  <a:pt x="46" y="13"/>
                  <a:pt x="44" y="11"/>
                  <a:pt x="41" y="11"/>
                </a:cubicBezTo>
                <a:cubicBezTo>
                  <a:pt x="16" y="11"/>
                  <a:pt x="16" y="11"/>
                  <a:pt x="16" y="11"/>
                </a:cubicBezTo>
                <a:cubicBezTo>
                  <a:pt x="14" y="11"/>
                  <a:pt x="11" y="13"/>
                  <a:pt x="11" y="16"/>
                </a:cubicBezTo>
                <a:close/>
                <a:moveTo>
                  <a:pt x="11" y="36"/>
                </a:moveTo>
                <a:cubicBezTo>
                  <a:pt x="22" y="36"/>
                  <a:pt x="22" y="36"/>
                  <a:pt x="22" y="36"/>
                </a:cubicBezTo>
                <a:cubicBezTo>
                  <a:pt x="23" y="37"/>
                  <a:pt x="23" y="37"/>
                  <a:pt x="23" y="37"/>
                </a:cubicBezTo>
                <a:cubicBezTo>
                  <a:pt x="25" y="38"/>
                  <a:pt x="26" y="39"/>
                  <a:pt x="28" y="39"/>
                </a:cubicBezTo>
                <a:cubicBezTo>
                  <a:pt x="29" y="39"/>
                  <a:pt x="29" y="39"/>
                  <a:pt x="29" y="39"/>
                </a:cubicBezTo>
                <a:cubicBezTo>
                  <a:pt x="31" y="39"/>
                  <a:pt x="32" y="38"/>
                  <a:pt x="34" y="37"/>
                </a:cubicBezTo>
                <a:cubicBezTo>
                  <a:pt x="34" y="37"/>
                  <a:pt x="35" y="37"/>
                  <a:pt x="35" y="36"/>
                </a:cubicBezTo>
                <a:cubicBezTo>
                  <a:pt x="46" y="36"/>
                  <a:pt x="46" y="36"/>
                  <a:pt x="46" y="36"/>
                </a:cubicBezTo>
                <a:cubicBezTo>
                  <a:pt x="46" y="31"/>
                  <a:pt x="46" y="31"/>
                  <a:pt x="46" y="31"/>
                </a:cubicBezTo>
                <a:cubicBezTo>
                  <a:pt x="36" y="31"/>
                  <a:pt x="36" y="31"/>
                  <a:pt x="36" y="31"/>
                </a:cubicBezTo>
                <a:cubicBezTo>
                  <a:pt x="36" y="26"/>
                  <a:pt x="36" y="26"/>
                  <a:pt x="36" y="26"/>
                </a:cubicBezTo>
                <a:cubicBezTo>
                  <a:pt x="46" y="26"/>
                  <a:pt x="46" y="26"/>
                  <a:pt x="46" y="26"/>
                </a:cubicBezTo>
                <a:cubicBezTo>
                  <a:pt x="46" y="21"/>
                  <a:pt x="46" y="21"/>
                  <a:pt x="46" y="21"/>
                </a:cubicBezTo>
                <a:cubicBezTo>
                  <a:pt x="35" y="21"/>
                  <a:pt x="35" y="21"/>
                  <a:pt x="35" y="21"/>
                </a:cubicBezTo>
                <a:cubicBezTo>
                  <a:pt x="35" y="21"/>
                  <a:pt x="34" y="20"/>
                  <a:pt x="34" y="20"/>
                </a:cubicBezTo>
                <a:cubicBezTo>
                  <a:pt x="32" y="19"/>
                  <a:pt x="31" y="19"/>
                  <a:pt x="29" y="19"/>
                </a:cubicBezTo>
                <a:cubicBezTo>
                  <a:pt x="28" y="19"/>
                  <a:pt x="28" y="19"/>
                  <a:pt x="28" y="19"/>
                </a:cubicBezTo>
                <a:cubicBezTo>
                  <a:pt x="26" y="19"/>
                  <a:pt x="25" y="19"/>
                  <a:pt x="23" y="20"/>
                </a:cubicBezTo>
                <a:cubicBezTo>
                  <a:pt x="23" y="20"/>
                  <a:pt x="23" y="21"/>
                  <a:pt x="22" y="21"/>
                </a:cubicBezTo>
                <a:cubicBezTo>
                  <a:pt x="11" y="21"/>
                  <a:pt x="11" y="21"/>
                  <a:pt x="11" y="21"/>
                </a:cubicBezTo>
                <a:cubicBezTo>
                  <a:pt x="11" y="26"/>
                  <a:pt x="11" y="26"/>
                  <a:pt x="11" y="26"/>
                </a:cubicBezTo>
                <a:cubicBezTo>
                  <a:pt x="21" y="26"/>
                  <a:pt x="21" y="26"/>
                  <a:pt x="21" y="26"/>
                </a:cubicBezTo>
                <a:cubicBezTo>
                  <a:pt x="21" y="31"/>
                  <a:pt x="21" y="31"/>
                  <a:pt x="21" y="31"/>
                </a:cubicBezTo>
                <a:cubicBezTo>
                  <a:pt x="11" y="31"/>
                  <a:pt x="11" y="31"/>
                  <a:pt x="11" y="31"/>
                </a:cubicBezTo>
                <a:lnTo>
                  <a:pt x="11" y="36"/>
                </a:lnTo>
                <a:close/>
                <a:moveTo>
                  <a:pt x="11" y="41"/>
                </a:moveTo>
                <a:cubicBezTo>
                  <a:pt x="11" y="44"/>
                  <a:pt x="14" y="46"/>
                  <a:pt x="16" y="46"/>
                </a:cubicBezTo>
                <a:cubicBezTo>
                  <a:pt x="41" y="46"/>
                  <a:pt x="41" y="46"/>
                  <a:pt x="41" y="46"/>
                </a:cubicBezTo>
                <a:cubicBezTo>
                  <a:pt x="44" y="46"/>
                  <a:pt x="46" y="44"/>
                  <a:pt x="46" y="41"/>
                </a:cubicBezTo>
                <a:lnTo>
                  <a:pt x="11" y="41"/>
                </a:lnTo>
                <a:close/>
                <a:moveTo>
                  <a:pt x="54" y="77"/>
                </a:moveTo>
                <a:cubicBezTo>
                  <a:pt x="54" y="76"/>
                  <a:pt x="53" y="75"/>
                  <a:pt x="52" y="75"/>
                </a:cubicBezTo>
                <a:cubicBezTo>
                  <a:pt x="13" y="75"/>
                  <a:pt x="13" y="75"/>
                  <a:pt x="13" y="75"/>
                </a:cubicBezTo>
                <a:cubicBezTo>
                  <a:pt x="12" y="75"/>
                  <a:pt x="11" y="76"/>
                  <a:pt x="11" y="77"/>
                </a:cubicBezTo>
                <a:cubicBezTo>
                  <a:pt x="11" y="80"/>
                  <a:pt x="11" y="80"/>
                  <a:pt x="11" y="80"/>
                </a:cubicBezTo>
                <a:cubicBezTo>
                  <a:pt x="11" y="81"/>
                  <a:pt x="12" y="82"/>
                  <a:pt x="13" y="82"/>
                </a:cubicBezTo>
                <a:cubicBezTo>
                  <a:pt x="52" y="82"/>
                  <a:pt x="52" y="82"/>
                  <a:pt x="52" y="82"/>
                </a:cubicBezTo>
                <a:cubicBezTo>
                  <a:pt x="53" y="82"/>
                  <a:pt x="54" y="81"/>
                  <a:pt x="54" y="80"/>
                </a:cubicBezTo>
                <a:lnTo>
                  <a:pt x="54" y="77"/>
                </a:lnTo>
                <a:close/>
                <a:moveTo>
                  <a:pt x="142" y="61"/>
                </a:moveTo>
                <a:cubicBezTo>
                  <a:pt x="142" y="59"/>
                  <a:pt x="141" y="59"/>
                  <a:pt x="140" y="59"/>
                </a:cubicBezTo>
                <a:cubicBezTo>
                  <a:pt x="13" y="59"/>
                  <a:pt x="13" y="59"/>
                  <a:pt x="13" y="59"/>
                </a:cubicBezTo>
                <a:cubicBezTo>
                  <a:pt x="12" y="59"/>
                  <a:pt x="11" y="59"/>
                  <a:pt x="11" y="61"/>
                </a:cubicBezTo>
                <a:cubicBezTo>
                  <a:pt x="11" y="64"/>
                  <a:pt x="11" y="64"/>
                  <a:pt x="11" y="64"/>
                </a:cubicBezTo>
                <a:cubicBezTo>
                  <a:pt x="11" y="65"/>
                  <a:pt x="12" y="66"/>
                  <a:pt x="13" y="66"/>
                </a:cubicBezTo>
                <a:cubicBezTo>
                  <a:pt x="140" y="66"/>
                  <a:pt x="140" y="66"/>
                  <a:pt x="140" y="66"/>
                </a:cubicBezTo>
                <a:cubicBezTo>
                  <a:pt x="141" y="66"/>
                  <a:pt x="142" y="65"/>
                  <a:pt x="142" y="64"/>
                </a:cubicBezTo>
                <a:lnTo>
                  <a:pt x="142" y="61"/>
                </a:lnTo>
                <a:close/>
              </a:path>
            </a:pathLst>
          </a:custGeom>
          <a:solidFill>
            <a:schemeClr val="bg1">
              <a:lumMod val="85000"/>
            </a:schemeClr>
          </a:solidFill>
          <a:ln>
            <a:noFill/>
          </a:ln>
          <a:extLst/>
        </p:spPr>
        <p:txBody>
          <a:bodyPr vert="horz" wrap="square" lIns="91440" tIns="45720" rIns="91440" bIns="45720" numCol="1" anchor="t" anchorCtr="0" compatLnSpc="1">
            <a:prstTxWarp prst="textNoShape">
              <a:avLst/>
            </a:prstTxWarp>
          </a:bodyPr>
          <a:lstStyle/>
          <a:p>
            <a:endParaRPr lang="en-US" dirty="0">
              <a:solidFill>
                <a:srgbClr val="002776"/>
              </a:solidFill>
            </a:endParaRPr>
          </a:p>
        </p:txBody>
      </p:sp>
      <p:sp>
        <p:nvSpPr>
          <p:cNvPr id="80" name="Freeform 9"/>
          <p:cNvSpPr>
            <a:spLocks noChangeAspect="1" noEditPoints="1"/>
          </p:cNvSpPr>
          <p:nvPr/>
        </p:nvSpPr>
        <p:spPr bwMode="auto">
          <a:xfrm>
            <a:off x="8414367" y="332741"/>
            <a:ext cx="406904" cy="386948"/>
          </a:xfrm>
          <a:custGeom>
            <a:avLst/>
            <a:gdLst>
              <a:gd name="T0" fmla="*/ 3361 w 3383"/>
              <a:gd name="T1" fmla="*/ 2573 h 3220"/>
              <a:gd name="T2" fmla="*/ 2876 w 3383"/>
              <a:gd name="T3" fmla="*/ 2122 h 3220"/>
              <a:gd name="T4" fmla="*/ 1995 w 3383"/>
              <a:gd name="T5" fmla="*/ 1483 h 3220"/>
              <a:gd name="T6" fmla="*/ 1389 w 3383"/>
              <a:gd name="T7" fmla="*/ 581 h 3220"/>
              <a:gd name="T8" fmla="*/ 911 w 3383"/>
              <a:gd name="T9" fmla="*/ 34 h 3220"/>
              <a:gd name="T10" fmla="*/ 685 w 3383"/>
              <a:gd name="T11" fmla="*/ 20 h 3220"/>
              <a:gd name="T12" fmla="*/ 818 w 3383"/>
              <a:gd name="T13" fmla="*/ 261 h 3220"/>
              <a:gd name="T14" fmla="*/ 933 w 3383"/>
              <a:gd name="T15" fmla="*/ 605 h 3220"/>
              <a:gd name="T16" fmla="*/ 631 w 3383"/>
              <a:gd name="T17" fmla="*/ 847 h 3220"/>
              <a:gd name="T18" fmla="*/ 418 w 3383"/>
              <a:gd name="T19" fmla="*/ 661 h 3220"/>
              <a:gd name="T20" fmla="*/ 220 w 3383"/>
              <a:gd name="T21" fmla="*/ 485 h 3220"/>
              <a:gd name="T22" fmla="*/ 191 w 3383"/>
              <a:gd name="T23" fmla="*/ 755 h 3220"/>
              <a:gd name="T24" fmla="*/ 737 w 3383"/>
              <a:gd name="T25" fmla="*/ 1233 h 3220"/>
              <a:gd name="T26" fmla="*/ 1640 w 3383"/>
              <a:gd name="T27" fmla="*/ 1839 h 3220"/>
              <a:gd name="T28" fmla="*/ 2278 w 3383"/>
              <a:gd name="T29" fmla="*/ 2720 h 3220"/>
              <a:gd name="T30" fmla="*/ 2730 w 3383"/>
              <a:gd name="T31" fmla="*/ 3204 h 3220"/>
              <a:gd name="T32" fmla="*/ 2948 w 3383"/>
              <a:gd name="T33" fmla="*/ 3197 h 3220"/>
              <a:gd name="T34" fmla="*/ 2849 w 3383"/>
              <a:gd name="T35" fmla="*/ 2969 h 3220"/>
              <a:gd name="T36" fmla="*/ 2726 w 3383"/>
              <a:gd name="T37" fmla="*/ 2689 h 3220"/>
              <a:gd name="T38" fmla="*/ 2940 w 3383"/>
              <a:gd name="T39" fmla="*/ 2527 h 3220"/>
              <a:gd name="T40" fmla="*/ 3125 w 3383"/>
              <a:gd name="T41" fmla="*/ 2692 h 3220"/>
              <a:gd name="T42" fmla="*/ 3297 w 3383"/>
              <a:gd name="T43" fmla="*/ 2848 h 3220"/>
              <a:gd name="T44" fmla="*/ 3361 w 3383"/>
              <a:gd name="T45" fmla="*/ 2573 h 3220"/>
              <a:gd name="T46" fmla="*/ 1159 w 3383"/>
              <a:gd name="T47" fmla="*/ 2390 h 3220"/>
              <a:gd name="T48" fmla="*/ 1093 w 3383"/>
              <a:gd name="T49" fmla="*/ 2324 h 3220"/>
              <a:gd name="T50" fmla="*/ 529 w 3383"/>
              <a:gd name="T51" fmla="*/ 3021 h 3220"/>
              <a:gd name="T52" fmla="*/ 1159 w 3383"/>
              <a:gd name="T53" fmla="*/ 2390 h 3220"/>
              <a:gd name="T54" fmla="*/ 867 w 3383"/>
              <a:gd name="T55" fmla="*/ 2098 h 3220"/>
              <a:gd name="T56" fmla="*/ 169 w 3383"/>
              <a:gd name="T57" fmla="*/ 2662 h 3220"/>
              <a:gd name="T58" fmla="*/ 867 w 3383"/>
              <a:gd name="T59" fmla="*/ 2098 h 3220"/>
              <a:gd name="T60" fmla="*/ 1566 w 3383"/>
              <a:gd name="T61" fmla="*/ 1913 h 3220"/>
              <a:gd name="T62" fmla="*/ 1635 w 3383"/>
              <a:gd name="T63" fmla="*/ 1982 h 3220"/>
              <a:gd name="T64" fmla="*/ 1011 w 3383"/>
              <a:gd name="T65" fmla="*/ 2719 h 3220"/>
              <a:gd name="T66" fmla="*/ 546 w 3383"/>
              <a:gd name="T67" fmla="*/ 3157 h 3220"/>
              <a:gd name="T68" fmla="*/ 47 w 3383"/>
              <a:gd name="T69" fmla="*/ 2605 h 3220"/>
              <a:gd name="T70" fmla="*/ 1003 w 3383"/>
              <a:gd name="T71" fmla="*/ 1711 h 3220"/>
              <a:gd name="T72" fmla="*/ 1566 w 3383"/>
              <a:gd name="T73" fmla="*/ 1913 h 3220"/>
              <a:gd name="T74" fmla="*/ 1849 w 3383"/>
              <a:gd name="T75" fmla="*/ 1186 h 3220"/>
              <a:gd name="T76" fmla="*/ 2715 w 3383"/>
              <a:gd name="T77" fmla="*/ 319 h 3220"/>
              <a:gd name="T78" fmla="*/ 3046 w 3383"/>
              <a:gd name="T79" fmla="*/ 0 h 3220"/>
              <a:gd name="T80" fmla="*/ 2971 w 3383"/>
              <a:gd name="T81" fmla="*/ 514 h 3220"/>
              <a:gd name="T82" fmla="*/ 2004 w 3383"/>
              <a:gd name="T83" fmla="*/ 1344 h 3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83" h="3220">
                <a:moveTo>
                  <a:pt x="3361" y="2573"/>
                </a:moveTo>
                <a:lnTo>
                  <a:pt x="3361" y="2573"/>
                </a:lnTo>
                <a:cubicBezTo>
                  <a:pt x="3338" y="2480"/>
                  <a:pt x="3265" y="2350"/>
                  <a:pt x="3199" y="2283"/>
                </a:cubicBezTo>
                <a:cubicBezTo>
                  <a:pt x="3132" y="2217"/>
                  <a:pt x="2987" y="2144"/>
                  <a:pt x="2876" y="2122"/>
                </a:cubicBezTo>
                <a:cubicBezTo>
                  <a:pt x="2766" y="2100"/>
                  <a:pt x="2639" y="2064"/>
                  <a:pt x="2595" y="2043"/>
                </a:cubicBezTo>
                <a:cubicBezTo>
                  <a:pt x="2551" y="2021"/>
                  <a:pt x="2281" y="1769"/>
                  <a:pt x="1995" y="1483"/>
                </a:cubicBezTo>
                <a:cubicBezTo>
                  <a:pt x="1709" y="1197"/>
                  <a:pt x="1457" y="927"/>
                  <a:pt x="1436" y="883"/>
                </a:cubicBezTo>
                <a:cubicBezTo>
                  <a:pt x="1415" y="840"/>
                  <a:pt x="1393" y="704"/>
                  <a:pt x="1389" y="581"/>
                </a:cubicBezTo>
                <a:cubicBezTo>
                  <a:pt x="1384" y="458"/>
                  <a:pt x="1318" y="295"/>
                  <a:pt x="1243" y="219"/>
                </a:cubicBezTo>
                <a:cubicBezTo>
                  <a:pt x="1167" y="144"/>
                  <a:pt x="1018" y="60"/>
                  <a:pt x="911" y="34"/>
                </a:cubicBezTo>
                <a:cubicBezTo>
                  <a:pt x="845" y="18"/>
                  <a:pt x="781" y="10"/>
                  <a:pt x="738" y="10"/>
                </a:cubicBezTo>
                <a:cubicBezTo>
                  <a:pt x="711" y="10"/>
                  <a:pt x="692" y="13"/>
                  <a:pt x="685" y="20"/>
                </a:cubicBezTo>
                <a:cubicBezTo>
                  <a:pt x="667" y="38"/>
                  <a:pt x="648" y="57"/>
                  <a:pt x="642" y="63"/>
                </a:cubicBezTo>
                <a:cubicBezTo>
                  <a:pt x="636" y="69"/>
                  <a:pt x="715" y="158"/>
                  <a:pt x="818" y="261"/>
                </a:cubicBezTo>
                <a:cubicBezTo>
                  <a:pt x="920" y="364"/>
                  <a:pt x="1004" y="460"/>
                  <a:pt x="1004" y="475"/>
                </a:cubicBezTo>
                <a:cubicBezTo>
                  <a:pt x="1003" y="490"/>
                  <a:pt x="971" y="548"/>
                  <a:pt x="933" y="605"/>
                </a:cubicBezTo>
                <a:cubicBezTo>
                  <a:pt x="895" y="661"/>
                  <a:pt x="818" y="739"/>
                  <a:pt x="761" y="777"/>
                </a:cubicBezTo>
                <a:cubicBezTo>
                  <a:pt x="705" y="815"/>
                  <a:pt x="646" y="847"/>
                  <a:pt x="631" y="847"/>
                </a:cubicBezTo>
                <a:lnTo>
                  <a:pt x="631" y="847"/>
                </a:lnTo>
                <a:cubicBezTo>
                  <a:pt x="616" y="847"/>
                  <a:pt x="520" y="764"/>
                  <a:pt x="418" y="661"/>
                </a:cubicBezTo>
                <a:cubicBezTo>
                  <a:pt x="319" y="562"/>
                  <a:pt x="232" y="485"/>
                  <a:pt x="221" y="485"/>
                </a:cubicBezTo>
                <a:cubicBezTo>
                  <a:pt x="220" y="485"/>
                  <a:pt x="220" y="485"/>
                  <a:pt x="220" y="485"/>
                </a:cubicBezTo>
                <a:cubicBezTo>
                  <a:pt x="213" y="491"/>
                  <a:pt x="194" y="511"/>
                  <a:pt x="176" y="529"/>
                </a:cubicBezTo>
                <a:cubicBezTo>
                  <a:pt x="158" y="547"/>
                  <a:pt x="165" y="648"/>
                  <a:pt x="191" y="755"/>
                </a:cubicBezTo>
                <a:cubicBezTo>
                  <a:pt x="217" y="861"/>
                  <a:pt x="300" y="1010"/>
                  <a:pt x="376" y="1086"/>
                </a:cubicBezTo>
                <a:cubicBezTo>
                  <a:pt x="452" y="1162"/>
                  <a:pt x="614" y="1228"/>
                  <a:pt x="737" y="1233"/>
                </a:cubicBezTo>
                <a:cubicBezTo>
                  <a:pt x="860" y="1237"/>
                  <a:pt x="996" y="1258"/>
                  <a:pt x="1040" y="1280"/>
                </a:cubicBezTo>
                <a:cubicBezTo>
                  <a:pt x="1084" y="1301"/>
                  <a:pt x="1354" y="1553"/>
                  <a:pt x="1640" y="1839"/>
                </a:cubicBezTo>
                <a:cubicBezTo>
                  <a:pt x="1926" y="2125"/>
                  <a:pt x="2178" y="2395"/>
                  <a:pt x="2199" y="2439"/>
                </a:cubicBezTo>
                <a:cubicBezTo>
                  <a:pt x="2220" y="2483"/>
                  <a:pt x="2256" y="2609"/>
                  <a:pt x="2278" y="2720"/>
                </a:cubicBezTo>
                <a:cubicBezTo>
                  <a:pt x="2300" y="2831"/>
                  <a:pt x="2373" y="2976"/>
                  <a:pt x="2440" y="3042"/>
                </a:cubicBezTo>
                <a:cubicBezTo>
                  <a:pt x="2506" y="3109"/>
                  <a:pt x="2637" y="3182"/>
                  <a:pt x="2730" y="3204"/>
                </a:cubicBezTo>
                <a:cubicBezTo>
                  <a:pt x="2771" y="3214"/>
                  <a:pt x="2814" y="3220"/>
                  <a:pt x="2850" y="3220"/>
                </a:cubicBezTo>
                <a:cubicBezTo>
                  <a:pt x="2896" y="3220"/>
                  <a:pt x="2933" y="3212"/>
                  <a:pt x="2948" y="3197"/>
                </a:cubicBezTo>
                <a:cubicBezTo>
                  <a:pt x="2975" y="3170"/>
                  <a:pt x="3000" y="3144"/>
                  <a:pt x="3005" y="3140"/>
                </a:cubicBezTo>
                <a:cubicBezTo>
                  <a:pt x="3009" y="3136"/>
                  <a:pt x="2939" y="3059"/>
                  <a:pt x="2849" y="2969"/>
                </a:cubicBezTo>
                <a:cubicBezTo>
                  <a:pt x="2758" y="2879"/>
                  <a:pt x="2684" y="2796"/>
                  <a:pt x="2683" y="2784"/>
                </a:cubicBezTo>
                <a:cubicBezTo>
                  <a:pt x="2682" y="2773"/>
                  <a:pt x="2701" y="2730"/>
                  <a:pt x="2726" y="2689"/>
                </a:cubicBezTo>
                <a:cubicBezTo>
                  <a:pt x="2751" y="2648"/>
                  <a:pt x="2804" y="2595"/>
                  <a:pt x="2845" y="2570"/>
                </a:cubicBezTo>
                <a:cubicBezTo>
                  <a:pt x="2885" y="2546"/>
                  <a:pt x="2927" y="2527"/>
                  <a:pt x="2940" y="2527"/>
                </a:cubicBezTo>
                <a:cubicBezTo>
                  <a:pt x="2940" y="2527"/>
                  <a:pt x="2940" y="2527"/>
                  <a:pt x="2940" y="2527"/>
                </a:cubicBezTo>
                <a:cubicBezTo>
                  <a:pt x="2952" y="2528"/>
                  <a:pt x="3035" y="2602"/>
                  <a:pt x="3125" y="2692"/>
                </a:cubicBezTo>
                <a:cubicBezTo>
                  <a:pt x="3213" y="2780"/>
                  <a:pt x="3288" y="2848"/>
                  <a:pt x="3296" y="2848"/>
                </a:cubicBezTo>
                <a:cubicBezTo>
                  <a:pt x="3296" y="2848"/>
                  <a:pt x="3297" y="2848"/>
                  <a:pt x="3297" y="2848"/>
                </a:cubicBezTo>
                <a:cubicBezTo>
                  <a:pt x="3301" y="2844"/>
                  <a:pt x="3326" y="2819"/>
                  <a:pt x="3353" y="2792"/>
                </a:cubicBezTo>
                <a:cubicBezTo>
                  <a:pt x="3380" y="2765"/>
                  <a:pt x="3383" y="2667"/>
                  <a:pt x="3361" y="2573"/>
                </a:cubicBezTo>
                <a:lnTo>
                  <a:pt x="3361" y="2573"/>
                </a:lnTo>
                <a:close/>
                <a:moveTo>
                  <a:pt x="1159" y="2390"/>
                </a:moveTo>
                <a:lnTo>
                  <a:pt x="1159" y="2390"/>
                </a:lnTo>
                <a:lnTo>
                  <a:pt x="1093" y="2324"/>
                </a:lnTo>
                <a:lnTo>
                  <a:pt x="443" y="2973"/>
                </a:lnTo>
                <a:lnTo>
                  <a:pt x="529" y="3021"/>
                </a:lnTo>
                <a:lnTo>
                  <a:pt x="1159" y="2390"/>
                </a:lnTo>
                <a:lnTo>
                  <a:pt x="1159" y="2390"/>
                </a:lnTo>
                <a:close/>
                <a:moveTo>
                  <a:pt x="867" y="2098"/>
                </a:moveTo>
                <a:lnTo>
                  <a:pt x="867" y="2098"/>
                </a:lnTo>
                <a:lnTo>
                  <a:pt x="800" y="2031"/>
                </a:lnTo>
                <a:lnTo>
                  <a:pt x="169" y="2662"/>
                </a:lnTo>
                <a:lnTo>
                  <a:pt x="218" y="2747"/>
                </a:lnTo>
                <a:lnTo>
                  <a:pt x="867" y="2098"/>
                </a:lnTo>
                <a:lnTo>
                  <a:pt x="867" y="2098"/>
                </a:lnTo>
                <a:close/>
                <a:moveTo>
                  <a:pt x="1566" y="1913"/>
                </a:moveTo>
                <a:lnTo>
                  <a:pt x="1566" y="1913"/>
                </a:lnTo>
                <a:cubicBezTo>
                  <a:pt x="1590" y="1937"/>
                  <a:pt x="1613" y="1959"/>
                  <a:pt x="1635" y="1982"/>
                </a:cubicBezTo>
                <a:cubicBezTo>
                  <a:pt x="1584" y="2045"/>
                  <a:pt x="1525" y="2122"/>
                  <a:pt x="1480" y="2188"/>
                </a:cubicBezTo>
                <a:cubicBezTo>
                  <a:pt x="1408" y="2294"/>
                  <a:pt x="1197" y="2533"/>
                  <a:pt x="1011" y="2719"/>
                </a:cubicBezTo>
                <a:cubicBezTo>
                  <a:pt x="825" y="2904"/>
                  <a:pt x="634" y="3095"/>
                  <a:pt x="586" y="3143"/>
                </a:cubicBezTo>
                <a:cubicBezTo>
                  <a:pt x="577" y="3153"/>
                  <a:pt x="563" y="3157"/>
                  <a:pt x="546" y="3157"/>
                </a:cubicBezTo>
                <a:cubicBezTo>
                  <a:pt x="476" y="3157"/>
                  <a:pt x="349" y="3081"/>
                  <a:pt x="229" y="2962"/>
                </a:cubicBezTo>
                <a:cubicBezTo>
                  <a:pt x="81" y="2813"/>
                  <a:pt x="0" y="2653"/>
                  <a:pt x="47" y="2605"/>
                </a:cubicBezTo>
                <a:cubicBezTo>
                  <a:pt x="95" y="2557"/>
                  <a:pt x="287" y="2365"/>
                  <a:pt x="472" y="2180"/>
                </a:cubicBezTo>
                <a:cubicBezTo>
                  <a:pt x="658" y="1994"/>
                  <a:pt x="896" y="1783"/>
                  <a:pt x="1003" y="1711"/>
                </a:cubicBezTo>
                <a:cubicBezTo>
                  <a:pt x="1067" y="1667"/>
                  <a:pt x="1142" y="1610"/>
                  <a:pt x="1203" y="1560"/>
                </a:cubicBezTo>
                <a:cubicBezTo>
                  <a:pt x="1300" y="1651"/>
                  <a:pt x="1424" y="1770"/>
                  <a:pt x="1566" y="1913"/>
                </a:cubicBezTo>
                <a:lnTo>
                  <a:pt x="1566" y="1913"/>
                </a:lnTo>
                <a:close/>
                <a:moveTo>
                  <a:pt x="1849" y="1186"/>
                </a:moveTo>
                <a:lnTo>
                  <a:pt x="1849" y="1186"/>
                </a:lnTo>
                <a:lnTo>
                  <a:pt x="2715" y="319"/>
                </a:lnTo>
                <a:lnTo>
                  <a:pt x="2676" y="220"/>
                </a:lnTo>
                <a:lnTo>
                  <a:pt x="3046" y="0"/>
                </a:lnTo>
                <a:lnTo>
                  <a:pt x="3191" y="145"/>
                </a:lnTo>
                <a:lnTo>
                  <a:pt x="2971" y="514"/>
                </a:lnTo>
                <a:lnTo>
                  <a:pt x="2872" y="475"/>
                </a:lnTo>
                <a:lnTo>
                  <a:pt x="2004" y="1344"/>
                </a:lnTo>
                <a:cubicBezTo>
                  <a:pt x="1948" y="1288"/>
                  <a:pt x="1896" y="1235"/>
                  <a:pt x="1849" y="1186"/>
                </a:cubicBez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 name="Rectangle 27"/>
          <p:cNvSpPr txBox="1">
            <a:spLocks/>
          </p:cNvSpPr>
          <p:nvPr/>
        </p:nvSpPr>
        <p:spPr bwMode="gray">
          <a:xfrm>
            <a:off x="301438" y="368114"/>
            <a:ext cx="8330184" cy="666849"/>
          </a:xfrm>
          <a:prstGeom prst="rect">
            <a:avLst/>
          </a:prstGeom>
        </p:spPr>
        <p:txBody>
          <a:bodyPr/>
          <a:lstStyle>
            <a:lvl1pPr algn="l" rtl="0" eaLnBrk="1" fontAlgn="base" hangingPunct="1">
              <a:lnSpc>
                <a:spcPts val="2600"/>
              </a:lnSpc>
              <a:spcBef>
                <a:spcPct val="0"/>
              </a:spcBef>
              <a:spcAft>
                <a:spcPct val="0"/>
              </a:spcAft>
              <a:defRPr kumimoji="0" lang="en-US" sz="2000" b="1" i="0" u="none" strike="noStrike" kern="1200" cap="none" spc="0" normalizeH="0" baseline="0" noProof="0" dirty="0" smtClean="0">
                <a:ln>
                  <a:noFill/>
                </a:ln>
                <a:solidFill>
                  <a:schemeClr val="tx2"/>
                </a:solidFill>
                <a:effectLst/>
                <a:uLnTx/>
                <a:uFillTx/>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defRPr b="1">
                <a:solidFill>
                  <a:schemeClr val="tx1"/>
                </a:solidFill>
                <a:latin typeface="Arial" charset="0"/>
              </a:defRPr>
            </a:lvl2pPr>
            <a:lvl3pPr algn="l" rtl="0" eaLnBrk="1" fontAlgn="base" hangingPunct="1">
              <a:lnSpc>
                <a:spcPct val="90000"/>
              </a:lnSpc>
              <a:spcBef>
                <a:spcPct val="0"/>
              </a:spcBef>
              <a:spcAft>
                <a:spcPct val="0"/>
              </a:spcAft>
              <a:defRPr b="1">
                <a:solidFill>
                  <a:schemeClr val="tx1"/>
                </a:solidFill>
                <a:latin typeface="Arial" charset="0"/>
              </a:defRPr>
            </a:lvl3pPr>
            <a:lvl4pPr algn="l" rtl="0" eaLnBrk="1" fontAlgn="base" hangingPunct="1">
              <a:lnSpc>
                <a:spcPct val="90000"/>
              </a:lnSpc>
              <a:spcBef>
                <a:spcPct val="0"/>
              </a:spcBef>
              <a:spcAft>
                <a:spcPct val="0"/>
              </a:spcAft>
              <a:defRPr b="1">
                <a:solidFill>
                  <a:schemeClr val="tx1"/>
                </a:solidFill>
                <a:latin typeface="Arial" charset="0"/>
              </a:defRPr>
            </a:lvl4pPr>
            <a:lvl5pPr algn="l" rtl="0" eaLnBrk="1" fontAlgn="base" hangingPunct="1">
              <a:lnSpc>
                <a:spcPct val="90000"/>
              </a:lnSpc>
              <a:spcBef>
                <a:spcPct val="0"/>
              </a:spcBef>
              <a:spcAft>
                <a:spcPct val="0"/>
              </a:spcAft>
              <a:defRPr b="1">
                <a:solidFill>
                  <a:schemeClr val="tx1"/>
                </a:solidFill>
                <a:latin typeface="Arial" charset="0"/>
              </a:defRPr>
            </a:lvl5pPr>
            <a:lvl6pPr marL="457200" algn="l" rtl="0" eaLnBrk="1" fontAlgn="base" hangingPunct="1">
              <a:spcBef>
                <a:spcPct val="0"/>
              </a:spcBef>
              <a:spcAft>
                <a:spcPct val="0"/>
              </a:spcAft>
              <a:defRPr sz="2400" b="1">
                <a:solidFill>
                  <a:schemeClr val="accent1"/>
                </a:solidFill>
                <a:latin typeface="Arial" charset="0"/>
              </a:defRPr>
            </a:lvl6pPr>
            <a:lvl7pPr marL="914400" algn="l" rtl="0" eaLnBrk="1" fontAlgn="base" hangingPunct="1">
              <a:spcBef>
                <a:spcPct val="0"/>
              </a:spcBef>
              <a:spcAft>
                <a:spcPct val="0"/>
              </a:spcAft>
              <a:defRPr sz="2400" b="1">
                <a:solidFill>
                  <a:schemeClr val="accent1"/>
                </a:solidFill>
                <a:latin typeface="Arial" charset="0"/>
              </a:defRPr>
            </a:lvl7pPr>
            <a:lvl8pPr marL="1371600" algn="l" rtl="0" eaLnBrk="1" fontAlgn="base" hangingPunct="1">
              <a:spcBef>
                <a:spcPct val="0"/>
              </a:spcBef>
              <a:spcAft>
                <a:spcPct val="0"/>
              </a:spcAft>
              <a:defRPr sz="2400" b="1">
                <a:solidFill>
                  <a:schemeClr val="accent1"/>
                </a:solidFill>
                <a:latin typeface="Arial" charset="0"/>
              </a:defRPr>
            </a:lvl8pPr>
            <a:lvl9pPr marL="1828800" algn="l" rtl="0" eaLnBrk="1" fontAlgn="base" hangingPunct="1">
              <a:spcBef>
                <a:spcPct val="0"/>
              </a:spcBef>
              <a:spcAft>
                <a:spcPct val="0"/>
              </a:spcAft>
              <a:defRPr sz="2400" b="1">
                <a:solidFill>
                  <a:schemeClr val="accent1"/>
                </a:solidFill>
                <a:latin typeface="Arial" charset="0"/>
              </a:defRPr>
            </a:lvl9pPr>
          </a:lstStyle>
          <a:p>
            <a:r>
              <a:rPr lang="en-US" sz="2800" b="0" dirty="0" smtClean="0">
                <a:solidFill>
                  <a:srgbClr val="3C8A2E"/>
                </a:solidFill>
                <a:latin typeface="Arial"/>
                <a:cs typeface="Arial"/>
              </a:rPr>
              <a:t>Governance</a:t>
            </a:r>
            <a:r>
              <a:rPr lang="en-US" sz="2800" b="0" dirty="0" smtClean="0">
                <a:solidFill>
                  <a:schemeClr val="accent2"/>
                </a:solidFill>
                <a:latin typeface="+mj-lt"/>
                <a:cs typeface="+mj-cs"/>
              </a:rPr>
              <a:t/>
            </a:r>
            <a:br>
              <a:rPr lang="en-US" sz="2800" b="0" dirty="0" smtClean="0">
                <a:solidFill>
                  <a:schemeClr val="accent2"/>
                </a:solidFill>
                <a:latin typeface="+mj-lt"/>
                <a:cs typeface="+mj-cs"/>
              </a:rPr>
            </a:br>
            <a:endParaRPr lang="en-US" b="0" dirty="0">
              <a:solidFill>
                <a:srgbClr val="002776"/>
              </a:solidFill>
              <a:latin typeface="+mn-lt"/>
              <a:ea typeface="+mn-ea"/>
              <a:cs typeface="+mn-cs"/>
            </a:endParaRPr>
          </a:p>
        </p:txBody>
      </p:sp>
    </p:spTree>
    <p:extLst>
      <p:ext uri="{BB962C8B-B14F-4D97-AF65-F5344CB8AC3E}">
        <p14:creationId xmlns:p14="http://schemas.microsoft.com/office/powerpoint/2010/main" val="81351069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body" sz="quarter" idx="13"/>
          </p:nvPr>
        </p:nvSpPr>
        <p:spPr>
          <a:xfrm>
            <a:off x="410083" y="854114"/>
            <a:ext cx="8148130" cy="369332"/>
          </a:xfrm>
        </p:spPr>
        <p:txBody>
          <a:bodyPr/>
          <a:lstStyle/>
          <a:p>
            <a:pPr lvl="0" fontAlgn="auto">
              <a:spcBef>
                <a:spcPts val="0"/>
              </a:spcBef>
              <a:spcAft>
                <a:spcPts val="0"/>
              </a:spcAft>
            </a:pPr>
            <a:r>
              <a:rPr lang="en-US" sz="1200" dirty="0" smtClean="0">
                <a:solidFill>
                  <a:srgbClr val="000000"/>
                </a:solidFill>
                <a:latin typeface="+mn-lt"/>
                <a:cs typeface="Calibri" panose="020F0502020204030204" pitchFamily="34" charset="0"/>
              </a:rPr>
              <a:t>Organizations should </a:t>
            </a:r>
            <a:r>
              <a:rPr lang="en-US" sz="1200" dirty="0">
                <a:solidFill>
                  <a:srgbClr val="000000"/>
                </a:solidFill>
                <a:latin typeface="+mn-lt"/>
                <a:cs typeface="Calibri" panose="020F0502020204030204" pitchFamily="34" charset="0"/>
              </a:rPr>
              <a:t>develop and </a:t>
            </a:r>
            <a:r>
              <a:rPr lang="en-US" sz="1200" dirty="0" smtClean="0">
                <a:solidFill>
                  <a:srgbClr val="000000"/>
                </a:solidFill>
                <a:latin typeface="+mn-lt"/>
                <a:cs typeface="Calibri" panose="020F0502020204030204" pitchFamily="34" charset="0"/>
              </a:rPr>
              <a:t>implement an Incident Response </a:t>
            </a:r>
            <a:r>
              <a:rPr lang="en-US" sz="1200" dirty="0">
                <a:solidFill>
                  <a:srgbClr val="000000"/>
                </a:solidFill>
                <a:latin typeface="+mn-lt"/>
                <a:cs typeface="Calibri" panose="020F0502020204030204" pitchFamily="34" charset="0"/>
              </a:rPr>
              <a:t>strategy that aligns with expectations, responsibilities, and values of an organization’s stakeholders, leadership, and markets.</a:t>
            </a:r>
          </a:p>
        </p:txBody>
      </p:sp>
      <p:sp>
        <p:nvSpPr>
          <p:cNvPr id="5" name="Title 3"/>
          <p:cNvSpPr txBox="1">
            <a:spLocks noGrp="1"/>
          </p:cNvSpPr>
          <p:nvPr>
            <p:ph type="title"/>
          </p:nvPr>
        </p:nvSpPr>
        <p:spPr bwMode="gray">
          <a:xfrm>
            <a:off x="410083" y="379485"/>
            <a:ext cx="8330184" cy="349668"/>
          </a:xfrm>
          <a:prstGeom prst="rect">
            <a:avLst/>
          </a:prstGeom>
        </p:spPr>
        <p:txBody>
          <a:bodyPr lIns="0" tIns="0" rIns="0" bIns="0" anchor="b" anchorCtr="0">
            <a:spAutoFit/>
          </a:bodyPr>
          <a:lstStyle>
            <a:lvl1pPr algn="l" rtl="0" eaLnBrk="1" fontAlgn="base" hangingPunct="1">
              <a:lnSpc>
                <a:spcPts val="2600"/>
              </a:lnSpc>
              <a:spcBef>
                <a:spcPct val="0"/>
              </a:spcBef>
              <a:spcAft>
                <a:spcPct val="0"/>
              </a:spcAft>
              <a:defRPr kumimoji="0" lang="en-US" sz="2400" b="1" i="0" u="none" strike="noStrike" kern="1200" cap="none" spc="0" normalizeH="0" baseline="0" noProof="0" dirty="0" smtClean="0">
                <a:ln>
                  <a:noFill/>
                </a:ln>
                <a:solidFill>
                  <a:schemeClr val="tx2"/>
                </a:solidFill>
                <a:effectLst/>
                <a:uLnTx/>
                <a:uFillTx/>
                <a:latin typeface="+mj-lt"/>
                <a:ea typeface="+mj-ea"/>
                <a:cs typeface="+mj-cs"/>
              </a:defRPr>
            </a:lvl1pPr>
            <a:lvl2pPr algn="l" rtl="0" eaLnBrk="1" fontAlgn="base" hangingPunct="1">
              <a:lnSpc>
                <a:spcPct val="90000"/>
              </a:lnSpc>
              <a:spcBef>
                <a:spcPct val="0"/>
              </a:spcBef>
              <a:spcAft>
                <a:spcPct val="0"/>
              </a:spcAft>
              <a:defRPr b="1">
                <a:solidFill>
                  <a:schemeClr val="tx1"/>
                </a:solidFill>
                <a:latin typeface="Arial" charset="0"/>
              </a:defRPr>
            </a:lvl2pPr>
            <a:lvl3pPr algn="l" rtl="0" eaLnBrk="1" fontAlgn="base" hangingPunct="1">
              <a:lnSpc>
                <a:spcPct val="90000"/>
              </a:lnSpc>
              <a:spcBef>
                <a:spcPct val="0"/>
              </a:spcBef>
              <a:spcAft>
                <a:spcPct val="0"/>
              </a:spcAft>
              <a:defRPr b="1">
                <a:solidFill>
                  <a:schemeClr val="tx1"/>
                </a:solidFill>
                <a:latin typeface="Arial" charset="0"/>
              </a:defRPr>
            </a:lvl3pPr>
            <a:lvl4pPr algn="l" rtl="0" eaLnBrk="1" fontAlgn="base" hangingPunct="1">
              <a:lnSpc>
                <a:spcPct val="90000"/>
              </a:lnSpc>
              <a:spcBef>
                <a:spcPct val="0"/>
              </a:spcBef>
              <a:spcAft>
                <a:spcPct val="0"/>
              </a:spcAft>
              <a:defRPr b="1">
                <a:solidFill>
                  <a:schemeClr val="tx1"/>
                </a:solidFill>
                <a:latin typeface="Arial" charset="0"/>
              </a:defRPr>
            </a:lvl4pPr>
            <a:lvl5pPr algn="l" rtl="0" eaLnBrk="1" fontAlgn="base" hangingPunct="1">
              <a:lnSpc>
                <a:spcPct val="90000"/>
              </a:lnSpc>
              <a:spcBef>
                <a:spcPct val="0"/>
              </a:spcBef>
              <a:spcAft>
                <a:spcPct val="0"/>
              </a:spcAft>
              <a:defRPr b="1">
                <a:solidFill>
                  <a:schemeClr val="tx1"/>
                </a:solidFill>
                <a:latin typeface="Arial" charset="0"/>
              </a:defRPr>
            </a:lvl5pPr>
            <a:lvl6pPr marL="457200" algn="l" rtl="0" eaLnBrk="1" fontAlgn="base" hangingPunct="1">
              <a:spcBef>
                <a:spcPct val="0"/>
              </a:spcBef>
              <a:spcAft>
                <a:spcPct val="0"/>
              </a:spcAft>
              <a:defRPr sz="2400" b="1">
                <a:solidFill>
                  <a:schemeClr val="accent1"/>
                </a:solidFill>
                <a:latin typeface="Arial" charset="0"/>
              </a:defRPr>
            </a:lvl6pPr>
            <a:lvl7pPr marL="914400" algn="l" rtl="0" eaLnBrk="1" fontAlgn="base" hangingPunct="1">
              <a:spcBef>
                <a:spcPct val="0"/>
              </a:spcBef>
              <a:spcAft>
                <a:spcPct val="0"/>
              </a:spcAft>
              <a:defRPr sz="2400" b="1">
                <a:solidFill>
                  <a:schemeClr val="accent1"/>
                </a:solidFill>
                <a:latin typeface="Arial" charset="0"/>
              </a:defRPr>
            </a:lvl7pPr>
            <a:lvl8pPr marL="1371600" algn="l" rtl="0" eaLnBrk="1" fontAlgn="base" hangingPunct="1">
              <a:spcBef>
                <a:spcPct val="0"/>
              </a:spcBef>
              <a:spcAft>
                <a:spcPct val="0"/>
              </a:spcAft>
              <a:defRPr sz="2400" b="1">
                <a:solidFill>
                  <a:schemeClr val="accent1"/>
                </a:solidFill>
                <a:latin typeface="Arial" charset="0"/>
              </a:defRPr>
            </a:lvl8pPr>
            <a:lvl9pPr marL="1828800" algn="l" rtl="0" eaLnBrk="1" fontAlgn="base" hangingPunct="1">
              <a:spcBef>
                <a:spcPct val="0"/>
              </a:spcBef>
              <a:spcAft>
                <a:spcPct val="0"/>
              </a:spcAft>
              <a:defRPr sz="2400" b="1">
                <a:solidFill>
                  <a:schemeClr val="accent1"/>
                </a:solidFill>
                <a:latin typeface="Arial" charset="0"/>
              </a:defRPr>
            </a:lvl9pPr>
          </a:lstStyle>
          <a:p>
            <a:r>
              <a:rPr sz="2800" b="0" dirty="0" smtClean="0">
                <a:solidFill>
                  <a:srgbClr val="3C8A2E"/>
                </a:solidFill>
                <a:latin typeface="Arial"/>
                <a:cs typeface="Arial"/>
              </a:rPr>
              <a:t>Strategy</a:t>
            </a:r>
            <a:endParaRPr sz="2800" b="0" dirty="0">
              <a:solidFill>
                <a:srgbClr val="3C8A2E"/>
              </a:solidFill>
              <a:latin typeface="Arial"/>
              <a:cs typeface="Arial"/>
            </a:endParaRPr>
          </a:p>
        </p:txBody>
      </p:sp>
      <p:sp>
        <p:nvSpPr>
          <p:cNvPr id="82" name="Rectangle 81"/>
          <p:cNvSpPr/>
          <p:nvPr/>
        </p:nvSpPr>
        <p:spPr>
          <a:xfrm>
            <a:off x="6818379" y="3474217"/>
            <a:ext cx="1979199" cy="1477328"/>
          </a:xfrm>
          <a:prstGeom prst="rect">
            <a:avLst/>
          </a:prstGeom>
        </p:spPr>
        <p:txBody>
          <a:bodyPr wrap="square">
            <a:spAutoFit/>
          </a:bodyPr>
          <a:lstStyle/>
          <a:p>
            <a:pPr marL="109538" indent="-109538" algn="l" fontAlgn="auto">
              <a:spcBef>
                <a:spcPts val="0"/>
              </a:spcBef>
              <a:spcAft>
                <a:spcPts val="0"/>
              </a:spcAft>
              <a:buFont typeface="Arial" pitchFamily="34" charset="0"/>
              <a:buChar char="•"/>
              <a:defRPr/>
            </a:pPr>
            <a:r>
              <a:rPr lang="en-US" sz="1000" b="0" dirty="0" smtClean="0">
                <a:solidFill>
                  <a:srgbClr val="000000"/>
                </a:solidFill>
                <a:latin typeface="Arial"/>
                <a:ea typeface="Segoe UI" pitchFamily="34" charset="0"/>
                <a:cs typeface="Calibri" pitchFamily="34" charset="0"/>
              </a:rPr>
              <a:t>Assemble a cross-functional team.</a:t>
            </a:r>
          </a:p>
          <a:p>
            <a:pPr marL="109538" indent="-109538" algn="l" fontAlgn="auto">
              <a:spcBef>
                <a:spcPts val="0"/>
              </a:spcBef>
              <a:spcAft>
                <a:spcPts val="0"/>
              </a:spcAft>
              <a:buFont typeface="Arial" pitchFamily="34" charset="0"/>
              <a:buChar char="•"/>
              <a:defRPr/>
            </a:pPr>
            <a:r>
              <a:rPr lang="en-US" sz="1000" b="0" dirty="0" smtClean="0">
                <a:solidFill>
                  <a:srgbClr val="000000"/>
                </a:solidFill>
                <a:latin typeface="Arial"/>
                <a:ea typeface="Segoe UI" pitchFamily="34" charset="0"/>
                <a:cs typeface="Calibri" pitchFamily="34" charset="0"/>
              </a:rPr>
              <a:t>Implement a broad coordination plan driven by executives: tone and leadership “set from the top”.</a:t>
            </a:r>
          </a:p>
          <a:p>
            <a:pPr marL="109538" indent="-109538" algn="l" fontAlgn="auto">
              <a:spcBef>
                <a:spcPts val="0"/>
              </a:spcBef>
              <a:spcAft>
                <a:spcPts val="0"/>
              </a:spcAft>
              <a:buFont typeface="Arial" pitchFamily="34" charset="0"/>
              <a:buChar char="•"/>
              <a:defRPr/>
            </a:pPr>
            <a:r>
              <a:rPr lang="en-US" sz="1000" b="0" dirty="0" smtClean="0">
                <a:solidFill>
                  <a:srgbClr val="000000"/>
                </a:solidFill>
                <a:latin typeface="Arial"/>
                <a:ea typeface="Segoe UI" pitchFamily="34" charset="0"/>
                <a:cs typeface="Calibri" pitchFamily="34" charset="0"/>
              </a:rPr>
              <a:t>Have a qualified firm on retainer to assist before an incident occurs.</a:t>
            </a:r>
          </a:p>
        </p:txBody>
      </p:sp>
      <p:sp>
        <p:nvSpPr>
          <p:cNvPr id="83" name="Rectangle 82"/>
          <p:cNvSpPr/>
          <p:nvPr/>
        </p:nvSpPr>
        <p:spPr>
          <a:xfrm>
            <a:off x="6818379" y="1249116"/>
            <a:ext cx="2415634" cy="1323439"/>
          </a:xfrm>
          <a:prstGeom prst="rect">
            <a:avLst/>
          </a:prstGeom>
        </p:spPr>
        <p:txBody>
          <a:bodyPr wrap="square">
            <a:spAutoFit/>
          </a:bodyPr>
          <a:lstStyle/>
          <a:p>
            <a:pPr marL="109538" indent="-109538" algn="l" fontAlgn="auto">
              <a:spcBef>
                <a:spcPts val="0"/>
              </a:spcBef>
              <a:spcAft>
                <a:spcPts val="0"/>
              </a:spcAft>
              <a:buFont typeface="Arial" pitchFamily="34" charset="0"/>
              <a:buChar char="•"/>
              <a:defRPr/>
            </a:pPr>
            <a:r>
              <a:rPr lang="en-US" sz="1000" b="0" dirty="0" smtClean="0">
                <a:solidFill>
                  <a:srgbClr val="000000"/>
                </a:solidFill>
                <a:latin typeface="Arial"/>
                <a:ea typeface="Segoe UI" pitchFamily="34" charset="0"/>
                <a:cs typeface="Calibri" pitchFamily="34" charset="0"/>
              </a:rPr>
              <a:t>C-Suite needs to understand </a:t>
            </a:r>
            <a:br>
              <a:rPr lang="en-US" sz="1000" b="0" dirty="0" smtClean="0">
                <a:solidFill>
                  <a:srgbClr val="000000"/>
                </a:solidFill>
                <a:latin typeface="Arial"/>
                <a:ea typeface="Segoe UI" pitchFamily="34" charset="0"/>
                <a:cs typeface="Calibri" pitchFamily="34" charset="0"/>
              </a:rPr>
            </a:br>
            <a:r>
              <a:rPr lang="en-US" sz="1000" b="0" dirty="0" smtClean="0">
                <a:solidFill>
                  <a:srgbClr val="000000"/>
                </a:solidFill>
                <a:latin typeface="Arial"/>
                <a:ea typeface="Segoe UI" pitchFamily="34" charset="0"/>
                <a:cs typeface="Calibri" pitchFamily="34" charset="0"/>
              </a:rPr>
              <a:t>what decisions need to be made,  </a:t>
            </a:r>
            <a:br>
              <a:rPr lang="en-US" sz="1000" b="0" dirty="0" smtClean="0">
                <a:solidFill>
                  <a:srgbClr val="000000"/>
                </a:solidFill>
                <a:latin typeface="Arial"/>
                <a:ea typeface="Segoe UI" pitchFamily="34" charset="0"/>
                <a:cs typeface="Calibri" pitchFamily="34" charset="0"/>
              </a:rPr>
            </a:br>
            <a:r>
              <a:rPr lang="en-US" sz="1000" b="0" dirty="0" smtClean="0">
                <a:solidFill>
                  <a:srgbClr val="000000"/>
                </a:solidFill>
                <a:latin typeface="Arial"/>
                <a:ea typeface="Segoe UI" pitchFamily="34" charset="0"/>
                <a:cs typeface="Calibri" pitchFamily="34" charset="0"/>
              </a:rPr>
              <a:t>timing involved, and other related considerations.</a:t>
            </a:r>
          </a:p>
          <a:p>
            <a:pPr marL="109538" indent="-109538" algn="l" fontAlgn="auto">
              <a:spcBef>
                <a:spcPts val="0"/>
              </a:spcBef>
              <a:spcAft>
                <a:spcPts val="0"/>
              </a:spcAft>
              <a:buFont typeface="Arial" pitchFamily="34" charset="0"/>
              <a:buChar char="•"/>
              <a:defRPr/>
            </a:pPr>
            <a:r>
              <a:rPr lang="en-US" sz="1000" b="0" dirty="0" smtClean="0">
                <a:solidFill>
                  <a:srgbClr val="000000"/>
                </a:solidFill>
                <a:latin typeface="Arial"/>
                <a:ea typeface="Segoe UI" pitchFamily="34" charset="0"/>
                <a:cs typeface="Calibri" pitchFamily="34" charset="0"/>
              </a:rPr>
              <a:t>Identify individuals responsible for communicating and informing </a:t>
            </a:r>
            <a:br>
              <a:rPr lang="en-US" sz="1000" b="0" dirty="0" smtClean="0">
                <a:solidFill>
                  <a:srgbClr val="000000"/>
                </a:solidFill>
                <a:latin typeface="Arial"/>
                <a:ea typeface="Segoe UI" pitchFamily="34" charset="0"/>
                <a:cs typeface="Calibri" pitchFamily="34" charset="0"/>
              </a:rPr>
            </a:br>
            <a:r>
              <a:rPr lang="en-US" sz="1000" b="0" dirty="0" smtClean="0">
                <a:solidFill>
                  <a:srgbClr val="000000"/>
                </a:solidFill>
                <a:latin typeface="Arial"/>
                <a:ea typeface="Segoe UI" pitchFamily="34" charset="0"/>
                <a:cs typeface="Calibri" pitchFamily="34" charset="0"/>
              </a:rPr>
              <a:t>the C-Suite.</a:t>
            </a:r>
          </a:p>
          <a:p>
            <a:pPr marL="109538" indent="-109538" algn="l" fontAlgn="auto">
              <a:spcBef>
                <a:spcPts val="0"/>
              </a:spcBef>
              <a:spcAft>
                <a:spcPts val="0"/>
              </a:spcAft>
              <a:buFont typeface="Arial" pitchFamily="34" charset="0"/>
              <a:buChar char="•"/>
              <a:defRPr/>
            </a:pPr>
            <a:endParaRPr lang="en-US" sz="1000" b="0" dirty="0">
              <a:solidFill>
                <a:srgbClr val="000000"/>
              </a:solidFill>
              <a:latin typeface="Arial"/>
              <a:ea typeface="Segoe UI" pitchFamily="34" charset="0"/>
              <a:cs typeface="Calibri" pitchFamily="34" charset="0"/>
            </a:endParaRPr>
          </a:p>
        </p:txBody>
      </p:sp>
      <p:sp>
        <p:nvSpPr>
          <p:cNvPr id="84" name="Rectangle 83"/>
          <p:cNvSpPr/>
          <p:nvPr/>
        </p:nvSpPr>
        <p:spPr bwMode="gray">
          <a:xfrm>
            <a:off x="409102" y="3611388"/>
            <a:ext cx="3694176" cy="731520"/>
          </a:xfrm>
          <a:prstGeom prst="rect">
            <a:avLst/>
          </a:prstGeom>
          <a:solidFill>
            <a:srgbClr val="002776"/>
          </a:solidFill>
          <a:ln w="12700" cap="rnd" algn="ctr">
            <a:noFill/>
            <a:miter lim="800000"/>
            <a:headEnd/>
            <a:tailEnd/>
          </a:ln>
        </p:spPr>
        <p:txBody>
          <a:bodyPr lIns="182880" rtlCol="0" anchor="ctr" anchorCtr="1"/>
          <a:lstStyle/>
          <a:p>
            <a:pPr marL="0" marR="0" lvl="0" indent="0" defTabSz="914400" eaLnBrk="0" fontAlgn="auto" latinLnBrk="0" hangingPunct="0">
              <a:lnSpc>
                <a:spcPct val="100000"/>
              </a:lnSpc>
              <a:spcBef>
                <a:spcPct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Arial"/>
                <a:cs typeface="Calibri" pitchFamily="34" charset="0"/>
              </a:rPr>
              <a:t>Does my strategy address</a:t>
            </a:r>
            <a:r>
              <a:rPr kumimoji="0" lang="en-US" sz="1400" b="0" i="0" u="none" strike="noStrike" kern="0" cap="none" spc="0" normalizeH="0" noProof="0" dirty="0" smtClean="0">
                <a:ln>
                  <a:noFill/>
                </a:ln>
                <a:solidFill>
                  <a:srgbClr val="FFFFFF"/>
                </a:solidFill>
                <a:effectLst/>
                <a:uLnTx/>
                <a:uFillTx/>
                <a:latin typeface="Arial"/>
                <a:cs typeface="Calibri" pitchFamily="34" charset="0"/>
              </a:rPr>
              <a:t> internal and external coordination</a:t>
            </a:r>
            <a:r>
              <a:rPr kumimoji="0" lang="en-US" sz="1400" b="0" i="0" u="none" strike="noStrike" kern="0" cap="none" spc="0" normalizeH="0" baseline="0" noProof="0" dirty="0" smtClean="0">
                <a:ln>
                  <a:noFill/>
                </a:ln>
                <a:solidFill>
                  <a:srgbClr val="FFFFFF"/>
                </a:solidFill>
                <a:effectLst/>
                <a:uLnTx/>
                <a:uFillTx/>
                <a:latin typeface="Arial"/>
                <a:cs typeface="Calibri" pitchFamily="34" charset="0"/>
              </a:rPr>
              <a:t>? </a:t>
            </a:r>
          </a:p>
        </p:txBody>
      </p:sp>
      <p:sp>
        <p:nvSpPr>
          <p:cNvPr id="85" name="Rectangle 84"/>
          <p:cNvSpPr/>
          <p:nvPr/>
        </p:nvSpPr>
        <p:spPr bwMode="gray">
          <a:xfrm>
            <a:off x="409102" y="1453149"/>
            <a:ext cx="3694176" cy="731520"/>
          </a:xfrm>
          <a:prstGeom prst="rect">
            <a:avLst/>
          </a:prstGeom>
          <a:solidFill>
            <a:srgbClr val="0039AC"/>
          </a:solidFill>
          <a:ln w="12700" cap="rnd" algn="ctr">
            <a:noFill/>
            <a:miter lim="800000"/>
            <a:headEnd/>
            <a:tailEnd/>
          </a:ln>
        </p:spPr>
        <p:txBody>
          <a:bodyPr lIns="182880" rtlCol="0" anchor="ctr" anchorCtr="1"/>
          <a:lstStyle/>
          <a:p>
            <a:pPr algn="l" eaLnBrk="0" hangingPunct="0">
              <a:spcBef>
                <a:spcPct val="0"/>
              </a:spcBef>
            </a:pPr>
            <a:r>
              <a:rPr lang="en-US" sz="1400" b="0" dirty="0" smtClean="0">
                <a:solidFill>
                  <a:srgbClr val="FFFFFF"/>
                </a:solidFill>
                <a:latin typeface="Arial"/>
                <a:cs typeface="Calibri" pitchFamily="34" charset="0"/>
              </a:rPr>
              <a:t>When do I inform the C-Suite?</a:t>
            </a:r>
            <a:endParaRPr lang="en-US" sz="1400" b="0" dirty="0">
              <a:solidFill>
                <a:srgbClr val="FFFFFF"/>
              </a:solidFill>
              <a:latin typeface="Arial"/>
              <a:cs typeface="Calibri" pitchFamily="34" charset="0"/>
            </a:endParaRPr>
          </a:p>
        </p:txBody>
      </p:sp>
      <p:sp>
        <p:nvSpPr>
          <p:cNvPr id="86" name="Rectangle 85"/>
          <p:cNvSpPr/>
          <p:nvPr/>
        </p:nvSpPr>
        <p:spPr bwMode="gray">
          <a:xfrm>
            <a:off x="404813" y="4690508"/>
            <a:ext cx="3694176" cy="731520"/>
          </a:xfrm>
          <a:prstGeom prst="rect">
            <a:avLst/>
          </a:prstGeom>
          <a:solidFill>
            <a:srgbClr val="AAACBD">
              <a:lumMod val="50000"/>
            </a:srgbClr>
          </a:solidFill>
          <a:ln w="12700" cap="rnd" algn="ctr">
            <a:noFill/>
            <a:miter lim="800000"/>
            <a:headEnd/>
            <a:tailEnd/>
          </a:ln>
        </p:spPr>
        <p:txBody>
          <a:bodyPr lIns="182880" rtlCol="0" anchor="ctr" anchorCtr="1"/>
          <a:lstStyle/>
          <a:p>
            <a:pPr marL="0" marR="0" lvl="0" indent="0" defTabSz="914400" eaLnBrk="0" fontAlgn="auto" latinLnBrk="0" hangingPunct="0">
              <a:lnSpc>
                <a:spcPct val="100000"/>
              </a:lnSpc>
              <a:spcBef>
                <a:spcPct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Arial"/>
                <a:cs typeface="Calibri" pitchFamily="34" charset="0"/>
              </a:rPr>
              <a:t>How</a:t>
            </a:r>
            <a:r>
              <a:rPr kumimoji="0" lang="en-US" sz="1400" b="0" i="0" u="none" strike="noStrike" kern="0" cap="none" spc="0" normalizeH="0" noProof="0" dirty="0" smtClean="0">
                <a:ln>
                  <a:noFill/>
                </a:ln>
                <a:solidFill>
                  <a:srgbClr val="FFFFFF"/>
                </a:solidFill>
                <a:effectLst/>
                <a:uLnTx/>
                <a:uFillTx/>
                <a:latin typeface="Arial"/>
                <a:cs typeface="Calibri" pitchFamily="34" charset="0"/>
              </a:rPr>
              <a:t> will we take care of those affected</a:t>
            </a:r>
            <a:r>
              <a:rPr kumimoji="0" lang="en-US" sz="1400" b="0" i="0" u="none" strike="noStrike" kern="0" cap="none" spc="0" normalizeH="0" baseline="0" noProof="0" dirty="0" smtClean="0">
                <a:ln>
                  <a:noFill/>
                </a:ln>
                <a:solidFill>
                  <a:srgbClr val="FFFFFF"/>
                </a:solidFill>
                <a:effectLst/>
                <a:uLnTx/>
                <a:uFillTx/>
                <a:latin typeface="Arial"/>
                <a:cs typeface="Calibri" pitchFamily="34" charset="0"/>
              </a:rPr>
              <a:t>?</a:t>
            </a:r>
          </a:p>
        </p:txBody>
      </p:sp>
      <p:sp>
        <p:nvSpPr>
          <p:cNvPr id="89" name="Rectangle 88"/>
          <p:cNvSpPr/>
          <p:nvPr/>
        </p:nvSpPr>
        <p:spPr>
          <a:xfrm>
            <a:off x="4649201" y="4551510"/>
            <a:ext cx="2035913" cy="1015663"/>
          </a:xfrm>
          <a:prstGeom prst="rect">
            <a:avLst/>
          </a:prstGeom>
        </p:spPr>
        <p:txBody>
          <a:bodyPr wrap="square">
            <a:spAutoFit/>
          </a:bodyPr>
          <a:lstStyle/>
          <a:p>
            <a:pPr marL="109538" indent="-109538" algn="l" fontAlgn="auto">
              <a:spcBef>
                <a:spcPts val="0"/>
              </a:spcBef>
              <a:spcAft>
                <a:spcPts val="0"/>
              </a:spcAft>
              <a:buFont typeface="Arial" pitchFamily="34" charset="0"/>
              <a:buChar char="•"/>
              <a:defRPr/>
            </a:pPr>
            <a:r>
              <a:rPr lang="en-US" sz="1000" b="0" dirty="0" smtClean="0">
                <a:solidFill>
                  <a:srgbClr val="000000"/>
                </a:solidFill>
                <a:latin typeface="Arial"/>
                <a:ea typeface="Segoe UI" pitchFamily="34" charset="0"/>
                <a:cs typeface="Calibri" pitchFamily="34" charset="0"/>
              </a:rPr>
              <a:t>Tailored response for customers, suppliers and business partners.</a:t>
            </a:r>
          </a:p>
          <a:p>
            <a:pPr marL="109538" indent="-109538" algn="l" fontAlgn="auto">
              <a:spcBef>
                <a:spcPts val="0"/>
              </a:spcBef>
              <a:spcAft>
                <a:spcPts val="0"/>
              </a:spcAft>
              <a:buFont typeface="Arial" pitchFamily="34" charset="0"/>
              <a:buChar char="•"/>
              <a:defRPr/>
            </a:pPr>
            <a:r>
              <a:rPr lang="en-US" sz="1000" b="0" dirty="0" smtClean="0">
                <a:solidFill>
                  <a:srgbClr val="000000"/>
                </a:solidFill>
                <a:latin typeface="Arial"/>
                <a:ea typeface="Segoe UI" pitchFamily="34" charset="0"/>
                <a:cs typeface="Calibri" pitchFamily="34" charset="0"/>
              </a:rPr>
              <a:t>Train and engage public affairs and external communications team appropriately.</a:t>
            </a:r>
            <a:endParaRPr lang="en-US" sz="1000" b="0" dirty="0">
              <a:solidFill>
                <a:srgbClr val="000000"/>
              </a:solidFill>
              <a:latin typeface="Arial"/>
              <a:ea typeface="Segoe UI" pitchFamily="34" charset="0"/>
              <a:cs typeface="Calibri" pitchFamily="34" charset="0"/>
            </a:endParaRPr>
          </a:p>
        </p:txBody>
      </p:sp>
      <p:cxnSp>
        <p:nvCxnSpPr>
          <p:cNvPr id="92" name="Straight Arrow Connector 91"/>
          <p:cNvCxnSpPr/>
          <p:nvPr/>
        </p:nvCxnSpPr>
        <p:spPr>
          <a:xfrm flipH="1">
            <a:off x="4396410" y="5058549"/>
            <a:ext cx="283464" cy="0"/>
          </a:xfrm>
          <a:prstGeom prst="straightConnector1">
            <a:avLst/>
          </a:prstGeom>
          <a:noFill/>
          <a:ln w="12700" cap="flat" cmpd="sng" algn="ctr">
            <a:solidFill>
              <a:srgbClr val="FFC000"/>
            </a:solidFill>
            <a:prstDash val="solid"/>
            <a:headEnd type="none" w="med" len="med"/>
            <a:tailEnd type="none" w="med" len="med"/>
          </a:ln>
          <a:effectLst/>
        </p:spPr>
      </p:cxnSp>
      <p:cxnSp>
        <p:nvCxnSpPr>
          <p:cNvPr id="95" name="Straight Connector 94"/>
          <p:cNvCxnSpPr/>
          <p:nvPr/>
        </p:nvCxnSpPr>
        <p:spPr>
          <a:xfrm>
            <a:off x="4680935" y="2378594"/>
            <a:ext cx="0" cy="885195"/>
          </a:xfrm>
          <a:prstGeom prst="line">
            <a:avLst/>
          </a:prstGeom>
          <a:noFill/>
          <a:ln w="12700" cap="flat" cmpd="sng" algn="ctr">
            <a:solidFill>
              <a:srgbClr val="FFC000"/>
            </a:solidFill>
            <a:prstDash val="solid"/>
          </a:ln>
          <a:effectLst/>
        </p:spPr>
      </p:cxnSp>
      <p:cxnSp>
        <p:nvCxnSpPr>
          <p:cNvPr id="96" name="Straight Connector 95"/>
          <p:cNvCxnSpPr/>
          <p:nvPr/>
        </p:nvCxnSpPr>
        <p:spPr>
          <a:xfrm>
            <a:off x="6863981" y="3537648"/>
            <a:ext cx="0" cy="1383477"/>
          </a:xfrm>
          <a:prstGeom prst="line">
            <a:avLst/>
          </a:prstGeom>
          <a:noFill/>
          <a:ln w="12700" cap="flat" cmpd="sng" algn="ctr">
            <a:solidFill>
              <a:srgbClr val="FFC000"/>
            </a:solidFill>
            <a:prstDash val="solid"/>
          </a:ln>
          <a:effectLst/>
        </p:spPr>
      </p:cxnSp>
      <p:cxnSp>
        <p:nvCxnSpPr>
          <p:cNvPr id="97" name="Straight Connector 96"/>
          <p:cNvCxnSpPr/>
          <p:nvPr/>
        </p:nvCxnSpPr>
        <p:spPr>
          <a:xfrm flipH="1">
            <a:off x="4682789" y="4621633"/>
            <a:ext cx="3066" cy="1093553"/>
          </a:xfrm>
          <a:prstGeom prst="line">
            <a:avLst/>
          </a:prstGeom>
          <a:noFill/>
          <a:ln w="12700" cap="flat" cmpd="sng" algn="ctr">
            <a:solidFill>
              <a:srgbClr val="FFC000"/>
            </a:solidFill>
            <a:prstDash val="solid"/>
          </a:ln>
          <a:effectLst/>
        </p:spPr>
      </p:cxnSp>
      <p:sp>
        <p:nvSpPr>
          <p:cNvPr id="99" name="Isosceles Triangle 98"/>
          <p:cNvSpPr/>
          <p:nvPr/>
        </p:nvSpPr>
        <p:spPr>
          <a:xfrm rot="5400000">
            <a:off x="4165759" y="2844211"/>
            <a:ext cx="274320" cy="182880"/>
          </a:xfrm>
          <a:prstGeom prst="triangle">
            <a:avLst/>
          </a:prstGeom>
          <a:solidFill>
            <a:srgbClr val="FFC000"/>
          </a:solidFill>
          <a:ln w="12700" cap="flat" cmpd="sng" algn="ctr">
            <a:noFill/>
            <a:prstDash val="solid"/>
          </a:ln>
          <a:effectLst/>
        </p:spPr>
        <p:txBody>
          <a:bodyPr lIns="45720" tIns="45720" rIns="45720" rtlCol="0" anchor="ct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101" name="Isosceles Triangle 100"/>
          <p:cNvSpPr/>
          <p:nvPr/>
        </p:nvSpPr>
        <p:spPr>
          <a:xfrm rot="5400000">
            <a:off x="4165759" y="3905528"/>
            <a:ext cx="274320" cy="182880"/>
          </a:xfrm>
          <a:prstGeom prst="triangle">
            <a:avLst/>
          </a:prstGeom>
          <a:solidFill>
            <a:srgbClr val="FFC000"/>
          </a:solidFill>
          <a:ln w="12700" cap="flat" cmpd="sng" algn="ctr">
            <a:noFill/>
            <a:prstDash val="solid"/>
          </a:ln>
          <a:effectLst/>
        </p:spPr>
        <p:txBody>
          <a:bodyPr lIns="45720" tIns="45720" rIns="45720" rtlCol="0" anchor="ct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102" name="Isosceles Triangle 101"/>
          <p:cNvSpPr/>
          <p:nvPr/>
        </p:nvSpPr>
        <p:spPr>
          <a:xfrm rot="5400000">
            <a:off x="4165761" y="4966845"/>
            <a:ext cx="274320" cy="182880"/>
          </a:xfrm>
          <a:prstGeom prst="triangle">
            <a:avLst/>
          </a:prstGeom>
          <a:solidFill>
            <a:srgbClr val="FFC000"/>
          </a:solidFill>
          <a:ln w="12700" cap="flat" cmpd="sng" algn="ctr">
            <a:noFill/>
            <a:prstDash val="solid"/>
          </a:ln>
          <a:effectLst/>
        </p:spPr>
        <p:txBody>
          <a:bodyPr lIns="45720" tIns="45720" rIns="45720" rtlCol="0" anchor="ct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55" name="Rectangle 54"/>
          <p:cNvSpPr/>
          <p:nvPr/>
        </p:nvSpPr>
        <p:spPr>
          <a:xfrm>
            <a:off x="4649201" y="2312634"/>
            <a:ext cx="2415634" cy="1015663"/>
          </a:xfrm>
          <a:prstGeom prst="rect">
            <a:avLst/>
          </a:prstGeom>
        </p:spPr>
        <p:txBody>
          <a:bodyPr wrap="square">
            <a:spAutoFit/>
          </a:bodyPr>
          <a:lstStyle/>
          <a:p>
            <a:pPr marL="109538" indent="-109538" algn="l" fontAlgn="auto">
              <a:spcBef>
                <a:spcPts val="0"/>
              </a:spcBef>
              <a:spcAft>
                <a:spcPts val="0"/>
              </a:spcAft>
              <a:buFont typeface="Arial" pitchFamily="34" charset="0"/>
              <a:buChar char="•"/>
              <a:defRPr/>
            </a:pPr>
            <a:r>
              <a:rPr lang="en-US" sz="1000" b="0" dirty="0">
                <a:solidFill>
                  <a:srgbClr val="000000"/>
                </a:solidFill>
                <a:latin typeface="Arial"/>
                <a:ea typeface="Segoe UI" pitchFamily="34" charset="0"/>
                <a:cs typeface="Calibri" pitchFamily="34" charset="0"/>
              </a:rPr>
              <a:t>Design key risk and performance indicators based on organizational </a:t>
            </a:r>
            <a:r>
              <a:rPr lang="en-US" sz="1000" b="0" dirty="0" smtClean="0">
                <a:solidFill>
                  <a:srgbClr val="000000"/>
                </a:solidFill>
                <a:latin typeface="Arial"/>
                <a:ea typeface="Segoe UI" pitchFamily="34" charset="0"/>
                <a:cs typeface="Calibri" pitchFamily="34" charset="0"/>
              </a:rPr>
              <a:t>strategy.</a:t>
            </a:r>
          </a:p>
          <a:p>
            <a:pPr marL="109538" indent="-109538" algn="l" fontAlgn="auto">
              <a:spcBef>
                <a:spcPts val="0"/>
              </a:spcBef>
              <a:spcAft>
                <a:spcPts val="0"/>
              </a:spcAft>
              <a:buFont typeface="Arial" pitchFamily="34" charset="0"/>
              <a:buChar char="•"/>
              <a:defRPr/>
            </a:pPr>
            <a:r>
              <a:rPr lang="en-US" sz="1000" b="0" dirty="0" smtClean="0">
                <a:solidFill>
                  <a:srgbClr val="000000"/>
                </a:solidFill>
                <a:latin typeface="Arial"/>
                <a:ea typeface="Segoe UI" pitchFamily="34" charset="0"/>
                <a:cs typeface="Calibri" pitchFamily="34" charset="0"/>
              </a:rPr>
              <a:t>Align notification thresholds to </a:t>
            </a:r>
            <a:r>
              <a:rPr lang="en-US" sz="1000" b="0" dirty="0">
                <a:solidFill>
                  <a:srgbClr val="000000"/>
                </a:solidFill>
                <a:latin typeface="Arial"/>
                <a:ea typeface="Segoe UI" pitchFamily="34" charset="0"/>
                <a:cs typeface="Calibri" pitchFamily="34" charset="0"/>
              </a:rPr>
              <a:t>risk appetite as defined by the board</a:t>
            </a:r>
            <a:r>
              <a:rPr lang="en-US" sz="1000" b="0" dirty="0" smtClean="0">
                <a:solidFill>
                  <a:srgbClr val="000000"/>
                </a:solidFill>
                <a:latin typeface="Arial"/>
                <a:ea typeface="Segoe UI" pitchFamily="34" charset="0"/>
                <a:cs typeface="Calibri" pitchFamily="34" charset="0"/>
              </a:rPr>
              <a:t>.</a:t>
            </a:r>
            <a:endParaRPr lang="en-US" sz="1000" b="0" dirty="0">
              <a:solidFill>
                <a:srgbClr val="000000"/>
              </a:solidFill>
              <a:latin typeface="Arial"/>
              <a:ea typeface="Segoe UI" pitchFamily="34" charset="0"/>
              <a:cs typeface="Calibri" pitchFamily="34" charset="0"/>
            </a:endParaRPr>
          </a:p>
          <a:p>
            <a:pPr marL="109538" indent="-109538" algn="l" fontAlgn="auto">
              <a:spcBef>
                <a:spcPts val="0"/>
              </a:spcBef>
              <a:spcAft>
                <a:spcPts val="0"/>
              </a:spcAft>
              <a:buFont typeface="Arial" pitchFamily="34" charset="0"/>
              <a:buChar char="•"/>
              <a:defRPr/>
            </a:pPr>
            <a:endParaRPr lang="en-US" sz="1000" b="0" dirty="0">
              <a:solidFill>
                <a:srgbClr val="000000"/>
              </a:solidFill>
              <a:latin typeface="Arial"/>
              <a:ea typeface="Segoe UI" pitchFamily="34" charset="0"/>
              <a:cs typeface="Calibri" pitchFamily="34" charset="0"/>
            </a:endParaRPr>
          </a:p>
        </p:txBody>
      </p:sp>
      <p:sp>
        <p:nvSpPr>
          <p:cNvPr id="56" name="Rectangle 55"/>
          <p:cNvSpPr/>
          <p:nvPr/>
        </p:nvSpPr>
        <p:spPr bwMode="gray">
          <a:xfrm>
            <a:off x="398412" y="2532269"/>
            <a:ext cx="3694176" cy="731520"/>
          </a:xfrm>
          <a:prstGeom prst="rect">
            <a:avLst/>
          </a:prstGeom>
          <a:solidFill>
            <a:srgbClr val="0039AC"/>
          </a:solidFill>
          <a:ln w="12700" cap="rnd" algn="ctr">
            <a:noFill/>
            <a:miter lim="800000"/>
            <a:headEnd/>
            <a:tailEnd/>
          </a:ln>
        </p:spPr>
        <p:txBody>
          <a:bodyPr lIns="182880" rtlCol="0" anchor="ctr" anchorCtr="1"/>
          <a:lstStyle/>
          <a:p>
            <a:pPr algn="l" eaLnBrk="0" hangingPunct="0">
              <a:spcBef>
                <a:spcPct val="0"/>
              </a:spcBef>
            </a:pPr>
            <a:r>
              <a:rPr lang="en-US" sz="1400" b="0" dirty="0" smtClean="0">
                <a:solidFill>
                  <a:srgbClr val="FFFFFF"/>
                </a:solidFill>
                <a:latin typeface="Arial"/>
                <a:cs typeface="Calibri" pitchFamily="34" charset="0"/>
              </a:rPr>
              <a:t>When do I inform the </a:t>
            </a:r>
            <a:r>
              <a:rPr lang="en-US" sz="1400" b="0" dirty="0">
                <a:solidFill>
                  <a:srgbClr val="FFFFFF"/>
                </a:solidFill>
                <a:latin typeface="Arial"/>
                <a:cs typeface="Calibri" pitchFamily="34" charset="0"/>
              </a:rPr>
              <a:t>b</a:t>
            </a:r>
            <a:r>
              <a:rPr lang="en-US" sz="1400" b="0" dirty="0" smtClean="0">
                <a:solidFill>
                  <a:srgbClr val="FFFFFF"/>
                </a:solidFill>
                <a:latin typeface="Arial"/>
                <a:cs typeface="Calibri" pitchFamily="34" charset="0"/>
              </a:rPr>
              <a:t>oard?</a:t>
            </a:r>
            <a:endParaRPr lang="en-US" sz="1400" b="0" dirty="0">
              <a:solidFill>
                <a:srgbClr val="FFFFFF"/>
              </a:solidFill>
              <a:latin typeface="Arial"/>
              <a:cs typeface="Calibri" pitchFamily="34" charset="0"/>
            </a:endParaRPr>
          </a:p>
        </p:txBody>
      </p:sp>
      <p:cxnSp>
        <p:nvCxnSpPr>
          <p:cNvPr id="62" name="Straight Connector 61"/>
          <p:cNvCxnSpPr/>
          <p:nvPr/>
        </p:nvCxnSpPr>
        <p:spPr>
          <a:xfrm>
            <a:off x="6854882" y="1327738"/>
            <a:ext cx="0" cy="1114824"/>
          </a:xfrm>
          <a:prstGeom prst="line">
            <a:avLst/>
          </a:prstGeom>
          <a:noFill/>
          <a:ln w="12700" cap="flat" cmpd="sng" algn="ctr">
            <a:solidFill>
              <a:srgbClr val="FFC000"/>
            </a:solidFill>
            <a:prstDash val="solid"/>
          </a:ln>
          <a:effectLst/>
        </p:spPr>
      </p:cxnSp>
      <p:sp>
        <p:nvSpPr>
          <p:cNvPr id="63" name="Isosceles Triangle 62"/>
          <p:cNvSpPr/>
          <p:nvPr/>
        </p:nvSpPr>
        <p:spPr>
          <a:xfrm rot="5400000">
            <a:off x="4165760" y="1782894"/>
            <a:ext cx="274320" cy="182880"/>
          </a:xfrm>
          <a:prstGeom prst="triangle">
            <a:avLst/>
          </a:prstGeom>
          <a:solidFill>
            <a:srgbClr val="FFC000"/>
          </a:solidFill>
          <a:ln w="12700" cap="flat" cmpd="sng" algn="ctr">
            <a:noFill/>
            <a:prstDash val="solid"/>
          </a:ln>
          <a:effectLst/>
        </p:spPr>
        <p:txBody>
          <a:bodyPr lIns="45720" tIns="45720" rIns="45720" rtlCol="0" anchor="ct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a:ea typeface="+mn-ea"/>
              <a:cs typeface="+mn-cs"/>
            </a:endParaRPr>
          </a:p>
        </p:txBody>
      </p:sp>
      <p:cxnSp>
        <p:nvCxnSpPr>
          <p:cNvPr id="64" name="Straight Arrow Connector 63"/>
          <p:cNvCxnSpPr/>
          <p:nvPr/>
        </p:nvCxnSpPr>
        <p:spPr>
          <a:xfrm flipH="1">
            <a:off x="4351335" y="1874334"/>
            <a:ext cx="2512646" cy="0"/>
          </a:xfrm>
          <a:prstGeom prst="straightConnector1">
            <a:avLst/>
          </a:prstGeom>
          <a:noFill/>
          <a:ln w="12700" cap="flat" cmpd="sng" algn="ctr">
            <a:solidFill>
              <a:srgbClr val="FFC000"/>
            </a:solidFill>
            <a:prstDash val="solid"/>
            <a:headEnd type="none" w="med" len="med"/>
            <a:tailEnd type="none" w="med" len="med"/>
          </a:ln>
          <a:effectLst/>
        </p:spPr>
      </p:cxnSp>
      <p:cxnSp>
        <p:nvCxnSpPr>
          <p:cNvPr id="65" name="Straight Arrow Connector 64"/>
          <p:cNvCxnSpPr/>
          <p:nvPr/>
        </p:nvCxnSpPr>
        <p:spPr>
          <a:xfrm flipH="1">
            <a:off x="4381417" y="2935387"/>
            <a:ext cx="298457" cy="0"/>
          </a:xfrm>
          <a:prstGeom prst="straightConnector1">
            <a:avLst/>
          </a:prstGeom>
          <a:noFill/>
          <a:ln w="12700" cap="flat" cmpd="sng" algn="ctr">
            <a:solidFill>
              <a:srgbClr val="FFC000"/>
            </a:solidFill>
            <a:prstDash val="solid"/>
            <a:headEnd type="none" w="med" len="med"/>
            <a:tailEnd type="none" w="med" len="med"/>
          </a:ln>
          <a:effectLst/>
        </p:spPr>
      </p:cxnSp>
      <p:sp>
        <p:nvSpPr>
          <p:cNvPr id="43" name="Rectangle 42"/>
          <p:cNvSpPr/>
          <p:nvPr/>
        </p:nvSpPr>
        <p:spPr>
          <a:xfrm>
            <a:off x="6818379" y="5579026"/>
            <a:ext cx="2273601" cy="861774"/>
          </a:xfrm>
          <a:prstGeom prst="rect">
            <a:avLst/>
          </a:prstGeom>
        </p:spPr>
        <p:txBody>
          <a:bodyPr wrap="square">
            <a:spAutoFit/>
          </a:bodyPr>
          <a:lstStyle/>
          <a:p>
            <a:pPr marL="109538" indent="-109538" algn="l" fontAlgn="auto">
              <a:spcBef>
                <a:spcPts val="0"/>
              </a:spcBef>
              <a:spcAft>
                <a:spcPts val="0"/>
              </a:spcAft>
              <a:buFont typeface="Arial" pitchFamily="34" charset="0"/>
              <a:buChar char="•"/>
              <a:defRPr/>
            </a:pPr>
            <a:r>
              <a:rPr lang="en-US" sz="1000" b="0" dirty="0" smtClean="0">
                <a:solidFill>
                  <a:srgbClr val="000000"/>
                </a:solidFill>
                <a:latin typeface="Arial"/>
                <a:ea typeface="Segoe UI" pitchFamily="34" charset="0"/>
                <a:cs typeface="Calibri" pitchFamily="34" charset="0"/>
              </a:rPr>
              <a:t>Prioritize effective communication channels based on size </a:t>
            </a:r>
            <a:br>
              <a:rPr lang="en-US" sz="1000" b="0" dirty="0" smtClean="0">
                <a:solidFill>
                  <a:srgbClr val="000000"/>
                </a:solidFill>
                <a:latin typeface="Arial"/>
                <a:ea typeface="Segoe UI" pitchFamily="34" charset="0"/>
                <a:cs typeface="Calibri" pitchFamily="34" charset="0"/>
              </a:rPr>
            </a:br>
            <a:r>
              <a:rPr lang="en-US" sz="1000" b="0" dirty="0" smtClean="0">
                <a:solidFill>
                  <a:srgbClr val="000000"/>
                </a:solidFill>
                <a:latin typeface="Arial"/>
                <a:ea typeface="Segoe UI" pitchFamily="34" charset="0"/>
                <a:cs typeface="Calibri" pitchFamily="34" charset="0"/>
              </a:rPr>
              <a:t>and severity of incident.</a:t>
            </a:r>
          </a:p>
          <a:p>
            <a:pPr marL="109538" indent="-109538" algn="l" fontAlgn="auto">
              <a:spcBef>
                <a:spcPts val="0"/>
              </a:spcBef>
              <a:spcAft>
                <a:spcPts val="0"/>
              </a:spcAft>
              <a:buFont typeface="Arial" pitchFamily="34" charset="0"/>
              <a:buChar char="•"/>
              <a:defRPr/>
            </a:pPr>
            <a:r>
              <a:rPr lang="en-US" sz="1000" b="0" dirty="0" smtClean="0">
                <a:solidFill>
                  <a:srgbClr val="000000"/>
                </a:solidFill>
                <a:latin typeface="Arial"/>
                <a:ea typeface="Segoe UI" pitchFamily="34" charset="0"/>
                <a:cs typeface="Calibri" pitchFamily="34" charset="0"/>
              </a:rPr>
              <a:t>Identify multiple communication channels to affected parties.</a:t>
            </a:r>
          </a:p>
        </p:txBody>
      </p:sp>
      <p:cxnSp>
        <p:nvCxnSpPr>
          <p:cNvPr id="58" name="Straight Connector 57"/>
          <p:cNvCxnSpPr/>
          <p:nvPr/>
        </p:nvCxnSpPr>
        <p:spPr>
          <a:xfrm>
            <a:off x="6863981" y="5651218"/>
            <a:ext cx="0" cy="915589"/>
          </a:xfrm>
          <a:prstGeom prst="line">
            <a:avLst/>
          </a:prstGeom>
          <a:noFill/>
          <a:ln w="12700" cap="flat" cmpd="sng" algn="ctr">
            <a:solidFill>
              <a:srgbClr val="FFC000"/>
            </a:solidFill>
            <a:prstDash val="solid"/>
          </a:ln>
          <a:effectLst/>
        </p:spPr>
      </p:cxnSp>
      <p:sp>
        <p:nvSpPr>
          <p:cNvPr id="59" name="Isosceles Triangle 58"/>
          <p:cNvSpPr/>
          <p:nvPr/>
        </p:nvSpPr>
        <p:spPr>
          <a:xfrm rot="5400000">
            <a:off x="4165760" y="6028162"/>
            <a:ext cx="274320" cy="182880"/>
          </a:xfrm>
          <a:prstGeom prst="triangle">
            <a:avLst/>
          </a:prstGeom>
          <a:solidFill>
            <a:srgbClr val="FFC000"/>
          </a:solidFill>
          <a:ln w="12700" cap="flat" cmpd="sng" algn="ctr">
            <a:noFill/>
            <a:prstDash val="solid"/>
          </a:ln>
          <a:effectLst/>
        </p:spPr>
        <p:txBody>
          <a:bodyPr lIns="45720" tIns="45720" rIns="45720" rtlCol="0" anchor="ct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60" name="Rectangle 59"/>
          <p:cNvSpPr/>
          <p:nvPr/>
        </p:nvSpPr>
        <p:spPr bwMode="gray">
          <a:xfrm>
            <a:off x="404813" y="5769627"/>
            <a:ext cx="3694176" cy="731520"/>
          </a:xfrm>
          <a:prstGeom prst="rect">
            <a:avLst/>
          </a:prstGeom>
          <a:solidFill>
            <a:srgbClr val="6D9F00"/>
          </a:solidFill>
          <a:ln w="12700" cap="rnd" algn="ctr">
            <a:noFill/>
            <a:miter lim="800000"/>
            <a:headEnd/>
            <a:tailEnd/>
          </a:ln>
        </p:spPr>
        <p:txBody>
          <a:bodyPr lIns="182880" rtlCol="0" anchor="ctr" anchorCtr="1"/>
          <a:lstStyle/>
          <a:p>
            <a:pPr algn="l" eaLnBrk="0" hangingPunct="0">
              <a:spcBef>
                <a:spcPct val="0"/>
              </a:spcBef>
            </a:pPr>
            <a:r>
              <a:rPr lang="en-US" sz="1400" b="0" dirty="0">
                <a:solidFill>
                  <a:srgbClr val="FFFFFF"/>
                </a:solidFill>
                <a:latin typeface="Arial"/>
                <a:cs typeface="Calibri" pitchFamily="34" charset="0"/>
              </a:rPr>
              <a:t>What is the most effective communication channel?</a:t>
            </a:r>
          </a:p>
        </p:txBody>
      </p:sp>
      <p:cxnSp>
        <p:nvCxnSpPr>
          <p:cNvPr id="61" name="Straight Arrow Connector 60"/>
          <p:cNvCxnSpPr/>
          <p:nvPr/>
        </p:nvCxnSpPr>
        <p:spPr>
          <a:xfrm flipH="1">
            <a:off x="4351335" y="3997496"/>
            <a:ext cx="2512646" cy="0"/>
          </a:xfrm>
          <a:prstGeom prst="straightConnector1">
            <a:avLst/>
          </a:prstGeom>
          <a:noFill/>
          <a:ln w="12700" cap="flat" cmpd="sng" algn="ctr">
            <a:solidFill>
              <a:srgbClr val="FFC000"/>
            </a:solidFill>
            <a:prstDash val="solid"/>
            <a:headEnd type="none" w="med" len="med"/>
            <a:tailEnd type="none" w="med" len="med"/>
          </a:ln>
          <a:effectLst/>
        </p:spPr>
      </p:cxnSp>
      <p:cxnSp>
        <p:nvCxnSpPr>
          <p:cNvPr id="66" name="Straight Arrow Connector 65"/>
          <p:cNvCxnSpPr/>
          <p:nvPr/>
        </p:nvCxnSpPr>
        <p:spPr>
          <a:xfrm flipH="1">
            <a:off x="4351335" y="6119602"/>
            <a:ext cx="2512646" cy="0"/>
          </a:xfrm>
          <a:prstGeom prst="straightConnector1">
            <a:avLst/>
          </a:prstGeom>
          <a:noFill/>
          <a:ln w="12700" cap="flat" cmpd="sng" algn="ctr">
            <a:solidFill>
              <a:srgbClr val="FFC000"/>
            </a:solidFill>
            <a:prstDash val="solid"/>
            <a:headEnd type="none" w="med" len="med"/>
            <a:tailEnd type="none" w="med" len="med"/>
          </a:ln>
          <a:effectLst/>
        </p:spPr>
      </p:cxnSp>
      <p:grpSp>
        <p:nvGrpSpPr>
          <p:cNvPr id="80" name="Group 79"/>
          <p:cNvGrpSpPr/>
          <p:nvPr/>
        </p:nvGrpSpPr>
        <p:grpSpPr>
          <a:xfrm>
            <a:off x="6013450" y="301884"/>
            <a:ext cx="432628" cy="441252"/>
            <a:chOff x="5975350" y="260757"/>
            <a:chExt cx="513854" cy="539175"/>
          </a:xfrm>
          <a:solidFill>
            <a:srgbClr val="C9DD03"/>
          </a:solidFill>
        </p:grpSpPr>
        <p:sp>
          <p:nvSpPr>
            <p:cNvPr id="81" name="Oval 80"/>
            <p:cNvSpPr/>
            <p:nvPr/>
          </p:nvSpPr>
          <p:spPr>
            <a:xfrm>
              <a:off x="5975350" y="260757"/>
              <a:ext cx="513854" cy="539175"/>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endParaRPr lang="en-US" sz="1400" dirty="0" smtClean="0">
                <a:solidFill>
                  <a:srgbClr val="002776"/>
                </a:solidFill>
                <a:cs typeface="Calibri" panose="020F0502020204030204" pitchFamily="34" charset="0"/>
              </a:endParaRPr>
            </a:p>
          </p:txBody>
        </p:sp>
        <p:pic>
          <p:nvPicPr>
            <p:cNvPr id="87" name="Picture 3" descr="C:\Users\kknight\Desktop\cog 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5464" y="332110"/>
              <a:ext cx="239007" cy="248167"/>
            </a:xfrm>
            <a:prstGeom prst="rect">
              <a:avLst/>
            </a:prstGeom>
            <a:grpFill/>
            <a:extLst/>
          </p:spPr>
        </p:pic>
        <p:pic>
          <p:nvPicPr>
            <p:cNvPr id="88" name="Picture 3" descr="C:\Users\kknight\Desktop\cog 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881" y="582878"/>
              <a:ext cx="126040" cy="130871"/>
            </a:xfrm>
            <a:prstGeom prst="rect">
              <a:avLst/>
            </a:prstGeom>
            <a:grpFill/>
            <a:extLst/>
          </p:spPr>
        </p:pic>
        <p:pic>
          <p:nvPicPr>
            <p:cNvPr id="90" name="Picture 3" descr="C:\Users\kknight\Desktop\cog 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767128">
              <a:off x="6213506" y="560203"/>
              <a:ext cx="126040" cy="130871"/>
            </a:xfrm>
            <a:prstGeom prst="rect">
              <a:avLst/>
            </a:prstGeom>
            <a:grpFill/>
            <a:extLst/>
          </p:spPr>
        </p:pic>
        <p:pic>
          <p:nvPicPr>
            <p:cNvPr id="91" name="Picture 3" descr="C:\Users\kknight\Desktop\cog 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6584" y="477390"/>
              <a:ext cx="126040" cy="130871"/>
            </a:xfrm>
            <a:prstGeom prst="rect">
              <a:avLst/>
            </a:prstGeom>
            <a:grpFill/>
            <a:extLst/>
          </p:spPr>
        </p:pic>
      </p:grpSp>
      <p:sp>
        <p:nvSpPr>
          <p:cNvPr id="94" name="Freeform 33"/>
          <p:cNvSpPr>
            <a:spLocks noChangeAspect="1" noEditPoints="1"/>
          </p:cNvSpPr>
          <p:nvPr/>
        </p:nvSpPr>
        <p:spPr bwMode="auto">
          <a:xfrm>
            <a:off x="6617302" y="301884"/>
            <a:ext cx="457200" cy="457200"/>
          </a:xfrm>
          <a:custGeom>
            <a:avLst/>
            <a:gdLst>
              <a:gd name="T0" fmla="*/ 496 w 626"/>
              <a:gd name="T1" fmla="*/ 549 h 658"/>
              <a:gd name="T2" fmla="*/ 554 w 626"/>
              <a:gd name="T3" fmla="*/ 576 h 658"/>
              <a:gd name="T4" fmla="*/ 445 w 626"/>
              <a:gd name="T5" fmla="*/ 549 h 658"/>
              <a:gd name="T6" fmla="*/ 482 w 626"/>
              <a:gd name="T7" fmla="*/ 576 h 658"/>
              <a:gd name="T8" fmla="*/ 460 w 626"/>
              <a:gd name="T9" fmla="*/ 499 h 658"/>
              <a:gd name="T10" fmla="*/ 432 w 626"/>
              <a:gd name="T11" fmla="*/ 527 h 658"/>
              <a:gd name="T12" fmla="*/ 152 w 626"/>
              <a:gd name="T13" fmla="*/ 549 h 658"/>
              <a:gd name="T14" fmla="*/ 431 w 626"/>
              <a:gd name="T15" fmla="*/ 576 h 658"/>
              <a:gd name="T16" fmla="*/ 119 w 626"/>
              <a:gd name="T17" fmla="*/ 505 h 658"/>
              <a:gd name="T18" fmla="*/ 146 w 626"/>
              <a:gd name="T19" fmla="*/ 533 h 658"/>
              <a:gd name="T20" fmla="*/ 100 w 626"/>
              <a:gd name="T21" fmla="*/ 571 h 658"/>
              <a:gd name="T22" fmla="*/ 140 w 626"/>
              <a:gd name="T23" fmla="*/ 571 h 658"/>
              <a:gd name="T24" fmla="*/ 62 w 626"/>
              <a:gd name="T25" fmla="*/ 571 h 658"/>
              <a:gd name="T26" fmla="*/ 89 w 626"/>
              <a:gd name="T27" fmla="*/ 571 h 658"/>
              <a:gd name="T28" fmla="*/ 109 w 626"/>
              <a:gd name="T29" fmla="*/ 505 h 658"/>
              <a:gd name="T30" fmla="*/ 69 w 626"/>
              <a:gd name="T31" fmla="*/ 505 h 658"/>
              <a:gd name="T32" fmla="*/ 108 w 626"/>
              <a:gd name="T33" fmla="*/ 461 h 658"/>
              <a:gd name="T34" fmla="*/ 74 w 626"/>
              <a:gd name="T35" fmla="*/ 461 h 658"/>
              <a:gd name="T36" fmla="*/ 120 w 626"/>
              <a:gd name="T37" fmla="*/ 489 h 658"/>
              <a:gd name="T38" fmla="*/ 152 w 626"/>
              <a:gd name="T39" fmla="*/ 461 h 658"/>
              <a:gd name="T40" fmla="*/ 190 w 626"/>
              <a:gd name="T41" fmla="*/ 456 h 658"/>
              <a:gd name="T42" fmla="*/ 160 w 626"/>
              <a:gd name="T43" fmla="*/ 484 h 658"/>
              <a:gd name="T44" fmla="*/ 198 w 626"/>
              <a:gd name="T45" fmla="*/ 505 h 658"/>
              <a:gd name="T46" fmla="*/ 164 w 626"/>
              <a:gd name="T47" fmla="*/ 505 h 658"/>
              <a:gd name="T48" fmla="*/ 234 w 626"/>
              <a:gd name="T49" fmla="*/ 456 h 658"/>
              <a:gd name="T50" fmla="*/ 204 w 626"/>
              <a:gd name="T51" fmla="*/ 484 h 658"/>
              <a:gd name="T52" fmla="*/ 243 w 626"/>
              <a:gd name="T53" fmla="*/ 505 h 658"/>
              <a:gd name="T54" fmla="*/ 208 w 626"/>
              <a:gd name="T55" fmla="*/ 505 h 658"/>
              <a:gd name="T56" fmla="*/ 277 w 626"/>
              <a:gd name="T57" fmla="*/ 456 h 658"/>
              <a:gd name="T58" fmla="*/ 248 w 626"/>
              <a:gd name="T59" fmla="*/ 484 h 658"/>
              <a:gd name="T60" fmla="*/ 288 w 626"/>
              <a:gd name="T61" fmla="*/ 505 h 658"/>
              <a:gd name="T62" fmla="*/ 253 w 626"/>
              <a:gd name="T63" fmla="*/ 505 h 658"/>
              <a:gd name="T64" fmla="*/ 297 w 626"/>
              <a:gd name="T65" fmla="*/ 456 h 658"/>
              <a:gd name="T66" fmla="*/ 297 w 626"/>
              <a:gd name="T67" fmla="*/ 489 h 658"/>
              <a:gd name="T68" fmla="*/ 332 w 626"/>
              <a:gd name="T69" fmla="*/ 505 h 658"/>
              <a:gd name="T70" fmla="*/ 297 w 626"/>
              <a:gd name="T71" fmla="*/ 505 h 658"/>
              <a:gd name="T72" fmla="*/ 341 w 626"/>
              <a:gd name="T73" fmla="*/ 456 h 658"/>
              <a:gd name="T74" fmla="*/ 341 w 626"/>
              <a:gd name="T75" fmla="*/ 489 h 658"/>
              <a:gd name="T76" fmla="*/ 377 w 626"/>
              <a:gd name="T77" fmla="*/ 527 h 658"/>
              <a:gd name="T78" fmla="*/ 347 w 626"/>
              <a:gd name="T79" fmla="*/ 499 h 658"/>
              <a:gd name="T80" fmla="*/ 384 w 626"/>
              <a:gd name="T81" fmla="*/ 456 h 658"/>
              <a:gd name="T82" fmla="*/ 386 w 626"/>
              <a:gd name="T83" fmla="*/ 489 h 658"/>
              <a:gd name="T84" fmla="*/ 422 w 626"/>
              <a:gd name="T85" fmla="*/ 527 h 658"/>
              <a:gd name="T86" fmla="*/ 392 w 626"/>
              <a:gd name="T87" fmla="*/ 499 h 658"/>
              <a:gd name="T88" fmla="*/ 424 w 626"/>
              <a:gd name="T89" fmla="*/ 484 h 658"/>
              <a:gd name="T90" fmla="*/ 459 w 626"/>
              <a:gd name="T91" fmla="*/ 484 h 658"/>
              <a:gd name="T92" fmla="*/ 535 w 626"/>
              <a:gd name="T93" fmla="*/ 43 h 658"/>
              <a:gd name="T94" fmla="*/ 84 w 626"/>
              <a:gd name="T95" fmla="*/ 43 h 658"/>
              <a:gd name="T96" fmla="*/ 471 w 626"/>
              <a:gd name="T97" fmla="*/ 456 h 658"/>
              <a:gd name="T98" fmla="*/ 474 w 626"/>
              <a:gd name="T99" fmla="*/ 489 h 658"/>
              <a:gd name="T100" fmla="*/ 513 w 626"/>
              <a:gd name="T101" fmla="*/ 527 h 658"/>
              <a:gd name="T102" fmla="*/ 481 w 626"/>
              <a:gd name="T103" fmla="*/ 499 h 658"/>
              <a:gd name="T104" fmla="*/ 520 w 626"/>
              <a:gd name="T105" fmla="*/ 489 h 658"/>
              <a:gd name="T106" fmla="*/ 546 w 626"/>
              <a:gd name="T107" fmla="*/ 461 h 658"/>
              <a:gd name="T108" fmla="*/ 528 w 626"/>
              <a:gd name="T109" fmla="*/ 533 h 658"/>
              <a:gd name="T110" fmla="*/ 551 w 626"/>
              <a:gd name="T111" fmla="*/ 505 h 658"/>
              <a:gd name="T112" fmla="*/ 584 w 626"/>
              <a:gd name="T113" fmla="*/ 33 h 658"/>
              <a:gd name="T114" fmla="*/ 37 w 626"/>
              <a:gd name="T115" fmla="*/ 402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26" h="658">
                <a:moveTo>
                  <a:pt x="554" y="576"/>
                </a:moveTo>
                <a:lnTo>
                  <a:pt x="554" y="576"/>
                </a:lnTo>
                <a:lnTo>
                  <a:pt x="504" y="576"/>
                </a:lnTo>
                <a:cubicBezTo>
                  <a:pt x="501" y="576"/>
                  <a:pt x="498" y="574"/>
                  <a:pt x="498" y="571"/>
                </a:cubicBezTo>
                <a:lnTo>
                  <a:pt x="496" y="549"/>
                </a:lnTo>
                <a:cubicBezTo>
                  <a:pt x="496" y="545"/>
                  <a:pt x="498" y="543"/>
                  <a:pt x="501" y="543"/>
                </a:cubicBezTo>
                <a:lnTo>
                  <a:pt x="550" y="543"/>
                </a:lnTo>
                <a:cubicBezTo>
                  <a:pt x="553" y="543"/>
                  <a:pt x="556" y="545"/>
                  <a:pt x="556" y="549"/>
                </a:cubicBezTo>
                <a:lnTo>
                  <a:pt x="559" y="571"/>
                </a:lnTo>
                <a:cubicBezTo>
                  <a:pt x="559" y="574"/>
                  <a:pt x="557" y="576"/>
                  <a:pt x="554" y="576"/>
                </a:cubicBezTo>
                <a:close/>
                <a:moveTo>
                  <a:pt x="482" y="576"/>
                </a:moveTo>
                <a:lnTo>
                  <a:pt x="482" y="576"/>
                </a:lnTo>
                <a:lnTo>
                  <a:pt x="453" y="576"/>
                </a:lnTo>
                <a:cubicBezTo>
                  <a:pt x="450" y="576"/>
                  <a:pt x="447" y="574"/>
                  <a:pt x="447" y="571"/>
                </a:cubicBezTo>
                <a:lnTo>
                  <a:pt x="445" y="549"/>
                </a:lnTo>
                <a:cubicBezTo>
                  <a:pt x="445" y="545"/>
                  <a:pt x="447" y="543"/>
                  <a:pt x="450" y="543"/>
                </a:cubicBezTo>
                <a:lnTo>
                  <a:pt x="480" y="543"/>
                </a:lnTo>
                <a:cubicBezTo>
                  <a:pt x="483" y="543"/>
                  <a:pt x="485" y="545"/>
                  <a:pt x="486" y="549"/>
                </a:cubicBezTo>
                <a:lnTo>
                  <a:pt x="488" y="571"/>
                </a:lnTo>
                <a:cubicBezTo>
                  <a:pt x="488" y="574"/>
                  <a:pt x="486" y="576"/>
                  <a:pt x="482" y="576"/>
                </a:cubicBezTo>
                <a:close/>
                <a:moveTo>
                  <a:pt x="432" y="527"/>
                </a:moveTo>
                <a:lnTo>
                  <a:pt x="432" y="527"/>
                </a:lnTo>
                <a:lnTo>
                  <a:pt x="431" y="505"/>
                </a:lnTo>
                <a:cubicBezTo>
                  <a:pt x="431" y="502"/>
                  <a:pt x="433" y="499"/>
                  <a:pt x="436" y="499"/>
                </a:cubicBezTo>
                <a:lnTo>
                  <a:pt x="460" y="499"/>
                </a:lnTo>
                <a:cubicBezTo>
                  <a:pt x="463" y="499"/>
                  <a:pt x="466" y="502"/>
                  <a:pt x="466" y="505"/>
                </a:cubicBezTo>
                <a:lnTo>
                  <a:pt x="468" y="527"/>
                </a:lnTo>
                <a:cubicBezTo>
                  <a:pt x="468" y="530"/>
                  <a:pt x="466" y="533"/>
                  <a:pt x="463" y="533"/>
                </a:cubicBezTo>
                <a:lnTo>
                  <a:pt x="438" y="533"/>
                </a:lnTo>
                <a:cubicBezTo>
                  <a:pt x="435" y="533"/>
                  <a:pt x="433" y="530"/>
                  <a:pt x="432" y="527"/>
                </a:cubicBezTo>
                <a:close/>
                <a:moveTo>
                  <a:pt x="431" y="576"/>
                </a:moveTo>
                <a:lnTo>
                  <a:pt x="431" y="576"/>
                </a:lnTo>
                <a:lnTo>
                  <a:pt x="156" y="576"/>
                </a:lnTo>
                <a:cubicBezTo>
                  <a:pt x="153" y="576"/>
                  <a:pt x="150" y="574"/>
                  <a:pt x="151" y="571"/>
                </a:cubicBezTo>
                <a:lnTo>
                  <a:pt x="152" y="549"/>
                </a:lnTo>
                <a:cubicBezTo>
                  <a:pt x="153" y="545"/>
                  <a:pt x="155" y="543"/>
                  <a:pt x="158" y="543"/>
                </a:cubicBezTo>
                <a:lnTo>
                  <a:pt x="429" y="543"/>
                </a:lnTo>
                <a:cubicBezTo>
                  <a:pt x="432" y="543"/>
                  <a:pt x="435" y="545"/>
                  <a:pt x="435" y="549"/>
                </a:cubicBezTo>
                <a:lnTo>
                  <a:pt x="437" y="571"/>
                </a:lnTo>
                <a:cubicBezTo>
                  <a:pt x="437" y="574"/>
                  <a:pt x="434" y="576"/>
                  <a:pt x="431" y="576"/>
                </a:cubicBezTo>
                <a:close/>
                <a:moveTo>
                  <a:pt x="146" y="533"/>
                </a:moveTo>
                <a:lnTo>
                  <a:pt x="146" y="533"/>
                </a:lnTo>
                <a:lnTo>
                  <a:pt x="122" y="533"/>
                </a:lnTo>
                <a:cubicBezTo>
                  <a:pt x="119" y="533"/>
                  <a:pt x="117" y="530"/>
                  <a:pt x="117" y="527"/>
                </a:cubicBezTo>
                <a:lnTo>
                  <a:pt x="119" y="505"/>
                </a:lnTo>
                <a:cubicBezTo>
                  <a:pt x="119" y="502"/>
                  <a:pt x="122" y="499"/>
                  <a:pt x="125" y="499"/>
                </a:cubicBezTo>
                <a:lnTo>
                  <a:pt x="149" y="499"/>
                </a:lnTo>
                <a:cubicBezTo>
                  <a:pt x="152" y="499"/>
                  <a:pt x="154" y="502"/>
                  <a:pt x="154" y="505"/>
                </a:cubicBezTo>
                <a:lnTo>
                  <a:pt x="152" y="527"/>
                </a:lnTo>
                <a:cubicBezTo>
                  <a:pt x="152" y="530"/>
                  <a:pt x="149" y="533"/>
                  <a:pt x="146" y="533"/>
                </a:cubicBezTo>
                <a:close/>
                <a:moveTo>
                  <a:pt x="140" y="571"/>
                </a:moveTo>
                <a:lnTo>
                  <a:pt x="140" y="571"/>
                </a:lnTo>
                <a:cubicBezTo>
                  <a:pt x="140" y="574"/>
                  <a:pt x="137" y="576"/>
                  <a:pt x="134" y="576"/>
                </a:cubicBezTo>
                <a:lnTo>
                  <a:pt x="105" y="576"/>
                </a:lnTo>
                <a:cubicBezTo>
                  <a:pt x="102" y="576"/>
                  <a:pt x="99" y="574"/>
                  <a:pt x="100" y="571"/>
                </a:cubicBezTo>
                <a:lnTo>
                  <a:pt x="102" y="549"/>
                </a:lnTo>
                <a:cubicBezTo>
                  <a:pt x="102" y="545"/>
                  <a:pt x="105" y="543"/>
                  <a:pt x="108" y="543"/>
                </a:cubicBezTo>
                <a:lnTo>
                  <a:pt x="137" y="543"/>
                </a:lnTo>
                <a:cubicBezTo>
                  <a:pt x="140" y="543"/>
                  <a:pt x="142" y="545"/>
                  <a:pt x="142" y="549"/>
                </a:cubicBezTo>
                <a:lnTo>
                  <a:pt x="140" y="571"/>
                </a:lnTo>
                <a:close/>
                <a:moveTo>
                  <a:pt x="89" y="571"/>
                </a:moveTo>
                <a:lnTo>
                  <a:pt x="89" y="571"/>
                </a:lnTo>
                <a:cubicBezTo>
                  <a:pt x="89" y="574"/>
                  <a:pt x="86" y="576"/>
                  <a:pt x="83" y="576"/>
                </a:cubicBezTo>
                <a:lnTo>
                  <a:pt x="66" y="576"/>
                </a:lnTo>
                <a:cubicBezTo>
                  <a:pt x="63" y="576"/>
                  <a:pt x="61" y="574"/>
                  <a:pt x="62" y="571"/>
                </a:cubicBezTo>
                <a:lnTo>
                  <a:pt x="64" y="549"/>
                </a:lnTo>
                <a:cubicBezTo>
                  <a:pt x="65" y="545"/>
                  <a:pt x="67" y="543"/>
                  <a:pt x="70" y="543"/>
                </a:cubicBezTo>
                <a:lnTo>
                  <a:pt x="87" y="543"/>
                </a:lnTo>
                <a:cubicBezTo>
                  <a:pt x="90" y="543"/>
                  <a:pt x="92" y="545"/>
                  <a:pt x="92" y="549"/>
                </a:cubicBezTo>
                <a:lnTo>
                  <a:pt x="89" y="571"/>
                </a:lnTo>
                <a:close/>
                <a:moveTo>
                  <a:pt x="69" y="505"/>
                </a:moveTo>
                <a:lnTo>
                  <a:pt x="69" y="505"/>
                </a:lnTo>
                <a:cubicBezTo>
                  <a:pt x="70" y="502"/>
                  <a:pt x="72" y="499"/>
                  <a:pt x="75" y="499"/>
                </a:cubicBezTo>
                <a:lnTo>
                  <a:pt x="105" y="499"/>
                </a:lnTo>
                <a:cubicBezTo>
                  <a:pt x="107" y="499"/>
                  <a:pt x="110" y="502"/>
                  <a:pt x="109" y="505"/>
                </a:cubicBezTo>
                <a:lnTo>
                  <a:pt x="107" y="527"/>
                </a:lnTo>
                <a:cubicBezTo>
                  <a:pt x="107" y="530"/>
                  <a:pt x="104" y="533"/>
                  <a:pt x="101" y="533"/>
                </a:cubicBezTo>
                <a:lnTo>
                  <a:pt x="71" y="533"/>
                </a:lnTo>
                <a:cubicBezTo>
                  <a:pt x="69" y="533"/>
                  <a:pt x="66" y="530"/>
                  <a:pt x="67" y="527"/>
                </a:cubicBezTo>
                <a:lnTo>
                  <a:pt x="69" y="505"/>
                </a:lnTo>
                <a:close/>
                <a:moveTo>
                  <a:pt x="74" y="461"/>
                </a:moveTo>
                <a:lnTo>
                  <a:pt x="74" y="461"/>
                </a:lnTo>
                <a:cubicBezTo>
                  <a:pt x="75" y="458"/>
                  <a:pt x="77" y="456"/>
                  <a:pt x="80" y="456"/>
                </a:cubicBezTo>
                <a:lnTo>
                  <a:pt x="103" y="456"/>
                </a:lnTo>
                <a:cubicBezTo>
                  <a:pt x="106" y="456"/>
                  <a:pt x="108" y="458"/>
                  <a:pt x="108" y="461"/>
                </a:cubicBezTo>
                <a:lnTo>
                  <a:pt x="106" y="484"/>
                </a:lnTo>
                <a:cubicBezTo>
                  <a:pt x="105" y="487"/>
                  <a:pt x="103" y="489"/>
                  <a:pt x="100" y="489"/>
                </a:cubicBezTo>
                <a:lnTo>
                  <a:pt x="77" y="489"/>
                </a:lnTo>
                <a:cubicBezTo>
                  <a:pt x="74" y="489"/>
                  <a:pt x="72" y="487"/>
                  <a:pt x="72" y="484"/>
                </a:cubicBezTo>
                <a:lnTo>
                  <a:pt x="74" y="461"/>
                </a:lnTo>
                <a:close/>
                <a:moveTo>
                  <a:pt x="152" y="461"/>
                </a:moveTo>
                <a:lnTo>
                  <a:pt x="152" y="461"/>
                </a:lnTo>
                <a:lnTo>
                  <a:pt x="150" y="484"/>
                </a:lnTo>
                <a:cubicBezTo>
                  <a:pt x="150" y="487"/>
                  <a:pt x="147" y="489"/>
                  <a:pt x="144" y="489"/>
                </a:cubicBezTo>
                <a:lnTo>
                  <a:pt x="120" y="489"/>
                </a:lnTo>
                <a:cubicBezTo>
                  <a:pt x="117" y="489"/>
                  <a:pt x="115" y="487"/>
                  <a:pt x="115" y="484"/>
                </a:cubicBezTo>
                <a:lnTo>
                  <a:pt x="118" y="461"/>
                </a:lnTo>
                <a:cubicBezTo>
                  <a:pt x="118" y="458"/>
                  <a:pt x="121" y="456"/>
                  <a:pt x="123" y="456"/>
                </a:cubicBezTo>
                <a:lnTo>
                  <a:pt x="147" y="456"/>
                </a:lnTo>
                <a:cubicBezTo>
                  <a:pt x="150" y="456"/>
                  <a:pt x="152" y="458"/>
                  <a:pt x="152" y="461"/>
                </a:cubicBezTo>
                <a:close/>
                <a:moveTo>
                  <a:pt x="160" y="484"/>
                </a:moveTo>
                <a:lnTo>
                  <a:pt x="160" y="484"/>
                </a:lnTo>
                <a:lnTo>
                  <a:pt x="161" y="461"/>
                </a:lnTo>
                <a:cubicBezTo>
                  <a:pt x="161" y="458"/>
                  <a:pt x="164" y="456"/>
                  <a:pt x="167" y="456"/>
                </a:cubicBezTo>
                <a:lnTo>
                  <a:pt x="190" y="456"/>
                </a:lnTo>
                <a:cubicBezTo>
                  <a:pt x="193" y="456"/>
                  <a:pt x="195" y="458"/>
                  <a:pt x="195" y="461"/>
                </a:cubicBezTo>
                <a:lnTo>
                  <a:pt x="194" y="484"/>
                </a:lnTo>
                <a:cubicBezTo>
                  <a:pt x="194" y="487"/>
                  <a:pt x="191" y="489"/>
                  <a:pt x="188" y="489"/>
                </a:cubicBezTo>
                <a:lnTo>
                  <a:pt x="165" y="489"/>
                </a:lnTo>
                <a:cubicBezTo>
                  <a:pt x="162" y="489"/>
                  <a:pt x="159" y="487"/>
                  <a:pt x="160" y="484"/>
                </a:cubicBezTo>
                <a:close/>
                <a:moveTo>
                  <a:pt x="164" y="505"/>
                </a:moveTo>
                <a:lnTo>
                  <a:pt x="164" y="505"/>
                </a:lnTo>
                <a:cubicBezTo>
                  <a:pt x="164" y="502"/>
                  <a:pt x="167" y="499"/>
                  <a:pt x="170" y="499"/>
                </a:cubicBezTo>
                <a:lnTo>
                  <a:pt x="193" y="499"/>
                </a:lnTo>
                <a:cubicBezTo>
                  <a:pt x="196" y="499"/>
                  <a:pt x="199" y="502"/>
                  <a:pt x="198" y="505"/>
                </a:cubicBezTo>
                <a:lnTo>
                  <a:pt x="197" y="527"/>
                </a:lnTo>
                <a:cubicBezTo>
                  <a:pt x="197" y="530"/>
                  <a:pt x="194" y="533"/>
                  <a:pt x="191" y="533"/>
                </a:cubicBezTo>
                <a:lnTo>
                  <a:pt x="167" y="533"/>
                </a:lnTo>
                <a:cubicBezTo>
                  <a:pt x="164" y="533"/>
                  <a:pt x="162" y="530"/>
                  <a:pt x="162" y="527"/>
                </a:cubicBezTo>
                <a:lnTo>
                  <a:pt x="164" y="505"/>
                </a:lnTo>
                <a:close/>
                <a:moveTo>
                  <a:pt x="204" y="484"/>
                </a:moveTo>
                <a:lnTo>
                  <a:pt x="204" y="484"/>
                </a:lnTo>
                <a:lnTo>
                  <a:pt x="205" y="461"/>
                </a:lnTo>
                <a:cubicBezTo>
                  <a:pt x="205" y="458"/>
                  <a:pt x="208" y="456"/>
                  <a:pt x="210" y="456"/>
                </a:cubicBezTo>
                <a:lnTo>
                  <a:pt x="234" y="456"/>
                </a:lnTo>
                <a:cubicBezTo>
                  <a:pt x="237" y="456"/>
                  <a:pt x="239" y="458"/>
                  <a:pt x="239" y="461"/>
                </a:cubicBezTo>
                <a:lnTo>
                  <a:pt x="238" y="484"/>
                </a:lnTo>
                <a:cubicBezTo>
                  <a:pt x="238" y="487"/>
                  <a:pt x="235" y="489"/>
                  <a:pt x="232" y="489"/>
                </a:cubicBezTo>
                <a:lnTo>
                  <a:pt x="209" y="489"/>
                </a:lnTo>
                <a:cubicBezTo>
                  <a:pt x="206" y="489"/>
                  <a:pt x="204" y="487"/>
                  <a:pt x="204" y="484"/>
                </a:cubicBezTo>
                <a:close/>
                <a:moveTo>
                  <a:pt x="208" y="505"/>
                </a:moveTo>
                <a:lnTo>
                  <a:pt x="208" y="505"/>
                </a:lnTo>
                <a:cubicBezTo>
                  <a:pt x="208" y="502"/>
                  <a:pt x="211" y="499"/>
                  <a:pt x="214" y="499"/>
                </a:cubicBezTo>
                <a:lnTo>
                  <a:pt x="238" y="499"/>
                </a:lnTo>
                <a:cubicBezTo>
                  <a:pt x="241" y="499"/>
                  <a:pt x="243" y="502"/>
                  <a:pt x="243" y="505"/>
                </a:cubicBezTo>
                <a:lnTo>
                  <a:pt x="242" y="527"/>
                </a:lnTo>
                <a:cubicBezTo>
                  <a:pt x="242" y="530"/>
                  <a:pt x="240" y="533"/>
                  <a:pt x="237" y="533"/>
                </a:cubicBezTo>
                <a:lnTo>
                  <a:pt x="212" y="533"/>
                </a:lnTo>
                <a:cubicBezTo>
                  <a:pt x="209" y="533"/>
                  <a:pt x="207" y="530"/>
                  <a:pt x="207" y="527"/>
                </a:cubicBezTo>
                <a:lnTo>
                  <a:pt x="208" y="505"/>
                </a:lnTo>
                <a:close/>
                <a:moveTo>
                  <a:pt x="248" y="484"/>
                </a:moveTo>
                <a:lnTo>
                  <a:pt x="248" y="484"/>
                </a:lnTo>
                <a:lnTo>
                  <a:pt x="248" y="461"/>
                </a:lnTo>
                <a:cubicBezTo>
                  <a:pt x="249" y="458"/>
                  <a:pt x="251" y="456"/>
                  <a:pt x="254" y="456"/>
                </a:cubicBezTo>
                <a:lnTo>
                  <a:pt x="277" y="456"/>
                </a:lnTo>
                <a:cubicBezTo>
                  <a:pt x="280" y="456"/>
                  <a:pt x="282" y="458"/>
                  <a:pt x="282" y="461"/>
                </a:cubicBezTo>
                <a:lnTo>
                  <a:pt x="282" y="484"/>
                </a:lnTo>
                <a:cubicBezTo>
                  <a:pt x="282" y="487"/>
                  <a:pt x="280" y="489"/>
                  <a:pt x="277" y="489"/>
                </a:cubicBezTo>
                <a:lnTo>
                  <a:pt x="253" y="489"/>
                </a:lnTo>
                <a:cubicBezTo>
                  <a:pt x="250" y="489"/>
                  <a:pt x="248" y="487"/>
                  <a:pt x="248" y="484"/>
                </a:cubicBezTo>
                <a:close/>
                <a:moveTo>
                  <a:pt x="253" y="505"/>
                </a:moveTo>
                <a:lnTo>
                  <a:pt x="253" y="505"/>
                </a:lnTo>
                <a:cubicBezTo>
                  <a:pt x="253" y="502"/>
                  <a:pt x="255" y="499"/>
                  <a:pt x="258" y="499"/>
                </a:cubicBezTo>
                <a:lnTo>
                  <a:pt x="282" y="499"/>
                </a:lnTo>
                <a:cubicBezTo>
                  <a:pt x="285" y="499"/>
                  <a:pt x="288" y="502"/>
                  <a:pt x="288" y="505"/>
                </a:cubicBezTo>
                <a:lnTo>
                  <a:pt x="287" y="527"/>
                </a:lnTo>
                <a:cubicBezTo>
                  <a:pt x="287" y="530"/>
                  <a:pt x="285" y="533"/>
                  <a:pt x="282" y="533"/>
                </a:cubicBezTo>
                <a:lnTo>
                  <a:pt x="258" y="533"/>
                </a:lnTo>
                <a:cubicBezTo>
                  <a:pt x="255" y="533"/>
                  <a:pt x="252" y="530"/>
                  <a:pt x="252" y="527"/>
                </a:cubicBezTo>
                <a:lnTo>
                  <a:pt x="253" y="505"/>
                </a:lnTo>
                <a:close/>
                <a:moveTo>
                  <a:pt x="297" y="489"/>
                </a:moveTo>
                <a:lnTo>
                  <a:pt x="297" y="489"/>
                </a:lnTo>
                <a:cubicBezTo>
                  <a:pt x="294" y="489"/>
                  <a:pt x="292" y="487"/>
                  <a:pt x="292" y="484"/>
                </a:cubicBezTo>
                <a:lnTo>
                  <a:pt x="292" y="461"/>
                </a:lnTo>
                <a:cubicBezTo>
                  <a:pt x="292" y="458"/>
                  <a:pt x="294" y="456"/>
                  <a:pt x="297" y="456"/>
                </a:cubicBezTo>
                <a:lnTo>
                  <a:pt x="321" y="456"/>
                </a:lnTo>
                <a:cubicBezTo>
                  <a:pt x="324" y="456"/>
                  <a:pt x="326" y="458"/>
                  <a:pt x="326" y="461"/>
                </a:cubicBezTo>
                <a:lnTo>
                  <a:pt x="326" y="484"/>
                </a:lnTo>
                <a:cubicBezTo>
                  <a:pt x="326" y="487"/>
                  <a:pt x="324" y="489"/>
                  <a:pt x="321" y="489"/>
                </a:cubicBezTo>
                <a:lnTo>
                  <a:pt x="297" y="489"/>
                </a:lnTo>
                <a:close/>
                <a:moveTo>
                  <a:pt x="297" y="505"/>
                </a:moveTo>
                <a:lnTo>
                  <a:pt x="297" y="505"/>
                </a:lnTo>
                <a:cubicBezTo>
                  <a:pt x="297" y="502"/>
                  <a:pt x="300" y="499"/>
                  <a:pt x="303" y="499"/>
                </a:cubicBezTo>
                <a:lnTo>
                  <a:pt x="327" y="499"/>
                </a:lnTo>
                <a:cubicBezTo>
                  <a:pt x="330" y="499"/>
                  <a:pt x="332" y="502"/>
                  <a:pt x="332" y="505"/>
                </a:cubicBezTo>
                <a:lnTo>
                  <a:pt x="332" y="527"/>
                </a:lnTo>
                <a:cubicBezTo>
                  <a:pt x="332" y="530"/>
                  <a:pt x="330" y="533"/>
                  <a:pt x="327" y="533"/>
                </a:cubicBezTo>
                <a:lnTo>
                  <a:pt x="303" y="533"/>
                </a:lnTo>
                <a:cubicBezTo>
                  <a:pt x="300" y="533"/>
                  <a:pt x="297" y="530"/>
                  <a:pt x="297" y="527"/>
                </a:cubicBezTo>
                <a:lnTo>
                  <a:pt x="297" y="505"/>
                </a:lnTo>
                <a:close/>
                <a:moveTo>
                  <a:pt x="341" y="489"/>
                </a:moveTo>
                <a:lnTo>
                  <a:pt x="341" y="489"/>
                </a:lnTo>
                <a:cubicBezTo>
                  <a:pt x="338" y="489"/>
                  <a:pt x="336" y="487"/>
                  <a:pt x="336" y="484"/>
                </a:cubicBezTo>
                <a:lnTo>
                  <a:pt x="336" y="461"/>
                </a:lnTo>
                <a:cubicBezTo>
                  <a:pt x="336" y="458"/>
                  <a:pt x="338" y="456"/>
                  <a:pt x="341" y="456"/>
                </a:cubicBezTo>
                <a:lnTo>
                  <a:pt x="364" y="456"/>
                </a:lnTo>
                <a:cubicBezTo>
                  <a:pt x="367" y="456"/>
                  <a:pt x="370" y="458"/>
                  <a:pt x="370" y="461"/>
                </a:cubicBezTo>
                <a:lnTo>
                  <a:pt x="370" y="484"/>
                </a:lnTo>
                <a:cubicBezTo>
                  <a:pt x="370" y="487"/>
                  <a:pt x="368" y="489"/>
                  <a:pt x="365" y="489"/>
                </a:cubicBezTo>
                <a:lnTo>
                  <a:pt x="341" y="489"/>
                </a:lnTo>
                <a:close/>
                <a:moveTo>
                  <a:pt x="347" y="499"/>
                </a:moveTo>
                <a:lnTo>
                  <a:pt x="347" y="499"/>
                </a:lnTo>
                <a:lnTo>
                  <a:pt x="371" y="499"/>
                </a:lnTo>
                <a:cubicBezTo>
                  <a:pt x="374" y="499"/>
                  <a:pt x="377" y="502"/>
                  <a:pt x="377" y="505"/>
                </a:cubicBezTo>
                <a:lnTo>
                  <a:pt x="377" y="527"/>
                </a:lnTo>
                <a:cubicBezTo>
                  <a:pt x="378" y="530"/>
                  <a:pt x="375" y="533"/>
                  <a:pt x="372" y="533"/>
                </a:cubicBezTo>
                <a:lnTo>
                  <a:pt x="348" y="533"/>
                </a:lnTo>
                <a:cubicBezTo>
                  <a:pt x="345" y="533"/>
                  <a:pt x="342" y="530"/>
                  <a:pt x="342" y="527"/>
                </a:cubicBezTo>
                <a:lnTo>
                  <a:pt x="342" y="505"/>
                </a:lnTo>
                <a:cubicBezTo>
                  <a:pt x="342" y="502"/>
                  <a:pt x="344" y="499"/>
                  <a:pt x="347" y="499"/>
                </a:cubicBezTo>
                <a:close/>
                <a:moveTo>
                  <a:pt x="386" y="489"/>
                </a:moveTo>
                <a:lnTo>
                  <a:pt x="386" y="489"/>
                </a:lnTo>
                <a:cubicBezTo>
                  <a:pt x="383" y="489"/>
                  <a:pt x="380" y="487"/>
                  <a:pt x="380" y="484"/>
                </a:cubicBezTo>
                <a:lnTo>
                  <a:pt x="379" y="461"/>
                </a:lnTo>
                <a:cubicBezTo>
                  <a:pt x="379" y="458"/>
                  <a:pt x="381" y="456"/>
                  <a:pt x="384" y="456"/>
                </a:cubicBezTo>
                <a:lnTo>
                  <a:pt x="408" y="456"/>
                </a:lnTo>
                <a:cubicBezTo>
                  <a:pt x="411" y="456"/>
                  <a:pt x="413" y="458"/>
                  <a:pt x="413" y="461"/>
                </a:cubicBezTo>
                <a:lnTo>
                  <a:pt x="414" y="484"/>
                </a:lnTo>
                <a:cubicBezTo>
                  <a:pt x="415" y="487"/>
                  <a:pt x="412" y="489"/>
                  <a:pt x="409" y="489"/>
                </a:cubicBezTo>
                <a:lnTo>
                  <a:pt x="386" y="489"/>
                </a:lnTo>
                <a:close/>
                <a:moveTo>
                  <a:pt x="392" y="499"/>
                </a:moveTo>
                <a:lnTo>
                  <a:pt x="392" y="499"/>
                </a:lnTo>
                <a:lnTo>
                  <a:pt x="416" y="499"/>
                </a:lnTo>
                <a:cubicBezTo>
                  <a:pt x="419" y="499"/>
                  <a:pt x="421" y="502"/>
                  <a:pt x="421" y="505"/>
                </a:cubicBezTo>
                <a:lnTo>
                  <a:pt x="422" y="527"/>
                </a:lnTo>
                <a:cubicBezTo>
                  <a:pt x="423" y="530"/>
                  <a:pt x="420" y="533"/>
                  <a:pt x="417" y="533"/>
                </a:cubicBezTo>
                <a:lnTo>
                  <a:pt x="393" y="533"/>
                </a:lnTo>
                <a:cubicBezTo>
                  <a:pt x="390" y="533"/>
                  <a:pt x="388" y="530"/>
                  <a:pt x="387" y="527"/>
                </a:cubicBezTo>
                <a:lnTo>
                  <a:pt x="387" y="505"/>
                </a:lnTo>
                <a:cubicBezTo>
                  <a:pt x="386" y="502"/>
                  <a:pt x="389" y="499"/>
                  <a:pt x="392" y="499"/>
                </a:cubicBezTo>
                <a:close/>
                <a:moveTo>
                  <a:pt x="459" y="484"/>
                </a:moveTo>
                <a:lnTo>
                  <a:pt x="459" y="484"/>
                </a:lnTo>
                <a:cubicBezTo>
                  <a:pt x="459" y="487"/>
                  <a:pt x="457" y="489"/>
                  <a:pt x="454" y="489"/>
                </a:cubicBezTo>
                <a:lnTo>
                  <a:pt x="430" y="489"/>
                </a:lnTo>
                <a:cubicBezTo>
                  <a:pt x="427" y="489"/>
                  <a:pt x="424" y="487"/>
                  <a:pt x="424" y="484"/>
                </a:cubicBezTo>
                <a:lnTo>
                  <a:pt x="423" y="461"/>
                </a:lnTo>
                <a:cubicBezTo>
                  <a:pt x="423" y="458"/>
                  <a:pt x="425" y="456"/>
                  <a:pt x="428" y="456"/>
                </a:cubicBezTo>
                <a:lnTo>
                  <a:pt x="451" y="456"/>
                </a:lnTo>
                <a:cubicBezTo>
                  <a:pt x="454" y="456"/>
                  <a:pt x="457" y="458"/>
                  <a:pt x="457" y="461"/>
                </a:cubicBezTo>
                <a:lnTo>
                  <a:pt x="459" y="484"/>
                </a:lnTo>
                <a:close/>
                <a:moveTo>
                  <a:pt x="84" y="43"/>
                </a:moveTo>
                <a:lnTo>
                  <a:pt x="84" y="43"/>
                </a:lnTo>
                <a:cubicBezTo>
                  <a:pt x="84" y="41"/>
                  <a:pt x="86" y="39"/>
                  <a:pt x="88" y="39"/>
                </a:cubicBezTo>
                <a:lnTo>
                  <a:pt x="530" y="39"/>
                </a:lnTo>
                <a:cubicBezTo>
                  <a:pt x="533" y="39"/>
                  <a:pt x="535" y="41"/>
                  <a:pt x="535" y="43"/>
                </a:cubicBezTo>
                <a:lnTo>
                  <a:pt x="535" y="358"/>
                </a:lnTo>
                <a:cubicBezTo>
                  <a:pt x="535" y="360"/>
                  <a:pt x="533" y="362"/>
                  <a:pt x="530" y="362"/>
                </a:cubicBezTo>
                <a:lnTo>
                  <a:pt x="88" y="362"/>
                </a:lnTo>
                <a:cubicBezTo>
                  <a:pt x="86" y="362"/>
                  <a:pt x="84" y="360"/>
                  <a:pt x="84" y="358"/>
                </a:cubicBezTo>
                <a:lnTo>
                  <a:pt x="84" y="43"/>
                </a:lnTo>
                <a:close/>
                <a:moveTo>
                  <a:pt x="474" y="489"/>
                </a:moveTo>
                <a:lnTo>
                  <a:pt x="474" y="489"/>
                </a:lnTo>
                <a:cubicBezTo>
                  <a:pt x="471" y="489"/>
                  <a:pt x="469" y="487"/>
                  <a:pt x="468" y="484"/>
                </a:cubicBezTo>
                <a:lnTo>
                  <a:pt x="467" y="461"/>
                </a:lnTo>
                <a:cubicBezTo>
                  <a:pt x="466" y="458"/>
                  <a:pt x="468" y="456"/>
                  <a:pt x="471" y="456"/>
                </a:cubicBezTo>
                <a:lnTo>
                  <a:pt x="495" y="456"/>
                </a:lnTo>
                <a:cubicBezTo>
                  <a:pt x="498" y="456"/>
                  <a:pt x="500" y="458"/>
                  <a:pt x="500" y="461"/>
                </a:cubicBezTo>
                <a:lnTo>
                  <a:pt x="503" y="484"/>
                </a:lnTo>
                <a:cubicBezTo>
                  <a:pt x="503" y="487"/>
                  <a:pt x="501" y="489"/>
                  <a:pt x="498" y="489"/>
                </a:cubicBezTo>
                <a:lnTo>
                  <a:pt x="474" y="489"/>
                </a:lnTo>
                <a:close/>
                <a:moveTo>
                  <a:pt x="481" y="499"/>
                </a:moveTo>
                <a:lnTo>
                  <a:pt x="481" y="499"/>
                </a:lnTo>
                <a:lnTo>
                  <a:pt x="505" y="499"/>
                </a:lnTo>
                <a:cubicBezTo>
                  <a:pt x="507" y="499"/>
                  <a:pt x="510" y="502"/>
                  <a:pt x="510" y="505"/>
                </a:cubicBezTo>
                <a:lnTo>
                  <a:pt x="513" y="527"/>
                </a:lnTo>
                <a:cubicBezTo>
                  <a:pt x="513" y="530"/>
                  <a:pt x="511" y="533"/>
                  <a:pt x="508" y="533"/>
                </a:cubicBezTo>
                <a:lnTo>
                  <a:pt x="483" y="533"/>
                </a:lnTo>
                <a:cubicBezTo>
                  <a:pt x="480" y="533"/>
                  <a:pt x="478" y="530"/>
                  <a:pt x="478" y="527"/>
                </a:cubicBezTo>
                <a:lnTo>
                  <a:pt x="476" y="505"/>
                </a:lnTo>
                <a:cubicBezTo>
                  <a:pt x="475" y="502"/>
                  <a:pt x="478" y="499"/>
                  <a:pt x="481" y="499"/>
                </a:cubicBezTo>
                <a:close/>
                <a:moveTo>
                  <a:pt x="546" y="461"/>
                </a:moveTo>
                <a:lnTo>
                  <a:pt x="546" y="461"/>
                </a:lnTo>
                <a:lnTo>
                  <a:pt x="548" y="484"/>
                </a:lnTo>
                <a:cubicBezTo>
                  <a:pt x="549" y="487"/>
                  <a:pt x="547" y="489"/>
                  <a:pt x="544" y="489"/>
                </a:cubicBezTo>
                <a:lnTo>
                  <a:pt x="520" y="489"/>
                </a:lnTo>
                <a:cubicBezTo>
                  <a:pt x="517" y="489"/>
                  <a:pt x="514" y="487"/>
                  <a:pt x="514" y="484"/>
                </a:cubicBezTo>
                <a:lnTo>
                  <a:pt x="512" y="461"/>
                </a:lnTo>
                <a:cubicBezTo>
                  <a:pt x="512" y="458"/>
                  <a:pt x="514" y="456"/>
                  <a:pt x="516" y="456"/>
                </a:cubicBezTo>
                <a:lnTo>
                  <a:pt x="540" y="456"/>
                </a:lnTo>
                <a:cubicBezTo>
                  <a:pt x="543" y="456"/>
                  <a:pt x="545" y="458"/>
                  <a:pt x="546" y="461"/>
                </a:cubicBezTo>
                <a:close/>
                <a:moveTo>
                  <a:pt x="551" y="505"/>
                </a:moveTo>
                <a:lnTo>
                  <a:pt x="551" y="505"/>
                </a:lnTo>
                <a:lnTo>
                  <a:pt x="554" y="527"/>
                </a:lnTo>
                <a:cubicBezTo>
                  <a:pt x="554" y="530"/>
                  <a:pt x="552" y="533"/>
                  <a:pt x="549" y="533"/>
                </a:cubicBezTo>
                <a:lnTo>
                  <a:pt x="528" y="533"/>
                </a:lnTo>
                <a:cubicBezTo>
                  <a:pt x="525" y="533"/>
                  <a:pt x="522" y="530"/>
                  <a:pt x="522" y="527"/>
                </a:cubicBezTo>
                <a:lnTo>
                  <a:pt x="520" y="505"/>
                </a:lnTo>
                <a:cubicBezTo>
                  <a:pt x="520" y="502"/>
                  <a:pt x="522" y="499"/>
                  <a:pt x="525" y="499"/>
                </a:cubicBezTo>
                <a:lnTo>
                  <a:pt x="545" y="499"/>
                </a:lnTo>
                <a:cubicBezTo>
                  <a:pt x="548" y="499"/>
                  <a:pt x="551" y="502"/>
                  <a:pt x="551" y="505"/>
                </a:cubicBezTo>
                <a:close/>
                <a:moveTo>
                  <a:pt x="623" y="625"/>
                </a:moveTo>
                <a:lnTo>
                  <a:pt x="623" y="625"/>
                </a:lnTo>
                <a:lnTo>
                  <a:pt x="584" y="402"/>
                </a:lnTo>
                <a:lnTo>
                  <a:pt x="584" y="402"/>
                </a:lnTo>
                <a:lnTo>
                  <a:pt x="584" y="33"/>
                </a:lnTo>
                <a:cubicBezTo>
                  <a:pt x="584" y="14"/>
                  <a:pt x="569" y="0"/>
                  <a:pt x="551" y="0"/>
                </a:cubicBezTo>
                <a:lnTo>
                  <a:pt x="70" y="0"/>
                </a:lnTo>
                <a:cubicBezTo>
                  <a:pt x="52" y="0"/>
                  <a:pt x="37" y="14"/>
                  <a:pt x="37" y="33"/>
                </a:cubicBezTo>
                <a:lnTo>
                  <a:pt x="37" y="402"/>
                </a:lnTo>
                <a:lnTo>
                  <a:pt x="37" y="402"/>
                </a:lnTo>
                <a:lnTo>
                  <a:pt x="2" y="625"/>
                </a:lnTo>
                <a:cubicBezTo>
                  <a:pt x="0" y="643"/>
                  <a:pt x="13" y="658"/>
                  <a:pt x="34" y="658"/>
                </a:cubicBezTo>
                <a:lnTo>
                  <a:pt x="592" y="658"/>
                </a:lnTo>
                <a:cubicBezTo>
                  <a:pt x="612" y="658"/>
                  <a:pt x="626" y="643"/>
                  <a:pt x="623" y="625"/>
                </a:cubicBez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2776"/>
              </a:solidFill>
            </a:endParaRPr>
          </a:p>
        </p:txBody>
      </p:sp>
      <p:grpSp>
        <p:nvGrpSpPr>
          <p:cNvPr id="98" name="Group 97"/>
          <p:cNvGrpSpPr/>
          <p:nvPr/>
        </p:nvGrpSpPr>
        <p:grpSpPr>
          <a:xfrm>
            <a:off x="7209446" y="331227"/>
            <a:ext cx="429768" cy="405189"/>
            <a:chOff x="7209446" y="331227"/>
            <a:chExt cx="429768" cy="405189"/>
          </a:xfrm>
        </p:grpSpPr>
        <p:sp>
          <p:nvSpPr>
            <p:cNvPr id="100" name="Oval 99"/>
            <p:cNvSpPr/>
            <p:nvPr/>
          </p:nvSpPr>
          <p:spPr>
            <a:xfrm>
              <a:off x="7209446" y="331227"/>
              <a:ext cx="429768" cy="405189"/>
            </a:xfrm>
            <a:prstGeom prst="ellipse">
              <a:avLst/>
            </a:prstGeom>
            <a:solidFill>
              <a:schemeClr val="bg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smtClean="0">
                <a:solidFill>
                  <a:schemeClr val="tx2"/>
                </a:solidFill>
                <a:latin typeface="Calibri" panose="020F0502020204030204" pitchFamily="34" charset="0"/>
                <a:cs typeface="Calibri" panose="020F0502020204030204" pitchFamily="34" charset="0"/>
              </a:endParaRPr>
            </a:p>
          </p:txBody>
        </p:sp>
        <p:pic>
          <p:nvPicPr>
            <p:cNvPr id="103" name="Picture 102" descr="33.emf"/>
            <p:cNvPicPr>
              <a:picLocks noChangeAspect="1"/>
            </p:cNvPicPr>
            <p:nvPr/>
          </p:nvPicPr>
          <p:blipFill>
            <a:blip r:embed="rId5">
              <a:biLevel thresh="25000"/>
            </a:blip>
            <a:stretch>
              <a:fillRect/>
            </a:stretch>
          </p:blipFill>
          <p:spPr>
            <a:xfrm>
              <a:off x="7294017" y="412396"/>
              <a:ext cx="256133" cy="237334"/>
            </a:xfrm>
            <a:prstGeom prst="rect">
              <a:avLst/>
            </a:prstGeom>
            <a:solidFill>
              <a:schemeClr val="bg1">
                <a:lumMod val="85000"/>
              </a:schemeClr>
            </a:solidFill>
          </p:spPr>
        </p:pic>
      </p:grpSp>
      <p:sp>
        <p:nvSpPr>
          <p:cNvPr id="104" name="Freeform 22"/>
          <p:cNvSpPr>
            <a:spLocks noChangeAspect="1" noEditPoints="1"/>
          </p:cNvSpPr>
          <p:nvPr/>
        </p:nvSpPr>
        <p:spPr bwMode="auto">
          <a:xfrm>
            <a:off x="7758127" y="338461"/>
            <a:ext cx="556306" cy="381639"/>
          </a:xfrm>
          <a:custGeom>
            <a:avLst/>
            <a:gdLst>
              <a:gd name="T0" fmla="*/ 26 w 156"/>
              <a:gd name="T1" fmla="*/ 33 h 102"/>
              <a:gd name="T2" fmla="*/ 26 w 156"/>
              <a:gd name="T3" fmla="*/ 25 h 102"/>
              <a:gd name="T4" fmla="*/ 29 w 156"/>
              <a:gd name="T5" fmla="*/ 24 h 102"/>
              <a:gd name="T6" fmla="*/ 31 w 156"/>
              <a:gd name="T7" fmla="*/ 25 h 102"/>
              <a:gd name="T8" fmla="*/ 31 w 156"/>
              <a:gd name="T9" fmla="*/ 33 h 102"/>
              <a:gd name="T10" fmla="*/ 29 w 156"/>
              <a:gd name="T11" fmla="*/ 34 h 102"/>
              <a:gd name="T12" fmla="*/ 26 w 156"/>
              <a:gd name="T13" fmla="*/ 33 h 102"/>
              <a:gd name="T14" fmla="*/ 156 w 156"/>
              <a:gd name="T15" fmla="*/ 13 h 102"/>
              <a:gd name="T16" fmla="*/ 143 w 156"/>
              <a:gd name="T17" fmla="*/ 102 h 102"/>
              <a:gd name="T18" fmla="*/ 0 w 156"/>
              <a:gd name="T19" fmla="*/ 90 h 102"/>
              <a:gd name="T20" fmla="*/ 13 w 156"/>
              <a:gd name="T21" fmla="*/ 0 h 102"/>
              <a:gd name="T22" fmla="*/ 156 w 156"/>
              <a:gd name="T23" fmla="*/ 13 h 102"/>
              <a:gd name="T24" fmla="*/ 46 w 156"/>
              <a:gd name="T25" fmla="*/ 16 h 102"/>
              <a:gd name="T26" fmla="*/ 16 w 156"/>
              <a:gd name="T27" fmla="*/ 11 h 102"/>
              <a:gd name="T28" fmla="*/ 11 w 156"/>
              <a:gd name="T29" fmla="*/ 36 h 102"/>
              <a:gd name="T30" fmla="*/ 23 w 156"/>
              <a:gd name="T31" fmla="*/ 37 h 102"/>
              <a:gd name="T32" fmla="*/ 29 w 156"/>
              <a:gd name="T33" fmla="*/ 39 h 102"/>
              <a:gd name="T34" fmla="*/ 35 w 156"/>
              <a:gd name="T35" fmla="*/ 36 h 102"/>
              <a:gd name="T36" fmla="*/ 46 w 156"/>
              <a:gd name="T37" fmla="*/ 31 h 102"/>
              <a:gd name="T38" fmla="*/ 36 w 156"/>
              <a:gd name="T39" fmla="*/ 26 h 102"/>
              <a:gd name="T40" fmla="*/ 46 w 156"/>
              <a:gd name="T41" fmla="*/ 21 h 102"/>
              <a:gd name="T42" fmla="*/ 34 w 156"/>
              <a:gd name="T43" fmla="*/ 20 h 102"/>
              <a:gd name="T44" fmla="*/ 28 w 156"/>
              <a:gd name="T45" fmla="*/ 19 h 102"/>
              <a:gd name="T46" fmla="*/ 22 w 156"/>
              <a:gd name="T47" fmla="*/ 21 h 102"/>
              <a:gd name="T48" fmla="*/ 11 w 156"/>
              <a:gd name="T49" fmla="*/ 26 h 102"/>
              <a:gd name="T50" fmla="*/ 21 w 156"/>
              <a:gd name="T51" fmla="*/ 31 h 102"/>
              <a:gd name="T52" fmla="*/ 11 w 156"/>
              <a:gd name="T53" fmla="*/ 36 h 102"/>
              <a:gd name="T54" fmla="*/ 16 w 156"/>
              <a:gd name="T55" fmla="*/ 46 h 102"/>
              <a:gd name="T56" fmla="*/ 46 w 156"/>
              <a:gd name="T57" fmla="*/ 41 h 102"/>
              <a:gd name="T58" fmla="*/ 54 w 156"/>
              <a:gd name="T59" fmla="*/ 77 h 102"/>
              <a:gd name="T60" fmla="*/ 13 w 156"/>
              <a:gd name="T61" fmla="*/ 75 h 102"/>
              <a:gd name="T62" fmla="*/ 11 w 156"/>
              <a:gd name="T63" fmla="*/ 80 h 102"/>
              <a:gd name="T64" fmla="*/ 52 w 156"/>
              <a:gd name="T65" fmla="*/ 82 h 102"/>
              <a:gd name="T66" fmla="*/ 54 w 156"/>
              <a:gd name="T67" fmla="*/ 77 h 102"/>
              <a:gd name="T68" fmla="*/ 140 w 156"/>
              <a:gd name="T69" fmla="*/ 59 h 102"/>
              <a:gd name="T70" fmla="*/ 11 w 156"/>
              <a:gd name="T71" fmla="*/ 61 h 102"/>
              <a:gd name="T72" fmla="*/ 13 w 156"/>
              <a:gd name="T73" fmla="*/ 66 h 102"/>
              <a:gd name="T74" fmla="*/ 142 w 156"/>
              <a:gd name="T75" fmla="*/ 6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02">
                <a:moveTo>
                  <a:pt x="26" y="33"/>
                </a:moveTo>
                <a:cubicBezTo>
                  <a:pt x="26" y="33"/>
                  <a:pt x="26" y="33"/>
                  <a:pt x="26" y="33"/>
                </a:cubicBezTo>
                <a:cubicBezTo>
                  <a:pt x="26" y="25"/>
                  <a:pt x="26" y="25"/>
                  <a:pt x="26" y="25"/>
                </a:cubicBezTo>
                <a:cubicBezTo>
                  <a:pt x="26" y="25"/>
                  <a:pt x="26" y="25"/>
                  <a:pt x="26" y="25"/>
                </a:cubicBezTo>
                <a:cubicBezTo>
                  <a:pt x="26" y="24"/>
                  <a:pt x="27" y="24"/>
                  <a:pt x="28" y="24"/>
                </a:cubicBezTo>
                <a:cubicBezTo>
                  <a:pt x="29" y="24"/>
                  <a:pt x="29" y="24"/>
                  <a:pt x="29" y="24"/>
                </a:cubicBezTo>
                <a:cubicBezTo>
                  <a:pt x="30" y="24"/>
                  <a:pt x="31" y="24"/>
                  <a:pt x="31" y="24"/>
                </a:cubicBezTo>
                <a:cubicBezTo>
                  <a:pt x="31" y="24"/>
                  <a:pt x="31" y="24"/>
                  <a:pt x="31" y="25"/>
                </a:cubicBezTo>
                <a:cubicBezTo>
                  <a:pt x="31" y="25"/>
                  <a:pt x="31" y="25"/>
                  <a:pt x="31" y="25"/>
                </a:cubicBezTo>
                <a:cubicBezTo>
                  <a:pt x="31" y="33"/>
                  <a:pt x="31" y="33"/>
                  <a:pt x="31" y="33"/>
                </a:cubicBezTo>
                <a:cubicBezTo>
                  <a:pt x="31" y="33"/>
                  <a:pt x="31" y="33"/>
                  <a:pt x="31" y="33"/>
                </a:cubicBezTo>
                <a:cubicBezTo>
                  <a:pt x="31" y="33"/>
                  <a:pt x="30" y="34"/>
                  <a:pt x="29" y="34"/>
                </a:cubicBezTo>
                <a:cubicBezTo>
                  <a:pt x="28" y="34"/>
                  <a:pt x="28" y="34"/>
                  <a:pt x="28" y="34"/>
                </a:cubicBezTo>
                <a:cubicBezTo>
                  <a:pt x="27" y="34"/>
                  <a:pt x="27" y="33"/>
                  <a:pt x="26" y="33"/>
                </a:cubicBezTo>
                <a:cubicBezTo>
                  <a:pt x="26" y="33"/>
                  <a:pt x="26" y="33"/>
                  <a:pt x="26" y="33"/>
                </a:cubicBezTo>
                <a:close/>
                <a:moveTo>
                  <a:pt x="156" y="13"/>
                </a:moveTo>
                <a:cubicBezTo>
                  <a:pt x="156" y="90"/>
                  <a:pt x="156" y="90"/>
                  <a:pt x="156" y="90"/>
                </a:cubicBezTo>
                <a:cubicBezTo>
                  <a:pt x="156" y="97"/>
                  <a:pt x="150" y="102"/>
                  <a:pt x="143" y="102"/>
                </a:cubicBezTo>
                <a:cubicBezTo>
                  <a:pt x="13" y="102"/>
                  <a:pt x="13" y="102"/>
                  <a:pt x="13" y="102"/>
                </a:cubicBezTo>
                <a:cubicBezTo>
                  <a:pt x="6" y="102"/>
                  <a:pt x="0" y="97"/>
                  <a:pt x="0" y="90"/>
                </a:cubicBezTo>
                <a:cubicBezTo>
                  <a:pt x="0" y="13"/>
                  <a:pt x="0" y="13"/>
                  <a:pt x="0" y="13"/>
                </a:cubicBezTo>
                <a:cubicBezTo>
                  <a:pt x="0" y="6"/>
                  <a:pt x="6" y="0"/>
                  <a:pt x="13" y="0"/>
                </a:cubicBezTo>
                <a:cubicBezTo>
                  <a:pt x="143" y="0"/>
                  <a:pt x="143" y="0"/>
                  <a:pt x="143" y="0"/>
                </a:cubicBezTo>
                <a:cubicBezTo>
                  <a:pt x="150" y="0"/>
                  <a:pt x="156" y="6"/>
                  <a:pt x="156" y="13"/>
                </a:cubicBezTo>
                <a:close/>
                <a:moveTo>
                  <a:pt x="11" y="16"/>
                </a:moveTo>
                <a:cubicBezTo>
                  <a:pt x="46" y="16"/>
                  <a:pt x="46" y="16"/>
                  <a:pt x="46" y="16"/>
                </a:cubicBezTo>
                <a:cubicBezTo>
                  <a:pt x="46" y="13"/>
                  <a:pt x="44" y="11"/>
                  <a:pt x="41" y="11"/>
                </a:cubicBezTo>
                <a:cubicBezTo>
                  <a:pt x="16" y="11"/>
                  <a:pt x="16" y="11"/>
                  <a:pt x="16" y="11"/>
                </a:cubicBezTo>
                <a:cubicBezTo>
                  <a:pt x="14" y="11"/>
                  <a:pt x="11" y="13"/>
                  <a:pt x="11" y="16"/>
                </a:cubicBezTo>
                <a:close/>
                <a:moveTo>
                  <a:pt x="11" y="36"/>
                </a:moveTo>
                <a:cubicBezTo>
                  <a:pt x="22" y="36"/>
                  <a:pt x="22" y="36"/>
                  <a:pt x="22" y="36"/>
                </a:cubicBezTo>
                <a:cubicBezTo>
                  <a:pt x="23" y="37"/>
                  <a:pt x="23" y="37"/>
                  <a:pt x="23" y="37"/>
                </a:cubicBezTo>
                <a:cubicBezTo>
                  <a:pt x="25" y="38"/>
                  <a:pt x="26" y="39"/>
                  <a:pt x="28" y="39"/>
                </a:cubicBezTo>
                <a:cubicBezTo>
                  <a:pt x="29" y="39"/>
                  <a:pt x="29" y="39"/>
                  <a:pt x="29" y="39"/>
                </a:cubicBezTo>
                <a:cubicBezTo>
                  <a:pt x="31" y="39"/>
                  <a:pt x="32" y="38"/>
                  <a:pt x="34" y="37"/>
                </a:cubicBezTo>
                <a:cubicBezTo>
                  <a:pt x="34" y="37"/>
                  <a:pt x="35" y="37"/>
                  <a:pt x="35" y="36"/>
                </a:cubicBezTo>
                <a:cubicBezTo>
                  <a:pt x="46" y="36"/>
                  <a:pt x="46" y="36"/>
                  <a:pt x="46" y="36"/>
                </a:cubicBezTo>
                <a:cubicBezTo>
                  <a:pt x="46" y="31"/>
                  <a:pt x="46" y="31"/>
                  <a:pt x="46" y="31"/>
                </a:cubicBezTo>
                <a:cubicBezTo>
                  <a:pt x="36" y="31"/>
                  <a:pt x="36" y="31"/>
                  <a:pt x="36" y="31"/>
                </a:cubicBezTo>
                <a:cubicBezTo>
                  <a:pt x="36" y="26"/>
                  <a:pt x="36" y="26"/>
                  <a:pt x="36" y="26"/>
                </a:cubicBezTo>
                <a:cubicBezTo>
                  <a:pt x="46" y="26"/>
                  <a:pt x="46" y="26"/>
                  <a:pt x="46" y="26"/>
                </a:cubicBezTo>
                <a:cubicBezTo>
                  <a:pt x="46" y="21"/>
                  <a:pt x="46" y="21"/>
                  <a:pt x="46" y="21"/>
                </a:cubicBezTo>
                <a:cubicBezTo>
                  <a:pt x="35" y="21"/>
                  <a:pt x="35" y="21"/>
                  <a:pt x="35" y="21"/>
                </a:cubicBezTo>
                <a:cubicBezTo>
                  <a:pt x="35" y="21"/>
                  <a:pt x="34" y="20"/>
                  <a:pt x="34" y="20"/>
                </a:cubicBezTo>
                <a:cubicBezTo>
                  <a:pt x="32" y="19"/>
                  <a:pt x="31" y="19"/>
                  <a:pt x="29" y="19"/>
                </a:cubicBezTo>
                <a:cubicBezTo>
                  <a:pt x="28" y="19"/>
                  <a:pt x="28" y="19"/>
                  <a:pt x="28" y="19"/>
                </a:cubicBezTo>
                <a:cubicBezTo>
                  <a:pt x="26" y="19"/>
                  <a:pt x="25" y="19"/>
                  <a:pt x="23" y="20"/>
                </a:cubicBezTo>
                <a:cubicBezTo>
                  <a:pt x="23" y="20"/>
                  <a:pt x="23" y="21"/>
                  <a:pt x="22" y="21"/>
                </a:cubicBezTo>
                <a:cubicBezTo>
                  <a:pt x="11" y="21"/>
                  <a:pt x="11" y="21"/>
                  <a:pt x="11" y="21"/>
                </a:cubicBezTo>
                <a:cubicBezTo>
                  <a:pt x="11" y="26"/>
                  <a:pt x="11" y="26"/>
                  <a:pt x="11" y="26"/>
                </a:cubicBezTo>
                <a:cubicBezTo>
                  <a:pt x="21" y="26"/>
                  <a:pt x="21" y="26"/>
                  <a:pt x="21" y="26"/>
                </a:cubicBezTo>
                <a:cubicBezTo>
                  <a:pt x="21" y="31"/>
                  <a:pt x="21" y="31"/>
                  <a:pt x="21" y="31"/>
                </a:cubicBezTo>
                <a:cubicBezTo>
                  <a:pt x="11" y="31"/>
                  <a:pt x="11" y="31"/>
                  <a:pt x="11" y="31"/>
                </a:cubicBezTo>
                <a:lnTo>
                  <a:pt x="11" y="36"/>
                </a:lnTo>
                <a:close/>
                <a:moveTo>
                  <a:pt x="11" y="41"/>
                </a:moveTo>
                <a:cubicBezTo>
                  <a:pt x="11" y="44"/>
                  <a:pt x="14" y="46"/>
                  <a:pt x="16" y="46"/>
                </a:cubicBezTo>
                <a:cubicBezTo>
                  <a:pt x="41" y="46"/>
                  <a:pt x="41" y="46"/>
                  <a:pt x="41" y="46"/>
                </a:cubicBezTo>
                <a:cubicBezTo>
                  <a:pt x="44" y="46"/>
                  <a:pt x="46" y="44"/>
                  <a:pt x="46" y="41"/>
                </a:cubicBezTo>
                <a:lnTo>
                  <a:pt x="11" y="41"/>
                </a:lnTo>
                <a:close/>
                <a:moveTo>
                  <a:pt x="54" y="77"/>
                </a:moveTo>
                <a:cubicBezTo>
                  <a:pt x="54" y="76"/>
                  <a:pt x="53" y="75"/>
                  <a:pt x="52" y="75"/>
                </a:cubicBezTo>
                <a:cubicBezTo>
                  <a:pt x="13" y="75"/>
                  <a:pt x="13" y="75"/>
                  <a:pt x="13" y="75"/>
                </a:cubicBezTo>
                <a:cubicBezTo>
                  <a:pt x="12" y="75"/>
                  <a:pt x="11" y="76"/>
                  <a:pt x="11" y="77"/>
                </a:cubicBezTo>
                <a:cubicBezTo>
                  <a:pt x="11" y="80"/>
                  <a:pt x="11" y="80"/>
                  <a:pt x="11" y="80"/>
                </a:cubicBezTo>
                <a:cubicBezTo>
                  <a:pt x="11" y="81"/>
                  <a:pt x="12" y="82"/>
                  <a:pt x="13" y="82"/>
                </a:cubicBezTo>
                <a:cubicBezTo>
                  <a:pt x="52" y="82"/>
                  <a:pt x="52" y="82"/>
                  <a:pt x="52" y="82"/>
                </a:cubicBezTo>
                <a:cubicBezTo>
                  <a:pt x="53" y="82"/>
                  <a:pt x="54" y="81"/>
                  <a:pt x="54" y="80"/>
                </a:cubicBezTo>
                <a:lnTo>
                  <a:pt x="54" y="77"/>
                </a:lnTo>
                <a:close/>
                <a:moveTo>
                  <a:pt x="142" y="61"/>
                </a:moveTo>
                <a:cubicBezTo>
                  <a:pt x="142" y="59"/>
                  <a:pt x="141" y="59"/>
                  <a:pt x="140" y="59"/>
                </a:cubicBezTo>
                <a:cubicBezTo>
                  <a:pt x="13" y="59"/>
                  <a:pt x="13" y="59"/>
                  <a:pt x="13" y="59"/>
                </a:cubicBezTo>
                <a:cubicBezTo>
                  <a:pt x="12" y="59"/>
                  <a:pt x="11" y="59"/>
                  <a:pt x="11" y="61"/>
                </a:cubicBezTo>
                <a:cubicBezTo>
                  <a:pt x="11" y="64"/>
                  <a:pt x="11" y="64"/>
                  <a:pt x="11" y="64"/>
                </a:cubicBezTo>
                <a:cubicBezTo>
                  <a:pt x="11" y="65"/>
                  <a:pt x="12" y="66"/>
                  <a:pt x="13" y="66"/>
                </a:cubicBezTo>
                <a:cubicBezTo>
                  <a:pt x="140" y="66"/>
                  <a:pt x="140" y="66"/>
                  <a:pt x="140" y="66"/>
                </a:cubicBezTo>
                <a:cubicBezTo>
                  <a:pt x="141" y="66"/>
                  <a:pt x="142" y="65"/>
                  <a:pt x="142" y="64"/>
                </a:cubicBezTo>
                <a:lnTo>
                  <a:pt x="142" y="61"/>
                </a:lnTo>
                <a:close/>
              </a:path>
            </a:pathLst>
          </a:custGeom>
          <a:solidFill>
            <a:schemeClr val="bg1">
              <a:lumMod val="85000"/>
            </a:schemeClr>
          </a:solidFill>
          <a:ln>
            <a:noFill/>
          </a:ln>
          <a:extLst/>
        </p:spPr>
        <p:txBody>
          <a:bodyPr vert="horz" wrap="square" lIns="91440" tIns="45720" rIns="91440" bIns="45720" numCol="1" anchor="t" anchorCtr="0" compatLnSpc="1">
            <a:prstTxWarp prst="textNoShape">
              <a:avLst/>
            </a:prstTxWarp>
          </a:bodyPr>
          <a:lstStyle/>
          <a:p>
            <a:endParaRPr lang="en-US" dirty="0">
              <a:solidFill>
                <a:srgbClr val="002776"/>
              </a:solidFill>
            </a:endParaRPr>
          </a:p>
        </p:txBody>
      </p:sp>
      <p:sp>
        <p:nvSpPr>
          <p:cNvPr id="105" name="Freeform 9"/>
          <p:cNvSpPr>
            <a:spLocks noChangeAspect="1" noEditPoints="1"/>
          </p:cNvSpPr>
          <p:nvPr/>
        </p:nvSpPr>
        <p:spPr bwMode="auto">
          <a:xfrm>
            <a:off x="8414367" y="332741"/>
            <a:ext cx="406904" cy="386948"/>
          </a:xfrm>
          <a:custGeom>
            <a:avLst/>
            <a:gdLst>
              <a:gd name="T0" fmla="*/ 3361 w 3383"/>
              <a:gd name="T1" fmla="*/ 2573 h 3220"/>
              <a:gd name="T2" fmla="*/ 2876 w 3383"/>
              <a:gd name="T3" fmla="*/ 2122 h 3220"/>
              <a:gd name="T4" fmla="*/ 1995 w 3383"/>
              <a:gd name="T5" fmla="*/ 1483 h 3220"/>
              <a:gd name="T6" fmla="*/ 1389 w 3383"/>
              <a:gd name="T7" fmla="*/ 581 h 3220"/>
              <a:gd name="T8" fmla="*/ 911 w 3383"/>
              <a:gd name="T9" fmla="*/ 34 h 3220"/>
              <a:gd name="T10" fmla="*/ 685 w 3383"/>
              <a:gd name="T11" fmla="*/ 20 h 3220"/>
              <a:gd name="T12" fmla="*/ 818 w 3383"/>
              <a:gd name="T13" fmla="*/ 261 h 3220"/>
              <a:gd name="T14" fmla="*/ 933 w 3383"/>
              <a:gd name="T15" fmla="*/ 605 h 3220"/>
              <a:gd name="T16" fmla="*/ 631 w 3383"/>
              <a:gd name="T17" fmla="*/ 847 h 3220"/>
              <a:gd name="T18" fmla="*/ 418 w 3383"/>
              <a:gd name="T19" fmla="*/ 661 h 3220"/>
              <a:gd name="T20" fmla="*/ 220 w 3383"/>
              <a:gd name="T21" fmla="*/ 485 h 3220"/>
              <a:gd name="T22" fmla="*/ 191 w 3383"/>
              <a:gd name="T23" fmla="*/ 755 h 3220"/>
              <a:gd name="T24" fmla="*/ 737 w 3383"/>
              <a:gd name="T25" fmla="*/ 1233 h 3220"/>
              <a:gd name="T26" fmla="*/ 1640 w 3383"/>
              <a:gd name="T27" fmla="*/ 1839 h 3220"/>
              <a:gd name="T28" fmla="*/ 2278 w 3383"/>
              <a:gd name="T29" fmla="*/ 2720 h 3220"/>
              <a:gd name="T30" fmla="*/ 2730 w 3383"/>
              <a:gd name="T31" fmla="*/ 3204 h 3220"/>
              <a:gd name="T32" fmla="*/ 2948 w 3383"/>
              <a:gd name="T33" fmla="*/ 3197 h 3220"/>
              <a:gd name="T34" fmla="*/ 2849 w 3383"/>
              <a:gd name="T35" fmla="*/ 2969 h 3220"/>
              <a:gd name="T36" fmla="*/ 2726 w 3383"/>
              <a:gd name="T37" fmla="*/ 2689 h 3220"/>
              <a:gd name="T38" fmla="*/ 2940 w 3383"/>
              <a:gd name="T39" fmla="*/ 2527 h 3220"/>
              <a:gd name="T40" fmla="*/ 3125 w 3383"/>
              <a:gd name="T41" fmla="*/ 2692 h 3220"/>
              <a:gd name="T42" fmla="*/ 3297 w 3383"/>
              <a:gd name="T43" fmla="*/ 2848 h 3220"/>
              <a:gd name="T44" fmla="*/ 3361 w 3383"/>
              <a:gd name="T45" fmla="*/ 2573 h 3220"/>
              <a:gd name="T46" fmla="*/ 1159 w 3383"/>
              <a:gd name="T47" fmla="*/ 2390 h 3220"/>
              <a:gd name="T48" fmla="*/ 1093 w 3383"/>
              <a:gd name="T49" fmla="*/ 2324 h 3220"/>
              <a:gd name="T50" fmla="*/ 529 w 3383"/>
              <a:gd name="T51" fmla="*/ 3021 h 3220"/>
              <a:gd name="T52" fmla="*/ 1159 w 3383"/>
              <a:gd name="T53" fmla="*/ 2390 h 3220"/>
              <a:gd name="T54" fmla="*/ 867 w 3383"/>
              <a:gd name="T55" fmla="*/ 2098 h 3220"/>
              <a:gd name="T56" fmla="*/ 169 w 3383"/>
              <a:gd name="T57" fmla="*/ 2662 h 3220"/>
              <a:gd name="T58" fmla="*/ 867 w 3383"/>
              <a:gd name="T59" fmla="*/ 2098 h 3220"/>
              <a:gd name="T60" fmla="*/ 1566 w 3383"/>
              <a:gd name="T61" fmla="*/ 1913 h 3220"/>
              <a:gd name="T62" fmla="*/ 1635 w 3383"/>
              <a:gd name="T63" fmla="*/ 1982 h 3220"/>
              <a:gd name="T64" fmla="*/ 1011 w 3383"/>
              <a:gd name="T65" fmla="*/ 2719 h 3220"/>
              <a:gd name="T66" fmla="*/ 546 w 3383"/>
              <a:gd name="T67" fmla="*/ 3157 h 3220"/>
              <a:gd name="T68" fmla="*/ 47 w 3383"/>
              <a:gd name="T69" fmla="*/ 2605 h 3220"/>
              <a:gd name="T70" fmla="*/ 1003 w 3383"/>
              <a:gd name="T71" fmla="*/ 1711 h 3220"/>
              <a:gd name="T72" fmla="*/ 1566 w 3383"/>
              <a:gd name="T73" fmla="*/ 1913 h 3220"/>
              <a:gd name="T74" fmla="*/ 1849 w 3383"/>
              <a:gd name="T75" fmla="*/ 1186 h 3220"/>
              <a:gd name="T76" fmla="*/ 2715 w 3383"/>
              <a:gd name="T77" fmla="*/ 319 h 3220"/>
              <a:gd name="T78" fmla="*/ 3046 w 3383"/>
              <a:gd name="T79" fmla="*/ 0 h 3220"/>
              <a:gd name="T80" fmla="*/ 2971 w 3383"/>
              <a:gd name="T81" fmla="*/ 514 h 3220"/>
              <a:gd name="T82" fmla="*/ 2004 w 3383"/>
              <a:gd name="T83" fmla="*/ 1344 h 3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83" h="3220">
                <a:moveTo>
                  <a:pt x="3361" y="2573"/>
                </a:moveTo>
                <a:lnTo>
                  <a:pt x="3361" y="2573"/>
                </a:lnTo>
                <a:cubicBezTo>
                  <a:pt x="3338" y="2480"/>
                  <a:pt x="3265" y="2350"/>
                  <a:pt x="3199" y="2283"/>
                </a:cubicBezTo>
                <a:cubicBezTo>
                  <a:pt x="3132" y="2217"/>
                  <a:pt x="2987" y="2144"/>
                  <a:pt x="2876" y="2122"/>
                </a:cubicBezTo>
                <a:cubicBezTo>
                  <a:pt x="2766" y="2100"/>
                  <a:pt x="2639" y="2064"/>
                  <a:pt x="2595" y="2043"/>
                </a:cubicBezTo>
                <a:cubicBezTo>
                  <a:pt x="2551" y="2021"/>
                  <a:pt x="2281" y="1769"/>
                  <a:pt x="1995" y="1483"/>
                </a:cubicBezTo>
                <a:cubicBezTo>
                  <a:pt x="1709" y="1197"/>
                  <a:pt x="1457" y="927"/>
                  <a:pt x="1436" y="883"/>
                </a:cubicBezTo>
                <a:cubicBezTo>
                  <a:pt x="1415" y="840"/>
                  <a:pt x="1393" y="704"/>
                  <a:pt x="1389" y="581"/>
                </a:cubicBezTo>
                <a:cubicBezTo>
                  <a:pt x="1384" y="458"/>
                  <a:pt x="1318" y="295"/>
                  <a:pt x="1243" y="219"/>
                </a:cubicBezTo>
                <a:cubicBezTo>
                  <a:pt x="1167" y="144"/>
                  <a:pt x="1018" y="60"/>
                  <a:pt x="911" y="34"/>
                </a:cubicBezTo>
                <a:cubicBezTo>
                  <a:pt x="845" y="18"/>
                  <a:pt x="781" y="10"/>
                  <a:pt x="738" y="10"/>
                </a:cubicBezTo>
                <a:cubicBezTo>
                  <a:pt x="711" y="10"/>
                  <a:pt x="692" y="13"/>
                  <a:pt x="685" y="20"/>
                </a:cubicBezTo>
                <a:cubicBezTo>
                  <a:pt x="667" y="38"/>
                  <a:pt x="648" y="57"/>
                  <a:pt x="642" y="63"/>
                </a:cubicBezTo>
                <a:cubicBezTo>
                  <a:pt x="636" y="69"/>
                  <a:pt x="715" y="158"/>
                  <a:pt x="818" y="261"/>
                </a:cubicBezTo>
                <a:cubicBezTo>
                  <a:pt x="920" y="364"/>
                  <a:pt x="1004" y="460"/>
                  <a:pt x="1004" y="475"/>
                </a:cubicBezTo>
                <a:cubicBezTo>
                  <a:pt x="1003" y="490"/>
                  <a:pt x="971" y="548"/>
                  <a:pt x="933" y="605"/>
                </a:cubicBezTo>
                <a:cubicBezTo>
                  <a:pt x="895" y="661"/>
                  <a:pt x="818" y="739"/>
                  <a:pt x="761" y="777"/>
                </a:cubicBezTo>
                <a:cubicBezTo>
                  <a:pt x="705" y="815"/>
                  <a:pt x="646" y="847"/>
                  <a:pt x="631" y="847"/>
                </a:cubicBezTo>
                <a:lnTo>
                  <a:pt x="631" y="847"/>
                </a:lnTo>
                <a:cubicBezTo>
                  <a:pt x="616" y="847"/>
                  <a:pt x="520" y="764"/>
                  <a:pt x="418" y="661"/>
                </a:cubicBezTo>
                <a:cubicBezTo>
                  <a:pt x="319" y="562"/>
                  <a:pt x="232" y="485"/>
                  <a:pt x="221" y="485"/>
                </a:cubicBezTo>
                <a:cubicBezTo>
                  <a:pt x="220" y="485"/>
                  <a:pt x="220" y="485"/>
                  <a:pt x="220" y="485"/>
                </a:cubicBezTo>
                <a:cubicBezTo>
                  <a:pt x="213" y="491"/>
                  <a:pt x="194" y="511"/>
                  <a:pt x="176" y="529"/>
                </a:cubicBezTo>
                <a:cubicBezTo>
                  <a:pt x="158" y="547"/>
                  <a:pt x="165" y="648"/>
                  <a:pt x="191" y="755"/>
                </a:cubicBezTo>
                <a:cubicBezTo>
                  <a:pt x="217" y="861"/>
                  <a:pt x="300" y="1010"/>
                  <a:pt x="376" y="1086"/>
                </a:cubicBezTo>
                <a:cubicBezTo>
                  <a:pt x="452" y="1162"/>
                  <a:pt x="614" y="1228"/>
                  <a:pt x="737" y="1233"/>
                </a:cubicBezTo>
                <a:cubicBezTo>
                  <a:pt x="860" y="1237"/>
                  <a:pt x="996" y="1258"/>
                  <a:pt x="1040" y="1280"/>
                </a:cubicBezTo>
                <a:cubicBezTo>
                  <a:pt x="1084" y="1301"/>
                  <a:pt x="1354" y="1553"/>
                  <a:pt x="1640" y="1839"/>
                </a:cubicBezTo>
                <a:cubicBezTo>
                  <a:pt x="1926" y="2125"/>
                  <a:pt x="2178" y="2395"/>
                  <a:pt x="2199" y="2439"/>
                </a:cubicBezTo>
                <a:cubicBezTo>
                  <a:pt x="2220" y="2483"/>
                  <a:pt x="2256" y="2609"/>
                  <a:pt x="2278" y="2720"/>
                </a:cubicBezTo>
                <a:cubicBezTo>
                  <a:pt x="2300" y="2831"/>
                  <a:pt x="2373" y="2976"/>
                  <a:pt x="2440" y="3042"/>
                </a:cubicBezTo>
                <a:cubicBezTo>
                  <a:pt x="2506" y="3109"/>
                  <a:pt x="2637" y="3182"/>
                  <a:pt x="2730" y="3204"/>
                </a:cubicBezTo>
                <a:cubicBezTo>
                  <a:pt x="2771" y="3214"/>
                  <a:pt x="2814" y="3220"/>
                  <a:pt x="2850" y="3220"/>
                </a:cubicBezTo>
                <a:cubicBezTo>
                  <a:pt x="2896" y="3220"/>
                  <a:pt x="2933" y="3212"/>
                  <a:pt x="2948" y="3197"/>
                </a:cubicBezTo>
                <a:cubicBezTo>
                  <a:pt x="2975" y="3170"/>
                  <a:pt x="3000" y="3144"/>
                  <a:pt x="3005" y="3140"/>
                </a:cubicBezTo>
                <a:cubicBezTo>
                  <a:pt x="3009" y="3136"/>
                  <a:pt x="2939" y="3059"/>
                  <a:pt x="2849" y="2969"/>
                </a:cubicBezTo>
                <a:cubicBezTo>
                  <a:pt x="2758" y="2879"/>
                  <a:pt x="2684" y="2796"/>
                  <a:pt x="2683" y="2784"/>
                </a:cubicBezTo>
                <a:cubicBezTo>
                  <a:pt x="2682" y="2773"/>
                  <a:pt x="2701" y="2730"/>
                  <a:pt x="2726" y="2689"/>
                </a:cubicBezTo>
                <a:cubicBezTo>
                  <a:pt x="2751" y="2648"/>
                  <a:pt x="2804" y="2595"/>
                  <a:pt x="2845" y="2570"/>
                </a:cubicBezTo>
                <a:cubicBezTo>
                  <a:pt x="2885" y="2546"/>
                  <a:pt x="2927" y="2527"/>
                  <a:pt x="2940" y="2527"/>
                </a:cubicBezTo>
                <a:cubicBezTo>
                  <a:pt x="2940" y="2527"/>
                  <a:pt x="2940" y="2527"/>
                  <a:pt x="2940" y="2527"/>
                </a:cubicBezTo>
                <a:cubicBezTo>
                  <a:pt x="2952" y="2528"/>
                  <a:pt x="3035" y="2602"/>
                  <a:pt x="3125" y="2692"/>
                </a:cubicBezTo>
                <a:cubicBezTo>
                  <a:pt x="3213" y="2780"/>
                  <a:pt x="3288" y="2848"/>
                  <a:pt x="3296" y="2848"/>
                </a:cubicBezTo>
                <a:cubicBezTo>
                  <a:pt x="3296" y="2848"/>
                  <a:pt x="3297" y="2848"/>
                  <a:pt x="3297" y="2848"/>
                </a:cubicBezTo>
                <a:cubicBezTo>
                  <a:pt x="3301" y="2844"/>
                  <a:pt x="3326" y="2819"/>
                  <a:pt x="3353" y="2792"/>
                </a:cubicBezTo>
                <a:cubicBezTo>
                  <a:pt x="3380" y="2765"/>
                  <a:pt x="3383" y="2667"/>
                  <a:pt x="3361" y="2573"/>
                </a:cubicBezTo>
                <a:lnTo>
                  <a:pt x="3361" y="2573"/>
                </a:lnTo>
                <a:close/>
                <a:moveTo>
                  <a:pt x="1159" y="2390"/>
                </a:moveTo>
                <a:lnTo>
                  <a:pt x="1159" y="2390"/>
                </a:lnTo>
                <a:lnTo>
                  <a:pt x="1093" y="2324"/>
                </a:lnTo>
                <a:lnTo>
                  <a:pt x="443" y="2973"/>
                </a:lnTo>
                <a:lnTo>
                  <a:pt x="529" y="3021"/>
                </a:lnTo>
                <a:lnTo>
                  <a:pt x="1159" y="2390"/>
                </a:lnTo>
                <a:lnTo>
                  <a:pt x="1159" y="2390"/>
                </a:lnTo>
                <a:close/>
                <a:moveTo>
                  <a:pt x="867" y="2098"/>
                </a:moveTo>
                <a:lnTo>
                  <a:pt x="867" y="2098"/>
                </a:lnTo>
                <a:lnTo>
                  <a:pt x="800" y="2031"/>
                </a:lnTo>
                <a:lnTo>
                  <a:pt x="169" y="2662"/>
                </a:lnTo>
                <a:lnTo>
                  <a:pt x="218" y="2747"/>
                </a:lnTo>
                <a:lnTo>
                  <a:pt x="867" y="2098"/>
                </a:lnTo>
                <a:lnTo>
                  <a:pt x="867" y="2098"/>
                </a:lnTo>
                <a:close/>
                <a:moveTo>
                  <a:pt x="1566" y="1913"/>
                </a:moveTo>
                <a:lnTo>
                  <a:pt x="1566" y="1913"/>
                </a:lnTo>
                <a:cubicBezTo>
                  <a:pt x="1590" y="1937"/>
                  <a:pt x="1613" y="1959"/>
                  <a:pt x="1635" y="1982"/>
                </a:cubicBezTo>
                <a:cubicBezTo>
                  <a:pt x="1584" y="2045"/>
                  <a:pt x="1525" y="2122"/>
                  <a:pt x="1480" y="2188"/>
                </a:cubicBezTo>
                <a:cubicBezTo>
                  <a:pt x="1408" y="2294"/>
                  <a:pt x="1197" y="2533"/>
                  <a:pt x="1011" y="2719"/>
                </a:cubicBezTo>
                <a:cubicBezTo>
                  <a:pt x="825" y="2904"/>
                  <a:pt x="634" y="3095"/>
                  <a:pt x="586" y="3143"/>
                </a:cubicBezTo>
                <a:cubicBezTo>
                  <a:pt x="577" y="3153"/>
                  <a:pt x="563" y="3157"/>
                  <a:pt x="546" y="3157"/>
                </a:cubicBezTo>
                <a:cubicBezTo>
                  <a:pt x="476" y="3157"/>
                  <a:pt x="349" y="3081"/>
                  <a:pt x="229" y="2962"/>
                </a:cubicBezTo>
                <a:cubicBezTo>
                  <a:pt x="81" y="2813"/>
                  <a:pt x="0" y="2653"/>
                  <a:pt x="47" y="2605"/>
                </a:cubicBezTo>
                <a:cubicBezTo>
                  <a:pt x="95" y="2557"/>
                  <a:pt x="287" y="2365"/>
                  <a:pt x="472" y="2180"/>
                </a:cubicBezTo>
                <a:cubicBezTo>
                  <a:pt x="658" y="1994"/>
                  <a:pt x="896" y="1783"/>
                  <a:pt x="1003" y="1711"/>
                </a:cubicBezTo>
                <a:cubicBezTo>
                  <a:pt x="1067" y="1667"/>
                  <a:pt x="1142" y="1610"/>
                  <a:pt x="1203" y="1560"/>
                </a:cubicBezTo>
                <a:cubicBezTo>
                  <a:pt x="1300" y="1651"/>
                  <a:pt x="1424" y="1770"/>
                  <a:pt x="1566" y="1913"/>
                </a:cubicBezTo>
                <a:lnTo>
                  <a:pt x="1566" y="1913"/>
                </a:lnTo>
                <a:close/>
                <a:moveTo>
                  <a:pt x="1849" y="1186"/>
                </a:moveTo>
                <a:lnTo>
                  <a:pt x="1849" y="1186"/>
                </a:lnTo>
                <a:lnTo>
                  <a:pt x="2715" y="319"/>
                </a:lnTo>
                <a:lnTo>
                  <a:pt x="2676" y="220"/>
                </a:lnTo>
                <a:lnTo>
                  <a:pt x="3046" y="0"/>
                </a:lnTo>
                <a:lnTo>
                  <a:pt x="3191" y="145"/>
                </a:lnTo>
                <a:lnTo>
                  <a:pt x="2971" y="514"/>
                </a:lnTo>
                <a:lnTo>
                  <a:pt x="2872" y="475"/>
                </a:lnTo>
                <a:lnTo>
                  <a:pt x="2004" y="1344"/>
                </a:lnTo>
                <a:cubicBezTo>
                  <a:pt x="1948" y="1288"/>
                  <a:pt x="1896" y="1235"/>
                  <a:pt x="1849" y="1186"/>
                </a:cubicBez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06" name="Picture 12" descr="C:\Users\jsauvageau\Desktop\1.png"/>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94583" y="301884"/>
            <a:ext cx="522027" cy="441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55119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body" sz="quarter" idx="13"/>
          </p:nvPr>
        </p:nvSpPr>
        <p:spPr>
          <a:xfrm>
            <a:off x="441720" y="896270"/>
            <a:ext cx="8116493" cy="369332"/>
          </a:xfrm>
        </p:spPr>
        <p:txBody>
          <a:bodyPr/>
          <a:lstStyle/>
          <a:p>
            <a:pPr lvl="0" fontAlgn="auto">
              <a:spcBef>
                <a:spcPts val="0"/>
              </a:spcBef>
              <a:spcAft>
                <a:spcPts val="0"/>
              </a:spcAft>
            </a:pPr>
            <a:r>
              <a:rPr lang="en-US" sz="1200" dirty="0" smtClean="0">
                <a:solidFill>
                  <a:srgbClr val="000000"/>
                </a:solidFill>
                <a:latin typeface="Arial" panose="020B0604020202020204" pitchFamily="34" charset="0"/>
              </a:rPr>
              <a:t>Technical forensic and investigative capabilities are vital to Incident Response and remediation processes. Organizations should also implement </a:t>
            </a:r>
            <a:r>
              <a:rPr lang="en-US" sz="1200" dirty="0">
                <a:solidFill>
                  <a:srgbClr val="000000"/>
                </a:solidFill>
                <a:latin typeface="Arial" panose="020B0604020202020204" pitchFamily="34" charset="0"/>
              </a:rPr>
              <a:t>proactive and responsive technologies to </a:t>
            </a:r>
            <a:r>
              <a:rPr lang="en-US" sz="1200" dirty="0" smtClean="0">
                <a:solidFill>
                  <a:srgbClr val="000000"/>
                </a:solidFill>
                <a:latin typeface="Arial" panose="020B0604020202020204" pitchFamily="34" charset="0"/>
              </a:rPr>
              <a:t>mitigate cyber incidents.</a:t>
            </a:r>
            <a:endParaRPr lang="en-US" sz="1200" dirty="0">
              <a:solidFill>
                <a:srgbClr val="000000"/>
              </a:solidFill>
              <a:latin typeface="Arial" panose="020B0604020202020204" pitchFamily="34" charset="0"/>
            </a:endParaRPr>
          </a:p>
        </p:txBody>
      </p:sp>
      <p:sp>
        <p:nvSpPr>
          <p:cNvPr id="5" name="Title 3"/>
          <p:cNvSpPr txBox="1">
            <a:spLocks noGrp="1"/>
          </p:cNvSpPr>
          <p:nvPr>
            <p:ph type="title"/>
          </p:nvPr>
        </p:nvSpPr>
        <p:spPr bwMode="gray">
          <a:xfrm>
            <a:off x="409102" y="389832"/>
            <a:ext cx="4202289" cy="349668"/>
          </a:xfrm>
          <a:prstGeom prst="rect">
            <a:avLst/>
          </a:prstGeom>
        </p:spPr>
        <p:txBody>
          <a:bodyPr wrap="square" lIns="0" tIns="0" rIns="0" bIns="0" anchor="b" anchorCtr="0">
            <a:spAutoFit/>
          </a:bodyPr>
          <a:lstStyle>
            <a:lvl1pPr algn="l" rtl="0" eaLnBrk="1" fontAlgn="base" hangingPunct="1">
              <a:lnSpc>
                <a:spcPts val="2600"/>
              </a:lnSpc>
              <a:spcBef>
                <a:spcPct val="0"/>
              </a:spcBef>
              <a:spcAft>
                <a:spcPct val="0"/>
              </a:spcAft>
              <a:defRPr kumimoji="0" lang="en-US" sz="2400" b="1" i="0" u="none" strike="noStrike" kern="1200" cap="none" spc="0" normalizeH="0" baseline="0" noProof="0" dirty="0" smtClean="0">
                <a:ln>
                  <a:noFill/>
                </a:ln>
                <a:solidFill>
                  <a:schemeClr val="tx2"/>
                </a:solidFill>
                <a:effectLst/>
                <a:uLnTx/>
                <a:uFillTx/>
                <a:latin typeface="+mj-lt"/>
                <a:ea typeface="+mj-ea"/>
                <a:cs typeface="+mj-cs"/>
              </a:defRPr>
            </a:lvl1pPr>
            <a:lvl2pPr algn="l" rtl="0" eaLnBrk="1" fontAlgn="base" hangingPunct="1">
              <a:lnSpc>
                <a:spcPct val="90000"/>
              </a:lnSpc>
              <a:spcBef>
                <a:spcPct val="0"/>
              </a:spcBef>
              <a:spcAft>
                <a:spcPct val="0"/>
              </a:spcAft>
              <a:defRPr b="1">
                <a:solidFill>
                  <a:schemeClr val="tx1"/>
                </a:solidFill>
                <a:latin typeface="Arial" charset="0"/>
              </a:defRPr>
            </a:lvl2pPr>
            <a:lvl3pPr algn="l" rtl="0" eaLnBrk="1" fontAlgn="base" hangingPunct="1">
              <a:lnSpc>
                <a:spcPct val="90000"/>
              </a:lnSpc>
              <a:spcBef>
                <a:spcPct val="0"/>
              </a:spcBef>
              <a:spcAft>
                <a:spcPct val="0"/>
              </a:spcAft>
              <a:defRPr b="1">
                <a:solidFill>
                  <a:schemeClr val="tx1"/>
                </a:solidFill>
                <a:latin typeface="Arial" charset="0"/>
              </a:defRPr>
            </a:lvl3pPr>
            <a:lvl4pPr algn="l" rtl="0" eaLnBrk="1" fontAlgn="base" hangingPunct="1">
              <a:lnSpc>
                <a:spcPct val="90000"/>
              </a:lnSpc>
              <a:spcBef>
                <a:spcPct val="0"/>
              </a:spcBef>
              <a:spcAft>
                <a:spcPct val="0"/>
              </a:spcAft>
              <a:defRPr b="1">
                <a:solidFill>
                  <a:schemeClr val="tx1"/>
                </a:solidFill>
                <a:latin typeface="Arial" charset="0"/>
              </a:defRPr>
            </a:lvl4pPr>
            <a:lvl5pPr algn="l" rtl="0" eaLnBrk="1" fontAlgn="base" hangingPunct="1">
              <a:lnSpc>
                <a:spcPct val="90000"/>
              </a:lnSpc>
              <a:spcBef>
                <a:spcPct val="0"/>
              </a:spcBef>
              <a:spcAft>
                <a:spcPct val="0"/>
              </a:spcAft>
              <a:defRPr b="1">
                <a:solidFill>
                  <a:schemeClr val="tx1"/>
                </a:solidFill>
                <a:latin typeface="Arial" charset="0"/>
              </a:defRPr>
            </a:lvl5pPr>
            <a:lvl6pPr marL="457200" algn="l" rtl="0" eaLnBrk="1" fontAlgn="base" hangingPunct="1">
              <a:spcBef>
                <a:spcPct val="0"/>
              </a:spcBef>
              <a:spcAft>
                <a:spcPct val="0"/>
              </a:spcAft>
              <a:defRPr sz="2400" b="1">
                <a:solidFill>
                  <a:schemeClr val="accent1"/>
                </a:solidFill>
                <a:latin typeface="Arial" charset="0"/>
              </a:defRPr>
            </a:lvl6pPr>
            <a:lvl7pPr marL="914400" algn="l" rtl="0" eaLnBrk="1" fontAlgn="base" hangingPunct="1">
              <a:spcBef>
                <a:spcPct val="0"/>
              </a:spcBef>
              <a:spcAft>
                <a:spcPct val="0"/>
              </a:spcAft>
              <a:defRPr sz="2400" b="1">
                <a:solidFill>
                  <a:schemeClr val="accent1"/>
                </a:solidFill>
                <a:latin typeface="Arial" charset="0"/>
              </a:defRPr>
            </a:lvl7pPr>
            <a:lvl8pPr marL="1371600" algn="l" rtl="0" eaLnBrk="1" fontAlgn="base" hangingPunct="1">
              <a:spcBef>
                <a:spcPct val="0"/>
              </a:spcBef>
              <a:spcAft>
                <a:spcPct val="0"/>
              </a:spcAft>
              <a:defRPr sz="2400" b="1">
                <a:solidFill>
                  <a:schemeClr val="accent1"/>
                </a:solidFill>
                <a:latin typeface="Arial" charset="0"/>
              </a:defRPr>
            </a:lvl8pPr>
            <a:lvl9pPr marL="1828800" algn="l" rtl="0" eaLnBrk="1" fontAlgn="base" hangingPunct="1">
              <a:spcBef>
                <a:spcPct val="0"/>
              </a:spcBef>
              <a:spcAft>
                <a:spcPct val="0"/>
              </a:spcAft>
              <a:defRPr sz="2400" b="1">
                <a:solidFill>
                  <a:schemeClr val="accent1"/>
                </a:solidFill>
                <a:latin typeface="Arial" charset="0"/>
              </a:defRPr>
            </a:lvl9pPr>
          </a:lstStyle>
          <a:p>
            <a:r>
              <a:rPr sz="2800" b="0" dirty="0" smtClean="0">
                <a:solidFill>
                  <a:srgbClr val="3C8A2E"/>
                </a:solidFill>
                <a:latin typeface="Arial" panose="020B0604020202020204" pitchFamily="34" charset="0"/>
                <a:cs typeface="Arial" panose="020B0604020202020204" pitchFamily="34" charset="0"/>
              </a:rPr>
              <a:t>Technology</a:t>
            </a:r>
            <a:endParaRPr sz="2800" b="0" dirty="0">
              <a:solidFill>
                <a:srgbClr val="3C8A2E"/>
              </a:solidFill>
              <a:latin typeface="Arial" panose="020B0604020202020204" pitchFamily="34" charset="0"/>
              <a:cs typeface="Arial" panose="020B0604020202020204" pitchFamily="34" charset="0"/>
            </a:endParaRPr>
          </a:p>
        </p:txBody>
      </p:sp>
      <p:sp>
        <p:nvSpPr>
          <p:cNvPr id="29" name="Rectangle 28"/>
          <p:cNvSpPr/>
          <p:nvPr/>
        </p:nvSpPr>
        <p:spPr>
          <a:xfrm>
            <a:off x="7078746" y="1589743"/>
            <a:ext cx="1979199" cy="1169551"/>
          </a:xfrm>
          <a:prstGeom prst="rect">
            <a:avLst/>
          </a:prstGeom>
        </p:spPr>
        <p:txBody>
          <a:bodyPr wrap="square">
            <a:spAutoFit/>
          </a:bodyPr>
          <a:lstStyle/>
          <a:p>
            <a:pPr marL="109538" indent="-109538" algn="l" fontAlgn="auto">
              <a:spcBef>
                <a:spcPts val="0"/>
              </a:spcBef>
              <a:spcAft>
                <a:spcPts val="0"/>
              </a:spcAft>
              <a:buFont typeface="Arial" pitchFamily="34" charset="0"/>
              <a:buChar char="•"/>
              <a:defRPr/>
            </a:pPr>
            <a:r>
              <a:rPr lang="en-US" sz="1000" b="0" dirty="0" smtClean="0">
                <a:solidFill>
                  <a:srgbClr val="000000"/>
                </a:solidFill>
                <a:latin typeface="Arial"/>
                <a:ea typeface="Segoe UI" pitchFamily="34" charset="0"/>
                <a:cs typeface="Calibri" pitchFamily="34" charset="0"/>
              </a:rPr>
              <a:t>Deploy monitoring and response tools and techniques for identified threat vectors.</a:t>
            </a:r>
          </a:p>
          <a:p>
            <a:pPr marL="109538" indent="-109538" algn="l" fontAlgn="auto">
              <a:spcBef>
                <a:spcPts val="0"/>
              </a:spcBef>
              <a:spcAft>
                <a:spcPts val="0"/>
              </a:spcAft>
              <a:buFont typeface="Arial" pitchFamily="34" charset="0"/>
              <a:buChar char="•"/>
              <a:defRPr/>
            </a:pPr>
            <a:r>
              <a:rPr lang="en-US" sz="1000" b="0" dirty="0" smtClean="0">
                <a:solidFill>
                  <a:srgbClr val="000000"/>
                </a:solidFill>
                <a:latin typeface="Arial"/>
                <a:ea typeface="Segoe UI" pitchFamily="34" charset="0"/>
                <a:cs typeface="Calibri" pitchFamily="34" charset="0"/>
              </a:rPr>
              <a:t>Develop and update response protocols for most relevant threats.</a:t>
            </a:r>
          </a:p>
        </p:txBody>
      </p:sp>
      <p:sp>
        <p:nvSpPr>
          <p:cNvPr id="30" name="Rectangle 29"/>
          <p:cNvSpPr/>
          <p:nvPr/>
        </p:nvSpPr>
        <p:spPr>
          <a:xfrm>
            <a:off x="4642393" y="2505171"/>
            <a:ext cx="2415634" cy="1169551"/>
          </a:xfrm>
          <a:prstGeom prst="rect">
            <a:avLst/>
          </a:prstGeom>
        </p:spPr>
        <p:txBody>
          <a:bodyPr wrap="square">
            <a:spAutoFit/>
          </a:bodyPr>
          <a:lstStyle/>
          <a:p>
            <a:pPr marL="109538" indent="-109538" algn="l" fontAlgn="auto">
              <a:spcBef>
                <a:spcPts val="0"/>
              </a:spcBef>
              <a:spcAft>
                <a:spcPts val="0"/>
              </a:spcAft>
              <a:buFont typeface="Arial" pitchFamily="34" charset="0"/>
              <a:buChar char="•"/>
              <a:defRPr/>
            </a:pPr>
            <a:r>
              <a:rPr lang="en-US" sz="1000" b="0" dirty="0" smtClean="0">
                <a:solidFill>
                  <a:srgbClr val="000000"/>
                </a:solidFill>
                <a:latin typeface="Arial"/>
                <a:ea typeface="Segoe UI" pitchFamily="34" charset="0"/>
                <a:cs typeface="Calibri" pitchFamily="34" charset="0"/>
              </a:rPr>
              <a:t>Conduct periodic assessments of technical capabilities against industry leading practices.</a:t>
            </a:r>
          </a:p>
          <a:p>
            <a:pPr marL="109538" indent="-109538" algn="l" fontAlgn="auto">
              <a:spcBef>
                <a:spcPts val="0"/>
              </a:spcBef>
              <a:spcAft>
                <a:spcPts val="0"/>
              </a:spcAft>
              <a:buFont typeface="Arial" pitchFamily="34" charset="0"/>
              <a:buChar char="•"/>
              <a:defRPr/>
            </a:pPr>
            <a:r>
              <a:rPr lang="en-US" sz="1000" b="0" dirty="0" smtClean="0">
                <a:solidFill>
                  <a:srgbClr val="000000"/>
                </a:solidFill>
                <a:latin typeface="Arial"/>
                <a:ea typeface="Segoe UI" pitchFamily="34" charset="0"/>
                <a:cs typeface="Calibri" pitchFamily="34" charset="0"/>
              </a:rPr>
              <a:t>Develop strategy and roadmap for implementing controls to mitigate identified gaps.</a:t>
            </a:r>
          </a:p>
          <a:p>
            <a:pPr marL="109538" indent="-109538" algn="l" fontAlgn="auto">
              <a:spcBef>
                <a:spcPts val="0"/>
              </a:spcBef>
              <a:spcAft>
                <a:spcPts val="0"/>
              </a:spcAft>
              <a:buFont typeface="Arial" pitchFamily="34" charset="0"/>
              <a:buChar char="•"/>
              <a:defRPr/>
            </a:pPr>
            <a:endParaRPr lang="en-US" sz="1000" b="0" dirty="0">
              <a:solidFill>
                <a:srgbClr val="000000"/>
              </a:solidFill>
              <a:latin typeface="Arial"/>
              <a:ea typeface="Segoe UI" pitchFamily="34" charset="0"/>
              <a:cs typeface="Calibri" pitchFamily="34" charset="0"/>
            </a:endParaRPr>
          </a:p>
        </p:txBody>
      </p:sp>
      <p:sp>
        <p:nvSpPr>
          <p:cNvPr id="33" name="Rectangle 32"/>
          <p:cNvSpPr/>
          <p:nvPr/>
        </p:nvSpPr>
        <p:spPr bwMode="gray">
          <a:xfrm>
            <a:off x="418768" y="1698705"/>
            <a:ext cx="3694176" cy="731520"/>
          </a:xfrm>
          <a:prstGeom prst="rect">
            <a:avLst/>
          </a:prstGeom>
          <a:solidFill>
            <a:srgbClr val="002776"/>
          </a:solidFill>
          <a:ln w="12700" cap="rnd" algn="ctr">
            <a:noFill/>
            <a:miter lim="800000"/>
            <a:headEnd/>
            <a:tailEnd/>
          </a:ln>
        </p:spPr>
        <p:txBody>
          <a:bodyPr lIns="182880" rtlCol="0" anchor="ctr" anchorCtr="1"/>
          <a:lstStyle/>
          <a:p>
            <a:pPr marL="0" marR="0" lvl="0" indent="0" defTabSz="914400" eaLnBrk="0" fontAlgn="auto" latinLnBrk="0" hangingPunct="0">
              <a:lnSpc>
                <a:spcPct val="100000"/>
              </a:lnSpc>
              <a:spcBef>
                <a:spcPct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Arial"/>
                <a:cs typeface="Calibri" pitchFamily="34" charset="0"/>
              </a:rPr>
              <a:t>What</a:t>
            </a:r>
            <a:r>
              <a:rPr kumimoji="0" lang="en-US" sz="1400" b="0" i="0" u="none" strike="noStrike" kern="0" cap="none" spc="0" normalizeH="0" noProof="0" dirty="0" smtClean="0">
                <a:ln>
                  <a:noFill/>
                </a:ln>
                <a:solidFill>
                  <a:srgbClr val="FFFFFF"/>
                </a:solidFill>
                <a:effectLst/>
                <a:uLnTx/>
                <a:uFillTx/>
                <a:latin typeface="Arial"/>
                <a:cs typeface="Calibri" pitchFamily="34" charset="0"/>
              </a:rPr>
              <a:t> incident mitigation techniques are we employing</a:t>
            </a:r>
            <a:r>
              <a:rPr kumimoji="0" lang="en-US" sz="1400" b="0" i="0" u="none" strike="noStrike" kern="0" cap="none" spc="0" normalizeH="0" baseline="0" noProof="0" dirty="0" smtClean="0">
                <a:ln>
                  <a:noFill/>
                </a:ln>
                <a:solidFill>
                  <a:srgbClr val="FFFFFF"/>
                </a:solidFill>
                <a:effectLst/>
                <a:uLnTx/>
                <a:uFillTx/>
                <a:latin typeface="Arial"/>
                <a:cs typeface="Calibri" pitchFamily="34" charset="0"/>
              </a:rPr>
              <a:t>? </a:t>
            </a:r>
          </a:p>
        </p:txBody>
      </p:sp>
      <p:sp>
        <p:nvSpPr>
          <p:cNvPr id="34" name="Rectangle 33"/>
          <p:cNvSpPr/>
          <p:nvPr/>
        </p:nvSpPr>
        <p:spPr bwMode="gray">
          <a:xfrm>
            <a:off x="409102" y="2768721"/>
            <a:ext cx="3694176" cy="731520"/>
          </a:xfrm>
          <a:prstGeom prst="rect">
            <a:avLst/>
          </a:prstGeom>
          <a:solidFill>
            <a:srgbClr val="0039AC"/>
          </a:solidFill>
          <a:ln w="12700" cap="rnd" algn="ctr">
            <a:noFill/>
            <a:miter lim="800000"/>
            <a:headEnd/>
            <a:tailEnd/>
          </a:ln>
        </p:spPr>
        <p:txBody>
          <a:bodyPr lIns="182880" rtlCol="0" anchor="ctr" anchorCtr="1"/>
          <a:lstStyle/>
          <a:p>
            <a:pPr eaLnBrk="0" hangingPunct="0">
              <a:spcBef>
                <a:spcPct val="0"/>
              </a:spcBef>
            </a:pPr>
            <a:r>
              <a:rPr lang="en-US" sz="1400" b="0" dirty="0" smtClean="0">
                <a:solidFill>
                  <a:srgbClr val="FFFFFF"/>
                </a:solidFill>
                <a:latin typeface="Arial"/>
                <a:cs typeface="Calibri" pitchFamily="34" charset="0"/>
              </a:rPr>
              <a:t>What technical capabilities does my team have and what are we missing?</a:t>
            </a:r>
            <a:endParaRPr lang="en-US" sz="1400" b="0" dirty="0">
              <a:solidFill>
                <a:srgbClr val="FFFFFF"/>
              </a:solidFill>
              <a:latin typeface="Arial"/>
              <a:cs typeface="Calibri" pitchFamily="34" charset="0"/>
            </a:endParaRPr>
          </a:p>
        </p:txBody>
      </p:sp>
      <p:sp>
        <p:nvSpPr>
          <p:cNvPr id="37" name="Rectangle 36"/>
          <p:cNvSpPr/>
          <p:nvPr/>
        </p:nvSpPr>
        <p:spPr bwMode="gray">
          <a:xfrm>
            <a:off x="418768" y="3838737"/>
            <a:ext cx="3694176" cy="731520"/>
          </a:xfrm>
          <a:prstGeom prst="rect">
            <a:avLst/>
          </a:prstGeom>
          <a:solidFill>
            <a:srgbClr val="AAACBD">
              <a:lumMod val="50000"/>
            </a:srgbClr>
          </a:solidFill>
          <a:ln w="12700" cap="rnd" algn="ctr">
            <a:noFill/>
            <a:miter lim="800000"/>
            <a:headEnd/>
            <a:tailEnd/>
          </a:ln>
        </p:spPr>
        <p:txBody>
          <a:bodyPr lIns="182880" rtlCol="0" anchor="ctr" anchorCtr="1"/>
          <a:lstStyle/>
          <a:p>
            <a:pPr marL="0" marR="0" lvl="0" indent="0" defTabSz="914400" eaLnBrk="0" fontAlgn="auto" latinLnBrk="0" hangingPunct="0">
              <a:lnSpc>
                <a:spcPct val="100000"/>
              </a:lnSpc>
              <a:spcBef>
                <a:spcPct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Arial"/>
                <a:cs typeface="Calibri" pitchFamily="34" charset="0"/>
              </a:rPr>
              <a:t>Do I have access to forensic resources?</a:t>
            </a:r>
          </a:p>
        </p:txBody>
      </p:sp>
      <p:sp>
        <p:nvSpPr>
          <p:cNvPr id="38" name="Rectangle 37"/>
          <p:cNvSpPr/>
          <p:nvPr/>
        </p:nvSpPr>
        <p:spPr>
          <a:xfrm>
            <a:off x="4642393" y="4658579"/>
            <a:ext cx="2273601" cy="1477328"/>
          </a:xfrm>
          <a:prstGeom prst="rect">
            <a:avLst/>
          </a:prstGeom>
        </p:spPr>
        <p:txBody>
          <a:bodyPr wrap="square">
            <a:spAutoFit/>
          </a:bodyPr>
          <a:lstStyle/>
          <a:p>
            <a:pPr marL="109538" indent="-109538" algn="l" fontAlgn="auto">
              <a:spcBef>
                <a:spcPts val="0"/>
              </a:spcBef>
              <a:spcAft>
                <a:spcPts val="0"/>
              </a:spcAft>
              <a:buFont typeface="Arial" pitchFamily="34" charset="0"/>
              <a:buChar char="•"/>
              <a:defRPr/>
            </a:pPr>
            <a:r>
              <a:rPr lang="en-US" sz="1000" b="0" dirty="0" smtClean="0">
                <a:solidFill>
                  <a:srgbClr val="000000"/>
                </a:solidFill>
                <a:latin typeface="Arial"/>
                <a:ea typeface="Segoe UI" pitchFamily="34" charset="0"/>
                <a:cs typeface="Calibri" pitchFamily="34" charset="0"/>
              </a:rPr>
              <a:t>Obtain periodic external feeds to enhance monitoring capabilities.</a:t>
            </a:r>
          </a:p>
          <a:p>
            <a:pPr marL="109538" indent="-109538" algn="l" fontAlgn="auto">
              <a:spcBef>
                <a:spcPts val="0"/>
              </a:spcBef>
              <a:spcAft>
                <a:spcPts val="0"/>
              </a:spcAft>
              <a:buFont typeface="Arial" pitchFamily="34" charset="0"/>
              <a:buChar char="•"/>
              <a:defRPr/>
            </a:pPr>
            <a:r>
              <a:rPr lang="en-US" sz="1000" b="0" dirty="0" smtClean="0">
                <a:solidFill>
                  <a:srgbClr val="000000"/>
                </a:solidFill>
                <a:latin typeface="Arial"/>
                <a:ea typeface="Segoe UI" pitchFamily="34" charset="0"/>
                <a:cs typeface="Calibri" pitchFamily="34" charset="0"/>
              </a:rPr>
              <a:t>Have formal processes in place to digest external data and enable identification and mitigation of new threats.</a:t>
            </a:r>
          </a:p>
          <a:p>
            <a:pPr marL="109538" indent="-109538" algn="l" fontAlgn="auto">
              <a:spcBef>
                <a:spcPts val="0"/>
              </a:spcBef>
              <a:spcAft>
                <a:spcPts val="0"/>
              </a:spcAft>
              <a:buFont typeface="Arial" pitchFamily="34" charset="0"/>
              <a:buChar char="•"/>
              <a:defRPr/>
            </a:pPr>
            <a:r>
              <a:rPr lang="en-US" sz="1000" b="0" dirty="0">
                <a:solidFill>
                  <a:srgbClr val="000000"/>
                </a:solidFill>
                <a:latin typeface="Arial"/>
                <a:ea typeface="Segoe UI" pitchFamily="34" charset="0"/>
                <a:cs typeface="Calibri" pitchFamily="34" charset="0"/>
              </a:rPr>
              <a:t>Establish external intelligence partnerships to enable quicker response to cyber </a:t>
            </a:r>
            <a:r>
              <a:rPr lang="en-US" sz="1000" b="0" dirty="0" smtClean="0">
                <a:solidFill>
                  <a:srgbClr val="000000"/>
                </a:solidFill>
                <a:latin typeface="Arial"/>
                <a:ea typeface="Segoe UI" pitchFamily="34" charset="0"/>
                <a:cs typeface="Calibri" pitchFamily="34" charset="0"/>
              </a:rPr>
              <a:t>threats.</a:t>
            </a:r>
            <a:endParaRPr lang="en-US" sz="1000" b="0" dirty="0">
              <a:solidFill>
                <a:srgbClr val="000000"/>
              </a:solidFill>
              <a:latin typeface="Arial"/>
              <a:ea typeface="Segoe UI" pitchFamily="34" charset="0"/>
              <a:cs typeface="Calibri" pitchFamily="34" charset="0"/>
            </a:endParaRPr>
          </a:p>
        </p:txBody>
      </p:sp>
      <p:sp>
        <p:nvSpPr>
          <p:cNvPr id="39" name="Rectangle 38"/>
          <p:cNvSpPr/>
          <p:nvPr/>
        </p:nvSpPr>
        <p:spPr>
          <a:xfrm>
            <a:off x="7078746" y="3609105"/>
            <a:ext cx="2035913" cy="1323439"/>
          </a:xfrm>
          <a:prstGeom prst="rect">
            <a:avLst/>
          </a:prstGeom>
        </p:spPr>
        <p:txBody>
          <a:bodyPr wrap="square">
            <a:spAutoFit/>
          </a:bodyPr>
          <a:lstStyle/>
          <a:p>
            <a:pPr marL="109538" indent="-109538" algn="l" fontAlgn="auto">
              <a:spcBef>
                <a:spcPts val="0"/>
              </a:spcBef>
              <a:spcAft>
                <a:spcPts val="0"/>
              </a:spcAft>
              <a:buFont typeface="Arial" pitchFamily="34" charset="0"/>
              <a:buChar char="•"/>
              <a:defRPr/>
            </a:pPr>
            <a:r>
              <a:rPr lang="en-US" sz="1000" b="0" dirty="0" smtClean="0">
                <a:solidFill>
                  <a:srgbClr val="000000"/>
                </a:solidFill>
                <a:latin typeface="Arial"/>
                <a:ea typeface="Segoe UI" pitchFamily="34" charset="0"/>
                <a:cs typeface="Calibri" pitchFamily="34" charset="0"/>
              </a:rPr>
              <a:t>Contractual mechanisms in place ahead of time for external forensic resources as needed, as well as briefing them on the environment before an incident occurs.</a:t>
            </a:r>
          </a:p>
          <a:p>
            <a:pPr marL="109538" indent="-109538" algn="l" fontAlgn="auto">
              <a:spcBef>
                <a:spcPts val="0"/>
              </a:spcBef>
              <a:spcAft>
                <a:spcPts val="0"/>
              </a:spcAft>
              <a:buFont typeface="Arial" pitchFamily="34" charset="0"/>
              <a:buChar char="•"/>
              <a:defRPr/>
            </a:pPr>
            <a:r>
              <a:rPr lang="en-US" sz="1000" b="0" dirty="0" smtClean="0">
                <a:solidFill>
                  <a:srgbClr val="000000"/>
                </a:solidFill>
                <a:latin typeface="Arial"/>
                <a:ea typeface="Segoe UI" pitchFamily="34" charset="0"/>
                <a:cs typeface="Calibri" pitchFamily="34" charset="0"/>
              </a:rPr>
              <a:t>Train internal security team to accelerate root cause analysis.</a:t>
            </a:r>
            <a:endParaRPr lang="en-US" sz="1000" b="0" dirty="0">
              <a:solidFill>
                <a:srgbClr val="000000"/>
              </a:solidFill>
              <a:latin typeface="Arial"/>
              <a:ea typeface="Segoe UI" pitchFamily="34" charset="0"/>
              <a:cs typeface="Calibri" pitchFamily="34" charset="0"/>
            </a:endParaRPr>
          </a:p>
        </p:txBody>
      </p:sp>
      <p:cxnSp>
        <p:nvCxnSpPr>
          <p:cNvPr id="40" name="Straight Arrow Connector 39"/>
          <p:cNvCxnSpPr/>
          <p:nvPr/>
        </p:nvCxnSpPr>
        <p:spPr>
          <a:xfrm flipH="1">
            <a:off x="4396410" y="2018745"/>
            <a:ext cx="2718432" cy="0"/>
          </a:xfrm>
          <a:prstGeom prst="straightConnector1">
            <a:avLst/>
          </a:prstGeom>
          <a:noFill/>
          <a:ln w="12700" cap="flat" cmpd="sng" algn="ctr">
            <a:solidFill>
              <a:srgbClr val="FFC000"/>
            </a:solidFill>
            <a:prstDash val="solid"/>
            <a:headEnd type="none" w="med" len="med"/>
            <a:tailEnd type="none" w="med" len="med"/>
          </a:ln>
          <a:effectLst/>
        </p:spPr>
      </p:cxnSp>
      <p:cxnSp>
        <p:nvCxnSpPr>
          <p:cNvPr id="41" name="Straight Arrow Connector 40"/>
          <p:cNvCxnSpPr/>
          <p:nvPr/>
        </p:nvCxnSpPr>
        <p:spPr>
          <a:xfrm flipH="1">
            <a:off x="4396410" y="5243045"/>
            <a:ext cx="283464" cy="0"/>
          </a:xfrm>
          <a:prstGeom prst="straightConnector1">
            <a:avLst/>
          </a:prstGeom>
          <a:noFill/>
          <a:ln w="12700" cap="flat" cmpd="sng" algn="ctr">
            <a:solidFill>
              <a:srgbClr val="FFC000"/>
            </a:solidFill>
            <a:prstDash val="solid"/>
            <a:headEnd type="none" w="med" len="med"/>
            <a:tailEnd type="none" w="med" len="med"/>
          </a:ln>
          <a:effectLst/>
        </p:spPr>
      </p:cxnSp>
      <p:cxnSp>
        <p:nvCxnSpPr>
          <p:cNvPr id="42" name="Straight Arrow Connector 41"/>
          <p:cNvCxnSpPr/>
          <p:nvPr/>
        </p:nvCxnSpPr>
        <p:spPr>
          <a:xfrm flipH="1" flipV="1">
            <a:off x="4396410" y="3088659"/>
            <a:ext cx="286379" cy="1056"/>
          </a:xfrm>
          <a:prstGeom prst="straightConnector1">
            <a:avLst/>
          </a:prstGeom>
          <a:noFill/>
          <a:ln w="12700" cap="flat" cmpd="sng" algn="ctr">
            <a:solidFill>
              <a:srgbClr val="FFC000"/>
            </a:solidFill>
            <a:prstDash val="solid"/>
            <a:headEnd type="none" w="med" len="med"/>
            <a:tailEnd type="none" w="med" len="med"/>
          </a:ln>
          <a:effectLst/>
        </p:spPr>
      </p:cxnSp>
      <p:cxnSp>
        <p:nvCxnSpPr>
          <p:cNvPr id="43" name="Straight Arrow Connector 42"/>
          <p:cNvCxnSpPr/>
          <p:nvPr/>
        </p:nvCxnSpPr>
        <p:spPr>
          <a:xfrm flipH="1">
            <a:off x="4394360" y="4179449"/>
            <a:ext cx="2725402" cy="2007"/>
          </a:xfrm>
          <a:prstGeom prst="straightConnector1">
            <a:avLst/>
          </a:prstGeom>
          <a:noFill/>
          <a:ln w="12700" cap="flat" cmpd="sng" algn="ctr">
            <a:solidFill>
              <a:srgbClr val="FFC000"/>
            </a:solidFill>
            <a:prstDash val="solid"/>
            <a:headEnd type="none" w="med" len="med"/>
            <a:tailEnd type="none" w="med" len="med"/>
          </a:ln>
          <a:effectLst/>
        </p:spPr>
      </p:cxnSp>
      <p:cxnSp>
        <p:nvCxnSpPr>
          <p:cNvPr id="44" name="Straight Connector 43"/>
          <p:cNvCxnSpPr/>
          <p:nvPr/>
        </p:nvCxnSpPr>
        <p:spPr>
          <a:xfrm>
            <a:off x="7114842" y="1587210"/>
            <a:ext cx="4920" cy="1223021"/>
          </a:xfrm>
          <a:prstGeom prst="line">
            <a:avLst/>
          </a:prstGeom>
          <a:noFill/>
          <a:ln w="12700" cap="flat" cmpd="sng" algn="ctr">
            <a:solidFill>
              <a:srgbClr val="FFC000"/>
            </a:solidFill>
            <a:prstDash val="solid"/>
          </a:ln>
          <a:effectLst/>
        </p:spPr>
      </p:cxnSp>
      <p:cxnSp>
        <p:nvCxnSpPr>
          <p:cNvPr id="45" name="Straight Connector 44"/>
          <p:cNvCxnSpPr/>
          <p:nvPr/>
        </p:nvCxnSpPr>
        <p:spPr>
          <a:xfrm>
            <a:off x="7119762" y="3681532"/>
            <a:ext cx="0" cy="1252418"/>
          </a:xfrm>
          <a:prstGeom prst="line">
            <a:avLst/>
          </a:prstGeom>
          <a:noFill/>
          <a:ln w="12700" cap="flat" cmpd="sng" algn="ctr">
            <a:solidFill>
              <a:srgbClr val="FFC000"/>
            </a:solidFill>
            <a:prstDash val="solid"/>
          </a:ln>
          <a:effectLst/>
        </p:spPr>
      </p:cxnSp>
      <p:cxnSp>
        <p:nvCxnSpPr>
          <p:cNvPr id="46" name="Straight Connector 45"/>
          <p:cNvCxnSpPr/>
          <p:nvPr/>
        </p:nvCxnSpPr>
        <p:spPr>
          <a:xfrm>
            <a:off x="4675057" y="4739523"/>
            <a:ext cx="7732" cy="989087"/>
          </a:xfrm>
          <a:prstGeom prst="line">
            <a:avLst/>
          </a:prstGeom>
          <a:noFill/>
          <a:ln w="12700" cap="flat" cmpd="sng" algn="ctr">
            <a:solidFill>
              <a:srgbClr val="FFC000"/>
            </a:solidFill>
            <a:prstDash val="solid"/>
          </a:ln>
          <a:effectLst/>
        </p:spPr>
      </p:cxnSp>
      <p:cxnSp>
        <p:nvCxnSpPr>
          <p:cNvPr id="47" name="Straight Connector 46"/>
          <p:cNvCxnSpPr/>
          <p:nvPr/>
        </p:nvCxnSpPr>
        <p:spPr>
          <a:xfrm>
            <a:off x="4675057" y="2563661"/>
            <a:ext cx="0" cy="1114824"/>
          </a:xfrm>
          <a:prstGeom prst="line">
            <a:avLst/>
          </a:prstGeom>
          <a:noFill/>
          <a:ln w="12700" cap="flat" cmpd="sng" algn="ctr">
            <a:solidFill>
              <a:srgbClr val="FFC000"/>
            </a:solidFill>
            <a:prstDash val="solid"/>
          </a:ln>
          <a:effectLst/>
        </p:spPr>
      </p:cxnSp>
      <p:sp>
        <p:nvSpPr>
          <p:cNvPr id="59" name="Isosceles Triangle 58"/>
          <p:cNvSpPr/>
          <p:nvPr/>
        </p:nvSpPr>
        <p:spPr>
          <a:xfrm rot="5400000">
            <a:off x="4165759" y="1927305"/>
            <a:ext cx="274320" cy="182880"/>
          </a:xfrm>
          <a:prstGeom prst="triangle">
            <a:avLst/>
          </a:prstGeom>
          <a:solidFill>
            <a:srgbClr val="FFC000"/>
          </a:solidFill>
          <a:ln w="12700" cap="flat" cmpd="sng" algn="ctr">
            <a:noFill/>
            <a:prstDash val="solid"/>
          </a:ln>
          <a:effectLst/>
        </p:spPr>
        <p:txBody>
          <a:bodyPr lIns="45720" tIns="45720" rIns="45720" rtlCol="0" anchor="ct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a:ea typeface="+mn-ea"/>
              <a:cs typeface="+mn-cs"/>
            </a:endParaRPr>
          </a:p>
        </p:txBody>
      </p:sp>
      <p:sp>
        <p:nvSpPr>
          <p:cNvPr id="60" name="Isosceles Triangle 59"/>
          <p:cNvSpPr/>
          <p:nvPr/>
        </p:nvSpPr>
        <p:spPr>
          <a:xfrm rot="5400000">
            <a:off x="4165760" y="3018817"/>
            <a:ext cx="274320" cy="182880"/>
          </a:xfrm>
          <a:prstGeom prst="triangle">
            <a:avLst/>
          </a:prstGeom>
          <a:solidFill>
            <a:srgbClr val="FFC000"/>
          </a:solidFill>
          <a:ln w="12700" cap="flat" cmpd="sng" algn="ctr">
            <a:noFill/>
            <a:prstDash val="solid"/>
          </a:ln>
          <a:effectLst/>
        </p:spPr>
        <p:txBody>
          <a:bodyPr lIns="45720" tIns="45720" rIns="45720" rtlCol="0" anchor="ct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a:ea typeface="+mn-ea"/>
              <a:cs typeface="+mn-cs"/>
            </a:endParaRPr>
          </a:p>
        </p:txBody>
      </p:sp>
      <p:sp>
        <p:nvSpPr>
          <p:cNvPr id="61" name="Isosceles Triangle 60"/>
          <p:cNvSpPr/>
          <p:nvPr/>
        </p:nvSpPr>
        <p:spPr>
          <a:xfrm rot="5400000">
            <a:off x="4165759" y="4099026"/>
            <a:ext cx="274320" cy="182880"/>
          </a:xfrm>
          <a:prstGeom prst="triangle">
            <a:avLst/>
          </a:prstGeom>
          <a:solidFill>
            <a:srgbClr val="FFC000"/>
          </a:solidFill>
          <a:ln w="12700" cap="flat" cmpd="sng" algn="ctr">
            <a:noFill/>
            <a:prstDash val="solid"/>
          </a:ln>
          <a:effectLst/>
        </p:spPr>
        <p:txBody>
          <a:bodyPr lIns="45720" tIns="45720" rIns="45720" rtlCol="0" anchor="ct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a:ea typeface="+mn-ea"/>
              <a:cs typeface="+mn-cs"/>
            </a:endParaRPr>
          </a:p>
        </p:txBody>
      </p:sp>
      <p:sp>
        <p:nvSpPr>
          <p:cNvPr id="62" name="Isosceles Triangle 61"/>
          <p:cNvSpPr/>
          <p:nvPr/>
        </p:nvSpPr>
        <p:spPr>
          <a:xfrm rot="5400000">
            <a:off x="4165761" y="5151605"/>
            <a:ext cx="274320" cy="182880"/>
          </a:xfrm>
          <a:prstGeom prst="triangle">
            <a:avLst/>
          </a:prstGeom>
          <a:solidFill>
            <a:srgbClr val="FFC000"/>
          </a:solidFill>
          <a:ln w="12700" cap="flat" cmpd="sng" algn="ctr">
            <a:noFill/>
            <a:prstDash val="solid"/>
          </a:ln>
          <a:effectLst/>
        </p:spPr>
        <p:txBody>
          <a:bodyPr lIns="45720" tIns="45720" rIns="45720" rtlCol="0" anchor="ct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a:ea typeface="+mn-ea"/>
              <a:cs typeface="+mn-cs"/>
            </a:endParaRPr>
          </a:p>
        </p:txBody>
      </p:sp>
      <p:sp>
        <p:nvSpPr>
          <p:cNvPr id="63" name="Rectangle 62"/>
          <p:cNvSpPr/>
          <p:nvPr/>
        </p:nvSpPr>
        <p:spPr bwMode="gray">
          <a:xfrm>
            <a:off x="418768" y="4908754"/>
            <a:ext cx="3694176" cy="731520"/>
          </a:xfrm>
          <a:prstGeom prst="rect">
            <a:avLst/>
          </a:prstGeom>
          <a:solidFill>
            <a:srgbClr val="6D9F00"/>
          </a:solidFill>
          <a:ln w="12700" cap="rnd" algn="ctr">
            <a:noFill/>
            <a:miter lim="800000"/>
            <a:headEnd/>
            <a:tailEnd/>
          </a:ln>
        </p:spPr>
        <p:txBody>
          <a:bodyPr lIns="182880" rtlCol="0" anchor="ctr" anchorCtr="1"/>
          <a:lstStyle/>
          <a:p>
            <a:pPr marL="0" marR="0" lvl="0" indent="0" defTabSz="914400" eaLnBrk="0" fontAlgn="auto" latinLnBrk="0" hangingPunct="0">
              <a:lnSpc>
                <a:spcPct val="100000"/>
              </a:lnSpc>
              <a:spcBef>
                <a:spcPct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Arial"/>
                <a:cs typeface="Calibri" pitchFamily="34" charset="0"/>
              </a:rPr>
              <a:t>How am I incorporating</a:t>
            </a:r>
            <a:r>
              <a:rPr kumimoji="0" lang="en-US" sz="1400" b="0" i="0" u="none" strike="noStrike" kern="0" cap="none" spc="0" normalizeH="0" noProof="0" dirty="0" smtClean="0">
                <a:ln>
                  <a:noFill/>
                </a:ln>
                <a:solidFill>
                  <a:srgbClr val="FFFFFF"/>
                </a:solidFill>
                <a:effectLst/>
                <a:uLnTx/>
                <a:uFillTx/>
                <a:latin typeface="Arial"/>
                <a:cs typeface="Calibri" pitchFamily="34" charset="0"/>
              </a:rPr>
              <a:t> threat intelligence?</a:t>
            </a:r>
            <a:endParaRPr kumimoji="0" lang="en-US" sz="1400" b="0" i="0" u="none" strike="noStrike" kern="0" cap="none" spc="0" normalizeH="0" baseline="0" noProof="0" dirty="0" smtClean="0">
              <a:ln>
                <a:noFill/>
              </a:ln>
              <a:solidFill>
                <a:srgbClr val="FFFFFF"/>
              </a:solidFill>
              <a:effectLst/>
              <a:uLnTx/>
              <a:uFillTx/>
              <a:latin typeface="Arial"/>
              <a:cs typeface="Calibri" pitchFamily="34" charset="0"/>
            </a:endParaRPr>
          </a:p>
        </p:txBody>
      </p:sp>
      <p:grpSp>
        <p:nvGrpSpPr>
          <p:cNvPr id="48" name="Group 47"/>
          <p:cNvGrpSpPr/>
          <p:nvPr/>
        </p:nvGrpSpPr>
        <p:grpSpPr>
          <a:xfrm>
            <a:off x="6013450" y="301884"/>
            <a:ext cx="432628" cy="441252"/>
            <a:chOff x="5975350" y="260757"/>
            <a:chExt cx="513854" cy="539175"/>
          </a:xfrm>
          <a:solidFill>
            <a:schemeClr val="bg1">
              <a:lumMod val="85000"/>
            </a:schemeClr>
          </a:solidFill>
        </p:grpSpPr>
        <p:sp>
          <p:nvSpPr>
            <p:cNvPr id="49" name="Oval 48"/>
            <p:cNvSpPr/>
            <p:nvPr/>
          </p:nvSpPr>
          <p:spPr>
            <a:xfrm>
              <a:off x="5975350" y="260757"/>
              <a:ext cx="513854" cy="539175"/>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endParaRPr lang="en-US" sz="1400" dirty="0" smtClean="0">
                <a:solidFill>
                  <a:srgbClr val="002776"/>
                </a:solidFill>
                <a:cs typeface="Calibri" panose="020F0502020204030204" pitchFamily="34" charset="0"/>
              </a:endParaRPr>
            </a:p>
          </p:txBody>
        </p:sp>
        <p:pic>
          <p:nvPicPr>
            <p:cNvPr id="50" name="Picture 3" descr="C:\Users\kknight\Desktop\cog 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5464" y="332110"/>
              <a:ext cx="239007" cy="248167"/>
            </a:xfrm>
            <a:prstGeom prst="rect">
              <a:avLst/>
            </a:prstGeom>
            <a:grpFill/>
            <a:extLst/>
          </p:spPr>
        </p:pic>
        <p:pic>
          <p:nvPicPr>
            <p:cNvPr id="51" name="Picture 3" descr="C:\Users\kknight\Desktop\cog 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881" y="582878"/>
              <a:ext cx="126040" cy="130871"/>
            </a:xfrm>
            <a:prstGeom prst="rect">
              <a:avLst/>
            </a:prstGeom>
            <a:grpFill/>
            <a:extLst/>
          </p:spPr>
        </p:pic>
        <p:pic>
          <p:nvPicPr>
            <p:cNvPr id="52" name="Picture 3" descr="C:\Users\kknight\Desktop\cog 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767128">
              <a:off x="6213506" y="560203"/>
              <a:ext cx="126040" cy="130871"/>
            </a:xfrm>
            <a:prstGeom prst="rect">
              <a:avLst/>
            </a:prstGeom>
            <a:grpFill/>
            <a:extLst/>
          </p:spPr>
        </p:pic>
        <p:pic>
          <p:nvPicPr>
            <p:cNvPr id="53" name="Picture 3" descr="C:\Users\kknight\Desktop\cog 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6584" y="477390"/>
              <a:ext cx="126040" cy="130871"/>
            </a:xfrm>
            <a:prstGeom prst="rect">
              <a:avLst/>
            </a:prstGeom>
            <a:grpFill/>
            <a:extLst/>
          </p:spPr>
        </p:pic>
      </p:grpSp>
      <p:sp>
        <p:nvSpPr>
          <p:cNvPr id="54" name="Freeform 33"/>
          <p:cNvSpPr>
            <a:spLocks noChangeAspect="1" noEditPoints="1"/>
          </p:cNvSpPr>
          <p:nvPr/>
        </p:nvSpPr>
        <p:spPr bwMode="auto">
          <a:xfrm>
            <a:off x="6617302" y="301884"/>
            <a:ext cx="457200" cy="457200"/>
          </a:xfrm>
          <a:custGeom>
            <a:avLst/>
            <a:gdLst>
              <a:gd name="T0" fmla="*/ 496 w 626"/>
              <a:gd name="T1" fmla="*/ 549 h 658"/>
              <a:gd name="T2" fmla="*/ 554 w 626"/>
              <a:gd name="T3" fmla="*/ 576 h 658"/>
              <a:gd name="T4" fmla="*/ 445 w 626"/>
              <a:gd name="T5" fmla="*/ 549 h 658"/>
              <a:gd name="T6" fmla="*/ 482 w 626"/>
              <a:gd name="T7" fmla="*/ 576 h 658"/>
              <a:gd name="T8" fmla="*/ 460 w 626"/>
              <a:gd name="T9" fmla="*/ 499 h 658"/>
              <a:gd name="T10" fmla="*/ 432 w 626"/>
              <a:gd name="T11" fmla="*/ 527 h 658"/>
              <a:gd name="T12" fmla="*/ 152 w 626"/>
              <a:gd name="T13" fmla="*/ 549 h 658"/>
              <a:gd name="T14" fmla="*/ 431 w 626"/>
              <a:gd name="T15" fmla="*/ 576 h 658"/>
              <a:gd name="T16" fmla="*/ 119 w 626"/>
              <a:gd name="T17" fmla="*/ 505 h 658"/>
              <a:gd name="T18" fmla="*/ 146 w 626"/>
              <a:gd name="T19" fmla="*/ 533 h 658"/>
              <a:gd name="T20" fmla="*/ 100 w 626"/>
              <a:gd name="T21" fmla="*/ 571 h 658"/>
              <a:gd name="T22" fmla="*/ 140 w 626"/>
              <a:gd name="T23" fmla="*/ 571 h 658"/>
              <a:gd name="T24" fmla="*/ 62 w 626"/>
              <a:gd name="T25" fmla="*/ 571 h 658"/>
              <a:gd name="T26" fmla="*/ 89 w 626"/>
              <a:gd name="T27" fmla="*/ 571 h 658"/>
              <a:gd name="T28" fmla="*/ 109 w 626"/>
              <a:gd name="T29" fmla="*/ 505 h 658"/>
              <a:gd name="T30" fmla="*/ 69 w 626"/>
              <a:gd name="T31" fmla="*/ 505 h 658"/>
              <a:gd name="T32" fmla="*/ 108 w 626"/>
              <a:gd name="T33" fmla="*/ 461 h 658"/>
              <a:gd name="T34" fmla="*/ 74 w 626"/>
              <a:gd name="T35" fmla="*/ 461 h 658"/>
              <a:gd name="T36" fmla="*/ 120 w 626"/>
              <a:gd name="T37" fmla="*/ 489 h 658"/>
              <a:gd name="T38" fmla="*/ 152 w 626"/>
              <a:gd name="T39" fmla="*/ 461 h 658"/>
              <a:gd name="T40" fmla="*/ 190 w 626"/>
              <a:gd name="T41" fmla="*/ 456 h 658"/>
              <a:gd name="T42" fmla="*/ 160 w 626"/>
              <a:gd name="T43" fmla="*/ 484 h 658"/>
              <a:gd name="T44" fmla="*/ 198 w 626"/>
              <a:gd name="T45" fmla="*/ 505 h 658"/>
              <a:gd name="T46" fmla="*/ 164 w 626"/>
              <a:gd name="T47" fmla="*/ 505 h 658"/>
              <a:gd name="T48" fmla="*/ 234 w 626"/>
              <a:gd name="T49" fmla="*/ 456 h 658"/>
              <a:gd name="T50" fmla="*/ 204 w 626"/>
              <a:gd name="T51" fmla="*/ 484 h 658"/>
              <a:gd name="T52" fmla="*/ 243 w 626"/>
              <a:gd name="T53" fmla="*/ 505 h 658"/>
              <a:gd name="T54" fmla="*/ 208 w 626"/>
              <a:gd name="T55" fmla="*/ 505 h 658"/>
              <a:gd name="T56" fmla="*/ 277 w 626"/>
              <a:gd name="T57" fmla="*/ 456 h 658"/>
              <a:gd name="T58" fmla="*/ 248 w 626"/>
              <a:gd name="T59" fmla="*/ 484 h 658"/>
              <a:gd name="T60" fmla="*/ 288 w 626"/>
              <a:gd name="T61" fmla="*/ 505 h 658"/>
              <a:gd name="T62" fmla="*/ 253 w 626"/>
              <a:gd name="T63" fmla="*/ 505 h 658"/>
              <a:gd name="T64" fmla="*/ 297 w 626"/>
              <a:gd name="T65" fmla="*/ 456 h 658"/>
              <a:gd name="T66" fmla="*/ 297 w 626"/>
              <a:gd name="T67" fmla="*/ 489 h 658"/>
              <a:gd name="T68" fmla="*/ 332 w 626"/>
              <a:gd name="T69" fmla="*/ 505 h 658"/>
              <a:gd name="T70" fmla="*/ 297 w 626"/>
              <a:gd name="T71" fmla="*/ 505 h 658"/>
              <a:gd name="T72" fmla="*/ 341 w 626"/>
              <a:gd name="T73" fmla="*/ 456 h 658"/>
              <a:gd name="T74" fmla="*/ 341 w 626"/>
              <a:gd name="T75" fmla="*/ 489 h 658"/>
              <a:gd name="T76" fmla="*/ 377 w 626"/>
              <a:gd name="T77" fmla="*/ 527 h 658"/>
              <a:gd name="T78" fmla="*/ 347 w 626"/>
              <a:gd name="T79" fmla="*/ 499 h 658"/>
              <a:gd name="T80" fmla="*/ 384 w 626"/>
              <a:gd name="T81" fmla="*/ 456 h 658"/>
              <a:gd name="T82" fmla="*/ 386 w 626"/>
              <a:gd name="T83" fmla="*/ 489 h 658"/>
              <a:gd name="T84" fmla="*/ 422 w 626"/>
              <a:gd name="T85" fmla="*/ 527 h 658"/>
              <a:gd name="T86" fmla="*/ 392 w 626"/>
              <a:gd name="T87" fmla="*/ 499 h 658"/>
              <a:gd name="T88" fmla="*/ 424 w 626"/>
              <a:gd name="T89" fmla="*/ 484 h 658"/>
              <a:gd name="T90" fmla="*/ 459 w 626"/>
              <a:gd name="T91" fmla="*/ 484 h 658"/>
              <a:gd name="T92" fmla="*/ 535 w 626"/>
              <a:gd name="T93" fmla="*/ 43 h 658"/>
              <a:gd name="T94" fmla="*/ 84 w 626"/>
              <a:gd name="T95" fmla="*/ 43 h 658"/>
              <a:gd name="T96" fmla="*/ 471 w 626"/>
              <a:gd name="T97" fmla="*/ 456 h 658"/>
              <a:gd name="T98" fmla="*/ 474 w 626"/>
              <a:gd name="T99" fmla="*/ 489 h 658"/>
              <a:gd name="T100" fmla="*/ 513 w 626"/>
              <a:gd name="T101" fmla="*/ 527 h 658"/>
              <a:gd name="T102" fmla="*/ 481 w 626"/>
              <a:gd name="T103" fmla="*/ 499 h 658"/>
              <a:gd name="T104" fmla="*/ 520 w 626"/>
              <a:gd name="T105" fmla="*/ 489 h 658"/>
              <a:gd name="T106" fmla="*/ 546 w 626"/>
              <a:gd name="T107" fmla="*/ 461 h 658"/>
              <a:gd name="T108" fmla="*/ 528 w 626"/>
              <a:gd name="T109" fmla="*/ 533 h 658"/>
              <a:gd name="T110" fmla="*/ 551 w 626"/>
              <a:gd name="T111" fmla="*/ 505 h 658"/>
              <a:gd name="T112" fmla="*/ 584 w 626"/>
              <a:gd name="T113" fmla="*/ 33 h 658"/>
              <a:gd name="T114" fmla="*/ 37 w 626"/>
              <a:gd name="T115" fmla="*/ 402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26" h="658">
                <a:moveTo>
                  <a:pt x="554" y="576"/>
                </a:moveTo>
                <a:lnTo>
                  <a:pt x="554" y="576"/>
                </a:lnTo>
                <a:lnTo>
                  <a:pt x="504" y="576"/>
                </a:lnTo>
                <a:cubicBezTo>
                  <a:pt x="501" y="576"/>
                  <a:pt x="498" y="574"/>
                  <a:pt x="498" y="571"/>
                </a:cubicBezTo>
                <a:lnTo>
                  <a:pt x="496" y="549"/>
                </a:lnTo>
                <a:cubicBezTo>
                  <a:pt x="496" y="545"/>
                  <a:pt x="498" y="543"/>
                  <a:pt x="501" y="543"/>
                </a:cubicBezTo>
                <a:lnTo>
                  <a:pt x="550" y="543"/>
                </a:lnTo>
                <a:cubicBezTo>
                  <a:pt x="553" y="543"/>
                  <a:pt x="556" y="545"/>
                  <a:pt x="556" y="549"/>
                </a:cubicBezTo>
                <a:lnTo>
                  <a:pt x="559" y="571"/>
                </a:lnTo>
                <a:cubicBezTo>
                  <a:pt x="559" y="574"/>
                  <a:pt x="557" y="576"/>
                  <a:pt x="554" y="576"/>
                </a:cubicBezTo>
                <a:close/>
                <a:moveTo>
                  <a:pt x="482" y="576"/>
                </a:moveTo>
                <a:lnTo>
                  <a:pt x="482" y="576"/>
                </a:lnTo>
                <a:lnTo>
                  <a:pt x="453" y="576"/>
                </a:lnTo>
                <a:cubicBezTo>
                  <a:pt x="450" y="576"/>
                  <a:pt x="447" y="574"/>
                  <a:pt x="447" y="571"/>
                </a:cubicBezTo>
                <a:lnTo>
                  <a:pt x="445" y="549"/>
                </a:lnTo>
                <a:cubicBezTo>
                  <a:pt x="445" y="545"/>
                  <a:pt x="447" y="543"/>
                  <a:pt x="450" y="543"/>
                </a:cubicBezTo>
                <a:lnTo>
                  <a:pt x="480" y="543"/>
                </a:lnTo>
                <a:cubicBezTo>
                  <a:pt x="483" y="543"/>
                  <a:pt x="485" y="545"/>
                  <a:pt x="486" y="549"/>
                </a:cubicBezTo>
                <a:lnTo>
                  <a:pt x="488" y="571"/>
                </a:lnTo>
                <a:cubicBezTo>
                  <a:pt x="488" y="574"/>
                  <a:pt x="486" y="576"/>
                  <a:pt x="482" y="576"/>
                </a:cubicBezTo>
                <a:close/>
                <a:moveTo>
                  <a:pt x="432" y="527"/>
                </a:moveTo>
                <a:lnTo>
                  <a:pt x="432" y="527"/>
                </a:lnTo>
                <a:lnTo>
                  <a:pt x="431" y="505"/>
                </a:lnTo>
                <a:cubicBezTo>
                  <a:pt x="431" y="502"/>
                  <a:pt x="433" y="499"/>
                  <a:pt x="436" y="499"/>
                </a:cubicBezTo>
                <a:lnTo>
                  <a:pt x="460" y="499"/>
                </a:lnTo>
                <a:cubicBezTo>
                  <a:pt x="463" y="499"/>
                  <a:pt x="466" y="502"/>
                  <a:pt x="466" y="505"/>
                </a:cubicBezTo>
                <a:lnTo>
                  <a:pt x="468" y="527"/>
                </a:lnTo>
                <a:cubicBezTo>
                  <a:pt x="468" y="530"/>
                  <a:pt x="466" y="533"/>
                  <a:pt x="463" y="533"/>
                </a:cubicBezTo>
                <a:lnTo>
                  <a:pt x="438" y="533"/>
                </a:lnTo>
                <a:cubicBezTo>
                  <a:pt x="435" y="533"/>
                  <a:pt x="433" y="530"/>
                  <a:pt x="432" y="527"/>
                </a:cubicBezTo>
                <a:close/>
                <a:moveTo>
                  <a:pt x="431" y="576"/>
                </a:moveTo>
                <a:lnTo>
                  <a:pt x="431" y="576"/>
                </a:lnTo>
                <a:lnTo>
                  <a:pt x="156" y="576"/>
                </a:lnTo>
                <a:cubicBezTo>
                  <a:pt x="153" y="576"/>
                  <a:pt x="150" y="574"/>
                  <a:pt x="151" y="571"/>
                </a:cubicBezTo>
                <a:lnTo>
                  <a:pt x="152" y="549"/>
                </a:lnTo>
                <a:cubicBezTo>
                  <a:pt x="153" y="545"/>
                  <a:pt x="155" y="543"/>
                  <a:pt x="158" y="543"/>
                </a:cubicBezTo>
                <a:lnTo>
                  <a:pt x="429" y="543"/>
                </a:lnTo>
                <a:cubicBezTo>
                  <a:pt x="432" y="543"/>
                  <a:pt x="435" y="545"/>
                  <a:pt x="435" y="549"/>
                </a:cubicBezTo>
                <a:lnTo>
                  <a:pt x="437" y="571"/>
                </a:lnTo>
                <a:cubicBezTo>
                  <a:pt x="437" y="574"/>
                  <a:pt x="434" y="576"/>
                  <a:pt x="431" y="576"/>
                </a:cubicBezTo>
                <a:close/>
                <a:moveTo>
                  <a:pt x="146" y="533"/>
                </a:moveTo>
                <a:lnTo>
                  <a:pt x="146" y="533"/>
                </a:lnTo>
                <a:lnTo>
                  <a:pt x="122" y="533"/>
                </a:lnTo>
                <a:cubicBezTo>
                  <a:pt x="119" y="533"/>
                  <a:pt x="117" y="530"/>
                  <a:pt x="117" y="527"/>
                </a:cubicBezTo>
                <a:lnTo>
                  <a:pt x="119" y="505"/>
                </a:lnTo>
                <a:cubicBezTo>
                  <a:pt x="119" y="502"/>
                  <a:pt x="122" y="499"/>
                  <a:pt x="125" y="499"/>
                </a:cubicBezTo>
                <a:lnTo>
                  <a:pt x="149" y="499"/>
                </a:lnTo>
                <a:cubicBezTo>
                  <a:pt x="152" y="499"/>
                  <a:pt x="154" y="502"/>
                  <a:pt x="154" y="505"/>
                </a:cubicBezTo>
                <a:lnTo>
                  <a:pt x="152" y="527"/>
                </a:lnTo>
                <a:cubicBezTo>
                  <a:pt x="152" y="530"/>
                  <a:pt x="149" y="533"/>
                  <a:pt x="146" y="533"/>
                </a:cubicBezTo>
                <a:close/>
                <a:moveTo>
                  <a:pt x="140" y="571"/>
                </a:moveTo>
                <a:lnTo>
                  <a:pt x="140" y="571"/>
                </a:lnTo>
                <a:cubicBezTo>
                  <a:pt x="140" y="574"/>
                  <a:pt x="137" y="576"/>
                  <a:pt x="134" y="576"/>
                </a:cubicBezTo>
                <a:lnTo>
                  <a:pt x="105" y="576"/>
                </a:lnTo>
                <a:cubicBezTo>
                  <a:pt x="102" y="576"/>
                  <a:pt x="99" y="574"/>
                  <a:pt x="100" y="571"/>
                </a:cubicBezTo>
                <a:lnTo>
                  <a:pt x="102" y="549"/>
                </a:lnTo>
                <a:cubicBezTo>
                  <a:pt x="102" y="545"/>
                  <a:pt x="105" y="543"/>
                  <a:pt x="108" y="543"/>
                </a:cubicBezTo>
                <a:lnTo>
                  <a:pt x="137" y="543"/>
                </a:lnTo>
                <a:cubicBezTo>
                  <a:pt x="140" y="543"/>
                  <a:pt x="142" y="545"/>
                  <a:pt x="142" y="549"/>
                </a:cubicBezTo>
                <a:lnTo>
                  <a:pt x="140" y="571"/>
                </a:lnTo>
                <a:close/>
                <a:moveTo>
                  <a:pt x="89" y="571"/>
                </a:moveTo>
                <a:lnTo>
                  <a:pt x="89" y="571"/>
                </a:lnTo>
                <a:cubicBezTo>
                  <a:pt x="89" y="574"/>
                  <a:pt x="86" y="576"/>
                  <a:pt x="83" y="576"/>
                </a:cubicBezTo>
                <a:lnTo>
                  <a:pt x="66" y="576"/>
                </a:lnTo>
                <a:cubicBezTo>
                  <a:pt x="63" y="576"/>
                  <a:pt x="61" y="574"/>
                  <a:pt x="62" y="571"/>
                </a:cubicBezTo>
                <a:lnTo>
                  <a:pt x="64" y="549"/>
                </a:lnTo>
                <a:cubicBezTo>
                  <a:pt x="65" y="545"/>
                  <a:pt x="67" y="543"/>
                  <a:pt x="70" y="543"/>
                </a:cubicBezTo>
                <a:lnTo>
                  <a:pt x="87" y="543"/>
                </a:lnTo>
                <a:cubicBezTo>
                  <a:pt x="90" y="543"/>
                  <a:pt x="92" y="545"/>
                  <a:pt x="92" y="549"/>
                </a:cubicBezTo>
                <a:lnTo>
                  <a:pt x="89" y="571"/>
                </a:lnTo>
                <a:close/>
                <a:moveTo>
                  <a:pt x="69" y="505"/>
                </a:moveTo>
                <a:lnTo>
                  <a:pt x="69" y="505"/>
                </a:lnTo>
                <a:cubicBezTo>
                  <a:pt x="70" y="502"/>
                  <a:pt x="72" y="499"/>
                  <a:pt x="75" y="499"/>
                </a:cubicBezTo>
                <a:lnTo>
                  <a:pt x="105" y="499"/>
                </a:lnTo>
                <a:cubicBezTo>
                  <a:pt x="107" y="499"/>
                  <a:pt x="110" y="502"/>
                  <a:pt x="109" y="505"/>
                </a:cubicBezTo>
                <a:lnTo>
                  <a:pt x="107" y="527"/>
                </a:lnTo>
                <a:cubicBezTo>
                  <a:pt x="107" y="530"/>
                  <a:pt x="104" y="533"/>
                  <a:pt x="101" y="533"/>
                </a:cubicBezTo>
                <a:lnTo>
                  <a:pt x="71" y="533"/>
                </a:lnTo>
                <a:cubicBezTo>
                  <a:pt x="69" y="533"/>
                  <a:pt x="66" y="530"/>
                  <a:pt x="67" y="527"/>
                </a:cubicBezTo>
                <a:lnTo>
                  <a:pt x="69" y="505"/>
                </a:lnTo>
                <a:close/>
                <a:moveTo>
                  <a:pt x="74" y="461"/>
                </a:moveTo>
                <a:lnTo>
                  <a:pt x="74" y="461"/>
                </a:lnTo>
                <a:cubicBezTo>
                  <a:pt x="75" y="458"/>
                  <a:pt x="77" y="456"/>
                  <a:pt x="80" y="456"/>
                </a:cubicBezTo>
                <a:lnTo>
                  <a:pt x="103" y="456"/>
                </a:lnTo>
                <a:cubicBezTo>
                  <a:pt x="106" y="456"/>
                  <a:pt x="108" y="458"/>
                  <a:pt x="108" y="461"/>
                </a:cubicBezTo>
                <a:lnTo>
                  <a:pt x="106" y="484"/>
                </a:lnTo>
                <a:cubicBezTo>
                  <a:pt x="105" y="487"/>
                  <a:pt x="103" y="489"/>
                  <a:pt x="100" y="489"/>
                </a:cubicBezTo>
                <a:lnTo>
                  <a:pt x="77" y="489"/>
                </a:lnTo>
                <a:cubicBezTo>
                  <a:pt x="74" y="489"/>
                  <a:pt x="72" y="487"/>
                  <a:pt x="72" y="484"/>
                </a:cubicBezTo>
                <a:lnTo>
                  <a:pt x="74" y="461"/>
                </a:lnTo>
                <a:close/>
                <a:moveTo>
                  <a:pt x="152" y="461"/>
                </a:moveTo>
                <a:lnTo>
                  <a:pt x="152" y="461"/>
                </a:lnTo>
                <a:lnTo>
                  <a:pt x="150" y="484"/>
                </a:lnTo>
                <a:cubicBezTo>
                  <a:pt x="150" y="487"/>
                  <a:pt x="147" y="489"/>
                  <a:pt x="144" y="489"/>
                </a:cubicBezTo>
                <a:lnTo>
                  <a:pt x="120" y="489"/>
                </a:lnTo>
                <a:cubicBezTo>
                  <a:pt x="117" y="489"/>
                  <a:pt x="115" y="487"/>
                  <a:pt x="115" y="484"/>
                </a:cubicBezTo>
                <a:lnTo>
                  <a:pt x="118" y="461"/>
                </a:lnTo>
                <a:cubicBezTo>
                  <a:pt x="118" y="458"/>
                  <a:pt x="121" y="456"/>
                  <a:pt x="123" y="456"/>
                </a:cubicBezTo>
                <a:lnTo>
                  <a:pt x="147" y="456"/>
                </a:lnTo>
                <a:cubicBezTo>
                  <a:pt x="150" y="456"/>
                  <a:pt x="152" y="458"/>
                  <a:pt x="152" y="461"/>
                </a:cubicBezTo>
                <a:close/>
                <a:moveTo>
                  <a:pt x="160" y="484"/>
                </a:moveTo>
                <a:lnTo>
                  <a:pt x="160" y="484"/>
                </a:lnTo>
                <a:lnTo>
                  <a:pt x="161" y="461"/>
                </a:lnTo>
                <a:cubicBezTo>
                  <a:pt x="161" y="458"/>
                  <a:pt x="164" y="456"/>
                  <a:pt x="167" y="456"/>
                </a:cubicBezTo>
                <a:lnTo>
                  <a:pt x="190" y="456"/>
                </a:lnTo>
                <a:cubicBezTo>
                  <a:pt x="193" y="456"/>
                  <a:pt x="195" y="458"/>
                  <a:pt x="195" y="461"/>
                </a:cubicBezTo>
                <a:lnTo>
                  <a:pt x="194" y="484"/>
                </a:lnTo>
                <a:cubicBezTo>
                  <a:pt x="194" y="487"/>
                  <a:pt x="191" y="489"/>
                  <a:pt x="188" y="489"/>
                </a:cubicBezTo>
                <a:lnTo>
                  <a:pt x="165" y="489"/>
                </a:lnTo>
                <a:cubicBezTo>
                  <a:pt x="162" y="489"/>
                  <a:pt x="159" y="487"/>
                  <a:pt x="160" y="484"/>
                </a:cubicBezTo>
                <a:close/>
                <a:moveTo>
                  <a:pt x="164" y="505"/>
                </a:moveTo>
                <a:lnTo>
                  <a:pt x="164" y="505"/>
                </a:lnTo>
                <a:cubicBezTo>
                  <a:pt x="164" y="502"/>
                  <a:pt x="167" y="499"/>
                  <a:pt x="170" y="499"/>
                </a:cubicBezTo>
                <a:lnTo>
                  <a:pt x="193" y="499"/>
                </a:lnTo>
                <a:cubicBezTo>
                  <a:pt x="196" y="499"/>
                  <a:pt x="199" y="502"/>
                  <a:pt x="198" y="505"/>
                </a:cubicBezTo>
                <a:lnTo>
                  <a:pt x="197" y="527"/>
                </a:lnTo>
                <a:cubicBezTo>
                  <a:pt x="197" y="530"/>
                  <a:pt x="194" y="533"/>
                  <a:pt x="191" y="533"/>
                </a:cubicBezTo>
                <a:lnTo>
                  <a:pt x="167" y="533"/>
                </a:lnTo>
                <a:cubicBezTo>
                  <a:pt x="164" y="533"/>
                  <a:pt x="162" y="530"/>
                  <a:pt x="162" y="527"/>
                </a:cubicBezTo>
                <a:lnTo>
                  <a:pt x="164" y="505"/>
                </a:lnTo>
                <a:close/>
                <a:moveTo>
                  <a:pt x="204" y="484"/>
                </a:moveTo>
                <a:lnTo>
                  <a:pt x="204" y="484"/>
                </a:lnTo>
                <a:lnTo>
                  <a:pt x="205" y="461"/>
                </a:lnTo>
                <a:cubicBezTo>
                  <a:pt x="205" y="458"/>
                  <a:pt x="208" y="456"/>
                  <a:pt x="210" y="456"/>
                </a:cubicBezTo>
                <a:lnTo>
                  <a:pt x="234" y="456"/>
                </a:lnTo>
                <a:cubicBezTo>
                  <a:pt x="237" y="456"/>
                  <a:pt x="239" y="458"/>
                  <a:pt x="239" y="461"/>
                </a:cubicBezTo>
                <a:lnTo>
                  <a:pt x="238" y="484"/>
                </a:lnTo>
                <a:cubicBezTo>
                  <a:pt x="238" y="487"/>
                  <a:pt x="235" y="489"/>
                  <a:pt x="232" y="489"/>
                </a:cubicBezTo>
                <a:lnTo>
                  <a:pt x="209" y="489"/>
                </a:lnTo>
                <a:cubicBezTo>
                  <a:pt x="206" y="489"/>
                  <a:pt x="204" y="487"/>
                  <a:pt x="204" y="484"/>
                </a:cubicBezTo>
                <a:close/>
                <a:moveTo>
                  <a:pt x="208" y="505"/>
                </a:moveTo>
                <a:lnTo>
                  <a:pt x="208" y="505"/>
                </a:lnTo>
                <a:cubicBezTo>
                  <a:pt x="208" y="502"/>
                  <a:pt x="211" y="499"/>
                  <a:pt x="214" y="499"/>
                </a:cubicBezTo>
                <a:lnTo>
                  <a:pt x="238" y="499"/>
                </a:lnTo>
                <a:cubicBezTo>
                  <a:pt x="241" y="499"/>
                  <a:pt x="243" y="502"/>
                  <a:pt x="243" y="505"/>
                </a:cubicBezTo>
                <a:lnTo>
                  <a:pt x="242" y="527"/>
                </a:lnTo>
                <a:cubicBezTo>
                  <a:pt x="242" y="530"/>
                  <a:pt x="240" y="533"/>
                  <a:pt x="237" y="533"/>
                </a:cubicBezTo>
                <a:lnTo>
                  <a:pt x="212" y="533"/>
                </a:lnTo>
                <a:cubicBezTo>
                  <a:pt x="209" y="533"/>
                  <a:pt x="207" y="530"/>
                  <a:pt x="207" y="527"/>
                </a:cubicBezTo>
                <a:lnTo>
                  <a:pt x="208" y="505"/>
                </a:lnTo>
                <a:close/>
                <a:moveTo>
                  <a:pt x="248" y="484"/>
                </a:moveTo>
                <a:lnTo>
                  <a:pt x="248" y="484"/>
                </a:lnTo>
                <a:lnTo>
                  <a:pt x="248" y="461"/>
                </a:lnTo>
                <a:cubicBezTo>
                  <a:pt x="249" y="458"/>
                  <a:pt x="251" y="456"/>
                  <a:pt x="254" y="456"/>
                </a:cubicBezTo>
                <a:lnTo>
                  <a:pt x="277" y="456"/>
                </a:lnTo>
                <a:cubicBezTo>
                  <a:pt x="280" y="456"/>
                  <a:pt x="282" y="458"/>
                  <a:pt x="282" y="461"/>
                </a:cubicBezTo>
                <a:lnTo>
                  <a:pt x="282" y="484"/>
                </a:lnTo>
                <a:cubicBezTo>
                  <a:pt x="282" y="487"/>
                  <a:pt x="280" y="489"/>
                  <a:pt x="277" y="489"/>
                </a:cubicBezTo>
                <a:lnTo>
                  <a:pt x="253" y="489"/>
                </a:lnTo>
                <a:cubicBezTo>
                  <a:pt x="250" y="489"/>
                  <a:pt x="248" y="487"/>
                  <a:pt x="248" y="484"/>
                </a:cubicBezTo>
                <a:close/>
                <a:moveTo>
                  <a:pt x="253" y="505"/>
                </a:moveTo>
                <a:lnTo>
                  <a:pt x="253" y="505"/>
                </a:lnTo>
                <a:cubicBezTo>
                  <a:pt x="253" y="502"/>
                  <a:pt x="255" y="499"/>
                  <a:pt x="258" y="499"/>
                </a:cubicBezTo>
                <a:lnTo>
                  <a:pt x="282" y="499"/>
                </a:lnTo>
                <a:cubicBezTo>
                  <a:pt x="285" y="499"/>
                  <a:pt x="288" y="502"/>
                  <a:pt x="288" y="505"/>
                </a:cubicBezTo>
                <a:lnTo>
                  <a:pt x="287" y="527"/>
                </a:lnTo>
                <a:cubicBezTo>
                  <a:pt x="287" y="530"/>
                  <a:pt x="285" y="533"/>
                  <a:pt x="282" y="533"/>
                </a:cubicBezTo>
                <a:lnTo>
                  <a:pt x="258" y="533"/>
                </a:lnTo>
                <a:cubicBezTo>
                  <a:pt x="255" y="533"/>
                  <a:pt x="252" y="530"/>
                  <a:pt x="252" y="527"/>
                </a:cubicBezTo>
                <a:lnTo>
                  <a:pt x="253" y="505"/>
                </a:lnTo>
                <a:close/>
                <a:moveTo>
                  <a:pt x="297" y="489"/>
                </a:moveTo>
                <a:lnTo>
                  <a:pt x="297" y="489"/>
                </a:lnTo>
                <a:cubicBezTo>
                  <a:pt x="294" y="489"/>
                  <a:pt x="292" y="487"/>
                  <a:pt x="292" y="484"/>
                </a:cubicBezTo>
                <a:lnTo>
                  <a:pt x="292" y="461"/>
                </a:lnTo>
                <a:cubicBezTo>
                  <a:pt x="292" y="458"/>
                  <a:pt x="294" y="456"/>
                  <a:pt x="297" y="456"/>
                </a:cubicBezTo>
                <a:lnTo>
                  <a:pt x="321" y="456"/>
                </a:lnTo>
                <a:cubicBezTo>
                  <a:pt x="324" y="456"/>
                  <a:pt x="326" y="458"/>
                  <a:pt x="326" y="461"/>
                </a:cubicBezTo>
                <a:lnTo>
                  <a:pt x="326" y="484"/>
                </a:lnTo>
                <a:cubicBezTo>
                  <a:pt x="326" y="487"/>
                  <a:pt x="324" y="489"/>
                  <a:pt x="321" y="489"/>
                </a:cubicBezTo>
                <a:lnTo>
                  <a:pt x="297" y="489"/>
                </a:lnTo>
                <a:close/>
                <a:moveTo>
                  <a:pt x="297" y="505"/>
                </a:moveTo>
                <a:lnTo>
                  <a:pt x="297" y="505"/>
                </a:lnTo>
                <a:cubicBezTo>
                  <a:pt x="297" y="502"/>
                  <a:pt x="300" y="499"/>
                  <a:pt x="303" y="499"/>
                </a:cubicBezTo>
                <a:lnTo>
                  <a:pt x="327" y="499"/>
                </a:lnTo>
                <a:cubicBezTo>
                  <a:pt x="330" y="499"/>
                  <a:pt x="332" y="502"/>
                  <a:pt x="332" y="505"/>
                </a:cubicBezTo>
                <a:lnTo>
                  <a:pt x="332" y="527"/>
                </a:lnTo>
                <a:cubicBezTo>
                  <a:pt x="332" y="530"/>
                  <a:pt x="330" y="533"/>
                  <a:pt x="327" y="533"/>
                </a:cubicBezTo>
                <a:lnTo>
                  <a:pt x="303" y="533"/>
                </a:lnTo>
                <a:cubicBezTo>
                  <a:pt x="300" y="533"/>
                  <a:pt x="297" y="530"/>
                  <a:pt x="297" y="527"/>
                </a:cubicBezTo>
                <a:lnTo>
                  <a:pt x="297" y="505"/>
                </a:lnTo>
                <a:close/>
                <a:moveTo>
                  <a:pt x="341" y="489"/>
                </a:moveTo>
                <a:lnTo>
                  <a:pt x="341" y="489"/>
                </a:lnTo>
                <a:cubicBezTo>
                  <a:pt x="338" y="489"/>
                  <a:pt x="336" y="487"/>
                  <a:pt x="336" y="484"/>
                </a:cubicBezTo>
                <a:lnTo>
                  <a:pt x="336" y="461"/>
                </a:lnTo>
                <a:cubicBezTo>
                  <a:pt x="336" y="458"/>
                  <a:pt x="338" y="456"/>
                  <a:pt x="341" y="456"/>
                </a:cubicBezTo>
                <a:lnTo>
                  <a:pt x="364" y="456"/>
                </a:lnTo>
                <a:cubicBezTo>
                  <a:pt x="367" y="456"/>
                  <a:pt x="370" y="458"/>
                  <a:pt x="370" y="461"/>
                </a:cubicBezTo>
                <a:lnTo>
                  <a:pt x="370" y="484"/>
                </a:lnTo>
                <a:cubicBezTo>
                  <a:pt x="370" y="487"/>
                  <a:pt x="368" y="489"/>
                  <a:pt x="365" y="489"/>
                </a:cubicBezTo>
                <a:lnTo>
                  <a:pt x="341" y="489"/>
                </a:lnTo>
                <a:close/>
                <a:moveTo>
                  <a:pt x="347" y="499"/>
                </a:moveTo>
                <a:lnTo>
                  <a:pt x="347" y="499"/>
                </a:lnTo>
                <a:lnTo>
                  <a:pt x="371" y="499"/>
                </a:lnTo>
                <a:cubicBezTo>
                  <a:pt x="374" y="499"/>
                  <a:pt x="377" y="502"/>
                  <a:pt x="377" y="505"/>
                </a:cubicBezTo>
                <a:lnTo>
                  <a:pt x="377" y="527"/>
                </a:lnTo>
                <a:cubicBezTo>
                  <a:pt x="378" y="530"/>
                  <a:pt x="375" y="533"/>
                  <a:pt x="372" y="533"/>
                </a:cubicBezTo>
                <a:lnTo>
                  <a:pt x="348" y="533"/>
                </a:lnTo>
                <a:cubicBezTo>
                  <a:pt x="345" y="533"/>
                  <a:pt x="342" y="530"/>
                  <a:pt x="342" y="527"/>
                </a:cubicBezTo>
                <a:lnTo>
                  <a:pt x="342" y="505"/>
                </a:lnTo>
                <a:cubicBezTo>
                  <a:pt x="342" y="502"/>
                  <a:pt x="344" y="499"/>
                  <a:pt x="347" y="499"/>
                </a:cubicBezTo>
                <a:close/>
                <a:moveTo>
                  <a:pt x="386" y="489"/>
                </a:moveTo>
                <a:lnTo>
                  <a:pt x="386" y="489"/>
                </a:lnTo>
                <a:cubicBezTo>
                  <a:pt x="383" y="489"/>
                  <a:pt x="380" y="487"/>
                  <a:pt x="380" y="484"/>
                </a:cubicBezTo>
                <a:lnTo>
                  <a:pt x="379" y="461"/>
                </a:lnTo>
                <a:cubicBezTo>
                  <a:pt x="379" y="458"/>
                  <a:pt x="381" y="456"/>
                  <a:pt x="384" y="456"/>
                </a:cubicBezTo>
                <a:lnTo>
                  <a:pt x="408" y="456"/>
                </a:lnTo>
                <a:cubicBezTo>
                  <a:pt x="411" y="456"/>
                  <a:pt x="413" y="458"/>
                  <a:pt x="413" y="461"/>
                </a:cubicBezTo>
                <a:lnTo>
                  <a:pt x="414" y="484"/>
                </a:lnTo>
                <a:cubicBezTo>
                  <a:pt x="415" y="487"/>
                  <a:pt x="412" y="489"/>
                  <a:pt x="409" y="489"/>
                </a:cubicBezTo>
                <a:lnTo>
                  <a:pt x="386" y="489"/>
                </a:lnTo>
                <a:close/>
                <a:moveTo>
                  <a:pt x="392" y="499"/>
                </a:moveTo>
                <a:lnTo>
                  <a:pt x="392" y="499"/>
                </a:lnTo>
                <a:lnTo>
                  <a:pt x="416" y="499"/>
                </a:lnTo>
                <a:cubicBezTo>
                  <a:pt x="419" y="499"/>
                  <a:pt x="421" y="502"/>
                  <a:pt x="421" y="505"/>
                </a:cubicBezTo>
                <a:lnTo>
                  <a:pt x="422" y="527"/>
                </a:lnTo>
                <a:cubicBezTo>
                  <a:pt x="423" y="530"/>
                  <a:pt x="420" y="533"/>
                  <a:pt x="417" y="533"/>
                </a:cubicBezTo>
                <a:lnTo>
                  <a:pt x="393" y="533"/>
                </a:lnTo>
                <a:cubicBezTo>
                  <a:pt x="390" y="533"/>
                  <a:pt x="388" y="530"/>
                  <a:pt x="387" y="527"/>
                </a:cubicBezTo>
                <a:lnTo>
                  <a:pt x="387" y="505"/>
                </a:lnTo>
                <a:cubicBezTo>
                  <a:pt x="386" y="502"/>
                  <a:pt x="389" y="499"/>
                  <a:pt x="392" y="499"/>
                </a:cubicBezTo>
                <a:close/>
                <a:moveTo>
                  <a:pt x="459" y="484"/>
                </a:moveTo>
                <a:lnTo>
                  <a:pt x="459" y="484"/>
                </a:lnTo>
                <a:cubicBezTo>
                  <a:pt x="459" y="487"/>
                  <a:pt x="457" y="489"/>
                  <a:pt x="454" y="489"/>
                </a:cubicBezTo>
                <a:lnTo>
                  <a:pt x="430" y="489"/>
                </a:lnTo>
                <a:cubicBezTo>
                  <a:pt x="427" y="489"/>
                  <a:pt x="424" y="487"/>
                  <a:pt x="424" y="484"/>
                </a:cubicBezTo>
                <a:lnTo>
                  <a:pt x="423" y="461"/>
                </a:lnTo>
                <a:cubicBezTo>
                  <a:pt x="423" y="458"/>
                  <a:pt x="425" y="456"/>
                  <a:pt x="428" y="456"/>
                </a:cubicBezTo>
                <a:lnTo>
                  <a:pt x="451" y="456"/>
                </a:lnTo>
                <a:cubicBezTo>
                  <a:pt x="454" y="456"/>
                  <a:pt x="457" y="458"/>
                  <a:pt x="457" y="461"/>
                </a:cubicBezTo>
                <a:lnTo>
                  <a:pt x="459" y="484"/>
                </a:lnTo>
                <a:close/>
                <a:moveTo>
                  <a:pt x="84" y="43"/>
                </a:moveTo>
                <a:lnTo>
                  <a:pt x="84" y="43"/>
                </a:lnTo>
                <a:cubicBezTo>
                  <a:pt x="84" y="41"/>
                  <a:pt x="86" y="39"/>
                  <a:pt x="88" y="39"/>
                </a:cubicBezTo>
                <a:lnTo>
                  <a:pt x="530" y="39"/>
                </a:lnTo>
                <a:cubicBezTo>
                  <a:pt x="533" y="39"/>
                  <a:pt x="535" y="41"/>
                  <a:pt x="535" y="43"/>
                </a:cubicBezTo>
                <a:lnTo>
                  <a:pt x="535" y="358"/>
                </a:lnTo>
                <a:cubicBezTo>
                  <a:pt x="535" y="360"/>
                  <a:pt x="533" y="362"/>
                  <a:pt x="530" y="362"/>
                </a:cubicBezTo>
                <a:lnTo>
                  <a:pt x="88" y="362"/>
                </a:lnTo>
                <a:cubicBezTo>
                  <a:pt x="86" y="362"/>
                  <a:pt x="84" y="360"/>
                  <a:pt x="84" y="358"/>
                </a:cubicBezTo>
                <a:lnTo>
                  <a:pt x="84" y="43"/>
                </a:lnTo>
                <a:close/>
                <a:moveTo>
                  <a:pt x="474" y="489"/>
                </a:moveTo>
                <a:lnTo>
                  <a:pt x="474" y="489"/>
                </a:lnTo>
                <a:cubicBezTo>
                  <a:pt x="471" y="489"/>
                  <a:pt x="469" y="487"/>
                  <a:pt x="468" y="484"/>
                </a:cubicBezTo>
                <a:lnTo>
                  <a:pt x="467" y="461"/>
                </a:lnTo>
                <a:cubicBezTo>
                  <a:pt x="466" y="458"/>
                  <a:pt x="468" y="456"/>
                  <a:pt x="471" y="456"/>
                </a:cubicBezTo>
                <a:lnTo>
                  <a:pt x="495" y="456"/>
                </a:lnTo>
                <a:cubicBezTo>
                  <a:pt x="498" y="456"/>
                  <a:pt x="500" y="458"/>
                  <a:pt x="500" y="461"/>
                </a:cubicBezTo>
                <a:lnTo>
                  <a:pt x="503" y="484"/>
                </a:lnTo>
                <a:cubicBezTo>
                  <a:pt x="503" y="487"/>
                  <a:pt x="501" y="489"/>
                  <a:pt x="498" y="489"/>
                </a:cubicBezTo>
                <a:lnTo>
                  <a:pt x="474" y="489"/>
                </a:lnTo>
                <a:close/>
                <a:moveTo>
                  <a:pt x="481" y="499"/>
                </a:moveTo>
                <a:lnTo>
                  <a:pt x="481" y="499"/>
                </a:lnTo>
                <a:lnTo>
                  <a:pt x="505" y="499"/>
                </a:lnTo>
                <a:cubicBezTo>
                  <a:pt x="507" y="499"/>
                  <a:pt x="510" y="502"/>
                  <a:pt x="510" y="505"/>
                </a:cubicBezTo>
                <a:lnTo>
                  <a:pt x="513" y="527"/>
                </a:lnTo>
                <a:cubicBezTo>
                  <a:pt x="513" y="530"/>
                  <a:pt x="511" y="533"/>
                  <a:pt x="508" y="533"/>
                </a:cubicBezTo>
                <a:lnTo>
                  <a:pt x="483" y="533"/>
                </a:lnTo>
                <a:cubicBezTo>
                  <a:pt x="480" y="533"/>
                  <a:pt x="478" y="530"/>
                  <a:pt x="478" y="527"/>
                </a:cubicBezTo>
                <a:lnTo>
                  <a:pt x="476" y="505"/>
                </a:lnTo>
                <a:cubicBezTo>
                  <a:pt x="475" y="502"/>
                  <a:pt x="478" y="499"/>
                  <a:pt x="481" y="499"/>
                </a:cubicBezTo>
                <a:close/>
                <a:moveTo>
                  <a:pt x="546" y="461"/>
                </a:moveTo>
                <a:lnTo>
                  <a:pt x="546" y="461"/>
                </a:lnTo>
                <a:lnTo>
                  <a:pt x="548" y="484"/>
                </a:lnTo>
                <a:cubicBezTo>
                  <a:pt x="549" y="487"/>
                  <a:pt x="547" y="489"/>
                  <a:pt x="544" y="489"/>
                </a:cubicBezTo>
                <a:lnTo>
                  <a:pt x="520" y="489"/>
                </a:lnTo>
                <a:cubicBezTo>
                  <a:pt x="517" y="489"/>
                  <a:pt x="514" y="487"/>
                  <a:pt x="514" y="484"/>
                </a:cubicBezTo>
                <a:lnTo>
                  <a:pt x="512" y="461"/>
                </a:lnTo>
                <a:cubicBezTo>
                  <a:pt x="512" y="458"/>
                  <a:pt x="514" y="456"/>
                  <a:pt x="516" y="456"/>
                </a:cubicBezTo>
                <a:lnTo>
                  <a:pt x="540" y="456"/>
                </a:lnTo>
                <a:cubicBezTo>
                  <a:pt x="543" y="456"/>
                  <a:pt x="545" y="458"/>
                  <a:pt x="546" y="461"/>
                </a:cubicBezTo>
                <a:close/>
                <a:moveTo>
                  <a:pt x="551" y="505"/>
                </a:moveTo>
                <a:lnTo>
                  <a:pt x="551" y="505"/>
                </a:lnTo>
                <a:lnTo>
                  <a:pt x="554" y="527"/>
                </a:lnTo>
                <a:cubicBezTo>
                  <a:pt x="554" y="530"/>
                  <a:pt x="552" y="533"/>
                  <a:pt x="549" y="533"/>
                </a:cubicBezTo>
                <a:lnTo>
                  <a:pt x="528" y="533"/>
                </a:lnTo>
                <a:cubicBezTo>
                  <a:pt x="525" y="533"/>
                  <a:pt x="522" y="530"/>
                  <a:pt x="522" y="527"/>
                </a:cubicBezTo>
                <a:lnTo>
                  <a:pt x="520" y="505"/>
                </a:lnTo>
                <a:cubicBezTo>
                  <a:pt x="520" y="502"/>
                  <a:pt x="522" y="499"/>
                  <a:pt x="525" y="499"/>
                </a:cubicBezTo>
                <a:lnTo>
                  <a:pt x="545" y="499"/>
                </a:lnTo>
                <a:cubicBezTo>
                  <a:pt x="548" y="499"/>
                  <a:pt x="551" y="502"/>
                  <a:pt x="551" y="505"/>
                </a:cubicBezTo>
                <a:close/>
                <a:moveTo>
                  <a:pt x="623" y="625"/>
                </a:moveTo>
                <a:lnTo>
                  <a:pt x="623" y="625"/>
                </a:lnTo>
                <a:lnTo>
                  <a:pt x="584" y="402"/>
                </a:lnTo>
                <a:lnTo>
                  <a:pt x="584" y="402"/>
                </a:lnTo>
                <a:lnTo>
                  <a:pt x="584" y="33"/>
                </a:lnTo>
                <a:cubicBezTo>
                  <a:pt x="584" y="14"/>
                  <a:pt x="569" y="0"/>
                  <a:pt x="551" y="0"/>
                </a:cubicBezTo>
                <a:lnTo>
                  <a:pt x="70" y="0"/>
                </a:lnTo>
                <a:cubicBezTo>
                  <a:pt x="52" y="0"/>
                  <a:pt x="37" y="14"/>
                  <a:pt x="37" y="33"/>
                </a:cubicBezTo>
                <a:lnTo>
                  <a:pt x="37" y="402"/>
                </a:lnTo>
                <a:lnTo>
                  <a:pt x="37" y="402"/>
                </a:lnTo>
                <a:lnTo>
                  <a:pt x="2" y="625"/>
                </a:lnTo>
                <a:cubicBezTo>
                  <a:pt x="0" y="643"/>
                  <a:pt x="13" y="658"/>
                  <a:pt x="34" y="658"/>
                </a:cubicBezTo>
                <a:lnTo>
                  <a:pt x="592" y="658"/>
                </a:lnTo>
                <a:cubicBezTo>
                  <a:pt x="612" y="658"/>
                  <a:pt x="626" y="643"/>
                  <a:pt x="623" y="625"/>
                </a:cubicBez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2776"/>
              </a:solidFill>
            </a:endParaRPr>
          </a:p>
        </p:txBody>
      </p:sp>
      <p:grpSp>
        <p:nvGrpSpPr>
          <p:cNvPr id="55" name="Group 54"/>
          <p:cNvGrpSpPr/>
          <p:nvPr/>
        </p:nvGrpSpPr>
        <p:grpSpPr>
          <a:xfrm>
            <a:off x="7209446" y="331227"/>
            <a:ext cx="429768" cy="405189"/>
            <a:chOff x="7209446" y="331227"/>
            <a:chExt cx="429768" cy="405189"/>
          </a:xfrm>
        </p:grpSpPr>
        <p:sp>
          <p:nvSpPr>
            <p:cNvPr id="56" name="Oval 55"/>
            <p:cNvSpPr/>
            <p:nvPr/>
          </p:nvSpPr>
          <p:spPr>
            <a:xfrm>
              <a:off x="7209446" y="331227"/>
              <a:ext cx="429768" cy="405189"/>
            </a:xfrm>
            <a:prstGeom prst="ellipse">
              <a:avLst/>
            </a:prstGeom>
            <a:solidFill>
              <a:schemeClr val="bg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smtClean="0">
                <a:solidFill>
                  <a:schemeClr val="tx2"/>
                </a:solidFill>
                <a:latin typeface="Calibri" panose="020F0502020204030204" pitchFamily="34" charset="0"/>
                <a:cs typeface="Calibri" panose="020F0502020204030204" pitchFamily="34" charset="0"/>
              </a:endParaRPr>
            </a:p>
          </p:txBody>
        </p:sp>
        <p:pic>
          <p:nvPicPr>
            <p:cNvPr id="57" name="Picture 56" descr="33.emf"/>
            <p:cNvPicPr>
              <a:picLocks noChangeAspect="1"/>
            </p:cNvPicPr>
            <p:nvPr/>
          </p:nvPicPr>
          <p:blipFill>
            <a:blip r:embed="rId5">
              <a:biLevel thresh="25000"/>
            </a:blip>
            <a:stretch>
              <a:fillRect/>
            </a:stretch>
          </p:blipFill>
          <p:spPr>
            <a:xfrm>
              <a:off x="7294017" y="412396"/>
              <a:ext cx="256133" cy="237334"/>
            </a:xfrm>
            <a:prstGeom prst="rect">
              <a:avLst/>
            </a:prstGeom>
            <a:solidFill>
              <a:schemeClr val="bg1">
                <a:lumMod val="85000"/>
              </a:schemeClr>
            </a:solidFill>
          </p:spPr>
        </p:pic>
      </p:grpSp>
      <p:sp>
        <p:nvSpPr>
          <p:cNvPr id="58" name="Freeform 22"/>
          <p:cNvSpPr>
            <a:spLocks noChangeAspect="1" noEditPoints="1"/>
          </p:cNvSpPr>
          <p:nvPr/>
        </p:nvSpPr>
        <p:spPr bwMode="auto">
          <a:xfrm>
            <a:off x="7758127" y="338461"/>
            <a:ext cx="556306" cy="381639"/>
          </a:xfrm>
          <a:custGeom>
            <a:avLst/>
            <a:gdLst>
              <a:gd name="T0" fmla="*/ 26 w 156"/>
              <a:gd name="T1" fmla="*/ 33 h 102"/>
              <a:gd name="T2" fmla="*/ 26 w 156"/>
              <a:gd name="T3" fmla="*/ 25 h 102"/>
              <a:gd name="T4" fmla="*/ 29 w 156"/>
              <a:gd name="T5" fmla="*/ 24 h 102"/>
              <a:gd name="T6" fmla="*/ 31 w 156"/>
              <a:gd name="T7" fmla="*/ 25 h 102"/>
              <a:gd name="T8" fmla="*/ 31 w 156"/>
              <a:gd name="T9" fmla="*/ 33 h 102"/>
              <a:gd name="T10" fmla="*/ 29 w 156"/>
              <a:gd name="T11" fmla="*/ 34 h 102"/>
              <a:gd name="T12" fmla="*/ 26 w 156"/>
              <a:gd name="T13" fmla="*/ 33 h 102"/>
              <a:gd name="T14" fmla="*/ 156 w 156"/>
              <a:gd name="T15" fmla="*/ 13 h 102"/>
              <a:gd name="T16" fmla="*/ 143 w 156"/>
              <a:gd name="T17" fmla="*/ 102 h 102"/>
              <a:gd name="T18" fmla="*/ 0 w 156"/>
              <a:gd name="T19" fmla="*/ 90 h 102"/>
              <a:gd name="T20" fmla="*/ 13 w 156"/>
              <a:gd name="T21" fmla="*/ 0 h 102"/>
              <a:gd name="T22" fmla="*/ 156 w 156"/>
              <a:gd name="T23" fmla="*/ 13 h 102"/>
              <a:gd name="T24" fmla="*/ 46 w 156"/>
              <a:gd name="T25" fmla="*/ 16 h 102"/>
              <a:gd name="T26" fmla="*/ 16 w 156"/>
              <a:gd name="T27" fmla="*/ 11 h 102"/>
              <a:gd name="T28" fmla="*/ 11 w 156"/>
              <a:gd name="T29" fmla="*/ 36 h 102"/>
              <a:gd name="T30" fmla="*/ 23 w 156"/>
              <a:gd name="T31" fmla="*/ 37 h 102"/>
              <a:gd name="T32" fmla="*/ 29 w 156"/>
              <a:gd name="T33" fmla="*/ 39 h 102"/>
              <a:gd name="T34" fmla="*/ 35 w 156"/>
              <a:gd name="T35" fmla="*/ 36 h 102"/>
              <a:gd name="T36" fmla="*/ 46 w 156"/>
              <a:gd name="T37" fmla="*/ 31 h 102"/>
              <a:gd name="T38" fmla="*/ 36 w 156"/>
              <a:gd name="T39" fmla="*/ 26 h 102"/>
              <a:gd name="T40" fmla="*/ 46 w 156"/>
              <a:gd name="T41" fmla="*/ 21 h 102"/>
              <a:gd name="T42" fmla="*/ 34 w 156"/>
              <a:gd name="T43" fmla="*/ 20 h 102"/>
              <a:gd name="T44" fmla="*/ 28 w 156"/>
              <a:gd name="T45" fmla="*/ 19 h 102"/>
              <a:gd name="T46" fmla="*/ 22 w 156"/>
              <a:gd name="T47" fmla="*/ 21 h 102"/>
              <a:gd name="T48" fmla="*/ 11 w 156"/>
              <a:gd name="T49" fmla="*/ 26 h 102"/>
              <a:gd name="T50" fmla="*/ 21 w 156"/>
              <a:gd name="T51" fmla="*/ 31 h 102"/>
              <a:gd name="T52" fmla="*/ 11 w 156"/>
              <a:gd name="T53" fmla="*/ 36 h 102"/>
              <a:gd name="T54" fmla="*/ 16 w 156"/>
              <a:gd name="T55" fmla="*/ 46 h 102"/>
              <a:gd name="T56" fmla="*/ 46 w 156"/>
              <a:gd name="T57" fmla="*/ 41 h 102"/>
              <a:gd name="T58" fmla="*/ 54 w 156"/>
              <a:gd name="T59" fmla="*/ 77 h 102"/>
              <a:gd name="T60" fmla="*/ 13 w 156"/>
              <a:gd name="T61" fmla="*/ 75 h 102"/>
              <a:gd name="T62" fmla="*/ 11 w 156"/>
              <a:gd name="T63" fmla="*/ 80 h 102"/>
              <a:gd name="T64" fmla="*/ 52 w 156"/>
              <a:gd name="T65" fmla="*/ 82 h 102"/>
              <a:gd name="T66" fmla="*/ 54 w 156"/>
              <a:gd name="T67" fmla="*/ 77 h 102"/>
              <a:gd name="T68" fmla="*/ 140 w 156"/>
              <a:gd name="T69" fmla="*/ 59 h 102"/>
              <a:gd name="T70" fmla="*/ 11 w 156"/>
              <a:gd name="T71" fmla="*/ 61 h 102"/>
              <a:gd name="T72" fmla="*/ 13 w 156"/>
              <a:gd name="T73" fmla="*/ 66 h 102"/>
              <a:gd name="T74" fmla="*/ 142 w 156"/>
              <a:gd name="T75" fmla="*/ 6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02">
                <a:moveTo>
                  <a:pt x="26" y="33"/>
                </a:moveTo>
                <a:cubicBezTo>
                  <a:pt x="26" y="33"/>
                  <a:pt x="26" y="33"/>
                  <a:pt x="26" y="33"/>
                </a:cubicBezTo>
                <a:cubicBezTo>
                  <a:pt x="26" y="25"/>
                  <a:pt x="26" y="25"/>
                  <a:pt x="26" y="25"/>
                </a:cubicBezTo>
                <a:cubicBezTo>
                  <a:pt x="26" y="25"/>
                  <a:pt x="26" y="25"/>
                  <a:pt x="26" y="25"/>
                </a:cubicBezTo>
                <a:cubicBezTo>
                  <a:pt x="26" y="24"/>
                  <a:pt x="27" y="24"/>
                  <a:pt x="28" y="24"/>
                </a:cubicBezTo>
                <a:cubicBezTo>
                  <a:pt x="29" y="24"/>
                  <a:pt x="29" y="24"/>
                  <a:pt x="29" y="24"/>
                </a:cubicBezTo>
                <a:cubicBezTo>
                  <a:pt x="30" y="24"/>
                  <a:pt x="31" y="24"/>
                  <a:pt x="31" y="24"/>
                </a:cubicBezTo>
                <a:cubicBezTo>
                  <a:pt x="31" y="24"/>
                  <a:pt x="31" y="24"/>
                  <a:pt x="31" y="25"/>
                </a:cubicBezTo>
                <a:cubicBezTo>
                  <a:pt x="31" y="25"/>
                  <a:pt x="31" y="25"/>
                  <a:pt x="31" y="25"/>
                </a:cubicBezTo>
                <a:cubicBezTo>
                  <a:pt x="31" y="33"/>
                  <a:pt x="31" y="33"/>
                  <a:pt x="31" y="33"/>
                </a:cubicBezTo>
                <a:cubicBezTo>
                  <a:pt x="31" y="33"/>
                  <a:pt x="31" y="33"/>
                  <a:pt x="31" y="33"/>
                </a:cubicBezTo>
                <a:cubicBezTo>
                  <a:pt x="31" y="33"/>
                  <a:pt x="30" y="34"/>
                  <a:pt x="29" y="34"/>
                </a:cubicBezTo>
                <a:cubicBezTo>
                  <a:pt x="28" y="34"/>
                  <a:pt x="28" y="34"/>
                  <a:pt x="28" y="34"/>
                </a:cubicBezTo>
                <a:cubicBezTo>
                  <a:pt x="27" y="34"/>
                  <a:pt x="27" y="33"/>
                  <a:pt x="26" y="33"/>
                </a:cubicBezTo>
                <a:cubicBezTo>
                  <a:pt x="26" y="33"/>
                  <a:pt x="26" y="33"/>
                  <a:pt x="26" y="33"/>
                </a:cubicBezTo>
                <a:close/>
                <a:moveTo>
                  <a:pt x="156" y="13"/>
                </a:moveTo>
                <a:cubicBezTo>
                  <a:pt x="156" y="90"/>
                  <a:pt x="156" y="90"/>
                  <a:pt x="156" y="90"/>
                </a:cubicBezTo>
                <a:cubicBezTo>
                  <a:pt x="156" y="97"/>
                  <a:pt x="150" y="102"/>
                  <a:pt x="143" y="102"/>
                </a:cubicBezTo>
                <a:cubicBezTo>
                  <a:pt x="13" y="102"/>
                  <a:pt x="13" y="102"/>
                  <a:pt x="13" y="102"/>
                </a:cubicBezTo>
                <a:cubicBezTo>
                  <a:pt x="6" y="102"/>
                  <a:pt x="0" y="97"/>
                  <a:pt x="0" y="90"/>
                </a:cubicBezTo>
                <a:cubicBezTo>
                  <a:pt x="0" y="13"/>
                  <a:pt x="0" y="13"/>
                  <a:pt x="0" y="13"/>
                </a:cubicBezTo>
                <a:cubicBezTo>
                  <a:pt x="0" y="6"/>
                  <a:pt x="6" y="0"/>
                  <a:pt x="13" y="0"/>
                </a:cubicBezTo>
                <a:cubicBezTo>
                  <a:pt x="143" y="0"/>
                  <a:pt x="143" y="0"/>
                  <a:pt x="143" y="0"/>
                </a:cubicBezTo>
                <a:cubicBezTo>
                  <a:pt x="150" y="0"/>
                  <a:pt x="156" y="6"/>
                  <a:pt x="156" y="13"/>
                </a:cubicBezTo>
                <a:close/>
                <a:moveTo>
                  <a:pt x="11" y="16"/>
                </a:moveTo>
                <a:cubicBezTo>
                  <a:pt x="46" y="16"/>
                  <a:pt x="46" y="16"/>
                  <a:pt x="46" y="16"/>
                </a:cubicBezTo>
                <a:cubicBezTo>
                  <a:pt x="46" y="13"/>
                  <a:pt x="44" y="11"/>
                  <a:pt x="41" y="11"/>
                </a:cubicBezTo>
                <a:cubicBezTo>
                  <a:pt x="16" y="11"/>
                  <a:pt x="16" y="11"/>
                  <a:pt x="16" y="11"/>
                </a:cubicBezTo>
                <a:cubicBezTo>
                  <a:pt x="14" y="11"/>
                  <a:pt x="11" y="13"/>
                  <a:pt x="11" y="16"/>
                </a:cubicBezTo>
                <a:close/>
                <a:moveTo>
                  <a:pt x="11" y="36"/>
                </a:moveTo>
                <a:cubicBezTo>
                  <a:pt x="22" y="36"/>
                  <a:pt x="22" y="36"/>
                  <a:pt x="22" y="36"/>
                </a:cubicBezTo>
                <a:cubicBezTo>
                  <a:pt x="23" y="37"/>
                  <a:pt x="23" y="37"/>
                  <a:pt x="23" y="37"/>
                </a:cubicBezTo>
                <a:cubicBezTo>
                  <a:pt x="25" y="38"/>
                  <a:pt x="26" y="39"/>
                  <a:pt x="28" y="39"/>
                </a:cubicBezTo>
                <a:cubicBezTo>
                  <a:pt x="29" y="39"/>
                  <a:pt x="29" y="39"/>
                  <a:pt x="29" y="39"/>
                </a:cubicBezTo>
                <a:cubicBezTo>
                  <a:pt x="31" y="39"/>
                  <a:pt x="32" y="38"/>
                  <a:pt x="34" y="37"/>
                </a:cubicBezTo>
                <a:cubicBezTo>
                  <a:pt x="34" y="37"/>
                  <a:pt x="35" y="37"/>
                  <a:pt x="35" y="36"/>
                </a:cubicBezTo>
                <a:cubicBezTo>
                  <a:pt x="46" y="36"/>
                  <a:pt x="46" y="36"/>
                  <a:pt x="46" y="36"/>
                </a:cubicBezTo>
                <a:cubicBezTo>
                  <a:pt x="46" y="31"/>
                  <a:pt x="46" y="31"/>
                  <a:pt x="46" y="31"/>
                </a:cubicBezTo>
                <a:cubicBezTo>
                  <a:pt x="36" y="31"/>
                  <a:pt x="36" y="31"/>
                  <a:pt x="36" y="31"/>
                </a:cubicBezTo>
                <a:cubicBezTo>
                  <a:pt x="36" y="26"/>
                  <a:pt x="36" y="26"/>
                  <a:pt x="36" y="26"/>
                </a:cubicBezTo>
                <a:cubicBezTo>
                  <a:pt x="46" y="26"/>
                  <a:pt x="46" y="26"/>
                  <a:pt x="46" y="26"/>
                </a:cubicBezTo>
                <a:cubicBezTo>
                  <a:pt x="46" y="21"/>
                  <a:pt x="46" y="21"/>
                  <a:pt x="46" y="21"/>
                </a:cubicBezTo>
                <a:cubicBezTo>
                  <a:pt x="35" y="21"/>
                  <a:pt x="35" y="21"/>
                  <a:pt x="35" y="21"/>
                </a:cubicBezTo>
                <a:cubicBezTo>
                  <a:pt x="35" y="21"/>
                  <a:pt x="34" y="20"/>
                  <a:pt x="34" y="20"/>
                </a:cubicBezTo>
                <a:cubicBezTo>
                  <a:pt x="32" y="19"/>
                  <a:pt x="31" y="19"/>
                  <a:pt x="29" y="19"/>
                </a:cubicBezTo>
                <a:cubicBezTo>
                  <a:pt x="28" y="19"/>
                  <a:pt x="28" y="19"/>
                  <a:pt x="28" y="19"/>
                </a:cubicBezTo>
                <a:cubicBezTo>
                  <a:pt x="26" y="19"/>
                  <a:pt x="25" y="19"/>
                  <a:pt x="23" y="20"/>
                </a:cubicBezTo>
                <a:cubicBezTo>
                  <a:pt x="23" y="20"/>
                  <a:pt x="23" y="21"/>
                  <a:pt x="22" y="21"/>
                </a:cubicBezTo>
                <a:cubicBezTo>
                  <a:pt x="11" y="21"/>
                  <a:pt x="11" y="21"/>
                  <a:pt x="11" y="21"/>
                </a:cubicBezTo>
                <a:cubicBezTo>
                  <a:pt x="11" y="26"/>
                  <a:pt x="11" y="26"/>
                  <a:pt x="11" y="26"/>
                </a:cubicBezTo>
                <a:cubicBezTo>
                  <a:pt x="21" y="26"/>
                  <a:pt x="21" y="26"/>
                  <a:pt x="21" y="26"/>
                </a:cubicBezTo>
                <a:cubicBezTo>
                  <a:pt x="21" y="31"/>
                  <a:pt x="21" y="31"/>
                  <a:pt x="21" y="31"/>
                </a:cubicBezTo>
                <a:cubicBezTo>
                  <a:pt x="11" y="31"/>
                  <a:pt x="11" y="31"/>
                  <a:pt x="11" y="31"/>
                </a:cubicBezTo>
                <a:lnTo>
                  <a:pt x="11" y="36"/>
                </a:lnTo>
                <a:close/>
                <a:moveTo>
                  <a:pt x="11" y="41"/>
                </a:moveTo>
                <a:cubicBezTo>
                  <a:pt x="11" y="44"/>
                  <a:pt x="14" y="46"/>
                  <a:pt x="16" y="46"/>
                </a:cubicBezTo>
                <a:cubicBezTo>
                  <a:pt x="41" y="46"/>
                  <a:pt x="41" y="46"/>
                  <a:pt x="41" y="46"/>
                </a:cubicBezTo>
                <a:cubicBezTo>
                  <a:pt x="44" y="46"/>
                  <a:pt x="46" y="44"/>
                  <a:pt x="46" y="41"/>
                </a:cubicBezTo>
                <a:lnTo>
                  <a:pt x="11" y="41"/>
                </a:lnTo>
                <a:close/>
                <a:moveTo>
                  <a:pt x="54" y="77"/>
                </a:moveTo>
                <a:cubicBezTo>
                  <a:pt x="54" y="76"/>
                  <a:pt x="53" y="75"/>
                  <a:pt x="52" y="75"/>
                </a:cubicBezTo>
                <a:cubicBezTo>
                  <a:pt x="13" y="75"/>
                  <a:pt x="13" y="75"/>
                  <a:pt x="13" y="75"/>
                </a:cubicBezTo>
                <a:cubicBezTo>
                  <a:pt x="12" y="75"/>
                  <a:pt x="11" y="76"/>
                  <a:pt x="11" y="77"/>
                </a:cubicBezTo>
                <a:cubicBezTo>
                  <a:pt x="11" y="80"/>
                  <a:pt x="11" y="80"/>
                  <a:pt x="11" y="80"/>
                </a:cubicBezTo>
                <a:cubicBezTo>
                  <a:pt x="11" y="81"/>
                  <a:pt x="12" y="82"/>
                  <a:pt x="13" y="82"/>
                </a:cubicBezTo>
                <a:cubicBezTo>
                  <a:pt x="52" y="82"/>
                  <a:pt x="52" y="82"/>
                  <a:pt x="52" y="82"/>
                </a:cubicBezTo>
                <a:cubicBezTo>
                  <a:pt x="53" y="82"/>
                  <a:pt x="54" y="81"/>
                  <a:pt x="54" y="80"/>
                </a:cubicBezTo>
                <a:lnTo>
                  <a:pt x="54" y="77"/>
                </a:lnTo>
                <a:close/>
                <a:moveTo>
                  <a:pt x="142" y="61"/>
                </a:moveTo>
                <a:cubicBezTo>
                  <a:pt x="142" y="59"/>
                  <a:pt x="141" y="59"/>
                  <a:pt x="140" y="59"/>
                </a:cubicBezTo>
                <a:cubicBezTo>
                  <a:pt x="13" y="59"/>
                  <a:pt x="13" y="59"/>
                  <a:pt x="13" y="59"/>
                </a:cubicBezTo>
                <a:cubicBezTo>
                  <a:pt x="12" y="59"/>
                  <a:pt x="11" y="59"/>
                  <a:pt x="11" y="61"/>
                </a:cubicBezTo>
                <a:cubicBezTo>
                  <a:pt x="11" y="64"/>
                  <a:pt x="11" y="64"/>
                  <a:pt x="11" y="64"/>
                </a:cubicBezTo>
                <a:cubicBezTo>
                  <a:pt x="11" y="65"/>
                  <a:pt x="12" y="66"/>
                  <a:pt x="13" y="66"/>
                </a:cubicBezTo>
                <a:cubicBezTo>
                  <a:pt x="140" y="66"/>
                  <a:pt x="140" y="66"/>
                  <a:pt x="140" y="66"/>
                </a:cubicBezTo>
                <a:cubicBezTo>
                  <a:pt x="141" y="66"/>
                  <a:pt x="142" y="65"/>
                  <a:pt x="142" y="64"/>
                </a:cubicBezTo>
                <a:lnTo>
                  <a:pt x="142" y="61"/>
                </a:lnTo>
                <a:close/>
              </a:path>
            </a:pathLst>
          </a:custGeom>
          <a:solidFill>
            <a:schemeClr val="bg1">
              <a:lumMod val="85000"/>
            </a:schemeClr>
          </a:solidFill>
          <a:ln>
            <a:noFill/>
          </a:ln>
          <a:extLst/>
        </p:spPr>
        <p:txBody>
          <a:bodyPr vert="horz" wrap="square" lIns="91440" tIns="45720" rIns="91440" bIns="45720" numCol="1" anchor="t" anchorCtr="0" compatLnSpc="1">
            <a:prstTxWarp prst="textNoShape">
              <a:avLst/>
            </a:prstTxWarp>
          </a:bodyPr>
          <a:lstStyle/>
          <a:p>
            <a:endParaRPr lang="en-US" dirty="0">
              <a:solidFill>
                <a:srgbClr val="002776"/>
              </a:solidFill>
            </a:endParaRPr>
          </a:p>
        </p:txBody>
      </p:sp>
      <p:sp>
        <p:nvSpPr>
          <p:cNvPr id="65" name="Freeform 9"/>
          <p:cNvSpPr>
            <a:spLocks noChangeAspect="1" noEditPoints="1"/>
          </p:cNvSpPr>
          <p:nvPr/>
        </p:nvSpPr>
        <p:spPr bwMode="auto">
          <a:xfrm>
            <a:off x="8414367" y="332741"/>
            <a:ext cx="406904" cy="386948"/>
          </a:xfrm>
          <a:custGeom>
            <a:avLst/>
            <a:gdLst>
              <a:gd name="T0" fmla="*/ 3361 w 3383"/>
              <a:gd name="T1" fmla="*/ 2573 h 3220"/>
              <a:gd name="T2" fmla="*/ 2876 w 3383"/>
              <a:gd name="T3" fmla="*/ 2122 h 3220"/>
              <a:gd name="T4" fmla="*/ 1995 w 3383"/>
              <a:gd name="T5" fmla="*/ 1483 h 3220"/>
              <a:gd name="T6" fmla="*/ 1389 w 3383"/>
              <a:gd name="T7" fmla="*/ 581 h 3220"/>
              <a:gd name="T8" fmla="*/ 911 w 3383"/>
              <a:gd name="T9" fmla="*/ 34 h 3220"/>
              <a:gd name="T10" fmla="*/ 685 w 3383"/>
              <a:gd name="T11" fmla="*/ 20 h 3220"/>
              <a:gd name="T12" fmla="*/ 818 w 3383"/>
              <a:gd name="T13" fmla="*/ 261 h 3220"/>
              <a:gd name="T14" fmla="*/ 933 w 3383"/>
              <a:gd name="T15" fmla="*/ 605 h 3220"/>
              <a:gd name="T16" fmla="*/ 631 w 3383"/>
              <a:gd name="T17" fmla="*/ 847 h 3220"/>
              <a:gd name="T18" fmla="*/ 418 w 3383"/>
              <a:gd name="T19" fmla="*/ 661 h 3220"/>
              <a:gd name="T20" fmla="*/ 220 w 3383"/>
              <a:gd name="T21" fmla="*/ 485 h 3220"/>
              <a:gd name="T22" fmla="*/ 191 w 3383"/>
              <a:gd name="T23" fmla="*/ 755 h 3220"/>
              <a:gd name="T24" fmla="*/ 737 w 3383"/>
              <a:gd name="T25" fmla="*/ 1233 h 3220"/>
              <a:gd name="T26" fmla="*/ 1640 w 3383"/>
              <a:gd name="T27" fmla="*/ 1839 h 3220"/>
              <a:gd name="T28" fmla="*/ 2278 w 3383"/>
              <a:gd name="T29" fmla="*/ 2720 h 3220"/>
              <a:gd name="T30" fmla="*/ 2730 w 3383"/>
              <a:gd name="T31" fmla="*/ 3204 h 3220"/>
              <a:gd name="T32" fmla="*/ 2948 w 3383"/>
              <a:gd name="T33" fmla="*/ 3197 h 3220"/>
              <a:gd name="T34" fmla="*/ 2849 w 3383"/>
              <a:gd name="T35" fmla="*/ 2969 h 3220"/>
              <a:gd name="T36" fmla="*/ 2726 w 3383"/>
              <a:gd name="T37" fmla="*/ 2689 h 3220"/>
              <a:gd name="T38" fmla="*/ 2940 w 3383"/>
              <a:gd name="T39" fmla="*/ 2527 h 3220"/>
              <a:gd name="T40" fmla="*/ 3125 w 3383"/>
              <a:gd name="T41" fmla="*/ 2692 h 3220"/>
              <a:gd name="T42" fmla="*/ 3297 w 3383"/>
              <a:gd name="T43" fmla="*/ 2848 h 3220"/>
              <a:gd name="T44" fmla="*/ 3361 w 3383"/>
              <a:gd name="T45" fmla="*/ 2573 h 3220"/>
              <a:gd name="T46" fmla="*/ 1159 w 3383"/>
              <a:gd name="T47" fmla="*/ 2390 h 3220"/>
              <a:gd name="T48" fmla="*/ 1093 w 3383"/>
              <a:gd name="T49" fmla="*/ 2324 h 3220"/>
              <a:gd name="T50" fmla="*/ 529 w 3383"/>
              <a:gd name="T51" fmla="*/ 3021 h 3220"/>
              <a:gd name="T52" fmla="*/ 1159 w 3383"/>
              <a:gd name="T53" fmla="*/ 2390 h 3220"/>
              <a:gd name="T54" fmla="*/ 867 w 3383"/>
              <a:gd name="T55" fmla="*/ 2098 h 3220"/>
              <a:gd name="T56" fmla="*/ 169 w 3383"/>
              <a:gd name="T57" fmla="*/ 2662 h 3220"/>
              <a:gd name="T58" fmla="*/ 867 w 3383"/>
              <a:gd name="T59" fmla="*/ 2098 h 3220"/>
              <a:gd name="T60" fmla="*/ 1566 w 3383"/>
              <a:gd name="T61" fmla="*/ 1913 h 3220"/>
              <a:gd name="T62" fmla="*/ 1635 w 3383"/>
              <a:gd name="T63" fmla="*/ 1982 h 3220"/>
              <a:gd name="T64" fmla="*/ 1011 w 3383"/>
              <a:gd name="T65" fmla="*/ 2719 h 3220"/>
              <a:gd name="T66" fmla="*/ 546 w 3383"/>
              <a:gd name="T67" fmla="*/ 3157 h 3220"/>
              <a:gd name="T68" fmla="*/ 47 w 3383"/>
              <a:gd name="T69" fmla="*/ 2605 h 3220"/>
              <a:gd name="T70" fmla="*/ 1003 w 3383"/>
              <a:gd name="T71" fmla="*/ 1711 h 3220"/>
              <a:gd name="T72" fmla="*/ 1566 w 3383"/>
              <a:gd name="T73" fmla="*/ 1913 h 3220"/>
              <a:gd name="T74" fmla="*/ 1849 w 3383"/>
              <a:gd name="T75" fmla="*/ 1186 h 3220"/>
              <a:gd name="T76" fmla="*/ 2715 w 3383"/>
              <a:gd name="T77" fmla="*/ 319 h 3220"/>
              <a:gd name="T78" fmla="*/ 3046 w 3383"/>
              <a:gd name="T79" fmla="*/ 0 h 3220"/>
              <a:gd name="T80" fmla="*/ 2971 w 3383"/>
              <a:gd name="T81" fmla="*/ 514 h 3220"/>
              <a:gd name="T82" fmla="*/ 2004 w 3383"/>
              <a:gd name="T83" fmla="*/ 1344 h 3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83" h="3220">
                <a:moveTo>
                  <a:pt x="3361" y="2573"/>
                </a:moveTo>
                <a:lnTo>
                  <a:pt x="3361" y="2573"/>
                </a:lnTo>
                <a:cubicBezTo>
                  <a:pt x="3338" y="2480"/>
                  <a:pt x="3265" y="2350"/>
                  <a:pt x="3199" y="2283"/>
                </a:cubicBezTo>
                <a:cubicBezTo>
                  <a:pt x="3132" y="2217"/>
                  <a:pt x="2987" y="2144"/>
                  <a:pt x="2876" y="2122"/>
                </a:cubicBezTo>
                <a:cubicBezTo>
                  <a:pt x="2766" y="2100"/>
                  <a:pt x="2639" y="2064"/>
                  <a:pt x="2595" y="2043"/>
                </a:cubicBezTo>
                <a:cubicBezTo>
                  <a:pt x="2551" y="2021"/>
                  <a:pt x="2281" y="1769"/>
                  <a:pt x="1995" y="1483"/>
                </a:cubicBezTo>
                <a:cubicBezTo>
                  <a:pt x="1709" y="1197"/>
                  <a:pt x="1457" y="927"/>
                  <a:pt x="1436" y="883"/>
                </a:cubicBezTo>
                <a:cubicBezTo>
                  <a:pt x="1415" y="840"/>
                  <a:pt x="1393" y="704"/>
                  <a:pt x="1389" y="581"/>
                </a:cubicBezTo>
                <a:cubicBezTo>
                  <a:pt x="1384" y="458"/>
                  <a:pt x="1318" y="295"/>
                  <a:pt x="1243" y="219"/>
                </a:cubicBezTo>
                <a:cubicBezTo>
                  <a:pt x="1167" y="144"/>
                  <a:pt x="1018" y="60"/>
                  <a:pt x="911" y="34"/>
                </a:cubicBezTo>
                <a:cubicBezTo>
                  <a:pt x="845" y="18"/>
                  <a:pt x="781" y="10"/>
                  <a:pt x="738" y="10"/>
                </a:cubicBezTo>
                <a:cubicBezTo>
                  <a:pt x="711" y="10"/>
                  <a:pt x="692" y="13"/>
                  <a:pt x="685" y="20"/>
                </a:cubicBezTo>
                <a:cubicBezTo>
                  <a:pt x="667" y="38"/>
                  <a:pt x="648" y="57"/>
                  <a:pt x="642" y="63"/>
                </a:cubicBezTo>
                <a:cubicBezTo>
                  <a:pt x="636" y="69"/>
                  <a:pt x="715" y="158"/>
                  <a:pt x="818" y="261"/>
                </a:cubicBezTo>
                <a:cubicBezTo>
                  <a:pt x="920" y="364"/>
                  <a:pt x="1004" y="460"/>
                  <a:pt x="1004" y="475"/>
                </a:cubicBezTo>
                <a:cubicBezTo>
                  <a:pt x="1003" y="490"/>
                  <a:pt x="971" y="548"/>
                  <a:pt x="933" y="605"/>
                </a:cubicBezTo>
                <a:cubicBezTo>
                  <a:pt x="895" y="661"/>
                  <a:pt x="818" y="739"/>
                  <a:pt x="761" y="777"/>
                </a:cubicBezTo>
                <a:cubicBezTo>
                  <a:pt x="705" y="815"/>
                  <a:pt x="646" y="847"/>
                  <a:pt x="631" y="847"/>
                </a:cubicBezTo>
                <a:lnTo>
                  <a:pt x="631" y="847"/>
                </a:lnTo>
                <a:cubicBezTo>
                  <a:pt x="616" y="847"/>
                  <a:pt x="520" y="764"/>
                  <a:pt x="418" y="661"/>
                </a:cubicBezTo>
                <a:cubicBezTo>
                  <a:pt x="319" y="562"/>
                  <a:pt x="232" y="485"/>
                  <a:pt x="221" y="485"/>
                </a:cubicBezTo>
                <a:cubicBezTo>
                  <a:pt x="220" y="485"/>
                  <a:pt x="220" y="485"/>
                  <a:pt x="220" y="485"/>
                </a:cubicBezTo>
                <a:cubicBezTo>
                  <a:pt x="213" y="491"/>
                  <a:pt x="194" y="511"/>
                  <a:pt x="176" y="529"/>
                </a:cubicBezTo>
                <a:cubicBezTo>
                  <a:pt x="158" y="547"/>
                  <a:pt x="165" y="648"/>
                  <a:pt x="191" y="755"/>
                </a:cubicBezTo>
                <a:cubicBezTo>
                  <a:pt x="217" y="861"/>
                  <a:pt x="300" y="1010"/>
                  <a:pt x="376" y="1086"/>
                </a:cubicBezTo>
                <a:cubicBezTo>
                  <a:pt x="452" y="1162"/>
                  <a:pt x="614" y="1228"/>
                  <a:pt x="737" y="1233"/>
                </a:cubicBezTo>
                <a:cubicBezTo>
                  <a:pt x="860" y="1237"/>
                  <a:pt x="996" y="1258"/>
                  <a:pt x="1040" y="1280"/>
                </a:cubicBezTo>
                <a:cubicBezTo>
                  <a:pt x="1084" y="1301"/>
                  <a:pt x="1354" y="1553"/>
                  <a:pt x="1640" y="1839"/>
                </a:cubicBezTo>
                <a:cubicBezTo>
                  <a:pt x="1926" y="2125"/>
                  <a:pt x="2178" y="2395"/>
                  <a:pt x="2199" y="2439"/>
                </a:cubicBezTo>
                <a:cubicBezTo>
                  <a:pt x="2220" y="2483"/>
                  <a:pt x="2256" y="2609"/>
                  <a:pt x="2278" y="2720"/>
                </a:cubicBezTo>
                <a:cubicBezTo>
                  <a:pt x="2300" y="2831"/>
                  <a:pt x="2373" y="2976"/>
                  <a:pt x="2440" y="3042"/>
                </a:cubicBezTo>
                <a:cubicBezTo>
                  <a:pt x="2506" y="3109"/>
                  <a:pt x="2637" y="3182"/>
                  <a:pt x="2730" y="3204"/>
                </a:cubicBezTo>
                <a:cubicBezTo>
                  <a:pt x="2771" y="3214"/>
                  <a:pt x="2814" y="3220"/>
                  <a:pt x="2850" y="3220"/>
                </a:cubicBezTo>
                <a:cubicBezTo>
                  <a:pt x="2896" y="3220"/>
                  <a:pt x="2933" y="3212"/>
                  <a:pt x="2948" y="3197"/>
                </a:cubicBezTo>
                <a:cubicBezTo>
                  <a:pt x="2975" y="3170"/>
                  <a:pt x="3000" y="3144"/>
                  <a:pt x="3005" y="3140"/>
                </a:cubicBezTo>
                <a:cubicBezTo>
                  <a:pt x="3009" y="3136"/>
                  <a:pt x="2939" y="3059"/>
                  <a:pt x="2849" y="2969"/>
                </a:cubicBezTo>
                <a:cubicBezTo>
                  <a:pt x="2758" y="2879"/>
                  <a:pt x="2684" y="2796"/>
                  <a:pt x="2683" y="2784"/>
                </a:cubicBezTo>
                <a:cubicBezTo>
                  <a:pt x="2682" y="2773"/>
                  <a:pt x="2701" y="2730"/>
                  <a:pt x="2726" y="2689"/>
                </a:cubicBezTo>
                <a:cubicBezTo>
                  <a:pt x="2751" y="2648"/>
                  <a:pt x="2804" y="2595"/>
                  <a:pt x="2845" y="2570"/>
                </a:cubicBezTo>
                <a:cubicBezTo>
                  <a:pt x="2885" y="2546"/>
                  <a:pt x="2927" y="2527"/>
                  <a:pt x="2940" y="2527"/>
                </a:cubicBezTo>
                <a:cubicBezTo>
                  <a:pt x="2940" y="2527"/>
                  <a:pt x="2940" y="2527"/>
                  <a:pt x="2940" y="2527"/>
                </a:cubicBezTo>
                <a:cubicBezTo>
                  <a:pt x="2952" y="2528"/>
                  <a:pt x="3035" y="2602"/>
                  <a:pt x="3125" y="2692"/>
                </a:cubicBezTo>
                <a:cubicBezTo>
                  <a:pt x="3213" y="2780"/>
                  <a:pt x="3288" y="2848"/>
                  <a:pt x="3296" y="2848"/>
                </a:cubicBezTo>
                <a:cubicBezTo>
                  <a:pt x="3296" y="2848"/>
                  <a:pt x="3297" y="2848"/>
                  <a:pt x="3297" y="2848"/>
                </a:cubicBezTo>
                <a:cubicBezTo>
                  <a:pt x="3301" y="2844"/>
                  <a:pt x="3326" y="2819"/>
                  <a:pt x="3353" y="2792"/>
                </a:cubicBezTo>
                <a:cubicBezTo>
                  <a:pt x="3380" y="2765"/>
                  <a:pt x="3383" y="2667"/>
                  <a:pt x="3361" y="2573"/>
                </a:cubicBezTo>
                <a:lnTo>
                  <a:pt x="3361" y="2573"/>
                </a:lnTo>
                <a:close/>
                <a:moveTo>
                  <a:pt x="1159" y="2390"/>
                </a:moveTo>
                <a:lnTo>
                  <a:pt x="1159" y="2390"/>
                </a:lnTo>
                <a:lnTo>
                  <a:pt x="1093" y="2324"/>
                </a:lnTo>
                <a:lnTo>
                  <a:pt x="443" y="2973"/>
                </a:lnTo>
                <a:lnTo>
                  <a:pt x="529" y="3021"/>
                </a:lnTo>
                <a:lnTo>
                  <a:pt x="1159" y="2390"/>
                </a:lnTo>
                <a:lnTo>
                  <a:pt x="1159" y="2390"/>
                </a:lnTo>
                <a:close/>
                <a:moveTo>
                  <a:pt x="867" y="2098"/>
                </a:moveTo>
                <a:lnTo>
                  <a:pt x="867" y="2098"/>
                </a:lnTo>
                <a:lnTo>
                  <a:pt x="800" y="2031"/>
                </a:lnTo>
                <a:lnTo>
                  <a:pt x="169" y="2662"/>
                </a:lnTo>
                <a:lnTo>
                  <a:pt x="218" y="2747"/>
                </a:lnTo>
                <a:lnTo>
                  <a:pt x="867" y="2098"/>
                </a:lnTo>
                <a:lnTo>
                  <a:pt x="867" y="2098"/>
                </a:lnTo>
                <a:close/>
                <a:moveTo>
                  <a:pt x="1566" y="1913"/>
                </a:moveTo>
                <a:lnTo>
                  <a:pt x="1566" y="1913"/>
                </a:lnTo>
                <a:cubicBezTo>
                  <a:pt x="1590" y="1937"/>
                  <a:pt x="1613" y="1959"/>
                  <a:pt x="1635" y="1982"/>
                </a:cubicBezTo>
                <a:cubicBezTo>
                  <a:pt x="1584" y="2045"/>
                  <a:pt x="1525" y="2122"/>
                  <a:pt x="1480" y="2188"/>
                </a:cubicBezTo>
                <a:cubicBezTo>
                  <a:pt x="1408" y="2294"/>
                  <a:pt x="1197" y="2533"/>
                  <a:pt x="1011" y="2719"/>
                </a:cubicBezTo>
                <a:cubicBezTo>
                  <a:pt x="825" y="2904"/>
                  <a:pt x="634" y="3095"/>
                  <a:pt x="586" y="3143"/>
                </a:cubicBezTo>
                <a:cubicBezTo>
                  <a:pt x="577" y="3153"/>
                  <a:pt x="563" y="3157"/>
                  <a:pt x="546" y="3157"/>
                </a:cubicBezTo>
                <a:cubicBezTo>
                  <a:pt x="476" y="3157"/>
                  <a:pt x="349" y="3081"/>
                  <a:pt x="229" y="2962"/>
                </a:cubicBezTo>
                <a:cubicBezTo>
                  <a:pt x="81" y="2813"/>
                  <a:pt x="0" y="2653"/>
                  <a:pt x="47" y="2605"/>
                </a:cubicBezTo>
                <a:cubicBezTo>
                  <a:pt x="95" y="2557"/>
                  <a:pt x="287" y="2365"/>
                  <a:pt x="472" y="2180"/>
                </a:cubicBezTo>
                <a:cubicBezTo>
                  <a:pt x="658" y="1994"/>
                  <a:pt x="896" y="1783"/>
                  <a:pt x="1003" y="1711"/>
                </a:cubicBezTo>
                <a:cubicBezTo>
                  <a:pt x="1067" y="1667"/>
                  <a:pt x="1142" y="1610"/>
                  <a:pt x="1203" y="1560"/>
                </a:cubicBezTo>
                <a:cubicBezTo>
                  <a:pt x="1300" y="1651"/>
                  <a:pt x="1424" y="1770"/>
                  <a:pt x="1566" y="1913"/>
                </a:cubicBezTo>
                <a:lnTo>
                  <a:pt x="1566" y="1913"/>
                </a:lnTo>
                <a:close/>
                <a:moveTo>
                  <a:pt x="1849" y="1186"/>
                </a:moveTo>
                <a:lnTo>
                  <a:pt x="1849" y="1186"/>
                </a:lnTo>
                <a:lnTo>
                  <a:pt x="2715" y="319"/>
                </a:lnTo>
                <a:lnTo>
                  <a:pt x="2676" y="220"/>
                </a:lnTo>
                <a:lnTo>
                  <a:pt x="3046" y="0"/>
                </a:lnTo>
                <a:lnTo>
                  <a:pt x="3191" y="145"/>
                </a:lnTo>
                <a:lnTo>
                  <a:pt x="2971" y="514"/>
                </a:lnTo>
                <a:lnTo>
                  <a:pt x="2872" y="475"/>
                </a:lnTo>
                <a:lnTo>
                  <a:pt x="2004" y="1344"/>
                </a:lnTo>
                <a:cubicBezTo>
                  <a:pt x="1948" y="1288"/>
                  <a:pt x="1896" y="1235"/>
                  <a:pt x="1849" y="1186"/>
                </a:cubicBez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66" name="Picture 12" descr="C:\Users\jsauvageau\Desktop\1.png"/>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94583" y="301884"/>
            <a:ext cx="522027" cy="441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72158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body" sz="quarter" idx="13"/>
          </p:nvPr>
        </p:nvSpPr>
        <p:spPr>
          <a:xfrm>
            <a:off x="418768" y="854767"/>
            <a:ext cx="8139445" cy="553998"/>
          </a:xfrm>
        </p:spPr>
        <p:txBody>
          <a:bodyPr/>
          <a:lstStyle/>
          <a:p>
            <a:pPr lvl="0" fontAlgn="auto">
              <a:lnSpc>
                <a:spcPct val="100000"/>
              </a:lnSpc>
              <a:spcBef>
                <a:spcPts val="0"/>
              </a:spcBef>
              <a:spcAft>
                <a:spcPts val="0"/>
              </a:spcAft>
            </a:pPr>
            <a:r>
              <a:rPr lang="en-US" sz="1200" b="0" dirty="0">
                <a:solidFill>
                  <a:srgbClr val="000000"/>
                </a:solidFill>
                <a:latin typeface="Arial" panose="020B0604020202020204" pitchFamily="34" charset="0"/>
              </a:rPr>
              <a:t>Organizations </a:t>
            </a:r>
            <a:r>
              <a:rPr lang="en-US" sz="1200" b="0" dirty="0" smtClean="0">
                <a:solidFill>
                  <a:srgbClr val="000000"/>
                </a:solidFill>
                <a:latin typeface="Arial" panose="020B0604020202020204" pitchFamily="34" charset="0"/>
              </a:rPr>
              <a:t>must </a:t>
            </a:r>
            <a:r>
              <a:rPr lang="en-US" sz="1200" dirty="0" smtClean="0">
                <a:solidFill>
                  <a:srgbClr val="000000"/>
                </a:solidFill>
                <a:latin typeface="Arial" panose="020B0604020202020204" pitchFamily="34" charset="0"/>
              </a:rPr>
              <a:t>understand </a:t>
            </a:r>
            <a:r>
              <a:rPr lang="en-US" sz="1200" dirty="0">
                <a:solidFill>
                  <a:srgbClr val="000000"/>
                </a:solidFill>
                <a:latin typeface="Arial" panose="020B0604020202020204" pitchFamily="34" charset="0"/>
              </a:rPr>
              <a:t>their obligations and </a:t>
            </a:r>
            <a:r>
              <a:rPr lang="en-US" sz="1200" dirty="0" smtClean="0">
                <a:solidFill>
                  <a:srgbClr val="000000"/>
                </a:solidFill>
                <a:latin typeface="Arial" panose="020B0604020202020204" pitchFamily="34" charset="0"/>
              </a:rPr>
              <a:t>incident implications in post-incident situations.  </a:t>
            </a:r>
            <a:r>
              <a:rPr lang="en-US" sz="1200" b="0" dirty="0">
                <a:solidFill>
                  <a:srgbClr val="000000"/>
                </a:solidFill>
                <a:latin typeface="Arial" panose="020B0604020202020204" pitchFamily="34" charset="0"/>
              </a:rPr>
              <a:t>This </a:t>
            </a:r>
            <a:r>
              <a:rPr lang="en-US" sz="1200" b="0" dirty="0" smtClean="0">
                <a:solidFill>
                  <a:srgbClr val="000000"/>
                </a:solidFill>
                <a:latin typeface="Arial" panose="020B0604020202020204" pitchFamily="34" charset="0"/>
              </a:rPr>
              <a:t>understanding will </a:t>
            </a:r>
            <a:r>
              <a:rPr lang="en-US" sz="1200" dirty="0" smtClean="0">
                <a:solidFill>
                  <a:srgbClr val="000000"/>
                </a:solidFill>
                <a:latin typeface="Arial" panose="020B0604020202020204" pitchFamily="34" charset="0"/>
              </a:rPr>
              <a:t>help </a:t>
            </a:r>
            <a:r>
              <a:rPr lang="en-US" sz="1200" b="0" dirty="0" smtClean="0">
                <a:solidFill>
                  <a:srgbClr val="000000"/>
                </a:solidFill>
                <a:latin typeface="Arial" panose="020B0604020202020204" pitchFamily="34" charset="0"/>
              </a:rPr>
              <a:t>shape </a:t>
            </a:r>
            <a:r>
              <a:rPr lang="en-US" sz="1200" b="0" dirty="0">
                <a:solidFill>
                  <a:srgbClr val="000000"/>
                </a:solidFill>
                <a:latin typeface="Arial" panose="020B0604020202020204" pitchFamily="34" charset="0"/>
              </a:rPr>
              <a:t>the </a:t>
            </a:r>
            <a:r>
              <a:rPr lang="en-US" sz="1200" b="0" dirty="0" smtClean="0">
                <a:solidFill>
                  <a:srgbClr val="000000"/>
                </a:solidFill>
                <a:latin typeface="Arial" panose="020B0604020202020204" pitchFamily="34" charset="0"/>
              </a:rPr>
              <a:t>Incident Response </a:t>
            </a:r>
            <a:r>
              <a:rPr lang="en-US" sz="1200" b="0" dirty="0">
                <a:solidFill>
                  <a:srgbClr val="000000"/>
                </a:solidFill>
                <a:latin typeface="Arial" panose="020B0604020202020204" pitchFamily="34" charset="0"/>
              </a:rPr>
              <a:t>program, and </a:t>
            </a:r>
            <a:r>
              <a:rPr lang="en-US" sz="1200" dirty="0" smtClean="0">
                <a:solidFill>
                  <a:srgbClr val="000000"/>
                </a:solidFill>
                <a:latin typeface="Arial" panose="020B0604020202020204" pitchFamily="34" charset="0"/>
              </a:rPr>
              <a:t>will </a:t>
            </a:r>
            <a:r>
              <a:rPr lang="en-US" sz="1200" b="0" dirty="0" smtClean="0">
                <a:solidFill>
                  <a:srgbClr val="000000"/>
                </a:solidFill>
                <a:latin typeface="Arial" panose="020B0604020202020204" pitchFamily="34" charset="0"/>
              </a:rPr>
              <a:t>be useful when managing regulator </a:t>
            </a:r>
            <a:r>
              <a:rPr lang="en-US" sz="1200" b="0" dirty="0">
                <a:solidFill>
                  <a:srgbClr val="000000"/>
                </a:solidFill>
                <a:latin typeface="Arial" panose="020B0604020202020204" pitchFamily="34" charset="0"/>
              </a:rPr>
              <a:t>and </a:t>
            </a:r>
            <a:r>
              <a:rPr lang="en-US" sz="1200" b="0" dirty="0" smtClean="0">
                <a:solidFill>
                  <a:srgbClr val="000000"/>
                </a:solidFill>
                <a:latin typeface="Arial" panose="020B0604020202020204" pitchFamily="34" charset="0"/>
              </a:rPr>
              <a:t>customer communications.</a:t>
            </a:r>
            <a:endParaRPr lang="en-US" b="0" dirty="0">
              <a:latin typeface="Arial" panose="020B0604020202020204" pitchFamily="34" charset="0"/>
            </a:endParaRPr>
          </a:p>
        </p:txBody>
      </p:sp>
      <p:sp>
        <p:nvSpPr>
          <p:cNvPr id="5" name="Title 3"/>
          <p:cNvSpPr txBox="1">
            <a:spLocks noGrp="1"/>
          </p:cNvSpPr>
          <p:nvPr>
            <p:ph type="title"/>
          </p:nvPr>
        </p:nvSpPr>
        <p:spPr bwMode="gray">
          <a:xfrm>
            <a:off x="431227" y="366331"/>
            <a:ext cx="3833686" cy="349668"/>
          </a:xfrm>
          <a:prstGeom prst="rect">
            <a:avLst/>
          </a:prstGeom>
        </p:spPr>
        <p:txBody>
          <a:bodyPr wrap="square" lIns="0" tIns="0" rIns="0" bIns="0" anchor="b" anchorCtr="0">
            <a:spAutoFit/>
          </a:bodyPr>
          <a:lstStyle>
            <a:lvl1pPr algn="l" rtl="0" eaLnBrk="1" fontAlgn="base" hangingPunct="1">
              <a:lnSpc>
                <a:spcPts val="2600"/>
              </a:lnSpc>
              <a:spcBef>
                <a:spcPct val="0"/>
              </a:spcBef>
              <a:spcAft>
                <a:spcPct val="0"/>
              </a:spcAft>
              <a:defRPr kumimoji="0" lang="en-US" sz="2400" b="1" i="0" u="none" strike="noStrike" kern="1200" cap="none" spc="0" normalizeH="0" baseline="0" noProof="0" dirty="0" smtClean="0">
                <a:ln>
                  <a:noFill/>
                </a:ln>
                <a:solidFill>
                  <a:schemeClr val="tx2"/>
                </a:solidFill>
                <a:effectLst/>
                <a:uLnTx/>
                <a:uFillTx/>
                <a:latin typeface="+mj-lt"/>
                <a:ea typeface="+mj-ea"/>
                <a:cs typeface="+mj-cs"/>
              </a:defRPr>
            </a:lvl1pPr>
            <a:lvl2pPr algn="l" rtl="0" eaLnBrk="1" fontAlgn="base" hangingPunct="1">
              <a:lnSpc>
                <a:spcPct val="90000"/>
              </a:lnSpc>
              <a:spcBef>
                <a:spcPct val="0"/>
              </a:spcBef>
              <a:spcAft>
                <a:spcPct val="0"/>
              </a:spcAft>
              <a:defRPr b="1">
                <a:solidFill>
                  <a:schemeClr val="tx1"/>
                </a:solidFill>
                <a:latin typeface="Arial" charset="0"/>
              </a:defRPr>
            </a:lvl2pPr>
            <a:lvl3pPr algn="l" rtl="0" eaLnBrk="1" fontAlgn="base" hangingPunct="1">
              <a:lnSpc>
                <a:spcPct val="90000"/>
              </a:lnSpc>
              <a:spcBef>
                <a:spcPct val="0"/>
              </a:spcBef>
              <a:spcAft>
                <a:spcPct val="0"/>
              </a:spcAft>
              <a:defRPr b="1">
                <a:solidFill>
                  <a:schemeClr val="tx1"/>
                </a:solidFill>
                <a:latin typeface="Arial" charset="0"/>
              </a:defRPr>
            </a:lvl3pPr>
            <a:lvl4pPr algn="l" rtl="0" eaLnBrk="1" fontAlgn="base" hangingPunct="1">
              <a:lnSpc>
                <a:spcPct val="90000"/>
              </a:lnSpc>
              <a:spcBef>
                <a:spcPct val="0"/>
              </a:spcBef>
              <a:spcAft>
                <a:spcPct val="0"/>
              </a:spcAft>
              <a:defRPr b="1">
                <a:solidFill>
                  <a:schemeClr val="tx1"/>
                </a:solidFill>
                <a:latin typeface="Arial" charset="0"/>
              </a:defRPr>
            </a:lvl4pPr>
            <a:lvl5pPr algn="l" rtl="0" eaLnBrk="1" fontAlgn="base" hangingPunct="1">
              <a:lnSpc>
                <a:spcPct val="90000"/>
              </a:lnSpc>
              <a:spcBef>
                <a:spcPct val="0"/>
              </a:spcBef>
              <a:spcAft>
                <a:spcPct val="0"/>
              </a:spcAft>
              <a:defRPr b="1">
                <a:solidFill>
                  <a:schemeClr val="tx1"/>
                </a:solidFill>
                <a:latin typeface="Arial" charset="0"/>
              </a:defRPr>
            </a:lvl5pPr>
            <a:lvl6pPr marL="457200" algn="l" rtl="0" eaLnBrk="1" fontAlgn="base" hangingPunct="1">
              <a:spcBef>
                <a:spcPct val="0"/>
              </a:spcBef>
              <a:spcAft>
                <a:spcPct val="0"/>
              </a:spcAft>
              <a:defRPr sz="2400" b="1">
                <a:solidFill>
                  <a:schemeClr val="accent1"/>
                </a:solidFill>
                <a:latin typeface="Arial" charset="0"/>
              </a:defRPr>
            </a:lvl6pPr>
            <a:lvl7pPr marL="914400" algn="l" rtl="0" eaLnBrk="1" fontAlgn="base" hangingPunct="1">
              <a:spcBef>
                <a:spcPct val="0"/>
              </a:spcBef>
              <a:spcAft>
                <a:spcPct val="0"/>
              </a:spcAft>
              <a:defRPr sz="2400" b="1">
                <a:solidFill>
                  <a:schemeClr val="accent1"/>
                </a:solidFill>
                <a:latin typeface="Arial" charset="0"/>
              </a:defRPr>
            </a:lvl7pPr>
            <a:lvl8pPr marL="1371600" algn="l" rtl="0" eaLnBrk="1" fontAlgn="base" hangingPunct="1">
              <a:spcBef>
                <a:spcPct val="0"/>
              </a:spcBef>
              <a:spcAft>
                <a:spcPct val="0"/>
              </a:spcAft>
              <a:defRPr sz="2400" b="1">
                <a:solidFill>
                  <a:schemeClr val="accent1"/>
                </a:solidFill>
                <a:latin typeface="Arial" charset="0"/>
              </a:defRPr>
            </a:lvl8pPr>
            <a:lvl9pPr marL="1828800" algn="l" rtl="0" eaLnBrk="1" fontAlgn="base" hangingPunct="1">
              <a:spcBef>
                <a:spcPct val="0"/>
              </a:spcBef>
              <a:spcAft>
                <a:spcPct val="0"/>
              </a:spcAft>
              <a:defRPr sz="2400" b="1">
                <a:solidFill>
                  <a:schemeClr val="accent1"/>
                </a:solidFill>
                <a:latin typeface="Arial" charset="0"/>
              </a:defRPr>
            </a:lvl9pPr>
          </a:lstStyle>
          <a:p>
            <a:r>
              <a:rPr sz="2800" b="0" dirty="0">
                <a:solidFill>
                  <a:srgbClr val="3C8A2E"/>
                </a:solidFill>
                <a:latin typeface="Arial" panose="020B0604020202020204" pitchFamily="34" charset="0"/>
                <a:cs typeface="Arial" panose="020B0604020202020204" pitchFamily="34" charset="0"/>
              </a:rPr>
              <a:t>Risk &amp; </a:t>
            </a:r>
            <a:r>
              <a:rPr lang="en-US" sz="2800" b="0" dirty="0">
                <a:solidFill>
                  <a:srgbClr val="3C8A2E"/>
                </a:solidFill>
                <a:latin typeface="Arial" panose="020B0604020202020204" pitchFamily="34" charset="0"/>
                <a:cs typeface="Arial" panose="020B0604020202020204" pitchFamily="34" charset="0"/>
              </a:rPr>
              <a:t>C</a:t>
            </a:r>
            <a:r>
              <a:rPr sz="2800" b="0" dirty="0" smtClean="0">
                <a:solidFill>
                  <a:srgbClr val="3C8A2E"/>
                </a:solidFill>
                <a:latin typeface="Arial" panose="020B0604020202020204" pitchFamily="34" charset="0"/>
                <a:cs typeface="Arial" panose="020B0604020202020204" pitchFamily="34" charset="0"/>
              </a:rPr>
              <a:t>ompliance</a:t>
            </a:r>
            <a:endParaRPr sz="2800" b="0" dirty="0">
              <a:solidFill>
                <a:srgbClr val="3C8A2E"/>
              </a:solidFill>
              <a:latin typeface="Arial" panose="020B0604020202020204" pitchFamily="34" charset="0"/>
              <a:cs typeface="Arial" panose="020B0604020202020204" pitchFamily="34" charset="0"/>
            </a:endParaRPr>
          </a:p>
        </p:txBody>
      </p:sp>
      <p:sp>
        <p:nvSpPr>
          <p:cNvPr id="26" name="Rectangle 25"/>
          <p:cNvSpPr/>
          <p:nvPr/>
        </p:nvSpPr>
        <p:spPr>
          <a:xfrm>
            <a:off x="7074502" y="3607401"/>
            <a:ext cx="1979199" cy="1015663"/>
          </a:xfrm>
          <a:prstGeom prst="rect">
            <a:avLst/>
          </a:prstGeom>
        </p:spPr>
        <p:txBody>
          <a:bodyPr wrap="square">
            <a:spAutoFit/>
          </a:bodyPr>
          <a:lstStyle/>
          <a:p>
            <a:pPr marL="109538" indent="-109538" algn="l" fontAlgn="auto">
              <a:spcBef>
                <a:spcPts val="0"/>
              </a:spcBef>
              <a:spcAft>
                <a:spcPts val="0"/>
              </a:spcAft>
              <a:buFont typeface="Arial" pitchFamily="34" charset="0"/>
              <a:buChar char="•"/>
              <a:defRPr/>
            </a:pPr>
            <a:r>
              <a:rPr lang="en-US" sz="1000" b="0" dirty="0" smtClean="0">
                <a:solidFill>
                  <a:srgbClr val="000000"/>
                </a:solidFill>
                <a:latin typeface="Arial"/>
                <a:ea typeface="Segoe UI" pitchFamily="34" charset="0"/>
                <a:cs typeface="Calibri" pitchFamily="34" charset="0"/>
              </a:rPr>
              <a:t>Develop master list outlining requirements that need to be met during and post incident.</a:t>
            </a:r>
          </a:p>
          <a:p>
            <a:pPr marL="109538" indent="-109538" algn="l" fontAlgn="auto">
              <a:spcBef>
                <a:spcPts val="0"/>
              </a:spcBef>
              <a:spcAft>
                <a:spcPts val="0"/>
              </a:spcAft>
              <a:buFont typeface="Arial" pitchFamily="34" charset="0"/>
              <a:buChar char="•"/>
              <a:defRPr/>
            </a:pPr>
            <a:r>
              <a:rPr lang="en-US" sz="1000" b="0" dirty="0" smtClean="0">
                <a:solidFill>
                  <a:srgbClr val="000000"/>
                </a:solidFill>
                <a:latin typeface="Arial"/>
                <a:ea typeface="Segoe UI" pitchFamily="34" charset="0"/>
                <a:cs typeface="Calibri" pitchFamily="34" charset="0"/>
              </a:rPr>
              <a:t>Coordinate with contracts to understand business obligations.</a:t>
            </a:r>
          </a:p>
        </p:txBody>
      </p:sp>
      <p:sp>
        <p:nvSpPr>
          <p:cNvPr id="27" name="Rectangle 26"/>
          <p:cNvSpPr/>
          <p:nvPr/>
        </p:nvSpPr>
        <p:spPr>
          <a:xfrm>
            <a:off x="4646736" y="2581371"/>
            <a:ext cx="2415634" cy="1169551"/>
          </a:xfrm>
          <a:prstGeom prst="rect">
            <a:avLst/>
          </a:prstGeom>
        </p:spPr>
        <p:txBody>
          <a:bodyPr wrap="square">
            <a:spAutoFit/>
          </a:bodyPr>
          <a:lstStyle/>
          <a:p>
            <a:pPr marL="109538" indent="-109538" algn="l" fontAlgn="auto">
              <a:spcBef>
                <a:spcPts val="0"/>
              </a:spcBef>
              <a:spcAft>
                <a:spcPts val="0"/>
              </a:spcAft>
              <a:buFont typeface="Arial" pitchFamily="34" charset="0"/>
              <a:buChar char="•"/>
              <a:defRPr/>
            </a:pPr>
            <a:r>
              <a:rPr lang="en-US" sz="1000" b="0" dirty="0" smtClean="0">
                <a:solidFill>
                  <a:srgbClr val="000000"/>
                </a:solidFill>
                <a:latin typeface="Arial"/>
                <a:ea typeface="Segoe UI" pitchFamily="34" charset="0"/>
                <a:cs typeface="Calibri" pitchFamily="34" charset="0"/>
              </a:rPr>
              <a:t>Identify U.S. and international footprint for employees and customers.</a:t>
            </a:r>
          </a:p>
          <a:p>
            <a:pPr marL="109538" indent="-109538" algn="l" fontAlgn="auto">
              <a:spcBef>
                <a:spcPts val="0"/>
              </a:spcBef>
              <a:spcAft>
                <a:spcPts val="0"/>
              </a:spcAft>
              <a:buFont typeface="Arial" pitchFamily="34" charset="0"/>
              <a:buChar char="•"/>
              <a:defRPr/>
            </a:pPr>
            <a:r>
              <a:rPr lang="en-US" sz="1000" b="0" dirty="0" smtClean="0">
                <a:solidFill>
                  <a:srgbClr val="000000"/>
                </a:solidFill>
                <a:latin typeface="Arial"/>
                <a:ea typeface="Segoe UI" pitchFamily="34" charset="0"/>
                <a:cs typeface="Calibri" pitchFamily="34" charset="0"/>
              </a:rPr>
              <a:t>Develop rationalized requirements for breach notification and update periodically.</a:t>
            </a:r>
          </a:p>
          <a:p>
            <a:pPr marL="109538" indent="-109538" algn="l" fontAlgn="auto">
              <a:spcBef>
                <a:spcPts val="0"/>
              </a:spcBef>
              <a:spcAft>
                <a:spcPts val="0"/>
              </a:spcAft>
              <a:buFont typeface="Arial" pitchFamily="34" charset="0"/>
              <a:buChar char="•"/>
              <a:defRPr/>
            </a:pPr>
            <a:endParaRPr lang="en-US" sz="1000" b="0" dirty="0">
              <a:solidFill>
                <a:srgbClr val="000000"/>
              </a:solidFill>
              <a:latin typeface="Arial"/>
              <a:ea typeface="Segoe UI" pitchFamily="34" charset="0"/>
              <a:cs typeface="Calibri" pitchFamily="34" charset="0"/>
            </a:endParaRPr>
          </a:p>
        </p:txBody>
      </p:sp>
      <p:sp>
        <p:nvSpPr>
          <p:cNvPr id="28" name="Rectangle 27"/>
          <p:cNvSpPr/>
          <p:nvPr/>
        </p:nvSpPr>
        <p:spPr bwMode="gray">
          <a:xfrm>
            <a:off x="404813" y="3823932"/>
            <a:ext cx="3694176" cy="731520"/>
          </a:xfrm>
          <a:prstGeom prst="rect">
            <a:avLst/>
          </a:prstGeom>
          <a:solidFill>
            <a:srgbClr val="002776"/>
          </a:solidFill>
          <a:ln w="12700" cap="rnd" algn="ctr">
            <a:noFill/>
            <a:miter lim="800000"/>
            <a:headEnd/>
            <a:tailEnd/>
          </a:ln>
        </p:spPr>
        <p:txBody>
          <a:bodyPr lIns="182880" rtlCol="0" anchor="ctr" anchorCtr="1"/>
          <a:lstStyle/>
          <a:p>
            <a:pPr marL="0" marR="0" lvl="0" indent="0" defTabSz="914400" eaLnBrk="0" fontAlgn="auto" latinLnBrk="0" hangingPunct="0">
              <a:lnSpc>
                <a:spcPct val="100000"/>
              </a:lnSpc>
              <a:spcBef>
                <a:spcPct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Arial"/>
                <a:cs typeface="Calibri" pitchFamily="34" charset="0"/>
              </a:rPr>
              <a:t>What are my regulatory</a:t>
            </a:r>
            <a:r>
              <a:rPr kumimoji="0" lang="en-US" sz="1400" b="0" i="0" u="none" strike="noStrike" kern="0" cap="none" spc="0" normalizeH="0" noProof="0" dirty="0" smtClean="0">
                <a:ln>
                  <a:noFill/>
                </a:ln>
                <a:solidFill>
                  <a:srgbClr val="FFFFFF"/>
                </a:solidFill>
                <a:effectLst/>
                <a:uLnTx/>
                <a:uFillTx/>
                <a:latin typeface="Arial"/>
                <a:cs typeface="Calibri" pitchFamily="34" charset="0"/>
              </a:rPr>
              <a:t> and third</a:t>
            </a:r>
            <a:r>
              <a:rPr kumimoji="0" lang="en-US" sz="1400" b="0" i="0" u="none" strike="noStrike" kern="0" cap="none" spc="0" normalizeH="0" noProof="0" dirty="0" smtClean="0">
                <a:ln>
                  <a:noFill/>
                </a:ln>
                <a:solidFill>
                  <a:srgbClr val="FF0000"/>
                </a:solidFill>
                <a:effectLst/>
                <a:uLnTx/>
                <a:uFillTx/>
                <a:latin typeface="Arial"/>
                <a:cs typeface="Calibri" pitchFamily="34" charset="0"/>
              </a:rPr>
              <a:t>-</a:t>
            </a:r>
            <a:r>
              <a:rPr kumimoji="0" lang="en-US" sz="1400" b="0" i="0" u="none" strike="noStrike" kern="0" cap="none" spc="0" normalizeH="0" noProof="0" dirty="0" smtClean="0">
                <a:ln>
                  <a:noFill/>
                </a:ln>
                <a:solidFill>
                  <a:srgbClr val="FFFFFF"/>
                </a:solidFill>
                <a:effectLst/>
                <a:uLnTx/>
                <a:uFillTx/>
                <a:latin typeface="Arial"/>
                <a:cs typeface="Calibri" pitchFamily="34" charset="0"/>
              </a:rPr>
              <a:t>party obligations</a:t>
            </a:r>
            <a:r>
              <a:rPr kumimoji="0" lang="en-US" sz="1400" b="0" i="0" u="none" strike="noStrike" kern="0" cap="none" spc="0" normalizeH="0" baseline="0" noProof="0" dirty="0" smtClean="0">
                <a:ln>
                  <a:noFill/>
                </a:ln>
                <a:solidFill>
                  <a:srgbClr val="FFFFFF"/>
                </a:solidFill>
                <a:effectLst/>
                <a:uLnTx/>
                <a:uFillTx/>
                <a:latin typeface="Arial"/>
                <a:cs typeface="Calibri" pitchFamily="34" charset="0"/>
              </a:rPr>
              <a:t>? </a:t>
            </a:r>
          </a:p>
        </p:txBody>
      </p:sp>
      <p:sp>
        <p:nvSpPr>
          <p:cNvPr id="29" name="Rectangle 28"/>
          <p:cNvSpPr/>
          <p:nvPr/>
        </p:nvSpPr>
        <p:spPr bwMode="gray">
          <a:xfrm>
            <a:off x="409102" y="2739111"/>
            <a:ext cx="3694176" cy="731520"/>
          </a:xfrm>
          <a:prstGeom prst="rect">
            <a:avLst/>
          </a:prstGeom>
          <a:solidFill>
            <a:srgbClr val="0039AC"/>
          </a:solidFill>
          <a:ln w="12700" cap="rnd" algn="ctr">
            <a:noFill/>
            <a:miter lim="800000"/>
            <a:headEnd/>
            <a:tailEnd/>
          </a:ln>
        </p:spPr>
        <p:txBody>
          <a:bodyPr lIns="182880" rtlCol="0" anchor="ctr" anchorCtr="1"/>
          <a:lstStyle/>
          <a:p>
            <a:pPr eaLnBrk="0" hangingPunct="0">
              <a:spcBef>
                <a:spcPct val="0"/>
              </a:spcBef>
            </a:pPr>
            <a:r>
              <a:rPr lang="en-US" sz="1400" b="0" dirty="0" smtClean="0">
                <a:solidFill>
                  <a:srgbClr val="FFFFFF"/>
                </a:solidFill>
                <a:latin typeface="Arial"/>
                <a:cs typeface="Calibri" pitchFamily="34" charset="0"/>
              </a:rPr>
              <a:t>What are my breach notification requirements?</a:t>
            </a:r>
            <a:endParaRPr lang="en-US" sz="1400" b="0" dirty="0">
              <a:solidFill>
                <a:srgbClr val="FFFFFF"/>
              </a:solidFill>
              <a:latin typeface="Arial"/>
              <a:cs typeface="Calibri" pitchFamily="34" charset="0"/>
            </a:endParaRPr>
          </a:p>
        </p:txBody>
      </p:sp>
      <p:sp>
        <p:nvSpPr>
          <p:cNvPr id="30" name="Rectangle 29"/>
          <p:cNvSpPr/>
          <p:nvPr/>
        </p:nvSpPr>
        <p:spPr bwMode="gray">
          <a:xfrm>
            <a:off x="404813" y="1654290"/>
            <a:ext cx="3694176" cy="731520"/>
          </a:xfrm>
          <a:prstGeom prst="rect">
            <a:avLst/>
          </a:prstGeom>
          <a:solidFill>
            <a:srgbClr val="AAACBD">
              <a:lumMod val="50000"/>
            </a:srgbClr>
          </a:solidFill>
          <a:ln w="12700" cap="rnd" algn="ctr">
            <a:noFill/>
            <a:miter lim="800000"/>
            <a:headEnd/>
            <a:tailEnd/>
          </a:ln>
        </p:spPr>
        <p:txBody>
          <a:bodyPr lIns="182880" rtlCol="0" anchor="ctr" anchorCtr="1"/>
          <a:lstStyle/>
          <a:p>
            <a:pPr marL="0" marR="0" lvl="0" indent="0" defTabSz="914400" eaLnBrk="0" fontAlgn="auto" latinLnBrk="0" hangingPunct="0">
              <a:lnSpc>
                <a:spcPct val="100000"/>
              </a:lnSpc>
              <a:spcBef>
                <a:spcPct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Arial"/>
                <a:cs typeface="Calibri" pitchFamily="34" charset="0"/>
              </a:rPr>
              <a:t>When and how do I inform law enforcement?</a:t>
            </a:r>
          </a:p>
        </p:txBody>
      </p:sp>
      <p:sp>
        <p:nvSpPr>
          <p:cNvPr id="31" name="Rectangle 30"/>
          <p:cNvSpPr/>
          <p:nvPr/>
        </p:nvSpPr>
        <p:spPr>
          <a:xfrm>
            <a:off x="4646736" y="4613920"/>
            <a:ext cx="2273601" cy="1169551"/>
          </a:xfrm>
          <a:prstGeom prst="rect">
            <a:avLst/>
          </a:prstGeom>
        </p:spPr>
        <p:txBody>
          <a:bodyPr wrap="square">
            <a:spAutoFit/>
          </a:bodyPr>
          <a:lstStyle/>
          <a:p>
            <a:pPr marL="109538" indent="-109538" algn="l" fontAlgn="auto">
              <a:spcBef>
                <a:spcPts val="0"/>
              </a:spcBef>
              <a:spcAft>
                <a:spcPts val="0"/>
              </a:spcAft>
              <a:buFont typeface="Arial" pitchFamily="34" charset="0"/>
              <a:buChar char="•"/>
              <a:defRPr/>
            </a:pPr>
            <a:r>
              <a:rPr lang="en-US" sz="1000" b="0" dirty="0" smtClean="0">
                <a:solidFill>
                  <a:srgbClr val="000000"/>
                </a:solidFill>
                <a:latin typeface="Arial"/>
                <a:ea typeface="Segoe UI" pitchFamily="34" charset="0"/>
                <a:cs typeface="Calibri" pitchFamily="34" charset="0"/>
              </a:rPr>
              <a:t>Based on regulatory analysis, determine remediation steps and timeline required to achieve compliance, if required.</a:t>
            </a:r>
          </a:p>
          <a:p>
            <a:pPr marL="109538" indent="-109538" algn="l" fontAlgn="auto">
              <a:spcBef>
                <a:spcPts val="0"/>
              </a:spcBef>
              <a:spcAft>
                <a:spcPts val="0"/>
              </a:spcAft>
              <a:buFont typeface="Arial" pitchFamily="34" charset="0"/>
              <a:buChar char="•"/>
              <a:defRPr/>
            </a:pPr>
            <a:r>
              <a:rPr lang="en-US" sz="1000" b="0" dirty="0" smtClean="0">
                <a:solidFill>
                  <a:srgbClr val="000000"/>
                </a:solidFill>
                <a:latin typeface="Arial"/>
                <a:ea typeface="Segoe UI" pitchFamily="34" charset="0"/>
                <a:cs typeface="Calibri" pitchFamily="34" charset="0"/>
              </a:rPr>
              <a:t>Coordinate internally to determine if independent assessor is needed to achieve compliance.</a:t>
            </a:r>
          </a:p>
        </p:txBody>
      </p:sp>
      <p:sp>
        <p:nvSpPr>
          <p:cNvPr id="32" name="Rectangle 31"/>
          <p:cNvSpPr/>
          <p:nvPr/>
        </p:nvSpPr>
        <p:spPr>
          <a:xfrm>
            <a:off x="7074502" y="1514492"/>
            <a:ext cx="2035913" cy="1323439"/>
          </a:xfrm>
          <a:prstGeom prst="rect">
            <a:avLst/>
          </a:prstGeom>
        </p:spPr>
        <p:txBody>
          <a:bodyPr wrap="square">
            <a:spAutoFit/>
          </a:bodyPr>
          <a:lstStyle/>
          <a:p>
            <a:pPr marL="109538" indent="-109538" algn="l" fontAlgn="auto">
              <a:spcBef>
                <a:spcPts val="0"/>
              </a:spcBef>
              <a:spcAft>
                <a:spcPts val="0"/>
              </a:spcAft>
              <a:buFont typeface="Arial" pitchFamily="34" charset="0"/>
              <a:buChar char="•"/>
              <a:defRPr/>
            </a:pPr>
            <a:r>
              <a:rPr lang="en-US" sz="1000" b="0" dirty="0" smtClean="0">
                <a:solidFill>
                  <a:srgbClr val="000000"/>
                </a:solidFill>
                <a:latin typeface="Arial"/>
                <a:ea typeface="Segoe UI" pitchFamily="34" charset="0"/>
                <a:cs typeface="Calibri" pitchFamily="34" charset="0"/>
              </a:rPr>
              <a:t>Identify and coordinate with local and federal law enforcement officials.</a:t>
            </a:r>
          </a:p>
          <a:p>
            <a:pPr marL="109538" indent="-109538" algn="l" fontAlgn="auto">
              <a:spcBef>
                <a:spcPts val="0"/>
              </a:spcBef>
              <a:spcAft>
                <a:spcPts val="0"/>
              </a:spcAft>
              <a:buFont typeface="Arial" pitchFamily="34" charset="0"/>
              <a:buChar char="•"/>
              <a:defRPr/>
            </a:pPr>
            <a:r>
              <a:rPr lang="en-US" sz="1000" b="0" dirty="0" smtClean="0">
                <a:solidFill>
                  <a:srgbClr val="000000"/>
                </a:solidFill>
                <a:latin typeface="Arial"/>
                <a:ea typeface="Segoe UI" pitchFamily="34" charset="0"/>
                <a:cs typeface="Calibri" pitchFamily="34" charset="0"/>
              </a:rPr>
              <a:t>Periodically communicate to understand incident reporting channels where law enforcement involvement is required.</a:t>
            </a:r>
            <a:endParaRPr lang="en-US" sz="1000" b="0" dirty="0">
              <a:solidFill>
                <a:srgbClr val="000000"/>
              </a:solidFill>
              <a:latin typeface="Arial"/>
              <a:ea typeface="Segoe UI" pitchFamily="34" charset="0"/>
              <a:cs typeface="Calibri" pitchFamily="34" charset="0"/>
            </a:endParaRPr>
          </a:p>
        </p:txBody>
      </p:sp>
      <p:cxnSp>
        <p:nvCxnSpPr>
          <p:cNvPr id="33" name="Straight Arrow Connector 32"/>
          <p:cNvCxnSpPr/>
          <p:nvPr/>
        </p:nvCxnSpPr>
        <p:spPr>
          <a:xfrm flipH="1">
            <a:off x="4396410" y="2018745"/>
            <a:ext cx="2718432" cy="0"/>
          </a:xfrm>
          <a:prstGeom prst="straightConnector1">
            <a:avLst/>
          </a:prstGeom>
          <a:noFill/>
          <a:ln w="12700" cap="flat" cmpd="sng" algn="ctr">
            <a:solidFill>
              <a:srgbClr val="FFC000"/>
            </a:solidFill>
            <a:prstDash val="solid"/>
            <a:headEnd type="none" w="med" len="med"/>
            <a:tailEnd type="none" w="med" len="med"/>
          </a:ln>
          <a:effectLst/>
        </p:spPr>
      </p:cxnSp>
      <p:cxnSp>
        <p:nvCxnSpPr>
          <p:cNvPr id="34" name="Straight Arrow Connector 33"/>
          <p:cNvCxnSpPr/>
          <p:nvPr/>
        </p:nvCxnSpPr>
        <p:spPr>
          <a:xfrm flipH="1">
            <a:off x="4396410" y="5243045"/>
            <a:ext cx="283464" cy="0"/>
          </a:xfrm>
          <a:prstGeom prst="straightConnector1">
            <a:avLst/>
          </a:prstGeom>
          <a:noFill/>
          <a:ln w="12700" cap="flat" cmpd="sng" algn="ctr">
            <a:solidFill>
              <a:srgbClr val="FFC000"/>
            </a:solidFill>
            <a:prstDash val="solid"/>
            <a:headEnd type="none" w="med" len="med"/>
            <a:tailEnd type="none" w="med" len="med"/>
          </a:ln>
          <a:effectLst/>
        </p:spPr>
      </p:cxnSp>
      <p:cxnSp>
        <p:nvCxnSpPr>
          <p:cNvPr id="35" name="Straight Arrow Connector 34"/>
          <p:cNvCxnSpPr/>
          <p:nvPr/>
        </p:nvCxnSpPr>
        <p:spPr>
          <a:xfrm flipH="1" flipV="1">
            <a:off x="4396410" y="3092491"/>
            <a:ext cx="286379" cy="1056"/>
          </a:xfrm>
          <a:prstGeom prst="straightConnector1">
            <a:avLst/>
          </a:prstGeom>
          <a:noFill/>
          <a:ln w="12700" cap="flat" cmpd="sng" algn="ctr">
            <a:solidFill>
              <a:srgbClr val="FFC000"/>
            </a:solidFill>
            <a:prstDash val="solid"/>
            <a:headEnd type="none" w="med" len="med"/>
            <a:tailEnd type="none" w="med" len="med"/>
          </a:ln>
          <a:effectLst/>
        </p:spPr>
      </p:cxnSp>
      <p:cxnSp>
        <p:nvCxnSpPr>
          <p:cNvPr id="36" name="Straight Arrow Connector 35"/>
          <p:cNvCxnSpPr/>
          <p:nvPr/>
        </p:nvCxnSpPr>
        <p:spPr>
          <a:xfrm flipH="1">
            <a:off x="4394360" y="4167293"/>
            <a:ext cx="2725402" cy="2007"/>
          </a:xfrm>
          <a:prstGeom prst="straightConnector1">
            <a:avLst/>
          </a:prstGeom>
          <a:noFill/>
          <a:ln w="12700" cap="flat" cmpd="sng" algn="ctr">
            <a:solidFill>
              <a:srgbClr val="FFC000"/>
            </a:solidFill>
            <a:prstDash val="solid"/>
            <a:headEnd type="none" w="med" len="med"/>
            <a:tailEnd type="none" w="med" len="med"/>
          </a:ln>
          <a:effectLst/>
        </p:spPr>
      </p:cxnSp>
      <p:cxnSp>
        <p:nvCxnSpPr>
          <p:cNvPr id="37" name="Straight Connector 36"/>
          <p:cNvCxnSpPr/>
          <p:nvPr/>
        </p:nvCxnSpPr>
        <p:spPr>
          <a:xfrm>
            <a:off x="7114842" y="1587210"/>
            <a:ext cx="4920" cy="1223021"/>
          </a:xfrm>
          <a:prstGeom prst="line">
            <a:avLst/>
          </a:prstGeom>
          <a:noFill/>
          <a:ln w="12700" cap="flat" cmpd="sng" algn="ctr">
            <a:solidFill>
              <a:srgbClr val="FFC000"/>
            </a:solidFill>
            <a:prstDash val="solid"/>
          </a:ln>
          <a:effectLst/>
        </p:spPr>
      </p:cxnSp>
      <p:cxnSp>
        <p:nvCxnSpPr>
          <p:cNvPr id="38" name="Straight Connector 37"/>
          <p:cNvCxnSpPr/>
          <p:nvPr/>
        </p:nvCxnSpPr>
        <p:spPr>
          <a:xfrm>
            <a:off x="7119762" y="3681532"/>
            <a:ext cx="0" cy="1252418"/>
          </a:xfrm>
          <a:prstGeom prst="line">
            <a:avLst/>
          </a:prstGeom>
          <a:noFill/>
          <a:ln w="12700" cap="flat" cmpd="sng" algn="ctr">
            <a:solidFill>
              <a:srgbClr val="FFC000"/>
            </a:solidFill>
            <a:prstDash val="solid"/>
          </a:ln>
          <a:effectLst/>
        </p:spPr>
      </p:cxnSp>
      <p:cxnSp>
        <p:nvCxnSpPr>
          <p:cNvPr id="39" name="Straight Connector 38"/>
          <p:cNvCxnSpPr/>
          <p:nvPr/>
        </p:nvCxnSpPr>
        <p:spPr>
          <a:xfrm>
            <a:off x="4675057" y="4739523"/>
            <a:ext cx="7732" cy="989087"/>
          </a:xfrm>
          <a:prstGeom prst="line">
            <a:avLst/>
          </a:prstGeom>
          <a:noFill/>
          <a:ln w="12700" cap="flat" cmpd="sng" algn="ctr">
            <a:solidFill>
              <a:srgbClr val="FFC000"/>
            </a:solidFill>
            <a:prstDash val="solid"/>
          </a:ln>
          <a:effectLst/>
        </p:spPr>
      </p:cxnSp>
      <p:cxnSp>
        <p:nvCxnSpPr>
          <p:cNvPr id="42" name="Straight Connector 41"/>
          <p:cNvCxnSpPr/>
          <p:nvPr/>
        </p:nvCxnSpPr>
        <p:spPr>
          <a:xfrm>
            <a:off x="4675057" y="2563661"/>
            <a:ext cx="0" cy="906970"/>
          </a:xfrm>
          <a:prstGeom prst="line">
            <a:avLst/>
          </a:prstGeom>
          <a:noFill/>
          <a:ln w="12700" cap="flat" cmpd="sng" algn="ctr">
            <a:solidFill>
              <a:srgbClr val="FFC000"/>
            </a:solidFill>
            <a:prstDash val="solid"/>
          </a:ln>
          <a:effectLst/>
        </p:spPr>
      </p:cxnSp>
      <p:sp>
        <p:nvSpPr>
          <p:cNvPr id="43" name="Isosceles Triangle 42"/>
          <p:cNvSpPr/>
          <p:nvPr/>
        </p:nvSpPr>
        <p:spPr>
          <a:xfrm rot="5400000">
            <a:off x="4165760" y="1927305"/>
            <a:ext cx="274320" cy="182880"/>
          </a:xfrm>
          <a:prstGeom prst="triangle">
            <a:avLst/>
          </a:prstGeom>
          <a:solidFill>
            <a:srgbClr val="FFC000"/>
          </a:solidFill>
          <a:ln w="12700" cap="flat" cmpd="sng" algn="ctr">
            <a:noFill/>
            <a:prstDash val="solid"/>
          </a:ln>
          <a:effectLst/>
        </p:spPr>
        <p:txBody>
          <a:bodyPr lIns="45720" tIns="45720" rIns="45720" rtlCol="0" anchor="ct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46" name="Isosceles Triangle 45"/>
          <p:cNvSpPr/>
          <p:nvPr/>
        </p:nvSpPr>
        <p:spPr>
          <a:xfrm rot="5400000">
            <a:off x="4165761" y="3002072"/>
            <a:ext cx="274320" cy="182880"/>
          </a:xfrm>
          <a:prstGeom prst="triangle">
            <a:avLst/>
          </a:prstGeom>
          <a:solidFill>
            <a:srgbClr val="FFC000"/>
          </a:solidFill>
          <a:ln w="12700" cap="flat" cmpd="sng" algn="ctr">
            <a:noFill/>
            <a:prstDash val="solid"/>
          </a:ln>
          <a:effectLst/>
        </p:spPr>
        <p:txBody>
          <a:bodyPr lIns="45720" tIns="45720" rIns="45720" rtlCol="0" anchor="ct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47" name="Isosceles Triangle 46"/>
          <p:cNvSpPr/>
          <p:nvPr/>
        </p:nvSpPr>
        <p:spPr>
          <a:xfrm rot="5400000">
            <a:off x="4165759" y="4076839"/>
            <a:ext cx="274320" cy="182880"/>
          </a:xfrm>
          <a:prstGeom prst="triangle">
            <a:avLst/>
          </a:prstGeom>
          <a:solidFill>
            <a:srgbClr val="FFC000"/>
          </a:solidFill>
          <a:ln w="12700" cap="flat" cmpd="sng" algn="ctr">
            <a:noFill/>
            <a:prstDash val="solid"/>
          </a:ln>
          <a:effectLst/>
        </p:spPr>
        <p:txBody>
          <a:bodyPr lIns="45720" tIns="45720" rIns="45720" rtlCol="0" anchor="ct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61" name="Isosceles Triangle 60"/>
          <p:cNvSpPr/>
          <p:nvPr/>
        </p:nvSpPr>
        <p:spPr>
          <a:xfrm rot="5400000">
            <a:off x="4165761" y="5151605"/>
            <a:ext cx="274320" cy="182880"/>
          </a:xfrm>
          <a:prstGeom prst="triangle">
            <a:avLst/>
          </a:prstGeom>
          <a:solidFill>
            <a:srgbClr val="FFC000"/>
          </a:solidFill>
          <a:ln w="12700" cap="flat" cmpd="sng" algn="ctr">
            <a:noFill/>
            <a:prstDash val="solid"/>
          </a:ln>
          <a:effectLst/>
        </p:spPr>
        <p:txBody>
          <a:bodyPr lIns="45720" tIns="45720" rIns="45720" rtlCol="0" anchor="ct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62" name="Rectangle 61"/>
          <p:cNvSpPr/>
          <p:nvPr/>
        </p:nvSpPr>
        <p:spPr bwMode="gray">
          <a:xfrm>
            <a:off x="418768" y="4908754"/>
            <a:ext cx="3694176" cy="731520"/>
          </a:xfrm>
          <a:prstGeom prst="rect">
            <a:avLst/>
          </a:prstGeom>
          <a:solidFill>
            <a:srgbClr val="6D9F00"/>
          </a:solidFill>
          <a:ln w="12700" cap="rnd" algn="ctr">
            <a:noFill/>
            <a:miter lim="800000"/>
            <a:headEnd/>
            <a:tailEnd/>
          </a:ln>
        </p:spPr>
        <p:txBody>
          <a:bodyPr lIns="182880" rtlCol="0" anchor="ctr" anchorCtr="1"/>
          <a:lstStyle/>
          <a:p>
            <a:pPr marL="0" marR="0" lvl="0" indent="0" defTabSz="914400" eaLnBrk="0" fontAlgn="auto" latinLnBrk="0" hangingPunct="0">
              <a:lnSpc>
                <a:spcPct val="100000"/>
              </a:lnSpc>
              <a:spcBef>
                <a:spcPct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Arial"/>
                <a:cs typeface="Calibri" pitchFamily="34" charset="0"/>
              </a:rPr>
              <a:t>Could this incident impact my compliance</a:t>
            </a:r>
            <a:r>
              <a:rPr kumimoji="0" lang="en-US" sz="1400" b="0" i="0" u="none" strike="noStrike" kern="0" cap="none" spc="0" normalizeH="0" noProof="0" dirty="0" smtClean="0">
                <a:ln>
                  <a:noFill/>
                </a:ln>
                <a:solidFill>
                  <a:srgbClr val="FFFFFF"/>
                </a:solidFill>
                <a:effectLst/>
                <a:uLnTx/>
                <a:uFillTx/>
                <a:latin typeface="Arial"/>
                <a:cs typeface="Calibri" pitchFamily="34" charset="0"/>
              </a:rPr>
              <a:t> posture</a:t>
            </a:r>
            <a:r>
              <a:rPr kumimoji="0" lang="en-US" sz="1400" b="0" i="0" u="none" strike="noStrike" kern="0" cap="none" spc="0" normalizeH="0" baseline="0" noProof="0" dirty="0" smtClean="0">
                <a:ln>
                  <a:noFill/>
                </a:ln>
                <a:solidFill>
                  <a:srgbClr val="FFFFFF"/>
                </a:solidFill>
                <a:effectLst/>
                <a:uLnTx/>
                <a:uFillTx/>
                <a:latin typeface="Arial"/>
                <a:cs typeface="Calibri" pitchFamily="34" charset="0"/>
              </a:rPr>
              <a:t>?</a:t>
            </a:r>
          </a:p>
        </p:txBody>
      </p:sp>
      <p:grpSp>
        <p:nvGrpSpPr>
          <p:cNvPr id="40" name="Group 39"/>
          <p:cNvGrpSpPr/>
          <p:nvPr/>
        </p:nvGrpSpPr>
        <p:grpSpPr>
          <a:xfrm>
            <a:off x="6013450" y="301884"/>
            <a:ext cx="432628" cy="441252"/>
            <a:chOff x="5975350" y="260757"/>
            <a:chExt cx="513854" cy="539175"/>
          </a:xfrm>
          <a:solidFill>
            <a:schemeClr val="bg1">
              <a:lumMod val="85000"/>
            </a:schemeClr>
          </a:solidFill>
        </p:grpSpPr>
        <p:sp>
          <p:nvSpPr>
            <p:cNvPr id="41" name="Oval 40"/>
            <p:cNvSpPr/>
            <p:nvPr/>
          </p:nvSpPr>
          <p:spPr>
            <a:xfrm>
              <a:off x="5975350" y="260757"/>
              <a:ext cx="513854" cy="539175"/>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endParaRPr lang="en-US" sz="1400" dirty="0" smtClean="0">
                <a:solidFill>
                  <a:srgbClr val="002776"/>
                </a:solidFill>
                <a:cs typeface="Calibri" panose="020F0502020204030204" pitchFamily="34" charset="0"/>
              </a:endParaRPr>
            </a:p>
          </p:txBody>
        </p:sp>
        <p:pic>
          <p:nvPicPr>
            <p:cNvPr id="44" name="Picture 3" descr="C:\Users\kknight\Desktop\cog 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5464" y="332110"/>
              <a:ext cx="239007" cy="248167"/>
            </a:xfrm>
            <a:prstGeom prst="rect">
              <a:avLst/>
            </a:prstGeom>
            <a:grpFill/>
            <a:extLst/>
          </p:spPr>
        </p:pic>
        <p:pic>
          <p:nvPicPr>
            <p:cNvPr id="45" name="Picture 3" descr="C:\Users\kknight\Desktop\cog 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881" y="582878"/>
              <a:ext cx="126040" cy="130871"/>
            </a:xfrm>
            <a:prstGeom prst="rect">
              <a:avLst/>
            </a:prstGeom>
            <a:grpFill/>
            <a:extLst/>
          </p:spPr>
        </p:pic>
        <p:pic>
          <p:nvPicPr>
            <p:cNvPr id="48" name="Picture 3" descr="C:\Users\kknight\Desktop\cog 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767128">
              <a:off x="6213506" y="560203"/>
              <a:ext cx="126040" cy="130871"/>
            </a:xfrm>
            <a:prstGeom prst="rect">
              <a:avLst/>
            </a:prstGeom>
            <a:grpFill/>
            <a:extLst/>
          </p:spPr>
        </p:pic>
        <p:pic>
          <p:nvPicPr>
            <p:cNvPr id="49" name="Picture 3" descr="C:\Users\kknight\Desktop\cog 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6584" y="477390"/>
              <a:ext cx="126040" cy="130871"/>
            </a:xfrm>
            <a:prstGeom prst="rect">
              <a:avLst/>
            </a:prstGeom>
            <a:grpFill/>
            <a:extLst/>
          </p:spPr>
        </p:pic>
      </p:grpSp>
      <p:sp>
        <p:nvSpPr>
          <p:cNvPr id="50" name="Freeform 33"/>
          <p:cNvSpPr>
            <a:spLocks noChangeAspect="1" noEditPoints="1"/>
          </p:cNvSpPr>
          <p:nvPr/>
        </p:nvSpPr>
        <p:spPr bwMode="auto">
          <a:xfrm>
            <a:off x="6617302" y="301884"/>
            <a:ext cx="457200" cy="457200"/>
          </a:xfrm>
          <a:custGeom>
            <a:avLst/>
            <a:gdLst>
              <a:gd name="T0" fmla="*/ 496 w 626"/>
              <a:gd name="T1" fmla="*/ 549 h 658"/>
              <a:gd name="T2" fmla="*/ 554 w 626"/>
              <a:gd name="T3" fmla="*/ 576 h 658"/>
              <a:gd name="T4" fmla="*/ 445 w 626"/>
              <a:gd name="T5" fmla="*/ 549 h 658"/>
              <a:gd name="T6" fmla="*/ 482 w 626"/>
              <a:gd name="T7" fmla="*/ 576 h 658"/>
              <a:gd name="T8" fmla="*/ 460 w 626"/>
              <a:gd name="T9" fmla="*/ 499 h 658"/>
              <a:gd name="T10" fmla="*/ 432 w 626"/>
              <a:gd name="T11" fmla="*/ 527 h 658"/>
              <a:gd name="T12" fmla="*/ 152 w 626"/>
              <a:gd name="T13" fmla="*/ 549 h 658"/>
              <a:gd name="T14" fmla="*/ 431 w 626"/>
              <a:gd name="T15" fmla="*/ 576 h 658"/>
              <a:gd name="T16" fmla="*/ 119 w 626"/>
              <a:gd name="T17" fmla="*/ 505 h 658"/>
              <a:gd name="T18" fmla="*/ 146 w 626"/>
              <a:gd name="T19" fmla="*/ 533 h 658"/>
              <a:gd name="T20" fmla="*/ 100 w 626"/>
              <a:gd name="T21" fmla="*/ 571 h 658"/>
              <a:gd name="T22" fmla="*/ 140 w 626"/>
              <a:gd name="T23" fmla="*/ 571 h 658"/>
              <a:gd name="T24" fmla="*/ 62 w 626"/>
              <a:gd name="T25" fmla="*/ 571 h 658"/>
              <a:gd name="T26" fmla="*/ 89 w 626"/>
              <a:gd name="T27" fmla="*/ 571 h 658"/>
              <a:gd name="T28" fmla="*/ 109 w 626"/>
              <a:gd name="T29" fmla="*/ 505 h 658"/>
              <a:gd name="T30" fmla="*/ 69 w 626"/>
              <a:gd name="T31" fmla="*/ 505 h 658"/>
              <a:gd name="T32" fmla="*/ 108 w 626"/>
              <a:gd name="T33" fmla="*/ 461 h 658"/>
              <a:gd name="T34" fmla="*/ 74 w 626"/>
              <a:gd name="T35" fmla="*/ 461 h 658"/>
              <a:gd name="T36" fmla="*/ 120 w 626"/>
              <a:gd name="T37" fmla="*/ 489 h 658"/>
              <a:gd name="T38" fmla="*/ 152 w 626"/>
              <a:gd name="T39" fmla="*/ 461 h 658"/>
              <a:gd name="T40" fmla="*/ 190 w 626"/>
              <a:gd name="T41" fmla="*/ 456 h 658"/>
              <a:gd name="T42" fmla="*/ 160 w 626"/>
              <a:gd name="T43" fmla="*/ 484 h 658"/>
              <a:gd name="T44" fmla="*/ 198 w 626"/>
              <a:gd name="T45" fmla="*/ 505 h 658"/>
              <a:gd name="T46" fmla="*/ 164 w 626"/>
              <a:gd name="T47" fmla="*/ 505 h 658"/>
              <a:gd name="T48" fmla="*/ 234 w 626"/>
              <a:gd name="T49" fmla="*/ 456 h 658"/>
              <a:gd name="T50" fmla="*/ 204 w 626"/>
              <a:gd name="T51" fmla="*/ 484 h 658"/>
              <a:gd name="T52" fmla="*/ 243 w 626"/>
              <a:gd name="T53" fmla="*/ 505 h 658"/>
              <a:gd name="T54" fmla="*/ 208 w 626"/>
              <a:gd name="T55" fmla="*/ 505 h 658"/>
              <a:gd name="T56" fmla="*/ 277 w 626"/>
              <a:gd name="T57" fmla="*/ 456 h 658"/>
              <a:gd name="T58" fmla="*/ 248 w 626"/>
              <a:gd name="T59" fmla="*/ 484 h 658"/>
              <a:gd name="T60" fmla="*/ 288 w 626"/>
              <a:gd name="T61" fmla="*/ 505 h 658"/>
              <a:gd name="T62" fmla="*/ 253 w 626"/>
              <a:gd name="T63" fmla="*/ 505 h 658"/>
              <a:gd name="T64" fmla="*/ 297 w 626"/>
              <a:gd name="T65" fmla="*/ 456 h 658"/>
              <a:gd name="T66" fmla="*/ 297 w 626"/>
              <a:gd name="T67" fmla="*/ 489 h 658"/>
              <a:gd name="T68" fmla="*/ 332 w 626"/>
              <a:gd name="T69" fmla="*/ 505 h 658"/>
              <a:gd name="T70" fmla="*/ 297 w 626"/>
              <a:gd name="T71" fmla="*/ 505 h 658"/>
              <a:gd name="T72" fmla="*/ 341 w 626"/>
              <a:gd name="T73" fmla="*/ 456 h 658"/>
              <a:gd name="T74" fmla="*/ 341 w 626"/>
              <a:gd name="T75" fmla="*/ 489 h 658"/>
              <a:gd name="T76" fmla="*/ 377 w 626"/>
              <a:gd name="T77" fmla="*/ 527 h 658"/>
              <a:gd name="T78" fmla="*/ 347 w 626"/>
              <a:gd name="T79" fmla="*/ 499 h 658"/>
              <a:gd name="T80" fmla="*/ 384 w 626"/>
              <a:gd name="T81" fmla="*/ 456 h 658"/>
              <a:gd name="T82" fmla="*/ 386 w 626"/>
              <a:gd name="T83" fmla="*/ 489 h 658"/>
              <a:gd name="T84" fmla="*/ 422 w 626"/>
              <a:gd name="T85" fmla="*/ 527 h 658"/>
              <a:gd name="T86" fmla="*/ 392 w 626"/>
              <a:gd name="T87" fmla="*/ 499 h 658"/>
              <a:gd name="T88" fmla="*/ 424 w 626"/>
              <a:gd name="T89" fmla="*/ 484 h 658"/>
              <a:gd name="T90" fmla="*/ 459 w 626"/>
              <a:gd name="T91" fmla="*/ 484 h 658"/>
              <a:gd name="T92" fmla="*/ 535 w 626"/>
              <a:gd name="T93" fmla="*/ 43 h 658"/>
              <a:gd name="T94" fmla="*/ 84 w 626"/>
              <a:gd name="T95" fmla="*/ 43 h 658"/>
              <a:gd name="T96" fmla="*/ 471 w 626"/>
              <a:gd name="T97" fmla="*/ 456 h 658"/>
              <a:gd name="T98" fmla="*/ 474 w 626"/>
              <a:gd name="T99" fmla="*/ 489 h 658"/>
              <a:gd name="T100" fmla="*/ 513 w 626"/>
              <a:gd name="T101" fmla="*/ 527 h 658"/>
              <a:gd name="T102" fmla="*/ 481 w 626"/>
              <a:gd name="T103" fmla="*/ 499 h 658"/>
              <a:gd name="T104" fmla="*/ 520 w 626"/>
              <a:gd name="T105" fmla="*/ 489 h 658"/>
              <a:gd name="T106" fmla="*/ 546 w 626"/>
              <a:gd name="T107" fmla="*/ 461 h 658"/>
              <a:gd name="T108" fmla="*/ 528 w 626"/>
              <a:gd name="T109" fmla="*/ 533 h 658"/>
              <a:gd name="T110" fmla="*/ 551 w 626"/>
              <a:gd name="T111" fmla="*/ 505 h 658"/>
              <a:gd name="T112" fmla="*/ 584 w 626"/>
              <a:gd name="T113" fmla="*/ 33 h 658"/>
              <a:gd name="T114" fmla="*/ 37 w 626"/>
              <a:gd name="T115" fmla="*/ 402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26" h="658">
                <a:moveTo>
                  <a:pt x="554" y="576"/>
                </a:moveTo>
                <a:lnTo>
                  <a:pt x="554" y="576"/>
                </a:lnTo>
                <a:lnTo>
                  <a:pt x="504" y="576"/>
                </a:lnTo>
                <a:cubicBezTo>
                  <a:pt x="501" y="576"/>
                  <a:pt x="498" y="574"/>
                  <a:pt x="498" y="571"/>
                </a:cubicBezTo>
                <a:lnTo>
                  <a:pt x="496" y="549"/>
                </a:lnTo>
                <a:cubicBezTo>
                  <a:pt x="496" y="545"/>
                  <a:pt x="498" y="543"/>
                  <a:pt x="501" y="543"/>
                </a:cubicBezTo>
                <a:lnTo>
                  <a:pt x="550" y="543"/>
                </a:lnTo>
                <a:cubicBezTo>
                  <a:pt x="553" y="543"/>
                  <a:pt x="556" y="545"/>
                  <a:pt x="556" y="549"/>
                </a:cubicBezTo>
                <a:lnTo>
                  <a:pt x="559" y="571"/>
                </a:lnTo>
                <a:cubicBezTo>
                  <a:pt x="559" y="574"/>
                  <a:pt x="557" y="576"/>
                  <a:pt x="554" y="576"/>
                </a:cubicBezTo>
                <a:close/>
                <a:moveTo>
                  <a:pt x="482" y="576"/>
                </a:moveTo>
                <a:lnTo>
                  <a:pt x="482" y="576"/>
                </a:lnTo>
                <a:lnTo>
                  <a:pt x="453" y="576"/>
                </a:lnTo>
                <a:cubicBezTo>
                  <a:pt x="450" y="576"/>
                  <a:pt x="447" y="574"/>
                  <a:pt x="447" y="571"/>
                </a:cubicBezTo>
                <a:lnTo>
                  <a:pt x="445" y="549"/>
                </a:lnTo>
                <a:cubicBezTo>
                  <a:pt x="445" y="545"/>
                  <a:pt x="447" y="543"/>
                  <a:pt x="450" y="543"/>
                </a:cubicBezTo>
                <a:lnTo>
                  <a:pt x="480" y="543"/>
                </a:lnTo>
                <a:cubicBezTo>
                  <a:pt x="483" y="543"/>
                  <a:pt x="485" y="545"/>
                  <a:pt x="486" y="549"/>
                </a:cubicBezTo>
                <a:lnTo>
                  <a:pt x="488" y="571"/>
                </a:lnTo>
                <a:cubicBezTo>
                  <a:pt x="488" y="574"/>
                  <a:pt x="486" y="576"/>
                  <a:pt x="482" y="576"/>
                </a:cubicBezTo>
                <a:close/>
                <a:moveTo>
                  <a:pt x="432" y="527"/>
                </a:moveTo>
                <a:lnTo>
                  <a:pt x="432" y="527"/>
                </a:lnTo>
                <a:lnTo>
                  <a:pt x="431" y="505"/>
                </a:lnTo>
                <a:cubicBezTo>
                  <a:pt x="431" y="502"/>
                  <a:pt x="433" y="499"/>
                  <a:pt x="436" y="499"/>
                </a:cubicBezTo>
                <a:lnTo>
                  <a:pt x="460" y="499"/>
                </a:lnTo>
                <a:cubicBezTo>
                  <a:pt x="463" y="499"/>
                  <a:pt x="466" y="502"/>
                  <a:pt x="466" y="505"/>
                </a:cubicBezTo>
                <a:lnTo>
                  <a:pt x="468" y="527"/>
                </a:lnTo>
                <a:cubicBezTo>
                  <a:pt x="468" y="530"/>
                  <a:pt x="466" y="533"/>
                  <a:pt x="463" y="533"/>
                </a:cubicBezTo>
                <a:lnTo>
                  <a:pt x="438" y="533"/>
                </a:lnTo>
                <a:cubicBezTo>
                  <a:pt x="435" y="533"/>
                  <a:pt x="433" y="530"/>
                  <a:pt x="432" y="527"/>
                </a:cubicBezTo>
                <a:close/>
                <a:moveTo>
                  <a:pt x="431" y="576"/>
                </a:moveTo>
                <a:lnTo>
                  <a:pt x="431" y="576"/>
                </a:lnTo>
                <a:lnTo>
                  <a:pt x="156" y="576"/>
                </a:lnTo>
                <a:cubicBezTo>
                  <a:pt x="153" y="576"/>
                  <a:pt x="150" y="574"/>
                  <a:pt x="151" y="571"/>
                </a:cubicBezTo>
                <a:lnTo>
                  <a:pt x="152" y="549"/>
                </a:lnTo>
                <a:cubicBezTo>
                  <a:pt x="153" y="545"/>
                  <a:pt x="155" y="543"/>
                  <a:pt x="158" y="543"/>
                </a:cubicBezTo>
                <a:lnTo>
                  <a:pt x="429" y="543"/>
                </a:lnTo>
                <a:cubicBezTo>
                  <a:pt x="432" y="543"/>
                  <a:pt x="435" y="545"/>
                  <a:pt x="435" y="549"/>
                </a:cubicBezTo>
                <a:lnTo>
                  <a:pt x="437" y="571"/>
                </a:lnTo>
                <a:cubicBezTo>
                  <a:pt x="437" y="574"/>
                  <a:pt x="434" y="576"/>
                  <a:pt x="431" y="576"/>
                </a:cubicBezTo>
                <a:close/>
                <a:moveTo>
                  <a:pt x="146" y="533"/>
                </a:moveTo>
                <a:lnTo>
                  <a:pt x="146" y="533"/>
                </a:lnTo>
                <a:lnTo>
                  <a:pt x="122" y="533"/>
                </a:lnTo>
                <a:cubicBezTo>
                  <a:pt x="119" y="533"/>
                  <a:pt x="117" y="530"/>
                  <a:pt x="117" y="527"/>
                </a:cubicBezTo>
                <a:lnTo>
                  <a:pt x="119" y="505"/>
                </a:lnTo>
                <a:cubicBezTo>
                  <a:pt x="119" y="502"/>
                  <a:pt x="122" y="499"/>
                  <a:pt x="125" y="499"/>
                </a:cubicBezTo>
                <a:lnTo>
                  <a:pt x="149" y="499"/>
                </a:lnTo>
                <a:cubicBezTo>
                  <a:pt x="152" y="499"/>
                  <a:pt x="154" y="502"/>
                  <a:pt x="154" y="505"/>
                </a:cubicBezTo>
                <a:lnTo>
                  <a:pt x="152" y="527"/>
                </a:lnTo>
                <a:cubicBezTo>
                  <a:pt x="152" y="530"/>
                  <a:pt x="149" y="533"/>
                  <a:pt x="146" y="533"/>
                </a:cubicBezTo>
                <a:close/>
                <a:moveTo>
                  <a:pt x="140" y="571"/>
                </a:moveTo>
                <a:lnTo>
                  <a:pt x="140" y="571"/>
                </a:lnTo>
                <a:cubicBezTo>
                  <a:pt x="140" y="574"/>
                  <a:pt x="137" y="576"/>
                  <a:pt x="134" y="576"/>
                </a:cubicBezTo>
                <a:lnTo>
                  <a:pt x="105" y="576"/>
                </a:lnTo>
                <a:cubicBezTo>
                  <a:pt x="102" y="576"/>
                  <a:pt x="99" y="574"/>
                  <a:pt x="100" y="571"/>
                </a:cubicBezTo>
                <a:lnTo>
                  <a:pt x="102" y="549"/>
                </a:lnTo>
                <a:cubicBezTo>
                  <a:pt x="102" y="545"/>
                  <a:pt x="105" y="543"/>
                  <a:pt x="108" y="543"/>
                </a:cubicBezTo>
                <a:lnTo>
                  <a:pt x="137" y="543"/>
                </a:lnTo>
                <a:cubicBezTo>
                  <a:pt x="140" y="543"/>
                  <a:pt x="142" y="545"/>
                  <a:pt x="142" y="549"/>
                </a:cubicBezTo>
                <a:lnTo>
                  <a:pt x="140" y="571"/>
                </a:lnTo>
                <a:close/>
                <a:moveTo>
                  <a:pt x="89" y="571"/>
                </a:moveTo>
                <a:lnTo>
                  <a:pt x="89" y="571"/>
                </a:lnTo>
                <a:cubicBezTo>
                  <a:pt x="89" y="574"/>
                  <a:pt x="86" y="576"/>
                  <a:pt x="83" y="576"/>
                </a:cubicBezTo>
                <a:lnTo>
                  <a:pt x="66" y="576"/>
                </a:lnTo>
                <a:cubicBezTo>
                  <a:pt x="63" y="576"/>
                  <a:pt x="61" y="574"/>
                  <a:pt x="62" y="571"/>
                </a:cubicBezTo>
                <a:lnTo>
                  <a:pt x="64" y="549"/>
                </a:lnTo>
                <a:cubicBezTo>
                  <a:pt x="65" y="545"/>
                  <a:pt x="67" y="543"/>
                  <a:pt x="70" y="543"/>
                </a:cubicBezTo>
                <a:lnTo>
                  <a:pt x="87" y="543"/>
                </a:lnTo>
                <a:cubicBezTo>
                  <a:pt x="90" y="543"/>
                  <a:pt x="92" y="545"/>
                  <a:pt x="92" y="549"/>
                </a:cubicBezTo>
                <a:lnTo>
                  <a:pt x="89" y="571"/>
                </a:lnTo>
                <a:close/>
                <a:moveTo>
                  <a:pt x="69" y="505"/>
                </a:moveTo>
                <a:lnTo>
                  <a:pt x="69" y="505"/>
                </a:lnTo>
                <a:cubicBezTo>
                  <a:pt x="70" y="502"/>
                  <a:pt x="72" y="499"/>
                  <a:pt x="75" y="499"/>
                </a:cubicBezTo>
                <a:lnTo>
                  <a:pt x="105" y="499"/>
                </a:lnTo>
                <a:cubicBezTo>
                  <a:pt x="107" y="499"/>
                  <a:pt x="110" y="502"/>
                  <a:pt x="109" y="505"/>
                </a:cubicBezTo>
                <a:lnTo>
                  <a:pt x="107" y="527"/>
                </a:lnTo>
                <a:cubicBezTo>
                  <a:pt x="107" y="530"/>
                  <a:pt x="104" y="533"/>
                  <a:pt x="101" y="533"/>
                </a:cubicBezTo>
                <a:lnTo>
                  <a:pt x="71" y="533"/>
                </a:lnTo>
                <a:cubicBezTo>
                  <a:pt x="69" y="533"/>
                  <a:pt x="66" y="530"/>
                  <a:pt x="67" y="527"/>
                </a:cubicBezTo>
                <a:lnTo>
                  <a:pt x="69" y="505"/>
                </a:lnTo>
                <a:close/>
                <a:moveTo>
                  <a:pt x="74" y="461"/>
                </a:moveTo>
                <a:lnTo>
                  <a:pt x="74" y="461"/>
                </a:lnTo>
                <a:cubicBezTo>
                  <a:pt x="75" y="458"/>
                  <a:pt x="77" y="456"/>
                  <a:pt x="80" y="456"/>
                </a:cubicBezTo>
                <a:lnTo>
                  <a:pt x="103" y="456"/>
                </a:lnTo>
                <a:cubicBezTo>
                  <a:pt x="106" y="456"/>
                  <a:pt x="108" y="458"/>
                  <a:pt x="108" y="461"/>
                </a:cubicBezTo>
                <a:lnTo>
                  <a:pt x="106" y="484"/>
                </a:lnTo>
                <a:cubicBezTo>
                  <a:pt x="105" y="487"/>
                  <a:pt x="103" y="489"/>
                  <a:pt x="100" y="489"/>
                </a:cubicBezTo>
                <a:lnTo>
                  <a:pt x="77" y="489"/>
                </a:lnTo>
                <a:cubicBezTo>
                  <a:pt x="74" y="489"/>
                  <a:pt x="72" y="487"/>
                  <a:pt x="72" y="484"/>
                </a:cubicBezTo>
                <a:lnTo>
                  <a:pt x="74" y="461"/>
                </a:lnTo>
                <a:close/>
                <a:moveTo>
                  <a:pt x="152" y="461"/>
                </a:moveTo>
                <a:lnTo>
                  <a:pt x="152" y="461"/>
                </a:lnTo>
                <a:lnTo>
                  <a:pt x="150" y="484"/>
                </a:lnTo>
                <a:cubicBezTo>
                  <a:pt x="150" y="487"/>
                  <a:pt x="147" y="489"/>
                  <a:pt x="144" y="489"/>
                </a:cubicBezTo>
                <a:lnTo>
                  <a:pt x="120" y="489"/>
                </a:lnTo>
                <a:cubicBezTo>
                  <a:pt x="117" y="489"/>
                  <a:pt x="115" y="487"/>
                  <a:pt x="115" y="484"/>
                </a:cubicBezTo>
                <a:lnTo>
                  <a:pt x="118" y="461"/>
                </a:lnTo>
                <a:cubicBezTo>
                  <a:pt x="118" y="458"/>
                  <a:pt x="121" y="456"/>
                  <a:pt x="123" y="456"/>
                </a:cubicBezTo>
                <a:lnTo>
                  <a:pt x="147" y="456"/>
                </a:lnTo>
                <a:cubicBezTo>
                  <a:pt x="150" y="456"/>
                  <a:pt x="152" y="458"/>
                  <a:pt x="152" y="461"/>
                </a:cubicBezTo>
                <a:close/>
                <a:moveTo>
                  <a:pt x="160" y="484"/>
                </a:moveTo>
                <a:lnTo>
                  <a:pt x="160" y="484"/>
                </a:lnTo>
                <a:lnTo>
                  <a:pt x="161" y="461"/>
                </a:lnTo>
                <a:cubicBezTo>
                  <a:pt x="161" y="458"/>
                  <a:pt x="164" y="456"/>
                  <a:pt x="167" y="456"/>
                </a:cubicBezTo>
                <a:lnTo>
                  <a:pt x="190" y="456"/>
                </a:lnTo>
                <a:cubicBezTo>
                  <a:pt x="193" y="456"/>
                  <a:pt x="195" y="458"/>
                  <a:pt x="195" y="461"/>
                </a:cubicBezTo>
                <a:lnTo>
                  <a:pt x="194" y="484"/>
                </a:lnTo>
                <a:cubicBezTo>
                  <a:pt x="194" y="487"/>
                  <a:pt x="191" y="489"/>
                  <a:pt x="188" y="489"/>
                </a:cubicBezTo>
                <a:lnTo>
                  <a:pt x="165" y="489"/>
                </a:lnTo>
                <a:cubicBezTo>
                  <a:pt x="162" y="489"/>
                  <a:pt x="159" y="487"/>
                  <a:pt x="160" y="484"/>
                </a:cubicBezTo>
                <a:close/>
                <a:moveTo>
                  <a:pt x="164" y="505"/>
                </a:moveTo>
                <a:lnTo>
                  <a:pt x="164" y="505"/>
                </a:lnTo>
                <a:cubicBezTo>
                  <a:pt x="164" y="502"/>
                  <a:pt x="167" y="499"/>
                  <a:pt x="170" y="499"/>
                </a:cubicBezTo>
                <a:lnTo>
                  <a:pt x="193" y="499"/>
                </a:lnTo>
                <a:cubicBezTo>
                  <a:pt x="196" y="499"/>
                  <a:pt x="199" y="502"/>
                  <a:pt x="198" y="505"/>
                </a:cubicBezTo>
                <a:lnTo>
                  <a:pt x="197" y="527"/>
                </a:lnTo>
                <a:cubicBezTo>
                  <a:pt x="197" y="530"/>
                  <a:pt x="194" y="533"/>
                  <a:pt x="191" y="533"/>
                </a:cubicBezTo>
                <a:lnTo>
                  <a:pt x="167" y="533"/>
                </a:lnTo>
                <a:cubicBezTo>
                  <a:pt x="164" y="533"/>
                  <a:pt x="162" y="530"/>
                  <a:pt x="162" y="527"/>
                </a:cubicBezTo>
                <a:lnTo>
                  <a:pt x="164" y="505"/>
                </a:lnTo>
                <a:close/>
                <a:moveTo>
                  <a:pt x="204" y="484"/>
                </a:moveTo>
                <a:lnTo>
                  <a:pt x="204" y="484"/>
                </a:lnTo>
                <a:lnTo>
                  <a:pt x="205" y="461"/>
                </a:lnTo>
                <a:cubicBezTo>
                  <a:pt x="205" y="458"/>
                  <a:pt x="208" y="456"/>
                  <a:pt x="210" y="456"/>
                </a:cubicBezTo>
                <a:lnTo>
                  <a:pt x="234" y="456"/>
                </a:lnTo>
                <a:cubicBezTo>
                  <a:pt x="237" y="456"/>
                  <a:pt x="239" y="458"/>
                  <a:pt x="239" y="461"/>
                </a:cubicBezTo>
                <a:lnTo>
                  <a:pt x="238" y="484"/>
                </a:lnTo>
                <a:cubicBezTo>
                  <a:pt x="238" y="487"/>
                  <a:pt x="235" y="489"/>
                  <a:pt x="232" y="489"/>
                </a:cubicBezTo>
                <a:lnTo>
                  <a:pt x="209" y="489"/>
                </a:lnTo>
                <a:cubicBezTo>
                  <a:pt x="206" y="489"/>
                  <a:pt x="204" y="487"/>
                  <a:pt x="204" y="484"/>
                </a:cubicBezTo>
                <a:close/>
                <a:moveTo>
                  <a:pt x="208" y="505"/>
                </a:moveTo>
                <a:lnTo>
                  <a:pt x="208" y="505"/>
                </a:lnTo>
                <a:cubicBezTo>
                  <a:pt x="208" y="502"/>
                  <a:pt x="211" y="499"/>
                  <a:pt x="214" y="499"/>
                </a:cubicBezTo>
                <a:lnTo>
                  <a:pt x="238" y="499"/>
                </a:lnTo>
                <a:cubicBezTo>
                  <a:pt x="241" y="499"/>
                  <a:pt x="243" y="502"/>
                  <a:pt x="243" y="505"/>
                </a:cubicBezTo>
                <a:lnTo>
                  <a:pt x="242" y="527"/>
                </a:lnTo>
                <a:cubicBezTo>
                  <a:pt x="242" y="530"/>
                  <a:pt x="240" y="533"/>
                  <a:pt x="237" y="533"/>
                </a:cubicBezTo>
                <a:lnTo>
                  <a:pt x="212" y="533"/>
                </a:lnTo>
                <a:cubicBezTo>
                  <a:pt x="209" y="533"/>
                  <a:pt x="207" y="530"/>
                  <a:pt x="207" y="527"/>
                </a:cubicBezTo>
                <a:lnTo>
                  <a:pt x="208" y="505"/>
                </a:lnTo>
                <a:close/>
                <a:moveTo>
                  <a:pt x="248" y="484"/>
                </a:moveTo>
                <a:lnTo>
                  <a:pt x="248" y="484"/>
                </a:lnTo>
                <a:lnTo>
                  <a:pt x="248" y="461"/>
                </a:lnTo>
                <a:cubicBezTo>
                  <a:pt x="249" y="458"/>
                  <a:pt x="251" y="456"/>
                  <a:pt x="254" y="456"/>
                </a:cubicBezTo>
                <a:lnTo>
                  <a:pt x="277" y="456"/>
                </a:lnTo>
                <a:cubicBezTo>
                  <a:pt x="280" y="456"/>
                  <a:pt x="282" y="458"/>
                  <a:pt x="282" y="461"/>
                </a:cubicBezTo>
                <a:lnTo>
                  <a:pt x="282" y="484"/>
                </a:lnTo>
                <a:cubicBezTo>
                  <a:pt x="282" y="487"/>
                  <a:pt x="280" y="489"/>
                  <a:pt x="277" y="489"/>
                </a:cubicBezTo>
                <a:lnTo>
                  <a:pt x="253" y="489"/>
                </a:lnTo>
                <a:cubicBezTo>
                  <a:pt x="250" y="489"/>
                  <a:pt x="248" y="487"/>
                  <a:pt x="248" y="484"/>
                </a:cubicBezTo>
                <a:close/>
                <a:moveTo>
                  <a:pt x="253" y="505"/>
                </a:moveTo>
                <a:lnTo>
                  <a:pt x="253" y="505"/>
                </a:lnTo>
                <a:cubicBezTo>
                  <a:pt x="253" y="502"/>
                  <a:pt x="255" y="499"/>
                  <a:pt x="258" y="499"/>
                </a:cubicBezTo>
                <a:lnTo>
                  <a:pt x="282" y="499"/>
                </a:lnTo>
                <a:cubicBezTo>
                  <a:pt x="285" y="499"/>
                  <a:pt x="288" y="502"/>
                  <a:pt x="288" y="505"/>
                </a:cubicBezTo>
                <a:lnTo>
                  <a:pt x="287" y="527"/>
                </a:lnTo>
                <a:cubicBezTo>
                  <a:pt x="287" y="530"/>
                  <a:pt x="285" y="533"/>
                  <a:pt x="282" y="533"/>
                </a:cubicBezTo>
                <a:lnTo>
                  <a:pt x="258" y="533"/>
                </a:lnTo>
                <a:cubicBezTo>
                  <a:pt x="255" y="533"/>
                  <a:pt x="252" y="530"/>
                  <a:pt x="252" y="527"/>
                </a:cubicBezTo>
                <a:lnTo>
                  <a:pt x="253" y="505"/>
                </a:lnTo>
                <a:close/>
                <a:moveTo>
                  <a:pt x="297" y="489"/>
                </a:moveTo>
                <a:lnTo>
                  <a:pt x="297" y="489"/>
                </a:lnTo>
                <a:cubicBezTo>
                  <a:pt x="294" y="489"/>
                  <a:pt x="292" y="487"/>
                  <a:pt x="292" y="484"/>
                </a:cubicBezTo>
                <a:lnTo>
                  <a:pt x="292" y="461"/>
                </a:lnTo>
                <a:cubicBezTo>
                  <a:pt x="292" y="458"/>
                  <a:pt x="294" y="456"/>
                  <a:pt x="297" y="456"/>
                </a:cubicBezTo>
                <a:lnTo>
                  <a:pt x="321" y="456"/>
                </a:lnTo>
                <a:cubicBezTo>
                  <a:pt x="324" y="456"/>
                  <a:pt x="326" y="458"/>
                  <a:pt x="326" y="461"/>
                </a:cubicBezTo>
                <a:lnTo>
                  <a:pt x="326" y="484"/>
                </a:lnTo>
                <a:cubicBezTo>
                  <a:pt x="326" y="487"/>
                  <a:pt x="324" y="489"/>
                  <a:pt x="321" y="489"/>
                </a:cubicBezTo>
                <a:lnTo>
                  <a:pt x="297" y="489"/>
                </a:lnTo>
                <a:close/>
                <a:moveTo>
                  <a:pt x="297" y="505"/>
                </a:moveTo>
                <a:lnTo>
                  <a:pt x="297" y="505"/>
                </a:lnTo>
                <a:cubicBezTo>
                  <a:pt x="297" y="502"/>
                  <a:pt x="300" y="499"/>
                  <a:pt x="303" y="499"/>
                </a:cubicBezTo>
                <a:lnTo>
                  <a:pt x="327" y="499"/>
                </a:lnTo>
                <a:cubicBezTo>
                  <a:pt x="330" y="499"/>
                  <a:pt x="332" y="502"/>
                  <a:pt x="332" y="505"/>
                </a:cubicBezTo>
                <a:lnTo>
                  <a:pt x="332" y="527"/>
                </a:lnTo>
                <a:cubicBezTo>
                  <a:pt x="332" y="530"/>
                  <a:pt x="330" y="533"/>
                  <a:pt x="327" y="533"/>
                </a:cubicBezTo>
                <a:lnTo>
                  <a:pt x="303" y="533"/>
                </a:lnTo>
                <a:cubicBezTo>
                  <a:pt x="300" y="533"/>
                  <a:pt x="297" y="530"/>
                  <a:pt x="297" y="527"/>
                </a:cubicBezTo>
                <a:lnTo>
                  <a:pt x="297" y="505"/>
                </a:lnTo>
                <a:close/>
                <a:moveTo>
                  <a:pt x="341" y="489"/>
                </a:moveTo>
                <a:lnTo>
                  <a:pt x="341" y="489"/>
                </a:lnTo>
                <a:cubicBezTo>
                  <a:pt x="338" y="489"/>
                  <a:pt x="336" y="487"/>
                  <a:pt x="336" y="484"/>
                </a:cubicBezTo>
                <a:lnTo>
                  <a:pt x="336" y="461"/>
                </a:lnTo>
                <a:cubicBezTo>
                  <a:pt x="336" y="458"/>
                  <a:pt x="338" y="456"/>
                  <a:pt x="341" y="456"/>
                </a:cubicBezTo>
                <a:lnTo>
                  <a:pt x="364" y="456"/>
                </a:lnTo>
                <a:cubicBezTo>
                  <a:pt x="367" y="456"/>
                  <a:pt x="370" y="458"/>
                  <a:pt x="370" y="461"/>
                </a:cubicBezTo>
                <a:lnTo>
                  <a:pt x="370" y="484"/>
                </a:lnTo>
                <a:cubicBezTo>
                  <a:pt x="370" y="487"/>
                  <a:pt x="368" y="489"/>
                  <a:pt x="365" y="489"/>
                </a:cubicBezTo>
                <a:lnTo>
                  <a:pt x="341" y="489"/>
                </a:lnTo>
                <a:close/>
                <a:moveTo>
                  <a:pt x="347" y="499"/>
                </a:moveTo>
                <a:lnTo>
                  <a:pt x="347" y="499"/>
                </a:lnTo>
                <a:lnTo>
                  <a:pt x="371" y="499"/>
                </a:lnTo>
                <a:cubicBezTo>
                  <a:pt x="374" y="499"/>
                  <a:pt x="377" y="502"/>
                  <a:pt x="377" y="505"/>
                </a:cubicBezTo>
                <a:lnTo>
                  <a:pt x="377" y="527"/>
                </a:lnTo>
                <a:cubicBezTo>
                  <a:pt x="378" y="530"/>
                  <a:pt x="375" y="533"/>
                  <a:pt x="372" y="533"/>
                </a:cubicBezTo>
                <a:lnTo>
                  <a:pt x="348" y="533"/>
                </a:lnTo>
                <a:cubicBezTo>
                  <a:pt x="345" y="533"/>
                  <a:pt x="342" y="530"/>
                  <a:pt x="342" y="527"/>
                </a:cubicBezTo>
                <a:lnTo>
                  <a:pt x="342" y="505"/>
                </a:lnTo>
                <a:cubicBezTo>
                  <a:pt x="342" y="502"/>
                  <a:pt x="344" y="499"/>
                  <a:pt x="347" y="499"/>
                </a:cubicBezTo>
                <a:close/>
                <a:moveTo>
                  <a:pt x="386" y="489"/>
                </a:moveTo>
                <a:lnTo>
                  <a:pt x="386" y="489"/>
                </a:lnTo>
                <a:cubicBezTo>
                  <a:pt x="383" y="489"/>
                  <a:pt x="380" y="487"/>
                  <a:pt x="380" y="484"/>
                </a:cubicBezTo>
                <a:lnTo>
                  <a:pt x="379" y="461"/>
                </a:lnTo>
                <a:cubicBezTo>
                  <a:pt x="379" y="458"/>
                  <a:pt x="381" y="456"/>
                  <a:pt x="384" y="456"/>
                </a:cubicBezTo>
                <a:lnTo>
                  <a:pt x="408" y="456"/>
                </a:lnTo>
                <a:cubicBezTo>
                  <a:pt x="411" y="456"/>
                  <a:pt x="413" y="458"/>
                  <a:pt x="413" y="461"/>
                </a:cubicBezTo>
                <a:lnTo>
                  <a:pt x="414" y="484"/>
                </a:lnTo>
                <a:cubicBezTo>
                  <a:pt x="415" y="487"/>
                  <a:pt x="412" y="489"/>
                  <a:pt x="409" y="489"/>
                </a:cubicBezTo>
                <a:lnTo>
                  <a:pt x="386" y="489"/>
                </a:lnTo>
                <a:close/>
                <a:moveTo>
                  <a:pt x="392" y="499"/>
                </a:moveTo>
                <a:lnTo>
                  <a:pt x="392" y="499"/>
                </a:lnTo>
                <a:lnTo>
                  <a:pt x="416" y="499"/>
                </a:lnTo>
                <a:cubicBezTo>
                  <a:pt x="419" y="499"/>
                  <a:pt x="421" y="502"/>
                  <a:pt x="421" y="505"/>
                </a:cubicBezTo>
                <a:lnTo>
                  <a:pt x="422" y="527"/>
                </a:lnTo>
                <a:cubicBezTo>
                  <a:pt x="423" y="530"/>
                  <a:pt x="420" y="533"/>
                  <a:pt x="417" y="533"/>
                </a:cubicBezTo>
                <a:lnTo>
                  <a:pt x="393" y="533"/>
                </a:lnTo>
                <a:cubicBezTo>
                  <a:pt x="390" y="533"/>
                  <a:pt x="388" y="530"/>
                  <a:pt x="387" y="527"/>
                </a:cubicBezTo>
                <a:lnTo>
                  <a:pt x="387" y="505"/>
                </a:lnTo>
                <a:cubicBezTo>
                  <a:pt x="386" y="502"/>
                  <a:pt x="389" y="499"/>
                  <a:pt x="392" y="499"/>
                </a:cubicBezTo>
                <a:close/>
                <a:moveTo>
                  <a:pt x="459" y="484"/>
                </a:moveTo>
                <a:lnTo>
                  <a:pt x="459" y="484"/>
                </a:lnTo>
                <a:cubicBezTo>
                  <a:pt x="459" y="487"/>
                  <a:pt x="457" y="489"/>
                  <a:pt x="454" y="489"/>
                </a:cubicBezTo>
                <a:lnTo>
                  <a:pt x="430" y="489"/>
                </a:lnTo>
                <a:cubicBezTo>
                  <a:pt x="427" y="489"/>
                  <a:pt x="424" y="487"/>
                  <a:pt x="424" y="484"/>
                </a:cubicBezTo>
                <a:lnTo>
                  <a:pt x="423" y="461"/>
                </a:lnTo>
                <a:cubicBezTo>
                  <a:pt x="423" y="458"/>
                  <a:pt x="425" y="456"/>
                  <a:pt x="428" y="456"/>
                </a:cubicBezTo>
                <a:lnTo>
                  <a:pt x="451" y="456"/>
                </a:lnTo>
                <a:cubicBezTo>
                  <a:pt x="454" y="456"/>
                  <a:pt x="457" y="458"/>
                  <a:pt x="457" y="461"/>
                </a:cubicBezTo>
                <a:lnTo>
                  <a:pt x="459" y="484"/>
                </a:lnTo>
                <a:close/>
                <a:moveTo>
                  <a:pt x="84" y="43"/>
                </a:moveTo>
                <a:lnTo>
                  <a:pt x="84" y="43"/>
                </a:lnTo>
                <a:cubicBezTo>
                  <a:pt x="84" y="41"/>
                  <a:pt x="86" y="39"/>
                  <a:pt x="88" y="39"/>
                </a:cubicBezTo>
                <a:lnTo>
                  <a:pt x="530" y="39"/>
                </a:lnTo>
                <a:cubicBezTo>
                  <a:pt x="533" y="39"/>
                  <a:pt x="535" y="41"/>
                  <a:pt x="535" y="43"/>
                </a:cubicBezTo>
                <a:lnTo>
                  <a:pt x="535" y="358"/>
                </a:lnTo>
                <a:cubicBezTo>
                  <a:pt x="535" y="360"/>
                  <a:pt x="533" y="362"/>
                  <a:pt x="530" y="362"/>
                </a:cubicBezTo>
                <a:lnTo>
                  <a:pt x="88" y="362"/>
                </a:lnTo>
                <a:cubicBezTo>
                  <a:pt x="86" y="362"/>
                  <a:pt x="84" y="360"/>
                  <a:pt x="84" y="358"/>
                </a:cubicBezTo>
                <a:lnTo>
                  <a:pt x="84" y="43"/>
                </a:lnTo>
                <a:close/>
                <a:moveTo>
                  <a:pt x="474" y="489"/>
                </a:moveTo>
                <a:lnTo>
                  <a:pt x="474" y="489"/>
                </a:lnTo>
                <a:cubicBezTo>
                  <a:pt x="471" y="489"/>
                  <a:pt x="469" y="487"/>
                  <a:pt x="468" y="484"/>
                </a:cubicBezTo>
                <a:lnTo>
                  <a:pt x="467" y="461"/>
                </a:lnTo>
                <a:cubicBezTo>
                  <a:pt x="466" y="458"/>
                  <a:pt x="468" y="456"/>
                  <a:pt x="471" y="456"/>
                </a:cubicBezTo>
                <a:lnTo>
                  <a:pt x="495" y="456"/>
                </a:lnTo>
                <a:cubicBezTo>
                  <a:pt x="498" y="456"/>
                  <a:pt x="500" y="458"/>
                  <a:pt x="500" y="461"/>
                </a:cubicBezTo>
                <a:lnTo>
                  <a:pt x="503" y="484"/>
                </a:lnTo>
                <a:cubicBezTo>
                  <a:pt x="503" y="487"/>
                  <a:pt x="501" y="489"/>
                  <a:pt x="498" y="489"/>
                </a:cubicBezTo>
                <a:lnTo>
                  <a:pt x="474" y="489"/>
                </a:lnTo>
                <a:close/>
                <a:moveTo>
                  <a:pt x="481" y="499"/>
                </a:moveTo>
                <a:lnTo>
                  <a:pt x="481" y="499"/>
                </a:lnTo>
                <a:lnTo>
                  <a:pt x="505" y="499"/>
                </a:lnTo>
                <a:cubicBezTo>
                  <a:pt x="507" y="499"/>
                  <a:pt x="510" y="502"/>
                  <a:pt x="510" y="505"/>
                </a:cubicBezTo>
                <a:lnTo>
                  <a:pt x="513" y="527"/>
                </a:lnTo>
                <a:cubicBezTo>
                  <a:pt x="513" y="530"/>
                  <a:pt x="511" y="533"/>
                  <a:pt x="508" y="533"/>
                </a:cubicBezTo>
                <a:lnTo>
                  <a:pt x="483" y="533"/>
                </a:lnTo>
                <a:cubicBezTo>
                  <a:pt x="480" y="533"/>
                  <a:pt x="478" y="530"/>
                  <a:pt x="478" y="527"/>
                </a:cubicBezTo>
                <a:lnTo>
                  <a:pt x="476" y="505"/>
                </a:lnTo>
                <a:cubicBezTo>
                  <a:pt x="475" y="502"/>
                  <a:pt x="478" y="499"/>
                  <a:pt x="481" y="499"/>
                </a:cubicBezTo>
                <a:close/>
                <a:moveTo>
                  <a:pt x="546" y="461"/>
                </a:moveTo>
                <a:lnTo>
                  <a:pt x="546" y="461"/>
                </a:lnTo>
                <a:lnTo>
                  <a:pt x="548" y="484"/>
                </a:lnTo>
                <a:cubicBezTo>
                  <a:pt x="549" y="487"/>
                  <a:pt x="547" y="489"/>
                  <a:pt x="544" y="489"/>
                </a:cubicBezTo>
                <a:lnTo>
                  <a:pt x="520" y="489"/>
                </a:lnTo>
                <a:cubicBezTo>
                  <a:pt x="517" y="489"/>
                  <a:pt x="514" y="487"/>
                  <a:pt x="514" y="484"/>
                </a:cubicBezTo>
                <a:lnTo>
                  <a:pt x="512" y="461"/>
                </a:lnTo>
                <a:cubicBezTo>
                  <a:pt x="512" y="458"/>
                  <a:pt x="514" y="456"/>
                  <a:pt x="516" y="456"/>
                </a:cubicBezTo>
                <a:lnTo>
                  <a:pt x="540" y="456"/>
                </a:lnTo>
                <a:cubicBezTo>
                  <a:pt x="543" y="456"/>
                  <a:pt x="545" y="458"/>
                  <a:pt x="546" y="461"/>
                </a:cubicBezTo>
                <a:close/>
                <a:moveTo>
                  <a:pt x="551" y="505"/>
                </a:moveTo>
                <a:lnTo>
                  <a:pt x="551" y="505"/>
                </a:lnTo>
                <a:lnTo>
                  <a:pt x="554" y="527"/>
                </a:lnTo>
                <a:cubicBezTo>
                  <a:pt x="554" y="530"/>
                  <a:pt x="552" y="533"/>
                  <a:pt x="549" y="533"/>
                </a:cubicBezTo>
                <a:lnTo>
                  <a:pt x="528" y="533"/>
                </a:lnTo>
                <a:cubicBezTo>
                  <a:pt x="525" y="533"/>
                  <a:pt x="522" y="530"/>
                  <a:pt x="522" y="527"/>
                </a:cubicBezTo>
                <a:lnTo>
                  <a:pt x="520" y="505"/>
                </a:lnTo>
                <a:cubicBezTo>
                  <a:pt x="520" y="502"/>
                  <a:pt x="522" y="499"/>
                  <a:pt x="525" y="499"/>
                </a:cubicBezTo>
                <a:lnTo>
                  <a:pt x="545" y="499"/>
                </a:lnTo>
                <a:cubicBezTo>
                  <a:pt x="548" y="499"/>
                  <a:pt x="551" y="502"/>
                  <a:pt x="551" y="505"/>
                </a:cubicBezTo>
                <a:close/>
                <a:moveTo>
                  <a:pt x="623" y="625"/>
                </a:moveTo>
                <a:lnTo>
                  <a:pt x="623" y="625"/>
                </a:lnTo>
                <a:lnTo>
                  <a:pt x="584" y="402"/>
                </a:lnTo>
                <a:lnTo>
                  <a:pt x="584" y="402"/>
                </a:lnTo>
                <a:lnTo>
                  <a:pt x="584" y="33"/>
                </a:lnTo>
                <a:cubicBezTo>
                  <a:pt x="584" y="14"/>
                  <a:pt x="569" y="0"/>
                  <a:pt x="551" y="0"/>
                </a:cubicBezTo>
                <a:lnTo>
                  <a:pt x="70" y="0"/>
                </a:lnTo>
                <a:cubicBezTo>
                  <a:pt x="52" y="0"/>
                  <a:pt x="37" y="14"/>
                  <a:pt x="37" y="33"/>
                </a:cubicBezTo>
                <a:lnTo>
                  <a:pt x="37" y="402"/>
                </a:lnTo>
                <a:lnTo>
                  <a:pt x="37" y="402"/>
                </a:lnTo>
                <a:lnTo>
                  <a:pt x="2" y="625"/>
                </a:lnTo>
                <a:cubicBezTo>
                  <a:pt x="0" y="643"/>
                  <a:pt x="13" y="658"/>
                  <a:pt x="34" y="658"/>
                </a:cubicBezTo>
                <a:lnTo>
                  <a:pt x="592" y="658"/>
                </a:lnTo>
                <a:cubicBezTo>
                  <a:pt x="612" y="658"/>
                  <a:pt x="626" y="643"/>
                  <a:pt x="623" y="625"/>
                </a:cubicBez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2776"/>
              </a:solidFill>
            </a:endParaRPr>
          </a:p>
        </p:txBody>
      </p:sp>
      <p:grpSp>
        <p:nvGrpSpPr>
          <p:cNvPr id="51" name="Group 50"/>
          <p:cNvGrpSpPr/>
          <p:nvPr/>
        </p:nvGrpSpPr>
        <p:grpSpPr>
          <a:xfrm>
            <a:off x="7209446" y="331227"/>
            <a:ext cx="429768" cy="405189"/>
            <a:chOff x="7209446" y="331227"/>
            <a:chExt cx="429768" cy="405189"/>
          </a:xfrm>
          <a:solidFill>
            <a:srgbClr val="00B0F0"/>
          </a:solidFill>
        </p:grpSpPr>
        <p:sp>
          <p:nvSpPr>
            <p:cNvPr id="52" name="Oval 51"/>
            <p:cNvSpPr/>
            <p:nvPr/>
          </p:nvSpPr>
          <p:spPr>
            <a:xfrm>
              <a:off x="7209446" y="331227"/>
              <a:ext cx="429768" cy="405189"/>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smtClean="0">
                <a:solidFill>
                  <a:schemeClr val="tx2"/>
                </a:solidFill>
                <a:latin typeface="Calibri" panose="020F0502020204030204" pitchFamily="34" charset="0"/>
                <a:cs typeface="Calibri" panose="020F0502020204030204" pitchFamily="34" charset="0"/>
              </a:endParaRPr>
            </a:p>
          </p:txBody>
        </p:sp>
        <p:pic>
          <p:nvPicPr>
            <p:cNvPr id="53" name="Picture 52" descr="33.emf"/>
            <p:cNvPicPr>
              <a:picLocks noChangeAspect="1"/>
            </p:cNvPicPr>
            <p:nvPr/>
          </p:nvPicPr>
          <p:blipFill>
            <a:blip r:embed="rId5">
              <a:biLevel thresh="25000"/>
            </a:blip>
            <a:stretch>
              <a:fillRect/>
            </a:stretch>
          </p:blipFill>
          <p:spPr>
            <a:xfrm>
              <a:off x="7294017" y="412396"/>
              <a:ext cx="256133" cy="237334"/>
            </a:xfrm>
            <a:prstGeom prst="rect">
              <a:avLst/>
            </a:prstGeom>
            <a:grpFill/>
          </p:spPr>
        </p:pic>
      </p:grpSp>
      <p:sp>
        <p:nvSpPr>
          <p:cNvPr id="54" name="Freeform 22"/>
          <p:cNvSpPr>
            <a:spLocks noChangeAspect="1" noEditPoints="1"/>
          </p:cNvSpPr>
          <p:nvPr/>
        </p:nvSpPr>
        <p:spPr bwMode="auto">
          <a:xfrm>
            <a:off x="7758127" y="338461"/>
            <a:ext cx="556306" cy="381639"/>
          </a:xfrm>
          <a:custGeom>
            <a:avLst/>
            <a:gdLst>
              <a:gd name="T0" fmla="*/ 26 w 156"/>
              <a:gd name="T1" fmla="*/ 33 h 102"/>
              <a:gd name="T2" fmla="*/ 26 w 156"/>
              <a:gd name="T3" fmla="*/ 25 h 102"/>
              <a:gd name="T4" fmla="*/ 29 w 156"/>
              <a:gd name="T5" fmla="*/ 24 h 102"/>
              <a:gd name="T6" fmla="*/ 31 w 156"/>
              <a:gd name="T7" fmla="*/ 25 h 102"/>
              <a:gd name="T8" fmla="*/ 31 w 156"/>
              <a:gd name="T9" fmla="*/ 33 h 102"/>
              <a:gd name="T10" fmla="*/ 29 w 156"/>
              <a:gd name="T11" fmla="*/ 34 h 102"/>
              <a:gd name="T12" fmla="*/ 26 w 156"/>
              <a:gd name="T13" fmla="*/ 33 h 102"/>
              <a:gd name="T14" fmla="*/ 156 w 156"/>
              <a:gd name="T15" fmla="*/ 13 h 102"/>
              <a:gd name="T16" fmla="*/ 143 w 156"/>
              <a:gd name="T17" fmla="*/ 102 h 102"/>
              <a:gd name="T18" fmla="*/ 0 w 156"/>
              <a:gd name="T19" fmla="*/ 90 h 102"/>
              <a:gd name="T20" fmla="*/ 13 w 156"/>
              <a:gd name="T21" fmla="*/ 0 h 102"/>
              <a:gd name="T22" fmla="*/ 156 w 156"/>
              <a:gd name="T23" fmla="*/ 13 h 102"/>
              <a:gd name="T24" fmla="*/ 46 w 156"/>
              <a:gd name="T25" fmla="*/ 16 h 102"/>
              <a:gd name="T26" fmla="*/ 16 w 156"/>
              <a:gd name="T27" fmla="*/ 11 h 102"/>
              <a:gd name="T28" fmla="*/ 11 w 156"/>
              <a:gd name="T29" fmla="*/ 36 h 102"/>
              <a:gd name="T30" fmla="*/ 23 w 156"/>
              <a:gd name="T31" fmla="*/ 37 h 102"/>
              <a:gd name="T32" fmla="*/ 29 w 156"/>
              <a:gd name="T33" fmla="*/ 39 h 102"/>
              <a:gd name="T34" fmla="*/ 35 w 156"/>
              <a:gd name="T35" fmla="*/ 36 h 102"/>
              <a:gd name="T36" fmla="*/ 46 w 156"/>
              <a:gd name="T37" fmla="*/ 31 h 102"/>
              <a:gd name="T38" fmla="*/ 36 w 156"/>
              <a:gd name="T39" fmla="*/ 26 h 102"/>
              <a:gd name="T40" fmla="*/ 46 w 156"/>
              <a:gd name="T41" fmla="*/ 21 h 102"/>
              <a:gd name="T42" fmla="*/ 34 w 156"/>
              <a:gd name="T43" fmla="*/ 20 h 102"/>
              <a:gd name="T44" fmla="*/ 28 w 156"/>
              <a:gd name="T45" fmla="*/ 19 h 102"/>
              <a:gd name="T46" fmla="*/ 22 w 156"/>
              <a:gd name="T47" fmla="*/ 21 h 102"/>
              <a:gd name="T48" fmla="*/ 11 w 156"/>
              <a:gd name="T49" fmla="*/ 26 h 102"/>
              <a:gd name="T50" fmla="*/ 21 w 156"/>
              <a:gd name="T51" fmla="*/ 31 h 102"/>
              <a:gd name="T52" fmla="*/ 11 w 156"/>
              <a:gd name="T53" fmla="*/ 36 h 102"/>
              <a:gd name="T54" fmla="*/ 16 w 156"/>
              <a:gd name="T55" fmla="*/ 46 h 102"/>
              <a:gd name="T56" fmla="*/ 46 w 156"/>
              <a:gd name="T57" fmla="*/ 41 h 102"/>
              <a:gd name="T58" fmla="*/ 54 w 156"/>
              <a:gd name="T59" fmla="*/ 77 h 102"/>
              <a:gd name="T60" fmla="*/ 13 w 156"/>
              <a:gd name="T61" fmla="*/ 75 h 102"/>
              <a:gd name="T62" fmla="*/ 11 w 156"/>
              <a:gd name="T63" fmla="*/ 80 h 102"/>
              <a:gd name="T64" fmla="*/ 52 w 156"/>
              <a:gd name="T65" fmla="*/ 82 h 102"/>
              <a:gd name="T66" fmla="*/ 54 w 156"/>
              <a:gd name="T67" fmla="*/ 77 h 102"/>
              <a:gd name="T68" fmla="*/ 140 w 156"/>
              <a:gd name="T69" fmla="*/ 59 h 102"/>
              <a:gd name="T70" fmla="*/ 11 w 156"/>
              <a:gd name="T71" fmla="*/ 61 h 102"/>
              <a:gd name="T72" fmla="*/ 13 w 156"/>
              <a:gd name="T73" fmla="*/ 66 h 102"/>
              <a:gd name="T74" fmla="*/ 142 w 156"/>
              <a:gd name="T75" fmla="*/ 6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02">
                <a:moveTo>
                  <a:pt x="26" y="33"/>
                </a:moveTo>
                <a:cubicBezTo>
                  <a:pt x="26" y="33"/>
                  <a:pt x="26" y="33"/>
                  <a:pt x="26" y="33"/>
                </a:cubicBezTo>
                <a:cubicBezTo>
                  <a:pt x="26" y="25"/>
                  <a:pt x="26" y="25"/>
                  <a:pt x="26" y="25"/>
                </a:cubicBezTo>
                <a:cubicBezTo>
                  <a:pt x="26" y="25"/>
                  <a:pt x="26" y="25"/>
                  <a:pt x="26" y="25"/>
                </a:cubicBezTo>
                <a:cubicBezTo>
                  <a:pt x="26" y="24"/>
                  <a:pt x="27" y="24"/>
                  <a:pt x="28" y="24"/>
                </a:cubicBezTo>
                <a:cubicBezTo>
                  <a:pt x="29" y="24"/>
                  <a:pt x="29" y="24"/>
                  <a:pt x="29" y="24"/>
                </a:cubicBezTo>
                <a:cubicBezTo>
                  <a:pt x="30" y="24"/>
                  <a:pt x="31" y="24"/>
                  <a:pt x="31" y="24"/>
                </a:cubicBezTo>
                <a:cubicBezTo>
                  <a:pt x="31" y="24"/>
                  <a:pt x="31" y="24"/>
                  <a:pt x="31" y="25"/>
                </a:cubicBezTo>
                <a:cubicBezTo>
                  <a:pt x="31" y="25"/>
                  <a:pt x="31" y="25"/>
                  <a:pt x="31" y="25"/>
                </a:cubicBezTo>
                <a:cubicBezTo>
                  <a:pt x="31" y="33"/>
                  <a:pt x="31" y="33"/>
                  <a:pt x="31" y="33"/>
                </a:cubicBezTo>
                <a:cubicBezTo>
                  <a:pt x="31" y="33"/>
                  <a:pt x="31" y="33"/>
                  <a:pt x="31" y="33"/>
                </a:cubicBezTo>
                <a:cubicBezTo>
                  <a:pt x="31" y="33"/>
                  <a:pt x="30" y="34"/>
                  <a:pt x="29" y="34"/>
                </a:cubicBezTo>
                <a:cubicBezTo>
                  <a:pt x="28" y="34"/>
                  <a:pt x="28" y="34"/>
                  <a:pt x="28" y="34"/>
                </a:cubicBezTo>
                <a:cubicBezTo>
                  <a:pt x="27" y="34"/>
                  <a:pt x="27" y="33"/>
                  <a:pt x="26" y="33"/>
                </a:cubicBezTo>
                <a:cubicBezTo>
                  <a:pt x="26" y="33"/>
                  <a:pt x="26" y="33"/>
                  <a:pt x="26" y="33"/>
                </a:cubicBezTo>
                <a:close/>
                <a:moveTo>
                  <a:pt x="156" y="13"/>
                </a:moveTo>
                <a:cubicBezTo>
                  <a:pt x="156" y="90"/>
                  <a:pt x="156" y="90"/>
                  <a:pt x="156" y="90"/>
                </a:cubicBezTo>
                <a:cubicBezTo>
                  <a:pt x="156" y="97"/>
                  <a:pt x="150" y="102"/>
                  <a:pt x="143" y="102"/>
                </a:cubicBezTo>
                <a:cubicBezTo>
                  <a:pt x="13" y="102"/>
                  <a:pt x="13" y="102"/>
                  <a:pt x="13" y="102"/>
                </a:cubicBezTo>
                <a:cubicBezTo>
                  <a:pt x="6" y="102"/>
                  <a:pt x="0" y="97"/>
                  <a:pt x="0" y="90"/>
                </a:cubicBezTo>
                <a:cubicBezTo>
                  <a:pt x="0" y="13"/>
                  <a:pt x="0" y="13"/>
                  <a:pt x="0" y="13"/>
                </a:cubicBezTo>
                <a:cubicBezTo>
                  <a:pt x="0" y="6"/>
                  <a:pt x="6" y="0"/>
                  <a:pt x="13" y="0"/>
                </a:cubicBezTo>
                <a:cubicBezTo>
                  <a:pt x="143" y="0"/>
                  <a:pt x="143" y="0"/>
                  <a:pt x="143" y="0"/>
                </a:cubicBezTo>
                <a:cubicBezTo>
                  <a:pt x="150" y="0"/>
                  <a:pt x="156" y="6"/>
                  <a:pt x="156" y="13"/>
                </a:cubicBezTo>
                <a:close/>
                <a:moveTo>
                  <a:pt x="11" y="16"/>
                </a:moveTo>
                <a:cubicBezTo>
                  <a:pt x="46" y="16"/>
                  <a:pt x="46" y="16"/>
                  <a:pt x="46" y="16"/>
                </a:cubicBezTo>
                <a:cubicBezTo>
                  <a:pt x="46" y="13"/>
                  <a:pt x="44" y="11"/>
                  <a:pt x="41" y="11"/>
                </a:cubicBezTo>
                <a:cubicBezTo>
                  <a:pt x="16" y="11"/>
                  <a:pt x="16" y="11"/>
                  <a:pt x="16" y="11"/>
                </a:cubicBezTo>
                <a:cubicBezTo>
                  <a:pt x="14" y="11"/>
                  <a:pt x="11" y="13"/>
                  <a:pt x="11" y="16"/>
                </a:cubicBezTo>
                <a:close/>
                <a:moveTo>
                  <a:pt x="11" y="36"/>
                </a:moveTo>
                <a:cubicBezTo>
                  <a:pt x="22" y="36"/>
                  <a:pt x="22" y="36"/>
                  <a:pt x="22" y="36"/>
                </a:cubicBezTo>
                <a:cubicBezTo>
                  <a:pt x="23" y="37"/>
                  <a:pt x="23" y="37"/>
                  <a:pt x="23" y="37"/>
                </a:cubicBezTo>
                <a:cubicBezTo>
                  <a:pt x="25" y="38"/>
                  <a:pt x="26" y="39"/>
                  <a:pt x="28" y="39"/>
                </a:cubicBezTo>
                <a:cubicBezTo>
                  <a:pt x="29" y="39"/>
                  <a:pt x="29" y="39"/>
                  <a:pt x="29" y="39"/>
                </a:cubicBezTo>
                <a:cubicBezTo>
                  <a:pt x="31" y="39"/>
                  <a:pt x="32" y="38"/>
                  <a:pt x="34" y="37"/>
                </a:cubicBezTo>
                <a:cubicBezTo>
                  <a:pt x="34" y="37"/>
                  <a:pt x="35" y="37"/>
                  <a:pt x="35" y="36"/>
                </a:cubicBezTo>
                <a:cubicBezTo>
                  <a:pt x="46" y="36"/>
                  <a:pt x="46" y="36"/>
                  <a:pt x="46" y="36"/>
                </a:cubicBezTo>
                <a:cubicBezTo>
                  <a:pt x="46" y="31"/>
                  <a:pt x="46" y="31"/>
                  <a:pt x="46" y="31"/>
                </a:cubicBezTo>
                <a:cubicBezTo>
                  <a:pt x="36" y="31"/>
                  <a:pt x="36" y="31"/>
                  <a:pt x="36" y="31"/>
                </a:cubicBezTo>
                <a:cubicBezTo>
                  <a:pt x="36" y="26"/>
                  <a:pt x="36" y="26"/>
                  <a:pt x="36" y="26"/>
                </a:cubicBezTo>
                <a:cubicBezTo>
                  <a:pt x="46" y="26"/>
                  <a:pt x="46" y="26"/>
                  <a:pt x="46" y="26"/>
                </a:cubicBezTo>
                <a:cubicBezTo>
                  <a:pt x="46" y="21"/>
                  <a:pt x="46" y="21"/>
                  <a:pt x="46" y="21"/>
                </a:cubicBezTo>
                <a:cubicBezTo>
                  <a:pt x="35" y="21"/>
                  <a:pt x="35" y="21"/>
                  <a:pt x="35" y="21"/>
                </a:cubicBezTo>
                <a:cubicBezTo>
                  <a:pt x="35" y="21"/>
                  <a:pt x="34" y="20"/>
                  <a:pt x="34" y="20"/>
                </a:cubicBezTo>
                <a:cubicBezTo>
                  <a:pt x="32" y="19"/>
                  <a:pt x="31" y="19"/>
                  <a:pt x="29" y="19"/>
                </a:cubicBezTo>
                <a:cubicBezTo>
                  <a:pt x="28" y="19"/>
                  <a:pt x="28" y="19"/>
                  <a:pt x="28" y="19"/>
                </a:cubicBezTo>
                <a:cubicBezTo>
                  <a:pt x="26" y="19"/>
                  <a:pt x="25" y="19"/>
                  <a:pt x="23" y="20"/>
                </a:cubicBezTo>
                <a:cubicBezTo>
                  <a:pt x="23" y="20"/>
                  <a:pt x="23" y="21"/>
                  <a:pt x="22" y="21"/>
                </a:cubicBezTo>
                <a:cubicBezTo>
                  <a:pt x="11" y="21"/>
                  <a:pt x="11" y="21"/>
                  <a:pt x="11" y="21"/>
                </a:cubicBezTo>
                <a:cubicBezTo>
                  <a:pt x="11" y="26"/>
                  <a:pt x="11" y="26"/>
                  <a:pt x="11" y="26"/>
                </a:cubicBezTo>
                <a:cubicBezTo>
                  <a:pt x="21" y="26"/>
                  <a:pt x="21" y="26"/>
                  <a:pt x="21" y="26"/>
                </a:cubicBezTo>
                <a:cubicBezTo>
                  <a:pt x="21" y="31"/>
                  <a:pt x="21" y="31"/>
                  <a:pt x="21" y="31"/>
                </a:cubicBezTo>
                <a:cubicBezTo>
                  <a:pt x="11" y="31"/>
                  <a:pt x="11" y="31"/>
                  <a:pt x="11" y="31"/>
                </a:cubicBezTo>
                <a:lnTo>
                  <a:pt x="11" y="36"/>
                </a:lnTo>
                <a:close/>
                <a:moveTo>
                  <a:pt x="11" y="41"/>
                </a:moveTo>
                <a:cubicBezTo>
                  <a:pt x="11" y="44"/>
                  <a:pt x="14" y="46"/>
                  <a:pt x="16" y="46"/>
                </a:cubicBezTo>
                <a:cubicBezTo>
                  <a:pt x="41" y="46"/>
                  <a:pt x="41" y="46"/>
                  <a:pt x="41" y="46"/>
                </a:cubicBezTo>
                <a:cubicBezTo>
                  <a:pt x="44" y="46"/>
                  <a:pt x="46" y="44"/>
                  <a:pt x="46" y="41"/>
                </a:cubicBezTo>
                <a:lnTo>
                  <a:pt x="11" y="41"/>
                </a:lnTo>
                <a:close/>
                <a:moveTo>
                  <a:pt x="54" y="77"/>
                </a:moveTo>
                <a:cubicBezTo>
                  <a:pt x="54" y="76"/>
                  <a:pt x="53" y="75"/>
                  <a:pt x="52" y="75"/>
                </a:cubicBezTo>
                <a:cubicBezTo>
                  <a:pt x="13" y="75"/>
                  <a:pt x="13" y="75"/>
                  <a:pt x="13" y="75"/>
                </a:cubicBezTo>
                <a:cubicBezTo>
                  <a:pt x="12" y="75"/>
                  <a:pt x="11" y="76"/>
                  <a:pt x="11" y="77"/>
                </a:cubicBezTo>
                <a:cubicBezTo>
                  <a:pt x="11" y="80"/>
                  <a:pt x="11" y="80"/>
                  <a:pt x="11" y="80"/>
                </a:cubicBezTo>
                <a:cubicBezTo>
                  <a:pt x="11" y="81"/>
                  <a:pt x="12" y="82"/>
                  <a:pt x="13" y="82"/>
                </a:cubicBezTo>
                <a:cubicBezTo>
                  <a:pt x="52" y="82"/>
                  <a:pt x="52" y="82"/>
                  <a:pt x="52" y="82"/>
                </a:cubicBezTo>
                <a:cubicBezTo>
                  <a:pt x="53" y="82"/>
                  <a:pt x="54" y="81"/>
                  <a:pt x="54" y="80"/>
                </a:cubicBezTo>
                <a:lnTo>
                  <a:pt x="54" y="77"/>
                </a:lnTo>
                <a:close/>
                <a:moveTo>
                  <a:pt x="142" y="61"/>
                </a:moveTo>
                <a:cubicBezTo>
                  <a:pt x="142" y="59"/>
                  <a:pt x="141" y="59"/>
                  <a:pt x="140" y="59"/>
                </a:cubicBezTo>
                <a:cubicBezTo>
                  <a:pt x="13" y="59"/>
                  <a:pt x="13" y="59"/>
                  <a:pt x="13" y="59"/>
                </a:cubicBezTo>
                <a:cubicBezTo>
                  <a:pt x="12" y="59"/>
                  <a:pt x="11" y="59"/>
                  <a:pt x="11" y="61"/>
                </a:cubicBezTo>
                <a:cubicBezTo>
                  <a:pt x="11" y="64"/>
                  <a:pt x="11" y="64"/>
                  <a:pt x="11" y="64"/>
                </a:cubicBezTo>
                <a:cubicBezTo>
                  <a:pt x="11" y="65"/>
                  <a:pt x="12" y="66"/>
                  <a:pt x="13" y="66"/>
                </a:cubicBezTo>
                <a:cubicBezTo>
                  <a:pt x="140" y="66"/>
                  <a:pt x="140" y="66"/>
                  <a:pt x="140" y="66"/>
                </a:cubicBezTo>
                <a:cubicBezTo>
                  <a:pt x="141" y="66"/>
                  <a:pt x="142" y="65"/>
                  <a:pt x="142" y="64"/>
                </a:cubicBezTo>
                <a:lnTo>
                  <a:pt x="142" y="61"/>
                </a:lnTo>
                <a:close/>
              </a:path>
            </a:pathLst>
          </a:custGeom>
          <a:solidFill>
            <a:schemeClr val="bg1">
              <a:lumMod val="85000"/>
            </a:schemeClr>
          </a:solidFill>
          <a:ln>
            <a:noFill/>
          </a:ln>
          <a:extLst/>
        </p:spPr>
        <p:txBody>
          <a:bodyPr vert="horz" wrap="square" lIns="91440" tIns="45720" rIns="91440" bIns="45720" numCol="1" anchor="t" anchorCtr="0" compatLnSpc="1">
            <a:prstTxWarp prst="textNoShape">
              <a:avLst/>
            </a:prstTxWarp>
          </a:bodyPr>
          <a:lstStyle/>
          <a:p>
            <a:endParaRPr lang="en-US" dirty="0">
              <a:solidFill>
                <a:srgbClr val="002776"/>
              </a:solidFill>
            </a:endParaRPr>
          </a:p>
        </p:txBody>
      </p:sp>
      <p:sp>
        <p:nvSpPr>
          <p:cNvPr id="55" name="Freeform 9"/>
          <p:cNvSpPr>
            <a:spLocks noChangeAspect="1" noEditPoints="1"/>
          </p:cNvSpPr>
          <p:nvPr/>
        </p:nvSpPr>
        <p:spPr bwMode="auto">
          <a:xfrm>
            <a:off x="8414367" y="332741"/>
            <a:ext cx="406904" cy="386948"/>
          </a:xfrm>
          <a:custGeom>
            <a:avLst/>
            <a:gdLst>
              <a:gd name="T0" fmla="*/ 3361 w 3383"/>
              <a:gd name="T1" fmla="*/ 2573 h 3220"/>
              <a:gd name="T2" fmla="*/ 2876 w 3383"/>
              <a:gd name="T3" fmla="*/ 2122 h 3220"/>
              <a:gd name="T4" fmla="*/ 1995 w 3383"/>
              <a:gd name="T5" fmla="*/ 1483 h 3220"/>
              <a:gd name="T6" fmla="*/ 1389 w 3383"/>
              <a:gd name="T7" fmla="*/ 581 h 3220"/>
              <a:gd name="T8" fmla="*/ 911 w 3383"/>
              <a:gd name="T9" fmla="*/ 34 h 3220"/>
              <a:gd name="T10" fmla="*/ 685 w 3383"/>
              <a:gd name="T11" fmla="*/ 20 h 3220"/>
              <a:gd name="T12" fmla="*/ 818 w 3383"/>
              <a:gd name="T13" fmla="*/ 261 h 3220"/>
              <a:gd name="T14" fmla="*/ 933 w 3383"/>
              <a:gd name="T15" fmla="*/ 605 h 3220"/>
              <a:gd name="T16" fmla="*/ 631 w 3383"/>
              <a:gd name="T17" fmla="*/ 847 h 3220"/>
              <a:gd name="T18" fmla="*/ 418 w 3383"/>
              <a:gd name="T19" fmla="*/ 661 h 3220"/>
              <a:gd name="T20" fmla="*/ 220 w 3383"/>
              <a:gd name="T21" fmla="*/ 485 h 3220"/>
              <a:gd name="T22" fmla="*/ 191 w 3383"/>
              <a:gd name="T23" fmla="*/ 755 h 3220"/>
              <a:gd name="T24" fmla="*/ 737 w 3383"/>
              <a:gd name="T25" fmla="*/ 1233 h 3220"/>
              <a:gd name="T26" fmla="*/ 1640 w 3383"/>
              <a:gd name="T27" fmla="*/ 1839 h 3220"/>
              <a:gd name="T28" fmla="*/ 2278 w 3383"/>
              <a:gd name="T29" fmla="*/ 2720 h 3220"/>
              <a:gd name="T30" fmla="*/ 2730 w 3383"/>
              <a:gd name="T31" fmla="*/ 3204 h 3220"/>
              <a:gd name="T32" fmla="*/ 2948 w 3383"/>
              <a:gd name="T33" fmla="*/ 3197 h 3220"/>
              <a:gd name="T34" fmla="*/ 2849 w 3383"/>
              <a:gd name="T35" fmla="*/ 2969 h 3220"/>
              <a:gd name="T36" fmla="*/ 2726 w 3383"/>
              <a:gd name="T37" fmla="*/ 2689 h 3220"/>
              <a:gd name="T38" fmla="*/ 2940 w 3383"/>
              <a:gd name="T39" fmla="*/ 2527 h 3220"/>
              <a:gd name="T40" fmla="*/ 3125 w 3383"/>
              <a:gd name="T41" fmla="*/ 2692 h 3220"/>
              <a:gd name="T42" fmla="*/ 3297 w 3383"/>
              <a:gd name="T43" fmla="*/ 2848 h 3220"/>
              <a:gd name="T44" fmla="*/ 3361 w 3383"/>
              <a:gd name="T45" fmla="*/ 2573 h 3220"/>
              <a:gd name="T46" fmla="*/ 1159 w 3383"/>
              <a:gd name="T47" fmla="*/ 2390 h 3220"/>
              <a:gd name="T48" fmla="*/ 1093 w 3383"/>
              <a:gd name="T49" fmla="*/ 2324 h 3220"/>
              <a:gd name="T50" fmla="*/ 529 w 3383"/>
              <a:gd name="T51" fmla="*/ 3021 h 3220"/>
              <a:gd name="T52" fmla="*/ 1159 w 3383"/>
              <a:gd name="T53" fmla="*/ 2390 h 3220"/>
              <a:gd name="T54" fmla="*/ 867 w 3383"/>
              <a:gd name="T55" fmla="*/ 2098 h 3220"/>
              <a:gd name="T56" fmla="*/ 169 w 3383"/>
              <a:gd name="T57" fmla="*/ 2662 h 3220"/>
              <a:gd name="T58" fmla="*/ 867 w 3383"/>
              <a:gd name="T59" fmla="*/ 2098 h 3220"/>
              <a:gd name="T60" fmla="*/ 1566 w 3383"/>
              <a:gd name="T61" fmla="*/ 1913 h 3220"/>
              <a:gd name="T62" fmla="*/ 1635 w 3383"/>
              <a:gd name="T63" fmla="*/ 1982 h 3220"/>
              <a:gd name="T64" fmla="*/ 1011 w 3383"/>
              <a:gd name="T65" fmla="*/ 2719 h 3220"/>
              <a:gd name="T66" fmla="*/ 546 w 3383"/>
              <a:gd name="T67" fmla="*/ 3157 h 3220"/>
              <a:gd name="T68" fmla="*/ 47 w 3383"/>
              <a:gd name="T69" fmla="*/ 2605 h 3220"/>
              <a:gd name="T70" fmla="*/ 1003 w 3383"/>
              <a:gd name="T71" fmla="*/ 1711 h 3220"/>
              <a:gd name="T72" fmla="*/ 1566 w 3383"/>
              <a:gd name="T73" fmla="*/ 1913 h 3220"/>
              <a:gd name="T74" fmla="*/ 1849 w 3383"/>
              <a:gd name="T75" fmla="*/ 1186 h 3220"/>
              <a:gd name="T76" fmla="*/ 2715 w 3383"/>
              <a:gd name="T77" fmla="*/ 319 h 3220"/>
              <a:gd name="T78" fmla="*/ 3046 w 3383"/>
              <a:gd name="T79" fmla="*/ 0 h 3220"/>
              <a:gd name="T80" fmla="*/ 2971 w 3383"/>
              <a:gd name="T81" fmla="*/ 514 h 3220"/>
              <a:gd name="T82" fmla="*/ 2004 w 3383"/>
              <a:gd name="T83" fmla="*/ 1344 h 3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83" h="3220">
                <a:moveTo>
                  <a:pt x="3361" y="2573"/>
                </a:moveTo>
                <a:lnTo>
                  <a:pt x="3361" y="2573"/>
                </a:lnTo>
                <a:cubicBezTo>
                  <a:pt x="3338" y="2480"/>
                  <a:pt x="3265" y="2350"/>
                  <a:pt x="3199" y="2283"/>
                </a:cubicBezTo>
                <a:cubicBezTo>
                  <a:pt x="3132" y="2217"/>
                  <a:pt x="2987" y="2144"/>
                  <a:pt x="2876" y="2122"/>
                </a:cubicBezTo>
                <a:cubicBezTo>
                  <a:pt x="2766" y="2100"/>
                  <a:pt x="2639" y="2064"/>
                  <a:pt x="2595" y="2043"/>
                </a:cubicBezTo>
                <a:cubicBezTo>
                  <a:pt x="2551" y="2021"/>
                  <a:pt x="2281" y="1769"/>
                  <a:pt x="1995" y="1483"/>
                </a:cubicBezTo>
                <a:cubicBezTo>
                  <a:pt x="1709" y="1197"/>
                  <a:pt x="1457" y="927"/>
                  <a:pt x="1436" y="883"/>
                </a:cubicBezTo>
                <a:cubicBezTo>
                  <a:pt x="1415" y="840"/>
                  <a:pt x="1393" y="704"/>
                  <a:pt x="1389" y="581"/>
                </a:cubicBezTo>
                <a:cubicBezTo>
                  <a:pt x="1384" y="458"/>
                  <a:pt x="1318" y="295"/>
                  <a:pt x="1243" y="219"/>
                </a:cubicBezTo>
                <a:cubicBezTo>
                  <a:pt x="1167" y="144"/>
                  <a:pt x="1018" y="60"/>
                  <a:pt x="911" y="34"/>
                </a:cubicBezTo>
                <a:cubicBezTo>
                  <a:pt x="845" y="18"/>
                  <a:pt x="781" y="10"/>
                  <a:pt x="738" y="10"/>
                </a:cubicBezTo>
                <a:cubicBezTo>
                  <a:pt x="711" y="10"/>
                  <a:pt x="692" y="13"/>
                  <a:pt x="685" y="20"/>
                </a:cubicBezTo>
                <a:cubicBezTo>
                  <a:pt x="667" y="38"/>
                  <a:pt x="648" y="57"/>
                  <a:pt x="642" y="63"/>
                </a:cubicBezTo>
                <a:cubicBezTo>
                  <a:pt x="636" y="69"/>
                  <a:pt x="715" y="158"/>
                  <a:pt x="818" y="261"/>
                </a:cubicBezTo>
                <a:cubicBezTo>
                  <a:pt x="920" y="364"/>
                  <a:pt x="1004" y="460"/>
                  <a:pt x="1004" y="475"/>
                </a:cubicBezTo>
                <a:cubicBezTo>
                  <a:pt x="1003" y="490"/>
                  <a:pt x="971" y="548"/>
                  <a:pt x="933" y="605"/>
                </a:cubicBezTo>
                <a:cubicBezTo>
                  <a:pt x="895" y="661"/>
                  <a:pt x="818" y="739"/>
                  <a:pt x="761" y="777"/>
                </a:cubicBezTo>
                <a:cubicBezTo>
                  <a:pt x="705" y="815"/>
                  <a:pt x="646" y="847"/>
                  <a:pt x="631" y="847"/>
                </a:cubicBezTo>
                <a:lnTo>
                  <a:pt x="631" y="847"/>
                </a:lnTo>
                <a:cubicBezTo>
                  <a:pt x="616" y="847"/>
                  <a:pt x="520" y="764"/>
                  <a:pt x="418" y="661"/>
                </a:cubicBezTo>
                <a:cubicBezTo>
                  <a:pt x="319" y="562"/>
                  <a:pt x="232" y="485"/>
                  <a:pt x="221" y="485"/>
                </a:cubicBezTo>
                <a:cubicBezTo>
                  <a:pt x="220" y="485"/>
                  <a:pt x="220" y="485"/>
                  <a:pt x="220" y="485"/>
                </a:cubicBezTo>
                <a:cubicBezTo>
                  <a:pt x="213" y="491"/>
                  <a:pt x="194" y="511"/>
                  <a:pt x="176" y="529"/>
                </a:cubicBezTo>
                <a:cubicBezTo>
                  <a:pt x="158" y="547"/>
                  <a:pt x="165" y="648"/>
                  <a:pt x="191" y="755"/>
                </a:cubicBezTo>
                <a:cubicBezTo>
                  <a:pt x="217" y="861"/>
                  <a:pt x="300" y="1010"/>
                  <a:pt x="376" y="1086"/>
                </a:cubicBezTo>
                <a:cubicBezTo>
                  <a:pt x="452" y="1162"/>
                  <a:pt x="614" y="1228"/>
                  <a:pt x="737" y="1233"/>
                </a:cubicBezTo>
                <a:cubicBezTo>
                  <a:pt x="860" y="1237"/>
                  <a:pt x="996" y="1258"/>
                  <a:pt x="1040" y="1280"/>
                </a:cubicBezTo>
                <a:cubicBezTo>
                  <a:pt x="1084" y="1301"/>
                  <a:pt x="1354" y="1553"/>
                  <a:pt x="1640" y="1839"/>
                </a:cubicBezTo>
                <a:cubicBezTo>
                  <a:pt x="1926" y="2125"/>
                  <a:pt x="2178" y="2395"/>
                  <a:pt x="2199" y="2439"/>
                </a:cubicBezTo>
                <a:cubicBezTo>
                  <a:pt x="2220" y="2483"/>
                  <a:pt x="2256" y="2609"/>
                  <a:pt x="2278" y="2720"/>
                </a:cubicBezTo>
                <a:cubicBezTo>
                  <a:pt x="2300" y="2831"/>
                  <a:pt x="2373" y="2976"/>
                  <a:pt x="2440" y="3042"/>
                </a:cubicBezTo>
                <a:cubicBezTo>
                  <a:pt x="2506" y="3109"/>
                  <a:pt x="2637" y="3182"/>
                  <a:pt x="2730" y="3204"/>
                </a:cubicBezTo>
                <a:cubicBezTo>
                  <a:pt x="2771" y="3214"/>
                  <a:pt x="2814" y="3220"/>
                  <a:pt x="2850" y="3220"/>
                </a:cubicBezTo>
                <a:cubicBezTo>
                  <a:pt x="2896" y="3220"/>
                  <a:pt x="2933" y="3212"/>
                  <a:pt x="2948" y="3197"/>
                </a:cubicBezTo>
                <a:cubicBezTo>
                  <a:pt x="2975" y="3170"/>
                  <a:pt x="3000" y="3144"/>
                  <a:pt x="3005" y="3140"/>
                </a:cubicBezTo>
                <a:cubicBezTo>
                  <a:pt x="3009" y="3136"/>
                  <a:pt x="2939" y="3059"/>
                  <a:pt x="2849" y="2969"/>
                </a:cubicBezTo>
                <a:cubicBezTo>
                  <a:pt x="2758" y="2879"/>
                  <a:pt x="2684" y="2796"/>
                  <a:pt x="2683" y="2784"/>
                </a:cubicBezTo>
                <a:cubicBezTo>
                  <a:pt x="2682" y="2773"/>
                  <a:pt x="2701" y="2730"/>
                  <a:pt x="2726" y="2689"/>
                </a:cubicBezTo>
                <a:cubicBezTo>
                  <a:pt x="2751" y="2648"/>
                  <a:pt x="2804" y="2595"/>
                  <a:pt x="2845" y="2570"/>
                </a:cubicBezTo>
                <a:cubicBezTo>
                  <a:pt x="2885" y="2546"/>
                  <a:pt x="2927" y="2527"/>
                  <a:pt x="2940" y="2527"/>
                </a:cubicBezTo>
                <a:cubicBezTo>
                  <a:pt x="2940" y="2527"/>
                  <a:pt x="2940" y="2527"/>
                  <a:pt x="2940" y="2527"/>
                </a:cubicBezTo>
                <a:cubicBezTo>
                  <a:pt x="2952" y="2528"/>
                  <a:pt x="3035" y="2602"/>
                  <a:pt x="3125" y="2692"/>
                </a:cubicBezTo>
                <a:cubicBezTo>
                  <a:pt x="3213" y="2780"/>
                  <a:pt x="3288" y="2848"/>
                  <a:pt x="3296" y="2848"/>
                </a:cubicBezTo>
                <a:cubicBezTo>
                  <a:pt x="3296" y="2848"/>
                  <a:pt x="3297" y="2848"/>
                  <a:pt x="3297" y="2848"/>
                </a:cubicBezTo>
                <a:cubicBezTo>
                  <a:pt x="3301" y="2844"/>
                  <a:pt x="3326" y="2819"/>
                  <a:pt x="3353" y="2792"/>
                </a:cubicBezTo>
                <a:cubicBezTo>
                  <a:pt x="3380" y="2765"/>
                  <a:pt x="3383" y="2667"/>
                  <a:pt x="3361" y="2573"/>
                </a:cubicBezTo>
                <a:lnTo>
                  <a:pt x="3361" y="2573"/>
                </a:lnTo>
                <a:close/>
                <a:moveTo>
                  <a:pt x="1159" y="2390"/>
                </a:moveTo>
                <a:lnTo>
                  <a:pt x="1159" y="2390"/>
                </a:lnTo>
                <a:lnTo>
                  <a:pt x="1093" y="2324"/>
                </a:lnTo>
                <a:lnTo>
                  <a:pt x="443" y="2973"/>
                </a:lnTo>
                <a:lnTo>
                  <a:pt x="529" y="3021"/>
                </a:lnTo>
                <a:lnTo>
                  <a:pt x="1159" y="2390"/>
                </a:lnTo>
                <a:lnTo>
                  <a:pt x="1159" y="2390"/>
                </a:lnTo>
                <a:close/>
                <a:moveTo>
                  <a:pt x="867" y="2098"/>
                </a:moveTo>
                <a:lnTo>
                  <a:pt x="867" y="2098"/>
                </a:lnTo>
                <a:lnTo>
                  <a:pt x="800" y="2031"/>
                </a:lnTo>
                <a:lnTo>
                  <a:pt x="169" y="2662"/>
                </a:lnTo>
                <a:lnTo>
                  <a:pt x="218" y="2747"/>
                </a:lnTo>
                <a:lnTo>
                  <a:pt x="867" y="2098"/>
                </a:lnTo>
                <a:lnTo>
                  <a:pt x="867" y="2098"/>
                </a:lnTo>
                <a:close/>
                <a:moveTo>
                  <a:pt x="1566" y="1913"/>
                </a:moveTo>
                <a:lnTo>
                  <a:pt x="1566" y="1913"/>
                </a:lnTo>
                <a:cubicBezTo>
                  <a:pt x="1590" y="1937"/>
                  <a:pt x="1613" y="1959"/>
                  <a:pt x="1635" y="1982"/>
                </a:cubicBezTo>
                <a:cubicBezTo>
                  <a:pt x="1584" y="2045"/>
                  <a:pt x="1525" y="2122"/>
                  <a:pt x="1480" y="2188"/>
                </a:cubicBezTo>
                <a:cubicBezTo>
                  <a:pt x="1408" y="2294"/>
                  <a:pt x="1197" y="2533"/>
                  <a:pt x="1011" y="2719"/>
                </a:cubicBezTo>
                <a:cubicBezTo>
                  <a:pt x="825" y="2904"/>
                  <a:pt x="634" y="3095"/>
                  <a:pt x="586" y="3143"/>
                </a:cubicBezTo>
                <a:cubicBezTo>
                  <a:pt x="577" y="3153"/>
                  <a:pt x="563" y="3157"/>
                  <a:pt x="546" y="3157"/>
                </a:cubicBezTo>
                <a:cubicBezTo>
                  <a:pt x="476" y="3157"/>
                  <a:pt x="349" y="3081"/>
                  <a:pt x="229" y="2962"/>
                </a:cubicBezTo>
                <a:cubicBezTo>
                  <a:pt x="81" y="2813"/>
                  <a:pt x="0" y="2653"/>
                  <a:pt x="47" y="2605"/>
                </a:cubicBezTo>
                <a:cubicBezTo>
                  <a:pt x="95" y="2557"/>
                  <a:pt x="287" y="2365"/>
                  <a:pt x="472" y="2180"/>
                </a:cubicBezTo>
                <a:cubicBezTo>
                  <a:pt x="658" y="1994"/>
                  <a:pt x="896" y="1783"/>
                  <a:pt x="1003" y="1711"/>
                </a:cubicBezTo>
                <a:cubicBezTo>
                  <a:pt x="1067" y="1667"/>
                  <a:pt x="1142" y="1610"/>
                  <a:pt x="1203" y="1560"/>
                </a:cubicBezTo>
                <a:cubicBezTo>
                  <a:pt x="1300" y="1651"/>
                  <a:pt x="1424" y="1770"/>
                  <a:pt x="1566" y="1913"/>
                </a:cubicBezTo>
                <a:lnTo>
                  <a:pt x="1566" y="1913"/>
                </a:lnTo>
                <a:close/>
                <a:moveTo>
                  <a:pt x="1849" y="1186"/>
                </a:moveTo>
                <a:lnTo>
                  <a:pt x="1849" y="1186"/>
                </a:lnTo>
                <a:lnTo>
                  <a:pt x="2715" y="319"/>
                </a:lnTo>
                <a:lnTo>
                  <a:pt x="2676" y="220"/>
                </a:lnTo>
                <a:lnTo>
                  <a:pt x="3046" y="0"/>
                </a:lnTo>
                <a:lnTo>
                  <a:pt x="3191" y="145"/>
                </a:lnTo>
                <a:lnTo>
                  <a:pt x="2971" y="514"/>
                </a:lnTo>
                <a:lnTo>
                  <a:pt x="2872" y="475"/>
                </a:lnTo>
                <a:lnTo>
                  <a:pt x="2004" y="1344"/>
                </a:lnTo>
                <a:cubicBezTo>
                  <a:pt x="1948" y="1288"/>
                  <a:pt x="1896" y="1235"/>
                  <a:pt x="1849" y="1186"/>
                </a:cubicBez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6" name="Picture 12" descr="C:\Users\jsauvageau\Desktop\1.png"/>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94583" y="301884"/>
            <a:ext cx="522027" cy="441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63762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body" sz="quarter" idx="13"/>
          </p:nvPr>
        </p:nvSpPr>
        <p:spPr>
          <a:xfrm>
            <a:off x="418768" y="805506"/>
            <a:ext cx="8139445" cy="369332"/>
          </a:xfrm>
        </p:spPr>
        <p:txBody>
          <a:bodyPr/>
          <a:lstStyle/>
          <a:p>
            <a:pPr lvl="0" fontAlgn="auto">
              <a:spcBef>
                <a:spcPts val="0"/>
              </a:spcBef>
              <a:spcAft>
                <a:spcPts val="0"/>
              </a:spcAft>
            </a:pPr>
            <a:r>
              <a:rPr lang="en-US" sz="1200" dirty="0">
                <a:solidFill>
                  <a:srgbClr val="000000"/>
                </a:solidFill>
                <a:latin typeface="Arial" panose="020B0604020202020204" pitchFamily="34" charset="0"/>
              </a:rPr>
              <a:t>Once the </a:t>
            </a:r>
            <a:r>
              <a:rPr lang="en-US" sz="1200" dirty="0" smtClean="0">
                <a:solidFill>
                  <a:srgbClr val="000000"/>
                </a:solidFill>
                <a:latin typeface="Arial" panose="020B0604020202020204" pitchFamily="34" charset="0"/>
              </a:rPr>
              <a:t>Incident Response process has </a:t>
            </a:r>
            <a:r>
              <a:rPr lang="en-US" sz="1200" dirty="0">
                <a:solidFill>
                  <a:srgbClr val="000000"/>
                </a:solidFill>
                <a:latin typeface="Arial" panose="020B0604020202020204" pitchFamily="34" charset="0"/>
              </a:rPr>
              <a:t>been initiated, organizations should focus on resuming </a:t>
            </a:r>
            <a:r>
              <a:rPr lang="en-US" sz="1200" dirty="0" smtClean="0">
                <a:solidFill>
                  <a:srgbClr val="000000"/>
                </a:solidFill>
                <a:latin typeface="Arial" panose="020B0604020202020204" pitchFamily="34" charset="0"/>
              </a:rPr>
              <a:t>critical business operations </a:t>
            </a:r>
            <a:r>
              <a:rPr lang="en-US" sz="1200" dirty="0">
                <a:solidFill>
                  <a:srgbClr val="000000"/>
                </a:solidFill>
                <a:latin typeface="Arial" panose="020B0604020202020204" pitchFamily="34" charset="0"/>
              </a:rPr>
              <a:t>as soon as possible to </a:t>
            </a:r>
            <a:r>
              <a:rPr lang="en-US" sz="1200" dirty="0" smtClean="0">
                <a:solidFill>
                  <a:srgbClr val="000000"/>
                </a:solidFill>
                <a:latin typeface="Arial" panose="020B0604020202020204" pitchFamily="34" charset="0"/>
              </a:rPr>
              <a:t>decrease </a:t>
            </a:r>
            <a:r>
              <a:rPr lang="en-US" sz="1200" dirty="0">
                <a:solidFill>
                  <a:srgbClr val="000000"/>
                </a:solidFill>
                <a:latin typeface="Arial" panose="020B0604020202020204" pitchFamily="34" charset="0"/>
              </a:rPr>
              <a:t>financial, reputational, regulatory, and customer impacts.  </a:t>
            </a:r>
          </a:p>
        </p:txBody>
      </p:sp>
      <p:sp>
        <p:nvSpPr>
          <p:cNvPr id="5" name="Title 3"/>
          <p:cNvSpPr txBox="1">
            <a:spLocks noGrp="1"/>
          </p:cNvSpPr>
          <p:nvPr>
            <p:ph type="title"/>
          </p:nvPr>
        </p:nvSpPr>
        <p:spPr bwMode="gray">
          <a:xfrm>
            <a:off x="409102" y="327872"/>
            <a:ext cx="8330184" cy="349668"/>
          </a:xfrm>
          <a:prstGeom prst="rect">
            <a:avLst/>
          </a:prstGeom>
        </p:spPr>
        <p:txBody>
          <a:bodyPr lIns="0" tIns="0" rIns="0" bIns="0" anchor="b" anchorCtr="0">
            <a:spAutoFit/>
          </a:bodyPr>
          <a:lstStyle>
            <a:lvl1pPr algn="l" rtl="0" eaLnBrk="1" fontAlgn="base" hangingPunct="1">
              <a:lnSpc>
                <a:spcPts val="2600"/>
              </a:lnSpc>
              <a:spcBef>
                <a:spcPct val="0"/>
              </a:spcBef>
              <a:spcAft>
                <a:spcPct val="0"/>
              </a:spcAft>
              <a:defRPr kumimoji="0" lang="en-US" sz="2400" b="1" i="0" u="none" strike="noStrike" kern="1200" cap="none" spc="0" normalizeH="0" baseline="0" noProof="0" dirty="0" smtClean="0">
                <a:ln>
                  <a:noFill/>
                </a:ln>
                <a:solidFill>
                  <a:schemeClr val="tx2"/>
                </a:solidFill>
                <a:effectLst/>
                <a:uLnTx/>
                <a:uFillTx/>
                <a:latin typeface="+mj-lt"/>
                <a:ea typeface="+mj-ea"/>
                <a:cs typeface="+mj-cs"/>
              </a:defRPr>
            </a:lvl1pPr>
            <a:lvl2pPr algn="l" rtl="0" eaLnBrk="1" fontAlgn="base" hangingPunct="1">
              <a:lnSpc>
                <a:spcPct val="90000"/>
              </a:lnSpc>
              <a:spcBef>
                <a:spcPct val="0"/>
              </a:spcBef>
              <a:spcAft>
                <a:spcPct val="0"/>
              </a:spcAft>
              <a:defRPr b="1">
                <a:solidFill>
                  <a:schemeClr val="tx1"/>
                </a:solidFill>
                <a:latin typeface="Arial" charset="0"/>
              </a:defRPr>
            </a:lvl2pPr>
            <a:lvl3pPr algn="l" rtl="0" eaLnBrk="1" fontAlgn="base" hangingPunct="1">
              <a:lnSpc>
                <a:spcPct val="90000"/>
              </a:lnSpc>
              <a:spcBef>
                <a:spcPct val="0"/>
              </a:spcBef>
              <a:spcAft>
                <a:spcPct val="0"/>
              </a:spcAft>
              <a:defRPr b="1">
                <a:solidFill>
                  <a:schemeClr val="tx1"/>
                </a:solidFill>
                <a:latin typeface="Arial" charset="0"/>
              </a:defRPr>
            </a:lvl3pPr>
            <a:lvl4pPr algn="l" rtl="0" eaLnBrk="1" fontAlgn="base" hangingPunct="1">
              <a:lnSpc>
                <a:spcPct val="90000"/>
              </a:lnSpc>
              <a:spcBef>
                <a:spcPct val="0"/>
              </a:spcBef>
              <a:spcAft>
                <a:spcPct val="0"/>
              </a:spcAft>
              <a:defRPr b="1">
                <a:solidFill>
                  <a:schemeClr val="tx1"/>
                </a:solidFill>
                <a:latin typeface="Arial" charset="0"/>
              </a:defRPr>
            </a:lvl4pPr>
            <a:lvl5pPr algn="l" rtl="0" eaLnBrk="1" fontAlgn="base" hangingPunct="1">
              <a:lnSpc>
                <a:spcPct val="90000"/>
              </a:lnSpc>
              <a:spcBef>
                <a:spcPct val="0"/>
              </a:spcBef>
              <a:spcAft>
                <a:spcPct val="0"/>
              </a:spcAft>
              <a:defRPr b="1">
                <a:solidFill>
                  <a:schemeClr val="tx1"/>
                </a:solidFill>
                <a:latin typeface="Arial" charset="0"/>
              </a:defRPr>
            </a:lvl5pPr>
            <a:lvl6pPr marL="457200" algn="l" rtl="0" eaLnBrk="1" fontAlgn="base" hangingPunct="1">
              <a:spcBef>
                <a:spcPct val="0"/>
              </a:spcBef>
              <a:spcAft>
                <a:spcPct val="0"/>
              </a:spcAft>
              <a:defRPr sz="2400" b="1">
                <a:solidFill>
                  <a:schemeClr val="accent1"/>
                </a:solidFill>
                <a:latin typeface="Arial" charset="0"/>
              </a:defRPr>
            </a:lvl6pPr>
            <a:lvl7pPr marL="914400" algn="l" rtl="0" eaLnBrk="1" fontAlgn="base" hangingPunct="1">
              <a:spcBef>
                <a:spcPct val="0"/>
              </a:spcBef>
              <a:spcAft>
                <a:spcPct val="0"/>
              </a:spcAft>
              <a:defRPr sz="2400" b="1">
                <a:solidFill>
                  <a:schemeClr val="accent1"/>
                </a:solidFill>
                <a:latin typeface="Arial" charset="0"/>
              </a:defRPr>
            </a:lvl7pPr>
            <a:lvl8pPr marL="1371600" algn="l" rtl="0" eaLnBrk="1" fontAlgn="base" hangingPunct="1">
              <a:spcBef>
                <a:spcPct val="0"/>
              </a:spcBef>
              <a:spcAft>
                <a:spcPct val="0"/>
              </a:spcAft>
              <a:defRPr sz="2400" b="1">
                <a:solidFill>
                  <a:schemeClr val="accent1"/>
                </a:solidFill>
                <a:latin typeface="Arial" charset="0"/>
              </a:defRPr>
            </a:lvl8pPr>
            <a:lvl9pPr marL="1828800" algn="l" rtl="0" eaLnBrk="1" fontAlgn="base" hangingPunct="1">
              <a:spcBef>
                <a:spcPct val="0"/>
              </a:spcBef>
              <a:spcAft>
                <a:spcPct val="0"/>
              </a:spcAft>
              <a:defRPr sz="2400" b="1">
                <a:solidFill>
                  <a:schemeClr val="accent1"/>
                </a:solidFill>
                <a:latin typeface="Arial" charset="0"/>
              </a:defRPr>
            </a:lvl9pPr>
          </a:lstStyle>
          <a:p>
            <a:r>
              <a:rPr sz="2800" b="0" dirty="0" smtClean="0">
                <a:solidFill>
                  <a:srgbClr val="3C8A2E"/>
                </a:solidFill>
                <a:latin typeface="Arial" panose="020B0604020202020204" pitchFamily="34" charset="0"/>
                <a:cs typeface="Arial" panose="020B0604020202020204" pitchFamily="34" charset="0"/>
              </a:rPr>
              <a:t>Business </a:t>
            </a:r>
            <a:r>
              <a:rPr lang="en-US" sz="2800" b="0" dirty="0">
                <a:solidFill>
                  <a:srgbClr val="3C8A2E"/>
                </a:solidFill>
                <a:latin typeface="Arial" panose="020B0604020202020204" pitchFamily="34" charset="0"/>
                <a:cs typeface="Arial" panose="020B0604020202020204" pitchFamily="34" charset="0"/>
              </a:rPr>
              <a:t>O</a:t>
            </a:r>
            <a:r>
              <a:rPr sz="2800" b="0" dirty="0" smtClean="0">
                <a:solidFill>
                  <a:srgbClr val="3C8A2E"/>
                </a:solidFill>
                <a:latin typeface="Arial" panose="020B0604020202020204" pitchFamily="34" charset="0"/>
                <a:cs typeface="Arial" panose="020B0604020202020204" pitchFamily="34" charset="0"/>
              </a:rPr>
              <a:t>perations</a:t>
            </a:r>
            <a:endParaRPr sz="2800" b="0" dirty="0">
              <a:solidFill>
                <a:srgbClr val="3C8A2E"/>
              </a:solidFill>
              <a:latin typeface="Arial" panose="020B0604020202020204" pitchFamily="34" charset="0"/>
              <a:cs typeface="Arial" panose="020B0604020202020204" pitchFamily="34" charset="0"/>
            </a:endParaRPr>
          </a:p>
        </p:txBody>
      </p:sp>
      <p:sp>
        <p:nvSpPr>
          <p:cNvPr id="40" name="Rectangle 39"/>
          <p:cNvSpPr/>
          <p:nvPr/>
        </p:nvSpPr>
        <p:spPr>
          <a:xfrm>
            <a:off x="4663112" y="4904412"/>
            <a:ext cx="2397507" cy="1938992"/>
          </a:xfrm>
          <a:prstGeom prst="rect">
            <a:avLst/>
          </a:prstGeom>
        </p:spPr>
        <p:txBody>
          <a:bodyPr wrap="square">
            <a:spAutoFit/>
          </a:bodyPr>
          <a:lstStyle/>
          <a:p>
            <a:pPr marL="109538" indent="-109538" algn="l" fontAlgn="auto">
              <a:spcBef>
                <a:spcPts val="0"/>
              </a:spcBef>
              <a:spcAft>
                <a:spcPts val="0"/>
              </a:spcAft>
              <a:buFont typeface="Arial" pitchFamily="34" charset="0"/>
              <a:buChar char="•"/>
              <a:defRPr/>
            </a:pPr>
            <a:r>
              <a:rPr lang="en-US" sz="1000" b="0" dirty="0" smtClean="0">
                <a:solidFill>
                  <a:srgbClr val="000000"/>
                </a:solidFill>
                <a:latin typeface="Arial"/>
                <a:ea typeface="Segoe UI" pitchFamily="34" charset="0"/>
                <a:cs typeface="Calibri" pitchFamily="34" charset="0"/>
              </a:rPr>
              <a:t>Train &amp; redeploy staff to support response &amp; recovery operations.</a:t>
            </a:r>
          </a:p>
          <a:p>
            <a:pPr marL="109538" indent="-109538" algn="l" fontAlgn="auto">
              <a:spcBef>
                <a:spcPts val="0"/>
              </a:spcBef>
              <a:spcAft>
                <a:spcPts val="0"/>
              </a:spcAft>
              <a:buFont typeface="Arial" pitchFamily="34" charset="0"/>
              <a:buChar char="•"/>
              <a:defRPr/>
            </a:pPr>
            <a:r>
              <a:rPr lang="en-US" sz="1000" b="0" dirty="0" smtClean="0">
                <a:solidFill>
                  <a:srgbClr val="000000"/>
                </a:solidFill>
                <a:latin typeface="Arial"/>
                <a:ea typeface="Segoe UI" pitchFamily="34" charset="0"/>
                <a:cs typeface="Calibri" pitchFamily="34" charset="0"/>
              </a:rPr>
              <a:t>Execute supplier contingency plans.</a:t>
            </a:r>
          </a:p>
          <a:p>
            <a:pPr marL="109538" indent="-109538" algn="l" fontAlgn="auto">
              <a:spcBef>
                <a:spcPts val="0"/>
              </a:spcBef>
              <a:spcAft>
                <a:spcPts val="0"/>
              </a:spcAft>
              <a:buFont typeface="Arial" pitchFamily="34" charset="0"/>
              <a:buChar char="•"/>
              <a:defRPr/>
            </a:pPr>
            <a:r>
              <a:rPr lang="en-US" sz="1000" b="0" dirty="0" smtClean="0">
                <a:solidFill>
                  <a:srgbClr val="000000"/>
                </a:solidFill>
                <a:latin typeface="Arial"/>
                <a:ea typeface="Segoe UI" pitchFamily="34" charset="0"/>
                <a:cs typeface="Calibri" pitchFamily="34" charset="0"/>
              </a:rPr>
              <a:t>Engage partner networks to deploy required expertise.</a:t>
            </a:r>
          </a:p>
          <a:p>
            <a:pPr marL="109538" indent="-109538" algn="l" fontAlgn="auto">
              <a:spcBef>
                <a:spcPts val="0"/>
              </a:spcBef>
              <a:spcAft>
                <a:spcPts val="0"/>
              </a:spcAft>
              <a:buFont typeface="Arial" pitchFamily="34" charset="0"/>
              <a:buChar char="•"/>
              <a:defRPr/>
            </a:pPr>
            <a:r>
              <a:rPr lang="en-US" sz="1000" b="0" dirty="0" smtClean="0">
                <a:solidFill>
                  <a:srgbClr val="000000"/>
                </a:solidFill>
                <a:latin typeface="Arial"/>
                <a:ea typeface="Segoe UI" pitchFamily="34" charset="0"/>
                <a:cs typeface="Calibri" pitchFamily="34" charset="0"/>
              </a:rPr>
              <a:t>Implement a crisis communication plan to provide frequent &amp; meaningful updates to stakeholders.</a:t>
            </a:r>
          </a:p>
          <a:p>
            <a:pPr marL="109538" indent="-109538" algn="l" fontAlgn="auto">
              <a:spcBef>
                <a:spcPts val="0"/>
              </a:spcBef>
              <a:spcAft>
                <a:spcPts val="0"/>
              </a:spcAft>
              <a:buFont typeface="Arial" pitchFamily="34" charset="0"/>
              <a:buChar char="•"/>
              <a:defRPr/>
            </a:pPr>
            <a:r>
              <a:rPr lang="en-US" sz="1000" b="0" dirty="0" smtClean="0">
                <a:solidFill>
                  <a:srgbClr val="000000"/>
                </a:solidFill>
                <a:latin typeface="Arial"/>
                <a:ea typeface="Segoe UI" pitchFamily="34" charset="0"/>
                <a:cs typeface="Calibri" pitchFamily="34" charset="0"/>
              </a:rPr>
              <a:t>Confirm existing mechanisms in place </a:t>
            </a:r>
            <a:r>
              <a:rPr lang="en-US" sz="1000" b="0" dirty="0">
                <a:solidFill>
                  <a:srgbClr val="000000"/>
                </a:solidFill>
                <a:latin typeface="Arial"/>
                <a:ea typeface="Segoe UI" pitchFamily="34" charset="0"/>
                <a:cs typeface="Calibri" pitchFamily="34" charset="0"/>
              </a:rPr>
              <a:t>to initiate alternative business processes, if </a:t>
            </a:r>
            <a:r>
              <a:rPr lang="en-US" sz="1000" b="0" dirty="0" smtClean="0">
                <a:solidFill>
                  <a:srgbClr val="000000"/>
                </a:solidFill>
                <a:latin typeface="Arial"/>
                <a:ea typeface="Segoe UI" pitchFamily="34" charset="0"/>
                <a:cs typeface="Calibri" pitchFamily="34" charset="0"/>
              </a:rPr>
              <a:t>required.</a:t>
            </a:r>
            <a:endParaRPr lang="en-US" sz="1000" b="0" dirty="0">
              <a:solidFill>
                <a:srgbClr val="000000"/>
              </a:solidFill>
              <a:latin typeface="Arial"/>
              <a:ea typeface="Segoe UI" pitchFamily="34" charset="0"/>
              <a:cs typeface="Calibri" pitchFamily="34" charset="0"/>
            </a:endParaRPr>
          </a:p>
          <a:p>
            <a:pPr marL="109538" indent="-109538" algn="l" fontAlgn="auto">
              <a:spcBef>
                <a:spcPts val="0"/>
              </a:spcBef>
              <a:spcAft>
                <a:spcPts val="0"/>
              </a:spcAft>
              <a:buFont typeface="Arial" pitchFamily="34" charset="0"/>
              <a:buChar char="•"/>
              <a:defRPr/>
            </a:pPr>
            <a:endParaRPr lang="en-US" sz="1000" b="0" dirty="0">
              <a:solidFill>
                <a:srgbClr val="000000"/>
              </a:solidFill>
              <a:latin typeface="Arial"/>
              <a:ea typeface="Segoe UI" pitchFamily="34" charset="0"/>
              <a:cs typeface="Calibri" pitchFamily="34" charset="0"/>
            </a:endParaRPr>
          </a:p>
        </p:txBody>
      </p:sp>
      <p:sp>
        <p:nvSpPr>
          <p:cNvPr id="41" name="Rectangle 40"/>
          <p:cNvSpPr/>
          <p:nvPr/>
        </p:nvSpPr>
        <p:spPr>
          <a:xfrm>
            <a:off x="4663112" y="2529244"/>
            <a:ext cx="2415634" cy="1323439"/>
          </a:xfrm>
          <a:prstGeom prst="rect">
            <a:avLst/>
          </a:prstGeom>
        </p:spPr>
        <p:txBody>
          <a:bodyPr wrap="square">
            <a:spAutoFit/>
          </a:bodyPr>
          <a:lstStyle/>
          <a:p>
            <a:pPr marL="109538" indent="-109538" algn="l" fontAlgn="auto">
              <a:spcBef>
                <a:spcPts val="0"/>
              </a:spcBef>
              <a:spcAft>
                <a:spcPts val="0"/>
              </a:spcAft>
              <a:buFont typeface="Arial" pitchFamily="34" charset="0"/>
              <a:buChar char="•"/>
              <a:defRPr/>
            </a:pPr>
            <a:r>
              <a:rPr lang="en-US" sz="1000" b="0" dirty="0" smtClean="0">
                <a:solidFill>
                  <a:srgbClr val="000000"/>
                </a:solidFill>
                <a:latin typeface="Arial"/>
                <a:ea typeface="Segoe UI" pitchFamily="34" charset="0"/>
                <a:cs typeface="Calibri" pitchFamily="34" charset="0"/>
              </a:rPr>
              <a:t>Define </a:t>
            </a:r>
            <a:r>
              <a:rPr lang="en-US" sz="1000" b="0" dirty="0">
                <a:solidFill>
                  <a:srgbClr val="000000"/>
                </a:solidFill>
                <a:latin typeface="Arial"/>
                <a:ea typeface="Segoe UI" pitchFamily="34" charset="0"/>
                <a:cs typeface="Calibri" pitchFamily="34" charset="0"/>
              </a:rPr>
              <a:t>key network “terrain” and core business processes to </a:t>
            </a:r>
            <a:r>
              <a:rPr lang="en-US" sz="1000" b="0" dirty="0" smtClean="0">
                <a:solidFill>
                  <a:srgbClr val="000000"/>
                </a:solidFill>
                <a:latin typeface="Arial"/>
                <a:ea typeface="Segoe UI" pitchFamily="34" charset="0"/>
                <a:cs typeface="Calibri" pitchFamily="34" charset="0"/>
              </a:rPr>
              <a:t>protect.</a:t>
            </a:r>
          </a:p>
          <a:p>
            <a:pPr marL="109538" indent="-109538" algn="l" fontAlgn="auto">
              <a:spcBef>
                <a:spcPts val="0"/>
              </a:spcBef>
              <a:spcAft>
                <a:spcPts val="0"/>
              </a:spcAft>
              <a:buFont typeface="Arial" pitchFamily="34" charset="0"/>
              <a:buChar char="•"/>
              <a:defRPr/>
            </a:pPr>
            <a:r>
              <a:rPr lang="en-US" sz="1000" b="0" dirty="0" smtClean="0">
                <a:solidFill>
                  <a:srgbClr val="000000"/>
                </a:solidFill>
                <a:latin typeface="Arial"/>
                <a:ea typeface="Segoe UI" pitchFamily="34" charset="0"/>
                <a:cs typeface="Calibri" pitchFamily="34" charset="0"/>
              </a:rPr>
              <a:t>Design highly redundant critical infrastructure components.</a:t>
            </a:r>
          </a:p>
          <a:p>
            <a:pPr marL="109538" indent="-109538" algn="l" fontAlgn="auto">
              <a:spcBef>
                <a:spcPts val="0"/>
              </a:spcBef>
              <a:spcAft>
                <a:spcPts val="0"/>
              </a:spcAft>
              <a:buFont typeface="Arial" pitchFamily="34" charset="0"/>
              <a:buChar char="•"/>
              <a:defRPr/>
            </a:pPr>
            <a:r>
              <a:rPr lang="en-US" sz="1000" b="0" dirty="0" smtClean="0">
                <a:solidFill>
                  <a:srgbClr val="000000"/>
                </a:solidFill>
                <a:latin typeface="Arial"/>
                <a:ea typeface="Segoe UI" pitchFamily="34" charset="0"/>
                <a:cs typeface="Calibri" pitchFamily="34" charset="0"/>
              </a:rPr>
              <a:t>Initiate recovery within ecosystems least impacted by incident.</a:t>
            </a:r>
          </a:p>
          <a:p>
            <a:pPr marL="109538" indent="-109538" algn="l" fontAlgn="auto">
              <a:spcBef>
                <a:spcPts val="0"/>
              </a:spcBef>
              <a:spcAft>
                <a:spcPts val="0"/>
              </a:spcAft>
              <a:buFont typeface="Arial" pitchFamily="34" charset="0"/>
              <a:buChar char="•"/>
              <a:defRPr/>
            </a:pPr>
            <a:r>
              <a:rPr lang="en-US" sz="1000" b="0" dirty="0">
                <a:solidFill>
                  <a:srgbClr val="000000"/>
                </a:solidFill>
                <a:latin typeface="Arial"/>
                <a:ea typeface="Segoe UI" pitchFamily="34" charset="0"/>
                <a:cs typeface="Calibri" pitchFamily="34" charset="0"/>
              </a:rPr>
              <a:t>Adapt plans and processes as the incident </a:t>
            </a:r>
            <a:r>
              <a:rPr lang="en-US" sz="1000" b="0" dirty="0" smtClean="0">
                <a:solidFill>
                  <a:srgbClr val="000000"/>
                </a:solidFill>
                <a:latin typeface="Arial"/>
                <a:ea typeface="Segoe UI" pitchFamily="34" charset="0"/>
                <a:cs typeface="Calibri" pitchFamily="34" charset="0"/>
              </a:rPr>
              <a:t>evolves.</a:t>
            </a:r>
            <a:endParaRPr lang="en-US" sz="1000" b="0" dirty="0">
              <a:solidFill>
                <a:srgbClr val="000000"/>
              </a:solidFill>
              <a:latin typeface="Arial"/>
              <a:ea typeface="Segoe UI" pitchFamily="34" charset="0"/>
              <a:cs typeface="Calibri" pitchFamily="34" charset="0"/>
            </a:endParaRPr>
          </a:p>
        </p:txBody>
      </p:sp>
      <p:sp>
        <p:nvSpPr>
          <p:cNvPr id="44" name="Rectangle 43"/>
          <p:cNvSpPr/>
          <p:nvPr/>
        </p:nvSpPr>
        <p:spPr bwMode="gray">
          <a:xfrm>
            <a:off x="418768" y="5230605"/>
            <a:ext cx="3694176" cy="731520"/>
          </a:xfrm>
          <a:prstGeom prst="rect">
            <a:avLst/>
          </a:prstGeom>
          <a:solidFill>
            <a:srgbClr val="002776"/>
          </a:solidFill>
          <a:ln w="12700" cap="rnd" algn="ctr">
            <a:noFill/>
            <a:miter lim="800000"/>
            <a:headEnd/>
            <a:tailEnd/>
          </a:ln>
        </p:spPr>
        <p:txBody>
          <a:bodyPr lIns="182880" rtlCol="0" anchor="ctr" anchorCtr="1"/>
          <a:lstStyle/>
          <a:p>
            <a:pPr marL="0" marR="0" lvl="0" indent="0" defTabSz="914400" eaLnBrk="0" fontAlgn="auto" latinLnBrk="0" hangingPunct="0">
              <a:lnSpc>
                <a:spcPct val="100000"/>
              </a:lnSpc>
              <a:spcBef>
                <a:spcPct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Arial"/>
                <a:cs typeface="Calibri" pitchFamily="34" charset="0"/>
              </a:rPr>
              <a:t>How will staff,</a:t>
            </a:r>
            <a:r>
              <a:rPr kumimoji="0" lang="en-US" sz="1400" b="0" i="0" u="none" strike="noStrike" kern="0" cap="none" spc="0" normalizeH="0" noProof="0" dirty="0" smtClean="0">
                <a:ln>
                  <a:noFill/>
                </a:ln>
                <a:solidFill>
                  <a:srgbClr val="FFFFFF"/>
                </a:solidFill>
                <a:effectLst/>
                <a:uLnTx/>
                <a:uFillTx/>
                <a:latin typeface="Arial"/>
                <a:cs typeface="Calibri" pitchFamily="34" charset="0"/>
              </a:rPr>
              <a:t> </a:t>
            </a:r>
            <a:r>
              <a:rPr kumimoji="0" lang="en-US" sz="1400" b="0" i="0" u="none" strike="noStrike" kern="0" cap="none" spc="0" normalizeH="0" baseline="0" noProof="0" dirty="0" smtClean="0">
                <a:ln>
                  <a:noFill/>
                </a:ln>
                <a:solidFill>
                  <a:srgbClr val="FFFFFF"/>
                </a:solidFill>
                <a:effectLst/>
                <a:uLnTx/>
                <a:uFillTx/>
                <a:latin typeface="Arial"/>
                <a:cs typeface="Calibri" pitchFamily="34" charset="0"/>
              </a:rPr>
              <a:t>suppliers, and partners</a:t>
            </a:r>
            <a:r>
              <a:rPr kumimoji="0" lang="en-US" sz="1400" b="0" i="0" u="none" strike="noStrike" kern="0" cap="none" spc="0" normalizeH="0" noProof="0" dirty="0" smtClean="0">
                <a:ln>
                  <a:noFill/>
                </a:ln>
                <a:solidFill>
                  <a:srgbClr val="FFFFFF"/>
                </a:solidFill>
                <a:effectLst/>
                <a:uLnTx/>
                <a:uFillTx/>
                <a:latin typeface="Arial"/>
                <a:cs typeface="Calibri" pitchFamily="34" charset="0"/>
              </a:rPr>
              <a:t> support recovery?</a:t>
            </a:r>
            <a:endParaRPr kumimoji="0" lang="en-US" sz="1400" b="0" i="0" u="none" strike="noStrike" kern="0" cap="none" spc="0" normalizeH="0" baseline="0" noProof="0" dirty="0" smtClean="0">
              <a:ln>
                <a:noFill/>
              </a:ln>
              <a:solidFill>
                <a:srgbClr val="FFFFFF"/>
              </a:solidFill>
              <a:effectLst/>
              <a:uLnTx/>
              <a:uFillTx/>
              <a:latin typeface="Arial"/>
              <a:cs typeface="Calibri" pitchFamily="34" charset="0"/>
            </a:endParaRPr>
          </a:p>
        </p:txBody>
      </p:sp>
      <p:sp>
        <p:nvSpPr>
          <p:cNvPr id="45" name="Rectangle 44"/>
          <p:cNvSpPr/>
          <p:nvPr/>
        </p:nvSpPr>
        <p:spPr bwMode="gray">
          <a:xfrm>
            <a:off x="409102" y="2753882"/>
            <a:ext cx="3694176" cy="731520"/>
          </a:xfrm>
          <a:prstGeom prst="rect">
            <a:avLst/>
          </a:prstGeom>
          <a:solidFill>
            <a:srgbClr val="0039AC"/>
          </a:solidFill>
          <a:ln w="12700" cap="rnd" algn="ctr">
            <a:noFill/>
            <a:miter lim="800000"/>
            <a:headEnd/>
            <a:tailEnd/>
          </a:ln>
        </p:spPr>
        <p:txBody>
          <a:bodyPr lIns="182880" rtlCol="0" anchor="ctr" anchorCtr="1"/>
          <a:lstStyle/>
          <a:p>
            <a:pPr eaLnBrk="0" hangingPunct="0">
              <a:spcBef>
                <a:spcPct val="0"/>
              </a:spcBef>
            </a:pPr>
            <a:r>
              <a:rPr lang="en-US" sz="1400" b="0" dirty="0" smtClean="0">
                <a:solidFill>
                  <a:srgbClr val="FFFFFF"/>
                </a:solidFill>
                <a:latin typeface="Arial"/>
                <a:cs typeface="Calibri" pitchFamily="34" charset="0"/>
              </a:rPr>
              <a:t>What infrastructure is most protected?</a:t>
            </a:r>
            <a:endParaRPr lang="en-US" sz="1400" b="0" dirty="0">
              <a:solidFill>
                <a:srgbClr val="FFFFFF"/>
              </a:solidFill>
              <a:latin typeface="Arial"/>
              <a:cs typeface="Calibri" pitchFamily="34" charset="0"/>
            </a:endParaRPr>
          </a:p>
        </p:txBody>
      </p:sp>
      <p:sp>
        <p:nvSpPr>
          <p:cNvPr id="48" name="Rectangle 47"/>
          <p:cNvSpPr/>
          <p:nvPr/>
        </p:nvSpPr>
        <p:spPr bwMode="gray">
          <a:xfrm>
            <a:off x="418768" y="3992244"/>
            <a:ext cx="3694176" cy="731520"/>
          </a:xfrm>
          <a:prstGeom prst="rect">
            <a:avLst/>
          </a:prstGeom>
          <a:solidFill>
            <a:srgbClr val="AAACBD">
              <a:lumMod val="50000"/>
            </a:srgbClr>
          </a:solidFill>
          <a:ln w="12700" cap="rnd" algn="ctr">
            <a:noFill/>
            <a:miter lim="800000"/>
            <a:headEnd/>
            <a:tailEnd/>
          </a:ln>
        </p:spPr>
        <p:txBody>
          <a:bodyPr lIns="182880" rtlCol="0" anchor="ctr" anchorCtr="1"/>
          <a:lstStyle/>
          <a:p>
            <a:pPr marL="0" marR="0" lvl="0" indent="0" defTabSz="914400" eaLnBrk="0" fontAlgn="auto" latinLnBrk="0" hangingPunct="0">
              <a:lnSpc>
                <a:spcPct val="100000"/>
              </a:lnSpc>
              <a:spcBef>
                <a:spcPct val="0"/>
              </a:spcBef>
              <a:spcAft>
                <a:spcPts val="0"/>
              </a:spcAft>
              <a:buClrTx/>
              <a:buSzTx/>
              <a:buFontTx/>
              <a:buNone/>
              <a:tabLst/>
              <a:defRPr/>
            </a:pPr>
            <a:r>
              <a:rPr lang="en-US" sz="1400" b="0" kern="0" dirty="0" smtClean="0">
                <a:solidFill>
                  <a:srgbClr val="FFFFFF"/>
                </a:solidFill>
                <a:latin typeface="Arial"/>
                <a:cs typeface="Calibri" pitchFamily="34" charset="0"/>
              </a:rPr>
              <a:t>How will I recover?</a:t>
            </a:r>
            <a:endParaRPr kumimoji="0" lang="en-US" sz="1400" b="0" i="0" u="none" strike="noStrike" kern="0" cap="none" spc="0" normalizeH="0" baseline="0" noProof="0" dirty="0" smtClean="0">
              <a:ln>
                <a:noFill/>
              </a:ln>
              <a:solidFill>
                <a:srgbClr val="FFFFFF"/>
              </a:solidFill>
              <a:effectLst/>
              <a:uLnTx/>
              <a:uFillTx/>
              <a:latin typeface="Arial"/>
              <a:cs typeface="Calibri" pitchFamily="34" charset="0"/>
            </a:endParaRPr>
          </a:p>
        </p:txBody>
      </p:sp>
      <p:sp>
        <p:nvSpPr>
          <p:cNvPr id="49" name="Rectangle 48"/>
          <p:cNvSpPr/>
          <p:nvPr/>
        </p:nvSpPr>
        <p:spPr>
          <a:xfrm>
            <a:off x="7074502" y="1339293"/>
            <a:ext cx="1973245" cy="861774"/>
          </a:xfrm>
          <a:prstGeom prst="rect">
            <a:avLst/>
          </a:prstGeom>
        </p:spPr>
        <p:txBody>
          <a:bodyPr wrap="square">
            <a:spAutoFit/>
          </a:bodyPr>
          <a:lstStyle/>
          <a:p>
            <a:pPr marL="109538" indent="-109538" algn="l" fontAlgn="auto">
              <a:spcBef>
                <a:spcPts val="0"/>
              </a:spcBef>
              <a:spcAft>
                <a:spcPts val="0"/>
              </a:spcAft>
              <a:buFont typeface="Arial" pitchFamily="34" charset="0"/>
              <a:buChar char="•"/>
              <a:defRPr/>
            </a:pPr>
            <a:r>
              <a:rPr lang="en-US" sz="1000" b="0" dirty="0" smtClean="0">
                <a:solidFill>
                  <a:srgbClr val="000000"/>
                </a:solidFill>
                <a:latin typeface="Arial"/>
                <a:ea typeface="Segoe UI" pitchFamily="34" charset="0"/>
                <a:cs typeface="Calibri" pitchFamily="34" charset="0"/>
              </a:rPr>
              <a:t>Focus recovery on most critical processes &amp; applications.</a:t>
            </a:r>
          </a:p>
          <a:p>
            <a:pPr marL="109538" indent="-109538" algn="l" fontAlgn="auto">
              <a:spcBef>
                <a:spcPts val="0"/>
              </a:spcBef>
              <a:spcAft>
                <a:spcPts val="0"/>
              </a:spcAft>
              <a:buFont typeface="Arial" pitchFamily="34" charset="0"/>
              <a:buChar char="•"/>
              <a:defRPr/>
            </a:pPr>
            <a:r>
              <a:rPr lang="en-US" sz="1000" b="0" dirty="0" smtClean="0">
                <a:solidFill>
                  <a:srgbClr val="000000"/>
                </a:solidFill>
                <a:latin typeface="Arial"/>
                <a:ea typeface="Segoe UI" pitchFamily="34" charset="0"/>
                <a:cs typeface="Calibri" pitchFamily="34" charset="0"/>
              </a:rPr>
              <a:t>Execute recovery based on impact of disruption.</a:t>
            </a:r>
          </a:p>
        </p:txBody>
      </p:sp>
      <p:sp>
        <p:nvSpPr>
          <p:cNvPr id="50" name="Rectangle 49"/>
          <p:cNvSpPr/>
          <p:nvPr/>
        </p:nvSpPr>
        <p:spPr>
          <a:xfrm>
            <a:off x="7074502" y="3775474"/>
            <a:ext cx="2035913" cy="1631216"/>
          </a:xfrm>
          <a:prstGeom prst="rect">
            <a:avLst/>
          </a:prstGeom>
        </p:spPr>
        <p:txBody>
          <a:bodyPr wrap="square">
            <a:spAutoFit/>
          </a:bodyPr>
          <a:lstStyle/>
          <a:p>
            <a:pPr marL="109538" indent="-109538" algn="l" fontAlgn="auto">
              <a:spcBef>
                <a:spcPts val="0"/>
              </a:spcBef>
              <a:spcAft>
                <a:spcPts val="0"/>
              </a:spcAft>
              <a:buFont typeface="Arial" pitchFamily="34" charset="0"/>
              <a:buChar char="•"/>
              <a:defRPr/>
            </a:pPr>
            <a:r>
              <a:rPr lang="en-US" sz="1000" b="0" dirty="0" smtClean="0">
                <a:solidFill>
                  <a:srgbClr val="000000"/>
                </a:solidFill>
                <a:latin typeface="Arial"/>
                <a:ea typeface="Segoe UI" pitchFamily="34" charset="0"/>
                <a:cs typeface="Calibri" pitchFamily="34" charset="0"/>
              </a:rPr>
              <a:t>Identify physical </a:t>
            </a:r>
            <a:r>
              <a:rPr lang="en-US" sz="1000" b="0" dirty="0">
                <a:solidFill>
                  <a:srgbClr val="000000"/>
                </a:solidFill>
                <a:latin typeface="Arial"/>
                <a:ea typeface="Segoe UI" pitchFamily="34" charset="0"/>
                <a:cs typeface="Calibri" pitchFamily="34" charset="0"/>
              </a:rPr>
              <a:t>or virtual command </a:t>
            </a:r>
            <a:r>
              <a:rPr lang="en-US" sz="1000" b="0" dirty="0" smtClean="0">
                <a:solidFill>
                  <a:srgbClr val="000000"/>
                </a:solidFill>
                <a:latin typeface="Arial"/>
                <a:ea typeface="Segoe UI" pitchFamily="34" charset="0"/>
                <a:cs typeface="Calibri" pitchFamily="34" charset="0"/>
              </a:rPr>
              <a:t>center.</a:t>
            </a:r>
          </a:p>
          <a:p>
            <a:pPr marL="109538" indent="-109538" algn="l" fontAlgn="auto">
              <a:spcBef>
                <a:spcPts val="0"/>
              </a:spcBef>
              <a:spcAft>
                <a:spcPts val="0"/>
              </a:spcAft>
              <a:buFont typeface="Arial" pitchFamily="34" charset="0"/>
              <a:buChar char="•"/>
              <a:defRPr/>
            </a:pPr>
            <a:r>
              <a:rPr lang="en-US" sz="1000" b="0" dirty="0" smtClean="0">
                <a:solidFill>
                  <a:srgbClr val="000000"/>
                </a:solidFill>
                <a:latin typeface="Arial"/>
                <a:ea typeface="Segoe UI" pitchFamily="34" charset="0"/>
                <a:cs typeface="Calibri" pitchFamily="34" charset="0"/>
              </a:rPr>
              <a:t>Implement redundant channels for regular communications. during and following incidents</a:t>
            </a:r>
            <a:r>
              <a:rPr lang="en-US" sz="1000" b="0" dirty="0" smtClean="0">
                <a:solidFill>
                  <a:srgbClr val="FF0000"/>
                </a:solidFill>
                <a:latin typeface="Arial"/>
                <a:ea typeface="Segoe UI" pitchFamily="34" charset="0"/>
                <a:cs typeface="Calibri" pitchFamily="34" charset="0"/>
              </a:rPr>
              <a:t>.</a:t>
            </a:r>
          </a:p>
          <a:p>
            <a:pPr marL="109538" indent="-109538" algn="l" fontAlgn="auto">
              <a:spcBef>
                <a:spcPts val="0"/>
              </a:spcBef>
              <a:spcAft>
                <a:spcPts val="0"/>
              </a:spcAft>
              <a:buFont typeface="Arial" pitchFamily="34" charset="0"/>
              <a:buChar char="•"/>
              <a:defRPr/>
            </a:pPr>
            <a:r>
              <a:rPr lang="en-US" sz="1000" b="0" dirty="0" smtClean="0">
                <a:solidFill>
                  <a:srgbClr val="000000"/>
                </a:solidFill>
                <a:latin typeface="Arial"/>
                <a:ea typeface="Segoe UI" pitchFamily="34" charset="0"/>
                <a:cs typeface="Calibri" pitchFamily="34" charset="0"/>
              </a:rPr>
              <a:t>Document recovery plans &amp; test execution.</a:t>
            </a:r>
          </a:p>
          <a:p>
            <a:pPr marL="109538" indent="-109538" algn="l" fontAlgn="auto">
              <a:spcBef>
                <a:spcPts val="0"/>
              </a:spcBef>
              <a:spcAft>
                <a:spcPts val="0"/>
              </a:spcAft>
              <a:buFont typeface="Arial" pitchFamily="34" charset="0"/>
              <a:buChar char="•"/>
              <a:defRPr/>
            </a:pPr>
            <a:r>
              <a:rPr lang="en-US" sz="1000" b="0" dirty="0" smtClean="0">
                <a:solidFill>
                  <a:srgbClr val="000000"/>
                </a:solidFill>
                <a:latin typeface="Arial"/>
                <a:ea typeface="Segoe UI" pitchFamily="34" charset="0"/>
                <a:cs typeface="Calibri" pitchFamily="34" charset="0"/>
              </a:rPr>
              <a:t>Strict emphasis on testing functionality &amp; security of recovered elements.</a:t>
            </a:r>
          </a:p>
        </p:txBody>
      </p:sp>
      <p:cxnSp>
        <p:nvCxnSpPr>
          <p:cNvPr id="51" name="Straight Arrow Connector 50"/>
          <p:cNvCxnSpPr/>
          <p:nvPr/>
        </p:nvCxnSpPr>
        <p:spPr>
          <a:xfrm flipH="1">
            <a:off x="4396410" y="1838270"/>
            <a:ext cx="2718432" cy="0"/>
          </a:xfrm>
          <a:prstGeom prst="straightConnector1">
            <a:avLst/>
          </a:prstGeom>
          <a:noFill/>
          <a:ln w="12700" cap="flat" cmpd="sng" algn="ctr">
            <a:solidFill>
              <a:srgbClr val="FFC000"/>
            </a:solidFill>
            <a:prstDash val="solid"/>
            <a:headEnd type="none" w="med" len="med"/>
            <a:tailEnd type="none" w="med" len="med"/>
          </a:ln>
          <a:effectLst/>
        </p:spPr>
      </p:cxnSp>
      <p:cxnSp>
        <p:nvCxnSpPr>
          <p:cNvPr id="52" name="Straight Arrow Connector 51"/>
          <p:cNvCxnSpPr/>
          <p:nvPr/>
        </p:nvCxnSpPr>
        <p:spPr>
          <a:xfrm flipH="1">
            <a:off x="4396410" y="5543850"/>
            <a:ext cx="283464" cy="0"/>
          </a:xfrm>
          <a:prstGeom prst="straightConnector1">
            <a:avLst/>
          </a:prstGeom>
          <a:noFill/>
          <a:ln w="12700" cap="flat" cmpd="sng" algn="ctr">
            <a:solidFill>
              <a:srgbClr val="FFC000"/>
            </a:solidFill>
            <a:prstDash val="solid"/>
            <a:headEnd type="none" w="med" len="med"/>
            <a:tailEnd type="none" w="med" len="med"/>
          </a:ln>
          <a:effectLst/>
        </p:spPr>
      </p:cxnSp>
      <p:cxnSp>
        <p:nvCxnSpPr>
          <p:cNvPr id="53" name="Straight Arrow Connector 52"/>
          <p:cNvCxnSpPr/>
          <p:nvPr/>
        </p:nvCxnSpPr>
        <p:spPr>
          <a:xfrm flipH="1" flipV="1">
            <a:off x="4396410" y="3112728"/>
            <a:ext cx="286379" cy="1056"/>
          </a:xfrm>
          <a:prstGeom prst="straightConnector1">
            <a:avLst/>
          </a:prstGeom>
          <a:noFill/>
          <a:ln w="12700" cap="flat" cmpd="sng" algn="ctr">
            <a:solidFill>
              <a:srgbClr val="FFC000"/>
            </a:solidFill>
            <a:prstDash val="solid"/>
            <a:headEnd type="none" w="med" len="med"/>
            <a:tailEnd type="none" w="med" len="med"/>
          </a:ln>
          <a:effectLst/>
        </p:spPr>
      </p:cxnSp>
      <p:cxnSp>
        <p:nvCxnSpPr>
          <p:cNvPr id="54" name="Straight Arrow Connector 53"/>
          <p:cNvCxnSpPr/>
          <p:nvPr/>
        </p:nvCxnSpPr>
        <p:spPr>
          <a:xfrm flipH="1">
            <a:off x="4394360" y="4347902"/>
            <a:ext cx="2725402" cy="2007"/>
          </a:xfrm>
          <a:prstGeom prst="straightConnector1">
            <a:avLst/>
          </a:prstGeom>
          <a:noFill/>
          <a:ln w="12700" cap="flat" cmpd="sng" algn="ctr">
            <a:solidFill>
              <a:srgbClr val="FFC000"/>
            </a:solidFill>
            <a:prstDash val="solid"/>
            <a:headEnd type="none" w="med" len="med"/>
            <a:tailEnd type="none" w="med" len="med"/>
          </a:ln>
          <a:effectLst/>
        </p:spPr>
      </p:cxnSp>
      <p:cxnSp>
        <p:nvCxnSpPr>
          <p:cNvPr id="55" name="Straight Connector 54"/>
          <p:cNvCxnSpPr/>
          <p:nvPr/>
        </p:nvCxnSpPr>
        <p:spPr>
          <a:xfrm>
            <a:off x="7114842" y="1406735"/>
            <a:ext cx="0" cy="794332"/>
          </a:xfrm>
          <a:prstGeom prst="line">
            <a:avLst/>
          </a:prstGeom>
          <a:noFill/>
          <a:ln w="12700" cap="flat" cmpd="sng" algn="ctr">
            <a:solidFill>
              <a:srgbClr val="FFC000"/>
            </a:solidFill>
            <a:prstDash val="solid"/>
          </a:ln>
          <a:effectLst/>
        </p:spPr>
      </p:cxnSp>
      <p:cxnSp>
        <p:nvCxnSpPr>
          <p:cNvPr id="56" name="Straight Connector 55"/>
          <p:cNvCxnSpPr/>
          <p:nvPr/>
        </p:nvCxnSpPr>
        <p:spPr>
          <a:xfrm>
            <a:off x="7119762" y="3849985"/>
            <a:ext cx="0" cy="1252418"/>
          </a:xfrm>
          <a:prstGeom prst="line">
            <a:avLst/>
          </a:prstGeom>
          <a:noFill/>
          <a:ln w="12700" cap="flat" cmpd="sng" algn="ctr">
            <a:solidFill>
              <a:srgbClr val="FFC000"/>
            </a:solidFill>
            <a:prstDash val="solid"/>
          </a:ln>
          <a:effectLst/>
        </p:spPr>
      </p:cxnSp>
      <p:cxnSp>
        <p:nvCxnSpPr>
          <p:cNvPr id="57" name="Straight Connector 56"/>
          <p:cNvCxnSpPr/>
          <p:nvPr/>
        </p:nvCxnSpPr>
        <p:spPr>
          <a:xfrm>
            <a:off x="4675057" y="4904412"/>
            <a:ext cx="0" cy="1715463"/>
          </a:xfrm>
          <a:prstGeom prst="line">
            <a:avLst/>
          </a:prstGeom>
          <a:noFill/>
          <a:ln w="12700" cap="flat" cmpd="sng" algn="ctr">
            <a:solidFill>
              <a:srgbClr val="FFC000"/>
            </a:solidFill>
            <a:prstDash val="solid"/>
          </a:ln>
          <a:effectLst/>
        </p:spPr>
      </p:cxnSp>
      <p:cxnSp>
        <p:nvCxnSpPr>
          <p:cNvPr id="58" name="Straight Connector 57"/>
          <p:cNvCxnSpPr/>
          <p:nvPr/>
        </p:nvCxnSpPr>
        <p:spPr>
          <a:xfrm>
            <a:off x="4675057" y="2587730"/>
            <a:ext cx="0" cy="1114824"/>
          </a:xfrm>
          <a:prstGeom prst="line">
            <a:avLst/>
          </a:prstGeom>
          <a:noFill/>
          <a:ln w="12700" cap="flat" cmpd="sng" algn="ctr">
            <a:solidFill>
              <a:srgbClr val="FFC000"/>
            </a:solidFill>
            <a:prstDash val="solid"/>
          </a:ln>
          <a:effectLst/>
        </p:spPr>
      </p:cxnSp>
      <p:sp>
        <p:nvSpPr>
          <p:cNvPr id="59" name="Isosceles Triangle 58"/>
          <p:cNvSpPr/>
          <p:nvPr/>
        </p:nvSpPr>
        <p:spPr>
          <a:xfrm rot="5400000">
            <a:off x="4165759" y="1746830"/>
            <a:ext cx="274320" cy="182880"/>
          </a:xfrm>
          <a:prstGeom prst="triangle">
            <a:avLst/>
          </a:prstGeom>
          <a:solidFill>
            <a:srgbClr val="FFC000"/>
          </a:solidFill>
          <a:ln w="12700" cap="flat" cmpd="sng" algn="ctr">
            <a:noFill/>
            <a:prstDash val="solid"/>
          </a:ln>
          <a:effectLst/>
        </p:spPr>
        <p:txBody>
          <a:bodyPr lIns="45720" tIns="45720" rIns="45720" rtlCol="0" anchor="ct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60" name="Isosceles Triangle 59"/>
          <p:cNvSpPr/>
          <p:nvPr/>
        </p:nvSpPr>
        <p:spPr>
          <a:xfrm rot="5400000">
            <a:off x="4165760" y="3042886"/>
            <a:ext cx="274320" cy="182880"/>
          </a:xfrm>
          <a:prstGeom prst="triangle">
            <a:avLst/>
          </a:prstGeom>
          <a:solidFill>
            <a:srgbClr val="FFC000"/>
          </a:solidFill>
          <a:ln w="12700" cap="flat" cmpd="sng" algn="ctr">
            <a:noFill/>
            <a:prstDash val="solid"/>
          </a:ln>
          <a:effectLst/>
        </p:spPr>
        <p:txBody>
          <a:bodyPr lIns="45720" tIns="45720" rIns="45720" rtlCol="0" anchor="ct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61" name="Isosceles Triangle 60"/>
          <p:cNvSpPr/>
          <p:nvPr/>
        </p:nvSpPr>
        <p:spPr>
          <a:xfrm rot="5400000">
            <a:off x="4165759" y="4267479"/>
            <a:ext cx="274320" cy="182880"/>
          </a:xfrm>
          <a:prstGeom prst="triangle">
            <a:avLst/>
          </a:prstGeom>
          <a:solidFill>
            <a:srgbClr val="FFC000"/>
          </a:solidFill>
          <a:ln w="12700" cap="flat" cmpd="sng" algn="ctr">
            <a:noFill/>
            <a:prstDash val="solid"/>
          </a:ln>
          <a:effectLst/>
        </p:spPr>
        <p:txBody>
          <a:bodyPr lIns="45720" tIns="45720" rIns="45720" rtlCol="0" anchor="ct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63" name="Isosceles Triangle 62"/>
          <p:cNvSpPr/>
          <p:nvPr/>
        </p:nvSpPr>
        <p:spPr>
          <a:xfrm rot="5400000">
            <a:off x="4165761" y="5452410"/>
            <a:ext cx="274320" cy="182880"/>
          </a:xfrm>
          <a:prstGeom prst="triangle">
            <a:avLst/>
          </a:prstGeom>
          <a:solidFill>
            <a:srgbClr val="FFC000"/>
          </a:solidFill>
          <a:ln w="12700" cap="flat" cmpd="sng" algn="ctr">
            <a:noFill/>
            <a:prstDash val="solid"/>
          </a:ln>
          <a:effectLst/>
        </p:spPr>
        <p:txBody>
          <a:bodyPr lIns="45720" tIns="45720" rIns="45720" rtlCol="0" anchor="ct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65" name="Rectangle 64"/>
          <p:cNvSpPr/>
          <p:nvPr/>
        </p:nvSpPr>
        <p:spPr bwMode="gray">
          <a:xfrm>
            <a:off x="404813" y="1515520"/>
            <a:ext cx="3694176" cy="731520"/>
          </a:xfrm>
          <a:prstGeom prst="rect">
            <a:avLst/>
          </a:prstGeom>
          <a:solidFill>
            <a:srgbClr val="6D9F00"/>
          </a:solidFill>
          <a:ln w="12700" cap="rnd" algn="ctr">
            <a:noFill/>
            <a:miter lim="800000"/>
            <a:headEnd/>
            <a:tailEnd/>
          </a:ln>
        </p:spPr>
        <p:txBody>
          <a:bodyPr lIns="182880" rtlCol="0" anchor="ctr" anchorCtr="1"/>
          <a:lstStyle/>
          <a:p>
            <a:pPr marL="0" marR="0" lvl="0" indent="0" defTabSz="914400" eaLnBrk="0" fontAlgn="auto" latinLnBrk="0" hangingPunct="0">
              <a:lnSpc>
                <a:spcPct val="100000"/>
              </a:lnSpc>
              <a:spcBef>
                <a:spcPct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Arial"/>
                <a:cs typeface="Calibri" pitchFamily="34" charset="0"/>
              </a:rPr>
              <a:t>What </a:t>
            </a:r>
            <a:r>
              <a:rPr kumimoji="0" lang="en-US" sz="1400" b="0" i="0" u="none" strike="noStrike" kern="0" cap="none" spc="0" normalizeH="0" noProof="0" dirty="0" smtClean="0">
                <a:ln>
                  <a:noFill/>
                </a:ln>
                <a:solidFill>
                  <a:srgbClr val="FFFFFF"/>
                </a:solidFill>
                <a:effectLst/>
                <a:uLnTx/>
                <a:uFillTx/>
                <a:latin typeface="Arial"/>
                <a:cs typeface="Calibri" pitchFamily="34" charset="0"/>
              </a:rPr>
              <a:t>business processes &amp; applications are most critical to operations?</a:t>
            </a:r>
            <a:endParaRPr kumimoji="0" lang="en-US" sz="1400" b="0" i="0" u="none" strike="noStrike" kern="0" cap="none" spc="0" normalizeH="0" baseline="0" noProof="0" dirty="0" smtClean="0">
              <a:ln>
                <a:noFill/>
              </a:ln>
              <a:solidFill>
                <a:srgbClr val="FFFFFF"/>
              </a:solidFill>
              <a:effectLst/>
              <a:uLnTx/>
              <a:uFillTx/>
              <a:latin typeface="Arial"/>
              <a:cs typeface="Calibri" pitchFamily="34" charset="0"/>
            </a:endParaRPr>
          </a:p>
        </p:txBody>
      </p:sp>
      <p:grpSp>
        <p:nvGrpSpPr>
          <p:cNvPr id="38" name="Group 37"/>
          <p:cNvGrpSpPr/>
          <p:nvPr/>
        </p:nvGrpSpPr>
        <p:grpSpPr>
          <a:xfrm>
            <a:off x="6013450" y="301884"/>
            <a:ext cx="432628" cy="441252"/>
            <a:chOff x="5975350" y="260757"/>
            <a:chExt cx="513854" cy="539175"/>
          </a:xfrm>
          <a:solidFill>
            <a:schemeClr val="bg1">
              <a:lumMod val="85000"/>
            </a:schemeClr>
          </a:solidFill>
        </p:grpSpPr>
        <p:sp>
          <p:nvSpPr>
            <p:cNvPr id="39" name="Oval 38"/>
            <p:cNvSpPr/>
            <p:nvPr/>
          </p:nvSpPr>
          <p:spPr>
            <a:xfrm>
              <a:off x="5975350" y="260757"/>
              <a:ext cx="513854" cy="539175"/>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endParaRPr lang="en-US" sz="1400" dirty="0" smtClean="0">
                <a:solidFill>
                  <a:srgbClr val="002776"/>
                </a:solidFill>
                <a:cs typeface="Calibri" panose="020F0502020204030204" pitchFamily="34" charset="0"/>
              </a:endParaRPr>
            </a:p>
          </p:txBody>
        </p:sp>
        <p:pic>
          <p:nvPicPr>
            <p:cNvPr id="42" name="Picture 3" descr="C:\Users\kknight\Desktop\cog 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5464" y="332110"/>
              <a:ext cx="239007" cy="248167"/>
            </a:xfrm>
            <a:prstGeom prst="rect">
              <a:avLst/>
            </a:prstGeom>
            <a:grpFill/>
            <a:extLst/>
          </p:spPr>
        </p:pic>
        <p:pic>
          <p:nvPicPr>
            <p:cNvPr id="43" name="Picture 3" descr="C:\Users\kknight\Desktop\cog 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881" y="582878"/>
              <a:ext cx="126040" cy="130871"/>
            </a:xfrm>
            <a:prstGeom prst="rect">
              <a:avLst/>
            </a:prstGeom>
            <a:grpFill/>
            <a:extLst/>
          </p:spPr>
        </p:pic>
        <p:pic>
          <p:nvPicPr>
            <p:cNvPr id="46" name="Picture 3" descr="C:\Users\kknight\Desktop\cog 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767128">
              <a:off x="6213506" y="560203"/>
              <a:ext cx="126040" cy="130871"/>
            </a:xfrm>
            <a:prstGeom prst="rect">
              <a:avLst/>
            </a:prstGeom>
            <a:grpFill/>
            <a:extLst/>
          </p:spPr>
        </p:pic>
        <p:pic>
          <p:nvPicPr>
            <p:cNvPr id="47" name="Picture 3" descr="C:\Users\kknight\Desktop\cog 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6584" y="477390"/>
              <a:ext cx="126040" cy="130871"/>
            </a:xfrm>
            <a:prstGeom prst="rect">
              <a:avLst/>
            </a:prstGeom>
            <a:grpFill/>
            <a:extLst/>
          </p:spPr>
        </p:pic>
      </p:grpSp>
      <p:sp>
        <p:nvSpPr>
          <p:cNvPr id="62" name="Freeform 33"/>
          <p:cNvSpPr>
            <a:spLocks noChangeAspect="1" noEditPoints="1"/>
          </p:cNvSpPr>
          <p:nvPr/>
        </p:nvSpPr>
        <p:spPr bwMode="auto">
          <a:xfrm>
            <a:off x="6617302" y="301884"/>
            <a:ext cx="457200" cy="457200"/>
          </a:xfrm>
          <a:custGeom>
            <a:avLst/>
            <a:gdLst>
              <a:gd name="T0" fmla="*/ 496 w 626"/>
              <a:gd name="T1" fmla="*/ 549 h 658"/>
              <a:gd name="T2" fmla="*/ 554 w 626"/>
              <a:gd name="T3" fmla="*/ 576 h 658"/>
              <a:gd name="T4" fmla="*/ 445 w 626"/>
              <a:gd name="T5" fmla="*/ 549 h 658"/>
              <a:gd name="T6" fmla="*/ 482 w 626"/>
              <a:gd name="T7" fmla="*/ 576 h 658"/>
              <a:gd name="T8" fmla="*/ 460 w 626"/>
              <a:gd name="T9" fmla="*/ 499 h 658"/>
              <a:gd name="T10" fmla="*/ 432 w 626"/>
              <a:gd name="T11" fmla="*/ 527 h 658"/>
              <a:gd name="T12" fmla="*/ 152 w 626"/>
              <a:gd name="T13" fmla="*/ 549 h 658"/>
              <a:gd name="T14" fmla="*/ 431 w 626"/>
              <a:gd name="T15" fmla="*/ 576 h 658"/>
              <a:gd name="T16" fmla="*/ 119 w 626"/>
              <a:gd name="T17" fmla="*/ 505 h 658"/>
              <a:gd name="T18" fmla="*/ 146 w 626"/>
              <a:gd name="T19" fmla="*/ 533 h 658"/>
              <a:gd name="T20" fmla="*/ 100 w 626"/>
              <a:gd name="T21" fmla="*/ 571 h 658"/>
              <a:gd name="T22" fmla="*/ 140 w 626"/>
              <a:gd name="T23" fmla="*/ 571 h 658"/>
              <a:gd name="T24" fmla="*/ 62 w 626"/>
              <a:gd name="T25" fmla="*/ 571 h 658"/>
              <a:gd name="T26" fmla="*/ 89 w 626"/>
              <a:gd name="T27" fmla="*/ 571 h 658"/>
              <a:gd name="T28" fmla="*/ 109 w 626"/>
              <a:gd name="T29" fmla="*/ 505 h 658"/>
              <a:gd name="T30" fmla="*/ 69 w 626"/>
              <a:gd name="T31" fmla="*/ 505 h 658"/>
              <a:gd name="T32" fmla="*/ 108 w 626"/>
              <a:gd name="T33" fmla="*/ 461 h 658"/>
              <a:gd name="T34" fmla="*/ 74 w 626"/>
              <a:gd name="T35" fmla="*/ 461 h 658"/>
              <a:gd name="T36" fmla="*/ 120 w 626"/>
              <a:gd name="T37" fmla="*/ 489 h 658"/>
              <a:gd name="T38" fmla="*/ 152 w 626"/>
              <a:gd name="T39" fmla="*/ 461 h 658"/>
              <a:gd name="T40" fmla="*/ 190 w 626"/>
              <a:gd name="T41" fmla="*/ 456 h 658"/>
              <a:gd name="T42" fmla="*/ 160 w 626"/>
              <a:gd name="T43" fmla="*/ 484 h 658"/>
              <a:gd name="T44" fmla="*/ 198 w 626"/>
              <a:gd name="T45" fmla="*/ 505 h 658"/>
              <a:gd name="T46" fmla="*/ 164 w 626"/>
              <a:gd name="T47" fmla="*/ 505 h 658"/>
              <a:gd name="T48" fmla="*/ 234 w 626"/>
              <a:gd name="T49" fmla="*/ 456 h 658"/>
              <a:gd name="T50" fmla="*/ 204 w 626"/>
              <a:gd name="T51" fmla="*/ 484 h 658"/>
              <a:gd name="T52" fmla="*/ 243 w 626"/>
              <a:gd name="T53" fmla="*/ 505 h 658"/>
              <a:gd name="T54" fmla="*/ 208 w 626"/>
              <a:gd name="T55" fmla="*/ 505 h 658"/>
              <a:gd name="T56" fmla="*/ 277 w 626"/>
              <a:gd name="T57" fmla="*/ 456 h 658"/>
              <a:gd name="T58" fmla="*/ 248 w 626"/>
              <a:gd name="T59" fmla="*/ 484 h 658"/>
              <a:gd name="T60" fmla="*/ 288 w 626"/>
              <a:gd name="T61" fmla="*/ 505 h 658"/>
              <a:gd name="T62" fmla="*/ 253 w 626"/>
              <a:gd name="T63" fmla="*/ 505 h 658"/>
              <a:gd name="T64" fmla="*/ 297 w 626"/>
              <a:gd name="T65" fmla="*/ 456 h 658"/>
              <a:gd name="T66" fmla="*/ 297 w 626"/>
              <a:gd name="T67" fmla="*/ 489 h 658"/>
              <a:gd name="T68" fmla="*/ 332 w 626"/>
              <a:gd name="T69" fmla="*/ 505 h 658"/>
              <a:gd name="T70" fmla="*/ 297 w 626"/>
              <a:gd name="T71" fmla="*/ 505 h 658"/>
              <a:gd name="T72" fmla="*/ 341 w 626"/>
              <a:gd name="T73" fmla="*/ 456 h 658"/>
              <a:gd name="T74" fmla="*/ 341 w 626"/>
              <a:gd name="T75" fmla="*/ 489 h 658"/>
              <a:gd name="T76" fmla="*/ 377 w 626"/>
              <a:gd name="T77" fmla="*/ 527 h 658"/>
              <a:gd name="T78" fmla="*/ 347 w 626"/>
              <a:gd name="T79" fmla="*/ 499 h 658"/>
              <a:gd name="T80" fmla="*/ 384 w 626"/>
              <a:gd name="T81" fmla="*/ 456 h 658"/>
              <a:gd name="T82" fmla="*/ 386 w 626"/>
              <a:gd name="T83" fmla="*/ 489 h 658"/>
              <a:gd name="T84" fmla="*/ 422 w 626"/>
              <a:gd name="T85" fmla="*/ 527 h 658"/>
              <a:gd name="T86" fmla="*/ 392 w 626"/>
              <a:gd name="T87" fmla="*/ 499 h 658"/>
              <a:gd name="T88" fmla="*/ 424 w 626"/>
              <a:gd name="T89" fmla="*/ 484 h 658"/>
              <a:gd name="T90" fmla="*/ 459 w 626"/>
              <a:gd name="T91" fmla="*/ 484 h 658"/>
              <a:gd name="T92" fmla="*/ 535 w 626"/>
              <a:gd name="T93" fmla="*/ 43 h 658"/>
              <a:gd name="T94" fmla="*/ 84 w 626"/>
              <a:gd name="T95" fmla="*/ 43 h 658"/>
              <a:gd name="T96" fmla="*/ 471 w 626"/>
              <a:gd name="T97" fmla="*/ 456 h 658"/>
              <a:gd name="T98" fmla="*/ 474 w 626"/>
              <a:gd name="T99" fmla="*/ 489 h 658"/>
              <a:gd name="T100" fmla="*/ 513 w 626"/>
              <a:gd name="T101" fmla="*/ 527 h 658"/>
              <a:gd name="T102" fmla="*/ 481 w 626"/>
              <a:gd name="T103" fmla="*/ 499 h 658"/>
              <a:gd name="T104" fmla="*/ 520 w 626"/>
              <a:gd name="T105" fmla="*/ 489 h 658"/>
              <a:gd name="T106" fmla="*/ 546 w 626"/>
              <a:gd name="T107" fmla="*/ 461 h 658"/>
              <a:gd name="T108" fmla="*/ 528 w 626"/>
              <a:gd name="T109" fmla="*/ 533 h 658"/>
              <a:gd name="T110" fmla="*/ 551 w 626"/>
              <a:gd name="T111" fmla="*/ 505 h 658"/>
              <a:gd name="T112" fmla="*/ 584 w 626"/>
              <a:gd name="T113" fmla="*/ 33 h 658"/>
              <a:gd name="T114" fmla="*/ 37 w 626"/>
              <a:gd name="T115" fmla="*/ 402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26" h="658">
                <a:moveTo>
                  <a:pt x="554" y="576"/>
                </a:moveTo>
                <a:lnTo>
                  <a:pt x="554" y="576"/>
                </a:lnTo>
                <a:lnTo>
                  <a:pt x="504" y="576"/>
                </a:lnTo>
                <a:cubicBezTo>
                  <a:pt x="501" y="576"/>
                  <a:pt x="498" y="574"/>
                  <a:pt x="498" y="571"/>
                </a:cubicBezTo>
                <a:lnTo>
                  <a:pt x="496" y="549"/>
                </a:lnTo>
                <a:cubicBezTo>
                  <a:pt x="496" y="545"/>
                  <a:pt x="498" y="543"/>
                  <a:pt x="501" y="543"/>
                </a:cubicBezTo>
                <a:lnTo>
                  <a:pt x="550" y="543"/>
                </a:lnTo>
                <a:cubicBezTo>
                  <a:pt x="553" y="543"/>
                  <a:pt x="556" y="545"/>
                  <a:pt x="556" y="549"/>
                </a:cubicBezTo>
                <a:lnTo>
                  <a:pt x="559" y="571"/>
                </a:lnTo>
                <a:cubicBezTo>
                  <a:pt x="559" y="574"/>
                  <a:pt x="557" y="576"/>
                  <a:pt x="554" y="576"/>
                </a:cubicBezTo>
                <a:close/>
                <a:moveTo>
                  <a:pt x="482" y="576"/>
                </a:moveTo>
                <a:lnTo>
                  <a:pt x="482" y="576"/>
                </a:lnTo>
                <a:lnTo>
                  <a:pt x="453" y="576"/>
                </a:lnTo>
                <a:cubicBezTo>
                  <a:pt x="450" y="576"/>
                  <a:pt x="447" y="574"/>
                  <a:pt x="447" y="571"/>
                </a:cubicBezTo>
                <a:lnTo>
                  <a:pt x="445" y="549"/>
                </a:lnTo>
                <a:cubicBezTo>
                  <a:pt x="445" y="545"/>
                  <a:pt x="447" y="543"/>
                  <a:pt x="450" y="543"/>
                </a:cubicBezTo>
                <a:lnTo>
                  <a:pt x="480" y="543"/>
                </a:lnTo>
                <a:cubicBezTo>
                  <a:pt x="483" y="543"/>
                  <a:pt x="485" y="545"/>
                  <a:pt x="486" y="549"/>
                </a:cubicBezTo>
                <a:lnTo>
                  <a:pt x="488" y="571"/>
                </a:lnTo>
                <a:cubicBezTo>
                  <a:pt x="488" y="574"/>
                  <a:pt x="486" y="576"/>
                  <a:pt x="482" y="576"/>
                </a:cubicBezTo>
                <a:close/>
                <a:moveTo>
                  <a:pt x="432" y="527"/>
                </a:moveTo>
                <a:lnTo>
                  <a:pt x="432" y="527"/>
                </a:lnTo>
                <a:lnTo>
                  <a:pt x="431" y="505"/>
                </a:lnTo>
                <a:cubicBezTo>
                  <a:pt x="431" y="502"/>
                  <a:pt x="433" y="499"/>
                  <a:pt x="436" y="499"/>
                </a:cubicBezTo>
                <a:lnTo>
                  <a:pt x="460" y="499"/>
                </a:lnTo>
                <a:cubicBezTo>
                  <a:pt x="463" y="499"/>
                  <a:pt x="466" y="502"/>
                  <a:pt x="466" y="505"/>
                </a:cubicBezTo>
                <a:lnTo>
                  <a:pt x="468" y="527"/>
                </a:lnTo>
                <a:cubicBezTo>
                  <a:pt x="468" y="530"/>
                  <a:pt x="466" y="533"/>
                  <a:pt x="463" y="533"/>
                </a:cubicBezTo>
                <a:lnTo>
                  <a:pt x="438" y="533"/>
                </a:lnTo>
                <a:cubicBezTo>
                  <a:pt x="435" y="533"/>
                  <a:pt x="433" y="530"/>
                  <a:pt x="432" y="527"/>
                </a:cubicBezTo>
                <a:close/>
                <a:moveTo>
                  <a:pt x="431" y="576"/>
                </a:moveTo>
                <a:lnTo>
                  <a:pt x="431" y="576"/>
                </a:lnTo>
                <a:lnTo>
                  <a:pt x="156" y="576"/>
                </a:lnTo>
                <a:cubicBezTo>
                  <a:pt x="153" y="576"/>
                  <a:pt x="150" y="574"/>
                  <a:pt x="151" y="571"/>
                </a:cubicBezTo>
                <a:lnTo>
                  <a:pt x="152" y="549"/>
                </a:lnTo>
                <a:cubicBezTo>
                  <a:pt x="153" y="545"/>
                  <a:pt x="155" y="543"/>
                  <a:pt x="158" y="543"/>
                </a:cubicBezTo>
                <a:lnTo>
                  <a:pt x="429" y="543"/>
                </a:lnTo>
                <a:cubicBezTo>
                  <a:pt x="432" y="543"/>
                  <a:pt x="435" y="545"/>
                  <a:pt x="435" y="549"/>
                </a:cubicBezTo>
                <a:lnTo>
                  <a:pt x="437" y="571"/>
                </a:lnTo>
                <a:cubicBezTo>
                  <a:pt x="437" y="574"/>
                  <a:pt x="434" y="576"/>
                  <a:pt x="431" y="576"/>
                </a:cubicBezTo>
                <a:close/>
                <a:moveTo>
                  <a:pt x="146" y="533"/>
                </a:moveTo>
                <a:lnTo>
                  <a:pt x="146" y="533"/>
                </a:lnTo>
                <a:lnTo>
                  <a:pt x="122" y="533"/>
                </a:lnTo>
                <a:cubicBezTo>
                  <a:pt x="119" y="533"/>
                  <a:pt x="117" y="530"/>
                  <a:pt x="117" y="527"/>
                </a:cubicBezTo>
                <a:lnTo>
                  <a:pt x="119" y="505"/>
                </a:lnTo>
                <a:cubicBezTo>
                  <a:pt x="119" y="502"/>
                  <a:pt x="122" y="499"/>
                  <a:pt x="125" y="499"/>
                </a:cubicBezTo>
                <a:lnTo>
                  <a:pt x="149" y="499"/>
                </a:lnTo>
                <a:cubicBezTo>
                  <a:pt x="152" y="499"/>
                  <a:pt x="154" y="502"/>
                  <a:pt x="154" y="505"/>
                </a:cubicBezTo>
                <a:lnTo>
                  <a:pt x="152" y="527"/>
                </a:lnTo>
                <a:cubicBezTo>
                  <a:pt x="152" y="530"/>
                  <a:pt x="149" y="533"/>
                  <a:pt x="146" y="533"/>
                </a:cubicBezTo>
                <a:close/>
                <a:moveTo>
                  <a:pt x="140" y="571"/>
                </a:moveTo>
                <a:lnTo>
                  <a:pt x="140" y="571"/>
                </a:lnTo>
                <a:cubicBezTo>
                  <a:pt x="140" y="574"/>
                  <a:pt x="137" y="576"/>
                  <a:pt x="134" y="576"/>
                </a:cubicBezTo>
                <a:lnTo>
                  <a:pt x="105" y="576"/>
                </a:lnTo>
                <a:cubicBezTo>
                  <a:pt x="102" y="576"/>
                  <a:pt x="99" y="574"/>
                  <a:pt x="100" y="571"/>
                </a:cubicBezTo>
                <a:lnTo>
                  <a:pt x="102" y="549"/>
                </a:lnTo>
                <a:cubicBezTo>
                  <a:pt x="102" y="545"/>
                  <a:pt x="105" y="543"/>
                  <a:pt x="108" y="543"/>
                </a:cubicBezTo>
                <a:lnTo>
                  <a:pt x="137" y="543"/>
                </a:lnTo>
                <a:cubicBezTo>
                  <a:pt x="140" y="543"/>
                  <a:pt x="142" y="545"/>
                  <a:pt x="142" y="549"/>
                </a:cubicBezTo>
                <a:lnTo>
                  <a:pt x="140" y="571"/>
                </a:lnTo>
                <a:close/>
                <a:moveTo>
                  <a:pt x="89" y="571"/>
                </a:moveTo>
                <a:lnTo>
                  <a:pt x="89" y="571"/>
                </a:lnTo>
                <a:cubicBezTo>
                  <a:pt x="89" y="574"/>
                  <a:pt x="86" y="576"/>
                  <a:pt x="83" y="576"/>
                </a:cubicBezTo>
                <a:lnTo>
                  <a:pt x="66" y="576"/>
                </a:lnTo>
                <a:cubicBezTo>
                  <a:pt x="63" y="576"/>
                  <a:pt x="61" y="574"/>
                  <a:pt x="62" y="571"/>
                </a:cubicBezTo>
                <a:lnTo>
                  <a:pt x="64" y="549"/>
                </a:lnTo>
                <a:cubicBezTo>
                  <a:pt x="65" y="545"/>
                  <a:pt x="67" y="543"/>
                  <a:pt x="70" y="543"/>
                </a:cubicBezTo>
                <a:lnTo>
                  <a:pt x="87" y="543"/>
                </a:lnTo>
                <a:cubicBezTo>
                  <a:pt x="90" y="543"/>
                  <a:pt x="92" y="545"/>
                  <a:pt x="92" y="549"/>
                </a:cubicBezTo>
                <a:lnTo>
                  <a:pt x="89" y="571"/>
                </a:lnTo>
                <a:close/>
                <a:moveTo>
                  <a:pt x="69" y="505"/>
                </a:moveTo>
                <a:lnTo>
                  <a:pt x="69" y="505"/>
                </a:lnTo>
                <a:cubicBezTo>
                  <a:pt x="70" y="502"/>
                  <a:pt x="72" y="499"/>
                  <a:pt x="75" y="499"/>
                </a:cubicBezTo>
                <a:lnTo>
                  <a:pt x="105" y="499"/>
                </a:lnTo>
                <a:cubicBezTo>
                  <a:pt x="107" y="499"/>
                  <a:pt x="110" y="502"/>
                  <a:pt x="109" y="505"/>
                </a:cubicBezTo>
                <a:lnTo>
                  <a:pt x="107" y="527"/>
                </a:lnTo>
                <a:cubicBezTo>
                  <a:pt x="107" y="530"/>
                  <a:pt x="104" y="533"/>
                  <a:pt x="101" y="533"/>
                </a:cubicBezTo>
                <a:lnTo>
                  <a:pt x="71" y="533"/>
                </a:lnTo>
                <a:cubicBezTo>
                  <a:pt x="69" y="533"/>
                  <a:pt x="66" y="530"/>
                  <a:pt x="67" y="527"/>
                </a:cubicBezTo>
                <a:lnTo>
                  <a:pt x="69" y="505"/>
                </a:lnTo>
                <a:close/>
                <a:moveTo>
                  <a:pt x="74" y="461"/>
                </a:moveTo>
                <a:lnTo>
                  <a:pt x="74" y="461"/>
                </a:lnTo>
                <a:cubicBezTo>
                  <a:pt x="75" y="458"/>
                  <a:pt x="77" y="456"/>
                  <a:pt x="80" y="456"/>
                </a:cubicBezTo>
                <a:lnTo>
                  <a:pt x="103" y="456"/>
                </a:lnTo>
                <a:cubicBezTo>
                  <a:pt x="106" y="456"/>
                  <a:pt x="108" y="458"/>
                  <a:pt x="108" y="461"/>
                </a:cubicBezTo>
                <a:lnTo>
                  <a:pt x="106" y="484"/>
                </a:lnTo>
                <a:cubicBezTo>
                  <a:pt x="105" y="487"/>
                  <a:pt x="103" y="489"/>
                  <a:pt x="100" y="489"/>
                </a:cubicBezTo>
                <a:lnTo>
                  <a:pt x="77" y="489"/>
                </a:lnTo>
                <a:cubicBezTo>
                  <a:pt x="74" y="489"/>
                  <a:pt x="72" y="487"/>
                  <a:pt x="72" y="484"/>
                </a:cubicBezTo>
                <a:lnTo>
                  <a:pt x="74" y="461"/>
                </a:lnTo>
                <a:close/>
                <a:moveTo>
                  <a:pt x="152" y="461"/>
                </a:moveTo>
                <a:lnTo>
                  <a:pt x="152" y="461"/>
                </a:lnTo>
                <a:lnTo>
                  <a:pt x="150" y="484"/>
                </a:lnTo>
                <a:cubicBezTo>
                  <a:pt x="150" y="487"/>
                  <a:pt x="147" y="489"/>
                  <a:pt x="144" y="489"/>
                </a:cubicBezTo>
                <a:lnTo>
                  <a:pt x="120" y="489"/>
                </a:lnTo>
                <a:cubicBezTo>
                  <a:pt x="117" y="489"/>
                  <a:pt x="115" y="487"/>
                  <a:pt x="115" y="484"/>
                </a:cubicBezTo>
                <a:lnTo>
                  <a:pt x="118" y="461"/>
                </a:lnTo>
                <a:cubicBezTo>
                  <a:pt x="118" y="458"/>
                  <a:pt x="121" y="456"/>
                  <a:pt x="123" y="456"/>
                </a:cubicBezTo>
                <a:lnTo>
                  <a:pt x="147" y="456"/>
                </a:lnTo>
                <a:cubicBezTo>
                  <a:pt x="150" y="456"/>
                  <a:pt x="152" y="458"/>
                  <a:pt x="152" y="461"/>
                </a:cubicBezTo>
                <a:close/>
                <a:moveTo>
                  <a:pt x="160" y="484"/>
                </a:moveTo>
                <a:lnTo>
                  <a:pt x="160" y="484"/>
                </a:lnTo>
                <a:lnTo>
                  <a:pt x="161" y="461"/>
                </a:lnTo>
                <a:cubicBezTo>
                  <a:pt x="161" y="458"/>
                  <a:pt x="164" y="456"/>
                  <a:pt x="167" y="456"/>
                </a:cubicBezTo>
                <a:lnTo>
                  <a:pt x="190" y="456"/>
                </a:lnTo>
                <a:cubicBezTo>
                  <a:pt x="193" y="456"/>
                  <a:pt x="195" y="458"/>
                  <a:pt x="195" y="461"/>
                </a:cubicBezTo>
                <a:lnTo>
                  <a:pt x="194" y="484"/>
                </a:lnTo>
                <a:cubicBezTo>
                  <a:pt x="194" y="487"/>
                  <a:pt x="191" y="489"/>
                  <a:pt x="188" y="489"/>
                </a:cubicBezTo>
                <a:lnTo>
                  <a:pt x="165" y="489"/>
                </a:lnTo>
                <a:cubicBezTo>
                  <a:pt x="162" y="489"/>
                  <a:pt x="159" y="487"/>
                  <a:pt x="160" y="484"/>
                </a:cubicBezTo>
                <a:close/>
                <a:moveTo>
                  <a:pt x="164" y="505"/>
                </a:moveTo>
                <a:lnTo>
                  <a:pt x="164" y="505"/>
                </a:lnTo>
                <a:cubicBezTo>
                  <a:pt x="164" y="502"/>
                  <a:pt x="167" y="499"/>
                  <a:pt x="170" y="499"/>
                </a:cubicBezTo>
                <a:lnTo>
                  <a:pt x="193" y="499"/>
                </a:lnTo>
                <a:cubicBezTo>
                  <a:pt x="196" y="499"/>
                  <a:pt x="199" y="502"/>
                  <a:pt x="198" y="505"/>
                </a:cubicBezTo>
                <a:lnTo>
                  <a:pt x="197" y="527"/>
                </a:lnTo>
                <a:cubicBezTo>
                  <a:pt x="197" y="530"/>
                  <a:pt x="194" y="533"/>
                  <a:pt x="191" y="533"/>
                </a:cubicBezTo>
                <a:lnTo>
                  <a:pt x="167" y="533"/>
                </a:lnTo>
                <a:cubicBezTo>
                  <a:pt x="164" y="533"/>
                  <a:pt x="162" y="530"/>
                  <a:pt x="162" y="527"/>
                </a:cubicBezTo>
                <a:lnTo>
                  <a:pt x="164" y="505"/>
                </a:lnTo>
                <a:close/>
                <a:moveTo>
                  <a:pt x="204" y="484"/>
                </a:moveTo>
                <a:lnTo>
                  <a:pt x="204" y="484"/>
                </a:lnTo>
                <a:lnTo>
                  <a:pt x="205" y="461"/>
                </a:lnTo>
                <a:cubicBezTo>
                  <a:pt x="205" y="458"/>
                  <a:pt x="208" y="456"/>
                  <a:pt x="210" y="456"/>
                </a:cubicBezTo>
                <a:lnTo>
                  <a:pt x="234" y="456"/>
                </a:lnTo>
                <a:cubicBezTo>
                  <a:pt x="237" y="456"/>
                  <a:pt x="239" y="458"/>
                  <a:pt x="239" y="461"/>
                </a:cubicBezTo>
                <a:lnTo>
                  <a:pt x="238" y="484"/>
                </a:lnTo>
                <a:cubicBezTo>
                  <a:pt x="238" y="487"/>
                  <a:pt x="235" y="489"/>
                  <a:pt x="232" y="489"/>
                </a:cubicBezTo>
                <a:lnTo>
                  <a:pt x="209" y="489"/>
                </a:lnTo>
                <a:cubicBezTo>
                  <a:pt x="206" y="489"/>
                  <a:pt x="204" y="487"/>
                  <a:pt x="204" y="484"/>
                </a:cubicBezTo>
                <a:close/>
                <a:moveTo>
                  <a:pt x="208" y="505"/>
                </a:moveTo>
                <a:lnTo>
                  <a:pt x="208" y="505"/>
                </a:lnTo>
                <a:cubicBezTo>
                  <a:pt x="208" y="502"/>
                  <a:pt x="211" y="499"/>
                  <a:pt x="214" y="499"/>
                </a:cubicBezTo>
                <a:lnTo>
                  <a:pt x="238" y="499"/>
                </a:lnTo>
                <a:cubicBezTo>
                  <a:pt x="241" y="499"/>
                  <a:pt x="243" y="502"/>
                  <a:pt x="243" y="505"/>
                </a:cubicBezTo>
                <a:lnTo>
                  <a:pt x="242" y="527"/>
                </a:lnTo>
                <a:cubicBezTo>
                  <a:pt x="242" y="530"/>
                  <a:pt x="240" y="533"/>
                  <a:pt x="237" y="533"/>
                </a:cubicBezTo>
                <a:lnTo>
                  <a:pt x="212" y="533"/>
                </a:lnTo>
                <a:cubicBezTo>
                  <a:pt x="209" y="533"/>
                  <a:pt x="207" y="530"/>
                  <a:pt x="207" y="527"/>
                </a:cubicBezTo>
                <a:lnTo>
                  <a:pt x="208" y="505"/>
                </a:lnTo>
                <a:close/>
                <a:moveTo>
                  <a:pt x="248" y="484"/>
                </a:moveTo>
                <a:lnTo>
                  <a:pt x="248" y="484"/>
                </a:lnTo>
                <a:lnTo>
                  <a:pt x="248" y="461"/>
                </a:lnTo>
                <a:cubicBezTo>
                  <a:pt x="249" y="458"/>
                  <a:pt x="251" y="456"/>
                  <a:pt x="254" y="456"/>
                </a:cubicBezTo>
                <a:lnTo>
                  <a:pt x="277" y="456"/>
                </a:lnTo>
                <a:cubicBezTo>
                  <a:pt x="280" y="456"/>
                  <a:pt x="282" y="458"/>
                  <a:pt x="282" y="461"/>
                </a:cubicBezTo>
                <a:lnTo>
                  <a:pt x="282" y="484"/>
                </a:lnTo>
                <a:cubicBezTo>
                  <a:pt x="282" y="487"/>
                  <a:pt x="280" y="489"/>
                  <a:pt x="277" y="489"/>
                </a:cubicBezTo>
                <a:lnTo>
                  <a:pt x="253" y="489"/>
                </a:lnTo>
                <a:cubicBezTo>
                  <a:pt x="250" y="489"/>
                  <a:pt x="248" y="487"/>
                  <a:pt x="248" y="484"/>
                </a:cubicBezTo>
                <a:close/>
                <a:moveTo>
                  <a:pt x="253" y="505"/>
                </a:moveTo>
                <a:lnTo>
                  <a:pt x="253" y="505"/>
                </a:lnTo>
                <a:cubicBezTo>
                  <a:pt x="253" y="502"/>
                  <a:pt x="255" y="499"/>
                  <a:pt x="258" y="499"/>
                </a:cubicBezTo>
                <a:lnTo>
                  <a:pt x="282" y="499"/>
                </a:lnTo>
                <a:cubicBezTo>
                  <a:pt x="285" y="499"/>
                  <a:pt x="288" y="502"/>
                  <a:pt x="288" y="505"/>
                </a:cubicBezTo>
                <a:lnTo>
                  <a:pt x="287" y="527"/>
                </a:lnTo>
                <a:cubicBezTo>
                  <a:pt x="287" y="530"/>
                  <a:pt x="285" y="533"/>
                  <a:pt x="282" y="533"/>
                </a:cubicBezTo>
                <a:lnTo>
                  <a:pt x="258" y="533"/>
                </a:lnTo>
                <a:cubicBezTo>
                  <a:pt x="255" y="533"/>
                  <a:pt x="252" y="530"/>
                  <a:pt x="252" y="527"/>
                </a:cubicBezTo>
                <a:lnTo>
                  <a:pt x="253" y="505"/>
                </a:lnTo>
                <a:close/>
                <a:moveTo>
                  <a:pt x="297" y="489"/>
                </a:moveTo>
                <a:lnTo>
                  <a:pt x="297" y="489"/>
                </a:lnTo>
                <a:cubicBezTo>
                  <a:pt x="294" y="489"/>
                  <a:pt x="292" y="487"/>
                  <a:pt x="292" y="484"/>
                </a:cubicBezTo>
                <a:lnTo>
                  <a:pt x="292" y="461"/>
                </a:lnTo>
                <a:cubicBezTo>
                  <a:pt x="292" y="458"/>
                  <a:pt x="294" y="456"/>
                  <a:pt x="297" y="456"/>
                </a:cubicBezTo>
                <a:lnTo>
                  <a:pt x="321" y="456"/>
                </a:lnTo>
                <a:cubicBezTo>
                  <a:pt x="324" y="456"/>
                  <a:pt x="326" y="458"/>
                  <a:pt x="326" y="461"/>
                </a:cubicBezTo>
                <a:lnTo>
                  <a:pt x="326" y="484"/>
                </a:lnTo>
                <a:cubicBezTo>
                  <a:pt x="326" y="487"/>
                  <a:pt x="324" y="489"/>
                  <a:pt x="321" y="489"/>
                </a:cubicBezTo>
                <a:lnTo>
                  <a:pt x="297" y="489"/>
                </a:lnTo>
                <a:close/>
                <a:moveTo>
                  <a:pt x="297" y="505"/>
                </a:moveTo>
                <a:lnTo>
                  <a:pt x="297" y="505"/>
                </a:lnTo>
                <a:cubicBezTo>
                  <a:pt x="297" y="502"/>
                  <a:pt x="300" y="499"/>
                  <a:pt x="303" y="499"/>
                </a:cubicBezTo>
                <a:lnTo>
                  <a:pt x="327" y="499"/>
                </a:lnTo>
                <a:cubicBezTo>
                  <a:pt x="330" y="499"/>
                  <a:pt x="332" y="502"/>
                  <a:pt x="332" y="505"/>
                </a:cubicBezTo>
                <a:lnTo>
                  <a:pt x="332" y="527"/>
                </a:lnTo>
                <a:cubicBezTo>
                  <a:pt x="332" y="530"/>
                  <a:pt x="330" y="533"/>
                  <a:pt x="327" y="533"/>
                </a:cubicBezTo>
                <a:lnTo>
                  <a:pt x="303" y="533"/>
                </a:lnTo>
                <a:cubicBezTo>
                  <a:pt x="300" y="533"/>
                  <a:pt x="297" y="530"/>
                  <a:pt x="297" y="527"/>
                </a:cubicBezTo>
                <a:lnTo>
                  <a:pt x="297" y="505"/>
                </a:lnTo>
                <a:close/>
                <a:moveTo>
                  <a:pt x="341" y="489"/>
                </a:moveTo>
                <a:lnTo>
                  <a:pt x="341" y="489"/>
                </a:lnTo>
                <a:cubicBezTo>
                  <a:pt x="338" y="489"/>
                  <a:pt x="336" y="487"/>
                  <a:pt x="336" y="484"/>
                </a:cubicBezTo>
                <a:lnTo>
                  <a:pt x="336" y="461"/>
                </a:lnTo>
                <a:cubicBezTo>
                  <a:pt x="336" y="458"/>
                  <a:pt x="338" y="456"/>
                  <a:pt x="341" y="456"/>
                </a:cubicBezTo>
                <a:lnTo>
                  <a:pt x="364" y="456"/>
                </a:lnTo>
                <a:cubicBezTo>
                  <a:pt x="367" y="456"/>
                  <a:pt x="370" y="458"/>
                  <a:pt x="370" y="461"/>
                </a:cubicBezTo>
                <a:lnTo>
                  <a:pt x="370" y="484"/>
                </a:lnTo>
                <a:cubicBezTo>
                  <a:pt x="370" y="487"/>
                  <a:pt x="368" y="489"/>
                  <a:pt x="365" y="489"/>
                </a:cubicBezTo>
                <a:lnTo>
                  <a:pt x="341" y="489"/>
                </a:lnTo>
                <a:close/>
                <a:moveTo>
                  <a:pt x="347" y="499"/>
                </a:moveTo>
                <a:lnTo>
                  <a:pt x="347" y="499"/>
                </a:lnTo>
                <a:lnTo>
                  <a:pt x="371" y="499"/>
                </a:lnTo>
                <a:cubicBezTo>
                  <a:pt x="374" y="499"/>
                  <a:pt x="377" y="502"/>
                  <a:pt x="377" y="505"/>
                </a:cubicBezTo>
                <a:lnTo>
                  <a:pt x="377" y="527"/>
                </a:lnTo>
                <a:cubicBezTo>
                  <a:pt x="378" y="530"/>
                  <a:pt x="375" y="533"/>
                  <a:pt x="372" y="533"/>
                </a:cubicBezTo>
                <a:lnTo>
                  <a:pt x="348" y="533"/>
                </a:lnTo>
                <a:cubicBezTo>
                  <a:pt x="345" y="533"/>
                  <a:pt x="342" y="530"/>
                  <a:pt x="342" y="527"/>
                </a:cubicBezTo>
                <a:lnTo>
                  <a:pt x="342" y="505"/>
                </a:lnTo>
                <a:cubicBezTo>
                  <a:pt x="342" y="502"/>
                  <a:pt x="344" y="499"/>
                  <a:pt x="347" y="499"/>
                </a:cubicBezTo>
                <a:close/>
                <a:moveTo>
                  <a:pt x="386" y="489"/>
                </a:moveTo>
                <a:lnTo>
                  <a:pt x="386" y="489"/>
                </a:lnTo>
                <a:cubicBezTo>
                  <a:pt x="383" y="489"/>
                  <a:pt x="380" y="487"/>
                  <a:pt x="380" y="484"/>
                </a:cubicBezTo>
                <a:lnTo>
                  <a:pt x="379" y="461"/>
                </a:lnTo>
                <a:cubicBezTo>
                  <a:pt x="379" y="458"/>
                  <a:pt x="381" y="456"/>
                  <a:pt x="384" y="456"/>
                </a:cubicBezTo>
                <a:lnTo>
                  <a:pt x="408" y="456"/>
                </a:lnTo>
                <a:cubicBezTo>
                  <a:pt x="411" y="456"/>
                  <a:pt x="413" y="458"/>
                  <a:pt x="413" y="461"/>
                </a:cubicBezTo>
                <a:lnTo>
                  <a:pt x="414" y="484"/>
                </a:lnTo>
                <a:cubicBezTo>
                  <a:pt x="415" y="487"/>
                  <a:pt x="412" y="489"/>
                  <a:pt x="409" y="489"/>
                </a:cubicBezTo>
                <a:lnTo>
                  <a:pt x="386" y="489"/>
                </a:lnTo>
                <a:close/>
                <a:moveTo>
                  <a:pt x="392" y="499"/>
                </a:moveTo>
                <a:lnTo>
                  <a:pt x="392" y="499"/>
                </a:lnTo>
                <a:lnTo>
                  <a:pt x="416" y="499"/>
                </a:lnTo>
                <a:cubicBezTo>
                  <a:pt x="419" y="499"/>
                  <a:pt x="421" y="502"/>
                  <a:pt x="421" y="505"/>
                </a:cubicBezTo>
                <a:lnTo>
                  <a:pt x="422" y="527"/>
                </a:lnTo>
                <a:cubicBezTo>
                  <a:pt x="423" y="530"/>
                  <a:pt x="420" y="533"/>
                  <a:pt x="417" y="533"/>
                </a:cubicBezTo>
                <a:lnTo>
                  <a:pt x="393" y="533"/>
                </a:lnTo>
                <a:cubicBezTo>
                  <a:pt x="390" y="533"/>
                  <a:pt x="388" y="530"/>
                  <a:pt x="387" y="527"/>
                </a:cubicBezTo>
                <a:lnTo>
                  <a:pt x="387" y="505"/>
                </a:lnTo>
                <a:cubicBezTo>
                  <a:pt x="386" y="502"/>
                  <a:pt x="389" y="499"/>
                  <a:pt x="392" y="499"/>
                </a:cubicBezTo>
                <a:close/>
                <a:moveTo>
                  <a:pt x="459" y="484"/>
                </a:moveTo>
                <a:lnTo>
                  <a:pt x="459" y="484"/>
                </a:lnTo>
                <a:cubicBezTo>
                  <a:pt x="459" y="487"/>
                  <a:pt x="457" y="489"/>
                  <a:pt x="454" y="489"/>
                </a:cubicBezTo>
                <a:lnTo>
                  <a:pt x="430" y="489"/>
                </a:lnTo>
                <a:cubicBezTo>
                  <a:pt x="427" y="489"/>
                  <a:pt x="424" y="487"/>
                  <a:pt x="424" y="484"/>
                </a:cubicBezTo>
                <a:lnTo>
                  <a:pt x="423" y="461"/>
                </a:lnTo>
                <a:cubicBezTo>
                  <a:pt x="423" y="458"/>
                  <a:pt x="425" y="456"/>
                  <a:pt x="428" y="456"/>
                </a:cubicBezTo>
                <a:lnTo>
                  <a:pt x="451" y="456"/>
                </a:lnTo>
                <a:cubicBezTo>
                  <a:pt x="454" y="456"/>
                  <a:pt x="457" y="458"/>
                  <a:pt x="457" y="461"/>
                </a:cubicBezTo>
                <a:lnTo>
                  <a:pt x="459" y="484"/>
                </a:lnTo>
                <a:close/>
                <a:moveTo>
                  <a:pt x="84" y="43"/>
                </a:moveTo>
                <a:lnTo>
                  <a:pt x="84" y="43"/>
                </a:lnTo>
                <a:cubicBezTo>
                  <a:pt x="84" y="41"/>
                  <a:pt x="86" y="39"/>
                  <a:pt x="88" y="39"/>
                </a:cubicBezTo>
                <a:lnTo>
                  <a:pt x="530" y="39"/>
                </a:lnTo>
                <a:cubicBezTo>
                  <a:pt x="533" y="39"/>
                  <a:pt x="535" y="41"/>
                  <a:pt x="535" y="43"/>
                </a:cubicBezTo>
                <a:lnTo>
                  <a:pt x="535" y="358"/>
                </a:lnTo>
                <a:cubicBezTo>
                  <a:pt x="535" y="360"/>
                  <a:pt x="533" y="362"/>
                  <a:pt x="530" y="362"/>
                </a:cubicBezTo>
                <a:lnTo>
                  <a:pt x="88" y="362"/>
                </a:lnTo>
                <a:cubicBezTo>
                  <a:pt x="86" y="362"/>
                  <a:pt x="84" y="360"/>
                  <a:pt x="84" y="358"/>
                </a:cubicBezTo>
                <a:lnTo>
                  <a:pt x="84" y="43"/>
                </a:lnTo>
                <a:close/>
                <a:moveTo>
                  <a:pt x="474" y="489"/>
                </a:moveTo>
                <a:lnTo>
                  <a:pt x="474" y="489"/>
                </a:lnTo>
                <a:cubicBezTo>
                  <a:pt x="471" y="489"/>
                  <a:pt x="469" y="487"/>
                  <a:pt x="468" y="484"/>
                </a:cubicBezTo>
                <a:lnTo>
                  <a:pt x="467" y="461"/>
                </a:lnTo>
                <a:cubicBezTo>
                  <a:pt x="466" y="458"/>
                  <a:pt x="468" y="456"/>
                  <a:pt x="471" y="456"/>
                </a:cubicBezTo>
                <a:lnTo>
                  <a:pt x="495" y="456"/>
                </a:lnTo>
                <a:cubicBezTo>
                  <a:pt x="498" y="456"/>
                  <a:pt x="500" y="458"/>
                  <a:pt x="500" y="461"/>
                </a:cubicBezTo>
                <a:lnTo>
                  <a:pt x="503" y="484"/>
                </a:lnTo>
                <a:cubicBezTo>
                  <a:pt x="503" y="487"/>
                  <a:pt x="501" y="489"/>
                  <a:pt x="498" y="489"/>
                </a:cubicBezTo>
                <a:lnTo>
                  <a:pt x="474" y="489"/>
                </a:lnTo>
                <a:close/>
                <a:moveTo>
                  <a:pt x="481" y="499"/>
                </a:moveTo>
                <a:lnTo>
                  <a:pt x="481" y="499"/>
                </a:lnTo>
                <a:lnTo>
                  <a:pt x="505" y="499"/>
                </a:lnTo>
                <a:cubicBezTo>
                  <a:pt x="507" y="499"/>
                  <a:pt x="510" y="502"/>
                  <a:pt x="510" y="505"/>
                </a:cubicBezTo>
                <a:lnTo>
                  <a:pt x="513" y="527"/>
                </a:lnTo>
                <a:cubicBezTo>
                  <a:pt x="513" y="530"/>
                  <a:pt x="511" y="533"/>
                  <a:pt x="508" y="533"/>
                </a:cubicBezTo>
                <a:lnTo>
                  <a:pt x="483" y="533"/>
                </a:lnTo>
                <a:cubicBezTo>
                  <a:pt x="480" y="533"/>
                  <a:pt x="478" y="530"/>
                  <a:pt x="478" y="527"/>
                </a:cubicBezTo>
                <a:lnTo>
                  <a:pt x="476" y="505"/>
                </a:lnTo>
                <a:cubicBezTo>
                  <a:pt x="475" y="502"/>
                  <a:pt x="478" y="499"/>
                  <a:pt x="481" y="499"/>
                </a:cubicBezTo>
                <a:close/>
                <a:moveTo>
                  <a:pt x="546" y="461"/>
                </a:moveTo>
                <a:lnTo>
                  <a:pt x="546" y="461"/>
                </a:lnTo>
                <a:lnTo>
                  <a:pt x="548" y="484"/>
                </a:lnTo>
                <a:cubicBezTo>
                  <a:pt x="549" y="487"/>
                  <a:pt x="547" y="489"/>
                  <a:pt x="544" y="489"/>
                </a:cubicBezTo>
                <a:lnTo>
                  <a:pt x="520" y="489"/>
                </a:lnTo>
                <a:cubicBezTo>
                  <a:pt x="517" y="489"/>
                  <a:pt x="514" y="487"/>
                  <a:pt x="514" y="484"/>
                </a:cubicBezTo>
                <a:lnTo>
                  <a:pt x="512" y="461"/>
                </a:lnTo>
                <a:cubicBezTo>
                  <a:pt x="512" y="458"/>
                  <a:pt x="514" y="456"/>
                  <a:pt x="516" y="456"/>
                </a:cubicBezTo>
                <a:lnTo>
                  <a:pt x="540" y="456"/>
                </a:lnTo>
                <a:cubicBezTo>
                  <a:pt x="543" y="456"/>
                  <a:pt x="545" y="458"/>
                  <a:pt x="546" y="461"/>
                </a:cubicBezTo>
                <a:close/>
                <a:moveTo>
                  <a:pt x="551" y="505"/>
                </a:moveTo>
                <a:lnTo>
                  <a:pt x="551" y="505"/>
                </a:lnTo>
                <a:lnTo>
                  <a:pt x="554" y="527"/>
                </a:lnTo>
                <a:cubicBezTo>
                  <a:pt x="554" y="530"/>
                  <a:pt x="552" y="533"/>
                  <a:pt x="549" y="533"/>
                </a:cubicBezTo>
                <a:lnTo>
                  <a:pt x="528" y="533"/>
                </a:lnTo>
                <a:cubicBezTo>
                  <a:pt x="525" y="533"/>
                  <a:pt x="522" y="530"/>
                  <a:pt x="522" y="527"/>
                </a:cubicBezTo>
                <a:lnTo>
                  <a:pt x="520" y="505"/>
                </a:lnTo>
                <a:cubicBezTo>
                  <a:pt x="520" y="502"/>
                  <a:pt x="522" y="499"/>
                  <a:pt x="525" y="499"/>
                </a:cubicBezTo>
                <a:lnTo>
                  <a:pt x="545" y="499"/>
                </a:lnTo>
                <a:cubicBezTo>
                  <a:pt x="548" y="499"/>
                  <a:pt x="551" y="502"/>
                  <a:pt x="551" y="505"/>
                </a:cubicBezTo>
                <a:close/>
                <a:moveTo>
                  <a:pt x="623" y="625"/>
                </a:moveTo>
                <a:lnTo>
                  <a:pt x="623" y="625"/>
                </a:lnTo>
                <a:lnTo>
                  <a:pt x="584" y="402"/>
                </a:lnTo>
                <a:lnTo>
                  <a:pt x="584" y="402"/>
                </a:lnTo>
                <a:lnTo>
                  <a:pt x="584" y="33"/>
                </a:lnTo>
                <a:cubicBezTo>
                  <a:pt x="584" y="14"/>
                  <a:pt x="569" y="0"/>
                  <a:pt x="551" y="0"/>
                </a:cubicBezTo>
                <a:lnTo>
                  <a:pt x="70" y="0"/>
                </a:lnTo>
                <a:cubicBezTo>
                  <a:pt x="52" y="0"/>
                  <a:pt x="37" y="14"/>
                  <a:pt x="37" y="33"/>
                </a:cubicBezTo>
                <a:lnTo>
                  <a:pt x="37" y="402"/>
                </a:lnTo>
                <a:lnTo>
                  <a:pt x="37" y="402"/>
                </a:lnTo>
                <a:lnTo>
                  <a:pt x="2" y="625"/>
                </a:lnTo>
                <a:cubicBezTo>
                  <a:pt x="0" y="643"/>
                  <a:pt x="13" y="658"/>
                  <a:pt x="34" y="658"/>
                </a:cubicBezTo>
                <a:lnTo>
                  <a:pt x="592" y="658"/>
                </a:lnTo>
                <a:cubicBezTo>
                  <a:pt x="612" y="658"/>
                  <a:pt x="626" y="643"/>
                  <a:pt x="623" y="625"/>
                </a:cubicBez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2776"/>
              </a:solidFill>
            </a:endParaRPr>
          </a:p>
        </p:txBody>
      </p:sp>
      <p:grpSp>
        <p:nvGrpSpPr>
          <p:cNvPr id="66" name="Group 65"/>
          <p:cNvGrpSpPr/>
          <p:nvPr/>
        </p:nvGrpSpPr>
        <p:grpSpPr>
          <a:xfrm>
            <a:off x="7209446" y="331227"/>
            <a:ext cx="429768" cy="405189"/>
            <a:chOff x="7209446" y="331227"/>
            <a:chExt cx="429768" cy="405189"/>
          </a:xfrm>
        </p:grpSpPr>
        <p:sp>
          <p:nvSpPr>
            <p:cNvPr id="67" name="Oval 66"/>
            <p:cNvSpPr/>
            <p:nvPr/>
          </p:nvSpPr>
          <p:spPr>
            <a:xfrm>
              <a:off x="7209446" y="331227"/>
              <a:ext cx="429768" cy="405189"/>
            </a:xfrm>
            <a:prstGeom prst="ellipse">
              <a:avLst/>
            </a:prstGeom>
            <a:solidFill>
              <a:schemeClr val="bg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smtClean="0">
                <a:solidFill>
                  <a:schemeClr val="tx2"/>
                </a:solidFill>
                <a:latin typeface="Calibri" panose="020F0502020204030204" pitchFamily="34" charset="0"/>
                <a:cs typeface="Calibri" panose="020F0502020204030204" pitchFamily="34" charset="0"/>
              </a:endParaRPr>
            </a:p>
          </p:txBody>
        </p:sp>
        <p:pic>
          <p:nvPicPr>
            <p:cNvPr id="68" name="Picture 67" descr="33.emf"/>
            <p:cNvPicPr>
              <a:picLocks noChangeAspect="1"/>
            </p:cNvPicPr>
            <p:nvPr/>
          </p:nvPicPr>
          <p:blipFill>
            <a:blip r:embed="rId5">
              <a:biLevel thresh="25000"/>
            </a:blip>
            <a:stretch>
              <a:fillRect/>
            </a:stretch>
          </p:blipFill>
          <p:spPr>
            <a:xfrm>
              <a:off x="7294017" y="412396"/>
              <a:ext cx="256133" cy="237334"/>
            </a:xfrm>
            <a:prstGeom prst="rect">
              <a:avLst/>
            </a:prstGeom>
            <a:solidFill>
              <a:schemeClr val="bg1">
                <a:lumMod val="85000"/>
              </a:schemeClr>
            </a:solidFill>
          </p:spPr>
        </p:pic>
      </p:grpSp>
      <p:sp>
        <p:nvSpPr>
          <p:cNvPr id="69" name="Freeform 22"/>
          <p:cNvSpPr>
            <a:spLocks noChangeAspect="1" noEditPoints="1"/>
          </p:cNvSpPr>
          <p:nvPr/>
        </p:nvSpPr>
        <p:spPr bwMode="auto">
          <a:xfrm>
            <a:off x="7758127" y="338461"/>
            <a:ext cx="556306" cy="381639"/>
          </a:xfrm>
          <a:custGeom>
            <a:avLst/>
            <a:gdLst>
              <a:gd name="T0" fmla="*/ 26 w 156"/>
              <a:gd name="T1" fmla="*/ 33 h 102"/>
              <a:gd name="T2" fmla="*/ 26 w 156"/>
              <a:gd name="T3" fmla="*/ 25 h 102"/>
              <a:gd name="T4" fmla="*/ 29 w 156"/>
              <a:gd name="T5" fmla="*/ 24 h 102"/>
              <a:gd name="T6" fmla="*/ 31 w 156"/>
              <a:gd name="T7" fmla="*/ 25 h 102"/>
              <a:gd name="T8" fmla="*/ 31 w 156"/>
              <a:gd name="T9" fmla="*/ 33 h 102"/>
              <a:gd name="T10" fmla="*/ 29 w 156"/>
              <a:gd name="T11" fmla="*/ 34 h 102"/>
              <a:gd name="T12" fmla="*/ 26 w 156"/>
              <a:gd name="T13" fmla="*/ 33 h 102"/>
              <a:gd name="T14" fmla="*/ 156 w 156"/>
              <a:gd name="T15" fmla="*/ 13 h 102"/>
              <a:gd name="T16" fmla="*/ 143 w 156"/>
              <a:gd name="T17" fmla="*/ 102 h 102"/>
              <a:gd name="T18" fmla="*/ 0 w 156"/>
              <a:gd name="T19" fmla="*/ 90 h 102"/>
              <a:gd name="T20" fmla="*/ 13 w 156"/>
              <a:gd name="T21" fmla="*/ 0 h 102"/>
              <a:gd name="T22" fmla="*/ 156 w 156"/>
              <a:gd name="T23" fmla="*/ 13 h 102"/>
              <a:gd name="T24" fmla="*/ 46 w 156"/>
              <a:gd name="T25" fmla="*/ 16 h 102"/>
              <a:gd name="T26" fmla="*/ 16 w 156"/>
              <a:gd name="T27" fmla="*/ 11 h 102"/>
              <a:gd name="T28" fmla="*/ 11 w 156"/>
              <a:gd name="T29" fmla="*/ 36 h 102"/>
              <a:gd name="T30" fmla="*/ 23 w 156"/>
              <a:gd name="T31" fmla="*/ 37 h 102"/>
              <a:gd name="T32" fmla="*/ 29 w 156"/>
              <a:gd name="T33" fmla="*/ 39 h 102"/>
              <a:gd name="T34" fmla="*/ 35 w 156"/>
              <a:gd name="T35" fmla="*/ 36 h 102"/>
              <a:gd name="T36" fmla="*/ 46 w 156"/>
              <a:gd name="T37" fmla="*/ 31 h 102"/>
              <a:gd name="T38" fmla="*/ 36 w 156"/>
              <a:gd name="T39" fmla="*/ 26 h 102"/>
              <a:gd name="T40" fmla="*/ 46 w 156"/>
              <a:gd name="T41" fmla="*/ 21 h 102"/>
              <a:gd name="T42" fmla="*/ 34 w 156"/>
              <a:gd name="T43" fmla="*/ 20 h 102"/>
              <a:gd name="T44" fmla="*/ 28 w 156"/>
              <a:gd name="T45" fmla="*/ 19 h 102"/>
              <a:gd name="T46" fmla="*/ 22 w 156"/>
              <a:gd name="T47" fmla="*/ 21 h 102"/>
              <a:gd name="T48" fmla="*/ 11 w 156"/>
              <a:gd name="T49" fmla="*/ 26 h 102"/>
              <a:gd name="T50" fmla="*/ 21 w 156"/>
              <a:gd name="T51" fmla="*/ 31 h 102"/>
              <a:gd name="T52" fmla="*/ 11 w 156"/>
              <a:gd name="T53" fmla="*/ 36 h 102"/>
              <a:gd name="T54" fmla="*/ 16 w 156"/>
              <a:gd name="T55" fmla="*/ 46 h 102"/>
              <a:gd name="T56" fmla="*/ 46 w 156"/>
              <a:gd name="T57" fmla="*/ 41 h 102"/>
              <a:gd name="T58" fmla="*/ 54 w 156"/>
              <a:gd name="T59" fmla="*/ 77 h 102"/>
              <a:gd name="T60" fmla="*/ 13 w 156"/>
              <a:gd name="T61" fmla="*/ 75 h 102"/>
              <a:gd name="T62" fmla="*/ 11 w 156"/>
              <a:gd name="T63" fmla="*/ 80 h 102"/>
              <a:gd name="T64" fmla="*/ 52 w 156"/>
              <a:gd name="T65" fmla="*/ 82 h 102"/>
              <a:gd name="T66" fmla="*/ 54 w 156"/>
              <a:gd name="T67" fmla="*/ 77 h 102"/>
              <a:gd name="T68" fmla="*/ 140 w 156"/>
              <a:gd name="T69" fmla="*/ 59 h 102"/>
              <a:gd name="T70" fmla="*/ 11 w 156"/>
              <a:gd name="T71" fmla="*/ 61 h 102"/>
              <a:gd name="T72" fmla="*/ 13 w 156"/>
              <a:gd name="T73" fmla="*/ 66 h 102"/>
              <a:gd name="T74" fmla="*/ 142 w 156"/>
              <a:gd name="T75" fmla="*/ 6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02">
                <a:moveTo>
                  <a:pt x="26" y="33"/>
                </a:moveTo>
                <a:cubicBezTo>
                  <a:pt x="26" y="33"/>
                  <a:pt x="26" y="33"/>
                  <a:pt x="26" y="33"/>
                </a:cubicBezTo>
                <a:cubicBezTo>
                  <a:pt x="26" y="25"/>
                  <a:pt x="26" y="25"/>
                  <a:pt x="26" y="25"/>
                </a:cubicBezTo>
                <a:cubicBezTo>
                  <a:pt x="26" y="25"/>
                  <a:pt x="26" y="25"/>
                  <a:pt x="26" y="25"/>
                </a:cubicBezTo>
                <a:cubicBezTo>
                  <a:pt x="26" y="24"/>
                  <a:pt x="27" y="24"/>
                  <a:pt x="28" y="24"/>
                </a:cubicBezTo>
                <a:cubicBezTo>
                  <a:pt x="29" y="24"/>
                  <a:pt x="29" y="24"/>
                  <a:pt x="29" y="24"/>
                </a:cubicBezTo>
                <a:cubicBezTo>
                  <a:pt x="30" y="24"/>
                  <a:pt x="31" y="24"/>
                  <a:pt x="31" y="24"/>
                </a:cubicBezTo>
                <a:cubicBezTo>
                  <a:pt x="31" y="24"/>
                  <a:pt x="31" y="24"/>
                  <a:pt x="31" y="25"/>
                </a:cubicBezTo>
                <a:cubicBezTo>
                  <a:pt x="31" y="25"/>
                  <a:pt x="31" y="25"/>
                  <a:pt x="31" y="25"/>
                </a:cubicBezTo>
                <a:cubicBezTo>
                  <a:pt x="31" y="33"/>
                  <a:pt x="31" y="33"/>
                  <a:pt x="31" y="33"/>
                </a:cubicBezTo>
                <a:cubicBezTo>
                  <a:pt x="31" y="33"/>
                  <a:pt x="31" y="33"/>
                  <a:pt x="31" y="33"/>
                </a:cubicBezTo>
                <a:cubicBezTo>
                  <a:pt x="31" y="33"/>
                  <a:pt x="30" y="34"/>
                  <a:pt x="29" y="34"/>
                </a:cubicBezTo>
                <a:cubicBezTo>
                  <a:pt x="28" y="34"/>
                  <a:pt x="28" y="34"/>
                  <a:pt x="28" y="34"/>
                </a:cubicBezTo>
                <a:cubicBezTo>
                  <a:pt x="27" y="34"/>
                  <a:pt x="27" y="33"/>
                  <a:pt x="26" y="33"/>
                </a:cubicBezTo>
                <a:cubicBezTo>
                  <a:pt x="26" y="33"/>
                  <a:pt x="26" y="33"/>
                  <a:pt x="26" y="33"/>
                </a:cubicBezTo>
                <a:close/>
                <a:moveTo>
                  <a:pt x="156" y="13"/>
                </a:moveTo>
                <a:cubicBezTo>
                  <a:pt x="156" y="90"/>
                  <a:pt x="156" y="90"/>
                  <a:pt x="156" y="90"/>
                </a:cubicBezTo>
                <a:cubicBezTo>
                  <a:pt x="156" y="97"/>
                  <a:pt x="150" y="102"/>
                  <a:pt x="143" y="102"/>
                </a:cubicBezTo>
                <a:cubicBezTo>
                  <a:pt x="13" y="102"/>
                  <a:pt x="13" y="102"/>
                  <a:pt x="13" y="102"/>
                </a:cubicBezTo>
                <a:cubicBezTo>
                  <a:pt x="6" y="102"/>
                  <a:pt x="0" y="97"/>
                  <a:pt x="0" y="90"/>
                </a:cubicBezTo>
                <a:cubicBezTo>
                  <a:pt x="0" y="13"/>
                  <a:pt x="0" y="13"/>
                  <a:pt x="0" y="13"/>
                </a:cubicBezTo>
                <a:cubicBezTo>
                  <a:pt x="0" y="6"/>
                  <a:pt x="6" y="0"/>
                  <a:pt x="13" y="0"/>
                </a:cubicBezTo>
                <a:cubicBezTo>
                  <a:pt x="143" y="0"/>
                  <a:pt x="143" y="0"/>
                  <a:pt x="143" y="0"/>
                </a:cubicBezTo>
                <a:cubicBezTo>
                  <a:pt x="150" y="0"/>
                  <a:pt x="156" y="6"/>
                  <a:pt x="156" y="13"/>
                </a:cubicBezTo>
                <a:close/>
                <a:moveTo>
                  <a:pt x="11" y="16"/>
                </a:moveTo>
                <a:cubicBezTo>
                  <a:pt x="46" y="16"/>
                  <a:pt x="46" y="16"/>
                  <a:pt x="46" y="16"/>
                </a:cubicBezTo>
                <a:cubicBezTo>
                  <a:pt x="46" y="13"/>
                  <a:pt x="44" y="11"/>
                  <a:pt x="41" y="11"/>
                </a:cubicBezTo>
                <a:cubicBezTo>
                  <a:pt x="16" y="11"/>
                  <a:pt x="16" y="11"/>
                  <a:pt x="16" y="11"/>
                </a:cubicBezTo>
                <a:cubicBezTo>
                  <a:pt x="14" y="11"/>
                  <a:pt x="11" y="13"/>
                  <a:pt x="11" y="16"/>
                </a:cubicBezTo>
                <a:close/>
                <a:moveTo>
                  <a:pt x="11" y="36"/>
                </a:moveTo>
                <a:cubicBezTo>
                  <a:pt x="22" y="36"/>
                  <a:pt x="22" y="36"/>
                  <a:pt x="22" y="36"/>
                </a:cubicBezTo>
                <a:cubicBezTo>
                  <a:pt x="23" y="37"/>
                  <a:pt x="23" y="37"/>
                  <a:pt x="23" y="37"/>
                </a:cubicBezTo>
                <a:cubicBezTo>
                  <a:pt x="25" y="38"/>
                  <a:pt x="26" y="39"/>
                  <a:pt x="28" y="39"/>
                </a:cubicBezTo>
                <a:cubicBezTo>
                  <a:pt x="29" y="39"/>
                  <a:pt x="29" y="39"/>
                  <a:pt x="29" y="39"/>
                </a:cubicBezTo>
                <a:cubicBezTo>
                  <a:pt x="31" y="39"/>
                  <a:pt x="32" y="38"/>
                  <a:pt x="34" y="37"/>
                </a:cubicBezTo>
                <a:cubicBezTo>
                  <a:pt x="34" y="37"/>
                  <a:pt x="35" y="37"/>
                  <a:pt x="35" y="36"/>
                </a:cubicBezTo>
                <a:cubicBezTo>
                  <a:pt x="46" y="36"/>
                  <a:pt x="46" y="36"/>
                  <a:pt x="46" y="36"/>
                </a:cubicBezTo>
                <a:cubicBezTo>
                  <a:pt x="46" y="31"/>
                  <a:pt x="46" y="31"/>
                  <a:pt x="46" y="31"/>
                </a:cubicBezTo>
                <a:cubicBezTo>
                  <a:pt x="36" y="31"/>
                  <a:pt x="36" y="31"/>
                  <a:pt x="36" y="31"/>
                </a:cubicBezTo>
                <a:cubicBezTo>
                  <a:pt x="36" y="26"/>
                  <a:pt x="36" y="26"/>
                  <a:pt x="36" y="26"/>
                </a:cubicBezTo>
                <a:cubicBezTo>
                  <a:pt x="46" y="26"/>
                  <a:pt x="46" y="26"/>
                  <a:pt x="46" y="26"/>
                </a:cubicBezTo>
                <a:cubicBezTo>
                  <a:pt x="46" y="21"/>
                  <a:pt x="46" y="21"/>
                  <a:pt x="46" y="21"/>
                </a:cubicBezTo>
                <a:cubicBezTo>
                  <a:pt x="35" y="21"/>
                  <a:pt x="35" y="21"/>
                  <a:pt x="35" y="21"/>
                </a:cubicBezTo>
                <a:cubicBezTo>
                  <a:pt x="35" y="21"/>
                  <a:pt x="34" y="20"/>
                  <a:pt x="34" y="20"/>
                </a:cubicBezTo>
                <a:cubicBezTo>
                  <a:pt x="32" y="19"/>
                  <a:pt x="31" y="19"/>
                  <a:pt x="29" y="19"/>
                </a:cubicBezTo>
                <a:cubicBezTo>
                  <a:pt x="28" y="19"/>
                  <a:pt x="28" y="19"/>
                  <a:pt x="28" y="19"/>
                </a:cubicBezTo>
                <a:cubicBezTo>
                  <a:pt x="26" y="19"/>
                  <a:pt x="25" y="19"/>
                  <a:pt x="23" y="20"/>
                </a:cubicBezTo>
                <a:cubicBezTo>
                  <a:pt x="23" y="20"/>
                  <a:pt x="23" y="21"/>
                  <a:pt x="22" y="21"/>
                </a:cubicBezTo>
                <a:cubicBezTo>
                  <a:pt x="11" y="21"/>
                  <a:pt x="11" y="21"/>
                  <a:pt x="11" y="21"/>
                </a:cubicBezTo>
                <a:cubicBezTo>
                  <a:pt x="11" y="26"/>
                  <a:pt x="11" y="26"/>
                  <a:pt x="11" y="26"/>
                </a:cubicBezTo>
                <a:cubicBezTo>
                  <a:pt x="21" y="26"/>
                  <a:pt x="21" y="26"/>
                  <a:pt x="21" y="26"/>
                </a:cubicBezTo>
                <a:cubicBezTo>
                  <a:pt x="21" y="31"/>
                  <a:pt x="21" y="31"/>
                  <a:pt x="21" y="31"/>
                </a:cubicBezTo>
                <a:cubicBezTo>
                  <a:pt x="11" y="31"/>
                  <a:pt x="11" y="31"/>
                  <a:pt x="11" y="31"/>
                </a:cubicBezTo>
                <a:lnTo>
                  <a:pt x="11" y="36"/>
                </a:lnTo>
                <a:close/>
                <a:moveTo>
                  <a:pt x="11" y="41"/>
                </a:moveTo>
                <a:cubicBezTo>
                  <a:pt x="11" y="44"/>
                  <a:pt x="14" y="46"/>
                  <a:pt x="16" y="46"/>
                </a:cubicBezTo>
                <a:cubicBezTo>
                  <a:pt x="41" y="46"/>
                  <a:pt x="41" y="46"/>
                  <a:pt x="41" y="46"/>
                </a:cubicBezTo>
                <a:cubicBezTo>
                  <a:pt x="44" y="46"/>
                  <a:pt x="46" y="44"/>
                  <a:pt x="46" y="41"/>
                </a:cubicBezTo>
                <a:lnTo>
                  <a:pt x="11" y="41"/>
                </a:lnTo>
                <a:close/>
                <a:moveTo>
                  <a:pt x="54" y="77"/>
                </a:moveTo>
                <a:cubicBezTo>
                  <a:pt x="54" y="76"/>
                  <a:pt x="53" y="75"/>
                  <a:pt x="52" y="75"/>
                </a:cubicBezTo>
                <a:cubicBezTo>
                  <a:pt x="13" y="75"/>
                  <a:pt x="13" y="75"/>
                  <a:pt x="13" y="75"/>
                </a:cubicBezTo>
                <a:cubicBezTo>
                  <a:pt x="12" y="75"/>
                  <a:pt x="11" y="76"/>
                  <a:pt x="11" y="77"/>
                </a:cubicBezTo>
                <a:cubicBezTo>
                  <a:pt x="11" y="80"/>
                  <a:pt x="11" y="80"/>
                  <a:pt x="11" y="80"/>
                </a:cubicBezTo>
                <a:cubicBezTo>
                  <a:pt x="11" y="81"/>
                  <a:pt x="12" y="82"/>
                  <a:pt x="13" y="82"/>
                </a:cubicBezTo>
                <a:cubicBezTo>
                  <a:pt x="52" y="82"/>
                  <a:pt x="52" y="82"/>
                  <a:pt x="52" y="82"/>
                </a:cubicBezTo>
                <a:cubicBezTo>
                  <a:pt x="53" y="82"/>
                  <a:pt x="54" y="81"/>
                  <a:pt x="54" y="80"/>
                </a:cubicBezTo>
                <a:lnTo>
                  <a:pt x="54" y="77"/>
                </a:lnTo>
                <a:close/>
                <a:moveTo>
                  <a:pt x="142" y="61"/>
                </a:moveTo>
                <a:cubicBezTo>
                  <a:pt x="142" y="59"/>
                  <a:pt x="141" y="59"/>
                  <a:pt x="140" y="59"/>
                </a:cubicBezTo>
                <a:cubicBezTo>
                  <a:pt x="13" y="59"/>
                  <a:pt x="13" y="59"/>
                  <a:pt x="13" y="59"/>
                </a:cubicBezTo>
                <a:cubicBezTo>
                  <a:pt x="12" y="59"/>
                  <a:pt x="11" y="59"/>
                  <a:pt x="11" y="61"/>
                </a:cubicBezTo>
                <a:cubicBezTo>
                  <a:pt x="11" y="64"/>
                  <a:pt x="11" y="64"/>
                  <a:pt x="11" y="64"/>
                </a:cubicBezTo>
                <a:cubicBezTo>
                  <a:pt x="11" y="65"/>
                  <a:pt x="12" y="66"/>
                  <a:pt x="13" y="66"/>
                </a:cubicBezTo>
                <a:cubicBezTo>
                  <a:pt x="140" y="66"/>
                  <a:pt x="140" y="66"/>
                  <a:pt x="140" y="66"/>
                </a:cubicBezTo>
                <a:cubicBezTo>
                  <a:pt x="141" y="66"/>
                  <a:pt x="142" y="65"/>
                  <a:pt x="142" y="64"/>
                </a:cubicBezTo>
                <a:lnTo>
                  <a:pt x="142" y="61"/>
                </a:lnTo>
                <a:close/>
              </a:path>
            </a:pathLst>
          </a:custGeom>
          <a:solidFill>
            <a:srgbClr val="72C7E7"/>
          </a:solidFill>
          <a:ln>
            <a:noFill/>
          </a:ln>
          <a:extLst/>
        </p:spPr>
        <p:txBody>
          <a:bodyPr vert="horz" wrap="square" lIns="91440" tIns="45720" rIns="91440" bIns="45720" numCol="1" anchor="t" anchorCtr="0" compatLnSpc="1">
            <a:prstTxWarp prst="textNoShape">
              <a:avLst/>
            </a:prstTxWarp>
          </a:bodyPr>
          <a:lstStyle/>
          <a:p>
            <a:endParaRPr lang="en-US" dirty="0">
              <a:solidFill>
                <a:srgbClr val="002776"/>
              </a:solidFill>
            </a:endParaRPr>
          </a:p>
        </p:txBody>
      </p:sp>
      <p:sp>
        <p:nvSpPr>
          <p:cNvPr id="70" name="Freeform 9"/>
          <p:cNvSpPr>
            <a:spLocks noChangeAspect="1" noEditPoints="1"/>
          </p:cNvSpPr>
          <p:nvPr/>
        </p:nvSpPr>
        <p:spPr bwMode="auto">
          <a:xfrm>
            <a:off x="8414367" y="332741"/>
            <a:ext cx="406904" cy="386948"/>
          </a:xfrm>
          <a:custGeom>
            <a:avLst/>
            <a:gdLst>
              <a:gd name="T0" fmla="*/ 3361 w 3383"/>
              <a:gd name="T1" fmla="*/ 2573 h 3220"/>
              <a:gd name="T2" fmla="*/ 2876 w 3383"/>
              <a:gd name="T3" fmla="*/ 2122 h 3220"/>
              <a:gd name="T4" fmla="*/ 1995 w 3383"/>
              <a:gd name="T5" fmla="*/ 1483 h 3220"/>
              <a:gd name="T6" fmla="*/ 1389 w 3383"/>
              <a:gd name="T7" fmla="*/ 581 h 3220"/>
              <a:gd name="T8" fmla="*/ 911 w 3383"/>
              <a:gd name="T9" fmla="*/ 34 h 3220"/>
              <a:gd name="T10" fmla="*/ 685 w 3383"/>
              <a:gd name="T11" fmla="*/ 20 h 3220"/>
              <a:gd name="T12" fmla="*/ 818 w 3383"/>
              <a:gd name="T13" fmla="*/ 261 h 3220"/>
              <a:gd name="T14" fmla="*/ 933 w 3383"/>
              <a:gd name="T15" fmla="*/ 605 h 3220"/>
              <a:gd name="T16" fmla="*/ 631 w 3383"/>
              <a:gd name="T17" fmla="*/ 847 h 3220"/>
              <a:gd name="T18" fmla="*/ 418 w 3383"/>
              <a:gd name="T19" fmla="*/ 661 h 3220"/>
              <a:gd name="T20" fmla="*/ 220 w 3383"/>
              <a:gd name="T21" fmla="*/ 485 h 3220"/>
              <a:gd name="T22" fmla="*/ 191 w 3383"/>
              <a:gd name="T23" fmla="*/ 755 h 3220"/>
              <a:gd name="T24" fmla="*/ 737 w 3383"/>
              <a:gd name="T25" fmla="*/ 1233 h 3220"/>
              <a:gd name="T26" fmla="*/ 1640 w 3383"/>
              <a:gd name="T27" fmla="*/ 1839 h 3220"/>
              <a:gd name="T28" fmla="*/ 2278 w 3383"/>
              <a:gd name="T29" fmla="*/ 2720 h 3220"/>
              <a:gd name="T30" fmla="*/ 2730 w 3383"/>
              <a:gd name="T31" fmla="*/ 3204 h 3220"/>
              <a:gd name="T32" fmla="*/ 2948 w 3383"/>
              <a:gd name="T33" fmla="*/ 3197 h 3220"/>
              <a:gd name="T34" fmla="*/ 2849 w 3383"/>
              <a:gd name="T35" fmla="*/ 2969 h 3220"/>
              <a:gd name="T36" fmla="*/ 2726 w 3383"/>
              <a:gd name="T37" fmla="*/ 2689 h 3220"/>
              <a:gd name="T38" fmla="*/ 2940 w 3383"/>
              <a:gd name="T39" fmla="*/ 2527 h 3220"/>
              <a:gd name="T40" fmla="*/ 3125 w 3383"/>
              <a:gd name="T41" fmla="*/ 2692 h 3220"/>
              <a:gd name="T42" fmla="*/ 3297 w 3383"/>
              <a:gd name="T43" fmla="*/ 2848 h 3220"/>
              <a:gd name="T44" fmla="*/ 3361 w 3383"/>
              <a:gd name="T45" fmla="*/ 2573 h 3220"/>
              <a:gd name="T46" fmla="*/ 1159 w 3383"/>
              <a:gd name="T47" fmla="*/ 2390 h 3220"/>
              <a:gd name="T48" fmla="*/ 1093 w 3383"/>
              <a:gd name="T49" fmla="*/ 2324 h 3220"/>
              <a:gd name="T50" fmla="*/ 529 w 3383"/>
              <a:gd name="T51" fmla="*/ 3021 h 3220"/>
              <a:gd name="T52" fmla="*/ 1159 w 3383"/>
              <a:gd name="T53" fmla="*/ 2390 h 3220"/>
              <a:gd name="T54" fmla="*/ 867 w 3383"/>
              <a:gd name="T55" fmla="*/ 2098 h 3220"/>
              <a:gd name="T56" fmla="*/ 169 w 3383"/>
              <a:gd name="T57" fmla="*/ 2662 h 3220"/>
              <a:gd name="T58" fmla="*/ 867 w 3383"/>
              <a:gd name="T59" fmla="*/ 2098 h 3220"/>
              <a:gd name="T60" fmla="*/ 1566 w 3383"/>
              <a:gd name="T61" fmla="*/ 1913 h 3220"/>
              <a:gd name="T62" fmla="*/ 1635 w 3383"/>
              <a:gd name="T63" fmla="*/ 1982 h 3220"/>
              <a:gd name="T64" fmla="*/ 1011 w 3383"/>
              <a:gd name="T65" fmla="*/ 2719 h 3220"/>
              <a:gd name="T66" fmla="*/ 546 w 3383"/>
              <a:gd name="T67" fmla="*/ 3157 h 3220"/>
              <a:gd name="T68" fmla="*/ 47 w 3383"/>
              <a:gd name="T69" fmla="*/ 2605 h 3220"/>
              <a:gd name="T70" fmla="*/ 1003 w 3383"/>
              <a:gd name="T71" fmla="*/ 1711 h 3220"/>
              <a:gd name="T72" fmla="*/ 1566 w 3383"/>
              <a:gd name="T73" fmla="*/ 1913 h 3220"/>
              <a:gd name="T74" fmla="*/ 1849 w 3383"/>
              <a:gd name="T75" fmla="*/ 1186 h 3220"/>
              <a:gd name="T76" fmla="*/ 2715 w 3383"/>
              <a:gd name="T77" fmla="*/ 319 h 3220"/>
              <a:gd name="T78" fmla="*/ 3046 w 3383"/>
              <a:gd name="T79" fmla="*/ 0 h 3220"/>
              <a:gd name="T80" fmla="*/ 2971 w 3383"/>
              <a:gd name="T81" fmla="*/ 514 h 3220"/>
              <a:gd name="T82" fmla="*/ 2004 w 3383"/>
              <a:gd name="T83" fmla="*/ 1344 h 3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83" h="3220">
                <a:moveTo>
                  <a:pt x="3361" y="2573"/>
                </a:moveTo>
                <a:lnTo>
                  <a:pt x="3361" y="2573"/>
                </a:lnTo>
                <a:cubicBezTo>
                  <a:pt x="3338" y="2480"/>
                  <a:pt x="3265" y="2350"/>
                  <a:pt x="3199" y="2283"/>
                </a:cubicBezTo>
                <a:cubicBezTo>
                  <a:pt x="3132" y="2217"/>
                  <a:pt x="2987" y="2144"/>
                  <a:pt x="2876" y="2122"/>
                </a:cubicBezTo>
                <a:cubicBezTo>
                  <a:pt x="2766" y="2100"/>
                  <a:pt x="2639" y="2064"/>
                  <a:pt x="2595" y="2043"/>
                </a:cubicBezTo>
                <a:cubicBezTo>
                  <a:pt x="2551" y="2021"/>
                  <a:pt x="2281" y="1769"/>
                  <a:pt x="1995" y="1483"/>
                </a:cubicBezTo>
                <a:cubicBezTo>
                  <a:pt x="1709" y="1197"/>
                  <a:pt x="1457" y="927"/>
                  <a:pt x="1436" y="883"/>
                </a:cubicBezTo>
                <a:cubicBezTo>
                  <a:pt x="1415" y="840"/>
                  <a:pt x="1393" y="704"/>
                  <a:pt x="1389" y="581"/>
                </a:cubicBezTo>
                <a:cubicBezTo>
                  <a:pt x="1384" y="458"/>
                  <a:pt x="1318" y="295"/>
                  <a:pt x="1243" y="219"/>
                </a:cubicBezTo>
                <a:cubicBezTo>
                  <a:pt x="1167" y="144"/>
                  <a:pt x="1018" y="60"/>
                  <a:pt x="911" y="34"/>
                </a:cubicBezTo>
                <a:cubicBezTo>
                  <a:pt x="845" y="18"/>
                  <a:pt x="781" y="10"/>
                  <a:pt x="738" y="10"/>
                </a:cubicBezTo>
                <a:cubicBezTo>
                  <a:pt x="711" y="10"/>
                  <a:pt x="692" y="13"/>
                  <a:pt x="685" y="20"/>
                </a:cubicBezTo>
                <a:cubicBezTo>
                  <a:pt x="667" y="38"/>
                  <a:pt x="648" y="57"/>
                  <a:pt x="642" y="63"/>
                </a:cubicBezTo>
                <a:cubicBezTo>
                  <a:pt x="636" y="69"/>
                  <a:pt x="715" y="158"/>
                  <a:pt x="818" y="261"/>
                </a:cubicBezTo>
                <a:cubicBezTo>
                  <a:pt x="920" y="364"/>
                  <a:pt x="1004" y="460"/>
                  <a:pt x="1004" y="475"/>
                </a:cubicBezTo>
                <a:cubicBezTo>
                  <a:pt x="1003" y="490"/>
                  <a:pt x="971" y="548"/>
                  <a:pt x="933" y="605"/>
                </a:cubicBezTo>
                <a:cubicBezTo>
                  <a:pt x="895" y="661"/>
                  <a:pt x="818" y="739"/>
                  <a:pt x="761" y="777"/>
                </a:cubicBezTo>
                <a:cubicBezTo>
                  <a:pt x="705" y="815"/>
                  <a:pt x="646" y="847"/>
                  <a:pt x="631" y="847"/>
                </a:cubicBezTo>
                <a:lnTo>
                  <a:pt x="631" y="847"/>
                </a:lnTo>
                <a:cubicBezTo>
                  <a:pt x="616" y="847"/>
                  <a:pt x="520" y="764"/>
                  <a:pt x="418" y="661"/>
                </a:cubicBezTo>
                <a:cubicBezTo>
                  <a:pt x="319" y="562"/>
                  <a:pt x="232" y="485"/>
                  <a:pt x="221" y="485"/>
                </a:cubicBezTo>
                <a:cubicBezTo>
                  <a:pt x="220" y="485"/>
                  <a:pt x="220" y="485"/>
                  <a:pt x="220" y="485"/>
                </a:cubicBezTo>
                <a:cubicBezTo>
                  <a:pt x="213" y="491"/>
                  <a:pt x="194" y="511"/>
                  <a:pt x="176" y="529"/>
                </a:cubicBezTo>
                <a:cubicBezTo>
                  <a:pt x="158" y="547"/>
                  <a:pt x="165" y="648"/>
                  <a:pt x="191" y="755"/>
                </a:cubicBezTo>
                <a:cubicBezTo>
                  <a:pt x="217" y="861"/>
                  <a:pt x="300" y="1010"/>
                  <a:pt x="376" y="1086"/>
                </a:cubicBezTo>
                <a:cubicBezTo>
                  <a:pt x="452" y="1162"/>
                  <a:pt x="614" y="1228"/>
                  <a:pt x="737" y="1233"/>
                </a:cubicBezTo>
                <a:cubicBezTo>
                  <a:pt x="860" y="1237"/>
                  <a:pt x="996" y="1258"/>
                  <a:pt x="1040" y="1280"/>
                </a:cubicBezTo>
                <a:cubicBezTo>
                  <a:pt x="1084" y="1301"/>
                  <a:pt x="1354" y="1553"/>
                  <a:pt x="1640" y="1839"/>
                </a:cubicBezTo>
                <a:cubicBezTo>
                  <a:pt x="1926" y="2125"/>
                  <a:pt x="2178" y="2395"/>
                  <a:pt x="2199" y="2439"/>
                </a:cubicBezTo>
                <a:cubicBezTo>
                  <a:pt x="2220" y="2483"/>
                  <a:pt x="2256" y="2609"/>
                  <a:pt x="2278" y="2720"/>
                </a:cubicBezTo>
                <a:cubicBezTo>
                  <a:pt x="2300" y="2831"/>
                  <a:pt x="2373" y="2976"/>
                  <a:pt x="2440" y="3042"/>
                </a:cubicBezTo>
                <a:cubicBezTo>
                  <a:pt x="2506" y="3109"/>
                  <a:pt x="2637" y="3182"/>
                  <a:pt x="2730" y="3204"/>
                </a:cubicBezTo>
                <a:cubicBezTo>
                  <a:pt x="2771" y="3214"/>
                  <a:pt x="2814" y="3220"/>
                  <a:pt x="2850" y="3220"/>
                </a:cubicBezTo>
                <a:cubicBezTo>
                  <a:pt x="2896" y="3220"/>
                  <a:pt x="2933" y="3212"/>
                  <a:pt x="2948" y="3197"/>
                </a:cubicBezTo>
                <a:cubicBezTo>
                  <a:pt x="2975" y="3170"/>
                  <a:pt x="3000" y="3144"/>
                  <a:pt x="3005" y="3140"/>
                </a:cubicBezTo>
                <a:cubicBezTo>
                  <a:pt x="3009" y="3136"/>
                  <a:pt x="2939" y="3059"/>
                  <a:pt x="2849" y="2969"/>
                </a:cubicBezTo>
                <a:cubicBezTo>
                  <a:pt x="2758" y="2879"/>
                  <a:pt x="2684" y="2796"/>
                  <a:pt x="2683" y="2784"/>
                </a:cubicBezTo>
                <a:cubicBezTo>
                  <a:pt x="2682" y="2773"/>
                  <a:pt x="2701" y="2730"/>
                  <a:pt x="2726" y="2689"/>
                </a:cubicBezTo>
                <a:cubicBezTo>
                  <a:pt x="2751" y="2648"/>
                  <a:pt x="2804" y="2595"/>
                  <a:pt x="2845" y="2570"/>
                </a:cubicBezTo>
                <a:cubicBezTo>
                  <a:pt x="2885" y="2546"/>
                  <a:pt x="2927" y="2527"/>
                  <a:pt x="2940" y="2527"/>
                </a:cubicBezTo>
                <a:cubicBezTo>
                  <a:pt x="2940" y="2527"/>
                  <a:pt x="2940" y="2527"/>
                  <a:pt x="2940" y="2527"/>
                </a:cubicBezTo>
                <a:cubicBezTo>
                  <a:pt x="2952" y="2528"/>
                  <a:pt x="3035" y="2602"/>
                  <a:pt x="3125" y="2692"/>
                </a:cubicBezTo>
                <a:cubicBezTo>
                  <a:pt x="3213" y="2780"/>
                  <a:pt x="3288" y="2848"/>
                  <a:pt x="3296" y="2848"/>
                </a:cubicBezTo>
                <a:cubicBezTo>
                  <a:pt x="3296" y="2848"/>
                  <a:pt x="3297" y="2848"/>
                  <a:pt x="3297" y="2848"/>
                </a:cubicBezTo>
                <a:cubicBezTo>
                  <a:pt x="3301" y="2844"/>
                  <a:pt x="3326" y="2819"/>
                  <a:pt x="3353" y="2792"/>
                </a:cubicBezTo>
                <a:cubicBezTo>
                  <a:pt x="3380" y="2765"/>
                  <a:pt x="3383" y="2667"/>
                  <a:pt x="3361" y="2573"/>
                </a:cubicBezTo>
                <a:lnTo>
                  <a:pt x="3361" y="2573"/>
                </a:lnTo>
                <a:close/>
                <a:moveTo>
                  <a:pt x="1159" y="2390"/>
                </a:moveTo>
                <a:lnTo>
                  <a:pt x="1159" y="2390"/>
                </a:lnTo>
                <a:lnTo>
                  <a:pt x="1093" y="2324"/>
                </a:lnTo>
                <a:lnTo>
                  <a:pt x="443" y="2973"/>
                </a:lnTo>
                <a:lnTo>
                  <a:pt x="529" y="3021"/>
                </a:lnTo>
                <a:lnTo>
                  <a:pt x="1159" y="2390"/>
                </a:lnTo>
                <a:lnTo>
                  <a:pt x="1159" y="2390"/>
                </a:lnTo>
                <a:close/>
                <a:moveTo>
                  <a:pt x="867" y="2098"/>
                </a:moveTo>
                <a:lnTo>
                  <a:pt x="867" y="2098"/>
                </a:lnTo>
                <a:lnTo>
                  <a:pt x="800" y="2031"/>
                </a:lnTo>
                <a:lnTo>
                  <a:pt x="169" y="2662"/>
                </a:lnTo>
                <a:lnTo>
                  <a:pt x="218" y="2747"/>
                </a:lnTo>
                <a:lnTo>
                  <a:pt x="867" y="2098"/>
                </a:lnTo>
                <a:lnTo>
                  <a:pt x="867" y="2098"/>
                </a:lnTo>
                <a:close/>
                <a:moveTo>
                  <a:pt x="1566" y="1913"/>
                </a:moveTo>
                <a:lnTo>
                  <a:pt x="1566" y="1913"/>
                </a:lnTo>
                <a:cubicBezTo>
                  <a:pt x="1590" y="1937"/>
                  <a:pt x="1613" y="1959"/>
                  <a:pt x="1635" y="1982"/>
                </a:cubicBezTo>
                <a:cubicBezTo>
                  <a:pt x="1584" y="2045"/>
                  <a:pt x="1525" y="2122"/>
                  <a:pt x="1480" y="2188"/>
                </a:cubicBezTo>
                <a:cubicBezTo>
                  <a:pt x="1408" y="2294"/>
                  <a:pt x="1197" y="2533"/>
                  <a:pt x="1011" y="2719"/>
                </a:cubicBezTo>
                <a:cubicBezTo>
                  <a:pt x="825" y="2904"/>
                  <a:pt x="634" y="3095"/>
                  <a:pt x="586" y="3143"/>
                </a:cubicBezTo>
                <a:cubicBezTo>
                  <a:pt x="577" y="3153"/>
                  <a:pt x="563" y="3157"/>
                  <a:pt x="546" y="3157"/>
                </a:cubicBezTo>
                <a:cubicBezTo>
                  <a:pt x="476" y="3157"/>
                  <a:pt x="349" y="3081"/>
                  <a:pt x="229" y="2962"/>
                </a:cubicBezTo>
                <a:cubicBezTo>
                  <a:pt x="81" y="2813"/>
                  <a:pt x="0" y="2653"/>
                  <a:pt x="47" y="2605"/>
                </a:cubicBezTo>
                <a:cubicBezTo>
                  <a:pt x="95" y="2557"/>
                  <a:pt x="287" y="2365"/>
                  <a:pt x="472" y="2180"/>
                </a:cubicBezTo>
                <a:cubicBezTo>
                  <a:pt x="658" y="1994"/>
                  <a:pt x="896" y="1783"/>
                  <a:pt x="1003" y="1711"/>
                </a:cubicBezTo>
                <a:cubicBezTo>
                  <a:pt x="1067" y="1667"/>
                  <a:pt x="1142" y="1610"/>
                  <a:pt x="1203" y="1560"/>
                </a:cubicBezTo>
                <a:cubicBezTo>
                  <a:pt x="1300" y="1651"/>
                  <a:pt x="1424" y="1770"/>
                  <a:pt x="1566" y="1913"/>
                </a:cubicBezTo>
                <a:lnTo>
                  <a:pt x="1566" y="1913"/>
                </a:lnTo>
                <a:close/>
                <a:moveTo>
                  <a:pt x="1849" y="1186"/>
                </a:moveTo>
                <a:lnTo>
                  <a:pt x="1849" y="1186"/>
                </a:lnTo>
                <a:lnTo>
                  <a:pt x="2715" y="319"/>
                </a:lnTo>
                <a:lnTo>
                  <a:pt x="2676" y="220"/>
                </a:lnTo>
                <a:lnTo>
                  <a:pt x="3046" y="0"/>
                </a:lnTo>
                <a:lnTo>
                  <a:pt x="3191" y="145"/>
                </a:lnTo>
                <a:lnTo>
                  <a:pt x="2971" y="514"/>
                </a:lnTo>
                <a:lnTo>
                  <a:pt x="2872" y="475"/>
                </a:lnTo>
                <a:lnTo>
                  <a:pt x="2004" y="1344"/>
                </a:lnTo>
                <a:cubicBezTo>
                  <a:pt x="1948" y="1288"/>
                  <a:pt x="1896" y="1235"/>
                  <a:pt x="1849" y="1186"/>
                </a:cubicBez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71" name="Picture 12" descr="C:\Users\jsauvageau\Desktop\1.png"/>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94583" y="301884"/>
            <a:ext cx="522027" cy="441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29041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body" sz="quarter" idx="13"/>
          </p:nvPr>
        </p:nvSpPr>
        <p:spPr>
          <a:xfrm>
            <a:off x="418768" y="795275"/>
            <a:ext cx="8139445" cy="553998"/>
          </a:xfrm>
        </p:spPr>
        <p:txBody>
          <a:bodyPr/>
          <a:lstStyle/>
          <a:p>
            <a:pPr lvl="0" fontAlgn="auto">
              <a:spcBef>
                <a:spcPts val="0"/>
              </a:spcBef>
              <a:spcAft>
                <a:spcPts val="0"/>
              </a:spcAft>
            </a:pPr>
            <a:r>
              <a:rPr lang="en-US" sz="1200" dirty="0" smtClean="0">
                <a:solidFill>
                  <a:srgbClr val="000000"/>
                </a:solidFill>
                <a:latin typeface="Arial" panose="020B0604020202020204" pitchFamily="34" charset="0"/>
              </a:rPr>
              <a:t>When critical </a:t>
            </a:r>
            <a:r>
              <a:rPr lang="en-US" sz="1200" dirty="0">
                <a:solidFill>
                  <a:srgbClr val="000000"/>
                </a:solidFill>
                <a:latin typeface="Arial" panose="020B0604020202020204" pitchFamily="34" charset="0"/>
              </a:rPr>
              <a:t>business operations </a:t>
            </a:r>
            <a:r>
              <a:rPr lang="en-US" sz="1200" dirty="0" smtClean="0">
                <a:solidFill>
                  <a:srgbClr val="000000"/>
                </a:solidFill>
                <a:latin typeface="Arial" panose="020B0604020202020204" pitchFamily="34" charset="0"/>
              </a:rPr>
              <a:t>resume, organizations </a:t>
            </a:r>
            <a:r>
              <a:rPr lang="en-US" sz="1200" dirty="0">
                <a:solidFill>
                  <a:srgbClr val="000000"/>
                </a:solidFill>
                <a:latin typeface="Arial" panose="020B0604020202020204" pitchFamily="34" charset="0"/>
              </a:rPr>
              <a:t>should focus on </a:t>
            </a:r>
            <a:r>
              <a:rPr lang="en-US" sz="1200" dirty="0" smtClean="0">
                <a:solidFill>
                  <a:srgbClr val="000000"/>
                </a:solidFill>
                <a:latin typeface="Arial" panose="020B0604020202020204" pitchFamily="34" charset="0"/>
              </a:rPr>
              <a:t>building a remediation plan that addresses short</a:t>
            </a:r>
            <a:r>
              <a:rPr lang="en-US" sz="1200" dirty="0" smtClean="0">
                <a:solidFill>
                  <a:srgbClr val="FF0000"/>
                </a:solidFill>
                <a:latin typeface="Arial" panose="020B0604020202020204" pitchFamily="34" charset="0"/>
              </a:rPr>
              <a:t>-</a:t>
            </a:r>
            <a:r>
              <a:rPr lang="en-US" sz="1200" dirty="0" smtClean="0">
                <a:solidFill>
                  <a:srgbClr val="000000"/>
                </a:solidFill>
                <a:latin typeface="Arial" panose="020B0604020202020204" pitchFamily="34" charset="0"/>
              </a:rPr>
              <a:t> and long-term initiatives to close identified gaps.  This </a:t>
            </a:r>
            <a:r>
              <a:rPr lang="en-US" sz="1200" dirty="0">
                <a:solidFill>
                  <a:srgbClr val="000000"/>
                </a:solidFill>
                <a:latin typeface="Arial" panose="020B0604020202020204" pitchFamily="34" charset="0"/>
              </a:rPr>
              <a:t>step will </a:t>
            </a:r>
            <a:r>
              <a:rPr lang="en-US" sz="1200" dirty="0" smtClean="0">
                <a:solidFill>
                  <a:srgbClr val="000000"/>
                </a:solidFill>
                <a:latin typeface="Arial" panose="020B0604020202020204" pitchFamily="34" charset="0"/>
              </a:rPr>
              <a:t>help organizations verify attack </a:t>
            </a:r>
            <a:r>
              <a:rPr lang="en-US" sz="1200" dirty="0">
                <a:solidFill>
                  <a:srgbClr val="000000"/>
                </a:solidFill>
                <a:latin typeface="Arial" panose="020B0604020202020204" pitchFamily="34" charset="0"/>
              </a:rPr>
              <a:t>vectors </a:t>
            </a:r>
            <a:r>
              <a:rPr lang="en-US" sz="1200" dirty="0" smtClean="0">
                <a:solidFill>
                  <a:srgbClr val="000000"/>
                </a:solidFill>
                <a:latin typeface="Arial" panose="020B0604020202020204" pitchFamily="34" charset="0"/>
              </a:rPr>
              <a:t>are eradicated, and also help organizations detect and prevent similar </a:t>
            </a:r>
            <a:r>
              <a:rPr lang="en-US" sz="1200" dirty="0">
                <a:solidFill>
                  <a:srgbClr val="000000"/>
                </a:solidFill>
                <a:latin typeface="Arial" panose="020B0604020202020204" pitchFamily="34" charset="0"/>
              </a:rPr>
              <a:t>attacks </a:t>
            </a:r>
            <a:r>
              <a:rPr lang="en-US" sz="1200" dirty="0" smtClean="0">
                <a:solidFill>
                  <a:srgbClr val="000000"/>
                </a:solidFill>
                <a:latin typeface="Arial" panose="020B0604020202020204" pitchFamily="34" charset="0"/>
              </a:rPr>
              <a:t>in the future.</a:t>
            </a:r>
            <a:endParaRPr lang="en-US" sz="1200" dirty="0">
              <a:solidFill>
                <a:srgbClr val="000000"/>
              </a:solidFill>
              <a:latin typeface="Arial" panose="020B0604020202020204" pitchFamily="34" charset="0"/>
            </a:endParaRPr>
          </a:p>
        </p:txBody>
      </p:sp>
      <p:sp>
        <p:nvSpPr>
          <p:cNvPr id="5" name="Title 3"/>
          <p:cNvSpPr txBox="1">
            <a:spLocks noGrp="1"/>
          </p:cNvSpPr>
          <p:nvPr>
            <p:ph type="title"/>
          </p:nvPr>
        </p:nvSpPr>
        <p:spPr bwMode="gray">
          <a:xfrm>
            <a:off x="418768" y="349832"/>
            <a:ext cx="8330184" cy="349668"/>
          </a:xfrm>
          <a:prstGeom prst="rect">
            <a:avLst/>
          </a:prstGeom>
        </p:spPr>
        <p:txBody>
          <a:bodyPr lIns="0" tIns="0" rIns="0" bIns="0" anchor="b" anchorCtr="0">
            <a:spAutoFit/>
          </a:bodyPr>
          <a:lstStyle>
            <a:lvl1pPr algn="l" rtl="0" eaLnBrk="1" fontAlgn="base" hangingPunct="1">
              <a:lnSpc>
                <a:spcPts val="2600"/>
              </a:lnSpc>
              <a:spcBef>
                <a:spcPct val="0"/>
              </a:spcBef>
              <a:spcAft>
                <a:spcPct val="0"/>
              </a:spcAft>
              <a:defRPr kumimoji="0" lang="en-US" sz="2400" b="1" i="0" u="none" strike="noStrike" kern="1200" cap="none" spc="0" normalizeH="0" baseline="0" noProof="0" dirty="0" smtClean="0">
                <a:ln>
                  <a:noFill/>
                </a:ln>
                <a:solidFill>
                  <a:schemeClr val="tx2"/>
                </a:solidFill>
                <a:effectLst/>
                <a:uLnTx/>
                <a:uFillTx/>
                <a:latin typeface="+mj-lt"/>
                <a:ea typeface="+mj-ea"/>
                <a:cs typeface="+mj-cs"/>
              </a:defRPr>
            </a:lvl1pPr>
            <a:lvl2pPr algn="l" rtl="0" eaLnBrk="1" fontAlgn="base" hangingPunct="1">
              <a:lnSpc>
                <a:spcPct val="90000"/>
              </a:lnSpc>
              <a:spcBef>
                <a:spcPct val="0"/>
              </a:spcBef>
              <a:spcAft>
                <a:spcPct val="0"/>
              </a:spcAft>
              <a:defRPr b="1">
                <a:solidFill>
                  <a:schemeClr val="tx1"/>
                </a:solidFill>
                <a:latin typeface="Arial" charset="0"/>
              </a:defRPr>
            </a:lvl2pPr>
            <a:lvl3pPr algn="l" rtl="0" eaLnBrk="1" fontAlgn="base" hangingPunct="1">
              <a:lnSpc>
                <a:spcPct val="90000"/>
              </a:lnSpc>
              <a:spcBef>
                <a:spcPct val="0"/>
              </a:spcBef>
              <a:spcAft>
                <a:spcPct val="0"/>
              </a:spcAft>
              <a:defRPr b="1">
                <a:solidFill>
                  <a:schemeClr val="tx1"/>
                </a:solidFill>
                <a:latin typeface="Arial" charset="0"/>
              </a:defRPr>
            </a:lvl3pPr>
            <a:lvl4pPr algn="l" rtl="0" eaLnBrk="1" fontAlgn="base" hangingPunct="1">
              <a:lnSpc>
                <a:spcPct val="90000"/>
              </a:lnSpc>
              <a:spcBef>
                <a:spcPct val="0"/>
              </a:spcBef>
              <a:spcAft>
                <a:spcPct val="0"/>
              </a:spcAft>
              <a:defRPr b="1">
                <a:solidFill>
                  <a:schemeClr val="tx1"/>
                </a:solidFill>
                <a:latin typeface="Arial" charset="0"/>
              </a:defRPr>
            </a:lvl4pPr>
            <a:lvl5pPr algn="l" rtl="0" eaLnBrk="1" fontAlgn="base" hangingPunct="1">
              <a:lnSpc>
                <a:spcPct val="90000"/>
              </a:lnSpc>
              <a:spcBef>
                <a:spcPct val="0"/>
              </a:spcBef>
              <a:spcAft>
                <a:spcPct val="0"/>
              </a:spcAft>
              <a:defRPr b="1">
                <a:solidFill>
                  <a:schemeClr val="tx1"/>
                </a:solidFill>
                <a:latin typeface="Arial" charset="0"/>
              </a:defRPr>
            </a:lvl5pPr>
            <a:lvl6pPr marL="457200" algn="l" rtl="0" eaLnBrk="1" fontAlgn="base" hangingPunct="1">
              <a:spcBef>
                <a:spcPct val="0"/>
              </a:spcBef>
              <a:spcAft>
                <a:spcPct val="0"/>
              </a:spcAft>
              <a:defRPr sz="2400" b="1">
                <a:solidFill>
                  <a:schemeClr val="accent1"/>
                </a:solidFill>
                <a:latin typeface="Arial" charset="0"/>
              </a:defRPr>
            </a:lvl6pPr>
            <a:lvl7pPr marL="914400" algn="l" rtl="0" eaLnBrk="1" fontAlgn="base" hangingPunct="1">
              <a:spcBef>
                <a:spcPct val="0"/>
              </a:spcBef>
              <a:spcAft>
                <a:spcPct val="0"/>
              </a:spcAft>
              <a:defRPr sz="2400" b="1">
                <a:solidFill>
                  <a:schemeClr val="accent1"/>
                </a:solidFill>
                <a:latin typeface="Arial" charset="0"/>
              </a:defRPr>
            </a:lvl7pPr>
            <a:lvl8pPr marL="1371600" algn="l" rtl="0" eaLnBrk="1" fontAlgn="base" hangingPunct="1">
              <a:spcBef>
                <a:spcPct val="0"/>
              </a:spcBef>
              <a:spcAft>
                <a:spcPct val="0"/>
              </a:spcAft>
              <a:defRPr sz="2400" b="1">
                <a:solidFill>
                  <a:schemeClr val="accent1"/>
                </a:solidFill>
                <a:latin typeface="Arial" charset="0"/>
              </a:defRPr>
            </a:lvl8pPr>
            <a:lvl9pPr marL="1828800" algn="l" rtl="0" eaLnBrk="1" fontAlgn="base" hangingPunct="1">
              <a:spcBef>
                <a:spcPct val="0"/>
              </a:spcBef>
              <a:spcAft>
                <a:spcPct val="0"/>
              </a:spcAft>
              <a:defRPr sz="2400" b="1">
                <a:solidFill>
                  <a:schemeClr val="accent1"/>
                </a:solidFill>
                <a:latin typeface="Arial" charset="0"/>
              </a:defRPr>
            </a:lvl9pPr>
          </a:lstStyle>
          <a:p>
            <a:r>
              <a:rPr sz="2800" b="0" dirty="0" smtClean="0">
                <a:solidFill>
                  <a:srgbClr val="3C8A2E"/>
                </a:solidFill>
                <a:latin typeface="Arial" panose="020B0604020202020204" pitchFamily="34" charset="0"/>
                <a:cs typeface="Arial" panose="020B0604020202020204" pitchFamily="34" charset="0"/>
              </a:rPr>
              <a:t>Remediation</a:t>
            </a:r>
            <a:endParaRPr sz="2800" b="0" dirty="0">
              <a:solidFill>
                <a:srgbClr val="3C8A2E"/>
              </a:solidFill>
              <a:latin typeface="Arial" panose="020B0604020202020204" pitchFamily="34" charset="0"/>
              <a:cs typeface="Arial" panose="020B0604020202020204" pitchFamily="34" charset="0"/>
            </a:endParaRPr>
          </a:p>
        </p:txBody>
      </p:sp>
      <p:sp>
        <p:nvSpPr>
          <p:cNvPr id="32" name="Rectangle 31"/>
          <p:cNvSpPr/>
          <p:nvPr/>
        </p:nvSpPr>
        <p:spPr>
          <a:xfrm>
            <a:off x="4690521" y="2715958"/>
            <a:ext cx="1979199" cy="1323439"/>
          </a:xfrm>
          <a:prstGeom prst="rect">
            <a:avLst/>
          </a:prstGeom>
        </p:spPr>
        <p:txBody>
          <a:bodyPr wrap="square">
            <a:spAutoFit/>
          </a:bodyPr>
          <a:lstStyle/>
          <a:p>
            <a:pPr marL="109538" indent="-109538" algn="l" fontAlgn="auto">
              <a:spcBef>
                <a:spcPts val="0"/>
              </a:spcBef>
              <a:spcAft>
                <a:spcPts val="0"/>
              </a:spcAft>
              <a:buFont typeface="Arial" pitchFamily="34" charset="0"/>
              <a:buChar char="•"/>
              <a:defRPr/>
            </a:pPr>
            <a:r>
              <a:rPr lang="en-US" sz="1000" b="0" dirty="0" smtClean="0">
                <a:solidFill>
                  <a:srgbClr val="000000"/>
                </a:solidFill>
                <a:latin typeface="Arial"/>
                <a:ea typeface="Segoe UI" pitchFamily="34" charset="0"/>
                <a:cs typeface="Calibri" pitchFamily="34" charset="0"/>
              </a:rPr>
              <a:t>Define a process to return impacted systems back to a secure baseline image. </a:t>
            </a:r>
          </a:p>
          <a:p>
            <a:pPr marL="109538" indent="-109538" algn="l" fontAlgn="auto">
              <a:spcBef>
                <a:spcPts val="0"/>
              </a:spcBef>
              <a:spcAft>
                <a:spcPts val="0"/>
              </a:spcAft>
              <a:buFont typeface="Arial" pitchFamily="34" charset="0"/>
              <a:buChar char="•"/>
              <a:defRPr/>
            </a:pPr>
            <a:r>
              <a:rPr lang="en-US" sz="1000" b="0" dirty="0" smtClean="0">
                <a:solidFill>
                  <a:srgbClr val="000000"/>
                </a:solidFill>
                <a:latin typeface="Arial"/>
                <a:ea typeface="Segoe UI" pitchFamily="34" charset="0"/>
                <a:cs typeface="Calibri" pitchFamily="34" charset="0"/>
              </a:rPr>
              <a:t>Perform vulnerability assessments to verify system vulnerabilities are identified and patched to prevent similar events.</a:t>
            </a:r>
          </a:p>
        </p:txBody>
      </p:sp>
      <p:sp>
        <p:nvSpPr>
          <p:cNvPr id="33" name="Rectangle 32"/>
          <p:cNvSpPr/>
          <p:nvPr/>
        </p:nvSpPr>
        <p:spPr>
          <a:xfrm>
            <a:off x="7098262" y="1781036"/>
            <a:ext cx="2415634" cy="1477328"/>
          </a:xfrm>
          <a:prstGeom prst="rect">
            <a:avLst/>
          </a:prstGeom>
        </p:spPr>
        <p:txBody>
          <a:bodyPr wrap="square">
            <a:spAutoFit/>
          </a:bodyPr>
          <a:lstStyle/>
          <a:p>
            <a:pPr marL="109538" indent="-109538" algn="l" fontAlgn="auto">
              <a:spcBef>
                <a:spcPts val="0"/>
              </a:spcBef>
              <a:spcAft>
                <a:spcPts val="0"/>
              </a:spcAft>
              <a:buFont typeface="Arial" pitchFamily="34" charset="0"/>
              <a:buChar char="•"/>
              <a:defRPr/>
            </a:pPr>
            <a:r>
              <a:rPr lang="en-US" sz="1000" b="0" dirty="0" smtClean="0">
                <a:solidFill>
                  <a:srgbClr val="000000"/>
                </a:solidFill>
                <a:latin typeface="Arial"/>
                <a:ea typeface="Segoe UI" pitchFamily="34" charset="0"/>
                <a:cs typeface="Calibri" pitchFamily="34" charset="0"/>
              </a:rPr>
              <a:t>Define a timeframe in which </a:t>
            </a:r>
            <a:br>
              <a:rPr lang="en-US" sz="1000" b="0" dirty="0" smtClean="0">
                <a:solidFill>
                  <a:srgbClr val="000000"/>
                </a:solidFill>
                <a:latin typeface="Arial"/>
                <a:ea typeface="Segoe UI" pitchFamily="34" charset="0"/>
                <a:cs typeface="Calibri" pitchFamily="34" charset="0"/>
              </a:rPr>
            </a:br>
            <a:r>
              <a:rPr lang="en-US" sz="1000" b="0" dirty="0" smtClean="0">
                <a:solidFill>
                  <a:srgbClr val="000000"/>
                </a:solidFill>
                <a:latin typeface="Arial"/>
                <a:ea typeface="Segoe UI" pitchFamily="34" charset="0"/>
                <a:cs typeface="Calibri" pitchFamily="34" charset="0"/>
              </a:rPr>
              <a:t>systems will be restored and recovered for various business purposes.</a:t>
            </a:r>
          </a:p>
          <a:p>
            <a:pPr marL="109538" indent="-109538" algn="l" fontAlgn="auto">
              <a:spcBef>
                <a:spcPts val="0"/>
              </a:spcBef>
              <a:spcAft>
                <a:spcPts val="0"/>
              </a:spcAft>
              <a:buFont typeface="Arial" pitchFamily="34" charset="0"/>
              <a:buChar char="•"/>
              <a:defRPr/>
            </a:pPr>
            <a:r>
              <a:rPr lang="en-US" sz="1000" b="0" dirty="0" smtClean="0">
                <a:solidFill>
                  <a:srgbClr val="000000"/>
                </a:solidFill>
                <a:latin typeface="Arial"/>
                <a:ea typeface="Segoe UI" pitchFamily="34" charset="0"/>
                <a:cs typeface="Calibri" pitchFamily="34" charset="0"/>
              </a:rPr>
              <a:t>Assign a business functional </a:t>
            </a:r>
            <a:br>
              <a:rPr lang="en-US" sz="1000" b="0" dirty="0" smtClean="0">
                <a:solidFill>
                  <a:srgbClr val="000000"/>
                </a:solidFill>
                <a:latin typeface="Arial"/>
                <a:ea typeface="Segoe UI" pitchFamily="34" charset="0"/>
                <a:cs typeface="Calibri" pitchFamily="34" charset="0"/>
              </a:rPr>
            </a:br>
            <a:r>
              <a:rPr lang="en-US" sz="1000" b="0" dirty="0" smtClean="0">
                <a:solidFill>
                  <a:srgbClr val="000000"/>
                </a:solidFill>
                <a:latin typeface="Arial"/>
                <a:ea typeface="Segoe UI" pitchFamily="34" charset="0"/>
                <a:cs typeface="Calibri" pitchFamily="34" charset="0"/>
              </a:rPr>
              <a:t>lead who can coordinate and communicate the remediation activities with their function and </a:t>
            </a:r>
            <a:br>
              <a:rPr lang="en-US" sz="1000" b="0" dirty="0" smtClean="0">
                <a:solidFill>
                  <a:srgbClr val="000000"/>
                </a:solidFill>
                <a:latin typeface="Arial"/>
                <a:ea typeface="Segoe UI" pitchFamily="34" charset="0"/>
                <a:cs typeface="Calibri" pitchFamily="34" charset="0"/>
              </a:rPr>
            </a:br>
            <a:r>
              <a:rPr lang="en-US" sz="1000" b="0" dirty="0" smtClean="0">
                <a:solidFill>
                  <a:srgbClr val="000000"/>
                </a:solidFill>
                <a:latin typeface="Arial"/>
                <a:ea typeface="Segoe UI" pitchFamily="34" charset="0"/>
                <a:cs typeface="Calibri" pitchFamily="34" charset="0"/>
              </a:rPr>
              <a:t>other functional leads.</a:t>
            </a:r>
            <a:endParaRPr lang="en-US" sz="1000" b="0" dirty="0">
              <a:solidFill>
                <a:srgbClr val="000000"/>
              </a:solidFill>
              <a:latin typeface="Arial"/>
              <a:ea typeface="Segoe UI" pitchFamily="34" charset="0"/>
              <a:cs typeface="Calibri" pitchFamily="34" charset="0"/>
            </a:endParaRPr>
          </a:p>
        </p:txBody>
      </p:sp>
      <p:sp>
        <p:nvSpPr>
          <p:cNvPr id="34" name="Rectangle 33"/>
          <p:cNvSpPr/>
          <p:nvPr/>
        </p:nvSpPr>
        <p:spPr bwMode="gray">
          <a:xfrm>
            <a:off x="418768" y="1935461"/>
            <a:ext cx="3694176" cy="731520"/>
          </a:xfrm>
          <a:prstGeom prst="rect">
            <a:avLst/>
          </a:prstGeom>
          <a:solidFill>
            <a:srgbClr val="002776"/>
          </a:solidFill>
          <a:ln w="12700" cap="rnd" algn="ctr">
            <a:noFill/>
            <a:miter lim="800000"/>
            <a:headEnd/>
            <a:tailEnd/>
          </a:ln>
        </p:spPr>
        <p:txBody>
          <a:bodyPr lIns="182880" rtlCol="0" anchor="ctr" anchorCtr="1"/>
          <a:lstStyle/>
          <a:p>
            <a:pPr algn="l" eaLnBrk="0" hangingPunct="0">
              <a:spcBef>
                <a:spcPct val="100000"/>
              </a:spcBef>
              <a:defRPr/>
            </a:pPr>
            <a:r>
              <a:rPr lang="en-US" sz="1400" b="0" dirty="0">
                <a:solidFill>
                  <a:srgbClr val="FFFFFF"/>
                </a:solidFill>
                <a:latin typeface="Arial"/>
                <a:cs typeface="Calibri" pitchFamily="34" charset="0"/>
              </a:rPr>
              <a:t>Have the technical/business process root causes been identified?</a:t>
            </a:r>
          </a:p>
        </p:txBody>
      </p:sp>
      <p:sp>
        <p:nvSpPr>
          <p:cNvPr id="35" name="Rectangle 34"/>
          <p:cNvSpPr/>
          <p:nvPr/>
        </p:nvSpPr>
        <p:spPr bwMode="gray">
          <a:xfrm>
            <a:off x="409102" y="3005477"/>
            <a:ext cx="3694176" cy="731520"/>
          </a:xfrm>
          <a:prstGeom prst="rect">
            <a:avLst/>
          </a:prstGeom>
          <a:solidFill>
            <a:srgbClr val="0039AC"/>
          </a:solidFill>
          <a:ln w="12700" cap="rnd" algn="ctr">
            <a:noFill/>
            <a:miter lim="800000"/>
            <a:headEnd/>
            <a:tailEnd/>
          </a:ln>
        </p:spPr>
        <p:txBody>
          <a:bodyPr lIns="182880" rtlCol="0" anchor="ctr" anchorCtr="1"/>
          <a:lstStyle/>
          <a:p>
            <a:pPr marL="0" marR="0" lvl="0" indent="0" defTabSz="914400" eaLnBrk="0" fontAlgn="auto" latinLnBrk="0" hangingPunct="0">
              <a:lnSpc>
                <a:spcPct val="100000"/>
              </a:lnSpc>
              <a:spcBef>
                <a:spcPct val="0"/>
              </a:spcBef>
              <a:spcAft>
                <a:spcPts val="0"/>
              </a:spcAft>
              <a:buClrTx/>
              <a:buSzTx/>
              <a:buFontTx/>
              <a:buNone/>
              <a:tabLst/>
              <a:defRPr/>
            </a:pPr>
            <a:r>
              <a:rPr lang="en-US" sz="1400" b="0" kern="0" dirty="0">
                <a:solidFill>
                  <a:srgbClr val="FFFFFF"/>
                </a:solidFill>
                <a:latin typeface="Arial"/>
                <a:cs typeface="Calibri" pitchFamily="34" charset="0"/>
              </a:rPr>
              <a:t>Has a remediation strategy been developed?</a:t>
            </a:r>
          </a:p>
        </p:txBody>
      </p:sp>
      <p:sp>
        <p:nvSpPr>
          <p:cNvPr id="36" name="Rectangle 35"/>
          <p:cNvSpPr/>
          <p:nvPr/>
        </p:nvSpPr>
        <p:spPr bwMode="gray">
          <a:xfrm>
            <a:off x="418768" y="4075493"/>
            <a:ext cx="3694176" cy="731520"/>
          </a:xfrm>
          <a:prstGeom prst="rect">
            <a:avLst/>
          </a:prstGeom>
          <a:solidFill>
            <a:srgbClr val="AAACBD">
              <a:lumMod val="50000"/>
            </a:srgbClr>
          </a:solidFill>
          <a:ln w="12700" cap="rnd" algn="ctr">
            <a:noFill/>
            <a:miter lim="800000"/>
            <a:headEnd/>
            <a:tailEnd/>
          </a:ln>
        </p:spPr>
        <p:txBody>
          <a:bodyPr lIns="182880" rtlCol="0" anchor="ctr" anchorCtr="1"/>
          <a:lstStyle/>
          <a:p>
            <a:pPr marL="0" marR="0" lvl="0" indent="0" defTabSz="914400" eaLnBrk="0" fontAlgn="auto" latinLnBrk="0" hangingPunct="0">
              <a:lnSpc>
                <a:spcPct val="100000"/>
              </a:lnSpc>
              <a:spcBef>
                <a:spcPct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Arial"/>
                <a:cs typeface="Calibri" pitchFamily="34" charset="0"/>
              </a:rPr>
              <a:t>Have the root causes</a:t>
            </a:r>
            <a:r>
              <a:rPr kumimoji="0" lang="en-US" sz="1400" b="0" i="0" u="none" strike="noStrike" kern="0" cap="none" spc="0" normalizeH="0" noProof="0" dirty="0" smtClean="0">
                <a:ln>
                  <a:noFill/>
                </a:ln>
                <a:solidFill>
                  <a:srgbClr val="FFFFFF"/>
                </a:solidFill>
                <a:effectLst/>
                <a:uLnTx/>
                <a:uFillTx/>
                <a:latin typeface="Arial"/>
                <a:cs typeface="Calibri" pitchFamily="34" charset="0"/>
              </a:rPr>
              <a:t> been closed?</a:t>
            </a:r>
            <a:endParaRPr kumimoji="0" lang="en-US" sz="1400" b="0" i="0" u="none" strike="noStrike" kern="0" cap="none" spc="0" normalizeH="0" baseline="0" noProof="0" dirty="0" smtClean="0">
              <a:ln>
                <a:noFill/>
              </a:ln>
              <a:solidFill>
                <a:srgbClr val="FFFFFF"/>
              </a:solidFill>
              <a:effectLst/>
              <a:uLnTx/>
              <a:uFillTx/>
              <a:latin typeface="Arial"/>
              <a:cs typeface="Calibri" pitchFamily="34" charset="0"/>
            </a:endParaRPr>
          </a:p>
        </p:txBody>
      </p:sp>
      <p:sp>
        <p:nvSpPr>
          <p:cNvPr id="37" name="Rectangle 36"/>
          <p:cNvSpPr/>
          <p:nvPr/>
        </p:nvSpPr>
        <p:spPr>
          <a:xfrm>
            <a:off x="4690521" y="4886772"/>
            <a:ext cx="2273601" cy="1323439"/>
          </a:xfrm>
          <a:prstGeom prst="rect">
            <a:avLst/>
          </a:prstGeom>
        </p:spPr>
        <p:txBody>
          <a:bodyPr wrap="square">
            <a:spAutoFit/>
          </a:bodyPr>
          <a:lstStyle/>
          <a:p>
            <a:pPr marL="109538" indent="-109538" algn="l" fontAlgn="auto">
              <a:spcBef>
                <a:spcPts val="0"/>
              </a:spcBef>
              <a:spcAft>
                <a:spcPts val="0"/>
              </a:spcAft>
              <a:buFont typeface="Arial" pitchFamily="34" charset="0"/>
              <a:buChar char="•"/>
              <a:defRPr/>
            </a:pPr>
            <a:r>
              <a:rPr lang="en-US" sz="1000" b="0" dirty="0" smtClean="0">
                <a:solidFill>
                  <a:srgbClr val="000000"/>
                </a:solidFill>
                <a:latin typeface="Arial"/>
                <a:ea typeface="Segoe UI" pitchFamily="34" charset="0"/>
                <a:cs typeface="Calibri" pitchFamily="34" charset="0"/>
              </a:rPr>
              <a:t>Create a process to regularly check for repeat events.</a:t>
            </a:r>
          </a:p>
          <a:p>
            <a:pPr marL="109538" indent="-109538" algn="l" fontAlgn="auto">
              <a:spcBef>
                <a:spcPts val="0"/>
              </a:spcBef>
              <a:spcAft>
                <a:spcPts val="0"/>
              </a:spcAft>
              <a:buFont typeface="Arial" pitchFamily="34" charset="0"/>
              <a:buChar char="•"/>
              <a:defRPr/>
            </a:pPr>
            <a:r>
              <a:rPr lang="en-US" sz="1000" b="0" dirty="0" smtClean="0">
                <a:solidFill>
                  <a:srgbClr val="000000"/>
                </a:solidFill>
                <a:latin typeface="Arial"/>
                <a:ea typeface="Segoe UI" pitchFamily="34" charset="0"/>
                <a:cs typeface="Calibri" pitchFamily="34" charset="0"/>
              </a:rPr>
              <a:t>Develop a strategy to exit the remediation phase if signs of repeat event are not observed.</a:t>
            </a:r>
          </a:p>
          <a:p>
            <a:pPr marL="109538" indent="-109538" algn="l" fontAlgn="auto">
              <a:spcBef>
                <a:spcPts val="0"/>
              </a:spcBef>
              <a:spcAft>
                <a:spcPts val="0"/>
              </a:spcAft>
              <a:buFont typeface="Arial" pitchFamily="34" charset="0"/>
              <a:buChar char="•"/>
              <a:defRPr/>
            </a:pPr>
            <a:r>
              <a:rPr lang="en-US" sz="1000" b="0" dirty="0" smtClean="0">
                <a:solidFill>
                  <a:srgbClr val="000000"/>
                </a:solidFill>
                <a:latin typeface="Arial"/>
                <a:ea typeface="Segoe UI" pitchFamily="34" charset="0"/>
                <a:cs typeface="Calibri" pitchFamily="34" charset="0"/>
              </a:rPr>
              <a:t>Incorporate lessons learned into applicable business processes.</a:t>
            </a:r>
          </a:p>
          <a:p>
            <a:pPr algn="l" fontAlgn="auto">
              <a:spcBef>
                <a:spcPts val="0"/>
              </a:spcBef>
              <a:spcAft>
                <a:spcPts val="0"/>
              </a:spcAft>
              <a:defRPr/>
            </a:pPr>
            <a:r>
              <a:rPr lang="en-US" sz="1000" b="0" dirty="0">
                <a:solidFill>
                  <a:srgbClr val="000000"/>
                </a:solidFill>
                <a:latin typeface="Arial"/>
                <a:ea typeface="Segoe UI" pitchFamily="34" charset="0"/>
                <a:cs typeface="Calibri" pitchFamily="34" charset="0"/>
              </a:rPr>
              <a:t>	</a:t>
            </a:r>
            <a:endParaRPr lang="en-US" sz="1000" b="0" dirty="0" smtClean="0">
              <a:solidFill>
                <a:srgbClr val="000000"/>
              </a:solidFill>
              <a:latin typeface="Arial"/>
              <a:ea typeface="Segoe UI" pitchFamily="34" charset="0"/>
              <a:cs typeface="Calibri" pitchFamily="34" charset="0"/>
            </a:endParaRPr>
          </a:p>
        </p:txBody>
      </p:sp>
      <p:sp>
        <p:nvSpPr>
          <p:cNvPr id="38" name="Rectangle 37"/>
          <p:cNvSpPr/>
          <p:nvPr/>
        </p:nvSpPr>
        <p:spPr>
          <a:xfrm>
            <a:off x="7098262" y="3845861"/>
            <a:ext cx="2035913" cy="1477328"/>
          </a:xfrm>
          <a:prstGeom prst="rect">
            <a:avLst/>
          </a:prstGeom>
        </p:spPr>
        <p:txBody>
          <a:bodyPr wrap="square">
            <a:spAutoFit/>
          </a:bodyPr>
          <a:lstStyle/>
          <a:p>
            <a:pPr marL="109538" indent="-109538" algn="l" fontAlgn="auto">
              <a:spcBef>
                <a:spcPts val="0"/>
              </a:spcBef>
              <a:spcAft>
                <a:spcPts val="0"/>
              </a:spcAft>
              <a:buFont typeface="Arial" pitchFamily="34" charset="0"/>
              <a:buChar char="•"/>
              <a:defRPr/>
            </a:pPr>
            <a:r>
              <a:rPr lang="en-US" sz="1000" b="0" dirty="0" smtClean="0">
                <a:solidFill>
                  <a:srgbClr val="000000"/>
                </a:solidFill>
                <a:latin typeface="Arial"/>
                <a:ea typeface="Segoe UI" pitchFamily="34" charset="0"/>
                <a:cs typeface="Calibri" pitchFamily="34" charset="0"/>
              </a:rPr>
              <a:t>Evaluate and deploy a network monitoring solution to detect and/or prevent similar attacks. </a:t>
            </a:r>
          </a:p>
          <a:p>
            <a:pPr marL="109538" indent="-109538" algn="l" fontAlgn="auto">
              <a:spcBef>
                <a:spcPts val="0"/>
              </a:spcBef>
              <a:spcAft>
                <a:spcPts val="0"/>
              </a:spcAft>
              <a:buFont typeface="Arial" pitchFamily="34" charset="0"/>
              <a:buChar char="•"/>
              <a:defRPr/>
            </a:pPr>
            <a:r>
              <a:rPr lang="en-US" sz="1000" b="0" dirty="0" smtClean="0">
                <a:solidFill>
                  <a:srgbClr val="000000"/>
                </a:solidFill>
                <a:latin typeface="Arial"/>
                <a:ea typeface="Segoe UI" pitchFamily="34" charset="0"/>
                <a:cs typeface="Calibri" pitchFamily="34" charset="0"/>
              </a:rPr>
              <a:t>Create a process for security personnel to continuously monitor alerts.</a:t>
            </a:r>
          </a:p>
          <a:p>
            <a:pPr marL="109538" indent="-109538" algn="l" fontAlgn="auto">
              <a:spcBef>
                <a:spcPts val="0"/>
              </a:spcBef>
              <a:spcAft>
                <a:spcPts val="0"/>
              </a:spcAft>
              <a:buFont typeface="Arial" pitchFamily="34" charset="0"/>
              <a:buChar char="•"/>
              <a:defRPr/>
            </a:pPr>
            <a:r>
              <a:rPr lang="en-US" sz="1000" b="0" dirty="0" smtClean="0">
                <a:solidFill>
                  <a:srgbClr val="000000"/>
                </a:solidFill>
                <a:latin typeface="Arial"/>
                <a:ea typeface="Segoe UI" pitchFamily="34" charset="0"/>
                <a:cs typeface="Calibri" pitchFamily="34" charset="0"/>
              </a:rPr>
              <a:t>Build use cases into existing technology to look for indicators of compromise.</a:t>
            </a:r>
            <a:endParaRPr lang="en-US" sz="1000" b="0" dirty="0">
              <a:solidFill>
                <a:srgbClr val="000000"/>
              </a:solidFill>
              <a:latin typeface="Arial"/>
              <a:ea typeface="Segoe UI" pitchFamily="34" charset="0"/>
              <a:cs typeface="Calibri" pitchFamily="34" charset="0"/>
            </a:endParaRPr>
          </a:p>
        </p:txBody>
      </p:sp>
      <p:cxnSp>
        <p:nvCxnSpPr>
          <p:cNvPr id="39" name="Straight Arrow Connector 38"/>
          <p:cNvCxnSpPr/>
          <p:nvPr/>
        </p:nvCxnSpPr>
        <p:spPr>
          <a:xfrm flipH="1">
            <a:off x="4396410" y="2255501"/>
            <a:ext cx="2718432" cy="0"/>
          </a:xfrm>
          <a:prstGeom prst="straightConnector1">
            <a:avLst/>
          </a:prstGeom>
          <a:noFill/>
          <a:ln w="12700" cap="flat" cmpd="sng" algn="ctr">
            <a:solidFill>
              <a:srgbClr val="FFC000"/>
            </a:solidFill>
            <a:prstDash val="solid"/>
            <a:headEnd type="none" w="med" len="med"/>
            <a:tailEnd type="none" w="med" len="med"/>
          </a:ln>
          <a:effectLst/>
        </p:spPr>
      </p:cxnSp>
      <p:cxnSp>
        <p:nvCxnSpPr>
          <p:cNvPr id="42" name="Straight Arrow Connector 41"/>
          <p:cNvCxnSpPr/>
          <p:nvPr/>
        </p:nvCxnSpPr>
        <p:spPr>
          <a:xfrm flipH="1">
            <a:off x="4396410" y="5479801"/>
            <a:ext cx="283464" cy="0"/>
          </a:xfrm>
          <a:prstGeom prst="straightConnector1">
            <a:avLst/>
          </a:prstGeom>
          <a:noFill/>
          <a:ln w="12700" cap="flat" cmpd="sng" algn="ctr">
            <a:solidFill>
              <a:srgbClr val="FFC000"/>
            </a:solidFill>
            <a:prstDash val="solid"/>
            <a:headEnd type="none" w="med" len="med"/>
            <a:tailEnd type="none" w="med" len="med"/>
          </a:ln>
          <a:effectLst/>
        </p:spPr>
      </p:cxnSp>
      <p:cxnSp>
        <p:nvCxnSpPr>
          <p:cNvPr id="43" name="Straight Arrow Connector 42"/>
          <p:cNvCxnSpPr/>
          <p:nvPr/>
        </p:nvCxnSpPr>
        <p:spPr>
          <a:xfrm flipH="1" flipV="1">
            <a:off x="4396410" y="3329247"/>
            <a:ext cx="286379" cy="1056"/>
          </a:xfrm>
          <a:prstGeom prst="straightConnector1">
            <a:avLst/>
          </a:prstGeom>
          <a:noFill/>
          <a:ln w="12700" cap="flat" cmpd="sng" algn="ctr">
            <a:solidFill>
              <a:srgbClr val="FFC000"/>
            </a:solidFill>
            <a:prstDash val="solid"/>
            <a:headEnd type="none" w="med" len="med"/>
            <a:tailEnd type="none" w="med" len="med"/>
          </a:ln>
          <a:effectLst/>
        </p:spPr>
      </p:cxnSp>
      <p:cxnSp>
        <p:nvCxnSpPr>
          <p:cNvPr id="46" name="Straight Arrow Connector 45"/>
          <p:cNvCxnSpPr/>
          <p:nvPr/>
        </p:nvCxnSpPr>
        <p:spPr>
          <a:xfrm flipH="1">
            <a:off x="4394360" y="4404049"/>
            <a:ext cx="2725402" cy="2007"/>
          </a:xfrm>
          <a:prstGeom prst="straightConnector1">
            <a:avLst/>
          </a:prstGeom>
          <a:noFill/>
          <a:ln w="12700" cap="flat" cmpd="sng" algn="ctr">
            <a:solidFill>
              <a:srgbClr val="FFC000"/>
            </a:solidFill>
            <a:prstDash val="solid"/>
            <a:headEnd type="none" w="med" len="med"/>
            <a:tailEnd type="none" w="med" len="med"/>
          </a:ln>
          <a:effectLst/>
        </p:spPr>
      </p:cxnSp>
      <p:cxnSp>
        <p:nvCxnSpPr>
          <p:cNvPr id="47" name="Straight Connector 46"/>
          <p:cNvCxnSpPr/>
          <p:nvPr/>
        </p:nvCxnSpPr>
        <p:spPr>
          <a:xfrm>
            <a:off x="7114842" y="1823966"/>
            <a:ext cx="4920" cy="1223021"/>
          </a:xfrm>
          <a:prstGeom prst="line">
            <a:avLst/>
          </a:prstGeom>
          <a:noFill/>
          <a:ln w="12700" cap="flat" cmpd="sng" algn="ctr">
            <a:solidFill>
              <a:srgbClr val="FFC000"/>
            </a:solidFill>
            <a:prstDash val="solid"/>
          </a:ln>
          <a:effectLst/>
        </p:spPr>
      </p:cxnSp>
      <p:cxnSp>
        <p:nvCxnSpPr>
          <p:cNvPr id="62" name="Straight Connector 61"/>
          <p:cNvCxnSpPr/>
          <p:nvPr/>
        </p:nvCxnSpPr>
        <p:spPr>
          <a:xfrm>
            <a:off x="7119762" y="3918288"/>
            <a:ext cx="0" cy="1252418"/>
          </a:xfrm>
          <a:prstGeom prst="line">
            <a:avLst/>
          </a:prstGeom>
          <a:noFill/>
          <a:ln w="12700" cap="flat" cmpd="sng" algn="ctr">
            <a:solidFill>
              <a:srgbClr val="FFC000"/>
            </a:solidFill>
            <a:prstDash val="solid"/>
          </a:ln>
          <a:effectLst/>
        </p:spPr>
      </p:cxnSp>
      <p:cxnSp>
        <p:nvCxnSpPr>
          <p:cNvPr id="67" name="Straight Connector 66"/>
          <p:cNvCxnSpPr/>
          <p:nvPr/>
        </p:nvCxnSpPr>
        <p:spPr>
          <a:xfrm>
            <a:off x="4675057" y="4976279"/>
            <a:ext cx="7732" cy="989087"/>
          </a:xfrm>
          <a:prstGeom prst="line">
            <a:avLst/>
          </a:prstGeom>
          <a:noFill/>
          <a:ln w="12700" cap="flat" cmpd="sng" algn="ctr">
            <a:solidFill>
              <a:srgbClr val="FFC000"/>
            </a:solidFill>
            <a:prstDash val="solid"/>
          </a:ln>
          <a:effectLst/>
        </p:spPr>
      </p:cxnSp>
      <p:cxnSp>
        <p:nvCxnSpPr>
          <p:cNvPr id="69" name="Straight Connector 68"/>
          <p:cNvCxnSpPr/>
          <p:nvPr/>
        </p:nvCxnSpPr>
        <p:spPr>
          <a:xfrm>
            <a:off x="4675057" y="2800417"/>
            <a:ext cx="0" cy="1114824"/>
          </a:xfrm>
          <a:prstGeom prst="line">
            <a:avLst/>
          </a:prstGeom>
          <a:noFill/>
          <a:ln w="12700" cap="flat" cmpd="sng" algn="ctr">
            <a:solidFill>
              <a:srgbClr val="FFC000"/>
            </a:solidFill>
            <a:prstDash val="solid"/>
          </a:ln>
          <a:effectLst/>
        </p:spPr>
      </p:cxnSp>
      <p:sp>
        <p:nvSpPr>
          <p:cNvPr id="70" name="Isosceles Triangle 69"/>
          <p:cNvSpPr/>
          <p:nvPr/>
        </p:nvSpPr>
        <p:spPr>
          <a:xfrm rot="5400000">
            <a:off x="4165759" y="2164061"/>
            <a:ext cx="274320" cy="182880"/>
          </a:xfrm>
          <a:prstGeom prst="triangle">
            <a:avLst/>
          </a:prstGeom>
          <a:solidFill>
            <a:srgbClr val="FFC000"/>
          </a:solidFill>
          <a:ln w="12700" cap="flat" cmpd="sng" algn="ctr">
            <a:noFill/>
            <a:prstDash val="solid"/>
          </a:ln>
          <a:effectLst/>
        </p:spPr>
        <p:txBody>
          <a:bodyPr lIns="45720" tIns="45720" rIns="45720" rtlCol="0" anchor="ct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71" name="Isosceles Triangle 70"/>
          <p:cNvSpPr/>
          <p:nvPr/>
        </p:nvSpPr>
        <p:spPr>
          <a:xfrm rot="5400000">
            <a:off x="4165760" y="3238828"/>
            <a:ext cx="274320" cy="182880"/>
          </a:xfrm>
          <a:prstGeom prst="triangle">
            <a:avLst/>
          </a:prstGeom>
          <a:solidFill>
            <a:srgbClr val="FFC000"/>
          </a:solidFill>
          <a:ln w="12700" cap="flat" cmpd="sng" algn="ctr">
            <a:noFill/>
            <a:prstDash val="solid"/>
          </a:ln>
          <a:effectLst/>
        </p:spPr>
        <p:txBody>
          <a:bodyPr lIns="45720" tIns="45720" rIns="45720" rtlCol="0" anchor="ct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72" name="Isosceles Triangle 71"/>
          <p:cNvSpPr/>
          <p:nvPr/>
        </p:nvSpPr>
        <p:spPr>
          <a:xfrm rot="5400000">
            <a:off x="4165759" y="4313595"/>
            <a:ext cx="274320" cy="182880"/>
          </a:xfrm>
          <a:prstGeom prst="triangle">
            <a:avLst/>
          </a:prstGeom>
          <a:solidFill>
            <a:srgbClr val="FFC000"/>
          </a:solidFill>
          <a:ln w="12700" cap="flat" cmpd="sng" algn="ctr">
            <a:noFill/>
            <a:prstDash val="solid"/>
          </a:ln>
          <a:effectLst/>
        </p:spPr>
        <p:txBody>
          <a:bodyPr lIns="45720" tIns="45720" rIns="45720" rtlCol="0" anchor="ct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73" name="Isosceles Triangle 72"/>
          <p:cNvSpPr/>
          <p:nvPr/>
        </p:nvSpPr>
        <p:spPr>
          <a:xfrm rot="5400000">
            <a:off x="4165761" y="5388361"/>
            <a:ext cx="274320" cy="182880"/>
          </a:xfrm>
          <a:prstGeom prst="triangle">
            <a:avLst/>
          </a:prstGeom>
          <a:solidFill>
            <a:srgbClr val="FFC000"/>
          </a:solidFill>
          <a:ln w="12700" cap="flat" cmpd="sng" algn="ctr">
            <a:noFill/>
            <a:prstDash val="solid"/>
          </a:ln>
          <a:effectLst/>
        </p:spPr>
        <p:txBody>
          <a:bodyPr lIns="45720" tIns="45720" rIns="45720" rtlCol="0" anchor="ct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74" name="Rectangle 73"/>
          <p:cNvSpPr/>
          <p:nvPr/>
        </p:nvSpPr>
        <p:spPr bwMode="gray">
          <a:xfrm>
            <a:off x="418768" y="5145510"/>
            <a:ext cx="3694176" cy="731520"/>
          </a:xfrm>
          <a:prstGeom prst="rect">
            <a:avLst/>
          </a:prstGeom>
          <a:solidFill>
            <a:srgbClr val="6D9F00"/>
          </a:solidFill>
          <a:ln w="12700" cap="rnd" algn="ctr">
            <a:noFill/>
            <a:miter lim="800000"/>
            <a:headEnd/>
            <a:tailEnd/>
          </a:ln>
        </p:spPr>
        <p:txBody>
          <a:bodyPr lIns="182880" rtlCol="0" anchor="ctr" anchorCtr="1"/>
          <a:lstStyle/>
          <a:p>
            <a:pPr marL="0" marR="0" lvl="0" indent="0" defTabSz="914400" eaLnBrk="0" fontAlgn="auto" latinLnBrk="0" hangingPunct="0">
              <a:lnSpc>
                <a:spcPct val="100000"/>
              </a:lnSpc>
              <a:spcBef>
                <a:spcPct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Arial"/>
                <a:cs typeface="Calibri" pitchFamily="34" charset="0"/>
              </a:rPr>
              <a:t>Are there</a:t>
            </a:r>
            <a:r>
              <a:rPr kumimoji="0" lang="en-US" sz="1400" b="0" i="0" u="none" strike="noStrike" kern="0" cap="none" spc="0" normalizeH="0" noProof="0" dirty="0" smtClean="0">
                <a:ln>
                  <a:noFill/>
                </a:ln>
                <a:solidFill>
                  <a:srgbClr val="FFFFFF"/>
                </a:solidFill>
                <a:effectLst/>
                <a:uLnTx/>
                <a:uFillTx/>
                <a:latin typeface="Arial"/>
                <a:cs typeface="Calibri" pitchFamily="34" charset="0"/>
              </a:rPr>
              <a:t> signs of repeat events?</a:t>
            </a:r>
            <a:endParaRPr kumimoji="0" lang="en-US" sz="1400" b="0" i="0" u="none" strike="noStrike" kern="0" cap="none" spc="0" normalizeH="0" baseline="0" noProof="0" dirty="0" smtClean="0">
              <a:ln>
                <a:noFill/>
              </a:ln>
              <a:solidFill>
                <a:srgbClr val="FFFFFF"/>
              </a:solidFill>
              <a:effectLst/>
              <a:uLnTx/>
              <a:uFillTx/>
              <a:latin typeface="Arial"/>
              <a:cs typeface="Calibri" pitchFamily="34" charset="0"/>
            </a:endParaRPr>
          </a:p>
        </p:txBody>
      </p:sp>
      <p:grpSp>
        <p:nvGrpSpPr>
          <p:cNvPr id="54" name="Group 53"/>
          <p:cNvGrpSpPr/>
          <p:nvPr/>
        </p:nvGrpSpPr>
        <p:grpSpPr>
          <a:xfrm>
            <a:off x="6013450" y="301884"/>
            <a:ext cx="432628" cy="441252"/>
            <a:chOff x="5975350" y="260757"/>
            <a:chExt cx="513854" cy="539175"/>
          </a:xfrm>
          <a:solidFill>
            <a:schemeClr val="bg1">
              <a:lumMod val="85000"/>
            </a:schemeClr>
          </a:solidFill>
        </p:grpSpPr>
        <p:sp>
          <p:nvSpPr>
            <p:cNvPr id="55" name="Oval 54"/>
            <p:cNvSpPr/>
            <p:nvPr/>
          </p:nvSpPr>
          <p:spPr>
            <a:xfrm>
              <a:off x="5975350" y="260757"/>
              <a:ext cx="513854" cy="539175"/>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endParaRPr lang="en-US" sz="1400" dirty="0" smtClean="0">
                <a:solidFill>
                  <a:srgbClr val="002776"/>
                </a:solidFill>
                <a:cs typeface="Calibri" panose="020F0502020204030204" pitchFamily="34" charset="0"/>
              </a:endParaRPr>
            </a:p>
          </p:txBody>
        </p:sp>
        <p:pic>
          <p:nvPicPr>
            <p:cNvPr id="56" name="Picture 3" descr="C:\Users\kknight\Desktop\cog 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5464" y="332110"/>
              <a:ext cx="239007" cy="248167"/>
            </a:xfrm>
            <a:prstGeom prst="rect">
              <a:avLst/>
            </a:prstGeom>
            <a:grpFill/>
            <a:extLst/>
          </p:spPr>
        </p:pic>
        <p:pic>
          <p:nvPicPr>
            <p:cNvPr id="57" name="Picture 3" descr="C:\Users\kknight\Desktop\cog 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881" y="582878"/>
              <a:ext cx="126040" cy="130871"/>
            </a:xfrm>
            <a:prstGeom prst="rect">
              <a:avLst/>
            </a:prstGeom>
            <a:grpFill/>
            <a:extLst/>
          </p:spPr>
        </p:pic>
        <p:pic>
          <p:nvPicPr>
            <p:cNvPr id="61" name="Picture 3" descr="C:\Users\kknight\Desktop\cog 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767128">
              <a:off x="6213506" y="560203"/>
              <a:ext cx="126040" cy="130871"/>
            </a:xfrm>
            <a:prstGeom prst="rect">
              <a:avLst/>
            </a:prstGeom>
            <a:grpFill/>
            <a:extLst/>
          </p:spPr>
        </p:pic>
        <p:pic>
          <p:nvPicPr>
            <p:cNvPr id="63" name="Picture 3" descr="C:\Users\kknight\Desktop\cog 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6584" y="477390"/>
              <a:ext cx="126040" cy="130871"/>
            </a:xfrm>
            <a:prstGeom prst="rect">
              <a:avLst/>
            </a:prstGeom>
            <a:grpFill/>
            <a:extLst/>
          </p:spPr>
        </p:pic>
      </p:grpSp>
      <p:sp>
        <p:nvSpPr>
          <p:cNvPr id="64" name="Freeform 33"/>
          <p:cNvSpPr>
            <a:spLocks noChangeAspect="1" noEditPoints="1"/>
          </p:cNvSpPr>
          <p:nvPr/>
        </p:nvSpPr>
        <p:spPr bwMode="auto">
          <a:xfrm>
            <a:off x="6617302" y="301884"/>
            <a:ext cx="457200" cy="457200"/>
          </a:xfrm>
          <a:custGeom>
            <a:avLst/>
            <a:gdLst>
              <a:gd name="T0" fmla="*/ 496 w 626"/>
              <a:gd name="T1" fmla="*/ 549 h 658"/>
              <a:gd name="T2" fmla="*/ 554 w 626"/>
              <a:gd name="T3" fmla="*/ 576 h 658"/>
              <a:gd name="T4" fmla="*/ 445 w 626"/>
              <a:gd name="T5" fmla="*/ 549 h 658"/>
              <a:gd name="T6" fmla="*/ 482 w 626"/>
              <a:gd name="T7" fmla="*/ 576 h 658"/>
              <a:gd name="T8" fmla="*/ 460 w 626"/>
              <a:gd name="T9" fmla="*/ 499 h 658"/>
              <a:gd name="T10" fmla="*/ 432 w 626"/>
              <a:gd name="T11" fmla="*/ 527 h 658"/>
              <a:gd name="T12" fmla="*/ 152 w 626"/>
              <a:gd name="T13" fmla="*/ 549 h 658"/>
              <a:gd name="T14" fmla="*/ 431 w 626"/>
              <a:gd name="T15" fmla="*/ 576 h 658"/>
              <a:gd name="T16" fmla="*/ 119 w 626"/>
              <a:gd name="T17" fmla="*/ 505 h 658"/>
              <a:gd name="T18" fmla="*/ 146 w 626"/>
              <a:gd name="T19" fmla="*/ 533 h 658"/>
              <a:gd name="T20" fmla="*/ 100 w 626"/>
              <a:gd name="T21" fmla="*/ 571 h 658"/>
              <a:gd name="T22" fmla="*/ 140 w 626"/>
              <a:gd name="T23" fmla="*/ 571 h 658"/>
              <a:gd name="T24" fmla="*/ 62 w 626"/>
              <a:gd name="T25" fmla="*/ 571 h 658"/>
              <a:gd name="T26" fmla="*/ 89 w 626"/>
              <a:gd name="T27" fmla="*/ 571 h 658"/>
              <a:gd name="T28" fmla="*/ 109 w 626"/>
              <a:gd name="T29" fmla="*/ 505 h 658"/>
              <a:gd name="T30" fmla="*/ 69 w 626"/>
              <a:gd name="T31" fmla="*/ 505 h 658"/>
              <a:gd name="T32" fmla="*/ 108 w 626"/>
              <a:gd name="T33" fmla="*/ 461 h 658"/>
              <a:gd name="T34" fmla="*/ 74 w 626"/>
              <a:gd name="T35" fmla="*/ 461 h 658"/>
              <a:gd name="T36" fmla="*/ 120 w 626"/>
              <a:gd name="T37" fmla="*/ 489 h 658"/>
              <a:gd name="T38" fmla="*/ 152 w 626"/>
              <a:gd name="T39" fmla="*/ 461 h 658"/>
              <a:gd name="T40" fmla="*/ 190 w 626"/>
              <a:gd name="T41" fmla="*/ 456 h 658"/>
              <a:gd name="T42" fmla="*/ 160 w 626"/>
              <a:gd name="T43" fmla="*/ 484 h 658"/>
              <a:gd name="T44" fmla="*/ 198 w 626"/>
              <a:gd name="T45" fmla="*/ 505 h 658"/>
              <a:gd name="T46" fmla="*/ 164 w 626"/>
              <a:gd name="T47" fmla="*/ 505 h 658"/>
              <a:gd name="T48" fmla="*/ 234 w 626"/>
              <a:gd name="T49" fmla="*/ 456 h 658"/>
              <a:gd name="T50" fmla="*/ 204 w 626"/>
              <a:gd name="T51" fmla="*/ 484 h 658"/>
              <a:gd name="T52" fmla="*/ 243 w 626"/>
              <a:gd name="T53" fmla="*/ 505 h 658"/>
              <a:gd name="T54" fmla="*/ 208 w 626"/>
              <a:gd name="T55" fmla="*/ 505 h 658"/>
              <a:gd name="T56" fmla="*/ 277 w 626"/>
              <a:gd name="T57" fmla="*/ 456 h 658"/>
              <a:gd name="T58" fmla="*/ 248 w 626"/>
              <a:gd name="T59" fmla="*/ 484 h 658"/>
              <a:gd name="T60" fmla="*/ 288 w 626"/>
              <a:gd name="T61" fmla="*/ 505 h 658"/>
              <a:gd name="T62" fmla="*/ 253 w 626"/>
              <a:gd name="T63" fmla="*/ 505 h 658"/>
              <a:gd name="T64" fmla="*/ 297 w 626"/>
              <a:gd name="T65" fmla="*/ 456 h 658"/>
              <a:gd name="T66" fmla="*/ 297 w 626"/>
              <a:gd name="T67" fmla="*/ 489 h 658"/>
              <a:gd name="T68" fmla="*/ 332 w 626"/>
              <a:gd name="T69" fmla="*/ 505 h 658"/>
              <a:gd name="T70" fmla="*/ 297 w 626"/>
              <a:gd name="T71" fmla="*/ 505 h 658"/>
              <a:gd name="T72" fmla="*/ 341 w 626"/>
              <a:gd name="T73" fmla="*/ 456 h 658"/>
              <a:gd name="T74" fmla="*/ 341 w 626"/>
              <a:gd name="T75" fmla="*/ 489 h 658"/>
              <a:gd name="T76" fmla="*/ 377 w 626"/>
              <a:gd name="T77" fmla="*/ 527 h 658"/>
              <a:gd name="T78" fmla="*/ 347 w 626"/>
              <a:gd name="T79" fmla="*/ 499 h 658"/>
              <a:gd name="T80" fmla="*/ 384 w 626"/>
              <a:gd name="T81" fmla="*/ 456 h 658"/>
              <a:gd name="T82" fmla="*/ 386 w 626"/>
              <a:gd name="T83" fmla="*/ 489 h 658"/>
              <a:gd name="T84" fmla="*/ 422 w 626"/>
              <a:gd name="T85" fmla="*/ 527 h 658"/>
              <a:gd name="T86" fmla="*/ 392 w 626"/>
              <a:gd name="T87" fmla="*/ 499 h 658"/>
              <a:gd name="T88" fmla="*/ 424 w 626"/>
              <a:gd name="T89" fmla="*/ 484 h 658"/>
              <a:gd name="T90" fmla="*/ 459 w 626"/>
              <a:gd name="T91" fmla="*/ 484 h 658"/>
              <a:gd name="T92" fmla="*/ 535 w 626"/>
              <a:gd name="T93" fmla="*/ 43 h 658"/>
              <a:gd name="T94" fmla="*/ 84 w 626"/>
              <a:gd name="T95" fmla="*/ 43 h 658"/>
              <a:gd name="T96" fmla="*/ 471 w 626"/>
              <a:gd name="T97" fmla="*/ 456 h 658"/>
              <a:gd name="T98" fmla="*/ 474 w 626"/>
              <a:gd name="T99" fmla="*/ 489 h 658"/>
              <a:gd name="T100" fmla="*/ 513 w 626"/>
              <a:gd name="T101" fmla="*/ 527 h 658"/>
              <a:gd name="T102" fmla="*/ 481 w 626"/>
              <a:gd name="T103" fmla="*/ 499 h 658"/>
              <a:gd name="T104" fmla="*/ 520 w 626"/>
              <a:gd name="T105" fmla="*/ 489 h 658"/>
              <a:gd name="T106" fmla="*/ 546 w 626"/>
              <a:gd name="T107" fmla="*/ 461 h 658"/>
              <a:gd name="T108" fmla="*/ 528 w 626"/>
              <a:gd name="T109" fmla="*/ 533 h 658"/>
              <a:gd name="T110" fmla="*/ 551 w 626"/>
              <a:gd name="T111" fmla="*/ 505 h 658"/>
              <a:gd name="T112" fmla="*/ 584 w 626"/>
              <a:gd name="T113" fmla="*/ 33 h 658"/>
              <a:gd name="T114" fmla="*/ 37 w 626"/>
              <a:gd name="T115" fmla="*/ 402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26" h="658">
                <a:moveTo>
                  <a:pt x="554" y="576"/>
                </a:moveTo>
                <a:lnTo>
                  <a:pt x="554" y="576"/>
                </a:lnTo>
                <a:lnTo>
                  <a:pt x="504" y="576"/>
                </a:lnTo>
                <a:cubicBezTo>
                  <a:pt x="501" y="576"/>
                  <a:pt x="498" y="574"/>
                  <a:pt x="498" y="571"/>
                </a:cubicBezTo>
                <a:lnTo>
                  <a:pt x="496" y="549"/>
                </a:lnTo>
                <a:cubicBezTo>
                  <a:pt x="496" y="545"/>
                  <a:pt x="498" y="543"/>
                  <a:pt x="501" y="543"/>
                </a:cubicBezTo>
                <a:lnTo>
                  <a:pt x="550" y="543"/>
                </a:lnTo>
                <a:cubicBezTo>
                  <a:pt x="553" y="543"/>
                  <a:pt x="556" y="545"/>
                  <a:pt x="556" y="549"/>
                </a:cubicBezTo>
                <a:lnTo>
                  <a:pt x="559" y="571"/>
                </a:lnTo>
                <a:cubicBezTo>
                  <a:pt x="559" y="574"/>
                  <a:pt x="557" y="576"/>
                  <a:pt x="554" y="576"/>
                </a:cubicBezTo>
                <a:close/>
                <a:moveTo>
                  <a:pt x="482" y="576"/>
                </a:moveTo>
                <a:lnTo>
                  <a:pt x="482" y="576"/>
                </a:lnTo>
                <a:lnTo>
                  <a:pt x="453" y="576"/>
                </a:lnTo>
                <a:cubicBezTo>
                  <a:pt x="450" y="576"/>
                  <a:pt x="447" y="574"/>
                  <a:pt x="447" y="571"/>
                </a:cubicBezTo>
                <a:lnTo>
                  <a:pt x="445" y="549"/>
                </a:lnTo>
                <a:cubicBezTo>
                  <a:pt x="445" y="545"/>
                  <a:pt x="447" y="543"/>
                  <a:pt x="450" y="543"/>
                </a:cubicBezTo>
                <a:lnTo>
                  <a:pt x="480" y="543"/>
                </a:lnTo>
                <a:cubicBezTo>
                  <a:pt x="483" y="543"/>
                  <a:pt x="485" y="545"/>
                  <a:pt x="486" y="549"/>
                </a:cubicBezTo>
                <a:lnTo>
                  <a:pt x="488" y="571"/>
                </a:lnTo>
                <a:cubicBezTo>
                  <a:pt x="488" y="574"/>
                  <a:pt x="486" y="576"/>
                  <a:pt x="482" y="576"/>
                </a:cubicBezTo>
                <a:close/>
                <a:moveTo>
                  <a:pt x="432" y="527"/>
                </a:moveTo>
                <a:lnTo>
                  <a:pt x="432" y="527"/>
                </a:lnTo>
                <a:lnTo>
                  <a:pt x="431" y="505"/>
                </a:lnTo>
                <a:cubicBezTo>
                  <a:pt x="431" y="502"/>
                  <a:pt x="433" y="499"/>
                  <a:pt x="436" y="499"/>
                </a:cubicBezTo>
                <a:lnTo>
                  <a:pt x="460" y="499"/>
                </a:lnTo>
                <a:cubicBezTo>
                  <a:pt x="463" y="499"/>
                  <a:pt x="466" y="502"/>
                  <a:pt x="466" y="505"/>
                </a:cubicBezTo>
                <a:lnTo>
                  <a:pt x="468" y="527"/>
                </a:lnTo>
                <a:cubicBezTo>
                  <a:pt x="468" y="530"/>
                  <a:pt x="466" y="533"/>
                  <a:pt x="463" y="533"/>
                </a:cubicBezTo>
                <a:lnTo>
                  <a:pt x="438" y="533"/>
                </a:lnTo>
                <a:cubicBezTo>
                  <a:pt x="435" y="533"/>
                  <a:pt x="433" y="530"/>
                  <a:pt x="432" y="527"/>
                </a:cubicBezTo>
                <a:close/>
                <a:moveTo>
                  <a:pt x="431" y="576"/>
                </a:moveTo>
                <a:lnTo>
                  <a:pt x="431" y="576"/>
                </a:lnTo>
                <a:lnTo>
                  <a:pt x="156" y="576"/>
                </a:lnTo>
                <a:cubicBezTo>
                  <a:pt x="153" y="576"/>
                  <a:pt x="150" y="574"/>
                  <a:pt x="151" y="571"/>
                </a:cubicBezTo>
                <a:lnTo>
                  <a:pt x="152" y="549"/>
                </a:lnTo>
                <a:cubicBezTo>
                  <a:pt x="153" y="545"/>
                  <a:pt x="155" y="543"/>
                  <a:pt x="158" y="543"/>
                </a:cubicBezTo>
                <a:lnTo>
                  <a:pt x="429" y="543"/>
                </a:lnTo>
                <a:cubicBezTo>
                  <a:pt x="432" y="543"/>
                  <a:pt x="435" y="545"/>
                  <a:pt x="435" y="549"/>
                </a:cubicBezTo>
                <a:lnTo>
                  <a:pt x="437" y="571"/>
                </a:lnTo>
                <a:cubicBezTo>
                  <a:pt x="437" y="574"/>
                  <a:pt x="434" y="576"/>
                  <a:pt x="431" y="576"/>
                </a:cubicBezTo>
                <a:close/>
                <a:moveTo>
                  <a:pt x="146" y="533"/>
                </a:moveTo>
                <a:lnTo>
                  <a:pt x="146" y="533"/>
                </a:lnTo>
                <a:lnTo>
                  <a:pt x="122" y="533"/>
                </a:lnTo>
                <a:cubicBezTo>
                  <a:pt x="119" y="533"/>
                  <a:pt x="117" y="530"/>
                  <a:pt x="117" y="527"/>
                </a:cubicBezTo>
                <a:lnTo>
                  <a:pt x="119" y="505"/>
                </a:lnTo>
                <a:cubicBezTo>
                  <a:pt x="119" y="502"/>
                  <a:pt x="122" y="499"/>
                  <a:pt x="125" y="499"/>
                </a:cubicBezTo>
                <a:lnTo>
                  <a:pt x="149" y="499"/>
                </a:lnTo>
                <a:cubicBezTo>
                  <a:pt x="152" y="499"/>
                  <a:pt x="154" y="502"/>
                  <a:pt x="154" y="505"/>
                </a:cubicBezTo>
                <a:lnTo>
                  <a:pt x="152" y="527"/>
                </a:lnTo>
                <a:cubicBezTo>
                  <a:pt x="152" y="530"/>
                  <a:pt x="149" y="533"/>
                  <a:pt x="146" y="533"/>
                </a:cubicBezTo>
                <a:close/>
                <a:moveTo>
                  <a:pt x="140" y="571"/>
                </a:moveTo>
                <a:lnTo>
                  <a:pt x="140" y="571"/>
                </a:lnTo>
                <a:cubicBezTo>
                  <a:pt x="140" y="574"/>
                  <a:pt x="137" y="576"/>
                  <a:pt x="134" y="576"/>
                </a:cubicBezTo>
                <a:lnTo>
                  <a:pt x="105" y="576"/>
                </a:lnTo>
                <a:cubicBezTo>
                  <a:pt x="102" y="576"/>
                  <a:pt x="99" y="574"/>
                  <a:pt x="100" y="571"/>
                </a:cubicBezTo>
                <a:lnTo>
                  <a:pt x="102" y="549"/>
                </a:lnTo>
                <a:cubicBezTo>
                  <a:pt x="102" y="545"/>
                  <a:pt x="105" y="543"/>
                  <a:pt x="108" y="543"/>
                </a:cubicBezTo>
                <a:lnTo>
                  <a:pt x="137" y="543"/>
                </a:lnTo>
                <a:cubicBezTo>
                  <a:pt x="140" y="543"/>
                  <a:pt x="142" y="545"/>
                  <a:pt x="142" y="549"/>
                </a:cubicBezTo>
                <a:lnTo>
                  <a:pt x="140" y="571"/>
                </a:lnTo>
                <a:close/>
                <a:moveTo>
                  <a:pt x="89" y="571"/>
                </a:moveTo>
                <a:lnTo>
                  <a:pt x="89" y="571"/>
                </a:lnTo>
                <a:cubicBezTo>
                  <a:pt x="89" y="574"/>
                  <a:pt x="86" y="576"/>
                  <a:pt x="83" y="576"/>
                </a:cubicBezTo>
                <a:lnTo>
                  <a:pt x="66" y="576"/>
                </a:lnTo>
                <a:cubicBezTo>
                  <a:pt x="63" y="576"/>
                  <a:pt x="61" y="574"/>
                  <a:pt x="62" y="571"/>
                </a:cubicBezTo>
                <a:lnTo>
                  <a:pt x="64" y="549"/>
                </a:lnTo>
                <a:cubicBezTo>
                  <a:pt x="65" y="545"/>
                  <a:pt x="67" y="543"/>
                  <a:pt x="70" y="543"/>
                </a:cubicBezTo>
                <a:lnTo>
                  <a:pt x="87" y="543"/>
                </a:lnTo>
                <a:cubicBezTo>
                  <a:pt x="90" y="543"/>
                  <a:pt x="92" y="545"/>
                  <a:pt x="92" y="549"/>
                </a:cubicBezTo>
                <a:lnTo>
                  <a:pt x="89" y="571"/>
                </a:lnTo>
                <a:close/>
                <a:moveTo>
                  <a:pt x="69" y="505"/>
                </a:moveTo>
                <a:lnTo>
                  <a:pt x="69" y="505"/>
                </a:lnTo>
                <a:cubicBezTo>
                  <a:pt x="70" y="502"/>
                  <a:pt x="72" y="499"/>
                  <a:pt x="75" y="499"/>
                </a:cubicBezTo>
                <a:lnTo>
                  <a:pt x="105" y="499"/>
                </a:lnTo>
                <a:cubicBezTo>
                  <a:pt x="107" y="499"/>
                  <a:pt x="110" y="502"/>
                  <a:pt x="109" y="505"/>
                </a:cubicBezTo>
                <a:lnTo>
                  <a:pt x="107" y="527"/>
                </a:lnTo>
                <a:cubicBezTo>
                  <a:pt x="107" y="530"/>
                  <a:pt x="104" y="533"/>
                  <a:pt x="101" y="533"/>
                </a:cubicBezTo>
                <a:lnTo>
                  <a:pt x="71" y="533"/>
                </a:lnTo>
                <a:cubicBezTo>
                  <a:pt x="69" y="533"/>
                  <a:pt x="66" y="530"/>
                  <a:pt x="67" y="527"/>
                </a:cubicBezTo>
                <a:lnTo>
                  <a:pt x="69" y="505"/>
                </a:lnTo>
                <a:close/>
                <a:moveTo>
                  <a:pt x="74" y="461"/>
                </a:moveTo>
                <a:lnTo>
                  <a:pt x="74" y="461"/>
                </a:lnTo>
                <a:cubicBezTo>
                  <a:pt x="75" y="458"/>
                  <a:pt x="77" y="456"/>
                  <a:pt x="80" y="456"/>
                </a:cubicBezTo>
                <a:lnTo>
                  <a:pt x="103" y="456"/>
                </a:lnTo>
                <a:cubicBezTo>
                  <a:pt x="106" y="456"/>
                  <a:pt x="108" y="458"/>
                  <a:pt x="108" y="461"/>
                </a:cubicBezTo>
                <a:lnTo>
                  <a:pt x="106" y="484"/>
                </a:lnTo>
                <a:cubicBezTo>
                  <a:pt x="105" y="487"/>
                  <a:pt x="103" y="489"/>
                  <a:pt x="100" y="489"/>
                </a:cubicBezTo>
                <a:lnTo>
                  <a:pt x="77" y="489"/>
                </a:lnTo>
                <a:cubicBezTo>
                  <a:pt x="74" y="489"/>
                  <a:pt x="72" y="487"/>
                  <a:pt x="72" y="484"/>
                </a:cubicBezTo>
                <a:lnTo>
                  <a:pt x="74" y="461"/>
                </a:lnTo>
                <a:close/>
                <a:moveTo>
                  <a:pt x="152" y="461"/>
                </a:moveTo>
                <a:lnTo>
                  <a:pt x="152" y="461"/>
                </a:lnTo>
                <a:lnTo>
                  <a:pt x="150" y="484"/>
                </a:lnTo>
                <a:cubicBezTo>
                  <a:pt x="150" y="487"/>
                  <a:pt x="147" y="489"/>
                  <a:pt x="144" y="489"/>
                </a:cubicBezTo>
                <a:lnTo>
                  <a:pt x="120" y="489"/>
                </a:lnTo>
                <a:cubicBezTo>
                  <a:pt x="117" y="489"/>
                  <a:pt x="115" y="487"/>
                  <a:pt x="115" y="484"/>
                </a:cubicBezTo>
                <a:lnTo>
                  <a:pt x="118" y="461"/>
                </a:lnTo>
                <a:cubicBezTo>
                  <a:pt x="118" y="458"/>
                  <a:pt x="121" y="456"/>
                  <a:pt x="123" y="456"/>
                </a:cubicBezTo>
                <a:lnTo>
                  <a:pt x="147" y="456"/>
                </a:lnTo>
                <a:cubicBezTo>
                  <a:pt x="150" y="456"/>
                  <a:pt x="152" y="458"/>
                  <a:pt x="152" y="461"/>
                </a:cubicBezTo>
                <a:close/>
                <a:moveTo>
                  <a:pt x="160" y="484"/>
                </a:moveTo>
                <a:lnTo>
                  <a:pt x="160" y="484"/>
                </a:lnTo>
                <a:lnTo>
                  <a:pt x="161" y="461"/>
                </a:lnTo>
                <a:cubicBezTo>
                  <a:pt x="161" y="458"/>
                  <a:pt x="164" y="456"/>
                  <a:pt x="167" y="456"/>
                </a:cubicBezTo>
                <a:lnTo>
                  <a:pt x="190" y="456"/>
                </a:lnTo>
                <a:cubicBezTo>
                  <a:pt x="193" y="456"/>
                  <a:pt x="195" y="458"/>
                  <a:pt x="195" y="461"/>
                </a:cubicBezTo>
                <a:lnTo>
                  <a:pt x="194" y="484"/>
                </a:lnTo>
                <a:cubicBezTo>
                  <a:pt x="194" y="487"/>
                  <a:pt x="191" y="489"/>
                  <a:pt x="188" y="489"/>
                </a:cubicBezTo>
                <a:lnTo>
                  <a:pt x="165" y="489"/>
                </a:lnTo>
                <a:cubicBezTo>
                  <a:pt x="162" y="489"/>
                  <a:pt x="159" y="487"/>
                  <a:pt x="160" y="484"/>
                </a:cubicBezTo>
                <a:close/>
                <a:moveTo>
                  <a:pt x="164" y="505"/>
                </a:moveTo>
                <a:lnTo>
                  <a:pt x="164" y="505"/>
                </a:lnTo>
                <a:cubicBezTo>
                  <a:pt x="164" y="502"/>
                  <a:pt x="167" y="499"/>
                  <a:pt x="170" y="499"/>
                </a:cubicBezTo>
                <a:lnTo>
                  <a:pt x="193" y="499"/>
                </a:lnTo>
                <a:cubicBezTo>
                  <a:pt x="196" y="499"/>
                  <a:pt x="199" y="502"/>
                  <a:pt x="198" y="505"/>
                </a:cubicBezTo>
                <a:lnTo>
                  <a:pt x="197" y="527"/>
                </a:lnTo>
                <a:cubicBezTo>
                  <a:pt x="197" y="530"/>
                  <a:pt x="194" y="533"/>
                  <a:pt x="191" y="533"/>
                </a:cubicBezTo>
                <a:lnTo>
                  <a:pt x="167" y="533"/>
                </a:lnTo>
                <a:cubicBezTo>
                  <a:pt x="164" y="533"/>
                  <a:pt x="162" y="530"/>
                  <a:pt x="162" y="527"/>
                </a:cubicBezTo>
                <a:lnTo>
                  <a:pt x="164" y="505"/>
                </a:lnTo>
                <a:close/>
                <a:moveTo>
                  <a:pt x="204" y="484"/>
                </a:moveTo>
                <a:lnTo>
                  <a:pt x="204" y="484"/>
                </a:lnTo>
                <a:lnTo>
                  <a:pt x="205" y="461"/>
                </a:lnTo>
                <a:cubicBezTo>
                  <a:pt x="205" y="458"/>
                  <a:pt x="208" y="456"/>
                  <a:pt x="210" y="456"/>
                </a:cubicBezTo>
                <a:lnTo>
                  <a:pt x="234" y="456"/>
                </a:lnTo>
                <a:cubicBezTo>
                  <a:pt x="237" y="456"/>
                  <a:pt x="239" y="458"/>
                  <a:pt x="239" y="461"/>
                </a:cubicBezTo>
                <a:lnTo>
                  <a:pt x="238" y="484"/>
                </a:lnTo>
                <a:cubicBezTo>
                  <a:pt x="238" y="487"/>
                  <a:pt x="235" y="489"/>
                  <a:pt x="232" y="489"/>
                </a:cubicBezTo>
                <a:lnTo>
                  <a:pt x="209" y="489"/>
                </a:lnTo>
                <a:cubicBezTo>
                  <a:pt x="206" y="489"/>
                  <a:pt x="204" y="487"/>
                  <a:pt x="204" y="484"/>
                </a:cubicBezTo>
                <a:close/>
                <a:moveTo>
                  <a:pt x="208" y="505"/>
                </a:moveTo>
                <a:lnTo>
                  <a:pt x="208" y="505"/>
                </a:lnTo>
                <a:cubicBezTo>
                  <a:pt x="208" y="502"/>
                  <a:pt x="211" y="499"/>
                  <a:pt x="214" y="499"/>
                </a:cubicBezTo>
                <a:lnTo>
                  <a:pt x="238" y="499"/>
                </a:lnTo>
                <a:cubicBezTo>
                  <a:pt x="241" y="499"/>
                  <a:pt x="243" y="502"/>
                  <a:pt x="243" y="505"/>
                </a:cubicBezTo>
                <a:lnTo>
                  <a:pt x="242" y="527"/>
                </a:lnTo>
                <a:cubicBezTo>
                  <a:pt x="242" y="530"/>
                  <a:pt x="240" y="533"/>
                  <a:pt x="237" y="533"/>
                </a:cubicBezTo>
                <a:lnTo>
                  <a:pt x="212" y="533"/>
                </a:lnTo>
                <a:cubicBezTo>
                  <a:pt x="209" y="533"/>
                  <a:pt x="207" y="530"/>
                  <a:pt x="207" y="527"/>
                </a:cubicBezTo>
                <a:lnTo>
                  <a:pt x="208" y="505"/>
                </a:lnTo>
                <a:close/>
                <a:moveTo>
                  <a:pt x="248" y="484"/>
                </a:moveTo>
                <a:lnTo>
                  <a:pt x="248" y="484"/>
                </a:lnTo>
                <a:lnTo>
                  <a:pt x="248" y="461"/>
                </a:lnTo>
                <a:cubicBezTo>
                  <a:pt x="249" y="458"/>
                  <a:pt x="251" y="456"/>
                  <a:pt x="254" y="456"/>
                </a:cubicBezTo>
                <a:lnTo>
                  <a:pt x="277" y="456"/>
                </a:lnTo>
                <a:cubicBezTo>
                  <a:pt x="280" y="456"/>
                  <a:pt x="282" y="458"/>
                  <a:pt x="282" y="461"/>
                </a:cubicBezTo>
                <a:lnTo>
                  <a:pt x="282" y="484"/>
                </a:lnTo>
                <a:cubicBezTo>
                  <a:pt x="282" y="487"/>
                  <a:pt x="280" y="489"/>
                  <a:pt x="277" y="489"/>
                </a:cubicBezTo>
                <a:lnTo>
                  <a:pt x="253" y="489"/>
                </a:lnTo>
                <a:cubicBezTo>
                  <a:pt x="250" y="489"/>
                  <a:pt x="248" y="487"/>
                  <a:pt x="248" y="484"/>
                </a:cubicBezTo>
                <a:close/>
                <a:moveTo>
                  <a:pt x="253" y="505"/>
                </a:moveTo>
                <a:lnTo>
                  <a:pt x="253" y="505"/>
                </a:lnTo>
                <a:cubicBezTo>
                  <a:pt x="253" y="502"/>
                  <a:pt x="255" y="499"/>
                  <a:pt x="258" y="499"/>
                </a:cubicBezTo>
                <a:lnTo>
                  <a:pt x="282" y="499"/>
                </a:lnTo>
                <a:cubicBezTo>
                  <a:pt x="285" y="499"/>
                  <a:pt x="288" y="502"/>
                  <a:pt x="288" y="505"/>
                </a:cubicBezTo>
                <a:lnTo>
                  <a:pt x="287" y="527"/>
                </a:lnTo>
                <a:cubicBezTo>
                  <a:pt x="287" y="530"/>
                  <a:pt x="285" y="533"/>
                  <a:pt x="282" y="533"/>
                </a:cubicBezTo>
                <a:lnTo>
                  <a:pt x="258" y="533"/>
                </a:lnTo>
                <a:cubicBezTo>
                  <a:pt x="255" y="533"/>
                  <a:pt x="252" y="530"/>
                  <a:pt x="252" y="527"/>
                </a:cubicBezTo>
                <a:lnTo>
                  <a:pt x="253" y="505"/>
                </a:lnTo>
                <a:close/>
                <a:moveTo>
                  <a:pt x="297" y="489"/>
                </a:moveTo>
                <a:lnTo>
                  <a:pt x="297" y="489"/>
                </a:lnTo>
                <a:cubicBezTo>
                  <a:pt x="294" y="489"/>
                  <a:pt x="292" y="487"/>
                  <a:pt x="292" y="484"/>
                </a:cubicBezTo>
                <a:lnTo>
                  <a:pt x="292" y="461"/>
                </a:lnTo>
                <a:cubicBezTo>
                  <a:pt x="292" y="458"/>
                  <a:pt x="294" y="456"/>
                  <a:pt x="297" y="456"/>
                </a:cubicBezTo>
                <a:lnTo>
                  <a:pt x="321" y="456"/>
                </a:lnTo>
                <a:cubicBezTo>
                  <a:pt x="324" y="456"/>
                  <a:pt x="326" y="458"/>
                  <a:pt x="326" y="461"/>
                </a:cubicBezTo>
                <a:lnTo>
                  <a:pt x="326" y="484"/>
                </a:lnTo>
                <a:cubicBezTo>
                  <a:pt x="326" y="487"/>
                  <a:pt x="324" y="489"/>
                  <a:pt x="321" y="489"/>
                </a:cubicBezTo>
                <a:lnTo>
                  <a:pt x="297" y="489"/>
                </a:lnTo>
                <a:close/>
                <a:moveTo>
                  <a:pt x="297" y="505"/>
                </a:moveTo>
                <a:lnTo>
                  <a:pt x="297" y="505"/>
                </a:lnTo>
                <a:cubicBezTo>
                  <a:pt x="297" y="502"/>
                  <a:pt x="300" y="499"/>
                  <a:pt x="303" y="499"/>
                </a:cubicBezTo>
                <a:lnTo>
                  <a:pt x="327" y="499"/>
                </a:lnTo>
                <a:cubicBezTo>
                  <a:pt x="330" y="499"/>
                  <a:pt x="332" y="502"/>
                  <a:pt x="332" y="505"/>
                </a:cubicBezTo>
                <a:lnTo>
                  <a:pt x="332" y="527"/>
                </a:lnTo>
                <a:cubicBezTo>
                  <a:pt x="332" y="530"/>
                  <a:pt x="330" y="533"/>
                  <a:pt x="327" y="533"/>
                </a:cubicBezTo>
                <a:lnTo>
                  <a:pt x="303" y="533"/>
                </a:lnTo>
                <a:cubicBezTo>
                  <a:pt x="300" y="533"/>
                  <a:pt x="297" y="530"/>
                  <a:pt x="297" y="527"/>
                </a:cubicBezTo>
                <a:lnTo>
                  <a:pt x="297" y="505"/>
                </a:lnTo>
                <a:close/>
                <a:moveTo>
                  <a:pt x="341" y="489"/>
                </a:moveTo>
                <a:lnTo>
                  <a:pt x="341" y="489"/>
                </a:lnTo>
                <a:cubicBezTo>
                  <a:pt x="338" y="489"/>
                  <a:pt x="336" y="487"/>
                  <a:pt x="336" y="484"/>
                </a:cubicBezTo>
                <a:lnTo>
                  <a:pt x="336" y="461"/>
                </a:lnTo>
                <a:cubicBezTo>
                  <a:pt x="336" y="458"/>
                  <a:pt x="338" y="456"/>
                  <a:pt x="341" y="456"/>
                </a:cubicBezTo>
                <a:lnTo>
                  <a:pt x="364" y="456"/>
                </a:lnTo>
                <a:cubicBezTo>
                  <a:pt x="367" y="456"/>
                  <a:pt x="370" y="458"/>
                  <a:pt x="370" y="461"/>
                </a:cubicBezTo>
                <a:lnTo>
                  <a:pt x="370" y="484"/>
                </a:lnTo>
                <a:cubicBezTo>
                  <a:pt x="370" y="487"/>
                  <a:pt x="368" y="489"/>
                  <a:pt x="365" y="489"/>
                </a:cubicBezTo>
                <a:lnTo>
                  <a:pt x="341" y="489"/>
                </a:lnTo>
                <a:close/>
                <a:moveTo>
                  <a:pt x="347" y="499"/>
                </a:moveTo>
                <a:lnTo>
                  <a:pt x="347" y="499"/>
                </a:lnTo>
                <a:lnTo>
                  <a:pt x="371" y="499"/>
                </a:lnTo>
                <a:cubicBezTo>
                  <a:pt x="374" y="499"/>
                  <a:pt x="377" y="502"/>
                  <a:pt x="377" y="505"/>
                </a:cubicBezTo>
                <a:lnTo>
                  <a:pt x="377" y="527"/>
                </a:lnTo>
                <a:cubicBezTo>
                  <a:pt x="378" y="530"/>
                  <a:pt x="375" y="533"/>
                  <a:pt x="372" y="533"/>
                </a:cubicBezTo>
                <a:lnTo>
                  <a:pt x="348" y="533"/>
                </a:lnTo>
                <a:cubicBezTo>
                  <a:pt x="345" y="533"/>
                  <a:pt x="342" y="530"/>
                  <a:pt x="342" y="527"/>
                </a:cubicBezTo>
                <a:lnTo>
                  <a:pt x="342" y="505"/>
                </a:lnTo>
                <a:cubicBezTo>
                  <a:pt x="342" y="502"/>
                  <a:pt x="344" y="499"/>
                  <a:pt x="347" y="499"/>
                </a:cubicBezTo>
                <a:close/>
                <a:moveTo>
                  <a:pt x="386" y="489"/>
                </a:moveTo>
                <a:lnTo>
                  <a:pt x="386" y="489"/>
                </a:lnTo>
                <a:cubicBezTo>
                  <a:pt x="383" y="489"/>
                  <a:pt x="380" y="487"/>
                  <a:pt x="380" y="484"/>
                </a:cubicBezTo>
                <a:lnTo>
                  <a:pt x="379" y="461"/>
                </a:lnTo>
                <a:cubicBezTo>
                  <a:pt x="379" y="458"/>
                  <a:pt x="381" y="456"/>
                  <a:pt x="384" y="456"/>
                </a:cubicBezTo>
                <a:lnTo>
                  <a:pt x="408" y="456"/>
                </a:lnTo>
                <a:cubicBezTo>
                  <a:pt x="411" y="456"/>
                  <a:pt x="413" y="458"/>
                  <a:pt x="413" y="461"/>
                </a:cubicBezTo>
                <a:lnTo>
                  <a:pt x="414" y="484"/>
                </a:lnTo>
                <a:cubicBezTo>
                  <a:pt x="415" y="487"/>
                  <a:pt x="412" y="489"/>
                  <a:pt x="409" y="489"/>
                </a:cubicBezTo>
                <a:lnTo>
                  <a:pt x="386" y="489"/>
                </a:lnTo>
                <a:close/>
                <a:moveTo>
                  <a:pt x="392" y="499"/>
                </a:moveTo>
                <a:lnTo>
                  <a:pt x="392" y="499"/>
                </a:lnTo>
                <a:lnTo>
                  <a:pt x="416" y="499"/>
                </a:lnTo>
                <a:cubicBezTo>
                  <a:pt x="419" y="499"/>
                  <a:pt x="421" y="502"/>
                  <a:pt x="421" y="505"/>
                </a:cubicBezTo>
                <a:lnTo>
                  <a:pt x="422" y="527"/>
                </a:lnTo>
                <a:cubicBezTo>
                  <a:pt x="423" y="530"/>
                  <a:pt x="420" y="533"/>
                  <a:pt x="417" y="533"/>
                </a:cubicBezTo>
                <a:lnTo>
                  <a:pt x="393" y="533"/>
                </a:lnTo>
                <a:cubicBezTo>
                  <a:pt x="390" y="533"/>
                  <a:pt x="388" y="530"/>
                  <a:pt x="387" y="527"/>
                </a:cubicBezTo>
                <a:lnTo>
                  <a:pt x="387" y="505"/>
                </a:lnTo>
                <a:cubicBezTo>
                  <a:pt x="386" y="502"/>
                  <a:pt x="389" y="499"/>
                  <a:pt x="392" y="499"/>
                </a:cubicBezTo>
                <a:close/>
                <a:moveTo>
                  <a:pt x="459" y="484"/>
                </a:moveTo>
                <a:lnTo>
                  <a:pt x="459" y="484"/>
                </a:lnTo>
                <a:cubicBezTo>
                  <a:pt x="459" y="487"/>
                  <a:pt x="457" y="489"/>
                  <a:pt x="454" y="489"/>
                </a:cubicBezTo>
                <a:lnTo>
                  <a:pt x="430" y="489"/>
                </a:lnTo>
                <a:cubicBezTo>
                  <a:pt x="427" y="489"/>
                  <a:pt x="424" y="487"/>
                  <a:pt x="424" y="484"/>
                </a:cubicBezTo>
                <a:lnTo>
                  <a:pt x="423" y="461"/>
                </a:lnTo>
                <a:cubicBezTo>
                  <a:pt x="423" y="458"/>
                  <a:pt x="425" y="456"/>
                  <a:pt x="428" y="456"/>
                </a:cubicBezTo>
                <a:lnTo>
                  <a:pt x="451" y="456"/>
                </a:lnTo>
                <a:cubicBezTo>
                  <a:pt x="454" y="456"/>
                  <a:pt x="457" y="458"/>
                  <a:pt x="457" y="461"/>
                </a:cubicBezTo>
                <a:lnTo>
                  <a:pt x="459" y="484"/>
                </a:lnTo>
                <a:close/>
                <a:moveTo>
                  <a:pt x="84" y="43"/>
                </a:moveTo>
                <a:lnTo>
                  <a:pt x="84" y="43"/>
                </a:lnTo>
                <a:cubicBezTo>
                  <a:pt x="84" y="41"/>
                  <a:pt x="86" y="39"/>
                  <a:pt x="88" y="39"/>
                </a:cubicBezTo>
                <a:lnTo>
                  <a:pt x="530" y="39"/>
                </a:lnTo>
                <a:cubicBezTo>
                  <a:pt x="533" y="39"/>
                  <a:pt x="535" y="41"/>
                  <a:pt x="535" y="43"/>
                </a:cubicBezTo>
                <a:lnTo>
                  <a:pt x="535" y="358"/>
                </a:lnTo>
                <a:cubicBezTo>
                  <a:pt x="535" y="360"/>
                  <a:pt x="533" y="362"/>
                  <a:pt x="530" y="362"/>
                </a:cubicBezTo>
                <a:lnTo>
                  <a:pt x="88" y="362"/>
                </a:lnTo>
                <a:cubicBezTo>
                  <a:pt x="86" y="362"/>
                  <a:pt x="84" y="360"/>
                  <a:pt x="84" y="358"/>
                </a:cubicBezTo>
                <a:lnTo>
                  <a:pt x="84" y="43"/>
                </a:lnTo>
                <a:close/>
                <a:moveTo>
                  <a:pt x="474" y="489"/>
                </a:moveTo>
                <a:lnTo>
                  <a:pt x="474" y="489"/>
                </a:lnTo>
                <a:cubicBezTo>
                  <a:pt x="471" y="489"/>
                  <a:pt x="469" y="487"/>
                  <a:pt x="468" y="484"/>
                </a:cubicBezTo>
                <a:lnTo>
                  <a:pt x="467" y="461"/>
                </a:lnTo>
                <a:cubicBezTo>
                  <a:pt x="466" y="458"/>
                  <a:pt x="468" y="456"/>
                  <a:pt x="471" y="456"/>
                </a:cubicBezTo>
                <a:lnTo>
                  <a:pt x="495" y="456"/>
                </a:lnTo>
                <a:cubicBezTo>
                  <a:pt x="498" y="456"/>
                  <a:pt x="500" y="458"/>
                  <a:pt x="500" y="461"/>
                </a:cubicBezTo>
                <a:lnTo>
                  <a:pt x="503" y="484"/>
                </a:lnTo>
                <a:cubicBezTo>
                  <a:pt x="503" y="487"/>
                  <a:pt x="501" y="489"/>
                  <a:pt x="498" y="489"/>
                </a:cubicBezTo>
                <a:lnTo>
                  <a:pt x="474" y="489"/>
                </a:lnTo>
                <a:close/>
                <a:moveTo>
                  <a:pt x="481" y="499"/>
                </a:moveTo>
                <a:lnTo>
                  <a:pt x="481" y="499"/>
                </a:lnTo>
                <a:lnTo>
                  <a:pt x="505" y="499"/>
                </a:lnTo>
                <a:cubicBezTo>
                  <a:pt x="507" y="499"/>
                  <a:pt x="510" y="502"/>
                  <a:pt x="510" y="505"/>
                </a:cubicBezTo>
                <a:lnTo>
                  <a:pt x="513" y="527"/>
                </a:lnTo>
                <a:cubicBezTo>
                  <a:pt x="513" y="530"/>
                  <a:pt x="511" y="533"/>
                  <a:pt x="508" y="533"/>
                </a:cubicBezTo>
                <a:lnTo>
                  <a:pt x="483" y="533"/>
                </a:lnTo>
                <a:cubicBezTo>
                  <a:pt x="480" y="533"/>
                  <a:pt x="478" y="530"/>
                  <a:pt x="478" y="527"/>
                </a:cubicBezTo>
                <a:lnTo>
                  <a:pt x="476" y="505"/>
                </a:lnTo>
                <a:cubicBezTo>
                  <a:pt x="475" y="502"/>
                  <a:pt x="478" y="499"/>
                  <a:pt x="481" y="499"/>
                </a:cubicBezTo>
                <a:close/>
                <a:moveTo>
                  <a:pt x="546" y="461"/>
                </a:moveTo>
                <a:lnTo>
                  <a:pt x="546" y="461"/>
                </a:lnTo>
                <a:lnTo>
                  <a:pt x="548" y="484"/>
                </a:lnTo>
                <a:cubicBezTo>
                  <a:pt x="549" y="487"/>
                  <a:pt x="547" y="489"/>
                  <a:pt x="544" y="489"/>
                </a:cubicBezTo>
                <a:lnTo>
                  <a:pt x="520" y="489"/>
                </a:lnTo>
                <a:cubicBezTo>
                  <a:pt x="517" y="489"/>
                  <a:pt x="514" y="487"/>
                  <a:pt x="514" y="484"/>
                </a:cubicBezTo>
                <a:lnTo>
                  <a:pt x="512" y="461"/>
                </a:lnTo>
                <a:cubicBezTo>
                  <a:pt x="512" y="458"/>
                  <a:pt x="514" y="456"/>
                  <a:pt x="516" y="456"/>
                </a:cubicBezTo>
                <a:lnTo>
                  <a:pt x="540" y="456"/>
                </a:lnTo>
                <a:cubicBezTo>
                  <a:pt x="543" y="456"/>
                  <a:pt x="545" y="458"/>
                  <a:pt x="546" y="461"/>
                </a:cubicBezTo>
                <a:close/>
                <a:moveTo>
                  <a:pt x="551" y="505"/>
                </a:moveTo>
                <a:lnTo>
                  <a:pt x="551" y="505"/>
                </a:lnTo>
                <a:lnTo>
                  <a:pt x="554" y="527"/>
                </a:lnTo>
                <a:cubicBezTo>
                  <a:pt x="554" y="530"/>
                  <a:pt x="552" y="533"/>
                  <a:pt x="549" y="533"/>
                </a:cubicBezTo>
                <a:lnTo>
                  <a:pt x="528" y="533"/>
                </a:lnTo>
                <a:cubicBezTo>
                  <a:pt x="525" y="533"/>
                  <a:pt x="522" y="530"/>
                  <a:pt x="522" y="527"/>
                </a:cubicBezTo>
                <a:lnTo>
                  <a:pt x="520" y="505"/>
                </a:lnTo>
                <a:cubicBezTo>
                  <a:pt x="520" y="502"/>
                  <a:pt x="522" y="499"/>
                  <a:pt x="525" y="499"/>
                </a:cubicBezTo>
                <a:lnTo>
                  <a:pt x="545" y="499"/>
                </a:lnTo>
                <a:cubicBezTo>
                  <a:pt x="548" y="499"/>
                  <a:pt x="551" y="502"/>
                  <a:pt x="551" y="505"/>
                </a:cubicBezTo>
                <a:close/>
                <a:moveTo>
                  <a:pt x="623" y="625"/>
                </a:moveTo>
                <a:lnTo>
                  <a:pt x="623" y="625"/>
                </a:lnTo>
                <a:lnTo>
                  <a:pt x="584" y="402"/>
                </a:lnTo>
                <a:lnTo>
                  <a:pt x="584" y="402"/>
                </a:lnTo>
                <a:lnTo>
                  <a:pt x="584" y="33"/>
                </a:lnTo>
                <a:cubicBezTo>
                  <a:pt x="584" y="14"/>
                  <a:pt x="569" y="0"/>
                  <a:pt x="551" y="0"/>
                </a:cubicBezTo>
                <a:lnTo>
                  <a:pt x="70" y="0"/>
                </a:lnTo>
                <a:cubicBezTo>
                  <a:pt x="52" y="0"/>
                  <a:pt x="37" y="14"/>
                  <a:pt x="37" y="33"/>
                </a:cubicBezTo>
                <a:lnTo>
                  <a:pt x="37" y="402"/>
                </a:lnTo>
                <a:lnTo>
                  <a:pt x="37" y="402"/>
                </a:lnTo>
                <a:lnTo>
                  <a:pt x="2" y="625"/>
                </a:lnTo>
                <a:cubicBezTo>
                  <a:pt x="0" y="643"/>
                  <a:pt x="13" y="658"/>
                  <a:pt x="34" y="658"/>
                </a:cubicBezTo>
                <a:lnTo>
                  <a:pt x="592" y="658"/>
                </a:lnTo>
                <a:cubicBezTo>
                  <a:pt x="612" y="658"/>
                  <a:pt x="626" y="643"/>
                  <a:pt x="623" y="625"/>
                </a:cubicBez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2776"/>
              </a:solidFill>
            </a:endParaRPr>
          </a:p>
        </p:txBody>
      </p:sp>
      <p:grpSp>
        <p:nvGrpSpPr>
          <p:cNvPr id="66" name="Group 65"/>
          <p:cNvGrpSpPr/>
          <p:nvPr/>
        </p:nvGrpSpPr>
        <p:grpSpPr>
          <a:xfrm>
            <a:off x="7209446" y="331227"/>
            <a:ext cx="429768" cy="405189"/>
            <a:chOff x="7209446" y="331227"/>
            <a:chExt cx="429768" cy="405189"/>
          </a:xfrm>
        </p:grpSpPr>
        <p:sp>
          <p:nvSpPr>
            <p:cNvPr id="68" name="Oval 67"/>
            <p:cNvSpPr/>
            <p:nvPr/>
          </p:nvSpPr>
          <p:spPr>
            <a:xfrm>
              <a:off x="7209446" y="331227"/>
              <a:ext cx="429768" cy="405189"/>
            </a:xfrm>
            <a:prstGeom prst="ellipse">
              <a:avLst/>
            </a:prstGeom>
            <a:solidFill>
              <a:schemeClr val="bg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smtClean="0">
                <a:solidFill>
                  <a:schemeClr val="tx2"/>
                </a:solidFill>
                <a:latin typeface="Calibri" panose="020F0502020204030204" pitchFamily="34" charset="0"/>
                <a:cs typeface="Calibri" panose="020F0502020204030204" pitchFamily="34" charset="0"/>
              </a:endParaRPr>
            </a:p>
          </p:txBody>
        </p:sp>
        <p:pic>
          <p:nvPicPr>
            <p:cNvPr id="75" name="Picture 74" descr="33.emf"/>
            <p:cNvPicPr>
              <a:picLocks noChangeAspect="1"/>
            </p:cNvPicPr>
            <p:nvPr/>
          </p:nvPicPr>
          <p:blipFill>
            <a:blip r:embed="rId5">
              <a:biLevel thresh="25000"/>
            </a:blip>
            <a:stretch>
              <a:fillRect/>
            </a:stretch>
          </p:blipFill>
          <p:spPr>
            <a:xfrm>
              <a:off x="7294017" y="412396"/>
              <a:ext cx="256133" cy="237334"/>
            </a:xfrm>
            <a:prstGeom prst="rect">
              <a:avLst/>
            </a:prstGeom>
            <a:solidFill>
              <a:schemeClr val="bg1">
                <a:lumMod val="85000"/>
              </a:schemeClr>
            </a:solidFill>
          </p:spPr>
        </p:pic>
      </p:grpSp>
      <p:sp>
        <p:nvSpPr>
          <p:cNvPr id="76" name="Freeform 22"/>
          <p:cNvSpPr>
            <a:spLocks noChangeAspect="1" noEditPoints="1"/>
          </p:cNvSpPr>
          <p:nvPr/>
        </p:nvSpPr>
        <p:spPr bwMode="auto">
          <a:xfrm>
            <a:off x="7758127" y="338461"/>
            <a:ext cx="556306" cy="381639"/>
          </a:xfrm>
          <a:custGeom>
            <a:avLst/>
            <a:gdLst>
              <a:gd name="T0" fmla="*/ 26 w 156"/>
              <a:gd name="T1" fmla="*/ 33 h 102"/>
              <a:gd name="T2" fmla="*/ 26 w 156"/>
              <a:gd name="T3" fmla="*/ 25 h 102"/>
              <a:gd name="T4" fmla="*/ 29 w 156"/>
              <a:gd name="T5" fmla="*/ 24 h 102"/>
              <a:gd name="T6" fmla="*/ 31 w 156"/>
              <a:gd name="T7" fmla="*/ 25 h 102"/>
              <a:gd name="T8" fmla="*/ 31 w 156"/>
              <a:gd name="T9" fmla="*/ 33 h 102"/>
              <a:gd name="T10" fmla="*/ 29 w 156"/>
              <a:gd name="T11" fmla="*/ 34 h 102"/>
              <a:gd name="T12" fmla="*/ 26 w 156"/>
              <a:gd name="T13" fmla="*/ 33 h 102"/>
              <a:gd name="T14" fmla="*/ 156 w 156"/>
              <a:gd name="T15" fmla="*/ 13 h 102"/>
              <a:gd name="T16" fmla="*/ 143 w 156"/>
              <a:gd name="T17" fmla="*/ 102 h 102"/>
              <a:gd name="T18" fmla="*/ 0 w 156"/>
              <a:gd name="T19" fmla="*/ 90 h 102"/>
              <a:gd name="T20" fmla="*/ 13 w 156"/>
              <a:gd name="T21" fmla="*/ 0 h 102"/>
              <a:gd name="T22" fmla="*/ 156 w 156"/>
              <a:gd name="T23" fmla="*/ 13 h 102"/>
              <a:gd name="T24" fmla="*/ 46 w 156"/>
              <a:gd name="T25" fmla="*/ 16 h 102"/>
              <a:gd name="T26" fmla="*/ 16 w 156"/>
              <a:gd name="T27" fmla="*/ 11 h 102"/>
              <a:gd name="T28" fmla="*/ 11 w 156"/>
              <a:gd name="T29" fmla="*/ 36 h 102"/>
              <a:gd name="T30" fmla="*/ 23 w 156"/>
              <a:gd name="T31" fmla="*/ 37 h 102"/>
              <a:gd name="T32" fmla="*/ 29 w 156"/>
              <a:gd name="T33" fmla="*/ 39 h 102"/>
              <a:gd name="T34" fmla="*/ 35 w 156"/>
              <a:gd name="T35" fmla="*/ 36 h 102"/>
              <a:gd name="T36" fmla="*/ 46 w 156"/>
              <a:gd name="T37" fmla="*/ 31 h 102"/>
              <a:gd name="T38" fmla="*/ 36 w 156"/>
              <a:gd name="T39" fmla="*/ 26 h 102"/>
              <a:gd name="T40" fmla="*/ 46 w 156"/>
              <a:gd name="T41" fmla="*/ 21 h 102"/>
              <a:gd name="T42" fmla="*/ 34 w 156"/>
              <a:gd name="T43" fmla="*/ 20 h 102"/>
              <a:gd name="T44" fmla="*/ 28 w 156"/>
              <a:gd name="T45" fmla="*/ 19 h 102"/>
              <a:gd name="T46" fmla="*/ 22 w 156"/>
              <a:gd name="T47" fmla="*/ 21 h 102"/>
              <a:gd name="T48" fmla="*/ 11 w 156"/>
              <a:gd name="T49" fmla="*/ 26 h 102"/>
              <a:gd name="T50" fmla="*/ 21 w 156"/>
              <a:gd name="T51" fmla="*/ 31 h 102"/>
              <a:gd name="T52" fmla="*/ 11 w 156"/>
              <a:gd name="T53" fmla="*/ 36 h 102"/>
              <a:gd name="T54" fmla="*/ 16 w 156"/>
              <a:gd name="T55" fmla="*/ 46 h 102"/>
              <a:gd name="T56" fmla="*/ 46 w 156"/>
              <a:gd name="T57" fmla="*/ 41 h 102"/>
              <a:gd name="T58" fmla="*/ 54 w 156"/>
              <a:gd name="T59" fmla="*/ 77 h 102"/>
              <a:gd name="T60" fmla="*/ 13 w 156"/>
              <a:gd name="T61" fmla="*/ 75 h 102"/>
              <a:gd name="T62" fmla="*/ 11 w 156"/>
              <a:gd name="T63" fmla="*/ 80 h 102"/>
              <a:gd name="T64" fmla="*/ 52 w 156"/>
              <a:gd name="T65" fmla="*/ 82 h 102"/>
              <a:gd name="T66" fmla="*/ 54 w 156"/>
              <a:gd name="T67" fmla="*/ 77 h 102"/>
              <a:gd name="T68" fmla="*/ 140 w 156"/>
              <a:gd name="T69" fmla="*/ 59 h 102"/>
              <a:gd name="T70" fmla="*/ 11 w 156"/>
              <a:gd name="T71" fmla="*/ 61 h 102"/>
              <a:gd name="T72" fmla="*/ 13 w 156"/>
              <a:gd name="T73" fmla="*/ 66 h 102"/>
              <a:gd name="T74" fmla="*/ 142 w 156"/>
              <a:gd name="T75" fmla="*/ 6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02">
                <a:moveTo>
                  <a:pt x="26" y="33"/>
                </a:moveTo>
                <a:cubicBezTo>
                  <a:pt x="26" y="33"/>
                  <a:pt x="26" y="33"/>
                  <a:pt x="26" y="33"/>
                </a:cubicBezTo>
                <a:cubicBezTo>
                  <a:pt x="26" y="25"/>
                  <a:pt x="26" y="25"/>
                  <a:pt x="26" y="25"/>
                </a:cubicBezTo>
                <a:cubicBezTo>
                  <a:pt x="26" y="25"/>
                  <a:pt x="26" y="25"/>
                  <a:pt x="26" y="25"/>
                </a:cubicBezTo>
                <a:cubicBezTo>
                  <a:pt x="26" y="24"/>
                  <a:pt x="27" y="24"/>
                  <a:pt x="28" y="24"/>
                </a:cubicBezTo>
                <a:cubicBezTo>
                  <a:pt x="29" y="24"/>
                  <a:pt x="29" y="24"/>
                  <a:pt x="29" y="24"/>
                </a:cubicBezTo>
                <a:cubicBezTo>
                  <a:pt x="30" y="24"/>
                  <a:pt x="31" y="24"/>
                  <a:pt x="31" y="24"/>
                </a:cubicBezTo>
                <a:cubicBezTo>
                  <a:pt x="31" y="24"/>
                  <a:pt x="31" y="24"/>
                  <a:pt x="31" y="25"/>
                </a:cubicBezTo>
                <a:cubicBezTo>
                  <a:pt x="31" y="25"/>
                  <a:pt x="31" y="25"/>
                  <a:pt x="31" y="25"/>
                </a:cubicBezTo>
                <a:cubicBezTo>
                  <a:pt x="31" y="33"/>
                  <a:pt x="31" y="33"/>
                  <a:pt x="31" y="33"/>
                </a:cubicBezTo>
                <a:cubicBezTo>
                  <a:pt x="31" y="33"/>
                  <a:pt x="31" y="33"/>
                  <a:pt x="31" y="33"/>
                </a:cubicBezTo>
                <a:cubicBezTo>
                  <a:pt x="31" y="33"/>
                  <a:pt x="30" y="34"/>
                  <a:pt x="29" y="34"/>
                </a:cubicBezTo>
                <a:cubicBezTo>
                  <a:pt x="28" y="34"/>
                  <a:pt x="28" y="34"/>
                  <a:pt x="28" y="34"/>
                </a:cubicBezTo>
                <a:cubicBezTo>
                  <a:pt x="27" y="34"/>
                  <a:pt x="27" y="33"/>
                  <a:pt x="26" y="33"/>
                </a:cubicBezTo>
                <a:cubicBezTo>
                  <a:pt x="26" y="33"/>
                  <a:pt x="26" y="33"/>
                  <a:pt x="26" y="33"/>
                </a:cubicBezTo>
                <a:close/>
                <a:moveTo>
                  <a:pt x="156" y="13"/>
                </a:moveTo>
                <a:cubicBezTo>
                  <a:pt x="156" y="90"/>
                  <a:pt x="156" y="90"/>
                  <a:pt x="156" y="90"/>
                </a:cubicBezTo>
                <a:cubicBezTo>
                  <a:pt x="156" y="97"/>
                  <a:pt x="150" y="102"/>
                  <a:pt x="143" y="102"/>
                </a:cubicBezTo>
                <a:cubicBezTo>
                  <a:pt x="13" y="102"/>
                  <a:pt x="13" y="102"/>
                  <a:pt x="13" y="102"/>
                </a:cubicBezTo>
                <a:cubicBezTo>
                  <a:pt x="6" y="102"/>
                  <a:pt x="0" y="97"/>
                  <a:pt x="0" y="90"/>
                </a:cubicBezTo>
                <a:cubicBezTo>
                  <a:pt x="0" y="13"/>
                  <a:pt x="0" y="13"/>
                  <a:pt x="0" y="13"/>
                </a:cubicBezTo>
                <a:cubicBezTo>
                  <a:pt x="0" y="6"/>
                  <a:pt x="6" y="0"/>
                  <a:pt x="13" y="0"/>
                </a:cubicBezTo>
                <a:cubicBezTo>
                  <a:pt x="143" y="0"/>
                  <a:pt x="143" y="0"/>
                  <a:pt x="143" y="0"/>
                </a:cubicBezTo>
                <a:cubicBezTo>
                  <a:pt x="150" y="0"/>
                  <a:pt x="156" y="6"/>
                  <a:pt x="156" y="13"/>
                </a:cubicBezTo>
                <a:close/>
                <a:moveTo>
                  <a:pt x="11" y="16"/>
                </a:moveTo>
                <a:cubicBezTo>
                  <a:pt x="46" y="16"/>
                  <a:pt x="46" y="16"/>
                  <a:pt x="46" y="16"/>
                </a:cubicBezTo>
                <a:cubicBezTo>
                  <a:pt x="46" y="13"/>
                  <a:pt x="44" y="11"/>
                  <a:pt x="41" y="11"/>
                </a:cubicBezTo>
                <a:cubicBezTo>
                  <a:pt x="16" y="11"/>
                  <a:pt x="16" y="11"/>
                  <a:pt x="16" y="11"/>
                </a:cubicBezTo>
                <a:cubicBezTo>
                  <a:pt x="14" y="11"/>
                  <a:pt x="11" y="13"/>
                  <a:pt x="11" y="16"/>
                </a:cubicBezTo>
                <a:close/>
                <a:moveTo>
                  <a:pt x="11" y="36"/>
                </a:moveTo>
                <a:cubicBezTo>
                  <a:pt x="22" y="36"/>
                  <a:pt x="22" y="36"/>
                  <a:pt x="22" y="36"/>
                </a:cubicBezTo>
                <a:cubicBezTo>
                  <a:pt x="23" y="37"/>
                  <a:pt x="23" y="37"/>
                  <a:pt x="23" y="37"/>
                </a:cubicBezTo>
                <a:cubicBezTo>
                  <a:pt x="25" y="38"/>
                  <a:pt x="26" y="39"/>
                  <a:pt x="28" y="39"/>
                </a:cubicBezTo>
                <a:cubicBezTo>
                  <a:pt x="29" y="39"/>
                  <a:pt x="29" y="39"/>
                  <a:pt x="29" y="39"/>
                </a:cubicBezTo>
                <a:cubicBezTo>
                  <a:pt x="31" y="39"/>
                  <a:pt x="32" y="38"/>
                  <a:pt x="34" y="37"/>
                </a:cubicBezTo>
                <a:cubicBezTo>
                  <a:pt x="34" y="37"/>
                  <a:pt x="35" y="37"/>
                  <a:pt x="35" y="36"/>
                </a:cubicBezTo>
                <a:cubicBezTo>
                  <a:pt x="46" y="36"/>
                  <a:pt x="46" y="36"/>
                  <a:pt x="46" y="36"/>
                </a:cubicBezTo>
                <a:cubicBezTo>
                  <a:pt x="46" y="31"/>
                  <a:pt x="46" y="31"/>
                  <a:pt x="46" y="31"/>
                </a:cubicBezTo>
                <a:cubicBezTo>
                  <a:pt x="36" y="31"/>
                  <a:pt x="36" y="31"/>
                  <a:pt x="36" y="31"/>
                </a:cubicBezTo>
                <a:cubicBezTo>
                  <a:pt x="36" y="26"/>
                  <a:pt x="36" y="26"/>
                  <a:pt x="36" y="26"/>
                </a:cubicBezTo>
                <a:cubicBezTo>
                  <a:pt x="46" y="26"/>
                  <a:pt x="46" y="26"/>
                  <a:pt x="46" y="26"/>
                </a:cubicBezTo>
                <a:cubicBezTo>
                  <a:pt x="46" y="21"/>
                  <a:pt x="46" y="21"/>
                  <a:pt x="46" y="21"/>
                </a:cubicBezTo>
                <a:cubicBezTo>
                  <a:pt x="35" y="21"/>
                  <a:pt x="35" y="21"/>
                  <a:pt x="35" y="21"/>
                </a:cubicBezTo>
                <a:cubicBezTo>
                  <a:pt x="35" y="21"/>
                  <a:pt x="34" y="20"/>
                  <a:pt x="34" y="20"/>
                </a:cubicBezTo>
                <a:cubicBezTo>
                  <a:pt x="32" y="19"/>
                  <a:pt x="31" y="19"/>
                  <a:pt x="29" y="19"/>
                </a:cubicBezTo>
                <a:cubicBezTo>
                  <a:pt x="28" y="19"/>
                  <a:pt x="28" y="19"/>
                  <a:pt x="28" y="19"/>
                </a:cubicBezTo>
                <a:cubicBezTo>
                  <a:pt x="26" y="19"/>
                  <a:pt x="25" y="19"/>
                  <a:pt x="23" y="20"/>
                </a:cubicBezTo>
                <a:cubicBezTo>
                  <a:pt x="23" y="20"/>
                  <a:pt x="23" y="21"/>
                  <a:pt x="22" y="21"/>
                </a:cubicBezTo>
                <a:cubicBezTo>
                  <a:pt x="11" y="21"/>
                  <a:pt x="11" y="21"/>
                  <a:pt x="11" y="21"/>
                </a:cubicBezTo>
                <a:cubicBezTo>
                  <a:pt x="11" y="26"/>
                  <a:pt x="11" y="26"/>
                  <a:pt x="11" y="26"/>
                </a:cubicBezTo>
                <a:cubicBezTo>
                  <a:pt x="21" y="26"/>
                  <a:pt x="21" y="26"/>
                  <a:pt x="21" y="26"/>
                </a:cubicBezTo>
                <a:cubicBezTo>
                  <a:pt x="21" y="31"/>
                  <a:pt x="21" y="31"/>
                  <a:pt x="21" y="31"/>
                </a:cubicBezTo>
                <a:cubicBezTo>
                  <a:pt x="11" y="31"/>
                  <a:pt x="11" y="31"/>
                  <a:pt x="11" y="31"/>
                </a:cubicBezTo>
                <a:lnTo>
                  <a:pt x="11" y="36"/>
                </a:lnTo>
                <a:close/>
                <a:moveTo>
                  <a:pt x="11" y="41"/>
                </a:moveTo>
                <a:cubicBezTo>
                  <a:pt x="11" y="44"/>
                  <a:pt x="14" y="46"/>
                  <a:pt x="16" y="46"/>
                </a:cubicBezTo>
                <a:cubicBezTo>
                  <a:pt x="41" y="46"/>
                  <a:pt x="41" y="46"/>
                  <a:pt x="41" y="46"/>
                </a:cubicBezTo>
                <a:cubicBezTo>
                  <a:pt x="44" y="46"/>
                  <a:pt x="46" y="44"/>
                  <a:pt x="46" y="41"/>
                </a:cubicBezTo>
                <a:lnTo>
                  <a:pt x="11" y="41"/>
                </a:lnTo>
                <a:close/>
                <a:moveTo>
                  <a:pt x="54" y="77"/>
                </a:moveTo>
                <a:cubicBezTo>
                  <a:pt x="54" y="76"/>
                  <a:pt x="53" y="75"/>
                  <a:pt x="52" y="75"/>
                </a:cubicBezTo>
                <a:cubicBezTo>
                  <a:pt x="13" y="75"/>
                  <a:pt x="13" y="75"/>
                  <a:pt x="13" y="75"/>
                </a:cubicBezTo>
                <a:cubicBezTo>
                  <a:pt x="12" y="75"/>
                  <a:pt x="11" y="76"/>
                  <a:pt x="11" y="77"/>
                </a:cubicBezTo>
                <a:cubicBezTo>
                  <a:pt x="11" y="80"/>
                  <a:pt x="11" y="80"/>
                  <a:pt x="11" y="80"/>
                </a:cubicBezTo>
                <a:cubicBezTo>
                  <a:pt x="11" y="81"/>
                  <a:pt x="12" y="82"/>
                  <a:pt x="13" y="82"/>
                </a:cubicBezTo>
                <a:cubicBezTo>
                  <a:pt x="52" y="82"/>
                  <a:pt x="52" y="82"/>
                  <a:pt x="52" y="82"/>
                </a:cubicBezTo>
                <a:cubicBezTo>
                  <a:pt x="53" y="82"/>
                  <a:pt x="54" y="81"/>
                  <a:pt x="54" y="80"/>
                </a:cubicBezTo>
                <a:lnTo>
                  <a:pt x="54" y="77"/>
                </a:lnTo>
                <a:close/>
                <a:moveTo>
                  <a:pt x="142" y="61"/>
                </a:moveTo>
                <a:cubicBezTo>
                  <a:pt x="142" y="59"/>
                  <a:pt x="141" y="59"/>
                  <a:pt x="140" y="59"/>
                </a:cubicBezTo>
                <a:cubicBezTo>
                  <a:pt x="13" y="59"/>
                  <a:pt x="13" y="59"/>
                  <a:pt x="13" y="59"/>
                </a:cubicBezTo>
                <a:cubicBezTo>
                  <a:pt x="12" y="59"/>
                  <a:pt x="11" y="59"/>
                  <a:pt x="11" y="61"/>
                </a:cubicBezTo>
                <a:cubicBezTo>
                  <a:pt x="11" y="64"/>
                  <a:pt x="11" y="64"/>
                  <a:pt x="11" y="64"/>
                </a:cubicBezTo>
                <a:cubicBezTo>
                  <a:pt x="11" y="65"/>
                  <a:pt x="12" y="66"/>
                  <a:pt x="13" y="66"/>
                </a:cubicBezTo>
                <a:cubicBezTo>
                  <a:pt x="140" y="66"/>
                  <a:pt x="140" y="66"/>
                  <a:pt x="140" y="66"/>
                </a:cubicBezTo>
                <a:cubicBezTo>
                  <a:pt x="141" y="66"/>
                  <a:pt x="142" y="65"/>
                  <a:pt x="142" y="64"/>
                </a:cubicBezTo>
                <a:lnTo>
                  <a:pt x="142" y="61"/>
                </a:lnTo>
                <a:close/>
              </a:path>
            </a:pathLst>
          </a:custGeom>
          <a:solidFill>
            <a:schemeClr val="bg1">
              <a:lumMod val="85000"/>
            </a:schemeClr>
          </a:solidFill>
          <a:ln>
            <a:noFill/>
          </a:ln>
          <a:extLst/>
        </p:spPr>
        <p:txBody>
          <a:bodyPr vert="horz" wrap="square" lIns="91440" tIns="45720" rIns="91440" bIns="45720" numCol="1" anchor="t" anchorCtr="0" compatLnSpc="1">
            <a:prstTxWarp prst="textNoShape">
              <a:avLst/>
            </a:prstTxWarp>
          </a:bodyPr>
          <a:lstStyle/>
          <a:p>
            <a:endParaRPr lang="en-US" dirty="0">
              <a:solidFill>
                <a:srgbClr val="002776"/>
              </a:solidFill>
            </a:endParaRPr>
          </a:p>
        </p:txBody>
      </p:sp>
      <p:sp>
        <p:nvSpPr>
          <p:cNvPr id="77" name="Freeform 9"/>
          <p:cNvSpPr>
            <a:spLocks noChangeAspect="1" noEditPoints="1"/>
          </p:cNvSpPr>
          <p:nvPr/>
        </p:nvSpPr>
        <p:spPr bwMode="auto">
          <a:xfrm>
            <a:off x="8414367" y="332741"/>
            <a:ext cx="406904" cy="386948"/>
          </a:xfrm>
          <a:custGeom>
            <a:avLst/>
            <a:gdLst>
              <a:gd name="T0" fmla="*/ 3361 w 3383"/>
              <a:gd name="T1" fmla="*/ 2573 h 3220"/>
              <a:gd name="T2" fmla="*/ 2876 w 3383"/>
              <a:gd name="T3" fmla="*/ 2122 h 3220"/>
              <a:gd name="T4" fmla="*/ 1995 w 3383"/>
              <a:gd name="T5" fmla="*/ 1483 h 3220"/>
              <a:gd name="T6" fmla="*/ 1389 w 3383"/>
              <a:gd name="T7" fmla="*/ 581 h 3220"/>
              <a:gd name="T8" fmla="*/ 911 w 3383"/>
              <a:gd name="T9" fmla="*/ 34 h 3220"/>
              <a:gd name="T10" fmla="*/ 685 w 3383"/>
              <a:gd name="T11" fmla="*/ 20 h 3220"/>
              <a:gd name="T12" fmla="*/ 818 w 3383"/>
              <a:gd name="T13" fmla="*/ 261 h 3220"/>
              <a:gd name="T14" fmla="*/ 933 w 3383"/>
              <a:gd name="T15" fmla="*/ 605 h 3220"/>
              <a:gd name="T16" fmla="*/ 631 w 3383"/>
              <a:gd name="T17" fmla="*/ 847 h 3220"/>
              <a:gd name="T18" fmla="*/ 418 w 3383"/>
              <a:gd name="T19" fmla="*/ 661 h 3220"/>
              <a:gd name="T20" fmla="*/ 220 w 3383"/>
              <a:gd name="T21" fmla="*/ 485 h 3220"/>
              <a:gd name="T22" fmla="*/ 191 w 3383"/>
              <a:gd name="T23" fmla="*/ 755 h 3220"/>
              <a:gd name="T24" fmla="*/ 737 w 3383"/>
              <a:gd name="T25" fmla="*/ 1233 h 3220"/>
              <a:gd name="T26" fmla="*/ 1640 w 3383"/>
              <a:gd name="T27" fmla="*/ 1839 h 3220"/>
              <a:gd name="T28" fmla="*/ 2278 w 3383"/>
              <a:gd name="T29" fmla="*/ 2720 h 3220"/>
              <a:gd name="T30" fmla="*/ 2730 w 3383"/>
              <a:gd name="T31" fmla="*/ 3204 h 3220"/>
              <a:gd name="T32" fmla="*/ 2948 w 3383"/>
              <a:gd name="T33" fmla="*/ 3197 h 3220"/>
              <a:gd name="T34" fmla="*/ 2849 w 3383"/>
              <a:gd name="T35" fmla="*/ 2969 h 3220"/>
              <a:gd name="T36" fmla="*/ 2726 w 3383"/>
              <a:gd name="T37" fmla="*/ 2689 h 3220"/>
              <a:gd name="T38" fmla="*/ 2940 w 3383"/>
              <a:gd name="T39" fmla="*/ 2527 h 3220"/>
              <a:gd name="T40" fmla="*/ 3125 w 3383"/>
              <a:gd name="T41" fmla="*/ 2692 h 3220"/>
              <a:gd name="T42" fmla="*/ 3297 w 3383"/>
              <a:gd name="T43" fmla="*/ 2848 h 3220"/>
              <a:gd name="T44" fmla="*/ 3361 w 3383"/>
              <a:gd name="T45" fmla="*/ 2573 h 3220"/>
              <a:gd name="T46" fmla="*/ 1159 w 3383"/>
              <a:gd name="T47" fmla="*/ 2390 h 3220"/>
              <a:gd name="T48" fmla="*/ 1093 w 3383"/>
              <a:gd name="T49" fmla="*/ 2324 h 3220"/>
              <a:gd name="T50" fmla="*/ 529 w 3383"/>
              <a:gd name="T51" fmla="*/ 3021 h 3220"/>
              <a:gd name="T52" fmla="*/ 1159 w 3383"/>
              <a:gd name="T53" fmla="*/ 2390 h 3220"/>
              <a:gd name="T54" fmla="*/ 867 w 3383"/>
              <a:gd name="T55" fmla="*/ 2098 h 3220"/>
              <a:gd name="T56" fmla="*/ 169 w 3383"/>
              <a:gd name="T57" fmla="*/ 2662 h 3220"/>
              <a:gd name="T58" fmla="*/ 867 w 3383"/>
              <a:gd name="T59" fmla="*/ 2098 h 3220"/>
              <a:gd name="T60" fmla="*/ 1566 w 3383"/>
              <a:gd name="T61" fmla="*/ 1913 h 3220"/>
              <a:gd name="T62" fmla="*/ 1635 w 3383"/>
              <a:gd name="T63" fmla="*/ 1982 h 3220"/>
              <a:gd name="T64" fmla="*/ 1011 w 3383"/>
              <a:gd name="T65" fmla="*/ 2719 h 3220"/>
              <a:gd name="T66" fmla="*/ 546 w 3383"/>
              <a:gd name="T67" fmla="*/ 3157 h 3220"/>
              <a:gd name="T68" fmla="*/ 47 w 3383"/>
              <a:gd name="T69" fmla="*/ 2605 h 3220"/>
              <a:gd name="T70" fmla="*/ 1003 w 3383"/>
              <a:gd name="T71" fmla="*/ 1711 h 3220"/>
              <a:gd name="T72" fmla="*/ 1566 w 3383"/>
              <a:gd name="T73" fmla="*/ 1913 h 3220"/>
              <a:gd name="T74" fmla="*/ 1849 w 3383"/>
              <a:gd name="T75" fmla="*/ 1186 h 3220"/>
              <a:gd name="T76" fmla="*/ 2715 w 3383"/>
              <a:gd name="T77" fmla="*/ 319 h 3220"/>
              <a:gd name="T78" fmla="*/ 3046 w 3383"/>
              <a:gd name="T79" fmla="*/ 0 h 3220"/>
              <a:gd name="T80" fmla="*/ 2971 w 3383"/>
              <a:gd name="T81" fmla="*/ 514 h 3220"/>
              <a:gd name="T82" fmla="*/ 2004 w 3383"/>
              <a:gd name="T83" fmla="*/ 1344 h 3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83" h="3220">
                <a:moveTo>
                  <a:pt x="3361" y="2573"/>
                </a:moveTo>
                <a:lnTo>
                  <a:pt x="3361" y="2573"/>
                </a:lnTo>
                <a:cubicBezTo>
                  <a:pt x="3338" y="2480"/>
                  <a:pt x="3265" y="2350"/>
                  <a:pt x="3199" y="2283"/>
                </a:cubicBezTo>
                <a:cubicBezTo>
                  <a:pt x="3132" y="2217"/>
                  <a:pt x="2987" y="2144"/>
                  <a:pt x="2876" y="2122"/>
                </a:cubicBezTo>
                <a:cubicBezTo>
                  <a:pt x="2766" y="2100"/>
                  <a:pt x="2639" y="2064"/>
                  <a:pt x="2595" y="2043"/>
                </a:cubicBezTo>
                <a:cubicBezTo>
                  <a:pt x="2551" y="2021"/>
                  <a:pt x="2281" y="1769"/>
                  <a:pt x="1995" y="1483"/>
                </a:cubicBezTo>
                <a:cubicBezTo>
                  <a:pt x="1709" y="1197"/>
                  <a:pt x="1457" y="927"/>
                  <a:pt x="1436" y="883"/>
                </a:cubicBezTo>
                <a:cubicBezTo>
                  <a:pt x="1415" y="840"/>
                  <a:pt x="1393" y="704"/>
                  <a:pt x="1389" y="581"/>
                </a:cubicBezTo>
                <a:cubicBezTo>
                  <a:pt x="1384" y="458"/>
                  <a:pt x="1318" y="295"/>
                  <a:pt x="1243" y="219"/>
                </a:cubicBezTo>
                <a:cubicBezTo>
                  <a:pt x="1167" y="144"/>
                  <a:pt x="1018" y="60"/>
                  <a:pt x="911" y="34"/>
                </a:cubicBezTo>
                <a:cubicBezTo>
                  <a:pt x="845" y="18"/>
                  <a:pt x="781" y="10"/>
                  <a:pt x="738" y="10"/>
                </a:cubicBezTo>
                <a:cubicBezTo>
                  <a:pt x="711" y="10"/>
                  <a:pt x="692" y="13"/>
                  <a:pt x="685" y="20"/>
                </a:cubicBezTo>
                <a:cubicBezTo>
                  <a:pt x="667" y="38"/>
                  <a:pt x="648" y="57"/>
                  <a:pt x="642" y="63"/>
                </a:cubicBezTo>
                <a:cubicBezTo>
                  <a:pt x="636" y="69"/>
                  <a:pt x="715" y="158"/>
                  <a:pt x="818" y="261"/>
                </a:cubicBezTo>
                <a:cubicBezTo>
                  <a:pt x="920" y="364"/>
                  <a:pt x="1004" y="460"/>
                  <a:pt x="1004" y="475"/>
                </a:cubicBezTo>
                <a:cubicBezTo>
                  <a:pt x="1003" y="490"/>
                  <a:pt x="971" y="548"/>
                  <a:pt x="933" y="605"/>
                </a:cubicBezTo>
                <a:cubicBezTo>
                  <a:pt x="895" y="661"/>
                  <a:pt x="818" y="739"/>
                  <a:pt x="761" y="777"/>
                </a:cubicBezTo>
                <a:cubicBezTo>
                  <a:pt x="705" y="815"/>
                  <a:pt x="646" y="847"/>
                  <a:pt x="631" y="847"/>
                </a:cubicBezTo>
                <a:lnTo>
                  <a:pt x="631" y="847"/>
                </a:lnTo>
                <a:cubicBezTo>
                  <a:pt x="616" y="847"/>
                  <a:pt x="520" y="764"/>
                  <a:pt x="418" y="661"/>
                </a:cubicBezTo>
                <a:cubicBezTo>
                  <a:pt x="319" y="562"/>
                  <a:pt x="232" y="485"/>
                  <a:pt x="221" y="485"/>
                </a:cubicBezTo>
                <a:cubicBezTo>
                  <a:pt x="220" y="485"/>
                  <a:pt x="220" y="485"/>
                  <a:pt x="220" y="485"/>
                </a:cubicBezTo>
                <a:cubicBezTo>
                  <a:pt x="213" y="491"/>
                  <a:pt x="194" y="511"/>
                  <a:pt x="176" y="529"/>
                </a:cubicBezTo>
                <a:cubicBezTo>
                  <a:pt x="158" y="547"/>
                  <a:pt x="165" y="648"/>
                  <a:pt x="191" y="755"/>
                </a:cubicBezTo>
                <a:cubicBezTo>
                  <a:pt x="217" y="861"/>
                  <a:pt x="300" y="1010"/>
                  <a:pt x="376" y="1086"/>
                </a:cubicBezTo>
                <a:cubicBezTo>
                  <a:pt x="452" y="1162"/>
                  <a:pt x="614" y="1228"/>
                  <a:pt x="737" y="1233"/>
                </a:cubicBezTo>
                <a:cubicBezTo>
                  <a:pt x="860" y="1237"/>
                  <a:pt x="996" y="1258"/>
                  <a:pt x="1040" y="1280"/>
                </a:cubicBezTo>
                <a:cubicBezTo>
                  <a:pt x="1084" y="1301"/>
                  <a:pt x="1354" y="1553"/>
                  <a:pt x="1640" y="1839"/>
                </a:cubicBezTo>
                <a:cubicBezTo>
                  <a:pt x="1926" y="2125"/>
                  <a:pt x="2178" y="2395"/>
                  <a:pt x="2199" y="2439"/>
                </a:cubicBezTo>
                <a:cubicBezTo>
                  <a:pt x="2220" y="2483"/>
                  <a:pt x="2256" y="2609"/>
                  <a:pt x="2278" y="2720"/>
                </a:cubicBezTo>
                <a:cubicBezTo>
                  <a:pt x="2300" y="2831"/>
                  <a:pt x="2373" y="2976"/>
                  <a:pt x="2440" y="3042"/>
                </a:cubicBezTo>
                <a:cubicBezTo>
                  <a:pt x="2506" y="3109"/>
                  <a:pt x="2637" y="3182"/>
                  <a:pt x="2730" y="3204"/>
                </a:cubicBezTo>
                <a:cubicBezTo>
                  <a:pt x="2771" y="3214"/>
                  <a:pt x="2814" y="3220"/>
                  <a:pt x="2850" y="3220"/>
                </a:cubicBezTo>
                <a:cubicBezTo>
                  <a:pt x="2896" y="3220"/>
                  <a:pt x="2933" y="3212"/>
                  <a:pt x="2948" y="3197"/>
                </a:cubicBezTo>
                <a:cubicBezTo>
                  <a:pt x="2975" y="3170"/>
                  <a:pt x="3000" y="3144"/>
                  <a:pt x="3005" y="3140"/>
                </a:cubicBezTo>
                <a:cubicBezTo>
                  <a:pt x="3009" y="3136"/>
                  <a:pt x="2939" y="3059"/>
                  <a:pt x="2849" y="2969"/>
                </a:cubicBezTo>
                <a:cubicBezTo>
                  <a:pt x="2758" y="2879"/>
                  <a:pt x="2684" y="2796"/>
                  <a:pt x="2683" y="2784"/>
                </a:cubicBezTo>
                <a:cubicBezTo>
                  <a:pt x="2682" y="2773"/>
                  <a:pt x="2701" y="2730"/>
                  <a:pt x="2726" y="2689"/>
                </a:cubicBezTo>
                <a:cubicBezTo>
                  <a:pt x="2751" y="2648"/>
                  <a:pt x="2804" y="2595"/>
                  <a:pt x="2845" y="2570"/>
                </a:cubicBezTo>
                <a:cubicBezTo>
                  <a:pt x="2885" y="2546"/>
                  <a:pt x="2927" y="2527"/>
                  <a:pt x="2940" y="2527"/>
                </a:cubicBezTo>
                <a:cubicBezTo>
                  <a:pt x="2940" y="2527"/>
                  <a:pt x="2940" y="2527"/>
                  <a:pt x="2940" y="2527"/>
                </a:cubicBezTo>
                <a:cubicBezTo>
                  <a:pt x="2952" y="2528"/>
                  <a:pt x="3035" y="2602"/>
                  <a:pt x="3125" y="2692"/>
                </a:cubicBezTo>
                <a:cubicBezTo>
                  <a:pt x="3213" y="2780"/>
                  <a:pt x="3288" y="2848"/>
                  <a:pt x="3296" y="2848"/>
                </a:cubicBezTo>
                <a:cubicBezTo>
                  <a:pt x="3296" y="2848"/>
                  <a:pt x="3297" y="2848"/>
                  <a:pt x="3297" y="2848"/>
                </a:cubicBezTo>
                <a:cubicBezTo>
                  <a:pt x="3301" y="2844"/>
                  <a:pt x="3326" y="2819"/>
                  <a:pt x="3353" y="2792"/>
                </a:cubicBezTo>
                <a:cubicBezTo>
                  <a:pt x="3380" y="2765"/>
                  <a:pt x="3383" y="2667"/>
                  <a:pt x="3361" y="2573"/>
                </a:cubicBezTo>
                <a:lnTo>
                  <a:pt x="3361" y="2573"/>
                </a:lnTo>
                <a:close/>
                <a:moveTo>
                  <a:pt x="1159" y="2390"/>
                </a:moveTo>
                <a:lnTo>
                  <a:pt x="1159" y="2390"/>
                </a:lnTo>
                <a:lnTo>
                  <a:pt x="1093" y="2324"/>
                </a:lnTo>
                <a:lnTo>
                  <a:pt x="443" y="2973"/>
                </a:lnTo>
                <a:lnTo>
                  <a:pt x="529" y="3021"/>
                </a:lnTo>
                <a:lnTo>
                  <a:pt x="1159" y="2390"/>
                </a:lnTo>
                <a:lnTo>
                  <a:pt x="1159" y="2390"/>
                </a:lnTo>
                <a:close/>
                <a:moveTo>
                  <a:pt x="867" y="2098"/>
                </a:moveTo>
                <a:lnTo>
                  <a:pt x="867" y="2098"/>
                </a:lnTo>
                <a:lnTo>
                  <a:pt x="800" y="2031"/>
                </a:lnTo>
                <a:lnTo>
                  <a:pt x="169" y="2662"/>
                </a:lnTo>
                <a:lnTo>
                  <a:pt x="218" y="2747"/>
                </a:lnTo>
                <a:lnTo>
                  <a:pt x="867" y="2098"/>
                </a:lnTo>
                <a:lnTo>
                  <a:pt x="867" y="2098"/>
                </a:lnTo>
                <a:close/>
                <a:moveTo>
                  <a:pt x="1566" y="1913"/>
                </a:moveTo>
                <a:lnTo>
                  <a:pt x="1566" y="1913"/>
                </a:lnTo>
                <a:cubicBezTo>
                  <a:pt x="1590" y="1937"/>
                  <a:pt x="1613" y="1959"/>
                  <a:pt x="1635" y="1982"/>
                </a:cubicBezTo>
                <a:cubicBezTo>
                  <a:pt x="1584" y="2045"/>
                  <a:pt x="1525" y="2122"/>
                  <a:pt x="1480" y="2188"/>
                </a:cubicBezTo>
                <a:cubicBezTo>
                  <a:pt x="1408" y="2294"/>
                  <a:pt x="1197" y="2533"/>
                  <a:pt x="1011" y="2719"/>
                </a:cubicBezTo>
                <a:cubicBezTo>
                  <a:pt x="825" y="2904"/>
                  <a:pt x="634" y="3095"/>
                  <a:pt x="586" y="3143"/>
                </a:cubicBezTo>
                <a:cubicBezTo>
                  <a:pt x="577" y="3153"/>
                  <a:pt x="563" y="3157"/>
                  <a:pt x="546" y="3157"/>
                </a:cubicBezTo>
                <a:cubicBezTo>
                  <a:pt x="476" y="3157"/>
                  <a:pt x="349" y="3081"/>
                  <a:pt x="229" y="2962"/>
                </a:cubicBezTo>
                <a:cubicBezTo>
                  <a:pt x="81" y="2813"/>
                  <a:pt x="0" y="2653"/>
                  <a:pt x="47" y="2605"/>
                </a:cubicBezTo>
                <a:cubicBezTo>
                  <a:pt x="95" y="2557"/>
                  <a:pt x="287" y="2365"/>
                  <a:pt x="472" y="2180"/>
                </a:cubicBezTo>
                <a:cubicBezTo>
                  <a:pt x="658" y="1994"/>
                  <a:pt x="896" y="1783"/>
                  <a:pt x="1003" y="1711"/>
                </a:cubicBezTo>
                <a:cubicBezTo>
                  <a:pt x="1067" y="1667"/>
                  <a:pt x="1142" y="1610"/>
                  <a:pt x="1203" y="1560"/>
                </a:cubicBezTo>
                <a:cubicBezTo>
                  <a:pt x="1300" y="1651"/>
                  <a:pt x="1424" y="1770"/>
                  <a:pt x="1566" y="1913"/>
                </a:cubicBezTo>
                <a:lnTo>
                  <a:pt x="1566" y="1913"/>
                </a:lnTo>
                <a:close/>
                <a:moveTo>
                  <a:pt x="1849" y="1186"/>
                </a:moveTo>
                <a:lnTo>
                  <a:pt x="1849" y="1186"/>
                </a:lnTo>
                <a:lnTo>
                  <a:pt x="2715" y="319"/>
                </a:lnTo>
                <a:lnTo>
                  <a:pt x="2676" y="220"/>
                </a:lnTo>
                <a:lnTo>
                  <a:pt x="3046" y="0"/>
                </a:lnTo>
                <a:lnTo>
                  <a:pt x="3191" y="145"/>
                </a:lnTo>
                <a:lnTo>
                  <a:pt x="2971" y="514"/>
                </a:lnTo>
                <a:lnTo>
                  <a:pt x="2872" y="475"/>
                </a:lnTo>
                <a:lnTo>
                  <a:pt x="2004" y="1344"/>
                </a:lnTo>
                <a:cubicBezTo>
                  <a:pt x="1948" y="1288"/>
                  <a:pt x="1896" y="1235"/>
                  <a:pt x="1849" y="1186"/>
                </a:cubicBezTo>
                <a:close/>
              </a:path>
            </a:pathLst>
          </a:custGeom>
          <a:solidFill>
            <a:srgbClr val="00277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78" name="Picture 12" descr="C:\Users\jsauvageau\Desktop\1.png"/>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94583" y="301884"/>
            <a:ext cx="522027" cy="441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66726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itle 1"/>
          <p:cNvSpPr>
            <a:spLocks noGrp="1"/>
          </p:cNvSpPr>
          <p:nvPr>
            <p:ph type="title"/>
          </p:nvPr>
        </p:nvSpPr>
        <p:spPr bwMode="gray">
          <a:xfrm>
            <a:off x="414338" y="319965"/>
            <a:ext cx="8330184" cy="349668"/>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3C8A2E"/>
                </a:solidFill>
                <a:effectLst/>
                <a:uLnTx/>
                <a:uFillTx/>
              </a:rPr>
              <a:t>Cyber Incident Response: </a:t>
            </a:r>
            <a:r>
              <a:rPr kumimoji="0" lang="en-US" sz="2800" b="0" i="0" u="none" strike="noStrike" kern="0" cap="none" spc="0" normalizeH="0" baseline="0" noProof="0" dirty="0" smtClean="0">
                <a:ln>
                  <a:noFill/>
                </a:ln>
                <a:solidFill>
                  <a:srgbClr val="3C8A2E"/>
                </a:solidFill>
                <a:effectLst/>
                <a:uLnTx/>
                <a:uFillTx/>
              </a:rPr>
              <a:t>Lessons Learned</a:t>
            </a:r>
            <a:endParaRPr kumimoji="0" lang="en-US" sz="2800" b="0" i="0" u="none" strike="noStrike" kern="0" cap="none" spc="0" normalizeH="0" baseline="0" noProof="0" dirty="0">
              <a:ln>
                <a:noFill/>
              </a:ln>
              <a:solidFill>
                <a:srgbClr val="3C8A2E"/>
              </a:solidFill>
              <a:effectLst/>
              <a:uLnTx/>
              <a:uFillTx/>
            </a:endParaRPr>
          </a:p>
        </p:txBody>
      </p:sp>
      <p:grpSp>
        <p:nvGrpSpPr>
          <p:cNvPr id="150" name="Group 149"/>
          <p:cNvGrpSpPr/>
          <p:nvPr/>
        </p:nvGrpSpPr>
        <p:grpSpPr>
          <a:xfrm>
            <a:off x="257174" y="937039"/>
            <a:ext cx="8705446" cy="5773202"/>
            <a:chOff x="257174" y="932989"/>
            <a:chExt cx="8705446" cy="5773202"/>
          </a:xfrm>
        </p:grpSpPr>
        <p:cxnSp>
          <p:nvCxnSpPr>
            <p:cNvPr id="151" name="Straight Connector 150"/>
            <p:cNvCxnSpPr/>
            <p:nvPr/>
          </p:nvCxnSpPr>
          <p:spPr>
            <a:xfrm flipH="1">
              <a:off x="257174" y="4611190"/>
              <a:ext cx="2198406" cy="0"/>
            </a:xfrm>
            <a:prstGeom prst="line">
              <a:avLst/>
            </a:prstGeom>
            <a:noFill/>
            <a:ln w="12700" cap="flat" cmpd="sng" algn="ctr">
              <a:solidFill>
                <a:srgbClr val="00A1DE"/>
              </a:solidFill>
              <a:prstDash val="solid"/>
              <a:headEnd type="none"/>
              <a:tailEnd type="none"/>
            </a:ln>
            <a:effectLst/>
          </p:spPr>
        </p:cxnSp>
        <p:cxnSp>
          <p:nvCxnSpPr>
            <p:cNvPr id="152" name="Straight Connector 151"/>
            <p:cNvCxnSpPr/>
            <p:nvPr/>
          </p:nvCxnSpPr>
          <p:spPr>
            <a:xfrm>
              <a:off x="6849655" y="4538902"/>
              <a:ext cx="1855260" cy="0"/>
            </a:xfrm>
            <a:prstGeom prst="line">
              <a:avLst/>
            </a:prstGeom>
            <a:noFill/>
            <a:ln w="12700" cap="flat" cmpd="sng" algn="ctr">
              <a:solidFill>
                <a:srgbClr val="00A1DE"/>
              </a:solidFill>
              <a:prstDash val="solid"/>
              <a:headEnd type="none"/>
              <a:tailEnd type="none"/>
            </a:ln>
            <a:effectLst/>
          </p:spPr>
        </p:cxnSp>
        <p:cxnSp>
          <p:nvCxnSpPr>
            <p:cNvPr id="153" name="Straight Connector 152"/>
            <p:cNvCxnSpPr/>
            <p:nvPr/>
          </p:nvCxnSpPr>
          <p:spPr>
            <a:xfrm>
              <a:off x="5962429" y="5843476"/>
              <a:ext cx="2126964" cy="0"/>
            </a:xfrm>
            <a:prstGeom prst="line">
              <a:avLst/>
            </a:prstGeom>
            <a:noFill/>
            <a:ln w="12700" cap="flat" cmpd="sng" algn="ctr">
              <a:solidFill>
                <a:srgbClr val="00A1DE"/>
              </a:solidFill>
              <a:prstDash val="solid"/>
              <a:headEnd type="none"/>
              <a:tailEnd type="none"/>
            </a:ln>
            <a:effectLst/>
          </p:spPr>
        </p:cxnSp>
        <p:cxnSp>
          <p:nvCxnSpPr>
            <p:cNvPr id="154" name="Straight Connector 153"/>
            <p:cNvCxnSpPr/>
            <p:nvPr/>
          </p:nvCxnSpPr>
          <p:spPr>
            <a:xfrm flipH="1">
              <a:off x="563385" y="5879228"/>
              <a:ext cx="2643321" cy="0"/>
            </a:xfrm>
            <a:prstGeom prst="line">
              <a:avLst/>
            </a:prstGeom>
            <a:noFill/>
            <a:ln w="12700" cap="flat" cmpd="sng" algn="ctr">
              <a:solidFill>
                <a:srgbClr val="00A1DE"/>
              </a:solidFill>
              <a:prstDash val="solid"/>
              <a:headEnd type="none"/>
              <a:tailEnd type="none"/>
            </a:ln>
            <a:effectLst/>
          </p:spPr>
        </p:cxnSp>
        <p:cxnSp>
          <p:nvCxnSpPr>
            <p:cNvPr id="155" name="Straight Connector 154"/>
            <p:cNvCxnSpPr/>
            <p:nvPr/>
          </p:nvCxnSpPr>
          <p:spPr>
            <a:xfrm flipV="1">
              <a:off x="5865799" y="932989"/>
              <a:ext cx="536268" cy="478316"/>
            </a:xfrm>
            <a:prstGeom prst="line">
              <a:avLst/>
            </a:prstGeom>
            <a:noFill/>
            <a:ln w="12700" cap="flat" cmpd="sng" algn="ctr">
              <a:solidFill>
                <a:srgbClr val="00A1DE"/>
              </a:solidFill>
              <a:prstDash val="solid"/>
              <a:headEnd type="none"/>
              <a:tailEnd type="none"/>
            </a:ln>
            <a:effectLst/>
          </p:spPr>
        </p:cxnSp>
        <p:cxnSp>
          <p:nvCxnSpPr>
            <p:cNvPr id="156" name="Straight Connector 155"/>
            <p:cNvCxnSpPr/>
            <p:nvPr/>
          </p:nvCxnSpPr>
          <p:spPr>
            <a:xfrm flipV="1">
              <a:off x="6543440" y="2047481"/>
              <a:ext cx="536268" cy="478316"/>
            </a:xfrm>
            <a:prstGeom prst="line">
              <a:avLst/>
            </a:prstGeom>
            <a:noFill/>
            <a:ln w="12700" cap="flat" cmpd="sng" algn="ctr">
              <a:solidFill>
                <a:srgbClr val="00A1DE"/>
              </a:solidFill>
              <a:prstDash val="solid"/>
              <a:headEnd type="none"/>
              <a:tailEnd type="none"/>
            </a:ln>
            <a:effectLst/>
          </p:spPr>
        </p:cxnSp>
        <p:cxnSp>
          <p:nvCxnSpPr>
            <p:cNvPr id="157" name="Straight Connector 156"/>
            <p:cNvCxnSpPr/>
            <p:nvPr/>
          </p:nvCxnSpPr>
          <p:spPr>
            <a:xfrm flipH="1" flipV="1">
              <a:off x="1824826" y="2247683"/>
              <a:ext cx="507326" cy="341331"/>
            </a:xfrm>
            <a:prstGeom prst="line">
              <a:avLst/>
            </a:prstGeom>
            <a:noFill/>
            <a:ln w="12700" cap="flat" cmpd="sng" algn="ctr">
              <a:solidFill>
                <a:srgbClr val="00A1DE"/>
              </a:solidFill>
              <a:prstDash val="solid"/>
              <a:headEnd type="none"/>
              <a:tailEnd type="none"/>
            </a:ln>
            <a:effectLst/>
          </p:spPr>
        </p:cxnSp>
        <p:cxnSp>
          <p:nvCxnSpPr>
            <p:cNvPr id="158" name="Straight Connector 157"/>
            <p:cNvCxnSpPr/>
            <p:nvPr/>
          </p:nvCxnSpPr>
          <p:spPr>
            <a:xfrm flipH="1" flipV="1">
              <a:off x="2332152" y="934775"/>
              <a:ext cx="874554" cy="944652"/>
            </a:xfrm>
            <a:prstGeom prst="line">
              <a:avLst/>
            </a:prstGeom>
            <a:noFill/>
            <a:ln w="12700" cap="flat" cmpd="sng" algn="ctr">
              <a:solidFill>
                <a:srgbClr val="00A1DE"/>
              </a:solidFill>
              <a:prstDash val="solid"/>
              <a:headEnd type="none"/>
              <a:tailEnd type="none"/>
            </a:ln>
            <a:effectLst/>
          </p:spPr>
        </p:cxnSp>
        <p:grpSp>
          <p:nvGrpSpPr>
            <p:cNvPr id="159" name="Group 158"/>
            <p:cNvGrpSpPr/>
            <p:nvPr/>
          </p:nvGrpSpPr>
          <p:grpSpPr>
            <a:xfrm>
              <a:off x="2059326" y="1047750"/>
              <a:ext cx="5086513" cy="5299075"/>
              <a:chOff x="2085975" y="1047750"/>
              <a:chExt cx="5321300" cy="5299075"/>
            </a:xfrm>
          </p:grpSpPr>
          <p:sp>
            <p:nvSpPr>
              <p:cNvPr id="193" name="Freeform 192"/>
              <p:cNvSpPr/>
              <p:nvPr/>
            </p:nvSpPr>
            <p:spPr>
              <a:xfrm>
                <a:off x="4879975" y="1047750"/>
                <a:ext cx="1673225" cy="1412875"/>
              </a:xfrm>
              <a:custGeom>
                <a:avLst/>
                <a:gdLst>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225" h="1412875">
                    <a:moveTo>
                      <a:pt x="0" y="0"/>
                    </a:moveTo>
                    <a:cubicBezTo>
                      <a:pt x="541867" y="21167"/>
                      <a:pt x="1185333" y="232833"/>
                      <a:pt x="1673225" y="701675"/>
                    </a:cubicBezTo>
                    <a:lnTo>
                      <a:pt x="958850" y="1412875"/>
                    </a:lnTo>
                    <a:cubicBezTo>
                      <a:pt x="701675" y="1212320"/>
                      <a:pt x="539750" y="1074473"/>
                      <a:pt x="6350" y="1016000"/>
                    </a:cubicBezTo>
                    <a:cubicBezTo>
                      <a:pt x="5292" y="677333"/>
                      <a:pt x="4233" y="338667"/>
                      <a:pt x="0" y="0"/>
                    </a:cubicBezTo>
                    <a:close/>
                  </a:path>
                </a:pathLst>
              </a:custGeom>
              <a:solidFill>
                <a:srgbClr val="FFFFFF">
                  <a:lumMod val="75000"/>
                </a:srgbClr>
              </a:solidFill>
              <a:ln w="12700" cap="flat" cmpd="sng" algn="ctr">
                <a:noFill/>
                <a:prstDash val="solid"/>
              </a:ln>
              <a:effectLst/>
            </p:spPr>
            <p:txBody>
              <a:bodyPr lIns="36000" tIns="36000" rIns="36000" bIns="36000" rtlCol="0" anchor="ctr">
                <a:spAutoFit/>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1400" b="0" i="0" u="none" strike="noStrike" kern="0" cap="none" spc="0" normalizeH="0" baseline="0" noProof="0" dirty="0" smtClean="0">
                  <a:ln>
                    <a:noFill/>
                  </a:ln>
                  <a:solidFill>
                    <a:srgbClr val="002776"/>
                  </a:solidFill>
                  <a:effectLst/>
                  <a:uLnTx/>
                  <a:uFillTx/>
                  <a:latin typeface="Arial"/>
                  <a:ea typeface="+mn-ea"/>
                  <a:cs typeface="+mn-cs"/>
                </a:endParaRPr>
              </a:p>
            </p:txBody>
          </p:sp>
          <p:sp>
            <p:nvSpPr>
              <p:cNvPr id="194" name="Freeform 193"/>
              <p:cNvSpPr/>
              <p:nvPr/>
            </p:nvSpPr>
            <p:spPr>
              <a:xfrm>
                <a:off x="6016557" y="1930400"/>
                <a:ext cx="1387543" cy="1638300"/>
              </a:xfrm>
              <a:custGeom>
                <a:avLst/>
                <a:gdLst>
                  <a:gd name="connsiteX0" fmla="*/ 720725 w 1387475"/>
                  <a:gd name="connsiteY0" fmla="*/ 0 h 1638300"/>
                  <a:gd name="connsiteX1" fmla="*/ 0 w 1387475"/>
                  <a:gd name="connsiteY1" fmla="*/ 711200 h 1638300"/>
                  <a:gd name="connsiteX2" fmla="*/ 374650 w 1387475"/>
                  <a:gd name="connsiteY2" fmla="*/ 1638300 h 1638300"/>
                  <a:gd name="connsiteX3" fmla="*/ 1387475 w 1387475"/>
                  <a:gd name="connsiteY3" fmla="*/ 1635125 h 1638300"/>
                  <a:gd name="connsiteX4" fmla="*/ 720725 w 1387475"/>
                  <a:gd name="connsiteY4" fmla="*/ 0 h 1638300"/>
                  <a:gd name="connsiteX0" fmla="*/ 720725 w 1387541"/>
                  <a:gd name="connsiteY0" fmla="*/ 0 h 1638300"/>
                  <a:gd name="connsiteX1" fmla="*/ 0 w 1387541"/>
                  <a:gd name="connsiteY1" fmla="*/ 711200 h 1638300"/>
                  <a:gd name="connsiteX2" fmla="*/ 374650 w 1387541"/>
                  <a:gd name="connsiteY2" fmla="*/ 1638300 h 1638300"/>
                  <a:gd name="connsiteX3" fmla="*/ 1387475 w 1387541"/>
                  <a:gd name="connsiteY3" fmla="*/ 1635125 h 1638300"/>
                  <a:gd name="connsiteX4" fmla="*/ 720725 w 1387541"/>
                  <a:gd name="connsiteY4" fmla="*/ 0 h 1638300"/>
                  <a:gd name="connsiteX0" fmla="*/ 720725 w 1387573"/>
                  <a:gd name="connsiteY0" fmla="*/ 0 h 1638300"/>
                  <a:gd name="connsiteX1" fmla="*/ 0 w 1387573"/>
                  <a:gd name="connsiteY1" fmla="*/ 711200 h 1638300"/>
                  <a:gd name="connsiteX2" fmla="*/ 374650 w 1387573"/>
                  <a:gd name="connsiteY2" fmla="*/ 1638300 h 1638300"/>
                  <a:gd name="connsiteX3" fmla="*/ 1387475 w 1387573"/>
                  <a:gd name="connsiteY3" fmla="*/ 1635125 h 1638300"/>
                  <a:gd name="connsiteX4" fmla="*/ 720725 w 1387573"/>
                  <a:gd name="connsiteY4" fmla="*/ 0 h 1638300"/>
                  <a:gd name="connsiteX0" fmla="*/ 720725 w 1387475"/>
                  <a:gd name="connsiteY0" fmla="*/ 0 h 1638300"/>
                  <a:gd name="connsiteX1" fmla="*/ 0 w 1387475"/>
                  <a:gd name="connsiteY1" fmla="*/ 711200 h 1638300"/>
                  <a:gd name="connsiteX2" fmla="*/ 374650 w 1387475"/>
                  <a:gd name="connsiteY2" fmla="*/ 1638300 h 1638300"/>
                  <a:gd name="connsiteX3" fmla="*/ 1387475 w 1387475"/>
                  <a:gd name="connsiteY3" fmla="*/ 1635125 h 1638300"/>
                  <a:gd name="connsiteX4" fmla="*/ 720725 w 1387475"/>
                  <a:gd name="connsiteY4" fmla="*/ 0 h 1638300"/>
                  <a:gd name="connsiteX0" fmla="*/ 720725 w 1387475"/>
                  <a:gd name="connsiteY0" fmla="*/ 0 h 1638300"/>
                  <a:gd name="connsiteX1" fmla="*/ 0 w 1387475"/>
                  <a:gd name="connsiteY1" fmla="*/ 711200 h 1638300"/>
                  <a:gd name="connsiteX2" fmla="*/ 374650 w 1387475"/>
                  <a:gd name="connsiteY2" fmla="*/ 1638300 h 1638300"/>
                  <a:gd name="connsiteX3" fmla="*/ 1387475 w 1387475"/>
                  <a:gd name="connsiteY3" fmla="*/ 1635125 h 1638300"/>
                  <a:gd name="connsiteX4" fmla="*/ 720725 w 1387475"/>
                  <a:gd name="connsiteY4" fmla="*/ 0 h 1638300"/>
                  <a:gd name="connsiteX0" fmla="*/ 757397 w 1424147"/>
                  <a:gd name="connsiteY0" fmla="*/ 0 h 1638300"/>
                  <a:gd name="connsiteX1" fmla="*/ 36672 w 1424147"/>
                  <a:gd name="connsiteY1" fmla="*/ 711200 h 1638300"/>
                  <a:gd name="connsiteX2" fmla="*/ 411322 w 1424147"/>
                  <a:gd name="connsiteY2" fmla="*/ 1638300 h 1638300"/>
                  <a:gd name="connsiteX3" fmla="*/ 1424147 w 1424147"/>
                  <a:gd name="connsiteY3" fmla="*/ 1635125 h 1638300"/>
                  <a:gd name="connsiteX4" fmla="*/ 757397 w 1424147"/>
                  <a:gd name="connsiteY4" fmla="*/ 0 h 1638300"/>
                  <a:gd name="connsiteX0" fmla="*/ 720813 w 1387563"/>
                  <a:gd name="connsiteY0" fmla="*/ 0 h 1638300"/>
                  <a:gd name="connsiteX1" fmla="*/ 88 w 1387563"/>
                  <a:gd name="connsiteY1" fmla="*/ 711200 h 1638300"/>
                  <a:gd name="connsiteX2" fmla="*/ 374738 w 1387563"/>
                  <a:gd name="connsiteY2" fmla="*/ 1638300 h 1638300"/>
                  <a:gd name="connsiteX3" fmla="*/ 1387563 w 1387563"/>
                  <a:gd name="connsiteY3" fmla="*/ 1635125 h 1638300"/>
                  <a:gd name="connsiteX4" fmla="*/ 720813 w 1387563"/>
                  <a:gd name="connsiteY4" fmla="*/ 0 h 1638300"/>
                  <a:gd name="connsiteX0" fmla="*/ 720793 w 1387543"/>
                  <a:gd name="connsiteY0" fmla="*/ 0 h 1638300"/>
                  <a:gd name="connsiteX1" fmla="*/ 68 w 1387543"/>
                  <a:gd name="connsiteY1" fmla="*/ 711200 h 1638300"/>
                  <a:gd name="connsiteX2" fmla="*/ 374718 w 1387543"/>
                  <a:gd name="connsiteY2" fmla="*/ 1638300 h 1638300"/>
                  <a:gd name="connsiteX3" fmla="*/ 1387543 w 1387543"/>
                  <a:gd name="connsiteY3" fmla="*/ 1635125 h 1638300"/>
                  <a:gd name="connsiteX4" fmla="*/ 720793 w 1387543"/>
                  <a:gd name="connsiteY4" fmla="*/ 0 h 1638300"/>
                  <a:gd name="connsiteX0" fmla="*/ 720793 w 1387543"/>
                  <a:gd name="connsiteY0" fmla="*/ 0 h 1638300"/>
                  <a:gd name="connsiteX1" fmla="*/ 68 w 1387543"/>
                  <a:gd name="connsiteY1" fmla="*/ 711200 h 1638300"/>
                  <a:gd name="connsiteX2" fmla="*/ 374718 w 1387543"/>
                  <a:gd name="connsiteY2" fmla="*/ 1638300 h 1638300"/>
                  <a:gd name="connsiteX3" fmla="*/ 1387543 w 1387543"/>
                  <a:gd name="connsiteY3" fmla="*/ 1635125 h 1638300"/>
                  <a:gd name="connsiteX4" fmla="*/ 720793 w 1387543"/>
                  <a:gd name="connsiteY4" fmla="*/ 0 h 1638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7543" h="1638300">
                    <a:moveTo>
                      <a:pt x="720793" y="0"/>
                    </a:moveTo>
                    <a:cubicBezTo>
                      <a:pt x="480551" y="237067"/>
                      <a:pt x="-6563" y="702913"/>
                      <a:pt x="68" y="711200"/>
                    </a:cubicBezTo>
                    <a:cubicBezTo>
                      <a:pt x="241983" y="1013529"/>
                      <a:pt x="345085" y="1300692"/>
                      <a:pt x="374718" y="1638300"/>
                    </a:cubicBezTo>
                    <a:lnTo>
                      <a:pt x="1387543" y="1635125"/>
                    </a:lnTo>
                    <a:cubicBezTo>
                      <a:pt x="1374843" y="1039283"/>
                      <a:pt x="1092268" y="418042"/>
                      <a:pt x="720793" y="0"/>
                    </a:cubicBezTo>
                    <a:close/>
                  </a:path>
                </a:pathLst>
              </a:custGeom>
              <a:solidFill>
                <a:srgbClr val="81BC00"/>
              </a:solidFill>
              <a:ln w="12700" cap="flat" cmpd="sng" algn="ctr">
                <a:noFill/>
                <a:prstDash val="solid"/>
              </a:ln>
              <a:effectLst/>
            </p:spPr>
            <p:txBody>
              <a:bodyPr lIns="36000" tIns="36000" rIns="36000" bIns="36000" rtlCol="0" anchor="ctr">
                <a:spAutoFit/>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1400" b="0" i="0" u="none" strike="noStrike" kern="0" cap="none" spc="0" normalizeH="0" baseline="0" noProof="0" dirty="0" smtClean="0">
                  <a:ln>
                    <a:noFill/>
                  </a:ln>
                  <a:solidFill>
                    <a:srgbClr val="002776"/>
                  </a:solidFill>
                  <a:effectLst/>
                  <a:uLnTx/>
                  <a:uFillTx/>
                  <a:latin typeface="Arial"/>
                  <a:ea typeface="+mn-ea"/>
                  <a:cs typeface="+mn-cs"/>
                </a:endParaRPr>
              </a:p>
            </p:txBody>
          </p:sp>
          <p:sp>
            <p:nvSpPr>
              <p:cNvPr id="195" name="Freeform 194"/>
              <p:cNvSpPr/>
              <p:nvPr/>
            </p:nvSpPr>
            <p:spPr>
              <a:xfrm>
                <a:off x="6010275" y="3822700"/>
                <a:ext cx="1397000" cy="1647825"/>
              </a:xfrm>
              <a:custGeom>
                <a:avLst/>
                <a:gdLst>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000" h="1647825">
                    <a:moveTo>
                      <a:pt x="384175" y="0"/>
                    </a:moveTo>
                    <a:lnTo>
                      <a:pt x="1397000" y="3175"/>
                    </a:lnTo>
                    <a:cubicBezTo>
                      <a:pt x="1361017" y="748242"/>
                      <a:pt x="1074208" y="1223433"/>
                      <a:pt x="717550" y="1647825"/>
                    </a:cubicBezTo>
                    <a:lnTo>
                      <a:pt x="0" y="933450"/>
                    </a:lnTo>
                    <a:cubicBezTo>
                      <a:pt x="178858" y="688975"/>
                      <a:pt x="345017" y="434975"/>
                      <a:pt x="384175" y="0"/>
                    </a:cubicBezTo>
                    <a:close/>
                  </a:path>
                </a:pathLst>
              </a:custGeom>
              <a:solidFill>
                <a:srgbClr val="575757"/>
              </a:solidFill>
              <a:ln w="12700" cap="flat" cmpd="sng" algn="ctr">
                <a:noFill/>
                <a:prstDash val="solid"/>
              </a:ln>
              <a:effectLst/>
            </p:spPr>
            <p:txBody>
              <a:bodyPr lIns="36000" tIns="36000" rIns="36000" bIns="36000" rtlCol="0" anchor="ctr">
                <a:spAutoFit/>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1400" b="0" i="0" u="none" strike="noStrike" kern="0" cap="none" spc="0" normalizeH="0" baseline="0" noProof="0" dirty="0" smtClean="0">
                  <a:ln>
                    <a:noFill/>
                  </a:ln>
                  <a:solidFill>
                    <a:srgbClr val="002776"/>
                  </a:solidFill>
                  <a:effectLst/>
                  <a:uLnTx/>
                  <a:uFillTx/>
                  <a:latin typeface="Arial"/>
                  <a:ea typeface="+mn-ea"/>
                  <a:cs typeface="+mn-cs"/>
                </a:endParaRPr>
              </a:p>
            </p:txBody>
          </p:sp>
          <p:sp>
            <p:nvSpPr>
              <p:cNvPr id="196" name="Freeform 195"/>
              <p:cNvSpPr/>
              <p:nvPr/>
            </p:nvSpPr>
            <p:spPr>
              <a:xfrm>
                <a:off x="4886324" y="4937125"/>
                <a:ext cx="1657389" cy="1409700"/>
              </a:xfrm>
              <a:custGeom>
                <a:avLst/>
                <a:gdLst>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704869"/>
                  <a:gd name="connsiteY0" fmla="*/ 0 h 1409700"/>
                  <a:gd name="connsiteX1" fmla="*/ 1657350 w 1704869"/>
                  <a:gd name="connsiteY1" fmla="*/ 720725 h 1409700"/>
                  <a:gd name="connsiteX2" fmla="*/ 0 w 1704869"/>
                  <a:gd name="connsiteY2" fmla="*/ 1409700 h 1409700"/>
                  <a:gd name="connsiteX3" fmla="*/ 0 w 1704869"/>
                  <a:gd name="connsiteY3" fmla="*/ 400050 h 1409700"/>
                  <a:gd name="connsiteX4" fmla="*/ 939800 w 1704869"/>
                  <a:gd name="connsiteY4" fmla="*/ 0 h 1409700"/>
                  <a:gd name="connsiteX0" fmla="*/ 939800 w 1657394"/>
                  <a:gd name="connsiteY0" fmla="*/ 0 h 1409700"/>
                  <a:gd name="connsiteX1" fmla="*/ 1657350 w 1657394"/>
                  <a:gd name="connsiteY1" fmla="*/ 720725 h 1409700"/>
                  <a:gd name="connsiteX2" fmla="*/ 0 w 1657394"/>
                  <a:gd name="connsiteY2" fmla="*/ 1409700 h 1409700"/>
                  <a:gd name="connsiteX3" fmla="*/ 0 w 1657394"/>
                  <a:gd name="connsiteY3" fmla="*/ 400050 h 1409700"/>
                  <a:gd name="connsiteX4" fmla="*/ 939800 w 1657394"/>
                  <a:gd name="connsiteY4" fmla="*/ 0 h 1409700"/>
                  <a:gd name="connsiteX0" fmla="*/ 939800 w 1657389"/>
                  <a:gd name="connsiteY0" fmla="*/ 0 h 1409700"/>
                  <a:gd name="connsiteX1" fmla="*/ 1657350 w 1657389"/>
                  <a:gd name="connsiteY1" fmla="*/ 720725 h 1409700"/>
                  <a:gd name="connsiteX2" fmla="*/ 0 w 1657389"/>
                  <a:gd name="connsiteY2" fmla="*/ 1409700 h 1409700"/>
                  <a:gd name="connsiteX3" fmla="*/ 0 w 1657389"/>
                  <a:gd name="connsiteY3" fmla="*/ 400050 h 1409700"/>
                  <a:gd name="connsiteX4" fmla="*/ 939800 w 1657389"/>
                  <a:gd name="connsiteY4" fmla="*/ 0 h 1409700"/>
                  <a:gd name="connsiteX0" fmla="*/ 939800 w 1657389"/>
                  <a:gd name="connsiteY0" fmla="*/ 0 h 1409700"/>
                  <a:gd name="connsiteX1" fmla="*/ 1657350 w 1657389"/>
                  <a:gd name="connsiteY1" fmla="*/ 720725 h 1409700"/>
                  <a:gd name="connsiteX2" fmla="*/ 0 w 1657389"/>
                  <a:gd name="connsiteY2" fmla="*/ 1409700 h 1409700"/>
                  <a:gd name="connsiteX3" fmla="*/ 0 w 1657389"/>
                  <a:gd name="connsiteY3" fmla="*/ 400050 h 1409700"/>
                  <a:gd name="connsiteX4" fmla="*/ 939800 w 1657389"/>
                  <a:gd name="connsiteY4" fmla="*/ 0 h 1409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89" h="1409700">
                    <a:moveTo>
                      <a:pt x="939800" y="0"/>
                    </a:moveTo>
                    <a:cubicBezTo>
                      <a:pt x="1178983" y="240242"/>
                      <a:pt x="1662405" y="716205"/>
                      <a:pt x="1657350" y="720725"/>
                    </a:cubicBezTo>
                    <a:cubicBezTo>
                      <a:pt x="1073406" y="1242818"/>
                      <a:pt x="555625" y="1361017"/>
                      <a:pt x="0" y="1409700"/>
                    </a:cubicBezTo>
                    <a:lnTo>
                      <a:pt x="0" y="400050"/>
                    </a:lnTo>
                    <a:cubicBezTo>
                      <a:pt x="332317" y="342900"/>
                      <a:pt x="626533" y="279400"/>
                      <a:pt x="939800" y="0"/>
                    </a:cubicBezTo>
                    <a:close/>
                  </a:path>
                </a:pathLst>
              </a:custGeom>
              <a:solidFill>
                <a:srgbClr val="00A1DE"/>
              </a:solidFill>
              <a:ln w="12700" cap="flat" cmpd="sng" algn="ctr">
                <a:noFill/>
                <a:prstDash val="solid"/>
              </a:ln>
              <a:effectLst/>
            </p:spPr>
            <p:txBody>
              <a:bodyPr lIns="36000" tIns="36000" rIns="36000" bIns="36000" rtlCol="0" anchor="ctr">
                <a:spAutoFit/>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1400" b="0" i="0" u="none" strike="noStrike" kern="0" cap="none" spc="0" normalizeH="0" baseline="0" noProof="0" dirty="0" smtClean="0">
                  <a:ln>
                    <a:noFill/>
                  </a:ln>
                  <a:solidFill>
                    <a:srgbClr val="002776"/>
                  </a:solidFill>
                  <a:effectLst/>
                  <a:uLnTx/>
                  <a:uFillTx/>
                  <a:latin typeface="Arial"/>
                  <a:ea typeface="+mn-ea"/>
                  <a:cs typeface="+mn-cs"/>
                </a:endParaRPr>
              </a:p>
            </p:txBody>
          </p:sp>
          <p:sp>
            <p:nvSpPr>
              <p:cNvPr id="197" name="Freeform 196"/>
              <p:cNvSpPr/>
              <p:nvPr/>
            </p:nvSpPr>
            <p:spPr>
              <a:xfrm flipH="1">
                <a:off x="2940050" y="1047750"/>
                <a:ext cx="1673225" cy="1412875"/>
              </a:xfrm>
              <a:custGeom>
                <a:avLst/>
                <a:gdLst>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225" h="1412875">
                    <a:moveTo>
                      <a:pt x="0" y="0"/>
                    </a:moveTo>
                    <a:cubicBezTo>
                      <a:pt x="541867" y="21167"/>
                      <a:pt x="1185333" y="232833"/>
                      <a:pt x="1673225" y="701675"/>
                    </a:cubicBezTo>
                    <a:lnTo>
                      <a:pt x="958850" y="1412875"/>
                    </a:lnTo>
                    <a:cubicBezTo>
                      <a:pt x="701675" y="1212320"/>
                      <a:pt x="539750" y="1074473"/>
                      <a:pt x="6350" y="1016000"/>
                    </a:cubicBezTo>
                    <a:cubicBezTo>
                      <a:pt x="5292" y="677333"/>
                      <a:pt x="4233" y="338667"/>
                      <a:pt x="0" y="0"/>
                    </a:cubicBezTo>
                    <a:close/>
                  </a:path>
                </a:pathLst>
              </a:custGeom>
              <a:solidFill>
                <a:srgbClr val="3C8A2E"/>
              </a:solidFill>
              <a:ln w="12700" cap="flat" cmpd="sng" algn="ctr">
                <a:noFill/>
                <a:prstDash val="solid"/>
              </a:ln>
              <a:effectLst/>
            </p:spPr>
            <p:txBody>
              <a:bodyPr lIns="36000" tIns="36000" rIns="36000" bIns="36000" rtlCol="0" anchor="ctr">
                <a:spAutoFit/>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1400" b="0" i="0" u="none" strike="noStrike" kern="0" cap="none" spc="0" normalizeH="0" baseline="0" noProof="0" dirty="0" smtClean="0">
                  <a:ln>
                    <a:noFill/>
                  </a:ln>
                  <a:solidFill>
                    <a:srgbClr val="002776"/>
                  </a:solidFill>
                  <a:effectLst/>
                  <a:uLnTx/>
                  <a:uFillTx/>
                  <a:latin typeface="Arial"/>
                  <a:ea typeface="+mn-ea"/>
                  <a:cs typeface="+mn-cs"/>
                </a:endParaRPr>
              </a:p>
            </p:txBody>
          </p:sp>
          <p:sp>
            <p:nvSpPr>
              <p:cNvPr id="198" name="Freeform 197"/>
              <p:cNvSpPr/>
              <p:nvPr/>
            </p:nvSpPr>
            <p:spPr>
              <a:xfrm flipH="1">
                <a:off x="2089150" y="1930400"/>
                <a:ext cx="1387543" cy="1638300"/>
              </a:xfrm>
              <a:custGeom>
                <a:avLst/>
                <a:gdLst>
                  <a:gd name="connsiteX0" fmla="*/ 720725 w 1387475"/>
                  <a:gd name="connsiteY0" fmla="*/ 0 h 1638300"/>
                  <a:gd name="connsiteX1" fmla="*/ 0 w 1387475"/>
                  <a:gd name="connsiteY1" fmla="*/ 711200 h 1638300"/>
                  <a:gd name="connsiteX2" fmla="*/ 374650 w 1387475"/>
                  <a:gd name="connsiteY2" fmla="*/ 1638300 h 1638300"/>
                  <a:gd name="connsiteX3" fmla="*/ 1387475 w 1387475"/>
                  <a:gd name="connsiteY3" fmla="*/ 1635125 h 1638300"/>
                  <a:gd name="connsiteX4" fmla="*/ 720725 w 1387475"/>
                  <a:gd name="connsiteY4" fmla="*/ 0 h 1638300"/>
                  <a:gd name="connsiteX0" fmla="*/ 720725 w 1387541"/>
                  <a:gd name="connsiteY0" fmla="*/ 0 h 1638300"/>
                  <a:gd name="connsiteX1" fmla="*/ 0 w 1387541"/>
                  <a:gd name="connsiteY1" fmla="*/ 711200 h 1638300"/>
                  <a:gd name="connsiteX2" fmla="*/ 374650 w 1387541"/>
                  <a:gd name="connsiteY2" fmla="*/ 1638300 h 1638300"/>
                  <a:gd name="connsiteX3" fmla="*/ 1387475 w 1387541"/>
                  <a:gd name="connsiteY3" fmla="*/ 1635125 h 1638300"/>
                  <a:gd name="connsiteX4" fmla="*/ 720725 w 1387541"/>
                  <a:gd name="connsiteY4" fmla="*/ 0 h 1638300"/>
                  <a:gd name="connsiteX0" fmla="*/ 720725 w 1387573"/>
                  <a:gd name="connsiteY0" fmla="*/ 0 h 1638300"/>
                  <a:gd name="connsiteX1" fmla="*/ 0 w 1387573"/>
                  <a:gd name="connsiteY1" fmla="*/ 711200 h 1638300"/>
                  <a:gd name="connsiteX2" fmla="*/ 374650 w 1387573"/>
                  <a:gd name="connsiteY2" fmla="*/ 1638300 h 1638300"/>
                  <a:gd name="connsiteX3" fmla="*/ 1387475 w 1387573"/>
                  <a:gd name="connsiteY3" fmla="*/ 1635125 h 1638300"/>
                  <a:gd name="connsiteX4" fmla="*/ 720725 w 1387573"/>
                  <a:gd name="connsiteY4" fmla="*/ 0 h 1638300"/>
                  <a:gd name="connsiteX0" fmla="*/ 720725 w 1387475"/>
                  <a:gd name="connsiteY0" fmla="*/ 0 h 1638300"/>
                  <a:gd name="connsiteX1" fmla="*/ 0 w 1387475"/>
                  <a:gd name="connsiteY1" fmla="*/ 711200 h 1638300"/>
                  <a:gd name="connsiteX2" fmla="*/ 374650 w 1387475"/>
                  <a:gd name="connsiteY2" fmla="*/ 1638300 h 1638300"/>
                  <a:gd name="connsiteX3" fmla="*/ 1387475 w 1387475"/>
                  <a:gd name="connsiteY3" fmla="*/ 1635125 h 1638300"/>
                  <a:gd name="connsiteX4" fmla="*/ 720725 w 1387475"/>
                  <a:gd name="connsiteY4" fmla="*/ 0 h 1638300"/>
                  <a:gd name="connsiteX0" fmla="*/ 720725 w 1387475"/>
                  <a:gd name="connsiteY0" fmla="*/ 0 h 1638300"/>
                  <a:gd name="connsiteX1" fmla="*/ 0 w 1387475"/>
                  <a:gd name="connsiteY1" fmla="*/ 711200 h 1638300"/>
                  <a:gd name="connsiteX2" fmla="*/ 374650 w 1387475"/>
                  <a:gd name="connsiteY2" fmla="*/ 1638300 h 1638300"/>
                  <a:gd name="connsiteX3" fmla="*/ 1387475 w 1387475"/>
                  <a:gd name="connsiteY3" fmla="*/ 1635125 h 1638300"/>
                  <a:gd name="connsiteX4" fmla="*/ 720725 w 1387475"/>
                  <a:gd name="connsiteY4" fmla="*/ 0 h 1638300"/>
                  <a:gd name="connsiteX0" fmla="*/ 757397 w 1424147"/>
                  <a:gd name="connsiteY0" fmla="*/ 0 h 1638300"/>
                  <a:gd name="connsiteX1" fmla="*/ 36672 w 1424147"/>
                  <a:gd name="connsiteY1" fmla="*/ 711200 h 1638300"/>
                  <a:gd name="connsiteX2" fmla="*/ 411322 w 1424147"/>
                  <a:gd name="connsiteY2" fmla="*/ 1638300 h 1638300"/>
                  <a:gd name="connsiteX3" fmla="*/ 1424147 w 1424147"/>
                  <a:gd name="connsiteY3" fmla="*/ 1635125 h 1638300"/>
                  <a:gd name="connsiteX4" fmla="*/ 757397 w 1424147"/>
                  <a:gd name="connsiteY4" fmla="*/ 0 h 1638300"/>
                  <a:gd name="connsiteX0" fmla="*/ 720813 w 1387563"/>
                  <a:gd name="connsiteY0" fmla="*/ 0 h 1638300"/>
                  <a:gd name="connsiteX1" fmla="*/ 88 w 1387563"/>
                  <a:gd name="connsiteY1" fmla="*/ 711200 h 1638300"/>
                  <a:gd name="connsiteX2" fmla="*/ 374738 w 1387563"/>
                  <a:gd name="connsiteY2" fmla="*/ 1638300 h 1638300"/>
                  <a:gd name="connsiteX3" fmla="*/ 1387563 w 1387563"/>
                  <a:gd name="connsiteY3" fmla="*/ 1635125 h 1638300"/>
                  <a:gd name="connsiteX4" fmla="*/ 720813 w 1387563"/>
                  <a:gd name="connsiteY4" fmla="*/ 0 h 1638300"/>
                  <a:gd name="connsiteX0" fmla="*/ 720793 w 1387543"/>
                  <a:gd name="connsiteY0" fmla="*/ 0 h 1638300"/>
                  <a:gd name="connsiteX1" fmla="*/ 68 w 1387543"/>
                  <a:gd name="connsiteY1" fmla="*/ 711200 h 1638300"/>
                  <a:gd name="connsiteX2" fmla="*/ 374718 w 1387543"/>
                  <a:gd name="connsiteY2" fmla="*/ 1638300 h 1638300"/>
                  <a:gd name="connsiteX3" fmla="*/ 1387543 w 1387543"/>
                  <a:gd name="connsiteY3" fmla="*/ 1635125 h 1638300"/>
                  <a:gd name="connsiteX4" fmla="*/ 720793 w 1387543"/>
                  <a:gd name="connsiteY4" fmla="*/ 0 h 1638300"/>
                  <a:gd name="connsiteX0" fmla="*/ 720793 w 1387543"/>
                  <a:gd name="connsiteY0" fmla="*/ 0 h 1638300"/>
                  <a:gd name="connsiteX1" fmla="*/ 68 w 1387543"/>
                  <a:gd name="connsiteY1" fmla="*/ 711200 h 1638300"/>
                  <a:gd name="connsiteX2" fmla="*/ 374718 w 1387543"/>
                  <a:gd name="connsiteY2" fmla="*/ 1638300 h 1638300"/>
                  <a:gd name="connsiteX3" fmla="*/ 1387543 w 1387543"/>
                  <a:gd name="connsiteY3" fmla="*/ 1635125 h 1638300"/>
                  <a:gd name="connsiteX4" fmla="*/ 720793 w 1387543"/>
                  <a:gd name="connsiteY4" fmla="*/ 0 h 1638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7543" h="1638300">
                    <a:moveTo>
                      <a:pt x="720793" y="0"/>
                    </a:moveTo>
                    <a:cubicBezTo>
                      <a:pt x="480551" y="237067"/>
                      <a:pt x="-6563" y="702913"/>
                      <a:pt x="68" y="711200"/>
                    </a:cubicBezTo>
                    <a:cubicBezTo>
                      <a:pt x="241983" y="1013529"/>
                      <a:pt x="345085" y="1300692"/>
                      <a:pt x="374718" y="1638300"/>
                    </a:cubicBezTo>
                    <a:lnTo>
                      <a:pt x="1387543" y="1635125"/>
                    </a:lnTo>
                    <a:cubicBezTo>
                      <a:pt x="1374843" y="1039283"/>
                      <a:pt x="1092268" y="418042"/>
                      <a:pt x="720793" y="0"/>
                    </a:cubicBezTo>
                    <a:close/>
                  </a:path>
                </a:pathLst>
              </a:custGeom>
              <a:solidFill>
                <a:srgbClr val="72C7E7"/>
              </a:solidFill>
              <a:ln w="12700" cap="flat" cmpd="sng" algn="ctr">
                <a:noFill/>
                <a:prstDash val="solid"/>
              </a:ln>
              <a:effectLst/>
            </p:spPr>
            <p:txBody>
              <a:bodyPr lIns="36000" tIns="36000" rIns="36000" bIns="36000" rtlCol="0" anchor="ctr">
                <a:spAutoFit/>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1400" b="0" i="0" u="none" strike="noStrike" kern="0" cap="none" spc="0" normalizeH="0" baseline="0" noProof="0" dirty="0" smtClean="0">
                  <a:ln>
                    <a:noFill/>
                  </a:ln>
                  <a:solidFill>
                    <a:srgbClr val="002776"/>
                  </a:solidFill>
                  <a:effectLst/>
                  <a:uLnTx/>
                  <a:uFillTx/>
                  <a:latin typeface="Arial"/>
                  <a:ea typeface="+mn-ea"/>
                  <a:cs typeface="+mn-cs"/>
                </a:endParaRPr>
              </a:p>
            </p:txBody>
          </p:sp>
          <p:sp>
            <p:nvSpPr>
              <p:cNvPr id="199" name="Freeform 198"/>
              <p:cNvSpPr/>
              <p:nvPr/>
            </p:nvSpPr>
            <p:spPr>
              <a:xfrm flipH="1">
                <a:off x="2085975" y="3822700"/>
                <a:ext cx="1397000" cy="1647825"/>
              </a:xfrm>
              <a:custGeom>
                <a:avLst/>
                <a:gdLst>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000" h="1647825">
                    <a:moveTo>
                      <a:pt x="384175" y="0"/>
                    </a:moveTo>
                    <a:lnTo>
                      <a:pt x="1397000" y="3175"/>
                    </a:lnTo>
                    <a:cubicBezTo>
                      <a:pt x="1361017" y="748242"/>
                      <a:pt x="1074208" y="1223433"/>
                      <a:pt x="717550" y="1647825"/>
                    </a:cubicBezTo>
                    <a:lnTo>
                      <a:pt x="0" y="933450"/>
                    </a:lnTo>
                    <a:cubicBezTo>
                      <a:pt x="178858" y="688975"/>
                      <a:pt x="345017" y="434975"/>
                      <a:pt x="384175" y="0"/>
                    </a:cubicBezTo>
                    <a:close/>
                  </a:path>
                </a:pathLst>
              </a:custGeom>
              <a:solidFill>
                <a:srgbClr val="FFFFFF">
                  <a:lumMod val="65000"/>
                </a:srgbClr>
              </a:solidFill>
              <a:ln w="12700" cap="flat" cmpd="sng" algn="ctr">
                <a:noFill/>
                <a:prstDash val="solid"/>
              </a:ln>
              <a:effectLst/>
            </p:spPr>
            <p:txBody>
              <a:bodyPr lIns="36000" tIns="36000" rIns="36000" bIns="36000" rtlCol="0" anchor="ctr">
                <a:spAutoFit/>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1400" b="0" i="0" u="none" strike="noStrike" kern="0" cap="none" spc="0" normalizeH="0" baseline="0" noProof="0" dirty="0" smtClean="0">
                  <a:ln>
                    <a:noFill/>
                  </a:ln>
                  <a:solidFill>
                    <a:srgbClr val="002776"/>
                  </a:solidFill>
                  <a:effectLst/>
                  <a:uLnTx/>
                  <a:uFillTx/>
                  <a:latin typeface="Arial"/>
                  <a:ea typeface="+mn-ea"/>
                  <a:cs typeface="+mn-cs"/>
                </a:endParaRPr>
              </a:p>
            </p:txBody>
          </p:sp>
          <p:sp>
            <p:nvSpPr>
              <p:cNvPr id="200" name="Freeform 199"/>
              <p:cNvSpPr/>
              <p:nvPr/>
            </p:nvSpPr>
            <p:spPr>
              <a:xfrm flipH="1">
                <a:off x="2949537" y="4937125"/>
                <a:ext cx="1657389" cy="1409700"/>
              </a:xfrm>
              <a:custGeom>
                <a:avLst/>
                <a:gdLst>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704869"/>
                  <a:gd name="connsiteY0" fmla="*/ 0 h 1409700"/>
                  <a:gd name="connsiteX1" fmla="*/ 1657350 w 1704869"/>
                  <a:gd name="connsiteY1" fmla="*/ 720725 h 1409700"/>
                  <a:gd name="connsiteX2" fmla="*/ 0 w 1704869"/>
                  <a:gd name="connsiteY2" fmla="*/ 1409700 h 1409700"/>
                  <a:gd name="connsiteX3" fmla="*/ 0 w 1704869"/>
                  <a:gd name="connsiteY3" fmla="*/ 400050 h 1409700"/>
                  <a:gd name="connsiteX4" fmla="*/ 939800 w 1704869"/>
                  <a:gd name="connsiteY4" fmla="*/ 0 h 1409700"/>
                  <a:gd name="connsiteX0" fmla="*/ 939800 w 1657394"/>
                  <a:gd name="connsiteY0" fmla="*/ 0 h 1409700"/>
                  <a:gd name="connsiteX1" fmla="*/ 1657350 w 1657394"/>
                  <a:gd name="connsiteY1" fmla="*/ 720725 h 1409700"/>
                  <a:gd name="connsiteX2" fmla="*/ 0 w 1657394"/>
                  <a:gd name="connsiteY2" fmla="*/ 1409700 h 1409700"/>
                  <a:gd name="connsiteX3" fmla="*/ 0 w 1657394"/>
                  <a:gd name="connsiteY3" fmla="*/ 400050 h 1409700"/>
                  <a:gd name="connsiteX4" fmla="*/ 939800 w 1657394"/>
                  <a:gd name="connsiteY4" fmla="*/ 0 h 1409700"/>
                  <a:gd name="connsiteX0" fmla="*/ 939800 w 1657389"/>
                  <a:gd name="connsiteY0" fmla="*/ 0 h 1409700"/>
                  <a:gd name="connsiteX1" fmla="*/ 1657350 w 1657389"/>
                  <a:gd name="connsiteY1" fmla="*/ 720725 h 1409700"/>
                  <a:gd name="connsiteX2" fmla="*/ 0 w 1657389"/>
                  <a:gd name="connsiteY2" fmla="*/ 1409700 h 1409700"/>
                  <a:gd name="connsiteX3" fmla="*/ 0 w 1657389"/>
                  <a:gd name="connsiteY3" fmla="*/ 400050 h 1409700"/>
                  <a:gd name="connsiteX4" fmla="*/ 939800 w 1657389"/>
                  <a:gd name="connsiteY4" fmla="*/ 0 h 1409700"/>
                  <a:gd name="connsiteX0" fmla="*/ 939800 w 1657389"/>
                  <a:gd name="connsiteY0" fmla="*/ 0 h 1409700"/>
                  <a:gd name="connsiteX1" fmla="*/ 1657350 w 1657389"/>
                  <a:gd name="connsiteY1" fmla="*/ 720725 h 1409700"/>
                  <a:gd name="connsiteX2" fmla="*/ 0 w 1657389"/>
                  <a:gd name="connsiteY2" fmla="*/ 1409700 h 1409700"/>
                  <a:gd name="connsiteX3" fmla="*/ 0 w 1657389"/>
                  <a:gd name="connsiteY3" fmla="*/ 400050 h 1409700"/>
                  <a:gd name="connsiteX4" fmla="*/ 939800 w 1657389"/>
                  <a:gd name="connsiteY4" fmla="*/ 0 h 1409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89" h="1409700">
                    <a:moveTo>
                      <a:pt x="939800" y="0"/>
                    </a:moveTo>
                    <a:cubicBezTo>
                      <a:pt x="1178983" y="240242"/>
                      <a:pt x="1662405" y="716205"/>
                      <a:pt x="1657350" y="720725"/>
                    </a:cubicBezTo>
                    <a:cubicBezTo>
                      <a:pt x="1073406" y="1242818"/>
                      <a:pt x="555625" y="1361017"/>
                      <a:pt x="0" y="1409700"/>
                    </a:cubicBezTo>
                    <a:lnTo>
                      <a:pt x="0" y="400050"/>
                    </a:lnTo>
                    <a:cubicBezTo>
                      <a:pt x="332317" y="342900"/>
                      <a:pt x="626533" y="279400"/>
                      <a:pt x="939800" y="0"/>
                    </a:cubicBezTo>
                    <a:close/>
                  </a:path>
                </a:pathLst>
              </a:custGeom>
              <a:solidFill>
                <a:srgbClr val="BDD203"/>
              </a:solidFill>
              <a:ln w="12700" cap="flat" cmpd="sng" algn="ctr">
                <a:noFill/>
                <a:prstDash val="solid"/>
              </a:ln>
              <a:effectLst/>
            </p:spPr>
            <p:txBody>
              <a:bodyPr lIns="36000" tIns="36000" rIns="36000" bIns="36000" rtlCol="0" anchor="ctr">
                <a:spAutoFit/>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1400" b="0" i="0" u="none" strike="noStrike" kern="0" cap="none" spc="0" normalizeH="0" baseline="0" noProof="0" dirty="0" smtClean="0">
                  <a:ln>
                    <a:noFill/>
                  </a:ln>
                  <a:solidFill>
                    <a:srgbClr val="002776"/>
                  </a:solidFill>
                  <a:effectLst/>
                  <a:uLnTx/>
                  <a:uFillTx/>
                  <a:latin typeface="Arial"/>
                  <a:ea typeface="+mn-ea"/>
                  <a:cs typeface="+mn-cs"/>
                </a:endParaRPr>
              </a:p>
            </p:txBody>
          </p:sp>
          <p:sp>
            <p:nvSpPr>
              <p:cNvPr id="201" name="Isosceles Triangle 200"/>
              <p:cNvSpPr/>
              <p:nvPr/>
            </p:nvSpPr>
            <p:spPr>
              <a:xfrm rot="12077977">
                <a:off x="5178424" y="2165350"/>
                <a:ext cx="333748" cy="287714"/>
              </a:xfrm>
              <a:prstGeom prst="triangle">
                <a:avLst/>
              </a:prstGeom>
              <a:solidFill>
                <a:srgbClr val="FFFFFF">
                  <a:lumMod val="75000"/>
                </a:srgbClr>
              </a:solidFill>
              <a:ln w="12700" cap="flat" cmpd="sng" algn="ctr">
                <a:noFill/>
                <a:prstDash val="solid"/>
              </a:ln>
              <a:effectLst/>
            </p:spPr>
            <p:txBody>
              <a:bodyPr lIns="36000" tIns="36000" rIns="36000" bIns="36000" rtlCol="0" anchor="ctr">
                <a:spAutoFit/>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1400" b="0" i="0" u="none" strike="noStrike" kern="0" cap="none" spc="0" normalizeH="0" baseline="0" noProof="0" dirty="0" smtClean="0">
                  <a:ln>
                    <a:noFill/>
                  </a:ln>
                  <a:solidFill>
                    <a:srgbClr val="002776"/>
                  </a:solidFill>
                  <a:effectLst/>
                  <a:uLnTx/>
                  <a:uFillTx/>
                  <a:latin typeface="Arial"/>
                  <a:ea typeface="+mn-ea"/>
                  <a:cs typeface="+mn-cs"/>
                </a:endParaRPr>
              </a:p>
            </p:txBody>
          </p:sp>
          <p:sp>
            <p:nvSpPr>
              <p:cNvPr id="202" name="Isosceles Triangle 201"/>
              <p:cNvSpPr/>
              <p:nvPr/>
            </p:nvSpPr>
            <p:spPr>
              <a:xfrm rot="14801312">
                <a:off x="5978524" y="2965449"/>
                <a:ext cx="333748" cy="287714"/>
              </a:xfrm>
              <a:prstGeom prst="triangle">
                <a:avLst/>
              </a:prstGeom>
              <a:solidFill>
                <a:srgbClr val="81BC00"/>
              </a:solidFill>
              <a:ln w="12700" cap="flat" cmpd="sng" algn="ctr">
                <a:noFill/>
                <a:prstDash val="solid"/>
              </a:ln>
              <a:effectLst/>
            </p:spPr>
            <p:txBody>
              <a:bodyPr lIns="36000" tIns="36000" rIns="36000" bIns="36000" rtlCol="0" anchor="ctr">
                <a:spAutoFit/>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1400" b="0" i="0" u="none" strike="noStrike" kern="0" cap="none" spc="0" normalizeH="0" baseline="0" noProof="0" dirty="0" smtClean="0">
                  <a:ln>
                    <a:noFill/>
                  </a:ln>
                  <a:solidFill>
                    <a:srgbClr val="002776"/>
                  </a:solidFill>
                  <a:effectLst/>
                  <a:uLnTx/>
                  <a:uFillTx/>
                  <a:latin typeface="Arial"/>
                  <a:ea typeface="+mn-ea"/>
                  <a:cs typeface="+mn-cs"/>
                </a:endParaRPr>
              </a:p>
            </p:txBody>
          </p:sp>
          <p:sp>
            <p:nvSpPr>
              <p:cNvPr id="203" name="Isosceles Triangle 202"/>
              <p:cNvSpPr/>
              <p:nvPr/>
            </p:nvSpPr>
            <p:spPr>
              <a:xfrm rot="17659912">
                <a:off x="5988656" y="4114800"/>
                <a:ext cx="333748" cy="287714"/>
              </a:xfrm>
              <a:prstGeom prst="triangle">
                <a:avLst/>
              </a:prstGeom>
              <a:solidFill>
                <a:srgbClr val="575757"/>
              </a:solidFill>
              <a:ln w="12700" cap="flat" cmpd="sng" algn="ctr">
                <a:noFill/>
                <a:prstDash val="solid"/>
              </a:ln>
              <a:effectLst/>
            </p:spPr>
            <p:txBody>
              <a:bodyPr lIns="36000" tIns="36000" rIns="36000" bIns="36000" rtlCol="0" anchor="ctr">
                <a:spAutoFit/>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1400" b="0" i="0" u="none" strike="noStrike" kern="0" cap="none" spc="0" normalizeH="0" baseline="0" noProof="0" dirty="0" smtClean="0">
                  <a:ln>
                    <a:noFill/>
                  </a:ln>
                  <a:solidFill>
                    <a:srgbClr val="002776"/>
                  </a:solidFill>
                  <a:effectLst/>
                  <a:uLnTx/>
                  <a:uFillTx/>
                  <a:latin typeface="Arial"/>
                  <a:ea typeface="+mn-ea"/>
                  <a:cs typeface="+mn-cs"/>
                </a:endParaRPr>
              </a:p>
            </p:txBody>
          </p:sp>
          <p:sp>
            <p:nvSpPr>
              <p:cNvPr id="204" name="Isosceles Triangle 203"/>
              <p:cNvSpPr/>
              <p:nvPr/>
            </p:nvSpPr>
            <p:spPr>
              <a:xfrm rot="20258485">
                <a:off x="5158052" y="4947440"/>
                <a:ext cx="333748" cy="287714"/>
              </a:xfrm>
              <a:prstGeom prst="triangle">
                <a:avLst/>
              </a:prstGeom>
              <a:solidFill>
                <a:srgbClr val="00A1DE"/>
              </a:solidFill>
              <a:ln w="12700" cap="flat" cmpd="sng" algn="ctr">
                <a:noFill/>
                <a:prstDash val="solid"/>
              </a:ln>
              <a:effectLst/>
            </p:spPr>
            <p:txBody>
              <a:bodyPr lIns="36000" tIns="36000" rIns="36000" bIns="36000" rtlCol="0" anchor="ctr">
                <a:spAutoFit/>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1400" b="0" i="0" u="none" strike="noStrike" kern="0" cap="none" spc="0" normalizeH="0" baseline="0" noProof="0" dirty="0" smtClean="0">
                  <a:ln>
                    <a:noFill/>
                  </a:ln>
                  <a:solidFill>
                    <a:srgbClr val="002776"/>
                  </a:solidFill>
                  <a:effectLst/>
                  <a:uLnTx/>
                  <a:uFillTx/>
                  <a:latin typeface="Arial"/>
                  <a:ea typeface="+mn-ea"/>
                  <a:cs typeface="+mn-cs"/>
                </a:endParaRPr>
              </a:p>
            </p:txBody>
          </p:sp>
          <p:sp>
            <p:nvSpPr>
              <p:cNvPr id="205" name="Isosceles Triangle 204"/>
              <p:cNvSpPr/>
              <p:nvPr/>
            </p:nvSpPr>
            <p:spPr>
              <a:xfrm rot="1358864">
                <a:off x="3989350" y="4946940"/>
                <a:ext cx="333748" cy="287714"/>
              </a:xfrm>
              <a:prstGeom prst="triangle">
                <a:avLst/>
              </a:prstGeom>
              <a:solidFill>
                <a:srgbClr val="BDD203"/>
              </a:solidFill>
              <a:ln w="12700" cap="flat" cmpd="sng" algn="ctr">
                <a:noFill/>
                <a:prstDash val="solid"/>
              </a:ln>
              <a:effectLst/>
            </p:spPr>
            <p:txBody>
              <a:bodyPr lIns="36000" tIns="36000" rIns="36000" bIns="36000" rtlCol="0" anchor="ctr">
                <a:spAutoFit/>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1400" b="0" i="0" u="none" strike="noStrike" kern="0" cap="none" spc="0" normalizeH="0" baseline="0" noProof="0" dirty="0" smtClean="0">
                  <a:ln>
                    <a:noFill/>
                  </a:ln>
                  <a:solidFill>
                    <a:srgbClr val="002776"/>
                  </a:solidFill>
                  <a:effectLst/>
                  <a:uLnTx/>
                  <a:uFillTx/>
                  <a:latin typeface="Arial"/>
                  <a:ea typeface="+mn-ea"/>
                  <a:cs typeface="+mn-cs"/>
                </a:endParaRPr>
              </a:p>
            </p:txBody>
          </p:sp>
          <p:sp>
            <p:nvSpPr>
              <p:cNvPr id="206" name="Isosceles Triangle 205"/>
              <p:cNvSpPr/>
              <p:nvPr/>
            </p:nvSpPr>
            <p:spPr>
              <a:xfrm rot="3981004">
                <a:off x="3176619" y="4113199"/>
                <a:ext cx="333748" cy="287714"/>
              </a:xfrm>
              <a:prstGeom prst="triangle">
                <a:avLst/>
              </a:prstGeom>
              <a:solidFill>
                <a:srgbClr val="FFFFFF">
                  <a:lumMod val="65000"/>
                </a:srgbClr>
              </a:solidFill>
              <a:ln w="12700" cap="flat" cmpd="sng" algn="ctr">
                <a:noFill/>
                <a:prstDash val="solid"/>
              </a:ln>
              <a:effectLst/>
            </p:spPr>
            <p:txBody>
              <a:bodyPr lIns="36000" tIns="36000" rIns="36000" bIns="36000" rtlCol="0" anchor="ctr">
                <a:spAutoFit/>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1400" b="0" i="0" u="none" strike="noStrike" kern="0" cap="none" spc="0" normalizeH="0" baseline="0" noProof="0" dirty="0" smtClean="0">
                  <a:ln>
                    <a:noFill/>
                  </a:ln>
                  <a:solidFill>
                    <a:srgbClr val="002776"/>
                  </a:solidFill>
                  <a:effectLst/>
                  <a:uLnTx/>
                  <a:uFillTx/>
                  <a:latin typeface="Arial"/>
                  <a:ea typeface="+mn-ea"/>
                  <a:cs typeface="+mn-cs"/>
                </a:endParaRPr>
              </a:p>
            </p:txBody>
          </p:sp>
          <p:sp>
            <p:nvSpPr>
              <p:cNvPr id="207" name="Isosceles Triangle 206"/>
              <p:cNvSpPr/>
              <p:nvPr/>
            </p:nvSpPr>
            <p:spPr>
              <a:xfrm rot="6619441">
                <a:off x="3179368" y="2984112"/>
                <a:ext cx="333748" cy="287714"/>
              </a:xfrm>
              <a:prstGeom prst="triangle">
                <a:avLst/>
              </a:prstGeom>
              <a:solidFill>
                <a:srgbClr val="72C7E7"/>
              </a:solidFill>
              <a:ln w="12700" cap="flat" cmpd="sng" algn="ctr">
                <a:noFill/>
                <a:prstDash val="solid"/>
              </a:ln>
              <a:effectLst/>
            </p:spPr>
            <p:txBody>
              <a:bodyPr lIns="36000" tIns="36000" rIns="36000" bIns="36000" rtlCol="0" anchor="ctr">
                <a:spAutoFit/>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1400" b="0" i="0" u="none" strike="noStrike" kern="0" cap="none" spc="0" normalizeH="0" baseline="0" noProof="0" dirty="0" smtClean="0">
                  <a:ln>
                    <a:noFill/>
                  </a:ln>
                  <a:solidFill>
                    <a:srgbClr val="002776"/>
                  </a:solidFill>
                  <a:effectLst/>
                  <a:uLnTx/>
                  <a:uFillTx/>
                  <a:latin typeface="Arial"/>
                  <a:ea typeface="+mn-ea"/>
                  <a:cs typeface="+mn-cs"/>
                </a:endParaRPr>
              </a:p>
            </p:txBody>
          </p:sp>
          <p:sp>
            <p:nvSpPr>
              <p:cNvPr id="208" name="Isosceles Triangle 207"/>
              <p:cNvSpPr/>
              <p:nvPr/>
            </p:nvSpPr>
            <p:spPr>
              <a:xfrm rot="9321448">
                <a:off x="3981330" y="2163157"/>
                <a:ext cx="333748" cy="287714"/>
              </a:xfrm>
              <a:prstGeom prst="triangle">
                <a:avLst/>
              </a:prstGeom>
              <a:solidFill>
                <a:srgbClr val="3C8A2E"/>
              </a:solidFill>
              <a:ln w="12700" cap="flat" cmpd="sng" algn="ctr">
                <a:noFill/>
                <a:prstDash val="solid"/>
              </a:ln>
              <a:effectLst/>
            </p:spPr>
            <p:txBody>
              <a:bodyPr lIns="36000" tIns="36000" rIns="36000" bIns="36000" rtlCol="0" anchor="ctr">
                <a:spAutoFit/>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1400" b="0" i="0" u="none" strike="noStrike" kern="0" cap="none" spc="0" normalizeH="0" baseline="0" noProof="0" dirty="0" smtClean="0">
                  <a:ln>
                    <a:noFill/>
                  </a:ln>
                  <a:solidFill>
                    <a:srgbClr val="002776"/>
                  </a:solidFill>
                  <a:effectLst/>
                  <a:uLnTx/>
                  <a:uFillTx/>
                  <a:latin typeface="Arial"/>
                  <a:ea typeface="+mn-ea"/>
                  <a:cs typeface="+mn-cs"/>
                </a:endParaRPr>
              </a:p>
            </p:txBody>
          </p:sp>
        </p:grpSp>
        <p:sp>
          <p:nvSpPr>
            <p:cNvPr id="160" name="Rectangle 159"/>
            <p:cNvSpPr/>
            <p:nvPr/>
          </p:nvSpPr>
          <p:spPr>
            <a:xfrm>
              <a:off x="3635148" y="3372289"/>
              <a:ext cx="1936553" cy="553998"/>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ct val="0"/>
                </a:spcBef>
                <a:spcAft>
                  <a:spcPts val="600"/>
                </a:spcAft>
                <a:buClrTx/>
                <a:buSzTx/>
                <a:buFontTx/>
                <a:buNone/>
                <a:tabLst/>
                <a:defRPr/>
              </a:pPr>
              <a:r>
                <a:rPr kumimoji="0" lang="en-US" sz="1800" b="0" i="0" u="none" strike="noStrike" kern="0" cap="none" spc="0" normalizeH="0" baseline="0" noProof="0" dirty="0" smtClean="0">
                  <a:ln>
                    <a:noFill/>
                  </a:ln>
                  <a:solidFill>
                    <a:srgbClr val="313131"/>
                  </a:solidFill>
                  <a:effectLst/>
                  <a:uLnTx/>
                  <a:uFillTx/>
                  <a:latin typeface="Arial"/>
                  <a:cs typeface="Times New Roman" pitchFamily="18" charset="0"/>
                </a:rPr>
                <a:t>Cyber Incident </a:t>
              </a:r>
              <a:r>
                <a:rPr kumimoji="0" lang="en-US" sz="1800" b="0" i="0" u="none" strike="noStrike" kern="0" cap="none" spc="0" normalizeH="0" baseline="0" noProof="0" dirty="0">
                  <a:ln>
                    <a:noFill/>
                  </a:ln>
                  <a:solidFill>
                    <a:srgbClr val="313131"/>
                  </a:solidFill>
                  <a:effectLst/>
                  <a:uLnTx/>
                  <a:uFillTx/>
                  <a:latin typeface="Arial"/>
                  <a:cs typeface="Times New Roman" pitchFamily="18" charset="0"/>
                </a:rPr>
                <a:t>Response (CIR)</a:t>
              </a:r>
            </a:p>
          </p:txBody>
        </p:sp>
        <p:pic>
          <p:nvPicPr>
            <p:cNvPr id="161" name="Picture 1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9929" y="1321371"/>
              <a:ext cx="413719" cy="432816"/>
            </a:xfrm>
            <a:prstGeom prst="rect">
              <a:avLst/>
            </a:prstGeom>
          </p:spPr>
        </p:pic>
        <p:sp>
          <p:nvSpPr>
            <p:cNvPr id="162" name="Rectangle 161"/>
            <p:cNvSpPr/>
            <p:nvPr/>
          </p:nvSpPr>
          <p:spPr>
            <a:xfrm>
              <a:off x="3347644" y="1820798"/>
              <a:ext cx="1042495" cy="307777"/>
            </a:xfrm>
            <a:prstGeom prst="rect">
              <a:avLst/>
            </a:prstGeom>
          </p:spPr>
          <p:txBody>
            <a:bodyPr wrap="square" lIns="0" tIns="0" rIns="0" bIns="0">
              <a:spAutoFit/>
            </a:bodyPr>
            <a:lstStyle/>
            <a:p>
              <a:pPr marL="0" marR="0" lvl="0" indent="0" algn="ctr" defTabSz="914400" eaLnBrk="1" fontAlgn="auto" latinLnBrk="0" hangingPunct="1">
                <a:lnSpc>
                  <a:spcPct val="100000"/>
                </a:lnSpc>
                <a:spcBef>
                  <a:spcPct val="0"/>
                </a:spcBef>
                <a:spcAft>
                  <a:spcPts val="600"/>
                </a:spcAft>
                <a:buClrTx/>
                <a:buSzTx/>
                <a:buFontTx/>
                <a:buNone/>
                <a:tabLst/>
                <a:defRPr/>
              </a:pPr>
              <a:r>
                <a:rPr kumimoji="0" lang="en-US" sz="1000" b="0" i="0" u="none" strike="noStrike" kern="0" cap="none" spc="0" normalizeH="0" baseline="0" noProof="0" dirty="0" smtClean="0">
                  <a:ln>
                    <a:noFill/>
                  </a:ln>
                  <a:solidFill>
                    <a:srgbClr val="FFFFFF"/>
                  </a:solidFill>
                  <a:effectLst/>
                  <a:uLnTx/>
                  <a:uFillTx/>
                  <a:latin typeface="Arial" charset="0"/>
                  <a:cs typeface="Arial" charset="0"/>
                </a:rPr>
                <a:t>Executive Crisis Management</a:t>
              </a:r>
              <a:endParaRPr kumimoji="0" lang="en-US" sz="800" b="0" i="0" u="none" strike="noStrike" kern="0" cap="none" spc="0" normalizeH="0" baseline="0" noProof="0" dirty="0">
                <a:ln>
                  <a:noFill/>
                </a:ln>
                <a:solidFill>
                  <a:srgbClr val="FFFFFF"/>
                </a:solidFill>
                <a:effectLst/>
                <a:uLnTx/>
                <a:uFillTx/>
                <a:latin typeface="Arial" charset="0"/>
                <a:cs typeface="Arial" charset="0"/>
              </a:endParaRPr>
            </a:p>
          </p:txBody>
        </p:sp>
        <p:sp>
          <p:nvSpPr>
            <p:cNvPr id="163" name="Rectangle 162"/>
            <p:cNvSpPr/>
            <p:nvPr/>
          </p:nvSpPr>
          <p:spPr>
            <a:xfrm>
              <a:off x="4917600" y="1788241"/>
              <a:ext cx="1042495" cy="307777"/>
            </a:xfrm>
            <a:prstGeom prst="rect">
              <a:avLst/>
            </a:prstGeom>
          </p:spPr>
          <p:txBody>
            <a:bodyPr wrap="square" lIns="0" tIns="0" rIns="0" bIns="0">
              <a:spAutoFit/>
            </a:bodyPr>
            <a:lstStyle/>
            <a:p>
              <a:pPr marL="0" marR="0" lvl="0" indent="0" algn="ctr" defTabSz="914400" eaLnBrk="1" fontAlgn="auto" latinLnBrk="0" hangingPunct="1">
                <a:lnSpc>
                  <a:spcPct val="100000"/>
                </a:lnSpc>
                <a:spcBef>
                  <a:spcPct val="0"/>
                </a:spcBef>
                <a:spcAft>
                  <a:spcPts val="600"/>
                </a:spcAft>
                <a:buClrTx/>
                <a:buSzTx/>
                <a:buFontTx/>
                <a:buNone/>
                <a:tabLst/>
                <a:defRPr/>
              </a:pPr>
              <a:r>
                <a:rPr kumimoji="0" lang="en-US" sz="1000" b="0" i="0" u="none" strike="noStrike" kern="0" cap="none" spc="0" normalizeH="0" baseline="0" noProof="0" dirty="0" smtClean="0">
                  <a:ln>
                    <a:noFill/>
                  </a:ln>
                  <a:solidFill>
                    <a:srgbClr val="FFFFFF"/>
                  </a:solidFill>
                  <a:effectLst/>
                  <a:uLnTx/>
                  <a:uFillTx/>
                  <a:latin typeface="Arial" charset="0"/>
                  <a:cs typeface="Arial" charset="0"/>
                </a:rPr>
                <a:t>Legal, Risk, &amp; Compliance</a:t>
              </a:r>
              <a:endParaRPr kumimoji="0" lang="en-US" sz="800" b="0" i="0" u="none" strike="noStrike" kern="0" cap="none" spc="0" normalizeH="0" baseline="0" noProof="0" dirty="0">
                <a:ln>
                  <a:noFill/>
                </a:ln>
                <a:solidFill>
                  <a:srgbClr val="FFFFFF"/>
                </a:solidFill>
                <a:effectLst/>
                <a:uLnTx/>
                <a:uFillTx/>
                <a:latin typeface="Arial" charset="0"/>
                <a:cs typeface="Arial" charset="0"/>
              </a:endParaRPr>
            </a:p>
          </p:txBody>
        </p:sp>
        <p:sp>
          <p:nvSpPr>
            <p:cNvPr id="164" name="Rectangle 163"/>
            <p:cNvSpPr/>
            <p:nvPr/>
          </p:nvSpPr>
          <p:spPr>
            <a:xfrm>
              <a:off x="6059598" y="3032362"/>
              <a:ext cx="1042495" cy="153888"/>
            </a:xfrm>
            <a:prstGeom prst="rect">
              <a:avLst/>
            </a:prstGeom>
          </p:spPr>
          <p:txBody>
            <a:bodyPr wrap="square" lIns="0" tIns="0" rIns="0" bIns="0">
              <a:spAutoFit/>
            </a:bodyPr>
            <a:lstStyle/>
            <a:p>
              <a:pPr marL="0" marR="0" lvl="0" indent="0" algn="ctr" defTabSz="914400" eaLnBrk="1" fontAlgn="auto" latinLnBrk="0" hangingPunct="1">
                <a:lnSpc>
                  <a:spcPct val="100000"/>
                </a:lnSpc>
                <a:spcBef>
                  <a:spcPct val="0"/>
                </a:spcBef>
                <a:spcAft>
                  <a:spcPts val="600"/>
                </a:spcAft>
                <a:buClrTx/>
                <a:buSzTx/>
                <a:buFontTx/>
                <a:buNone/>
                <a:tabLst/>
                <a:defRPr/>
              </a:pPr>
              <a:r>
                <a:rPr kumimoji="0" lang="en-US" sz="1000" b="0" i="0" u="none" strike="noStrike" kern="0" cap="none" spc="0" normalizeH="0" baseline="0" noProof="0" dirty="0" smtClean="0">
                  <a:ln>
                    <a:noFill/>
                  </a:ln>
                  <a:solidFill>
                    <a:srgbClr val="FFFFFF"/>
                  </a:solidFill>
                  <a:effectLst/>
                  <a:uLnTx/>
                  <a:uFillTx/>
                  <a:latin typeface="Arial" charset="0"/>
                  <a:cs typeface="Arial" charset="0"/>
                </a:rPr>
                <a:t>The Plan</a:t>
              </a:r>
              <a:endParaRPr kumimoji="0" lang="en-US" sz="800" b="0" i="0" u="none" strike="noStrike" kern="0" cap="none" spc="0" normalizeH="0" baseline="0" noProof="0" dirty="0">
                <a:ln>
                  <a:noFill/>
                </a:ln>
                <a:solidFill>
                  <a:srgbClr val="FFFFFF"/>
                </a:solidFill>
                <a:effectLst/>
                <a:uLnTx/>
                <a:uFillTx/>
                <a:latin typeface="Arial" charset="0"/>
                <a:cs typeface="Arial" charset="0"/>
              </a:endParaRPr>
            </a:p>
          </p:txBody>
        </p:sp>
        <p:sp>
          <p:nvSpPr>
            <p:cNvPr id="165" name="Rectangle 164"/>
            <p:cNvSpPr/>
            <p:nvPr/>
          </p:nvSpPr>
          <p:spPr>
            <a:xfrm>
              <a:off x="5919749" y="4568554"/>
              <a:ext cx="1042495" cy="307777"/>
            </a:xfrm>
            <a:prstGeom prst="rect">
              <a:avLst/>
            </a:prstGeom>
          </p:spPr>
          <p:txBody>
            <a:bodyPr wrap="square" lIns="0" tIns="0" rIns="0" bIns="0">
              <a:spAutoFit/>
            </a:bodyPr>
            <a:lstStyle/>
            <a:p>
              <a:pPr marL="0" marR="0" lvl="0" indent="0" algn="ctr" defTabSz="914400" eaLnBrk="1" fontAlgn="auto" latinLnBrk="0" hangingPunct="1">
                <a:lnSpc>
                  <a:spcPct val="100000"/>
                </a:lnSpc>
                <a:spcBef>
                  <a:spcPct val="0"/>
                </a:spcBef>
                <a:spcAft>
                  <a:spcPts val="600"/>
                </a:spcAft>
                <a:buClrTx/>
                <a:buSzTx/>
                <a:buFontTx/>
                <a:buNone/>
                <a:tabLst/>
                <a:defRPr/>
              </a:pPr>
              <a:r>
                <a:rPr kumimoji="0" lang="en-US" sz="1000" b="0" i="0" u="none" strike="noStrike" kern="0" cap="none" spc="0" normalizeH="0" baseline="0" noProof="0" dirty="0" smtClean="0">
                  <a:ln>
                    <a:noFill/>
                  </a:ln>
                  <a:solidFill>
                    <a:srgbClr val="FFFFFF"/>
                  </a:solidFill>
                  <a:effectLst/>
                  <a:uLnTx/>
                  <a:uFillTx/>
                  <a:latin typeface="Arial" charset="0"/>
                  <a:cs typeface="Arial" charset="0"/>
                </a:rPr>
                <a:t>Supported by Technology</a:t>
              </a:r>
              <a:endParaRPr kumimoji="0" lang="en-US" sz="800" b="0" i="0" u="none" strike="noStrike" kern="0" cap="none" spc="0" normalizeH="0" baseline="0" noProof="0" dirty="0">
                <a:ln>
                  <a:noFill/>
                </a:ln>
                <a:solidFill>
                  <a:srgbClr val="FFFFFF"/>
                </a:solidFill>
                <a:effectLst/>
                <a:uLnTx/>
                <a:uFillTx/>
                <a:latin typeface="Arial" charset="0"/>
                <a:cs typeface="Arial" charset="0"/>
              </a:endParaRPr>
            </a:p>
          </p:txBody>
        </p:sp>
        <p:sp>
          <p:nvSpPr>
            <p:cNvPr id="166" name="Rectangle 165"/>
            <p:cNvSpPr/>
            <p:nvPr/>
          </p:nvSpPr>
          <p:spPr>
            <a:xfrm>
              <a:off x="4919935" y="5744390"/>
              <a:ext cx="1042495" cy="307777"/>
            </a:xfrm>
            <a:prstGeom prst="rect">
              <a:avLst/>
            </a:prstGeom>
          </p:spPr>
          <p:txBody>
            <a:bodyPr wrap="square" lIns="0" tIns="0" rIns="0" bIns="0">
              <a:spAutoFit/>
            </a:bodyPr>
            <a:lstStyle/>
            <a:p>
              <a:pPr marL="0" marR="0" lvl="0" indent="0" algn="ctr" defTabSz="914400" eaLnBrk="1" fontAlgn="auto" latinLnBrk="0" hangingPunct="1">
                <a:lnSpc>
                  <a:spcPct val="100000"/>
                </a:lnSpc>
                <a:spcBef>
                  <a:spcPct val="0"/>
                </a:spcBef>
                <a:spcAft>
                  <a:spcPts val="600"/>
                </a:spcAft>
                <a:buClrTx/>
                <a:buSzTx/>
                <a:buFontTx/>
                <a:buNone/>
                <a:tabLst/>
                <a:defRPr/>
              </a:pPr>
              <a:r>
                <a:rPr kumimoji="0" lang="en-US" sz="1000" b="0" i="0" u="none" strike="noStrike" kern="0" cap="none" spc="0" normalizeH="0" baseline="0" noProof="0" dirty="0" smtClean="0">
                  <a:ln>
                    <a:noFill/>
                  </a:ln>
                  <a:solidFill>
                    <a:srgbClr val="FFFFFF"/>
                  </a:solidFill>
                  <a:effectLst/>
                  <a:uLnTx/>
                  <a:uFillTx/>
                  <a:latin typeface="Arial" charset="0"/>
                  <a:cs typeface="Arial" charset="0"/>
                </a:rPr>
                <a:t>Simulate  the Event</a:t>
              </a:r>
              <a:endParaRPr kumimoji="0" lang="en-US" sz="800" b="0" i="0" u="none" strike="noStrike" kern="0" cap="none" spc="0" normalizeH="0" baseline="0" noProof="0" dirty="0">
                <a:ln>
                  <a:noFill/>
                </a:ln>
                <a:solidFill>
                  <a:srgbClr val="FFFFFF"/>
                </a:solidFill>
                <a:effectLst/>
                <a:uLnTx/>
                <a:uFillTx/>
                <a:latin typeface="Arial" charset="0"/>
                <a:cs typeface="Arial" charset="0"/>
              </a:endParaRPr>
            </a:p>
          </p:txBody>
        </p:sp>
        <p:sp>
          <p:nvSpPr>
            <p:cNvPr id="167" name="Rectangle 166"/>
            <p:cNvSpPr/>
            <p:nvPr/>
          </p:nvSpPr>
          <p:spPr>
            <a:xfrm>
              <a:off x="3248742" y="5759021"/>
              <a:ext cx="1042495" cy="153888"/>
            </a:xfrm>
            <a:prstGeom prst="rect">
              <a:avLst/>
            </a:prstGeom>
          </p:spPr>
          <p:txBody>
            <a:bodyPr wrap="square" lIns="0" tIns="0" rIns="0" bIns="0">
              <a:spAutoFit/>
            </a:bodyPr>
            <a:lstStyle/>
            <a:p>
              <a:pPr marL="0" marR="0" lvl="0" indent="0" algn="ctr" defTabSz="914400" eaLnBrk="1" fontAlgn="auto" latinLnBrk="0" hangingPunct="1">
                <a:lnSpc>
                  <a:spcPct val="100000"/>
                </a:lnSpc>
                <a:spcBef>
                  <a:spcPct val="0"/>
                </a:spcBef>
                <a:spcAft>
                  <a:spcPts val="600"/>
                </a:spcAft>
                <a:buClrTx/>
                <a:buSzTx/>
                <a:buFontTx/>
                <a:buNone/>
                <a:tabLst/>
                <a:defRPr/>
              </a:pPr>
              <a:r>
                <a:rPr kumimoji="0" lang="en-US" sz="1000" b="0" i="0" u="none" strike="noStrike" kern="0" cap="none" spc="0" normalizeH="0" baseline="0" noProof="0" dirty="0" smtClean="0">
                  <a:ln>
                    <a:noFill/>
                  </a:ln>
                  <a:solidFill>
                    <a:srgbClr val="FFFFFF"/>
                  </a:solidFill>
                  <a:effectLst/>
                  <a:uLnTx/>
                  <a:uFillTx/>
                  <a:latin typeface="Arial" charset="0"/>
                  <a:cs typeface="Arial" charset="0"/>
                </a:rPr>
                <a:t>Operations</a:t>
              </a:r>
              <a:endParaRPr kumimoji="0" lang="en-US" sz="800" b="0" i="0" u="none" strike="noStrike" kern="0" cap="none" spc="0" normalizeH="0" baseline="0" noProof="0" dirty="0">
                <a:ln>
                  <a:noFill/>
                </a:ln>
                <a:solidFill>
                  <a:srgbClr val="FFFFFF"/>
                </a:solidFill>
                <a:effectLst/>
                <a:uLnTx/>
                <a:uFillTx/>
                <a:latin typeface="Arial" charset="0"/>
                <a:cs typeface="Arial" charset="0"/>
              </a:endParaRPr>
            </a:p>
          </p:txBody>
        </p:sp>
        <p:sp>
          <p:nvSpPr>
            <p:cNvPr id="168" name="Rectangle 167"/>
            <p:cNvSpPr/>
            <p:nvPr/>
          </p:nvSpPr>
          <p:spPr>
            <a:xfrm>
              <a:off x="2446006" y="4576117"/>
              <a:ext cx="1042495" cy="307777"/>
            </a:xfrm>
            <a:prstGeom prst="rect">
              <a:avLst/>
            </a:prstGeom>
          </p:spPr>
          <p:txBody>
            <a:bodyPr wrap="square" lIns="0" tIns="0" rIns="0" bIns="0">
              <a:spAutoFit/>
            </a:bodyPr>
            <a:lstStyle/>
            <a:p>
              <a:pPr marL="0" marR="0" lvl="0" indent="0" defTabSz="914400" eaLnBrk="1" fontAlgn="auto" latinLnBrk="0" hangingPunct="1">
                <a:lnSpc>
                  <a:spcPct val="100000"/>
                </a:lnSpc>
                <a:spcBef>
                  <a:spcPct val="0"/>
                </a:spcBef>
                <a:spcAft>
                  <a:spcPts val="600"/>
                </a:spcAft>
                <a:buClrTx/>
                <a:buSzTx/>
                <a:buFontTx/>
                <a:buNone/>
                <a:tabLst/>
                <a:defRPr/>
              </a:pPr>
              <a:r>
                <a:rPr kumimoji="0" lang="en-US" sz="1000" b="0" i="0" u="none" strike="noStrike" kern="0" cap="none" spc="0" normalizeH="0" baseline="0" noProof="0" dirty="0" smtClean="0">
                  <a:ln>
                    <a:noFill/>
                  </a:ln>
                  <a:solidFill>
                    <a:srgbClr val="FFFFFF"/>
                  </a:solidFill>
                  <a:effectLst/>
                  <a:uLnTx/>
                  <a:uFillTx/>
                  <a:latin typeface="Arial" charset="0"/>
                  <a:cs typeface="Arial" charset="0"/>
                </a:rPr>
                <a:t>Cyber </a:t>
              </a:r>
              <a:br>
                <a:rPr kumimoji="0" lang="en-US" sz="1000" b="0" i="0" u="none" strike="noStrike" kern="0" cap="none" spc="0" normalizeH="0" baseline="0" noProof="0" dirty="0" smtClean="0">
                  <a:ln>
                    <a:noFill/>
                  </a:ln>
                  <a:solidFill>
                    <a:srgbClr val="FFFFFF"/>
                  </a:solidFill>
                  <a:effectLst/>
                  <a:uLnTx/>
                  <a:uFillTx/>
                  <a:latin typeface="Arial" charset="0"/>
                  <a:cs typeface="Arial" charset="0"/>
                </a:rPr>
              </a:br>
              <a:r>
                <a:rPr kumimoji="0" lang="en-US" sz="1000" b="0" i="0" u="none" strike="noStrike" kern="0" cap="none" spc="0" normalizeH="0" baseline="0" noProof="0" dirty="0" smtClean="0">
                  <a:ln>
                    <a:noFill/>
                  </a:ln>
                  <a:solidFill>
                    <a:srgbClr val="FFFFFF"/>
                  </a:solidFill>
                  <a:effectLst/>
                  <a:uLnTx/>
                  <a:uFillTx/>
                  <a:latin typeface="Arial" charset="0"/>
                  <a:cs typeface="Arial" charset="0"/>
                </a:rPr>
                <a:t>Education</a:t>
              </a:r>
              <a:endParaRPr kumimoji="0" lang="en-US" sz="800" b="0" i="0" u="none" strike="noStrike" kern="0" cap="none" spc="0" normalizeH="0" baseline="0" noProof="0" dirty="0">
                <a:ln>
                  <a:noFill/>
                </a:ln>
                <a:solidFill>
                  <a:srgbClr val="FFFFFF"/>
                </a:solidFill>
                <a:effectLst/>
                <a:uLnTx/>
                <a:uFillTx/>
                <a:latin typeface="Arial" charset="0"/>
                <a:cs typeface="Arial" charset="0"/>
              </a:endParaRPr>
            </a:p>
          </p:txBody>
        </p:sp>
        <p:sp>
          <p:nvSpPr>
            <p:cNvPr id="169" name="Rectangle 168"/>
            <p:cNvSpPr/>
            <p:nvPr/>
          </p:nvSpPr>
          <p:spPr>
            <a:xfrm>
              <a:off x="2116348" y="3028916"/>
              <a:ext cx="1042495" cy="307777"/>
            </a:xfrm>
            <a:prstGeom prst="rect">
              <a:avLst/>
            </a:prstGeom>
          </p:spPr>
          <p:txBody>
            <a:bodyPr wrap="square" lIns="0" tIns="0" rIns="0" bIns="0">
              <a:spAutoFit/>
            </a:bodyPr>
            <a:lstStyle/>
            <a:p>
              <a:pPr marL="0" marR="0" lvl="0" indent="0" algn="ctr" defTabSz="914400" eaLnBrk="1" fontAlgn="auto" latinLnBrk="0" hangingPunct="1">
                <a:lnSpc>
                  <a:spcPct val="100000"/>
                </a:lnSpc>
                <a:spcBef>
                  <a:spcPct val="0"/>
                </a:spcBef>
                <a:spcAft>
                  <a:spcPts val="600"/>
                </a:spcAft>
                <a:buClrTx/>
                <a:buSzTx/>
                <a:buFontTx/>
                <a:buNone/>
                <a:tabLst/>
                <a:defRPr/>
              </a:pPr>
              <a:r>
                <a:rPr kumimoji="0" lang="en-US" sz="1000" b="0" i="0" u="none" strike="noStrike" kern="0" cap="none" spc="0" normalizeH="0" baseline="0" noProof="0" dirty="0" smtClean="0">
                  <a:ln>
                    <a:noFill/>
                  </a:ln>
                  <a:solidFill>
                    <a:srgbClr val="FFFFFF"/>
                  </a:solidFill>
                  <a:effectLst/>
                  <a:uLnTx/>
                  <a:uFillTx/>
                  <a:latin typeface="Arial" charset="0"/>
                  <a:cs typeface="Arial" charset="0"/>
                </a:rPr>
                <a:t>CIR Response Team</a:t>
              </a:r>
              <a:endParaRPr kumimoji="0" lang="en-US" sz="800" b="0" i="0" u="none" strike="noStrike" kern="0" cap="none" spc="0" normalizeH="0" baseline="0" noProof="0" dirty="0">
                <a:ln>
                  <a:noFill/>
                </a:ln>
                <a:solidFill>
                  <a:srgbClr val="FFFFFF"/>
                </a:solidFill>
                <a:effectLst/>
                <a:uLnTx/>
                <a:uFillTx/>
                <a:latin typeface="Arial" charset="0"/>
                <a:cs typeface="Arial" charset="0"/>
              </a:endParaRPr>
            </a:p>
          </p:txBody>
        </p:sp>
        <p:grpSp>
          <p:nvGrpSpPr>
            <p:cNvPr id="170" name="Group 169"/>
            <p:cNvGrpSpPr/>
            <p:nvPr/>
          </p:nvGrpSpPr>
          <p:grpSpPr>
            <a:xfrm>
              <a:off x="3675417" y="5292725"/>
              <a:ext cx="380755" cy="404212"/>
              <a:chOff x="7775298" y="4300210"/>
              <a:chExt cx="340038" cy="345060"/>
            </a:xfrm>
          </p:grpSpPr>
          <p:pic>
            <p:nvPicPr>
              <p:cNvPr id="189" name="Picture 3" descr="C:\Users\kknight\Desktop\cog 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2024" y="4300210"/>
                <a:ext cx="231650" cy="226773"/>
              </a:xfrm>
              <a:prstGeom prst="rect">
                <a:avLst/>
              </a:prstGeom>
              <a:noFill/>
              <a:extLst>
                <a:ext uri="{909E8E84-426E-40dd-AFC4-6F175D3DCCD1}">
                  <a14:hiddenFill xmlns:a14="http://schemas.microsoft.com/office/drawing/2010/main">
                    <a:solidFill>
                      <a:srgbClr val="FFFFFF"/>
                    </a:solidFill>
                  </a14:hiddenFill>
                </a:ext>
              </a:extLst>
            </p:spPr>
          </p:pic>
          <p:pic>
            <p:nvPicPr>
              <p:cNvPr id="190" name="Picture 3" descr="C:\Users\kknight\Desktop\cog 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5298" y="4529287"/>
                <a:ext cx="118477" cy="115983"/>
              </a:xfrm>
              <a:prstGeom prst="rect">
                <a:avLst/>
              </a:prstGeom>
              <a:noFill/>
              <a:extLst>
                <a:ext uri="{909E8E84-426E-40dd-AFC4-6F175D3DCCD1}">
                  <a14:hiddenFill xmlns:a14="http://schemas.microsoft.com/office/drawing/2010/main">
                    <a:solidFill>
                      <a:srgbClr val="FFFFFF"/>
                    </a:solidFill>
                  </a14:hiddenFill>
                </a:ext>
              </a:extLst>
            </p:spPr>
          </p:pic>
          <p:pic>
            <p:nvPicPr>
              <p:cNvPr id="191" name="Picture 3" descr="C:\Users\kknight\Desktop\cog 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767128">
                <a:off x="7899965" y="4509191"/>
                <a:ext cx="118477" cy="115983"/>
              </a:xfrm>
              <a:prstGeom prst="rect">
                <a:avLst/>
              </a:prstGeom>
              <a:noFill/>
              <a:extLst>
                <a:ext uri="{909E8E84-426E-40dd-AFC4-6F175D3DCCD1}">
                  <a14:hiddenFill xmlns:a14="http://schemas.microsoft.com/office/drawing/2010/main">
                    <a:solidFill>
                      <a:srgbClr val="FFFFFF"/>
                    </a:solidFill>
                  </a14:hiddenFill>
                </a:ext>
              </a:extLst>
            </p:spPr>
          </p:pic>
          <p:pic>
            <p:nvPicPr>
              <p:cNvPr id="192" name="Picture 3" descr="C:\Users\kknight\Desktop\cog 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96859" y="4435799"/>
                <a:ext cx="118477" cy="115983"/>
              </a:xfrm>
              <a:prstGeom prst="rect">
                <a:avLst/>
              </a:prstGeom>
              <a:noFill/>
              <a:extLst>
                <a:ext uri="{909E8E84-426E-40dd-AFC4-6F175D3DCCD1}">
                  <a14:hiddenFill xmlns:a14="http://schemas.microsoft.com/office/drawing/2010/main">
                    <a:solidFill>
                      <a:srgbClr val="FFFFFF"/>
                    </a:solidFill>
                  </a14:hiddenFill>
                </a:ext>
              </a:extLst>
            </p:spPr>
          </p:pic>
        </p:grpSp>
        <p:pic>
          <p:nvPicPr>
            <p:cNvPr id="17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55580" y="4267479"/>
              <a:ext cx="420137" cy="200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2" name="Straight Connector 171"/>
            <p:cNvCxnSpPr/>
            <p:nvPr/>
          </p:nvCxnSpPr>
          <p:spPr>
            <a:xfrm flipH="1">
              <a:off x="583046" y="934775"/>
              <a:ext cx="1753565" cy="0"/>
            </a:xfrm>
            <a:prstGeom prst="line">
              <a:avLst/>
            </a:prstGeom>
            <a:noFill/>
            <a:ln w="12700" cap="flat" cmpd="sng" algn="ctr">
              <a:solidFill>
                <a:srgbClr val="00A1DE"/>
              </a:solidFill>
              <a:prstDash val="solid"/>
              <a:headEnd type="none"/>
              <a:tailEnd type="none"/>
            </a:ln>
            <a:effectLst/>
          </p:spPr>
        </p:cxnSp>
        <p:sp>
          <p:nvSpPr>
            <p:cNvPr id="173" name="Rectangle 172"/>
            <p:cNvSpPr/>
            <p:nvPr/>
          </p:nvSpPr>
          <p:spPr>
            <a:xfrm>
              <a:off x="596182" y="983146"/>
              <a:ext cx="1841511" cy="969496"/>
            </a:xfrm>
            <a:prstGeom prst="rect">
              <a:avLst/>
            </a:prstGeom>
          </p:spPr>
          <p:txBody>
            <a:bodyPr wrap="square" lIns="0" tIns="0" rIns="0" bIns="0">
              <a:spAutoFit/>
            </a:bodyPr>
            <a:lstStyle/>
            <a:p>
              <a:pPr marL="0" marR="0" lvl="0" indent="0" algn="l" defTabSz="914400" eaLnBrk="1" fontAlgn="auto" latinLnBrk="0" hangingPunct="1">
                <a:lnSpc>
                  <a:spcPct val="100000"/>
                </a:lnSpc>
                <a:spcBef>
                  <a:spcPct val="0"/>
                </a:spcBef>
                <a:spcAft>
                  <a:spcPts val="600"/>
                </a:spcAft>
                <a:buClrTx/>
                <a:buSzTx/>
                <a:buFontTx/>
                <a:buNone/>
                <a:tabLst/>
                <a:defRPr/>
              </a:pPr>
              <a:r>
                <a:rPr kumimoji="0" lang="en-US" sz="1050" b="0" i="0" u="none" strike="noStrike" kern="0" cap="none" spc="0" normalizeH="0" baseline="0" noProof="0" dirty="0" smtClean="0">
                  <a:ln>
                    <a:noFill/>
                  </a:ln>
                  <a:solidFill>
                    <a:srgbClr val="000000"/>
                  </a:solidFill>
                  <a:effectLst/>
                  <a:uLnTx/>
                  <a:uFillTx/>
                  <a:latin typeface="Arial"/>
                  <a:cs typeface="Arial" charset="0"/>
                </a:rPr>
                <a:t>Educate executives on crisis communication plans</a:t>
              </a:r>
              <a:r>
                <a:rPr kumimoji="0" lang="en-US" sz="1050" b="0" i="0" u="none" strike="noStrike" kern="0" cap="none" spc="0" normalizeH="0" baseline="0" noProof="0" dirty="0">
                  <a:ln>
                    <a:noFill/>
                  </a:ln>
                  <a:solidFill>
                    <a:srgbClr val="000000"/>
                  </a:solidFill>
                  <a:effectLst/>
                  <a:uLnTx/>
                  <a:uFillTx/>
                  <a:latin typeface="Arial"/>
                  <a:cs typeface="Arial" charset="0"/>
                </a:rPr>
                <a:t> </a:t>
              </a:r>
              <a:r>
                <a:rPr kumimoji="0" lang="en-US" sz="1050" b="0" i="0" u="none" strike="noStrike" kern="0" cap="none" spc="0" normalizeH="0" baseline="0" noProof="0" dirty="0" smtClean="0">
                  <a:ln>
                    <a:noFill/>
                  </a:ln>
                  <a:solidFill>
                    <a:srgbClr val="000000"/>
                  </a:solidFill>
                  <a:effectLst/>
                  <a:uLnTx/>
                  <a:uFillTx/>
                  <a:latin typeface="Arial"/>
                  <a:cs typeface="Arial" charset="0"/>
                </a:rPr>
                <a:t>and their associated responsibilities. Setting tone at the top of organizational hierarchies has cascading impacts.</a:t>
              </a:r>
              <a:endParaRPr kumimoji="0" lang="en-US" sz="1050" b="0" i="0" u="none" strike="noStrike" kern="0" cap="none" spc="0" normalizeH="0" baseline="0" noProof="0" dirty="0">
                <a:ln>
                  <a:noFill/>
                </a:ln>
                <a:solidFill>
                  <a:srgbClr val="000000"/>
                </a:solidFill>
                <a:effectLst/>
                <a:uLnTx/>
                <a:uFillTx/>
                <a:latin typeface="Arial"/>
                <a:cs typeface="Arial" charset="0"/>
              </a:endParaRPr>
            </a:p>
          </p:txBody>
        </p:sp>
        <p:sp>
          <p:nvSpPr>
            <p:cNvPr id="174" name="Rectangle 173"/>
            <p:cNvSpPr/>
            <p:nvPr/>
          </p:nvSpPr>
          <p:spPr>
            <a:xfrm>
              <a:off x="289971" y="4630240"/>
              <a:ext cx="1933826" cy="646331"/>
            </a:xfrm>
            <a:prstGeom prst="rect">
              <a:avLst/>
            </a:prstGeom>
          </p:spPr>
          <p:txBody>
            <a:bodyPr wrap="square" lIns="0" tIns="0" rIns="0" bIns="0">
              <a:spAutoFit/>
            </a:bodyPr>
            <a:lstStyle/>
            <a:p>
              <a:pPr marL="0" marR="0" lvl="0" indent="0" algn="l" defTabSz="914400" eaLnBrk="1" fontAlgn="auto" latinLnBrk="0" hangingPunct="1">
                <a:lnSpc>
                  <a:spcPct val="100000"/>
                </a:lnSpc>
                <a:spcBef>
                  <a:spcPct val="0"/>
                </a:spcBef>
                <a:spcAft>
                  <a:spcPts val="600"/>
                </a:spcAft>
                <a:buClrTx/>
                <a:buSzTx/>
                <a:buFontTx/>
                <a:buNone/>
                <a:tabLst/>
                <a:defRPr/>
              </a:pPr>
              <a:r>
                <a:rPr kumimoji="0" lang="en-US" sz="1050" b="0" i="0" u="none" strike="noStrike" kern="0" cap="none" spc="0" normalizeH="0" baseline="0" noProof="0" dirty="0" smtClean="0">
                  <a:ln>
                    <a:noFill/>
                  </a:ln>
                  <a:solidFill>
                    <a:srgbClr val="000000"/>
                  </a:solidFill>
                  <a:effectLst/>
                  <a:uLnTx/>
                  <a:uFillTx/>
                  <a:latin typeface="Arial"/>
                  <a:cs typeface="Arial" charset="0"/>
                </a:rPr>
                <a:t>Prevent your plans from becoming “shelf ware” by training your CIR team periodically.</a:t>
              </a:r>
              <a:endParaRPr kumimoji="0" lang="en-US" sz="1050" b="0" i="0" u="none" strike="noStrike" kern="0" cap="none" spc="0" normalizeH="0" baseline="0" noProof="0" dirty="0">
                <a:ln>
                  <a:noFill/>
                </a:ln>
                <a:solidFill>
                  <a:srgbClr val="000000"/>
                </a:solidFill>
                <a:effectLst/>
                <a:uLnTx/>
                <a:uFillTx/>
                <a:latin typeface="Arial"/>
                <a:cs typeface="Arial" charset="0"/>
              </a:endParaRPr>
            </a:p>
          </p:txBody>
        </p:sp>
        <p:cxnSp>
          <p:nvCxnSpPr>
            <p:cNvPr id="175" name="Straight Connector 174"/>
            <p:cNvCxnSpPr/>
            <p:nvPr/>
          </p:nvCxnSpPr>
          <p:spPr>
            <a:xfrm>
              <a:off x="267979" y="2247683"/>
              <a:ext cx="1554502" cy="0"/>
            </a:xfrm>
            <a:prstGeom prst="line">
              <a:avLst/>
            </a:prstGeom>
            <a:noFill/>
            <a:ln w="12700" cap="flat" cmpd="sng" algn="ctr">
              <a:solidFill>
                <a:srgbClr val="00A1DE"/>
              </a:solidFill>
              <a:prstDash val="solid"/>
              <a:headEnd type="none"/>
              <a:tailEnd type="none"/>
            </a:ln>
            <a:effectLst/>
          </p:spPr>
        </p:cxnSp>
        <p:sp>
          <p:nvSpPr>
            <p:cNvPr id="176" name="Rectangle 175"/>
            <p:cNvSpPr/>
            <p:nvPr/>
          </p:nvSpPr>
          <p:spPr>
            <a:xfrm>
              <a:off x="286068" y="2281238"/>
              <a:ext cx="1693481" cy="969496"/>
            </a:xfrm>
            <a:prstGeom prst="rect">
              <a:avLst/>
            </a:prstGeom>
          </p:spPr>
          <p:txBody>
            <a:bodyPr wrap="square" lIns="0" tIns="0" rIns="0" bIns="0">
              <a:spAutoFit/>
            </a:bodyPr>
            <a:lstStyle/>
            <a:p>
              <a:pPr marL="0" marR="0" lvl="0" indent="0" algn="l" defTabSz="914400" eaLnBrk="1" fontAlgn="auto" latinLnBrk="0" hangingPunct="1">
                <a:lnSpc>
                  <a:spcPct val="100000"/>
                </a:lnSpc>
                <a:spcBef>
                  <a:spcPct val="0"/>
                </a:spcBef>
                <a:spcAft>
                  <a:spcPts val="600"/>
                </a:spcAft>
                <a:buClrTx/>
                <a:buSzTx/>
                <a:buFontTx/>
                <a:buNone/>
                <a:tabLst/>
                <a:defRPr/>
              </a:pPr>
              <a:r>
                <a:rPr kumimoji="0" lang="en-US" sz="1050" b="0" i="0" u="none" strike="noStrike" kern="0" cap="none" spc="0" normalizeH="0" baseline="0" noProof="0" dirty="0">
                  <a:ln>
                    <a:noFill/>
                  </a:ln>
                  <a:solidFill>
                    <a:srgbClr val="000000"/>
                  </a:solidFill>
                  <a:effectLst/>
                  <a:uLnTx/>
                  <a:uFillTx/>
                  <a:latin typeface="Arial"/>
                  <a:cs typeface="Arial" charset="0"/>
                </a:rPr>
                <a:t>Carefully </a:t>
              </a:r>
              <a:r>
                <a:rPr kumimoji="0" lang="en-US" sz="1050" b="0" i="0" u="none" strike="noStrike" kern="0" cap="none" spc="0" normalizeH="0" baseline="0" noProof="0" dirty="0" smtClean="0">
                  <a:ln>
                    <a:noFill/>
                  </a:ln>
                  <a:solidFill>
                    <a:srgbClr val="000000"/>
                  </a:solidFill>
                  <a:effectLst/>
                  <a:uLnTx/>
                  <a:uFillTx/>
                  <a:latin typeface="Arial"/>
                  <a:cs typeface="Arial" charset="0"/>
                </a:rPr>
                <a:t>select CIR </a:t>
              </a:r>
              <a:r>
                <a:rPr kumimoji="0" lang="en-US" sz="1050" b="0" i="0" u="none" strike="noStrike" kern="0" cap="none" spc="0" normalizeH="0" baseline="0" noProof="0" dirty="0">
                  <a:ln>
                    <a:noFill/>
                  </a:ln>
                  <a:solidFill>
                    <a:srgbClr val="000000"/>
                  </a:solidFill>
                  <a:effectLst/>
                  <a:uLnTx/>
                  <a:uFillTx/>
                  <a:latin typeface="Arial"/>
                  <a:cs typeface="Arial" charset="0"/>
                </a:rPr>
                <a:t>team members and </a:t>
              </a:r>
              <a:r>
                <a:rPr kumimoji="0" lang="en-US" sz="1050" b="0" i="0" u="none" strike="noStrike" kern="0" cap="none" spc="0" normalizeH="0" baseline="0" noProof="0" dirty="0" smtClean="0">
                  <a:ln>
                    <a:noFill/>
                  </a:ln>
                  <a:solidFill>
                    <a:srgbClr val="000000"/>
                  </a:solidFill>
                  <a:effectLst/>
                  <a:uLnTx/>
                  <a:uFillTx/>
                  <a:latin typeface="Arial"/>
                  <a:cs typeface="Arial" charset="0"/>
                </a:rPr>
                <a:t>confirm they </a:t>
              </a:r>
              <a:r>
                <a:rPr kumimoji="0" lang="en-US" sz="1050" b="0" i="0" u="none" strike="noStrike" kern="0" cap="none" spc="0" normalizeH="0" baseline="0" noProof="0" dirty="0">
                  <a:ln>
                    <a:noFill/>
                  </a:ln>
                  <a:solidFill>
                    <a:srgbClr val="000000"/>
                  </a:solidFill>
                  <a:effectLst/>
                  <a:uLnTx/>
                  <a:uFillTx/>
                  <a:latin typeface="Arial"/>
                  <a:cs typeface="Arial" charset="0"/>
                </a:rPr>
                <a:t>have the requisite skills </a:t>
              </a:r>
              <a:r>
                <a:rPr kumimoji="0" lang="en-US" sz="1050" b="0" i="0" u="none" strike="noStrike" kern="0" cap="none" spc="0" normalizeH="0" baseline="0" noProof="0" dirty="0" smtClean="0">
                  <a:ln>
                    <a:noFill/>
                  </a:ln>
                  <a:solidFill>
                    <a:srgbClr val="000000"/>
                  </a:solidFill>
                  <a:effectLst/>
                  <a:uLnTx/>
                  <a:uFillTx/>
                  <a:latin typeface="Arial"/>
                  <a:cs typeface="Arial" charset="0"/>
                </a:rPr>
                <a:t>and experience to perform </a:t>
              </a:r>
              <a:r>
                <a:rPr kumimoji="0" lang="en-US" sz="1050" b="0" i="0" u="none" strike="noStrike" kern="0" cap="none" spc="0" normalizeH="0" baseline="0" noProof="0" dirty="0">
                  <a:ln>
                    <a:noFill/>
                  </a:ln>
                  <a:solidFill>
                    <a:srgbClr val="000000"/>
                  </a:solidFill>
                  <a:effectLst/>
                  <a:uLnTx/>
                  <a:uFillTx/>
                  <a:latin typeface="Arial"/>
                  <a:cs typeface="Arial" charset="0"/>
                </a:rPr>
                <a:t>responsibilities outlined in the plan.</a:t>
              </a:r>
            </a:p>
          </p:txBody>
        </p:sp>
        <p:sp>
          <p:nvSpPr>
            <p:cNvPr id="177" name="Rectangle 176"/>
            <p:cNvSpPr/>
            <p:nvPr/>
          </p:nvSpPr>
          <p:spPr>
            <a:xfrm>
              <a:off x="563384" y="5898278"/>
              <a:ext cx="1966624" cy="807913"/>
            </a:xfrm>
            <a:prstGeom prst="rect">
              <a:avLst/>
            </a:prstGeom>
          </p:spPr>
          <p:txBody>
            <a:bodyPr wrap="square" lIns="0" tIns="0" rIns="0" bIns="0">
              <a:spAutoFit/>
            </a:bodyPr>
            <a:lstStyle/>
            <a:p>
              <a:pPr marL="0" marR="0" lvl="0" indent="0" algn="l" defTabSz="914400" eaLnBrk="1" fontAlgn="auto" latinLnBrk="0" hangingPunct="1">
                <a:lnSpc>
                  <a:spcPct val="100000"/>
                </a:lnSpc>
                <a:spcBef>
                  <a:spcPct val="0"/>
                </a:spcBef>
                <a:spcAft>
                  <a:spcPts val="600"/>
                </a:spcAft>
                <a:buClrTx/>
                <a:buSzTx/>
                <a:buFontTx/>
                <a:buNone/>
                <a:tabLst/>
                <a:defRPr/>
              </a:pPr>
              <a:r>
                <a:rPr kumimoji="0" lang="en-US" sz="1050" b="0" i="0" u="none" strike="noStrike" kern="0" cap="none" spc="0" normalizeH="0" baseline="0" noProof="0" dirty="0">
                  <a:ln>
                    <a:noFill/>
                  </a:ln>
                  <a:solidFill>
                    <a:srgbClr val="000000"/>
                  </a:solidFill>
                  <a:effectLst/>
                  <a:uLnTx/>
                  <a:uFillTx/>
                  <a:latin typeface="Arial"/>
                  <a:cs typeface="Arial" charset="0"/>
                </a:rPr>
                <a:t>Involve business operations in cyber </a:t>
              </a:r>
              <a:r>
                <a:rPr kumimoji="0" lang="en-US" sz="1050" b="0" i="0" u="none" strike="noStrike" kern="0" cap="none" spc="0" normalizeH="0" baseline="0" noProof="0" dirty="0" smtClean="0">
                  <a:ln>
                    <a:noFill/>
                  </a:ln>
                  <a:solidFill>
                    <a:srgbClr val="000000"/>
                  </a:solidFill>
                  <a:effectLst/>
                  <a:uLnTx/>
                  <a:uFillTx/>
                  <a:latin typeface="Arial"/>
                  <a:cs typeface="Arial" charset="0"/>
                </a:rPr>
                <a:t>Incident Response </a:t>
              </a:r>
              <a:r>
                <a:rPr kumimoji="0" lang="en-US" sz="1050" b="0" i="0" u="none" strike="noStrike" kern="0" cap="none" spc="0" normalizeH="0" baseline="0" noProof="0" dirty="0">
                  <a:ln>
                    <a:noFill/>
                  </a:ln>
                  <a:solidFill>
                    <a:srgbClr val="000000"/>
                  </a:solidFill>
                  <a:effectLst/>
                  <a:uLnTx/>
                  <a:uFillTx/>
                  <a:latin typeface="Arial"/>
                  <a:cs typeface="Arial" charset="0"/>
                </a:rPr>
                <a:t>planning so that mission critical processes and systems are available </a:t>
              </a:r>
              <a:r>
                <a:rPr kumimoji="0" lang="en-US" sz="1050" b="0" i="0" u="none" strike="noStrike" kern="0" cap="none" spc="0" normalizeH="0" baseline="0" noProof="0" dirty="0" smtClean="0">
                  <a:ln>
                    <a:noFill/>
                  </a:ln>
                  <a:solidFill>
                    <a:srgbClr val="000000"/>
                  </a:solidFill>
                  <a:effectLst/>
                  <a:uLnTx/>
                  <a:uFillTx/>
                  <a:latin typeface="Arial"/>
                  <a:cs typeface="Arial" charset="0"/>
                </a:rPr>
                <a:t>when crises occur.</a:t>
              </a:r>
              <a:endParaRPr kumimoji="0" lang="en-US" sz="1050" b="0" i="0" u="none" strike="noStrike" kern="0" cap="none" spc="0" normalizeH="0" baseline="0" noProof="0" dirty="0">
                <a:ln>
                  <a:noFill/>
                </a:ln>
                <a:solidFill>
                  <a:srgbClr val="000000"/>
                </a:solidFill>
                <a:effectLst/>
                <a:uLnTx/>
                <a:uFillTx/>
                <a:latin typeface="Arial"/>
                <a:cs typeface="Arial" charset="0"/>
              </a:endParaRPr>
            </a:p>
          </p:txBody>
        </p:sp>
        <p:sp>
          <p:nvSpPr>
            <p:cNvPr id="178" name="Rectangle 177"/>
            <p:cNvSpPr/>
            <p:nvPr/>
          </p:nvSpPr>
          <p:spPr>
            <a:xfrm>
              <a:off x="6565120" y="5879228"/>
              <a:ext cx="2099085" cy="807913"/>
            </a:xfrm>
            <a:prstGeom prst="rect">
              <a:avLst/>
            </a:prstGeom>
          </p:spPr>
          <p:txBody>
            <a:bodyPr wrap="square" lIns="0" tIns="0" rIns="0" bIns="0">
              <a:spAutoFit/>
            </a:bodyPr>
            <a:lstStyle/>
            <a:p>
              <a:pPr marL="0" marR="0" lvl="0" indent="0" algn="l" defTabSz="914400" eaLnBrk="1" fontAlgn="auto" latinLnBrk="0" hangingPunct="1">
                <a:lnSpc>
                  <a:spcPct val="100000"/>
                </a:lnSpc>
                <a:spcBef>
                  <a:spcPct val="0"/>
                </a:spcBef>
                <a:spcAft>
                  <a:spcPts val="600"/>
                </a:spcAft>
                <a:buClrTx/>
                <a:buSzTx/>
                <a:buFontTx/>
                <a:buNone/>
                <a:tabLst/>
                <a:defRPr/>
              </a:pPr>
              <a:r>
                <a:rPr kumimoji="0" lang="en-US" sz="1050" b="0" i="0" u="none" strike="noStrike" kern="0" cap="none" spc="0" normalizeH="0" baseline="0" noProof="0" dirty="0" smtClean="0">
                  <a:ln>
                    <a:noFill/>
                  </a:ln>
                  <a:solidFill>
                    <a:srgbClr val="000000"/>
                  </a:solidFill>
                  <a:effectLst/>
                  <a:uLnTx/>
                  <a:uFillTx/>
                  <a:latin typeface="Arial"/>
                  <a:cs typeface="Arial" charset="0"/>
                </a:rPr>
                <a:t>Simulate realistic incidents regularly.  By exercising the plan, organizations can build “muscle memory” and respond more effectively and consistently.</a:t>
              </a:r>
              <a:endParaRPr kumimoji="0" lang="en-US" sz="1050" b="0" i="0" u="none" strike="noStrike" kern="0" cap="none" spc="0" normalizeH="0" baseline="0" noProof="0" dirty="0">
                <a:ln>
                  <a:noFill/>
                </a:ln>
                <a:solidFill>
                  <a:srgbClr val="000000"/>
                </a:solidFill>
                <a:effectLst/>
                <a:uLnTx/>
                <a:uFillTx/>
                <a:latin typeface="Arial"/>
                <a:cs typeface="Arial" charset="0"/>
              </a:endParaRPr>
            </a:p>
          </p:txBody>
        </p:sp>
        <p:sp>
          <p:nvSpPr>
            <p:cNvPr id="179" name="Rectangle 178"/>
            <p:cNvSpPr/>
            <p:nvPr/>
          </p:nvSpPr>
          <p:spPr>
            <a:xfrm>
              <a:off x="7100850" y="4577002"/>
              <a:ext cx="1693481" cy="969496"/>
            </a:xfrm>
            <a:prstGeom prst="rect">
              <a:avLst/>
            </a:prstGeom>
          </p:spPr>
          <p:txBody>
            <a:bodyPr wrap="square" lIns="0" tIns="0" rIns="0" bIns="0">
              <a:spAutoFit/>
            </a:bodyPr>
            <a:lstStyle/>
            <a:p>
              <a:pPr marL="0" marR="0" lvl="0" indent="0" algn="l" defTabSz="914400" eaLnBrk="1" fontAlgn="auto" latinLnBrk="0" hangingPunct="1">
                <a:lnSpc>
                  <a:spcPct val="100000"/>
                </a:lnSpc>
                <a:spcBef>
                  <a:spcPct val="0"/>
                </a:spcBef>
                <a:spcAft>
                  <a:spcPts val="600"/>
                </a:spcAft>
                <a:buClrTx/>
                <a:buSzTx/>
                <a:buFontTx/>
                <a:buNone/>
                <a:tabLst/>
                <a:defRPr/>
              </a:pPr>
              <a:r>
                <a:rPr kumimoji="0" lang="en-US" sz="1050" b="0" i="0" u="none" strike="noStrike" kern="0" cap="none" spc="0" normalizeH="0" baseline="0" noProof="0" dirty="0" smtClean="0">
                  <a:ln>
                    <a:noFill/>
                  </a:ln>
                  <a:solidFill>
                    <a:srgbClr val="000000"/>
                  </a:solidFill>
                  <a:effectLst/>
                  <a:uLnTx/>
                  <a:uFillTx/>
                  <a:latin typeface="Arial"/>
                  <a:cs typeface="Arial" charset="0"/>
                </a:rPr>
                <a:t>Organizations should embrace technologies that enable operational resiliency and proactive detection and response capabilities.</a:t>
              </a:r>
              <a:endParaRPr kumimoji="0" lang="en-US" sz="1050" b="0" i="0" u="none" strike="noStrike" kern="0" cap="none" spc="0" normalizeH="0" baseline="0" noProof="0" dirty="0">
                <a:ln>
                  <a:noFill/>
                </a:ln>
                <a:solidFill>
                  <a:srgbClr val="000000"/>
                </a:solidFill>
                <a:effectLst/>
                <a:uLnTx/>
                <a:uFillTx/>
                <a:latin typeface="Arial"/>
                <a:cs typeface="Arial" charset="0"/>
              </a:endParaRPr>
            </a:p>
          </p:txBody>
        </p:sp>
        <p:sp>
          <p:nvSpPr>
            <p:cNvPr id="180" name="Freeform 462"/>
            <p:cNvSpPr>
              <a:spLocks noEditPoints="1"/>
            </p:cNvSpPr>
            <p:nvPr/>
          </p:nvSpPr>
          <p:spPr bwMode="auto">
            <a:xfrm>
              <a:off x="6257993" y="4020691"/>
              <a:ext cx="443297" cy="422191"/>
            </a:xfrm>
            <a:custGeom>
              <a:avLst/>
              <a:gdLst>
                <a:gd name="T0" fmla="*/ 433 w 484"/>
                <a:gd name="T1" fmla="*/ 0 h 512"/>
                <a:gd name="T2" fmla="*/ 28 w 484"/>
                <a:gd name="T3" fmla="*/ 313 h 512"/>
                <a:gd name="T4" fmla="*/ 459 w 484"/>
                <a:gd name="T5" fmla="*/ 512 h 512"/>
                <a:gd name="T6" fmla="*/ 430 w 484"/>
                <a:gd name="T7" fmla="*/ 410 h 512"/>
                <a:gd name="T8" fmla="*/ 403 w 484"/>
                <a:gd name="T9" fmla="*/ 393 h 512"/>
                <a:gd name="T10" fmla="*/ 423 w 484"/>
                <a:gd name="T11" fmla="*/ 359 h 512"/>
                <a:gd name="T12" fmla="*/ 399 w 484"/>
                <a:gd name="T13" fmla="*/ 376 h 512"/>
                <a:gd name="T14" fmla="*/ 423 w 484"/>
                <a:gd name="T15" fmla="*/ 359 h 512"/>
                <a:gd name="T16" fmla="*/ 396 w 484"/>
                <a:gd name="T17" fmla="*/ 415 h 512"/>
                <a:gd name="T18" fmla="*/ 371 w 484"/>
                <a:gd name="T19" fmla="*/ 389 h 512"/>
                <a:gd name="T20" fmla="*/ 363 w 484"/>
                <a:gd name="T21" fmla="*/ 356 h 512"/>
                <a:gd name="T22" fmla="*/ 388 w 484"/>
                <a:gd name="T23" fmla="*/ 381 h 512"/>
                <a:gd name="T24" fmla="*/ 415 w 484"/>
                <a:gd name="T25" fmla="*/ 279 h 512"/>
                <a:gd name="T26" fmla="*/ 353 w 484"/>
                <a:gd name="T27" fmla="*/ 381 h 512"/>
                <a:gd name="T28" fmla="*/ 332 w 484"/>
                <a:gd name="T29" fmla="*/ 355 h 512"/>
                <a:gd name="T30" fmla="*/ 325 w 484"/>
                <a:gd name="T31" fmla="*/ 390 h 512"/>
                <a:gd name="T32" fmla="*/ 302 w 484"/>
                <a:gd name="T33" fmla="*/ 414 h 512"/>
                <a:gd name="T34" fmla="*/ 298 w 484"/>
                <a:gd name="T35" fmla="*/ 381 h 512"/>
                <a:gd name="T36" fmla="*/ 318 w 484"/>
                <a:gd name="T37" fmla="*/ 355 h 512"/>
                <a:gd name="T38" fmla="*/ 288 w 484"/>
                <a:gd name="T39" fmla="*/ 389 h 512"/>
                <a:gd name="T40" fmla="*/ 270 w 484"/>
                <a:gd name="T41" fmla="*/ 415 h 512"/>
                <a:gd name="T42" fmla="*/ 269 w 484"/>
                <a:gd name="T43" fmla="*/ 389 h 512"/>
                <a:gd name="T44" fmla="*/ 264 w 484"/>
                <a:gd name="T45" fmla="*/ 355 h 512"/>
                <a:gd name="T46" fmla="*/ 283 w 484"/>
                <a:gd name="T47" fmla="*/ 381 h 512"/>
                <a:gd name="T48" fmla="*/ 257 w 484"/>
                <a:gd name="T49" fmla="*/ 391 h 512"/>
                <a:gd name="T50" fmla="*/ 231 w 484"/>
                <a:gd name="T51" fmla="*/ 412 h 512"/>
                <a:gd name="T52" fmla="*/ 228 w 484"/>
                <a:gd name="T53" fmla="*/ 356 h 512"/>
                <a:gd name="T54" fmla="*/ 252 w 484"/>
                <a:gd name="T55" fmla="*/ 380 h 512"/>
                <a:gd name="T56" fmla="*/ 220 w 484"/>
                <a:gd name="T57" fmla="*/ 389 h 512"/>
                <a:gd name="T58" fmla="*/ 198 w 484"/>
                <a:gd name="T59" fmla="*/ 415 h 512"/>
                <a:gd name="T60" fmla="*/ 215 w 484"/>
                <a:gd name="T61" fmla="*/ 355 h 512"/>
                <a:gd name="T62" fmla="*/ 196 w 484"/>
                <a:gd name="T63" fmla="*/ 381 h 512"/>
                <a:gd name="T64" fmla="*/ 184 w 484"/>
                <a:gd name="T65" fmla="*/ 389 h 512"/>
                <a:gd name="T66" fmla="*/ 164 w 484"/>
                <a:gd name="T67" fmla="*/ 415 h 512"/>
                <a:gd name="T68" fmla="*/ 163 w 484"/>
                <a:gd name="T69" fmla="*/ 355 h 512"/>
                <a:gd name="T70" fmla="*/ 180 w 484"/>
                <a:gd name="T71" fmla="*/ 381 h 512"/>
                <a:gd name="T72" fmla="*/ 130 w 484"/>
                <a:gd name="T73" fmla="*/ 389 h 512"/>
                <a:gd name="T74" fmla="*/ 150 w 484"/>
                <a:gd name="T75" fmla="*/ 415 h 512"/>
                <a:gd name="T76" fmla="*/ 126 w 484"/>
                <a:gd name="T77" fmla="*/ 356 h 512"/>
                <a:gd name="T78" fmla="*/ 149 w 484"/>
                <a:gd name="T79" fmla="*/ 380 h 512"/>
                <a:gd name="T80" fmla="*/ 116 w 484"/>
                <a:gd name="T81" fmla="*/ 376 h 512"/>
                <a:gd name="T82" fmla="*/ 91 w 484"/>
                <a:gd name="T83" fmla="*/ 359 h 512"/>
                <a:gd name="T84" fmla="*/ 58 w 484"/>
                <a:gd name="T85" fmla="*/ 359 h 512"/>
                <a:gd name="T86" fmla="*/ 80 w 484"/>
                <a:gd name="T87" fmla="*/ 380 h 512"/>
                <a:gd name="T88" fmla="*/ 53 w 484"/>
                <a:gd name="T89" fmla="*/ 391 h 512"/>
                <a:gd name="T90" fmla="*/ 82 w 484"/>
                <a:gd name="T91" fmla="*/ 412 h 512"/>
                <a:gd name="T92" fmla="*/ 68 w 484"/>
                <a:gd name="T93" fmla="*/ 444 h 512"/>
                <a:gd name="T94" fmla="*/ 49 w 484"/>
                <a:gd name="T95" fmla="*/ 427 h 512"/>
                <a:gd name="T96" fmla="*/ 109 w 484"/>
                <a:gd name="T97" fmla="*/ 444 h 512"/>
                <a:gd name="T98" fmla="*/ 79 w 484"/>
                <a:gd name="T99" fmla="*/ 427 h 512"/>
                <a:gd name="T100" fmla="*/ 109 w 484"/>
                <a:gd name="T101" fmla="*/ 444 h 512"/>
                <a:gd name="T102" fmla="*/ 97 w 484"/>
                <a:gd name="T103" fmla="*/ 389 h 512"/>
                <a:gd name="T104" fmla="*/ 113 w 484"/>
                <a:gd name="T105" fmla="*/ 415 h 512"/>
                <a:gd name="T106" fmla="*/ 119 w 484"/>
                <a:gd name="T107" fmla="*/ 424 h 512"/>
                <a:gd name="T108" fmla="*/ 337 w 484"/>
                <a:gd name="T109" fmla="*/ 448 h 512"/>
                <a:gd name="T110" fmla="*/ 357 w 484"/>
                <a:gd name="T111" fmla="*/ 389 h 512"/>
                <a:gd name="T112" fmla="*/ 340 w 484"/>
                <a:gd name="T113" fmla="*/ 415 h 512"/>
                <a:gd name="T114" fmla="*/ 347 w 484"/>
                <a:gd name="T115" fmla="*/ 444 h 512"/>
                <a:gd name="T116" fmla="*/ 376 w 484"/>
                <a:gd name="T117" fmla="*/ 427 h 512"/>
                <a:gd name="T118" fmla="*/ 388 w 484"/>
                <a:gd name="T119" fmla="*/ 448 h 512"/>
                <a:gd name="T120" fmla="*/ 430 w 484"/>
                <a:gd name="T121" fmla="*/ 42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4" h="512">
                  <a:moveTo>
                    <a:pt x="484" y="486"/>
                  </a:moveTo>
                  <a:lnTo>
                    <a:pt x="453" y="313"/>
                  </a:lnTo>
                  <a:lnTo>
                    <a:pt x="453" y="313"/>
                  </a:lnTo>
                  <a:lnTo>
                    <a:pt x="453" y="26"/>
                  </a:lnTo>
                  <a:lnTo>
                    <a:pt x="453" y="26"/>
                  </a:lnTo>
                  <a:lnTo>
                    <a:pt x="452" y="20"/>
                  </a:lnTo>
                  <a:lnTo>
                    <a:pt x="451" y="16"/>
                  </a:lnTo>
                  <a:lnTo>
                    <a:pt x="449" y="12"/>
                  </a:lnTo>
                  <a:lnTo>
                    <a:pt x="446" y="8"/>
                  </a:lnTo>
                  <a:lnTo>
                    <a:pt x="441" y="4"/>
                  </a:lnTo>
                  <a:lnTo>
                    <a:pt x="437" y="2"/>
                  </a:lnTo>
                  <a:lnTo>
                    <a:pt x="433" y="0"/>
                  </a:lnTo>
                  <a:lnTo>
                    <a:pt x="427" y="0"/>
                  </a:lnTo>
                  <a:lnTo>
                    <a:pt x="53" y="0"/>
                  </a:lnTo>
                  <a:lnTo>
                    <a:pt x="53" y="0"/>
                  </a:lnTo>
                  <a:lnTo>
                    <a:pt x="48" y="0"/>
                  </a:lnTo>
                  <a:lnTo>
                    <a:pt x="44" y="2"/>
                  </a:lnTo>
                  <a:lnTo>
                    <a:pt x="39" y="4"/>
                  </a:lnTo>
                  <a:lnTo>
                    <a:pt x="35" y="8"/>
                  </a:lnTo>
                  <a:lnTo>
                    <a:pt x="32" y="12"/>
                  </a:lnTo>
                  <a:lnTo>
                    <a:pt x="30" y="16"/>
                  </a:lnTo>
                  <a:lnTo>
                    <a:pt x="29" y="20"/>
                  </a:lnTo>
                  <a:lnTo>
                    <a:pt x="28" y="26"/>
                  </a:lnTo>
                  <a:lnTo>
                    <a:pt x="28" y="313"/>
                  </a:lnTo>
                  <a:lnTo>
                    <a:pt x="28" y="313"/>
                  </a:lnTo>
                  <a:lnTo>
                    <a:pt x="0" y="486"/>
                  </a:lnTo>
                  <a:lnTo>
                    <a:pt x="0" y="486"/>
                  </a:lnTo>
                  <a:lnTo>
                    <a:pt x="0" y="491"/>
                  </a:lnTo>
                  <a:lnTo>
                    <a:pt x="1" y="496"/>
                  </a:lnTo>
                  <a:lnTo>
                    <a:pt x="3" y="501"/>
                  </a:lnTo>
                  <a:lnTo>
                    <a:pt x="7" y="505"/>
                  </a:lnTo>
                  <a:lnTo>
                    <a:pt x="10" y="508"/>
                  </a:lnTo>
                  <a:lnTo>
                    <a:pt x="14" y="510"/>
                  </a:lnTo>
                  <a:lnTo>
                    <a:pt x="19" y="512"/>
                  </a:lnTo>
                  <a:lnTo>
                    <a:pt x="26" y="512"/>
                  </a:lnTo>
                  <a:lnTo>
                    <a:pt x="459" y="512"/>
                  </a:lnTo>
                  <a:lnTo>
                    <a:pt x="459" y="512"/>
                  </a:lnTo>
                  <a:lnTo>
                    <a:pt x="465" y="512"/>
                  </a:lnTo>
                  <a:lnTo>
                    <a:pt x="470" y="510"/>
                  </a:lnTo>
                  <a:lnTo>
                    <a:pt x="474" y="508"/>
                  </a:lnTo>
                  <a:lnTo>
                    <a:pt x="478" y="505"/>
                  </a:lnTo>
                  <a:lnTo>
                    <a:pt x="481" y="501"/>
                  </a:lnTo>
                  <a:lnTo>
                    <a:pt x="483" y="496"/>
                  </a:lnTo>
                  <a:lnTo>
                    <a:pt x="484" y="491"/>
                  </a:lnTo>
                  <a:lnTo>
                    <a:pt x="484" y="486"/>
                  </a:lnTo>
                  <a:lnTo>
                    <a:pt x="484" y="486"/>
                  </a:lnTo>
                  <a:close/>
                  <a:moveTo>
                    <a:pt x="427" y="393"/>
                  </a:moveTo>
                  <a:lnTo>
                    <a:pt x="430" y="410"/>
                  </a:lnTo>
                  <a:lnTo>
                    <a:pt x="430" y="410"/>
                  </a:lnTo>
                  <a:lnTo>
                    <a:pt x="430" y="412"/>
                  </a:lnTo>
                  <a:lnTo>
                    <a:pt x="429" y="414"/>
                  </a:lnTo>
                  <a:lnTo>
                    <a:pt x="427" y="415"/>
                  </a:lnTo>
                  <a:lnTo>
                    <a:pt x="425" y="415"/>
                  </a:lnTo>
                  <a:lnTo>
                    <a:pt x="409" y="415"/>
                  </a:lnTo>
                  <a:lnTo>
                    <a:pt x="409" y="415"/>
                  </a:lnTo>
                  <a:lnTo>
                    <a:pt x="408" y="415"/>
                  </a:lnTo>
                  <a:lnTo>
                    <a:pt x="406" y="414"/>
                  </a:lnTo>
                  <a:lnTo>
                    <a:pt x="405" y="412"/>
                  </a:lnTo>
                  <a:lnTo>
                    <a:pt x="405" y="410"/>
                  </a:lnTo>
                  <a:lnTo>
                    <a:pt x="403" y="393"/>
                  </a:lnTo>
                  <a:lnTo>
                    <a:pt x="403" y="393"/>
                  </a:lnTo>
                  <a:lnTo>
                    <a:pt x="403" y="391"/>
                  </a:lnTo>
                  <a:lnTo>
                    <a:pt x="404" y="390"/>
                  </a:lnTo>
                  <a:lnTo>
                    <a:pt x="405" y="389"/>
                  </a:lnTo>
                  <a:lnTo>
                    <a:pt x="407" y="389"/>
                  </a:lnTo>
                  <a:lnTo>
                    <a:pt x="423" y="389"/>
                  </a:lnTo>
                  <a:lnTo>
                    <a:pt x="423" y="389"/>
                  </a:lnTo>
                  <a:lnTo>
                    <a:pt x="424" y="389"/>
                  </a:lnTo>
                  <a:lnTo>
                    <a:pt x="426" y="390"/>
                  </a:lnTo>
                  <a:lnTo>
                    <a:pt x="427" y="393"/>
                  </a:lnTo>
                  <a:lnTo>
                    <a:pt x="427" y="393"/>
                  </a:lnTo>
                  <a:close/>
                  <a:moveTo>
                    <a:pt x="423" y="359"/>
                  </a:moveTo>
                  <a:lnTo>
                    <a:pt x="425" y="376"/>
                  </a:lnTo>
                  <a:lnTo>
                    <a:pt x="425" y="376"/>
                  </a:lnTo>
                  <a:lnTo>
                    <a:pt x="425" y="378"/>
                  </a:lnTo>
                  <a:lnTo>
                    <a:pt x="424" y="380"/>
                  </a:lnTo>
                  <a:lnTo>
                    <a:pt x="423" y="381"/>
                  </a:lnTo>
                  <a:lnTo>
                    <a:pt x="422" y="381"/>
                  </a:lnTo>
                  <a:lnTo>
                    <a:pt x="403" y="381"/>
                  </a:lnTo>
                  <a:lnTo>
                    <a:pt x="403" y="381"/>
                  </a:lnTo>
                  <a:lnTo>
                    <a:pt x="402" y="381"/>
                  </a:lnTo>
                  <a:lnTo>
                    <a:pt x="400" y="380"/>
                  </a:lnTo>
                  <a:lnTo>
                    <a:pt x="400" y="378"/>
                  </a:lnTo>
                  <a:lnTo>
                    <a:pt x="399" y="376"/>
                  </a:lnTo>
                  <a:lnTo>
                    <a:pt x="397" y="359"/>
                  </a:lnTo>
                  <a:lnTo>
                    <a:pt x="397" y="359"/>
                  </a:lnTo>
                  <a:lnTo>
                    <a:pt x="398" y="357"/>
                  </a:lnTo>
                  <a:lnTo>
                    <a:pt x="398" y="356"/>
                  </a:lnTo>
                  <a:lnTo>
                    <a:pt x="399" y="355"/>
                  </a:lnTo>
                  <a:lnTo>
                    <a:pt x="401" y="355"/>
                  </a:lnTo>
                  <a:lnTo>
                    <a:pt x="419" y="355"/>
                  </a:lnTo>
                  <a:lnTo>
                    <a:pt x="419" y="355"/>
                  </a:lnTo>
                  <a:lnTo>
                    <a:pt x="420" y="355"/>
                  </a:lnTo>
                  <a:lnTo>
                    <a:pt x="422" y="356"/>
                  </a:lnTo>
                  <a:lnTo>
                    <a:pt x="423" y="359"/>
                  </a:lnTo>
                  <a:lnTo>
                    <a:pt x="423" y="359"/>
                  </a:lnTo>
                  <a:close/>
                  <a:moveTo>
                    <a:pt x="373" y="389"/>
                  </a:moveTo>
                  <a:lnTo>
                    <a:pt x="391" y="389"/>
                  </a:lnTo>
                  <a:lnTo>
                    <a:pt x="391" y="389"/>
                  </a:lnTo>
                  <a:lnTo>
                    <a:pt x="393" y="389"/>
                  </a:lnTo>
                  <a:lnTo>
                    <a:pt x="394" y="390"/>
                  </a:lnTo>
                  <a:lnTo>
                    <a:pt x="396" y="391"/>
                  </a:lnTo>
                  <a:lnTo>
                    <a:pt x="396" y="393"/>
                  </a:lnTo>
                  <a:lnTo>
                    <a:pt x="398" y="410"/>
                  </a:lnTo>
                  <a:lnTo>
                    <a:pt x="398" y="410"/>
                  </a:lnTo>
                  <a:lnTo>
                    <a:pt x="398" y="412"/>
                  </a:lnTo>
                  <a:lnTo>
                    <a:pt x="397" y="414"/>
                  </a:lnTo>
                  <a:lnTo>
                    <a:pt x="396" y="415"/>
                  </a:lnTo>
                  <a:lnTo>
                    <a:pt x="393" y="415"/>
                  </a:lnTo>
                  <a:lnTo>
                    <a:pt x="375" y="415"/>
                  </a:lnTo>
                  <a:lnTo>
                    <a:pt x="375" y="415"/>
                  </a:lnTo>
                  <a:lnTo>
                    <a:pt x="373" y="415"/>
                  </a:lnTo>
                  <a:lnTo>
                    <a:pt x="372" y="414"/>
                  </a:lnTo>
                  <a:lnTo>
                    <a:pt x="371" y="412"/>
                  </a:lnTo>
                  <a:lnTo>
                    <a:pt x="370" y="410"/>
                  </a:lnTo>
                  <a:lnTo>
                    <a:pt x="369" y="393"/>
                  </a:lnTo>
                  <a:lnTo>
                    <a:pt x="369" y="393"/>
                  </a:lnTo>
                  <a:lnTo>
                    <a:pt x="369" y="391"/>
                  </a:lnTo>
                  <a:lnTo>
                    <a:pt x="370" y="390"/>
                  </a:lnTo>
                  <a:lnTo>
                    <a:pt x="371" y="389"/>
                  </a:lnTo>
                  <a:lnTo>
                    <a:pt x="373" y="389"/>
                  </a:lnTo>
                  <a:lnTo>
                    <a:pt x="373" y="389"/>
                  </a:lnTo>
                  <a:close/>
                  <a:moveTo>
                    <a:pt x="368" y="381"/>
                  </a:moveTo>
                  <a:lnTo>
                    <a:pt x="368" y="381"/>
                  </a:lnTo>
                  <a:lnTo>
                    <a:pt x="366" y="381"/>
                  </a:lnTo>
                  <a:lnTo>
                    <a:pt x="365" y="380"/>
                  </a:lnTo>
                  <a:lnTo>
                    <a:pt x="364" y="378"/>
                  </a:lnTo>
                  <a:lnTo>
                    <a:pt x="364" y="376"/>
                  </a:lnTo>
                  <a:lnTo>
                    <a:pt x="362" y="359"/>
                  </a:lnTo>
                  <a:lnTo>
                    <a:pt x="362" y="359"/>
                  </a:lnTo>
                  <a:lnTo>
                    <a:pt x="362" y="357"/>
                  </a:lnTo>
                  <a:lnTo>
                    <a:pt x="363" y="356"/>
                  </a:lnTo>
                  <a:lnTo>
                    <a:pt x="364" y="355"/>
                  </a:lnTo>
                  <a:lnTo>
                    <a:pt x="366" y="355"/>
                  </a:lnTo>
                  <a:lnTo>
                    <a:pt x="384" y="355"/>
                  </a:lnTo>
                  <a:lnTo>
                    <a:pt x="384" y="355"/>
                  </a:lnTo>
                  <a:lnTo>
                    <a:pt x="385" y="355"/>
                  </a:lnTo>
                  <a:lnTo>
                    <a:pt x="387" y="356"/>
                  </a:lnTo>
                  <a:lnTo>
                    <a:pt x="388" y="359"/>
                  </a:lnTo>
                  <a:lnTo>
                    <a:pt x="390" y="376"/>
                  </a:lnTo>
                  <a:lnTo>
                    <a:pt x="390" y="376"/>
                  </a:lnTo>
                  <a:lnTo>
                    <a:pt x="389" y="378"/>
                  </a:lnTo>
                  <a:lnTo>
                    <a:pt x="389" y="380"/>
                  </a:lnTo>
                  <a:lnTo>
                    <a:pt x="388" y="381"/>
                  </a:lnTo>
                  <a:lnTo>
                    <a:pt x="386" y="381"/>
                  </a:lnTo>
                  <a:lnTo>
                    <a:pt x="368" y="381"/>
                  </a:lnTo>
                  <a:close/>
                  <a:moveTo>
                    <a:pt x="64" y="34"/>
                  </a:moveTo>
                  <a:lnTo>
                    <a:pt x="64" y="34"/>
                  </a:lnTo>
                  <a:lnTo>
                    <a:pt x="65" y="32"/>
                  </a:lnTo>
                  <a:lnTo>
                    <a:pt x="67" y="31"/>
                  </a:lnTo>
                  <a:lnTo>
                    <a:pt x="411" y="31"/>
                  </a:lnTo>
                  <a:lnTo>
                    <a:pt x="411" y="31"/>
                  </a:lnTo>
                  <a:lnTo>
                    <a:pt x="414" y="32"/>
                  </a:lnTo>
                  <a:lnTo>
                    <a:pt x="415" y="34"/>
                  </a:lnTo>
                  <a:lnTo>
                    <a:pt x="415" y="279"/>
                  </a:lnTo>
                  <a:lnTo>
                    <a:pt x="415" y="279"/>
                  </a:lnTo>
                  <a:lnTo>
                    <a:pt x="414" y="281"/>
                  </a:lnTo>
                  <a:lnTo>
                    <a:pt x="411" y="282"/>
                  </a:lnTo>
                  <a:lnTo>
                    <a:pt x="67" y="282"/>
                  </a:lnTo>
                  <a:lnTo>
                    <a:pt x="67" y="282"/>
                  </a:lnTo>
                  <a:lnTo>
                    <a:pt x="65" y="281"/>
                  </a:lnTo>
                  <a:lnTo>
                    <a:pt x="64" y="279"/>
                  </a:lnTo>
                  <a:lnTo>
                    <a:pt x="64" y="34"/>
                  </a:lnTo>
                  <a:close/>
                  <a:moveTo>
                    <a:pt x="355" y="376"/>
                  </a:moveTo>
                  <a:lnTo>
                    <a:pt x="355" y="376"/>
                  </a:lnTo>
                  <a:lnTo>
                    <a:pt x="355" y="378"/>
                  </a:lnTo>
                  <a:lnTo>
                    <a:pt x="354" y="380"/>
                  </a:lnTo>
                  <a:lnTo>
                    <a:pt x="353" y="381"/>
                  </a:lnTo>
                  <a:lnTo>
                    <a:pt x="352" y="381"/>
                  </a:lnTo>
                  <a:lnTo>
                    <a:pt x="333" y="381"/>
                  </a:lnTo>
                  <a:lnTo>
                    <a:pt x="333" y="381"/>
                  </a:lnTo>
                  <a:lnTo>
                    <a:pt x="332" y="381"/>
                  </a:lnTo>
                  <a:lnTo>
                    <a:pt x="331" y="380"/>
                  </a:lnTo>
                  <a:lnTo>
                    <a:pt x="329" y="376"/>
                  </a:lnTo>
                  <a:lnTo>
                    <a:pt x="328" y="359"/>
                  </a:lnTo>
                  <a:lnTo>
                    <a:pt x="328" y="359"/>
                  </a:lnTo>
                  <a:lnTo>
                    <a:pt x="329" y="357"/>
                  </a:lnTo>
                  <a:lnTo>
                    <a:pt x="329" y="356"/>
                  </a:lnTo>
                  <a:lnTo>
                    <a:pt x="331" y="355"/>
                  </a:lnTo>
                  <a:lnTo>
                    <a:pt x="332" y="355"/>
                  </a:lnTo>
                  <a:lnTo>
                    <a:pt x="350" y="355"/>
                  </a:lnTo>
                  <a:lnTo>
                    <a:pt x="350" y="355"/>
                  </a:lnTo>
                  <a:lnTo>
                    <a:pt x="352" y="355"/>
                  </a:lnTo>
                  <a:lnTo>
                    <a:pt x="353" y="356"/>
                  </a:lnTo>
                  <a:lnTo>
                    <a:pt x="354" y="357"/>
                  </a:lnTo>
                  <a:lnTo>
                    <a:pt x="354" y="359"/>
                  </a:lnTo>
                  <a:lnTo>
                    <a:pt x="355" y="376"/>
                  </a:lnTo>
                  <a:close/>
                  <a:moveTo>
                    <a:pt x="304" y="389"/>
                  </a:moveTo>
                  <a:lnTo>
                    <a:pt x="322" y="389"/>
                  </a:lnTo>
                  <a:lnTo>
                    <a:pt x="322" y="389"/>
                  </a:lnTo>
                  <a:lnTo>
                    <a:pt x="324" y="389"/>
                  </a:lnTo>
                  <a:lnTo>
                    <a:pt x="325" y="390"/>
                  </a:lnTo>
                  <a:lnTo>
                    <a:pt x="326" y="391"/>
                  </a:lnTo>
                  <a:lnTo>
                    <a:pt x="326" y="393"/>
                  </a:lnTo>
                  <a:lnTo>
                    <a:pt x="328" y="410"/>
                  </a:lnTo>
                  <a:lnTo>
                    <a:pt x="328" y="410"/>
                  </a:lnTo>
                  <a:lnTo>
                    <a:pt x="328" y="412"/>
                  </a:lnTo>
                  <a:lnTo>
                    <a:pt x="326" y="414"/>
                  </a:lnTo>
                  <a:lnTo>
                    <a:pt x="325" y="415"/>
                  </a:lnTo>
                  <a:lnTo>
                    <a:pt x="323" y="415"/>
                  </a:lnTo>
                  <a:lnTo>
                    <a:pt x="305" y="415"/>
                  </a:lnTo>
                  <a:lnTo>
                    <a:pt x="305" y="415"/>
                  </a:lnTo>
                  <a:lnTo>
                    <a:pt x="303" y="415"/>
                  </a:lnTo>
                  <a:lnTo>
                    <a:pt x="302" y="414"/>
                  </a:lnTo>
                  <a:lnTo>
                    <a:pt x="301" y="412"/>
                  </a:lnTo>
                  <a:lnTo>
                    <a:pt x="300" y="410"/>
                  </a:lnTo>
                  <a:lnTo>
                    <a:pt x="300" y="393"/>
                  </a:lnTo>
                  <a:lnTo>
                    <a:pt x="300" y="393"/>
                  </a:lnTo>
                  <a:lnTo>
                    <a:pt x="300" y="391"/>
                  </a:lnTo>
                  <a:lnTo>
                    <a:pt x="301" y="390"/>
                  </a:lnTo>
                  <a:lnTo>
                    <a:pt x="302" y="389"/>
                  </a:lnTo>
                  <a:lnTo>
                    <a:pt x="304" y="389"/>
                  </a:lnTo>
                  <a:lnTo>
                    <a:pt x="304" y="389"/>
                  </a:lnTo>
                  <a:close/>
                  <a:moveTo>
                    <a:pt x="299" y="381"/>
                  </a:moveTo>
                  <a:lnTo>
                    <a:pt x="299" y="381"/>
                  </a:lnTo>
                  <a:lnTo>
                    <a:pt x="298" y="381"/>
                  </a:lnTo>
                  <a:lnTo>
                    <a:pt x="296" y="380"/>
                  </a:lnTo>
                  <a:lnTo>
                    <a:pt x="295" y="378"/>
                  </a:lnTo>
                  <a:lnTo>
                    <a:pt x="295" y="376"/>
                  </a:lnTo>
                  <a:lnTo>
                    <a:pt x="294" y="359"/>
                  </a:lnTo>
                  <a:lnTo>
                    <a:pt x="294" y="359"/>
                  </a:lnTo>
                  <a:lnTo>
                    <a:pt x="295" y="357"/>
                  </a:lnTo>
                  <a:lnTo>
                    <a:pt x="296" y="356"/>
                  </a:lnTo>
                  <a:lnTo>
                    <a:pt x="297" y="355"/>
                  </a:lnTo>
                  <a:lnTo>
                    <a:pt x="298" y="355"/>
                  </a:lnTo>
                  <a:lnTo>
                    <a:pt x="316" y="355"/>
                  </a:lnTo>
                  <a:lnTo>
                    <a:pt x="316" y="355"/>
                  </a:lnTo>
                  <a:lnTo>
                    <a:pt x="318" y="355"/>
                  </a:lnTo>
                  <a:lnTo>
                    <a:pt x="319" y="356"/>
                  </a:lnTo>
                  <a:lnTo>
                    <a:pt x="320" y="357"/>
                  </a:lnTo>
                  <a:lnTo>
                    <a:pt x="320" y="359"/>
                  </a:lnTo>
                  <a:lnTo>
                    <a:pt x="321" y="376"/>
                  </a:lnTo>
                  <a:lnTo>
                    <a:pt x="321" y="376"/>
                  </a:lnTo>
                  <a:lnTo>
                    <a:pt x="321" y="378"/>
                  </a:lnTo>
                  <a:lnTo>
                    <a:pt x="320" y="380"/>
                  </a:lnTo>
                  <a:lnTo>
                    <a:pt x="319" y="381"/>
                  </a:lnTo>
                  <a:lnTo>
                    <a:pt x="317" y="381"/>
                  </a:lnTo>
                  <a:lnTo>
                    <a:pt x="299" y="381"/>
                  </a:lnTo>
                  <a:close/>
                  <a:moveTo>
                    <a:pt x="269" y="389"/>
                  </a:moveTo>
                  <a:lnTo>
                    <a:pt x="288" y="389"/>
                  </a:lnTo>
                  <a:lnTo>
                    <a:pt x="288" y="389"/>
                  </a:lnTo>
                  <a:lnTo>
                    <a:pt x="289" y="389"/>
                  </a:lnTo>
                  <a:lnTo>
                    <a:pt x="290" y="390"/>
                  </a:lnTo>
                  <a:lnTo>
                    <a:pt x="291" y="391"/>
                  </a:lnTo>
                  <a:lnTo>
                    <a:pt x="292" y="393"/>
                  </a:lnTo>
                  <a:lnTo>
                    <a:pt x="292" y="410"/>
                  </a:lnTo>
                  <a:lnTo>
                    <a:pt x="292" y="410"/>
                  </a:lnTo>
                  <a:lnTo>
                    <a:pt x="292" y="412"/>
                  </a:lnTo>
                  <a:lnTo>
                    <a:pt x="291" y="414"/>
                  </a:lnTo>
                  <a:lnTo>
                    <a:pt x="290" y="415"/>
                  </a:lnTo>
                  <a:lnTo>
                    <a:pt x="288" y="415"/>
                  </a:lnTo>
                  <a:lnTo>
                    <a:pt x="270" y="415"/>
                  </a:lnTo>
                  <a:lnTo>
                    <a:pt x="270" y="415"/>
                  </a:lnTo>
                  <a:lnTo>
                    <a:pt x="268" y="415"/>
                  </a:lnTo>
                  <a:lnTo>
                    <a:pt x="267" y="414"/>
                  </a:lnTo>
                  <a:lnTo>
                    <a:pt x="266" y="412"/>
                  </a:lnTo>
                  <a:lnTo>
                    <a:pt x="265" y="410"/>
                  </a:lnTo>
                  <a:lnTo>
                    <a:pt x="265" y="393"/>
                  </a:lnTo>
                  <a:lnTo>
                    <a:pt x="265" y="393"/>
                  </a:lnTo>
                  <a:lnTo>
                    <a:pt x="265" y="391"/>
                  </a:lnTo>
                  <a:lnTo>
                    <a:pt x="266" y="390"/>
                  </a:lnTo>
                  <a:lnTo>
                    <a:pt x="268" y="389"/>
                  </a:lnTo>
                  <a:lnTo>
                    <a:pt x="269" y="389"/>
                  </a:lnTo>
                  <a:lnTo>
                    <a:pt x="269" y="389"/>
                  </a:lnTo>
                  <a:close/>
                  <a:moveTo>
                    <a:pt x="265" y="381"/>
                  </a:moveTo>
                  <a:lnTo>
                    <a:pt x="265" y="381"/>
                  </a:lnTo>
                  <a:lnTo>
                    <a:pt x="263" y="381"/>
                  </a:lnTo>
                  <a:lnTo>
                    <a:pt x="262" y="380"/>
                  </a:lnTo>
                  <a:lnTo>
                    <a:pt x="261" y="378"/>
                  </a:lnTo>
                  <a:lnTo>
                    <a:pt x="261" y="376"/>
                  </a:lnTo>
                  <a:lnTo>
                    <a:pt x="261" y="359"/>
                  </a:lnTo>
                  <a:lnTo>
                    <a:pt x="261" y="359"/>
                  </a:lnTo>
                  <a:lnTo>
                    <a:pt x="261" y="357"/>
                  </a:lnTo>
                  <a:lnTo>
                    <a:pt x="262" y="356"/>
                  </a:lnTo>
                  <a:lnTo>
                    <a:pt x="263" y="355"/>
                  </a:lnTo>
                  <a:lnTo>
                    <a:pt x="264" y="355"/>
                  </a:lnTo>
                  <a:lnTo>
                    <a:pt x="282" y="355"/>
                  </a:lnTo>
                  <a:lnTo>
                    <a:pt x="282" y="355"/>
                  </a:lnTo>
                  <a:lnTo>
                    <a:pt x="284" y="355"/>
                  </a:lnTo>
                  <a:lnTo>
                    <a:pt x="285" y="356"/>
                  </a:lnTo>
                  <a:lnTo>
                    <a:pt x="286" y="357"/>
                  </a:lnTo>
                  <a:lnTo>
                    <a:pt x="286" y="359"/>
                  </a:lnTo>
                  <a:lnTo>
                    <a:pt x="287" y="376"/>
                  </a:lnTo>
                  <a:lnTo>
                    <a:pt x="287" y="376"/>
                  </a:lnTo>
                  <a:lnTo>
                    <a:pt x="287" y="378"/>
                  </a:lnTo>
                  <a:lnTo>
                    <a:pt x="286" y="380"/>
                  </a:lnTo>
                  <a:lnTo>
                    <a:pt x="285" y="381"/>
                  </a:lnTo>
                  <a:lnTo>
                    <a:pt x="283" y="381"/>
                  </a:lnTo>
                  <a:lnTo>
                    <a:pt x="265" y="381"/>
                  </a:lnTo>
                  <a:close/>
                  <a:moveTo>
                    <a:pt x="231" y="393"/>
                  </a:moveTo>
                  <a:lnTo>
                    <a:pt x="231" y="393"/>
                  </a:lnTo>
                  <a:lnTo>
                    <a:pt x="231" y="391"/>
                  </a:lnTo>
                  <a:lnTo>
                    <a:pt x="232" y="390"/>
                  </a:lnTo>
                  <a:lnTo>
                    <a:pt x="233" y="389"/>
                  </a:lnTo>
                  <a:lnTo>
                    <a:pt x="235" y="389"/>
                  </a:lnTo>
                  <a:lnTo>
                    <a:pt x="253" y="389"/>
                  </a:lnTo>
                  <a:lnTo>
                    <a:pt x="253" y="389"/>
                  </a:lnTo>
                  <a:lnTo>
                    <a:pt x="255" y="389"/>
                  </a:lnTo>
                  <a:lnTo>
                    <a:pt x="256" y="390"/>
                  </a:lnTo>
                  <a:lnTo>
                    <a:pt x="257" y="391"/>
                  </a:lnTo>
                  <a:lnTo>
                    <a:pt x="257" y="393"/>
                  </a:lnTo>
                  <a:lnTo>
                    <a:pt x="257" y="410"/>
                  </a:lnTo>
                  <a:lnTo>
                    <a:pt x="257" y="410"/>
                  </a:lnTo>
                  <a:lnTo>
                    <a:pt x="257" y="412"/>
                  </a:lnTo>
                  <a:lnTo>
                    <a:pt x="256" y="414"/>
                  </a:lnTo>
                  <a:lnTo>
                    <a:pt x="255" y="415"/>
                  </a:lnTo>
                  <a:lnTo>
                    <a:pt x="253" y="415"/>
                  </a:lnTo>
                  <a:lnTo>
                    <a:pt x="234" y="415"/>
                  </a:lnTo>
                  <a:lnTo>
                    <a:pt x="234" y="415"/>
                  </a:lnTo>
                  <a:lnTo>
                    <a:pt x="233" y="415"/>
                  </a:lnTo>
                  <a:lnTo>
                    <a:pt x="232" y="414"/>
                  </a:lnTo>
                  <a:lnTo>
                    <a:pt x="231" y="412"/>
                  </a:lnTo>
                  <a:lnTo>
                    <a:pt x="231" y="410"/>
                  </a:lnTo>
                  <a:lnTo>
                    <a:pt x="231" y="393"/>
                  </a:lnTo>
                  <a:close/>
                  <a:moveTo>
                    <a:pt x="230" y="381"/>
                  </a:moveTo>
                  <a:lnTo>
                    <a:pt x="230" y="381"/>
                  </a:lnTo>
                  <a:lnTo>
                    <a:pt x="229" y="381"/>
                  </a:lnTo>
                  <a:lnTo>
                    <a:pt x="228" y="380"/>
                  </a:lnTo>
                  <a:lnTo>
                    <a:pt x="227" y="378"/>
                  </a:lnTo>
                  <a:lnTo>
                    <a:pt x="227" y="376"/>
                  </a:lnTo>
                  <a:lnTo>
                    <a:pt x="227" y="359"/>
                  </a:lnTo>
                  <a:lnTo>
                    <a:pt x="227" y="359"/>
                  </a:lnTo>
                  <a:lnTo>
                    <a:pt x="227" y="357"/>
                  </a:lnTo>
                  <a:lnTo>
                    <a:pt x="228" y="356"/>
                  </a:lnTo>
                  <a:lnTo>
                    <a:pt x="229" y="355"/>
                  </a:lnTo>
                  <a:lnTo>
                    <a:pt x="231" y="355"/>
                  </a:lnTo>
                  <a:lnTo>
                    <a:pt x="249" y="355"/>
                  </a:lnTo>
                  <a:lnTo>
                    <a:pt x="249" y="355"/>
                  </a:lnTo>
                  <a:lnTo>
                    <a:pt x="250" y="355"/>
                  </a:lnTo>
                  <a:lnTo>
                    <a:pt x="251" y="356"/>
                  </a:lnTo>
                  <a:lnTo>
                    <a:pt x="252" y="357"/>
                  </a:lnTo>
                  <a:lnTo>
                    <a:pt x="252" y="359"/>
                  </a:lnTo>
                  <a:lnTo>
                    <a:pt x="253" y="376"/>
                  </a:lnTo>
                  <a:lnTo>
                    <a:pt x="253" y="376"/>
                  </a:lnTo>
                  <a:lnTo>
                    <a:pt x="252" y="378"/>
                  </a:lnTo>
                  <a:lnTo>
                    <a:pt x="252" y="380"/>
                  </a:lnTo>
                  <a:lnTo>
                    <a:pt x="250" y="381"/>
                  </a:lnTo>
                  <a:lnTo>
                    <a:pt x="249" y="381"/>
                  </a:lnTo>
                  <a:lnTo>
                    <a:pt x="230" y="381"/>
                  </a:lnTo>
                  <a:close/>
                  <a:moveTo>
                    <a:pt x="196" y="393"/>
                  </a:moveTo>
                  <a:lnTo>
                    <a:pt x="196" y="393"/>
                  </a:lnTo>
                  <a:lnTo>
                    <a:pt x="196" y="391"/>
                  </a:lnTo>
                  <a:lnTo>
                    <a:pt x="197" y="390"/>
                  </a:lnTo>
                  <a:lnTo>
                    <a:pt x="199" y="389"/>
                  </a:lnTo>
                  <a:lnTo>
                    <a:pt x="200" y="389"/>
                  </a:lnTo>
                  <a:lnTo>
                    <a:pt x="219" y="389"/>
                  </a:lnTo>
                  <a:lnTo>
                    <a:pt x="219" y="389"/>
                  </a:lnTo>
                  <a:lnTo>
                    <a:pt x="220" y="389"/>
                  </a:lnTo>
                  <a:lnTo>
                    <a:pt x="221" y="390"/>
                  </a:lnTo>
                  <a:lnTo>
                    <a:pt x="222" y="391"/>
                  </a:lnTo>
                  <a:lnTo>
                    <a:pt x="222" y="393"/>
                  </a:lnTo>
                  <a:lnTo>
                    <a:pt x="222" y="410"/>
                  </a:lnTo>
                  <a:lnTo>
                    <a:pt x="222" y="410"/>
                  </a:lnTo>
                  <a:lnTo>
                    <a:pt x="222" y="412"/>
                  </a:lnTo>
                  <a:lnTo>
                    <a:pt x="221" y="414"/>
                  </a:lnTo>
                  <a:lnTo>
                    <a:pt x="220" y="415"/>
                  </a:lnTo>
                  <a:lnTo>
                    <a:pt x="218" y="415"/>
                  </a:lnTo>
                  <a:lnTo>
                    <a:pt x="199" y="415"/>
                  </a:lnTo>
                  <a:lnTo>
                    <a:pt x="199" y="415"/>
                  </a:lnTo>
                  <a:lnTo>
                    <a:pt x="198" y="415"/>
                  </a:lnTo>
                  <a:lnTo>
                    <a:pt x="197" y="414"/>
                  </a:lnTo>
                  <a:lnTo>
                    <a:pt x="196" y="412"/>
                  </a:lnTo>
                  <a:lnTo>
                    <a:pt x="196" y="410"/>
                  </a:lnTo>
                  <a:lnTo>
                    <a:pt x="196" y="393"/>
                  </a:lnTo>
                  <a:close/>
                  <a:moveTo>
                    <a:pt x="191" y="376"/>
                  </a:moveTo>
                  <a:lnTo>
                    <a:pt x="193" y="359"/>
                  </a:lnTo>
                  <a:lnTo>
                    <a:pt x="193" y="359"/>
                  </a:lnTo>
                  <a:lnTo>
                    <a:pt x="194" y="356"/>
                  </a:lnTo>
                  <a:lnTo>
                    <a:pt x="195" y="355"/>
                  </a:lnTo>
                  <a:lnTo>
                    <a:pt x="197" y="355"/>
                  </a:lnTo>
                  <a:lnTo>
                    <a:pt x="215" y="355"/>
                  </a:lnTo>
                  <a:lnTo>
                    <a:pt x="215" y="355"/>
                  </a:lnTo>
                  <a:lnTo>
                    <a:pt x="216" y="355"/>
                  </a:lnTo>
                  <a:lnTo>
                    <a:pt x="218" y="356"/>
                  </a:lnTo>
                  <a:lnTo>
                    <a:pt x="218" y="357"/>
                  </a:lnTo>
                  <a:lnTo>
                    <a:pt x="219" y="359"/>
                  </a:lnTo>
                  <a:lnTo>
                    <a:pt x="218" y="376"/>
                  </a:lnTo>
                  <a:lnTo>
                    <a:pt x="218" y="376"/>
                  </a:lnTo>
                  <a:lnTo>
                    <a:pt x="218" y="378"/>
                  </a:lnTo>
                  <a:lnTo>
                    <a:pt x="217" y="380"/>
                  </a:lnTo>
                  <a:lnTo>
                    <a:pt x="216" y="381"/>
                  </a:lnTo>
                  <a:lnTo>
                    <a:pt x="214" y="381"/>
                  </a:lnTo>
                  <a:lnTo>
                    <a:pt x="196" y="381"/>
                  </a:lnTo>
                  <a:lnTo>
                    <a:pt x="196" y="381"/>
                  </a:lnTo>
                  <a:lnTo>
                    <a:pt x="195" y="381"/>
                  </a:lnTo>
                  <a:lnTo>
                    <a:pt x="193" y="380"/>
                  </a:lnTo>
                  <a:lnTo>
                    <a:pt x="193" y="378"/>
                  </a:lnTo>
                  <a:lnTo>
                    <a:pt x="191" y="376"/>
                  </a:lnTo>
                  <a:lnTo>
                    <a:pt x="191" y="376"/>
                  </a:lnTo>
                  <a:close/>
                  <a:moveTo>
                    <a:pt x="161" y="393"/>
                  </a:moveTo>
                  <a:lnTo>
                    <a:pt x="161" y="393"/>
                  </a:lnTo>
                  <a:lnTo>
                    <a:pt x="162" y="391"/>
                  </a:lnTo>
                  <a:lnTo>
                    <a:pt x="163" y="390"/>
                  </a:lnTo>
                  <a:lnTo>
                    <a:pt x="164" y="389"/>
                  </a:lnTo>
                  <a:lnTo>
                    <a:pt x="166" y="389"/>
                  </a:lnTo>
                  <a:lnTo>
                    <a:pt x="184" y="389"/>
                  </a:lnTo>
                  <a:lnTo>
                    <a:pt x="184" y="389"/>
                  </a:lnTo>
                  <a:lnTo>
                    <a:pt x="186" y="389"/>
                  </a:lnTo>
                  <a:lnTo>
                    <a:pt x="187" y="390"/>
                  </a:lnTo>
                  <a:lnTo>
                    <a:pt x="188" y="391"/>
                  </a:lnTo>
                  <a:lnTo>
                    <a:pt x="188" y="393"/>
                  </a:lnTo>
                  <a:lnTo>
                    <a:pt x="187" y="410"/>
                  </a:lnTo>
                  <a:lnTo>
                    <a:pt x="187" y="410"/>
                  </a:lnTo>
                  <a:lnTo>
                    <a:pt x="187" y="412"/>
                  </a:lnTo>
                  <a:lnTo>
                    <a:pt x="186" y="414"/>
                  </a:lnTo>
                  <a:lnTo>
                    <a:pt x="185" y="415"/>
                  </a:lnTo>
                  <a:lnTo>
                    <a:pt x="183" y="415"/>
                  </a:lnTo>
                  <a:lnTo>
                    <a:pt x="164" y="415"/>
                  </a:lnTo>
                  <a:lnTo>
                    <a:pt x="164" y="415"/>
                  </a:lnTo>
                  <a:lnTo>
                    <a:pt x="163" y="415"/>
                  </a:lnTo>
                  <a:lnTo>
                    <a:pt x="162" y="414"/>
                  </a:lnTo>
                  <a:lnTo>
                    <a:pt x="161" y="412"/>
                  </a:lnTo>
                  <a:lnTo>
                    <a:pt x="161" y="410"/>
                  </a:lnTo>
                  <a:lnTo>
                    <a:pt x="161" y="393"/>
                  </a:lnTo>
                  <a:close/>
                  <a:moveTo>
                    <a:pt x="157" y="376"/>
                  </a:moveTo>
                  <a:lnTo>
                    <a:pt x="159" y="359"/>
                  </a:lnTo>
                  <a:lnTo>
                    <a:pt x="159" y="359"/>
                  </a:lnTo>
                  <a:lnTo>
                    <a:pt x="160" y="356"/>
                  </a:lnTo>
                  <a:lnTo>
                    <a:pt x="161" y="355"/>
                  </a:lnTo>
                  <a:lnTo>
                    <a:pt x="163" y="355"/>
                  </a:lnTo>
                  <a:lnTo>
                    <a:pt x="181" y="355"/>
                  </a:lnTo>
                  <a:lnTo>
                    <a:pt x="181" y="355"/>
                  </a:lnTo>
                  <a:lnTo>
                    <a:pt x="182" y="355"/>
                  </a:lnTo>
                  <a:lnTo>
                    <a:pt x="184" y="356"/>
                  </a:lnTo>
                  <a:lnTo>
                    <a:pt x="184" y="357"/>
                  </a:lnTo>
                  <a:lnTo>
                    <a:pt x="185" y="359"/>
                  </a:lnTo>
                  <a:lnTo>
                    <a:pt x="184" y="376"/>
                  </a:lnTo>
                  <a:lnTo>
                    <a:pt x="184" y="376"/>
                  </a:lnTo>
                  <a:lnTo>
                    <a:pt x="184" y="378"/>
                  </a:lnTo>
                  <a:lnTo>
                    <a:pt x="183" y="380"/>
                  </a:lnTo>
                  <a:lnTo>
                    <a:pt x="182" y="381"/>
                  </a:lnTo>
                  <a:lnTo>
                    <a:pt x="180" y="381"/>
                  </a:lnTo>
                  <a:lnTo>
                    <a:pt x="162" y="381"/>
                  </a:lnTo>
                  <a:lnTo>
                    <a:pt x="162" y="381"/>
                  </a:lnTo>
                  <a:lnTo>
                    <a:pt x="160" y="381"/>
                  </a:lnTo>
                  <a:lnTo>
                    <a:pt x="159" y="380"/>
                  </a:lnTo>
                  <a:lnTo>
                    <a:pt x="157" y="378"/>
                  </a:lnTo>
                  <a:lnTo>
                    <a:pt x="157" y="376"/>
                  </a:lnTo>
                  <a:lnTo>
                    <a:pt x="157" y="376"/>
                  </a:lnTo>
                  <a:close/>
                  <a:moveTo>
                    <a:pt x="127" y="393"/>
                  </a:moveTo>
                  <a:lnTo>
                    <a:pt x="127" y="393"/>
                  </a:lnTo>
                  <a:lnTo>
                    <a:pt x="127" y="391"/>
                  </a:lnTo>
                  <a:lnTo>
                    <a:pt x="128" y="390"/>
                  </a:lnTo>
                  <a:lnTo>
                    <a:pt x="130" y="389"/>
                  </a:lnTo>
                  <a:lnTo>
                    <a:pt x="131" y="389"/>
                  </a:lnTo>
                  <a:lnTo>
                    <a:pt x="149" y="389"/>
                  </a:lnTo>
                  <a:lnTo>
                    <a:pt x="149" y="389"/>
                  </a:lnTo>
                  <a:lnTo>
                    <a:pt x="151" y="389"/>
                  </a:lnTo>
                  <a:lnTo>
                    <a:pt x="152" y="390"/>
                  </a:lnTo>
                  <a:lnTo>
                    <a:pt x="153" y="391"/>
                  </a:lnTo>
                  <a:lnTo>
                    <a:pt x="153" y="393"/>
                  </a:lnTo>
                  <a:lnTo>
                    <a:pt x="152" y="410"/>
                  </a:lnTo>
                  <a:lnTo>
                    <a:pt x="152" y="410"/>
                  </a:lnTo>
                  <a:lnTo>
                    <a:pt x="152" y="412"/>
                  </a:lnTo>
                  <a:lnTo>
                    <a:pt x="151" y="414"/>
                  </a:lnTo>
                  <a:lnTo>
                    <a:pt x="150" y="415"/>
                  </a:lnTo>
                  <a:lnTo>
                    <a:pt x="148" y="415"/>
                  </a:lnTo>
                  <a:lnTo>
                    <a:pt x="129" y="415"/>
                  </a:lnTo>
                  <a:lnTo>
                    <a:pt x="129" y="415"/>
                  </a:lnTo>
                  <a:lnTo>
                    <a:pt x="128" y="415"/>
                  </a:lnTo>
                  <a:lnTo>
                    <a:pt x="127" y="414"/>
                  </a:lnTo>
                  <a:lnTo>
                    <a:pt x="126" y="412"/>
                  </a:lnTo>
                  <a:lnTo>
                    <a:pt x="126" y="410"/>
                  </a:lnTo>
                  <a:lnTo>
                    <a:pt x="127" y="393"/>
                  </a:lnTo>
                  <a:close/>
                  <a:moveTo>
                    <a:pt x="123" y="376"/>
                  </a:moveTo>
                  <a:lnTo>
                    <a:pt x="125" y="359"/>
                  </a:lnTo>
                  <a:lnTo>
                    <a:pt x="125" y="359"/>
                  </a:lnTo>
                  <a:lnTo>
                    <a:pt x="126" y="356"/>
                  </a:lnTo>
                  <a:lnTo>
                    <a:pt x="128" y="355"/>
                  </a:lnTo>
                  <a:lnTo>
                    <a:pt x="129" y="355"/>
                  </a:lnTo>
                  <a:lnTo>
                    <a:pt x="147" y="355"/>
                  </a:lnTo>
                  <a:lnTo>
                    <a:pt x="147" y="355"/>
                  </a:lnTo>
                  <a:lnTo>
                    <a:pt x="149" y="355"/>
                  </a:lnTo>
                  <a:lnTo>
                    <a:pt x="150" y="356"/>
                  </a:lnTo>
                  <a:lnTo>
                    <a:pt x="151" y="357"/>
                  </a:lnTo>
                  <a:lnTo>
                    <a:pt x="151" y="359"/>
                  </a:lnTo>
                  <a:lnTo>
                    <a:pt x="150" y="376"/>
                  </a:lnTo>
                  <a:lnTo>
                    <a:pt x="150" y="376"/>
                  </a:lnTo>
                  <a:lnTo>
                    <a:pt x="149" y="378"/>
                  </a:lnTo>
                  <a:lnTo>
                    <a:pt x="149" y="380"/>
                  </a:lnTo>
                  <a:lnTo>
                    <a:pt x="147" y="381"/>
                  </a:lnTo>
                  <a:lnTo>
                    <a:pt x="146" y="381"/>
                  </a:lnTo>
                  <a:lnTo>
                    <a:pt x="127" y="381"/>
                  </a:lnTo>
                  <a:lnTo>
                    <a:pt x="127" y="381"/>
                  </a:lnTo>
                  <a:lnTo>
                    <a:pt x="126" y="381"/>
                  </a:lnTo>
                  <a:lnTo>
                    <a:pt x="125" y="380"/>
                  </a:lnTo>
                  <a:lnTo>
                    <a:pt x="123" y="378"/>
                  </a:lnTo>
                  <a:lnTo>
                    <a:pt x="123" y="376"/>
                  </a:lnTo>
                  <a:lnTo>
                    <a:pt x="123" y="376"/>
                  </a:lnTo>
                  <a:close/>
                  <a:moveTo>
                    <a:pt x="117" y="359"/>
                  </a:moveTo>
                  <a:lnTo>
                    <a:pt x="116" y="376"/>
                  </a:lnTo>
                  <a:lnTo>
                    <a:pt x="116" y="376"/>
                  </a:lnTo>
                  <a:lnTo>
                    <a:pt x="115" y="378"/>
                  </a:lnTo>
                  <a:lnTo>
                    <a:pt x="114" y="380"/>
                  </a:lnTo>
                  <a:lnTo>
                    <a:pt x="113" y="381"/>
                  </a:lnTo>
                  <a:lnTo>
                    <a:pt x="111" y="381"/>
                  </a:lnTo>
                  <a:lnTo>
                    <a:pt x="93" y="381"/>
                  </a:lnTo>
                  <a:lnTo>
                    <a:pt x="93" y="381"/>
                  </a:lnTo>
                  <a:lnTo>
                    <a:pt x="92" y="381"/>
                  </a:lnTo>
                  <a:lnTo>
                    <a:pt x="89" y="380"/>
                  </a:lnTo>
                  <a:lnTo>
                    <a:pt x="89" y="378"/>
                  </a:lnTo>
                  <a:lnTo>
                    <a:pt x="89" y="376"/>
                  </a:lnTo>
                  <a:lnTo>
                    <a:pt x="91" y="359"/>
                  </a:lnTo>
                  <a:lnTo>
                    <a:pt x="91" y="359"/>
                  </a:lnTo>
                  <a:lnTo>
                    <a:pt x="93" y="356"/>
                  </a:lnTo>
                  <a:lnTo>
                    <a:pt x="94" y="355"/>
                  </a:lnTo>
                  <a:lnTo>
                    <a:pt x="95" y="355"/>
                  </a:lnTo>
                  <a:lnTo>
                    <a:pt x="113" y="355"/>
                  </a:lnTo>
                  <a:lnTo>
                    <a:pt x="113" y="355"/>
                  </a:lnTo>
                  <a:lnTo>
                    <a:pt x="115" y="355"/>
                  </a:lnTo>
                  <a:lnTo>
                    <a:pt x="116" y="356"/>
                  </a:lnTo>
                  <a:lnTo>
                    <a:pt x="117" y="357"/>
                  </a:lnTo>
                  <a:lnTo>
                    <a:pt x="117" y="359"/>
                  </a:lnTo>
                  <a:lnTo>
                    <a:pt x="117" y="359"/>
                  </a:lnTo>
                  <a:close/>
                  <a:moveTo>
                    <a:pt x="58" y="359"/>
                  </a:moveTo>
                  <a:lnTo>
                    <a:pt x="58" y="359"/>
                  </a:lnTo>
                  <a:lnTo>
                    <a:pt x="59" y="356"/>
                  </a:lnTo>
                  <a:lnTo>
                    <a:pt x="60" y="355"/>
                  </a:lnTo>
                  <a:lnTo>
                    <a:pt x="62" y="355"/>
                  </a:lnTo>
                  <a:lnTo>
                    <a:pt x="80" y="355"/>
                  </a:lnTo>
                  <a:lnTo>
                    <a:pt x="80" y="355"/>
                  </a:lnTo>
                  <a:lnTo>
                    <a:pt x="81" y="355"/>
                  </a:lnTo>
                  <a:lnTo>
                    <a:pt x="82" y="356"/>
                  </a:lnTo>
                  <a:lnTo>
                    <a:pt x="83" y="357"/>
                  </a:lnTo>
                  <a:lnTo>
                    <a:pt x="83" y="359"/>
                  </a:lnTo>
                  <a:lnTo>
                    <a:pt x="81" y="376"/>
                  </a:lnTo>
                  <a:lnTo>
                    <a:pt x="81" y="376"/>
                  </a:lnTo>
                  <a:lnTo>
                    <a:pt x="80" y="380"/>
                  </a:lnTo>
                  <a:lnTo>
                    <a:pt x="79" y="381"/>
                  </a:lnTo>
                  <a:lnTo>
                    <a:pt x="77" y="381"/>
                  </a:lnTo>
                  <a:lnTo>
                    <a:pt x="59" y="381"/>
                  </a:lnTo>
                  <a:lnTo>
                    <a:pt x="59" y="381"/>
                  </a:lnTo>
                  <a:lnTo>
                    <a:pt x="58" y="381"/>
                  </a:lnTo>
                  <a:lnTo>
                    <a:pt x="55" y="380"/>
                  </a:lnTo>
                  <a:lnTo>
                    <a:pt x="55" y="378"/>
                  </a:lnTo>
                  <a:lnTo>
                    <a:pt x="55" y="376"/>
                  </a:lnTo>
                  <a:lnTo>
                    <a:pt x="58" y="359"/>
                  </a:lnTo>
                  <a:close/>
                  <a:moveTo>
                    <a:pt x="53" y="393"/>
                  </a:moveTo>
                  <a:lnTo>
                    <a:pt x="53" y="393"/>
                  </a:lnTo>
                  <a:lnTo>
                    <a:pt x="53" y="391"/>
                  </a:lnTo>
                  <a:lnTo>
                    <a:pt x="54" y="390"/>
                  </a:lnTo>
                  <a:lnTo>
                    <a:pt x="57" y="389"/>
                  </a:lnTo>
                  <a:lnTo>
                    <a:pt x="58" y="389"/>
                  </a:lnTo>
                  <a:lnTo>
                    <a:pt x="80" y="389"/>
                  </a:lnTo>
                  <a:lnTo>
                    <a:pt x="80" y="389"/>
                  </a:lnTo>
                  <a:lnTo>
                    <a:pt x="82" y="389"/>
                  </a:lnTo>
                  <a:lnTo>
                    <a:pt x="83" y="390"/>
                  </a:lnTo>
                  <a:lnTo>
                    <a:pt x="84" y="391"/>
                  </a:lnTo>
                  <a:lnTo>
                    <a:pt x="84" y="393"/>
                  </a:lnTo>
                  <a:lnTo>
                    <a:pt x="82" y="410"/>
                  </a:lnTo>
                  <a:lnTo>
                    <a:pt x="82" y="410"/>
                  </a:lnTo>
                  <a:lnTo>
                    <a:pt x="82" y="412"/>
                  </a:lnTo>
                  <a:lnTo>
                    <a:pt x="81" y="414"/>
                  </a:lnTo>
                  <a:lnTo>
                    <a:pt x="80" y="415"/>
                  </a:lnTo>
                  <a:lnTo>
                    <a:pt x="78" y="415"/>
                  </a:lnTo>
                  <a:lnTo>
                    <a:pt x="54" y="415"/>
                  </a:lnTo>
                  <a:lnTo>
                    <a:pt x="54" y="415"/>
                  </a:lnTo>
                  <a:lnTo>
                    <a:pt x="53" y="415"/>
                  </a:lnTo>
                  <a:lnTo>
                    <a:pt x="52" y="414"/>
                  </a:lnTo>
                  <a:lnTo>
                    <a:pt x="51" y="412"/>
                  </a:lnTo>
                  <a:lnTo>
                    <a:pt x="51" y="410"/>
                  </a:lnTo>
                  <a:lnTo>
                    <a:pt x="53" y="393"/>
                  </a:lnTo>
                  <a:close/>
                  <a:moveTo>
                    <a:pt x="68" y="444"/>
                  </a:moveTo>
                  <a:lnTo>
                    <a:pt x="68" y="444"/>
                  </a:lnTo>
                  <a:lnTo>
                    <a:pt x="68" y="445"/>
                  </a:lnTo>
                  <a:lnTo>
                    <a:pt x="67" y="448"/>
                  </a:lnTo>
                  <a:lnTo>
                    <a:pt x="66" y="449"/>
                  </a:lnTo>
                  <a:lnTo>
                    <a:pt x="64" y="449"/>
                  </a:lnTo>
                  <a:lnTo>
                    <a:pt x="51" y="449"/>
                  </a:lnTo>
                  <a:lnTo>
                    <a:pt x="51" y="449"/>
                  </a:lnTo>
                  <a:lnTo>
                    <a:pt x="49" y="449"/>
                  </a:lnTo>
                  <a:lnTo>
                    <a:pt x="48" y="448"/>
                  </a:lnTo>
                  <a:lnTo>
                    <a:pt x="47" y="445"/>
                  </a:lnTo>
                  <a:lnTo>
                    <a:pt x="47" y="444"/>
                  </a:lnTo>
                  <a:lnTo>
                    <a:pt x="49" y="427"/>
                  </a:lnTo>
                  <a:lnTo>
                    <a:pt x="49" y="427"/>
                  </a:lnTo>
                  <a:lnTo>
                    <a:pt x="50" y="425"/>
                  </a:lnTo>
                  <a:lnTo>
                    <a:pt x="51" y="424"/>
                  </a:lnTo>
                  <a:lnTo>
                    <a:pt x="52" y="423"/>
                  </a:lnTo>
                  <a:lnTo>
                    <a:pt x="53" y="423"/>
                  </a:lnTo>
                  <a:lnTo>
                    <a:pt x="67" y="423"/>
                  </a:lnTo>
                  <a:lnTo>
                    <a:pt x="67" y="423"/>
                  </a:lnTo>
                  <a:lnTo>
                    <a:pt x="68" y="423"/>
                  </a:lnTo>
                  <a:lnTo>
                    <a:pt x="69" y="424"/>
                  </a:lnTo>
                  <a:lnTo>
                    <a:pt x="70" y="425"/>
                  </a:lnTo>
                  <a:lnTo>
                    <a:pt x="70" y="427"/>
                  </a:lnTo>
                  <a:lnTo>
                    <a:pt x="68" y="444"/>
                  </a:lnTo>
                  <a:close/>
                  <a:moveTo>
                    <a:pt x="109" y="444"/>
                  </a:moveTo>
                  <a:lnTo>
                    <a:pt x="109" y="444"/>
                  </a:lnTo>
                  <a:lnTo>
                    <a:pt x="108" y="445"/>
                  </a:lnTo>
                  <a:lnTo>
                    <a:pt x="106" y="448"/>
                  </a:lnTo>
                  <a:lnTo>
                    <a:pt x="105" y="449"/>
                  </a:lnTo>
                  <a:lnTo>
                    <a:pt x="103" y="449"/>
                  </a:lnTo>
                  <a:lnTo>
                    <a:pt x="81" y="449"/>
                  </a:lnTo>
                  <a:lnTo>
                    <a:pt x="81" y="449"/>
                  </a:lnTo>
                  <a:lnTo>
                    <a:pt x="79" y="449"/>
                  </a:lnTo>
                  <a:lnTo>
                    <a:pt x="78" y="448"/>
                  </a:lnTo>
                  <a:lnTo>
                    <a:pt x="77" y="445"/>
                  </a:lnTo>
                  <a:lnTo>
                    <a:pt x="77" y="444"/>
                  </a:lnTo>
                  <a:lnTo>
                    <a:pt x="79" y="427"/>
                  </a:lnTo>
                  <a:lnTo>
                    <a:pt x="79" y="427"/>
                  </a:lnTo>
                  <a:lnTo>
                    <a:pt x="79" y="425"/>
                  </a:lnTo>
                  <a:lnTo>
                    <a:pt x="80" y="424"/>
                  </a:lnTo>
                  <a:lnTo>
                    <a:pt x="81" y="423"/>
                  </a:lnTo>
                  <a:lnTo>
                    <a:pt x="83" y="423"/>
                  </a:lnTo>
                  <a:lnTo>
                    <a:pt x="105" y="423"/>
                  </a:lnTo>
                  <a:lnTo>
                    <a:pt x="105" y="423"/>
                  </a:lnTo>
                  <a:lnTo>
                    <a:pt x="108" y="423"/>
                  </a:lnTo>
                  <a:lnTo>
                    <a:pt x="109" y="424"/>
                  </a:lnTo>
                  <a:lnTo>
                    <a:pt x="110" y="425"/>
                  </a:lnTo>
                  <a:lnTo>
                    <a:pt x="110" y="427"/>
                  </a:lnTo>
                  <a:lnTo>
                    <a:pt x="109" y="444"/>
                  </a:lnTo>
                  <a:close/>
                  <a:moveTo>
                    <a:pt x="113" y="415"/>
                  </a:moveTo>
                  <a:lnTo>
                    <a:pt x="94" y="415"/>
                  </a:lnTo>
                  <a:lnTo>
                    <a:pt x="94" y="415"/>
                  </a:lnTo>
                  <a:lnTo>
                    <a:pt x="93" y="415"/>
                  </a:lnTo>
                  <a:lnTo>
                    <a:pt x="92" y="414"/>
                  </a:lnTo>
                  <a:lnTo>
                    <a:pt x="91" y="412"/>
                  </a:lnTo>
                  <a:lnTo>
                    <a:pt x="91" y="410"/>
                  </a:lnTo>
                  <a:lnTo>
                    <a:pt x="92" y="393"/>
                  </a:lnTo>
                  <a:lnTo>
                    <a:pt x="92" y="393"/>
                  </a:lnTo>
                  <a:lnTo>
                    <a:pt x="94" y="390"/>
                  </a:lnTo>
                  <a:lnTo>
                    <a:pt x="95" y="389"/>
                  </a:lnTo>
                  <a:lnTo>
                    <a:pt x="97" y="389"/>
                  </a:lnTo>
                  <a:lnTo>
                    <a:pt x="115" y="389"/>
                  </a:lnTo>
                  <a:lnTo>
                    <a:pt x="115" y="389"/>
                  </a:lnTo>
                  <a:lnTo>
                    <a:pt x="116" y="389"/>
                  </a:lnTo>
                  <a:lnTo>
                    <a:pt x="118" y="390"/>
                  </a:lnTo>
                  <a:lnTo>
                    <a:pt x="118" y="391"/>
                  </a:lnTo>
                  <a:lnTo>
                    <a:pt x="119" y="393"/>
                  </a:lnTo>
                  <a:lnTo>
                    <a:pt x="117" y="410"/>
                  </a:lnTo>
                  <a:lnTo>
                    <a:pt x="117" y="410"/>
                  </a:lnTo>
                  <a:lnTo>
                    <a:pt x="117" y="412"/>
                  </a:lnTo>
                  <a:lnTo>
                    <a:pt x="116" y="414"/>
                  </a:lnTo>
                  <a:lnTo>
                    <a:pt x="115" y="415"/>
                  </a:lnTo>
                  <a:lnTo>
                    <a:pt x="113" y="415"/>
                  </a:lnTo>
                  <a:lnTo>
                    <a:pt x="113" y="415"/>
                  </a:lnTo>
                  <a:close/>
                  <a:moveTo>
                    <a:pt x="335" y="449"/>
                  </a:moveTo>
                  <a:lnTo>
                    <a:pt x="120" y="449"/>
                  </a:lnTo>
                  <a:lnTo>
                    <a:pt x="120" y="449"/>
                  </a:lnTo>
                  <a:lnTo>
                    <a:pt x="118" y="449"/>
                  </a:lnTo>
                  <a:lnTo>
                    <a:pt x="117" y="448"/>
                  </a:lnTo>
                  <a:lnTo>
                    <a:pt x="116" y="445"/>
                  </a:lnTo>
                  <a:lnTo>
                    <a:pt x="116" y="444"/>
                  </a:lnTo>
                  <a:lnTo>
                    <a:pt x="117" y="427"/>
                  </a:lnTo>
                  <a:lnTo>
                    <a:pt x="117" y="427"/>
                  </a:lnTo>
                  <a:lnTo>
                    <a:pt x="118" y="425"/>
                  </a:lnTo>
                  <a:lnTo>
                    <a:pt x="119" y="424"/>
                  </a:lnTo>
                  <a:lnTo>
                    <a:pt x="120" y="423"/>
                  </a:lnTo>
                  <a:lnTo>
                    <a:pt x="122" y="423"/>
                  </a:lnTo>
                  <a:lnTo>
                    <a:pt x="333" y="423"/>
                  </a:lnTo>
                  <a:lnTo>
                    <a:pt x="333" y="423"/>
                  </a:lnTo>
                  <a:lnTo>
                    <a:pt x="335" y="423"/>
                  </a:lnTo>
                  <a:lnTo>
                    <a:pt x="336" y="424"/>
                  </a:lnTo>
                  <a:lnTo>
                    <a:pt x="337" y="425"/>
                  </a:lnTo>
                  <a:lnTo>
                    <a:pt x="337" y="427"/>
                  </a:lnTo>
                  <a:lnTo>
                    <a:pt x="338" y="444"/>
                  </a:lnTo>
                  <a:lnTo>
                    <a:pt x="338" y="444"/>
                  </a:lnTo>
                  <a:lnTo>
                    <a:pt x="338" y="445"/>
                  </a:lnTo>
                  <a:lnTo>
                    <a:pt x="337" y="448"/>
                  </a:lnTo>
                  <a:lnTo>
                    <a:pt x="336" y="449"/>
                  </a:lnTo>
                  <a:lnTo>
                    <a:pt x="335" y="449"/>
                  </a:lnTo>
                  <a:lnTo>
                    <a:pt x="335" y="449"/>
                  </a:lnTo>
                  <a:close/>
                  <a:moveTo>
                    <a:pt x="335" y="410"/>
                  </a:moveTo>
                  <a:lnTo>
                    <a:pt x="334" y="393"/>
                  </a:lnTo>
                  <a:lnTo>
                    <a:pt x="334" y="393"/>
                  </a:lnTo>
                  <a:lnTo>
                    <a:pt x="335" y="391"/>
                  </a:lnTo>
                  <a:lnTo>
                    <a:pt x="335" y="390"/>
                  </a:lnTo>
                  <a:lnTo>
                    <a:pt x="337" y="389"/>
                  </a:lnTo>
                  <a:lnTo>
                    <a:pt x="338" y="389"/>
                  </a:lnTo>
                  <a:lnTo>
                    <a:pt x="357" y="389"/>
                  </a:lnTo>
                  <a:lnTo>
                    <a:pt x="357" y="389"/>
                  </a:lnTo>
                  <a:lnTo>
                    <a:pt x="358" y="389"/>
                  </a:lnTo>
                  <a:lnTo>
                    <a:pt x="359" y="390"/>
                  </a:lnTo>
                  <a:lnTo>
                    <a:pt x="360" y="391"/>
                  </a:lnTo>
                  <a:lnTo>
                    <a:pt x="362" y="393"/>
                  </a:lnTo>
                  <a:lnTo>
                    <a:pt x="363" y="410"/>
                  </a:lnTo>
                  <a:lnTo>
                    <a:pt x="363" y="410"/>
                  </a:lnTo>
                  <a:lnTo>
                    <a:pt x="363" y="412"/>
                  </a:lnTo>
                  <a:lnTo>
                    <a:pt x="362" y="414"/>
                  </a:lnTo>
                  <a:lnTo>
                    <a:pt x="360" y="415"/>
                  </a:lnTo>
                  <a:lnTo>
                    <a:pt x="358" y="415"/>
                  </a:lnTo>
                  <a:lnTo>
                    <a:pt x="340" y="415"/>
                  </a:lnTo>
                  <a:lnTo>
                    <a:pt x="340" y="415"/>
                  </a:lnTo>
                  <a:lnTo>
                    <a:pt x="338" y="415"/>
                  </a:lnTo>
                  <a:lnTo>
                    <a:pt x="337" y="414"/>
                  </a:lnTo>
                  <a:lnTo>
                    <a:pt x="336" y="412"/>
                  </a:lnTo>
                  <a:lnTo>
                    <a:pt x="335" y="410"/>
                  </a:lnTo>
                  <a:lnTo>
                    <a:pt x="335" y="410"/>
                  </a:lnTo>
                  <a:close/>
                  <a:moveTo>
                    <a:pt x="374" y="449"/>
                  </a:moveTo>
                  <a:lnTo>
                    <a:pt x="351" y="449"/>
                  </a:lnTo>
                  <a:lnTo>
                    <a:pt x="351" y="449"/>
                  </a:lnTo>
                  <a:lnTo>
                    <a:pt x="350" y="449"/>
                  </a:lnTo>
                  <a:lnTo>
                    <a:pt x="348" y="448"/>
                  </a:lnTo>
                  <a:lnTo>
                    <a:pt x="347" y="445"/>
                  </a:lnTo>
                  <a:lnTo>
                    <a:pt x="347" y="444"/>
                  </a:lnTo>
                  <a:lnTo>
                    <a:pt x="346" y="427"/>
                  </a:lnTo>
                  <a:lnTo>
                    <a:pt x="346" y="427"/>
                  </a:lnTo>
                  <a:lnTo>
                    <a:pt x="346" y="425"/>
                  </a:lnTo>
                  <a:lnTo>
                    <a:pt x="347" y="424"/>
                  </a:lnTo>
                  <a:lnTo>
                    <a:pt x="348" y="423"/>
                  </a:lnTo>
                  <a:lnTo>
                    <a:pt x="350" y="423"/>
                  </a:lnTo>
                  <a:lnTo>
                    <a:pt x="372" y="423"/>
                  </a:lnTo>
                  <a:lnTo>
                    <a:pt x="372" y="423"/>
                  </a:lnTo>
                  <a:lnTo>
                    <a:pt x="374" y="423"/>
                  </a:lnTo>
                  <a:lnTo>
                    <a:pt x="375" y="424"/>
                  </a:lnTo>
                  <a:lnTo>
                    <a:pt x="376" y="425"/>
                  </a:lnTo>
                  <a:lnTo>
                    <a:pt x="376" y="427"/>
                  </a:lnTo>
                  <a:lnTo>
                    <a:pt x="379" y="444"/>
                  </a:lnTo>
                  <a:lnTo>
                    <a:pt x="379" y="444"/>
                  </a:lnTo>
                  <a:lnTo>
                    <a:pt x="377" y="445"/>
                  </a:lnTo>
                  <a:lnTo>
                    <a:pt x="377" y="448"/>
                  </a:lnTo>
                  <a:lnTo>
                    <a:pt x="375" y="449"/>
                  </a:lnTo>
                  <a:lnTo>
                    <a:pt x="374" y="449"/>
                  </a:lnTo>
                  <a:lnTo>
                    <a:pt x="374" y="449"/>
                  </a:lnTo>
                  <a:close/>
                  <a:moveTo>
                    <a:pt x="430" y="449"/>
                  </a:moveTo>
                  <a:lnTo>
                    <a:pt x="391" y="449"/>
                  </a:lnTo>
                  <a:lnTo>
                    <a:pt x="391" y="449"/>
                  </a:lnTo>
                  <a:lnTo>
                    <a:pt x="389" y="449"/>
                  </a:lnTo>
                  <a:lnTo>
                    <a:pt x="388" y="448"/>
                  </a:lnTo>
                  <a:lnTo>
                    <a:pt x="387" y="445"/>
                  </a:lnTo>
                  <a:lnTo>
                    <a:pt x="386" y="444"/>
                  </a:lnTo>
                  <a:lnTo>
                    <a:pt x="385" y="427"/>
                  </a:lnTo>
                  <a:lnTo>
                    <a:pt x="385" y="427"/>
                  </a:lnTo>
                  <a:lnTo>
                    <a:pt x="385" y="425"/>
                  </a:lnTo>
                  <a:lnTo>
                    <a:pt x="386" y="424"/>
                  </a:lnTo>
                  <a:lnTo>
                    <a:pt x="387" y="423"/>
                  </a:lnTo>
                  <a:lnTo>
                    <a:pt x="388" y="423"/>
                  </a:lnTo>
                  <a:lnTo>
                    <a:pt x="426" y="423"/>
                  </a:lnTo>
                  <a:lnTo>
                    <a:pt x="426" y="423"/>
                  </a:lnTo>
                  <a:lnTo>
                    <a:pt x="429" y="423"/>
                  </a:lnTo>
                  <a:lnTo>
                    <a:pt x="430" y="424"/>
                  </a:lnTo>
                  <a:lnTo>
                    <a:pt x="432" y="427"/>
                  </a:lnTo>
                  <a:lnTo>
                    <a:pt x="434" y="444"/>
                  </a:lnTo>
                  <a:lnTo>
                    <a:pt x="434" y="444"/>
                  </a:lnTo>
                  <a:lnTo>
                    <a:pt x="434" y="445"/>
                  </a:lnTo>
                  <a:lnTo>
                    <a:pt x="433" y="448"/>
                  </a:lnTo>
                  <a:lnTo>
                    <a:pt x="432" y="449"/>
                  </a:lnTo>
                  <a:lnTo>
                    <a:pt x="430" y="449"/>
                  </a:lnTo>
                  <a:lnTo>
                    <a:pt x="430" y="449"/>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cs typeface="Arial" charset="0"/>
              </a:endParaRPr>
            </a:p>
          </p:txBody>
        </p:sp>
        <p:cxnSp>
          <p:nvCxnSpPr>
            <p:cNvPr id="181" name="Straight Connector 180"/>
            <p:cNvCxnSpPr/>
            <p:nvPr/>
          </p:nvCxnSpPr>
          <p:spPr>
            <a:xfrm>
              <a:off x="7080045" y="2040898"/>
              <a:ext cx="1647957" cy="0"/>
            </a:xfrm>
            <a:prstGeom prst="line">
              <a:avLst/>
            </a:prstGeom>
            <a:noFill/>
            <a:ln w="12700" cap="flat" cmpd="sng" algn="ctr">
              <a:solidFill>
                <a:srgbClr val="00A1DE"/>
              </a:solidFill>
              <a:prstDash val="solid"/>
              <a:headEnd type="none"/>
              <a:tailEnd type="none"/>
            </a:ln>
            <a:effectLst/>
          </p:spPr>
        </p:cxnSp>
        <p:sp>
          <p:nvSpPr>
            <p:cNvPr id="182" name="Rectangle 181"/>
            <p:cNvSpPr/>
            <p:nvPr/>
          </p:nvSpPr>
          <p:spPr>
            <a:xfrm>
              <a:off x="7142583" y="2089631"/>
              <a:ext cx="1820037" cy="1292662"/>
            </a:xfrm>
            <a:prstGeom prst="rect">
              <a:avLst/>
            </a:prstGeom>
          </p:spPr>
          <p:txBody>
            <a:bodyPr wrap="square" lIns="0" tIns="0" rIns="0" bIns="0">
              <a:spAutoFit/>
            </a:bodyPr>
            <a:lstStyle/>
            <a:p>
              <a:pPr marL="0" marR="0" lvl="0" indent="0" algn="l" defTabSz="914400" eaLnBrk="1" fontAlgn="auto" latinLnBrk="0" hangingPunct="1">
                <a:lnSpc>
                  <a:spcPct val="100000"/>
                </a:lnSpc>
                <a:spcBef>
                  <a:spcPct val="0"/>
                </a:spcBef>
                <a:spcAft>
                  <a:spcPts val="600"/>
                </a:spcAft>
                <a:buClrTx/>
                <a:buSzTx/>
                <a:buFontTx/>
                <a:buNone/>
                <a:tabLst/>
                <a:defRPr/>
              </a:pPr>
              <a:r>
                <a:rPr kumimoji="0" lang="en-US" sz="1050" b="0" i="0" u="none" strike="noStrike" kern="0" cap="none" spc="0" normalizeH="0" baseline="0" noProof="0" dirty="0" smtClean="0">
                  <a:ln>
                    <a:noFill/>
                  </a:ln>
                  <a:solidFill>
                    <a:srgbClr val="000000"/>
                  </a:solidFill>
                  <a:effectLst/>
                  <a:uLnTx/>
                  <a:uFillTx/>
                  <a:latin typeface="Arial"/>
                  <a:cs typeface="Arial" charset="0"/>
                </a:rPr>
                <a:t>Simple</a:t>
              </a:r>
              <a:r>
                <a:rPr kumimoji="0" lang="en-US" sz="1050" b="0" i="0" u="none" strike="noStrike" kern="0" cap="none" spc="0" normalizeH="0" baseline="0" noProof="0" dirty="0">
                  <a:ln>
                    <a:noFill/>
                  </a:ln>
                  <a:solidFill>
                    <a:srgbClr val="000000"/>
                  </a:solidFill>
                  <a:effectLst/>
                  <a:uLnTx/>
                  <a:uFillTx/>
                  <a:latin typeface="Arial"/>
                  <a:cs typeface="Arial" charset="0"/>
                </a:rPr>
                <a:t>, flexible and distributed plans provide </a:t>
              </a:r>
              <a:r>
                <a:rPr kumimoji="0" lang="en-US" sz="1050" b="0" i="0" u="none" strike="noStrike" kern="0" cap="none" spc="0" normalizeH="0" baseline="0" noProof="0" dirty="0" smtClean="0">
                  <a:ln>
                    <a:noFill/>
                  </a:ln>
                  <a:solidFill>
                    <a:srgbClr val="000000"/>
                  </a:solidFill>
                  <a:effectLst/>
                  <a:uLnTx/>
                  <a:uFillTx/>
                  <a:latin typeface="Arial"/>
                  <a:cs typeface="Arial" charset="0"/>
                </a:rPr>
                <a:t>guidance to responsible </a:t>
              </a:r>
              <a:r>
                <a:rPr kumimoji="0" lang="en-US" sz="1050" b="0" i="0" u="none" strike="noStrike" kern="0" cap="none" spc="0" normalizeH="0" baseline="0" noProof="0" dirty="0">
                  <a:ln>
                    <a:noFill/>
                  </a:ln>
                  <a:solidFill>
                    <a:srgbClr val="000000"/>
                  </a:solidFill>
                  <a:effectLst/>
                  <a:uLnTx/>
                  <a:uFillTx/>
                  <a:latin typeface="Arial"/>
                  <a:cs typeface="Arial" charset="0"/>
                </a:rPr>
                <a:t>parties throughout the organization.  Understand where external help is needed and have contracts and capabilities in place </a:t>
              </a:r>
              <a:r>
                <a:rPr kumimoji="0" lang="en-US" sz="1050" b="0" i="0" u="none" strike="noStrike" kern="0" cap="none" spc="0" normalizeH="0" baseline="0" noProof="0" dirty="0" smtClean="0">
                  <a:ln>
                    <a:noFill/>
                  </a:ln>
                  <a:solidFill>
                    <a:srgbClr val="000000"/>
                  </a:solidFill>
                  <a:effectLst/>
                  <a:uLnTx/>
                  <a:uFillTx/>
                  <a:latin typeface="Arial"/>
                  <a:cs typeface="Arial" charset="0"/>
                </a:rPr>
                <a:t>beforehand.</a:t>
              </a:r>
              <a:endParaRPr kumimoji="0" lang="en-US" sz="1050" b="0" i="0" u="none" strike="noStrike" kern="0" cap="none" spc="0" normalizeH="0" baseline="0" noProof="0" dirty="0">
                <a:ln>
                  <a:noFill/>
                </a:ln>
                <a:solidFill>
                  <a:srgbClr val="000000"/>
                </a:solidFill>
                <a:effectLst/>
                <a:uLnTx/>
                <a:uFillTx/>
                <a:latin typeface="Arial"/>
                <a:cs typeface="Arial" charset="0"/>
              </a:endParaRPr>
            </a:p>
          </p:txBody>
        </p:sp>
        <p:sp>
          <p:nvSpPr>
            <p:cNvPr id="183" name="Freeform 313"/>
            <p:cNvSpPr>
              <a:spLocks noEditPoints="1"/>
            </p:cNvSpPr>
            <p:nvPr/>
          </p:nvSpPr>
          <p:spPr bwMode="auto">
            <a:xfrm>
              <a:off x="6338191" y="2498350"/>
              <a:ext cx="404817" cy="448287"/>
            </a:xfrm>
            <a:custGeom>
              <a:avLst/>
              <a:gdLst>
                <a:gd name="T0" fmla="*/ 42 w 338"/>
                <a:gd name="T1" fmla="*/ 0 h 380"/>
                <a:gd name="T2" fmla="*/ 34 w 338"/>
                <a:gd name="T3" fmla="*/ 1 h 380"/>
                <a:gd name="T4" fmla="*/ 18 w 338"/>
                <a:gd name="T5" fmla="*/ 7 h 380"/>
                <a:gd name="T6" fmla="*/ 7 w 338"/>
                <a:gd name="T7" fmla="*/ 18 h 380"/>
                <a:gd name="T8" fmla="*/ 1 w 338"/>
                <a:gd name="T9" fmla="*/ 34 h 380"/>
                <a:gd name="T10" fmla="*/ 0 w 338"/>
                <a:gd name="T11" fmla="*/ 338 h 380"/>
                <a:gd name="T12" fmla="*/ 1 w 338"/>
                <a:gd name="T13" fmla="*/ 346 h 380"/>
                <a:gd name="T14" fmla="*/ 7 w 338"/>
                <a:gd name="T15" fmla="*/ 361 h 380"/>
                <a:gd name="T16" fmla="*/ 18 w 338"/>
                <a:gd name="T17" fmla="*/ 373 h 380"/>
                <a:gd name="T18" fmla="*/ 34 w 338"/>
                <a:gd name="T19" fmla="*/ 379 h 380"/>
                <a:gd name="T20" fmla="*/ 295 w 338"/>
                <a:gd name="T21" fmla="*/ 380 h 380"/>
                <a:gd name="T22" fmla="*/ 304 w 338"/>
                <a:gd name="T23" fmla="*/ 379 h 380"/>
                <a:gd name="T24" fmla="*/ 319 w 338"/>
                <a:gd name="T25" fmla="*/ 373 h 380"/>
                <a:gd name="T26" fmla="*/ 330 w 338"/>
                <a:gd name="T27" fmla="*/ 361 h 380"/>
                <a:gd name="T28" fmla="*/ 337 w 338"/>
                <a:gd name="T29" fmla="*/ 346 h 380"/>
                <a:gd name="T30" fmla="*/ 338 w 338"/>
                <a:gd name="T31" fmla="*/ 43 h 380"/>
                <a:gd name="T32" fmla="*/ 337 w 338"/>
                <a:gd name="T33" fmla="*/ 34 h 380"/>
                <a:gd name="T34" fmla="*/ 330 w 338"/>
                <a:gd name="T35" fmla="*/ 18 h 380"/>
                <a:gd name="T36" fmla="*/ 319 w 338"/>
                <a:gd name="T37" fmla="*/ 7 h 380"/>
                <a:gd name="T38" fmla="*/ 304 w 338"/>
                <a:gd name="T39" fmla="*/ 1 h 380"/>
                <a:gd name="T40" fmla="*/ 295 w 338"/>
                <a:gd name="T41" fmla="*/ 0 h 380"/>
                <a:gd name="T42" fmla="*/ 42 w 338"/>
                <a:gd name="T43" fmla="*/ 338 h 380"/>
                <a:gd name="T44" fmla="*/ 295 w 338"/>
                <a:gd name="T45" fmla="*/ 43 h 380"/>
                <a:gd name="T46" fmla="*/ 190 w 338"/>
                <a:gd name="T47" fmla="*/ 233 h 380"/>
                <a:gd name="T48" fmla="*/ 84 w 338"/>
                <a:gd name="T49" fmla="*/ 254 h 380"/>
                <a:gd name="T50" fmla="*/ 190 w 338"/>
                <a:gd name="T51" fmla="*/ 233 h 380"/>
                <a:gd name="T52" fmla="*/ 169 w 338"/>
                <a:gd name="T53" fmla="*/ 148 h 380"/>
                <a:gd name="T54" fmla="*/ 253 w 338"/>
                <a:gd name="T55" fmla="*/ 169 h 380"/>
                <a:gd name="T56" fmla="*/ 169 w 338"/>
                <a:gd name="T57" fmla="*/ 126 h 380"/>
                <a:gd name="T58" fmla="*/ 253 w 338"/>
                <a:gd name="T59" fmla="*/ 84 h 380"/>
                <a:gd name="T60" fmla="*/ 169 w 338"/>
                <a:gd name="T61" fmla="*/ 126 h 380"/>
                <a:gd name="T62" fmla="*/ 84 w 338"/>
                <a:gd name="T63" fmla="*/ 84 h 380"/>
                <a:gd name="T64" fmla="*/ 148 w 338"/>
                <a:gd name="T65" fmla="*/ 169 h 380"/>
                <a:gd name="T66" fmla="*/ 126 w 338"/>
                <a:gd name="T67" fmla="*/ 190 h 380"/>
                <a:gd name="T68" fmla="*/ 84 w 338"/>
                <a:gd name="T69" fmla="*/ 212 h 380"/>
                <a:gd name="T70" fmla="*/ 126 w 338"/>
                <a:gd name="T71" fmla="*/ 190 h 380"/>
                <a:gd name="T72" fmla="*/ 253 w 338"/>
                <a:gd name="T73" fmla="*/ 212 h 380"/>
                <a:gd name="T74" fmla="*/ 148 w 338"/>
                <a:gd name="T75" fmla="*/ 190 h 380"/>
                <a:gd name="T76" fmla="*/ 253 w 338"/>
                <a:gd name="T77" fmla="*/ 274 h 380"/>
                <a:gd name="T78" fmla="*/ 84 w 338"/>
                <a:gd name="T79" fmla="*/ 295 h 380"/>
                <a:gd name="T80" fmla="*/ 253 w 338"/>
                <a:gd name="T81" fmla="*/ 274 h 380"/>
                <a:gd name="T82" fmla="*/ 253 w 338"/>
                <a:gd name="T83" fmla="*/ 254 h 380"/>
                <a:gd name="T84" fmla="*/ 211 w 338"/>
                <a:gd name="T85" fmla="*/ 233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8" h="380">
                  <a:moveTo>
                    <a:pt x="295" y="0"/>
                  </a:moveTo>
                  <a:lnTo>
                    <a:pt x="42" y="0"/>
                  </a:lnTo>
                  <a:lnTo>
                    <a:pt x="42" y="0"/>
                  </a:lnTo>
                  <a:lnTo>
                    <a:pt x="34" y="1"/>
                  </a:lnTo>
                  <a:lnTo>
                    <a:pt x="25" y="3"/>
                  </a:lnTo>
                  <a:lnTo>
                    <a:pt x="18" y="7"/>
                  </a:lnTo>
                  <a:lnTo>
                    <a:pt x="12" y="13"/>
                  </a:lnTo>
                  <a:lnTo>
                    <a:pt x="7" y="18"/>
                  </a:lnTo>
                  <a:lnTo>
                    <a:pt x="3" y="26"/>
                  </a:lnTo>
                  <a:lnTo>
                    <a:pt x="1" y="34"/>
                  </a:lnTo>
                  <a:lnTo>
                    <a:pt x="0" y="43"/>
                  </a:lnTo>
                  <a:lnTo>
                    <a:pt x="0" y="338"/>
                  </a:lnTo>
                  <a:lnTo>
                    <a:pt x="0" y="338"/>
                  </a:lnTo>
                  <a:lnTo>
                    <a:pt x="1" y="346"/>
                  </a:lnTo>
                  <a:lnTo>
                    <a:pt x="3" y="355"/>
                  </a:lnTo>
                  <a:lnTo>
                    <a:pt x="7" y="361"/>
                  </a:lnTo>
                  <a:lnTo>
                    <a:pt x="12" y="368"/>
                  </a:lnTo>
                  <a:lnTo>
                    <a:pt x="18" y="373"/>
                  </a:lnTo>
                  <a:lnTo>
                    <a:pt x="25" y="377"/>
                  </a:lnTo>
                  <a:lnTo>
                    <a:pt x="34" y="379"/>
                  </a:lnTo>
                  <a:lnTo>
                    <a:pt x="42" y="380"/>
                  </a:lnTo>
                  <a:lnTo>
                    <a:pt x="295" y="380"/>
                  </a:lnTo>
                  <a:lnTo>
                    <a:pt x="295" y="380"/>
                  </a:lnTo>
                  <a:lnTo>
                    <a:pt x="304" y="379"/>
                  </a:lnTo>
                  <a:lnTo>
                    <a:pt x="312" y="377"/>
                  </a:lnTo>
                  <a:lnTo>
                    <a:pt x="319" y="373"/>
                  </a:lnTo>
                  <a:lnTo>
                    <a:pt x="325" y="368"/>
                  </a:lnTo>
                  <a:lnTo>
                    <a:pt x="330" y="361"/>
                  </a:lnTo>
                  <a:lnTo>
                    <a:pt x="335" y="355"/>
                  </a:lnTo>
                  <a:lnTo>
                    <a:pt x="337" y="346"/>
                  </a:lnTo>
                  <a:lnTo>
                    <a:pt x="338" y="338"/>
                  </a:lnTo>
                  <a:lnTo>
                    <a:pt x="338" y="43"/>
                  </a:lnTo>
                  <a:lnTo>
                    <a:pt x="338" y="43"/>
                  </a:lnTo>
                  <a:lnTo>
                    <a:pt x="337" y="34"/>
                  </a:lnTo>
                  <a:lnTo>
                    <a:pt x="335" y="26"/>
                  </a:lnTo>
                  <a:lnTo>
                    <a:pt x="330" y="18"/>
                  </a:lnTo>
                  <a:lnTo>
                    <a:pt x="325" y="13"/>
                  </a:lnTo>
                  <a:lnTo>
                    <a:pt x="319" y="7"/>
                  </a:lnTo>
                  <a:lnTo>
                    <a:pt x="312" y="3"/>
                  </a:lnTo>
                  <a:lnTo>
                    <a:pt x="304" y="1"/>
                  </a:lnTo>
                  <a:lnTo>
                    <a:pt x="295" y="0"/>
                  </a:lnTo>
                  <a:lnTo>
                    <a:pt x="295" y="0"/>
                  </a:lnTo>
                  <a:close/>
                  <a:moveTo>
                    <a:pt x="295" y="338"/>
                  </a:moveTo>
                  <a:lnTo>
                    <a:pt x="42" y="338"/>
                  </a:lnTo>
                  <a:lnTo>
                    <a:pt x="42" y="43"/>
                  </a:lnTo>
                  <a:lnTo>
                    <a:pt x="295" y="43"/>
                  </a:lnTo>
                  <a:lnTo>
                    <a:pt x="295" y="338"/>
                  </a:lnTo>
                  <a:close/>
                  <a:moveTo>
                    <a:pt x="190" y="233"/>
                  </a:moveTo>
                  <a:lnTo>
                    <a:pt x="84" y="233"/>
                  </a:lnTo>
                  <a:lnTo>
                    <a:pt x="84" y="254"/>
                  </a:lnTo>
                  <a:lnTo>
                    <a:pt x="190" y="254"/>
                  </a:lnTo>
                  <a:lnTo>
                    <a:pt x="190" y="233"/>
                  </a:lnTo>
                  <a:close/>
                  <a:moveTo>
                    <a:pt x="253" y="148"/>
                  </a:moveTo>
                  <a:lnTo>
                    <a:pt x="169" y="148"/>
                  </a:lnTo>
                  <a:lnTo>
                    <a:pt x="169" y="169"/>
                  </a:lnTo>
                  <a:lnTo>
                    <a:pt x="253" y="169"/>
                  </a:lnTo>
                  <a:lnTo>
                    <a:pt x="253" y="148"/>
                  </a:lnTo>
                  <a:close/>
                  <a:moveTo>
                    <a:pt x="169" y="126"/>
                  </a:moveTo>
                  <a:lnTo>
                    <a:pt x="253" y="126"/>
                  </a:lnTo>
                  <a:lnTo>
                    <a:pt x="253" y="84"/>
                  </a:lnTo>
                  <a:lnTo>
                    <a:pt x="169" y="84"/>
                  </a:lnTo>
                  <a:lnTo>
                    <a:pt x="169" y="126"/>
                  </a:lnTo>
                  <a:close/>
                  <a:moveTo>
                    <a:pt x="148" y="84"/>
                  </a:moveTo>
                  <a:lnTo>
                    <a:pt x="84" y="84"/>
                  </a:lnTo>
                  <a:lnTo>
                    <a:pt x="84" y="169"/>
                  </a:lnTo>
                  <a:lnTo>
                    <a:pt x="148" y="169"/>
                  </a:lnTo>
                  <a:lnTo>
                    <a:pt x="148" y="84"/>
                  </a:lnTo>
                  <a:close/>
                  <a:moveTo>
                    <a:pt x="126" y="190"/>
                  </a:moveTo>
                  <a:lnTo>
                    <a:pt x="84" y="190"/>
                  </a:lnTo>
                  <a:lnTo>
                    <a:pt x="84" y="212"/>
                  </a:lnTo>
                  <a:lnTo>
                    <a:pt x="126" y="212"/>
                  </a:lnTo>
                  <a:lnTo>
                    <a:pt x="126" y="190"/>
                  </a:lnTo>
                  <a:close/>
                  <a:moveTo>
                    <a:pt x="148" y="212"/>
                  </a:moveTo>
                  <a:lnTo>
                    <a:pt x="253" y="212"/>
                  </a:lnTo>
                  <a:lnTo>
                    <a:pt x="253" y="190"/>
                  </a:lnTo>
                  <a:lnTo>
                    <a:pt x="148" y="190"/>
                  </a:lnTo>
                  <a:lnTo>
                    <a:pt x="148" y="212"/>
                  </a:lnTo>
                  <a:close/>
                  <a:moveTo>
                    <a:pt x="253" y="274"/>
                  </a:moveTo>
                  <a:lnTo>
                    <a:pt x="84" y="274"/>
                  </a:lnTo>
                  <a:lnTo>
                    <a:pt x="84" y="295"/>
                  </a:lnTo>
                  <a:lnTo>
                    <a:pt x="253" y="295"/>
                  </a:lnTo>
                  <a:lnTo>
                    <a:pt x="253" y="274"/>
                  </a:lnTo>
                  <a:close/>
                  <a:moveTo>
                    <a:pt x="211" y="254"/>
                  </a:moveTo>
                  <a:lnTo>
                    <a:pt x="253" y="254"/>
                  </a:lnTo>
                  <a:lnTo>
                    <a:pt x="253" y="233"/>
                  </a:lnTo>
                  <a:lnTo>
                    <a:pt x="211" y="233"/>
                  </a:lnTo>
                  <a:lnTo>
                    <a:pt x="211" y="254"/>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cs typeface="Arial" charset="0"/>
              </a:endParaRPr>
            </a:p>
          </p:txBody>
        </p:sp>
        <p:sp>
          <p:nvSpPr>
            <p:cNvPr id="184" name="Freeform 473"/>
            <p:cNvSpPr>
              <a:spLocks noEditPoints="1"/>
            </p:cNvSpPr>
            <p:nvPr/>
          </p:nvSpPr>
          <p:spPr bwMode="auto">
            <a:xfrm>
              <a:off x="5261376" y="5287819"/>
              <a:ext cx="359610" cy="352696"/>
            </a:xfrm>
            <a:custGeom>
              <a:avLst/>
              <a:gdLst>
                <a:gd name="T0" fmla="*/ 226 w 526"/>
                <a:gd name="T1" fmla="*/ 60 h 488"/>
                <a:gd name="T2" fmla="*/ 226 w 526"/>
                <a:gd name="T3" fmla="*/ 17 h 488"/>
                <a:gd name="T4" fmla="*/ 187 w 526"/>
                <a:gd name="T5" fmla="*/ 0 h 488"/>
                <a:gd name="T6" fmla="*/ 155 w 526"/>
                <a:gd name="T7" fmla="*/ 38 h 488"/>
                <a:gd name="T8" fmla="*/ 180 w 526"/>
                <a:gd name="T9" fmla="*/ 74 h 488"/>
                <a:gd name="T10" fmla="*/ 344 w 526"/>
                <a:gd name="T11" fmla="*/ 86 h 488"/>
                <a:gd name="T12" fmla="*/ 369 w 526"/>
                <a:gd name="T13" fmla="*/ 51 h 488"/>
                <a:gd name="T14" fmla="*/ 337 w 526"/>
                <a:gd name="T15" fmla="*/ 13 h 488"/>
                <a:gd name="T16" fmla="*/ 298 w 526"/>
                <a:gd name="T17" fmla="*/ 29 h 488"/>
                <a:gd name="T18" fmla="*/ 298 w 526"/>
                <a:gd name="T19" fmla="*/ 72 h 488"/>
                <a:gd name="T20" fmla="*/ 69 w 526"/>
                <a:gd name="T21" fmla="*/ 114 h 488"/>
                <a:gd name="T22" fmla="*/ 99 w 526"/>
                <a:gd name="T23" fmla="*/ 94 h 488"/>
                <a:gd name="T24" fmla="*/ 92 w 526"/>
                <a:gd name="T25" fmla="*/ 59 h 488"/>
                <a:gd name="T26" fmla="*/ 56 w 526"/>
                <a:gd name="T27" fmla="*/ 52 h 488"/>
                <a:gd name="T28" fmla="*/ 37 w 526"/>
                <a:gd name="T29" fmla="*/ 82 h 488"/>
                <a:gd name="T30" fmla="*/ 63 w 526"/>
                <a:gd name="T31" fmla="*/ 114 h 488"/>
                <a:gd name="T32" fmla="*/ 473 w 526"/>
                <a:gd name="T33" fmla="*/ 100 h 488"/>
                <a:gd name="T34" fmla="*/ 487 w 526"/>
                <a:gd name="T35" fmla="*/ 66 h 488"/>
                <a:gd name="T36" fmla="*/ 455 w 526"/>
                <a:gd name="T37" fmla="*/ 40 h 488"/>
                <a:gd name="T38" fmla="*/ 425 w 526"/>
                <a:gd name="T39" fmla="*/ 60 h 488"/>
                <a:gd name="T40" fmla="*/ 431 w 526"/>
                <a:gd name="T41" fmla="*/ 95 h 488"/>
                <a:gd name="T42" fmla="*/ 419 w 526"/>
                <a:gd name="T43" fmla="*/ 120 h 488"/>
                <a:gd name="T44" fmla="*/ 393 w 526"/>
                <a:gd name="T45" fmla="*/ 111 h 488"/>
                <a:gd name="T46" fmla="*/ 286 w 526"/>
                <a:gd name="T47" fmla="*/ 105 h 488"/>
                <a:gd name="T48" fmla="*/ 250 w 526"/>
                <a:gd name="T49" fmla="*/ 104 h 488"/>
                <a:gd name="T50" fmla="*/ 140 w 526"/>
                <a:gd name="T51" fmla="*/ 105 h 488"/>
                <a:gd name="T52" fmla="*/ 115 w 526"/>
                <a:gd name="T53" fmla="*/ 132 h 488"/>
                <a:gd name="T54" fmla="*/ 16 w 526"/>
                <a:gd name="T55" fmla="*/ 137 h 488"/>
                <a:gd name="T56" fmla="*/ 0 w 526"/>
                <a:gd name="T57" fmla="*/ 271 h 488"/>
                <a:gd name="T58" fmla="*/ 12 w 526"/>
                <a:gd name="T59" fmla="*/ 287 h 488"/>
                <a:gd name="T60" fmla="*/ 24 w 526"/>
                <a:gd name="T61" fmla="*/ 271 h 488"/>
                <a:gd name="T62" fmla="*/ 41 w 526"/>
                <a:gd name="T63" fmla="*/ 440 h 488"/>
                <a:gd name="T64" fmla="*/ 79 w 526"/>
                <a:gd name="T65" fmla="*/ 452 h 488"/>
                <a:gd name="T66" fmla="*/ 102 w 526"/>
                <a:gd name="T67" fmla="*/ 421 h 488"/>
                <a:gd name="T68" fmla="*/ 118 w 526"/>
                <a:gd name="T69" fmla="*/ 280 h 488"/>
                <a:gd name="T70" fmla="*/ 139 w 526"/>
                <a:gd name="T71" fmla="*/ 279 h 488"/>
                <a:gd name="T72" fmla="*/ 154 w 526"/>
                <a:gd name="T73" fmla="*/ 450 h 488"/>
                <a:gd name="T74" fmla="*/ 178 w 526"/>
                <a:gd name="T75" fmla="*/ 488 h 488"/>
                <a:gd name="T76" fmla="*/ 227 w 526"/>
                <a:gd name="T77" fmla="*/ 480 h 488"/>
                <a:gd name="T78" fmla="*/ 237 w 526"/>
                <a:gd name="T79" fmla="*/ 145 h 488"/>
                <a:gd name="T80" fmla="*/ 255 w 526"/>
                <a:gd name="T81" fmla="*/ 285 h 488"/>
                <a:gd name="T82" fmla="*/ 271 w 526"/>
                <a:gd name="T83" fmla="*/ 283 h 488"/>
                <a:gd name="T84" fmla="*/ 288 w 526"/>
                <a:gd name="T85" fmla="*/ 446 h 488"/>
                <a:gd name="T86" fmla="*/ 309 w 526"/>
                <a:gd name="T87" fmla="*/ 482 h 488"/>
                <a:gd name="T88" fmla="*/ 359 w 526"/>
                <a:gd name="T89" fmla="*/ 480 h 488"/>
                <a:gd name="T90" fmla="*/ 373 w 526"/>
                <a:gd name="T91" fmla="*/ 290 h 488"/>
                <a:gd name="T92" fmla="*/ 390 w 526"/>
                <a:gd name="T93" fmla="*/ 283 h 488"/>
                <a:gd name="T94" fmla="*/ 407 w 526"/>
                <a:gd name="T95" fmla="*/ 285 h 488"/>
                <a:gd name="T96" fmla="*/ 425 w 526"/>
                <a:gd name="T97" fmla="*/ 164 h 488"/>
                <a:gd name="T98" fmla="*/ 434 w 526"/>
                <a:gd name="T99" fmla="*/ 440 h 488"/>
                <a:gd name="T100" fmla="*/ 476 w 526"/>
                <a:gd name="T101" fmla="*/ 442 h 488"/>
                <a:gd name="T102" fmla="*/ 489 w 526"/>
                <a:gd name="T103" fmla="*/ 407 h 488"/>
                <a:gd name="T104" fmla="*/ 504 w 526"/>
                <a:gd name="T105" fmla="*/ 279 h 488"/>
                <a:gd name="T106" fmla="*/ 525 w 526"/>
                <a:gd name="T107" fmla="*/ 279 h 488"/>
                <a:gd name="T108" fmla="*/ 515 w 526"/>
                <a:gd name="T109" fmla="*/ 13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6" h="488">
                  <a:moveTo>
                    <a:pt x="194" y="77"/>
                  </a:moveTo>
                  <a:lnTo>
                    <a:pt x="194" y="77"/>
                  </a:lnTo>
                  <a:lnTo>
                    <a:pt x="202" y="76"/>
                  </a:lnTo>
                  <a:lnTo>
                    <a:pt x="209" y="74"/>
                  </a:lnTo>
                  <a:lnTo>
                    <a:pt x="217" y="71"/>
                  </a:lnTo>
                  <a:lnTo>
                    <a:pt x="222" y="66"/>
                  </a:lnTo>
                  <a:lnTo>
                    <a:pt x="226" y="60"/>
                  </a:lnTo>
                  <a:lnTo>
                    <a:pt x="231" y="54"/>
                  </a:lnTo>
                  <a:lnTo>
                    <a:pt x="233" y="47"/>
                  </a:lnTo>
                  <a:lnTo>
                    <a:pt x="234" y="38"/>
                  </a:lnTo>
                  <a:lnTo>
                    <a:pt x="234" y="38"/>
                  </a:lnTo>
                  <a:lnTo>
                    <a:pt x="233" y="31"/>
                  </a:lnTo>
                  <a:lnTo>
                    <a:pt x="231" y="23"/>
                  </a:lnTo>
                  <a:lnTo>
                    <a:pt x="226" y="17"/>
                  </a:lnTo>
                  <a:lnTo>
                    <a:pt x="222" y="10"/>
                  </a:lnTo>
                  <a:lnTo>
                    <a:pt x="217" y="6"/>
                  </a:lnTo>
                  <a:lnTo>
                    <a:pt x="209" y="3"/>
                  </a:lnTo>
                  <a:lnTo>
                    <a:pt x="202" y="0"/>
                  </a:lnTo>
                  <a:lnTo>
                    <a:pt x="194" y="0"/>
                  </a:lnTo>
                  <a:lnTo>
                    <a:pt x="194" y="0"/>
                  </a:lnTo>
                  <a:lnTo>
                    <a:pt x="187" y="0"/>
                  </a:lnTo>
                  <a:lnTo>
                    <a:pt x="180" y="3"/>
                  </a:lnTo>
                  <a:lnTo>
                    <a:pt x="173" y="6"/>
                  </a:lnTo>
                  <a:lnTo>
                    <a:pt x="167" y="10"/>
                  </a:lnTo>
                  <a:lnTo>
                    <a:pt x="163" y="17"/>
                  </a:lnTo>
                  <a:lnTo>
                    <a:pt x="158" y="23"/>
                  </a:lnTo>
                  <a:lnTo>
                    <a:pt x="156" y="31"/>
                  </a:lnTo>
                  <a:lnTo>
                    <a:pt x="155" y="38"/>
                  </a:lnTo>
                  <a:lnTo>
                    <a:pt x="155" y="38"/>
                  </a:lnTo>
                  <a:lnTo>
                    <a:pt x="156" y="47"/>
                  </a:lnTo>
                  <a:lnTo>
                    <a:pt x="158" y="54"/>
                  </a:lnTo>
                  <a:lnTo>
                    <a:pt x="163" y="60"/>
                  </a:lnTo>
                  <a:lnTo>
                    <a:pt x="167" y="66"/>
                  </a:lnTo>
                  <a:lnTo>
                    <a:pt x="173" y="71"/>
                  </a:lnTo>
                  <a:lnTo>
                    <a:pt x="180" y="74"/>
                  </a:lnTo>
                  <a:lnTo>
                    <a:pt x="187" y="76"/>
                  </a:lnTo>
                  <a:lnTo>
                    <a:pt x="194" y="77"/>
                  </a:lnTo>
                  <a:lnTo>
                    <a:pt x="194" y="77"/>
                  </a:lnTo>
                  <a:close/>
                  <a:moveTo>
                    <a:pt x="329" y="89"/>
                  </a:moveTo>
                  <a:lnTo>
                    <a:pt x="329" y="89"/>
                  </a:lnTo>
                  <a:lnTo>
                    <a:pt x="337" y="89"/>
                  </a:lnTo>
                  <a:lnTo>
                    <a:pt x="344" y="86"/>
                  </a:lnTo>
                  <a:lnTo>
                    <a:pt x="351" y="83"/>
                  </a:lnTo>
                  <a:lnTo>
                    <a:pt x="357" y="78"/>
                  </a:lnTo>
                  <a:lnTo>
                    <a:pt x="361" y="72"/>
                  </a:lnTo>
                  <a:lnTo>
                    <a:pt x="366" y="66"/>
                  </a:lnTo>
                  <a:lnTo>
                    <a:pt x="368" y="58"/>
                  </a:lnTo>
                  <a:lnTo>
                    <a:pt x="369" y="51"/>
                  </a:lnTo>
                  <a:lnTo>
                    <a:pt x="369" y="51"/>
                  </a:lnTo>
                  <a:lnTo>
                    <a:pt x="368" y="42"/>
                  </a:lnTo>
                  <a:lnTo>
                    <a:pt x="366" y="35"/>
                  </a:lnTo>
                  <a:lnTo>
                    <a:pt x="361" y="29"/>
                  </a:lnTo>
                  <a:lnTo>
                    <a:pt x="357" y="23"/>
                  </a:lnTo>
                  <a:lnTo>
                    <a:pt x="351" y="18"/>
                  </a:lnTo>
                  <a:lnTo>
                    <a:pt x="344" y="15"/>
                  </a:lnTo>
                  <a:lnTo>
                    <a:pt x="337" y="13"/>
                  </a:lnTo>
                  <a:lnTo>
                    <a:pt x="329" y="12"/>
                  </a:lnTo>
                  <a:lnTo>
                    <a:pt x="329" y="12"/>
                  </a:lnTo>
                  <a:lnTo>
                    <a:pt x="322" y="13"/>
                  </a:lnTo>
                  <a:lnTo>
                    <a:pt x="315" y="15"/>
                  </a:lnTo>
                  <a:lnTo>
                    <a:pt x="307" y="18"/>
                  </a:lnTo>
                  <a:lnTo>
                    <a:pt x="302" y="23"/>
                  </a:lnTo>
                  <a:lnTo>
                    <a:pt x="298" y="29"/>
                  </a:lnTo>
                  <a:lnTo>
                    <a:pt x="293" y="35"/>
                  </a:lnTo>
                  <a:lnTo>
                    <a:pt x="291" y="42"/>
                  </a:lnTo>
                  <a:lnTo>
                    <a:pt x="290" y="51"/>
                  </a:lnTo>
                  <a:lnTo>
                    <a:pt x="290" y="51"/>
                  </a:lnTo>
                  <a:lnTo>
                    <a:pt x="291" y="58"/>
                  </a:lnTo>
                  <a:lnTo>
                    <a:pt x="293" y="66"/>
                  </a:lnTo>
                  <a:lnTo>
                    <a:pt x="298" y="72"/>
                  </a:lnTo>
                  <a:lnTo>
                    <a:pt x="302" y="78"/>
                  </a:lnTo>
                  <a:lnTo>
                    <a:pt x="307" y="83"/>
                  </a:lnTo>
                  <a:lnTo>
                    <a:pt x="315" y="86"/>
                  </a:lnTo>
                  <a:lnTo>
                    <a:pt x="322" y="89"/>
                  </a:lnTo>
                  <a:lnTo>
                    <a:pt x="329" y="89"/>
                  </a:lnTo>
                  <a:lnTo>
                    <a:pt x="329" y="89"/>
                  </a:lnTo>
                  <a:close/>
                  <a:moveTo>
                    <a:pt x="69" y="114"/>
                  </a:moveTo>
                  <a:lnTo>
                    <a:pt x="69" y="114"/>
                  </a:lnTo>
                  <a:lnTo>
                    <a:pt x="75" y="114"/>
                  </a:lnTo>
                  <a:lnTo>
                    <a:pt x="82" y="111"/>
                  </a:lnTo>
                  <a:lnTo>
                    <a:pt x="87" y="108"/>
                  </a:lnTo>
                  <a:lnTo>
                    <a:pt x="92" y="105"/>
                  </a:lnTo>
                  <a:lnTo>
                    <a:pt x="96" y="100"/>
                  </a:lnTo>
                  <a:lnTo>
                    <a:pt x="99" y="94"/>
                  </a:lnTo>
                  <a:lnTo>
                    <a:pt x="101" y="88"/>
                  </a:lnTo>
                  <a:lnTo>
                    <a:pt x="101" y="82"/>
                  </a:lnTo>
                  <a:lnTo>
                    <a:pt x="101" y="82"/>
                  </a:lnTo>
                  <a:lnTo>
                    <a:pt x="101" y="75"/>
                  </a:lnTo>
                  <a:lnTo>
                    <a:pt x="99" y="69"/>
                  </a:lnTo>
                  <a:lnTo>
                    <a:pt x="96" y="64"/>
                  </a:lnTo>
                  <a:lnTo>
                    <a:pt x="92" y="59"/>
                  </a:lnTo>
                  <a:lnTo>
                    <a:pt x="87" y="55"/>
                  </a:lnTo>
                  <a:lnTo>
                    <a:pt x="82" y="52"/>
                  </a:lnTo>
                  <a:lnTo>
                    <a:pt x="75" y="50"/>
                  </a:lnTo>
                  <a:lnTo>
                    <a:pt x="69" y="50"/>
                  </a:lnTo>
                  <a:lnTo>
                    <a:pt x="69" y="50"/>
                  </a:lnTo>
                  <a:lnTo>
                    <a:pt x="63" y="50"/>
                  </a:lnTo>
                  <a:lnTo>
                    <a:pt x="56" y="52"/>
                  </a:lnTo>
                  <a:lnTo>
                    <a:pt x="51" y="55"/>
                  </a:lnTo>
                  <a:lnTo>
                    <a:pt x="47" y="59"/>
                  </a:lnTo>
                  <a:lnTo>
                    <a:pt x="42" y="64"/>
                  </a:lnTo>
                  <a:lnTo>
                    <a:pt x="39" y="69"/>
                  </a:lnTo>
                  <a:lnTo>
                    <a:pt x="37" y="75"/>
                  </a:lnTo>
                  <a:lnTo>
                    <a:pt x="37" y="82"/>
                  </a:lnTo>
                  <a:lnTo>
                    <a:pt x="37" y="82"/>
                  </a:lnTo>
                  <a:lnTo>
                    <a:pt x="37" y="88"/>
                  </a:lnTo>
                  <a:lnTo>
                    <a:pt x="39" y="94"/>
                  </a:lnTo>
                  <a:lnTo>
                    <a:pt x="42" y="100"/>
                  </a:lnTo>
                  <a:lnTo>
                    <a:pt x="47" y="105"/>
                  </a:lnTo>
                  <a:lnTo>
                    <a:pt x="51" y="108"/>
                  </a:lnTo>
                  <a:lnTo>
                    <a:pt x="56" y="111"/>
                  </a:lnTo>
                  <a:lnTo>
                    <a:pt x="63" y="114"/>
                  </a:lnTo>
                  <a:lnTo>
                    <a:pt x="69" y="114"/>
                  </a:lnTo>
                  <a:lnTo>
                    <a:pt x="69" y="114"/>
                  </a:lnTo>
                  <a:close/>
                  <a:moveTo>
                    <a:pt x="455" y="105"/>
                  </a:moveTo>
                  <a:lnTo>
                    <a:pt x="455" y="105"/>
                  </a:lnTo>
                  <a:lnTo>
                    <a:pt x="461" y="104"/>
                  </a:lnTo>
                  <a:lnTo>
                    <a:pt x="468" y="102"/>
                  </a:lnTo>
                  <a:lnTo>
                    <a:pt x="473" y="100"/>
                  </a:lnTo>
                  <a:lnTo>
                    <a:pt x="477" y="95"/>
                  </a:lnTo>
                  <a:lnTo>
                    <a:pt x="481" y="90"/>
                  </a:lnTo>
                  <a:lnTo>
                    <a:pt x="485" y="85"/>
                  </a:lnTo>
                  <a:lnTo>
                    <a:pt x="487" y="80"/>
                  </a:lnTo>
                  <a:lnTo>
                    <a:pt x="487" y="72"/>
                  </a:lnTo>
                  <a:lnTo>
                    <a:pt x="487" y="72"/>
                  </a:lnTo>
                  <a:lnTo>
                    <a:pt x="487" y="66"/>
                  </a:lnTo>
                  <a:lnTo>
                    <a:pt x="485" y="60"/>
                  </a:lnTo>
                  <a:lnTo>
                    <a:pt x="481" y="54"/>
                  </a:lnTo>
                  <a:lnTo>
                    <a:pt x="477" y="50"/>
                  </a:lnTo>
                  <a:lnTo>
                    <a:pt x="473" y="46"/>
                  </a:lnTo>
                  <a:lnTo>
                    <a:pt x="468" y="42"/>
                  </a:lnTo>
                  <a:lnTo>
                    <a:pt x="461" y="41"/>
                  </a:lnTo>
                  <a:lnTo>
                    <a:pt x="455" y="40"/>
                  </a:lnTo>
                  <a:lnTo>
                    <a:pt x="455" y="40"/>
                  </a:lnTo>
                  <a:lnTo>
                    <a:pt x="448" y="41"/>
                  </a:lnTo>
                  <a:lnTo>
                    <a:pt x="442" y="42"/>
                  </a:lnTo>
                  <a:lnTo>
                    <a:pt x="437" y="46"/>
                  </a:lnTo>
                  <a:lnTo>
                    <a:pt x="431" y="50"/>
                  </a:lnTo>
                  <a:lnTo>
                    <a:pt x="428" y="54"/>
                  </a:lnTo>
                  <a:lnTo>
                    <a:pt x="425" y="60"/>
                  </a:lnTo>
                  <a:lnTo>
                    <a:pt x="423" y="66"/>
                  </a:lnTo>
                  <a:lnTo>
                    <a:pt x="422" y="72"/>
                  </a:lnTo>
                  <a:lnTo>
                    <a:pt x="422" y="72"/>
                  </a:lnTo>
                  <a:lnTo>
                    <a:pt x="423" y="80"/>
                  </a:lnTo>
                  <a:lnTo>
                    <a:pt x="425" y="85"/>
                  </a:lnTo>
                  <a:lnTo>
                    <a:pt x="428" y="90"/>
                  </a:lnTo>
                  <a:lnTo>
                    <a:pt x="431" y="95"/>
                  </a:lnTo>
                  <a:lnTo>
                    <a:pt x="437" y="100"/>
                  </a:lnTo>
                  <a:lnTo>
                    <a:pt x="442" y="102"/>
                  </a:lnTo>
                  <a:lnTo>
                    <a:pt x="448" y="104"/>
                  </a:lnTo>
                  <a:lnTo>
                    <a:pt x="455" y="105"/>
                  </a:lnTo>
                  <a:lnTo>
                    <a:pt x="455" y="105"/>
                  </a:lnTo>
                  <a:close/>
                  <a:moveTo>
                    <a:pt x="490" y="120"/>
                  </a:moveTo>
                  <a:lnTo>
                    <a:pt x="419" y="120"/>
                  </a:lnTo>
                  <a:lnTo>
                    <a:pt x="419" y="120"/>
                  </a:lnTo>
                  <a:lnTo>
                    <a:pt x="411" y="121"/>
                  </a:lnTo>
                  <a:lnTo>
                    <a:pt x="404" y="124"/>
                  </a:lnTo>
                  <a:lnTo>
                    <a:pt x="404" y="124"/>
                  </a:lnTo>
                  <a:lnTo>
                    <a:pt x="402" y="119"/>
                  </a:lnTo>
                  <a:lnTo>
                    <a:pt x="397" y="115"/>
                  </a:lnTo>
                  <a:lnTo>
                    <a:pt x="393" y="111"/>
                  </a:lnTo>
                  <a:lnTo>
                    <a:pt x="389" y="109"/>
                  </a:lnTo>
                  <a:lnTo>
                    <a:pt x="384" y="107"/>
                  </a:lnTo>
                  <a:lnTo>
                    <a:pt x="378" y="106"/>
                  </a:lnTo>
                  <a:lnTo>
                    <a:pt x="368" y="105"/>
                  </a:lnTo>
                  <a:lnTo>
                    <a:pt x="294" y="105"/>
                  </a:lnTo>
                  <a:lnTo>
                    <a:pt x="294" y="105"/>
                  </a:lnTo>
                  <a:lnTo>
                    <a:pt x="286" y="105"/>
                  </a:lnTo>
                  <a:lnTo>
                    <a:pt x="277" y="106"/>
                  </a:lnTo>
                  <a:lnTo>
                    <a:pt x="270" y="109"/>
                  </a:lnTo>
                  <a:lnTo>
                    <a:pt x="267" y="111"/>
                  </a:lnTo>
                  <a:lnTo>
                    <a:pt x="264" y="115"/>
                  </a:lnTo>
                  <a:lnTo>
                    <a:pt x="264" y="115"/>
                  </a:lnTo>
                  <a:lnTo>
                    <a:pt x="257" y="108"/>
                  </a:lnTo>
                  <a:lnTo>
                    <a:pt x="250" y="104"/>
                  </a:lnTo>
                  <a:lnTo>
                    <a:pt x="241" y="101"/>
                  </a:lnTo>
                  <a:lnTo>
                    <a:pt x="233" y="100"/>
                  </a:lnTo>
                  <a:lnTo>
                    <a:pt x="159" y="100"/>
                  </a:lnTo>
                  <a:lnTo>
                    <a:pt x="159" y="100"/>
                  </a:lnTo>
                  <a:lnTo>
                    <a:pt x="152" y="100"/>
                  </a:lnTo>
                  <a:lnTo>
                    <a:pt x="146" y="102"/>
                  </a:lnTo>
                  <a:lnTo>
                    <a:pt x="140" y="105"/>
                  </a:lnTo>
                  <a:lnTo>
                    <a:pt x="134" y="109"/>
                  </a:lnTo>
                  <a:lnTo>
                    <a:pt x="130" y="114"/>
                  </a:lnTo>
                  <a:lnTo>
                    <a:pt x="125" y="119"/>
                  </a:lnTo>
                  <a:lnTo>
                    <a:pt x="121" y="125"/>
                  </a:lnTo>
                  <a:lnTo>
                    <a:pt x="119" y="133"/>
                  </a:lnTo>
                  <a:lnTo>
                    <a:pt x="119" y="133"/>
                  </a:lnTo>
                  <a:lnTo>
                    <a:pt x="115" y="132"/>
                  </a:lnTo>
                  <a:lnTo>
                    <a:pt x="108" y="131"/>
                  </a:lnTo>
                  <a:lnTo>
                    <a:pt x="97" y="130"/>
                  </a:lnTo>
                  <a:lnTo>
                    <a:pt x="35" y="130"/>
                  </a:lnTo>
                  <a:lnTo>
                    <a:pt x="35" y="130"/>
                  </a:lnTo>
                  <a:lnTo>
                    <a:pt x="29" y="131"/>
                  </a:lnTo>
                  <a:lnTo>
                    <a:pt x="21" y="133"/>
                  </a:lnTo>
                  <a:lnTo>
                    <a:pt x="16" y="137"/>
                  </a:lnTo>
                  <a:lnTo>
                    <a:pt x="11" y="141"/>
                  </a:lnTo>
                  <a:lnTo>
                    <a:pt x="6" y="148"/>
                  </a:lnTo>
                  <a:lnTo>
                    <a:pt x="3" y="155"/>
                  </a:lnTo>
                  <a:lnTo>
                    <a:pt x="1" y="162"/>
                  </a:lnTo>
                  <a:lnTo>
                    <a:pt x="0" y="171"/>
                  </a:lnTo>
                  <a:lnTo>
                    <a:pt x="0" y="271"/>
                  </a:lnTo>
                  <a:lnTo>
                    <a:pt x="0" y="271"/>
                  </a:lnTo>
                  <a:lnTo>
                    <a:pt x="0" y="277"/>
                  </a:lnTo>
                  <a:lnTo>
                    <a:pt x="2" y="283"/>
                  </a:lnTo>
                  <a:lnTo>
                    <a:pt x="4" y="284"/>
                  </a:lnTo>
                  <a:lnTo>
                    <a:pt x="6" y="286"/>
                  </a:lnTo>
                  <a:lnTo>
                    <a:pt x="8" y="287"/>
                  </a:lnTo>
                  <a:lnTo>
                    <a:pt x="12" y="287"/>
                  </a:lnTo>
                  <a:lnTo>
                    <a:pt x="12" y="287"/>
                  </a:lnTo>
                  <a:lnTo>
                    <a:pt x="16" y="287"/>
                  </a:lnTo>
                  <a:lnTo>
                    <a:pt x="18" y="286"/>
                  </a:lnTo>
                  <a:lnTo>
                    <a:pt x="20" y="284"/>
                  </a:lnTo>
                  <a:lnTo>
                    <a:pt x="21" y="281"/>
                  </a:lnTo>
                  <a:lnTo>
                    <a:pt x="23" y="277"/>
                  </a:lnTo>
                  <a:lnTo>
                    <a:pt x="24" y="271"/>
                  </a:lnTo>
                  <a:lnTo>
                    <a:pt x="24" y="271"/>
                  </a:lnTo>
                  <a:lnTo>
                    <a:pt x="24" y="164"/>
                  </a:lnTo>
                  <a:lnTo>
                    <a:pt x="39" y="164"/>
                  </a:lnTo>
                  <a:lnTo>
                    <a:pt x="39" y="164"/>
                  </a:lnTo>
                  <a:lnTo>
                    <a:pt x="38" y="425"/>
                  </a:lnTo>
                  <a:lnTo>
                    <a:pt x="38" y="425"/>
                  </a:lnTo>
                  <a:lnTo>
                    <a:pt x="39" y="433"/>
                  </a:lnTo>
                  <a:lnTo>
                    <a:pt x="41" y="440"/>
                  </a:lnTo>
                  <a:lnTo>
                    <a:pt x="45" y="445"/>
                  </a:lnTo>
                  <a:lnTo>
                    <a:pt x="48" y="448"/>
                  </a:lnTo>
                  <a:lnTo>
                    <a:pt x="52" y="450"/>
                  </a:lnTo>
                  <a:lnTo>
                    <a:pt x="55" y="452"/>
                  </a:lnTo>
                  <a:lnTo>
                    <a:pt x="63" y="452"/>
                  </a:lnTo>
                  <a:lnTo>
                    <a:pt x="79" y="452"/>
                  </a:lnTo>
                  <a:lnTo>
                    <a:pt x="79" y="452"/>
                  </a:lnTo>
                  <a:lnTo>
                    <a:pt x="86" y="452"/>
                  </a:lnTo>
                  <a:lnTo>
                    <a:pt x="89" y="449"/>
                  </a:lnTo>
                  <a:lnTo>
                    <a:pt x="93" y="447"/>
                  </a:lnTo>
                  <a:lnTo>
                    <a:pt x="97" y="444"/>
                  </a:lnTo>
                  <a:lnTo>
                    <a:pt x="99" y="438"/>
                  </a:lnTo>
                  <a:lnTo>
                    <a:pt x="101" y="430"/>
                  </a:lnTo>
                  <a:lnTo>
                    <a:pt x="102" y="421"/>
                  </a:lnTo>
                  <a:lnTo>
                    <a:pt x="102" y="421"/>
                  </a:lnTo>
                  <a:lnTo>
                    <a:pt x="102" y="287"/>
                  </a:lnTo>
                  <a:lnTo>
                    <a:pt x="102" y="164"/>
                  </a:lnTo>
                  <a:lnTo>
                    <a:pt x="117" y="164"/>
                  </a:lnTo>
                  <a:lnTo>
                    <a:pt x="117" y="274"/>
                  </a:lnTo>
                  <a:lnTo>
                    <a:pt x="117" y="274"/>
                  </a:lnTo>
                  <a:lnTo>
                    <a:pt x="118" y="280"/>
                  </a:lnTo>
                  <a:lnTo>
                    <a:pt x="120" y="285"/>
                  </a:lnTo>
                  <a:lnTo>
                    <a:pt x="123" y="287"/>
                  </a:lnTo>
                  <a:lnTo>
                    <a:pt x="129" y="287"/>
                  </a:lnTo>
                  <a:lnTo>
                    <a:pt x="129" y="287"/>
                  </a:lnTo>
                  <a:lnTo>
                    <a:pt x="134" y="287"/>
                  </a:lnTo>
                  <a:lnTo>
                    <a:pt x="137" y="284"/>
                  </a:lnTo>
                  <a:lnTo>
                    <a:pt x="139" y="279"/>
                  </a:lnTo>
                  <a:lnTo>
                    <a:pt x="140" y="273"/>
                  </a:lnTo>
                  <a:lnTo>
                    <a:pt x="140" y="273"/>
                  </a:lnTo>
                  <a:lnTo>
                    <a:pt x="140" y="145"/>
                  </a:lnTo>
                  <a:lnTo>
                    <a:pt x="154" y="145"/>
                  </a:lnTo>
                  <a:lnTo>
                    <a:pt x="154" y="145"/>
                  </a:lnTo>
                  <a:lnTo>
                    <a:pt x="154" y="450"/>
                  </a:lnTo>
                  <a:lnTo>
                    <a:pt x="154" y="450"/>
                  </a:lnTo>
                  <a:lnTo>
                    <a:pt x="155" y="461"/>
                  </a:lnTo>
                  <a:lnTo>
                    <a:pt x="157" y="470"/>
                  </a:lnTo>
                  <a:lnTo>
                    <a:pt x="160" y="476"/>
                  </a:lnTo>
                  <a:lnTo>
                    <a:pt x="165" y="480"/>
                  </a:lnTo>
                  <a:lnTo>
                    <a:pt x="169" y="484"/>
                  </a:lnTo>
                  <a:lnTo>
                    <a:pt x="174" y="487"/>
                  </a:lnTo>
                  <a:lnTo>
                    <a:pt x="178" y="488"/>
                  </a:lnTo>
                  <a:lnTo>
                    <a:pt x="183" y="488"/>
                  </a:lnTo>
                  <a:lnTo>
                    <a:pt x="211" y="488"/>
                  </a:lnTo>
                  <a:lnTo>
                    <a:pt x="211" y="488"/>
                  </a:lnTo>
                  <a:lnTo>
                    <a:pt x="216" y="488"/>
                  </a:lnTo>
                  <a:lnTo>
                    <a:pt x="220" y="487"/>
                  </a:lnTo>
                  <a:lnTo>
                    <a:pt x="224" y="483"/>
                  </a:lnTo>
                  <a:lnTo>
                    <a:pt x="227" y="480"/>
                  </a:lnTo>
                  <a:lnTo>
                    <a:pt x="232" y="475"/>
                  </a:lnTo>
                  <a:lnTo>
                    <a:pt x="234" y="467"/>
                  </a:lnTo>
                  <a:lnTo>
                    <a:pt x="236" y="457"/>
                  </a:lnTo>
                  <a:lnTo>
                    <a:pt x="237" y="445"/>
                  </a:lnTo>
                  <a:lnTo>
                    <a:pt x="237" y="445"/>
                  </a:lnTo>
                  <a:lnTo>
                    <a:pt x="237" y="290"/>
                  </a:lnTo>
                  <a:lnTo>
                    <a:pt x="237" y="145"/>
                  </a:lnTo>
                  <a:lnTo>
                    <a:pt x="252" y="145"/>
                  </a:lnTo>
                  <a:lnTo>
                    <a:pt x="252" y="145"/>
                  </a:lnTo>
                  <a:lnTo>
                    <a:pt x="252" y="270"/>
                  </a:lnTo>
                  <a:lnTo>
                    <a:pt x="252" y="270"/>
                  </a:lnTo>
                  <a:lnTo>
                    <a:pt x="252" y="277"/>
                  </a:lnTo>
                  <a:lnTo>
                    <a:pt x="254" y="283"/>
                  </a:lnTo>
                  <a:lnTo>
                    <a:pt x="255" y="285"/>
                  </a:lnTo>
                  <a:lnTo>
                    <a:pt x="257" y="286"/>
                  </a:lnTo>
                  <a:lnTo>
                    <a:pt x="264" y="287"/>
                  </a:lnTo>
                  <a:lnTo>
                    <a:pt x="264" y="287"/>
                  </a:lnTo>
                  <a:lnTo>
                    <a:pt x="266" y="287"/>
                  </a:lnTo>
                  <a:lnTo>
                    <a:pt x="268" y="286"/>
                  </a:lnTo>
                  <a:lnTo>
                    <a:pt x="270" y="285"/>
                  </a:lnTo>
                  <a:lnTo>
                    <a:pt x="271" y="283"/>
                  </a:lnTo>
                  <a:lnTo>
                    <a:pt x="272" y="277"/>
                  </a:lnTo>
                  <a:lnTo>
                    <a:pt x="273" y="270"/>
                  </a:lnTo>
                  <a:lnTo>
                    <a:pt x="273" y="270"/>
                  </a:lnTo>
                  <a:lnTo>
                    <a:pt x="273" y="152"/>
                  </a:lnTo>
                  <a:lnTo>
                    <a:pt x="287" y="152"/>
                  </a:lnTo>
                  <a:lnTo>
                    <a:pt x="287" y="152"/>
                  </a:lnTo>
                  <a:lnTo>
                    <a:pt x="288" y="446"/>
                  </a:lnTo>
                  <a:lnTo>
                    <a:pt x="288" y="446"/>
                  </a:lnTo>
                  <a:lnTo>
                    <a:pt x="289" y="457"/>
                  </a:lnTo>
                  <a:lnTo>
                    <a:pt x="291" y="465"/>
                  </a:lnTo>
                  <a:lnTo>
                    <a:pt x="295" y="473"/>
                  </a:lnTo>
                  <a:lnTo>
                    <a:pt x="300" y="477"/>
                  </a:lnTo>
                  <a:lnTo>
                    <a:pt x="304" y="480"/>
                  </a:lnTo>
                  <a:lnTo>
                    <a:pt x="309" y="482"/>
                  </a:lnTo>
                  <a:lnTo>
                    <a:pt x="313" y="484"/>
                  </a:lnTo>
                  <a:lnTo>
                    <a:pt x="318" y="484"/>
                  </a:lnTo>
                  <a:lnTo>
                    <a:pt x="346" y="484"/>
                  </a:lnTo>
                  <a:lnTo>
                    <a:pt x="346" y="484"/>
                  </a:lnTo>
                  <a:lnTo>
                    <a:pt x="351" y="484"/>
                  </a:lnTo>
                  <a:lnTo>
                    <a:pt x="355" y="482"/>
                  </a:lnTo>
                  <a:lnTo>
                    <a:pt x="359" y="480"/>
                  </a:lnTo>
                  <a:lnTo>
                    <a:pt x="362" y="477"/>
                  </a:lnTo>
                  <a:lnTo>
                    <a:pt x="367" y="471"/>
                  </a:lnTo>
                  <a:lnTo>
                    <a:pt x="370" y="463"/>
                  </a:lnTo>
                  <a:lnTo>
                    <a:pt x="372" y="454"/>
                  </a:lnTo>
                  <a:lnTo>
                    <a:pt x="373" y="442"/>
                  </a:lnTo>
                  <a:lnTo>
                    <a:pt x="373" y="442"/>
                  </a:lnTo>
                  <a:lnTo>
                    <a:pt x="373" y="290"/>
                  </a:lnTo>
                  <a:lnTo>
                    <a:pt x="373" y="152"/>
                  </a:lnTo>
                  <a:lnTo>
                    <a:pt x="388" y="152"/>
                  </a:lnTo>
                  <a:lnTo>
                    <a:pt x="388" y="152"/>
                  </a:lnTo>
                  <a:lnTo>
                    <a:pt x="388" y="270"/>
                  </a:lnTo>
                  <a:lnTo>
                    <a:pt x="388" y="270"/>
                  </a:lnTo>
                  <a:lnTo>
                    <a:pt x="388" y="277"/>
                  </a:lnTo>
                  <a:lnTo>
                    <a:pt x="390" y="283"/>
                  </a:lnTo>
                  <a:lnTo>
                    <a:pt x="391" y="285"/>
                  </a:lnTo>
                  <a:lnTo>
                    <a:pt x="393" y="286"/>
                  </a:lnTo>
                  <a:lnTo>
                    <a:pt x="395" y="287"/>
                  </a:lnTo>
                  <a:lnTo>
                    <a:pt x="397" y="287"/>
                  </a:lnTo>
                  <a:lnTo>
                    <a:pt x="397" y="287"/>
                  </a:lnTo>
                  <a:lnTo>
                    <a:pt x="403" y="287"/>
                  </a:lnTo>
                  <a:lnTo>
                    <a:pt x="407" y="285"/>
                  </a:lnTo>
                  <a:lnTo>
                    <a:pt x="409" y="280"/>
                  </a:lnTo>
                  <a:lnTo>
                    <a:pt x="410" y="275"/>
                  </a:lnTo>
                  <a:lnTo>
                    <a:pt x="410" y="275"/>
                  </a:lnTo>
                  <a:lnTo>
                    <a:pt x="410" y="225"/>
                  </a:lnTo>
                  <a:lnTo>
                    <a:pt x="410" y="164"/>
                  </a:lnTo>
                  <a:lnTo>
                    <a:pt x="425" y="164"/>
                  </a:lnTo>
                  <a:lnTo>
                    <a:pt x="425" y="164"/>
                  </a:lnTo>
                  <a:lnTo>
                    <a:pt x="425" y="411"/>
                  </a:lnTo>
                  <a:lnTo>
                    <a:pt x="425" y="411"/>
                  </a:lnTo>
                  <a:lnTo>
                    <a:pt x="425" y="421"/>
                  </a:lnTo>
                  <a:lnTo>
                    <a:pt x="427" y="427"/>
                  </a:lnTo>
                  <a:lnTo>
                    <a:pt x="428" y="432"/>
                  </a:lnTo>
                  <a:lnTo>
                    <a:pt x="430" y="437"/>
                  </a:lnTo>
                  <a:lnTo>
                    <a:pt x="434" y="440"/>
                  </a:lnTo>
                  <a:lnTo>
                    <a:pt x="437" y="442"/>
                  </a:lnTo>
                  <a:lnTo>
                    <a:pt x="440" y="443"/>
                  </a:lnTo>
                  <a:lnTo>
                    <a:pt x="443" y="443"/>
                  </a:lnTo>
                  <a:lnTo>
                    <a:pt x="470" y="443"/>
                  </a:lnTo>
                  <a:lnTo>
                    <a:pt x="470" y="443"/>
                  </a:lnTo>
                  <a:lnTo>
                    <a:pt x="473" y="443"/>
                  </a:lnTo>
                  <a:lnTo>
                    <a:pt x="476" y="442"/>
                  </a:lnTo>
                  <a:lnTo>
                    <a:pt x="479" y="440"/>
                  </a:lnTo>
                  <a:lnTo>
                    <a:pt x="482" y="437"/>
                  </a:lnTo>
                  <a:lnTo>
                    <a:pt x="485" y="432"/>
                  </a:lnTo>
                  <a:lnTo>
                    <a:pt x="487" y="426"/>
                  </a:lnTo>
                  <a:lnTo>
                    <a:pt x="488" y="418"/>
                  </a:lnTo>
                  <a:lnTo>
                    <a:pt x="489" y="407"/>
                  </a:lnTo>
                  <a:lnTo>
                    <a:pt x="489" y="407"/>
                  </a:lnTo>
                  <a:lnTo>
                    <a:pt x="489" y="279"/>
                  </a:lnTo>
                  <a:lnTo>
                    <a:pt x="489" y="164"/>
                  </a:lnTo>
                  <a:lnTo>
                    <a:pt x="504" y="164"/>
                  </a:lnTo>
                  <a:lnTo>
                    <a:pt x="504" y="164"/>
                  </a:lnTo>
                  <a:lnTo>
                    <a:pt x="504" y="274"/>
                  </a:lnTo>
                  <a:lnTo>
                    <a:pt x="504" y="274"/>
                  </a:lnTo>
                  <a:lnTo>
                    <a:pt x="504" y="279"/>
                  </a:lnTo>
                  <a:lnTo>
                    <a:pt x="507" y="284"/>
                  </a:lnTo>
                  <a:lnTo>
                    <a:pt x="510" y="286"/>
                  </a:lnTo>
                  <a:lnTo>
                    <a:pt x="515" y="287"/>
                  </a:lnTo>
                  <a:lnTo>
                    <a:pt x="515" y="287"/>
                  </a:lnTo>
                  <a:lnTo>
                    <a:pt x="520" y="286"/>
                  </a:lnTo>
                  <a:lnTo>
                    <a:pt x="523" y="284"/>
                  </a:lnTo>
                  <a:lnTo>
                    <a:pt x="525" y="279"/>
                  </a:lnTo>
                  <a:lnTo>
                    <a:pt x="526" y="274"/>
                  </a:lnTo>
                  <a:lnTo>
                    <a:pt x="526" y="168"/>
                  </a:lnTo>
                  <a:lnTo>
                    <a:pt x="526" y="168"/>
                  </a:lnTo>
                  <a:lnTo>
                    <a:pt x="525" y="159"/>
                  </a:lnTo>
                  <a:lnTo>
                    <a:pt x="523" y="151"/>
                  </a:lnTo>
                  <a:lnTo>
                    <a:pt x="520" y="142"/>
                  </a:lnTo>
                  <a:lnTo>
                    <a:pt x="515" y="136"/>
                  </a:lnTo>
                  <a:lnTo>
                    <a:pt x="510" y="130"/>
                  </a:lnTo>
                  <a:lnTo>
                    <a:pt x="504" y="124"/>
                  </a:lnTo>
                  <a:lnTo>
                    <a:pt x="497" y="121"/>
                  </a:lnTo>
                  <a:lnTo>
                    <a:pt x="490" y="120"/>
                  </a:lnTo>
                  <a:lnTo>
                    <a:pt x="490" y="120"/>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cs typeface="Arial" charset="0"/>
              </a:endParaRPr>
            </a:p>
          </p:txBody>
        </p:sp>
        <p:pic>
          <p:nvPicPr>
            <p:cNvPr id="185" name="Picture 184" descr="33.emf"/>
            <p:cNvPicPr>
              <a:picLocks noChangeAspect="1"/>
            </p:cNvPicPr>
            <p:nvPr/>
          </p:nvPicPr>
          <p:blipFill>
            <a:blip r:embed="rId7">
              <a:biLevel thresh="25000"/>
            </a:blip>
            <a:stretch>
              <a:fillRect/>
            </a:stretch>
          </p:blipFill>
          <p:spPr>
            <a:xfrm>
              <a:off x="5275737" y="1342063"/>
              <a:ext cx="345249" cy="334676"/>
            </a:xfrm>
            <a:prstGeom prst="rect">
              <a:avLst/>
            </a:prstGeom>
          </p:spPr>
        </p:pic>
        <p:cxnSp>
          <p:nvCxnSpPr>
            <p:cNvPr id="186" name="Straight Connector 185"/>
            <p:cNvCxnSpPr/>
            <p:nvPr/>
          </p:nvCxnSpPr>
          <p:spPr>
            <a:xfrm>
              <a:off x="6402404" y="937039"/>
              <a:ext cx="1647957" cy="0"/>
            </a:xfrm>
            <a:prstGeom prst="line">
              <a:avLst/>
            </a:prstGeom>
            <a:noFill/>
            <a:ln w="12700" cap="flat" cmpd="sng" algn="ctr">
              <a:solidFill>
                <a:srgbClr val="00A1DE"/>
              </a:solidFill>
              <a:prstDash val="solid"/>
              <a:headEnd type="none"/>
              <a:tailEnd type="none"/>
            </a:ln>
            <a:effectLst/>
          </p:spPr>
        </p:cxnSp>
        <p:sp>
          <p:nvSpPr>
            <p:cNvPr id="187" name="Rectangle 186"/>
            <p:cNvSpPr/>
            <p:nvPr/>
          </p:nvSpPr>
          <p:spPr>
            <a:xfrm>
              <a:off x="6488249" y="975139"/>
              <a:ext cx="2174622" cy="807913"/>
            </a:xfrm>
            <a:prstGeom prst="rect">
              <a:avLst/>
            </a:prstGeom>
          </p:spPr>
          <p:txBody>
            <a:bodyPr wrap="square" lIns="0" tIns="0" rIns="0" bIns="0">
              <a:spAutoFit/>
            </a:bodyPr>
            <a:lstStyle/>
            <a:p>
              <a:pPr marL="0" marR="0" lvl="0" indent="0" algn="l" defTabSz="914400" eaLnBrk="1" fontAlgn="auto" latinLnBrk="0" hangingPunct="1">
                <a:lnSpc>
                  <a:spcPct val="100000"/>
                </a:lnSpc>
                <a:spcBef>
                  <a:spcPct val="0"/>
                </a:spcBef>
                <a:spcAft>
                  <a:spcPts val="600"/>
                </a:spcAft>
                <a:buClrTx/>
                <a:buSzTx/>
                <a:buFontTx/>
                <a:buNone/>
                <a:tabLst/>
                <a:defRPr/>
              </a:pPr>
              <a:r>
                <a:rPr kumimoji="0" lang="en-US" sz="1050" b="0" i="0" u="none" strike="noStrike" kern="0" cap="none" spc="0" normalizeH="0" baseline="0" noProof="0" dirty="0">
                  <a:ln>
                    <a:noFill/>
                  </a:ln>
                  <a:solidFill>
                    <a:srgbClr val="000000"/>
                  </a:solidFill>
                  <a:effectLst/>
                  <a:uLnTx/>
                  <a:uFillTx/>
                  <a:latin typeface="Arial"/>
                  <a:cs typeface="Arial" charset="0"/>
                </a:rPr>
                <a:t>Determining legal, regulatory, and compliance issues in the midst of a crisis is a bad place to be.  Prepare ahead and </a:t>
              </a:r>
              <a:r>
                <a:rPr kumimoji="0" lang="en-US" sz="1050" b="0" i="0" u="none" strike="noStrike" kern="0" cap="none" spc="0" normalizeH="0" baseline="0" noProof="0" dirty="0" smtClean="0">
                  <a:ln>
                    <a:noFill/>
                  </a:ln>
                  <a:solidFill>
                    <a:srgbClr val="000000"/>
                  </a:solidFill>
                  <a:effectLst/>
                  <a:uLnTx/>
                  <a:uFillTx/>
                  <a:latin typeface="Arial"/>
                  <a:cs typeface="Arial" charset="0"/>
                </a:rPr>
                <a:t>incorporate these considerations </a:t>
              </a:r>
              <a:r>
                <a:rPr kumimoji="0" lang="en-US" sz="1050" b="0" i="0" u="none" strike="noStrike" kern="0" cap="none" spc="0" normalizeH="0" baseline="0" noProof="0" dirty="0">
                  <a:ln>
                    <a:noFill/>
                  </a:ln>
                  <a:solidFill>
                    <a:srgbClr val="000000"/>
                  </a:solidFill>
                  <a:effectLst/>
                  <a:uLnTx/>
                  <a:uFillTx/>
                  <a:latin typeface="Arial"/>
                  <a:cs typeface="Arial" charset="0"/>
                </a:rPr>
                <a:t>into the CIR plan.</a:t>
              </a:r>
            </a:p>
          </p:txBody>
        </p:sp>
        <p:sp>
          <p:nvSpPr>
            <p:cNvPr id="188" name="Freeform 271"/>
            <p:cNvSpPr>
              <a:spLocks noEditPoints="1"/>
            </p:cNvSpPr>
            <p:nvPr/>
          </p:nvSpPr>
          <p:spPr bwMode="auto">
            <a:xfrm>
              <a:off x="2492433" y="2498350"/>
              <a:ext cx="390076" cy="387501"/>
            </a:xfrm>
            <a:custGeom>
              <a:avLst/>
              <a:gdLst>
                <a:gd name="T0" fmla="*/ 420 w 422"/>
                <a:gd name="T1" fmla="*/ 302 h 372"/>
                <a:gd name="T2" fmla="*/ 414 w 422"/>
                <a:gd name="T3" fmla="*/ 280 h 372"/>
                <a:gd name="T4" fmla="*/ 382 w 422"/>
                <a:gd name="T5" fmla="*/ 260 h 372"/>
                <a:gd name="T6" fmla="*/ 342 w 422"/>
                <a:gd name="T7" fmla="*/ 240 h 372"/>
                <a:gd name="T8" fmla="*/ 322 w 422"/>
                <a:gd name="T9" fmla="*/ 218 h 372"/>
                <a:gd name="T10" fmla="*/ 320 w 422"/>
                <a:gd name="T11" fmla="*/ 198 h 372"/>
                <a:gd name="T12" fmla="*/ 330 w 422"/>
                <a:gd name="T13" fmla="*/ 181 h 372"/>
                <a:gd name="T14" fmla="*/ 335 w 422"/>
                <a:gd name="T15" fmla="*/ 164 h 372"/>
                <a:gd name="T16" fmla="*/ 344 w 422"/>
                <a:gd name="T17" fmla="*/ 154 h 372"/>
                <a:gd name="T18" fmla="*/ 345 w 422"/>
                <a:gd name="T19" fmla="*/ 136 h 372"/>
                <a:gd name="T20" fmla="*/ 343 w 422"/>
                <a:gd name="T21" fmla="*/ 121 h 372"/>
                <a:gd name="T22" fmla="*/ 343 w 422"/>
                <a:gd name="T23" fmla="*/ 91 h 372"/>
                <a:gd name="T24" fmla="*/ 325 w 422"/>
                <a:gd name="T25" fmla="*/ 63 h 372"/>
                <a:gd name="T26" fmla="*/ 301 w 422"/>
                <a:gd name="T27" fmla="*/ 54 h 372"/>
                <a:gd name="T28" fmla="*/ 279 w 422"/>
                <a:gd name="T29" fmla="*/ 56 h 372"/>
                <a:gd name="T30" fmla="*/ 259 w 422"/>
                <a:gd name="T31" fmla="*/ 66 h 372"/>
                <a:gd name="T32" fmla="*/ 243 w 422"/>
                <a:gd name="T33" fmla="*/ 98 h 372"/>
                <a:gd name="T34" fmla="*/ 246 w 422"/>
                <a:gd name="T35" fmla="*/ 130 h 372"/>
                <a:gd name="T36" fmla="*/ 242 w 422"/>
                <a:gd name="T37" fmla="*/ 142 h 372"/>
                <a:gd name="T38" fmla="*/ 246 w 422"/>
                <a:gd name="T39" fmla="*/ 158 h 372"/>
                <a:gd name="T40" fmla="*/ 253 w 422"/>
                <a:gd name="T41" fmla="*/ 167 h 372"/>
                <a:gd name="T42" fmla="*/ 260 w 422"/>
                <a:gd name="T43" fmla="*/ 186 h 372"/>
                <a:gd name="T44" fmla="*/ 267 w 422"/>
                <a:gd name="T45" fmla="*/ 202 h 372"/>
                <a:gd name="T46" fmla="*/ 264 w 422"/>
                <a:gd name="T47" fmla="*/ 222 h 372"/>
                <a:gd name="T48" fmla="*/ 250 w 422"/>
                <a:gd name="T49" fmla="*/ 238 h 372"/>
                <a:gd name="T50" fmla="*/ 314 w 422"/>
                <a:gd name="T51" fmla="*/ 275 h 372"/>
                <a:gd name="T52" fmla="*/ 328 w 422"/>
                <a:gd name="T53" fmla="*/ 310 h 372"/>
                <a:gd name="T54" fmla="*/ 216 w 422"/>
                <a:gd name="T55" fmla="*/ 262 h 372"/>
                <a:gd name="T56" fmla="*/ 173 w 422"/>
                <a:gd name="T57" fmla="*/ 235 h 372"/>
                <a:gd name="T58" fmla="*/ 161 w 422"/>
                <a:gd name="T59" fmla="*/ 198 h 372"/>
                <a:gd name="T60" fmla="*/ 165 w 422"/>
                <a:gd name="T61" fmla="*/ 184 h 372"/>
                <a:gd name="T62" fmla="*/ 177 w 422"/>
                <a:gd name="T63" fmla="*/ 162 h 372"/>
                <a:gd name="T64" fmla="*/ 182 w 422"/>
                <a:gd name="T65" fmla="*/ 145 h 372"/>
                <a:gd name="T66" fmla="*/ 194 w 422"/>
                <a:gd name="T67" fmla="*/ 128 h 372"/>
                <a:gd name="T68" fmla="*/ 192 w 422"/>
                <a:gd name="T69" fmla="*/ 104 h 372"/>
                <a:gd name="T70" fmla="*/ 191 w 422"/>
                <a:gd name="T71" fmla="*/ 90 h 372"/>
                <a:gd name="T72" fmla="*/ 192 w 422"/>
                <a:gd name="T73" fmla="*/ 49 h 372"/>
                <a:gd name="T74" fmla="*/ 178 w 422"/>
                <a:gd name="T75" fmla="*/ 21 h 372"/>
                <a:gd name="T76" fmla="*/ 153 w 422"/>
                <a:gd name="T77" fmla="*/ 6 h 372"/>
                <a:gd name="T78" fmla="*/ 126 w 422"/>
                <a:gd name="T79" fmla="*/ 0 h 372"/>
                <a:gd name="T80" fmla="*/ 91 w 422"/>
                <a:gd name="T81" fmla="*/ 9 h 372"/>
                <a:gd name="T82" fmla="*/ 70 w 422"/>
                <a:gd name="T83" fmla="*/ 27 h 372"/>
                <a:gd name="T84" fmla="*/ 59 w 422"/>
                <a:gd name="T85" fmla="*/ 59 h 372"/>
                <a:gd name="T86" fmla="*/ 63 w 422"/>
                <a:gd name="T87" fmla="*/ 101 h 372"/>
                <a:gd name="T88" fmla="*/ 58 w 422"/>
                <a:gd name="T89" fmla="*/ 110 h 372"/>
                <a:gd name="T90" fmla="*/ 60 w 422"/>
                <a:gd name="T91" fmla="*/ 135 h 372"/>
                <a:gd name="T92" fmla="*/ 72 w 422"/>
                <a:gd name="T93" fmla="*/ 147 h 372"/>
                <a:gd name="T94" fmla="*/ 78 w 422"/>
                <a:gd name="T95" fmla="*/ 170 h 372"/>
                <a:gd name="T96" fmla="*/ 89 w 422"/>
                <a:gd name="T97" fmla="*/ 188 h 372"/>
                <a:gd name="T98" fmla="*/ 90 w 422"/>
                <a:gd name="T99" fmla="*/ 210 h 372"/>
                <a:gd name="T100" fmla="*/ 72 w 422"/>
                <a:gd name="T101" fmla="*/ 243 h 372"/>
                <a:gd name="T102" fmla="*/ 36 w 422"/>
                <a:gd name="T103" fmla="*/ 262 h 372"/>
                <a:gd name="T104" fmla="*/ 8 w 422"/>
                <a:gd name="T105" fmla="*/ 278 h 372"/>
                <a:gd name="T106" fmla="*/ 0 w 422"/>
                <a:gd name="T107" fmla="*/ 372 h 372"/>
                <a:gd name="T108" fmla="*/ 294 w 422"/>
                <a:gd name="T109" fmla="*/ 315 h 372"/>
                <a:gd name="T110" fmla="*/ 280 w 422"/>
                <a:gd name="T111" fmla="*/ 295 h 372"/>
                <a:gd name="T112" fmla="*/ 216 w 422"/>
                <a:gd name="T113" fmla="*/ 26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2" h="372">
                  <a:moveTo>
                    <a:pt x="422" y="372"/>
                  </a:moveTo>
                  <a:lnTo>
                    <a:pt x="422" y="372"/>
                  </a:lnTo>
                  <a:lnTo>
                    <a:pt x="421" y="332"/>
                  </a:lnTo>
                  <a:lnTo>
                    <a:pt x="420" y="302"/>
                  </a:lnTo>
                  <a:lnTo>
                    <a:pt x="419" y="290"/>
                  </a:lnTo>
                  <a:lnTo>
                    <a:pt x="417" y="284"/>
                  </a:lnTo>
                  <a:lnTo>
                    <a:pt x="417" y="284"/>
                  </a:lnTo>
                  <a:lnTo>
                    <a:pt x="414" y="280"/>
                  </a:lnTo>
                  <a:lnTo>
                    <a:pt x="410" y="275"/>
                  </a:lnTo>
                  <a:lnTo>
                    <a:pt x="404" y="271"/>
                  </a:lnTo>
                  <a:lnTo>
                    <a:pt x="398" y="268"/>
                  </a:lnTo>
                  <a:lnTo>
                    <a:pt x="382" y="260"/>
                  </a:lnTo>
                  <a:lnTo>
                    <a:pt x="362" y="250"/>
                  </a:lnTo>
                  <a:lnTo>
                    <a:pt x="362" y="250"/>
                  </a:lnTo>
                  <a:lnTo>
                    <a:pt x="350" y="246"/>
                  </a:lnTo>
                  <a:lnTo>
                    <a:pt x="342" y="240"/>
                  </a:lnTo>
                  <a:lnTo>
                    <a:pt x="334" y="235"/>
                  </a:lnTo>
                  <a:lnTo>
                    <a:pt x="329" y="230"/>
                  </a:lnTo>
                  <a:lnTo>
                    <a:pt x="325" y="224"/>
                  </a:lnTo>
                  <a:lnTo>
                    <a:pt x="322" y="218"/>
                  </a:lnTo>
                  <a:lnTo>
                    <a:pt x="320" y="211"/>
                  </a:lnTo>
                  <a:lnTo>
                    <a:pt x="320" y="202"/>
                  </a:lnTo>
                  <a:lnTo>
                    <a:pt x="320" y="202"/>
                  </a:lnTo>
                  <a:lnTo>
                    <a:pt x="320" y="198"/>
                  </a:lnTo>
                  <a:lnTo>
                    <a:pt x="321" y="195"/>
                  </a:lnTo>
                  <a:lnTo>
                    <a:pt x="326" y="189"/>
                  </a:lnTo>
                  <a:lnTo>
                    <a:pt x="328" y="186"/>
                  </a:lnTo>
                  <a:lnTo>
                    <a:pt x="330" y="181"/>
                  </a:lnTo>
                  <a:lnTo>
                    <a:pt x="332" y="176"/>
                  </a:lnTo>
                  <a:lnTo>
                    <a:pt x="334" y="167"/>
                  </a:lnTo>
                  <a:lnTo>
                    <a:pt x="334" y="167"/>
                  </a:lnTo>
                  <a:lnTo>
                    <a:pt x="335" y="164"/>
                  </a:lnTo>
                  <a:lnTo>
                    <a:pt x="336" y="162"/>
                  </a:lnTo>
                  <a:lnTo>
                    <a:pt x="339" y="160"/>
                  </a:lnTo>
                  <a:lnTo>
                    <a:pt x="342" y="158"/>
                  </a:lnTo>
                  <a:lnTo>
                    <a:pt x="344" y="154"/>
                  </a:lnTo>
                  <a:lnTo>
                    <a:pt x="345" y="150"/>
                  </a:lnTo>
                  <a:lnTo>
                    <a:pt x="346" y="142"/>
                  </a:lnTo>
                  <a:lnTo>
                    <a:pt x="346" y="142"/>
                  </a:lnTo>
                  <a:lnTo>
                    <a:pt x="345" y="136"/>
                  </a:lnTo>
                  <a:lnTo>
                    <a:pt x="344" y="132"/>
                  </a:lnTo>
                  <a:lnTo>
                    <a:pt x="341" y="130"/>
                  </a:lnTo>
                  <a:lnTo>
                    <a:pt x="341" y="130"/>
                  </a:lnTo>
                  <a:lnTo>
                    <a:pt x="343" y="121"/>
                  </a:lnTo>
                  <a:lnTo>
                    <a:pt x="345" y="104"/>
                  </a:lnTo>
                  <a:lnTo>
                    <a:pt x="345" y="104"/>
                  </a:lnTo>
                  <a:lnTo>
                    <a:pt x="344" y="98"/>
                  </a:lnTo>
                  <a:lnTo>
                    <a:pt x="343" y="91"/>
                  </a:lnTo>
                  <a:lnTo>
                    <a:pt x="341" y="82"/>
                  </a:lnTo>
                  <a:lnTo>
                    <a:pt x="336" y="74"/>
                  </a:lnTo>
                  <a:lnTo>
                    <a:pt x="329" y="66"/>
                  </a:lnTo>
                  <a:lnTo>
                    <a:pt x="325" y="63"/>
                  </a:lnTo>
                  <a:lnTo>
                    <a:pt x="320" y="60"/>
                  </a:lnTo>
                  <a:lnTo>
                    <a:pt x="315" y="58"/>
                  </a:lnTo>
                  <a:lnTo>
                    <a:pt x="309" y="56"/>
                  </a:lnTo>
                  <a:lnTo>
                    <a:pt x="301" y="54"/>
                  </a:lnTo>
                  <a:lnTo>
                    <a:pt x="294" y="54"/>
                  </a:lnTo>
                  <a:lnTo>
                    <a:pt x="294" y="54"/>
                  </a:lnTo>
                  <a:lnTo>
                    <a:pt x="286" y="54"/>
                  </a:lnTo>
                  <a:lnTo>
                    <a:pt x="279" y="56"/>
                  </a:lnTo>
                  <a:lnTo>
                    <a:pt x="273" y="58"/>
                  </a:lnTo>
                  <a:lnTo>
                    <a:pt x="267" y="60"/>
                  </a:lnTo>
                  <a:lnTo>
                    <a:pt x="263" y="63"/>
                  </a:lnTo>
                  <a:lnTo>
                    <a:pt x="259" y="66"/>
                  </a:lnTo>
                  <a:lnTo>
                    <a:pt x="251" y="74"/>
                  </a:lnTo>
                  <a:lnTo>
                    <a:pt x="247" y="82"/>
                  </a:lnTo>
                  <a:lnTo>
                    <a:pt x="245" y="91"/>
                  </a:lnTo>
                  <a:lnTo>
                    <a:pt x="243" y="98"/>
                  </a:lnTo>
                  <a:lnTo>
                    <a:pt x="243" y="104"/>
                  </a:lnTo>
                  <a:lnTo>
                    <a:pt x="243" y="104"/>
                  </a:lnTo>
                  <a:lnTo>
                    <a:pt x="245" y="121"/>
                  </a:lnTo>
                  <a:lnTo>
                    <a:pt x="246" y="130"/>
                  </a:lnTo>
                  <a:lnTo>
                    <a:pt x="246" y="130"/>
                  </a:lnTo>
                  <a:lnTo>
                    <a:pt x="244" y="132"/>
                  </a:lnTo>
                  <a:lnTo>
                    <a:pt x="243" y="136"/>
                  </a:lnTo>
                  <a:lnTo>
                    <a:pt x="242" y="142"/>
                  </a:lnTo>
                  <a:lnTo>
                    <a:pt x="242" y="142"/>
                  </a:lnTo>
                  <a:lnTo>
                    <a:pt x="243" y="150"/>
                  </a:lnTo>
                  <a:lnTo>
                    <a:pt x="244" y="154"/>
                  </a:lnTo>
                  <a:lnTo>
                    <a:pt x="246" y="158"/>
                  </a:lnTo>
                  <a:lnTo>
                    <a:pt x="248" y="160"/>
                  </a:lnTo>
                  <a:lnTo>
                    <a:pt x="251" y="162"/>
                  </a:lnTo>
                  <a:lnTo>
                    <a:pt x="252" y="164"/>
                  </a:lnTo>
                  <a:lnTo>
                    <a:pt x="253" y="167"/>
                  </a:lnTo>
                  <a:lnTo>
                    <a:pt x="253" y="167"/>
                  </a:lnTo>
                  <a:lnTo>
                    <a:pt x="256" y="176"/>
                  </a:lnTo>
                  <a:lnTo>
                    <a:pt x="258" y="181"/>
                  </a:lnTo>
                  <a:lnTo>
                    <a:pt x="260" y="186"/>
                  </a:lnTo>
                  <a:lnTo>
                    <a:pt x="262" y="189"/>
                  </a:lnTo>
                  <a:lnTo>
                    <a:pt x="266" y="195"/>
                  </a:lnTo>
                  <a:lnTo>
                    <a:pt x="267" y="198"/>
                  </a:lnTo>
                  <a:lnTo>
                    <a:pt x="267" y="202"/>
                  </a:lnTo>
                  <a:lnTo>
                    <a:pt x="267" y="202"/>
                  </a:lnTo>
                  <a:lnTo>
                    <a:pt x="266" y="214"/>
                  </a:lnTo>
                  <a:lnTo>
                    <a:pt x="265" y="218"/>
                  </a:lnTo>
                  <a:lnTo>
                    <a:pt x="264" y="222"/>
                  </a:lnTo>
                  <a:lnTo>
                    <a:pt x="261" y="227"/>
                  </a:lnTo>
                  <a:lnTo>
                    <a:pt x="258" y="231"/>
                  </a:lnTo>
                  <a:lnTo>
                    <a:pt x="250" y="238"/>
                  </a:lnTo>
                  <a:lnTo>
                    <a:pt x="250" y="238"/>
                  </a:lnTo>
                  <a:lnTo>
                    <a:pt x="273" y="250"/>
                  </a:lnTo>
                  <a:lnTo>
                    <a:pt x="291" y="260"/>
                  </a:lnTo>
                  <a:lnTo>
                    <a:pt x="304" y="268"/>
                  </a:lnTo>
                  <a:lnTo>
                    <a:pt x="314" y="275"/>
                  </a:lnTo>
                  <a:lnTo>
                    <a:pt x="321" y="283"/>
                  </a:lnTo>
                  <a:lnTo>
                    <a:pt x="326" y="290"/>
                  </a:lnTo>
                  <a:lnTo>
                    <a:pt x="327" y="299"/>
                  </a:lnTo>
                  <a:lnTo>
                    <a:pt x="328" y="310"/>
                  </a:lnTo>
                  <a:lnTo>
                    <a:pt x="328" y="372"/>
                  </a:lnTo>
                  <a:lnTo>
                    <a:pt x="422" y="372"/>
                  </a:lnTo>
                  <a:close/>
                  <a:moveTo>
                    <a:pt x="216" y="262"/>
                  </a:moveTo>
                  <a:lnTo>
                    <a:pt x="216" y="262"/>
                  </a:lnTo>
                  <a:lnTo>
                    <a:pt x="201" y="255"/>
                  </a:lnTo>
                  <a:lnTo>
                    <a:pt x="190" y="249"/>
                  </a:lnTo>
                  <a:lnTo>
                    <a:pt x="180" y="243"/>
                  </a:lnTo>
                  <a:lnTo>
                    <a:pt x="173" y="235"/>
                  </a:lnTo>
                  <a:lnTo>
                    <a:pt x="167" y="228"/>
                  </a:lnTo>
                  <a:lnTo>
                    <a:pt x="164" y="219"/>
                  </a:lnTo>
                  <a:lnTo>
                    <a:pt x="162" y="210"/>
                  </a:lnTo>
                  <a:lnTo>
                    <a:pt x="161" y="198"/>
                  </a:lnTo>
                  <a:lnTo>
                    <a:pt x="161" y="198"/>
                  </a:lnTo>
                  <a:lnTo>
                    <a:pt x="162" y="193"/>
                  </a:lnTo>
                  <a:lnTo>
                    <a:pt x="163" y="188"/>
                  </a:lnTo>
                  <a:lnTo>
                    <a:pt x="165" y="184"/>
                  </a:lnTo>
                  <a:lnTo>
                    <a:pt x="168" y="181"/>
                  </a:lnTo>
                  <a:lnTo>
                    <a:pt x="172" y="177"/>
                  </a:lnTo>
                  <a:lnTo>
                    <a:pt x="174" y="170"/>
                  </a:lnTo>
                  <a:lnTo>
                    <a:pt x="177" y="162"/>
                  </a:lnTo>
                  <a:lnTo>
                    <a:pt x="179" y="151"/>
                  </a:lnTo>
                  <a:lnTo>
                    <a:pt x="179" y="151"/>
                  </a:lnTo>
                  <a:lnTo>
                    <a:pt x="181" y="147"/>
                  </a:lnTo>
                  <a:lnTo>
                    <a:pt x="182" y="145"/>
                  </a:lnTo>
                  <a:lnTo>
                    <a:pt x="187" y="142"/>
                  </a:lnTo>
                  <a:lnTo>
                    <a:pt x="190" y="139"/>
                  </a:lnTo>
                  <a:lnTo>
                    <a:pt x="192" y="135"/>
                  </a:lnTo>
                  <a:lnTo>
                    <a:pt x="194" y="128"/>
                  </a:lnTo>
                  <a:lnTo>
                    <a:pt x="195" y="118"/>
                  </a:lnTo>
                  <a:lnTo>
                    <a:pt x="195" y="118"/>
                  </a:lnTo>
                  <a:lnTo>
                    <a:pt x="194" y="110"/>
                  </a:lnTo>
                  <a:lnTo>
                    <a:pt x="192" y="104"/>
                  </a:lnTo>
                  <a:lnTo>
                    <a:pt x="190" y="102"/>
                  </a:lnTo>
                  <a:lnTo>
                    <a:pt x="189" y="101"/>
                  </a:lnTo>
                  <a:lnTo>
                    <a:pt x="189" y="101"/>
                  </a:lnTo>
                  <a:lnTo>
                    <a:pt x="191" y="90"/>
                  </a:lnTo>
                  <a:lnTo>
                    <a:pt x="193" y="67"/>
                  </a:lnTo>
                  <a:lnTo>
                    <a:pt x="193" y="67"/>
                  </a:lnTo>
                  <a:lnTo>
                    <a:pt x="193" y="59"/>
                  </a:lnTo>
                  <a:lnTo>
                    <a:pt x="192" y="49"/>
                  </a:lnTo>
                  <a:lnTo>
                    <a:pt x="187" y="38"/>
                  </a:lnTo>
                  <a:lnTo>
                    <a:pt x="185" y="32"/>
                  </a:lnTo>
                  <a:lnTo>
                    <a:pt x="182" y="27"/>
                  </a:lnTo>
                  <a:lnTo>
                    <a:pt x="178" y="21"/>
                  </a:lnTo>
                  <a:lnTo>
                    <a:pt x="174" y="17"/>
                  </a:lnTo>
                  <a:lnTo>
                    <a:pt x="167" y="12"/>
                  </a:lnTo>
                  <a:lnTo>
                    <a:pt x="161" y="9"/>
                  </a:lnTo>
                  <a:lnTo>
                    <a:pt x="153" y="6"/>
                  </a:lnTo>
                  <a:lnTo>
                    <a:pt x="146" y="2"/>
                  </a:lnTo>
                  <a:lnTo>
                    <a:pt x="136" y="1"/>
                  </a:lnTo>
                  <a:lnTo>
                    <a:pt x="126" y="0"/>
                  </a:lnTo>
                  <a:lnTo>
                    <a:pt x="126" y="0"/>
                  </a:lnTo>
                  <a:lnTo>
                    <a:pt x="115" y="1"/>
                  </a:lnTo>
                  <a:lnTo>
                    <a:pt x="107" y="2"/>
                  </a:lnTo>
                  <a:lnTo>
                    <a:pt x="98" y="6"/>
                  </a:lnTo>
                  <a:lnTo>
                    <a:pt x="91" y="9"/>
                  </a:lnTo>
                  <a:lnTo>
                    <a:pt x="84" y="12"/>
                  </a:lnTo>
                  <a:lnTo>
                    <a:pt x="79" y="17"/>
                  </a:lnTo>
                  <a:lnTo>
                    <a:pt x="74" y="21"/>
                  </a:lnTo>
                  <a:lnTo>
                    <a:pt x="70" y="27"/>
                  </a:lnTo>
                  <a:lnTo>
                    <a:pt x="66" y="32"/>
                  </a:lnTo>
                  <a:lnTo>
                    <a:pt x="64" y="38"/>
                  </a:lnTo>
                  <a:lnTo>
                    <a:pt x="60" y="49"/>
                  </a:lnTo>
                  <a:lnTo>
                    <a:pt x="59" y="59"/>
                  </a:lnTo>
                  <a:lnTo>
                    <a:pt x="59" y="67"/>
                  </a:lnTo>
                  <a:lnTo>
                    <a:pt x="59" y="67"/>
                  </a:lnTo>
                  <a:lnTo>
                    <a:pt x="61" y="90"/>
                  </a:lnTo>
                  <a:lnTo>
                    <a:pt x="63" y="101"/>
                  </a:lnTo>
                  <a:lnTo>
                    <a:pt x="63" y="101"/>
                  </a:lnTo>
                  <a:lnTo>
                    <a:pt x="62" y="102"/>
                  </a:lnTo>
                  <a:lnTo>
                    <a:pt x="60" y="104"/>
                  </a:lnTo>
                  <a:lnTo>
                    <a:pt x="58" y="110"/>
                  </a:lnTo>
                  <a:lnTo>
                    <a:pt x="57" y="118"/>
                  </a:lnTo>
                  <a:lnTo>
                    <a:pt x="57" y="118"/>
                  </a:lnTo>
                  <a:lnTo>
                    <a:pt x="58" y="128"/>
                  </a:lnTo>
                  <a:lnTo>
                    <a:pt x="60" y="135"/>
                  </a:lnTo>
                  <a:lnTo>
                    <a:pt x="62" y="139"/>
                  </a:lnTo>
                  <a:lnTo>
                    <a:pt x="64" y="142"/>
                  </a:lnTo>
                  <a:lnTo>
                    <a:pt x="70" y="145"/>
                  </a:lnTo>
                  <a:lnTo>
                    <a:pt x="72" y="147"/>
                  </a:lnTo>
                  <a:lnTo>
                    <a:pt x="73" y="151"/>
                  </a:lnTo>
                  <a:lnTo>
                    <a:pt x="73" y="151"/>
                  </a:lnTo>
                  <a:lnTo>
                    <a:pt x="75" y="162"/>
                  </a:lnTo>
                  <a:lnTo>
                    <a:pt x="78" y="170"/>
                  </a:lnTo>
                  <a:lnTo>
                    <a:pt x="81" y="177"/>
                  </a:lnTo>
                  <a:lnTo>
                    <a:pt x="83" y="181"/>
                  </a:lnTo>
                  <a:lnTo>
                    <a:pt x="87" y="184"/>
                  </a:lnTo>
                  <a:lnTo>
                    <a:pt x="89" y="188"/>
                  </a:lnTo>
                  <a:lnTo>
                    <a:pt x="91" y="193"/>
                  </a:lnTo>
                  <a:lnTo>
                    <a:pt x="91" y="198"/>
                  </a:lnTo>
                  <a:lnTo>
                    <a:pt x="91" y="198"/>
                  </a:lnTo>
                  <a:lnTo>
                    <a:pt x="90" y="210"/>
                  </a:lnTo>
                  <a:lnTo>
                    <a:pt x="89" y="219"/>
                  </a:lnTo>
                  <a:lnTo>
                    <a:pt x="84" y="228"/>
                  </a:lnTo>
                  <a:lnTo>
                    <a:pt x="79" y="235"/>
                  </a:lnTo>
                  <a:lnTo>
                    <a:pt x="72" y="243"/>
                  </a:lnTo>
                  <a:lnTo>
                    <a:pt x="62" y="249"/>
                  </a:lnTo>
                  <a:lnTo>
                    <a:pt x="50" y="255"/>
                  </a:lnTo>
                  <a:lnTo>
                    <a:pt x="36" y="262"/>
                  </a:lnTo>
                  <a:lnTo>
                    <a:pt x="36" y="262"/>
                  </a:lnTo>
                  <a:lnTo>
                    <a:pt x="25" y="267"/>
                  </a:lnTo>
                  <a:lnTo>
                    <a:pt x="18" y="270"/>
                  </a:lnTo>
                  <a:lnTo>
                    <a:pt x="13" y="273"/>
                  </a:lnTo>
                  <a:lnTo>
                    <a:pt x="8" y="278"/>
                  </a:lnTo>
                  <a:lnTo>
                    <a:pt x="4" y="283"/>
                  </a:lnTo>
                  <a:lnTo>
                    <a:pt x="1" y="288"/>
                  </a:lnTo>
                  <a:lnTo>
                    <a:pt x="0" y="296"/>
                  </a:lnTo>
                  <a:lnTo>
                    <a:pt x="0" y="372"/>
                  </a:lnTo>
                  <a:lnTo>
                    <a:pt x="294" y="372"/>
                  </a:lnTo>
                  <a:lnTo>
                    <a:pt x="294" y="372"/>
                  </a:lnTo>
                  <a:lnTo>
                    <a:pt x="294" y="315"/>
                  </a:lnTo>
                  <a:lnTo>
                    <a:pt x="294" y="315"/>
                  </a:lnTo>
                  <a:lnTo>
                    <a:pt x="294" y="312"/>
                  </a:lnTo>
                  <a:lnTo>
                    <a:pt x="292" y="308"/>
                  </a:lnTo>
                  <a:lnTo>
                    <a:pt x="287" y="301"/>
                  </a:lnTo>
                  <a:lnTo>
                    <a:pt x="280" y="295"/>
                  </a:lnTo>
                  <a:lnTo>
                    <a:pt x="270" y="288"/>
                  </a:lnTo>
                  <a:lnTo>
                    <a:pt x="259" y="282"/>
                  </a:lnTo>
                  <a:lnTo>
                    <a:pt x="246" y="275"/>
                  </a:lnTo>
                  <a:lnTo>
                    <a:pt x="216" y="262"/>
                  </a:lnTo>
                  <a:lnTo>
                    <a:pt x="216" y="262"/>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cs typeface="Arial" charset="0"/>
              </a:endParaRPr>
            </a:p>
          </p:txBody>
        </p:sp>
      </p:grpSp>
    </p:spTree>
    <p:extLst>
      <p:ext uri="{BB962C8B-B14F-4D97-AF65-F5344CB8AC3E}">
        <p14:creationId xmlns:p14="http://schemas.microsoft.com/office/powerpoint/2010/main" val="47470147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a:t>From Cyber Incident Response to Cyber Resilience</a:t>
            </a:r>
            <a:br>
              <a:rPr lang="en-GB" dirty="0"/>
            </a:br>
            <a:endParaRPr lang="en-US" dirty="0"/>
          </a:p>
        </p:txBody>
      </p:sp>
      <p:sp>
        <p:nvSpPr>
          <p:cNvPr id="5" name="Text Placeholder 4"/>
          <p:cNvSpPr>
            <a:spLocks noGrp="1"/>
          </p:cNvSpPr>
          <p:nvPr>
            <p:ph type="body" idx="1"/>
          </p:nvPr>
        </p:nvSpPr>
        <p:spPr/>
        <p:txBody>
          <a:bodyPr/>
          <a:lstStyle/>
          <a:p>
            <a:r>
              <a:rPr lang="en-US" dirty="0" smtClean="0"/>
              <a:t>Dr. JR Reagan</a:t>
            </a:r>
            <a:endParaRPr lang="en-US" dirty="0"/>
          </a:p>
        </p:txBody>
      </p:sp>
    </p:spTree>
    <p:extLst>
      <p:ext uri="{BB962C8B-B14F-4D97-AF65-F5344CB8AC3E}">
        <p14:creationId xmlns:p14="http://schemas.microsoft.com/office/powerpoint/2010/main" val="194081294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itle 1"/>
          <p:cNvSpPr>
            <a:spLocks noGrp="1"/>
          </p:cNvSpPr>
          <p:nvPr>
            <p:ph type="title"/>
          </p:nvPr>
        </p:nvSpPr>
        <p:spPr bwMode="gray">
          <a:xfrm>
            <a:off x="414338" y="310330"/>
            <a:ext cx="8330184" cy="349668"/>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3C8A2E"/>
                </a:solidFill>
                <a:effectLst/>
                <a:uLnTx/>
                <a:uFillTx/>
              </a:rPr>
              <a:t>Summary</a:t>
            </a:r>
            <a:endParaRPr kumimoji="0" lang="en-US" sz="2800" b="0" i="0" u="none" strike="noStrike" kern="0" cap="none" spc="0" normalizeH="0" baseline="0" noProof="0" dirty="0">
              <a:ln>
                <a:noFill/>
              </a:ln>
              <a:solidFill>
                <a:srgbClr val="3C8A2E"/>
              </a:solidFill>
              <a:effectLst/>
              <a:uLnTx/>
              <a:uFillTx/>
            </a:endParaRPr>
          </a:p>
        </p:txBody>
      </p:sp>
      <p:sp>
        <p:nvSpPr>
          <p:cNvPr id="87" name="Text Placeholder 18"/>
          <p:cNvSpPr txBox="1">
            <a:spLocks/>
          </p:cNvSpPr>
          <p:nvPr/>
        </p:nvSpPr>
        <p:spPr bwMode="gray">
          <a:xfrm>
            <a:off x="414338" y="792491"/>
            <a:ext cx="8143875" cy="369332"/>
          </a:xfrm>
          <a:prstGeom prst="rect">
            <a:avLst/>
          </a:prstGeom>
          <a:noFill/>
          <a:ln w="9525" algn="ctr">
            <a:noFill/>
            <a:miter lim="800000"/>
            <a:headEnd/>
            <a:tailEnd/>
          </a:ln>
          <a:effectLst/>
        </p:spPr>
        <p:txBody>
          <a:bodyPr vert="horz" wrap="square" lIns="0" tIns="0" rIns="0" bIns="0" numCol="1" rtlCol="0" anchor="t" anchorCtr="0" compatLnSpc="1">
            <a:prstTxWarp prst="textNoShape">
              <a:avLst/>
            </a:prstTxWarp>
            <a:spAutoFit/>
          </a:bodyPr>
          <a:lstStyle>
            <a:lvl1pPr marR="0" indent="0" algn="l" defTabSz="914400" rtl="0" eaLnBrk="1" fontAlgn="base" latinLnBrk="0" hangingPunct="1">
              <a:lnSpc>
                <a:spcPct val="100000"/>
              </a:lnSpc>
              <a:spcBef>
                <a:spcPts val="2200"/>
              </a:spcBef>
              <a:spcAft>
                <a:spcPct val="0"/>
              </a:spcAft>
              <a:buFont typeface="Arial" pitchFamily="34" charset="0"/>
              <a:tabLst/>
              <a:defRPr kumimoji="0" lang="en-US" sz="2000" b="0" i="0" u="none" strike="noStrike" kern="1200" cap="none" spc="0" normalizeH="0" baseline="0" noProof="0" dirty="0" smtClean="0">
                <a:ln>
                  <a:noFill/>
                </a:ln>
                <a:solidFill>
                  <a:schemeClr val="tx2"/>
                </a:solidFill>
                <a:effectLst/>
                <a:uLnTx/>
                <a:uFillTx/>
                <a:latin typeface="+mj-lt"/>
                <a:ea typeface="+mn-ea"/>
                <a:cs typeface="Arial" pitchFamily="34" charset="0"/>
              </a:defRPr>
            </a:lvl1pPr>
            <a:lvl2pPr marL="174625" marR="0" indent="-174625" algn="l" defTabSz="914400" rtl="0" eaLnBrk="1" fontAlgn="base" latinLnBrk="0" hangingPunct="1">
              <a:lnSpc>
                <a:spcPct val="100000"/>
              </a:lnSpc>
              <a:spcBef>
                <a:spcPts val="400"/>
              </a:spcBef>
              <a:spcAft>
                <a:spcPct val="0"/>
              </a:spcAft>
              <a:buFont typeface="Arial" pitchFamily="34" charset="0"/>
              <a:buChar char="•"/>
              <a:tabLst/>
              <a:defRPr kumimoji="0" lang="en-US" sz="1200" b="0" i="0" u="none" strike="noStrike" kern="1200" cap="none" normalizeH="0" baseline="0" dirty="0" smtClean="0">
                <a:ln>
                  <a:noFill/>
                </a:ln>
                <a:solidFill>
                  <a:schemeClr val="tx2"/>
                </a:solidFill>
                <a:effectLst/>
                <a:latin typeface="+mn-lt"/>
                <a:ea typeface="+mn-ea"/>
                <a:cs typeface="Arial" pitchFamily="34" charset="0"/>
              </a:defRPr>
            </a:lvl2pPr>
            <a:lvl3pPr marL="341313" indent="-171450" algn="l" rtl="0" eaLnBrk="1" fontAlgn="base" hangingPunct="1">
              <a:lnSpc>
                <a:spcPct val="100000"/>
              </a:lnSpc>
              <a:spcBef>
                <a:spcPts val="400"/>
              </a:spcBef>
              <a:spcAft>
                <a:spcPct val="0"/>
              </a:spcAft>
              <a:buFont typeface="Arial" pitchFamily="34" charset="0"/>
              <a:buChar char="–"/>
              <a:defRPr lang="en-US" sz="1100" kern="1200" dirty="0" smtClean="0">
                <a:solidFill>
                  <a:schemeClr val="tx2"/>
                </a:solidFill>
                <a:latin typeface="+mn-lt"/>
                <a:ea typeface="+mn-ea"/>
                <a:cs typeface="+mn-cs"/>
              </a:defRPr>
            </a:lvl3pPr>
            <a:lvl4pPr marL="515938" marR="0" indent="-174625" algn="l" defTabSz="914400" rtl="0" eaLnBrk="1" fontAlgn="base" latinLnBrk="0" hangingPunct="1">
              <a:lnSpc>
                <a:spcPct val="100000"/>
              </a:lnSpc>
              <a:spcBef>
                <a:spcPts val="400"/>
              </a:spcBef>
              <a:spcAft>
                <a:spcPct val="0"/>
              </a:spcAft>
              <a:buFont typeface="Arial" pitchFamily="34" charset="0"/>
              <a:buChar char="•"/>
              <a:tabLst/>
              <a:defRPr kumimoji="0" lang="en-US" sz="1100" b="0" i="0" u="none" strike="noStrike" kern="1200" cap="none" normalizeH="0" baseline="0" dirty="0" smtClean="0">
                <a:ln>
                  <a:noFill/>
                </a:ln>
                <a:solidFill>
                  <a:schemeClr val="tx2"/>
                </a:solidFill>
                <a:effectLst/>
                <a:latin typeface="Arial" pitchFamily="34" charset="0"/>
                <a:ea typeface="+mn-ea"/>
                <a:cs typeface="Arial" pitchFamily="34" charset="0"/>
              </a:defRPr>
            </a:lvl4pPr>
            <a:lvl5pPr marL="688975" marR="0" indent="-173038" algn="l" defTabSz="914400" rtl="0" eaLnBrk="1" fontAlgn="base" latinLnBrk="0" hangingPunct="1">
              <a:lnSpc>
                <a:spcPct val="100000"/>
              </a:lnSpc>
              <a:spcBef>
                <a:spcPts val="400"/>
              </a:spcBef>
              <a:spcAft>
                <a:spcPct val="0"/>
              </a:spcAft>
              <a:buFont typeface="Arial" pitchFamily="34" charset="0"/>
              <a:buChar char="–"/>
              <a:tabLst/>
              <a:defRPr kumimoji="0" lang="en-US" sz="1100" b="0" i="0" u="none" strike="noStrike" kern="1200" cap="none" normalizeH="0" baseline="0" dirty="0" smtClean="0">
                <a:ln>
                  <a:noFill/>
                </a:ln>
                <a:solidFill>
                  <a:schemeClr val="tx2"/>
                </a:solidFill>
                <a:effectLst/>
                <a:latin typeface="Arial" pitchFamily="34" charset="0"/>
                <a:ea typeface="+mn-ea"/>
                <a:cs typeface="Arial" pitchFamily="34" charset="0"/>
              </a:defRPr>
            </a:lvl5pPr>
            <a:lvl6pPr marL="666750" marR="0" indent="-166688" algn="l" defTabSz="914400" rtl="0" eaLnBrk="1" fontAlgn="base" latinLnBrk="0" hangingPunct="1">
              <a:lnSpc>
                <a:spcPct val="100000"/>
              </a:lnSpc>
              <a:spcBef>
                <a:spcPts val="400"/>
              </a:spcBef>
              <a:spcAft>
                <a:spcPct val="0"/>
              </a:spcAft>
              <a:buFont typeface="Arial" pitchFamily="34" charset="0"/>
              <a:buChar char="–"/>
              <a:tabLst/>
              <a:defRPr kumimoji="0" lang="en-US" sz="1000" b="0" i="0" u="none" strike="noStrike" kern="1200" cap="none" normalizeH="0" baseline="0" dirty="0" smtClean="0">
                <a:ln>
                  <a:noFill/>
                </a:ln>
                <a:solidFill>
                  <a:schemeClr val="tx2"/>
                </a:solidFill>
                <a:effectLst/>
                <a:latin typeface="Arial" pitchFamily="34" charset="0"/>
                <a:ea typeface="+mn-ea"/>
                <a:cs typeface="Arial" pitchFamily="34" charset="0"/>
              </a:defRPr>
            </a:lvl6pPr>
            <a:lvl7pPr marL="1079500" indent="-184150" algn="l" defTabSz="914400" rtl="0" eaLnBrk="1" latinLnBrk="0" hangingPunct="1">
              <a:spcBef>
                <a:spcPts val="0"/>
              </a:spcBef>
              <a:spcAft>
                <a:spcPts val="300"/>
              </a:spcAft>
              <a:buFont typeface="Arial" pitchFamily="34" charset="0"/>
              <a:buChar char="‒"/>
              <a:defRPr sz="1400" kern="1200">
                <a:solidFill>
                  <a:schemeClr val="accent1"/>
                </a:solidFill>
                <a:latin typeface="+mn-lt"/>
                <a:ea typeface="+mn-ea"/>
                <a:cs typeface="+mn-cs"/>
              </a:defRPr>
            </a:lvl7pPr>
            <a:lvl8pPr marL="1252538" indent="-173038" algn="l" defTabSz="914400" rtl="0" eaLnBrk="1" latinLnBrk="0" hangingPunct="1">
              <a:spcBef>
                <a:spcPts val="0"/>
              </a:spcBef>
              <a:spcAft>
                <a:spcPts val="300"/>
              </a:spcAft>
              <a:buFont typeface="Arial" pitchFamily="34" charset="0"/>
              <a:buChar char="•"/>
              <a:defRPr sz="1400" kern="1200">
                <a:solidFill>
                  <a:schemeClr val="accent1"/>
                </a:solidFill>
                <a:latin typeface="+mn-lt"/>
                <a:ea typeface="+mn-ea"/>
                <a:cs typeface="+mn-cs"/>
              </a:defRPr>
            </a:lvl8pPr>
            <a:lvl9pPr marL="1435100" indent="-182563" algn="l" defTabSz="914400" rtl="0" eaLnBrk="1" latinLnBrk="0" hangingPunct="1">
              <a:spcBef>
                <a:spcPts val="0"/>
              </a:spcBef>
              <a:spcAft>
                <a:spcPts val="300"/>
              </a:spcAft>
              <a:buFont typeface="Arial" pitchFamily="34" charset="0"/>
              <a:buChar char="‒"/>
              <a:defRPr sz="1400" kern="1200">
                <a:solidFill>
                  <a:schemeClr val="accent1"/>
                </a:solidFill>
                <a:latin typeface="+mn-lt"/>
                <a:ea typeface="+mn-ea"/>
                <a:cs typeface="+mn-cs"/>
              </a:defRPr>
            </a:lvl9pPr>
          </a:lstStyle>
          <a:p>
            <a:r>
              <a:rPr sz="1200" dirty="0">
                <a:solidFill>
                  <a:srgbClr val="000000"/>
                </a:solidFill>
                <a:latin typeface="Arial" panose="020B0604020202020204" pitchFamily="34" charset="0"/>
              </a:rPr>
              <a:t>Organizations should perform activities within each of the six Incident Response disciplines to enable rapid adjustments during </a:t>
            </a:r>
            <a:r>
              <a:rPr lang="en-US" sz="1200" b="1" dirty="0" smtClean="0">
                <a:solidFill>
                  <a:srgbClr val="000000"/>
                </a:solidFill>
                <a:latin typeface="Arial" panose="020B0604020202020204" pitchFamily="34" charset="0"/>
              </a:rPr>
              <a:t>Cyber</a:t>
            </a:r>
            <a:r>
              <a:rPr lang="en-US" sz="1200" dirty="0" smtClean="0">
                <a:solidFill>
                  <a:srgbClr val="000000"/>
                </a:solidFill>
                <a:latin typeface="Arial" panose="020B0604020202020204" pitchFamily="34" charset="0"/>
              </a:rPr>
              <a:t> </a:t>
            </a:r>
            <a:r>
              <a:rPr sz="1200" b="1" dirty="0" smtClean="0">
                <a:solidFill>
                  <a:srgbClr val="000000"/>
                </a:solidFill>
                <a:latin typeface="Arial" panose="020B0604020202020204" pitchFamily="34" charset="0"/>
              </a:rPr>
              <a:t>Incident </a:t>
            </a:r>
            <a:r>
              <a:rPr sz="1200" b="1" dirty="0">
                <a:solidFill>
                  <a:srgbClr val="000000"/>
                </a:solidFill>
                <a:latin typeface="Arial" panose="020B0604020202020204" pitchFamily="34" charset="0"/>
              </a:rPr>
              <a:t>Response </a:t>
            </a:r>
            <a:r>
              <a:rPr sz="1200" dirty="0">
                <a:solidFill>
                  <a:srgbClr val="000000"/>
                </a:solidFill>
                <a:latin typeface="Arial" panose="020B0604020202020204" pitchFamily="34" charset="0"/>
              </a:rPr>
              <a:t>situations that involve dynamic internal and external changes.</a:t>
            </a:r>
          </a:p>
        </p:txBody>
      </p:sp>
      <p:pic>
        <p:nvPicPr>
          <p:cNvPr id="88" name="Picture 12" descr="C:\Users\jsauvageau\Desktop\1.png"/>
          <p:cNvPicPr>
            <a:picLocks noChangeAspect="1" noChangeArrowheads="1"/>
          </p:cNvPicPr>
          <p:nvPr/>
        </p:nvPicPr>
        <p:blipFill>
          <a:blip r:embed="rId3" cstate="print">
            <a:duotone>
              <a:srgbClr val="92D400">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556840" y="1581416"/>
            <a:ext cx="522027" cy="441252"/>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2" descr="\\Cagmasrv1\sso$\Gestion_Deloitte\Global_Brand\- Templates\Icons\Iconography Deloitte\Icon_Chip_and_PIN_card_LBl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455" y="4886205"/>
            <a:ext cx="526572" cy="333914"/>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6" descr="\\Cagmasrv1\sso$\Gestion_Deloitte\Global_Brand\- Templates\Icons\Iconography Deloitte\Icon_Laptop_DarkGree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6462" y="3198895"/>
            <a:ext cx="402783" cy="413944"/>
          </a:xfrm>
          <a:prstGeom prst="rect">
            <a:avLst/>
          </a:prstGeom>
          <a:noFill/>
          <a:extLst>
            <a:ext uri="{909E8E84-426E-40dd-AFC4-6F175D3DCCD1}">
              <a14:hiddenFill xmlns:a14="http://schemas.microsoft.com/office/drawing/2010/main">
                <a:solidFill>
                  <a:srgbClr val="FFFFFF"/>
                </a:solidFill>
              </a14:hiddenFill>
            </a:ext>
          </a:extLst>
        </p:spPr>
      </p:pic>
      <p:grpSp>
        <p:nvGrpSpPr>
          <p:cNvPr id="91" name="Group 90"/>
          <p:cNvGrpSpPr/>
          <p:nvPr/>
        </p:nvGrpSpPr>
        <p:grpSpPr>
          <a:xfrm>
            <a:off x="602969" y="3912517"/>
            <a:ext cx="429768" cy="405189"/>
            <a:chOff x="1925912" y="1780387"/>
            <a:chExt cx="429768" cy="405189"/>
          </a:xfrm>
        </p:grpSpPr>
        <p:sp>
          <p:nvSpPr>
            <p:cNvPr id="92" name="Oval 91"/>
            <p:cNvSpPr/>
            <p:nvPr/>
          </p:nvSpPr>
          <p:spPr>
            <a:xfrm>
              <a:off x="1925912" y="1780387"/>
              <a:ext cx="429768" cy="405189"/>
            </a:xfrm>
            <a:prstGeom prst="ellipse">
              <a:avLst/>
            </a:prstGeom>
            <a:solidFill>
              <a:srgbClr val="00A1DE"/>
            </a:solidFill>
            <a:ln w="12700" cap="flat" cmpd="sng" algn="ctr">
              <a:solidFill>
                <a:srgbClr val="FFFFFF"/>
              </a:solidFill>
              <a:prstDash val="solid"/>
            </a:ln>
            <a:effectLst/>
          </p:spPr>
          <p:txBody>
            <a:bodyPr lIns="36000" tIns="36000" rIns="36000" bIns="36000" rtlCol="0" anchor="ctr">
              <a:spAutoFit/>
            </a:bodyPr>
            <a:lstStyle/>
            <a:p>
              <a:pPr marL="0" marR="0" lvl="0" indent="0" algn="ctr" defTabSz="914400" eaLnBrk="1" fontAlgn="base" latinLnBrk="0" hangingPunct="1">
                <a:lnSpc>
                  <a:spcPct val="100000"/>
                </a:lnSpc>
                <a:spcBef>
                  <a:spcPct val="20000"/>
                </a:spcBef>
                <a:spcAft>
                  <a:spcPct val="0"/>
                </a:spcAft>
                <a:buClrTx/>
                <a:buSzTx/>
                <a:buFontTx/>
                <a:buNone/>
                <a:tabLst/>
                <a:defRPr/>
              </a:pPr>
              <a:endParaRPr kumimoji="0" lang="en-US" sz="1400" b="1" i="0" u="none" strike="noStrike" kern="0" cap="none" spc="0" normalizeH="0" baseline="0" noProof="0" dirty="0" smtClean="0">
                <a:ln>
                  <a:noFill/>
                </a:ln>
                <a:solidFill>
                  <a:srgbClr val="002776"/>
                </a:solidFill>
                <a:effectLst/>
                <a:uLnTx/>
                <a:uFillTx/>
                <a:latin typeface="Calibri" panose="020F0502020204030204" pitchFamily="34" charset="0"/>
                <a:ea typeface="+mn-ea"/>
                <a:cs typeface="Calibri" panose="020F0502020204030204" pitchFamily="34" charset="0"/>
              </a:endParaRPr>
            </a:p>
          </p:txBody>
        </p:sp>
        <p:pic>
          <p:nvPicPr>
            <p:cNvPr id="93" name="Picture 92" descr="33.emf"/>
            <p:cNvPicPr>
              <a:picLocks noChangeAspect="1"/>
            </p:cNvPicPr>
            <p:nvPr/>
          </p:nvPicPr>
          <p:blipFill>
            <a:blip r:embed="rId6">
              <a:biLevel thresh="25000"/>
            </a:blip>
            <a:stretch>
              <a:fillRect/>
            </a:stretch>
          </p:blipFill>
          <p:spPr>
            <a:xfrm>
              <a:off x="1994726" y="1837547"/>
              <a:ext cx="300758" cy="278684"/>
            </a:xfrm>
            <a:prstGeom prst="rect">
              <a:avLst/>
            </a:prstGeom>
          </p:spPr>
        </p:pic>
      </p:grpSp>
      <p:graphicFrame>
        <p:nvGraphicFramePr>
          <p:cNvPr id="94" name="Table 93"/>
          <p:cNvGraphicFramePr>
            <a:graphicFrameLocks noGrp="1"/>
          </p:cNvGraphicFramePr>
          <p:nvPr>
            <p:extLst>
              <p:ext uri="{D42A27DB-BD31-4B8C-83A1-F6EECF244321}">
                <p14:modId xmlns:p14="http://schemas.microsoft.com/office/powerpoint/2010/main" val="2635436983"/>
              </p:ext>
            </p:extLst>
          </p:nvPr>
        </p:nvGraphicFramePr>
        <p:xfrm>
          <a:off x="1635708" y="1477819"/>
          <a:ext cx="6631214" cy="4935960"/>
        </p:xfrm>
        <a:graphic>
          <a:graphicData uri="http://schemas.openxmlformats.org/drawingml/2006/table">
            <a:tbl>
              <a:tblPr/>
              <a:tblGrid>
                <a:gridCol w="6631214"/>
              </a:tblGrid>
              <a:tr h="8226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4625" lvl="0" indent="-174625" algn="l" defTabSz="914400" rtl="0" eaLnBrk="1" latinLnBrk="0" hangingPunct="1">
                        <a:spcAft>
                          <a:spcPts val="300"/>
                        </a:spcAft>
                        <a:buSzPct val="50000"/>
                        <a:buFont typeface="Calibri" panose="020F0502020204030204" pitchFamily="34" charset="0"/>
                        <a:buChar char="•"/>
                      </a:pPr>
                      <a:r>
                        <a:rPr lang="en-US" sz="1200" b="0" kern="1200" dirty="0" smtClean="0">
                          <a:solidFill>
                            <a:srgbClr val="000000"/>
                          </a:solidFill>
                          <a:latin typeface="Arial" panose="020B0604020202020204" pitchFamily="34" charset="0"/>
                          <a:ea typeface="+mn-ea"/>
                          <a:cs typeface="Arial" panose="020B0604020202020204" pitchFamily="34" charset="0"/>
                        </a:rPr>
                        <a:t>Sets tone-at-the-top</a:t>
                      </a:r>
                    </a:p>
                    <a:p>
                      <a:pPr marL="174625" lvl="0" indent="-174625" algn="l" defTabSz="914400" rtl="0" eaLnBrk="1" latinLnBrk="0" hangingPunct="1">
                        <a:spcAft>
                          <a:spcPts val="300"/>
                        </a:spcAft>
                        <a:buSzPct val="50000"/>
                        <a:buFont typeface="Calibri" panose="020F0502020204030204" pitchFamily="34" charset="0"/>
                        <a:buChar char="•"/>
                      </a:pPr>
                      <a:r>
                        <a:rPr lang="en-US" sz="1200" b="0" kern="1200" dirty="0" smtClean="0">
                          <a:solidFill>
                            <a:srgbClr val="000000"/>
                          </a:solidFill>
                          <a:latin typeface="Arial" panose="020B0604020202020204" pitchFamily="34" charset="0"/>
                          <a:ea typeface="+mn-ea"/>
                          <a:cs typeface="Arial" panose="020B0604020202020204" pitchFamily="34" charset="0"/>
                        </a:rPr>
                        <a:t>Aligns strategy with organizational goals</a:t>
                      </a:r>
                    </a:p>
                    <a:p>
                      <a:pPr marL="174625" lvl="0" indent="-174625" algn="l" defTabSz="914400" rtl="0" eaLnBrk="1" latinLnBrk="0" hangingPunct="1">
                        <a:spcAft>
                          <a:spcPts val="300"/>
                        </a:spcAft>
                        <a:buSzPct val="50000"/>
                        <a:buFont typeface="Calibri" panose="020F0502020204030204" pitchFamily="34" charset="0"/>
                        <a:buChar char="•"/>
                      </a:pPr>
                      <a:r>
                        <a:rPr lang="en-US" sz="1200" b="0" kern="1200" dirty="0" smtClean="0">
                          <a:solidFill>
                            <a:srgbClr val="000000"/>
                          </a:solidFill>
                          <a:latin typeface="Arial" panose="020B0604020202020204" pitchFamily="34" charset="0"/>
                          <a:ea typeface="+mn-ea"/>
                          <a:cs typeface="Arial" panose="020B0604020202020204" pitchFamily="34" charset="0"/>
                        </a:rPr>
                        <a:t>Provides mechanism for cross-functional communication</a:t>
                      </a:r>
                      <a:endParaRPr lang="en-US" sz="1200" b="0" dirty="0" smtClean="0">
                        <a:solidFill>
                          <a:srgbClr val="000000"/>
                        </a:solidFill>
                        <a:latin typeface="Arial" panose="020B0604020202020204" pitchFamily="34" charset="0"/>
                        <a:cs typeface="Arial" panose="020B0604020202020204" pitchFamily="34" charset="0"/>
                      </a:endParaRPr>
                    </a:p>
                  </a:txBody>
                  <a:tcPr anchor="ctr">
                    <a:lnL w="12700" cmpd="sng">
                      <a:solidFill>
                        <a:srgbClr val="FFFFFF"/>
                      </a:solidFill>
                    </a:lnL>
                    <a:lnR w="12700" cmpd="sng">
                      <a:solidFill>
                        <a:srgbClr val="FFFFFF"/>
                      </a:solidFill>
                    </a:lnR>
                    <a:lnT w="12700" cmpd="sng">
                      <a:solidFill>
                        <a:srgbClr val="FFFFFF"/>
                      </a:solidFill>
                    </a:lnT>
                    <a:lnB w="12700" cap="flat" cmpd="sng" algn="ctr">
                      <a:solidFill>
                        <a:srgbClr val="00A1DE"/>
                      </a:solidFill>
                      <a:prstDash val="sysDot"/>
                      <a:round/>
                      <a:headEnd type="none" w="med" len="med"/>
                      <a:tailEnd type="none" w="med" len="med"/>
                    </a:lnB>
                    <a:lnTlToBr w="12700" cmpd="sng">
                      <a:noFill/>
                      <a:prstDash val="solid"/>
                    </a:lnTlToBr>
                    <a:lnBlToTr w="12700" cmpd="sng">
                      <a:noFill/>
                      <a:prstDash val="solid"/>
                    </a:lnBlToTr>
                    <a:noFill/>
                  </a:tcPr>
                </a:tc>
              </a:tr>
              <a:tr h="8226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4625" lvl="0" indent="-174625" algn="l">
                        <a:spcAft>
                          <a:spcPts val="300"/>
                        </a:spcAft>
                        <a:buSzPct val="50000"/>
                        <a:buFont typeface="Calibri" panose="020F0502020204030204" pitchFamily="34" charset="0"/>
                        <a:buChar char="•"/>
                      </a:pPr>
                      <a:r>
                        <a:rPr lang="en-US" sz="1200" b="0" dirty="0" smtClean="0">
                          <a:solidFill>
                            <a:srgbClr val="000000"/>
                          </a:solidFill>
                          <a:latin typeface="Arial" panose="020B0604020202020204" pitchFamily="34" charset="0"/>
                          <a:cs typeface="Arial" panose="020B0604020202020204" pitchFamily="34" charset="0"/>
                        </a:rPr>
                        <a:t>A</a:t>
                      </a:r>
                      <a:r>
                        <a:rPr lang="en-US" sz="1200" dirty="0" smtClean="0">
                          <a:solidFill>
                            <a:srgbClr val="000000"/>
                          </a:solidFill>
                          <a:latin typeface="Arial" panose="020B0604020202020204" pitchFamily="34" charset="0"/>
                          <a:cs typeface="Arial" panose="020B0604020202020204" pitchFamily="34" charset="0"/>
                        </a:rPr>
                        <a:t>voids “tunnel vision”</a:t>
                      </a:r>
                      <a:r>
                        <a:rPr lang="en-US" sz="1200" b="0" dirty="0" smtClean="0">
                          <a:solidFill>
                            <a:srgbClr val="000000"/>
                          </a:solidFill>
                          <a:latin typeface="Arial" panose="020B0604020202020204" pitchFamily="34" charset="0"/>
                          <a:cs typeface="Arial" panose="020B0604020202020204" pitchFamily="34" charset="0"/>
                        </a:rPr>
                        <a:t> when planning response and recovery strategies</a:t>
                      </a:r>
                    </a:p>
                    <a:p>
                      <a:pPr marL="174625" lvl="0" indent="-174625" algn="l">
                        <a:spcAft>
                          <a:spcPts val="300"/>
                        </a:spcAft>
                        <a:buSzPct val="50000"/>
                        <a:buFont typeface="Calibri" panose="020F0502020204030204" pitchFamily="34" charset="0"/>
                        <a:buChar char="•"/>
                      </a:pPr>
                      <a:r>
                        <a:rPr lang="en-US" sz="1200" dirty="0" smtClean="0">
                          <a:solidFill>
                            <a:srgbClr val="000000"/>
                          </a:solidFill>
                          <a:latin typeface="Arial" panose="020B0604020202020204" pitchFamily="34" charset="0"/>
                          <a:cs typeface="Arial" panose="020B0604020202020204" pitchFamily="34" charset="0"/>
                        </a:rPr>
                        <a:t>Reduces adverse impact </a:t>
                      </a:r>
                      <a:r>
                        <a:rPr lang="en-US" sz="1200" b="0" dirty="0" smtClean="0">
                          <a:solidFill>
                            <a:srgbClr val="000000"/>
                          </a:solidFill>
                          <a:latin typeface="Arial" panose="020B0604020202020204" pitchFamily="34" charset="0"/>
                          <a:cs typeface="Arial" panose="020B0604020202020204" pitchFamily="34" charset="0"/>
                        </a:rPr>
                        <a:t>to business operations and revenue streams during incidents</a:t>
                      </a:r>
                    </a:p>
                    <a:p>
                      <a:pPr marL="174625" lvl="0" indent="-174625" algn="l">
                        <a:spcAft>
                          <a:spcPts val="300"/>
                        </a:spcAft>
                        <a:buSzPct val="50000"/>
                        <a:buFont typeface="Calibri" panose="020F0502020204030204" pitchFamily="34" charset="0"/>
                        <a:buChar char="•"/>
                      </a:pPr>
                      <a:r>
                        <a:rPr lang="en-US" sz="1200" dirty="0" smtClean="0">
                          <a:solidFill>
                            <a:srgbClr val="000000"/>
                          </a:solidFill>
                          <a:latin typeface="Arial" panose="020B0604020202020204" pitchFamily="34" charset="0"/>
                          <a:cs typeface="Arial" panose="020B0604020202020204" pitchFamily="34" charset="0"/>
                        </a:rPr>
                        <a:t>Aligns</a:t>
                      </a:r>
                      <a:r>
                        <a:rPr lang="en-US" sz="1200" baseline="0" dirty="0" smtClean="0">
                          <a:solidFill>
                            <a:srgbClr val="000000"/>
                          </a:solidFill>
                          <a:latin typeface="Arial" panose="020B0604020202020204" pitchFamily="34" charset="0"/>
                          <a:cs typeface="Arial" panose="020B0604020202020204" pitchFamily="34" charset="0"/>
                        </a:rPr>
                        <a:t> </a:t>
                      </a:r>
                      <a:r>
                        <a:rPr lang="en-US" sz="1200" b="0" dirty="0" smtClean="0">
                          <a:solidFill>
                            <a:srgbClr val="000000"/>
                          </a:solidFill>
                          <a:latin typeface="Arial" panose="020B0604020202020204" pitchFamily="34" charset="0"/>
                          <a:cs typeface="Arial" panose="020B0604020202020204" pitchFamily="34" charset="0"/>
                        </a:rPr>
                        <a:t>IR efforts with Security Management and IT engineering initiatives</a:t>
                      </a:r>
                    </a:p>
                  </a:txBody>
                  <a:tcPr anchor="ctr">
                    <a:lnL w="12700" cmpd="sng">
                      <a:solidFill>
                        <a:srgbClr val="FFFFFF"/>
                      </a:solidFill>
                    </a:lnL>
                    <a:lnR w="12700" cmpd="sng">
                      <a:solidFill>
                        <a:srgbClr val="FFFFFF"/>
                      </a:solidFill>
                    </a:lnR>
                    <a:lnT w="12700" cap="flat" cmpd="sng" algn="ctr">
                      <a:solidFill>
                        <a:srgbClr val="00A1DE"/>
                      </a:solidFill>
                      <a:prstDash val="sysDot"/>
                      <a:round/>
                      <a:headEnd type="none" w="med" len="med"/>
                      <a:tailEnd type="none" w="med" len="med"/>
                    </a:lnT>
                    <a:lnB w="12700" cap="flat" cmpd="sng" algn="ctr">
                      <a:solidFill>
                        <a:srgbClr val="00A1DE"/>
                      </a:solidFill>
                      <a:prstDash val="sysDot"/>
                      <a:round/>
                      <a:headEnd type="none" w="med" len="med"/>
                      <a:tailEnd type="none" w="med" len="med"/>
                    </a:lnB>
                    <a:lnTlToBr w="12700" cmpd="sng">
                      <a:noFill/>
                      <a:prstDash val="solid"/>
                    </a:lnTlToBr>
                    <a:lnBlToTr w="12700" cmpd="sng">
                      <a:noFill/>
                      <a:prstDash val="solid"/>
                    </a:lnBlToTr>
                    <a:noFill/>
                  </a:tcPr>
                </a:tc>
              </a:tr>
              <a:tr h="8226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4625" lvl="0" indent="-174625" algn="l" defTabSz="914400" rtl="0" eaLnBrk="1" latinLnBrk="0" hangingPunct="1">
                        <a:spcAft>
                          <a:spcPts val="300"/>
                        </a:spcAft>
                        <a:buSzPct val="50000"/>
                        <a:buFont typeface="Calibri" panose="020F0502020204030204" pitchFamily="34" charset="0"/>
                        <a:buChar char="•"/>
                      </a:pPr>
                      <a:r>
                        <a:rPr lang="en-US" sz="1200" b="0" kern="1200" dirty="0" smtClean="0">
                          <a:solidFill>
                            <a:srgbClr val="000000"/>
                          </a:solidFill>
                          <a:latin typeface="Arial" panose="020B0604020202020204" pitchFamily="34" charset="0"/>
                          <a:ea typeface="+mn-ea"/>
                          <a:cs typeface="Arial" panose="020B0604020202020204" pitchFamily="34" charset="0"/>
                        </a:rPr>
                        <a:t>Create technology architecture that can rapidly adapt to and recover from cyber incidents</a:t>
                      </a:r>
                    </a:p>
                    <a:p>
                      <a:pPr marL="174625" lvl="0" indent="-174625" algn="l" defTabSz="914400" rtl="0" eaLnBrk="1" latinLnBrk="0" hangingPunct="1">
                        <a:spcAft>
                          <a:spcPts val="300"/>
                        </a:spcAft>
                        <a:buSzPct val="50000"/>
                        <a:buFont typeface="Calibri" panose="020F0502020204030204" pitchFamily="34" charset="0"/>
                        <a:buChar char="•"/>
                      </a:pPr>
                      <a:r>
                        <a:rPr lang="en-US" sz="1200" b="0" kern="1200" dirty="0" smtClean="0">
                          <a:solidFill>
                            <a:srgbClr val="000000"/>
                          </a:solidFill>
                          <a:latin typeface="Arial" panose="020B0604020202020204" pitchFamily="34" charset="0"/>
                          <a:ea typeface="+mn-ea"/>
                          <a:cs typeface="Arial" panose="020B0604020202020204" pitchFamily="34" charset="0"/>
                        </a:rPr>
                        <a:t>Improve situational awareness</a:t>
                      </a:r>
                    </a:p>
                    <a:p>
                      <a:pPr marL="174625" lvl="0" indent="-174625" algn="l" defTabSz="914400" rtl="0" eaLnBrk="1" latinLnBrk="0" hangingPunct="1">
                        <a:spcAft>
                          <a:spcPts val="300"/>
                        </a:spcAft>
                        <a:buSzPct val="50000"/>
                        <a:buFont typeface="Calibri" panose="020F0502020204030204" pitchFamily="34" charset="0"/>
                        <a:buChar char="•"/>
                      </a:pPr>
                      <a:r>
                        <a:rPr lang="en-US" sz="1200" b="0" kern="1200" dirty="0" smtClean="0">
                          <a:solidFill>
                            <a:srgbClr val="000000"/>
                          </a:solidFill>
                          <a:latin typeface="Arial" panose="020B0604020202020204" pitchFamily="34" charset="0"/>
                          <a:ea typeface="+mn-ea"/>
                          <a:cs typeface="Arial" panose="020B0604020202020204" pitchFamily="34" charset="0"/>
                        </a:rPr>
                        <a:t>Confirm applications</a:t>
                      </a:r>
                      <a:r>
                        <a:rPr lang="en-US" sz="1200" b="0" kern="1200" baseline="0" dirty="0" smtClean="0">
                          <a:solidFill>
                            <a:srgbClr val="000000"/>
                          </a:solidFill>
                          <a:latin typeface="Arial" panose="020B0604020202020204" pitchFamily="34" charset="0"/>
                          <a:ea typeface="+mn-ea"/>
                          <a:cs typeface="Arial" panose="020B0604020202020204" pitchFamily="34" charset="0"/>
                        </a:rPr>
                        <a:t> </a:t>
                      </a:r>
                      <a:r>
                        <a:rPr lang="en-US" sz="1200" b="0" kern="1200" dirty="0" smtClean="0">
                          <a:solidFill>
                            <a:srgbClr val="000000"/>
                          </a:solidFill>
                          <a:latin typeface="Arial" panose="020B0604020202020204" pitchFamily="34" charset="0"/>
                          <a:ea typeface="+mn-ea"/>
                          <a:cs typeface="Arial" panose="020B0604020202020204" pitchFamily="34" charset="0"/>
                        </a:rPr>
                        <a:t>are highly resistant to standard attack vectors</a:t>
                      </a:r>
                    </a:p>
                  </a:txBody>
                  <a:tcPr anchor="ctr">
                    <a:lnL w="12700" cmpd="sng">
                      <a:solidFill>
                        <a:srgbClr val="FFFFFF"/>
                      </a:solidFill>
                    </a:lnL>
                    <a:lnR w="12700" cmpd="sng">
                      <a:solidFill>
                        <a:srgbClr val="FFFFFF"/>
                      </a:solidFill>
                    </a:lnR>
                    <a:lnT w="12700" cap="flat" cmpd="sng" algn="ctr">
                      <a:solidFill>
                        <a:srgbClr val="00A1DE"/>
                      </a:solidFill>
                      <a:prstDash val="sysDot"/>
                      <a:round/>
                      <a:headEnd type="none" w="med" len="med"/>
                      <a:tailEnd type="none" w="med" len="med"/>
                    </a:lnT>
                    <a:lnB w="12700" cap="flat" cmpd="sng" algn="ctr">
                      <a:solidFill>
                        <a:srgbClr val="00A1DE"/>
                      </a:solidFill>
                      <a:prstDash val="sysDot"/>
                      <a:round/>
                      <a:headEnd type="none" w="med" len="med"/>
                      <a:tailEnd type="none" w="med" len="med"/>
                    </a:lnB>
                    <a:lnTlToBr w="12700" cmpd="sng">
                      <a:noFill/>
                      <a:prstDash val="solid"/>
                    </a:lnTlToBr>
                    <a:lnBlToTr w="12700" cmpd="sng">
                      <a:noFill/>
                      <a:prstDash val="solid"/>
                    </a:lnBlToTr>
                    <a:noFill/>
                  </a:tcPr>
                </a:tc>
              </a:tr>
              <a:tr h="8226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4625" lvl="0" indent="-174625" algn="l" defTabSz="914400" rtl="0" eaLnBrk="1" latinLnBrk="0" hangingPunct="1">
                        <a:spcAft>
                          <a:spcPts val="300"/>
                        </a:spcAft>
                        <a:buSzPct val="50000"/>
                        <a:buFont typeface="Calibri" panose="020F0502020204030204" pitchFamily="34" charset="0"/>
                        <a:buChar char="•"/>
                      </a:pPr>
                      <a:r>
                        <a:rPr lang="en-US" sz="1200" b="0" kern="1200" dirty="0" smtClean="0">
                          <a:solidFill>
                            <a:srgbClr val="000000"/>
                          </a:solidFill>
                          <a:latin typeface="Arial" panose="020B0604020202020204" pitchFamily="34" charset="0"/>
                          <a:ea typeface="+mn-ea"/>
                          <a:cs typeface="Arial" panose="020B0604020202020204" pitchFamily="34" charset="0"/>
                        </a:rPr>
                        <a:t>Demonstrate alignment with obligations</a:t>
                      </a:r>
                    </a:p>
                    <a:p>
                      <a:pPr marL="174625" lvl="0" indent="-174625" algn="l" defTabSz="914400" rtl="0" eaLnBrk="1" latinLnBrk="0" hangingPunct="1">
                        <a:spcAft>
                          <a:spcPts val="300"/>
                        </a:spcAft>
                        <a:buSzPct val="50000"/>
                        <a:buFont typeface="Calibri" panose="020F0502020204030204" pitchFamily="34" charset="0"/>
                        <a:buChar char="•"/>
                      </a:pPr>
                      <a:r>
                        <a:rPr lang="en-US" sz="1200" b="0" kern="1200" dirty="0" smtClean="0">
                          <a:solidFill>
                            <a:srgbClr val="000000"/>
                          </a:solidFill>
                          <a:latin typeface="Arial" panose="020B0604020202020204" pitchFamily="34" charset="0"/>
                          <a:ea typeface="+mn-ea"/>
                          <a:cs typeface="Arial" panose="020B0604020202020204" pitchFamily="34" charset="0"/>
                        </a:rPr>
                        <a:t>Embrace a risk-based approach that puts focus on high impact areas</a:t>
                      </a:r>
                    </a:p>
                    <a:p>
                      <a:pPr marL="174625" lvl="0" indent="-174625" algn="l" defTabSz="914400" rtl="0" eaLnBrk="1" latinLnBrk="0" hangingPunct="1">
                        <a:spcAft>
                          <a:spcPts val="300"/>
                        </a:spcAft>
                        <a:buSzPct val="50000"/>
                        <a:buFont typeface="Calibri" panose="020F0502020204030204" pitchFamily="34" charset="0"/>
                        <a:buChar char="•"/>
                      </a:pPr>
                      <a:r>
                        <a:rPr lang="en-US" sz="1200" b="0" kern="1200" dirty="0" smtClean="0">
                          <a:solidFill>
                            <a:srgbClr val="000000"/>
                          </a:solidFill>
                          <a:latin typeface="Arial" panose="020B0604020202020204" pitchFamily="34" charset="0"/>
                          <a:ea typeface="+mn-ea"/>
                          <a:cs typeface="Arial" panose="020B0604020202020204" pitchFamily="34" charset="0"/>
                        </a:rPr>
                        <a:t>Strengthen organizational readiness for addressing regulator and law enforcement inquiries</a:t>
                      </a:r>
                    </a:p>
                  </a:txBody>
                  <a:tcPr anchor="ctr">
                    <a:lnL w="12700" cmpd="sng">
                      <a:solidFill>
                        <a:srgbClr val="FFFFFF"/>
                      </a:solidFill>
                    </a:lnL>
                    <a:lnR w="12700" cmpd="sng">
                      <a:solidFill>
                        <a:srgbClr val="FFFFFF"/>
                      </a:solidFill>
                    </a:lnR>
                    <a:lnT w="12700" cap="flat" cmpd="sng" algn="ctr">
                      <a:solidFill>
                        <a:srgbClr val="00A1DE"/>
                      </a:solidFill>
                      <a:prstDash val="sysDot"/>
                      <a:round/>
                      <a:headEnd type="none" w="med" len="med"/>
                      <a:tailEnd type="none" w="med" len="med"/>
                    </a:lnT>
                    <a:lnB w="12700" cap="flat" cmpd="sng" algn="ctr">
                      <a:solidFill>
                        <a:srgbClr val="00A1DE"/>
                      </a:solidFill>
                      <a:prstDash val="sysDot"/>
                      <a:round/>
                      <a:headEnd type="none" w="med" len="med"/>
                      <a:tailEnd type="none" w="med" len="med"/>
                    </a:lnB>
                    <a:lnTlToBr w="12700" cmpd="sng">
                      <a:noFill/>
                      <a:prstDash val="solid"/>
                    </a:lnTlToBr>
                    <a:lnBlToTr w="12700" cmpd="sng">
                      <a:noFill/>
                      <a:prstDash val="solid"/>
                    </a:lnBlToTr>
                    <a:noFill/>
                  </a:tcPr>
                </a:tc>
              </a:tr>
              <a:tr h="8226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4625" lvl="0" indent="-174625" algn="l" defTabSz="914400" rtl="0" eaLnBrk="1" latinLnBrk="0" hangingPunct="1">
                        <a:spcAft>
                          <a:spcPts val="300"/>
                        </a:spcAft>
                        <a:buSzPct val="50000"/>
                        <a:buFont typeface="Calibri" panose="020F0502020204030204" pitchFamily="34" charset="0"/>
                        <a:buChar char="•"/>
                      </a:pPr>
                      <a:r>
                        <a:rPr lang="en-US" sz="1200" b="0" kern="1200" dirty="0" smtClean="0">
                          <a:solidFill>
                            <a:srgbClr val="000000"/>
                          </a:solidFill>
                          <a:latin typeface="Arial" panose="020B0604020202020204" pitchFamily="34" charset="0"/>
                          <a:ea typeface="+mn-ea"/>
                          <a:cs typeface="Arial" panose="020B0604020202020204" pitchFamily="34" charset="0"/>
                        </a:rPr>
                        <a:t>Protect revenue, IT, physical, and personal assets</a:t>
                      </a:r>
                    </a:p>
                    <a:p>
                      <a:pPr marL="174625" lvl="0" indent="-174625" algn="l" defTabSz="914400" rtl="0" eaLnBrk="1" latinLnBrk="0" hangingPunct="1">
                        <a:spcAft>
                          <a:spcPts val="300"/>
                        </a:spcAft>
                        <a:buSzPct val="50000"/>
                        <a:buFont typeface="Calibri" panose="020F0502020204030204" pitchFamily="34" charset="0"/>
                        <a:buChar char="•"/>
                      </a:pPr>
                      <a:r>
                        <a:rPr lang="en-US" sz="1200" b="0" kern="1200" dirty="0" smtClean="0">
                          <a:solidFill>
                            <a:srgbClr val="000000"/>
                          </a:solidFill>
                          <a:latin typeface="Arial" panose="020B0604020202020204" pitchFamily="34" charset="0"/>
                          <a:ea typeface="+mn-ea"/>
                          <a:cs typeface="Arial" panose="020B0604020202020204" pitchFamily="34" charset="0"/>
                        </a:rPr>
                        <a:t>Respond to unplanned events with minimal disruption</a:t>
                      </a:r>
                    </a:p>
                    <a:p>
                      <a:pPr marL="174625" lvl="0" indent="-174625" algn="l" defTabSz="914400" rtl="0" eaLnBrk="1" latinLnBrk="0" hangingPunct="1">
                        <a:spcAft>
                          <a:spcPts val="300"/>
                        </a:spcAft>
                        <a:buSzPct val="50000"/>
                        <a:buFont typeface="Calibri" panose="020F0502020204030204" pitchFamily="34" charset="0"/>
                        <a:buChar char="•"/>
                      </a:pPr>
                      <a:r>
                        <a:rPr lang="en-US" sz="1200" b="0" kern="1200" dirty="0" smtClean="0">
                          <a:solidFill>
                            <a:srgbClr val="000000"/>
                          </a:solidFill>
                          <a:latin typeface="Arial" panose="020B0604020202020204" pitchFamily="34" charset="0"/>
                          <a:ea typeface="+mn-ea"/>
                          <a:cs typeface="Arial" panose="020B0604020202020204" pitchFamily="34" charset="0"/>
                        </a:rPr>
                        <a:t>Plan for and recover from disruptions quickly, regardless of specific incident</a:t>
                      </a:r>
                      <a:r>
                        <a:rPr lang="en-US" sz="1200" b="0" kern="1200" baseline="0" dirty="0" smtClean="0">
                          <a:solidFill>
                            <a:srgbClr val="000000"/>
                          </a:solidFill>
                          <a:latin typeface="Arial" panose="020B0604020202020204" pitchFamily="34" charset="0"/>
                          <a:ea typeface="+mn-ea"/>
                          <a:cs typeface="Arial" panose="020B0604020202020204" pitchFamily="34" charset="0"/>
                        </a:rPr>
                        <a:t> characteristics</a:t>
                      </a:r>
                      <a:endParaRPr lang="en-US" sz="1200" b="0" kern="1200" dirty="0" smtClean="0">
                        <a:solidFill>
                          <a:srgbClr val="000000"/>
                        </a:solidFill>
                        <a:latin typeface="Arial" panose="020B0604020202020204" pitchFamily="34" charset="0"/>
                        <a:ea typeface="+mn-ea"/>
                        <a:cs typeface="Arial" panose="020B0604020202020204" pitchFamily="34" charset="0"/>
                      </a:endParaRPr>
                    </a:p>
                  </a:txBody>
                  <a:tcPr anchor="ctr">
                    <a:lnL w="12700" cmpd="sng">
                      <a:solidFill>
                        <a:srgbClr val="FFFFFF"/>
                      </a:solidFill>
                    </a:lnL>
                    <a:lnR w="12700" cmpd="sng">
                      <a:solidFill>
                        <a:srgbClr val="FFFFFF"/>
                      </a:solidFill>
                    </a:lnR>
                    <a:lnT w="12700" cap="flat" cmpd="sng" algn="ctr">
                      <a:solidFill>
                        <a:srgbClr val="00A1DE"/>
                      </a:solidFill>
                      <a:prstDash val="sysDot"/>
                      <a:round/>
                      <a:headEnd type="none" w="med" len="med"/>
                      <a:tailEnd type="none" w="med" len="med"/>
                    </a:lnT>
                    <a:lnB w="12700" cap="flat" cmpd="sng" algn="ctr">
                      <a:solidFill>
                        <a:srgbClr val="00A1DE"/>
                      </a:solidFill>
                      <a:prstDash val="sysDot"/>
                      <a:round/>
                      <a:headEnd type="none" w="med" len="med"/>
                      <a:tailEnd type="none" w="med" len="med"/>
                    </a:lnB>
                    <a:lnTlToBr w="12700" cmpd="sng">
                      <a:noFill/>
                      <a:prstDash val="solid"/>
                    </a:lnTlToBr>
                    <a:lnBlToTr w="12700" cmpd="sng">
                      <a:noFill/>
                      <a:prstDash val="solid"/>
                    </a:lnBlToTr>
                    <a:noFill/>
                  </a:tcPr>
                </a:tc>
              </a:tr>
              <a:tr h="8226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4625" lvl="0" indent="-174625" algn="l" defTabSz="914400" rtl="0" eaLnBrk="1" latinLnBrk="0" hangingPunct="1">
                        <a:spcAft>
                          <a:spcPts val="300"/>
                        </a:spcAft>
                        <a:buSzPct val="50000"/>
                        <a:buFont typeface="Calibri" panose="020F0502020204030204" pitchFamily="34" charset="0"/>
                        <a:buChar char="•"/>
                      </a:pPr>
                      <a:r>
                        <a:rPr lang="en-US" sz="1200" b="0" kern="1200" dirty="0" smtClean="0">
                          <a:solidFill>
                            <a:srgbClr val="000000"/>
                          </a:solidFill>
                          <a:latin typeface="Arial" panose="020B0604020202020204" pitchFamily="34" charset="0"/>
                          <a:ea typeface="+mn-ea"/>
                          <a:cs typeface="Arial" panose="020B0604020202020204" pitchFamily="34" charset="0"/>
                        </a:rPr>
                        <a:t>Develop a</a:t>
                      </a:r>
                      <a:r>
                        <a:rPr lang="en-US" sz="1200" b="0" kern="1200" baseline="0" dirty="0" smtClean="0">
                          <a:solidFill>
                            <a:srgbClr val="000000"/>
                          </a:solidFill>
                          <a:latin typeface="Arial" panose="020B0604020202020204" pitchFamily="34" charset="0"/>
                          <a:ea typeface="+mn-ea"/>
                          <a:cs typeface="Arial" panose="020B0604020202020204" pitchFamily="34" charset="0"/>
                        </a:rPr>
                        <a:t> </a:t>
                      </a:r>
                      <a:r>
                        <a:rPr lang="en-US" sz="1200" b="0" kern="1200" dirty="0" smtClean="0">
                          <a:solidFill>
                            <a:srgbClr val="000000"/>
                          </a:solidFill>
                          <a:latin typeface="Arial" panose="020B0604020202020204" pitchFamily="34" charset="0"/>
                          <a:ea typeface="+mn-ea"/>
                          <a:cs typeface="Arial" panose="020B0604020202020204" pitchFamily="34" charset="0"/>
                        </a:rPr>
                        <a:t>remediation plan</a:t>
                      </a:r>
                      <a:r>
                        <a:rPr lang="en-US" sz="1200" b="0" kern="1200" baseline="0" dirty="0" smtClean="0">
                          <a:solidFill>
                            <a:srgbClr val="000000"/>
                          </a:solidFill>
                          <a:latin typeface="Arial" panose="020B0604020202020204" pitchFamily="34" charset="0"/>
                          <a:ea typeface="+mn-ea"/>
                          <a:cs typeface="Arial" panose="020B0604020202020204" pitchFamily="34" charset="0"/>
                        </a:rPr>
                        <a:t> that incorporates short and long term goals</a:t>
                      </a:r>
                      <a:endParaRPr lang="en-US" sz="1200" b="0" kern="1200" dirty="0" smtClean="0">
                        <a:solidFill>
                          <a:srgbClr val="000000"/>
                        </a:solidFill>
                        <a:latin typeface="Arial" panose="020B0604020202020204" pitchFamily="34" charset="0"/>
                        <a:ea typeface="+mn-ea"/>
                        <a:cs typeface="Arial" panose="020B0604020202020204" pitchFamily="34" charset="0"/>
                      </a:endParaRPr>
                    </a:p>
                    <a:p>
                      <a:pPr marL="174625" lvl="0" indent="-174625" algn="l" defTabSz="914400" rtl="0" eaLnBrk="1" latinLnBrk="0" hangingPunct="1">
                        <a:spcAft>
                          <a:spcPts val="300"/>
                        </a:spcAft>
                        <a:buSzPct val="50000"/>
                        <a:buFont typeface="Calibri" panose="020F0502020204030204" pitchFamily="34" charset="0"/>
                        <a:buChar char="•"/>
                      </a:pPr>
                      <a:r>
                        <a:rPr lang="en-US" sz="1200" b="0" kern="1200" dirty="0" smtClean="0">
                          <a:solidFill>
                            <a:srgbClr val="000000"/>
                          </a:solidFill>
                          <a:latin typeface="Arial" panose="020B0604020202020204" pitchFamily="34" charset="0"/>
                          <a:ea typeface="+mn-ea"/>
                          <a:cs typeface="Arial" panose="020B0604020202020204" pitchFamily="34" charset="0"/>
                        </a:rPr>
                        <a:t>Close identified technical and business process gaps</a:t>
                      </a:r>
                    </a:p>
                    <a:p>
                      <a:pPr marL="174625" lvl="0" indent="-174625" algn="l" defTabSz="914400" rtl="0" eaLnBrk="1" latinLnBrk="0" hangingPunct="1">
                        <a:spcAft>
                          <a:spcPts val="300"/>
                        </a:spcAft>
                        <a:buSzPct val="50000"/>
                        <a:buFont typeface="Calibri" panose="020F0502020204030204" pitchFamily="34" charset="0"/>
                        <a:buChar char="•"/>
                      </a:pPr>
                      <a:r>
                        <a:rPr lang="en-US" sz="1200" b="0" kern="1200" dirty="0" smtClean="0">
                          <a:solidFill>
                            <a:srgbClr val="000000"/>
                          </a:solidFill>
                          <a:latin typeface="Arial" panose="020B0604020202020204" pitchFamily="34" charset="0"/>
                          <a:ea typeface="+mn-ea"/>
                          <a:cs typeface="Arial" panose="020B0604020202020204" pitchFamily="34" charset="0"/>
                        </a:rPr>
                        <a:t>Monitor technology infrastructure for repeat events</a:t>
                      </a:r>
                    </a:p>
                  </a:txBody>
                  <a:tcPr anchor="ctr">
                    <a:lnL w="12700" cmpd="sng">
                      <a:solidFill>
                        <a:srgbClr val="FFFFFF"/>
                      </a:solidFill>
                    </a:lnL>
                    <a:lnR w="12700" cmpd="sng">
                      <a:solidFill>
                        <a:srgbClr val="FFFFFF"/>
                      </a:solidFill>
                    </a:lnR>
                    <a:lnT w="12700" cap="flat" cmpd="sng" algn="ctr">
                      <a:solidFill>
                        <a:srgbClr val="00A1DE"/>
                      </a:solidFill>
                      <a:prstDash val="sysDot"/>
                      <a:round/>
                      <a:headEnd type="none" w="med" len="med"/>
                      <a:tailEnd type="none" w="med" len="med"/>
                    </a:lnT>
                    <a:lnB w="12700" cap="flat" cmpd="sng" algn="ctr">
                      <a:solidFill>
                        <a:srgbClr val="00A1DE"/>
                      </a:solid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5" name="Freeform 9"/>
          <p:cNvSpPr>
            <a:spLocks noChangeAspect="1" noEditPoints="1"/>
          </p:cNvSpPr>
          <p:nvPr/>
        </p:nvSpPr>
        <p:spPr bwMode="auto">
          <a:xfrm>
            <a:off x="614401" y="5704446"/>
            <a:ext cx="406904" cy="386948"/>
          </a:xfrm>
          <a:custGeom>
            <a:avLst/>
            <a:gdLst>
              <a:gd name="T0" fmla="*/ 3361 w 3383"/>
              <a:gd name="T1" fmla="*/ 2573 h 3220"/>
              <a:gd name="T2" fmla="*/ 2876 w 3383"/>
              <a:gd name="T3" fmla="*/ 2122 h 3220"/>
              <a:gd name="T4" fmla="*/ 1995 w 3383"/>
              <a:gd name="T5" fmla="*/ 1483 h 3220"/>
              <a:gd name="T6" fmla="*/ 1389 w 3383"/>
              <a:gd name="T7" fmla="*/ 581 h 3220"/>
              <a:gd name="T8" fmla="*/ 911 w 3383"/>
              <a:gd name="T9" fmla="*/ 34 h 3220"/>
              <a:gd name="T10" fmla="*/ 685 w 3383"/>
              <a:gd name="T11" fmla="*/ 20 h 3220"/>
              <a:gd name="T12" fmla="*/ 818 w 3383"/>
              <a:gd name="T13" fmla="*/ 261 h 3220"/>
              <a:gd name="T14" fmla="*/ 933 w 3383"/>
              <a:gd name="T15" fmla="*/ 605 h 3220"/>
              <a:gd name="T16" fmla="*/ 631 w 3383"/>
              <a:gd name="T17" fmla="*/ 847 h 3220"/>
              <a:gd name="T18" fmla="*/ 418 w 3383"/>
              <a:gd name="T19" fmla="*/ 661 h 3220"/>
              <a:gd name="T20" fmla="*/ 220 w 3383"/>
              <a:gd name="T21" fmla="*/ 485 h 3220"/>
              <a:gd name="T22" fmla="*/ 191 w 3383"/>
              <a:gd name="T23" fmla="*/ 755 h 3220"/>
              <a:gd name="T24" fmla="*/ 737 w 3383"/>
              <a:gd name="T25" fmla="*/ 1233 h 3220"/>
              <a:gd name="T26" fmla="*/ 1640 w 3383"/>
              <a:gd name="T27" fmla="*/ 1839 h 3220"/>
              <a:gd name="T28" fmla="*/ 2278 w 3383"/>
              <a:gd name="T29" fmla="*/ 2720 h 3220"/>
              <a:gd name="T30" fmla="*/ 2730 w 3383"/>
              <a:gd name="T31" fmla="*/ 3204 h 3220"/>
              <a:gd name="T32" fmla="*/ 2948 w 3383"/>
              <a:gd name="T33" fmla="*/ 3197 h 3220"/>
              <a:gd name="T34" fmla="*/ 2849 w 3383"/>
              <a:gd name="T35" fmla="*/ 2969 h 3220"/>
              <a:gd name="T36" fmla="*/ 2726 w 3383"/>
              <a:gd name="T37" fmla="*/ 2689 h 3220"/>
              <a:gd name="T38" fmla="*/ 2940 w 3383"/>
              <a:gd name="T39" fmla="*/ 2527 h 3220"/>
              <a:gd name="T40" fmla="*/ 3125 w 3383"/>
              <a:gd name="T41" fmla="*/ 2692 h 3220"/>
              <a:gd name="T42" fmla="*/ 3297 w 3383"/>
              <a:gd name="T43" fmla="*/ 2848 h 3220"/>
              <a:gd name="T44" fmla="*/ 3361 w 3383"/>
              <a:gd name="T45" fmla="*/ 2573 h 3220"/>
              <a:gd name="T46" fmla="*/ 1159 w 3383"/>
              <a:gd name="T47" fmla="*/ 2390 h 3220"/>
              <a:gd name="T48" fmla="*/ 1093 w 3383"/>
              <a:gd name="T49" fmla="*/ 2324 h 3220"/>
              <a:gd name="T50" fmla="*/ 529 w 3383"/>
              <a:gd name="T51" fmla="*/ 3021 h 3220"/>
              <a:gd name="T52" fmla="*/ 1159 w 3383"/>
              <a:gd name="T53" fmla="*/ 2390 h 3220"/>
              <a:gd name="T54" fmla="*/ 867 w 3383"/>
              <a:gd name="T55" fmla="*/ 2098 h 3220"/>
              <a:gd name="T56" fmla="*/ 169 w 3383"/>
              <a:gd name="T57" fmla="*/ 2662 h 3220"/>
              <a:gd name="T58" fmla="*/ 867 w 3383"/>
              <a:gd name="T59" fmla="*/ 2098 h 3220"/>
              <a:gd name="T60" fmla="*/ 1566 w 3383"/>
              <a:gd name="T61" fmla="*/ 1913 h 3220"/>
              <a:gd name="T62" fmla="*/ 1635 w 3383"/>
              <a:gd name="T63" fmla="*/ 1982 h 3220"/>
              <a:gd name="T64" fmla="*/ 1011 w 3383"/>
              <a:gd name="T65" fmla="*/ 2719 h 3220"/>
              <a:gd name="T66" fmla="*/ 546 w 3383"/>
              <a:gd name="T67" fmla="*/ 3157 h 3220"/>
              <a:gd name="T68" fmla="*/ 47 w 3383"/>
              <a:gd name="T69" fmla="*/ 2605 h 3220"/>
              <a:gd name="T70" fmla="*/ 1003 w 3383"/>
              <a:gd name="T71" fmla="*/ 1711 h 3220"/>
              <a:gd name="T72" fmla="*/ 1566 w 3383"/>
              <a:gd name="T73" fmla="*/ 1913 h 3220"/>
              <a:gd name="T74" fmla="*/ 1849 w 3383"/>
              <a:gd name="T75" fmla="*/ 1186 h 3220"/>
              <a:gd name="T76" fmla="*/ 2715 w 3383"/>
              <a:gd name="T77" fmla="*/ 319 h 3220"/>
              <a:gd name="T78" fmla="*/ 3046 w 3383"/>
              <a:gd name="T79" fmla="*/ 0 h 3220"/>
              <a:gd name="T80" fmla="*/ 2971 w 3383"/>
              <a:gd name="T81" fmla="*/ 514 h 3220"/>
              <a:gd name="T82" fmla="*/ 2004 w 3383"/>
              <a:gd name="T83" fmla="*/ 1344 h 3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83" h="3220">
                <a:moveTo>
                  <a:pt x="3361" y="2573"/>
                </a:moveTo>
                <a:lnTo>
                  <a:pt x="3361" y="2573"/>
                </a:lnTo>
                <a:cubicBezTo>
                  <a:pt x="3338" y="2480"/>
                  <a:pt x="3265" y="2350"/>
                  <a:pt x="3199" y="2283"/>
                </a:cubicBezTo>
                <a:cubicBezTo>
                  <a:pt x="3132" y="2217"/>
                  <a:pt x="2987" y="2144"/>
                  <a:pt x="2876" y="2122"/>
                </a:cubicBezTo>
                <a:cubicBezTo>
                  <a:pt x="2766" y="2100"/>
                  <a:pt x="2639" y="2064"/>
                  <a:pt x="2595" y="2043"/>
                </a:cubicBezTo>
                <a:cubicBezTo>
                  <a:pt x="2551" y="2021"/>
                  <a:pt x="2281" y="1769"/>
                  <a:pt x="1995" y="1483"/>
                </a:cubicBezTo>
                <a:cubicBezTo>
                  <a:pt x="1709" y="1197"/>
                  <a:pt x="1457" y="927"/>
                  <a:pt x="1436" y="883"/>
                </a:cubicBezTo>
                <a:cubicBezTo>
                  <a:pt x="1415" y="840"/>
                  <a:pt x="1393" y="704"/>
                  <a:pt x="1389" y="581"/>
                </a:cubicBezTo>
                <a:cubicBezTo>
                  <a:pt x="1384" y="458"/>
                  <a:pt x="1318" y="295"/>
                  <a:pt x="1243" y="219"/>
                </a:cubicBezTo>
                <a:cubicBezTo>
                  <a:pt x="1167" y="144"/>
                  <a:pt x="1018" y="60"/>
                  <a:pt x="911" y="34"/>
                </a:cubicBezTo>
                <a:cubicBezTo>
                  <a:pt x="845" y="18"/>
                  <a:pt x="781" y="10"/>
                  <a:pt x="738" y="10"/>
                </a:cubicBezTo>
                <a:cubicBezTo>
                  <a:pt x="711" y="10"/>
                  <a:pt x="692" y="13"/>
                  <a:pt x="685" y="20"/>
                </a:cubicBezTo>
                <a:cubicBezTo>
                  <a:pt x="667" y="38"/>
                  <a:pt x="648" y="57"/>
                  <a:pt x="642" y="63"/>
                </a:cubicBezTo>
                <a:cubicBezTo>
                  <a:pt x="636" y="69"/>
                  <a:pt x="715" y="158"/>
                  <a:pt x="818" y="261"/>
                </a:cubicBezTo>
                <a:cubicBezTo>
                  <a:pt x="920" y="364"/>
                  <a:pt x="1004" y="460"/>
                  <a:pt x="1004" y="475"/>
                </a:cubicBezTo>
                <a:cubicBezTo>
                  <a:pt x="1003" y="490"/>
                  <a:pt x="971" y="548"/>
                  <a:pt x="933" y="605"/>
                </a:cubicBezTo>
                <a:cubicBezTo>
                  <a:pt x="895" y="661"/>
                  <a:pt x="818" y="739"/>
                  <a:pt x="761" y="777"/>
                </a:cubicBezTo>
                <a:cubicBezTo>
                  <a:pt x="705" y="815"/>
                  <a:pt x="646" y="847"/>
                  <a:pt x="631" y="847"/>
                </a:cubicBezTo>
                <a:lnTo>
                  <a:pt x="631" y="847"/>
                </a:lnTo>
                <a:cubicBezTo>
                  <a:pt x="616" y="847"/>
                  <a:pt x="520" y="764"/>
                  <a:pt x="418" y="661"/>
                </a:cubicBezTo>
                <a:cubicBezTo>
                  <a:pt x="319" y="562"/>
                  <a:pt x="232" y="485"/>
                  <a:pt x="221" y="485"/>
                </a:cubicBezTo>
                <a:cubicBezTo>
                  <a:pt x="220" y="485"/>
                  <a:pt x="220" y="485"/>
                  <a:pt x="220" y="485"/>
                </a:cubicBezTo>
                <a:cubicBezTo>
                  <a:pt x="213" y="491"/>
                  <a:pt x="194" y="511"/>
                  <a:pt x="176" y="529"/>
                </a:cubicBezTo>
                <a:cubicBezTo>
                  <a:pt x="158" y="547"/>
                  <a:pt x="165" y="648"/>
                  <a:pt x="191" y="755"/>
                </a:cubicBezTo>
                <a:cubicBezTo>
                  <a:pt x="217" y="861"/>
                  <a:pt x="300" y="1010"/>
                  <a:pt x="376" y="1086"/>
                </a:cubicBezTo>
                <a:cubicBezTo>
                  <a:pt x="452" y="1162"/>
                  <a:pt x="614" y="1228"/>
                  <a:pt x="737" y="1233"/>
                </a:cubicBezTo>
                <a:cubicBezTo>
                  <a:pt x="860" y="1237"/>
                  <a:pt x="996" y="1258"/>
                  <a:pt x="1040" y="1280"/>
                </a:cubicBezTo>
                <a:cubicBezTo>
                  <a:pt x="1084" y="1301"/>
                  <a:pt x="1354" y="1553"/>
                  <a:pt x="1640" y="1839"/>
                </a:cubicBezTo>
                <a:cubicBezTo>
                  <a:pt x="1926" y="2125"/>
                  <a:pt x="2178" y="2395"/>
                  <a:pt x="2199" y="2439"/>
                </a:cubicBezTo>
                <a:cubicBezTo>
                  <a:pt x="2220" y="2483"/>
                  <a:pt x="2256" y="2609"/>
                  <a:pt x="2278" y="2720"/>
                </a:cubicBezTo>
                <a:cubicBezTo>
                  <a:pt x="2300" y="2831"/>
                  <a:pt x="2373" y="2976"/>
                  <a:pt x="2440" y="3042"/>
                </a:cubicBezTo>
                <a:cubicBezTo>
                  <a:pt x="2506" y="3109"/>
                  <a:pt x="2637" y="3182"/>
                  <a:pt x="2730" y="3204"/>
                </a:cubicBezTo>
                <a:cubicBezTo>
                  <a:pt x="2771" y="3214"/>
                  <a:pt x="2814" y="3220"/>
                  <a:pt x="2850" y="3220"/>
                </a:cubicBezTo>
                <a:cubicBezTo>
                  <a:pt x="2896" y="3220"/>
                  <a:pt x="2933" y="3212"/>
                  <a:pt x="2948" y="3197"/>
                </a:cubicBezTo>
                <a:cubicBezTo>
                  <a:pt x="2975" y="3170"/>
                  <a:pt x="3000" y="3144"/>
                  <a:pt x="3005" y="3140"/>
                </a:cubicBezTo>
                <a:cubicBezTo>
                  <a:pt x="3009" y="3136"/>
                  <a:pt x="2939" y="3059"/>
                  <a:pt x="2849" y="2969"/>
                </a:cubicBezTo>
                <a:cubicBezTo>
                  <a:pt x="2758" y="2879"/>
                  <a:pt x="2684" y="2796"/>
                  <a:pt x="2683" y="2784"/>
                </a:cubicBezTo>
                <a:cubicBezTo>
                  <a:pt x="2682" y="2773"/>
                  <a:pt x="2701" y="2730"/>
                  <a:pt x="2726" y="2689"/>
                </a:cubicBezTo>
                <a:cubicBezTo>
                  <a:pt x="2751" y="2648"/>
                  <a:pt x="2804" y="2595"/>
                  <a:pt x="2845" y="2570"/>
                </a:cubicBezTo>
                <a:cubicBezTo>
                  <a:pt x="2885" y="2546"/>
                  <a:pt x="2927" y="2527"/>
                  <a:pt x="2940" y="2527"/>
                </a:cubicBezTo>
                <a:cubicBezTo>
                  <a:pt x="2940" y="2527"/>
                  <a:pt x="2940" y="2527"/>
                  <a:pt x="2940" y="2527"/>
                </a:cubicBezTo>
                <a:cubicBezTo>
                  <a:pt x="2952" y="2528"/>
                  <a:pt x="3035" y="2602"/>
                  <a:pt x="3125" y="2692"/>
                </a:cubicBezTo>
                <a:cubicBezTo>
                  <a:pt x="3213" y="2780"/>
                  <a:pt x="3288" y="2848"/>
                  <a:pt x="3296" y="2848"/>
                </a:cubicBezTo>
                <a:cubicBezTo>
                  <a:pt x="3296" y="2848"/>
                  <a:pt x="3297" y="2848"/>
                  <a:pt x="3297" y="2848"/>
                </a:cubicBezTo>
                <a:cubicBezTo>
                  <a:pt x="3301" y="2844"/>
                  <a:pt x="3326" y="2819"/>
                  <a:pt x="3353" y="2792"/>
                </a:cubicBezTo>
                <a:cubicBezTo>
                  <a:pt x="3380" y="2765"/>
                  <a:pt x="3383" y="2667"/>
                  <a:pt x="3361" y="2573"/>
                </a:cubicBezTo>
                <a:lnTo>
                  <a:pt x="3361" y="2573"/>
                </a:lnTo>
                <a:close/>
                <a:moveTo>
                  <a:pt x="1159" y="2390"/>
                </a:moveTo>
                <a:lnTo>
                  <a:pt x="1159" y="2390"/>
                </a:lnTo>
                <a:lnTo>
                  <a:pt x="1093" y="2324"/>
                </a:lnTo>
                <a:lnTo>
                  <a:pt x="443" y="2973"/>
                </a:lnTo>
                <a:lnTo>
                  <a:pt x="529" y="3021"/>
                </a:lnTo>
                <a:lnTo>
                  <a:pt x="1159" y="2390"/>
                </a:lnTo>
                <a:lnTo>
                  <a:pt x="1159" y="2390"/>
                </a:lnTo>
                <a:close/>
                <a:moveTo>
                  <a:pt x="867" y="2098"/>
                </a:moveTo>
                <a:lnTo>
                  <a:pt x="867" y="2098"/>
                </a:lnTo>
                <a:lnTo>
                  <a:pt x="800" y="2031"/>
                </a:lnTo>
                <a:lnTo>
                  <a:pt x="169" y="2662"/>
                </a:lnTo>
                <a:lnTo>
                  <a:pt x="218" y="2747"/>
                </a:lnTo>
                <a:lnTo>
                  <a:pt x="867" y="2098"/>
                </a:lnTo>
                <a:lnTo>
                  <a:pt x="867" y="2098"/>
                </a:lnTo>
                <a:close/>
                <a:moveTo>
                  <a:pt x="1566" y="1913"/>
                </a:moveTo>
                <a:lnTo>
                  <a:pt x="1566" y="1913"/>
                </a:lnTo>
                <a:cubicBezTo>
                  <a:pt x="1590" y="1937"/>
                  <a:pt x="1613" y="1959"/>
                  <a:pt x="1635" y="1982"/>
                </a:cubicBezTo>
                <a:cubicBezTo>
                  <a:pt x="1584" y="2045"/>
                  <a:pt x="1525" y="2122"/>
                  <a:pt x="1480" y="2188"/>
                </a:cubicBezTo>
                <a:cubicBezTo>
                  <a:pt x="1408" y="2294"/>
                  <a:pt x="1197" y="2533"/>
                  <a:pt x="1011" y="2719"/>
                </a:cubicBezTo>
                <a:cubicBezTo>
                  <a:pt x="825" y="2904"/>
                  <a:pt x="634" y="3095"/>
                  <a:pt x="586" y="3143"/>
                </a:cubicBezTo>
                <a:cubicBezTo>
                  <a:pt x="577" y="3153"/>
                  <a:pt x="563" y="3157"/>
                  <a:pt x="546" y="3157"/>
                </a:cubicBezTo>
                <a:cubicBezTo>
                  <a:pt x="476" y="3157"/>
                  <a:pt x="349" y="3081"/>
                  <a:pt x="229" y="2962"/>
                </a:cubicBezTo>
                <a:cubicBezTo>
                  <a:pt x="81" y="2813"/>
                  <a:pt x="0" y="2653"/>
                  <a:pt x="47" y="2605"/>
                </a:cubicBezTo>
                <a:cubicBezTo>
                  <a:pt x="95" y="2557"/>
                  <a:pt x="287" y="2365"/>
                  <a:pt x="472" y="2180"/>
                </a:cubicBezTo>
                <a:cubicBezTo>
                  <a:pt x="658" y="1994"/>
                  <a:pt x="896" y="1783"/>
                  <a:pt x="1003" y="1711"/>
                </a:cubicBezTo>
                <a:cubicBezTo>
                  <a:pt x="1067" y="1667"/>
                  <a:pt x="1142" y="1610"/>
                  <a:pt x="1203" y="1560"/>
                </a:cubicBezTo>
                <a:cubicBezTo>
                  <a:pt x="1300" y="1651"/>
                  <a:pt x="1424" y="1770"/>
                  <a:pt x="1566" y="1913"/>
                </a:cubicBezTo>
                <a:lnTo>
                  <a:pt x="1566" y="1913"/>
                </a:lnTo>
                <a:close/>
                <a:moveTo>
                  <a:pt x="1849" y="1186"/>
                </a:moveTo>
                <a:lnTo>
                  <a:pt x="1849" y="1186"/>
                </a:lnTo>
                <a:lnTo>
                  <a:pt x="2715" y="319"/>
                </a:lnTo>
                <a:lnTo>
                  <a:pt x="2676" y="220"/>
                </a:lnTo>
                <a:lnTo>
                  <a:pt x="3046" y="0"/>
                </a:lnTo>
                <a:lnTo>
                  <a:pt x="3191" y="145"/>
                </a:lnTo>
                <a:lnTo>
                  <a:pt x="2971" y="514"/>
                </a:lnTo>
                <a:lnTo>
                  <a:pt x="2872" y="475"/>
                </a:lnTo>
                <a:lnTo>
                  <a:pt x="2004" y="1344"/>
                </a:lnTo>
                <a:cubicBezTo>
                  <a:pt x="1948" y="1288"/>
                  <a:pt x="1896" y="1235"/>
                  <a:pt x="1849" y="1186"/>
                </a:cubicBezTo>
                <a:close/>
              </a:path>
            </a:pathLst>
          </a:custGeom>
          <a:solidFill>
            <a:srgbClr val="002776"/>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20000"/>
              </a:spcBef>
              <a:spcAft>
                <a:spcPct val="0"/>
              </a:spcAft>
              <a:buClrTx/>
              <a:buSzTx/>
              <a:buFontTx/>
              <a:buNone/>
              <a:tabLst/>
              <a:defRPr/>
            </a:pPr>
            <a:endParaRPr kumimoji="0" lang="en-US" sz="1100" b="1" i="0" u="none" strike="noStrike" kern="0" cap="none" spc="0" normalizeH="0" baseline="0" noProof="0" dirty="0" smtClean="0">
              <a:ln>
                <a:noFill/>
              </a:ln>
              <a:solidFill>
                <a:srgbClr val="002776"/>
              </a:solidFill>
              <a:effectLst/>
              <a:uLnTx/>
              <a:uFillTx/>
              <a:latin typeface="Arial" pitchFamily="34" charset="0"/>
              <a:cs typeface="Arial" pitchFamily="34" charset="0"/>
            </a:endParaRPr>
          </a:p>
        </p:txBody>
      </p:sp>
      <p:sp>
        <p:nvSpPr>
          <p:cNvPr id="96" name="TextBox 95"/>
          <p:cNvSpPr txBox="1"/>
          <p:nvPr/>
        </p:nvSpPr>
        <p:spPr>
          <a:xfrm>
            <a:off x="209160" y="2826092"/>
            <a:ext cx="1217386" cy="246221"/>
          </a:xfrm>
          <a:prstGeom prst="rect">
            <a:avLst/>
          </a:prstGeom>
          <a:noFill/>
        </p:spPr>
        <p:txBody>
          <a:bodyPr wrap="square" rtlCol="0">
            <a:spAutoFit/>
          </a:bodyPr>
          <a:lstStyle/>
          <a:p>
            <a:pPr algn="ctr" fontAlgn="base">
              <a:spcBef>
                <a:spcPts val="600"/>
              </a:spcBef>
              <a:spcAft>
                <a:spcPct val="0"/>
              </a:spcAft>
            </a:pPr>
            <a:r>
              <a:rPr lang="en-US" sz="1000" b="1" dirty="0" smtClean="0">
                <a:solidFill>
                  <a:srgbClr val="000000"/>
                </a:solidFill>
                <a:latin typeface="Arial" pitchFamily="34" charset="0"/>
                <a:cs typeface="Arial" pitchFamily="34" charset="0"/>
              </a:rPr>
              <a:t>Strategy</a:t>
            </a:r>
          </a:p>
        </p:txBody>
      </p:sp>
      <p:sp>
        <p:nvSpPr>
          <p:cNvPr id="97" name="TextBox 96"/>
          <p:cNvSpPr txBox="1"/>
          <p:nvPr/>
        </p:nvSpPr>
        <p:spPr>
          <a:xfrm>
            <a:off x="209160" y="2009777"/>
            <a:ext cx="1217386" cy="246221"/>
          </a:xfrm>
          <a:prstGeom prst="rect">
            <a:avLst/>
          </a:prstGeom>
          <a:noFill/>
        </p:spPr>
        <p:txBody>
          <a:bodyPr wrap="square" rtlCol="0">
            <a:spAutoFit/>
          </a:bodyPr>
          <a:lstStyle/>
          <a:p>
            <a:pPr algn="ctr" fontAlgn="base">
              <a:spcBef>
                <a:spcPts val="600"/>
              </a:spcBef>
              <a:spcAft>
                <a:spcPct val="0"/>
              </a:spcAft>
            </a:pPr>
            <a:r>
              <a:rPr lang="en-US" sz="1000" b="1" dirty="0" smtClean="0">
                <a:solidFill>
                  <a:srgbClr val="000000"/>
                </a:solidFill>
                <a:latin typeface="Arial" pitchFamily="34" charset="0"/>
                <a:cs typeface="Arial" pitchFamily="34" charset="0"/>
              </a:rPr>
              <a:t>Governance</a:t>
            </a:r>
          </a:p>
        </p:txBody>
      </p:sp>
      <p:sp>
        <p:nvSpPr>
          <p:cNvPr id="98" name="TextBox 97"/>
          <p:cNvSpPr txBox="1"/>
          <p:nvPr/>
        </p:nvSpPr>
        <p:spPr>
          <a:xfrm>
            <a:off x="84317" y="5313911"/>
            <a:ext cx="1526849" cy="246221"/>
          </a:xfrm>
          <a:prstGeom prst="rect">
            <a:avLst/>
          </a:prstGeom>
          <a:noFill/>
        </p:spPr>
        <p:txBody>
          <a:bodyPr wrap="square" rtlCol="0">
            <a:spAutoFit/>
          </a:bodyPr>
          <a:lstStyle/>
          <a:p>
            <a:pPr algn="ctr" fontAlgn="base">
              <a:spcBef>
                <a:spcPts val="600"/>
              </a:spcBef>
              <a:spcAft>
                <a:spcPct val="0"/>
              </a:spcAft>
            </a:pPr>
            <a:r>
              <a:rPr lang="en-US" sz="1000" b="1" dirty="0" smtClean="0">
                <a:solidFill>
                  <a:srgbClr val="000000"/>
                </a:solidFill>
                <a:latin typeface="Arial" pitchFamily="34" charset="0"/>
                <a:cs typeface="Arial" pitchFamily="34" charset="0"/>
              </a:rPr>
              <a:t>Business Operations</a:t>
            </a:r>
          </a:p>
        </p:txBody>
      </p:sp>
      <p:sp>
        <p:nvSpPr>
          <p:cNvPr id="99" name="TextBox 98"/>
          <p:cNvSpPr txBox="1"/>
          <p:nvPr/>
        </p:nvSpPr>
        <p:spPr>
          <a:xfrm>
            <a:off x="209160" y="3620635"/>
            <a:ext cx="1217386" cy="246221"/>
          </a:xfrm>
          <a:prstGeom prst="rect">
            <a:avLst/>
          </a:prstGeom>
          <a:noFill/>
        </p:spPr>
        <p:txBody>
          <a:bodyPr wrap="square" rtlCol="0">
            <a:spAutoFit/>
          </a:bodyPr>
          <a:lstStyle/>
          <a:p>
            <a:pPr algn="ctr" fontAlgn="base">
              <a:spcBef>
                <a:spcPts val="600"/>
              </a:spcBef>
              <a:spcAft>
                <a:spcPct val="0"/>
              </a:spcAft>
            </a:pPr>
            <a:r>
              <a:rPr lang="en-US" sz="1000" b="1" dirty="0" smtClean="0">
                <a:solidFill>
                  <a:srgbClr val="000000"/>
                </a:solidFill>
                <a:latin typeface="Arial" pitchFamily="34" charset="0"/>
                <a:cs typeface="Arial" pitchFamily="34" charset="0"/>
              </a:rPr>
              <a:t>Technology</a:t>
            </a:r>
          </a:p>
        </p:txBody>
      </p:sp>
      <p:sp>
        <p:nvSpPr>
          <p:cNvPr id="100" name="TextBox 99"/>
          <p:cNvSpPr txBox="1"/>
          <p:nvPr/>
        </p:nvSpPr>
        <p:spPr>
          <a:xfrm>
            <a:off x="209160" y="6167556"/>
            <a:ext cx="1217386" cy="246221"/>
          </a:xfrm>
          <a:prstGeom prst="rect">
            <a:avLst/>
          </a:prstGeom>
          <a:noFill/>
        </p:spPr>
        <p:txBody>
          <a:bodyPr wrap="square" rtlCol="0">
            <a:spAutoFit/>
          </a:bodyPr>
          <a:lstStyle/>
          <a:p>
            <a:pPr algn="ctr" fontAlgn="base">
              <a:spcBef>
                <a:spcPts val="600"/>
              </a:spcBef>
              <a:spcAft>
                <a:spcPct val="0"/>
              </a:spcAft>
            </a:pPr>
            <a:r>
              <a:rPr lang="en-US" sz="1000" b="1" dirty="0" smtClean="0">
                <a:solidFill>
                  <a:srgbClr val="000000"/>
                </a:solidFill>
                <a:latin typeface="Arial" pitchFamily="34" charset="0"/>
                <a:cs typeface="Arial" pitchFamily="34" charset="0"/>
              </a:rPr>
              <a:t>Remediation</a:t>
            </a:r>
          </a:p>
        </p:txBody>
      </p:sp>
      <p:sp>
        <p:nvSpPr>
          <p:cNvPr id="101" name="TextBox 100"/>
          <p:cNvSpPr txBox="1"/>
          <p:nvPr/>
        </p:nvSpPr>
        <p:spPr>
          <a:xfrm>
            <a:off x="209160" y="4360903"/>
            <a:ext cx="1217386" cy="400110"/>
          </a:xfrm>
          <a:prstGeom prst="rect">
            <a:avLst/>
          </a:prstGeom>
          <a:noFill/>
        </p:spPr>
        <p:txBody>
          <a:bodyPr wrap="square" rtlCol="0">
            <a:spAutoFit/>
          </a:bodyPr>
          <a:lstStyle/>
          <a:p>
            <a:pPr algn="ctr" fontAlgn="base">
              <a:spcBef>
                <a:spcPts val="600"/>
              </a:spcBef>
              <a:spcAft>
                <a:spcPct val="0"/>
              </a:spcAft>
            </a:pPr>
            <a:r>
              <a:rPr lang="en-US" sz="1000" b="1" dirty="0" smtClean="0">
                <a:solidFill>
                  <a:srgbClr val="000000"/>
                </a:solidFill>
                <a:latin typeface="Arial" pitchFamily="34" charset="0"/>
                <a:cs typeface="Arial" pitchFamily="34" charset="0"/>
              </a:rPr>
              <a:t>Risk &amp; Compliance</a:t>
            </a:r>
          </a:p>
        </p:txBody>
      </p:sp>
      <p:grpSp>
        <p:nvGrpSpPr>
          <p:cNvPr id="102" name="Group 101"/>
          <p:cNvGrpSpPr/>
          <p:nvPr/>
        </p:nvGrpSpPr>
        <p:grpSpPr>
          <a:xfrm>
            <a:off x="602969" y="2419073"/>
            <a:ext cx="429768" cy="405189"/>
            <a:chOff x="1933859" y="4747426"/>
            <a:chExt cx="429768" cy="405189"/>
          </a:xfrm>
        </p:grpSpPr>
        <p:sp>
          <p:nvSpPr>
            <p:cNvPr id="103" name="Oval 102"/>
            <p:cNvSpPr/>
            <p:nvPr/>
          </p:nvSpPr>
          <p:spPr>
            <a:xfrm>
              <a:off x="1933859" y="4747426"/>
              <a:ext cx="429768" cy="405189"/>
            </a:xfrm>
            <a:prstGeom prst="ellipse">
              <a:avLst/>
            </a:prstGeom>
            <a:solidFill>
              <a:srgbClr val="C9DD03"/>
            </a:solidFill>
            <a:ln w="12700" cap="flat" cmpd="sng" algn="ctr">
              <a:noFill/>
              <a:prstDash val="solid"/>
            </a:ln>
            <a:effectLst/>
          </p:spPr>
          <p:txBody>
            <a:bodyPr lIns="36000" tIns="36000" rIns="36000" bIns="36000" rtlCol="0" anchor="ctr">
              <a:spAutoFit/>
            </a:bodyPr>
            <a:lstStyle/>
            <a:p>
              <a:pPr marL="0" marR="0" lvl="0" indent="0" algn="ctr" defTabSz="914400" eaLnBrk="1" fontAlgn="base" latinLnBrk="0" hangingPunct="1">
                <a:lnSpc>
                  <a:spcPct val="100000"/>
                </a:lnSpc>
                <a:spcBef>
                  <a:spcPct val="20000"/>
                </a:spcBef>
                <a:spcAft>
                  <a:spcPct val="0"/>
                </a:spcAft>
                <a:buClrTx/>
                <a:buSzTx/>
                <a:buFontTx/>
                <a:buNone/>
                <a:tabLst/>
                <a:defRPr/>
              </a:pPr>
              <a:endParaRPr kumimoji="0" lang="en-US" sz="1400" b="1" i="0" u="none" strike="noStrike" kern="0" cap="none" spc="0" normalizeH="0" baseline="0" noProof="0" dirty="0" smtClean="0">
                <a:ln>
                  <a:noFill/>
                </a:ln>
                <a:solidFill>
                  <a:srgbClr val="002776"/>
                </a:solidFill>
                <a:effectLst/>
                <a:uLnTx/>
                <a:uFillTx/>
                <a:latin typeface="Calibri" panose="020F0502020204030204" pitchFamily="34" charset="0"/>
                <a:ea typeface="+mn-ea"/>
                <a:cs typeface="Calibri" panose="020F0502020204030204" pitchFamily="34" charset="0"/>
              </a:endParaRPr>
            </a:p>
          </p:txBody>
        </p:sp>
        <p:grpSp>
          <p:nvGrpSpPr>
            <p:cNvPr id="104" name="Group 103"/>
            <p:cNvGrpSpPr/>
            <p:nvPr/>
          </p:nvGrpSpPr>
          <p:grpSpPr>
            <a:xfrm>
              <a:off x="1994726" y="4770217"/>
              <a:ext cx="340038" cy="345060"/>
              <a:chOff x="6571610" y="3504656"/>
              <a:chExt cx="340038" cy="345060"/>
            </a:xfrm>
          </p:grpSpPr>
          <p:pic>
            <p:nvPicPr>
              <p:cNvPr id="105" name="Picture 3" descr="C:\Users\kknight\Desktop\cog ic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78336" y="3504656"/>
                <a:ext cx="231650" cy="226773"/>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3" descr="C:\Users\kknight\Desktop\cog 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71610" y="3733733"/>
                <a:ext cx="118477" cy="115983"/>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3" descr="C:\Users\kknight\Desktop\cog 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767128">
                <a:off x="6696277" y="3713637"/>
                <a:ext cx="118477" cy="115983"/>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3" descr="C:\Users\kknight\Desktop\cog 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93171" y="3640245"/>
                <a:ext cx="118477" cy="115983"/>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2209898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93"/>
          <p:cNvSpPr/>
          <p:nvPr/>
        </p:nvSpPr>
        <p:spPr>
          <a:xfrm>
            <a:off x="5436096" y="1735598"/>
            <a:ext cx="1236770" cy="1333361"/>
          </a:xfrm>
          <a:prstGeom prst="rect">
            <a:avLst/>
          </a:prstGeom>
          <a:solidFill>
            <a:srgbClr val="0020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rgbClr val="FFFFFF"/>
                </a:solidFill>
              </a:rPr>
              <a:t>Crisis</a:t>
            </a:r>
            <a:endParaRPr lang="en-GB" sz="1400" b="1" i="1" dirty="0" smtClean="0">
              <a:solidFill>
                <a:srgbClr val="FFFFFF"/>
              </a:solidFill>
            </a:endParaRPr>
          </a:p>
        </p:txBody>
      </p:sp>
      <p:sp>
        <p:nvSpPr>
          <p:cNvPr id="100" name="Rectangle 99"/>
          <p:cNvSpPr/>
          <p:nvPr/>
        </p:nvSpPr>
        <p:spPr>
          <a:xfrm>
            <a:off x="5436097" y="3262309"/>
            <a:ext cx="1236770" cy="1288533"/>
          </a:xfrm>
          <a:prstGeom prst="rect">
            <a:avLst/>
          </a:prstGeom>
          <a:solidFill>
            <a:srgbClr val="00A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rgbClr val="FFFFFF"/>
                </a:solidFill>
              </a:rPr>
              <a:t>Non-routine incident</a:t>
            </a:r>
            <a:endParaRPr lang="en-GB" sz="1400" b="1" dirty="0">
              <a:solidFill>
                <a:srgbClr val="FFFFFF"/>
              </a:solidFill>
            </a:endParaRPr>
          </a:p>
        </p:txBody>
      </p:sp>
      <p:sp>
        <p:nvSpPr>
          <p:cNvPr id="103" name="Rectangle 102"/>
          <p:cNvSpPr/>
          <p:nvPr/>
        </p:nvSpPr>
        <p:spPr>
          <a:xfrm>
            <a:off x="5436096" y="4725144"/>
            <a:ext cx="1236771" cy="1330203"/>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rgbClr val="FFFFFF"/>
                </a:solidFill>
              </a:rPr>
              <a:t>Routine incident</a:t>
            </a:r>
          </a:p>
        </p:txBody>
      </p:sp>
      <p:sp>
        <p:nvSpPr>
          <p:cNvPr id="104" name="Rectangle 60"/>
          <p:cNvSpPr>
            <a:spLocks noChangeArrowheads="1"/>
          </p:cNvSpPr>
          <p:nvPr/>
        </p:nvSpPr>
        <p:spPr bwMode="auto">
          <a:xfrm>
            <a:off x="6672867" y="1844824"/>
            <a:ext cx="2160238" cy="1100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171450" indent="-171450" eaLnBrk="1" hangingPunct="1">
              <a:spcAft>
                <a:spcPts val="300"/>
              </a:spcAft>
              <a:buFont typeface="Arial" panose="020B0604020202020204" pitchFamily="34" charset="0"/>
              <a:buChar char="•"/>
            </a:pPr>
            <a:r>
              <a:rPr lang="en-US" altLang="en-US" sz="1050" dirty="0" smtClean="0"/>
              <a:t>Corporate </a:t>
            </a:r>
            <a:r>
              <a:rPr lang="en-US" altLang="en-US" sz="1050" dirty="0"/>
              <a:t>Crisis with reputational damage to the </a:t>
            </a:r>
            <a:r>
              <a:rPr lang="en-US" altLang="en-US" sz="1050" dirty="0" smtClean="0"/>
              <a:t>brand </a:t>
            </a:r>
          </a:p>
          <a:p>
            <a:pPr marL="171450" indent="-171450" eaLnBrk="1" hangingPunct="1">
              <a:buFont typeface="Arial" panose="020B0604020202020204" pitchFamily="34" charset="0"/>
              <a:buChar char="•"/>
            </a:pPr>
            <a:r>
              <a:rPr lang="en-US" altLang="en-US" sz="1050" dirty="0" smtClean="0">
                <a:solidFill>
                  <a:schemeClr val="tx2"/>
                </a:solidFill>
              </a:rPr>
              <a:t>Requires </a:t>
            </a:r>
            <a:r>
              <a:rPr lang="en-US" altLang="en-US" sz="1050" dirty="0">
                <a:solidFill>
                  <a:schemeClr val="tx2"/>
                </a:solidFill>
              </a:rPr>
              <a:t>an executive level response and </a:t>
            </a:r>
            <a:r>
              <a:rPr lang="en-US" altLang="en-US" sz="1050" dirty="0" smtClean="0">
                <a:solidFill>
                  <a:schemeClr val="tx2"/>
                </a:solidFill>
              </a:rPr>
              <a:t>plans with pre-considered actions</a:t>
            </a:r>
            <a:endParaRPr lang="en-GB" altLang="en-US" sz="1050" dirty="0">
              <a:solidFill>
                <a:schemeClr val="tx2"/>
              </a:solidFill>
            </a:endParaRPr>
          </a:p>
        </p:txBody>
      </p:sp>
      <p:sp>
        <p:nvSpPr>
          <p:cNvPr id="105" name="Rectangle 60"/>
          <p:cNvSpPr>
            <a:spLocks noChangeArrowheads="1"/>
          </p:cNvSpPr>
          <p:nvPr/>
        </p:nvSpPr>
        <p:spPr bwMode="auto">
          <a:xfrm>
            <a:off x="6672867" y="3498393"/>
            <a:ext cx="2160238"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171450" indent="-171450" eaLnBrk="1" hangingPunct="1">
              <a:spcAft>
                <a:spcPts val="300"/>
              </a:spcAft>
              <a:buFont typeface="Arial" panose="020B0604020202020204" pitchFamily="34" charset="0"/>
              <a:buChar char="•"/>
            </a:pPr>
            <a:r>
              <a:rPr lang="en-GB" altLang="en-US" sz="1050" dirty="0" smtClean="0"/>
              <a:t>Require </a:t>
            </a:r>
            <a:r>
              <a:rPr lang="en-GB" altLang="en-US" sz="1050" dirty="0"/>
              <a:t>the business to step in and coordinate the </a:t>
            </a:r>
            <a:r>
              <a:rPr lang="en-GB" altLang="en-US" sz="1050" dirty="0" smtClean="0"/>
              <a:t>response</a:t>
            </a:r>
            <a:endParaRPr lang="en-GB" altLang="en-US" sz="1050" dirty="0"/>
          </a:p>
          <a:p>
            <a:pPr marL="171450" indent="-171450" eaLnBrk="1" hangingPunct="1">
              <a:spcAft>
                <a:spcPts val="300"/>
              </a:spcAft>
              <a:buFont typeface="Arial" panose="020B0604020202020204" pitchFamily="34" charset="0"/>
              <a:buChar char="•"/>
            </a:pPr>
            <a:r>
              <a:rPr lang="en-GB" altLang="en-US" sz="1050" dirty="0" smtClean="0">
                <a:solidFill>
                  <a:schemeClr val="tx2"/>
                </a:solidFill>
              </a:rPr>
              <a:t>Needs a defined structure to manage and resolve</a:t>
            </a:r>
            <a:endParaRPr lang="en-GB" altLang="en-US" sz="1050" dirty="0">
              <a:solidFill>
                <a:schemeClr val="tx2"/>
              </a:solidFill>
            </a:endParaRPr>
          </a:p>
        </p:txBody>
      </p:sp>
      <p:sp>
        <p:nvSpPr>
          <p:cNvPr id="106" name="Rectangle 60"/>
          <p:cNvSpPr>
            <a:spLocks noChangeArrowheads="1"/>
          </p:cNvSpPr>
          <p:nvPr/>
        </p:nvSpPr>
        <p:spPr bwMode="auto">
          <a:xfrm>
            <a:off x="6672867" y="5157192"/>
            <a:ext cx="216023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171450" indent="-171450" eaLnBrk="1" hangingPunct="1">
              <a:spcAft>
                <a:spcPts val="300"/>
              </a:spcAft>
              <a:buFont typeface="Arial" panose="020B0604020202020204" pitchFamily="34" charset="0"/>
              <a:buChar char="•"/>
            </a:pPr>
            <a:r>
              <a:rPr lang="en-US" altLang="en-US" sz="1050" dirty="0" smtClean="0"/>
              <a:t>Addressed through Standard Operating Procedures</a:t>
            </a:r>
            <a:endParaRPr lang="en-GB" altLang="en-US" sz="1050" dirty="0">
              <a:solidFill>
                <a:schemeClr val="tx2"/>
              </a:solidFill>
            </a:endParaRPr>
          </a:p>
        </p:txBody>
      </p:sp>
      <p:grpSp>
        <p:nvGrpSpPr>
          <p:cNvPr id="86" name="Group 85"/>
          <p:cNvGrpSpPr/>
          <p:nvPr/>
        </p:nvGrpSpPr>
        <p:grpSpPr>
          <a:xfrm>
            <a:off x="107504" y="1412776"/>
            <a:ext cx="5832648" cy="4968552"/>
            <a:chOff x="107504" y="1808821"/>
            <a:chExt cx="4923611" cy="4061207"/>
          </a:xfrm>
        </p:grpSpPr>
        <p:sp>
          <p:nvSpPr>
            <p:cNvPr id="87" name="TextBox 71"/>
            <p:cNvSpPr txBox="1">
              <a:spLocks noChangeArrowheads="1"/>
            </p:cNvSpPr>
            <p:nvPr/>
          </p:nvSpPr>
          <p:spPr bwMode="auto">
            <a:xfrm rot="18835890">
              <a:off x="837262" y="3481725"/>
              <a:ext cx="3403702"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300"/>
                </a:spcAft>
              </a:pPr>
              <a:r>
                <a:rPr lang="en-GB" altLang="en-US" sz="4400" b="1" i="1" dirty="0" smtClean="0">
                  <a:solidFill>
                    <a:schemeClr val="bg1">
                      <a:lumMod val="65000"/>
                    </a:schemeClr>
                  </a:solidFill>
                </a:rPr>
                <a:t>Indicative</a:t>
              </a:r>
              <a:endParaRPr lang="en-GB" altLang="en-US" sz="4400" b="1" i="1" dirty="0">
                <a:solidFill>
                  <a:schemeClr val="bg1">
                    <a:lumMod val="65000"/>
                  </a:schemeClr>
                </a:solidFill>
              </a:endParaRPr>
            </a:p>
          </p:txBody>
        </p:sp>
        <p:sp>
          <p:nvSpPr>
            <p:cNvPr id="88" name="TextBox 71"/>
            <p:cNvSpPr txBox="1">
              <a:spLocks noChangeArrowheads="1"/>
            </p:cNvSpPr>
            <p:nvPr/>
          </p:nvSpPr>
          <p:spPr bwMode="auto">
            <a:xfrm>
              <a:off x="107504" y="1808821"/>
              <a:ext cx="852488" cy="14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Aft>
                  <a:spcPts val="300"/>
                </a:spcAft>
              </a:pPr>
              <a:r>
                <a:rPr lang="en-GB" altLang="en-US" sz="1200" b="1" i="1" dirty="0">
                  <a:solidFill>
                    <a:schemeClr val="tx2"/>
                  </a:solidFill>
                </a:rPr>
                <a:t>Impact</a:t>
              </a:r>
            </a:p>
          </p:txBody>
        </p:sp>
        <p:sp>
          <p:nvSpPr>
            <p:cNvPr id="89" name="Rectangle 88"/>
            <p:cNvSpPr/>
            <p:nvPr/>
          </p:nvSpPr>
          <p:spPr>
            <a:xfrm>
              <a:off x="754395" y="2049132"/>
              <a:ext cx="3569437" cy="1197045"/>
            </a:xfrm>
            <a:prstGeom prst="rect">
              <a:avLst/>
            </a:prstGeom>
            <a:solidFill>
              <a:srgbClr val="002060">
                <a:alpha val="20000"/>
              </a:srgbClr>
            </a:solidFill>
            <a:ln w="12700">
              <a:solidFill>
                <a:schemeClr val="accent1">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endParaRPr lang="en-GB" sz="1400" dirty="0" smtClean="0"/>
            </a:p>
          </p:txBody>
        </p:sp>
        <p:sp>
          <p:nvSpPr>
            <p:cNvPr id="90" name="Rectangle 89"/>
            <p:cNvSpPr/>
            <p:nvPr/>
          </p:nvSpPr>
          <p:spPr>
            <a:xfrm>
              <a:off x="754395" y="3250544"/>
              <a:ext cx="3569437" cy="1197045"/>
            </a:xfrm>
            <a:prstGeom prst="rect">
              <a:avLst/>
            </a:prstGeom>
            <a:solidFill>
              <a:srgbClr val="00B0F0">
                <a:alpha val="20000"/>
              </a:srgbClr>
            </a:solidFill>
            <a:ln w="12700">
              <a:solidFill>
                <a:schemeClr val="accent3">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endParaRPr lang="en-GB" sz="1400" dirty="0" smtClean="0"/>
            </a:p>
          </p:txBody>
        </p:sp>
        <p:sp>
          <p:nvSpPr>
            <p:cNvPr id="91" name="Rectangle 90"/>
            <p:cNvSpPr/>
            <p:nvPr/>
          </p:nvSpPr>
          <p:spPr bwMode="auto">
            <a:xfrm>
              <a:off x="754396" y="4454785"/>
              <a:ext cx="3569436" cy="1193447"/>
            </a:xfrm>
            <a:prstGeom prst="rect">
              <a:avLst/>
            </a:prstGeom>
            <a:solidFill>
              <a:schemeClr val="accent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dirty="0"/>
            </a:p>
          </p:txBody>
        </p:sp>
        <p:sp>
          <p:nvSpPr>
            <p:cNvPr id="107" name="TextBox 106"/>
            <p:cNvSpPr txBox="1"/>
            <p:nvPr/>
          </p:nvSpPr>
          <p:spPr>
            <a:xfrm>
              <a:off x="816369" y="2072691"/>
              <a:ext cx="1055331" cy="307777"/>
            </a:xfrm>
            <a:prstGeom prst="rect">
              <a:avLst/>
            </a:prstGeom>
            <a:noFill/>
          </p:spPr>
          <p:txBody>
            <a:bodyPr wrap="square" lIns="0" tIns="0" rIns="0" bIns="0">
              <a:spAutoFit/>
            </a:bodyPr>
            <a:lstStyle/>
            <a:p>
              <a:pPr>
                <a:spcAft>
                  <a:spcPts val="300"/>
                </a:spcAft>
                <a:defRPr/>
              </a:pPr>
              <a:r>
                <a:rPr lang="en-GB" sz="1000" b="1" i="1" dirty="0">
                  <a:solidFill>
                    <a:schemeClr val="tx2"/>
                  </a:solidFill>
                </a:rPr>
                <a:t>Low likelihood / High Severity</a:t>
              </a:r>
            </a:p>
          </p:txBody>
        </p:sp>
        <p:sp>
          <p:nvSpPr>
            <p:cNvPr id="108" name="TextBox 107"/>
            <p:cNvSpPr txBox="1"/>
            <p:nvPr/>
          </p:nvSpPr>
          <p:spPr>
            <a:xfrm>
              <a:off x="3204003" y="4478775"/>
              <a:ext cx="1066199" cy="307777"/>
            </a:xfrm>
            <a:prstGeom prst="rect">
              <a:avLst/>
            </a:prstGeom>
            <a:noFill/>
          </p:spPr>
          <p:txBody>
            <a:bodyPr wrap="square" lIns="0" tIns="0" rIns="0" bIns="0">
              <a:spAutoFit/>
            </a:bodyPr>
            <a:lstStyle/>
            <a:p>
              <a:pPr algn="r">
                <a:spcAft>
                  <a:spcPts val="300"/>
                </a:spcAft>
                <a:defRPr/>
              </a:pPr>
              <a:r>
                <a:rPr lang="en-GB" sz="1000" b="1" i="1" dirty="0">
                  <a:solidFill>
                    <a:schemeClr val="tx2"/>
                  </a:solidFill>
                </a:rPr>
                <a:t>High Likelihood / Low Severity</a:t>
              </a:r>
            </a:p>
          </p:txBody>
        </p:sp>
        <p:sp>
          <p:nvSpPr>
            <p:cNvPr id="109" name="TextBox 108"/>
            <p:cNvSpPr txBox="1"/>
            <p:nvPr/>
          </p:nvSpPr>
          <p:spPr>
            <a:xfrm>
              <a:off x="816369" y="4484772"/>
              <a:ext cx="953439" cy="153888"/>
            </a:xfrm>
            <a:prstGeom prst="rect">
              <a:avLst/>
            </a:prstGeom>
            <a:noFill/>
          </p:spPr>
          <p:txBody>
            <a:bodyPr lIns="0" tIns="0" rIns="0" bIns="0">
              <a:spAutoFit/>
            </a:bodyPr>
            <a:lstStyle/>
            <a:p>
              <a:pPr>
                <a:spcAft>
                  <a:spcPts val="300"/>
                </a:spcAft>
                <a:defRPr/>
              </a:pPr>
              <a:r>
                <a:rPr lang="en-GB" sz="1000" b="1" i="1" dirty="0">
                  <a:solidFill>
                    <a:schemeClr val="tx2"/>
                  </a:solidFill>
                </a:rPr>
                <a:t>Low-level risk</a:t>
              </a:r>
            </a:p>
          </p:txBody>
        </p:sp>
        <p:sp>
          <p:nvSpPr>
            <p:cNvPr id="110" name="TextBox 70"/>
            <p:cNvSpPr txBox="1">
              <a:spLocks noChangeArrowheads="1"/>
            </p:cNvSpPr>
            <p:nvPr/>
          </p:nvSpPr>
          <p:spPr bwMode="auto">
            <a:xfrm>
              <a:off x="4305519" y="5708445"/>
              <a:ext cx="72559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300"/>
                </a:spcAft>
              </a:pPr>
              <a:r>
                <a:rPr lang="en-GB" altLang="en-US" sz="1050" b="1" i="1" dirty="0" smtClean="0">
                  <a:solidFill>
                    <a:schemeClr val="tx2"/>
                  </a:solidFill>
                </a:rPr>
                <a:t>Likelihood</a:t>
              </a:r>
              <a:endParaRPr lang="en-GB" altLang="en-US" sz="1050" b="1" i="1" dirty="0">
                <a:solidFill>
                  <a:schemeClr val="tx2"/>
                </a:solidFill>
              </a:endParaRPr>
            </a:p>
          </p:txBody>
        </p:sp>
        <p:cxnSp>
          <p:nvCxnSpPr>
            <p:cNvPr id="111" name="Straight Arrow Connector 110"/>
            <p:cNvCxnSpPr/>
            <p:nvPr/>
          </p:nvCxnSpPr>
          <p:spPr bwMode="auto">
            <a:xfrm flipV="1">
              <a:off x="757971" y="1997126"/>
              <a:ext cx="0" cy="3646309"/>
            </a:xfrm>
            <a:prstGeom prst="straightConnector1">
              <a:avLst/>
            </a:prstGeom>
            <a:ln w="1905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2" name="TextBox 40"/>
            <p:cNvSpPr txBox="1">
              <a:spLocks noChangeArrowheads="1"/>
            </p:cNvSpPr>
            <p:nvPr/>
          </p:nvSpPr>
          <p:spPr bwMode="auto">
            <a:xfrm>
              <a:off x="148962" y="2542161"/>
              <a:ext cx="70402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300"/>
                </a:spcAft>
              </a:pPr>
              <a:r>
                <a:rPr lang="en-GB" altLang="en-US" sz="1050" dirty="0">
                  <a:solidFill>
                    <a:schemeClr val="tx2"/>
                  </a:solidFill>
                </a:rPr>
                <a:t>High</a:t>
              </a:r>
            </a:p>
          </p:txBody>
        </p:sp>
        <p:sp>
          <p:nvSpPr>
            <p:cNvPr id="113" name="TextBox 50"/>
            <p:cNvSpPr txBox="1">
              <a:spLocks noChangeArrowheads="1"/>
            </p:cNvSpPr>
            <p:nvPr/>
          </p:nvSpPr>
          <p:spPr bwMode="auto">
            <a:xfrm>
              <a:off x="148962" y="3758382"/>
              <a:ext cx="70402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300"/>
                </a:spcAft>
              </a:pPr>
              <a:r>
                <a:rPr lang="en-GB" altLang="en-US" sz="1050" dirty="0">
                  <a:solidFill>
                    <a:schemeClr val="tx2"/>
                  </a:solidFill>
                </a:rPr>
                <a:t>Medium</a:t>
              </a:r>
            </a:p>
          </p:txBody>
        </p:sp>
        <p:sp>
          <p:nvSpPr>
            <p:cNvPr id="114" name="TextBox 51"/>
            <p:cNvSpPr txBox="1">
              <a:spLocks noChangeArrowheads="1"/>
            </p:cNvSpPr>
            <p:nvPr/>
          </p:nvSpPr>
          <p:spPr bwMode="auto">
            <a:xfrm>
              <a:off x="148962" y="4974602"/>
              <a:ext cx="70402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300"/>
                </a:spcAft>
              </a:pPr>
              <a:r>
                <a:rPr lang="en-GB" altLang="en-US" sz="1050" dirty="0">
                  <a:solidFill>
                    <a:schemeClr val="tx2"/>
                  </a:solidFill>
                </a:rPr>
                <a:t>Low</a:t>
              </a:r>
            </a:p>
          </p:txBody>
        </p:sp>
        <p:sp>
          <p:nvSpPr>
            <p:cNvPr id="115" name="TextBox 52"/>
            <p:cNvSpPr txBox="1">
              <a:spLocks noChangeArrowheads="1"/>
            </p:cNvSpPr>
            <p:nvPr/>
          </p:nvSpPr>
          <p:spPr bwMode="auto">
            <a:xfrm>
              <a:off x="3466294" y="5683805"/>
              <a:ext cx="640023"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300"/>
                </a:spcAft>
              </a:pPr>
              <a:r>
                <a:rPr lang="en-GB" altLang="en-US" sz="1050" dirty="0">
                  <a:solidFill>
                    <a:schemeClr val="tx2"/>
                  </a:solidFill>
                </a:rPr>
                <a:t>High</a:t>
              </a:r>
            </a:p>
          </p:txBody>
        </p:sp>
        <p:sp>
          <p:nvSpPr>
            <p:cNvPr id="116" name="TextBox 53"/>
            <p:cNvSpPr txBox="1">
              <a:spLocks noChangeArrowheads="1"/>
            </p:cNvSpPr>
            <p:nvPr/>
          </p:nvSpPr>
          <p:spPr bwMode="auto">
            <a:xfrm>
              <a:off x="2219301" y="5683805"/>
              <a:ext cx="640023"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300"/>
                </a:spcAft>
              </a:pPr>
              <a:r>
                <a:rPr lang="en-GB" altLang="en-US" sz="1050" dirty="0">
                  <a:solidFill>
                    <a:schemeClr val="tx2"/>
                  </a:solidFill>
                </a:rPr>
                <a:t>Medium</a:t>
              </a:r>
            </a:p>
          </p:txBody>
        </p:sp>
        <p:sp>
          <p:nvSpPr>
            <p:cNvPr id="117" name="TextBox 54"/>
            <p:cNvSpPr txBox="1">
              <a:spLocks noChangeArrowheads="1"/>
            </p:cNvSpPr>
            <p:nvPr/>
          </p:nvSpPr>
          <p:spPr bwMode="auto">
            <a:xfrm>
              <a:off x="935631" y="5683805"/>
              <a:ext cx="640023"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300"/>
                </a:spcAft>
              </a:pPr>
              <a:r>
                <a:rPr lang="en-GB" altLang="en-US" sz="1050" dirty="0">
                  <a:solidFill>
                    <a:schemeClr val="tx2"/>
                  </a:solidFill>
                </a:rPr>
                <a:t>Low</a:t>
              </a:r>
            </a:p>
          </p:txBody>
        </p:sp>
        <p:grpSp>
          <p:nvGrpSpPr>
            <p:cNvPr id="124" name="Group 123"/>
            <p:cNvGrpSpPr/>
            <p:nvPr/>
          </p:nvGrpSpPr>
          <p:grpSpPr>
            <a:xfrm>
              <a:off x="3203848" y="5047265"/>
              <a:ext cx="1058199" cy="246221"/>
              <a:chOff x="4706896" y="5080000"/>
              <a:chExt cx="1409542" cy="325881"/>
            </a:xfrm>
          </p:grpSpPr>
          <p:sp>
            <p:nvSpPr>
              <p:cNvPr id="188" name="TextBox 152"/>
              <p:cNvSpPr txBox="1">
                <a:spLocks noChangeArrowheads="1"/>
              </p:cNvSpPr>
              <p:nvPr/>
            </p:nvSpPr>
            <p:spPr bwMode="auto">
              <a:xfrm>
                <a:off x="4889983" y="5080000"/>
                <a:ext cx="1226455" cy="325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300"/>
                  </a:spcAft>
                </a:pPr>
                <a:r>
                  <a:rPr lang="en-GB" altLang="en-US" sz="800" dirty="0">
                    <a:solidFill>
                      <a:schemeClr val="tx2"/>
                    </a:solidFill>
                  </a:rPr>
                  <a:t>Minor technology failure</a:t>
                </a:r>
                <a:endParaRPr lang="en-GB" altLang="en-US" sz="800" baseline="30000" dirty="0">
                  <a:solidFill>
                    <a:schemeClr val="tx2"/>
                  </a:solidFill>
                </a:endParaRPr>
              </a:p>
            </p:txBody>
          </p:sp>
          <p:sp>
            <p:nvSpPr>
              <p:cNvPr id="189" name="Oval 188"/>
              <p:cNvSpPr/>
              <p:nvPr/>
            </p:nvSpPr>
            <p:spPr bwMode="auto">
              <a:xfrm>
                <a:off x="4706896" y="5094288"/>
                <a:ext cx="125412" cy="125412"/>
              </a:xfrm>
              <a:prstGeom prst="ellipse">
                <a:avLst/>
              </a:prstGeom>
              <a:solidFill>
                <a:srgbClr val="00009E"/>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b="1" dirty="0"/>
              </a:p>
            </p:txBody>
          </p:sp>
        </p:grpSp>
        <p:grpSp>
          <p:nvGrpSpPr>
            <p:cNvPr id="125" name="Group 124"/>
            <p:cNvGrpSpPr/>
            <p:nvPr/>
          </p:nvGrpSpPr>
          <p:grpSpPr>
            <a:xfrm>
              <a:off x="2133086" y="4785328"/>
              <a:ext cx="1249006" cy="123111"/>
              <a:chOff x="3022816" y="4559301"/>
              <a:chExt cx="1663701" cy="162941"/>
            </a:xfrm>
          </p:grpSpPr>
          <p:sp>
            <p:nvSpPr>
              <p:cNvPr id="185" name="TextBox 184"/>
              <p:cNvSpPr txBox="1">
                <a:spLocks noChangeArrowheads="1"/>
              </p:cNvSpPr>
              <p:nvPr/>
            </p:nvSpPr>
            <p:spPr bwMode="auto">
              <a:xfrm>
                <a:off x="3205905" y="4559301"/>
                <a:ext cx="1480612" cy="162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300"/>
                  </a:spcAft>
                </a:pPr>
                <a:r>
                  <a:rPr lang="en-GB" altLang="en-US" sz="800" dirty="0">
                    <a:solidFill>
                      <a:schemeClr val="tx2"/>
                    </a:solidFill>
                  </a:rPr>
                  <a:t>Site utility failure</a:t>
                </a:r>
                <a:endParaRPr lang="en-GB" altLang="en-US" sz="800" baseline="30000" dirty="0">
                  <a:solidFill>
                    <a:schemeClr val="tx2"/>
                  </a:solidFill>
                </a:endParaRPr>
              </a:p>
            </p:txBody>
          </p:sp>
          <p:sp>
            <p:nvSpPr>
              <p:cNvPr id="186" name="Oval 185"/>
              <p:cNvSpPr/>
              <p:nvPr/>
            </p:nvSpPr>
            <p:spPr bwMode="auto">
              <a:xfrm>
                <a:off x="3022816" y="4573588"/>
                <a:ext cx="125413" cy="125413"/>
              </a:xfrm>
              <a:prstGeom prst="ellipse">
                <a:avLst/>
              </a:prstGeom>
              <a:solidFill>
                <a:srgbClr val="00009E"/>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b="1" dirty="0"/>
              </a:p>
            </p:txBody>
          </p:sp>
        </p:grpSp>
        <p:sp>
          <p:nvSpPr>
            <p:cNvPr id="129" name="Isosceles Triangle 128"/>
            <p:cNvSpPr/>
            <p:nvPr/>
          </p:nvSpPr>
          <p:spPr bwMode="auto">
            <a:xfrm rot="10800000">
              <a:off x="1028509" y="5641036"/>
              <a:ext cx="127522" cy="109149"/>
            </a:xfrm>
            <a:prstGeom prst="triangle">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dirty="0"/>
            </a:p>
          </p:txBody>
        </p:sp>
        <p:grpSp>
          <p:nvGrpSpPr>
            <p:cNvPr id="131" name="Group 15"/>
            <p:cNvGrpSpPr>
              <a:grpSpLocks/>
            </p:cNvGrpSpPr>
            <p:nvPr/>
          </p:nvGrpSpPr>
          <p:grpSpPr bwMode="auto">
            <a:xfrm>
              <a:off x="754770" y="5533219"/>
              <a:ext cx="3622694" cy="219026"/>
              <a:chOff x="2454980" y="4541761"/>
              <a:chExt cx="2902785" cy="164799"/>
            </a:xfrm>
          </p:grpSpPr>
          <p:cxnSp>
            <p:nvCxnSpPr>
              <p:cNvPr id="175" name="Straight Arrow Connector 174"/>
              <p:cNvCxnSpPr/>
              <p:nvPr/>
            </p:nvCxnSpPr>
            <p:spPr>
              <a:xfrm>
                <a:off x="2780322" y="4625591"/>
                <a:ext cx="2577443" cy="0"/>
              </a:xfrm>
              <a:prstGeom prst="straightConnector1">
                <a:avLst/>
              </a:prstGeom>
              <a:ln w="1905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76" name="Group 14"/>
              <p:cNvGrpSpPr>
                <a:grpSpLocks/>
              </p:cNvGrpSpPr>
              <p:nvPr/>
            </p:nvGrpSpPr>
            <p:grpSpPr bwMode="auto">
              <a:xfrm>
                <a:off x="2454980" y="4541761"/>
                <a:ext cx="325438" cy="164799"/>
                <a:chOff x="2284419" y="4685271"/>
                <a:chExt cx="325438" cy="164799"/>
              </a:xfrm>
            </p:grpSpPr>
            <p:grpSp>
              <p:nvGrpSpPr>
                <p:cNvPr id="177" name="Group 10"/>
                <p:cNvGrpSpPr>
                  <a:grpSpLocks/>
                </p:cNvGrpSpPr>
                <p:nvPr/>
              </p:nvGrpSpPr>
              <p:grpSpPr bwMode="auto">
                <a:xfrm>
                  <a:off x="2403493" y="4685271"/>
                  <a:ext cx="206364" cy="164799"/>
                  <a:chOff x="2292222" y="4682890"/>
                  <a:chExt cx="329541" cy="164799"/>
                </a:xfrm>
              </p:grpSpPr>
              <p:grpSp>
                <p:nvGrpSpPr>
                  <p:cNvPr id="179" name="Group 7"/>
                  <p:cNvGrpSpPr>
                    <a:grpSpLocks/>
                  </p:cNvGrpSpPr>
                  <p:nvPr/>
                </p:nvGrpSpPr>
                <p:grpSpPr bwMode="auto">
                  <a:xfrm>
                    <a:off x="2458251" y="4764099"/>
                    <a:ext cx="163512" cy="83590"/>
                    <a:chOff x="2527300" y="4873625"/>
                    <a:chExt cx="163512" cy="83590"/>
                  </a:xfrm>
                </p:grpSpPr>
                <p:cxnSp>
                  <p:nvCxnSpPr>
                    <p:cNvPr id="183" name="Straight Connector 182"/>
                    <p:cNvCxnSpPr/>
                    <p:nvPr/>
                  </p:nvCxnSpPr>
                  <p:spPr>
                    <a:xfrm>
                      <a:off x="2527487" y="4873539"/>
                      <a:ext cx="82349" cy="8302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flipV="1">
                      <a:off x="2608311" y="4874441"/>
                      <a:ext cx="82349" cy="8302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80" name="Group 16"/>
                  <p:cNvGrpSpPr>
                    <a:grpSpLocks/>
                  </p:cNvGrpSpPr>
                  <p:nvPr/>
                </p:nvGrpSpPr>
                <p:grpSpPr bwMode="auto">
                  <a:xfrm rot="10800000">
                    <a:off x="2292222" y="4682890"/>
                    <a:ext cx="167314" cy="83590"/>
                    <a:chOff x="2526015" y="4873625"/>
                    <a:chExt cx="167314" cy="83590"/>
                  </a:xfrm>
                </p:grpSpPr>
                <p:cxnSp>
                  <p:nvCxnSpPr>
                    <p:cNvPr id="181" name="Straight Connector 180"/>
                    <p:cNvCxnSpPr/>
                    <p:nvPr/>
                  </p:nvCxnSpPr>
                  <p:spPr>
                    <a:xfrm>
                      <a:off x="2527112" y="4872482"/>
                      <a:ext cx="82349" cy="8302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V="1">
                      <a:off x="2612511" y="4873385"/>
                      <a:ext cx="82349" cy="8302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cxnSp>
              <p:nvCxnSpPr>
                <p:cNvPr id="178" name="Straight Connector 177"/>
                <p:cNvCxnSpPr/>
                <p:nvPr/>
              </p:nvCxnSpPr>
              <p:spPr>
                <a:xfrm>
                  <a:off x="2284119" y="4767296"/>
                  <a:ext cx="12032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cxnSp>
          <p:nvCxnSpPr>
            <p:cNvPr id="132" name="Straight Connector 131"/>
            <p:cNvCxnSpPr/>
            <p:nvPr/>
          </p:nvCxnSpPr>
          <p:spPr bwMode="auto">
            <a:xfrm flipH="1" flipV="1">
              <a:off x="1946194" y="2052300"/>
              <a:ext cx="0" cy="3592333"/>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bwMode="auto">
            <a:xfrm flipH="1" flipV="1">
              <a:off x="3141495" y="2065495"/>
              <a:ext cx="0" cy="3592333"/>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35" name="Isosceles Triangle 134"/>
            <p:cNvSpPr/>
            <p:nvPr/>
          </p:nvSpPr>
          <p:spPr bwMode="auto">
            <a:xfrm>
              <a:off x="903370" y="5548678"/>
              <a:ext cx="127523" cy="109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dirty="0"/>
            </a:p>
          </p:txBody>
        </p:sp>
        <p:grpSp>
          <p:nvGrpSpPr>
            <p:cNvPr id="140" name="Group 74"/>
            <p:cNvGrpSpPr>
              <a:grpSpLocks/>
            </p:cNvGrpSpPr>
            <p:nvPr/>
          </p:nvGrpSpPr>
          <p:grpSpPr bwMode="auto">
            <a:xfrm>
              <a:off x="2161584" y="5265205"/>
              <a:ext cx="1294293" cy="123111"/>
              <a:chOff x="3116880" y="1661096"/>
              <a:chExt cx="1724259" cy="162836"/>
            </a:xfrm>
          </p:grpSpPr>
          <p:sp>
            <p:nvSpPr>
              <p:cNvPr id="170" name="TextBox 75"/>
              <p:cNvSpPr txBox="1">
                <a:spLocks noChangeArrowheads="1"/>
              </p:cNvSpPr>
              <p:nvPr/>
            </p:nvSpPr>
            <p:spPr bwMode="auto">
              <a:xfrm>
                <a:off x="3299996" y="1661096"/>
                <a:ext cx="1541143" cy="162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300"/>
                  </a:spcAft>
                </a:pPr>
                <a:r>
                  <a:rPr lang="en-GB" altLang="en-US" sz="800" dirty="0" smtClean="0">
                    <a:solidFill>
                      <a:schemeClr val="tx2"/>
                    </a:solidFill>
                  </a:rPr>
                  <a:t>Fire alarm</a:t>
                </a:r>
                <a:endParaRPr lang="en-GB" altLang="en-US" sz="800" dirty="0">
                  <a:solidFill>
                    <a:schemeClr val="tx2"/>
                  </a:solidFill>
                </a:endParaRPr>
              </a:p>
            </p:txBody>
          </p:sp>
          <p:sp>
            <p:nvSpPr>
              <p:cNvPr id="171" name="Oval 170"/>
              <p:cNvSpPr/>
              <p:nvPr/>
            </p:nvSpPr>
            <p:spPr>
              <a:xfrm>
                <a:off x="3116880" y="1675377"/>
                <a:ext cx="125429" cy="125330"/>
              </a:xfrm>
              <a:prstGeom prst="ellipse">
                <a:avLst/>
              </a:prstGeom>
              <a:solidFill>
                <a:srgbClr val="00009E"/>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b="1" dirty="0"/>
              </a:p>
            </p:txBody>
          </p:sp>
        </p:grpSp>
        <p:grpSp>
          <p:nvGrpSpPr>
            <p:cNvPr id="141" name="Group 140"/>
            <p:cNvGrpSpPr/>
            <p:nvPr/>
          </p:nvGrpSpPr>
          <p:grpSpPr>
            <a:xfrm>
              <a:off x="2968929" y="3378371"/>
              <a:ext cx="1085726" cy="123111"/>
              <a:chOff x="4188078" y="1517457"/>
              <a:chExt cx="1446209" cy="162941"/>
            </a:xfrm>
          </p:grpSpPr>
          <p:sp>
            <p:nvSpPr>
              <p:cNvPr id="168" name="TextBox 63"/>
              <p:cNvSpPr txBox="1">
                <a:spLocks noChangeArrowheads="1"/>
              </p:cNvSpPr>
              <p:nvPr/>
            </p:nvSpPr>
            <p:spPr bwMode="auto">
              <a:xfrm>
                <a:off x="4371237" y="1517457"/>
                <a:ext cx="1263050" cy="162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300"/>
                  </a:spcAft>
                </a:pPr>
                <a:r>
                  <a:rPr lang="en-GB" altLang="en-US" sz="800" dirty="0">
                    <a:solidFill>
                      <a:schemeClr val="tx2"/>
                    </a:solidFill>
                  </a:rPr>
                  <a:t>Terrorist attack</a:t>
                </a:r>
              </a:p>
            </p:txBody>
          </p:sp>
          <p:sp>
            <p:nvSpPr>
              <p:cNvPr id="169" name="Oval 168"/>
              <p:cNvSpPr/>
              <p:nvPr/>
            </p:nvSpPr>
            <p:spPr bwMode="auto">
              <a:xfrm>
                <a:off x="4188078" y="1531744"/>
                <a:ext cx="125413" cy="125413"/>
              </a:xfrm>
              <a:prstGeom prst="ellipse">
                <a:avLst/>
              </a:prstGeom>
              <a:solidFill>
                <a:srgbClr val="00009E"/>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b="1" dirty="0"/>
              </a:p>
            </p:txBody>
          </p:sp>
        </p:grpSp>
        <p:grpSp>
          <p:nvGrpSpPr>
            <p:cNvPr id="142" name="Group 141"/>
            <p:cNvGrpSpPr/>
            <p:nvPr/>
          </p:nvGrpSpPr>
          <p:grpSpPr>
            <a:xfrm>
              <a:off x="885881" y="4745801"/>
              <a:ext cx="1250196" cy="123111"/>
              <a:chOff x="1361513" y="4699992"/>
              <a:chExt cx="1665287" cy="162941"/>
            </a:xfrm>
          </p:grpSpPr>
          <p:sp>
            <p:nvSpPr>
              <p:cNvPr id="166" name="TextBox 133"/>
              <p:cNvSpPr txBox="1">
                <a:spLocks noChangeArrowheads="1"/>
              </p:cNvSpPr>
              <p:nvPr/>
            </p:nvSpPr>
            <p:spPr bwMode="auto">
              <a:xfrm>
                <a:off x="1544775" y="4699992"/>
                <a:ext cx="1482025" cy="162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300"/>
                  </a:spcAft>
                </a:pPr>
                <a:r>
                  <a:rPr lang="en-GB" altLang="en-US" sz="800" dirty="0" smtClean="0">
                    <a:solidFill>
                      <a:schemeClr val="tx2"/>
                    </a:solidFill>
                  </a:rPr>
                  <a:t>Minor fraud</a:t>
                </a:r>
                <a:endParaRPr lang="en-GB" altLang="en-US" sz="800" dirty="0">
                  <a:solidFill>
                    <a:schemeClr val="tx2"/>
                  </a:solidFill>
                </a:endParaRPr>
              </a:p>
            </p:txBody>
          </p:sp>
          <p:sp>
            <p:nvSpPr>
              <p:cNvPr id="167" name="Oval 166"/>
              <p:cNvSpPr/>
              <p:nvPr/>
            </p:nvSpPr>
            <p:spPr bwMode="auto">
              <a:xfrm>
                <a:off x="1361513" y="4714230"/>
                <a:ext cx="125412" cy="125412"/>
              </a:xfrm>
              <a:prstGeom prst="ellipse">
                <a:avLst/>
              </a:prstGeom>
              <a:solidFill>
                <a:srgbClr val="00009E"/>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400" b="1" dirty="0"/>
              </a:p>
            </p:txBody>
          </p:sp>
        </p:grpSp>
        <p:grpSp>
          <p:nvGrpSpPr>
            <p:cNvPr id="146" name="Group 80"/>
            <p:cNvGrpSpPr>
              <a:grpSpLocks/>
            </p:cNvGrpSpPr>
            <p:nvPr/>
          </p:nvGrpSpPr>
          <p:grpSpPr bwMode="auto">
            <a:xfrm>
              <a:off x="855075" y="3397154"/>
              <a:ext cx="1218186" cy="123111"/>
              <a:chOff x="3191854" y="1339249"/>
              <a:chExt cx="1622216" cy="162836"/>
            </a:xfrm>
          </p:grpSpPr>
          <p:sp>
            <p:nvSpPr>
              <p:cNvPr id="164" name="TextBox 81"/>
              <p:cNvSpPr txBox="1">
                <a:spLocks noChangeArrowheads="1"/>
              </p:cNvSpPr>
              <p:nvPr/>
            </p:nvSpPr>
            <p:spPr bwMode="auto">
              <a:xfrm>
                <a:off x="3425982" y="1339249"/>
                <a:ext cx="1388088" cy="162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800" dirty="0" smtClean="0">
                    <a:solidFill>
                      <a:schemeClr val="tx2"/>
                    </a:solidFill>
                  </a:rPr>
                  <a:t>Health pandemic</a:t>
                </a:r>
                <a:endParaRPr lang="en-GB" altLang="en-US" sz="800" dirty="0">
                  <a:solidFill>
                    <a:schemeClr val="tx2"/>
                  </a:solidFill>
                </a:endParaRPr>
              </a:p>
            </p:txBody>
          </p:sp>
          <p:sp>
            <p:nvSpPr>
              <p:cNvPr id="165" name="Oval 164"/>
              <p:cNvSpPr/>
              <p:nvPr/>
            </p:nvSpPr>
            <p:spPr>
              <a:xfrm>
                <a:off x="3191854" y="1339249"/>
                <a:ext cx="125378" cy="125333"/>
              </a:xfrm>
              <a:prstGeom prst="ellipse">
                <a:avLst/>
              </a:prstGeom>
              <a:solidFill>
                <a:srgbClr val="00009E"/>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b="1" dirty="0"/>
              </a:p>
            </p:txBody>
          </p:sp>
        </p:grpSp>
        <p:grpSp>
          <p:nvGrpSpPr>
            <p:cNvPr id="147" name="Group 146"/>
            <p:cNvGrpSpPr/>
            <p:nvPr/>
          </p:nvGrpSpPr>
          <p:grpSpPr>
            <a:xfrm>
              <a:off x="2265841" y="4041068"/>
              <a:ext cx="1085727" cy="123111"/>
              <a:chOff x="4378903" y="2349611"/>
              <a:chExt cx="1446210" cy="162941"/>
            </a:xfrm>
          </p:grpSpPr>
          <p:sp>
            <p:nvSpPr>
              <p:cNvPr id="162" name="TextBox 63"/>
              <p:cNvSpPr txBox="1">
                <a:spLocks noChangeArrowheads="1"/>
              </p:cNvSpPr>
              <p:nvPr/>
            </p:nvSpPr>
            <p:spPr bwMode="auto">
              <a:xfrm>
                <a:off x="4562062" y="2349611"/>
                <a:ext cx="1263051" cy="162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300"/>
                  </a:spcAft>
                </a:pPr>
                <a:r>
                  <a:rPr lang="en-GB" altLang="en-US" sz="800" dirty="0" smtClean="0">
                    <a:solidFill>
                      <a:schemeClr val="tx2"/>
                    </a:solidFill>
                  </a:rPr>
                  <a:t>Severe weather</a:t>
                </a:r>
                <a:endParaRPr lang="en-GB" altLang="en-US" sz="800" dirty="0">
                  <a:solidFill>
                    <a:schemeClr val="tx2"/>
                  </a:solidFill>
                </a:endParaRPr>
              </a:p>
            </p:txBody>
          </p:sp>
          <p:sp>
            <p:nvSpPr>
              <p:cNvPr id="163" name="Oval 162"/>
              <p:cNvSpPr/>
              <p:nvPr/>
            </p:nvSpPr>
            <p:spPr bwMode="auto">
              <a:xfrm>
                <a:off x="4378903" y="2363900"/>
                <a:ext cx="125414" cy="125413"/>
              </a:xfrm>
              <a:prstGeom prst="ellipse">
                <a:avLst/>
              </a:prstGeom>
              <a:solidFill>
                <a:srgbClr val="00009E"/>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b="1" dirty="0"/>
              </a:p>
            </p:txBody>
          </p:sp>
        </p:grpSp>
        <p:grpSp>
          <p:nvGrpSpPr>
            <p:cNvPr id="148" name="Group 77"/>
            <p:cNvGrpSpPr>
              <a:grpSpLocks/>
            </p:cNvGrpSpPr>
            <p:nvPr/>
          </p:nvGrpSpPr>
          <p:grpSpPr bwMode="auto">
            <a:xfrm>
              <a:off x="1636131" y="3635272"/>
              <a:ext cx="1135031" cy="123111"/>
              <a:chOff x="4067600" y="-313971"/>
              <a:chExt cx="1513176" cy="162836"/>
            </a:xfrm>
          </p:grpSpPr>
          <p:sp>
            <p:nvSpPr>
              <p:cNvPr id="160" name="TextBox 78"/>
              <p:cNvSpPr txBox="1">
                <a:spLocks noChangeArrowheads="1"/>
              </p:cNvSpPr>
              <p:nvPr/>
            </p:nvSpPr>
            <p:spPr bwMode="auto">
              <a:xfrm>
                <a:off x="4245949" y="-313971"/>
                <a:ext cx="1334827" cy="16283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300"/>
                  </a:spcAft>
                </a:pPr>
                <a:r>
                  <a:rPr lang="en-GB" altLang="en-US" sz="800" dirty="0" smtClean="0">
                    <a:solidFill>
                      <a:schemeClr val="tx2"/>
                    </a:solidFill>
                  </a:rPr>
                  <a:t>Staff discontent</a:t>
                </a:r>
                <a:endParaRPr lang="en-GB" altLang="en-US" sz="800" dirty="0">
                  <a:solidFill>
                    <a:schemeClr val="tx2"/>
                  </a:solidFill>
                </a:endParaRPr>
              </a:p>
            </p:txBody>
          </p:sp>
          <p:sp>
            <p:nvSpPr>
              <p:cNvPr id="161" name="Oval 160"/>
              <p:cNvSpPr/>
              <p:nvPr/>
            </p:nvSpPr>
            <p:spPr>
              <a:xfrm>
                <a:off x="4067600" y="-293739"/>
                <a:ext cx="125519" cy="125331"/>
              </a:xfrm>
              <a:prstGeom prst="ellipse">
                <a:avLst/>
              </a:prstGeom>
              <a:solidFill>
                <a:srgbClr val="00009E"/>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b="1" dirty="0"/>
              </a:p>
            </p:txBody>
          </p:sp>
        </p:grpSp>
        <p:grpSp>
          <p:nvGrpSpPr>
            <p:cNvPr id="149" name="Group 148"/>
            <p:cNvGrpSpPr/>
            <p:nvPr/>
          </p:nvGrpSpPr>
          <p:grpSpPr>
            <a:xfrm>
              <a:off x="2270538" y="2072691"/>
              <a:ext cx="2226163" cy="1143895"/>
              <a:chOff x="3205905" y="1162050"/>
              <a:chExt cx="2965294" cy="1513979"/>
            </a:xfrm>
          </p:grpSpPr>
          <p:sp>
            <p:nvSpPr>
              <p:cNvPr id="151" name="TextBox 150"/>
              <p:cNvSpPr txBox="1"/>
              <p:nvPr/>
            </p:nvSpPr>
            <p:spPr>
              <a:xfrm>
                <a:off x="4599496" y="1162050"/>
                <a:ext cx="1270000" cy="203675"/>
              </a:xfrm>
              <a:prstGeom prst="rect">
                <a:avLst/>
              </a:prstGeom>
              <a:noFill/>
            </p:spPr>
            <p:txBody>
              <a:bodyPr lIns="0" tIns="0" rIns="0" bIns="0">
                <a:spAutoFit/>
              </a:bodyPr>
              <a:lstStyle/>
              <a:p>
                <a:pPr algn="r">
                  <a:spcAft>
                    <a:spcPts val="300"/>
                  </a:spcAft>
                  <a:defRPr/>
                </a:pPr>
                <a:r>
                  <a:rPr lang="en-GB" sz="1000" b="1" i="1" dirty="0">
                    <a:solidFill>
                      <a:schemeClr val="tx2"/>
                    </a:solidFill>
                  </a:rPr>
                  <a:t>Critical Risk</a:t>
                </a:r>
              </a:p>
            </p:txBody>
          </p:sp>
          <p:grpSp>
            <p:nvGrpSpPr>
              <p:cNvPr id="152" name="Group 151"/>
              <p:cNvGrpSpPr/>
              <p:nvPr/>
            </p:nvGrpSpPr>
            <p:grpSpPr>
              <a:xfrm>
                <a:off x="3559671" y="2174743"/>
                <a:ext cx="2232248" cy="139651"/>
                <a:chOff x="3559671" y="2247465"/>
                <a:chExt cx="2232248" cy="139651"/>
              </a:xfrm>
            </p:grpSpPr>
            <p:sp>
              <p:nvSpPr>
                <p:cNvPr id="158" name="TextBox 68"/>
                <p:cNvSpPr txBox="1">
                  <a:spLocks noChangeArrowheads="1"/>
                </p:cNvSpPr>
                <p:nvPr/>
              </p:nvSpPr>
              <p:spPr bwMode="auto">
                <a:xfrm>
                  <a:off x="3733393" y="2247465"/>
                  <a:ext cx="2058526" cy="133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300"/>
                    </a:spcAft>
                  </a:pPr>
                  <a:r>
                    <a:rPr lang="en-GB" altLang="en-US" sz="800" dirty="0" smtClean="0">
                      <a:solidFill>
                        <a:schemeClr val="tx2"/>
                      </a:solidFill>
                    </a:rPr>
                    <a:t>Key supplier failure</a:t>
                  </a:r>
                  <a:endParaRPr lang="en-GB" altLang="en-US" sz="800" baseline="30000" dirty="0">
                    <a:solidFill>
                      <a:schemeClr val="tx2"/>
                    </a:solidFill>
                  </a:endParaRPr>
                </a:p>
              </p:txBody>
            </p:sp>
            <p:sp>
              <p:nvSpPr>
                <p:cNvPr id="159" name="Oval 158"/>
                <p:cNvSpPr/>
                <p:nvPr/>
              </p:nvSpPr>
              <p:spPr bwMode="auto">
                <a:xfrm>
                  <a:off x="3559671" y="2261703"/>
                  <a:ext cx="126000" cy="125413"/>
                </a:xfrm>
                <a:prstGeom prst="ellipse">
                  <a:avLst/>
                </a:prstGeom>
                <a:solidFill>
                  <a:srgbClr val="00009E"/>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b="1" dirty="0"/>
                </a:p>
              </p:txBody>
            </p:sp>
          </p:grpSp>
          <p:sp>
            <p:nvSpPr>
              <p:cNvPr id="153" name="Oval 152"/>
              <p:cNvSpPr/>
              <p:nvPr/>
            </p:nvSpPr>
            <p:spPr bwMode="auto">
              <a:xfrm>
                <a:off x="4288476" y="1892022"/>
                <a:ext cx="125412" cy="125412"/>
              </a:xfrm>
              <a:prstGeom prst="ellipse">
                <a:avLst/>
              </a:prstGeom>
              <a:solidFill>
                <a:schemeClr val="accent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b="1" dirty="0"/>
              </a:p>
            </p:txBody>
          </p:sp>
          <p:grpSp>
            <p:nvGrpSpPr>
              <p:cNvPr id="154" name="Group 153"/>
              <p:cNvGrpSpPr/>
              <p:nvPr/>
            </p:nvGrpSpPr>
            <p:grpSpPr>
              <a:xfrm>
                <a:off x="3744434" y="1628800"/>
                <a:ext cx="1927418" cy="162941"/>
                <a:chOff x="3744434" y="1701522"/>
                <a:chExt cx="1927418" cy="162941"/>
              </a:xfrm>
            </p:grpSpPr>
            <p:sp>
              <p:nvSpPr>
                <p:cNvPr id="156" name="TextBox 68"/>
                <p:cNvSpPr txBox="1">
                  <a:spLocks noChangeArrowheads="1"/>
                </p:cNvSpPr>
                <p:nvPr/>
              </p:nvSpPr>
              <p:spPr bwMode="auto">
                <a:xfrm>
                  <a:off x="3957333" y="1701522"/>
                  <a:ext cx="1714519" cy="162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300"/>
                    </a:spcAft>
                  </a:pPr>
                  <a:r>
                    <a:rPr lang="en-GB" altLang="en-US" sz="800" dirty="0" smtClean="0">
                      <a:solidFill>
                        <a:schemeClr val="tx2"/>
                      </a:solidFill>
                    </a:rPr>
                    <a:t>Cyber attack</a:t>
                  </a:r>
                  <a:endParaRPr lang="en-GB" altLang="en-US" sz="800" baseline="30000" dirty="0">
                    <a:solidFill>
                      <a:schemeClr val="tx2"/>
                    </a:solidFill>
                  </a:endParaRPr>
                </a:p>
              </p:txBody>
            </p:sp>
            <p:sp>
              <p:nvSpPr>
                <p:cNvPr id="157" name="Oval 156"/>
                <p:cNvSpPr/>
                <p:nvPr/>
              </p:nvSpPr>
              <p:spPr bwMode="auto">
                <a:xfrm>
                  <a:off x="3744434" y="1715810"/>
                  <a:ext cx="126000" cy="125412"/>
                </a:xfrm>
                <a:prstGeom prst="ellipse">
                  <a:avLst/>
                </a:prstGeom>
                <a:solidFill>
                  <a:srgbClr val="00009E"/>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b="1" dirty="0"/>
                </a:p>
              </p:txBody>
            </p:sp>
          </p:grpSp>
          <p:sp>
            <p:nvSpPr>
              <p:cNvPr id="155" name="Oval 154"/>
              <p:cNvSpPr/>
              <p:nvPr/>
            </p:nvSpPr>
            <p:spPr>
              <a:xfrm>
                <a:off x="3205905" y="1365724"/>
                <a:ext cx="2965294" cy="1310305"/>
              </a:xfrm>
              <a:prstGeom prst="ellipse">
                <a:avLst/>
              </a:prstGeom>
              <a:noFill/>
              <a:ln w="1270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endParaRPr lang="en-GB" sz="1400" dirty="0" smtClean="0"/>
              </a:p>
            </p:txBody>
          </p:sp>
        </p:grpSp>
        <p:sp>
          <p:nvSpPr>
            <p:cNvPr id="150" name="TextBox 68"/>
            <p:cNvSpPr txBox="1">
              <a:spLocks noChangeArrowheads="1"/>
            </p:cNvSpPr>
            <p:nvPr/>
          </p:nvSpPr>
          <p:spPr bwMode="auto">
            <a:xfrm>
              <a:off x="3220595" y="2606980"/>
              <a:ext cx="12871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300"/>
                </a:spcAft>
              </a:pPr>
              <a:r>
                <a:rPr lang="en-GB" altLang="en-US" sz="800" dirty="0">
                  <a:solidFill>
                    <a:schemeClr val="tx2"/>
                  </a:solidFill>
                </a:rPr>
                <a:t>Major technology failure</a:t>
              </a:r>
              <a:endParaRPr lang="en-GB" altLang="en-US" sz="800" baseline="30000" dirty="0">
                <a:solidFill>
                  <a:schemeClr val="tx2"/>
                </a:solidFill>
              </a:endParaRPr>
            </a:p>
          </p:txBody>
        </p:sp>
      </p:grpSp>
      <p:sp>
        <p:nvSpPr>
          <p:cNvPr id="81" name="Title 2"/>
          <p:cNvSpPr>
            <a:spLocks noGrp="1"/>
          </p:cNvSpPr>
          <p:nvPr>
            <p:ph type="title"/>
          </p:nvPr>
        </p:nvSpPr>
        <p:spPr>
          <a:xfrm>
            <a:off x="365760" y="351106"/>
            <a:ext cx="8412480" cy="662575"/>
          </a:xfrm>
        </p:spPr>
        <p:txBody>
          <a:bodyPr>
            <a:normAutofit fontScale="90000"/>
          </a:bodyPr>
          <a:lstStyle/>
          <a:p>
            <a:r>
              <a:rPr lang="en-US" sz="3100" b="0" dirty="0" smtClean="0">
                <a:solidFill>
                  <a:srgbClr val="3C8A2E"/>
                </a:solidFill>
                <a:latin typeface="Arial"/>
                <a:cs typeface="Arial"/>
              </a:rPr>
              <a:t>Incident </a:t>
            </a:r>
            <a:r>
              <a:rPr lang="en-US" sz="3100" b="0" dirty="0">
                <a:solidFill>
                  <a:srgbClr val="3C8A2E"/>
                </a:solidFill>
                <a:latin typeface="Arial"/>
                <a:cs typeface="Arial"/>
              </a:rPr>
              <a:t>R</a:t>
            </a:r>
            <a:r>
              <a:rPr lang="en-US" sz="3100" b="0" dirty="0" smtClean="0">
                <a:solidFill>
                  <a:srgbClr val="3C8A2E"/>
                </a:solidFill>
                <a:latin typeface="Arial"/>
                <a:cs typeface="Arial"/>
              </a:rPr>
              <a:t>esponse </a:t>
            </a:r>
            <a:r>
              <a:rPr lang="en-US" sz="3100" b="0" dirty="0">
                <a:solidFill>
                  <a:schemeClr val="accent2">
                    <a:lumMod val="75000"/>
                  </a:schemeClr>
                </a:solidFill>
                <a:latin typeface="Arial"/>
                <a:cs typeface="Arial"/>
              </a:rPr>
              <a:t/>
            </a:r>
            <a:br>
              <a:rPr lang="en-US" sz="3100" b="0" dirty="0">
                <a:solidFill>
                  <a:schemeClr val="accent2">
                    <a:lumMod val="75000"/>
                  </a:schemeClr>
                </a:solidFill>
                <a:latin typeface="Arial"/>
                <a:cs typeface="Arial"/>
              </a:rPr>
            </a:br>
            <a:r>
              <a:rPr lang="en-US" sz="2200" b="0" dirty="0" smtClean="0">
                <a:solidFill>
                  <a:srgbClr val="002776"/>
                </a:solidFill>
                <a:latin typeface="Arial"/>
                <a:cs typeface="Arial"/>
              </a:rPr>
              <a:t>Changing landscape</a:t>
            </a:r>
            <a:endParaRPr lang="en-US" sz="2200" b="0" dirty="0">
              <a:solidFill>
                <a:srgbClr val="002776"/>
              </a:solidFill>
              <a:latin typeface="Arial"/>
              <a:cs typeface="Arial"/>
            </a:endParaRPr>
          </a:p>
        </p:txBody>
      </p:sp>
    </p:spTree>
    <p:extLst>
      <p:ext uri="{BB962C8B-B14F-4D97-AF65-F5344CB8AC3E}">
        <p14:creationId xmlns:p14="http://schemas.microsoft.com/office/powerpoint/2010/main" val="80589585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itle 1"/>
          <p:cNvSpPr txBox="1">
            <a:spLocks/>
          </p:cNvSpPr>
          <p:nvPr/>
        </p:nvSpPr>
        <p:spPr>
          <a:xfrm>
            <a:off x="352353" y="343561"/>
            <a:ext cx="7379888" cy="467770"/>
          </a:xfrm>
          <a:prstGeom prst="rect">
            <a:avLst/>
          </a:prstGeom>
        </p:spPr>
        <p:txBody>
          <a:bodyPr vert="horz" lIns="0" tIns="0" rIns="0" bIns="0" rtlCol="0" anchor="b" anchorCtr="0">
            <a:noAutofit/>
          </a:bodyPr>
          <a:lstStyle>
            <a:lvl1pPr algn="l" defTabSz="914400" rtl="0" eaLnBrk="1" latinLnBrk="0" hangingPunct="1">
              <a:spcBef>
                <a:spcPct val="0"/>
              </a:spcBef>
              <a:buNone/>
              <a:defRPr sz="3000" kern="1200">
                <a:solidFill>
                  <a:schemeClr val="accent2"/>
                </a:solidFill>
                <a:latin typeface="+mj-lt"/>
                <a:ea typeface="+mj-ea"/>
                <a:cs typeface="+mj-cs"/>
              </a:defRPr>
            </a:lvl1pPr>
          </a:lstStyle>
          <a:p>
            <a:r>
              <a:rPr lang="en-GB" sz="2800" b="0" dirty="0" smtClean="0">
                <a:solidFill>
                  <a:srgbClr val="3C8A2E"/>
                </a:solidFill>
                <a:latin typeface="Arial"/>
                <a:cs typeface="Arial"/>
              </a:rPr>
              <a:t>Incident Response</a:t>
            </a:r>
          </a:p>
        </p:txBody>
      </p:sp>
      <p:sp>
        <p:nvSpPr>
          <p:cNvPr id="183" name="Text Placeholder 2"/>
          <p:cNvSpPr txBox="1">
            <a:spLocks/>
          </p:cNvSpPr>
          <p:nvPr/>
        </p:nvSpPr>
        <p:spPr>
          <a:xfrm>
            <a:off x="370800" y="821368"/>
            <a:ext cx="8388000" cy="307777"/>
          </a:xfrm>
          <a:prstGeom prst="rect">
            <a:avLst/>
          </a:prstGeom>
        </p:spPr>
        <p:txBody>
          <a:bodyPr lIns="0" tIns="45704" rIns="91408" bIns="45704"/>
          <a:lstStyle>
            <a:lvl1pPr marL="0" indent="0" algn="l" defTabSz="914400" rtl="0" eaLnBrk="1" latinLnBrk="0" hangingPunct="1">
              <a:spcBef>
                <a:spcPts val="1200"/>
              </a:spcBef>
              <a:buFont typeface="Arial" pitchFamily="34" charset="0"/>
              <a:buChar char="​"/>
              <a:defRPr sz="1800" b="0" kern="1200">
                <a:solidFill>
                  <a:schemeClr val="tx2"/>
                </a:solidFill>
                <a:latin typeface="+mn-lt"/>
                <a:ea typeface="+mn-ea"/>
                <a:cs typeface="+mn-cs"/>
              </a:defRPr>
            </a:lvl1pPr>
            <a:lvl2pPr marL="26670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2pPr>
            <a:lvl3pPr marL="266700" indent="-266700" algn="l" defTabSz="914400" rtl="0" eaLnBrk="1" latinLnBrk="0" hangingPunct="1">
              <a:spcBef>
                <a:spcPts val="1200"/>
              </a:spcBef>
              <a:buFont typeface="Arial" pitchFamily="34" charset="0"/>
              <a:buChar char="•"/>
              <a:defRPr sz="1800" i="1" kern="1200">
                <a:solidFill>
                  <a:schemeClr val="tx2"/>
                </a:solidFill>
                <a:latin typeface="+mn-lt"/>
                <a:ea typeface="+mn-ea"/>
                <a:cs typeface="+mn-cs"/>
              </a:defRPr>
            </a:lvl3pPr>
            <a:lvl4pPr marL="539750" indent="-27305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4pPr>
            <a:lvl5pPr marL="80645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5pPr>
            <a:lvl6pPr marL="806400" indent="-266400" algn="l" defTabSz="914400" rtl="0" eaLnBrk="1" latinLnBrk="0" hangingPunct="1">
              <a:lnSpc>
                <a:spcPct val="100000"/>
              </a:lnSpc>
              <a:spcBef>
                <a:spcPts val="1200"/>
              </a:spcBef>
              <a:buClr>
                <a:schemeClr val="tx2"/>
              </a:buClr>
              <a:buFont typeface="Arial" panose="020B0604020202020204" pitchFamily="34" charset="0"/>
              <a:buChar char="−"/>
              <a:defRPr sz="1800" kern="1200" baseline="0">
                <a:solidFill>
                  <a:schemeClr val="tx2"/>
                </a:solidFill>
                <a:latin typeface="+mn-lt"/>
                <a:ea typeface="+mn-ea"/>
                <a:cs typeface="+mn-cs"/>
              </a:defRPr>
            </a:lvl6pPr>
            <a:lvl7pPr marL="806400" indent="-266400" algn="l" defTabSz="914400" rtl="0" eaLnBrk="1" latinLnBrk="0" hangingPunct="1">
              <a:lnSpc>
                <a:spcPct val="100000"/>
              </a:lnSpc>
              <a:spcBef>
                <a:spcPts val="1200"/>
              </a:spcBef>
              <a:buClr>
                <a:schemeClr val="tx2"/>
              </a:buClr>
              <a:buFont typeface="Arial" panose="020B0604020202020204" pitchFamily="34" charset="0"/>
              <a:buChar char="−"/>
              <a:defRPr sz="1800" kern="1200" baseline="0">
                <a:solidFill>
                  <a:schemeClr val="tx2"/>
                </a:solidFill>
                <a:latin typeface="+mn-lt"/>
                <a:ea typeface="+mn-ea"/>
                <a:cs typeface="+mn-cs"/>
              </a:defRPr>
            </a:lvl7pPr>
            <a:lvl8pPr marL="806400" indent="-266400" algn="l" defTabSz="914400" rtl="0" eaLnBrk="1" latinLnBrk="0" hangingPunct="1">
              <a:lnSpc>
                <a:spcPct val="100000"/>
              </a:lnSpc>
              <a:spcBef>
                <a:spcPts val="1200"/>
              </a:spcBef>
              <a:buClr>
                <a:schemeClr val="tx2"/>
              </a:buClr>
              <a:buFont typeface="Arial" panose="020B0604020202020204" pitchFamily="34" charset="0"/>
              <a:buChar char="−"/>
              <a:defRPr sz="1800" kern="1200" baseline="0">
                <a:solidFill>
                  <a:schemeClr val="tx2"/>
                </a:solidFill>
                <a:latin typeface="+mn-lt"/>
                <a:ea typeface="+mn-ea"/>
                <a:cs typeface="+mn-cs"/>
              </a:defRPr>
            </a:lvl8pPr>
            <a:lvl9pPr marL="806400" marR="0" indent="-266400" algn="l" defTabSz="914400" rtl="0" eaLnBrk="1" fontAlgn="auto" latinLnBrk="0" hangingPunct="1">
              <a:lnSpc>
                <a:spcPct val="100000"/>
              </a:lnSpc>
              <a:spcBef>
                <a:spcPts val="1200"/>
              </a:spcBef>
              <a:spcAft>
                <a:spcPts val="0"/>
              </a:spcAft>
              <a:buClr>
                <a:schemeClr val="tx2"/>
              </a:buClr>
              <a:buSzTx/>
              <a:buFont typeface="Arial" panose="020B0604020202020204" pitchFamily="34" charset="0"/>
              <a:buChar char="−"/>
              <a:tabLst/>
              <a:defRPr sz="1800" kern="1200" baseline="0">
                <a:solidFill>
                  <a:schemeClr val="tx2"/>
                </a:solidFill>
                <a:latin typeface="+mn-lt"/>
                <a:ea typeface="+mn-ea"/>
                <a:cs typeface="+mn-cs"/>
              </a:defRPr>
            </a:lvl9pPr>
          </a:lstStyle>
          <a:p>
            <a:pPr>
              <a:buNone/>
            </a:pPr>
            <a:r>
              <a:rPr lang="en-GB" sz="2000" dirty="0" smtClean="0">
                <a:solidFill>
                  <a:srgbClr val="002776"/>
                </a:solidFill>
                <a:latin typeface="Arial"/>
                <a:cs typeface="Arial"/>
              </a:rPr>
              <a:t>Typical response plan types</a:t>
            </a:r>
            <a:endParaRPr lang="en-GB" sz="2000" dirty="0">
              <a:solidFill>
                <a:srgbClr val="002776"/>
              </a:solidFill>
              <a:latin typeface="Arial"/>
              <a:cs typeface="Arial"/>
            </a:endParaRPr>
          </a:p>
        </p:txBody>
      </p:sp>
      <p:grpSp>
        <p:nvGrpSpPr>
          <p:cNvPr id="30" name="Group 29"/>
          <p:cNvGrpSpPr/>
          <p:nvPr/>
        </p:nvGrpSpPr>
        <p:grpSpPr>
          <a:xfrm>
            <a:off x="286872" y="1556792"/>
            <a:ext cx="8570256" cy="4777711"/>
            <a:chOff x="258600" y="2102841"/>
            <a:chExt cx="8570256" cy="4303670"/>
          </a:xfrm>
        </p:grpSpPr>
        <p:cxnSp>
          <p:nvCxnSpPr>
            <p:cNvPr id="31" name="Straight Connector 30"/>
            <p:cNvCxnSpPr/>
            <p:nvPr/>
          </p:nvCxnSpPr>
          <p:spPr>
            <a:xfrm>
              <a:off x="491558" y="5299365"/>
              <a:ext cx="8337298" cy="1"/>
            </a:xfrm>
            <a:prstGeom prst="line">
              <a:avLst/>
            </a:prstGeom>
            <a:ln>
              <a:prstDash val="solid"/>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491558" y="5426992"/>
              <a:ext cx="1116157" cy="979519"/>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FFFFFF"/>
                  </a:solidFill>
                </a:rPr>
                <a:t>Routine incident</a:t>
              </a:r>
            </a:p>
          </p:txBody>
        </p:sp>
        <p:grpSp>
          <p:nvGrpSpPr>
            <p:cNvPr id="33" name="Group 32"/>
            <p:cNvGrpSpPr/>
            <p:nvPr/>
          </p:nvGrpSpPr>
          <p:grpSpPr>
            <a:xfrm>
              <a:off x="1786756" y="5577029"/>
              <a:ext cx="6595167" cy="829482"/>
              <a:chOff x="431736" y="2060309"/>
              <a:chExt cx="3114764" cy="1190304"/>
            </a:xfrm>
          </p:grpSpPr>
          <p:sp>
            <p:nvSpPr>
              <p:cNvPr id="64" name="Rectangle 63"/>
              <p:cNvSpPr/>
              <p:nvPr/>
            </p:nvSpPr>
            <p:spPr bwMode="auto">
              <a:xfrm>
                <a:off x="431736" y="2541009"/>
                <a:ext cx="3114764" cy="709604"/>
              </a:xfrm>
              <a:prstGeom prst="rect">
                <a:avLst/>
              </a:prstGeom>
              <a:solidFill>
                <a:schemeClr val="bg1"/>
              </a:solidFill>
              <a:ln w="19050">
                <a:solidFill>
                  <a:srgbClr val="B4B4B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defTabSz="955339">
                  <a:spcAft>
                    <a:spcPts val="526"/>
                  </a:spcAft>
                  <a:buFont typeface="Arial" panose="020B0604020202020204" pitchFamily="34" charset="0"/>
                  <a:buChar char="•"/>
                  <a:defRPr/>
                </a:pPr>
                <a:r>
                  <a:rPr lang="en-GB" sz="1100" dirty="0">
                    <a:solidFill>
                      <a:prstClr val="black"/>
                    </a:solidFill>
                    <a:cs typeface="Arial" charset="0"/>
                  </a:rPr>
                  <a:t>Well used response actions in place to deal with BAU disruptions (e.g. fire alarms, site utility failure)</a:t>
                </a:r>
              </a:p>
            </p:txBody>
          </p:sp>
          <p:sp>
            <p:nvSpPr>
              <p:cNvPr id="65" name="Rectangle 64"/>
              <p:cNvSpPr/>
              <p:nvPr/>
            </p:nvSpPr>
            <p:spPr bwMode="auto">
              <a:xfrm>
                <a:off x="431736" y="2060309"/>
                <a:ext cx="3114764" cy="480700"/>
              </a:xfrm>
              <a:prstGeom prst="rect">
                <a:avLst/>
              </a:prstGeom>
              <a:solidFill>
                <a:schemeClr val="bg1">
                  <a:lumMod val="75000"/>
                </a:schemeClr>
              </a:solidFill>
              <a:ln w="19050">
                <a:solidFill>
                  <a:srgbClr val="B4B4B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1983">
                  <a:defRPr/>
                </a:pPr>
                <a:r>
                  <a:rPr lang="en-GB" sz="1100" b="1" dirty="0">
                    <a:solidFill>
                      <a:srgbClr val="FFFFFF"/>
                    </a:solidFill>
                  </a:rPr>
                  <a:t>Standard Operating Procedures</a:t>
                </a:r>
              </a:p>
            </p:txBody>
          </p:sp>
        </p:grpSp>
        <p:sp>
          <p:nvSpPr>
            <p:cNvPr id="34" name="Rectangle 33"/>
            <p:cNvSpPr/>
            <p:nvPr/>
          </p:nvSpPr>
          <p:spPr>
            <a:xfrm>
              <a:off x="491559" y="2109466"/>
              <a:ext cx="1116156" cy="1429632"/>
            </a:xfrm>
            <a:prstGeom prst="rect">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FFFFFF"/>
                  </a:solidFill>
                </a:rPr>
                <a:t>Crisis</a:t>
              </a:r>
              <a:endParaRPr lang="en-GB" sz="1600" b="1" i="1" dirty="0">
                <a:solidFill>
                  <a:srgbClr val="FFFFFF"/>
                </a:solidFill>
              </a:endParaRPr>
            </a:p>
          </p:txBody>
        </p:sp>
        <p:sp>
          <p:nvSpPr>
            <p:cNvPr id="35" name="Rectangle 34"/>
            <p:cNvSpPr/>
            <p:nvPr/>
          </p:nvSpPr>
          <p:spPr>
            <a:xfrm>
              <a:off x="491558" y="3747551"/>
              <a:ext cx="1116157" cy="142418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FFFFFF"/>
                  </a:solidFill>
                </a:rPr>
                <a:t>Non-routine / major incident</a:t>
              </a:r>
            </a:p>
          </p:txBody>
        </p:sp>
        <p:cxnSp>
          <p:nvCxnSpPr>
            <p:cNvPr id="36" name="Straight Connector 35"/>
            <p:cNvCxnSpPr/>
            <p:nvPr/>
          </p:nvCxnSpPr>
          <p:spPr>
            <a:xfrm>
              <a:off x="491558" y="3626283"/>
              <a:ext cx="8337298" cy="1"/>
            </a:xfrm>
            <a:prstGeom prst="line">
              <a:avLst/>
            </a:prstGeom>
            <a:ln>
              <a:prstDash val="solid"/>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1763688" y="2111545"/>
              <a:ext cx="2076349" cy="3060193"/>
              <a:chOff x="431736" y="2060309"/>
              <a:chExt cx="3114764" cy="2557641"/>
            </a:xfrm>
          </p:grpSpPr>
          <p:sp>
            <p:nvSpPr>
              <p:cNvPr id="62" name="Rectangle 61"/>
              <p:cNvSpPr/>
              <p:nvPr/>
            </p:nvSpPr>
            <p:spPr bwMode="auto">
              <a:xfrm>
                <a:off x="431736" y="2340470"/>
                <a:ext cx="3114764" cy="2277480"/>
              </a:xfrm>
              <a:prstGeom prst="rect">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50250" indent="-150250" defTabSz="955339">
                  <a:spcAft>
                    <a:spcPts val="600"/>
                  </a:spcAft>
                  <a:buFont typeface="Arial" panose="020B0604020202020204" pitchFamily="34" charset="0"/>
                  <a:buChar char="•"/>
                  <a:defRPr/>
                </a:pPr>
                <a:r>
                  <a:rPr lang="en-GB" sz="1100" dirty="0">
                    <a:solidFill>
                      <a:prstClr val="black"/>
                    </a:solidFill>
                    <a:cs typeface="Arial" charset="0"/>
                  </a:rPr>
                  <a:t>How we transition from Business-as-usual to major incident</a:t>
                </a:r>
              </a:p>
              <a:p>
                <a:pPr marL="150250" indent="-150250" defTabSz="955339">
                  <a:spcAft>
                    <a:spcPts val="600"/>
                  </a:spcAft>
                  <a:buFont typeface="Arial" panose="020B0604020202020204" pitchFamily="34" charset="0"/>
                  <a:buChar char="•"/>
                  <a:defRPr/>
                </a:pPr>
                <a:r>
                  <a:rPr lang="en-GB" sz="1100" dirty="0">
                    <a:solidFill>
                      <a:prstClr val="black"/>
                    </a:solidFill>
                    <a:cs typeface="Arial" charset="0"/>
                  </a:rPr>
                  <a:t>Required protocols and structures</a:t>
                </a:r>
              </a:p>
              <a:p>
                <a:pPr marL="150250" indent="-150250" defTabSz="955339">
                  <a:spcAft>
                    <a:spcPts val="600"/>
                  </a:spcAft>
                  <a:buFont typeface="Arial" panose="020B0604020202020204" pitchFamily="34" charset="0"/>
                  <a:buChar char="•"/>
                  <a:defRPr/>
                </a:pPr>
                <a:r>
                  <a:rPr lang="en-GB" sz="1100" dirty="0">
                    <a:solidFill>
                      <a:prstClr val="black"/>
                    </a:solidFill>
                    <a:cs typeface="Arial" charset="0"/>
                  </a:rPr>
                  <a:t>Provides the overall ‘command and control’ structure to execute recovery plans in a controlled and coordinated manner</a:t>
                </a:r>
              </a:p>
              <a:p>
                <a:pPr marL="150250" indent="-150250" defTabSz="955339">
                  <a:spcAft>
                    <a:spcPts val="600"/>
                  </a:spcAft>
                  <a:buFont typeface="Arial" panose="020B0604020202020204" pitchFamily="34" charset="0"/>
                  <a:buChar char="•"/>
                  <a:defRPr/>
                </a:pPr>
                <a:r>
                  <a:rPr lang="en-GB" sz="1100" dirty="0">
                    <a:solidFill>
                      <a:prstClr val="black"/>
                    </a:solidFill>
                    <a:cs typeface="Arial" charset="0"/>
                  </a:rPr>
                  <a:t>Used to make sure the right people are involved to make decisions</a:t>
                </a:r>
              </a:p>
            </p:txBody>
          </p:sp>
          <p:sp>
            <p:nvSpPr>
              <p:cNvPr id="63" name="Rectangle 62"/>
              <p:cNvSpPr/>
              <p:nvPr/>
            </p:nvSpPr>
            <p:spPr bwMode="auto">
              <a:xfrm>
                <a:off x="431736" y="2060309"/>
                <a:ext cx="3114764" cy="280162"/>
              </a:xfrm>
              <a:prstGeom prst="rect">
                <a:avLst/>
              </a:prstGeom>
              <a:solidFill>
                <a:srgbClr val="00B0F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1983">
                  <a:defRPr/>
                </a:pPr>
                <a:r>
                  <a:rPr lang="en-GB" sz="1100" b="1" dirty="0" smtClean="0">
                    <a:solidFill>
                      <a:srgbClr val="FFFFFF"/>
                    </a:solidFill>
                  </a:rPr>
                  <a:t>Crisis/Incident </a:t>
                </a:r>
                <a:r>
                  <a:rPr lang="en-GB" sz="1100" b="1" dirty="0">
                    <a:solidFill>
                      <a:srgbClr val="FFFFFF"/>
                    </a:solidFill>
                  </a:rPr>
                  <a:t>Management Plan</a:t>
                </a:r>
              </a:p>
            </p:txBody>
          </p:sp>
        </p:grpSp>
        <p:grpSp>
          <p:nvGrpSpPr>
            <p:cNvPr id="40" name="Group 39"/>
            <p:cNvGrpSpPr/>
            <p:nvPr/>
          </p:nvGrpSpPr>
          <p:grpSpPr>
            <a:xfrm>
              <a:off x="4042297" y="3751699"/>
              <a:ext cx="2076349" cy="1420034"/>
              <a:chOff x="431736" y="3431115"/>
              <a:chExt cx="3114764" cy="1186834"/>
            </a:xfrm>
          </p:grpSpPr>
          <p:sp>
            <p:nvSpPr>
              <p:cNvPr id="60" name="Rectangle 59"/>
              <p:cNvSpPr/>
              <p:nvPr/>
            </p:nvSpPr>
            <p:spPr bwMode="auto">
              <a:xfrm>
                <a:off x="431736" y="3685286"/>
                <a:ext cx="3114764" cy="932663"/>
              </a:xfrm>
              <a:prstGeom prst="rect">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0000" tIns="46800" anchor="ctr"/>
              <a:lstStyle/>
              <a:p>
                <a:pPr marL="150250" indent="-150250" defTabSz="955339">
                  <a:spcAft>
                    <a:spcPts val="526"/>
                  </a:spcAft>
                  <a:buFont typeface="Arial" panose="020B0604020202020204" pitchFamily="34" charset="0"/>
                  <a:buChar char="•"/>
                  <a:defRPr/>
                </a:pPr>
                <a:r>
                  <a:rPr lang="en-GB" sz="1100" dirty="0">
                    <a:solidFill>
                      <a:prstClr val="black"/>
                    </a:solidFill>
                    <a:cs typeface="Arial" charset="0"/>
                  </a:rPr>
                  <a:t>Plans for recovering business processes in the event of disruption caused by general unavailability scenarios</a:t>
                </a:r>
              </a:p>
            </p:txBody>
          </p:sp>
          <p:sp>
            <p:nvSpPr>
              <p:cNvPr id="61" name="Rectangle 60"/>
              <p:cNvSpPr/>
              <p:nvPr/>
            </p:nvSpPr>
            <p:spPr bwMode="auto">
              <a:xfrm>
                <a:off x="431736" y="3431115"/>
                <a:ext cx="3114764" cy="280162"/>
              </a:xfrm>
              <a:prstGeom prst="rect">
                <a:avLst/>
              </a:prstGeom>
              <a:solidFill>
                <a:srgbClr val="00B0F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1983">
                  <a:defRPr/>
                </a:pPr>
                <a:r>
                  <a:rPr lang="en-GB" sz="1100" b="1" dirty="0">
                    <a:solidFill>
                      <a:srgbClr val="FFFFFF"/>
                    </a:solidFill>
                  </a:rPr>
                  <a:t>Business Continuity Plans</a:t>
                </a:r>
              </a:p>
            </p:txBody>
          </p:sp>
        </p:grpSp>
        <p:grpSp>
          <p:nvGrpSpPr>
            <p:cNvPr id="41" name="Group 40"/>
            <p:cNvGrpSpPr/>
            <p:nvPr/>
          </p:nvGrpSpPr>
          <p:grpSpPr>
            <a:xfrm>
              <a:off x="4042298" y="2102841"/>
              <a:ext cx="4339626" cy="894110"/>
              <a:chOff x="431736" y="2060309"/>
              <a:chExt cx="3114764" cy="747278"/>
            </a:xfrm>
            <a:effectLst/>
          </p:grpSpPr>
          <p:sp>
            <p:nvSpPr>
              <p:cNvPr id="58" name="Rectangle 57"/>
              <p:cNvSpPr/>
              <p:nvPr/>
            </p:nvSpPr>
            <p:spPr bwMode="auto">
              <a:xfrm>
                <a:off x="431736" y="2340473"/>
                <a:ext cx="3114764" cy="467114"/>
              </a:xfrm>
              <a:prstGeom prst="rect">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50250" indent="-150250" defTabSz="955339">
                  <a:spcAft>
                    <a:spcPts val="526"/>
                  </a:spcAft>
                  <a:buFont typeface="Arial" panose="020B0604020202020204" pitchFamily="34" charset="0"/>
                  <a:buChar char="•"/>
                  <a:defRPr/>
                </a:pPr>
                <a:r>
                  <a:rPr lang="en-GB" sz="1100" dirty="0">
                    <a:solidFill>
                      <a:prstClr val="black"/>
                    </a:solidFill>
                    <a:cs typeface="Arial" charset="0"/>
                  </a:rPr>
                  <a:t>Plans for specific risks of a much larger scale, with a greater impact than scenarios detailed in the business continuity plans</a:t>
                </a:r>
              </a:p>
            </p:txBody>
          </p:sp>
          <p:sp>
            <p:nvSpPr>
              <p:cNvPr id="59" name="Rectangle 58"/>
              <p:cNvSpPr/>
              <p:nvPr/>
            </p:nvSpPr>
            <p:spPr bwMode="auto">
              <a:xfrm>
                <a:off x="431736" y="2060309"/>
                <a:ext cx="3114764" cy="280162"/>
              </a:xfrm>
              <a:prstGeom prst="rect">
                <a:avLst/>
              </a:prstGeom>
              <a:solidFill>
                <a:srgbClr val="00B0F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1983">
                  <a:defRPr/>
                </a:pPr>
                <a:r>
                  <a:rPr lang="en-GB" sz="1100" b="1" dirty="0">
                    <a:solidFill>
                      <a:srgbClr val="FFFFFF"/>
                    </a:solidFill>
                  </a:rPr>
                  <a:t>Scenario specific response plans</a:t>
                </a:r>
              </a:p>
            </p:txBody>
          </p:sp>
        </p:grpSp>
        <p:sp>
          <p:nvSpPr>
            <p:cNvPr id="42" name="Rectangle 41"/>
            <p:cNvSpPr/>
            <p:nvPr/>
          </p:nvSpPr>
          <p:spPr bwMode="auto">
            <a:xfrm>
              <a:off x="6305575" y="4086910"/>
              <a:ext cx="2076349" cy="1084824"/>
            </a:xfrm>
            <a:prstGeom prst="rect">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0000" tIns="46800" anchor="ctr"/>
            <a:lstStyle/>
            <a:p>
              <a:pPr marL="150250" indent="-150250" defTabSz="955339">
                <a:spcAft>
                  <a:spcPts val="526"/>
                </a:spcAft>
                <a:buFont typeface="Arial" panose="020B0604020202020204" pitchFamily="34" charset="0"/>
                <a:buChar char="•"/>
                <a:defRPr/>
              </a:pPr>
              <a:r>
                <a:rPr lang="en-GB" sz="1100" dirty="0">
                  <a:solidFill>
                    <a:prstClr val="black"/>
                  </a:solidFill>
                  <a:cs typeface="Arial" charset="0"/>
                </a:rPr>
                <a:t>Plans for recovering key systems / operations in line with recovery objectives (e.g. IT DR)</a:t>
              </a:r>
            </a:p>
          </p:txBody>
        </p:sp>
        <p:sp>
          <p:nvSpPr>
            <p:cNvPr id="44" name="Rectangle 43"/>
            <p:cNvSpPr/>
            <p:nvPr/>
          </p:nvSpPr>
          <p:spPr bwMode="auto">
            <a:xfrm>
              <a:off x="6305575" y="3751699"/>
              <a:ext cx="2076349" cy="335211"/>
            </a:xfrm>
            <a:prstGeom prst="rect">
              <a:avLst/>
            </a:prstGeom>
            <a:solidFill>
              <a:srgbClr val="00B0F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1983">
                <a:defRPr/>
              </a:pPr>
              <a:r>
                <a:rPr lang="en-GB" sz="1100" b="1" dirty="0">
                  <a:solidFill>
                    <a:srgbClr val="FFFFFF"/>
                  </a:solidFill>
                </a:rPr>
                <a:t>Technical response plans</a:t>
              </a:r>
            </a:p>
          </p:txBody>
        </p:sp>
        <p:cxnSp>
          <p:nvCxnSpPr>
            <p:cNvPr id="46" name="Elbow Connector 45"/>
            <p:cNvCxnSpPr>
              <a:stCxn id="58" idx="2"/>
              <a:endCxn id="53" idx="0"/>
            </p:cNvCxnSpPr>
            <p:nvPr/>
          </p:nvCxnSpPr>
          <p:spPr>
            <a:xfrm rot="5400000">
              <a:off x="5455017" y="2617229"/>
              <a:ext cx="377372" cy="1136817"/>
            </a:xfrm>
            <a:prstGeom prst="bentConnector3">
              <a:avLst/>
            </a:prstGeom>
            <a:ln w="12700">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47" name="Elbow Connector 46"/>
            <p:cNvCxnSpPr>
              <a:stCxn id="58" idx="2"/>
              <a:endCxn id="54" idx="0"/>
            </p:cNvCxnSpPr>
            <p:nvPr/>
          </p:nvCxnSpPr>
          <p:spPr>
            <a:xfrm rot="16200000" flipH="1">
              <a:off x="6591834" y="2617228"/>
              <a:ext cx="377372" cy="1136818"/>
            </a:xfrm>
            <a:prstGeom prst="bentConnector3">
              <a:avLst/>
            </a:prstGeom>
            <a:ln w="12700">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004048" y="5171733"/>
              <a:ext cx="3868" cy="405295"/>
            </a:xfrm>
            <a:prstGeom prst="line">
              <a:avLst/>
            </a:prstGeom>
            <a:ln w="12700">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50" name="Elbow Connector 49"/>
            <p:cNvCxnSpPr>
              <a:stCxn id="42" idx="2"/>
              <a:endCxn id="65" idx="0"/>
            </p:cNvCxnSpPr>
            <p:nvPr/>
          </p:nvCxnSpPr>
          <p:spPr>
            <a:xfrm rot="5400000">
              <a:off x="6011398" y="4244676"/>
              <a:ext cx="405295" cy="2259410"/>
            </a:xfrm>
            <a:prstGeom prst="bentConnector3">
              <a:avLst>
                <a:gd name="adj1" fmla="val 64579"/>
              </a:avLst>
            </a:prstGeom>
            <a:ln w="12700">
              <a:solidFill>
                <a:srgbClr val="00B0F0"/>
              </a:solidFill>
              <a:prstDash val="solid"/>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bwMode="auto">
            <a:xfrm>
              <a:off x="4042298" y="3374323"/>
              <a:ext cx="2065991" cy="377376"/>
            </a:xfrm>
            <a:prstGeom prst="rect">
              <a:avLst/>
            </a:prstGeom>
            <a:solidFill>
              <a:schemeClr val="bg1"/>
            </a:solidFill>
            <a:ln w="1905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0000" tIns="46800" anchor="ctr"/>
            <a:lstStyle/>
            <a:p>
              <a:pPr defTabSz="955339">
                <a:spcAft>
                  <a:spcPts val="526"/>
                </a:spcAft>
                <a:defRPr/>
              </a:pPr>
              <a:endParaRPr lang="en-GB" sz="1100" dirty="0">
                <a:solidFill>
                  <a:prstClr val="black"/>
                </a:solidFill>
                <a:cs typeface="Arial" charset="0"/>
              </a:endParaRPr>
            </a:p>
          </p:txBody>
        </p:sp>
        <p:sp>
          <p:nvSpPr>
            <p:cNvPr id="54" name="Rectangle 53"/>
            <p:cNvSpPr/>
            <p:nvPr/>
          </p:nvSpPr>
          <p:spPr bwMode="auto">
            <a:xfrm>
              <a:off x="6315933" y="3374323"/>
              <a:ext cx="2065991" cy="373228"/>
            </a:xfrm>
            <a:prstGeom prst="rect">
              <a:avLst/>
            </a:prstGeom>
            <a:solidFill>
              <a:schemeClr val="bg1"/>
            </a:solidFill>
            <a:ln w="1905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0000" tIns="46800" anchor="ctr"/>
            <a:lstStyle/>
            <a:p>
              <a:pPr defTabSz="955339">
                <a:spcAft>
                  <a:spcPts val="526"/>
                </a:spcAft>
                <a:defRPr/>
              </a:pPr>
              <a:endParaRPr lang="en-GB" sz="1100" dirty="0">
                <a:solidFill>
                  <a:prstClr val="black"/>
                </a:solidFill>
                <a:cs typeface="Arial" charset="0"/>
              </a:endParaRPr>
            </a:p>
          </p:txBody>
        </p:sp>
        <p:sp>
          <p:nvSpPr>
            <p:cNvPr id="55" name="TextBox 51"/>
            <p:cNvSpPr txBox="1">
              <a:spLocks noChangeArrowheads="1"/>
            </p:cNvSpPr>
            <p:nvPr/>
          </p:nvSpPr>
          <p:spPr bwMode="auto">
            <a:xfrm rot="16200000">
              <a:off x="-12621" y="5835960"/>
              <a:ext cx="70402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300"/>
                </a:spcAft>
              </a:pPr>
              <a:r>
                <a:rPr lang="en-GB" altLang="en-US" sz="1050" dirty="0" smtClean="0">
                  <a:solidFill>
                    <a:srgbClr val="313131"/>
                  </a:solidFill>
                </a:rPr>
                <a:t>Low impact</a:t>
              </a:r>
              <a:endParaRPr lang="en-GB" altLang="en-US" sz="1050" dirty="0">
                <a:solidFill>
                  <a:srgbClr val="313131"/>
                </a:solidFill>
              </a:endParaRPr>
            </a:p>
          </p:txBody>
        </p:sp>
        <p:sp>
          <p:nvSpPr>
            <p:cNvPr id="56" name="TextBox 51"/>
            <p:cNvSpPr txBox="1">
              <a:spLocks noChangeArrowheads="1"/>
            </p:cNvSpPr>
            <p:nvPr/>
          </p:nvSpPr>
          <p:spPr bwMode="auto">
            <a:xfrm rot="16200000">
              <a:off x="-66626" y="2434693"/>
              <a:ext cx="81203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300"/>
                </a:spcAft>
              </a:pPr>
              <a:r>
                <a:rPr lang="en-GB" altLang="en-US" sz="1050" dirty="0" smtClean="0">
                  <a:solidFill>
                    <a:srgbClr val="313131"/>
                  </a:solidFill>
                </a:rPr>
                <a:t>High impact</a:t>
              </a:r>
              <a:endParaRPr lang="en-GB" altLang="en-US" sz="1050" dirty="0">
                <a:solidFill>
                  <a:srgbClr val="313131"/>
                </a:solidFill>
              </a:endParaRPr>
            </a:p>
          </p:txBody>
        </p:sp>
        <p:cxnSp>
          <p:nvCxnSpPr>
            <p:cNvPr id="57" name="Straight Arrow Connector 56"/>
            <p:cNvCxnSpPr/>
            <p:nvPr/>
          </p:nvCxnSpPr>
          <p:spPr>
            <a:xfrm>
              <a:off x="339392" y="3028100"/>
              <a:ext cx="0" cy="2430042"/>
            </a:xfrm>
            <a:prstGeom prst="straightConnector1">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906227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descr="screenshot_10.png"/>
          <p:cNvPicPr>
            <a:picLocks noChangeAspect="1"/>
          </p:cNvPicPr>
          <p:nvPr/>
        </p:nvPicPr>
        <p:blipFill rotWithShape="1">
          <a:blip r:embed="rId3">
            <a:extLst>
              <a:ext uri="{28A0092B-C50C-407E-A947-70E740481C1C}">
                <a14:useLocalDpi xmlns:a14="http://schemas.microsoft.com/office/drawing/2010/main" val="0"/>
              </a:ext>
            </a:extLst>
          </a:blip>
          <a:srcRect l="3191" r="13216" b="43125"/>
          <a:stretch/>
        </p:blipFill>
        <p:spPr>
          <a:xfrm>
            <a:off x="3785225" y="431829"/>
            <a:ext cx="4238147" cy="2781912"/>
          </a:xfrm>
          <a:prstGeom prst="rect">
            <a:avLst/>
          </a:prstGeom>
        </p:spPr>
      </p:pic>
      <p:sp>
        <p:nvSpPr>
          <p:cNvPr id="92" name="Title 1"/>
          <p:cNvSpPr txBox="1">
            <a:spLocks/>
          </p:cNvSpPr>
          <p:nvPr/>
        </p:nvSpPr>
        <p:spPr>
          <a:xfrm>
            <a:off x="352353" y="343561"/>
            <a:ext cx="7379888" cy="467770"/>
          </a:xfrm>
          <a:prstGeom prst="rect">
            <a:avLst/>
          </a:prstGeom>
        </p:spPr>
        <p:txBody>
          <a:bodyPr vert="horz" lIns="0" tIns="0" rIns="0" bIns="0" rtlCol="0" anchor="b" anchorCtr="0">
            <a:noAutofit/>
          </a:bodyPr>
          <a:lstStyle>
            <a:lvl1pPr algn="l" defTabSz="914400" rtl="0" eaLnBrk="1" latinLnBrk="0" hangingPunct="1">
              <a:spcBef>
                <a:spcPct val="0"/>
              </a:spcBef>
              <a:buNone/>
              <a:defRPr sz="3000" kern="1200">
                <a:solidFill>
                  <a:schemeClr val="accent2"/>
                </a:solidFill>
                <a:latin typeface="+mj-lt"/>
                <a:ea typeface="+mj-ea"/>
                <a:cs typeface="+mj-cs"/>
              </a:defRPr>
            </a:lvl1pPr>
          </a:lstStyle>
          <a:p>
            <a:r>
              <a:rPr lang="en-GB" sz="2800" b="0" dirty="0" smtClean="0">
                <a:solidFill>
                  <a:srgbClr val="3C8A2E"/>
                </a:solidFill>
                <a:latin typeface="Arial"/>
                <a:cs typeface="Arial"/>
              </a:rPr>
              <a:t>Incident Response Lifecycle</a:t>
            </a:r>
          </a:p>
        </p:txBody>
      </p:sp>
      <p:sp>
        <p:nvSpPr>
          <p:cNvPr id="183" name="Text Placeholder 2"/>
          <p:cNvSpPr txBox="1">
            <a:spLocks/>
          </p:cNvSpPr>
          <p:nvPr/>
        </p:nvSpPr>
        <p:spPr>
          <a:xfrm>
            <a:off x="370800" y="821368"/>
            <a:ext cx="8388000" cy="307777"/>
          </a:xfrm>
          <a:prstGeom prst="rect">
            <a:avLst/>
          </a:prstGeom>
        </p:spPr>
        <p:txBody>
          <a:bodyPr lIns="0" tIns="45704" rIns="91408" bIns="45704"/>
          <a:lstStyle>
            <a:lvl1pPr marL="0" indent="0" algn="l" defTabSz="914400" rtl="0" eaLnBrk="1" latinLnBrk="0" hangingPunct="1">
              <a:spcBef>
                <a:spcPts val="1200"/>
              </a:spcBef>
              <a:buFont typeface="Arial" pitchFamily="34" charset="0"/>
              <a:buChar char="​"/>
              <a:defRPr sz="1800" b="0" kern="1200">
                <a:solidFill>
                  <a:schemeClr val="tx2"/>
                </a:solidFill>
                <a:latin typeface="+mn-lt"/>
                <a:ea typeface="+mn-ea"/>
                <a:cs typeface="+mn-cs"/>
              </a:defRPr>
            </a:lvl1pPr>
            <a:lvl2pPr marL="26670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2pPr>
            <a:lvl3pPr marL="266700" indent="-266700" algn="l" defTabSz="914400" rtl="0" eaLnBrk="1" latinLnBrk="0" hangingPunct="1">
              <a:spcBef>
                <a:spcPts val="1200"/>
              </a:spcBef>
              <a:buFont typeface="Arial" pitchFamily="34" charset="0"/>
              <a:buChar char="•"/>
              <a:defRPr sz="1800" i="1" kern="1200">
                <a:solidFill>
                  <a:schemeClr val="tx2"/>
                </a:solidFill>
                <a:latin typeface="+mn-lt"/>
                <a:ea typeface="+mn-ea"/>
                <a:cs typeface="+mn-cs"/>
              </a:defRPr>
            </a:lvl3pPr>
            <a:lvl4pPr marL="539750" indent="-27305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4pPr>
            <a:lvl5pPr marL="80645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5pPr>
            <a:lvl6pPr marL="806400" indent="-266400" algn="l" defTabSz="914400" rtl="0" eaLnBrk="1" latinLnBrk="0" hangingPunct="1">
              <a:lnSpc>
                <a:spcPct val="100000"/>
              </a:lnSpc>
              <a:spcBef>
                <a:spcPts val="1200"/>
              </a:spcBef>
              <a:buClr>
                <a:schemeClr val="tx2"/>
              </a:buClr>
              <a:buFont typeface="Arial" panose="020B0604020202020204" pitchFamily="34" charset="0"/>
              <a:buChar char="−"/>
              <a:defRPr sz="1800" kern="1200" baseline="0">
                <a:solidFill>
                  <a:schemeClr val="tx2"/>
                </a:solidFill>
                <a:latin typeface="+mn-lt"/>
                <a:ea typeface="+mn-ea"/>
                <a:cs typeface="+mn-cs"/>
              </a:defRPr>
            </a:lvl6pPr>
            <a:lvl7pPr marL="806400" indent="-266400" algn="l" defTabSz="914400" rtl="0" eaLnBrk="1" latinLnBrk="0" hangingPunct="1">
              <a:lnSpc>
                <a:spcPct val="100000"/>
              </a:lnSpc>
              <a:spcBef>
                <a:spcPts val="1200"/>
              </a:spcBef>
              <a:buClr>
                <a:schemeClr val="tx2"/>
              </a:buClr>
              <a:buFont typeface="Arial" panose="020B0604020202020204" pitchFamily="34" charset="0"/>
              <a:buChar char="−"/>
              <a:defRPr sz="1800" kern="1200" baseline="0">
                <a:solidFill>
                  <a:schemeClr val="tx2"/>
                </a:solidFill>
                <a:latin typeface="+mn-lt"/>
                <a:ea typeface="+mn-ea"/>
                <a:cs typeface="+mn-cs"/>
              </a:defRPr>
            </a:lvl7pPr>
            <a:lvl8pPr marL="806400" indent="-266400" algn="l" defTabSz="914400" rtl="0" eaLnBrk="1" latinLnBrk="0" hangingPunct="1">
              <a:lnSpc>
                <a:spcPct val="100000"/>
              </a:lnSpc>
              <a:spcBef>
                <a:spcPts val="1200"/>
              </a:spcBef>
              <a:buClr>
                <a:schemeClr val="tx2"/>
              </a:buClr>
              <a:buFont typeface="Arial" panose="020B0604020202020204" pitchFamily="34" charset="0"/>
              <a:buChar char="−"/>
              <a:defRPr sz="1800" kern="1200" baseline="0">
                <a:solidFill>
                  <a:schemeClr val="tx2"/>
                </a:solidFill>
                <a:latin typeface="+mn-lt"/>
                <a:ea typeface="+mn-ea"/>
                <a:cs typeface="+mn-cs"/>
              </a:defRPr>
            </a:lvl8pPr>
            <a:lvl9pPr marL="806400" marR="0" indent="-266400" algn="l" defTabSz="914400" rtl="0" eaLnBrk="1" fontAlgn="auto" latinLnBrk="0" hangingPunct="1">
              <a:lnSpc>
                <a:spcPct val="100000"/>
              </a:lnSpc>
              <a:spcBef>
                <a:spcPts val="1200"/>
              </a:spcBef>
              <a:spcAft>
                <a:spcPts val="0"/>
              </a:spcAft>
              <a:buClr>
                <a:schemeClr val="tx2"/>
              </a:buClr>
              <a:buSzTx/>
              <a:buFont typeface="Arial" panose="020B0604020202020204" pitchFamily="34" charset="0"/>
              <a:buChar char="−"/>
              <a:tabLst/>
              <a:defRPr sz="1800" kern="1200" baseline="0">
                <a:solidFill>
                  <a:schemeClr val="tx2"/>
                </a:solidFill>
                <a:latin typeface="+mn-lt"/>
                <a:ea typeface="+mn-ea"/>
                <a:cs typeface="+mn-cs"/>
              </a:defRPr>
            </a:lvl9pPr>
          </a:lstStyle>
          <a:p>
            <a:pPr>
              <a:buNone/>
            </a:pPr>
            <a:r>
              <a:rPr lang="en-GB" sz="2000" dirty="0" smtClean="0">
                <a:solidFill>
                  <a:srgbClr val="002776"/>
                </a:solidFill>
                <a:latin typeface="Arial"/>
                <a:cs typeface="Arial"/>
              </a:rPr>
              <a:t>Continuous action</a:t>
            </a:r>
            <a:endParaRPr lang="en-GB" sz="2000" dirty="0">
              <a:solidFill>
                <a:srgbClr val="002776"/>
              </a:solidFill>
              <a:latin typeface="Arial"/>
              <a:cs typeface="Arial"/>
            </a:endParaRPr>
          </a:p>
        </p:txBody>
      </p:sp>
      <p:pic>
        <p:nvPicPr>
          <p:cNvPr id="37" name="Picture 36" descr="screenshot_10.png"/>
          <p:cNvPicPr>
            <a:picLocks noChangeAspect="1"/>
          </p:cNvPicPr>
          <p:nvPr/>
        </p:nvPicPr>
        <p:blipFill rotWithShape="1">
          <a:blip r:embed="rId3">
            <a:extLst>
              <a:ext uri="{28A0092B-C50C-407E-A947-70E740481C1C}">
                <a14:useLocalDpi xmlns:a14="http://schemas.microsoft.com/office/drawing/2010/main" val="0"/>
              </a:ext>
            </a:extLst>
          </a:blip>
          <a:srcRect t="58859"/>
          <a:stretch/>
        </p:blipFill>
        <p:spPr>
          <a:xfrm>
            <a:off x="353308" y="3152463"/>
            <a:ext cx="8305087" cy="3296390"/>
          </a:xfrm>
          <a:prstGeom prst="rect">
            <a:avLst/>
          </a:prstGeom>
        </p:spPr>
      </p:pic>
      <p:sp>
        <p:nvSpPr>
          <p:cNvPr id="2" name="Rectangle 1"/>
          <p:cNvSpPr/>
          <p:nvPr/>
        </p:nvSpPr>
        <p:spPr>
          <a:xfrm>
            <a:off x="2243667" y="4515555"/>
            <a:ext cx="3824111" cy="56445"/>
          </a:xfrm>
          <a:prstGeom prst="rect">
            <a:avLst/>
          </a:prstGeom>
          <a:solidFill>
            <a:schemeClr val="bg1"/>
          </a:solidFill>
          <a:ln w="762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589615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itle 2"/>
          <p:cNvSpPr>
            <a:spLocks noGrp="1"/>
          </p:cNvSpPr>
          <p:nvPr>
            <p:ph type="title"/>
          </p:nvPr>
        </p:nvSpPr>
        <p:spPr>
          <a:xfrm>
            <a:off x="365760" y="204519"/>
            <a:ext cx="8412480" cy="766745"/>
          </a:xfrm>
          <a:prstGeom prst="rect">
            <a:avLst/>
          </a:prstGeo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3C8A2E"/>
                </a:solidFill>
                <a:effectLst/>
                <a:uLnTx/>
                <a:uFillTx/>
              </a:rPr>
              <a:t>Cyber Incident Response Lifecycle</a:t>
            </a:r>
            <a:r>
              <a:rPr kumimoji="0" lang="en-US" sz="2800" b="0" i="0" u="none" strike="noStrike" kern="0" cap="none" spc="0" normalizeH="0" baseline="0" noProof="0" dirty="0">
                <a:ln>
                  <a:noFill/>
                </a:ln>
                <a:solidFill>
                  <a:sysClr val="windowText" lastClr="000000"/>
                </a:solidFill>
                <a:effectLst/>
                <a:uLnTx/>
                <a:uFillTx/>
              </a:rPr>
              <a:t/>
            </a:r>
            <a:br>
              <a:rPr kumimoji="0" lang="en-US" sz="2800" b="0" i="0" u="none" strike="noStrike" kern="0" cap="none" spc="0" normalizeH="0" baseline="0" noProof="0" dirty="0">
                <a:ln>
                  <a:noFill/>
                </a:ln>
                <a:solidFill>
                  <a:sysClr val="windowText" lastClr="000000"/>
                </a:solidFill>
                <a:effectLst/>
                <a:uLnTx/>
                <a:uFillTx/>
              </a:rPr>
            </a:br>
            <a:r>
              <a:rPr kumimoji="0" lang="en-US" sz="2000" b="0" i="0" u="none" strike="noStrike" kern="0" cap="none" spc="0" normalizeH="0" baseline="0" noProof="0" dirty="0">
                <a:ln>
                  <a:noFill/>
                </a:ln>
                <a:solidFill>
                  <a:srgbClr val="002776"/>
                </a:solidFill>
                <a:effectLst/>
                <a:uLnTx/>
                <a:uFillTx/>
              </a:rPr>
              <a:t>C</a:t>
            </a:r>
            <a:r>
              <a:rPr kumimoji="0" lang="en-US" sz="2000" b="0" i="0" u="none" strike="noStrike" kern="0" cap="none" spc="0" normalizeH="0" baseline="0" noProof="0" dirty="0" smtClean="0">
                <a:ln>
                  <a:noFill/>
                </a:ln>
                <a:solidFill>
                  <a:srgbClr val="002776"/>
                </a:solidFill>
                <a:effectLst/>
                <a:uLnTx/>
                <a:uFillTx/>
              </a:rPr>
              <a:t>apabilities </a:t>
            </a:r>
            <a:r>
              <a:rPr kumimoji="0" lang="en-US" sz="2000" b="0" i="0" u="none" strike="noStrike" kern="0" cap="none" spc="0" normalizeH="0" baseline="0" noProof="0" dirty="0">
                <a:ln>
                  <a:noFill/>
                </a:ln>
                <a:solidFill>
                  <a:srgbClr val="002776"/>
                </a:solidFill>
                <a:effectLst/>
                <a:uLnTx/>
                <a:uFillTx/>
              </a:rPr>
              <a:t>and stakeholder confidence</a:t>
            </a:r>
          </a:p>
        </p:txBody>
      </p:sp>
      <p:grpSp>
        <p:nvGrpSpPr>
          <p:cNvPr id="77" name="Group 76"/>
          <p:cNvGrpSpPr/>
          <p:nvPr/>
        </p:nvGrpSpPr>
        <p:grpSpPr>
          <a:xfrm>
            <a:off x="288919" y="1230629"/>
            <a:ext cx="8686800" cy="2107580"/>
            <a:chOff x="-15087" y="972310"/>
            <a:chExt cx="8852353" cy="3559643"/>
          </a:xfrm>
          <a:effectLst/>
        </p:grpSpPr>
        <p:sp>
          <p:nvSpPr>
            <p:cNvPr id="78" name="Freeform 77"/>
            <p:cNvSpPr/>
            <p:nvPr/>
          </p:nvSpPr>
          <p:spPr>
            <a:xfrm>
              <a:off x="886692" y="2758786"/>
              <a:ext cx="578772" cy="233796"/>
            </a:xfrm>
            <a:custGeom>
              <a:avLst/>
              <a:gdLst>
                <a:gd name="connsiteX0" fmla="*/ 669 w 578772"/>
                <a:gd name="connsiteY0" fmla="*/ 207819 h 233796"/>
                <a:gd name="connsiteX1" fmla="*/ 444015 w 578772"/>
                <a:gd name="connsiteY1" fmla="*/ 0 h 233796"/>
                <a:gd name="connsiteX2" fmla="*/ 554851 w 578772"/>
                <a:gd name="connsiteY2" fmla="*/ 207819 h 233796"/>
                <a:gd name="connsiteX3" fmla="*/ 669 w 578772"/>
                <a:gd name="connsiteY3" fmla="*/ 207819 h 233796"/>
              </a:gdLst>
              <a:ahLst/>
              <a:cxnLst>
                <a:cxn ang="0">
                  <a:pos x="connsiteX0" y="connsiteY0"/>
                </a:cxn>
                <a:cxn ang="0">
                  <a:pos x="connsiteX1" y="connsiteY1"/>
                </a:cxn>
                <a:cxn ang="0">
                  <a:pos x="connsiteX2" y="connsiteY2"/>
                </a:cxn>
                <a:cxn ang="0">
                  <a:pos x="connsiteX3" y="connsiteY3"/>
                </a:cxn>
              </a:cxnLst>
              <a:rect l="l" t="t" r="r" b="b"/>
              <a:pathLst>
                <a:path w="578772" h="233796">
                  <a:moveTo>
                    <a:pt x="669" y="207819"/>
                  </a:moveTo>
                  <a:cubicBezTo>
                    <a:pt x="-17804" y="173182"/>
                    <a:pt x="351651" y="0"/>
                    <a:pt x="444015" y="0"/>
                  </a:cubicBezTo>
                  <a:cubicBezTo>
                    <a:pt x="536379" y="0"/>
                    <a:pt x="621815" y="173183"/>
                    <a:pt x="554851" y="207819"/>
                  </a:cubicBezTo>
                  <a:cubicBezTo>
                    <a:pt x="487887" y="242455"/>
                    <a:pt x="19142" y="242456"/>
                    <a:pt x="669" y="207819"/>
                  </a:cubicBezTo>
                  <a:close/>
                </a:path>
              </a:pathLst>
            </a:custGeom>
            <a:solidFill>
              <a:srgbClr val="FF00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79" name="Freeform 78"/>
            <p:cNvSpPr/>
            <p:nvPr/>
          </p:nvSpPr>
          <p:spPr>
            <a:xfrm>
              <a:off x="2442411" y="972310"/>
              <a:ext cx="3809342" cy="2671435"/>
            </a:xfrm>
            <a:custGeom>
              <a:avLst/>
              <a:gdLst>
                <a:gd name="connsiteX0" fmla="*/ 15363 w 1402525"/>
                <a:gd name="connsiteY0" fmla="*/ 1066804 h 1192531"/>
                <a:gd name="connsiteX1" fmla="*/ 694236 w 1402525"/>
                <a:gd name="connsiteY1" fmla="*/ 4 h 1192531"/>
                <a:gd name="connsiteX2" fmla="*/ 1386963 w 1402525"/>
                <a:gd name="connsiteY2" fmla="*/ 1052949 h 1192531"/>
                <a:gd name="connsiteX3" fmla="*/ 15363 w 1402525"/>
                <a:gd name="connsiteY3" fmla="*/ 1066804 h 1192531"/>
              </a:gdLst>
              <a:ahLst/>
              <a:cxnLst>
                <a:cxn ang="0">
                  <a:pos x="connsiteX0" y="connsiteY0"/>
                </a:cxn>
                <a:cxn ang="0">
                  <a:pos x="connsiteX1" y="connsiteY1"/>
                </a:cxn>
                <a:cxn ang="0">
                  <a:pos x="connsiteX2" y="connsiteY2"/>
                </a:cxn>
                <a:cxn ang="0">
                  <a:pos x="connsiteX3" y="connsiteY3"/>
                </a:cxn>
              </a:cxnLst>
              <a:rect l="l" t="t" r="r" b="b"/>
              <a:pathLst>
                <a:path w="1402525" h="1192531">
                  <a:moveTo>
                    <a:pt x="15363" y="1066804"/>
                  </a:moveTo>
                  <a:cubicBezTo>
                    <a:pt x="-100092" y="891313"/>
                    <a:pt x="465636" y="2313"/>
                    <a:pt x="694236" y="4"/>
                  </a:cubicBezTo>
                  <a:cubicBezTo>
                    <a:pt x="922836" y="-2305"/>
                    <a:pt x="1504727" y="875149"/>
                    <a:pt x="1386963" y="1052949"/>
                  </a:cubicBezTo>
                  <a:cubicBezTo>
                    <a:pt x="1269199" y="1230749"/>
                    <a:pt x="130818" y="1242295"/>
                    <a:pt x="15363" y="1066804"/>
                  </a:cubicBezTo>
                  <a:close/>
                </a:path>
              </a:pathLst>
            </a:custGeom>
            <a:gradFill rotWithShape="1">
              <a:gsLst>
                <a:gs pos="33000">
                  <a:srgbClr val="FFC000">
                    <a:alpha val="65000"/>
                  </a:srgbClr>
                </a:gs>
                <a:gs pos="100000">
                  <a:sysClr val="window" lastClr="FFFFFF"/>
                </a:gs>
              </a:gsLst>
              <a:lin ang="0" scaled="0"/>
            </a:gra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80" name="Freeform 79"/>
            <p:cNvSpPr/>
            <p:nvPr/>
          </p:nvSpPr>
          <p:spPr>
            <a:xfrm>
              <a:off x="951170" y="1155122"/>
              <a:ext cx="3500516" cy="2078183"/>
            </a:xfrm>
            <a:custGeom>
              <a:avLst/>
              <a:gdLst>
                <a:gd name="connsiteX0" fmla="*/ 110221 w 3569378"/>
                <a:gd name="connsiteY0" fmla="*/ 1581590 h 1770895"/>
                <a:gd name="connsiteX1" fmla="*/ 886075 w 3569378"/>
                <a:gd name="connsiteY1" fmla="*/ 1068972 h 1770895"/>
                <a:gd name="connsiteX2" fmla="*/ 1537239 w 3569378"/>
                <a:gd name="connsiteY2" fmla="*/ 2172 h 1770895"/>
                <a:gd name="connsiteX3" fmla="*/ 2410075 w 3569378"/>
                <a:gd name="connsiteY3" fmla="*/ 1373772 h 1770895"/>
                <a:gd name="connsiteX4" fmla="*/ 3490730 w 3569378"/>
                <a:gd name="connsiteY4" fmla="*/ 1761699 h 1770895"/>
                <a:gd name="connsiteX5" fmla="*/ 110221 w 3569378"/>
                <a:gd name="connsiteY5" fmla="*/ 1581590 h 1770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9378" h="1770895">
                  <a:moveTo>
                    <a:pt x="110221" y="1581590"/>
                  </a:moveTo>
                  <a:cubicBezTo>
                    <a:pt x="-323888" y="1466135"/>
                    <a:pt x="648239" y="1332208"/>
                    <a:pt x="886075" y="1068972"/>
                  </a:cubicBezTo>
                  <a:cubicBezTo>
                    <a:pt x="1123911" y="805736"/>
                    <a:pt x="1283239" y="-48628"/>
                    <a:pt x="1537239" y="2172"/>
                  </a:cubicBezTo>
                  <a:cubicBezTo>
                    <a:pt x="1791239" y="52972"/>
                    <a:pt x="2084493" y="1080518"/>
                    <a:pt x="2410075" y="1373772"/>
                  </a:cubicBezTo>
                  <a:cubicBezTo>
                    <a:pt x="2735657" y="1667026"/>
                    <a:pt x="3876348" y="1720136"/>
                    <a:pt x="3490730" y="1761699"/>
                  </a:cubicBezTo>
                  <a:cubicBezTo>
                    <a:pt x="3105112" y="1803262"/>
                    <a:pt x="544330" y="1697045"/>
                    <a:pt x="110221" y="1581590"/>
                  </a:cubicBezTo>
                  <a:close/>
                </a:path>
              </a:pathLst>
            </a:custGeom>
            <a:gradFill rotWithShape="1">
              <a:gsLst>
                <a:gs pos="33000">
                  <a:srgbClr val="C00000">
                    <a:alpha val="65000"/>
                  </a:srgbClr>
                </a:gs>
                <a:gs pos="100000">
                  <a:sysClr val="window" lastClr="FFFFFF"/>
                </a:gs>
              </a:gsLst>
              <a:lin ang="0" scaled="0"/>
            </a:gra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81" name="Freeform 80"/>
            <p:cNvSpPr/>
            <p:nvPr/>
          </p:nvSpPr>
          <p:spPr>
            <a:xfrm>
              <a:off x="1762655" y="2006210"/>
              <a:ext cx="6567918" cy="1417231"/>
            </a:xfrm>
            <a:custGeom>
              <a:avLst/>
              <a:gdLst>
                <a:gd name="connsiteX0" fmla="*/ 6059 w 5901210"/>
                <a:gd name="connsiteY0" fmla="*/ 831427 h 901268"/>
                <a:gd name="connsiteX1" fmla="*/ 4550350 w 5901210"/>
                <a:gd name="connsiteY1" fmla="*/ 154 h 901268"/>
                <a:gd name="connsiteX2" fmla="*/ 5617150 w 5901210"/>
                <a:gd name="connsiteY2" fmla="*/ 762154 h 901268"/>
                <a:gd name="connsiteX3" fmla="*/ 6059 w 5901210"/>
                <a:gd name="connsiteY3" fmla="*/ 831427 h 901268"/>
              </a:gdLst>
              <a:ahLst/>
              <a:cxnLst>
                <a:cxn ang="0">
                  <a:pos x="connsiteX0" y="connsiteY0"/>
                </a:cxn>
                <a:cxn ang="0">
                  <a:pos x="connsiteX1" y="connsiteY1"/>
                </a:cxn>
                <a:cxn ang="0">
                  <a:pos x="connsiteX2" y="connsiteY2"/>
                </a:cxn>
                <a:cxn ang="0">
                  <a:pos x="connsiteX3" y="connsiteY3"/>
                </a:cxn>
              </a:cxnLst>
              <a:rect l="l" t="t" r="r" b="b"/>
              <a:pathLst>
                <a:path w="5901210" h="901268">
                  <a:moveTo>
                    <a:pt x="6059" y="831427"/>
                  </a:moveTo>
                  <a:cubicBezTo>
                    <a:pt x="-171741" y="704427"/>
                    <a:pt x="3615168" y="11699"/>
                    <a:pt x="4550350" y="154"/>
                  </a:cubicBezTo>
                  <a:cubicBezTo>
                    <a:pt x="5485532" y="-11391"/>
                    <a:pt x="6372223" y="625918"/>
                    <a:pt x="5617150" y="762154"/>
                  </a:cubicBezTo>
                  <a:cubicBezTo>
                    <a:pt x="4862077" y="898390"/>
                    <a:pt x="183859" y="958427"/>
                    <a:pt x="6059" y="831427"/>
                  </a:cubicBezTo>
                  <a:close/>
                </a:path>
              </a:pathLst>
            </a:custGeom>
            <a:solidFill>
              <a:srgbClr val="3C8A2E">
                <a:alpha val="50000"/>
              </a:srgbClr>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82" name="Rectangle 81"/>
            <p:cNvSpPr/>
            <p:nvPr/>
          </p:nvSpPr>
          <p:spPr>
            <a:xfrm>
              <a:off x="177598" y="3030154"/>
              <a:ext cx="8659668" cy="674953"/>
            </a:xfrm>
            <a:prstGeom prst="rect">
              <a:avLst/>
            </a:prstGeom>
            <a:solidFill>
              <a:sysClr val="window" lastClr="FFFFFF"/>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83" name="AutoShape 17"/>
            <p:cNvSpPr>
              <a:spLocks noChangeArrowheads="1"/>
            </p:cNvSpPr>
            <p:nvPr/>
          </p:nvSpPr>
          <p:spPr bwMode="gray">
            <a:xfrm>
              <a:off x="-15087" y="3733350"/>
              <a:ext cx="8499648" cy="798603"/>
            </a:xfrm>
            <a:prstGeom prst="rightArrow">
              <a:avLst/>
            </a:prstGeom>
            <a:gradFill flip="none" rotWithShape="1">
              <a:gsLst>
                <a:gs pos="19000">
                  <a:srgbClr val="C00000"/>
                </a:gs>
                <a:gs pos="3000">
                  <a:srgbClr val="575757"/>
                </a:gs>
                <a:gs pos="71000">
                  <a:srgbClr val="81BC00">
                    <a:lumMod val="85000"/>
                  </a:srgbClr>
                </a:gs>
                <a:gs pos="44000">
                  <a:srgbClr val="FFD347"/>
                </a:gs>
                <a:gs pos="91000">
                  <a:srgbClr val="3C8A2E"/>
                </a:gs>
              </a:gsLst>
              <a:lin ang="0" scaled="1"/>
              <a:tileRect/>
            </a:gradFill>
            <a:ln w="12700" cap="rnd" algn="ctr">
              <a:noFill/>
              <a:miter lim="800000"/>
              <a:headEnd/>
              <a:tailEnd/>
            </a:ln>
            <a:effectLst/>
          </p:spPr>
          <p:txBody>
            <a:bodyPr wrap="square" lIns="45720" rIns="45720" anchor="ctr"/>
            <a:lstStyle/>
            <a:p>
              <a:pPr marL="0" marR="0" lvl="0" indent="0" defTabSz="914400" eaLnBrk="1" fontAlgn="auto" latinLnBrk="0" hangingPunct="1">
                <a:lnSpc>
                  <a:spcPct val="11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white"/>
                </a:solidFill>
                <a:effectLst/>
                <a:uLnTx/>
                <a:uFillTx/>
                <a:latin typeface="Arial"/>
              </a:endParaRPr>
            </a:p>
          </p:txBody>
        </p:sp>
        <p:sp>
          <p:nvSpPr>
            <p:cNvPr id="84" name="Rounded Rectangle 83"/>
            <p:cNvSpPr/>
            <p:nvPr/>
          </p:nvSpPr>
          <p:spPr>
            <a:xfrm flipV="1">
              <a:off x="-13295" y="3046951"/>
              <a:ext cx="874058" cy="66125"/>
            </a:xfrm>
            <a:prstGeom prst="roundRect">
              <a:avLst/>
            </a:prstGeom>
            <a:solidFill>
              <a:srgbClr val="3C8A2E"/>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85" name="Parallelogram 84"/>
            <p:cNvSpPr/>
            <p:nvPr/>
          </p:nvSpPr>
          <p:spPr>
            <a:xfrm rot="16200000">
              <a:off x="-99095" y="2873315"/>
              <a:ext cx="2196837" cy="277121"/>
            </a:xfrm>
            <a:prstGeom prst="parallelogram">
              <a:avLst/>
            </a:prstGeom>
            <a:solidFill>
              <a:srgbClr val="FF0000">
                <a:alpha val="70000"/>
              </a:srgbClr>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Arial"/>
                  <a:ea typeface="+mn-ea"/>
                  <a:cs typeface="+mn-cs"/>
                </a:rPr>
                <a:t>CRISIS</a:t>
              </a:r>
              <a:endParaRPr kumimoji="0" lang="en-US" sz="1200" b="0" i="0" u="none" strike="noStrike" kern="0" cap="none" spc="0" normalizeH="0" baseline="0" noProof="0" dirty="0">
                <a:ln>
                  <a:noFill/>
                </a:ln>
                <a:solidFill>
                  <a:prstClr val="white"/>
                </a:solidFill>
                <a:effectLst/>
                <a:uLnTx/>
                <a:uFillTx/>
                <a:latin typeface="Arial"/>
                <a:ea typeface="+mn-ea"/>
                <a:cs typeface="+mn-cs"/>
              </a:endParaRPr>
            </a:p>
          </p:txBody>
        </p:sp>
      </p:grpSp>
      <p:sp>
        <p:nvSpPr>
          <p:cNvPr id="86" name="TextBox 85"/>
          <p:cNvSpPr txBox="1"/>
          <p:nvPr/>
        </p:nvSpPr>
        <p:spPr>
          <a:xfrm>
            <a:off x="296872" y="2461494"/>
            <a:ext cx="851515" cy="323165"/>
          </a:xfrm>
          <a:prstGeom prst="rect">
            <a:avLst/>
          </a:prstGeom>
          <a:noFill/>
        </p:spPr>
        <p:txBody>
          <a:bodyPr wrap="none" rtlCol="0">
            <a:spAutoFit/>
          </a:bodyPr>
          <a:lstStyle/>
          <a:p>
            <a:pPr algn="l" fontAlgn="auto">
              <a:spcBef>
                <a:spcPts val="0"/>
              </a:spcBef>
              <a:spcAft>
                <a:spcPts val="0"/>
              </a:spcAft>
            </a:pPr>
            <a:r>
              <a:rPr lang="en-US" sz="800" dirty="0" smtClean="0">
                <a:solidFill>
                  <a:srgbClr val="3C8A2E"/>
                </a:solidFill>
                <a:latin typeface="Arial"/>
              </a:rPr>
              <a:t>MONITORING</a:t>
            </a:r>
          </a:p>
          <a:p>
            <a:pPr algn="l" fontAlgn="auto">
              <a:spcBef>
                <a:spcPts val="0"/>
              </a:spcBef>
              <a:spcAft>
                <a:spcPts val="0"/>
              </a:spcAft>
            </a:pPr>
            <a:r>
              <a:rPr lang="en-US" sz="700" dirty="0" smtClean="0">
                <a:solidFill>
                  <a:srgbClr val="313131"/>
                </a:solidFill>
                <a:latin typeface="Arial"/>
              </a:rPr>
              <a:t>Ongoing</a:t>
            </a:r>
            <a:endParaRPr lang="en-US" sz="700" dirty="0">
              <a:solidFill>
                <a:srgbClr val="313131"/>
              </a:solidFill>
              <a:latin typeface="Arial"/>
            </a:endParaRPr>
          </a:p>
        </p:txBody>
      </p:sp>
      <p:sp>
        <p:nvSpPr>
          <p:cNvPr id="87" name="TextBox 86"/>
          <p:cNvSpPr txBox="1"/>
          <p:nvPr/>
        </p:nvSpPr>
        <p:spPr>
          <a:xfrm>
            <a:off x="1853371" y="2472947"/>
            <a:ext cx="1122423" cy="323165"/>
          </a:xfrm>
          <a:prstGeom prst="rect">
            <a:avLst/>
          </a:prstGeom>
          <a:noFill/>
        </p:spPr>
        <p:txBody>
          <a:bodyPr wrap="none" rtlCol="0">
            <a:spAutoFit/>
          </a:bodyPr>
          <a:lstStyle/>
          <a:p>
            <a:pPr algn="l" fontAlgn="auto">
              <a:spcBef>
                <a:spcPts val="0"/>
              </a:spcBef>
              <a:spcAft>
                <a:spcPts val="0"/>
              </a:spcAft>
            </a:pPr>
            <a:r>
              <a:rPr lang="en-US" sz="800" dirty="0" smtClean="0">
                <a:solidFill>
                  <a:srgbClr val="C00000"/>
                </a:solidFill>
                <a:latin typeface="Arial"/>
              </a:rPr>
              <a:t>SHORT-TERM</a:t>
            </a:r>
          </a:p>
          <a:p>
            <a:pPr algn="l" fontAlgn="auto">
              <a:spcBef>
                <a:spcPts val="0"/>
              </a:spcBef>
              <a:spcAft>
                <a:spcPts val="0"/>
              </a:spcAft>
            </a:pPr>
            <a:r>
              <a:rPr lang="en-US" sz="700" dirty="0" smtClean="0">
                <a:solidFill>
                  <a:srgbClr val="313131"/>
                </a:solidFill>
                <a:latin typeface="Arial"/>
              </a:rPr>
              <a:t>Hours – Days - Weeks</a:t>
            </a:r>
            <a:endParaRPr lang="en-US" sz="700" dirty="0">
              <a:solidFill>
                <a:srgbClr val="313131"/>
              </a:solidFill>
              <a:latin typeface="Arial"/>
            </a:endParaRPr>
          </a:p>
        </p:txBody>
      </p:sp>
      <p:sp>
        <p:nvSpPr>
          <p:cNvPr id="88" name="TextBox 87"/>
          <p:cNvSpPr txBox="1"/>
          <p:nvPr/>
        </p:nvSpPr>
        <p:spPr>
          <a:xfrm>
            <a:off x="4159587" y="2447845"/>
            <a:ext cx="978153" cy="323165"/>
          </a:xfrm>
          <a:prstGeom prst="rect">
            <a:avLst/>
          </a:prstGeom>
          <a:noFill/>
        </p:spPr>
        <p:txBody>
          <a:bodyPr wrap="none" rtlCol="0">
            <a:spAutoFit/>
          </a:bodyPr>
          <a:lstStyle/>
          <a:p>
            <a:pPr algn="l" fontAlgn="auto">
              <a:spcBef>
                <a:spcPts val="0"/>
              </a:spcBef>
              <a:spcAft>
                <a:spcPts val="0"/>
              </a:spcAft>
            </a:pPr>
            <a:r>
              <a:rPr lang="en-US" sz="800" dirty="0" smtClean="0">
                <a:solidFill>
                  <a:srgbClr val="FFC000"/>
                </a:solidFill>
                <a:latin typeface="Arial"/>
              </a:rPr>
              <a:t>INTERMEDIATE</a:t>
            </a:r>
          </a:p>
          <a:p>
            <a:pPr algn="l" fontAlgn="auto">
              <a:spcBef>
                <a:spcPts val="0"/>
              </a:spcBef>
              <a:spcAft>
                <a:spcPts val="0"/>
              </a:spcAft>
            </a:pPr>
            <a:r>
              <a:rPr lang="en-US" sz="700" dirty="0" smtClean="0">
                <a:solidFill>
                  <a:srgbClr val="313131"/>
                </a:solidFill>
                <a:latin typeface="Arial"/>
              </a:rPr>
              <a:t>Weeks – Months</a:t>
            </a:r>
            <a:endParaRPr lang="en-US" sz="700" dirty="0">
              <a:solidFill>
                <a:srgbClr val="313131"/>
              </a:solidFill>
              <a:latin typeface="Arial"/>
            </a:endParaRPr>
          </a:p>
        </p:txBody>
      </p:sp>
      <p:sp>
        <p:nvSpPr>
          <p:cNvPr id="89" name="TextBox 88"/>
          <p:cNvSpPr txBox="1"/>
          <p:nvPr/>
        </p:nvSpPr>
        <p:spPr>
          <a:xfrm>
            <a:off x="6681448" y="2447845"/>
            <a:ext cx="848309" cy="323165"/>
          </a:xfrm>
          <a:prstGeom prst="rect">
            <a:avLst/>
          </a:prstGeom>
          <a:noFill/>
        </p:spPr>
        <p:txBody>
          <a:bodyPr wrap="none" rtlCol="0">
            <a:spAutoFit/>
          </a:bodyPr>
          <a:lstStyle/>
          <a:p>
            <a:pPr algn="l" fontAlgn="auto">
              <a:spcBef>
                <a:spcPts val="0"/>
              </a:spcBef>
              <a:spcAft>
                <a:spcPts val="0"/>
              </a:spcAft>
            </a:pPr>
            <a:r>
              <a:rPr lang="en-US" sz="800" dirty="0" smtClean="0">
                <a:solidFill>
                  <a:srgbClr val="3C8A2E"/>
                </a:solidFill>
                <a:latin typeface="Arial"/>
              </a:rPr>
              <a:t>LONG-TERM</a:t>
            </a:r>
          </a:p>
          <a:p>
            <a:pPr algn="l" fontAlgn="auto">
              <a:spcBef>
                <a:spcPts val="0"/>
              </a:spcBef>
              <a:spcAft>
                <a:spcPts val="0"/>
              </a:spcAft>
            </a:pPr>
            <a:r>
              <a:rPr lang="en-US" sz="700" dirty="0" smtClean="0">
                <a:solidFill>
                  <a:srgbClr val="313131"/>
                </a:solidFill>
                <a:latin typeface="Arial"/>
              </a:rPr>
              <a:t>Months – Years</a:t>
            </a:r>
            <a:endParaRPr lang="en-US" sz="700" dirty="0">
              <a:solidFill>
                <a:srgbClr val="313131"/>
              </a:solidFill>
              <a:latin typeface="Arial"/>
            </a:endParaRPr>
          </a:p>
        </p:txBody>
      </p:sp>
      <p:sp>
        <p:nvSpPr>
          <p:cNvPr id="90" name="TextBox 89"/>
          <p:cNvSpPr txBox="1"/>
          <p:nvPr/>
        </p:nvSpPr>
        <p:spPr>
          <a:xfrm>
            <a:off x="5075476" y="3478774"/>
            <a:ext cx="3660759" cy="412934"/>
          </a:xfrm>
          <a:prstGeom prst="rect">
            <a:avLst/>
          </a:prstGeom>
          <a:noFill/>
        </p:spPr>
        <p:txBody>
          <a:bodyPr wrap="square" lIns="0" rtlCol="0">
            <a:spAutoFit/>
          </a:bodyPr>
          <a:lstStyle/>
          <a:p>
            <a:pPr algn="l" fontAlgn="auto">
              <a:spcBef>
                <a:spcPts val="100"/>
              </a:spcBef>
              <a:spcAft>
                <a:spcPts val="0"/>
              </a:spcAft>
            </a:pPr>
            <a:endParaRPr lang="en-US" sz="1000" b="0" dirty="0" smtClean="0">
              <a:solidFill>
                <a:prstClr val="black"/>
              </a:solidFill>
              <a:latin typeface="Arial"/>
              <a:sym typeface="Wingdings" panose="05000000000000000000" pitchFamily="2" charset="2"/>
            </a:endParaRPr>
          </a:p>
          <a:p>
            <a:pPr algn="l" fontAlgn="auto">
              <a:spcBef>
                <a:spcPts val="100"/>
              </a:spcBef>
              <a:spcAft>
                <a:spcPts val="0"/>
              </a:spcAft>
            </a:pPr>
            <a:endParaRPr lang="en-US" sz="1000" b="0" dirty="0">
              <a:solidFill>
                <a:prstClr val="black"/>
              </a:solidFill>
              <a:latin typeface="Arial"/>
              <a:sym typeface="Wingdings" panose="05000000000000000000" pitchFamily="2" charset="2"/>
            </a:endParaRPr>
          </a:p>
        </p:txBody>
      </p:sp>
      <p:graphicFrame>
        <p:nvGraphicFramePr>
          <p:cNvPr id="91" name="Chart 90"/>
          <p:cNvGraphicFramePr/>
          <p:nvPr>
            <p:extLst>
              <p:ext uri="{D42A27DB-BD31-4B8C-83A1-F6EECF244321}">
                <p14:modId xmlns:p14="http://schemas.microsoft.com/office/powerpoint/2010/main" val="2794762892"/>
              </p:ext>
            </p:extLst>
          </p:nvPr>
        </p:nvGraphicFramePr>
        <p:xfrm>
          <a:off x="90277" y="1048904"/>
          <a:ext cx="9147851" cy="1893599"/>
        </p:xfrm>
        <a:graphic>
          <a:graphicData uri="http://schemas.openxmlformats.org/drawingml/2006/chart">
            <c:chart xmlns:c="http://schemas.openxmlformats.org/drawingml/2006/chart" xmlns:r="http://schemas.openxmlformats.org/officeDocument/2006/relationships" r:id="rId3"/>
          </a:graphicData>
        </a:graphic>
      </p:graphicFrame>
      <p:sp>
        <p:nvSpPr>
          <p:cNvPr id="93" name="TextBox 92"/>
          <p:cNvSpPr txBox="1"/>
          <p:nvPr/>
        </p:nvSpPr>
        <p:spPr>
          <a:xfrm>
            <a:off x="296872" y="3341918"/>
            <a:ext cx="8542327" cy="3208571"/>
          </a:xfrm>
          <a:prstGeom prst="rect">
            <a:avLst/>
          </a:prstGeom>
          <a:noFill/>
        </p:spPr>
        <p:txBody>
          <a:bodyPr wrap="square" lIns="0" tIns="0" rIns="0" bIns="0" rtlCol="0">
            <a:spAutoFit/>
          </a:bodyPr>
          <a:lstStyle/>
          <a:p>
            <a:pPr algn="l" fontAlgn="auto">
              <a:spcBef>
                <a:spcPts val="0"/>
              </a:spcBef>
              <a:spcAft>
                <a:spcPts val="0"/>
              </a:spcAft>
            </a:pPr>
            <a:r>
              <a:rPr lang="en-US" sz="1400" b="0" dirty="0">
                <a:solidFill>
                  <a:srgbClr val="000000"/>
                </a:solidFill>
                <a:latin typeface="Arial"/>
              </a:rPr>
              <a:t>At the most strategic level, recovering from a cyber incident involves an important balance between recovering or enhancing </a:t>
            </a:r>
            <a:r>
              <a:rPr lang="en-US" sz="1400" i="1" dirty="0">
                <a:solidFill>
                  <a:srgbClr val="000000"/>
                </a:solidFill>
                <a:latin typeface="Arial"/>
              </a:rPr>
              <a:t>capabilities</a:t>
            </a:r>
            <a:r>
              <a:rPr lang="en-US" sz="1400" b="0" dirty="0">
                <a:solidFill>
                  <a:srgbClr val="000000"/>
                </a:solidFill>
                <a:latin typeface="Arial"/>
              </a:rPr>
              <a:t> and restoring </a:t>
            </a:r>
            <a:r>
              <a:rPr lang="en-US" sz="1400" i="1" dirty="0">
                <a:solidFill>
                  <a:srgbClr val="000000"/>
                </a:solidFill>
                <a:latin typeface="Arial"/>
              </a:rPr>
              <a:t>confidence</a:t>
            </a:r>
            <a:r>
              <a:rPr lang="en-US" sz="1400" b="0" dirty="0">
                <a:solidFill>
                  <a:srgbClr val="000000"/>
                </a:solidFill>
                <a:latin typeface="Arial"/>
              </a:rPr>
              <a:t> among a broad spectrum of stakeholders.</a:t>
            </a:r>
            <a:r>
              <a:rPr lang="en-US" sz="1600" b="0" dirty="0">
                <a:solidFill>
                  <a:srgbClr val="000000"/>
                </a:solidFill>
                <a:latin typeface="Arial"/>
              </a:rPr>
              <a:t>  </a:t>
            </a:r>
          </a:p>
          <a:p>
            <a:pPr algn="l" fontAlgn="auto">
              <a:spcBef>
                <a:spcPts val="0"/>
              </a:spcBef>
              <a:spcAft>
                <a:spcPts val="0"/>
              </a:spcAft>
            </a:pPr>
            <a:endParaRPr lang="en-US" sz="700" b="0" dirty="0">
              <a:solidFill>
                <a:srgbClr val="000000"/>
              </a:solidFill>
              <a:latin typeface="Arial"/>
            </a:endParaRPr>
          </a:p>
          <a:p>
            <a:pPr algn="l" fontAlgn="auto">
              <a:spcBef>
                <a:spcPts val="0"/>
              </a:spcBef>
              <a:spcAft>
                <a:spcPts val="0"/>
              </a:spcAft>
            </a:pPr>
            <a:r>
              <a:rPr lang="en-US" sz="1400" i="1" dirty="0" smtClean="0">
                <a:solidFill>
                  <a:srgbClr val="000000"/>
                </a:solidFill>
                <a:latin typeface="Arial"/>
              </a:rPr>
              <a:t>Capabilities</a:t>
            </a:r>
            <a:endParaRPr lang="en-US" sz="600" i="1" dirty="0">
              <a:solidFill>
                <a:srgbClr val="000000"/>
              </a:solidFill>
              <a:latin typeface="Arial"/>
            </a:endParaRPr>
          </a:p>
          <a:p>
            <a:pPr marL="347663" indent="-119063" algn="l" fontAlgn="auto">
              <a:spcBef>
                <a:spcPts val="0"/>
              </a:spcBef>
              <a:spcAft>
                <a:spcPts val="0"/>
              </a:spcAft>
              <a:buFont typeface="Arial" panose="020B0604020202020204" pitchFamily="34" charset="0"/>
              <a:buChar char="•"/>
            </a:pPr>
            <a:r>
              <a:rPr lang="en-US" sz="1050" i="1" dirty="0">
                <a:solidFill>
                  <a:srgbClr val="000000"/>
                </a:solidFill>
                <a:latin typeface="Arial"/>
              </a:rPr>
              <a:t>Business and operational capabilities </a:t>
            </a:r>
            <a:r>
              <a:rPr lang="en-US" sz="1050" b="0" dirty="0">
                <a:solidFill>
                  <a:srgbClr val="000000"/>
                </a:solidFill>
                <a:latin typeface="Arial"/>
              </a:rPr>
              <a:t>need to be restored in the case of disruptive or destructive attacks, which usually takes hours or days, but can extend for weeks or even months in severe cases.</a:t>
            </a:r>
          </a:p>
          <a:p>
            <a:pPr marL="347663" indent="-119063" algn="l" fontAlgn="auto">
              <a:spcBef>
                <a:spcPts val="0"/>
              </a:spcBef>
              <a:spcAft>
                <a:spcPts val="0"/>
              </a:spcAft>
              <a:buFont typeface="Arial" panose="020B0604020202020204" pitchFamily="34" charset="0"/>
              <a:buChar char="•"/>
            </a:pPr>
            <a:r>
              <a:rPr lang="en-US" sz="1050" i="1" dirty="0">
                <a:solidFill>
                  <a:srgbClr val="000000"/>
                </a:solidFill>
                <a:latin typeface="Arial"/>
              </a:rPr>
              <a:t>Cyber risk capabilities</a:t>
            </a:r>
            <a:r>
              <a:rPr lang="en-US" sz="1050" b="0" dirty="0">
                <a:solidFill>
                  <a:srgbClr val="000000"/>
                </a:solidFill>
                <a:latin typeface="Arial"/>
              </a:rPr>
              <a:t> need to be enhanced to secure the environment, provide better visibility into ongoing threats, and reduce the impact of future attacks. Important progress can be made in the short term, but significant improvement usually takes months or years to achieve.</a:t>
            </a:r>
            <a:endParaRPr lang="en-US" sz="1050" i="1" dirty="0">
              <a:solidFill>
                <a:srgbClr val="000000"/>
              </a:solidFill>
              <a:latin typeface="Arial"/>
            </a:endParaRPr>
          </a:p>
          <a:p>
            <a:pPr algn="l" fontAlgn="auto">
              <a:spcBef>
                <a:spcPts val="0"/>
              </a:spcBef>
              <a:spcAft>
                <a:spcPts val="0"/>
              </a:spcAft>
            </a:pPr>
            <a:endParaRPr lang="en-US" sz="700" i="1" dirty="0" smtClean="0">
              <a:solidFill>
                <a:srgbClr val="000000"/>
              </a:solidFill>
              <a:latin typeface="Arial"/>
            </a:endParaRPr>
          </a:p>
          <a:p>
            <a:pPr algn="l" fontAlgn="auto">
              <a:spcBef>
                <a:spcPts val="0"/>
              </a:spcBef>
              <a:spcAft>
                <a:spcPts val="0"/>
              </a:spcAft>
            </a:pPr>
            <a:r>
              <a:rPr lang="en-US" sz="1400" i="1" dirty="0" smtClean="0">
                <a:solidFill>
                  <a:srgbClr val="000000"/>
                </a:solidFill>
                <a:latin typeface="Arial"/>
              </a:rPr>
              <a:t>Confidence</a:t>
            </a:r>
            <a:endParaRPr lang="en-US" sz="600" i="1" dirty="0">
              <a:solidFill>
                <a:srgbClr val="000000"/>
              </a:solidFill>
              <a:latin typeface="Arial"/>
            </a:endParaRPr>
          </a:p>
          <a:p>
            <a:pPr marL="347663" indent="-119063" algn="l" fontAlgn="auto">
              <a:spcBef>
                <a:spcPts val="0"/>
              </a:spcBef>
              <a:spcAft>
                <a:spcPts val="0"/>
              </a:spcAft>
              <a:buFont typeface="Arial" panose="020B0604020202020204" pitchFamily="34" charset="0"/>
              <a:buChar char="•"/>
            </a:pPr>
            <a:r>
              <a:rPr lang="en-US" sz="1050" i="1" dirty="0">
                <a:solidFill>
                  <a:srgbClr val="000000"/>
                </a:solidFill>
                <a:latin typeface="Arial"/>
              </a:rPr>
              <a:t>Customers </a:t>
            </a:r>
            <a:r>
              <a:rPr lang="en-US" sz="1050" b="0" dirty="0">
                <a:solidFill>
                  <a:srgbClr val="000000"/>
                </a:solidFill>
                <a:latin typeface="Arial"/>
              </a:rPr>
              <a:t>are most immediately concerned with direct personal damage from loss of data, but may develop longer-term brand aversion</a:t>
            </a:r>
          </a:p>
          <a:p>
            <a:pPr marL="347663" indent="-119063" algn="l" fontAlgn="auto">
              <a:spcBef>
                <a:spcPts val="0"/>
              </a:spcBef>
              <a:spcAft>
                <a:spcPts val="0"/>
              </a:spcAft>
              <a:buFont typeface="Arial" panose="020B0604020202020204" pitchFamily="34" charset="0"/>
              <a:buChar char="•"/>
            </a:pPr>
            <a:r>
              <a:rPr lang="en-US" sz="1050" i="1" dirty="0">
                <a:solidFill>
                  <a:srgbClr val="000000"/>
                </a:solidFill>
                <a:latin typeface="Arial"/>
              </a:rPr>
              <a:t>Employees</a:t>
            </a:r>
            <a:r>
              <a:rPr lang="en-US" sz="1050" b="0" dirty="0">
                <a:solidFill>
                  <a:srgbClr val="000000"/>
                </a:solidFill>
                <a:latin typeface="Arial"/>
              </a:rPr>
              <a:t> can be overwhelmed by negative publicity and increased chaos in both their work and personal lives</a:t>
            </a:r>
            <a:endParaRPr lang="en-US" sz="1050" i="1" dirty="0">
              <a:solidFill>
                <a:srgbClr val="000000"/>
              </a:solidFill>
              <a:latin typeface="Arial"/>
            </a:endParaRPr>
          </a:p>
          <a:p>
            <a:pPr marL="347663" indent="-119063" algn="l" fontAlgn="auto">
              <a:spcBef>
                <a:spcPts val="0"/>
              </a:spcBef>
              <a:spcAft>
                <a:spcPts val="0"/>
              </a:spcAft>
              <a:buFont typeface="Arial" panose="020B0604020202020204" pitchFamily="34" charset="0"/>
              <a:buChar char="•"/>
            </a:pPr>
            <a:r>
              <a:rPr lang="en-US" sz="1050" i="1" dirty="0">
                <a:solidFill>
                  <a:srgbClr val="000000"/>
                </a:solidFill>
                <a:latin typeface="Arial"/>
              </a:rPr>
              <a:t>Business partners</a:t>
            </a:r>
            <a:r>
              <a:rPr lang="en-US" sz="1050" b="0" dirty="0">
                <a:solidFill>
                  <a:srgbClr val="000000"/>
                </a:solidFill>
                <a:latin typeface="Arial"/>
              </a:rPr>
              <a:t> are concerned about the immediate threat of cross contamination and the longer-term integrity of business transactions</a:t>
            </a:r>
            <a:endParaRPr lang="en-US" sz="1050" i="1" dirty="0">
              <a:solidFill>
                <a:srgbClr val="000000"/>
              </a:solidFill>
              <a:latin typeface="Arial"/>
            </a:endParaRPr>
          </a:p>
          <a:p>
            <a:pPr marL="347663" indent="-119063" algn="l" fontAlgn="auto">
              <a:spcBef>
                <a:spcPts val="0"/>
              </a:spcBef>
              <a:spcAft>
                <a:spcPts val="0"/>
              </a:spcAft>
              <a:buFont typeface="Arial" panose="020B0604020202020204" pitchFamily="34" charset="0"/>
              <a:buChar char="•"/>
            </a:pPr>
            <a:r>
              <a:rPr lang="en-US" sz="1050" i="1" dirty="0">
                <a:solidFill>
                  <a:srgbClr val="000000"/>
                </a:solidFill>
                <a:latin typeface="Arial"/>
              </a:rPr>
              <a:t>Regulators</a:t>
            </a:r>
            <a:r>
              <a:rPr lang="en-US" sz="1050" b="0" dirty="0">
                <a:solidFill>
                  <a:srgbClr val="000000"/>
                </a:solidFill>
                <a:latin typeface="Arial"/>
              </a:rPr>
              <a:t> are concerned about consumer protection, existential threats to the business, and the broader soundness of the industry</a:t>
            </a:r>
          </a:p>
          <a:p>
            <a:pPr marL="347663" indent="-119063" algn="l" fontAlgn="auto">
              <a:spcBef>
                <a:spcPts val="0"/>
              </a:spcBef>
              <a:spcAft>
                <a:spcPts val="0"/>
              </a:spcAft>
              <a:buFont typeface="Arial" panose="020B0604020202020204" pitchFamily="34" charset="0"/>
              <a:buChar char="•"/>
            </a:pPr>
            <a:r>
              <a:rPr lang="en-US" sz="1050" i="1" dirty="0">
                <a:solidFill>
                  <a:srgbClr val="000000"/>
                </a:solidFill>
                <a:latin typeface="Arial"/>
              </a:rPr>
              <a:t>Capital markets and shareholders </a:t>
            </a:r>
            <a:r>
              <a:rPr lang="en-US" sz="1050" b="0" dirty="0">
                <a:solidFill>
                  <a:srgbClr val="000000"/>
                </a:solidFill>
                <a:latin typeface="Arial"/>
              </a:rPr>
              <a:t>are highly attuned to potential impacts to revenue and earnings in the near term and the viability of the brand over a longer time horizon. They pay a lot of attention to the attitudes of other stakeholders, especially customers and regulators</a:t>
            </a:r>
            <a:r>
              <a:rPr lang="en-US" sz="1050" b="0" dirty="0" smtClean="0">
                <a:solidFill>
                  <a:srgbClr val="000000"/>
                </a:solidFill>
                <a:latin typeface="Arial"/>
              </a:rPr>
              <a:t>.</a:t>
            </a:r>
            <a:endParaRPr lang="en-US" sz="2000" b="0" dirty="0" smtClean="0">
              <a:solidFill>
                <a:srgbClr val="000000"/>
              </a:solidFill>
              <a:latin typeface="Arial"/>
            </a:endParaRPr>
          </a:p>
        </p:txBody>
      </p:sp>
    </p:spTree>
    <p:extLst>
      <p:ext uri="{BB962C8B-B14F-4D97-AF65-F5344CB8AC3E}">
        <p14:creationId xmlns:p14="http://schemas.microsoft.com/office/powerpoint/2010/main" val="337722080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2"/>
          <p:cNvSpPr>
            <a:spLocks noGrp="1"/>
          </p:cNvSpPr>
          <p:nvPr>
            <p:ph type="title"/>
          </p:nvPr>
        </p:nvSpPr>
        <p:spPr>
          <a:xfrm>
            <a:off x="365760" y="204520"/>
            <a:ext cx="8412480" cy="866362"/>
          </a:xfrm>
          <a:prstGeom prst="rect">
            <a:avLst/>
          </a:prstGeo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3C8A2E"/>
                </a:solidFill>
                <a:effectLst/>
                <a:uLnTx/>
                <a:uFillTx/>
              </a:rPr>
              <a:t>Cyber Incident Response Lifecycle </a:t>
            </a:r>
            <a:r>
              <a:rPr kumimoji="0" lang="en-US" sz="2800" b="0" i="0" u="none" strike="noStrike" kern="0" cap="none" spc="0" normalizeH="0" baseline="0" noProof="0" dirty="0" smtClean="0">
                <a:ln>
                  <a:noFill/>
                </a:ln>
                <a:solidFill>
                  <a:sysClr val="windowText" lastClr="000000"/>
                </a:solidFill>
                <a:effectLst/>
                <a:uLnTx/>
                <a:uFillTx/>
              </a:rPr>
              <a:t/>
            </a:r>
            <a:br>
              <a:rPr kumimoji="0" lang="en-US" sz="2800" b="0" i="0" u="none" strike="noStrike" kern="0" cap="none" spc="0" normalizeH="0" baseline="0" noProof="0" dirty="0" smtClean="0">
                <a:ln>
                  <a:noFill/>
                </a:ln>
                <a:solidFill>
                  <a:sysClr val="windowText" lastClr="000000"/>
                </a:solidFill>
                <a:effectLst/>
                <a:uLnTx/>
                <a:uFillTx/>
              </a:rPr>
            </a:br>
            <a:r>
              <a:rPr kumimoji="0" lang="en-US" sz="2000" b="0" i="0" u="none" strike="noStrike" kern="0" cap="none" spc="0" normalizeH="0" baseline="0" noProof="0" dirty="0" smtClean="0">
                <a:ln>
                  <a:noFill/>
                </a:ln>
                <a:solidFill>
                  <a:srgbClr val="002776"/>
                </a:solidFill>
                <a:effectLst/>
                <a:uLnTx/>
                <a:uFillTx/>
              </a:rPr>
              <a:t>What to expect in the short-term</a:t>
            </a:r>
            <a:endParaRPr kumimoji="0" lang="en-US" sz="2000" b="0" i="0" u="none" strike="noStrike" kern="0" cap="none" spc="0" normalizeH="0" baseline="0" noProof="0" dirty="0">
              <a:ln>
                <a:noFill/>
              </a:ln>
              <a:solidFill>
                <a:srgbClr val="002776"/>
              </a:solidFill>
              <a:effectLst/>
              <a:uLnTx/>
              <a:uFillTx/>
            </a:endParaRPr>
          </a:p>
        </p:txBody>
      </p:sp>
      <p:grpSp>
        <p:nvGrpSpPr>
          <p:cNvPr id="47" name="Group 46"/>
          <p:cNvGrpSpPr/>
          <p:nvPr/>
        </p:nvGrpSpPr>
        <p:grpSpPr>
          <a:xfrm>
            <a:off x="288919" y="1230629"/>
            <a:ext cx="8686800" cy="2107580"/>
            <a:chOff x="-15087" y="972310"/>
            <a:chExt cx="8852353" cy="3559643"/>
          </a:xfrm>
          <a:effectLst/>
        </p:grpSpPr>
        <p:sp>
          <p:nvSpPr>
            <p:cNvPr id="48" name="Freeform 47"/>
            <p:cNvSpPr/>
            <p:nvPr/>
          </p:nvSpPr>
          <p:spPr>
            <a:xfrm>
              <a:off x="886692" y="2758786"/>
              <a:ext cx="578772" cy="233796"/>
            </a:xfrm>
            <a:custGeom>
              <a:avLst/>
              <a:gdLst>
                <a:gd name="connsiteX0" fmla="*/ 669 w 578772"/>
                <a:gd name="connsiteY0" fmla="*/ 207819 h 233796"/>
                <a:gd name="connsiteX1" fmla="*/ 444015 w 578772"/>
                <a:gd name="connsiteY1" fmla="*/ 0 h 233796"/>
                <a:gd name="connsiteX2" fmla="*/ 554851 w 578772"/>
                <a:gd name="connsiteY2" fmla="*/ 207819 h 233796"/>
                <a:gd name="connsiteX3" fmla="*/ 669 w 578772"/>
                <a:gd name="connsiteY3" fmla="*/ 207819 h 233796"/>
              </a:gdLst>
              <a:ahLst/>
              <a:cxnLst>
                <a:cxn ang="0">
                  <a:pos x="connsiteX0" y="connsiteY0"/>
                </a:cxn>
                <a:cxn ang="0">
                  <a:pos x="connsiteX1" y="connsiteY1"/>
                </a:cxn>
                <a:cxn ang="0">
                  <a:pos x="connsiteX2" y="connsiteY2"/>
                </a:cxn>
                <a:cxn ang="0">
                  <a:pos x="connsiteX3" y="connsiteY3"/>
                </a:cxn>
              </a:cxnLst>
              <a:rect l="l" t="t" r="r" b="b"/>
              <a:pathLst>
                <a:path w="578772" h="233796">
                  <a:moveTo>
                    <a:pt x="669" y="207819"/>
                  </a:moveTo>
                  <a:cubicBezTo>
                    <a:pt x="-17804" y="173182"/>
                    <a:pt x="351651" y="0"/>
                    <a:pt x="444015" y="0"/>
                  </a:cubicBezTo>
                  <a:cubicBezTo>
                    <a:pt x="536379" y="0"/>
                    <a:pt x="621815" y="173183"/>
                    <a:pt x="554851" y="207819"/>
                  </a:cubicBezTo>
                  <a:cubicBezTo>
                    <a:pt x="487887" y="242455"/>
                    <a:pt x="19142" y="242456"/>
                    <a:pt x="669" y="207819"/>
                  </a:cubicBezTo>
                  <a:close/>
                </a:path>
              </a:pathLst>
            </a:custGeom>
            <a:solidFill>
              <a:srgbClr val="FF00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49" name="Freeform 48"/>
            <p:cNvSpPr/>
            <p:nvPr/>
          </p:nvSpPr>
          <p:spPr>
            <a:xfrm>
              <a:off x="2442411" y="972310"/>
              <a:ext cx="3809342" cy="2671435"/>
            </a:xfrm>
            <a:custGeom>
              <a:avLst/>
              <a:gdLst>
                <a:gd name="connsiteX0" fmla="*/ 15363 w 1402525"/>
                <a:gd name="connsiteY0" fmla="*/ 1066804 h 1192531"/>
                <a:gd name="connsiteX1" fmla="*/ 694236 w 1402525"/>
                <a:gd name="connsiteY1" fmla="*/ 4 h 1192531"/>
                <a:gd name="connsiteX2" fmla="*/ 1386963 w 1402525"/>
                <a:gd name="connsiteY2" fmla="*/ 1052949 h 1192531"/>
                <a:gd name="connsiteX3" fmla="*/ 15363 w 1402525"/>
                <a:gd name="connsiteY3" fmla="*/ 1066804 h 1192531"/>
              </a:gdLst>
              <a:ahLst/>
              <a:cxnLst>
                <a:cxn ang="0">
                  <a:pos x="connsiteX0" y="connsiteY0"/>
                </a:cxn>
                <a:cxn ang="0">
                  <a:pos x="connsiteX1" y="connsiteY1"/>
                </a:cxn>
                <a:cxn ang="0">
                  <a:pos x="connsiteX2" y="connsiteY2"/>
                </a:cxn>
                <a:cxn ang="0">
                  <a:pos x="connsiteX3" y="connsiteY3"/>
                </a:cxn>
              </a:cxnLst>
              <a:rect l="l" t="t" r="r" b="b"/>
              <a:pathLst>
                <a:path w="1402525" h="1192531">
                  <a:moveTo>
                    <a:pt x="15363" y="1066804"/>
                  </a:moveTo>
                  <a:cubicBezTo>
                    <a:pt x="-100092" y="891313"/>
                    <a:pt x="465636" y="2313"/>
                    <a:pt x="694236" y="4"/>
                  </a:cubicBezTo>
                  <a:cubicBezTo>
                    <a:pt x="922836" y="-2305"/>
                    <a:pt x="1504727" y="875149"/>
                    <a:pt x="1386963" y="1052949"/>
                  </a:cubicBezTo>
                  <a:cubicBezTo>
                    <a:pt x="1269199" y="1230749"/>
                    <a:pt x="130818" y="1242295"/>
                    <a:pt x="15363" y="1066804"/>
                  </a:cubicBezTo>
                  <a:close/>
                </a:path>
              </a:pathLst>
            </a:custGeom>
            <a:gradFill rotWithShape="1">
              <a:gsLst>
                <a:gs pos="33000">
                  <a:srgbClr val="FFC000">
                    <a:alpha val="65000"/>
                  </a:srgbClr>
                </a:gs>
                <a:gs pos="100000">
                  <a:sysClr val="window" lastClr="FFFFFF"/>
                </a:gs>
              </a:gsLst>
              <a:lin ang="0" scaled="0"/>
            </a:gra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50" name="Freeform 49"/>
            <p:cNvSpPr/>
            <p:nvPr/>
          </p:nvSpPr>
          <p:spPr>
            <a:xfrm>
              <a:off x="951170" y="1155122"/>
              <a:ext cx="3500516" cy="2078183"/>
            </a:xfrm>
            <a:custGeom>
              <a:avLst/>
              <a:gdLst>
                <a:gd name="connsiteX0" fmla="*/ 110221 w 3569378"/>
                <a:gd name="connsiteY0" fmla="*/ 1581590 h 1770895"/>
                <a:gd name="connsiteX1" fmla="*/ 886075 w 3569378"/>
                <a:gd name="connsiteY1" fmla="*/ 1068972 h 1770895"/>
                <a:gd name="connsiteX2" fmla="*/ 1537239 w 3569378"/>
                <a:gd name="connsiteY2" fmla="*/ 2172 h 1770895"/>
                <a:gd name="connsiteX3" fmla="*/ 2410075 w 3569378"/>
                <a:gd name="connsiteY3" fmla="*/ 1373772 h 1770895"/>
                <a:gd name="connsiteX4" fmla="*/ 3490730 w 3569378"/>
                <a:gd name="connsiteY4" fmla="*/ 1761699 h 1770895"/>
                <a:gd name="connsiteX5" fmla="*/ 110221 w 3569378"/>
                <a:gd name="connsiteY5" fmla="*/ 1581590 h 1770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9378" h="1770895">
                  <a:moveTo>
                    <a:pt x="110221" y="1581590"/>
                  </a:moveTo>
                  <a:cubicBezTo>
                    <a:pt x="-323888" y="1466135"/>
                    <a:pt x="648239" y="1332208"/>
                    <a:pt x="886075" y="1068972"/>
                  </a:cubicBezTo>
                  <a:cubicBezTo>
                    <a:pt x="1123911" y="805736"/>
                    <a:pt x="1283239" y="-48628"/>
                    <a:pt x="1537239" y="2172"/>
                  </a:cubicBezTo>
                  <a:cubicBezTo>
                    <a:pt x="1791239" y="52972"/>
                    <a:pt x="2084493" y="1080518"/>
                    <a:pt x="2410075" y="1373772"/>
                  </a:cubicBezTo>
                  <a:cubicBezTo>
                    <a:pt x="2735657" y="1667026"/>
                    <a:pt x="3876348" y="1720136"/>
                    <a:pt x="3490730" y="1761699"/>
                  </a:cubicBezTo>
                  <a:cubicBezTo>
                    <a:pt x="3105112" y="1803262"/>
                    <a:pt x="544330" y="1697045"/>
                    <a:pt x="110221" y="1581590"/>
                  </a:cubicBezTo>
                  <a:close/>
                </a:path>
              </a:pathLst>
            </a:custGeom>
            <a:gradFill rotWithShape="1">
              <a:gsLst>
                <a:gs pos="33000">
                  <a:srgbClr val="C00000">
                    <a:alpha val="65000"/>
                  </a:srgbClr>
                </a:gs>
                <a:gs pos="100000">
                  <a:sysClr val="window" lastClr="FFFFFF"/>
                </a:gs>
              </a:gsLst>
              <a:lin ang="0" scaled="0"/>
            </a:gra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51" name="Freeform 50"/>
            <p:cNvSpPr/>
            <p:nvPr/>
          </p:nvSpPr>
          <p:spPr>
            <a:xfrm>
              <a:off x="1762655" y="2006210"/>
              <a:ext cx="6567918" cy="1417231"/>
            </a:xfrm>
            <a:custGeom>
              <a:avLst/>
              <a:gdLst>
                <a:gd name="connsiteX0" fmla="*/ 6059 w 5901210"/>
                <a:gd name="connsiteY0" fmla="*/ 831427 h 901268"/>
                <a:gd name="connsiteX1" fmla="*/ 4550350 w 5901210"/>
                <a:gd name="connsiteY1" fmla="*/ 154 h 901268"/>
                <a:gd name="connsiteX2" fmla="*/ 5617150 w 5901210"/>
                <a:gd name="connsiteY2" fmla="*/ 762154 h 901268"/>
                <a:gd name="connsiteX3" fmla="*/ 6059 w 5901210"/>
                <a:gd name="connsiteY3" fmla="*/ 831427 h 901268"/>
              </a:gdLst>
              <a:ahLst/>
              <a:cxnLst>
                <a:cxn ang="0">
                  <a:pos x="connsiteX0" y="connsiteY0"/>
                </a:cxn>
                <a:cxn ang="0">
                  <a:pos x="connsiteX1" y="connsiteY1"/>
                </a:cxn>
                <a:cxn ang="0">
                  <a:pos x="connsiteX2" y="connsiteY2"/>
                </a:cxn>
                <a:cxn ang="0">
                  <a:pos x="connsiteX3" y="connsiteY3"/>
                </a:cxn>
              </a:cxnLst>
              <a:rect l="l" t="t" r="r" b="b"/>
              <a:pathLst>
                <a:path w="5901210" h="901268">
                  <a:moveTo>
                    <a:pt x="6059" y="831427"/>
                  </a:moveTo>
                  <a:cubicBezTo>
                    <a:pt x="-171741" y="704427"/>
                    <a:pt x="3615168" y="11699"/>
                    <a:pt x="4550350" y="154"/>
                  </a:cubicBezTo>
                  <a:cubicBezTo>
                    <a:pt x="5485532" y="-11391"/>
                    <a:pt x="6372223" y="625918"/>
                    <a:pt x="5617150" y="762154"/>
                  </a:cubicBezTo>
                  <a:cubicBezTo>
                    <a:pt x="4862077" y="898390"/>
                    <a:pt x="183859" y="958427"/>
                    <a:pt x="6059" y="831427"/>
                  </a:cubicBezTo>
                  <a:close/>
                </a:path>
              </a:pathLst>
            </a:custGeom>
            <a:solidFill>
              <a:srgbClr val="3C8A2E">
                <a:alpha val="50000"/>
              </a:srgbClr>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52" name="Rectangle 51"/>
            <p:cNvSpPr/>
            <p:nvPr/>
          </p:nvSpPr>
          <p:spPr>
            <a:xfrm>
              <a:off x="177598" y="3030154"/>
              <a:ext cx="8659668" cy="674953"/>
            </a:xfrm>
            <a:prstGeom prst="rect">
              <a:avLst/>
            </a:prstGeom>
            <a:solidFill>
              <a:sysClr val="window" lastClr="FFFFFF"/>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53" name="AutoShape 17"/>
            <p:cNvSpPr>
              <a:spLocks noChangeArrowheads="1"/>
            </p:cNvSpPr>
            <p:nvPr/>
          </p:nvSpPr>
          <p:spPr bwMode="gray">
            <a:xfrm>
              <a:off x="-15087" y="3733350"/>
              <a:ext cx="8499648" cy="798603"/>
            </a:xfrm>
            <a:prstGeom prst="rightArrow">
              <a:avLst/>
            </a:prstGeom>
            <a:gradFill flip="none" rotWithShape="1">
              <a:gsLst>
                <a:gs pos="19000">
                  <a:srgbClr val="C00000"/>
                </a:gs>
                <a:gs pos="3000">
                  <a:srgbClr val="575757"/>
                </a:gs>
                <a:gs pos="71000">
                  <a:srgbClr val="81BC00">
                    <a:lumMod val="85000"/>
                  </a:srgbClr>
                </a:gs>
                <a:gs pos="44000">
                  <a:srgbClr val="FFD347"/>
                </a:gs>
                <a:gs pos="91000">
                  <a:srgbClr val="3C8A2E"/>
                </a:gs>
              </a:gsLst>
              <a:lin ang="0" scaled="1"/>
              <a:tileRect/>
            </a:gradFill>
            <a:ln w="12700" cap="rnd" algn="ctr">
              <a:noFill/>
              <a:miter lim="800000"/>
              <a:headEnd/>
              <a:tailEnd/>
            </a:ln>
            <a:effectLst/>
          </p:spPr>
          <p:txBody>
            <a:bodyPr wrap="square" lIns="45720" rIns="45720" anchor="ctr"/>
            <a:lstStyle/>
            <a:p>
              <a:pPr marL="0" marR="0" lvl="0" indent="0" defTabSz="914400" eaLnBrk="1" fontAlgn="auto" latinLnBrk="0" hangingPunct="1">
                <a:lnSpc>
                  <a:spcPct val="11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white"/>
                </a:solidFill>
                <a:effectLst/>
                <a:uLnTx/>
                <a:uFillTx/>
                <a:latin typeface="Arial"/>
              </a:endParaRPr>
            </a:p>
          </p:txBody>
        </p:sp>
        <p:sp>
          <p:nvSpPr>
            <p:cNvPr id="54" name="Rounded Rectangle 53"/>
            <p:cNvSpPr/>
            <p:nvPr/>
          </p:nvSpPr>
          <p:spPr>
            <a:xfrm flipV="1">
              <a:off x="-13295" y="3046951"/>
              <a:ext cx="874058" cy="66125"/>
            </a:xfrm>
            <a:prstGeom prst="roundRect">
              <a:avLst/>
            </a:prstGeom>
            <a:solidFill>
              <a:srgbClr val="3C8A2E"/>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55" name="Parallelogram 54"/>
            <p:cNvSpPr/>
            <p:nvPr/>
          </p:nvSpPr>
          <p:spPr>
            <a:xfrm rot="16200000">
              <a:off x="-99095" y="2873315"/>
              <a:ext cx="2196837" cy="277121"/>
            </a:xfrm>
            <a:prstGeom prst="parallelogram">
              <a:avLst/>
            </a:prstGeom>
            <a:solidFill>
              <a:srgbClr val="FF0000">
                <a:alpha val="70000"/>
              </a:srgbClr>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Arial"/>
                  <a:ea typeface="+mn-ea"/>
                  <a:cs typeface="+mn-cs"/>
                </a:rPr>
                <a:t>CRISIS</a:t>
              </a:r>
              <a:endParaRPr kumimoji="0" lang="en-US" sz="1200" b="0" i="0" u="none" strike="noStrike" kern="0" cap="none" spc="0" normalizeH="0" baseline="0" noProof="0" dirty="0">
                <a:ln>
                  <a:noFill/>
                </a:ln>
                <a:solidFill>
                  <a:prstClr val="white"/>
                </a:solidFill>
                <a:effectLst/>
                <a:uLnTx/>
                <a:uFillTx/>
                <a:latin typeface="Arial"/>
                <a:ea typeface="+mn-ea"/>
                <a:cs typeface="+mn-cs"/>
              </a:endParaRPr>
            </a:p>
          </p:txBody>
        </p:sp>
      </p:grpSp>
      <p:sp>
        <p:nvSpPr>
          <p:cNvPr id="56" name="TextBox 55"/>
          <p:cNvSpPr txBox="1"/>
          <p:nvPr/>
        </p:nvSpPr>
        <p:spPr>
          <a:xfrm>
            <a:off x="296872" y="2461494"/>
            <a:ext cx="851515" cy="323165"/>
          </a:xfrm>
          <a:prstGeom prst="rect">
            <a:avLst/>
          </a:prstGeom>
          <a:noFill/>
        </p:spPr>
        <p:txBody>
          <a:bodyPr wrap="none" rtlCol="0">
            <a:spAutoFit/>
          </a:bodyPr>
          <a:lstStyle/>
          <a:p>
            <a:pPr algn="l" fontAlgn="auto">
              <a:spcBef>
                <a:spcPts val="0"/>
              </a:spcBef>
              <a:spcAft>
                <a:spcPts val="0"/>
              </a:spcAft>
            </a:pPr>
            <a:r>
              <a:rPr lang="en-US" sz="800" dirty="0" smtClean="0">
                <a:solidFill>
                  <a:srgbClr val="3C8A2E"/>
                </a:solidFill>
                <a:latin typeface="Arial"/>
              </a:rPr>
              <a:t>MONITORING</a:t>
            </a:r>
          </a:p>
          <a:p>
            <a:pPr algn="l" fontAlgn="auto">
              <a:spcBef>
                <a:spcPts val="0"/>
              </a:spcBef>
              <a:spcAft>
                <a:spcPts val="0"/>
              </a:spcAft>
            </a:pPr>
            <a:r>
              <a:rPr lang="en-US" sz="700" dirty="0" smtClean="0">
                <a:solidFill>
                  <a:srgbClr val="313131"/>
                </a:solidFill>
                <a:latin typeface="Arial"/>
              </a:rPr>
              <a:t>Ongoing</a:t>
            </a:r>
            <a:endParaRPr lang="en-US" sz="700" dirty="0">
              <a:solidFill>
                <a:srgbClr val="313131"/>
              </a:solidFill>
              <a:latin typeface="Arial"/>
            </a:endParaRPr>
          </a:p>
        </p:txBody>
      </p:sp>
      <p:sp>
        <p:nvSpPr>
          <p:cNvPr id="57" name="TextBox 56"/>
          <p:cNvSpPr txBox="1"/>
          <p:nvPr/>
        </p:nvSpPr>
        <p:spPr>
          <a:xfrm>
            <a:off x="1853371" y="2472947"/>
            <a:ext cx="1122423" cy="323165"/>
          </a:xfrm>
          <a:prstGeom prst="rect">
            <a:avLst/>
          </a:prstGeom>
          <a:noFill/>
        </p:spPr>
        <p:txBody>
          <a:bodyPr wrap="none" rtlCol="0">
            <a:spAutoFit/>
          </a:bodyPr>
          <a:lstStyle/>
          <a:p>
            <a:pPr algn="l" fontAlgn="auto">
              <a:spcBef>
                <a:spcPts val="0"/>
              </a:spcBef>
              <a:spcAft>
                <a:spcPts val="0"/>
              </a:spcAft>
            </a:pPr>
            <a:r>
              <a:rPr lang="en-US" sz="800" dirty="0" smtClean="0">
                <a:solidFill>
                  <a:srgbClr val="C00000"/>
                </a:solidFill>
                <a:latin typeface="Arial"/>
              </a:rPr>
              <a:t>SHORT-TERM</a:t>
            </a:r>
          </a:p>
          <a:p>
            <a:pPr algn="l" fontAlgn="auto">
              <a:spcBef>
                <a:spcPts val="0"/>
              </a:spcBef>
              <a:spcAft>
                <a:spcPts val="0"/>
              </a:spcAft>
            </a:pPr>
            <a:r>
              <a:rPr lang="en-US" sz="700" dirty="0" smtClean="0">
                <a:solidFill>
                  <a:srgbClr val="313131"/>
                </a:solidFill>
                <a:latin typeface="Arial"/>
              </a:rPr>
              <a:t>Hours – Days - Weeks</a:t>
            </a:r>
            <a:endParaRPr lang="en-US" sz="700" dirty="0">
              <a:solidFill>
                <a:srgbClr val="313131"/>
              </a:solidFill>
              <a:latin typeface="Arial"/>
            </a:endParaRPr>
          </a:p>
        </p:txBody>
      </p:sp>
      <p:sp>
        <p:nvSpPr>
          <p:cNvPr id="58" name="TextBox 57"/>
          <p:cNvSpPr txBox="1"/>
          <p:nvPr/>
        </p:nvSpPr>
        <p:spPr>
          <a:xfrm>
            <a:off x="4159587" y="2447845"/>
            <a:ext cx="978153" cy="323165"/>
          </a:xfrm>
          <a:prstGeom prst="rect">
            <a:avLst/>
          </a:prstGeom>
          <a:noFill/>
        </p:spPr>
        <p:txBody>
          <a:bodyPr wrap="none" rtlCol="0">
            <a:spAutoFit/>
          </a:bodyPr>
          <a:lstStyle/>
          <a:p>
            <a:pPr algn="l" fontAlgn="auto">
              <a:spcBef>
                <a:spcPts val="0"/>
              </a:spcBef>
              <a:spcAft>
                <a:spcPts val="0"/>
              </a:spcAft>
            </a:pPr>
            <a:r>
              <a:rPr lang="en-US" sz="800" dirty="0" smtClean="0">
                <a:solidFill>
                  <a:srgbClr val="FFC000"/>
                </a:solidFill>
                <a:latin typeface="Arial"/>
              </a:rPr>
              <a:t>INTERMEDIATE</a:t>
            </a:r>
          </a:p>
          <a:p>
            <a:pPr algn="l" fontAlgn="auto">
              <a:spcBef>
                <a:spcPts val="0"/>
              </a:spcBef>
              <a:spcAft>
                <a:spcPts val="0"/>
              </a:spcAft>
            </a:pPr>
            <a:r>
              <a:rPr lang="en-US" sz="700" dirty="0" smtClean="0">
                <a:solidFill>
                  <a:srgbClr val="313131"/>
                </a:solidFill>
                <a:latin typeface="Arial"/>
              </a:rPr>
              <a:t>Weeks – Months</a:t>
            </a:r>
            <a:endParaRPr lang="en-US" sz="700" dirty="0">
              <a:solidFill>
                <a:srgbClr val="313131"/>
              </a:solidFill>
              <a:latin typeface="Arial"/>
            </a:endParaRPr>
          </a:p>
        </p:txBody>
      </p:sp>
      <p:sp>
        <p:nvSpPr>
          <p:cNvPr id="59" name="TextBox 58"/>
          <p:cNvSpPr txBox="1"/>
          <p:nvPr/>
        </p:nvSpPr>
        <p:spPr>
          <a:xfrm>
            <a:off x="6681448" y="2447845"/>
            <a:ext cx="848309" cy="323165"/>
          </a:xfrm>
          <a:prstGeom prst="rect">
            <a:avLst/>
          </a:prstGeom>
          <a:noFill/>
        </p:spPr>
        <p:txBody>
          <a:bodyPr wrap="none" rtlCol="0">
            <a:spAutoFit/>
          </a:bodyPr>
          <a:lstStyle/>
          <a:p>
            <a:pPr algn="l" fontAlgn="auto">
              <a:spcBef>
                <a:spcPts val="0"/>
              </a:spcBef>
              <a:spcAft>
                <a:spcPts val="0"/>
              </a:spcAft>
            </a:pPr>
            <a:r>
              <a:rPr lang="en-US" sz="800" dirty="0" smtClean="0">
                <a:solidFill>
                  <a:srgbClr val="3C8A2E"/>
                </a:solidFill>
                <a:latin typeface="Arial"/>
              </a:rPr>
              <a:t>LONG-TERM</a:t>
            </a:r>
          </a:p>
          <a:p>
            <a:pPr algn="l" fontAlgn="auto">
              <a:spcBef>
                <a:spcPts val="0"/>
              </a:spcBef>
              <a:spcAft>
                <a:spcPts val="0"/>
              </a:spcAft>
            </a:pPr>
            <a:r>
              <a:rPr lang="en-US" sz="700" dirty="0" smtClean="0">
                <a:solidFill>
                  <a:srgbClr val="313131"/>
                </a:solidFill>
                <a:latin typeface="Arial"/>
              </a:rPr>
              <a:t>Months – Years</a:t>
            </a:r>
            <a:endParaRPr lang="en-US" sz="700" dirty="0">
              <a:solidFill>
                <a:srgbClr val="313131"/>
              </a:solidFill>
              <a:latin typeface="Arial"/>
            </a:endParaRPr>
          </a:p>
        </p:txBody>
      </p:sp>
      <p:sp>
        <p:nvSpPr>
          <p:cNvPr id="60" name="TextBox 59"/>
          <p:cNvSpPr txBox="1"/>
          <p:nvPr/>
        </p:nvSpPr>
        <p:spPr>
          <a:xfrm>
            <a:off x="5075476" y="3478774"/>
            <a:ext cx="3660759" cy="2754600"/>
          </a:xfrm>
          <a:prstGeom prst="rect">
            <a:avLst/>
          </a:prstGeom>
          <a:noFill/>
        </p:spPr>
        <p:txBody>
          <a:bodyPr wrap="square" lIns="0" rtlCol="0">
            <a:spAutoFit/>
          </a:bodyPr>
          <a:lstStyle/>
          <a:p>
            <a:pPr algn="l" fontAlgn="auto">
              <a:spcBef>
                <a:spcPts val="100"/>
              </a:spcBef>
              <a:spcAft>
                <a:spcPts val="0"/>
              </a:spcAft>
            </a:pPr>
            <a:r>
              <a:rPr lang="en-US" sz="1050" b="0" dirty="0">
                <a:solidFill>
                  <a:prstClr val="black"/>
                </a:solidFill>
                <a:latin typeface="Arial"/>
              </a:rPr>
              <a:t>Press reports on breach </a:t>
            </a:r>
            <a:r>
              <a:rPr lang="en-US" sz="1050" b="0" dirty="0">
                <a:solidFill>
                  <a:prstClr val="black"/>
                </a:solidFill>
                <a:latin typeface="Arial"/>
                <a:sym typeface="Wingdings" panose="05000000000000000000" pitchFamily="2" charset="2"/>
              </a:rPr>
              <a:t></a:t>
            </a:r>
            <a:r>
              <a:rPr lang="en-US" sz="1050" b="0" dirty="0">
                <a:solidFill>
                  <a:prstClr val="black"/>
                </a:solidFill>
                <a:latin typeface="Arial"/>
              </a:rPr>
              <a:t> negatively impacting consumer, regulatory, </a:t>
            </a:r>
            <a:r>
              <a:rPr lang="en-US" sz="1050" b="0" dirty="0">
                <a:latin typeface="Arial"/>
              </a:rPr>
              <a:t>and</a:t>
            </a:r>
            <a:r>
              <a:rPr lang="en-US" sz="1050" b="0" dirty="0">
                <a:solidFill>
                  <a:prstClr val="black"/>
                </a:solidFill>
                <a:latin typeface="Arial"/>
              </a:rPr>
              <a:t> internal confidence </a:t>
            </a:r>
          </a:p>
          <a:p>
            <a:pPr algn="l" fontAlgn="auto">
              <a:spcBef>
                <a:spcPts val="100"/>
              </a:spcBef>
              <a:spcAft>
                <a:spcPts val="0"/>
              </a:spcAft>
            </a:pPr>
            <a:r>
              <a:rPr lang="en-US" sz="1050" b="0" dirty="0">
                <a:solidFill>
                  <a:prstClr val="black"/>
                </a:solidFill>
                <a:latin typeface="Arial"/>
                <a:sym typeface="Wingdings" panose="05000000000000000000" pitchFamily="2" charset="2"/>
              </a:rPr>
              <a:t>Directors being targeted in lawsuits</a:t>
            </a:r>
          </a:p>
          <a:p>
            <a:pPr algn="l" fontAlgn="auto">
              <a:spcBef>
                <a:spcPts val="100"/>
              </a:spcBef>
              <a:spcAft>
                <a:spcPts val="0"/>
              </a:spcAft>
            </a:pPr>
            <a:r>
              <a:rPr lang="en-US" sz="1050" b="0" dirty="0">
                <a:solidFill>
                  <a:prstClr val="black"/>
                </a:solidFill>
                <a:latin typeface="Arial"/>
                <a:sym typeface="Wingdings" panose="05000000000000000000" pitchFamily="2" charset="2"/>
              </a:rPr>
              <a:t>Damaged careers at executive and director levels</a:t>
            </a:r>
          </a:p>
          <a:p>
            <a:pPr algn="l" fontAlgn="auto">
              <a:spcBef>
                <a:spcPts val="100"/>
              </a:spcBef>
              <a:spcAft>
                <a:spcPts val="0"/>
              </a:spcAft>
            </a:pPr>
            <a:r>
              <a:rPr lang="en-US" sz="1050" b="0" dirty="0">
                <a:solidFill>
                  <a:prstClr val="black"/>
                </a:solidFill>
                <a:latin typeface="Arial"/>
                <a:sym typeface="Wingdings" panose="05000000000000000000" pitchFamily="2" charset="2"/>
              </a:rPr>
              <a:t>Fumbled communications opportunities can have a disproportionate impact on public and regulatory response to breach</a:t>
            </a:r>
          </a:p>
          <a:p>
            <a:pPr algn="l" fontAlgn="auto">
              <a:spcBef>
                <a:spcPts val="100"/>
              </a:spcBef>
              <a:spcAft>
                <a:spcPts val="0"/>
              </a:spcAft>
            </a:pPr>
            <a:r>
              <a:rPr lang="en-US" sz="1050" b="0" dirty="0">
                <a:solidFill>
                  <a:prstClr val="black"/>
                </a:solidFill>
                <a:latin typeface="Arial"/>
                <a:sym typeface="Wingdings" panose="05000000000000000000" pitchFamily="2" charset="2"/>
              </a:rPr>
              <a:t>Intellectual property compromised  negatively impacts confidence and increases legal and business operating costs over short and long term</a:t>
            </a:r>
          </a:p>
          <a:p>
            <a:pPr algn="l" fontAlgn="auto">
              <a:spcBef>
                <a:spcPts val="100"/>
              </a:spcBef>
              <a:spcAft>
                <a:spcPts val="0"/>
              </a:spcAft>
            </a:pPr>
            <a:r>
              <a:rPr lang="en-US" sz="1050" b="0" dirty="0">
                <a:solidFill>
                  <a:prstClr val="black"/>
                </a:solidFill>
                <a:latin typeface="Arial"/>
                <a:sym typeface="Wingdings" panose="05000000000000000000" pitchFamily="2" charset="2"/>
              </a:rPr>
              <a:t>Customer personal data released  heightens emotional response to breach and could incite feelings of mistrust and betrayal.</a:t>
            </a:r>
          </a:p>
          <a:p>
            <a:pPr algn="l" fontAlgn="auto">
              <a:spcBef>
                <a:spcPts val="100"/>
              </a:spcBef>
              <a:spcAft>
                <a:spcPts val="0"/>
              </a:spcAft>
            </a:pPr>
            <a:r>
              <a:rPr lang="en-US" sz="1050" b="0" dirty="0">
                <a:solidFill>
                  <a:prstClr val="black"/>
                </a:solidFill>
                <a:latin typeface="Arial"/>
                <a:sym typeface="Wingdings" panose="05000000000000000000" pitchFamily="2" charset="2"/>
              </a:rPr>
              <a:t>Stock price (market cap) reaction to the breach is difficult to predict, a negative market reaction could hinder company investment and growth</a:t>
            </a:r>
          </a:p>
        </p:txBody>
      </p:sp>
      <p:graphicFrame>
        <p:nvGraphicFramePr>
          <p:cNvPr id="61" name="Chart 60"/>
          <p:cNvGraphicFramePr/>
          <p:nvPr>
            <p:extLst>
              <p:ext uri="{D42A27DB-BD31-4B8C-83A1-F6EECF244321}">
                <p14:modId xmlns:p14="http://schemas.microsoft.com/office/powerpoint/2010/main" val="3770082108"/>
              </p:ext>
            </p:extLst>
          </p:nvPr>
        </p:nvGraphicFramePr>
        <p:xfrm>
          <a:off x="90277" y="1048904"/>
          <a:ext cx="9147851" cy="1893599"/>
        </p:xfrm>
        <a:graphic>
          <a:graphicData uri="http://schemas.openxmlformats.org/drawingml/2006/chart">
            <c:chart xmlns:c="http://schemas.openxmlformats.org/drawingml/2006/chart" xmlns:r="http://schemas.openxmlformats.org/officeDocument/2006/relationships" r:id="rId3"/>
          </a:graphicData>
        </a:graphic>
      </p:graphicFrame>
      <p:sp>
        <p:nvSpPr>
          <p:cNvPr id="62" name="Rectangle 61"/>
          <p:cNvSpPr/>
          <p:nvPr/>
        </p:nvSpPr>
        <p:spPr>
          <a:xfrm>
            <a:off x="288919" y="3395514"/>
            <a:ext cx="4572000" cy="3316292"/>
          </a:xfrm>
          <a:prstGeom prst="rect">
            <a:avLst/>
          </a:prstGeom>
        </p:spPr>
        <p:txBody>
          <a:bodyPr>
            <a:spAutoFit/>
          </a:bodyPr>
          <a:lstStyle/>
          <a:p>
            <a:pPr marL="119063" indent="-119063" algn="l" fontAlgn="auto">
              <a:spcBef>
                <a:spcPts val="100"/>
              </a:spcBef>
              <a:spcAft>
                <a:spcPts val="0"/>
              </a:spcAft>
              <a:buFont typeface="Arial" panose="020B0604020202020204" pitchFamily="34" charset="0"/>
              <a:buChar char="•"/>
            </a:pPr>
            <a:r>
              <a:rPr lang="en-US" sz="1050" b="0" dirty="0">
                <a:solidFill>
                  <a:prstClr val="black"/>
                </a:solidFill>
                <a:latin typeface="Arial"/>
              </a:rPr>
              <a:t>Deploy Crisis Response Team</a:t>
            </a:r>
          </a:p>
          <a:p>
            <a:pPr marL="119063" indent="-119063" algn="l" fontAlgn="auto">
              <a:spcBef>
                <a:spcPts val="100"/>
              </a:spcBef>
              <a:spcAft>
                <a:spcPts val="0"/>
              </a:spcAft>
              <a:buFont typeface="Arial" panose="020B0604020202020204" pitchFamily="34" charset="0"/>
              <a:buChar char="•"/>
            </a:pPr>
            <a:r>
              <a:rPr lang="en-US" sz="1050" b="0" dirty="0">
                <a:solidFill>
                  <a:prstClr val="black"/>
                </a:solidFill>
                <a:latin typeface="Arial"/>
              </a:rPr>
              <a:t>Anticipate strategic, operational and tactical impacts; establish battle rhythm, communication and decision making process</a:t>
            </a:r>
          </a:p>
          <a:p>
            <a:pPr marL="119063" indent="-119063" algn="l" fontAlgn="auto">
              <a:spcBef>
                <a:spcPts val="100"/>
              </a:spcBef>
              <a:spcAft>
                <a:spcPts val="0"/>
              </a:spcAft>
              <a:buFont typeface="Arial" panose="020B0604020202020204" pitchFamily="34" charset="0"/>
              <a:buChar char="•"/>
            </a:pPr>
            <a:r>
              <a:rPr lang="en-US" sz="1050" b="0" dirty="0">
                <a:solidFill>
                  <a:prstClr val="black"/>
                </a:solidFill>
                <a:latin typeface="Arial"/>
              </a:rPr>
              <a:t>Execute initial technical containment strategy</a:t>
            </a:r>
          </a:p>
          <a:p>
            <a:pPr marL="119063" indent="-119063" algn="l" fontAlgn="auto">
              <a:spcBef>
                <a:spcPts val="100"/>
              </a:spcBef>
              <a:spcAft>
                <a:spcPts val="0"/>
              </a:spcAft>
              <a:buFont typeface="Arial" panose="020B0604020202020204" pitchFamily="34" charset="0"/>
              <a:buChar char="•"/>
            </a:pPr>
            <a:r>
              <a:rPr lang="en-US" sz="1050" b="0" dirty="0">
                <a:solidFill>
                  <a:prstClr val="black"/>
                </a:solidFill>
                <a:latin typeface="Arial"/>
              </a:rPr>
              <a:t>Establish internal and external communications plan to pre-empt or respond to reputational threats and manage stakeholder outreach</a:t>
            </a:r>
          </a:p>
          <a:p>
            <a:pPr marL="119063" indent="-119063" algn="l" fontAlgn="auto">
              <a:spcBef>
                <a:spcPts val="100"/>
              </a:spcBef>
              <a:spcAft>
                <a:spcPts val="0"/>
              </a:spcAft>
              <a:buFont typeface="Arial" panose="020B0604020202020204" pitchFamily="34" charset="0"/>
              <a:buChar char="•"/>
            </a:pPr>
            <a:r>
              <a:rPr lang="en-US" sz="1050" b="0" dirty="0">
                <a:solidFill>
                  <a:prstClr val="black"/>
                </a:solidFill>
                <a:latin typeface="Arial"/>
              </a:rPr>
              <a:t>Determine need to engage law enforcement and regulators</a:t>
            </a:r>
          </a:p>
          <a:p>
            <a:pPr marL="119063" indent="-119063" algn="l" fontAlgn="auto">
              <a:spcBef>
                <a:spcPts val="100"/>
              </a:spcBef>
              <a:spcAft>
                <a:spcPts val="0"/>
              </a:spcAft>
              <a:buFont typeface="Arial" panose="020B0604020202020204" pitchFamily="34" charset="0"/>
              <a:buChar char="•"/>
            </a:pPr>
            <a:r>
              <a:rPr lang="en-US" sz="1050" b="0" dirty="0">
                <a:solidFill>
                  <a:prstClr val="black"/>
                </a:solidFill>
                <a:latin typeface="Arial"/>
              </a:rPr>
              <a:t>Determine need to ramp-up  external forensics, analytics, legal, and other assistance</a:t>
            </a:r>
          </a:p>
          <a:p>
            <a:pPr marL="119063" indent="-119063" algn="l" fontAlgn="auto">
              <a:spcBef>
                <a:spcPts val="100"/>
              </a:spcBef>
              <a:spcAft>
                <a:spcPts val="0"/>
              </a:spcAft>
              <a:buFont typeface="Arial" panose="020B0604020202020204" pitchFamily="34" charset="0"/>
              <a:buChar char="•"/>
            </a:pPr>
            <a:r>
              <a:rPr lang="en-US" sz="1050" b="0" dirty="0">
                <a:solidFill>
                  <a:prstClr val="black"/>
                </a:solidFill>
                <a:latin typeface="Arial"/>
              </a:rPr>
              <a:t>Establish </a:t>
            </a:r>
            <a:r>
              <a:rPr lang="en-US" sz="1050" b="0" dirty="0" smtClean="0">
                <a:solidFill>
                  <a:prstClr val="black"/>
                </a:solidFill>
                <a:latin typeface="Arial"/>
              </a:rPr>
              <a:t>specific </a:t>
            </a:r>
            <a:r>
              <a:rPr lang="en-US" sz="1050" b="0" dirty="0">
                <a:solidFill>
                  <a:prstClr val="black"/>
                </a:solidFill>
                <a:latin typeface="Arial"/>
              </a:rPr>
              <a:t>metrics to communicate on containment and response efforts</a:t>
            </a:r>
          </a:p>
          <a:p>
            <a:pPr marL="119063" indent="-119063" algn="l" fontAlgn="auto">
              <a:spcBef>
                <a:spcPts val="100"/>
              </a:spcBef>
              <a:spcAft>
                <a:spcPts val="0"/>
              </a:spcAft>
              <a:buFont typeface="Arial" panose="020B0604020202020204" pitchFamily="34" charset="0"/>
              <a:buChar char="•"/>
            </a:pPr>
            <a:r>
              <a:rPr lang="en-US" sz="1050" b="0" dirty="0">
                <a:solidFill>
                  <a:prstClr val="black"/>
                </a:solidFill>
                <a:latin typeface="Arial"/>
              </a:rPr>
              <a:t>Communicate updates with executive team and board of directors</a:t>
            </a:r>
          </a:p>
          <a:p>
            <a:pPr marL="119063" indent="-119063" algn="l" fontAlgn="auto">
              <a:spcBef>
                <a:spcPts val="100"/>
              </a:spcBef>
              <a:spcAft>
                <a:spcPts val="0"/>
              </a:spcAft>
              <a:buFont typeface="Arial" panose="020B0604020202020204" pitchFamily="34" charset="0"/>
              <a:buChar char="•"/>
            </a:pPr>
            <a:r>
              <a:rPr lang="en-US" sz="1050" b="0" dirty="0">
                <a:solidFill>
                  <a:prstClr val="black"/>
                </a:solidFill>
                <a:latin typeface="Arial"/>
              </a:rPr>
              <a:t>Monitor social media for customer sentiment and integrate in decision making</a:t>
            </a:r>
          </a:p>
          <a:p>
            <a:pPr marL="119063" indent="-119063" algn="l" fontAlgn="auto">
              <a:spcBef>
                <a:spcPts val="100"/>
              </a:spcBef>
              <a:spcAft>
                <a:spcPts val="0"/>
              </a:spcAft>
              <a:buFont typeface="Arial" panose="020B0604020202020204" pitchFamily="34" charset="0"/>
              <a:buChar char="•"/>
            </a:pPr>
            <a:r>
              <a:rPr lang="en-US" sz="1050" b="0" dirty="0">
                <a:solidFill>
                  <a:prstClr val="black"/>
                </a:solidFill>
                <a:latin typeface="Arial"/>
              </a:rPr>
              <a:t>Identify and implement “customer confidence” </a:t>
            </a:r>
            <a:r>
              <a:rPr lang="en-US" sz="1050" b="0" dirty="0" smtClean="0">
                <a:solidFill>
                  <a:prstClr val="black"/>
                </a:solidFill>
                <a:latin typeface="Arial"/>
              </a:rPr>
              <a:t>enhancement schemes</a:t>
            </a:r>
            <a:endParaRPr lang="en-US" sz="1050" b="0" dirty="0">
              <a:solidFill>
                <a:prstClr val="black"/>
              </a:solidFill>
              <a:latin typeface="Arial"/>
            </a:endParaRPr>
          </a:p>
          <a:p>
            <a:pPr marL="119063" indent="-119063" algn="l" fontAlgn="auto">
              <a:spcBef>
                <a:spcPts val="100"/>
              </a:spcBef>
              <a:spcAft>
                <a:spcPts val="0"/>
              </a:spcAft>
              <a:buFont typeface="Arial" panose="020B0604020202020204" pitchFamily="34" charset="0"/>
              <a:buChar char="•"/>
            </a:pPr>
            <a:r>
              <a:rPr lang="en-US" sz="1050" b="0" dirty="0">
                <a:solidFill>
                  <a:prstClr val="black"/>
                </a:solidFill>
                <a:latin typeface="Arial"/>
              </a:rPr>
              <a:t>Identify and mobilize to determine compliance impact and response</a:t>
            </a:r>
          </a:p>
          <a:p>
            <a:pPr marL="119063" indent="-119063" algn="l" fontAlgn="auto">
              <a:spcBef>
                <a:spcPts val="100"/>
              </a:spcBef>
              <a:spcAft>
                <a:spcPts val="0"/>
              </a:spcAft>
              <a:buFont typeface="Arial" panose="020B0604020202020204" pitchFamily="34" charset="0"/>
              <a:buChar char="•"/>
            </a:pPr>
            <a:r>
              <a:rPr lang="en-US" sz="1050" b="0" dirty="0">
                <a:solidFill>
                  <a:prstClr val="black"/>
                </a:solidFill>
                <a:latin typeface="Arial"/>
              </a:rPr>
              <a:t>Prepare for increased call  volume and other  </a:t>
            </a:r>
            <a:r>
              <a:rPr lang="en-US" sz="1050" b="0" dirty="0" smtClean="0">
                <a:solidFill>
                  <a:prstClr val="black"/>
                </a:solidFill>
                <a:latin typeface="Arial"/>
              </a:rPr>
              <a:t>required </a:t>
            </a:r>
            <a:r>
              <a:rPr lang="en-US" sz="1050" b="0" dirty="0">
                <a:solidFill>
                  <a:prstClr val="black"/>
                </a:solidFill>
                <a:latin typeface="Arial"/>
              </a:rPr>
              <a:t>customer management measures </a:t>
            </a:r>
          </a:p>
          <a:p>
            <a:pPr marL="119063" indent="-119063" algn="l" fontAlgn="auto">
              <a:spcBef>
                <a:spcPts val="100"/>
              </a:spcBef>
              <a:spcAft>
                <a:spcPts val="0"/>
              </a:spcAft>
              <a:buFont typeface="Arial" panose="020B0604020202020204" pitchFamily="34" charset="0"/>
              <a:buChar char="•"/>
            </a:pPr>
            <a:r>
              <a:rPr lang="en-US" sz="1050" b="0" dirty="0">
                <a:solidFill>
                  <a:prstClr val="black"/>
                </a:solidFill>
                <a:latin typeface="Arial"/>
              </a:rPr>
              <a:t>Implement fraud controls</a:t>
            </a:r>
          </a:p>
        </p:txBody>
      </p:sp>
      <p:sp>
        <p:nvSpPr>
          <p:cNvPr id="63" name="Rectangle 62"/>
          <p:cNvSpPr/>
          <p:nvPr/>
        </p:nvSpPr>
        <p:spPr>
          <a:xfrm>
            <a:off x="266046" y="3219436"/>
            <a:ext cx="3903633" cy="261610"/>
          </a:xfrm>
          <a:prstGeom prst="rect">
            <a:avLst/>
          </a:prstGeom>
        </p:spPr>
        <p:txBody>
          <a:bodyPr wrap="none">
            <a:spAutoFit/>
          </a:bodyPr>
          <a:lstStyle/>
          <a:p>
            <a:pPr algn="l" fontAlgn="auto">
              <a:spcBef>
                <a:spcPts val="0"/>
              </a:spcBef>
              <a:spcAft>
                <a:spcPts val="0"/>
              </a:spcAft>
            </a:pPr>
            <a:r>
              <a:rPr lang="en-US" sz="1100" b="1" dirty="0">
                <a:solidFill>
                  <a:srgbClr val="313131"/>
                </a:solidFill>
                <a:latin typeface="Arial"/>
              </a:rPr>
              <a:t>Example </a:t>
            </a:r>
            <a:r>
              <a:rPr lang="en-US" sz="1100" b="1" dirty="0" smtClean="0">
                <a:solidFill>
                  <a:srgbClr val="313131"/>
                </a:solidFill>
                <a:latin typeface="Arial"/>
              </a:rPr>
              <a:t>Response and Capability </a:t>
            </a:r>
            <a:r>
              <a:rPr lang="en-US" sz="1100" b="1" dirty="0">
                <a:solidFill>
                  <a:srgbClr val="313131"/>
                </a:solidFill>
                <a:latin typeface="Arial"/>
              </a:rPr>
              <a:t>Enhancing </a:t>
            </a:r>
            <a:r>
              <a:rPr lang="en-US" sz="1100" b="1" dirty="0" smtClean="0">
                <a:solidFill>
                  <a:srgbClr val="313131"/>
                </a:solidFill>
                <a:latin typeface="Arial"/>
              </a:rPr>
              <a:t>Activities</a:t>
            </a:r>
            <a:endParaRPr lang="en-US" sz="1100" b="1" dirty="0">
              <a:solidFill>
                <a:prstClr val="black"/>
              </a:solidFill>
              <a:latin typeface="Arial"/>
            </a:endParaRPr>
          </a:p>
        </p:txBody>
      </p:sp>
      <p:sp>
        <p:nvSpPr>
          <p:cNvPr id="64" name="Rectangle 63"/>
          <p:cNvSpPr/>
          <p:nvPr/>
        </p:nvSpPr>
        <p:spPr>
          <a:xfrm>
            <a:off x="4614944" y="3218131"/>
            <a:ext cx="3814040" cy="261610"/>
          </a:xfrm>
          <a:prstGeom prst="rect">
            <a:avLst/>
          </a:prstGeom>
        </p:spPr>
        <p:txBody>
          <a:bodyPr wrap="none">
            <a:spAutoFit/>
          </a:bodyPr>
          <a:lstStyle/>
          <a:p>
            <a:pPr algn="l" fontAlgn="auto">
              <a:spcBef>
                <a:spcPts val="0"/>
              </a:spcBef>
              <a:spcAft>
                <a:spcPts val="0"/>
              </a:spcAft>
            </a:pPr>
            <a:r>
              <a:rPr lang="en-US" sz="1100" b="1" dirty="0">
                <a:solidFill>
                  <a:srgbClr val="313131"/>
                </a:solidFill>
                <a:latin typeface="Arial"/>
              </a:rPr>
              <a:t>Examples of Confidence Influencing Events / </a:t>
            </a:r>
            <a:r>
              <a:rPr lang="en-US" sz="1100" b="1" dirty="0" smtClean="0">
                <a:solidFill>
                  <a:srgbClr val="313131"/>
                </a:solidFill>
                <a:latin typeface="Arial"/>
              </a:rPr>
              <a:t>Realities</a:t>
            </a:r>
            <a:endParaRPr lang="en-US" sz="1100" b="1" dirty="0">
              <a:solidFill>
                <a:prstClr val="black"/>
              </a:solidFill>
              <a:latin typeface="Arial"/>
            </a:endParaRPr>
          </a:p>
        </p:txBody>
      </p:sp>
      <p:sp>
        <p:nvSpPr>
          <p:cNvPr id="65" name="Down Arrow 64"/>
          <p:cNvSpPr/>
          <p:nvPr/>
        </p:nvSpPr>
        <p:spPr bwMode="gray">
          <a:xfrm>
            <a:off x="4849781" y="3556069"/>
            <a:ext cx="185931" cy="147263"/>
          </a:xfrm>
          <a:prstGeom prst="downArrow">
            <a:avLst/>
          </a:prstGeom>
          <a:solidFill>
            <a:srgbClr val="C00000"/>
          </a:solidFill>
          <a:ln w="19050" algn="ctr">
            <a:noFill/>
            <a:miter lim="800000"/>
            <a:headEnd/>
            <a:tailEnd/>
          </a:ln>
        </p:spPr>
        <p:txBody>
          <a:bodyPr wrap="square" lIns="88900" tIns="88900" rIns="88900" bIns="88900" rtlCol="0" anchor="ctr"/>
          <a:lstStyle/>
          <a:p>
            <a:pPr fontAlgn="auto">
              <a:lnSpc>
                <a:spcPct val="106000"/>
              </a:lnSpc>
              <a:spcBef>
                <a:spcPts val="0"/>
              </a:spcBef>
              <a:spcAft>
                <a:spcPts val="0"/>
              </a:spcAft>
              <a:buFont typeface="Wingdings 2" pitchFamily="18" charset="2"/>
              <a:buNone/>
            </a:pPr>
            <a:endParaRPr lang="en-US" sz="1100" b="1" dirty="0" smtClean="0">
              <a:solidFill>
                <a:prstClr val="white"/>
              </a:solidFill>
              <a:latin typeface="Arial"/>
              <a:cs typeface="+mn-cs"/>
            </a:endParaRPr>
          </a:p>
        </p:txBody>
      </p:sp>
      <p:sp>
        <p:nvSpPr>
          <p:cNvPr id="66" name="Down Arrow 65"/>
          <p:cNvSpPr/>
          <p:nvPr/>
        </p:nvSpPr>
        <p:spPr bwMode="gray">
          <a:xfrm>
            <a:off x="4854293" y="3832845"/>
            <a:ext cx="185931" cy="147263"/>
          </a:xfrm>
          <a:prstGeom prst="downArrow">
            <a:avLst/>
          </a:prstGeom>
          <a:solidFill>
            <a:srgbClr val="C00000"/>
          </a:solidFill>
          <a:ln w="19050" algn="ctr">
            <a:noFill/>
            <a:miter lim="800000"/>
            <a:headEnd/>
            <a:tailEnd/>
          </a:ln>
        </p:spPr>
        <p:txBody>
          <a:bodyPr wrap="square" lIns="88900" tIns="88900" rIns="88900" bIns="88900" rtlCol="0" anchor="ctr"/>
          <a:lstStyle/>
          <a:p>
            <a:pPr fontAlgn="auto">
              <a:lnSpc>
                <a:spcPct val="106000"/>
              </a:lnSpc>
              <a:spcBef>
                <a:spcPts val="0"/>
              </a:spcBef>
              <a:spcAft>
                <a:spcPts val="0"/>
              </a:spcAft>
              <a:buFont typeface="Wingdings 2" pitchFamily="18" charset="2"/>
              <a:buNone/>
            </a:pPr>
            <a:endParaRPr lang="en-US" sz="1600" dirty="0" smtClean="0">
              <a:solidFill>
                <a:prstClr val="white"/>
              </a:solidFill>
              <a:latin typeface="Arial"/>
              <a:cs typeface="+mn-cs"/>
            </a:endParaRPr>
          </a:p>
        </p:txBody>
      </p:sp>
      <p:sp>
        <p:nvSpPr>
          <p:cNvPr id="67" name="Down Arrow 66"/>
          <p:cNvSpPr/>
          <p:nvPr/>
        </p:nvSpPr>
        <p:spPr bwMode="gray">
          <a:xfrm>
            <a:off x="4854293" y="4030101"/>
            <a:ext cx="185931" cy="147263"/>
          </a:xfrm>
          <a:prstGeom prst="downArrow">
            <a:avLst/>
          </a:prstGeom>
          <a:solidFill>
            <a:srgbClr val="C00000"/>
          </a:solidFill>
          <a:ln w="19050" algn="ctr">
            <a:noFill/>
            <a:miter lim="800000"/>
            <a:headEnd/>
            <a:tailEnd/>
          </a:ln>
        </p:spPr>
        <p:txBody>
          <a:bodyPr wrap="square" lIns="88900" tIns="88900" rIns="88900" bIns="88900" rtlCol="0" anchor="ctr"/>
          <a:lstStyle/>
          <a:p>
            <a:pPr fontAlgn="auto">
              <a:lnSpc>
                <a:spcPct val="106000"/>
              </a:lnSpc>
              <a:spcBef>
                <a:spcPts val="0"/>
              </a:spcBef>
              <a:spcAft>
                <a:spcPts val="0"/>
              </a:spcAft>
              <a:buFont typeface="Wingdings 2" pitchFamily="18" charset="2"/>
              <a:buNone/>
            </a:pPr>
            <a:endParaRPr lang="en-US" sz="1600" dirty="0" smtClean="0">
              <a:solidFill>
                <a:prstClr val="white"/>
              </a:solidFill>
              <a:latin typeface="Arial"/>
              <a:cs typeface="+mn-cs"/>
            </a:endParaRPr>
          </a:p>
        </p:txBody>
      </p:sp>
      <p:sp>
        <p:nvSpPr>
          <p:cNvPr id="68" name="Down Arrow 67"/>
          <p:cNvSpPr/>
          <p:nvPr/>
        </p:nvSpPr>
        <p:spPr bwMode="gray">
          <a:xfrm>
            <a:off x="4849782" y="4247118"/>
            <a:ext cx="185931" cy="147263"/>
          </a:xfrm>
          <a:prstGeom prst="downArrow">
            <a:avLst/>
          </a:prstGeom>
          <a:solidFill>
            <a:srgbClr val="C00000"/>
          </a:solidFill>
          <a:ln w="19050" algn="ctr">
            <a:noFill/>
            <a:miter lim="800000"/>
            <a:headEnd/>
            <a:tailEnd/>
          </a:ln>
        </p:spPr>
        <p:txBody>
          <a:bodyPr wrap="square" lIns="88900" tIns="88900" rIns="88900" bIns="88900" rtlCol="0" anchor="ctr"/>
          <a:lstStyle/>
          <a:p>
            <a:pPr fontAlgn="auto">
              <a:lnSpc>
                <a:spcPct val="106000"/>
              </a:lnSpc>
              <a:spcBef>
                <a:spcPts val="0"/>
              </a:spcBef>
              <a:spcAft>
                <a:spcPts val="0"/>
              </a:spcAft>
              <a:buFont typeface="Wingdings 2" pitchFamily="18" charset="2"/>
              <a:buNone/>
            </a:pPr>
            <a:endParaRPr lang="en-US" sz="1600" dirty="0" smtClean="0">
              <a:solidFill>
                <a:prstClr val="white"/>
              </a:solidFill>
              <a:latin typeface="Arial"/>
              <a:cs typeface="+mn-cs"/>
            </a:endParaRPr>
          </a:p>
        </p:txBody>
      </p:sp>
      <p:sp>
        <p:nvSpPr>
          <p:cNvPr id="69" name="Down Arrow 68"/>
          <p:cNvSpPr/>
          <p:nvPr/>
        </p:nvSpPr>
        <p:spPr bwMode="gray">
          <a:xfrm>
            <a:off x="4849782" y="4745368"/>
            <a:ext cx="185931" cy="147263"/>
          </a:xfrm>
          <a:prstGeom prst="downArrow">
            <a:avLst/>
          </a:prstGeom>
          <a:solidFill>
            <a:srgbClr val="C00000"/>
          </a:solidFill>
          <a:ln w="19050" algn="ctr">
            <a:noFill/>
            <a:miter lim="800000"/>
            <a:headEnd/>
            <a:tailEnd/>
          </a:ln>
        </p:spPr>
        <p:txBody>
          <a:bodyPr wrap="square" lIns="88900" tIns="88900" rIns="88900" bIns="88900" rtlCol="0" anchor="ctr"/>
          <a:lstStyle/>
          <a:p>
            <a:pPr fontAlgn="auto">
              <a:lnSpc>
                <a:spcPct val="106000"/>
              </a:lnSpc>
              <a:spcBef>
                <a:spcPts val="0"/>
              </a:spcBef>
              <a:spcAft>
                <a:spcPts val="0"/>
              </a:spcAft>
              <a:buFont typeface="Wingdings 2" pitchFamily="18" charset="2"/>
              <a:buNone/>
            </a:pPr>
            <a:endParaRPr lang="en-US" sz="1600" dirty="0" smtClean="0">
              <a:solidFill>
                <a:prstClr val="white"/>
              </a:solidFill>
              <a:latin typeface="Arial"/>
              <a:cs typeface="+mn-cs"/>
            </a:endParaRPr>
          </a:p>
        </p:txBody>
      </p:sp>
      <p:sp>
        <p:nvSpPr>
          <p:cNvPr id="70" name="Down Arrow 69"/>
          <p:cNvSpPr/>
          <p:nvPr/>
        </p:nvSpPr>
        <p:spPr bwMode="gray">
          <a:xfrm>
            <a:off x="4841970" y="5222347"/>
            <a:ext cx="185931" cy="147263"/>
          </a:xfrm>
          <a:prstGeom prst="downArrow">
            <a:avLst/>
          </a:prstGeom>
          <a:solidFill>
            <a:srgbClr val="C00000"/>
          </a:solidFill>
          <a:ln w="19050" algn="ctr">
            <a:noFill/>
            <a:miter lim="800000"/>
            <a:headEnd/>
            <a:tailEnd/>
          </a:ln>
        </p:spPr>
        <p:txBody>
          <a:bodyPr wrap="square" lIns="88900" tIns="88900" rIns="88900" bIns="88900" rtlCol="0" anchor="ctr"/>
          <a:lstStyle/>
          <a:p>
            <a:pPr fontAlgn="auto">
              <a:lnSpc>
                <a:spcPct val="106000"/>
              </a:lnSpc>
              <a:spcBef>
                <a:spcPts val="0"/>
              </a:spcBef>
              <a:spcAft>
                <a:spcPts val="0"/>
              </a:spcAft>
              <a:buFont typeface="Wingdings 2" pitchFamily="18" charset="2"/>
              <a:buNone/>
            </a:pPr>
            <a:endParaRPr lang="en-US" sz="1600" dirty="0" smtClean="0">
              <a:solidFill>
                <a:prstClr val="white"/>
              </a:solidFill>
              <a:latin typeface="Arial"/>
              <a:cs typeface="+mn-cs"/>
            </a:endParaRPr>
          </a:p>
        </p:txBody>
      </p:sp>
      <p:sp>
        <p:nvSpPr>
          <p:cNvPr id="71" name="Left-Right Arrow 70"/>
          <p:cNvSpPr/>
          <p:nvPr/>
        </p:nvSpPr>
        <p:spPr bwMode="gray">
          <a:xfrm>
            <a:off x="4776198" y="5700379"/>
            <a:ext cx="239946" cy="134959"/>
          </a:xfrm>
          <a:prstGeom prst="leftRightArrow">
            <a:avLst/>
          </a:prstGeom>
          <a:solidFill>
            <a:srgbClr val="FFC000"/>
          </a:solidFill>
          <a:ln w="19050" algn="ctr">
            <a:noFill/>
            <a:miter lim="800000"/>
            <a:headEnd/>
            <a:tailEnd/>
          </a:ln>
        </p:spPr>
        <p:txBody>
          <a:bodyPr wrap="square" lIns="88900" tIns="88900" rIns="88900" bIns="88900" rtlCol="0" anchor="ctr"/>
          <a:lstStyle/>
          <a:p>
            <a:pPr fontAlgn="auto">
              <a:lnSpc>
                <a:spcPct val="106000"/>
              </a:lnSpc>
              <a:spcBef>
                <a:spcPts val="0"/>
              </a:spcBef>
              <a:spcAft>
                <a:spcPts val="0"/>
              </a:spcAft>
              <a:buFont typeface="Wingdings 2" pitchFamily="18" charset="2"/>
              <a:buNone/>
            </a:pPr>
            <a:endParaRPr lang="en-US" sz="1600" dirty="0" smtClean="0">
              <a:solidFill>
                <a:prstClr val="white"/>
              </a:solidFill>
              <a:latin typeface="Arial"/>
              <a:cs typeface="+mn-cs"/>
            </a:endParaRPr>
          </a:p>
        </p:txBody>
      </p:sp>
    </p:spTree>
    <p:extLst>
      <p:ext uri="{BB962C8B-B14F-4D97-AF65-F5344CB8AC3E}">
        <p14:creationId xmlns:p14="http://schemas.microsoft.com/office/powerpoint/2010/main" val="82584571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itle 2"/>
          <p:cNvSpPr>
            <a:spLocks noGrp="1"/>
          </p:cNvSpPr>
          <p:nvPr>
            <p:ph type="title"/>
          </p:nvPr>
        </p:nvSpPr>
        <p:spPr>
          <a:xfrm>
            <a:off x="365760" y="204519"/>
            <a:ext cx="8412480" cy="816553"/>
          </a:xfrm>
          <a:prstGeom prst="rect">
            <a:avLst/>
          </a:prstGeo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3C8A2E"/>
                </a:solidFill>
                <a:effectLst/>
                <a:uLnTx/>
                <a:uFillTx/>
              </a:rPr>
              <a:t>Cyber Incident Response Lifecycle</a:t>
            </a:r>
            <a:r>
              <a:rPr kumimoji="0" lang="en-US" sz="2800" b="0" i="0" u="none" strike="noStrike" kern="0" cap="none" spc="0" normalizeH="0" baseline="0" noProof="0" dirty="0">
                <a:ln>
                  <a:noFill/>
                </a:ln>
                <a:solidFill>
                  <a:sysClr val="windowText" lastClr="000000"/>
                </a:solidFill>
                <a:effectLst/>
                <a:uLnTx/>
                <a:uFillTx/>
              </a:rPr>
              <a:t/>
            </a:r>
            <a:br>
              <a:rPr kumimoji="0" lang="en-US" sz="2800" b="0" i="0" u="none" strike="noStrike" kern="0" cap="none" spc="0" normalizeH="0" baseline="0" noProof="0" dirty="0">
                <a:ln>
                  <a:noFill/>
                </a:ln>
                <a:solidFill>
                  <a:sysClr val="windowText" lastClr="000000"/>
                </a:solidFill>
                <a:effectLst/>
                <a:uLnTx/>
                <a:uFillTx/>
              </a:rPr>
            </a:br>
            <a:r>
              <a:rPr kumimoji="0" lang="en-US" sz="2000" b="0" i="0" u="none" strike="noStrike" kern="0" cap="none" spc="0" normalizeH="0" baseline="0" noProof="0" dirty="0" smtClean="0">
                <a:ln>
                  <a:noFill/>
                </a:ln>
                <a:solidFill>
                  <a:srgbClr val="002776"/>
                </a:solidFill>
                <a:effectLst/>
                <a:uLnTx/>
                <a:uFillTx/>
              </a:rPr>
              <a:t>What to expect in the intermediate-term</a:t>
            </a:r>
            <a:endParaRPr kumimoji="0" lang="en-US" sz="2000" b="0" i="0" u="none" strike="noStrike" kern="0" cap="none" spc="0" normalizeH="0" baseline="0" noProof="0" dirty="0">
              <a:ln>
                <a:noFill/>
              </a:ln>
              <a:solidFill>
                <a:srgbClr val="002776"/>
              </a:solidFill>
              <a:effectLst/>
              <a:uLnTx/>
              <a:uFillTx/>
            </a:endParaRPr>
          </a:p>
        </p:txBody>
      </p:sp>
      <p:grpSp>
        <p:nvGrpSpPr>
          <p:cNvPr id="81" name="Group 80"/>
          <p:cNvGrpSpPr/>
          <p:nvPr/>
        </p:nvGrpSpPr>
        <p:grpSpPr>
          <a:xfrm>
            <a:off x="288919" y="1230629"/>
            <a:ext cx="8686800" cy="2107580"/>
            <a:chOff x="-15087" y="972310"/>
            <a:chExt cx="8852353" cy="3559643"/>
          </a:xfrm>
          <a:effectLst/>
        </p:grpSpPr>
        <p:sp>
          <p:nvSpPr>
            <p:cNvPr id="82" name="Freeform 81"/>
            <p:cNvSpPr/>
            <p:nvPr/>
          </p:nvSpPr>
          <p:spPr>
            <a:xfrm>
              <a:off x="886692" y="2758786"/>
              <a:ext cx="578772" cy="233796"/>
            </a:xfrm>
            <a:custGeom>
              <a:avLst/>
              <a:gdLst>
                <a:gd name="connsiteX0" fmla="*/ 669 w 578772"/>
                <a:gd name="connsiteY0" fmla="*/ 207819 h 233796"/>
                <a:gd name="connsiteX1" fmla="*/ 444015 w 578772"/>
                <a:gd name="connsiteY1" fmla="*/ 0 h 233796"/>
                <a:gd name="connsiteX2" fmla="*/ 554851 w 578772"/>
                <a:gd name="connsiteY2" fmla="*/ 207819 h 233796"/>
                <a:gd name="connsiteX3" fmla="*/ 669 w 578772"/>
                <a:gd name="connsiteY3" fmla="*/ 207819 h 233796"/>
              </a:gdLst>
              <a:ahLst/>
              <a:cxnLst>
                <a:cxn ang="0">
                  <a:pos x="connsiteX0" y="connsiteY0"/>
                </a:cxn>
                <a:cxn ang="0">
                  <a:pos x="connsiteX1" y="connsiteY1"/>
                </a:cxn>
                <a:cxn ang="0">
                  <a:pos x="connsiteX2" y="connsiteY2"/>
                </a:cxn>
                <a:cxn ang="0">
                  <a:pos x="connsiteX3" y="connsiteY3"/>
                </a:cxn>
              </a:cxnLst>
              <a:rect l="l" t="t" r="r" b="b"/>
              <a:pathLst>
                <a:path w="578772" h="233796">
                  <a:moveTo>
                    <a:pt x="669" y="207819"/>
                  </a:moveTo>
                  <a:cubicBezTo>
                    <a:pt x="-17804" y="173182"/>
                    <a:pt x="351651" y="0"/>
                    <a:pt x="444015" y="0"/>
                  </a:cubicBezTo>
                  <a:cubicBezTo>
                    <a:pt x="536379" y="0"/>
                    <a:pt x="621815" y="173183"/>
                    <a:pt x="554851" y="207819"/>
                  </a:cubicBezTo>
                  <a:cubicBezTo>
                    <a:pt x="487887" y="242455"/>
                    <a:pt x="19142" y="242456"/>
                    <a:pt x="669" y="207819"/>
                  </a:cubicBezTo>
                  <a:close/>
                </a:path>
              </a:pathLst>
            </a:custGeom>
            <a:solidFill>
              <a:srgbClr val="FF00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83" name="Freeform 82"/>
            <p:cNvSpPr/>
            <p:nvPr/>
          </p:nvSpPr>
          <p:spPr>
            <a:xfrm>
              <a:off x="2442411" y="972310"/>
              <a:ext cx="3809342" cy="2671435"/>
            </a:xfrm>
            <a:custGeom>
              <a:avLst/>
              <a:gdLst>
                <a:gd name="connsiteX0" fmla="*/ 15363 w 1402525"/>
                <a:gd name="connsiteY0" fmla="*/ 1066804 h 1192531"/>
                <a:gd name="connsiteX1" fmla="*/ 694236 w 1402525"/>
                <a:gd name="connsiteY1" fmla="*/ 4 h 1192531"/>
                <a:gd name="connsiteX2" fmla="*/ 1386963 w 1402525"/>
                <a:gd name="connsiteY2" fmla="*/ 1052949 h 1192531"/>
                <a:gd name="connsiteX3" fmla="*/ 15363 w 1402525"/>
                <a:gd name="connsiteY3" fmla="*/ 1066804 h 1192531"/>
              </a:gdLst>
              <a:ahLst/>
              <a:cxnLst>
                <a:cxn ang="0">
                  <a:pos x="connsiteX0" y="connsiteY0"/>
                </a:cxn>
                <a:cxn ang="0">
                  <a:pos x="connsiteX1" y="connsiteY1"/>
                </a:cxn>
                <a:cxn ang="0">
                  <a:pos x="connsiteX2" y="connsiteY2"/>
                </a:cxn>
                <a:cxn ang="0">
                  <a:pos x="connsiteX3" y="connsiteY3"/>
                </a:cxn>
              </a:cxnLst>
              <a:rect l="l" t="t" r="r" b="b"/>
              <a:pathLst>
                <a:path w="1402525" h="1192531">
                  <a:moveTo>
                    <a:pt x="15363" y="1066804"/>
                  </a:moveTo>
                  <a:cubicBezTo>
                    <a:pt x="-100092" y="891313"/>
                    <a:pt x="465636" y="2313"/>
                    <a:pt x="694236" y="4"/>
                  </a:cubicBezTo>
                  <a:cubicBezTo>
                    <a:pt x="922836" y="-2305"/>
                    <a:pt x="1504727" y="875149"/>
                    <a:pt x="1386963" y="1052949"/>
                  </a:cubicBezTo>
                  <a:cubicBezTo>
                    <a:pt x="1269199" y="1230749"/>
                    <a:pt x="130818" y="1242295"/>
                    <a:pt x="15363" y="1066804"/>
                  </a:cubicBezTo>
                  <a:close/>
                </a:path>
              </a:pathLst>
            </a:custGeom>
            <a:gradFill rotWithShape="1">
              <a:gsLst>
                <a:gs pos="33000">
                  <a:srgbClr val="FFC000">
                    <a:alpha val="65000"/>
                  </a:srgbClr>
                </a:gs>
                <a:gs pos="100000">
                  <a:sysClr val="window" lastClr="FFFFFF"/>
                </a:gs>
              </a:gsLst>
              <a:lin ang="0" scaled="0"/>
            </a:gra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84" name="Freeform 83"/>
            <p:cNvSpPr/>
            <p:nvPr/>
          </p:nvSpPr>
          <p:spPr>
            <a:xfrm>
              <a:off x="951170" y="1155122"/>
              <a:ext cx="3500516" cy="2078183"/>
            </a:xfrm>
            <a:custGeom>
              <a:avLst/>
              <a:gdLst>
                <a:gd name="connsiteX0" fmla="*/ 110221 w 3569378"/>
                <a:gd name="connsiteY0" fmla="*/ 1581590 h 1770895"/>
                <a:gd name="connsiteX1" fmla="*/ 886075 w 3569378"/>
                <a:gd name="connsiteY1" fmla="*/ 1068972 h 1770895"/>
                <a:gd name="connsiteX2" fmla="*/ 1537239 w 3569378"/>
                <a:gd name="connsiteY2" fmla="*/ 2172 h 1770895"/>
                <a:gd name="connsiteX3" fmla="*/ 2410075 w 3569378"/>
                <a:gd name="connsiteY3" fmla="*/ 1373772 h 1770895"/>
                <a:gd name="connsiteX4" fmla="*/ 3490730 w 3569378"/>
                <a:gd name="connsiteY4" fmla="*/ 1761699 h 1770895"/>
                <a:gd name="connsiteX5" fmla="*/ 110221 w 3569378"/>
                <a:gd name="connsiteY5" fmla="*/ 1581590 h 1770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9378" h="1770895">
                  <a:moveTo>
                    <a:pt x="110221" y="1581590"/>
                  </a:moveTo>
                  <a:cubicBezTo>
                    <a:pt x="-323888" y="1466135"/>
                    <a:pt x="648239" y="1332208"/>
                    <a:pt x="886075" y="1068972"/>
                  </a:cubicBezTo>
                  <a:cubicBezTo>
                    <a:pt x="1123911" y="805736"/>
                    <a:pt x="1283239" y="-48628"/>
                    <a:pt x="1537239" y="2172"/>
                  </a:cubicBezTo>
                  <a:cubicBezTo>
                    <a:pt x="1791239" y="52972"/>
                    <a:pt x="2084493" y="1080518"/>
                    <a:pt x="2410075" y="1373772"/>
                  </a:cubicBezTo>
                  <a:cubicBezTo>
                    <a:pt x="2735657" y="1667026"/>
                    <a:pt x="3876348" y="1720136"/>
                    <a:pt x="3490730" y="1761699"/>
                  </a:cubicBezTo>
                  <a:cubicBezTo>
                    <a:pt x="3105112" y="1803262"/>
                    <a:pt x="544330" y="1697045"/>
                    <a:pt x="110221" y="1581590"/>
                  </a:cubicBezTo>
                  <a:close/>
                </a:path>
              </a:pathLst>
            </a:custGeom>
            <a:gradFill rotWithShape="1">
              <a:gsLst>
                <a:gs pos="33000">
                  <a:srgbClr val="C00000">
                    <a:alpha val="65000"/>
                  </a:srgbClr>
                </a:gs>
                <a:gs pos="100000">
                  <a:sysClr val="window" lastClr="FFFFFF"/>
                </a:gs>
              </a:gsLst>
              <a:lin ang="0" scaled="0"/>
            </a:gra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85" name="Freeform 84"/>
            <p:cNvSpPr/>
            <p:nvPr/>
          </p:nvSpPr>
          <p:spPr>
            <a:xfrm>
              <a:off x="1762655" y="2006210"/>
              <a:ext cx="6567918" cy="1417231"/>
            </a:xfrm>
            <a:custGeom>
              <a:avLst/>
              <a:gdLst>
                <a:gd name="connsiteX0" fmla="*/ 6059 w 5901210"/>
                <a:gd name="connsiteY0" fmla="*/ 831427 h 901268"/>
                <a:gd name="connsiteX1" fmla="*/ 4550350 w 5901210"/>
                <a:gd name="connsiteY1" fmla="*/ 154 h 901268"/>
                <a:gd name="connsiteX2" fmla="*/ 5617150 w 5901210"/>
                <a:gd name="connsiteY2" fmla="*/ 762154 h 901268"/>
                <a:gd name="connsiteX3" fmla="*/ 6059 w 5901210"/>
                <a:gd name="connsiteY3" fmla="*/ 831427 h 901268"/>
              </a:gdLst>
              <a:ahLst/>
              <a:cxnLst>
                <a:cxn ang="0">
                  <a:pos x="connsiteX0" y="connsiteY0"/>
                </a:cxn>
                <a:cxn ang="0">
                  <a:pos x="connsiteX1" y="connsiteY1"/>
                </a:cxn>
                <a:cxn ang="0">
                  <a:pos x="connsiteX2" y="connsiteY2"/>
                </a:cxn>
                <a:cxn ang="0">
                  <a:pos x="connsiteX3" y="connsiteY3"/>
                </a:cxn>
              </a:cxnLst>
              <a:rect l="l" t="t" r="r" b="b"/>
              <a:pathLst>
                <a:path w="5901210" h="901268">
                  <a:moveTo>
                    <a:pt x="6059" y="831427"/>
                  </a:moveTo>
                  <a:cubicBezTo>
                    <a:pt x="-171741" y="704427"/>
                    <a:pt x="3615168" y="11699"/>
                    <a:pt x="4550350" y="154"/>
                  </a:cubicBezTo>
                  <a:cubicBezTo>
                    <a:pt x="5485532" y="-11391"/>
                    <a:pt x="6372223" y="625918"/>
                    <a:pt x="5617150" y="762154"/>
                  </a:cubicBezTo>
                  <a:cubicBezTo>
                    <a:pt x="4862077" y="898390"/>
                    <a:pt x="183859" y="958427"/>
                    <a:pt x="6059" y="831427"/>
                  </a:cubicBezTo>
                  <a:close/>
                </a:path>
              </a:pathLst>
            </a:custGeom>
            <a:solidFill>
              <a:srgbClr val="3C8A2E">
                <a:alpha val="50000"/>
              </a:srgbClr>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86" name="Rectangle 85"/>
            <p:cNvSpPr/>
            <p:nvPr/>
          </p:nvSpPr>
          <p:spPr>
            <a:xfrm>
              <a:off x="177598" y="3030154"/>
              <a:ext cx="8659668" cy="674953"/>
            </a:xfrm>
            <a:prstGeom prst="rect">
              <a:avLst/>
            </a:prstGeom>
            <a:solidFill>
              <a:sysClr val="window" lastClr="FFFFFF"/>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87" name="AutoShape 17"/>
            <p:cNvSpPr>
              <a:spLocks noChangeArrowheads="1"/>
            </p:cNvSpPr>
            <p:nvPr/>
          </p:nvSpPr>
          <p:spPr bwMode="gray">
            <a:xfrm>
              <a:off x="-15087" y="3733350"/>
              <a:ext cx="8499648" cy="798603"/>
            </a:xfrm>
            <a:prstGeom prst="rightArrow">
              <a:avLst/>
            </a:prstGeom>
            <a:gradFill flip="none" rotWithShape="1">
              <a:gsLst>
                <a:gs pos="19000">
                  <a:srgbClr val="C00000"/>
                </a:gs>
                <a:gs pos="3000">
                  <a:srgbClr val="575757"/>
                </a:gs>
                <a:gs pos="71000">
                  <a:srgbClr val="81BC00">
                    <a:lumMod val="85000"/>
                  </a:srgbClr>
                </a:gs>
                <a:gs pos="44000">
                  <a:srgbClr val="FFD347"/>
                </a:gs>
                <a:gs pos="91000">
                  <a:srgbClr val="3C8A2E"/>
                </a:gs>
              </a:gsLst>
              <a:lin ang="0" scaled="1"/>
              <a:tileRect/>
            </a:gradFill>
            <a:ln w="12700" cap="rnd" algn="ctr">
              <a:noFill/>
              <a:miter lim="800000"/>
              <a:headEnd/>
              <a:tailEnd/>
            </a:ln>
            <a:effectLst/>
          </p:spPr>
          <p:txBody>
            <a:bodyPr wrap="square" lIns="45720" rIns="45720" anchor="ctr"/>
            <a:lstStyle/>
            <a:p>
              <a:pPr marL="0" marR="0" lvl="0" indent="0" defTabSz="914400" eaLnBrk="1" fontAlgn="auto" latinLnBrk="0" hangingPunct="1">
                <a:lnSpc>
                  <a:spcPct val="11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white"/>
                </a:solidFill>
                <a:effectLst/>
                <a:uLnTx/>
                <a:uFillTx/>
                <a:latin typeface="Arial"/>
              </a:endParaRPr>
            </a:p>
          </p:txBody>
        </p:sp>
        <p:sp>
          <p:nvSpPr>
            <p:cNvPr id="88" name="Rounded Rectangle 87"/>
            <p:cNvSpPr/>
            <p:nvPr/>
          </p:nvSpPr>
          <p:spPr>
            <a:xfrm flipV="1">
              <a:off x="-13295" y="3046951"/>
              <a:ext cx="874058" cy="66125"/>
            </a:xfrm>
            <a:prstGeom prst="roundRect">
              <a:avLst/>
            </a:prstGeom>
            <a:solidFill>
              <a:srgbClr val="3C8A2E"/>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89" name="Parallelogram 88"/>
            <p:cNvSpPr/>
            <p:nvPr/>
          </p:nvSpPr>
          <p:spPr>
            <a:xfrm rot="16200000">
              <a:off x="-99095" y="2873315"/>
              <a:ext cx="2196837" cy="277121"/>
            </a:xfrm>
            <a:prstGeom prst="parallelogram">
              <a:avLst/>
            </a:prstGeom>
            <a:solidFill>
              <a:srgbClr val="FF0000">
                <a:alpha val="70000"/>
              </a:srgbClr>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Arial"/>
                  <a:ea typeface="+mn-ea"/>
                  <a:cs typeface="+mn-cs"/>
                </a:rPr>
                <a:t>CRISIS</a:t>
              </a:r>
              <a:endParaRPr kumimoji="0" lang="en-US" sz="1200" b="0" i="0" u="none" strike="noStrike" kern="0" cap="none" spc="0" normalizeH="0" baseline="0" noProof="0" dirty="0">
                <a:ln>
                  <a:noFill/>
                </a:ln>
                <a:solidFill>
                  <a:prstClr val="white"/>
                </a:solidFill>
                <a:effectLst/>
                <a:uLnTx/>
                <a:uFillTx/>
                <a:latin typeface="Arial"/>
                <a:ea typeface="+mn-ea"/>
                <a:cs typeface="+mn-cs"/>
              </a:endParaRPr>
            </a:p>
          </p:txBody>
        </p:sp>
      </p:grpSp>
      <p:sp>
        <p:nvSpPr>
          <p:cNvPr id="90" name="TextBox 89"/>
          <p:cNvSpPr txBox="1"/>
          <p:nvPr/>
        </p:nvSpPr>
        <p:spPr>
          <a:xfrm>
            <a:off x="296872" y="2461494"/>
            <a:ext cx="851515" cy="323165"/>
          </a:xfrm>
          <a:prstGeom prst="rect">
            <a:avLst/>
          </a:prstGeom>
          <a:noFill/>
        </p:spPr>
        <p:txBody>
          <a:bodyPr wrap="none" rtlCol="0">
            <a:spAutoFit/>
          </a:bodyPr>
          <a:lstStyle/>
          <a:p>
            <a:pPr algn="l" fontAlgn="auto">
              <a:spcBef>
                <a:spcPts val="0"/>
              </a:spcBef>
              <a:spcAft>
                <a:spcPts val="0"/>
              </a:spcAft>
            </a:pPr>
            <a:r>
              <a:rPr lang="en-US" sz="800" dirty="0" smtClean="0">
                <a:solidFill>
                  <a:srgbClr val="3C8A2E"/>
                </a:solidFill>
                <a:latin typeface="Arial"/>
              </a:rPr>
              <a:t>MONITORING</a:t>
            </a:r>
          </a:p>
          <a:p>
            <a:pPr algn="l" fontAlgn="auto">
              <a:spcBef>
                <a:spcPts val="0"/>
              </a:spcBef>
              <a:spcAft>
                <a:spcPts val="0"/>
              </a:spcAft>
            </a:pPr>
            <a:r>
              <a:rPr lang="en-US" sz="700" dirty="0" smtClean="0">
                <a:solidFill>
                  <a:srgbClr val="313131"/>
                </a:solidFill>
                <a:latin typeface="Arial"/>
              </a:rPr>
              <a:t>Ongoing</a:t>
            </a:r>
            <a:endParaRPr lang="en-US" sz="700" dirty="0">
              <a:solidFill>
                <a:srgbClr val="313131"/>
              </a:solidFill>
              <a:latin typeface="Arial"/>
            </a:endParaRPr>
          </a:p>
        </p:txBody>
      </p:sp>
      <p:sp>
        <p:nvSpPr>
          <p:cNvPr id="91" name="TextBox 90"/>
          <p:cNvSpPr txBox="1"/>
          <p:nvPr/>
        </p:nvSpPr>
        <p:spPr>
          <a:xfrm>
            <a:off x="1853371" y="2472947"/>
            <a:ext cx="1122423" cy="323165"/>
          </a:xfrm>
          <a:prstGeom prst="rect">
            <a:avLst/>
          </a:prstGeom>
          <a:noFill/>
        </p:spPr>
        <p:txBody>
          <a:bodyPr wrap="none" rtlCol="0">
            <a:spAutoFit/>
          </a:bodyPr>
          <a:lstStyle/>
          <a:p>
            <a:pPr algn="l" fontAlgn="auto">
              <a:spcBef>
                <a:spcPts val="0"/>
              </a:spcBef>
              <a:spcAft>
                <a:spcPts val="0"/>
              </a:spcAft>
            </a:pPr>
            <a:r>
              <a:rPr lang="en-US" sz="800" dirty="0" smtClean="0">
                <a:solidFill>
                  <a:srgbClr val="C00000"/>
                </a:solidFill>
                <a:latin typeface="Arial"/>
              </a:rPr>
              <a:t>SHORT-TERM</a:t>
            </a:r>
          </a:p>
          <a:p>
            <a:pPr algn="l" fontAlgn="auto">
              <a:spcBef>
                <a:spcPts val="0"/>
              </a:spcBef>
              <a:spcAft>
                <a:spcPts val="0"/>
              </a:spcAft>
            </a:pPr>
            <a:r>
              <a:rPr lang="en-US" sz="700" dirty="0" smtClean="0">
                <a:solidFill>
                  <a:srgbClr val="313131"/>
                </a:solidFill>
                <a:latin typeface="Arial"/>
              </a:rPr>
              <a:t>Hours – Days - Weeks</a:t>
            </a:r>
            <a:endParaRPr lang="en-US" sz="700" dirty="0">
              <a:solidFill>
                <a:srgbClr val="313131"/>
              </a:solidFill>
              <a:latin typeface="Arial"/>
            </a:endParaRPr>
          </a:p>
        </p:txBody>
      </p:sp>
      <p:sp>
        <p:nvSpPr>
          <p:cNvPr id="92" name="TextBox 91"/>
          <p:cNvSpPr txBox="1"/>
          <p:nvPr/>
        </p:nvSpPr>
        <p:spPr>
          <a:xfrm>
            <a:off x="4159587" y="2447845"/>
            <a:ext cx="978153" cy="323165"/>
          </a:xfrm>
          <a:prstGeom prst="rect">
            <a:avLst/>
          </a:prstGeom>
          <a:noFill/>
        </p:spPr>
        <p:txBody>
          <a:bodyPr wrap="none" rtlCol="0">
            <a:spAutoFit/>
          </a:bodyPr>
          <a:lstStyle/>
          <a:p>
            <a:pPr algn="l" fontAlgn="auto">
              <a:spcBef>
                <a:spcPts val="0"/>
              </a:spcBef>
              <a:spcAft>
                <a:spcPts val="0"/>
              </a:spcAft>
            </a:pPr>
            <a:r>
              <a:rPr lang="en-US" sz="800" dirty="0" smtClean="0">
                <a:solidFill>
                  <a:srgbClr val="FFC000"/>
                </a:solidFill>
                <a:latin typeface="Arial"/>
              </a:rPr>
              <a:t>INTERMEDIATE</a:t>
            </a:r>
          </a:p>
          <a:p>
            <a:pPr algn="l" fontAlgn="auto">
              <a:spcBef>
                <a:spcPts val="0"/>
              </a:spcBef>
              <a:spcAft>
                <a:spcPts val="0"/>
              </a:spcAft>
            </a:pPr>
            <a:r>
              <a:rPr lang="en-US" sz="700" dirty="0" smtClean="0">
                <a:solidFill>
                  <a:srgbClr val="313131"/>
                </a:solidFill>
                <a:latin typeface="Arial"/>
              </a:rPr>
              <a:t>Weeks – Months</a:t>
            </a:r>
            <a:endParaRPr lang="en-US" sz="700" dirty="0">
              <a:solidFill>
                <a:srgbClr val="313131"/>
              </a:solidFill>
              <a:latin typeface="Arial"/>
            </a:endParaRPr>
          </a:p>
        </p:txBody>
      </p:sp>
      <p:sp>
        <p:nvSpPr>
          <p:cNvPr id="93" name="TextBox 92"/>
          <p:cNvSpPr txBox="1"/>
          <p:nvPr/>
        </p:nvSpPr>
        <p:spPr>
          <a:xfrm>
            <a:off x="6681448" y="2447845"/>
            <a:ext cx="848309" cy="323165"/>
          </a:xfrm>
          <a:prstGeom prst="rect">
            <a:avLst/>
          </a:prstGeom>
          <a:noFill/>
        </p:spPr>
        <p:txBody>
          <a:bodyPr wrap="none" rtlCol="0">
            <a:spAutoFit/>
          </a:bodyPr>
          <a:lstStyle/>
          <a:p>
            <a:pPr algn="l" fontAlgn="auto">
              <a:spcBef>
                <a:spcPts val="0"/>
              </a:spcBef>
              <a:spcAft>
                <a:spcPts val="0"/>
              </a:spcAft>
            </a:pPr>
            <a:r>
              <a:rPr lang="en-US" sz="800" dirty="0" smtClean="0">
                <a:solidFill>
                  <a:srgbClr val="3C8A2E"/>
                </a:solidFill>
                <a:latin typeface="Arial"/>
              </a:rPr>
              <a:t>LONG-TERM</a:t>
            </a:r>
          </a:p>
          <a:p>
            <a:pPr algn="l" fontAlgn="auto">
              <a:spcBef>
                <a:spcPts val="0"/>
              </a:spcBef>
              <a:spcAft>
                <a:spcPts val="0"/>
              </a:spcAft>
            </a:pPr>
            <a:r>
              <a:rPr lang="en-US" sz="700" dirty="0" smtClean="0">
                <a:solidFill>
                  <a:srgbClr val="313131"/>
                </a:solidFill>
                <a:latin typeface="Arial"/>
              </a:rPr>
              <a:t>Months – Years</a:t>
            </a:r>
            <a:endParaRPr lang="en-US" sz="700" dirty="0">
              <a:solidFill>
                <a:srgbClr val="313131"/>
              </a:solidFill>
              <a:latin typeface="Arial"/>
            </a:endParaRPr>
          </a:p>
        </p:txBody>
      </p:sp>
      <p:sp>
        <p:nvSpPr>
          <p:cNvPr id="94" name="TextBox 93"/>
          <p:cNvSpPr txBox="1"/>
          <p:nvPr/>
        </p:nvSpPr>
        <p:spPr>
          <a:xfrm>
            <a:off x="4666128" y="3215524"/>
            <a:ext cx="3835949" cy="261610"/>
          </a:xfrm>
          <a:prstGeom prst="rect">
            <a:avLst/>
          </a:prstGeom>
          <a:noFill/>
        </p:spPr>
        <p:txBody>
          <a:bodyPr wrap="square" lIns="0" rtlCol="0">
            <a:spAutoFit/>
          </a:bodyPr>
          <a:lstStyle/>
          <a:p>
            <a:pPr algn="l" fontAlgn="auto">
              <a:spcBef>
                <a:spcPts val="0"/>
              </a:spcBef>
              <a:spcAft>
                <a:spcPts val="0"/>
              </a:spcAft>
            </a:pPr>
            <a:r>
              <a:rPr lang="en-US" sz="1100" b="1" dirty="0">
                <a:solidFill>
                  <a:srgbClr val="313131"/>
                </a:solidFill>
                <a:latin typeface="Arial"/>
              </a:rPr>
              <a:t>Examples of Confidence Influencing Events / </a:t>
            </a:r>
            <a:r>
              <a:rPr lang="en-US" sz="1100" b="1" dirty="0" smtClean="0">
                <a:solidFill>
                  <a:srgbClr val="313131"/>
                </a:solidFill>
                <a:latin typeface="Arial"/>
              </a:rPr>
              <a:t>Realities</a:t>
            </a:r>
            <a:endParaRPr lang="en-US" sz="1100" b="1" dirty="0">
              <a:solidFill>
                <a:prstClr val="black"/>
              </a:solidFill>
              <a:latin typeface="Arial"/>
            </a:endParaRPr>
          </a:p>
        </p:txBody>
      </p:sp>
      <p:graphicFrame>
        <p:nvGraphicFramePr>
          <p:cNvPr id="95" name="Chart 94"/>
          <p:cNvGraphicFramePr/>
          <p:nvPr>
            <p:extLst>
              <p:ext uri="{D42A27DB-BD31-4B8C-83A1-F6EECF244321}">
                <p14:modId xmlns:p14="http://schemas.microsoft.com/office/powerpoint/2010/main" val="3165987788"/>
              </p:ext>
            </p:extLst>
          </p:nvPr>
        </p:nvGraphicFramePr>
        <p:xfrm>
          <a:off x="90277" y="1048904"/>
          <a:ext cx="9147851" cy="1893599"/>
        </p:xfrm>
        <a:graphic>
          <a:graphicData uri="http://schemas.openxmlformats.org/drawingml/2006/chart">
            <c:chart xmlns:c="http://schemas.openxmlformats.org/drawingml/2006/chart" xmlns:r="http://schemas.openxmlformats.org/officeDocument/2006/relationships" r:id="rId3"/>
          </a:graphicData>
        </a:graphic>
      </p:graphicFrame>
      <p:sp>
        <p:nvSpPr>
          <p:cNvPr id="96" name="TextBox 95"/>
          <p:cNvSpPr txBox="1"/>
          <p:nvPr/>
        </p:nvSpPr>
        <p:spPr>
          <a:xfrm>
            <a:off x="361282" y="3289675"/>
            <a:ext cx="4210726" cy="169277"/>
          </a:xfrm>
          <a:prstGeom prst="rect">
            <a:avLst/>
          </a:prstGeom>
          <a:noFill/>
        </p:spPr>
        <p:txBody>
          <a:bodyPr wrap="square" lIns="0" tIns="0" rIns="0" bIns="0" rtlCol="0">
            <a:spAutoFit/>
          </a:bodyPr>
          <a:lstStyle/>
          <a:p>
            <a:pPr algn="l" fontAlgn="auto">
              <a:spcBef>
                <a:spcPts val="0"/>
              </a:spcBef>
              <a:spcAft>
                <a:spcPts val="0"/>
              </a:spcAft>
            </a:pPr>
            <a:r>
              <a:rPr lang="en-US" sz="1100" b="1" dirty="0" smtClean="0">
                <a:solidFill>
                  <a:srgbClr val="313131"/>
                </a:solidFill>
                <a:latin typeface="Arial"/>
              </a:rPr>
              <a:t>Example Response and Capability Enhancing Activities</a:t>
            </a:r>
            <a:endParaRPr lang="en-US" sz="1100" b="1" dirty="0">
              <a:solidFill>
                <a:prstClr val="black"/>
              </a:solidFill>
              <a:latin typeface="Arial"/>
            </a:endParaRPr>
          </a:p>
        </p:txBody>
      </p:sp>
      <p:sp>
        <p:nvSpPr>
          <p:cNvPr id="97" name="Rectangle 96"/>
          <p:cNvSpPr/>
          <p:nvPr/>
        </p:nvSpPr>
        <p:spPr>
          <a:xfrm>
            <a:off x="288919" y="3410912"/>
            <a:ext cx="4170345" cy="3154710"/>
          </a:xfrm>
          <a:prstGeom prst="rect">
            <a:avLst/>
          </a:prstGeom>
        </p:spPr>
        <p:txBody>
          <a:bodyPr wrap="square">
            <a:spAutoFit/>
          </a:bodyPr>
          <a:lstStyle/>
          <a:p>
            <a:pPr marL="119063" indent="-119063" algn="l" fontAlgn="auto">
              <a:spcBef>
                <a:spcPts val="100"/>
              </a:spcBef>
              <a:spcAft>
                <a:spcPts val="0"/>
              </a:spcAft>
              <a:buFont typeface="Arial" panose="020B0604020202020204" pitchFamily="34" charset="0"/>
              <a:buChar char="•"/>
            </a:pPr>
            <a:r>
              <a:rPr lang="en-US" sz="1050" b="0" dirty="0">
                <a:solidFill>
                  <a:prstClr val="black"/>
                </a:solidFill>
                <a:latin typeface="Arial"/>
              </a:rPr>
              <a:t>Execute notification procedures for data breach, if applicable</a:t>
            </a:r>
          </a:p>
          <a:p>
            <a:pPr marL="119063" indent="-119063" algn="l" fontAlgn="auto">
              <a:spcBef>
                <a:spcPts val="100"/>
              </a:spcBef>
              <a:spcAft>
                <a:spcPts val="0"/>
              </a:spcAft>
              <a:buFont typeface="Arial" panose="020B0604020202020204" pitchFamily="34" charset="0"/>
              <a:buChar char="•"/>
            </a:pPr>
            <a:r>
              <a:rPr lang="en-US" sz="1050" b="0" dirty="0">
                <a:solidFill>
                  <a:prstClr val="black"/>
                </a:solidFill>
                <a:latin typeface="Arial"/>
              </a:rPr>
              <a:t>Set up briefing sessions with appropriate officials and / or major clients and third-party</a:t>
            </a:r>
            <a:r>
              <a:rPr lang="en-US" sz="1050" b="0" dirty="0" smtClean="0">
                <a:solidFill>
                  <a:prstClr val="black"/>
                </a:solidFill>
                <a:latin typeface="Arial"/>
              </a:rPr>
              <a:t> </a:t>
            </a:r>
            <a:r>
              <a:rPr lang="en-US" sz="1050" b="0" dirty="0">
                <a:solidFill>
                  <a:prstClr val="black"/>
                </a:solidFill>
                <a:latin typeface="Arial"/>
              </a:rPr>
              <a:t>stakeholders</a:t>
            </a:r>
          </a:p>
          <a:p>
            <a:pPr marL="119063" indent="-119063" algn="l" fontAlgn="auto">
              <a:spcBef>
                <a:spcPts val="100"/>
              </a:spcBef>
              <a:spcAft>
                <a:spcPts val="0"/>
              </a:spcAft>
              <a:buFont typeface="Arial" panose="020B0604020202020204" pitchFamily="34" charset="0"/>
              <a:buChar char="•"/>
            </a:pPr>
            <a:r>
              <a:rPr lang="en-US" sz="1050" b="0" dirty="0">
                <a:solidFill>
                  <a:prstClr val="black"/>
                </a:solidFill>
                <a:latin typeface="Arial"/>
              </a:rPr>
              <a:t>Execute technical remediation and mitigation strategy</a:t>
            </a:r>
          </a:p>
          <a:p>
            <a:pPr marL="576263" lvl="1" indent="-119063" algn="l" fontAlgn="auto">
              <a:spcBef>
                <a:spcPts val="100"/>
              </a:spcBef>
              <a:spcAft>
                <a:spcPts val="0"/>
              </a:spcAft>
              <a:buFont typeface="Arial" panose="020B0604020202020204" pitchFamily="34" charset="0"/>
              <a:buChar char="•"/>
            </a:pPr>
            <a:r>
              <a:rPr lang="en-US" sz="1050" b="0" dirty="0">
                <a:solidFill>
                  <a:prstClr val="black"/>
                </a:solidFill>
                <a:latin typeface="Arial"/>
              </a:rPr>
              <a:t>Establish incidence response command center</a:t>
            </a:r>
          </a:p>
          <a:p>
            <a:pPr marL="576263" lvl="1" indent="-119063" algn="l" fontAlgn="auto">
              <a:spcBef>
                <a:spcPts val="100"/>
              </a:spcBef>
              <a:spcAft>
                <a:spcPts val="0"/>
              </a:spcAft>
              <a:buFont typeface="Arial" panose="020B0604020202020204" pitchFamily="34" charset="0"/>
              <a:buChar char="•"/>
            </a:pPr>
            <a:r>
              <a:rPr lang="en-US" sz="1050" b="0" dirty="0" smtClean="0">
                <a:solidFill>
                  <a:prstClr val="black"/>
                </a:solidFill>
                <a:latin typeface="Arial"/>
              </a:rPr>
              <a:t>Investigate </a:t>
            </a:r>
            <a:r>
              <a:rPr lang="en-US" sz="1050" b="0" dirty="0">
                <a:solidFill>
                  <a:prstClr val="black"/>
                </a:solidFill>
                <a:latin typeface="Arial"/>
              </a:rPr>
              <a:t>breach while preserving evidence</a:t>
            </a:r>
          </a:p>
          <a:p>
            <a:pPr marL="576263" lvl="1" indent="-119063" algn="l" fontAlgn="auto">
              <a:spcBef>
                <a:spcPts val="100"/>
              </a:spcBef>
              <a:spcAft>
                <a:spcPts val="0"/>
              </a:spcAft>
              <a:buFont typeface="Arial" panose="020B0604020202020204" pitchFamily="34" charset="0"/>
              <a:buChar char="•"/>
            </a:pPr>
            <a:r>
              <a:rPr lang="en-US" sz="1050" b="0" dirty="0" smtClean="0">
                <a:solidFill>
                  <a:prstClr val="black"/>
                </a:solidFill>
                <a:latin typeface="Arial"/>
              </a:rPr>
              <a:t>Install </a:t>
            </a:r>
            <a:r>
              <a:rPr lang="en-US" sz="1050" b="0" dirty="0">
                <a:solidFill>
                  <a:prstClr val="black"/>
                </a:solidFill>
                <a:latin typeface="Arial"/>
              </a:rPr>
              <a:t>monitoring and threat containment software</a:t>
            </a:r>
          </a:p>
          <a:p>
            <a:pPr marL="576263" lvl="1" indent="-119063" algn="l" fontAlgn="auto">
              <a:spcBef>
                <a:spcPts val="100"/>
              </a:spcBef>
              <a:spcAft>
                <a:spcPts val="0"/>
              </a:spcAft>
              <a:buFont typeface="Arial" panose="020B0604020202020204" pitchFamily="34" charset="0"/>
              <a:buChar char="•"/>
            </a:pPr>
            <a:r>
              <a:rPr lang="en-US" sz="1050" b="0" dirty="0">
                <a:solidFill>
                  <a:prstClr val="black"/>
                </a:solidFill>
                <a:latin typeface="Arial"/>
              </a:rPr>
              <a:t>Update software or configuration settings</a:t>
            </a:r>
          </a:p>
          <a:p>
            <a:pPr marL="119063" indent="-119063" algn="l" fontAlgn="auto">
              <a:spcBef>
                <a:spcPts val="100"/>
              </a:spcBef>
              <a:spcAft>
                <a:spcPts val="0"/>
              </a:spcAft>
              <a:buFont typeface="Arial" panose="020B0604020202020204" pitchFamily="34" charset="0"/>
              <a:buChar char="•"/>
            </a:pPr>
            <a:r>
              <a:rPr lang="en-US" sz="1050" b="0" dirty="0">
                <a:solidFill>
                  <a:prstClr val="black"/>
                </a:solidFill>
                <a:latin typeface="Arial"/>
              </a:rPr>
              <a:t>Assess need for declaring operational risk event</a:t>
            </a:r>
          </a:p>
          <a:p>
            <a:pPr marL="119063" indent="-119063" algn="l" fontAlgn="auto">
              <a:spcBef>
                <a:spcPts val="100"/>
              </a:spcBef>
              <a:spcAft>
                <a:spcPts val="0"/>
              </a:spcAft>
              <a:buFont typeface="Arial" panose="020B0604020202020204" pitchFamily="34" charset="0"/>
              <a:buChar char="•"/>
            </a:pPr>
            <a:r>
              <a:rPr lang="en-US" sz="1050" b="0" dirty="0">
                <a:solidFill>
                  <a:prstClr val="black"/>
                </a:solidFill>
                <a:latin typeface="Arial"/>
              </a:rPr>
              <a:t>Execute approved crisis communications plan, monitoring traditional and social media for customer sentiment</a:t>
            </a:r>
          </a:p>
          <a:p>
            <a:pPr marL="119063" indent="-119063" algn="l" fontAlgn="auto">
              <a:spcBef>
                <a:spcPts val="100"/>
              </a:spcBef>
              <a:spcAft>
                <a:spcPts val="0"/>
              </a:spcAft>
              <a:buFont typeface="Arial" panose="020B0604020202020204" pitchFamily="34" charset="0"/>
              <a:buChar char="•"/>
            </a:pPr>
            <a:r>
              <a:rPr lang="en-US" sz="1050" b="0" dirty="0">
                <a:solidFill>
                  <a:prstClr val="black"/>
                </a:solidFill>
                <a:latin typeface="Arial"/>
              </a:rPr>
              <a:t>Coordinate support for business process workarounds/interim processes, as appropriate</a:t>
            </a:r>
          </a:p>
          <a:p>
            <a:pPr marL="119063" indent="-119063" algn="l" fontAlgn="auto">
              <a:spcBef>
                <a:spcPts val="100"/>
              </a:spcBef>
              <a:spcAft>
                <a:spcPts val="0"/>
              </a:spcAft>
              <a:buFont typeface="Arial" panose="020B0604020202020204" pitchFamily="34" charset="0"/>
              <a:buChar char="•"/>
            </a:pPr>
            <a:r>
              <a:rPr lang="en-US" sz="1050" b="0" dirty="0">
                <a:solidFill>
                  <a:prstClr val="black"/>
                </a:solidFill>
                <a:latin typeface="Arial"/>
              </a:rPr>
              <a:t>Conduct criminal investigation and file criminal complaint or civil pleading, if applicable</a:t>
            </a:r>
          </a:p>
          <a:p>
            <a:pPr marL="119063" indent="-119063" algn="l" fontAlgn="auto">
              <a:spcBef>
                <a:spcPts val="100"/>
              </a:spcBef>
              <a:spcAft>
                <a:spcPts val="0"/>
              </a:spcAft>
              <a:buFont typeface="Arial" panose="020B0604020202020204" pitchFamily="34" charset="0"/>
              <a:buChar char="•"/>
            </a:pPr>
            <a:r>
              <a:rPr lang="en-US" sz="1050" b="0" dirty="0">
                <a:solidFill>
                  <a:prstClr val="black"/>
                </a:solidFill>
                <a:latin typeface="Arial"/>
              </a:rPr>
              <a:t>Determine and immediately operationalize steps needed to re-establish trust with client base</a:t>
            </a:r>
          </a:p>
          <a:p>
            <a:pPr marL="119063" indent="-119063" algn="l" fontAlgn="auto">
              <a:spcBef>
                <a:spcPts val="100"/>
              </a:spcBef>
              <a:spcAft>
                <a:spcPts val="0"/>
              </a:spcAft>
              <a:buFont typeface="Arial" panose="020B0604020202020204" pitchFamily="34" charset="0"/>
              <a:buChar char="•"/>
            </a:pPr>
            <a:r>
              <a:rPr lang="en-US" sz="1050" b="0" dirty="0">
                <a:solidFill>
                  <a:prstClr val="black"/>
                </a:solidFill>
                <a:latin typeface="Arial"/>
              </a:rPr>
              <a:t>Determine 8K filing requirement</a:t>
            </a:r>
          </a:p>
        </p:txBody>
      </p:sp>
      <p:sp>
        <p:nvSpPr>
          <p:cNvPr id="98" name="Rectangle 97"/>
          <p:cNvSpPr/>
          <p:nvPr/>
        </p:nvSpPr>
        <p:spPr>
          <a:xfrm>
            <a:off x="4666128" y="3484067"/>
            <a:ext cx="4477872" cy="2903359"/>
          </a:xfrm>
          <a:prstGeom prst="rect">
            <a:avLst/>
          </a:prstGeom>
        </p:spPr>
        <p:txBody>
          <a:bodyPr wrap="square">
            <a:spAutoFit/>
          </a:bodyPr>
          <a:lstStyle/>
          <a:p>
            <a:pPr algn="l" fontAlgn="auto">
              <a:spcBef>
                <a:spcPts val="100"/>
              </a:spcBef>
              <a:spcAft>
                <a:spcPts val="0"/>
              </a:spcAft>
            </a:pPr>
            <a:r>
              <a:rPr lang="en-US" sz="1050" b="0" dirty="0">
                <a:solidFill>
                  <a:prstClr val="black"/>
                </a:solidFill>
                <a:latin typeface="Arial"/>
              </a:rPr>
              <a:t>Regulatory investigation by Office of Civil Rights within HHS, States’ Attorney Generals begin to field complaints and investigate </a:t>
            </a:r>
            <a:r>
              <a:rPr lang="en-US" sz="1050" b="0" dirty="0">
                <a:solidFill>
                  <a:prstClr val="black"/>
                </a:solidFill>
                <a:latin typeface="Arial"/>
                <a:sym typeface="Wingdings" panose="05000000000000000000" pitchFamily="2" charset="2"/>
              </a:rPr>
              <a:t> Negatively impacting confidence levels</a:t>
            </a:r>
          </a:p>
          <a:p>
            <a:pPr algn="l" fontAlgn="auto">
              <a:spcBef>
                <a:spcPts val="100"/>
              </a:spcBef>
              <a:spcAft>
                <a:spcPts val="0"/>
              </a:spcAft>
            </a:pPr>
            <a:r>
              <a:rPr lang="en-US" sz="1050" b="0" dirty="0">
                <a:solidFill>
                  <a:prstClr val="black"/>
                </a:solidFill>
                <a:latin typeface="Arial"/>
                <a:sym typeface="Wingdings" panose="05000000000000000000" pitchFamily="2" charset="2"/>
              </a:rPr>
              <a:t>Regulatory  investigation by National Association of Insurance Commissioners  Increased scrutiny by State insurance regulators</a:t>
            </a:r>
          </a:p>
          <a:p>
            <a:pPr algn="l" fontAlgn="auto">
              <a:spcBef>
                <a:spcPts val="100"/>
              </a:spcBef>
              <a:spcAft>
                <a:spcPts val="0"/>
              </a:spcAft>
            </a:pPr>
            <a:r>
              <a:rPr lang="en-US" sz="1050" b="0" dirty="0">
                <a:solidFill>
                  <a:prstClr val="black"/>
                </a:solidFill>
                <a:latin typeface="Arial"/>
              </a:rPr>
              <a:t>Class action lawsuit / litigation wheels begin to turn </a:t>
            </a:r>
            <a:r>
              <a:rPr lang="en-US" sz="1050" b="0" dirty="0">
                <a:solidFill>
                  <a:prstClr val="black"/>
                </a:solidFill>
                <a:latin typeface="Arial"/>
                <a:sym typeface="Wingdings" panose="05000000000000000000" pitchFamily="2" charset="2"/>
              </a:rPr>
              <a:t> negatively impacting confidence levels</a:t>
            </a:r>
          </a:p>
          <a:p>
            <a:pPr algn="l" fontAlgn="auto">
              <a:spcBef>
                <a:spcPts val="100"/>
              </a:spcBef>
              <a:spcAft>
                <a:spcPts val="0"/>
              </a:spcAft>
            </a:pPr>
            <a:r>
              <a:rPr lang="en-US" sz="1050" b="0" dirty="0">
                <a:solidFill>
                  <a:prstClr val="black"/>
                </a:solidFill>
                <a:latin typeface="Arial"/>
                <a:sym typeface="Wingdings" panose="05000000000000000000" pitchFamily="2" charset="2"/>
              </a:rPr>
              <a:t>Initial notification of clients and potentially affected persons  negative impact initially, however, if managed properly could turn into a positive impact on confidence levels</a:t>
            </a:r>
          </a:p>
          <a:p>
            <a:pPr algn="l" fontAlgn="auto">
              <a:spcBef>
                <a:spcPts val="100"/>
              </a:spcBef>
              <a:spcAft>
                <a:spcPts val="0"/>
              </a:spcAft>
            </a:pPr>
            <a:r>
              <a:rPr lang="en-US" sz="1050" b="0" dirty="0">
                <a:solidFill>
                  <a:prstClr val="black"/>
                </a:solidFill>
                <a:latin typeface="Arial"/>
                <a:sym typeface="Wingdings" panose="05000000000000000000" pitchFamily="2" charset="2"/>
              </a:rPr>
              <a:t>Congressional hearings or inquiries  negative impact initially, these will increase visibility of the breach, however an effective response could positively impact confidence levels and stakeholder relationships</a:t>
            </a:r>
          </a:p>
          <a:p>
            <a:pPr algn="l" fontAlgn="auto">
              <a:spcBef>
                <a:spcPts val="100"/>
              </a:spcBef>
              <a:spcAft>
                <a:spcPts val="0"/>
              </a:spcAft>
            </a:pPr>
            <a:r>
              <a:rPr lang="en-US" sz="1050" b="0" dirty="0" smtClean="0">
                <a:solidFill>
                  <a:prstClr val="black"/>
                </a:solidFill>
                <a:latin typeface="Arial"/>
                <a:sym typeface="Wingdings" panose="05000000000000000000" pitchFamily="2" charset="2"/>
              </a:rPr>
              <a:t>Industry response will  likely be influenced by the ongoing dialogue with congress on the regulatory environment </a:t>
            </a:r>
            <a:r>
              <a:rPr lang="en-US" sz="1050" b="0" dirty="0">
                <a:solidFill>
                  <a:prstClr val="black"/>
                </a:solidFill>
                <a:latin typeface="Arial"/>
                <a:sym typeface="Wingdings" panose="05000000000000000000" pitchFamily="2" charset="2"/>
              </a:rPr>
              <a:t>this dialogue played out in the media could have unpredictable confidence ramifications; a qualified government relations team could neutralize this threat. </a:t>
            </a:r>
          </a:p>
        </p:txBody>
      </p:sp>
      <p:sp>
        <p:nvSpPr>
          <p:cNvPr id="99" name="Down Arrow 98"/>
          <p:cNvSpPr/>
          <p:nvPr/>
        </p:nvSpPr>
        <p:spPr bwMode="gray">
          <a:xfrm>
            <a:off x="4551669" y="3561344"/>
            <a:ext cx="184206" cy="158971"/>
          </a:xfrm>
          <a:prstGeom prst="downArrow">
            <a:avLst/>
          </a:prstGeom>
          <a:solidFill>
            <a:srgbClr val="C00000"/>
          </a:solidFill>
          <a:ln w="19050" algn="ctr">
            <a:noFill/>
            <a:miter lim="800000"/>
            <a:headEnd/>
            <a:tailEnd/>
          </a:ln>
        </p:spPr>
        <p:txBody>
          <a:bodyPr wrap="square" lIns="88900" tIns="88900" rIns="88900" bIns="88900" rtlCol="0" anchor="ctr"/>
          <a:lstStyle/>
          <a:p>
            <a:pPr fontAlgn="auto">
              <a:lnSpc>
                <a:spcPct val="106000"/>
              </a:lnSpc>
              <a:spcBef>
                <a:spcPts val="0"/>
              </a:spcBef>
              <a:spcAft>
                <a:spcPts val="0"/>
              </a:spcAft>
              <a:buFont typeface="Wingdings 2" pitchFamily="18" charset="2"/>
              <a:buNone/>
            </a:pPr>
            <a:endParaRPr lang="en-US" sz="1100" b="1" dirty="0" smtClean="0">
              <a:solidFill>
                <a:prstClr val="white"/>
              </a:solidFill>
              <a:latin typeface="Arial"/>
              <a:cs typeface="+mn-cs"/>
            </a:endParaRPr>
          </a:p>
        </p:txBody>
      </p:sp>
      <p:sp>
        <p:nvSpPr>
          <p:cNvPr id="100" name="Down Arrow 99"/>
          <p:cNvSpPr/>
          <p:nvPr/>
        </p:nvSpPr>
        <p:spPr bwMode="gray">
          <a:xfrm>
            <a:off x="4556560" y="4071947"/>
            <a:ext cx="184206" cy="158971"/>
          </a:xfrm>
          <a:prstGeom prst="downArrow">
            <a:avLst/>
          </a:prstGeom>
          <a:solidFill>
            <a:srgbClr val="C00000"/>
          </a:solidFill>
          <a:ln w="19050" algn="ctr">
            <a:noFill/>
            <a:miter lim="800000"/>
            <a:headEnd/>
            <a:tailEnd/>
          </a:ln>
        </p:spPr>
        <p:txBody>
          <a:bodyPr wrap="square" lIns="88900" tIns="88900" rIns="88900" bIns="88900" rtlCol="0" anchor="ctr"/>
          <a:lstStyle/>
          <a:p>
            <a:pPr fontAlgn="auto">
              <a:lnSpc>
                <a:spcPct val="106000"/>
              </a:lnSpc>
              <a:spcBef>
                <a:spcPts val="0"/>
              </a:spcBef>
              <a:spcAft>
                <a:spcPts val="0"/>
              </a:spcAft>
              <a:buFont typeface="Wingdings 2" pitchFamily="18" charset="2"/>
              <a:buNone/>
            </a:pPr>
            <a:endParaRPr lang="en-US" sz="1600" dirty="0" smtClean="0">
              <a:solidFill>
                <a:prstClr val="white"/>
              </a:solidFill>
              <a:latin typeface="Arial"/>
              <a:cs typeface="+mn-cs"/>
            </a:endParaRPr>
          </a:p>
        </p:txBody>
      </p:sp>
      <p:sp>
        <p:nvSpPr>
          <p:cNvPr id="101" name="Left-Right Arrow 100"/>
          <p:cNvSpPr/>
          <p:nvPr/>
        </p:nvSpPr>
        <p:spPr bwMode="gray">
          <a:xfrm>
            <a:off x="4484901" y="4705308"/>
            <a:ext cx="239946" cy="134959"/>
          </a:xfrm>
          <a:prstGeom prst="leftRightArrow">
            <a:avLst/>
          </a:prstGeom>
          <a:solidFill>
            <a:srgbClr val="FFC000"/>
          </a:solidFill>
          <a:ln w="19050" algn="ctr">
            <a:noFill/>
            <a:miter lim="800000"/>
            <a:headEnd/>
            <a:tailEnd/>
          </a:ln>
        </p:spPr>
        <p:txBody>
          <a:bodyPr wrap="square" lIns="88900" tIns="88900" rIns="88900" bIns="88900" rtlCol="0" anchor="ctr"/>
          <a:lstStyle/>
          <a:p>
            <a:pPr fontAlgn="auto">
              <a:lnSpc>
                <a:spcPct val="106000"/>
              </a:lnSpc>
              <a:spcBef>
                <a:spcPts val="0"/>
              </a:spcBef>
              <a:spcAft>
                <a:spcPts val="0"/>
              </a:spcAft>
              <a:buFont typeface="Wingdings 2" pitchFamily="18" charset="2"/>
              <a:buNone/>
            </a:pPr>
            <a:endParaRPr lang="en-US" sz="1600" dirty="0" smtClean="0">
              <a:solidFill>
                <a:prstClr val="white"/>
              </a:solidFill>
              <a:latin typeface="Arial"/>
              <a:cs typeface="+mn-cs"/>
            </a:endParaRPr>
          </a:p>
        </p:txBody>
      </p:sp>
      <p:sp>
        <p:nvSpPr>
          <p:cNvPr id="102" name="Left-Right Arrow 101"/>
          <p:cNvSpPr/>
          <p:nvPr/>
        </p:nvSpPr>
        <p:spPr bwMode="gray">
          <a:xfrm>
            <a:off x="4486913" y="5197209"/>
            <a:ext cx="239946" cy="134959"/>
          </a:xfrm>
          <a:prstGeom prst="leftRightArrow">
            <a:avLst/>
          </a:prstGeom>
          <a:solidFill>
            <a:srgbClr val="FFC000"/>
          </a:solidFill>
          <a:ln w="19050" algn="ctr">
            <a:noFill/>
            <a:miter lim="800000"/>
            <a:headEnd/>
            <a:tailEnd/>
          </a:ln>
        </p:spPr>
        <p:txBody>
          <a:bodyPr wrap="square" lIns="88900" tIns="88900" rIns="88900" bIns="88900" rtlCol="0" anchor="ctr"/>
          <a:lstStyle/>
          <a:p>
            <a:pPr fontAlgn="auto">
              <a:lnSpc>
                <a:spcPct val="106000"/>
              </a:lnSpc>
              <a:spcBef>
                <a:spcPts val="0"/>
              </a:spcBef>
              <a:spcAft>
                <a:spcPts val="0"/>
              </a:spcAft>
              <a:buFont typeface="Wingdings 2" pitchFamily="18" charset="2"/>
              <a:buNone/>
            </a:pPr>
            <a:endParaRPr lang="en-US" sz="1600" dirty="0" smtClean="0">
              <a:solidFill>
                <a:prstClr val="white"/>
              </a:solidFill>
              <a:latin typeface="Arial"/>
              <a:cs typeface="+mn-cs"/>
            </a:endParaRPr>
          </a:p>
        </p:txBody>
      </p:sp>
      <p:sp>
        <p:nvSpPr>
          <p:cNvPr id="103" name="Left-Right Arrow 102"/>
          <p:cNvSpPr/>
          <p:nvPr/>
        </p:nvSpPr>
        <p:spPr bwMode="gray">
          <a:xfrm>
            <a:off x="4486913" y="5690478"/>
            <a:ext cx="239946" cy="134959"/>
          </a:xfrm>
          <a:prstGeom prst="leftRightArrow">
            <a:avLst/>
          </a:prstGeom>
          <a:solidFill>
            <a:srgbClr val="FFC000"/>
          </a:solidFill>
          <a:ln w="19050" algn="ctr">
            <a:noFill/>
            <a:miter lim="800000"/>
            <a:headEnd/>
            <a:tailEnd/>
          </a:ln>
        </p:spPr>
        <p:txBody>
          <a:bodyPr wrap="square" lIns="88900" tIns="88900" rIns="88900" bIns="88900" rtlCol="0" anchor="ctr"/>
          <a:lstStyle/>
          <a:p>
            <a:pPr fontAlgn="auto">
              <a:lnSpc>
                <a:spcPct val="106000"/>
              </a:lnSpc>
              <a:spcBef>
                <a:spcPts val="0"/>
              </a:spcBef>
              <a:spcAft>
                <a:spcPts val="0"/>
              </a:spcAft>
              <a:buFont typeface="Wingdings 2" pitchFamily="18" charset="2"/>
              <a:buNone/>
            </a:pPr>
            <a:endParaRPr lang="en-US" sz="1600" dirty="0" smtClean="0">
              <a:solidFill>
                <a:prstClr val="white"/>
              </a:solidFill>
              <a:latin typeface="Arial"/>
              <a:cs typeface="+mn-cs"/>
            </a:endParaRPr>
          </a:p>
        </p:txBody>
      </p:sp>
      <p:sp>
        <p:nvSpPr>
          <p:cNvPr id="104" name="Down Arrow 103"/>
          <p:cNvSpPr/>
          <p:nvPr/>
        </p:nvSpPr>
        <p:spPr bwMode="gray">
          <a:xfrm>
            <a:off x="4556560" y="4396134"/>
            <a:ext cx="184206" cy="158971"/>
          </a:xfrm>
          <a:prstGeom prst="downArrow">
            <a:avLst/>
          </a:prstGeom>
          <a:solidFill>
            <a:srgbClr val="C00000"/>
          </a:solidFill>
          <a:ln w="19050" algn="ctr">
            <a:noFill/>
            <a:miter lim="800000"/>
            <a:headEnd/>
            <a:tailEnd/>
          </a:ln>
        </p:spPr>
        <p:txBody>
          <a:bodyPr wrap="square" lIns="88900" tIns="88900" rIns="88900" bIns="88900" rtlCol="0" anchor="ctr"/>
          <a:lstStyle/>
          <a:p>
            <a:pPr fontAlgn="auto">
              <a:lnSpc>
                <a:spcPct val="106000"/>
              </a:lnSpc>
              <a:spcBef>
                <a:spcPts val="0"/>
              </a:spcBef>
              <a:spcAft>
                <a:spcPts val="0"/>
              </a:spcAft>
              <a:buFont typeface="Wingdings 2" pitchFamily="18" charset="2"/>
              <a:buNone/>
            </a:pPr>
            <a:endParaRPr lang="en-US" sz="1600" dirty="0" smtClean="0">
              <a:solidFill>
                <a:prstClr val="white"/>
              </a:solidFill>
              <a:latin typeface="Arial"/>
              <a:cs typeface="+mn-cs"/>
            </a:endParaRPr>
          </a:p>
        </p:txBody>
      </p:sp>
    </p:spTree>
    <p:extLst>
      <p:ext uri="{BB962C8B-B14F-4D97-AF65-F5344CB8AC3E}">
        <p14:creationId xmlns:p14="http://schemas.microsoft.com/office/powerpoint/2010/main" val="156912424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2"/>
          <p:cNvSpPr>
            <a:spLocks noGrp="1"/>
          </p:cNvSpPr>
          <p:nvPr>
            <p:ph type="title"/>
          </p:nvPr>
        </p:nvSpPr>
        <p:spPr>
          <a:xfrm>
            <a:off x="365760" y="204520"/>
            <a:ext cx="8412480" cy="866362"/>
          </a:xfrm>
          <a:prstGeom prst="rect">
            <a:avLst/>
          </a:prstGeo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3C8A2E"/>
                </a:solidFill>
                <a:effectLst/>
                <a:uLnTx/>
                <a:uFillTx/>
              </a:rPr>
              <a:t>Cyber Incident Response Lifecycle</a:t>
            </a:r>
            <a:r>
              <a:rPr kumimoji="0" lang="en-US" sz="2800" b="0" i="0" u="none" strike="noStrike" kern="0" cap="none" spc="0" normalizeH="0" baseline="0" noProof="0" dirty="0">
                <a:ln>
                  <a:noFill/>
                </a:ln>
                <a:solidFill>
                  <a:sysClr val="windowText" lastClr="000000"/>
                </a:solidFill>
                <a:effectLst/>
                <a:uLnTx/>
                <a:uFillTx/>
              </a:rPr>
              <a:t/>
            </a:r>
            <a:br>
              <a:rPr kumimoji="0" lang="en-US" sz="2800" b="0" i="0" u="none" strike="noStrike" kern="0" cap="none" spc="0" normalizeH="0" baseline="0" noProof="0" dirty="0">
                <a:ln>
                  <a:noFill/>
                </a:ln>
                <a:solidFill>
                  <a:sysClr val="windowText" lastClr="000000"/>
                </a:solidFill>
                <a:effectLst/>
                <a:uLnTx/>
                <a:uFillTx/>
              </a:rPr>
            </a:br>
            <a:r>
              <a:rPr kumimoji="0" lang="en-US" sz="2000" b="0" i="0" u="none" strike="noStrike" kern="0" cap="none" spc="0" normalizeH="0" baseline="0" noProof="0" dirty="0" smtClean="0">
                <a:ln>
                  <a:noFill/>
                </a:ln>
                <a:solidFill>
                  <a:srgbClr val="002776"/>
                </a:solidFill>
                <a:effectLst/>
                <a:uLnTx/>
                <a:uFillTx/>
              </a:rPr>
              <a:t>What to expect in the long-term</a:t>
            </a:r>
            <a:endParaRPr kumimoji="0" lang="en-US" sz="2000" b="0" i="0" u="none" strike="noStrike" kern="0" cap="none" spc="0" normalizeH="0" baseline="0" noProof="0" dirty="0">
              <a:ln>
                <a:noFill/>
              </a:ln>
              <a:solidFill>
                <a:srgbClr val="002776"/>
              </a:solidFill>
              <a:effectLst/>
              <a:uLnTx/>
              <a:uFillTx/>
            </a:endParaRPr>
          </a:p>
        </p:txBody>
      </p:sp>
      <p:grpSp>
        <p:nvGrpSpPr>
          <p:cNvPr id="55" name="Group 54"/>
          <p:cNvGrpSpPr/>
          <p:nvPr/>
        </p:nvGrpSpPr>
        <p:grpSpPr>
          <a:xfrm>
            <a:off x="288919" y="1230629"/>
            <a:ext cx="8686800" cy="2107580"/>
            <a:chOff x="-15087" y="972310"/>
            <a:chExt cx="8852353" cy="3559643"/>
          </a:xfrm>
          <a:effectLst/>
        </p:grpSpPr>
        <p:sp>
          <p:nvSpPr>
            <p:cNvPr id="56" name="Freeform 55"/>
            <p:cNvSpPr/>
            <p:nvPr/>
          </p:nvSpPr>
          <p:spPr>
            <a:xfrm>
              <a:off x="886692" y="2758786"/>
              <a:ext cx="578772" cy="233796"/>
            </a:xfrm>
            <a:custGeom>
              <a:avLst/>
              <a:gdLst>
                <a:gd name="connsiteX0" fmla="*/ 669 w 578772"/>
                <a:gd name="connsiteY0" fmla="*/ 207819 h 233796"/>
                <a:gd name="connsiteX1" fmla="*/ 444015 w 578772"/>
                <a:gd name="connsiteY1" fmla="*/ 0 h 233796"/>
                <a:gd name="connsiteX2" fmla="*/ 554851 w 578772"/>
                <a:gd name="connsiteY2" fmla="*/ 207819 h 233796"/>
                <a:gd name="connsiteX3" fmla="*/ 669 w 578772"/>
                <a:gd name="connsiteY3" fmla="*/ 207819 h 233796"/>
              </a:gdLst>
              <a:ahLst/>
              <a:cxnLst>
                <a:cxn ang="0">
                  <a:pos x="connsiteX0" y="connsiteY0"/>
                </a:cxn>
                <a:cxn ang="0">
                  <a:pos x="connsiteX1" y="connsiteY1"/>
                </a:cxn>
                <a:cxn ang="0">
                  <a:pos x="connsiteX2" y="connsiteY2"/>
                </a:cxn>
                <a:cxn ang="0">
                  <a:pos x="connsiteX3" y="connsiteY3"/>
                </a:cxn>
              </a:cxnLst>
              <a:rect l="l" t="t" r="r" b="b"/>
              <a:pathLst>
                <a:path w="578772" h="233796">
                  <a:moveTo>
                    <a:pt x="669" y="207819"/>
                  </a:moveTo>
                  <a:cubicBezTo>
                    <a:pt x="-17804" y="173182"/>
                    <a:pt x="351651" y="0"/>
                    <a:pt x="444015" y="0"/>
                  </a:cubicBezTo>
                  <a:cubicBezTo>
                    <a:pt x="536379" y="0"/>
                    <a:pt x="621815" y="173183"/>
                    <a:pt x="554851" y="207819"/>
                  </a:cubicBezTo>
                  <a:cubicBezTo>
                    <a:pt x="487887" y="242455"/>
                    <a:pt x="19142" y="242456"/>
                    <a:pt x="669" y="207819"/>
                  </a:cubicBezTo>
                  <a:close/>
                </a:path>
              </a:pathLst>
            </a:custGeom>
            <a:solidFill>
              <a:srgbClr val="FF00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57" name="Freeform 56"/>
            <p:cNvSpPr/>
            <p:nvPr/>
          </p:nvSpPr>
          <p:spPr>
            <a:xfrm>
              <a:off x="2442411" y="972310"/>
              <a:ext cx="3809342" cy="2671435"/>
            </a:xfrm>
            <a:custGeom>
              <a:avLst/>
              <a:gdLst>
                <a:gd name="connsiteX0" fmla="*/ 15363 w 1402525"/>
                <a:gd name="connsiteY0" fmla="*/ 1066804 h 1192531"/>
                <a:gd name="connsiteX1" fmla="*/ 694236 w 1402525"/>
                <a:gd name="connsiteY1" fmla="*/ 4 h 1192531"/>
                <a:gd name="connsiteX2" fmla="*/ 1386963 w 1402525"/>
                <a:gd name="connsiteY2" fmla="*/ 1052949 h 1192531"/>
                <a:gd name="connsiteX3" fmla="*/ 15363 w 1402525"/>
                <a:gd name="connsiteY3" fmla="*/ 1066804 h 1192531"/>
              </a:gdLst>
              <a:ahLst/>
              <a:cxnLst>
                <a:cxn ang="0">
                  <a:pos x="connsiteX0" y="connsiteY0"/>
                </a:cxn>
                <a:cxn ang="0">
                  <a:pos x="connsiteX1" y="connsiteY1"/>
                </a:cxn>
                <a:cxn ang="0">
                  <a:pos x="connsiteX2" y="connsiteY2"/>
                </a:cxn>
                <a:cxn ang="0">
                  <a:pos x="connsiteX3" y="connsiteY3"/>
                </a:cxn>
              </a:cxnLst>
              <a:rect l="l" t="t" r="r" b="b"/>
              <a:pathLst>
                <a:path w="1402525" h="1192531">
                  <a:moveTo>
                    <a:pt x="15363" y="1066804"/>
                  </a:moveTo>
                  <a:cubicBezTo>
                    <a:pt x="-100092" y="891313"/>
                    <a:pt x="465636" y="2313"/>
                    <a:pt x="694236" y="4"/>
                  </a:cubicBezTo>
                  <a:cubicBezTo>
                    <a:pt x="922836" y="-2305"/>
                    <a:pt x="1504727" y="875149"/>
                    <a:pt x="1386963" y="1052949"/>
                  </a:cubicBezTo>
                  <a:cubicBezTo>
                    <a:pt x="1269199" y="1230749"/>
                    <a:pt x="130818" y="1242295"/>
                    <a:pt x="15363" y="1066804"/>
                  </a:cubicBezTo>
                  <a:close/>
                </a:path>
              </a:pathLst>
            </a:custGeom>
            <a:gradFill rotWithShape="1">
              <a:gsLst>
                <a:gs pos="33000">
                  <a:srgbClr val="FFC000">
                    <a:alpha val="65000"/>
                  </a:srgbClr>
                </a:gs>
                <a:gs pos="100000">
                  <a:sysClr val="window" lastClr="FFFFFF"/>
                </a:gs>
              </a:gsLst>
              <a:lin ang="0" scaled="0"/>
            </a:gra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58" name="Freeform 57"/>
            <p:cNvSpPr/>
            <p:nvPr/>
          </p:nvSpPr>
          <p:spPr>
            <a:xfrm>
              <a:off x="951170" y="1155122"/>
              <a:ext cx="3500516" cy="2078183"/>
            </a:xfrm>
            <a:custGeom>
              <a:avLst/>
              <a:gdLst>
                <a:gd name="connsiteX0" fmla="*/ 110221 w 3569378"/>
                <a:gd name="connsiteY0" fmla="*/ 1581590 h 1770895"/>
                <a:gd name="connsiteX1" fmla="*/ 886075 w 3569378"/>
                <a:gd name="connsiteY1" fmla="*/ 1068972 h 1770895"/>
                <a:gd name="connsiteX2" fmla="*/ 1537239 w 3569378"/>
                <a:gd name="connsiteY2" fmla="*/ 2172 h 1770895"/>
                <a:gd name="connsiteX3" fmla="*/ 2410075 w 3569378"/>
                <a:gd name="connsiteY3" fmla="*/ 1373772 h 1770895"/>
                <a:gd name="connsiteX4" fmla="*/ 3490730 w 3569378"/>
                <a:gd name="connsiteY4" fmla="*/ 1761699 h 1770895"/>
                <a:gd name="connsiteX5" fmla="*/ 110221 w 3569378"/>
                <a:gd name="connsiteY5" fmla="*/ 1581590 h 1770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9378" h="1770895">
                  <a:moveTo>
                    <a:pt x="110221" y="1581590"/>
                  </a:moveTo>
                  <a:cubicBezTo>
                    <a:pt x="-323888" y="1466135"/>
                    <a:pt x="648239" y="1332208"/>
                    <a:pt x="886075" y="1068972"/>
                  </a:cubicBezTo>
                  <a:cubicBezTo>
                    <a:pt x="1123911" y="805736"/>
                    <a:pt x="1283239" y="-48628"/>
                    <a:pt x="1537239" y="2172"/>
                  </a:cubicBezTo>
                  <a:cubicBezTo>
                    <a:pt x="1791239" y="52972"/>
                    <a:pt x="2084493" y="1080518"/>
                    <a:pt x="2410075" y="1373772"/>
                  </a:cubicBezTo>
                  <a:cubicBezTo>
                    <a:pt x="2735657" y="1667026"/>
                    <a:pt x="3876348" y="1720136"/>
                    <a:pt x="3490730" y="1761699"/>
                  </a:cubicBezTo>
                  <a:cubicBezTo>
                    <a:pt x="3105112" y="1803262"/>
                    <a:pt x="544330" y="1697045"/>
                    <a:pt x="110221" y="1581590"/>
                  </a:cubicBezTo>
                  <a:close/>
                </a:path>
              </a:pathLst>
            </a:custGeom>
            <a:gradFill rotWithShape="1">
              <a:gsLst>
                <a:gs pos="33000">
                  <a:srgbClr val="C00000">
                    <a:alpha val="65000"/>
                  </a:srgbClr>
                </a:gs>
                <a:gs pos="100000">
                  <a:sysClr val="window" lastClr="FFFFFF"/>
                </a:gs>
              </a:gsLst>
              <a:lin ang="0" scaled="0"/>
            </a:gra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59" name="Freeform 58"/>
            <p:cNvSpPr/>
            <p:nvPr/>
          </p:nvSpPr>
          <p:spPr>
            <a:xfrm>
              <a:off x="1762655" y="2006210"/>
              <a:ext cx="6567918" cy="1417231"/>
            </a:xfrm>
            <a:custGeom>
              <a:avLst/>
              <a:gdLst>
                <a:gd name="connsiteX0" fmla="*/ 6059 w 5901210"/>
                <a:gd name="connsiteY0" fmla="*/ 831427 h 901268"/>
                <a:gd name="connsiteX1" fmla="*/ 4550350 w 5901210"/>
                <a:gd name="connsiteY1" fmla="*/ 154 h 901268"/>
                <a:gd name="connsiteX2" fmla="*/ 5617150 w 5901210"/>
                <a:gd name="connsiteY2" fmla="*/ 762154 h 901268"/>
                <a:gd name="connsiteX3" fmla="*/ 6059 w 5901210"/>
                <a:gd name="connsiteY3" fmla="*/ 831427 h 901268"/>
              </a:gdLst>
              <a:ahLst/>
              <a:cxnLst>
                <a:cxn ang="0">
                  <a:pos x="connsiteX0" y="connsiteY0"/>
                </a:cxn>
                <a:cxn ang="0">
                  <a:pos x="connsiteX1" y="connsiteY1"/>
                </a:cxn>
                <a:cxn ang="0">
                  <a:pos x="connsiteX2" y="connsiteY2"/>
                </a:cxn>
                <a:cxn ang="0">
                  <a:pos x="connsiteX3" y="connsiteY3"/>
                </a:cxn>
              </a:cxnLst>
              <a:rect l="l" t="t" r="r" b="b"/>
              <a:pathLst>
                <a:path w="5901210" h="901268">
                  <a:moveTo>
                    <a:pt x="6059" y="831427"/>
                  </a:moveTo>
                  <a:cubicBezTo>
                    <a:pt x="-171741" y="704427"/>
                    <a:pt x="3615168" y="11699"/>
                    <a:pt x="4550350" y="154"/>
                  </a:cubicBezTo>
                  <a:cubicBezTo>
                    <a:pt x="5485532" y="-11391"/>
                    <a:pt x="6372223" y="625918"/>
                    <a:pt x="5617150" y="762154"/>
                  </a:cubicBezTo>
                  <a:cubicBezTo>
                    <a:pt x="4862077" y="898390"/>
                    <a:pt x="183859" y="958427"/>
                    <a:pt x="6059" y="831427"/>
                  </a:cubicBezTo>
                  <a:close/>
                </a:path>
              </a:pathLst>
            </a:custGeom>
            <a:solidFill>
              <a:srgbClr val="3C8A2E">
                <a:alpha val="50000"/>
              </a:srgbClr>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60" name="Rectangle 59"/>
            <p:cNvSpPr/>
            <p:nvPr/>
          </p:nvSpPr>
          <p:spPr>
            <a:xfrm>
              <a:off x="177598" y="3030154"/>
              <a:ext cx="8659668" cy="674953"/>
            </a:xfrm>
            <a:prstGeom prst="rect">
              <a:avLst/>
            </a:prstGeom>
            <a:solidFill>
              <a:sysClr val="window" lastClr="FFFFFF"/>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61" name="AutoShape 17"/>
            <p:cNvSpPr>
              <a:spLocks noChangeArrowheads="1"/>
            </p:cNvSpPr>
            <p:nvPr/>
          </p:nvSpPr>
          <p:spPr bwMode="gray">
            <a:xfrm>
              <a:off x="-15087" y="3733350"/>
              <a:ext cx="8499648" cy="798603"/>
            </a:xfrm>
            <a:prstGeom prst="rightArrow">
              <a:avLst/>
            </a:prstGeom>
            <a:gradFill flip="none" rotWithShape="1">
              <a:gsLst>
                <a:gs pos="19000">
                  <a:srgbClr val="C00000"/>
                </a:gs>
                <a:gs pos="3000">
                  <a:srgbClr val="575757"/>
                </a:gs>
                <a:gs pos="71000">
                  <a:srgbClr val="81BC00">
                    <a:lumMod val="85000"/>
                  </a:srgbClr>
                </a:gs>
                <a:gs pos="44000">
                  <a:srgbClr val="FFD347"/>
                </a:gs>
                <a:gs pos="91000">
                  <a:srgbClr val="3C8A2E"/>
                </a:gs>
              </a:gsLst>
              <a:lin ang="0" scaled="1"/>
              <a:tileRect/>
            </a:gradFill>
            <a:ln w="12700" cap="rnd" algn="ctr">
              <a:noFill/>
              <a:miter lim="800000"/>
              <a:headEnd/>
              <a:tailEnd/>
            </a:ln>
            <a:effectLst/>
          </p:spPr>
          <p:txBody>
            <a:bodyPr wrap="square" lIns="45720" rIns="45720" anchor="ctr"/>
            <a:lstStyle/>
            <a:p>
              <a:pPr marL="0" marR="0" lvl="0" indent="0" defTabSz="914400" eaLnBrk="1" fontAlgn="auto" latinLnBrk="0" hangingPunct="1">
                <a:lnSpc>
                  <a:spcPct val="11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white"/>
                </a:solidFill>
                <a:effectLst/>
                <a:uLnTx/>
                <a:uFillTx/>
                <a:latin typeface="Arial"/>
              </a:endParaRPr>
            </a:p>
          </p:txBody>
        </p:sp>
        <p:sp>
          <p:nvSpPr>
            <p:cNvPr id="62" name="Rounded Rectangle 61"/>
            <p:cNvSpPr/>
            <p:nvPr/>
          </p:nvSpPr>
          <p:spPr>
            <a:xfrm flipV="1">
              <a:off x="-13295" y="3046951"/>
              <a:ext cx="874058" cy="66125"/>
            </a:xfrm>
            <a:prstGeom prst="roundRect">
              <a:avLst/>
            </a:prstGeom>
            <a:solidFill>
              <a:srgbClr val="3C8A2E"/>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63" name="Parallelogram 62"/>
            <p:cNvSpPr/>
            <p:nvPr/>
          </p:nvSpPr>
          <p:spPr>
            <a:xfrm rot="16200000">
              <a:off x="-99095" y="2873315"/>
              <a:ext cx="2196837" cy="277121"/>
            </a:xfrm>
            <a:prstGeom prst="parallelogram">
              <a:avLst/>
            </a:prstGeom>
            <a:solidFill>
              <a:srgbClr val="FF0000">
                <a:alpha val="70000"/>
              </a:srgbClr>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Arial"/>
                  <a:ea typeface="+mn-ea"/>
                  <a:cs typeface="+mn-cs"/>
                </a:rPr>
                <a:t>CRISIS</a:t>
              </a:r>
              <a:endParaRPr kumimoji="0" lang="en-US" sz="1200" b="0" i="0" u="none" strike="noStrike" kern="0" cap="none" spc="0" normalizeH="0" baseline="0" noProof="0" dirty="0">
                <a:ln>
                  <a:noFill/>
                </a:ln>
                <a:solidFill>
                  <a:prstClr val="white"/>
                </a:solidFill>
                <a:effectLst/>
                <a:uLnTx/>
                <a:uFillTx/>
                <a:latin typeface="Arial"/>
                <a:ea typeface="+mn-ea"/>
                <a:cs typeface="+mn-cs"/>
              </a:endParaRPr>
            </a:p>
          </p:txBody>
        </p:sp>
      </p:grpSp>
      <p:sp>
        <p:nvSpPr>
          <p:cNvPr id="64" name="TextBox 63"/>
          <p:cNvSpPr txBox="1"/>
          <p:nvPr/>
        </p:nvSpPr>
        <p:spPr>
          <a:xfrm>
            <a:off x="296872" y="2461494"/>
            <a:ext cx="851515" cy="323165"/>
          </a:xfrm>
          <a:prstGeom prst="rect">
            <a:avLst/>
          </a:prstGeom>
          <a:noFill/>
        </p:spPr>
        <p:txBody>
          <a:bodyPr wrap="none" rtlCol="0">
            <a:spAutoFit/>
          </a:bodyPr>
          <a:lstStyle/>
          <a:p>
            <a:pPr algn="l" fontAlgn="auto">
              <a:spcBef>
                <a:spcPts val="0"/>
              </a:spcBef>
              <a:spcAft>
                <a:spcPts val="0"/>
              </a:spcAft>
            </a:pPr>
            <a:r>
              <a:rPr lang="en-US" sz="800" dirty="0" smtClean="0">
                <a:solidFill>
                  <a:srgbClr val="3C8A2E"/>
                </a:solidFill>
                <a:latin typeface="Arial"/>
              </a:rPr>
              <a:t>MONITORING</a:t>
            </a:r>
          </a:p>
          <a:p>
            <a:pPr algn="l" fontAlgn="auto">
              <a:spcBef>
                <a:spcPts val="0"/>
              </a:spcBef>
              <a:spcAft>
                <a:spcPts val="0"/>
              </a:spcAft>
            </a:pPr>
            <a:r>
              <a:rPr lang="en-US" sz="700" dirty="0" smtClean="0">
                <a:solidFill>
                  <a:srgbClr val="313131"/>
                </a:solidFill>
                <a:latin typeface="Arial"/>
              </a:rPr>
              <a:t>Ongoing</a:t>
            </a:r>
            <a:endParaRPr lang="en-US" sz="700" dirty="0">
              <a:solidFill>
                <a:srgbClr val="313131"/>
              </a:solidFill>
              <a:latin typeface="Arial"/>
            </a:endParaRPr>
          </a:p>
        </p:txBody>
      </p:sp>
      <p:sp>
        <p:nvSpPr>
          <p:cNvPr id="65" name="TextBox 64"/>
          <p:cNvSpPr txBox="1"/>
          <p:nvPr/>
        </p:nvSpPr>
        <p:spPr>
          <a:xfrm>
            <a:off x="1853371" y="2472947"/>
            <a:ext cx="1122423" cy="323165"/>
          </a:xfrm>
          <a:prstGeom prst="rect">
            <a:avLst/>
          </a:prstGeom>
          <a:noFill/>
        </p:spPr>
        <p:txBody>
          <a:bodyPr wrap="none" rtlCol="0">
            <a:spAutoFit/>
          </a:bodyPr>
          <a:lstStyle/>
          <a:p>
            <a:pPr algn="l" fontAlgn="auto">
              <a:spcBef>
                <a:spcPts val="0"/>
              </a:spcBef>
              <a:spcAft>
                <a:spcPts val="0"/>
              </a:spcAft>
            </a:pPr>
            <a:r>
              <a:rPr lang="en-US" sz="800" dirty="0" smtClean="0">
                <a:solidFill>
                  <a:srgbClr val="C00000"/>
                </a:solidFill>
                <a:latin typeface="Arial"/>
              </a:rPr>
              <a:t>SHORT-TERM</a:t>
            </a:r>
          </a:p>
          <a:p>
            <a:pPr algn="l" fontAlgn="auto">
              <a:spcBef>
                <a:spcPts val="0"/>
              </a:spcBef>
              <a:spcAft>
                <a:spcPts val="0"/>
              </a:spcAft>
            </a:pPr>
            <a:r>
              <a:rPr lang="en-US" sz="700" dirty="0" smtClean="0">
                <a:solidFill>
                  <a:srgbClr val="313131"/>
                </a:solidFill>
                <a:latin typeface="Arial"/>
              </a:rPr>
              <a:t>Hours – Days - Weeks</a:t>
            </a:r>
            <a:endParaRPr lang="en-US" sz="700" dirty="0">
              <a:solidFill>
                <a:srgbClr val="313131"/>
              </a:solidFill>
              <a:latin typeface="Arial"/>
            </a:endParaRPr>
          </a:p>
        </p:txBody>
      </p:sp>
      <p:sp>
        <p:nvSpPr>
          <p:cNvPr id="66" name="TextBox 65"/>
          <p:cNvSpPr txBox="1"/>
          <p:nvPr/>
        </p:nvSpPr>
        <p:spPr>
          <a:xfrm>
            <a:off x="4159587" y="2447845"/>
            <a:ext cx="978153" cy="323165"/>
          </a:xfrm>
          <a:prstGeom prst="rect">
            <a:avLst/>
          </a:prstGeom>
          <a:noFill/>
        </p:spPr>
        <p:txBody>
          <a:bodyPr wrap="none" rtlCol="0">
            <a:spAutoFit/>
          </a:bodyPr>
          <a:lstStyle/>
          <a:p>
            <a:pPr algn="l" fontAlgn="auto">
              <a:spcBef>
                <a:spcPts val="0"/>
              </a:spcBef>
              <a:spcAft>
                <a:spcPts val="0"/>
              </a:spcAft>
            </a:pPr>
            <a:r>
              <a:rPr lang="en-US" sz="800" dirty="0" smtClean="0">
                <a:solidFill>
                  <a:srgbClr val="FFC000"/>
                </a:solidFill>
                <a:latin typeface="Arial"/>
              </a:rPr>
              <a:t>INTERMEDIATE</a:t>
            </a:r>
          </a:p>
          <a:p>
            <a:pPr algn="l" fontAlgn="auto">
              <a:spcBef>
                <a:spcPts val="0"/>
              </a:spcBef>
              <a:spcAft>
                <a:spcPts val="0"/>
              </a:spcAft>
            </a:pPr>
            <a:r>
              <a:rPr lang="en-US" sz="700" dirty="0" smtClean="0">
                <a:solidFill>
                  <a:srgbClr val="313131"/>
                </a:solidFill>
                <a:latin typeface="Arial"/>
              </a:rPr>
              <a:t>Weeks – Months</a:t>
            </a:r>
            <a:endParaRPr lang="en-US" sz="700" dirty="0">
              <a:solidFill>
                <a:srgbClr val="313131"/>
              </a:solidFill>
              <a:latin typeface="Arial"/>
            </a:endParaRPr>
          </a:p>
        </p:txBody>
      </p:sp>
      <p:sp>
        <p:nvSpPr>
          <p:cNvPr id="67" name="TextBox 66"/>
          <p:cNvSpPr txBox="1"/>
          <p:nvPr/>
        </p:nvSpPr>
        <p:spPr>
          <a:xfrm>
            <a:off x="6681448" y="2447845"/>
            <a:ext cx="848309" cy="323165"/>
          </a:xfrm>
          <a:prstGeom prst="rect">
            <a:avLst/>
          </a:prstGeom>
          <a:noFill/>
        </p:spPr>
        <p:txBody>
          <a:bodyPr wrap="none" rtlCol="0">
            <a:spAutoFit/>
          </a:bodyPr>
          <a:lstStyle/>
          <a:p>
            <a:pPr algn="l" fontAlgn="auto">
              <a:spcBef>
                <a:spcPts val="0"/>
              </a:spcBef>
              <a:spcAft>
                <a:spcPts val="0"/>
              </a:spcAft>
            </a:pPr>
            <a:r>
              <a:rPr lang="en-US" sz="800" dirty="0" smtClean="0">
                <a:solidFill>
                  <a:srgbClr val="3C8A2E"/>
                </a:solidFill>
                <a:latin typeface="Arial"/>
              </a:rPr>
              <a:t>LONG-TERM</a:t>
            </a:r>
          </a:p>
          <a:p>
            <a:pPr algn="l" fontAlgn="auto">
              <a:spcBef>
                <a:spcPts val="0"/>
              </a:spcBef>
              <a:spcAft>
                <a:spcPts val="0"/>
              </a:spcAft>
            </a:pPr>
            <a:r>
              <a:rPr lang="en-US" sz="700" dirty="0" smtClean="0">
                <a:solidFill>
                  <a:srgbClr val="313131"/>
                </a:solidFill>
                <a:latin typeface="Arial"/>
              </a:rPr>
              <a:t>Months – Years</a:t>
            </a:r>
            <a:endParaRPr lang="en-US" sz="700" dirty="0">
              <a:solidFill>
                <a:srgbClr val="313131"/>
              </a:solidFill>
              <a:latin typeface="Arial"/>
            </a:endParaRPr>
          </a:p>
        </p:txBody>
      </p:sp>
      <p:sp>
        <p:nvSpPr>
          <p:cNvPr id="68" name="TextBox 67"/>
          <p:cNvSpPr txBox="1"/>
          <p:nvPr/>
        </p:nvSpPr>
        <p:spPr>
          <a:xfrm>
            <a:off x="5075476" y="3478774"/>
            <a:ext cx="3660759" cy="443711"/>
          </a:xfrm>
          <a:prstGeom prst="rect">
            <a:avLst/>
          </a:prstGeom>
          <a:noFill/>
        </p:spPr>
        <p:txBody>
          <a:bodyPr wrap="square" lIns="0" rtlCol="0">
            <a:spAutoFit/>
          </a:bodyPr>
          <a:lstStyle/>
          <a:p>
            <a:pPr algn="l" fontAlgn="auto">
              <a:spcBef>
                <a:spcPts val="100"/>
              </a:spcBef>
              <a:spcAft>
                <a:spcPts val="0"/>
              </a:spcAft>
            </a:pPr>
            <a:endParaRPr lang="en-US" sz="1100" b="1" dirty="0" smtClean="0">
              <a:solidFill>
                <a:prstClr val="black"/>
              </a:solidFill>
              <a:latin typeface="Arial"/>
              <a:sym typeface="Wingdings" panose="05000000000000000000" pitchFamily="2" charset="2"/>
            </a:endParaRPr>
          </a:p>
          <a:p>
            <a:pPr algn="l" fontAlgn="auto">
              <a:spcBef>
                <a:spcPts val="100"/>
              </a:spcBef>
              <a:spcAft>
                <a:spcPts val="0"/>
              </a:spcAft>
            </a:pPr>
            <a:endParaRPr lang="en-US" sz="1100" b="1" dirty="0">
              <a:solidFill>
                <a:prstClr val="black"/>
              </a:solidFill>
              <a:latin typeface="Arial"/>
              <a:sym typeface="Wingdings" panose="05000000000000000000" pitchFamily="2" charset="2"/>
            </a:endParaRPr>
          </a:p>
        </p:txBody>
      </p:sp>
      <p:graphicFrame>
        <p:nvGraphicFramePr>
          <p:cNvPr id="69" name="Chart 68"/>
          <p:cNvGraphicFramePr/>
          <p:nvPr>
            <p:extLst>
              <p:ext uri="{D42A27DB-BD31-4B8C-83A1-F6EECF244321}">
                <p14:modId xmlns:p14="http://schemas.microsoft.com/office/powerpoint/2010/main" val="2961824866"/>
              </p:ext>
            </p:extLst>
          </p:nvPr>
        </p:nvGraphicFramePr>
        <p:xfrm>
          <a:off x="90277" y="1048904"/>
          <a:ext cx="9147851" cy="1893599"/>
        </p:xfrm>
        <a:graphic>
          <a:graphicData uri="http://schemas.openxmlformats.org/drawingml/2006/chart">
            <c:chart xmlns:c="http://schemas.openxmlformats.org/drawingml/2006/chart" xmlns:r="http://schemas.openxmlformats.org/officeDocument/2006/relationships" r:id="rId3"/>
          </a:graphicData>
        </a:graphic>
      </p:graphicFrame>
      <p:sp>
        <p:nvSpPr>
          <p:cNvPr id="70" name="Rectangle 69"/>
          <p:cNvSpPr/>
          <p:nvPr/>
        </p:nvSpPr>
        <p:spPr>
          <a:xfrm>
            <a:off x="341696" y="3380379"/>
            <a:ext cx="4203748" cy="3465051"/>
          </a:xfrm>
          <a:prstGeom prst="rect">
            <a:avLst/>
          </a:prstGeom>
        </p:spPr>
        <p:txBody>
          <a:bodyPr wrap="square">
            <a:spAutoFit/>
          </a:bodyPr>
          <a:lstStyle/>
          <a:p>
            <a:pPr marL="119063" indent="-119063" algn="l" fontAlgn="auto">
              <a:spcBef>
                <a:spcPts val="100"/>
              </a:spcBef>
              <a:spcAft>
                <a:spcPts val="0"/>
              </a:spcAft>
              <a:buFont typeface="Arial" panose="020B0604020202020204" pitchFamily="34" charset="0"/>
              <a:buChar char="•"/>
            </a:pPr>
            <a:r>
              <a:rPr lang="en-US" sz="1050" b="0" dirty="0" smtClean="0">
                <a:solidFill>
                  <a:prstClr val="black"/>
                </a:solidFill>
                <a:latin typeface="Arial"/>
              </a:rPr>
              <a:t>Conduct broad post-crisis assessment to document lessons learned and adjust response plans</a:t>
            </a:r>
          </a:p>
          <a:p>
            <a:pPr marL="119063" indent="-119063" algn="l" fontAlgn="auto">
              <a:spcBef>
                <a:spcPts val="100"/>
              </a:spcBef>
              <a:spcAft>
                <a:spcPts val="0"/>
              </a:spcAft>
              <a:buFont typeface="Arial" panose="020B0604020202020204" pitchFamily="34" charset="0"/>
              <a:buChar char="•"/>
            </a:pPr>
            <a:r>
              <a:rPr lang="en-US" sz="1050" b="0" dirty="0" smtClean="0">
                <a:solidFill>
                  <a:prstClr val="black"/>
                </a:solidFill>
                <a:latin typeface="Arial"/>
              </a:rPr>
              <a:t>Prioritize, budget, coordinate and execute remediation of operational gaps across enterprise</a:t>
            </a:r>
          </a:p>
          <a:p>
            <a:pPr marL="119063" indent="-119063" algn="l" fontAlgn="auto">
              <a:spcBef>
                <a:spcPts val="100"/>
              </a:spcBef>
              <a:spcAft>
                <a:spcPts val="0"/>
              </a:spcAft>
              <a:buFont typeface="Arial" panose="020B0604020202020204" pitchFamily="34" charset="0"/>
              <a:buChar char="•"/>
            </a:pPr>
            <a:r>
              <a:rPr lang="en-US" sz="1050" b="0" dirty="0" smtClean="0">
                <a:solidFill>
                  <a:prstClr val="black"/>
                </a:solidFill>
                <a:latin typeface="Arial"/>
              </a:rPr>
              <a:t>Re-assess </a:t>
            </a:r>
            <a:r>
              <a:rPr lang="en-US" sz="1050" b="0" dirty="0">
                <a:solidFill>
                  <a:prstClr val="black"/>
                </a:solidFill>
                <a:latin typeface="Arial"/>
              </a:rPr>
              <a:t>current </a:t>
            </a:r>
            <a:r>
              <a:rPr lang="en-US" sz="1050" b="0" dirty="0" smtClean="0">
                <a:solidFill>
                  <a:prstClr val="black"/>
                </a:solidFill>
                <a:latin typeface="Arial"/>
              </a:rPr>
              <a:t>and </a:t>
            </a:r>
            <a:r>
              <a:rPr lang="en-US" sz="1050" b="0" dirty="0">
                <a:solidFill>
                  <a:prstClr val="black"/>
                </a:solidFill>
                <a:latin typeface="Arial"/>
              </a:rPr>
              <a:t>desired/target maturity levels across security domains </a:t>
            </a:r>
          </a:p>
          <a:p>
            <a:pPr marL="119063" indent="-119063" algn="l" fontAlgn="auto">
              <a:spcBef>
                <a:spcPts val="100"/>
              </a:spcBef>
              <a:spcAft>
                <a:spcPts val="0"/>
              </a:spcAft>
              <a:buFont typeface="Arial" panose="020B0604020202020204" pitchFamily="34" charset="0"/>
              <a:buChar char="•"/>
            </a:pPr>
            <a:r>
              <a:rPr lang="en-US" sz="1050" b="0" dirty="0" smtClean="0">
                <a:solidFill>
                  <a:prstClr val="black"/>
                </a:solidFill>
                <a:latin typeface="Arial"/>
              </a:rPr>
              <a:t>Re-assess security organizational model and enterprise cyber strategy</a:t>
            </a:r>
          </a:p>
          <a:p>
            <a:pPr marL="119063" indent="-119063" algn="l" fontAlgn="auto">
              <a:spcBef>
                <a:spcPts val="100"/>
              </a:spcBef>
              <a:spcAft>
                <a:spcPts val="0"/>
              </a:spcAft>
              <a:buFont typeface="Arial" panose="020B0604020202020204" pitchFamily="34" charset="0"/>
              <a:buChar char="•"/>
            </a:pPr>
            <a:r>
              <a:rPr lang="en-US" sz="1050" b="0" dirty="0" smtClean="0">
                <a:solidFill>
                  <a:prstClr val="black"/>
                </a:solidFill>
                <a:latin typeface="Arial"/>
              </a:rPr>
              <a:t>Build data justification/analysis for insurance claim submission</a:t>
            </a:r>
          </a:p>
          <a:p>
            <a:pPr marL="119063" indent="-119063" algn="l" fontAlgn="auto">
              <a:spcBef>
                <a:spcPts val="100"/>
              </a:spcBef>
              <a:spcAft>
                <a:spcPts val="0"/>
              </a:spcAft>
              <a:buFont typeface="Arial" panose="020B0604020202020204" pitchFamily="34" charset="0"/>
              <a:buChar char="•"/>
            </a:pPr>
            <a:r>
              <a:rPr lang="en-US" sz="1050" b="0" dirty="0" smtClean="0">
                <a:solidFill>
                  <a:prstClr val="black"/>
                </a:solidFill>
                <a:latin typeface="Arial"/>
              </a:rPr>
              <a:t>Execute technical recovery and sustainment strategy</a:t>
            </a:r>
            <a:r>
              <a:rPr lang="en-US" sz="1050" b="0" dirty="0" smtClean="0">
                <a:solidFill>
                  <a:srgbClr val="FF0000"/>
                </a:solidFill>
                <a:latin typeface="Arial"/>
              </a:rPr>
              <a:t>:</a:t>
            </a:r>
          </a:p>
          <a:p>
            <a:pPr marL="349250" lvl="1" indent="-120650" algn="l" fontAlgn="auto">
              <a:spcBef>
                <a:spcPts val="100"/>
              </a:spcBef>
              <a:spcAft>
                <a:spcPts val="0"/>
              </a:spcAft>
              <a:buFont typeface="Arial" panose="020B0604020202020204" pitchFamily="34" charset="0"/>
              <a:buChar char="•"/>
            </a:pPr>
            <a:r>
              <a:rPr lang="en-US" sz="1050" b="0" dirty="0" smtClean="0">
                <a:solidFill>
                  <a:prstClr val="black"/>
                </a:solidFill>
                <a:latin typeface="Arial"/>
              </a:rPr>
              <a:t>Implement controls to prevent similar incidents</a:t>
            </a:r>
          </a:p>
          <a:p>
            <a:pPr marL="349250" lvl="1" indent="-120650" algn="l" fontAlgn="auto">
              <a:spcBef>
                <a:spcPts val="100"/>
              </a:spcBef>
              <a:spcAft>
                <a:spcPts val="0"/>
              </a:spcAft>
              <a:buFont typeface="Arial" panose="020B0604020202020204" pitchFamily="34" charset="0"/>
              <a:buChar char="•"/>
            </a:pPr>
            <a:r>
              <a:rPr lang="en-US" sz="1050" b="0" dirty="0" smtClean="0">
                <a:solidFill>
                  <a:prstClr val="black"/>
                </a:solidFill>
                <a:latin typeface="Arial"/>
              </a:rPr>
              <a:t>Deploy containment measures to otherwise unaffected but potentially vulnerable environments</a:t>
            </a:r>
          </a:p>
          <a:p>
            <a:pPr marL="349250" lvl="1" indent="-120650" algn="l" fontAlgn="auto">
              <a:spcBef>
                <a:spcPts val="100"/>
              </a:spcBef>
              <a:spcAft>
                <a:spcPts val="0"/>
              </a:spcAft>
              <a:buFont typeface="Arial" panose="020B0604020202020204" pitchFamily="34" charset="0"/>
              <a:buChar char="•"/>
            </a:pPr>
            <a:r>
              <a:rPr lang="en-US" sz="1050" b="0" dirty="0" smtClean="0">
                <a:solidFill>
                  <a:prstClr val="black"/>
                </a:solidFill>
                <a:latin typeface="Arial"/>
              </a:rPr>
              <a:t>Plan and execute remediation; possibly including re-training of personnel and updating software </a:t>
            </a:r>
          </a:p>
          <a:p>
            <a:pPr marL="349250" lvl="1" indent="-120650" algn="l" fontAlgn="auto">
              <a:spcBef>
                <a:spcPts val="100"/>
              </a:spcBef>
              <a:spcAft>
                <a:spcPts val="0"/>
              </a:spcAft>
              <a:buFont typeface="Arial" panose="020B0604020202020204" pitchFamily="34" charset="0"/>
              <a:buChar char="•"/>
            </a:pPr>
            <a:r>
              <a:rPr lang="en-US" sz="1050" b="0" dirty="0" smtClean="0">
                <a:solidFill>
                  <a:prstClr val="black"/>
                </a:solidFill>
                <a:latin typeface="Arial"/>
              </a:rPr>
              <a:t>Define program metrics and measure success</a:t>
            </a:r>
          </a:p>
          <a:p>
            <a:pPr marL="119063" indent="-119063" algn="l" fontAlgn="auto">
              <a:spcBef>
                <a:spcPts val="100"/>
              </a:spcBef>
              <a:spcAft>
                <a:spcPts val="0"/>
              </a:spcAft>
              <a:buFont typeface="Arial" panose="020B0604020202020204" pitchFamily="34" charset="0"/>
              <a:buChar char="•"/>
            </a:pPr>
            <a:r>
              <a:rPr lang="en-US" sz="1050" b="0" dirty="0" smtClean="0">
                <a:solidFill>
                  <a:prstClr val="black"/>
                </a:solidFill>
                <a:latin typeface="Arial"/>
              </a:rPr>
              <a:t>Transition from incident response to business resumption/resilience </a:t>
            </a:r>
            <a:r>
              <a:rPr lang="en-US" sz="1050" b="0" dirty="0" smtClean="0">
                <a:solidFill>
                  <a:prstClr val="black"/>
                </a:solidFill>
                <a:latin typeface="Arial"/>
                <a:sym typeface="Wingdings" panose="05000000000000000000" pitchFamily="2" charset="2"/>
              </a:rPr>
              <a:t> transitioning to upgraded daily operations</a:t>
            </a:r>
          </a:p>
          <a:p>
            <a:pPr marL="119063" indent="-119063" algn="l" fontAlgn="auto">
              <a:spcBef>
                <a:spcPts val="100"/>
              </a:spcBef>
              <a:spcAft>
                <a:spcPts val="0"/>
              </a:spcAft>
              <a:buFont typeface="Arial" panose="020B0604020202020204" pitchFamily="34" charset="0"/>
              <a:buChar char="•"/>
            </a:pPr>
            <a:r>
              <a:rPr lang="en-US" sz="1050" b="0" dirty="0" smtClean="0">
                <a:solidFill>
                  <a:prstClr val="black"/>
                </a:solidFill>
                <a:latin typeface="Arial"/>
              </a:rPr>
              <a:t>Conduct simulation and wargaming to stress test new plans</a:t>
            </a:r>
            <a:endParaRPr lang="en-US" sz="1050" b="0" dirty="0">
              <a:solidFill>
                <a:prstClr val="black"/>
              </a:solidFill>
              <a:latin typeface="Arial"/>
            </a:endParaRPr>
          </a:p>
        </p:txBody>
      </p:sp>
      <p:sp>
        <p:nvSpPr>
          <p:cNvPr id="71" name="Rectangle 70"/>
          <p:cNvSpPr/>
          <p:nvPr/>
        </p:nvSpPr>
        <p:spPr>
          <a:xfrm>
            <a:off x="4507243" y="3397919"/>
            <a:ext cx="4572000" cy="3247043"/>
          </a:xfrm>
          <a:prstGeom prst="rect">
            <a:avLst/>
          </a:prstGeom>
        </p:spPr>
        <p:txBody>
          <a:bodyPr>
            <a:spAutoFit/>
          </a:bodyPr>
          <a:lstStyle/>
          <a:p>
            <a:pPr algn="l" fontAlgn="auto">
              <a:spcBef>
                <a:spcPts val="100"/>
              </a:spcBef>
              <a:spcAft>
                <a:spcPts val="0"/>
              </a:spcAft>
            </a:pPr>
            <a:r>
              <a:rPr lang="en-US" sz="1050" b="0" dirty="0">
                <a:latin typeface="Arial"/>
              </a:rPr>
              <a:t>Customer </a:t>
            </a:r>
            <a:r>
              <a:rPr lang="en-US" sz="1050" b="0" dirty="0" smtClean="0">
                <a:latin typeface="Arial"/>
              </a:rPr>
              <a:t>“short </a:t>
            </a:r>
            <a:r>
              <a:rPr lang="en-US" sz="1050" b="0" dirty="0">
                <a:latin typeface="Arial"/>
              </a:rPr>
              <a:t>term memory” – as customers are ‘locked in’ to a plan for a year, there is opportunity to eradicate, remediate, and message about the breach and decisive steps to strengthen relationships and improve confidence levels</a:t>
            </a:r>
          </a:p>
          <a:p>
            <a:pPr algn="l" fontAlgn="auto">
              <a:spcBef>
                <a:spcPts val="100"/>
              </a:spcBef>
              <a:spcAft>
                <a:spcPts val="0"/>
              </a:spcAft>
            </a:pPr>
            <a:r>
              <a:rPr lang="en-US" sz="1050" b="0" dirty="0">
                <a:latin typeface="Arial"/>
              </a:rPr>
              <a:t>Investigation identifies the source of the incident </a:t>
            </a:r>
            <a:r>
              <a:rPr lang="en-US" sz="1050" b="0" dirty="0">
                <a:latin typeface="Arial"/>
                <a:sym typeface="Wingdings" panose="05000000000000000000" pitchFamily="2" charset="2"/>
              </a:rPr>
              <a:t> potentially a positive impact if properly and efficiently communicated </a:t>
            </a:r>
          </a:p>
          <a:p>
            <a:pPr algn="l" fontAlgn="auto">
              <a:spcBef>
                <a:spcPts val="100"/>
              </a:spcBef>
              <a:spcAft>
                <a:spcPts val="0"/>
              </a:spcAft>
            </a:pPr>
            <a:r>
              <a:rPr lang="en-US" sz="1050" b="0" dirty="0">
                <a:latin typeface="Arial"/>
                <a:sym typeface="Wingdings" panose="05000000000000000000" pitchFamily="2" charset="2"/>
              </a:rPr>
              <a:t>Eradication and </a:t>
            </a:r>
            <a:r>
              <a:rPr lang="en-US" sz="1050" b="0" dirty="0" smtClean="0">
                <a:latin typeface="Arial"/>
                <a:sym typeface="Wingdings" panose="05000000000000000000" pitchFamily="2" charset="2"/>
              </a:rPr>
              <a:t>resolution </a:t>
            </a:r>
            <a:r>
              <a:rPr lang="en-US" sz="1050" b="0" dirty="0">
                <a:latin typeface="Arial"/>
                <a:sym typeface="Wingdings" panose="05000000000000000000" pitchFamily="2" charset="2"/>
              </a:rPr>
              <a:t>- probable positive impact regarding confidence levels if well handled</a:t>
            </a:r>
          </a:p>
          <a:p>
            <a:pPr algn="l" fontAlgn="auto">
              <a:spcBef>
                <a:spcPts val="100"/>
              </a:spcBef>
              <a:spcAft>
                <a:spcPts val="0"/>
              </a:spcAft>
            </a:pPr>
            <a:r>
              <a:rPr lang="en-US" sz="1050" b="0" dirty="0">
                <a:latin typeface="Arial"/>
                <a:sym typeface="Wingdings" panose="05000000000000000000" pitchFamily="2" charset="2"/>
              </a:rPr>
              <a:t>Other </a:t>
            </a:r>
            <a:r>
              <a:rPr lang="en-US" sz="1050" b="0" dirty="0" smtClean="0">
                <a:latin typeface="Arial"/>
                <a:sym typeface="Wingdings" panose="05000000000000000000" pitchFamily="2" charset="2"/>
              </a:rPr>
              <a:t>news </a:t>
            </a:r>
            <a:r>
              <a:rPr lang="en-US" sz="1050" b="0" dirty="0">
                <a:latin typeface="Arial"/>
                <a:sym typeface="Wingdings" panose="05000000000000000000" pitchFamily="2" charset="2"/>
              </a:rPr>
              <a:t>/  March of Time  probable positive impact as the public, employees, and regulators focus their attention on the crises of tomorrow instead of our current cyber incident</a:t>
            </a:r>
          </a:p>
          <a:p>
            <a:pPr algn="l" fontAlgn="auto">
              <a:spcBef>
                <a:spcPts val="100"/>
              </a:spcBef>
              <a:spcAft>
                <a:spcPts val="0"/>
              </a:spcAft>
            </a:pPr>
            <a:r>
              <a:rPr lang="en-US" sz="1050" b="0" dirty="0">
                <a:latin typeface="Arial"/>
                <a:sym typeface="Wingdings" panose="05000000000000000000" pitchFamily="2" charset="2"/>
              </a:rPr>
              <a:t>Investing in c</a:t>
            </a:r>
            <a:r>
              <a:rPr lang="en-US" sz="1050" b="0" dirty="0" smtClean="0">
                <a:latin typeface="Arial"/>
                <a:sym typeface="Wingdings" panose="05000000000000000000" pitchFamily="2" charset="2"/>
              </a:rPr>
              <a:t>yber </a:t>
            </a:r>
            <a:r>
              <a:rPr lang="en-US" sz="1050" b="0" dirty="0">
                <a:latin typeface="Arial"/>
                <a:sym typeface="Wingdings" panose="05000000000000000000" pitchFamily="2" charset="2"/>
              </a:rPr>
              <a:t>leadership for industry – become leading advocate for improved protections for </a:t>
            </a:r>
            <a:r>
              <a:rPr lang="en-US" sz="1050" b="0" dirty="0" smtClean="0">
                <a:latin typeface="Arial"/>
                <a:sym typeface="Wingdings" panose="05000000000000000000" pitchFamily="2" charset="2"/>
              </a:rPr>
              <a:t>sensitive data and PII </a:t>
            </a:r>
            <a:r>
              <a:rPr lang="en-US" sz="1050" b="0" dirty="0">
                <a:latin typeface="Arial"/>
                <a:sym typeface="Wingdings" panose="05000000000000000000" pitchFamily="2" charset="2"/>
              </a:rPr>
              <a:t> probable positive impact as the public, employees, and regulators view us as “carrying the flag” for cybersecurity</a:t>
            </a:r>
          </a:p>
          <a:p>
            <a:pPr algn="l" fontAlgn="auto">
              <a:spcBef>
                <a:spcPts val="100"/>
              </a:spcBef>
              <a:spcAft>
                <a:spcPts val="0"/>
              </a:spcAft>
            </a:pPr>
            <a:r>
              <a:rPr lang="en-US" sz="1050" b="0" dirty="0">
                <a:latin typeface="Arial"/>
              </a:rPr>
              <a:t>Sustain communications strategy to communicate revised strategy and priorities and maximize the relationship re-building process post recovery </a:t>
            </a:r>
            <a:r>
              <a:rPr lang="en-US" sz="1050" b="0" dirty="0" smtClean="0">
                <a:latin typeface="Arial"/>
              </a:rPr>
              <a:t>(board</a:t>
            </a:r>
            <a:r>
              <a:rPr lang="en-US" sz="1050" b="0" dirty="0">
                <a:latin typeface="Arial"/>
              </a:rPr>
              <a:t>, regulators</a:t>
            </a:r>
            <a:r>
              <a:rPr lang="en-US" sz="1050" b="0" dirty="0">
                <a:solidFill>
                  <a:prstClr val="black"/>
                </a:solidFill>
                <a:latin typeface="Arial"/>
              </a:rPr>
              <a:t>, third parties, vendors and clients)</a:t>
            </a:r>
          </a:p>
          <a:p>
            <a:pPr algn="l" fontAlgn="auto">
              <a:spcBef>
                <a:spcPts val="100"/>
              </a:spcBef>
              <a:spcAft>
                <a:spcPts val="0"/>
              </a:spcAft>
            </a:pPr>
            <a:endParaRPr lang="en-US" b="0" dirty="0">
              <a:solidFill>
                <a:prstClr val="black"/>
              </a:solidFill>
              <a:latin typeface="Arial"/>
              <a:sym typeface="Wingdings" panose="05000000000000000000" pitchFamily="2" charset="2"/>
            </a:endParaRPr>
          </a:p>
        </p:txBody>
      </p:sp>
      <p:sp>
        <p:nvSpPr>
          <p:cNvPr id="72" name="Rectangle 71"/>
          <p:cNvSpPr/>
          <p:nvPr/>
        </p:nvSpPr>
        <p:spPr>
          <a:xfrm>
            <a:off x="318733" y="3225079"/>
            <a:ext cx="3903633" cy="261610"/>
          </a:xfrm>
          <a:prstGeom prst="rect">
            <a:avLst/>
          </a:prstGeom>
        </p:spPr>
        <p:txBody>
          <a:bodyPr wrap="none">
            <a:spAutoFit/>
          </a:bodyPr>
          <a:lstStyle/>
          <a:p>
            <a:pPr algn="l" fontAlgn="auto">
              <a:spcBef>
                <a:spcPts val="0"/>
              </a:spcBef>
              <a:spcAft>
                <a:spcPts val="0"/>
              </a:spcAft>
            </a:pPr>
            <a:r>
              <a:rPr lang="en-US" sz="1100" b="1" dirty="0">
                <a:solidFill>
                  <a:srgbClr val="313131"/>
                </a:solidFill>
                <a:latin typeface="Arial"/>
              </a:rPr>
              <a:t>Example </a:t>
            </a:r>
            <a:r>
              <a:rPr lang="en-US" sz="1100" b="1" dirty="0" smtClean="0">
                <a:solidFill>
                  <a:srgbClr val="313131"/>
                </a:solidFill>
                <a:latin typeface="Arial"/>
              </a:rPr>
              <a:t>Response and Capability </a:t>
            </a:r>
            <a:r>
              <a:rPr lang="en-US" sz="1100" b="1" dirty="0">
                <a:solidFill>
                  <a:srgbClr val="313131"/>
                </a:solidFill>
                <a:latin typeface="Arial"/>
              </a:rPr>
              <a:t>Enhancing </a:t>
            </a:r>
            <a:r>
              <a:rPr lang="en-US" sz="1100" b="1" dirty="0" smtClean="0">
                <a:solidFill>
                  <a:srgbClr val="313131"/>
                </a:solidFill>
                <a:latin typeface="Arial"/>
              </a:rPr>
              <a:t>Activities</a:t>
            </a:r>
            <a:endParaRPr lang="en-US" sz="1100" b="1" dirty="0">
              <a:solidFill>
                <a:prstClr val="black"/>
              </a:solidFill>
              <a:latin typeface="Arial"/>
            </a:endParaRPr>
          </a:p>
        </p:txBody>
      </p:sp>
      <p:sp>
        <p:nvSpPr>
          <p:cNvPr id="73" name="Rectangle 72"/>
          <p:cNvSpPr/>
          <p:nvPr/>
        </p:nvSpPr>
        <p:spPr>
          <a:xfrm>
            <a:off x="4459264" y="3217625"/>
            <a:ext cx="3814040" cy="261610"/>
          </a:xfrm>
          <a:prstGeom prst="rect">
            <a:avLst/>
          </a:prstGeom>
        </p:spPr>
        <p:txBody>
          <a:bodyPr wrap="none">
            <a:spAutoFit/>
          </a:bodyPr>
          <a:lstStyle/>
          <a:p>
            <a:pPr algn="l" fontAlgn="auto">
              <a:spcBef>
                <a:spcPts val="0"/>
              </a:spcBef>
              <a:spcAft>
                <a:spcPts val="0"/>
              </a:spcAft>
            </a:pPr>
            <a:r>
              <a:rPr lang="en-US" sz="1100" b="1" dirty="0">
                <a:solidFill>
                  <a:srgbClr val="313131"/>
                </a:solidFill>
                <a:latin typeface="Arial"/>
              </a:rPr>
              <a:t>Examples of Confidence Influencing Events / </a:t>
            </a:r>
            <a:r>
              <a:rPr lang="en-US" sz="1100" b="1" dirty="0" smtClean="0">
                <a:solidFill>
                  <a:srgbClr val="313131"/>
                </a:solidFill>
                <a:latin typeface="Arial"/>
              </a:rPr>
              <a:t>Realities</a:t>
            </a:r>
            <a:endParaRPr lang="en-US" sz="1100" b="1" dirty="0">
              <a:solidFill>
                <a:prstClr val="black"/>
              </a:solidFill>
              <a:latin typeface="Arial"/>
            </a:endParaRPr>
          </a:p>
        </p:txBody>
      </p:sp>
      <p:sp>
        <p:nvSpPr>
          <p:cNvPr id="74" name="Up Arrow 73"/>
          <p:cNvSpPr/>
          <p:nvPr/>
        </p:nvSpPr>
        <p:spPr bwMode="gray">
          <a:xfrm>
            <a:off x="4414674" y="3479235"/>
            <a:ext cx="137160" cy="155448"/>
          </a:xfrm>
          <a:prstGeom prst="upArrow">
            <a:avLst/>
          </a:prstGeom>
          <a:solidFill>
            <a:srgbClr val="81BC00"/>
          </a:solidFill>
          <a:ln w="19050" algn="ctr">
            <a:noFill/>
            <a:miter lim="800000"/>
            <a:headEnd/>
            <a:tailEnd/>
          </a:ln>
        </p:spPr>
        <p:txBody>
          <a:bodyPr wrap="square" lIns="88900" tIns="88900" rIns="88900" bIns="88900" rtlCol="0" anchor="ctr"/>
          <a:lstStyle/>
          <a:p>
            <a:pPr marL="0" marR="0" lvl="0" indent="0"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100" b="1" i="0" u="none" strike="noStrike" kern="0" cap="none" spc="0" normalizeH="0" baseline="0" noProof="0" dirty="0" smtClean="0">
              <a:ln>
                <a:noFill/>
              </a:ln>
              <a:solidFill>
                <a:prstClr val="white"/>
              </a:solidFill>
              <a:effectLst/>
              <a:uLnTx/>
              <a:uFillTx/>
              <a:latin typeface="Arial"/>
              <a:cs typeface="+mn-cs"/>
            </a:endParaRPr>
          </a:p>
        </p:txBody>
      </p:sp>
      <p:sp>
        <p:nvSpPr>
          <p:cNvPr id="75" name="Up Arrow 74"/>
          <p:cNvSpPr/>
          <p:nvPr/>
        </p:nvSpPr>
        <p:spPr bwMode="gray">
          <a:xfrm>
            <a:off x="4414674" y="4136226"/>
            <a:ext cx="137160" cy="155448"/>
          </a:xfrm>
          <a:prstGeom prst="upArrow">
            <a:avLst/>
          </a:prstGeom>
          <a:solidFill>
            <a:srgbClr val="81BC00"/>
          </a:solidFill>
          <a:ln w="19050" algn="ctr">
            <a:noFill/>
            <a:miter lim="800000"/>
            <a:headEnd/>
            <a:tailEnd/>
          </a:ln>
        </p:spPr>
        <p:txBody>
          <a:bodyPr wrap="square" lIns="88900" tIns="88900" rIns="88900" bIns="88900" rtlCol="0" anchor="ctr"/>
          <a:lstStyle/>
          <a:p>
            <a:pPr marL="0" marR="0" lvl="0" indent="0"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600" b="0" i="0" u="none" strike="noStrike" kern="0" cap="none" spc="0" normalizeH="0" baseline="0" noProof="0" dirty="0" smtClean="0">
              <a:ln>
                <a:noFill/>
              </a:ln>
              <a:solidFill>
                <a:prstClr val="white"/>
              </a:solidFill>
              <a:effectLst/>
              <a:uLnTx/>
              <a:uFillTx/>
              <a:latin typeface="Arial"/>
              <a:cs typeface="+mn-cs"/>
            </a:endParaRPr>
          </a:p>
        </p:txBody>
      </p:sp>
      <p:sp>
        <p:nvSpPr>
          <p:cNvPr id="76" name="Up Arrow 75"/>
          <p:cNvSpPr/>
          <p:nvPr/>
        </p:nvSpPr>
        <p:spPr bwMode="gray">
          <a:xfrm>
            <a:off x="4413327" y="4447473"/>
            <a:ext cx="137160" cy="155448"/>
          </a:xfrm>
          <a:prstGeom prst="upArrow">
            <a:avLst/>
          </a:prstGeom>
          <a:solidFill>
            <a:srgbClr val="81BC00"/>
          </a:solidFill>
          <a:ln w="19050" algn="ctr">
            <a:noFill/>
            <a:miter lim="800000"/>
            <a:headEnd/>
            <a:tailEnd/>
          </a:ln>
        </p:spPr>
        <p:txBody>
          <a:bodyPr wrap="square" lIns="88900" tIns="88900" rIns="88900" bIns="88900" rtlCol="0" anchor="ctr"/>
          <a:lstStyle/>
          <a:p>
            <a:pPr marL="0" marR="0" lvl="0" indent="0"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600" b="0" i="0" u="none" strike="noStrike" kern="0" cap="none" spc="0" normalizeH="0" baseline="0" noProof="0" dirty="0" smtClean="0">
              <a:ln>
                <a:noFill/>
              </a:ln>
              <a:solidFill>
                <a:prstClr val="white"/>
              </a:solidFill>
              <a:effectLst/>
              <a:uLnTx/>
              <a:uFillTx/>
              <a:latin typeface="Arial"/>
              <a:cs typeface="+mn-cs"/>
            </a:endParaRPr>
          </a:p>
        </p:txBody>
      </p:sp>
      <p:sp>
        <p:nvSpPr>
          <p:cNvPr id="77" name="Up Arrow 76"/>
          <p:cNvSpPr/>
          <p:nvPr/>
        </p:nvSpPr>
        <p:spPr bwMode="gray">
          <a:xfrm>
            <a:off x="4413327" y="4776542"/>
            <a:ext cx="137160" cy="155448"/>
          </a:xfrm>
          <a:prstGeom prst="upArrow">
            <a:avLst/>
          </a:prstGeom>
          <a:solidFill>
            <a:srgbClr val="81BC00"/>
          </a:solidFill>
          <a:ln w="19050" algn="ctr">
            <a:noFill/>
            <a:miter lim="800000"/>
            <a:headEnd/>
            <a:tailEnd/>
          </a:ln>
        </p:spPr>
        <p:txBody>
          <a:bodyPr wrap="square" lIns="88900" tIns="88900" rIns="88900" bIns="88900" rtlCol="0" anchor="ctr"/>
          <a:lstStyle/>
          <a:p>
            <a:pPr marL="0" marR="0" lvl="0" indent="0"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600" b="0" i="0" u="none" strike="noStrike" kern="0" cap="none" spc="0" normalizeH="0" baseline="0" noProof="0" dirty="0" smtClean="0">
              <a:ln>
                <a:noFill/>
              </a:ln>
              <a:solidFill>
                <a:prstClr val="white"/>
              </a:solidFill>
              <a:effectLst/>
              <a:uLnTx/>
              <a:uFillTx/>
              <a:latin typeface="Arial"/>
              <a:cs typeface="+mn-cs"/>
            </a:endParaRPr>
          </a:p>
        </p:txBody>
      </p:sp>
      <p:sp>
        <p:nvSpPr>
          <p:cNvPr id="78" name="Up Arrow 77"/>
          <p:cNvSpPr/>
          <p:nvPr/>
        </p:nvSpPr>
        <p:spPr bwMode="gray">
          <a:xfrm>
            <a:off x="4413327" y="5276828"/>
            <a:ext cx="137160" cy="155448"/>
          </a:xfrm>
          <a:prstGeom prst="upArrow">
            <a:avLst/>
          </a:prstGeom>
          <a:solidFill>
            <a:srgbClr val="81BC00"/>
          </a:solidFill>
          <a:ln w="19050" algn="ctr">
            <a:noFill/>
            <a:miter lim="800000"/>
            <a:headEnd/>
            <a:tailEnd/>
          </a:ln>
        </p:spPr>
        <p:txBody>
          <a:bodyPr wrap="square" lIns="88900" tIns="88900" rIns="88900" bIns="88900" rtlCol="0" anchor="ctr"/>
          <a:lstStyle/>
          <a:p>
            <a:pPr marL="0" marR="0" lvl="0" indent="0"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600" b="0" i="0" u="none" strike="noStrike" kern="0" cap="none" spc="0" normalizeH="0" baseline="0" noProof="0" dirty="0" smtClean="0">
              <a:ln>
                <a:noFill/>
              </a:ln>
              <a:solidFill>
                <a:prstClr val="white"/>
              </a:solidFill>
              <a:effectLst/>
              <a:uLnTx/>
              <a:uFillTx/>
              <a:latin typeface="Arial"/>
              <a:cs typeface="+mn-cs"/>
            </a:endParaRPr>
          </a:p>
        </p:txBody>
      </p:sp>
      <p:sp>
        <p:nvSpPr>
          <p:cNvPr id="79" name="Up Arrow 78"/>
          <p:cNvSpPr/>
          <p:nvPr/>
        </p:nvSpPr>
        <p:spPr bwMode="gray">
          <a:xfrm>
            <a:off x="4409764" y="5944607"/>
            <a:ext cx="137160" cy="155448"/>
          </a:xfrm>
          <a:prstGeom prst="upArrow">
            <a:avLst/>
          </a:prstGeom>
          <a:solidFill>
            <a:srgbClr val="81BC00"/>
          </a:solidFill>
          <a:ln w="19050" algn="ctr">
            <a:noFill/>
            <a:miter lim="800000"/>
            <a:headEnd/>
            <a:tailEnd/>
          </a:ln>
        </p:spPr>
        <p:txBody>
          <a:bodyPr wrap="square" lIns="88900" tIns="88900" rIns="88900" bIns="88900" rtlCol="0" anchor="ctr"/>
          <a:lstStyle/>
          <a:p>
            <a:pPr marL="0" marR="0" lvl="0" indent="0"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600" b="0" i="0" u="none" strike="noStrike" kern="0" cap="none" spc="0" normalizeH="0" baseline="0" noProof="0" dirty="0" smtClean="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55059639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US Deloitte Color">
    <a:dk1>
      <a:sysClr val="windowText" lastClr="000000"/>
    </a:dk1>
    <a:lt1>
      <a:sysClr val="window" lastClr="FFFFFF"/>
    </a:lt1>
    <a:dk2>
      <a:srgbClr val="313131"/>
    </a:dk2>
    <a:lt2>
      <a:srgbClr val="8C8C8C"/>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US Deloitte Color">
    <a:dk1>
      <a:sysClr val="windowText" lastClr="000000"/>
    </a:dk1>
    <a:lt1>
      <a:sysClr val="window" lastClr="FFFFFF"/>
    </a:lt1>
    <a:dk2>
      <a:srgbClr val="313131"/>
    </a:dk2>
    <a:lt2>
      <a:srgbClr val="8C8C8C"/>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US Deloitte Color">
    <a:dk1>
      <a:sysClr val="windowText" lastClr="000000"/>
    </a:dk1>
    <a:lt1>
      <a:sysClr val="window" lastClr="FFFFFF"/>
    </a:lt1>
    <a:dk2>
      <a:srgbClr val="313131"/>
    </a:dk2>
    <a:lt2>
      <a:srgbClr val="8C8C8C"/>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US Deloitte Color">
    <a:dk1>
      <a:sysClr val="windowText" lastClr="000000"/>
    </a:dk1>
    <a:lt1>
      <a:sysClr val="window" lastClr="FFFFFF"/>
    </a:lt1>
    <a:dk2>
      <a:srgbClr val="313131"/>
    </a:dk2>
    <a:lt2>
      <a:srgbClr val="8C8C8C"/>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0</TotalTime>
  <Words>3671</Words>
  <Application>Microsoft Macintosh PowerPoint</Application>
  <PresentationFormat>On-screen Show (4:3)</PresentationFormat>
  <Paragraphs>400</Paragraphs>
  <Slides>20</Slides>
  <Notes>17</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1_Office Theme</vt:lpstr>
      <vt:lpstr>PowerPoint Presentation</vt:lpstr>
      <vt:lpstr>From Cyber Incident Response to Cyber Resilience </vt:lpstr>
      <vt:lpstr>Incident Response  Changing landscape</vt:lpstr>
      <vt:lpstr>PowerPoint Presentation</vt:lpstr>
      <vt:lpstr>PowerPoint Presentation</vt:lpstr>
      <vt:lpstr>Cyber Incident Response Lifecycle Capabilities and stakeholder confidence</vt:lpstr>
      <vt:lpstr>Cyber Incident Response Lifecycle  What to expect in the short-term</vt:lpstr>
      <vt:lpstr>Cyber Incident Response Lifecycle What to expect in the intermediate-term</vt:lpstr>
      <vt:lpstr>Cyber Incident Response Lifecycle What to expect in the long-term</vt:lpstr>
      <vt:lpstr>PowerPoint Presentation</vt:lpstr>
      <vt:lpstr>PowerPoint Presentation</vt:lpstr>
      <vt:lpstr>Incident response and executive leadership Cross functional team</vt:lpstr>
      <vt:lpstr>PowerPoint Presentation</vt:lpstr>
      <vt:lpstr>Strategy</vt:lpstr>
      <vt:lpstr>Technology</vt:lpstr>
      <vt:lpstr>Risk &amp; Compliance</vt:lpstr>
      <vt:lpstr>Business Operations</vt:lpstr>
      <vt:lpstr>Remediation</vt:lpstr>
      <vt:lpstr>Cyber Incident Response: Lessons Learned</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2014-03-06T19:08:34Z</dcterms:created>
  <dcterms:modified xsi:type="dcterms:W3CDTF">2016-06-15T21:45:23Z</dcterms:modified>
</cp:coreProperties>
</file>