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325" r:id="rId2"/>
    <p:sldId id="338" r:id="rId3"/>
    <p:sldId id="350" r:id="rId4"/>
    <p:sldId id="331" r:id="rId5"/>
    <p:sldId id="358" r:id="rId6"/>
    <p:sldId id="327" r:id="rId7"/>
    <p:sldId id="329" r:id="rId8"/>
    <p:sldId id="355" r:id="rId9"/>
    <p:sldId id="359" r:id="rId10"/>
    <p:sldId id="335" r:id="rId11"/>
    <p:sldId id="336" r:id="rId12"/>
    <p:sldId id="337" r:id="rId13"/>
    <p:sldId id="351" r:id="rId14"/>
    <p:sldId id="356" r:id="rId15"/>
    <p:sldId id="340" r:id="rId16"/>
    <p:sldId id="341" r:id="rId17"/>
    <p:sldId id="342" r:id="rId18"/>
    <p:sldId id="357" r:id="rId19"/>
    <p:sldId id="344" r:id="rId20"/>
    <p:sldId id="352" r:id="rId21"/>
    <p:sldId id="345" r:id="rId22"/>
    <p:sldId id="348" r:id="rId23"/>
    <p:sldId id="353" r:id="rId24"/>
    <p:sldId id="347" r:id="rId25"/>
    <p:sldId id="288"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20084"/>
    <a:srgbClr val="0058B1"/>
    <a:srgbClr val="0066CC"/>
    <a:srgbClr val="00AEB2"/>
    <a:srgbClr val="EC017F"/>
    <a:srgbClr val="009EFF"/>
    <a:srgbClr val="81D600"/>
    <a:srgbClr val="FF7D00"/>
    <a:srgbClr val="159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34" autoAdjust="0"/>
    <p:restoredTop sz="90141" autoAdjust="0"/>
  </p:normalViewPr>
  <p:slideViewPr>
    <p:cSldViewPr snapToGrid="0" showGuides="1">
      <p:cViewPr varScale="1">
        <p:scale>
          <a:sx n="76" d="100"/>
          <a:sy n="76" d="100"/>
        </p:scale>
        <p:origin x="-250" y="-82"/>
      </p:cViewPr>
      <p:guideLst>
        <p:guide orient="horz" pos="2183"/>
        <p:guide pos="3840"/>
      </p:guideLst>
    </p:cSldViewPr>
  </p:slideViewPr>
  <p:outlineViewPr>
    <p:cViewPr>
      <p:scale>
        <a:sx n="33" d="100"/>
        <a:sy n="33" d="100"/>
      </p:scale>
      <p:origin x="53" y="1003"/>
    </p:cViewPr>
  </p:outlineViewPr>
  <p:notesTextViewPr>
    <p:cViewPr>
      <p:scale>
        <a:sx n="1" d="1"/>
        <a:sy n="1" d="1"/>
      </p:scale>
      <p:origin x="0" y="67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37B39D-37C2-4C7A-9209-ED0FEA450EAE}" type="doc">
      <dgm:prSet loTypeId="urn:microsoft.com/office/officeart/2005/8/layout/venn1" loCatId="relationship" qsTypeId="urn:microsoft.com/office/officeart/2005/8/quickstyle/simple1" qsCatId="simple" csTypeId="urn:microsoft.com/office/officeart/2005/8/colors/accent1_2" csCatId="accent1" phldr="1"/>
      <dgm:spPr/>
    </dgm:pt>
    <dgm:pt modelId="{73BC0656-E90A-4EBD-8CA6-93C3A9557FAF}">
      <dgm:prSet phldrT="[Text]"/>
      <dgm:spPr/>
      <dgm:t>
        <a:bodyPr/>
        <a:lstStyle/>
        <a:p>
          <a:r>
            <a:rPr lang="en-GB" dirty="0" smtClean="0"/>
            <a:t>Trusted circle of experts</a:t>
          </a:r>
          <a:endParaRPr lang="en-GB" dirty="0"/>
        </a:p>
      </dgm:t>
    </dgm:pt>
    <dgm:pt modelId="{A5D55ECB-0DAC-4D83-B840-132711B2A415}" type="parTrans" cxnId="{0A045B2B-5065-466F-B865-14F1B6D484DE}">
      <dgm:prSet/>
      <dgm:spPr/>
      <dgm:t>
        <a:bodyPr/>
        <a:lstStyle/>
        <a:p>
          <a:endParaRPr lang="en-GB"/>
        </a:p>
      </dgm:t>
    </dgm:pt>
    <dgm:pt modelId="{AD94D529-D4F4-4232-A47F-D4DC938756D8}" type="sibTrans" cxnId="{0A045B2B-5065-466F-B865-14F1B6D484DE}">
      <dgm:prSet/>
      <dgm:spPr/>
      <dgm:t>
        <a:bodyPr/>
        <a:lstStyle/>
        <a:p>
          <a:endParaRPr lang="en-GB"/>
        </a:p>
      </dgm:t>
    </dgm:pt>
    <dgm:pt modelId="{88CCF374-3FFB-4579-9E96-C9BB25F363A7}">
      <dgm:prSet phldrT="[Text]"/>
      <dgm:spPr/>
      <dgm:t>
        <a:bodyPr/>
        <a:lstStyle/>
        <a:p>
          <a:r>
            <a:rPr lang="en-GB" dirty="0" smtClean="0"/>
            <a:t>Circle of common guidelines</a:t>
          </a:r>
          <a:endParaRPr lang="en-GB" dirty="0"/>
        </a:p>
      </dgm:t>
    </dgm:pt>
    <dgm:pt modelId="{62FB5192-BC6E-47C7-9285-2D21DBD5E6DE}" type="parTrans" cxnId="{F4D47564-2306-414A-AEDC-1E31D7547322}">
      <dgm:prSet/>
      <dgm:spPr/>
      <dgm:t>
        <a:bodyPr/>
        <a:lstStyle/>
        <a:p>
          <a:endParaRPr lang="en-GB"/>
        </a:p>
      </dgm:t>
    </dgm:pt>
    <dgm:pt modelId="{F5D2418A-D203-4BFE-B362-F304123D38BD}" type="sibTrans" cxnId="{F4D47564-2306-414A-AEDC-1E31D7547322}">
      <dgm:prSet/>
      <dgm:spPr/>
      <dgm:t>
        <a:bodyPr/>
        <a:lstStyle/>
        <a:p>
          <a:endParaRPr lang="en-GB"/>
        </a:p>
      </dgm:t>
    </dgm:pt>
    <dgm:pt modelId="{DF252619-0F75-4F1F-972E-821B4FF465AE}">
      <dgm:prSet phldrT="[Text]"/>
      <dgm:spPr/>
      <dgm:t>
        <a:bodyPr/>
        <a:lstStyle/>
        <a:p>
          <a:r>
            <a:rPr lang="en-GB" dirty="0" smtClean="0"/>
            <a:t>Circle of devoted organisations</a:t>
          </a:r>
          <a:endParaRPr lang="en-GB" dirty="0"/>
        </a:p>
      </dgm:t>
    </dgm:pt>
    <dgm:pt modelId="{FF398B6C-D3EA-43F5-BFC4-6B561253873A}" type="parTrans" cxnId="{A2833B75-9599-4817-B973-40635E861A5A}">
      <dgm:prSet/>
      <dgm:spPr/>
      <dgm:t>
        <a:bodyPr/>
        <a:lstStyle/>
        <a:p>
          <a:endParaRPr lang="en-GB"/>
        </a:p>
      </dgm:t>
    </dgm:pt>
    <dgm:pt modelId="{E484C61F-303E-436C-8277-E373EFBFA7C4}" type="sibTrans" cxnId="{A2833B75-9599-4817-B973-40635E861A5A}">
      <dgm:prSet/>
      <dgm:spPr/>
      <dgm:t>
        <a:bodyPr/>
        <a:lstStyle/>
        <a:p>
          <a:endParaRPr lang="en-GB"/>
        </a:p>
      </dgm:t>
    </dgm:pt>
    <dgm:pt modelId="{180936F4-C1C0-42B2-8E60-FF6429261134}" type="pres">
      <dgm:prSet presAssocID="{5B37B39D-37C2-4C7A-9209-ED0FEA450EAE}" presName="compositeShape" presStyleCnt="0">
        <dgm:presLayoutVars>
          <dgm:chMax val="7"/>
          <dgm:dir/>
          <dgm:resizeHandles val="exact"/>
        </dgm:presLayoutVars>
      </dgm:prSet>
      <dgm:spPr/>
    </dgm:pt>
    <dgm:pt modelId="{3CE74E1A-AF4E-4C56-BF6E-B681106FDA30}" type="pres">
      <dgm:prSet presAssocID="{73BC0656-E90A-4EBD-8CA6-93C3A9557FAF}" presName="circ1" presStyleLbl="vennNode1" presStyleIdx="0" presStyleCnt="3"/>
      <dgm:spPr/>
      <dgm:t>
        <a:bodyPr/>
        <a:lstStyle/>
        <a:p>
          <a:endParaRPr lang="en-GB"/>
        </a:p>
      </dgm:t>
    </dgm:pt>
    <dgm:pt modelId="{A15879BE-7E5B-45E0-B894-6861ACF78A5F}" type="pres">
      <dgm:prSet presAssocID="{73BC0656-E90A-4EBD-8CA6-93C3A9557FAF}" presName="circ1Tx" presStyleLbl="revTx" presStyleIdx="0" presStyleCnt="0">
        <dgm:presLayoutVars>
          <dgm:chMax val="0"/>
          <dgm:chPref val="0"/>
          <dgm:bulletEnabled val="1"/>
        </dgm:presLayoutVars>
      </dgm:prSet>
      <dgm:spPr/>
      <dgm:t>
        <a:bodyPr/>
        <a:lstStyle/>
        <a:p>
          <a:endParaRPr lang="en-GB"/>
        </a:p>
      </dgm:t>
    </dgm:pt>
    <dgm:pt modelId="{8F7D6845-9473-4325-B28C-03B1639359AF}" type="pres">
      <dgm:prSet presAssocID="{88CCF374-3FFB-4579-9E96-C9BB25F363A7}" presName="circ2" presStyleLbl="vennNode1" presStyleIdx="1" presStyleCnt="3"/>
      <dgm:spPr/>
      <dgm:t>
        <a:bodyPr/>
        <a:lstStyle/>
        <a:p>
          <a:endParaRPr lang="en-GB"/>
        </a:p>
      </dgm:t>
    </dgm:pt>
    <dgm:pt modelId="{95428BF9-6A54-40D3-A3B2-E0AEA67D29C2}" type="pres">
      <dgm:prSet presAssocID="{88CCF374-3FFB-4579-9E96-C9BB25F363A7}" presName="circ2Tx" presStyleLbl="revTx" presStyleIdx="0" presStyleCnt="0">
        <dgm:presLayoutVars>
          <dgm:chMax val="0"/>
          <dgm:chPref val="0"/>
          <dgm:bulletEnabled val="1"/>
        </dgm:presLayoutVars>
      </dgm:prSet>
      <dgm:spPr/>
      <dgm:t>
        <a:bodyPr/>
        <a:lstStyle/>
        <a:p>
          <a:endParaRPr lang="en-GB"/>
        </a:p>
      </dgm:t>
    </dgm:pt>
    <dgm:pt modelId="{4120D4AE-9AE0-418C-BA56-8342DCD9A9BB}" type="pres">
      <dgm:prSet presAssocID="{DF252619-0F75-4F1F-972E-821B4FF465AE}" presName="circ3" presStyleLbl="vennNode1" presStyleIdx="2" presStyleCnt="3"/>
      <dgm:spPr/>
      <dgm:t>
        <a:bodyPr/>
        <a:lstStyle/>
        <a:p>
          <a:endParaRPr lang="en-GB"/>
        </a:p>
      </dgm:t>
    </dgm:pt>
    <dgm:pt modelId="{F50008A6-FCFC-4230-8061-C1B09EB1C085}" type="pres">
      <dgm:prSet presAssocID="{DF252619-0F75-4F1F-972E-821B4FF465AE}" presName="circ3Tx" presStyleLbl="revTx" presStyleIdx="0" presStyleCnt="0">
        <dgm:presLayoutVars>
          <dgm:chMax val="0"/>
          <dgm:chPref val="0"/>
          <dgm:bulletEnabled val="1"/>
        </dgm:presLayoutVars>
      </dgm:prSet>
      <dgm:spPr/>
      <dgm:t>
        <a:bodyPr/>
        <a:lstStyle/>
        <a:p>
          <a:endParaRPr lang="en-GB"/>
        </a:p>
      </dgm:t>
    </dgm:pt>
  </dgm:ptLst>
  <dgm:cxnLst>
    <dgm:cxn modelId="{3328EC01-A235-4AF0-92F9-3D7614718FD5}" type="presOf" srcId="{5B37B39D-37C2-4C7A-9209-ED0FEA450EAE}" destId="{180936F4-C1C0-42B2-8E60-FF6429261134}" srcOrd="0" destOrd="0" presId="urn:microsoft.com/office/officeart/2005/8/layout/venn1"/>
    <dgm:cxn modelId="{D5994CD5-5344-4201-BAF8-CDD0B1DDF09D}" type="presOf" srcId="{DF252619-0F75-4F1F-972E-821B4FF465AE}" destId="{4120D4AE-9AE0-418C-BA56-8342DCD9A9BB}" srcOrd="0" destOrd="0" presId="urn:microsoft.com/office/officeart/2005/8/layout/venn1"/>
    <dgm:cxn modelId="{0A045B2B-5065-466F-B865-14F1B6D484DE}" srcId="{5B37B39D-37C2-4C7A-9209-ED0FEA450EAE}" destId="{73BC0656-E90A-4EBD-8CA6-93C3A9557FAF}" srcOrd="0" destOrd="0" parTransId="{A5D55ECB-0DAC-4D83-B840-132711B2A415}" sibTransId="{AD94D529-D4F4-4232-A47F-D4DC938756D8}"/>
    <dgm:cxn modelId="{259C2E94-799B-4250-BE63-1BCD9CA042FF}" type="presOf" srcId="{73BC0656-E90A-4EBD-8CA6-93C3A9557FAF}" destId="{3CE74E1A-AF4E-4C56-BF6E-B681106FDA30}" srcOrd="0" destOrd="0" presId="urn:microsoft.com/office/officeart/2005/8/layout/venn1"/>
    <dgm:cxn modelId="{0DFAF593-4786-4B21-BC8F-95575F6F2D99}" type="presOf" srcId="{73BC0656-E90A-4EBD-8CA6-93C3A9557FAF}" destId="{A15879BE-7E5B-45E0-B894-6861ACF78A5F}" srcOrd="1" destOrd="0" presId="urn:microsoft.com/office/officeart/2005/8/layout/venn1"/>
    <dgm:cxn modelId="{F4D47564-2306-414A-AEDC-1E31D7547322}" srcId="{5B37B39D-37C2-4C7A-9209-ED0FEA450EAE}" destId="{88CCF374-3FFB-4579-9E96-C9BB25F363A7}" srcOrd="1" destOrd="0" parTransId="{62FB5192-BC6E-47C7-9285-2D21DBD5E6DE}" sibTransId="{F5D2418A-D203-4BFE-B362-F304123D38BD}"/>
    <dgm:cxn modelId="{15880DA9-54D1-4E5F-8398-82723C590375}" type="presOf" srcId="{88CCF374-3FFB-4579-9E96-C9BB25F363A7}" destId="{95428BF9-6A54-40D3-A3B2-E0AEA67D29C2}" srcOrd="1" destOrd="0" presId="urn:microsoft.com/office/officeart/2005/8/layout/venn1"/>
    <dgm:cxn modelId="{A9E61B5B-5A43-40A2-AE96-DED840A834B9}" type="presOf" srcId="{88CCF374-3FFB-4579-9E96-C9BB25F363A7}" destId="{8F7D6845-9473-4325-B28C-03B1639359AF}" srcOrd="0" destOrd="0" presId="urn:microsoft.com/office/officeart/2005/8/layout/venn1"/>
    <dgm:cxn modelId="{A2833B75-9599-4817-B973-40635E861A5A}" srcId="{5B37B39D-37C2-4C7A-9209-ED0FEA450EAE}" destId="{DF252619-0F75-4F1F-972E-821B4FF465AE}" srcOrd="2" destOrd="0" parTransId="{FF398B6C-D3EA-43F5-BFC4-6B561253873A}" sibTransId="{E484C61F-303E-436C-8277-E373EFBFA7C4}"/>
    <dgm:cxn modelId="{D6C0FF9E-50FC-4A77-8A45-15B71B9B19DD}" type="presOf" srcId="{DF252619-0F75-4F1F-972E-821B4FF465AE}" destId="{F50008A6-FCFC-4230-8061-C1B09EB1C085}" srcOrd="1" destOrd="0" presId="urn:microsoft.com/office/officeart/2005/8/layout/venn1"/>
    <dgm:cxn modelId="{5EFAF41D-95DD-42A9-B70D-90B372E8CC9E}" type="presParOf" srcId="{180936F4-C1C0-42B2-8E60-FF6429261134}" destId="{3CE74E1A-AF4E-4C56-BF6E-B681106FDA30}" srcOrd="0" destOrd="0" presId="urn:microsoft.com/office/officeart/2005/8/layout/venn1"/>
    <dgm:cxn modelId="{C26398BC-5ED4-48CB-87CE-B0A75D686297}" type="presParOf" srcId="{180936F4-C1C0-42B2-8E60-FF6429261134}" destId="{A15879BE-7E5B-45E0-B894-6861ACF78A5F}" srcOrd="1" destOrd="0" presId="urn:microsoft.com/office/officeart/2005/8/layout/venn1"/>
    <dgm:cxn modelId="{C2F3797E-1AFA-4095-98DE-4203E6502B6E}" type="presParOf" srcId="{180936F4-C1C0-42B2-8E60-FF6429261134}" destId="{8F7D6845-9473-4325-B28C-03B1639359AF}" srcOrd="2" destOrd="0" presId="urn:microsoft.com/office/officeart/2005/8/layout/venn1"/>
    <dgm:cxn modelId="{DD6CEBEC-1870-4DEF-A376-3C674DC8F722}" type="presParOf" srcId="{180936F4-C1C0-42B2-8E60-FF6429261134}" destId="{95428BF9-6A54-40D3-A3B2-E0AEA67D29C2}" srcOrd="3" destOrd="0" presId="urn:microsoft.com/office/officeart/2005/8/layout/venn1"/>
    <dgm:cxn modelId="{003DA90D-EA3F-43C8-BE3A-73B8882048A2}" type="presParOf" srcId="{180936F4-C1C0-42B2-8E60-FF6429261134}" destId="{4120D4AE-9AE0-418C-BA56-8342DCD9A9BB}" srcOrd="4" destOrd="0" presId="urn:microsoft.com/office/officeart/2005/8/layout/venn1"/>
    <dgm:cxn modelId="{3B28BB16-4A85-4D0E-9757-A95BA853C605}" type="presParOf" srcId="{180936F4-C1C0-42B2-8E60-FF6429261134}" destId="{F50008A6-FCFC-4230-8061-C1B09EB1C08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AB81FA-7BA5-44C5-8E21-631CB0EF1CD1}" type="doc">
      <dgm:prSet loTypeId="urn:microsoft.com/office/officeart/2005/8/layout/arrow2" loCatId="process" qsTypeId="urn:microsoft.com/office/officeart/2005/8/quickstyle/simple1" qsCatId="simple" csTypeId="urn:microsoft.com/office/officeart/2005/8/colors/accent1_2" csCatId="accent1" phldr="1"/>
      <dgm:spPr/>
    </dgm:pt>
    <dgm:pt modelId="{816A6E45-7BDB-4B44-8804-F5322E826B46}">
      <dgm:prSet phldrT="[Text]"/>
      <dgm:spPr/>
      <dgm:t>
        <a:bodyPr/>
        <a:lstStyle/>
        <a:p>
          <a:r>
            <a:rPr lang="en-GB" dirty="0" smtClean="0"/>
            <a:t> </a:t>
          </a:r>
          <a:endParaRPr lang="en-GB" dirty="0"/>
        </a:p>
      </dgm:t>
    </dgm:pt>
    <dgm:pt modelId="{060039B8-33C2-4C42-A798-A6B137C2DABA}" type="parTrans" cxnId="{7A2EEB3D-3750-4CEB-980B-93F0441E4A9D}">
      <dgm:prSet/>
      <dgm:spPr/>
      <dgm:t>
        <a:bodyPr/>
        <a:lstStyle/>
        <a:p>
          <a:endParaRPr lang="en-GB"/>
        </a:p>
      </dgm:t>
    </dgm:pt>
    <dgm:pt modelId="{A3E0A40F-17FB-4494-A3C3-97292F3533AD}" type="sibTrans" cxnId="{7A2EEB3D-3750-4CEB-980B-93F0441E4A9D}">
      <dgm:prSet/>
      <dgm:spPr/>
      <dgm:t>
        <a:bodyPr/>
        <a:lstStyle/>
        <a:p>
          <a:endParaRPr lang="en-GB"/>
        </a:p>
      </dgm:t>
    </dgm:pt>
    <dgm:pt modelId="{3C8235F9-9270-416E-ABFD-CA72FBD03720}">
      <dgm:prSet phldrT="[Text]"/>
      <dgm:spPr/>
      <dgm:t>
        <a:bodyPr/>
        <a:lstStyle/>
        <a:p>
          <a:r>
            <a:rPr lang="en-GB" dirty="0" smtClean="0"/>
            <a:t> </a:t>
          </a:r>
          <a:endParaRPr lang="en-GB" dirty="0"/>
        </a:p>
      </dgm:t>
    </dgm:pt>
    <dgm:pt modelId="{16C52B06-E0EE-43EE-B367-8CFFF133E36B}" type="parTrans" cxnId="{D9AF10F9-68BC-40A1-9366-7AAB3188F7A6}">
      <dgm:prSet/>
      <dgm:spPr/>
      <dgm:t>
        <a:bodyPr/>
        <a:lstStyle/>
        <a:p>
          <a:endParaRPr lang="en-GB"/>
        </a:p>
      </dgm:t>
    </dgm:pt>
    <dgm:pt modelId="{7AF05270-5C34-49D6-B51A-1CF5B4311E91}" type="sibTrans" cxnId="{D9AF10F9-68BC-40A1-9366-7AAB3188F7A6}">
      <dgm:prSet/>
      <dgm:spPr/>
      <dgm:t>
        <a:bodyPr/>
        <a:lstStyle/>
        <a:p>
          <a:endParaRPr lang="en-GB"/>
        </a:p>
      </dgm:t>
    </dgm:pt>
    <dgm:pt modelId="{50AA7D8C-C6D7-417B-AC90-A4B5890B9A4B}">
      <dgm:prSet phldrT="[Text]"/>
      <dgm:spPr/>
      <dgm:t>
        <a:bodyPr/>
        <a:lstStyle/>
        <a:p>
          <a:r>
            <a:rPr lang="en-GB" dirty="0" smtClean="0"/>
            <a:t> </a:t>
          </a:r>
          <a:endParaRPr lang="en-GB" dirty="0"/>
        </a:p>
      </dgm:t>
    </dgm:pt>
    <dgm:pt modelId="{32F3163D-2205-4F47-A528-E25E5E663C24}" type="parTrans" cxnId="{79396770-42FD-4A94-BE20-57C18B424A80}">
      <dgm:prSet/>
      <dgm:spPr/>
      <dgm:t>
        <a:bodyPr/>
        <a:lstStyle/>
        <a:p>
          <a:endParaRPr lang="en-GB"/>
        </a:p>
      </dgm:t>
    </dgm:pt>
    <dgm:pt modelId="{3C1D2674-2813-4866-8EFA-B782EB6982D8}" type="sibTrans" cxnId="{79396770-42FD-4A94-BE20-57C18B424A80}">
      <dgm:prSet/>
      <dgm:spPr/>
      <dgm:t>
        <a:bodyPr/>
        <a:lstStyle/>
        <a:p>
          <a:endParaRPr lang="en-GB"/>
        </a:p>
      </dgm:t>
    </dgm:pt>
    <dgm:pt modelId="{12F32C6E-9763-4ABD-85F9-ECB3966A7B34}" type="pres">
      <dgm:prSet presAssocID="{E2AB81FA-7BA5-44C5-8E21-631CB0EF1CD1}" presName="arrowDiagram" presStyleCnt="0">
        <dgm:presLayoutVars>
          <dgm:chMax val="5"/>
          <dgm:dir/>
          <dgm:resizeHandles val="exact"/>
        </dgm:presLayoutVars>
      </dgm:prSet>
      <dgm:spPr/>
    </dgm:pt>
    <dgm:pt modelId="{6C280126-E858-4866-84EE-27D6B2E7AFB2}" type="pres">
      <dgm:prSet presAssocID="{E2AB81FA-7BA5-44C5-8E21-631CB0EF1CD1}" presName="arrow" presStyleLbl="bgShp" presStyleIdx="0" presStyleCnt="1" custLinFactNeighborX="-2899" custLinFactNeighborY="-3452"/>
      <dgm:spPr/>
    </dgm:pt>
    <dgm:pt modelId="{75C24516-0127-43A3-83DA-0BC521FD07AE}" type="pres">
      <dgm:prSet presAssocID="{E2AB81FA-7BA5-44C5-8E21-631CB0EF1CD1}" presName="arrowDiagram3" presStyleCnt="0"/>
      <dgm:spPr/>
    </dgm:pt>
    <dgm:pt modelId="{82BE3F09-2C31-420E-89CF-9C09AB4AF117}" type="pres">
      <dgm:prSet presAssocID="{816A6E45-7BDB-4B44-8804-F5322E826B46}" presName="bullet3a" presStyleLbl="node1" presStyleIdx="0" presStyleCnt="3"/>
      <dgm:spPr/>
    </dgm:pt>
    <dgm:pt modelId="{F7DEFCF1-A6F2-4530-905D-FC8C04A42128}" type="pres">
      <dgm:prSet presAssocID="{816A6E45-7BDB-4B44-8804-F5322E826B46}" presName="textBox3a" presStyleLbl="revTx" presStyleIdx="0" presStyleCnt="3">
        <dgm:presLayoutVars>
          <dgm:bulletEnabled val="1"/>
        </dgm:presLayoutVars>
      </dgm:prSet>
      <dgm:spPr/>
    </dgm:pt>
    <dgm:pt modelId="{62AA83C8-95C3-40B4-A07C-393082052467}" type="pres">
      <dgm:prSet presAssocID="{3C8235F9-9270-416E-ABFD-CA72FBD03720}" presName="bullet3b" presStyleLbl="node1" presStyleIdx="1" presStyleCnt="3"/>
      <dgm:spPr/>
    </dgm:pt>
    <dgm:pt modelId="{54EC16BF-4B15-4AFD-9BE6-4E92977EA653}" type="pres">
      <dgm:prSet presAssocID="{3C8235F9-9270-416E-ABFD-CA72FBD03720}" presName="textBox3b" presStyleLbl="revTx" presStyleIdx="1" presStyleCnt="3">
        <dgm:presLayoutVars>
          <dgm:bulletEnabled val="1"/>
        </dgm:presLayoutVars>
      </dgm:prSet>
      <dgm:spPr/>
    </dgm:pt>
    <dgm:pt modelId="{3189A711-C19C-4E1C-840E-724EF04D8095}" type="pres">
      <dgm:prSet presAssocID="{50AA7D8C-C6D7-417B-AC90-A4B5890B9A4B}" presName="bullet3c" presStyleLbl="node1" presStyleIdx="2" presStyleCnt="3"/>
      <dgm:spPr/>
    </dgm:pt>
    <dgm:pt modelId="{4BBA8E4A-32F6-4E8F-973D-057DFC9D9630}" type="pres">
      <dgm:prSet presAssocID="{50AA7D8C-C6D7-417B-AC90-A4B5890B9A4B}" presName="textBox3c" presStyleLbl="revTx" presStyleIdx="2" presStyleCnt="3">
        <dgm:presLayoutVars>
          <dgm:bulletEnabled val="1"/>
        </dgm:presLayoutVars>
      </dgm:prSet>
      <dgm:spPr/>
    </dgm:pt>
  </dgm:ptLst>
  <dgm:cxnLst>
    <dgm:cxn modelId="{8EEE0D44-EB3B-481F-932C-CC9705BC08B4}" type="presOf" srcId="{3C8235F9-9270-416E-ABFD-CA72FBD03720}" destId="{54EC16BF-4B15-4AFD-9BE6-4E92977EA653}" srcOrd="0" destOrd="0" presId="urn:microsoft.com/office/officeart/2005/8/layout/arrow2"/>
    <dgm:cxn modelId="{D9AF10F9-68BC-40A1-9366-7AAB3188F7A6}" srcId="{E2AB81FA-7BA5-44C5-8E21-631CB0EF1CD1}" destId="{3C8235F9-9270-416E-ABFD-CA72FBD03720}" srcOrd="1" destOrd="0" parTransId="{16C52B06-E0EE-43EE-B367-8CFFF133E36B}" sibTransId="{7AF05270-5C34-49D6-B51A-1CF5B4311E91}"/>
    <dgm:cxn modelId="{7A2EEB3D-3750-4CEB-980B-93F0441E4A9D}" srcId="{E2AB81FA-7BA5-44C5-8E21-631CB0EF1CD1}" destId="{816A6E45-7BDB-4B44-8804-F5322E826B46}" srcOrd="0" destOrd="0" parTransId="{060039B8-33C2-4C42-A798-A6B137C2DABA}" sibTransId="{A3E0A40F-17FB-4494-A3C3-97292F3533AD}"/>
    <dgm:cxn modelId="{0CDC77CA-0453-4FB4-80EA-A944EF0028A0}" type="presOf" srcId="{50AA7D8C-C6D7-417B-AC90-A4B5890B9A4B}" destId="{4BBA8E4A-32F6-4E8F-973D-057DFC9D9630}" srcOrd="0" destOrd="0" presId="urn:microsoft.com/office/officeart/2005/8/layout/arrow2"/>
    <dgm:cxn modelId="{C5746765-92BB-4F0E-A6F6-1D7E07F57ABE}" type="presOf" srcId="{E2AB81FA-7BA5-44C5-8E21-631CB0EF1CD1}" destId="{12F32C6E-9763-4ABD-85F9-ECB3966A7B34}" srcOrd="0" destOrd="0" presId="urn:microsoft.com/office/officeart/2005/8/layout/arrow2"/>
    <dgm:cxn modelId="{79396770-42FD-4A94-BE20-57C18B424A80}" srcId="{E2AB81FA-7BA5-44C5-8E21-631CB0EF1CD1}" destId="{50AA7D8C-C6D7-417B-AC90-A4B5890B9A4B}" srcOrd="2" destOrd="0" parTransId="{32F3163D-2205-4F47-A528-E25E5E663C24}" sibTransId="{3C1D2674-2813-4866-8EFA-B782EB6982D8}"/>
    <dgm:cxn modelId="{126D6603-5ACE-4898-BB34-C67A35A5C76C}" type="presOf" srcId="{816A6E45-7BDB-4B44-8804-F5322E826B46}" destId="{F7DEFCF1-A6F2-4530-905D-FC8C04A42128}" srcOrd="0" destOrd="0" presId="urn:microsoft.com/office/officeart/2005/8/layout/arrow2"/>
    <dgm:cxn modelId="{F353B81A-C6FE-4A3B-B5A5-82A3DF316465}" type="presParOf" srcId="{12F32C6E-9763-4ABD-85F9-ECB3966A7B34}" destId="{6C280126-E858-4866-84EE-27D6B2E7AFB2}" srcOrd="0" destOrd="0" presId="urn:microsoft.com/office/officeart/2005/8/layout/arrow2"/>
    <dgm:cxn modelId="{33053338-0655-4A31-A6D4-60A2C722A831}" type="presParOf" srcId="{12F32C6E-9763-4ABD-85F9-ECB3966A7B34}" destId="{75C24516-0127-43A3-83DA-0BC521FD07AE}" srcOrd="1" destOrd="0" presId="urn:microsoft.com/office/officeart/2005/8/layout/arrow2"/>
    <dgm:cxn modelId="{94C69708-6A6C-4377-89C9-C28A7F0AD795}" type="presParOf" srcId="{75C24516-0127-43A3-83DA-0BC521FD07AE}" destId="{82BE3F09-2C31-420E-89CF-9C09AB4AF117}" srcOrd="0" destOrd="0" presId="urn:microsoft.com/office/officeart/2005/8/layout/arrow2"/>
    <dgm:cxn modelId="{87DE088A-824B-4833-913C-FFA7925D2EBD}" type="presParOf" srcId="{75C24516-0127-43A3-83DA-0BC521FD07AE}" destId="{F7DEFCF1-A6F2-4530-905D-FC8C04A42128}" srcOrd="1" destOrd="0" presId="urn:microsoft.com/office/officeart/2005/8/layout/arrow2"/>
    <dgm:cxn modelId="{1C26C2B8-B4A5-48F2-B9DC-5AE0FCC1C804}" type="presParOf" srcId="{75C24516-0127-43A3-83DA-0BC521FD07AE}" destId="{62AA83C8-95C3-40B4-A07C-393082052467}" srcOrd="2" destOrd="0" presId="urn:microsoft.com/office/officeart/2005/8/layout/arrow2"/>
    <dgm:cxn modelId="{E6F1D0D4-D921-4977-8623-F6CD0C3DDF4C}" type="presParOf" srcId="{75C24516-0127-43A3-83DA-0BC521FD07AE}" destId="{54EC16BF-4B15-4AFD-9BE6-4E92977EA653}" srcOrd="3" destOrd="0" presId="urn:microsoft.com/office/officeart/2005/8/layout/arrow2"/>
    <dgm:cxn modelId="{EA919209-471A-4FFD-8F4A-149BF97416D0}" type="presParOf" srcId="{75C24516-0127-43A3-83DA-0BC521FD07AE}" destId="{3189A711-C19C-4E1C-840E-724EF04D8095}" srcOrd="4" destOrd="0" presId="urn:microsoft.com/office/officeart/2005/8/layout/arrow2"/>
    <dgm:cxn modelId="{341DFD00-FD37-4F83-B038-B5A34B8CCE90}" type="presParOf" srcId="{75C24516-0127-43A3-83DA-0BC521FD07AE}" destId="{4BBA8E4A-32F6-4E8F-973D-057DFC9D9630}"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37B39D-37C2-4C7A-9209-ED0FEA450EAE}" type="doc">
      <dgm:prSet loTypeId="urn:microsoft.com/office/officeart/2005/8/layout/venn1" loCatId="relationship" qsTypeId="urn:microsoft.com/office/officeart/2005/8/quickstyle/simple1" qsCatId="simple" csTypeId="urn:microsoft.com/office/officeart/2005/8/colors/accent1_2" csCatId="accent1" phldr="1"/>
      <dgm:spPr/>
    </dgm:pt>
    <dgm:pt modelId="{73BC0656-E90A-4EBD-8CA6-93C3A9557FAF}">
      <dgm:prSet phldrT="[Text]"/>
      <dgm:spPr/>
      <dgm:t>
        <a:bodyPr/>
        <a:lstStyle/>
        <a:p>
          <a:r>
            <a:rPr lang="en-GB" dirty="0" smtClean="0"/>
            <a:t>Trusted circle of experts</a:t>
          </a:r>
          <a:endParaRPr lang="en-GB" dirty="0"/>
        </a:p>
      </dgm:t>
    </dgm:pt>
    <dgm:pt modelId="{A5D55ECB-0DAC-4D83-B840-132711B2A415}" type="parTrans" cxnId="{0A045B2B-5065-466F-B865-14F1B6D484DE}">
      <dgm:prSet/>
      <dgm:spPr/>
      <dgm:t>
        <a:bodyPr/>
        <a:lstStyle/>
        <a:p>
          <a:endParaRPr lang="en-GB"/>
        </a:p>
      </dgm:t>
    </dgm:pt>
    <dgm:pt modelId="{AD94D529-D4F4-4232-A47F-D4DC938756D8}" type="sibTrans" cxnId="{0A045B2B-5065-466F-B865-14F1B6D484DE}">
      <dgm:prSet/>
      <dgm:spPr/>
      <dgm:t>
        <a:bodyPr/>
        <a:lstStyle/>
        <a:p>
          <a:endParaRPr lang="en-GB"/>
        </a:p>
      </dgm:t>
    </dgm:pt>
    <dgm:pt modelId="{88CCF374-3FFB-4579-9E96-C9BB25F363A7}">
      <dgm:prSet phldrT="[Text]"/>
      <dgm:spPr/>
      <dgm:t>
        <a:bodyPr/>
        <a:lstStyle/>
        <a:p>
          <a:r>
            <a:rPr lang="en-GB" dirty="0" smtClean="0"/>
            <a:t>Circle of common guidelines</a:t>
          </a:r>
          <a:endParaRPr lang="en-GB" dirty="0"/>
        </a:p>
      </dgm:t>
    </dgm:pt>
    <dgm:pt modelId="{62FB5192-BC6E-47C7-9285-2D21DBD5E6DE}" type="parTrans" cxnId="{F4D47564-2306-414A-AEDC-1E31D7547322}">
      <dgm:prSet/>
      <dgm:spPr/>
      <dgm:t>
        <a:bodyPr/>
        <a:lstStyle/>
        <a:p>
          <a:endParaRPr lang="en-GB"/>
        </a:p>
      </dgm:t>
    </dgm:pt>
    <dgm:pt modelId="{F5D2418A-D203-4BFE-B362-F304123D38BD}" type="sibTrans" cxnId="{F4D47564-2306-414A-AEDC-1E31D7547322}">
      <dgm:prSet/>
      <dgm:spPr/>
      <dgm:t>
        <a:bodyPr/>
        <a:lstStyle/>
        <a:p>
          <a:endParaRPr lang="en-GB"/>
        </a:p>
      </dgm:t>
    </dgm:pt>
    <dgm:pt modelId="{DF252619-0F75-4F1F-972E-821B4FF465AE}">
      <dgm:prSet phldrT="[Text]"/>
      <dgm:spPr/>
      <dgm:t>
        <a:bodyPr/>
        <a:lstStyle/>
        <a:p>
          <a:r>
            <a:rPr lang="en-GB" dirty="0" smtClean="0"/>
            <a:t>Circle of devoted organisations</a:t>
          </a:r>
          <a:endParaRPr lang="en-GB" dirty="0"/>
        </a:p>
      </dgm:t>
    </dgm:pt>
    <dgm:pt modelId="{FF398B6C-D3EA-43F5-BFC4-6B561253873A}" type="parTrans" cxnId="{A2833B75-9599-4817-B973-40635E861A5A}">
      <dgm:prSet/>
      <dgm:spPr/>
      <dgm:t>
        <a:bodyPr/>
        <a:lstStyle/>
        <a:p>
          <a:endParaRPr lang="en-GB"/>
        </a:p>
      </dgm:t>
    </dgm:pt>
    <dgm:pt modelId="{E484C61F-303E-436C-8277-E373EFBFA7C4}" type="sibTrans" cxnId="{A2833B75-9599-4817-B973-40635E861A5A}">
      <dgm:prSet/>
      <dgm:spPr/>
      <dgm:t>
        <a:bodyPr/>
        <a:lstStyle/>
        <a:p>
          <a:endParaRPr lang="en-GB"/>
        </a:p>
      </dgm:t>
    </dgm:pt>
    <dgm:pt modelId="{180936F4-C1C0-42B2-8E60-FF6429261134}" type="pres">
      <dgm:prSet presAssocID="{5B37B39D-37C2-4C7A-9209-ED0FEA450EAE}" presName="compositeShape" presStyleCnt="0">
        <dgm:presLayoutVars>
          <dgm:chMax val="7"/>
          <dgm:dir/>
          <dgm:resizeHandles val="exact"/>
        </dgm:presLayoutVars>
      </dgm:prSet>
      <dgm:spPr/>
    </dgm:pt>
    <dgm:pt modelId="{3CE74E1A-AF4E-4C56-BF6E-B681106FDA30}" type="pres">
      <dgm:prSet presAssocID="{73BC0656-E90A-4EBD-8CA6-93C3A9557FAF}" presName="circ1" presStyleLbl="vennNode1" presStyleIdx="0" presStyleCnt="3"/>
      <dgm:spPr/>
      <dgm:t>
        <a:bodyPr/>
        <a:lstStyle/>
        <a:p>
          <a:endParaRPr lang="en-GB"/>
        </a:p>
      </dgm:t>
    </dgm:pt>
    <dgm:pt modelId="{A15879BE-7E5B-45E0-B894-6861ACF78A5F}" type="pres">
      <dgm:prSet presAssocID="{73BC0656-E90A-4EBD-8CA6-93C3A9557FAF}" presName="circ1Tx" presStyleLbl="revTx" presStyleIdx="0" presStyleCnt="0">
        <dgm:presLayoutVars>
          <dgm:chMax val="0"/>
          <dgm:chPref val="0"/>
          <dgm:bulletEnabled val="1"/>
        </dgm:presLayoutVars>
      </dgm:prSet>
      <dgm:spPr/>
      <dgm:t>
        <a:bodyPr/>
        <a:lstStyle/>
        <a:p>
          <a:endParaRPr lang="en-GB"/>
        </a:p>
      </dgm:t>
    </dgm:pt>
    <dgm:pt modelId="{8F7D6845-9473-4325-B28C-03B1639359AF}" type="pres">
      <dgm:prSet presAssocID="{88CCF374-3FFB-4579-9E96-C9BB25F363A7}" presName="circ2" presStyleLbl="vennNode1" presStyleIdx="1" presStyleCnt="3"/>
      <dgm:spPr/>
      <dgm:t>
        <a:bodyPr/>
        <a:lstStyle/>
        <a:p>
          <a:endParaRPr lang="en-GB"/>
        </a:p>
      </dgm:t>
    </dgm:pt>
    <dgm:pt modelId="{95428BF9-6A54-40D3-A3B2-E0AEA67D29C2}" type="pres">
      <dgm:prSet presAssocID="{88CCF374-3FFB-4579-9E96-C9BB25F363A7}" presName="circ2Tx" presStyleLbl="revTx" presStyleIdx="0" presStyleCnt="0">
        <dgm:presLayoutVars>
          <dgm:chMax val="0"/>
          <dgm:chPref val="0"/>
          <dgm:bulletEnabled val="1"/>
        </dgm:presLayoutVars>
      </dgm:prSet>
      <dgm:spPr/>
      <dgm:t>
        <a:bodyPr/>
        <a:lstStyle/>
        <a:p>
          <a:endParaRPr lang="en-GB"/>
        </a:p>
      </dgm:t>
    </dgm:pt>
    <dgm:pt modelId="{4120D4AE-9AE0-418C-BA56-8342DCD9A9BB}" type="pres">
      <dgm:prSet presAssocID="{DF252619-0F75-4F1F-972E-821B4FF465AE}" presName="circ3" presStyleLbl="vennNode1" presStyleIdx="2" presStyleCnt="3"/>
      <dgm:spPr/>
      <dgm:t>
        <a:bodyPr/>
        <a:lstStyle/>
        <a:p>
          <a:endParaRPr lang="en-GB"/>
        </a:p>
      </dgm:t>
    </dgm:pt>
    <dgm:pt modelId="{F50008A6-FCFC-4230-8061-C1B09EB1C085}" type="pres">
      <dgm:prSet presAssocID="{DF252619-0F75-4F1F-972E-821B4FF465AE}" presName="circ3Tx" presStyleLbl="revTx" presStyleIdx="0" presStyleCnt="0">
        <dgm:presLayoutVars>
          <dgm:chMax val="0"/>
          <dgm:chPref val="0"/>
          <dgm:bulletEnabled val="1"/>
        </dgm:presLayoutVars>
      </dgm:prSet>
      <dgm:spPr/>
      <dgm:t>
        <a:bodyPr/>
        <a:lstStyle/>
        <a:p>
          <a:endParaRPr lang="en-GB"/>
        </a:p>
      </dgm:t>
    </dgm:pt>
  </dgm:ptLst>
  <dgm:cxnLst>
    <dgm:cxn modelId="{0A045B2B-5065-466F-B865-14F1B6D484DE}" srcId="{5B37B39D-37C2-4C7A-9209-ED0FEA450EAE}" destId="{73BC0656-E90A-4EBD-8CA6-93C3A9557FAF}" srcOrd="0" destOrd="0" parTransId="{A5D55ECB-0DAC-4D83-B840-132711B2A415}" sibTransId="{AD94D529-D4F4-4232-A47F-D4DC938756D8}"/>
    <dgm:cxn modelId="{C2364E80-C055-4174-BC74-EDAB032969BF}" type="presOf" srcId="{DF252619-0F75-4F1F-972E-821B4FF465AE}" destId="{F50008A6-FCFC-4230-8061-C1B09EB1C085}" srcOrd="1" destOrd="0" presId="urn:microsoft.com/office/officeart/2005/8/layout/venn1"/>
    <dgm:cxn modelId="{F4D47564-2306-414A-AEDC-1E31D7547322}" srcId="{5B37B39D-37C2-4C7A-9209-ED0FEA450EAE}" destId="{88CCF374-3FFB-4579-9E96-C9BB25F363A7}" srcOrd="1" destOrd="0" parTransId="{62FB5192-BC6E-47C7-9285-2D21DBD5E6DE}" sibTransId="{F5D2418A-D203-4BFE-B362-F304123D38BD}"/>
    <dgm:cxn modelId="{D18B8BD6-E776-44DC-98D6-5D4968E62BE2}" type="presOf" srcId="{88CCF374-3FFB-4579-9E96-C9BB25F363A7}" destId="{8F7D6845-9473-4325-B28C-03B1639359AF}" srcOrd="0" destOrd="0" presId="urn:microsoft.com/office/officeart/2005/8/layout/venn1"/>
    <dgm:cxn modelId="{A2833B75-9599-4817-B973-40635E861A5A}" srcId="{5B37B39D-37C2-4C7A-9209-ED0FEA450EAE}" destId="{DF252619-0F75-4F1F-972E-821B4FF465AE}" srcOrd="2" destOrd="0" parTransId="{FF398B6C-D3EA-43F5-BFC4-6B561253873A}" sibTransId="{E484C61F-303E-436C-8277-E373EFBFA7C4}"/>
    <dgm:cxn modelId="{00909230-A660-4AD9-BD99-DDD41F0AC59D}" type="presOf" srcId="{DF252619-0F75-4F1F-972E-821B4FF465AE}" destId="{4120D4AE-9AE0-418C-BA56-8342DCD9A9BB}" srcOrd="0" destOrd="0" presId="urn:microsoft.com/office/officeart/2005/8/layout/venn1"/>
    <dgm:cxn modelId="{08E8E6C4-FDF6-40A7-9852-4604A8D7C546}" type="presOf" srcId="{73BC0656-E90A-4EBD-8CA6-93C3A9557FAF}" destId="{A15879BE-7E5B-45E0-B894-6861ACF78A5F}" srcOrd="1" destOrd="0" presId="urn:microsoft.com/office/officeart/2005/8/layout/venn1"/>
    <dgm:cxn modelId="{3214F645-4265-4A9C-BB41-EB7688117887}" type="presOf" srcId="{88CCF374-3FFB-4579-9E96-C9BB25F363A7}" destId="{95428BF9-6A54-40D3-A3B2-E0AEA67D29C2}" srcOrd="1" destOrd="0" presId="urn:microsoft.com/office/officeart/2005/8/layout/venn1"/>
    <dgm:cxn modelId="{0D68F959-DEF3-45C9-BBFA-A6858E9C729C}" type="presOf" srcId="{5B37B39D-37C2-4C7A-9209-ED0FEA450EAE}" destId="{180936F4-C1C0-42B2-8E60-FF6429261134}" srcOrd="0" destOrd="0" presId="urn:microsoft.com/office/officeart/2005/8/layout/venn1"/>
    <dgm:cxn modelId="{D3294310-C2C2-41E9-BE55-BF542094E67D}" type="presOf" srcId="{73BC0656-E90A-4EBD-8CA6-93C3A9557FAF}" destId="{3CE74E1A-AF4E-4C56-BF6E-B681106FDA30}" srcOrd="0" destOrd="0" presId="urn:microsoft.com/office/officeart/2005/8/layout/venn1"/>
    <dgm:cxn modelId="{5C334CD3-A593-49F2-BE1D-D3137B2117D5}" type="presParOf" srcId="{180936F4-C1C0-42B2-8E60-FF6429261134}" destId="{3CE74E1A-AF4E-4C56-BF6E-B681106FDA30}" srcOrd="0" destOrd="0" presId="urn:microsoft.com/office/officeart/2005/8/layout/venn1"/>
    <dgm:cxn modelId="{BD4125D2-C8AC-45D2-B6C3-CCBAA618A324}" type="presParOf" srcId="{180936F4-C1C0-42B2-8E60-FF6429261134}" destId="{A15879BE-7E5B-45E0-B894-6861ACF78A5F}" srcOrd="1" destOrd="0" presId="urn:microsoft.com/office/officeart/2005/8/layout/venn1"/>
    <dgm:cxn modelId="{C5B4834F-0617-4F1B-AE02-311076E94DC2}" type="presParOf" srcId="{180936F4-C1C0-42B2-8E60-FF6429261134}" destId="{8F7D6845-9473-4325-B28C-03B1639359AF}" srcOrd="2" destOrd="0" presId="urn:microsoft.com/office/officeart/2005/8/layout/venn1"/>
    <dgm:cxn modelId="{FFDE6E71-6647-477F-8D4A-381741B6446F}" type="presParOf" srcId="{180936F4-C1C0-42B2-8E60-FF6429261134}" destId="{95428BF9-6A54-40D3-A3B2-E0AEA67D29C2}" srcOrd="3" destOrd="0" presId="urn:microsoft.com/office/officeart/2005/8/layout/venn1"/>
    <dgm:cxn modelId="{9DA7EE71-6F6A-4870-8A27-D28E69CF6C67}" type="presParOf" srcId="{180936F4-C1C0-42B2-8E60-FF6429261134}" destId="{4120D4AE-9AE0-418C-BA56-8342DCD9A9BB}" srcOrd="4" destOrd="0" presId="urn:microsoft.com/office/officeart/2005/8/layout/venn1"/>
    <dgm:cxn modelId="{799CB36D-C430-4834-B692-783E127EF4C4}" type="presParOf" srcId="{180936F4-C1C0-42B2-8E60-FF6429261134}" destId="{F50008A6-FCFC-4230-8061-C1B09EB1C08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37B39D-37C2-4C7A-9209-ED0FEA450EAE}" type="doc">
      <dgm:prSet loTypeId="urn:microsoft.com/office/officeart/2005/8/layout/venn1" loCatId="relationship" qsTypeId="urn:microsoft.com/office/officeart/2005/8/quickstyle/simple1" qsCatId="simple" csTypeId="urn:microsoft.com/office/officeart/2005/8/colors/accent1_2" csCatId="accent1" phldr="1"/>
      <dgm:spPr/>
    </dgm:pt>
    <dgm:pt modelId="{73BC0656-E90A-4EBD-8CA6-93C3A9557FAF}">
      <dgm:prSet phldrT="[Text]"/>
      <dgm:spPr/>
      <dgm:t>
        <a:bodyPr/>
        <a:lstStyle/>
        <a:p>
          <a:r>
            <a:rPr lang="en-GB" dirty="0" smtClean="0"/>
            <a:t>Trusted circle of experts</a:t>
          </a:r>
          <a:endParaRPr lang="en-GB" dirty="0"/>
        </a:p>
      </dgm:t>
    </dgm:pt>
    <dgm:pt modelId="{A5D55ECB-0DAC-4D83-B840-132711B2A415}" type="parTrans" cxnId="{0A045B2B-5065-466F-B865-14F1B6D484DE}">
      <dgm:prSet/>
      <dgm:spPr/>
      <dgm:t>
        <a:bodyPr/>
        <a:lstStyle/>
        <a:p>
          <a:endParaRPr lang="en-GB"/>
        </a:p>
      </dgm:t>
    </dgm:pt>
    <dgm:pt modelId="{AD94D529-D4F4-4232-A47F-D4DC938756D8}" type="sibTrans" cxnId="{0A045B2B-5065-466F-B865-14F1B6D484DE}">
      <dgm:prSet/>
      <dgm:spPr/>
      <dgm:t>
        <a:bodyPr/>
        <a:lstStyle/>
        <a:p>
          <a:endParaRPr lang="en-GB"/>
        </a:p>
      </dgm:t>
    </dgm:pt>
    <dgm:pt modelId="{88CCF374-3FFB-4579-9E96-C9BB25F363A7}">
      <dgm:prSet phldrT="[Text]"/>
      <dgm:spPr/>
      <dgm:t>
        <a:bodyPr/>
        <a:lstStyle/>
        <a:p>
          <a:r>
            <a:rPr lang="en-GB" dirty="0" smtClean="0"/>
            <a:t>Circle of common guidelines</a:t>
          </a:r>
          <a:endParaRPr lang="en-GB" dirty="0"/>
        </a:p>
      </dgm:t>
    </dgm:pt>
    <dgm:pt modelId="{62FB5192-BC6E-47C7-9285-2D21DBD5E6DE}" type="parTrans" cxnId="{F4D47564-2306-414A-AEDC-1E31D7547322}">
      <dgm:prSet/>
      <dgm:spPr/>
      <dgm:t>
        <a:bodyPr/>
        <a:lstStyle/>
        <a:p>
          <a:endParaRPr lang="en-GB"/>
        </a:p>
      </dgm:t>
    </dgm:pt>
    <dgm:pt modelId="{F5D2418A-D203-4BFE-B362-F304123D38BD}" type="sibTrans" cxnId="{F4D47564-2306-414A-AEDC-1E31D7547322}">
      <dgm:prSet/>
      <dgm:spPr/>
      <dgm:t>
        <a:bodyPr/>
        <a:lstStyle/>
        <a:p>
          <a:endParaRPr lang="en-GB"/>
        </a:p>
      </dgm:t>
    </dgm:pt>
    <dgm:pt modelId="{DF252619-0F75-4F1F-972E-821B4FF465AE}">
      <dgm:prSet phldrT="[Text]"/>
      <dgm:spPr/>
      <dgm:t>
        <a:bodyPr/>
        <a:lstStyle/>
        <a:p>
          <a:r>
            <a:rPr lang="en-GB" dirty="0" smtClean="0"/>
            <a:t>Circle of devoted organisations</a:t>
          </a:r>
          <a:endParaRPr lang="en-GB" dirty="0"/>
        </a:p>
      </dgm:t>
    </dgm:pt>
    <dgm:pt modelId="{FF398B6C-D3EA-43F5-BFC4-6B561253873A}" type="parTrans" cxnId="{A2833B75-9599-4817-B973-40635E861A5A}">
      <dgm:prSet/>
      <dgm:spPr/>
      <dgm:t>
        <a:bodyPr/>
        <a:lstStyle/>
        <a:p>
          <a:endParaRPr lang="en-GB"/>
        </a:p>
      </dgm:t>
    </dgm:pt>
    <dgm:pt modelId="{E484C61F-303E-436C-8277-E373EFBFA7C4}" type="sibTrans" cxnId="{A2833B75-9599-4817-B973-40635E861A5A}">
      <dgm:prSet/>
      <dgm:spPr/>
      <dgm:t>
        <a:bodyPr/>
        <a:lstStyle/>
        <a:p>
          <a:endParaRPr lang="en-GB"/>
        </a:p>
      </dgm:t>
    </dgm:pt>
    <dgm:pt modelId="{180936F4-C1C0-42B2-8E60-FF6429261134}" type="pres">
      <dgm:prSet presAssocID="{5B37B39D-37C2-4C7A-9209-ED0FEA450EAE}" presName="compositeShape" presStyleCnt="0">
        <dgm:presLayoutVars>
          <dgm:chMax val="7"/>
          <dgm:dir/>
          <dgm:resizeHandles val="exact"/>
        </dgm:presLayoutVars>
      </dgm:prSet>
      <dgm:spPr/>
    </dgm:pt>
    <dgm:pt modelId="{3CE74E1A-AF4E-4C56-BF6E-B681106FDA30}" type="pres">
      <dgm:prSet presAssocID="{73BC0656-E90A-4EBD-8CA6-93C3A9557FAF}" presName="circ1" presStyleLbl="vennNode1" presStyleIdx="0" presStyleCnt="3"/>
      <dgm:spPr/>
      <dgm:t>
        <a:bodyPr/>
        <a:lstStyle/>
        <a:p>
          <a:endParaRPr lang="en-GB"/>
        </a:p>
      </dgm:t>
    </dgm:pt>
    <dgm:pt modelId="{A15879BE-7E5B-45E0-B894-6861ACF78A5F}" type="pres">
      <dgm:prSet presAssocID="{73BC0656-E90A-4EBD-8CA6-93C3A9557FAF}" presName="circ1Tx" presStyleLbl="revTx" presStyleIdx="0" presStyleCnt="0">
        <dgm:presLayoutVars>
          <dgm:chMax val="0"/>
          <dgm:chPref val="0"/>
          <dgm:bulletEnabled val="1"/>
        </dgm:presLayoutVars>
      </dgm:prSet>
      <dgm:spPr/>
      <dgm:t>
        <a:bodyPr/>
        <a:lstStyle/>
        <a:p>
          <a:endParaRPr lang="en-GB"/>
        </a:p>
      </dgm:t>
    </dgm:pt>
    <dgm:pt modelId="{8F7D6845-9473-4325-B28C-03B1639359AF}" type="pres">
      <dgm:prSet presAssocID="{88CCF374-3FFB-4579-9E96-C9BB25F363A7}" presName="circ2" presStyleLbl="vennNode1" presStyleIdx="1" presStyleCnt="3"/>
      <dgm:spPr/>
      <dgm:t>
        <a:bodyPr/>
        <a:lstStyle/>
        <a:p>
          <a:endParaRPr lang="en-GB"/>
        </a:p>
      </dgm:t>
    </dgm:pt>
    <dgm:pt modelId="{95428BF9-6A54-40D3-A3B2-E0AEA67D29C2}" type="pres">
      <dgm:prSet presAssocID="{88CCF374-3FFB-4579-9E96-C9BB25F363A7}" presName="circ2Tx" presStyleLbl="revTx" presStyleIdx="0" presStyleCnt="0">
        <dgm:presLayoutVars>
          <dgm:chMax val="0"/>
          <dgm:chPref val="0"/>
          <dgm:bulletEnabled val="1"/>
        </dgm:presLayoutVars>
      </dgm:prSet>
      <dgm:spPr/>
      <dgm:t>
        <a:bodyPr/>
        <a:lstStyle/>
        <a:p>
          <a:endParaRPr lang="en-GB"/>
        </a:p>
      </dgm:t>
    </dgm:pt>
    <dgm:pt modelId="{4120D4AE-9AE0-418C-BA56-8342DCD9A9BB}" type="pres">
      <dgm:prSet presAssocID="{DF252619-0F75-4F1F-972E-821B4FF465AE}" presName="circ3" presStyleLbl="vennNode1" presStyleIdx="2" presStyleCnt="3"/>
      <dgm:spPr/>
      <dgm:t>
        <a:bodyPr/>
        <a:lstStyle/>
        <a:p>
          <a:endParaRPr lang="en-GB"/>
        </a:p>
      </dgm:t>
    </dgm:pt>
    <dgm:pt modelId="{F50008A6-FCFC-4230-8061-C1B09EB1C085}" type="pres">
      <dgm:prSet presAssocID="{DF252619-0F75-4F1F-972E-821B4FF465AE}" presName="circ3Tx" presStyleLbl="revTx" presStyleIdx="0" presStyleCnt="0">
        <dgm:presLayoutVars>
          <dgm:chMax val="0"/>
          <dgm:chPref val="0"/>
          <dgm:bulletEnabled val="1"/>
        </dgm:presLayoutVars>
      </dgm:prSet>
      <dgm:spPr/>
      <dgm:t>
        <a:bodyPr/>
        <a:lstStyle/>
        <a:p>
          <a:endParaRPr lang="en-GB"/>
        </a:p>
      </dgm:t>
    </dgm:pt>
  </dgm:ptLst>
  <dgm:cxnLst>
    <dgm:cxn modelId="{F225FC32-2776-4740-8567-545C3DD179E5}" type="presOf" srcId="{88CCF374-3FFB-4579-9E96-C9BB25F363A7}" destId="{95428BF9-6A54-40D3-A3B2-E0AEA67D29C2}" srcOrd="1" destOrd="0" presId="urn:microsoft.com/office/officeart/2005/8/layout/venn1"/>
    <dgm:cxn modelId="{971FDFFB-8B38-4F20-9798-274B548D4219}" type="presOf" srcId="{5B37B39D-37C2-4C7A-9209-ED0FEA450EAE}" destId="{180936F4-C1C0-42B2-8E60-FF6429261134}" srcOrd="0" destOrd="0" presId="urn:microsoft.com/office/officeart/2005/8/layout/venn1"/>
    <dgm:cxn modelId="{0A045B2B-5065-466F-B865-14F1B6D484DE}" srcId="{5B37B39D-37C2-4C7A-9209-ED0FEA450EAE}" destId="{73BC0656-E90A-4EBD-8CA6-93C3A9557FAF}" srcOrd="0" destOrd="0" parTransId="{A5D55ECB-0DAC-4D83-B840-132711B2A415}" sibTransId="{AD94D529-D4F4-4232-A47F-D4DC938756D8}"/>
    <dgm:cxn modelId="{F4D47564-2306-414A-AEDC-1E31D7547322}" srcId="{5B37B39D-37C2-4C7A-9209-ED0FEA450EAE}" destId="{88CCF374-3FFB-4579-9E96-C9BB25F363A7}" srcOrd="1" destOrd="0" parTransId="{62FB5192-BC6E-47C7-9285-2D21DBD5E6DE}" sibTransId="{F5D2418A-D203-4BFE-B362-F304123D38BD}"/>
    <dgm:cxn modelId="{69A9C974-5D24-40A3-BC84-A288CC57781B}" type="presOf" srcId="{DF252619-0F75-4F1F-972E-821B4FF465AE}" destId="{4120D4AE-9AE0-418C-BA56-8342DCD9A9BB}" srcOrd="0" destOrd="0" presId="urn:microsoft.com/office/officeart/2005/8/layout/venn1"/>
    <dgm:cxn modelId="{A2833B75-9599-4817-B973-40635E861A5A}" srcId="{5B37B39D-37C2-4C7A-9209-ED0FEA450EAE}" destId="{DF252619-0F75-4F1F-972E-821B4FF465AE}" srcOrd="2" destOrd="0" parTransId="{FF398B6C-D3EA-43F5-BFC4-6B561253873A}" sibTransId="{E484C61F-303E-436C-8277-E373EFBFA7C4}"/>
    <dgm:cxn modelId="{73B19084-07B0-4D23-9C57-86239BC0FB44}" type="presOf" srcId="{88CCF374-3FFB-4579-9E96-C9BB25F363A7}" destId="{8F7D6845-9473-4325-B28C-03B1639359AF}" srcOrd="0" destOrd="0" presId="urn:microsoft.com/office/officeart/2005/8/layout/venn1"/>
    <dgm:cxn modelId="{D270D282-C478-473D-9265-5910815AA947}" type="presOf" srcId="{DF252619-0F75-4F1F-972E-821B4FF465AE}" destId="{F50008A6-FCFC-4230-8061-C1B09EB1C085}" srcOrd="1" destOrd="0" presId="urn:microsoft.com/office/officeart/2005/8/layout/venn1"/>
    <dgm:cxn modelId="{1B943D20-0633-408A-BD46-41FAB7DD3BD1}" type="presOf" srcId="{73BC0656-E90A-4EBD-8CA6-93C3A9557FAF}" destId="{3CE74E1A-AF4E-4C56-BF6E-B681106FDA30}" srcOrd="0" destOrd="0" presId="urn:microsoft.com/office/officeart/2005/8/layout/venn1"/>
    <dgm:cxn modelId="{6517E92D-D15C-457D-8939-559ED9B55AFF}" type="presOf" srcId="{73BC0656-E90A-4EBD-8CA6-93C3A9557FAF}" destId="{A15879BE-7E5B-45E0-B894-6861ACF78A5F}" srcOrd="1" destOrd="0" presId="urn:microsoft.com/office/officeart/2005/8/layout/venn1"/>
    <dgm:cxn modelId="{1EBBFD07-6BC9-428B-A7D4-2786B99E6084}" type="presParOf" srcId="{180936F4-C1C0-42B2-8E60-FF6429261134}" destId="{3CE74E1A-AF4E-4C56-BF6E-B681106FDA30}" srcOrd="0" destOrd="0" presId="urn:microsoft.com/office/officeart/2005/8/layout/venn1"/>
    <dgm:cxn modelId="{15F4B42E-9E53-4E22-A684-4037677EC9AF}" type="presParOf" srcId="{180936F4-C1C0-42B2-8E60-FF6429261134}" destId="{A15879BE-7E5B-45E0-B894-6861ACF78A5F}" srcOrd="1" destOrd="0" presId="urn:microsoft.com/office/officeart/2005/8/layout/venn1"/>
    <dgm:cxn modelId="{383126E9-3440-4B9C-AAEC-62BFD75A7F07}" type="presParOf" srcId="{180936F4-C1C0-42B2-8E60-FF6429261134}" destId="{8F7D6845-9473-4325-B28C-03B1639359AF}" srcOrd="2" destOrd="0" presId="urn:microsoft.com/office/officeart/2005/8/layout/venn1"/>
    <dgm:cxn modelId="{FA4E5D06-826E-4985-9D79-EEAD2D6C51D6}" type="presParOf" srcId="{180936F4-C1C0-42B2-8E60-FF6429261134}" destId="{95428BF9-6A54-40D3-A3B2-E0AEA67D29C2}" srcOrd="3" destOrd="0" presId="urn:microsoft.com/office/officeart/2005/8/layout/venn1"/>
    <dgm:cxn modelId="{84B779A8-D4B0-4207-AC28-D9175370B966}" type="presParOf" srcId="{180936F4-C1C0-42B2-8E60-FF6429261134}" destId="{4120D4AE-9AE0-418C-BA56-8342DCD9A9BB}" srcOrd="4" destOrd="0" presId="urn:microsoft.com/office/officeart/2005/8/layout/venn1"/>
    <dgm:cxn modelId="{C7FB85C3-8A4C-4F51-B6CC-62F54B8429BF}" type="presParOf" srcId="{180936F4-C1C0-42B2-8E60-FF6429261134}" destId="{F50008A6-FCFC-4230-8061-C1B09EB1C08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79513C-6426-430C-9089-C65A2EB988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94D0A878-40E5-4BF4-ADC0-431E38BD6289}">
      <dgm:prSet phldrT="[Text]"/>
      <dgm:spPr/>
      <dgm:t>
        <a:bodyPr/>
        <a:lstStyle/>
        <a:p>
          <a:r>
            <a:rPr lang="en-GB" dirty="0" smtClean="0"/>
            <a:t>Cyber security competence development for health care professionals</a:t>
          </a:r>
          <a:endParaRPr lang="en-GB" dirty="0"/>
        </a:p>
      </dgm:t>
    </dgm:pt>
    <dgm:pt modelId="{0D230DD3-2EF6-4C13-98C8-8A14DB52BE05}" type="parTrans" cxnId="{214A0CFD-C9AF-4A7D-A092-BC7FF6984A75}">
      <dgm:prSet/>
      <dgm:spPr/>
      <dgm:t>
        <a:bodyPr/>
        <a:lstStyle/>
        <a:p>
          <a:endParaRPr lang="en-GB"/>
        </a:p>
      </dgm:t>
    </dgm:pt>
    <dgm:pt modelId="{CA0154E4-4B6D-4047-9BF9-D42E1D748289}" type="sibTrans" cxnId="{214A0CFD-C9AF-4A7D-A092-BC7FF6984A75}">
      <dgm:prSet/>
      <dgm:spPr/>
      <dgm:t>
        <a:bodyPr/>
        <a:lstStyle/>
        <a:p>
          <a:endParaRPr lang="en-GB"/>
        </a:p>
      </dgm:t>
    </dgm:pt>
    <dgm:pt modelId="{6351CA0E-9FC0-4CA1-ABF7-6624B2D138D9}">
      <dgm:prSet phldrT="[Text]"/>
      <dgm:spPr/>
      <dgm:t>
        <a:bodyPr/>
        <a:lstStyle/>
        <a:p>
          <a:r>
            <a:rPr lang="en-GB" dirty="0" smtClean="0"/>
            <a:t>Cyber security requirements for suppliers</a:t>
          </a:r>
          <a:endParaRPr lang="en-GB" dirty="0"/>
        </a:p>
      </dgm:t>
    </dgm:pt>
    <dgm:pt modelId="{0964ACD4-60EA-42F8-8E56-405B84F1CB54}" type="parTrans" cxnId="{54830229-5741-45E1-9D62-2DFFB4CD32AB}">
      <dgm:prSet/>
      <dgm:spPr/>
      <dgm:t>
        <a:bodyPr/>
        <a:lstStyle/>
        <a:p>
          <a:endParaRPr lang="en-GB"/>
        </a:p>
      </dgm:t>
    </dgm:pt>
    <dgm:pt modelId="{CA6AB479-FE73-4D16-93B4-44F0FD14E1B3}" type="sibTrans" cxnId="{54830229-5741-45E1-9D62-2DFFB4CD32AB}">
      <dgm:prSet/>
      <dgm:spPr/>
      <dgm:t>
        <a:bodyPr/>
        <a:lstStyle/>
        <a:p>
          <a:endParaRPr lang="en-GB"/>
        </a:p>
      </dgm:t>
    </dgm:pt>
    <dgm:pt modelId="{E21C0BE5-13B3-4F85-9448-DDB34DA5B52D}">
      <dgm:prSet phldrT="[Text]"/>
      <dgm:spPr/>
      <dgm:t>
        <a:bodyPr/>
        <a:lstStyle/>
        <a:p>
          <a:r>
            <a:rPr lang="en-GB" dirty="0" smtClean="0"/>
            <a:t>Tools and practices for health care SOCs</a:t>
          </a:r>
        </a:p>
      </dgm:t>
    </dgm:pt>
    <dgm:pt modelId="{3577F3AC-1724-4E8F-B783-8E66B64A6890}" type="parTrans" cxnId="{BF43CAA4-1C3E-4ABA-992F-856620F07D29}">
      <dgm:prSet/>
      <dgm:spPr/>
      <dgm:t>
        <a:bodyPr/>
        <a:lstStyle/>
        <a:p>
          <a:endParaRPr lang="en-GB"/>
        </a:p>
      </dgm:t>
    </dgm:pt>
    <dgm:pt modelId="{076FE9A3-9CCF-4C7F-B76C-C20B9DBA7CAB}" type="sibTrans" cxnId="{BF43CAA4-1C3E-4ABA-992F-856620F07D29}">
      <dgm:prSet/>
      <dgm:spPr/>
      <dgm:t>
        <a:bodyPr/>
        <a:lstStyle/>
        <a:p>
          <a:endParaRPr lang="en-GB"/>
        </a:p>
      </dgm:t>
    </dgm:pt>
    <dgm:pt modelId="{389B92B4-0BCC-4E44-AE40-6B1D4B46000C}">
      <dgm:prSet phldrT="[Text]"/>
      <dgm:spPr/>
      <dgm:t>
        <a:bodyPr/>
        <a:lstStyle/>
        <a:p>
          <a:r>
            <a:rPr lang="en-GB" dirty="0" smtClean="0"/>
            <a:t>System criticality classification</a:t>
          </a:r>
        </a:p>
      </dgm:t>
    </dgm:pt>
    <dgm:pt modelId="{3874477E-CEB0-4A17-AB69-5345493AFFC4}" type="parTrans" cxnId="{85F8A302-42F7-4AEF-8EBB-F2BA73CA1B6B}">
      <dgm:prSet/>
      <dgm:spPr/>
      <dgm:t>
        <a:bodyPr/>
        <a:lstStyle/>
        <a:p>
          <a:endParaRPr lang="en-GB"/>
        </a:p>
      </dgm:t>
    </dgm:pt>
    <dgm:pt modelId="{AC6EC029-DE26-4CCE-8151-5F01ADE1490E}" type="sibTrans" cxnId="{85F8A302-42F7-4AEF-8EBB-F2BA73CA1B6B}">
      <dgm:prSet/>
      <dgm:spPr/>
      <dgm:t>
        <a:bodyPr/>
        <a:lstStyle/>
        <a:p>
          <a:endParaRPr lang="en-GB"/>
        </a:p>
      </dgm:t>
    </dgm:pt>
    <dgm:pt modelId="{5C0559E9-6347-4894-A8F8-4B0CE296F758}" type="pres">
      <dgm:prSet presAssocID="{0D79513C-6426-430C-9089-C65A2EB9889A}" presName="linear" presStyleCnt="0">
        <dgm:presLayoutVars>
          <dgm:animLvl val="lvl"/>
          <dgm:resizeHandles val="exact"/>
        </dgm:presLayoutVars>
      </dgm:prSet>
      <dgm:spPr/>
      <dgm:t>
        <a:bodyPr/>
        <a:lstStyle/>
        <a:p>
          <a:endParaRPr lang="en-GB"/>
        </a:p>
      </dgm:t>
    </dgm:pt>
    <dgm:pt modelId="{D2503BC5-B99F-456F-9156-44501D04340E}" type="pres">
      <dgm:prSet presAssocID="{94D0A878-40E5-4BF4-ADC0-431E38BD6289}" presName="parentText" presStyleLbl="node1" presStyleIdx="0" presStyleCnt="4">
        <dgm:presLayoutVars>
          <dgm:chMax val="0"/>
          <dgm:bulletEnabled val="1"/>
        </dgm:presLayoutVars>
      </dgm:prSet>
      <dgm:spPr/>
      <dgm:t>
        <a:bodyPr/>
        <a:lstStyle/>
        <a:p>
          <a:endParaRPr lang="en-GB"/>
        </a:p>
      </dgm:t>
    </dgm:pt>
    <dgm:pt modelId="{5FB41245-8D32-4858-9C88-CADBBB814F52}" type="pres">
      <dgm:prSet presAssocID="{CA0154E4-4B6D-4047-9BF9-D42E1D748289}" presName="spacer" presStyleCnt="0"/>
      <dgm:spPr/>
    </dgm:pt>
    <dgm:pt modelId="{5D47686F-1ADC-4688-8A67-97A252493AF8}" type="pres">
      <dgm:prSet presAssocID="{6351CA0E-9FC0-4CA1-ABF7-6624B2D138D9}" presName="parentText" presStyleLbl="node1" presStyleIdx="1" presStyleCnt="4">
        <dgm:presLayoutVars>
          <dgm:chMax val="0"/>
          <dgm:bulletEnabled val="1"/>
        </dgm:presLayoutVars>
      </dgm:prSet>
      <dgm:spPr/>
      <dgm:t>
        <a:bodyPr/>
        <a:lstStyle/>
        <a:p>
          <a:endParaRPr lang="en-GB"/>
        </a:p>
      </dgm:t>
    </dgm:pt>
    <dgm:pt modelId="{997B370F-22FE-447F-9914-474782822F56}" type="pres">
      <dgm:prSet presAssocID="{CA6AB479-FE73-4D16-93B4-44F0FD14E1B3}" presName="spacer" presStyleCnt="0"/>
      <dgm:spPr/>
    </dgm:pt>
    <dgm:pt modelId="{C5C255B7-8A21-4200-B344-DF64D64722CE}" type="pres">
      <dgm:prSet presAssocID="{E21C0BE5-13B3-4F85-9448-DDB34DA5B52D}" presName="parentText" presStyleLbl="node1" presStyleIdx="2" presStyleCnt="4">
        <dgm:presLayoutVars>
          <dgm:chMax val="0"/>
          <dgm:bulletEnabled val="1"/>
        </dgm:presLayoutVars>
      </dgm:prSet>
      <dgm:spPr/>
      <dgm:t>
        <a:bodyPr/>
        <a:lstStyle/>
        <a:p>
          <a:endParaRPr lang="en-GB"/>
        </a:p>
      </dgm:t>
    </dgm:pt>
    <dgm:pt modelId="{5032F0B2-05F1-4514-BAE8-886081AACFB1}" type="pres">
      <dgm:prSet presAssocID="{076FE9A3-9CCF-4C7F-B76C-C20B9DBA7CAB}" presName="spacer" presStyleCnt="0"/>
      <dgm:spPr/>
    </dgm:pt>
    <dgm:pt modelId="{71E1941D-8AA2-4B31-969C-5E88D996EF3D}" type="pres">
      <dgm:prSet presAssocID="{389B92B4-0BCC-4E44-AE40-6B1D4B46000C}" presName="parentText" presStyleLbl="node1" presStyleIdx="3" presStyleCnt="4">
        <dgm:presLayoutVars>
          <dgm:chMax val="0"/>
          <dgm:bulletEnabled val="1"/>
        </dgm:presLayoutVars>
      </dgm:prSet>
      <dgm:spPr/>
      <dgm:t>
        <a:bodyPr/>
        <a:lstStyle/>
        <a:p>
          <a:endParaRPr lang="en-GB"/>
        </a:p>
      </dgm:t>
    </dgm:pt>
  </dgm:ptLst>
  <dgm:cxnLst>
    <dgm:cxn modelId="{2A92BDFE-63F3-4B8A-86C1-E462BA1800AF}" type="presOf" srcId="{94D0A878-40E5-4BF4-ADC0-431E38BD6289}" destId="{D2503BC5-B99F-456F-9156-44501D04340E}" srcOrd="0" destOrd="0" presId="urn:microsoft.com/office/officeart/2005/8/layout/vList2"/>
    <dgm:cxn modelId="{214A0CFD-C9AF-4A7D-A092-BC7FF6984A75}" srcId="{0D79513C-6426-430C-9089-C65A2EB9889A}" destId="{94D0A878-40E5-4BF4-ADC0-431E38BD6289}" srcOrd="0" destOrd="0" parTransId="{0D230DD3-2EF6-4C13-98C8-8A14DB52BE05}" sibTransId="{CA0154E4-4B6D-4047-9BF9-D42E1D748289}"/>
    <dgm:cxn modelId="{71B9FE69-DF7F-4B8A-AEE1-96E420E488F6}" type="presOf" srcId="{389B92B4-0BCC-4E44-AE40-6B1D4B46000C}" destId="{71E1941D-8AA2-4B31-969C-5E88D996EF3D}" srcOrd="0" destOrd="0" presId="urn:microsoft.com/office/officeart/2005/8/layout/vList2"/>
    <dgm:cxn modelId="{BF43CAA4-1C3E-4ABA-992F-856620F07D29}" srcId="{0D79513C-6426-430C-9089-C65A2EB9889A}" destId="{E21C0BE5-13B3-4F85-9448-DDB34DA5B52D}" srcOrd="2" destOrd="0" parTransId="{3577F3AC-1724-4E8F-B783-8E66B64A6890}" sibTransId="{076FE9A3-9CCF-4C7F-B76C-C20B9DBA7CAB}"/>
    <dgm:cxn modelId="{EEF88478-8997-4FA1-A0D7-2DE4F9940178}" type="presOf" srcId="{6351CA0E-9FC0-4CA1-ABF7-6624B2D138D9}" destId="{5D47686F-1ADC-4688-8A67-97A252493AF8}" srcOrd="0" destOrd="0" presId="urn:microsoft.com/office/officeart/2005/8/layout/vList2"/>
    <dgm:cxn modelId="{85F8A302-42F7-4AEF-8EBB-F2BA73CA1B6B}" srcId="{0D79513C-6426-430C-9089-C65A2EB9889A}" destId="{389B92B4-0BCC-4E44-AE40-6B1D4B46000C}" srcOrd="3" destOrd="0" parTransId="{3874477E-CEB0-4A17-AB69-5345493AFFC4}" sibTransId="{AC6EC029-DE26-4CCE-8151-5F01ADE1490E}"/>
    <dgm:cxn modelId="{72C346D0-B03E-4EAE-94D6-B5F340602BB1}" type="presOf" srcId="{E21C0BE5-13B3-4F85-9448-DDB34DA5B52D}" destId="{C5C255B7-8A21-4200-B344-DF64D64722CE}" srcOrd="0" destOrd="0" presId="urn:microsoft.com/office/officeart/2005/8/layout/vList2"/>
    <dgm:cxn modelId="{1FE1E810-C7C1-40A8-930F-44107808A82E}" type="presOf" srcId="{0D79513C-6426-430C-9089-C65A2EB9889A}" destId="{5C0559E9-6347-4894-A8F8-4B0CE296F758}" srcOrd="0" destOrd="0" presId="urn:microsoft.com/office/officeart/2005/8/layout/vList2"/>
    <dgm:cxn modelId="{54830229-5741-45E1-9D62-2DFFB4CD32AB}" srcId="{0D79513C-6426-430C-9089-C65A2EB9889A}" destId="{6351CA0E-9FC0-4CA1-ABF7-6624B2D138D9}" srcOrd="1" destOrd="0" parTransId="{0964ACD4-60EA-42F8-8E56-405B84F1CB54}" sibTransId="{CA6AB479-FE73-4D16-93B4-44F0FD14E1B3}"/>
    <dgm:cxn modelId="{F14E7DBF-BEE1-40AB-B464-F2C63E23BC29}" type="presParOf" srcId="{5C0559E9-6347-4894-A8F8-4B0CE296F758}" destId="{D2503BC5-B99F-456F-9156-44501D04340E}" srcOrd="0" destOrd="0" presId="urn:microsoft.com/office/officeart/2005/8/layout/vList2"/>
    <dgm:cxn modelId="{C683CD98-3CA6-45F4-B907-AB4EC7659A0C}" type="presParOf" srcId="{5C0559E9-6347-4894-A8F8-4B0CE296F758}" destId="{5FB41245-8D32-4858-9C88-CADBBB814F52}" srcOrd="1" destOrd="0" presId="urn:microsoft.com/office/officeart/2005/8/layout/vList2"/>
    <dgm:cxn modelId="{4E783520-E4C6-4732-9EF1-8E5BB802D5F8}" type="presParOf" srcId="{5C0559E9-6347-4894-A8F8-4B0CE296F758}" destId="{5D47686F-1ADC-4688-8A67-97A252493AF8}" srcOrd="2" destOrd="0" presId="urn:microsoft.com/office/officeart/2005/8/layout/vList2"/>
    <dgm:cxn modelId="{3D83C2B0-4404-4E93-9C3A-60B3B03FE8B7}" type="presParOf" srcId="{5C0559E9-6347-4894-A8F8-4B0CE296F758}" destId="{997B370F-22FE-447F-9914-474782822F56}" srcOrd="3" destOrd="0" presId="urn:microsoft.com/office/officeart/2005/8/layout/vList2"/>
    <dgm:cxn modelId="{9BD3833A-341D-4F39-9081-8F0BA7E115E0}" type="presParOf" srcId="{5C0559E9-6347-4894-A8F8-4B0CE296F758}" destId="{C5C255B7-8A21-4200-B344-DF64D64722CE}" srcOrd="4" destOrd="0" presId="urn:microsoft.com/office/officeart/2005/8/layout/vList2"/>
    <dgm:cxn modelId="{88114E43-EF9F-41EB-A35C-CE5F7EA2A2B0}" type="presParOf" srcId="{5C0559E9-6347-4894-A8F8-4B0CE296F758}" destId="{5032F0B2-05F1-4514-BAE8-886081AACFB1}" srcOrd="5" destOrd="0" presId="urn:microsoft.com/office/officeart/2005/8/layout/vList2"/>
    <dgm:cxn modelId="{D04788FD-746A-4F92-A41F-9A58E39F7781}" type="presParOf" srcId="{5C0559E9-6347-4894-A8F8-4B0CE296F758}" destId="{71E1941D-8AA2-4B31-969C-5E88D996EF3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6CC2A3-3625-4AF3-AA90-CC909761DBE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AEB4DEB-4F3B-40D1-9F15-F2C877AB4EF8}">
      <dgm:prSet phldrT="[Text]" custT="1"/>
      <dgm:spPr/>
      <dgm:t>
        <a:bodyPr/>
        <a:lstStyle/>
        <a:p>
          <a:r>
            <a:rPr lang="en-GB" sz="2800" dirty="0" smtClean="0"/>
            <a:t>Development of exercise activity in hospitals</a:t>
          </a:r>
          <a:endParaRPr lang="en-GB" sz="2800" dirty="0"/>
        </a:p>
      </dgm:t>
    </dgm:pt>
    <dgm:pt modelId="{49E7C5D1-7453-4FC6-A575-54FE3251190A}" type="parTrans" cxnId="{9E08996D-FDEE-4D19-B2F3-A9AAF221734D}">
      <dgm:prSet/>
      <dgm:spPr/>
      <dgm:t>
        <a:bodyPr/>
        <a:lstStyle/>
        <a:p>
          <a:endParaRPr lang="en-GB"/>
        </a:p>
      </dgm:t>
    </dgm:pt>
    <dgm:pt modelId="{B9C97EC1-0266-47D8-BD97-26B54F7E0A9C}" type="sibTrans" cxnId="{9E08996D-FDEE-4D19-B2F3-A9AAF221734D}">
      <dgm:prSet/>
      <dgm:spPr/>
      <dgm:t>
        <a:bodyPr/>
        <a:lstStyle/>
        <a:p>
          <a:endParaRPr lang="en-GB"/>
        </a:p>
      </dgm:t>
    </dgm:pt>
    <dgm:pt modelId="{4C900EE8-40D7-4050-A83D-36F697F470AD}">
      <dgm:prSet phldrT="[Text]" custT="1"/>
      <dgm:spPr/>
      <dgm:t>
        <a:bodyPr/>
        <a:lstStyle/>
        <a:p>
          <a:r>
            <a:rPr lang="en-GB" sz="2800" dirty="0" smtClean="0"/>
            <a:t>Need-based development of skills and processes</a:t>
          </a:r>
          <a:endParaRPr lang="en-GB" sz="2800" dirty="0"/>
        </a:p>
      </dgm:t>
    </dgm:pt>
    <dgm:pt modelId="{B712D108-E9DB-4EE0-A088-04B9ACABB30D}" type="parTrans" cxnId="{C98464D8-79E6-4279-8072-EDF55E76CFEC}">
      <dgm:prSet/>
      <dgm:spPr/>
      <dgm:t>
        <a:bodyPr/>
        <a:lstStyle/>
        <a:p>
          <a:endParaRPr lang="en-GB"/>
        </a:p>
      </dgm:t>
    </dgm:pt>
    <dgm:pt modelId="{B09C7DC2-8441-48E0-A8C2-122E9BC49CA6}" type="sibTrans" cxnId="{C98464D8-79E6-4279-8072-EDF55E76CFEC}">
      <dgm:prSet/>
      <dgm:spPr/>
      <dgm:t>
        <a:bodyPr/>
        <a:lstStyle/>
        <a:p>
          <a:endParaRPr lang="en-GB"/>
        </a:p>
      </dgm:t>
    </dgm:pt>
    <dgm:pt modelId="{26818103-031F-40C4-9477-28F532E48E87}">
      <dgm:prSet phldrT="[Text]" custT="1"/>
      <dgm:spPr/>
      <dgm:t>
        <a:bodyPr/>
        <a:lstStyle/>
        <a:p>
          <a:r>
            <a:rPr lang="en-GB" sz="2800" dirty="0" smtClean="0"/>
            <a:t>Cooperation networks</a:t>
          </a:r>
        </a:p>
      </dgm:t>
    </dgm:pt>
    <dgm:pt modelId="{5E236423-AD6F-4ECF-8999-2CBB5A308615}" type="parTrans" cxnId="{B22D651F-7032-437C-84E2-3317F9F591CF}">
      <dgm:prSet/>
      <dgm:spPr/>
      <dgm:t>
        <a:bodyPr/>
        <a:lstStyle/>
        <a:p>
          <a:endParaRPr lang="en-GB"/>
        </a:p>
      </dgm:t>
    </dgm:pt>
    <dgm:pt modelId="{746F515F-B1BC-404E-9B16-CEBCB95D14C6}" type="sibTrans" cxnId="{B22D651F-7032-437C-84E2-3317F9F591CF}">
      <dgm:prSet/>
      <dgm:spPr/>
      <dgm:t>
        <a:bodyPr/>
        <a:lstStyle/>
        <a:p>
          <a:endParaRPr lang="en-GB"/>
        </a:p>
      </dgm:t>
    </dgm:pt>
    <dgm:pt modelId="{687D9445-A7E8-418D-A611-AD945F11EC00}">
      <dgm:prSet phldrT="[Text]" custT="1"/>
      <dgm:spPr/>
      <dgm:t>
        <a:bodyPr/>
        <a:lstStyle/>
        <a:p>
          <a:r>
            <a:rPr lang="en-GB" sz="2800" dirty="0" smtClean="0"/>
            <a:t>Implementation of HCCR</a:t>
          </a:r>
        </a:p>
      </dgm:t>
    </dgm:pt>
    <dgm:pt modelId="{C8001417-0FCC-4D9E-892B-E18DF0ACA3E5}" type="parTrans" cxnId="{14366F6D-0D56-476C-B8D0-CF1E06EDDACB}">
      <dgm:prSet/>
      <dgm:spPr/>
      <dgm:t>
        <a:bodyPr/>
        <a:lstStyle/>
        <a:p>
          <a:endParaRPr lang="en-GB"/>
        </a:p>
      </dgm:t>
    </dgm:pt>
    <dgm:pt modelId="{A8F7F0E6-C715-4463-9B42-25A70901C629}" type="sibTrans" cxnId="{14366F6D-0D56-476C-B8D0-CF1E06EDDACB}">
      <dgm:prSet/>
      <dgm:spPr/>
      <dgm:t>
        <a:bodyPr/>
        <a:lstStyle/>
        <a:p>
          <a:endParaRPr lang="en-GB"/>
        </a:p>
      </dgm:t>
    </dgm:pt>
    <dgm:pt modelId="{86264D9A-E9CE-490D-AB4C-2F831AD0EAEF}" type="pres">
      <dgm:prSet presAssocID="{356CC2A3-3625-4AF3-AA90-CC909761DBEC}" presName="linear" presStyleCnt="0">
        <dgm:presLayoutVars>
          <dgm:animLvl val="lvl"/>
          <dgm:resizeHandles val="exact"/>
        </dgm:presLayoutVars>
      </dgm:prSet>
      <dgm:spPr/>
      <dgm:t>
        <a:bodyPr/>
        <a:lstStyle/>
        <a:p>
          <a:endParaRPr lang="en-GB"/>
        </a:p>
      </dgm:t>
    </dgm:pt>
    <dgm:pt modelId="{96CA8AC2-678A-4CB3-A79F-0A3EA7461312}" type="pres">
      <dgm:prSet presAssocID="{6AEB4DEB-4F3B-40D1-9F15-F2C877AB4EF8}" presName="parentText" presStyleLbl="node1" presStyleIdx="0" presStyleCnt="4">
        <dgm:presLayoutVars>
          <dgm:chMax val="0"/>
          <dgm:bulletEnabled val="1"/>
        </dgm:presLayoutVars>
      </dgm:prSet>
      <dgm:spPr/>
      <dgm:t>
        <a:bodyPr/>
        <a:lstStyle/>
        <a:p>
          <a:endParaRPr lang="en-GB"/>
        </a:p>
      </dgm:t>
    </dgm:pt>
    <dgm:pt modelId="{27B2DA02-ED5F-4DCD-A2EE-A50A72A901EA}" type="pres">
      <dgm:prSet presAssocID="{B9C97EC1-0266-47D8-BD97-26B54F7E0A9C}" presName="spacer" presStyleCnt="0"/>
      <dgm:spPr/>
    </dgm:pt>
    <dgm:pt modelId="{E9D51B08-8C53-4A6A-A9B7-58BC6BF6FE35}" type="pres">
      <dgm:prSet presAssocID="{4C900EE8-40D7-4050-A83D-36F697F470AD}" presName="parentText" presStyleLbl="node1" presStyleIdx="1" presStyleCnt="4">
        <dgm:presLayoutVars>
          <dgm:chMax val="0"/>
          <dgm:bulletEnabled val="1"/>
        </dgm:presLayoutVars>
      </dgm:prSet>
      <dgm:spPr/>
      <dgm:t>
        <a:bodyPr/>
        <a:lstStyle/>
        <a:p>
          <a:endParaRPr lang="en-GB"/>
        </a:p>
      </dgm:t>
    </dgm:pt>
    <dgm:pt modelId="{72A58665-4B07-416F-AE1F-DB2D299E577B}" type="pres">
      <dgm:prSet presAssocID="{B09C7DC2-8441-48E0-A8C2-122E9BC49CA6}" presName="spacer" presStyleCnt="0"/>
      <dgm:spPr/>
    </dgm:pt>
    <dgm:pt modelId="{B506470F-042F-4D20-9584-27F3E658FE35}" type="pres">
      <dgm:prSet presAssocID="{26818103-031F-40C4-9477-28F532E48E87}" presName="parentText" presStyleLbl="node1" presStyleIdx="2" presStyleCnt="4">
        <dgm:presLayoutVars>
          <dgm:chMax val="0"/>
          <dgm:bulletEnabled val="1"/>
        </dgm:presLayoutVars>
      </dgm:prSet>
      <dgm:spPr/>
      <dgm:t>
        <a:bodyPr/>
        <a:lstStyle/>
        <a:p>
          <a:endParaRPr lang="en-GB"/>
        </a:p>
      </dgm:t>
    </dgm:pt>
    <dgm:pt modelId="{91454AA8-E012-4FDC-A3F2-DE1AB67757D1}" type="pres">
      <dgm:prSet presAssocID="{746F515F-B1BC-404E-9B16-CEBCB95D14C6}" presName="spacer" presStyleCnt="0"/>
      <dgm:spPr/>
    </dgm:pt>
    <dgm:pt modelId="{8433B461-DA62-47D5-8BD7-71FB8CAC4075}" type="pres">
      <dgm:prSet presAssocID="{687D9445-A7E8-418D-A611-AD945F11EC00}" presName="parentText" presStyleLbl="node1" presStyleIdx="3" presStyleCnt="4">
        <dgm:presLayoutVars>
          <dgm:chMax val="0"/>
          <dgm:bulletEnabled val="1"/>
        </dgm:presLayoutVars>
      </dgm:prSet>
      <dgm:spPr/>
      <dgm:t>
        <a:bodyPr/>
        <a:lstStyle/>
        <a:p>
          <a:endParaRPr lang="en-GB"/>
        </a:p>
      </dgm:t>
    </dgm:pt>
  </dgm:ptLst>
  <dgm:cxnLst>
    <dgm:cxn modelId="{CFADCB24-3863-49C8-9106-D48341BAC184}" type="presOf" srcId="{26818103-031F-40C4-9477-28F532E48E87}" destId="{B506470F-042F-4D20-9584-27F3E658FE35}" srcOrd="0" destOrd="0" presId="urn:microsoft.com/office/officeart/2005/8/layout/vList2"/>
    <dgm:cxn modelId="{B22D651F-7032-437C-84E2-3317F9F591CF}" srcId="{356CC2A3-3625-4AF3-AA90-CC909761DBEC}" destId="{26818103-031F-40C4-9477-28F532E48E87}" srcOrd="2" destOrd="0" parTransId="{5E236423-AD6F-4ECF-8999-2CBB5A308615}" sibTransId="{746F515F-B1BC-404E-9B16-CEBCB95D14C6}"/>
    <dgm:cxn modelId="{9E08996D-FDEE-4D19-B2F3-A9AAF221734D}" srcId="{356CC2A3-3625-4AF3-AA90-CC909761DBEC}" destId="{6AEB4DEB-4F3B-40D1-9F15-F2C877AB4EF8}" srcOrd="0" destOrd="0" parTransId="{49E7C5D1-7453-4FC6-A575-54FE3251190A}" sibTransId="{B9C97EC1-0266-47D8-BD97-26B54F7E0A9C}"/>
    <dgm:cxn modelId="{345979C6-8EA8-4E5B-B846-92415736D213}" type="presOf" srcId="{6AEB4DEB-4F3B-40D1-9F15-F2C877AB4EF8}" destId="{96CA8AC2-678A-4CB3-A79F-0A3EA7461312}" srcOrd="0" destOrd="0" presId="urn:microsoft.com/office/officeart/2005/8/layout/vList2"/>
    <dgm:cxn modelId="{C98464D8-79E6-4279-8072-EDF55E76CFEC}" srcId="{356CC2A3-3625-4AF3-AA90-CC909761DBEC}" destId="{4C900EE8-40D7-4050-A83D-36F697F470AD}" srcOrd="1" destOrd="0" parTransId="{B712D108-E9DB-4EE0-A088-04B9ACABB30D}" sibTransId="{B09C7DC2-8441-48E0-A8C2-122E9BC49CA6}"/>
    <dgm:cxn modelId="{6779D7A1-B63D-4B32-9C16-45450DC83E5D}" type="presOf" srcId="{356CC2A3-3625-4AF3-AA90-CC909761DBEC}" destId="{86264D9A-E9CE-490D-AB4C-2F831AD0EAEF}" srcOrd="0" destOrd="0" presId="urn:microsoft.com/office/officeart/2005/8/layout/vList2"/>
    <dgm:cxn modelId="{7CCFDDAD-CF48-4777-943D-A3F0198ABD6E}" type="presOf" srcId="{4C900EE8-40D7-4050-A83D-36F697F470AD}" destId="{E9D51B08-8C53-4A6A-A9B7-58BC6BF6FE35}" srcOrd="0" destOrd="0" presId="urn:microsoft.com/office/officeart/2005/8/layout/vList2"/>
    <dgm:cxn modelId="{5E7393B6-36A6-43EF-A181-D752B43A9C08}" type="presOf" srcId="{687D9445-A7E8-418D-A611-AD945F11EC00}" destId="{8433B461-DA62-47D5-8BD7-71FB8CAC4075}" srcOrd="0" destOrd="0" presId="urn:microsoft.com/office/officeart/2005/8/layout/vList2"/>
    <dgm:cxn modelId="{14366F6D-0D56-476C-B8D0-CF1E06EDDACB}" srcId="{356CC2A3-3625-4AF3-AA90-CC909761DBEC}" destId="{687D9445-A7E8-418D-A611-AD945F11EC00}" srcOrd="3" destOrd="0" parTransId="{C8001417-0FCC-4D9E-892B-E18DF0ACA3E5}" sibTransId="{A8F7F0E6-C715-4463-9B42-25A70901C629}"/>
    <dgm:cxn modelId="{BBA83379-8BBD-4E75-B6E5-03550BD0AF63}" type="presParOf" srcId="{86264D9A-E9CE-490D-AB4C-2F831AD0EAEF}" destId="{96CA8AC2-678A-4CB3-A79F-0A3EA7461312}" srcOrd="0" destOrd="0" presId="urn:microsoft.com/office/officeart/2005/8/layout/vList2"/>
    <dgm:cxn modelId="{ACDB3025-01BC-4A37-B557-6A926AAAD25F}" type="presParOf" srcId="{86264D9A-E9CE-490D-AB4C-2F831AD0EAEF}" destId="{27B2DA02-ED5F-4DCD-A2EE-A50A72A901EA}" srcOrd="1" destOrd="0" presId="urn:microsoft.com/office/officeart/2005/8/layout/vList2"/>
    <dgm:cxn modelId="{A7D0D9A1-4A8F-45F6-96FA-8F930489DC90}" type="presParOf" srcId="{86264D9A-E9CE-490D-AB4C-2F831AD0EAEF}" destId="{E9D51B08-8C53-4A6A-A9B7-58BC6BF6FE35}" srcOrd="2" destOrd="0" presId="urn:microsoft.com/office/officeart/2005/8/layout/vList2"/>
    <dgm:cxn modelId="{95C37373-7172-486F-9E49-FA5444B28726}" type="presParOf" srcId="{86264D9A-E9CE-490D-AB4C-2F831AD0EAEF}" destId="{72A58665-4B07-416F-AE1F-DB2D299E577B}" srcOrd="3" destOrd="0" presId="urn:microsoft.com/office/officeart/2005/8/layout/vList2"/>
    <dgm:cxn modelId="{665F87F8-C09D-463E-A94D-2F178B503D40}" type="presParOf" srcId="{86264D9A-E9CE-490D-AB4C-2F831AD0EAEF}" destId="{B506470F-042F-4D20-9584-27F3E658FE35}" srcOrd="4" destOrd="0" presId="urn:microsoft.com/office/officeart/2005/8/layout/vList2"/>
    <dgm:cxn modelId="{F4A4CEB0-BAD5-44E6-AC75-8842A8F83053}" type="presParOf" srcId="{86264D9A-E9CE-490D-AB4C-2F831AD0EAEF}" destId="{91454AA8-E012-4FDC-A3F2-DE1AB67757D1}" srcOrd="5" destOrd="0" presId="urn:microsoft.com/office/officeart/2005/8/layout/vList2"/>
    <dgm:cxn modelId="{B3640C3F-F368-4F7C-B210-D6E18A661B1F}" type="presParOf" srcId="{86264D9A-E9CE-490D-AB4C-2F831AD0EAEF}" destId="{8433B461-DA62-47D5-8BD7-71FB8CAC407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37B39D-37C2-4C7A-9209-ED0FEA450EAE}" type="doc">
      <dgm:prSet loTypeId="urn:microsoft.com/office/officeart/2005/8/layout/venn1" loCatId="relationship" qsTypeId="urn:microsoft.com/office/officeart/2005/8/quickstyle/simple1" qsCatId="simple" csTypeId="urn:microsoft.com/office/officeart/2005/8/colors/accent1_2" csCatId="accent1" phldr="1"/>
      <dgm:spPr/>
    </dgm:pt>
    <dgm:pt modelId="{73BC0656-E90A-4EBD-8CA6-93C3A9557FAF}">
      <dgm:prSet phldrT="[Text]"/>
      <dgm:spPr/>
      <dgm:t>
        <a:bodyPr/>
        <a:lstStyle/>
        <a:p>
          <a:r>
            <a:rPr lang="en-GB" dirty="0" smtClean="0"/>
            <a:t>Trusted circle of experts</a:t>
          </a:r>
          <a:endParaRPr lang="en-GB" dirty="0"/>
        </a:p>
      </dgm:t>
    </dgm:pt>
    <dgm:pt modelId="{A5D55ECB-0DAC-4D83-B840-132711B2A415}" type="parTrans" cxnId="{0A045B2B-5065-466F-B865-14F1B6D484DE}">
      <dgm:prSet/>
      <dgm:spPr/>
      <dgm:t>
        <a:bodyPr/>
        <a:lstStyle/>
        <a:p>
          <a:endParaRPr lang="en-GB"/>
        </a:p>
      </dgm:t>
    </dgm:pt>
    <dgm:pt modelId="{AD94D529-D4F4-4232-A47F-D4DC938756D8}" type="sibTrans" cxnId="{0A045B2B-5065-466F-B865-14F1B6D484DE}">
      <dgm:prSet/>
      <dgm:spPr/>
      <dgm:t>
        <a:bodyPr/>
        <a:lstStyle/>
        <a:p>
          <a:endParaRPr lang="en-GB"/>
        </a:p>
      </dgm:t>
    </dgm:pt>
    <dgm:pt modelId="{88CCF374-3FFB-4579-9E96-C9BB25F363A7}">
      <dgm:prSet phldrT="[Text]"/>
      <dgm:spPr/>
      <dgm:t>
        <a:bodyPr/>
        <a:lstStyle/>
        <a:p>
          <a:r>
            <a:rPr lang="en-GB" dirty="0" smtClean="0"/>
            <a:t>Circle of common guidelines</a:t>
          </a:r>
          <a:endParaRPr lang="en-GB" dirty="0"/>
        </a:p>
      </dgm:t>
    </dgm:pt>
    <dgm:pt modelId="{62FB5192-BC6E-47C7-9285-2D21DBD5E6DE}" type="parTrans" cxnId="{F4D47564-2306-414A-AEDC-1E31D7547322}">
      <dgm:prSet/>
      <dgm:spPr/>
      <dgm:t>
        <a:bodyPr/>
        <a:lstStyle/>
        <a:p>
          <a:endParaRPr lang="en-GB"/>
        </a:p>
      </dgm:t>
    </dgm:pt>
    <dgm:pt modelId="{F5D2418A-D203-4BFE-B362-F304123D38BD}" type="sibTrans" cxnId="{F4D47564-2306-414A-AEDC-1E31D7547322}">
      <dgm:prSet/>
      <dgm:spPr/>
      <dgm:t>
        <a:bodyPr/>
        <a:lstStyle/>
        <a:p>
          <a:endParaRPr lang="en-GB"/>
        </a:p>
      </dgm:t>
    </dgm:pt>
    <dgm:pt modelId="{DF252619-0F75-4F1F-972E-821B4FF465AE}">
      <dgm:prSet phldrT="[Text]"/>
      <dgm:spPr/>
      <dgm:t>
        <a:bodyPr/>
        <a:lstStyle/>
        <a:p>
          <a:r>
            <a:rPr lang="en-GB" dirty="0" smtClean="0"/>
            <a:t>Circle of devoted organisations</a:t>
          </a:r>
          <a:endParaRPr lang="en-GB" dirty="0"/>
        </a:p>
      </dgm:t>
    </dgm:pt>
    <dgm:pt modelId="{FF398B6C-D3EA-43F5-BFC4-6B561253873A}" type="parTrans" cxnId="{A2833B75-9599-4817-B973-40635E861A5A}">
      <dgm:prSet/>
      <dgm:spPr/>
      <dgm:t>
        <a:bodyPr/>
        <a:lstStyle/>
        <a:p>
          <a:endParaRPr lang="en-GB"/>
        </a:p>
      </dgm:t>
    </dgm:pt>
    <dgm:pt modelId="{E484C61F-303E-436C-8277-E373EFBFA7C4}" type="sibTrans" cxnId="{A2833B75-9599-4817-B973-40635E861A5A}">
      <dgm:prSet/>
      <dgm:spPr/>
      <dgm:t>
        <a:bodyPr/>
        <a:lstStyle/>
        <a:p>
          <a:endParaRPr lang="en-GB"/>
        </a:p>
      </dgm:t>
    </dgm:pt>
    <dgm:pt modelId="{180936F4-C1C0-42B2-8E60-FF6429261134}" type="pres">
      <dgm:prSet presAssocID="{5B37B39D-37C2-4C7A-9209-ED0FEA450EAE}" presName="compositeShape" presStyleCnt="0">
        <dgm:presLayoutVars>
          <dgm:chMax val="7"/>
          <dgm:dir/>
          <dgm:resizeHandles val="exact"/>
        </dgm:presLayoutVars>
      </dgm:prSet>
      <dgm:spPr/>
    </dgm:pt>
    <dgm:pt modelId="{3CE74E1A-AF4E-4C56-BF6E-B681106FDA30}" type="pres">
      <dgm:prSet presAssocID="{73BC0656-E90A-4EBD-8CA6-93C3A9557FAF}" presName="circ1" presStyleLbl="vennNode1" presStyleIdx="0" presStyleCnt="3"/>
      <dgm:spPr/>
      <dgm:t>
        <a:bodyPr/>
        <a:lstStyle/>
        <a:p>
          <a:endParaRPr lang="en-GB"/>
        </a:p>
      </dgm:t>
    </dgm:pt>
    <dgm:pt modelId="{A15879BE-7E5B-45E0-B894-6861ACF78A5F}" type="pres">
      <dgm:prSet presAssocID="{73BC0656-E90A-4EBD-8CA6-93C3A9557FAF}" presName="circ1Tx" presStyleLbl="revTx" presStyleIdx="0" presStyleCnt="0">
        <dgm:presLayoutVars>
          <dgm:chMax val="0"/>
          <dgm:chPref val="0"/>
          <dgm:bulletEnabled val="1"/>
        </dgm:presLayoutVars>
      </dgm:prSet>
      <dgm:spPr/>
      <dgm:t>
        <a:bodyPr/>
        <a:lstStyle/>
        <a:p>
          <a:endParaRPr lang="en-GB"/>
        </a:p>
      </dgm:t>
    </dgm:pt>
    <dgm:pt modelId="{8F7D6845-9473-4325-B28C-03B1639359AF}" type="pres">
      <dgm:prSet presAssocID="{88CCF374-3FFB-4579-9E96-C9BB25F363A7}" presName="circ2" presStyleLbl="vennNode1" presStyleIdx="1" presStyleCnt="3"/>
      <dgm:spPr/>
      <dgm:t>
        <a:bodyPr/>
        <a:lstStyle/>
        <a:p>
          <a:endParaRPr lang="en-GB"/>
        </a:p>
      </dgm:t>
    </dgm:pt>
    <dgm:pt modelId="{95428BF9-6A54-40D3-A3B2-E0AEA67D29C2}" type="pres">
      <dgm:prSet presAssocID="{88CCF374-3FFB-4579-9E96-C9BB25F363A7}" presName="circ2Tx" presStyleLbl="revTx" presStyleIdx="0" presStyleCnt="0">
        <dgm:presLayoutVars>
          <dgm:chMax val="0"/>
          <dgm:chPref val="0"/>
          <dgm:bulletEnabled val="1"/>
        </dgm:presLayoutVars>
      </dgm:prSet>
      <dgm:spPr/>
      <dgm:t>
        <a:bodyPr/>
        <a:lstStyle/>
        <a:p>
          <a:endParaRPr lang="en-GB"/>
        </a:p>
      </dgm:t>
    </dgm:pt>
    <dgm:pt modelId="{4120D4AE-9AE0-418C-BA56-8342DCD9A9BB}" type="pres">
      <dgm:prSet presAssocID="{DF252619-0F75-4F1F-972E-821B4FF465AE}" presName="circ3" presStyleLbl="vennNode1" presStyleIdx="2" presStyleCnt="3"/>
      <dgm:spPr/>
      <dgm:t>
        <a:bodyPr/>
        <a:lstStyle/>
        <a:p>
          <a:endParaRPr lang="en-GB"/>
        </a:p>
      </dgm:t>
    </dgm:pt>
    <dgm:pt modelId="{F50008A6-FCFC-4230-8061-C1B09EB1C085}" type="pres">
      <dgm:prSet presAssocID="{DF252619-0F75-4F1F-972E-821B4FF465AE}" presName="circ3Tx" presStyleLbl="revTx" presStyleIdx="0" presStyleCnt="0">
        <dgm:presLayoutVars>
          <dgm:chMax val="0"/>
          <dgm:chPref val="0"/>
          <dgm:bulletEnabled val="1"/>
        </dgm:presLayoutVars>
      </dgm:prSet>
      <dgm:spPr/>
      <dgm:t>
        <a:bodyPr/>
        <a:lstStyle/>
        <a:p>
          <a:endParaRPr lang="en-GB"/>
        </a:p>
      </dgm:t>
    </dgm:pt>
  </dgm:ptLst>
  <dgm:cxnLst>
    <dgm:cxn modelId="{BAAF4C00-AAA5-452E-9B4B-99ACA3470D3A}" type="presOf" srcId="{88CCF374-3FFB-4579-9E96-C9BB25F363A7}" destId="{95428BF9-6A54-40D3-A3B2-E0AEA67D29C2}" srcOrd="1" destOrd="0" presId="urn:microsoft.com/office/officeart/2005/8/layout/venn1"/>
    <dgm:cxn modelId="{0A045B2B-5065-466F-B865-14F1B6D484DE}" srcId="{5B37B39D-37C2-4C7A-9209-ED0FEA450EAE}" destId="{73BC0656-E90A-4EBD-8CA6-93C3A9557FAF}" srcOrd="0" destOrd="0" parTransId="{A5D55ECB-0DAC-4D83-B840-132711B2A415}" sibTransId="{AD94D529-D4F4-4232-A47F-D4DC938756D8}"/>
    <dgm:cxn modelId="{3EBD878E-4FD4-468D-A116-447A2E27EDE0}" type="presOf" srcId="{73BC0656-E90A-4EBD-8CA6-93C3A9557FAF}" destId="{3CE74E1A-AF4E-4C56-BF6E-B681106FDA30}" srcOrd="0" destOrd="0" presId="urn:microsoft.com/office/officeart/2005/8/layout/venn1"/>
    <dgm:cxn modelId="{F4D47564-2306-414A-AEDC-1E31D7547322}" srcId="{5B37B39D-37C2-4C7A-9209-ED0FEA450EAE}" destId="{88CCF374-3FFB-4579-9E96-C9BB25F363A7}" srcOrd="1" destOrd="0" parTransId="{62FB5192-BC6E-47C7-9285-2D21DBD5E6DE}" sibTransId="{F5D2418A-D203-4BFE-B362-F304123D38BD}"/>
    <dgm:cxn modelId="{1E8AB32D-AC8E-4D11-9E70-CBD0C6CF5257}" type="presOf" srcId="{73BC0656-E90A-4EBD-8CA6-93C3A9557FAF}" destId="{A15879BE-7E5B-45E0-B894-6861ACF78A5F}" srcOrd="1" destOrd="0" presId="urn:microsoft.com/office/officeart/2005/8/layout/venn1"/>
    <dgm:cxn modelId="{EC85F889-E393-4F1C-9EE4-6A86ED4058F2}" type="presOf" srcId="{88CCF374-3FFB-4579-9E96-C9BB25F363A7}" destId="{8F7D6845-9473-4325-B28C-03B1639359AF}" srcOrd="0" destOrd="0" presId="urn:microsoft.com/office/officeart/2005/8/layout/venn1"/>
    <dgm:cxn modelId="{3CB1F191-8EC6-4EE1-8CEA-102BD0B6A547}" type="presOf" srcId="{DF252619-0F75-4F1F-972E-821B4FF465AE}" destId="{F50008A6-FCFC-4230-8061-C1B09EB1C085}" srcOrd="1" destOrd="0" presId="urn:microsoft.com/office/officeart/2005/8/layout/venn1"/>
    <dgm:cxn modelId="{A2833B75-9599-4817-B973-40635E861A5A}" srcId="{5B37B39D-37C2-4C7A-9209-ED0FEA450EAE}" destId="{DF252619-0F75-4F1F-972E-821B4FF465AE}" srcOrd="2" destOrd="0" parTransId="{FF398B6C-D3EA-43F5-BFC4-6B561253873A}" sibTransId="{E484C61F-303E-436C-8277-E373EFBFA7C4}"/>
    <dgm:cxn modelId="{76A70B82-67BE-4D0E-9615-4FEB1B6BE524}" type="presOf" srcId="{5B37B39D-37C2-4C7A-9209-ED0FEA450EAE}" destId="{180936F4-C1C0-42B2-8E60-FF6429261134}" srcOrd="0" destOrd="0" presId="urn:microsoft.com/office/officeart/2005/8/layout/venn1"/>
    <dgm:cxn modelId="{1C55D869-C14D-46DB-8C45-EC7140951F96}" type="presOf" srcId="{DF252619-0F75-4F1F-972E-821B4FF465AE}" destId="{4120D4AE-9AE0-418C-BA56-8342DCD9A9BB}" srcOrd="0" destOrd="0" presId="urn:microsoft.com/office/officeart/2005/8/layout/venn1"/>
    <dgm:cxn modelId="{AEF52760-7667-4EA0-ADD7-F2DFBDA0A6ED}" type="presParOf" srcId="{180936F4-C1C0-42B2-8E60-FF6429261134}" destId="{3CE74E1A-AF4E-4C56-BF6E-B681106FDA30}" srcOrd="0" destOrd="0" presId="urn:microsoft.com/office/officeart/2005/8/layout/venn1"/>
    <dgm:cxn modelId="{6CB07C5E-A2F1-4DEB-A50E-20F1BE0DA3C8}" type="presParOf" srcId="{180936F4-C1C0-42B2-8E60-FF6429261134}" destId="{A15879BE-7E5B-45E0-B894-6861ACF78A5F}" srcOrd="1" destOrd="0" presId="urn:microsoft.com/office/officeart/2005/8/layout/venn1"/>
    <dgm:cxn modelId="{26A27FC3-87AA-4741-A095-9E5BDA1684F5}" type="presParOf" srcId="{180936F4-C1C0-42B2-8E60-FF6429261134}" destId="{8F7D6845-9473-4325-B28C-03B1639359AF}" srcOrd="2" destOrd="0" presId="urn:microsoft.com/office/officeart/2005/8/layout/venn1"/>
    <dgm:cxn modelId="{FD3B8039-9BA1-4DBB-B841-7B1A653B9740}" type="presParOf" srcId="{180936F4-C1C0-42B2-8E60-FF6429261134}" destId="{95428BF9-6A54-40D3-A3B2-E0AEA67D29C2}" srcOrd="3" destOrd="0" presId="urn:microsoft.com/office/officeart/2005/8/layout/venn1"/>
    <dgm:cxn modelId="{08CAABCB-32A9-45FB-B5FC-C31A3BC6BD6C}" type="presParOf" srcId="{180936F4-C1C0-42B2-8E60-FF6429261134}" destId="{4120D4AE-9AE0-418C-BA56-8342DCD9A9BB}" srcOrd="4" destOrd="0" presId="urn:microsoft.com/office/officeart/2005/8/layout/venn1"/>
    <dgm:cxn modelId="{11534143-2312-4E8F-A404-6AE094702EDB}" type="presParOf" srcId="{180936F4-C1C0-42B2-8E60-FF6429261134}" destId="{F50008A6-FCFC-4230-8061-C1B09EB1C08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37B39D-37C2-4C7A-9209-ED0FEA450EAE}" type="doc">
      <dgm:prSet loTypeId="urn:microsoft.com/office/officeart/2005/8/layout/venn1" loCatId="relationship" qsTypeId="urn:microsoft.com/office/officeart/2005/8/quickstyle/simple1" qsCatId="simple" csTypeId="urn:microsoft.com/office/officeart/2005/8/colors/accent1_2" csCatId="accent1" phldr="1"/>
      <dgm:spPr/>
    </dgm:pt>
    <dgm:pt modelId="{73BC0656-E90A-4EBD-8CA6-93C3A9557FAF}">
      <dgm:prSet phldrT="[Text]"/>
      <dgm:spPr/>
      <dgm:t>
        <a:bodyPr/>
        <a:lstStyle/>
        <a:p>
          <a:r>
            <a:rPr lang="en-GB" dirty="0" smtClean="0"/>
            <a:t>Trusted circle of experts</a:t>
          </a:r>
          <a:endParaRPr lang="en-GB" dirty="0"/>
        </a:p>
      </dgm:t>
    </dgm:pt>
    <dgm:pt modelId="{A5D55ECB-0DAC-4D83-B840-132711B2A415}" type="parTrans" cxnId="{0A045B2B-5065-466F-B865-14F1B6D484DE}">
      <dgm:prSet/>
      <dgm:spPr/>
      <dgm:t>
        <a:bodyPr/>
        <a:lstStyle/>
        <a:p>
          <a:endParaRPr lang="en-GB"/>
        </a:p>
      </dgm:t>
    </dgm:pt>
    <dgm:pt modelId="{AD94D529-D4F4-4232-A47F-D4DC938756D8}" type="sibTrans" cxnId="{0A045B2B-5065-466F-B865-14F1B6D484DE}">
      <dgm:prSet/>
      <dgm:spPr/>
      <dgm:t>
        <a:bodyPr/>
        <a:lstStyle/>
        <a:p>
          <a:endParaRPr lang="en-GB"/>
        </a:p>
      </dgm:t>
    </dgm:pt>
    <dgm:pt modelId="{88CCF374-3FFB-4579-9E96-C9BB25F363A7}">
      <dgm:prSet phldrT="[Text]"/>
      <dgm:spPr/>
      <dgm:t>
        <a:bodyPr/>
        <a:lstStyle/>
        <a:p>
          <a:r>
            <a:rPr lang="en-GB" dirty="0" smtClean="0"/>
            <a:t>Circle of common guidelines</a:t>
          </a:r>
          <a:endParaRPr lang="en-GB" dirty="0"/>
        </a:p>
      </dgm:t>
    </dgm:pt>
    <dgm:pt modelId="{62FB5192-BC6E-47C7-9285-2D21DBD5E6DE}" type="parTrans" cxnId="{F4D47564-2306-414A-AEDC-1E31D7547322}">
      <dgm:prSet/>
      <dgm:spPr/>
      <dgm:t>
        <a:bodyPr/>
        <a:lstStyle/>
        <a:p>
          <a:endParaRPr lang="en-GB"/>
        </a:p>
      </dgm:t>
    </dgm:pt>
    <dgm:pt modelId="{F5D2418A-D203-4BFE-B362-F304123D38BD}" type="sibTrans" cxnId="{F4D47564-2306-414A-AEDC-1E31D7547322}">
      <dgm:prSet/>
      <dgm:spPr/>
      <dgm:t>
        <a:bodyPr/>
        <a:lstStyle/>
        <a:p>
          <a:endParaRPr lang="en-GB"/>
        </a:p>
      </dgm:t>
    </dgm:pt>
    <dgm:pt modelId="{DF252619-0F75-4F1F-972E-821B4FF465AE}">
      <dgm:prSet phldrT="[Text]"/>
      <dgm:spPr/>
      <dgm:t>
        <a:bodyPr/>
        <a:lstStyle/>
        <a:p>
          <a:r>
            <a:rPr lang="en-GB" dirty="0" smtClean="0"/>
            <a:t>Circle of devoted organisations</a:t>
          </a:r>
          <a:endParaRPr lang="en-GB" dirty="0"/>
        </a:p>
      </dgm:t>
    </dgm:pt>
    <dgm:pt modelId="{FF398B6C-D3EA-43F5-BFC4-6B561253873A}" type="parTrans" cxnId="{A2833B75-9599-4817-B973-40635E861A5A}">
      <dgm:prSet/>
      <dgm:spPr/>
      <dgm:t>
        <a:bodyPr/>
        <a:lstStyle/>
        <a:p>
          <a:endParaRPr lang="en-GB"/>
        </a:p>
      </dgm:t>
    </dgm:pt>
    <dgm:pt modelId="{E484C61F-303E-436C-8277-E373EFBFA7C4}" type="sibTrans" cxnId="{A2833B75-9599-4817-B973-40635E861A5A}">
      <dgm:prSet/>
      <dgm:spPr/>
      <dgm:t>
        <a:bodyPr/>
        <a:lstStyle/>
        <a:p>
          <a:endParaRPr lang="en-GB"/>
        </a:p>
      </dgm:t>
    </dgm:pt>
    <dgm:pt modelId="{180936F4-C1C0-42B2-8E60-FF6429261134}" type="pres">
      <dgm:prSet presAssocID="{5B37B39D-37C2-4C7A-9209-ED0FEA450EAE}" presName="compositeShape" presStyleCnt="0">
        <dgm:presLayoutVars>
          <dgm:chMax val="7"/>
          <dgm:dir/>
          <dgm:resizeHandles val="exact"/>
        </dgm:presLayoutVars>
      </dgm:prSet>
      <dgm:spPr/>
    </dgm:pt>
    <dgm:pt modelId="{3CE74E1A-AF4E-4C56-BF6E-B681106FDA30}" type="pres">
      <dgm:prSet presAssocID="{73BC0656-E90A-4EBD-8CA6-93C3A9557FAF}" presName="circ1" presStyleLbl="vennNode1" presStyleIdx="0" presStyleCnt="3"/>
      <dgm:spPr/>
      <dgm:t>
        <a:bodyPr/>
        <a:lstStyle/>
        <a:p>
          <a:endParaRPr lang="en-GB"/>
        </a:p>
      </dgm:t>
    </dgm:pt>
    <dgm:pt modelId="{A15879BE-7E5B-45E0-B894-6861ACF78A5F}" type="pres">
      <dgm:prSet presAssocID="{73BC0656-E90A-4EBD-8CA6-93C3A9557FAF}" presName="circ1Tx" presStyleLbl="revTx" presStyleIdx="0" presStyleCnt="0">
        <dgm:presLayoutVars>
          <dgm:chMax val="0"/>
          <dgm:chPref val="0"/>
          <dgm:bulletEnabled val="1"/>
        </dgm:presLayoutVars>
      </dgm:prSet>
      <dgm:spPr/>
      <dgm:t>
        <a:bodyPr/>
        <a:lstStyle/>
        <a:p>
          <a:endParaRPr lang="en-GB"/>
        </a:p>
      </dgm:t>
    </dgm:pt>
    <dgm:pt modelId="{8F7D6845-9473-4325-B28C-03B1639359AF}" type="pres">
      <dgm:prSet presAssocID="{88CCF374-3FFB-4579-9E96-C9BB25F363A7}" presName="circ2" presStyleLbl="vennNode1" presStyleIdx="1" presStyleCnt="3"/>
      <dgm:spPr/>
      <dgm:t>
        <a:bodyPr/>
        <a:lstStyle/>
        <a:p>
          <a:endParaRPr lang="en-GB"/>
        </a:p>
      </dgm:t>
    </dgm:pt>
    <dgm:pt modelId="{95428BF9-6A54-40D3-A3B2-E0AEA67D29C2}" type="pres">
      <dgm:prSet presAssocID="{88CCF374-3FFB-4579-9E96-C9BB25F363A7}" presName="circ2Tx" presStyleLbl="revTx" presStyleIdx="0" presStyleCnt="0">
        <dgm:presLayoutVars>
          <dgm:chMax val="0"/>
          <dgm:chPref val="0"/>
          <dgm:bulletEnabled val="1"/>
        </dgm:presLayoutVars>
      </dgm:prSet>
      <dgm:spPr/>
      <dgm:t>
        <a:bodyPr/>
        <a:lstStyle/>
        <a:p>
          <a:endParaRPr lang="en-GB"/>
        </a:p>
      </dgm:t>
    </dgm:pt>
    <dgm:pt modelId="{4120D4AE-9AE0-418C-BA56-8342DCD9A9BB}" type="pres">
      <dgm:prSet presAssocID="{DF252619-0F75-4F1F-972E-821B4FF465AE}" presName="circ3" presStyleLbl="vennNode1" presStyleIdx="2" presStyleCnt="3"/>
      <dgm:spPr/>
      <dgm:t>
        <a:bodyPr/>
        <a:lstStyle/>
        <a:p>
          <a:endParaRPr lang="en-GB"/>
        </a:p>
      </dgm:t>
    </dgm:pt>
    <dgm:pt modelId="{F50008A6-FCFC-4230-8061-C1B09EB1C085}" type="pres">
      <dgm:prSet presAssocID="{DF252619-0F75-4F1F-972E-821B4FF465AE}" presName="circ3Tx" presStyleLbl="revTx" presStyleIdx="0" presStyleCnt="0">
        <dgm:presLayoutVars>
          <dgm:chMax val="0"/>
          <dgm:chPref val="0"/>
          <dgm:bulletEnabled val="1"/>
        </dgm:presLayoutVars>
      </dgm:prSet>
      <dgm:spPr/>
      <dgm:t>
        <a:bodyPr/>
        <a:lstStyle/>
        <a:p>
          <a:endParaRPr lang="en-GB"/>
        </a:p>
      </dgm:t>
    </dgm:pt>
  </dgm:ptLst>
  <dgm:cxnLst>
    <dgm:cxn modelId="{EA07CC53-9680-4472-A382-826735FA0F6A}" type="presOf" srcId="{DF252619-0F75-4F1F-972E-821B4FF465AE}" destId="{4120D4AE-9AE0-418C-BA56-8342DCD9A9BB}" srcOrd="0" destOrd="0" presId="urn:microsoft.com/office/officeart/2005/8/layout/venn1"/>
    <dgm:cxn modelId="{0A045B2B-5065-466F-B865-14F1B6D484DE}" srcId="{5B37B39D-37C2-4C7A-9209-ED0FEA450EAE}" destId="{73BC0656-E90A-4EBD-8CA6-93C3A9557FAF}" srcOrd="0" destOrd="0" parTransId="{A5D55ECB-0DAC-4D83-B840-132711B2A415}" sibTransId="{AD94D529-D4F4-4232-A47F-D4DC938756D8}"/>
    <dgm:cxn modelId="{F4D47564-2306-414A-AEDC-1E31D7547322}" srcId="{5B37B39D-37C2-4C7A-9209-ED0FEA450EAE}" destId="{88CCF374-3FFB-4579-9E96-C9BB25F363A7}" srcOrd="1" destOrd="0" parTransId="{62FB5192-BC6E-47C7-9285-2D21DBD5E6DE}" sibTransId="{F5D2418A-D203-4BFE-B362-F304123D38BD}"/>
    <dgm:cxn modelId="{07665664-FEB3-4C7C-A6ED-D3D404CE851F}" type="presOf" srcId="{73BC0656-E90A-4EBD-8CA6-93C3A9557FAF}" destId="{3CE74E1A-AF4E-4C56-BF6E-B681106FDA30}" srcOrd="0" destOrd="0" presId="urn:microsoft.com/office/officeart/2005/8/layout/venn1"/>
    <dgm:cxn modelId="{A2833B75-9599-4817-B973-40635E861A5A}" srcId="{5B37B39D-37C2-4C7A-9209-ED0FEA450EAE}" destId="{DF252619-0F75-4F1F-972E-821B4FF465AE}" srcOrd="2" destOrd="0" parTransId="{FF398B6C-D3EA-43F5-BFC4-6B561253873A}" sibTransId="{E484C61F-303E-436C-8277-E373EFBFA7C4}"/>
    <dgm:cxn modelId="{2CB8D6BC-513A-46DB-A126-70B8CB1E1241}" type="presOf" srcId="{73BC0656-E90A-4EBD-8CA6-93C3A9557FAF}" destId="{A15879BE-7E5B-45E0-B894-6861ACF78A5F}" srcOrd="1" destOrd="0" presId="urn:microsoft.com/office/officeart/2005/8/layout/venn1"/>
    <dgm:cxn modelId="{B090F649-BDBA-442D-B5BC-B586AA82BC86}" type="presOf" srcId="{5B37B39D-37C2-4C7A-9209-ED0FEA450EAE}" destId="{180936F4-C1C0-42B2-8E60-FF6429261134}" srcOrd="0" destOrd="0" presId="urn:microsoft.com/office/officeart/2005/8/layout/venn1"/>
    <dgm:cxn modelId="{862038F3-5CD8-4CA1-8AB3-9C79ABF2D1FB}" type="presOf" srcId="{88CCF374-3FFB-4579-9E96-C9BB25F363A7}" destId="{95428BF9-6A54-40D3-A3B2-E0AEA67D29C2}" srcOrd="1" destOrd="0" presId="urn:microsoft.com/office/officeart/2005/8/layout/venn1"/>
    <dgm:cxn modelId="{9B276B14-0CA7-42CF-A933-4AA9B8D7B1DD}" type="presOf" srcId="{DF252619-0F75-4F1F-972E-821B4FF465AE}" destId="{F50008A6-FCFC-4230-8061-C1B09EB1C085}" srcOrd="1" destOrd="0" presId="urn:microsoft.com/office/officeart/2005/8/layout/venn1"/>
    <dgm:cxn modelId="{5C0C2666-B15F-4702-949B-1574DF755E20}" type="presOf" srcId="{88CCF374-3FFB-4579-9E96-C9BB25F363A7}" destId="{8F7D6845-9473-4325-B28C-03B1639359AF}" srcOrd="0" destOrd="0" presId="urn:microsoft.com/office/officeart/2005/8/layout/venn1"/>
    <dgm:cxn modelId="{7874AD61-BF97-4F8A-86CF-730AF30B9EE9}" type="presParOf" srcId="{180936F4-C1C0-42B2-8E60-FF6429261134}" destId="{3CE74E1A-AF4E-4C56-BF6E-B681106FDA30}" srcOrd="0" destOrd="0" presId="urn:microsoft.com/office/officeart/2005/8/layout/venn1"/>
    <dgm:cxn modelId="{EDB99FE6-887E-4707-9984-ECAC2D4BD913}" type="presParOf" srcId="{180936F4-C1C0-42B2-8E60-FF6429261134}" destId="{A15879BE-7E5B-45E0-B894-6861ACF78A5F}" srcOrd="1" destOrd="0" presId="urn:microsoft.com/office/officeart/2005/8/layout/venn1"/>
    <dgm:cxn modelId="{F4469194-0124-48FB-A34A-27D35BE75B04}" type="presParOf" srcId="{180936F4-C1C0-42B2-8E60-FF6429261134}" destId="{8F7D6845-9473-4325-B28C-03B1639359AF}" srcOrd="2" destOrd="0" presId="urn:microsoft.com/office/officeart/2005/8/layout/venn1"/>
    <dgm:cxn modelId="{854356D5-2DF9-425D-A5B3-46D7076DE670}" type="presParOf" srcId="{180936F4-C1C0-42B2-8E60-FF6429261134}" destId="{95428BF9-6A54-40D3-A3B2-E0AEA67D29C2}" srcOrd="3" destOrd="0" presId="urn:microsoft.com/office/officeart/2005/8/layout/venn1"/>
    <dgm:cxn modelId="{9D1BC75C-07AD-4E92-B3AC-E89E70CB0710}" type="presParOf" srcId="{180936F4-C1C0-42B2-8E60-FF6429261134}" destId="{4120D4AE-9AE0-418C-BA56-8342DCD9A9BB}" srcOrd="4" destOrd="0" presId="urn:microsoft.com/office/officeart/2005/8/layout/venn1"/>
    <dgm:cxn modelId="{2C7D12A7-BDE9-442C-A526-7E8F579E6380}" type="presParOf" srcId="{180936F4-C1C0-42B2-8E60-FF6429261134}" destId="{F50008A6-FCFC-4230-8061-C1B09EB1C08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BD37BC-EFDC-49D0-9BED-9716D86C8DA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727E9057-F5B8-4D15-80CE-90A4652234E5}">
      <dgm:prSet phldrT="[Text]"/>
      <dgm:spPr/>
      <dgm:t>
        <a:bodyPr/>
        <a:lstStyle/>
        <a:p>
          <a:r>
            <a:rPr lang="en-GB" dirty="0" smtClean="0"/>
            <a:t>- Mutual trust creates continuity</a:t>
          </a:r>
        </a:p>
        <a:p>
          <a:r>
            <a:rPr lang="en-GB" dirty="0" smtClean="0"/>
            <a:t>- Maturity model of ISACs</a:t>
          </a:r>
          <a:endParaRPr lang="en-GB" dirty="0"/>
        </a:p>
      </dgm:t>
    </dgm:pt>
    <dgm:pt modelId="{3183D6A0-F50F-4FCC-9369-3032944B2361}" type="parTrans" cxnId="{9CE5D808-1D11-4CE6-AF5B-C10962EBBA56}">
      <dgm:prSet/>
      <dgm:spPr/>
      <dgm:t>
        <a:bodyPr/>
        <a:lstStyle/>
        <a:p>
          <a:endParaRPr lang="en-GB"/>
        </a:p>
      </dgm:t>
    </dgm:pt>
    <dgm:pt modelId="{A1C89151-D7D9-42AC-A444-D3F92CB67A73}" type="sibTrans" cxnId="{9CE5D808-1D11-4CE6-AF5B-C10962EBBA56}">
      <dgm:prSet/>
      <dgm:spPr/>
      <dgm:t>
        <a:bodyPr/>
        <a:lstStyle/>
        <a:p>
          <a:endParaRPr lang="en-GB"/>
        </a:p>
      </dgm:t>
    </dgm:pt>
    <dgm:pt modelId="{5879BAA7-53D5-413D-9FEB-A43A2733EE57}">
      <dgm:prSet phldrT="[Text]"/>
      <dgm:spPr/>
      <dgm:t>
        <a:bodyPr/>
        <a:lstStyle/>
        <a:p>
          <a:r>
            <a:rPr lang="en-GB" dirty="0" smtClean="0"/>
            <a:t>- Devoted organisations as champions</a:t>
          </a:r>
          <a:br>
            <a:rPr lang="en-GB" dirty="0" smtClean="0"/>
          </a:br>
          <a:r>
            <a:rPr lang="en-GB" dirty="0" smtClean="0"/>
            <a:t>- Start with tangible project goals</a:t>
          </a:r>
          <a:endParaRPr lang="en-GB" dirty="0"/>
        </a:p>
      </dgm:t>
    </dgm:pt>
    <dgm:pt modelId="{43819E23-3C2D-44A3-A9EB-5C706CA463E9}" type="parTrans" cxnId="{B6FE5F42-E205-4FBA-91C7-DE3CA2881B4A}">
      <dgm:prSet/>
      <dgm:spPr/>
      <dgm:t>
        <a:bodyPr/>
        <a:lstStyle/>
        <a:p>
          <a:endParaRPr lang="en-GB"/>
        </a:p>
      </dgm:t>
    </dgm:pt>
    <dgm:pt modelId="{B1BF6FB1-C764-45C8-8D3F-CF38834AA00A}" type="sibTrans" cxnId="{B6FE5F42-E205-4FBA-91C7-DE3CA2881B4A}">
      <dgm:prSet/>
      <dgm:spPr/>
      <dgm:t>
        <a:bodyPr/>
        <a:lstStyle/>
        <a:p>
          <a:endParaRPr lang="en-GB"/>
        </a:p>
      </dgm:t>
    </dgm:pt>
    <dgm:pt modelId="{C90401ED-9B61-46F5-B14A-B905E24D1492}">
      <dgm:prSet phldrT="[Text]"/>
      <dgm:spPr/>
      <dgm:t>
        <a:bodyPr/>
        <a:lstStyle/>
        <a:p>
          <a:r>
            <a:rPr lang="en-GB" dirty="0" smtClean="0"/>
            <a:t>- Guidelines improved by feedback from the field</a:t>
          </a:r>
          <a:endParaRPr lang="en-GB" dirty="0"/>
        </a:p>
      </dgm:t>
    </dgm:pt>
    <dgm:pt modelId="{A9CD211C-9958-4790-BB66-2F77F7757688}" type="parTrans" cxnId="{06114F1D-9B18-4D3F-954B-83D6325D6F12}">
      <dgm:prSet/>
      <dgm:spPr/>
      <dgm:t>
        <a:bodyPr/>
        <a:lstStyle/>
        <a:p>
          <a:endParaRPr lang="en-GB"/>
        </a:p>
      </dgm:t>
    </dgm:pt>
    <dgm:pt modelId="{4DFA8ECD-05A8-49BA-A53B-DB52CBE9B324}" type="sibTrans" cxnId="{06114F1D-9B18-4D3F-954B-83D6325D6F12}">
      <dgm:prSet/>
      <dgm:spPr/>
      <dgm:t>
        <a:bodyPr/>
        <a:lstStyle/>
        <a:p>
          <a:endParaRPr lang="en-GB"/>
        </a:p>
      </dgm:t>
    </dgm:pt>
    <dgm:pt modelId="{63315CA5-DDDE-44CC-89A6-1A32BD9193E6}" type="pres">
      <dgm:prSet presAssocID="{C6BD37BC-EFDC-49D0-9BED-9716D86C8DA3}" presName="linearFlow" presStyleCnt="0">
        <dgm:presLayoutVars>
          <dgm:dir/>
          <dgm:resizeHandles val="exact"/>
        </dgm:presLayoutVars>
      </dgm:prSet>
      <dgm:spPr/>
      <dgm:t>
        <a:bodyPr/>
        <a:lstStyle/>
        <a:p>
          <a:endParaRPr lang="en-GB"/>
        </a:p>
      </dgm:t>
    </dgm:pt>
    <dgm:pt modelId="{1A07DDD6-6B79-4CB9-B395-8D9527E8C5C6}" type="pres">
      <dgm:prSet presAssocID="{727E9057-F5B8-4D15-80CE-90A4652234E5}" presName="composite" presStyleCnt="0"/>
      <dgm:spPr/>
    </dgm:pt>
    <dgm:pt modelId="{88FBC8B4-484B-4EA2-B0D9-3CBCE6BAC872}" type="pres">
      <dgm:prSet presAssocID="{727E9057-F5B8-4D15-80CE-90A4652234E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530B4A99-6B03-48B6-884E-1714A7551446}" type="pres">
      <dgm:prSet presAssocID="{727E9057-F5B8-4D15-80CE-90A4652234E5}" presName="txShp" presStyleLbl="node1" presStyleIdx="0" presStyleCnt="3">
        <dgm:presLayoutVars>
          <dgm:bulletEnabled val="1"/>
        </dgm:presLayoutVars>
      </dgm:prSet>
      <dgm:spPr/>
      <dgm:t>
        <a:bodyPr/>
        <a:lstStyle/>
        <a:p>
          <a:endParaRPr lang="en-GB"/>
        </a:p>
      </dgm:t>
    </dgm:pt>
    <dgm:pt modelId="{95C78038-868F-4997-96A8-9C0ADAAF8EF0}" type="pres">
      <dgm:prSet presAssocID="{A1C89151-D7D9-42AC-A444-D3F92CB67A73}" presName="spacing" presStyleCnt="0"/>
      <dgm:spPr/>
    </dgm:pt>
    <dgm:pt modelId="{C88B13DC-B056-467C-A965-B59CE57A02AD}" type="pres">
      <dgm:prSet presAssocID="{5879BAA7-53D5-413D-9FEB-A43A2733EE57}" presName="composite" presStyleCnt="0"/>
      <dgm:spPr/>
    </dgm:pt>
    <dgm:pt modelId="{F1551F25-A71A-4840-9422-AC4AE903506D}" type="pres">
      <dgm:prSet presAssocID="{5879BAA7-53D5-413D-9FEB-A43A2733EE57}"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dgm:spPr>
    </dgm:pt>
    <dgm:pt modelId="{3F4B827C-A3AF-4E51-8DE7-733DC7608165}" type="pres">
      <dgm:prSet presAssocID="{5879BAA7-53D5-413D-9FEB-A43A2733EE57}" presName="txShp" presStyleLbl="node1" presStyleIdx="1" presStyleCnt="3">
        <dgm:presLayoutVars>
          <dgm:bulletEnabled val="1"/>
        </dgm:presLayoutVars>
      </dgm:prSet>
      <dgm:spPr/>
      <dgm:t>
        <a:bodyPr/>
        <a:lstStyle/>
        <a:p>
          <a:endParaRPr lang="en-GB"/>
        </a:p>
      </dgm:t>
    </dgm:pt>
    <dgm:pt modelId="{1971F169-9349-4F7E-9FA9-B659E13CE34A}" type="pres">
      <dgm:prSet presAssocID="{B1BF6FB1-C764-45C8-8D3F-CF38834AA00A}" presName="spacing" presStyleCnt="0"/>
      <dgm:spPr/>
    </dgm:pt>
    <dgm:pt modelId="{D0A446E3-2159-4317-B634-F613215F0A95}" type="pres">
      <dgm:prSet presAssocID="{C90401ED-9B61-46F5-B14A-B905E24D1492}" presName="composite" presStyleCnt="0"/>
      <dgm:spPr/>
    </dgm:pt>
    <dgm:pt modelId="{88D5B300-14E7-4EF6-AC85-C7A65335475E}" type="pres">
      <dgm:prSet presAssocID="{C90401ED-9B61-46F5-B14A-B905E24D1492}"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dgm:spPr>
    </dgm:pt>
    <dgm:pt modelId="{C18966C0-C9F1-432A-87A5-707A5F33F7C5}" type="pres">
      <dgm:prSet presAssocID="{C90401ED-9B61-46F5-B14A-B905E24D1492}" presName="txShp" presStyleLbl="node1" presStyleIdx="2" presStyleCnt="3">
        <dgm:presLayoutVars>
          <dgm:bulletEnabled val="1"/>
        </dgm:presLayoutVars>
      </dgm:prSet>
      <dgm:spPr/>
      <dgm:t>
        <a:bodyPr/>
        <a:lstStyle/>
        <a:p>
          <a:endParaRPr lang="en-GB"/>
        </a:p>
      </dgm:t>
    </dgm:pt>
  </dgm:ptLst>
  <dgm:cxnLst>
    <dgm:cxn modelId="{9CE5D808-1D11-4CE6-AF5B-C10962EBBA56}" srcId="{C6BD37BC-EFDC-49D0-9BED-9716D86C8DA3}" destId="{727E9057-F5B8-4D15-80CE-90A4652234E5}" srcOrd="0" destOrd="0" parTransId="{3183D6A0-F50F-4FCC-9369-3032944B2361}" sibTransId="{A1C89151-D7D9-42AC-A444-D3F92CB67A73}"/>
    <dgm:cxn modelId="{C36BA29A-D5A0-47F0-8EF4-A34095855FA8}" type="presOf" srcId="{727E9057-F5B8-4D15-80CE-90A4652234E5}" destId="{530B4A99-6B03-48B6-884E-1714A7551446}" srcOrd="0" destOrd="0" presId="urn:microsoft.com/office/officeart/2005/8/layout/vList3"/>
    <dgm:cxn modelId="{06114F1D-9B18-4D3F-954B-83D6325D6F12}" srcId="{C6BD37BC-EFDC-49D0-9BED-9716D86C8DA3}" destId="{C90401ED-9B61-46F5-B14A-B905E24D1492}" srcOrd="2" destOrd="0" parTransId="{A9CD211C-9958-4790-BB66-2F77F7757688}" sibTransId="{4DFA8ECD-05A8-49BA-A53B-DB52CBE9B324}"/>
    <dgm:cxn modelId="{97A9E2D5-345A-477F-A6B9-D3D4B629ED9F}" type="presOf" srcId="{C6BD37BC-EFDC-49D0-9BED-9716D86C8DA3}" destId="{63315CA5-DDDE-44CC-89A6-1A32BD9193E6}" srcOrd="0" destOrd="0" presId="urn:microsoft.com/office/officeart/2005/8/layout/vList3"/>
    <dgm:cxn modelId="{686CC47C-4ED3-4998-8951-760E49B43700}" type="presOf" srcId="{C90401ED-9B61-46F5-B14A-B905E24D1492}" destId="{C18966C0-C9F1-432A-87A5-707A5F33F7C5}" srcOrd="0" destOrd="0" presId="urn:microsoft.com/office/officeart/2005/8/layout/vList3"/>
    <dgm:cxn modelId="{B6FE5F42-E205-4FBA-91C7-DE3CA2881B4A}" srcId="{C6BD37BC-EFDC-49D0-9BED-9716D86C8DA3}" destId="{5879BAA7-53D5-413D-9FEB-A43A2733EE57}" srcOrd="1" destOrd="0" parTransId="{43819E23-3C2D-44A3-A9EB-5C706CA463E9}" sibTransId="{B1BF6FB1-C764-45C8-8D3F-CF38834AA00A}"/>
    <dgm:cxn modelId="{B5F0679F-81EA-4CCA-946A-EC071D3955B7}" type="presOf" srcId="{5879BAA7-53D5-413D-9FEB-A43A2733EE57}" destId="{3F4B827C-A3AF-4E51-8DE7-733DC7608165}" srcOrd="0" destOrd="0" presId="urn:microsoft.com/office/officeart/2005/8/layout/vList3"/>
    <dgm:cxn modelId="{097F396A-3F7E-41E1-AB01-8F26DA7081CE}" type="presParOf" srcId="{63315CA5-DDDE-44CC-89A6-1A32BD9193E6}" destId="{1A07DDD6-6B79-4CB9-B395-8D9527E8C5C6}" srcOrd="0" destOrd="0" presId="urn:microsoft.com/office/officeart/2005/8/layout/vList3"/>
    <dgm:cxn modelId="{FAAF447D-E6A8-46BD-B0A0-87768850FE5E}" type="presParOf" srcId="{1A07DDD6-6B79-4CB9-B395-8D9527E8C5C6}" destId="{88FBC8B4-484B-4EA2-B0D9-3CBCE6BAC872}" srcOrd="0" destOrd="0" presId="urn:microsoft.com/office/officeart/2005/8/layout/vList3"/>
    <dgm:cxn modelId="{D2F1753C-C4AA-4442-AD8F-111EE4F0DC97}" type="presParOf" srcId="{1A07DDD6-6B79-4CB9-B395-8D9527E8C5C6}" destId="{530B4A99-6B03-48B6-884E-1714A7551446}" srcOrd="1" destOrd="0" presId="urn:microsoft.com/office/officeart/2005/8/layout/vList3"/>
    <dgm:cxn modelId="{EEEC401A-FFF5-42FB-9D5B-2E59BA7502DB}" type="presParOf" srcId="{63315CA5-DDDE-44CC-89A6-1A32BD9193E6}" destId="{95C78038-868F-4997-96A8-9C0ADAAF8EF0}" srcOrd="1" destOrd="0" presId="urn:microsoft.com/office/officeart/2005/8/layout/vList3"/>
    <dgm:cxn modelId="{516BE995-5498-4529-B28E-18FFA7FABF6D}" type="presParOf" srcId="{63315CA5-DDDE-44CC-89A6-1A32BD9193E6}" destId="{C88B13DC-B056-467C-A965-B59CE57A02AD}" srcOrd="2" destOrd="0" presId="urn:microsoft.com/office/officeart/2005/8/layout/vList3"/>
    <dgm:cxn modelId="{4ACC453D-40FA-4C99-A590-5A24FCD9EC5D}" type="presParOf" srcId="{C88B13DC-B056-467C-A965-B59CE57A02AD}" destId="{F1551F25-A71A-4840-9422-AC4AE903506D}" srcOrd="0" destOrd="0" presId="urn:microsoft.com/office/officeart/2005/8/layout/vList3"/>
    <dgm:cxn modelId="{C19C35B5-A0E4-4821-8F10-6953C845614B}" type="presParOf" srcId="{C88B13DC-B056-467C-A965-B59CE57A02AD}" destId="{3F4B827C-A3AF-4E51-8DE7-733DC7608165}" srcOrd="1" destOrd="0" presId="urn:microsoft.com/office/officeart/2005/8/layout/vList3"/>
    <dgm:cxn modelId="{BAD086B0-7E99-4D96-B170-BDEC91A34B26}" type="presParOf" srcId="{63315CA5-DDDE-44CC-89A6-1A32BD9193E6}" destId="{1971F169-9349-4F7E-9FA9-B659E13CE34A}" srcOrd="3" destOrd="0" presId="urn:microsoft.com/office/officeart/2005/8/layout/vList3"/>
    <dgm:cxn modelId="{3A479178-50FC-4587-BC34-04B32270E35B}" type="presParOf" srcId="{63315CA5-DDDE-44CC-89A6-1A32BD9193E6}" destId="{D0A446E3-2159-4317-B634-F613215F0A95}" srcOrd="4" destOrd="0" presId="urn:microsoft.com/office/officeart/2005/8/layout/vList3"/>
    <dgm:cxn modelId="{BF9D9EC8-CCA7-4E6E-B79F-A1E58653D693}" type="presParOf" srcId="{D0A446E3-2159-4317-B634-F613215F0A95}" destId="{88D5B300-14E7-4EF6-AC85-C7A65335475E}" srcOrd="0" destOrd="0" presId="urn:microsoft.com/office/officeart/2005/8/layout/vList3"/>
    <dgm:cxn modelId="{14C2E285-A8AB-4218-9589-D41ADC29AABF}" type="presParOf" srcId="{D0A446E3-2159-4317-B634-F613215F0A95}" destId="{C18966C0-C9F1-432A-87A5-707A5F33F7C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74E1A-AF4E-4C56-BF6E-B681106FDA30}">
      <dsp:nvSpPr>
        <dsp:cNvPr id="0" name=""/>
        <dsp:cNvSpPr/>
      </dsp:nvSpPr>
      <dsp:spPr>
        <a:xfrm>
          <a:off x="3640454" y="72151"/>
          <a:ext cx="3463290" cy="34632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Trusted circle of experts</a:t>
          </a:r>
          <a:endParaRPr lang="en-GB" sz="2400" kern="1200" dirty="0"/>
        </a:p>
      </dsp:txBody>
      <dsp:txXfrm>
        <a:off x="4102227" y="678227"/>
        <a:ext cx="2539746" cy="1558480"/>
      </dsp:txXfrm>
    </dsp:sp>
    <dsp:sp modelId="{8F7D6845-9473-4325-B28C-03B1639359AF}">
      <dsp:nvSpPr>
        <dsp:cNvPr id="0" name=""/>
        <dsp:cNvSpPr/>
      </dsp:nvSpPr>
      <dsp:spPr>
        <a:xfrm>
          <a:off x="4890125" y="2236708"/>
          <a:ext cx="3463290" cy="34632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Circle of common guidelines</a:t>
          </a:r>
          <a:endParaRPr lang="en-GB" sz="2400" kern="1200" dirty="0"/>
        </a:p>
      </dsp:txBody>
      <dsp:txXfrm>
        <a:off x="5949315" y="3131391"/>
        <a:ext cx="2077974" cy="1904809"/>
      </dsp:txXfrm>
    </dsp:sp>
    <dsp:sp modelId="{4120D4AE-9AE0-418C-BA56-8342DCD9A9BB}">
      <dsp:nvSpPr>
        <dsp:cNvPr id="0" name=""/>
        <dsp:cNvSpPr/>
      </dsp:nvSpPr>
      <dsp:spPr>
        <a:xfrm>
          <a:off x="2390784" y="2236708"/>
          <a:ext cx="3463290" cy="34632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Circle of devoted organisations</a:t>
          </a:r>
          <a:endParaRPr lang="en-GB" sz="2400" kern="1200" dirty="0"/>
        </a:p>
      </dsp:txBody>
      <dsp:txXfrm>
        <a:off x="2716910" y="3131391"/>
        <a:ext cx="2077974" cy="19048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80126-E858-4866-84EE-27D6B2E7AFB2}">
      <dsp:nvSpPr>
        <dsp:cNvPr id="0" name=""/>
        <dsp:cNvSpPr/>
      </dsp:nvSpPr>
      <dsp:spPr>
        <a:xfrm>
          <a:off x="0" y="0"/>
          <a:ext cx="3466681" cy="216667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BE3F09-2C31-420E-89CF-9C09AB4AF117}">
      <dsp:nvSpPr>
        <dsp:cNvPr id="0" name=""/>
        <dsp:cNvSpPr/>
      </dsp:nvSpPr>
      <dsp:spPr>
        <a:xfrm>
          <a:off x="440268" y="1547565"/>
          <a:ext cx="90133" cy="90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DEFCF1-A6F2-4530-905D-FC8C04A42128}">
      <dsp:nvSpPr>
        <dsp:cNvPr id="0" name=""/>
        <dsp:cNvSpPr/>
      </dsp:nvSpPr>
      <dsp:spPr>
        <a:xfrm>
          <a:off x="485335" y="1592632"/>
          <a:ext cx="807736" cy="626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760" tIns="0" rIns="0" bIns="0" numCol="1" spcCol="1270" anchor="t" anchorCtr="0">
          <a:noAutofit/>
        </a:bodyPr>
        <a:lstStyle/>
        <a:p>
          <a:pPr lvl="0" algn="l" defTabSz="2000250">
            <a:lnSpc>
              <a:spcPct val="90000"/>
            </a:lnSpc>
            <a:spcBef>
              <a:spcPct val="0"/>
            </a:spcBef>
            <a:spcAft>
              <a:spcPct val="35000"/>
            </a:spcAft>
          </a:pPr>
          <a:r>
            <a:rPr lang="en-GB" sz="4500" kern="1200" dirty="0" smtClean="0"/>
            <a:t> </a:t>
          </a:r>
          <a:endParaRPr lang="en-GB" sz="4500" kern="1200" dirty="0"/>
        </a:p>
      </dsp:txBody>
      <dsp:txXfrm>
        <a:off x="485335" y="1592632"/>
        <a:ext cx="807736" cy="626169"/>
      </dsp:txXfrm>
    </dsp:sp>
    <dsp:sp modelId="{62AA83C8-95C3-40B4-A07C-393082052467}">
      <dsp:nvSpPr>
        <dsp:cNvPr id="0" name=""/>
        <dsp:cNvSpPr/>
      </dsp:nvSpPr>
      <dsp:spPr>
        <a:xfrm>
          <a:off x="1235871" y="958663"/>
          <a:ext cx="162934" cy="1629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EC16BF-4B15-4AFD-9BE6-4E92977EA653}">
      <dsp:nvSpPr>
        <dsp:cNvPr id="0" name=""/>
        <dsp:cNvSpPr/>
      </dsp:nvSpPr>
      <dsp:spPr>
        <a:xfrm>
          <a:off x="1317338" y="1040130"/>
          <a:ext cx="832003" cy="1178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35" tIns="0" rIns="0" bIns="0" numCol="1" spcCol="1270" anchor="t" anchorCtr="0">
          <a:noAutofit/>
        </a:bodyPr>
        <a:lstStyle/>
        <a:p>
          <a:pPr lvl="0" algn="l" defTabSz="2000250">
            <a:lnSpc>
              <a:spcPct val="90000"/>
            </a:lnSpc>
            <a:spcBef>
              <a:spcPct val="0"/>
            </a:spcBef>
            <a:spcAft>
              <a:spcPct val="35000"/>
            </a:spcAft>
          </a:pPr>
          <a:r>
            <a:rPr lang="en-GB" sz="4500" kern="1200" dirty="0" smtClean="0"/>
            <a:t> </a:t>
          </a:r>
          <a:endParaRPr lang="en-GB" sz="4500" kern="1200" dirty="0"/>
        </a:p>
      </dsp:txBody>
      <dsp:txXfrm>
        <a:off x="1317338" y="1040130"/>
        <a:ext cx="832003" cy="1178671"/>
      </dsp:txXfrm>
    </dsp:sp>
    <dsp:sp modelId="{3189A711-C19C-4E1C-840E-724EF04D8095}">
      <dsp:nvSpPr>
        <dsp:cNvPr id="0" name=""/>
        <dsp:cNvSpPr/>
      </dsp:nvSpPr>
      <dsp:spPr>
        <a:xfrm>
          <a:off x="2192675" y="600295"/>
          <a:ext cx="225334" cy="2253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BA8E4A-32F6-4E8F-973D-057DFC9D9630}">
      <dsp:nvSpPr>
        <dsp:cNvPr id="0" name=""/>
        <dsp:cNvSpPr/>
      </dsp:nvSpPr>
      <dsp:spPr>
        <a:xfrm>
          <a:off x="2305342" y="712962"/>
          <a:ext cx="832003" cy="150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400" tIns="0" rIns="0" bIns="0" numCol="1" spcCol="1270" anchor="t" anchorCtr="0">
          <a:noAutofit/>
        </a:bodyPr>
        <a:lstStyle/>
        <a:p>
          <a:pPr lvl="0" algn="l" defTabSz="2000250">
            <a:lnSpc>
              <a:spcPct val="90000"/>
            </a:lnSpc>
            <a:spcBef>
              <a:spcPct val="0"/>
            </a:spcBef>
            <a:spcAft>
              <a:spcPct val="35000"/>
            </a:spcAft>
          </a:pPr>
          <a:r>
            <a:rPr lang="en-GB" sz="4500" kern="1200" dirty="0" smtClean="0"/>
            <a:t> </a:t>
          </a:r>
          <a:endParaRPr lang="en-GB" sz="4500" kern="1200" dirty="0"/>
        </a:p>
      </dsp:txBody>
      <dsp:txXfrm>
        <a:off x="2305342" y="712962"/>
        <a:ext cx="832003" cy="15058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74E1A-AF4E-4C56-BF6E-B681106FDA30}">
      <dsp:nvSpPr>
        <dsp:cNvPr id="0" name=""/>
        <dsp:cNvSpPr/>
      </dsp:nvSpPr>
      <dsp:spPr>
        <a:xfrm>
          <a:off x="1593445" y="72151"/>
          <a:ext cx="3463290" cy="34632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Trusted circle of experts</a:t>
          </a:r>
          <a:endParaRPr lang="en-GB" sz="2400" kern="1200" dirty="0"/>
        </a:p>
      </dsp:txBody>
      <dsp:txXfrm>
        <a:off x="2055217" y="678227"/>
        <a:ext cx="2539746" cy="1558480"/>
      </dsp:txXfrm>
    </dsp:sp>
    <dsp:sp modelId="{8F7D6845-9473-4325-B28C-03B1639359AF}">
      <dsp:nvSpPr>
        <dsp:cNvPr id="0" name=""/>
        <dsp:cNvSpPr/>
      </dsp:nvSpPr>
      <dsp:spPr>
        <a:xfrm>
          <a:off x="2843115" y="2236708"/>
          <a:ext cx="3463290" cy="34632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Circle of common guidelines</a:t>
          </a:r>
          <a:endParaRPr lang="en-GB" sz="2400" kern="1200" dirty="0"/>
        </a:p>
      </dsp:txBody>
      <dsp:txXfrm>
        <a:off x="3902305" y="3131391"/>
        <a:ext cx="2077974" cy="1904809"/>
      </dsp:txXfrm>
    </dsp:sp>
    <dsp:sp modelId="{4120D4AE-9AE0-418C-BA56-8342DCD9A9BB}">
      <dsp:nvSpPr>
        <dsp:cNvPr id="0" name=""/>
        <dsp:cNvSpPr/>
      </dsp:nvSpPr>
      <dsp:spPr>
        <a:xfrm>
          <a:off x="343775" y="2236708"/>
          <a:ext cx="3463290" cy="34632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Circle of devoted organisations</a:t>
          </a:r>
          <a:endParaRPr lang="en-GB" sz="2400" kern="1200" dirty="0"/>
        </a:p>
      </dsp:txBody>
      <dsp:txXfrm>
        <a:off x="669901" y="3131391"/>
        <a:ext cx="2077974" cy="19048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74E1A-AF4E-4C56-BF6E-B681106FDA30}">
      <dsp:nvSpPr>
        <dsp:cNvPr id="0" name=""/>
        <dsp:cNvSpPr/>
      </dsp:nvSpPr>
      <dsp:spPr>
        <a:xfrm>
          <a:off x="1593445" y="72151"/>
          <a:ext cx="3463290" cy="34632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Trusted circle of experts</a:t>
          </a:r>
          <a:endParaRPr lang="en-GB" sz="2400" kern="1200" dirty="0"/>
        </a:p>
      </dsp:txBody>
      <dsp:txXfrm>
        <a:off x="2055217" y="678227"/>
        <a:ext cx="2539746" cy="1558480"/>
      </dsp:txXfrm>
    </dsp:sp>
    <dsp:sp modelId="{8F7D6845-9473-4325-B28C-03B1639359AF}">
      <dsp:nvSpPr>
        <dsp:cNvPr id="0" name=""/>
        <dsp:cNvSpPr/>
      </dsp:nvSpPr>
      <dsp:spPr>
        <a:xfrm>
          <a:off x="2843115" y="2236708"/>
          <a:ext cx="3463290" cy="34632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Circle of common guidelines</a:t>
          </a:r>
          <a:endParaRPr lang="en-GB" sz="2400" kern="1200" dirty="0"/>
        </a:p>
      </dsp:txBody>
      <dsp:txXfrm>
        <a:off x="3902305" y="3131391"/>
        <a:ext cx="2077974" cy="1904809"/>
      </dsp:txXfrm>
    </dsp:sp>
    <dsp:sp modelId="{4120D4AE-9AE0-418C-BA56-8342DCD9A9BB}">
      <dsp:nvSpPr>
        <dsp:cNvPr id="0" name=""/>
        <dsp:cNvSpPr/>
      </dsp:nvSpPr>
      <dsp:spPr>
        <a:xfrm>
          <a:off x="343775" y="2236708"/>
          <a:ext cx="3463290" cy="34632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Circle of devoted organisations</a:t>
          </a:r>
          <a:endParaRPr lang="en-GB" sz="2400" kern="1200" dirty="0"/>
        </a:p>
      </dsp:txBody>
      <dsp:txXfrm>
        <a:off x="669901" y="3131391"/>
        <a:ext cx="2077974" cy="19048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03BC5-B99F-456F-9156-44501D04340E}">
      <dsp:nvSpPr>
        <dsp:cNvPr id="0" name=""/>
        <dsp:cNvSpPr/>
      </dsp:nvSpPr>
      <dsp:spPr>
        <a:xfrm>
          <a:off x="0" y="67910"/>
          <a:ext cx="8128000"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smtClean="0"/>
            <a:t>Cyber security competence development for health care professionals</a:t>
          </a:r>
          <a:endParaRPr lang="en-GB" sz="2800" kern="1200" dirty="0"/>
        </a:p>
      </dsp:txBody>
      <dsp:txXfrm>
        <a:off x="54373" y="122283"/>
        <a:ext cx="8019254" cy="1005094"/>
      </dsp:txXfrm>
    </dsp:sp>
    <dsp:sp modelId="{5D47686F-1ADC-4688-8A67-97A252493AF8}">
      <dsp:nvSpPr>
        <dsp:cNvPr id="0" name=""/>
        <dsp:cNvSpPr/>
      </dsp:nvSpPr>
      <dsp:spPr>
        <a:xfrm>
          <a:off x="0" y="1262390"/>
          <a:ext cx="8128000"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smtClean="0"/>
            <a:t>Cyber security requirements for suppliers</a:t>
          </a:r>
          <a:endParaRPr lang="en-GB" sz="2800" kern="1200" dirty="0"/>
        </a:p>
      </dsp:txBody>
      <dsp:txXfrm>
        <a:off x="54373" y="1316763"/>
        <a:ext cx="8019254" cy="1005094"/>
      </dsp:txXfrm>
    </dsp:sp>
    <dsp:sp modelId="{C5C255B7-8A21-4200-B344-DF64D64722CE}">
      <dsp:nvSpPr>
        <dsp:cNvPr id="0" name=""/>
        <dsp:cNvSpPr/>
      </dsp:nvSpPr>
      <dsp:spPr>
        <a:xfrm>
          <a:off x="0" y="2456870"/>
          <a:ext cx="8128000"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smtClean="0"/>
            <a:t>Tools and practices for health care SOCs</a:t>
          </a:r>
        </a:p>
      </dsp:txBody>
      <dsp:txXfrm>
        <a:off x="54373" y="2511243"/>
        <a:ext cx="8019254" cy="1005094"/>
      </dsp:txXfrm>
    </dsp:sp>
    <dsp:sp modelId="{71E1941D-8AA2-4B31-969C-5E88D996EF3D}">
      <dsp:nvSpPr>
        <dsp:cNvPr id="0" name=""/>
        <dsp:cNvSpPr/>
      </dsp:nvSpPr>
      <dsp:spPr>
        <a:xfrm>
          <a:off x="0" y="3651350"/>
          <a:ext cx="8128000"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smtClean="0"/>
            <a:t>System criticality classification</a:t>
          </a:r>
        </a:p>
      </dsp:txBody>
      <dsp:txXfrm>
        <a:off x="54373" y="3705723"/>
        <a:ext cx="8019254" cy="10050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A8AC2-678A-4CB3-A79F-0A3EA7461312}">
      <dsp:nvSpPr>
        <dsp:cNvPr id="0" name=""/>
        <dsp:cNvSpPr/>
      </dsp:nvSpPr>
      <dsp:spPr>
        <a:xfrm>
          <a:off x="0" y="7331"/>
          <a:ext cx="8128000" cy="11033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smtClean="0"/>
            <a:t>Development of exercise activity in hospitals</a:t>
          </a:r>
          <a:endParaRPr lang="en-GB" sz="2800" kern="1200" dirty="0"/>
        </a:p>
      </dsp:txBody>
      <dsp:txXfrm>
        <a:off x="53859" y="61190"/>
        <a:ext cx="8020282" cy="995592"/>
      </dsp:txXfrm>
    </dsp:sp>
    <dsp:sp modelId="{E9D51B08-8C53-4A6A-A9B7-58BC6BF6FE35}">
      <dsp:nvSpPr>
        <dsp:cNvPr id="0" name=""/>
        <dsp:cNvSpPr/>
      </dsp:nvSpPr>
      <dsp:spPr>
        <a:xfrm>
          <a:off x="0" y="1176882"/>
          <a:ext cx="8128000" cy="11033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smtClean="0"/>
            <a:t>Need-based development of skills and processes</a:t>
          </a:r>
          <a:endParaRPr lang="en-GB" sz="2800" kern="1200" dirty="0"/>
        </a:p>
      </dsp:txBody>
      <dsp:txXfrm>
        <a:off x="53859" y="1230741"/>
        <a:ext cx="8020282" cy="995592"/>
      </dsp:txXfrm>
    </dsp:sp>
    <dsp:sp modelId="{B506470F-042F-4D20-9584-27F3E658FE35}">
      <dsp:nvSpPr>
        <dsp:cNvPr id="0" name=""/>
        <dsp:cNvSpPr/>
      </dsp:nvSpPr>
      <dsp:spPr>
        <a:xfrm>
          <a:off x="0" y="2346432"/>
          <a:ext cx="8128000" cy="11033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smtClean="0"/>
            <a:t>Cooperation networks</a:t>
          </a:r>
        </a:p>
      </dsp:txBody>
      <dsp:txXfrm>
        <a:off x="53859" y="2400291"/>
        <a:ext cx="8020282" cy="995592"/>
      </dsp:txXfrm>
    </dsp:sp>
    <dsp:sp modelId="{8433B461-DA62-47D5-8BD7-71FB8CAC4075}">
      <dsp:nvSpPr>
        <dsp:cNvPr id="0" name=""/>
        <dsp:cNvSpPr/>
      </dsp:nvSpPr>
      <dsp:spPr>
        <a:xfrm>
          <a:off x="0" y="3515982"/>
          <a:ext cx="8128000" cy="11033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smtClean="0"/>
            <a:t>Implementation of HCCR</a:t>
          </a:r>
        </a:p>
      </dsp:txBody>
      <dsp:txXfrm>
        <a:off x="53859" y="3569841"/>
        <a:ext cx="8020282" cy="9955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74E1A-AF4E-4C56-BF6E-B681106FDA30}">
      <dsp:nvSpPr>
        <dsp:cNvPr id="0" name=""/>
        <dsp:cNvSpPr/>
      </dsp:nvSpPr>
      <dsp:spPr>
        <a:xfrm>
          <a:off x="1593445" y="72151"/>
          <a:ext cx="3463290" cy="34632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Trusted circle of experts</a:t>
          </a:r>
          <a:endParaRPr lang="en-GB" sz="2400" kern="1200" dirty="0"/>
        </a:p>
      </dsp:txBody>
      <dsp:txXfrm>
        <a:off x="2055217" y="678227"/>
        <a:ext cx="2539746" cy="1558480"/>
      </dsp:txXfrm>
    </dsp:sp>
    <dsp:sp modelId="{8F7D6845-9473-4325-B28C-03B1639359AF}">
      <dsp:nvSpPr>
        <dsp:cNvPr id="0" name=""/>
        <dsp:cNvSpPr/>
      </dsp:nvSpPr>
      <dsp:spPr>
        <a:xfrm>
          <a:off x="2843115" y="2236708"/>
          <a:ext cx="3463290" cy="34632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Circle of common guidelines</a:t>
          </a:r>
          <a:endParaRPr lang="en-GB" sz="2400" kern="1200" dirty="0"/>
        </a:p>
      </dsp:txBody>
      <dsp:txXfrm>
        <a:off x="3902305" y="3131391"/>
        <a:ext cx="2077974" cy="1904809"/>
      </dsp:txXfrm>
    </dsp:sp>
    <dsp:sp modelId="{4120D4AE-9AE0-418C-BA56-8342DCD9A9BB}">
      <dsp:nvSpPr>
        <dsp:cNvPr id="0" name=""/>
        <dsp:cNvSpPr/>
      </dsp:nvSpPr>
      <dsp:spPr>
        <a:xfrm>
          <a:off x="343775" y="2236708"/>
          <a:ext cx="3463290" cy="34632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Circle of devoted organisations</a:t>
          </a:r>
          <a:endParaRPr lang="en-GB" sz="2400" kern="1200" dirty="0"/>
        </a:p>
      </dsp:txBody>
      <dsp:txXfrm>
        <a:off x="669901" y="3131391"/>
        <a:ext cx="2077974" cy="19048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74E1A-AF4E-4C56-BF6E-B681106FDA30}">
      <dsp:nvSpPr>
        <dsp:cNvPr id="0" name=""/>
        <dsp:cNvSpPr/>
      </dsp:nvSpPr>
      <dsp:spPr>
        <a:xfrm>
          <a:off x="3640454" y="72151"/>
          <a:ext cx="3463290" cy="34632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Trusted circle of experts</a:t>
          </a:r>
          <a:endParaRPr lang="en-GB" sz="2400" kern="1200" dirty="0"/>
        </a:p>
      </dsp:txBody>
      <dsp:txXfrm>
        <a:off x="4102227" y="678227"/>
        <a:ext cx="2539746" cy="1558480"/>
      </dsp:txXfrm>
    </dsp:sp>
    <dsp:sp modelId="{8F7D6845-9473-4325-B28C-03B1639359AF}">
      <dsp:nvSpPr>
        <dsp:cNvPr id="0" name=""/>
        <dsp:cNvSpPr/>
      </dsp:nvSpPr>
      <dsp:spPr>
        <a:xfrm>
          <a:off x="4890125" y="2236708"/>
          <a:ext cx="3463290" cy="34632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Circle of common guidelines</a:t>
          </a:r>
          <a:endParaRPr lang="en-GB" sz="2400" kern="1200" dirty="0"/>
        </a:p>
      </dsp:txBody>
      <dsp:txXfrm>
        <a:off x="5949315" y="3131391"/>
        <a:ext cx="2077974" cy="1904809"/>
      </dsp:txXfrm>
    </dsp:sp>
    <dsp:sp modelId="{4120D4AE-9AE0-418C-BA56-8342DCD9A9BB}">
      <dsp:nvSpPr>
        <dsp:cNvPr id="0" name=""/>
        <dsp:cNvSpPr/>
      </dsp:nvSpPr>
      <dsp:spPr>
        <a:xfrm>
          <a:off x="2390784" y="2236708"/>
          <a:ext cx="3463290" cy="34632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Circle of devoted organisations</a:t>
          </a:r>
          <a:endParaRPr lang="en-GB" sz="2400" kern="1200" dirty="0"/>
        </a:p>
      </dsp:txBody>
      <dsp:txXfrm>
        <a:off x="2716910" y="3131391"/>
        <a:ext cx="2077974" cy="19048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B4A99-6B03-48B6-884E-1714A7551446}">
      <dsp:nvSpPr>
        <dsp:cNvPr id="0" name=""/>
        <dsp:cNvSpPr/>
      </dsp:nvSpPr>
      <dsp:spPr>
        <a:xfrm rot="10800000">
          <a:off x="2096227" y="562"/>
          <a:ext cx="7144893" cy="118629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3123" tIns="95250" rIns="177800" bIns="95250" numCol="1" spcCol="1270" anchor="ctr" anchorCtr="0">
          <a:noAutofit/>
        </a:bodyPr>
        <a:lstStyle/>
        <a:p>
          <a:pPr lvl="0" algn="ctr" defTabSz="1111250">
            <a:lnSpc>
              <a:spcPct val="90000"/>
            </a:lnSpc>
            <a:spcBef>
              <a:spcPct val="0"/>
            </a:spcBef>
            <a:spcAft>
              <a:spcPct val="35000"/>
            </a:spcAft>
          </a:pPr>
          <a:r>
            <a:rPr lang="en-GB" sz="2500" kern="1200" dirty="0" smtClean="0"/>
            <a:t>- Mutual trust creates continuity</a:t>
          </a:r>
        </a:p>
        <a:p>
          <a:pPr lvl="0" algn="ctr" defTabSz="1111250">
            <a:lnSpc>
              <a:spcPct val="90000"/>
            </a:lnSpc>
            <a:spcBef>
              <a:spcPct val="0"/>
            </a:spcBef>
            <a:spcAft>
              <a:spcPct val="35000"/>
            </a:spcAft>
          </a:pPr>
          <a:r>
            <a:rPr lang="en-GB" sz="2500" kern="1200" dirty="0" smtClean="0"/>
            <a:t>- Maturity model of ISACs</a:t>
          </a:r>
          <a:endParaRPr lang="en-GB" sz="2500" kern="1200" dirty="0"/>
        </a:p>
      </dsp:txBody>
      <dsp:txXfrm rot="10800000">
        <a:off x="2392801" y="562"/>
        <a:ext cx="6848319" cy="1186295"/>
      </dsp:txXfrm>
    </dsp:sp>
    <dsp:sp modelId="{88FBC8B4-484B-4EA2-B0D9-3CBCE6BAC872}">
      <dsp:nvSpPr>
        <dsp:cNvPr id="0" name=""/>
        <dsp:cNvSpPr/>
      </dsp:nvSpPr>
      <dsp:spPr>
        <a:xfrm>
          <a:off x="1503079" y="562"/>
          <a:ext cx="1186295" cy="118629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F4B827C-A3AF-4E51-8DE7-733DC7608165}">
      <dsp:nvSpPr>
        <dsp:cNvPr id="0" name=""/>
        <dsp:cNvSpPr/>
      </dsp:nvSpPr>
      <dsp:spPr>
        <a:xfrm rot="10800000">
          <a:off x="2096227" y="1538071"/>
          <a:ext cx="7144893" cy="118629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3123" tIns="95250" rIns="177800" bIns="95250" numCol="1" spcCol="1270" anchor="ctr" anchorCtr="0">
          <a:noAutofit/>
        </a:bodyPr>
        <a:lstStyle/>
        <a:p>
          <a:pPr lvl="0" algn="ctr" defTabSz="1111250">
            <a:lnSpc>
              <a:spcPct val="90000"/>
            </a:lnSpc>
            <a:spcBef>
              <a:spcPct val="0"/>
            </a:spcBef>
            <a:spcAft>
              <a:spcPct val="35000"/>
            </a:spcAft>
          </a:pPr>
          <a:r>
            <a:rPr lang="en-GB" sz="2500" kern="1200" dirty="0" smtClean="0"/>
            <a:t>- Devoted organisations as champions</a:t>
          </a:r>
          <a:br>
            <a:rPr lang="en-GB" sz="2500" kern="1200" dirty="0" smtClean="0"/>
          </a:br>
          <a:r>
            <a:rPr lang="en-GB" sz="2500" kern="1200" dirty="0" smtClean="0"/>
            <a:t>- Start with tangible project goals</a:t>
          </a:r>
          <a:endParaRPr lang="en-GB" sz="2500" kern="1200" dirty="0"/>
        </a:p>
      </dsp:txBody>
      <dsp:txXfrm rot="10800000">
        <a:off x="2392801" y="1538071"/>
        <a:ext cx="6848319" cy="1186295"/>
      </dsp:txXfrm>
    </dsp:sp>
    <dsp:sp modelId="{F1551F25-A71A-4840-9422-AC4AE903506D}">
      <dsp:nvSpPr>
        <dsp:cNvPr id="0" name=""/>
        <dsp:cNvSpPr/>
      </dsp:nvSpPr>
      <dsp:spPr>
        <a:xfrm>
          <a:off x="1503079" y="1538071"/>
          <a:ext cx="1186295" cy="118629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18966C0-C9F1-432A-87A5-707A5F33F7C5}">
      <dsp:nvSpPr>
        <dsp:cNvPr id="0" name=""/>
        <dsp:cNvSpPr/>
      </dsp:nvSpPr>
      <dsp:spPr>
        <a:xfrm rot="10800000">
          <a:off x="2096227" y="3075580"/>
          <a:ext cx="7144893" cy="118629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3123" tIns="95250" rIns="177800" bIns="95250" numCol="1" spcCol="1270" anchor="ctr" anchorCtr="0">
          <a:noAutofit/>
        </a:bodyPr>
        <a:lstStyle/>
        <a:p>
          <a:pPr lvl="0" algn="ctr" defTabSz="1111250">
            <a:lnSpc>
              <a:spcPct val="90000"/>
            </a:lnSpc>
            <a:spcBef>
              <a:spcPct val="0"/>
            </a:spcBef>
            <a:spcAft>
              <a:spcPct val="35000"/>
            </a:spcAft>
          </a:pPr>
          <a:r>
            <a:rPr lang="en-GB" sz="2500" kern="1200" dirty="0" smtClean="0"/>
            <a:t>- Guidelines improved by feedback from the field</a:t>
          </a:r>
          <a:endParaRPr lang="en-GB" sz="2500" kern="1200" dirty="0"/>
        </a:p>
      </dsp:txBody>
      <dsp:txXfrm rot="10800000">
        <a:off x="2392801" y="3075580"/>
        <a:ext cx="6848319" cy="1186295"/>
      </dsp:txXfrm>
    </dsp:sp>
    <dsp:sp modelId="{88D5B300-14E7-4EF6-AC85-C7A65335475E}">
      <dsp:nvSpPr>
        <dsp:cNvPr id="0" name=""/>
        <dsp:cNvSpPr/>
      </dsp:nvSpPr>
      <dsp:spPr>
        <a:xfrm>
          <a:off x="1503079" y="3075580"/>
          <a:ext cx="1186295" cy="118629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0C7BEF-4AAE-485D-B2CD-495695CA186C}" type="datetimeFigureOut">
              <a:rPr lang="fi-FI" smtClean="0"/>
              <a:t>4.6.2019</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9855B-ACE4-481B-BB8F-E1DEF392C8B6}" type="slidenum">
              <a:rPr lang="fi-FI" smtClean="0"/>
              <a:t>‹#›</a:t>
            </a:fld>
            <a:endParaRPr lang="fi-FI"/>
          </a:p>
        </p:txBody>
      </p:sp>
    </p:spTree>
    <p:extLst>
      <p:ext uri="{BB962C8B-B14F-4D97-AF65-F5344CB8AC3E}">
        <p14:creationId xmlns:p14="http://schemas.microsoft.com/office/powerpoint/2010/main" val="1021998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5D9855B-ACE4-481B-BB8F-E1DEF392C8B6}" type="slidenum">
              <a:rPr lang="fi-FI" smtClean="0"/>
              <a:t>1</a:t>
            </a:fld>
            <a:endParaRPr lang="fi-FI"/>
          </a:p>
        </p:txBody>
      </p:sp>
    </p:spTree>
    <p:extLst>
      <p:ext uri="{BB962C8B-B14F-4D97-AF65-F5344CB8AC3E}">
        <p14:creationId xmlns:p14="http://schemas.microsoft.com/office/powerpoint/2010/main" val="1418846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Wide range of partners: health care providers, ICT service providers, public authorities, </a:t>
            </a:r>
            <a:r>
              <a:rPr lang="en-GB" dirty="0" err="1" smtClean="0"/>
              <a:t>Jyväskylä</a:t>
            </a:r>
            <a:r>
              <a:rPr lang="en-GB" dirty="0" smtClean="0"/>
              <a:t> University of Applied</a:t>
            </a:r>
            <a:r>
              <a:rPr lang="en-GB" baseline="0" dirty="0" smtClean="0"/>
              <a:t> </a:t>
            </a:r>
            <a:r>
              <a:rPr lang="en-GB" dirty="0" smtClean="0"/>
              <a:t>Sciences, which also</a:t>
            </a:r>
            <a:r>
              <a:rPr lang="en-GB" baseline="0" dirty="0" smtClean="0"/>
              <a:t> manages the project. NCSC-FI is an invited expert partner.</a:t>
            </a:r>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Implementation of the HCCR includes also</a:t>
            </a:r>
            <a:r>
              <a:rPr lang="en-GB" baseline="0" dirty="0" smtClean="0"/>
              <a:t> </a:t>
            </a:r>
            <a:r>
              <a:rPr lang="en-GB" dirty="0" smtClean="0"/>
              <a:t>applied research on health care digital environment.</a:t>
            </a:r>
          </a:p>
        </p:txBody>
      </p:sp>
      <p:sp>
        <p:nvSpPr>
          <p:cNvPr id="4" name="Slide Number Placeholder 3"/>
          <p:cNvSpPr>
            <a:spLocks noGrp="1"/>
          </p:cNvSpPr>
          <p:nvPr>
            <p:ph type="sldNum" sz="quarter" idx="10"/>
          </p:nvPr>
        </p:nvSpPr>
        <p:spPr/>
        <p:txBody>
          <a:bodyPr/>
          <a:lstStyle/>
          <a:p>
            <a:fld id="{05D9855B-ACE4-481B-BB8F-E1DEF392C8B6}" type="slidenum">
              <a:rPr lang="fi-FI" smtClean="0"/>
              <a:t>16</a:t>
            </a:fld>
            <a:endParaRPr lang="fi-FI"/>
          </a:p>
        </p:txBody>
      </p:sp>
    </p:spTree>
    <p:extLst>
      <p:ext uri="{BB962C8B-B14F-4D97-AF65-F5344CB8AC3E}">
        <p14:creationId xmlns:p14="http://schemas.microsoft.com/office/powerpoint/2010/main" val="1799806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Circle of devoted organisations</a:t>
            </a:r>
          </a:p>
          <a:p>
            <a:pPr marL="628650" lvl="1" indent="-171450">
              <a:buFont typeface="Arial" panose="020B0604020202020204" pitchFamily="34" charset="0"/>
              <a:buChar char="•"/>
            </a:pPr>
            <a:r>
              <a:rPr lang="en-GB" dirty="0" smtClean="0"/>
              <a:t>Collect project ideas through open discussions with your stakeholders and collaboration networks.</a:t>
            </a:r>
            <a:r>
              <a:rPr lang="en-GB" baseline="0" dirty="0" smtClean="0"/>
              <a:t> Di</a:t>
            </a:r>
            <a:r>
              <a:rPr lang="en-GB" dirty="0" smtClean="0"/>
              <a:t>scuss challenges and solutions already tried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The initial set of organisations often is a good composition for a project steering group</a:t>
            </a:r>
          </a:p>
          <a:p>
            <a:pPr marL="0" lvl="0" indent="0">
              <a:buFont typeface="Arial" panose="020B0604020202020204" pitchFamily="34" charset="0"/>
              <a:buNone/>
            </a:pPr>
            <a:r>
              <a:rPr lang="en-GB" dirty="0" smtClean="0"/>
              <a:t>Agree on scope,</a:t>
            </a:r>
            <a:r>
              <a:rPr lang="en-GB" baseline="0" dirty="0" smtClean="0"/>
              <a:t> background, foreground</a:t>
            </a:r>
            <a:endParaRPr lang="en-GB" dirty="0" smtClean="0"/>
          </a:p>
          <a:p>
            <a:pPr marL="628650" lvl="1" indent="-171450">
              <a:buFont typeface="Arial" panose="020B0604020202020204" pitchFamily="34" charset="0"/>
              <a:buChar char="•"/>
            </a:pPr>
            <a:r>
              <a:rPr lang="en-GB" dirty="0" smtClean="0"/>
              <a:t>Agree upon a small set of topics where every partner can give and get</a:t>
            </a:r>
          </a:p>
          <a:p>
            <a:pPr marL="628650" lvl="1" indent="-171450">
              <a:buFont typeface="Arial" panose="020B0604020202020204" pitchFamily="34" charset="0"/>
              <a:buChar char="•"/>
            </a:pPr>
            <a:r>
              <a:rPr lang="en-GB" dirty="0" smtClean="0"/>
              <a:t>Agree upon sharing background information and project results</a:t>
            </a:r>
          </a:p>
          <a:p>
            <a:r>
              <a:rPr lang="en-GB" dirty="0" smtClean="0"/>
              <a:t>Spread the word about the project</a:t>
            </a:r>
          </a:p>
          <a:p>
            <a:pPr marL="628650" lvl="1" indent="-171450">
              <a:buFont typeface="Arial" panose="020B0604020202020204" pitchFamily="34" charset="0"/>
              <a:buChar char="•"/>
            </a:pPr>
            <a:r>
              <a:rPr lang="en-GB" dirty="0" smtClean="0"/>
              <a:t>You</a:t>
            </a:r>
            <a:r>
              <a:rPr lang="en-GB" baseline="0" dirty="0" smtClean="0"/>
              <a:t> might get new valuable members for your current project or future projects.</a:t>
            </a:r>
            <a:endParaRPr lang="en-GB" dirty="0"/>
          </a:p>
        </p:txBody>
      </p:sp>
      <p:sp>
        <p:nvSpPr>
          <p:cNvPr id="4" name="Slide Number Placeholder 3"/>
          <p:cNvSpPr>
            <a:spLocks noGrp="1"/>
          </p:cNvSpPr>
          <p:nvPr>
            <p:ph type="sldNum" sz="quarter" idx="10"/>
          </p:nvPr>
        </p:nvSpPr>
        <p:spPr/>
        <p:txBody>
          <a:bodyPr/>
          <a:lstStyle/>
          <a:p>
            <a:fld id="{05D9855B-ACE4-481B-BB8F-E1DEF392C8B6}" type="slidenum">
              <a:rPr lang="fi-FI" smtClean="0"/>
              <a:t>17</a:t>
            </a:fld>
            <a:endParaRPr lang="fi-FI"/>
          </a:p>
        </p:txBody>
      </p:sp>
    </p:spTree>
    <p:extLst>
      <p:ext uri="{BB962C8B-B14F-4D97-AF65-F5344CB8AC3E}">
        <p14:creationId xmlns:p14="http://schemas.microsoft.com/office/powerpoint/2010/main" val="1435683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Participants</a:t>
            </a:r>
            <a:r>
              <a:rPr lang="en-GB" baseline="0" dirty="0" smtClean="0"/>
              <a:t> in authoring of the cyber security section: </a:t>
            </a:r>
            <a:r>
              <a:rPr lang="en-GB" dirty="0" smtClean="0"/>
              <a:t>the Ministry of Social Affairs and Health, some of its agencies, Association of Local and Regional Authorities (representing local basic health care), Ministry of Finance, Population Register Centre, NCSC-FI, representatives of hospital districts and central ICT service providers.</a:t>
            </a:r>
          </a:p>
          <a:p>
            <a:endParaRPr lang="en-GB" dirty="0"/>
          </a:p>
        </p:txBody>
      </p:sp>
      <p:sp>
        <p:nvSpPr>
          <p:cNvPr id="4" name="Slide Number Placeholder 3"/>
          <p:cNvSpPr>
            <a:spLocks noGrp="1"/>
          </p:cNvSpPr>
          <p:nvPr>
            <p:ph type="sldNum" sz="quarter" idx="10"/>
          </p:nvPr>
        </p:nvSpPr>
        <p:spPr/>
        <p:txBody>
          <a:bodyPr/>
          <a:lstStyle/>
          <a:p>
            <a:fld id="{05D9855B-ACE4-481B-BB8F-E1DEF392C8B6}" type="slidenum">
              <a:rPr lang="fi-FI" smtClean="0"/>
              <a:t>19</a:t>
            </a:fld>
            <a:endParaRPr lang="fi-FI"/>
          </a:p>
        </p:txBody>
      </p:sp>
    </p:spTree>
    <p:extLst>
      <p:ext uri="{BB962C8B-B14F-4D97-AF65-F5344CB8AC3E}">
        <p14:creationId xmlns:p14="http://schemas.microsoft.com/office/powerpoint/2010/main" val="1794614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Safety</a:t>
            </a:r>
            <a:r>
              <a:rPr lang="en-GB" baseline="0" dirty="0" smtClean="0"/>
              <a:t> Investigation Authority is an independent organisation with mission to learn from past major accidents and near miss incidents and to make recommendations for prevention. This was the first time the authority investigated an ICT incident. The NCSC-FI supported the authority by providing insights into cyber incident response.</a:t>
            </a:r>
            <a:endParaRPr lang="en-GB" dirty="0"/>
          </a:p>
        </p:txBody>
      </p:sp>
      <p:sp>
        <p:nvSpPr>
          <p:cNvPr id="4" name="Slide Number Placeholder 3"/>
          <p:cNvSpPr>
            <a:spLocks noGrp="1"/>
          </p:cNvSpPr>
          <p:nvPr>
            <p:ph type="sldNum" sz="quarter" idx="10"/>
          </p:nvPr>
        </p:nvSpPr>
        <p:spPr/>
        <p:txBody>
          <a:bodyPr/>
          <a:lstStyle/>
          <a:p>
            <a:fld id="{05D9855B-ACE4-481B-BB8F-E1DEF392C8B6}" type="slidenum">
              <a:rPr lang="fi-FI" smtClean="0"/>
              <a:t>21</a:t>
            </a:fld>
            <a:endParaRPr lang="fi-FI"/>
          </a:p>
        </p:txBody>
      </p:sp>
    </p:spTree>
    <p:extLst>
      <p:ext uri="{BB962C8B-B14F-4D97-AF65-F5344CB8AC3E}">
        <p14:creationId xmlns:p14="http://schemas.microsoft.com/office/powerpoint/2010/main" val="1050771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Trusted circle of individuals</a:t>
            </a:r>
          </a:p>
          <a:p>
            <a:pPr marL="628650" lvl="1" indent="-171450">
              <a:buFont typeface="Arial" panose="020B0604020202020204" pitchFamily="34" charset="0"/>
              <a:buChar char="•"/>
            </a:pPr>
            <a:r>
              <a:rPr lang="en-GB" dirty="0" smtClean="0"/>
              <a:t>Gradually invite new members to Health ISAC</a:t>
            </a:r>
          </a:p>
          <a:p>
            <a:pPr marL="628650" lvl="1" indent="-171450">
              <a:buFont typeface="Arial" panose="020B0604020202020204" pitchFamily="34" charset="0"/>
              <a:buChar char="•"/>
            </a:pPr>
            <a:r>
              <a:rPr lang="en-GB" dirty="0" smtClean="0"/>
              <a:t>Increase the maturity of Health ISAC</a:t>
            </a:r>
          </a:p>
          <a:p>
            <a:r>
              <a:rPr lang="en-GB" dirty="0" smtClean="0"/>
              <a:t>Circle of devoted organisations</a:t>
            </a:r>
          </a:p>
          <a:p>
            <a:pPr marL="628650" lvl="1" indent="-171450">
              <a:buFont typeface="Arial" panose="020B0604020202020204" pitchFamily="34" charset="0"/>
              <a:buChar char="•"/>
            </a:pPr>
            <a:r>
              <a:rPr lang="en-GB" dirty="0" smtClean="0"/>
              <a:t>Share results from current projects</a:t>
            </a:r>
          </a:p>
          <a:p>
            <a:pPr marL="628650" lvl="1" indent="-171450">
              <a:buFont typeface="Arial" panose="020B0604020202020204" pitchFamily="34" charset="0"/>
              <a:buChar char="•"/>
            </a:pPr>
            <a:r>
              <a:rPr lang="en-GB" dirty="0" smtClean="0"/>
              <a:t>Innovate new cross-sectoral projects</a:t>
            </a:r>
          </a:p>
          <a:p>
            <a:pPr marL="628650" lvl="1" indent="-171450">
              <a:buFont typeface="Arial" panose="020B0604020202020204" pitchFamily="34" charset="0"/>
              <a:buChar char="•"/>
            </a:pPr>
            <a:r>
              <a:rPr lang="en-GB" dirty="0" smtClean="0"/>
              <a:t>Reinforce the connection between Finnish Health ISAC and international Health CERTs community</a:t>
            </a:r>
          </a:p>
          <a:p>
            <a:r>
              <a:rPr lang="en-GB" dirty="0" smtClean="0"/>
              <a:t>Common guidelines</a:t>
            </a:r>
          </a:p>
          <a:p>
            <a:pPr marL="628650" lvl="1" indent="-171450">
              <a:buFont typeface="Arial" panose="020B0604020202020204" pitchFamily="34" charset="0"/>
              <a:buChar char="•"/>
            </a:pPr>
            <a:r>
              <a:rPr lang="en-GB" dirty="0" smtClean="0"/>
              <a:t>Improve official preparedness guidelines based on, e.g., excellent Danish strategy</a:t>
            </a:r>
          </a:p>
          <a:p>
            <a:pPr marL="628650" lvl="1" indent="-171450">
              <a:buFont typeface="Arial" panose="020B0604020202020204" pitchFamily="34" charset="0"/>
              <a:buChar char="•"/>
            </a:pPr>
            <a:r>
              <a:rPr lang="en-GB" dirty="0" smtClean="0"/>
              <a:t>Prepare coordinated best practice guidelines with health care organisations</a:t>
            </a:r>
          </a:p>
          <a:p>
            <a:endParaRPr lang="en-GB" dirty="0" smtClean="0"/>
          </a:p>
        </p:txBody>
      </p:sp>
      <p:sp>
        <p:nvSpPr>
          <p:cNvPr id="4" name="Slide Number Placeholder 3"/>
          <p:cNvSpPr>
            <a:spLocks noGrp="1"/>
          </p:cNvSpPr>
          <p:nvPr>
            <p:ph type="sldNum" sz="quarter" idx="10"/>
          </p:nvPr>
        </p:nvSpPr>
        <p:spPr/>
        <p:txBody>
          <a:bodyPr/>
          <a:lstStyle/>
          <a:p>
            <a:fld id="{05D9855B-ACE4-481B-BB8F-E1DEF392C8B6}" type="slidenum">
              <a:rPr lang="fi-FI" smtClean="0"/>
              <a:t>23</a:t>
            </a:fld>
            <a:endParaRPr lang="fi-FI"/>
          </a:p>
        </p:txBody>
      </p:sp>
    </p:spTree>
    <p:extLst>
      <p:ext uri="{BB962C8B-B14F-4D97-AF65-F5344CB8AC3E}">
        <p14:creationId xmlns:p14="http://schemas.microsoft.com/office/powerpoint/2010/main" val="331019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Finland has the world's highest per capita consumption of coffee:</a:t>
            </a:r>
            <a:r>
              <a:rPr lang="en-US" baseline="0" dirty="0" smtClean="0"/>
              <a:t> 12 kg per year</a:t>
            </a:r>
            <a:r>
              <a:rPr lang="en-US" dirty="0" smtClean="0"/>
              <a:t>. It also has the highest per capita consumption of milk, at about 1 </a:t>
            </a:r>
            <a:r>
              <a:rPr lang="en-US" dirty="0" err="1" smtClean="0"/>
              <a:t>litre</a:t>
            </a:r>
            <a:r>
              <a:rPr lang="en-US" dirty="0" smtClean="0"/>
              <a:t> per day, even though 17% of the Finns are lactose intolerant</a:t>
            </a:r>
            <a:r>
              <a:rPr lang="en-US" dirty="0" smtClean="0"/>
              <a:t>. Source: Wikipedia</a:t>
            </a:r>
            <a:endParaRPr lang="en-GB" dirty="0"/>
          </a:p>
        </p:txBody>
      </p:sp>
      <p:sp>
        <p:nvSpPr>
          <p:cNvPr id="4" name="Slide Number Placeholder 3"/>
          <p:cNvSpPr>
            <a:spLocks noGrp="1"/>
          </p:cNvSpPr>
          <p:nvPr>
            <p:ph type="sldNum" sz="quarter" idx="10"/>
          </p:nvPr>
        </p:nvSpPr>
        <p:spPr/>
        <p:txBody>
          <a:bodyPr/>
          <a:lstStyle/>
          <a:p>
            <a:fld id="{05D9855B-ACE4-481B-BB8F-E1DEF392C8B6}" type="slidenum">
              <a:rPr lang="fi-FI" smtClean="0"/>
              <a:t>2</a:t>
            </a:fld>
            <a:endParaRPr lang="fi-FI"/>
          </a:p>
        </p:txBody>
      </p:sp>
    </p:spTree>
    <p:extLst>
      <p:ext uri="{BB962C8B-B14F-4D97-AF65-F5344CB8AC3E}">
        <p14:creationId xmlns:p14="http://schemas.microsoft.com/office/powerpoint/2010/main" val="1406148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a:t>
            </a:r>
            <a:r>
              <a:rPr lang="en-GB" baseline="0" dirty="0" smtClean="0"/>
              <a:t> more thing to remember about Finland: Sauna. There are approximately 3 million saunas in Finland. There's a sauna even in </a:t>
            </a:r>
            <a:r>
              <a:rPr lang="en-GB" baseline="0" dirty="0" err="1" smtClean="0"/>
              <a:t>ferris</a:t>
            </a:r>
            <a:r>
              <a:rPr lang="en-GB" baseline="0" dirty="0" smtClean="0"/>
              <a:t> wheel at Helsinki market square.</a:t>
            </a:r>
            <a:endParaRPr lang="en-GB" dirty="0"/>
          </a:p>
        </p:txBody>
      </p:sp>
      <p:sp>
        <p:nvSpPr>
          <p:cNvPr id="4" name="Slide Number Placeholder 3"/>
          <p:cNvSpPr>
            <a:spLocks noGrp="1"/>
          </p:cNvSpPr>
          <p:nvPr>
            <p:ph type="sldNum" sz="quarter" idx="10"/>
          </p:nvPr>
        </p:nvSpPr>
        <p:spPr/>
        <p:txBody>
          <a:bodyPr/>
          <a:lstStyle/>
          <a:p>
            <a:fld id="{05D9855B-ACE4-481B-BB8F-E1DEF392C8B6}" type="slidenum">
              <a:rPr lang="fi-FI" smtClean="0"/>
              <a:t>3</a:t>
            </a:fld>
            <a:endParaRPr lang="fi-FI"/>
          </a:p>
        </p:txBody>
      </p:sp>
    </p:spTree>
    <p:extLst>
      <p:ext uri="{BB962C8B-B14F-4D97-AF65-F5344CB8AC3E}">
        <p14:creationId xmlns:p14="http://schemas.microsoft.com/office/powerpoint/2010/main" val="1021250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Large number</a:t>
            </a:r>
            <a:r>
              <a:rPr lang="en-GB" baseline="0" dirty="0" smtClean="0"/>
              <a:t> of health care employees:</a:t>
            </a:r>
          </a:p>
          <a:p>
            <a:pPr marL="628650" lvl="1" indent="-171450">
              <a:buFont typeface="Arial" panose="020B0604020202020204" pitchFamily="34" charset="0"/>
              <a:buChar char="•"/>
            </a:pPr>
            <a:r>
              <a:rPr lang="en-GB" dirty="0" smtClean="0"/>
              <a:t>How to efficiently keep employees'</a:t>
            </a:r>
            <a:r>
              <a:rPr lang="en-GB" baseline="0" dirty="0" smtClean="0"/>
              <a:t> cyber security competence on adequate level and up-to-date</a:t>
            </a:r>
            <a:r>
              <a:rPr lang="en-GB" dirty="0" smtClean="0"/>
              <a:t>?</a:t>
            </a:r>
          </a:p>
          <a:p>
            <a:pPr marL="628650" lvl="1" indent="-171450">
              <a:buFont typeface="Arial" panose="020B0604020202020204" pitchFamily="34" charset="0"/>
              <a:buChar char="•"/>
            </a:pPr>
            <a:r>
              <a:rPr lang="en-GB" dirty="0" smtClean="0"/>
              <a:t>Lots of opportunities for social engineering</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Cyber environment deeply influences people's life, health and wellbeing:</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But patching software in medical devices is slow</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What is the price of your health? See Douglas W.</a:t>
            </a:r>
            <a:r>
              <a:rPr lang="en-GB" baseline="0" dirty="0" smtClean="0"/>
              <a:t> Hubbard and Richard </a:t>
            </a:r>
            <a:r>
              <a:rPr lang="en-GB" baseline="0" dirty="0" err="1" smtClean="0"/>
              <a:t>Seiersen</a:t>
            </a:r>
            <a:r>
              <a:rPr lang="en-GB" baseline="0" dirty="0" smtClean="0"/>
              <a:t>: How to measure anything in cybersecurity risk.</a:t>
            </a:r>
            <a:endParaRPr lang="en-GB" dirty="0" smtClean="0"/>
          </a:p>
          <a:p>
            <a:r>
              <a:rPr lang="en-GB" dirty="0" smtClean="0"/>
              <a:t>Generally low cyber security maturity:</a:t>
            </a:r>
          </a:p>
          <a:p>
            <a:pPr marL="628650" lvl="1" indent="-171450">
              <a:buFont typeface="Arial" panose="020B0604020202020204" pitchFamily="34" charset="0"/>
              <a:buChar char="•"/>
            </a:pPr>
            <a:r>
              <a:rPr lang="en-GB" dirty="0" smtClean="0"/>
              <a:t>Skills of cyber security experts are not efficiently used. Organisations are hierarchical</a:t>
            </a:r>
            <a:r>
              <a:rPr lang="en-GB" baseline="0" dirty="0" smtClean="0"/>
              <a:t> and turfs are rigidly defined.</a:t>
            </a:r>
            <a:endParaRPr lang="en-GB" dirty="0" smtClean="0"/>
          </a:p>
          <a:p>
            <a:pPr marL="628650" lvl="1" indent="-171450">
              <a:buFont typeface="Arial" panose="020B0604020202020204" pitchFamily="34" charset="0"/>
              <a:buChar char="•"/>
            </a:pPr>
            <a:r>
              <a:rPr lang="en-GB" dirty="0" smtClean="0"/>
              <a:t>Medical experts making care decisions often don't understand cyber security</a:t>
            </a:r>
            <a:r>
              <a:rPr lang="en-GB" baseline="0" dirty="0" smtClean="0"/>
              <a:t> needs.</a:t>
            </a:r>
            <a:endParaRPr lang="en-GB" dirty="0" smtClean="0"/>
          </a:p>
          <a:p>
            <a:r>
              <a:rPr lang="en-GB" dirty="0" smtClean="0"/>
              <a:t>Sensitive personally identifiable information handled on a daily basis:</a:t>
            </a:r>
          </a:p>
          <a:p>
            <a:pPr marL="628650" lvl="1" indent="-171450">
              <a:buFont typeface="Arial" panose="020B0604020202020204" pitchFamily="34" charset="0"/>
              <a:buChar char="•"/>
            </a:pPr>
            <a:r>
              <a:rPr lang="en-GB" dirty="0" smtClean="0"/>
              <a:t>In emergency cases, access should be provided to any health care professional</a:t>
            </a:r>
          </a:p>
          <a:p>
            <a:pPr marL="628650" lvl="1" indent="-171450">
              <a:buFont typeface="Arial" panose="020B0604020202020204" pitchFamily="34" charset="0"/>
              <a:buChar char="•"/>
            </a:pPr>
            <a:r>
              <a:rPr lang="en-GB" dirty="0" smtClean="0"/>
              <a:t>How to detect unauthorised access?</a:t>
            </a:r>
          </a:p>
          <a:p>
            <a:endParaRPr lang="en-GB" dirty="0" smtClean="0"/>
          </a:p>
        </p:txBody>
      </p:sp>
      <p:sp>
        <p:nvSpPr>
          <p:cNvPr id="4" name="Slide Number Placeholder 3"/>
          <p:cNvSpPr>
            <a:spLocks noGrp="1"/>
          </p:cNvSpPr>
          <p:nvPr>
            <p:ph type="sldNum" sz="quarter" idx="10"/>
          </p:nvPr>
        </p:nvSpPr>
        <p:spPr/>
        <p:txBody>
          <a:bodyPr/>
          <a:lstStyle/>
          <a:p>
            <a:fld id="{05D9855B-ACE4-481B-BB8F-E1DEF392C8B6}" type="slidenum">
              <a:rPr lang="fi-FI" smtClean="0"/>
              <a:t>5</a:t>
            </a:fld>
            <a:endParaRPr lang="fi-FI"/>
          </a:p>
        </p:txBody>
      </p:sp>
    </p:spTree>
    <p:extLst>
      <p:ext uri="{BB962C8B-B14F-4D97-AF65-F5344CB8AC3E}">
        <p14:creationId xmlns:p14="http://schemas.microsoft.com/office/powerpoint/2010/main" val="12592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National Emergency Supply Agency NESA is a Finnish peculiarity. It funds a wide range of activities and projects that improve and maintain the emergency preparedness of Finnish businesses and the Finnish society at large. A large part of NCSC-FI's funding comes from the NESA.</a:t>
            </a:r>
          </a:p>
          <a:p>
            <a:r>
              <a:rPr lang="en-GB" baseline="0" dirty="0" smtClean="0"/>
              <a:t>NCSC-FI is located in Finnish Transport and Communications Agency Traficom and is directed by the respective ministry. Historical reasons: telecommunication services regulation. An agreement with NESA prioritises NCSC-FI's services to supply critical organisations such as hospital districts. With that emphasis, the NCSC-FI has established ISACs on all supply critical sectors.</a:t>
            </a:r>
          </a:p>
          <a:p>
            <a:r>
              <a:rPr lang="en-GB" baseline="0" dirty="0" smtClean="0"/>
              <a:t>Cyber-Health and Health Care Cyber Range are examples of coordinated cyber security development projects that get significant funding from the NESA and where the NCSC-FI provides expert knowledge and serves as a contact hub.</a:t>
            </a:r>
          </a:p>
          <a:p>
            <a:r>
              <a:rPr lang="en-GB" baseline="0" dirty="0" smtClean="0"/>
              <a:t>The NCSC-FI has assigned three persons to liaison with health sector, but they have other duties too. In practice it amounts to about half a person's work time dedicated to health </a:t>
            </a:r>
            <a:r>
              <a:rPr lang="en-GB" baseline="0" smtClean="0"/>
              <a:t>sector alone.</a:t>
            </a:r>
            <a:endParaRPr lang="en-GB" baseline="0" dirty="0" smtClean="0"/>
          </a:p>
          <a:p>
            <a:r>
              <a:rPr lang="en-GB" baseline="0" dirty="0" smtClean="0"/>
              <a:t>I will explain the relationships in more detail during this presentation.</a:t>
            </a:r>
            <a:endParaRPr lang="en-GB" baseline="0" dirty="0" smtClean="0"/>
          </a:p>
        </p:txBody>
      </p:sp>
      <p:sp>
        <p:nvSpPr>
          <p:cNvPr id="4" name="Slide Number Placeholder 3"/>
          <p:cNvSpPr>
            <a:spLocks noGrp="1"/>
          </p:cNvSpPr>
          <p:nvPr>
            <p:ph type="sldNum" sz="quarter" idx="10"/>
          </p:nvPr>
        </p:nvSpPr>
        <p:spPr/>
        <p:txBody>
          <a:bodyPr/>
          <a:lstStyle/>
          <a:p>
            <a:fld id="{05D9855B-ACE4-481B-BB8F-E1DEF392C8B6}" type="slidenum">
              <a:rPr lang="fi-FI" smtClean="0"/>
              <a:t>7</a:t>
            </a:fld>
            <a:endParaRPr lang="fi-FI"/>
          </a:p>
        </p:txBody>
      </p:sp>
    </p:spTree>
    <p:extLst>
      <p:ext uri="{BB962C8B-B14F-4D97-AF65-F5344CB8AC3E}">
        <p14:creationId xmlns:p14="http://schemas.microsoft.com/office/powerpoint/2010/main" val="819784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Actually: Social welfare and health care ISAC. Established in 2017</a:t>
            </a:r>
          </a:p>
          <a:p>
            <a:r>
              <a:rPr lang="en-GB" dirty="0" smtClean="0"/>
              <a:t>Member organisations: NCSC-FI, selected hospital districts, selected ICT service providers and selected national authorities</a:t>
            </a:r>
          </a:p>
          <a:p>
            <a:r>
              <a:rPr lang="en-GB" dirty="0" smtClean="0"/>
              <a:t>Autonomous and voluntary based</a:t>
            </a:r>
          </a:p>
          <a:p>
            <a:r>
              <a:rPr lang="en-GB" dirty="0" smtClean="0"/>
              <a:t>Rules for membership, representation and information sharing. TLP and Chatham</a:t>
            </a:r>
            <a:r>
              <a:rPr lang="en-GB" baseline="0" dirty="0" smtClean="0"/>
              <a:t> House Rule respected.</a:t>
            </a:r>
            <a:endParaRPr lang="en-GB" dirty="0" smtClean="0"/>
          </a:p>
          <a:p>
            <a:r>
              <a:rPr lang="en-GB" dirty="0" smtClean="0"/>
              <a:t>Mailing list, secure e-mail channel, secure web based collaboration platform, regular meetings, rotating chairperson role</a:t>
            </a:r>
          </a:p>
          <a:p>
            <a:r>
              <a:rPr lang="en-GB" dirty="0" smtClean="0"/>
              <a:t>Some of the topics discussed during previous 12 months:</a:t>
            </a:r>
          </a:p>
          <a:p>
            <a:pPr lvl="1"/>
            <a:r>
              <a:rPr lang="en-GB" dirty="0" smtClean="0"/>
              <a:t>Replacement of facsimiles as a "secure" patient data transfer tool</a:t>
            </a:r>
          </a:p>
          <a:p>
            <a:pPr lvl="1"/>
            <a:r>
              <a:rPr lang="en-GB" dirty="0" smtClean="0"/>
              <a:t>Establishing a SOC, utilising SIEM</a:t>
            </a:r>
          </a:p>
          <a:p>
            <a:pPr lvl="1"/>
            <a:r>
              <a:rPr lang="en-GB" dirty="0" smtClean="0"/>
              <a:t>Office 365 themed phishing and intrusions</a:t>
            </a:r>
          </a:p>
          <a:p>
            <a:pPr lvl="1"/>
            <a:r>
              <a:rPr lang="en-GB" dirty="0" smtClean="0"/>
              <a:t>ISAC maturity and two-year action plan</a:t>
            </a:r>
          </a:p>
          <a:p>
            <a:endParaRPr lang="en-GB" dirty="0"/>
          </a:p>
        </p:txBody>
      </p:sp>
      <p:sp>
        <p:nvSpPr>
          <p:cNvPr id="4" name="Slide Number Placeholder 3"/>
          <p:cNvSpPr>
            <a:spLocks noGrp="1"/>
          </p:cNvSpPr>
          <p:nvPr>
            <p:ph type="sldNum" sz="quarter" idx="10"/>
          </p:nvPr>
        </p:nvSpPr>
        <p:spPr/>
        <p:txBody>
          <a:bodyPr/>
          <a:lstStyle/>
          <a:p>
            <a:fld id="{05D9855B-ACE4-481B-BB8F-E1DEF392C8B6}" type="slidenum">
              <a:rPr lang="fi-FI" smtClean="0"/>
              <a:t>9</a:t>
            </a:fld>
            <a:endParaRPr lang="fi-FI"/>
          </a:p>
        </p:txBody>
      </p:sp>
    </p:spTree>
    <p:extLst>
      <p:ext uri="{BB962C8B-B14F-4D97-AF65-F5344CB8AC3E}">
        <p14:creationId xmlns:p14="http://schemas.microsoft.com/office/powerpoint/2010/main" val="1362792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GB" dirty="0" smtClean="0"/>
              <a:t>Find one or a few champions and prepare facts about value of information sharing</a:t>
            </a:r>
          </a:p>
          <a:p>
            <a:pPr marL="914400" lvl="1" indent="-457200">
              <a:buFont typeface="Arial" panose="020B0604020202020204" pitchFamily="34" charset="0"/>
              <a:buChar char="•"/>
            </a:pPr>
            <a:r>
              <a:rPr lang="en-GB" dirty="0" smtClean="0"/>
              <a:t>Preferably</a:t>
            </a:r>
            <a:r>
              <a:rPr lang="en-GB" baseline="0" dirty="0" smtClean="0"/>
              <a:t> someone from the field who knows more key persons on the field.</a:t>
            </a:r>
            <a:endParaRPr lang="en-GB" dirty="0" smtClean="0"/>
          </a:p>
          <a:p>
            <a:pPr marL="457200" indent="-457200">
              <a:buFont typeface="+mj-lt"/>
              <a:buAutoNum type="arabicPeriod"/>
            </a:pPr>
            <a:r>
              <a:rPr lang="en-GB" dirty="0" smtClean="0"/>
              <a:t>Recruit a small number of trusted individuals for practical preparations</a:t>
            </a:r>
          </a:p>
          <a:p>
            <a:pPr marL="457200" indent="-457200">
              <a:buFont typeface="+mj-lt"/>
              <a:buAutoNum type="arabicPeriod"/>
            </a:pPr>
            <a:r>
              <a:rPr lang="en-GB" dirty="0" smtClean="0"/>
              <a:t>Agree upon ISAC's mission and rules and have them signed-off by senior </a:t>
            </a:r>
            <a:r>
              <a:rPr lang="en-GB" dirty="0" smtClean="0"/>
              <a:t>management</a:t>
            </a:r>
          </a:p>
          <a:p>
            <a:pPr marL="914400" lvl="1" indent="-457200">
              <a:buFont typeface="Arial" panose="020B0604020202020204" pitchFamily="34" charset="0"/>
              <a:buChar char="•"/>
            </a:pPr>
            <a:r>
              <a:rPr lang="en-GB" dirty="0" smtClean="0"/>
              <a:t>What should an ISAC do (at the minimum)?</a:t>
            </a:r>
          </a:p>
          <a:p>
            <a:pPr marL="1371600" lvl="2" indent="-457200">
              <a:buFont typeface="Arial" panose="020B0604020202020204" pitchFamily="34" charset="0"/>
              <a:buChar char="•"/>
            </a:pPr>
            <a:r>
              <a:rPr lang="en-US" dirty="0" smtClean="0"/>
              <a:t>Trusted circle of cyber security experts:</a:t>
            </a:r>
            <a:r>
              <a:rPr lang="en-US" baseline="0" dirty="0" smtClean="0"/>
              <a:t> meet peers, share pain points, network</a:t>
            </a:r>
            <a:endParaRPr lang="en-US" dirty="0" smtClean="0"/>
          </a:p>
          <a:p>
            <a:pPr marL="1371600" lvl="2" indent="-457200">
              <a:buFont typeface="Arial" panose="020B0604020202020204" pitchFamily="34" charset="0"/>
              <a:buChar char="•"/>
            </a:pPr>
            <a:r>
              <a:rPr lang="en-US" dirty="0" smtClean="0"/>
              <a:t>Share analysis efforts: emerging threats,</a:t>
            </a:r>
            <a:r>
              <a:rPr lang="en-US" baseline="0" dirty="0" smtClean="0"/>
              <a:t> post-incident analysis</a:t>
            </a:r>
            <a:endParaRPr lang="en-US" dirty="0" smtClean="0"/>
          </a:p>
          <a:p>
            <a:pPr marL="1371600" lvl="2" indent="-457200">
              <a:buFont typeface="Arial" panose="020B0604020202020204" pitchFamily="34" charset="0"/>
              <a:buChar char="•"/>
            </a:pPr>
            <a:r>
              <a:rPr lang="en-US" dirty="0" smtClean="0"/>
              <a:t>Share threat intelligence: give</a:t>
            </a:r>
            <a:r>
              <a:rPr lang="en-US" baseline="0" dirty="0" smtClean="0"/>
              <a:t> some, get some</a:t>
            </a:r>
            <a:endParaRPr lang="en-US" dirty="0" smtClean="0"/>
          </a:p>
          <a:p>
            <a:pPr marL="1371600" lvl="2" indent="-457200">
              <a:buFont typeface="Arial" panose="020B0604020202020204" pitchFamily="34" charset="0"/>
              <a:buChar char="•"/>
            </a:pPr>
            <a:r>
              <a:rPr lang="en-US" dirty="0" smtClean="0"/>
              <a:t>Share best practices: gain goodwill by sharing to the public</a:t>
            </a:r>
            <a:endParaRPr lang="en-GB" dirty="0" smtClean="0"/>
          </a:p>
          <a:p>
            <a:pPr marL="457200" indent="-457200">
              <a:buFont typeface="+mj-lt"/>
              <a:buAutoNum type="arabicPeriod"/>
            </a:pPr>
            <a:r>
              <a:rPr lang="en-GB" dirty="0" smtClean="0"/>
              <a:t>Appoint </a:t>
            </a:r>
            <a:r>
              <a:rPr lang="en-GB" dirty="0" smtClean="0"/>
              <a:t>operating members and organise regular meetings</a:t>
            </a:r>
          </a:p>
          <a:p>
            <a:endParaRPr lang="en-GB" dirty="0"/>
          </a:p>
        </p:txBody>
      </p:sp>
      <p:sp>
        <p:nvSpPr>
          <p:cNvPr id="4" name="Slide Number Placeholder 3"/>
          <p:cNvSpPr>
            <a:spLocks noGrp="1"/>
          </p:cNvSpPr>
          <p:nvPr>
            <p:ph type="sldNum" sz="quarter" idx="10"/>
          </p:nvPr>
        </p:nvSpPr>
        <p:spPr/>
        <p:txBody>
          <a:bodyPr/>
          <a:lstStyle/>
          <a:p>
            <a:fld id="{05D9855B-ACE4-481B-BB8F-E1DEF392C8B6}" type="slidenum">
              <a:rPr lang="fi-FI" smtClean="0"/>
              <a:t>10</a:t>
            </a:fld>
            <a:endParaRPr lang="fi-FI"/>
          </a:p>
        </p:txBody>
      </p:sp>
    </p:spTree>
    <p:extLst>
      <p:ext uri="{BB962C8B-B14F-4D97-AF65-F5344CB8AC3E}">
        <p14:creationId xmlns:p14="http://schemas.microsoft.com/office/powerpoint/2010/main" val="2094946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Ooph</a:t>
            </a:r>
            <a:r>
              <a:rPr lang="en-GB" dirty="0" smtClean="0"/>
              <a:t>, a rush-hour slide! I'm sorry for that. This is our generic maturity</a:t>
            </a:r>
            <a:r>
              <a:rPr lang="en-GB" baseline="0" dirty="0" smtClean="0"/>
              <a:t> model for our ISACs. Let's have a closer look on its level 1 because that's approximately where the Health ISAC currently aims at.</a:t>
            </a:r>
            <a:endParaRPr lang="en-GB" dirty="0"/>
          </a:p>
        </p:txBody>
      </p:sp>
      <p:sp>
        <p:nvSpPr>
          <p:cNvPr id="4" name="Slide Number Placeholder 3"/>
          <p:cNvSpPr>
            <a:spLocks noGrp="1"/>
          </p:cNvSpPr>
          <p:nvPr>
            <p:ph type="sldNum" sz="quarter" idx="10"/>
          </p:nvPr>
        </p:nvSpPr>
        <p:spPr/>
        <p:txBody>
          <a:bodyPr/>
          <a:lstStyle/>
          <a:p>
            <a:fld id="{05D9855B-ACE4-481B-BB8F-E1DEF392C8B6}" type="slidenum">
              <a:rPr lang="fi-FI" smtClean="0"/>
              <a:t>12</a:t>
            </a:fld>
            <a:endParaRPr lang="fi-FI"/>
          </a:p>
        </p:txBody>
      </p:sp>
    </p:spTree>
    <p:extLst>
      <p:ext uri="{BB962C8B-B14F-4D97-AF65-F5344CB8AC3E}">
        <p14:creationId xmlns:p14="http://schemas.microsoft.com/office/powerpoint/2010/main" val="3630674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NESA funded:</a:t>
            </a:r>
          </a:p>
          <a:p>
            <a:pPr marL="628650" lvl="1" indent="-171450">
              <a:buFont typeface="Arial" panose="020B0604020202020204" pitchFamily="34" charset="0"/>
              <a:buChar char="•"/>
            </a:pPr>
            <a:r>
              <a:rPr lang="en-GB" dirty="0" smtClean="0"/>
              <a:t>Part time project management covered</a:t>
            </a:r>
          </a:p>
          <a:p>
            <a:pPr marL="628650" lvl="1" indent="-171450">
              <a:buFont typeface="Arial" panose="020B0604020202020204" pitchFamily="34" charset="0"/>
              <a:buChar char="•"/>
            </a:pPr>
            <a:r>
              <a:rPr lang="en-GB" dirty="0" smtClean="0"/>
              <a:t>Members responsible of their own costs</a:t>
            </a:r>
          </a:p>
          <a:p>
            <a:endParaRPr lang="en-US" dirty="0" smtClean="0"/>
          </a:p>
          <a:p>
            <a:r>
              <a:rPr lang="en-US" dirty="0" smtClean="0"/>
              <a:t>Cyber security requirements for</a:t>
            </a:r>
            <a:r>
              <a:rPr lang="en-US" baseline="0" dirty="0" smtClean="0"/>
              <a:t> suppliers</a:t>
            </a:r>
            <a:r>
              <a:rPr lang="en-US" dirty="0" smtClean="0"/>
              <a:t>:</a:t>
            </a:r>
          </a:p>
          <a:p>
            <a:pPr marL="171450" indent="-171450">
              <a:buFont typeface="Arial" panose="020B0604020202020204" pitchFamily="34" charset="0"/>
              <a:buChar char="•"/>
            </a:pPr>
            <a:r>
              <a:rPr lang="en-US" dirty="0" smtClean="0"/>
              <a:t>Requirements analysis</a:t>
            </a:r>
          </a:p>
          <a:p>
            <a:pPr marL="171450" indent="-171450">
              <a:buFont typeface="Arial" panose="020B0604020202020204" pitchFamily="34" charset="0"/>
              <a:buChar char="•"/>
            </a:pPr>
            <a:r>
              <a:rPr lang="en-US" dirty="0" err="1" smtClean="0"/>
              <a:t>Categorised</a:t>
            </a:r>
            <a:r>
              <a:rPr lang="en-US" dirty="0" smtClean="0"/>
              <a:t> list of requirements</a:t>
            </a:r>
          </a:p>
          <a:p>
            <a:pPr marL="171450" indent="-171450">
              <a:buFont typeface="Arial" panose="020B0604020202020204" pitchFamily="34" charset="0"/>
              <a:buChar char="•"/>
            </a:pPr>
            <a:r>
              <a:rPr lang="en-US" dirty="0" smtClean="0"/>
              <a:t>Cyber security education for procurement</a:t>
            </a:r>
            <a:r>
              <a:rPr lang="en-US" baseline="0" dirty="0" smtClean="0"/>
              <a:t> specialists</a:t>
            </a:r>
            <a:endParaRPr lang="en-GB" dirty="0"/>
          </a:p>
        </p:txBody>
      </p:sp>
      <p:sp>
        <p:nvSpPr>
          <p:cNvPr id="4" name="Slide Number Placeholder 3"/>
          <p:cNvSpPr>
            <a:spLocks noGrp="1"/>
          </p:cNvSpPr>
          <p:nvPr>
            <p:ph type="sldNum" sz="quarter" idx="10"/>
          </p:nvPr>
        </p:nvSpPr>
        <p:spPr/>
        <p:txBody>
          <a:bodyPr/>
          <a:lstStyle/>
          <a:p>
            <a:fld id="{05D9855B-ACE4-481B-BB8F-E1DEF392C8B6}" type="slidenum">
              <a:rPr lang="fi-FI" smtClean="0"/>
              <a:t>15</a:t>
            </a:fld>
            <a:endParaRPr lang="fi-FI"/>
          </a:p>
        </p:txBody>
      </p:sp>
    </p:spTree>
    <p:extLst>
      <p:ext uri="{BB962C8B-B14F-4D97-AF65-F5344CB8AC3E}">
        <p14:creationId xmlns:p14="http://schemas.microsoft.com/office/powerpoint/2010/main" val="2569374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CF6F960-325A-44E1-933B-6DDBEE46F5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8787" y="1198715"/>
            <a:ext cx="3238342" cy="700428"/>
          </a:xfrm>
          <a:prstGeom prst="rect">
            <a:avLst/>
          </a:prstGeom>
        </p:spPr>
      </p:pic>
      <p:pic>
        <p:nvPicPr>
          <p:cNvPr id="12" name="Kuva 11">
            <a:extLst>
              <a:ext uri="{FF2B5EF4-FFF2-40B4-BE49-F238E27FC236}">
                <a16:creationId xmlns="" xmlns:a16="http://schemas.microsoft.com/office/drawing/2014/main" id="{16C8C64E-9D49-406D-8714-930E687605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324" y="215852"/>
            <a:ext cx="5060555" cy="6426296"/>
          </a:xfrm>
          <a:prstGeom prst="rect">
            <a:avLst/>
          </a:prstGeom>
        </p:spPr>
      </p:pic>
      <p:sp>
        <p:nvSpPr>
          <p:cNvPr id="2" name="Otsikko 1">
            <a:extLst>
              <a:ext uri="{FF2B5EF4-FFF2-40B4-BE49-F238E27FC236}">
                <a16:creationId xmlns="" xmlns:a16="http://schemas.microsoft.com/office/drawing/2014/main" id="{E23ECB7E-56E9-44FF-9967-2F41CCF35360}"/>
              </a:ext>
            </a:extLst>
          </p:cNvPr>
          <p:cNvSpPr>
            <a:spLocks noGrp="1"/>
          </p:cNvSpPr>
          <p:nvPr>
            <p:ph type="ctrTitle"/>
          </p:nvPr>
        </p:nvSpPr>
        <p:spPr>
          <a:xfrm>
            <a:off x="4400549" y="2533650"/>
            <a:ext cx="6924675" cy="1804988"/>
          </a:xfrm>
        </p:spPr>
        <p:txBody>
          <a:bodyPr anchor="b"/>
          <a:lstStyle>
            <a:lvl1pPr algn="r">
              <a:defRPr sz="5000" b="0"/>
            </a:lvl1pPr>
          </a:lstStyle>
          <a:p>
            <a:r>
              <a:rPr lang="en-US" smtClean="0"/>
              <a:t>Click to edit Master title style</a:t>
            </a:r>
            <a:endParaRPr lang="fi-FI" dirty="0"/>
          </a:p>
        </p:txBody>
      </p:sp>
      <p:sp>
        <p:nvSpPr>
          <p:cNvPr id="3" name="Alaotsikko 2">
            <a:extLst>
              <a:ext uri="{FF2B5EF4-FFF2-40B4-BE49-F238E27FC236}">
                <a16:creationId xmlns="" xmlns:a16="http://schemas.microsoft.com/office/drawing/2014/main" id="{455E83B3-5793-44D2-BD09-4458DC147608}"/>
              </a:ext>
            </a:extLst>
          </p:cNvPr>
          <p:cNvSpPr>
            <a:spLocks noGrp="1"/>
          </p:cNvSpPr>
          <p:nvPr>
            <p:ph type="subTitle" idx="1"/>
          </p:nvPr>
        </p:nvSpPr>
        <p:spPr>
          <a:xfrm>
            <a:off x="4400549" y="4514849"/>
            <a:ext cx="6924675" cy="971551"/>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dirty="0"/>
          </a:p>
        </p:txBody>
      </p:sp>
      <p:sp>
        <p:nvSpPr>
          <p:cNvPr id="8" name="Date Placeholder 7">
            <a:extLst>
              <a:ext uri="{FF2B5EF4-FFF2-40B4-BE49-F238E27FC236}">
                <a16:creationId xmlns="" xmlns:a16="http://schemas.microsoft.com/office/drawing/2014/main" id="{DAD7206E-9276-4616-9607-AD1FAD9F7430}"/>
              </a:ext>
            </a:extLst>
          </p:cNvPr>
          <p:cNvSpPr>
            <a:spLocks noGrp="1"/>
          </p:cNvSpPr>
          <p:nvPr>
            <p:ph type="dt" sz="half" idx="10"/>
          </p:nvPr>
        </p:nvSpPr>
        <p:spPr/>
        <p:txBody>
          <a:bodyPr/>
          <a:lstStyle/>
          <a:p>
            <a:r>
              <a:rPr lang="en-GB" smtClean="0"/>
              <a:t>21 June, 2019</a:t>
            </a:r>
            <a:endParaRPr lang="fi-FI" dirty="0"/>
          </a:p>
        </p:txBody>
      </p:sp>
      <p:sp>
        <p:nvSpPr>
          <p:cNvPr id="9" name="Footer Placeholder 8">
            <a:extLst>
              <a:ext uri="{FF2B5EF4-FFF2-40B4-BE49-F238E27FC236}">
                <a16:creationId xmlns="" xmlns:a16="http://schemas.microsoft.com/office/drawing/2014/main" id="{2EDE9DCB-550B-4F03-86D4-46F80379FB57}"/>
              </a:ext>
            </a:extLst>
          </p:cNvPr>
          <p:cNvSpPr>
            <a:spLocks noGrp="1"/>
          </p:cNvSpPr>
          <p:nvPr>
            <p:ph type="ftr" sz="quarter" idx="11"/>
          </p:nvPr>
        </p:nvSpPr>
        <p:spPr/>
        <p:txBody>
          <a:bodyPr/>
          <a:lstStyle/>
          <a:p>
            <a:pPr algn="l"/>
            <a:r>
              <a:rPr lang="en-US" smtClean="0"/>
              <a:t>Three circles to improve health care cyber security</a:t>
            </a:r>
            <a:endParaRPr lang="fi-FI" dirty="0"/>
          </a:p>
        </p:txBody>
      </p:sp>
      <p:sp>
        <p:nvSpPr>
          <p:cNvPr id="11" name="Slide Number Placeholder 10">
            <a:extLst>
              <a:ext uri="{FF2B5EF4-FFF2-40B4-BE49-F238E27FC236}">
                <a16:creationId xmlns="" xmlns:a16="http://schemas.microsoft.com/office/drawing/2014/main" id="{8D1A7BFD-8CD8-4257-95ED-B40EFB9311D0}"/>
              </a:ext>
            </a:extLst>
          </p:cNvPr>
          <p:cNvSpPr>
            <a:spLocks noGrp="1"/>
          </p:cNvSpPr>
          <p:nvPr>
            <p:ph type="sldNum" sz="quarter" idx="12"/>
          </p:nvPr>
        </p:nvSpPr>
        <p:spPr/>
        <p:txBody>
          <a:bodyPr/>
          <a:lstStyle/>
          <a:p>
            <a:fld id="{4EF9CB2D-4EE0-4AD1-8141-B2B0D36F0E53}" type="slidenum">
              <a:rPr lang="fi-FI" smtClean="0"/>
              <a:pPr/>
              <a:t>‹#›</a:t>
            </a:fld>
            <a:endParaRPr lang="fi-FI" dirty="0"/>
          </a:p>
        </p:txBody>
      </p:sp>
    </p:spTree>
    <p:extLst>
      <p:ext uri="{BB962C8B-B14F-4D97-AF65-F5344CB8AC3E}">
        <p14:creationId xmlns:p14="http://schemas.microsoft.com/office/powerpoint/2010/main" val="2523084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A66491B4-838E-4CFC-A8AD-546298C14E04}"/>
              </a:ext>
            </a:extLst>
          </p:cNvPr>
          <p:cNvSpPr>
            <a:spLocks noGrp="1"/>
          </p:cNvSpPr>
          <p:nvPr>
            <p:ph type="dt" sz="half" idx="10"/>
          </p:nvPr>
        </p:nvSpPr>
        <p:spPr/>
        <p:txBody>
          <a:bodyPr/>
          <a:lstStyle/>
          <a:p>
            <a:r>
              <a:rPr lang="en-GB" smtClean="0"/>
              <a:t>21 June, 2019</a:t>
            </a:r>
            <a:endParaRPr lang="fi-FI" dirty="0"/>
          </a:p>
        </p:txBody>
      </p:sp>
      <p:sp>
        <p:nvSpPr>
          <p:cNvPr id="6" name="Footer Placeholder 5">
            <a:extLst>
              <a:ext uri="{FF2B5EF4-FFF2-40B4-BE49-F238E27FC236}">
                <a16:creationId xmlns="" xmlns:a16="http://schemas.microsoft.com/office/drawing/2014/main" id="{CF18A377-D653-45EF-A802-FE8E3E1FC8C2}"/>
              </a:ext>
            </a:extLst>
          </p:cNvPr>
          <p:cNvSpPr>
            <a:spLocks noGrp="1"/>
          </p:cNvSpPr>
          <p:nvPr>
            <p:ph type="ftr" sz="quarter" idx="11"/>
          </p:nvPr>
        </p:nvSpPr>
        <p:spPr>
          <a:xfrm>
            <a:off x="5305647" y="6379535"/>
            <a:ext cx="4047904" cy="249865"/>
          </a:xfrm>
        </p:spPr>
        <p:txBody>
          <a:bodyPr/>
          <a:lstStyle/>
          <a:p>
            <a:pPr algn="l"/>
            <a:r>
              <a:rPr lang="en-US" smtClean="0"/>
              <a:t>Three circles to improve health care cyber security</a:t>
            </a:r>
            <a:endParaRPr lang="fi-FI" dirty="0"/>
          </a:p>
        </p:txBody>
      </p:sp>
      <p:sp>
        <p:nvSpPr>
          <p:cNvPr id="7" name="Slide Number Placeholder 6">
            <a:extLst>
              <a:ext uri="{FF2B5EF4-FFF2-40B4-BE49-F238E27FC236}">
                <a16:creationId xmlns="" xmlns:a16="http://schemas.microsoft.com/office/drawing/2014/main" id="{0199EB04-E720-4EB9-AFA1-02FB71457B76}"/>
              </a:ext>
            </a:extLst>
          </p:cNvPr>
          <p:cNvSpPr>
            <a:spLocks noGrp="1"/>
          </p:cNvSpPr>
          <p:nvPr>
            <p:ph type="sldNum" sz="quarter" idx="12"/>
          </p:nvPr>
        </p:nvSpPr>
        <p:spPr/>
        <p:txBody>
          <a:bodyPr/>
          <a:lstStyle/>
          <a:p>
            <a:fld id="{4EF9CB2D-4EE0-4AD1-8141-B2B0D36F0E53}" type="slidenum">
              <a:rPr lang="fi-FI" smtClean="0"/>
              <a:pPr/>
              <a:t>‹#›</a:t>
            </a:fld>
            <a:endParaRPr lang="fi-FI" dirty="0"/>
          </a:p>
        </p:txBody>
      </p:sp>
    </p:spTree>
    <p:extLst>
      <p:ext uri="{BB962C8B-B14F-4D97-AF65-F5344CB8AC3E}">
        <p14:creationId xmlns:p14="http://schemas.microsoft.com/office/powerpoint/2010/main" val="4186780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ihealueen otsikko">
    <p:spTree>
      <p:nvGrpSpPr>
        <p:cNvPr id="1" name=""/>
        <p:cNvGrpSpPr/>
        <p:nvPr/>
      </p:nvGrpSpPr>
      <p:grpSpPr>
        <a:xfrm>
          <a:off x="0" y="0"/>
          <a:ext cx="0" cy="0"/>
          <a:chOff x="0" y="0"/>
          <a:chExt cx="0" cy="0"/>
        </a:xfrm>
      </p:grpSpPr>
      <p:sp>
        <p:nvSpPr>
          <p:cNvPr id="6" name="Kuvan paikkamerkki 7">
            <a:extLst>
              <a:ext uri="{FF2B5EF4-FFF2-40B4-BE49-F238E27FC236}">
                <a16:creationId xmlns="" xmlns:a16="http://schemas.microsoft.com/office/drawing/2014/main" id="{34D5BBBA-75A9-4A13-AE2E-2D738AE53619}"/>
              </a:ext>
            </a:extLst>
          </p:cNvPr>
          <p:cNvSpPr>
            <a:spLocks noGrp="1"/>
          </p:cNvSpPr>
          <p:nvPr>
            <p:ph type="pic" sz="quarter" idx="13"/>
          </p:nvPr>
        </p:nvSpPr>
        <p:spPr>
          <a:xfrm>
            <a:off x="220332" y="215409"/>
            <a:ext cx="5056518" cy="6427181"/>
          </a:xfrm>
          <a:custGeom>
            <a:avLst/>
            <a:gdLst>
              <a:gd name="connsiteX0" fmla="*/ 0 w 5056518"/>
              <a:gd name="connsiteY0" fmla="*/ 0 h 6427181"/>
              <a:gd name="connsiteX1" fmla="*/ 5056518 w 5056518"/>
              <a:gd name="connsiteY1" fmla="*/ 0 h 6427181"/>
              <a:gd name="connsiteX2" fmla="*/ 5056518 w 5056518"/>
              <a:gd name="connsiteY2" fmla="*/ 6427181 h 6427181"/>
              <a:gd name="connsiteX3" fmla="*/ 0 w 5056518"/>
              <a:gd name="connsiteY3" fmla="*/ 6427181 h 6427181"/>
              <a:gd name="connsiteX4" fmla="*/ 0 w 5056518"/>
              <a:gd name="connsiteY4" fmla="*/ 0 h 6427181"/>
              <a:gd name="connsiteX0" fmla="*/ 0 w 5056518"/>
              <a:gd name="connsiteY0" fmla="*/ 0 h 6427181"/>
              <a:gd name="connsiteX1" fmla="*/ 2379993 w 5056518"/>
              <a:gd name="connsiteY1" fmla="*/ 3666 h 6427181"/>
              <a:gd name="connsiteX2" fmla="*/ 5056518 w 5056518"/>
              <a:gd name="connsiteY2" fmla="*/ 0 h 6427181"/>
              <a:gd name="connsiteX3" fmla="*/ 5056518 w 5056518"/>
              <a:gd name="connsiteY3" fmla="*/ 6427181 h 6427181"/>
              <a:gd name="connsiteX4" fmla="*/ 0 w 5056518"/>
              <a:gd name="connsiteY4" fmla="*/ 6427181 h 6427181"/>
              <a:gd name="connsiteX5" fmla="*/ 0 w 5056518"/>
              <a:gd name="connsiteY5" fmla="*/ 0 h 6427181"/>
              <a:gd name="connsiteX0" fmla="*/ 0 w 5056518"/>
              <a:gd name="connsiteY0" fmla="*/ 0 h 6427181"/>
              <a:gd name="connsiteX1" fmla="*/ 2379993 w 5056518"/>
              <a:gd name="connsiteY1" fmla="*/ 3666 h 6427181"/>
              <a:gd name="connsiteX2" fmla="*/ 5056518 w 5056518"/>
              <a:gd name="connsiteY2" fmla="*/ 6427181 h 6427181"/>
              <a:gd name="connsiteX3" fmla="*/ 0 w 5056518"/>
              <a:gd name="connsiteY3" fmla="*/ 6427181 h 6427181"/>
              <a:gd name="connsiteX4" fmla="*/ 0 w 5056518"/>
              <a:gd name="connsiteY4" fmla="*/ 0 h 6427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6518" h="6427181">
                <a:moveTo>
                  <a:pt x="0" y="0"/>
                </a:moveTo>
                <a:lnTo>
                  <a:pt x="2379993" y="3666"/>
                </a:lnTo>
                <a:lnTo>
                  <a:pt x="5056518" y="6427181"/>
                </a:lnTo>
                <a:lnTo>
                  <a:pt x="0" y="6427181"/>
                </a:lnTo>
                <a:lnTo>
                  <a:pt x="0" y="0"/>
                </a:lnTo>
                <a:close/>
              </a:path>
            </a:pathLst>
          </a:custGeom>
          <a:solidFill>
            <a:schemeClr val="bg1">
              <a:lumMod val="95000"/>
            </a:schemeClr>
          </a:solidFill>
        </p:spPr>
        <p:txBody>
          <a:bodyPr anchor="ctr" anchorCtr="0"/>
          <a:lstStyle>
            <a:lvl1pPr marL="0" indent="0" algn="l">
              <a:buNone/>
              <a:defRPr b="1" i="1"/>
            </a:lvl1pPr>
          </a:lstStyle>
          <a:p>
            <a:r>
              <a:rPr lang="en-US" smtClean="0"/>
              <a:t>Click icon to add picture</a:t>
            </a:r>
            <a:endParaRPr lang="fi-FI" dirty="0"/>
          </a:p>
        </p:txBody>
      </p:sp>
      <p:sp>
        <p:nvSpPr>
          <p:cNvPr id="2" name="Otsikko 1">
            <a:extLst>
              <a:ext uri="{FF2B5EF4-FFF2-40B4-BE49-F238E27FC236}">
                <a16:creationId xmlns="" xmlns:a16="http://schemas.microsoft.com/office/drawing/2014/main" id="{E23ECB7E-56E9-44FF-9967-2F41CCF35360}"/>
              </a:ext>
            </a:extLst>
          </p:cNvPr>
          <p:cNvSpPr>
            <a:spLocks noGrp="1"/>
          </p:cNvSpPr>
          <p:nvPr>
            <p:ph type="ctrTitle"/>
          </p:nvPr>
        </p:nvSpPr>
        <p:spPr>
          <a:xfrm>
            <a:off x="4400549" y="2533650"/>
            <a:ext cx="6924675" cy="1804988"/>
          </a:xfrm>
        </p:spPr>
        <p:txBody>
          <a:bodyPr anchor="b"/>
          <a:lstStyle>
            <a:lvl1pPr algn="r">
              <a:defRPr sz="5000" b="0"/>
            </a:lvl1pPr>
          </a:lstStyle>
          <a:p>
            <a:r>
              <a:rPr lang="en-US" smtClean="0"/>
              <a:t>Click to edit Master title style</a:t>
            </a:r>
            <a:endParaRPr lang="fi-FI" dirty="0"/>
          </a:p>
        </p:txBody>
      </p:sp>
      <p:sp>
        <p:nvSpPr>
          <p:cNvPr id="3" name="Alaotsikko 2">
            <a:extLst>
              <a:ext uri="{FF2B5EF4-FFF2-40B4-BE49-F238E27FC236}">
                <a16:creationId xmlns="" xmlns:a16="http://schemas.microsoft.com/office/drawing/2014/main" id="{455E83B3-5793-44D2-BD09-4458DC147608}"/>
              </a:ext>
            </a:extLst>
          </p:cNvPr>
          <p:cNvSpPr>
            <a:spLocks noGrp="1"/>
          </p:cNvSpPr>
          <p:nvPr>
            <p:ph type="subTitle" idx="1"/>
          </p:nvPr>
        </p:nvSpPr>
        <p:spPr>
          <a:xfrm>
            <a:off x="4400549" y="4514849"/>
            <a:ext cx="6924675" cy="971551"/>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dirty="0"/>
          </a:p>
        </p:txBody>
      </p:sp>
      <p:pic>
        <p:nvPicPr>
          <p:cNvPr id="7" name="Picture 6">
            <a:extLst>
              <a:ext uri="{FF2B5EF4-FFF2-40B4-BE49-F238E27FC236}">
                <a16:creationId xmlns="" xmlns:a16="http://schemas.microsoft.com/office/drawing/2014/main" id="{A708C373-2B93-498B-B8B8-3B038B8EE0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8787" y="1198715"/>
            <a:ext cx="3238342" cy="700428"/>
          </a:xfrm>
          <a:prstGeom prst="rect">
            <a:avLst/>
          </a:prstGeom>
        </p:spPr>
      </p:pic>
      <p:sp>
        <p:nvSpPr>
          <p:cNvPr id="9" name="Date Placeholder 8">
            <a:extLst>
              <a:ext uri="{FF2B5EF4-FFF2-40B4-BE49-F238E27FC236}">
                <a16:creationId xmlns="" xmlns:a16="http://schemas.microsoft.com/office/drawing/2014/main" id="{FF59FA1A-BC28-452A-A927-18B5FC71DFC9}"/>
              </a:ext>
            </a:extLst>
          </p:cNvPr>
          <p:cNvSpPr>
            <a:spLocks noGrp="1"/>
          </p:cNvSpPr>
          <p:nvPr>
            <p:ph type="dt" sz="half" idx="14"/>
          </p:nvPr>
        </p:nvSpPr>
        <p:spPr/>
        <p:txBody>
          <a:bodyPr/>
          <a:lstStyle/>
          <a:p>
            <a:r>
              <a:rPr lang="en-GB" smtClean="0"/>
              <a:t>21 June, 2019</a:t>
            </a:r>
            <a:endParaRPr lang="fi-FI" dirty="0"/>
          </a:p>
        </p:txBody>
      </p:sp>
      <p:sp>
        <p:nvSpPr>
          <p:cNvPr id="11" name="Footer Placeholder 10">
            <a:extLst>
              <a:ext uri="{FF2B5EF4-FFF2-40B4-BE49-F238E27FC236}">
                <a16:creationId xmlns="" xmlns:a16="http://schemas.microsoft.com/office/drawing/2014/main" id="{C9EDC41E-1074-4966-A95B-3AC6355C3B63}"/>
              </a:ext>
            </a:extLst>
          </p:cNvPr>
          <p:cNvSpPr>
            <a:spLocks noGrp="1"/>
          </p:cNvSpPr>
          <p:nvPr>
            <p:ph type="ftr" sz="quarter" idx="15"/>
          </p:nvPr>
        </p:nvSpPr>
        <p:spPr>
          <a:xfrm>
            <a:off x="5316279" y="6368903"/>
            <a:ext cx="4037272" cy="260498"/>
          </a:xfrm>
        </p:spPr>
        <p:txBody>
          <a:bodyPr/>
          <a:lstStyle/>
          <a:p>
            <a:pPr algn="l"/>
            <a:r>
              <a:rPr lang="en-US" smtClean="0"/>
              <a:t>Three circles to improve health care cyber security</a:t>
            </a:r>
            <a:endParaRPr lang="fi-FI" dirty="0"/>
          </a:p>
        </p:txBody>
      </p:sp>
      <p:sp>
        <p:nvSpPr>
          <p:cNvPr id="12" name="Slide Number Placeholder 11">
            <a:extLst>
              <a:ext uri="{FF2B5EF4-FFF2-40B4-BE49-F238E27FC236}">
                <a16:creationId xmlns="" xmlns:a16="http://schemas.microsoft.com/office/drawing/2014/main" id="{5DD0ECD4-626A-47ED-8DC1-BE3BD9BB67CA}"/>
              </a:ext>
            </a:extLst>
          </p:cNvPr>
          <p:cNvSpPr>
            <a:spLocks noGrp="1"/>
          </p:cNvSpPr>
          <p:nvPr>
            <p:ph type="sldNum" sz="quarter" idx="16"/>
          </p:nvPr>
        </p:nvSpPr>
        <p:spPr/>
        <p:txBody>
          <a:bodyPr/>
          <a:lstStyle/>
          <a:p>
            <a:fld id="{4EF9CB2D-4EE0-4AD1-8141-B2B0D36F0E53}" type="slidenum">
              <a:rPr lang="fi-FI" smtClean="0"/>
              <a:pPr/>
              <a:t>‹#›</a:t>
            </a:fld>
            <a:endParaRPr lang="fi-FI" dirty="0"/>
          </a:p>
        </p:txBody>
      </p:sp>
    </p:spTree>
    <p:extLst>
      <p:ext uri="{BB962C8B-B14F-4D97-AF65-F5344CB8AC3E}">
        <p14:creationId xmlns:p14="http://schemas.microsoft.com/office/powerpoint/2010/main" val="285053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ihealueen kuva 1">
    <p:spTree>
      <p:nvGrpSpPr>
        <p:cNvPr id="1" name=""/>
        <p:cNvGrpSpPr/>
        <p:nvPr/>
      </p:nvGrpSpPr>
      <p:grpSpPr>
        <a:xfrm>
          <a:off x="0" y="0"/>
          <a:ext cx="0" cy="0"/>
          <a:chOff x="0" y="0"/>
          <a:chExt cx="0" cy="0"/>
        </a:xfrm>
      </p:grpSpPr>
      <p:sp>
        <p:nvSpPr>
          <p:cNvPr id="7" name="Kuvan paikkamerkki 7">
            <a:extLst>
              <a:ext uri="{FF2B5EF4-FFF2-40B4-BE49-F238E27FC236}">
                <a16:creationId xmlns="" xmlns:a16="http://schemas.microsoft.com/office/drawing/2014/main" id="{1CCAE254-0E36-49CA-9ABD-7B210099A4BD}"/>
              </a:ext>
            </a:extLst>
          </p:cNvPr>
          <p:cNvSpPr>
            <a:spLocks noGrp="1"/>
          </p:cNvSpPr>
          <p:nvPr>
            <p:ph type="pic" sz="quarter" idx="13"/>
          </p:nvPr>
        </p:nvSpPr>
        <p:spPr bwMode="gray">
          <a:xfrm>
            <a:off x="219075" y="215409"/>
            <a:ext cx="11765027" cy="6427181"/>
          </a:xfrm>
          <a:custGeom>
            <a:avLst/>
            <a:gdLst>
              <a:gd name="connsiteX0" fmla="*/ 0 w 11763771"/>
              <a:gd name="connsiteY0" fmla="*/ 0 h 6427181"/>
              <a:gd name="connsiteX1" fmla="*/ 11763771 w 11763771"/>
              <a:gd name="connsiteY1" fmla="*/ 0 h 6427181"/>
              <a:gd name="connsiteX2" fmla="*/ 11763771 w 11763771"/>
              <a:gd name="connsiteY2" fmla="*/ 6427181 h 6427181"/>
              <a:gd name="connsiteX3" fmla="*/ 0 w 11763771"/>
              <a:gd name="connsiteY3" fmla="*/ 6427181 h 6427181"/>
              <a:gd name="connsiteX4" fmla="*/ 0 w 11763771"/>
              <a:gd name="connsiteY4" fmla="*/ 0 h 6427181"/>
              <a:gd name="connsiteX0" fmla="*/ 1256 w 11765027"/>
              <a:gd name="connsiteY0" fmla="*/ 0 h 6427181"/>
              <a:gd name="connsiteX1" fmla="*/ 11765027 w 11765027"/>
              <a:gd name="connsiteY1" fmla="*/ 0 h 6427181"/>
              <a:gd name="connsiteX2" fmla="*/ 11765027 w 11765027"/>
              <a:gd name="connsiteY2" fmla="*/ 6427181 h 6427181"/>
              <a:gd name="connsiteX3" fmla="*/ 1256 w 11765027"/>
              <a:gd name="connsiteY3" fmla="*/ 6427181 h 6427181"/>
              <a:gd name="connsiteX4" fmla="*/ 0 w 11765027"/>
              <a:gd name="connsiteY4" fmla="*/ 5604366 h 6427181"/>
              <a:gd name="connsiteX5" fmla="*/ 1256 w 11765027"/>
              <a:gd name="connsiteY5" fmla="*/ 0 h 6427181"/>
              <a:gd name="connsiteX0" fmla="*/ 1256 w 11765027"/>
              <a:gd name="connsiteY0" fmla="*/ 0 h 6427181"/>
              <a:gd name="connsiteX1" fmla="*/ 11765027 w 11765027"/>
              <a:gd name="connsiteY1" fmla="*/ 0 h 6427181"/>
              <a:gd name="connsiteX2" fmla="*/ 11765027 w 11765027"/>
              <a:gd name="connsiteY2" fmla="*/ 6427181 h 6427181"/>
              <a:gd name="connsiteX3" fmla="*/ 1981200 w 11765027"/>
              <a:gd name="connsiteY3" fmla="*/ 6423516 h 6427181"/>
              <a:gd name="connsiteX4" fmla="*/ 1256 w 11765027"/>
              <a:gd name="connsiteY4" fmla="*/ 6427181 h 6427181"/>
              <a:gd name="connsiteX5" fmla="*/ 0 w 11765027"/>
              <a:gd name="connsiteY5" fmla="*/ 5604366 h 6427181"/>
              <a:gd name="connsiteX6" fmla="*/ 1256 w 11765027"/>
              <a:gd name="connsiteY6" fmla="*/ 0 h 6427181"/>
              <a:gd name="connsiteX0" fmla="*/ 1256 w 11765027"/>
              <a:gd name="connsiteY0" fmla="*/ 0 h 6427181"/>
              <a:gd name="connsiteX1" fmla="*/ 11765027 w 11765027"/>
              <a:gd name="connsiteY1" fmla="*/ 0 h 6427181"/>
              <a:gd name="connsiteX2" fmla="*/ 11765027 w 11765027"/>
              <a:gd name="connsiteY2" fmla="*/ 6427181 h 6427181"/>
              <a:gd name="connsiteX3" fmla="*/ 1981200 w 11765027"/>
              <a:gd name="connsiteY3" fmla="*/ 6423516 h 6427181"/>
              <a:gd name="connsiteX4" fmla="*/ 0 w 11765027"/>
              <a:gd name="connsiteY4" fmla="*/ 5604366 h 6427181"/>
              <a:gd name="connsiteX5" fmla="*/ 1256 w 11765027"/>
              <a:gd name="connsiteY5" fmla="*/ 0 h 642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5027" h="6427181">
                <a:moveTo>
                  <a:pt x="1256" y="0"/>
                </a:moveTo>
                <a:lnTo>
                  <a:pt x="11765027" y="0"/>
                </a:lnTo>
                <a:lnTo>
                  <a:pt x="11765027" y="6427181"/>
                </a:lnTo>
                <a:lnTo>
                  <a:pt x="1981200" y="6423516"/>
                </a:lnTo>
                <a:lnTo>
                  <a:pt x="0" y="5604366"/>
                </a:lnTo>
                <a:cubicBezTo>
                  <a:pt x="419" y="3736244"/>
                  <a:pt x="837" y="1868122"/>
                  <a:pt x="1256" y="0"/>
                </a:cubicBezTo>
                <a:close/>
              </a:path>
            </a:pathLst>
          </a:custGeom>
          <a:solidFill>
            <a:schemeClr val="bg1">
              <a:lumMod val="95000"/>
            </a:schemeClr>
          </a:solidFill>
        </p:spPr>
        <p:txBody>
          <a:bodyPr/>
          <a:lstStyle>
            <a:lvl1pPr marL="0" indent="0" algn="ctr">
              <a:buNone/>
              <a:defRPr b="1" i="1"/>
            </a:lvl1pPr>
          </a:lstStyle>
          <a:p>
            <a:r>
              <a:rPr lang="en-US" smtClean="0"/>
              <a:t>Click icon to add picture</a:t>
            </a:r>
            <a:endParaRPr lang="fi-FI" dirty="0"/>
          </a:p>
        </p:txBody>
      </p:sp>
      <p:sp>
        <p:nvSpPr>
          <p:cNvPr id="2" name="Otsikko 1">
            <a:extLst>
              <a:ext uri="{FF2B5EF4-FFF2-40B4-BE49-F238E27FC236}">
                <a16:creationId xmlns="" xmlns:a16="http://schemas.microsoft.com/office/drawing/2014/main" id="{E23ECB7E-56E9-44FF-9967-2F41CCF35360}"/>
              </a:ext>
            </a:extLst>
          </p:cNvPr>
          <p:cNvSpPr>
            <a:spLocks noGrp="1"/>
          </p:cNvSpPr>
          <p:nvPr>
            <p:ph type="ctrTitle"/>
          </p:nvPr>
        </p:nvSpPr>
        <p:spPr>
          <a:xfrm>
            <a:off x="6271404" y="2533650"/>
            <a:ext cx="5053820" cy="1804988"/>
          </a:xfrm>
        </p:spPr>
        <p:txBody>
          <a:bodyPr anchor="b"/>
          <a:lstStyle>
            <a:lvl1pPr algn="r">
              <a:defRPr sz="5000" b="0">
                <a:solidFill>
                  <a:schemeClr val="bg1"/>
                </a:solidFill>
              </a:defRPr>
            </a:lvl1pPr>
          </a:lstStyle>
          <a:p>
            <a:r>
              <a:rPr lang="en-US" smtClean="0"/>
              <a:t>Click to edit Master title style</a:t>
            </a:r>
            <a:endParaRPr lang="fi-FI" dirty="0"/>
          </a:p>
        </p:txBody>
      </p:sp>
      <p:sp>
        <p:nvSpPr>
          <p:cNvPr id="3" name="Alaotsikko 2">
            <a:extLst>
              <a:ext uri="{FF2B5EF4-FFF2-40B4-BE49-F238E27FC236}">
                <a16:creationId xmlns="" xmlns:a16="http://schemas.microsoft.com/office/drawing/2014/main" id="{455E83B3-5793-44D2-BD09-4458DC147608}"/>
              </a:ext>
            </a:extLst>
          </p:cNvPr>
          <p:cNvSpPr>
            <a:spLocks noGrp="1"/>
          </p:cNvSpPr>
          <p:nvPr>
            <p:ph type="subTitle" idx="1"/>
          </p:nvPr>
        </p:nvSpPr>
        <p:spPr>
          <a:xfrm>
            <a:off x="6271404" y="4514849"/>
            <a:ext cx="5053820" cy="971551"/>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dirty="0"/>
          </a:p>
        </p:txBody>
      </p:sp>
    </p:spTree>
    <p:extLst>
      <p:ext uri="{BB962C8B-B14F-4D97-AF65-F5344CB8AC3E}">
        <p14:creationId xmlns:p14="http://schemas.microsoft.com/office/powerpoint/2010/main" val="3328178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ihealueen kuva 2">
    <p:spTree>
      <p:nvGrpSpPr>
        <p:cNvPr id="1" name=""/>
        <p:cNvGrpSpPr/>
        <p:nvPr/>
      </p:nvGrpSpPr>
      <p:grpSpPr>
        <a:xfrm>
          <a:off x="0" y="0"/>
          <a:ext cx="0" cy="0"/>
          <a:chOff x="0" y="0"/>
          <a:chExt cx="0" cy="0"/>
        </a:xfrm>
      </p:grpSpPr>
      <p:sp>
        <p:nvSpPr>
          <p:cNvPr id="8" name="Rectangle 6">
            <a:extLst>
              <a:ext uri="{FF2B5EF4-FFF2-40B4-BE49-F238E27FC236}">
                <a16:creationId xmlns="" xmlns:a16="http://schemas.microsoft.com/office/drawing/2014/main" id="{4920A1D9-2D2A-429B-86F6-6B0EA1925A11}"/>
              </a:ext>
            </a:extLst>
          </p:cNvPr>
          <p:cNvSpPr>
            <a:spLocks noChangeArrowheads="1"/>
          </p:cNvSpPr>
          <p:nvPr userDrawn="1"/>
        </p:nvSpPr>
        <p:spPr bwMode="auto">
          <a:xfrm>
            <a:off x="209550" y="215409"/>
            <a:ext cx="11769735" cy="6427181"/>
          </a:xfrm>
          <a:custGeom>
            <a:avLst/>
            <a:gdLst>
              <a:gd name="connsiteX0" fmla="*/ 0 w 11763773"/>
              <a:gd name="connsiteY0" fmla="*/ 0 h 6427181"/>
              <a:gd name="connsiteX1" fmla="*/ 11763773 w 11763773"/>
              <a:gd name="connsiteY1" fmla="*/ 0 h 6427181"/>
              <a:gd name="connsiteX2" fmla="*/ 11763773 w 11763773"/>
              <a:gd name="connsiteY2" fmla="*/ 6427181 h 6427181"/>
              <a:gd name="connsiteX3" fmla="*/ 0 w 11763773"/>
              <a:gd name="connsiteY3" fmla="*/ 6427181 h 6427181"/>
              <a:gd name="connsiteX4" fmla="*/ 0 w 11763773"/>
              <a:gd name="connsiteY4" fmla="*/ 0 h 6427181"/>
              <a:gd name="connsiteX0" fmla="*/ 5962 w 11769735"/>
              <a:gd name="connsiteY0" fmla="*/ 0 h 6427181"/>
              <a:gd name="connsiteX1" fmla="*/ 11769735 w 11769735"/>
              <a:gd name="connsiteY1" fmla="*/ 0 h 6427181"/>
              <a:gd name="connsiteX2" fmla="*/ 11769735 w 11769735"/>
              <a:gd name="connsiteY2" fmla="*/ 6427181 h 6427181"/>
              <a:gd name="connsiteX3" fmla="*/ 5962 w 11769735"/>
              <a:gd name="connsiteY3" fmla="*/ 6427181 h 6427181"/>
              <a:gd name="connsiteX4" fmla="*/ 0 w 11769735"/>
              <a:gd name="connsiteY4" fmla="*/ 5575791 h 6427181"/>
              <a:gd name="connsiteX5" fmla="*/ 5962 w 11769735"/>
              <a:gd name="connsiteY5" fmla="*/ 0 h 6427181"/>
              <a:gd name="connsiteX0" fmla="*/ 5962 w 11769735"/>
              <a:gd name="connsiteY0" fmla="*/ 0 h 6427181"/>
              <a:gd name="connsiteX1" fmla="*/ 11769735 w 11769735"/>
              <a:gd name="connsiteY1" fmla="*/ 0 h 6427181"/>
              <a:gd name="connsiteX2" fmla="*/ 11769735 w 11769735"/>
              <a:gd name="connsiteY2" fmla="*/ 6427181 h 6427181"/>
              <a:gd name="connsiteX3" fmla="*/ 2181225 w 11769735"/>
              <a:gd name="connsiteY3" fmla="*/ 6423516 h 6427181"/>
              <a:gd name="connsiteX4" fmla="*/ 5962 w 11769735"/>
              <a:gd name="connsiteY4" fmla="*/ 6427181 h 6427181"/>
              <a:gd name="connsiteX5" fmla="*/ 0 w 11769735"/>
              <a:gd name="connsiteY5" fmla="*/ 5575791 h 6427181"/>
              <a:gd name="connsiteX6" fmla="*/ 5962 w 11769735"/>
              <a:gd name="connsiteY6" fmla="*/ 0 h 6427181"/>
              <a:gd name="connsiteX0" fmla="*/ 5962 w 11769735"/>
              <a:gd name="connsiteY0" fmla="*/ 0 h 6427181"/>
              <a:gd name="connsiteX1" fmla="*/ 11769735 w 11769735"/>
              <a:gd name="connsiteY1" fmla="*/ 0 h 6427181"/>
              <a:gd name="connsiteX2" fmla="*/ 11769735 w 11769735"/>
              <a:gd name="connsiteY2" fmla="*/ 6427181 h 6427181"/>
              <a:gd name="connsiteX3" fmla="*/ 2181225 w 11769735"/>
              <a:gd name="connsiteY3" fmla="*/ 6423516 h 6427181"/>
              <a:gd name="connsiteX4" fmla="*/ 0 w 11769735"/>
              <a:gd name="connsiteY4" fmla="*/ 5575791 h 6427181"/>
              <a:gd name="connsiteX5" fmla="*/ 5962 w 11769735"/>
              <a:gd name="connsiteY5" fmla="*/ 0 h 642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9735" h="6427181">
                <a:moveTo>
                  <a:pt x="5962" y="0"/>
                </a:moveTo>
                <a:lnTo>
                  <a:pt x="11769735" y="0"/>
                </a:lnTo>
                <a:lnTo>
                  <a:pt x="11769735" y="6427181"/>
                </a:lnTo>
                <a:lnTo>
                  <a:pt x="2181225" y="6423516"/>
                </a:lnTo>
                <a:lnTo>
                  <a:pt x="0" y="5575791"/>
                </a:lnTo>
                <a:cubicBezTo>
                  <a:pt x="1987" y="3717194"/>
                  <a:pt x="3975" y="1858597"/>
                  <a:pt x="5962" y="0"/>
                </a:cubicBezTo>
                <a:close/>
              </a:path>
            </a:pathLst>
          </a:custGeom>
          <a:solidFill>
            <a:srgbClr val="F8F8F8"/>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5" name="Kuvan paikkamerkki 7">
            <a:extLst>
              <a:ext uri="{FF2B5EF4-FFF2-40B4-BE49-F238E27FC236}">
                <a16:creationId xmlns="" xmlns:a16="http://schemas.microsoft.com/office/drawing/2014/main" id="{A22B445C-0973-40BA-BE6E-582A8DE14E8A}"/>
              </a:ext>
            </a:extLst>
          </p:cNvPr>
          <p:cNvSpPr>
            <a:spLocks noGrp="1"/>
          </p:cNvSpPr>
          <p:nvPr>
            <p:ph type="pic" sz="quarter" idx="14"/>
          </p:nvPr>
        </p:nvSpPr>
        <p:spPr bwMode="gray">
          <a:xfrm>
            <a:off x="219075" y="876301"/>
            <a:ext cx="11765027" cy="5766290"/>
          </a:xfrm>
          <a:custGeom>
            <a:avLst/>
            <a:gdLst>
              <a:gd name="connsiteX0" fmla="*/ 0 w 11763771"/>
              <a:gd name="connsiteY0" fmla="*/ 0 h 6427181"/>
              <a:gd name="connsiteX1" fmla="*/ 11763771 w 11763771"/>
              <a:gd name="connsiteY1" fmla="*/ 0 h 6427181"/>
              <a:gd name="connsiteX2" fmla="*/ 11763771 w 11763771"/>
              <a:gd name="connsiteY2" fmla="*/ 6427181 h 6427181"/>
              <a:gd name="connsiteX3" fmla="*/ 0 w 11763771"/>
              <a:gd name="connsiteY3" fmla="*/ 6427181 h 6427181"/>
              <a:gd name="connsiteX4" fmla="*/ 0 w 11763771"/>
              <a:gd name="connsiteY4" fmla="*/ 0 h 6427181"/>
              <a:gd name="connsiteX0" fmla="*/ 1256 w 11765027"/>
              <a:gd name="connsiteY0" fmla="*/ 0 h 6427181"/>
              <a:gd name="connsiteX1" fmla="*/ 11765027 w 11765027"/>
              <a:gd name="connsiteY1" fmla="*/ 0 h 6427181"/>
              <a:gd name="connsiteX2" fmla="*/ 11765027 w 11765027"/>
              <a:gd name="connsiteY2" fmla="*/ 6427181 h 6427181"/>
              <a:gd name="connsiteX3" fmla="*/ 1256 w 11765027"/>
              <a:gd name="connsiteY3" fmla="*/ 6427181 h 6427181"/>
              <a:gd name="connsiteX4" fmla="*/ 0 w 11765027"/>
              <a:gd name="connsiteY4" fmla="*/ 5604366 h 6427181"/>
              <a:gd name="connsiteX5" fmla="*/ 1256 w 11765027"/>
              <a:gd name="connsiteY5" fmla="*/ 0 h 6427181"/>
              <a:gd name="connsiteX0" fmla="*/ 1256 w 11765027"/>
              <a:gd name="connsiteY0" fmla="*/ 0 h 6427181"/>
              <a:gd name="connsiteX1" fmla="*/ 11765027 w 11765027"/>
              <a:gd name="connsiteY1" fmla="*/ 0 h 6427181"/>
              <a:gd name="connsiteX2" fmla="*/ 11765027 w 11765027"/>
              <a:gd name="connsiteY2" fmla="*/ 6427181 h 6427181"/>
              <a:gd name="connsiteX3" fmla="*/ 1981200 w 11765027"/>
              <a:gd name="connsiteY3" fmla="*/ 6423516 h 6427181"/>
              <a:gd name="connsiteX4" fmla="*/ 1256 w 11765027"/>
              <a:gd name="connsiteY4" fmla="*/ 6427181 h 6427181"/>
              <a:gd name="connsiteX5" fmla="*/ 0 w 11765027"/>
              <a:gd name="connsiteY5" fmla="*/ 5604366 h 6427181"/>
              <a:gd name="connsiteX6" fmla="*/ 1256 w 11765027"/>
              <a:gd name="connsiteY6" fmla="*/ 0 h 6427181"/>
              <a:gd name="connsiteX0" fmla="*/ 1256 w 11765027"/>
              <a:gd name="connsiteY0" fmla="*/ 0 h 6427181"/>
              <a:gd name="connsiteX1" fmla="*/ 11765027 w 11765027"/>
              <a:gd name="connsiteY1" fmla="*/ 0 h 6427181"/>
              <a:gd name="connsiteX2" fmla="*/ 11765027 w 11765027"/>
              <a:gd name="connsiteY2" fmla="*/ 6427181 h 6427181"/>
              <a:gd name="connsiteX3" fmla="*/ 1981200 w 11765027"/>
              <a:gd name="connsiteY3" fmla="*/ 6423516 h 6427181"/>
              <a:gd name="connsiteX4" fmla="*/ 0 w 11765027"/>
              <a:gd name="connsiteY4" fmla="*/ 5604366 h 6427181"/>
              <a:gd name="connsiteX5" fmla="*/ 1256 w 11765027"/>
              <a:gd name="connsiteY5" fmla="*/ 0 h 6427181"/>
              <a:gd name="connsiteX0" fmla="*/ 871762 w 12635533"/>
              <a:gd name="connsiteY0" fmla="*/ 0 h 6427181"/>
              <a:gd name="connsiteX1" fmla="*/ 12635533 w 12635533"/>
              <a:gd name="connsiteY1" fmla="*/ 0 h 6427181"/>
              <a:gd name="connsiteX2" fmla="*/ 12635533 w 12635533"/>
              <a:gd name="connsiteY2" fmla="*/ 6427181 h 6427181"/>
              <a:gd name="connsiteX3" fmla="*/ 2851706 w 12635533"/>
              <a:gd name="connsiteY3" fmla="*/ 6423516 h 6427181"/>
              <a:gd name="connsiteX4" fmla="*/ 870506 w 12635533"/>
              <a:gd name="connsiteY4" fmla="*/ 5604366 h 6427181"/>
              <a:gd name="connsiteX5" fmla="*/ 870506 w 12635533"/>
              <a:gd name="connsiteY5" fmla="*/ 660891 h 6427181"/>
              <a:gd name="connsiteX6" fmla="*/ 871762 w 12635533"/>
              <a:gd name="connsiteY6" fmla="*/ 0 h 6427181"/>
              <a:gd name="connsiteX0" fmla="*/ 871762 w 12635533"/>
              <a:gd name="connsiteY0" fmla="*/ 0 h 6427181"/>
              <a:gd name="connsiteX1" fmla="*/ 12635533 w 12635533"/>
              <a:gd name="connsiteY1" fmla="*/ 0 h 6427181"/>
              <a:gd name="connsiteX2" fmla="*/ 12635533 w 12635533"/>
              <a:gd name="connsiteY2" fmla="*/ 6427181 h 6427181"/>
              <a:gd name="connsiteX3" fmla="*/ 2851706 w 12635533"/>
              <a:gd name="connsiteY3" fmla="*/ 6423516 h 6427181"/>
              <a:gd name="connsiteX4" fmla="*/ 870506 w 12635533"/>
              <a:gd name="connsiteY4" fmla="*/ 5604366 h 6427181"/>
              <a:gd name="connsiteX5" fmla="*/ 870506 w 12635533"/>
              <a:gd name="connsiteY5" fmla="*/ 660891 h 6427181"/>
              <a:gd name="connsiteX6" fmla="*/ 871762 w 12635533"/>
              <a:gd name="connsiteY6" fmla="*/ 0 h 6427181"/>
              <a:gd name="connsiteX0" fmla="*/ 871762 w 12635533"/>
              <a:gd name="connsiteY0" fmla="*/ 0 h 6427181"/>
              <a:gd name="connsiteX1" fmla="*/ 12635533 w 12635533"/>
              <a:gd name="connsiteY1" fmla="*/ 0 h 6427181"/>
              <a:gd name="connsiteX2" fmla="*/ 12633881 w 12635533"/>
              <a:gd name="connsiteY2" fmla="*/ 5566266 h 6427181"/>
              <a:gd name="connsiteX3" fmla="*/ 12635533 w 12635533"/>
              <a:gd name="connsiteY3" fmla="*/ 6427181 h 6427181"/>
              <a:gd name="connsiteX4" fmla="*/ 2851706 w 12635533"/>
              <a:gd name="connsiteY4" fmla="*/ 6423516 h 6427181"/>
              <a:gd name="connsiteX5" fmla="*/ 870506 w 12635533"/>
              <a:gd name="connsiteY5" fmla="*/ 5604366 h 6427181"/>
              <a:gd name="connsiteX6" fmla="*/ 870506 w 12635533"/>
              <a:gd name="connsiteY6" fmla="*/ 660891 h 6427181"/>
              <a:gd name="connsiteX7" fmla="*/ 871762 w 12635533"/>
              <a:gd name="connsiteY7" fmla="*/ 0 h 6427181"/>
              <a:gd name="connsiteX0" fmla="*/ 871762 w 12635533"/>
              <a:gd name="connsiteY0" fmla="*/ 0 h 6427181"/>
              <a:gd name="connsiteX1" fmla="*/ 12633881 w 12635533"/>
              <a:gd name="connsiteY1" fmla="*/ 5566266 h 6427181"/>
              <a:gd name="connsiteX2" fmla="*/ 12635533 w 12635533"/>
              <a:gd name="connsiteY2" fmla="*/ 6427181 h 6427181"/>
              <a:gd name="connsiteX3" fmla="*/ 2851706 w 12635533"/>
              <a:gd name="connsiteY3" fmla="*/ 6423516 h 6427181"/>
              <a:gd name="connsiteX4" fmla="*/ 870506 w 12635533"/>
              <a:gd name="connsiteY4" fmla="*/ 5604366 h 6427181"/>
              <a:gd name="connsiteX5" fmla="*/ 870506 w 12635533"/>
              <a:gd name="connsiteY5" fmla="*/ 660891 h 6427181"/>
              <a:gd name="connsiteX6" fmla="*/ 871762 w 12635533"/>
              <a:gd name="connsiteY6" fmla="*/ 0 h 6427181"/>
              <a:gd name="connsiteX0" fmla="*/ 0 w 11765027"/>
              <a:gd name="connsiteY0" fmla="*/ 8 h 5766298"/>
              <a:gd name="connsiteX1" fmla="*/ 11763375 w 11765027"/>
              <a:gd name="connsiteY1" fmla="*/ 4905383 h 5766298"/>
              <a:gd name="connsiteX2" fmla="*/ 11765027 w 11765027"/>
              <a:gd name="connsiteY2" fmla="*/ 5766298 h 5766298"/>
              <a:gd name="connsiteX3" fmla="*/ 1981200 w 11765027"/>
              <a:gd name="connsiteY3" fmla="*/ 5762633 h 5766298"/>
              <a:gd name="connsiteX4" fmla="*/ 0 w 11765027"/>
              <a:gd name="connsiteY4" fmla="*/ 4943483 h 5766298"/>
              <a:gd name="connsiteX5" fmla="*/ 0 w 11765027"/>
              <a:gd name="connsiteY5" fmla="*/ 8 h 5766298"/>
              <a:gd name="connsiteX0" fmla="*/ 0 w 11765027"/>
              <a:gd name="connsiteY0" fmla="*/ 0 h 5766290"/>
              <a:gd name="connsiteX1" fmla="*/ 11763375 w 11765027"/>
              <a:gd name="connsiteY1" fmla="*/ 4905375 h 5766290"/>
              <a:gd name="connsiteX2" fmla="*/ 11765027 w 11765027"/>
              <a:gd name="connsiteY2" fmla="*/ 5766290 h 5766290"/>
              <a:gd name="connsiteX3" fmla="*/ 1981200 w 11765027"/>
              <a:gd name="connsiteY3" fmla="*/ 5762625 h 5766290"/>
              <a:gd name="connsiteX4" fmla="*/ 0 w 11765027"/>
              <a:gd name="connsiteY4" fmla="*/ 4943475 h 5766290"/>
              <a:gd name="connsiteX5" fmla="*/ 0 w 11765027"/>
              <a:gd name="connsiteY5" fmla="*/ 0 h 576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5027" h="5766290">
                <a:moveTo>
                  <a:pt x="0" y="0"/>
                </a:moveTo>
                <a:lnTo>
                  <a:pt x="11763375" y="4905375"/>
                </a:lnTo>
                <a:cubicBezTo>
                  <a:pt x="11763926" y="5192347"/>
                  <a:pt x="11764476" y="5479318"/>
                  <a:pt x="11765027" y="5766290"/>
                </a:cubicBezTo>
                <a:lnTo>
                  <a:pt x="1981200" y="5762625"/>
                </a:lnTo>
                <a:lnTo>
                  <a:pt x="0" y="4943475"/>
                </a:lnTo>
                <a:lnTo>
                  <a:pt x="0" y="0"/>
                </a:lnTo>
                <a:close/>
              </a:path>
            </a:pathLst>
          </a:custGeom>
          <a:solidFill>
            <a:schemeClr val="bg1">
              <a:lumMod val="95000"/>
            </a:schemeClr>
          </a:solidFill>
        </p:spPr>
        <p:txBody>
          <a:bodyPr anchor="ctr" anchorCtr="0"/>
          <a:lstStyle>
            <a:lvl1pPr marL="0" indent="0" algn="l">
              <a:buNone/>
              <a:defRPr b="1" i="1"/>
            </a:lvl1pPr>
          </a:lstStyle>
          <a:p>
            <a:r>
              <a:rPr lang="en-US" smtClean="0"/>
              <a:t>Click icon to add picture</a:t>
            </a:r>
            <a:endParaRPr lang="fi-FI" dirty="0"/>
          </a:p>
        </p:txBody>
      </p:sp>
      <p:sp>
        <p:nvSpPr>
          <p:cNvPr id="2" name="Otsikko 1">
            <a:extLst>
              <a:ext uri="{FF2B5EF4-FFF2-40B4-BE49-F238E27FC236}">
                <a16:creationId xmlns="" xmlns:a16="http://schemas.microsoft.com/office/drawing/2014/main" id="{E23ECB7E-56E9-44FF-9967-2F41CCF35360}"/>
              </a:ext>
            </a:extLst>
          </p:cNvPr>
          <p:cNvSpPr>
            <a:spLocks noGrp="1"/>
          </p:cNvSpPr>
          <p:nvPr>
            <p:ph type="ctrTitle"/>
          </p:nvPr>
        </p:nvSpPr>
        <p:spPr>
          <a:xfrm>
            <a:off x="3219451" y="9525"/>
            <a:ext cx="8105774" cy="1804988"/>
          </a:xfrm>
        </p:spPr>
        <p:txBody>
          <a:bodyPr anchor="b"/>
          <a:lstStyle>
            <a:lvl1pPr algn="r">
              <a:defRPr sz="5000" b="0"/>
            </a:lvl1pPr>
          </a:lstStyle>
          <a:p>
            <a:r>
              <a:rPr lang="en-US" smtClean="0"/>
              <a:t>Click to edit Master title style</a:t>
            </a:r>
            <a:endParaRPr lang="fi-FI" dirty="0"/>
          </a:p>
        </p:txBody>
      </p:sp>
      <p:sp>
        <p:nvSpPr>
          <p:cNvPr id="3" name="Alaotsikko 2">
            <a:extLst>
              <a:ext uri="{FF2B5EF4-FFF2-40B4-BE49-F238E27FC236}">
                <a16:creationId xmlns="" xmlns:a16="http://schemas.microsoft.com/office/drawing/2014/main" id="{455E83B3-5793-44D2-BD09-4458DC147608}"/>
              </a:ext>
            </a:extLst>
          </p:cNvPr>
          <p:cNvSpPr>
            <a:spLocks noGrp="1"/>
          </p:cNvSpPr>
          <p:nvPr>
            <p:ph type="subTitle" idx="1"/>
          </p:nvPr>
        </p:nvSpPr>
        <p:spPr>
          <a:xfrm>
            <a:off x="3219451" y="1990724"/>
            <a:ext cx="8105774" cy="971551"/>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dirty="0"/>
          </a:p>
        </p:txBody>
      </p:sp>
    </p:spTree>
    <p:extLst>
      <p:ext uri="{BB962C8B-B14F-4D97-AF65-F5344CB8AC3E}">
        <p14:creationId xmlns:p14="http://schemas.microsoft.com/office/powerpoint/2010/main" val="540510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ihealueen kuva 3">
    <p:spTree>
      <p:nvGrpSpPr>
        <p:cNvPr id="1" name=""/>
        <p:cNvGrpSpPr/>
        <p:nvPr/>
      </p:nvGrpSpPr>
      <p:grpSpPr>
        <a:xfrm>
          <a:off x="0" y="0"/>
          <a:ext cx="0" cy="0"/>
          <a:chOff x="0" y="0"/>
          <a:chExt cx="0" cy="0"/>
        </a:xfrm>
      </p:grpSpPr>
      <p:sp>
        <p:nvSpPr>
          <p:cNvPr id="7" name="Kuvan paikkamerkki 7">
            <a:extLst>
              <a:ext uri="{FF2B5EF4-FFF2-40B4-BE49-F238E27FC236}">
                <a16:creationId xmlns="" xmlns:a16="http://schemas.microsoft.com/office/drawing/2014/main" id="{CDD77D7F-85B3-47C5-B2B7-5812F05A4583}"/>
              </a:ext>
            </a:extLst>
          </p:cNvPr>
          <p:cNvSpPr>
            <a:spLocks noGrp="1"/>
          </p:cNvSpPr>
          <p:nvPr>
            <p:ph type="pic" sz="quarter" idx="13"/>
          </p:nvPr>
        </p:nvSpPr>
        <p:spPr bwMode="gray">
          <a:xfrm>
            <a:off x="219075" y="215409"/>
            <a:ext cx="11765027" cy="5566266"/>
          </a:xfrm>
          <a:custGeom>
            <a:avLst/>
            <a:gdLst>
              <a:gd name="connsiteX0" fmla="*/ 0 w 11763771"/>
              <a:gd name="connsiteY0" fmla="*/ 0 h 6427181"/>
              <a:gd name="connsiteX1" fmla="*/ 11763771 w 11763771"/>
              <a:gd name="connsiteY1" fmla="*/ 0 h 6427181"/>
              <a:gd name="connsiteX2" fmla="*/ 11763771 w 11763771"/>
              <a:gd name="connsiteY2" fmla="*/ 6427181 h 6427181"/>
              <a:gd name="connsiteX3" fmla="*/ 0 w 11763771"/>
              <a:gd name="connsiteY3" fmla="*/ 6427181 h 6427181"/>
              <a:gd name="connsiteX4" fmla="*/ 0 w 11763771"/>
              <a:gd name="connsiteY4" fmla="*/ 0 h 6427181"/>
              <a:gd name="connsiteX0" fmla="*/ 1256 w 11765027"/>
              <a:gd name="connsiteY0" fmla="*/ 0 h 6427181"/>
              <a:gd name="connsiteX1" fmla="*/ 11765027 w 11765027"/>
              <a:gd name="connsiteY1" fmla="*/ 0 h 6427181"/>
              <a:gd name="connsiteX2" fmla="*/ 11765027 w 11765027"/>
              <a:gd name="connsiteY2" fmla="*/ 6427181 h 6427181"/>
              <a:gd name="connsiteX3" fmla="*/ 1256 w 11765027"/>
              <a:gd name="connsiteY3" fmla="*/ 6427181 h 6427181"/>
              <a:gd name="connsiteX4" fmla="*/ 0 w 11765027"/>
              <a:gd name="connsiteY4" fmla="*/ 5566266 h 6427181"/>
              <a:gd name="connsiteX5" fmla="*/ 1256 w 11765027"/>
              <a:gd name="connsiteY5" fmla="*/ 0 h 6427181"/>
              <a:gd name="connsiteX0" fmla="*/ 1256 w 11765027"/>
              <a:gd name="connsiteY0" fmla="*/ 0 h 6427181"/>
              <a:gd name="connsiteX1" fmla="*/ 11765027 w 11765027"/>
              <a:gd name="connsiteY1" fmla="*/ 0 h 6427181"/>
              <a:gd name="connsiteX2" fmla="*/ 11763375 w 11765027"/>
              <a:gd name="connsiteY2" fmla="*/ 670416 h 6427181"/>
              <a:gd name="connsiteX3" fmla="*/ 11765027 w 11765027"/>
              <a:gd name="connsiteY3" fmla="*/ 6427181 h 6427181"/>
              <a:gd name="connsiteX4" fmla="*/ 1256 w 11765027"/>
              <a:gd name="connsiteY4" fmla="*/ 6427181 h 6427181"/>
              <a:gd name="connsiteX5" fmla="*/ 0 w 11765027"/>
              <a:gd name="connsiteY5" fmla="*/ 5566266 h 6427181"/>
              <a:gd name="connsiteX6" fmla="*/ 1256 w 11765027"/>
              <a:gd name="connsiteY6" fmla="*/ 0 h 6427181"/>
              <a:gd name="connsiteX0" fmla="*/ 1256 w 11765027"/>
              <a:gd name="connsiteY0" fmla="*/ 0 h 6427181"/>
              <a:gd name="connsiteX1" fmla="*/ 11765027 w 11765027"/>
              <a:gd name="connsiteY1" fmla="*/ 0 h 6427181"/>
              <a:gd name="connsiteX2" fmla="*/ 11763375 w 11765027"/>
              <a:gd name="connsiteY2" fmla="*/ 670416 h 6427181"/>
              <a:gd name="connsiteX3" fmla="*/ 1256 w 11765027"/>
              <a:gd name="connsiteY3" fmla="*/ 6427181 h 6427181"/>
              <a:gd name="connsiteX4" fmla="*/ 0 w 11765027"/>
              <a:gd name="connsiteY4" fmla="*/ 5566266 h 6427181"/>
              <a:gd name="connsiteX5" fmla="*/ 1256 w 11765027"/>
              <a:gd name="connsiteY5" fmla="*/ 0 h 6427181"/>
              <a:gd name="connsiteX0" fmla="*/ 1256 w 11765027"/>
              <a:gd name="connsiteY0" fmla="*/ 0 h 5568517"/>
              <a:gd name="connsiteX1" fmla="*/ 11765027 w 11765027"/>
              <a:gd name="connsiteY1" fmla="*/ 0 h 5568517"/>
              <a:gd name="connsiteX2" fmla="*/ 11763375 w 11765027"/>
              <a:gd name="connsiteY2" fmla="*/ 670416 h 5568517"/>
              <a:gd name="connsiteX3" fmla="*/ 0 w 11765027"/>
              <a:gd name="connsiteY3" fmla="*/ 5566266 h 5568517"/>
              <a:gd name="connsiteX4" fmla="*/ 1256 w 11765027"/>
              <a:gd name="connsiteY4" fmla="*/ 0 h 5568517"/>
              <a:gd name="connsiteX0" fmla="*/ 1256 w 11765027"/>
              <a:gd name="connsiteY0" fmla="*/ 0 h 5566266"/>
              <a:gd name="connsiteX1" fmla="*/ 11765027 w 11765027"/>
              <a:gd name="connsiteY1" fmla="*/ 0 h 5566266"/>
              <a:gd name="connsiteX2" fmla="*/ 11763375 w 11765027"/>
              <a:gd name="connsiteY2" fmla="*/ 670416 h 5566266"/>
              <a:gd name="connsiteX3" fmla="*/ 0 w 11765027"/>
              <a:gd name="connsiteY3" fmla="*/ 5566266 h 5566266"/>
              <a:gd name="connsiteX4" fmla="*/ 1256 w 11765027"/>
              <a:gd name="connsiteY4" fmla="*/ 0 h 5566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5027" h="5566266">
                <a:moveTo>
                  <a:pt x="1256" y="0"/>
                </a:moveTo>
                <a:lnTo>
                  <a:pt x="11765027" y="0"/>
                </a:lnTo>
                <a:cubicBezTo>
                  <a:pt x="11764476" y="223472"/>
                  <a:pt x="11763926" y="446944"/>
                  <a:pt x="11763375" y="670416"/>
                </a:cubicBezTo>
                <a:lnTo>
                  <a:pt x="0" y="5566266"/>
                </a:lnTo>
                <a:cubicBezTo>
                  <a:pt x="419" y="3710844"/>
                  <a:pt x="837" y="1855422"/>
                  <a:pt x="1256" y="0"/>
                </a:cubicBezTo>
                <a:close/>
              </a:path>
            </a:pathLst>
          </a:custGeom>
          <a:solidFill>
            <a:schemeClr val="bg1">
              <a:lumMod val="95000"/>
            </a:schemeClr>
          </a:solidFill>
        </p:spPr>
        <p:txBody>
          <a:bodyPr/>
          <a:lstStyle>
            <a:lvl1pPr marL="0" indent="0" algn="ctr">
              <a:buNone/>
              <a:defRPr b="1" i="1"/>
            </a:lvl1pPr>
          </a:lstStyle>
          <a:p>
            <a:r>
              <a:rPr lang="en-US" smtClean="0"/>
              <a:t>Click icon to add picture</a:t>
            </a:r>
            <a:endParaRPr lang="fi-FI" dirty="0"/>
          </a:p>
        </p:txBody>
      </p:sp>
      <p:sp>
        <p:nvSpPr>
          <p:cNvPr id="2" name="Otsikko 1">
            <a:extLst>
              <a:ext uri="{FF2B5EF4-FFF2-40B4-BE49-F238E27FC236}">
                <a16:creationId xmlns="" xmlns:a16="http://schemas.microsoft.com/office/drawing/2014/main" id="{E23ECB7E-56E9-44FF-9967-2F41CCF35360}"/>
              </a:ext>
            </a:extLst>
          </p:cNvPr>
          <p:cNvSpPr>
            <a:spLocks noGrp="1"/>
          </p:cNvSpPr>
          <p:nvPr>
            <p:ph type="ctrTitle"/>
          </p:nvPr>
        </p:nvSpPr>
        <p:spPr>
          <a:xfrm>
            <a:off x="4400549" y="2533650"/>
            <a:ext cx="6924675" cy="1804988"/>
          </a:xfrm>
        </p:spPr>
        <p:txBody>
          <a:bodyPr anchor="b"/>
          <a:lstStyle>
            <a:lvl1pPr algn="r">
              <a:defRPr sz="5000" b="0"/>
            </a:lvl1pPr>
          </a:lstStyle>
          <a:p>
            <a:r>
              <a:rPr lang="en-US" smtClean="0"/>
              <a:t>Click to edit Master title style</a:t>
            </a:r>
            <a:endParaRPr lang="fi-FI" dirty="0"/>
          </a:p>
        </p:txBody>
      </p:sp>
      <p:sp>
        <p:nvSpPr>
          <p:cNvPr id="3" name="Alaotsikko 2">
            <a:extLst>
              <a:ext uri="{FF2B5EF4-FFF2-40B4-BE49-F238E27FC236}">
                <a16:creationId xmlns="" xmlns:a16="http://schemas.microsoft.com/office/drawing/2014/main" id="{455E83B3-5793-44D2-BD09-4458DC147608}"/>
              </a:ext>
            </a:extLst>
          </p:cNvPr>
          <p:cNvSpPr>
            <a:spLocks noGrp="1"/>
          </p:cNvSpPr>
          <p:nvPr>
            <p:ph type="subTitle" idx="1"/>
          </p:nvPr>
        </p:nvSpPr>
        <p:spPr>
          <a:xfrm>
            <a:off x="4400549" y="4514849"/>
            <a:ext cx="6924675" cy="971551"/>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dirty="0"/>
          </a:p>
        </p:txBody>
      </p:sp>
    </p:spTree>
    <p:extLst>
      <p:ext uri="{BB962C8B-B14F-4D97-AF65-F5344CB8AC3E}">
        <p14:creationId xmlns:p14="http://schemas.microsoft.com/office/powerpoint/2010/main" val="3690522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ihealueen otsikko taustalla">
    <p:bg>
      <p:bgPr>
        <a:solidFill>
          <a:srgbClr val="0058B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 xmlns:a16="http://schemas.microsoft.com/office/drawing/2014/main" id="{290E2495-0676-44A0-8D2B-D10C0F5A631A}"/>
              </a:ext>
            </a:extLst>
          </p:cNvPr>
          <p:cNvSpPr>
            <a:spLocks noEditPoints="1"/>
          </p:cNvSpPr>
          <p:nvPr userDrawn="1"/>
        </p:nvSpPr>
        <p:spPr bwMode="auto">
          <a:xfrm>
            <a:off x="0" y="0"/>
            <a:ext cx="12193200" cy="6858000"/>
          </a:xfrm>
          <a:custGeom>
            <a:avLst/>
            <a:gdLst>
              <a:gd name="T0" fmla="*/ 0 w 33867"/>
              <a:gd name="T1" fmla="*/ 0 h 19050"/>
              <a:gd name="T2" fmla="*/ 33867 w 33867"/>
              <a:gd name="T3" fmla="*/ 0 h 19050"/>
              <a:gd name="T4" fmla="*/ 33867 w 33867"/>
              <a:gd name="T5" fmla="*/ 19050 h 19050"/>
              <a:gd name="T6" fmla="*/ 0 w 33867"/>
              <a:gd name="T7" fmla="*/ 19050 h 19050"/>
              <a:gd name="T8" fmla="*/ 0 w 33867"/>
              <a:gd name="T9" fmla="*/ 0 h 19050"/>
              <a:gd name="T10" fmla="*/ 33270 w 33867"/>
              <a:gd name="T11" fmla="*/ 18450 h 19050"/>
              <a:gd name="T12" fmla="*/ 5861 w 33867"/>
              <a:gd name="T13" fmla="*/ 18450 h 19050"/>
              <a:gd name="T14" fmla="*/ 600 w 33867"/>
              <a:gd name="T15" fmla="*/ 16257 h 19050"/>
              <a:gd name="T16" fmla="*/ 600 w 33867"/>
              <a:gd name="T17" fmla="*/ 600 h 19050"/>
              <a:gd name="T18" fmla="*/ 33270 w 33867"/>
              <a:gd name="T19" fmla="*/ 600 h 19050"/>
              <a:gd name="T20" fmla="*/ 33270 w 33867"/>
              <a:gd name="T21" fmla="*/ 1845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67" h="19050">
                <a:moveTo>
                  <a:pt x="0" y="0"/>
                </a:moveTo>
                <a:lnTo>
                  <a:pt x="33867" y="0"/>
                </a:lnTo>
                <a:lnTo>
                  <a:pt x="33867" y="19050"/>
                </a:lnTo>
                <a:lnTo>
                  <a:pt x="0" y="19050"/>
                </a:lnTo>
                <a:lnTo>
                  <a:pt x="0" y="0"/>
                </a:lnTo>
                <a:close/>
                <a:moveTo>
                  <a:pt x="33270" y="18450"/>
                </a:moveTo>
                <a:lnTo>
                  <a:pt x="5861" y="18450"/>
                </a:lnTo>
                <a:lnTo>
                  <a:pt x="600" y="16257"/>
                </a:lnTo>
                <a:lnTo>
                  <a:pt x="600" y="600"/>
                </a:lnTo>
                <a:lnTo>
                  <a:pt x="33270" y="600"/>
                </a:lnTo>
                <a:lnTo>
                  <a:pt x="33270" y="184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 xmlns:a16="http://schemas.microsoft.com/office/drawing/2014/main" id="{E23ECB7E-56E9-44FF-9967-2F41CCF35360}"/>
              </a:ext>
            </a:extLst>
          </p:cNvPr>
          <p:cNvSpPr>
            <a:spLocks noGrp="1"/>
          </p:cNvSpPr>
          <p:nvPr>
            <p:ph type="ctrTitle"/>
          </p:nvPr>
        </p:nvSpPr>
        <p:spPr>
          <a:xfrm>
            <a:off x="4400549" y="2533650"/>
            <a:ext cx="6924675" cy="1804988"/>
          </a:xfrm>
        </p:spPr>
        <p:txBody>
          <a:bodyPr anchor="b"/>
          <a:lstStyle>
            <a:lvl1pPr algn="r">
              <a:defRPr sz="5000" b="0">
                <a:solidFill>
                  <a:schemeClr val="bg1"/>
                </a:solidFill>
              </a:defRPr>
            </a:lvl1pPr>
          </a:lstStyle>
          <a:p>
            <a:r>
              <a:rPr lang="en-US" smtClean="0"/>
              <a:t>Click to edit Master title style</a:t>
            </a:r>
            <a:endParaRPr lang="fi-FI" dirty="0"/>
          </a:p>
        </p:txBody>
      </p:sp>
      <p:sp>
        <p:nvSpPr>
          <p:cNvPr id="3" name="Alaotsikko 2">
            <a:extLst>
              <a:ext uri="{FF2B5EF4-FFF2-40B4-BE49-F238E27FC236}">
                <a16:creationId xmlns="" xmlns:a16="http://schemas.microsoft.com/office/drawing/2014/main" id="{455E83B3-5793-44D2-BD09-4458DC147608}"/>
              </a:ext>
            </a:extLst>
          </p:cNvPr>
          <p:cNvSpPr>
            <a:spLocks noGrp="1"/>
          </p:cNvSpPr>
          <p:nvPr>
            <p:ph type="subTitle" idx="1"/>
          </p:nvPr>
        </p:nvSpPr>
        <p:spPr>
          <a:xfrm>
            <a:off x="4400549" y="4514849"/>
            <a:ext cx="6924675" cy="971551"/>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dirty="0"/>
          </a:p>
        </p:txBody>
      </p:sp>
      <p:pic>
        <p:nvPicPr>
          <p:cNvPr id="6" name="Picture 5">
            <a:extLst>
              <a:ext uri="{FF2B5EF4-FFF2-40B4-BE49-F238E27FC236}">
                <a16:creationId xmlns="" xmlns:a16="http://schemas.microsoft.com/office/drawing/2014/main" id="{F60FB39C-0E7F-4E4E-B074-8611927E62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1136" y="6492483"/>
            <a:ext cx="1116651" cy="241523"/>
          </a:xfrm>
          <a:prstGeom prst="rect">
            <a:avLst/>
          </a:prstGeom>
        </p:spPr>
      </p:pic>
    </p:spTree>
    <p:extLst>
      <p:ext uri="{BB962C8B-B14F-4D97-AF65-F5344CB8AC3E}">
        <p14:creationId xmlns:p14="http://schemas.microsoft.com/office/powerpoint/2010/main" val="1433362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petus">
    <p:spTree>
      <p:nvGrpSpPr>
        <p:cNvPr id="1" name=""/>
        <p:cNvGrpSpPr/>
        <p:nvPr/>
      </p:nvGrpSpPr>
      <p:grpSpPr>
        <a:xfrm>
          <a:off x="0" y="0"/>
          <a:ext cx="0" cy="0"/>
          <a:chOff x="0" y="0"/>
          <a:chExt cx="0" cy="0"/>
        </a:xfrm>
      </p:grpSpPr>
      <p:sp>
        <p:nvSpPr>
          <p:cNvPr id="9" name="Freeform 5">
            <a:extLst>
              <a:ext uri="{FF2B5EF4-FFF2-40B4-BE49-F238E27FC236}">
                <a16:creationId xmlns="" xmlns:a16="http://schemas.microsoft.com/office/drawing/2014/main" id="{8E1E6BE7-22C1-44F8-8859-E1366551607B}"/>
              </a:ext>
            </a:extLst>
          </p:cNvPr>
          <p:cNvSpPr>
            <a:spLocks/>
          </p:cNvSpPr>
          <p:nvPr userDrawn="1"/>
        </p:nvSpPr>
        <p:spPr bwMode="auto">
          <a:xfrm>
            <a:off x="216000" y="216000"/>
            <a:ext cx="9167813" cy="6426000"/>
          </a:xfrm>
          <a:custGeom>
            <a:avLst/>
            <a:gdLst>
              <a:gd name="T0" fmla="*/ 25436 w 25436"/>
              <a:gd name="T1" fmla="*/ 17850 h 17850"/>
              <a:gd name="T2" fmla="*/ 0 w 25436"/>
              <a:gd name="T3" fmla="*/ 17850 h 17850"/>
              <a:gd name="T4" fmla="*/ 0 w 25436"/>
              <a:gd name="T5" fmla="*/ 0 h 17850"/>
              <a:gd name="T6" fmla="*/ 17985 w 25436"/>
              <a:gd name="T7" fmla="*/ 0 h 17850"/>
              <a:gd name="T8" fmla="*/ 25436 w 25436"/>
              <a:gd name="T9" fmla="*/ 17850 h 17850"/>
            </a:gdLst>
            <a:ahLst/>
            <a:cxnLst>
              <a:cxn ang="0">
                <a:pos x="T0" y="T1"/>
              </a:cxn>
              <a:cxn ang="0">
                <a:pos x="T2" y="T3"/>
              </a:cxn>
              <a:cxn ang="0">
                <a:pos x="T4" y="T5"/>
              </a:cxn>
              <a:cxn ang="0">
                <a:pos x="T6" y="T7"/>
              </a:cxn>
              <a:cxn ang="0">
                <a:pos x="T8" y="T9"/>
              </a:cxn>
            </a:cxnLst>
            <a:rect l="0" t="0" r="r" b="b"/>
            <a:pathLst>
              <a:path w="25436" h="17850">
                <a:moveTo>
                  <a:pt x="25436" y="17850"/>
                </a:moveTo>
                <a:lnTo>
                  <a:pt x="0" y="17850"/>
                </a:lnTo>
                <a:lnTo>
                  <a:pt x="0" y="0"/>
                </a:lnTo>
                <a:lnTo>
                  <a:pt x="17985" y="0"/>
                </a:lnTo>
                <a:lnTo>
                  <a:pt x="25436" y="17850"/>
                </a:lnTo>
                <a:close/>
              </a:path>
            </a:pathLst>
          </a:custGeom>
          <a:solidFill>
            <a:srgbClr val="0058B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 xmlns:a16="http://schemas.microsoft.com/office/drawing/2014/main" id="{E23ECB7E-56E9-44FF-9967-2F41CCF35360}"/>
              </a:ext>
            </a:extLst>
          </p:cNvPr>
          <p:cNvSpPr>
            <a:spLocks noGrp="1"/>
          </p:cNvSpPr>
          <p:nvPr>
            <p:ph type="ctrTitle"/>
          </p:nvPr>
        </p:nvSpPr>
        <p:spPr>
          <a:xfrm>
            <a:off x="886384" y="2551580"/>
            <a:ext cx="6924675" cy="1804988"/>
          </a:xfrm>
        </p:spPr>
        <p:txBody>
          <a:bodyPr anchor="b"/>
          <a:lstStyle>
            <a:lvl1pPr algn="l">
              <a:defRPr sz="5000" b="0">
                <a:solidFill>
                  <a:schemeClr val="bg1"/>
                </a:solidFill>
              </a:defRPr>
            </a:lvl1pPr>
          </a:lstStyle>
          <a:p>
            <a:r>
              <a:rPr lang="en-US" smtClean="0"/>
              <a:t>Click to edit Master title style</a:t>
            </a:r>
            <a:endParaRPr lang="fi-FI" dirty="0"/>
          </a:p>
        </p:txBody>
      </p:sp>
      <p:sp>
        <p:nvSpPr>
          <p:cNvPr id="3" name="Alaotsikko 2">
            <a:extLst>
              <a:ext uri="{FF2B5EF4-FFF2-40B4-BE49-F238E27FC236}">
                <a16:creationId xmlns="" xmlns:a16="http://schemas.microsoft.com/office/drawing/2014/main" id="{455E83B3-5793-44D2-BD09-4458DC147608}"/>
              </a:ext>
            </a:extLst>
          </p:cNvPr>
          <p:cNvSpPr>
            <a:spLocks noGrp="1"/>
          </p:cNvSpPr>
          <p:nvPr>
            <p:ph type="subTitle" idx="1"/>
          </p:nvPr>
        </p:nvSpPr>
        <p:spPr>
          <a:xfrm>
            <a:off x="886384" y="4532779"/>
            <a:ext cx="6924675" cy="97155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dirty="0"/>
          </a:p>
        </p:txBody>
      </p:sp>
      <p:pic>
        <p:nvPicPr>
          <p:cNvPr id="6" name="Picture 5">
            <a:extLst>
              <a:ext uri="{FF2B5EF4-FFF2-40B4-BE49-F238E27FC236}">
                <a16:creationId xmlns="" xmlns:a16="http://schemas.microsoft.com/office/drawing/2014/main" id="{007BA53D-97CD-4CEC-BD5C-34B9ABE01E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8787" y="1198715"/>
            <a:ext cx="3238342" cy="700428"/>
          </a:xfrm>
          <a:prstGeom prst="rect">
            <a:avLst/>
          </a:prstGeom>
        </p:spPr>
      </p:pic>
    </p:spTree>
    <p:extLst>
      <p:ext uri="{BB962C8B-B14F-4D97-AF65-F5344CB8AC3E}">
        <p14:creationId xmlns:p14="http://schemas.microsoft.com/office/powerpoint/2010/main" val="2368674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2">
    <p:spTree>
      <p:nvGrpSpPr>
        <p:cNvPr id="1" name=""/>
        <p:cNvGrpSpPr/>
        <p:nvPr/>
      </p:nvGrpSpPr>
      <p:grpSpPr>
        <a:xfrm>
          <a:off x="0" y="0"/>
          <a:ext cx="0" cy="0"/>
          <a:chOff x="0" y="0"/>
          <a:chExt cx="0" cy="0"/>
        </a:xfrm>
      </p:grpSpPr>
      <p:sp>
        <p:nvSpPr>
          <p:cNvPr id="7" name="Kuvan paikkamerkki 7">
            <a:extLst>
              <a:ext uri="{FF2B5EF4-FFF2-40B4-BE49-F238E27FC236}">
                <a16:creationId xmlns="" xmlns:a16="http://schemas.microsoft.com/office/drawing/2014/main" id="{49CC74DD-7ABF-4239-BA99-81B6D1802074}"/>
              </a:ext>
            </a:extLst>
          </p:cNvPr>
          <p:cNvSpPr>
            <a:spLocks noGrp="1"/>
          </p:cNvSpPr>
          <p:nvPr>
            <p:ph type="pic" sz="quarter" idx="13"/>
          </p:nvPr>
        </p:nvSpPr>
        <p:spPr bwMode="gray">
          <a:xfrm>
            <a:off x="1866900" y="215409"/>
            <a:ext cx="3409950" cy="4099416"/>
          </a:xfrm>
          <a:custGeom>
            <a:avLst/>
            <a:gdLst>
              <a:gd name="connsiteX0" fmla="*/ 0 w 3409950"/>
              <a:gd name="connsiteY0" fmla="*/ 0 h 6427181"/>
              <a:gd name="connsiteX1" fmla="*/ 3409950 w 3409950"/>
              <a:gd name="connsiteY1" fmla="*/ 0 h 6427181"/>
              <a:gd name="connsiteX2" fmla="*/ 3409950 w 3409950"/>
              <a:gd name="connsiteY2" fmla="*/ 6427181 h 6427181"/>
              <a:gd name="connsiteX3" fmla="*/ 0 w 3409950"/>
              <a:gd name="connsiteY3" fmla="*/ 6427181 h 6427181"/>
              <a:gd name="connsiteX4" fmla="*/ 0 w 3409950"/>
              <a:gd name="connsiteY4" fmla="*/ 0 h 6427181"/>
              <a:gd name="connsiteX0" fmla="*/ 0 w 3409950"/>
              <a:gd name="connsiteY0" fmla="*/ 0 h 6427181"/>
              <a:gd name="connsiteX1" fmla="*/ 3409950 w 3409950"/>
              <a:gd name="connsiteY1" fmla="*/ 0 h 6427181"/>
              <a:gd name="connsiteX2" fmla="*/ 3409950 w 3409950"/>
              <a:gd name="connsiteY2" fmla="*/ 6427181 h 6427181"/>
              <a:gd name="connsiteX3" fmla="*/ 2686050 w 3409950"/>
              <a:gd name="connsiteY3" fmla="*/ 6423516 h 6427181"/>
              <a:gd name="connsiteX4" fmla="*/ 0 w 3409950"/>
              <a:gd name="connsiteY4" fmla="*/ 6427181 h 6427181"/>
              <a:gd name="connsiteX5" fmla="*/ 0 w 3409950"/>
              <a:gd name="connsiteY5" fmla="*/ 0 h 6427181"/>
              <a:gd name="connsiteX0" fmla="*/ 0 w 3409950"/>
              <a:gd name="connsiteY0" fmla="*/ 0 h 6427181"/>
              <a:gd name="connsiteX1" fmla="*/ 3409950 w 3409950"/>
              <a:gd name="connsiteY1" fmla="*/ 0 h 6427181"/>
              <a:gd name="connsiteX2" fmla="*/ 3409950 w 3409950"/>
              <a:gd name="connsiteY2" fmla="*/ 6427181 h 6427181"/>
              <a:gd name="connsiteX3" fmla="*/ 2686050 w 3409950"/>
              <a:gd name="connsiteY3" fmla="*/ 6423516 h 6427181"/>
              <a:gd name="connsiteX4" fmla="*/ 0 w 3409950"/>
              <a:gd name="connsiteY4" fmla="*/ 0 h 6427181"/>
              <a:gd name="connsiteX0" fmla="*/ 0 w 3409950"/>
              <a:gd name="connsiteY0" fmla="*/ 0 h 6427181"/>
              <a:gd name="connsiteX1" fmla="*/ 3409950 w 3409950"/>
              <a:gd name="connsiteY1" fmla="*/ 0 h 6427181"/>
              <a:gd name="connsiteX2" fmla="*/ 3409950 w 3409950"/>
              <a:gd name="connsiteY2" fmla="*/ 6427181 h 6427181"/>
              <a:gd name="connsiteX3" fmla="*/ 2686050 w 3409950"/>
              <a:gd name="connsiteY3" fmla="*/ 6423516 h 6427181"/>
              <a:gd name="connsiteX4" fmla="*/ 1704975 w 3409950"/>
              <a:gd name="connsiteY4" fmla="*/ 4099416 h 6427181"/>
              <a:gd name="connsiteX5" fmla="*/ 0 w 3409950"/>
              <a:gd name="connsiteY5" fmla="*/ 0 h 6427181"/>
              <a:gd name="connsiteX0" fmla="*/ 0 w 3409950"/>
              <a:gd name="connsiteY0" fmla="*/ 0 h 6427181"/>
              <a:gd name="connsiteX1" fmla="*/ 3409950 w 3409950"/>
              <a:gd name="connsiteY1" fmla="*/ 0 h 6427181"/>
              <a:gd name="connsiteX2" fmla="*/ 3409950 w 3409950"/>
              <a:gd name="connsiteY2" fmla="*/ 6427181 h 6427181"/>
              <a:gd name="connsiteX3" fmla="*/ 1704975 w 3409950"/>
              <a:gd name="connsiteY3" fmla="*/ 4099416 h 6427181"/>
              <a:gd name="connsiteX4" fmla="*/ 0 w 3409950"/>
              <a:gd name="connsiteY4" fmla="*/ 0 h 6427181"/>
              <a:gd name="connsiteX0" fmla="*/ 0 w 3409950"/>
              <a:gd name="connsiteY0" fmla="*/ 0 h 4099416"/>
              <a:gd name="connsiteX1" fmla="*/ 3409950 w 3409950"/>
              <a:gd name="connsiteY1" fmla="*/ 0 h 4099416"/>
              <a:gd name="connsiteX2" fmla="*/ 1704975 w 3409950"/>
              <a:gd name="connsiteY2" fmla="*/ 4099416 h 4099416"/>
              <a:gd name="connsiteX3" fmla="*/ 0 w 3409950"/>
              <a:gd name="connsiteY3" fmla="*/ 0 h 4099416"/>
            </a:gdLst>
            <a:ahLst/>
            <a:cxnLst>
              <a:cxn ang="0">
                <a:pos x="connsiteX0" y="connsiteY0"/>
              </a:cxn>
              <a:cxn ang="0">
                <a:pos x="connsiteX1" y="connsiteY1"/>
              </a:cxn>
              <a:cxn ang="0">
                <a:pos x="connsiteX2" y="connsiteY2"/>
              </a:cxn>
              <a:cxn ang="0">
                <a:pos x="connsiteX3" y="connsiteY3"/>
              </a:cxn>
            </a:cxnLst>
            <a:rect l="l" t="t" r="r" b="b"/>
            <a:pathLst>
              <a:path w="3409950" h="4099416">
                <a:moveTo>
                  <a:pt x="0" y="0"/>
                </a:moveTo>
                <a:lnTo>
                  <a:pt x="3409950" y="0"/>
                </a:lnTo>
                <a:lnTo>
                  <a:pt x="1704975" y="4099416"/>
                </a:lnTo>
                <a:lnTo>
                  <a:pt x="0" y="0"/>
                </a:lnTo>
                <a:close/>
              </a:path>
            </a:pathLst>
          </a:custGeom>
          <a:solidFill>
            <a:schemeClr val="bg1">
              <a:lumMod val="95000"/>
            </a:schemeClr>
          </a:solidFill>
          <a:ln>
            <a:noFill/>
          </a:ln>
        </p:spPr>
        <p:txBody>
          <a:bodyPr/>
          <a:lstStyle>
            <a:lvl1pPr marL="0" indent="0" algn="ctr">
              <a:buNone/>
              <a:defRPr b="1" i="1"/>
            </a:lvl1pPr>
          </a:lstStyle>
          <a:p>
            <a:r>
              <a:rPr lang="en-US" smtClean="0"/>
              <a:t>Click icon to add picture</a:t>
            </a:r>
            <a:endParaRPr lang="fi-FI" dirty="0"/>
          </a:p>
        </p:txBody>
      </p:sp>
      <p:sp>
        <p:nvSpPr>
          <p:cNvPr id="9" name="Kuvan paikkamerkki 7">
            <a:extLst>
              <a:ext uri="{FF2B5EF4-FFF2-40B4-BE49-F238E27FC236}">
                <a16:creationId xmlns="" xmlns:a16="http://schemas.microsoft.com/office/drawing/2014/main" id="{38655964-15BB-40CD-B3A3-FEBB417CE7E2}"/>
              </a:ext>
            </a:extLst>
          </p:cNvPr>
          <p:cNvSpPr>
            <a:spLocks noGrp="1"/>
          </p:cNvSpPr>
          <p:nvPr>
            <p:ph type="pic" sz="quarter" idx="14"/>
          </p:nvPr>
        </p:nvSpPr>
        <p:spPr bwMode="gray">
          <a:xfrm>
            <a:off x="216000" y="216000"/>
            <a:ext cx="4332618" cy="6426000"/>
          </a:xfrm>
          <a:custGeom>
            <a:avLst/>
            <a:gdLst>
              <a:gd name="connsiteX0" fmla="*/ 0 w 5056518"/>
              <a:gd name="connsiteY0" fmla="*/ 0 h 6427181"/>
              <a:gd name="connsiteX1" fmla="*/ 5056518 w 5056518"/>
              <a:gd name="connsiteY1" fmla="*/ 0 h 6427181"/>
              <a:gd name="connsiteX2" fmla="*/ 5056518 w 5056518"/>
              <a:gd name="connsiteY2" fmla="*/ 6427181 h 6427181"/>
              <a:gd name="connsiteX3" fmla="*/ 0 w 5056518"/>
              <a:gd name="connsiteY3" fmla="*/ 6427181 h 6427181"/>
              <a:gd name="connsiteX4" fmla="*/ 0 w 5056518"/>
              <a:gd name="connsiteY4" fmla="*/ 0 h 6427181"/>
              <a:gd name="connsiteX0" fmla="*/ 0 w 5056518"/>
              <a:gd name="connsiteY0" fmla="*/ 5859 h 6433040"/>
              <a:gd name="connsiteX1" fmla="*/ 1665618 w 5056518"/>
              <a:gd name="connsiteY1" fmla="*/ 0 h 6433040"/>
              <a:gd name="connsiteX2" fmla="*/ 5056518 w 5056518"/>
              <a:gd name="connsiteY2" fmla="*/ 5859 h 6433040"/>
              <a:gd name="connsiteX3" fmla="*/ 5056518 w 5056518"/>
              <a:gd name="connsiteY3" fmla="*/ 6433040 h 6433040"/>
              <a:gd name="connsiteX4" fmla="*/ 0 w 5056518"/>
              <a:gd name="connsiteY4" fmla="*/ 6433040 h 6433040"/>
              <a:gd name="connsiteX5" fmla="*/ 0 w 5056518"/>
              <a:gd name="connsiteY5" fmla="*/ 5859 h 6433040"/>
              <a:gd name="connsiteX0" fmla="*/ 0 w 5056518"/>
              <a:gd name="connsiteY0" fmla="*/ 0 h 6427181"/>
              <a:gd name="connsiteX1" fmla="*/ 5056518 w 5056518"/>
              <a:gd name="connsiteY1" fmla="*/ 0 h 6427181"/>
              <a:gd name="connsiteX2" fmla="*/ 5056518 w 5056518"/>
              <a:gd name="connsiteY2" fmla="*/ 6427181 h 6427181"/>
              <a:gd name="connsiteX3" fmla="*/ 0 w 5056518"/>
              <a:gd name="connsiteY3" fmla="*/ 6427181 h 6427181"/>
              <a:gd name="connsiteX4" fmla="*/ 0 w 5056518"/>
              <a:gd name="connsiteY4" fmla="*/ 0 h 6427181"/>
              <a:gd name="connsiteX0" fmla="*/ 0 w 5056518"/>
              <a:gd name="connsiteY0" fmla="*/ 5859 h 6433040"/>
              <a:gd name="connsiteX1" fmla="*/ 1921679 w 5056518"/>
              <a:gd name="connsiteY1" fmla="*/ 0 h 6433040"/>
              <a:gd name="connsiteX2" fmla="*/ 5056518 w 5056518"/>
              <a:gd name="connsiteY2" fmla="*/ 5859 h 6433040"/>
              <a:gd name="connsiteX3" fmla="*/ 5056518 w 5056518"/>
              <a:gd name="connsiteY3" fmla="*/ 6433040 h 6433040"/>
              <a:gd name="connsiteX4" fmla="*/ 0 w 5056518"/>
              <a:gd name="connsiteY4" fmla="*/ 6433040 h 6433040"/>
              <a:gd name="connsiteX5" fmla="*/ 0 w 5056518"/>
              <a:gd name="connsiteY5" fmla="*/ 5859 h 6433040"/>
              <a:gd name="connsiteX0" fmla="*/ 0 w 5056518"/>
              <a:gd name="connsiteY0" fmla="*/ 5859 h 6433040"/>
              <a:gd name="connsiteX1" fmla="*/ 1921679 w 5056518"/>
              <a:gd name="connsiteY1" fmla="*/ 0 h 6433040"/>
              <a:gd name="connsiteX2" fmla="*/ 5056518 w 5056518"/>
              <a:gd name="connsiteY2" fmla="*/ 6433040 h 6433040"/>
              <a:gd name="connsiteX3" fmla="*/ 0 w 5056518"/>
              <a:gd name="connsiteY3" fmla="*/ 6433040 h 6433040"/>
              <a:gd name="connsiteX4" fmla="*/ 0 w 5056518"/>
              <a:gd name="connsiteY4" fmla="*/ 5859 h 643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6518" h="6433040">
                <a:moveTo>
                  <a:pt x="0" y="5859"/>
                </a:moveTo>
                <a:lnTo>
                  <a:pt x="1921679" y="0"/>
                </a:lnTo>
                <a:lnTo>
                  <a:pt x="5056518" y="6433040"/>
                </a:lnTo>
                <a:lnTo>
                  <a:pt x="0" y="6433040"/>
                </a:lnTo>
                <a:lnTo>
                  <a:pt x="0" y="5859"/>
                </a:lnTo>
                <a:close/>
              </a:path>
            </a:pathLst>
          </a:custGeom>
          <a:solidFill>
            <a:schemeClr val="bg1">
              <a:lumMod val="85000"/>
            </a:schemeClr>
          </a:solidFill>
        </p:spPr>
        <p:txBody>
          <a:bodyPr anchor="b" anchorCtr="0"/>
          <a:lstStyle>
            <a:lvl1pPr marL="0" indent="0" algn="ctr">
              <a:buNone/>
              <a:defRPr b="1" i="1"/>
            </a:lvl1pPr>
          </a:lstStyle>
          <a:p>
            <a:r>
              <a:rPr lang="en-US" smtClean="0"/>
              <a:t>Click icon to add picture</a:t>
            </a:r>
            <a:endParaRPr lang="fi-FI" dirty="0"/>
          </a:p>
        </p:txBody>
      </p:sp>
      <p:sp>
        <p:nvSpPr>
          <p:cNvPr id="2" name="Otsikko 1">
            <a:extLst>
              <a:ext uri="{FF2B5EF4-FFF2-40B4-BE49-F238E27FC236}">
                <a16:creationId xmlns="" xmlns:a16="http://schemas.microsoft.com/office/drawing/2014/main" id="{E23ECB7E-56E9-44FF-9967-2F41CCF35360}"/>
              </a:ext>
            </a:extLst>
          </p:cNvPr>
          <p:cNvSpPr>
            <a:spLocks noGrp="1"/>
          </p:cNvSpPr>
          <p:nvPr>
            <p:ph type="ctrTitle"/>
          </p:nvPr>
        </p:nvSpPr>
        <p:spPr>
          <a:xfrm>
            <a:off x="4400549" y="2533650"/>
            <a:ext cx="6924675" cy="1804988"/>
          </a:xfrm>
        </p:spPr>
        <p:txBody>
          <a:bodyPr anchor="b"/>
          <a:lstStyle>
            <a:lvl1pPr algn="r">
              <a:defRPr sz="5000" b="0"/>
            </a:lvl1pPr>
          </a:lstStyle>
          <a:p>
            <a:r>
              <a:rPr lang="en-US" smtClean="0"/>
              <a:t>Click to edit Master title style</a:t>
            </a:r>
            <a:endParaRPr lang="fi-FI" dirty="0"/>
          </a:p>
        </p:txBody>
      </p:sp>
      <p:sp>
        <p:nvSpPr>
          <p:cNvPr id="3" name="Alaotsikko 2">
            <a:extLst>
              <a:ext uri="{FF2B5EF4-FFF2-40B4-BE49-F238E27FC236}">
                <a16:creationId xmlns="" xmlns:a16="http://schemas.microsoft.com/office/drawing/2014/main" id="{455E83B3-5793-44D2-BD09-4458DC147608}"/>
              </a:ext>
            </a:extLst>
          </p:cNvPr>
          <p:cNvSpPr>
            <a:spLocks noGrp="1"/>
          </p:cNvSpPr>
          <p:nvPr>
            <p:ph type="subTitle" idx="1"/>
          </p:nvPr>
        </p:nvSpPr>
        <p:spPr>
          <a:xfrm>
            <a:off x="4400549" y="4514849"/>
            <a:ext cx="6924675" cy="971551"/>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dirty="0"/>
          </a:p>
        </p:txBody>
      </p:sp>
      <p:pic>
        <p:nvPicPr>
          <p:cNvPr id="8" name="Picture 7">
            <a:extLst>
              <a:ext uri="{FF2B5EF4-FFF2-40B4-BE49-F238E27FC236}">
                <a16:creationId xmlns="" xmlns:a16="http://schemas.microsoft.com/office/drawing/2014/main" id="{AD06F8EF-F4CD-4DC6-BD92-E1DC2278D1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8787" y="1198715"/>
            <a:ext cx="3238342" cy="700428"/>
          </a:xfrm>
          <a:prstGeom prst="rect">
            <a:avLst/>
          </a:prstGeom>
        </p:spPr>
      </p:pic>
      <p:sp>
        <p:nvSpPr>
          <p:cNvPr id="11" name="Date Placeholder 10">
            <a:extLst>
              <a:ext uri="{FF2B5EF4-FFF2-40B4-BE49-F238E27FC236}">
                <a16:creationId xmlns="" xmlns:a16="http://schemas.microsoft.com/office/drawing/2014/main" id="{35D89044-51D0-4D74-B3BB-FC9612BC4F4D}"/>
              </a:ext>
            </a:extLst>
          </p:cNvPr>
          <p:cNvSpPr>
            <a:spLocks noGrp="1"/>
          </p:cNvSpPr>
          <p:nvPr>
            <p:ph type="dt" sz="half" idx="15"/>
          </p:nvPr>
        </p:nvSpPr>
        <p:spPr/>
        <p:txBody>
          <a:bodyPr/>
          <a:lstStyle/>
          <a:p>
            <a:r>
              <a:rPr lang="en-GB" smtClean="0"/>
              <a:t>21 June, 2019</a:t>
            </a:r>
            <a:endParaRPr lang="fi-FI" dirty="0"/>
          </a:p>
        </p:txBody>
      </p:sp>
      <p:sp>
        <p:nvSpPr>
          <p:cNvPr id="12" name="Footer Placeholder 11">
            <a:extLst>
              <a:ext uri="{FF2B5EF4-FFF2-40B4-BE49-F238E27FC236}">
                <a16:creationId xmlns="" xmlns:a16="http://schemas.microsoft.com/office/drawing/2014/main" id="{DC0DA431-9D3D-4871-867E-8203B7BA1AB1}"/>
              </a:ext>
            </a:extLst>
          </p:cNvPr>
          <p:cNvSpPr>
            <a:spLocks noGrp="1"/>
          </p:cNvSpPr>
          <p:nvPr>
            <p:ph type="ftr" sz="quarter" idx="16"/>
          </p:nvPr>
        </p:nvSpPr>
        <p:spPr/>
        <p:txBody>
          <a:bodyPr/>
          <a:lstStyle/>
          <a:p>
            <a:pPr algn="l"/>
            <a:r>
              <a:rPr lang="en-US" smtClean="0"/>
              <a:t>Three circles to improve health care cyber security</a:t>
            </a:r>
            <a:endParaRPr lang="fi-FI" dirty="0"/>
          </a:p>
        </p:txBody>
      </p:sp>
      <p:sp>
        <p:nvSpPr>
          <p:cNvPr id="13" name="Slide Number Placeholder 12">
            <a:extLst>
              <a:ext uri="{FF2B5EF4-FFF2-40B4-BE49-F238E27FC236}">
                <a16:creationId xmlns="" xmlns:a16="http://schemas.microsoft.com/office/drawing/2014/main" id="{31646534-9BA8-4B9F-A6F4-A38921335C4E}"/>
              </a:ext>
            </a:extLst>
          </p:cNvPr>
          <p:cNvSpPr>
            <a:spLocks noGrp="1"/>
          </p:cNvSpPr>
          <p:nvPr>
            <p:ph type="sldNum" sz="quarter" idx="17"/>
          </p:nvPr>
        </p:nvSpPr>
        <p:spPr/>
        <p:txBody>
          <a:bodyPr/>
          <a:lstStyle/>
          <a:p>
            <a:fld id="{4EF9CB2D-4EE0-4AD1-8141-B2B0D36F0E53}" type="slidenum">
              <a:rPr lang="fi-FI" smtClean="0"/>
              <a:pPr/>
              <a:t>‹#›</a:t>
            </a:fld>
            <a:endParaRPr lang="fi-FI" dirty="0"/>
          </a:p>
        </p:txBody>
      </p:sp>
    </p:spTree>
    <p:extLst>
      <p:ext uri="{BB962C8B-B14F-4D97-AF65-F5344CB8AC3E}">
        <p14:creationId xmlns:p14="http://schemas.microsoft.com/office/powerpoint/2010/main" val="132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tsikkodia 3">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E23ECB7E-56E9-44FF-9967-2F41CCF35360}"/>
              </a:ext>
            </a:extLst>
          </p:cNvPr>
          <p:cNvSpPr>
            <a:spLocks noGrp="1"/>
          </p:cNvSpPr>
          <p:nvPr>
            <p:ph type="ctrTitle"/>
          </p:nvPr>
        </p:nvSpPr>
        <p:spPr>
          <a:xfrm>
            <a:off x="4400549" y="2533650"/>
            <a:ext cx="6924675" cy="1804988"/>
          </a:xfrm>
        </p:spPr>
        <p:txBody>
          <a:bodyPr anchor="b"/>
          <a:lstStyle>
            <a:lvl1pPr algn="r">
              <a:defRPr sz="5000" b="0"/>
            </a:lvl1pPr>
          </a:lstStyle>
          <a:p>
            <a:r>
              <a:rPr lang="en-US" smtClean="0"/>
              <a:t>Click to edit Master title style</a:t>
            </a:r>
            <a:endParaRPr lang="fi-FI" dirty="0"/>
          </a:p>
        </p:txBody>
      </p:sp>
      <p:sp>
        <p:nvSpPr>
          <p:cNvPr id="3" name="Alaotsikko 2">
            <a:extLst>
              <a:ext uri="{FF2B5EF4-FFF2-40B4-BE49-F238E27FC236}">
                <a16:creationId xmlns="" xmlns:a16="http://schemas.microsoft.com/office/drawing/2014/main" id="{455E83B3-5793-44D2-BD09-4458DC147608}"/>
              </a:ext>
            </a:extLst>
          </p:cNvPr>
          <p:cNvSpPr>
            <a:spLocks noGrp="1"/>
          </p:cNvSpPr>
          <p:nvPr>
            <p:ph type="subTitle" idx="1"/>
          </p:nvPr>
        </p:nvSpPr>
        <p:spPr>
          <a:xfrm>
            <a:off x="4400549" y="4514849"/>
            <a:ext cx="6924675" cy="971551"/>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dirty="0"/>
          </a:p>
        </p:txBody>
      </p:sp>
      <p:sp>
        <p:nvSpPr>
          <p:cNvPr id="8" name="Kuvan paikkamerkki 7">
            <a:extLst>
              <a:ext uri="{FF2B5EF4-FFF2-40B4-BE49-F238E27FC236}">
                <a16:creationId xmlns="" xmlns:a16="http://schemas.microsoft.com/office/drawing/2014/main" id="{F45E9E6E-457F-4D33-9171-7147BF8DB4EF}"/>
              </a:ext>
            </a:extLst>
          </p:cNvPr>
          <p:cNvSpPr>
            <a:spLocks noGrp="1"/>
          </p:cNvSpPr>
          <p:nvPr>
            <p:ph type="pic" sz="quarter" idx="13"/>
          </p:nvPr>
        </p:nvSpPr>
        <p:spPr bwMode="gray">
          <a:xfrm>
            <a:off x="216000" y="215409"/>
            <a:ext cx="5056518" cy="6427181"/>
          </a:xfrm>
          <a:custGeom>
            <a:avLst/>
            <a:gdLst>
              <a:gd name="connsiteX0" fmla="*/ 0 w 5056518"/>
              <a:gd name="connsiteY0" fmla="*/ 0 h 6427181"/>
              <a:gd name="connsiteX1" fmla="*/ 5056518 w 5056518"/>
              <a:gd name="connsiteY1" fmla="*/ 0 h 6427181"/>
              <a:gd name="connsiteX2" fmla="*/ 5056518 w 5056518"/>
              <a:gd name="connsiteY2" fmla="*/ 6427181 h 6427181"/>
              <a:gd name="connsiteX3" fmla="*/ 0 w 5056518"/>
              <a:gd name="connsiteY3" fmla="*/ 6427181 h 6427181"/>
              <a:gd name="connsiteX4" fmla="*/ 0 w 5056518"/>
              <a:gd name="connsiteY4" fmla="*/ 0 h 6427181"/>
              <a:gd name="connsiteX0" fmla="*/ 0 w 5056518"/>
              <a:gd name="connsiteY0" fmla="*/ 0 h 6427181"/>
              <a:gd name="connsiteX1" fmla="*/ 5056518 w 5056518"/>
              <a:gd name="connsiteY1" fmla="*/ 0 h 6427181"/>
              <a:gd name="connsiteX2" fmla="*/ 5056518 w 5056518"/>
              <a:gd name="connsiteY2" fmla="*/ 6427181 h 6427181"/>
              <a:gd name="connsiteX3" fmla="*/ 2389518 w 5056518"/>
              <a:gd name="connsiteY3" fmla="*/ 6423516 h 6427181"/>
              <a:gd name="connsiteX4" fmla="*/ 0 w 5056518"/>
              <a:gd name="connsiteY4" fmla="*/ 6427181 h 6427181"/>
              <a:gd name="connsiteX5" fmla="*/ 0 w 5056518"/>
              <a:gd name="connsiteY5" fmla="*/ 0 h 6427181"/>
              <a:gd name="connsiteX0" fmla="*/ 0 w 5056518"/>
              <a:gd name="connsiteY0" fmla="*/ 0 h 6427181"/>
              <a:gd name="connsiteX1" fmla="*/ 5056518 w 5056518"/>
              <a:gd name="connsiteY1" fmla="*/ 0 h 6427181"/>
              <a:gd name="connsiteX2" fmla="*/ 2389518 w 5056518"/>
              <a:gd name="connsiteY2" fmla="*/ 6423516 h 6427181"/>
              <a:gd name="connsiteX3" fmla="*/ 0 w 5056518"/>
              <a:gd name="connsiteY3" fmla="*/ 6427181 h 6427181"/>
              <a:gd name="connsiteX4" fmla="*/ 0 w 5056518"/>
              <a:gd name="connsiteY4" fmla="*/ 0 h 6427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6518" h="6427181">
                <a:moveTo>
                  <a:pt x="0" y="0"/>
                </a:moveTo>
                <a:lnTo>
                  <a:pt x="5056518" y="0"/>
                </a:lnTo>
                <a:lnTo>
                  <a:pt x="2389518" y="6423516"/>
                </a:lnTo>
                <a:lnTo>
                  <a:pt x="0" y="6427181"/>
                </a:lnTo>
                <a:lnTo>
                  <a:pt x="0" y="0"/>
                </a:lnTo>
                <a:close/>
              </a:path>
            </a:pathLst>
          </a:custGeom>
          <a:solidFill>
            <a:schemeClr val="bg1">
              <a:lumMod val="95000"/>
            </a:schemeClr>
          </a:solidFill>
        </p:spPr>
        <p:txBody>
          <a:bodyPr/>
          <a:lstStyle>
            <a:lvl1pPr marL="0" indent="0" algn="ctr">
              <a:buNone/>
              <a:defRPr b="1" i="1"/>
            </a:lvl1pPr>
          </a:lstStyle>
          <a:p>
            <a:r>
              <a:rPr lang="en-US" smtClean="0"/>
              <a:t>Click icon to add picture</a:t>
            </a:r>
            <a:endParaRPr lang="fi-FI" dirty="0"/>
          </a:p>
        </p:txBody>
      </p:sp>
      <p:pic>
        <p:nvPicPr>
          <p:cNvPr id="6" name="Picture 5">
            <a:extLst>
              <a:ext uri="{FF2B5EF4-FFF2-40B4-BE49-F238E27FC236}">
                <a16:creationId xmlns="" xmlns:a16="http://schemas.microsoft.com/office/drawing/2014/main" id="{C8BE5998-C623-4AAF-ACED-2ED66FB8DC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8787" y="1198715"/>
            <a:ext cx="3238342" cy="700428"/>
          </a:xfrm>
          <a:prstGeom prst="rect">
            <a:avLst/>
          </a:prstGeom>
        </p:spPr>
      </p:pic>
      <p:sp>
        <p:nvSpPr>
          <p:cNvPr id="9" name="Date Placeholder 8">
            <a:extLst>
              <a:ext uri="{FF2B5EF4-FFF2-40B4-BE49-F238E27FC236}">
                <a16:creationId xmlns="" xmlns:a16="http://schemas.microsoft.com/office/drawing/2014/main" id="{287A47EF-7674-4F21-92D0-81748344662E}"/>
              </a:ext>
            </a:extLst>
          </p:cNvPr>
          <p:cNvSpPr>
            <a:spLocks noGrp="1"/>
          </p:cNvSpPr>
          <p:nvPr>
            <p:ph type="dt" sz="half" idx="14"/>
          </p:nvPr>
        </p:nvSpPr>
        <p:spPr/>
        <p:txBody>
          <a:bodyPr/>
          <a:lstStyle/>
          <a:p>
            <a:r>
              <a:rPr lang="en-GB" smtClean="0"/>
              <a:t>21 June, 2019</a:t>
            </a:r>
            <a:endParaRPr lang="fi-FI" dirty="0"/>
          </a:p>
        </p:txBody>
      </p:sp>
      <p:sp>
        <p:nvSpPr>
          <p:cNvPr id="11" name="Footer Placeholder 10">
            <a:extLst>
              <a:ext uri="{FF2B5EF4-FFF2-40B4-BE49-F238E27FC236}">
                <a16:creationId xmlns="" xmlns:a16="http://schemas.microsoft.com/office/drawing/2014/main" id="{C167D0AE-AF64-43F0-961B-5DE957CF6B1C}"/>
              </a:ext>
            </a:extLst>
          </p:cNvPr>
          <p:cNvSpPr>
            <a:spLocks noGrp="1"/>
          </p:cNvSpPr>
          <p:nvPr>
            <p:ph type="ftr" sz="quarter" idx="15"/>
          </p:nvPr>
        </p:nvSpPr>
        <p:spPr/>
        <p:txBody>
          <a:bodyPr/>
          <a:lstStyle/>
          <a:p>
            <a:pPr algn="l"/>
            <a:r>
              <a:rPr lang="en-US" smtClean="0"/>
              <a:t>Three circles to improve health care cyber security</a:t>
            </a:r>
            <a:endParaRPr lang="fi-FI" dirty="0"/>
          </a:p>
        </p:txBody>
      </p:sp>
      <p:sp>
        <p:nvSpPr>
          <p:cNvPr id="12" name="Slide Number Placeholder 11">
            <a:extLst>
              <a:ext uri="{FF2B5EF4-FFF2-40B4-BE49-F238E27FC236}">
                <a16:creationId xmlns="" xmlns:a16="http://schemas.microsoft.com/office/drawing/2014/main" id="{A31E9F06-599B-4998-8127-2E8726D3BD0B}"/>
              </a:ext>
            </a:extLst>
          </p:cNvPr>
          <p:cNvSpPr>
            <a:spLocks noGrp="1"/>
          </p:cNvSpPr>
          <p:nvPr>
            <p:ph type="sldNum" sz="quarter" idx="16"/>
          </p:nvPr>
        </p:nvSpPr>
        <p:spPr/>
        <p:txBody>
          <a:bodyPr/>
          <a:lstStyle/>
          <a:p>
            <a:fld id="{4EF9CB2D-4EE0-4AD1-8141-B2B0D36F0E53}" type="slidenum">
              <a:rPr lang="fi-FI" smtClean="0"/>
              <a:pPr/>
              <a:t>‹#›</a:t>
            </a:fld>
            <a:endParaRPr lang="fi-FI" dirty="0"/>
          </a:p>
        </p:txBody>
      </p:sp>
    </p:spTree>
    <p:extLst>
      <p:ext uri="{BB962C8B-B14F-4D97-AF65-F5344CB8AC3E}">
        <p14:creationId xmlns:p14="http://schemas.microsoft.com/office/powerpoint/2010/main" val="3901429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dia 4 väritaustalla">
    <p:bg>
      <p:bgPr>
        <a:solidFill>
          <a:srgbClr val="0058B1"/>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 xmlns:a16="http://schemas.microsoft.com/office/drawing/2014/main" id="{7422FC59-6E34-44DF-9215-AFE6C2261073}"/>
              </a:ext>
            </a:extLst>
          </p:cNvPr>
          <p:cNvSpPr>
            <a:spLocks noEditPoints="1"/>
          </p:cNvSpPr>
          <p:nvPr userDrawn="1"/>
        </p:nvSpPr>
        <p:spPr bwMode="white">
          <a:xfrm>
            <a:off x="0" y="0"/>
            <a:ext cx="12193200" cy="6858000"/>
          </a:xfrm>
          <a:custGeom>
            <a:avLst/>
            <a:gdLst>
              <a:gd name="T0" fmla="*/ 0 w 33867"/>
              <a:gd name="T1" fmla="*/ 0 h 19050"/>
              <a:gd name="T2" fmla="*/ 33867 w 33867"/>
              <a:gd name="T3" fmla="*/ 0 h 19050"/>
              <a:gd name="T4" fmla="*/ 33867 w 33867"/>
              <a:gd name="T5" fmla="*/ 19050 h 19050"/>
              <a:gd name="T6" fmla="*/ 0 w 33867"/>
              <a:gd name="T7" fmla="*/ 19050 h 19050"/>
              <a:gd name="T8" fmla="*/ 0 w 33867"/>
              <a:gd name="T9" fmla="*/ 0 h 19050"/>
              <a:gd name="T10" fmla="*/ 7206 w 33867"/>
              <a:gd name="T11" fmla="*/ 18450 h 19050"/>
              <a:gd name="T12" fmla="*/ 600 w 33867"/>
              <a:gd name="T13" fmla="*/ 18450 h 19050"/>
              <a:gd name="T14" fmla="*/ 600 w 33867"/>
              <a:gd name="T15" fmla="*/ 600 h 19050"/>
              <a:gd name="T16" fmla="*/ 14657 w 33867"/>
              <a:gd name="T17" fmla="*/ 600 h 19050"/>
              <a:gd name="T18" fmla="*/ 7206 w 33867"/>
              <a:gd name="T19" fmla="*/ 18450 h 19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67" h="19050">
                <a:moveTo>
                  <a:pt x="0" y="0"/>
                </a:moveTo>
                <a:lnTo>
                  <a:pt x="33867" y="0"/>
                </a:lnTo>
                <a:lnTo>
                  <a:pt x="33867" y="19050"/>
                </a:lnTo>
                <a:lnTo>
                  <a:pt x="0" y="19050"/>
                </a:lnTo>
                <a:lnTo>
                  <a:pt x="0" y="0"/>
                </a:lnTo>
                <a:close/>
                <a:moveTo>
                  <a:pt x="7206" y="18450"/>
                </a:moveTo>
                <a:lnTo>
                  <a:pt x="600" y="18450"/>
                </a:lnTo>
                <a:lnTo>
                  <a:pt x="600" y="600"/>
                </a:lnTo>
                <a:lnTo>
                  <a:pt x="14657" y="600"/>
                </a:lnTo>
                <a:lnTo>
                  <a:pt x="7206" y="184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 xmlns:a16="http://schemas.microsoft.com/office/drawing/2014/main" id="{E23ECB7E-56E9-44FF-9967-2F41CCF35360}"/>
              </a:ext>
            </a:extLst>
          </p:cNvPr>
          <p:cNvSpPr>
            <a:spLocks noGrp="1"/>
          </p:cNvSpPr>
          <p:nvPr>
            <p:ph type="ctrTitle"/>
          </p:nvPr>
        </p:nvSpPr>
        <p:spPr>
          <a:xfrm>
            <a:off x="4400549" y="2533650"/>
            <a:ext cx="6924675" cy="1804988"/>
          </a:xfrm>
        </p:spPr>
        <p:txBody>
          <a:bodyPr anchor="b"/>
          <a:lstStyle>
            <a:lvl1pPr algn="r">
              <a:defRPr sz="5000" b="0"/>
            </a:lvl1pPr>
          </a:lstStyle>
          <a:p>
            <a:r>
              <a:rPr lang="en-US" smtClean="0"/>
              <a:t>Click to edit Master title style</a:t>
            </a:r>
            <a:endParaRPr lang="fi-FI" dirty="0"/>
          </a:p>
        </p:txBody>
      </p:sp>
      <p:sp>
        <p:nvSpPr>
          <p:cNvPr id="3" name="Alaotsikko 2">
            <a:extLst>
              <a:ext uri="{FF2B5EF4-FFF2-40B4-BE49-F238E27FC236}">
                <a16:creationId xmlns="" xmlns:a16="http://schemas.microsoft.com/office/drawing/2014/main" id="{455E83B3-5793-44D2-BD09-4458DC147608}"/>
              </a:ext>
            </a:extLst>
          </p:cNvPr>
          <p:cNvSpPr>
            <a:spLocks noGrp="1"/>
          </p:cNvSpPr>
          <p:nvPr>
            <p:ph type="subTitle" idx="1"/>
          </p:nvPr>
        </p:nvSpPr>
        <p:spPr>
          <a:xfrm>
            <a:off x="4400549" y="4514849"/>
            <a:ext cx="6924675" cy="971551"/>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dirty="0"/>
          </a:p>
        </p:txBody>
      </p:sp>
      <p:pic>
        <p:nvPicPr>
          <p:cNvPr id="6" name="Picture 5">
            <a:extLst>
              <a:ext uri="{FF2B5EF4-FFF2-40B4-BE49-F238E27FC236}">
                <a16:creationId xmlns="" xmlns:a16="http://schemas.microsoft.com/office/drawing/2014/main" id="{D4492284-1F2C-43A5-93A4-0CD8D4A385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8787" y="1198715"/>
            <a:ext cx="3238342" cy="700428"/>
          </a:xfrm>
          <a:prstGeom prst="rect">
            <a:avLst/>
          </a:prstGeom>
        </p:spPr>
      </p:pic>
      <p:sp>
        <p:nvSpPr>
          <p:cNvPr id="8" name="Date Placeholder 7">
            <a:extLst>
              <a:ext uri="{FF2B5EF4-FFF2-40B4-BE49-F238E27FC236}">
                <a16:creationId xmlns="" xmlns:a16="http://schemas.microsoft.com/office/drawing/2014/main" id="{5F8B549D-585B-442E-BDDF-3B4402902F52}"/>
              </a:ext>
            </a:extLst>
          </p:cNvPr>
          <p:cNvSpPr>
            <a:spLocks noGrp="1"/>
          </p:cNvSpPr>
          <p:nvPr>
            <p:ph type="dt" sz="half" idx="10"/>
          </p:nvPr>
        </p:nvSpPr>
        <p:spPr/>
        <p:txBody>
          <a:bodyPr/>
          <a:lstStyle/>
          <a:p>
            <a:r>
              <a:rPr lang="en-GB" smtClean="0"/>
              <a:t>21 June, 2019</a:t>
            </a:r>
            <a:endParaRPr lang="fi-FI" dirty="0"/>
          </a:p>
        </p:txBody>
      </p:sp>
      <p:sp>
        <p:nvSpPr>
          <p:cNvPr id="9" name="Footer Placeholder 8">
            <a:extLst>
              <a:ext uri="{FF2B5EF4-FFF2-40B4-BE49-F238E27FC236}">
                <a16:creationId xmlns="" xmlns:a16="http://schemas.microsoft.com/office/drawing/2014/main" id="{65B81A62-F32F-4AFA-8A56-044090661F42}"/>
              </a:ext>
            </a:extLst>
          </p:cNvPr>
          <p:cNvSpPr>
            <a:spLocks noGrp="1"/>
          </p:cNvSpPr>
          <p:nvPr>
            <p:ph type="ftr" sz="quarter" idx="11"/>
          </p:nvPr>
        </p:nvSpPr>
        <p:spPr/>
        <p:txBody>
          <a:bodyPr/>
          <a:lstStyle/>
          <a:p>
            <a:pPr algn="l"/>
            <a:r>
              <a:rPr lang="en-US" smtClean="0"/>
              <a:t>Three circles to improve health care cyber security</a:t>
            </a:r>
            <a:endParaRPr lang="fi-FI" dirty="0"/>
          </a:p>
        </p:txBody>
      </p:sp>
      <p:sp>
        <p:nvSpPr>
          <p:cNvPr id="11" name="Slide Number Placeholder 10">
            <a:extLst>
              <a:ext uri="{FF2B5EF4-FFF2-40B4-BE49-F238E27FC236}">
                <a16:creationId xmlns="" xmlns:a16="http://schemas.microsoft.com/office/drawing/2014/main" id="{A62F031E-CE5F-4269-AD97-4434992AA104}"/>
              </a:ext>
            </a:extLst>
          </p:cNvPr>
          <p:cNvSpPr>
            <a:spLocks noGrp="1"/>
          </p:cNvSpPr>
          <p:nvPr>
            <p:ph type="sldNum" sz="quarter" idx="12"/>
          </p:nvPr>
        </p:nvSpPr>
        <p:spPr/>
        <p:txBody>
          <a:bodyPr/>
          <a:lstStyle/>
          <a:p>
            <a:fld id="{4EF9CB2D-4EE0-4AD1-8141-B2B0D36F0E53}" type="slidenum">
              <a:rPr lang="fi-FI" smtClean="0"/>
              <a:pPr/>
              <a:t>‹#›</a:t>
            </a:fld>
            <a:endParaRPr lang="fi-FI" dirty="0"/>
          </a:p>
        </p:txBody>
      </p:sp>
    </p:spTree>
    <p:extLst>
      <p:ext uri="{BB962C8B-B14F-4D97-AF65-F5344CB8AC3E}">
        <p14:creationId xmlns:p14="http://schemas.microsoft.com/office/powerpoint/2010/main" val="896106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520FA3EB-C280-49E3-96FF-1D440AA44FD0}"/>
              </a:ext>
            </a:extLst>
          </p:cNvPr>
          <p:cNvSpPr>
            <a:spLocks noGrp="1"/>
          </p:cNvSpPr>
          <p:nvPr>
            <p:ph type="title"/>
          </p:nvPr>
        </p:nvSpPr>
        <p:spPr/>
        <p:txBody>
          <a:bodyPr/>
          <a:lstStyle/>
          <a:p>
            <a:r>
              <a:rPr lang="en-US" smtClean="0"/>
              <a:t>Click to edit Master title style</a:t>
            </a:r>
            <a:endParaRPr lang="fi-FI"/>
          </a:p>
        </p:txBody>
      </p:sp>
      <p:sp>
        <p:nvSpPr>
          <p:cNvPr id="3" name="Sisällön paikkamerkki 2">
            <a:extLst>
              <a:ext uri="{FF2B5EF4-FFF2-40B4-BE49-F238E27FC236}">
                <a16:creationId xmlns="" xmlns:a16="http://schemas.microsoft.com/office/drawing/2014/main" id="{8480FDD6-8F02-405A-BF3B-81012E3E4FD4}"/>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a:extLst>
              <a:ext uri="{FF2B5EF4-FFF2-40B4-BE49-F238E27FC236}">
                <a16:creationId xmlns="" xmlns:a16="http://schemas.microsoft.com/office/drawing/2014/main" id="{4D012870-6FAF-47E1-85C2-715B9C349135}"/>
              </a:ext>
            </a:extLst>
          </p:cNvPr>
          <p:cNvSpPr>
            <a:spLocks noGrp="1"/>
          </p:cNvSpPr>
          <p:nvPr>
            <p:ph type="dt" sz="half" idx="10"/>
          </p:nvPr>
        </p:nvSpPr>
        <p:spPr/>
        <p:txBody>
          <a:bodyPr/>
          <a:lstStyle/>
          <a:p>
            <a:r>
              <a:rPr lang="en-GB" smtClean="0"/>
              <a:t>21 June, 2019</a:t>
            </a:r>
            <a:endParaRPr lang="fi-FI" dirty="0"/>
          </a:p>
        </p:txBody>
      </p:sp>
      <p:sp>
        <p:nvSpPr>
          <p:cNvPr id="8" name="Footer Placeholder 7">
            <a:extLst>
              <a:ext uri="{FF2B5EF4-FFF2-40B4-BE49-F238E27FC236}">
                <a16:creationId xmlns="" xmlns:a16="http://schemas.microsoft.com/office/drawing/2014/main" id="{1CC3AB01-AABF-4FD3-AA24-FBA3D2C458CC}"/>
              </a:ext>
            </a:extLst>
          </p:cNvPr>
          <p:cNvSpPr>
            <a:spLocks noGrp="1"/>
          </p:cNvSpPr>
          <p:nvPr>
            <p:ph type="ftr" sz="quarter" idx="11"/>
          </p:nvPr>
        </p:nvSpPr>
        <p:spPr/>
        <p:txBody>
          <a:bodyPr/>
          <a:lstStyle/>
          <a:p>
            <a:pPr algn="l"/>
            <a:r>
              <a:rPr lang="en-US" smtClean="0"/>
              <a:t>Three circles to improve health care cyber security</a:t>
            </a:r>
            <a:endParaRPr lang="fi-FI" dirty="0"/>
          </a:p>
        </p:txBody>
      </p:sp>
      <p:sp>
        <p:nvSpPr>
          <p:cNvPr id="9" name="Slide Number Placeholder 8">
            <a:extLst>
              <a:ext uri="{FF2B5EF4-FFF2-40B4-BE49-F238E27FC236}">
                <a16:creationId xmlns="" xmlns:a16="http://schemas.microsoft.com/office/drawing/2014/main" id="{97970950-1D6B-4EAA-ADE7-23A07306B6C8}"/>
              </a:ext>
            </a:extLst>
          </p:cNvPr>
          <p:cNvSpPr>
            <a:spLocks noGrp="1"/>
          </p:cNvSpPr>
          <p:nvPr>
            <p:ph type="sldNum" sz="quarter" idx="12"/>
          </p:nvPr>
        </p:nvSpPr>
        <p:spPr/>
        <p:txBody>
          <a:bodyPr/>
          <a:lstStyle/>
          <a:p>
            <a:fld id="{4EF9CB2D-4EE0-4AD1-8141-B2B0D36F0E53}" type="slidenum">
              <a:rPr lang="fi-FI" smtClean="0"/>
              <a:pPr/>
              <a:t>‹#›</a:t>
            </a:fld>
            <a:endParaRPr lang="fi-FI" dirty="0"/>
          </a:p>
        </p:txBody>
      </p:sp>
    </p:spTree>
    <p:extLst>
      <p:ext uri="{BB962C8B-B14F-4D97-AF65-F5344CB8AC3E}">
        <p14:creationId xmlns:p14="http://schemas.microsoft.com/office/powerpoint/2010/main" val="3832230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BC36C2AA-BF4D-4157-A5E7-CBAF2F9DDCD4}"/>
              </a:ext>
            </a:extLst>
          </p:cNvPr>
          <p:cNvSpPr>
            <a:spLocks noGrp="1"/>
          </p:cNvSpPr>
          <p:nvPr>
            <p:ph type="title"/>
          </p:nvPr>
        </p:nvSpPr>
        <p:spPr/>
        <p:txBody>
          <a:bodyPr/>
          <a:lstStyle/>
          <a:p>
            <a:r>
              <a:rPr lang="en-US" smtClean="0"/>
              <a:t>Click to edit Master title style</a:t>
            </a:r>
            <a:endParaRPr lang="fi-FI"/>
          </a:p>
        </p:txBody>
      </p:sp>
      <p:sp>
        <p:nvSpPr>
          <p:cNvPr id="3" name="Sisällön paikkamerkki 2">
            <a:extLst>
              <a:ext uri="{FF2B5EF4-FFF2-40B4-BE49-F238E27FC236}">
                <a16:creationId xmlns="" xmlns:a16="http://schemas.microsoft.com/office/drawing/2014/main" id="{FDD6CCF0-06BB-4266-A227-F586DB658787}"/>
              </a:ext>
            </a:extLst>
          </p:cNvPr>
          <p:cNvSpPr>
            <a:spLocks noGrp="1"/>
          </p:cNvSpPr>
          <p:nvPr>
            <p:ph sz="half" idx="1"/>
          </p:nvPr>
        </p:nvSpPr>
        <p:spPr>
          <a:xfrm>
            <a:off x="608400" y="1915200"/>
            <a:ext cx="5181600" cy="42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Sisällön paikkamerkki 3">
            <a:extLst>
              <a:ext uri="{FF2B5EF4-FFF2-40B4-BE49-F238E27FC236}">
                <a16:creationId xmlns="" xmlns:a16="http://schemas.microsoft.com/office/drawing/2014/main" id="{4690F979-A005-4047-A10A-4C474DAC69E7}"/>
              </a:ext>
            </a:extLst>
          </p:cNvPr>
          <p:cNvSpPr>
            <a:spLocks noGrp="1"/>
          </p:cNvSpPr>
          <p:nvPr>
            <p:ph sz="half" idx="2"/>
          </p:nvPr>
        </p:nvSpPr>
        <p:spPr>
          <a:xfrm>
            <a:off x="6172200" y="1915200"/>
            <a:ext cx="5181600" cy="42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8" name="Date Placeholder 7">
            <a:extLst>
              <a:ext uri="{FF2B5EF4-FFF2-40B4-BE49-F238E27FC236}">
                <a16:creationId xmlns="" xmlns:a16="http://schemas.microsoft.com/office/drawing/2014/main" id="{1492FD73-39D5-4EF9-9776-F8797BC147B5}"/>
              </a:ext>
            </a:extLst>
          </p:cNvPr>
          <p:cNvSpPr>
            <a:spLocks noGrp="1"/>
          </p:cNvSpPr>
          <p:nvPr>
            <p:ph type="dt" sz="half" idx="10"/>
          </p:nvPr>
        </p:nvSpPr>
        <p:spPr/>
        <p:txBody>
          <a:bodyPr/>
          <a:lstStyle/>
          <a:p>
            <a:r>
              <a:rPr lang="en-GB" smtClean="0"/>
              <a:t>21 June, 2019</a:t>
            </a:r>
            <a:endParaRPr lang="fi-FI" dirty="0"/>
          </a:p>
        </p:txBody>
      </p:sp>
      <p:sp>
        <p:nvSpPr>
          <p:cNvPr id="9" name="Footer Placeholder 8">
            <a:extLst>
              <a:ext uri="{FF2B5EF4-FFF2-40B4-BE49-F238E27FC236}">
                <a16:creationId xmlns="" xmlns:a16="http://schemas.microsoft.com/office/drawing/2014/main" id="{83C1AF59-DACA-46A3-BDE1-32796EB4EB02}"/>
              </a:ext>
            </a:extLst>
          </p:cNvPr>
          <p:cNvSpPr>
            <a:spLocks noGrp="1"/>
          </p:cNvSpPr>
          <p:nvPr>
            <p:ph type="ftr" sz="quarter" idx="11"/>
          </p:nvPr>
        </p:nvSpPr>
        <p:spPr/>
        <p:txBody>
          <a:bodyPr/>
          <a:lstStyle/>
          <a:p>
            <a:pPr algn="l"/>
            <a:r>
              <a:rPr lang="en-US" smtClean="0"/>
              <a:t>Three circles to improve health care cyber security</a:t>
            </a:r>
            <a:endParaRPr lang="fi-FI" dirty="0"/>
          </a:p>
        </p:txBody>
      </p:sp>
      <p:sp>
        <p:nvSpPr>
          <p:cNvPr id="10" name="Slide Number Placeholder 9">
            <a:extLst>
              <a:ext uri="{FF2B5EF4-FFF2-40B4-BE49-F238E27FC236}">
                <a16:creationId xmlns="" xmlns:a16="http://schemas.microsoft.com/office/drawing/2014/main" id="{C62BE267-27CB-4444-AC43-40C44E7541F6}"/>
              </a:ext>
            </a:extLst>
          </p:cNvPr>
          <p:cNvSpPr>
            <a:spLocks noGrp="1"/>
          </p:cNvSpPr>
          <p:nvPr>
            <p:ph type="sldNum" sz="quarter" idx="12"/>
          </p:nvPr>
        </p:nvSpPr>
        <p:spPr/>
        <p:txBody>
          <a:bodyPr/>
          <a:lstStyle/>
          <a:p>
            <a:fld id="{4EF9CB2D-4EE0-4AD1-8141-B2B0D36F0E53}" type="slidenum">
              <a:rPr lang="fi-FI" smtClean="0"/>
              <a:pPr/>
              <a:t>‹#›</a:t>
            </a:fld>
            <a:endParaRPr lang="fi-FI" dirty="0"/>
          </a:p>
        </p:txBody>
      </p:sp>
    </p:spTree>
    <p:extLst>
      <p:ext uri="{BB962C8B-B14F-4D97-AF65-F5344CB8AC3E}">
        <p14:creationId xmlns:p14="http://schemas.microsoft.com/office/powerpoint/2010/main" val="97448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BC36C2AA-BF4D-4157-A5E7-CBAF2F9DDCD4}"/>
              </a:ext>
            </a:extLst>
          </p:cNvPr>
          <p:cNvSpPr>
            <a:spLocks noGrp="1"/>
          </p:cNvSpPr>
          <p:nvPr>
            <p:ph type="title"/>
          </p:nvPr>
        </p:nvSpPr>
        <p:spPr/>
        <p:txBody>
          <a:bodyPr/>
          <a:lstStyle/>
          <a:p>
            <a:r>
              <a:rPr lang="en-US" smtClean="0"/>
              <a:t>Click to edit Master title style</a:t>
            </a:r>
            <a:endParaRPr lang="fi-FI"/>
          </a:p>
        </p:txBody>
      </p:sp>
      <p:sp>
        <p:nvSpPr>
          <p:cNvPr id="3" name="Sisällön paikkamerkki 2">
            <a:extLst>
              <a:ext uri="{FF2B5EF4-FFF2-40B4-BE49-F238E27FC236}">
                <a16:creationId xmlns="" xmlns:a16="http://schemas.microsoft.com/office/drawing/2014/main" id="{FDD6CCF0-06BB-4266-A227-F586DB658787}"/>
              </a:ext>
            </a:extLst>
          </p:cNvPr>
          <p:cNvSpPr>
            <a:spLocks noGrp="1"/>
          </p:cNvSpPr>
          <p:nvPr>
            <p:ph sz="half" idx="1"/>
          </p:nvPr>
        </p:nvSpPr>
        <p:spPr>
          <a:xfrm>
            <a:off x="608400" y="2343824"/>
            <a:ext cx="5181600" cy="383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Sisällön paikkamerkki 3">
            <a:extLst>
              <a:ext uri="{FF2B5EF4-FFF2-40B4-BE49-F238E27FC236}">
                <a16:creationId xmlns="" xmlns:a16="http://schemas.microsoft.com/office/drawing/2014/main" id="{4690F979-A005-4047-A10A-4C474DAC69E7}"/>
              </a:ext>
            </a:extLst>
          </p:cNvPr>
          <p:cNvSpPr>
            <a:spLocks noGrp="1"/>
          </p:cNvSpPr>
          <p:nvPr>
            <p:ph sz="half" idx="2"/>
          </p:nvPr>
        </p:nvSpPr>
        <p:spPr>
          <a:xfrm>
            <a:off x="6172200" y="2343824"/>
            <a:ext cx="5181600" cy="383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8" name="Tekstin paikkamerkki 2">
            <a:extLst>
              <a:ext uri="{FF2B5EF4-FFF2-40B4-BE49-F238E27FC236}">
                <a16:creationId xmlns="" xmlns:a16="http://schemas.microsoft.com/office/drawing/2014/main" id="{C73A6A2C-CD68-4D42-B586-1C00D05CA999}"/>
              </a:ext>
            </a:extLst>
          </p:cNvPr>
          <p:cNvSpPr>
            <a:spLocks noGrp="1"/>
          </p:cNvSpPr>
          <p:nvPr>
            <p:ph type="body" idx="13"/>
          </p:nvPr>
        </p:nvSpPr>
        <p:spPr>
          <a:xfrm>
            <a:off x="606424" y="1915200"/>
            <a:ext cx="5181601" cy="42862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Tekstin paikkamerkki 4">
            <a:extLst>
              <a:ext uri="{FF2B5EF4-FFF2-40B4-BE49-F238E27FC236}">
                <a16:creationId xmlns="" xmlns:a16="http://schemas.microsoft.com/office/drawing/2014/main" id="{0F969854-F9D4-4B18-8B7D-F02DA4E3CD2E}"/>
              </a:ext>
            </a:extLst>
          </p:cNvPr>
          <p:cNvSpPr>
            <a:spLocks noGrp="1"/>
          </p:cNvSpPr>
          <p:nvPr>
            <p:ph type="body" sz="quarter" idx="3"/>
          </p:nvPr>
        </p:nvSpPr>
        <p:spPr>
          <a:xfrm>
            <a:off x="6170612" y="1915200"/>
            <a:ext cx="5183188" cy="42862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Date Placeholder 9">
            <a:extLst>
              <a:ext uri="{FF2B5EF4-FFF2-40B4-BE49-F238E27FC236}">
                <a16:creationId xmlns="" xmlns:a16="http://schemas.microsoft.com/office/drawing/2014/main" id="{4FD3729D-F8C4-442D-8784-880FC2F3075C}"/>
              </a:ext>
            </a:extLst>
          </p:cNvPr>
          <p:cNvSpPr>
            <a:spLocks noGrp="1"/>
          </p:cNvSpPr>
          <p:nvPr>
            <p:ph type="dt" sz="half" idx="14"/>
          </p:nvPr>
        </p:nvSpPr>
        <p:spPr/>
        <p:txBody>
          <a:bodyPr/>
          <a:lstStyle/>
          <a:p>
            <a:r>
              <a:rPr lang="en-GB" smtClean="0"/>
              <a:t>21 June, 2019</a:t>
            </a:r>
            <a:endParaRPr lang="fi-FI" dirty="0"/>
          </a:p>
        </p:txBody>
      </p:sp>
      <p:sp>
        <p:nvSpPr>
          <p:cNvPr id="11" name="Footer Placeholder 10">
            <a:extLst>
              <a:ext uri="{FF2B5EF4-FFF2-40B4-BE49-F238E27FC236}">
                <a16:creationId xmlns="" xmlns:a16="http://schemas.microsoft.com/office/drawing/2014/main" id="{B5E2CAF1-11A8-4EA6-B4D0-4FA8E23E9307}"/>
              </a:ext>
            </a:extLst>
          </p:cNvPr>
          <p:cNvSpPr>
            <a:spLocks noGrp="1"/>
          </p:cNvSpPr>
          <p:nvPr>
            <p:ph type="ftr" sz="quarter" idx="15"/>
          </p:nvPr>
        </p:nvSpPr>
        <p:spPr/>
        <p:txBody>
          <a:bodyPr/>
          <a:lstStyle/>
          <a:p>
            <a:pPr algn="l"/>
            <a:r>
              <a:rPr lang="en-US" smtClean="0"/>
              <a:t>Three circles to improve health care cyber security</a:t>
            </a:r>
            <a:endParaRPr lang="fi-FI" dirty="0"/>
          </a:p>
        </p:txBody>
      </p:sp>
      <p:sp>
        <p:nvSpPr>
          <p:cNvPr id="12" name="Slide Number Placeholder 11">
            <a:extLst>
              <a:ext uri="{FF2B5EF4-FFF2-40B4-BE49-F238E27FC236}">
                <a16:creationId xmlns="" xmlns:a16="http://schemas.microsoft.com/office/drawing/2014/main" id="{F65A1F8D-0953-4F48-BAB6-C55BF94572C3}"/>
              </a:ext>
            </a:extLst>
          </p:cNvPr>
          <p:cNvSpPr>
            <a:spLocks noGrp="1"/>
          </p:cNvSpPr>
          <p:nvPr>
            <p:ph type="sldNum" sz="quarter" idx="16"/>
          </p:nvPr>
        </p:nvSpPr>
        <p:spPr/>
        <p:txBody>
          <a:bodyPr/>
          <a:lstStyle/>
          <a:p>
            <a:fld id="{4EF9CB2D-4EE0-4AD1-8141-B2B0D36F0E53}" type="slidenum">
              <a:rPr lang="fi-FI" smtClean="0"/>
              <a:pPr/>
              <a:t>‹#›</a:t>
            </a:fld>
            <a:endParaRPr lang="fi-FI" dirty="0"/>
          </a:p>
        </p:txBody>
      </p:sp>
    </p:spTree>
    <p:extLst>
      <p:ext uri="{BB962C8B-B14F-4D97-AF65-F5344CB8AC3E}">
        <p14:creationId xmlns:p14="http://schemas.microsoft.com/office/powerpoint/2010/main" val="342400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llinen sisältö">
    <p:spTree>
      <p:nvGrpSpPr>
        <p:cNvPr id="1" name=""/>
        <p:cNvGrpSpPr/>
        <p:nvPr/>
      </p:nvGrpSpPr>
      <p:grpSpPr>
        <a:xfrm>
          <a:off x="0" y="0"/>
          <a:ext cx="0" cy="0"/>
          <a:chOff x="0" y="0"/>
          <a:chExt cx="0" cy="0"/>
        </a:xfrm>
      </p:grpSpPr>
      <p:sp>
        <p:nvSpPr>
          <p:cNvPr id="12" name="Kuvan paikkamerkki 7">
            <a:extLst>
              <a:ext uri="{FF2B5EF4-FFF2-40B4-BE49-F238E27FC236}">
                <a16:creationId xmlns="" xmlns:a16="http://schemas.microsoft.com/office/drawing/2014/main" id="{8F360ED7-A725-4D25-9972-9439665A7245}"/>
              </a:ext>
            </a:extLst>
          </p:cNvPr>
          <p:cNvSpPr>
            <a:spLocks noGrp="1"/>
          </p:cNvSpPr>
          <p:nvPr>
            <p:ph type="pic" sz="quarter" idx="13"/>
          </p:nvPr>
        </p:nvSpPr>
        <p:spPr bwMode="gray">
          <a:xfrm>
            <a:off x="6905625" y="215409"/>
            <a:ext cx="5078478" cy="6090141"/>
          </a:xfrm>
          <a:custGeom>
            <a:avLst/>
            <a:gdLst>
              <a:gd name="connsiteX0" fmla="*/ 0 w 5078478"/>
              <a:gd name="connsiteY0" fmla="*/ 0 h 6090141"/>
              <a:gd name="connsiteX1" fmla="*/ 5078478 w 5078478"/>
              <a:gd name="connsiteY1" fmla="*/ 0 h 6090141"/>
              <a:gd name="connsiteX2" fmla="*/ 5078478 w 5078478"/>
              <a:gd name="connsiteY2" fmla="*/ 6090141 h 6090141"/>
              <a:gd name="connsiteX3" fmla="*/ 0 w 5078478"/>
              <a:gd name="connsiteY3" fmla="*/ 6090141 h 6090141"/>
              <a:gd name="connsiteX4" fmla="*/ 0 w 5078478"/>
              <a:gd name="connsiteY4" fmla="*/ 0 h 6090141"/>
              <a:gd name="connsiteX0" fmla="*/ 0 w 5078478"/>
              <a:gd name="connsiteY0" fmla="*/ 0 h 6090141"/>
              <a:gd name="connsiteX1" fmla="*/ 5078478 w 5078478"/>
              <a:gd name="connsiteY1" fmla="*/ 0 h 6090141"/>
              <a:gd name="connsiteX2" fmla="*/ 5078478 w 5078478"/>
              <a:gd name="connsiteY2" fmla="*/ 6090141 h 6090141"/>
              <a:gd name="connsiteX3" fmla="*/ 2543175 w 5078478"/>
              <a:gd name="connsiteY3" fmla="*/ 6080616 h 6090141"/>
              <a:gd name="connsiteX4" fmla="*/ 0 w 5078478"/>
              <a:gd name="connsiteY4" fmla="*/ 6090141 h 6090141"/>
              <a:gd name="connsiteX5" fmla="*/ 0 w 5078478"/>
              <a:gd name="connsiteY5" fmla="*/ 0 h 6090141"/>
              <a:gd name="connsiteX0" fmla="*/ 0 w 5078478"/>
              <a:gd name="connsiteY0" fmla="*/ 0 h 6090141"/>
              <a:gd name="connsiteX1" fmla="*/ 5078478 w 5078478"/>
              <a:gd name="connsiteY1" fmla="*/ 0 h 6090141"/>
              <a:gd name="connsiteX2" fmla="*/ 5078478 w 5078478"/>
              <a:gd name="connsiteY2" fmla="*/ 6090141 h 6090141"/>
              <a:gd name="connsiteX3" fmla="*/ 2543175 w 5078478"/>
              <a:gd name="connsiteY3" fmla="*/ 6080616 h 6090141"/>
              <a:gd name="connsiteX4" fmla="*/ 0 w 5078478"/>
              <a:gd name="connsiteY4" fmla="*/ 0 h 6090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8478" h="6090141">
                <a:moveTo>
                  <a:pt x="0" y="0"/>
                </a:moveTo>
                <a:lnTo>
                  <a:pt x="5078478" y="0"/>
                </a:lnTo>
                <a:lnTo>
                  <a:pt x="5078478" y="6090141"/>
                </a:lnTo>
                <a:lnTo>
                  <a:pt x="2543175" y="6080616"/>
                </a:lnTo>
                <a:lnTo>
                  <a:pt x="0" y="0"/>
                </a:lnTo>
                <a:close/>
              </a:path>
            </a:pathLst>
          </a:custGeom>
          <a:solidFill>
            <a:schemeClr val="bg1">
              <a:lumMod val="95000"/>
            </a:schemeClr>
          </a:solidFill>
        </p:spPr>
        <p:txBody>
          <a:bodyPr/>
          <a:lstStyle>
            <a:lvl1pPr marL="0" indent="0" algn="ctr">
              <a:buNone/>
              <a:defRPr b="1" i="1"/>
            </a:lvl1pPr>
          </a:lstStyle>
          <a:p>
            <a:r>
              <a:rPr lang="en-US" smtClean="0"/>
              <a:t>Click icon to add picture</a:t>
            </a:r>
            <a:endParaRPr lang="fi-FI" dirty="0"/>
          </a:p>
        </p:txBody>
      </p:sp>
      <p:sp>
        <p:nvSpPr>
          <p:cNvPr id="2" name="Otsikko 1">
            <a:extLst>
              <a:ext uri="{FF2B5EF4-FFF2-40B4-BE49-F238E27FC236}">
                <a16:creationId xmlns="" xmlns:a16="http://schemas.microsoft.com/office/drawing/2014/main" id="{520FA3EB-C280-49E3-96FF-1D440AA44FD0}"/>
              </a:ext>
            </a:extLst>
          </p:cNvPr>
          <p:cNvSpPr>
            <a:spLocks noGrp="1"/>
          </p:cNvSpPr>
          <p:nvPr>
            <p:ph type="title"/>
          </p:nvPr>
        </p:nvSpPr>
        <p:spPr>
          <a:xfrm>
            <a:off x="609600" y="581025"/>
            <a:ext cx="6840000" cy="1109663"/>
          </a:xfrm>
        </p:spPr>
        <p:txBody>
          <a:bodyPr/>
          <a:lstStyle/>
          <a:p>
            <a:r>
              <a:rPr lang="en-US" smtClean="0"/>
              <a:t>Click to edit Master title style</a:t>
            </a:r>
            <a:endParaRPr lang="fi-FI" dirty="0"/>
          </a:p>
        </p:txBody>
      </p:sp>
      <p:sp>
        <p:nvSpPr>
          <p:cNvPr id="3" name="Sisällön paikkamerkki 2">
            <a:extLst>
              <a:ext uri="{FF2B5EF4-FFF2-40B4-BE49-F238E27FC236}">
                <a16:creationId xmlns="" xmlns:a16="http://schemas.microsoft.com/office/drawing/2014/main" id="{8480FDD6-8F02-405A-BF3B-81012E3E4FD4}"/>
              </a:ext>
            </a:extLst>
          </p:cNvPr>
          <p:cNvSpPr>
            <a:spLocks noGrp="1"/>
          </p:cNvSpPr>
          <p:nvPr>
            <p:ph idx="1"/>
          </p:nvPr>
        </p:nvSpPr>
        <p:spPr>
          <a:xfrm>
            <a:off x="609600" y="1915063"/>
            <a:ext cx="6840000" cy="42618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a:extLst>
              <a:ext uri="{FF2B5EF4-FFF2-40B4-BE49-F238E27FC236}">
                <a16:creationId xmlns="" xmlns:a16="http://schemas.microsoft.com/office/drawing/2014/main" id="{EC636170-7878-46C6-86F9-76CDE3701868}"/>
              </a:ext>
            </a:extLst>
          </p:cNvPr>
          <p:cNvSpPr>
            <a:spLocks noGrp="1"/>
          </p:cNvSpPr>
          <p:nvPr>
            <p:ph type="dt" sz="half" idx="14"/>
          </p:nvPr>
        </p:nvSpPr>
        <p:spPr/>
        <p:txBody>
          <a:bodyPr/>
          <a:lstStyle/>
          <a:p>
            <a:r>
              <a:rPr lang="en-GB" smtClean="0"/>
              <a:t>21 June, 2019</a:t>
            </a:r>
            <a:endParaRPr lang="fi-FI" dirty="0"/>
          </a:p>
        </p:txBody>
      </p:sp>
      <p:sp>
        <p:nvSpPr>
          <p:cNvPr id="8" name="Footer Placeholder 7">
            <a:extLst>
              <a:ext uri="{FF2B5EF4-FFF2-40B4-BE49-F238E27FC236}">
                <a16:creationId xmlns="" xmlns:a16="http://schemas.microsoft.com/office/drawing/2014/main" id="{D395CB02-8597-4300-8FFA-A6571542A879}"/>
              </a:ext>
            </a:extLst>
          </p:cNvPr>
          <p:cNvSpPr>
            <a:spLocks noGrp="1"/>
          </p:cNvSpPr>
          <p:nvPr>
            <p:ph type="ftr" sz="quarter" idx="15"/>
          </p:nvPr>
        </p:nvSpPr>
        <p:spPr/>
        <p:txBody>
          <a:bodyPr/>
          <a:lstStyle/>
          <a:p>
            <a:pPr algn="l"/>
            <a:r>
              <a:rPr lang="en-US" smtClean="0"/>
              <a:t>Three circles to improve health care cyber security</a:t>
            </a:r>
            <a:endParaRPr lang="fi-FI" dirty="0"/>
          </a:p>
        </p:txBody>
      </p:sp>
      <p:sp>
        <p:nvSpPr>
          <p:cNvPr id="9" name="Slide Number Placeholder 8">
            <a:extLst>
              <a:ext uri="{FF2B5EF4-FFF2-40B4-BE49-F238E27FC236}">
                <a16:creationId xmlns="" xmlns:a16="http://schemas.microsoft.com/office/drawing/2014/main" id="{E7B48753-58FC-4141-8834-27A1947D2CC0}"/>
              </a:ext>
            </a:extLst>
          </p:cNvPr>
          <p:cNvSpPr>
            <a:spLocks noGrp="1"/>
          </p:cNvSpPr>
          <p:nvPr>
            <p:ph type="sldNum" sz="quarter" idx="16"/>
          </p:nvPr>
        </p:nvSpPr>
        <p:spPr/>
        <p:txBody>
          <a:bodyPr/>
          <a:lstStyle/>
          <a:p>
            <a:fld id="{4EF9CB2D-4EE0-4AD1-8141-B2B0D36F0E53}" type="slidenum">
              <a:rPr lang="fi-FI" smtClean="0"/>
              <a:pPr/>
              <a:t>‹#›</a:t>
            </a:fld>
            <a:endParaRPr lang="fi-FI" dirty="0"/>
          </a:p>
        </p:txBody>
      </p:sp>
    </p:spTree>
    <p:extLst>
      <p:ext uri="{BB962C8B-B14F-4D97-AF65-F5344CB8AC3E}">
        <p14:creationId xmlns:p14="http://schemas.microsoft.com/office/powerpoint/2010/main" val="3220185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241C0C3F-1425-4824-A22C-85F79309191D}"/>
              </a:ext>
            </a:extLst>
          </p:cNvPr>
          <p:cNvSpPr>
            <a:spLocks noGrp="1"/>
          </p:cNvSpPr>
          <p:nvPr>
            <p:ph type="title"/>
          </p:nvPr>
        </p:nvSpPr>
        <p:spPr/>
        <p:txBody>
          <a:bodyPr/>
          <a:lstStyle/>
          <a:p>
            <a:r>
              <a:rPr lang="en-US" smtClean="0"/>
              <a:t>Click to edit Master title style</a:t>
            </a:r>
            <a:endParaRPr lang="fi-FI"/>
          </a:p>
        </p:txBody>
      </p:sp>
      <p:sp>
        <p:nvSpPr>
          <p:cNvPr id="3" name="Päivämäärän paikkamerkki 2">
            <a:extLst>
              <a:ext uri="{FF2B5EF4-FFF2-40B4-BE49-F238E27FC236}">
                <a16:creationId xmlns="" xmlns:a16="http://schemas.microsoft.com/office/drawing/2014/main" id="{0E0B0FA5-79C5-4A7D-A9A7-74D5713D44CF}"/>
              </a:ext>
            </a:extLst>
          </p:cNvPr>
          <p:cNvSpPr>
            <a:spLocks noGrp="1"/>
          </p:cNvSpPr>
          <p:nvPr>
            <p:ph type="dt" sz="half" idx="10"/>
          </p:nvPr>
        </p:nvSpPr>
        <p:spPr/>
        <p:txBody>
          <a:bodyPr/>
          <a:lstStyle/>
          <a:p>
            <a:r>
              <a:rPr lang="en-GB" smtClean="0"/>
              <a:t>21 June, 2019</a:t>
            </a:r>
            <a:endParaRPr lang="fi-FI"/>
          </a:p>
        </p:txBody>
      </p:sp>
      <p:sp>
        <p:nvSpPr>
          <p:cNvPr id="4" name="Alatunnisteen paikkamerkki 3">
            <a:extLst>
              <a:ext uri="{FF2B5EF4-FFF2-40B4-BE49-F238E27FC236}">
                <a16:creationId xmlns="" xmlns:a16="http://schemas.microsoft.com/office/drawing/2014/main" id="{2AF8ECEB-C91A-4DEF-8F54-ED179C8686D5}"/>
              </a:ext>
            </a:extLst>
          </p:cNvPr>
          <p:cNvSpPr>
            <a:spLocks noGrp="1"/>
          </p:cNvSpPr>
          <p:nvPr>
            <p:ph type="ftr" sz="quarter" idx="11"/>
          </p:nvPr>
        </p:nvSpPr>
        <p:spPr>
          <a:xfrm>
            <a:off x="5156791" y="6400800"/>
            <a:ext cx="4196760" cy="228600"/>
          </a:xfrm>
        </p:spPr>
        <p:txBody>
          <a:bodyPr/>
          <a:lstStyle/>
          <a:p>
            <a:r>
              <a:rPr lang="en-US" smtClean="0"/>
              <a:t>Three circles to improve health care cyber security</a:t>
            </a:r>
            <a:endParaRPr lang="fi-FI"/>
          </a:p>
        </p:txBody>
      </p:sp>
      <p:sp>
        <p:nvSpPr>
          <p:cNvPr id="5" name="Dian numeron paikkamerkki 4">
            <a:extLst>
              <a:ext uri="{FF2B5EF4-FFF2-40B4-BE49-F238E27FC236}">
                <a16:creationId xmlns="" xmlns:a16="http://schemas.microsoft.com/office/drawing/2014/main" id="{F6E1443B-3473-451D-A6C1-70E05DBA383E}"/>
              </a:ext>
            </a:extLst>
          </p:cNvPr>
          <p:cNvSpPr>
            <a:spLocks noGrp="1"/>
          </p:cNvSpPr>
          <p:nvPr>
            <p:ph type="sldNum" sz="quarter" idx="12"/>
          </p:nvPr>
        </p:nvSpPr>
        <p:spPr/>
        <p:txBody>
          <a:bodyPr/>
          <a:lstStyle/>
          <a:p>
            <a:fld id="{4EF9CB2D-4EE0-4AD1-8141-B2B0D36F0E53}" type="slidenum">
              <a:rPr lang="fi-FI" smtClean="0"/>
              <a:t>‹#›</a:t>
            </a:fld>
            <a:endParaRPr lang="fi-FI"/>
          </a:p>
        </p:txBody>
      </p:sp>
    </p:spTree>
    <p:extLst>
      <p:ext uri="{BB962C8B-B14F-4D97-AF65-F5344CB8AC3E}">
        <p14:creationId xmlns:p14="http://schemas.microsoft.com/office/powerpoint/2010/main" val="3910961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5DD871B5-7540-4697-8A1E-E50A26B63A3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31136" y="6492483"/>
            <a:ext cx="1116651" cy="241523"/>
          </a:xfrm>
          <a:prstGeom prst="rect">
            <a:avLst/>
          </a:prstGeom>
        </p:spPr>
      </p:pic>
      <p:sp>
        <p:nvSpPr>
          <p:cNvPr id="2" name="Otsikon paikkamerkki 1">
            <a:extLst>
              <a:ext uri="{FF2B5EF4-FFF2-40B4-BE49-F238E27FC236}">
                <a16:creationId xmlns="" xmlns:a16="http://schemas.microsoft.com/office/drawing/2014/main" id="{9C0096EF-DA14-4D18-9E5D-AFA557CCF3F4}"/>
              </a:ext>
            </a:extLst>
          </p:cNvPr>
          <p:cNvSpPr>
            <a:spLocks noGrp="1"/>
          </p:cNvSpPr>
          <p:nvPr>
            <p:ph type="title"/>
          </p:nvPr>
        </p:nvSpPr>
        <p:spPr>
          <a:xfrm>
            <a:off x="609600" y="581025"/>
            <a:ext cx="10744200" cy="1109663"/>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 xmlns:a16="http://schemas.microsoft.com/office/drawing/2014/main" id="{C89020D3-EB8C-422A-8E6E-B80AD15E4EA8}"/>
              </a:ext>
            </a:extLst>
          </p:cNvPr>
          <p:cNvSpPr>
            <a:spLocks noGrp="1"/>
          </p:cNvSpPr>
          <p:nvPr>
            <p:ph type="body" idx="1"/>
          </p:nvPr>
        </p:nvSpPr>
        <p:spPr>
          <a:xfrm>
            <a:off x="609600" y="1915063"/>
            <a:ext cx="10744200" cy="4261899"/>
          </a:xfrm>
          <a:prstGeom prst="rect">
            <a:avLst/>
          </a:prstGeom>
        </p:spPr>
        <p:txBody>
          <a:bodyPr vert="horz" lIns="0" tIns="0" rIns="0" bIns="0" rtlCol="0">
            <a:no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 xmlns:a16="http://schemas.microsoft.com/office/drawing/2014/main" id="{22E5FD79-13DB-415D-989D-DF65AEAFD7F6}"/>
              </a:ext>
            </a:extLst>
          </p:cNvPr>
          <p:cNvSpPr>
            <a:spLocks noGrp="1"/>
          </p:cNvSpPr>
          <p:nvPr>
            <p:ph type="dt" sz="half" idx="2"/>
          </p:nvPr>
        </p:nvSpPr>
        <p:spPr>
          <a:xfrm>
            <a:off x="9353551" y="6384925"/>
            <a:ext cx="1419224" cy="244475"/>
          </a:xfrm>
          <a:prstGeom prst="rect">
            <a:avLst/>
          </a:prstGeom>
        </p:spPr>
        <p:txBody>
          <a:bodyPr vert="horz" lIns="0" tIns="0" rIns="0" bIns="0" rtlCol="0" anchor="ctr">
            <a:noAutofit/>
          </a:bodyPr>
          <a:lstStyle>
            <a:lvl1pPr algn="ctr">
              <a:defRPr sz="1200">
                <a:solidFill>
                  <a:srgbClr val="7C878E"/>
                </a:solidFill>
              </a:defRPr>
            </a:lvl1pPr>
          </a:lstStyle>
          <a:p>
            <a:r>
              <a:rPr lang="en-GB" smtClean="0"/>
              <a:t>21 June, 2019</a:t>
            </a:r>
            <a:endParaRPr lang="fi-FI" dirty="0"/>
          </a:p>
        </p:txBody>
      </p:sp>
      <p:sp>
        <p:nvSpPr>
          <p:cNvPr id="5" name="Alatunnisteen paikkamerkki 4">
            <a:extLst>
              <a:ext uri="{FF2B5EF4-FFF2-40B4-BE49-F238E27FC236}">
                <a16:creationId xmlns="" xmlns:a16="http://schemas.microsoft.com/office/drawing/2014/main" id="{0DE2EBB6-403E-46C7-A565-62120F0C05FA}"/>
              </a:ext>
            </a:extLst>
          </p:cNvPr>
          <p:cNvSpPr>
            <a:spLocks noGrp="1"/>
          </p:cNvSpPr>
          <p:nvPr>
            <p:ph type="ftr" sz="quarter" idx="3"/>
          </p:nvPr>
        </p:nvSpPr>
        <p:spPr>
          <a:xfrm>
            <a:off x="5305647" y="6390167"/>
            <a:ext cx="4047904" cy="239233"/>
          </a:xfrm>
          <a:prstGeom prst="rect">
            <a:avLst/>
          </a:prstGeom>
        </p:spPr>
        <p:txBody>
          <a:bodyPr vert="horz" lIns="0" tIns="0" rIns="0" bIns="0" rtlCol="0" anchor="ctr">
            <a:noAutofit/>
          </a:bodyPr>
          <a:lstStyle>
            <a:lvl1pPr algn="ctr">
              <a:defRPr sz="1200">
                <a:solidFill>
                  <a:srgbClr val="7C878E"/>
                </a:solidFill>
              </a:defRPr>
            </a:lvl1pPr>
          </a:lstStyle>
          <a:p>
            <a:pPr algn="l"/>
            <a:r>
              <a:rPr lang="en-US" smtClean="0"/>
              <a:t>Three circles to improve health care cyber security</a:t>
            </a:r>
            <a:endParaRPr lang="fi-FI" dirty="0"/>
          </a:p>
        </p:txBody>
      </p:sp>
      <p:sp>
        <p:nvSpPr>
          <p:cNvPr id="6" name="Dian numeron paikkamerkki 5">
            <a:extLst>
              <a:ext uri="{FF2B5EF4-FFF2-40B4-BE49-F238E27FC236}">
                <a16:creationId xmlns="" xmlns:a16="http://schemas.microsoft.com/office/drawing/2014/main" id="{110B1DBE-1416-4C65-83F2-8326D7AAF422}"/>
              </a:ext>
            </a:extLst>
          </p:cNvPr>
          <p:cNvSpPr>
            <a:spLocks noGrp="1"/>
          </p:cNvSpPr>
          <p:nvPr>
            <p:ph type="sldNum" sz="quarter" idx="4"/>
          </p:nvPr>
        </p:nvSpPr>
        <p:spPr>
          <a:xfrm>
            <a:off x="11296649" y="6384925"/>
            <a:ext cx="687454" cy="244475"/>
          </a:xfrm>
          <a:prstGeom prst="rect">
            <a:avLst/>
          </a:prstGeom>
        </p:spPr>
        <p:txBody>
          <a:bodyPr vert="horz" lIns="0" tIns="0" rIns="0" bIns="0" rtlCol="0" anchor="ctr">
            <a:noAutofit/>
          </a:bodyPr>
          <a:lstStyle>
            <a:lvl1pPr algn="r">
              <a:defRPr sz="1200">
                <a:solidFill>
                  <a:srgbClr val="7C878E"/>
                </a:solidFill>
              </a:defRPr>
            </a:lvl1pPr>
          </a:lstStyle>
          <a:p>
            <a:fld id="{4EF9CB2D-4EE0-4AD1-8141-B2B0D36F0E53}" type="slidenum">
              <a:rPr lang="fi-FI" smtClean="0"/>
              <a:pPr/>
              <a:t>‹#›</a:t>
            </a:fld>
            <a:endParaRPr lang="fi-FI" dirty="0"/>
          </a:p>
        </p:txBody>
      </p:sp>
    </p:spTree>
    <p:extLst>
      <p:ext uri="{BB962C8B-B14F-4D97-AF65-F5344CB8AC3E}">
        <p14:creationId xmlns:p14="http://schemas.microsoft.com/office/powerpoint/2010/main" val="1936470036"/>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0" r:id="rId3"/>
    <p:sldLayoutId id="2147483671" r:id="rId4"/>
    <p:sldLayoutId id="2147483650" r:id="rId5"/>
    <p:sldLayoutId id="2147483652" r:id="rId6"/>
    <p:sldLayoutId id="2147483660" r:id="rId7"/>
    <p:sldLayoutId id="2147483661" r:id="rId8"/>
    <p:sldLayoutId id="2147483654" r:id="rId9"/>
    <p:sldLayoutId id="2147483655" r:id="rId10"/>
    <p:sldLayoutId id="2147483673" r:id="rId11"/>
    <p:sldLayoutId id="2147483686" r:id="rId12"/>
    <p:sldLayoutId id="2147483689" r:id="rId13"/>
    <p:sldLayoutId id="2147483688" r:id="rId14"/>
    <p:sldLayoutId id="2147483687" r:id="rId15"/>
    <p:sldLayoutId id="2147483690" r:id="rId16"/>
  </p:sldLayoutIdLst>
  <p:hf sldNum="0" hdr="0"/>
  <p:txStyles>
    <p:titleStyle>
      <a:lvl1pPr algn="l" defTabSz="914400" rtl="0" eaLnBrk="1" latinLnBrk="0" hangingPunct="1">
        <a:lnSpc>
          <a:spcPct val="90000"/>
        </a:lnSpc>
        <a:spcBef>
          <a:spcPct val="0"/>
        </a:spcBef>
        <a:buNone/>
        <a:defRPr sz="2800" b="1" kern="1200">
          <a:solidFill>
            <a:srgbClr val="0058B1"/>
          </a:solidFill>
          <a:latin typeface="+mj-lt"/>
          <a:ea typeface="+mj-ea"/>
          <a:cs typeface="+mj-cs"/>
        </a:defRPr>
      </a:lvl1pPr>
    </p:titleStyle>
    <p:bodyStyle>
      <a:lvl1pPr marL="266700" indent="-266700" algn="l" defTabSz="914400" rtl="0" eaLnBrk="1" latinLnBrk="0" hangingPunct="1">
        <a:lnSpc>
          <a:spcPct val="90000"/>
        </a:lnSpc>
        <a:spcBef>
          <a:spcPts val="1200"/>
        </a:spcBef>
        <a:buClr>
          <a:srgbClr val="0058B1"/>
        </a:buClr>
        <a:buFont typeface="Wingdings 3" panose="05040102010807070707" pitchFamily="18" charset="2"/>
        <a:buChar char=""/>
        <a:defRPr sz="2200" kern="1200">
          <a:solidFill>
            <a:schemeClr val="tx1"/>
          </a:solidFill>
          <a:latin typeface="+mn-lt"/>
          <a:ea typeface="+mn-ea"/>
          <a:cs typeface="+mn-cs"/>
        </a:defRPr>
      </a:lvl1pPr>
      <a:lvl2pPr marL="542925" indent="-276225" algn="l" defTabSz="914400" rtl="0" eaLnBrk="1" latinLnBrk="0" hangingPunct="1">
        <a:lnSpc>
          <a:spcPct val="90000"/>
        </a:lnSpc>
        <a:spcBef>
          <a:spcPts val="1300"/>
        </a:spcBef>
        <a:buClr>
          <a:srgbClr val="0058B1"/>
        </a:buClr>
        <a:buFont typeface="Wingdings 3" panose="05040102010807070707" pitchFamily="18" charset="2"/>
        <a:buChar char=""/>
        <a:defRPr sz="2000" kern="1200">
          <a:solidFill>
            <a:schemeClr val="tx1"/>
          </a:solidFill>
          <a:latin typeface="+mn-lt"/>
          <a:ea typeface="+mn-ea"/>
          <a:cs typeface="+mn-cs"/>
        </a:defRPr>
      </a:lvl2pPr>
      <a:lvl3pPr marL="809625" indent="-266700" algn="l" defTabSz="914400" rtl="0" eaLnBrk="1" latinLnBrk="0" hangingPunct="1">
        <a:lnSpc>
          <a:spcPct val="90000"/>
        </a:lnSpc>
        <a:spcBef>
          <a:spcPts val="1300"/>
        </a:spcBef>
        <a:buClr>
          <a:srgbClr val="0058B1"/>
        </a:buClr>
        <a:buFont typeface="Wingdings 3" panose="05040102010807070707" pitchFamily="18" charset="2"/>
        <a:buChar char=""/>
        <a:defRPr sz="1800" kern="1200">
          <a:solidFill>
            <a:schemeClr val="tx1"/>
          </a:solidFill>
          <a:latin typeface="+mn-lt"/>
          <a:ea typeface="+mn-ea"/>
          <a:cs typeface="+mn-cs"/>
        </a:defRPr>
      </a:lvl3pPr>
      <a:lvl4pPr marL="1076325" indent="-266700" algn="l" defTabSz="914400" rtl="0" eaLnBrk="1" latinLnBrk="0" hangingPunct="1">
        <a:lnSpc>
          <a:spcPct val="90000"/>
        </a:lnSpc>
        <a:spcBef>
          <a:spcPts val="1300"/>
        </a:spcBef>
        <a:buClr>
          <a:srgbClr val="0058B1"/>
        </a:buClr>
        <a:buFont typeface="Wingdings 3" panose="05040102010807070707" pitchFamily="18" charset="2"/>
        <a:buChar char=""/>
        <a:defRPr sz="1600" kern="1200">
          <a:solidFill>
            <a:schemeClr val="tx1"/>
          </a:solidFill>
          <a:latin typeface="+mn-lt"/>
          <a:ea typeface="+mn-ea"/>
          <a:cs typeface="+mn-cs"/>
        </a:defRPr>
      </a:lvl4pPr>
      <a:lvl5pPr marL="1343025" indent="-266700" algn="l" defTabSz="914400" rtl="0" eaLnBrk="1" latinLnBrk="0" hangingPunct="1">
        <a:lnSpc>
          <a:spcPct val="90000"/>
        </a:lnSpc>
        <a:spcBef>
          <a:spcPts val="1300"/>
        </a:spcBef>
        <a:buClr>
          <a:srgbClr val="0058B1"/>
        </a:buClr>
        <a:buFont typeface="Wingdings 3" panose="050401020108070707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7.xml"/><Relationship Id="rId7" Type="http://schemas.openxmlformats.org/officeDocument/2006/relationships/image" Target="../media/image10.png"/><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12.png"/><Relationship Id="rId4" Type="http://schemas.openxmlformats.org/officeDocument/2006/relationships/diagramLayout" Target="../diagrams/layout8.xml"/><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6">
            <a:extLst>
              <a:ext uri="{FF2B5EF4-FFF2-40B4-BE49-F238E27FC236}">
                <a16:creationId xmlns="" xmlns:a16="http://schemas.microsoft.com/office/drawing/2014/main" id="{AB2C935A-91C1-4A71-9877-5C46468FFCD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220332" y="215409"/>
            <a:ext cx="5056518" cy="6427181"/>
          </a:xfrm>
        </p:spPr>
      </p:pic>
      <p:sp>
        <p:nvSpPr>
          <p:cNvPr id="2" name="Otsikko 1">
            <a:extLst>
              <a:ext uri="{FF2B5EF4-FFF2-40B4-BE49-F238E27FC236}">
                <a16:creationId xmlns="" xmlns:a16="http://schemas.microsoft.com/office/drawing/2014/main" id="{CAAE3AEB-33C5-4FCB-8A14-6D3C1D5450CE}"/>
              </a:ext>
            </a:extLst>
          </p:cNvPr>
          <p:cNvSpPr>
            <a:spLocks noGrp="1"/>
          </p:cNvSpPr>
          <p:nvPr>
            <p:ph type="ctrTitle"/>
          </p:nvPr>
        </p:nvSpPr>
        <p:spPr/>
        <p:txBody>
          <a:bodyPr/>
          <a:lstStyle/>
          <a:p>
            <a:r>
              <a:rPr lang="en-GB" dirty="0" smtClean="0">
                <a:solidFill>
                  <a:schemeClr val="bg2"/>
                </a:solidFill>
              </a:rPr>
              <a:t>Three circles to improve health care cyber security</a:t>
            </a:r>
            <a:endParaRPr lang="en-GB" dirty="0">
              <a:solidFill>
                <a:schemeClr val="bg2"/>
              </a:solidFill>
            </a:endParaRPr>
          </a:p>
        </p:txBody>
      </p:sp>
      <p:sp>
        <p:nvSpPr>
          <p:cNvPr id="3" name="Alaotsikko 2">
            <a:extLst>
              <a:ext uri="{FF2B5EF4-FFF2-40B4-BE49-F238E27FC236}">
                <a16:creationId xmlns="" xmlns:a16="http://schemas.microsoft.com/office/drawing/2014/main" id="{5A2B718D-DBB0-4469-9345-E1BD59D67F04}"/>
              </a:ext>
            </a:extLst>
          </p:cNvPr>
          <p:cNvSpPr>
            <a:spLocks noGrp="1"/>
          </p:cNvSpPr>
          <p:nvPr>
            <p:ph type="subTitle" idx="1"/>
          </p:nvPr>
        </p:nvSpPr>
        <p:spPr/>
        <p:txBody>
          <a:bodyPr/>
          <a:lstStyle/>
          <a:p>
            <a:r>
              <a:rPr lang="en-GB" dirty="0" smtClean="0"/>
              <a:t>This is how we do it in Finland</a:t>
            </a:r>
          </a:p>
          <a:p>
            <a:r>
              <a:rPr lang="en-GB" dirty="0" smtClean="0"/>
              <a:t>Perttu Halonen, NCSC-FI</a:t>
            </a:r>
          </a:p>
          <a:p>
            <a:r>
              <a:rPr lang="en-GB" dirty="0" smtClean="0"/>
              <a:t>#FIRSTCON19</a:t>
            </a:r>
            <a:endParaRPr lang="en-GB" dirty="0"/>
          </a:p>
        </p:txBody>
      </p:sp>
      <p:sp>
        <p:nvSpPr>
          <p:cNvPr id="8" name="Freeform 5">
            <a:extLst>
              <a:ext uri="{FF2B5EF4-FFF2-40B4-BE49-F238E27FC236}">
                <a16:creationId xmlns="" xmlns:a16="http://schemas.microsoft.com/office/drawing/2014/main" id="{41C64633-0867-435A-99A4-76AEBFA2E00D}"/>
              </a:ext>
            </a:extLst>
          </p:cNvPr>
          <p:cNvSpPr>
            <a:spLocks/>
          </p:cNvSpPr>
          <p:nvPr/>
        </p:nvSpPr>
        <p:spPr bwMode="auto">
          <a:xfrm>
            <a:off x="216000" y="216000"/>
            <a:ext cx="5030788" cy="2098675"/>
          </a:xfrm>
          <a:custGeom>
            <a:avLst/>
            <a:gdLst>
              <a:gd name="T0" fmla="*/ 13937 w 13937"/>
              <a:gd name="T1" fmla="*/ 0 h 5809"/>
              <a:gd name="T2" fmla="*/ 0 w 13937"/>
              <a:gd name="T3" fmla="*/ 0 h 5809"/>
              <a:gd name="T4" fmla="*/ 0 w 13937"/>
              <a:gd name="T5" fmla="*/ 5809 h 5809"/>
              <a:gd name="T6" fmla="*/ 13937 w 13937"/>
              <a:gd name="T7" fmla="*/ 0 h 5809"/>
            </a:gdLst>
            <a:ahLst/>
            <a:cxnLst>
              <a:cxn ang="0">
                <a:pos x="T0" y="T1"/>
              </a:cxn>
              <a:cxn ang="0">
                <a:pos x="T2" y="T3"/>
              </a:cxn>
              <a:cxn ang="0">
                <a:pos x="T4" y="T5"/>
              </a:cxn>
              <a:cxn ang="0">
                <a:pos x="T6" y="T7"/>
              </a:cxn>
            </a:cxnLst>
            <a:rect l="0" t="0" r="r" b="b"/>
            <a:pathLst>
              <a:path w="13937" h="5809">
                <a:moveTo>
                  <a:pt x="13937" y="0"/>
                </a:moveTo>
                <a:lnTo>
                  <a:pt x="0" y="0"/>
                </a:lnTo>
                <a:lnTo>
                  <a:pt x="0" y="5809"/>
                </a:lnTo>
                <a:lnTo>
                  <a:pt x="13937" y="0"/>
                </a:lnTo>
                <a:close/>
              </a:path>
            </a:pathLst>
          </a:custGeom>
          <a:solidFill>
            <a:srgbClr val="0066CC">
              <a:alpha val="80000"/>
            </a:srgb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 name="Päivämäärän paikkamerkki 3">
            <a:extLst>
              <a:ext uri="{FF2B5EF4-FFF2-40B4-BE49-F238E27FC236}">
                <a16:creationId xmlns="" xmlns:a16="http://schemas.microsoft.com/office/drawing/2014/main" id="{23414EFB-4340-484A-8670-BA4BA480A061}"/>
              </a:ext>
            </a:extLst>
          </p:cNvPr>
          <p:cNvSpPr>
            <a:spLocks noGrp="1"/>
          </p:cNvSpPr>
          <p:nvPr>
            <p:ph type="dt" sz="half" idx="14"/>
          </p:nvPr>
        </p:nvSpPr>
        <p:spPr/>
        <p:txBody>
          <a:bodyPr/>
          <a:lstStyle/>
          <a:p>
            <a:r>
              <a:rPr lang="en-GB" smtClean="0"/>
              <a:t>21 June, 2019</a:t>
            </a:r>
            <a:endParaRPr lang="en-GB" dirty="0"/>
          </a:p>
        </p:txBody>
      </p:sp>
      <p:sp>
        <p:nvSpPr>
          <p:cNvPr id="5" name="Alatunnisteen paikkamerkki 4">
            <a:extLst>
              <a:ext uri="{FF2B5EF4-FFF2-40B4-BE49-F238E27FC236}">
                <a16:creationId xmlns="" xmlns:a16="http://schemas.microsoft.com/office/drawing/2014/main" id="{5056C20B-E101-4E07-8E25-75C5040D0831}"/>
              </a:ext>
            </a:extLst>
          </p:cNvPr>
          <p:cNvSpPr>
            <a:spLocks noGrp="1"/>
          </p:cNvSpPr>
          <p:nvPr>
            <p:ph type="ftr" sz="quarter" idx="15"/>
          </p:nvPr>
        </p:nvSpPr>
        <p:spPr/>
        <p:txBody>
          <a:bodyPr/>
          <a:lstStyle/>
          <a:p>
            <a:pPr algn="l"/>
            <a:r>
              <a:rPr lang="en-US" dirty="0" smtClean="0"/>
              <a:t>Three circles to improve health care cyber security</a:t>
            </a:r>
            <a:endParaRPr lang="en-GB" dirty="0"/>
          </a:p>
        </p:txBody>
      </p:sp>
      <p:sp>
        <p:nvSpPr>
          <p:cNvPr id="7" name="TextBox 6"/>
          <p:cNvSpPr txBox="1"/>
          <p:nvPr/>
        </p:nvSpPr>
        <p:spPr>
          <a:xfrm>
            <a:off x="5570220" y="358140"/>
            <a:ext cx="1803699" cy="369332"/>
          </a:xfrm>
          <a:prstGeom prst="rect">
            <a:avLst/>
          </a:prstGeom>
          <a:solidFill>
            <a:schemeClr val="tx1"/>
          </a:solidFill>
        </p:spPr>
        <p:txBody>
          <a:bodyPr wrap="none" rtlCol="0">
            <a:spAutoFit/>
          </a:bodyPr>
          <a:lstStyle/>
          <a:p>
            <a:r>
              <a:rPr lang="en-GB" b="1" dirty="0" smtClean="0">
                <a:solidFill>
                  <a:schemeClr val="bg1"/>
                </a:solidFill>
              </a:rPr>
              <a:t> TLP:WHITE </a:t>
            </a:r>
            <a:endParaRPr lang="en-GB" b="1" dirty="0">
              <a:solidFill>
                <a:schemeClr val="bg1"/>
              </a:solidFill>
            </a:endParaRPr>
          </a:p>
        </p:txBody>
      </p:sp>
    </p:spTree>
    <p:extLst>
      <p:ext uri="{BB962C8B-B14F-4D97-AF65-F5344CB8AC3E}">
        <p14:creationId xmlns:p14="http://schemas.microsoft.com/office/powerpoint/2010/main" val="1492153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establishing an ISAC</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en-GB" dirty="0" smtClean="0"/>
              <a:t>Find one or a few champions and prepare facts about value of information sharing</a:t>
            </a:r>
          </a:p>
          <a:p>
            <a:pPr marL="457200" indent="-457200">
              <a:buFont typeface="+mj-lt"/>
              <a:buAutoNum type="arabicPeriod"/>
            </a:pPr>
            <a:r>
              <a:rPr lang="en-GB" dirty="0" smtClean="0"/>
              <a:t>Recruit a small number of trusted individuals for practical preparations</a:t>
            </a:r>
          </a:p>
          <a:p>
            <a:pPr marL="457200" indent="-457200">
              <a:buFont typeface="+mj-lt"/>
              <a:buAutoNum type="arabicPeriod"/>
            </a:pPr>
            <a:r>
              <a:rPr lang="en-GB" dirty="0" smtClean="0"/>
              <a:t>Agree upon ISAC's mission and rules and have them signed-off by senior management</a:t>
            </a:r>
          </a:p>
          <a:p>
            <a:pPr marL="457200" indent="-457200">
              <a:buFont typeface="+mj-lt"/>
              <a:buAutoNum type="arabicPeriod"/>
            </a:pPr>
            <a:r>
              <a:rPr lang="en-GB" dirty="0" smtClean="0"/>
              <a:t>Appoint operating members and organise regular meetings</a:t>
            </a:r>
          </a:p>
          <a:p>
            <a:pPr marL="0" indent="0">
              <a:buNone/>
            </a:pPr>
            <a:endParaRPr lang="en-GB" dirty="0" smtClean="0"/>
          </a:p>
          <a:p>
            <a:r>
              <a:rPr lang="en-GB" dirty="0" smtClean="0"/>
              <a:t>See for example</a:t>
            </a:r>
          </a:p>
          <a:p>
            <a:pPr lvl="1"/>
            <a:r>
              <a:rPr lang="en-GB" dirty="0" smtClean="0"/>
              <a:t>ENISA: </a:t>
            </a:r>
            <a:r>
              <a:rPr lang="en-US" dirty="0" smtClean="0"/>
              <a:t>Network </a:t>
            </a:r>
            <a:r>
              <a:rPr lang="en-US" dirty="0"/>
              <a:t>Security Information </a:t>
            </a:r>
            <a:r>
              <a:rPr lang="en-US" dirty="0" smtClean="0"/>
              <a:t>Exchanges - </a:t>
            </a:r>
            <a:r>
              <a:rPr lang="en-US" dirty="0"/>
              <a:t>Good Practice </a:t>
            </a:r>
            <a:r>
              <a:rPr lang="en-US" dirty="0" smtClean="0"/>
              <a:t>Guide</a:t>
            </a:r>
          </a:p>
          <a:p>
            <a:pPr lvl="1"/>
            <a:r>
              <a:rPr lang="en-US" dirty="0"/>
              <a:t>NIST SP 800-150 Guide to Cyber </a:t>
            </a:r>
            <a:r>
              <a:rPr lang="en-US" dirty="0" smtClean="0"/>
              <a:t>Threat Information </a:t>
            </a:r>
            <a:r>
              <a:rPr lang="en-US" dirty="0"/>
              <a:t>Sharing</a:t>
            </a:r>
            <a:endParaRPr lang="en-GB" dirty="0"/>
          </a:p>
        </p:txBody>
      </p:sp>
      <p:sp>
        <p:nvSpPr>
          <p:cNvPr id="4" name="Date Placeholder 3"/>
          <p:cNvSpPr>
            <a:spLocks noGrp="1"/>
          </p:cNvSpPr>
          <p:nvPr>
            <p:ph type="dt" sz="half" idx="10"/>
          </p:nvPr>
        </p:nvSpPr>
        <p:spPr/>
        <p:txBody>
          <a:bodyPr/>
          <a:lstStyle/>
          <a:p>
            <a:r>
              <a:rPr lang="en-GB" smtClean="0"/>
              <a:t>21 June, 2019</a:t>
            </a:r>
            <a:endParaRPr lang="fi-FI" dirty="0"/>
          </a:p>
        </p:txBody>
      </p:sp>
      <p:sp>
        <p:nvSpPr>
          <p:cNvPr id="5" name="Footer Placeholder 4"/>
          <p:cNvSpPr>
            <a:spLocks noGrp="1"/>
          </p:cNvSpPr>
          <p:nvPr>
            <p:ph type="ftr" sz="quarter" idx="11"/>
          </p:nvPr>
        </p:nvSpPr>
        <p:spPr/>
        <p:txBody>
          <a:bodyPr/>
          <a:lstStyle/>
          <a:p>
            <a:pPr algn="l"/>
            <a:r>
              <a:rPr lang="en-US" smtClean="0"/>
              <a:t>Three circles to improve health care cyber security</a:t>
            </a:r>
            <a:endParaRPr lang="fi-FI" dirty="0"/>
          </a:p>
        </p:txBody>
      </p:sp>
    </p:spTree>
    <p:extLst>
      <p:ext uri="{BB962C8B-B14F-4D97-AF65-F5344CB8AC3E}">
        <p14:creationId xmlns:p14="http://schemas.microsoft.com/office/powerpoint/2010/main" val="1657149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relations of people and organisations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93977407"/>
              </p:ext>
            </p:extLst>
          </p:nvPr>
        </p:nvGraphicFramePr>
        <p:xfrm>
          <a:off x="609600" y="1914525"/>
          <a:ext cx="10744200" cy="3845560"/>
        </p:xfrm>
        <a:graphic>
          <a:graphicData uri="http://schemas.openxmlformats.org/drawingml/2006/table">
            <a:tbl>
              <a:tblPr firstRow="1" bandRow="1">
                <a:tableStyleId>{5C22544A-7EE6-4342-B048-85BDC9FD1C3A}</a:tableStyleId>
              </a:tblPr>
              <a:tblGrid>
                <a:gridCol w="2148840"/>
                <a:gridCol w="2148840"/>
                <a:gridCol w="2148840"/>
                <a:gridCol w="2148840"/>
                <a:gridCol w="2148840"/>
              </a:tblGrid>
              <a:tr h="370840">
                <a:tc>
                  <a:txBody>
                    <a:bodyPr/>
                    <a:lstStyle/>
                    <a:p>
                      <a:r>
                        <a:rPr lang="en-GB" dirty="0" smtClean="0"/>
                        <a:t>Definition</a:t>
                      </a:r>
                      <a:endParaRPr lang="en-GB" dirty="0"/>
                    </a:p>
                  </a:txBody>
                  <a:tcPr/>
                </a:tc>
                <a:tc>
                  <a:txBody>
                    <a:bodyPr/>
                    <a:lstStyle/>
                    <a:p>
                      <a:r>
                        <a:rPr lang="en-GB" dirty="0" smtClean="0"/>
                        <a:t>Networking</a:t>
                      </a:r>
                      <a:endParaRPr lang="en-GB" dirty="0"/>
                    </a:p>
                  </a:txBody>
                  <a:tcPr/>
                </a:tc>
                <a:tc>
                  <a:txBody>
                    <a:bodyPr/>
                    <a:lstStyle/>
                    <a:p>
                      <a:r>
                        <a:rPr lang="en-GB" dirty="0" smtClean="0"/>
                        <a:t>Coordinating</a:t>
                      </a:r>
                      <a:endParaRPr lang="en-GB" dirty="0"/>
                    </a:p>
                  </a:txBody>
                  <a:tcPr/>
                </a:tc>
                <a:tc>
                  <a:txBody>
                    <a:bodyPr/>
                    <a:lstStyle/>
                    <a:p>
                      <a:r>
                        <a:rPr lang="en-GB" dirty="0" smtClean="0"/>
                        <a:t>Cooperating</a:t>
                      </a:r>
                      <a:endParaRPr lang="en-GB" dirty="0"/>
                    </a:p>
                  </a:txBody>
                  <a:tcPr/>
                </a:tc>
                <a:tc>
                  <a:txBody>
                    <a:bodyPr/>
                    <a:lstStyle/>
                    <a:p>
                      <a:r>
                        <a:rPr lang="en-GB" dirty="0" smtClean="0"/>
                        <a:t>Collaborating</a:t>
                      </a:r>
                      <a:endParaRPr lang="en-GB" dirty="0"/>
                    </a:p>
                  </a:txBody>
                  <a:tcPr/>
                </a:tc>
              </a:tr>
              <a:tr h="370840">
                <a:tc>
                  <a:txBody>
                    <a:bodyPr/>
                    <a:lstStyle/>
                    <a:p>
                      <a:r>
                        <a:rPr lang="en-GB" dirty="0" smtClean="0"/>
                        <a:t>Characteristics</a:t>
                      </a:r>
                      <a:endParaRPr lang="en-GB" dirty="0"/>
                    </a:p>
                  </a:txBody>
                  <a:tcPr/>
                </a:tc>
                <a:tc>
                  <a:txBody>
                    <a:bodyPr/>
                    <a:lstStyle/>
                    <a:p>
                      <a:r>
                        <a:rPr lang="en-GB" dirty="0" smtClean="0"/>
                        <a:t>Exchanging</a:t>
                      </a:r>
                      <a:r>
                        <a:rPr lang="en-GB" baseline="0" dirty="0" smtClean="0"/>
                        <a:t> information for mutual benefit.</a:t>
                      </a:r>
                    </a:p>
                    <a:p>
                      <a:r>
                        <a:rPr lang="en-GB" baseline="0" dirty="0" smtClean="0"/>
                        <a:t>Initial level of trust.</a:t>
                      </a:r>
                    </a:p>
                    <a:p>
                      <a:r>
                        <a:rPr lang="en-GB" baseline="0" dirty="0" smtClean="0"/>
                        <a:t>Limited time availability.</a:t>
                      </a:r>
                      <a:endParaRPr lang="en-GB" dirty="0"/>
                    </a:p>
                  </a:txBody>
                  <a:tcPr/>
                </a:tc>
                <a:tc>
                  <a:txBody>
                    <a:bodyPr/>
                    <a:lstStyle/>
                    <a:p>
                      <a:r>
                        <a:rPr lang="en-GB" dirty="0" smtClean="0"/>
                        <a:t>Networking + altering activities</a:t>
                      </a:r>
                      <a:r>
                        <a:rPr lang="en-GB" baseline="0" dirty="0" smtClean="0"/>
                        <a:t> for mutual benefit and to achieve common purpose.</a:t>
                      </a:r>
                      <a:endParaRPr lang="en-GB" dirty="0"/>
                    </a:p>
                  </a:txBody>
                  <a:tcPr/>
                </a:tc>
                <a:tc>
                  <a:txBody>
                    <a:bodyPr/>
                    <a:lstStyle/>
                    <a:p>
                      <a:r>
                        <a:rPr lang="en-US" dirty="0" smtClean="0"/>
                        <a:t>Coordinating</a:t>
                      </a:r>
                      <a:r>
                        <a:rPr lang="en-US" baseline="0" dirty="0" smtClean="0"/>
                        <a:t> + </a:t>
                      </a:r>
                      <a:r>
                        <a:rPr lang="en-US" dirty="0" smtClean="0"/>
                        <a:t>sharing</a:t>
                      </a:r>
                      <a:r>
                        <a:rPr lang="en-US" baseline="0" dirty="0" smtClean="0"/>
                        <a:t> resources</a:t>
                      </a:r>
                      <a:r>
                        <a:rPr lang="en-US" dirty="0" smtClean="0"/>
                        <a:t>.</a:t>
                      </a:r>
                    </a:p>
                    <a:p>
                      <a:r>
                        <a:rPr lang="en-US" dirty="0" smtClean="0"/>
                        <a:t>High level of trust.</a:t>
                      </a:r>
                    </a:p>
                    <a:p>
                      <a:r>
                        <a:rPr lang="en-GB" dirty="0" smtClean="0"/>
                        <a:t>Substantial investment of time.</a:t>
                      </a:r>
                      <a:endParaRPr lang="en-GB" dirty="0"/>
                    </a:p>
                  </a:txBody>
                  <a:tcPr/>
                </a:tc>
                <a:tc>
                  <a:txBody>
                    <a:bodyPr/>
                    <a:lstStyle/>
                    <a:p>
                      <a:r>
                        <a:rPr lang="en-GB" dirty="0" smtClean="0"/>
                        <a:t>Cooperating + enhancing the capacity of another.</a:t>
                      </a:r>
                    </a:p>
                    <a:p>
                      <a:r>
                        <a:rPr lang="en-GB" dirty="0" smtClean="0"/>
                        <a:t>Shared risks, responsibilities</a:t>
                      </a:r>
                      <a:r>
                        <a:rPr lang="en-GB" baseline="0" dirty="0" smtClean="0"/>
                        <a:t> and rewards.</a:t>
                      </a:r>
                    </a:p>
                    <a:p>
                      <a:r>
                        <a:rPr lang="en-GB" baseline="0" dirty="0" smtClean="0"/>
                        <a:t>Very high trust.</a:t>
                      </a:r>
                      <a:endParaRPr lang="en-GB" dirty="0"/>
                    </a:p>
                  </a:txBody>
                  <a:tcPr/>
                </a:tc>
              </a:tr>
              <a:tr h="370840">
                <a:tc>
                  <a:txBody>
                    <a:bodyPr/>
                    <a:lstStyle/>
                    <a:p>
                      <a:r>
                        <a:rPr lang="en-GB" dirty="0" smtClean="0"/>
                        <a:t>Resources</a:t>
                      </a:r>
                      <a:endParaRPr lang="en-GB" dirty="0"/>
                    </a:p>
                  </a:txBody>
                  <a:tcPr/>
                </a:tc>
                <a:tc>
                  <a:txBody>
                    <a:bodyPr/>
                    <a:lstStyle/>
                    <a:p>
                      <a:r>
                        <a:rPr lang="en-GB" dirty="0" smtClean="0"/>
                        <a:t>No need or</a:t>
                      </a:r>
                      <a:r>
                        <a:rPr lang="en-GB" baseline="0" dirty="0" smtClean="0"/>
                        <a:t> willingness for sharing resources.</a:t>
                      </a:r>
                      <a:endParaRPr lang="en-GB" dirty="0"/>
                    </a:p>
                  </a:txBody>
                  <a:tcPr/>
                </a:tc>
                <a:tc>
                  <a:txBody>
                    <a:bodyPr/>
                    <a:lstStyle/>
                    <a:p>
                      <a:r>
                        <a:rPr lang="en-GB" dirty="0" smtClean="0"/>
                        <a:t>Little need for sharing resources</a:t>
                      </a:r>
                      <a:r>
                        <a:rPr lang="en-GB" baseline="0" dirty="0" smtClean="0"/>
                        <a:t>.</a:t>
                      </a:r>
                      <a:endParaRPr lang="en-GB" dirty="0"/>
                    </a:p>
                  </a:txBody>
                  <a:tcPr/>
                </a:tc>
                <a:tc>
                  <a:txBody>
                    <a:bodyPr/>
                    <a:lstStyle/>
                    <a:p>
                      <a:r>
                        <a:rPr lang="en-GB" dirty="0" smtClean="0"/>
                        <a:t>Significant</a:t>
                      </a:r>
                      <a:r>
                        <a:rPr lang="en-GB" baseline="0" dirty="0" smtClean="0"/>
                        <a:t> sharing of resources.</a:t>
                      </a:r>
                      <a:endParaRPr lang="en-GB" dirty="0"/>
                    </a:p>
                  </a:txBody>
                  <a:tcPr/>
                </a:tc>
                <a:tc>
                  <a:txBody>
                    <a:bodyPr/>
                    <a:lstStyle/>
                    <a:p>
                      <a:r>
                        <a:rPr lang="en-GB" dirty="0" smtClean="0"/>
                        <a:t>Full sharing of resources.</a:t>
                      </a:r>
                      <a:endParaRPr lang="en-GB" dirty="0"/>
                    </a:p>
                  </a:txBody>
                  <a:tcPr/>
                </a:tc>
              </a:tr>
            </a:tbl>
          </a:graphicData>
        </a:graphic>
      </p:graphicFrame>
      <p:sp>
        <p:nvSpPr>
          <p:cNvPr id="4" name="Date Placeholder 3"/>
          <p:cNvSpPr>
            <a:spLocks noGrp="1"/>
          </p:cNvSpPr>
          <p:nvPr>
            <p:ph type="dt" sz="half" idx="10"/>
          </p:nvPr>
        </p:nvSpPr>
        <p:spPr/>
        <p:txBody>
          <a:bodyPr/>
          <a:lstStyle/>
          <a:p>
            <a:r>
              <a:rPr lang="en-GB" smtClean="0"/>
              <a:t>21 June, 2019</a:t>
            </a:r>
            <a:endParaRPr lang="fi-FI" dirty="0"/>
          </a:p>
        </p:txBody>
      </p:sp>
      <p:sp>
        <p:nvSpPr>
          <p:cNvPr id="5" name="Footer Placeholder 4"/>
          <p:cNvSpPr>
            <a:spLocks noGrp="1"/>
          </p:cNvSpPr>
          <p:nvPr>
            <p:ph type="ftr" sz="quarter" idx="11"/>
          </p:nvPr>
        </p:nvSpPr>
        <p:spPr/>
        <p:txBody>
          <a:bodyPr/>
          <a:lstStyle/>
          <a:p>
            <a:pPr algn="l"/>
            <a:r>
              <a:rPr lang="en-US" smtClean="0"/>
              <a:t>Three circles to improve health care cyber security</a:t>
            </a:r>
            <a:endParaRPr lang="fi-FI" dirty="0"/>
          </a:p>
        </p:txBody>
      </p:sp>
      <p:sp>
        <p:nvSpPr>
          <p:cNvPr id="8" name="TextBox 7"/>
          <p:cNvSpPr txBox="1"/>
          <p:nvPr/>
        </p:nvSpPr>
        <p:spPr>
          <a:xfrm>
            <a:off x="6922483" y="5890186"/>
            <a:ext cx="4443396" cy="276999"/>
          </a:xfrm>
          <a:prstGeom prst="rect">
            <a:avLst/>
          </a:prstGeom>
          <a:noFill/>
        </p:spPr>
        <p:txBody>
          <a:bodyPr wrap="none" rtlCol="0">
            <a:spAutoFit/>
          </a:bodyPr>
          <a:lstStyle/>
          <a:p>
            <a:r>
              <a:rPr lang="en-GB" sz="1200" dirty="0" smtClean="0"/>
              <a:t>After Arthur T. </a:t>
            </a:r>
            <a:r>
              <a:rPr lang="en-GB" sz="1200" dirty="0" err="1" smtClean="0"/>
              <a:t>Himmelman</a:t>
            </a:r>
            <a:r>
              <a:rPr lang="en-GB" sz="1200" dirty="0" smtClean="0"/>
              <a:t>: Collaboration for a change</a:t>
            </a:r>
            <a:endParaRPr lang="en-GB" sz="1200" dirty="0"/>
          </a:p>
        </p:txBody>
      </p:sp>
    </p:spTree>
    <p:extLst>
      <p:ext uri="{BB962C8B-B14F-4D97-AF65-F5344CB8AC3E}">
        <p14:creationId xmlns:p14="http://schemas.microsoft.com/office/powerpoint/2010/main" val="2881551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growing the maturity of an ISAC</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60773453"/>
              </p:ext>
            </p:extLst>
          </p:nvPr>
        </p:nvGraphicFramePr>
        <p:xfrm>
          <a:off x="572730" y="1246824"/>
          <a:ext cx="10744199" cy="5036820"/>
        </p:xfrm>
        <a:graphic>
          <a:graphicData uri="http://schemas.openxmlformats.org/drawingml/2006/table">
            <a:tbl>
              <a:tblPr firstRow="1" bandRow="1">
                <a:tableStyleId>{5C22544A-7EE6-4342-B048-85BDC9FD1C3A}</a:tableStyleId>
              </a:tblPr>
              <a:tblGrid>
                <a:gridCol w="909484"/>
                <a:gridCol w="1966943"/>
                <a:gridCol w="1966943"/>
                <a:gridCol w="1966943"/>
                <a:gridCol w="1966943"/>
                <a:gridCol w="1966943"/>
              </a:tblGrid>
              <a:tr h="370840">
                <a:tc>
                  <a:txBody>
                    <a:bodyPr/>
                    <a:lstStyle/>
                    <a:p>
                      <a:r>
                        <a:rPr lang="en-GB" dirty="0" smtClean="0"/>
                        <a:t>Level</a:t>
                      </a:r>
                      <a:endParaRPr lang="en-GB" dirty="0"/>
                    </a:p>
                  </a:txBody>
                  <a:tcPr/>
                </a:tc>
                <a:tc>
                  <a:txBody>
                    <a:bodyPr/>
                    <a:lstStyle/>
                    <a:p>
                      <a:r>
                        <a:rPr lang="en-GB" dirty="0" smtClean="0"/>
                        <a:t>Fundaments</a:t>
                      </a:r>
                      <a:endParaRPr lang="en-GB" dirty="0"/>
                    </a:p>
                  </a:txBody>
                  <a:tcPr/>
                </a:tc>
                <a:tc>
                  <a:txBody>
                    <a:bodyPr/>
                    <a:lstStyle/>
                    <a:p>
                      <a:r>
                        <a:rPr lang="en-GB" dirty="0" smtClean="0"/>
                        <a:t>Information sharing</a:t>
                      </a:r>
                      <a:endParaRPr lang="en-GB" dirty="0"/>
                    </a:p>
                  </a:txBody>
                  <a:tcPr/>
                </a:tc>
                <a:tc>
                  <a:txBody>
                    <a:bodyPr/>
                    <a:lstStyle/>
                    <a:p>
                      <a:r>
                        <a:rPr lang="en-GB" dirty="0" smtClean="0"/>
                        <a:t>Analysis and situation awareness</a:t>
                      </a:r>
                      <a:endParaRPr lang="en-GB" dirty="0"/>
                    </a:p>
                  </a:txBody>
                  <a:tcPr/>
                </a:tc>
                <a:tc>
                  <a:txBody>
                    <a:bodyPr/>
                    <a:lstStyle/>
                    <a:p>
                      <a:r>
                        <a:rPr lang="en-GB" dirty="0" smtClean="0"/>
                        <a:t>Projects</a:t>
                      </a:r>
                      <a:endParaRPr lang="en-GB" dirty="0"/>
                    </a:p>
                  </a:txBody>
                  <a:tcPr/>
                </a:tc>
                <a:tc>
                  <a:txBody>
                    <a:bodyPr/>
                    <a:lstStyle/>
                    <a:p>
                      <a:r>
                        <a:rPr lang="en-GB" dirty="0" smtClean="0"/>
                        <a:t>Operation and value</a:t>
                      </a:r>
                      <a:endParaRPr lang="en-GB" dirty="0"/>
                    </a:p>
                  </a:txBody>
                  <a:tcPr/>
                </a:tc>
              </a:tr>
              <a:tr h="370840">
                <a:tc>
                  <a:txBody>
                    <a:bodyPr/>
                    <a:lstStyle/>
                    <a:p>
                      <a:r>
                        <a:rPr lang="en-GB" sz="1050" dirty="0" smtClean="0"/>
                        <a:t>3</a:t>
                      </a:r>
                      <a:endParaRPr lang="en-GB" sz="1050" dirty="0"/>
                    </a:p>
                  </a:txBody>
                  <a:tcPr/>
                </a:tc>
                <a:tc>
                  <a:txBody>
                    <a:bodyPr/>
                    <a:lstStyle/>
                    <a:p>
                      <a:r>
                        <a:rPr lang="en-GB" sz="1050" dirty="0" smtClean="0"/>
                        <a:t>Autonomous, broad international cooperation.</a:t>
                      </a:r>
                      <a:endParaRPr lang="en-GB" sz="1050" dirty="0"/>
                    </a:p>
                  </a:txBody>
                  <a:tcPr/>
                </a:tc>
                <a:tc>
                  <a:txBody>
                    <a:bodyPr/>
                    <a:lstStyle/>
                    <a:p>
                      <a:r>
                        <a:rPr lang="en-GB" sz="1050" dirty="0" smtClean="0"/>
                        <a:t>Fully</a:t>
                      </a:r>
                      <a:r>
                        <a:rPr lang="en-GB" sz="1050" baseline="0" dirty="0" smtClean="0"/>
                        <a:t> automated.</a:t>
                      </a:r>
                      <a:endParaRPr lang="en-GB" sz="1050" dirty="0"/>
                    </a:p>
                  </a:txBody>
                  <a:tcPr/>
                </a:tc>
                <a:tc>
                  <a:txBody>
                    <a:bodyPr/>
                    <a:lstStyle/>
                    <a:p>
                      <a:r>
                        <a:rPr lang="en-GB" sz="1050" dirty="0" smtClean="0"/>
                        <a:t>Information provided by the ISAC essential in improvement</a:t>
                      </a:r>
                      <a:r>
                        <a:rPr lang="en-GB" sz="1050" baseline="0" dirty="0" smtClean="0"/>
                        <a:t> of </a:t>
                      </a:r>
                      <a:r>
                        <a:rPr lang="en-GB" sz="1050" dirty="0" smtClean="0"/>
                        <a:t>society's</a:t>
                      </a:r>
                      <a:r>
                        <a:rPr lang="en-GB" sz="1050" baseline="0" dirty="0" smtClean="0"/>
                        <a:t> cyber security.</a:t>
                      </a:r>
                      <a:endParaRPr lang="en-GB" sz="1050" dirty="0"/>
                    </a:p>
                  </a:txBody>
                  <a:tcPr/>
                </a:tc>
                <a:tc>
                  <a:txBody>
                    <a:bodyPr/>
                    <a:lstStyle/>
                    <a:p>
                      <a:r>
                        <a:rPr lang="en-GB" sz="1050" dirty="0" smtClean="0"/>
                        <a:t>Dedicated resources for large cross-sectoral</a:t>
                      </a:r>
                      <a:r>
                        <a:rPr lang="en-GB" sz="1050" baseline="0" dirty="0" smtClean="0"/>
                        <a:t> </a:t>
                      </a:r>
                      <a:r>
                        <a:rPr lang="en-GB" sz="1050" dirty="0" smtClean="0"/>
                        <a:t>development projects.</a:t>
                      </a:r>
                      <a:endParaRPr lang="en-GB" sz="1050" dirty="0"/>
                    </a:p>
                  </a:txBody>
                  <a:tcPr/>
                </a:tc>
                <a:tc>
                  <a:txBody>
                    <a:bodyPr/>
                    <a:lstStyle/>
                    <a:p>
                      <a:r>
                        <a:rPr lang="en-GB" sz="1050" dirty="0" smtClean="0"/>
                        <a:t>Society relies much upon the ISAC.</a:t>
                      </a:r>
                      <a:endParaRPr lang="en-GB" sz="1050" dirty="0"/>
                    </a:p>
                  </a:txBody>
                  <a:tcPr/>
                </a:tc>
              </a:tr>
              <a:tr h="370840">
                <a:tc>
                  <a:txBody>
                    <a:bodyPr/>
                    <a:lstStyle/>
                    <a:p>
                      <a:r>
                        <a:rPr lang="en-GB" sz="1050" dirty="0" smtClean="0"/>
                        <a:t>2</a:t>
                      </a:r>
                      <a:endParaRPr lang="en-GB" sz="1050" dirty="0"/>
                    </a:p>
                  </a:txBody>
                  <a:tcPr/>
                </a:tc>
                <a:tc>
                  <a:txBody>
                    <a:bodyPr/>
                    <a:lstStyle/>
                    <a:p>
                      <a:r>
                        <a:rPr lang="en-GB" sz="1050" dirty="0" smtClean="0"/>
                        <a:t>Dedicated budget, action</a:t>
                      </a:r>
                      <a:r>
                        <a:rPr lang="en-GB" sz="1050" baseline="0" dirty="0" smtClean="0"/>
                        <a:t> plan spans over 5 years, possibly international cooperation.</a:t>
                      </a:r>
                      <a:endParaRPr lang="en-GB" sz="1050" dirty="0"/>
                    </a:p>
                  </a:txBody>
                  <a:tcPr/>
                </a:tc>
                <a:tc>
                  <a:txBody>
                    <a:bodyPr/>
                    <a:lstStyle/>
                    <a:p>
                      <a:r>
                        <a:rPr lang="en-GB" sz="1050" dirty="0" smtClean="0"/>
                        <a:t>Continuous,</a:t>
                      </a:r>
                      <a:r>
                        <a:rPr lang="en-GB" sz="1050" baseline="0" dirty="0" smtClean="0"/>
                        <a:t> based on automated processes.</a:t>
                      </a:r>
                      <a:endParaRPr lang="en-GB" sz="1050" dirty="0"/>
                    </a:p>
                  </a:txBody>
                  <a:tcPr/>
                </a:tc>
                <a:tc>
                  <a:txBody>
                    <a:bodyPr/>
                    <a:lstStyle/>
                    <a:p>
                      <a:r>
                        <a:rPr lang="en-GB" sz="1050" dirty="0" smtClean="0"/>
                        <a:t>Proactive. Information provided by</a:t>
                      </a:r>
                      <a:r>
                        <a:rPr lang="en-GB" sz="1050" baseline="0" dirty="0" smtClean="0"/>
                        <a:t> the ISAC important feed to national cyber situation awareness.</a:t>
                      </a:r>
                      <a:endParaRPr lang="en-GB" sz="1050" dirty="0"/>
                    </a:p>
                  </a:txBody>
                  <a:tcPr/>
                </a:tc>
                <a:tc>
                  <a:txBody>
                    <a:bodyPr/>
                    <a:lstStyle/>
                    <a:p>
                      <a:r>
                        <a:rPr lang="en-GB" sz="1050" dirty="0" smtClean="0"/>
                        <a:t>Significant impact on society's</a:t>
                      </a:r>
                      <a:r>
                        <a:rPr lang="en-GB" sz="1050" baseline="0" dirty="0" smtClean="0"/>
                        <a:t> cyber security. Promotes and executes cross-sectoral projects.</a:t>
                      </a:r>
                      <a:endParaRPr lang="en-GB" sz="1050" dirty="0"/>
                    </a:p>
                  </a:txBody>
                  <a:tcPr/>
                </a:tc>
                <a:tc>
                  <a:txBody>
                    <a:bodyPr/>
                    <a:lstStyle/>
                    <a:p>
                      <a:r>
                        <a:rPr lang="en-GB" sz="1050" dirty="0" smtClean="0"/>
                        <a:t>Significant</a:t>
                      </a:r>
                      <a:r>
                        <a:rPr lang="en-GB" sz="1050" baseline="0" dirty="0" smtClean="0"/>
                        <a:t> value to society and sector. ISAC's expertise is widely recognised.</a:t>
                      </a:r>
                      <a:endParaRPr lang="en-GB" sz="1050" dirty="0"/>
                    </a:p>
                  </a:txBody>
                  <a:tcPr/>
                </a:tc>
              </a:tr>
              <a:tr h="370840">
                <a:tc>
                  <a:txBody>
                    <a:bodyPr/>
                    <a:lstStyle/>
                    <a:p>
                      <a:r>
                        <a:rPr lang="en-GB" sz="1400" b="1" dirty="0" smtClean="0"/>
                        <a:t>1</a:t>
                      </a:r>
                      <a:endParaRPr lang="en-GB" sz="1400" b="1" dirty="0"/>
                    </a:p>
                  </a:txBody>
                  <a:tcPr/>
                </a:tc>
                <a:tc>
                  <a:txBody>
                    <a:bodyPr/>
                    <a:lstStyle/>
                    <a:p>
                      <a:r>
                        <a:rPr lang="en-GB" sz="1400" b="1" dirty="0" smtClean="0"/>
                        <a:t>3-5</a:t>
                      </a:r>
                      <a:r>
                        <a:rPr lang="en-GB" sz="1400" b="1" baseline="0" dirty="0" smtClean="0"/>
                        <a:t> year action plan, active participation, strong mandate from senior management.</a:t>
                      </a:r>
                      <a:endParaRPr lang="en-GB" sz="1400" b="1" dirty="0"/>
                    </a:p>
                  </a:txBody>
                  <a:tcPr/>
                </a:tc>
                <a:tc>
                  <a:txBody>
                    <a:bodyPr/>
                    <a:lstStyle/>
                    <a:p>
                      <a:r>
                        <a:rPr lang="en-GB" sz="1400" b="1" dirty="0" smtClean="0"/>
                        <a:t>Active and open information</a:t>
                      </a:r>
                      <a:r>
                        <a:rPr lang="en-GB" sz="1400" b="1" baseline="0" dirty="0" smtClean="0"/>
                        <a:t> sharing also between meetings, common sharing methods.</a:t>
                      </a:r>
                      <a:endParaRPr lang="en-GB" sz="1400" b="1" dirty="0"/>
                    </a:p>
                  </a:txBody>
                  <a:tcPr/>
                </a:tc>
                <a:tc>
                  <a:txBody>
                    <a:bodyPr/>
                    <a:lstStyle/>
                    <a:p>
                      <a:r>
                        <a:rPr lang="en-GB" sz="1400" b="1" dirty="0" smtClean="0"/>
                        <a:t>Solution centric analysis of</a:t>
                      </a:r>
                      <a:r>
                        <a:rPr lang="en-GB" sz="1400" b="1" baseline="0" dirty="0" smtClean="0"/>
                        <a:t> incidents, common validation of reports prior publication.</a:t>
                      </a:r>
                      <a:endParaRPr lang="en-GB" sz="1400" b="1" dirty="0"/>
                    </a:p>
                  </a:txBody>
                  <a:tcPr/>
                </a:tc>
                <a:tc>
                  <a:txBody>
                    <a:bodyPr/>
                    <a:lstStyle/>
                    <a:p>
                      <a:r>
                        <a:rPr lang="en-GB" sz="1400" b="1" dirty="0" smtClean="0"/>
                        <a:t>Promotes projects important for society's</a:t>
                      </a:r>
                      <a:r>
                        <a:rPr lang="en-GB" sz="1400" b="1" baseline="0" dirty="0" smtClean="0"/>
                        <a:t> cyber security. Common cyber security exercises.</a:t>
                      </a:r>
                      <a:endParaRPr lang="en-GB" sz="1400" b="1" dirty="0"/>
                    </a:p>
                  </a:txBody>
                  <a:tcPr/>
                </a:tc>
                <a:tc>
                  <a:txBody>
                    <a:bodyPr/>
                    <a:lstStyle/>
                    <a:p>
                      <a:r>
                        <a:rPr lang="en-GB" sz="1400" b="1" dirty="0" smtClean="0"/>
                        <a:t>Value recognised outside the ISAC. Annual</a:t>
                      </a:r>
                      <a:r>
                        <a:rPr lang="en-GB" sz="1400" b="1" baseline="0" dirty="0" smtClean="0"/>
                        <a:t> report shared to sector organisations.</a:t>
                      </a:r>
                      <a:endParaRPr lang="en-GB" sz="1400" b="1" dirty="0"/>
                    </a:p>
                  </a:txBody>
                  <a:tcPr/>
                </a:tc>
              </a:tr>
              <a:tr h="370840">
                <a:tc>
                  <a:txBody>
                    <a:bodyPr/>
                    <a:lstStyle/>
                    <a:p>
                      <a:r>
                        <a:rPr lang="en-GB" sz="1000" dirty="0" smtClean="0"/>
                        <a:t>0</a:t>
                      </a:r>
                      <a:endParaRPr lang="en-GB" sz="1000" dirty="0"/>
                    </a:p>
                  </a:txBody>
                  <a:tcPr/>
                </a:tc>
                <a:tc>
                  <a:txBody>
                    <a:bodyPr/>
                    <a:lstStyle/>
                    <a:p>
                      <a:r>
                        <a:rPr lang="en-GB" sz="1000" dirty="0" smtClean="0"/>
                        <a:t>Initial terms of reference and action plan. Chairperson nominated</a:t>
                      </a:r>
                      <a:r>
                        <a:rPr lang="en-GB" sz="1000" baseline="0" dirty="0" smtClean="0"/>
                        <a:t> from sector.</a:t>
                      </a:r>
                      <a:endParaRPr lang="en-GB" sz="1000" dirty="0"/>
                    </a:p>
                  </a:txBody>
                  <a:tcPr/>
                </a:tc>
                <a:tc>
                  <a:txBody>
                    <a:bodyPr/>
                    <a:lstStyle/>
                    <a:p>
                      <a:r>
                        <a:rPr lang="en-GB" sz="1000" dirty="0" smtClean="0"/>
                        <a:t>Mutual trust,</a:t>
                      </a:r>
                      <a:r>
                        <a:rPr lang="en-GB" sz="1000" baseline="0" dirty="0" smtClean="0"/>
                        <a:t> ad hoc information sharing between meetings.</a:t>
                      </a:r>
                      <a:endParaRPr lang="en-GB" sz="1000" dirty="0"/>
                    </a:p>
                  </a:txBody>
                  <a:tcPr/>
                </a:tc>
                <a:tc>
                  <a:txBody>
                    <a:bodyPr/>
                    <a:lstStyle/>
                    <a:p>
                      <a:r>
                        <a:rPr lang="en-GB" sz="1000" dirty="0" smtClean="0"/>
                        <a:t>Incidents experienced by the members are discussed within the ISAC.</a:t>
                      </a:r>
                      <a:endParaRPr lang="en-GB" sz="1000" dirty="0"/>
                    </a:p>
                  </a:txBody>
                  <a:tcPr/>
                </a:tc>
                <a:tc>
                  <a:txBody>
                    <a:bodyPr/>
                    <a:lstStyle/>
                    <a:p>
                      <a:r>
                        <a:rPr lang="en-GB" sz="1000" dirty="0" smtClean="0"/>
                        <a:t>Ad hoc</a:t>
                      </a:r>
                      <a:r>
                        <a:rPr lang="en-GB" sz="1000" baseline="0" dirty="0" smtClean="0"/>
                        <a:t> commitment to projects.</a:t>
                      </a:r>
                      <a:endParaRPr lang="en-GB" sz="1000" dirty="0"/>
                    </a:p>
                  </a:txBody>
                  <a:tcPr/>
                </a:tc>
                <a:tc>
                  <a:txBody>
                    <a:bodyPr/>
                    <a:lstStyle/>
                    <a:p>
                      <a:r>
                        <a:rPr lang="en-GB" sz="1000" dirty="0" smtClean="0"/>
                        <a:t>Value</a:t>
                      </a:r>
                      <a:r>
                        <a:rPr lang="en-GB" sz="1000" baseline="0" dirty="0" smtClean="0"/>
                        <a:t> for members, reactive operations, annual report shared to members.</a:t>
                      </a:r>
                      <a:endParaRPr lang="en-GB" sz="1000" dirty="0"/>
                    </a:p>
                  </a:txBody>
                  <a:tcPr/>
                </a:tc>
              </a:tr>
            </a:tbl>
          </a:graphicData>
        </a:graphic>
      </p:graphicFrame>
      <p:sp>
        <p:nvSpPr>
          <p:cNvPr id="4" name="Date Placeholder 3"/>
          <p:cNvSpPr>
            <a:spLocks noGrp="1"/>
          </p:cNvSpPr>
          <p:nvPr>
            <p:ph type="dt" sz="half" idx="10"/>
          </p:nvPr>
        </p:nvSpPr>
        <p:spPr/>
        <p:txBody>
          <a:bodyPr/>
          <a:lstStyle/>
          <a:p>
            <a:r>
              <a:rPr lang="en-GB" smtClean="0"/>
              <a:t>21 June, 2019</a:t>
            </a:r>
            <a:endParaRPr lang="fi-FI" dirty="0"/>
          </a:p>
        </p:txBody>
      </p:sp>
      <p:sp>
        <p:nvSpPr>
          <p:cNvPr id="5" name="Footer Placeholder 4"/>
          <p:cNvSpPr>
            <a:spLocks noGrp="1"/>
          </p:cNvSpPr>
          <p:nvPr>
            <p:ph type="ftr" sz="quarter" idx="11"/>
          </p:nvPr>
        </p:nvSpPr>
        <p:spPr/>
        <p:txBody>
          <a:bodyPr/>
          <a:lstStyle/>
          <a:p>
            <a:pPr algn="l"/>
            <a:r>
              <a:rPr lang="en-US" smtClean="0"/>
              <a:t>Three circles to improve health care cyber security</a:t>
            </a:r>
            <a:endParaRPr lang="fi-FI" dirty="0"/>
          </a:p>
        </p:txBody>
      </p:sp>
    </p:spTree>
    <p:extLst>
      <p:ext uri="{BB962C8B-B14F-4D97-AF65-F5344CB8AC3E}">
        <p14:creationId xmlns:p14="http://schemas.microsoft.com/office/powerpoint/2010/main" val="2549952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maturity target of the Health ISAC</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21655466"/>
              </p:ext>
            </p:extLst>
          </p:nvPr>
        </p:nvGraphicFramePr>
        <p:xfrm>
          <a:off x="560855" y="2018720"/>
          <a:ext cx="10744199" cy="3474720"/>
        </p:xfrm>
        <a:graphic>
          <a:graphicData uri="http://schemas.openxmlformats.org/drawingml/2006/table">
            <a:tbl>
              <a:tblPr firstRow="1" bandRow="1">
                <a:tableStyleId>{5C22544A-7EE6-4342-B048-85BDC9FD1C3A}</a:tableStyleId>
              </a:tblPr>
              <a:tblGrid>
                <a:gridCol w="909484"/>
                <a:gridCol w="1966943"/>
                <a:gridCol w="1966943"/>
                <a:gridCol w="1966943"/>
                <a:gridCol w="1966943"/>
                <a:gridCol w="1966943"/>
              </a:tblGrid>
              <a:tr h="370840">
                <a:tc>
                  <a:txBody>
                    <a:bodyPr/>
                    <a:lstStyle/>
                    <a:p>
                      <a:r>
                        <a:rPr lang="en-GB" sz="1800" dirty="0" smtClean="0"/>
                        <a:t>Level</a:t>
                      </a:r>
                      <a:endParaRPr lang="en-GB" sz="1800" dirty="0"/>
                    </a:p>
                  </a:txBody>
                  <a:tcPr/>
                </a:tc>
                <a:tc>
                  <a:txBody>
                    <a:bodyPr/>
                    <a:lstStyle/>
                    <a:p>
                      <a:r>
                        <a:rPr lang="en-GB" sz="1800" dirty="0" smtClean="0"/>
                        <a:t>Fundaments</a:t>
                      </a:r>
                      <a:endParaRPr lang="en-GB" sz="1800" dirty="0"/>
                    </a:p>
                  </a:txBody>
                  <a:tcPr/>
                </a:tc>
                <a:tc>
                  <a:txBody>
                    <a:bodyPr/>
                    <a:lstStyle/>
                    <a:p>
                      <a:r>
                        <a:rPr lang="en-GB" sz="1800" dirty="0" smtClean="0"/>
                        <a:t>Information sharing</a:t>
                      </a:r>
                      <a:endParaRPr lang="en-GB" sz="1800" dirty="0"/>
                    </a:p>
                  </a:txBody>
                  <a:tcPr/>
                </a:tc>
                <a:tc>
                  <a:txBody>
                    <a:bodyPr/>
                    <a:lstStyle/>
                    <a:p>
                      <a:r>
                        <a:rPr lang="en-GB" sz="1800" dirty="0" smtClean="0"/>
                        <a:t>Analysis and situation awareness</a:t>
                      </a:r>
                      <a:endParaRPr lang="en-GB" sz="1800" dirty="0"/>
                    </a:p>
                  </a:txBody>
                  <a:tcPr/>
                </a:tc>
                <a:tc>
                  <a:txBody>
                    <a:bodyPr/>
                    <a:lstStyle/>
                    <a:p>
                      <a:r>
                        <a:rPr lang="en-GB" sz="1800" dirty="0" smtClean="0"/>
                        <a:t>Projects</a:t>
                      </a:r>
                      <a:endParaRPr lang="en-GB" sz="1800" dirty="0"/>
                    </a:p>
                  </a:txBody>
                  <a:tcPr/>
                </a:tc>
                <a:tc>
                  <a:txBody>
                    <a:bodyPr/>
                    <a:lstStyle/>
                    <a:p>
                      <a:r>
                        <a:rPr lang="en-GB" sz="1800" dirty="0" smtClean="0"/>
                        <a:t>Operation and value</a:t>
                      </a:r>
                      <a:endParaRPr lang="en-GB" sz="1800" dirty="0"/>
                    </a:p>
                  </a:txBody>
                  <a:tcPr/>
                </a:tc>
              </a:tr>
              <a:tr h="370840">
                <a:tc>
                  <a:txBody>
                    <a:bodyPr/>
                    <a:lstStyle/>
                    <a:p>
                      <a:r>
                        <a:rPr lang="en-GB" sz="1800" b="0" dirty="0" smtClean="0"/>
                        <a:t>1</a:t>
                      </a:r>
                      <a:endParaRPr lang="en-GB" sz="1800" b="0" dirty="0"/>
                    </a:p>
                  </a:txBody>
                  <a:tcPr/>
                </a:tc>
                <a:tc>
                  <a:txBody>
                    <a:bodyPr/>
                    <a:lstStyle/>
                    <a:p>
                      <a:r>
                        <a:rPr lang="en-GB" sz="1800" b="0" dirty="0" smtClean="0"/>
                        <a:t>3-5</a:t>
                      </a:r>
                      <a:r>
                        <a:rPr lang="en-GB" sz="1800" b="0" baseline="0" dirty="0" smtClean="0"/>
                        <a:t> year action plan, active participation, strong mandate from senior management.</a:t>
                      </a:r>
                      <a:endParaRPr lang="en-GB" sz="1800" b="0" dirty="0"/>
                    </a:p>
                  </a:txBody>
                  <a:tcPr/>
                </a:tc>
                <a:tc>
                  <a:txBody>
                    <a:bodyPr/>
                    <a:lstStyle/>
                    <a:p>
                      <a:r>
                        <a:rPr lang="en-GB" sz="1800" b="0" dirty="0" smtClean="0"/>
                        <a:t>Active and open information</a:t>
                      </a:r>
                      <a:r>
                        <a:rPr lang="en-GB" sz="1800" b="0" baseline="0" dirty="0" smtClean="0"/>
                        <a:t> sharing also between meetings, common sharing methods.</a:t>
                      </a:r>
                      <a:endParaRPr lang="en-GB" sz="1800" b="0" dirty="0"/>
                    </a:p>
                  </a:txBody>
                  <a:tcPr/>
                </a:tc>
                <a:tc>
                  <a:txBody>
                    <a:bodyPr/>
                    <a:lstStyle/>
                    <a:p>
                      <a:r>
                        <a:rPr lang="en-GB" sz="1800" b="0" dirty="0" smtClean="0"/>
                        <a:t>Solution centric analysis of</a:t>
                      </a:r>
                      <a:r>
                        <a:rPr lang="en-GB" sz="1800" b="0" baseline="0" dirty="0" smtClean="0"/>
                        <a:t> incidents, common validation of reports prior publication.</a:t>
                      </a:r>
                      <a:endParaRPr lang="en-GB" sz="1800" b="0" dirty="0"/>
                    </a:p>
                  </a:txBody>
                  <a:tcPr/>
                </a:tc>
                <a:tc>
                  <a:txBody>
                    <a:bodyPr/>
                    <a:lstStyle/>
                    <a:p>
                      <a:r>
                        <a:rPr lang="en-GB" sz="1800" b="0" dirty="0" smtClean="0"/>
                        <a:t>Promotes projects important for society's</a:t>
                      </a:r>
                      <a:r>
                        <a:rPr lang="en-GB" sz="1800" b="0" baseline="0" dirty="0" smtClean="0"/>
                        <a:t> cyber security. Common cyber security exercises.</a:t>
                      </a:r>
                      <a:endParaRPr lang="en-GB" sz="1800" b="0" dirty="0"/>
                    </a:p>
                  </a:txBody>
                  <a:tcPr/>
                </a:tc>
                <a:tc>
                  <a:txBody>
                    <a:bodyPr/>
                    <a:lstStyle/>
                    <a:p>
                      <a:r>
                        <a:rPr lang="en-GB" sz="1800" b="0" dirty="0" smtClean="0"/>
                        <a:t>Value recognised outside the ISAC. Annual</a:t>
                      </a:r>
                      <a:r>
                        <a:rPr lang="en-GB" sz="1800" b="0" baseline="0" dirty="0" smtClean="0"/>
                        <a:t> report shared to sector organisations.</a:t>
                      </a:r>
                      <a:endParaRPr lang="en-GB" sz="1800" b="0" dirty="0"/>
                    </a:p>
                  </a:txBody>
                  <a:tcPr/>
                </a:tc>
              </a:tr>
            </a:tbl>
          </a:graphicData>
        </a:graphic>
      </p:graphicFrame>
      <p:sp>
        <p:nvSpPr>
          <p:cNvPr id="4" name="Date Placeholder 3"/>
          <p:cNvSpPr>
            <a:spLocks noGrp="1"/>
          </p:cNvSpPr>
          <p:nvPr>
            <p:ph type="dt" sz="half" idx="10"/>
          </p:nvPr>
        </p:nvSpPr>
        <p:spPr/>
        <p:txBody>
          <a:bodyPr/>
          <a:lstStyle/>
          <a:p>
            <a:r>
              <a:rPr lang="en-GB" smtClean="0"/>
              <a:t>21 June, 2019</a:t>
            </a:r>
            <a:endParaRPr lang="fi-FI" dirty="0"/>
          </a:p>
        </p:txBody>
      </p:sp>
      <p:sp>
        <p:nvSpPr>
          <p:cNvPr id="5" name="Footer Placeholder 4"/>
          <p:cNvSpPr>
            <a:spLocks noGrp="1"/>
          </p:cNvSpPr>
          <p:nvPr>
            <p:ph type="ftr" sz="quarter" idx="11"/>
          </p:nvPr>
        </p:nvSpPr>
        <p:spPr/>
        <p:txBody>
          <a:bodyPr/>
          <a:lstStyle/>
          <a:p>
            <a:pPr algn="l"/>
            <a:r>
              <a:rPr lang="en-US" smtClean="0"/>
              <a:t>Three circles to improve health care cyber security</a:t>
            </a:r>
            <a:endParaRPr lang="fi-FI" dirty="0"/>
          </a:p>
        </p:txBody>
      </p:sp>
    </p:spTree>
    <p:extLst>
      <p:ext uri="{BB962C8B-B14F-4D97-AF65-F5344CB8AC3E}">
        <p14:creationId xmlns:p14="http://schemas.microsoft.com/office/powerpoint/2010/main" val="4264444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4555" y="3419228"/>
            <a:ext cx="5154881" cy="2577811"/>
          </a:xfrm>
        </p:spPr>
        <p:txBody>
          <a:bodyPr/>
          <a:lstStyle/>
          <a:p>
            <a:pPr algn="r"/>
            <a:r>
              <a:rPr lang="en-GB" sz="4400" b="0" dirty="0"/>
              <a:t>Coordinated cyber security projects</a:t>
            </a:r>
          </a:p>
        </p:txBody>
      </p:sp>
      <p:sp>
        <p:nvSpPr>
          <p:cNvPr id="3" name="Date Placeholder 2"/>
          <p:cNvSpPr>
            <a:spLocks noGrp="1"/>
          </p:cNvSpPr>
          <p:nvPr>
            <p:ph type="dt" sz="half" idx="10"/>
          </p:nvPr>
        </p:nvSpPr>
        <p:spPr/>
        <p:txBody>
          <a:bodyPr/>
          <a:lstStyle/>
          <a:p>
            <a:r>
              <a:rPr lang="en-GB" smtClean="0"/>
              <a:t>21 June, 2019</a:t>
            </a:r>
            <a:endParaRPr lang="fi-FI"/>
          </a:p>
        </p:txBody>
      </p:sp>
      <p:sp>
        <p:nvSpPr>
          <p:cNvPr id="4" name="Footer Placeholder 3"/>
          <p:cNvSpPr>
            <a:spLocks noGrp="1"/>
          </p:cNvSpPr>
          <p:nvPr>
            <p:ph type="ftr" sz="quarter" idx="11"/>
          </p:nvPr>
        </p:nvSpPr>
        <p:spPr/>
        <p:txBody>
          <a:bodyPr/>
          <a:lstStyle/>
          <a:p>
            <a:r>
              <a:rPr lang="en-US" smtClean="0"/>
              <a:t>Three circles to improve health care cyber security</a:t>
            </a:r>
            <a:endParaRPr lang="fi-FI"/>
          </a:p>
        </p:txBody>
      </p:sp>
      <p:graphicFrame>
        <p:nvGraphicFramePr>
          <p:cNvPr id="17" name="Content Placeholder 6"/>
          <p:cNvGraphicFramePr>
            <a:graphicFrameLocks/>
          </p:cNvGraphicFramePr>
          <p:nvPr>
            <p:extLst>
              <p:ext uri="{D42A27DB-BD31-4B8C-83A1-F6EECF244321}">
                <p14:modId xmlns:p14="http://schemas.microsoft.com/office/powerpoint/2010/main" val="867727422"/>
              </p:ext>
            </p:extLst>
          </p:nvPr>
        </p:nvGraphicFramePr>
        <p:xfrm>
          <a:off x="380011" y="457976"/>
          <a:ext cx="6650181" cy="5772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Oval 26"/>
          <p:cNvSpPr/>
          <p:nvPr/>
        </p:nvSpPr>
        <p:spPr>
          <a:xfrm>
            <a:off x="1971304" y="513344"/>
            <a:ext cx="3483028" cy="3483028"/>
          </a:xfrm>
          <a:prstGeom prst="ellipse">
            <a:avLst/>
          </a:prstGeom>
          <a:solidFill>
            <a:srgbClr val="FFFFFF">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3219166" y="2710279"/>
            <a:ext cx="3483028" cy="3483028"/>
          </a:xfrm>
          <a:prstGeom prst="ellipse">
            <a:avLst/>
          </a:prstGeom>
          <a:solidFill>
            <a:srgbClr val="FFFFFF">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a:off x="1730763" y="2385420"/>
            <a:ext cx="1303729" cy="1302490"/>
            <a:chOff x="4653332" y="2385420"/>
            <a:chExt cx="1302490" cy="1302490"/>
          </a:xfrm>
        </p:grpSpPr>
        <p:sp>
          <p:nvSpPr>
            <p:cNvPr id="19" name="Oval 18"/>
            <p:cNvSpPr/>
            <p:nvPr/>
          </p:nvSpPr>
          <p:spPr>
            <a:xfrm>
              <a:off x="4653332" y="2385420"/>
              <a:ext cx="1302490" cy="130249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32006" y="2464094"/>
              <a:ext cx="1145142" cy="1145142"/>
            </a:xfrm>
            <a:prstGeom prst="rect">
              <a:avLst/>
            </a:prstGeom>
          </p:spPr>
        </p:pic>
      </p:grpSp>
      <p:grpSp>
        <p:nvGrpSpPr>
          <p:cNvPr id="21" name="Group 20"/>
          <p:cNvGrpSpPr/>
          <p:nvPr/>
        </p:nvGrpSpPr>
        <p:grpSpPr>
          <a:xfrm>
            <a:off x="2994451" y="186068"/>
            <a:ext cx="1303729" cy="1302490"/>
            <a:chOff x="5917020" y="186068"/>
            <a:chExt cx="1302490" cy="1302490"/>
          </a:xfrm>
        </p:grpSpPr>
        <p:sp>
          <p:nvSpPr>
            <p:cNvPr id="22" name="Oval 21"/>
            <p:cNvSpPr/>
            <p:nvPr/>
          </p:nvSpPr>
          <p:spPr>
            <a:xfrm>
              <a:off x="5917020" y="186068"/>
              <a:ext cx="1302490" cy="130249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10055" y="279103"/>
              <a:ext cx="1116419" cy="1116419"/>
            </a:xfrm>
            <a:prstGeom prst="rect">
              <a:avLst/>
            </a:prstGeom>
          </p:spPr>
        </p:pic>
      </p:grpSp>
      <p:grpSp>
        <p:nvGrpSpPr>
          <p:cNvPr id="24" name="Group 23"/>
          <p:cNvGrpSpPr/>
          <p:nvPr/>
        </p:nvGrpSpPr>
        <p:grpSpPr>
          <a:xfrm>
            <a:off x="4296941" y="2385420"/>
            <a:ext cx="1303729" cy="1302490"/>
            <a:chOff x="7219510" y="2385420"/>
            <a:chExt cx="1302490" cy="1302490"/>
          </a:xfrm>
        </p:grpSpPr>
        <p:sp>
          <p:nvSpPr>
            <p:cNvPr id="25" name="Oval 24"/>
            <p:cNvSpPr/>
            <p:nvPr/>
          </p:nvSpPr>
          <p:spPr>
            <a:xfrm>
              <a:off x="7219510" y="2385420"/>
              <a:ext cx="1302490" cy="130249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65708" y="2531618"/>
              <a:ext cx="1010093" cy="1010093"/>
            </a:xfrm>
            <a:prstGeom prst="rect">
              <a:avLst/>
            </a:prstGeom>
          </p:spPr>
        </p:pic>
      </p:grpSp>
      <p:sp>
        <p:nvSpPr>
          <p:cNvPr id="29" name="Oval 28"/>
          <p:cNvSpPr/>
          <p:nvPr/>
        </p:nvSpPr>
        <p:spPr>
          <a:xfrm>
            <a:off x="2995690" y="186068"/>
            <a:ext cx="1314365" cy="1314365"/>
          </a:xfrm>
          <a:prstGeom prst="ellipse">
            <a:avLst/>
          </a:prstGeom>
          <a:solidFill>
            <a:srgbClr val="FFFFFF">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4298180" y="2385420"/>
            <a:ext cx="1314365" cy="1314365"/>
          </a:xfrm>
          <a:prstGeom prst="ellipse">
            <a:avLst/>
          </a:prstGeom>
          <a:solidFill>
            <a:srgbClr val="FFFFFF">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0615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Cyber-Health project</a:t>
            </a:r>
            <a:endParaRPr lang="en-GB" dirty="0"/>
          </a:p>
        </p:txBody>
      </p:sp>
      <p:sp>
        <p:nvSpPr>
          <p:cNvPr id="8" name="Content Placeholder 7"/>
          <p:cNvSpPr>
            <a:spLocks noGrp="1"/>
          </p:cNvSpPr>
          <p:nvPr>
            <p:ph idx="1"/>
          </p:nvPr>
        </p:nvSpPr>
        <p:spPr>
          <a:xfrm>
            <a:off x="609600" y="1567543"/>
            <a:ext cx="3129116" cy="4609420"/>
          </a:xfrm>
        </p:spPr>
        <p:txBody>
          <a:bodyPr/>
          <a:lstStyle/>
          <a:p>
            <a:r>
              <a:rPr lang="en-GB" dirty="0" smtClean="0"/>
              <a:t>NESA funded</a:t>
            </a:r>
          </a:p>
          <a:p>
            <a:r>
              <a:rPr lang="en-GB" dirty="0" smtClean="0"/>
              <a:t>Runs 2018–2019</a:t>
            </a:r>
          </a:p>
          <a:p>
            <a:r>
              <a:rPr lang="en-GB" dirty="0" smtClean="0"/>
              <a:t>About the same members as in Health ISAC</a:t>
            </a:r>
          </a:p>
        </p:txBody>
      </p:sp>
      <p:sp>
        <p:nvSpPr>
          <p:cNvPr id="3" name="Date Placeholder 2"/>
          <p:cNvSpPr>
            <a:spLocks noGrp="1"/>
          </p:cNvSpPr>
          <p:nvPr>
            <p:ph type="dt" sz="half" idx="10"/>
          </p:nvPr>
        </p:nvSpPr>
        <p:spPr/>
        <p:txBody>
          <a:bodyPr/>
          <a:lstStyle/>
          <a:p>
            <a:r>
              <a:rPr lang="en-GB" smtClean="0"/>
              <a:t>21 June, 2019</a:t>
            </a:r>
            <a:endParaRPr lang="fi-FI"/>
          </a:p>
        </p:txBody>
      </p:sp>
      <p:sp>
        <p:nvSpPr>
          <p:cNvPr id="4" name="Footer Placeholder 3"/>
          <p:cNvSpPr>
            <a:spLocks noGrp="1"/>
          </p:cNvSpPr>
          <p:nvPr>
            <p:ph type="ftr" sz="quarter" idx="11"/>
          </p:nvPr>
        </p:nvSpPr>
        <p:spPr/>
        <p:txBody>
          <a:bodyPr/>
          <a:lstStyle/>
          <a:p>
            <a:pPr algn="l"/>
            <a:r>
              <a:rPr lang="en-US" dirty="0" smtClean="0"/>
              <a:t>Three circles to improve health care cyber security</a:t>
            </a:r>
            <a:endParaRPr lang="fi-FI" dirty="0"/>
          </a:p>
        </p:txBody>
      </p:sp>
      <p:graphicFrame>
        <p:nvGraphicFramePr>
          <p:cNvPr id="6" name="Diagram 5"/>
          <p:cNvGraphicFramePr/>
          <p:nvPr>
            <p:extLst>
              <p:ext uri="{D42A27DB-BD31-4B8C-83A1-F6EECF244321}">
                <p14:modId xmlns:p14="http://schemas.microsoft.com/office/powerpoint/2010/main" val="4280598081"/>
              </p:ext>
            </p:extLst>
          </p:nvPr>
        </p:nvGraphicFramePr>
        <p:xfrm>
          <a:off x="3757561" y="1327354"/>
          <a:ext cx="8128000" cy="4833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6276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Care Cyber Range — project topics</a:t>
            </a:r>
            <a:endParaRPr lang="en-GB" dirty="0"/>
          </a:p>
        </p:txBody>
      </p:sp>
      <p:sp>
        <p:nvSpPr>
          <p:cNvPr id="3" name="Date Placeholder 2"/>
          <p:cNvSpPr>
            <a:spLocks noGrp="1"/>
          </p:cNvSpPr>
          <p:nvPr>
            <p:ph type="dt" sz="half" idx="10"/>
          </p:nvPr>
        </p:nvSpPr>
        <p:spPr/>
        <p:txBody>
          <a:bodyPr/>
          <a:lstStyle/>
          <a:p>
            <a:r>
              <a:rPr lang="en-GB" smtClean="0"/>
              <a:t>21 June, 2019</a:t>
            </a:r>
            <a:endParaRPr lang="fi-FI"/>
          </a:p>
        </p:txBody>
      </p:sp>
      <p:sp>
        <p:nvSpPr>
          <p:cNvPr id="4" name="Footer Placeholder 3"/>
          <p:cNvSpPr>
            <a:spLocks noGrp="1"/>
          </p:cNvSpPr>
          <p:nvPr>
            <p:ph type="ftr" sz="quarter" idx="11"/>
          </p:nvPr>
        </p:nvSpPr>
        <p:spPr/>
        <p:txBody>
          <a:bodyPr/>
          <a:lstStyle/>
          <a:p>
            <a:pPr algn="l"/>
            <a:r>
              <a:rPr lang="en-US" dirty="0" smtClean="0"/>
              <a:t>Three circles to improve health care cyber security</a:t>
            </a:r>
            <a:endParaRPr lang="fi-FI" dirty="0"/>
          </a:p>
        </p:txBody>
      </p:sp>
      <p:graphicFrame>
        <p:nvGraphicFramePr>
          <p:cNvPr id="6" name="Diagram 5"/>
          <p:cNvGraphicFramePr/>
          <p:nvPr>
            <p:extLst>
              <p:ext uri="{D42A27DB-BD31-4B8C-83A1-F6EECF244321}">
                <p14:modId xmlns:p14="http://schemas.microsoft.com/office/powerpoint/2010/main" val="913715315"/>
              </p:ext>
            </p:extLst>
          </p:nvPr>
        </p:nvGraphicFramePr>
        <p:xfrm>
          <a:off x="3801807" y="1519083"/>
          <a:ext cx="8128000" cy="462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7"/>
          <p:cNvSpPr txBox="1">
            <a:spLocks/>
          </p:cNvSpPr>
          <p:nvPr/>
        </p:nvSpPr>
        <p:spPr>
          <a:xfrm>
            <a:off x="609599" y="1579417"/>
            <a:ext cx="3180735" cy="4597545"/>
          </a:xfrm>
          <a:prstGeom prst="rect">
            <a:avLst/>
          </a:prstGeom>
        </p:spPr>
        <p:txBody>
          <a:bodyPr/>
          <a:lstStyle>
            <a:lvl1pPr marL="266700" indent="-266700" algn="l" defTabSz="914400" rtl="0" eaLnBrk="1" latinLnBrk="0" hangingPunct="1">
              <a:lnSpc>
                <a:spcPct val="90000"/>
              </a:lnSpc>
              <a:spcBef>
                <a:spcPts val="1200"/>
              </a:spcBef>
              <a:buClr>
                <a:srgbClr val="0058B1"/>
              </a:buClr>
              <a:buFont typeface="Wingdings 3" panose="05040102010807070707" pitchFamily="18" charset="2"/>
              <a:buChar char=""/>
              <a:defRPr sz="2200" kern="1200">
                <a:solidFill>
                  <a:schemeClr val="tx1"/>
                </a:solidFill>
                <a:latin typeface="+mn-lt"/>
                <a:ea typeface="+mn-ea"/>
                <a:cs typeface="+mn-cs"/>
              </a:defRPr>
            </a:lvl1pPr>
            <a:lvl2pPr marL="542925" indent="-276225" algn="l" defTabSz="914400" rtl="0" eaLnBrk="1" latinLnBrk="0" hangingPunct="1">
              <a:lnSpc>
                <a:spcPct val="90000"/>
              </a:lnSpc>
              <a:spcBef>
                <a:spcPts val="1300"/>
              </a:spcBef>
              <a:buClr>
                <a:srgbClr val="0058B1"/>
              </a:buClr>
              <a:buFont typeface="Wingdings 3" panose="05040102010807070707" pitchFamily="18" charset="2"/>
              <a:buChar char=""/>
              <a:defRPr sz="2000" kern="1200">
                <a:solidFill>
                  <a:schemeClr val="tx1"/>
                </a:solidFill>
                <a:latin typeface="+mn-lt"/>
                <a:ea typeface="+mn-ea"/>
                <a:cs typeface="+mn-cs"/>
              </a:defRPr>
            </a:lvl2pPr>
            <a:lvl3pPr marL="809625" indent="-266700" algn="l" defTabSz="914400" rtl="0" eaLnBrk="1" latinLnBrk="0" hangingPunct="1">
              <a:lnSpc>
                <a:spcPct val="90000"/>
              </a:lnSpc>
              <a:spcBef>
                <a:spcPts val="1300"/>
              </a:spcBef>
              <a:buClr>
                <a:srgbClr val="0058B1"/>
              </a:buClr>
              <a:buFont typeface="Wingdings 3" panose="05040102010807070707" pitchFamily="18" charset="2"/>
              <a:buChar char=""/>
              <a:defRPr sz="1800" kern="1200">
                <a:solidFill>
                  <a:schemeClr val="tx1"/>
                </a:solidFill>
                <a:latin typeface="+mn-lt"/>
                <a:ea typeface="+mn-ea"/>
                <a:cs typeface="+mn-cs"/>
              </a:defRPr>
            </a:lvl3pPr>
            <a:lvl4pPr marL="1076325" indent="-266700" algn="l" defTabSz="914400" rtl="0" eaLnBrk="1" latinLnBrk="0" hangingPunct="1">
              <a:lnSpc>
                <a:spcPct val="90000"/>
              </a:lnSpc>
              <a:spcBef>
                <a:spcPts val="1300"/>
              </a:spcBef>
              <a:buClr>
                <a:srgbClr val="0058B1"/>
              </a:buClr>
              <a:buFont typeface="Wingdings 3" panose="05040102010807070707" pitchFamily="18" charset="2"/>
              <a:buChar char=""/>
              <a:defRPr sz="1600" kern="1200">
                <a:solidFill>
                  <a:schemeClr val="tx1"/>
                </a:solidFill>
                <a:latin typeface="+mn-lt"/>
                <a:ea typeface="+mn-ea"/>
                <a:cs typeface="+mn-cs"/>
              </a:defRPr>
            </a:lvl4pPr>
            <a:lvl5pPr marL="1343025" indent="-266700" algn="l" defTabSz="914400" rtl="0" eaLnBrk="1" latinLnBrk="0" hangingPunct="1">
              <a:lnSpc>
                <a:spcPct val="90000"/>
              </a:lnSpc>
              <a:spcBef>
                <a:spcPts val="1300"/>
              </a:spcBef>
              <a:buClr>
                <a:srgbClr val="0058B1"/>
              </a:buClr>
              <a:buFont typeface="Wingdings 3" panose="050401020108070707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EU funded</a:t>
            </a:r>
          </a:p>
          <a:p>
            <a:r>
              <a:rPr lang="en-GB" dirty="0" smtClean="0"/>
              <a:t>Runs 2019–2021</a:t>
            </a:r>
          </a:p>
          <a:p>
            <a:r>
              <a:rPr lang="en-GB" dirty="0" smtClean="0"/>
              <a:t>Builds on top of Realistic Global Cyber Environment platform</a:t>
            </a:r>
          </a:p>
          <a:p>
            <a:r>
              <a:rPr lang="en-GB" dirty="0" smtClean="0"/>
              <a:t>Wide range of partners</a:t>
            </a:r>
          </a:p>
        </p:txBody>
      </p:sp>
    </p:spTree>
    <p:extLst>
      <p:ext uri="{BB962C8B-B14F-4D97-AF65-F5344CB8AC3E}">
        <p14:creationId xmlns:p14="http://schemas.microsoft.com/office/powerpoint/2010/main" val="3160901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joint cyber security development projects</a:t>
            </a:r>
            <a:endParaRPr lang="en-GB" dirty="0"/>
          </a:p>
        </p:txBody>
      </p:sp>
      <p:sp>
        <p:nvSpPr>
          <p:cNvPr id="3" name="Content Placeholder 2"/>
          <p:cNvSpPr>
            <a:spLocks noGrp="1"/>
          </p:cNvSpPr>
          <p:nvPr>
            <p:ph idx="1"/>
          </p:nvPr>
        </p:nvSpPr>
        <p:spPr>
          <a:xfrm>
            <a:off x="609600" y="1915064"/>
            <a:ext cx="10744200" cy="1231897"/>
          </a:xfrm>
        </p:spPr>
        <p:txBody>
          <a:bodyPr>
            <a:normAutofit/>
          </a:bodyPr>
          <a:lstStyle/>
          <a:p>
            <a:r>
              <a:rPr lang="en-GB" dirty="0" smtClean="0"/>
              <a:t>Circle of devoted organisations</a:t>
            </a:r>
          </a:p>
          <a:p>
            <a:r>
              <a:rPr lang="en-GB" dirty="0" smtClean="0"/>
              <a:t>Agree on scope, background, foreground</a:t>
            </a:r>
          </a:p>
          <a:p>
            <a:r>
              <a:rPr lang="en-GB" dirty="0" smtClean="0"/>
              <a:t>Spread the word about the project</a:t>
            </a:r>
          </a:p>
        </p:txBody>
      </p:sp>
      <p:sp>
        <p:nvSpPr>
          <p:cNvPr id="4" name="Date Placeholder 3"/>
          <p:cNvSpPr>
            <a:spLocks noGrp="1"/>
          </p:cNvSpPr>
          <p:nvPr>
            <p:ph type="dt" sz="half" idx="10"/>
          </p:nvPr>
        </p:nvSpPr>
        <p:spPr/>
        <p:txBody>
          <a:bodyPr/>
          <a:lstStyle/>
          <a:p>
            <a:r>
              <a:rPr lang="en-GB" smtClean="0"/>
              <a:t>21 June, 2019</a:t>
            </a:r>
            <a:endParaRPr lang="fi-FI" dirty="0"/>
          </a:p>
        </p:txBody>
      </p:sp>
      <p:sp>
        <p:nvSpPr>
          <p:cNvPr id="5" name="Footer Placeholder 4"/>
          <p:cNvSpPr>
            <a:spLocks noGrp="1"/>
          </p:cNvSpPr>
          <p:nvPr>
            <p:ph type="ftr" sz="quarter" idx="11"/>
          </p:nvPr>
        </p:nvSpPr>
        <p:spPr/>
        <p:txBody>
          <a:bodyPr/>
          <a:lstStyle/>
          <a:p>
            <a:pPr algn="l"/>
            <a:r>
              <a:rPr lang="en-US" smtClean="0"/>
              <a:t>Three circles to improve health care cyber security</a:t>
            </a:r>
            <a:endParaRPr lang="fi-FI" dirty="0"/>
          </a:p>
        </p:txBody>
      </p:sp>
      <p:graphicFrame>
        <p:nvGraphicFramePr>
          <p:cNvPr id="8" name="Table 7"/>
          <p:cNvGraphicFramePr>
            <a:graphicFrameLocks noGrp="1"/>
          </p:cNvGraphicFramePr>
          <p:nvPr>
            <p:extLst>
              <p:ext uri="{D42A27DB-BD31-4B8C-83A1-F6EECF244321}">
                <p14:modId xmlns:p14="http://schemas.microsoft.com/office/powerpoint/2010/main" val="4154165080"/>
              </p:ext>
            </p:extLst>
          </p:nvPr>
        </p:nvGraphicFramePr>
        <p:xfrm>
          <a:off x="678213" y="3629121"/>
          <a:ext cx="10912104" cy="1889760"/>
        </p:xfrm>
        <a:graphic>
          <a:graphicData uri="http://schemas.openxmlformats.org/drawingml/2006/table">
            <a:tbl>
              <a:tblPr firstRow="1" bandRow="1">
                <a:tableStyleId>{5C22544A-7EE6-4342-B048-85BDC9FD1C3A}</a:tableStyleId>
              </a:tblPr>
              <a:tblGrid>
                <a:gridCol w="2076862"/>
                <a:gridCol w="3740727"/>
                <a:gridCol w="5094515"/>
              </a:tblGrid>
              <a:tr h="370840">
                <a:tc>
                  <a:txBody>
                    <a:bodyPr/>
                    <a:lstStyle/>
                    <a:p>
                      <a:r>
                        <a:rPr lang="en-GB" sz="2000" dirty="0" smtClean="0"/>
                        <a:t>Degree of collaboration</a:t>
                      </a:r>
                      <a:endParaRPr lang="en-GB" sz="2000" dirty="0"/>
                    </a:p>
                  </a:txBody>
                  <a:tcPr/>
                </a:tc>
                <a:tc>
                  <a:txBody>
                    <a:bodyPr/>
                    <a:lstStyle/>
                    <a:p>
                      <a:r>
                        <a:rPr lang="en-GB" sz="2000" dirty="0" smtClean="0"/>
                        <a:t>Project characteristics</a:t>
                      </a:r>
                      <a:endParaRPr lang="en-GB" sz="2000" dirty="0"/>
                    </a:p>
                  </a:txBody>
                  <a:tcPr/>
                </a:tc>
                <a:tc>
                  <a:txBody>
                    <a:bodyPr/>
                    <a:lstStyle/>
                    <a:p>
                      <a:r>
                        <a:rPr lang="en-GB" sz="2000" dirty="0" smtClean="0"/>
                        <a:t>Funding</a:t>
                      </a:r>
                      <a:endParaRPr lang="en-GB" sz="2000" dirty="0"/>
                    </a:p>
                  </a:txBody>
                  <a:tcPr/>
                </a:tc>
              </a:tr>
              <a:tr h="370840">
                <a:tc>
                  <a:txBody>
                    <a:bodyPr/>
                    <a:lstStyle/>
                    <a:p>
                      <a:r>
                        <a:rPr lang="en-GB" sz="2000" dirty="0" smtClean="0"/>
                        <a:t>Low</a:t>
                      </a:r>
                      <a:endParaRPr lang="en-GB" sz="2000" dirty="0"/>
                    </a:p>
                  </a:txBody>
                  <a:tcPr/>
                </a:tc>
                <a:tc>
                  <a:txBody>
                    <a:bodyPr/>
                    <a:lstStyle/>
                    <a:p>
                      <a:r>
                        <a:rPr lang="en-GB" sz="2000" dirty="0" smtClean="0"/>
                        <a:t>Small</a:t>
                      </a:r>
                      <a:r>
                        <a:rPr lang="en-GB" sz="2000" baseline="0" dirty="0" smtClean="0"/>
                        <a:t> project</a:t>
                      </a:r>
                      <a:endParaRPr lang="en-GB" sz="2000" dirty="0"/>
                    </a:p>
                  </a:txBody>
                  <a:tcPr/>
                </a:tc>
                <a:tc>
                  <a:txBody>
                    <a:bodyPr/>
                    <a:lstStyle/>
                    <a:p>
                      <a:r>
                        <a:rPr lang="en-GB" sz="2000" dirty="0" smtClean="0"/>
                        <a:t>Everyone bears</a:t>
                      </a:r>
                      <a:r>
                        <a:rPr lang="en-GB" sz="2000" baseline="0" dirty="0" smtClean="0"/>
                        <a:t> their own costs</a:t>
                      </a:r>
                      <a:endParaRPr lang="en-GB" sz="2000" dirty="0"/>
                    </a:p>
                  </a:txBody>
                  <a:tcPr/>
                </a:tc>
              </a:tr>
              <a:tr h="370840">
                <a:tc>
                  <a:txBody>
                    <a:bodyPr/>
                    <a:lstStyle/>
                    <a:p>
                      <a:r>
                        <a:rPr lang="en-GB" sz="2000" dirty="0" smtClean="0"/>
                        <a:t>Medium</a:t>
                      </a:r>
                      <a:endParaRPr lang="en-GB" sz="2000" dirty="0"/>
                    </a:p>
                  </a:txBody>
                  <a:tcPr/>
                </a:tc>
                <a:tc>
                  <a:txBody>
                    <a:bodyPr/>
                    <a:lstStyle/>
                    <a:p>
                      <a:r>
                        <a:rPr lang="en-GB" sz="2000" dirty="0" smtClean="0"/>
                        <a:t>Needs a manager</a:t>
                      </a:r>
                      <a:endParaRPr lang="en-GB" sz="2000" dirty="0"/>
                    </a:p>
                  </a:txBody>
                  <a:tcPr/>
                </a:tc>
                <a:tc>
                  <a:txBody>
                    <a:bodyPr/>
                    <a:lstStyle/>
                    <a:p>
                      <a:r>
                        <a:rPr lang="en-GB" sz="2000" dirty="0" smtClean="0"/>
                        <a:t>Public funding helps a lot</a:t>
                      </a:r>
                      <a:endParaRPr lang="en-GB" sz="2000" dirty="0"/>
                    </a:p>
                  </a:txBody>
                  <a:tcPr/>
                </a:tc>
              </a:tr>
              <a:tr h="370840">
                <a:tc>
                  <a:txBody>
                    <a:bodyPr/>
                    <a:lstStyle/>
                    <a:p>
                      <a:r>
                        <a:rPr lang="en-GB" sz="2000" dirty="0" smtClean="0"/>
                        <a:t>High</a:t>
                      </a:r>
                      <a:endParaRPr lang="en-GB" sz="2000" dirty="0"/>
                    </a:p>
                  </a:txBody>
                  <a:tcPr/>
                </a:tc>
                <a:tc>
                  <a:txBody>
                    <a:bodyPr/>
                    <a:lstStyle/>
                    <a:p>
                      <a:r>
                        <a:rPr lang="en-GB" sz="2000" dirty="0" smtClean="0"/>
                        <a:t>Intertwined</a:t>
                      </a:r>
                      <a:r>
                        <a:rPr lang="en-GB" sz="2000" baseline="0" dirty="0" smtClean="0"/>
                        <a:t> with business</a:t>
                      </a:r>
                      <a:endParaRPr lang="en-GB" sz="2000" dirty="0"/>
                    </a:p>
                  </a:txBody>
                  <a:tcPr/>
                </a:tc>
                <a:tc>
                  <a:txBody>
                    <a:bodyPr/>
                    <a:lstStyle/>
                    <a:p>
                      <a:r>
                        <a:rPr lang="en-GB" sz="2000" dirty="0" smtClean="0"/>
                        <a:t>Public funding often not applicable</a:t>
                      </a:r>
                      <a:endParaRPr lang="en-GB" sz="2000" dirty="0"/>
                    </a:p>
                  </a:txBody>
                  <a:tcPr/>
                </a:tc>
              </a:tr>
            </a:tbl>
          </a:graphicData>
        </a:graphic>
      </p:graphicFrame>
    </p:spTree>
    <p:extLst>
      <p:ext uri="{BB962C8B-B14F-4D97-AF65-F5344CB8AC3E}">
        <p14:creationId xmlns:p14="http://schemas.microsoft.com/office/powerpoint/2010/main" val="467643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4555" y="3419228"/>
            <a:ext cx="5154881" cy="2577811"/>
          </a:xfrm>
        </p:spPr>
        <p:txBody>
          <a:bodyPr/>
          <a:lstStyle/>
          <a:p>
            <a:pPr algn="r"/>
            <a:r>
              <a:rPr lang="en-GB" sz="4400" b="0" dirty="0" smtClean="0"/>
              <a:t>National cyber preparedness guidelines</a:t>
            </a:r>
            <a:endParaRPr lang="en-GB" sz="4400" b="0" dirty="0"/>
          </a:p>
        </p:txBody>
      </p:sp>
      <p:sp>
        <p:nvSpPr>
          <p:cNvPr id="3" name="Date Placeholder 2"/>
          <p:cNvSpPr>
            <a:spLocks noGrp="1"/>
          </p:cNvSpPr>
          <p:nvPr>
            <p:ph type="dt" sz="half" idx="10"/>
          </p:nvPr>
        </p:nvSpPr>
        <p:spPr/>
        <p:txBody>
          <a:bodyPr/>
          <a:lstStyle/>
          <a:p>
            <a:r>
              <a:rPr lang="en-GB" smtClean="0"/>
              <a:t>21 June, 2019</a:t>
            </a:r>
            <a:endParaRPr lang="fi-FI"/>
          </a:p>
        </p:txBody>
      </p:sp>
      <p:sp>
        <p:nvSpPr>
          <p:cNvPr id="4" name="Footer Placeholder 3"/>
          <p:cNvSpPr>
            <a:spLocks noGrp="1"/>
          </p:cNvSpPr>
          <p:nvPr>
            <p:ph type="ftr" sz="quarter" idx="11"/>
          </p:nvPr>
        </p:nvSpPr>
        <p:spPr/>
        <p:txBody>
          <a:bodyPr/>
          <a:lstStyle/>
          <a:p>
            <a:r>
              <a:rPr lang="en-US" smtClean="0"/>
              <a:t>Three circles to improve health care cyber security</a:t>
            </a:r>
            <a:endParaRPr lang="fi-FI"/>
          </a:p>
        </p:txBody>
      </p:sp>
      <p:graphicFrame>
        <p:nvGraphicFramePr>
          <p:cNvPr id="17" name="Content Placeholder 6"/>
          <p:cNvGraphicFramePr>
            <a:graphicFrameLocks/>
          </p:cNvGraphicFramePr>
          <p:nvPr>
            <p:extLst>
              <p:ext uri="{D42A27DB-BD31-4B8C-83A1-F6EECF244321}">
                <p14:modId xmlns:p14="http://schemas.microsoft.com/office/powerpoint/2010/main" val="1417030772"/>
              </p:ext>
            </p:extLst>
          </p:nvPr>
        </p:nvGraphicFramePr>
        <p:xfrm>
          <a:off x="380011" y="457976"/>
          <a:ext cx="6650181" cy="5772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Oval 26"/>
          <p:cNvSpPr/>
          <p:nvPr/>
        </p:nvSpPr>
        <p:spPr>
          <a:xfrm>
            <a:off x="722028" y="2710279"/>
            <a:ext cx="3483028" cy="3483028"/>
          </a:xfrm>
          <a:prstGeom prst="ellipse">
            <a:avLst/>
          </a:prstGeom>
          <a:solidFill>
            <a:srgbClr val="FFFFFF">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971304" y="513344"/>
            <a:ext cx="3483028" cy="3483028"/>
          </a:xfrm>
          <a:prstGeom prst="ellipse">
            <a:avLst/>
          </a:prstGeom>
          <a:solidFill>
            <a:srgbClr val="FFFFFF">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a:off x="1730763" y="2385420"/>
            <a:ext cx="1303729" cy="1302490"/>
            <a:chOff x="4653332" y="2385420"/>
            <a:chExt cx="1302490" cy="1302490"/>
          </a:xfrm>
        </p:grpSpPr>
        <p:sp>
          <p:nvSpPr>
            <p:cNvPr id="19" name="Oval 18"/>
            <p:cNvSpPr/>
            <p:nvPr/>
          </p:nvSpPr>
          <p:spPr>
            <a:xfrm>
              <a:off x="4653332" y="2385420"/>
              <a:ext cx="1302490" cy="130249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32006" y="2464094"/>
              <a:ext cx="1145142" cy="1145142"/>
            </a:xfrm>
            <a:prstGeom prst="rect">
              <a:avLst/>
            </a:prstGeom>
          </p:spPr>
        </p:pic>
      </p:grpSp>
      <p:grpSp>
        <p:nvGrpSpPr>
          <p:cNvPr id="21" name="Group 20"/>
          <p:cNvGrpSpPr/>
          <p:nvPr/>
        </p:nvGrpSpPr>
        <p:grpSpPr>
          <a:xfrm>
            <a:off x="2994451" y="186068"/>
            <a:ext cx="1303729" cy="1302490"/>
            <a:chOff x="5917020" y="186068"/>
            <a:chExt cx="1302490" cy="1302490"/>
          </a:xfrm>
        </p:grpSpPr>
        <p:sp>
          <p:nvSpPr>
            <p:cNvPr id="22" name="Oval 21"/>
            <p:cNvSpPr/>
            <p:nvPr/>
          </p:nvSpPr>
          <p:spPr>
            <a:xfrm>
              <a:off x="5917020" y="186068"/>
              <a:ext cx="1302490" cy="130249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10055" y="279103"/>
              <a:ext cx="1116419" cy="1116419"/>
            </a:xfrm>
            <a:prstGeom prst="rect">
              <a:avLst/>
            </a:prstGeom>
          </p:spPr>
        </p:pic>
      </p:grpSp>
      <p:grpSp>
        <p:nvGrpSpPr>
          <p:cNvPr id="24" name="Group 23"/>
          <p:cNvGrpSpPr/>
          <p:nvPr/>
        </p:nvGrpSpPr>
        <p:grpSpPr>
          <a:xfrm>
            <a:off x="4296941" y="2385420"/>
            <a:ext cx="1303729" cy="1302490"/>
            <a:chOff x="7219510" y="2385420"/>
            <a:chExt cx="1302490" cy="1302490"/>
          </a:xfrm>
        </p:grpSpPr>
        <p:sp>
          <p:nvSpPr>
            <p:cNvPr id="25" name="Oval 24"/>
            <p:cNvSpPr/>
            <p:nvPr/>
          </p:nvSpPr>
          <p:spPr>
            <a:xfrm>
              <a:off x="7219510" y="2385420"/>
              <a:ext cx="1302490" cy="130249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65708" y="2531618"/>
              <a:ext cx="1010093" cy="1010093"/>
            </a:xfrm>
            <a:prstGeom prst="rect">
              <a:avLst/>
            </a:prstGeom>
          </p:spPr>
        </p:pic>
      </p:grpSp>
      <p:sp>
        <p:nvSpPr>
          <p:cNvPr id="29" name="Oval 28"/>
          <p:cNvSpPr/>
          <p:nvPr/>
        </p:nvSpPr>
        <p:spPr>
          <a:xfrm>
            <a:off x="1739461" y="2385420"/>
            <a:ext cx="1314365" cy="1314365"/>
          </a:xfrm>
          <a:prstGeom prst="ellipse">
            <a:avLst/>
          </a:prstGeom>
          <a:solidFill>
            <a:srgbClr val="FFFFFF">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2994451" y="186068"/>
            <a:ext cx="1314365" cy="1314365"/>
          </a:xfrm>
          <a:prstGeom prst="ellipse">
            <a:avLst/>
          </a:prstGeom>
          <a:solidFill>
            <a:srgbClr val="FFFFFF">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0918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social welfare and health care preparedness guidelines</a:t>
            </a:r>
            <a:endParaRPr lang="en-GB" dirty="0"/>
          </a:p>
        </p:txBody>
      </p:sp>
      <p:sp>
        <p:nvSpPr>
          <p:cNvPr id="3" name="Content Placeholder 2"/>
          <p:cNvSpPr>
            <a:spLocks noGrp="1"/>
          </p:cNvSpPr>
          <p:nvPr>
            <p:ph idx="1"/>
          </p:nvPr>
        </p:nvSpPr>
        <p:spPr/>
        <p:txBody>
          <a:bodyPr>
            <a:normAutofit/>
          </a:bodyPr>
          <a:lstStyle/>
          <a:p>
            <a:r>
              <a:rPr lang="en-GB" dirty="0" smtClean="0"/>
              <a:t>Ministry of Social Affairs and Health official guidelines for </a:t>
            </a:r>
            <a:r>
              <a:rPr lang="en-GB" dirty="0" smtClean="0"/>
              <a:t>care providers and authorities, </a:t>
            </a:r>
            <a:r>
              <a:rPr lang="en-GB" dirty="0" smtClean="0"/>
              <a:t>updated in 2018</a:t>
            </a:r>
          </a:p>
          <a:p>
            <a:r>
              <a:rPr lang="en-GB" dirty="0" smtClean="0"/>
              <a:t>For the first time, a cyber security specific section was included</a:t>
            </a:r>
          </a:p>
          <a:p>
            <a:pPr lvl="1"/>
            <a:r>
              <a:rPr lang="en-GB" dirty="0" smtClean="0"/>
              <a:t>Cooperative effort by national level stakeholders</a:t>
            </a:r>
          </a:p>
          <a:p>
            <a:r>
              <a:rPr lang="en-GB" dirty="0" smtClean="0"/>
              <a:t>Review comments by Health ISAC members and Cyber-Health project partners improved the quality</a:t>
            </a:r>
          </a:p>
        </p:txBody>
      </p:sp>
      <p:sp>
        <p:nvSpPr>
          <p:cNvPr id="4" name="Date Placeholder 3"/>
          <p:cNvSpPr>
            <a:spLocks noGrp="1"/>
          </p:cNvSpPr>
          <p:nvPr>
            <p:ph type="dt" sz="half" idx="10"/>
          </p:nvPr>
        </p:nvSpPr>
        <p:spPr/>
        <p:txBody>
          <a:bodyPr/>
          <a:lstStyle/>
          <a:p>
            <a:r>
              <a:rPr lang="en-GB" smtClean="0"/>
              <a:t>21 June, 2019</a:t>
            </a:r>
            <a:endParaRPr lang="fi-FI" dirty="0"/>
          </a:p>
        </p:txBody>
      </p:sp>
      <p:sp>
        <p:nvSpPr>
          <p:cNvPr id="5" name="Footer Placeholder 4"/>
          <p:cNvSpPr>
            <a:spLocks noGrp="1"/>
          </p:cNvSpPr>
          <p:nvPr>
            <p:ph type="ftr" sz="quarter" idx="11"/>
          </p:nvPr>
        </p:nvSpPr>
        <p:spPr/>
        <p:txBody>
          <a:bodyPr/>
          <a:lstStyle/>
          <a:p>
            <a:pPr algn="l"/>
            <a:r>
              <a:rPr lang="en-US" smtClean="0"/>
              <a:t>Three circles to improve health care cyber security</a:t>
            </a:r>
            <a:endParaRPr lang="fi-FI" dirty="0"/>
          </a:p>
        </p:txBody>
      </p:sp>
    </p:spTree>
    <p:extLst>
      <p:ext uri="{BB962C8B-B14F-4D97-AF65-F5344CB8AC3E}">
        <p14:creationId xmlns:p14="http://schemas.microsoft.com/office/powerpoint/2010/main" val="1703855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facts about Finland</a:t>
            </a:r>
            <a:endParaRPr lang="en-GB" dirty="0"/>
          </a:p>
        </p:txBody>
      </p:sp>
      <p:sp>
        <p:nvSpPr>
          <p:cNvPr id="3" name="Date Placeholder 2"/>
          <p:cNvSpPr>
            <a:spLocks noGrp="1"/>
          </p:cNvSpPr>
          <p:nvPr>
            <p:ph type="dt" sz="half" idx="10"/>
          </p:nvPr>
        </p:nvSpPr>
        <p:spPr/>
        <p:txBody>
          <a:bodyPr/>
          <a:lstStyle/>
          <a:p>
            <a:r>
              <a:rPr lang="en-GB" smtClean="0"/>
              <a:t>21 June, 2019</a:t>
            </a:r>
            <a:endParaRPr lang="fi-FI"/>
          </a:p>
        </p:txBody>
      </p:sp>
      <p:sp>
        <p:nvSpPr>
          <p:cNvPr id="4" name="Footer Placeholder 3"/>
          <p:cNvSpPr>
            <a:spLocks noGrp="1"/>
          </p:cNvSpPr>
          <p:nvPr>
            <p:ph type="ftr" sz="quarter" idx="11"/>
          </p:nvPr>
        </p:nvSpPr>
        <p:spPr/>
        <p:txBody>
          <a:bodyPr/>
          <a:lstStyle/>
          <a:p>
            <a:pPr algn="l"/>
            <a:r>
              <a:rPr lang="en-US" dirty="0" smtClean="0"/>
              <a:t>Three circles to improve health care cyber security</a:t>
            </a:r>
            <a:endParaRPr lang="fi-FI"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064" y="1312604"/>
            <a:ext cx="4350775" cy="4350775"/>
          </a:xfrm>
          <a:prstGeom prst="rect">
            <a:avLst/>
          </a:prstGeom>
        </p:spPr>
      </p:pic>
      <p:sp>
        <p:nvSpPr>
          <p:cNvPr id="8" name="Rectangle 7"/>
          <p:cNvSpPr/>
          <p:nvPr/>
        </p:nvSpPr>
        <p:spPr>
          <a:xfrm>
            <a:off x="553064" y="5734267"/>
            <a:ext cx="4689988" cy="553998"/>
          </a:xfrm>
          <a:prstGeom prst="rect">
            <a:avLst/>
          </a:prstGeom>
        </p:spPr>
        <p:txBody>
          <a:bodyPr wrap="square">
            <a:spAutoFit/>
          </a:bodyPr>
          <a:lstStyle/>
          <a:p>
            <a:r>
              <a:rPr lang="en-US" sz="1000" dirty="0">
                <a:solidFill>
                  <a:schemeClr val="bg1">
                    <a:lumMod val="50000"/>
                  </a:schemeClr>
                </a:solidFill>
              </a:rPr>
              <a:t>By Rob984 - Derived from File:Germany on the globe (Germany centered).</a:t>
            </a:r>
            <a:r>
              <a:rPr lang="en-US" sz="1000" dirty="0" err="1">
                <a:solidFill>
                  <a:schemeClr val="bg1">
                    <a:lumMod val="50000"/>
                  </a:schemeClr>
                </a:solidFill>
              </a:rPr>
              <a:t>svg</a:t>
            </a:r>
            <a:r>
              <a:rPr lang="en-US" sz="1000" dirty="0">
                <a:solidFill>
                  <a:schemeClr val="bg1">
                    <a:lumMod val="50000"/>
                  </a:schemeClr>
                </a:solidFill>
              </a:rPr>
              <a:t>, CC BY-SA 4.0, https://commons.wikimedia.org/w/index.php?curid=70142692</a:t>
            </a:r>
            <a:endParaRPr lang="en-GB" sz="1000" dirty="0">
              <a:solidFill>
                <a:schemeClr val="bg1">
                  <a:lumMod val="50000"/>
                </a:schemeClr>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4736" y="1163689"/>
            <a:ext cx="5966977" cy="4648603"/>
          </a:xfrm>
          <a:prstGeom prst="rect">
            <a:avLst/>
          </a:prstGeom>
        </p:spPr>
      </p:pic>
      <p:sp>
        <p:nvSpPr>
          <p:cNvPr id="12" name="Rectangle 11"/>
          <p:cNvSpPr/>
          <p:nvPr/>
        </p:nvSpPr>
        <p:spPr>
          <a:xfrm>
            <a:off x="10515600" y="5854270"/>
            <a:ext cx="1543752" cy="246221"/>
          </a:xfrm>
          <a:prstGeom prst="rect">
            <a:avLst/>
          </a:prstGeom>
        </p:spPr>
        <p:txBody>
          <a:bodyPr wrap="square">
            <a:spAutoFit/>
          </a:bodyPr>
          <a:lstStyle/>
          <a:p>
            <a:r>
              <a:rPr lang="en-US" sz="1000" dirty="0" smtClean="0">
                <a:solidFill>
                  <a:schemeClr val="bg1">
                    <a:lumMod val="50000"/>
                  </a:schemeClr>
                </a:solidFill>
              </a:rPr>
              <a:t>By ThisisFINLAND.fi</a:t>
            </a:r>
            <a:endParaRPr lang="en-GB" sz="1000" dirty="0">
              <a:solidFill>
                <a:schemeClr val="bg1">
                  <a:lumMod val="50000"/>
                </a:schemeClr>
              </a:solidFill>
            </a:endParaRPr>
          </a:p>
        </p:txBody>
      </p:sp>
    </p:spTree>
    <p:extLst>
      <p:ext uri="{BB962C8B-B14F-4D97-AF65-F5344CB8AC3E}">
        <p14:creationId xmlns:p14="http://schemas.microsoft.com/office/powerpoint/2010/main" val="3052586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topics of the guidelines</a:t>
            </a:r>
            <a:endParaRPr lang="en-GB" dirty="0"/>
          </a:p>
        </p:txBody>
      </p:sp>
      <p:sp>
        <p:nvSpPr>
          <p:cNvPr id="3" name="Content Placeholder 2"/>
          <p:cNvSpPr>
            <a:spLocks noGrp="1"/>
          </p:cNvSpPr>
          <p:nvPr>
            <p:ph idx="1"/>
          </p:nvPr>
        </p:nvSpPr>
        <p:spPr/>
        <p:txBody>
          <a:bodyPr/>
          <a:lstStyle/>
          <a:p>
            <a:r>
              <a:rPr lang="en-GB" dirty="0"/>
              <a:t>Everyday </a:t>
            </a:r>
            <a:r>
              <a:rPr lang="en-GB" dirty="0" smtClean="0"/>
              <a:t>preparedness</a:t>
            </a:r>
          </a:p>
          <a:p>
            <a:r>
              <a:rPr lang="en-GB" dirty="0" smtClean="0"/>
              <a:t>Binding </a:t>
            </a:r>
            <a:r>
              <a:rPr lang="en-GB" dirty="0"/>
              <a:t>cyber risk management to generic risk management</a:t>
            </a:r>
          </a:p>
          <a:p>
            <a:r>
              <a:rPr lang="en-GB" dirty="0" smtClean="0"/>
              <a:t>Resilience of organisation </a:t>
            </a:r>
            <a:r>
              <a:rPr lang="en-GB" dirty="0"/>
              <a:t>to disturbances in cyber environment</a:t>
            </a:r>
          </a:p>
          <a:p>
            <a:r>
              <a:rPr lang="en-GB" dirty="0"/>
              <a:t>A model for incident response and escalation</a:t>
            </a:r>
          </a:p>
          <a:p>
            <a:r>
              <a:rPr lang="en-GB" dirty="0"/>
              <a:t>References for best cyber security </a:t>
            </a:r>
            <a:r>
              <a:rPr lang="en-GB" dirty="0" smtClean="0"/>
              <a:t>practices</a:t>
            </a:r>
            <a:endParaRPr lang="en-GB" dirty="0"/>
          </a:p>
        </p:txBody>
      </p:sp>
      <p:sp>
        <p:nvSpPr>
          <p:cNvPr id="4" name="Date Placeholder 3"/>
          <p:cNvSpPr>
            <a:spLocks noGrp="1"/>
          </p:cNvSpPr>
          <p:nvPr>
            <p:ph type="dt" sz="half" idx="10"/>
          </p:nvPr>
        </p:nvSpPr>
        <p:spPr/>
        <p:txBody>
          <a:bodyPr/>
          <a:lstStyle/>
          <a:p>
            <a:r>
              <a:rPr lang="en-GB" smtClean="0"/>
              <a:t>21 June, 2019</a:t>
            </a:r>
            <a:endParaRPr lang="fi-FI" dirty="0"/>
          </a:p>
        </p:txBody>
      </p:sp>
      <p:sp>
        <p:nvSpPr>
          <p:cNvPr id="5" name="Footer Placeholder 4"/>
          <p:cNvSpPr>
            <a:spLocks noGrp="1"/>
          </p:cNvSpPr>
          <p:nvPr>
            <p:ph type="ftr" sz="quarter" idx="11"/>
          </p:nvPr>
        </p:nvSpPr>
        <p:spPr/>
        <p:txBody>
          <a:bodyPr/>
          <a:lstStyle/>
          <a:p>
            <a:pPr algn="l"/>
            <a:r>
              <a:rPr lang="en-US" smtClean="0"/>
              <a:t>Three circles to improve health care cyber security</a:t>
            </a:r>
            <a:endParaRPr lang="fi-FI" dirty="0"/>
          </a:p>
        </p:txBody>
      </p:sp>
    </p:spTree>
    <p:extLst>
      <p:ext uri="{BB962C8B-B14F-4D97-AF65-F5344CB8AC3E}">
        <p14:creationId xmlns:p14="http://schemas.microsoft.com/office/powerpoint/2010/main" val="1631490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 of Safety Investigation Authority</a:t>
            </a:r>
            <a:endParaRPr lang="en-GB" dirty="0"/>
          </a:p>
        </p:txBody>
      </p:sp>
      <p:sp>
        <p:nvSpPr>
          <p:cNvPr id="3" name="Content Placeholder 2"/>
          <p:cNvSpPr>
            <a:spLocks noGrp="1"/>
          </p:cNvSpPr>
          <p:nvPr>
            <p:ph idx="1"/>
          </p:nvPr>
        </p:nvSpPr>
        <p:spPr/>
        <p:txBody>
          <a:bodyPr>
            <a:normAutofit fontScale="92500" lnSpcReduction="20000"/>
          </a:bodyPr>
          <a:lstStyle/>
          <a:p>
            <a:r>
              <a:rPr lang="en-US" dirty="0"/>
              <a:t>Investigation report </a:t>
            </a:r>
            <a:r>
              <a:rPr lang="en-US" dirty="0" smtClean="0"/>
              <a:t>Y2018-02: </a:t>
            </a:r>
            <a:r>
              <a:rPr lang="en-US" dirty="0"/>
              <a:t>Information system disruptions of the Hospital District of Helsinki and </a:t>
            </a:r>
            <a:r>
              <a:rPr lang="en-US" dirty="0" err="1"/>
              <a:t>Uusimaa</a:t>
            </a:r>
            <a:r>
              <a:rPr lang="en-US" dirty="0"/>
              <a:t> on 7 and 8 November </a:t>
            </a:r>
            <a:r>
              <a:rPr lang="en-US" dirty="0" smtClean="0"/>
              <a:t>2017</a:t>
            </a:r>
          </a:p>
          <a:p>
            <a:pPr lvl="1"/>
            <a:r>
              <a:rPr lang="en-US" dirty="0" smtClean="0"/>
              <a:t>Root cause: failures in chassis switch of patient information system</a:t>
            </a:r>
          </a:p>
          <a:p>
            <a:pPr lvl="1"/>
            <a:r>
              <a:rPr lang="en-US" dirty="0" smtClean="0"/>
              <a:t>No treatment injuries reported, but prolonged unavailability of patient information system was a major risk for patient safety</a:t>
            </a:r>
            <a:endParaRPr lang="en-GB" dirty="0" smtClean="0"/>
          </a:p>
          <a:p>
            <a:r>
              <a:rPr lang="en-GB" dirty="0" smtClean="0"/>
              <a:t>Four </a:t>
            </a:r>
            <a:r>
              <a:rPr lang="en-GB" dirty="0" smtClean="0"/>
              <a:t>recommendations:</a:t>
            </a:r>
            <a:endParaRPr lang="en-GB" dirty="0" smtClean="0"/>
          </a:p>
          <a:p>
            <a:pPr lvl="1"/>
            <a:r>
              <a:rPr lang="en-GB" dirty="0" smtClean="0"/>
              <a:t>Identification of information systems and their components critical to patient safety, and reinforcing the resilience of such systems</a:t>
            </a:r>
          </a:p>
          <a:p>
            <a:pPr lvl="1"/>
            <a:r>
              <a:rPr lang="en-GB" dirty="0" smtClean="0"/>
              <a:t>Health care providers to have maintenance, update and replacement programmes in place for information systems</a:t>
            </a:r>
          </a:p>
          <a:p>
            <a:pPr lvl="1"/>
            <a:r>
              <a:rPr lang="en-GB" dirty="0" smtClean="0"/>
              <a:t>Wards with particular patient safety risks to have continuity plans in place, including information system related continuity</a:t>
            </a:r>
          </a:p>
          <a:p>
            <a:pPr lvl="1"/>
            <a:r>
              <a:rPr lang="en-GB" dirty="0" smtClean="0"/>
              <a:t>National system for collecting and analysing of all sorts of incidents causing serious risks to patient safety; based on analysis results, improvement of safety of whole sector</a:t>
            </a:r>
            <a:endParaRPr lang="en-GB" dirty="0"/>
          </a:p>
        </p:txBody>
      </p:sp>
      <p:sp>
        <p:nvSpPr>
          <p:cNvPr id="4" name="Date Placeholder 3"/>
          <p:cNvSpPr>
            <a:spLocks noGrp="1"/>
          </p:cNvSpPr>
          <p:nvPr>
            <p:ph type="dt" sz="half" idx="10"/>
          </p:nvPr>
        </p:nvSpPr>
        <p:spPr/>
        <p:txBody>
          <a:bodyPr/>
          <a:lstStyle/>
          <a:p>
            <a:r>
              <a:rPr lang="en-GB" smtClean="0"/>
              <a:t>21 June, 2019</a:t>
            </a:r>
            <a:endParaRPr lang="fi-FI" dirty="0"/>
          </a:p>
        </p:txBody>
      </p:sp>
      <p:sp>
        <p:nvSpPr>
          <p:cNvPr id="5" name="Footer Placeholder 4"/>
          <p:cNvSpPr>
            <a:spLocks noGrp="1"/>
          </p:cNvSpPr>
          <p:nvPr>
            <p:ph type="ftr" sz="quarter" idx="11"/>
          </p:nvPr>
        </p:nvSpPr>
        <p:spPr/>
        <p:txBody>
          <a:bodyPr/>
          <a:lstStyle/>
          <a:p>
            <a:pPr algn="l"/>
            <a:r>
              <a:rPr lang="en-US" smtClean="0"/>
              <a:t>Three circles to improve health care cyber security</a:t>
            </a:r>
            <a:endParaRPr lang="fi-FI" dirty="0"/>
          </a:p>
        </p:txBody>
      </p:sp>
    </p:spTree>
    <p:extLst>
      <p:ext uri="{BB962C8B-B14F-4D97-AF65-F5344CB8AC3E}">
        <p14:creationId xmlns:p14="http://schemas.microsoft.com/office/powerpoint/2010/main" val="2121986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9041" b="9041"/>
          <a:stretch>
            <a:fillRect/>
          </a:stretch>
        </p:blipFill>
        <p:spPr/>
      </p:pic>
      <p:sp>
        <p:nvSpPr>
          <p:cNvPr id="3" name="Title 2"/>
          <p:cNvSpPr>
            <a:spLocks noGrp="1"/>
          </p:cNvSpPr>
          <p:nvPr>
            <p:ph type="ctrTitle"/>
          </p:nvPr>
        </p:nvSpPr>
        <p:spPr/>
        <p:txBody>
          <a:bodyPr/>
          <a:lstStyle/>
          <a:p>
            <a:r>
              <a:rPr lang="en-GB" dirty="0" smtClean="0"/>
              <a:t>What's next?</a:t>
            </a:r>
            <a:endParaRPr lang="en-GB" dirty="0"/>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3998161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smtClean="0"/>
              <a:t>21 June, 2019</a:t>
            </a:r>
            <a:endParaRPr lang="fi-FI" dirty="0"/>
          </a:p>
        </p:txBody>
      </p:sp>
      <p:sp>
        <p:nvSpPr>
          <p:cNvPr id="5" name="Footer Placeholder 4"/>
          <p:cNvSpPr>
            <a:spLocks noGrp="1"/>
          </p:cNvSpPr>
          <p:nvPr>
            <p:ph type="ftr" sz="quarter" idx="11"/>
          </p:nvPr>
        </p:nvSpPr>
        <p:spPr/>
        <p:txBody>
          <a:bodyPr/>
          <a:lstStyle/>
          <a:p>
            <a:pPr algn="l"/>
            <a:r>
              <a:rPr lang="en-US" smtClean="0"/>
              <a:t>Three circles to improve health care cyber security</a:t>
            </a:r>
            <a:endParaRPr lang="fi-FI"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640186131"/>
              </p:ext>
            </p:extLst>
          </p:nvPr>
        </p:nvGraphicFramePr>
        <p:xfrm>
          <a:off x="782782" y="469075"/>
          <a:ext cx="10744200" cy="5772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4188537" y="2385420"/>
            <a:ext cx="1302490" cy="1302490"/>
            <a:chOff x="4653332" y="2385420"/>
            <a:chExt cx="1302490" cy="1302490"/>
          </a:xfrm>
        </p:grpSpPr>
        <p:sp>
          <p:nvSpPr>
            <p:cNvPr id="9" name="Oval 8"/>
            <p:cNvSpPr/>
            <p:nvPr/>
          </p:nvSpPr>
          <p:spPr>
            <a:xfrm>
              <a:off x="4653332" y="2385420"/>
              <a:ext cx="1302490" cy="130249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32006" y="2464094"/>
              <a:ext cx="1145142" cy="1145142"/>
            </a:xfrm>
            <a:prstGeom prst="rect">
              <a:avLst/>
            </a:prstGeom>
          </p:spPr>
        </p:pic>
      </p:grpSp>
      <p:grpSp>
        <p:nvGrpSpPr>
          <p:cNvPr id="16" name="Group 15"/>
          <p:cNvGrpSpPr/>
          <p:nvPr/>
        </p:nvGrpSpPr>
        <p:grpSpPr>
          <a:xfrm>
            <a:off x="5491027" y="186066"/>
            <a:ext cx="1302490" cy="1302490"/>
            <a:chOff x="5917020" y="186068"/>
            <a:chExt cx="1302490" cy="1302490"/>
          </a:xfrm>
        </p:grpSpPr>
        <p:sp>
          <p:nvSpPr>
            <p:cNvPr id="8" name="Oval 7"/>
            <p:cNvSpPr/>
            <p:nvPr/>
          </p:nvSpPr>
          <p:spPr>
            <a:xfrm>
              <a:off x="5917020" y="186068"/>
              <a:ext cx="1302490" cy="130249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0055" y="279103"/>
              <a:ext cx="1116419" cy="1116419"/>
            </a:xfrm>
            <a:prstGeom prst="rect">
              <a:avLst/>
            </a:prstGeom>
          </p:spPr>
        </p:pic>
      </p:grpSp>
      <p:grpSp>
        <p:nvGrpSpPr>
          <p:cNvPr id="14" name="Group 13"/>
          <p:cNvGrpSpPr/>
          <p:nvPr/>
        </p:nvGrpSpPr>
        <p:grpSpPr>
          <a:xfrm>
            <a:off x="6878927" y="2385420"/>
            <a:ext cx="1302490" cy="1302490"/>
            <a:chOff x="7219510" y="2385420"/>
            <a:chExt cx="1302490" cy="1302490"/>
          </a:xfrm>
        </p:grpSpPr>
        <p:sp>
          <p:nvSpPr>
            <p:cNvPr id="10" name="Oval 9"/>
            <p:cNvSpPr/>
            <p:nvPr/>
          </p:nvSpPr>
          <p:spPr>
            <a:xfrm>
              <a:off x="7219510" y="2385420"/>
              <a:ext cx="1302490" cy="130249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65708" y="2531618"/>
              <a:ext cx="1010093" cy="1010093"/>
            </a:xfrm>
            <a:prstGeom prst="rect">
              <a:avLst/>
            </a:prstGeom>
          </p:spPr>
        </p:pic>
      </p:grpSp>
      <p:sp>
        <p:nvSpPr>
          <p:cNvPr id="18" name="Line Callout 1 (Accent Bar) 17"/>
          <p:cNvSpPr/>
          <p:nvPr/>
        </p:nvSpPr>
        <p:spPr>
          <a:xfrm>
            <a:off x="9357756" y="2492296"/>
            <a:ext cx="2244436" cy="1604690"/>
          </a:xfrm>
          <a:prstGeom prst="accentCallout1">
            <a:avLst>
              <a:gd name="adj1" fmla="val 18750"/>
              <a:gd name="adj2" fmla="val -8333"/>
              <a:gd name="adj3" fmla="val 18611"/>
              <a:gd name="adj4" fmla="val -49444"/>
            </a:avLst>
          </a:prstGeom>
          <a:ln/>
        </p:spPr>
        <p:style>
          <a:lnRef idx="2">
            <a:schemeClr val="accent2"/>
          </a:lnRef>
          <a:fillRef idx="1">
            <a:schemeClr val="lt1"/>
          </a:fillRef>
          <a:effectRef idx="0">
            <a:schemeClr val="accent2"/>
          </a:effectRef>
          <a:fontRef idx="minor">
            <a:schemeClr val="dk1"/>
          </a:fontRef>
        </p:style>
        <p:txBody>
          <a:bodyPr rtlCol="0" anchor="ctr"/>
          <a:lstStyle/>
          <a:p>
            <a:pPr marL="342900" indent="-342900">
              <a:buFont typeface="Arial" panose="020B0604020202020204" pitchFamily="34" charset="0"/>
              <a:buChar char="•"/>
            </a:pPr>
            <a:r>
              <a:rPr lang="en-GB" sz="2400" dirty="0" smtClean="0"/>
              <a:t>Reiterate</a:t>
            </a:r>
          </a:p>
          <a:p>
            <a:pPr marL="342900" indent="-342900">
              <a:buFont typeface="Arial" panose="020B0604020202020204" pitchFamily="34" charset="0"/>
              <a:buChar char="•"/>
            </a:pPr>
            <a:r>
              <a:rPr lang="en-GB" sz="2400" dirty="0" smtClean="0"/>
              <a:t>New best practice guidelines</a:t>
            </a:r>
            <a:endParaRPr lang="en-GB" sz="2400" dirty="0"/>
          </a:p>
        </p:txBody>
      </p:sp>
      <p:sp>
        <p:nvSpPr>
          <p:cNvPr id="19" name="Line Callout 1 (Accent Bar) 18"/>
          <p:cNvSpPr/>
          <p:nvPr/>
        </p:nvSpPr>
        <p:spPr>
          <a:xfrm>
            <a:off x="8035219" y="483121"/>
            <a:ext cx="1714424" cy="708379"/>
          </a:xfrm>
          <a:prstGeom prst="accentCallout1">
            <a:avLst>
              <a:gd name="adj1" fmla="val 18750"/>
              <a:gd name="adj2" fmla="val -8333"/>
              <a:gd name="adj3" fmla="val 18621"/>
              <a:gd name="adj4" fmla="val -61383"/>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smtClean="0"/>
              <a:t>Grow, deepen</a:t>
            </a:r>
            <a:endParaRPr lang="en-GB" sz="2400" dirty="0"/>
          </a:p>
        </p:txBody>
      </p:sp>
      <p:sp>
        <p:nvSpPr>
          <p:cNvPr id="20" name="Line Callout 1 (Accent Bar) 19"/>
          <p:cNvSpPr/>
          <p:nvPr/>
        </p:nvSpPr>
        <p:spPr>
          <a:xfrm>
            <a:off x="308758" y="2516045"/>
            <a:ext cx="2612573" cy="1567541"/>
          </a:xfrm>
          <a:prstGeom prst="accentCallout1">
            <a:avLst>
              <a:gd name="adj1" fmla="val 16477"/>
              <a:gd name="adj2" fmla="val 107673"/>
              <a:gd name="adj3" fmla="val 16287"/>
              <a:gd name="adj4" fmla="val 144058"/>
            </a:avLst>
          </a:prstGeom>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GB" sz="2400" dirty="0" smtClean="0"/>
              <a:t>Share results</a:t>
            </a:r>
          </a:p>
          <a:p>
            <a:pPr marL="285750" indent="-285750">
              <a:buFont typeface="Arial" panose="020B0604020202020204" pitchFamily="34" charset="0"/>
              <a:buChar char="•"/>
            </a:pPr>
            <a:r>
              <a:rPr lang="en-GB" sz="2400" dirty="0" smtClean="0"/>
              <a:t>Innovate</a:t>
            </a:r>
          </a:p>
          <a:p>
            <a:pPr marL="285750" indent="-285750">
              <a:buFont typeface="Arial" panose="020B0604020202020204" pitchFamily="34" charset="0"/>
              <a:buChar char="•"/>
            </a:pPr>
            <a:r>
              <a:rPr lang="en-GB" sz="2400" dirty="0" smtClean="0"/>
              <a:t>Reinforce connections</a:t>
            </a:r>
            <a:endParaRPr lang="en-GB" sz="2400" dirty="0"/>
          </a:p>
        </p:txBody>
      </p:sp>
    </p:spTree>
    <p:extLst>
      <p:ext uri="{BB962C8B-B14F-4D97-AF65-F5344CB8AC3E}">
        <p14:creationId xmlns:p14="http://schemas.microsoft.com/office/powerpoint/2010/main" val="1329780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72876314"/>
              </p:ext>
            </p:extLst>
          </p:nvPr>
        </p:nvGraphicFramePr>
        <p:xfrm>
          <a:off x="609600" y="1914525"/>
          <a:ext cx="10744200" cy="4262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GB" smtClean="0"/>
              <a:t>21 June, 2019</a:t>
            </a:r>
            <a:endParaRPr lang="fi-FI" dirty="0"/>
          </a:p>
        </p:txBody>
      </p:sp>
      <p:sp>
        <p:nvSpPr>
          <p:cNvPr id="5" name="Footer Placeholder 4"/>
          <p:cNvSpPr>
            <a:spLocks noGrp="1"/>
          </p:cNvSpPr>
          <p:nvPr>
            <p:ph type="ftr" sz="quarter" idx="11"/>
          </p:nvPr>
        </p:nvSpPr>
        <p:spPr/>
        <p:txBody>
          <a:bodyPr/>
          <a:lstStyle/>
          <a:p>
            <a:pPr algn="l"/>
            <a:r>
              <a:rPr lang="en-US" smtClean="0"/>
              <a:t>Three circles to improve health care cyber security</a:t>
            </a:r>
            <a:endParaRPr lang="fi-FI" dirty="0"/>
          </a:p>
        </p:txBody>
      </p:sp>
    </p:spTree>
    <p:extLst>
      <p:ext uri="{BB962C8B-B14F-4D97-AF65-F5344CB8AC3E}">
        <p14:creationId xmlns:p14="http://schemas.microsoft.com/office/powerpoint/2010/main" val="1155519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956C0F2E-7B56-4168-BFAC-483CB2103753}"/>
              </a:ext>
            </a:extLst>
          </p:cNvPr>
          <p:cNvSpPr>
            <a:spLocks noGrp="1"/>
          </p:cNvSpPr>
          <p:nvPr>
            <p:ph type="ctrTitle"/>
          </p:nvPr>
        </p:nvSpPr>
        <p:spPr/>
        <p:txBody>
          <a:bodyPr/>
          <a:lstStyle/>
          <a:p>
            <a:r>
              <a:rPr lang="en-GB" dirty="0" smtClean="0"/>
              <a:t>Thank You!</a:t>
            </a:r>
            <a:endParaRPr lang="en-GB" dirty="0"/>
          </a:p>
        </p:txBody>
      </p:sp>
      <p:sp>
        <p:nvSpPr>
          <p:cNvPr id="3" name="Alaotsikko 2">
            <a:extLst>
              <a:ext uri="{FF2B5EF4-FFF2-40B4-BE49-F238E27FC236}">
                <a16:creationId xmlns="" xmlns:a16="http://schemas.microsoft.com/office/drawing/2014/main" id="{9A5A1EE6-3092-4A5A-AFC5-60DA4FDAE158}"/>
              </a:ext>
            </a:extLst>
          </p:cNvPr>
          <p:cNvSpPr>
            <a:spLocks noGrp="1"/>
          </p:cNvSpPr>
          <p:nvPr>
            <p:ph type="subTitle" idx="1"/>
          </p:nvPr>
        </p:nvSpPr>
        <p:spPr/>
        <p:txBody>
          <a:bodyPr/>
          <a:lstStyle/>
          <a:p>
            <a:r>
              <a:rPr lang="en-GB" dirty="0" smtClean="0"/>
              <a:t>perttu.halonen@ncsc.fi</a:t>
            </a:r>
            <a:endParaRPr lang="en-GB" dirty="0"/>
          </a:p>
        </p:txBody>
      </p:sp>
    </p:spTree>
    <p:extLst>
      <p:ext uri="{BB962C8B-B14F-4D97-AF65-F5344CB8AC3E}">
        <p14:creationId xmlns:p14="http://schemas.microsoft.com/office/powerpoint/2010/main" val="2080400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Sauna</a:t>
            </a:r>
            <a:endParaRPr lang="en-GB" dirty="0"/>
          </a:p>
        </p:txBody>
      </p:sp>
      <p:sp>
        <p:nvSpPr>
          <p:cNvPr id="3" name="Date Placeholder 2"/>
          <p:cNvSpPr>
            <a:spLocks noGrp="1"/>
          </p:cNvSpPr>
          <p:nvPr>
            <p:ph type="dt" sz="half" idx="10"/>
          </p:nvPr>
        </p:nvSpPr>
        <p:spPr/>
        <p:txBody>
          <a:bodyPr/>
          <a:lstStyle/>
          <a:p>
            <a:r>
              <a:rPr lang="en-GB" smtClean="0"/>
              <a:t>21 June, 2019</a:t>
            </a:r>
            <a:endParaRPr lang="fi-FI"/>
          </a:p>
        </p:txBody>
      </p:sp>
      <p:sp>
        <p:nvSpPr>
          <p:cNvPr id="4" name="Footer Placeholder 3"/>
          <p:cNvSpPr>
            <a:spLocks noGrp="1"/>
          </p:cNvSpPr>
          <p:nvPr>
            <p:ph type="ftr" sz="quarter" idx="11"/>
          </p:nvPr>
        </p:nvSpPr>
        <p:spPr/>
        <p:txBody>
          <a:bodyPr/>
          <a:lstStyle/>
          <a:p>
            <a:pPr algn="l"/>
            <a:r>
              <a:rPr lang="en-US" dirty="0" smtClean="0"/>
              <a:t>Three circles to improve health care cyber security</a:t>
            </a:r>
            <a:endParaRPr lang="fi-FI" dirty="0"/>
          </a:p>
        </p:txBody>
      </p:sp>
      <p:grpSp>
        <p:nvGrpSpPr>
          <p:cNvPr id="16" name="Group 15"/>
          <p:cNvGrpSpPr/>
          <p:nvPr/>
        </p:nvGrpSpPr>
        <p:grpSpPr>
          <a:xfrm>
            <a:off x="142249" y="1592316"/>
            <a:ext cx="7021991" cy="4906784"/>
            <a:chOff x="142249" y="1592316"/>
            <a:chExt cx="7021991" cy="4906784"/>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9" y="1592316"/>
              <a:ext cx="7021991" cy="4684985"/>
            </a:xfrm>
            <a:prstGeom prst="rect">
              <a:avLst/>
            </a:prstGeom>
          </p:spPr>
        </p:pic>
        <p:sp>
          <p:nvSpPr>
            <p:cNvPr id="9" name="TextBox 8"/>
            <p:cNvSpPr txBox="1"/>
            <p:nvPr/>
          </p:nvSpPr>
          <p:spPr>
            <a:xfrm>
              <a:off x="331076" y="6252879"/>
              <a:ext cx="1290738" cy="246221"/>
            </a:xfrm>
            <a:prstGeom prst="rect">
              <a:avLst/>
            </a:prstGeom>
            <a:noFill/>
          </p:spPr>
          <p:txBody>
            <a:bodyPr wrap="none" rtlCol="0">
              <a:spAutoFit/>
            </a:bodyPr>
            <a:lstStyle/>
            <a:p>
              <a:r>
                <a:rPr lang="en-GB" sz="1000" dirty="0" smtClean="0">
                  <a:solidFill>
                    <a:schemeClr val="bg1">
                      <a:lumMod val="50000"/>
                    </a:schemeClr>
                  </a:solidFill>
                </a:rPr>
                <a:t>By Visit Lakeland</a:t>
              </a:r>
              <a:endParaRPr lang="en-GB" sz="1000" dirty="0">
                <a:solidFill>
                  <a:schemeClr val="bg1">
                    <a:lumMod val="50000"/>
                  </a:schemeClr>
                </a:solidFill>
              </a:endParaRPr>
            </a:p>
          </p:txBody>
        </p:sp>
      </p:grpSp>
      <p:grpSp>
        <p:nvGrpSpPr>
          <p:cNvPr id="14" name="Group 13"/>
          <p:cNvGrpSpPr/>
          <p:nvPr/>
        </p:nvGrpSpPr>
        <p:grpSpPr>
          <a:xfrm>
            <a:off x="7378262" y="1592316"/>
            <a:ext cx="2726196" cy="2263818"/>
            <a:chOff x="7378262" y="1592316"/>
            <a:chExt cx="2726196" cy="2263818"/>
          </a:xfrm>
        </p:grpSpPr>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78262" y="1592316"/>
              <a:ext cx="2726196" cy="2044648"/>
            </a:xfrm>
            <a:prstGeom prst="rect">
              <a:avLst/>
            </a:prstGeom>
          </p:spPr>
        </p:pic>
        <p:sp>
          <p:nvSpPr>
            <p:cNvPr id="11" name="TextBox 10"/>
            <p:cNvSpPr txBox="1"/>
            <p:nvPr/>
          </p:nvSpPr>
          <p:spPr>
            <a:xfrm>
              <a:off x="7511536" y="3609913"/>
              <a:ext cx="1061509" cy="246221"/>
            </a:xfrm>
            <a:prstGeom prst="rect">
              <a:avLst/>
            </a:prstGeom>
            <a:noFill/>
          </p:spPr>
          <p:txBody>
            <a:bodyPr wrap="none" rtlCol="0">
              <a:spAutoFit/>
            </a:bodyPr>
            <a:lstStyle/>
            <a:p>
              <a:r>
                <a:rPr lang="en-GB" sz="1000" dirty="0" smtClean="0">
                  <a:solidFill>
                    <a:schemeClr val="bg1">
                      <a:lumMod val="50000"/>
                    </a:schemeClr>
                  </a:solidFill>
                </a:rPr>
                <a:t>By </a:t>
              </a:r>
              <a:r>
                <a:rPr lang="en-GB" sz="1000" dirty="0" err="1" smtClean="0">
                  <a:solidFill>
                    <a:schemeClr val="bg1">
                      <a:lumMod val="50000"/>
                    </a:schemeClr>
                  </a:solidFill>
                </a:rPr>
                <a:t>Tiia</a:t>
              </a:r>
              <a:r>
                <a:rPr lang="en-GB" sz="1000" dirty="0" smtClean="0">
                  <a:solidFill>
                    <a:schemeClr val="bg1">
                      <a:lumMod val="50000"/>
                    </a:schemeClr>
                  </a:solidFill>
                </a:rPr>
                <a:t> Monto</a:t>
              </a:r>
              <a:endParaRPr lang="en-GB" sz="1000" dirty="0">
                <a:solidFill>
                  <a:schemeClr val="bg1">
                    <a:lumMod val="50000"/>
                  </a:schemeClr>
                </a:solidFill>
              </a:endParaRPr>
            </a:p>
          </p:txBody>
        </p:sp>
      </p:grpSp>
      <p:grpSp>
        <p:nvGrpSpPr>
          <p:cNvPr id="15" name="Group 14"/>
          <p:cNvGrpSpPr/>
          <p:nvPr/>
        </p:nvGrpSpPr>
        <p:grpSpPr>
          <a:xfrm>
            <a:off x="8566647" y="3639202"/>
            <a:ext cx="3474392" cy="2613676"/>
            <a:chOff x="8566647" y="3639202"/>
            <a:chExt cx="3474392" cy="2613676"/>
          </a:xfrm>
        </p:grpSpPr>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66647" y="3934807"/>
              <a:ext cx="3474392" cy="2318071"/>
            </a:xfrm>
            <a:prstGeom prst="rect">
              <a:avLst/>
            </a:prstGeom>
          </p:spPr>
        </p:pic>
        <p:sp>
          <p:nvSpPr>
            <p:cNvPr id="13" name="TextBox 12"/>
            <p:cNvSpPr txBox="1"/>
            <p:nvPr/>
          </p:nvSpPr>
          <p:spPr>
            <a:xfrm>
              <a:off x="10738212" y="3639202"/>
              <a:ext cx="1122423" cy="246221"/>
            </a:xfrm>
            <a:prstGeom prst="rect">
              <a:avLst/>
            </a:prstGeom>
            <a:noFill/>
          </p:spPr>
          <p:txBody>
            <a:bodyPr wrap="none" rtlCol="0">
              <a:spAutoFit/>
            </a:bodyPr>
            <a:lstStyle/>
            <a:p>
              <a:r>
                <a:rPr lang="en-GB" sz="1000" dirty="0" smtClean="0">
                  <a:solidFill>
                    <a:schemeClr val="bg1">
                      <a:lumMod val="50000"/>
                    </a:schemeClr>
                  </a:solidFill>
                </a:rPr>
                <a:t>By skysauna.fi</a:t>
              </a:r>
              <a:endParaRPr lang="en-GB" sz="1000" dirty="0">
                <a:solidFill>
                  <a:schemeClr val="bg1">
                    <a:lumMod val="50000"/>
                  </a:schemeClr>
                </a:solidFill>
              </a:endParaRPr>
            </a:p>
          </p:txBody>
        </p:sp>
      </p:grpSp>
    </p:spTree>
    <p:extLst>
      <p:ext uri="{BB962C8B-B14F-4D97-AF65-F5344CB8AC3E}">
        <p14:creationId xmlns:p14="http://schemas.microsoft.com/office/powerpoint/2010/main" val="35440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81025"/>
            <a:ext cx="3526465" cy="2396091"/>
          </a:xfrm>
        </p:spPr>
        <p:txBody>
          <a:bodyPr/>
          <a:lstStyle/>
          <a:p>
            <a:r>
              <a:rPr lang="en-GB" dirty="0"/>
              <a:t>Three circles of health care cyber security</a:t>
            </a:r>
          </a:p>
        </p:txBody>
      </p:sp>
      <p:sp>
        <p:nvSpPr>
          <p:cNvPr id="4" name="Date Placeholder 3"/>
          <p:cNvSpPr>
            <a:spLocks noGrp="1"/>
          </p:cNvSpPr>
          <p:nvPr>
            <p:ph type="dt" sz="half" idx="10"/>
          </p:nvPr>
        </p:nvSpPr>
        <p:spPr/>
        <p:txBody>
          <a:bodyPr/>
          <a:lstStyle/>
          <a:p>
            <a:r>
              <a:rPr lang="en-GB" smtClean="0"/>
              <a:t>21 June, 2019</a:t>
            </a:r>
            <a:endParaRPr lang="fi-FI" dirty="0"/>
          </a:p>
        </p:txBody>
      </p:sp>
      <p:sp>
        <p:nvSpPr>
          <p:cNvPr id="5" name="Footer Placeholder 4"/>
          <p:cNvSpPr>
            <a:spLocks noGrp="1"/>
          </p:cNvSpPr>
          <p:nvPr>
            <p:ph type="ftr" sz="quarter" idx="11"/>
          </p:nvPr>
        </p:nvSpPr>
        <p:spPr/>
        <p:txBody>
          <a:bodyPr/>
          <a:lstStyle/>
          <a:p>
            <a:pPr algn="l"/>
            <a:r>
              <a:rPr lang="en-US" smtClean="0"/>
              <a:t>Three circles to improve health care cyber security</a:t>
            </a:r>
            <a:endParaRPr lang="fi-FI"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961060639"/>
              </p:ext>
            </p:extLst>
          </p:nvPr>
        </p:nvGraphicFramePr>
        <p:xfrm>
          <a:off x="1233377" y="457976"/>
          <a:ext cx="10744200" cy="5772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5" name="Group 14"/>
          <p:cNvGrpSpPr/>
          <p:nvPr/>
        </p:nvGrpSpPr>
        <p:grpSpPr>
          <a:xfrm>
            <a:off x="4653332" y="2385420"/>
            <a:ext cx="1302490" cy="1302490"/>
            <a:chOff x="4653332" y="2385420"/>
            <a:chExt cx="1302490" cy="1302490"/>
          </a:xfrm>
        </p:grpSpPr>
        <p:sp>
          <p:nvSpPr>
            <p:cNvPr id="9" name="Oval 8"/>
            <p:cNvSpPr/>
            <p:nvPr/>
          </p:nvSpPr>
          <p:spPr>
            <a:xfrm>
              <a:off x="4653332" y="2385420"/>
              <a:ext cx="1302490" cy="130249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32006" y="2464094"/>
              <a:ext cx="1145142" cy="1145142"/>
            </a:xfrm>
            <a:prstGeom prst="rect">
              <a:avLst/>
            </a:prstGeom>
          </p:spPr>
        </p:pic>
      </p:grpSp>
      <p:grpSp>
        <p:nvGrpSpPr>
          <p:cNvPr id="13" name="Group 12"/>
          <p:cNvGrpSpPr/>
          <p:nvPr/>
        </p:nvGrpSpPr>
        <p:grpSpPr>
          <a:xfrm>
            <a:off x="5917020" y="186068"/>
            <a:ext cx="1302490" cy="1302490"/>
            <a:chOff x="5917020" y="186068"/>
            <a:chExt cx="1302490" cy="1302490"/>
          </a:xfrm>
        </p:grpSpPr>
        <p:sp>
          <p:nvSpPr>
            <p:cNvPr id="8" name="Oval 7"/>
            <p:cNvSpPr/>
            <p:nvPr/>
          </p:nvSpPr>
          <p:spPr>
            <a:xfrm>
              <a:off x="5917020" y="186068"/>
              <a:ext cx="1302490" cy="130249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10055" y="279103"/>
              <a:ext cx="1116419" cy="1116419"/>
            </a:xfrm>
            <a:prstGeom prst="rect">
              <a:avLst/>
            </a:prstGeom>
          </p:spPr>
        </p:pic>
      </p:grpSp>
      <p:grpSp>
        <p:nvGrpSpPr>
          <p:cNvPr id="14" name="Group 13"/>
          <p:cNvGrpSpPr/>
          <p:nvPr/>
        </p:nvGrpSpPr>
        <p:grpSpPr>
          <a:xfrm>
            <a:off x="7219510" y="2385420"/>
            <a:ext cx="1302490" cy="1302490"/>
            <a:chOff x="7219510" y="2385420"/>
            <a:chExt cx="1302490" cy="1302490"/>
          </a:xfrm>
        </p:grpSpPr>
        <p:sp>
          <p:nvSpPr>
            <p:cNvPr id="10" name="Oval 9"/>
            <p:cNvSpPr/>
            <p:nvPr/>
          </p:nvSpPr>
          <p:spPr>
            <a:xfrm>
              <a:off x="7219510" y="2385420"/>
              <a:ext cx="1302490" cy="130249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65708" y="2531618"/>
              <a:ext cx="1010093" cy="1010093"/>
            </a:xfrm>
            <a:prstGeom prst="rect">
              <a:avLst/>
            </a:prstGeom>
          </p:spPr>
        </p:pic>
      </p:grpSp>
    </p:spTree>
    <p:extLst>
      <p:ext uri="{BB962C8B-B14F-4D97-AF65-F5344CB8AC3E}">
        <p14:creationId xmlns:p14="http://schemas.microsoft.com/office/powerpoint/2010/main" val="3394364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fundamental cyber security challenges on health care sector</a:t>
            </a:r>
          </a:p>
        </p:txBody>
      </p:sp>
      <p:sp>
        <p:nvSpPr>
          <p:cNvPr id="4" name="Date Placeholder 3"/>
          <p:cNvSpPr>
            <a:spLocks noGrp="1"/>
          </p:cNvSpPr>
          <p:nvPr>
            <p:ph type="dt" sz="half" idx="10"/>
          </p:nvPr>
        </p:nvSpPr>
        <p:spPr/>
        <p:txBody>
          <a:bodyPr/>
          <a:lstStyle/>
          <a:p>
            <a:r>
              <a:rPr lang="en-GB" smtClean="0"/>
              <a:t>21 June, 2019</a:t>
            </a:r>
            <a:endParaRPr lang="fi-FI" dirty="0"/>
          </a:p>
        </p:txBody>
      </p:sp>
      <p:sp>
        <p:nvSpPr>
          <p:cNvPr id="5" name="Footer Placeholder 4"/>
          <p:cNvSpPr>
            <a:spLocks noGrp="1"/>
          </p:cNvSpPr>
          <p:nvPr>
            <p:ph type="ftr" sz="quarter" idx="11"/>
          </p:nvPr>
        </p:nvSpPr>
        <p:spPr/>
        <p:txBody>
          <a:bodyPr/>
          <a:lstStyle/>
          <a:p>
            <a:pPr algn="l"/>
            <a:r>
              <a:rPr lang="en-US" smtClean="0"/>
              <a:t>Three circles to improve health care cyber security</a:t>
            </a:r>
            <a:endParaRPr lang="fi-FI" dirty="0"/>
          </a:p>
        </p:txBody>
      </p:sp>
      <p:grpSp>
        <p:nvGrpSpPr>
          <p:cNvPr id="39" name="Group 38"/>
          <p:cNvGrpSpPr/>
          <p:nvPr/>
        </p:nvGrpSpPr>
        <p:grpSpPr>
          <a:xfrm>
            <a:off x="1086472" y="2342940"/>
            <a:ext cx="2522559" cy="1669760"/>
            <a:chOff x="1086472" y="2342940"/>
            <a:chExt cx="2522559" cy="1669760"/>
          </a:xfrm>
        </p:grpSpPr>
        <p:grpSp>
          <p:nvGrpSpPr>
            <p:cNvPr id="10" name="Group 9"/>
            <p:cNvGrpSpPr/>
            <p:nvPr/>
          </p:nvGrpSpPr>
          <p:grpSpPr>
            <a:xfrm>
              <a:off x="3001783" y="2342940"/>
              <a:ext cx="607248" cy="783774"/>
              <a:chOff x="1266092" y="4089678"/>
              <a:chExt cx="864159" cy="1115369"/>
            </a:xfrm>
          </p:grpSpPr>
          <p:sp>
            <p:nvSpPr>
              <p:cNvPr id="11" name="Smiley Face 10"/>
              <p:cNvSpPr/>
              <p:nvPr/>
            </p:nvSpPr>
            <p:spPr>
              <a:xfrm>
                <a:off x="1266092" y="4340888"/>
                <a:ext cx="864159" cy="864159"/>
              </a:xfrm>
              <a:prstGeom prst="smileyFac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2" name="Trapezoid 11"/>
              <p:cNvSpPr/>
              <p:nvPr/>
            </p:nvSpPr>
            <p:spPr>
              <a:xfrm rot="10800000">
                <a:off x="1266092" y="4089678"/>
                <a:ext cx="864159" cy="411983"/>
              </a:xfrm>
              <a:prstGeom prst="trapezoid">
                <a:avLst>
                  <a:gd name="adj" fmla="val 22561"/>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3" name="Cross 12"/>
              <p:cNvSpPr/>
              <p:nvPr/>
            </p:nvSpPr>
            <p:spPr>
              <a:xfrm>
                <a:off x="1572566" y="4170064"/>
                <a:ext cx="251209" cy="251209"/>
              </a:xfrm>
              <a:prstGeom prst="plus">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grpSp>
          <p:nvGrpSpPr>
            <p:cNvPr id="14" name="Group 13"/>
            <p:cNvGrpSpPr/>
            <p:nvPr/>
          </p:nvGrpSpPr>
          <p:grpSpPr>
            <a:xfrm>
              <a:off x="2684422" y="2399428"/>
              <a:ext cx="680260" cy="878011"/>
              <a:chOff x="1266092" y="4089678"/>
              <a:chExt cx="864159" cy="1115369"/>
            </a:xfrm>
          </p:grpSpPr>
          <p:sp>
            <p:nvSpPr>
              <p:cNvPr id="15" name="Smiley Face 14"/>
              <p:cNvSpPr/>
              <p:nvPr/>
            </p:nvSpPr>
            <p:spPr>
              <a:xfrm>
                <a:off x="1266092" y="4340888"/>
                <a:ext cx="864159" cy="864159"/>
              </a:xfrm>
              <a:prstGeom prst="smileyFac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6" name="Trapezoid 15"/>
              <p:cNvSpPr/>
              <p:nvPr/>
            </p:nvSpPr>
            <p:spPr>
              <a:xfrm rot="10800000">
                <a:off x="1266092" y="4089678"/>
                <a:ext cx="864159" cy="411983"/>
              </a:xfrm>
              <a:prstGeom prst="trapezoid">
                <a:avLst>
                  <a:gd name="adj" fmla="val 22561"/>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7" name="Cross 16"/>
              <p:cNvSpPr/>
              <p:nvPr/>
            </p:nvSpPr>
            <p:spPr>
              <a:xfrm>
                <a:off x="1572566" y="4170064"/>
                <a:ext cx="251209" cy="251209"/>
              </a:xfrm>
              <a:prstGeom prst="plus">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grpSp>
          <p:nvGrpSpPr>
            <p:cNvPr id="18" name="Group 17"/>
            <p:cNvGrpSpPr/>
            <p:nvPr/>
          </p:nvGrpSpPr>
          <p:grpSpPr>
            <a:xfrm>
              <a:off x="2374116" y="2462707"/>
              <a:ext cx="749310" cy="967133"/>
              <a:chOff x="1266092" y="4089678"/>
              <a:chExt cx="864159" cy="1115369"/>
            </a:xfrm>
          </p:grpSpPr>
          <p:sp>
            <p:nvSpPr>
              <p:cNvPr id="19" name="Smiley Face 18"/>
              <p:cNvSpPr/>
              <p:nvPr/>
            </p:nvSpPr>
            <p:spPr>
              <a:xfrm>
                <a:off x="1266092" y="4340888"/>
                <a:ext cx="864159" cy="864159"/>
              </a:xfrm>
              <a:prstGeom prst="smileyFac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20" name="Trapezoid 19"/>
              <p:cNvSpPr/>
              <p:nvPr/>
            </p:nvSpPr>
            <p:spPr>
              <a:xfrm rot="10800000">
                <a:off x="1266092" y="4089678"/>
                <a:ext cx="864159" cy="411983"/>
              </a:xfrm>
              <a:prstGeom prst="trapezoid">
                <a:avLst>
                  <a:gd name="adj" fmla="val 22561"/>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21" name="Cross 20"/>
              <p:cNvSpPr/>
              <p:nvPr/>
            </p:nvSpPr>
            <p:spPr>
              <a:xfrm>
                <a:off x="1572566" y="4170064"/>
                <a:ext cx="251209" cy="251209"/>
              </a:xfrm>
              <a:prstGeom prst="plus">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grpSp>
          <p:nvGrpSpPr>
            <p:cNvPr id="22" name="Group 21"/>
            <p:cNvGrpSpPr/>
            <p:nvPr/>
          </p:nvGrpSpPr>
          <p:grpSpPr>
            <a:xfrm>
              <a:off x="2031750" y="2532409"/>
              <a:ext cx="791014" cy="1020961"/>
              <a:chOff x="1266092" y="4089678"/>
              <a:chExt cx="864159" cy="1115369"/>
            </a:xfrm>
          </p:grpSpPr>
          <p:sp>
            <p:nvSpPr>
              <p:cNvPr id="23" name="Smiley Face 22"/>
              <p:cNvSpPr/>
              <p:nvPr/>
            </p:nvSpPr>
            <p:spPr>
              <a:xfrm>
                <a:off x="1266092" y="4340888"/>
                <a:ext cx="864159" cy="864159"/>
              </a:xfrm>
              <a:prstGeom prst="smileyFac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24" name="Trapezoid 23"/>
              <p:cNvSpPr/>
              <p:nvPr/>
            </p:nvSpPr>
            <p:spPr>
              <a:xfrm rot="10800000">
                <a:off x="1266092" y="4089678"/>
                <a:ext cx="864159" cy="411983"/>
              </a:xfrm>
              <a:prstGeom prst="trapezoid">
                <a:avLst>
                  <a:gd name="adj" fmla="val 22561"/>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25" name="Cross 24"/>
              <p:cNvSpPr/>
              <p:nvPr/>
            </p:nvSpPr>
            <p:spPr>
              <a:xfrm>
                <a:off x="1572566" y="4170064"/>
                <a:ext cx="251209" cy="251209"/>
              </a:xfrm>
              <a:prstGeom prst="plus">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grpSp>
          <p:nvGrpSpPr>
            <p:cNvPr id="26" name="Group 25"/>
            <p:cNvGrpSpPr/>
            <p:nvPr/>
          </p:nvGrpSpPr>
          <p:grpSpPr>
            <a:xfrm>
              <a:off x="1738280" y="2663624"/>
              <a:ext cx="803949" cy="1037656"/>
              <a:chOff x="1266092" y="4089678"/>
              <a:chExt cx="864159" cy="1115369"/>
            </a:xfrm>
          </p:grpSpPr>
          <p:sp>
            <p:nvSpPr>
              <p:cNvPr id="27" name="Smiley Face 26"/>
              <p:cNvSpPr/>
              <p:nvPr/>
            </p:nvSpPr>
            <p:spPr>
              <a:xfrm>
                <a:off x="1266092" y="4340888"/>
                <a:ext cx="864159" cy="864159"/>
              </a:xfrm>
              <a:prstGeom prst="smileyFac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28" name="Trapezoid 27"/>
              <p:cNvSpPr/>
              <p:nvPr/>
            </p:nvSpPr>
            <p:spPr>
              <a:xfrm rot="10800000">
                <a:off x="1266092" y="4089678"/>
                <a:ext cx="864159" cy="411983"/>
              </a:xfrm>
              <a:prstGeom prst="trapezoid">
                <a:avLst>
                  <a:gd name="adj" fmla="val 22561"/>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29" name="Cross 28"/>
              <p:cNvSpPr/>
              <p:nvPr/>
            </p:nvSpPr>
            <p:spPr>
              <a:xfrm>
                <a:off x="1572566" y="4170064"/>
                <a:ext cx="251209" cy="251209"/>
              </a:xfrm>
              <a:prstGeom prst="plus">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grpSp>
          <p:nvGrpSpPr>
            <p:cNvPr id="30" name="Group 29"/>
            <p:cNvGrpSpPr/>
            <p:nvPr/>
          </p:nvGrpSpPr>
          <p:grpSpPr>
            <a:xfrm>
              <a:off x="1392948" y="2738409"/>
              <a:ext cx="864159" cy="1115369"/>
              <a:chOff x="1266092" y="4089678"/>
              <a:chExt cx="864159" cy="1115369"/>
            </a:xfrm>
          </p:grpSpPr>
          <p:sp>
            <p:nvSpPr>
              <p:cNvPr id="31" name="Smiley Face 30"/>
              <p:cNvSpPr/>
              <p:nvPr/>
            </p:nvSpPr>
            <p:spPr>
              <a:xfrm>
                <a:off x="1266092" y="4340888"/>
                <a:ext cx="864159" cy="864159"/>
              </a:xfrm>
              <a:prstGeom prst="smileyFac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32" name="Trapezoid 31"/>
              <p:cNvSpPr/>
              <p:nvPr/>
            </p:nvSpPr>
            <p:spPr>
              <a:xfrm rot="10800000">
                <a:off x="1266092" y="4089678"/>
                <a:ext cx="864159" cy="411983"/>
              </a:xfrm>
              <a:prstGeom prst="trapezoid">
                <a:avLst>
                  <a:gd name="adj" fmla="val 22561"/>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33" name="Cross 32"/>
              <p:cNvSpPr/>
              <p:nvPr/>
            </p:nvSpPr>
            <p:spPr>
              <a:xfrm>
                <a:off x="1572566" y="4170064"/>
                <a:ext cx="251209" cy="251209"/>
              </a:xfrm>
              <a:prstGeom prst="plus">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grpSp>
          <p:nvGrpSpPr>
            <p:cNvPr id="9" name="Group 8"/>
            <p:cNvGrpSpPr/>
            <p:nvPr/>
          </p:nvGrpSpPr>
          <p:grpSpPr>
            <a:xfrm>
              <a:off x="1086472" y="2897331"/>
              <a:ext cx="864159" cy="1115369"/>
              <a:chOff x="1266092" y="4089678"/>
              <a:chExt cx="864159" cy="1115369"/>
            </a:xfrm>
          </p:grpSpPr>
          <p:sp>
            <p:nvSpPr>
              <p:cNvPr id="6" name="Smiley Face 5"/>
              <p:cNvSpPr/>
              <p:nvPr/>
            </p:nvSpPr>
            <p:spPr>
              <a:xfrm>
                <a:off x="1266092" y="4340888"/>
                <a:ext cx="864159" cy="864159"/>
              </a:xfrm>
              <a:prstGeom prst="smileyFac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7" name="Trapezoid 6"/>
              <p:cNvSpPr/>
              <p:nvPr/>
            </p:nvSpPr>
            <p:spPr>
              <a:xfrm rot="10800000">
                <a:off x="1266092" y="4089678"/>
                <a:ext cx="864159" cy="411983"/>
              </a:xfrm>
              <a:prstGeom prst="trapezoid">
                <a:avLst>
                  <a:gd name="adj" fmla="val 22561"/>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8" name="Cross 7"/>
              <p:cNvSpPr/>
              <p:nvPr/>
            </p:nvSpPr>
            <p:spPr>
              <a:xfrm>
                <a:off x="1572566" y="4170064"/>
                <a:ext cx="251209" cy="251209"/>
              </a:xfrm>
              <a:prstGeom prst="plus">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gr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21" y="1978990"/>
            <a:ext cx="3055338" cy="2033710"/>
          </a:xfrm>
          <a:prstGeom prst="rect">
            <a:avLst/>
          </a:prstGeom>
        </p:spPr>
      </p:pic>
      <p:grpSp>
        <p:nvGrpSpPr>
          <p:cNvPr id="40" name="Group 39"/>
          <p:cNvGrpSpPr/>
          <p:nvPr/>
        </p:nvGrpSpPr>
        <p:grpSpPr>
          <a:xfrm>
            <a:off x="7586506" y="1836651"/>
            <a:ext cx="3707841" cy="2453186"/>
            <a:chOff x="7586506" y="1836651"/>
            <a:chExt cx="3707841" cy="2453186"/>
          </a:xfrm>
        </p:grpSpPr>
        <p:graphicFrame>
          <p:nvGraphicFramePr>
            <p:cNvPr id="35" name="Diagram 34"/>
            <p:cNvGraphicFramePr/>
            <p:nvPr>
              <p:extLst>
                <p:ext uri="{D42A27DB-BD31-4B8C-83A1-F6EECF244321}">
                  <p14:modId xmlns:p14="http://schemas.microsoft.com/office/powerpoint/2010/main" val="3299902062"/>
                </p:ext>
              </p:extLst>
            </p:nvPr>
          </p:nvGraphicFramePr>
          <p:xfrm>
            <a:off x="7827666" y="1836651"/>
            <a:ext cx="3466681" cy="22709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6" name="Oval 35"/>
            <p:cNvSpPr/>
            <p:nvPr/>
          </p:nvSpPr>
          <p:spPr>
            <a:xfrm>
              <a:off x="7586506" y="2871402"/>
              <a:ext cx="1899138" cy="1418435"/>
            </a:xfrm>
            <a:prstGeom prst="ellipse">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pSp>
      <p:pic>
        <p:nvPicPr>
          <p:cNvPr id="37" name="Pictur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70893" y="4123232"/>
            <a:ext cx="2708138" cy="2454250"/>
          </a:xfrm>
          <a:prstGeom prst="rect">
            <a:avLst/>
          </a:prstGeom>
        </p:spPr>
      </p:pic>
      <p:sp>
        <p:nvSpPr>
          <p:cNvPr id="38" name="TextBox 37"/>
          <p:cNvSpPr txBox="1"/>
          <p:nvPr/>
        </p:nvSpPr>
        <p:spPr>
          <a:xfrm>
            <a:off x="3364682" y="4500630"/>
            <a:ext cx="1734770" cy="646331"/>
          </a:xfrm>
          <a:prstGeom prst="rect">
            <a:avLst/>
          </a:prstGeom>
          <a:noFill/>
        </p:spPr>
        <p:txBody>
          <a:bodyPr wrap="none" rtlCol="0">
            <a:spAutoFit/>
          </a:bodyPr>
          <a:lstStyle/>
          <a:p>
            <a:r>
              <a:rPr lang="en-GB" sz="3600" b="1" dirty="0" smtClean="0">
                <a:solidFill>
                  <a:srgbClr val="FF0000"/>
                </a:solidFill>
              </a:rPr>
              <a:t>S.O.S.</a:t>
            </a:r>
            <a:endParaRPr lang="en-GB" sz="3600" b="1" dirty="0">
              <a:solidFill>
                <a:srgbClr val="FF0000"/>
              </a:solidFill>
            </a:endParaRPr>
          </a:p>
        </p:txBody>
      </p:sp>
    </p:spTree>
    <p:extLst>
      <p:ext uri="{BB962C8B-B14F-4D97-AF65-F5344CB8AC3E}">
        <p14:creationId xmlns:p14="http://schemas.microsoft.com/office/powerpoint/2010/main" val="179311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Cooperation needed on many levels</a:t>
            </a:r>
            <a:endParaRPr lang="en-GB" dirty="0"/>
          </a:p>
        </p:txBody>
      </p:sp>
      <p:sp>
        <p:nvSpPr>
          <p:cNvPr id="3" name="Content Placeholder 2"/>
          <p:cNvSpPr>
            <a:spLocks noGrp="1"/>
          </p:cNvSpPr>
          <p:nvPr>
            <p:ph idx="1"/>
          </p:nvPr>
        </p:nvSpPr>
        <p:spPr/>
        <p:txBody>
          <a:bodyPr/>
          <a:lstStyle/>
          <a:p>
            <a:r>
              <a:rPr lang="en-GB" dirty="0" smtClean="0"/>
              <a:t>Strategic cooperation of authorities on national level</a:t>
            </a:r>
          </a:p>
          <a:p>
            <a:r>
              <a:rPr lang="en-GB" dirty="0" smtClean="0"/>
              <a:t>Operational and tactical </a:t>
            </a:r>
            <a:r>
              <a:rPr lang="en-GB" dirty="0" smtClean="0"/>
              <a:t>cooperation of organisations on national and regional levels</a:t>
            </a:r>
          </a:p>
          <a:p>
            <a:r>
              <a:rPr lang="en-GB" dirty="0" smtClean="0"/>
              <a:t>Technical cooperation of cyber security experts</a:t>
            </a:r>
            <a:endParaRPr lang="en-GB" dirty="0"/>
          </a:p>
        </p:txBody>
      </p:sp>
      <p:sp>
        <p:nvSpPr>
          <p:cNvPr id="4" name="Date Placeholder 3"/>
          <p:cNvSpPr>
            <a:spLocks noGrp="1"/>
          </p:cNvSpPr>
          <p:nvPr>
            <p:ph type="dt" sz="half" idx="10"/>
          </p:nvPr>
        </p:nvSpPr>
        <p:spPr/>
        <p:txBody>
          <a:bodyPr/>
          <a:lstStyle/>
          <a:p>
            <a:r>
              <a:rPr lang="en-GB" smtClean="0"/>
              <a:t>21 June, 2019</a:t>
            </a:r>
            <a:endParaRPr lang="fi-FI" dirty="0"/>
          </a:p>
        </p:txBody>
      </p:sp>
      <p:sp>
        <p:nvSpPr>
          <p:cNvPr id="5" name="Footer Placeholder 4"/>
          <p:cNvSpPr>
            <a:spLocks noGrp="1"/>
          </p:cNvSpPr>
          <p:nvPr>
            <p:ph type="ftr" sz="quarter" idx="11"/>
          </p:nvPr>
        </p:nvSpPr>
        <p:spPr/>
        <p:txBody>
          <a:bodyPr/>
          <a:lstStyle/>
          <a:p>
            <a:pPr algn="l"/>
            <a:r>
              <a:rPr lang="en-US" smtClean="0"/>
              <a:t>Three circles to improve health care cyber security</a:t>
            </a:r>
            <a:endParaRPr lang="fi-FI" dirty="0"/>
          </a:p>
        </p:txBody>
      </p:sp>
    </p:spTree>
    <p:extLst>
      <p:ext uri="{BB962C8B-B14F-4D97-AF65-F5344CB8AC3E}">
        <p14:creationId xmlns:p14="http://schemas.microsoft.com/office/powerpoint/2010/main" val="1714112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NCSC-FI's relation to health care sector</a:t>
            </a:r>
            <a:endParaRPr lang="en-GB" dirty="0"/>
          </a:p>
        </p:txBody>
      </p:sp>
      <p:sp>
        <p:nvSpPr>
          <p:cNvPr id="4" name="Date Placeholder 3"/>
          <p:cNvSpPr>
            <a:spLocks noGrp="1"/>
          </p:cNvSpPr>
          <p:nvPr>
            <p:ph type="dt" sz="half" idx="10"/>
          </p:nvPr>
        </p:nvSpPr>
        <p:spPr/>
        <p:txBody>
          <a:bodyPr/>
          <a:lstStyle/>
          <a:p>
            <a:r>
              <a:rPr lang="en-GB" smtClean="0"/>
              <a:t>21 June, 2019</a:t>
            </a:r>
            <a:endParaRPr lang="fi-FI" dirty="0"/>
          </a:p>
        </p:txBody>
      </p:sp>
      <p:sp>
        <p:nvSpPr>
          <p:cNvPr id="5" name="Footer Placeholder 4"/>
          <p:cNvSpPr>
            <a:spLocks noGrp="1"/>
          </p:cNvSpPr>
          <p:nvPr>
            <p:ph type="ftr" sz="quarter" idx="11"/>
          </p:nvPr>
        </p:nvSpPr>
        <p:spPr/>
        <p:txBody>
          <a:bodyPr/>
          <a:lstStyle/>
          <a:p>
            <a:pPr algn="l"/>
            <a:r>
              <a:rPr lang="en-US" smtClean="0"/>
              <a:t>Three circles to improve health care cyber security</a:t>
            </a:r>
            <a:endParaRPr lang="fi-FI" dirty="0"/>
          </a:p>
        </p:txBody>
      </p:sp>
      <p:sp>
        <p:nvSpPr>
          <p:cNvPr id="7" name="Rectangle 6"/>
          <p:cNvSpPr/>
          <p:nvPr/>
        </p:nvSpPr>
        <p:spPr>
          <a:xfrm>
            <a:off x="4098757" y="1672006"/>
            <a:ext cx="2101516" cy="1235242"/>
          </a:xfrm>
          <a:prstGeom prst="rect">
            <a:avLst/>
          </a:prstGeom>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Ministry of Transport and Communications</a:t>
            </a:r>
            <a:endParaRPr lang="en-GB" dirty="0"/>
          </a:p>
        </p:txBody>
      </p:sp>
      <p:sp>
        <p:nvSpPr>
          <p:cNvPr id="8" name="Rectangle 7"/>
          <p:cNvSpPr/>
          <p:nvPr/>
        </p:nvSpPr>
        <p:spPr>
          <a:xfrm>
            <a:off x="8678779" y="1672006"/>
            <a:ext cx="2101516" cy="1235242"/>
          </a:xfrm>
          <a:prstGeom prst="rect">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Ministry of Social Affairs and Health</a:t>
            </a:r>
            <a:endParaRPr lang="en-GB" dirty="0"/>
          </a:p>
        </p:txBody>
      </p:sp>
      <p:sp>
        <p:nvSpPr>
          <p:cNvPr id="9" name="Rectangle 8"/>
          <p:cNvSpPr/>
          <p:nvPr/>
        </p:nvSpPr>
        <p:spPr>
          <a:xfrm>
            <a:off x="954505" y="1672007"/>
            <a:ext cx="2181726" cy="1235242"/>
          </a:xfrm>
          <a:prstGeom prst="rect">
            <a:avLst/>
          </a:prstGeom>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Ministry of Economic Affairs and Employment</a:t>
            </a:r>
            <a:endParaRPr lang="en-GB" dirty="0"/>
          </a:p>
        </p:txBody>
      </p:sp>
      <p:sp>
        <p:nvSpPr>
          <p:cNvPr id="10" name="Rounded Rectangle 9"/>
          <p:cNvSpPr/>
          <p:nvPr/>
        </p:nvSpPr>
        <p:spPr>
          <a:xfrm>
            <a:off x="1355558" y="3388512"/>
            <a:ext cx="1612231" cy="962526"/>
          </a:xfrm>
          <a:prstGeom prst="roundRect">
            <a:avLst/>
          </a:prstGeom>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NESA</a:t>
            </a:r>
            <a:endParaRPr lang="en-GB" dirty="0"/>
          </a:p>
        </p:txBody>
      </p:sp>
      <p:sp>
        <p:nvSpPr>
          <p:cNvPr id="12" name="Rounded Rectangle 11"/>
          <p:cNvSpPr/>
          <p:nvPr/>
        </p:nvSpPr>
        <p:spPr>
          <a:xfrm>
            <a:off x="4268526" y="4316757"/>
            <a:ext cx="1663966" cy="890719"/>
          </a:xfrm>
          <a:prstGeom prst="roundRect">
            <a:avLst/>
          </a:prstGeom>
          <a:solidFill>
            <a:srgbClr val="0058B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NCSC-FI</a:t>
            </a:r>
            <a:endParaRPr lang="en-GB" dirty="0"/>
          </a:p>
        </p:txBody>
      </p:sp>
      <p:sp>
        <p:nvSpPr>
          <p:cNvPr id="13" name="Oval 12"/>
          <p:cNvSpPr/>
          <p:nvPr/>
        </p:nvSpPr>
        <p:spPr>
          <a:xfrm>
            <a:off x="6515059" y="5019375"/>
            <a:ext cx="1475874" cy="986590"/>
          </a:xfrm>
          <a:prstGeom prst="ellipse">
            <a:avLst/>
          </a:prstGeom>
          <a:solidFill>
            <a:srgbClr val="820084"/>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Health ISAC</a:t>
            </a:r>
            <a:endParaRPr lang="en-GB" dirty="0"/>
          </a:p>
        </p:txBody>
      </p:sp>
      <p:sp>
        <p:nvSpPr>
          <p:cNvPr id="17" name="Rounded Rectangle 16"/>
          <p:cNvSpPr/>
          <p:nvPr/>
        </p:nvSpPr>
        <p:spPr>
          <a:xfrm>
            <a:off x="8502315" y="3252153"/>
            <a:ext cx="1267326" cy="850232"/>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6" name="Rounded Rectangle 15"/>
          <p:cNvSpPr/>
          <p:nvPr/>
        </p:nvSpPr>
        <p:spPr>
          <a:xfrm>
            <a:off x="8349915" y="3316321"/>
            <a:ext cx="1267326" cy="850232"/>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4" name="Rounded Rectangle 13"/>
          <p:cNvSpPr/>
          <p:nvPr/>
        </p:nvSpPr>
        <p:spPr>
          <a:xfrm>
            <a:off x="8189494" y="3388512"/>
            <a:ext cx="1267326" cy="850232"/>
          </a:xfrm>
          <a:prstGeom prst="roundRect">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Hospital district</a:t>
            </a:r>
            <a:endParaRPr lang="en-GB" dirty="0"/>
          </a:p>
        </p:txBody>
      </p:sp>
      <p:sp>
        <p:nvSpPr>
          <p:cNvPr id="18" name="Rounded Rectangle 17"/>
          <p:cNvSpPr/>
          <p:nvPr/>
        </p:nvSpPr>
        <p:spPr>
          <a:xfrm>
            <a:off x="10202778" y="3252153"/>
            <a:ext cx="1267326" cy="850232"/>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9" name="Rounded Rectangle 18"/>
          <p:cNvSpPr/>
          <p:nvPr/>
        </p:nvSpPr>
        <p:spPr>
          <a:xfrm>
            <a:off x="10050378" y="3316321"/>
            <a:ext cx="1267326" cy="850232"/>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5" name="Rounded Rectangle 14"/>
          <p:cNvSpPr/>
          <p:nvPr/>
        </p:nvSpPr>
        <p:spPr>
          <a:xfrm>
            <a:off x="9865894" y="3388512"/>
            <a:ext cx="1267326" cy="850232"/>
          </a:xfrm>
          <a:prstGeom prst="roundRect">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Hospital district</a:t>
            </a:r>
            <a:endParaRPr lang="en-GB" dirty="0"/>
          </a:p>
        </p:txBody>
      </p:sp>
      <p:cxnSp>
        <p:nvCxnSpPr>
          <p:cNvPr id="21" name="Straight Connector 20"/>
          <p:cNvCxnSpPr>
            <a:stCxn id="14" idx="2"/>
            <a:endCxn id="13" idx="6"/>
          </p:cNvCxnSpPr>
          <p:nvPr/>
        </p:nvCxnSpPr>
        <p:spPr>
          <a:xfrm flipH="1">
            <a:off x="7990933" y="4238744"/>
            <a:ext cx="832224" cy="1273926"/>
          </a:xfrm>
          <a:prstGeom prst="line">
            <a:avLst/>
          </a:prstGeom>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23" name="Straight Connector 22"/>
          <p:cNvCxnSpPr>
            <a:stCxn id="12" idx="3"/>
            <a:endCxn id="13" idx="2"/>
          </p:cNvCxnSpPr>
          <p:nvPr/>
        </p:nvCxnSpPr>
        <p:spPr>
          <a:xfrm>
            <a:off x="5932492" y="4762117"/>
            <a:ext cx="582567" cy="750553"/>
          </a:xfrm>
          <a:prstGeom prst="line">
            <a:avLst/>
          </a:prstGeom>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cxnSp>
        <p:nvCxnSpPr>
          <p:cNvPr id="27" name="Straight Arrow Connector 26"/>
          <p:cNvCxnSpPr>
            <a:stCxn id="10" idx="3"/>
            <a:endCxn id="12" idx="1"/>
          </p:cNvCxnSpPr>
          <p:nvPr/>
        </p:nvCxnSpPr>
        <p:spPr>
          <a:xfrm>
            <a:off x="2967789" y="3869775"/>
            <a:ext cx="1300737" cy="8923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8" name="Rectangle 27"/>
          <p:cNvSpPr/>
          <p:nvPr/>
        </p:nvSpPr>
        <p:spPr>
          <a:xfrm>
            <a:off x="3319206" y="3953541"/>
            <a:ext cx="67678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0" name="Rounded Rectangle 29"/>
          <p:cNvSpPr/>
          <p:nvPr/>
        </p:nvSpPr>
        <p:spPr>
          <a:xfrm>
            <a:off x="8843208" y="4976680"/>
            <a:ext cx="1387643" cy="89835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ounded Rectangle 30"/>
          <p:cNvSpPr/>
          <p:nvPr/>
        </p:nvSpPr>
        <p:spPr>
          <a:xfrm>
            <a:off x="8762998" y="5072933"/>
            <a:ext cx="1387643" cy="898358"/>
          </a:xfrm>
          <a:prstGeom prst="roundRect">
            <a:avLst/>
          </a:prstGeom>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ICT service provider</a:t>
            </a:r>
            <a:endParaRPr lang="en-GB" dirty="0"/>
          </a:p>
        </p:txBody>
      </p:sp>
      <p:cxnSp>
        <p:nvCxnSpPr>
          <p:cNvPr id="33" name="Straight Connector 32"/>
          <p:cNvCxnSpPr>
            <a:stCxn id="31" idx="0"/>
            <a:endCxn id="14" idx="2"/>
          </p:cNvCxnSpPr>
          <p:nvPr/>
        </p:nvCxnSpPr>
        <p:spPr>
          <a:xfrm flipH="1" flipV="1">
            <a:off x="8823157" y="4238744"/>
            <a:ext cx="633663" cy="834189"/>
          </a:xfrm>
          <a:prstGeom prst="line">
            <a:avLst/>
          </a:prstGeom>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34" name="Straight Connector 33"/>
          <p:cNvCxnSpPr>
            <a:stCxn id="31" idx="0"/>
            <a:endCxn id="15" idx="2"/>
          </p:cNvCxnSpPr>
          <p:nvPr/>
        </p:nvCxnSpPr>
        <p:spPr>
          <a:xfrm flipV="1">
            <a:off x="9456820" y="4238744"/>
            <a:ext cx="1042737" cy="834189"/>
          </a:xfrm>
          <a:prstGeom prst="line">
            <a:avLst/>
          </a:prstGeom>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38" name="Straight Connector 37"/>
          <p:cNvCxnSpPr>
            <a:stCxn id="31" idx="1"/>
            <a:endCxn id="13" idx="6"/>
          </p:cNvCxnSpPr>
          <p:nvPr/>
        </p:nvCxnSpPr>
        <p:spPr>
          <a:xfrm flipH="1" flipV="1">
            <a:off x="7990933" y="5512670"/>
            <a:ext cx="772065" cy="9442"/>
          </a:xfrm>
          <a:prstGeom prst="line">
            <a:avLst/>
          </a:prstGeom>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2836771" y="5778785"/>
            <a:ext cx="1431755" cy="681790"/>
          </a:xfrm>
          <a:prstGeom prst="ellipse">
            <a:avLst/>
          </a:prstGeom>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Health CERTs</a:t>
            </a:r>
            <a:endParaRPr lang="en-GB" dirty="0"/>
          </a:p>
        </p:txBody>
      </p:sp>
      <p:cxnSp>
        <p:nvCxnSpPr>
          <p:cNvPr id="47" name="Straight Connector 46"/>
          <p:cNvCxnSpPr>
            <a:stCxn id="12" idx="2"/>
            <a:endCxn id="45" idx="6"/>
          </p:cNvCxnSpPr>
          <p:nvPr/>
        </p:nvCxnSpPr>
        <p:spPr>
          <a:xfrm flipH="1">
            <a:off x="4268526" y="5207476"/>
            <a:ext cx="831983" cy="912204"/>
          </a:xfrm>
          <a:prstGeom prst="line">
            <a:avLst/>
          </a:prstGeom>
          <a:effectLst>
            <a:outerShdw blurRad="50800" dist="38100" dir="2700000" algn="tl"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sp>
        <p:nvSpPr>
          <p:cNvPr id="68" name="Oval 67"/>
          <p:cNvSpPr/>
          <p:nvPr/>
        </p:nvSpPr>
        <p:spPr>
          <a:xfrm>
            <a:off x="6568395" y="3471524"/>
            <a:ext cx="1451811" cy="1098885"/>
          </a:xfrm>
          <a:prstGeom prst="ellipse">
            <a:avLst/>
          </a:prstGeom>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Cyber- </a:t>
            </a:r>
            <a:r>
              <a:rPr lang="en-GB" dirty="0" smtClean="0"/>
              <a:t>Health project</a:t>
            </a:r>
            <a:endParaRPr lang="en-GB" dirty="0"/>
          </a:p>
        </p:txBody>
      </p:sp>
      <p:cxnSp>
        <p:nvCxnSpPr>
          <p:cNvPr id="70" name="Straight Arrow Connector 69"/>
          <p:cNvCxnSpPr>
            <a:stCxn id="10" idx="3"/>
            <a:endCxn id="68" idx="2"/>
          </p:cNvCxnSpPr>
          <p:nvPr/>
        </p:nvCxnSpPr>
        <p:spPr>
          <a:xfrm>
            <a:off x="2967789" y="3869775"/>
            <a:ext cx="3600606" cy="15119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1" name="Rectangle 70"/>
          <p:cNvSpPr/>
          <p:nvPr/>
        </p:nvSpPr>
        <p:spPr>
          <a:xfrm>
            <a:off x="4268526" y="3510604"/>
            <a:ext cx="439544"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2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cxnSp>
        <p:nvCxnSpPr>
          <p:cNvPr id="73" name="Straight Connector 72"/>
          <p:cNvCxnSpPr>
            <a:stCxn id="12" idx="3"/>
            <a:endCxn id="68" idx="4"/>
          </p:cNvCxnSpPr>
          <p:nvPr/>
        </p:nvCxnSpPr>
        <p:spPr>
          <a:xfrm flipV="1">
            <a:off x="5932492" y="4570409"/>
            <a:ext cx="1361809" cy="191708"/>
          </a:xfrm>
          <a:prstGeom prst="line">
            <a:avLst/>
          </a:prstGeom>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cxnSp>
        <p:nvCxnSpPr>
          <p:cNvPr id="75" name="Straight Connector 74"/>
          <p:cNvCxnSpPr>
            <a:stCxn id="68" idx="6"/>
            <a:endCxn id="14" idx="1"/>
          </p:cNvCxnSpPr>
          <p:nvPr/>
        </p:nvCxnSpPr>
        <p:spPr>
          <a:xfrm flipV="1">
            <a:off x="8020206" y="3813628"/>
            <a:ext cx="169288" cy="207339"/>
          </a:xfrm>
          <a:prstGeom prst="line">
            <a:avLst/>
          </a:prstGeom>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79" name="Straight Connector 78"/>
          <p:cNvCxnSpPr>
            <a:stCxn id="68" idx="6"/>
            <a:endCxn id="31" idx="1"/>
          </p:cNvCxnSpPr>
          <p:nvPr/>
        </p:nvCxnSpPr>
        <p:spPr>
          <a:xfrm>
            <a:off x="8020206" y="4020967"/>
            <a:ext cx="742792" cy="1501145"/>
          </a:xfrm>
          <a:prstGeom prst="line">
            <a:avLst/>
          </a:prstGeom>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6515059" y="2030682"/>
            <a:ext cx="1778206" cy="1221472"/>
          </a:xfrm>
          <a:prstGeom prst="ellipse">
            <a:avLst/>
          </a:prstGeom>
          <a:solidFill>
            <a:schemeClr val="accent4">
              <a:lumMod val="75000"/>
            </a:schemeClr>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Health Care </a:t>
            </a:r>
            <a:r>
              <a:rPr lang="en-GB" dirty="0" smtClean="0"/>
              <a:t>Cyber Range</a:t>
            </a:r>
            <a:endParaRPr lang="en-GB" dirty="0"/>
          </a:p>
        </p:txBody>
      </p:sp>
      <p:cxnSp>
        <p:nvCxnSpPr>
          <p:cNvPr id="60" name="Straight Arrow Connector 59"/>
          <p:cNvCxnSpPr>
            <a:stCxn id="10" idx="3"/>
            <a:endCxn id="59" idx="3"/>
          </p:cNvCxnSpPr>
          <p:nvPr/>
        </p:nvCxnSpPr>
        <p:spPr>
          <a:xfrm flipV="1">
            <a:off x="2967789" y="3073274"/>
            <a:ext cx="3807682" cy="79650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3" name="Rectangle 62"/>
          <p:cNvSpPr/>
          <p:nvPr/>
        </p:nvSpPr>
        <p:spPr>
          <a:xfrm>
            <a:off x="4871629" y="3073273"/>
            <a:ext cx="602895" cy="58477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cxnSp>
        <p:nvCxnSpPr>
          <p:cNvPr id="64" name="Straight Connector 63"/>
          <p:cNvCxnSpPr>
            <a:stCxn id="12" idx="3"/>
            <a:endCxn id="59" idx="3"/>
          </p:cNvCxnSpPr>
          <p:nvPr/>
        </p:nvCxnSpPr>
        <p:spPr>
          <a:xfrm flipV="1">
            <a:off x="5932492" y="3073274"/>
            <a:ext cx="842979" cy="1688843"/>
          </a:xfrm>
          <a:prstGeom prst="line">
            <a:avLst/>
          </a:prstGeom>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515852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4555" y="3419228"/>
            <a:ext cx="5154881" cy="2577811"/>
          </a:xfrm>
        </p:spPr>
        <p:txBody>
          <a:bodyPr/>
          <a:lstStyle/>
          <a:p>
            <a:pPr algn="r"/>
            <a:r>
              <a:rPr lang="en-GB" sz="4400" b="0" dirty="0"/>
              <a:t>Health sector information sharing and analysis centre</a:t>
            </a:r>
          </a:p>
        </p:txBody>
      </p:sp>
      <p:sp>
        <p:nvSpPr>
          <p:cNvPr id="3" name="Date Placeholder 2"/>
          <p:cNvSpPr>
            <a:spLocks noGrp="1"/>
          </p:cNvSpPr>
          <p:nvPr>
            <p:ph type="dt" sz="half" idx="10"/>
          </p:nvPr>
        </p:nvSpPr>
        <p:spPr/>
        <p:txBody>
          <a:bodyPr/>
          <a:lstStyle/>
          <a:p>
            <a:r>
              <a:rPr lang="en-GB" smtClean="0"/>
              <a:t>21 June, 2019</a:t>
            </a:r>
            <a:endParaRPr lang="fi-FI"/>
          </a:p>
        </p:txBody>
      </p:sp>
      <p:sp>
        <p:nvSpPr>
          <p:cNvPr id="4" name="Footer Placeholder 3"/>
          <p:cNvSpPr>
            <a:spLocks noGrp="1"/>
          </p:cNvSpPr>
          <p:nvPr>
            <p:ph type="ftr" sz="quarter" idx="11"/>
          </p:nvPr>
        </p:nvSpPr>
        <p:spPr/>
        <p:txBody>
          <a:bodyPr/>
          <a:lstStyle/>
          <a:p>
            <a:r>
              <a:rPr lang="en-US" smtClean="0"/>
              <a:t>Three circles to improve health care cyber security</a:t>
            </a:r>
            <a:endParaRPr lang="fi-FI"/>
          </a:p>
        </p:txBody>
      </p:sp>
      <p:graphicFrame>
        <p:nvGraphicFramePr>
          <p:cNvPr id="17" name="Content Placeholder 6"/>
          <p:cNvGraphicFramePr>
            <a:graphicFrameLocks/>
          </p:cNvGraphicFramePr>
          <p:nvPr>
            <p:extLst>
              <p:ext uri="{D42A27DB-BD31-4B8C-83A1-F6EECF244321}">
                <p14:modId xmlns:p14="http://schemas.microsoft.com/office/powerpoint/2010/main" val="1007891451"/>
              </p:ext>
            </p:extLst>
          </p:nvPr>
        </p:nvGraphicFramePr>
        <p:xfrm>
          <a:off x="380011" y="457976"/>
          <a:ext cx="6650181" cy="5772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Oval 26"/>
          <p:cNvSpPr/>
          <p:nvPr/>
        </p:nvSpPr>
        <p:spPr>
          <a:xfrm>
            <a:off x="722028" y="2710279"/>
            <a:ext cx="3483028" cy="3483028"/>
          </a:xfrm>
          <a:prstGeom prst="ellipse">
            <a:avLst/>
          </a:prstGeom>
          <a:solidFill>
            <a:srgbClr val="FFFFFF">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3219166" y="2710279"/>
            <a:ext cx="3483028" cy="3483028"/>
          </a:xfrm>
          <a:prstGeom prst="ellipse">
            <a:avLst/>
          </a:prstGeom>
          <a:solidFill>
            <a:srgbClr val="FFFFFF">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a:off x="1730763" y="2385420"/>
            <a:ext cx="1303729" cy="1302490"/>
            <a:chOff x="4653332" y="2385420"/>
            <a:chExt cx="1302490" cy="1302490"/>
          </a:xfrm>
        </p:grpSpPr>
        <p:sp>
          <p:nvSpPr>
            <p:cNvPr id="19" name="Oval 18"/>
            <p:cNvSpPr/>
            <p:nvPr/>
          </p:nvSpPr>
          <p:spPr>
            <a:xfrm>
              <a:off x="4653332" y="2385420"/>
              <a:ext cx="1302490" cy="130249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32006" y="2464094"/>
              <a:ext cx="1145142" cy="1145142"/>
            </a:xfrm>
            <a:prstGeom prst="rect">
              <a:avLst/>
            </a:prstGeom>
          </p:spPr>
        </p:pic>
      </p:grpSp>
      <p:grpSp>
        <p:nvGrpSpPr>
          <p:cNvPr id="21" name="Group 20"/>
          <p:cNvGrpSpPr/>
          <p:nvPr/>
        </p:nvGrpSpPr>
        <p:grpSpPr>
          <a:xfrm>
            <a:off x="2994451" y="186068"/>
            <a:ext cx="1303729" cy="1302490"/>
            <a:chOff x="5917020" y="186068"/>
            <a:chExt cx="1302490" cy="1302490"/>
          </a:xfrm>
        </p:grpSpPr>
        <p:sp>
          <p:nvSpPr>
            <p:cNvPr id="22" name="Oval 21"/>
            <p:cNvSpPr/>
            <p:nvPr/>
          </p:nvSpPr>
          <p:spPr>
            <a:xfrm>
              <a:off x="5917020" y="186068"/>
              <a:ext cx="1302490" cy="130249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10055" y="279103"/>
              <a:ext cx="1116419" cy="1116419"/>
            </a:xfrm>
            <a:prstGeom prst="rect">
              <a:avLst/>
            </a:prstGeom>
          </p:spPr>
        </p:pic>
      </p:grpSp>
      <p:grpSp>
        <p:nvGrpSpPr>
          <p:cNvPr id="24" name="Group 23"/>
          <p:cNvGrpSpPr/>
          <p:nvPr/>
        </p:nvGrpSpPr>
        <p:grpSpPr>
          <a:xfrm>
            <a:off x="4296941" y="2385420"/>
            <a:ext cx="1303729" cy="1302490"/>
            <a:chOff x="7219510" y="2385420"/>
            <a:chExt cx="1302490" cy="1302490"/>
          </a:xfrm>
        </p:grpSpPr>
        <p:sp>
          <p:nvSpPr>
            <p:cNvPr id="25" name="Oval 24"/>
            <p:cNvSpPr/>
            <p:nvPr/>
          </p:nvSpPr>
          <p:spPr>
            <a:xfrm>
              <a:off x="7219510" y="2385420"/>
              <a:ext cx="1302490" cy="130249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65708" y="2531618"/>
              <a:ext cx="1010093" cy="1010093"/>
            </a:xfrm>
            <a:prstGeom prst="rect">
              <a:avLst/>
            </a:prstGeom>
          </p:spPr>
        </p:pic>
      </p:grpSp>
      <p:sp>
        <p:nvSpPr>
          <p:cNvPr id="29" name="Oval 28"/>
          <p:cNvSpPr/>
          <p:nvPr/>
        </p:nvSpPr>
        <p:spPr>
          <a:xfrm>
            <a:off x="1739461" y="2385420"/>
            <a:ext cx="1314365" cy="1314365"/>
          </a:xfrm>
          <a:prstGeom prst="ellipse">
            <a:avLst/>
          </a:prstGeom>
          <a:solidFill>
            <a:srgbClr val="FFFFFF">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4298180" y="2385420"/>
            <a:ext cx="1314365" cy="1314365"/>
          </a:xfrm>
          <a:prstGeom prst="ellipse">
            <a:avLst/>
          </a:prstGeom>
          <a:solidFill>
            <a:srgbClr val="FFFFFF">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880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Finnish Health ISAC</a:t>
            </a:r>
          </a:p>
        </p:txBody>
      </p:sp>
      <p:sp>
        <p:nvSpPr>
          <p:cNvPr id="3" name="Date Placeholder 2"/>
          <p:cNvSpPr>
            <a:spLocks noGrp="1"/>
          </p:cNvSpPr>
          <p:nvPr>
            <p:ph type="dt" sz="half" idx="10"/>
          </p:nvPr>
        </p:nvSpPr>
        <p:spPr/>
        <p:txBody>
          <a:bodyPr/>
          <a:lstStyle/>
          <a:p>
            <a:r>
              <a:rPr lang="en-GB" smtClean="0"/>
              <a:t>21 June, 2019</a:t>
            </a:r>
            <a:endParaRPr lang="fi-FI"/>
          </a:p>
        </p:txBody>
      </p:sp>
      <p:sp>
        <p:nvSpPr>
          <p:cNvPr id="4" name="Footer Placeholder 3"/>
          <p:cNvSpPr>
            <a:spLocks noGrp="1"/>
          </p:cNvSpPr>
          <p:nvPr>
            <p:ph type="ftr" sz="quarter" idx="11"/>
          </p:nvPr>
        </p:nvSpPr>
        <p:spPr/>
        <p:txBody>
          <a:bodyPr/>
          <a:lstStyle/>
          <a:p>
            <a:r>
              <a:rPr lang="en-US" smtClean="0"/>
              <a:t>Three circles to improve health care cyber security</a:t>
            </a:r>
            <a:endParaRPr lang="fi-FI"/>
          </a:p>
        </p:txBody>
      </p:sp>
      <p:sp>
        <p:nvSpPr>
          <p:cNvPr id="5" name="Rectangle 4"/>
          <p:cNvSpPr/>
          <p:nvPr/>
        </p:nvSpPr>
        <p:spPr>
          <a:xfrm>
            <a:off x="1215851" y="1698171"/>
            <a:ext cx="2562329" cy="172831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4800" dirty="0" smtClean="0">
                <a:solidFill>
                  <a:schemeClr val="bg2"/>
                </a:solidFill>
              </a:rPr>
              <a:t>10</a:t>
            </a:r>
            <a:r>
              <a:rPr lang="en-GB" sz="2400" dirty="0" smtClean="0">
                <a:solidFill>
                  <a:schemeClr val="bg2"/>
                </a:solidFill>
              </a:rPr>
              <a:t/>
            </a:r>
            <a:br>
              <a:rPr lang="en-GB" sz="2400" dirty="0" smtClean="0">
                <a:solidFill>
                  <a:schemeClr val="bg2"/>
                </a:solidFill>
              </a:rPr>
            </a:br>
            <a:r>
              <a:rPr lang="en-GB" sz="2400" dirty="0" smtClean="0">
                <a:solidFill>
                  <a:schemeClr val="bg2"/>
                </a:solidFill>
              </a:rPr>
              <a:t>organisations</a:t>
            </a:r>
            <a:endParaRPr lang="en-GB" sz="2400" dirty="0">
              <a:solidFill>
                <a:schemeClr val="bg2"/>
              </a:solidFill>
            </a:endParaRPr>
          </a:p>
        </p:txBody>
      </p:sp>
      <p:sp>
        <p:nvSpPr>
          <p:cNvPr id="7" name="Rectangle 6"/>
          <p:cNvSpPr/>
          <p:nvPr/>
        </p:nvSpPr>
        <p:spPr>
          <a:xfrm>
            <a:off x="4659085" y="1688121"/>
            <a:ext cx="2562329" cy="172831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smtClean="0">
                <a:solidFill>
                  <a:schemeClr val="bg2"/>
                </a:solidFill>
              </a:rPr>
              <a:t>Autonomous</a:t>
            </a:r>
          </a:p>
          <a:p>
            <a:pPr algn="ctr"/>
            <a:endParaRPr lang="en-GB" sz="2400" dirty="0" smtClean="0">
              <a:solidFill>
                <a:schemeClr val="bg2"/>
              </a:solidFill>
            </a:endParaRPr>
          </a:p>
          <a:p>
            <a:pPr algn="ctr"/>
            <a:r>
              <a:rPr lang="en-GB" sz="2400" dirty="0" smtClean="0">
                <a:solidFill>
                  <a:schemeClr val="bg2"/>
                </a:solidFill>
              </a:rPr>
              <a:t>Voluntary-based</a:t>
            </a:r>
            <a:endParaRPr lang="en-GB" sz="2400" dirty="0">
              <a:solidFill>
                <a:schemeClr val="bg2"/>
              </a:solidFill>
            </a:endParaRPr>
          </a:p>
        </p:txBody>
      </p:sp>
      <p:sp>
        <p:nvSpPr>
          <p:cNvPr id="8" name="Vertical Scroll 7"/>
          <p:cNvSpPr/>
          <p:nvPr/>
        </p:nvSpPr>
        <p:spPr>
          <a:xfrm>
            <a:off x="8129116" y="1698170"/>
            <a:ext cx="2190541" cy="2019720"/>
          </a:xfrm>
          <a:prstGeom prst="verticalScroll">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chemeClr val="bg2"/>
                </a:solidFill>
              </a:rPr>
              <a:t>Rules:</a:t>
            </a:r>
          </a:p>
          <a:p>
            <a:pPr algn="ctr"/>
            <a:endParaRPr lang="en-GB" dirty="0" smtClean="0">
              <a:solidFill>
                <a:schemeClr val="bg2"/>
              </a:solidFill>
            </a:endParaRPr>
          </a:p>
          <a:p>
            <a:pPr algn="ctr"/>
            <a:r>
              <a:rPr lang="en-GB" dirty="0" smtClean="0">
                <a:solidFill>
                  <a:schemeClr val="bg2"/>
                </a:solidFill>
              </a:rPr>
              <a:t>Membership</a:t>
            </a:r>
          </a:p>
          <a:p>
            <a:pPr algn="ctr"/>
            <a:endParaRPr lang="en-GB" dirty="0" smtClean="0">
              <a:solidFill>
                <a:schemeClr val="bg2"/>
              </a:solidFill>
            </a:endParaRPr>
          </a:p>
          <a:p>
            <a:pPr algn="ctr"/>
            <a:r>
              <a:rPr lang="en-GB" dirty="0" smtClean="0">
                <a:solidFill>
                  <a:schemeClr val="bg2"/>
                </a:solidFill>
              </a:rPr>
              <a:t>TLP, CHR</a:t>
            </a:r>
            <a:endParaRPr lang="en-GB" dirty="0">
              <a:solidFill>
                <a:schemeClr val="bg2"/>
              </a:solidFill>
            </a:endParaRPr>
          </a:p>
        </p:txBody>
      </p:sp>
      <p:grpSp>
        <p:nvGrpSpPr>
          <p:cNvPr id="23" name="Group 22"/>
          <p:cNvGrpSpPr/>
          <p:nvPr/>
        </p:nvGrpSpPr>
        <p:grpSpPr>
          <a:xfrm>
            <a:off x="1596013" y="4105098"/>
            <a:ext cx="3758083" cy="2368979"/>
            <a:chOff x="1596013" y="4105098"/>
            <a:chExt cx="3758083" cy="2368979"/>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4362" y="4318621"/>
              <a:ext cx="1482693" cy="1482693"/>
            </a:xfrm>
            <a:prstGeom prst="rect">
              <a:avLst/>
            </a:prstGeom>
          </p:spPr>
        </p:pic>
        <p:sp>
          <p:nvSpPr>
            <p:cNvPr id="12" name="Line Callout 1 (Accent Bar) 11"/>
            <p:cNvSpPr/>
            <p:nvPr/>
          </p:nvSpPr>
          <p:spPr>
            <a:xfrm>
              <a:off x="4438021" y="4105098"/>
              <a:ext cx="914400" cy="612648"/>
            </a:xfrm>
            <a:prstGeom prst="accentCallout1">
              <a:avLst>
                <a:gd name="adj1" fmla="val 17110"/>
                <a:gd name="adj2" fmla="val -10531"/>
                <a:gd name="adj3" fmla="val 48535"/>
                <a:gd name="adj4" fmla="val -61410"/>
              </a:avLst>
            </a:prstGeom>
            <a:ln/>
          </p:spPr>
          <p:style>
            <a:lnRef idx="2">
              <a:schemeClr val="accent2"/>
            </a:lnRef>
            <a:fillRef idx="1">
              <a:schemeClr val="lt1"/>
            </a:fillRef>
            <a:effectRef idx="0">
              <a:schemeClr val="accent2"/>
            </a:effectRef>
            <a:fontRef idx="minor">
              <a:schemeClr val="dk1"/>
            </a:fontRef>
          </p:style>
          <p:txBody>
            <a:bodyPr rtlCol="0" anchor="ctr"/>
            <a:lstStyle/>
            <a:p>
              <a:r>
                <a:rPr lang="en-GB" dirty="0">
                  <a:solidFill>
                    <a:schemeClr val="bg2"/>
                  </a:solidFill>
                </a:rPr>
                <a:t>@</a:t>
              </a:r>
            </a:p>
            <a:p>
              <a:r>
                <a:rPr lang="en-GB" dirty="0">
                  <a:solidFill>
                    <a:schemeClr val="bg2"/>
                  </a:solidFill>
                </a:rPr>
                <a:t>Sec</a:t>
              </a:r>
              <a:r>
                <a:rPr lang="en-GB" dirty="0" smtClean="0">
                  <a:solidFill>
                    <a:schemeClr val="bg2"/>
                  </a:solidFill>
                </a:rPr>
                <a:t>@</a:t>
              </a:r>
              <a:endParaRPr lang="en-GB" dirty="0">
                <a:solidFill>
                  <a:schemeClr val="bg2"/>
                </a:solidFill>
              </a:endParaRPr>
            </a:p>
          </p:txBody>
        </p:sp>
        <p:sp>
          <p:nvSpPr>
            <p:cNvPr id="14" name="Line Callout 1 (Accent Bar) 13"/>
            <p:cNvSpPr/>
            <p:nvPr/>
          </p:nvSpPr>
          <p:spPr>
            <a:xfrm>
              <a:off x="4439696" y="5071389"/>
              <a:ext cx="914400" cy="612648"/>
            </a:xfrm>
            <a:prstGeom prst="accentCallout1">
              <a:avLst>
                <a:gd name="adj1" fmla="val 79436"/>
                <a:gd name="adj2" fmla="val -10531"/>
                <a:gd name="adj3" fmla="val 45255"/>
                <a:gd name="adj4" fmla="val -37234"/>
              </a:avLst>
            </a:prstGeom>
            <a:ln/>
          </p:spPr>
          <p:style>
            <a:lnRef idx="2">
              <a:schemeClr val="accent2"/>
            </a:lnRef>
            <a:fillRef idx="1">
              <a:schemeClr val="lt1"/>
            </a:fillRef>
            <a:effectRef idx="0">
              <a:schemeClr val="accent2"/>
            </a:effectRef>
            <a:fontRef idx="minor">
              <a:schemeClr val="dk1"/>
            </a:fontRef>
          </p:style>
          <p:txBody>
            <a:bodyPr rtlCol="0" anchor="ctr"/>
            <a:lstStyle/>
            <a:p>
              <a:r>
                <a:rPr lang="en-GB" dirty="0" smtClean="0">
                  <a:solidFill>
                    <a:schemeClr val="bg2"/>
                  </a:solidFill>
                </a:rPr>
                <a:t>Collab</a:t>
              </a:r>
              <a:endParaRPr lang="en-GB" dirty="0">
                <a:solidFill>
                  <a:schemeClr val="bg2"/>
                </a:solidFill>
              </a:endParaRPr>
            </a:p>
          </p:txBody>
        </p:sp>
        <p:sp>
          <p:nvSpPr>
            <p:cNvPr id="18" name="Line Callout 1 (Accent Bar) 17"/>
            <p:cNvSpPr/>
            <p:nvPr/>
          </p:nvSpPr>
          <p:spPr>
            <a:xfrm>
              <a:off x="1596013" y="4266446"/>
              <a:ext cx="914400" cy="612648"/>
            </a:xfrm>
            <a:prstGeom prst="accentCallout1">
              <a:avLst>
                <a:gd name="adj1" fmla="val 5629"/>
                <a:gd name="adj2" fmla="val 111447"/>
                <a:gd name="adj3" fmla="val 37054"/>
                <a:gd name="adj4" fmla="val 151777"/>
              </a:avLst>
            </a:prstGeom>
            <a:ln/>
          </p:spPr>
          <p:style>
            <a:lnRef idx="2">
              <a:schemeClr val="accent2"/>
            </a:lnRef>
            <a:fillRef idx="1">
              <a:schemeClr val="lt1"/>
            </a:fillRef>
            <a:effectRef idx="0">
              <a:schemeClr val="accent2"/>
            </a:effectRef>
            <a:fontRef idx="minor">
              <a:schemeClr val="dk1"/>
            </a:fontRef>
          </p:style>
          <p:txBody>
            <a:bodyPr rtlCol="0" anchor="ctr"/>
            <a:lstStyle/>
            <a:p>
              <a:endParaRPr lang="en-GB" dirty="0">
                <a:solidFill>
                  <a:schemeClr val="bg2"/>
                </a:solidFill>
              </a:endParaRPr>
            </a:p>
          </p:txBody>
        </p:sp>
        <p:grpSp>
          <p:nvGrpSpPr>
            <p:cNvPr id="17" name="Group 16"/>
            <p:cNvGrpSpPr/>
            <p:nvPr/>
          </p:nvGrpSpPr>
          <p:grpSpPr>
            <a:xfrm>
              <a:off x="2111912" y="4266145"/>
              <a:ext cx="348173" cy="597740"/>
              <a:chOff x="5653871" y="4818321"/>
              <a:chExt cx="348173" cy="597740"/>
            </a:xfrm>
          </p:grpSpPr>
          <p:sp>
            <p:nvSpPr>
              <p:cNvPr id="15" name="TextBox 14"/>
              <p:cNvSpPr txBox="1"/>
              <p:nvPr/>
            </p:nvSpPr>
            <p:spPr>
              <a:xfrm>
                <a:off x="5653872" y="4843305"/>
                <a:ext cx="348172" cy="572756"/>
              </a:xfrm>
              <a:prstGeom prst="rect">
                <a:avLst/>
              </a:prstGeom>
            </p:spPr>
            <p:style>
              <a:lnRef idx="2">
                <a:schemeClr val="accent2"/>
              </a:lnRef>
              <a:fillRef idx="1">
                <a:schemeClr val="lt1"/>
              </a:fillRef>
              <a:effectRef idx="0">
                <a:schemeClr val="accent2"/>
              </a:effectRef>
              <a:fontRef idx="minor">
                <a:schemeClr val="dk1"/>
              </a:fontRef>
            </p:style>
            <p:txBody>
              <a:bodyPr wrap="none" rtlCol="0" anchor="b">
                <a:noAutofit/>
              </a:bodyPr>
              <a:lstStyle/>
              <a:p>
                <a:r>
                  <a:rPr lang="en-GB" sz="2000" dirty="0" smtClean="0">
                    <a:solidFill>
                      <a:schemeClr val="bg2"/>
                    </a:solidFill>
                  </a:rPr>
                  <a:t>7</a:t>
                </a:r>
                <a:endParaRPr lang="en-GB" sz="2000" dirty="0">
                  <a:solidFill>
                    <a:schemeClr val="bg2"/>
                  </a:solidFill>
                </a:endParaRPr>
              </a:p>
            </p:txBody>
          </p:sp>
          <p:sp>
            <p:nvSpPr>
              <p:cNvPr id="16" name="Round Single Corner Rectangle 15"/>
              <p:cNvSpPr/>
              <p:nvPr/>
            </p:nvSpPr>
            <p:spPr>
              <a:xfrm>
                <a:off x="5653871" y="4818321"/>
                <a:ext cx="348173" cy="196081"/>
              </a:xfrm>
              <a:prstGeom prst="round1Rect">
                <a:avLst/>
              </a:prstGeom>
              <a:solidFill>
                <a:srgbClr val="005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Line Callout 1 (Accent Bar) 18"/>
            <p:cNvSpPr/>
            <p:nvPr/>
          </p:nvSpPr>
          <p:spPr>
            <a:xfrm>
              <a:off x="1596013" y="5382586"/>
              <a:ext cx="914400" cy="612648"/>
            </a:xfrm>
            <a:prstGeom prst="accentCallout1">
              <a:avLst>
                <a:gd name="adj1" fmla="val 74515"/>
                <a:gd name="adj2" fmla="val 111447"/>
                <a:gd name="adj3" fmla="val 37054"/>
                <a:gd name="adj4" fmla="val 151777"/>
              </a:avLst>
            </a:prstGeom>
            <a:ln/>
          </p:spPr>
          <p:style>
            <a:lnRef idx="2">
              <a:schemeClr val="accent2"/>
            </a:lnRef>
            <a:fillRef idx="1">
              <a:schemeClr val="lt1"/>
            </a:fillRef>
            <a:effectRef idx="0">
              <a:schemeClr val="accent2"/>
            </a:effectRef>
            <a:fontRef idx="minor">
              <a:schemeClr val="dk1"/>
            </a:fontRef>
          </p:style>
          <p:txBody>
            <a:bodyPr rtlCol="0" anchor="ctr"/>
            <a:lstStyle/>
            <a:p>
              <a:endParaRPr lang="en-GB" dirty="0">
                <a:solidFill>
                  <a:schemeClr val="bg2"/>
                </a:solidFill>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1556" y="4903743"/>
              <a:ext cx="883313" cy="1570334"/>
            </a:xfrm>
            <a:prstGeom prst="rect">
              <a:avLst/>
            </a:prstGeom>
          </p:spPr>
        </p:pic>
      </p:grpSp>
      <p:sp>
        <p:nvSpPr>
          <p:cNvPr id="22" name="Rectangle 21"/>
          <p:cNvSpPr/>
          <p:nvPr/>
        </p:nvSpPr>
        <p:spPr>
          <a:xfrm>
            <a:off x="6481187" y="3853587"/>
            <a:ext cx="4431322" cy="214164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GB" sz="2400" dirty="0" smtClean="0">
                <a:solidFill>
                  <a:schemeClr val="bg2"/>
                </a:solidFill>
              </a:rPr>
              <a:t>Some discussed topics:</a:t>
            </a:r>
          </a:p>
          <a:p>
            <a:pPr marL="342900" indent="-342900">
              <a:buFont typeface="Arial" panose="020B0604020202020204" pitchFamily="34" charset="0"/>
              <a:buChar char="•"/>
            </a:pPr>
            <a:r>
              <a:rPr lang="en-GB" sz="2400" dirty="0" smtClean="0">
                <a:solidFill>
                  <a:schemeClr val="bg2"/>
                </a:solidFill>
              </a:rPr>
              <a:t>Incidents </a:t>
            </a:r>
            <a:r>
              <a:rPr lang="en-GB" dirty="0" smtClean="0">
                <a:solidFill>
                  <a:schemeClr val="bg2"/>
                </a:solidFill>
              </a:rPr>
              <a:t>(permanent topic)</a:t>
            </a:r>
            <a:endParaRPr lang="en-GB" sz="2400" dirty="0" smtClean="0">
              <a:solidFill>
                <a:schemeClr val="bg2"/>
              </a:solidFill>
            </a:endParaRPr>
          </a:p>
          <a:p>
            <a:pPr marL="342900" indent="-342900">
              <a:buFont typeface="Arial" panose="020B0604020202020204" pitchFamily="34" charset="0"/>
              <a:buChar char="•"/>
            </a:pPr>
            <a:r>
              <a:rPr lang="en-GB" sz="2400" dirty="0" smtClean="0">
                <a:solidFill>
                  <a:schemeClr val="bg2"/>
                </a:solidFill>
              </a:rPr>
              <a:t>Facsimiles</a:t>
            </a:r>
          </a:p>
          <a:p>
            <a:pPr marL="342900" indent="-342900">
              <a:buFont typeface="Arial" panose="020B0604020202020204" pitchFamily="34" charset="0"/>
              <a:buChar char="•"/>
            </a:pPr>
            <a:r>
              <a:rPr lang="en-GB" sz="2400" dirty="0" smtClean="0">
                <a:solidFill>
                  <a:schemeClr val="bg2"/>
                </a:solidFill>
              </a:rPr>
              <a:t>O365</a:t>
            </a:r>
          </a:p>
          <a:p>
            <a:pPr marL="342900" indent="-342900">
              <a:buFont typeface="Arial" panose="020B0604020202020204" pitchFamily="34" charset="0"/>
              <a:buChar char="•"/>
            </a:pPr>
            <a:r>
              <a:rPr lang="en-GB" sz="2400" dirty="0" smtClean="0">
                <a:solidFill>
                  <a:schemeClr val="bg2"/>
                </a:solidFill>
              </a:rPr>
              <a:t>SOC, SIEM</a:t>
            </a:r>
            <a:endParaRPr lang="en-GB" sz="2400" dirty="0">
              <a:solidFill>
                <a:schemeClr val="bg2"/>
              </a:solidFill>
            </a:endParaRPr>
          </a:p>
        </p:txBody>
      </p:sp>
    </p:spTree>
    <p:extLst>
      <p:ext uri="{BB962C8B-B14F-4D97-AF65-F5344CB8AC3E}">
        <p14:creationId xmlns:p14="http://schemas.microsoft.com/office/powerpoint/2010/main" val="71528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2" grpId="0" animBg="1"/>
    </p:bldLst>
  </p:timing>
</p:sld>
</file>

<file path=ppt/theme/theme1.xml><?xml version="1.0" encoding="utf-8"?>
<a:theme xmlns:a="http://schemas.openxmlformats.org/drawingml/2006/main" name="Traficom_Kyberturvallisuus_EN_esitysmallipohja_v2019-04-09">
  <a:themeElements>
    <a:clrScheme name="Traficom Kyberturva">
      <a:dk1>
        <a:sysClr val="windowText" lastClr="000000"/>
      </a:dk1>
      <a:lt1>
        <a:sysClr val="window" lastClr="FFFFFF"/>
      </a:lt1>
      <a:dk2>
        <a:srgbClr val="018285"/>
      </a:dk2>
      <a:lt2>
        <a:srgbClr val="1C6BBA"/>
      </a:lt2>
      <a:accent1>
        <a:srgbClr val="669BD0"/>
      </a:accent1>
      <a:accent2>
        <a:srgbClr val="0058B1"/>
      </a:accent2>
      <a:accent3>
        <a:srgbClr val="81D600"/>
      </a:accent3>
      <a:accent4>
        <a:srgbClr val="EC017F"/>
      </a:accent4>
      <a:accent5>
        <a:srgbClr val="002C74"/>
      </a:accent5>
      <a:accent6>
        <a:srgbClr val="15963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58B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Traficom_Kyberturvallisuus_EN_esitysmallipohja_v2019-04-09.potx" id="{6C779185-1F80-40F5-B05C-2E4DD7F07827}" vid="{D5D8CC06-082B-4969-95DD-126996AABA23}"/>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Traficom_Kyberturvallisuus_EN_esitysmallipohja_v2019-04-09</Template>
  <TotalTime>1166</TotalTime>
  <Words>2476</Words>
  <Application>Microsoft Office PowerPoint</Application>
  <PresentationFormat>Custom</PresentationFormat>
  <Paragraphs>349</Paragraphs>
  <Slides>25</Slides>
  <Notes>14</Notes>
  <HiddenSlides>2</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Traficom_Kyberturvallisuus_EN_esitysmallipohja_v2019-04-09</vt:lpstr>
      <vt:lpstr>Three circles to improve health care cyber security</vt:lpstr>
      <vt:lpstr>Some facts about Finland</vt:lpstr>
      <vt:lpstr>Sauna</vt:lpstr>
      <vt:lpstr>Three circles of health care cyber security</vt:lpstr>
      <vt:lpstr>Some fundamental cyber security challenges on health care sector</vt:lpstr>
      <vt:lpstr>Cooperation needed on many levels</vt:lpstr>
      <vt:lpstr>NCSC-FI's relation to health care sector</vt:lpstr>
      <vt:lpstr>Health sector information sharing and analysis centre</vt:lpstr>
      <vt:lpstr>Finnish Health ISAC</vt:lpstr>
      <vt:lpstr>On establishing an ISAC</vt:lpstr>
      <vt:lpstr>On relations of people and organisations</vt:lpstr>
      <vt:lpstr>On growing the maturity of an ISAC</vt:lpstr>
      <vt:lpstr>Current maturity target of the Health ISAC</vt:lpstr>
      <vt:lpstr>Coordinated cyber security projects</vt:lpstr>
      <vt:lpstr>Cyber-Health project</vt:lpstr>
      <vt:lpstr>Health Care Cyber Range — project topics</vt:lpstr>
      <vt:lpstr>On joint cyber security development projects</vt:lpstr>
      <vt:lpstr>National cyber preparedness guidelines</vt:lpstr>
      <vt:lpstr>National social welfare and health care preparedness guidelines</vt:lpstr>
      <vt:lpstr>Main topics of the guidelines</vt:lpstr>
      <vt:lpstr>Recommendations of Safety Investigation Authority</vt:lpstr>
      <vt:lpstr>What's next?</vt:lpstr>
      <vt:lpstr>PowerPoint Presentation</vt:lpstr>
      <vt:lpstr>Summary</vt:lpstr>
      <vt:lpstr>Thank You!</vt:lpstr>
    </vt:vector>
  </TitlesOfParts>
  <Company>Viestintävirasto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Perttu Halonen</dc:creator>
  <cp:lastModifiedBy>Perttu Halonen</cp:lastModifiedBy>
  <cp:revision>104</cp:revision>
  <dcterms:created xsi:type="dcterms:W3CDTF">2019-05-23T10:30:51Z</dcterms:created>
  <dcterms:modified xsi:type="dcterms:W3CDTF">2019-06-04T15:11:41Z</dcterms:modified>
</cp:coreProperties>
</file>