
<file path=[Content_Types].xml><?xml version="1.0" encoding="utf-8"?>
<Types xmlns="http://schemas.openxmlformats.org/package/2006/content-types">
  <Default Extension="png" ContentType="image/png"/>
  <Default Extension="svg" ContentType="image/svg+xml"/>
  <Default Extension="bin" ContentType="image/unknown"/>
  <Default Extension="jpeg" ContentType="image/jpeg"/>
  <Default Extension="glb" ContentType="model/gltf.binary"/>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35.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8" r:id="rId3"/>
    <p:sldId id="2147309077" r:id="rId4"/>
    <p:sldId id="2147309079" r:id="rId5"/>
    <p:sldId id="2147309078" r:id="rId6"/>
    <p:sldId id="2147309080" r:id="rId7"/>
    <p:sldId id="2147309090" r:id="rId8"/>
    <p:sldId id="2147309084" r:id="rId9"/>
    <p:sldId id="2147309087" r:id="rId10"/>
    <p:sldId id="2147309088" r:id="rId11"/>
    <p:sldId id="265" r:id="rId12"/>
    <p:sldId id="267" r:id="rId13"/>
    <p:sldId id="268" r:id="rId14"/>
    <p:sldId id="2147309106" r:id="rId15"/>
    <p:sldId id="2147309092" r:id="rId16"/>
    <p:sldId id="2147309109" r:id="rId17"/>
    <p:sldId id="2147309091" r:id="rId18"/>
    <p:sldId id="2147309093" r:id="rId19"/>
    <p:sldId id="3212" r:id="rId20"/>
    <p:sldId id="2147309094" r:id="rId21"/>
    <p:sldId id="2147309095" r:id="rId22"/>
    <p:sldId id="2147309096" r:id="rId23"/>
    <p:sldId id="2147309110" r:id="rId24"/>
    <p:sldId id="2147309097" r:id="rId25"/>
    <p:sldId id="2147309108" r:id="rId26"/>
    <p:sldId id="274" r:id="rId27"/>
    <p:sldId id="2147309043" r:id="rId28"/>
    <p:sldId id="2147309044" r:id="rId29"/>
    <p:sldId id="279" r:id="rId30"/>
    <p:sldId id="277" r:id="rId31"/>
    <p:sldId id="2147309098" r:id="rId32"/>
    <p:sldId id="2147309100" r:id="rId33"/>
    <p:sldId id="2147309101" r:id="rId34"/>
    <p:sldId id="2147309103" r:id="rId35"/>
    <p:sldId id="2147309082" r:id="rId36"/>
    <p:sldId id="261" r:id="rId37"/>
    <p:sldId id="2147309068" r:id="rId38"/>
    <p:sldId id="333" r:id="rId39"/>
    <p:sldId id="2147309069" r:id="rId40"/>
    <p:sldId id="2147309071" r:id="rId41"/>
    <p:sldId id="2147309104" r:id="rId42"/>
    <p:sldId id="278" r:id="rId43"/>
    <p:sldId id="259" r:id="rId4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87294" autoAdjust="0"/>
  </p:normalViewPr>
  <p:slideViewPr>
    <p:cSldViewPr snapToGrid="0">
      <p:cViewPr varScale="1">
        <p:scale>
          <a:sx n="142" d="100"/>
          <a:sy n="142" d="100"/>
        </p:scale>
        <p:origin x="714"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84E494-0699-4A18-8AF0-036357483DDE}" type="datetimeFigureOut">
              <a:rPr lang="es-ES" smtClean="0"/>
              <a:t>28/05/2024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F73D3D-6C2A-4FA8-9E75-45A44FE8D010}" type="slidenum">
              <a:rPr lang="es-ES" smtClean="0"/>
              <a:t>‹Nº›</a:t>
            </a:fld>
            <a:endParaRPr lang="es-ES"/>
          </a:p>
        </p:txBody>
      </p:sp>
    </p:spTree>
    <p:extLst>
      <p:ext uri="{BB962C8B-B14F-4D97-AF65-F5344CB8AC3E}">
        <p14:creationId xmlns:p14="http://schemas.microsoft.com/office/powerpoint/2010/main" val="98373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[Show an example of </a:t>
            </a:r>
            <a:r>
              <a:rPr kumimoji="1" lang="en-US" altLang="ja-JP" dirty="0" err="1"/>
              <a:t>japanese</a:t>
            </a:r>
            <a:r>
              <a:rPr kumimoji="1" lang="en-US" altLang="ja-JP" dirty="0"/>
              <a:t> Emotet sample]</a:t>
            </a:r>
          </a:p>
        </p:txBody>
      </p:sp>
      <p:sp>
        <p:nvSpPr>
          <p:cNvPr id="4" name="スライド番号プレースホルダー 3"/>
          <p:cNvSpPr>
            <a:spLocks noGrp="1"/>
          </p:cNvSpPr>
          <p:nvPr>
            <p:ph type="sldNum" sz="quarter" idx="5"/>
          </p:nvPr>
        </p:nvSpPr>
        <p:spPr/>
        <p:txBody>
          <a:bodyPr/>
          <a:lstStyle/>
          <a:p>
            <a:fld id="{8DF73D3D-6C2A-4FA8-9E75-45A44FE8D010}" type="slidenum">
              <a:rPr lang="es-ES" smtClean="0"/>
              <a:t>16</a:t>
            </a:fld>
            <a:endParaRPr lang="es-ES"/>
          </a:p>
        </p:txBody>
      </p:sp>
    </p:spTree>
    <p:extLst>
      <p:ext uri="{BB962C8B-B14F-4D97-AF65-F5344CB8AC3E}">
        <p14:creationId xmlns:p14="http://schemas.microsoft.com/office/powerpoint/2010/main" val="416719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MISP categorizamos los </a:t>
            </a:r>
            <a:r>
              <a:rPr lang="es-ES" dirty="0" err="1"/>
              <a:t>IOCs</a:t>
            </a:r>
            <a:r>
              <a:rPr lang="es-ES" dirty="0"/>
              <a:t> con etiquetas para añadir valor a los datos. Lo que se muestra con las etiquetas en los atributos es el origen del ataque, el objetivo (target), el vector de ataque y la correlación del atributo. Esto último se refiere a la cantidad de veces que nuestros sistemas detectan un atributo (IP, dominio, URL, fichero, hash), cuantas más veces, más alta es la correlación. En cada atributo también se indican 2 elementos más para aumentar el valor de la inteligencia de amenazas que son la fecha del ataque (detección) y una breve descripción que indica el tipo de ataque.</a:t>
            </a:r>
          </a:p>
          <a:p>
            <a:endParaRPr lang="es-ES" dirty="0"/>
          </a:p>
        </p:txBody>
      </p:sp>
      <p:sp>
        <p:nvSpPr>
          <p:cNvPr id="4" name="Marcador de número de diapositiva 3"/>
          <p:cNvSpPr>
            <a:spLocks noGrp="1"/>
          </p:cNvSpPr>
          <p:nvPr>
            <p:ph type="sldNum" sz="quarter" idx="5"/>
          </p:nvPr>
        </p:nvSpPr>
        <p:spPr/>
        <p:txBody>
          <a:bodyPr/>
          <a:lstStyle/>
          <a:p>
            <a:fld id="{CE9EB9EA-AF77-4AD1-9A0A-422D2B5C1D3F}" type="slidenum">
              <a:rPr lang="es-ES" smtClean="0"/>
              <a:t>40</a:t>
            </a:fld>
            <a:endParaRPr lang="es-ES"/>
          </a:p>
        </p:txBody>
      </p:sp>
    </p:spTree>
    <p:extLst>
      <p:ext uri="{BB962C8B-B14F-4D97-AF65-F5344CB8AC3E}">
        <p14:creationId xmlns:p14="http://schemas.microsoft.com/office/powerpoint/2010/main" val="1029784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s-ES" altLang="ja-JP" dirty="0"/>
              <a:t>[Show an example of japanese Emotet sample using</a:t>
            </a:r>
          </a:p>
          <a:p>
            <a:r>
              <a:rPr lang="es-ES" altLang="ja-JP" dirty="0"/>
              <a:t> zipped files with password]</a:t>
            </a:r>
          </a:p>
        </p:txBody>
      </p:sp>
      <p:sp>
        <p:nvSpPr>
          <p:cNvPr id="4" name="スライド番号プレースホルダー 3"/>
          <p:cNvSpPr>
            <a:spLocks noGrp="1"/>
          </p:cNvSpPr>
          <p:nvPr>
            <p:ph type="sldNum" sz="quarter" idx="5"/>
          </p:nvPr>
        </p:nvSpPr>
        <p:spPr/>
        <p:txBody>
          <a:bodyPr/>
          <a:lstStyle/>
          <a:p>
            <a:fld id="{8DF73D3D-6C2A-4FA8-9E75-45A44FE8D010}" type="slidenum">
              <a:rPr lang="es-ES" smtClean="0"/>
              <a:t>17</a:t>
            </a:fld>
            <a:endParaRPr lang="es-ES"/>
          </a:p>
        </p:txBody>
      </p:sp>
    </p:spTree>
    <p:extLst>
      <p:ext uri="{BB962C8B-B14F-4D97-AF65-F5344CB8AC3E}">
        <p14:creationId xmlns:p14="http://schemas.microsoft.com/office/powerpoint/2010/main" val="2803034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s-ES" altLang="ja-JP" dirty="0"/>
              <a:t>[Agree or disagree in the points commented in the Spanish organizations]</a:t>
            </a:r>
          </a:p>
        </p:txBody>
      </p:sp>
      <p:sp>
        <p:nvSpPr>
          <p:cNvPr id="4" name="スライド番号プレースホルダー 3"/>
          <p:cNvSpPr>
            <a:spLocks noGrp="1"/>
          </p:cNvSpPr>
          <p:nvPr>
            <p:ph type="sldNum" sz="quarter" idx="5"/>
          </p:nvPr>
        </p:nvSpPr>
        <p:spPr/>
        <p:txBody>
          <a:bodyPr/>
          <a:lstStyle/>
          <a:p>
            <a:fld id="{8DF73D3D-6C2A-4FA8-9E75-45A44FE8D010}" type="slidenum">
              <a:rPr lang="es-ES" smtClean="0"/>
              <a:t>18</a:t>
            </a:fld>
            <a:endParaRPr lang="es-ES"/>
          </a:p>
        </p:txBody>
      </p:sp>
    </p:spTree>
    <p:extLst>
      <p:ext uri="{BB962C8B-B14F-4D97-AF65-F5344CB8AC3E}">
        <p14:creationId xmlns:p14="http://schemas.microsoft.com/office/powerpoint/2010/main" val="3799226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Entre las aplicaciones objetivo preferidas por estas familias de </a:t>
            </a:r>
            <a:r>
              <a:rPr lang="es-ES" dirty="0" err="1"/>
              <a:t>infostealers</a:t>
            </a:r>
            <a:r>
              <a:rPr lang="es-ES" dirty="0"/>
              <a:t> encontramos varios navegadores de Internet, clientes de correo y clientes FTP y VPN. Los atacantes tampoco hacen ascos a otro tipo de aplicaciones no corporativas como las relacionadas con videojuegos o mensajería, así como aquellas que se utilizan para guardar criptomonedas. De esta forma, maximizan sus beneficios.</a:t>
            </a:r>
          </a:p>
        </p:txBody>
      </p:sp>
      <p:sp>
        <p:nvSpPr>
          <p:cNvPr id="4" name="Marcador de número de diapositiva 3"/>
          <p:cNvSpPr>
            <a:spLocks noGrp="1"/>
          </p:cNvSpPr>
          <p:nvPr>
            <p:ph type="sldNum" sz="quarter" idx="5"/>
          </p:nvPr>
        </p:nvSpPr>
        <p:spPr/>
        <p:txBody>
          <a:bodyPr/>
          <a:lstStyle/>
          <a:p>
            <a:fld id="{A1E8D2E8-4908-41DB-BC51-DB059FFBEE59}" type="slidenum">
              <a:rPr lang="sk-SK" smtClean="0"/>
              <a:t>19</a:t>
            </a:fld>
            <a:endParaRPr lang="sk-SK"/>
          </a:p>
        </p:txBody>
      </p:sp>
    </p:spTree>
    <p:extLst>
      <p:ext uri="{BB962C8B-B14F-4D97-AF65-F5344CB8AC3E}">
        <p14:creationId xmlns:p14="http://schemas.microsoft.com/office/powerpoint/2010/main" val="342261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ja-JP" dirty="0"/>
              <a:t>[Show examples of Formbook and Agent Tesla japanese campaigns]</a:t>
            </a:r>
          </a:p>
        </p:txBody>
      </p:sp>
      <p:sp>
        <p:nvSpPr>
          <p:cNvPr id="4" name="スライド番号プレースホルダー 3"/>
          <p:cNvSpPr>
            <a:spLocks noGrp="1"/>
          </p:cNvSpPr>
          <p:nvPr>
            <p:ph type="sldNum" sz="quarter" idx="5"/>
          </p:nvPr>
        </p:nvSpPr>
        <p:spPr/>
        <p:txBody>
          <a:bodyPr/>
          <a:lstStyle/>
          <a:p>
            <a:fld id="{8DF73D3D-6C2A-4FA8-9E75-45A44FE8D010}" type="slidenum">
              <a:rPr lang="es-ES" smtClean="0"/>
              <a:t>21</a:t>
            </a:fld>
            <a:endParaRPr lang="es-ES"/>
          </a:p>
        </p:txBody>
      </p:sp>
    </p:spTree>
    <p:extLst>
      <p:ext uri="{BB962C8B-B14F-4D97-AF65-F5344CB8AC3E}">
        <p14:creationId xmlns:p14="http://schemas.microsoft.com/office/powerpoint/2010/main" val="3722889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600" dirty="0">
                <a:solidFill>
                  <a:srgbClr val="686D77"/>
                </a:solidFill>
                <a:effectLst/>
                <a:latin typeface="FedraSansAltPro"/>
              </a:rPr>
              <a:t>La mayor </a:t>
            </a:r>
            <a:r>
              <a:rPr lang="en-GB" sz="1600" dirty="0" err="1">
                <a:solidFill>
                  <a:srgbClr val="686D77"/>
                </a:solidFill>
                <a:effectLst/>
                <a:latin typeface="FedraSansAltPro"/>
              </a:rPr>
              <a:t>parte</a:t>
            </a:r>
            <a:r>
              <a:rPr lang="en-GB" sz="1600" dirty="0">
                <a:solidFill>
                  <a:srgbClr val="686D77"/>
                </a:solidFill>
                <a:effectLst/>
                <a:latin typeface="FedraSansAltPro"/>
              </a:rPr>
              <a:t> de ese </a:t>
            </a:r>
            <a:r>
              <a:rPr lang="en-GB" sz="1600" dirty="0" err="1">
                <a:solidFill>
                  <a:srgbClr val="686D77"/>
                </a:solidFill>
                <a:effectLst/>
                <a:latin typeface="FedraSansAltPro"/>
              </a:rPr>
              <a:t>incremento</a:t>
            </a:r>
            <a:r>
              <a:rPr lang="en-GB" sz="1600" dirty="0">
                <a:solidFill>
                  <a:srgbClr val="686D77"/>
                </a:solidFill>
                <a:effectLst/>
                <a:latin typeface="FedraSansAltPro"/>
              </a:rPr>
              <a:t> en las </a:t>
            </a:r>
            <a:r>
              <a:rPr lang="en-GB" sz="1600" dirty="0" err="1">
                <a:solidFill>
                  <a:srgbClr val="686D77"/>
                </a:solidFill>
                <a:effectLst/>
                <a:latin typeface="FedraSansAltPro"/>
              </a:rPr>
              <a:t>detecciones</a:t>
            </a:r>
            <a:r>
              <a:rPr lang="en-GB" sz="1600" dirty="0">
                <a:solidFill>
                  <a:srgbClr val="686D77"/>
                </a:solidFill>
                <a:effectLst/>
                <a:latin typeface="FedraSansAltPro"/>
              </a:rPr>
              <a:t> se </a:t>
            </a:r>
            <a:r>
              <a:rPr lang="en-GB" sz="1600" dirty="0" err="1">
                <a:solidFill>
                  <a:srgbClr val="686D77"/>
                </a:solidFill>
                <a:effectLst/>
                <a:latin typeface="FedraSansAltPro"/>
              </a:rPr>
              <a:t>pueden</a:t>
            </a:r>
            <a:r>
              <a:rPr lang="en-GB" sz="1600" dirty="0">
                <a:solidFill>
                  <a:srgbClr val="686D77"/>
                </a:solidFill>
                <a:effectLst/>
                <a:latin typeface="FedraSansAltPro"/>
              </a:rPr>
              <a:t> </a:t>
            </a:r>
            <a:r>
              <a:rPr lang="en-GB" sz="1600" dirty="0" err="1">
                <a:solidFill>
                  <a:srgbClr val="686D77"/>
                </a:solidFill>
                <a:effectLst/>
                <a:latin typeface="FedraSansAltPro"/>
              </a:rPr>
              <a:t>atribuir</a:t>
            </a:r>
            <a:r>
              <a:rPr lang="en-GB" sz="1600" dirty="0">
                <a:solidFill>
                  <a:srgbClr val="686D77"/>
                </a:solidFill>
                <a:effectLst/>
                <a:latin typeface="FedraSansAltPro"/>
              </a:rPr>
              <a:t> a </a:t>
            </a:r>
            <a:r>
              <a:rPr lang="en-GB" sz="1600" dirty="0" err="1">
                <a:solidFill>
                  <a:srgbClr val="686D77"/>
                </a:solidFill>
                <a:effectLst/>
                <a:latin typeface="FedraSansAltPro"/>
              </a:rPr>
              <a:t>tres</a:t>
            </a:r>
            <a:r>
              <a:rPr lang="en-GB" sz="1600" dirty="0">
                <a:solidFill>
                  <a:srgbClr val="686D77"/>
                </a:solidFill>
                <a:effectLst/>
                <a:latin typeface="FedraSansAltPro"/>
              </a:rPr>
              <a:t> variants </a:t>
            </a:r>
            <a:r>
              <a:rPr lang="en-GB" sz="1600" dirty="0" err="1">
                <a:solidFill>
                  <a:srgbClr val="686D77"/>
                </a:solidFill>
                <a:effectLst/>
                <a:latin typeface="FedraSansAltPro"/>
              </a:rPr>
              <a:t>específicas</a:t>
            </a:r>
            <a:r>
              <a:rPr lang="en-GB" sz="1600" dirty="0">
                <a:solidFill>
                  <a:srgbClr val="686D77"/>
                </a:solidFill>
                <a:effectLst/>
                <a:latin typeface="FedraSansAltPro"/>
              </a:rPr>
              <a:t> de </a:t>
            </a:r>
            <a:r>
              <a:rPr lang="en-GB" sz="1600" dirty="0" err="1">
                <a:solidFill>
                  <a:srgbClr val="686D77"/>
                </a:solidFill>
                <a:effectLst/>
                <a:latin typeface="FedraSansAltPro"/>
              </a:rPr>
              <a:t>Js</a:t>
            </a:r>
            <a:r>
              <a:rPr lang="en-GB" sz="1600" dirty="0">
                <a:solidFill>
                  <a:srgbClr val="686D77"/>
                </a:solidFill>
                <a:effectLst/>
                <a:latin typeface="FedraSansAltPro"/>
              </a:rPr>
              <a:t>/Agent</a:t>
            </a:r>
          </a:p>
          <a:p>
            <a:endParaRPr lang="en-GB" sz="1600" dirty="0">
              <a:solidFill>
                <a:srgbClr val="686D77"/>
              </a:solidFill>
              <a:effectLst/>
              <a:latin typeface="FedraSansAltPro"/>
            </a:endParaRPr>
          </a:p>
          <a:p>
            <a:r>
              <a:rPr lang="en-GB" sz="1600" dirty="0">
                <a:solidFill>
                  <a:srgbClr val="686D77"/>
                </a:solidFill>
                <a:effectLst/>
                <a:latin typeface="FedraSansAltPro"/>
              </a:rPr>
              <a:t>La </a:t>
            </a:r>
            <a:r>
              <a:rPr lang="en-GB" sz="1600" dirty="0" err="1">
                <a:solidFill>
                  <a:srgbClr val="686D77"/>
                </a:solidFill>
                <a:effectLst/>
                <a:latin typeface="FedraSansAltPro"/>
              </a:rPr>
              <a:t>primera</a:t>
            </a:r>
            <a:r>
              <a:rPr lang="en-GB" sz="1600" dirty="0">
                <a:solidFill>
                  <a:srgbClr val="686D77"/>
                </a:solidFill>
                <a:effectLst/>
                <a:latin typeface="FedraSansAltPro"/>
              </a:rPr>
              <a:t> de </a:t>
            </a:r>
            <a:r>
              <a:rPr lang="en-GB" sz="1600" dirty="0" err="1">
                <a:solidFill>
                  <a:srgbClr val="686D77"/>
                </a:solidFill>
                <a:effectLst/>
                <a:latin typeface="FedraSansAltPro"/>
              </a:rPr>
              <a:t>estas</a:t>
            </a:r>
            <a:r>
              <a:rPr lang="en-GB" sz="1600" dirty="0">
                <a:solidFill>
                  <a:srgbClr val="686D77"/>
                </a:solidFill>
                <a:effectLst/>
                <a:latin typeface="FedraSansAltPro"/>
              </a:rPr>
              <a:t> variants era la JS/</a:t>
            </a:r>
            <a:r>
              <a:rPr lang="en-GB" sz="1600" dirty="0" err="1">
                <a:solidFill>
                  <a:srgbClr val="686D77"/>
                </a:solidFill>
                <a:effectLst/>
                <a:latin typeface="FedraSansAltPro"/>
              </a:rPr>
              <a:t>Agent.PHC</a:t>
            </a:r>
            <a:r>
              <a:rPr lang="en-GB" sz="1600" dirty="0">
                <a:solidFill>
                  <a:srgbClr val="686D77"/>
                </a:solidFill>
                <a:effectLst/>
                <a:latin typeface="FedraSansAltPro"/>
              </a:rPr>
              <a:t>, que </a:t>
            </a:r>
            <a:r>
              <a:rPr lang="en-GB" sz="1600" dirty="0" err="1">
                <a:solidFill>
                  <a:srgbClr val="686D77"/>
                </a:solidFill>
                <a:effectLst/>
                <a:latin typeface="FedraSansAltPro"/>
              </a:rPr>
              <a:t>consiste</a:t>
            </a:r>
            <a:r>
              <a:rPr lang="en-GB" sz="1600" dirty="0">
                <a:solidFill>
                  <a:srgbClr val="686D77"/>
                </a:solidFill>
                <a:effectLst/>
                <a:latin typeface="FedraSansAltPro"/>
              </a:rPr>
              <a:t> en Código JavaScript </a:t>
            </a:r>
            <a:r>
              <a:rPr lang="en-GB" sz="1600" dirty="0" err="1">
                <a:solidFill>
                  <a:srgbClr val="686D77"/>
                </a:solidFill>
                <a:effectLst/>
                <a:latin typeface="FedraSansAltPro"/>
              </a:rPr>
              <a:t>ligeramente</a:t>
            </a:r>
            <a:r>
              <a:rPr lang="en-GB" sz="1600" dirty="0">
                <a:solidFill>
                  <a:srgbClr val="686D77"/>
                </a:solidFill>
                <a:effectLst/>
                <a:latin typeface="FedraSansAltPro"/>
              </a:rPr>
              <a:t> </a:t>
            </a:r>
            <a:r>
              <a:rPr lang="en-GB" sz="1600" dirty="0" err="1">
                <a:solidFill>
                  <a:srgbClr val="686D77"/>
                </a:solidFill>
                <a:effectLst/>
                <a:latin typeface="FedraSansAltPro"/>
              </a:rPr>
              <a:t>ofuscado</a:t>
            </a:r>
            <a:r>
              <a:rPr lang="en-GB" sz="1600" dirty="0">
                <a:solidFill>
                  <a:srgbClr val="686D77"/>
                </a:solidFill>
                <a:effectLst/>
                <a:latin typeface="FedraSansAltPro"/>
              </a:rPr>
              <a:t> </a:t>
            </a:r>
            <a:r>
              <a:rPr lang="en-GB" sz="1600" dirty="0" err="1">
                <a:solidFill>
                  <a:srgbClr val="686D77"/>
                </a:solidFill>
                <a:effectLst/>
                <a:latin typeface="FedraSansAltPro"/>
              </a:rPr>
              <a:t>encargado</a:t>
            </a:r>
            <a:r>
              <a:rPr lang="en-GB" sz="1600" dirty="0">
                <a:solidFill>
                  <a:srgbClr val="686D77"/>
                </a:solidFill>
                <a:effectLst/>
                <a:latin typeface="FedraSansAltPro"/>
              </a:rPr>
              <a:t> de </a:t>
            </a:r>
            <a:r>
              <a:rPr lang="en-GB" sz="1600" dirty="0" err="1">
                <a:solidFill>
                  <a:srgbClr val="686D77"/>
                </a:solidFill>
                <a:effectLst/>
                <a:latin typeface="FedraSansAltPro"/>
              </a:rPr>
              <a:t>ejecutar</a:t>
            </a:r>
            <a:r>
              <a:rPr lang="en-GB" sz="1600" dirty="0">
                <a:solidFill>
                  <a:srgbClr val="686D77"/>
                </a:solidFill>
                <a:effectLst/>
                <a:latin typeface="FedraSansAltPro"/>
              </a:rPr>
              <a:t> la </a:t>
            </a:r>
            <a:r>
              <a:rPr lang="en-GB" sz="1600" dirty="0" err="1">
                <a:solidFill>
                  <a:srgbClr val="686D77"/>
                </a:solidFill>
                <a:effectLst/>
                <a:latin typeface="FedraSansAltPro"/>
              </a:rPr>
              <a:t>siguiente</a:t>
            </a:r>
            <a:r>
              <a:rPr lang="en-GB" sz="1600" dirty="0">
                <a:solidFill>
                  <a:srgbClr val="686D77"/>
                </a:solidFill>
                <a:effectLst/>
                <a:latin typeface="FedraSansAltPro"/>
              </a:rPr>
              <a:t> </a:t>
            </a:r>
            <a:r>
              <a:rPr lang="en-GB" sz="1600" dirty="0" err="1">
                <a:solidFill>
                  <a:srgbClr val="686D77"/>
                </a:solidFill>
                <a:effectLst/>
                <a:latin typeface="FedraSansAltPro"/>
              </a:rPr>
              <a:t>fase</a:t>
            </a:r>
            <a:r>
              <a:rPr lang="en-GB" sz="1600" dirty="0">
                <a:solidFill>
                  <a:srgbClr val="686D77"/>
                </a:solidFill>
                <a:effectLst/>
                <a:latin typeface="FedraSansAltPro"/>
              </a:rPr>
              <a:t> de la </a:t>
            </a:r>
            <a:r>
              <a:rPr lang="en-GB" sz="1600" dirty="0" err="1">
                <a:solidFill>
                  <a:srgbClr val="686D77"/>
                </a:solidFill>
                <a:effectLst/>
                <a:latin typeface="FedraSansAltPro"/>
              </a:rPr>
              <a:t>infección</a:t>
            </a:r>
            <a:r>
              <a:rPr lang="en-GB" sz="1600" dirty="0">
                <a:solidFill>
                  <a:srgbClr val="686D77"/>
                </a:solidFill>
                <a:effectLst/>
                <a:latin typeface="FedraSansAltPro"/>
              </a:rPr>
              <a:t>, </a:t>
            </a:r>
            <a:r>
              <a:rPr lang="en-GB" sz="1600" dirty="0" err="1">
                <a:solidFill>
                  <a:srgbClr val="686D77"/>
                </a:solidFill>
                <a:effectLst/>
                <a:latin typeface="FedraSansAltPro"/>
              </a:rPr>
              <a:t>compuesta</a:t>
            </a:r>
            <a:r>
              <a:rPr lang="en-GB" sz="1600" dirty="0">
                <a:solidFill>
                  <a:srgbClr val="686D77"/>
                </a:solidFill>
                <a:effectLst/>
                <a:latin typeface="FedraSansAltPro"/>
              </a:rPr>
              <a:t> </a:t>
            </a:r>
            <a:r>
              <a:rPr lang="en-GB" sz="1600" dirty="0" err="1">
                <a:solidFill>
                  <a:srgbClr val="686D77"/>
                </a:solidFill>
                <a:effectLst/>
                <a:latin typeface="FedraSansAltPro"/>
              </a:rPr>
              <a:t>habitualmente</a:t>
            </a:r>
            <a:r>
              <a:rPr lang="en-GB" sz="1600" dirty="0">
                <a:solidFill>
                  <a:srgbClr val="686D77"/>
                </a:solidFill>
                <a:effectLst/>
                <a:latin typeface="FedraSansAltPro"/>
              </a:rPr>
              <a:t> por un script en PHP </a:t>
            </a:r>
            <a:r>
              <a:rPr lang="en-GB" sz="1600" dirty="0" err="1">
                <a:solidFill>
                  <a:srgbClr val="686D77"/>
                </a:solidFill>
                <a:effectLst/>
                <a:latin typeface="FedraSansAltPro"/>
              </a:rPr>
              <a:t>malicioso</a:t>
            </a:r>
            <a:r>
              <a:rPr lang="en-GB" sz="1600" dirty="0">
                <a:solidFill>
                  <a:srgbClr val="686D77"/>
                </a:solidFill>
                <a:effectLst/>
                <a:latin typeface="FedraSansAltPro"/>
              </a:rPr>
              <a:t> </a:t>
            </a:r>
            <a:r>
              <a:rPr lang="en-GB" sz="1600" dirty="0" err="1">
                <a:solidFill>
                  <a:srgbClr val="686D77"/>
                </a:solidFill>
                <a:effectLst/>
                <a:latin typeface="FedraSansAltPro"/>
              </a:rPr>
              <a:t>presente</a:t>
            </a:r>
            <a:r>
              <a:rPr lang="en-GB" sz="1600" dirty="0">
                <a:solidFill>
                  <a:srgbClr val="686D77"/>
                </a:solidFill>
                <a:effectLst/>
                <a:latin typeface="FedraSansAltPro"/>
              </a:rPr>
              <a:t> en el </a:t>
            </a:r>
            <a:r>
              <a:rPr lang="en-GB" sz="1600" dirty="0" err="1">
                <a:solidFill>
                  <a:srgbClr val="686D77"/>
                </a:solidFill>
                <a:effectLst/>
                <a:latin typeface="FedraSansAltPro"/>
              </a:rPr>
              <a:t>servidor</a:t>
            </a:r>
            <a:r>
              <a:rPr lang="en-GB" sz="1600" dirty="0">
                <a:solidFill>
                  <a:srgbClr val="686D77"/>
                </a:solidFill>
                <a:effectLst/>
                <a:latin typeface="FedraSansAltPro"/>
              </a:rPr>
              <a:t> web </a:t>
            </a:r>
            <a:r>
              <a:rPr lang="en-GB" sz="1600" dirty="0" err="1">
                <a:solidFill>
                  <a:srgbClr val="686D77"/>
                </a:solidFill>
                <a:effectLst/>
                <a:latin typeface="FedraSansAltPro"/>
              </a:rPr>
              <a:t>comprometido</a:t>
            </a:r>
            <a:r>
              <a:rPr lang="en-GB" sz="1600" dirty="0">
                <a:solidFill>
                  <a:srgbClr val="686D77"/>
                </a:solidFill>
                <a:effectLst/>
                <a:latin typeface="FedraSansAltPro"/>
              </a:rPr>
              <a:t>. El </a:t>
            </a:r>
            <a:r>
              <a:rPr lang="en-GB" sz="1600" dirty="0" err="1">
                <a:solidFill>
                  <a:srgbClr val="686D77"/>
                </a:solidFill>
                <a:effectLst/>
                <a:latin typeface="FedraSansAltPro"/>
              </a:rPr>
              <a:t>trabajo</a:t>
            </a:r>
            <a:r>
              <a:rPr lang="en-GB" sz="1600" dirty="0">
                <a:solidFill>
                  <a:srgbClr val="686D77"/>
                </a:solidFill>
                <a:effectLst/>
                <a:latin typeface="FedraSansAltPro"/>
              </a:rPr>
              <a:t> de ese script en PHP es </a:t>
            </a:r>
            <a:r>
              <a:rPr lang="en-GB" sz="1600" dirty="0" err="1">
                <a:solidFill>
                  <a:srgbClr val="686D77"/>
                </a:solidFill>
                <a:effectLst/>
                <a:latin typeface="FedraSansAltPro"/>
              </a:rPr>
              <a:t>descargar</a:t>
            </a:r>
            <a:r>
              <a:rPr lang="en-GB" sz="1600" dirty="0">
                <a:solidFill>
                  <a:srgbClr val="686D77"/>
                </a:solidFill>
                <a:effectLst/>
                <a:latin typeface="FedraSansAltPro"/>
              </a:rPr>
              <a:t> y </a:t>
            </a:r>
            <a:r>
              <a:rPr lang="en-GB" sz="1600" dirty="0" err="1">
                <a:solidFill>
                  <a:srgbClr val="686D77"/>
                </a:solidFill>
                <a:effectLst/>
                <a:latin typeface="FedraSansAltPro"/>
              </a:rPr>
              <a:t>ejecutar</a:t>
            </a:r>
            <a:r>
              <a:rPr lang="en-GB" sz="1600" dirty="0">
                <a:solidFill>
                  <a:srgbClr val="686D77"/>
                </a:solidFill>
                <a:effectLst/>
                <a:latin typeface="FedraSansAltPro"/>
              </a:rPr>
              <a:t> un payload </a:t>
            </a:r>
            <a:r>
              <a:rPr lang="en-GB" sz="1600" dirty="0" err="1">
                <a:solidFill>
                  <a:srgbClr val="686D77"/>
                </a:solidFill>
                <a:effectLst/>
                <a:latin typeface="FedraSansAltPro"/>
              </a:rPr>
              <a:t>desde</a:t>
            </a:r>
            <a:r>
              <a:rPr lang="en-GB" sz="1600" dirty="0">
                <a:solidFill>
                  <a:srgbClr val="686D77"/>
                </a:solidFill>
                <a:effectLst/>
                <a:latin typeface="FedraSansAltPro"/>
              </a:rPr>
              <a:t> un </a:t>
            </a:r>
            <a:r>
              <a:rPr lang="en-GB" sz="1600" dirty="0" err="1">
                <a:solidFill>
                  <a:srgbClr val="686D77"/>
                </a:solidFill>
                <a:effectLst/>
                <a:latin typeface="FedraSansAltPro"/>
              </a:rPr>
              <a:t>centro</a:t>
            </a:r>
            <a:r>
              <a:rPr lang="en-GB" sz="1600" dirty="0">
                <a:solidFill>
                  <a:srgbClr val="686D77"/>
                </a:solidFill>
                <a:effectLst/>
                <a:latin typeface="FedraSansAltPro"/>
              </a:rPr>
              <a:t> de </a:t>
            </a:r>
            <a:r>
              <a:rPr lang="en-GB" sz="1600" dirty="0" err="1">
                <a:solidFill>
                  <a:srgbClr val="686D77"/>
                </a:solidFill>
                <a:effectLst/>
                <a:latin typeface="FedraSansAltPro"/>
              </a:rPr>
              <a:t>mando</a:t>
            </a:r>
            <a:r>
              <a:rPr lang="en-GB" sz="1600" dirty="0">
                <a:solidFill>
                  <a:srgbClr val="686D77"/>
                </a:solidFill>
                <a:effectLst/>
                <a:latin typeface="FedraSansAltPro"/>
              </a:rPr>
              <a:t> y control y </a:t>
            </a:r>
            <a:r>
              <a:rPr lang="en-GB" sz="1600" dirty="0" err="1">
                <a:solidFill>
                  <a:srgbClr val="686D77"/>
                </a:solidFill>
                <a:effectLst/>
                <a:latin typeface="FedraSansAltPro"/>
              </a:rPr>
              <a:t>ejecutarlo</a:t>
            </a:r>
            <a:r>
              <a:rPr lang="en-GB" sz="1600" dirty="0">
                <a:solidFill>
                  <a:srgbClr val="686D77"/>
                </a:solidFill>
                <a:effectLst/>
                <a:latin typeface="FedraSansAltPro"/>
              </a:rPr>
              <a:t> en el </a:t>
            </a:r>
            <a:r>
              <a:rPr lang="en-GB" sz="1600" dirty="0" err="1">
                <a:solidFill>
                  <a:srgbClr val="686D77"/>
                </a:solidFill>
                <a:effectLst/>
                <a:latin typeface="FedraSansAltPro"/>
              </a:rPr>
              <a:t>dispositivo</a:t>
            </a:r>
            <a:r>
              <a:rPr lang="en-GB" sz="1600" dirty="0">
                <a:solidFill>
                  <a:srgbClr val="686D77"/>
                </a:solidFill>
                <a:effectLst/>
                <a:latin typeface="FedraSansAltPro"/>
              </a:rPr>
              <a:t> de la </a:t>
            </a:r>
            <a:r>
              <a:rPr lang="en-GB" sz="1600" dirty="0" err="1">
                <a:solidFill>
                  <a:srgbClr val="686D77"/>
                </a:solidFill>
                <a:effectLst/>
                <a:latin typeface="FedraSansAltPro"/>
              </a:rPr>
              <a:t>víctima</a:t>
            </a:r>
            <a:r>
              <a:rPr lang="en-GB" sz="1600" dirty="0">
                <a:solidFill>
                  <a:srgbClr val="686D77"/>
                </a:solidFill>
                <a:effectLst/>
                <a:latin typeface="FedraSansAltPro"/>
              </a:rPr>
              <a:t>.</a:t>
            </a:r>
            <a:endParaRPr lang="en-GB" sz="2400" dirty="0"/>
          </a:p>
        </p:txBody>
      </p:sp>
      <p:sp>
        <p:nvSpPr>
          <p:cNvPr id="4" name="Marcador de número de diapositiva 3"/>
          <p:cNvSpPr>
            <a:spLocks noGrp="1"/>
          </p:cNvSpPr>
          <p:nvPr>
            <p:ph type="sldNum" sz="quarter" idx="5"/>
          </p:nvPr>
        </p:nvSpPr>
        <p:spPr/>
        <p:txBody>
          <a:bodyPr/>
          <a:lstStyle/>
          <a:p>
            <a:fld id="{A1E8D2E8-4908-41DB-BC51-DB059FFBEE59}" type="slidenum">
              <a:rPr lang="sk-SK" smtClean="0"/>
              <a:t>27</a:t>
            </a:fld>
            <a:endParaRPr lang="sk-SK"/>
          </a:p>
        </p:txBody>
      </p:sp>
    </p:spTree>
    <p:extLst>
      <p:ext uri="{BB962C8B-B14F-4D97-AF65-F5344CB8AC3E}">
        <p14:creationId xmlns:p14="http://schemas.microsoft.com/office/powerpoint/2010/main" val="1896544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noProof="0" dirty="0">
                <a:solidFill>
                  <a:srgbClr val="686D77"/>
                </a:solidFill>
                <a:effectLst/>
                <a:latin typeface="FedraSansAltPro"/>
              </a:rPr>
              <a:t>La detección de esta variante JS/</a:t>
            </a:r>
            <a:r>
              <a:rPr lang="es-ES" sz="1600" noProof="0" dirty="0" err="1">
                <a:solidFill>
                  <a:srgbClr val="686D77"/>
                </a:solidFill>
                <a:effectLst/>
                <a:latin typeface="FedraSansAltPro"/>
              </a:rPr>
              <a:t>Agent.PHC</a:t>
            </a:r>
            <a:r>
              <a:rPr lang="es-ES" sz="1600" noProof="0" dirty="0">
                <a:solidFill>
                  <a:srgbClr val="686D77"/>
                </a:solidFill>
                <a:effectLst/>
                <a:latin typeface="FedraSansAltPro"/>
              </a:rPr>
              <a:t> creció un 136% en el segundo semestre de 2023 con respecto al primero y los países donde más se detectó fueron Japón (10%), España (8%) y Estados Unidos (6%). Solo desde septiembre a noviembre, la telemetría de ESET detectó más de 14500 sitios web comprometidos con esta variante.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Marcador de número de diapositiva 3"/>
          <p:cNvSpPr>
            <a:spLocks noGrp="1"/>
          </p:cNvSpPr>
          <p:nvPr>
            <p:ph type="sldNum" sz="quarter" idx="5"/>
          </p:nvPr>
        </p:nvSpPr>
        <p:spPr/>
        <p:txBody>
          <a:bodyPr/>
          <a:lstStyle/>
          <a:p>
            <a:fld id="{A1E8D2E8-4908-41DB-BC51-DB059FFBEE59}" type="slidenum">
              <a:rPr lang="sk-SK" smtClean="0"/>
              <a:t>28</a:t>
            </a:fld>
            <a:endParaRPr lang="sk-SK"/>
          </a:p>
        </p:txBody>
      </p:sp>
    </p:spTree>
    <p:extLst>
      <p:ext uri="{BB962C8B-B14F-4D97-AF65-F5344CB8AC3E}">
        <p14:creationId xmlns:p14="http://schemas.microsoft.com/office/powerpoint/2010/main" val="4403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el primer círculo superior izquierda se recogen las herramientas utilizadas para las detecciones de ataques (</a:t>
            </a:r>
            <a:r>
              <a:rPr lang="es-ES" dirty="0" err="1"/>
              <a:t>modsecurity</a:t>
            </a:r>
            <a:r>
              <a:rPr lang="es-ES" dirty="0"/>
              <a:t>, </a:t>
            </a:r>
            <a:r>
              <a:rPr lang="es-ES" dirty="0" err="1"/>
              <a:t>Alienvault</a:t>
            </a:r>
            <a:r>
              <a:rPr lang="es-ES" dirty="0"/>
              <a:t> OSSIM, Fail2ban, ESET), cuando ocurren se realiza un baneo local de las </a:t>
            </a:r>
            <a:r>
              <a:rPr lang="es-ES" dirty="0" err="1"/>
              <a:t>Ips</a:t>
            </a:r>
            <a:r>
              <a:rPr lang="es-ES" dirty="0"/>
              <a:t> atacantes en los </a:t>
            </a:r>
            <a:r>
              <a:rPr lang="es-ES" dirty="0" err="1"/>
              <a:t>routers</a:t>
            </a:r>
            <a:r>
              <a:rPr lang="es-ES" dirty="0"/>
              <a:t> afectados y se envían los logs de las detecciones a </a:t>
            </a:r>
            <a:r>
              <a:rPr lang="es-ES" dirty="0" err="1"/>
              <a:t>graylog</a:t>
            </a:r>
            <a:r>
              <a:rPr lang="es-ES" dirty="0"/>
              <a:t> por parte tanto del </a:t>
            </a:r>
            <a:r>
              <a:rPr lang="es-ES" dirty="0" err="1"/>
              <a:t>router</a:t>
            </a:r>
            <a:r>
              <a:rPr lang="es-ES" dirty="0"/>
              <a:t> como de las herramientas de detección. A </a:t>
            </a:r>
            <a:r>
              <a:rPr lang="es-ES" dirty="0" err="1"/>
              <a:t>graylog</a:t>
            </a:r>
            <a:r>
              <a:rPr lang="es-ES" dirty="0"/>
              <a:t> también se envían detecciones de los </a:t>
            </a:r>
            <a:r>
              <a:rPr lang="es-ES" dirty="0" err="1"/>
              <a:t>assets</a:t>
            </a:r>
            <a:r>
              <a:rPr lang="es-ES" dirty="0"/>
              <a:t> que son en general servidores sensibles, mediante </a:t>
            </a:r>
            <a:r>
              <a:rPr lang="es-ES" dirty="0" err="1"/>
              <a:t>nxlog</a:t>
            </a:r>
            <a:r>
              <a:rPr lang="es-ES" dirty="0"/>
              <a:t> y Rsyslog. Una vez recogidos los logs de las detecciones en el SIEM (</a:t>
            </a:r>
            <a:r>
              <a:rPr lang="es-ES" dirty="0" err="1"/>
              <a:t>graylog</a:t>
            </a:r>
            <a:r>
              <a:rPr lang="es-ES" dirty="0"/>
              <a:t>), en esta misma plataforma se crean alertas para que, según los eventos que recibe, se envíen con los detalles pertinentes al software de automatizaciones n8n. Esta plataforma gestiona las alertas para etiquetar, organizar y analizar los </a:t>
            </a:r>
            <a:r>
              <a:rPr lang="es-ES" dirty="0" err="1"/>
              <a:t>IOCs</a:t>
            </a:r>
            <a:r>
              <a:rPr lang="es-ES" dirty="0"/>
              <a:t> extraídos de las detecciones y, además, se realiza un baneo general en todos los </a:t>
            </a:r>
            <a:r>
              <a:rPr lang="es-ES" dirty="0" err="1"/>
              <a:t>routers</a:t>
            </a:r>
            <a:r>
              <a:rPr lang="es-ES" dirty="0"/>
              <a:t> a modo de prevención para todas las detecciones controladas. Por otra parte, en n8n también creamos alertas para avisarnos directamente de detecciones que requieran una revisión manual. Además de realizar un baneo general, los </a:t>
            </a:r>
            <a:r>
              <a:rPr lang="es-ES" dirty="0" err="1"/>
              <a:t>IOCs</a:t>
            </a:r>
            <a:r>
              <a:rPr lang="es-ES" dirty="0"/>
              <a:t> recopilados se utilizan para alimentar plataformas internas de </a:t>
            </a:r>
            <a:r>
              <a:rPr lang="es-ES" dirty="0" err="1"/>
              <a:t>ciberinteligencia</a:t>
            </a:r>
            <a:r>
              <a:rPr lang="es-ES" dirty="0"/>
              <a:t> como MISP y </a:t>
            </a:r>
            <a:r>
              <a:rPr lang="es-ES" dirty="0" err="1"/>
              <a:t>TheHive</a:t>
            </a:r>
            <a:r>
              <a:rPr lang="es-ES" dirty="0"/>
              <a:t>. A parte de las detecciones generadas, también nos proveemos de una herramienta interna de análisis de correos y </a:t>
            </a:r>
            <a:r>
              <a:rPr lang="es-ES" dirty="0" err="1"/>
              <a:t>feeds</a:t>
            </a:r>
            <a:r>
              <a:rPr lang="es-ES" dirty="0"/>
              <a:t> externos para realizar </a:t>
            </a:r>
            <a:r>
              <a:rPr lang="es-ES" dirty="0" err="1"/>
              <a:t>baneos</a:t>
            </a:r>
            <a:r>
              <a:rPr lang="es-ES" dirty="0"/>
              <a:t> y recopilar inteligencia. También tenemos </a:t>
            </a:r>
            <a:r>
              <a:rPr lang="es-ES" dirty="0" err="1"/>
              <a:t>honeypots</a:t>
            </a:r>
            <a:r>
              <a:rPr lang="es-ES" dirty="0"/>
              <a:t> para aumentar la </a:t>
            </a:r>
            <a:r>
              <a:rPr lang="es-ES" dirty="0" err="1"/>
              <a:t>ciberinteligencia</a:t>
            </a:r>
            <a:r>
              <a:rPr lang="es-ES" dirty="0"/>
              <a:t> pero que en este caso no se utilizan para banear las </a:t>
            </a:r>
            <a:r>
              <a:rPr lang="es-ES" dirty="0" err="1"/>
              <a:t>Ips</a:t>
            </a:r>
            <a:r>
              <a:rPr lang="es-ES" dirty="0"/>
              <a:t> detectadas.</a:t>
            </a:r>
          </a:p>
        </p:txBody>
      </p:sp>
      <p:sp>
        <p:nvSpPr>
          <p:cNvPr id="4" name="Marcador de número de diapositiva 3"/>
          <p:cNvSpPr>
            <a:spLocks noGrp="1"/>
          </p:cNvSpPr>
          <p:nvPr>
            <p:ph type="sldNum" sz="quarter" idx="5"/>
          </p:nvPr>
        </p:nvSpPr>
        <p:spPr/>
        <p:txBody>
          <a:bodyPr/>
          <a:lstStyle/>
          <a:p>
            <a:fld id="{CE9EB9EA-AF77-4AD1-9A0A-422D2B5C1D3F}" type="slidenum">
              <a:rPr lang="es-ES" smtClean="0"/>
              <a:t>37</a:t>
            </a:fld>
            <a:endParaRPr lang="es-ES"/>
          </a:p>
        </p:txBody>
      </p:sp>
    </p:spTree>
    <p:extLst>
      <p:ext uri="{BB962C8B-B14F-4D97-AF65-F5344CB8AC3E}">
        <p14:creationId xmlns:p14="http://schemas.microsoft.com/office/powerpoint/2010/main" val="839592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el análisis automático de correos electrónicos los correos se analizan gracias a 3 métodos: detección de malware, detección por reglas (extensión peligrosa: .</a:t>
            </a:r>
            <a:r>
              <a:rPr lang="es-ES" dirty="0" err="1"/>
              <a:t>vbs</a:t>
            </a:r>
            <a:r>
              <a:rPr lang="es-ES" dirty="0"/>
              <a:t>, .exe, .ps1; </a:t>
            </a:r>
            <a:r>
              <a:rPr lang="es-ES" dirty="0" err="1"/>
              <a:t>keywords</a:t>
            </a:r>
            <a:r>
              <a:rPr lang="es-ES" dirty="0"/>
              <a:t>: ‘factura’;) y detección por envío manual de los trabajadores. Los correos son leídos por </a:t>
            </a:r>
            <a:r>
              <a:rPr lang="es-ES" dirty="0" err="1"/>
              <a:t>ThePhish</a:t>
            </a:r>
            <a:r>
              <a:rPr lang="es-ES" dirty="0"/>
              <a:t> que los desglosa y extrae los observables (</a:t>
            </a:r>
            <a:r>
              <a:rPr lang="es-ES" dirty="0" err="1"/>
              <a:t>ips</a:t>
            </a:r>
            <a:r>
              <a:rPr lang="es-ES" dirty="0"/>
              <a:t>, dominios, URL, adjuntos). Si existe algún archivo adjunto se analiza por la </a:t>
            </a:r>
            <a:r>
              <a:rPr lang="es-ES" dirty="0" err="1"/>
              <a:t>sandbox</a:t>
            </a:r>
            <a:r>
              <a:rPr lang="es-ES" dirty="0"/>
              <a:t> CAPE que a su vez extrae más observables del malware y se conecta con </a:t>
            </a:r>
            <a:r>
              <a:rPr lang="es-ES" dirty="0" err="1"/>
              <a:t>Cortex</a:t>
            </a:r>
            <a:r>
              <a:rPr lang="es-ES" dirty="0"/>
              <a:t> para analizar y categorizar cada observable del correo.</a:t>
            </a:r>
          </a:p>
        </p:txBody>
      </p:sp>
      <p:sp>
        <p:nvSpPr>
          <p:cNvPr id="4" name="Marcador de número de diapositiva 3"/>
          <p:cNvSpPr>
            <a:spLocks noGrp="1"/>
          </p:cNvSpPr>
          <p:nvPr>
            <p:ph type="sldNum" sz="quarter" idx="5"/>
          </p:nvPr>
        </p:nvSpPr>
        <p:spPr/>
        <p:txBody>
          <a:bodyPr/>
          <a:lstStyle/>
          <a:p>
            <a:fld id="{CE9EB9EA-AF77-4AD1-9A0A-422D2B5C1D3F}" type="slidenum">
              <a:rPr lang="es-ES" smtClean="0"/>
              <a:t>38</a:t>
            </a:fld>
            <a:endParaRPr lang="es-ES"/>
          </a:p>
        </p:txBody>
      </p:sp>
    </p:spTree>
    <p:extLst>
      <p:ext uri="{BB962C8B-B14F-4D97-AF65-F5344CB8AC3E}">
        <p14:creationId xmlns:p14="http://schemas.microsoft.com/office/powerpoint/2010/main" val="17138028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7" name="Google Shape;8;p2">
            <a:extLst>
              <a:ext uri="{FF2B5EF4-FFF2-40B4-BE49-F238E27FC236}">
                <a16:creationId xmlns:a16="http://schemas.microsoft.com/office/drawing/2014/main" id="{2140F755-8E25-82F7-5EC5-294148D4EB74}"/>
              </a:ext>
            </a:extLst>
          </p:cNvPr>
          <p:cNvPicPr preferRelativeResize="0"/>
          <p:nvPr userDrawn="1"/>
        </p:nvPicPr>
        <p:blipFill>
          <a:blip r:embed="rId2"/>
          <a:srcRect/>
          <a:stretch/>
        </p:blipFill>
        <p:spPr>
          <a:xfrm>
            <a:off x="0" y="34"/>
            <a:ext cx="12182355" cy="6857932"/>
          </a:xfrm>
          <a:prstGeom prst="rect">
            <a:avLst/>
          </a:prstGeom>
          <a:noFill/>
          <a:ln>
            <a:noFill/>
          </a:ln>
        </p:spPr>
      </p:pic>
      <p:sp>
        <p:nvSpPr>
          <p:cNvPr id="8" name="Google Shape;9;p2">
            <a:extLst>
              <a:ext uri="{FF2B5EF4-FFF2-40B4-BE49-F238E27FC236}">
                <a16:creationId xmlns:a16="http://schemas.microsoft.com/office/drawing/2014/main" id="{681BD3B5-1906-89FF-9889-0895C0BFEAFB}"/>
              </a:ext>
            </a:extLst>
          </p:cNvPr>
          <p:cNvSpPr txBox="1">
            <a:spLocks noGrp="1"/>
          </p:cNvSpPr>
          <p:nvPr>
            <p:ph type="title" hasCustomPrompt="1"/>
          </p:nvPr>
        </p:nvSpPr>
        <p:spPr>
          <a:xfrm>
            <a:off x="5088383" y="4785064"/>
            <a:ext cx="6795585" cy="1740023"/>
          </a:xfrm>
          <a:prstGeom prst="rect">
            <a:avLst/>
          </a:prstGeom>
          <a:noFill/>
          <a:ln>
            <a:noFill/>
          </a:ln>
        </p:spPr>
        <p:txBody>
          <a:bodyPr spcFirstLastPara="1" wrap="square" lIns="91425" tIns="45700" rIns="91425" bIns="45700" anchor="b" anchorCtr="0">
            <a:normAutofit/>
          </a:bodyPr>
          <a:lstStyle>
            <a:lvl1pPr marR="0" lvl="0" algn="r" rtl="0">
              <a:lnSpc>
                <a:spcPct val="100000"/>
              </a:lnSpc>
              <a:spcBef>
                <a:spcPts val="0"/>
              </a:spcBef>
              <a:spcAft>
                <a:spcPts val="0"/>
              </a:spcAft>
              <a:buClr>
                <a:schemeClr val="lt1"/>
              </a:buClr>
              <a:buSzPts val="5000"/>
              <a:buFont typeface="Open Sans"/>
              <a:buNone/>
              <a:defRPr sz="2000" b="0" i="0" u="none" strike="noStrike" cap="none">
                <a:solidFill>
                  <a:schemeClr val="bg1"/>
                </a:solidFill>
                <a:latin typeface="Open Sans Medium" pitchFamily="2" charset="0"/>
                <a:ea typeface="Open Sans Medium" pitchFamily="2" charset="0"/>
                <a:cs typeface="Open Sans Medium" pitchFamily="2" charset="0"/>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t>Presenter Name (Company, Country Affiliation); </a:t>
            </a:r>
            <a:br>
              <a:rPr lang="en-US" dirty="0"/>
            </a:br>
            <a:r>
              <a:rPr lang="en-US" dirty="0"/>
              <a:t>Co-Presenter Name (Company, Country Affiliation)</a:t>
            </a:r>
            <a:endParaRPr lang="pt-BR" dirty="0"/>
          </a:p>
        </p:txBody>
      </p:sp>
    </p:spTree>
    <p:extLst>
      <p:ext uri="{BB962C8B-B14F-4D97-AF65-F5344CB8AC3E}">
        <p14:creationId xmlns:p14="http://schemas.microsoft.com/office/powerpoint/2010/main" val="133887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pic>
        <p:nvPicPr>
          <p:cNvPr id="7" name="Google Shape;11;p3">
            <a:extLst>
              <a:ext uri="{FF2B5EF4-FFF2-40B4-BE49-F238E27FC236}">
                <a16:creationId xmlns:a16="http://schemas.microsoft.com/office/drawing/2014/main" id="{4B9AC663-689D-161F-F7D7-5678CB4695B5}"/>
              </a:ext>
            </a:extLst>
          </p:cNvPr>
          <p:cNvPicPr preferRelativeResize="0"/>
          <p:nvPr userDrawn="1"/>
        </p:nvPicPr>
        <p:blipFill>
          <a:blip r:embed="rId2"/>
          <a:srcRect/>
          <a:stretch/>
        </p:blipFill>
        <p:spPr>
          <a:xfrm>
            <a:off x="4823" y="34"/>
            <a:ext cx="12182355" cy="6857932"/>
          </a:xfrm>
          <a:prstGeom prst="rect">
            <a:avLst/>
          </a:prstGeom>
          <a:noFill/>
          <a:ln>
            <a:noFill/>
          </a:ln>
        </p:spPr>
      </p:pic>
      <p:sp>
        <p:nvSpPr>
          <p:cNvPr id="8" name="Google Shape;12;p3">
            <a:extLst>
              <a:ext uri="{FF2B5EF4-FFF2-40B4-BE49-F238E27FC236}">
                <a16:creationId xmlns:a16="http://schemas.microsoft.com/office/drawing/2014/main" id="{63538EBE-B7EB-4C1F-A95D-8E377158380D}"/>
              </a:ext>
            </a:extLst>
          </p:cNvPr>
          <p:cNvSpPr txBox="1">
            <a:spLocks noGrp="1"/>
          </p:cNvSpPr>
          <p:nvPr>
            <p:ph type="title" hasCustomPrompt="1"/>
          </p:nvPr>
        </p:nvSpPr>
        <p:spPr>
          <a:xfrm>
            <a:off x="613954" y="444138"/>
            <a:ext cx="10998900" cy="979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A3B49"/>
              </a:buClr>
              <a:buSzPts val="4200"/>
              <a:buFont typeface="Open Sans"/>
              <a:buNone/>
              <a:defRPr sz="3600" b="0" i="0" u="none" strike="noStrike" cap="none">
                <a:solidFill>
                  <a:srgbClr val="821D36"/>
                </a:solidFill>
                <a:latin typeface="Open Sans Light" pitchFamily="2" charset="0"/>
                <a:ea typeface="Open Sans Light" pitchFamily="2" charset="0"/>
                <a:cs typeface="Open Sans Light" pitchFamily="2" charset="0"/>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pt-BR" dirty="0"/>
              <a:t>CLICK TO EDIT TITLE</a:t>
            </a:r>
          </a:p>
        </p:txBody>
      </p:sp>
      <p:sp>
        <p:nvSpPr>
          <p:cNvPr id="9" name="Google Shape;13;p3">
            <a:extLst>
              <a:ext uri="{FF2B5EF4-FFF2-40B4-BE49-F238E27FC236}">
                <a16:creationId xmlns:a16="http://schemas.microsoft.com/office/drawing/2014/main" id="{452D8204-CA76-933E-616B-D4C0226311F8}"/>
              </a:ext>
            </a:extLst>
          </p:cNvPr>
          <p:cNvSpPr txBox="1">
            <a:spLocks noGrp="1"/>
          </p:cNvSpPr>
          <p:nvPr>
            <p:ph type="body" idx="1" hasCustomPrompt="1"/>
          </p:nvPr>
        </p:nvSpPr>
        <p:spPr>
          <a:xfrm>
            <a:off x="596537" y="1825625"/>
            <a:ext cx="10998900" cy="4379866"/>
          </a:xfrm>
          <a:prstGeom prst="rect">
            <a:avLst/>
          </a:prstGeom>
          <a:noFill/>
          <a:ln>
            <a:noFill/>
          </a:ln>
        </p:spPr>
        <p:txBody>
          <a:bodyPr spcFirstLastPara="1" wrap="square" lIns="91425" tIns="45700" rIns="91425" bIns="45700" anchor="t" anchorCtr="0">
            <a:noAutofit/>
          </a:bodyPr>
          <a:lstStyle>
            <a:lvl1pPr marL="63500" marR="0" lvl="0" indent="0" algn="l" rtl="0">
              <a:lnSpc>
                <a:spcPct val="100000"/>
              </a:lnSpc>
              <a:spcBef>
                <a:spcPts val="600"/>
              </a:spcBef>
              <a:spcAft>
                <a:spcPts val="0"/>
              </a:spcAft>
              <a:buClr>
                <a:srgbClr val="A01813"/>
              </a:buClr>
              <a:buSzPts val="2600"/>
              <a:buFont typeface="Noto Sans Symbols"/>
              <a:buNone/>
              <a:defRPr sz="2400" b="0" i="0" u="none" strike="noStrike" cap="none">
                <a:solidFill>
                  <a:srgbClr val="7F7F7F"/>
                </a:solidFill>
                <a:latin typeface="Open Sans" pitchFamily="2" charset="0"/>
                <a:ea typeface="Open Sans" pitchFamily="2" charset="0"/>
                <a:cs typeface="Open Sans" pitchFamily="2" charset="0"/>
                <a:sym typeface="Open Sans"/>
              </a:defRPr>
            </a:lvl1pPr>
            <a:lvl2pPr marL="914400" marR="0" lvl="1" indent="-228600" algn="l" rtl="0">
              <a:lnSpc>
                <a:spcPct val="90000"/>
              </a:lnSpc>
              <a:spcBef>
                <a:spcPts val="600"/>
              </a:spcBef>
              <a:spcAft>
                <a:spcPts val="0"/>
              </a:spcAft>
              <a:buClr>
                <a:srgbClr val="7F7F7F"/>
              </a:buClr>
              <a:buSzPts val="2800"/>
              <a:buFont typeface="Arial"/>
              <a:buNone/>
              <a:defRPr sz="2800" b="0" i="0" u="none" strike="noStrike" cap="none">
                <a:solidFill>
                  <a:srgbClr val="7F7F7F"/>
                </a:solidFill>
                <a:latin typeface="Open Sans"/>
                <a:ea typeface="Open Sans"/>
                <a:cs typeface="Open Sans"/>
                <a:sym typeface="Open Sans"/>
              </a:defRPr>
            </a:lvl2pPr>
            <a:lvl3pPr marL="1371600" marR="0" lvl="2" indent="-393700" algn="l" rtl="0">
              <a:lnSpc>
                <a:spcPct val="100000"/>
              </a:lnSpc>
              <a:spcBef>
                <a:spcPts val="600"/>
              </a:spcBef>
              <a:spcAft>
                <a:spcPts val="0"/>
              </a:spcAft>
              <a:buClr>
                <a:srgbClr val="E40520"/>
              </a:buClr>
              <a:buSzPts val="2600"/>
              <a:buFont typeface="Noto Sans Symbols"/>
              <a:buChar char="▪"/>
              <a:defRPr sz="2600" b="0" i="0" u="none" strike="noStrike" cap="none">
                <a:solidFill>
                  <a:srgbClr val="7F7F7F"/>
                </a:solidFill>
                <a:latin typeface="Open Sans"/>
                <a:ea typeface="Open Sans"/>
                <a:cs typeface="Open Sans"/>
                <a:sym typeface="Open Sans"/>
              </a:defRPr>
            </a:lvl3pPr>
            <a:lvl4pPr marL="1828800" marR="0" lvl="3" indent="-381000" algn="l" rtl="0">
              <a:lnSpc>
                <a:spcPct val="100000"/>
              </a:lnSpc>
              <a:spcBef>
                <a:spcPts val="600"/>
              </a:spcBef>
              <a:spcAft>
                <a:spcPts val="0"/>
              </a:spcAft>
              <a:buClr>
                <a:srgbClr val="FFD966"/>
              </a:buClr>
              <a:buSzPts val="2400"/>
              <a:buFont typeface="Noto Sans Symbols"/>
              <a:buChar char="▪"/>
              <a:defRPr sz="2400" b="0" i="0" u="none" strike="noStrike" cap="none">
                <a:solidFill>
                  <a:srgbClr val="7F7F7F"/>
                </a:solidFill>
                <a:latin typeface="Open Sans"/>
                <a:ea typeface="Open Sans"/>
                <a:cs typeface="Open Sans"/>
                <a:sym typeface="Open Sans"/>
              </a:defRPr>
            </a:lvl4pPr>
            <a:lvl5pPr marL="2286000" marR="0" lvl="4"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pt-BR" dirty="0"/>
              <a:t>Click </a:t>
            </a:r>
            <a:r>
              <a:rPr lang="pt-BR" dirty="0" err="1"/>
              <a:t>to</a:t>
            </a:r>
            <a:r>
              <a:rPr lang="pt-BR" dirty="0"/>
              <a:t> </a:t>
            </a:r>
            <a:r>
              <a:rPr lang="pt-BR" dirty="0" err="1"/>
              <a:t>edit</a:t>
            </a:r>
            <a:r>
              <a:rPr lang="pt-BR" dirty="0"/>
              <a:t> </a:t>
            </a:r>
            <a:r>
              <a:rPr lang="pt-BR" dirty="0" err="1"/>
              <a:t>text</a:t>
            </a:r>
            <a:endParaRPr lang="pt-BR" dirty="0"/>
          </a:p>
          <a:p>
            <a:pPr marL="457200" marR="0" lvl="0" indent="-393700" algn="l" defTabSz="914400" rtl="0" eaLnBrk="1" fontAlgn="auto" latinLnBrk="0" hangingPunct="1">
              <a:lnSpc>
                <a:spcPct val="100000"/>
              </a:lnSpc>
              <a:spcBef>
                <a:spcPts val="600"/>
              </a:spcBef>
              <a:spcAft>
                <a:spcPts val="0"/>
              </a:spcAft>
              <a:buClr>
                <a:srgbClr val="A01813"/>
              </a:buClr>
              <a:buSzPts val="2600"/>
              <a:buFont typeface="Noto Sans Symbols"/>
              <a:buChar char="▪"/>
              <a:tabLst/>
              <a:defRPr/>
            </a:pPr>
            <a:r>
              <a:rPr lang="pt-BR" dirty="0"/>
              <a:t>Click </a:t>
            </a:r>
            <a:r>
              <a:rPr lang="pt-BR" dirty="0" err="1"/>
              <a:t>to</a:t>
            </a:r>
            <a:r>
              <a:rPr lang="pt-BR" dirty="0"/>
              <a:t> </a:t>
            </a:r>
            <a:r>
              <a:rPr lang="pt-BR" dirty="0" err="1"/>
              <a:t>edit</a:t>
            </a:r>
            <a:r>
              <a:rPr lang="pt-BR" dirty="0"/>
              <a:t> </a:t>
            </a:r>
            <a:r>
              <a:rPr lang="pt-BR" dirty="0" err="1"/>
              <a:t>text</a:t>
            </a:r>
            <a:endParaRPr lang="pt-BR" dirty="0"/>
          </a:p>
        </p:txBody>
      </p:sp>
    </p:spTree>
    <p:extLst>
      <p:ext uri="{BB962C8B-B14F-4D97-AF65-F5344CB8AC3E}">
        <p14:creationId xmlns:p14="http://schemas.microsoft.com/office/powerpoint/2010/main" val="2441546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pic>
        <p:nvPicPr>
          <p:cNvPr id="7" name="Google Shape;15;p4">
            <a:extLst>
              <a:ext uri="{FF2B5EF4-FFF2-40B4-BE49-F238E27FC236}">
                <a16:creationId xmlns:a16="http://schemas.microsoft.com/office/drawing/2014/main" id="{60586F81-1BA9-5EF5-34AD-E8AA090F12F7}"/>
              </a:ext>
            </a:extLst>
          </p:cNvPr>
          <p:cNvPicPr preferRelativeResize="0"/>
          <p:nvPr userDrawn="1"/>
        </p:nvPicPr>
        <p:blipFill>
          <a:blip r:embed="rId2"/>
          <a:srcRect/>
          <a:stretch/>
        </p:blipFill>
        <p:spPr>
          <a:xfrm>
            <a:off x="-4116" y="0"/>
            <a:ext cx="12182476" cy="6858001"/>
          </a:xfrm>
          <a:prstGeom prst="rect">
            <a:avLst/>
          </a:prstGeom>
          <a:noFill/>
          <a:ln>
            <a:noFill/>
          </a:ln>
        </p:spPr>
      </p:pic>
      <p:sp>
        <p:nvSpPr>
          <p:cNvPr id="8" name="Google Shape;16;p4">
            <a:extLst>
              <a:ext uri="{FF2B5EF4-FFF2-40B4-BE49-F238E27FC236}">
                <a16:creationId xmlns:a16="http://schemas.microsoft.com/office/drawing/2014/main" id="{3BD876F5-5E97-A41E-A832-D37163EB5674}"/>
              </a:ext>
            </a:extLst>
          </p:cNvPr>
          <p:cNvSpPr txBox="1">
            <a:spLocks noGrp="1"/>
          </p:cNvSpPr>
          <p:nvPr>
            <p:ph type="body" idx="1" hasCustomPrompt="1"/>
          </p:nvPr>
        </p:nvSpPr>
        <p:spPr>
          <a:xfrm>
            <a:off x="1040675" y="754602"/>
            <a:ext cx="5972684" cy="5495278"/>
          </a:xfrm>
          <a:prstGeom prst="rect">
            <a:avLst/>
          </a:prstGeom>
          <a:noFill/>
          <a:ln>
            <a:noFill/>
          </a:ln>
        </p:spPr>
        <p:txBody>
          <a:bodyPr spcFirstLastPara="1" wrap="square" lIns="91425" tIns="45700" rIns="91425" bIns="45700" anchor="t" anchorCtr="0">
            <a:noAutofit/>
          </a:bodyPr>
          <a:lstStyle>
            <a:lvl1pPr marL="63500" marR="0" lvl="0" indent="0" algn="l" rtl="0">
              <a:lnSpc>
                <a:spcPct val="100000"/>
              </a:lnSpc>
              <a:spcBef>
                <a:spcPts val="600"/>
              </a:spcBef>
              <a:spcAft>
                <a:spcPts val="0"/>
              </a:spcAft>
              <a:buClr>
                <a:srgbClr val="A01813"/>
              </a:buClr>
              <a:buSzPts val="2600"/>
              <a:buFont typeface="Noto Sans Symbols"/>
              <a:buNone/>
              <a:defRPr sz="2600" b="0" i="0" u="none" strike="noStrike" cap="none">
                <a:solidFill>
                  <a:srgbClr val="7F7F7F"/>
                </a:solidFill>
                <a:latin typeface="Open Sans"/>
                <a:ea typeface="Open Sans"/>
                <a:cs typeface="Open Sans"/>
                <a:sym typeface="Open Sans"/>
              </a:defRPr>
            </a:lvl1pPr>
            <a:lvl2pPr marL="914400" marR="0" lvl="1" indent="-228600" algn="l" rtl="0">
              <a:lnSpc>
                <a:spcPct val="90000"/>
              </a:lnSpc>
              <a:spcBef>
                <a:spcPts val="600"/>
              </a:spcBef>
              <a:spcAft>
                <a:spcPts val="0"/>
              </a:spcAft>
              <a:buClr>
                <a:srgbClr val="7F7F7F"/>
              </a:buClr>
              <a:buSzPts val="2800"/>
              <a:buFont typeface="Arial"/>
              <a:buNone/>
              <a:defRPr sz="2800" b="0" i="0" u="none" strike="noStrike" cap="none">
                <a:solidFill>
                  <a:srgbClr val="7F7F7F"/>
                </a:solidFill>
                <a:latin typeface="Open Sans"/>
                <a:ea typeface="Open Sans"/>
                <a:cs typeface="Open Sans"/>
                <a:sym typeface="Open Sans"/>
              </a:defRPr>
            </a:lvl2pPr>
            <a:lvl3pPr marL="1371600" marR="0" lvl="2" indent="-393700" algn="l" rtl="0">
              <a:lnSpc>
                <a:spcPct val="100000"/>
              </a:lnSpc>
              <a:spcBef>
                <a:spcPts val="600"/>
              </a:spcBef>
              <a:spcAft>
                <a:spcPts val="0"/>
              </a:spcAft>
              <a:buClr>
                <a:srgbClr val="E40520"/>
              </a:buClr>
              <a:buSzPts val="2600"/>
              <a:buFont typeface="Noto Sans Symbols"/>
              <a:buChar char="▪"/>
              <a:defRPr sz="2600" b="0" i="0" u="none" strike="noStrike" cap="none">
                <a:solidFill>
                  <a:srgbClr val="7F7F7F"/>
                </a:solidFill>
                <a:latin typeface="Open Sans"/>
                <a:ea typeface="Open Sans"/>
                <a:cs typeface="Open Sans"/>
                <a:sym typeface="Open Sans"/>
              </a:defRPr>
            </a:lvl3pPr>
            <a:lvl4pPr marL="1828800" marR="0" lvl="3" indent="-381000" algn="l" rtl="0">
              <a:lnSpc>
                <a:spcPct val="100000"/>
              </a:lnSpc>
              <a:spcBef>
                <a:spcPts val="600"/>
              </a:spcBef>
              <a:spcAft>
                <a:spcPts val="0"/>
              </a:spcAft>
              <a:buClr>
                <a:srgbClr val="FFD966"/>
              </a:buClr>
              <a:buSzPts val="2400"/>
              <a:buFont typeface="Noto Sans Symbols"/>
              <a:buChar char="▪"/>
              <a:defRPr sz="2400" b="0" i="0" u="none" strike="noStrike" cap="none">
                <a:solidFill>
                  <a:srgbClr val="7F7F7F"/>
                </a:solidFill>
                <a:latin typeface="Open Sans"/>
                <a:ea typeface="Open Sans"/>
                <a:cs typeface="Open Sans"/>
                <a:sym typeface="Open Sans"/>
              </a:defRPr>
            </a:lvl4pPr>
            <a:lvl5pPr marL="2286000" marR="0" lvl="4"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pt-BR" dirty="0" err="1"/>
              <a:t>Thank</a:t>
            </a:r>
            <a:r>
              <a:rPr lang="pt-BR" dirty="0"/>
              <a:t> </a:t>
            </a:r>
            <a:r>
              <a:rPr lang="pt-BR" dirty="0" err="1"/>
              <a:t>you</a:t>
            </a:r>
            <a:r>
              <a:rPr lang="pt-BR" dirty="0"/>
              <a:t>!</a:t>
            </a:r>
          </a:p>
          <a:p>
            <a:pPr lvl="0"/>
            <a:r>
              <a:rPr lang="pt-BR" dirty="0"/>
              <a:t>[</a:t>
            </a:r>
            <a:r>
              <a:rPr lang="pt-BR" dirty="0" err="1"/>
              <a:t>contact</a:t>
            </a:r>
            <a:r>
              <a:rPr lang="pt-BR" dirty="0"/>
              <a:t> </a:t>
            </a:r>
            <a:r>
              <a:rPr lang="pt-BR" dirty="0" err="1"/>
              <a:t>information</a:t>
            </a:r>
            <a:r>
              <a:rPr lang="pt-BR" dirty="0"/>
              <a:t>]</a:t>
            </a:r>
          </a:p>
        </p:txBody>
      </p:sp>
    </p:spTree>
    <p:extLst>
      <p:ext uri="{BB962C8B-B14F-4D97-AF65-F5344CB8AC3E}">
        <p14:creationId xmlns:p14="http://schemas.microsoft.com/office/powerpoint/2010/main" val="3459354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pic>
        <p:nvPicPr>
          <p:cNvPr id="8" name="Google Shape;18;p5">
            <a:extLst>
              <a:ext uri="{FF2B5EF4-FFF2-40B4-BE49-F238E27FC236}">
                <a16:creationId xmlns:a16="http://schemas.microsoft.com/office/drawing/2014/main" id="{9752D0F3-6F96-E25B-D84C-D908B65CA03A}"/>
              </a:ext>
            </a:extLst>
          </p:cNvPr>
          <p:cNvPicPr preferRelativeResize="0"/>
          <p:nvPr userDrawn="1"/>
        </p:nvPicPr>
        <p:blipFill>
          <a:blip r:embed="rId2"/>
          <a:srcRect/>
          <a:stretch/>
        </p:blipFill>
        <p:spPr>
          <a:xfrm>
            <a:off x="4823" y="34"/>
            <a:ext cx="12182355" cy="6857932"/>
          </a:xfrm>
          <a:prstGeom prst="rect">
            <a:avLst/>
          </a:prstGeom>
          <a:noFill/>
          <a:ln>
            <a:noFill/>
          </a:ln>
        </p:spPr>
      </p:pic>
      <p:sp>
        <p:nvSpPr>
          <p:cNvPr id="9" name="Google Shape;19;p5">
            <a:extLst>
              <a:ext uri="{FF2B5EF4-FFF2-40B4-BE49-F238E27FC236}">
                <a16:creationId xmlns:a16="http://schemas.microsoft.com/office/drawing/2014/main" id="{3EC9AABF-C4B7-E474-AE4D-B66952D94EAC}"/>
              </a:ext>
            </a:extLst>
          </p:cNvPr>
          <p:cNvSpPr txBox="1">
            <a:spLocks noGrp="1"/>
          </p:cNvSpPr>
          <p:nvPr>
            <p:ph type="title" hasCustomPrompt="1"/>
          </p:nvPr>
        </p:nvSpPr>
        <p:spPr>
          <a:xfrm>
            <a:off x="613954" y="444138"/>
            <a:ext cx="10998900" cy="979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A3B49"/>
              </a:buClr>
              <a:buSzPts val="4200"/>
              <a:buFont typeface="Open Sans"/>
              <a:buNone/>
              <a:defRPr sz="3600" b="0" i="0" u="none" strike="noStrike" cap="none">
                <a:solidFill>
                  <a:srgbClr val="821D36"/>
                </a:solidFill>
                <a:latin typeface="Open Sans Light" pitchFamily="2" charset="0"/>
                <a:ea typeface="Open Sans Light" pitchFamily="2" charset="0"/>
                <a:cs typeface="Open Sans Light" pitchFamily="2" charset="0"/>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pt-BR" dirty="0"/>
              <a:t>CLICK TO EDIT TITLE</a:t>
            </a:r>
          </a:p>
        </p:txBody>
      </p:sp>
      <p:sp>
        <p:nvSpPr>
          <p:cNvPr id="10" name="Google Shape;20;p5">
            <a:extLst>
              <a:ext uri="{FF2B5EF4-FFF2-40B4-BE49-F238E27FC236}">
                <a16:creationId xmlns:a16="http://schemas.microsoft.com/office/drawing/2014/main" id="{1285699E-FE51-B01D-583D-3130BA5188E7}"/>
              </a:ext>
            </a:extLst>
          </p:cNvPr>
          <p:cNvSpPr txBox="1">
            <a:spLocks noGrp="1"/>
          </p:cNvSpPr>
          <p:nvPr>
            <p:ph type="body" idx="1" hasCustomPrompt="1"/>
          </p:nvPr>
        </p:nvSpPr>
        <p:spPr>
          <a:xfrm>
            <a:off x="596536" y="1825625"/>
            <a:ext cx="5255700" cy="4104900"/>
          </a:xfrm>
          <a:prstGeom prst="rect">
            <a:avLst/>
          </a:prstGeom>
          <a:noFill/>
          <a:ln>
            <a:noFill/>
          </a:ln>
        </p:spPr>
        <p:txBody>
          <a:bodyPr spcFirstLastPara="1" wrap="square" lIns="91425" tIns="45700" rIns="91425" bIns="45700" anchor="t" anchorCtr="0">
            <a:noAutofit/>
          </a:bodyPr>
          <a:lstStyle>
            <a:lvl1pPr marL="63500" marR="0" lvl="0" indent="0" algn="l" rtl="0">
              <a:lnSpc>
                <a:spcPct val="100000"/>
              </a:lnSpc>
              <a:spcBef>
                <a:spcPts val="600"/>
              </a:spcBef>
              <a:spcAft>
                <a:spcPts val="0"/>
              </a:spcAft>
              <a:buClr>
                <a:srgbClr val="A01813"/>
              </a:buClr>
              <a:buSzPts val="2600"/>
              <a:buFont typeface="Noto Sans Symbols"/>
              <a:buNone/>
              <a:defRPr sz="2600" b="0" i="0" u="none" strike="noStrike" cap="none">
                <a:solidFill>
                  <a:srgbClr val="7F7F7F"/>
                </a:solidFill>
                <a:latin typeface="Open Sans"/>
                <a:ea typeface="Open Sans"/>
                <a:cs typeface="Open Sans"/>
                <a:sym typeface="Open Sans"/>
              </a:defRPr>
            </a:lvl1pPr>
            <a:lvl2pPr marL="914400" marR="0" lvl="1" indent="-228600" algn="l" rtl="0">
              <a:lnSpc>
                <a:spcPct val="90000"/>
              </a:lnSpc>
              <a:spcBef>
                <a:spcPts val="600"/>
              </a:spcBef>
              <a:spcAft>
                <a:spcPts val="0"/>
              </a:spcAft>
              <a:buClr>
                <a:srgbClr val="7F7F7F"/>
              </a:buClr>
              <a:buSzPts val="2800"/>
              <a:buFont typeface="Arial"/>
              <a:buNone/>
              <a:defRPr sz="2800" b="0" i="0" u="none" strike="noStrike" cap="none">
                <a:solidFill>
                  <a:srgbClr val="7F7F7F"/>
                </a:solidFill>
                <a:latin typeface="Open Sans"/>
                <a:ea typeface="Open Sans"/>
                <a:cs typeface="Open Sans"/>
                <a:sym typeface="Open Sans"/>
              </a:defRPr>
            </a:lvl2pPr>
            <a:lvl3pPr marL="1371600" marR="0" lvl="2" indent="-393700" algn="l" rtl="0">
              <a:lnSpc>
                <a:spcPct val="100000"/>
              </a:lnSpc>
              <a:spcBef>
                <a:spcPts val="600"/>
              </a:spcBef>
              <a:spcAft>
                <a:spcPts val="0"/>
              </a:spcAft>
              <a:buClr>
                <a:srgbClr val="E40520"/>
              </a:buClr>
              <a:buSzPts val="2600"/>
              <a:buFont typeface="Noto Sans Symbols"/>
              <a:buChar char="▪"/>
              <a:defRPr sz="2600" b="0" i="0" u="none" strike="noStrike" cap="none">
                <a:solidFill>
                  <a:srgbClr val="7F7F7F"/>
                </a:solidFill>
                <a:latin typeface="Open Sans"/>
                <a:ea typeface="Open Sans"/>
                <a:cs typeface="Open Sans"/>
                <a:sym typeface="Open Sans"/>
              </a:defRPr>
            </a:lvl3pPr>
            <a:lvl4pPr marL="1828800" marR="0" lvl="3" indent="-381000" algn="l" rtl="0">
              <a:lnSpc>
                <a:spcPct val="100000"/>
              </a:lnSpc>
              <a:spcBef>
                <a:spcPts val="600"/>
              </a:spcBef>
              <a:spcAft>
                <a:spcPts val="0"/>
              </a:spcAft>
              <a:buClr>
                <a:srgbClr val="FFD966"/>
              </a:buClr>
              <a:buSzPts val="2400"/>
              <a:buFont typeface="Noto Sans Symbols"/>
              <a:buChar char="▪"/>
              <a:defRPr sz="2400" b="0" i="0" u="none" strike="noStrike" cap="none">
                <a:solidFill>
                  <a:srgbClr val="7F7F7F"/>
                </a:solidFill>
                <a:latin typeface="Open Sans"/>
                <a:ea typeface="Open Sans"/>
                <a:cs typeface="Open Sans"/>
                <a:sym typeface="Open Sans"/>
              </a:defRPr>
            </a:lvl4pPr>
            <a:lvl5pPr marL="2286000" marR="0" lvl="4"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pt-BR" dirty="0"/>
              <a:t>Click </a:t>
            </a:r>
            <a:r>
              <a:rPr lang="pt-BR" dirty="0" err="1"/>
              <a:t>to</a:t>
            </a:r>
            <a:r>
              <a:rPr lang="pt-BR" dirty="0"/>
              <a:t> </a:t>
            </a:r>
            <a:r>
              <a:rPr lang="pt-BR" dirty="0" err="1"/>
              <a:t>edit</a:t>
            </a:r>
            <a:r>
              <a:rPr lang="pt-BR" dirty="0"/>
              <a:t> </a:t>
            </a:r>
            <a:r>
              <a:rPr lang="pt-BR" dirty="0" err="1"/>
              <a:t>text</a:t>
            </a:r>
            <a:endParaRPr lang="pt-BR" dirty="0"/>
          </a:p>
        </p:txBody>
      </p:sp>
      <p:sp>
        <p:nvSpPr>
          <p:cNvPr id="11" name="Google Shape;21;p5">
            <a:extLst>
              <a:ext uri="{FF2B5EF4-FFF2-40B4-BE49-F238E27FC236}">
                <a16:creationId xmlns:a16="http://schemas.microsoft.com/office/drawing/2014/main" id="{41B23DA2-88DF-BF47-09AE-0B8565369EF6}"/>
              </a:ext>
            </a:extLst>
          </p:cNvPr>
          <p:cNvSpPr txBox="1">
            <a:spLocks noGrp="1"/>
          </p:cNvSpPr>
          <p:nvPr>
            <p:ph type="body" idx="2" hasCustomPrompt="1"/>
          </p:nvPr>
        </p:nvSpPr>
        <p:spPr>
          <a:xfrm>
            <a:off x="6096000" y="1825625"/>
            <a:ext cx="5499600" cy="4148700"/>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600"/>
              </a:spcBef>
              <a:spcAft>
                <a:spcPts val="0"/>
              </a:spcAft>
              <a:buClr>
                <a:srgbClr val="A01813"/>
              </a:buClr>
              <a:buSzPts val="2600"/>
              <a:buFont typeface="Noto Sans Symbols"/>
              <a:buChar char="▪"/>
              <a:defRPr sz="2600" b="0" i="0" u="none" strike="noStrike" cap="none">
                <a:solidFill>
                  <a:srgbClr val="7F7F7F"/>
                </a:solidFill>
                <a:latin typeface="Open Sans"/>
                <a:ea typeface="Open Sans"/>
                <a:cs typeface="Open Sans"/>
                <a:sym typeface="Open Sans"/>
              </a:defRPr>
            </a:lvl1pPr>
            <a:lvl2pPr marL="914400" marR="0" lvl="1" indent="-228600" algn="l" rtl="0">
              <a:lnSpc>
                <a:spcPct val="90000"/>
              </a:lnSpc>
              <a:spcBef>
                <a:spcPts val="600"/>
              </a:spcBef>
              <a:spcAft>
                <a:spcPts val="0"/>
              </a:spcAft>
              <a:buClr>
                <a:srgbClr val="7F7F7F"/>
              </a:buClr>
              <a:buSzPts val="2800"/>
              <a:buFont typeface="Arial"/>
              <a:buNone/>
              <a:defRPr sz="2800" b="0" i="0" u="none" strike="noStrike" cap="none">
                <a:solidFill>
                  <a:srgbClr val="7F7F7F"/>
                </a:solidFill>
                <a:latin typeface="Open Sans"/>
                <a:ea typeface="Open Sans"/>
                <a:cs typeface="Open Sans"/>
                <a:sym typeface="Open Sans"/>
              </a:defRPr>
            </a:lvl2pPr>
            <a:lvl3pPr marL="1371600" marR="0" lvl="2" indent="-393700" algn="l" rtl="0">
              <a:lnSpc>
                <a:spcPct val="100000"/>
              </a:lnSpc>
              <a:spcBef>
                <a:spcPts val="600"/>
              </a:spcBef>
              <a:spcAft>
                <a:spcPts val="0"/>
              </a:spcAft>
              <a:buClr>
                <a:srgbClr val="E40520"/>
              </a:buClr>
              <a:buSzPts val="2600"/>
              <a:buFont typeface="Noto Sans Symbols"/>
              <a:buChar char="▪"/>
              <a:defRPr sz="2600" b="0" i="0" u="none" strike="noStrike" cap="none">
                <a:solidFill>
                  <a:srgbClr val="7F7F7F"/>
                </a:solidFill>
                <a:latin typeface="Open Sans"/>
                <a:ea typeface="Open Sans"/>
                <a:cs typeface="Open Sans"/>
                <a:sym typeface="Open Sans"/>
              </a:defRPr>
            </a:lvl3pPr>
            <a:lvl4pPr marL="1828800" marR="0" lvl="3" indent="-381000" algn="l" rtl="0">
              <a:lnSpc>
                <a:spcPct val="100000"/>
              </a:lnSpc>
              <a:spcBef>
                <a:spcPts val="600"/>
              </a:spcBef>
              <a:spcAft>
                <a:spcPts val="0"/>
              </a:spcAft>
              <a:buClr>
                <a:srgbClr val="FFD966"/>
              </a:buClr>
              <a:buSzPts val="2400"/>
              <a:buFont typeface="Noto Sans Symbols"/>
              <a:buChar char="▪"/>
              <a:defRPr sz="2400" b="0" i="0" u="none" strike="noStrike" cap="none">
                <a:solidFill>
                  <a:srgbClr val="7F7F7F"/>
                </a:solidFill>
                <a:latin typeface="Open Sans"/>
                <a:ea typeface="Open Sans"/>
                <a:cs typeface="Open Sans"/>
                <a:sym typeface="Open Sans"/>
              </a:defRPr>
            </a:lvl4pPr>
            <a:lvl5pPr marL="2286000" marR="0" lvl="4"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pt-BR" dirty="0"/>
              <a:t>Click </a:t>
            </a:r>
            <a:r>
              <a:rPr lang="pt-BR" dirty="0" err="1"/>
              <a:t>to</a:t>
            </a:r>
            <a:r>
              <a:rPr lang="pt-BR" dirty="0"/>
              <a:t> </a:t>
            </a:r>
            <a:r>
              <a:rPr lang="pt-BR" dirty="0" err="1"/>
              <a:t>edit</a:t>
            </a:r>
            <a:r>
              <a:rPr lang="pt-BR" dirty="0"/>
              <a:t> </a:t>
            </a:r>
            <a:r>
              <a:rPr lang="pt-BR" dirty="0" err="1"/>
              <a:t>text</a:t>
            </a:r>
            <a:endParaRPr lang="pt-BR" dirty="0"/>
          </a:p>
        </p:txBody>
      </p:sp>
    </p:spTree>
    <p:extLst>
      <p:ext uri="{BB962C8B-B14F-4D97-AF65-F5344CB8AC3E}">
        <p14:creationId xmlns:p14="http://schemas.microsoft.com/office/powerpoint/2010/main" val="684848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Rozloženie obsahu">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838200" y="900282"/>
            <a:ext cx="10515600" cy="512961"/>
          </a:xfrm>
        </p:spPr>
        <p:txBody>
          <a:bodyPr>
            <a:spAutoFit/>
          </a:bodyPr>
          <a:lstStyle>
            <a:lvl1pPr algn="ctr">
              <a:defRPr sz="3333">
                <a:solidFill>
                  <a:schemeClr val="bg1"/>
                </a:solidFill>
              </a:defRPr>
            </a:lvl1pPr>
          </a:lstStyle>
          <a:p>
            <a:r>
              <a:rPr lang="en-US" dirty="0"/>
              <a:t>CLICK TO ADD A TITLE</a:t>
            </a:r>
            <a:endParaRPr lang="sk-SK" dirty="0"/>
          </a:p>
        </p:txBody>
      </p:sp>
      <p:sp>
        <p:nvSpPr>
          <p:cNvPr id="13" name="Zástupný objekt pre text 11"/>
          <p:cNvSpPr>
            <a:spLocks noGrp="1"/>
          </p:cNvSpPr>
          <p:nvPr>
            <p:ph type="body" sz="quarter" idx="10" hasCustomPrompt="1"/>
          </p:nvPr>
        </p:nvSpPr>
        <p:spPr>
          <a:xfrm>
            <a:off x="2260653" y="2110939"/>
            <a:ext cx="8176889" cy="3765133"/>
          </a:xfrm>
        </p:spPr>
        <p:txBody>
          <a:bodyPr>
            <a:spAutoFit/>
          </a:bodyPr>
          <a:lstStyle>
            <a:lvl1pPr marL="719982" indent="-719982">
              <a:buClr>
                <a:schemeClr val="bg1"/>
              </a:buClr>
              <a:buFont typeface="+mj-lt"/>
              <a:buAutoNum type="arabicPeriod"/>
              <a:defRPr sz="4667">
                <a:solidFill>
                  <a:schemeClr val="bg1"/>
                </a:solidFill>
              </a:defRPr>
            </a:lvl1pPr>
            <a:lvl2pPr marL="1199970" indent="-383990">
              <a:buClr>
                <a:schemeClr val="bg1"/>
              </a:buClr>
              <a:buSzPct val="90000"/>
              <a:buFont typeface="Arial" panose="020B0604020202020204" pitchFamily="34" charset="0"/>
              <a:buChar char="•"/>
              <a:defRPr sz="4667">
                <a:solidFill>
                  <a:schemeClr val="bg1"/>
                </a:solidFill>
              </a:defRPr>
            </a:lvl2pPr>
            <a:lvl3pPr marL="1199970">
              <a:defRPr sz="4667" baseline="0">
                <a:solidFill>
                  <a:schemeClr val="bg1"/>
                </a:solidFill>
              </a:defRPr>
            </a:lvl3pPr>
            <a:lvl4pPr marL="1199970">
              <a:defRPr sz="4667" baseline="0">
                <a:solidFill>
                  <a:schemeClr val="bg1"/>
                </a:solidFill>
              </a:defRPr>
            </a:lvl4pPr>
            <a:lvl5pPr marL="1199970">
              <a:defRPr sz="4667">
                <a:solidFill>
                  <a:schemeClr val="bg1"/>
                </a:solidFill>
              </a:defRPr>
            </a:lvl5pPr>
          </a:lstStyle>
          <a:p>
            <a:pPr lvl="0"/>
            <a:r>
              <a:rPr lang="en-US" dirty="0"/>
              <a:t>Click to add a</a:t>
            </a:r>
            <a:r>
              <a:rPr lang="sk-SK" dirty="0"/>
              <a:t> text</a:t>
            </a:r>
          </a:p>
          <a:p>
            <a:pPr lvl="1"/>
            <a:r>
              <a:rPr lang="en-US" dirty="0"/>
              <a:t>Second level</a:t>
            </a:r>
            <a:endParaRPr lang="sk-SK" dirty="0"/>
          </a:p>
          <a:p>
            <a:pPr lvl="2"/>
            <a:r>
              <a:rPr lang="en-US" dirty="0"/>
              <a:t>Third level</a:t>
            </a:r>
            <a:endParaRPr lang="sk-SK" dirty="0"/>
          </a:p>
          <a:p>
            <a:pPr lvl="3"/>
            <a:r>
              <a:rPr lang="en-US" dirty="0"/>
              <a:t>Fourth</a:t>
            </a:r>
            <a:r>
              <a:rPr lang="sk-SK" dirty="0"/>
              <a:t> level</a:t>
            </a:r>
          </a:p>
          <a:p>
            <a:pPr lvl="4"/>
            <a:r>
              <a:rPr lang="en-US" dirty="0"/>
              <a:t>Fifth</a:t>
            </a:r>
            <a:r>
              <a:rPr lang="sk-SK" dirty="0"/>
              <a:t> level</a:t>
            </a:r>
          </a:p>
        </p:txBody>
      </p:sp>
    </p:spTree>
    <p:extLst>
      <p:ext uri="{BB962C8B-B14F-4D97-AF65-F5344CB8AC3E}">
        <p14:creationId xmlns:p14="http://schemas.microsoft.com/office/powerpoint/2010/main" val="55374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15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AC4EE2D-C5B9-4FA9-A487-D8795F430556}"/>
              </a:ext>
            </a:extLst>
          </p:cNvPr>
          <p:cNvSpPr>
            <a:spLocks noGrp="1"/>
          </p:cNvSpPr>
          <p:nvPr>
            <p:ph type="dt" sz="half" idx="10"/>
          </p:nvPr>
        </p:nvSpPr>
        <p:spPr/>
        <p:txBody>
          <a:bodyPr/>
          <a:lstStyle/>
          <a:p>
            <a:fld id="{318A5ABB-4807-44B2-8954-60EF07FF44FD}" type="datetimeFigureOut">
              <a:rPr lang="es-ES" smtClean="0"/>
              <a:t>28/05/2024</a:t>
            </a:fld>
            <a:endParaRPr lang="es-ES"/>
          </a:p>
        </p:txBody>
      </p:sp>
      <p:sp>
        <p:nvSpPr>
          <p:cNvPr id="3" name="Marcador de pie de página 2">
            <a:extLst>
              <a:ext uri="{FF2B5EF4-FFF2-40B4-BE49-F238E27FC236}">
                <a16:creationId xmlns:a16="http://schemas.microsoft.com/office/drawing/2014/main" id="{D6048478-61F9-4961-8D3F-B7A86088C80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9A39870-DAAE-442A-8CC6-D0FCDF95D08E}"/>
              </a:ext>
            </a:extLst>
          </p:cNvPr>
          <p:cNvSpPr>
            <a:spLocks noGrp="1"/>
          </p:cNvSpPr>
          <p:nvPr>
            <p:ph type="sldNum" sz="quarter" idx="12"/>
          </p:nvPr>
        </p:nvSpPr>
        <p:spPr/>
        <p:txBody>
          <a:bodyPr/>
          <a:lstStyle/>
          <a:p>
            <a:fld id="{673833C0-BF70-4403-AF42-8FB29473E95E}" type="slidenum">
              <a:rPr lang="es-ES" smtClean="0"/>
              <a:t>‹Nº›</a:t>
            </a:fld>
            <a:endParaRPr lang="es-ES"/>
          </a:p>
        </p:txBody>
      </p:sp>
    </p:spTree>
    <p:extLst>
      <p:ext uri="{BB962C8B-B14F-4D97-AF65-F5344CB8AC3E}">
        <p14:creationId xmlns:p14="http://schemas.microsoft.com/office/powerpoint/2010/main" val="3796096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442DEA-44E4-4CEE-9CD3-C0181BD3ECB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88525" y="6360885"/>
            <a:ext cx="1657350" cy="328613"/>
          </a:xfrm>
          <a:prstGeom prst="rect">
            <a:avLst/>
          </a:prstGeom>
        </p:spPr>
      </p:pic>
    </p:spTree>
    <p:extLst>
      <p:ext uri="{BB962C8B-B14F-4D97-AF65-F5344CB8AC3E}">
        <p14:creationId xmlns:p14="http://schemas.microsoft.com/office/powerpoint/2010/main" val="278151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331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6" r:id="rId6"/>
    <p:sldLayoutId id="2147483657" r:id="rId7"/>
    <p:sldLayoutId id="214748365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ccn-cert.cni.es/es/informes/informes-ccn-cert-publicos/7188-ccn-cert-ia-35-23-ciberamenazas-y-tendencias-edicion-2023/file.html"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bin"/><Relationship Id="rId2" Type="http://schemas.openxmlformats.org/officeDocument/2006/relationships/notesSlide" Target="../notesSlides/notesSlide4.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14.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13.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jpe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4.svg"/><Relationship Id="rId11" Type="http://schemas.openxmlformats.org/officeDocument/2006/relationships/image" Target="../media/image14.pn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9.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4.svg"/><Relationship Id="rId4" Type="http://schemas.openxmlformats.org/officeDocument/2006/relationships/image" Target="../media/image93.png"/><Relationship Id="rId9"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0.jp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37.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jp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png"/><Relationship Id="rId17" Type="http://schemas.openxmlformats.org/officeDocument/2006/relationships/image" Target="../media/image139.png"/><Relationship Id="rId2" Type="http://schemas.openxmlformats.org/officeDocument/2006/relationships/notesSlide" Target="../notesSlides/notesSlide8.xml"/><Relationship Id="rId16"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5" Type="http://schemas.openxmlformats.org/officeDocument/2006/relationships/image" Target="../media/image13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s>
</file>

<file path=ppt/slides/_rels/slide38.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jpg"/><Relationship Id="rId12" Type="http://schemas.openxmlformats.org/officeDocument/2006/relationships/image" Target="../media/image1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3.jpg"/><Relationship Id="rId11" Type="http://schemas.openxmlformats.org/officeDocument/2006/relationships/image" Target="../media/image148.png"/><Relationship Id="rId5" Type="http://schemas.openxmlformats.org/officeDocument/2006/relationships/image" Target="../media/image142.jpg"/><Relationship Id="rId10" Type="http://schemas.openxmlformats.org/officeDocument/2006/relationships/image" Target="../media/image147.jpg"/><Relationship Id="rId4" Type="http://schemas.openxmlformats.org/officeDocument/2006/relationships/image" Target="../media/image141.png"/><Relationship Id="rId9" Type="http://schemas.openxmlformats.org/officeDocument/2006/relationships/image" Target="../media/image146.png"/></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150.png"/><Relationship Id="rId4" Type="http://schemas.openxmlformats.org/officeDocument/2006/relationships/image" Target="../media/image14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1.png"/><Relationship Id="rId7" Type="http://schemas.openxmlformats.org/officeDocument/2006/relationships/image" Target="../media/image1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2.png"/><Relationship Id="rId4" Type="http://schemas.microsoft.com/office/2017/06/relationships/model3d" Target="../media/model3d1.glb"/></Relationships>
</file>

<file path=ppt/slides/_rels/slide41.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158.png"/><Relationship Id="rId4" Type="http://schemas.openxmlformats.org/officeDocument/2006/relationships/image" Target="../media/image157.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0.jp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C9F746A-4301-B2B7-F9B7-3929B72DB07C}"/>
              </a:ext>
            </a:extLst>
          </p:cNvPr>
          <p:cNvSpPr>
            <a:spLocks noGrp="1"/>
          </p:cNvSpPr>
          <p:nvPr>
            <p:ph type="title"/>
          </p:nvPr>
        </p:nvSpPr>
        <p:spPr>
          <a:xfrm>
            <a:off x="5289551" y="4953630"/>
            <a:ext cx="6795585" cy="1740023"/>
          </a:xfrm>
        </p:spPr>
        <p:txBody>
          <a:bodyPr>
            <a:normAutofit/>
          </a:bodyPr>
          <a:lstStyle/>
          <a:p>
            <a:r>
              <a:rPr lang="pt-BR" sz="2400" dirty="0" err="1"/>
              <a:t>Masato</a:t>
            </a:r>
            <a:r>
              <a:rPr lang="pt-BR" sz="2400" dirty="0"/>
              <a:t> </a:t>
            </a:r>
            <a:r>
              <a:rPr lang="pt-BR" sz="2400" dirty="0" err="1"/>
              <a:t>Ikegami</a:t>
            </a:r>
            <a:r>
              <a:rPr lang="pt-BR" sz="2400" dirty="0"/>
              <a:t> (Canon IT </a:t>
            </a:r>
            <a:r>
              <a:rPr lang="pt-BR" sz="2400" dirty="0" err="1"/>
              <a:t>Solutions</a:t>
            </a:r>
            <a:r>
              <a:rPr lang="pt-BR" sz="2400" dirty="0"/>
              <a:t> Inc., </a:t>
            </a:r>
            <a:r>
              <a:rPr lang="pt-BR" sz="2400" dirty="0" err="1"/>
              <a:t>Japan</a:t>
            </a:r>
            <a:r>
              <a:rPr lang="pt-BR" sz="2400" dirty="0"/>
              <a:t>)</a:t>
            </a:r>
            <a:br>
              <a:rPr lang="pt-BR" sz="2400" dirty="0"/>
            </a:br>
            <a:r>
              <a:rPr lang="pt-BR" sz="2400" dirty="0"/>
              <a:t>Josep </a:t>
            </a:r>
            <a:r>
              <a:rPr lang="pt-BR" sz="2400" dirty="0" err="1"/>
              <a:t>Albors</a:t>
            </a:r>
            <a:r>
              <a:rPr lang="pt-BR" sz="2400" dirty="0"/>
              <a:t> (Ontinet.com, Spain)</a:t>
            </a:r>
          </a:p>
        </p:txBody>
      </p:sp>
      <p:sp>
        <p:nvSpPr>
          <p:cNvPr id="5" name="Google Shape;9;p2">
            <a:extLst>
              <a:ext uri="{FF2B5EF4-FFF2-40B4-BE49-F238E27FC236}">
                <a16:creationId xmlns:a16="http://schemas.microsoft.com/office/drawing/2014/main" id="{B877449D-5AB4-31B4-240A-268D2C3F8A95}"/>
              </a:ext>
            </a:extLst>
          </p:cNvPr>
          <p:cNvSpPr txBox="1">
            <a:spLocks/>
          </p:cNvSpPr>
          <p:nvPr/>
        </p:nvSpPr>
        <p:spPr>
          <a:xfrm>
            <a:off x="4663440" y="1526790"/>
            <a:ext cx="7220529" cy="2547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eaLnBrk="1" hangingPunct="1">
              <a:lnSpc>
                <a:spcPct val="100000"/>
              </a:lnSpc>
              <a:spcBef>
                <a:spcPts val="0"/>
              </a:spcBef>
              <a:spcAft>
                <a:spcPts val="0"/>
              </a:spcAft>
              <a:buClr>
                <a:schemeClr val="lt1"/>
              </a:buClr>
              <a:buSzPts val="5000"/>
              <a:buFont typeface="Open Sans"/>
              <a:buNone/>
              <a:defRPr sz="5000" b="0" i="0" u="none" strike="noStrike" cap="none">
                <a:solidFill>
                  <a:srgbClr val="821D36"/>
                </a:solidFill>
                <a:latin typeface="Open Sans Light" pitchFamily="2" charset="0"/>
                <a:ea typeface="Open Sans Light" pitchFamily="2" charset="0"/>
                <a:cs typeface="Open Sans Light" pitchFamily="2" charset="0"/>
                <a:sym typeface="Open Sans"/>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4000" b="1" dirty="0"/>
              <a:t>So Far and Yet so Close:</a:t>
            </a:r>
          </a:p>
          <a:p>
            <a:pPr algn="l"/>
            <a:r>
              <a:rPr lang="en-US" sz="3200" dirty="0"/>
              <a:t>A story of collaboration between Japan and Spain while analyzing simultaneous </a:t>
            </a:r>
            <a:r>
              <a:rPr lang="en-US" sz="3200" dirty="0" err="1"/>
              <a:t>infostealers</a:t>
            </a:r>
            <a:r>
              <a:rPr lang="en-US" sz="3200" dirty="0"/>
              <a:t> campaigns</a:t>
            </a:r>
            <a:endParaRPr lang="pt-BR" sz="3200" dirty="0"/>
          </a:p>
        </p:txBody>
      </p:sp>
    </p:spTree>
    <p:extLst>
      <p:ext uri="{BB962C8B-B14F-4D97-AF65-F5344CB8AC3E}">
        <p14:creationId xmlns:p14="http://schemas.microsoft.com/office/powerpoint/2010/main" val="2368927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blogs.protegerse.com/wp-content/SMS1b.png">
            <a:extLst>
              <a:ext uri="{FF2B5EF4-FFF2-40B4-BE49-F238E27FC236}">
                <a16:creationId xmlns:a16="http://schemas.microsoft.com/office/drawing/2014/main" id="{63A83EF2-415C-47A0-975D-42FE0FA56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94" y="1222125"/>
            <a:ext cx="5442102" cy="38218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8436" name="Picture 4" descr="https://blogs.protegerse.com/wp-content/DHL1-1-526x1024.jpg">
            <a:extLst>
              <a:ext uri="{FF2B5EF4-FFF2-40B4-BE49-F238E27FC236}">
                <a16:creationId xmlns:a16="http://schemas.microsoft.com/office/drawing/2014/main" id="{B6DAB96F-66BC-4BA2-B5E5-52B6DBA11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45853"/>
            <a:ext cx="2790842" cy="54332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CF6734B0-763A-41FF-8063-242091504715}"/>
              </a:ext>
            </a:extLst>
          </p:cNvPr>
          <p:cNvSpPr/>
          <p:nvPr/>
        </p:nvSpPr>
        <p:spPr>
          <a:xfrm>
            <a:off x="840658" y="1519084"/>
            <a:ext cx="1769807" cy="368710"/>
          </a:xfrm>
          <a:prstGeom prst="rect">
            <a:avLst/>
          </a:prstGeom>
          <a:noFill/>
          <a:ln w="25400">
            <a:solidFill>
              <a:srgbClr val="FF0000"/>
            </a:solidFill>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pic>
        <p:nvPicPr>
          <p:cNvPr id="9" name="Imagen 8">
            <a:extLst>
              <a:ext uri="{FF2B5EF4-FFF2-40B4-BE49-F238E27FC236}">
                <a16:creationId xmlns:a16="http://schemas.microsoft.com/office/drawing/2014/main" id="{7DD7C232-B0D0-4863-8F2F-4AB2ECDE20FD}"/>
              </a:ext>
            </a:extLst>
          </p:cNvPr>
          <p:cNvPicPr>
            <a:picLocks noChangeAspect="1"/>
          </p:cNvPicPr>
          <p:nvPr/>
        </p:nvPicPr>
        <p:blipFill>
          <a:blip r:embed="rId4"/>
          <a:stretch>
            <a:fillRect/>
          </a:stretch>
        </p:blipFill>
        <p:spPr>
          <a:xfrm>
            <a:off x="9036406" y="845853"/>
            <a:ext cx="3129329" cy="5386552"/>
          </a:xfrm>
          <a:prstGeom prst="rect">
            <a:avLst/>
          </a:prstGeom>
          <a:ln>
            <a:noFill/>
          </a:ln>
          <a:effectLst>
            <a:outerShdw blurRad="190500" algn="tl" rotWithShape="0">
              <a:srgbClr val="000000">
                <a:alpha val="70000"/>
              </a:srgbClr>
            </a:outerShdw>
          </a:effectLst>
        </p:spPr>
      </p:pic>
      <p:sp>
        <p:nvSpPr>
          <p:cNvPr id="10" name="Título 1">
            <a:extLst>
              <a:ext uri="{FF2B5EF4-FFF2-40B4-BE49-F238E27FC236}">
                <a16:creationId xmlns:a16="http://schemas.microsoft.com/office/drawing/2014/main" id="{D0CA6D71-6AE4-4DEF-B33F-5C92F8F44C36}"/>
              </a:ext>
            </a:extLst>
          </p:cNvPr>
          <p:cNvSpPr>
            <a:spLocks noGrp="1"/>
          </p:cNvSpPr>
          <p:nvPr>
            <p:ph type="title"/>
          </p:nvPr>
        </p:nvSpPr>
        <p:spPr>
          <a:xfrm>
            <a:off x="0" y="90810"/>
            <a:ext cx="10998900" cy="979800"/>
          </a:xfrm>
        </p:spPr>
        <p:txBody>
          <a:bodyPr/>
          <a:lstStyle/>
          <a:p>
            <a:r>
              <a:rPr lang="es-ES" sz="3200" dirty="0" err="1"/>
              <a:t>With</a:t>
            </a:r>
            <a:r>
              <a:rPr lang="es-ES" sz="3200" dirty="0"/>
              <a:t> </a:t>
            </a:r>
            <a:r>
              <a:rPr lang="es-ES" sz="3200" dirty="0" err="1"/>
              <a:t>some</a:t>
            </a:r>
            <a:r>
              <a:rPr lang="es-ES" sz="3200" dirty="0"/>
              <a:t> </a:t>
            </a:r>
            <a:r>
              <a:rPr lang="es-ES" sz="3200" dirty="0" err="1"/>
              <a:t>exceptions</a:t>
            </a:r>
            <a:endParaRPr lang="es-ES" sz="3200" dirty="0"/>
          </a:p>
        </p:txBody>
      </p:sp>
      <p:pic>
        <p:nvPicPr>
          <p:cNvPr id="7" name="Imagen 6">
            <a:extLst>
              <a:ext uri="{FF2B5EF4-FFF2-40B4-BE49-F238E27FC236}">
                <a16:creationId xmlns:a16="http://schemas.microsoft.com/office/drawing/2014/main" id="{DC1F209E-A7AA-46F4-BBC1-541DA20053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7830" y="90810"/>
            <a:ext cx="1032754" cy="6024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7835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76E5E34-8D76-8ABA-A368-EB22C17C6B12}"/>
              </a:ext>
            </a:extLst>
          </p:cNvPr>
          <p:cNvPicPr>
            <a:picLocks noChangeAspect="1"/>
          </p:cNvPicPr>
          <p:nvPr/>
        </p:nvPicPr>
        <p:blipFill>
          <a:blip r:embed="rId2"/>
          <a:stretch>
            <a:fillRect/>
          </a:stretch>
        </p:blipFill>
        <p:spPr>
          <a:xfrm>
            <a:off x="385402" y="2139889"/>
            <a:ext cx="10894496" cy="4121253"/>
          </a:xfrm>
          <a:prstGeom prst="rect">
            <a:avLst/>
          </a:prstGeom>
        </p:spPr>
      </p:pic>
      <p:sp>
        <p:nvSpPr>
          <p:cNvPr id="2" name="タイトル 1">
            <a:extLst>
              <a:ext uri="{FF2B5EF4-FFF2-40B4-BE49-F238E27FC236}">
                <a16:creationId xmlns:a16="http://schemas.microsoft.com/office/drawing/2014/main" id="{62EB4CBC-2751-5D10-2696-AF7C59953767}"/>
              </a:ext>
            </a:extLst>
          </p:cNvPr>
          <p:cNvSpPr>
            <a:spLocks noGrp="1"/>
          </p:cNvSpPr>
          <p:nvPr>
            <p:ph type="title"/>
          </p:nvPr>
        </p:nvSpPr>
        <p:spPr/>
        <p:txBody>
          <a:bodyPr/>
          <a:lstStyle/>
          <a:p>
            <a:r>
              <a:rPr lang="en-US" altLang="ja-JP" sz="3600" dirty="0" err="1"/>
              <a:t>Infostealers</a:t>
            </a:r>
            <a:r>
              <a:rPr lang="en-US" altLang="ja-JP" sz="3600" dirty="0"/>
              <a:t> trends</a:t>
            </a:r>
            <a:endParaRPr kumimoji="1" lang="ja-JP" altLang="en-US" dirty="0"/>
          </a:p>
        </p:txBody>
      </p:sp>
      <p:sp>
        <p:nvSpPr>
          <p:cNvPr id="3" name="テキスト プレースホルダー 2">
            <a:extLst>
              <a:ext uri="{FF2B5EF4-FFF2-40B4-BE49-F238E27FC236}">
                <a16:creationId xmlns:a16="http://schemas.microsoft.com/office/drawing/2014/main" id="{4451924A-FECB-3829-3ED5-42344E9581D7}"/>
              </a:ext>
            </a:extLst>
          </p:cNvPr>
          <p:cNvSpPr>
            <a:spLocks noGrp="1"/>
          </p:cNvSpPr>
          <p:nvPr>
            <p:ph type="body" idx="1"/>
          </p:nvPr>
        </p:nvSpPr>
        <p:spPr>
          <a:xfrm>
            <a:off x="596550" y="1411979"/>
            <a:ext cx="10998900" cy="1300909"/>
          </a:xfrm>
        </p:spPr>
        <p:txBody>
          <a:bodyPr/>
          <a:lstStyle/>
          <a:p>
            <a:pPr marL="406400" indent="-342900">
              <a:lnSpc>
                <a:spcPct val="150000"/>
              </a:lnSpc>
              <a:buFont typeface="Arial" panose="020B0604020202020204" pitchFamily="34" charset="0"/>
              <a:buChar char="•"/>
            </a:pPr>
            <a:r>
              <a:rPr kumimoji="1" lang="en-US" altLang="ja-JP" sz="2200" dirty="0">
                <a:solidFill>
                  <a:schemeClr val="tx1"/>
                </a:solidFill>
              </a:rPr>
              <a:t>Some detection spikes are seen simultaneously in both Japan and Spain.</a:t>
            </a:r>
          </a:p>
          <a:p>
            <a:pPr marL="406400" indent="-342900">
              <a:lnSpc>
                <a:spcPct val="150000"/>
              </a:lnSpc>
              <a:buFont typeface="Arial" panose="020B0604020202020204" pitchFamily="34" charset="0"/>
              <a:buChar char="•"/>
            </a:pPr>
            <a:r>
              <a:rPr kumimoji="1" lang="en-US" altLang="ja-JP" sz="2200" dirty="0">
                <a:solidFill>
                  <a:schemeClr val="tx1"/>
                </a:solidFill>
              </a:rPr>
              <a:t>Only Spain has spikes in November.</a:t>
            </a:r>
          </a:p>
          <a:p>
            <a:pPr>
              <a:lnSpc>
                <a:spcPct val="150000"/>
              </a:lnSpc>
            </a:pPr>
            <a:endParaRPr kumimoji="1" lang="ja-JP" altLang="en-US" sz="2200" dirty="0"/>
          </a:p>
        </p:txBody>
      </p:sp>
      <p:sp>
        <p:nvSpPr>
          <p:cNvPr id="15" name="正方形/長方形 14">
            <a:extLst>
              <a:ext uri="{FF2B5EF4-FFF2-40B4-BE49-F238E27FC236}">
                <a16:creationId xmlns:a16="http://schemas.microsoft.com/office/drawing/2014/main" id="{2143E268-ECA5-05CF-0A3A-0FEE28C650BA}"/>
              </a:ext>
            </a:extLst>
          </p:cNvPr>
          <p:cNvSpPr/>
          <p:nvPr/>
        </p:nvSpPr>
        <p:spPr>
          <a:xfrm>
            <a:off x="10776521" y="6457890"/>
            <a:ext cx="1415479" cy="400110"/>
          </a:xfrm>
          <a:prstGeom prst="rect">
            <a:avLst/>
          </a:prstGeom>
        </p:spPr>
        <p:txBody>
          <a:bodyPr wrap="square">
            <a:spAutoFit/>
          </a:bodyPr>
          <a:lstStyle/>
          <a:p>
            <a:pPr algn="r"/>
            <a:r>
              <a:rPr lang="en-US" altLang="ja-JP" sz="2000" dirty="0">
                <a:solidFill>
                  <a:schemeClr val="bg1"/>
                </a:solidFill>
              </a:rPr>
              <a:t>TLP:CLEAR</a:t>
            </a:r>
          </a:p>
        </p:txBody>
      </p:sp>
      <p:cxnSp>
        <p:nvCxnSpPr>
          <p:cNvPr id="16" name="直線コネクタ 15">
            <a:extLst>
              <a:ext uri="{FF2B5EF4-FFF2-40B4-BE49-F238E27FC236}">
                <a16:creationId xmlns:a16="http://schemas.microsoft.com/office/drawing/2014/main" id="{650FE870-E2EA-247F-8757-3AD745218C95}"/>
              </a:ext>
            </a:extLst>
          </p:cNvPr>
          <p:cNvCxnSpPr>
            <a:cxnSpLocks/>
          </p:cNvCxnSpPr>
          <p:nvPr/>
        </p:nvCxnSpPr>
        <p:spPr>
          <a:xfrm>
            <a:off x="11136560" y="3424834"/>
            <a:ext cx="36775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12386F5B-6911-B112-B5DE-8122B34C1E1C}"/>
              </a:ext>
            </a:extLst>
          </p:cNvPr>
          <p:cNvSpPr txBox="1"/>
          <p:nvPr/>
        </p:nvSpPr>
        <p:spPr>
          <a:xfrm>
            <a:off x="6672065" y="6118889"/>
            <a:ext cx="4680520" cy="338554"/>
          </a:xfrm>
          <a:prstGeom prst="rect">
            <a:avLst/>
          </a:prstGeom>
          <a:noFill/>
        </p:spPr>
        <p:txBody>
          <a:bodyPr wrap="square" rtlCol="0">
            <a:spAutoFit/>
          </a:bodyPr>
          <a:lstStyle/>
          <a:p>
            <a:r>
              <a:rPr kumimoji="1" lang="en-US" altLang="ja-JP" sz="1600" dirty="0">
                <a:solidFill>
                  <a:schemeClr val="tx1">
                    <a:lumMod val="85000"/>
                    <a:lumOff val="15000"/>
                  </a:schemeClr>
                </a:solidFill>
              </a:rPr>
              <a:t>7 days average, </a:t>
            </a:r>
            <a:r>
              <a:rPr kumimoji="1" lang="en-US" altLang="ja-JP" sz="1600" dirty="0" err="1">
                <a:solidFill>
                  <a:schemeClr val="tx1">
                    <a:lumMod val="85000"/>
                    <a:lumOff val="15000"/>
                  </a:schemeClr>
                </a:solidFill>
              </a:rPr>
              <a:t>normarlized</a:t>
            </a:r>
            <a:r>
              <a:rPr kumimoji="1" lang="en-US" altLang="ja-JP" sz="1600" dirty="0">
                <a:solidFill>
                  <a:schemeClr val="tx1">
                    <a:lumMod val="85000"/>
                    <a:lumOff val="15000"/>
                  </a:schemeClr>
                </a:solidFill>
              </a:rPr>
              <a:t> by each country</a:t>
            </a:r>
            <a:endParaRPr kumimoji="1" lang="ja-JP" altLang="en-US" sz="1600" dirty="0">
              <a:solidFill>
                <a:schemeClr val="tx1">
                  <a:lumMod val="85000"/>
                  <a:lumOff val="15000"/>
                </a:schemeClr>
              </a:solidFill>
            </a:endParaRPr>
          </a:p>
        </p:txBody>
      </p:sp>
      <p:cxnSp>
        <p:nvCxnSpPr>
          <p:cNvPr id="18" name="直線コネクタ 17">
            <a:extLst>
              <a:ext uri="{FF2B5EF4-FFF2-40B4-BE49-F238E27FC236}">
                <a16:creationId xmlns:a16="http://schemas.microsoft.com/office/drawing/2014/main" id="{62867F34-E7CD-17A9-9B53-7912EDB3E16B}"/>
              </a:ext>
            </a:extLst>
          </p:cNvPr>
          <p:cNvCxnSpPr>
            <a:cxnSpLocks/>
          </p:cNvCxnSpPr>
          <p:nvPr/>
        </p:nvCxnSpPr>
        <p:spPr>
          <a:xfrm>
            <a:off x="11128846" y="3924922"/>
            <a:ext cx="36775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1C4B9837-2645-C27C-9B01-91F0C5940C49}"/>
              </a:ext>
            </a:extLst>
          </p:cNvPr>
          <p:cNvSpPr txBox="1"/>
          <p:nvPr/>
        </p:nvSpPr>
        <p:spPr>
          <a:xfrm>
            <a:off x="11568608" y="3212976"/>
            <a:ext cx="623392" cy="461665"/>
          </a:xfrm>
          <a:prstGeom prst="rect">
            <a:avLst/>
          </a:prstGeom>
          <a:noFill/>
        </p:spPr>
        <p:txBody>
          <a:bodyPr wrap="square" rtlCol="0">
            <a:spAutoFit/>
          </a:bodyPr>
          <a:lstStyle/>
          <a:p>
            <a:r>
              <a:rPr kumimoji="1" lang="en-US" altLang="ja-JP" sz="2400" dirty="0">
                <a:solidFill>
                  <a:schemeClr val="tx1">
                    <a:lumMod val="85000"/>
                    <a:lumOff val="15000"/>
                  </a:schemeClr>
                </a:solidFill>
              </a:rPr>
              <a:t>JP</a:t>
            </a:r>
            <a:endParaRPr kumimoji="1" lang="ja-JP" altLang="en-US" sz="2400" dirty="0">
              <a:solidFill>
                <a:schemeClr val="tx1">
                  <a:lumMod val="85000"/>
                  <a:lumOff val="15000"/>
                </a:schemeClr>
              </a:solidFill>
            </a:endParaRPr>
          </a:p>
        </p:txBody>
      </p:sp>
      <p:sp>
        <p:nvSpPr>
          <p:cNvPr id="20" name="テキスト ボックス 19">
            <a:extLst>
              <a:ext uri="{FF2B5EF4-FFF2-40B4-BE49-F238E27FC236}">
                <a16:creationId xmlns:a16="http://schemas.microsoft.com/office/drawing/2014/main" id="{C2D6E06E-E371-F3A2-CE0D-40B5261DA032}"/>
              </a:ext>
            </a:extLst>
          </p:cNvPr>
          <p:cNvSpPr txBox="1"/>
          <p:nvPr/>
        </p:nvSpPr>
        <p:spPr>
          <a:xfrm>
            <a:off x="11560893" y="3708772"/>
            <a:ext cx="623392" cy="461665"/>
          </a:xfrm>
          <a:prstGeom prst="rect">
            <a:avLst/>
          </a:prstGeom>
          <a:noFill/>
        </p:spPr>
        <p:txBody>
          <a:bodyPr wrap="square" rtlCol="0">
            <a:spAutoFit/>
          </a:bodyPr>
          <a:lstStyle/>
          <a:p>
            <a:r>
              <a:rPr lang="en-US" altLang="ja-JP" sz="2400" dirty="0">
                <a:solidFill>
                  <a:schemeClr val="tx1">
                    <a:lumMod val="85000"/>
                    <a:lumOff val="15000"/>
                  </a:schemeClr>
                </a:solidFill>
              </a:rPr>
              <a:t>ES</a:t>
            </a:r>
            <a:endParaRPr kumimoji="1" lang="ja-JP" altLang="en-US" sz="2400" dirty="0">
              <a:solidFill>
                <a:schemeClr val="tx1">
                  <a:lumMod val="85000"/>
                  <a:lumOff val="15000"/>
                </a:schemeClr>
              </a:solidFill>
            </a:endParaRPr>
          </a:p>
        </p:txBody>
      </p:sp>
      <p:pic>
        <p:nvPicPr>
          <p:cNvPr id="5" name="図 4">
            <a:extLst>
              <a:ext uri="{FF2B5EF4-FFF2-40B4-BE49-F238E27FC236}">
                <a16:creationId xmlns:a16="http://schemas.microsoft.com/office/drawing/2014/main" id="{F36E9F21-B55F-D016-0437-1D20296DD313}"/>
              </a:ext>
            </a:extLst>
          </p:cNvPr>
          <p:cNvPicPr>
            <a:picLocks noChangeAspect="1"/>
          </p:cNvPicPr>
          <p:nvPr/>
        </p:nvPicPr>
        <p:blipFill>
          <a:blip r:embed="rId3"/>
          <a:stretch>
            <a:fillRect/>
          </a:stretch>
        </p:blipFill>
        <p:spPr>
          <a:xfrm>
            <a:off x="682113" y="2151849"/>
            <a:ext cx="10260987" cy="4363570"/>
          </a:xfrm>
          <a:prstGeom prst="rect">
            <a:avLst/>
          </a:prstGeom>
        </p:spPr>
      </p:pic>
      <p:sp>
        <p:nvSpPr>
          <p:cNvPr id="6" name="Elipse 5">
            <a:extLst>
              <a:ext uri="{FF2B5EF4-FFF2-40B4-BE49-F238E27FC236}">
                <a16:creationId xmlns:a16="http://schemas.microsoft.com/office/drawing/2014/main" id="{E34073A9-2E10-4A1F-B827-D95003FD30CC}"/>
              </a:ext>
            </a:extLst>
          </p:cNvPr>
          <p:cNvSpPr/>
          <p:nvPr/>
        </p:nvSpPr>
        <p:spPr>
          <a:xfrm>
            <a:off x="2098904" y="3114531"/>
            <a:ext cx="652272" cy="658554"/>
          </a:xfrm>
          <a:prstGeom prst="ellipse">
            <a:avLst/>
          </a:pr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Elipse 20">
            <a:extLst>
              <a:ext uri="{FF2B5EF4-FFF2-40B4-BE49-F238E27FC236}">
                <a16:creationId xmlns:a16="http://schemas.microsoft.com/office/drawing/2014/main" id="{A38A9494-0653-49F0-AF46-4F7CC5A2BC02}"/>
              </a:ext>
            </a:extLst>
          </p:cNvPr>
          <p:cNvSpPr/>
          <p:nvPr/>
        </p:nvSpPr>
        <p:spPr>
          <a:xfrm>
            <a:off x="6747600" y="4692629"/>
            <a:ext cx="652272" cy="658554"/>
          </a:xfrm>
          <a:prstGeom prst="ellipse">
            <a:avLst/>
          </a:pr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Elipse 21">
            <a:extLst>
              <a:ext uri="{FF2B5EF4-FFF2-40B4-BE49-F238E27FC236}">
                <a16:creationId xmlns:a16="http://schemas.microsoft.com/office/drawing/2014/main" id="{6214D5BA-5869-4ADD-9A16-8727004DAFA0}"/>
              </a:ext>
            </a:extLst>
          </p:cNvPr>
          <p:cNvSpPr/>
          <p:nvPr/>
        </p:nvSpPr>
        <p:spPr>
          <a:xfrm>
            <a:off x="4775514" y="5116743"/>
            <a:ext cx="652272" cy="658554"/>
          </a:xfrm>
          <a:prstGeom prst="ellipse">
            <a:avLst/>
          </a:pr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lipse 22">
            <a:extLst>
              <a:ext uri="{FF2B5EF4-FFF2-40B4-BE49-F238E27FC236}">
                <a16:creationId xmlns:a16="http://schemas.microsoft.com/office/drawing/2014/main" id="{93EE89A2-E938-41BB-85D8-C22135D44F54}"/>
              </a:ext>
            </a:extLst>
          </p:cNvPr>
          <p:cNvSpPr/>
          <p:nvPr/>
        </p:nvSpPr>
        <p:spPr>
          <a:xfrm>
            <a:off x="5709626" y="5351183"/>
            <a:ext cx="479922" cy="487137"/>
          </a:xfrm>
          <a:prstGeom prst="ellipse">
            <a:avLst/>
          </a:pr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Elipse 23">
            <a:extLst>
              <a:ext uri="{FF2B5EF4-FFF2-40B4-BE49-F238E27FC236}">
                <a16:creationId xmlns:a16="http://schemas.microsoft.com/office/drawing/2014/main" id="{27D23CCB-F087-476B-B1A0-FAD2B48647CE}"/>
              </a:ext>
            </a:extLst>
          </p:cNvPr>
          <p:cNvSpPr/>
          <p:nvPr/>
        </p:nvSpPr>
        <p:spPr>
          <a:xfrm>
            <a:off x="6359415" y="5360266"/>
            <a:ext cx="489626" cy="437674"/>
          </a:xfrm>
          <a:prstGeom prst="ellipse">
            <a:avLst/>
          </a:pr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lipse 24">
            <a:extLst>
              <a:ext uri="{FF2B5EF4-FFF2-40B4-BE49-F238E27FC236}">
                <a16:creationId xmlns:a16="http://schemas.microsoft.com/office/drawing/2014/main" id="{3CDCFC64-B766-4233-8E2C-B06F7947EE6D}"/>
              </a:ext>
            </a:extLst>
          </p:cNvPr>
          <p:cNvSpPr/>
          <p:nvPr/>
        </p:nvSpPr>
        <p:spPr>
          <a:xfrm>
            <a:off x="2633730" y="2902660"/>
            <a:ext cx="828313" cy="829234"/>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Elipse 25">
            <a:extLst>
              <a:ext uri="{FF2B5EF4-FFF2-40B4-BE49-F238E27FC236}">
                <a16:creationId xmlns:a16="http://schemas.microsoft.com/office/drawing/2014/main" id="{141B853E-C842-4282-B2B7-BF75E1642B97}"/>
              </a:ext>
            </a:extLst>
          </p:cNvPr>
          <p:cNvSpPr/>
          <p:nvPr/>
        </p:nvSpPr>
        <p:spPr>
          <a:xfrm>
            <a:off x="4752147" y="4556378"/>
            <a:ext cx="725089" cy="723766"/>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Elipse 26">
            <a:extLst>
              <a:ext uri="{FF2B5EF4-FFF2-40B4-BE49-F238E27FC236}">
                <a16:creationId xmlns:a16="http://schemas.microsoft.com/office/drawing/2014/main" id="{F7370F20-5543-4EBF-A7D3-F29F377C1EEB}"/>
              </a:ext>
            </a:extLst>
          </p:cNvPr>
          <p:cNvSpPr/>
          <p:nvPr/>
        </p:nvSpPr>
        <p:spPr>
          <a:xfrm>
            <a:off x="5660751" y="5158405"/>
            <a:ext cx="420775" cy="437673"/>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Elipse 27">
            <a:extLst>
              <a:ext uri="{FF2B5EF4-FFF2-40B4-BE49-F238E27FC236}">
                <a16:creationId xmlns:a16="http://schemas.microsoft.com/office/drawing/2014/main" id="{8A5919DA-D832-483E-8F5F-1E37459D43E1}"/>
              </a:ext>
            </a:extLst>
          </p:cNvPr>
          <p:cNvSpPr/>
          <p:nvPr/>
        </p:nvSpPr>
        <p:spPr>
          <a:xfrm>
            <a:off x="6351466" y="4980955"/>
            <a:ext cx="420775" cy="437673"/>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Elipse 29">
            <a:extLst>
              <a:ext uri="{FF2B5EF4-FFF2-40B4-BE49-F238E27FC236}">
                <a16:creationId xmlns:a16="http://schemas.microsoft.com/office/drawing/2014/main" id="{42C3B76D-7A94-4B78-B2A2-77C71B93908D}"/>
              </a:ext>
            </a:extLst>
          </p:cNvPr>
          <p:cNvSpPr/>
          <p:nvPr/>
        </p:nvSpPr>
        <p:spPr>
          <a:xfrm>
            <a:off x="6860751" y="4556378"/>
            <a:ext cx="725089" cy="723766"/>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Elipse 30">
            <a:extLst>
              <a:ext uri="{FF2B5EF4-FFF2-40B4-BE49-F238E27FC236}">
                <a16:creationId xmlns:a16="http://schemas.microsoft.com/office/drawing/2014/main" id="{D17EEDE5-1600-4ED7-B892-1B8B8F1FAC63}"/>
              </a:ext>
            </a:extLst>
          </p:cNvPr>
          <p:cNvSpPr/>
          <p:nvPr/>
        </p:nvSpPr>
        <p:spPr>
          <a:xfrm>
            <a:off x="8119405" y="4854996"/>
            <a:ext cx="481844" cy="523494"/>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Elipse 31">
            <a:extLst>
              <a:ext uri="{FF2B5EF4-FFF2-40B4-BE49-F238E27FC236}">
                <a16:creationId xmlns:a16="http://schemas.microsoft.com/office/drawing/2014/main" id="{0246C643-0331-47EA-8C77-EA15E0536558}"/>
              </a:ext>
            </a:extLst>
          </p:cNvPr>
          <p:cNvSpPr/>
          <p:nvPr/>
        </p:nvSpPr>
        <p:spPr>
          <a:xfrm>
            <a:off x="8376282" y="5175059"/>
            <a:ext cx="479922" cy="487137"/>
          </a:xfrm>
          <a:prstGeom prst="ellipse">
            <a:avLst/>
          </a:pr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3" name="Imagen 32">
            <a:extLst>
              <a:ext uri="{FF2B5EF4-FFF2-40B4-BE49-F238E27FC236}">
                <a16:creationId xmlns:a16="http://schemas.microsoft.com/office/drawing/2014/main" id="{37D30971-B18C-4DAE-8D3C-027D0D0CA7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9484" y="494958"/>
            <a:ext cx="948116" cy="553067"/>
          </a:xfrm>
          <a:prstGeom prst="rect">
            <a:avLst/>
          </a:prstGeom>
        </p:spPr>
      </p:pic>
      <p:pic>
        <p:nvPicPr>
          <p:cNvPr id="34" name="Imagen 33">
            <a:extLst>
              <a:ext uri="{FF2B5EF4-FFF2-40B4-BE49-F238E27FC236}">
                <a16:creationId xmlns:a16="http://schemas.microsoft.com/office/drawing/2014/main" id="{2E50C6B8-2752-4E53-887E-1F2E2CE5F5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1117" y="494957"/>
            <a:ext cx="948116" cy="5530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1336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EB4CBC-2751-5D10-2696-AF7C59953767}"/>
              </a:ext>
            </a:extLst>
          </p:cNvPr>
          <p:cNvSpPr>
            <a:spLocks noGrp="1"/>
          </p:cNvSpPr>
          <p:nvPr>
            <p:ph type="title"/>
          </p:nvPr>
        </p:nvSpPr>
        <p:spPr/>
        <p:txBody>
          <a:bodyPr/>
          <a:lstStyle/>
          <a:p>
            <a:r>
              <a:rPr lang="en-US" altLang="ja-JP" sz="3600" dirty="0"/>
              <a:t>Emotet in Japan</a:t>
            </a:r>
            <a:endParaRPr kumimoji="1" lang="ja-JP" altLang="en-US" dirty="0"/>
          </a:p>
        </p:txBody>
      </p:sp>
      <p:sp>
        <p:nvSpPr>
          <p:cNvPr id="3" name="テキスト プレースホルダー 2">
            <a:extLst>
              <a:ext uri="{FF2B5EF4-FFF2-40B4-BE49-F238E27FC236}">
                <a16:creationId xmlns:a16="http://schemas.microsoft.com/office/drawing/2014/main" id="{4451924A-FECB-3829-3ED5-42344E9581D7}"/>
              </a:ext>
            </a:extLst>
          </p:cNvPr>
          <p:cNvSpPr>
            <a:spLocks noGrp="1"/>
          </p:cNvSpPr>
          <p:nvPr>
            <p:ph type="body" idx="1"/>
          </p:nvPr>
        </p:nvSpPr>
        <p:spPr>
          <a:xfrm>
            <a:off x="596550" y="1392930"/>
            <a:ext cx="5499450" cy="4379866"/>
          </a:xfrm>
        </p:spPr>
        <p:txBody>
          <a:bodyPr/>
          <a:lstStyle/>
          <a:p>
            <a:pPr marL="406400" indent="-342900">
              <a:lnSpc>
                <a:spcPct val="150000"/>
              </a:lnSpc>
              <a:buFont typeface="Arial" panose="020B0604020202020204" pitchFamily="34" charset="0"/>
              <a:buChar char="•"/>
            </a:pPr>
            <a:r>
              <a:rPr kumimoji="1" lang="en-US" altLang="ja-JP" dirty="0">
                <a:solidFill>
                  <a:schemeClr val="tx1"/>
                </a:solidFill>
              </a:rPr>
              <a:t>JNSA’s survey shows that organizations in almost all parts of the Japan have been infected with EMOTET.</a:t>
            </a:r>
          </a:p>
          <a:p>
            <a:pPr marL="406400" indent="-342900">
              <a:lnSpc>
                <a:spcPct val="150000"/>
              </a:lnSpc>
              <a:buFont typeface="Arial" panose="020B0604020202020204" pitchFamily="34" charset="0"/>
              <a:buChar char="•"/>
            </a:pPr>
            <a:r>
              <a:rPr kumimoji="1" lang="en-US" altLang="ja-JP" dirty="0">
                <a:solidFill>
                  <a:schemeClr val="tx1"/>
                </a:solidFill>
              </a:rPr>
              <a:t>Most are small and medium-sized enterprises.</a:t>
            </a:r>
          </a:p>
        </p:txBody>
      </p:sp>
      <p:pic>
        <p:nvPicPr>
          <p:cNvPr id="6" name="図 5">
            <a:extLst>
              <a:ext uri="{FF2B5EF4-FFF2-40B4-BE49-F238E27FC236}">
                <a16:creationId xmlns:a16="http://schemas.microsoft.com/office/drawing/2014/main" id="{F2DC4F9E-A028-E68A-B636-E0FEEB63669E}"/>
              </a:ext>
            </a:extLst>
          </p:cNvPr>
          <p:cNvPicPr>
            <a:picLocks noChangeAspect="1"/>
          </p:cNvPicPr>
          <p:nvPr/>
        </p:nvPicPr>
        <p:blipFill>
          <a:blip r:embed="rId2"/>
          <a:stretch>
            <a:fillRect/>
          </a:stretch>
        </p:blipFill>
        <p:spPr>
          <a:xfrm>
            <a:off x="6168008" y="1257226"/>
            <a:ext cx="4968552" cy="4532939"/>
          </a:xfrm>
          <a:prstGeom prst="rect">
            <a:avLst/>
          </a:prstGeom>
        </p:spPr>
      </p:pic>
      <p:sp>
        <p:nvSpPr>
          <p:cNvPr id="7" name="テキスト ボックス 6">
            <a:extLst>
              <a:ext uri="{FF2B5EF4-FFF2-40B4-BE49-F238E27FC236}">
                <a16:creationId xmlns:a16="http://schemas.microsoft.com/office/drawing/2014/main" id="{DB2FEB7C-889A-207D-DF8E-4B6AD7FC8FBD}"/>
              </a:ext>
            </a:extLst>
          </p:cNvPr>
          <p:cNvSpPr txBox="1"/>
          <p:nvPr/>
        </p:nvSpPr>
        <p:spPr>
          <a:xfrm>
            <a:off x="5192464" y="5890642"/>
            <a:ext cx="6919639" cy="523220"/>
          </a:xfrm>
          <a:prstGeom prst="rect">
            <a:avLst/>
          </a:prstGeom>
          <a:noFill/>
        </p:spPr>
        <p:txBody>
          <a:bodyPr wrap="square">
            <a:spAutoFit/>
          </a:bodyPr>
          <a:lstStyle/>
          <a:p>
            <a:pPr algn="r"/>
            <a:r>
              <a:rPr lang="en-US" altLang="ja-JP" sz="1400" dirty="0">
                <a:latin typeface="Open Sans" pitchFamily="2" charset="0"/>
                <a:ea typeface="Open Sans" pitchFamily="2" charset="0"/>
                <a:cs typeface="Open Sans" pitchFamily="2" charset="0"/>
              </a:rPr>
              <a:t>Survey of organisations affected by cyber-attacks (JNSA)</a:t>
            </a:r>
          </a:p>
          <a:p>
            <a:pPr algn="r"/>
            <a:r>
              <a:rPr lang="en-US" altLang="ja-JP" sz="1400" dirty="0">
                <a:latin typeface="Open Sans" pitchFamily="2" charset="0"/>
                <a:ea typeface="Open Sans" pitchFamily="2" charset="0"/>
                <a:cs typeface="Open Sans" pitchFamily="2" charset="0"/>
              </a:rPr>
              <a:t>https://www.jnsa.org/result/incidentdamage/data/incidentdamage_20231024.pdf</a:t>
            </a:r>
            <a:endParaRPr lang="ja-JP" altLang="en-US" sz="1400" dirty="0">
              <a:latin typeface="Open Sans" pitchFamily="2" charset="0"/>
              <a:cs typeface="Open Sans" pitchFamily="2" charset="0"/>
            </a:endParaRPr>
          </a:p>
        </p:txBody>
      </p:sp>
      <p:sp>
        <p:nvSpPr>
          <p:cNvPr id="8" name="テキスト ボックス 7">
            <a:extLst>
              <a:ext uri="{FF2B5EF4-FFF2-40B4-BE49-F238E27FC236}">
                <a16:creationId xmlns:a16="http://schemas.microsoft.com/office/drawing/2014/main" id="{911D9B64-57A5-4C74-D868-D6580C7E2E11}"/>
              </a:ext>
            </a:extLst>
          </p:cNvPr>
          <p:cNvSpPr txBox="1"/>
          <p:nvPr/>
        </p:nvSpPr>
        <p:spPr>
          <a:xfrm>
            <a:off x="5447928" y="826299"/>
            <a:ext cx="6750709" cy="369332"/>
          </a:xfrm>
          <a:prstGeom prst="rect">
            <a:avLst/>
          </a:prstGeom>
          <a:noFill/>
        </p:spPr>
        <p:txBody>
          <a:bodyPr wrap="square" rtlCol="0">
            <a:spAutoFit/>
          </a:bodyPr>
          <a:lstStyle/>
          <a:p>
            <a:pPr algn="ctr"/>
            <a:r>
              <a:rPr lang="en-US" altLang="ja-JP" dirty="0">
                <a:solidFill>
                  <a:schemeClr val="tx1">
                    <a:lumMod val="85000"/>
                    <a:lumOff val="15000"/>
                  </a:schemeClr>
                </a:solidFill>
                <a:latin typeface="Open Sans" pitchFamily="2" charset="0"/>
                <a:ea typeface="Open Sans" pitchFamily="2" charset="0"/>
                <a:cs typeface="Open Sans" pitchFamily="2" charset="0"/>
              </a:rPr>
              <a:t>Map of organizations</a:t>
            </a:r>
            <a:r>
              <a:rPr lang="ja-JP" altLang="en-US" dirty="0">
                <a:solidFill>
                  <a:schemeClr val="tx1">
                    <a:lumMod val="85000"/>
                    <a:lumOff val="15000"/>
                  </a:schemeClr>
                </a:solidFill>
                <a:latin typeface="Open Sans" pitchFamily="2" charset="0"/>
                <a:cs typeface="Open Sans" pitchFamily="2" charset="0"/>
              </a:rPr>
              <a:t> </a:t>
            </a:r>
            <a:r>
              <a:rPr lang="en-US" altLang="ja-JP" dirty="0">
                <a:solidFill>
                  <a:schemeClr val="tx1">
                    <a:lumMod val="85000"/>
                    <a:lumOff val="15000"/>
                  </a:schemeClr>
                </a:solidFill>
                <a:latin typeface="Open Sans" pitchFamily="2" charset="0"/>
                <a:ea typeface="Open Sans" pitchFamily="2" charset="0"/>
                <a:cs typeface="Open Sans" pitchFamily="2" charset="0"/>
              </a:rPr>
              <a:t>affected by Emotet</a:t>
            </a:r>
            <a:r>
              <a:rPr lang="ja-JP" altLang="en-US" dirty="0">
                <a:solidFill>
                  <a:schemeClr val="tx1">
                    <a:lumMod val="85000"/>
                    <a:lumOff val="15000"/>
                  </a:schemeClr>
                </a:solidFill>
                <a:latin typeface="Open Sans" pitchFamily="2" charset="0"/>
                <a:cs typeface="Open Sans" pitchFamily="2" charset="0"/>
              </a:rPr>
              <a:t> </a:t>
            </a:r>
            <a:r>
              <a:rPr lang="en-US" altLang="ja-JP" dirty="0">
                <a:solidFill>
                  <a:schemeClr val="tx1">
                    <a:lumMod val="85000"/>
                    <a:lumOff val="15000"/>
                  </a:schemeClr>
                </a:solidFill>
                <a:latin typeface="Open Sans" pitchFamily="2" charset="0"/>
                <a:ea typeface="Open Sans" pitchFamily="2" charset="0"/>
                <a:cs typeface="Open Sans" pitchFamily="2" charset="0"/>
              </a:rPr>
              <a:t>(2017/1~2022/6)</a:t>
            </a:r>
            <a:endParaRPr lang="ja-JP" altLang="en-US" dirty="0">
              <a:solidFill>
                <a:schemeClr val="tx1">
                  <a:lumMod val="85000"/>
                  <a:lumOff val="15000"/>
                </a:schemeClr>
              </a:solidFill>
              <a:latin typeface="Open Sans" pitchFamily="2" charset="0"/>
              <a:cs typeface="Open Sans" pitchFamily="2" charset="0"/>
            </a:endParaRPr>
          </a:p>
        </p:txBody>
      </p:sp>
      <p:pic>
        <p:nvPicPr>
          <p:cNvPr id="9" name="Imagen 8">
            <a:extLst>
              <a:ext uri="{FF2B5EF4-FFF2-40B4-BE49-F238E27FC236}">
                <a16:creationId xmlns:a16="http://schemas.microsoft.com/office/drawing/2014/main" id="{2354DF8C-2E52-4B31-B980-86B1141C43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6677" y="488170"/>
            <a:ext cx="948116" cy="5530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27752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EB4CBC-2751-5D10-2696-AF7C59953767}"/>
              </a:ext>
            </a:extLst>
          </p:cNvPr>
          <p:cNvSpPr>
            <a:spLocks noGrp="1"/>
          </p:cNvSpPr>
          <p:nvPr>
            <p:ph type="title"/>
          </p:nvPr>
        </p:nvSpPr>
        <p:spPr/>
        <p:txBody>
          <a:bodyPr/>
          <a:lstStyle/>
          <a:p>
            <a:r>
              <a:rPr lang="en-US" altLang="ja-JP" sz="3600" dirty="0">
                <a:solidFill>
                  <a:srgbClr val="7B4855"/>
                </a:solidFill>
              </a:rPr>
              <a:t>Emotet in Japan</a:t>
            </a:r>
            <a:endParaRPr kumimoji="1" lang="ja-JP" altLang="en-US" dirty="0">
              <a:solidFill>
                <a:srgbClr val="7B4855"/>
              </a:solidFill>
            </a:endParaRPr>
          </a:p>
        </p:txBody>
      </p:sp>
      <p:sp>
        <p:nvSpPr>
          <p:cNvPr id="5" name="テキスト プレースホルダー 4">
            <a:extLst>
              <a:ext uri="{FF2B5EF4-FFF2-40B4-BE49-F238E27FC236}">
                <a16:creationId xmlns:a16="http://schemas.microsoft.com/office/drawing/2014/main" id="{56871261-EA11-7AF8-499B-4540CD89A8DB}"/>
              </a:ext>
            </a:extLst>
          </p:cNvPr>
          <p:cNvSpPr>
            <a:spLocks noGrp="1"/>
          </p:cNvSpPr>
          <p:nvPr>
            <p:ph type="body" idx="1"/>
          </p:nvPr>
        </p:nvSpPr>
        <p:spPr>
          <a:xfrm>
            <a:off x="114300" y="1868075"/>
            <a:ext cx="4558616" cy="4379866"/>
          </a:xfrm>
        </p:spPr>
        <p:txBody>
          <a:bodyPr/>
          <a:lstStyle/>
          <a:p>
            <a:pPr marL="406400" indent="-342900">
              <a:lnSpc>
                <a:spcPct val="150000"/>
              </a:lnSpc>
              <a:buFont typeface="Arial" panose="020B0604020202020204" pitchFamily="34" charset="0"/>
              <a:buChar char="•"/>
            </a:pPr>
            <a:r>
              <a:rPr lang="en-US" altLang="ja-JP" dirty="0">
                <a:solidFill>
                  <a:schemeClr val="tx1"/>
                </a:solidFill>
              </a:rPr>
              <a:t>We have counted incident reports of Emotet in Japan.</a:t>
            </a:r>
          </a:p>
          <a:p>
            <a:pPr marL="406400" indent="-342900">
              <a:lnSpc>
                <a:spcPct val="150000"/>
              </a:lnSpc>
              <a:buFont typeface="Arial" panose="020B0604020202020204" pitchFamily="34" charset="0"/>
              <a:buChar char="•"/>
            </a:pPr>
            <a:r>
              <a:rPr lang="en-US" altLang="ja-JP" dirty="0">
                <a:solidFill>
                  <a:schemeClr val="tx1"/>
                </a:solidFill>
              </a:rPr>
              <a:t>This result also shows that the target is not always a large-scale company.</a:t>
            </a:r>
          </a:p>
          <a:p>
            <a:pPr marL="406400" indent="-342900">
              <a:lnSpc>
                <a:spcPct val="150000"/>
              </a:lnSpc>
              <a:buFont typeface="Arial" panose="020B0604020202020204" pitchFamily="34" charset="0"/>
              <a:buChar char="•"/>
            </a:pPr>
            <a:endParaRPr lang="ja-JP" altLang="en-US" dirty="0"/>
          </a:p>
        </p:txBody>
      </p:sp>
      <p:pic>
        <p:nvPicPr>
          <p:cNvPr id="9" name="図 8">
            <a:extLst>
              <a:ext uri="{FF2B5EF4-FFF2-40B4-BE49-F238E27FC236}">
                <a16:creationId xmlns:a16="http://schemas.microsoft.com/office/drawing/2014/main" id="{CC236AE9-3BC0-2432-9112-F284D74BFB2C}"/>
              </a:ext>
            </a:extLst>
          </p:cNvPr>
          <p:cNvPicPr/>
          <p:nvPr/>
        </p:nvPicPr>
        <p:blipFill rotWithShape="1">
          <a:blip r:embed="rId2"/>
          <a:srcRect r="3887"/>
          <a:stretch/>
        </p:blipFill>
        <p:spPr>
          <a:xfrm>
            <a:off x="4805584" y="2198390"/>
            <a:ext cx="7123064" cy="4168476"/>
          </a:xfrm>
          <a:prstGeom prst="rect">
            <a:avLst/>
          </a:prstGeom>
          <a:ln>
            <a:solidFill>
              <a:schemeClr val="tx1"/>
            </a:solidFill>
          </a:ln>
        </p:spPr>
      </p:pic>
      <p:sp>
        <p:nvSpPr>
          <p:cNvPr id="10" name="テキスト ボックス 9">
            <a:extLst>
              <a:ext uri="{FF2B5EF4-FFF2-40B4-BE49-F238E27FC236}">
                <a16:creationId xmlns:a16="http://schemas.microsoft.com/office/drawing/2014/main" id="{33987BAB-B846-F61E-85E1-1AD33455DBDD}"/>
              </a:ext>
            </a:extLst>
          </p:cNvPr>
          <p:cNvSpPr txBox="1"/>
          <p:nvPr/>
        </p:nvSpPr>
        <p:spPr>
          <a:xfrm>
            <a:off x="8529847" y="2757428"/>
            <a:ext cx="720080" cy="261610"/>
          </a:xfrm>
          <a:prstGeom prst="rect">
            <a:avLst/>
          </a:prstGeom>
          <a:solidFill>
            <a:schemeClr val="bg1"/>
          </a:solidFill>
        </p:spPr>
        <p:txBody>
          <a:bodyPr wrap="square" rtlCol="0">
            <a:spAutoFit/>
          </a:bodyPr>
          <a:lstStyle/>
          <a:p>
            <a:r>
              <a:rPr lang="en-US" altLang="ja-JP" sz="1100" dirty="0">
                <a:solidFill>
                  <a:schemeClr val="tx1">
                    <a:lumMod val="85000"/>
                    <a:lumOff val="15000"/>
                  </a:schemeClr>
                </a:solidFill>
                <a:latin typeface="Open Sans" pitchFamily="2" charset="0"/>
                <a:ea typeface="Open Sans" pitchFamily="2" charset="0"/>
                <a:cs typeface="Open Sans" pitchFamily="2" charset="0"/>
              </a:rPr>
              <a:t>Hospital</a:t>
            </a:r>
            <a:endParaRPr lang="ja-JP" altLang="en-US" sz="1100" dirty="0">
              <a:solidFill>
                <a:schemeClr val="tx1">
                  <a:lumMod val="85000"/>
                  <a:lumOff val="15000"/>
                </a:schemeClr>
              </a:solidFill>
              <a:latin typeface="Open Sans" pitchFamily="2" charset="0"/>
              <a:cs typeface="Open Sans" pitchFamily="2" charset="0"/>
            </a:endParaRPr>
          </a:p>
        </p:txBody>
      </p:sp>
      <p:sp>
        <p:nvSpPr>
          <p:cNvPr id="11" name="テキスト ボックス 10">
            <a:extLst>
              <a:ext uri="{FF2B5EF4-FFF2-40B4-BE49-F238E27FC236}">
                <a16:creationId xmlns:a16="http://schemas.microsoft.com/office/drawing/2014/main" id="{310752C8-A2F6-82E0-4CF4-125AEEA54876}"/>
              </a:ext>
            </a:extLst>
          </p:cNvPr>
          <p:cNvSpPr txBox="1"/>
          <p:nvPr/>
        </p:nvSpPr>
        <p:spPr>
          <a:xfrm>
            <a:off x="8529846" y="2964596"/>
            <a:ext cx="1094204" cy="261610"/>
          </a:xfrm>
          <a:prstGeom prst="rect">
            <a:avLst/>
          </a:prstGeom>
          <a:solidFill>
            <a:schemeClr val="bg1"/>
          </a:solidFill>
        </p:spPr>
        <p:txBody>
          <a:bodyPr wrap="square" rtlCol="0">
            <a:spAutoFit/>
          </a:bodyPr>
          <a:lstStyle/>
          <a:p>
            <a:r>
              <a:rPr lang="en-US" altLang="ja-JP" sz="1100" dirty="0">
                <a:solidFill>
                  <a:schemeClr val="tx1">
                    <a:lumMod val="85000"/>
                    <a:lumOff val="15000"/>
                  </a:schemeClr>
                </a:solidFill>
                <a:latin typeface="Open Sans" pitchFamily="2" charset="0"/>
                <a:ea typeface="Open Sans" pitchFamily="2" charset="0"/>
                <a:cs typeface="Open Sans" pitchFamily="2" charset="0"/>
              </a:rPr>
              <a:t>University</a:t>
            </a:r>
            <a:endParaRPr lang="ja-JP" altLang="en-US" sz="1100" dirty="0">
              <a:solidFill>
                <a:schemeClr val="tx1">
                  <a:lumMod val="85000"/>
                  <a:lumOff val="15000"/>
                </a:schemeClr>
              </a:solidFill>
              <a:latin typeface="Open Sans" pitchFamily="2" charset="0"/>
              <a:cs typeface="Open Sans" pitchFamily="2" charset="0"/>
            </a:endParaRPr>
          </a:p>
        </p:txBody>
      </p:sp>
      <p:sp>
        <p:nvSpPr>
          <p:cNvPr id="12" name="テキスト ボックス 11">
            <a:extLst>
              <a:ext uri="{FF2B5EF4-FFF2-40B4-BE49-F238E27FC236}">
                <a16:creationId xmlns:a16="http://schemas.microsoft.com/office/drawing/2014/main" id="{A6717C56-A837-51C5-DAF3-9DEBD35017C5}"/>
              </a:ext>
            </a:extLst>
          </p:cNvPr>
          <p:cNvSpPr txBox="1"/>
          <p:nvPr/>
        </p:nvSpPr>
        <p:spPr>
          <a:xfrm>
            <a:off x="8529847" y="2288650"/>
            <a:ext cx="950187" cy="261610"/>
          </a:xfrm>
          <a:prstGeom prst="rect">
            <a:avLst/>
          </a:prstGeom>
          <a:solidFill>
            <a:schemeClr val="bg1"/>
          </a:solidFill>
        </p:spPr>
        <p:txBody>
          <a:bodyPr wrap="square" rtlCol="0">
            <a:spAutoFit/>
          </a:bodyPr>
          <a:lstStyle/>
          <a:p>
            <a:r>
              <a:rPr lang="en-US" altLang="ja-JP" sz="1100" dirty="0">
                <a:solidFill>
                  <a:schemeClr val="tx1">
                    <a:lumMod val="85000"/>
                    <a:lumOff val="15000"/>
                  </a:schemeClr>
                </a:solidFill>
                <a:latin typeface="Open Sans" pitchFamily="2" charset="0"/>
                <a:ea typeface="Open Sans" pitchFamily="2" charset="0"/>
                <a:cs typeface="Open Sans" pitchFamily="2" charset="0"/>
              </a:rPr>
              <a:t>Enterprise</a:t>
            </a:r>
            <a:endParaRPr lang="ja-JP" altLang="en-US" sz="1100" dirty="0">
              <a:solidFill>
                <a:schemeClr val="tx1">
                  <a:lumMod val="85000"/>
                  <a:lumOff val="15000"/>
                </a:schemeClr>
              </a:solidFill>
              <a:latin typeface="Open Sans" pitchFamily="2" charset="0"/>
              <a:cs typeface="Open Sans" pitchFamily="2" charset="0"/>
            </a:endParaRPr>
          </a:p>
        </p:txBody>
      </p:sp>
      <p:sp>
        <p:nvSpPr>
          <p:cNvPr id="13" name="テキスト ボックス 12">
            <a:extLst>
              <a:ext uri="{FF2B5EF4-FFF2-40B4-BE49-F238E27FC236}">
                <a16:creationId xmlns:a16="http://schemas.microsoft.com/office/drawing/2014/main" id="{5E0A3B26-8FE4-D1BF-B8AC-CDDE4CDC2280}"/>
              </a:ext>
            </a:extLst>
          </p:cNvPr>
          <p:cNvSpPr txBox="1"/>
          <p:nvPr/>
        </p:nvSpPr>
        <p:spPr>
          <a:xfrm>
            <a:off x="8529846" y="2511160"/>
            <a:ext cx="1528554" cy="261610"/>
          </a:xfrm>
          <a:prstGeom prst="rect">
            <a:avLst/>
          </a:prstGeom>
          <a:solidFill>
            <a:schemeClr val="bg1"/>
          </a:solidFill>
        </p:spPr>
        <p:txBody>
          <a:bodyPr wrap="square" rtlCol="0">
            <a:spAutoFit/>
          </a:bodyPr>
          <a:lstStyle/>
          <a:p>
            <a:r>
              <a:rPr lang="en-US" altLang="ja-JP" sz="1100" dirty="0">
                <a:solidFill>
                  <a:schemeClr val="tx1">
                    <a:lumMod val="85000"/>
                    <a:lumOff val="15000"/>
                  </a:schemeClr>
                </a:solidFill>
                <a:latin typeface="Open Sans" pitchFamily="2" charset="0"/>
                <a:ea typeface="Open Sans" pitchFamily="2" charset="0"/>
                <a:cs typeface="Open Sans" pitchFamily="2" charset="0"/>
              </a:rPr>
              <a:t>Other organizations</a:t>
            </a:r>
            <a:endParaRPr lang="ja-JP" altLang="en-US" sz="1100" dirty="0">
              <a:solidFill>
                <a:schemeClr val="tx1">
                  <a:lumMod val="85000"/>
                  <a:lumOff val="15000"/>
                </a:schemeClr>
              </a:solidFill>
              <a:latin typeface="Open Sans" pitchFamily="2" charset="0"/>
              <a:cs typeface="Open Sans" pitchFamily="2" charset="0"/>
            </a:endParaRPr>
          </a:p>
        </p:txBody>
      </p:sp>
      <p:sp>
        <p:nvSpPr>
          <p:cNvPr id="16" name="テキスト ボックス 15">
            <a:extLst>
              <a:ext uri="{FF2B5EF4-FFF2-40B4-BE49-F238E27FC236}">
                <a16:creationId xmlns:a16="http://schemas.microsoft.com/office/drawing/2014/main" id="{D2E6C3F0-44C3-AFB0-298B-903D26EC2E7C}"/>
              </a:ext>
            </a:extLst>
          </p:cNvPr>
          <p:cNvSpPr txBox="1"/>
          <p:nvPr/>
        </p:nvSpPr>
        <p:spPr>
          <a:xfrm>
            <a:off x="8529845" y="3194573"/>
            <a:ext cx="1094204" cy="430887"/>
          </a:xfrm>
          <a:prstGeom prst="rect">
            <a:avLst/>
          </a:prstGeom>
          <a:solidFill>
            <a:schemeClr val="bg1"/>
          </a:solidFill>
        </p:spPr>
        <p:txBody>
          <a:bodyPr wrap="square" rtlCol="0">
            <a:spAutoFit/>
          </a:bodyPr>
          <a:lstStyle/>
          <a:p>
            <a:r>
              <a:rPr lang="en-US" altLang="ja-JP" sz="1100" dirty="0">
                <a:solidFill>
                  <a:schemeClr val="tx1">
                    <a:lumMod val="85000"/>
                    <a:lumOff val="15000"/>
                  </a:schemeClr>
                </a:solidFill>
                <a:latin typeface="Open Sans" pitchFamily="2" charset="0"/>
                <a:ea typeface="Open Sans" pitchFamily="2" charset="0"/>
                <a:cs typeface="Open Sans" pitchFamily="2" charset="0"/>
              </a:rPr>
              <a:t>Educational Corporation</a:t>
            </a:r>
          </a:p>
        </p:txBody>
      </p:sp>
      <p:sp>
        <p:nvSpPr>
          <p:cNvPr id="17" name="テキスト ボックス 16">
            <a:extLst>
              <a:ext uri="{FF2B5EF4-FFF2-40B4-BE49-F238E27FC236}">
                <a16:creationId xmlns:a16="http://schemas.microsoft.com/office/drawing/2014/main" id="{16BDC4A6-0EEA-3EE7-D208-7BFB86E04FD8}"/>
              </a:ext>
            </a:extLst>
          </p:cNvPr>
          <p:cNvSpPr txBox="1"/>
          <p:nvPr/>
        </p:nvSpPr>
        <p:spPr>
          <a:xfrm>
            <a:off x="5227186" y="5736882"/>
            <a:ext cx="1129640" cy="246221"/>
          </a:xfrm>
          <a:prstGeom prst="rect">
            <a:avLst/>
          </a:prstGeom>
          <a:solidFill>
            <a:schemeClr val="bg1"/>
          </a:solidFill>
        </p:spPr>
        <p:txBody>
          <a:bodyPr wrap="square" rtlCol="0">
            <a:spAutoFit/>
          </a:bodyPr>
          <a:lstStyle/>
          <a:p>
            <a:r>
              <a:rPr lang="en-US" altLang="ja-JP" sz="1000" dirty="0">
                <a:solidFill>
                  <a:schemeClr val="tx1">
                    <a:lumMod val="85000"/>
                    <a:lumOff val="15000"/>
                  </a:schemeClr>
                </a:solidFill>
                <a:latin typeface="Open Sans" pitchFamily="2" charset="0"/>
                <a:ea typeface="Open Sans" pitchFamily="2" charset="0"/>
                <a:cs typeface="Open Sans" pitchFamily="2" charset="0"/>
              </a:rPr>
              <a:t>10000 or more</a:t>
            </a:r>
          </a:p>
        </p:txBody>
      </p:sp>
      <p:sp>
        <p:nvSpPr>
          <p:cNvPr id="18" name="テキスト ボックス 17">
            <a:extLst>
              <a:ext uri="{FF2B5EF4-FFF2-40B4-BE49-F238E27FC236}">
                <a16:creationId xmlns:a16="http://schemas.microsoft.com/office/drawing/2014/main" id="{EF87EF6B-0668-9F16-58C3-16447D40DEEE}"/>
              </a:ext>
            </a:extLst>
          </p:cNvPr>
          <p:cNvSpPr txBox="1"/>
          <p:nvPr/>
        </p:nvSpPr>
        <p:spPr>
          <a:xfrm>
            <a:off x="4805584" y="3856937"/>
            <a:ext cx="1972845" cy="523220"/>
          </a:xfrm>
          <a:prstGeom prst="rect">
            <a:avLst/>
          </a:prstGeom>
          <a:noFill/>
        </p:spPr>
        <p:txBody>
          <a:bodyPr wrap="square" rtlCol="0">
            <a:spAutoFit/>
          </a:bodyPr>
          <a:lstStyle/>
          <a:p>
            <a:pPr algn="ctr"/>
            <a:r>
              <a:rPr lang="en-US" altLang="ja-JP" sz="1400" dirty="0">
                <a:solidFill>
                  <a:schemeClr val="tx1">
                    <a:lumMod val="85000"/>
                    <a:lumOff val="15000"/>
                  </a:schemeClr>
                </a:solidFill>
                <a:latin typeface="Open Sans" pitchFamily="2" charset="0"/>
                <a:ea typeface="Open Sans" pitchFamily="2" charset="0"/>
                <a:cs typeface="Open Sans" pitchFamily="2" charset="0"/>
              </a:rPr>
              <a:t>Number of Employees</a:t>
            </a:r>
            <a:endParaRPr lang="ja-JP" altLang="en-US" sz="1400" dirty="0">
              <a:solidFill>
                <a:schemeClr val="tx1">
                  <a:lumMod val="85000"/>
                  <a:lumOff val="15000"/>
                </a:schemeClr>
              </a:solidFill>
              <a:latin typeface="Open Sans" pitchFamily="2" charset="0"/>
              <a:cs typeface="Open Sans" pitchFamily="2" charset="0"/>
            </a:endParaRPr>
          </a:p>
        </p:txBody>
      </p:sp>
      <p:sp>
        <p:nvSpPr>
          <p:cNvPr id="19" name="テキスト ボックス 18">
            <a:extLst>
              <a:ext uri="{FF2B5EF4-FFF2-40B4-BE49-F238E27FC236}">
                <a16:creationId xmlns:a16="http://schemas.microsoft.com/office/drawing/2014/main" id="{55142475-3B64-5635-4AB0-52F6F750C3D3}"/>
              </a:ext>
            </a:extLst>
          </p:cNvPr>
          <p:cNvSpPr txBox="1"/>
          <p:nvPr/>
        </p:nvSpPr>
        <p:spPr>
          <a:xfrm>
            <a:off x="7031762" y="5695164"/>
            <a:ext cx="1129640" cy="246221"/>
          </a:xfrm>
          <a:prstGeom prst="rect">
            <a:avLst/>
          </a:prstGeom>
          <a:solidFill>
            <a:schemeClr val="bg1"/>
          </a:solidFill>
        </p:spPr>
        <p:txBody>
          <a:bodyPr wrap="square" rtlCol="0">
            <a:spAutoFit/>
          </a:bodyPr>
          <a:lstStyle/>
          <a:p>
            <a:r>
              <a:rPr lang="en-US" altLang="ja-JP" sz="1000" dirty="0">
                <a:solidFill>
                  <a:schemeClr val="tx1">
                    <a:lumMod val="85000"/>
                    <a:lumOff val="15000"/>
                  </a:schemeClr>
                </a:solidFill>
                <a:latin typeface="Open Sans" pitchFamily="2" charset="0"/>
                <a:ea typeface="Open Sans" pitchFamily="2" charset="0"/>
                <a:cs typeface="Open Sans" pitchFamily="2" charset="0"/>
              </a:rPr>
              <a:t>5000 - 10000</a:t>
            </a:r>
          </a:p>
        </p:txBody>
      </p:sp>
      <p:sp>
        <p:nvSpPr>
          <p:cNvPr id="20" name="テキスト ボックス 19">
            <a:extLst>
              <a:ext uri="{FF2B5EF4-FFF2-40B4-BE49-F238E27FC236}">
                <a16:creationId xmlns:a16="http://schemas.microsoft.com/office/drawing/2014/main" id="{DF7D81C6-A057-43B8-A8B2-747799947AAC}"/>
              </a:ext>
            </a:extLst>
          </p:cNvPr>
          <p:cNvSpPr txBox="1"/>
          <p:nvPr/>
        </p:nvSpPr>
        <p:spPr>
          <a:xfrm>
            <a:off x="8826634" y="5713434"/>
            <a:ext cx="1445488" cy="246221"/>
          </a:xfrm>
          <a:prstGeom prst="rect">
            <a:avLst/>
          </a:prstGeom>
          <a:solidFill>
            <a:schemeClr val="bg1"/>
          </a:solidFill>
        </p:spPr>
        <p:txBody>
          <a:bodyPr wrap="square" rtlCol="0">
            <a:spAutoFit/>
          </a:bodyPr>
          <a:lstStyle/>
          <a:p>
            <a:r>
              <a:rPr lang="en-US" altLang="ja-JP" sz="1000" dirty="0">
                <a:solidFill>
                  <a:schemeClr val="tx1">
                    <a:lumMod val="85000"/>
                    <a:lumOff val="15000"/>
                  </a:schemeClr>
                </a:solidFill>
                <a:latin typeface="Open Sans" pitchFamily="2" charset="0"/>
                <a:ea typeface="Open Sans" pitchFamily="2" charset="0"/>
                <a:cs typeface="Open Sans" pitchFamily="2" charset="0"/>
              </a:rPr>
              <a:t>1000 - 5000</a:t>
            </a:r>
          </a:p>
        </p:txBody>
      </p:sp>
      <p:sp>
        <p:nvSpPr>
          <p:cNvPr id="21" name="テキスト ボックス 20">
            <a:extLst>
              <a:ext uri="{FF2B5EF4-FFF2-40B4-BE49-F238E27FC236}">
                <a16:creationId xmlns:a16="http://schemas.microsoft.com/office/drawing/2014/main" id="{C6420C2F-30FF-757F-55C1-D5402E2BEE25}"/>
              </a:ext>
            </a:extLst>
          </p:cNvPr>
          <p:cNvSpPr txBox="1"/>
          <p:nvPr/>
        </p:nvSpPr>
        <p:spPr>
          <a:xfrm>
            <a:off x="7031762" y="6105256"/>
            <a:ext cx="1445488" cy="246221"/>
          </a:xfrm>
          <a:prstGeom prst="rect">
            <a:avLst/>
          </a:prstGeom>
          <a:solidFill>
            <a:schemeClr val="bg1"/>
          </a:solidFill>
        </p:spPr>
        <p:txBody>
          <a:bodyPr wrap="square" rtlCol="0">
            <a:spAutoFit/>
          </a:bodyPr>
          <a:lstStyle/>
          <a:p>
            <a:r>
              <a:rPr lang="en-US" altLang="ja-JP" sz="1000" dirty="0">
                <a:solidFill>
                  <a:schemeClr val="tx1">
                    <a:lumMod val="85000"/>
                    <a:lumOff val="15000"/>
                  </a:schemeClr>
                </a:solidFill>
                <a:latin typeface="Open Sans" pitchFamily="2" charset="0"/>
                <a:ea typeface="Open Sans" pitchFamily="2" charset="0"/>
                <a:cs typeface="Open Sans" pitchFamily="2" charset="0"/>
              </a:rPr>
              <a:t>N/D</a:t>
            </a:r>
          </a:p>
        </p:txBody>
      </p:sp>
      <p:sp>
        <p:nvSpPr>
          <p:cNvPr id="22" name="テキスト ボックス 21">
            <a:extLst>
              <a:ext uri="{FF2B5EF4-FFF2-40B4-BE49-F238E27FC236}">
                <a16:creationId xmlns:a16="http://schemas.microsoft.com/office/drawing/2014/main" id="{523D2378-57D9-A9B4-9FE3-2993F43C0E58}"/>
              </a:ext>
            </a:extLst>
          </p:cNvPr>
          <p:cNvSpPr txBox="1"/>
          <p:nvPr/>
        </p:nvSpPr>
        <p:spPr>
          <a:xfrm>
            <a:off x="8823553" y="5934499"/>
            <a:ext cx="1445488" cy="246221"/>
          </a:xfrm>
          <a:prstGeom prst="rect">
            <a:avLst/>
          </a:prstGeom>
          <a:solidFill>
            <a:schemeClr val="bg1"/>
          </a:solidFill>
        </p:spPr>
        <p:txBody>
          <a:bodyPr wrap="square" rtlCol="0">
            <a:spAutoFit/>
          </a:bodyPr>
          <a:lstStyle/>
          <a:p>
            <a:r>
              <a:rPr lang="en-US" altLang="ja-JP" sz="1000" dirty="0">
                <a:solidFill>
                  <a:schemeClr val="tx1">
                    <a:lumMod val="85000"/>
                    <a:lumOff val="15000"/>
                  </a:schemeClr>
                </a:solidFill>
                <a:latin typeface="Open Sans" pitchFamily="2" charset="0"/>
                <a:ea typeface="Open Sans" pitchFamily="2" charset="0"/>
                <a:cs typeface="Open Sans" pitchFamily="2" charset="0"/>
              </a:rPr>
              <a:t>50 - 100</a:t>
            </a:r>
          </a:p>
        </p:txBody>
      </p:sp>
      <p:sp>
        <p:nvSpPr>
          <p:cNvPr id="23" name="テキスト ボックス 22">
            <a:extLst>
              <a:ext uri="{FF2B5EF4-FFF2-40B4-BE49-F238E27FC236}">
                <a16:creationId xmlns:a16="http://schemas.microsoft.com/office/drawing/2014/main" id="{D960DAEF-1AC0-0252-BAB9-62F04A26F91B}"/>
              </a:ext>
            </a:extLst>
          </p:cNvPr>
          <p:cNvSpPr txBox="1"/>
          <p:nvPr/>
        </p:nvSpPr>
        <p:spPr>
          <a:xfrm>
            <a:off x="7031762" y="5900210"/>
            <a:ext cx="1445488" cy="246221"/>
          </a:xfrm>
          <a:prstGeom prst="rect">
            <a:avLst/>
          </a:prstGeom>
          <a:solidFill>
            <a:schemeClr val="bg1"/>
          </a:solidFill>
        </p:spPr>
        <p:txBody>
          <a:bodyPr wrap="square" rtlCol="0">
            <a:spAutoFit/>
          </a:bodyPr>
          <a:lstStyle/>
          <a:p>
            <a:r>
              <a:rPr lang="en-US" altLang="ja-JP" sz="1000" dirty="0">
                <a:solidFill>
                  <a:schemeClr val="tx1">
                    <a:lumMod val="85000"/>
                    <a:lumOff val="15000"/>
                  </a:schemeClr>
                </a:solidFill>
                <a:latin typeface="Open Sans" pitchFamily="2" charset="0"/>
                <a:ea typeface="Open Sans" pitchFamily="2" charset="0"/>
                <a:cs typeface="Open Sans" pitchFamily="2" charset="0"/>
              </a:rPr>
              <a:t>100 - 500</a:t>
            </a:r>
          </a:p>
        </p:txBody>
      </p:sp>
      <p:sp>
        <p:nvSpPr>
          <p:cNvPr id="24" name="テキスト ボックス 23">
            <a:extLst>
              <a:ext uri="{FF2B5EF4-FFF2-40B4-BE49-F238E27FC236}">
                <a16:creationId xmlns:a16="http://schemas.microsoft.com/office/drawing/2014/main" id="{2F5911BA-3AA9-D9F3-E65C-566A9F918AF3}"/>
              </a:ext>
            </a:extLst>
          </p:cNvPr>
          <p:cNvSpPr txBox="1"/>
          <p:nvPr/>
        </p:nvSpPr>
        <p:spPr>
          <a:xfrm>
            <a:off x="5224105" y="5924937"/>
            <a:ext cx="1445488" cy="246221"/>
          </a:xfrm>
          <a:prstGeom prst="rect">
            <a:avLst/>
          </a:prstGeom>
          <a:solidFill>
            <a:schemeClr val="bg1"/>
          </a:solidFill>
        </p:spPr>
        <p:txBody>
          <a:bodyPr wrap="square" rtlCol="0">
            <a:spAutoFit/>
          </a:bodyPr>
          <a:lstStyle/>
          <a:p>
            <a:r>
              <a:rPr lang="en-US" altLang="ja-JP" sz="1000" dirty="0">
                <a:solidFill>
                  <a:schemeClr val="tx1">
                    <a:lumMod val="85000"/>
                    <a:lumOff val="15000"/>
                  </a:schemeClr>
                </a:solidFill>
                <a:latin typeface="Open Sans" pitchFamily="2" charset="0"/>
                <a:ea typeface="Open Sans" pitchFamily="2" charset="0"/>
                <a:cs typeface="Open Sans" pitchFamily="2" charset="0"/>
              </a:rPr>
              <a:t>500 - 1000</a:t>
            </a:r>
          </a:p>
        </p:txBody>
      </p:sp>
      <p:sp>
        <p:nvSpPr>
          <p:cNvPr id="25" name="テキスト ボックス 24">
            <a:extLst>
              <a:ext uri="{FF2B5EF4-FFF2-40B4-BE49-F238E27FC236}">
                <a16:creationId xmlns:a16="http://schemas.microsoft.com/office/drawing/2014/main" id="{7C879255-4C7A-7A77-3094-372A2770C622}"/>
              </a:ext>
            </a:extLst>
          </p:cNvPr>
          <p:cNvSpPr txBox="1"/>
          <p:nvPr/>
        </p:nvSpPr>
        <p:spPr>
          <a:xfrm>
            <a:off x="5224105" y="6115607"/>
            <a:ext cx="1445488" cy="246221"/>
          </a:xfrm>
          <a:prstGeom prst="rect">
            <a:avLst/>
          </a:prstGeom>
          <a:solidFill>
            <a:schemeClr val="bg1"/>
          </a:solidFill>
        </p:spPr>
        <p:txBody>
          <a:bodyPr wrap="square" rtlCol="0">
            <a:spAutoFit/>
          </a:bodyPr>
          <a:lstStyle/>
          <a:p>
            <a:r>
              <a:rPr lang="en-US" altLang="ja-JP" sz="1000" dirty="0">
                <a:solidFill>
                  <a:schemeClr val="tx1">
                    <a:lumMod val="85000"/>
                    <a:lumOff val="15000"/>
                  </a:schemeClr>
                </a:solidFill>
                <a:latin typeface="Open Sans" pitchFamily="2" charset="0"/>
                <a:ea typeface="Open Sans" pitchFamily="2" charset="0"/>
                <a:cs typeface="Open Sans" pitchFamily="2" charset="0"/>
              </a:rPr>
              <a:t>1 - 50</a:t>
            </a:r>
          </a:p>
        </p:txBody>
      </p:sp>
      <p:sp>
        <p:nvSpPr>
          <p:cNvPr id="26" name="正方形/長方形 25">
            <a:extLst>
              <a:ext uri="{FF2B5EF4-FFF2-40B4-BE49-F238E27FC236}">
                <a16:creationId xmlns:a16="http://schemas.microsoft.com/office/drawing/2014/main" id="{869DC7E6-897A-9248-DB45-C0A07FC82F6C}"/>
              </a:ext>
            </a:extLst>
          </p:cNvPr>
          <p:cNvSpPr/>
          <p:nvPr/>
        </p:nvSpPr>
        <p:spPr>
          <a:xfrm>
            <a:off x="6600057" y="4521423"/>
            <a:ext cx="3240360" cy="736454"/>
          </a:xfrm>
          <a:prstGeom prst="rect">
            <a:avLst/>
          </a:prstGeom>
          <a:noFill/>
          <a:ln w="28575">
            <a:solidFill>
              <a:srgbClr val="7B4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Open Sans" pitchFamily="2" charset="0"/>
              <a:cs typeface="Open Sans" pitchFamily="2" charset="0"/>
            </a:endParaRPr>
          </a:p>
        </p:txBody>
      </p:sp>
      <p:sp>
        <p:nvSpPr>
          <p:cNvPr id="27" name="テキスト ボックス 26">
            <a:extLst>
              <a:ext uri="{FF2B5EF4-FFF2-40B4-BE49-F238E27FC236}">
                <a16:creationId xmlns:a16="http://schemas.microsoft.com/office/drawing/2014/main" id="{5886CFCE-A695-ABC1-4680-FC9B54DB6B67}"/>
              </a:ext>
            </a:extLst>
          </p:cNvPr>
          <p:cNvSpPr txBox="1"/>
          <p:nvPr/>
        </p:nvSpPr>
        <p:spPr>
          <a:xfrm>
            <a:off x="8746212" y="3989049"/>
            <a:ext cx="1094204" cy="523220"/>
          </a:xfrm>
          <a:prstGeom prst="rect">
            <a:avLst/>
          </a:prstGeom>
          <a:noFill/>
        </p:spPr>
        <p:txBody>
          <a:bodyPr wrap="square" rtlCol="0">
            <a:spAutoFit/>
          </a:bodyPr>
          <a:lstStyle/>
          <a:p>
            <a:r>
              <a:rPr kumimoji="1" lang="en-US" altLang="ja-JP" sz="2800" dirty="0">
                <a:solidFill>
                  <a:srgbClr val="7B4855"/>
                </a:solidFill>
                <a:latin typeface="Open Sans" pitchFamily="2" charset="0"/>
                <a:ea typeface="Open Sans" pitchFamily="2" charset="0"/>
                <a:cs typeface="Open Sans" pitchFamily="2" charset="0"/>
              </a:rPr>
              <a:t>SMEs</a:t>
            </a:r>
            <a:endParaRPr kumimoji="1" lang="ja-JP" altLang="en-US" sz="2800" dirty="0">
              <a:solidFill>
                <a:srgbClr val="7B4855"/>
              </a:solidFill>
              <a:latin typeface="Open Sans" pitchFamily="2" charset="0"/>
              <a:cs typeface="Open Sans" pitchFamily="2" charset="0"/>
            </a:endParaRPr>
          </a:p>
        </p:txBody>
      </p:sp>
      <p:sp>
        <p:nvSpPr>
          <p:cNvPr id="28" name="テキスト ボックス 27">
            <a:extLst>
              <a:ext uri="{FF2B5EF4-FFF2-40B4-BE49-F238E27FC236}">
                <a16:creationId xmlns:a16="http://schemas.microsoft.com/office/drawing/2014/main" id="{A05903A1-C835-4731-C404-22689A5C3194}"/>
              </a:ext>
            </a:extLst>
          </p:cNvPr>
          <p:cNvSpPr txBox="1"/>
          <p:nvPr/>
        </p:nvSpPr>
        <p:spPr>
          <a:xfrm>
            <a:off x="4897837" y="1737534"/>
            <a:ext cx="6938558" cy="369332"/>
          </a:xfrm>
          <a:prstGeom prst="rect">
            <a:avLst/>
          </a:prstGeom>
          <a:noFill/>
        </p:spPr>
        <p:txBody>
          <a:bodyPr wrap="square" rtlCol="0">
            <a:spAutoFit/>
          </a:bodyPr>
          <a:lstStyle/>
          <a:p>
            <a:pPr algn="ctr"/>
            <a:r>
              <a:rPr lang="en-US" altLang="ja-JP" dirty="0">
                <a:solidFill>
                  <a:schemeClr val="tx1">
                    <a:lumMod val="85000"/>
                    <a:lumOff val="15000"/>
                  </a:schemeClr>
                </a:solidFill>
                <a:latin typeface="Open Sans" pitchFamily="2" charset="0"/>
                <a:ea typeface="Open Sans" pitchFamily="2" charset="0"/>
                <a:cs typeface="Open Sans" pitchFamily="2" charset="0"/>
              </a:rPr>
              <a:t>Attribution of organizations</a:t>
            </a:r>
            <a:r>
              <a:rPr lang="ja-JP" altLang="en-US" dirty="0">
                <a:solidFill>
                  <a:schemeClr val="tx1">
                    <a:lumMod val="85000"/>
                    <a:lumOff val="15000"/>
                  </a:schemeClr>
                </a:solidFill>
                <a:latin typeface="Open Sans" pitchFamily="2" charset="0"/>
                <a:cs typeface="Open Sans" pitchFamily="2" charset="0"/>
              </a:rPr>
              <a:t> </a:t>
            </a:r>
            <a:r>
              <a:rPr lang="en-US" altLang="ja-JP" dirty="0">
                <a:solidFill>
                  <a:schemeClr val="tx1">
                    <a:lumMod val="85000"/>
                    <a:lumOff val="15000"/>
                  </a:schemeClr>
                </a:solidFill>
                <a:latin typeface="Open Sans" pitchFamily="2" charset="0"/>
                <a:ea typeface="Open Sans" pitchFamily="2" charset="0"/>
                <a:cs typeface="Open Sans" pitchFamily="2" charset="0"/>
              </a:rPr>
              <a:t>affected by Emotet</a:t>
            </a:r>
            <a:r>
              <a:rPr lang="ja-JP" altLang="en-US" dirty="0">
                <a:solidFill>
                  <a:schemeClr val="tx1">
                    <a:lumMod val="85000"/>
                    <a:lumOff val="15000"/>
                  </a:schemeClr>
                </a:solidFill>
                <a:latin typeface="Open Sans" pitchFamily="2" charset="0"/>
                <a:cs typeface="Open Sans" pitchFamily="2" charset="0"/>
              </a:rPr>
              <a:t> </a:t>
            </a:r>
            <a:r>
              <a:rPr lang="en-US" altLang="ja-JP" dirty="0">
                <a:solidFill>
                  <a:schemeClr val="tx1">
                    <a:lumMod val="85000"/>
                    <a:lumOff val="15000"/>
                  </a:schemeClr>
                </a:solidFill>
                <a:latin typeface="Open Sans" pitchFamily="2" charset="0"/>
                <a:ea typeface="Open Sans" pitchFamily="2" charset="0"/>
                <a:cs typeface="Open Sans" pitchFamily="2" charset="0"/>
              </a:rPr>
              <a:t>(2022H1)</a:t>
            </a:r>
            <a:endParaRPr lang="ja-JP" altLang="en-US" dirty="0">
              <a:solidFill>
                <a:schemeClr val="tx1">
                  <a:lumMod val="85000"/>
                  <a:lumOff val="15000"/>
                </a:schemeClr>
              </a:solidFill>
              <a:latin typeface="Open Sans" pitchFamily="2" charset="0"/>
              <a:cs typeface="Open Sans" pitchFamily="2" charset="0"/>
            </a:endParaRPr>
          </a:p>
        </p:txBody>
      </p:sp>
      <p:pic>
        <p:nvPicPr>
          <p:cNvPr id="29" name="Imagen 28">
            <a:extLst>
              <a:ext uri="{FF2B5EF4-FFF2-40B4-BE49-F238E27FC236}">
                <a16:creationId xmlns:a16="http://schemas.microsoft.com/office/drawing/2014/main" id="{D4D6F7B3-72F1-4DB8-811F-421BBA2B9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1185" y="495686"/>
            <a:ext cx="948116" cy="5530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30181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D0F2C8-81ED-4B07-94BE-5DBAF56FF1A9}"/>
              </a:ext>
            </a:extLst>
          </p:cNvPr>
          <p:cNvSpPr>
            <a:spLocks noGrp="1"/>
          </p:cNvSpPr>
          <p:nvPr>
            <p:ph type="title"/>
          </p:nvPr>
        </p:nvSpPr>
        <p:spPr>
          <a:xfrm>
            <a:off x="0" y="35676"/>
            <a:ext cx="10998900" cy="646331"/>
          </a:xfrm>
        </p:spPr>
        <p:txBody>
          <a:bodyPr/>
          <a:lstStyle/>
          <a:p>
            <a:r>
              <a:rPr lang="es-ES" dirty="0" err="1"/>
              <a:t>Emotet</a:t>
            </a:r>
            <a:r>
              <a:rPr lang="es-ES" dirty="0"/>
              <a:t> in </a:t>
            </a:r>
            <a:r>
              <a:rPr lang="es-ES" dirty="0" err="1"/>
              <a:t>Spain</a:t>
            </a:r>
            <a:endParaRPr lang="es-ES" dirty="0"/>
          </a:p>
        </p:txBody>
      </p:sp>
      <p:sp>
        <p:nvSpPr>
          <p:cNvPr id="5" name="CuadroTexto 4">
            <a:extLst>
              <a:ext uri="{FF2B5EF4-FFF2-40B4-BE49-F238E27FC236}">
                <a16:creationId xmlns:a16="http://schemas.microsoft.com/office/drawing/2014/main" id="{B014A26F-621E-4635-87E4-F492064991F8}"/>
              </a:ext>
            </a:extLst>
          </p:cNvPr>
          <p:cNvSpPr txBox="1"/>
          <p:nvPr/>
        </p:nvSpPr>
        <p:spPr>
          <a:xfrm>
            <a:off x="65114" y="6090696"/>
            <a:ext cx="5812873" cy="646331"/>
          </a:xfrm>
          <a:prstGeom prst="rect">
            <a:avLst/>
          </a:prstGeom>
          <a:noFill/>
        </p:spPr>
        <p:txBody>
          <a:bodyPr wrap="none" rtlCol="0">
            <a:spAutoFit/>
          </a:bodyPr>
          <a:lstStyle/>
          <a:p>
            <a:r>
              <a:rPr lang="es-ES" dirty="0" err="1">
                <a:hlinkClick r:id="rId2"/>
              </a:rPr>
              <a:t>Cyberthreats</a:t>
            </a:r>
            <a:r>
              <a:rPr lang="es-ES" dirty="0">
                <a:hlinkClick r:id="rId2"/>
              </a:rPr>
              <a:t> and </a:t>
            </a:r>
            <a:r>
              <a:rPr lang="es-ES" dirty="0" err="1">
                <a:hlinkClick r:id="rId2"/>
              </a:rPr>
              <a:t>trends</a:t>
            </a:r>
            <a:r>
              <a:rPr lang="es-ES" dirty="0">
                <a:hlinkClick r:id="rId2"/>
              </a:rPr>
              <a:t> </a:t>
            </a:r>
            <a:r>
              <a:rPr lang="es-ES" dirty="0" err="1">
                <a:hlinkClick r:id="rId2"/>
              </a:rPr>
              <a:t>report</a:t>
            </a:r>
            <a:r>
              <a:rPr lang="es-ES" dirty="0">
                <a:hlinkClick r:id="rId2"/>
              </a:rPr>
              <a:t> in </a:t>
            </a:r>
            <a:r>
              <a:rPr lang="es-ES" dirty="0" err="1">
                <a:hlinkClick r:id="rId2"/>
              </a:rPr>
              <a:t>Spain</a:t>
            </a:r>
            <a:r>
              <a:rPr lang="es-ES" dirty="0">
                <a:hlinkClick r:id="rId2"/>
              </a:rPr>
              <a:t> </a:t>
            </a:r>
            <a:r>
              <a:rPr lang="es-ES" dirty="0" err="1">
                <a:hlinkClick r:id="rId2"/>
              </a:rPr>
              <a:t>report</a:t>
            </a:r>
            <a:r>
              <a:rPr lang="es-ES" dirty="0">
                <a:hlinkClick r:id="rId2"/>
              </a:rPr>
              <a:t> </a:t>
            </a:r>
            <a:r>
              <a:rPr lang="es-ES" dirty="0" err="1">
                <a:hlinkClick r:id="rId2"/>
              </a:rPr>
              <a:t>by</a:t>
            </a:r>
            <a:r>
              <a:rPr lang="es-ES" dirty="0">
                <a:hlinkClick r:id="rId2"/>
              </a:rPr>
              <a:t> CCN-CERT</a:t>
            </a:r>
            <a:endParaRPr lang="es-ES" dirty="0"/>
          </a:p>
          <a:p>
            <a:endParaRPr lang="es-ES" dirty="0"/>
          </a:p>
        </p:txBody>
      </p:sp>
      <p:sp>
        <p:nvSpPr>
          <p:cNvPr id="6" name="テキスト プレースホルダー 2">
            <a:extLst>
              <a:ext uri="{FF2B5EF4-FFF2-40B4-BE49-F238E27FC236}">
                <a16:creationId xmlns:a16="http://schemas.microsoft.com/office/drawing/2014/main" id="{17960810-F327-4D87-AF10-305B43B92850}"/>
              </a:ext>
            </a:extLst>
          </p:cNvPr>
          <p:cNvSpPr>
            <a:spLocks noGrp="1"/>
          </p:cNvSpPr>
          <p:nvPr>
            <p:ph type="body" idx="1"/>
          </p:nvPr>
        </p:nvSpPr>
        <p:spPr>
          <a:xfrm>
            <a:off x="0" y="990594"/>
            <a:ext cx="5812872" cy="3489966"/>
          </a:xfrm>
        </p:spPr>
        <p:txBody>
          <a:bodyPr/>
          <a:lstStyle/>
          <a:p>
            <a:pPr marL="406400" indent="-342900">
              <a:lnSpc>
                <a:spcPct val="150000"/>
              </a:lnSpc>
              <a:buFont typeface="Arial" panose="020B0604020202020204" pitchFamily="34" charset="0"/>
              <a:buChar char="•"/>
            </a:pPr>
            <a:r>
              <a:rPr kumimoji="1" lang="en-US" altLang="ja-JP" dirty="0">
                <a:solidFill>
                  <a:schemeClr val="tx1"/>
                </a:solidFill>
              </a:rPr>
              <a:t>Spain’s CCN-CERT shows that </a:t>
            </a:r>
            <a:r>
              <a:rPr kumimoji="1" lang="en-US" altLang="ja-JP" dirty="0" err="1">
                <a:solidFill>
                  <a:schemeClr val="tx1"/>
                </a:solidFill>
              </a:rPr>
              <a:t>Emotet</a:t>
            </a:r>
            <a:r>
              <a:rPr kumimoji="1" lang="en-US" altLang="ja-JP" dirty="0">
                <a:solidFill>
                  <a:schemeClr val="tx1"/>
                </a:solidFill>
              </a:rPr>
              <a:t> was a major threat to Spanish organizations until 2023</a:t>
            </a:r>
          </a:p>
          <a:p>
            <a:pPr marL="406400" indent="-342900">
              <a:lnSpc>
                <a:spcPct val="150000"/>
              </a:lnSpc>
              <a:buFont typeface="Arial" panose="020B0604020202020204" pitchFamily="34" charset="0"/>
              <a:buChar char="•"/>
            </a:pPr>
            <a:r>
              <a:rPr kumimoji="1" lang="en-US" altLang="ja-JP" dirty="0">
                <a:solidFill>
                  <a:schemeClr val="tx1"/>
                </a:solidFill>
              </a:rPr>
              <a:t>As in Japan, most of the affected victims were small and medium-sized enterprises.</a:t>
            </a:r>
          </a:p>
        </p:txBody>
      </p:sp>
      <p:pic>
        <p:nvPicPr>
          <p:cNvPr id="7" name="Imagen 6">
            <a:extLst>
              <a:ext uri="{FF2B5EF4-FFF2-40B4-BE49-F238E27FC236}">
                <a16:creationId xmlns:a16="http://schemas.microsoft.com/office/drawing/2014/main" id="{3397240C-435B-4399-993D-B97AE51A8FA8}"/>
              </a:ext>
            </a:extLst>
          </p:cNvPr>
          <p:cNvPicPr>
            <a:picLocks noChangeAspect="1"/>
          </p:cNvPicPr>
          <p:nvPr/>
        </p:nvPicPr>
        <p:blipFill>
          <a:blip r:embed="rId3"/>
          <a:stretch>
            <a:fillRect/>
          </a:stretch>
        </p:blipFill>
        <p:spPr>
          <a:xfrm>
            <a:off x="5932851" y="736498"/>
            <a:ext cx="6138489" cy="5385003"/>
          </a:xfrm>
          <a:prstGeom prst="rect">
            <a:avLst/>
          </a:prstGeom>
        </p:spPr>
      </p:pic>
      <p:sp>
        <p:nvSpPr>
          <p:cNvPr id="8" name="CuadroTexto 7">
            <a:extLst>
              <a:ext uri="{FF2B5EF4-FFF2-40B4-BE49-F238E27FC236}">
                <a16:creationId xmlns:a16="http://schemas.microsoft.com/office/drawing/2014/main" id="{B11AD6ED-608F-4059-B251-5002823DCF69}"/>
              </a:ext>
            </a:extLst>
          </p:cNvPr>
          <p:cNvSpPr txBox="1"/>
          <p:nvPr/>
        </p:nvSpPr>
        <p:spPr>
          <a:xfrm>
            <a:off x="8235696" y="3105833"/>
            <a:ext cx="2407775" cy="646331"/>
          </a:xfrm>
          <a:prstGeom prst="rect">
            <a:avLst/>
          </a:prstGeom>
          <a:noFill/>
        </p:spPr>
        <p:txBody>
          <a:bodyPr wrap="none" rtlCol="0">
            <a:spAutoFit/>
          </a:bodyPr>
          <a:lstStyle/>
          <a:p>
            <a:r>
              <a:rPr lang="es-ES" dirty="0">
                <a:solidFill>
                  <a:schemeClr val="accent1"/>
                </a:solidFill>
              </a:rPr>
              <a:t>Top malware </a:t>
            </a:r>
            <a:r>
              <a:rPr lang="es-ES" dirty="0" err="1">
                <a:solidFill>
                  <a:schemeClr val="accent1"/>
                </a:solidFill>
              </a:rPr>
              <a:t>detected</a:t>
            </a:r>
            <a:r>
              <a:rPr lang="es-ES" dirty="0">
                <a:solidFill>
                  <a:schemeClr val="accent1"/>
                </a:solidFill>
              </a:rPr>
              <a:t> </a:t>
            </a:r>
          </a:p>
          <a:p>
            <a:r>
              <a:rPr lang="es-ES" dirty="0">
                <a:solidFill>
                  <a:schemeClr val="accent1"/>
                </a:solidFill>
              </a:rPr>
              <a:t>in 2022 in </a:t>
            </a:r>
            <a:r>
              <a:rPr lang="es-ES" dirty="0" err="1">
                <a:solidFill>
                  <a:schemeClr val="accent1"/>
                </a:solidFill>
              </a:rPr>
              <a:t>Spain</a:t>
            </a:r>
            <a:endParaRPr lang="es-ES" dirty="0">
              <a:solidFill>
                <a:schemeClr val="accent1"/>
              </a:solidFill>
            </a:endParaRPr>
          </a:p>
        </p:txBody>
      </p:sp>
      <p:pic>
        <p:nvPicPr>
          <p:cNvPr id="9" name="Imagen 8">
            <a:extLst>
              <a:ext uri="{FF2B5EF4-FFF2-40B4-BE49-F238E27FC236}">
                <a16:creationId xmlns:a16="http://schemas.microsoft.com/office/drawing/2014/main" id="{85388A3C-670A-41AD-9FD1-FAA1F0CC86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9281" y="79568"/>
            <a:ext cx="1032754" cy="602439"/>
          </a:xfrm>
          <a:prstGeom prst="rect">
            <a:avLst/>
          </a:prstGeom>
        </p:spPr>
      </p:pic>
    </p:spTree>
    <p:extLst>
      <p:ext uri="{BB962C8B-B14F-4D97-AF65-F5344CB8AC3E}">
        <p14:creationId xmlns:p14="http://schemas.microsoft.com/office/powerpoint/2010/main" val="1948812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D0CA6D71-6AE4-4DEF-B33F-5C92F8F44C36}"/>
              </a:ext>
            </a:extLst>
          </p:cNvPr>
          <p:cNvSpPr>
            <a:spLocks noGrp="1"/>
          </p:cNvSpPr>
          <p:nvPr>
            <p:ph type="title"/>
          </p:nvPr>
        </p:nvSpPr>
        <p:spPr>
          <a:xfrm>
            <a:off x="0" y="90810"/>
            <a:ext cx="10998900" cy="979800"/>
          </a:xfrm>
        </p:spPr>
        <p:txBody>
          <a:bodyPr/>
          <a:lstStyle/>
          <a:p>
            <a:r>
              <a:rPr lang="es-ES" sz="3200" dirty="0" err="1"/>
              <a:t>Emotet</a:t>
            </a:r>
            <a:r>
              <a:rPr lang="es-ES" sz="3200" dirty="0"/>
              <a:t> </a:t>
            </a:r>
            <a:r>
              <a:rPr lang="es-ES" sz="3200" dirty="0" err="1"/>
              <a:t>campaigns</a:t>
            </a:r>
            <a:endParaRPr lang="es-ES" sz="3200" dirty="0"/>
          </a:p>
        </p:txBody>
      </p:sp>
      <p:pic>
        <p:nvPicPr>
          <p:cNvPr id="9218" name="Picture 2" descr="https://blogs.protegerse.com/wp-content/emotet3b.png">
            <a:extLst>
              <a:ext uri="{FF2B5EF4-FFF2-40B4-BE49-F238E27FC236}">
                <a16:creationId xmlns:a16="http://schemas.microsoft.com/office/drawing/2014/main" id="{F77539E5-EC94-42B9-9B10-11B4A1696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39" y="771562"/>
            <a:ext cx="7505700" cy="33623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blogs.protegerse.com/wp-content/emotet10-1024x446.jpg">
            <a:extLst>
              <a:ext uri="{FF2B5EF4-FFF2-40B4-BE49-F238E27FC236}">
                <a16:creationId xmlns:a16="http://schemas.microsoft.com/office/drawing/2014/main" id="{34306DED-F349-43ED-9120-E504168E1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744" y="3059882"/>
            <a:ext cx="7729000" cy="336634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A31722B-A5A5-4FE4-BA85-9AC0433D0F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8929" y="90810"/>
            <a:ext cx="1032754" cy="602439"/>
          </a:xfrm>
          <a:prstGeom prst="rect">
            <a:avLst/>
          </a:prstGeom>
        </p:spPr>
      </p:pic>
    </p:spTree>
    <p:extLst>
      <p:ext uri="{BB962C8B-B14F-4D97-AF65-F5344CB8AC3E}">
        <p14:creationId xmlns:p14="http://schemas.microsoft.com/office/powerpoint/2010/main" val="1532894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D0CA6D71-6AE4-4DEF-B33F-5C92F8F44C36}"/>
              </a:ext>
            </a:extLst>
          </p:cNvPr>
          <p:cNvSpPr>
            <a:spLocks noGrp="1"/>
          </p:cNvSpPr>
          <p:nvPr>
            <p:ph type="title"/>
          </p:nvPr>
        </p:nvSpPr>
        <p:spPr>
          <a:xfrm>
            <a:off x="0" y="90810"/>
            <a:ext cx="10998900" cy="979800"/>
          </a:xfrm>
        </p:spPr>
        <p:txBody>
          <a:bodyPr/>
          <a:lstStyle/>
          <a:p>
            <a:r>
              <a:rPr lang="es-ES" sz="3200" dirty="0" err="1"/>
              <a:t>Emotet</a:t>
            </a:r>
            <a:r>
              <a:rPr lang="es-ES" sz="3200" dirty="0"/>
              <a:t> </a:t>
            </a:r>
            <a:r>
              <a:rPr lang="es-ES" sz="3200" dirty="0" err="1"/>
              <a:t>campaigns</a:t>
            </a:r>
            <a:endParaRPr lang="es-ES" sz="3200" dirty="0"/>
          </a:p>
        </p:txBody>
      </p:sp>
      <p:pic>
        <p:nvPicPr>
          <p:cNvPr id="5" name="Imagen 4">
            <a:extLst>
              <a:ext uri="{FF2B5EF4-FFF2-40B4-BE49-F238E27FC236}">
                <a16:creationId xmlns:a16="http://schemas.microsoft.com/office/drawing/2014/main" id="{4E03EA95-B2B6-4F85-BB93-217909F1D3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432" y="90810"/>
            <a:ext cx="1032754" cy="602440"/>
          </a:xfrm>
          <a:prstGeom prst="rect">
            <a:avLst/>
          </a:prstGeom>
          <a:ln>
            <a:noFill/>
          </a:ln>
          <a:effectLst>
            <a:outerShdw blurRad="190500" algn="tl" rotWithShape="0">
              <a:srgbClr val="000000">
                <a:alpha val="70000"/>
              </a:srgbClr>
            </a:outerShdw>
          </a:effectLst>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C64EFE23-BA8D-82AF-A0E9-4E0EF5E750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612" y="981097"/>
            <a:ext cx="5697597" cy="4256825"/>
          </a:xfrm>
          <a:prstGeom prst="rect">
            <a:avLst/>
          </a:prstGeom>
        </p:spPr>
      </p:pic>
      <p:pic>
        <p:nvPicPr>
          <p:cNvPr id="4" name="図 3" descr="グラフィカル ユーザー インターフェイス, アプリケーション, Word&#10;&#10;自動的に生成された説明">
            <a:extLst>
              <a:ext uri="{FF2B5EF4-FFF2-40B4-BE49-F238E27FC236}">
                <a16:creationId xmlns:a16="http://schemas.microsoft.com/office/drawing/2014/main" id="{378F78D0-151B-7894-C089-552463E2C5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499" y="981097"/>
            <a:ext cx="5827614" cy="5213160"/>
          </a:xfrm>
          <a:prstGeom prst="rect">
            <a:avLst/>
          </a:prstGeom>
        </p:spPr>
      </p:pic>
    </p:spTree>
    <p:extLst>
      <p:ext uri="{BB962C8B-B14F-4D97-AF65-F5344CB8AC3E}">
        <p14:creationId xmlns:p14="http://schemas.microsoft.com/office/powerpoint/2010/main" val="2390824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D0CA6D71-6AE4-4DEF-B33F-5C92F8F44C36}"/>
              </a:ext>
            </a:extLst>
          </p:cNvPr>
          <p:cNvSpPr>
            <a:spLocks noGrp="1"/>
          </p:cNvSpPr>
          <p:nvPr>
            <p:ph type="title"/>
          </p:nvPr>
        </p:nvSpPr>
        <p:spPr>
          <a:xfrm>
            <a:off x="0" y="90810"/>
            <a:ext cx="10998900" cy="979800"/>
          </a:xfrm>
        </p:spPr>
        <p:txBody>
          <a:bodyPr/>
          <a:lstStyle/>
          <a:p>
            <a:r>
              <a:rPr lang="es-ES" sz="3200" dirty="0" err="1"/>
              <a:t>Emotet</a:t>
            </a:r>
            <a:r>
              <a:rPr lang="es-ES" sz="3200" dirty="0"/>
              <a:t> </a:t>
            </a:r>
            <a:r>
              <a:rPr lang="es-ES" sz="3200" dirty="0" err="1"/>
              <a:t>campaigns</a:t>
            </a:r>
            <a:endParaRPr lang="es-ES" sz="3200" dirty="0"/>
          </a:p>
        </p:txBody>
      </p:sp>
      <p:pic>
        <p:nvPicPr>
          <p:cNvPr id="8198" name="Picture 6" descr="https://blogs.protegerse.com/wp-content/emotet2-2.png">
            <a:extLst>
              <a:ext uri="{FF2B5EF4-FFF2-40B4-BE49-F238E27FC236}">
                <a16:creationId xmlns:a16="http://schemas.microsoft.com/office/drawing/2014/main" id="{60D9455E-5EBD-4F05-B70E-37E087116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9065" y="3095862"/>
            <a:ext cx="6386565" cy="3255088"/>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C0ECCA1E-2FD4-4D8A-BF3B-39AF79E69C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3147" y="90810"/>
            <a:ext cx="1032754" cy="602439"/>
          </a:xfrm>
          <a:prstGeom prst="rect">
            <a:avLst/>
          </a:prstGeom>
        </p:spPr>
      </p:pic>
      <p:pic>
        <p:nvPicPr>
          <p:cNvPr id="5" name="Imagen 4">
            <a:extLst>
              <a:ext uri="{FF2B5EF4-FFF2-40B4-BE49-F238E27FC236}">
                <a16:creationId xmlns:a16="http://schemas.microsoft.com/office/drawing/2014/main" id="{4E03EA95-B2B6-4F85-BB93-217909F1D3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7138" y="90809"/>
            <a:ext cx="1032754" cy="602440"/>
          </a:xfrm>
          <a:prstGeom prst="rect">
            <a:avLst/>
          </a:prstGeom>
          <a:ln>
            <a:noFill/>
          </a:ln>
          <a:effectLst>
            <a:outerShdw blurRad="190500" algn="tl" rotWithShape="0">
              <a:srgbClr val="000000">
                <a:alpha val="70000"/>
              </a:srgbClr>
            </a:outerShdw>
          </a:effectLst>
        </p:spPr>
      </p:pic>
      <p:pic>
        <p:nvPicPr>
          <p:cNvPr id="2050" name="Picture 2">
            <a:extLst>
              <a:ext uri="{FF2B5EF4-FFF2-40B4-BE49-F238E27FC236}">
                <a16:creationId xmlns:a16="http://schemas.microsoft.com/office/drawing/2014/main" id="{D8FBAE99-7098-797B-31B0-0052F49BC1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140"/>
          <a:stretch/>
        </p:blipFill>
        <p:spPr bwMode="auto">
          <a:xfrm>
            <a:off x="190500" y="851858"/>
            <a:ext cx="4905935" cy="448800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BD2F6771-2D0D-EF47-881B-0A6A53D40833}"/>
              </a:ext>
            </a:extLst>
          </p:cNvPr>
          <p:cNvSpPr txBox="1"/>
          <p:nvPr/>
        </p:nvSpPr>
        <p:spPr>
          <a:xfrm>
            <a:off x="529388" y="5411854"/>
            <a:ext cx="5419025" cy="461665"/>
          </a:xfrm>
          <a:prstGeom prst="rect">
            <a:avLst/>
          </a:prstGeom>
          <a:noFill/>
        </p:spPr>
        <p:txBody>
          <a:bodyPr wrap="square">
            <a:spAutoFit/>
          </a:bodyPr>
          <a:lstStyle/>
          <a:p>
            <a:r>
              <a:rPr lang="en-US" altLang="ja-JP" sz="1200" dirty="0">
                <a:latin typeface="Open Sans" pitchFamily="2" charset="0"/>
                <a:ea typeface="Open Sans" pitchFamily="2" charset="0"/>
                <a:cs typeface="Open Sans" pitchFamily="2" charset="0"/>
              </a:rPr>
              <a:t>Examples of attacks using password-protected ZIP files</a:t>
            </a:r>
            <a:r>
              <a:rPr lang="ja-JP" altLang="en-US" sz="1200" dirty="0">
                <a:latin typeface="Open Sans" pitchFamily="2" charset="0"/>
                <a:ea typeface="Open Sans" pitchFamily="2" charset="0"/>
                <a:cs typeface="Open Sans" pitchFamily="2" charset="0"/>
              </a:rPr>
              <a:t> </a:t>
            </a:r>
            <a:r>
              <a:rPr lang="en-US" altLang="ja-JP" sz="1200" dirty="0">
                <a:latin typeface="Open Sans" pitchFamily="2" charset="0"/>
                <a:ea typeface="Open Sans" pitchFamily="2" charset="0"/>
                <a:cs typeface="Open Sans" pitchFamily="2" charset="0"/>
              </a:rPr>
              <a:t>(IPA)</a:t>
            </a:r>
          </a:p>
          <a:p>
            <a:r>
              <a:rPr lang="en-US" altLang="ja-JP" sz="1200" dirty="0">
                <a:latin typeface="Open Sans" pitchFamily="2" charset="0"/>
                <a:ea typeface="Open Sans" pitchFamily="2" charset="0"/>
                <a:cs typeface="Open Sans" pitchFamily="2" charset="0"/>
              </a:rPr>
              <a:t>https://www.ipa.go.jp/security/emotet/situation/emotet-situation-04.html</a:t>
            </a:r>
            <a:endParaRPr lang="ja-JP" altLang="en-US" sz="1200" dirty="0">
              <a:latin typeface="Open Sans" pitchFamily="2" charset="0"/>
              <a:cs typeface="Open Sans" pitchFamily="2" charset="0"/>
            </a:endParaRPr>
          </a:p>
        </p:txBody>
      </p:sp>
    </p:spTree>
    <p:extLst>
      <p:ext uri="{BB962C8B-B14F-4D97-AF65-F5344CB8AC3E}">
        <p14:creationId xmlns:p14="http://schemas.microsoft.com/office/powerpoint/2010/main" val="2030798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D0CA6D71-6AE4-4DEF-B33F-5C92F8F44C36}"/>
              </a:ext>
            </a:extLst>
          </p:cNvPr>
          <p:cNvSpPr>
            <a:spLocks noGrp="1"/>
          </p:cNvSpPr>
          <p:nvPr>
            <p:ph type="title"/>
          </p:nvPr>
        </p:nvSpPr>
        <p:spPr>
          <a:xfrm>
            <a:off x="0" y="23305"/>
            <a:ext cx="10998900" cy="979800"/>
          </a:xfrm>
        </p:spPr>
        <p:txBody>
          <a:bodyPr/>
          <a:lstStyle/>
          <a:p>
            <a:r>
              <a:rPr lang="es-ES" sz="3200" dirty="0" err="1"/>
              <a:t>Affected</a:t>
            </a:r>
            <a:r>
              <a:rPr lang="es-ES" sz="3200" dirty="0"/>
              <a:t> </a:t>
            </a:r>
            <a:r>
              <a:rPr lang="es-ES" sz="3200" dirty="0" err="1"/>
              <a:t>organizations</a:t>
            </a:r>
            <a:endParaRPr lang="es-ES" sz="3200" dirty="0"/>
          </a:p>
        </p:txBody>
      </p:sp>
      <p:pic>
        <p:nvPicPr>
          <p:cNvPr id="7" name="Imagen 6">
            <a:extLst>
              <a:ext uri="{FF2B5EF4-FFF2-40B4-BE49-F238E27FC236}">
                <a16:creationId xmlns:a16="http://schemas.microsoft.com/office/drawing/2014/main" id="{F8CA109A-5C1D-4214-9C53-5FB161C3DA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6598" y="641030"/>
            <a:ext cx="1032754" cy="602439"/>
          </a:xfrm>
          <a:prstGeom prst="rect">
            <a:avLst/>
          </a:prstGeom>
        </p:spPr>
      </p:pic>
      <p:pic>
        <p:nvPicPr>
          <p:cNvPr id="8" name="Imagen 7">
            <a:extLst>
              <a:ext uri="{FF2B5EF4-FFF2-40B4-BE49-F238E27FC236}">
                <a16:creationId xmlns:a16="http://schemas.microsoft.com/office/drawing/2014/main" id="{C2CA6576-812E-448B-AD00-2071A27526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6598" y="3606280"/>
            <a:ext cx="1032754" cy="602440"/>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340FFBAD-94E4-489E-AE08-DC49F1B02EE4}"/>
              </a:ext>
            </a:extLst>
          </p:cNvPr>
          <p:cNvSpPr txBox="1"/>
          <p:nvPr/>
        </p:nvSpPr>
        <p:spPr>
          <a:xfrm>
            <a:off x="4558553" y="1375015"/>
            <a:ext cx="6473054" cy="2031325"/>
          </a:xfrm>
          <a:prstGeom prst="rect">
            <a:avLst/>
          </a:prstGeom>
          <a:noFill/>
        </p:spPr>
        <p:txBody>
          <a:bodyPr wrap="none" rtlCol="0">
            <a:spAutoFit/>
          </a:bodyPr>
          <a:lstStyle/>
          <a:p>
            <a:pPr marL="285750" indent="-285750">
              <a:buFont typeface="Wingdings" panose="05000000000000000000" pitchFamily="2" charset="2"/>
              <a:buChar char="Ø"/>
            </a:pPr>
            <a:r>
              <a:rPr lang="es-ES" dirty="0" err="1"/>
              <a:t>Employees</a:t>
            </a:r>
            <a:r>
              <a:rPr lang="es-ES" dirty="0"/>
              <a:t> </a:t>
            </a:r>
            <a:r>
              <a:rPr lang="es-ES" dirty="0" err="1"/>
              <a:t>doesn’t</a:t>
            </a:r>
            <a:r>
              <a:rPr lang="es-ES" dirty="0"/>
              <a:t> </a:t>
            </a:r>
            <a:r>
              <a:rPr lang="es-ES" dirty="0" err="1"/>
              <a:t>usually</a:t>
            </a:r>
            <a:r>
              <a:rPr lang="es-ES" dirty="0"/>
              <a:t> </a:t>
            </a:r>
            <a:r>
              <a:rPr lang="es-ES" dirty="0" err="1"/>
              <a:t>review</a:t>
            </a:r>
            <a:r>
              <a:rPr lang="es-ES" dirty="0"/>
              <a:t> email </a:t>
            </a:r>
            <a:r>
              <a:rPr lang="es-ES" dirty="0" err="1"/>
              <a:t>autenticity</a:t>
            </a:r>
            <a:endParaRPr lang="es-ES" dirty="0"/>
          </a:p>
          <a:p>
            <a:pPr marL="285750" indent="-285750">
              <a:buFont typeface="Wingdings" panose="05000000000000000000" pitchFamily="2" charset="2"/>
              <a:buChar char="Ø"/>
            </a:pPr>
            <a:endParaRPr lang="es-ES" dirty="0"/>
          </a:p>
          <a:p>
            <a:pPr marL="285750" indent="-285750">
              <a:buFont typeface="Wingdings" panose="05000000000000000000" pitchFamily="2" charset="2"/>
              <a:buChar char="Ø"/>
            </a:pPr>
            <a:r>
              <a:rPr lang="es-ES" dirty="0" err="1"/>
              <a:t>Don’t</a:t>
            </a:r>
            <a:r>
              <a:rPr lang="es-ES" dirty="0"/>
              <a:t> </a:t>
            </a:r>
            <a:r>
              <a:rPr lang="es-ES" dirty="0" err="1"/>
              <a:t>double</a:t>
            </a:r>
            <a:r>
              <a:rPr lang="es-ES" dirty="0"/>
              <a:t> </a:t>
            </a:r>
            <a:r>
              <a:rPr lang="es-ES" dirty="0" err="1"/>
              <a:t>check</a:t>
            </a:r>
            <a:r>
              <a:rPr lang="es-ES" dirty="0"/>
              <a:t> emails </a:t>
            </a:r>
            <a:r>
              <a:rPr lang="es-ES" dirty="0" err="1"/>
              <a:t>apparently</a:t>
            </a:r>
            <a:r>
              <a:rPr lang="es-ES" dirty="0"/>
              <a:t> </a:t>
            </a:r>
            <a:r>
              <a:rPr lang="es-ES" dirty="0" err="1"/>
              <a:t>sent</a:t>
            </a:r>
            <a:r>
              <a:rPr lang="es-ES" dirty="0"/>
              <a:t> </a:t>
            </a:r>
            <a:r>
              <a:rPr lang="es-ES" dirty="0" err="1"/>
              <a:t>from</a:t>
            </a:r>
            <a:r>
              <a:rPr lang="es-ES" dirty="0"/>
              <a:t> </a:t>
            </a:r>
            <a:r>
              <a:rPr lang="es-ES" dirty="0" err="1"/>
              <a:t>trusted</a:t>
            </a:r>
            <a:r>
              <a:rPr lang="es-ES" dirty="0"/>
              <a:t> </a:t>
            </a:r>
            <a:r>
              <a:rPr lang="es-ES" dirty="0" err="1"/>
              <a:t>sources</a:t>
            </a:r>
            <a:endParaRPr lang="es-ES" dirty="0"/>
          </a:p>
          <a:p>
            <a:pPr marL="285750" indent="-285750">
              <a:buFont typeface="Wingdings" panose="05000000000000000000" pitchFamily="2" charset="2"/>
              <a:buChar char="Ø"/>
            </a:pPr>
            <a:endParaRPr lang="es-ES" dirty="0"/>
          </a:p>
          <a:p>
            <a:pPr marL="285750" indent="-285750">
              <a:buFont typeface="Wingdings" panose="05000000000000000000" pitchFamily="2" charset="2"/>
              <a:buChar char="Ø"/>
            </a:pPr>
            <a:r>
              <a:rPr lang="es-ES" dirty="0"/>
              <a:t>Long “</a:t>
            </a:r>
            <a:r>
              <a:rPr lang="es-ES" dirty="0" err="1"/>
              <a:t>working</a:t>
            </a:r>
            <a:r>
              <a:rPr lang="es-ES" dirty="0"/>
              <a:t>” </a:t>
            </a:r>
            <a:r>
              <a:rPr lang="es-ES" dirty="0" err="1"/>
              <a:t>hours</a:t>
            </a:r>
            <a:endParaRPr lang="es-ES" dirty="0"/>
          </a:p>
          <a:p>
            <a:pPr marL="285750" indent="-285750">
              <a:buFont typeface="Wingdings" panose="05000000000000000000" pitchFamily="2" charset="2"/>
              <a:buChar char="Ø"/>
            </a:pPr>
            <a:endParaRPr lang="es-ES" dirty="0"/>
          </a:p>
          <a:p>
            <a:pPr marL="285750" indent="-285750">
              <a:buFont typeface="Wingdings" panose="05000000000000000000" pitchFamily="2" charset="2"/>
              <a:buChar char="Ø"/>
            </a:pPr>
            <a:r>
              <a:rPr lang="es-ES" dirty="0" err="1"/>
              <a:t>Respect</a:t>
            </a:r>
            <a:r>
              <a:rPr lang="es-ES" dirty="0"/>
              <a:t> </a:t>
            </a:r>
            <a:r>
              <a:rPr lang="es-ES" dirty="0" err="1"/>
              <a:t>the</a:t>
            </a:r>
            <a:r>
              <a:rPr lang="es-ES" dirty="0"/>
              <a:t> </a:t>
            </a:r>
            <a:r>
              <a:rPr lang="es-ES" dirty="0" err="1"/>
              <a:t>authority</a:t>
            </a:r>
            <a:r>
              <a:rPr lang="es-ES" dirty="0"/>
              <a:t>, </a:t>
            </a:r>
            <a:r>
              <a:rPr lang="es-ES" dirty="0" err="1"/>
              <a:t>avoiding</a:t>
            </a:r>
            <a:r>
              <a:rPr lang="es-ES" dirty="0"/>
              <a:t> </a:t>
            </a:r>
            <a:r>
              <a:rPr lang="es-ES" dirty="0" err="1"/>
              <a:t>conflicts</a:t>
            </a:r>
            <a:r>
              <a:rPr lang="es-ES" dirty="0"/>
              <a:t> </a:t>
            </a:r>
            <a:r>
              <a:rPr lang="es-ES" dirty="0" err="1"/>
              <a:t>with</a:t>
            </a:r>
            <a:r>
              <a:rPr lang="es-ES" dirty="0"/>
              <a:t> </a:t>
            </a:r>
            <a:r>
              <a:rPr lang="es-ES" dirty="0" err="1"/>
              <a:t>them</a:t>
            </a:r>
            <a:endParaRPr lang="es-ES" dirty="0"/>
          </a:p>
        </p:txBody>
      </p:sp>
      <p:sp>
        <p:nvSpPr>
          <p:cNvPr id="9" name="CuadroTexto 8">
            <a:extLst>
              <a:ext uri="{FF2B5EF4-FFF2-40B4-BE49-F238E27FC236}">
                <a16:creationId xmlns:a16="http://schemas.microsoft.com/office/drawing/2014/main" id="{DD0F872B-5CB0-41B8-84ED-6404CA62D5D9}"/>
              </a:ext>
            </a:extLst>
          </p:cNvPr>
          <p:cNvSpPr txBox="1"/>
          <p:nvPr/>
        </p:nvSpPr>
        <p:spPr>
          <a:xfrm>
            <a:off x="4558553" y="4408660"/>
            <a:ext cx="6010096" cy="923330"/>
          </a:xfrm>
          <a:prstGeom prst="rect">
            <a:avLst/>
          </a:prstGeom>
          <a:noFill/>
        </p:spPr>
        <p:txBody>
          <a:bodyPr wrap="square" rtlCol="0">
            <a:spAutoFit/>
          </a:bodyPr>
          <a:lstStyle/>
          <a:p>
            <a:pPr marL="285750" indent="-285750">
              <a:buFont typeface="Wingdings" panose="05000000000000000000" pitchFamily="2" charset="2"/>
              <a:buChar char="Ø"/>
            </a:pPr>
            <a:r>
              <a:rPr lang="es-ES" dirty="0"/>
              <a:t>Almost the same situation</a:t>
            </a:r>
          </a:p>
          <a:p>
            <a:pPr marL="285750" indent="-285750">
              <a:buFont typeface="Wingdings" panose="05000000000000000000" pitchFamily="2" charset="2"/>
              <a:buChar char="Ø"/>
            </a:pPr>
            <a:endParaRPr lang="es-ES" dirty="0"/>
          </a:p>
          <a:p>
            <a:pPr marL="285750" indent="-285750">
              <a:buFont typeface="Wingdings" panose="05000000000000000000" pitchFamily="2" charset="2"/>
              <a:buChar char="Ø"/>
            </a:pPr>
            <a:r>
              <a:rPr lang="en-US" dirty="0"/>
              <a:t>Complicated </a:t>
            </a:r>
            <a:r>
              <a:rPr lang="en-US" altLang="ja-JP" dirty="0"/>
              <a:t>cyber</a:t>
            </a:r>
            <a:r>
              <a:rPr lang="en-US" dirty="0"/>
              <a:t>security rules exist in each company</a:t>
            </a:r>
            <a:endParaRPr lang="es-ES" dirty="0"/>
          </a:p>
        </p:txBody>
      </p:sp>
      <p:pic>
        <p:nvPicPr>
          <p:cNvPr id="5" name="Imagen 4">
            <a:extLst>
              <a:ext uri="{FF2B5EF4-FFF2-40B4-BE49-F238E27FC236}">
                <a16:creationId xmlns:a16="http://schemas.microsoft.com/office/drawing/2014/main" id="{A10B13E2-678E-4700-BC41-314AB16C6F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1" y="641030"/>
            <a:ext cx="4182945" cy="2790809"/>
          </a:xfrm>
          <a:prstGeom prst="rect">
            <a:avLst/>
          </a:prstGeom>
        </p:spPr>
      </p:pic>
      <p:pic>
        <p:nvPicPr>
          <p:cNvPr id="11" name="Imagen 10">
            <a:extLst>
              <a:ext uri="{FF2B5EF4-FFF2-40B4-BE49-F238E27FC236}">
                <a16:creationId xmlns:a16="http://schemas.microsoft.com/office/drawing/2014/main" id="{CC0E3CDE-1599-43AA-BA30-74B8F9B0BC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1" y="3532773"/>
            <a:ext cx="4215652" cy="2779695"/>
          </a:xfrm>
          <a:prstGeom prst="rect">
            <a:avLst/>
          </a:prstGeom>
        </p:spPr>
      </p:pic>
    </p:spTree>
    <p:extLst>
      <p:ext uri="{BB962C8B-B14F-4D97-AF65-F5344CB8AC3E}">
        <p14:creationId xmlns:p14="http://schemas.microsoft.com/office/powerpoint/2010/main" val="515098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ángulo: esquinas redondeadas 30">
            <a:extLst>
              <a:ext uri="{FF2B5EF4-FFF2-40B4-BE49-F238E27FC236}">
                <a16:creationId xmlns:a16="http://schemas.microsoft.com/office/drawing/2014/main" id="{7F1B5F93-FCA9-417D-8C65-6B9E51976F1A}"/>
              </a:ext>
            </a:extLst>
          </p:cNvPr>
          <p:cNvSpPr/>
          <p:nvPr/>
        </p:nvSpPr>
        <p:spPr>
          <a:xfrm>
            <a:off x="6384186" y="4919124"/>
            <a:ext cx="5419816" cy="1554585"/>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174" name="Picture 30" descr="Icono Battlenet en Super Flat Remix V1.08 Apps">
            <a:extLst>
              <a:ext uri="{FF2B5EF4-FFF2-40B4-BE49-F238E27FC236}">
                <a16:creationId xmlns:a16="http://schemas.microsoft.com/office/drawing/2014/main" id="{46613466-3C6D-4ED3-A1D2-4AF0D5D02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811" y="2949438"/>
            <a:ext cx="1134261" cy="1134261"/>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ProtonVPN para Android - Descarga el APK en Uptodown">
            <a:extLst>
              <a:ext uri="{FF2B5EF4-FFF2-40B4-BE49-F238E27FC236}">
                <a16:creationId xmlns:a16="http://schemas.microsoft.com/office/drawing/2014/main" id="{55E53AE5-BA57-4CCA-BBBE-2F33F677E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6130" y="604787"/>
            <a:ext cx="1624131" cy="1624131"/>
          </a:xfrm>
          <a:prstGeom prst="rect">
            <a:avLst/>
          </a:prstGeom>
          <a:noFill/>
          <a:extLst>
            <a:ext uri="{909E8E84-426E-40DD-AFC4-6F175D3DCCD1}">
              <a14:hiddenFill xmlns:a14="http://schemas.microsoft.com/office/drawing/2010/main">
                <a:solidFill>
                  <a:srgbClr val="FFFFFF"/>
                </a:solidFill>
              </a14:hiddenFill>
            </a:ext>
          </a:extLst>
        </p:spPr>
      </p:pic>
      <p:sp>
        <p:nvSpPr>
          <p:cNvPr id="29" name="Rectángulo: esquinas redondeadas 28">
            <a:extLst>
              <a:ext uri="{FF2B5EF4-FFF2-40B4-BE49-F238E27FC236}">
                <a16:creationId xmlns:a16="http://schemas.microsoft.com/office/drawing/2014/main" id="{C8F2F343-D969-4A0A-BF0C-D4C661876412}"/>
              </a:ext>
            </a:extLst>
          </p:cNvPr>
          <p:cNvSpPr/>
          <p:nvPr/>
        </p:nvSpPr>
        <p:spPr>
          <a:xfrm>
            <a:off x="6398467" y="649450"/>
            <a:ext cx="5405534" cy="1637160"/>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esquinas redondeadas 27">
            <a:extLst>
              <a:ext uri="{FF2B5EF4-FFF2-40B4-BE49-F238E27FC236}">
                <a16:creationId xmlns:a16="http://schemas.microsoft.com/office/drawing/2014/main" id="{958F7DDF-BD76-4E3E-9EC8-199C1C253D48}"/>
              </a:ext>
            </a:extLst>
          </p:cNvPr>
          <p:cNvSpPr/>
          <p:nvPr/>
        </p:nvSpPr>
        <p:spPr>
          <a:xfrm>
            <a:off x="177502" y="4703783"/>
            <a:ext cx="5169159" cy="1554585"/>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esquinas redondeadas 6">
            <a:extLst>
              <a:ext uri="{FF2B5EF4-FFF2-40B4-BE49-F238E27FC236}">
                <a16:creationId xmlns:a16="http://schemas.microsoft.com/office/drawing/2014/main" id="{68EACF57-B084-401F-AF80-50CE808E66D8}"/>
              </a:ext>
            </a:extLst>
          </p:cNvPr>
          <p:cNvSpPr/>
          <p:nvPr/>
        </p:nvSpPr>
        <p:spPr>
          <a:xfrm>
            <a:off x="205327" y="1127638"/>
            <a:ext cx="5169159" cy="2886269"/>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146" name="Picture 2" descr="Archivo:Google Chrome icon (February 2022).svg - Wikipedia, la enciclopedia  libre">
            <a:extLst>
              <a:ext uri="{FF2B5EF4-FFF2-40B4-BE49-F238E27FC236}">
                <a16:creationId xmlns:a16="http://schemas.microsoft.com/office/drawing/2014/main" id="{85F307C8-6394-4209-81A1-42761F56FF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736" y="1224723"/>
            <a:ext cx="1060579" cy="10605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rchivo:Microsoft Edge logo (2019).png - Wikipedia, la enciclopedia libre">
            <a:extLst>
              <a:ext uri="{FF2B5EF4-FFF2-40B4-BE49-F238E27FC236}">
                <a16:creationId xmlns:a16="http://schemas.microsoft.com/office/drawing/2014/main" id="{8AED8E58-EA92-4EA5-A7D2-5049CB0BED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5677" y="1238680"/>
            <a:ext cx="1088461" cy="10884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roduct Identity Assets">
            <a:extLst>
              <a:ext uri="{FF2B5EF4-FFF2-40B4-BE49-F238E27FC236}">
                <a16:creationId xmlns:a16="http://schemas.microsoft.com/office/drawing/2014/main" id="{2D9DA081-D0EE-490D-A3B1-B310F8B58B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3257" y="1114998"/>
            <a:ext cx="1144110" cy="118129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ile:Opera GX Icon.svg - Wikimedia Commons">
            <a:extLst>
              <a:ext uri="{FF2B5EF4-FFF2-40B4-BE49-F238E27FC236}">
                <a16:creationId xmlns:a16="http://schemas.microsoft.com/office/drawing/2014/main" id="{1057B876-4A73-4C17-9183-B902F11BDE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8752" y="2593794"/>
            <a:ext cx="1160633" cy="116063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brave, browser, logo Icon">
            <a:extLst>
              <a:ext uri="{FF2B5EF4-FFF2-40B4-BE49-F238E27FC236}">
                <a16:creationId xmlns:a16="http://schemas.microsoft.com/office/drawing/2014/main" id="{177CB6D0-A991-45FB-BE3B-8B51A9B1ED9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75323" y="2590678"/>
            <a:ext cx="1225051" cy="1225051"/>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Thunderbird icon - Free download on Iconfinder">
            <a:extLst>
              <a:ext uri="{FF2B5EF4-FFF2-40B4-BE49-F238E27FC236}">
                <a16:creationId xmlns:a16="http://schemas.microsoft.com/office/drawing/2014/main" id="{B415AD57-3958-47A6-A851-4875D09682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879" y="4904399"/>
            <a:ext cx="1158551" cy="1158551"/>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The Power Email App - Postbox">
            <a:extLst>
              <a:ext uri="{FF2B5EF4-FFF2-40B4-BE49-F238E27FC236}">
                <a16:creationId xmlns:a16="http://schemas.microsoft.com/office/drawing/2014/main" id="{17324963-E2ED-4805-9A1E-C369158C59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99533" y="4904398"/>
            <a:ext cx="1158552" cy="1158552"/>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File:FileZilla logo.svg - Wikimedia Commons">
            <a:extLst>
              <a:ext uri="{FF2B5EF4-FFF2-40B4-BE49-F238E27FC236}">
                <a16:creationId xmlns:a16="http://schemas.microsoft.com/office/drawing/2014/main" id="{43D47EBA-8DBE-4B90-97B3-E80EB29784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51634" y="922163"/>
            <a:ext cx="989378" cy="989378"/>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OpenVPN Inc · GitHub">
            <a:extLst>
              <a:ext uri="{FF2B5EF4-FFF2-40B4-BE49-F238E27FC236}">
                <a16:creationId xmlns:a16="http://schemas.microsoft.com/office/drawing/2014/main" id="{C3528850-1E25-440D-AE69-905F78AF976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63101" y="897260"/>
            <a:ext cx="1042254" cy="1042254"/>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descr="VPN Archives - Ify24">
            <a:extLst>
              <a:ext uri="{FF2B5EF4-FFF2-40B4-BE49-F238E27FC236}">
                <a16:creationId xmlns:a16="http://schemas.microsoft.com/office/drawing/2014/main" id="{CB64A348-0DB7-4443-83A1-45BD0012189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26289" y="825559"/>
            <a:ext cx="1158552" cy="1158552"/>
          </a:xfrm>
          <a:prstGeom prst="rect">
            <a:avLst/>
          </a:prstGeom>
          <a:noFill/>
          <a:extLst>
            <a:ext uri="{909E8E84-426E-40DD-AFC4-6F175D3DCCD1}">
              <a14:hiddenFill xmlns:a14="http://schemas.microsoft.com/office/drawing/2010/main">
                <a:solidFill>
                  <a:srgbClr val="FFFFFF"/>
                </a:solidFill>
              </a14:hiddenFill>
            </a:ext>
          </a:extLst>
        </p:spPr>
      </p:pic>
      <p:pic>
        <p:nvPicPr>
          <p:cNvPr id="6182" name="Picture 38" descr="MetaMask Icon - Download in Flat Style">
            <a:extLst>
              <a:ext uri="{FF2B5EF4-FFF2-40B4-BE49-F238E27FC236}">
                <a16:creationId xmlns:a16="http://schemas.microsoft.com/office/drawing/2014/main" id="{42D84916-6660-49F3-A745-0F662A27DDF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61431" y="5177416"/>
            <a:ext cx="1075797" cy="1075797"/>
          </a:xfrm>
          <a:prstGeom prst="rect">
            <a:avLst/>
          </a:prstGeom>
          <a:noFill/>
          <a:extLst>
            <a:ext uri="{909E8E84-426E-40DD-AFC4-6F175D3DCCD1}">
              <a14:hiddenFill xmlns:a14="http://schemas.microsoft.com/office/drawing/2010/main">
                <a:solidFill>
                  <a:srgbClr val="FFFFFF"/>
                </a:solidFill>
              </a14:hiddenFill>
            </a:ext>
          </a:extLst>
        </p:spPr>
      </p:pic>
      <p:pic>
        <p:nvPicPr>
          <p:cNvPr id="6184" name="Picture 40" descr="Imachen:Ethereum-icon-purple.svg - Biquipedia, a enciclopedia libre">
            <a:extLst>
              <a:ext uri="{FF2B5EF4-FFF2-40B4-BE49-F238E27FC236}">
                <a16:creationId xmlns:a16="http://schemas.microsoft.com/office/drawing/2014/main" id="{8FB29D2E-6FC5-4466-B6AF-93A94F52F50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42328" y="5001839"/>
            <a:ext cx="1426949" cy="142694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BFB74D7-D543-473E-99C3-89BED54B1E5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94012" y="5102541"/>
            <a:ext cx="1186790" cy="1186790"/>
          </a:xfrm>
          <a:prstGeom prst="rect">
            <a:avLst/>
          </a:prstGeom>
        </p:spPr>
      </p:pic>
      <p:pic>
        <p:nvPicPr>
          <p:cNvPr id="6188" name="Picture 44" descr="File:Binance Logo.svg - Wikimedia Commons">
            <a:extLst>
              <a:ext uri="{FF2B5EF4-FFF2-40B4-BE49-F238E27FC236}">
                <a16:creationId xmlns:a16="http://schemas.microsoft.com/office/drawing/2014/main" id="{3F55BBA1-D7DF-49EE-A261-48060C05312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498290" y="5102541"/>
            <a:ext cx="1267671" cy="126767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6901D130-2870-48F7-86BB-E7EF9D704B0C}"/>
              </a:ext>
            </a:extLst>
          </p:cNvPr>
          <p:cNvSpPr txBox="1"/>
          <p:nvPr/>
        </p:nvSpPr>
        <p:spPr>
          <a:xfrm>
            <a:off x="1953106" y="720831"/>
            <a:ext cx="1673600" cy="400110"/>
          </a:xfrm>
          <a:prstGeom prst="rect">
            <a:avLst/>
          </a:prstGeom>
          <a:noFill/>
        </p:spPr>
        <p:txBody>
          <a:bodyPr wrap="none" rtlCol="0">
            <a:spAutoFit/>
          </a:bodyPr>
          <a:lstStyle/>
          <a:p>
            <a:r>
              <a:rPr lang="es-ES" sz="2000" dirty="0"/>
              <a:t>Web browsers</a:t>
            </a:r>
          </a:p>
        </p:txBody>
      </p:sp>
      <p:sp>
        <p:nvSpPr>
          <p:cNvPr id="33" name="CuadroTexto 32">
            <a:extLst>
              <a:ext uri="{FF2B5EF4-FFF2-40B4-BE49-F238E27FC236}">
                <a16:creationId xmlns:a16="http://schemas.microsoft.com/office/drawing/2014/main" id="{5FA87D5E-C515-44B8-8D79-6A3E8BBE9306}"/>
              </a:ext>
            </a:extLst>
          </p:cNvPr>
          <p:cNvSpPr txBox="1"/>
          <p:nvPr/>
        </p:nvSpPr>
        <p:spPr>
          <a:xfrm>
            <a:off x="2033637" y="4179447"/>
            <a:ext cx="1490344" cy="400110"/>
          </a:xfrm>
          <a:prstGeom prst="rect">
            <a:avLst/>
          </a:prstGeom>
          <a:noFill/>
        </p:spPr>
        <p:txBody>
          <a:bodyPr wrap="none" rtlCol="0">
            <a:spAutoFit/>
          </a:bodyPr>
          <a:lstStyle/>
          <a:p>
            <a:r>
              <a:rPr lang="es-ES" sz="2000" dirty="0"/>
              <a:t>Email </a:t>
            </a:r>
            <a:r>
              <a:rPr lang="es-ES" sz="2000" dirty="0" err="1"/>
              <a:t>clients</a:t>
            </a:r>
            <a:endParaRPr lang="es-ES" sz="2000" dirty="0"/>
          </a:p>
        </p:txBody>
      </p:sp>
      <p:sp>
        <p:nvSpPr>
          <p:cNvPr id="34" name="CuadroTexto 33">
            <a:extLst>
              <a:ext uri="{FF2B5EF4-FFF2-40B4-BE49-F238E27FC236}">
                <a16:creationId xmlns:a16="http://schemas.microsoft.com/office/drawing/2014/main" id="{AD6FF9F7-4413-44F9-8E20-FEBB687CC417}"/>
              </a:ext>
            </a:extLst>
          </p:cNvPr>
          <p:cNvSpPr txBox="1"/>
          <p:nvPr/>
        </p:nvSpPr>
        <p:spPr>
          <a:xfrm>
            <a:off x="7977753" y="215345"/>
            <a:ext cx="2246962" cy="400110"/>
          </a:xfrm>
          <a:prstGeom prst="rect">
            <a:avLst/>
          </a:prstGeom>
          <a:noFill/>
        </p:spPr>
        <p:txBody>
          <a:bodyPr wrap="none" rtlCol="0">
            <a:spAutoFit/>
          </a:bodyPr>
          <a:lstStyle/>
          <a:p>
            <a:r>
              <a:rPr lang="es-ES" sz="2000" dirty="0"/>
              <a:t>FTP and VPN </a:t>
            </a:r>
            <a:r>
              <a:rPr lang="es-ES" sz="2000" dirty="0" err="1"/>
              <a:t>clients</a:t>
            </a:r>
            <a:endParaRPr lang="es-ES" sz="2000" dirty="0"/>
          </a:p>
        </p:txBody>
      </p:sp>
      <p:sp>
        <p:nvSpPr>
          <p:cNvPr id="35" name="CuadroTexto 34">
            <a:extLst>
              <a:ext uri="{FF2B5EF4-FFF2-40B4-BE49-F238E27FC236}">
                <a16:creationId xmlns:a16="http://schemas.microsoft.com/office/drawing/2014/main" id="{280639C7-308A-4CD5-AB35-7621243381A8}"/>
              </a:ext>
            </a:extLst>
          </p:cNvPr>
          <p:cNvSpPr txBox="1"/>
          <p:nvPr/>
        </p:nvSpPr>
        <p:spPr>
          <a:xfrm>
            <a:off x="7275217" y="2336406"/>
            <a:ext cx="3837589" cy="400110"/>
          </a:xfrm>
          <a:prstGeom prst="rect">
            <a:avLst/>
          </a:prstGeom>
          <a:noFill/>
        </p:spPr>
        <p:txBody>
          <a:bodyPr wrap="none" rtlCol="0">
            <a:spAutoFit/>
          </a:bodyPr>
          <a:lstStyle/>
          <a:p>
            <a:r>
              <a:rPr lang="es-ES" sz="2000" dirty="0" err="1"/>
              <a:t>Videogames</a:t>
            </a:r>
            <a:r>
              <a:rPr lang="es-ES" sz="2000" dirty="0"/>
              <a:t> and </a:t>
            </a:r>
            <a:r>
              <a:rPr lang="es-ES" sz="2000" dirty="0" err="1"/>
              <a:t>instant</a:t>
            </a:r>
            <a:r>
              <a:rPr lang="es-ES" sz="2000" dirty="0"/>
              <a:t> </a:t>
            </a:r>
            <a:r>
              <a:rPr lang="es-ES" sz="2000" dirty="0" err="1"/>
              <a:t>messaging</a:t>
            </a:r>
            <a:endParaRPr lang="es-ES" sz="2000" dirty="0"/>
          </a:p>
        </p:txBody>
      </p:sp>
      <p:sp>
        <p:nvSpPr>
          <p:cNvPr id="36" name="CuadroTexto 35">
            <a:extLst>
              <a:ext uri="{FF2B5EF4-FFF2-40B4-BE49-F238E27FC236}">
                <a16:creationId xmlns:a16="http://schemas.microsoft.com/office/drawing/2014/main" id="{F34932C9-01D7-41A1-BCBE-CC199E5157D5}"/>
              </a:ext>
            </a:extLst>
          </p:cNvPr>
          <p:cNvSpPr txBox="1"/>
          <p:nvPr/>
        </p:nvSpPr>
        <p:spPr>
          <a:xfrm>
            <a:off x="7643212" y="4477677"/>
            <a:ext cx="2580771" cy="400110"/>
          </a:xfrm>
          <a:prstGeom prst="rect">
            <a:avLst/>
          </a:prstGeom>
          <a:noFill/>
        </p:spPr>
        <p:txBody>
          <a:bodyPr wrap="none" rtlCol="0">
            <a:spAutoFit/>
          </a:bodyPr>
          <a:lstStyle/>
          <a:p>
            <a:r>
              <a:rPr lang="es-ES" sz="2000" dirty="0" err="1"/>
              <a:t>Cryptocurrency</a:t>
            </a:r>
            <a:r>
              <a:rPr lang="es-ES" sz="2000" dirty="0"/>
              <a:t> </a:t>
            </a:r>
            <a:r>
              <a:rPr lang="es-ES" sz="2000" dirty="0" err="1"/>
              <a:t>wallets</a:t>
            </a:r>
            <a:endParaRPr lang="es-ES" sz="2000" dirty="0"/>
          </a:p>
        </p:txBody>
      </p:sp>
      <p:sp>
        <p:nvSpPr>
          <p:cNvPr id="30" name="Rectángulo: esquinas redondeadas 29">
            <a:extLst>
              <a:ext uri="{FF2B5EF4-FFF2-40B4-BE49-F238E27FC236}">
                <a16:creationId xmlns:a16="http://schemas.microsoft.com/office/drawing/2014/main" id="{C331246E-EFCF-4B2B-8B95-AA61968AC9E1}"/>
              </a:ext>
            </a:extLst>
          </p:cNvPr>
          <p:cNvSpPr/>
          <p:nvPr/>
        </p:nvSpPr>
        <p:spPr>
          <a:xfrm>
            <a:off x="6398467" y="2761940"/>
            <a:ext cx="5405534" cy="1554585"/>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180" name="Picture 36" descr="File:Telegram logo.svg - Wikimedia Commons">
            <a:extLst>
              <a:ext uri="{FF2B5EF4-FFF2-40B4-BE49-F238E27FC236}">
                <a16:creationId xmlns:a16="http://schemas.microsoft.com/office/drawing/2014/main" id="{80A5B587-FEA5-4A97-B998-43DB0C417FF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599884" y="2945889"/>
            <a:ext cx="1108790" cy="1108790"/>
          </a:xfrm>
          <a:prstGeom prst="rect">
            <a:avLst/>
          </a:prstGeom>
          <a:noFill/>
          <a:extLst>
            <a:ext uri="{909E8E84-426E-40DD-AFC4-6F175D3DCCD1}">
              <a14:hiddenFill xmlns:a14="http://schemas.microsoft.com/office/drawing/2010/main">
                <a:solidFill>
                  <a:srgbClr val="FFFFFF"/>
                </a:solidFill>
              </a14:hiddenFill>
            </a:ext>
          </a:extLst>
        </p:spPr>
      </p:pic>
      <p:pic>
        <p:nvPicPr>
          <p:cNvPr id="6178" name="Picture 34" descr="Discord - Chatea, habla y une - Aplicaciones en Google Play">
            <a:extLst>
              <a:ext uri="{FF2B5EF4-FFF2-40B4-BE49-F238E27FC236}">
                <a16:creationId xmlns:a16="http://schemas.microsoft.com/office/drawing/2014/main" id="{119A76A1-7D3A-4155-86E7-7AAB3709D48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317990" y="2977928"/>
            <a:ext cx="1062812" cy="1062812"/>
          </a:xfrm>
          <a:prstGeom prst="rect">
            <a:avLst/>
          </a:prstGeom>
          <a:noFill/>
          <a:extLst>
            <a:ext uri="{909E8E84-426E-40DD-AFC4-6F175D3DCCD1}">
              <a14:hiddenFill xmlns:a14="http://schemas.microsoft.com/office/drawing/2010/main">
                <a:solidFill>
                  <a:srgbClr val="FFFFFF"/>
                </a:solidFill>
              </a14:hiddenFill>
            </a:ext>
          </a:extLst>
        </p:spPr>
      </p:pic>
      <p:pic>
        <p:nvPicPr>
          <p:cNvPr id="6176" name="Picture 32" descr="Logotipo de steam - Iconos gratis de redes">
            <a:extLst>
              <a:ext uri="{FF2B5EF4-FFF2-40B4-BE49-F238E27FC236}">
                <a16:creationId xmlns:a16="http://schemas.microsoft.com/office/drawing/2014/main" id="{B863FAD6-F492-4460-A9D0-EA75BB84C21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922083" y="2949320"/>
            <a:ext cx="1108790" cy="110879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a16="http://schemas.microsoft.com/office/drawing/2014/main" id="{4568C6C6-F84D-4B81-A6A4-F57C26C30B40}"/>
              </a:ext>
            </a:extLst>
          </p:cNvPr>
          <p:cNvSpPr>
            <a:spLocks noGrp="1"/>
          </p:cNvSpPr>
          <p:nvPr>
            <p:ph type="title"/>
          </p:nvPr>
        </p:nvSpPr>
        <p:spPr>
          <a:xfrm>
            <a:off x="133225" y="93307"/>
            <a:ext cx="10998900" cy="979800"/>
          </a:xfrm>
        </p:spPr>
        <p:txBody>
          <a:bodyPr/>
          <a:lstStyle/>
          <a:p>
            <a:r>
              <a:rPr lang="es-ES" dirty="0" err="1"/>
              <a:t>Infostealers</a:t>
            </a:r>
            <a:r>
              <a:rPr lang="es-ES" dirty="0"/>
              <a:t> targets</a:t>
            </a:r>
          </a:p>
        </p:txBody>
      </p:sp>
      <p:pic>
        <p:nvPicPr>
          <p:cNvPr id="11266" name="Picture 2" descr="533 Outlook Icons, Logos, Symbols - Free in SVG, PNG, GIF | IconScout">
            <a:extLst>
              <a:ext uri="{FF2B5EF4-FFF2-40B4-BE49-F238E27FC236}">
                <a16:creationId xmlns:a16="http://schemas.microsoft.com/office/drawing/2014/main" id="{F4B6916C-F6AE-4C8C-8A3E-819DA6FFA65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70340" y="4766384"/>
            <a:ext cx="1331717" cy="1331717"/>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n 36">
            <a:extLst>
              <a:ext uri="{FF2B5EF4-FFF2-40B4-BE49-F238E27FC236}">
                <a16:creationId xmlns:a16="http://schemas.microsoft.com/office/drawing/2014/main" id="{DF1A6AB5-BE08-44AA-8B73-5D53ED7AAC8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279047" y="160130"/>
            <a:ext cx="951880" cy="555263"/>
          </a:xfrm>
          <a:prstGeom prst="rect">
            <a:avLst/>
          </a:prstGeom>
        </p:spPr>
      </p:pic>
      <p:pic>
        <p:nvPicPr>
          <p:cNvPr id="38" name="Imagen 37">
            <a:extLst>
              <a:ext uri="{FF2B5EF4-FFF2-40B4-BE49-F238E27FC236}">
                <a16:creationId xmlns:a16="http://schemas.microsoft.com/office/drawing/2014/main" id="{1921FD4E-D031-48C6-81B2-82338B170AD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211000" y="162474"/>
            <a:ext cx="900507" cy="5252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9041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7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7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7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18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18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9" grpId="0" animBg="1"/>
      <p:bldP spid="28" grpId="0" animBg="1"/>
      <p:bldP spid="33" grpId="0"/>
      <p:bldP spid="34" grpId="0"/>
      <p:bldP spid="35" grpId="0"/>
      <p:bldP spid="36" grpId="0"/>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C62DAE-8B0F-13BB-0EDB-7C997AE343CF}"/>
              </a:ext>
            </a:extLst>
          </p:cNvPr>
          <p:cNvSpPr>
            <a:spLocks noGrp="1"/>
          </p:cNvSpPr>
          <p:nvPr>
            <p:ph type="title"/>
          </p:nvPr>
        </p:nvSpPr>
        <p:spPr>
          <a:xfrm>
            <a:off x="260926" y="91110"/>
            <a:ext cx="10998900" cy="979800"/>
          </a:xfrm>
        </p:spPr>
        <p:txBody>
          <a:bodyPr/>
          <a:lstStyle/>
          <a:p>
            <a:r>
              <a:rPr lang="pt-BR" dirty="0"/>
              <a:t>Who </a:t>
            </a:r>
            <a:r>
              <a:rPr lang="pt-BR" dirty="0" err="1"/>
              <a:t>we</a:t>
            </a:r>
            <a:r>
              <a:rPr lang="pt-BR" dirty="0"/>
              <a:t> are?</a:t>
            </a:r>
          </a:p>
        </p:txBody>
      </p:sp>
      <p:pic>
        <p:nvPicPr>
          <p:cNvPr id="1026" name="Picture 2" descr="Masato Ikegami">
            <a:extLst>
              <a:ext uri="{FF2B5EF4-FFF2-40B4-BE49-F238E27FC236}">
                <a16:creationId xmlns:a16="http://schemas.microsoft.com/office/drawing/2014/main" id="{728987B3-38A7-4EA3-BA93-45C8C6453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730" y="960215"/>
            <a:ext cx="1905000" cy="190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Josep Albors">
            <a:extLst>
              <a:ext uri="{FF2B5EF4-FFF2-40B4-BE49-F238E27FC236}">
                <a16:creationId xmlns:a16="http://schemas.microsoft.com/office/drawing/2014/main" id="{01BBD1E5-F3B7-41EE-90C3-D477F0CAF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60215"/>
            <a:ext cx="1905000" cy="190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EDF9544-1C72-42E7-9414-0459B804DBB8}"/>
              </a:ext>
            </a:extLst>
          </p:cNvPr>
          <p:cNvSpPr txBox="1"/>
          <p:nvPr/>
        </p:nvSpPr>
        <p:spPr>
          <a:xfrm>
            <a:off x="260926" y="3038606"/>
            <a:ext cx="5652194" cy="2246769"/>
          </a:xfrm>
          <a:prstGeom prst="rect">
            <a:avLst/>
          </a:prstGeom>
          <a:noFill/>
        </p:spPr>
        <p:txBody>
          <a:bodyPr wrap="square" rtlCol="0">
            <a:spAutoFit/>
          </a:bodyPr>
          <a:lstStyle/>
          <a:p>
            <a:r>
              <a:rPr lang="es-ES" sz="3200" b="1" dirty="0"/>
              <a:t>Masato </a:t>
            </a:r>
            <a:r>
              <a:rPr lang="es-ES" sz="3200" b="1" dirty="0" err="1"/>
              <a:t>Ikegami</a:t>
            </a:r>
            <a:endParaRPr lang="es-ES" sz="3200" b="1"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Malware analyst at Canon IT Solutions</a:t>
            </a:r>
          </a:p>
          <a:p>
            <a:pPr marL="285750" indent="-285750">
              <a:buFont typeface="Wingdings" panose="05000000000000000000" pitchFamily="2" charset="2"/>
              <a:buChar char="q"/>
            </a:pPr>
            <a:r>
              <a:rPr lang="en-US" dirty="0"/>
              <a:t>10 years of experience in cybersecurity</a:t>
            </a:r>
          </a:p>
          <a:p>
            <a:pPr marL="285750" indent="-285750">
              <a:buFont typeface="Wingdings" panose="05000000000000000000" pitchFamily="2" charset="2"/>
              <a:buChar char="q"/>
            </a:pPr>
            <a:r>
              <a:rPr lang="en-US" dirty="0"/>
              <a:t>Focused on the automated analysis and classification of malware</a:t>
            </a:r>
          </a:p>
          <a:p>
            <a:pPr marL="285750" indent="-285750">
              <a:buFont typeface="Wingdings" panose="05000000000000000000" pitchFamily="2" charset="2"/>
              <a:buChar char="q"/>
            </a:pPr>
            <a:r>
              <a:rPr lang="fr-FR" i="1" dirty="0"/>
              <a:t>Certifications: CISSP, GREM, GCTI, GCIH</a:t>
            </a:r>
            <a:endParaRPr lang="es-ES" dirty="0"/>
          </a:p>
        </p:txBody>
      </p:sp>
      <p:sp>
        <p:nvSpPr>
          <p:cNvPr id="5" name="CuadroTexto 4">
            <a:extLst>
              <a:ext uri="{FF2B5EF4-FFF2-40B4-BE49-F238E27FC236}">
                <a16:creationId xmlns:a16="http://schemas.microsoft.com/office/drawing/2014/main" id="{FA3CE44B-C470-43F2-B73E-505DC2CC459E}"/>
              </a:ext>
            </a:extLst>
          </p:cNvPr>
          <p:cNvSpPr txBox="1"/>
          <p:nvPr/>
        </p:nvSpPr>
        <p:spPr>
          <a:xfrm>
            <a:off x="6096000" y="3059668"/>
            <a:ext cx="5359096" cy="2523768"/>
          </a:xfrm>
          <a:prstGeom prst="rect">
            <a:avLst/>
          </a:prstGeom>
          <a:noFill/>
        </p:spPr>
        <p:txBody>
          <a:bodyPr wrap="none" rtlCol="0">
            <a:spAutoFit/>
          </a:bodyPr>
          <a:lstStyle/>
          <a:p>
            <a:r>
              <a:rPr lang="es-ES" sz="3200" b="1" dirty="0"/>
              <a:t>Josep Albors</a:t>
            </a:r>
          </a:p>
          <a:p>
            <a:pPr marL="285750" indent="-285750">
              <a:buFont typeface="Wingdings" panose="05000000000000000000" pitchFamily="2" charset="2"/>
              <a:buChar char="q"/>
            </a:pPr>
            <a:endParaRPr lang="en-US" i="1" dirty="0"/>
          </a:p>
          <a:p>
            <a:pPr marL="285750" indent="-285750">
              <a:buFont typeface="Wingdings" panose="05000000000000000000" pitchFamily="2" charset="2"/>
              <a:buChar char="q"/>
            </a:pPr>
            <a:r>
              <a:rPr lang="en-US" i="1" dirty="0"/>
              <a:t>Head of Awareness &amp; Research at ESET Spain </a:t>
            </a:r>
          </a:p>
          <a:p>
            <a:r>
              <a:rPr lang="en-US" i="1" dirty="0"/>
              <a:t>     (Operated by Ontinet.com)</a:t>
            </a:r>
          </a:p>
          <a:p>
            <a:pPr marL="285750" indent="-285750">
              <a:buFont typeface="Wingdings" panose="05000000000000000000" pitchFamily="2" charset="2"/>
              <a:buChar char="q"/>
            </a:pPr>
            <a:r>
              <a:rPr lang="en-US" dirty="0"/>
              <a:t>19 years of experience in cybersecurity</a:t>
            </a:r>
          </a:p>
          <a:p>
            <a:pPr marL="285750" indent="-285750">
              <a:buFont typeface="Wingdings" panose="05000000000000000000" pitchFamily="2" charset="2"/>
              <a:buChar char="q"/>
            </a:pPr>
            <a:r>
              <a:rPr lang="en-US" dirty="0"/>
              <a:t>Focused on malware analysis and threat intelligence</a:t>
            </a:r>
          </a:p>
          <a:p>
            <a:pPr marL="285750" indent="-285750">
              <a:buFont typeface="Wingdings" panose="05000000000000000000" pitchFamily="2" charset="2"/>
              <a:buChar char="q"/>
            </a:pPr>
            <a:r>
              <a:rPr lang="en-US" dirty="0"/>
              <a:t>Teacher in cybersecurity courses at several Spanish </a:t>
            </a:r>
          </a:p>
          <a:p>
            <a:r>
              <a:rPr lang="en-US" dirty="0"/>
              <a:t>      universities</a:t>
            </a:r>
          </a:p>
        </p:txBody>
      </p:sp>
      <p:sp>
        <p:nvSpPr>
          <p:cNvPr id="6" name="Rectángulo 5">
            <a:extLst>
              <a:ext uri="{FF2B5EF4-FFF2-40B4-BE49-F238E27FC236}">
                <a16:creationId xmlns:a16="http://schemas.microsoft.com/office/drawing/2014/main" id="{3381884E-5971-4D35-8974-31188CB0D38F}"/>
              </a:ext>
            </a:extLst>
          </p:cNvPr>
          <p:cNvSpPr/>
          <p:nvPr/>
        </p:nvSpPr>
        <p:spPr>
          <a:xfrm>
            <a:off x="846142" y="5866871"/>
            <a:ext cx="6096000" cy="461665"/>
          </a:xfrm>
          <a:prstGeom prst="rect">
            <a:avLst/>
          </a:prstGeom>
        </p:spPr>
        <p:txBody>
          <a:bodyPr>
            <a:spAutoFit/>
          </a:bodyPr>
          <a:lstStyle/>
          <a:p>
            <a:r>
              <a:rPr lang="it-IT" sz="2400" dirty="0"/>
              <a:t>ikegami.masato@canon-its.co.jp</a:t>
            </a:r>
            <a:endParaRPr lang="es-ES" sz="2400" dirty="0"/>
          </a:p>
        </p:txBody>
      </p:sp>
      <p:pic>
        <p:nvPicPr>
          <p:cNvPr id="7" name="Picture 2" descr="Email Icon PNG vector in SVG, PDF, AI, CDR format">
            <a:extLst>
              <a:ext uri="{FF2B5EF4-FFF2-40B4-BE49-F238E27FC236}">
                <a16:creationId xmlns:a16="http://schemas.microsoft.com/office/drawing/2014/main" id="{76119A55-3AF3-4CA6-8703-703C1FF44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49" y="5794583"/>
            <a:ext cx="807701" cy="6062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mail Icon PNG vector in SVG, PDF, AI, CDR format">
            <a:extLst>
              <a:ext uri="{FF2B5EF4-FFF2-40B4-BE49-F238E27FC236}">
                <a16:creationId xmlns:a16="http://schemas.microsoft.com/office/drawing/2014/main" id="{A76C2A13-9A93-4900-9E63-0D5387E3B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120" y="5860435"/>
            <a:ext cx="807701" cy="606242"/>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0BAFE34A-C048-4FDE-A2E9-94287D78D566}"/>
              </a:ext>
            </a:extLst>
          </p:cNvPr>
          <p:cNvSpPr/>
          <p:nvPr/>
        </p:nvSpPr>
        <p:spPr>
          <a:xfrm>
            <a:off x="6586127" y="5930885"/>
            <a:ext cx="2829746" cy="461665"/>
          </a:xfrm>
          <a:prstGeom prst="rect">
            <a:avLst/>
          </a:prstGeom>
        </p:spPr>
        <p:txBody>
          <a:bodyPr wrap="square">
            <a:spAutoFit/>
          </a:bodyPr>
          <a:lstStyle/>
          <a:p>
            <a:r>
              <a:rPr lang="it-IT" sz="2400" dirty="0"/>
              <a:t>josep@ontinet.com</a:t>
            </a:r>
            <a:endParaRPr lang="es-ES" sz="2400" dirty="0"/>
          </a:p>
        </p:txBody>
      </p:sp>
      <p:pic>
        <p:nvPicPr>
          <p:cNvPr id="12" name="Picture 4" descr="Archivo:Canon wordmark.svg - Wikipedia, la enciclopedia libre">
            <a:extLst>
              <a:ext uri="{FF2B5EF4-FFF2-40B4-BE49-F238E27FC236}">
                <a16:creationId xmlns:a16="http://schemas.microsoft.com/office/drawing/2014/main" id="{80A4DEBD-9B5C-4B4C-ADD4-72D93FB91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3534" y="1534063"/>
            <a:ext cx="3194027" cy="66808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1D9F14A0-AE58-4CFA-BB85-8DE87A7B40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8738" y="1323643"/>
            <a:ext cx="3988498" cy="1088923"/>
          </a:xfrm>
          <a:prstGeom prst="rect">
            <a:avLst/>
          </a:prstGeom>
        </p:spPr>
      </p:pic>
    </p:spTree>
    <p:extLst>
      <p:ext uri="{BB962C8B-B14F-4D97-AF65-F5344CB8AC3E}">
        <p14:creationId xmlns:p14="http://schemas.microsoft.com/office/powerpoint/2010/main" val="2968567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883F2F-3065-496F-8F2C-43FB6B0DE8B5}"/>
              </a:ext>
            </a:extLst>
          </p:cNvPr>
          <p:cNvSpPr>
            <a:spLocks noGrp="1"/>
          </p:cNvSpPr>
          <p:nvPr>
            <p:ph type="title"/>
          </p:nvPr>
        </p:nvSpPr>
        <p:spPr>
          <a:xfrm>
            <a:off x="84565" y="148505"/>
            <a:ext cx="10998900" cy="628391"/>
          </a:xfrm>
        </p:spPr>
        <p:txBody>
          <a:bodyPr/>
          <a:lstStyle/>
          <a:p>
            <a:r>
              <a:rPr lang="es-ES" dirty="0" err="1"/>
              <a:t>Infostealers</a:t>
            </a:r>
            <a:r>
              <a:rPr lang="es-ES" dirty="0"/>
              <a:t>: </a:t>
            </a:r>
            <a:r>
              <a:rPr lang="es-ES" dirty="0" err="1"/>
              <a:t>Formbook</a:t>
            </a:r>
            <a:r>
              <a:rPr lang="es-ES" dirty="0"/>
              <a:t> &amp; </a:t>
            </a:r>
            <a:r>
              <a:rPr lang="es-ES" dirty="0" err="1"/>
              <a:t>Agent</a:t>
            </a:r>
            <a:r>
              <a:rPr lang="es-ES" dirty="0"/>
              <a:t> Tesla</a:t>
            </a:r>
          </a:p>
        </p:txBody>
      </p:sp>
      <p:pic>
        <p:nvPicPr>
          <p:cNvPr id="4" name="Imagen 3">
            <a:extLst>
              <a:ext uri="{FF2B5EF4-FFF2-40B4-BE49-F238E27FC236}">
                <a16:creationId xmlns:a16="http://schemas.microsoft.com/office/drawing/2014/main" id="{4A18E659-1F06-472D-89B5-679B51BCF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4239" y="148505"/>
            <a:ext cx="1032754" cy="602439"/>
          </a:xfrm>
          <a:prstGeom prst="rect">
            <a:avLst/>
          </a:prstGeom>
        </p:spPr>
      </p:pic>
      <p:pic>
        <p:nvPicPr>
          <p:cNvPr id="12290" name="Picture 2" descr="https://blogs.protegerse.com/wp-content/bancos1_2-1024x576.png">
            <a:extLst>
              <a:ext uri="{FF2B5EF4-FFF2-40B4-BE49-F238E27FC236}">
                <a16:creationId xmlns:a16="http://schemas.microsoft.com/office/drawing/2014/main" id="{FAB7063D-2318-4F01-9C4C-C98F1130E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79" y="825451"/>
            <a:ext cx="8820866" cy="49617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292" name="Picture 4" descr="https://blogs.protegerse.com/wp-content/Caixa_DHL1b-1024x517.png">
            <a:extLst>
              <a:ext uri="{FF2B5EF4-FFF2-40B4-BE49-F238E27FC236}">
                <a16:creationId xmlns:a16="http://schemas.microsoft.com/office/drawing/2014/main" id="{47E49B10-540C-4E70-91A1-0F3A5D3B6E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9766" y="1945678"/>
            <a:ext cx="8972233" cy="45299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ppt_x"/>
                                          </p:val>
                                        </p:tav>
                                        <p:tav tm="100000">
                                          <p:val>
                                            <p:strVal val="#ppt_x"/>
                                          </p:val>
                                        </p:tav>
                                      </p:tavLst>
                                    </p:anim>
                                    <p:anim calcmode="lin" valueType="num">
                                      <p:cBhvr additive="base">
                                        <p:cTn id="8"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テキスト, アプリケーション, Word&#10;&#10;自動的に生成された説明">
            <a:extLst>
              <a:ext uri="{FF2B5EF4-FFF2-40B4-BE49-F238E27FC236}">
                <a16:creationId xmlns:a16="http://schemas.microsoft.com/office/drawing/2014/main" id="{82B6F990-8904-831E-5A2B-AC133A38A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659" y="1218528"/>
            <a:ext cx="5936186" cy="4374807"/>
          </a:xfrm>
          <a:prstGeom prst="rect">
            <a:avLst/>
          </a:prstGeom>
          <a:ln>
            <a:noFill/>
          </a:ln>
          <a:effectLst>
            <a:outerShdw blurRad="190500" algn="tl" rotWithShape="0">
              <a:srgbClr val="000000">
                <a:alpha val="70000"/>
              </a:srgbClr>
            </a:outerShdw>
          </a:effectLst>
        </p:spPr>
      </p:pic>
      <p:sp>
        <p:nvSpPr>
          <p:cNvPr id="2" name="Título 1">
            <a:extLst>
              <a:ext uri="{FF2B5EF4-FFF2-40B4-BE49-F238E27FC236}">
                <a16:creationId xmlns:a16="http://schemas.microsoft.com/office/drawing/2014/main" id="{3F883F2F-3065-496F-8F2C-43FB6B0DE8B5}"/>
              </a:ext>
            </a:extLst>
          </p:cNvPr>
          <p:cNvSpPr>
            <a:spLocks noGrp="1"/>
          </p:cNvSpPr>
          <p:nvPr>
            <p:ph type="title"/>
          </p:nvPr>
        </p:nvSpPr>
        <p:spPr>
          <a:xfrm>
            <a:off x="84565" y="148505"/>
            <a:ext cx="10998900" cy="628391"/>
          </a:xfrm>
        </p:spPr>
        <p:txBody>
          <a:bodyPr/>
          <a:lstStyle/>
          <a:p>
            <a:r>
              <a:rPr lang="es-ES" dirty="0" err="1"/>
              <a:t>Infostealers</a:t>
            </a:r>
            <a:r>
              <a:rPr lang="es-ES" dirty="0"/>
              <a:t>: </a:t>
            </a:r>
            <a:r>
              <a:rPr lang="es-ES" dirty="0" err="1"/>
              <a:t>Formbook</a:t>
            </a:r>
            <a:r>
              <a:rPr lang="es-ES" dirty="0"/>
              <a:t> &amp; </a:t>
            </a:r>
            <a:r>
              <a:rPr lang="es-ES" dirty="0" err="1"/>
              <a:t>Agent</a:t>
            </a:r>
            <a:r>
              <a:rPr lang="es-ES" dirty="0"/>
              <a:t> Tesla</a:t>
            </a:r>
          </a:p>
        </p:txBody>
      </p:sp>
      <p:pic>
        <p:nvPicPr>
          <p:cNvPr id="6" name="Imagen 5">
            <a:extLst>
              <a:ext uri="{FF2B5EF4-FFF2-40B4-BE49-F238E27FC236}">
                <a16:creationId xmlns:a16="http://schemas.microsoft.com/office/drawing/2014/main" id="{1744F852-9846-4C2C-847B-20BB354FF6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0982" y="200052"/>
            <a:ext cx="900507" cy="525296"/>
          </a:xfrm>
          <a:prstGeom prst="rect">
            <a:avLst/>
          </a:prstGeom>
          <a:ln>
            <a:noFill/>
          </a:ln>
          <a:effectLst>
            <a:outerShdw blurRad="190500" algn="tl" rotWithShape="0">
              <a:srgbClr val="000000">
                <a:alpha val="70000"/>
              </a:srgbClr>
            </a:outerShdw>
          </a:effectLst>
        </p:spPr>
      </p:pic>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84F70930-FEB1-619C-CB6B-B704CCD3D4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154" y="1218528"/>
            <a:ext cx="5227125" cy="3852249"/>
          </a:xfrm>
          <a:prstGeom prst="rect">
            <a:avLst/>
          </a:prstGeom>
          <a:ln>
            <a:noFill/>
          </a:ln>
          <a:effectLst>
            <a:outerShdw blurRad="190500" algn="tl" rotWithShape="0">
              <a:srgbClr val="000000">
                <a:alpha val="70000"/>
              </a:srgbClr>
            </a:outerShdw>
          </a:effectLst>
        </p:spPr>
      </p:pic>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ED3E0887-01B2-9E40-470A-00847E3B6A30}"/>
              </a:ext>
            </a:extLst>
          </p:cNvPr>
          <p:cNvPicPr>
            <a:picLocks noChangeAspect="1"/>
          </p:cNvPicPr>
          <p:nvPr/>
        </p:nvPicPr>
        <p:blipFill rotWithShape="1">
          <a:blip r:embed="rId6">
            <a:extLst>
              <a:ext uri="{28A0092B-C50C-407E-A947-70E740481C1C}">
                <a14:useLocalDpi xmlns:a14="http://schemas.microsoft.com/office/drawing/2010/main" val="0"/>
              </a:ext>
            </a:extLst>
          </a:blip>
          <a:srcRect b="31334"/>
          <a:stretch/>
        </p:blipFill>
        <p:spPr>
          <a:xfrm>
            <a:off x="442155" y="5216420"/>
            <a:ext cx="5227124" cy="1007856"/>
          </a:xfrm>
          <a:prstGeom prst="rect">
            <a:avLst/>
          </a:prstGeom>
          <a:ln>
            <a:noFill/>
          </a:ln>
          <a:effectLst>
            <a:outerShdw blurRad="190500" algn="tl" rotWithShape="0">
              <a:srgbClr val="000000">
                <a:alpha val="70000"/>
              </a:srgbClr>
            </a:outerShdw>
          </a:effectLst>
        </p:spPr>
      </p:pic>
      <p:sp>
        <p:nvSpPr>
          <p:cNvPr id="4" name="正方形/長方形 3">
            <a:extLst>
              <a:ext uri="{FF2B5EF4-FFF2-40B4-BE49-F238E27FC236}">
                <a16:creationId xmlns:a16="http://schemas.microsoft.com/office/drawing/2014/main" id="{0211CF71-CB88-2068-4052-B5D879C464A8}"/>
              </a:ext>
            </a:extLst>
          </p:cNvPr>
          <p:cNvSpPr/>
          <p:nvPr/>
        </p:nvSpPr>
        <p:spPr>
          <a:xfrm>
            <a:off x="749167" y="1942698"/>
            <a:ext cx="1406892" cy="991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9FA1075-1701-4263-8BFC-A752B0034816}"/>
              </a:ext>
            </a:extLst>
          </p:cNvPr>
          <p:cNvSpPr/>
          <p:nvPr/>
        </p:nvSpPr>
        <p:spPr>
          <a:xfrm>
            <a:off x="6176211" y="2041820"/>
            <a:ext cx="1418122" cy="1238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10835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72E62D-D791-49ED-8E21-EDAC47D82B06}"/>
              </a:ext>
            </a:extLst>
          </p:cNvPr>
          <p:cNvSpPr>
            <a:spLocks noGrp="1"/>
          </p:cNvSpPr>
          <p:nvPr>
            <p:ph type="title"/>
          </p:nvPr>
        </p:nvSpPr>
        <p:spPr>
          <a:xfrm>
            <a:off x="53410" y="48127"/>
            <a:ext cx="10998900" cy="628391"/>
          </a:xfrm>
        </p:spPr>
        <p:txBody>
          <a:bodyPr/>
          <a:lstStyle/>
          <a:p>
            <a:r>
              <a:rPr lang="es-ES" dirty="0"/>
              <a:t>Old </a:t>
            </a:r>
            <a:r>
              <a:rPr lang="es-ES" dirty="0" err="1"/>
              <a:t>vulnerabilities</a:t>
            </a:r>
            <a:r>
              <a:rPr lang="es-ES" dirty="0"/>
              <a:t>: CVE-2017-11882</a:t>
            </a:r>
          </a:p>
        </p:txBody>
      </p:sp>
      <p:pic>
        <p:nvPicPr>
          <p:cNvPr id="13314" name="Picture 2" descr="https://blogs.protegerse.com/wp-content/65d76780-1df8-4041-953b-5299e8856281.jpg">
            <a:extLst>
              <a:ext uri="{FF2B5EF4-FFF2-40B4-BE49-F238E27FC236}">
                <a16:creationId xmlns:a16="http://schemas.microsoft.com/office/drawing/2014/main" id="{2A41CE23-A70B-42A3-83FE-E8E0257B4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80" y="853096"/>
            <a:ext cx="4677992" cy="467799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F6184BCD-55DF-430E-A00D-2B028E519751}"/>
              </a:ext>
            </a:extLst>
          </p:cNvPr>
          <p:cNvPicPr>
            <a:picLocks noChangeAspect="1"/>
          </p:cNvPicPr>
          <p:nvPr/>
        </p:nvPicPr>
        <p:blipFill>
          <a:blip r:embed="rId3"/>
          <a:stretch>
            <a:fillRect/>
          </a:stretch>
        </p:blipFill>
        <p:spPr>
          <a:xfrm>
            <a:off x="5077648" y="848942"/>
            <a:ext cx="4676775" cy="2343150"/>
          </a:xfrm>
          <a:prstGeom prst="rect">
            <a:avLst/>
          </a:prstGeom>
        </p:spPr>
      </p:pic>
      <p:sp>
        <p:nvSpPr>
          <p:cNvPr id="5" name="CuadroTexto 4">
            <a:extLst>
              <a:ext uri="{FF2B5EF4-FFF2-40B4-BE49-F238E27FC236}">
                <a16:creationId xmlns:a16="http://schemas.microsoft.com/office/drawing/2014/main" id="{09ECF4B8-72BD-4A3E-A516-F3CFF96B13E8}"/>
              </a:ext>
            </a:extLst>
          </p:cNvPr>
          <p:cNvSpPr txBox="1"/>
          <p:nvPr/>
        </p:nvSpPr>
        <p:spPr>
          <a:xfrm>
            <a:off x="5011278" y="3429000"/>
            <a:ext cx="6792565" cy="2677656"/>
          </a:xfrm>
          <a:prstGeom prst="rect">
            <a:avLst/>
          </a:prstGeom>
          <a:noFill/>
        </p:spPr>
        <p:txBody>
          <a:bodyPr wrap="none" rtlCol="0">
            <a:spAutoFit/>
          </a:bodyPr>
          <a:lstStyle/>
          <a:p>
            <a:pPr marL="285750" indent="-285750">
              <a:buFont typeface="Wingdings" panose="05000000000000000000" pitchFamily="2" charset="2"/>
              <a:buChar char="Ø"/>
            </a:pPr>
            <a:r>
              <a:rPr lang="es-ES" sz="2400" dirty="0" err="1"/>
              <a:t>Among</a:t>
            </a:r>
            <a:r>
              <a:rPr lang="es-ES" sz="2400" dirty="0"/>
              <a:t> Top10 </a:t>
            </a:r>
            <a:r>
              <a:rPr lang="es-ES" sz="2400" dirty="0" err="1"/>
              <a:t>threats</a:t>
            </a:r>
            <a:r>
              <a:rPr lang="es-ES" sz="2400" dirty="0"/>
              <a:t> </a:t>
            </a:r>
            <a:r>
              <a:rPr lang="es-ES" sz="2400" dirty="0" err="1"/>
              <a:t>detected</a:t>
            </a:r>
            <a:r>
              <a:rPr lang="es-ES" sz="2400" dirty="0"/>
              <a:t> in </a:t>
            </a:r>
            <a:r>
              <a:rPr lang="es-ES" sz="2400" dirty="0" err="1"/>
              <a:t>both</a:t>
            </a:r>
            <a:r>
              <a:rPr lang="es-ES" sz="2400" dirty="0"/>
              <a:t> </a:t>
            </a:r>
            <a:r>
              <a:rPr lang="es-ES" sz="2400" dirty="0" err="1"/>
              <a:t>Japan</a:t>
            </a:r>
            <a:r>
              <a:rPr lang="es-ES" sz="2400" dirty="0"/>
              <a:t> and</a:t>
            </a:r>
          </a:p>
          <a:p>
            <a:r>
              <a:rPr lang="es-ES" sz="2400" dirty="0"/>
              <a:t>    </a:t>
            </a:r>
            <a:r>
              <a:rPr lang="es-ES" sz="2400" dirty="0" err="1"/>
              <a:t>Spain</a:t>
            </a:r>
            <a:r>
              <a:rPr lang="es-ES" sz="2400" dirty="0"/>
              <a:t> in 2023</a:t>
            </a:r>
          </a:p>
          <a:p>
            <a:endParaRPr lang="es-ES" sz="2400" dirty="0"/>
          </a:p>
          <a:p>
            <a:pPr marL="285750" indent="-285750">
              <a:buFont typeface="Wingdings" panose="05000000000000000000" pitchFamily="2" charset="2"/>
              <a:buChar char="Ø"/>
            </a:pPr>
            <a:r>
              <a:rPr lang="es-ES" sz="2400" dirty="0" err="1"/>
              <a:t>Attackers</a:t>
            </a:r>
            <a:r>
              <a:rPr lang="es-ES" sz="2400" dirty="0"/>
              <a:t> are </a:t>
            </a:r>
            <a:r>
              <a:rPr lang="es-ES" sz="2400" dirty="0" err="1"/>
              <a:t>targeting</a:t>
            </a:r>
            <a:r>
              <a:rPr lang="es-ES" sz="2400" dirty="0"/>
              <a:t> </a:t>
            </a:r>
            <a:r>
              <a:rPr lang="es-ES" sz="2400" dirty="0" err="1"/>
              <a:t>organizations</a:t>
            </a:r>
            <a:r>
              <a:rPr lang="es-ES" sz="2400" dirty="0"/>
              <a:t>, </a:t>
            </a:r>
            <a:r>
              <a:rPr lang="es-ES" sz="2400" dirty="0" err="1"/>
              <a:t>mainly</a:t>
            </a:r>
            <a:r>
              <a:rPr lang="es-ES" sz="2400" dirty="0"/>
              <a:t> </a:t>
            </a:r>
            <a:r>
              <a:rPr lang="es-ES" sz="2400" dirty="0" err="1"/>
              <a:t>small</a:t>
            </a:r>
            <a:r>
              <a:rPr lang="es-ES" sz="2400" dirty="0"/>
              <a:t> </a:t>
            </a:r>
          </a:p>
          <a:p>
            <a:r>
              <a:rPr lang="es-ES" sz="2400" dirty="0"/>
              <a:t>    and </a:t>
            </a:r>
            <a:r>
              <a:rPr lang="es-ES" sz="2400" dirty="0" err="1"/>
              <a:t>medium</a:t>
            </a:r>
            <a:r>
              <a:rPr lang="es-ES" sz="2400" dirty="0"/>
              <a:t> </a:t>
            </a:r>
            <a:r>
              <a:rPr lang="es-ES" sz="2400" dirty="0" err="1"/>
              <a:t>ones</a:t>
            </a:r>
            <a:endParaRPr lang="es-ES" sz="2400" dirty="0"/>
          </a:p>
          <a:p>
            <a:endParaRPr lang="es-ES" sz="2400" dirty="0"/>
          </a:p>
          <a:p>
            <a:pPr marL="285750" indent="-285750">
              <a:buFont typeface="Wingdings" panose="05000000000000000000" pitchFamily="2" charset="2"/>
              <a:buChar char="Ø"/>
            </a:pPr>
            <a:r>
              <a:rPr lang="es-ES" sz="2400" dirty="0" err="1"/>
              <a:t>Relatively</a:t>
            </a:r>
            <a:r>
              <a:rPr lang="es-ES" sz="2400" dirty="0"/>
              <a:t> </a:t>
            </a:r>
            <a:r>
              <a:rPr lang="es-ES" sz="2400" dirty="0" err="1"/>
              <a:t>high</a:t>
            </a:r>
            <a:r>
              <a:rPr lang="es-ES" sz="2400" dirty="0"/>
              <a:t> </a:t>
            </a:r>
            <a:r>
              <a:rPr lang="es-ES" sz="2400" dirty="0" err="1"/>
              <a:t>rates</a:t>
            </a:r>
            <a:r>
              <a:rPr lang="es-ES" sz="2400" dirty="0"/>
              <a:t> </a:t>
            </a:r>
            <a:r>
              <a:rPr lang="es-ES" sz="2400" dirty="0" err="1"/>
              <a:t>of</a:t>
            </a:r>
            <a:r>
              <a:rPr lang="es-ES" sz="2400" dirty="0"/>
              <a:t> </a:t>
            </a:r>
            <a:r>
              <a:rPr lang="es-ES" sz="2400" dirty="0" err="1"/>
              <a:t>success</a:t>
            </a:r>
            <a:endParaRPr lang="es-ES" sz="2400" dirty="0"/>
          </a:p>
        </p:txBody>
      </p:sp>
      <p:pic>
        <p:nvPicPr>
          <p:cNvPr id="6" name="Imagen 5">
            <a:extLst>
              <a:ext uri="{FF2B5EF4-FFF2-40B4-BE49-F238E27FC236}">
                <a16:creationId xmlns:a16="http://schemas.microsoft.com/office/drawing/2014/main" id="{77A97FD0-CA1A-4CE8-9EE0-4B8CA95F18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4999" y="99674"/>
            <a:ext cx="900507" cy="525296"/>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C512C68A-8FF2-4369-93AE-F257BBCC43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5935" y="99674"/>
            <a:ext cx="900508" cy="525296"/>
          </a:xfrm>
          <a:prstGeom prst="rect">
            <a:avLst/>
          </a:prstGeom>
        </p:spPr>
      </p:pic>
    </p:spTree>
    <p:extLst>
      <p:ext uri="{BB962C8B-B14F-4D97-AF65-F5344CB8AC3E}">
        <p14:creationId xmlns:p14="http://schemas.microsoft.com/office/powerpoint/2010/main" val="2160574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72E62D-D791-49ED-8E21-EDAC47D82B06}"/>
              </a:ext>
            </a:extLst>
          </p:cNvPr>
          <p:cNvSpPr>
            <a:spLocks noGrp="1"/>
          </p:cNvSpPr>
          <p:nvPr>
            <p:ph type="title"/>
          </p:nvPr>
        </p:nvSpPr>
        <p:spPr>
          <a:xfrm>
            <a:off x="53410" y="48127"/>
            <a:ext cx="10998900" cy="628391"/>
          </a:xfrm>
        </p:spPr>
        <p:txBody>
          <a:bodyPr/>
          <a:lstStyle/>
          <a:p>
            <a:r>
              <a:rPr lang="es-ES" dirty="0"/>
              <a:t>Old </a:t>
            </a:r>
            <a:r>
              <a:rPr lang="es-ES" dirty="0" err="1"/>
              <a:t>vulnerabilities</a:t>
            </a:r>
            <a:r>
              <a:rPr lang="es-ES" dirty="0"/>
              <a:t>: CVE-2017-11882</a:t>
            </a:r>
          </a:p>
        </p:txBody>
      </p:sp>
      <p:sp>
        <p:nvSpPr>
          <p:cNvPr id="5" name="CuadroTexto 4">
            <a:extLst>
              <a:ext uri="{FF2B5EF4-FFF2-40B4-BE49-F238E27FC236}">
                <a16:creationId xmlns:a16="http://schemas.microsoft.com/office/drawing/2014/main" id="{09ECF4B8-72BD-4A3E-A516-F3CFF96B13E8}"/>
              </a:ext>
            </a:extLst>
          </p:cNvPr>
          <p:cNvSpPr txBox="1"/>
          <p:nvPr/>
        </p:nvSpPr>
        <p:spPr>
          <a:xfrm>
            <a:off x="362476" y="1027695"/>
            <a:ext cx="8223459" cy="1337289"/>
          </a:xfrm>
          <a:prstGeom prst="rect">
            <a:avLst/>
          </a:prstGeom>
          <a:noFill/>
        </p:spPr>
        <p:txBody>
          <a:bodyPr wrap="square" rtlCol="0">
            <a:spAutoFit/>
          </a:bodyPr>
          <a:lstStyle/>
          <a:p>
            <a:r>
              <a:rPr lang="en-US" sz="2400" dirty="0"/>
              <a:t>Why is th</a:t>
            </a:r>
            <a:r>
              <a:rPr lang="en-US" altLang="ja-JP" sz="2400" dirty="0"/>
              <a:t>is</a:t>
            </a:r>
            <a:r>
              <a:rPr lang="en-US" sz="2400" dirty="0"/>
              <a:t> old vulnerability still being exploited?</a:t>
            </a:r>
          </a:p>
          <a:p>
            <a:pPr marL="285750" indent="-285750">
              <a:lnSpc>
                <a:spcPct val="150000"/>
              </a:lnSpc>
              <a:buFont typeface="Wingdings" panose="05000000000000000000" pitchFamily="2" charset="2"/>
              <a:buChar char="Ø"/>
            </a:pPr>
            <a:r>
              <a:rPr lang="es-ES" sz="2000" dirty="0" err="1"/>
              <a:t>Companies</a:t>
            </a:r>
            <a:r>
              <a:rPr lang="es-ES" sz="2000" dirty="0"/>
              <a:t> from both countries are still using unpatched old software</a:t>
            </a:r>
          </a:p>
          <a:p>
            <a:pPr marL="285750" indent="-285750">
              <a:lnSpc>
                <a:spcPct val="150000"/>
              </a:lnSpc>
              <a:buFont typeface="Wingdings" panose="05000000000000000000" pitchFamily="2" charset="2"/>
              <a:buChar char="Ø"/>
            </a:pPr>
            <a:r>
              <a:rPr lang="en-US" sz="2000" dirty="0"/>
              <a:t>Easy to exploit due to the presence of “builders”</a:t>
            </a:r>
            <a:endParaRPr lang="es-ES" sz="2000" dirty="0"/>
          </a:p>
        </p:txBody>
      </p:sp>
      <p:pic>
        <p:nvPicPr>
          <p:cNvPr id="6" name="Imagen 5">
            <a:extLst>
              <a:ext uri="{FF2B5EF4-FFF2-40B4-BE49-F238E27FC236}">
                <a16:creationId xmlns:a16="http://schemas.microsoft.com/office/drawing/2014/main" id="{77A97FD0-CA1A-4CE8-9EE0-4B8CA95F18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4999" y="99674"/>
            <a:ext cx="900507" cy="525296"/>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C512C68A-8FF2-4369-93AE-F257BBCC4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5935" y="99674"/>
            <a:ext cx="900508" cy="525296"/>
          </a:xfrm>
          <a:prstGeom prst="rect">
            <a:avLst/>
          </a:prstGeom>
        </p:spPr>
      </p:pic>
      <p:pic>
        <p:nvPicPr>
          <p:cNvPr id="3" name="図 2">
            <a:extLst>
              <a:ext uri="{FF2B5EF4-FFF2-40B4-BE49-F238E27FC236}">
                <a16:creationId xmlns:a16="http://schemas.microsoft.com/office/drawing/2014/main" id="{1418F03C-D531-4DE0-B218-EAC98D73C67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41189" y="2716162"/>
            <a:ext cx="5547635" cy="3641020"/>
          </a:xfrm>
          <a:prstGeom prst="rect">
            <a:avLst/>
          </a:prstGeom>
        </p:spPr>
      </p:pic>
      <p:pic>
        <p:nvPicPr>
          <p:cNvPr id="7" name="図 6">
            <a:extLst>
              <a:ext uri="{FF2B5EF4-FFF2-40B4-BE49-F238E27FC236}">
                <a16:creationId xmlns:a16="http://schemas.microsoft.com/office/drawing/2014/main" id="{AD4159B3-241D-5464-34F4-11CB77BEEF9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53795" y="2716163"/>
            <a:ext cx="3077059" cy="3641020"/>
          </a:xfrm>
          <a:prstGeom prst="rect">
            <a:avLst/>
          </a:prstGeom>
          <a:noFill/>
          <a:ln>
            <a:noFill/>
          </a:ln>
        </p:spPr>
      </p:pic>
    </p:spTree>
    <p:extLst>
      <p:ext uri="{BB962C8B-B14F-4D97-AF65-F5344CB8AC3E}">
        <p14:creationId xmlns:p14="http://schemas.microsoft.com/office/powerpoint/2010/main" val="1044364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8DCB18-A744-4D79-80C5-FFD24957598C}"/>
              </a:ext>
            </a:extLst>
          </p:cNvPr>
          <p:cNvSpPr>
            <a:spLocks noGrp="1"/>
          </p:cNvSpPr>
          <p:nvPr>
            <p:ph type="title"/>
          </p:nvPr>
        </p:nvSpPr>
        <p:spPr>
          <a:xfrm>
            <a:off x="95794" y="53994"/>
            <a:ext cx="10998900" cy="604374"/>
          </a:xfrm>
        </p:spPr>
        <p:txBody>
          <a:bodyPr/>
          <a:lstStyle/>
          <a:p>
            <a:r>
              <a:rPr lang="es-ES" dirty="0"/>
              <a:t>Old </a:t>
            </a:r>
            <a:r>
              <a:rPr lang="es-ES" dirty="0" err="1"/>
              <a:t>vulnerabilities</a:t>
            </a:r>
            <a:r>
              <a:rPr lang="es-ES" dirty="0"/>
              <a:t>: CVE-2017-11882</a:t>
            </a:r>
          </a:p>
        </p:txBody>
      </p:sp>
      <p:pic>
        <p:nvPicPr>
          <p:cNvPr id="5" name="Imagen 4">
            <a:extLst>
              <a:ext uri="{FF2B5EF4-FFF2-40B4-BE49-F238E27FC236}">
                <a16:creationId xmlns:a16="http://schemas.microsoft.com/office/drawing/2014/main" id="{5EBEA054-EDB6-4695-84ED-B684818A55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697" y="93533"/>
            <a:ext cx="900508" cy="525296"/>
          </a:xfrm>
          <a:prstGeom prst="rect">
            <a:avLst/>
          </a:prstGeom>
        </p:spPr>
      </p:pic>
      <p:pic>
        <p:nvPicPr>
          <p:cNvPr id="1026" name="Picture 2" descr="https://blogs.protegerse.com/wp-content/especi0b.png">
            <a:extLst>
              <a:ext uri="{FF2B5EF4-FFF2-40B4-BE49-F238E27FC236}">
                <a16:creationId xmlns:a16="http://schemas.microsoft.com/office/drawing/2014/main" id="{8FC6DA5B-7FFC-44AF-A6C2-4E37BEFC5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47" y="658368"/>
            <a:ext cx="7439025" cy="483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blogs.protegerse.com/wp-content/especi1-1024x505.png">
            <a:extLst>
              <a:ext uri="{FF2B5EF4-FFF2-40B4-BE49-F238E27FC236}">
                <a16:creationId xmlns:a16="http://schemas.microsoft.com/office/drawing/2014/main" id="{CE1D562B-CD59-4F77-9F3C-6EA7587EB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9112" y="2210479"/>
            <a:ext cx="7889794" cy="389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10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8DCB18-A744-4D79-80C5-FFD24957598C}"/>
              </a:ext>
            </a:extLst>
          </p:cNvPr>
          <p:cNvSpPr>
            <a:spLocks noGrp="1"/>
          </p:cNvSpPr>
          <p:nvPr>
            <p:ph type="title"/>
          </p:nvPr>
        </p:nvSpPr>
        <p:spPr>
          <a:xfrm>
            <a:off x="95794" y="53994"/>
            <a:ext cx="10998900" cy="604374"/>
          </a:xfrm>
        </p:spPr>
        <p:txBody>
          <a:bodyPr/>
          <a:lstStyle/>
          <a:p>
            <a:r>
              <a:rPr lang="es-ES" dirty="0"/>
              <a:t>Old </a:t>
            </a:r>
            <a:r>
              <a:rPr lang="es-ES" dirty="0" err="1"/>
              <a:t>vulnerabilities</a:t>
            </a:r>
            <a:r>
              <a:rPr lang="es-ES" dirty="0"/>
              <a:t>: CVE-2017-11882</a:t>
            </a:r>
          </a:p>
        </p:txBody>
      </p:sp>
      <p:pic>
        <p:nvPicPr>
          <p:cNvPr id="6" name="Imagen 5">
            <a:extLst>
              <a:ext uri="{FF2B5EF4-FFF2-40B4-BE49-F238E27FC236}">
                <a16:creationId xmlns:a16="http://schemas.microsoft.com/office/drawing/2014/main" id="{1CEE211C-D032-43D3-A52C-1358DE3BCE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4999" y="99674"/>
            <a:ext cx="900507" cy="525296"/>
          </a:xfrm>
          <a:prstGeom prst="rect">
            <a:avLst/>
          </a:prstGeom>
          <a:ln>
            <a:noFill/>
          </a:ln>
          <a:effectLst>
            <a:outerShdw blurRad="190500" algn="tl" rotWithShape="0">
              <a:srgbClr val="000000">
                <a:alpha val="70000"/>
              </a:srgbClr>
            </a:outerShdw>
          </a:effectLst>
        </p:spPr>
      </p:pic>
      <p:pic>
        <p:nvPicPr>
          <p:cNvPr id="7" name="図 6">
            <a:extLst>
              <a:ext uri="{FF2B5EF4-FFF2-40B4-BE49-F238E27FC236}">
                <a16:creationId xmlns:a16="http://schemas.microsoft.com/office/drawing/2014/main" id="{657944A0-20BE-8B81-0713-9BD21048FA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48412" y="1227353"/>
            <a:ext cx="5640405" cy="4770473"/>
          </a:xfrm>
          <a:prstGeom prst="rect">
            <a:avLst/>
          </a:prstGeom>
        </p:spPr>
      </p:pic>
      <p:pic>
        <p:nvPicPr>
          <p:cNvPr id="1026" name="Picture 2">
            <a:extLst>
              <a:ext uri="{FF2B5EF4-FFF2-40B4-BE49-F238E27FC236}">
                <a16:creationId xmlns:a16="http://schemas.microsoft.com/office/drawing/2014/main" id="{7FD551C8-C248-D880-9B94-72E11DD8D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194" y="1227353"/>
            <a:ext cx="5402264" cy="4769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623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156995-D2BD-E4A2-5F2E-8F4AE21014A2}"/>
              </a:ext>
            </a:extLst>
          </p:cNvPr>
          <p:cNvSpPr>
            <a:spLocks noGrp="1"/>
          </p:cNvSpPr>
          <p:nvPr>
            <p:ph type="title"/>
          </p:nvPr>
        </p:nvSpPr>
        <p:spPr/>
        <p:txBody>
          <a:bodyPr/>
          <a:lstStyle/>
          <a:p>
            <a:r>
              <a:rPr kumimoji="1" lang="en-US" altLang="ja-JP" dirty="0"/>
              <a:t>Malicious JavaScript</a:t>
            </a:r>
            <a:endParaRPr kumimoji="1" lang="ja-JP" altLang="en-US" dirty="0"/>
          </a:p>
        </p:txBody>
      </p:sp>
      <p:sp>
        <p:nvSpPr>
          <p:cNvPr id="5" name="テキスト プレースホルダー 4">
            <a:extLst>
              <a:ext uri="{FF2B5EF4-FFF2-40B4-BE49-F238E27FC236}">
                <a16:creationId xmlns:a16="http://schemas.microsoft.com/office/drawing/2014/main" id="{36715BDD-1BB8-9907-70B6-D37D49B6769D}"/>
              </a:ext>
            </a:extLst>
          </p:cNvPr>
          <p:cNvSpPr txBox="1">
            <a:spLocks noGrp="1"/>
          </p:cNvSpPr>
          <p:nvPr>
            <p:ph type="body" idx="1"/>
          </p:nvPr>
        </p:nvSpPr>
        <p:spPr>
          <a:xfrm>
            <a:off x="614654" y="1255850"/>
            <a:ext cx="10998200" cy="135417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ja-JP" sz="2400" dirty="0">
                <a:solidFill>
                  <a:schemeClr val="tx1">
                    <a:lumMod val="85000"/>
                    <a:lumOff val="15000"/>
                  </a:schemeClr>
                </a:solidFill>
              </a:rPr>
              <a:t>A malicious JavaScript variant called JS/</a:t>
            </a:r>
            <a:r>
              <a:rPr lang="en-US" altLang="ja-JP" sz="2400" dirty="0" err="1">
                <a:solidFill>
                  <a:schemeClr val="tx1">
                    <a:lumMod val="85000"/>
                    <a:lumOff val="15000"/>
                  </a:schemeClr>
                </a:solidFill>
              </a:rPr>
              <a:t>Agent.PHC</a:t>
            </a:r>
            <a:r>
              <a:rPr lang="en-US" altLang="ja-JP" sz="2400" dirty="0">
                <a:solidFill>
                  <a:schemeClr val="tx1">
                    <a:lumMod val="85000"/>
                    <a:lumOff val="15000"/>
                  </a:schemeClr>
                </a:solidFill>
              </a:rPr>
              <a:t> was widely observed.</a:t>
            </a:r>
          </a:p>
          <a:p>
            <a:pPr marL="342900" indent="-342900">
              <a:lnSpc>
                <a:spcPct val="150000"/>
              </a:lnSpc>
              <a:buFont typeface="Arial" panose="020B0604020202020204" pitchFamily="34" charset="0"/>
              <a:buChar char="•"/>
            </a:pPr>
            <a:r>
              <a:rPr lang="en-US" altLang="ja-JP" sz="2400" dirty="0">
                <a:solidFill>
                  <a:schemeClr val="tx1">
                    <a:lumMod val="85000"/>
                    <a:lumOff val="15000"/>
                  </a:schemeClr>
                </a:solidFill>
              </a:rPr>
              <a:t>Over 93% URLs were WordPress-based contents.</a:t>
            </a:r>
          </a:p>
        </p:txBody>
      </p:sp>
      <p:pic>
        <p:nvPicPr>
          <p:cNvPr id="7" name="Imagen 6">
            <a:extLst>
              <a:ext uri="{FF2B5EF4-FFF2-40B4-BE49-F238E27FC236}">
                <a16:creationId xmlns:a16="http://schemas.microsoft.com/office/drawing/2014/main" id="{AADDCA5E-75CA-4AC0-92B1-185028B575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2947" y="500254"/>
            <a:ext cx="900508" cy="525296"/>
          </a:xfrm>
          <a:prstGeom prst="rect">
            <a:avLst/>
          </a:prstGeom>
        </p:spPr>
      </p:pic>
      <p:pic>
        <p:nvPicPr>
          <p:cNvPr id="8" name="Imagen 7">
            <a:extLst>
              <a:ext uri="{FF2B5EF4-FFF2-40B4-BE49-F238E27FC236}">
                <a16:creationId xmlns:a16="http://schemas.microsoft.com/office/drawing/2014/main" id="{3BFCA8DE-A69A-4C45-A3A0-D6C1B3272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1893" y="486904"/>
            <a:ext cx="900507" cy="525296"/>
          </a:xfrm>
          <a:prstGeom prst="rect">
            <a:avLst/>
          </a:prstGeom>
          <a:ln>
            <a:noFill/>
          </a:ln>
          <a:effectLst>
            <a:outerShdw blurRad="190500" algn="tl" rotWithShape="0">
              <a:srgbClr val="000000">
                <a:alpha val="70000"/>
              </a:srgbClr>
            </a:outerShdw>
          </a:effectLst>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3C61A011-AED9-FAD9-0F6F-7199354DB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2210" y="2902642"/>
            <a:ext cx="4657030" cy="3468454"/>
          </a:xfrm>
          <a:prstGeom prst="rect">
            <a:avLst/>
          </a:prstGeom>
          <a:ln>
            <a:noFill/>
          </a:ln>
          <a:effectLst>
            <a:outerShdw blurRad="190500" algn="tl" rotWithShape="0">
              <a:srgbClr val="000000">
                <a:alpha val="70000"/>
              </a:srgbClr>
            </a:outerShdw>
          </a:effectLst>
        </p:spPr>
      </p:pic>
      <p:pic>
        <p:nvPicPr>
          <p:cNvPr id="11" name="図 10" descr="グラフィカル ユーザー インターフェイス, アプリケーション, メール&#10;&#10;自動的に生成された説明">
            <a:extLst>
              <a:ext uri="{FF2B5EF4-FFF2-40B4-BE49-F238E27FC236}">
                <a16:creationId xmlns:a16="http://schemas.microsoft.com/office/drawing/2014/main" id="{79C834F5-85E0-D121-1586-8327E2507A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892" y="2902642"/>
            <a:ext cx="4657030" cy="34684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00124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18">
            <a:extLst>
              <a:ext uri="{FF2B5EF4-FFF2-40B4-BE49-F238E27FC236}">
                <a16:creationId xmlns:a16="http://schemas.microsoft.com/office/drawing/2014/main" id="{384D4260-D436-4973-924D-1233B50825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9447" y="1442529"/>
            <a:ext cx="2210921" cy="1544616"/>
          </a:xfrm>
          <a:prstGeom prst="rect">
            <a:avLst/>
          </a:prstGeom>
        </p:spPr>
      </p:pic>
      <p:cxnSp>
        <p:nvCxnSpPr>
          <p:cNvPr id="10" name="Straight Arrow Connector 22">
            <a:extLst>
              <a:ext uri="{FF2B5EF4-FFF2-40B4-BE49-F238E27FC236}">
                <a16:creationId xmlns:a16="http://schemas.microsoft.com/office/drawing/2014/main" id="{1340D20E-E15B-42EE-9C5E-C674D37ECB9C}"/>
              </a:ext>
            </a:extLst>
          </p:cNvPr>
          <p:cNvCxnSpPr>
            <a:cxnSpLocks/>
          </p:cNvCxnSpPr>
          <p:nvPr/>
        </p:nvCxnSpPr>
        <p:spPr>
          <a:xfrm>
            <a:off x="3100368" y="2206789"/>
            <a:ext cx="1252066" cy="0"/>
          </a:xfrm>
          <a:prstGeom prst="straightConnector1">
            <a:avLst/>
          </a:prstGeom>
          <a:ln w="57150" cap="flat" cmpd="sng" algn="ctr">
            <a:solidFill>
              <a:srgbClr val="4B4E5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1" name="Graphic 3">
            <a:extLst>
              <a:ext uri="{FF2B5EF4-FFF2-40B4-BE49-F238E27FC236}">
                <a16:creationId xmlns:a16="http://schemas.microsoft.com/office/drawing/2014/main" id="{653A95CA-1673-4E95-A604-670C29D540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352435" y="1348382"/>
            <a:ext cx="2114400" cy="1655855"/>
          </a:xfrm>
          <a:prstGeom prst="rect">
            <a:avLst/>
          </a:prstGeom>
        </p:spPr>
      </p:pic>
      <p:grpSp>
        <p:nvGrpSpPr>
          <p:cNvPr id="12" name="Group 9">
            <a:extLst>
              <a:ext uri="{FF2B5EF4-FFF2-40B4-BE49-F238E27FC236}">
                <a16:creationId xmlns:a16="http://schemas.microsoft.com/office/drawing/2014/main" id="{7B6E5743-5D91-4C22-B7E8-582D5BC31FF5}"/>
              </a:ext>
            </a:extLst>
          </p:cNvPr>
          <p:cNvGrpSpPr/>
          <p:nvPr/>
        </p:nvGrpSpPr>
        <p:grpSpPr>
          <a:xfrm>
            <a:off x="5227447" y="2767253"/>
            <a:ext cx="1794073" cy="994979"/>
            <a:chOff x="14000647" y="6049963"/>
            <a:chExt cx="6225436" cy="3452581"/>
          </a:xfrm>
        </p:grpSpPr>
        <p:pic>
          <p:nvPicPr>
            <p:cNvPr id="13" name="Graphic 10">
              <a:extLst>
                <a:ext uri="{FF2B5EF4-FFF2-40B4-BE49-F238E27FC236}">
                  <a16:creationId xmlns:a16="http://schemas.microsoft.com/office/drawing/2014/main" id="{7829B634-5E0D-4DE6-8E8E-B457913D59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5534940" y="6049963"/>
              <a:ext cx="3156850" cy="2248060"/>
            </a:xfrm>
            <a:prstGeom prst="rect">
              <a:avLst/>
            </a:prstGeom>
          </p:spPr>
        </p:pic>
        <p:sp>
          <p:nvSpPr>
            <p:cNvPr id="14" name="TextBox 4">
              <a:extLst>
                <a:ext uri="{FF2B5EF4-FFF2-40B4-BE49-F238E27FC236}">
                  <a16:creationId xmlns:a16="http://schemas.microsoft.com/office/drawing/2014/main" id="{EA109533-5115-4C80-8A41-4095A902639A}"/>
                </a:ext>
              </a:extLst>
            </p:cNvPr>
            <p:cNvSpPr txBox="1"/>
            <p:nvPr/>
          </p:nvSpPr>
          <p:spPr>
            <a:xfrm>
              <a:off x="14000647" y="7883735"/>
              <a:ext cx="6225436" cy="1618809"/>
            </a:xfrm>
            <a:prstGeom prst="rect">
              <a:avLst/>
            </a:prstGeom>
            <a:noFill/>
          </p:spPr>
          <p:txBody>
            <a:bodyPr wrap="square" tIns="110898" bIns="55449"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940" dirty="0">
                  <a:solidFill>
                    <a:srgbClr val="2A2D2F"/>
                  </a:solidFill>
                  <a:latin typeface="+mj-lt"/>
                </a:rPr>
                <a:t> JavaScript</a:t>
              </a:r>
            </a:p>
          </p:txBody>
        </p:sp>
      </p:grpSp>
      <p:cxnSp>
        <p:nvCxnSpPr>
          <p:cNvPr id="15" name="Elbow Connector 1">
            <a:extLst>
              <a:ext uri="{FF2B5EF4-FFF2-40B4-BE49-F238E27FC236}">
                <a16:creationId xmlns:a16="http://schemas.microsoft.com/office/drawing/2014/main" id="{CE7C594C-029C-4E69-9E27-268CD1E68CD6}"/>
              </a:ext>
            </a:extLst>
          </p:cNvPr>
          <p:cNvCxnSpPr>
            <a:cxnSpLocks/>
          </p:cNvCxnSpPr>
          <p:nvPr/>
        </p:nvCxnSpPr>
        <p:spPr>
          <a:xfrm>
            <a:off x="6579361" y="3146045"/>
            <a:ext cx="608231" cy="1306701"/>
          </a:xfrm>
          <a:prstGeom prst="bentConnector3">
            <a:avLst>
              <a:gd name="adj1" fmla="val 50000"/>
            </a:avLst>
          </a:prstGeom>
          <a:ln w="57150">
            <a:solidFill>
              <a:srgbClr val="4B4E52"/>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6" name="Group 12">
            <a:extLst>
              <a:ext uri="{FF2B5EF4-FFF2-40B4-BE49-F238E27FC236}">
                <a16:creationId xmlns:a16="http://schemas.microsoft.com/office/drawing/2014/main" id="{EF8E8F50-AC47-4BDA-9AE0-AA23AEE27D57}"/>
              </a:ext>
            </a:extLst>
          </p:cNvPr>
          <p:cNvGrpSpPr/>
          <p:nvPr/>
        </p:nvGrpSpPr>
        <p:grpSpPr>
          <a:xfrm>
            <a:off x="6745432" y="4116626"/>
            <a:ext cx="1794073" cy="994979"/>
            <a:chOff x="14000647" y="6049963"/>
            <a:chExt cx="6225436" cy="3452581"/>
          </a:xfrm>
        </p:grpSpPr>
        <p:pic>
          <p:nvPicPr>
            <p:cNvPr id="17" name="Graphic 13">
              <a:extLst>
                <a:ext uri="{FF2B5EF4-FFF2-40B4-BE49-F238E27FC236}">
                  <a16:creationId xmlns:a16="http://schemas.microsoft.com/office/drawing/2014/main" id="{FFCF82A7-8809-40CC-80F9-85AE9E9609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5534940" y="6049963"/>
              <a:ext cx="3156850" cy="2248060"/>
            </a:xfrm>
            <a:prstGeom prst="rect">
              <a:avLst/>
            </a:prstGeom>
          </p:spPr>
        </p:pic>
        <p:sp>
          <p:nvSpPr>
            <p:cNvPr id="18" name="TextBox 4">
              <a:extLst>
                <a:ext uri="{FF2B5EF4-FFF2-40B4-BE49-F238E27FC236}">
                  <a16:creationId xmlns:a16="http://schemas.microsoft.com/office/drawing/2014/main" id="{902A88A7-F544-435C-A84A-795E527113F0}"/>
                </a:ext>
              </a:extLst>
            </p:cNvPr>
            <p:cNvSpPr txBox="1"/>
            <p:nvPr/>
          </p:nvSpPr>
          <p:spPr>
            <a:xfrm>
              <a:off x="14000647" y="7883735"/>
              <a:ext cx="6225436" cy="1618809"/>
            </a:xfrm>
            <a:prstGeom prst="rect">
              <a:avLst/>
            </a:prstGeom>
            <a:noFill/>
          </p:spPr>
          <p:txBody>
            <a:bodyPr wrap="square" tIns="110898" bIns="55449"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940" dirty="0">
                  <a:solidFill>
                    <a:srgbClr val="2A2D2F"/>
                  </a:solidFill>
                  <a:latin typeface="+mj-lt"/>
                </a:rPr>
                <a:t>PHP script</a:t>
              </a:r>
            </a:p>
          </p:txBody>
        </p:sp>
      </p:grpSp>
      <p:cxnSp>
        <p:nvCxnSpPr>
          <p:cNvPr id="19" name="Elbow Connector 42">
            <a:extLst>
              <a:ext uri="{FF2B5EF4-FFF2-40B4-BE49-F238E27FC236}">
                <a16:creationId xmlns:a16="http://schemas.microsoft.com/office/drawing/2014/main" id="{3300ECC8-C542-4896-B19C-D4DE72E02EEE}"/>
              </a:ext>
            </a:extLst>
          </p:cNvPr>
          <p:cNvCxnSpPr/>
          <p:nvPr/>
        </p:nvCxnSpPr>
        <p:spPr>
          <a:xfrm rot="5400000" flipH="1" flipV="1">
            <a:off x="7651572" y="2414300"/>
            <a:ext cx="1656648" cy="1674852"/>
          </a:xfrm>
          <a:prstGeom prst="bentConnector2">
            <a:avLst/>
          </a:prstGeom>
          <a:ln w="57150">
            <a:solidFill>
              <a:srgbClr val="4B4E52"/>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0" name="Graphic 6">
            <a:extLst>
              <a:ext uri="{FF2B5EF4-FFF2-40B4-BE49-F238E27FC236}">
                <a16:creationId xmlns:a16="http://schemas.microsoft.com/office/drawing/2014/main" id="{4DA77E15-C469-4404-8858-EF5F4AA774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317321" y="1387664"/>
            <a:ext cx="1248260" cy="1681330"/>
          </a:xfrm>
          <a:prstGeom prst="rect">
            <a:avLst/>
          </a:prstGeom>
        </p:spPr>
      </p:pic>
      <p:cxnSp>
        <p:nvCxnSpPr>
          <p:cNvPr id="21" name="Elbow Connector 44">
            <a:extLst>
              <a:ext uri="{FF2B5EF4-FFF2-40B4-BE49-F238E27FC236}">
                <a16:creationId xmlns:a16="http://schemas.microsoft.com/office/drawing/2014/main" id="{909AE928-FC32-4AD7-8C59-7AEB33990E89}"/>
              </a:ext>
            </a:extLst>
          </p:cNvPr>
          <p:cNvCxnSpPr>
            <a:cxnSpLocks/>
          </p:cNvCxnSpPr>
          <p:nvPr/>
        </p:nvCxnSpPr>
        <p:spPr>
          <a:xfrm rot="5400000" flipH="1">
            <a:off x="5899823" y="-960442"/>
            <a:ext cx="136714" cy="7946544"/>
          </a:xfrm>
          <a:prstGeom prst="bentConnector3">
            <a:avLst>
              <a:gd name="adj1" fmla="val -1605582"/>
            </a:avLst>
          </a:prstGeom>
          <a:ln w="57150">
            <a:solidFill>
              <a:srgbClr val="4B4E52"/>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2" name="Group 15">
            <a:extLst>
              <a:ext uri="{FF2B5EF4-FFF2-40B4-BE49-F238E27FC236}">
                <a16:creationId xmlns:a16="http://schemas.microsoft.com/office/drawing/2014/main" id="{79C19394-49EA-4A36-86CA-812A6FC945C1}"/>
              </a:ext>
            </a:extLst>
          </p:cNvPr>
          <p:cNvGrpSpPr/>
          <p:nvPr/>
        </p:nvGrpSpPr>
        <p:grpSpPr>
          <a:xfrm>
            <a:off x="9044414" y="4866304"/>
            <a:ext cx="1794073" cy="1302747"/>
            <a:chOff x="14000647" y="6049963"/>
            <a:chExt cx="6225436" cy="4520535"/>
          </a:xfrm>
        </p:grpSpPr>
        <p:pic>
          <p:nvPicPr>
            <p:cNvPr id="23" name="Graphic 16">
              <a:extLst>
                <a:ext uri="{FF2B5EF4-FFF2-40B4-BE49-F238E27FC236}">
                  <a16:creationId xmlns:a16="http://schemas.microsoft.com/office/drawing/2014/main" id="{1F67E8F2-8BB7-49F5-A52E-1776D5DBA0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5534940" y="6049963"/>
              <a:ext cx="3156850" cy="2248060"/>
            </a:xfrm>
            <a:prstGeom prst="rect">
              <a:avLst/>
            </a:prstGeom>
          </p:spPr>
        </p:pic>
        <p:sp>
          <p:nvSpPr>
            <p:cNvPr id="24" name="TextBox 4">
              <a:extLst>
                <a:ext uri="{FF2B5EF4-FFF2-40B4-BE49-F238E27FC236}">
                  <a16:creationId xmlns:a16="http://schemas.microsoft.com/office/drawing/2014/main" id="{0EF2348C-AF5C-403F-A5A4-A27AD2AAB747}"/>
                </a:ext>
              </a:extLst>
            </p:cNvPr>
            <p:cNvSpPr txBox="1"/>
            <p:nvPr/>
          </p:nvSpPr>
          <p:spPr>
            <a:xfrm>
              <a:off x="14000647" y="7915745"/>
              <a:ext cx="6225436" cy="2654753"/>
            </a:xfrm>
            <a:prstGeom prst="rect">
              <a:avLst/>
            </a:prstGeom>
            <a:noFill/>
          </p:spPr>
          <p:txBody>
            <a:bodyPr wrap="square" tIns="110898" bIns="55449"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940" dirty="0">
                  <a:solidFill>
                    <a:srgbClr val="2A2D2F"/>
                  </a:solidFill>
                  <a:latin typeface="+mj-lt"/>
                </a:rPr>
                <a:t>JavaScript</a:t>
              </a:r>
            </a:p>
            <a:p>
              <a:pPr algn="ctr"/>
              <a:r>
                <a:rPr lang="en-US" sz="1940" dirty="0">
                  <a:solidFill>
                    <a:srgbClr val="2A2D2F"/>
                  </a:solidFill>
                  <a:latin typeface="+mj-lt"/>
                </a:rPr>
                <a:t>Payload </a:t>
              </a:r>
            </a:p>
          </p:txBody>
        </p:sp>
      </p:grpSp>
      <p:sp>
        <p:nvSpPr>
          <p:cNvPr id="2" name="Título 1">
            <a:extLst>
              <a:ext uri="{FF2B5EF4-FFF2-40B4-BE49-F238E27FC236}">
                <a16:creationId xmlns:a16="http://schemas.microsoft.com/office/drawing/2014/main" id="{2F011312-AE5B-4F67-89C7-F451EB5979B0}"/>
              </a:ext>
            </a:extLst>
          </p:cNvPr>
          <p:cNvSpPr>
            <a:spLocks noGrp="1"/>
          </p:cNvSpPr>
          <p:nvPr>
            <p:ph type="title"/>
          </p:nvPr>
        </p:nvSpPr>
        <p:spPr/>
        <p:txBody>
          <a:bodyPr/>
          <a:lstStyle/>
          <a:p>
            <a:r>
              <a:rPr lang="en-US" dirty="0"/>
              <a:t>JS/</a:t>
            </a:r>
            <a:r>
              <a:rPr lang="en-US" dirty="0" err="1"/>
              <a:t>Agent.PHC</a:t>
            </a:r>
            <a:r>
              <a:rPr lang="en-US" dirty="0"/>
              <a:t> campaign</a:t>
            </a:r>
            <a:endParaRPr lang="es-ES" dirty="0"/>
          </a:p>
        </p:txBody>
      </p:sp>
      <p:pic>
        <p:nvPicPr>
          <p:cNvPr id="25" name="Imagen 24">
            <a:extLst>
              <a:ext uri="{FF2B5EF4-FFF2-40B4-BE49-F238E27FC236}">
                <a16:creationId xmlns:a16="http://schemas.microsoft.com/office/drawing/2014/main" id="{4A2106D6-4B69-45CD-AEE2-FC47F4D01F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89763" y="528009"/>
            <a:ext cx="900507" cy="525296"/>
          </a:xfrm>
          <a:prstGeom prst="rect">
            <a:avLst/>
          </a:prstGeom>
          <a:ln>
            <a:noFill/>
          </a:ln>
          <a:effectLst>
            <a:outerShdw blurRad="190500" algn="tl" rotWithShape="0">
              <a:srgbClr val="000000">
                <a:alpha val="70000"/>
              </a:srgbClr>
            </a:outerShdw>
          </a:effectLst>
        </p:spPr>
      </p:pic>
      <p:pic>
        <p:nvPicPr>
          <p:cNvPr id="26" name="Imagen 25">
            <a:extLst>
              <a:ext uri="{FF2B5EF4-FFF2-40B4-BE49-F238E27FC236}">
                <a16:creationId xmlns:a16="http://schemas.microsoft.com/office/drawing/2014/main" id="{89050000-62C1-47EC-972E-D070CCCA87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45432" y="509418"/>
            <a:ext cx="932378" cy="543887"/>
          </a:xfrm>
          <a:prstGeom prst="rect">
            <a:avLst/>
          </a:prstGeom>
        </p:spPr>
      </p:pic>
    </p:spTree>
    <p:extLst>
      <p:ext uri="{BB962C8B-B14F-4D97-AF65-F5344CB8AC3E}">
        <p14:creationId xmlns:p14="http://schemas.microsoft.com/office/powerpoint/2010/main" val="16143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B455F60-3101-4C54-9D89-E4E97370503C}"/>
              </a:ext>
            </a:extLst>
          </p:cNvPr>
          <p:cNvPicPr>
            <a:picLocks noChangeAspect="1"/>
          </p:cNvPicPr>
          <p:nvPr/>
        </p:nvPicPr>
        <p:blipFill>
          <a:blip r:embed="rId3"/>
          <a:stretch>
            <a:fillRect/>
          </a:stretch>
        </p:blipFill>
        <p:spPr>
          <a:xfrm>
            <a:off x="0" y="966029"/>
            <a:ext cx="12192000" cy="4925942"/>
          </a:xfrm>
          <a:prstGeom prst="rect">
            <a:avLst/>
          </a:prstGeom>
        </p:spPr>
      </p:pic>
      <p:sp>
        <p:nvSpPr>
          <p:cNvPr id="8" name="TextBox 4">
            <a:extLst>
              <a:ext uri="{FF2B5EF4-FFF2-40B4-BE49-F238E27FC236}">
                <a16:creationId xmlns:a16="http://schemas.microsoft.com/office/drawing/2014/main" id="{AC72090D-0BCA-426B-B023-960D69EC1974}"/>
              </a:ext>
            </a:extLst>
          </p:cNvPr>
          <p:cNvSpPr txBox="1"/>
          <p:nvPr/>
        </p:nvSpPr>
        <p:spPr>
          <a:xfrm>
            <a:off x="301310" y="1218765"/>
            <a:ext cx="3775077" cy="839822"/>
          </a:xfrm>
          <a:prstGeom prst="rect">
            <a:avLst/>
          </a:prstGeom>
          <a:noFill/>
        </p:spPr>
        <p:txBody>
          <a:bodyPr wrap="square" tIns="110898" bIns="55449"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4366" dirty="0">
                <a:solidFill>
                  <a:srgbClr val="2A2D2F"/>
                </a:solidFill>
                <a:latin typeface="+mj-lt"/>
              </a:rPr>
              <a:t>+136%</a:t>
            </a:r>
          </a:p>
        </p:txBody>
      </p:sp>
      <p:pic>
        <p:nvPicPr>
          <p:cNvPr id="10" name="Graphic 4">
            <a:extLst>
              <a:ext uri="{FF2B5EF4-FFF2-40B4-BE49-F238E27FC236}">
                <a16:creationId xmlns:a16="http://schemas.microsoft.com/office/drawing/2014/main" id="{9ECA3539-3D91-430F-817F-48BF55F686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64392" y="862489"/>
            <a:ext cx="1093667" cy="856486"/>
          </a:xfrm>
          <a:prstGeom prst="rect">
            <a:avLst/>
          </a:prstGeom>
        </p:spPr>
      </p:pic>
      <p:sp>
        <p:nvSpPr>
          <p:cNvPr id="11" name="TextBox 9">
            <a:extLst>
              <a:ext uri="{FF2B5EF4-FFF2-40B4-BE49-F238E27FC236}">
                <a16:creationId xmlns:a16="http://schemas.microsoft.com/office/drawing/2014/main" id="{BF460EAB-C717-466E-90FD-B332A164406B}"/>
              </a:ext>
            </a:extLst>
          </p:cNvPr>
          <p:cNvSpPr txBox="1"/>
          <p:nvPr/>
        </p:nvSpPr>
        <p:spPr>
          <a:xfrm>
            <a:off x="9880869" y="996732"/>
            <a:ext cx="1742785" cy="764184"/>
          </a:xfrm>
          <a:prstGeom prst="rect">
            <a:avLst/>
          </a:prstGeom>
          <a:noFill/>
        </p:spPr>
        <p:txBody>
          <a:bodyPr wrap="none" rtlCol="0">
            <a:spAutoFit/>
          </a:bodyPr>
          <a:lstStyle/>
          <a:p>
            <a:r>
              <a:rPr lang="en-SK" sz="4366" dirty="0">
                <a:latin typeface="Calibri" panose="020F0502020204030204" pitchFamily="34" charset="0"/>
                <a:cs typeface="Calibri" panose="020F0502020204030204" pitchFamily="34" charset="0"/>
              </a:rPr>
              <a:t>14,500</a:t>
            </a:r>
          </a:p>
        </p:txBody>
      </p:sp>
      <p:pic>
        <p:nvPicPr>
          <p:cNvPr id="12" name="Imagen 11">
            <a:extLst>
              <a:ext uri="{FF2B5EF4-FFF2-40B4-BE49-F238E27FC236}">
                <a16:creationId xmlns:a16="http://schemas.microsoft.com/office/drawing/2014/main" id="{A20A2452-A2C6-4E8F-BEB0-DD04A42A09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096" y="2554788"/>
            <a:ext cx="4456196" cy="2063460"/>
          </a:xfrm>
          <a:prstGeom prst="rect">
            <a:avLst/>
          </a:prstGeom>
        </p:spPr>
      </p:pic>
      <p:pic>
        <p:nvPicPr>
          <p:cNvPr id="13" name="Imagen 12">
            <a:extLst>
              <a:ext uri="{FF2B5EF4-FFF2-40B4-BE49-F238E27FC236}">
                <a16:creationId xmlns:a16="http://schemas.microsoft.com/office/drawing/2014/main" id="{D837C00B-EBE8-4AF5-A4CB-91236794B2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4360" y="2024576"/>
            <a:ext cx="1093667" cy="637973"/>
          </a:xfrm>
          <a:prstGeom prst="rect">
            <a:avLst/>
          </a:prstGeom>
          <a:ln>
            <a:noFill/>
          </a:ln>
          <a:effectLst>
            <a:outerShdw blurRad="190500" algn="tl" rotWithShape="0">
              <a:srgbClr val="000000">
                <a:alpha val="70000"/>
              </a:srgbClr>
            </a:outerShdw>
          </a:effectLst>
        </p:spPr>
      </p:pic>
      <p:pic>
        <p:nvPicPr>
          <p:cNvPr id="14" name="Imagen 13">
            <a:extLst>
              <a:ext uri="{FF2B5EF4-FFF2-40B4-BE49-F238E27FC236}">
                <a16:creationId xmlns:a16="http://schemas.microsoft.com/office/drawing/2014/main" id="{541A9D70-25C8-4DE3-A41E-594103BD2E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8129" y="2625674"/>
            <a:ext cx="1011718" cy="590168"/>
          </a:xfrm>
          <a:prstGeom prst="rect">
            <a:avLst/>
          </a:prstGeom>
        </p:spPr>
      </p:pic>
      <p:pic>
        <p:nvPicPr>
          <p:cNvPr id="15" name="Picture 14" descr="File:Flag of the United States.svg - Wikipedia">
            <a:extLst>
              <a:ext uri="{FF2B5EF4-FFF2-40B4-BE49-F238E27FC236}">
                <a16:creationId xmlns:a16="http://schemas.microsoft.com/office/drawing/2014/main" id="{275E82D1-29D4-4B5B-B96E-194C4F9FB56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74901" y="2918908"/>
            <a:ext cx="969080" cy="510092"/>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a16="http://schemas.microsoft.com/office/drawing/2014/main" id="{CE00E0A6-5F14-41E3-AB97-82AE32D47A35}"/>
              </a:ext>
            </a:extLst>
          </p:cNvPr>
          <p:cNvSpPr>
            <a:spLocks noGrp="1"/>
          </p:cNvSpPr>
          <p:nvPr>
            <p:ph type="title"/>
          </p:nvPr>
        </p:nvSpPr>
        <p:spPr/>
        <p:txBody>
          <a:bodyPr/>
          <a:lstStyle/>
          <a:p>
            <a:r>
              <a:rPr lang="en-US" dirty="0"/>
              <a:t>JS/</a:t>
            </a:r>
            <a:r>
              <a:rPr lang="en-US" dirty="0" err="1"/>
              <a:t>Agent.PHC</a:t>
            </a:r>
            <a:r>
              <a:rPr lang="en-US" dirty="0"/>
              <a:t> campaign</a:t>
            </a:r>
            <a:br>
              <a:rPr lang="en-US" dirty="0"/>
            </a:br>
            <a:endParaRPr lang="es-ES" dirty="0"/>
          </a:p>
        </p:txBody>
      </p:sp>
    </p:spTree>
    <p:extLst>
      <p:ext uri="{BB962C8B-B14F-4D97-AF65-F5344CB8AC3E}">
        <p14:creationId xmlns:p14="http://schemas.microsoft.com/office/powerpoint/2010/main" val="363347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154A420-3760-147B-D00F-77F4F751B520}"/>
              </a:ext>
            </a:extLst>
          </p:cNvPr>
          <p:cNvPicPr>
            <a:picLocks noChangeAspect="1"/>
          </p:cNvPicPr>
          <p:nvPr/>
        </p:nvPicPr>
        <p:blipFill>
          <a:blip r:embed="rId2"/>
          <a:stretch>
            <a:fillRect/>
          </a:stretch>
        </p:blipFill>
        <p:spPr>
          <a:xfrm>
            <a:off x="687685" y="1989075"/>
            <a:ext cx="10337867" cy="4633953"/>
          </a:xfrm>
          <a:prstGeom prst="rect">
            <a:avLst/>
          </a:prstGeom>
        </p:spPr>
      </p:pic>
      <p:pic>
        <p:nvPicPr>
          <p:cNvPr id="4" name="図 3">
            <a:extLst>
              <a:ext uri="{FF2B5EF4-FFF2-40B4-BE49-F238E27FC236}">
                <a16:creationId xmlns:a16="http://schemas.microsoft.com/office/drawing/2014/main" id="{F8239D7A-8A8A-84C4-154A-03C00982D1C2}"/>
              </a:ext>
            </a:extLst>
          </p:cNvPr>
          <p:cNvPicPr>
            <a:picLocks noChangeAspect="1"/>
          </p:cNvPicPr>
          <p:nvPr/>
        </p:nvPicPr>
        <p:blipFill>
          <a:blip r:embed="rId3"/>
          <a:stretch>
            <a:fillRect/>
          </a:stretch>
        </p:blipFill>
        <p:spPr>
          <a:xfrm>
            <a:off x="407368" y="1989075"/>
            <a:ext cx="10998900" cy="4188907"/>
          </a:xfrm>
          <a:prstGeom prst="rect">
            <a:avLst/>
          </a:prstGeom>
        </p:spPr>
      </p:pic>
      <p:sp>
        <p:nvSpPr>
          <p:cNvPr id="2" name="タイトル 1">
            <a:extLst>
              <a:ext uri="{FF2B5EF4-FFF2-40B4-BE49-F238E27FC236}">
                <a16:creationId xmlns:a16="http://schemas.microsoft.com/office/drawing/2014/main" id="{43156995-D2BD-E4A2-5F2E-8F4AE21014A2}"/>
              </a:ext>
            </a:extLst>
          </p:cNvPr>
          <p:cNvSpPr>
            <a:spLocks noGrp="1"/>
          </p:cNvSpPr>
          <p:nvPr>
            <p:ph type="title"/>
          </p:nvPr>
        </p:nvSpPr>
        <p:spPr/>
        <p:txBody>
          <a:bodyPr/>
          <a:lstStyle/>
          <a:p>
            <a:r>
              <a:rPr kumimoji="1" lang="en-US" altLang="ja-JP" dirty="0"/>
              <a:t>Scam trends</a:t>
            </a:r>
            <a:endParaRPr kumimoji="1" lang="ja-JP" altLang="en-US" dirty="0"/>
          </a:p>
        </p:txBody>
      </p:sp>
      <p:cxnSp>
        <p:nvCxnSpPr>
          <p:cNvPr id="11" name="直線コネクタ 10">
            <a:extLst>
              <a:ext uri="{FF2B5EF4-FFF2-40B4-BE49-F238E27FC236}">
                <a16:creationId xmlns:a16="http://schemas.microsoft.com/office/drawing/2014/main" id="{C9C9F568-97A7-8E1A-ADDE-9DF40EFE1BCF}"/>
              </a:ext>
            </a:extLst>
          </p:cNvPr>
          <p:cNvCxnSpPr>
            <a:cxnSpLocks/>
          </p:cNvCxnSpPr>
          <p:nvPr/>
        </p:nvCxnSpPr>
        <p:spPr>
          <a:xfrm>
            <a:off x="11136560" y="3329584"/>
            <a:ext cx="36775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199C1421-DEF6-6BB2-58B6-E0C446F249FC}"/>
              </a:ext>
            </a:extLst>
          </p:cNvPr>
          <p:cNvSpPr txBox="1"/>
          <p:nvPr/>
        </p:nvSpPr>
        <p:spPr>
          <a:xfrm>
            <a:off x="6816079" y="6023639"/>
            <a:ext cx="4536506" cy="338554"/>
          </a:xfrm>
          <a:prstGeom prst="rect">
            <a:avLst/>
          </a:prstGeom>
          <a:noFill/>
        </p:spPr>
        <p:txBody>
          <a:bodyPr wrap="square" rtlCol="0">
            <a:spAutoFit/>
          </a:bodyPr>
          <a:lstStyle/>
          <a:p>
            <a:r>
              <a:rPr kumimoji="1" lang="en-US" altLang="ja-JP" sz="1600" dirty="0">
                <a:solidFill>
                  <a:schemeClr val="tx1">
                    <a:lumMod val="85000"/>
                    <a:lumOff val="15000"/>
                  </a:schemeClr>
                </a:solidFill>
                <a:latin typeface="Open Sans" pitchFamily="2" charset="0"/>
                <a:ea typeface="Open Sans" pitchFamily="2" charset="0"/>
                <a:cs typeface="Open Sans" pitchFamily="2" charset="0"/>
              </a:rPr>
              <a:t>7 days average, </a:t>
            </a:r>
            <a:r>
              <a:rPr kumimoji="1" lang="en-US" altLang="ja-JP" sz="1600" dirty="0" err="1">
                <a:solidFill>
                  <a:schemeClr val="tx1">
                    <a:lumMod val="85000"/>
                    <a:lumOff val="15000"/>
                  </a:schemeClr>
                </a:solidFill>
                <a:latin typeface="Open Sans" pitchFamily="2" charset="0"/>
                <a:ea typeface="Open Sans" pitchFamily="2" charset="0"/>
                <a:cs typeface="Open Sans" pitchFamily="2" charset="0"/>
              </a:rPr>
              <a:t>normarlized</a:t>
            </a:r>
            <a:r>
              <a:rPr kumimoji="1" lang="en-US" altLang="ja-JP" sz="1600" dirty="0">
                <a:solidFill>
                  <a:schemeClr val="tx1">
                    <a:lumMod val="85000"/>
                    <a:lumOff val="15000"/>
                  </a:schemeClr>
                </a:solidFill>
                <a:latin typeface="Open Sans" pitchFamily="2" charset="0"/>
                <a:ea typeface="Open Sans" pitchFamily="2" charset="0"/>
                <a:cs typeface="Open Sans" pitchFamily="2" charset="0"/>
              </a:rPr>
              <a:t> by each country</a:t>
            </a:r>
            <a:endParaRPr kumimoji="1" lang="ja-JP" altLang="en-US" sz="1600" dirty="0">
              <a:solidFill>
                <a:schemeClr val="tx1">
                  <a:lumMod val="85000"/>
                  <a:lumOff val="15000"/>
                </a:schemeClr>
              </a:solidFill>
              <a:latin typeface="Open Sans" pitchFamily="2" charset="0"/>
              <a:cs typeface="Open Sans" pitchFamily="2" charset="0"/>
            </a:endParaRPr>
          </a:p>
        </p:txBody>
      </p:sp>
      <p:cxnSp>
        <p:nvCxnSpPr>
          <p:cNvPr id="19" name="直線コネクタ 18">
            <a:extLst>
              <a:ext uri="{FF2B5EF4-FFF2-40B4-BE49-F238E27FC236}">
                <a16:creationId xmlns:a16="http://schemas.microsoft.com/office/drawing/2014/main" id="{673C7A84-6FC9-E98B-1FF4-0FA6792DB537}"/>
              </a:ext>
            </a:extLst>
          </p:cNvPr>
          <p:cNvCxnSpPr>
            <a:cxnSpLocks/>
          </p:cNvCxnSpPr>
          <p:nvPr/>
        </p:nvCxnSpPr>
        <p:spPr>
          <a:xfrm>
            <a:off x="11128846" y="3829672"/>
            <a:ext cx="36775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8FDBC9BA-1D5E-44A5-66BE-D9020CF33E31}"/>
              </a:ext>
            </a:extLst>
          </p:cNvPr>
          <p:cNvSpPr txBox="1"/>
          <p:nvPr/>
        </p:nvSpPr>
        <p:spPr>
          <a:xfrm>
            <a:off x="11568608" y="3117726"/>
            <a:ext cx="623392" cy="461665"/>
          </a:xfrm>
          <a:prstGeom prst="rect">
            <a:avLst/>
          </a:prstGeom>
          <a:noFill/>
        </p:spPr>
        <p:txBody>
          <a:bodyPr wrap="square" rtlCol="0">
            <a:spAutoFit/>
          </a:bodyPr>
          <a:lstStyle/>
          <a:p>
            <a:r>
              <a:rPr kumimoji="1" lang="en-US" altLang="ja-JP" sz="2400" dirty="0">
                <a:solidFill>
                  <a:schemeClr val="tx1">
                    <a:lumMod val="85000"/>
                    <a:lumOff val="15000"/>
                  </a:schemeClr>
                </a:solidFill>
                <a:latin typeface="Open Sans" pitchFamily="2" charset="0"/>
                <a:ea typeface="Open Sans" pitchFamily="2" charset="0"/>
                <a:cs typeface="Open Sans" pitchFamily="2" charset="0"/>
              </a:rPr>
              <a:t>JP</a:t>
            </a:r>
            <a:endParaRPr kumimoji="1" lang="ja-JP" altLang="en-US" sz="2400" dirty="0">
              <a:solidFill>
                <a:schemeClr val="tx1">
                  <a:lumMod val="85000"/>
                  <a:lumOff val="15000"/>
                </a:schemeClr>
              </a:solidFill>
              <a:latin typeface="Open Sans" pitchFamily="2" charset="0"/>
              <a:cs typeface="Open Sans" pitchFamily="2" charset="0"/>
            </a:endParaRPr>
          </a:p>
        </p:txBody>
      </p:sp>
      <p:sp>
        <p:nvSpPr>
          <p:cNvPr id="25" name="テキスト ボックス 24">
            <a:extLst>
              <a:ext uri="{FF2B5EF4-FFF2-40B4-BE49-F238E27FC236}">
                <a16:creationId xmlns:a16="http://schemas.microsoft.com/office/drawing/2014/main" id="{7A791FE9-FD1D-AE97-FE73-4421E659163F}"/>
              </a:ext>
            </a:extLst>
          </p:cNvPr>
          <p:cNvSpPr txBox="1"/>
          <p:nvPr/>
        </p:nvSpPr>
        <p:spPr>
          <a:xfrm>
            <a:off x="11560893" y="3613522"/>
            <a:ext cx="623392" cy="461665"/>
          </a:xfrm>
          <a:prstGeom prst="rect">
            <a:avLst/>
          </a:prstGeom>
          <a:noFill/>
        </p:spPr>
        <p:txBody>
          <a:bodyPr wrap="square" rtlCol="0">
            <a:spAutoFit/>
          </a:bodyPr>
          <a:lstStyle/>
          <a:p>
            <a:r>
              <a:rPr lang="en-US" altLang="ja-JP" sz="2400" dirty="0">
                <a:solidFill>
                  <a:schemeClr val="tx1">
                    <a:lumMod val="85000"/>
                    <a:lumOff val="15000"/>
                  </a:schemeClr>
                </a:solidFill>
                <a:latin typeface="Open Sans" pitchFamily="2" charset="0"/>
                <a:ea typeface="Open Sans" pitchFamily="2" charset="0"/>
                <a:cs typeface="Open Sans" pitchFamily="2" charset="0"/>
              </a:rPr>
              <a:t>ES</a:t>
            </a:r>
            <a:endParaRPr kumimoji="1" lang="ja-JP" altLang="en-US" sz="2400" dirty="0">
              <a:solidFill>
                <a:schemeClr val="tx1">
                  <a:lumMod val="85000"/>
                  <a:lumOff val="15000"/>
                </a:schemeClr>
              </a:solidFill>
              <a:latin typeface="Open Sans" pitchFamily="2" charset="0"/>
              <a:cs typeface="Open Sans" pitchFamily="2" charset="0"/>
            </a:endParaRPr>
          </a:p>
        </p:txBody>
      </p:sp>
      <p:pic>
        <p:nvPicPr>
          <p:cNvPr id="13" name="Imagen 12">
            <a:extLst>
              <a:ext uri="{FF2B5EF4-FFF2-40B4-BE49-F238E27FC236}">
                <a16:creationId xmlns:a16="http://schemas.microsoft.com/office/drawing/2014/main" id="{BEEC6246-D422-4C91-B00D-C63A0DE041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3272" y="495938"/>
            <a:ext cx="900508" cy="525296"/>
          </a:xfrm>
          <a:prstGeom prst="rect">
            <a:avLst/>
          </a:prstGeom>
        </p:spPr>
      </p:pic>
      <p:pic>
        <p:nvPicPr>
          <p:cNvPr id="14" name="Imagen 13">
            <a:extLst>
              <a:ext uri="{FF2B5EF4-FFF2-40B4-BE49-F238E27FC236}">
                <a16:creationId xmlns:a16="http://schemas.microsoft.com/office/drawing/2014/main" id="{FE8B74AE-60E5-49A3-A4BF-2408523DE0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3523" y="495938"/>
            <a:ext cx="900507" cy="525296"/>
          </a:xfrm>
          <a:prstGeom prst="rect">
            <a:avLst/>
          </a:prstGeom>
          <a:ln>
            <a:noFill/>
          </a:ln>
          <a:effectLst>
            <a:outerShdw blurRad="190500" algn="tl" rotWithShape="0">
              <a:srgbClr val="000000">
                <a:alpha val="70000"/>
              </a:srgbClr>
            </a:outerShdw>
          </a:effectLst>
        </p:spPr>
      </p:pic>
      <p:sp>
        <p:nvSpPr>
          <p:cNvPr id="6" name="テキスト プレースホルダー 2">
            <a:extLst>
              <a:ext uri="{FF2B5EF4-FFF2-40B4-BE49-F238E27FC236}">
                <a16:creationId xmlns:a16="http://schemas.microsoft.com/office/drawing/2014/main" id="{9A577D4A-64D7-C2C1-5864-0C1CE368508C}"/>
              </a:ext>
            </a:extLst>
          </p:cNvPr>
          <p:cNvSpPr>
            <a:spLocks noGrp="1"/>
          </p:cNvSpPr>
          <p:nvPr>
            <p:ph type="body" idx="1"/>
          </p:nvPr>
        </p:nvSpPr>
        <p:spPr>
          <a:xfrm>
            <a:off x="596550" y="1411979"/>
            <a:ext cx="10998900" cy="1300909"/>
          </a:xfrm>
        </p:spPr>
        <p:txBody>
          <a:bodyPr/>
          <a:lstStyle/>
          <a:p>
            <a:pPr marL="406400" indent="-342900">
              <a:lnSpc>
                <a:spcPct val="150000"/>
              </a:lnSpc>
              <a:buFont typeface="Arial" panose="020B0604020202020204" pitchFamily="34" charset="0"/>
              <a:buChar char="•"/>
            </a:pPr>
            <a:r>
              <a:rPr kumimoji="1" lang="en-US" altLang="ja-JP" sz="2200" dirty="0">
                <a:solidFill>
                  <a:schemeClr val="tx1"/>
                </a:solidFill>
              </a:rPr>
              <a:t>Some detection spikes in Japan are seen a few weeks after that of Spain.</a:t>
            </a:r>
          </a:p>
          <a:p>
            <a:pPr marL="406400" indent="-342900">
              <a:lnSpc>
                <a:spcPct val="150000"/>
              </a:lnSpc>
              <a:buFont typeface="Arial" panose="020B0604020202020204" pitchFamily="34" charset="0"/>
              <a:buChar char="•"/>
            </a:pPr>
            <a:r>
              <a:rPr kumimoji="1" lang="en-US" altLang="ja-JP" sz="2200" dirty="0">
                <a:solidFill>
                  <a:schemeClr val="tx1"/>
                </a:solidFill>
              </a:rPr>
              <a:t>In Spain, A spike lasts for months.</a:t>
            </a:r>
          </a:p>
          <a:p>
            <a:pPr>
              <a:lnSpc>
                <a:spcPct val="150000"/>
              </a:lnSpc>
            </a:pPr>
            <a:endParaRPr kumimoji="1" lang="ja-JP" altLang="en-US" sz="2200" dirty="0"/>
          </a:p>
        </p:txBody>
      </p:sp>
      <p:sp>
        <p:nvSpPr>
          <p:cNvPr id="8" name="Elipse 5">
            <a:extLst>
              <a:ext uri="{FF2B5EF4-FFF2-40B4-BE49-F238E27FC236}">
                <a16:creationId xmlns:a16="http://schemas.microsoft.com/office/drawing/2014/main" id="{7C691117-B971-D25F-511E-69082A702CEA}"/>
              </a:ext>
            </a:extLst>
          </p:cNvPr>
          <p:cNvSpPr/>
          <p:nvPr/>
        </p:nvSpPr>
        <p:spPr>
          <a:xfrm>
            <a:off x="4813155" y="2843045"/>
            <a:ext cx="652272" cy="658554"/>
          </a:xfrm>
          <a:prstGeom prst="ellipse">
            <a:avLst/>
          </a:pr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24">
            <a:extLst>
              <a:ext uri="{FF2B5EF4-FFF2-40B4-BE49-F238E27FC236}">
                <a16:creationId xmlns:a16="http://schemas.microsoft.com/office/drawing/2014/main" id="{574131E4-C8CE-DE2B-3B2D-8A5DD2F10F36}"/>
              </a:ext>
            </a:extLst>
          </p:cNvPr>
          <p:cNvSpPr/>
          <p:nvPr/>
        </p:nvSpPr>
        <p:spPr>
          <a:xfrm>
            <a:off x="5107365" y="3142514"/>
            <a:ext cx="652273" cy="588447"/>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5">
            <a:extLst>
              <a:ext uri="{FF2B5EF4-FFF2-40B4-BE49-F238E27FC236}">
                <a16:creationId xmlns:a16="http://schemas.microsoft.com/office/drawing/2014/main" id="{8AE44051-3664-3444-F528-7CDBCEB34A6C}"/>
              </a:ext>
            </a:extLst>
          </p:cNvPr>
          <p:cNvSpPr/>
          <p:nvPr/>
        </p:nvSpPr>
        <p:spPr>
          <a:xfrm>
            <a:off x="1877669" y="3829672"/>
            <a:ext cx="2546323" cy="658554"/>
          </a:xfrm>
          <a:prstGeom prst="ellipse">
            <a:avLst/>
          </a:pr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5">
            <a:extLst>
              <a:ext uri="{FF2B5EF4-FFF2-40B4-BE49-F238E27FC236}">
                <a16:creationId xmlns:a16="http://schemas.microsoft.com/office/drawing/2014/main" id="{4D10E26A-38A1-530B-2C07-7857BB07273A}"/>
              </a:ext>
            </a:extLst>
          </p:cNvPr>
          <p:cNvSpPr/>
          <p:nvPr/>
        </p:nvSpPr>
        <p:spPr>
          <a:xfrm>
            <a:off x="8536528" y="3745910"/>
            <a:ext cx="652272" cy="658554"/>
          </a:xfrm>
          <a:prstGeom prst="ellipse">
            <a:avLst/>
          </a:pr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24">
            <a:extLst>
              <a:ext uri="{FF2B5EF4-FFF2-40B4-BE49-F238E27FC236}">
                <a16:creationId xmlns:a16="http://schemas.microsoft.com/office/drawing/2014/main" id="{5BE9F38B-8C16-3B70-52B4-54237082EE7C}"/>
              </a:ext>
            </a:extLst>
          </p:cNvPr>
          <p:cNvSpPr/>
          <p:nvPr/>
        </p:nvSpPr>
        <p:spPr>
          <a:xfrm>
            <a:off x="8976681" y="3613522"/>
            <a:ext cx="652273" cy="588447"/>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Elipse 5">
            <a:extLst>
              <a:ext uri="{FF2B5EF4-FFF2-40B4-BE49-F238E27FC236}">
                <a16:creationId xmlns:a16="http://schemas.microsoft.com/office/drawing/2014/main" id="{CE8349A4-004A-ABCB-6666-972C6DAB22D8}"/>
              </a:ext>
            </a:extLst>
          </p:cNvPr>
          <p:cNvSpPr/>
          <p:nvPr/>
        </p:nvSpPr>
        <p:spPr>
          <a:xfrm>
            <a:off x="6074003" y="3916337"/>
            <a:ext cx="652272" cy="658554"/>
          </a:xfrm>
          <a:prstGeom prst="ellipse">
            <a:avLst/>
          </a:pr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Elipse 24">
            <a:extLst>
              <a:ext uri="{FF2B5EF4-FFF2-40B4-BE49-F238E27FC236}">
                <a16:creationId xmlns:a16="http://schemas.microsoft.com/office/drawing/2014/main" id="{FD30087C-FBCE-7017-793A-A022320DFA2B}"/>
              </a:ext>
            </a:extLst>
          </p:cNvPr>
          <p:cNvSpPr/>
          <p:nvPr/>
        </p:nvSpPr>
        <p:spPr>
          <a:xfrm>
            <a:off x="6432285" y="3702603"/>
            <a:ext cx="652273" cy="588447"/>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1712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7" grpId="0" animBg="1"/>
      <p:bldP spid="18"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6D6B258-FC35-4E55-BA6F-B48B10C2F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7921" y="399288"/>
            <a:ext cx="3901440" cy="2602992"/>
          </a:xfrm>
          <a:prstGeom prst="rect">
            <a:avLst/>
          </a:prstGeom>
        </p:spPr>
      </p:pic>
      <p:pic>
        <p:nvPicPr>
          <p:cNvPr id="6" name="Imagen 5">
            <a:extLst>
              <a:ext uri="{FF2B5EF4-FFF2-40B4-BE49-F238E27FC236}">
                <a16:creationId xmlns:a16="http://schemas.microsoft.com/office/drawing/2014/main" id="{E49E38B4-3924-4F57-9862-E456F20D4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269" y="852458"/>
            <a:ext cx="3552454" cy="2345174"/>
          </a:xfrm>
          <a:prstGeom prst="rect">
            <a:avLst/>
          </a:prstGeom>
        </p:spPr>
      </p:pic>
      <p:sp>
        <p:nvSpPr>
          <p:cNvPr id="2" name="Título 1">
            <a:extLst>
              <a:ext uri="{FF2B5EF4-FFF2-40B4-BE49-F238E27FC236}">
                <a16:creationId xmlns:a16="http://schemas.microsoft.com/office/drawing/2014/main" id="{6CF6B445-6B81-4BDD-A5A9-A0518CC1DD2F}"/>
              </a:ext>
            </a:extLst>
          </p:cNvPr>
          <p:cNvSpPr>
            <a:spLocks noGrp="1"/>
          </p:cNvSpPr>
          <p:nvPr>
            <p:ph type="title"/>
          </p:nvPr>
        </p:nvSpPr>
        <p:spPr>
          <a:xfrm>
            <a:off x="278674" y="162609"/>
            <a:ext cx="10998900" cy="979800"/>
          </a:xfrm>
        </p:spPr>
        <p:txBody>
          <a:bodyPr/>
          <a:lstStyle/>
          <a:p>
            <a:r>
              <a:rPr lang="es-ES" dirty="0" err="1"/>
              <a:t>What</a:t>
            </a:r>
            <a:r>
              <a:rPr lang="es-ES" dirty="0"/>
              <a:t> do </a:t>
            </a:r>
            <a:r>
              <a:rPr lang="es-ES" dirty="0" err="1"/>
              <a:t>we</a:t>
            </a:r>
            <a:r>
              <a:rPr lang="es-ES" dirty="0"/>
              <a:t> </a:t>
            </a:r>
            <a:r>
              <a:rPr lang="es-ES" dirty="0" err="1"/>
              <a:t>have</a:t>
            </a:r>
            <a:r>
              <a:rPr lang="es-ES" dirty="0"/>
              <a:t> in </a:t>
            </a:r>
            <a:r>
              <a:rPr lang="es-ES" dirty="0" err="1"/>
              <a:t>common</a:t>
            </a:r>
            <a:r>
              <a:rPr lang="es-ES" dirty="0"/>
              <a:t>?</a:t>
            </a:r>
          </a:p>
        </p:txBody>
      </p:sp>
      <p:pic>
        <p:nvPicPr>
          <p:cNvPr id="4" name="Imagen 3">
            <a:extLst>
              <a:ext uri="{FF2B5EF4-FFF2-40B4-BE49-F238E27FC236}">
                <a16:creationId xmlns:a16="http://schemas.microsoft.com/office/drawing/2014/main" id="{4A0921B7-E931-49C1-B7DE-33CD076F2D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920515"/>
            <a:ext cx="1545644" cy="901624"/>
          </a:xfrm>
          <a:prstGeom prst="rect">
            <a:avLst/>
          </a:prstGeom>
        </p:spPr>
      </p:pic>
      <p:pic>
        <p:nvPicPr>
          <p:cNvPr id="5" name="Imagen 4">
            <a:extLst>
              <a:ext uri="{FF2B5EF4-FFF2-40B4-BE49-F238E27FC236}">
                <a16:creationId xmlns:a16="http://schemas.microsoft.com/office/drawing/2014/main" id="{4D18CD9D-5301-4E93-A608-CEFF97CA94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674" y="920515"/>
            <a:ext cx="1679655" cy="979800"/>
          </a:xfrm>
          <a:prstGeom prst="rect">
            <a:avLst/>
          </a:prstGeom>
          <a:ln>
            <a:noFill/>
          </a:ln>
          <a:effectLst>
            <a:outerShdw blurRad="190500" algn="tl" rotWithShape="0">
              <a:srgbClr val="000000">
                <a:alpha val="70000"/>
              </a:srgbClr>
            </a:outerShdw>
          </a:effectLst>
        </p:spPr>
      </p:pic>
      <p:pic>
        <p:nvPicPr>
          <p:cNvPr id="10" name="Imagen 9">
            <a:extLst>
              <a:ext uri="{FF2B5EF4-FFF2-40B4-BE49-F238E27FC236}">
                <a16:creationId xmlns:a16="http://schemas.microsoft.com/office/drawing/2014/main" id="{EF804233-78DF-42B9-A2D1-620E4FE13F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 y="2563518"/>
            <a:ext cx="3342401" cy="2227397"/>
          </a:xfrm>
          <a:prstGeom prst="rect">
            <a:avLst/>
          </a:prstGeom>
        </p:spPr>
      </p:pic>
      <p:pic>
        <p:nvPicPr>
          <p:cNvPr id="12" name="Imagen 11">
            <a:extLst>
              <a:ext uri="{FF2B5EF4-FFF2-40B4-BE49-F238E27FC236}">
                <a16:creationId xmlns:a16="http://schemas.microsoft.com/office/drawing/2014/main" id="{C90678CA-8AFC-4B5C-841E-0CCF8BD413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3272" y="2437844"/>
            <a:ext cx="3403255" cy="2267950"/>
          </a:xfrm>
          <a:prstGeom prst="rect">
            <a:avLst/>
          </a:prstGeom>
        </p:spPr>
      </p:pic>
      <p:pic>
        <p:nvPicPr>
          <p:cNvPr id="14" name="Imagen 13">
            <a:extLst>
              <a:ext uri="{FF2B5EF4-FFF2-40B4-BE49-F238E27FC236}">
                <a16:creationId xmlns:a16="http://schemas.microsoft.com/office/drawing/2014/main" id="{56BC8EE0-D51F-43FD-89E6-B7D554DA7C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6221" y="4207857"/>
            <a:ext cx="3454549" cy="2250855"/>
          </a:xfrm>
          <a:prstGeom prst="rect">
            <a:avLst/>
          </a:prstGeom>
        </p:spPr>
      </p:pic>
      <p:pic>
        <p:nvPicPr>
          <p:cNvPr id="16" name="Imagen 15">
            <a:extLst>
              <a:ext uri="{FF2B5EF4-FFF2-40B4-BE49-F238E27FC236}">
                <a16:creationId xmlns:a16="http://schemas.microsoft.com/office/drawing/2014/main" id="{C0AEE07E-8AA5-467A-82BC-C7914715BC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0794" y="3960984"/>
            <a:ext cx="3748054" cy="2497727"/>
          </a:xfrm>
          <a:prstGeom prst="rect">
            <a:avLst/>
          </a:prstGeom>
        </p:spPr>
      </p:pic>
    </p:spTree>
    <p:extLst>
      <p:ext uri="{BB962C8B-B14F-4D97-AF65-F5344CB8AC3E}">
        <p14:creationId xmlns:p14="http://schemas.microsoft.com/office/powerpoint/2010/main" val="276886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156995-D2BD-E4A2-5F2E-8F4AE21014A2}"/>
              </a:ext>
            </a:extLst>
          </p:cNvPr>
          <p:cNvSpPr>
            <a:spLocks noGrp="1"/>
          </p:cNvSpPr>
          <p:nvPr>
            <p:ph type="title"/>
          </p:nvPr>
        </p:nvSpPr>
        <p:spPr/>
        <p:txBody>
          <a:bodyPr/>
          <a:lstStyle/>
          <a:p>
            <a:r>
              <a:rPr kumimoji="1" lang="en-US" altLang="ja-JP" dirty="0"/>
              <a:t>Tech support scam in Japan</a:t>
            </a:r>
          </a:p>
        </p:txBody>
      </p:sp>
      <p:sp>
        <p:nvSpPr>
          <p:cNvPr id="3" name="テキスト プレースホルダー 4">
            <a:extLst>
              <a:ext uri="{FF2B5EF4-FFF2-40B4-BE49-F238E27FC236}">
                <a16:creationId xmlns:a16="http://schemas.microsoft.com/office/drawing/2014/main" id="{A6343683-56B8-3EF1-64B8-8EEE54C543F4}"/>
              </a:ext>
            </a:extLst>
          </p:cNvPr>
          <p:cNvSpPr txBox="1">
            <a:spLocks noGrp="1"/>
          </p:cNvSpPr>
          <p:nvPr>
            <p:ph type="body" idx="1"/>
          </p:nvPr>
        </p:nvSpPr>
        <p:spPr>
          <a:xfrm>
            <a:off x="613954" y="1423938"/>
            <a:ext cx="10998200" cy="72323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ja-JP" sz="2400" dirty="0">
                <a:solidFill>
                  <a:schemeClr val="tx1">
                    <a:lumMod val="85000"/>
                    <a:lumOff val="15000"/>
                  </a:schemeClr>
                </a:solidFill>
              </a:rPr>
              <a:t>Typical Japanese templates that imitates Microsoft.</a:t>
            </a:r>
            <a:endParaRPr lang="en-US" altLang="ja-JP" sz="2400" dirty="0"/>
          </a:p>
        </p:txBody>
      </p:sp>
      <p:pic>
        <p:nvPicPr>
          <p:cNvPr id="4" name="図 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44896191-F667-B791-1542-1EA8E3C941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1624" y="2272458"/>
            <a:ext cx="7128792" cy="3985122"/>
          </a:xfrm>
          <a:prstGeom prst="rect">
            <a:avLst/>
          </a:prstGeom>
        </p:spPr>
      </p:pic>
      <p:pic>
        <p:nvPicPr>
          <p:cNvPr id="6" name="Imagen 5">
            <a:extLst>
              <a:ext uri="{FF2B5EF4-FFF2-40B4-BE49-F238E27FC236}">
                <a16:creationId xmlns:a16="http://schemas.microsoft.com/office/drawing/2014/main" id="{32EC7FCF-7C7C-4647-923A-7602D373E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7367" y="502056"/>
            <a:ext cx="900507" cy="5252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48027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A5FC4C-643C-4D6A-BC91-D02AE1D0DFD6}"/>
              </a:ext>
            </a:extLst>
          </p:cNvPr>
          <p:cNvSpPr>
            <a:spLocks noGrp="1"/>
          </p:cNvSpPr>
          <p:nvPr>
            <p:ph type="title"/>
          </p:nvPr>
        </p:nvSpPr>
        <p:spPr>
          <a:xfrm>
            <a:off x="126274" y="72282"/>
            <a:ext cx="10998900" cy="647046"/>
          </a:xfrm>
        </p:spPr>
        <p:txBody>
          <a:bodyPr/>
          <a:lstStyle/>
          <a:p>
            <a:r>
              <a:rPr lang="es-ES" dirty="0" err="1"/>
              <a:t>Tech</a:t>
            </a:r>
            <a:r>
              <a:rPr lang="es-ES" dirty="0"/>
              <a:t> </a:t>
            </a:r>
            <a:r>
              <a:rPr lang="es-ES" dirty="0" err="1"/>
              <a:t>support</a:t>
            </a:r>
            <a:r>
              <a:rPr lang="es-ES" dirty="0"/>
              <a:t> </a:t>
            </a:r>
            <a:r>
              <a:rPr lang="es-ES" dirty="0" err="1"/>
              <a:t>scam</a:t>
            </a:r>
            <a:r>
              <a:rPr lang="es-ES" dirty="0"/>
              <a:t> in </a:t>
            </a:r>
            <a:r>
              <a:rPr lang="es-ES" dirty="0" err="1"/>
              <a:t>Spain</a:t>
            </a:r>
            <a:endParaRPr lang="es-ES" dirty="0"/>
          </a:p>
        </p:txBody>
      </p:sp>
      <p:pic>
        <p:nvPicPr>
          <p:cNvPr id="17410" name="Picture 2" descr="https://blogs.protegerse.com/wp-content/Estafa_MS1b-1024x420.png">
            <a:extLst>
              <a:ext uri="{FF2B5EF4-FFF2-40B4-BE49-F238E27FC236}">
                <a16:creationId xmlns:a16="http://schemas.microsoft.com/office/drawing/2014/main" id="{F2CF0285-37D5-4330-A067-3051C889E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74" y="1072896"/>
            <a:ext cx="97536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D61DE917-BF7C-476F-8095-30A5EF864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632" y="719328"/>
            <a:ext cx="4214078" cy="5618771"/>
          </a:xfrm>
          <a:prstGeom prst="rect">
            <a:avLst/>
          </a:prstGeom>
        </p:spPr>
      </p:pic>
      <p:pic>
        <p:nvPicPr>
          <p:cNvPr id="6" name="Imagen 5">
            <a:extLst>
              <a:ext uri="{FF2B5EF4-FFF2-40B4-BE49-F238E27FC236}">
                <a16:creationId xmlns:a16="http://schemas.microsoft.com/office/drawing/2014/main" id="{B9776564-3014-4BFD-A5FD-AC0395ED6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7512" y="133157"/>
            <a:ext cx="900508" cy="525296"/>
          </a:xfrm>
          <a:prstGeom prst="rect">
            <a:avLst/>
          </a:prstGeom>
        </p:spPr>
      </p:pic>
    </p:spTree>
    <p:extLst>
      <p:ext uri="{BB962C8B-B14F-4D97-AF65-F5344CB8AC3E}">
        <p14:creationId xmlns:p14="http://schemas.microsoft.com/office/powerpoint/2010/main" val="118110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AABB7010-568F-4AF6-AD61-1A5537E78A86}"/>
              </a:ext>
            </a:extLst>
          </p:cNvPr>
          <p:cNvSpPr txBox="1">
            <a:spLocks/>
          </p:cNvSpPr>
          <p:nvPr/>
        </p:nvSpPr>
        <p:spPr>
          <a:xfrm>
            <a:off x="126274" y="72282"/>
            <a:ext cx="10998900" cy="647046"/>
          </a:xfrm>
          <a:prstGeom prst="rect">
            <a:avLst/>
          </a:prstGeom>
          <a:noFill/>
          <a:ln>
            <a:noFill/>
          </a:ln>
        </p:spPr>
        <p:txBody>
          <a:bodyPr spcFirstLastPara="1" wrap="square" lIns="91425" tIns="45700" rIns="91425" bIns="45700" anchor="t" anchorCtr="0">
            <a:noAutofit/>
          </a:bodyPr>
          <a:lstStyle>
            <a:lvl1pPr marR="0" lvl="0" algn="l" defTabSz="914400" rtl="0" eaLnBrk="1" latinLnBrk="0" hangingPunct="1">
              <a:lnSpc>
                <a:spcPct val="100000"/>
              </a:lnSpc>
              <a:spcBef>
                <a:spcPts val="0"/>
              </a:spcBef>
              <a:spcAft>
                <a:spcPts val="0"/>
              </a:spcAft>
              <a:buClr>
                <a:srgbClr val="0A3B49"/>
              </a:buClr>
              <a:buSzPts val="4200"/>
              <a:buFont typeface="Open Sans"/>
              <a:buNone/>
              <a:defRPr sz="3600" b="0" i="0" u="none" strike="noStrike" kern="1200" cap="none">
                <a:solidFill>
                  <a:srgbClr val="821D36"/>
                </a:solidFill>
                <a:latin typeface="Open Sans Light" pitchFamily="2" charset="0"/>
                <a:ea typeface="Open Sans Light" pitchFamily="2" charset="0"/>
                <a:cs typeface="Open Sans Light" pitchFamily="2" charset="0"/>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s-ES" dirty="0" err="1"/>
              <a:t>Other</a:t>
            </a:r>
            <a:r>
              <a:rPr lang="es-ES" dirty="0"/>
              <a:t> </a:t>
            </a:r>
            <a:r>
              <a:rPr lang="es-ES" dirty="0" err="1"/>
              <a:t>campaigns</a:t>
            </a:r>
            <a:r>
              <a:rPr lang="es-ES" dirty="0"/>
              <a:t> </a:t>
            </a:r>
            <a:r>
              <a:rPr lang="es-ES" dirty="0" err="1"/>
              <a:t>observed</a:t>
            </a:r>
            <a:r>
              <a:rPr lang="es-ES" dirty="0"/>
              <a:t> in </a:t>
            </a:r>
            <a:r>
              <a:rPr lang="es-ES" dirty="0" err="1"/>
              <a:t>Japan</a:t>
            </a:r>
            <a:r>
              <a:rPr lang="es-ES" dirty="0"/>
              <a:t> and </a:t>
            </a:r>
            <a:r>
              <a:rPr lang="es-ES" dirty="0" err="1"/>
              <a:t>Spain</a:t>
            </a:r>
            <a:r>
              <a:rPr lang="es-ES" dirty="0"/>
              <a:t>:</a:t>
            </a:r>
          </a:p>
        </p:txBody>
      </p:sp>
      <p:pic>
        <p:nvPicPr>
          <p:cNvPr id="5" name="Imagen 4">
            <a:extLst>
              <a:ext uri="{FF2B5EF4-FFF2-40B4-BE49-F238E27FC236}">
                <a16:creationId xmlns:a16="http://schemas.microsoft.com/office/drawing/2014/main" id="{5EAADC21-E48C-4F28-9A9F-B18AD15A5C01}"/>
              </a:ext>
            </a:extLst>
          </p:cNvPr>
          <p:cNvPicPr>
            <a:picLocks noChangeAspect="1"/>
          </p:cNvPicPr>
          <p:nvPr/>
        </p:nvPicPr>
        <p:blipFill>
          <a:blip r:embed="rId2"/>
          <a:stretch>
            <a:fillRect/>
          </a:stretch>
        </p:blipFill>
        <p:spPr>
          <a:xfrm>
            <a:off x="6096000" y="719328"/>
            <a:ext cx="5163312" cy="5710697"/>
          </a:xfrm>
          <a:prstGeom prst="rect">
            <a:avLst/>
          </a:prstGeom>
          <a:ln>
            <a:noFill/>
          </a:ln>
          <a:effectLst>
            <a:outerShdw blurRad="190500" algn="tl" rotWithShape="0">
              <a:srgbClr val="000000">
                <a:alpha val="70000"/>
              </a:srgbClr>
            </a:outerShdw>
          </a:effectLst>
        </p:spPr>
      </p:pic>
      <p:pic>
        <p:nvPicPr>
          <p:cNvPr id="19458" name="Picture 2" descr="https://blogs.protegerse.com/wp-content/Iberia1b-725x1024.png">
            <a:extLst>
              <a:ext uri="{FF2B5EF4-FFF2-40B4-BE49-F238E27FC236}">
                <a16:creationId xmlns:a16="http://schemas.microsoft.com/office/drawing/2014/main" id="{D22800A6-0AC9-4847-AF09-9BEEA83FC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82" y="719328"/>
            <a:ext cx="4091351" cy="57779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BF54AC83-889A-48BB-8321-02E9DF4D37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878" y="72282"/>
            <a:ext cx="900507" cy="525296"/>
          </a:xfrm>
          <a:prstGeom prst="rect">
            <a:avLst/>
          </a:prstGeom>
          <a:ln>
            <a:noFill/>
          </a:ln>
          <a:effectLst>
            <a:outerShdw blurRad="190500" algn="tl" rotWithShape="0">
              <a:srgbClr val="000000">
                <a:alpha val="70000"/>
              </a:srgbClr>
            </a:outerShdw>
          </a:effectLst>
        </p:spPr>
      </p:pic>
      <p:pic>
        <p:nvPicPr>
          <p:cNvPr id="7" name="Imagen 6">
            <a:extLst>
              <a:ext uri="{FF2B5EF4-FFF2-40B4-BE49-F238E27FC236}">
                <a16:creationId xmlns:a16="http://schemas.microsoft.com/office/drawing/2014/main" id="{E8357364-8375-486A-9C5D-6C18A2BA31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3315" y="72282"/>
            <a:ext cx="900508" cy="525296"/>
          </a:xfrm>
          <a:prstGeom prst="rect">
            <a:avLst/>
          </a:prstGeom>
        </p:spPr>
      </p:pic>
    </p:spTree>
    <p:extLst>
      <p:ext uri="{BB962C8B-B14F-4D97-AF65-F5344CB8AC3E}">
        <p14:creationId xmlns:p14="http://schemas.microsoft.com/office/powerpoint/2010/main" val="217098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968284A4-5D08-46B9-B025-A074DB9ADF32}"/>
              </a:ext>
            </a:extLst>
          </p:cNvPr>
          <p:cNvSpPr txBox="1">
            <a:spLocks/>
          </p:cNvSpPr>
          <p:nvPr/>
        </p:nvSpPr>
        <p:spPr>
          <a:xfrm>
            <a:off x="126274" y="72282"/>
            <a:ext cx="10998900" cy="647046"/>
          </a:xfrm>
          <a:prstGeom prst="rect">
            <a:avLst/>
          </a:prstGeom>
          <a:noFill/>
          <a:ln>
            <a:noFill/>
          </a:ln>
        </p:spPr>
        <p:txBody>
          <a:bodyPr spcFirstLastPara="1" wrap="square" lIns="91425" tIns="45700" rIns="91425" bIns="45700" anchor="t" anchorCtr="0">
            <a:noAutofit/>
          </a:bodyPr>
          <a:lstStyle>
            <a:lvl1pPr marR="0" lvl="0" algn="l" defTabSz="914400" rtl="0" eaLnBrk="1" latinLnBrk="0" hangingPunct="1">
              <a:lnSpc>
                <a:spcPct val="100000"/>
              </a:lnSpc>
              <a:spcBef>
                <a:spcPts val="0"/>
              </a:spcBef>
              <a:spcAft>
                <a:spcPts val="0"/>
              </a:spcAft>
              <a:buClr>
                <a:srgbClr val="0A3B49"/>
              </a:buClr>
              <a:buSzPts val="4200"/>
              <a:buFont typeface="Open Sans"/>
              <a:buNone/>
              <a:defRPr sz="3600" b="0" i="0" u="none" strike="noStrike" kern="1200" cap="none">
                <a:solidFill>
                  <a:srgbClr val="821D36"/>
                </a:solidFill>
                <a:latin typeface="Open Sans Light" pitchFamily="2" charset="0"/>
                <a:ea typeface="Open Sans Light" pitchFamily="2" charset="0"/>
                <a:cs typeface="Open Sans Light" pitchFamily="2" charset="0"/>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s-ES" dirty="0" err="1"/>
              <a:t>Other</a:t>
            </a:r>
            <a:r>
              <a:rPr lang="es-ES" dirty="0"/>
              <a:t> </a:t>
            </a:r>
            <a:r>
              <a:rPr lang="es-ES" dirty="0" err="1"/>
              <a:t>campaigns</a:t>
            </a:r>
            <a:r>
              <a:rPr lang="es-ES" dirty="0"/>
              <a:t> </a:t>
            </a:r>
            <a:r>
              <a:rPr lang="es-ES" dirty="0" err="1"/>
              <a:t>observed</a:t>
            </a:r>
            <a:r>
              <a:rPr lang="es-ES" dirty="0"/>
              <a:t> in </a:t>
            </a:r>
            <a:r>
              <a:rPr lang="es-ES" dirty="0" err="1"/>
              <a:t>Japan</a:t>
            </a:r>
            <a:r>
              <a:rPr lang="es-ES" dirty="0"/>
              <a:t> and </a:t>
            </a:r>
            <a:r>
              <a:rPr lang="es-ES" dirty="0" err="1"/>
              <a:t>Spain</a:t>
            </a:r>
            <a:r>
              <a:rPr lang="es-ES" dirty="0"/>
              <a:t>:</a:t>
            </a:r>
          </a:p>
        </p:txBody>
      </p:sp>
      <p:pic>
        <p:nvPicPr>
          <p:cNvPr id="10" name="Picture 4" descr="Imagen">
            <a:extLst>
              <a:ext uri="{FF2B5EF4-FFF2-40B4-BE49-F238E27FC236}">
                <a16:creationId xmlns:a16="http://schemas.microsoft.com/office/drawing/2014/main" id="{BCC1D55E-1392-4E63-8547-5D0FF7253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3127" y="848032"/>
            <a:ext cx="4557242" cy="49465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2" descr="https://blogs.protegerse.com/wp-content/risto2.png">
            <a:extLst>
              <a:ext uri="{FF2B5EF4-FFF2-40B4-BE49-F238E27FC236}">
                <a16:creationId xmlns:a16="http://schemas.microsoft.com/office/drawing/2014/main" id="{301AB1A4-4C9D-4430-955F-6CE36D98B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74" y="848032"/>
            <a:ext cx="4699225" cy="49465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A285D7D8-BF4D-4CB3-BE91-B9890DA24B87}"/>
              </a:ext>
            </a:extLst>
          </p:cNvPr>
          <p:cNvPicPr>
            <a:picLocks noChangeAspect="1"/>
          </p:cNvPicPr>
          <p:nvPr/>
        </p:nvPicPr>
        <p:blipFill>
          <a:blip r:embed="rId4"/>
          <a:stretch>
            <a:fillRect/>
          </a:stretch>
        </p:blipFill>
        <p:spPr>
          <a:xfrm>
            <a:off x="8246938" y="3145536"/>
            <a:ext cx="3870856" cy="3314509"/>
          </a:xfrm>
          <a:prstGeom prst="rect">
            <a:avLst/>
          </a:prstGeom>
        </p:spPr>
      </p:pic>
      <p:pic>
        <p:nvPicPr>
          <p:cNvPr id="6" name="Imagen 5">
            <a:extLst>
              <a:ext uri="{FF2B5EF4-FFF2-40B4-BE49-F238E27FC236}">
                <a16:creationId xmlns:a16="http://schemas.microsoft.com/office/drawing/2014/main" id="{7192650E-E667-4135-A8BD-94BE8ADD4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4991" y="848032"/>
            <a:ext cx="900508" cy="525296"/>
          </a:xfrm>
          <a:prstGeom prst="rect">
            <a:avLst/>
          </a:prstGeom>
        </p:spPr>
      </p:pic>
      <p:pic>
        <p:nvPicPr>
          <p:cNvPr id="9" name="Imagen 8">
            <a:extLst>
              <a:ext uri="{FF2B5EF4-FFF2-40B4-BE49-F238E27FC236}">
                <a16:creationId xmlns:a16="http://schemas.microsoft.com/office/drawing/2014/main" id="{33D18A94-EA8C-40C1-8C38-1491219E0E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862" y="848032"/>
            <a:ext cx="900507" cy="5252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6520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F99D4D-6FE0-4B5C-9F2C-0D470E98681D}"/>
              </a:ext>
            </a:extLst>
          </p:cNvPr>
          <p:cNvSpPr>
            <a:spLocks noGrp="1"/>
          </p:cNvSpPr>
          <p:nvPr>
            <p:ph type="title"/>
          </p:nvPr>
        </p:nvSpPr>
        <p:spPr>
          <a:xfrm>
            <a:off x="95794" y="41415"/>
            <a:ext cx="10998900" cy="616566"/>
          </a:xfrm>
        </p:spPr>
        <p:txBody>
          <a:bodyPr/>
          <a:lstStyle/>
          <a:p>
            <a:r>
              <a:rPr lang="es-ES" dirty="0" err="1"/>
              <a:t>Building</a:t>
            </a:r>
            <a:r>
              <a:rPr lang="es-ES" dirty="0"/>
              <a:t> </a:t>
            </a:r>
            <a:r>
              <a:rPr lang="es-ES" dirty="0" err="1"/>
              <a:t>our</a:t>
            </a:r>
            <a:r>
              <a:rPr lang="es-ES" dirty="0"/>
              <a:t> SOC</a:t>
            </a:r>
          </a:p>
        </p:txBody>
      </p:sp>
      <p:pic>
        <p:nvPicPr>
          <p:cNvPr id="4" name="Imagen 3">
            <a:extLst>
              <a:ext uri="{FF2B5EF4-FFF2-40B4-BE49-F238E27FC236}">
                <a16:creationId xmlns:a16="http://schemas.microsoft.com/office/drawing/2014/main" id="{72A0E9DE-073E-4E1C-8959-E3A59A083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409" y="657981"/>
            <a:ext cx="8653181" cy="5766534"/>
          </a:xfrm>
          <a:prstGeom prst="rect">
            <a:avLst/>
          </a:prstGeom>
        </p:spPr>
      </p:pic>
    </p:spTree>
    <p:extLst>
      <p:ext uri="{BB962C8B-B14F-4D97-AF65-F5344CB8AC3E}">
        <p14:creationId xmlns:p14="http://schemas.microsoft.com/office/powerpoint/2010/main" val="3746595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2C171D-193B-4A1F-8F90-0EF9FAC01316}"/>
              </a:ext>
            </a:extLst>
          </p:cNvPr>
          <p:cNvSpPr>
            <a:spLocks noGrp="1"/>
          </p:cNvSpPr>
          <p:nvPr>
            <p:ph type="title"/>
          </p:nvPr>
        </p:nvSpPr>
        <p:spPr>
          <a:xfrm>
            <a:off x="62297" y="50346"/>
            <a:ext cx="10998900" cy="463588"/>
          </a:xfrm>
        </p:spPr>
        <p:txBody>
          <a:bodyPr/>
          <a:lstStyle/>
          <a:p>
            <a:r>
              <a:rPr lang="es-ES" dirty="0"/>
              <a:t>FIRST </a:t>
            </a:r>
            <a:r>
              <a:rPr lang="es-ES" dirty="0" err="1"/>
              <a:t>encounter</a:t>
            </a:r>
            <a:endParaRPr lang="es-ES" dirty="0"/>
          </a:p>
        </p:txBody>
      </p:sp>
      <p:pic>
        <p:nvPicPr>
          <p:cNvPr id="4" name="Imagen 3">
            <a:extLst>
              <a:ext uri="{FF2B5EF4-FFF2-40B4-BE49-F238E27FC236}">
                <a16:creationId xmlns:a16="http://schemas.microsoft.com/office/drawing/2014/main" id="{2AAA8B50-6398-462A-B9A0-A890BBC10C78}"/>
              </a:ext>
            </a:extLst>
          </p:cNvPr>
          <p:cNvPicPr>
            <a:picLocks noChangeAspect="1"/>
          </p:cNvPicPr>
          <p:nvPr/>
        </p:nvPicPr>
        <p:blipFill>
          <a:blip r:embed="rId2"/>
          <a:stretch>
            <a:fillRect/>
          </a:stretch>
        </p:blipFill>
        <p:spPr>
          <a:xfrm>
            <a:off x="62297" y="807579"/>
            <a:ext cx="9246708" cy="2672977"/>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a16="http://schemas.microsoft.com/office/drawing/2014/main" id="{5D652BF8-33D3-4D32-86BD-120C3823C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6435" y="3522142"/>
            <a:ext cx="5140835" cy="2891720"/>
          </a:xfrm>
          <a:prstGeom prst="rect">
            <a:avLst/>
          </a:prstGeom>
        </p:spPr>
      </p:pic>
    </p:spTree>
    <p:extLst>
      <p:ext uri="{BB962C8B-B14F-4D97-AF65-F5344CB8AC3E}">
        <p14:creationId xmlns:p14="http://schemas.microsoft.com/office/powerpoint/2010/main" val="627341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Logotipo, nombre de la empresa&#10;&#10;Descripción generada automáticamente">
            <a:extLst>
              <a:ext uri="{FF2B5EF4-FFF2-40B4-BE49-F238E27FC236}">
                <a16:creationId xmlns:a16="http://schemas.microsoft.com/office/drawing/2014/main" id="{3FAACD5E-E453-A3F7-CB9F-278D6B7BD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7084" y="2786662"/>
            <a:ext cx="2651332" cy="1325666"/>
          </a:xfrm>
          <a:prstGeom prst="rect">
            <a:avLst/>
          </a:prstGeom>
        </p:spPr>
      </p:pic>
      <p:pic>
        <p:nvPicPr>
          <p:cNvPr id="9" name="Imagen 8" descr="Logotipo&#10;&#10;Descripción generada automáticamente">
            <a:extLst>
              <a:ext uri="{FF2B5EF4-FFF2-40B4-BE49-F238E27FC236}">
                <a16:creationId xmlns:a16="http://schemas.microsoft.com/office/drawing/2014/main" id="{287054B6-464D-85C3-6E54-F7553699C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716" y="1483367"/>
            <a:ext cx="2244306" cy="719765"/>
          </a:xfrm>
          <a:prstGeom prst="rect">
            <a:avLst/>
          </a:prstGeom>
        </p:spPr>
      </p:pic>
      <p:pic>
        <p:nvPicPr>
          <p:cNvPr id="11" name="Imagen 10" descr="Icono&#10;&#10;Descripción generada automáticamente">
            <a:extLst>
              <a:ext uri="{FF2B5EF4-FFF2-40B4-BE49-F238E27FC236}">
                <a16:creationId xmlns:a16="http://schemas.microsoft.com/office/drawing/2014/main" id="{41A1B145-3E9D-0BB0-6202-DC0FEA95B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8623" y="2720717"/>
            <a:ext cx="1898969" cy="1391611"/>
          </a:xfrm>
          <a:prstGeom prst="rect">
            <a:avLst/>
          </a:prstGeom>
        </p:spPr>
      </p:pic>
      <p:pic>
        <p:nvPicPr>
          <p:cNvPr id="13" name="Imagen 12" descr="Icono&#10;&#10;Descripción generada automáticamente">
            <a:extLst>
              <a:ext uri="{FF2B5EF4-FFF2-40B4-BE49-F238E27FC236}">
                <a16:creationId xmlns:a16="http://schemas.microsoft.com/office/drawing/2014/main" id="{25BD0761-656F-34C4-134A-6249CBF8F0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3166" y="1180417"/>
            <a:ext cx="1325666" cy="1325666"/>
          </a:xfrm>
          <a:prstGeom prst="rect">
            <a:avLst/>
          </a:prstGeom>
        </p:spPr>
      </p:pic>
      <p:pic>
        <p:nvPicPr>
          <p:cNvPr id="15" name="Imagen 14" descr="Imagen que contiene Icono&#10;&#10;Descripción generada automáticamente">
            <a:extLst>
              <a:ext uri="{FF2B5EF4-FFF2-40B4-BE49-F238E27FC236}">
                <a16:creationId xmlns:a16="http://schemas.microsoft.com/office/drawing/2014/main" id="{EE094B95-43BB-1BB4-6C15-DEB9E248BD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8343" y="1348189"/>
            <a:ext cx="2252694" cy="990122"/>
          </a:xfrm>
          <a:prstGeom prst="rect">
            <a:avLst/>
          </a:prstGeom>
        </p:spPr>
      </p:pic>
      <p:pic>
        <p:nvPicPr>
          <p:cNvPr id="17" name="Imagen 16" descr="Logotipo, nombre de la empresa&#10;&#10;Descripción generada automáticamente">
            <a:extLst>
              <a:ext uri="{FF2B5EF4-FFF2-40B4-BE49-F238E27FC236}">
                <a16:creationId xmlns:a16="http://schemas.microsoft.com/office/drawing/2014/main" id="{11610747-BFC8-07CE-5772-623BDDFDDF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3581" y="2792634"/>
            <a:ext cx="2495550" cy="1247775"/>
          </a:xfrm>
          <a:prstGeom prst="rect">
            <a:avLst/>
          </a:prstGeom>
        </p:spPr>
      </p:pic>
      <p:pic>
        <p:nvPicPr>
          <p:cNvPr id="21" name="Imagen 20" descr="Logotipo&#10;&#10;Descripción generada automáticamente">
            <a:extLst>
              <a:ext uri="{FF2B5EF4-FFF2-40B4-BE49-F238E27FC236}">
                <a16:creationId xmlns:a16="http://schemas.microsoft.com/office/drawing/2014/main" id="{83D63C2F-DE58-D887-B8C9-6B4D54F439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2866" y="4667755"/>
            <a:ext cx="2495550" cy="1247775"/>
          </a:xfrm>
          <a:prstGeom prst="rect">
            <a:avLst/>
          </a:prstGeom>
        </p:spPr>
      </p:pic>
      <p:pic>
        <p:nvPicPr>
          <p:cNvPr id="3" name="Imagen 2" descr="Logotipo, Icono&#10;&#10;Descripción generada automáticamente">
            <a:extLst>
              <a:ext uri="{FF2B5EF4-FFF2-40B4-BE49-F238E27FC236}">
                <a16:creationId xmlns:a16="http://schemas.microsoft.com/office/drawing/2014/main" id="{606B4596-7627-0BED-04C7-667A76051A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556" y="4649166"/>
            <a:ext cx="1178225" cy="1178225"/>
          </a:xfrm>
          <a:prstGeom prst="rect">
            <a:avLst/>
          </a:prstGeom>
        </p:spPr>
      </p:pic>
      <p:pic>
        <p:nvPicPr>
          <p:cNvPr id="10" name="Imagen 9">
            <a:extLst>
              <a:ext uri="{FF2B5EF4-FFF2-40B4-BE49-F238E27FC236}">
                <a16:creationId xmlns:a16="http://schemas.microsoft.com/office/drawing/2014/main" id="{06EEA5E1-9171-584A-1CE5-276DBA133EE2}"/>
              </a:ext>
            </a:extLst>
          </p:cNvPr>
          <p:cNvPicPr>
            <a:picLocks noChangeAspect="1"/>
          </p:cNvPicPr>
          <p:nvPr/>
        </p:nvPicPr>
        <p:blipFill>
          <a:blip r:embed="rId10"/>
          <a:stretch>
            <a:fillRect/>
          </a:stretch>
        </p:blipFill>
        <p:spPr>
          <a:xfrm>
            <a:off x="5512295" y="4959134"/>
            <a:ext cx="1167406" cy="512520"/>
          </a:xfrm>
          <a:prstGeom prst="rect">
            <a:avLst/>
          </a:prstGeom>
        </p:spPr>
      </p:pic>
      <p:pic>
        <p:nvPicPr>
          <p:cNvPr id="2" name="Imagen 1">
            <a:extLst>
              <a:ext uri="{FF2B5EF4-FFF2-40B4-BE49-F238E27FC236}">
                <a16:creationId xmlns:a16="http://schemas.microsoft.com/office/drawing/2014/main" id="{B4C07BE4-BE73-34DC-844F-0BABFBA1957A}"/>
              </a:ext>
            </a:extLst>
          </p:cNvPr>
          <p:cNvPicPr>
            <a:picLocks noChangeAspect="1"/>
          </p:cNvPicPr>
          <p:nvPr/>
        </p:nvPicPr>
        <p:blipFill rotWithShape="1">
          <a:blip r:embed="rId11">
            <a:extLst>
              <a:ext uri="{28A0092B-C50C-407E-A947-70E740481C1C}">
                <a14:useLocalDpi xmlns:a14="http://schemas.microsoft.com/office/drawing/2010/main" val="0"/>
              </a:ext>
            </a:extLst>
          </a:blip>
          <a:srcRect l="29638" r="5245"/>
          <a:stretch/>
        </p:blipFill>
        <p:spPr>
          <a:xfrm>
            <a:off x="2101781" y="4817223"/>
            <a:ext cx="1821576" cy="711196"/>
          </a:xfrm>
          <a:prstGeom prst="rect">
            <a:avLst/>
          </a:prstGeom>
        </p:spPr>
      </p:pic>
      <p:sp>
        <p:nvSpPr>
          <p:cNvPr id="14" name="Título 1">
            <a:extLst>
              <a:ext uri="{FF2B5EF4-FFF2-40B4-BE49-F238E27FC236}">
                <a16:creationId xmlns:a16="http://schemas.microsoft.com/office/drawing/2014/main" id="{EEA136FE-7DA1-4649-BF22-282CD4F452FF}"/>
              </a:ext>
            </a:extLst>
          </p:cNvPr>
          <p:cNvSpPr>
            <a:spLocks noGrp="1"/>
          </p:cNvSpPr>
          <p:nvPr>
            <p:ph type="title"/>
          </p:nvPr>
        </p:nvSpPr>
        <p:spPr>
          <a:xfrm>
            <a:off x="95794" y="66186"/>
            <a:ext cx="7957022" cy="979800"/>
          </a:xfrm>
        </p:spPr>
        <p:txBody>
          <a:bodyPr/>
          <a:lstStyle/>
          <a:p>
            <a:r>
              <a:rPr lang="en-US" dirty="0"/>
              <a:t>Elements used for our SOC</a:t>
            </a:r>
          </a:p>
        </p:txBody>
      </p:sp>
      <p:pic>
        <p:nvPicPr>
          <p:cNvPr id="16" name="Imagen 15">
            <a:extLst>
              <a:ext uri="{FF2B5EF4-FFF2-40B4-BE49-F238E27FC236}">
                <a16:creationId xmlns:a16="http://schemas.microsoft.com/office/drawing/2014/main" id="{E203B96D-839A-48F6-83CC-73987BFBD0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80889" y="66186"/>
            <a:ext cx="2373405" cy="647977"/>
          </a:xfrm>
          <a:prstGeom prst="rect">
            <a:avLst/>
          </a:prstGeom>
        </p:spPr>
      </p:pic>
    </p:spTree>
    <p:extLst>
      <p:ext uri="{BB962C8B-B14F-4D97-AF65-F5344CB8AC3E}">
        <p14:creationId xmlns:p14="http://schemas.microsoft.com/office/powerpoint/2010/main" val="1616127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568356E6-7B0F-B92D-D718-C0B3CC93B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881" y="926110"/>
            <a:ext cx="558088" cy="5374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descr="Using modsecurity from Python">
            <a:extLst>
              <a:ext uri="{FF2B5EF4-FFF2-40B4-BE49-F238E27FC236}">
                <a16:creationId xmlns:a16="http://schemas.microsoft.com/office/drawing/2014/main" id="{2F9DF82D-E707-FB9C-BE54-4C37FD742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942" y="2241168"/>
            <a:ext cx="1325026" cy="3461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OSSIM (Open Source) Features | G2">
            <a:extLst>
              <a:ext uri="{FF2B5EF4-FFF2-40B4-BE49-F238E27FC236}">
                <a16:creationId xmlns:a16="http://schemas.microsoft.com/office/drawing/2014/main" id="{BB967DC4-BAFC-E57B-48F4-43A013B1DE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343" t="17401" r="30963" b="18961"/>
          <a:stretch/>
        </p:blipFill>
        <p:spPr bwMode="auto">
          <a:xfrm>
            <a:off x="1213967" y="926110"/>
            <a:ext cx="558088" cy="53741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C7CBA0F6-5347-E5C4-557B-13651A13E8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822" y="1619728"/>
            <a:ext cx="858142" cy="434675"/>
          </a:xfrm>
          <a:prstGeom prst="rect">
            <a:avLst/>
          </a:prstGeom>
        </p:spPr>
      </p:pic>
      <p:pic>
        <p:nvPicPr>
          <p:cNvPr id="9" name="Picture 6" descr="Logotipo de n8n PNG transparente - StickPNG">
            <a:extLst>
              <a:ext uri="{FF2B5EF4-FFF2-40B4-BE49-F238E27FC236}">
                <a16:creationId xmlns:a16="http://schemas.microsoft.com/office/drawing/2014/main" id="{A200892E-D0B4-AEC1-E446-0800F8D8AC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4584" y="1770951"/>
            <a:ext cx="1198167" cy="3844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TheHive Project Documentation">
            <a:extLst>
              <a:ext uri="{FF2B5EF4-FFF2-40B4-BE49-F238E27FC236}">
                <a16:creationId xmlns:a16="http://schemas.microsoft.com/office/drawing/2014/main" id="{A74A0958-F78E-A06D-3FDD-73F9CA2C53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0136" y="3904256"/>
            <a:ext cx="471423" cy="4714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3DF51082-81FB-B120-A8A8-87979C3215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29572" y="3787143"/>
            <a:ext cx="802824" cy="5885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Graylog full logo transparent PNG - StickPNG">
            <a:extLst>
              <a:ext uri="{FF2B5EF4-FFF2-40B4-BE49-F238E27FC236}">
                <a16:creationId xmlns:a16="http://schemas.microsoft.com/office/drawing/2014/main" id="{20B612F4-F6BA-28D5-0ED9-FB55489B69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6226" y="3231969"/>
            <a:ext cx="1031590" cy="103159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descr="Logotipo&#10;&#10;Descripción generada automáticamente">
            <a:extLst>
              <a:ext uri="{FF2B5EF4-FFF2-40B4-BE49-F238E27FC236}">
                <a16:creationId xmlns:a16="http://schemas.microsoft.com/office/drawing/2014/main" id="{AA64EC77-0689-A5FD-B46D-87597B9ADF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94067" y="5374072"/>
            <a:ext cx="844318" cy="507964"/>
          </a:xfrm>
          <a:prstGeom prst="rect">
            <a:avLst/>
          </a:prstGeom>
        </p:spPr>
      </p:pic>
      <p:pic>
        <p:nvPicPr>
          <p:cNvPr id="17" name="Imagen 16" descr="Imagen en blanco y negro&#10;&#10;Descripción generada automáticamente con confianza media">
            <a:extLst>
              <a:ext uri="{FF2B5EF4-FFF2-40B4-BE49-F238E27FC236}">
                <a16:creationId xmlns:a16="http://schemas.microsoft.com/office/drawing/2014/main" id="{BD4D5B16-504E-5FBB-9C20-69057D20CB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10269" y="382342"/>
            <a:ext cx="793065" cy="793065"/>
          </a:xfrm>
          <a:prstGeom prst="rect">
            <a:avLst/>
          </a:prstGeom>
        </p:spPr>
      </p:pic>
      <p:pic>
        <p:nvPicPr>
          <p:cNvPr id="19" name="Imagen 18" descr="Logotipo, Icono&#10;&#10;Descripción generada automáticamente">
            <a:extLst>
              <a:ext uri="{FF2B5EF4-FFF2-40B4-BE49-F238E27FC236}">
                <a16:creationId xmlns:a16="http://schemas.microsoft.com/office/drawing/2014/main" id="{7CE8B8D1-3A2C-97C9-4791-839074A351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19291" y="4925660"/>
            <a:ext cx="951345" cy="951345"/>
          </a:xfrm>
          <a:prstGeom prst="rect">
            <a:avLst/>
          </a:prstGeom>
        </p:spPr>
      </p:pic>
      <p:pic>
        <p:nvPicPr>
          <p:cNvPr id="20" name="Imagen 19" descr="Logotipo, Icono&#10;&#10;Descripción generada automáticamente">
            <a:extLst>
              <a:ext uri="{FF2B5EF4-FFF2-40B4-BE49-F238E27FC236}">
                <a16:creationId xmlns:a16="http://schemas.microsoft.com/office/drawing/2014/main" id="{2D297D7E-796D-1058-499C-3179DB9896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33019" y="2280624"/>
            <a:ext cx="951345" cy="951345"/>
          </a:xfrm>
          <a:prstGeom prst="rect">
            <a:avLst/>
          </a:prstGeom>
        </p:spPr>
      </p:pic>
      <p:sp>
        <p:nvSpPr>
          <p:cNvPr id="21" name="Elipse 20">
            <a:extLst>
              <a:ext uri="{FF2B5EF4-FFF2-40B4-BE49-F238E27FC236}">
                <a16:creationId xmlns:a16="http://schemas.microsoft.com/office/drawing/2014/main" id="{990DBBDE-1897-CFA0-4F6F-2F6799A5981A}"/>
              </a:ext>
            </a:extLst>
          </p:cNvPr>
          <p:cNvSpPr/>
          <p:nvPr/>
        </p:nvSpPr>
        <p:spPr>
          <a:xfrm>
            <a:off x="685800" y="329185"/>
            <a:ext cx="2487168" cy="3099816"/>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Elipse 21">
            <a:extLst>
              <a:ext uri="{FF2B5EF4-FFF2-40B4-BE49-F238E27FC236}">
                <a16:creationId xmlns:a16="http://schemas.microsoft.com/office/drawing/2014/main" id="{78C8D99E-B9E2-E832-40A7-ED6EB8196458}"/>
              </a:ext>
            </a:extLst>
          </p:cNvPr>
          <p:cNvSpPr/>
          <p:nvPr/>
        </p:nvSpPr>
        <p:spPr>
          <a:xfrm>
            <a:off x="7809432" y="1936942"/>
            <a:ext cx="2240280" cy="3621643"/>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CuadroTexto 43">
            <a:extLst>
              <a:ext uri="{FF2B5EF4-FFF2-40B4-BE49-F238E27FC236}">
                <a16:creationId xmlns:a16="http://schemas.microsoft.com/office/drawing/2014/main" id="{DC016AF3-84CD-C2D9-822B-2AF281D0C34B}"/>
              </a:ext>
            </a:extLst>
          </p:cNvPr>
          <p:cNvSpPr txBox="1"/>
          <p:nvPr/>
        </p:nvSpPr>
        <p:spPr>
          <a:xfrm>
            <a:off x="1383185" y="5836008"/>
            <a:ext cx="1168091" cy="261610"/>
          </a:xfrm>
          <a:prstGeom prst="rect">
            <a:avLst/>
          </a:prstGeom>
          <a:noFill/>
        </p:spPr>
        <p:txBody>
          <a:bodyPr wrap="square" rtlCol="0">
            <a:spAutoFit/>
          </a:bodyPr>
          <a:lstStyle/>
          <a:p>
            <a:r>
              <a:rPr lang="es-ES" sz="1100" b="1" dirty="0"/>
              <a:t>LOCAL BAN</a:t>
            </a:r>
          </a:p>
        </p:txBody>
      </p:sp>
      <p:sp>
        <p:nvSpPr>
          <p:cNvPr id="45" name="CuadroTexto 44">
            <a:extLst>
              <a:ext uri="{FF2B5EF4-FFF2-40B4-BE49-F238E27FC236}">
                <a16:creationId xmlns:a16="http://schemas.microsoft.com/office/drawing/2014/main" id="{CC1B567B-7A10-877F-D9ED-7B1997BED944}"/>
              </a:ext>
            </a:extLst>
          </p:cNvPr>
          <p:cNvSpPr txBox="1"/>
          <p:nvPr/>
        </p:nvSpPr>
        <p:spPr>
          <a:xfrm>
            <a:off x="8034659" y="3145343"/>
            <a:ext cx="1850005" cy="261610"/>
          </a:xfrm>
          <a:prstGeom prst="rect">
            <a:avLst/>
          </a:prstGeom>
          <a:noFill/>
        </p:spPr>
        <p:txBody>
          <a:bodyPr wrap="square" rtlCol="0">
            <a:spAutoFit/>
          </a:bodyPr>
          <a:lstStyle/>
          <a:p>
            <a:r>
              <a:rPr lang="es-ES" sz="1100" b="1" dirty="0"/>
              <a:t>DATACENTERS SYNC BAN</a:t>
            </a:r>
          </a:p>
        </p:txBody>
      </p:sp>
      <p:sp>
        <p:nvSpPr>
          <p:cNvPr id="46" name="CuadroTexto 45">
            <a:extLst>
              <a:ext uri="{FF2B5EF4-FFF2-40B4-BE49-F238E27FC236}">
                <a16:creationId xmlns:a16="http://schemas.microsoft.com/office/drawing/2014/main" id="{A883B153-1698-8041-492F-52830B9DAFAF}"/>
              </a:ext>
            </a:extLst>
          </p:cNvPr>
          <p:cNvSpPr txBox="1"/>
          <p:nvPr/>
        </p:nvSpPr>
        <p:spPr>
          <a:xfrm>
            <a:off x="5616797" y="4615286"/>
            <a:ext cx="627970" cy="261610"/>
          </a:xfrm>
          <a:prstGeom prst="rect">
            <a:avLst/>
          </a:prstGeom>
          <a:noFill/>
        </p:spPr>
        <p:txBody>
          <a:bodyPr wrap="square" rtlCol="0">
            <a:spAutoFit/>
          </a:bodyPr>
          <a:lstStyle/>
          <a:p>
            <a:r>
              <a:rPr lang="es-ES" sz="1100" dirty="0">
                <a:solidFill>
                  <a:srgbClr val="FF0000"/>
                </a:solidFill>
              </a:rPr>
              <a:t>LOGS</a:t>
            </a:r>
          </a:p>
        </p:txBody>
      </p:sp>
      <p:sp>
        <p:nvSpPr>
          <p:cNvPr id="47" name="CuadroTexto 46">
            <a:extLst>
              <a:ext uri="{FF2B5EF4-FFF2-40B4-BE49-F238E27FC236}">
                <a16:creationId xmlns:a16="http://schemas.microsoft.com/office/drawing/2014/main" id="{A5E19107-30D0-74CB-7547-4863AD918CFA}"/>
              </a:ext>
            </a:extLst>
          </p:cNvPr>
          <p:cNvSpPr txBox="1"/>
          <p:nvPr/>
        </p:nvSpPr>
        <p:spPr>
          <a:xfrm rot="1451681">
            <a:off x="3343683" y="2967725"/>
            <a:ext cx="1664682" cy="261610"/>
          </a:xfrm>
          <a:prstGeom prst="rect">
            <a:avLst/>
          </a:prstGeom>
          <a:noFill/>
        </p:spPr>
        <p:txBody>
          <a:bodyPr wrap="square" rtlCol="0">
            <a:spAutoFit/>
          </a:bodyPr>
          <a:lstStyle/>
          <a:p>
            <a:r>
              <a:rPr lang="es-ES" sz="1100" dirty="0">
                <a:solidFill>
                  <a:srgbClr val="FF0000"/>
                </a:solidFill>
              </a:rPr>
              <a:t>LOGS AND DETECTIONS</a:t>
            </a:r>
          </a:p>
        </p:txBody>
      </p:sp>
      <p:sp>
        <p:nvSpPr>
          <p:cNvPr id="50" name="CuadroTexto 49">
            <a:extLst>
              <a:ext uri="{FF2B5EF4-FFF2-40B4-BE49-F238E27FC236}">
                <a16:creationId xmlns:a16="http://schemas.microsoft.com/office/drawing/2014/main" id="{620E7A16-8416-48B8-9501-934CD60536E8}"/>
              </a:ext>
            </a:extLst>
          </p:cNvPr>
          <p:cNvSpPr txBox="1"/>
          <p:nvPr/>
        </p:nvSpPr>
        <p:spPr>
          <a:xfrm>
            <a:off x="5613165" y="2687075"/>
            <a:ext cx="1179573" cy="261610"/>
          </a:xfrm>
          <a:prstGeom prst="rect">
            <a:avLst/>
          </a:prstGeom>
          <a:noFill/>
        </p:spPr>
        <p:txBody>
          <a:bodyPr wrap="square" rtlCol="0">
            <a:spAutoFit/>
          </a:bodyPr>
          <a:lstStyle/>
          <a:p>
            <a:r>
              <a:rPr lang="es-ES" sz="1100" dirty="0">
                <a:solidFill>
                  <a:srgbClr val="FF0000"/>
                </a:solidFill>
              </a:rPr>
              <a:t>ALERTS</a:t>
            </a:r>
          </a:p>
        </p:txBody>
      </p:sp>
      <p:sp>
        <p:nvSpPr>
          <p:cNvPr id="51" name="CuadroTexto 50">
            <a:extLst>
              <a:ext uri="{FF2B5EF4-FFF2-40B4-BE49-F238E27FC236}">
                <a16:creationId xmlns:a16="http://schemas.microsoft.com/office/drawing/2014/main" id="{5B86A00F-1820-247C-B4D0-64BB1443643E}"/>
              </a:ext>
            </a:extLst>
          </p:cNvPr>
          <p:cNvSpPr txBox="1"/>
          <p:nvPr/>
        </p:nvSpPr>
        <p:spPr>
          <a:xfrm rot="20019472">
            <a:off x="2774254" y="4408183"/>
            <a:ext cx="1764555" cy="261610"/>
          </a:xfrm>
          <a:prstGeom prst="rect">
            <a:avLst/>
          </a:prstGeom>
          <a:noFill/>
        </p:spPr>
        <p:txBody>
          <a:bodyPr wrap="square" rtlCol="0">
            <a:spAutoFit/>
          </a:bodyPr>
          <a:lstStyle/>
          <a:p>
            <a:r>
              <a:rPr lang="es-ES" sz="1100" dirty="0">
                <a:solidFill>
                  <a:srgbClr val="FF0000"/>
                </a:solidFill>
              </a:rPr>
              <a:t>LOGS AND DETECTIONS</a:t>
            </a:r>
          </a:p>
        </p:txBody>
      </p:sp>
      <p:sp>
        <p:nvSpPr>
          <p:cNvPr id="52" name="CuadroTexto 51">
            <a:extLst>
              <a:ext uri="{FF2B5EF4-FFF2-40B4-BE49-F238E27FC236}">
                <a16:creationId xmlns:a16="http://schemas.microsoft.com/office/drawing/2014/main" id="{68AEB895-C004-715A-2B02-FC87E8820E98}"/>
              </a:ext>
            </a:extLst>
          </p:cNvPr>
          <p:cNvSpPr txBox="1"/>
          <p:nvPr/>
        </p:nvSpPr>
        <p:spPr>
          <a:xfrm>
            <a:off x="10061165" y="152038"/>
            <a:ext cx="1274859" cy="261610"/>
          </a:xfrm>
          <a:prstGeom prst="rect">
            <a:avLst/>
          </a:prstGeom>
          <a:noFill/>
        </p:spPr>
        <p:txBody>
          <a:bodyPr wrap="square" rtlCol="0">
            <a:spAutoFit/>
          </a:bodyPr>
          <a:lstStyle/>
          <a:p>
            <a:r>
              <a:rPr lang="es-ES" sz="1100" b="1" dirty="0"/>
              <a:t>MAIL ANALYZER</a:t>
            </a:r>
          </a:p>
        </p:txBody>
      </p:sp>
      <p:sp>
        <p:nvSpPr>
          <p:cNvPr id="60" name="CuadroTexto 59">
            <a:extLst>
              <a:ext uri="{FF2B5EF4-FFF2-40B4-BE49-F238E27FC236}">
                <a16:creationId xmlns:a16="http://schemas.microsoft.com/office/drawing/2014/main" id="{76EFBEBF-ECCF-FAF1-8169-4CA61423E2D3}"/>
              </a:ext>
            </a:extLst>
          </p:cNvPr>
          <p:cNvSpPr txBox="1"/>
          <p:nvPr/>
        </p:nvSpPr>
        <p:spPr>
          <a:xfrm>
            <a:off x="4951927" y="1403411"/>
            <a:ext cx="1179573" cy="261610"/>
          </a:xfrm>
          <a:prstGeom prst="rect">
            <a:avLst/>
          </a:prstGeom>
          <a:noFill/>
        </p:spPr>
        <p:txBody>
          <a:bodyPr wrap="square" rtlCol="0">
            <a:spAutoFit/>
          </a:bodyPr>
          <a:lstStyle/>
          <a:p>
            <a:r>
              <a:rPr lang="es-ES" sz="1100" b="1" dirty="0"/>
              <a:t>AUTOMATIONS</a:t>
            </a:r>
          </a:p>
        </p:txBody>
      </p:sp>
      <p:sp>
        <p:nvSpPr>
          <p:cNvPr id="61" name="CuadroTexto 60">
            <a:extLst>
              <a:ext uri="{FF2B5EF4-FFF2-40B4-BE49-F238E27FC236}">
                <a16:creationId xmlns:a16="http://schemas.microsoft.com/office/drawing/2014/main" id="{2BCBDC44-9E80-0598-1A87-F2A37B34CC41}"/>
              </a:ext>
            </a:extLst>
          </p:cNvPr>
          <p:cNvSpPr txBox="1"/>
          <p:nvPr/>
        </p:nvSpPr>
        <p:spPr>
          <a:xfrm rot="18456016">
            <a:off x="9631216" y="1265379"/>
            <a:ext cx="534440" cy="261610"/>
          </a:xfrm>
          <a:prstGeom prst="rect">
            <a:avLst/>
          </a:prstGeom>
          <a:noFill/>
        </p:spPr>
        <p:txBody>
          <a:bodyPr wrap="square" rtlCol="0">
            <a:spAutoFit/>
          </a:bodyPr>
          <a:lstStyle/>
          <a:p>
            <a:r>
              <a:rPr lang="es-ES" sz="1100" dirty="0">
                <a:solidFill>
                  <a:srgbClr val="FF0000"/>
                </a:solidFill>
              </a:rPr>
              <a:t>IOCS</a:t>
            </a:r>
          </a:p>
        </p:txBody>
      </p:sp>
      <p:sp>
        <p:nvSpPr>
          <p:cNvPr id="66" name="CuadroTexto 65">
            <a:extLst>
              <a:ext uri="{FF2B5EF4-FFF2-40B4-BE49-F238E27FC236}">
                <a16:creationId xmlns:a16="http://schemas.microsoft.com/office/drawing/2014/main" id="{723E13FA-6EF9-1F19-3E1E-82BFEC9D8327}"/>
              </a:ext>
            </a:extLst>
          </p:cNvPr>
          <p:cNvSpPr txBox="1"/>
          <p:nvPr/>
        </p:nvSpPr>
        <p:spPr>
          <a:xfrm>
            <a:off x="8095878" y="4538989"/>
            <a:ext cx="1667387" cy="261610"/>
          </a:xfrm>
          <a:prstGeom prst="rect">
            <a:avLst/>
          </a:prstGeom>
          <a:noFill/>
        </p:spPr>
        <p:txBody>
          <a:bodyPr wrap="square" rtlCol="0">
            <a:spAutoFit/>
          </a:bodyPr>
          <a:lstStyle/>
          <a:p>
            <a:r>
              <a:rPr lang="es-ES" sz="1100" b="1" dirty="0"/>
              <a:t>THREAT INTELLIGENCE</a:t>
            </a:r>
          </a:p>
        </p:txBody>
      </p:sp>
      <p:sp>
        <p:nvSpPr>
          <p:cNvPr id="67" name="CuadroTexto 66">
            <a:extLst>
              <a:ext uri="{FF2B5EF4-FFF2-40B4-BE49-F238E27FC236}">
                <a16:creationId xmlns:a16="http://schemas.microsoft.com/office/drawing/2014/main" id="{57CD9ABF-5BA7-8FB7-D180-E85204A3D135}"/>
              </a:ext>
            </a:extLst>
          </p:cNvPr>
          <p:cNvSpPr txBox="1"/>
          <p:nvPr/>
        </p:nvSpPr>
        <p:spPr>
          <a:xfrm>
            <a:off x="1970926" y="4046525"/>
            <a:ext cx="1039170" cy="261610"/>
          </a:xfrm>
          <a:prstGeom prst="rect">
            <a:avLst/>
          </a:prstGeom>
          <a:noFill/>
        </p:spPr>
        <p:txBody>
          <a:bodyPr wrap="square" rtlCol="0">
            <a:spAutoFit/>
          </a:bodyPr>
          <a:lstStyle/>
          <a:p>
            <a:r>
              <a:rPr lang="es-ES" sz="1100" dirty="0">
                <a:solidFill>
                  <a:srgbClr val="FF0000"/>
                </a:solidFill>
              </a:rPr>
              <a:t>DETECTIONS</a:t>
            </a:r>
          </a:p>
        </p:txBody>
      </p:sp>
      <p:pic>
        <p:nvPicPr>
          <p:cNvPr id="71" name="Imagen 70" descr="Logotipo&#10;&#10;Descripción generada automáticamente con confianza media">
            <a:extLst>
              <a:ext uri="{FF2B5EF4-FFF2-40B4-BE49-F238E27FC236}">
                <a16:creationId xmlns:a16="http://schemas.microsoft.com/office/drawing/2014/main" id="{D690322C-B35B-715C-9AB4-7A5B323434B8}"/>
              </a:ext>
            </a:extLst>
          </p:cNvPr>
          <p:cNvPicPr>
            <a:picLocks noChangeAspect="1"/>
          </p:cNvPicPr>
          <p:nvPr/>
        </p:nvPicPr>
        <p:blipFill rotWithShape="1">
          <a:blip r:embed="rId14">
            <a:extLst>
              <a:ext uri="{28A0092B-C50C-407E-A947-70E740481C1C}">
                <a14:useLocalDpi xmlns:a14="http://schemas.microsoft.com/office/drawing/2010/main" val="0"/>
              </a:ext>
            </a:extLst>
          </a:blip>
          <a:srcRect l="9310"/>
          <a:stretch/>
        </p:blipFill>
        <p:spPr>
          <a:xfrm>
            <a:off x="5541609" y="5205895"/>
            <a:ext cx="765715" cy="844318"/>
          </a:xfrm>
          <a:prstGeom prst="rect">
            <a:avLst/>
          </a:prstGeom>
        </p:spPr>
      </p:pic>
      <p:sp>
        <p:nvSpPr>
          <p:cNvPr id="72" name="CuadroTexto 71">
            <a:extLst>
              <a:ext uri="{FF2B5EF4-FFF2-40B4-BE49-F238E27FC236}">
                <a16:creationId xmlns:a16="http://schemas.microsoft.com/office/drawing/2014/main" id="{73FE6E86-C354-43B3-1AD1-374A02C14E1E}"/>
              </a:ext>
            </a:extLst>
          </p:cNvPr>
          <p:cNvSpPr txBox="1"/>
          <p:nvPr/>
        </p:nvSpPr>
        <p:spPr>
          <a:xfrm>
            <a:off x="5143071" y="5822568"/>
            <a:ext cx="693853" cy="261610"/>
          </a:xfrm>
          <a:prstGeom prst="rect">
            <a:avLst/>
          </a:prstGeom>
          <a:noFill/>
        </p:spPr>
        <p:txBody>
          <a:bodyPr wrap="square" rtlCol="0">
            <a:spAutoFit/>
          </a:bodyPr>
          <a:lstStyle/>
          <a:p>
            <a:r>
              <a:rPr lang="es-ES" sz="1100" b="1" dirty="0"/>
              <a:t>ASSETS</a:t>
            </a:r>
          </a:p>
        </p:txBody>
      </p:sp>
      <p:sp>
        <p:nvSpPr>
          <p:cNvPr id="76" name="CuadroTexto 75">
            <a:extLst>
              <a:ext uri="{FF2B5EF4-FFF2-40B4-BE49-F238E27FC236}">
                <a16:creationId xmlns:a16="http://schemas.microsoft.com/office/drawing/2014/main" id="{5E84E9CB-02E2-CCD5-6245-39F4D3000502}"/>
              </a:ext>
            </a:extLst>
          </p:cNvPr>
          <p:cNvSpPr txBox="1"/>
          <p:nvPr/>
        </p:nvSpPr>
        <p:spPr>
          <a:xfrm rot="1557518">
            <a:off x="6751329" y="2194342"/>
            <a:ext cx="518664" cy="261610"/>
          </a:xfrm>
          <a:prstGeom prst="rect">
            <a:avLst/>
          </a:prstGeom>
          <a:noFill/>
        </p:spPr>
        <p:txBody>
          <a:bodyPr wrap="square" rtlCol="0">
            <a:spAutoFit/>
          </a:bodyPr>
          <a:lstStyle/>
          <a:p>
            <a:r>
              <a:rPr lang="es-ES" sz="1100" dirty="0">
                <a:solidFill>
                  <a:srgbClr val="FF0000"/>
                </a:solidFill>
              </a:rPr>
              <a:t>IOCS</a:t>
            </a:r>
          </a:p>
        </p:txBody>
      </p:sp>
      <p:pic>
        <p:nvPicPr>
          <p:cNvPr id="84" name="Imagen 83" descr="Forma&#10;&#10;Descripción generada automáticamente con confianza baja">
            <a:extLst>
              <a:ext uri="{FF2B5EF4-FFF2-40B4-BE49-F238E27FC236}">
                <a16:creationId xmlns:a16="http://schemas.microsoft.com/office/drawing/2014/main" id="{CA04D5DF-129C-426D-AFED-3B93D69643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92049" y="3276148"/>
            <a:ext cx="719541" cy="719541"/>
          </a:xfrm>
          <a:prstGeom prst="rect">
            <a:avLst/>
          </a:prstGeom>
        </p:spPr>
      </p:pic>
      <p:cxnSp>
        <p:nvCxnSpPr>
          <p:cNvPr id="86" name="Conector recto de flecha 85">
            <a:extLst>
              <a:ext uri="{FF2B5EF4-FFF2-40B4-BE49-F238E27FC236}">
                <a16:creationId xmlns:a16="http://schemas.microsoft.com/office/drawing/2014/main" id="{2777F840-9E34-07AF-7049-A5C22B982828}"/>
              </a:ext>
            </a:extLst>
          </p:cNvPr>
          <p:cNvCxnSpPr>
            <a:cxnSpLocks/>
          </p:cNvCxnSpPr>
          <p:nvPr/>
        </p:nvCxnSpPr>
        <p:spPr>
          <a:xfrm flipH="1">
            <a:off x="9627306" y="1127975"/>
            <a:ext cx="685715" cy="88533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90" name="Conector recto de flecha 89">
            <a:extLst>
              <a:ext uri="{FF2B5EF4-FFF2-40B4-BE49-F238E27FC236}">
                <a16:creationId xmlns:a16="http://schemas.microsoft.com/office/drawing/2014/main" id="{7E6AFE31-6B67-2F4C-9734-399893EAC078}"/>
              </a:ext>
            </a:extLst>
          </p:cNvPr>
          <p:cNvCxnSpPr>
            <a:cxnSpLocks/>
          </p:cNvCxnSpPr>
          <p:nvPr/>
        </p:nvCxnSpPr>
        <p:spPr>
          <a:xfrm flipH="1">
            <a:off x="10210269" y="3643885"/>
            <a:ext cx="86888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92" name="Conector recto de flecha 91">
            <a:extLst>
              <a:ext uri="{FF2B5EF4-FFF2-40B4-BE49-F238E27FC236}">
                <a16:creationId xmlns:a16="http://schemas.microsoft.com/office/drawing/2014/main" id="{8600DF78-B264-E8A1-9797-2E55F3AEAE26}"/>
              </a:ext>
            </a:extLst>
          </p:cNvPr>
          <p:cNvCxnSpPr>
            <a:cxnSpLocks/>
          </p:cNvCxnSpPr>
          <p:nvPr/>
        </p:nvCxnSpPr>
        <p:spPr>
          <a:xfrm>
            <a:off x="6307324" y="2139046"/>
            <a:ext cx="1327535" cy="67883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97" name="Conector recto de flecha 96">
            <a:extLst>
              <a:ext uri="{FF2B5EF4-FFF2-40B4-BE49-F238E27FC236}">
                <a16:creationId xmlns:a16="http://schemas.microsoft.com/office/drawing/2014/main" id="{457F6078-2D30-A5B6-F4C0-A3EFB6A382DC}"/>
              </a:ext>
            </a:extLst>
          </p:cNvPr>
          <p:cNvCxnSpPr>
            <a:cxnSpLocks/>
          </p:cNvCxnSpPr>
          <p:nvPr/>
        </p:nvCxnSpPr>
        <p:spPr>
          <a:xfrm flipV="1">
            <a:off x="5463006" y="4222078"/>
            <a:ext cx="0" cy="115704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01" name="Conector recto de flecha 100">
            <a:extLst>
              <a:ext uri="{FF2B5EF4-FFF2-40B4-BE49-F238E27FC236}">
                <a16:creationId xmlns:a16="http://schemas.microsoft.com/office/drawing/2014/main" id="{B456EEC8-BA18-12E6-729C-A2DD7F1B5480}"/>
              </a:ext>
            </a:extLst>
          </p:cNvPr>
          <p:cNvCxnSpPr>
            <a:cxnSpLocks/>
          </p:cNvCxnSpPr>
          <p:nvPr/>
        </p:nvCxnSpPr>
        <p:spPr>
          <a:xfrm flipV="1">
            <a:off x="5463006" y="2349484"/>
            <a:ext cx="0" cy="105971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03" name="Conector recto de flecha 102">
            <a:extLst>
              <a:ext uri="{FF2B5EF4-FFF2-40B4-BE49-F238E27FC236}">
                <a16:creationId xmlns:a16="http://schemas.microsoft.com/office/drawing/2014/main" id="{9D4EC3D5-5F41-C869-A72F-FDD4E477BF07}"/>
              </a:ext>
            </a:extLst>
          </p:cNvPr>
          <p:cNvCxnSpPr>
            <a:cxnSpLocks/>
          </p:cNvCxnSpPr>
          <p:nvPr/>
        </p:nvCxnSpPr>
        <p:spPr>
          <a:xfrm flipV="1">
            <a:off x="2627506" y="4146509"/>
            <a:ext cx="2072396" cy="105938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06" name="Conector recto de flecha 105">
            <a:extLst>
              <a:ext uri="{FF2B5EF4-FFF2-40B4-BE49-F238E27FC236}">
                <a16:creationId xmlns:a16="http://schemas.microsoft.com/office/drawing/2014/main" id="{1E631421-3580-8F57-8C87-F4E511265C78}"/>
              </a:ext>
            </a:extLst>
          </p:cNvPr>
          <p:cNvCxnSpPr>
            <a:cxnSpLocks/>
            <a:endCxn id="19" idx="0"/>
          </p:cNvCxnSpPr>
          <p:nvPr/>
        </p:nvCxnSpPr>
        <p:spPr>
          <a:xfrm>
            <a:off x="1894893" y="3643885"/>
            <a:ext cx="71" cy="128177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11" name="Conector recto de flecha 110">
            <a:extLst>
              <a:ext uri="{FF2B5EF4-FFF2-40B4-BE49-F238E27FC236}">
                <a16:creationId xmlns:a16="http://schemas.microsoft.com/office/drawing/2014/main" id="{009A4A4E-AC89-ABC9-97E6-2C4AD53AAEB3}"/>
              </a:ext>
            </a:extLst>
          </p:cNvPr>
          <p:cNvCxnSpPr>
            <a:cxnSpLocks/>
          </p:cNvCxnSpPr>
          <p:nvPr/>
        </p:nvCxnSpPr>
        <p:spPr>
          <a:xfrm flipV="1">
            <a:off x="6307324" y="1144101"/>
            <a:ext cx="1224285" cy="62448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pic>
        <p:nvPicPr>
          <p:cNvPr id="123" name="Imagen 122" descr="Gráfico, Icono, Gráfico de proyección solar&#10;&#10;Descripción generada automáticamente">
            <a:extLst>
              <a:ext uri="{FF2B5EF4-FFF2-40B4-BE49-F238E27FC236}">
                <a16:creationId xmlns:a16="http://schemas.microsoft.com/office/drawing/2014/main" id="{EE45486E-B087-3762-B78D-9D056DDC7F8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34859" y="314998"/>
            <a:ext cx="1031749" cy="907617"/>
          </a:xfrm>
          <a:prstGeom prst="rect">
            <a:avLst/>
          </a:prstGeom>
        </p:spPr>
      </p:pic>
      <p:sp>
        <p:nvSpPr>
          <p:cNvPr id="125" name="CuadroTexto 124">
            <a:extLst>
              <a:ext uri="{FF2B5EF4-FFF2-40B4-BE49-F238E27FC236}">
                <a16:creationId xmlns:a16="http://schemas.microsoft.com/office/drawing/2014/main" id="{B37FBAB7-3360-DB22-DEAE-2EC2C867B254}"/>
              </a:ext>
            </a:extLst>
          </p:cNvPr>
          <p:cNvSpPr txBox="1"/>
          <p:nvPr/>
        </p:nvSpPr>
        <p:spPr>
          <a:xfrm rot="19995823">
            <a:off x="6428642" y="1094372"/>
            <a:ext cx="1179573" cy="261610"/>
          </a:xfrm>
          <a:prstGeom prst="rect">
            <a:avLst/>
          </a:prstGeom>
          <a:noFill/>
        </p:spPr>
        <p:txBody>
          <a:bodyPr wrap="square" rtlCol="0">
            <a:spAutoFit/>
          </a:bodyPr>
          <a:lstStyle/>
          <a:p>
            <a:r>
              <a:rPr lang="es-ES" sz="1100" dirty="0">
                <a:solidFill>
                  <a:srgbClr val="FF0000"/>
                </a:solidFill>
              </a:rPr>
              <a:t>ALERTS</a:t>
            </a:r>
          </a:p>
        </p:txBody>
      </p:sp>
      <p:pic>
        <p:nvPicPr>
          <p:cNvPr id="2" name="Imagen 1" descr="Dibujo de una taza de cafe&#10;&#10;Descripción generada automáticamente con confianza baja">
            <a:extLst>
              <a:ext uri="{FF2B5EF4-FFF2-40B4-BE49-F238E27FC236}">
                <a16:creationId xmlns:a16="http://schemas.microsoft.com/office/drawing/2014/main" id="{55A5F0CE-2998-A558-57A2-F86E1A4EDE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36090" y="5253300"/>
            <a:ext cx="775238" cy="844318"/>
          </a:xfrm>
          <a:prstGeom prst="rect">
            <a:avLst/>
          </a:prstGeom>
        </p:spPr>
      </p:pic>
      <p:cxnSp>
        <p:nvCxnSpPr>
          <p:cNvPr id="3" name="Conector recto de flecha 2">
            <a:extLst>
              <a:ext uri="{FF2B5EF4-FFF2-40B4-BE49-F238E27FC236}">
                <a16:creationId xmlns:a16="http://schemas.microsoft.com/office/drawing/2014/main" id="{31C46BD6-4EA3-21C5-6A02-BB405FD869E8}"/>
              </a:ext>
            </a:extLst>
          </p:cNvPr>
          <p:cNvCxnSpPr>
            <a:cxnSpLocks/>
          </p:cNvCxnSpPr>
          <p:nvPr/>
        </p:nvCxnSpPr>
        <p:spPr>
          <a:xfrm flipH="1" flipV="1">
            <a:off x="10061165" y="4876896"/>
            <a:ext cx="778564" cy="52930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4" name="CuadroTexto 13">
            <a:extLst>
              <a:ext uri="{FF2B5EF4-FFF2-40B4-BE49-F238E27FC236}">
                <a16:creationId xmlns:a16="http://schemas.microsoft.com/office/drawing/2014/main" id="{6D5D5149-6244-7198-08C6-A138B8A34FDE}"/>
              </a:ext>
            </a:extLst>
          </p:cNvPr>
          <p:cNvSpPr txBox="1"/>
          <p:nvPr/>
        </p:nvSpPr>
        <p:spPr>
          <a:xfrm rot="1976626">
            <a:off x="10347470" y="4901411"/>
            <a:ext cx="518664" cy="261610"/>
          </a:xfrm>
          <a:prstGeom prst="rect">
            <a:avLst/>
          </a:prstGeom>
          <a:noFill/>
        </p:spPr>
        <p:txBody>
          <a:bodyPr wrap="square" rtlCol="0">
            <a:spAutoFit/>
          </a:bodyPr>
          <a:lstStyle/>
          <a:p>
            <a:r>
              <a:rPr lang="es-ES" sz="1100" dirty="0">
                <a:solidFill>
                  <a:srgbClr val="FF0000"/>
                </a:solidFill>
              </a:rPr>
              <a:t>IOCS</a:t>
            </a:r>
          </a:p>
        </p:txBody>
      </p:sp>
      <p:cxnSp>
        <p:nvCxnSpPr>
          <p:cNvPr id="18" name="Conector recto de flecha 17">
            <a:extLst>
              <a:ext uri="{FF2B5EF4-FFF2-40B4-BE49-F238E27FC236}">
                <a16:creationId xmlns:a16="http://schemas.microsoft.com/office/drawing/2014/main" id="{FE8BC0EF-DDED-7363-76F1-F89F95784D28}"/>
              </a:ext>
            </a:extLst>
          </p:cNvPr>
          <p:cNvCxnSpPr>
            <a:cxnSpLocks/>
          </p:cNvCxnSpPr>
          <p:nvPr/>
        </p:nvCxnSpPr>
        <p:spPr>
          <a:xfrm>
            <a:off x="3220570" y="2825688"/>
            <a:ext cx="1645498" cy="70591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5" name="CuadroTexto 4">
            <a:extLst>
              <a:ext uri="{FF2B5EF4-FFF2-40B4-BE49-F238E27FC236}">
                <a16:creationId xmlns:a16="http://schemas.microsoft.com/office/drawing/2014/main" id="{BB9067A0-086B-6D8D-9E0D-F534FBB74EC4}"/>
              </a:ext>
            </a:extLst>
          </p:cNvPr>
          <p:cNvSpPr txBox="1"/>
          <p:nvPr/>
        </p:nvSpPr>
        <p:spPr>
          <a:xfrm>
            <a:off x="10439262" y="3364048"/>
            <a:ext cx="518664" cy="261610"/>
          </a:xfrm>
          <a:prstGeom prst="rect">
            <a:avLst/>
          </a:prstGeom>
          <a:noFill/>
        </p:spPr>
        <p:txBody>
          <a:bodyPr wrap="square" rtlCol="0">
            <a:spAutoFit/>
          </a:bodyPr>
          <a:lstStyle/>
          <a:p>
            <a:r>
              <a:rPr lang="es-ES" sz="1100" dirty="0">
                <a:solidFill>
                  <a:srgbClr val="FF0000"/>
                </a:solidFill>
              </a:rPr>
              <a:t>IOCS</a:t>
            </a:r>
          </a:p>
        </p:txBody>
      </p:sp>
    </p:spTree>
    <p:extLst>
      <p:ext uri="{BB962C8B-B14F-4D97-AF65-F5344CB8AC3E}">
        <p14:creationId xmlns:p14="http://schemas.microsoft.com/office/powerpoint/2010/main" val="2140889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A0FB809-C427-449B-28D7-7675390E41F1}"/>
              </a:ext>
            </a:extLst>
          </p:cNvPr>
          <p:cNvPicPr>
            <a:picLocks noChangeAspect="1"/>
          </p:cNvPicPr>
          <p:nvPr/>
        </p:nvPicPr>
        <p:blipFill rotWithShape="1">
          <a:blip r:embed="rId3"/>
          <a:srcRect l="32261" r="3898" b="71218"/>
          <a:stretch/>
        </p:blipFill>
        <p:spPr>
          <a:xfrm>
            <a:off x="5211571" y="3583493"/>
            <a:ext cx="2490576" cy="508176"/>
          </a:xfrm>
          <a:prstGeom prst="rect">
            <a:avLst/>
          </a:prstGeom>
        </p:spPr>
      </p:pic>
      <p:pic>
        <p:nvPicPr>
          <p:cNvPr id="12" name="Imagen 11" descr="Diagrama&#10;&#10;Descripción generada automáticamente">
            <a:extLst>
              <a:ext uri="{FF2B5EF4-FFF2-40B4-BE49-F238E27FC236}">
                <a16:creationId xmlns:a16="http://schemas.microsoft.com/office/drawing/2014/main" id="{674C2399-09A7-1BC3-A7C2-F40D556DA4A5}"/>
              </a:ext>
            </a:extLst>
          </p:cNvPr>
          <p:cNvPicPr>
            <a:picLocks noChangeAspect="1"/>
          </p:cNvPicPr>
          <p:nvPr/>
        </p:nvPicPr>
        <p:blipFill rotWithShape="1">
          <a:blip r:embed="rId4">
            <a:extLst>
              <a:ext uri="{28A0092B-C50C-407E-A947-70E740481C1C}">
                <a14:useLocalDpi xmlns:a14="http://schemas.microsoft.com/office/drawing/2010/main" val="0"/>
              </a:ext>
            </a:extLst>
          </a:blip>
          <a:srcRect l="12537" t="4711" r="79190" b="81883"/>
          <a:stretch/>
        </p:blipFill>
        <p:spPr>
          <a:xfrm>
            <a:off x="9321072" y="1242944"/>
            <a:ext cx="884800" cy="913037"/>
          </a:xfrm>
          <a:prstGeom prst="rect">
            <a:avLst/>
          </a:prstGeom>
        </p:spPr>
      </p:pic>
      <p:sp>
        <p:nvSpPr>
          <p:cNvPr id="14" name="CuadroTexto 13">
            <a:extLst>
              <a:ext uri="{FF2B5EF4-FFF2-40B4-BE49-F238E27FC236}">
                <a16:creationId xmlns:a16="http://schemas.microsoft.com/office/drawing/2014/main" id="{D71AEA2B-5424-4295-50FD-80D4A7FBE3ED}"/>
              </a:ext>
            </a:extLst>
          </p:cNvPr>
          <p:cNvSpPr txBox="1"/>
          <p:nvPr/>
        </p:nvSpPr>
        <p:spPr>
          <a:xfrm rot="19079763">
            <a:off x="7936307" y="2550065"/>
            <a:ext cx="1267732" cy="261610"/>
          </a:xfrm>
          <a:prstGeom prst="rect">
            <a:avLst/>
          </a:prstGeom>
          <a:noFill/>
        </p:spPr>
        <p:txBody>
          <a:bodyPr wrap="square" rtlCol="0">
            <a:spAutoFit/>
          </a:bodyPr>
          <a:lstStyle/>
          <a:p>
            <a:r>
              <a:rPr lang="es-ES" sz="1100" dirty="0">
                <a:solidFill>
                  <a:srgbClr val="FF0000"/>
                </a:solidFill>
              </a:rPr>
              <a:t>ATTACHMENTS</a:t>
            </a:r>
          </a:p>
        </p:txBody>
      </p:sp>
      <p:pic>
        <p:nvPicPr>
          <p:cNvPr id="15" name="Imagen 14" descr="Diagrama&#10;&#10;Descripción generada automáticamente">
            <a:extLst>
              <a:ext uri="{FF2B5EF4-FFF2-40B4-BE49-F238E27FC236}">
                <a16:creationId xmlns:a16="http://schemas.microsoft.com/office/drawing/2014/main" id="{6D061B5D-CFB1-2FAE-98BE-8DD8FE17EC6D}"/>
              </a:ext>
            </a:extLst>
          </p:cNvPr>
          <p:cNvPicPr>
            <a:picLocks noChangeAspect="1"/>
          </p:cNvPicPr>
          <p:nvPr/>
        </p:nvPicPr>
        <p:blipFill rotWithShape="1">
          <a:blip r:embed="rId4">
            <a:extLst>
              <a:ext uri="{28A0092B-C50C-407E-A947-70E740481C1C}">
                <a14:useLocalDpi xmlns:a14="http://schemas.microsoft.com/office/drawing/2010/main" val="0"/>
              </a:ext>
            </a:extLst>
          </a:blip>
          <a:srcRect l="33212" t="8663" r="54298" b="79483"/>
          <a:stretch/>
        </p:blipFill>
        <p:spPr>
          <a:xfrm>
            <a:off x="8848087" y="3273803"/>
            <a:ext cx="1624170" cy="981512"/>
          </a:xfrm>
          <a:prstGeom prst="rect">
            <a:avLst/>
          </a:prstGeom>
        </p:spPr>
      </p:pic>
      <p:sp>
        <p:nvSpPr>
          <p:cNvPr id="24" name="CuadroTexto 23">
            <a:extLst>
              <a:ext uri="{FF2B5EF4-FFF2-40B4-BE49-F238E27FC236}">
                <a16:creationId xmlns:a16="http://schemas.microsoft.com/office/drawing/2014/main" id="{265637FB-1CB3-6F15-66EB-E40A721C8A98}"/>
              </a:ext>
            </a:extLst>
          </p:cNvPr>
          <p:cNvSpPr txBox="1"/>
          <p:nvPr/>
        </p:nvSpPr>
        <p:spPr>
          <a:xfrm>
            <a:off x="10650793" y="3912474"/>
            <a:ext cx="1267732" cy="261610"/>
          </a:xfrm>
          <a:prstGeom prst="rect">
            <a:avLst/>
          </a:prstGeom>
          <a:noFill/>
        </p:spPr>
        <p:txBody>
          <a:bodyPr wrap="square" rtlCol="0">
            <a:spAutoFit/>
          </a:bodyPr>
          <a:lstStyle/>
          <a:p>
            <a:r>
              <a:rPr lang="es-ES" sz="1100" dirty="0">
                <a:solidFill>
                  <a:srgbClr val="FF0000"/>
                </a:solidFill>
              </a:rPr>
              <a:t>RESULTS + </a:t>
            </a:r>
            <a:r>
              <a:rPr lang="es-ES" sz="1100" dirty="0" err="1">
                <a:solidFill>
                  <a:srgbClr val="FF0000"/>
                </a:solidFill>
              </a:rPr>
              <a:t>IOCs</a:t>
            </a:r>
            <a:endParaRPr lang="es-ES" sz="1100" dirty="0">
              <a:solidFill>
                <a:srgbClr val="FF0000"/>
              </a:solidFill>
            </a:endParaRPr>
          </a:p>
        </p:txBody>
      </p:sp>
      <p:pic>
        <p:nvPicPr>
          <p:cNvPr id="31" name="Imagen 30" descr="Icono&#10;&#10;Descripción generada automáticamente">
            <a:extLst>
              <a:ext uri="{FF2B5EF4-FFF2-40B4-BE49-F238E27FC236}">
                <a16:creationId xmlns:a16="http://schemas.microsoft.com/office/drawing/2014/main" id="{08FEE4EB-3AC7-5E60-8096-6B0A2286B956}"/>
              </a:ext>
            </a:extLst>
          </p:cNvPr>
          <p:cNvPicPr>
            <a:picLocks noChangeAspect="1"/>
          </p:cNvPicPr>
          <p:nvPr/>
        </p:nvPicPr>
        <p:blipFill rotWithShape="1">
          <a:blip r:embed="rId5">
            <a:extLst>
              <a:ext uri="{28A0092B-C50C-407E-A947-70E740481C1C}">
                <a14:useLocalDpi xmlns:a14="http://schemas.microsoft.com/office/drawing/2010/main" val="0"/>
              </a:ext>
            </a:extLst>
          </a:blip>
          <a:srcRect l="10718" t="14530" r="12764" b="15551"/>
          <a:stretch/>
        </p:blipFill>
        <p:spPr>
          <a:xfrm>
            <a:off x="3173041" y="3427457"/>
            <a:ext cx="1082180" cy="790662"/>
          </a:xfrm>
          <a:prstGeom prst="rect">
            <a:avLst/>
          </a:prstGeom>
        </p:spPr>
      </p:pic>
      <p:sp>
        <p:nvSpPr>
          <p:cNvPr id="36" name="CuadroTexto 35">
            <a:extLst>
              <a:ext uri="{FF2B5EF4-FFF2-40B4-BE49-F238E27FC236}">
                <a16:creationId xmlns:a16="http://schemas.microsoft.com/office/drawing/2014/main" id="{627966DD-2E3F-F5A0-FFE9-70C4E60AE7D4}"/>
              </a:ext>
            </a:extLst>
          </p:cNvPr>
          <p:cNvSpPr txBox="1"/>
          <p:nvPr/>
        </p:nvSpPr>
        <p:spPr>
          <a:xfrm>
            <a:off x="523604" y="1183952"/>
            <a:ext cx="556316" cy="261610"/>
          </a:xfrm>
          <a:prstGeom prst="rect">
            <a:avLst/>
          </a:prstGeom>
          <a:noFill/>
        </p:spPr>
        <p:txBody>
          <a:bodyPr wrap="square" rtlCol="0">
            <a:spAutoFit/>
          </a:bodyPr>
          <a:lstStyle/>
          <a:p>
            <a:r>
              <a:rPr lang="es-ES" sz="1100" b="1" dirty="0"/>
              <a:t>INPUT</a:t>
            </a:r>
          </a:p>
        </p:txBody>
      </p:sp>
      <p:cxnSp>
        <p:nvCxnSpPr>
          <p:cNvPr id="37" name="Conector recto 36">
            <a:extLst>
              <a:ext uri="{FF2B5EF4-FFF2-40B4-BE49-F238E27FC236}">
                <a16:creationId xmlns:a16="http://schemas.microsoft.com/office/drawing/2014/main" id="{AACA6D2C-6FB2-CE6A-FFB5-7E7A67B4119F}"/>
              </a:ext>
            </a:extLst>
          </p:cNvPr>
          <p:cNvCxnSpPr>
            <a:cxnSpLocks/>
          </p:cNvCxnSpPr>
          <p:nvPr/>
        </p:nvCxnSpPr>
        <p:spPr>
          <a:xfrm>
            <a:off x="10472257" y="3880461"/>
            <a:ext cx="1490150" cy="0"/>
          </a:xfrm>
          <a:prstGeom prst="line">
            <a:avLst/>
          </a:prstGeom>
          <a:ln w="28575"/>
        </p:spPr>
        <p:style>
          <a:lnRef idx="1">
            <a:schemeClr val="dk1"/>
          </a:lnRef>
          <a:fillRef idx="0">
            <a:schemeClr val="dk1"/>
          </a:fillRef>
          <a:effectRef idx="0">
            <a:schemeClr val="dk1"/>
          </a:effectRef>
          <a:fontRef idx="minor">
            <a:schemeClr val="tx1"/>
          </a:fontRef>
        </p:style>
      </p:cxnSp>
      <p:sp>
        <p:nvSpPr>
          <p:cNvPr id="38" name="CuadroTexto 37">
            <a:extLst>
              <a:ext uri="{FF2B5EF4-FFF2-40B4-BE49-F238E27FC236}">
                <a16:creationId xmlns:a16="http://schemas.microsoft.com/office/drawing/2014/main" id="{31B4E85C-FF09-03C1-B69A-87B58CFDFFDF}"/>
              </a:ext>
            </a:extLst>
          </p:cNvPr>
          <p:cNvSpPr txBox="1"/>
          <p:nvPr/>
        </p:nvSpPr>
        <p:spPr>
          <a:xfrm>
            <a:off x="10869154" y="3603979"/>
            <a:ext cx="696356" cy="261610"/>
          </a:xfrm>
          <a:prstGeom prst="rect">
            <a:avLst/>
          </a:prstGeom>
          <a:noFill/>
        </p:spPr>
        <p:txBody>
          <a:bodyPr wrap="square" rtlCol="0">
            <a:spAutoFit/>
          </a:bodyPr>
          <a:lstStyle/>
          <a:p>
            <a:r>
              <a:rPr lang="es-ES" sz="1100" b="1" dirty="0"/>
              <a:t>OUTPUT</a:t>
            </a:r>
          </a:p>
        </p:txBody>
      </p:sp>
      <p:pic>
        <p:nvPicPr>
          <p:cNvPr id="42" name="Imagen 41" descr="Icono&#10;&#10;Descripción generada automáticamente">
            <a:extLst>
              <a:ext uri="{FF2B5EF4-FFF2-40B4-BE49-F238E27FC236}">
                <a16:creationId xmlns:a16="http://schemas.microsoft.com/office/drawing/2014/main" id="{4F4FC402-DE9B-2275-324F-51D3C7616696}"/>
              </a:ext>
            </a:extLst>
          </p:cNvPr>
          <p:cNvPicPr>
            <a:picLocks noChangeAspect="1"/>
          </p:cNvPicPr>
          <p:nvPr/>
        </p:nvPicPr>
        <p:blipFill rotWithShape="1">
          <a:blip r:embed="rId6">
            <a:extLst>
              <a:ext uri="{28A0092B-C50C-407E-A947-70E740481C1C}">
                <a14:useLocalDpi xmlns:a14="http://schemas.microsoft.com/office/drawing/2010/main" val="0"/>
              </a:ext>
            </a:extLst>
          </a:blip>
          <a:srcRect t="5531" b="7779"/>
          <a:stretch/>
        </p:blipFill>
        <p:spPr>
          <a:xfrm>
            <a:off x="218915" y="1524120"/>
            <a:ext cx="1159100" cy="1004832"/>
          </a:xfrm>
          <a:prstGeom prst="rect">
            <a:avLst/>
          </a:prstGeom>
        </p:spPr>
      </p:pic>
      <p:sp>
        <p:nvSpPr>
          <p:cNvPr id="47" name="CuadroTexto 46">
            <a:extLst>
              <a:ext uri="{FF2B5EF4-FFF2-40B4-BE49-F238E27FC236}">
                <a16:creationId xmlns:a16="http://schemas.microsoft.com/office/drawing/2014/main" id="{FDA18BF2-3726-4A80-55DA-FFCB4A3B6ACA}"/>
              </a:ext>
            </a:extLst>
          </p:cNvPr>
          <p:cNvSpPr txBox="1"/>
          <p:nvPr/>
        </p:nvSpPr>
        <p:spPr>
          <a:xfrm rot="1998670">
            <a:off x="1721147" y="2865263"/>
            <a:ext cx="1267732" cy="261610"/>
          </a:xfrm>
          <a:prstGeom prst="rect">
            <a:avLst/>
          </a:prstGeom>
          <a:noFill/>
        </p:spPr>
        <p:txBody>
          <a:bodyPr wrap="square" rtlCol="0">
            <a:spAutoFit/>
          </a:bodyPr>
          <a:lstStyle/>
          <a:p>
            <a:r>
              <a:rPr lang="es-ES" sz="1100" dirty="0">
                <a:solidFill>
                  <a:srgbClr val="FF0000"/>
                </a:solidFill>
              </a:rPr>
              <a:t>MANUAL SENDING</a:t>
            </a:r>
          </a:p>
        </p:txBody>
      </p:sp>
      <p:pic>
        <p:nvPicPr>
          <p:cNvPr id="51" name="Imagen 50" descr="Un reloj de color negro&#10;&#10;Descripción generada automáticamente con confianza baja">
            <a:extLst>
              <a:ext uri="{FF2B5EF4-FFF2-40B4-BE49-F238E27FC236}">
                <a16:creationId xmlns:a16="http://schemas.microsoft.com/office/drawing/2014/main" id="{4D22B0DB-064B-EF08-86D2-2E2F19F010F0}"/>
              </a:ext>
            </a:extLst>
          </p:cNvPr>
          <p:cNvPicPr>
            <a:picLocks noChangeAspect="1"/>
          </p:cNvPicPr>
          <p:nvPr/>
        </p:nvPicPr>
        <p:blipFill rotWithShape="1">
          <a:blip r:embed="rId7">
            <a:extLst>
              <a:ext uri="{28A0092B-C50C-407E-A947-70E740481C1C}">
                <a14:useLocalDpi xmlns:a14="http://schemas.microsoft.com/office/drawing/2010/main" val="0"/>
              </a:ext>
            </a:extLst>
          </a:blip>
          <a:srcRect l="6657" t="7937" r="5307" b="5107"/>
          <a:stretch/>
        </p:blipFill>
        <p:spPr>
          <a:xfrm>
            <a:off x="141328" y="3205769"/>
            <a:ext cx="1314274" cy="1298136"/>
          </a:xfrm>
          <a:prstGeom prst="rect">
            <a:avLst/>
          </a:prstGeom>
        </p:spPr>
      </p:pic>
      <p:sp>
        <p:nvSpPr>
          <p:cNvPr id="59" name="CuadroTexto 58">
            <a:extLst>
              <a:ext uri="{FF2B5EF4-FFF2-40B4-BE49-F238E27FC236}">
                <a16:creationId xmlns:a16="http://schemas.microsoft.com/office/drawing/2014/main" id="{CE143EBB-CDC6-CA25-EE45-530476B5E12E}"/>
              </a:ext>
            </a:extLst>
          </p:cNvPr>
          <p:cNvSpPr txBox="1"/>
          <p:nvPr/>
        </p:nvSpPr>
        <p:spPr>
          <a:xfrm>
            <a:off x="1634799" y="3857937"/>
            <a:ext cx="1452315" cy="261610"/>
          </a:xfrm>
          <a:prstGeom prst="rect">
            <a:avLst/>
          </a:prstGeom>
          <a:noFill/>
        </p:spPr>
        <p:txBody>
          <a:bodyPr wrap="square" rtlCol="0">
            <a:spAutoFit/>
          </a:bodyPr>
          <a:lstStyle/>
          <a:p>
            <a:r>
              <a:rPr lang="es-ES" sz="1100" dirty="0">
                <a:solidFill>
                  <a:srgbClr val="FF0000"/>
                </a:solidFill>
              </a:rPr>
              <a:t>DETECTION BY RULES</a:t>
            </a:r>
          </a:p>
        </p:txBody>
      </p:sp>
      <p:pic>
        <p:nvPicPr>
          <p:cNvPr id="69" name="Imagen 68" descr="Imagen de la pantalla de un computador portátil&#10;&#10;Descripción generada automáticamente con confianza baja">
            <a:extLst>
              <a:ext uri="{FF2B5EF4-FFF2-40B4-BE49-F238E27FC236}">
                <a16:creationId xmlns:a16="http://schemas.microsoft.com/office/drawing/2014/main" id="{3FAE9F65-34C5-4429-2B55-46B0E5D20AD5}"/>
              </a:ext>
            </a:extLst>
          </p:cNvPr>
          <p:cNvPicPr>
            <a:picLocks noChangeAspect="1"/>
          </p:cNvPicPr>
          <p:nvPr/>
        </p:nvPicPr>
        <p:blipFill rotWithShape="1">
          <a:blip r:embed="rId8">
            <a:extLst>
              <a:ext uri="{28A0092B-C50C-407E-A947-70E740481C1C}">
                <a14:useLocalDpi xmlns:a14="http://schemas.microsoft.com/office/drawing/2010/main" val="0"/>
              </a:ext>
            </a:extLst>
          </a:blip>
          <a:srcRect l="4479" r="7836"/>
          <a:stretch/>
        </p:blipFill>
        <p:spPr>
          <a:xfrm>
            <a:off x="141328" y="5275217"/>
            <a:ext cx="1316599" cy="1020489"/>
          </a:xfrm>
          <a:prstGeom prst="rect">
            <a:avLst/>
          </a:prstGeom>
        </p:spPr>
      </p:pic>
      <p:sp>
        <p:nvSpPr>
          <p:cNvPr id="74" name="CuadroTexto 73">
            <a:extLst>
              <a:ext uri="{FF2B5EF4-FFF2-40B4-BE49-F238E27FC236}">
                <a16:creationId xmlns:a16="http://schemas.microsoft.com/office/drawing/2014/main" id="{97F4F6AC-4727-D12C-148A-0898022D84B2}"/>
              </a:ext>
            </a:extLst>
          </p:cNvPr>
          <p:cNvSpPr txBox="1"/>
          <p:nvPr/>
        </p:nvSpPr>
        <p:spPr>
          <a:xfrm rot="19410487">
            <a:off x="1660233" y="4642432"/>
            <a:ext cx="1513205" cy="261610"/>
          </a:xfrm>
          <a:prstGeom prst="rect">
            <a:avLst/>
          </a:prstGeom>
          <a:noFill/>
        </p:spPr>
        <p:txBody>
          <a:bodyPr wrap="square" rtlCol="0">
            <a:spAutoFit/>
          </a:bodyPr>
          <a:lstStyle/>
          <a:p>
            <a:r>
              <a:rPr lang="es-ES" sz="1100" dirty="0">
                <a:solidFill>
                  <a:srgbClr val="FF0000"/>
                </a:solidFill>
              </a:rPr>
              <a:t>MALWARE DETECTION</a:t>
            </a:r>
          </a:p>
        </p:txBody>
      </p:sp>
      <p:cxnSp>
        <p:nvCxnSpPr>
          <p:cNvPr id="4" name="Conector recto de flecha 3">
            <a:extLst>
              <a:ext uri="{FF2B5EF4-FFF2-40B4-BE49-F238E27FC236}">
                <a16:creationId xmlns:a16="http://schemas.microsoft.com/office/drawing/2014/main" id="{58919153-57D8-C6F9-A74F-7C70D6D661F0}"/>
              </a:ext>
            </a:extLst>
          </p:cNvPr>
          <p:cNvCxnSpPr>
            <a:cxnSpLocks/>
          </p:cNvCxnSpPr>
          <p:nvPr/>
        </p:nvCxnSpPr>
        <p:spPr>
          <a:xfrm>
            <a:off x="1399207" y="2547879"/>
            <a:ext cx="1714196" cy="1090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C52AF0C7-E87D-BC44-1FF6-6E9B754C48E6}"/>
              </a:ext>
            </a:extLst>
          </p:cNvPr>
          <p:cNvCxnSpPr>
            <a:cxnSpLocks/>
          </p:cNvCxnSpPr>
          <p:nvPr/>
        </p:nvCxnSpPr>
        <p:spPr>
          <a:xfrm>
            <a:off x="1548643" y="3866434"/>
            <a:ext cx="15462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3C153240-2DCF-24BA-0440-36565ECABD03}"/>
              </a:ext>
            </a:extLst>
          </p:cNvPr>
          <p:cNvCxnSpPr>
            <a:cxnSpLocks/>
          </p:cNvCxnSpPr>
          <p:nvPr/>
        </p:nvCxnSpPr>
        <p:spPr>
          <a:xfrm flipV="1">
            <a:off x="1548643" y="4119547"/>
            <a:ext cx="1538471" cy="10941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E2FDEFFB-2BD4-CC29-7ED6-B1A67B239376}"/>
              </a:ext>
            </a:extLst>
          </p:cNvPr>
          <p:cNvCxnSpPr>
            <a:cxnSpLocks/>
          </p:cNvCxnSpPr>
          <p:nvPr/>
        </p:nvCxnSpPr>
        <p:spPr>
          <a:xfrm>
            <a:off x="4364278" y="3854837"/>
            <a:ext cx="7278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5B2CF49F-CFEA-DED7-AF9A-9DC356CA8141}"/>
              </a:ext>
            </a:extLst>
          </p:cNvPr>
          <p:cNvCxnSpPr>
            <a:cxnSpLocks/>
          </p:cNvCxnSpPr>
          <p:nvPr/>
        </p:nvCxnSpPr>
        <p:spPr>
          <a:xfrm flipV="1">
            <a:off x="7801761" y="2155981"/>
            <a:ext cx="1519311" cy="13673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77DF9EDD-0DB0-348D-C96F-4AD366BED466}"/>
              </a:ext>
            </a:extLst>
          </p:cNvPr>
          <p:cNvCxnSpPr>
            <a:cxnSpLocks/>
          </p:cNvCxnSpPr>
          <p:nvPr/>
        </p:nvCxnSpPr>
        <p:spPr>
          <a:xfrm>
            <a:off x="9660172" y="2243714"/>
            <a:ext cx="0" cy="10312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CuadroTexto 34">
            <a:extLst>
              <a:ext uri="{FF2B5EF4-FFF2-40B4-BE49-F238E27FC236}">
                <a16:creationId xmlns:a16="http://schemas.microsoft.com/office/drawing/2014/main" id="{9C7C2F9D-57E7-107A-E91F-34AF75C05358}"/>
              </a:ext>
            </a:extLst>
          </p:cNvPr>
          <p:cNvSpPr txBox="1"/>
          <p:nvPr/>
        </p:nvSpPr>
        <p:spPr>
          <a:xfrm>
            <a:off x="9694177" y="2490467"/>
            <a:ext cx="1267732" cy="430887"/>
          </a:xfrm>
          <a:prstGeom prst="rect">
            <a:avLst/>
          </a:prstGeom>
          <a:noFill/>
        </p:spPr>
        <p:txBody>
          <a:bodyPr wrap="square" rtlCol="0">
            <a:spAutoFit/>
          </a:bodyPr>
          <a:lstStyle/>
          <a:p>
            <a:r>
              <a:rPr lang="es-ES" sz="1100" dirty="0">
                <a:solidFill>
                  <a:srgbClr val="FF0000"/>
                </a:solidFill>
              </a:rPr>
              <a:t>ANALYSIS REPORT + OBSERVABLES</a:t>
            </a:r>
          </a:p>
        </p:txBody>
      </p:sp>
      <p:cxnSp>
        <p:nvCxnSpPr>
          <p:cNvPr id="39" name="Conector recto de flecha 38">
            <a:extLst>
              <a:ext uri="{FF2B5EF4-FFF2-40B4-BE49-F238E27FC236}">
                <a16:creationId xmlns:a16="http://schemas.microsoft.com/office/drawing/2014/main" id="{E18ABA94-B7C1-966B-B878-96506A457903}"/>
              </a:ext>
            </a:extLst>
          </p:cNvPr>
          <p:cNvCxnSpPr>
            <a:cxnSpLocks/>
          </p:cNvCxnSpPr>
          <p:nvPr/>
        </p:nvCxnSpPr>
        <p:spPr>
          <a:xfrm>
            <a:off x="7801761" y="3854837"/>
            <a:ext cx="1046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id="{F4442F60-55C0-471E-3C62-18031DC32258}"/>
              </a:ext>
            </a:extLst>
          </p:cNvPr>
          <p:cNvSpPr txBox="1"/>
          <p:nvPr/>
        </p:nvSpPr>
        <p:spPr>
          <a:xfrm>
            <a:off x="7825005" y="3893485"/>
            <a:ext cx="1267732" cy="261610"/>
          </a:xfrm>
          <a:prstGeom prst="rect">
            <a:avLst/>
          </a:prstGeom>
          <a:noFill/>
        </p:spPr>
        <p:txBody>
          <a:bodyPr wrap="square" rtlCol="0">
            <a:spAutoFit/>
          </a:bodyPr>
          <a:lstStyle/>
          <a:p>
            <a:r>
              <a:rPr lang="es-ES" sz="1100" dirty="0">
                <a:solidFill>
                  <a:srgbClr val="FF0000"/>
                </a:solidFill>
              </a:rPr>
              <a:t>OBSERVABLES</a:t>
            </a:r>
          </a:p>
        </p:txBody>
      </p:sp>
      <p:cxnSp>
        <p:nvCxnSpPr>
          <p:cNvPr id="48" name="Conector recto de flecha 47">
            <a:extLst>
              <a:ext uri="{FF2B5EF4-FFF2-40B4-BE49-F238E27FC236}">
                <a16:creationId xmlns:a16="http://schemas.microsoft.com/office/drawing/2014/main" id="{05E23167-7223-BBA4-C95A-98298D8C84DD}"/>
              </a:ext>
            </a:extLst>
          </p:cNvPr>
          <p:cNvCxnSpPr>
            <a:cxnSpLocks/>
          </p:cNvCxnSpPr>
          <p:nvPr/>
        </p:nvCxnSpPr>
        <p:spPr>
          <a:xfrm flipH="1">
            <a:off x="10111005" y="1240220"/>
            <a:ext cx="770104" cy="2905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CuadroTexto 53">
            <a:extLst>
              <a:ext uri="{FF2B5EF4-FFF2-40B4-BE49-F238E27FC236}">
                <a16:creationId xmlns:a16="http://schemas.microsoft.com/office/drawing/2014/main" id="{B4374AFA-6AC5-BFC8-A98E-8DE3AECEA995}"/>
              </a:ext>
            </a:extLst>
          </p:cNvPr>
          <p:cNvSpPr txBox="1"/>
          <p:nvPr/>
        </p:nvSpPr>
        <p:spPr>
          <a:xfrm>
            <a:off x="10939611" y="516506"/>
            <a:ext cx="821995" cy="261610"/>
          </a:xfrm>
          <a:prstGeom prst="rect">
            <a:avLst/>
          </a:prstGeom>
          <a:noFill/>
        </p:spPr>
        <p:txBody>
          <a:bodyPr wrap="square" rtlCol="0">
            <a:spAutoFit/>
          </a:bodyPr>
          <a:lstStyle/>
          <a:p>
            <a:r>
              <a:rPr lang="es-ES" sz="1100" b="1" dirty="0"/>
              <a:t>MALWARE</a:t>
            </a:r>
          </a:p>
        </p:txBody>
      </p:sp>
      <p:pic>
        <p:nvPicPr>
          <p:cNvPr id="72" name="Imagen 71" descr="Imagen en blanco y negro&#10;&#10;Descripción generada automáticamente con confianza media">
            <a:extLst>
              <a:ext uri="{FF2B5EF4-FFF2-40B4-BE49-F238E27FC236}">
                <a16:creationId xmlns:a16="http://schemas.microsoft.com/office/drawing/2014/main" id="{50FC56C1-5CB6-79B8-2E5E-D5E08D5F5D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8762" y="5122441"/>
            <a:ext cx="881543" cy="881543"/>
          </a:xfrm>
          <a:prstGeom prst="rect">
            <a:avLst/>
          </a:prstGeom>
        </p:spPr>
      </p:pic>
      <p:sp>
        <p:nvSpPr>
          <p:cNvPr id="73" name="CuadroTexto 72">
            <a:extLst>
              <a:ext uri="{FF2B5EF4-FFF2-40B4-BE49-F238E27FC236}">
                <a16:creationId xmlns:a16="http://schemas.microsoft.com/office/drawing/2014/main" id="{13596633-59ED-6489-8C31-1D82547A8D4A}"/>
              </a:ext>
            </a:extLst>
          </p:cNvPr>
          <p:cNvSpPr txBox="1"/>
          <p:nvPr/>
        </p:nvSpPr>
        <p:spPr>
          <a:xfrm>
            <a:off x="7636876" y="4860831"/>
            <a:ext cx="821995" cy="261610"/>
          </a:xfrm>
          <a:prstGeom prst="rect">
            <a:avLst/>
          </a:prstGeom>
          <a:noFill/>
        </p:spPr>
        <p:txBody>
          <a:bodyPr wrap="square" rtlCol="0">
            <a:spAutoFit/>
          </a:bodyPr>
          <a:lstStyle/>
          <a:p>
            <a:r>
              <a:rPr lang="es-ES" sz="1100" b="1" dirty="0"/>
              <a:t>PHISHING</a:t>
            </a:r>
          </a:p>
        </p:txBody>
      </p:sp>
      <p:cxnSp>
        <p:nvCxnSpPr>
          <p:cNvPr id="75" name="Conector recto de flecha 74">
            <a:extLst>
              <a:ext uri="{FF2B5EF4-FFF2-40B4-BE49-F238E27FC236}">
                <a16:creationId xmlns:a16="http://schemas.microsoft.com/office/drawing/2014/main" id="{D061BA29-B399-BA81-6579-39DA26981592}"/>
              </a:ext>
            </a:extLst>
          </p:cNvPr>
          <p:cNvCxnSpPr>
            <a:cxnSpLocks/>
          </p:cNvCxnSpPr>
          <p:nvPr/>
        </p:nvCxnSpPr>
        <p:spPr>
          <a:xfrm flipH="1">
            <a:off x="8439235" y="4174084"/>
            <a:ext cx="706820" cy="6867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ector recto de flecha 76">
            <a:extLst>
              <a:ext uri="{FF2B5EF4-FFF2-40B4-BE49-F238E27FC236}">
                <a16:creationId xmlns:a16="http://schemas.microsoft.com/office/drawing/2014/main" id="{FD1D5767-892A-EB1A-02BE-5019E2EDC9B2}"/>
              </a:ext>
            </a:extLst>
          </p:cNvPr>
          <p:cNvCxnSpPr>
            <a:cxnSpLocks/>
          </p:cNvCxnSpPr>
          <p:nvPr/>
        </p:nvCxnSpPr>
        <p:spPr>
          <a:xfrm>
            <a:off x="9668192" y="4176805"/>
            <a:ext cx="9678" cy="8148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0" name="Imagen 79" descr="Aplicación&#10;&#10;Descripción generada automáticamente con confianza baja">
            <a:extLst>
              <a:ext uri="{FF2B5EF4-FFF2-40B4-BE49-F238E27FC236}">
                <a16:creationId xmlns:a16="http://schemas.microsoft.com/office/drawing/2014/main" id="{E9A371DB-AC13-F1CF-4438-775DFAD61385}"/>
              </a:ext>
            </a:extLst>
          </p:cNvPr>
          <p:cNvPicPr>
            <a:picLocks noChangeAspect="1"/>
          </p:cNvPicPr>
          <p:nvPr/>
        </p:nvPicPr>
        <p:blipFill rotWithShape="1">
          <a:blip r:embed="rId10">
            <a:extLst>
              <a:ext uri="{28A0092B-C50C-407E-A947-70E740481C1C}">
                <a14:useLocalDpi xmlns:a14="http://schemas.microsoft.com/office/drawing/2010/main" val="0"/>
              </a:ext>
            </a:extLst>
          </a:blip>
          <a:srcRect l="24516" r="26431" b="31802"/>
          <a:stretch/>
        </p:blipFill>
        <p:spPr>
          <a:xfrm>
            <a:off x="9383437" y="5213695"/>
            <a:ext cx="634082" cy="881544"/>
          </a:xfrm>
          <a:prstGeom prst="rect">
            <a:avLst/>
          </a:prstGeom>
        </p:spPr>
      </p:pic>
      <p:sp>
        <p:nvSpPr>
          <p:cNvPr id="81" name="CuadroTexto 80">
            <a:extLst>
              <a:ext uri="{FF2B5EF4-FFF2-40B4-BE49-F238E27FC236}">
                <a16:creationId xmlns:a16="http://schemas.microsoft.com/office/drawing/2014/main" id="{1F7F99C5-4CDD-5F88-3DC8-7A5EDDE357FE}"/>
              </a:ext>
            </a:extLst>
          </p:cNvPr>
          <p:cNvSpPr txBox="1"/>
          <p:nvPr/>
        </p:nvSpPr>
        <p:spPr>
          <a:xfrm>
            <a:off x="9259707" y="5065656"/>
            <a:ext cx="881543" cy="261610"/>
          </a:xfrm>
          <a:prstGeom prst="rect">
            <a:avLst/>
          </a:prstGeom>
          <a:noFill/>
        </p:spPr>
        <p:txBody>
          <a:bodyPr wrap="square" rtlCol="0">
            <a:spAutoFit/>
          </a:bodyPr>
          <a:lstStyle/>
          <a:p>
            <a:r>
              <a:rPr lang="es-ES" sz="1100" b="1" dirty="0"/>
              <a:t>SCAMMING</a:t>
            </a:r>
          </a:p>
        </p:txBody>
      </p:sp>
      <p:pic>
        <p:nvPicPr>
          <p:cNvPr id="83" name="Imagen 82" descr="Forma&#10;&#10;Descripción generada automáticamente con confianza media">
            <a:extLst>
              <a:ext uri="{FF2B5EF4-FFF2-40B4-BE49-F238E27FC236}">
                <a16:creationId xmlns:a16="http://schemas.microsoft.com/office/drawing/2014/main" id="{AE98C4D5-2CE5-FA60-5D15-C063EDA79D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88299" y="5023906"/>
            <a:ext cx="1803701" cy="1127313"/>
          </a:xfrm>
          <a:prstGeom prst="rect">
            <a:avLst/>
          </a:prstGeom>
        </p:spPr>
      </p:pic>
      <p:cxnSp>
        <p:nvCxnSpPr>
          <p:cNvPr id="84" name="Conector recto de flecha 83">
            <a:extLst>
              <a:ext uri="{FF2B5EF4-FFF2-40B4-BE49-F238E27FC236}">
                <a16:creationId xmlns:a16="http://schemas.microsoft.com/office/drawing/2014/main" id="{CDC9FEF9-4860-415C-C0E7-76398F34AC4B}"/>
              </a:ext>
            </a:extLst>
          </p:cNvPr>
          <p:cNvCxnSpPr>
            <a:cxnSpLocks/>
          </p:cNvCxnSpPr>
          <p:nvPr/>
        </p:nvCxnSpPr>
        <p:spPr>
          <a:xfrm>
            <a:off x="10270183" y="4171765"/>
            <a:ext cx="610926" cy="6472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CuadroTexto 86">
            <a:extLst>
              <a:ext uri="{FF2B5EF4-FFF2-40B4-BE49-F238E27FC236}">
                <a16:creationId xmlns:a16="http://schemas.microsoft.com/office/drawing/2014/main" id="{F1BA3797-05BC-F98B-41FC-2042EA649471}"/>
              </a:ext>
            </a:extLst>
          </p:cNvPr>
          <p:cNvSpPr txBox="1"/>
          <p:nvPr/>
        </p:nvSpPr>
        <p:spPr>
          <a:xfrm>
            <a:off x="10869154" y="4820047"/>
            <a:ext cx="821995" cy="261610"/>
          </a:xfrm>
          <a:prstGeom prst="rect">
            <a:avLst/>
          </a:prstGeom>
          <a:noFill/>
        </p:spPr>
        <p:txBody>
          <a:bodyPr wrap="square" rtlCol="0">
            <a:spAutoFit/>
          </a:bodyPr>
          <a:lstStyle/>
          <a:p>
            <a:r>
              <a:rPr lang="es-ES" sz="1100" b="1" dirty="0"/>
              <a:t>MALWARE</a:t>
            </a:r>
          </a:p>
        </p:txBody>
      </p:sp>
      <p:pic>
        <p:nvPicPr>
          <p:cNvPr id="90" name="Imagen 89" descr="Forma&#10;&#10;Descripción generada automáticamente con confianza media">
            <a:extLst>
              <a:ext uri="{FF2B5EF4-FFF2-40B4-BE49-F238E27FC236}">
                <a16:creationId xmlns:a16="http://schemas.microsoft.com/office/drawing/2014/main" id="{7BD8D329-39CC-AD39-8187-2D77EA72DBA3}"/>
              </a:ext>
            </a:extLst>
          </p:cNvPr>
          <p:cNvPicPr>
            <a:picLocks noChangeAspect="1"/>
          </p:cNvPicPr>
          <p:nvPr/>
        </p:nvPicPr>
        <p:blipFill rotWithShape="1">
          <a:blip r:embed="rId11">
            <a:extLst>
              <a:ext uri="{28A0092B-C50C-407E-A947-70E740481C1C}">
                <a14:useLocalDpi xmlns:a14="http://schemas.microsoft.com/office/drawing/2010/main" val="0"/>
              </a:ext>
            </a:extLst>
          </a:blip>
          <a:srcRect l="23626" r="25453"/>
          <a:stretch/>
        </p:blipFill>
        <p:spPr>
          <a:xfrm>
            <a:off x="10911458" y="727123"/>
            <a:ext cx="818671" cy="1004832"/>
          </a:xfrm>
          <a:prstGeom prst="rect">
            <a:avLst/>
          </a:prstGeom>
        </p:spPr>
      </p:pic>
      <p:pic>
        <p:nvPicPr>
          <p:cNvPr id="2" name="Imagen 1" descr="Imagen en blanco y negro&#10;&#10;Descripción generada automáticamente con confianza media">
            <a:extLst>
              <a:ext uri="{FF2B5EF4-FFF2-40B4-BE49-F238E27FC236}">
                <a16:creationId xmlns:a16="http://schemas.microsoft.com/office/drawing/2014/main" id="{643A04EB-5CB9-E263-E28B-7AC566F2E9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23549" y="942307"/>
            <a:ext cx="744900" cy="744900"/>
          </a:xfrm>
          <a:prstGeom prst="rect">
            <a:avLst/>
          </a:prstGeom>
        </p:spPr>
      </p:pic>
      <p:sp>
        <p:nvSpPr>
          <p:cNvPr id="40" name="Título 1">
            <a:extLst>
              <a:ext uri="{FF2B5EF4-FFF2-40B4-BE49-F238E27FC236}">
                <a16:creationId xmlns:a16="http://schemas.microsoft.com/office/drawing/2014/main" id="{F55A69B7-0F43-449C-ADF7-2CF331BC2C3C}"/>
              </a:ext>
            </a:extLst>
          </p:cNvPr>
          <p:cNvSpPr>
            <a:spLocks noGrp="1"/>
          </p:cNvSpPr>
          <p:nvPr>
            <p:ph type="title"/>
          </p:nvPr>
        </p:nvSpPr>
        <p:spPr>
          <a:xfrm>
            <a:off x="54593" y="114798"/>
            <a:ext cx="6571759" cy="979800"/>
          </a:xfrm>
        </p:spPr>
        <p:txBody>
          <a:bodyPr/>
          <a:lstStyle/>
          <a:p>
            <a:r>
              <a:rPr lang="en-US" dirty="0"/>
              <a:t>AUTOMATED EMAIL ANALYSIS</a:t>
            </a:r>
          </a:p>
        </p:txBody>
      </p:sp>
    </p:spTree>
    <p:extLst>
      <p:ext uri="{BB962C8B-B14F-4D97-AF65-F5344CB8AC3E}">
        <p14:creationId xmlns:p14="http://schemas.microsoft.com/office/powerpoint/2010/main" val="191893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A9FC826D-FADF-881A-A837-47161BDE957E}"/>
              </a:ext>
            </a:extLst>
          </p:cNvPr>
          <p:cNvSpPr txBox="1"/>
          <p:nvPr/>
        </p:nvSpPr>
        <p:spPr>
          <a:xfrm>
            <a:off x="3905827" y="479003"/>
            <a:ext cx="43803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THREAT INTELLIGENCE AND DATA SHARING</a:t>
            </a:r>
          </a:p>
        </p:txBody>
      </p:sp>
      <p:pic>
        <p:nvPicPr>
          <p:cNvPr id="4" name="Picture 20">
            <a:extLst>
              <a:ext uri="{FF2B5EF4-FFF2-40B4-BE49-F238E27FC236}">
                <a16:creationId xmlns:a16="http://schemas.microsoft.com/office/drawing/2014/main" id="{AC3B5855-03D1-15D2-28F2-B78682C45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27" y="2498470"/>
            <a:ext cx="1555595" cy="114037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Forma&#10;&#10;Descripción generada automáticamente con confianza baja">
            <a:extLst>
              <a:ext uri="{FF2B5EF4-FFF2-40B4-BE49-F238E27FC236}">
                <a16:creationId xmlns:a16="http://schemas.microsoft.com/office/drawing/2014/main" id="{072C7086-87E1-1250-B6C3-8E829F09C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201" y="871153"/>
            <a:ext cx="1176516" cy="1176516"/>
          </a:xfrm>
          <a:prstGeom prst="rect">
            <a:avLst/>
          </a:prstGeom>
        </p:spPr>
      </p:pic>
      <p:pic>
        <p:nvPicPr>
          <p:cNvPr id="9" name="Imagen 8">
            <a:extLst>
              <a:ext uri="{FF2B5EF4-FFF2-40B4-BE49-F238E27FC236}">
                <a16:creationId xmlns:a16="http://schemas.microsoft.com/office/drawing/2014/main" id="{BA391953-8B36-66B0-4264-6A4C625017D8}"/>
              </a:ext>
            </a:extLst>
          </p:cNvPr>
          <p:cNvPicPr>
            <a:picLocks noChangeAspect="1"/>
          </p:cNvPicPr>
          <p:nvPr/>
        </p:nvPicPr>
        <p:blipFill>
          <a:blip r:embed="rId4"/>
          <a:stretch>
            <a:fillRect/>
          </a:stretch>
        </p:blipFill>
        <p:spPr>
          <a:xfrm>
            <a:off x="10277855" y="2624267"/>
            <a:ext cx="1261861" cy="1209285"/>
          </a:xfrm>
          <a:prstGeom prst="rect">
            <a:avLst/>
          </a:prstGeom>
        </p:spPr>
      </p:pic>
      <p:pic>
        <p:nvPicPr>
          <p:cNvPr id="11" name="Imagen 10">
            <a:extLst>
              <a:ext uri="{FF2B5EF4-FFF2-40B4-BE49-F238E27FC236}">
                <a16:creationId xmlns:a16="http://schemas.microsoft.com/office/drawing/2014/main" id="{52407BC1-0ACE-470E-FC12-056C4B3B3D38}"/>
              </a:ext>
            </a:extLst>
          </p:cNvPr>
          <p:cNvPicPr>
            <a:picLocks noChangeAspect="1"/>
          </p:cNvPicPr>
          <p:nvPr/>
        </p:nvPicPr>
        <p:blipFill>
          <a:blip r:embed="rId5"/>
          <a:stretch>
            <a:fillRect/>
          </a:stretch>
        </p:blipFill>
        <p:spPr>
          <a:xfrm>
            <a:off x="10277855" y="4264297"/>
            <a:ext cx="1261861" cy="1136719"/>
          </a:xfrm>
          <a:prstGeom prst="rect">
            <a:avLst/>
          </a:prstGeom>
        </p:spPr>
      </p:pic>
      <p:cxnSp>
        <p:nvCxnSpPr>
          <p:cNvPr id="12" name="Conector recto de flecha 11">
            <a:extLst>
              <a:ext uri="{FF2B5EF4-FFF2-40B4-BE49-F238E27FC236}">
                <a16:creationId xmlns:a16="http://schemas.microsoft.com/office/drawing/2014/main" id="{1A08E830-4A3A-B54E-84A1-AF6A139F6C78}"/>
              </a:ext>
            </a:extLst>
          </p:cNvPr>
          <p:cNvCxnSpPr>
            <a:cxnSpLocks/>
          </p:cNvCxnSpPr>
          <p:nvPr/>
        </p:nvCxnSpPr>
        <p:spPr>
          <a:xfrm>
            <a:off x="3147555" y="3424648"/>
            <a:ext cx="1616364" cy="8699"/>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ector recto de flecha 15">
            <a:extLst>
              <a:ext uri="{FF2B5EF4-FFF2-40B4-BE49-F238E27FC236}">
                <a16:creationId xmlns:a16="http://schemas.microsoft.com/office/drawing/2014/main" id="{382F45F7-B263-0E18-7BD2-3D3A16A7E66D}"/>
              </a:ext>
            </a:extLst>
          </p:cNvPr>
          <p:cNvCxnSpPr>
            <a:cxnSpLocks/>
          </p:cNvCxnSpPr>
          <p:nvPr/>
        </p:nvCxnSpPr>
        <p:spPr>
          <a:xfrm flipV="1">
            <a:off x="6560258" y="3412215"/>
            <a:ext cx="3717597" cy="8084"/>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onector recto de flecha 16">
            <a:extLst>
              <a:ext uri="{FF2B5EF4-FFF2-40B4-BE49-F238E27FC236}">
                <a16:creationId xmlns:a16="http://schemas.microsoft.com/office/drawing/2014/main" id="{373E461B-0ACD-D0CE-1C48-24D581F7D87E}"/>
              </a:ext>
            </a:extLst>
          </p:cNvPr>
          <p:cNvCxnSpPr>
            <a:cxnSpLocks/>
            <a:endCxn id="4" idx="3"/>
          </p:cNvCxnSpPr>
          <p:nvPr/>
        </p:nvCxnSpPr>
        <p:spPr>
          <a:xfrm flipH="1">
            <a:off x="6414922" y="1640771"/>
            <a:ext cx="4029412" cy="1427889"/>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Conector recto de flecha 20">
            <a:extLst>
              <a:ext uri="{FF2B5EF4-FFF2-40B4-BE49-F238E27FC236}">
                <a16:creationId xmlns:a16="http://schemas.microsoft.com/office/drawing/2014/main" id="{62C7B153-99A6-F61C-BBAB-181097EA53C3}"/>
              </a:ext>
            </a:extLst>
          </p:cNvPr>
          <p:cNvCxnSpPr>
            <a:cxnSpLocks/>
          </p:cNvCxnSpPr>
          <p:nvPr/>
        </p:nvCxnSpPr>
        <p:spPr>
          <a:xfrm>
            <a:off x="6516966" y="3638849"/>
            <a:ext cx="3760889" cy="988015"/>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ector recto de flecha 23">
            <a:extLst>
              <a:ext uri="{FF2B5EF4-FFF2-40B4-BE49-F238E27FC236}">
                <a16:creationId xmlns:a16="http://schemas.microsoft.com/office/drawing/2014/main" id="{45165B96-EF1D-47AE-350B-20D844F18407}"/>
              </a:ext>
            </a:extLst>
          </p:cNvPr>
          <p:cNvCxnSpPr>
            <a:cxnSpLocks/>
          </p:cNvCxnSpPr>
          <p:nvPr/>
        </p:nvCxnSpPr>
        <p:spPr>
          <a:xfrm flipH="1" flipV="1">
            <a:off x="6321554" y="3794144"/>
            <a:ext cx="3877054" cy="1051270"/>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Conector recto de flecha 27">
            <a:extLst>
              <a:ext uri="{FF2B5EF4-FFF2-40B4-BE49-F238E27FC236}">
                <a16:creationId xmlns:a16="http://schemas.microsoft.com/office/drawing/2014/main" id="{44E5A6B8-2F01-EB4C-B937-DBBDBEF9FD7C}"/>
              </a:ext>
            </a:extLst>
          </p:cNvPr>
          <p:cNvCxnSpPr>
            <a:cxnSpLocks/>
            <a:stCxn id="9" idx="1"/>
          </p:cNvCxnSpPr>
          <p:nvPr/>
        </p:nvCxnSpPr>
        <p:spPr>
          <a:xfrm flipH="1">
            <a:off x="6560259" y="3228910"/>
            <a:ext cx="3717596" cy="44795"/>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5" name="CuadroTexto 34">
            <a:extLst>
              <a:ext uri="{FF2B5EF4-FFF2-40B4-BE49-F238E27FC236}">
                <a16:creationId xmlns:a16="http://schemas.microsoft.com/office/drawing/2014/main" id="{8E31EEAB-9131-1887-A875-CA18462E21D9}"/>
              </a:ext>
            </a:extLst>
          </p:cNvPr>
          <p:cNvSpPr txBox="1"/>
          <p:nvPr/>
        </p:nvSpPr>
        <p:spPr>
          <a:xfrm>
            <a:off x="10363201" y="2141340"/>
            <a:ext cx="1353227" cy="261610"/>
          </a:xfrm>
          <a:prstGeom prst="rect">
            <a:avLst/>
          </a:prstGeom>
          <a:noFill/>
        </p:spPr>
        <p:txBody>
          <a:bodyPr wrap="square" rtlCol="0">
            <a:spAutoFit/>
          </a:bodyPr>
          <a:lstStyle/>
          <a:p>
            <a:r>
              <a:rPr lang="es-ES" sz="1100" b="1" dirty="0"/>
              <a:t>EXTERNAL FEEDS</a:t>
            </a:r>
          </a:p>
        </p:txBody>
      </p:sp>
      <p:pic>
        <p:nvPicPr>
          <p:cNvPr id="15" name="Imagen 14">
            <a:extLst>
              <a:ext uri="{FF2B5EF4-FFF2-40B4-BE49-F238E27FC236}">
                <a16:creationId xmlns:a16="http://schemas.microsoft.com/office/drawing/2014/main" id="{B9907DB6-8822-47CD-8A08-5308A6E43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081" y="3030288"/>
            <a:ext cx="2797840" cy="763855"/>
          </a:xfrm>
          <a:prstGeom prst="rect">
            <a:avLst/>
          </a:prstGeom>
        </p:spPr>
      </p:pic>
    </p:spTree>
    <p:extLst>
      <p:ext uri="{BB962C8B-B14F-4D97-AF65-F5344CB8AC3E}">
        <p14:creationId xmlns:p14="http://schemas.microsoft.com/office/powerpoint/2010/main" val="20634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B4532DB0-250D-4753-883B-98654C9FB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1" y="906203"/>
            <a:ext cx="4876800" cy="3249930"/>
          </a:xfrm>
          <a:prstGeom prst="rect">
            <a:avLst/>
          </a:prstGeom>
        </p:spPr>
      </p:pic>
      <p:sp>
        <p:nvSpPr>
          <p:cNvPr id="2" name="Título 1">
            <a:extLst>
              <a:ext uri="{FF2B5EF4-FFF2-40B4-BE49-F238E27FC236}">
                <a16:creationId xmlns:a16="http://schemas.microsoft.com/office/drawing/2014/main" id="{4C1FBBCD-473B-430C-A58C-0634ED6143E8}"/>
              </a:ext>
            </a:extLst>
          </p:cNvPr>
          <p:cNvSpPr>
            <a:spLocks noGrp="1"/>
          </p:cNvSpPr>
          <p:nvPr>
            <p:ph type="title"/>
          </p:nvPr>
        </p:nvSpPr>
        <p:spPr>
          <a:xfrm>
            <a:off x="205522" y="96666"/>
            <a:ext cx="10998900" cy="979800"/>
          </a:xfrm>
        </p:spPr>
        <p:txBody>
          <a:bodyPr/>
          <a:lstStyle/>
          <a:p>
            <a:r>
              <a:rPr lang="es-ES" dirty="0" err="1"/>
              <a:t>Touristic</a:t>
            </a:r>
            <a:r>
              <a:rPr lang="es-ES" dirty="0"/>
              <a:t> </a:t>
            </a:r>
            <a:r>
              <a:rPr lang="es-ES" dirty="0" err="1"/>
              <a:t>destinations</a:t>
            </a:r>
            <a:endParaRPr lang="es-ES" dirty="0"/>
          </a:p>
        </p:txBody>
      </p:sp>
      <p:pic>
        <p:nvPicPr>
          <p:cNvPr id="7" name="Imagen 6">
            <a:extLst>
              <a:ext uri="{FF2B5EF4-FFF2-40B4-BE49-F238E27FC236}">
                <a16:creationId xmlns:a16="http://schemas.microsoft.com/office/drawing/2014/main" id="{42A67DA7-696B-4693-A46C-6590FCAF0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522" y="4959265"/>
            <a:ext cx="1545644" cy="901624"/>
          </a:xfrm>
          <a:prstGeom prst="rect">
            <a:avLst/>
          </a:prstGeom>
        </p:spPr>
      </p:pic>
      <p:pic>
        <p:nvPicPr>
          <p:cNvPr id="8" name="Imagen 7">
            <a:extLst>
              <a:ext uri="{FF2B5EF4-FFF2-40B4-BE49-F238E27FC236}">
                <a16:creationId xmlns:a16="http://schemas.microsoft.com/office/drawing/2014/main" id="{511BE8AA-C0CD-455A-95C7-8286611D84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3280" y="4959262"/>
            <a:ext cx="1545644" cy="901627"/>
          </a:xfrm>
          <a:prstGeom prst="rect">
            <a:avLst/>
          </a:prstGeom>
          <a:ln>
            <a:noFill/>
          </a:ln>
          <a:effectLst>
            <a:outerShdw blurRad="190500" algn="tl" rotWithShape="0">
              <a:srgbClr val="000000">
                <a:alpha val="70000"/>
              </a:srgbClr>
            </a:outerShdw>
          </a:effectLst>
        </p:spPr>
      </p:pic>
      <p:sp>
        <p:nvSpPr>
          <p:cNvPr id="5" name="CuadroTexto 4">
            <a:extLst>
              <a:ext uri="{FF2B5EF4-FFF2-40B4-BE49-F238E27FC236}">
                <a16:creationId xmlns:a16="http://schemas.microsoft.com/office/drawing/2014/main" id="{89516BFF-6A12-4BFE-B7FE-3E09C6F97730}"/>
              </a:ext>
            </a:extLst>
          </p:cNvPr>
          <p:cNvSpPr txBox="1"/>
          <p:nvPr/>
        </p:nvSpPr>
        <p:spPr>
          <a:xfrm>
            <a:off x="1751166" y="5025356"/>
            <a:ext cx="2408032" cy="769441"/>
          </a:xfrm>
          <a:prstGeom prst="rect">
            <a:avLst/>
          </a:prstGeom>
          <a:noFill/>
        </p:spPr>
        <p:txBody>
          <a:bodyPr wrap="none" rtlCol="0">
            <a:spAutoFit/>
          </a:bodyPr>
          <a:lstStyle/>
          <a:p>
            <a:r>
              <a:rPr lang="es-ES" sz="4400" dirty="0"/>
              <a:t>2nd place</a:t>
            </a:r>
          </a:p>
        </p:txBody>
      </p:sp>
      <p:sp>
        <p:nvSpPr>
          <p:cNvPr id="10" name="CuadroTexto 9">
            <a:extLst>
              <a:ext uri="{FF2B5EF4-FFF2-40B4-BE49-F238E27FC236}">
                <a16:creationId xmlns:a16="http://schemas.microsoft.com/office/drawing/2014/main" id="{BAE3B8EC-ABC5-453B-A038-94E5672073A5}"/>
              </a:ext>
            </a:extLst>
          </p:cNvPr>
          <p:cNvSpPr txBox="1"/>
          <p:nvPr/>
        </p:nvSpPr>
        <p:spPr>
          <a:xfrm>
            <a:off x="8789137" y="5025356"/>
            <a:ext cx="2296141" cy="769441"/>
          </a:xfrm>
          <a:prstGeom prst="rect">
            <a:avLst/>
          </a:prstGeom>
          <a:noFill/>
        </p:spPr>
        <p:txBody>
          <a:bodyPr wrap="none" rtlCol="0">
            <a:spAutoFit/>
          </a:bodyPr>
          <a:lstStyle/>
          <a:p>
            <a:r>
              <a:rPr lang="es-ES" sz="4400" dirty="0"/>
              <a:t>3rd Place</a:t>
            </a:r>
          </a:p>
        </p:txBody>
      </p:sp>
      <p:sp>
        <p:nvSpPr>
          <p:cNvPr id="6" name="CuadroTexto 5">
            <a:extLst>
              <a:ext uri="{FF2B5EF4-FFF2-40B4-BE49-F238E27FC236}">
                <a16:creationId xmlns:a16="http://schemas.microsoft.com/office/drawing/2014/main" id="{7F7B013D-9DE6-4335-BDC5-EEC72D85A186}"/>
              </a:ext>
            </a:extLst>
          </p:cNvPr>
          <p:cNvSpPr txBox="1"/>
          <p:nvPr/>
        </p:nvSpPr>
        <p:spPr>
          <a:xfrm>
            <a:off x="0" y="6120384"/>
            <a:ext cx="8789137" cy="369332"/>
          </a:xfrm>
          <a:prstGeom prst="rect">
            <a:avLst/>
          </a:prstGeom>
          <a:noFill/>
        </p:spPr>
        <p:txBody>
          <a:bodyPr wrap="none" rtlCol="0">
            <a:spAutoFit/>
          </a:bodyPr>
          <a:lstStyle/>
          <a:p>
            <a:r>
              <a:rPr lang="es-ES" dirty="0"/>
              <a:t>https://www3.weforum.org/docs/WEF_Travel_and_Tourism_Development_Index_2024.pdf</a:t>
            </a:r>
          </a:p>
        </p:txBody>
      </p:sp>
      <p:pic>
        <p:nvPicPr>
          <p:cNvPr id="14" name="Imagen 13">
            <a:extLst>
              <a:ext uri="{FF2B5EF4-FFF2-40B4-BE49-F238E27FC236}">
                <a16:creationId xmlns:a16="http://schemas.microsoft.com/office/drawing/2014/main" id="{AE14E0E1-66A0-437B-8430-32EA4991B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0378" y="810432"/>
            <a:ext cx="4876801" cy="3253742"/>
          </a:xfrm>
          <a:prstGeom prst="rect">
            <a:avLst/>
          </a:prstGeom>
        </p:spPr>
      </p:pic>
      <p:pic>
        <p:nvPicPr>
          <p:cNvPr id="12" name="Picture 2" descr="Epic Handshake Meme | Touristic destinations; Japan; Spain | image tagged in memes,epic handshake | made w/ Imgflip meme maker">
            <a:extLst>
              <a:ext uri="{FF2B5EF4-FFF2-40B4-BE49-F238E27FC236}">
                <a16:creationId xmlns:a16="http://schemas.microsoft.com/office/drawing/2014/main" id="{F5C20DB9-51B5-41CB-98A7-BC206DA644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567" y="810432"/>
            <a:ext cx="5620865" cy="403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53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A70CA96E-F328-F761-3A06-5678B63F4984}"/>
              </a:ext>
            </a:extLst>
          </p:cNvPr>
          <p:cNvSpPr txBox="1"/>
          <p:nvPr/>
        </p:nvSpPr>
        <p:spPr>
          <a:xfrm>
            <a:off x="60497" y="756358"/>
            <a:ext cx="2901373" cy="584775"/>
          </a:xfrm>
          <a:prstGeom prst="rect">
            <a:avLst/>
          </a:prstGeom>
          <a:noFill/>
        </p:spPr>
        <p:txBody>
          <a:bodyPr wrap="square">
            <a:spAutoFit/>
          </a:bodyPr>
          <a:lstStyle/>
          <a:p>
            <a:r>
              <a:rPr lang="es-ES" sz="3200" dirty="0"/>
              <a:t>TAGS</a:t>
            </a:r>
          </a:p>
        </p:txBody>
      </p:sp>
      <p:sp>
        <p:nvSpPr>
          <p:cNvPr id="12" name="CuadroTexto 11">
            <a:extLst>
              <a:ext uri="{FF2B5EF4-FFF2-40B4-BE49-F238E27FC236}">
                <a16:creationId xmlns:a16="http://schemas.microsoft.com/office/drawing/2014/main" id="{2890175F-B58A-2710-543F-A3B1B809C281}"/>
              </a:ext>
            </a:extLst>
          </p:cNvPr>
          <p:cNvSpPr txBox="1"/>
          <p:nvPr/>
        </p:nvSpPr>
        <p:spPr>
          <a:xfrm>
            <a:off x="7217663" y="964393"/>
            <a:ext cx="3023571" cy="584775"/>
          </a:xfrm>
          <a:prstGeom prst="rect">
            <a:avLst/>
          </a:prstGeom>
          <a:noFill/>
        </p:spPr>
        <p:txBody>
          <a:bodyPr wrap="square">
            <a:spAutoFit/>
          </a:bodyPr>
          <a:lstStyle/>
          <a:p>
            <a:r>
              <a:rPr lang="es-ES" sz="3200" dirty="0"/>
              <a:t>DETECTION DATE</a:t>
            </a:r>
          </a:p>
        </p:txBody>
      </p:sp>
      <p:pic>
        <p:nvPicPr>
          <p:cNvPr id="1026" name="Picture 2">
            <a:extLst>
              <a:ext uri="{FF2B5EF4-FFF2-40B4-BE49-F238E27FC236}">
                <a16:creationId xmlns:a16="http://schemas.microsoft.com/office/drawing/2014/main" id="{DBBC7B06-D40D-984F-9773-36F92E41F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0128" y="1649681"/>
            <a:ext cx="2238692" cy="2238692"/>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2624EBE1-841B-523A-D96F-3C5F2EB4E960}"/>
              </a:ext>
            </a:extLst>
          </p:cNvPr>
          <p:cNvSpPr txBox="1"/>
          <p:nvPr/>
        </p:nvSpPr>
        <p:spPr>
          <a:xfrm>
            <a:off x="60497" y="4059255"/>
            <a:ext cx="2896100" cy="584775"/>
          </a:xfrm>
          <a:prstGeom prst="rect">
            <a:avLst/>
          </a:prstGeom>
          <a:noFill/>
        </p:spPr>
        <p:txBody>
          <a:bodyPr wrap="square">
            <a:spAutoFit/>
          </a:bodyPr>
          <a:lstStyle/>
          <a:p>
            <a:r>
              <a:rPr lang="es-ES" sz="3200" dirty="0"/>
              <a:t>CORRELATIONS</a:t>
            </a:r>
          </a:p>
        </p:txBody>
      </p:sp>
      <mc:AlternateContent xmlns:mc="http://schemas.openxmlformats.org/markup-compatibility/2006" xmlns:am3d="http://schemas.microsoft.com/office/drawing/2017/model3d">
        <mc:Choice Requires="am3d">
          <p:graphicFrame>
            <p:nvGraphicFramePr>
              <p:cNvPr id="14" name="Modelo 3D 13" descr="Lupa">
                <a:extLst>
                  <a:ext uri="{FF2B5EF4-FFF2-40B4-BE49-F238E27FC236}">
                    <a16:creationId xmlns:a16="http://schemas.microsoft.com/office/drawing/2014/main" id="{A004594F-2421-36AF-D069-05DB3DF3F1E5}"/>
                  </a:ext>
                </a:extLst>
              </p:cNvPr>
              <p:cNvGraphicFramePr/>
              <p:nvPr/>
            </p:nvGraphicFramePr>
            <p:xfrm>
              <a:off x="1511184" y="4644030"/>
              <a:ext cx="3465224" cy="1824381"/>
            </p:xfrm>
            <a:graphic>
              <a:graphicData uri="http://schemas.microsoft.com/office/drawing/2017/model3d">
                <am3d:model3d r:embed="rId4">
                  <am3d:spPr>
                    <a:xfrm>
                      <a:off x="0" y="0"/>
                      <a:ext cx="3465224" cy="1824381"/>
                    </a:xfrm>
                    <a:prstGeom prst="rect">
                      <a:avLst/>
                    </a:prstGeom>
                  </am3d:spPr>
                  <am3d:camera>
                    <am3d:pos x="0" y="0" z="51390214"/>
                    <am3d:up dx="0" dy="36000000" dz="0"/>
                    <am3d:lookAt x="0" y="0" z="0"/>
                    <am3d:perspective fov="2700000"/>
                  </am3d:camera>
                  <am3d:trans>
                    <am3d:meterPerModelUnit n="6668896" d="1000000"/>
                    <am3d:preTrans dx="-1030" dy="-38" dz="0"/>
                    <am3d:scale>
                      <am3d:sx n="1000000" d="1000000"/>
                      <am3d:sy n="1000000" d="1000000"/>
                      <am3d:sz n="1000000" d="1000000"/>
                    </am3d:scale>
                    <am3d:rot/>
                    <am3d:postTrans dx="0" dy="0" dz="0"/>
                  </am3d:trans>
                  <am3d:raster rName="Office3DRenderer" rVer="16.0.8326">
                    <am3d:blip r:embed="rId5"/>
                  </am3d:raster>
                  <am3d:objViewport viewportSz="39836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Modelo 3D 13" descr="Lupa">
                <a:extLst>
                  <a:ext uri="{FF2B5EF4-FFF2-40B4-BE49-F238E27FC236}">
                    <a16:creationId xmlns:a16="http://schemas.microsoft.com/office/drawing/2014/main" id="{A004594F-2421-36AF-D069-05DB3DF3F1E5}"/>
                  </a:ext>
                </a:extLst>
              </p:cNvPr>
              <p:cNvPicPr>
                <a:picLocks noGrp="1" noRot="1" noChangeAspect="1" noMove="1" noResize="1" noEditPoints="1" noAdjustHandles="1" noChangeArrowheads="1" noChangeShapeType="1" noCrop="1"/>
              </p:cNvPicPr>
              <p:nvPr/>
            </p:nvPicPr>
            <p:blipFill>
              <a:blip r:embed="rId6"/>
              <a:stretch>
                <a:fillRect/>
              </a:stretch>
            </p:blipFill>
            <p:spPr>
              <a:xfrm>
                <a:off x="1511184" y="4644030"/>
                <a:ext cx="3465224" cy="1824381"/>
              </a:xfrm>
              <a:prstGeom prst="rect">
                <a:avLst/>
              </a:prstGeom>
            </p:spPr>
          </p:pic>
        </mc:Fallback>
      </mc:AlternateContent>
      <p:sp>
        <p:nvSpPr>
          <p:cNvPr id="2" name="CuadroTexto 1">
            <a:extLst>
              <a:ext uri="{FF2B5EF4-FFF2-40B4-BE49-F238E27FC236}">
                <a16:creationId xmlns:a16="http://schemas.microsoft.com/office/drawing/2014/main" id="{B60DF0CE-C4C5-1084-146D-F099A783035C}"/>
              </a:ext>
            </a:extLst>
          </p:cNvPr>
          <p:cNvSpPr txBox="1"/>
          <p:nvPr/>
        </p:nvSpPr>
        <p:spPr>
          <a:xfrm>
            <a:off x="7162799" y="3758053"/>
            <a:ext cx="3804457" cy="461665"/>
          </a:xfrm>
          <a:prstGeom prst="rect">
            <a:avLst/>
          </a:prstGeom>
          <a:noFill/>
        </p:spPr>
        <p:txBody>
          <a:bodyPr wrap="square">
            <a:spAutoFit/>
          </a:bodyPr>
          <a:lstStyle/>
          <a:p>
            <a:r>
              <a:rPr lang="es-ES" sz="2400" dirty="0"/>
              <a:t>ATTACK CLASSIFICATION</a:t>
            </a:r>
          </a:p>
        </p:txBody>
      </p:sp>
      <p:pic>
        <p:nvPicPr>
          <p:cNvPr id="4" name="Imagen 3">
            <a:extLst>
              <a:ext uri="{FF2B5EF4-FFF2-40B4-BE49-F238E27FC236}">
                <a16:creationId xmlns:a16="http://schemas.microsoft.com/office/drawing/2014/main" id="{FD8E946E-6D0E-FE6E-B98F-176FDA01D8F1}"/>
              </a:ext>
            </a:extLst>
          </p:cNvPr>
          <p:cNvPicPr>
            <a:picLocks noChangeAspect="1"/>
          </p:cNvPicPr>
          <p:nvPr/>
        </p:nvPicPr>
        <p:blipFill>
          <a:blip r:embed="rId7"/>
          <a:stretch>
            <a:fillRect/>
          </a:stretch>
        </p:blipFill>
        <p:spPr>
          <a:xfrm>
            <a:off x="8657818" y="4268918"/>
            <a:ext cx="2238692" cy="2199493"/>
          </a:xfrm>
          <a:prstGeom prst="rect">
            <a:avLst/>
          </a:prstGeom>
        </p:spPr>
      </p:pic>
      <p:pic>
        <p:nvPicPr>
          <p:cNvPr id="15" name="Imagen 14" descr="Captura de pantalla con letras y números&#10;&#10;Descripción generada automáticamente con confianza media">
            <a:extLst>
              <a:ext uri="{FF2B5EF4-FFF2-40B4-BE49-F238E27FC236}">
                <a16:creationId xmlns:a16="http://schemas.microsoft.com/office/drawing/2014/main" id="{54AB1452-23F7-01A0-D231-7528C74B4F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547" y="1409768"/>
            <a:ext cx="6770821" cy="2478605"/>
          </a:xfrm>
          <a:prstGeom prst="rect">
            <a:avLst/>
          </a:prstGeom>
        </p:spPr>
      </p:pic>
      <p:sp>
        <p:nvSpPr>
          <p:cNvPr id="11" name="Título 1">
            <a:extLst>
              <a:ext uri="{FF2B5EF4-FFF2-40B4-BE49-F238E27FC236}">
                <a16:creationId xmlns:a16="http://schemas.microsoft.com/office/drawing/2014/main" id="{F78FE5BD-90A2-4D6F-97C7-4073F8DF5EFC}"/>
              </a:ext>
            </a:extLst>
          </p:cNvPr>
          <p:cNvSpPr>
            <a:spLocks noGrp="1"/>
          </p:cNvSpPr>
          <p:nvPr>
            <p:ph type="title"/>
          </p:nvPr>
        </p:nvSpPr>
        <p:spPr>
          <a:xfrm>
            <a:off x="54593" y="114798"/>
            <a:ext cx="5371737" cy="979800"/>
          </a:xfrm>
        </p:spPr>
        <p:txBody>
          <a:bodyPr/>
          <a:lstStyle/>
          <a:p>
            <a:r>
              <a:rPr lang="en-US" dirty="0"/>
              <a:t>Threat Intelligence Value</a:t>
            </a:r>
          </a:p>
        </p:txBody>
      </p:sp>
    </p:spTree>
    <p:extLst>
      <p:ext uri="{BB962C8B-B14F-4D97-AF65-F5344CB8AC3E}">
        <p14:creationId xmlns:p14="http://schemas.microsoft.com/office/powerpoint/2010/main" val="3311557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85908BA1-017F-41C6-A296-E9D4C424E8AA}"/>
              </a:ext>
            </a:extLst>
          </p:cNvPr>
          <p:cNvSpPr>
            <a:spLocks noGrp="1"/>
          </p:cNvSpPr>
          <p:nvPr>
            <p:ph type="title"/>
          </p:nvPr>
        </p:nvSpPr>
        <p:spPr>
          <a:xfrm>
            <a:off x="79998" y="163811"/>
            <a:ext cx="10998900" cy="597077"/>
          </a:xfrm>
        </p:spPr>
        <p:txBody>
          <a:bodyPr/>
          <a:lstStyle/>
          <a:p>
            <a:r>
              <a:rPr lang="es-ES" dirty="0"/>
              <a:t>Next </a:t>
            </a:r>
            <a:r>
              <a:rPr lang="es-ES" dirty="0" err="1"/>
              <a:t>steps</a:t>
            </a:r>
            <a:endParaRPr lang="es-ES" dirty="0"/>
          </a:p>
        </p:txBody>
      </p:sp>
      <p:pic>
        <p:nvPicPr>
          <p:cNvPr id="7" name="Imagen 6">
            <a:extLst>
              <a:ext uri="{FF2B5EF4-FFF2-40B4-BE49-F238E27FC236}">
                <a16:creationId xmlns:a16="http://schemas.microsoft.com/office/drawing/2014/main" id="{3B063D63-8DD8-4529-A478-09F2FD84521F}"/>
              </a:ext>
            </a:extLst>
          </p:cNvPr>
          <p:cNvPicPr>
            <a:picLocks noChangeAspect="1"/>
          </p:cNvPicPr>
          <p:nvPr/>
        </p:nvPicPr>
        <p:blipFill>
          <a:blip r:embed="rId2"/>
          <a:stretch>
            <a:fillRect/>
          </a:stretch>
        </p:blipFill>
        <p:spPr>
          <a:xfrm>
            <a:off x="-9588" y="820957"/>
            <a:ext cx="12194172" cy="5412981"/>
          </a:xfrm>
          <a:prstGeom prst="rect">
            <a:avLst/>
          </a:prstGeom>
        </p:spPr>
      </p:pic>
      <p:pic>
        <p:nvPicPr>
          <p:cNvPr id="3" name="Imagen 2">
            <a:extLst>
              <a:ext uri="{FF2B5EF4-FFF2-40B4-BE49-F238E27FC236}">
                <a16:creationId xmlns:a16="http://schemas.microsoft.com/office/drawing/2014/main" id="{9828D1D1-0562-41BB-A53E-4C83DAA21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9993" y="4356847"/>
            <a:ext cx="3244592" cy="2164751"/>
          </a:xfrm>
          <a:prstGeom prst="rect">
            <a:avLst/>
          </a:prstGeom>
        </p:spPr>
      </p:pic>
    </p:spTree>
    <p:extLst>
      <p:ext uri="{BB962C8B-B14F-4D97-AF65-F5344CB8AC3E}">
        <p14:creationId xmlns:p14="http://schemas.microsoft.com/office/powerpoint/2010/main" val="1711120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156995-D2BD-E4A2-5F2E-8F4AE21014A2}"/>
              </a:ext>
            </a:extLst>
          </p:cNvPr>
          <p:cNvSpPr>
            <a:spLocks noGrp="1"/>
          </p:cNvSpPr>
          <p:nvPr>
            <p:ph type="title"/>
          </p:nvPr>
        </p:nvSpPr>
        <p:spPr/>
        <p:txBody>
          <a:bodyPr/>
          <a:lstStyle/>
          <a:p>
            <a:r>
              <a:rPr lang="en-US" altLang="ja-JP" dirty="0"/>
              <a:t>Lessons learned</a:t>
            </a:r>
            <a:endParaRPr kumimoji="1" lang="en-US" altLang="ja-JP" dirty="0"/>
          </a:p>
        </p:txBody>
      </p:sp>
      <p:sp>
        <p:nvSpPr>
          <p:cNvPr id="3" name="テキスト プレースホルダー 4">
            <a:extLst>
              <a:ext uri="{FF2B5EF4-FFF2-40B4-BE49-F238E27FC236}">
                <a16:creationId xmlns:a16="http://schemas.microsoft.com/office/drawing/2014/main" id="{A6343683-56B8-3EF1-64B8-8EEE54C543F4}"/>
              </a:ext>
            </a:extLst>
          </p:cNvPr>
          <p:cNvSpPr txBox="1">
            <a:spLocks noGrp="1"/>
          </p:cNvSpPr>
          <p:nvPr>
            <p:ph type="body" idx="1"/>
          </p:nvPr>
        </p:nvSpPr>
        <p:spPr>
          <a:xfrm>
            <a:off x="613954" y="1423938"/>
            <a:ext cx="10998200" cy="364711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ja-JP" sz="2400" dirty="0">
                <a:solidFill>
                  <a:schemeClr val="tx1"/>
                </a:solidFill>
              </a:rPr>
              <a:t>Campaigns observed in one country are often observed in another country a few days later.</a:t>
            </a:r>
          </a:p>
          <a:p>
            <a:pPr marL="342900" indent="-342900">
              <a:lnSpc>
                <a:spcPct val="150000"/>
              </a:lnSpc>
              <a:buFont typeface="Arial" panose="020B0604020202020204" pitchFamily="34" charset="0"/>
              <a:buChar char="•"/>
            </a:pPr>
            <a:r>
              <a:rPr lang="en-US" altLang="ja-JP" sz="2400" dirty="0">
                <a:solidFill>
                  <a:schemeClr val="tx1"/>
                </a:solidFill>
              </a:rPr>
              <a:t>Cross-country cooperation is important.</a:t>
            </a:r>
          </a:p>
          <a:p>
            <a:pPr marL="342900" indent="-342900">
              <a:lnSpc>
                <a:spcPct val="150000"/>
              </a:lnSpc>
              <a:buFont typeface="Arial" panose="020B0604020202020204" pitchFamily="34" charset="0"/>
              <a:buChar char="•"/>
            </a:pPr>
            <a:r>
              <a:rPr lang="en-US" altLang="ja-JP" sz="2400" dirty="0">
                <a:solidFill>
                  <a:schemeClr val="tx1"/>
                </a:solidFill>
              </a:rPr>
              <a:t>Having said that, the situation differs in some points from one country to another, but we can learn from the points in common to enhance our cybersecurity.</a:t>
            </a:r>
          </a:p>
        </p:txBody>
      </p:sp>
    </p:spTree>
    <p:extLst>
      <p:ext uri="{BB962C8B-B14F-4D97-AF65-F5344CB8AC3E}">
        <p14:creationId xmlns:p14="http://schemas.microsoft.com/office/powerpoint/2010/main" val="291089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7A2458B9-53D9-0C34-AB83-740A9CA6BCA2}"/>
              </a:ext>
            </a:extLst>
          </p:cNvPr>
          <p:cNvSpPr>
            <a:spLocks noGrp="1"/>
          </p:cNvSpPr>
          <p:nvPr>
            <p:ph type="body" idx="1"/>
          </p:nvPr>
        </p:nvSpPr>
        <p:spPr>
          <a:xfrm>
            <a:off x="1040675" y="754602"/>
            <a:ext cx="4561228" cy="1177830"/>
          </a:xfrm>
        </p:spPr>
        <p:txBody>
          <a:bodyPr/>
          <a:lstStyle/>
          <a:p>
            <a:r>
              <a:rPr lang="pt-BR" dirty="0" err="1"/>
              <a:t>Thank</a:t>
            </a:r>
            <a:r>
              <a:rPr lang="pt-BR" dirty="0"/>
              <a:t> </a:t>
            </a:r>
            <a:r>
              <a:rPr lang="pt-BR" dirty="0" err="1"/>
              <a:t>you</a:t>
            </a:r>
            <a:r>
              <a:rPr lang="pt-BR" dirty="0"/>
              <a:t>!</a:t>
            </a:r>
          </a:p>
          <a:p>
            <a:r>
              <a:rPr lang="ja-JP" altLang="es-ES" dirty="0"/>
              <a:t>ありがとうございます</a:t>
            </a:r>
            <a:r>
              <a:rPr lang="ja-JP" altLang="en-US" dirty="0"/>
              <a:t>！</a:t>
            </a:r>
            <a:endParaRPr lang="pt-BR" dirty="0"/>
          </a:p>
        </p:txBody>
      </p:sp>
      <p:pic>
        <p:nvPicPr>
          <p:cNvPr id="3" name="Picture 2" descr="Masato Ikegami">
            <a:extLst>
              <a:ext uri="{FF2B5EF4-FFF2-40B4-BE49-F238E27FC236}">
                <a16:creationId xmlns:a16="http://schemas.microsoft.com/office/drawing/2014/main" id="{0DB478C4-553E-442C-B6D7-F530FCBA7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70" y="1932432"/>
            <a:ext cx="996601" cy="9966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Josep Albors">
            <a:extLst>
              <a:ext uri="{FF2B5EF4-FFF2-40B4-BE49-F238E27FC236}">
                <a16:creationId xmlns:a16="http://schemas.microsoft.com/office/drawing/2014/main" id="{9AF3425E-8531-4B1D-BACB-F1FE35850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70" y="3206496"/>
            <a:ext cx="996601" cy="996601"/>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CD99C54D-74A9-4525-B9F0-1F274C2ADA3C}"/>
              </a:ext>
            </a:extLst>
          </p:cNvPr>
          <p:cNvSpPr/>
          <p:nvPr/>
        </p:nvSpPr>
        <p:spPr>
          <a:xfrm>
            <a:off x="1912942" y="1932432"/>
            <a:ext cx="6096000" cy="461665"/>
          </a:xfrm>
          <a:prstGeom prst="rect">
            <a:avLst/>
          </a:prstGeom>
        </p:spPr>
        <p:txBody>
          <a:bodyPr>
            <a:spAutoFit/>
          </a:bodyPr>
          <a:lstStyle/>
          <a:p>
            <a:r>
              <a:rPr lang="it-IT" sz="2400" dirty="0"/>
              <a:t>ikegami.masato@canon-its.co.jp</a:t>
            </a:r>
            <a:endParaRPr lang="es-ES" sz="2400" dirty="0"/>
          </a:p>
        </p:txBody>
      </p:sp>
      <p:sp>
        <p:nvSpPr>
          <p:cNvPr id="8" name="Rectángulo 7">
            <a:extLst>
              <a:ext uri="{FF2B5EF4-FFF2-40B4-BE49-F238E27FC236}">
                <a16:creationId xmlns:a16="http://schemas.microsoft.com/office/drawing/2014/main" id="{C727B016-2882-46E6-B5D0-42AE4A50B2DB}"/>
              </a:ext>
            </a:extLst>
          </p:cNvPr>
          <p:cNvSpPr/>
          <p:nvPr/>
        </p:nvSpPr>
        <p:spPr>
          <a:xfrm>
            <a:off x="1912942" y="3185737"/>
            <a:ext cx="2829746" cy="461665"/>
          </a:xfrm>
          <a:prstGeom prst="rect">
            <a:avLst/>
          </a:prstGeom>
        </p:spPr>
        <p:txBody>
          <a:bodyPr wrap="square">
            <a:spAutoFit/>
          </a:bodyPr>
          <a:lstStyle/>
          <a:p>
            <a:r>
              <a:rPr lang="it-IT" sz="2400" dirty="0"/>
              <a:t>josep@ontinet.com</a:t>
            </a:r>
            <a:endParaRPr lang="es-ES" sz="2400" dirty="0"/>
          </a:p>
        </p:txBody>
      </p:sp>
      <p:pic>
        <p:nvPicPr>
          <p:cNvPr id="2052" name="Picture 4" descr="email&quot; Icon - Download for free – Iconduck">
            <a:extLst>
              <a:ext uri="{FF2B5EF4-FFF2-40B4-BE49-F238E27FC236}">
                <a16:creationId xmlns:a16="http://schemas.microsoft.com/office/drawing/2014/main" id="{8739B9E8-B0DE-4D4A-9753-994B5BAAE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535" y="2007907"/>
            <a:ext cx="390407" cy="3107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il&quot; Icon - Download for free – Iconduck">
            <a:extLst>
              <a:ext uri="{FF2B5EF4-FFF2-40B4-BE49-F238E27FC236}">
                <a16:creationId xmlns:a16="http://schemas.microsoft.com/office/drawing/2014/main" id="{6A8BDD17-4F18-487D-9B0A-63196213C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535" y="3261213"/>
            <a:ext cx="390407" cy="3107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X Social Media Black icon PNG and SVG Vector Free Download">
            <a:extLst>
              <a:ext uri="{FF2B5EF4-FFF2-40B4-BE49-F238E27FC236}">
                <a16:creationId xmlns:a16="http://schemas.microsoft.com/office/drawing/2014/main" id="{EE7B9F02-D329-49DF-81E3-7F1AE6E93E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9621" y="3689530"/>
            <a:ext cx="417576" cy="4175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9C85023D-0599-4924-9664-272399807BC4}"/>
              </a:ext>
            </a:extLst>
          </p:cNvPr>
          <p:cNvSpPr/>
          <p:nvPr/>
        </p:nvSpPr>
        <p:spPr>
          <a:xfrm>
            <a:off x="1957197" y="3689530"/>
            <a:ext cx="2829746" cy="461665"/>
          </a:xfrm>
          <a:prstGeom prst="rect">
            <a:avLst/>
          </a:prstGeom>
        </p:spPr>
        <p:txBody>
          <a:bodyPr wrap="square">
            <a:spAutoFit/>
          </a:bodyPr>
          <a:lstStyle/>
          <a:p>
            <a:r>
              <a:rPr lang="it-IT" sz="2400" dirty="0"/>
              <a:t>x.com/josepalbors</a:t>
            </a:r>
            <a:endParaRPr lang="es-ES" sz="2400" dirty="0"/>
          </a:p>
        </p:txBody>
      </p:sp>
    </p:spTree>
    <p:extLst>
      <p:ext uri="{BB962C8B-B14F-4D97-AF65-F5344CB8AC3E}">
        <p14:creationId xmlns:p14="http://schemas.microsoft.com/office/powerpoint/2010/main" val="1025575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85">
            <a:extLst>
              <a:ext uri="{FF2B5EF4-FFF2-40B4-BE49-F238E27FC236}">
                <a16:creationId xmlns:a16="http://schemas.microsoft.com/office/drawing/2014/main" id="{2B4B30CD-22B7-4D7E-835E-6D18AB0F71D4}"/>
              </a:ext>
            </a:extLst>
          </p:cNvPr>
          <p:cNvPicPr>
            <a:picLocks/>
          </p:cNvPicPr>
          <p:nvPr/>
        </p:nvPicPr>
        <p:blipFill>
          <a:blip r:embed="rId2" cstate="print">
            <a:extLst>
              <a:ext uri="{28A0092B-C50C-407E-A947-70E740481C1C}">
                <a14:useLocalDpi xmlns:a14="http://schemas.microsoft.com/office/drawing/2010/main" val="0"/>
              </a:ext>
            </a:extLst>
          </a:blip>
          <a:srcRect t="181" b="181"/>
          <a:stretch>
            <a:fillRect/>
          </a:stretch>
        </p:blipFill>
        <p:spPr>
          <a:xfrm>
            <a:off x="24384" y="499872"/>
            <a:ext cx="12143232" cy="5858256"/>
          </a:xfrm>
          <a:prstGeom prst="rect">
            <a:avLst/>
          </a:prstGeom>
        </p:spPr>
      </p:pic>
      <p:pic>
        <p:nvPicPr>
          <p:cNvPr id="6" name="Picture 4" descr="Medalla de oro - Iconos gratis de deportes">
            <a:extLst>
              <a:ext uri="{FF2B5EF4-FFF2-40B4-BE49-F238E27FC236}">
                <a16:creationId xmlns:a16="http://schemas.microsoft.com/office/drawing/2014/main" id="{6245DE8D-0210-4AE2-B4D3-6DABE59BA9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7204" y="2718562"/>
            <a:ext cx="532508" cy="5325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Medalla de bronce - Iconos gratis de deportes">
            <a:extLst>
              <a:ext uri="{FF2B5EF4-FFF2-40B4-BE49-F238E27FC236}">
                <a16:creationId xmlns:a16="http://schemas.microsoft.com/office/drawing/2014/main" id="{06A186E5-929B-4F52-AC50-2929E87906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6520" y="2718562"/>
            <a:ext cx="400775" cy="400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Medalla de plata - Iconos gratis de deportes">
            <a:extLst>
              <a:ext uri="{FF2B5EF4-FFF2-40B4-BE49-F238E27FC236}">
                <a16:creationId xmlns:a16="http://schemas.microsoft.com/office/drawing/2014/main" id="{70421009-1EA8-4CCD-B94C-2798E585D6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4960" y="2508518"/>
            <a:ext cx="685785" cy="685785"/>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a:extLst>
              <a:ext uri="{FF2B5EF4-FFF2-40B4-BE49-F238E27FC236}">
                <a16:creationId xmlns:a16="http://schemas.microsoft.com/office/drawing/2014/main" id="{6690BC24-8A08-4762-9F12-3AC50430ECFB}"/>
              </a:ext>
            </a:extLst>
          </p:cNvPr>
          <p:cNvSpPr>
            <a:spLocks noGrp="1"/>
          </p:cNvSpPr>
          <p:nvPr>
            <p:ph type="title"/>
          </p:nvPr>
        </p:nvSpPr>
        <p:spPr>
          <a:xfrm>
            <a:off x="97457" y="-20508"/>
            <a:ext cx="10998900" cy="575244"/>
          </a:xfrm>
        </p:spPr>
        <p:txBody>
          <a:bodyPr/>
          <a:lstStyle/>
          <a:p>
            <a:r>
              <a:rPr lang="es-ES" dirty="0"/>
              <a:t>Global </a:t>
            </a:r>
            <a:r>
              <a:rPr lang="es-ES" dirty="0" err="1"/>
              <a:t>threats</a:t>
            </a:r>
            <a:r>
              <a:rPr lang="es-ES" dirty="0"/>
              <a:t> </a:t>
            </a:r>
            <a:r>
              <a:rPr lang="es-ES" dirty="0" err="1"/>
              <a:t>detections</a:t>
            </a:r>
            <a:endParaRPr lang="es-ES" dirty="0"/>
          </a:p>
        </p:txBody>
      </p:sp>
      <p:pic>
        <p:nvPicPr>
          <p:cNvPr id="4" name="Imagen 3">
            <a:extLst>
              <a:ext uri="{FF2B5EF4-FFF2-40B4-BE49-F238E27FC236}">
                <a16:creationId xmlns:a16="http://schemas.microsoft.com/office/drawing/2014/main" id="{E50AEF0D-6034-49F0-8F5E-2745AE2D0D30}"/>
              </a:ext>
            </a:extLst>
          </p:cNvPr>
          <p:cNvPicPr>
            <a:picLocks noChangeAspect="1"/>
          </p:cNvPicPr>
          <p:nvPr/>
        </p:nvPicPr>
        <p:blipFill>
          <a:blip r:embed="rId6"/>
          <a:stretch>
            <a:fillRect/>
          </a:stretch>
        </p:blipFill>
        <p:spPr>
          <a:xfrm>
            <a:off x="779827" y="3228099"/>
            <a:ext cx="1006301" cy="3130029"/>
          </a:xfrm>
          <a:prstGeom prst="rect">
            <a:avLst/>
          </a:prstGeom>
        </p:spPr>
      </p:pic>
      <p:sp>
        <p:nvSpPr>
          <p:cNvPr id="13" name="TextBox 33">
            <a:extLst>
              <a:ext uri="{FF2B5EF4-FFF2-40B4-BE49-F238E27FC236}">
                <a16:creationId xmlns:a16="http://schemas.microsoft.com/office/drawing/2014/main" id="{B4D290BF-2DB9-453F-9D2D-5B9053347633}"/>
              </a:ext>
            </a:extLst>
          </p:cNvPr>
          <p:cNvSpPr txBox="1"/>
          <p:nvPr/>
        </p:nvSpPr>
        <p:spPr>
          <a:xfrm rot="16200000">
            <a:off x="-1276645" y="4666000"/>
            <a:ext cx="3528169" cy="584775"/>
          </a:xfrm>
          <a:prstGeom prst="rect">
            <a:avLst/>
          </a:prstGeom>
          <a:noFill/>
        </p:spPr>
        <p:txBody>
          <a:bodyPr wrap="square">
            <a:spAutoFit/>
          </a:bodyPr>
          <a:lstStyle/>
          <a:p>
            <a:pPr marL="12700" algn="r">
              <a:lnSpc>
                <a:spcPct val="100000"/>
              </a:lnSpc>
              <a:spcBef>
                <a:spcPts val="130"/>
              </a:spcBef>
            </a:pPr>
            <a:r>
              <a:rPr lang="en-US" sz="3200" spc="-10" dirty="0">
                <a:solidFill>
                  <a:srgbClr val="6B7079"/>
                </a:solidFill>
                <a:latin typeface="+mj-lt"/>
                <a:cs typeface="Fedra Sans Alt Pro"/>
              </a:rPr>
              <a:t>All threats H2 2023</a:t>
            </a:r>
            <a:endParaRPr lang="en-US" sz="3200" dirty="0">
              <a:solidFill>
                <a:srgbClr val="6B7079"/>
              </a:solidFill>
              <a:latin typeface="+mj-lt"/>
              <a:cs typeface="FedraSansAltPro-BookLF"/>
            </a:endParaRPr>
          </a:p>
        </p:txBody>
      </p:sp>
      <p:pic>
        <p:nvPicPr>
          <p:cNvPr id="4102" name="Picture 6" descr="Archivo:ESET logo.svg - Wikipedia, la enciclopedia libre">
            <a:extLst>
              <a:ext uri="{FF2B5EF4-FFF2-40B4-BE49-F238E27FC236}">
                <a16:creationId xmlns:a16="http://schemas.microsoft.com/office/drawing/2014/main" id="{E063CDB6-737C-4705-94E3-67A0CC649F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2184" y="5898810"/>
            <a:ext cx="1160764" cy="459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1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E53B0B-8702-47E2-A7D0-59D278C815DF}"/>
              </a:ext>
            </a:extLst>
          </p:cNvPr>
          <p:cNvSpPr>
            <a:spLocks noGrp="1"/>
          </p:cNvSpPr>
          <p:nvPr>
            <p:ph type="title"/>
          </p:nvPr>
        </p:nvSpPr>
        <p:spPr>
          <a:xfrm>
            <a:off x="95794" y="66186"/>
            <a:ext cx="10998900" cy="979800"/>
          </a:xfrm>
        </p:spPr>
        <p:txBody>
          <a:bodyPr/>
          <a:lstStyle/>
          <a:p>
            <a:r>
              <a:rPr lang="es-ES" dirty="0" err="1"/>
              <a:t>Shared</a:t>
            </a:r>
            <a:r>
              <a:rPr lang="es-ES" dirty="0"/>
              <a:t> </a:t>
            </a:r>
            <a:r>
              <a:rPr lang="es-ES" dirty="0" err="1"/>
              <a:t>threat</a:t>
            </a:r>
            <a:r>
              <a:rPr lang="es-ES" dirty="0"/>
              <a:t> </a:t>
            </a:r>
            <a:r>
              <a:rPr lang="es-ES" dirty="0" err="1"/>
              <a:t>intelligence</a:t>
            </a:r>
            <a:endParaRPr lang="es-ES" dirty="0"/>
          </a:p>
        </p:txBody>
      </p:sp>
      <p:pic>
        <p:nvPicPr>
          <p:cNvPr id="6148" name="Picture 4" descr="Archivo:Canon wordmark.svg - Wikipedia, la enciclopedia libre">
            <a:extLst>
              <a:ext uri="{FF2B5EF4-FFF2-40B4-BE49-F238E27FC236}">
                <a16:creationId xmlns:a16="http://schemas.microsoft.com/office/drawing/2014/main" id="{A6D970FD-E112-45C7-8636-A84BFCA41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96" y="847344"/>
            <a:ext cx="3194027" cy="66808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FA90EDF1-B840-4F81-9B92-ACFC74F00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5106" y="501524"/>
            <a:ext cx="3988498" cy="1088923"/>
          </a:xfrm>
          <a:prstGeom prst="rect">
            <a:avLst/>
          </a:prstGeom>
        </p:spPr>
      </p:pic>
      <p:pic>
        <p:nvPicPr>
          <p:cNvPr id="6" name="Imagen 5">
            <a:extLst>
              <a:ext uri="{FF2B5EF4-FFF2-40B4-BE49-F238E27FC236}">
                <a16:creationId xmlns:a16="http://schemas.microsoft.com/office/drawing/2014/main" id="{645274B5-70EC-4509-8AFA-D093E235CB6D}"/>
              </a:ext>
            </a:extLst>
          </p:cNvPr>
          <p:cNvPicPr>
            <a:picLocks noChangeAspect="1"/>
          </p:cNvPicPr>
          <p:nvPr/>
        </p:nvPicPr>
        <p:blipFill>
          <a:blip r:embed="rId4"/>
          <a:stretch>
            <a:fillRect/>
          </a:stretch>
        </p:blipFill>
        <p:spPr>
          <a:xfrm>
            <a:off x="7158611" y="1865579"/>
            <a:ext cx="4905373" cy="1877365"/>
          </a:xfrm>
          <a:prstGeom prst="rect">
            <a:avLst/>
          </a:prstGeom>
        </p:spPr>
      </p:pic>
      <p:pic>
        <p:nvPicPr>
          <p:cNvPr id="6152" name="Picture 8" descr="Shinagawa Head Office Building of Canon Marketing Japan">
            <a:extLst>
              <a:ext uri="{FF2B5EF4-FFF2-40B4-BE49-F238E27FC236}">
                <a16:creationId xmlns:a16="http://schemas.microsoft.com/office/drawing/2014/main" id="{A6F12F55-EB66-4520-8AC5-041413C2BE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710" y="1640091"/>
            <a:ext cx="3395698" cy="48105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Archivo:ESET logo.svg - Wikipedia, la enciclopedia libre">
            <a:extLst>
              <a:ext uri="{FF2B5EF4-FFF2-40B4-BE49-F238E27FC236}">
                <a16:creationId xmlns:a16="http://schemas.microsoft.com/office/drawing/2014/main" id="{E9E6D1BD-FE6C-4F46-AD31-509B731702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583" y="4491146"/>
            <a:ext cx="2744853" cy="1086147"/>
          </a:xfrm>
          <a:prstGeom prst="rect">
            <a:avLst/>
          </a:prstGeom>
          <a:noFill/>
          <a:extLst>
            <a:ext uri="{909E8E84-426E-40DD-AFC4-6F175D3DCCD1}">
              <a14:hiddenFill xmlns:a14="http://schemas.microsoft.com/office/drawing/2010/main">
                <a:solidFill>
                  <a:srgbClr val="FFFFFF"/>
                </a:solidFill>
              </a14:hiddenFill>
            </a:ext>
          </a:extLst>
        </p:spPr>
      </p:pic>
      <p:pic>
        <p:nvPicPr>
          <p:cNvPr id="8" name="Gráfico 7" descr="Apretón de manos">
            <a:extLst>
              <a:ext uri="{FF2B5EF4-FFF2-40B4-BE49-F238E27FC236}">
                <a16:creationId xmlns:a16="http://schemas.microsoft.com/office/drawing/2014/main" id="{2647A4C7-BE64-4C83-B431-4B6B3A96B0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68053" y="1280707"/>
            <a:ext cx="3867913" cy="3867913"/>
          </a:xfrm>
          <a:prstGeom prst="rect">
            <a:avLst/>
          </a:prstGeom>
        </p:spPr>
      </p:pic>
      <p:pic>
        <p:nvPicPr>
          <p:cNvPr id="9" name="Imagen 8">
            <a:extLst>
              <a:ext uri="{FF2B5EF4-FFF2-40B4-BE49-F238E27FC236}">
                <a16:creationId xmlns:a16="http://schemas.microsoft.com/office/drawing/2014/main" id="{3B1E4DD7-FC3C-491A-8533-78F46077CB63}"/>
              </a:ext>
            </a:extLst>
          </p:cNvPr>
          <p:cNvPicPr>
            <a:picLocks noChangeAspect="1"/>
          </p:cNvPicPr>
          <p:nvPr/>
        </p:nvPicPr>
        <p:blipFill>
          <a:blip r:embed="rId9"/>
          <a:stretch>
            <a:fillRect/>
          </a:stretch>
        </p:blipFill>
        <p:spPr>
          <a:xfrm>
            <a:off x="6967728" y="4207999"/>
            <a:ext cx="5096256" cy="2148477"/>
          </a:xfrm>
          <a:prstGeom prst="rect">
            <a:avLst/>
          </a:prstGeom>
        </p:spPr>
      </p:pic>
    </p:spTree>
    <p:extLst>
      <p:ext uri="{BB962C8B-B14F-4D97-AF65-F5344CB8AC3E}">
        <p14:creationId xmlns:p14="http://schemas.microsoft.com/office/powerpoint/2010/main" val="421485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D0CA6D71-6AE4-4DEF-B33F-5C92F8F44C36}"/>
              </a:ext>
            </a:extLst>
          </p:cNvPr>
          <p:cNvSpPr>
            <a:spLocks noGrp="1"/>
          </p:cNvSpPr>
          <p:nvPr>
            <p:ph type="title"/>
          </p:nvPr>
        </p:nvSpPr>
        <p:spPr>
          <a:xfrm>
            <a:off x="0" y="90810"/>
            <a:ext cx="10998900" cy="979800"/>
          </a:xfrm>
        </p:spPr>
        <p:txBody>
          <a:bodyPr/>
          <a:lstStyle/>
          <a:p>
            <a:r>
              <a:rPr lang="es-ES" sz="3200" dirty="0"/>
              <a:t>Similar malware </a:t>
            </a:r>
            <a:r>
              <a:rPr lang="es-ES" sz="3200" dirty="0" err="1"/>
              <a:t>campaigns</a:t>
            </a:r>
            <a:endParaRPr lang="es-ES" sz="3200" dirty="0"/>
          </a:p>
        </p:txBody>
      </p:sp>
      <p:pic>
        <p:nvPicPr>
          <p:cNvPr id="3" name="Imagen 2">
            <a:extLst>
              <a:ext uri="{FF2B5EF4-FFF2-40B4-BE49-F238E27FC236}">
                <a16:creationId xmlns:a16="http://schemas.microsoft.com/office/drawing/2014/main" id="{D58EC87E-9CF8-4976-B266-42861EFF2A45}"/>
              </a:ext>
            </a:extLst>
          </p:cNvPr>
          <p:cNvPicPr>
            <a:picLocks noChangeAspect="1"/>
          </p:cNvPicPr>
          <p:nvPr/>
        </p:nvPicPr>
        <p:blipFill>
          <a:blip r:embed="rId2"/>
          <a:stretch>
            <a:fillRect/>
          </a:stretch>
        </p:blipFill>
        <p:spPr>
          <a:xfrm>
            <a:off x="335271" y="635712"/>
            <a:ext cx="10328358" cy="5888842"/>
          </a:xfrm>
          <a:prstGeom prst="rect">
            <a:avLst/>
          </a:prstGeom>
        </p:spPr>
      </p:pic>
      <p:pic>
        <p:nvPicPr>
          <p:cNvPr id="6150" name="Picture 6" descr="Lupa - Iconos gratis de ui">
            <a:extLst>
              <a:ext uri="{FF2B5EF4-FFF2-40B4-BE49-F238E27FC236}">
                <a16:creationId xmlns:a16="http://schemas.microsoft.com/office/drawing/2014/main" id="{EA8507CA-FBDA-4C42-B929-E641FF55E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26285" y="2557570"/>
            <a:ext cx="1419153" cy="141915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upa - Iconos gratis de ui">
            <a:extLst>
              <a:ext uri="{FF2B5EF4-FFF2-40B4-BE49-F238E27FC236}">
                <a16:creationId xmlns:a16="http://schemas.microsoft.com/office/drawing/2014/main" id="{9F6F73B4-8AD5-43D8-9298-CFE8EFA87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019" y="2656300"/>
            <a:ext cx="1010653" cy="101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191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27854C-7EC4-40E5-A1B5-7ADBB0E3DF54}"/>
              </a:ext>
            </a:extLst>
          </p:cNvPr>
          <p:cNvSpPr>
            <a:spLocks noGrp="1"/>
          </p:cNvSpPr>
          <p:nvPr>
            <p:ph type="title"/>
          </p:nvPr>
        </p:nvSpPr>
        <p:spPr>
          <a:xfrm>
            <a:off x="112064" y="86628"/>
            <a:ext cx="11284247" cy="979800"/>
          </a:xfrm>
        </p:spPr>
        <p:txBody>
          <a:bodyPr/>
          <a:lstStyle/>
          <a:p>
            <a:r>
              <a:rPr lang="es-ES" sz="2800" dirty="0" err="1"/>
              <a:t>Spain</a:t>
            </a:r>
            <a:r>
              <a:rPr lang="es-ES" sz="2800" dirty="0"/>
              <a:t> more </a:t>
            </a:r>
            <a:r>
              <a:rPr lang="es-ES" sz="2800" dirty="0" err="1"/>
              <a:t>unique</a:t>
            </a:r>
            <a:r>
              <a:rPr lang="es-ES" sz="2800" dirty="0"/>
              <a:t> malware </a:t>
            </a:r>
            <a:r>
              <a:rPr lang="es-ES" sz="2800" dirty="0" err="1"/>
              <a:t>campaigns</a:t>
            </a:r>
            <a:r>
              <a:rPr lang="es-ES" sz="2800" dirty="0"/>
              <a:t>: SMS and WhatsApp</a:t>
            </a:r>
          </a:p>
        </p:txBody>
      </p:sp>
      <p:pic>
        <p:nvPicPr>
          <p:cNvPr id="5122" name="Picture 2" descr="https://blogs.protegerse.com/wp-content/Whats2-2-932x1024.png">
            <a:extLst>
              <a:ext uri="{FF2B5EF4-FFF2-40B4-BE49-F238E27FC236}">
                <a16:creationId xmlns:a16="http://schemas.microsoft.com/office/drawing/2014/main" id="{A6CAF356-5EB3-43A2-8205-4F3C79E9C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4556" y="715019"/>
            <a:ext cx="5238894" cy="575585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blogs.protegerse.com/wp-content/mensajes1-1024x906.png">
            <a:extLst>
              <a:ext uri="{FF2B5EF4-FFF2-40B4-BE49-F238E27FC236}">
                <a16:creationId xmlns:a16="http://schemas.microsoft.com/office/drawing/2014/main" id="{6EAB207E-B023-41D5-B298-71669C379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11" y="797521"/>
            <a:ext cx="6302436" cy="557577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A29C0D8E-1F2B-44DE-AE15-14122105B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6259" y="86628"/>
            <a:ext cx="948116" cy="553067"/>
          </a:xfrm>
          <a:prstGeom prst="rect">
            <a:avLst/>
          </a:prstGeom>
        </p:spPr>
      </p:pic>
    </p:spTree>
    <p:extLst>
      <p:ext uri="{BB962C8B-B14F-4D97-AF65-F5344CB8AC3E}">
        <p14:creationId xmlns:p14="http://schemas.microsoft.com/office/powerpoint/2010/main" val="131947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https://blogs.protegerse.com/wp-content/correos_web3.png">
            <a:extLst>
              <a:ext uri="{FF2B5EF4-FFF2-40B4-BE49-F238E27FC236}">
                <a16:creationId xmlns:a16="http://schemas.microsoft.com/office/drawing/2014/main" id="{0A1D569E-D005-4C1C-B595-D2349C254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4688" y="109413"/>
            <a:ext cx="6837312" cy="63514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2" descr="https://blogs.protegerse.com/wp-content/sms1.png">
            <a:extLst>
              <a:ext uri="{FF2B5EF4-FFF2-40B4-BE49-F238E27FC236}">
                <a16:creationId xmlns:a16="http://schemas.microsoft.com/office/drawing/2014/main" id="{46A56A57-2FE7-417E-BCAA-92F08EBEB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096" y="738362"/>
            <a:ext cx="4006839" cy="35791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D4B34E1F-1B42-467B-A64C-0B542E9AD0AD}"/>
              </a:ext>
            </a:extLst>
          </p:cNvPr>
          <p:cNvSpPr>
            <a:spLocks noGrp="1"/>
          </p:cNvSpPr>
          <p:nvPr>
            <p:ph type="title"/>
          </p:nvPr>
        </p:nvSpPr>
        <p:spPr>
          <a:xfrm>
            <a:off x="0" y="90810"/>
            <a:ext cx="10998900" cy="979800"/>
          </a:xfrm>
        </p:spPr>
        <p:txBody>
          <a:bodyPr/>
          <a:lstStyle/>
          <a:p>
            <a:r>
              <a:rPr lang="es-ES" sz="3200" dirty="0" err="1"/>
              <a:t>With</a:t>
            </a:r>
            <a:r>
              <a:rPr lang="es-ES" sz="3200" dirty="0"/>
              <a:t> </a:t>
            </a:r>
            <a:r>
              <a:rPr lang="es-ES" sz="3200" dirty="0" err="1"/>
              <a:t>some</a:t>
            </a:r>
            <a:r>
              <a:rPr lang="es-ES" sz="3200" dirty="0"/>
              <a:t> </a:t>
            </a:r>
            <a:r>
              <a:rPr lang="es-ES" sz="3200" dirty="0" err="1"/>
              <a:t>exceptions</a:t>
            </a:r>
            <a:endParaRPr lang="es-ES" sz="3200" dirty="0"/>
          </a:p>
        </p:txBody>
      </p:sp>
      <p:pic>
        <p:nvPicPr>
          <p:cNvPr id="2" name="Imagen 1">
            <a:extLst>
              <a:ext uri="{FF2B5EF4-FFF2-40B4-BE49-F238E27FC236}">
                <a16:creationId xmlns:a16="http://schemas.microsoft.com/office/drawing/2014/main" id="{3FC813E8-E500-41CC-B7C5-F179727A82B0}"/>
              </a:ext>
            </a:extLst>
          </p:cNvPr>
          <p:cNvPicPr>
            <a:picLocks noChangeAspect="1"/>
          </p:cNvPicPr>
          <p:nvPr/>
        </p:nvPicPr>
        <p:blipFill>
          <a:blip r:embed="rId4"/>
          <a:stretch>
            <a:fillRect/>
          </a:stretch>
        </p:blipFill>
        <p:spPr>
          <a:xfrm>
            <a:off x="1869137" y="3341340"/>
            <a:ext cx="3298748" cy="3119529"/>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a16="http://schemas.microsoft.com/office/drawing/2014/main" id="{5CE28EA5-34B2-4E0D-86D4-A8DF42C26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9769" y="90810"/>
            <a:ext cx="948116" cy="553067"/>
          </a:xfrm>
          <a:prstGeom prst="rect">
            <a:avLst/>
          </a:prstGeom>
        </p:spPr>
      </p:pic>
    </p:spTree>
    <p:extLst>
      <p:ext uri="{BB962C8B-B14F-4D97-AF65-F5344CB8AC3E}">
        <p14:creationId xmlns:p14="http://schemas.microsoft.com/office/powerpoint/2010/main" val="385757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50"/>
                                        </p:tgtEl>
                                        <p:attrNameLst>
                                          <p:attrName>style.visibility</p:attrName>
                                        </p:attrNameLst>
                                      </p:cBhvr>
                                      <p:to>
                                        <p:strVal val="visible"/>
                                      </p:to>
                                    </p:set>
                                    <p:anim calcmode="lin" valueType="num">
                                      <p:cBhvr additive="base">
                                        <p:cTn id="11" dur="500" fill="hold"/>
                                        <p:tgtEl>
                                          <p:spTgt spid="10250"/>
                                        </p:tgtEl>
                                        <p:attrNameLst>
                                          <p:attrName>ppt_x</p:attrName>
                                        </p:attrNameLst>
                                      </p:cBhvr>
                                      <p:tavLst>
                                        <p:tav tm="0">
                                          <p:val>
                                            <p:strVal val="#ppt_x"/>
                                          </p:val>
                                        </p:tav>
                                        <p:tav tm="100000">
                                          <p:val>
                                            <p:strVal val="#ppt_x"/>
                                          </p:val>
                                        </p:tav>
                                      </p:tavLst>
                                    </p:anim>
                                    <p:anim calcmode="lin" valueType="num">
                                      <p:cBhvr additive="base">
                                        <p:cTn id="12" dur="500" fill="hold"/>
                                        <p:tgtEl>
                                          <p:spTgt spid="10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resentação1" id="{5D336420-B7E9-4DBA-8722-69F187D1C68B}" vid="{2C9EA3F8-FCCD-4961-830F-29880B663BF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FIRSTCON24-Slide_Deck_Speakers</Template>
  <TotalTime>1254</TotalTime>
  <Words>1637</Words>
  <Application>Microsoft Office PowerPoint</Application>
  <PresentationFormat>Panorámica</PresentationFormat>
  <Paragraphs>203</Paragraphs>
  <Slides>43</Slides>
  <Notes>10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43</vt:i4>
      </vt:variant>
    </vt:vector>
  </HeadingPairs>
  <TitlesOfParts>
    <vt:vector size="56" baseType="lpstr">
      <vt:lpstr>Fedra Sans Alt Pro</vt:lpstr>
      <vt:lpstr>FedraSansAltPro</vt:lpstr>
      <vt:lpstr>FedraSansAltPro-BookLF</vt:lpstr>
      <vt:lpstr>Noto Sans Symbols</vt:lpstr>
      <vt:lpstr>Open Sans</vt:lpstr>
      <vt:lpstr>Open Sans Light</vt:lpstr>
      <vt:lpstr>Open Sans Medium</vt:lpstr>
      <vt:lpstr>游ゴシック</vt:lpstr>
      <vt:lpstr>Arial</vt:lpstr>
      <vt:lpstr>Calibri</vt:lpstr>
      <vt:lpstr>Calibri Light</vt:lpstr>
      <vt:lpstr>Wingdings</vt:lpstr>
      <vt:lpstr>Tema do Office</vt:lpstr>
      <vt:lpstr>Masato Ikegami (Canon IT Solutions Inc., Japan) Josep Albors (Ontinet.com, Spain)</vt:lpstr>
      <vt:lpstr>Who we are?</vt:lpstr>
      <vt:lpstr>What do we have in common?</vt:lpstr>
      <vt:lpstr>Touristic destinations</vt:lpstr>
      <vt:lpstr>Global threats detections</vt:lpstr>
      <vt:lpstr>Shared threat intelligence</vt:lpstr>
      <vt:lpstr>Similar malware campaigns</vt:lpstr>
      <vt:lpstr>Spain more unique malware campaigns: SMS and WhatsApp</vt:lpstr>
      <vt:lpstr>With some exceptions</vt:lpstr>
      <vt:lpstr>With some exceptions</vt:lpstr>
      <vt:lpstr>Infostealers trends</vt:lpstr>
      <vt:lpstr>Emotet in Japan</vt:lpstr>
      <vt:lpstr>Emotet in Japan</vt:lpstr>
      <vt:lpstr>Emotet in Spain</vt:lpstr>
      <vt:lpstr>Emotet campaigns</vt:lpstr>
      <vt:lpstr>Emotet campaigns</vt:lpstr>
      <vt:lpstr>Emotet campaigns</vt:lpstr>
      <vt:lpstr>Affected organizations</vt:lpstr>
      <vt:lpstr>Infostealers targets</vt:lpstr>
      <vt:lpstr>Infostealers: Formbook &amp; Agent Tesla</vt:lpstr>
      <vt:lpstr>Infostealers: Formbook &amp; Agent Tesla</vt:lpstr>
      <vt:lpstr>Old vulnerabilities: CVE-2017-11882</vt:lpstr>
      <vt:lpstr>Old vulnerabilities: CVE-2017-11882</vt:lpstr>
      <vt:lpstr>Old vulnerabilities: CVE-2017-11882</vt:lpstr>
      <vt:lpstr>Old vulnerabilities: CVE-2017-11882</vt:lpstr>
      <vt:lpstr>Malicious JavaScript</vt:lpstr>
      <vt:lpstr>JS/Agent.PHC campaign</vt:lpstr>
      <vt:lpstr>JS/Agent.PHC campaign </vt:lpstr>
      <vt:lpstr>Scam trends</vt:lpstr>
      <vt:lpstr>Tech support scam in Japan</vt:lpstr>
      <vt:lpstr>Tech support scam in Spain</vt:lpstr>
      <vt:lpstr>Presentación de PowerPoint</vt:lpstr>
      <vt:lpstr>Presentación de PowerPoint</vt:lpstr>
      <vt:lpstr>Building our SOC</vt:lpstr>
      <vt:lpstr>FIRST encounter</vt:lpstr>
      <vt:lpstr>Elements used for our SOC</vt:lpstr>
      <vt:lpstr>Presentación de PowerPoint</vt:lpstr>
      <vt:lpstr>AUTOMATED EMAIL ANALYSIS</vt:lpstr>
      <vt:lpstr>Presentación de PowerPoint</vt:lpstr>
      <vt:lpstr>Threat Intelligence Value</vt:lpstr>
      <vt:lpstr>Next steps</vt:lpstr>
      <vt:lpstr>Lessons learned</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Josep</dc:creator>
  <cp:lastModifiedBy>Josep</cp:lastModifiedBy>
  <cp:revision>89</cp:revision>
  <dcterms:created xsi:type="dcterms:W3CDTF">2024-05-22T10:10:50Z</dcterms:created>
  <dcterms:modified xsi:type="dcterms:W3CDTF">2024-05-28T07:17:55Z</dcterms:modified>
</cp:coreProperties>
</file>