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2" r:id="rId4"/>
  </p:sldMasterIdLst>
  <p:notesMasterIdLst>
    <p:notesMasterId r:id="rId22"/>
  </p:notesMasterIdLst>
  <p:handoutMasterIdLst>
    <p:handoutMasterId r:id="rId23"/>
  </p:handoutMasterIdLst>
  <p:sldIdLst>
    <p:sldId id="293" r:id="rId5"/>
    <p:sldId id="295" r:id="rId6"/>
    <p:sldId id="294" r:id="rId7"/>
    <p:sldId id="303" r:id="rId8"/>
    <p:sldId id="304" r:id="rId9"/>
    <p:sldId id="305" r:id="rId10"/>
    <p:sldId id="309" r:id="rId11"/>
    <p:sldId id="321" r:id="rId12"/>
    <p:sldId id="2147309288" r:id="rId13"/>
    <p:sldId id="322" r:id="rId14"/>
    <p:sldId id="307" r:id="rId15"/>
    <p:sldId id="2147309287" r:id="rId16"/>
    <p:sldId id="326" r:id="rId17"/>
    <p:sldId id="306" r:id="rId18"/>
    <p:sldId id="325" r:id="rId19"/>
    <p:sldId id="299" r:id="rId20"/>
    <p:sldId id="301" r:id="rId21"/>
  </p:sldIdLst>
  <p:sldSz cx="12192000" cy="6858000"/>
  <p:notesSz cx="6877050" cy="9163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orient="horz" pos="3408">
          <p15:clr>
            <a:srgbClr val="A4A3A4"/>
          </p15:clr>
        </p15:guide>
        <p15:guide id="3" pos="384">
          <p15:clr>
            <a:srgbClr val="A4A3A4"/>
          </p15:clr>
        </p15:guide>
        <p15:guide id="4" pos="7296">
          <p15:clr>
            <a:srgbClr val="A4A3A4"/>
          </p15:clr>
        </p15:guide>
        <p15:guide id="5" orient="horz" pos="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F9A677-159D-1D38-4D71-2A5D54D76787}" name="Minter, Haley (She/Her)" initials="MH(" userId="S::HALEY.MINTER@cisa.dhs.gov::d3ac48ab-e765-4af2-bdd8-b98e7004eaa6" providerId="AD"/>
  <p188:author id="{2C9AF977-034E-7A4E-9BED-BB99CD439027}" name="Long, Shaun (He/Him)" initials="LS(" userId="S::shaun.long@cisa.dhs.gov::13593ccf-f0e7-48d4-ba2c-131ebb832a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CCD63-2E76-4EC9-8672-477A53B77ED5}" v="413" dt="2024-05-20T20:13:19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96" autoAdjust="0"/>
  </p:normalViewPr>
  <p:slideViewPr>
    <p:cSldViewPr snapToGrid="0">
      <p:cViewPr varScale="1">
        <p:scale>
          <a:sx n="84" d="100"/>
          <a:sy n="84" d="100"/>
        </p:scale>
        <p:origin x="1596" y="84"/>
      </p:cViewPr>
      <p:guideLst>
        <p:guide orient="horz" pos="4224"/>
        <p:guide orient="horz" pos="3408"/>
        <p:guide pos="384"/>
        <p:guide pos="7296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FA24478-A1CE-7F46-8BA1-64AE6022B7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B291239-1F81-6C4A-BEE1-05E869C86F5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5725" y="0"/>
            <a:ext cx="29813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8C0CE4E-D82E-5341-8AEE-73B0164A3BC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813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25A0C634-9D1D-964C-B369-B5DC459659D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5725" y="8704263"/>
            <a:ext cx="29813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4" tIns="45817" rIns="91634" bIns="458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E185A72-771F-5740-AB22-BFE275C2E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6D4B729-AA3D-AC43-ABA9-6A001E8F21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75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>
            <a:lvl1pPr defTabSz="892175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446275A-6C3C-9644-B67F-6031033EE4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19538" y="0"/>
            <a:ext cx="29575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>
            <a:lvl1pPr algn="r" defTabSz="892175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2E0CE74-775B-8A40-93A8-C8D7C62D5D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1800" y="669925"/>
            <a:ext cx="6088063" cy="342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66E28B01-3ADE-7F4D-84E0-8AE922B12C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319588"/>
            <a:ext cx="51022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4" tIns="44547" rIns="89094" bIns="44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DD97344A-31D7-764B-B2D0-DC1EBEA57B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13788"/>
            <a:ext cx="29575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4" tIns="44547" rIns="89094" bIns="44547" numCol="1" anchor="b" anchorCtr="0" compatLnSpc="1">
            <a:prstTxWarp prst="textNoShape">
              <a:avLst/>
            </a:prstTxWarp>
          </a:bodyPr>
          <a:lstStyle>
            <a:lvl1pPr defTabSz="892175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E4AE7837-02AB-3942-8B4E-8E613C6433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9538" y="8713788"/>
            <a:ext cx="2957512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94" tIns="44547" rIns="89094" bIns="44547" numCol="1" anchor="b" anchorCtr="0" compatLnSpc="1">
            <a:prstTxWarp prst="textNoShape">
              <a:avLst/>
            </a:prstTxWarp>
          </a:bodyPr>
          <a:lstStyle>
            <a:lvl1pPr algn="r" defTabSz="892175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09D8B99D-00E8-1541-BE04-F0148888E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333333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333333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333333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333333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rgbClr val="333333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6E7B7A17-F475-3844-BB9A-8736365FE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10FCB50E-EC7A-4346-AD6C-E685A639B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70FC1FAB-DFF2-014B-8D8C-C0309AA50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054DAE-9B1D-0349-9765-1B40B3DA898D}" type="slidenum">
              <a:rPr lang="en-US" altLang="en-US" sz="1200" smtClean="0">
                <a:latin typeface="Times" pitchFamily="2" charset="0"/>
              </a:rPr>
              <a:pPr/>
              <a:t>1</a:t>
            </a:fld>
            <a:endParaRPr lang="en-US" altLang="en-US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473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471F9A-B9F2-41D6-B914-1029BD6179B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953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44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1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54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59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0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532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22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31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73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82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3E6398-9017-E14D-BBE5-FC9BA91C7692}"/>
              </a:ext>
            </a:extLst>
          </p:cNvPr>
          <p:cNvSpPr txBox="1"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288"/>
          </a:solidFill>
        </p:spPr>
        <p:txBody>
          <a:bodyPr lIns="640080" tIns="640080">
            <a:spAutoFit/>
          </a:bodyPr>
          <a:lstStyle/>
          <a:p>
            <a:pPr>
              <a:defRPr/>
            </a:pPr>
            <a:r>
              <a:rPr lang="en-US" sz="1200" b="1" spc="300"/>
              <a:t>CISA | </a:t>
            </a:r>
            <a:r>
              <a:rPr lang="en-US" sz="1200" spc="300"/>
              <a:t>CYBERSECURITY AND INFRASTRUCTURE SECURITY AGENCY</a:t>
            </a: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40614A13-4D0E-664B-9224-7A2DA393E45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144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4F684AC-3A4A-274E-8BC8-9BD91CA9E2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" y="901700"/>
            <a:ext cx="109728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74"/>
            <a:ext cx="12192000" cy="4495800"/>
          </a:xfrm>
          <a:prstGeom prst="rect">
            <a:avLst/>
          </a:prstGeom>
          <a:solidFill>
            <a:srgbClr val="005288"/>
          </a:solidFill>
        </p:spPr>
        <p:txBody>
          <a:bodyPr lIns="640080" tIns="182880"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18776B3-B187-934B-8B8D-A209B2D5E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84AA-2AAB-D841-BF17-2D4C9BCE0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762023-F5BC-9B4E-AC64-53DEAAA2C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643650"/>
            <a:ext cx="1066800" cy="10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EF986B-7FE9-E94E-89E7-66D664904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EE8B7DF-B902-7749-B266-7817A506D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288"/>
          </a:solidFill>
        </p:spPr>
        <p:txBody>
          <a:bodyPr lIns="640080" tIns="274320" bIns="9144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856BAD-8753-0449-A526-572E9A2EA0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367E4-E490-5D4C-B162-F1E62EFCCB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55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8ECC622-1EF7-304A-800A-F6F715A81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288"/>
          </a:solidFill>
        </p:spPr>
        <p:txBody>
          <a:bodyPr lIns="640080" tIns="274320" bIns="9144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2C83E-0446-C546-81B9-4C48E8885CA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690C8-B626-274D-8FA3-63299A4AB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5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Presenter’s Name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June 28,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E69670-891C-AC40-A0B4-2FBDDB27F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  <a:lvl2pPr>
              <a:defRPr sz="2000">
                <a:solidFill>
                  <a:srgbClr val="5A5B5D"/>
                </a:solidFill>
              </a:defRPr>
            </a:lvl2pPr>
            <a:lvl3pPr>
              <a:defRPr sz="1800">
                <a:solidFill>
                  <a:srgbClr val="5A5B5D"/>
                </a:solidFill>
              </a:defRPr>
            </a:lvl3pPr>
            <a:lvl4pPr>
              <a:defRPr sz="1600">
                <a:solidFill>
                  <a:srgbClr val="5A5B5D"/>
                </a:solidFill>
              </a:defRPr>
            </a:lvl4pPr>
            <a:lvl5pPr>
              <a:defRPr sz="1400">
                <a:solidFill>
                  <a:srgbClr val="5A5B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18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2AB3B6C0-C197-0B48-929B-B347FE7B965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7">
            <a:extLst>
              <a:ext uri="{FF2B5EF4-FFF2-40B4-BE49-F238E27FC236}">
                <a16:creationId xmlns:a16="http://schemas.microsoft.com/office/drawing/2014/main" id="{0CF9E7B6-161F-514A-8354-FDD7129DB91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Presenter’s Name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June 28,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4631D-4A24-6447-AC2C-CA23B3ADC5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92DA1020-C785-0A4B-99D6-E80BD2902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26296-E3F9-C843-9FA1-CDB9F1474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C2934C-3790-2847-B756-3AFB31B80808}"/>
              </a:ext>
            </a:extLst>
          </p:cNvPr>
          <p:cNvSpPr txBox="1"/>
          <p:nvPr userDrawn="1"/>
        </p:nvSpPr>
        <p:spPr>
          <a:xfrm>
            <a:off x="533400" y="6040438"/>
            <a:ext cx="2514600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CYBERSECURITY &amp;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INFRASTRUCTURE</a:t>
            </a:r>
          </a:p>
          <a:p>
            <a:pPr>
              <a:defRPr/>
            </a:pPr>
            <a:r>
              <a:rPr lang="en-US" sz="1000" spc="300">
                <a:solidFill>
                  <a:srgbClr val="C0C2C4"/>
                </a:solidFill>
              </a:rPr>
              <a:t>SECURITY AGENCY</a:t>
            </a:r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504C0435-1B5E-3C4D-99E6-C4C05A18060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id="{0950115E-A6CB-F346-AD5A-866268717FFE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600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Presenter’s Name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June 28,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lIns="640080" tIns="274320" bIns="91440"/>
          <a:lstStyle>
            <a:lvl1pPr>
              <a:defRPr b="1"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948B0-3194-D540-8AC0-2A3C14D15F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01400" y="6175375"/>
            <a:ext cx="381000" cy="261938"/>
          </a:xfrm>
        </p:spPr>
        <p:txBody>
          <a:bodyPr/>
          <a:lstStyle>
            <a:lvl1pPr algn="r">
              <a:defRPr sz="1100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B28F5760-600B-E044-8357-0A373C456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0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2C07A9-BF36-524B-8413-4BEACA0FDA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6084888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BE5CA0B-222E-C54E-943E-7AAC7476519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C5A1-24AC-EE45-8892-34F91BFF93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C156F9C-CF41-3943-A805-1DEC23D3D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6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6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Wordmark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81646-5BCB-7749-9631-37BF39AF3C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5288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71FF733-53C8-BC45-A274-F2194CF8B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>
            <a:extLst>
              <a:ext uri="{FF2B5EF4-FFF2-40B4-BE49-F238E27FC236}">
                <a16:creationId xmlns:a16="http://schemas.microsoft.com/office/drawing/2014/main" id="{A48DD25C-886A-364F-A7EB-C56AF8D492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1049000" y="6167438"/>
            <a:ext cx="533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 b="1">
                <a:solidFill>
                  <a:srgbClr val="5A5B5D"/>
                </a:solidFill>
              </a:defRPr>
            </a:lvl1pPr>
          </a:lstStyle>
          <a:p>
            <a:pPr>
              <a:defRPr/>
            </a:pPr>
            <a:fld id="{D2512F38-016A-FD40-AA8F-15F02EBC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28" name="Straight Connector 2">
            <a:extLst>
              <a:ext uri="{FF2B5EF4-FFF2-40B4-BE49-F238E27FC236}">
                <a16:creationId xmlns:a16="http://schemas.microsoft.com/office/drawing/2014/main" id="{B64706DD-BB10-3645-B2BC-2B5928E2B74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1049000" y="6040438"/>
            <a:ext cx="0" cy="533400"/>
          </a:xfrm>
          <a:prstGeom prst="line">
            <a:avLst/>
          </a:prstGeom>
          <a:noFill/>
          <a:ln w="12700" algn="ctr">
            <a:solidFill>
              <a:srgbClr val="5A5B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7">
            <a:extLst>
              <a:ext uri="{FF2B5EF4-FFF2-40B4-BE49-F238E27FC236}">
                <a16:creationId xmlns:a16="http://schemas.microsoft.com/office/drawing/2014/main" id="{359C3664-6D83-E048-A254-04793C265171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8229599" y="6046788"/>
            <a:ext cx="2743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 b="1">
                <a:solidFill>
                  <a:srgbClr val="5A5B5D"/>
                </a:solidFill>
              </a:rPr>
              <a:t>Shaun Long - CISA</a:t>
            </a:r>
          </a:p>
          <a:p>
            <a:pPr algn="r">
              <a:defRPr/>
            </a:pPr>
            <a:fld id="{88BCAFFE-AE75-994B-930C-85B1F9A85DC4}" type="datetime4">
              <a:rPr lang="en-US" altLang="en-US" sz="1100" smtClean="0">
                <a:solidFill>
                  <a:srgbClr val="5A5B5D"/>
                </a:solidFill>
              </a:rPr>
              <a:pPr algn="r">
                <a:defRPr/>
              </a:pPr>
              <a:t>June 28, 2024</a:t>
            </a:fld>
            <a:endParaRPr lang="en-US" altLang="en-US" sz="1100">
              <a:solidFill>
                <a:srgbClr val="5A5B5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DD64A-F43F-8C47-9D44-E921BE4A07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930" y="5896740"/>
            <a:ext cx="685800" cy="682682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5" r:id="rId2"/>
    <p:sldLayoutId id="2147483904" r:id="rId3"/>
    <p:sldLayoutId id="2147483906" r:id="rId4"/>
    <p:sldLayoutId id="2147483911" r:id="rId5"/>
    <p:sldLayoutId id="2147483907" r:id="rId6"/>
    <p:sldLayoutId id="2147483908" r:id="rId7"/>
    <p:sldLayoutId id="2147483909" r:id="rId8"/>
    <p:sldLayoutId id="2147483912" r:id="rId9"/>
    <p:sldLayoutId id="2147483910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5288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rgbClr val="000063"/>
          </a:solidFill>
          <a:latin typeface="Times New Roman" pitchFamily="18" charset="0"/>
        </a:defRPr>
      </a:lvl9pPr>
    </p:titleStyle>
    <p:bodyStyle>
      <a:lvl1pPr marL="233363" indent="-233363" algn="l" rtl="0" eaLnBrk="1" fontAlgn="base" hangingPunct="1">
        <a:spcBef>
          <a:spcPct val="6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200">
          <a:solidFill>
            <a:srgbClr val="EFF7FF"/>
          </a:solidFill>
          <a:latin typeface="+mn-lt"/>
          <a:ea typeface="+mn-ea"/>
          <a:cs typeface="+mn-cs"/>
        </a:defRPr>
      </a:lvl1pPr>
      <a:lvl2pPr marL="571500" indent="-223838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2pPr>
      <a:lvl3pPr marL="909638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3pPr>
      <a:lvl4pPr marL="1258888" indent="-231775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1700">
          <a:solidFill>
            <a:srgbClr val="EFF7FF"/>
          </a:solidFill>
          <a:latin typeface="+mn-lt"/>
        </a:defRPr>
      </a:lvl4pPr>
      <a:lvl5pPr marL="15986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5pPr>
      <a:lvl6pPr marL="20558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6pPr>
      <a:lvl7pPr marL="25130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7pPr>
      <a:lvl8pPr marL="29702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8pPr>
      <a:lvl9pPr marL="3427413" indent="-222250" algn="l" rtl="0" eaLnBrk="1" fontAlgn="base" hangingPunct="1">
        <a:spcBef>
          <a:spcPct val="30000"/>
        </a:spcBef>
        <a:spcAft>
          <a:spcPct val="0"/>
        </a:spcAft>
        <a:buClr>
          <a:srgbClr val="B0B1B3"/>
        </a:buClr>
        <a:buFont typeface="Wingdings" pitchFamily="2" charset="2"/>
        <a:buChar char="§"/>
        <a:defRPr sz="2000">
          <a:solidFill>
            <a:srgbClr val="EFF7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1.bin"/><Relationship Id="rId7" Type="http://schemas.openxmlformats.org/officeDocument/2006/relationships/hyperlink" Target="https://github.com/cisagov/ICSNPP" TargetMode="External"/><Relationship Id="rId12" Type="http://schemas.openxmlformats.org/officeDocument/2006/relationships/image" Target="../media/image49.jpe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hyperlink" Target="https://github.com/mitre/caldera-ot" TargetMode="External"/><Relationship Id="rId15" Type="http://schemas.openxmlformats.org/officeDocument/2006/relationships/image" Target="../media/image52.jpeg"/><Relationship Id="rId10" Type="http://schemas.openxmlformats.org/officeDocument/2006/relationships/image" Target="../media/image38.jpeg"/><Relationship Id="rId4" Type="http://schemas.openxmlformats.org/officeDocument/2006/relationships/image" Target="../media/image44.wmf"/><Relationship Id="rId9" Type="http://schemas.openxmlformats.org/officeDocument/2006/relationships/image" Target="../media/image47.jpe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zeek/zeek.git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D87E6-C00B-524A-A1EC-EE844C41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4495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Improving ICS/OT Threat Hunt &amp; Incident Response Capabilities Through Adversary Emulation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b="0" cap="none" dirty="0"/>
              <a:t>Shaun Long</a:t>
            </a:r>
            <a:br>
              <a:rPr lang="en-US" sz="2400" b="0" cap="none" dirty="0"/>
            </a:br>
            <a:r>
              <a:rPr lang="en-US" sz="2400" b="0" cap="none" dirty="0"/>
              <a:t>CISA, Deputy Chief – Industrial Control Systems Section</a:t>
            </a:r>
            <a:endParaRPr lang="en-US" b="0" dirty="0"/>
          </a:p>
        </p:txBody>
      </p:sp>
      <p:sp>
        <p:nvSpPr>
          <p:cNvPr id="11277" name="Slide Number Placeholder 3">
            <a:extLst>
              <a:ext uri="{FF2B5EF4-FFF2-40B4-BE49-F238E27FC236}">
                <a16:creationId xmlns:a16="http://schemas.microsoft.com/office/drawing/2014/main" id="{39DCD9E6-5009-B84F-A4D2-FA686AFB7F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E78C1F-4E09-8E45-AA77-2D5EF4338DD0}" type="slidenum">
              <a:rPr lang="en-US" altLang="en-US" sz="1200" smtClean="0">
                <a:solidFill>
                  <a:srgbClr val="5A5B5D"/>
                </a:solidFill>
              </a:rPr>
              <a:pPr/>
              <a:t>1</a:t>
            </a:fld>
            <a:endParaRPr lang="en-US" altLang="en-US" sz="1200">
              <a:solidFill>
                <a:srgbClr val="5A5B5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">
            <a:extLst>
              <a:ext uri="{FF2B5EF4-FFF2-40B4-BE49-F238E27FC236}">
                <a16:creationId xmlns:a16="http://schemas.microsoft.com/office/drawing/2014/main" id="{67325F88-3CD8-C545-AE75-5E7FFA6FE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80A1B-FE77-B54C-82D8-5099072E903E}" type="slidenum">
              <a:rPr lang="en-US" altLang="en-US" sz="1200" smtClean="0">
                <a:solidFill>
                  <a:srgbClr val="5A5B5D"/>
                </a:solidFill>
              </a:rPr>
              <a:pPr/>
              <a:t>10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13314" name="Title 3">
            <a:extLst>
              <a:ext uri="{FF2B5EF4-FFF2-40B4-BE49-F238E27FC236}">
                <a16:creationId xmlns:a16="http://schemas.microsoft.com/office/drawing/2014/main" id="{D2184DE9-B68C-9E47-B909-758DFC31C3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Real-World Adversary Emulation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74CAE53-14BE-3867-6D43-C08C9CDCD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81650"/>
            <a:ext cx="46482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400" dirty="0" err="1">
                <a:solidFill>
                  <a:srgbClr val="5A5B5D"/>
                </a:solidFill>
              </a:rPr>
              <a:t>LoTL</a:t>
            </a:r>
            <a:r>
              <a:rPr lang="en-US" altLang="en-US" sz="2400" dirty="0">
                <a:solidFill>
                  <a:srgbClr val="5A5B5D"/>
                </a:solidFill>
              </a:rPr>
              <a:t> Campaigns</a:t>
            </a:r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EBD5D7B6-F7B4-E69D-2ADC-E60FAEF4FE9C}"/>
              </a:ext>
            </a:extLst>
          </p:cNvPr>
          <p:cNvSpPr/>
          <p:nvPr/>
        </p:nvSpPr>
        <p:spPr bwMode="auto">
          <a:xfrm>
            <a:off x="5791200" y="1671051"/>
            <a:ext cx="1066800" cy="830798"/>
          </a:xfrm>
          <a:prstGeom prst="stripedRigh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C6B8F3-5AE3-7E40-7131-39EE4F95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124200"/>
            <a:ext cx="46482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400" dirty="0">
                <a:solidFill>
                  <a:srgbClr val="5A5B5D"/>
                </a:solidFill>
              </a:rPr>
              <a:t>Sandworm - </a:t>
            </a:r>
            <a:r>
              <a:rPr lang="en-US" altLang="en-US" sz="2400" dirty="0" err="1">
                <a:solidFill>
                  <a:srgbClr val="5A5B5D"/>
                </a:solidFill>
              </a:rPr>
              <a:t>Industroyer</a:t>
            </a:r>
            <a:endParaRPr lang="en-US" altLang="en-US" sz="2400" dirty="0">
              <a:solidFill>
                <a:srgbClr val="5A5B5D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E300B50-ACFE-7EF5-28C8-3FC6D9E2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95800"/>
            <a:ext cx="4648200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sz="2400">
                <a:solidFill>
                  <a:srgbClr val="5A5B5D"/>
                </a:solidFill>
              </a:rPr>
              <a:t>US HVAC Ransomware</a:t>
            </a:r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AAC1B623-92F8-DEFB-3E79-BAE41E7E840D}"/>
              </a:ext>
            </a:extLst>
          </p:cNvPr>
          <p:cNvSpPr/>
          <p:nvPr/>
        </p:nvSpPr>
        <p:spPr bwMode="auto">
          <a:xfrm>
            <a:off x="5791200" y="2971800"/>
            <a:ext cx="1066800" cy="830798"/>
          </a:xfrm>
          <a:prstGeom prst="stripedRightArrow">
            <a:avLst/>
          </a:prstGeom>
          <a:solidFill>
            <a:schemeClr val="accent5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6DD5E10A-AEF3-7D06-3B4D-4D6A97211CB5}"/>
              </a:ext>
            </a:extLst>
          </p:cNvPr>
          <p:cNvSpPr/>
          <p:nvPr/>
        </p:nvSpPr>
        <p:spPr bwMode="auto">
          <a:xfrm>
            <a:off x="5791200" y="4343400"/>
            <a:ext cx="1066800" cy="830798"/>
          </a:xfrm>
          <a:prstGeom prst="stripedRightArrow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6460C5CB-2CEB-F748-0A56-DE75F6948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874304"/>
            <a:ext cx="3007995" cy="114300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8E30419-3B8D-7B6C-143E-D3E0D8DDF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4175841"/>
            <a:ext cx="3007995" cy="116720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332F776-A7D1-03F1-DC7A-1506C7087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8" y="1545175"/>
            <a:ext cx="300799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16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0612-2FE3-FD5E-E073-0F88AC051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Case Study – Owner/Operator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21DA-892A-79AB-D315-CE4A6F261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D2394FA-3610-9946-7A81-A108961A3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1371600"/>
            <a:ext cx="3505198" cy="441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b="1" u="sng" dirty="0">
                <a:solidFill>
                  <a:srgbClr val="5A5B5D"/>
                </a:solidFill>
              </a:rPr>
              <a:t>Participant Background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Multi-utility operator – water, waste-water, energy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Limited IR experience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Maturing cyber security program – incident response &amp; threat intelligence capability</a:t>
            </a:r>
          </a:p>
          <a:p>
            <a:endParaRPr lang="en-US" altLang="en-US" sz="1800" dirty="0">
              <a:solidFill>
                <a:schemeClr val="bg1"/>
              </a:solidFill>
            </a:endParaRPr>
          </a:p>
          <a:p>
            <a:endParaRPr lang="en-US" altLang="en-US" dirty="0">
              <a:solidFill>
                <a:srgbClr val="5A5B5D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655A1B-2D70-6343-8427-AC8B527FD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737" y="1371600"/>
            <a:ext cx="3505198" cy="441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b="1" u="sng" dirty="0">
                <a:solidFill>
                  <a:srgbClr val="5A5B5D"/>
                </a:solidFill>
              </a:rPr>
              <a:t>Learning Objectives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Identify threat actor TTPs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Gain familiarity w/ vendor software/protocols – characteristics on the wire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Live off the land to detect adversary behavior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Work collaboratively in safe space – IT &amp; OT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Exercise detections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Exposure to new Hunt/IR tools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3FB9F5B-6706-45FF-AD29-7727EC298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634" y="1371600"/>
            <a:ext cx="3505198" cy="441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altLang="en-US" b="1" u="sng" dirty="0">
                <a:solidFill>
                  <a:srgbClr val="5A5B5D"/>
                </a:solidFill>
              </a:rPr>
              <a:t>Outcomes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IT/OT dept. collaboration through purple team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Realization OT IR requires new toolsets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Identified TTP’s for adversaries abusing legit programs/protocols</a:t>
            </a:r>
          </a:p>
          <a:p>
            <a:r>
              <a:rPr lang="en-US" altLang="en-US" sz="1800" dirty="0">
                <a:solidFill>
                  <a:schemeClr val="bg1"/>
                </a:solidFill>
              </a:rPr>
              <a:t>Practice identify high impact red flags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DB5BE-2D42-5D07-9BA2-A773B3939105}"/>
              </a:ext>
            </a:extLst>
          </p:cNvPr>
          <p:cNvSpPr txBox="1"/>
          <p:nvPr/>
        </p:nvSpPr>
        <p:spPr>
          <a:xfrm>
            <a:off x="1341955" y="5562600"/>
            <a:ext cx="973836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“As incident responders, we almost never see the immediate effects of threat actor activity in real time. Use of the water skid and corresponding logs really helped paint a picture of how ICS environments &amp; communication work.” – CELR Simulated Eng. Participant</a:t>
            </a:r>
          </a:p>
        </p:txBody>
      </p:sp>
    </p:spTree>
    <p:extLst>
      <p:ext uri="{BB962C8B-B14F-4D97-AF65-F5344CB8AC3E}">
        <p14:creationId xmlns:p14="http://schemas.microsoft.com/office/powerpoint/2010/main" val="165441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">
            <a:extLst>
              <a:ext uri="{FF2B5EF4-FFF2-40B4-BE49-F238E27FC236}">
                <a16:creationId xmlns:a16="http://schemas.microsoft.com/office/drawing/2014/main" id="{67325F88-3CD8-C545-AE75-5E7FFA6FE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49000" y="6167845"/>
            <a:ext cx="533400" cy="276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80A1B-FE77-B54C-82D8-5099072E903E}" type="slidenum">
              <a:rPr lang="en-US" altLang="en-US" sz="1200" smtClean="0">
                <a:solidFill>
                  <a:srgbClr val="5A5B5D"/>
                </a:solidFill>
              </a:rPr>
              <a:pPr/>
              <a:t>12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5ED448C-9678-C831-4100-ED64ED4BD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02"/>
          <a:stretch/>
        </p:blipFill>
        <p:spPr>
          <a:xfrm>
            <a:off x="-77278" y="2439739"/>
            <a:ext cx="1742058" cy="29370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70F181B-B50E-24D9-85B8-AC5BBC6971C1}"/>
              </a:ext>
            </a:extLst>
          </p:cNvPr>
          <p:cNvSpPr txBox="1"/>
          <p:nvPr/>
        </p:nvSpPr>
        <p:spPr>
          <a:xfrm>
            <a:off x="-27619" y="5412505"/>
            <a:ext cx="1838848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531CAE-0790-54F7-17A1-8BBC79FFA571}"/>
              </a:ext>
            </a:extLst>
          </p:cNvPr>
          <p:cNvSpPr txBox="1"/>
          <p:nvPr/>
        </p:nvSpPr>
        <p:spPr>
          <a:xfrm>
            <a:off x="1" y="-18385"/>
            <a:ext cx="12191999" cy="941901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15524A44-D65D-34C3-F41C-122F020071A9}"/>
              </a:ext>
            </a:extLst>
          </p:cNvPr>
          <p:cNvSpPr txBox="1"/>
          <p:nvPr/>
        </p:nvSpPr>
        <p:spPr>
          <a:xfrm>
            <a:off x="225963" y="75500"/>
            <a:ext cx="10782932" cy="51466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/>
              <a:t>Owner/Operator – Key Takeaways</a:t>
            </a:r>
            <a:br>
              <a:rPr lang="en-US" sz="4200" b="1" dirty="0"/>
            </a:br>
            <a:br>
              <a:rPr lang="en-US" sz="4200" b="1" dirty="0"/>
            </a:b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Times New Roman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F07623-80CD-4D29-4300-DDD5A3E545AB}"/>
              </a:ext>
            </a:extLst>
          </p:cNvPr>
          <p:cNvGrpSpPr/>
          <p:nvPr/>
        </p:nvGrpSpPr>
        <p:grpSpPr>
          <a:xfrm>
            <a:off x="60625" y="1165779"/>
            <a:ext cx="5292366" cy="1138533"/>
            <a:chOff x="197035" y="2292163"/>
            <a:chExt cx="5292366" cy="113853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89B39B0-F9BD-C559-C060-02D496CA58F1}"/>
                </a:ext>
              </a:extLst>
            </p:cNvPr>
            <p:cNvSpPr/>
            <p:nvPr/>
          </p:nvSpPr>
          <p:spPr>
            <a:xfrm>
              <a:off x="197035" y="2292163"/>
              <a:ext cx="1226747" cy="1138533"/>
            </a:xfrm>
            <a:prstGeom prst="ellipse">
              <a:avLst/>
            </a:prstGeom>
            <a:solidFill>
              <a:srgbClr val="1A3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white"/>
                  </a:solidFill>
                  <a:latin typeface="Franklin Gothic Demi"/>
                  <a:ea typeface="+mn-ea"/>
                  <a:cs typeface="+mn-cs"/>
                </a:rPr>
                <a:t>IT/OT Collab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1DFC5D-2050-65DE-F28C-A8CCF250574B}"/>
                </a:ext>
              </a:extLst>
            </p:cNvPr>
            <p:cNvSpPr txBox="1"/>
            <p:nvPr/>
          </p:nvSpPr>
          <p:spPr>
            <a:xfrm>
              <a:off x="1092776" y="2537029"/>
              <a:ext cx="439662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spcAft>
                  <a:spcPct val="0"/>
                </a:spcAft>
                <a:buClr>
                  <a:srgbClr val="5A5B5D"/>
                </a:buClr>
                <a:buFont typeface="Arial" panose="020B0604020202020204" pitchFamily="34" charset="0"/>
                <a:buChar char="•"/>
                <a:defRPr/>
              </a:pPr>
              <a:endParaRPr lang="en-US" sz="1400" kern="0">
                <a:solidFill>
                  <a:srgbClr val="0D0D0D"/>
                </a:solidFill>
                <a:latin typeface="Franklin Gothic Book"/>
                <a:cs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A9F5D8-6C70-EFF8-064A-4C057D2ABD0A}"/>
              </a:ext>
            </a:extLst>
          </p:cNvPr>
          <p:cNvGrpSpPr/>
          <p:nvPr/>
        </p:nvGrpSpPr>
        <p:grpSpPr>
          <a:xfrm>
            <a:off x="1400613" y="2463617"/>
            <a:ext cx="5635807" cy="1156625"/>
            <a:chOff x="1107549" y="3299972"/>
            <a:chExt cx="4719602" cy="115662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E6E1B17-1A1A-55C5-9681-C8F0A05A84B6}"/>
                </a:ext>
              </a:extLst>
            </p:cNvPr>
            <p:cNvSpPr/>
            <p:nvPr/>
          </p:nvSpPr>
          <p:spPr>
            <a:xfrm>
              <a:off x="1107549" y="3299972"/>
              <a:ext cx="1012810" cy="1156625"/>
            </a:xfrm>
            <a:prstGeom prst="ellipse">
              <a:avLst/>
            </a:prstGeom>
            <a:solidFill>
              <a:srgbClr val="6AA3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white"/>
                  </a:solidFill>
                  <a:latin typeface="Franklin Gothic Demi" panose="020B0703020102020204" pitchFamily="34" charset="0"/>
                </a:rPr>
                <a:t>Reps in Realistic Environment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CFD79-5F6E-69E8-4802-FBE2BAAF25CD}"/>
                </a:ext>
              </a:extLst>
            </p:cNvPr>
            <p:cNvSpPr txBox="1"/>
            <p:nvPr/>
          </p:nvSpPr>
          <p:spPr>
            <a:xfrm>
              <a:off x="2148465" y="3512845"/>
              <a:ext cx="3678686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endParaRPr lang="en-US" altLang="en-US" sz="1200" kern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DFFA49E-9680-D4F9-7DC1-DCADF632FD1F}"/>
              </a:ext>
            </a:extLst>
          </p:cNvPr>
          <p:cNvGrpSpPr/>
          <p:nvPr/>
        </p:nvGrpSpPr>
        <p:grpSpPr>
          <a:xfrm>
            <a:off x="1508804" y="3982286"/>
            <a:ext cx="5605342" cy="994299"/>
            <a:chOff x="1172877" y="4577389"/>
            <a:chExt cx="4974974" cy="99429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E4E9CD2-E995-00EA-CCAC-FA4E15F49582}"/>
                </a:ext>
              </a:extLst>
            </p:cNvPr>
            <p:cNvSpPr/>
            <p:nvPr/>
          </p:nvSpPr>
          <p:spPr>
            <a:xfrm>
              <a:off x="1172877" y="4577389"/>
              <a:ext cx="977390" cy="994299"/>
            </a:xfrm>
            <a:prstGeom prst="ellipse">
              <a:avLst/>
            </a:prstGeom>
            <a:solidFill>
              <a:srgbClr val="625E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" panose="020B0703020102020204" pitchFamily="34" charset="0"/>
                  <a:ea typeface="+mn-ea"/>
                  <a:cs typeface="+mn-cs"/>
                </a:rPr>
                <a:t>Tool Exposure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CD484E0-EBEB-8F67-6DEE-5BD44E586300}"/>
                </a:ext>
              </a:extLst>
            </p:cNvPr>
            <p:cNvSpPr txBox="1"/>
            <p:nvPr/>
          </p:nvSpPr>
          <p:spPr>
            <a:xfrm>
              <a:off x="2233505" y="4642040"/>
              <a:ext cx="3914346" cy="67710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spcAft>
                  <a:spcPct val="0"/>
                </a:spcAft>
                <a:buClr>
                  <a:srgbClr val="5A5B5D"/>
                </a:buClr>
                <a:buFont typeface="Arial" panose="020B0604020202020204" pitchFamily="34" charset="0"/>
                <a:buChar char="•"/>
                <a:defRPr/>
              </a:pPr>
              <a:endParaRPr lang="en-US" sz="1400" kern="0" dirty="0">
                <a:latin typeface="Franklin Gothic Book" panose="020B0503020102020204" pitchFamily="34" charset="0"/>
                <a:ea typeface="+mn-lt"/>
                <a:cs typeface="+mn-lt"/>
              </a:endParaRPr>
            </a:p>
            <a:p>
              <a:pPr marL="171450" indent="-171450">
                <a:spcAft>
                  <a:spcPct val="0"/>
                </a:spcAft>
                <a:buClr>
                  <a:srgbClr val="5A5B5D"/>
                </a:buClr>
                <a:buFont typeface="Arial" panose="020B0604020202020204" pitchFamily="34" charset="0"/>
                <a:buChar char="•"/>
                <a:defRPr/>
              </a:pPr>
              <a:endParaRPr lang="en-US" sz="1200" kern="0" dirty="0">
                <a:solidFill>
                  <a:srgbClr val="FFFFFF"/>
                </a:solidFill>
                <a:cs typeface="Arial"/>
              </a:endParaRPr>
            </a:p>
            <a:p>
              <a:pPr marL="171450" indent="-171450">
                <a:spcAft>
                  <a:spcPct val="0"/>
                </a:spcAft>
                <a:buClr>
                  <a:srgbClr val="5A5B5D"/>
                </a:buClr>
                <a:buFont typeface="Arial" panose="020B0604020202020204" pitchFamily="34" charset="0"/>
                <a:buChar char="•"/>
                <a:defRPr/>
              </a:pPr>
              <a:endParaRPr lang="en-US" sz="1200" kern="0" dirty="0">
                <a:solidFill>
                  <a:srgbClr val="000000"/>
                </a:solidFill>
                <a:cs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26BF15-ECA3-C3D5-D4AE-012974FB94B3}"/>
              </a:ext>
            </a:extLst>
          </p:cNvPr>
          <p:cNvGrpSpPr/>
          <p:nvPr/>
        </p:nvGrpSpPr>
        <p:grpSpPr>
          <a:xfrm>
            <a:off x="499354" y="5214009"/>
            <a:ext cx="6886395" cy="1301921"/>
            <a:chOff x="-25773" y="5646452"/>
            <a:chExt cx="6886395" cy="130192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C89CAA-633B-E723-BBF2-0D7C2D40D5F3}"/>
                </a:ext>
              </a:extLst>
            </p:cNvPr>
            <p:cNvSpPr/>
            <p:nvPr/>
          </p:nvSpPr>
          <p:spPr>
            <a:xfrm>
              <a:off x="-25773" y="5646452"/>
              <a:ext cx="1209423" cy="1099484"/>
            </a:xfrm>
            <a:prstGeom prst="ellipse">
              <a:avLst/>
            </a:prstGeom>
            <a:solidFill>
              <a:srgbClr val="004E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US" sz="1200" dirty="0">
                  <a:latin typeface="Franklin Gothic Demi"/>
                </a:rPr>
                <a:t>Operational Resilience</a:t>
              </a:r>
              <a:endParaRPr lang="en-US" sz="2000" dirty="0"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AE470E-8AFC-CCCD-1E57-A4C3CD5FBD4C}"/>
                </a:ext>
              </a:extLst>
            </p:cNvPr>
            <p:cNvSpPr txBox="1"/>
            <p:nvPr/>
          </p:nvSpPr>
          <p:spPr>
            <a:xfrm>
              <a:off x="1183650" y="5748044"/>
              <a:ext cx="567697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altLang="en-US" sz="1600" kern="0" dirty="0">
                  <a:solidFill>
                    <a:schemeClr val="accent4">
                      <a:lumMod val="10000"/>
                    </a:schemeClr>
                  </a:solidFill>
                </a:rPr>
                <a:t>Took the TTP’s run during the simulated exercise and performed a gap analysis of their security tools &amp; procedures to validate if they had the ability to detect</a:t>
              </a:r>
            </a:p>
            <a:p>
              <a:pPr marR="0" lvl="0" defTabSz="914400">
                <a:lnSpc>
                  <a:spcPct val="100000"/>
                </a:lnSpc>
                <a:buClr>
                  <a:srgbClr val="5A5B5D"/>
                </a:buClr>
                <a:buSzTx/>
                <a:tabLst/>
                <a:defRPr/>
              </a:pPr>
              <a:endParaRPr lang="en-US" sz="1200" dirty="0">
                <a:solidFill>
                  <a:schemeClr val="bg2"/>
                </a:solidFill>
              </a:endParaRPr>
            </a:p>
            <a:p>
              <a:pPr marL="171450" marR="0" lvl="0" indent="-171450" algn="l" defTabSz="91440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5A5B5D"/>
                </a:buClr>
                <a:buSzTx/>
                <a:buFont typeface="Arial"/>
                <a:buChar char="•"/>
                <a:tabLst/>
                <a:defRPr/>
              </a:pPr>
              <a:endParaRPr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45" name="Graphic 62">
            <a:extLst>
              <a:ext uri="{FF2B5EF4-FFF2-40B4-BE49-F238E27FC236}">
                <a16:creationId xmlns:a16="http://schemas.microsoft.com/office/drawing/2014/main" id="{BC6B294C-C323-33CC-1FA4-FD3DA407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9" y="3430574"/>
            <a:ext cx="933371" cy="93026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A0EEA0C-A273-0F67-8BEF-B5AEA9E4C795}"/>
              </a:ext>
            </a:extLst>
          </p:cNvPr>
          <p:cNvCxnSpPr>
            <a:cxnSpLocks/>
          </p:cNvCxnSpPr>
          <p:nvPr/>
        </p:nvCxnSpPr>
        <p:spPr>
          <a:xfrm>
            <a:off x="26620" y="1035296"/>
            <a:ext cx="0" cy="365760"/>
          </a:xfrm>
          <a:prstGeom prst="line">
            <a:avLst/>
          </a:prstGeom>
          <a:ln w="38100">
            <a:solidFill>
              <a:srgbClr val="0052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4D7B02-3CD5-D08D-5C02-E32B55644F48}"/>
              </a:ext>
            </a:extLst>
          </p:cNvPr>
          <p:cNvSpPr txBox="1"/>
          <p:nvPr/>
        </p:nvSpPr>
        <p:spPr>
          <a:xfrm>
            <a:off x="1321376" y="1202695"/>
            <a:ext cx="56083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kern="0" dirty="0">
                <a:solidFill>
                  <a:schemeClr val="accent4">
                    <a:lumMod val="10000"/>
                  </a:schemeClr>
                </a:solidFill>
              </a:rPr>
              <a:t>Collaboration between IT &amp; OT staff to map key terrain, identify critical assets &amp; processes, and baseline normal behavior &amp; communications flows between IT &amp; OT</a:t>
            </a: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C7CD3-A7AD-74C6-F178-BA3C02E984CF}"/>
              </a:ext>
            </a:extLst>
          </p:cNvPr>
          <p:cNvSpPr txBox="1"/>
          <p:nvPr/>
        </p:nvSpPr>
        <p:spPr>
          <a:xfrm>
            <a:off x="2610037" y="2578980"/>
            <a:ext cx="4634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kern="0" dirty="0">
                <a:solidFill>
                  <a:schemeClr val="accent4">
                    <a:lumMod val="10000"/>
                  </a:schemeClr>
                </a:solidFill>
              </a:rPr>
              <a:t>The owner/operator did not have a test range to practice &amp; sharpen their skills – they were able to evaluate the need during this exercise</a:t>
            </a: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3D54D-35BF-11E2-1B7D-2CD2A61CE9AD}"/>
              </a:ext>
            </a:extLst>
          </p:cNvPr>
          <p:cNvSpPr txBox="1"/>
          <p:nvPr/>
        </p:nvSpPr>
        <p:spPr>
          <a:xfrm>
            <a:off x="2643600" y="4046937"/>
            <a:ext cx="4634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kern="0" dirty="0">
                <a:solidFill>
                  <a:schemeClr val="accent4">
                    <a:lumMod val="10000"/>
                  </a:schemeClr>
                </a:solidFill>
              </a:rPr>
              <a:t>During the exercise – the team was exposed to new open-source tools &amp; solutions to address real-world gaps in their network coverage</a:t>
            </a: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0C1D98-7209-F25B-F0BF-8C61BAFCA704}"/>
              </a:ext>
            </a:extLst>
          </p:cNvPr>
          <p:cNvSpPr/>
          <p:nvPr/>
        </p:nvSpPr>
        <p:spPr bwMode="auto">
          <a:xfrm>
            <a:off x="7472510" y="1295084"/>
            <a:ext cx="4254497" cy="4149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Early introduction to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LoTL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 TTP’s for critical operator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u="sng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37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 unique TTP’s – </a:t>
            </a:r>
            <a:r>
              <a:rPr lang="en-US" sz="1600" b="1" u="sng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15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 of those emulated VT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Arial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Exercise included the owner/operator’s priority sector</a:t>
            </a:r>
            <a:endParaRPr lang="en-US" sz="2000" dirty="0">
              <a:solidFill>
                <a:schemeClr val="accent4">
                  <a:lumMod val="25000"/>
                </a:schemeClr>
              </a:solidFill>
              <a:latin typeface="Arial" charset="0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Artifacts included: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OT network telemetry –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modbus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 &amp; HAP traffic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Host logs – EWS, Historian,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powershell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 command history, scheduled tasks, PLC logs,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Arial" charset="0"/>
              </a:rPr>
              <a:t>etc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Arial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charset="0"/>
              </a:rPr>
              <a:t>Performed Exercise re-run to provide owner/operator dataset to continue practice at home on their own tools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EABE-DF11-A165-236B-7258BD86E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Efforts to Scale &amp; Share CELR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99D66-6EC2-C033-2B20-854BBCE817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A451CEA-48AC-BA34-B4E1-9C7A8A372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0" y="1333585"/>
            <a:ext cx="1079527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sz="2000" i="1" kern="0" dirty="0">
                <a:solidFill>
                  <a:schemeClr val="accent4">
                    <a:lumMod val="10000"/>
                  </a:schemeClr>
                </a:solidFill>
              </a:rPr>
              <a:t>We’re actively working to share and create resources to reach front-line organizations to help improve their cybersecurity posture &amp; increase their operational resilience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Creating open-source/freely available packet captures from exercises &amp; pairing with attack playbooks/scenarios to exercise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Developing open-source CTF’s focused on OT campaign &amp; kinetic effects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Blueprints for creating OT testbed environment – reducing the costs for engineering design &amp; organizations can prioritize purchasing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Open-sourcing attack playbooks to complement blueprint testbeds – enabling partners to run their own simulated threat hunt &amp; incident response exercises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DFB53D-E07C-F566-DBA4-93966288CCB3}"/>
              </a:ext>
            </a:extLst>
          </p:cNvPr>
          <p:cNvCxnSpPr>
            <a:cxnSpLocks/>
          </p:cNvCxnSpPr>
          <p:nvPr/>
        </p:nvCxnSpPr>
        <p:spPr bwMode="auto">
          <a:xfrm>
            <a:off x="782053" y="2009274"/>
            <a:ext cx="1053364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87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E98A667-5E0B-33F7-1A14-D8DFDA246879}"/>
              </a:ext>
            </a:extLst>
          </p:cNvPr>
          <p:cNvSpPr/>
          <p:nvPr/>
        </p:nvSpPr>
        <p:spPr bwMode="auto">
          <a:xfrm rot="10800000">
            <a:off x="6732404" y="4115758"/>
            <a:ext cx="5267750" cy="21905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8C93E-6FF4-084E-7E7B-FD24D8EF033A}"/>
              </a:ext>
            </a:extLst>
          </p:cNvPr>
          <p:cNvSpPr/>
          <p:nvPr/>
        </p:nvSpPr>
        <p:spPr bwMode="auto">
          <a:xfrm rot="10800000">
            <a:off x="6617552" y="1585551"/>
            <a:ext cx="5367128" cy="22420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0717D7D-B963-436A-1F8B-50702FB87FFE}"/>
              </a:ext>
            </a:extLst>
          </p:cNvPr>
          <p:cNvSpPr/>
          <p:nvPr/>
        </p:nvSpPr>
        <p:spPr bwMode="auto">
          <a:xfrm rot="16200000">
            <a:off x="4909455" y="2057793"/>
            <a:ext cx="2190585" cy="1252098"/>
          </a:xfrm>
          <a:prstGeom prst="triangle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E0612-2FE3-FD5E-E073-0F88AC051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63882"/>
            <a:ext cx="12192000" cy="1143000"/>
          </a:xfrm>
        </p:spPr>
        <p:txBody>
          <a:bodyPr/>
          <a:lstStyle/>
          <a:p>
            <a:r>
              <a:rPr lang="en-US" dirty="0"/>
              <a:t>CELR Product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21DA-892A-79AB-D315-CE4A6F261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F261C-EBF4-BAAA-0AF4-52557B2E3CD3}"/>
              </a:ext>
            </a:extLst>
          </p:cNvPr>
          <p:cNvGrpSpPr/>
          <p:nvPr/>
        </p:nvGrpSpPr>
        <p:grpSpPr>
          <a:xfrm>
            <a:off x="8508254" y="4813217"/>
            <a:ext cx="1550142" cy="1276247"/>
            <a:chOff x="9909362" y="4085204"/>
            <a:chExt cx="1683286" cy="1598892"/>
          </a:xfrm>
        </p:grpSpPr>
        <p:graphicFrame>
          <p:nvGraphicFramePr>
            <p:cNvPr id="4" name="Object 3" descr="Copyright MITRE">
              <a:extLst>
                <a:ext uri="{FF2B5EF4-FFF2-40B4-BE49-F238E27FC236}">
                  <a16:creationId xmlns:a16="http://schemas.microsoft.com/office/drawing/2014/main" id="{087446E6-C04B-DE7E-FA7E-5E9FB1F58F6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2211624"/>
                </p:ext>
              </p:extLst>
            </p:nvPr>
          </p:nvGraphicFramePr>
          <p:xfrm>
            <a:off x="9909362" y="4085204"/>
            <a:ext cx="164465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3289320" imgH="2463840" progId="PBrush">
                    <p:embed/>
                  </p:oleObj>
                </mc:Choice>
                <mc:Fallback>
                  <p:oleObj name="Bitmap Image" r:id="rId3" imgW="3289320" imgH="2463840" progId="PBrush">
                    <p:embed/>
                    <p:pic>
                      <p:nvPicPr>
                        <p:cNvPr id="4" name="Object 3" descr="Copyright MITRE">
                          <a:extLst>
                            <a:ext uri="{FF2B5EF4-FFF2-40B4-BE49-F238E27FC236}">
                              <a16:creationId xmlns:a16="http://schemas.microsoft.com/office/drawing/2014/main" id="{087446E6-C04B-DE7E-FA7E-5E9FB1F58F6E}"/>
                            </a:ext>
                            <a:ext uri="{C183D7F6-B498-43B3-948B-1728B52AA6E4}">
                              <adec:decorative xmlns:adec="http://schemas.microsoft.com/office/drawing/2017/decorative" val="0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9909362" y="4085204"/>
                          <a:ext cx="1644650" cy="1231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9FBA3D-8E28-9D18-968F-E8E508566282}"/>
                </a:ext>
              </a:extLst>
            </p:cNvPr>
            <p:cNvSpPr txBox="1"/>
            <p:nvPr/>
          </p:nvSpPr>
          <p:spPr>
            <a:xfrm>
              <a:off x="9947998" y="5317107"/>
              <a:ext cx="1644650" cy="36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  <a:hlinkClick r:id="rId5"/>
                </a:rPr>
                <a:t>MITRE Caldera OT</a:t>
              </a:r>
              <a:endParaRPr lang="en-US" sz="1100">
                <a:solidFill>
                  <a:srgbClr val="0000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FEB94A-C489-D1F2-07F0-438CACC7A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36" y="1784232"/>
            <a:ext cx="2005150" cy="39032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036793-E043-728D-9833-37C0469B4413}"/>
              </a:ext>
            </a:extLst>
          </p:cNvPr>
          <p:cNvSpPr txBox="1"/>
          <p:nvPr/>
        </p:nvSpPr>
        <p:spPr>
          <a:xfrm>
            <a:off x="7112000" y="1743732"/>
            <a:ext cx="1879600" cy="646331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hlinkClick r:id="rId7"/>
              </a:rPr>
              <a:t>ICS Network Protocol Parsers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05C15D-8E49-5690-2198-1B1E56A739F8}"/>
              </a:ext>
            </a:extLst>
          </p:cNvPr>
          <p:cNvGrpSpPr/>
          <p:nvPr/>
        </p:nvGrpSpPr>
        <p:grpSpPr>
          <a:xfrm>
            <a:off x="9690891" y="2453888"/>
            <a:ext cx="2005151" cy="1130115"/>
            <a:chOff x="7288803" y="4428301"/>
            <a:chExt cx="3022362" cy="1681213"/>
          </a:xfrm>
        </p:grpSpPr>
        <p:pic>
          <p:nvPicPr>
            <p:cNvPr id="9" name="Google Shape;166;g242d00407d7_0_59">
              <a:extLst>
                <a:ext uri="{FF2B5EF4-FFF2-40B4-BE49-F238E27FC236}">
                  <a16:creationId xmlns:a16="http://schemas.microsoft.com/office/drawing/2014/main" id="{F9A8C06F-F11B-E5B9-77DB-3914D484BB2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41961" y="4428301"/>
              <a:ext cx="1133467" cy="1146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B8B591-3533-665A-0084-8C7F90C3212A}"/>
                </a:ext>
              </a:extLst>
            </p:cNvPr>
            <p:cNvSpPr txBox="1"/>
            <p:nvPr/>
          </p:nvSpPr>
          <p:spPr>
            <a:xfrm>
              <a:off x="7288803" y="5560078"/>
              <a:ext cx="3022362" cy="549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rgbClr val="000000"/>
                  </a:solidFill>
                  <a:latin typeface="Stencil" panose="040409050D0802020404" pitchFamily="82" charset="0"/>
                </a:rPr>
                <a:t>Parsnip</a:t>
              </a:r>
            </a:p>
          </p:txBody>
        </p:sp>
      </p:grpSp>
      <p:pic>
        <p:nvPicPr>
          <p:cNvPr id="12" name="Picture 11" descr="A picture containing text, handcart&#10;&#10;Description automatically generated">
            <a:extLst>
              <a:ext uri="{FF2B5EF4-FFF2-40B4-BE49-F238E27FC236}">
                <a16:creationId xmlns:a16="http://schemas.microsoft.com/office/drawing/2014/main" id="{B69F6936-D0A7-E0C0-866C-CB79B44356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1852"/>
          <a:stretch/>
        </p:blipFill>
        <p:spPr>
          <a:xfrm>
            <a:off x="401729" y="1773080"/>
            <a:ext cx="2543106" cy="1848626"/>
          </a:xfrm>
          <a:prstGeom prst="rect">
            <a:avLst/>
          </a:prstGeom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69F13F76-047F-2D43-25B3-74EC9592E6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85" y="1677858"/>
            <a:ext cx="2080030" cy="2021275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0311D-08CC-20B2-4600-B011130A2D4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65" y="3850204"/>
            <a:ext cx="2114307" cy="2042160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B6E0D53-F79C-1D67-BB64-29FA1B1DF6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10570" r="4195" b="10069"/>
          <a:stretch/>
        </p:blipFill>
        <p:spPr>
          <a:xfrm>
            <a:off x="346214" y="3915538"/>
            <a:ext cx="2598621" cy="1625790"/>
          </a:xfrm>
          <a:prstGeom prst="rect">
            <a:avLst/>
          </a:prstGeom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6CBEAD0-899F-6129-E480-E64D53FDE7F1}"/>
              </a:ext>
            </a:extLst>
          </p:cNvPr>
          <p:cNvSpPr/>
          <p:nvPr/>
        </p:nvSpPr>
        <p:spPr bwMode="auto">
          <a:xfrm rot="5400000">
            <a:off x="5009401" y="4580828"/>
            <a:ext cx="2198280" cy="1268140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606279-182E-1861-AF3D-1C38A3CB9A63}"/>
              </a:ext>
            </a:extLst>
          </p:cNvPr>
          <p:cNvSpPr/>
          <p:nvPr/>
        </p:nvSpPr>
        <p:spPr bwMode="auto">
          <a:xfrm>
            <a:off x="401729" y="1283239"/>
            <a:ext cx="4814443" cy="30718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>
                <a:latin typeface="Arial" charset="0"/>
              </a:rPr>
              <a:t>CELR SKIDS</a:t>
            </a:r>
            <a:endParaRPr kumimoji="0" lang="en-US" sz="1600" b="1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883FC7-7314-5059-292C-95235CD29608}"/>
              </a:ext>
            </a:extLst>
          </p:cNvPr>
          <p:cNvSpPr/>
          <p:nvPr/>
        </p:nvSpPr>
        <p:spPr bwMode="auto">
          <a:xfrm>
            <a:off x="5468122" y="3800884"/>
            <a:ext cx="6532036" cy="30718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>
                <a:latin typeface="Arial" charset="0"/>
              </a:rPr>
              <a:t>TOOLS &amp; PRODUCTS</a:t>
            </a:r>
            <a:endParaRPr kumimoji="0" lang="en-US" sz="1600" b="1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4660DAC-492E-4278-7C65-053B24D04309}"/>
              </a:ext>
            </a:extLst>
          </p:cNvPr>
          <p:cNvGrpSpPr/>
          <p:nvPr/>
        </p:nvGrpSpPr>
        <p:grpSpPr>
          <a:xfrm>
            <a:off x="7012762" y="4223201"/>
            <a:ext cx="1260921" cy="1064658"/>
            <a:chOff x="7124600" y="3269697"/>
            <a:chExt cx="1260921" cy="106465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930AF1-B1D4-6A26-94F7-67EBC662A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24600" y="3269697"/>
              <a:ext cx="1260921" cy="106465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C1B1A3-743A-565C-6D6D-382319955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0633" y="3919694"/>
              <a:ext cx="675368" cy="27833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5428DA-C11C-D916-7D8A-843A568248A6}"/>
              </a:ext>
            </a:extLst>
          </p:cNvPr>
          <p:cNvGrpSpPr/>
          <p:nvPr/>
        </p:nvGrpSpPr>
        <p:grpSpPr>
          <a:xfrm>
            <a:off x="10448995" y="4223201"/>
            <a:ext cx="1247047" cy="1244921"/>
            <a:chOff x="10335353" y="4352782"/>
            <a:chExt cx="1247047" cy="1244921"/>
          </a:xfrm>
        </p:grpSpPr>
        <p:pic>
          <p:nvPicPr>
            <p:cNvPr id="1026" name="Picture 2" descr="PCAP: Packet Capture, what it is &amp; what you need to know">
              <a:extLst>
                <a:ext uri="{FF2B5EF4-FFF2-40B4-BE49-F238E27FC236}">
                  <a16:creationId xmlns:a16="http://schemas.microsoft.com/office/drawing/2014/main" id="{453213F7-1313-B792-040C-EE75A8EF3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335353" y="4352782"/>
              <a:ext cx="1247047" cy="98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F7E4F4-2868-4070-69B2-4D87D0561F8C}"/>
                </a:ext>
              </a:extLst>
            </p:cNvPr>
            <p:cNvSpPr txBox="1"/>
            <p:nvPr/>
          </p:nvSpPr>
          <p:spPr>
            <a:xfrm>
              <a:off x="10335353" y="5336093"/>
              <a:ext cx="12470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accent4">
                      <a:lumMod val="10000"/>
                    </a:schemeClr>
                  </a:solidFill>
                </a:rPr>
                <a:t>ICS PCAP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D91E48E-3744-6085-DAE1-580EF4CB6121}"/>
              </a:ext>
            </a:extLst>
          </p:cNvPr>
          <p:cNvSpPr/>
          <p:nvPr/>
        </p:nvSpPr>
        <p:spPr bwMode="auto">
          <a:xfrm>
            <a:off x="5365922" y="1282681"/>
            <a:ext cx="6634236" cy="30718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>
                <a:latin typeface="Arial" charset="0"/>
              </a:rPr>
              <a:t>Tool Test &amp; Evaluation</a:t>
            </a:r>
            <a:endParaRPr kumimoji="0" lang="en-US" sz="1600" b="1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5BDEB5-DEEA-1D69-889C-51E6F4D98640}"/>
              </a:ext>
            </a:extLst>
          </p:cNvPr>
          <p:cNvGrpSpPr/>
          <p:nvPr/>
        </p:nvGrpSpPr>
        <p:grpSpPr>
          <a:xfrm>
            <a:off x="7519217" y="2649206"/>
            <a:ext cx="2340666" cy="646331"/>
            <a:chOff x="6657744" y="2683842"/>
            <a:chExt cx="2697907" cy="84084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B18F02-CEA7-77DF-3BE5-A7646B50BDCF}"/>
                </a:ext>
              </a:extLst>
            </p:cNvPr>
            <p:cNvSpPr txBox="1"/>
            <p:nvPr/>
          </p:nvSpPr>
          <p:spPr>
            <a:xfrm>
              <a:off x="7350499" y="2755750"/>
              <a:ext cx="2005152" cy="627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4">
                      <a:lumMod val="10000"/>
                    </a:schemeClr>
                  </a:solidFill>
                </a:rPr>
                <a:t>Commercial Vendor Tools</a:t>
              </a:r>
            </a:p>
          </p:txBody>
        </p:sp>
        <p:pic>
          <p:nvPicPr>
            <p:cNvPr id="31" name="Graphic 30" descr="Mining tools with solid fill">
              <a:extLst>
                <a:ext uri="{FF2B5EF4-FFF2-40B4-BE49-F238E27FC236}">
                  <a16:creationId xmlns:a16="http://schemas.microsoft.com/office/drawing/2014/main" id="{4785B3EA-9486-C2DB-4B2F-D0BE7AA0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751647" y="2755750"/>
              <a:ext cx="637145" cy="63714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47F302-C352-74F6-5F6A-EC6FEE3E2667}"/>
                </a:ext>
              </a:extLst>
            </p:cNvPr>
            <p:cNvSpPr/>
            <p:nvPr/>
          </p:nvSpPr>
          <p:spPr bwMode="auto">
            <a:xfrm>
              <a:off x="6657744" y="2683842"/>
              <a:ext cx="2333856" cy="840848"/>
            </a:xfrm>
            <a:prstGeom prst="rect">
              <a:avLst/>
            </a:prstGeom>
            <a:noFill/>
            <a:ln w="9525" cap="flat" cmpd="sng" algn="ctr">
              <a:solidFill>
                <a:schemeClr val="accent4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41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52AB-4C93-27CF-47BB-E65099A89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🚀 </a:t>
            </a:r>
            <a:r>
              <a:rPr lang="en-US" dirty="0"/>
              <a:t>CISA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dirty="0"/>
              <a:t>Open-Source Public Releases! 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🚀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74330-FF40-CBF6-36A2-FF56BB225F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E2E5A86-0BF6-FB77-F319-695C11D0E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0" y="1244685"/>
            <a:ext cx="1079527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sz="2000" b="1" kern="0" dirty="0">
                <a:solidFill>
                  <a:schemeClr val="accent4">
                    <a:lumMod val="10000"/>
                  </a:schemeClr>
                </a:solidFill>
              </a:rPr>
              <a:t>Parsnip – CISA &amp; Idaho National Laboratory (INL)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https://github.com/cisagov/parsnip</a:t>
            </a:r>
          </a:p>
          <a:p>
            <a:pPr marL="0" indent="0">
              <a:buNone/>
            </a:pPr>
            <a:r>
              <a:rPr lang="en-US" sz="1800" b="0" i="0" dirty="0">
                <a:solidFill>
                  <a:srgbClr val="1F2328"/>
                </a:solidFill>
                <a:effectLst/>
                <a:latin typeface="-apple-system"/>
              </a:rPr>
              <a:t>Parsnip is a program developed to assist in the parsing of protocols using the open-source network security monitoring tool </a:t>
            </a:r>
            <a:r>
              <a:rPr lang="en-US" sz="1800" b="0" i="0" u="sng" dirty="0" err="1">
                <a:effectLst/>
                <a:latin typeface="-apple-system"/>
                <a:hlinkClick r:id="rId2"/>
              </a:rPr>
              <a:t>Zeek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-apple-system"/>
              </a:rPr>
              <a:t>. Parsnip is specifically designed to be applied towards developing Industrial Control Systems (ICS) protocol parsers but can be applied to any protocol. Lookout for a presentation at </a:t>
            </a:r>
            <a:r>
              <a:rPr lang="en-US" sz="1800" b="0" i="0" dirty="0" err="1">
                <a:solidFill>
                  <a:srgbClr val="1F2328"/>
                </a:solidFill>
                <a:effectLst/>
                <a:latin typeface="-apple-system"/>
              </a:rPr>
              <a:t>Zeek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-apple-system"/>
              </a:rPr>
              <a:t> Week &amp; upcoming ICS SIG meetings </a:t>
            </a:r>
            <a:r>
              <a:rPr lang="en-US" sz="1800" b="0" i="0" dirty="0">
                <a:solidFill>
                  <a:srgbClr val="1F2328"/>
                </a:solidFill>
                <a:effectLst/>
                <a:latin typeface="-apple-system"/>
                <a:sym typeface="Wingdings" panose="05000000000000000000" pitchFamily="2" charset="2"/>
              </a:rPr>
              <a:t></a:t>
            </a:r>
            <a:endParaRPr lang="en-US" altLang="en-US" sz="2400" kern="0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2000" b="1" kern="0" dirty="0">
                <a:solidFill>
                  <a:schemeClr val="accent4">
                    <a:lumMod val="10000"/>
                  </a:schemeClr>
                </a:solidFill>
              </a:rPr>
              <a:t>ACID – CISA &amp; MITRE</a:t>
            </a: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i="1" u="none" strike="noStrike" baseline="0" dirty="0">
                <a:solidFill>
                  <a:srgbClr val="005B93"/>
                </a:solidFill>
                <a:latin typeface="Arial" panose="020B0604020202020204" pitchFamily="34" charset="0"/>
              </a:rPr>
              <a:t>ATT&amp;CK-based Control-system Indicator Detection for </a:t>
            </a:r>
            <a:r>
              <a:rPr lang="en-US" sz="1200" b="1" i="1" u="none" strike="noStrike" baseline="0" dirty="0" err="1">
                <a:solidFill>
                  <a:srgbClr val="005B93"/>
                </a:solidFill>
                <a:latin typeface="Arial" panose="020B0604020202020204" pitchFamily="34" charset="0"/>
              </a:rPr>
              <a:t>Zeek</a:t>
            </a:r>
            <a:r>
              <a:rPr lang="en-US" sz="1200" b="1" i="1" u="none" strike="noStrike" baseline="0" dirty="0">
                <a:solidFill>
                  <a:srgbClr val="005B93"/>
                </a:solidFill>
                <a:latin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800" kern="0" dirty="0">
                <a:solidFill>
                  <a:schemeClr val="accent4">
                    <a:lumMod val="10000"/>
                  </a:schemeClr>
                </a:solidFill>
              </a:rPr>
              <a:t>https://github.com/cisagov/ACID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1F2328"/>
                </a:solidFill>
                <a:latin typeface="-apple-system"/>
              </a:rPr>
              <a:t>ACID is an open-source collection of OT protocol indicators developed to detect specific ATT&amp;CK behaviors for ICS within </a:t>
            </a:r>
            <a:r>
              <a:rPr lang="en-US" sz="1800" dirty="0" err="1">
                <a:solidFill>
                  <a:srgbClr val="1F2328"/>
                </a:solidFill>
                <a:latin typeface="-apple-system"/>
              </a:rPr>
              <a:t>Zeek</a:t>
            </a:r>
            <a:r>
              <a:rPr lang="en-US" sz="1800" dirty="0">
                <a:solidFill>
                  <a:srgbClr val="1F2328"/>
                </a:solidFill>
                <a:latin typeface="-apple-system"/>
              </a:rPr>
              <a:t>. It integrates non-intrusively with </a:t>
            </a:r>
            <a:r>
              <a:rPr lang="en-US" sz="1800" dirty="0" err="1">
                <a:solidFill>
                  <a:srgbClr val="1F2328"/>
                </a:solidFill>
                <a:latin typeface="-apple-system"/>
              </a:rPr>
              <a:t>Zeek</a:t>
            </a:r>
            <a:r>
              <a:rPr lang="en-US" sz="1800" dirty="0">
                <a:solidFill>
                  <a:srgbClr val="1F2328"/>
                </a:solidFill>
                <a:latin typeface="-apple-system"/>
              </a:rPr>
              <a:t> and is easily extendable, allowing users to add their own protocol indicators. The framework includes Incident Summaries for correlating events across sessions and offers customizable options to fine-tune reporting.</a:t>
            </a:r>
            <a:endParaRPr lang="en-US" altLang="en-US" sz="1800" dirty="0">
              <a:solidFill>
                <a:srgbClr val="1F2328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58702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1">
            <a:extLst>
              <a:ext uri="{FF2B5EF4-FFF2-40B4-BE49-F238E27FC236}">
                <a16:creationId xmlns:a16="http://schemas.microsoft.com/office/drawing/2014/main" id="{7E28E56B-F27F-F140-A8F9-2C01266E88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84328C-BBF1-C14C-951A-0C758803EBE7}" type="slidenum">
              <a:rPr lang="en-US" altLang="en-US" sz="1200" smtClean="0">
                <a:solidFill>
                  <a:srgbClr val="5A5B5D"/>
                </a:solidFill>
              </a:rPr>
              <a:pPr/>
              <a:t>16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3610741-D0A8-974A-8640-6AA0B20A5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618" y="1916430"/>
            <a:ext cx="46747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dirty="0">
                <a:solidFill>
                  <a:srgbClr val="5A5B5D"/>
                </a:solidFill>
              </a:rPr>
              <a:t>For more information:</a:t>
            </a:r>
          </a:p>
          <a:p>
            <a:pPr algn="r"/>
            <a:r>
              <a:rPr lang="en-US" altLang="en-US" b="1" dirty="0">
                <a:solidFill>
                  <a:srgbClr val="5A5B5D"/>
                </a:solidFill>
              </a:rPr>
              <a:t>www.cisa.gov</a:t>
            </a:r>
          </a:p>
          <a:p>
            <a:pPr algn="r"/>
            <a:endParaRPr lang="en-US" altLang="en-US" dirty="0">
              <a:solidFill>
                <a:srgbClr val="5A5B5D"/>
              </a:solidFill>
            </a:endParaRPr>
          </a:p>
          <a:p>
            <a:pPr algn="r"/>
            <a:endParaRPr lang="en-US" altLang="en-US" dirty="0">
              <a:solidFill>
                <a:srgbClr val="5A5B5D"/>
              </a:solidFill>
            </a:endParaRPr>
          </a:p>
          <a:p>
            <a:pPr algn="r"/>
            <a:r>
              <a:rPr lang="en-US" altLang="en-US" dirty="0">
                <a:solidFill>
                  <a:srgbClr val="5A5B5D"/>
                </a:solidFill>
              </a:rPr>
              <a:t>Questions?</a:t>
            </a:r>
          </a:p>
          <a:p>
            <a:pPr algn="r"/>
            <a:r>
              <a:rPr lang="en-US" altLang="en-US" b="1" dirty="0">
                <a:solidFill>
                  <a:srgbClr val="5A5B5D"/>
                </a:solidFill>
              </a:rPr>
              <a:t>Email</a:t>
            </a:r>
            <a:r>
              <a:rPr lang="en-US" altLang="en-US" b="1">
                <a:solidFill>
                  <a:srgbClr val="5A5B5D"/>
                </a:solidFill>
              </a:rPr>
              <a:t>: celr_cisa@dhs.cisa.gov</a:t>
            </a:r>
            <a:endParaRPr lang="en-US" altLang="en-US" b="1" dirty="0">
              <a:solidFill>
                <a:srgbClr val="5A5B5D"/>
              </a:solidFill>
            </a:endParaRPr>
          </a:p>
          <a:p>
            <a:pPr algn="r"/>
            <a:endParaRPr lang="en-US" altLang="en-US" b="1" dirty="0">
              <a:solidFill>
                <a:srgbClr val="5A5B5D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1BA98F-5804-0B41-9BFB-00D4E63FD8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8600" y="6167438"/>
            <a:ext cx="533400" cy="277812"/>
          </a:xfrm>
        </p:spPr>
        <p:txBody>
          <a:bodyPr/>
          <a:lstStyle/>
          <a:p>
            <a:pPr>
              <a:defRPr/>
            </a:pPr>
            <a:fld id="{9D7DC5A1-24AC-EE45-8892-34F91BFF932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22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4">
            <a:extLst>
              <a:ext uri="{FF2B5EF4-FFF2-40B4-BE49-F238E27FC236}">
                <a16:creationId xmlns:a16="http://schemas.microsoft.com/office/drawing/2014/main" id="{3F6E486F-014F-7446-A341-2D6F032A66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524000"/>
            <a:ext cx="63246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dirty="0"/>
              <a:t>Shaun Long – Deputy Chief for CISA’s Industrial Control Systems Section</a:t>
            </a:r>
          </a:p>
          <a:p>
            <a:r>
              <a:rPr lang="en-US" altLang="en-US" sz="2000" dirty="0"/>
              <a:t>Spent the last three years at CISA – previously worked for eight years at Booz Allen Hamilton focused on security &amp; resilience for platform/mission systems and industrial control systems</a:t>
            </a:r>
          </a:p>
          <a:p>
            <a:r>
              <a:rPr lang="en-US" altLang="en-US" sz="2000" dirty="0"/>
              <a:t>Current team focused on CISA’s OT test range (CELR), adversary emulation for ICS, a variety of open-source projects for ICS/OT, and general efforts to prioritize risk reduction for at-risk critical infrastructure in the US and collaborating partners abroad</a:t>
            </a:r>
          </a:p>
          <a:p>
            <a:endParaRPr lang="en-US" altLang="en-US" sz="2000" dirty="0"/>
          </a:p>
        </p:txBody>
      </p:sp>
      <p:sp>
        <p:nvSpPr>
          <p:cNvPr id="14338" name="Title 3">
            <a:extLst>
              <a:ext uri="{FF2B5EF4-FFF2-40B4-BE49-F238E27FC236}">
                <a16:creationId xmlns:a16="http://schemas.microsoft.com/office/drawing/2014/main" id="{CDAF0985-BB93-ED48-A884-7AC83DD10C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Introduction</a:t>
            </a:r>
          </a:p>
        </p:txBody>
      </p:sp>
      <p:sp>
        <p:nvSpPr>
          <p:cNvPr id="14339" name="Slide Number Placeholder 1">
            <a:extLst>
              <a:ext uri="{FF2B5EF4-FFF2-40B4-BE49-F238E27FC236}">
                <a16:creationId xmlns:a16="http://schemas.microsoft.com/office/drawing/2014/main" id="{90134BE7-7A93-F946-BEBF-690499501B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1B20F3-4946-6446-BF0F-53EBEE663290}" type="slidenum">
              <a:rPr lang="en-US" altLang="en-US" sz="1200" smtClean="0">
                <a:solidFill>
                  <a:srgbClr val="5A5B5D"/>
                </a:solidFill>
              </a:rPr>
              <a:pPr/>
              <a:t>2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pic>
        <p:nvPicPr>
          <p:cNvPr id="3" name="Picture 2" descr="Jardine Water Treatment Facility in Chicago, IL">
            <a:extLst>
              <a:ext uri="{FF2B5EF4-FFF2-40B4-BE49-F238E27FC236}">
                <a16:creationId xmlns:a16="http://schemas.microsoft.com/office/drawing/2014/main" id="{3F95F869-C9E0-E0E3-DE04-6614EBB3D1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06" y="1752600"/>
            <a:ext cx="3865094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">
            <a:extLst>
              <a:ext uri="{FF2B5EF4-FFF2-40B4-BE49-F238E27FC236}">
                <a16:creationId xmlns:a16="http://schemas.microsoft.com/office/drawing/2014/main" id="{67325F88-3CD8-C545-AE75-5E7FFA6FE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80A1B-FE77-B54C-82D8-5099072E903E}" type="slidenum">
              <a:rPr lang="en-US" altLang="en-US" sz="1200" smtClean="0">
                <a:solidFill>
                  <a:srgbClr val="5A5B5D"/>
                </a:solidFill>
              </a:rPr>
              <a:pPr/>
              <a:t>3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13314" name="Title 3">
            <a:extLst>
              <a:ext uri="{FF2B5EF4-FFF2-40B4-BE49-F238E27FC236}">
                <a16:creationId xmlns:a16="http://schemas.microsoft.com/office/drawing/2014/main" id="{D2184DE9-B68C-9E47-B909-758DFC31C3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ICS IR Problem Set – 10+ Years Ago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593E77A-137E-CF6C-6DC3-2A706BCAD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632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r>
              <a:rPr lang="en-US" altLang="en-US" dirty="0">
                <a:solidFill>
                  <a:srgbClr val="5A5B5D"/>
                </a:solidFill>
              </a:rPr>
              <a:t>Limited number of tools designed for constraints present in ICS environment (timing, availability, etc)</a:t>
            </a:r>
          </a:p>
          <a:p>
            <a:r>
              <a:rPr lang="en-US" altLang="en-US" dirty="0">
                <a:solidFill>
                  <a:srgbClr val="5A5B5D"/>
                </a:solidFill>
              </a:rPr>
              <a:t>Personnel expertise exists – ad-hoc and dependent on practical experience/deep understanding of environments</a:t>
            </a:r>
          </a:p>
          <a:p>
            <a:r>
              <a:rPr lang="en-US" altLang="en-US" dirty="0">
                <a:solidFill>
                  <a:srgbClr val="5A5B5D"/>
                </a:solidFill>
              </a:rPr>
              <a:t>IT &amp; OT integration exists in industry – but is limited based on available commercial applications and network constraints</a:t>
            </a:r>
          </a:p>
          <a:p>
            <a:r>
              <a:rPr lang="en-US" altLang="en-US" dirty="0">
                <a:solidFill>
                  <a:srgbClr val="5A5B5D"/>
                </a:solidFill>
              </a:rPr>
              <a:t>Limited availability of ICS/OT CTI</a:t>
            </a:r>
          </a:p>
          <a:p>
            <a:endParaRPr lang="en-US" altLang="en-US" dirty="0">
              <a:solidFill>
                <a:srgbClr val="5A5B5D"/>
              </a:solidFill>
            </a:endParaRPr>
          </a:p>
          <a:p>
            <a:endParaRPr lang="en-US" altLang="en-US" dirty="0">
              <a:solidFill>
                <a:srgbClr val="5A5B5D"/>
              </a:solidFill>
            </a:endParaRPr>
          </a:p>
        </p:txBody>
      </p:sp>
      <p:pic>
        <p:nvPicPr>
          <p:cNvPr id="8" name="Picture 7" descr="Tangled multi-colored wire">
            <a:extLst>
              <a:ext uri="{FF2B5EF4-FFF2-40B4-BE49-F238E27FC236}">
                <a16:creationId xmlns:a16="http://schemas.microsoft.com/office/drawing/2014/main" id="{C931ABBD-2B14-563A-B48C-C7CB4E582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646583"/>
            <a:ext cx="4846320" cy="32342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">
            <a:extLst>
              <a:ext uri="{FF2B5EF4-FFF2-40B4-BE49-F238E27FC236}">
                <a16:creationId xmlns:a16="http://schemas.microsoft.com/office/drawing/2014/main" id="{67325F88-3CD8-C545-AE75-5E7FFA6FE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80A1B-FE77-B54C-82D8-5099072E903E}" type="slidenum">
              <a:rPr lang="en-US" altLang="en-US" sz="1200" smtClean="0">
                <a:solidFill>
                  <a:srgbClr val="5A5B5D"/>
                </a:solidFill>
              </a:rPr>
              <a:pPr/>
              <a:t>4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13314" name="Title 3">
            <a:extLst>
              <a:ext uri="{FF2B5EF4-FFF2-40B4-BE49-F238E27FC236}">
                <a16:creationId xmlns:a16="http://schemas.microsoft.com/office/drawing/2014/main" id="{D2184DE9-B68C-9E47-B909-758DFC31C3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ICS IR Problem Set – Present Day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7EF5206-A5E5-2F1D-C34A-12D47E179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41544"/>
            <a:ext cx="6553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r>
              <a:rPr lang="en-US" altLang="en-US" sz="2000" dirty="0">
                <a:solidFill>
                  <a:srgbClr val="5A5B5D"/>
                </a:solidFill>
              </a:rPr>
              <a:t>The industry has a significant shortfall of experienced analysts relative to the rapidly expanding market of OT-cyber-aware owner/operators </a:t>
            </a:r>
          </a:p>
          <a:p>
            <a:r>
              <a:rPr lang="en-US" altLang="en-US" sz="2000" dirty="0">
                <a:solidFill>
                  <a:srgbClr val="5A5B5D"/>
                </a:solidFill>
              </a:rPr>
              <a:t>Private sector has capacity challenges – private &amp; public sector are competing for the same talent pool</a:t>
            </a:r>
          </a:p>
          <a:p>
            <a:r>
              <a:rPr lang="en-US" altLang="en-US" sz="2000" dirty="0">
                <a:solidFill>
                  <a:srgbClr val="5A5B5D"/>
                </a:solidFill>
              </a:rPr>
              <a:t>Industry 4.0 IT/OT inter-connectivity have created target rich/high impact environments</a:t>
            </a:r>
          </a:p>
          <a:p>
            <a:r>
              <a:rPr lang="en-US" altLang="en-US" sz="2000" dirty="0">
                <a:solidFill>
                  <a:srgbClr val="5A5B5D"/>
                </a:solidFill>
              </a:rPr>
              <a:t>More robust cyber threat intelligence – private sector &amp; public sector partnership CTI sharing</a:t>
            </a:r>
          </a:p>
        </p:txBody>
      </p:sp>
      <p:pic>
        <p:nvPicPr>
          <p:cNvPr id="1026" name="Picture 2" descr="How the events, hospitality and restaurant industry can tackle labor  shortages with technology - Planning Pod Blog">
            <a:extLst>
              <a:ext uri="{FF2B5EF4-FFF2-40B4-BE49-F238E27FC236}">
                <a16:creationId xmlns:a16="http://schemas.microsoft.com/office/drawing/2014/main" id="{AD5031D3-49E3-9F3C-37E3-8EBC9045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295400"/>
            <a:ext cx="2895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ngineer using tablet in factory with industrial robots">
            <a:extLst>
              <a:ext uri="{FF2B5EF4-FFF2-40B4-BE49-F238E27FC236}">
                <a16:creationId xmlns:a16="http://schemas.microsoft.com/office/drawing/2014/main" id="{76027002-874A-89E2-6E06-C315CE8FB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845905"/>
            <a:ext cx="2286000" cy="1523628"/>
          </a:xfrm>
          <a:prstGeom prst="rect">
            <a:avLst/>
          </a:prstGeom>
        </p:spPr>
      </p:pic>
      <p:pic>
        <p:nvPicPr>
          <p:cNvPr id="6" name="Picture 5" descr="Person staring at numbers">
            <a:extLst>
              <a:ext uri="{FF2B5EF4-FFF2-40B4-BE49-F238E27FC236}">
                <a16:creationId xmlns:a16="http://schemas.microsoft.com/office/drawing/2014/main" id="{B2F9067F-227A-7EBB-EE71-609439359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535" y="4479235"/>
            <a:ext cx="2031729" cy="1523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F2F578-5BBB-BD7C-A11B-CE884E0D93C2}"/>
              </a:ext>
            </a:extLst>
          </p:cNvPr>
          <p:cNvSpPr txBox="1"/>
          <p:nvPr/>
        </p:nvSpPr>
        <p:spPr>
          <a:xfrm>
            <a:off x="304799" y="1173540"/>
            <a:ext cx="85976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2200" i="1" kern="1200" dirty="0">
                <a:solidFill>
                  <a:srgbClr val="5A5B5D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The problem set has completely shifted – we now have a robust market of tools and capabilities to address network visibility and host activity</a:t>
            </a:r>
            <a:endParaRPr lang="en-US" sz="2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807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1">
            <a:extLst>
              <a:ext uri="{FF2B5EF4-FFF2-40B4-BE49-F238E27FC236}">
                <a16:creationId xmlns:a16="http://schemas.microsoft.com/office/drawing/2014/main" id="{67325F88-3CD8-C545-AE75-5E7FFA6FEF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180A1B-FE77-B54C-82D8-5099072E903E}" type="slidenum">
              <a:rPr lang="en-US" altLang="en-US" sz="1200" smtClean="0">
                <a:solidFill>
                  <a:srgbClr val="5A5B5D"/>
                </a:solidFill>
              </a:rPr>
              <a:pPr/>
              <a:t>5</a:t>
            </a:fld>
            <a:endParaRPr lang="en-US" altLang="en-US" sz="1200">
              <a:solidFill>
                <a:srgbClr val="5A5B5D"/>
              </a:solidFill>
            </a:endParaRPr>
          </a:p>
        </p:txBody>
      </p:sp>
      <p:sp>
        <p:nvSpPr>
          <p:cNvPr id="13314" name="Title 3">
            <a:extLst>
              <a:ext uri="{FF2B5EF4-FFF2-40B4-BE49-F238E27FC236}">
                <a16:creationId xmlns:a16="http://schemas.microsoft.com/office/drawing/2014/main" id="{D2184DE9-B68C-9E47-B909-758DFC31C3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Ins="9144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How do we close the gap?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BDE53-EB44-E5A9-9DF9-447C4141C0CA}"/>
              </a:ext>
            </a:extLst>
          </p:cNvPr>
          <p:cNvSpPr/>
          <p:nvPr/>
        </p:nvSpPr>
        <p:spPr bwMode="auto">
          <a:xfrm>
            <a:off x="323850" y="1286272"/>
            <a:ext cx="2861854" cy="863600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Robust Training &amp; Exercise Environment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22D041-A742-46A0-7AA7-B7550208B81F}"/>
              </a:ext>
            </a:extLst>
          </p:cNvPr>
          <p:cNvSpPr/>
          <p:nvPr/>
        </p:nvSpPr>
        <p:spPr bwMode="auto">
          <a:xfrm>
            <a:off x="3276600" y="1286272"/>
            <a:ext cx="2861854" cy="8636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Engineering Focus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20C9A-C965-CAF3-1774-08BD287C37B1}"/>
              </a:ext>
            </a:extLst>
          </p:cNvPr>
          <p:cNvSpPr/>
          <p:nvPr/>
        </p:nvSpPr>
        <p:spPr bwMode="auto">
          <a:xfrm>
            <a:off x="6229350" y="1286272"/>
            <a:ext cx="2861854" cy="863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charset="0"/>
              </a:rPr>
              <a:t>Train like you fight, fight like you train!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715530-6283-0581-58C4-D229DCC97702}"/>
              </a:ext>
            </a:extLst>
          </p:cNvPr>
          <p:cNvSpPr/>
          <p:nvPr/>
        </p:nvSpPr>
        <p:spPr bwMode="auto">
          <a:xfrm>
            <a:off x="9182100" y="1286272"/>
            <a:ext cx="2861854" cy="863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rial" charset="0"/>
              </a:rPr>
              <a:t>Intelligence driven – curated exercises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513704-0C88-36A1-76E2-193D4403AA63}"/>
              </a:ext>
            </a:extLst>
          </p:cNvPr>
          <p:cNvSpPr/>
          <p:nvPr/>
        </p:nvSpPr>
        <p:spPr bwMode="auto">
          <a:xfrm>
            <a:off x="323850" y="2183142"/>
            <a:ext cx="2845952" cy="36428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Design environments to mirror operational environments (water treatment, power transmission,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etc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Analysts may need to hear, see, and feel the kinetic effects of ICS to understand how they work </a:t>
            </a:r>
          </a:p>
          <a:p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endParaRPr kumimoji="0" lang="en-US" sz="20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0BEFB2-7768-CDD6-CD76-22E9BB4B130E}"/>
              </a:ext>
            </a:extLst>
          </p:cNvPr>
          <p:cNvSpPr/>
          <p:nvPr/>
        </p:nvSpPr>
        <p:spPr bwMode="auto">
          <a:xfrm>
            <a:off x="3292502" y="2183142"/>
            <a:ext cx="2845952" cy="36428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ICS environments each have unique challenges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Focus on operator interactions – analysts must gain trust to succeed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Analysts must understand operator priorities – Safety is #1 and operations = $$ or critical 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76FB78-B653-9698-EDB7-D30F48F44BBE}"/>
              </a:ext>
            </a:extLst>
          </p:cNvPr>
          <p:cNvSpPr/>
          <p:nvPr/>
        </p:nvSpPr>
        <p:spPr bwMode="auto">
          <a:xfrm>
            <a:off x="6245252" y="2183142"/>
            <a:ext cx="2845952" cy="36428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Train with the latest discovery &amp; analysis tools</a:t>
            </a:r>
          </a:p>
          <a:p>
            <a:pPr marL="285750" marR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600" b="0" i="0" u="none" strike="noStrike" cap="none" normalizeH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Gain repetitions in realistic operational environment</a:t>
            </a:r>
          </a:p>
          <a:p>
            <a:pPr marL="285750" marR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285750" marR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Expose analysts to ICS protocols &amp; traffic, network designs, and sector relevant </a:t>
            </a:r>
            <a:r>
              <a:rPr kumimoji="0" lang="en-US" sz="1600" b="0" i="0" u="none" strike="noStrike" cap="none" normalizeH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hw</a:t>
            </a: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kumimoji="0" lang="en-US" sz="1600" b="0" i="0" u="none" strike="noStrike" cap="none" normalizeH="0" dirty="0" err="1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sw</a:t>
            </a:r>
            <a:endParaRPr kumimoji="0" lang="en-US" sz="1800" b="0" i="0" u="none" strike="noStrike" cap="none" normalizeH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924276-C3AF-8F89-F977-F88B7877B25A}"/>
              </a:ext>
            </a:extLst>
          </p:cNvPr>
          <p:cNvSpPr/>
          <p:nvPr/>
        </p:nvSpPr>
        <p:spPr bwMode="auto">
          <a:xfrm>
            <a:off x="9182100" y="2183142"/>
            <a:ext cx="2845952" cy="364289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Expose analysts to relevant threat actor TTP’s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sz="1600" b="0" i="0" u="none" strike="noStrike" cap="none" normalizeH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ICS environments provide fe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rtile ground for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LoTL</a:t>
            </a:r>
            <a:endParaRPr lang="en-US" sz="1600" dirty="0">
              <a:solidFill>
                <a:schemeClr val="accent4">
                  <a:lumMod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sz="1600" b="0" i="0" u="none" strike="noStrike" cap="none" normalizeH="0" dirty="0">
              <a:ln>
                <a:noFill/>
              </a:ln>
              <a:solidFill>
                <a:schemeClr val="accent4">
                  <a:lumMod val="25000"/>
                </a:schemeClr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Focus on “high likelihood” TTP’s – tunneling through IT to OT and leveraging normal operations to hide</a:t>
            </a:r>
            <a:endParaRPr kumimoji="0" lang="en-US" sz="20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9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0612-2FE3-FD5E-E073-0F88AC051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CISA Solution - CELR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21DA-892A-79AB-D315-CE4A6F261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1AFF3C-6DE9-7B23-39A8-A6B11B8C2BEE}"/>
              </a:ext>
            </a:extLst>
          </p:cNvPr>
          <p:cNvSpPr txBox="1">
            <a:spLocks/>
          </p:cNvSpPr>
          <p:nvPr/>
        </p:nvSpPr>
        <p:spPr>
          <a:xfrm>
            <a:off x="609600" y="1188720"/>
            <a:ext cx="10972800" cy="530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33363" indent="-233363" eaLnBrk="1" hangingPunct="1">
              <a:spcBef>
                <a:spcPct val="60000"/>
              </a:spcBef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5A5B5D"/>
                </a:solidFill>
                <a:latin typeface="+mn-lt"/>
              </a:defRPr>
            </a:lvl1pPr>
            <a:lvl2pPr marL="571500" lvl="1" indent="-223838" eaLnBrk="1" hangingPunct="1">
              <a:spcBef>
                <a:spcPct val="30000"/>
              </a:spcBef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5A5B5D"/>
                </a:solidFill>
                <a:latin typeface="+mn-lt"/>
              </a:defRPr>
            </a:lvl2pPr>
            <a:lvl3pPr marL="909638" indent="-222250" eaLnBrk="1" hangingPunct="1">
              <a:spcBef>
                <a:spcPct val="30000"/>
              </a:spcBef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eaLnBrk="1" hangingPunct="1">
              <a:spcBef>
                <a:spcPct val="30000"/>
              </a:spcBef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eaLnBrk="1" hangingPunct="1">
              <a:spcBef>
                <a:spcPct val="30000"/>
              </a:spcBef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fontAlgn="base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fontAlgn="base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fontAlgn="base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fontAlgn="base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The Control Environment Laboratory Resource (CELR) is a collection of representative operational technology (OT) environments comprised of actual control system hardware and software used for research, training, capability testing, and supporting operational elements of CSD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These environments include purpose-built processes, kinetic effects, full integrated IT/OT network architecture, and specific technologies found in US Critical Infrastructure (CI)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CELR Service Offerings:</a:t>
            </a:r>
          </a:p>
          <a:p>
            <a:pPr lvl="1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Critical Infrastructure Cyber Attack Demonstrations</a:t>
            </a:r>
          </a:p>
          <a:p>
            <a:pPr lvl="1"/>
            <a:r>
              <a:rPr lang="en-US" b="1" u="sng" dirty="0">
                <a:solidFill>
                  <a:schemeClr val="accent4">
                    <a:lumMod val="10000"/>
                  </a:schemeClr>
                </a:solidFill>
              </a:rPr>
              <a:t>Simulated Threat Hunting Engagements</a:t>
            </a:r>
          </a:p>
          <a:p>
            <a:pPr lvl="1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OT Test Range to support Research &amp; Product Development</a:t>
            </a:r>
          </a:p>
          <a:p>
            <a:pPr lvl="1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ICS Technology and Protocol Training </a:t>
            </a:r>
          </a:p>
          <a:p>
            <a:pPr lvl="1"/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OT Solutions Assessment</a:t>
            </a:r>
          </a:p>
        </p:txBody>
      </p:sp>
    </p:spTree>
    <p:extLst>
      <p:ext uri="{BB962C8B-B14F-4D97-AF65-F5344CB8AC3E}">
        <p14:creationId xmlns:p14="http://schemas.microsoft.com/office/powerpoint/2010/main" val="287145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0612-2FE3-FD5E-E073-0F88AC051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Using CELR to build the next OT IR workforce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0C21DA-892A-79AB-D315-CE4A6F261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7685" y="6686962"/>
            <a:ext cx="533400" cy="277812"/>
          </a:xfrm>
        </p:spPr>
        <p:txBody>
          <a:bodyPr/>
          <a:lstStyle/>
          <a:p>
            <a:pPr>
              <a:defRPr/>
            </a:pPr>
            <a:fld id="{549690C8-B626-274D-8FA3-63299A4ABD7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A9F87-1977-8D20-D962-136E2ACA277E}"/>
              </a:ext>
            </a:extLst>
          </p:cNvPr>
          <p:cNvSpPr txBox="1"/>
          <p:nvPr/>
        </p:nvSpPr>
        <p:spPr>
          <a:xfrm>
            <a:off x="685800" y="4545612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Caldera copyright MITRE</a:t>
            </a:r>
          </a:p>
        </p:txBody>
      </p:sp>
      <p:pic>
        <p:nvPicPr>
          <p:cNvPr id="5" name="Graphic 4" descr="Baby crawling with solid fill">
            <a:extLst>
              <a:ext uri="{FF2B5EF4-FFF2-40B4-BE49-F238E27FC236}">
                <a16:creationId xmlns:a16="http://schemas.microsoft.com/office/drawing/2014/main" id="{C2E7BC6C-0044-3B52-4D4C-9A7EF8D1C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0121" y="4630100"/>
            <a:ext cx="14478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Walk with solid fill">
            <a:extLst>
              <a:ext uri="{FF2B5EF4-FFF2-40B4-BE49-F238E27FC236}">
                <a16:creationId xmlns:a16="http://schemas.microsoft.com/office/drawing/2014/main" id="{82BBF4FD-EECA-314C-7402-10B381F33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921" y="3488943"/>
            <a:ext cx="14478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Run with solid fill">
            <a:extLst>
              <a:ext uri="{FF2B5EF4-FFF2-40B4-BE49-F238E27FC236}">
                <a16:creationId xmlns:a16="http://schemas.microsoft.com/office/drawing/2014/main" id="{258EA439-C3A0-DC18-940E-0DFB5F7C8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3321" y="2117343"/>
            <a:ext cx="14478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Chevron arrows outline">
            <a:extLst>
              <a:ext uri="{FF2B5EF4-FFF2-40B4-BE49-F238E27FC236}">
                <a16:creationId xmlns:a16="http://schemas.microsoft.com/office/drawing/2014/main" id="{5E53A068-F341-C423-6B21-5C3EAEA1F2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61121" y="2326633"/>
            <a:ext cx="914400" cy="914400"/>
          </a:xfrm>
          <a:prstGeom prst="rect">
            <a:avLst/>
          </a:prstGeom>
        </p:spPr>
      </p:pic>
      <p:sp>
        <p:nvSpPr>
          <p:cNvPr id="29" name="Arrow: Bent 28">
            <a:extLst>
              <a:ext uri="{FF2B5EF4-FFF2-40B4-BE49-F238E27FC236}">
                <a16:creationId xmlns:a16="http://schemas.microsoft.com/office/drawing/2014/main" id="{6C61A6ED-B381-6CD3-66DA-4AFA1D106B6B}"/>
              </a:ext>
            </a:extLst>
          </p:cNvPr>
          <p:cNvSpPr/>
          <p:nvPr/>
        </p:nvSpPr>
        <p:spPr bwMode="auto">
          <a:xfrm rot="16200000" flipV="1">
            <a:off x="3767254" y="4165096"/>
            <a:ext cx="883107" cy="1331502"/>
          </a:xfrm>
          <a:prstGeom prst="bentArrow">
            <a:avLst>
              <a:gd name="adj1" fmla="val 25000"/>
              <a:gd name="adj2" fmla="val 29916"/>
              <a:gd name="adj3" fmla="val 25000"/>
              <a:gd name="adj4" fmla="val 2812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1260F2AF-15AE-574D-CA7A-8F59C481EDC3}"/>
              </a:ext>
            </a:extLst>
          </p:cNvPr>
          <p:cNvSpPr/>
          <p:nvPr/>
        </p:nvSpPr>
        <p:spPr bwMode="auto">
          <a:xfrm rot="16200000" flipV="1">
            <a:off x="7137319" y="2984878"/>
            <a:ext cx="883107" cy="1331502"/>
          </a:xfrm>
          <a:prstGeom prst="bentArrow">
            <a:avLst>
              <a:gd name="adj1" fmla="val 25000"/>
              <a:gd name="adj2" fmla="val 29916"/>
              <a:gd name="adj3" fmla="val 25000"/>
              <a:gd name="adj4" fmla="val 2812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8BB04D-F0AF-AE84-0B69-B1293B73676C}"/>
              </a:ext>
            </a:extLst>
          </p:cNvPr>
          <p:cNvSpPr txBox="1"/>
          <p:nvPr/>
        </p:nvSpPr>
        <p:spPr>
          <a:xfrm>
            <a:off x="1502132" y="5965977"/>
            <a:ext cx="2363777" cy="73866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OT Protocol Basics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4">
                    <a:lumMod val="10000"/>
                  </a:schemeClr>
                </a:solidFill>
              </a:rPr>
              <a:t>Netflow</a:t>
            </a: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 Analysis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Sensor Deployment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465237-B9BD-0F77-0E06-209FB883184D}"/>
              </a:ext>
            </a:extLst>
          </p:cNvPr>
          <p:cNvSpPr txBox="1"/>
          <p:nvPr/>
        </p:nvSpPr>
        <p:spPr>
          <a:xfrm>
            <a:off x="4874559" y="5065136"/>
            <a:ext cx="3222179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OT Protocol Advanced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Basic OT Detection Engineering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Impact Driven TH/IR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Malcolm (Open-Source) Training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978FD3-0713-22C3-F306-2D2C105B3323}"/>
              </a:ext>
            </a:extLst>
          </p:cNvPr>
          <p:cNvSpPr txBox="1"/>
          <p:nvPr/>
        </p:nvSpPr>
        <p:spPr>
          <a:xfrm>
            <a:off x="8360920" y="3650630"/>
            <a:ext cx="2991483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Hypotheses Driven TH/IR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Advanced OT Det. Engineering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BA40AD-8E6B-2299-BC0F-9065B640A6A0}"/>
              </a:ext>
            </a:extLst>
          </p:cNvPr>
          <p:cNvSpPr txBox="1"/>
          <p:nvPr/>
        </p:nvSpPr>
        <p:spPr>
          <a:xfrm>
            <a:off x="530704" y="2180148"/>
            <a:ext cx="4274550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10000"/>
                  </a:schemeClr>
                </a:solidFill>
              </a:rPr>
              <a:t>CELR services scale up and down to meet the participant in their OT-cyber journey. The flexibility to adjust attack scenarios and exercise content enable CELR to reach a broader audience, while still producing consumable content and products for the greater community.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42C2C-04E9-EED1-B0F0-11E52DD64A80}"/>
              </a:ext>
            </a:extLst>
          </p:cNvPr>
          <p:cNvSpPr/>
          <p:nvPr/>
        </p:nvSpPr>
        <p:spPr bwMode="auto">
          <a:xfrm>
            <a:off x="190500" y="1211000"/>
            <a:ext cx="2861854" cy="625576"/>
          </a:xfrm>
          <a:prstGeom prst="rect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Robust Training &amp; Exercise Environment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4D26B7-E311-8BB4-C330-0B418A7C86C7}"/>
              </a:ext>
            </a:extLst>
          </p:cNvPr>
          <p:cNvSpPr/>
          <p:nvPr/>
        </p:nvSpPr>
        <p:spPr bwMode="auto">
          <a:xfrm>
            <a:off x="3143250" y="1211000"/>
            <a:ext cx="2861854" cy="625576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Engineering Focus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23B485-4A1B-0E57-837F-616F8126CB9B}"/>
              </a:ext>
            </a:extLst>
          </p:cNvPr>
          <p:cNvSpPr/>
          <p:nvPr/>
        </p:nvSpPr>
        <p:spPr bwMode="auto">
          <a:xfrm>
            <a:off x="6096000" y="1211000"/>
            <a:ext cx="2861854" cy="62557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charset="0"/>
              </a:rPr>
              <a:t>Train like you fight, fight like you train!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86211-348A-D84A-727C-6A8A53AB1368}"/>
              </a:ext>
            </a:extLst>
          </p:cNvPr>
          <p:cNvSpPr/>
          <p:nvPr/>
        </p:nvSpPr>
        <p:spPr bwMode="auto">
          <a:xfrm>
            <a:off x="9048750" y="1211000"/>
            <a:ext cx="2861854" cy="6255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rial" charset="0"/>
              </a:rPr>
              <a:t>Intelligence driven – curated exercises</a:t>
            </a:r>
          </a:p>
        </p:txBody>
      </p:sp>
    </p:spTree>
    <p:extLst>
      <p:ext uri="{BB962C8B-B14F-4D97-AF65-F5344CB8AC3E}">
        <p14:creationId xmlns:p14="http://schemas.microsoft.com/office/powerpoint/2010/main" val="421860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F218DC-A316-49FB-AEE9-DCDFB905E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95" y="1360671"/>
            <a:ext cx="9136244" cy="381000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005288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Defense is viewed as a shared responsibility</a:t>
            </a:r>
          </a:p>
          <a:p>
            <a:pPr>
              <a:spcBef>
                <a:spcPts val="0"/>
              </a:spcBef>
              <a:buClr>
                <a:srgbClr val="005288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TTPs are executed with intent to enhance knowledge of both red and blue stakeholders – and build consumable products (Caldera OT)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2234B2-16CA-43EE-9CC7-F0223AEEC1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Executing a Purple Team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88FDD-8633-4881-9225-CF7EBDBFC2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367E4-E490-5D4C-B162-F1E62EFCCBB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011D8-F35A-4224-AEC7-BB502F562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80" y="2839600"/>
            <a:ext cx="8663626" cy="2961653"/>
          </a:xfrm>
          <a:prstGeom prst="rect">
            <a:avLst/>
          </a:prstGeom>
        </p:spPr>
      </p:pic>
      <p:pic>
        <p:nvPicPr>
          <p:cNvPr id="6" name="Graphic 5" descr="Presentation with checklist outline">
            <a:extLst>
              <a:ext uri="{FF2B5EF4-FFF2-40B4-BE49-F238E27FC236}">
                <a16:creationId xmlns:a16="http://schemas.microsoft.com/office/drawing/2014/main" id="{78C0E41E-BF8C-41B7-9138-93A91A5F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486" y="945205"/>
            <a:ext cx="1721795" cy="1721795"/>
          </a:xfrm>
          <a:prstGeom prst="rect">
            <a:avLst/>
          </a:prstGeom>
        </p:spPr>
      </p:pic>
      <p:pic>
        <p:nvPicPr>
          <p:cNvPr id="7" name="Graphic 6" descr="Decision chart outline">
            <a:extLst>
              <a:ext uri="{FF2B5EF4-FFF2-40B4-BE49-F238E27FC236}">
                <a16:creationId xmlns:a16="http://schemas.microsoft.com/office/drawing/2014/main" id="{19EB9566-B855-48AC-8429-E2A5713E0E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87000" y="4252121"/>
            <a:ext cx="1549132" cy="1549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8F64C-C441-49DE-BB44-BF2E36503AB4}"/>
              </a:ext>
            </a:extLst>
          </p:cNvPr>
          <p:cNvSpPr txBox="1"/>
          <p:nvPr/>
        </p:nvSpPr>
        <p:spPr>
          <a:xfrm>
            <a:off x="10101710" y="5721895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5288"/>
                </a:solidFill>
              </a:rPr>
              <a:t>Pace of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5E325-F75D-4E1C-8430-A5BC7404EFCB}"/>
              </a:ext>
            </a:extLst>
          </p:cNvPr>
          <p:cNvSpPr txBox="1"/>
          <p:nvPr/>
        </p:nvSpPr>
        <p:spPr>
          <a:xfrm>
            <a:off x="9928891" y="2435423"/>
            <a:ext cx="2159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5288"/>
                </a:solidFill>
              </a:rPr>
              <a:t>Training Objective Focus</a:t>
            </a:r>
          </a:p>
        </p:txBody>
      </p:sp>
      <p:pic>
        <p:nvPicPr>
          <p:cNvPr id="10" name="Graphic 9" descr="Meeting outline">
            <a:extLst>
              <a:ext uri="{FF2B5EF4-FFF2-40B4-BE49-F238E27FC236}">
                <a16:creationId xmlns:a16="http://schemas.microsoft.com/office/drawing/2014/main" id="{5C0250C1-BC58-47EC-9785-2FAE58AF7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1486" y="2457870"/>
            <a:ext cx="1615603" cy="1615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593B43-CB3B-49A6-A57A-C8798F5AA82E}"/>
              </a:ext>
            </a:extLst>
          </p:cNvPr>
          <p:cNvSpPr txBox="1"/>
          <p:nvPr/>
        </p:nvSpPr>
        <p:spPr>
          <a:xfrm>
            <a:off x="9927721" y="137066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5288"/>
                </a:solidFill>
              </a:rPr>
              <a:t>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39E42-6E9B-4BAC-B6B6-276017330B94}"/>
              </a:ext>
            </a:extLst>
          </p:cNvPr>
          <p:cNvSpPr txBox="1"/>
          <p:nvPr/>
        </p:nvSpPr>
        <p:spPr>
          <a:xfrm>
            <a:off x="9920507" y="336438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5288"/>
                </a:solidFill>
              </a:rPr>
              <a:t>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ACB37-E1D7-4264-83FD-EF6954296079}"/>
              </a:ext>
            </a:extLst>
          </p:cNvPr>
          <p:cNvSpPr txBox="1"/>
          <p:nvPr/>
        </p:nvSpPr>
        <p:spPr>
          <a:xfrm>
            <a:off x="9928891" y="480988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5288"/>
                </a:solidFill>
              </a:rPr>
              <a:t>3.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2DA63-A894-4713-B726-BD44DA648C55}"/>
              </a:ext>
            </a:extLst>
          </p:cNvPr>
          <p:cNvSpPr txBox="1"/>
          <p:nvPr/>
        </p:nvSpPr>
        <p:spPr>
          <a:xfrm>
            <a:off x="10419838" y="3924705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5288"/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8810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3ACC8386-382C-E785-E70D-CE18CDDC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9" y="2463872"/>
            <a:ext cx="2773920" cy="2260107"/>
          </a:xfrm>
          <a:prstGeom prst="rect">
            <a:avLst/>
          </a:prstGeom>
          <a:ln>
            <a:solidFill>
              <a:srgbClr val="005B93"/>
            </a:solidFill>
          </a:ln>
        </p:spPr>
      </p:pic>
      <p:sp>
        <p:nvSpPr>
          <p:cNvPr id="63" name="Title 5">
            <a:extLst>
              <a:ext uri="{FF2B5EF4-FFF2-40B4-BE49-F238E27FC236}">
                <a16:creationId xmlns:a16="http://schemas.microsoft.com/office/drawing/2014/main" id="{F57C26E2-510A-1C7E-E09D-844FF5EDC4DE}"/>
              </a:ext>
            </a:extLst>
          </p:cNvPr>
          <p:cNvSpPr>
            <a:spLocks noGrp="1"/>
          </p:cNvSpPr>
          <p:nvPr/>
        </p:nvSpPr>
        <p:spPr>
          <a:xfrm>
            <a:off x="365660" y="218123"/>
            <a:ext cx="11338560" cy="548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/>
                </a:solidFill>
                <a:latin typeface="+mn-lt"/>
                <a:ea typeface="Arial Narrow" charset="0"/>
                <a:cs typeface="Arial Narrow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MITRE Caldera™ for OT</a:t>
            </a:r>
          </a:p>
        </p:txBody>
      </p:sp>
      <p:sp>
        <p:nvSpPr>
          <p:cNvPr id="64" name="Footer Placeholder 3">
            <a:extLst>
              <a:ext uri="{FF2B5EF4-FFF2-40B4-BE49-F238E27FC236}">
                <a16:creationId xmlns:a16="http://schemas.microsoft.com/office/drawing/2014/main" id="{F35FA26C-DE86-A7D6-0DD6-E853E035D547}"/>
              </a:ext>
            </a:extLst>
          </p:cNvPr>
          <p:cNvSpPr>
            <a:spLocks noGrp="1"/>
          </p:cNvSpPr>
          <p:nvPr/>
        </p:nvSpPr>
        <p:spPr>
          <a:xfrm>
            <a:off x="1626308" y="6253163"/>
            <a:ext cx="8817264" cy="182880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80AA9AF-D1EA-0456-A08F-A22F4A14F964}"/>
              </a:ext>
            </a:extLst>
          </p:cNvPr>
          <p:cNvCxnSpPr>
            <a:cxnSpLocks/>
          </p:cNvCxnSpPr>
          <p:nvPr/>
        </p:nvCxnSpPr>
        <p:spPr>
          <a:xfrm>
            <a:off x="3748940" y="3064851"/>
            <a:ext cx="0" cy="2286000"/>
          </a:xfrm>
          <a:prstGeom prst="line">
            <a:avLst/>
          </a:prstGeom>
          <a:noFill/>
          <a:ln w="28575" cap="flat" cmpd="sng" algn="ctr">
            <a:solidFill>
              <a:srgbClr val="005B93"/>
            </a:solidFill>
            <a:prstDash val="solid"/>
            <a:miter lim="800000"/>
          </a:ln>
          <a:effectLst/>
        </p:spPr>
      </p:cxnSp>
      <p:sp>
        <p:nvSpPr>
          <p:cNvPr id="66" name="TextBox 13">
            <a:extLst>
              <a:ext uri="{FF2B5EF4-FFF2-40B4-BE49-F238E27FC236}">
                <a16:creationId xmlns:a16="http://schemas.microsoft.com/office/drawing/2014/main" id="{63B33765-70CE-C61A-899C-015FD227AD01}"/>
              </a:ext>
            </a:extLst>
          </p:cNvPr>
          <p:cNvSpPr txBox="1"/>
          <p:nvPr/>
        </p:nvSpPr>
        <p:spPr>
          <a:xfrm>
            <a:off x="9311412" y="258986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 panose="020B0503040303020004" pitchFamily="34" charset="0"/>
                <a:ea typeface="+mn-ea"/>
                <a:cs typeface="+mn-cs"/>
              </a:rPr>
              <a:t>WHO</a:t>
            </a:r>
          </a:p>
        </p:txBody>
      </p:sp>
      <p:pic>
        <p:nvPicPr>
          <p:cNvPr id="67" name="Picture 66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9DA78259-66E4-178E-F102-D921391F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1"/>
          <a:stretch/>
        </p:blipFill>
        <p:spPr>
          <a:xfrm>
            <a:off x="327293" y="2912288"/>
            <a:ext cx="3076013" cy="2260107"/>
          </a:xfrm>
          <a:prstGeom prst="rect">
            <a:avLst/>
          </a:prstGeom>
          <a:ln>
            <a:solidFill>
              <a:srgbClr val="005B93"/>
            </a:solidFill>
          </a:ln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8DB8D29F-3BE0-910A-0D25-CA734F5EF0D6}"/>
              </a:ext>
            </a:extLst>
          </p:cNvPr>
          <p:cNvGrpSpPr/>
          <p:nvPr/>
        </p:nvGrpSpPr>
        <p:grpSpPr>
          <a:xfrm>
            <a:off x="449558" y="3443451"/>
            <a:ext cx="3076012" cy="2427522"/>
            <a:chOff x="1215225" y="3502242"/>
            <a:chExt cx="3076012" cy="2427522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CCB662B-58A4-5A8A-FCB9-7B002816C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5225" y="3502242"/>
              <a:ext cx="3076012" cy="2427522"/>
            </a:xfrm>
            <a:prstGeom prst="rect">
              <a:avLst/>
            </a:prstGeom>
            <a:ln>
              <a:solidFill>
                <a:srgbClr val="005B93"/>
              </a:solidFill>
            </a:ln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3141CDA-0D66-FACB-2A5B-22A5BDE469DA}"/>
                </a:ext>
              </a:extLst>
            </p:cNvPr>
            <p:cNvSpPr/>
            <p:nvPr/>
          </p:nvSpPr>
          <p:spPr>
            <a:xfrm>
              <a:off x="3680783" y="4036582"/>
              <a:ext cx="608238" cy="1893182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9" name="TextBox 27">
            <a:extLst>
              <a:ext uri="{FF2B5EF4-FFF2-40B4-BE49-F238E27FC236}">
                <a16:creationId xmlns:a16="http://schemas.microsoft.com/office/drawing/2014/main" id="{1965DBC8-A15A-F2A7-A6DC-EFD1D7C236CF}"/>
              </a:ext>
            </a:extLst>
          </p:cNvPr>
          <p:cNvSpPr txBox="1"/>
          <p:nvPr/>
        </p:nvSpPr>
        <p:spPr>
          <a:xfrm>
            <a:off x="4809240" y="5991501"/>
            <a:ext cx="2872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github.com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mitre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/caldera-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ot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LT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0CDC5E9-B283-C4E9-C6AD-775037D92653}"/>
              </a:ext>
            </a:extLst>
          </p:cNvPr>
          <p:cNvCxnSpPr>
            <a:cxnSpLocks/>
          </p:cNvCxnSpPr>
          <p:nvPr/>
        </p:nvCxnSpPr>
        <p:spPr>
          <a:xfrm>
            <a:off x="8614242" y="3281363"/>
            <a:ext cx="0" cy="2286000"/>
          </a:xfrm>
          <a:prstGeom prst="line">
            <a:avLst/>
          </a:prstGeom>
          <a:noFill/>
          <a:ln w="28575" cap="flat" cmpd="sng" algn="ctr">
            <a:solidFill>
              <a:srgbClr val="005B93"/>
            </a:solidFill>
            <a:prstDash val="solid"/>
            <a:miter lim="800000"/>
          </a:ln>
          <a:effectLst/>
        </p:spPr>
      </p:cxnSp>
      <p:sp>
        <p:nvSpPr>
          <p:cNvPr id="71" name="TextBox 7">
            <a:extLst>
              <a:ext uri="{FF2B5EF4-FFF2-40B4-BE49-F238E27FC236}">
                <a16:creationId xmlns:a16="http://schemas.microsoft.com/office/drawing/2014/main" id="{BFB07B74-EFD7-CF20-B9BC-DA5CB2D2FBAC}"/>
              </a:ext>
            </a:extLst>
          </p:cNvPr>
          <p:cNvSpPr txBox="1"/>
          <p:nvPr/>
        </p:nvSpPr>
        <p:spPr>
          <a:xfrm>
            <a:off x="986813" y="2083024"/>
            <a:ext cx="157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 Light" panose="020B0503040303020004" pitchFamily="34" charset="0"/>
                <a:ea typeface="+mn-ea"/>
                <a:cs typeface="+mn-cs"/>
              </a:rPr>
              <a:t>Need</a:t>
            </a:r>
          </a:p>
        </p:txBody>
      </p:sp>
      <p:sp>
        <p:nvSpPr>
          <p:cNvPr id="72" name="TextBox 17">
            <a:extLst>
              <a:ext uri="{FF2B5EF4-FFF2-40B4-BE49-F238E27FC236}">
                <a16:creationId xmlns:a16="http://schemas.microsoft.com/office/drawing/2014/main" id="{9E02E85C-3FDD-1B6E-C3C5-F250B22BCCB0}"/>
              </a:ext>
            </a:extLst>
          </p:cNvPr>
          <p:cNvSpPr txBox="1"/>
          <p:nvPr/>
        </p:nvSpPr>
        <p:spPr>
          <a:xfrm>
            <a:off x="9485476" y="2083024"/>
            <a:ext cx="150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 Light" panose="020B0503040303020004" pitchFamily="34" charset="0"/>
                <a:ea typeface="+mn-ea"/>
                <a:cs typeface="+mn-cs"/>
              </a:rPr>
              <a:t>Impact</a:t>
            </a:r>
          </a:p>
        </p:txBody>
      </p:sp>
      <p:sp>
        <p:nvSpPr>
          <p:cNvPr id="73" name="TextBox 22">
            <a:extLst>
              <a:ext uri="{FF2B5EF4-FFF2-40B4-BE49-F238E27FC236}">
                <a16:creationId xmlns:a16="http://schemas.microsoft.com/office/drawing/2014/main" id="{30D4D1EA-EDB3-9B79-291D-F1E598BE522B}"/>
              </a:ext>
            </a:extLst>
          </p:cNvPr>
          <p:cNvSpPr txBox="1"/>
          <p:nvPr/>
        </p:nvSpPr>
        <p:spPr>
          <a:xfrm>
            <a:off x="5181096" y="2069465"/>
            <a:ext cx="199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 Light" panose="020B0503040303020004" pitchFamily="34" charset="0"/>
                <a:ea typeface="+mn-ea"/>
                <a:cs typeface="+mn-cs"/>
              </a:rPr>
              <a:t>Solution</a:t>
            </a:r>
          </a:p>
        </p:txBody>
      </p:sp>
      <p:sp>
        <p:nvSpPr>
          <p:cNvPr id="74" name="AutoShape 2">
            <a:extLst>
              <a:ext uri="{FF2B5EF4-FFF2-40B4-BE49-F238E27FC236}">
                <a16:creationId xmlns:a16="http://schemas.microsoft.com/office/drawing/2014/main" id="{05AF2329-B7B1-553B-2017-76F13C474B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8395" y="30775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AutoShape 4">
            <a:extLst>
              <a:ext uri="{FF2B5EF4-FFF2-40B4-BE49-F238E27FC236}">
                <a16:creationId xmlns:a16="http://schemas.microsoft.com/office/drawing/2014/main" id="{91862D15-490C-1192-2991-89DA3545F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795" y="32299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6" name="Picture 75" descr="Person in military uniform tying boot">
            <a:extLst>
              <a:ext uri="{FF2B5EF4-FFF2-40B4-BE49-F238E27FC236}">
                <a16:creationId xmlns:a16="http://schemas.microsoft.com/office/drawing/2014/main" id="{5865B43B-ADB4-E428-5D7A-F9536EFF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25" y="3153864"/>
            <a:ext cx="1306745" cy="8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80C2D9B-5801-B1B2-8653-E5B0B62A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48" y="4248885"/>
            <a:ext cx="1327902" cy="88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People shaking hands">
            <a:extLst>
              <a:ext uri="{FF2B5EF4-FFF2-40B4-BE49-F238E27FC236}">
                <a16:creationId xmlns:a16="http://schemas.microsoft.com/office/drawing/2014/main" id="{00CBB57B-7D5B-86D7-B209-3817AC64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75" y="5395719"/>
            <a:ext cx="1319684" cy="8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Placeholder 8">
            <a:extLst>
              <a:ext uri="{FF2B5EF4-FFF2-40B4-BE49-F238E27FC236}">
                <a16:creationId xmlns:a16="http://schemas.microsoft.com/office/drawing/2014/main" id="{520BFC21-4C22-9CDC-733F-69343075EC88}"/>
              </a:ext>
            </a:extLst>
          </p:cNvPr>
          <p:cNvSpPr>
            <a:spLocks noGrp="1"/>
          </p:cNvSpPr>
          <p:nvPr/>
        </p:nvSpPr>
        <p:spPr>
          <a:xfrm>
            <a:off x="8854676" y="2970473"/>
            <a:ext cx="1650204" cy="273397"/>
          </a:xfrm>
          <a:prstGeom prst="rect">
            <a:avLst/>
          </a:prstGeom>
          <a:solidFill>
            <a:srgbClr val="0B2338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Arial Narrow" charset="0"/>
              </a:rPr>
              <a:t>Civil &amp; Military</a:t>
            </a:r>
          </a:p>
        </p:txBody>
      </p:sp>
      <p:sp>
        <p:nvSpPr>
          <p:cNvPr id="80" name="Text Placeholder 8">
            <a:extLst>
              <a:ext uri="{FF2B5EF4-FFF2-40B4-BE49-F238E27FC236}">
                <a16:creationId xmlns:a16="http://schemas.microsoft.com/office/drawing/2014/main" id="{7BAA8350-1ACA-465E-6BD5-FCFE6540554A}"/>
              </a:ext>
            </a:extLst>
          </p:cNvPr>
          <p:cNvSpPr>
            <a:spLocks noGrp="1"/>
          </p:cNvSpPr>
          <p:nvPr/>
        </p:nvSpPr>
        <p:spPr>
          <a:xfrm>
            <a:off x="8854681" y="4102045"/>
            <a:ext cx="1650205" cy="273398"/>
          </a:xfrm>
          <a:prstGeom prst="rect">
            <a:avLst/>
          </a:prstGeom>
          <a:solidFill>
            <a:srgbClr val="0B2338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Arial Narrow" charset="0"/>
              </a:rPr>
              <a:t>Owner-Operators</a:t>
            </a:r>
          </a:p>
        </p:txBody>
      </p: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52A45AC4-3192-9CBB-46ED-9DCF8ABFAA4D}"/>
              </a:ext>
            </a:extLst>
          </p:cNvPr>
          <p:cNvSpPr>
            <a:spLocks noGrp="1"/>
          </p:cNvSpPr>
          <p:nvPr/>
        </p:nvSpPr>
        <p:spPr>
          <a:xfrm>
            <a:off x="8863138" y="5234660"/>
            <a:ext cx="1641742" cy="273398"/>
          </a:xfrm>
          <a:prstGeom prst="rect">
            <a:avLst/>
          </a:prstGeom>
          <a:solidFill>
            <a:srgbClr val="0B2338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Arial Narrow" charset="0"/>
              </a:rPr>
              <a:t>International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CDDACEA-8493-D93B-F602-9337C22AB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786" y="91209"/>
            <a:ext cx="1585161" cy="1585161"/>
          </a:xfrm>
          <a:prstGeom prst="rect">
            <a:avLst/>
          </a:prstGeom>
          <a:ln>
            <a:solidFill>
              <a:srgbClr val="005B93"/>
            </a:solidFill>
          </a:ln>
        </p:spPr>
      </p:pic>
      <p:pic>
        <p:nvPicPr>
          <p:cNvPr id="83" name="Picture 82" descr="A red circle with white text and mountains&#10;&#10;Description automatically generated">
            <a:extLst>
              <a:ext uri="{FF2B5EF4-FFF2-40B4-BE49-F238E27FC236}">
                <a16:creationId xmlns:a16="http://schemas.microsoft.com/office/drawing/2014/main" id="{1B68734F-7303-022F-9A42-498D80DC8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1373" y="-74356"/>
            <a:ext cx="1774452" cy="1777561"/>
          </a:xfrm>
          <a:prstGeom prst="rect">
            <a:avLst/>
          </a:prstGeom>
        </p:spPr>
      </p:pic>
      <p:sp>
        <p:nvSpPr>
          <p:cNvPr id="84" name="TextBox 9">
            <a:extLst>
              <a:ext uri="{FF2B5EF4-FFF2-40B4-BE49-F238E27FC236}">
                <a16:creationId xmlns:a16="http://schemas.microsoft.com/office/drawing/2014/main" id="{70EF7192-E507-0608-9FDA-2EFEE17AECA5}"/>
              </a:ext>
            </a:extLst>
          </p:cNvPr>
          <p:cNvSpPr txBox="1"/>
          <p:nvPr/>
        </p:nvSpPr>
        <p:spPr>
          <a:xfrm>
            <a:off x="259720" y="883790"/>
            <a:ext cx="711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A cybersecurity framework that empowers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practitioners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LT"/>
                <a:ea typeface="+mn-ea"/>
                <a:cs typeface="+mn-cs"/>
              </a:rPr>
              <a:t> to save time, money, and energy through automated security assessments.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1410FC-B9E3-8868-D9C0-BC318E8773D0}"/>
              </a:ext>
            </a:extLst>
          </p:cNvPr>
          <p:cNvSpPr/>
          <p:nvPr/>
        </p:nvSpPr>
        <p:spPr>
          <a:xfrm>
            <a:off x="10774605" y="3125237"/>
            <a:ext cx="330869" cy="2766803"/>
          </a:xfrm>
          <a:prstGeom prst="rect">
            <a:avLst/>
          </a:prstGeom>
          <a:solidFill>
            <a:srgbClr val="C1CD23"/>
          </a:solidFill>
          <a:ln w="12700" cap="flat" cmpd="sng" algn="ctr">
            <a:solidFill>
              <a:srgbClr val="C1CD23">
                <a:shade val="15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+ Education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A107949-9965-AF50-750E-FC830D7D9295}"/>
              </a:ext>
            </a:extLst>
          </p:cNvPr>
          <p:cNvSpPr/>
          <p:nvPr/>
        </p:nvSpPr>
        <p:spPr>
          <a:xfrm>
            <a:off x="11212434" y="3125237"/>
            <a:ext cx="330869" cy="2766803"/>
          </a:xfrm>
          <a:prstGeom prst="rect">
            <a:avLst/>
          </a:prstGeom>
          <a:solidFill>
            <a:srgbClr val="FF6161"/>
          </a:solidFill>
          <a:ln w="12700" cap="flat" cmpd="sng" algn="ctr">
            <a:solidFill>
              <a:srgbClr val="F7901E">
                <a:shade val="15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+ Evaluation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FCE38AA-5894-12F8-257F-D07909FB9FB4}"/>
              </a:ext>
            </a:extLst>
          </p:cNvPr>
          <p:cNvSpPr/>
          <p:nvPr/>
        </p:nvSpPr>
        <p:spPr>
          <a:xfrm>
            <a:off x="11650263" y="3130483"/>
            <a:ext cx="330869" cy="2766803"/>
          </a:xfrm>
          <a:prstGeom prst="rect">
            <a:avLst/>
          </a:prstGeom>
          <a:solidFill>
            <a:srgbClr val="87DEFF"/>
          </a:solidFill>
          <a:ln w="12700" cap="flat" cmpd="sng" algn="ctr">
            <a:solidFill>
              <a:srgbClr val="87DEFF">
                <a:shade val="15000"/>
              </a:srgbClr>
            </a:solidFill>
            <a:prstDash val="solid"/>
            <a:miter lim="800000"/>
          </a:ln>
          <a:effectLst/>
        </p:spPr>
        <p:txBody>
          <a:bodyPr vert="vert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+ Development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AF4660A-A26A-F222-444B-BD70274648D7}"/>
              </a:ext>
            </a:extLst>
          </p:cNvPr>
          <p:cNvCxnSpPr>
            <a:cxnSpLocks/>
            <a:stCxn id="71" idx="3"/>
            <a:endCxn id="73" idx="1"/>
          </p:cNvCxnSpPr>
          <p:nvPr/>
        </p:nvCxnSpPr>
        <p:spPr>
          <a:xfrm flipV="1">
            <a:off x="2557705" y="2254131"/>
            <a:ext cx="2623391" cy="13559"/>
          </a:xfrm>
          <a:prstGeom prst="straightConnector1">
            <a:avLst/>
          </a:prstGeom>
          <a:noFill/>
          <a:ln w="38100" cap="flat" cmpd="sng" algn="ctr">
            <a:gradFill flip="none" rotWithShape="1">
              <a:gsLst>
                <a:gs pos="0">
                  <a:srgbClr val="0D2541"/>
                </a:gs>
                <a:gs pos="74000">
                  <a:srgbClr val="005B93">
                    <a:lumMod val="45000"/>
                    <a:lumOff val="55000"/>
                  </a:srgbClr>
                </a:gs>
                <a:gs pos="83000">
                  <a:srgbClr val="005B93">
                    <a:lumMod val="45000"/>
                    <a:lumOff val="55000"/>
                  </a:srgbClr>
                </a:gs>
                <a:gs pos="100000">
                  <a:srgbClr val="005B93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prstDash val="solid"/>
            <a:miter lim="800000"/>
            <a:tailEnd type="triangle"/>
          </a:ln>
          <a:effectLst/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580E4DB-FD2A-5462-631F-ABD94312E88A}"/>
              </a:ext>
            </a:extLst>
          </p:cNvPr>
          <p:cNvCxnSpPr>
            <a:cxnSpLocks/>
            <a:stCxn id="73" idx="3"/>
            <a:endCxn id="72" idx="1"/>
          </p:cNvCxnSpPr>
          <p:nvPr/>
        </p:nvCxnSpPr>
        <p:spPr>
          <a:xfrm>
            <a:off x="7177940" y="2254131"/>
            <a:ext cx="2307536" cy="13559"/>
          </a:xfrm>
          <a:prstGeom prst="straightConnector1">
            <a:avLst/>
          </a:prstGeom>
          <a:noFill/>
          <a:ln w="38100" cap="flat" cmpd="sng" algn="ctr">
            <a:gradFill flip="none" rotWithShape="1">
              <a:gsLst>
                <a:gs pos="0">
                  <a:srgbClr val="0D2541"/>
                </a:gs>
                <a:gs pos="74000">
                  <a:srgbClr val="005B93">
                    <a:lumMod val="45000"/>
                    <a:lumOff val="55000"/>
                  </a:srgbClr>
                </a:gs>
                <a:gs pos="83000">
                  <a:srgbClr val="005B93">
                    <a:lumMod val="45000"/>
                    <a:lumOff val="55000"/>
                  </a:srgbClr>
                </a:gs>
                <a:gs pos="100000">
                  <a:srgbClr val="005B93">
                    <a:lumMod val="30000"/>
                    <a:lumOff val="70000"/>
                  </a:srgbClr>
                </a:gs>
              </a:gsLst>
              <a:lin ang="2700000" scaled="1"/>
              <a:tileRect/>
            </a:gradFill>
            <a:prstDash val="solid"/>
            <a:miter lim="800000"/>
            <a:tailEnd type="triangle"/>
          </a:ln>
          <a:effectLst/>
        </p:spPr>
      </p:cxnSp>
      <p:sp>
        <p:nvSpPr>
          <p:cNvPr id="90" name="TextBox 1077">
            <a:extLst>
              <a:ext uri="{FF2B5EF4-FFF2-40B4-BE49-F238E27FC236}">
                <a16:creationId xmlns:a16="http://schemas.microsoft.com/office/drawing/2014/main" id="{6966EBB1-E7F0-8DBB-AD9B-B8AD4A730436}"/>
              </a:ext>
            </a:extLst>
          </p:cNvPr>
          <p:cNvSpPr txBox="1"/>
          <p:nvPr/>
        </p:nvSpPr>
        <p:spPr>
          <a:xfrm>
            <a:off x="11048996" y="258986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 panose="020B0503040303020004" pitchFamily="34" charset="0"/>
                <a:ea typeface="+mn-ea"/>
                <a:cs typeface="+mn-cs"/>
              </a:rPr>
              <a:t>HOW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02E67EC-F8FB-1474-3B1E-2EEEDB4CDC6A}"/>
              </a:ext>
            </a:extLst>
          </p:cNvPr>
          <p:cNvGrpSpPr/>
          <p:nvPr/>
        </p:nvGrpSpPr>
        <p:grpSpPr>
          <a:xfrm>
            <a:off x="3916108" y="2617019"/>
            <a:ext cx="4546279" cy="3266105"/>
            <a:chOff x="3977168" y="2564444"/>
            <a:chExt cx="4546279" cy="3266105"/>
          </a:xfrm>
        </p:grpSpPr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A6186E49-D909-3378-FEB3-F74DF334AC54}"/>
                </a:ext>
              </a:extLst>
            </p:cNvPr>
            <p:cNvSpPr/>
            <p:nvPr/>
          </p:nvSpPr>
          <p:spPr>
            <a:xfrm>
              <a:off x="6117133" y="3290138"/>
              <a:ext cx="244442" cy="210726"/>
            </a:xfrm>
            <a:prstGeom prst="triangle">
              <a:avLst/>
            </a:prstGeom>
            <a:solidFill>
              <a:srgbClr val="26C3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84FA870-57D1-C44E-B5DF-2DC8333A079B}"/>
                </a:ext>
              </a:extLst>
            </p:cNvPr>
            <p:cNvGrpSpPr/>
            <p:nvPr/>
          </p:nvGrpSpPr>
          <p:grpSpPr>
            <a:xfrm>
              <a:off x="3977168" y="2564444"/>
              <a:ext cx="4546279" cy="3266105"/>
              <a:chOff x="3977168" y="2564444"/>
              <a:chExt cx="4546279" cy="3266105"/>
            </a:xfrm>
          </p:grpSpPr>
          <p:sp>
            <p:nvSpPr>
              <p:cNvPr id="102" name="Rectangle: Top Corners Rounded 101">
                <a:extLst>
                  <a:ext uri="{FF2B5EF4-FFF2-40B4-BE49-F238E27FC236}">
                    <a16:creationId xmlns:a16="http://schemas.microsoft.com/office/drawing/2014/main" id="{0BAEFC46-7569-A673-BF40-3AFA0F7E7D35}"/>
                  </a:ext>
                </a:extLst>
              </p:cNvPr>
              <p:cNvSpPr/>
              <p:nvPr/>
            </p:nvSpPr>
            <p:spPr>
              <a:xfrm rot="10800000">
                <a:off x="5598934" y="2983220"/>
                <a:ext cx="1294719" cy="255629"/>
              </a:xfrm>
              <a:prstGeom prst="round2SameRect">
                <a:avLst/>
              </a:prstGeom>
              <a:solidFill>
                <a:srgbClr val="8FD8F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D254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49352DE-43D7-51FD-997F-12F88B049303}"/>
                  </a:ext>
                </a:extLst>
              </p:cNvPr>
              <p:cNvGrpSpPr/>
              <p:nvPr/>
            </p:nvGrpSpPr>
            <p:grpSpPr>
              <a:xfrm>
                <a:off x="3977168" y="2564444"/>
                <a:ext cx="4460808" cy="3266105"/>
                <a:chOff x="3888925" y="245545"/>
                <a:chExt cx="6807040" cy="4983962"/>
              </a:xfrm>
            </p:grpSpPr>
            <p:pic>
              <p:nvPicPr>
                <p:cNvPr id="105" name="Picture 104" descr="BACnet Committee – Website of the BACnet Committee (ASHRAE SSPC 135)">
                  <a:extLst>
                    <a:ext uri="{FF2B5EF4-FFF2-40B4-BE49-F238E27FC236}">
                      <a16:creationId xmlns:a16="http://schemas.microsoft.com/office/drawing/2014/main" id="{BC0B96A2-48D5-A628-619F-4536108BF6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925" y="2139176"/>
                  <a:ext cx="1959877" cy="398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7740A622-DF95-F537-C4CD-8F90788A2F48}"/>
                    </a:ext>
                  </a:extLst>
                </p:cNvPr>
                <p:cNvGrpSpPr/>
                <p:nvPr/>
              </p:nvGrpSpPr>
              <p:grpSpPr>
                <a:xfrm>
                  <a:off x="6254028" y="872192"/>
                  <a:ext cx="4441937" cy="2117719"/>
                  <a:chOff x="5826185" y="936440"/>
                  <a:chExt cx="4441937" cy="2117719"/>
                </a:xfrm>
              </p:grpSpPr>
              <p:sp>
                <p:nvSpPr>
                  <p:cNvPr id="118" name="Rectangle: Top Corners Rounded 117">
                    <a:extLst>
                      <a:ext uri="{FF2B5EF4-FFF2-40B4-BE49-F238E27FC236}">
                        <a16:creationId xmlns:a16="http://schemas.microsoft.com/office/drawing/2014/main" id="{3E43CC6C-6BD0-DBA7-AAF8-6A6A7407AC7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292425" y="2664078"/>
                    <a:ext cx="1975697" cy="390081"/>
                  </a:xfrm>
                  <a:prstGeom prst="round2SameRect">
                    <a:avLst/>
                  </a:prstGeom>
                  <a:solidFill>
                    <a:srgbClr val="8FD8F8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D254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TextBox 62">
                    <a:extLst>
                      <a:ext uri="{FF2B5EF4-FFF2-40B4-BE49-F238E27FC236}">
                        <a16:creationId xmlns:a16="http://schemas.microsoft.com/office/drawing/2014/main" id="{19A29A34-30CA-5260-0C78-314A1C30548A}"/>
                      </a:ext>
                    </a:extLst>
                  </p:cNvPr>
                  <p:cNvSpPr txBox="1"/>
                  <p:nvPr/>
                </p:nvSpPr>
                <p:spPr>
                  <a:xfrm>
                    <a:off x="5826185" y="936440"/>
                    <a:ext cx="2225053" cy="400284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vert="horz" wrap="square" lIns="91440" tIns="45720" rIns="91440" bIns="45720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openDNP3 </a:t>
                    </a: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C++</a:t>
                    </a:r>
                    <a:endParaRPr kumimoji="0" lang="en-US" sz="1100" b="1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5B9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049D3B0A-5DE8-959A-545A-15864A8AFC7E}"/>
                    </a:ext>
                  </a:extLst>
                </p:cNvPr>
                <p:cNvGrpSpPr/>
                <p:nvPr/>
              </p:nvGrpSpPr>
              <p:grpSpPr>
                <a:xfrm>
                  <a:off x="7866400" y="4829226"/>
                  <a:ext cx="2225054" cy="400281"/>
                  <a:chOff x="5580587" y="4960208"/>
                  <a:chExt cx="2225054" cy="400281"/>
                </a:xfrm>
              </p:grpSpPr>
              <p:sp>
                <p:nvSpPr>
                  <p:cNvPr id="116" name="Rectangle: Top Corners Rounded 115">
                    <a:extLst>
                      <a:ext uri="{FF2B5EF4-FFF2-40B4-BE49-F238E27FC236}">
                        <a16:creationId xmlns:a16="http://schemas.microsoft.com/office/drawing/2014/main" id="{F0370975-6CED-275A-A2E8-4F4C898E1E2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705266" y="4978668"/>
                    <a:ext cx="1975697" cy="377961"/>
                  </a:xfrm>
                  <a:prstGeom prst="round2SameRect">
                    <a:avLst/>
                  </a:prstGeom>
                  <a:solidFill>
                    <a:srgbClr val="8FD8F8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D254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7" name="TextBox 1026">
                    <a:extLst>
                      <a:ext uri="{FF2B5EF4-FFF2-40B4-BE49-F238E27FC236}">
                        <a16:creationId xmlns:a16="http://schemas.microsoft.com/office/drawing/2014/main" id="{815674F1-F9A4-69B2-371F-D5A26A468037}"/>
                      </a:ext>
                    </a:extLst>
                  </p:cNvPr>
                  <p:cNvSpPr txBox="1"/>
                  <p:nvPr/>
                </p:nvSpPr>
                <p:spPr>
                  <a:xfrm>
                    <a:off x="5580587" y="4960208"/>
                    <a:ext cx="2225054" cy="400281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vert="horz" wrap="square" lIns="91440" tIns="45720" rIns="91440" bIns="45720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1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pymodbus</a:t>
                    </a:r>
                    <a:r>
                      <a:rPr kumimoji="0" lang="en-US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5B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Python</a:t>
                    </a:r>
                    <a:endParaRPr kumimoji="0" lang="en-US" sz="11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B93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16DD0D19-A944-40B6-364E-F8EDC72867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2362" y="4077745"/>
                  <a:ext cx="2715358" cy="6788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F6717FFC-94FD-65A9-7ECD-D3475F00FB66}"/>
                    </a:ext>
                  </a:extLst>
                </p:cNvPr>
                <p:cNvGrpSpPr/>
                <p:nvPr/>
              </p:nvGrpSpPr>
              <p:grpSpPr>
                <a:xfrm>
                  <a:off x="6222743" y="1658504"/>
                  <a:ext cx="2492502" cy="2267460"/>
                  <a:chOff x="6222743" y="1658504"/>
                  <a:chExt cx="2492502" cy="2267460"/>
                </a:xfrm>
              </p:grpSpPr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41F4FD0A-AC71-629C-1809-477A84DBA033}"/>
                      </a:ext>
                    </a:extLst>
                  </p:cNvPr>
                  <p:cNvSpPr/>
                  <p:nvPr/>
                </p:nvSpPr>
                <p:spPr>
                  <a:xfrm>
                    <a:off x="6257224" y="1718863"/>
                    <a:ext cx="2073115" cy="2073115"/>
                  </a:xfrm>
                  <a:prstGeom prst="ellipse">
                    <a:avLst/>
                  </a:prstGeom>
                  <a:solidFill>
                    <a:srgbClr val="0B2338">
                      <a:lumMod val="65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B233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Isosceles Triangle 112">
                    <a:extLst>
                      <a:ext uri="{FF2B5EF4-FFF2-40B4-BE49-F238E27FC236}">
                        <a16:creationId xmlns:a16="http://schemas.microsoft.com/office/drawing/2014/main" id="{FF7C5353-E4A4-244C-91BC-3CAC102F3415}"/>
                      </a:ext>
                    </a:extLst>
                  </p:cNvPr>
                  <p:cNvSpPr/>
                  <p:nvPr/>
                </p:nvSpPr>
                <p:spPr>
                  <a:xfrm rot="4602134">
                    <a:off x="8367960" y="2309486"/>
                    <a:ext cx="373010" cy="321561"/>
                  </a:xfrm>
                  <a:prstGeom prst="triangle">
                    <a:avLst/>
                  </a:prstGeom>
                  <a:solidFill>
                    <a:srgbClr val="26C3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D2541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25C57ABB-AD90-D795-2CED-6793CC5C0415}"/>
                      </a:ext>
                    </a:extLst>
                  </p:cNvPr>
                  <p:cNvSpPr/>
                  <p:nvPr/>
                </p:nvSpPr>
                <p:spPr>
                  <a:xfrm>
                    <a:off x="6222743" y="1658504"/>
                    <a:ext cx="2200066" cy="22000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8575" cap="flat" cmpd="sng" algn="ctr">
                    <a:solidFill>
                      <a:srgbClr val="26C3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2338">
                            <a:lumMod val="8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Caldera for OT</a:t>
                    </a:r>
                  </a:p>
                </p:txBody>
              </p:sp>
              <p:sp>
                <p:nvSpPr>
                  <p:cNvPr id="115" name="Isosceles Triangle 114">
                    <a:extLst>
                      <a:ext uri="{FF2B5EF4-FFF2-40B4-BE49-F238E27FC236}">
                        <a16:creationId xmlns:a16="http://schemas.microsoft.com/office/drawing/2014/main" id="{7BC4C29F-D7F2-4B4F-CFB9-80F9447322B4}"/>
                      </a:ext>
                    </a:extLst>
                  </p:cNvPr>
                  <p:cNvSpPr/>
                  <p:nvPr/>
                </p:nvSpPr>
                <p:spPr>
                  <a:xfrm rot="12963493">
                    <a:off x="6377786" y="3604403"/>
                    <a:ext cx="373010" cy="321561"/>
                  </a:xfrm>
                  <a:prstGeom prst="triangle">
                    <a:avLst/>
                  </a:prstGeom>
                  <a:solidFill>
                    <a:srgbClr val="26C3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D254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10" name="Picture 109" descr="A logo with blue letters and yellow circles&#10;&#10;Description automatically generated">
                  <a:extLst>
                    <a:ext uri="{FF2B5EF4-FFF2-40B4-BE49-F238E27FC236}">
                      <a16:creationId xmlns:a16="http://schemas.microsoft.com/office/drawing/2014/main" id="{35DAB1A4-B0D8-74C0-E947-FED10F34A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4436" y="3920083"/>
                  <a:ext cx="2042341" cy="1133499"/>
                </a:xfrm>
                <a:prstGeom prst="rect">
                  <a:avLst/>
                </a:prstGeom>
              </p:spPr>
            </p:pic>
            <p:pic>
              <p:nvPicPr>
                <p:cNvPr id="111" name="Picture 110" descr="A red and black logo&#10;&#10;Description automatically generated">
                  <a:extLst>
                    <a:ext uri="{FF2B5EF4-FFF2-40B4-BE49-F238E27FC236}">
                      <a16:creationId xmlns:a16="http://schemas.microsoft.com/office/drawing/2014/main" id="{E1C5EB04-D4AA-C9EF-84B9-820CF1323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69871" y="245545"/>
                  <a:ext cx="1138038" cy="611169"/>
                </a:xfrm>
                <a:prstGeom prst="rect">
                  <a:avLst/>
                </a:prstGeom>
              </p:spPr>
            </p:pic>
          </p:grpSp>
          <p:sp>
            <p:nvSpPr>
              <p:cNvPr id="104" name="TextBox 1080">
                <a:extLst>
                  <a:ext uri="{FF2B5EF4-FFF2-40B4-BE49-F238E27FC236}">
                    <a16:creationId xmlns:a16="http://schemas.microsoft.com/office/drawing/2014/main" id="{CC547A43-577B-56CE-E923-6BACC5E26614}"/>
                  </a:ext>
                </a:extLst>
              </p:cNvPr>
              <p:cNvSpPr txBox="1"/>
              <p:nvPr/>
            </p:nvSpPr>
            <p:spPr>
              <a:xfrm>
                <a:off x="7065319" y="4090042"/>
                <a:ext cx="1458128" cy="262314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005B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libIEC61850 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5B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5B9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  <a:endParaRPr kumimoji="0" lang="en-US" sz="1100" b="1" i="1" u="none" strike="noStrike" kern="1200" cap="none" spc="0" normalizeH="0" baseline="0" noProof="0">
                  <a:ln>
                    <a:noFill/>
                  </a:ln>
                  <a:solidFill>
                    <a:srgbClr val="005B9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9764F8BC-94D2-4D90-AD88-95B3D1242A3B}"/>
                </a:ext>
              </a:extLst>
            </p:cNvPr>
            <p:cNvSpPr/>
            <p:nvPr/>
          </p:nvSpPr>
          <p:spPr>
            <a:xfrm rot="8636507" flipH="1">
              <a:off x="6604685" y="4759595"/>
              <a:ext cx="244442" cy="210726"/>
            </a:xfrm>
            <a:prstGeom prst="triangle">
              <a:avLst/>
            </a:prstGeom>
            <a:solidFill>
              <a:srgbClr val="26C3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492CBC3D-908A-69B0-DB83-39379A1613A5}"/>
                </a:ext>
              </a:extLst>
            </p:cNvPr>
            <p:cNvSpPr/>
            <p:nvPr/>
          </p:nvSpPr>
          <p:spPr>
            <a:xfrm rot="16997866" flipH="1">
              <a:off x="5300074" y="3914273"/>
              <a:ext cx="244442" cy="210726"/>
            </a:xfrm>
            <a:prstGeom prst="triangle">
              <a:avLst/>
            </a:prstGeom>
            <a:solidFill>
              <a:srgbClr val="26C3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5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FB517ED5-C8EB-1F6D-0FD0-4F042E35F1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6855" y="3733625"/>
            <a:ext cx="1095375" cy="38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"/>
          </a:effectLst>
        </p:spPr>
      </p:pic>
      <p:sp>
        <p:nvSpPr>
          <p:cNvPr id="93" name="Rectangle: Top Corners Rounded 92">
            <a:extLst>
              <a:ext uri="{FF2B5EF4-FFF2-40B4-BE49-F238E27FC236}">
                <a16:creationId xmlns:a16="http://schemas.microsoft.com/office/drawing/2014/main" id="{45C03953-654B-E481-AB8D-950E38102C9A}"/>
              </a:ext>
            </a:extLst>
          </p:cNvPr>
          <p:cNvSpPr/>
          <p:nvPr/>
        </p:nvSpPr>
        <p:spPr>
          <a:xfrm rot="10800000">
            <a:off x="3960336" y="4197457"/>
            <a:ext cx="1294719" cy="247686"/>
          </a:xfrm>
          <a:prstGeom prst="round2SameRect">
            <a:avLst/>
          </a:prstGeom>
          <a:solidFill>
            <a:srgbClr val="8FD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D25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B8584A8C-A53D-C3A0-5E70-DD7C4F09B17E}"/>
              </a:ext>
            </a:extLst>
          </p:cNvPr>
          <p:cNvSpPr txBox="1"/>
          <p:nvPr/>
        </p:nvSpPr>
        <p:spPr>
          <a:xfrm>
            <a:off x="3878631" y="4185360"/>
            <a:ext cx="1458128" cy="26161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BACnet stack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5B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Rectangle: Top Corners Rounded 94">
            <a:extLst>
              <a:ext uri="{FF2B5EF4-FFF2-40B4-BE49-F238E27FC236}">
                <a16:creationId xmlns:a16="http://schemas.microsoft.com/office/drawing/2014/main" id="{E789AFC2-8FA2-0744-BD29-B002E67B8FDE}"/>
              </a:ext>
            </a:extLst>
          </p:cNvPr>
          <p:cNvSpPr/>
          <p:nvPr/>
        </p:nvSpPr>
        <p:spPr>
          <a:xfrm rot="10800000">
            <a:off x="4618741" y="5647376"/>
            <a:ext cx="1294719" cy="247686"/>
          </a:xfrm>
          <a:prstGeom prst="round2SameRect">
            <a:avLst/>
          </a:prstGeom>
          <a:solidFill>
            <a:srgbClr val="8FD8F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D25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TextBox 19">
            <a:extLst>
              <a:ext uri="{FF2B5EF4-FFF2-40B4-BE49-F238E27FC236}">
                <a16:creationId xmlns:a16="http://schemas.microsoft.com/office/drawing/2014/main" id="{4538ECF9-F6BC-C83A-B495-8710B900491C}"/>
              </a:ext>
            </a:extLst>
          </p:cNvPr>
          <p:cNvSpPr txBox="1"/>
          <p:nvPr/>
        </p:nvSpPr>
        <p:spPr>
          <a:xfrm>
            <a:off x="4537036" y="5635279"/>
            <a:ext cx="1458128" cy="26231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pnio_dcp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5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Python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5B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C034512-2DDA-5104-BFFD-D8921EFDDC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9735" y="6024563"/>
            <a:ext cx="875657" cy="457200"/>
          </a:xfrm>
          <a:prstGeom prst="rect">
            <a:avLst/>
          </a:prstGeom>
        </p:spPr>
      </p:pic>
      <p:sp>
        <p:nvSpPr>
          <p:cNvPr id="122" name="Plus Sign 121">
            <a:extLst>
              <a:ext uri="{FF2B5EF4-FFF2-40B4-BE49-F238E27FC236}">
                <a16:creationId xmlns:a16="http://schemas.microsoft.com/office/drawing/2014/main" id="{B169D40F-541E-3C8F-5E33-52C2CD7C2172}"/>
              </a:ext>
            </a:extLst>
          </p:cNvPr>
          <p:cNvSpPr/>
          <p:nvPr/>
        </p:nvSpPr>
        <p:spPr bwMode="auto">
          <a:xfrm>
            <a:off x="1151803" y="6094359"/>
            <a:ext cx="304119" cy="307777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92620"/>
      </p:ext>
    </p:extLst>
  </p:cSld>
  <p:clrMapOvr>
    <a:masterClrMapping/>
  </p:clrMapOvr>
</p:sld>
</file>

<file path=ppt/theme/theme1.xml><?xml version="1.0" encoding="utf-8"?>
<a:theme xmlns:a="http://schemas.openxmlformats.org/drawingml/2006/main" name="CISA Template">
  <a:themeElements>
    <a:clrScheme name="">
      <a:dk1>
        <a:srgbClr val="70BC1F"/>
      </a:dk1>
      <a:lt1>
        <a:srgbClr val="FFFFFF"/>
      </a:lt1>
      <a:dk2>
        <a:srgbClr val="000063"/>
      </a:dk2>
      <a:lt2>
        <a:srgbClr val="FF0000"/>
      </a:lt2>
      <a:accent1>
        <a:srgbClr val="FFDB00"/>
      </a:accent1>
      <a:accent2>
        <a:srgbClr val="0062C8"/>
      </a:accent2>
      <a:accent3>
        <a:srgbClr val="AAAAB7"/>
      </a:accent3>
      <a:accent4>
        <a:srgbClr val="DADADA"/>
      </a:accent4>
      <a:accent5>
        <a:srgbClr val="FFEAAA"/>
      </a:accent5>
      <a:accent6>
        <a:srgbClr val="0058B5"/>
      </a:accent6>
      <a:hlink>
        <a:srgbClr val="CC6600"/>
      </a:hlink>
      <a:folHlink>
        <a:srgbClr val="990099"/>
      </a:folHlink>
    </a:clrScheme>
    <a:fontScheme name="DHS_Template_Whit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HS_Template_White 1">
        <a:dk1>
          <a:srgbClr val="595959"/>
        </a:dk1>
        <a:lt1>
          <a:srgbClr val="F8D167"/>
        </a:lt1>
        <a:dk2>
          <a:srgbClr val="BF5FA7"/>
        </a:dk2>
        <a:lt2>
          <a:srgbClr val="92C9DD"/>
        </a:lt2>
        <a:accent1>
          <a:srgbClr val="9ED47C"/>
        </a:accent1>
        <a:accent2>
          <a:srgbClr val="F3728D"/>
        </a:accent2>
        <a:accent3>
          <a:srgbClr val="FBE5B8"/>
        </a:accent3>
        <a:accent4>
          <a:srgbClr val="4B4B4B"/>
        </a:accent4>
        <a:accent5>
          <a:srgbClr val="CCE6BF"/>
        </a:accent5>
        <a:accent6>
          <a:srgbClr val="DC677F"/>
        </a:accent6>
        <a:hlink>
          <a:srgbClr val="6E91BA"/>
        </a:hlink>
        <a:folHlink>
          <a:srgbClr val="BDB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A PowerPoint Template Widescreen 20190221  -  Read-Only" id="{CA701D08-D2D5-4B51-9E5B-727F9E5815A8}" vid="{21074CCE-0720-4401-B778-A67650A7CB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6603af6-e4c9-4d00-8a1b-2a2edd4d8d0c">
      <UserInfo>
        <DisplayName>Allnutt, Jason</DisplayName>
        <AccountId>113</AccountId>
        <AccountType/>
      </UserInfo>
      <UserInfo>
        <DisplayName>Reniers, Alex</DisplayName>
        <AccountId>51</AccountId>
        <AccountType/>
      </UserInfo>
      <UserInfo>
        <DisplayName>Cerkovnik, Lindsey</DisplayName>
        <AccountId>522</AccountId>
        <AccountType/>
      </UserInfo>
    </SharedWithUsers>
    <Note xmlns="17130690-fca2-4fa2-961c-f3cb94d8f6c2" xsi:nil="true"/>
    <TaxCatchAll xmlns="d6603af6-e4c9-4d00-8a1b-2a2edd4d8d0c" xsi:nil="true"/>
    <lcf76f155ced4ddcb4097134ff3c332f xmlns="17130690-fca2-4fa2-961c-f3cb94d8f6c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20F9AD0ED9034B9EFEF3B3D12796F1" ma:contentTypeVersion="19" ma:contentTypeDescription="Create a new document." ma:contentTypeScope="" ma:versionID="60aef8317d9875bf141ccde1932094d0">
  <xsd:schema xmlns:xsd="http://www.w3.org/2001/XMLSchema" xmlns:xs="http://www.w3.org/2001/XMLSchema" xmlns:p="http://schemas.microsoft.com/office/2006/metadata/properties" xmlns:ns2="17130690-fca2-4fa2-961c-f3cb94d8f6c2" xmlns:ns3="d6603af6-e4c9-4d00-8a1b-2a2edd4d8d0c" targetNamespace="http://schemas.microsoft.com/office/2006/metadata/properties" ma:root="true" ma:fieldsID="532b0242e38b47322251a4f8912d4c89" ns2:_="" ns3:_="">
    <xsd:import namespace="17130690-fca2-4fa2-961c-f3cb94d8f6c2"/>
    <xsd:import namespace="d6603af6-e4c9-4d00-8a1b-2a2edd4d8d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No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30690-fca2-4fa2-961c-f3cb94d8f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Note" ma:index="21" nillable="true" ma:displayName="Note" ma:description="Add a note about the file or folder" ma:internalName="Note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f9b6b14-b2e9-4229-8a92-3cede8e597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03af6-e4c9-4d00-8a1b-2a2edd4d8d0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b285d0c-f9bb-4ea9-86c0-1b1fd8af5813}" ma:internalName="TaxCatchAll" ma:showField="CatchAllData" ma:web="d6603af6-e4c9-4d00-8a1b-2a2edd4d8d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65C8DE-E817-48DB-9B7D-F272D48B2F22}">
  <ds:schemaRefs>
    <ds:schemaRef ds:uri="17130690-fca2-4fa2-961c-f3cb94d8f6c2"/>
    <ds:schemaRef ds:uri="d6603af6-e4c9-4d00-8a1b-2a2edd4d8d0c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C4E5799E-A291-4BB3-AF8F-45A9C6C237FA}">
  <ds:schemaRefs>
    <ds:schemaRef ds:uri="17130690-fca2-4fa2-961c-f3cb94d8f6c2"/>
    <ds:schemaRef ds:uri="d6603af6-e4c9-4d00-8a1b-2a2edd4d8d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4EE412-CF9D-45E2-9FAE-874D51208B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CISA Template</Template>
  <TotalTime>24522</TotalTime>
  <Words>1475</Words>
  <Application>Microsoft Office PowerPoint</Application>
  <PresentationFormat>Widescreen</PresentationFormat>
  <Paragraphs>191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-apple-system</vt:lpstr>
      <vt:lpstr>Arial</vt:lpstr>
      <vt:lpstr>Franklin Gothic Book</vt:lpstr>
      <vt:lpstr>Franklin Gothic Demi</vt:lpstr>
      <vt:lpstr>Söhne</vt:lpstr>
      <vt:lpstr>Stencil</vt:lpstr>
      <vt:lpstr>Times</vt:lpstr>
      <vt:lpstr>Times New Roman</vt:lpstr>
      <vt:lpstr>Trade Gothic LT</vt:lpstr>
      <vt:lpstr>Trade Gothic Next</vt:lpstr>
      <vt:lpstr>Trade Gothic Next Light</vt:lpstr>
      <vt:lpstr>Wingdings</vt:lpstr>
      <vt:lpstr>CISA Template</vt:lpstr>
      <vt:lpstr>Bitmap Image</vt:lpstr>
      <vt:lpstr>Improving ICS/OT Threat Hunt &amp; Incident Response Capabilities Through Adversary Emulation    Shaun Long CISA, Deputy Chief – Industrial Control Systems Section</vt:lpstr>
      <vt:lpstr>Introduction</vt:lpstr>
      <vt:lpstr>ICS IR Problem Set – 10+ Years Ago</vt:lpstr>
      <vt:lpstr>ICS IR Problem Set – Present Day</vt:lpstr>
      <vt:lpstr>How do we close the gap?</vt:lpstr>
      <vt:lpstr>CISA Solution - CELR</vt:lpstr>
      <vt:lpstr>Using CELR to build the next OT IR workforce</vt:lpstr>
      <vt:lpstr>Executing a Purple Team Engagement</vt:lpstr>
      <vt:lpstr>PowerPoint Presentation</vt:lpstr>
      <vt:lpstr>Real-World Adversary Emulation</vt:lpstr>
      <vt:lpstr>Case Study – Owner/Operator</vt:lpstr>
      <vt:lpstr>PowerPoint Presentation</vt:lpstr>
      <vt:lpstr>Efforts to Scale &amp; Share CELR</vt:lpstr>
      <vt:lpstr>CELR Product Pipeline</vt:lpstr>
      <vt:lpstr>🚀 CISA Open-Source Public Releases! 🚀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SED All Hands</dc:title>
  <dc:creator>Brent Logan</dc:creator>
  <cp:lastModifiedBy>Long, Shaun (He/Him)</cp:lastModifiedBy>
  <cp:revision>6</cp:revision>
  <cp:lastPrinted>2018-12-03T14:21:26Z</cp:lastPrinted>
  <dcterms:created xsi:type="dcterms:W3CDTF">2020-04-22T18:34:10Z</dcterms:created>
  <dcterms:modified xsi:type="dcterms:W3CDTF">2024-06-28T13:33:33Z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0x0101007020F9AD0ED9034B9EFEF3B3D12796F1</vt:lpwstr>
  </property>
  <property fmtid="{D5CDD505-2E9C-101B-9397-08002B2CF9AE}" pid="3" name="MSIP_Label_a2eef23d-2e95-4428-9a3c-2526d95b164a_Enabled">
    <vt:lpwstr>true</vt:lpwstr>
  </property>
  <property fmtid="{D5CDD505-2E9C-101B-9397-08002B2CF9AE}" pid="4" name="MSIP_Label_a2eef23d-2e95-4428-9a3c-2526d95b164a_SetDate">
    <vt:lpwstr>2022-07-20T20:06:34Z</vt:lpwstr>
  </property>
  <property fmtid="{D5CDD505-2E9C-101B-9397-08002B2CF9AE}" pid="5" name="MSIP_Label_a2eef23d-2e95-4428-9a3c-2526d95b164a_Method">
    <vt:lpwstr>Standard</vt:lpwstr>
  </property>
  <property fmtid="{D5CDD505-2E9C-101B-9397-08002B2CF9AE}" pid="6" name="MSIP_Label_a2eef23d-2e95-4428-9a3c-2526d95b164a_Name">
    <vt:lpwstr>For Official Use Only (FOUO)</vt:lpwstr>
  </property>
  <property fmtid="{D5CDD505-2E9C-101B-9397-08002B2CF9AE}" pid="7" name="MSIP_Label_a2eef23d-2e95-4428-9a3c-2526d95b164a_SiteId">
    <vt:lpwstr>3ccde76c-946d-4a12-bb7a-fc9d0842354a</vt:lpwstr>
  </property>
  <property fmtid="{D5CDD505-2E9C-101B-9397-08002B2CF9AE}" pid="8" name="MSIP_Label_a2eef23d-2e95-4428-9a3c-2526d95b164a_ActionId">
    <vt:lpwstr>b5b390dc-c8ae-4a86-800f-4d3dcda83833</vt:lpwstr>
  </property>
  <property fmtid="{D5CDD505-2E9C-101B-9397-08002B2CF9AE}" pid="9" name="MSIP_Label_a2eef23d-2e95-4428-9a3c-2526d95b164a_ContentBits">
    <vt:lpwstr>0</vt:lpwstr>
  </property>
  <property fmtid="{D5CDD505-2E9C-101B-9397-08002B2CF9AE}" pid="10" name="MediaServiceImageTags">
    <vt:lpwstr/>
  </property>
</Properties>
</file>