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8" r:id="rId5"/>
    <p:sldId id="656" r:id="rId6"/>
    <p:sldId id="654" r:id="rId7"/>
    <p:sldId id="672" r:id="rId8"/>
    <p:sldId id="31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72BDD0-9565-67CF-6B34-AD0DE82B5FD1}" name="Klaus-Peter Kossakowski" initials="KK" userId="70c6b1038e78a91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1A"/>
    <a:srgbClr val="8CC068"/>
    <a:srgbClr val="97C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3" autoAdjust="0"/>
    <p:restoredTop sz="83946"/>
  </p:normalViewPr>
  <p:slideViewPr>
    <p:cSldViewPr snapToGrid="0">
      <p:cViewPr varScale="1">
        <p:scale>
          <a:sx n="106" d="100"/>
          <a:sy n="106" d="100"/>
        </p:scale>
        <p:origin x="21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191A3-0E10-4BB3-AE00-656048CD3BE7}" type="datetimeFigureOut">
              <a:rPr lang="en-US" smtClean="0"/>
              <a:t>6/9/25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19FAE-1BB8-41EF-B453-C2C0FA8F370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4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n-DE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19FAE-1BB8-41EF-B453-C2C0FA8F37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029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19FAE-1BB8-41EF-B453-C2C0FA8F37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38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Überblick der SP-Service Areas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19FAE-1BB8-41EF-B453-C2C0FA8F37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8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19FAE-1BB8-41EF-B453-C2C0FA8F37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75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4119-E9EB-45D6-9266-A97701254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254" y="2082248"/>
            <a:ext cx="8617224" cy="2986708"/>
          </a:xfrm>
        </p:spPr>
        <p:txBody>
          <a:bodyPr anchor="t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E71FB-7E30-4263-B8A2-894379BA9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254" y="5188227"/>
            <a:ext cx="6142381" cy="1302025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754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58EC0-AAE6-45C8-8B6E-D7246AEE2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D526-92AC-42CC-B0A6-0A2048A0A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4A4781-4AC3-548E-EFAE-E85B7CE9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48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BEEEF-846C-4005-888C-652FFF47F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A8E7E-8892-4914-9354-E9A8F596A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905C21-9E23-BCA1-30DD-B26107D1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346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B41FE-95A6-4851-AC0F-91FC4B09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9EC32-6D23-42A5-BF64-92E7AE079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7597E-7654-453B-8C17-64AD67A43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DECA156-D5B1-4844-90E3-DF06A5B1519D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F917-9220-47CD-80DB-0D742E7CEF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noProof="0" dirty="0">
                <a:effectLst/>
                <a:latin typeface="Helvetica" pitchFamily="2" charset="0"/>
              </a:rPr>
            </a:br>
            <a:r>
              <a:rPr lang="en-US" noProof="0" dirty="0">
                <a:effectLst/>
                <a:latin typeface="Helvetica" pitchFamily="2" charset="0"/>
              </a:rPr>
              <a:t>Team Types </a:t>
            </a:r>
            <a:br>
              <a:rPr lang="en-US" noProof="0" dirty="0">
                <a:effectLst/>
                <a:latin typeface="Helvetica" pitchFamily="2" charset="0"/>
              </a:rPr>
            </a:br>
            <a:r>
              <a:rPr lang="en-US" sz="3200" noProof="0" dirty="0">
                <a:effectLst/>
                <a:latin typeface="Helvetica" pitchFamily="2" charset="0"/>
              </a:rPr>
              <a:t>Within the Context of Services Frameworks</a:t>
            </a:r>
            <a:br>
              <a:rPr lang="en-US" noProof="0" dirty="0">
                <a:effectLst/>
                <a:latin typeface="Helvetica" pitchFamily="2" charset="0"/>
              </a:rPr>
            </a:br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66907-FA4D-4346-8E00-8F819568F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254" y="4735287"/>
            <a:ext cx="7426637" cy="1754966"/>
          </a:xfrm>
        </p:spPr>
        <p:txBody>
          <a:bodyPr>
            <a:normAutofit/>
          </a:bodyPr>
          <a:lstStyle/>
          <a:p>
            <a:r>
              <a:rPr lang="en-US" sz="3800" noProof="0" dirty="0"/>
              <a:t>June 2025</a:t>
            </a:r>
          </a:p>
          <a:p>
            <a:r>
              <a:rPr lang="en-US" sz="3800" noProof="0" dirty="0"/>
              <a:t>Special Interest Group (SIG)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A81F44-53D0-7ABA-3FBB-15FB654E66AD}"/>
              </a:ext>
            </a:extLst>
          </p:cNvPr>
          <p:cNvSpPr txBox="1"/>
          <p:nvPr/>
        </p:nvSpPr>
        <p:spPr>
          <a:xfrm>
            <a:off x="10762741" y="5992297"/>
            <a:ext cx="1182118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DE" b="1" dirty="0">
                <a:solidFill>
                  <a:schemeClr val="bg1"/>
                </a:solidFill>
              </a:rPr>
              <a:t>TLP:CLEAR</a:t>
            </a:r>
          </a:p>
        </p:txBody>
      </p:sp>
    </p:spTree>
    <p:extLst>
      <p:ext uri="{BB962C8B-B14F-4D97-AF65-F5344CB8AC3E}">
        <p14:creationId xmlns:p14="http://schemas.microsoft.com/office/powerpoint/2010/main" val="135448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DF9B0-D3D3-3532-3872-6696374B2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4EF72E2-ED80-950A-6A0A-155E97344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469321"/>
              </p:ext>
            </p:extLst>
          </p:nvPr>
        </p:nvGraphicFramePr>
        <p:xfrm>
          <a:off x="946488" y="1825625"/>
          <a:ext cx="10515600" cy="393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5573">
                  <a:extLst>
                    <a:ext uri="{9D8B030D-6E8A-4147-A177-3AD203B41FA5}">
                      <a16:colId xmlns:a16="http://schemas.microsoft.com/office/drawing/2014/main" val="2845061295"/>
                    </a:ext>
                  </a:extLst>
                </a:gridCol>
                <a:gridCol w="8660027">
                  <a:extLst>
                    <a:ext uri="{9D8B030D-6E8A-4147-A177-3AD203B41FA5}">
                      <a16:colId xmlns:a16="http://schemas.microsoft.com/office/drawing/2014/main" val="2033140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Team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066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CSIRT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Computer Security Incident Response Team or Capability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noProof="0" dirty="0">
                          <a:solidFill>
                            <a:schemeClr val="tx1"/>
                          </a:solidFill>
                        </a:rPr>
                        <a:t>Provide services and support to a defined constituency for preventing, handling or coordinating cyber security incidents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94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PSIRT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Product Security Incident Response Team or capability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noProof="0" dirty="0">
                          <a:solidFill>
                            <a:schemeClr val="tx1"/>
                          </a:solidFill>
                        </a:rPr>
                        <a:t>Specialized to respond, handle, and resolve vulnerabilities in vendor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67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Security Operations Center (or Cyber SOC)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noProof="0" dirty="0">
                          <a:solidFill>
                            <a:schemeClr val="tx1"/>
                          </a:solidFill>
                        </a:rPr>
                        <a:t>Main effort on cybersecurity event monitoring and detection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7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ISAC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Information Sharing and Analysis Center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noProof="0" dirty="0">
                          <a:solidFill>
                            <a:schemeClr val="tx1"/>
                          </a:solidFill>
                        </a:rPr>
                        <a:t>Industry/sector specific organization to gather, share and coordinate information on cyber threats (i.e. critical infrastructure sectors)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89807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6B7DA1A-924F-E0FD-65B0-6CAD3530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noProof="0" dirty="0"/>
              <a:t>Four Team Types Have Been Identified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EEC9C8-21CD-9897-0C47-5FF58FF2520B}"/>
              </a:ext>
            </a:extLst>
          </p:cNvPr>
          <p:cNvSpPr txBox="1"/>
          <p:nvPr/>
        </p:nvSpPr>
        <p:spPr>
          <a:xfrm>
            <a:off x="10762741" y="5992297"/>
            <a:ext cx="1182118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DE" b="1" dirty="0">
                <a:solidFill>
                  <a:schemeClr val="bg1"/>
                </a:solidFill>
              </a:rPr>
              <a:t>TLP:CLEAR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D9933-1938-1103-9E5F-A427A72B58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5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75F19-CB23-44EF-7ACF-37E2AF5AD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23687-471E-738F-8CE0-2511EECF5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noProof="0" dirty="0"/>
              <a:t>Team Types and MUST Services Overview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B73C39-ECD3-82CC-3845-E95A44175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429563"/>
              </p:ext>
            </p:extLst>
          </p:nvPr>
        </p:nvGraphicFramePr>
        <p:xfrm>
          <a:off x="966885" y="1739978"/>
          <a:ext cx="8773021" cy="454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989">
                  <a:extLst>
                    <a:ext uri="{9D8B030D-6E8A-4147-A177-3AD203B41FA5}">
                      <a16:colId xmlns:a16="http://schemas.microsoft.com/office/drawing/2014/main" val="3365611845"/>
                    </a:ext>
                  </a:extLst>
                </a:gridCol>
                <a:gridCol w="1110217">
                  <a:extLst>
                    <a:ext uri="{9D8B030D-6E8A-4147-A177-3AD203B41FA5}">
                      <a16:colId xmlns:a16="http://schemas.microsoft.com/office/drawing/2014/main" val="226089233"/>
                    </a:ext>
                  </a:extLst>
                </a:gridCol>
                <a:gridCol w="1110217">
                  <a:extLst>
                    <a:ext uri="{9D8B030D-6E8A-4147-A177-3AD203B41FA5}">
                      <a16:colId xmlns:a16="http://schemas.microsoft.com/office/drawing/2014/main" val="1597350730"/>
                    </a:ext>
                  </a:extLst>
                </a:gridCol>
                <a:gridCol w="1201628">
                  <a:extLst>
                    <a:ext uri="{9D8B030D-6E8A-4147-A177-3AD203B41FA5}">
                      <a16:colId xmlns:a16="http://schemas.microsoft.com/office/drawing/2014/main" val="2036362593"/>
                    </a:ext>
                  </a:extLst>
                </a:gridCol>
                <a:gridCol w="1177970">
                  <a:extLst>
                    <a:ext uri="{9D8B030D-6E8A-4147-A177-3AD203B41FA5}">
                      <a16:colId xmlns:a16="http://schemas.microsoft.com/office/drawing/2014/main" val="1325944102"/>
                    </a:ext>
                  </a:extLst>
                </a:gridCol>
              </a:tblGrid>
              <a:tr h="101581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Service Areas</a:t>
                      </a:r>
                    </a:p>
                    <a:p>
                      <a:r>
                        <a:rPr lang="en-US" sz="2000" noProof="0" dirty="0"/>
                        <a:t>CSIRT Services Framework version 2.1</a:t>
                      </a:r>
                    </a:p>
                  </a:txBody>
                  <a:tcPr anchor="ctr">
                    <a:solidFill>
                      <a:srgbClr val="0080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SOC</a:t>
                      </a:r>
                    </a:p>
                  </a:txBody>
                  <a:tcPr anchor="ctr">
                    <a:solidFill>
                      <a:srgbClr val="0080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CSIRT</a:t>
                      </a:r>
                    </a:p>
                  </a:txBody>
                  <a:tcPr anchor="ctr">
                    <a:solidFill>
                      <a:srgbClr val="0080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PSIRT</a:t>
                      </a:r>
                    </a:p>
                  </a:txBody>
                  <a:tcPr anchor="ctr">
                    <a:solidFill>
                      <a:srgbClr val="0080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ISAC</a:t>
                      </a:r>
                    </a:p>
                  </a:txBody>
                  <a:tcPr anchor="ctr">
                    <a:solidFill>
                      <a:srgbClr val="0080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78098"/>
                  </a:ext>
                </a:extLst>
              </a:tr>
              <a:tr h="703253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Information security event management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noProof="0" dirty="0">
                          <a:solidFill>
                            <a:schemeClr val="bg1"/>
                          </a:solidFill>
                        </a:rPr>
                        <a:t>MUST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23396"/>
                  </a:ext>
                </a:extLst>
              </a:tr>
              <a:tr h="703253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Information security incident management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noProof="0" dirty="0">
                          <a:solidFill>
                            <a:schemeClr val="bg1"/>
                          </a:solidFill>
                        </a:rPr>
                        <a:t>MUST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22685"/>
                  </a:ext>
                </a:extLst>
              </a:tr>
              <a:tr h="627555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Vulnerability Management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noProof="0" dirty="0">
                          <a:solidFill>
                            <a:schemeClr val="bg1"/>
                          </a:solidFill>
                        </a:rPr>
                        <a:t>MUST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49511"/>
                  </a:ext>
                </a:extLst>
              </a:tr>
              <a:tr h="627555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Situational Awareness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noProof="0" dirty="0">
                          <a:solidFill>
                            <a:schemeClr val="bg1"/>
                          </a:solidFill>
                        </a:rPr>
                        <a:t>MUST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261506"/>
                  </a:ext>
                </a:extLst>
              </a:tr>
              <a:tr h="627555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Knowledge Transfer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>
                          <a:solidFill>
                            <a:srgbClr val="FF0000"/>
                          </a:solidFill>
                        </a:rPr>
                        <a:t>SHOULD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rgbClr val="FF0000"/>
                          </a:solidFill>
                        </a:rPr>
                        <a:t>SHOULD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rgbClr val="FF0000"/>
                          </a:solidFill>
                        </a:rPr>
                        <a:t>SHOULD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rgbClr val="FF0000"/>
                          </a:solidFill>
                        </a:rPr>
                        <a:t>SHOULD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86702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6644DC-C2E5-2DBC-AD57-2BAFFD14BDB7}"/>
              </a:ext>
            </a:extLst>
          </p:cNvPr>
          <p:cNvSpPr txBox="1">
            <a:spLocks/>
          </p:cNvSpPr>
          <p:nvPr/>
        </p:nvSpPr>
        <p:spPr>
          <a:xfrm>
            <a:off x="1319981" y="5737955"/>
            <a:ext cx="10515600" cy="69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noProof="0" dirty="0">
              <a:highlight>
                <a:srgbClr val="0000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211F46-81FE-CCFA-19A2-4DDD2B47F7AE}"/>
              </a:ext>
            </a:extLst>
          </p:cNvPr>
          <p:cNvSpPr txBox="1"/>
          <p:nvPr/>
        </p:nvSpPr>
        <p:spPr>
          <a:xfrm>
            <a:off x="10762741" y="5992297"/>
            <a:ext cx="1182118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DE" b="1" dirty="0">
                <a:solidFill>
                  <a:schemeClr val="bg1"/>
                </a:solidFill>
              </a:rPr>
              <a:t>TLP:CLEAR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4ADFF-3922-9D57-6085-9617E9376F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7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B6280-DB66-2CD9-6A7B-6AB724DBF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111DFA4-1C59-95D6-9BF9-91BBD31CD2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091156"/>
              </p:ext>
            </p:extLst>
          </p:nvPr>
        </p:nvGraphicFramePr>
        <p:xfrm>
          <a:off x="1191122" y="2530000"/>
          <a:ext cx="10311068" cy="2656823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363636">
                  <a:extLst>
                    <a:ext uri="{9D8B030D-6E8A-4147-A177-3AD203B41FA5}">
                      <a16:colId xmlns:a16="http://schemas.microsoft.com/office/drawing/2014/main" val="2845061295"/>
                    </a:ext>
                  </a:extLst>
                </a:gridCol>
                <a:gridCol w="8947432">
                  <a:extLst>
                    <a:ext uri="{9D8B030D-6E8A-4147-A177-3AD203B41FA5}">
                      <a16:colId xmlns:a16="http://schemas.microsoft.com/office/drawing/2014/main" val="2033140940"/>
                    </a:ext>
                  </a:extLst>
                </a:gridCol>
              </a:tblGrid>
              <a:tr h="610351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CSIRT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Traditionally into response, but these days really full IM</a:t>
                      </a:r>
                      <a:endParaRPr lang="en-US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943096"/>
                  </a:ext>
                </a:extLst>
              </a:tr>
              <a:tr h="610351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PSIRT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Vendors dealing with product security </a:t>
                      </a:r>
                      <a:r>
                        <a:rPr lang="en-US" sz="2000" b="1" noProof="0" dirty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 vulnerability management</a:t>
                      </a:r>
                      <a:endParaRPr lang="en-US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676617"/>
                  </a:ext>
                </a:extLst>
              </a:tr>
              <a:tr h="825770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Specializes in monitoring and detection and needs network access and does respond based on well understood use cases and playbooks</a:t>
                      </a:r>
                      <a:endParaRPr lang="en-US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780080"/>
                  </a:ext>
                </a:extLst>
              </a:tr>
              <a:tr h="610351">
                <a:tc>
                  <a:txBody>
                    <a:bodyPr/>
                    <a:lstStyle/>
                    <a:p>
                      <a:r>
                        <a:rPr lang="en-US" sz="2800" b="1" noProof="0" dirty="0">
                          <a:solidFill>
                            <a:schemeClr val="tx1"/>
                          </a:solidFill>
                        </a:rPr>
                        <a:t>ISAC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noProof="0" dirty="0">
                          <a:solidFill>
                            <a:schemeClr val="tx1"/>
                          </a:solidFill>
                        </a:rPr>
                        <a:t>Does analysis and sharing – but leaves the actual response to CSIRTs/SOCs/PSIRTs</a:t>
                      </a:r>
                      <a:endParaRPr lang="en-US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89807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C462749-DC2F-4F58-AFCA-B658D1EA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noProof="0" dirty="0"/>
              <a:t>Quick repeat of the basic team types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8326A-01B6-0769-ECAF-B7983D720020}"/>
              </a:ext>
            </a:extLst>
          </p:cNvPr>
          <p:cNvSpPr txBox="1"/>
          <p:nvPr/>
        </p:nvSpPr>
        <p:spPr>
          <a:xfrm>
            <a:off x="10762741" y="5992297"/>
            <a:ext cx="1182118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DE" b="1" dirty="0">
                <a:solidFill>
                  <a:schemeClr val="bg1"/>
                </a:solidFill>
              </a:rPr>
              <a:t>TLP:CLEAR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66CF2-D62E-8FD5-778F-DFED46812259}"/>
              </a:ext>
            </a:extLst>
          </p:cNvPr>
          <p:cNvSpPr txBox="1"/>
          <p:nvPr/>
        </p:nvSpPr>
        <p:spPr>
          <a:xfrm>
            <a:off x="1179095" y="1708486"/>
            <a:ext cx="4147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noProof="0" dirty="0"/>
              <a:t>… because it matters</a:t>
            </a:r>
            <a:endParaRPr lang="en-DE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87B64-3808-9FD7-30D6-4B3CF11F77FD}"/>
              </a:ext>
            </a:extLst>
          </p:cNvPr>
          <p:cNvSpPr txBox="1"/>
          <p:nvPr/>
        </p:nvSpPr>
        <p:spPr>
          <a:xfrm>
            <a:off x="1191116" y="5293896"/>
            <a:ext cx="9695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N</a:t>
            </a:r>
            <a:r>
              <a:rPr lang="en-DE" sz="2800" dirty="0"/>
              <a:t>ames and abbreviations may be different, only </a:t>
            </a:r>
            <a:r>
              <a:rPr lang="en-DE" sz="2800"/>
              <a:t>content matters</a:t>
            </a:r>
            <a:r>
              <a:rPr lang="de-DE" sz="2800" dirty="0"/>
              <a:t>!</a:t>
            </a:r>
            <a:endParaRPr lang="en-DE" sz="2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9E547-A129-B4E2-63D4-CC29466AB0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CA62-4C73-C68B-20DF-1FD27341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0" dirty="0"/>
              <a:t>FIRST Computer Security Incident Response Teams (CSIRT) Services Framework, version 2.1.</a:t>
            </a:r>
          </a:p>
          <a:p>
            <a:pPr lvl="1"/>
            <a:r>
              <a:rPr lang="en-US" sz="2200" noProof="0" dirty="0">
                <a:effectLst/>
                <a:latin typeface="Helvetica" pitchFamily="2" charset="0"/>
              </a:rPr>
              <a:t>https://www.first.org/standards/frameworks/csirts/csirt_services_framework_v2.1</a:t>
            </a:r>
          </a:p>
          <a:p>
            <a:r>
              <a:rPr lang="en-US" noProof="0" dirty="0"/>
              <a:t>FIRST Product Security Incident Response Team (PSIRT) Services Framework, version 1.1</a:t>
            </a:r>
          </a:p>
          <a:p>
            <a:pPr lvl="1"/>
            <a:r>
              <a:rPr lang="en-US" sz="2200" noProof="0" dirty="0"/>
              <a:t>https://www.first.org/standards/frameworks/psirts/psirt_services_framework_v1.1</a:t>
            </a:r>
          </a:p>
          <a:p>
            <a:r>
              <a:rPr lang="en-US" noProof="0" dirty="0"/>
              <a:t>CSIRT Roles and Competencies, version 0.9.</a:t>
            </a:r>
          </a:p>
          <a:p>
            <a:pPr lvl="1"/>
            <a:r>
              <a:rPr lang="en-US" noProof="0" dirty="0"/>
              <a:t>https://www.first.org/standards/frameworks/csirts/csirt_roles_competences</a:t>
            </a:r>
          </a:p>
          <a:p>
            <a:r>
              <a:rPr lang="en-US" noProof="0" dirty="0"/>
              <a:t>Team Types Within the Context of FIRST Services Frameworks, version 1.1</a:t>
            </a:r>
          </a:p>
          <a:p>
            <a:pPr lvl="1"/>
            <a:r>
              <a:rPr lang="en-US" noProof="0" dirty="0"/>
              <a:t>https://</a:t>
            </a:r>
            <a:r>
              <a:rPr lang="en-US" noProof="0" dirty="0" err="1"/>
              <a:t>www.first.org</a:t>
            </a:r>
            <a:r>
              <a:rPr lang="en-US" noProof="0" dirty="0"/>
              <a:t>/standards/frameworks/</a:t>
            </a:r>
            <a:r>
              <a:rPr lang="en-US" noProof="0" dirty="0" err="1"/>
              <a:t>csirts</a:t>
            </a:r>
            <a:r>
              <a:rPr lang="en-US" noProof="0" dirty="0"/>
              <a:t>/team-type_1-1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C2265-EB9A-C502-CDF5-F4DA8363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For More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12F0E-E8E2-0C58-C84C-A0A3FB67AC6B}"/>
              </a:ext>
            </a:extLst>
          </p:cNvPr>
          <p:cNvSpPr txBox="1"/>
          <p:nvPr/>
        </p:nvSpPr>
        <p:spPr>
          <a:xfrm>
            <a:off x="10762741" y="5992297"/>
            <a:ext cx="1182118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DE" b="1" dirty="0">
                <a:solidFill>
                  <a:schemeClr val="bg1"/>
                </a:solidFill>
              </a:rPr>
              <a:t>TLP:CLEAR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A3A03-6EF7-878E-36C4-FE40793AF1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2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AC6B6ED61D6A4AB4CCE19D2B90BDDC" ma:contentTypeVersion="16" ma:contentTypeDescription="Create a new document." ma:contentTypeScope="" ma:versionID="a4896ae4f71b3aed8555e5dd3b442bc2">
  <xsd:schema xmlns:xsd="http://www.w3.org/2001/XMLSchema" xmlns:xs="http://www.w3.org/2001/XMLSchema" xmlns:p="http://schemas.microsoft.com/office/2006/metadata/properties" xmlns:ns3="27420ba7-2841-470d-a48c-1c92100971b1" xmlns:ns4="c9977247-98ad-4b5b-ae13-d11508a0f474" targetNamespace="http://schemas.microsoft.com/office/2006/metadata/properties" ma:root="true" ma:fieldsID="8c6f508946f95235c4f14d8ce379a26f" ns3:_="" ns4:_="">
    <xsd:import namespace="27420ba7-2841-470d-a48c-1c92100971b1"/>
    <xsd:import namespace="c9977247-98ad-4b5b-ae13-d11508a0f4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20ba7-2841-470d-a48c-1c92100971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77247-98ad-4b5b-ae13-d11508a0f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420ba7-2841-470d-a48c-1c92100971b1" xsi:nil="true"/>
  </documentManagement>
</p:properties>
</file>

<file path=customXml/itemProps1.xml><?xml version="1.0" encoding="utf-8"?>
<ds:datastoreItem xmlns:ds="http://schemas.openxmlformats.org/officeDocument/2006/customXml" ds:itemID="{0E290D78-DCAA-4CC9-9992-E518270F11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1DF191-18CA-4904-AE74-5B4B8D58A4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420ba7-2841-470d-a48c-1c92100971b1"/>
    <ds:schemaRef ds:uri="c9977247-98ad-4b5b-ae13-d11508a0f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BAAF4A-8BBB-4374-8110-BB2E74C99E37}">
  <ds:schemaRefs>
    <ds:schemaRef ds:uri="c9977247-98ad-4b5b-ae13-d11508a0f474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27420ba7-2841-470d-a48c-1c92100971b1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5a9dce2-04f2-4043-995d-1ec3861911c6}" enabled="0" method="" siteId="{95a9dce2-04f2-4043-995d-1ec3861911c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Macintosh PowerPoint</Application>
  <PresentationFormat>Breitbild</PresentationFormat>
  <Paragraphs>72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Wingdings</vt:lpstr>
      <vt:lpstr>Office Theme</vt:lpstr>
      <vt:lpstr> Team Types  Within the Context of Services Frameworks </vt:lpstr>
      <vt:lpstr>Four Team Types Have Been Identified</vt:lpstr>
      <vt:lpstr>Team Types and MUST Services Overview</vt:lpstr>
      <vt:lpstr>Quick repeat of the basic team types …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Traci Wei</dc:creator>
  <cp:lastModifiedBy>Klaus-Peter Kossakowski</cp:lastModifiedBy>
  <cp:revision>47</cp:revision>
  <dcterms:created xsi:type="dcterms:W3CDTF">2019-05-04T15:10:51Z</dcterms:created>
  <dcterms:modified xsi:type="dcterms:W3CDTF">2025-06-09T18:39:44Z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0x010100A6AC6B6ED61D6A4AB4CCE19D2B90BDDC</vt:lpwstr>
  </property>
</Properties>
</file>