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B68"/>
    <a:srgbClr val="7196CE"/>
    <a:srgbClr val="FF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71686"/>
  </p:normalViewPr>
  <p:slideViewPr>
    <p:cSldViewPr snapToGrid="0">
      <p:cViewPr varScale="1">
        <p:scale>
          <a:sx n="84" d="100"/>
          <a:sy n="84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5FDB-09D9-F740-9BEF-F17062FAD1EF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DDB55-690E-D54C-BD71-C4DD3BE5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£120,000 bridge was built in 2012, to give squirrels a safe passage over a highway near the Hague, however, in the following years, only five have used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DB55-690E-D54C-BD71-C4DD3BE57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Human-Computer Interaction (HCI) / Interaction Design / Human-Centered Design</a:t>
            </a:r>
          </a:p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Cybersecurity / Information Security</a:t>
            </a:r>
          </a:p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Behavioral Psychology / Behavioral Economics </a:t>
            </a:r>
          </a:p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Organizational Psychology / Sociology / Cultural Studies / Anthropology</a:t>
            </a:r>
          </a:p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Learning Sciences / Cognitive Science</a:t>
            </a:r>
          </a:p>
          <a:p>
            <a:pPr marL="4064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DB55-690E-D54C-BD71-C4DD3BE57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Laura targeted applied research projects that focus on understanding what makes safety, risk, and resilient performance challenging in a given work setting.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designs solutions aimed at giving a strong ROI and are practical to integrate into operations.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DDB55-690E-D54C-BD71-C4DD3BE57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2140F755-8E25-82F7-5EC5-294148D4EB7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;p3">
            <a:extLst>
              <a:ext uri="{FF2B5EF4-FFF2-40B4-BE49-F238E27FC236}">
                <a16:creationId xmlns:a16="http://schemas.microsoft.com/office/drawing/2014/main" id="{4B9AC663-689D-161F-F7D7-5678CB4695B5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;p3">
            <a:extLst>
              <a:ext uri="{FF2B5EF4-FFF2-40B4-BE49-F238E27FC236}">
                <a16:creationId xmlns:a16="http://schemas.microsoft.com/office/drawing/2014/main" id="{63538EBE-B7EB-4C1F-A95D-8E3771583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382B68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endParaRPr lang="pt-BR" dirty="0"/>
          </a:p>
        </p:txBody>
      </p:sp>
      <p:sp>
        <p:nvSpPr>
          <p:cNvPr id="9" name="Google Shape;13;p3">
            <a:extLst>
              <a:ext uri="{FF2B5EF4-FFF2-40B4-BE49-F238E27FC236}">
                <a16:creationId xmlns:a16="http://schemas.microsoft.com/office/drawing/2014/main" id="{452D8204-CA76-933E-616B-D4C0226311F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7" y="1825625"/>
            <a:ext cx="10998900" cy="437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tabLst/>
              <a:defRPr/>
            </a:pPr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4">
            <a:extLst>
              <a:ext uri="{FF2B5EF4-FFF2-40B4-BE49-F238E27FC236}">
                <a16:creationId xmlns:a16="http://schemas.microsoft.com/office/drawing/2014/main" id="{60586F81-1BA9-5EF5-34AD-E8AA090F12F7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0" y="3172"/>
            <a:ext cx="12180723" cy="6851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4">
            <a:extLst>
              <a:ext uri="{FF2B5EF4-FFF2-40B4-BE49-F238E27FC236}">
                <a16:creationId xmlns:a16="http://schemas.microsoft.com/office/drawing/2014/main" id="{3BD876F5-5E97-A41E-A832-D37163EB567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38510" y="746213"/>
            <a:ext cx="5972684" cy="54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  <a:p>
            <a:pPr lvl="0"/>
            <a:r>
              <a:rPr lang="pt-BR" dirty="0"/>
              <a:t>[</a:t>
            </a:r>
            <a:r>
              <a:rPr lang="pt-BR" dirty="0" err="1"/>
              <a:t>contact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935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;p5">
            <a:extLst>
              <a:ext uri="{FF2B5EF4-FFF2-40B4-BE49-F238E27FC236}">
                <a16:creationId xmlns:a16="http://schemas.microsoft.com/office/drawing/2014/main" id="{9752D0F3-6F96-E25B-D84C-D908B65CA03A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" y="3206"/>
            <a:ext cx="12180600" cy="68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5">
            <a:extLst>
              <a:ext uri="{FF2B5EF4-FFF2-40B4-BE49-F238E27FC236}">
                <a16:creationId xmlns:a16="http://schemas.microsoft.com/office/drawing/2014/main" id="{3EC9AABF-C4B7-E474-AE4D-B66952D94EA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TO EDIT TITLE</a:t>
            </a:r>
          </a:p>
        </p:txBody>
      </p:sp>
      <p:sp>
        <p:nvSpPr>
          <p:cNvPr id="10" name="Google Shape;20;p5">
            <a:extLst>
              <a:ext uri="{FF2B5EF4-FFF2-40B4-BE49-F238E27FC236}">
                <a16:creationId xmlns:a16="http://schemas.microsoft.com/office/drawing/2014/main" id="{1285699E-FE51-B01D-583D-3130BA5188E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6" y="1825625"/>
            <a:ext cx="5255700" cy="4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  <p:sp>
        <p:nvSpPr>
          <p:cNvPr id="11" name="Google Shape;21;p5">
            <a:extLst>
              <a:ext uri="{FF2B5EF4-FFF2-40B4-BE49-F238E27FC236}">
                <a16:creationId xmlns:a16="http://schemas.microsoft.com/office/drawing/2014/main" id="{41B23DA2-88DF-BF47-09AE-0B8565369EF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96000" y="1825625"/>
            <a:ext cx="5499600" cy="4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84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.org/global/sigs/hf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F746A-4301-B2B7-F9B7-3929B72DB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5706533"/>
            <a:ext cx="12191998" cy="81855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800" dirty="0">
                <a:solidFill>
                  <a:srgbClr val="FFB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Cornelia Puhze (Switch-Cert, Switzerland)</a:t>
            </a:r>
            <a:endParaRPr lang="pt-BR" sz="1800" dirty="0">
              <a:solidFill>
                <a:srgbClr val="FFB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Google Shape;9;p2">
            <a:extLst>
              <a:ext uri="{FF2B5EF4-FFF2-40B4-BE49-F238E27FC236}">
                <a16:creationId xmlns:a16="http://schemas.microsoft.com/office/drawing/2014/main" id="{B877449D-5AB4-31B4-240A-268D2C3F8A95}"/>
              </a:ext>
            </a:extLst>
          </p:cNvPr>
          <p:cNvSpPr txBox="1">
            <a:spLocks/>
          </p:cNvSpPr>
          <p:nvPr/>
        </p:nvSpPr>
        <p:spPr>
          <a:xfrm>
            <a:off x="0" y="3725334"/>
            <a:ext cx="12191999" cy="198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FIRST SIG Human Factors in Security</a:t>
            </a:r>
          </a:p>
        </p:txBody>
      </p:sp>
    </p:spTree>
    <p:extLst>
      <p:ext uri="{BB962C8B-B14F-4D97-AF65-F5344CB8AC3E}">
        <p14:creationId xmlns:p14="http://schemas.microsoft.com/office/powerpoint/2010/main" val="236892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AA33-A263-11F4-63A2-AF70E886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mission: building the right kind of bridges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4449DB-2059-AFD8-903C-7ABB269AC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32ED2E-5AAC-D792-A263-F74AB18B83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05734" y="1825625"/>
            <a:ext cx="4189865" cy="41487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Chairs: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lnSpc>
                <a:spcPct val="150000"/>
              </a:lnSpc>
              <a:buNone/>
            </a:pPr>
            <a:r>
              <a:rPr lang="en-US" sz="2000" dirty="0"/>
              <a:t>Bjørn </a:t>
            </a:r>
            <a:r>
              <a:rPr lang="en-US" sz="2000" dirty="0" err="1"/>
              <a:t>Hellesøy</a:t>
            </a:r>
            <a:r>
              <a:rPr lang="en-US" sz="2000" dirty="0"/>
              <a:t>, </a:t>
            </a:r>
            <a:r>
              <a:rPr lang="en-US" sz="2000" dirty="0" err="1"/>
              <a:t>KraftCERT</a:t>
            </a:r>
            <a:endParaRPr lang="en-US" sz="2000" dirty="0"/>
          </a:p>
          <a:p>
            <a:pPr marL="63500" indent="0">
              <a:lnSpc>
                <a:spcPct val="150000"/>
              </a:lnSpc>
              <a:buNone/>
            </a:pPr>
            <a:r>
              <a:rPr lang="en-US" sz="2000" dirty="0"/>
              <a:t>Cornelia Puhze, Switch CERT</a:t>
            </a:r>
          </a:p>
          <a:p>
            <a:pPr marL="63500" indent="0">
              <a:lnSpc>
                <a:spcPct val="150000"/>
              </a:lnSpc>
              <a:buNone/>
            </a:pPr>
            <a:r>
              <a:rPr lang="en-US" sz="2000" dirty="0"/>
              <a:t>Katja </a:t>
            </a:r>
            <a:r>
              <a:rPr lang="en-US" sz="2000" dirty="0" err="1"/>
              <a:t>Dörlemann</a:t>
            </a:r>
            <a:r>
              <a:rPr lang="en-US" sz="2000" dirty="0"/>
              <a:t>, Switch CERT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00D1F-A1B3-14E3-1BAE-73D942A76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/>
          <a:stretch>
            <a:fillRect/>
          </a:stretch>
        </p:blipFill>
        <p:spPr>
          <a:xfrm>
            <a:off x="198576" y="1423938"/>
            <a:ext cx="7053039" cy="4910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EDA50-A0FF-DD83-8CDB-E8E7DAB65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" y="1372231"/>
            <a:ext cx="5013504" cy="50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24EE-536D-C433-3E3C-9FB65F5F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Human-Centered Security (HCS)?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742B-9C6B-4AB2-9B67-EE257B154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interdisciplinary growing research field: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People as security assets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Practical, user-friendly measures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Behavioral &amp; cultural awareness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Empowerment over blame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r>
              <a:rPr lang="en-US" dirty="0"/>
              <a:t>Usability + security = synergy</a:t>
            </a:r>
          </a:p>
          <a:p>
            <a:pPr marL="4064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9FEEF-03D8-0416-A2BB-A9F5025C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Topics </a:t>
            </a:r>
            <a:r>
              <a:rPr lang="de-CH" b="1" dirty="0" err="1"/>
              <a:t>monthly</a:t>
            </a:r>
            <a:r>
              <a:rPr lang="de-CH" b="1" dirty="0"/>
              <a:t> </a:t>
            </a:r>
            <a:r>
              <a:rPr lang="de-CH" b="1" dirty="0" err="1"/>
              <a:t>meetings</a:t>
            </a:r>
            <a:r>
              <a:rPr lang="de-CH" b="1" dirty="0"/>
              <a:t> 2024 / 2025 </a:t>
            </a:r>
            <a:endParaRPr lang="de-CH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11C2C6-BEE7-75C1-D5AD-EF5CFBDB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Learning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Safety</a:t>
            </a:r>
            <a:r>
              <a:rPr lang="de-CH" dirty="0"/>
              <a:t>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Security </a:t>
            </a:r>
            <a:r>
              <a:rPr lang="de-CH" dirty="0" err="1"/>
              <a:t>needs</a:t>
            </a:r>
            <a:r>
              <a:rPr lang="de-CH" dirty="0"/>
              <a:t> human-</a:t>
            </a:r>
            <a:r>
              <a:rPr lang="de-CH" dirty="0" err="1"/>
              <a:t>centered</a:t>
            </a:r>
            <a:r>
              <a:rPr lang="de-CH" dirty="0"/>
              <a:t>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Security </a:t>
            </a:r>
            <a:r>
              <a:rPr lang="de-CH" dirty="0" err="1"/>
              <a:t>Advocacy</a:t>
            </a:r>
            <a:r>
              <a:rPr lang="de-CH" dirty="0"/>
              <a:t> and Framing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Designing</a:t>
            </a:r>
            <a:r>
              <a:rPr lang="de-CH" dirty="0"/>
              <a:t> </a:t>
            </a:r>
            <a:r>
              <a:rPr lang="de-CH" dirty="0" err="1"/>
              <a:t>Behaviour</a:t>
            </a:r>
            <a:r>
              <a:rPr lang="de-CH" dirty="0"/>
              <a:t> Change </a:t>
            </a:r>
            <a:r>
              <a:rPr lang="de-CH" dirty="0" err="1"/>
              <a:t>Interventions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Next </a:t>
            </a:r>
            <a:r>
              <a:rPr lang="de-CH" dirty="0" err="1"/>
              <a:t>meeting</a:t>
            </a:r>
            <a:r>
              <a:rPr lang="de-CH" dirty="0"/>
              <a:t> 2nd </a:t>
            </a:r>
            <a:r>
              <a:rPr lang="de-CH" dirty="0" err="1"/>
              <a:t>July</a:t>
            </a:r>
            <a:r>
              <a:rPr lang="de-CH" dirty="0"/>
              <a:t>, 4:00PM CET </a:t>
            </a:r>
          </a:p>
          <a:p>
            <a:pPr marL="0"/>
            <a:r>
              <a:rPr lang="en-US" dirty="0"/>
              <a:t>Laura Maguire: Cognitive Systems &amp; Resilience Engineering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1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2458B9-53D9-0C34-AB83-740A9CA6B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join</a:t>
            </a:r>
            <a:r>
              <a:rPr lang="pt-BR" dirty="0"/>
              <a:t> </a:t>
            </a:r>
            <a:r>
              <a:rPr lang="pt-BR" dirty="0" err="1"/>
              <a:t>us</a:t>
            </a:r>
            <a:r>
              <a:rPr lang="pt-BR" dirty="0"/>
              <a:t>!</a:t>
            </a:r>
          </a:p>
          <a:p>
            <a:endParaRPr lang="pt-BR" dirty="0"/>
          </a:p>
          <a:p>
            <a:r>
              <a:rPr lang="de-CH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https://www.first.org/global/sigs/hfs/</a:t>
            </a:r>
            <a:endParaRPr lang="de-CH" sz="1800" dirty="0"/>
          </a:p>
          <a:p>
            <a:endParaRPr lang="de-CH" sz="1800" dirty="0"/>
          </a:p>
          <a:p>
            <a:endParaRPr lang="de-CH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57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CON25-Slide_Deck_Speakers.potx" id="{70163D26-BEE0-4B3E-9F61-01599E66464A}" vid="{7A279232-C254-42A2-BC1E-814F6C0D6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241</Words>
  <Application>Microsoft Macintosh PowerPoint</Application>
  <PresentationFormat>Widescreen</PresentationFormat>
  <Paragraphs>43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Noto Sans Symbols</vt:lpstr>
      <vt:lpstr>Open Sans</vt:lpstr>
      <vt:lpstr>Open Sans Light</vt:lpstr>
      <vt:lpstr>Tema do Office</vt:lpstr>
      <vt:lpstr>Cornelia Puhze (Switch-Cert, Switzerland)</vt:lpstr>
      <vt:lpstr>Our mission: building the right kind of bridges</vt:lpstr>
      <vt:lpstr>Human-Centered Security (HCS)?</vt:lpstr>
      <vt:lpstr>Topics monthly meetings 2024 / 2025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Casaccia Vaz</dc:creator>
  <cp:lastModifiedBy>Cornelia Puhze</cp:lastModifiedBy>
  <cp:revision>8</cp:revision>
  <dcterms:created xsi:type="dcterms:W3CDTF">2025-01-09T12:23:33Z</dcterms:created>
  <dcterms:modified xsi:type="dcterms:W3CDTF">2025-06-09T12:09:19Z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ca87fa-38f0-4f39-b638-da7d28899c69_Enabled">
    <vt:lpwstr>true</vt:lpwstr>
  </property>
  <property fmtid="{D5CDD505-2E9C-101B-9397-08002B2CF9AE}" pid="3" name="MSIP_Label_69ca87fa-38f0-4f39-b638-da7d28899c69_SetDate">
    <vt:lpwstr>2025-06-05T16:37:14Z</vt:lpwstr>
  </property>
  <property fmtid="{D5CDD505-2E9C-101B-9397-08002B2CF9AE}" pid="4" name="MSIP_Label_69ca87fa-38f0-4f39-b638-da7d28899c69_Method">
    <vt:lpwstr>Privileged</vt:lpwstr>
  </property>
  <property fmtid="{D5CDD505-2E9C-101B-9397-08002B2CF9AE}" pid="5" name="MSIP_Label_69ca87fa-38f0-4f39-b638-da7d28899c69_Name">
    <vt:lpwstr>Public</vt:lpwstr>
  </property>
  <property fmtid="{D5CDD505-2E9C-101B-9397-08002B2CF9AE}" pid="6" name="MSIP_Label_69ca87fa-38f0-4f39-b638-da7d28899c69_SiteId">
    <vt:lpwstr>026057f4-2082-4f1e-8d04-3410acf953b4</vt:lpwstr>
  </property>
  <property fmtid="{D5CDD505-2E9C-101B-9397-08002B2CF9AE}" pid="7" name="MSIP_Label_69ca87fa-38f0-4f39-b638-da7d28899c69_ActionId">
    <vt:lpwstr>308a9159-417a-47fa-a600-142d2843089a</vt:lpwstr>
  </property>
  <property fmtid="{D5CDD505-2E9C-101B-9397-08002B2CF9AE}" pid="8" name="MSIP_Label_69ca87fa-38f0-4f39-b638-da7d28899c69_ContentBits">
    <vt:lpwstr>0</vt:lpwstr>
  </property>
  <property fmtid="{D5CDD505-2E9C-101B-9397-08002B2CF9AE}" pid="9" name="MSIP_Label_69ca87fa-38f0-4f39-b638-da7d28899c69_Tag">
    <vt:lpwstr>50, 0, 1, 1</vt:lpwstr>
  </property>
</Properties>
</file>