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8" r:id="rId4"/>
    <p:sldMasterId id="2147483759" r:id="rId5"/>
    <p:sldMasterId id="21474837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y="5143500" cx="9144000"/>
  <p:notesSz cx="6858000" cy="9144000"/>
  <p:embeddedFontLst>
    <p:embeddedFont>
      <p:font typeface="Montserrat SemiBold"/>
      <p:regular r:id="rId52"/>
      <p:bold r:id="rId53"/>
      <p:italic r:id="rId54"/>
      <p:boldItalic r:id="rId55"/>
    </p:embeddedFont>
    <p:embeddedFont>
      <p:font typeface="Montserrat"/>
      <p:regular r:id="rId56"/>
      <p:bold r:id="rId57"/>
      <p:italic r:id="rId58"/>
      <p:boldItalic r:id="rId59"/>
    </p:embeddedFont>
    <p:embeddedFont>
      <p:font typeface="Montserrat Medium"/>
      <p:regular r:id="rId60"/>
      <p:bold r:id="rId61"/>
      <p:italic r:id="rId62"/>
      <p:boldItalic r:id="rId63"/>
    </p:embeddedFont>
    <p:embeddedFont>
      <p:font typeface="Montserrat Light"/>
      <p:regular r:id="rId64"/>
      <p:bold r:id="rId65"/>
      <p:italic r:id="rId66"/>
      <p:boldItalic r:id="rId67"/>
    </p:embeddedFont>
    <p:embeddedFont>
      <p:font typeface="Montserrat Thin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MontserratThin-boldItalic.fntdata"/><Relationship Id="rId70" Type="http://schemas.openxmlformats.org/officeDocument/2006/relationships/font" Target="fonts/MontserratThin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Medium-italic.fntdata"/><Relationship Id="rId61" Type="http://schemas.openxmlformats.org/officeDocument/2006/relationships/font" Target="fonts/MontserratMedium-bold.fntdata"/><Relationship Id="rId20" Type="http://schemas.openxmlformats.org/officeDocument/2006/relationships/slide" Target="slides/slide13.xml"/><Relationship Id="rId64" Type="http://schemas.openxmlformats.org/officeDocument/2006/relationships/font" Target="fonts/MontserratLight-regular.fntdata"/><Relationship Id="rId63" Type="http://schemas.openxmlformats.org/officeDocument/2006/relationships/font" Target="fonts/MontserratMedium-boldItalic.fntdata"/><Relationship Id="rId22" Type="http://schemas.openxmlformats.org/officeDocument/2006/relationships/slide" Target="slides/slide15.xml"/><Relationship Id="rId66" Type="http://schemas.openxmlformats.org/officeDocument/2006/relationships/font" Target="fonts/MontserratLight-italic.fntdata"/><Relationship Id="rId21" Type="http://schemas.openxmlformats.org/officeDocument/2006/relationships/slide" Target="slides/slide14.xml"/><Relationship Id="rId65" Type="http://schemas.openxmlformats.org/officeDocument/2006/relationships/font" Target="fonts/MontserratLight-bold.fntdata"/><Relationship Id="rId24" Type="http://schemas.openxmlformats.org/officeDocument/2006/relationships/slide" Target="slides/slide17.xml"/><Relationship Id="rId68" Type="http://schemas.openxmlformats.org/officeDocument/2006/relationships/font" Target="fonts/MontserratThin-regular.fntdata"/><Relationship Id="rId23" Type="http://schemas.openxmlformats.org/officeDocument/2006/relationships/slide" Target="slides/slide16.xml"/><Relationship Id="rId67" Type="http://schemas.openxmlformats.org/officeDocument/2006/relationships/font" Target="fonts/MontserratLight-boldItalic.fntdata"/><Relationship Id="rId60" Type="http://schemas.openxmlformats.org/officeDocument/2006/relationships/font" Target="fonts/MontserratMedium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MontserratThin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font" Target="fonts/MontserratSemiBold-bold.fntdata"/><Relationship Id="rId52" Type="http://schemas.openxmlformats.org/officeDocument/2006/relationships/font" Target="fonts/MontserratSemiBold-regular.fntdata"/><Relationship Id="rId11" Type="http://schemas.openxmlformats.org/officeDocument/2006/relationships/slide" Target="slides/slide4.xml"/><Relationship Id="rId55" Type="http://schemas.openxmlformats.org/officeDocument/2006/relationships/font" Target="fonts/MontserratSemiBold-boldItalic.fntdata"/><Relationship Id="rId10" Type="http://schemas.openxmlformats.org/officeDocument/2006/relationships/slide" Target="slides/slide3.xml"/><Relationship Id="rId54" Type="http://schemas.openxmlformats.org/officeDocument/2006/relationships/font" Target="fonts/MontserratSemiBold-italic.fntdata"/><Relationship Id="rId13" Type="http://schemas.openxmlformats.org/officeDocument/2006/relationships/slide" Target="slides/slide6.xml"/><Relationship Id="rId57" Type="http://schemas.openxmlformats.org/officeDocument/2006/relationships/font" Target="fonts/Montserrat-bold.fntdata"/><Relationship Id="rId12" Type="http://schemas.openxmlformats.org/officeDocument/2006/relationships/slide" Target="slides/slide5.xml"/><Relationship Id="rId56" Type="http://schemas.openxmlformats.org/officeDocument/2006/relationships/font" Target="fonts/Montserrat-regular.fntdata"/><Relationship Id="rId15" Type="http://schemas.openxmlformats.org/officeDocument/2006/relationships/slide" Target="slides/slide8.xml"/><Relationship Id="rId59" Type="http://schemas.openxmlformats.org/officeDocument/2006/relationships/font" Target="fonts/Montserrat-boldItalic.fntdata"/><Relationship Id="rId14" Type="http://schemas.openxmlformats.org/officeDocument/2006/relationships/slide" Target="slides/slide7.xml"/><Relationship Id="rId58" Type="http://schemas.openxmlformats.org/officeDocument/2006/relationships/font" Target="fonts/Montserrat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8d4d0ed22a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28d4d0ed22a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2f3d691d8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32f3d691d8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0cbe0f835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30cbe0f835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2f3d691d8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32f3d691d8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32f3d691d8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32f3d691d8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0a2cff91a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30a2cff91a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0a2cff91a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30a2cff91a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30cbe0f835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30cbe0f835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30cbe0f835e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30cbe0f835e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30cbe0f835e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30cbe0f835e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0cbe0f835e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30cbe0f835e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27bf9cedca6_0_8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27bf9cedca6_0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0cbe0f835e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30cbe0f835e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30cbe0f835e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30cbe0f835e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30cbe0f835e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30cbe0f835e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2f5d0b8d9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2f5d0b8d9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32f5d0b8d9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32f5d0b8d9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30cbe0f835e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30cbe0f835e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0cbe0f835e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30cbe0f835e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330a77e748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330a77e748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fc4f8056df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2fc4f8056df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30b0bf3c2d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30b0bf3c2d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22ea817abc2_0_1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22ea817abc2_0_1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30cbe0f835e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30cbe0f835e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3071e5f169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3071e5f169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2f5d0b8d9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2f5d0b8d9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30cbe0f835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30cbe0f835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2fc4f8056df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2fc4f8056df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330e1c67f0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330e1c67f0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3071e5f169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3071e5f169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30cbe0f835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30cbe0f835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32f5d0b8d9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32f5d0b8d9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32f5d0b8d9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32f5d0b8d9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2ef72904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2ef72904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32f5d0b8d9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32f5d0b8d9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32f5d0b8d9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32f5d0b8d9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32f5d0b8d9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32f5d0b8d9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32f5d0b8d9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32f5d0b8d9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27bf9cedca6_0_7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27bf9cedca6_0_7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30a2cff91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30a2cff91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0a2cff91a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30a2cff91a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071e5f169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3071e5f169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30cbe0f835e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30cbe0f835e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0a2cff91a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0a2cff91a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4.png"/><Relationship Id="rId3" Type="http://schemas.openxmlformats.org/officeDocument/2006/relationships/image" Target="../media/image1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0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8.jpg"/><Relationship Id="rId3" Type="http://schemas.openxmlformats.org/officeDocument/2006/relationships/image" Target="../media/image4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jpg"/><Relationship Id="rId3" Type="http://schemas.openxmlformats.org/officeDocument/2006/relationships/image" Target="../media/image1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4.png"/><Relationship Id="rId3" Type="http://schemas.openxmlformats.org/officeDocument/2006/relationships/image" Target="../media/image1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3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jpg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3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0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Relationship Id="rId3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0.png"/><Relationship Id="rId3" Type="http://schemas.openxmlformats.org/officeDocument/2006/relationships/image" Target="../media/image3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5.jp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34314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/>
        </p:nvSpPr>
        <p:spPr>
          <a:xfrm>
            <a:off x="201275" y="297125"/>
            <a:ext cx="29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162925" y="354625"/>
            <a:ext cx="304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118325" y="417625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118325" y="1621700"/>
            <a:ext cx="3092700" cy="30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yful Taurus">
  <p:cSld name="SECTION_HEADER_1_2_5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/>
          <p:cNvPicPr preferRelativeResize="0"/>
          <p:nvPr/>
        </p:nvPicPr>
        <p:blipFill rotWithShape="1">
          <a:blip r:embed="rId2">
            <a:alphaModFix/>
          </a:blip>
          <a:srcRect b="0" l="28373" r="28373" t="0"/>
          <a:stretch/>
        </p:blipFill>
        <p:spPr>
          <a:xfrm>
            <a:off x="5512625" y="0"/>
            <a:ext cx="363137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1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" name="Google Shape;86;p11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89" name="Google Shape;89;p11"/>
          <p:cNvPicPr preferRelativeResize="0"/>
          <p:nvPr/>
        </p:nvPicPr>
        <p:blipFill rotWithShape="1">
          <a:blip r:embed="rId3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Healthcare">
  <p:cSld name="BLANK_1_4"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103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03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103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967" name="Google Shape;967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- Finance">
  <p:cSld name="SECTION_HEADER_1_1_8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970" name="Google Shape;970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0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04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FINANCE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73" name="Google Shape;973;p104"/>
          <p:cNvCxnSpPr>
            <a:stCxn id="974" idx="1"/>
            <a:endCxn id="974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5" name="Google Shape;975;p10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4" name="Google Shape;974;p104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6" name="Google Shape;97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04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978" name="Google Shape;978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4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4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05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2" name="Google Shape;982;p105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05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85" name="Google Shape;985;p105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86" name="Google Shape;986;p105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7" name="Google Shape;987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05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9" name="Google Shape;989;p105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o Slide 1">
  <p:cSld name="Title - Dar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06"/>
          <p:cNvSpPr txBox="1"/>
          <p:nvPr>
            <p:ph type="ctrTitle"/>
          </p:nvPr>
        </p:nvSpPr>
        <p:spPr>
          <a:xfrm>
            <a:off x="1865700" y="1608425"/>
            <a:ext cx="54126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Montserrat Medium"/>
              <a:buNone/>
              <a:defRPr b="0" sz="28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992" name="Google Shape;992;p106"/>
          <p:cNvSpPr txBox="1"/>
          <p:nvPr/>
        </p:nvSpPr>
        <p:spPr>
          <a:xfrm>
            <a:off x="114300" y="114300"/>
            <a:ext cx="36057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C74727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BIO</a:t>
            </a:r>
            <a:endParaRPr sz="5500">
              <a:solidFill>
                <a:srgbClr val="C74727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993" name="Google Shape;993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5">
  <p:cSld name="SECTION_HEADER_1_1_5_3"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0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10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98" name="Google Shape;998;p107"/>
          <p:cNvCxnSpPr>
            <a:stCxn id="999" idx="1"/>
            <a:endCxn id="999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0" name="Google Shape;1000;p107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9" name="Google Shape;999;p107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1" name="Google Shape;100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07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03" name="Google Shape;1003;p107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04" name="Google Shape;1004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0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oy Taurus">
  <p:cSld name="SECTION_HEADER_1_2_4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108"/>
          <p:cNvPicPr preferRelativeResize="0"/>
          <p:nvPr/>
        </p:nvPicPr>
        <p:blipFill rotWithShape="1">
          <a:blip r:embed="rId2">
            <a:alphaModFix/>
          </a:blip>
          <a:srcRect b="0" l="28373" r="28373" t="0"/>
          <a:stretch/>
        </p:blipFill>
        <p:spPr>
          <a:xfrm>
            <a:off x="5512625" y="0"/>
            <a:ext cx="363137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0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108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0" name="Google Shape;1010;p108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11" name="Google Shape;1011;p108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12" name="Google Shape;1012;p108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13" name="Google Shape;1013;p108"/>
          <p:cNvPicPr preferRelativeResize="0"/>
          <p:nvPr/>
        </p:nvPicPr>
        <p:blipFill rotWithShape="1">
          <a:blip r:embed="rId3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yful Taurus">
  <p:cSld name="SECTION_HEADER_1_2_5"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09"/>
          <p:cNvPicPr preferRelativeResize="0"/>
          <p:nvPr/>
        </p:nvPicPr>
        <p:blipFill rotWithShape="1">
          <a:blip r:embed="rId2">
            <a:alphaModFix/>
          </a:blip>
          <a:srcRect b="0" l="28373" r="28373" t="0"/>
          <a:stretch/>
        </p:blipFill>
        <p:spPr>
          <a:xfrm>
            <a:off x="5512625" y="0"/>
            <a:ext cx="363137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8" name="Google Shape;1018;p109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109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20" name="Google Shape;1020;p109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21" name="Google Shape;1021;p109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22" name="Google Shape;1022;p109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23" name="Google Shape;1023;p109"/>
          <p:cNvPicPr preferRelativeResize="0"/>
          <p:nvPr/>
        </p:nvPicPr>
        <p:blipFill rotWithShape="1">
          <a:blip r:embed="rId3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">
  <p:cSld name="SECTION_HEADER_1_1_9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1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110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28" name="Google Shape;1028;p110"/>
          <p:cNvCxnSpPr>
            <a:stCxn id="1029" idx="1"/>
            <a:endCxn id="1029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0" name="Google Shape;1030;p110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29" name="Google Shape;1029;p110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2022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1" name="Google Shape;103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10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33" name="Google Shape;1033;p110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34" name="Google Shape;103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10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2">
  <p:cSld name="SECTION_HEADER_1_1_2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1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111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40" name="Google Shape;1040;p111"/>
          <p:cNvCxnSpPr>
            <a:stCxn id="1041" idx="1"/>
            <a:endCxn id="1041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2" name="Google Shape;1042;p111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3" name="Google Shape;104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111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45" name="Google Shape;1045;p111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46" name="Google Shape;1046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11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48" name="Google Shape;1048;p111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3">
  <p:cSld name="SECTION_HEADER_1_1_3"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1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11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53" name="Google Shape;1053;p112"/>
          <p:cNvCxnSpPr>
            <a:stCxn id="1054" idx="1"/>
            <a:endCxn id="1054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5" name="Google Shape;1055;p112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6" name="Google Shape;105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12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58" name="Google Shape;1058;p112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59" name="Google Shape;1059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12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61" name="Google Shape;1061;p112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1">
  <p:cSld name="SECTION_HEADER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5" name="Google Shape;95;p12"/>
          <p:cNvCxnSpPr>
            <a:stCxn id="96" idx="1"/>
            <a:endCxn id="96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" name="Google Shape;97;p12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" name="Google Shape;96;p12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1" name="Google Shape;10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4">
  <p:cSld name="SECTION_HEADER_1_1_4"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1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11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66" name="Google Shape;1066;p113"/>
          <p:cNvCxnSpPr>
            <a:stCxn id="1067" idx="1"/>
            <a:endCxn id="1067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8" name="Google Shape;1068;p113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7" name="Google Shape;1067;p113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9" name="Google Shape;106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13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71" name="Google Shape;1071;p113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072" name="Google Shape;1072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1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2">
  <p:cSld name="SECTION_HEADER_1_1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7" name="Google Shape;107;p13"/>
          <p:cNvCxnSpPr>
            <a:stCxn id="108" idx="1"/>
            <a:endCxn id="108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" name="Google Shape;109;p13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" name="Google Shape;11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13" name="Google Shape;11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13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3">
  <p:cSld name="SECTION_HEADER_1_1_3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0" name="Google Shape;120;p14"/>
          <p:cNvCxnSpPr>
            <a:stCxn id="121" idx="1"/>
            <a:endCxn id="121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" name="Google Shape;1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4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" name="Google Shape;125;p14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26" name="Google Shape;12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14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4">
  <p:cSld name="SECTION_HEADER_1_1_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33" name="Google Shape;133;p15"/>
          <p:cNvCxnSpPr>
            <a:stCxn id="134" idx="1"/>
            <a:endCxn id="134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5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" name="Google Shape;134;p15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Google Shape;138;p15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39" name="Google Shape;13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oy Taurus">
  <p:cSld name="SECTION_HEADER_1_2_4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6"/>
          <p:cNvPicPr preferRelativeResize="0"/>
          <p:nvPr/>
        </p:nvPicPr>
        <p:blipFill rotWithShape="1">
          <a:blip r:embed="rId2">
            <a:alphaModFix/>
          </a:blip>
          <a:srcRect b="0" l="28373" r="28373" t="0"/>
          <a:stretch/>
        </p:blipFill>
        <p:spPr>
          <a:xfrm>
            <a:off x="5512625" y="0"/>
            <a:ext cx="363137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5" name="Google Shape;145;p16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16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5">
  <p:cSld name="SECTION_HEADER_1_1_5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54" name="Google Shape;154;p17"/>
          <p:cNvCxnSpPr>
            <a:stCxn id="155" idx="1"/>
            <a:endCxn id="155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" name="Google Shape;156;p17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" name="Google Shape;155;p17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60" name="Google Shape;16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 - Dar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/>
          <p:nvPr/>
        </p:nvSpPr>
        <p:spPr>
          <a:xfrm>
            <a:off x="0" y="1006800"/>
            <a:ext cx="7641900" cy="3129900"/>
          </a:xfrm>
          <a:prstGeom prst="snip1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 txBox="1"/>
          <p:nvPr>
            <p:ph idx="1" type="subTitle"/>
          </p:nvPr>
        </p:nvSpPr>
        <p:spPr>
          <a:xfrm>
            <a:off x="610798" y="3299817"/>
            <a:ext cx="70311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0" sz="16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5" name="Google Shape;165;p18"/>
          <p:cNvSpPr txBox="1"/>
          <p:nvPr>
            <p:ph type="ctrTitle"/>
          </p:nvPr>
        </p:nvSpPr>
        <p:spPr>
          <a:xfrm>
            <a:off x="610800" y="1443750"/>
            <a:ext cx="54126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>
                <a:solidFill>
                  <a:srgbClr val="595959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166" name="Google Shape;166;p18"/>
          <p:cNvCxnSpPr/>
          <p:nvPr/>
        </p:nvCxnSpPr>
        <p:spPr>
          <a:xfrm>
            <a:off x="0" y="3953900"/>
            <a:ext cx="7662600" cy="0"/>
          </a:xfrm>
          <a:prstGeom prst="straightConnector1">
            <a:avLst/>
          </a:prstGeom>
          <a:noFill/>
          <a:ln cap="flat" cmpd="sng" w="9525">
            <a:solidFill>
              <a:srgbClr val="C8472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7" name="Google Shape;1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o Slide 1">
  <p:cSld name="Title - Dar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ctrTitle"/>
          </p:nvPr>
        </p:nvSpPr>
        <p:spPr>
          <a:xfrm>
            <a:off x="1865700" y="1608425"/>
            <a:ext cx="54126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Montserrat Medium"/>
              <a:buNone/>
              <a:defRPr b="0" sz="28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70" name="Google Shape;170;p19"/>
          <p:cNvSpPr txBox="1"/>
          <p:nvPr/>
        </p:nvSpPr>
        <p:spPr>
          <a:xfrm>
            <a:off x="114300" y="114300"/>
            <a:ext cx="36057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C74727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BIO</a:t>
            </a:r>
            <a:endParaRPr sz="5500">
              <a:solidFill>
                <a:srgbClr val="C74727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it 42 Section Divider">
  <p:cSld name="SECTION_HEADER_2_1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-89925" y="-35975"/>
            <a:ext cx="9351900" cy="5269500"/>
          </a:xfrm>
          <a:prstGeom prst="rect">
            <a:avLst/>
          </a:prstGeom>
          <a:solidFill>
            <a:srgbClr val="C846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2">
            <a:alphaModFix amt="20000"/>
          </a:blip>
          <a:srcRect b="12758" l="0" r="0" t="12758"/>
          <a:stretch/>
        </p:blipFill>
        <p:spPr>
          <a:xfrm>
            <a:off x="211350" y="-35975"/>
            <a:ext cx="8862198" cy="52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6" name="Google Shape;1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5273" y="4933138"/>
            <a:ext cx="816176" cy="1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Slide w/ Image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271450"/>
            <a:ext cx="4642500" cy="464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19050">
              <a:srgbClr val="000000">
                <a:alpha val="6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5">
            <a:alphaModFix/>
          </a:blip>
          <a:srcRect b="0" l="0" r="46449" t="0"/>
          <a:stretch/>
        </p:blipFill>
        <p:spPr>
          <a:xfrm>
            <a:off x="4912500" y="0"/>
            <a:ext cx="42315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>
            <p:ph type="title"/>
          </p:nvPr>
        </p:nvSpPr>
        <p:spPr>
          <a:xfrm>
            <a:off x="118325" y="480250"/>
            <a:ext cx="42315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118325" y="1621700"/>
            <a:ext cx="4356900" cy="30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Case Studies 1">
  <p:cSld name="SECTION_HEADER_1_2_1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1"/>
          <p:cNvPicPr preferRelativeResize="0"/>
          <p:nvPr/>
        </p:nvPicPr>
        <p:blipFill rotWithShape="1">
          <a:blip r:embed="rId2">
            <a:alphaModFix/>
          </a:blip>
          <a:srcRect b="0" l="40222" r="20063" t="0"/>
          <a:stretch/>
        </p:blipFill>
        <p:spPr>
          <a:xfrm>
            <a:off x="5512625" y="13"/>
            <a:ext cx="3631375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1" name="Google Shape;181;p21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" name="Google Shape;182;p21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4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Unit 42 Title Slide">
  <p:cSld name="TITLE_1_1_1_3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6" name="Google Shape;196;p23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7" name="Google Shape;197;p23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Unit 42 Thank You Slide">
  <p:cSld name="TITLE_1_1_1_2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rgbClr val="C747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/>
        </p:nvSpPr>
        <p:spPr>
          <a:xfrm>
            <a:off x="311700" y="1657031"/>
            <a:ext cx="3978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311700" y="4096778"/>
            <a:ext cx="17532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paloaltonetworks.com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Section Title">
  <p:cSld name="BLANK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5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Medium"/>
              <a:buNone/>
              <a:defRPr b="0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search Subsection Title">
  <p:cSld name="BLANK_1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6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>
            <p:ph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17" name="Google Shape;217;p2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6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9" name="Google Shape;219;p26"/>
          <p:cNvSpPr txBox="1"/>
          <p:nvPr>
            <p:ph idx="2"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Landscape Subsection">
  <p:cSld name="BLANK_1_1_2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6" name="Google Shape;226;p27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27" name="Google Shape;227;p27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28" name="Google Shape;228;p2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Unit 42 Subsection">
  <p:cSld name="BLANK_1_1_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8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8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42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4" name="Google Shape;234;p28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35" name="Google Shape;235;p28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36" name="Google Shape;236;p28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search Subsection">
  <p:cSld name="BLANK_1_1_1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9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2" name="Google Shape;242;p29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43" name="Google Shape;243;p29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44" name="Google Shape;244;p29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tail Subsection">
  <p:cSld name="BLANK_1_1_1_1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0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0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RETAIL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0" name="Google Shape;250;p30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52" name="Google Shape;252;p30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Healthcare Subsection">
  <p:cSld name="BLANK_1_1_1_1_1_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1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1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HEALTHCARE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8" name="Google Shape;258;p31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60" name="Google Shape;260;p31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Slide w/ Image 2">
  <p:cSld name="SECTION_HEADER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11023" l="0" r="19367" t="16259"/>
          <a:stretch/>
        </p:blipFill>
        <p:spPr>
          <a:xfrm>
            <a:off x="5512625" y="0"/>
            <a:ext cx="3631376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1176250" y="1710325"/>
            <a:ext cx="3092700" cy="30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4" name="Google Shape;34;p4"/>
          <p:cNvSpPr txBox="1"/>
          <p:nvPr/>
        </p:nvSpPr>
        <p:spPr>
          <a:xfrm>
            <a:off x="1070375" y="0"/>
            <a:ext cx="42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EVOLVING THREAT LANDSCAPE</a:t>
            </a:r>
            <a:endParaRPr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4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Energy Subsection">
  <p:cSld name="BLANK_1_1_1_1_1_1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 txBox="1"/>
          <p:nvPr>
            <p:ph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265" name="Google Shape;265;p3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7" name="Google Shape;267;p32"/>
          <p:cNvSpPr txBox="1"/>
          <p:nvPr>
            <p:ph idx="2"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68" name="Google Shape;268;p32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Energy Subsection">
  <p:cSld name="BLANK_1_1_1_1_1_1_1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4" name="Google Shape;274;p33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High Tech Subsection">
  <p:cSld name="BLANK_1_1_1_1_1_1_1_1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4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4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HIGH TECH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2" name="Google Shape;282;p34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83" name="Google Shape;283;p34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84" name="Google Shape;284;p3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Mitigations Subsection">
  <p:cSld name="BLANK_1_1_1_1_1_1_1_1_1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5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5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MITIGATIONS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0" name="Google Shape;290;p35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91" name="Google Shape;291;p35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292" name="Google Shape;292;p3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Landscape Button">
  <p:cSld name="SECTION_HEADER_1_1_5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6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97" name="Google Shape;297;p36"/>
          <p:cNvCxnSpPr>
            <a:stCxn id="298" idx="1"/>
            <a:endCxn id="298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36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8" name="Google Shape;298;p36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04" name="Google Shape;304;p36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search Button">
  <p:cSld name="SECTION_HEADER_1_1_5_2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09" name="Google Shape;309;p37"/>
          <p:cNvCxnSpPr>
            <a:stCxn id="310" idx="1"/>
            <a:endCxn id="310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1" name="Google Shape;311;p37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0" name="Google Shape;310;p37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7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15" name="Google Shape;315;p37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16" name="Google Shape;316;p3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Healthcare Button">
  <p:cSld name="SECTION_HEADER_1_1_5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8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HEALTHCARE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21" name="Google Shape;321;p38"/>
          <p:cNvCxnSpPr>
            <a:stCxn id="322" idx="1"/>
            <a:endCxn id="322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3" name="Google Shape;323;p38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2" name="Google Shape;322;p38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8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27" name="Google Shape;327;p38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28" name="Google Shape;328;p38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tail Button">
  <p:cSld name="SECTION_HEADER_1_1_5_1_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9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9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RETAIL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33" name="Google Shape;333;p39"/>
          <p:cNvCxnSpPr>
            <a:stCxn id="334" idx="1"/>
            <a:endCxn id="334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5" name="Google Shape;335;p39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4" name="Google Shape;334;p39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6" name="Google Shape;33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9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39" name="Google Shape;339;p39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40" name="Google Shape;340;p39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Energy Button">
  <p:cSld name="SECTION_HEADER_1_1_5_1_1_1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0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45" name="Google Shape;345;p40"/>
          <p:cNvCxnSpPr>
            <a:stCxn id="346" idx="1"/>
            <a:endCxn id="346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40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40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51" name="Google Shape;351;p40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52" name="Google Shape;352;p40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dscape Button">
  <p:cSld name="SECTION_HEADER_1_1_5_1_1_1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57" name="Google Shape;357;p41"/>
          <p:cNvCxnSpPr>
            <a:stCxn id="358" idx="1"/>
            <a:endCxn id="358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41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8" name="Google Shape;358;p41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0" name="Google Shape;36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1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63" name="Google Shape;363;p41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64" name="Google Shape;364;p41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">
  <p:cSld name="SECTION_HEADER_1_1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1" name="Google Shape;41;p5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45" name="Google Shape;4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/>
        </p:nvSpPr>
        <p:spPr>
          <a:xfrm>
            <a:off x="999025" y="-1562"/>
            <a:ext cx="42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EVOLVING THREAT LANDSCAPE</a:t>
            </a:r>
            <a:endParaRPr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47" name="Google Shape;47;p5"/>
          <p:cNvCxnSpPr>
            <a:endCxn id="48" idx="3"/>
          </p:cNvCxnSpPr>
          <p:nvPr/>
        </p:nvCxnSpPr>
        <p:spPr>
          <a:xfrm>
            <a:off x="6902975" y="4924725"/>
            <a:ext cx="22554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5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it 42 Button">
  <p:cSld name="SECTION_HEADER_1_1_5_1_1_1_2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42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69" name="Google Shape;369;p42"/>
          <p:cNvCxnSpPr>
            <a:stCxn id="370" idx="1"/>
            <a:endCxn id="370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1" name="Google Shape;371;p42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0" name="Google Shape;370;p42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2" name="Google Shape;37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2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75" name="Google Shape;375;p42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76" name="Google Shape;376;p42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Mitigations Button">
  <p:cSld name="SECTION_HEADER_1_1_5_1_1_1_2_1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MITIGATIONS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81" name="Google Shape;381;p43"/>
          <p:cNvCxnSpPr>
            <a:stCxn id="382" idx="1"/>
            <a:endCxn id="382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p43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2" name="Google Shape;382;p43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4" name="Google Shape;38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3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87" name="Google Shape;387;p43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88" name="Google Shape;388;p4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Finance Button">
  <p:cSld name="SECTION_HEADER_1_1_5_1_1_1_2_1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4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FINANCE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93" name="Google Shape;393;p44"/>
          <p:cNvCxnSpPr>
            <a:stCxn id="394" idx="1"/>
            <a:endCxn id="394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p4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4" name="Google Shape;394;p44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6" name="Google Shape;39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4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99" name="Google Shape;399;p44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400" name="Google Shape;400;p4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45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5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6" name="Google Shape;406;p45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07" name="Google Shape;407;p45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0" name="Google Shape;410;p45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Healthcare">
  <p:cSld name="BLANK_1_2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6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6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6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416" name="Google Shape;41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">
  <p:cSld name="SECTION_HEADER_1_1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7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21" name="Google Shape;421;p47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2" name="Google Shape;42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7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24" name="Google Shape;424;p47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425" name="Google Shape;42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7"/>
          <p:cNvSpPr txBox="1"/>
          <p:nvPr/>
        </p:nvSpPr>
        <p:spPr>
          <a:xfrm>
            <a:off x="999025" y="-1562"/>
            <a:ext cx="42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EVOLVING THREAT LANDSCAPE</a:t>
            </a:r>
            <a:endParaRPr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427" name="Google Shape;427;p47"/>
          <p:cNvCxnSpPr>
            <a:endCxn id="428" idx="3"/>
          </p:cNvCxnSpPr>
          <p:nvPr/>
        </p:nvCxnSpPr>
        <p:spPr>
          <a:xfrm>
            <a:off x="6902975" y="4924725"/>
            <a:ext cx="22554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9" name="Google Shape;429;p47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ERGY TAB -- Full slide ">
  <p:cSld name="SECTION_HEADER_1_1_6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432" name="Google Shape;432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8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35" name="Google Shape;435;p48"/>
          <p:cNvCxnSpPr>
            <a:stCxn id="436" idx="1"/>
            <a:endCxn id="436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7" name="Google Shape;437;p48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6" name="Google Shape;436;p48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8" name="Google Shape;43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8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440" name="Google Shape;44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8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Case Studies 1">
  <p:cSld name="SECTION_HEADER_1_2_1_1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9"/>
          <p:cNvPicPr preferRelativeResize="0"/>
          <p:nvPr/>
        </p:nvPicPr>
        <p:blipFill rotWithShape="1">
          <a:blip r:embed="rId2">
            <a:alphaModFix/>
          </a:blip>
          <a:srcRect b="0" l="40222" r="20063" t="0"/>
          <a:stretch/>
        </p:blipFill>
        <p:spPr>
          <a:xfrm>
            <a:off x="5512625" y="13"/>
            <a:ext cx="3631375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9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6" name="Google Shape;446;p49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47" name="Google Shape;447;p49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48" name="Google Shape;448;p49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449" name="Google Shape;44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9"/>
          <p:cNvPicPr preferRelativeResize="0"/>
          <p:nvPr/>
        </p:nvPicPr>
        <p:blipFill rotWithShape="1">
          <a:blip r:embed="rId4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IES - finance ">
  <p:cSld name="SECTION_HEADER_1_1_1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0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453" name="Google Shape;45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0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56" name="Google Shape;456;p50"/>
          <p:cNvCxnSpPr>
            <a:stCxn id="457" idx="1"/>
            <a:endCxn id="457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50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7" name="Google Shape;457;p50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9" name="Google Shape;45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0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461" name="Google Shape;46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0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it 42 Section Divider">
  <p:cSld name="SECTION_HEADER_2_1_1_1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"/>
          <p:cNvSpPr/>
          <p:nvPr/>
        </p:nvSpPr>
        <p:spPr>
          <a:xfrm>
            <a:off x="-89925" y="-35975"/>
            <a:ext cx="9351900" cy="5269500"/>
          </a:xfrm>
          <a:prstGeom prst="rect">
            <a:avLst/>
          </a:prstGeom>
          <a:solidFill>
            <a:srgbClr val="C846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1"/>
          <p:cNvSpPr/>
          <p:nvPr/>
        </p:nvSpPr>
        <p:spPr>
          <a:xfrm>
            <a:off x="211350" y="-35975"/>
            <a:ext cx="8862198" cy="5269499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467" name="Google Shape;46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55273" y="4933138"/>
            <a:ext cx="816176" cy="1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Dark" type="tx">
  <p:cSld name="TITLE_AND_BODY">
    <p:bg>
      <p:bgPr>
        <a:solidFill>
          <a:srgbClr val="43434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6825" y="0"/>
            <a:ext cx="9240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1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4" name="Google Shape;54;p6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" name="Google Shape;55;p6"/>
          <p:cNvCxnSpPr>
            <a:endCxn id="56" idx="3"/>
          </p:cNvCxnSpPr>
          <p:nvPr/>
        </p:nvCxnSpPr>
        <p:spPr>
          <a:xfrm>
            <a:off x="6902975" y="4924725"/>
            <a:ext cx="22554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950" y="4836075"/>
            <a:ext cx="1795425" cy="15260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SemiBold"/>
              <a:buNone/>
              <a:defRPr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" type="body"/>
          </p:nvPr>
        </p:nvSpPr>
        <p:spPr>
          <a:xfrm>
            <a:off x="1176250" y="1320575"/>
            <a:ext cx="7489200" cy="22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60" name="Google Shape;6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"/>
          <p:cNvSpPr txBox="1"/>
          <p:nvPr/>
        </p:nvSpPr>
        <p:spPr>
          <a:xfrm>
            <a:off x="886875" y="-1562"/>
            <a:ext cx="42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EVOLVING THREAT LANDSCAPE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2" name="Google Shape;62;p6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2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2"/>
          <p:cNvSpPr/>
          <p:nvPr/>
        </p:nvSpPr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sp>
      <p:pic>
        <p:nvPicPr>
          <p:cNvPr id="471" name="Google Shape;47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2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3" name="Google Shape;473;p52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4" name="Google Shape;474;p52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2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7" name="Google Shape;477;p52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Healthcare">
  <p:cSld name="BLANK_1_3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53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3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3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483" name="Google Shape;483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- Healthcare">
  <p:cSld name="SECTION_HEADER_1_1_7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4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HEALTHCARE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88" name="Google Shape;488;p54"/>
          <p:cNvCxnSpPr>
            <a:stCxn id="489" idx="1"/>
            <a:endCxn id="489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0" name="Google Shape;490;p5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9" name="Google Shape;489;p54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1" name="Google Shape;49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4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93" name="Google Shape;493;p54"/>
          <p:cNvSpPr txBox="1"/>
          <p:nvPr>
            <p:ph idx="1" type="body"/>
          </p:nvPr>
        </p:nvSpPr>
        <p:spPr>
          <a:xfrm>
            <a:off x="1176250" y="1320575"/>
            <a:ext cx="7489200" cy="26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494" name="Google Shape;49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4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Case Studies">
  <p:cSld name="SECTION_HEADER_1_1_1_1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5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0" name="Google Shape;500;p55"/>
          <p:cNvCxnSpPr>
            <a:stCxn id="501" idx="1"/>
            <a:endCxn id="501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2" name="Google Shape;502;p55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1" name="Google Shape;501;p55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3" name="Google Shape;50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5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05" name="Google Shape;505;p55"/>
          <p:cNvSpPr txBox="1"/>
          <p:nvPr>
            <p:ph idx="1" type="body"/>
          </p:nvPr>
        </p:nvSpPr>
        <p:spPr>
          <a:xfrm>
            <a:off x="1176250" y="1320575"/>
            <a:ext cx="7489200" cy="26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506" name="Google Shape;5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5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3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6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56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6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3" name="Google Shape;513;p56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4" name="Google Shape;514;p56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6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7" name="Google Shape;517;p56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Healthcare">
  <p:cSld name="BLANK_1_4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7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7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7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523" name="Google Shape;52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- Finance">
  <p:cSld name="SECTION_HEADER_1_1_8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526" name="Google Shape;526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8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FINANCE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29" name="Google Shape;529;p58"/>
          <p:cNvCxnSpPr>
            <a:stCxn id="530" idx="1"/>
            <a:endCxn id="530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1" name="Google Shape;531;p58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0" name="Google Shape;530;p58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2" name="Google Shape;53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8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534" name="Google Shape;53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8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4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9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9"/>
          <p:cNvSpPr/>
          <p:nvPr/>
        </p:nvSpPr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59"/>
          <p:cNvSpPr/>
          <p:nvPr/>
        </p:nvSpPr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59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41" name="Google Shape;541;p59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42" name="Google Shape;542;p59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3" name="Google Shape;543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9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5" name="Google Shape;545;p59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o Slide 1">
  <p:cSld name="Title - Dark_1_1_1_1_1">
    <p:bg>
      <p:bgPr>
        <a:noFill/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0"/>
          <p:cNvSpPr txBox="1"/>
          <p:nvPr>
            <p:ph type="ctrTitle"/>
          </p:nvPr>
        </p:nvSpPr>
        <p:spPr>
          <a:xfrm>
            <a:off x="1865700" y="1608425"/>
            <a:ext cx="54126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Montserrat Medium"/>
              <a:buNone/>
              <a:defRPr b="0" sz="28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Medium"/>
              <a:buNone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48" name="Google Shape;548;p60"/>
          <p:cNvSpPr txBox="1"/>
          <p:nvPr/>
        </p:nvSpPr>
        <p:spPr>
          <a:xfrm>
            <a:off x="114300" y="114300"/>
            <a:ext cx="36057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C74727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BIO</a:t>
            </a:r>
            <a:endParaRPr sz="5500">
              <a:solidFill>
                <a:srgbClr val="C74727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549" name="Google Shape;54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5">
  <p:cSld name="SECTION_HEADER_1_1_5_3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1"/>
          <p:cNvSpPr/>
          <p:nvPr/>
        </p:nvSpPr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6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61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54" name="Google Shape;554;p61"/>
          <p:cNvCxnSpPr>
            <a:stCxn id="555" idx="1"/>
            <a:endCxn id="555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61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5" name="Google Shape;555;p61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p61"/>
          <p:cNvSpPr/>
          <p:nvPr/>
        </p:nvSpPr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p61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59" name="Google Shape;559;p61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560" name="Google Shape;560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1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BLANK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446" l="0" r="0" t="436"/>
          <a:stretch/>
        </p:blipFill>
        <p:spPr>
          <a:xfrm flipH="1">
            <a:off x="1358375" y="0"/>
            <a:ext cx="778562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8" name="Google Shape;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oy Taurus">
  <p:cSld name="SECTION_HEADER_1_2_4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62"/>
          <p:cNvPicPr preferRelativeResize="0"/>
          <p:nvPr/>
        </p:nvPicPr>
        <p:blipFill rotWithShape="1">
          <a:blip r:embed="rId2">
            <a:alphaModFix/>
          </a:blip>
          <a:srcRect b="0" l="28373" r="28373" t="0"/>
          <a:stretch/>
        </p:blipFill>
        <p:spPr>
          <a:xfrm>
            <a:off x="5512625" y="0"/>
            <a:ext cx="363137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6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66" name="Google Shape;566;p62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7" name="Google Shape;567;p62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8" name="Google Shape;568;p62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569" name="Google Shape;569;p62"/>
          <p:cNvPicPr preferRelativeResize="0"/>
          <p:nvPr/>
        </p:nvPicPr>
        <p:blipFill rotWithShape="1">
          <a:blip r:embed="rId3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yful Taurus">
  <p:cSld name="SECTION_HEADER_1_2_5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63"/>
          <p:cNvPicPr preferRelativeResize="0"/>
          <p:nvPr/>
        </p:nvPicPr>
        <p:blipFill rotWithShape="1">
          <a:blip r:embed="rId2">
            <a:alphaModFix/>
          </a:blip>
          <a:srcRect b="0" l="28373" r="28373" t="0"/>
          <a:stretch/>
        </p:blipFill>
        <p:spPr>
          <a:xfrm>
            <a:off x="5512625" y="0"/>
            <a:ext cx="363137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4" name="Google Shape;574;p6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6" name="Google Shape;576;p63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77" name="Google Shape;577;p63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78" name="Google Shape;578;p63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579" name="Google Shape;579;p63"/>
          <p:cNvPicPr preferRelativeResize="0"/>
          <p:nvPr/>
        </p:nvPicPr>
        <p:blipFill rotWithShape="1">
          <a:blip r:embed="rId3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">
  <p:cSld name="SECTION_HEADER_1_1_9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4"/>
          <p:cNvSpPr/>
          <p:nvPr/>
        </p:nvSpPr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6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64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84" name="Google Shape;584;p64"/>
          <p:cNvCxnSpPr>
            <a:stCxn id="585" idx="1"/>
            <a:endCxn id="585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6" name="Google Shape;586;p6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5" name="Google Shape;585;p64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2022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7" name="Google Shape;587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4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9" name="Google Shape;589;p64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90" name="Google Shape;590;p64"/>
          <p:cNvSpPr/>
          <p:nvPr/>
        </p:nvSpPr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6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2">
  <p:cSld name="SECTION_HEADER_1_1_2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65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96" name="Google Shape;596;p65"/>
          <p:cNvCxnSpPr>
            <a:stCxn id="597" idx="1"/>
            <a:endCxn id="597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8" name="Google Shape;598;p65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9" name="Google Shape;599;p65"/>
          <p:cNvSpPr/>
          <p:nvPr/>
        </p:nvSpPr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65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01" name="Google Shape;601;p65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602" name="Google Shape;60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04" name="Google Shape;604;p65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3">
  <p:cSld name="SECTION_HEADER_1_1_3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6"/>
          <p:cNvSpPr/>
          <p:nvPr/>
        </p:nvSpPr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sp>
      <p:sp>
        <p:nvSpPr>
          <p:cNvPr id="607" name="Google Shape;607;p6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66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09" name="Google Shape;609;p66"/>
          <p:cNvCxnSpPr>
            <a:stCxn id="610" idx="1"/>
            <a:endCxn id="610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66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2" name="Google Shape;61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6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14" name="Google Shape;614;p66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615" name="Google Shape;61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66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17" name="Google Shape;617;p66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4">
  <p:cSld name="SECTION_HEADER_1_1_4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6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22" name="Google Shape;622;p67"/>
          <p:cNvCxnSpPr>
            <a:stCxn id="623" idx="1"/>
            <a:endCxn id="623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4" name="Google Shape;624;p67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23" name="Google Shape;623;p67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5" name="Google Shape;62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7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27" name="Google Shape;627;p67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628" name="Google Shape;62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Thin"/>
              <a:buNone/>
              <a:defRPr sz="1400">
                <a:solidFill>
                  <a:schemeClr val="dk2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Unit 42 Title Slide">
  <p:cSld name="TITLE_1_1_1_3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9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69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9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0" name="Google Shape;640;p69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41" name="Google Shape;641;p69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2" name="Google Shape;64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9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Unit 42 Thank You Slide">
  <p:cSld name="TITLE_1_1_1_2_1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0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70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0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rgbClr val="C747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9" name="Google Shape;64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0"/>
          <p:cNvSpPr txBox="1"/>
          <p:nvPr/>
        </p:nvSpPr>
        <p:spPr>
          <a:xfrm>
            <a:off x="311700" y="1657031"/>
            <a:ext cx="3978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1" name="Google Shape;651;p70"/>
          <p:cNvSpPr txBox="1"/>
          <p:nvPr/>
        </p:nvSpPr>
        <p:spPr>
          <a:xfrm>
            <a:off x="311700" y="4096778"/>
            <a:ext cx="17532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paloaltonetworks.com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Section Title">
  <p:cSld name="BLANK_1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71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1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71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Medium"/>
              <a:buNone/>
              <a:defRPr b="0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search Subsection Title">
  <p:cSld name="BLANK_1_1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72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72"/>
          <p:cNvSpPr txBox="1"/>
          <p:nvPr>
            <p:ph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661" name="Google Shape;661;p7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7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3" name="Google Shape;663;p72"/>
          <p:cNvSpPr txBox="1"/>
          <p:nvPr>
            <p:ph idx="2"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64" name="Google Shape;664;p72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1">
  <p:cSld name="BLANK_1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 b="367" l="0" r="0" t="367"/>
          <a:stretch/>
        </p:blipFill>
        <p:spPr>
          <a:xfrm flipH="1">
            <a:off x="1358375" y="0"/>
            <a:ext cx="778562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Landscape Subsection">
  <p:cSld name="BLANK_1_1_2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73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7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7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0" name="Google Shape;670;p73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71" name="Google Shape;671;p73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72" name="Google Shape;672;p7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Unit 42 Subsection">
  <p:cSld name="BLANK_1_1_1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74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74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42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8" name="Google Shape;678;p74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79" name="Google Shape;679;p74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80" name="Google Shape;680;p7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search Subsection">
  <p:cSld name="BLANK_1_1_1_1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75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75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6" name="Google Shape;686;p75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87" name="Google Shape;687;p75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88" name="Google Shape;688;p7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tail Subsection">
  <p:cSld name="BLANK_1_1_1_1_1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76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76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RETAIL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4" name="Google Shape;694;p76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95" name="Google Shape;695;p76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696" name="Google Shape;696;p76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Healthcare Subsection">
  <p:cSld name="BLANK_1_1_1_1_1_1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77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7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HEALTHCARE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2" name="Google Shape;702;p77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03" name="Google Shape;703;p77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04" name="Google Shape;704;p7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Energy Subsection">
  <p:cSld name="BLANK_1_1_1_1_1_1_1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78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8"/>
          <p:cNvSpPr txBox="1"/>
          <p:nvPr>
            <p:ph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709" name="Google Shape;709;p7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78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1" name="Google Shape;711;p78"/>
          <p:cNvSpPr txBox="1"/>
          <p:nvPr>
            <p:ph idx="2"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2" name="Google Shape;712;p78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Energy Subsection">
  <p:cSld name="BLANK_1_1_1_1_1_1_1_1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79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9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79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8" name="Google Shape;718;p79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9" name="Google Shape;719;p79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20" name="Google Shape;720;p79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High Tech Subsection">
  <p:cSld name="BLANK_1_1_1_1_1_1_1_1_1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80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8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80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HIGH TECH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6" name="Google Shape;726;p80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27" name="Google Shape;727;p80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28" name="Google Shape;728;p80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Mitigations Subsection">
  <p:cSld name="BLANK_1_1_1_1_1_1_1_1_1_1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81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8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81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MITIGATIONS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34" name="Google Shape;734;p81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35" name="Google Shape;735;p81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36" name="Google Shape;736;p81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Landscape Button">
  <p:cSld name="SECTION_HEADER_1_1_5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2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82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41" name="Google Shape;741;p82"/>
          <p:cNvCxnSpPr>
            <a:stCxn id="742" idx="1"/>
            <a:endCxn id="742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3" name="Google Shape;743;p82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2" name="Google Shape;742;p82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4" name="Google Shape;74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2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47" name="Google Shape;747;p82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48" name="Google Shape;748;p82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1 1">
  <p:cSld name="BLANK_1_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 b="0" l="7424" r="7432" t="0"/>
          <a:stretch/>
        </p:blipFill>
        <p:spPr>
          <a:xfrm flipH="1">
            <a:off x="1358375" y="0"/>
            <a:ext cx="778562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search Button">
  <p:cSld name="SECTION_HEADER_1_1_5_2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8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83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53" name="Google Shape;753;p83"/>
          <p:cNvCxnSpPr>
            <a:stCxn id="754" idx="1"/>
            <a:endCxn id="754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83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4" name="Google Shape;754;p83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6" name="Google Shape;75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83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59" name="Google Shape;759;p83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60" name="Google Shape;760;p8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Healthcare Button">
  <p:cSld name="SECTION_HEADER_1_1_5_1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8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84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HEALTHCARE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65" name="Google Shape;765;p84"/>
          <p:cNvCxnSpPr>
            <a:stCxn id="766" idx="1"/>
            <a:endCxn id="766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8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6" name="Google Shape;766;p84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8" name="Google Shape;76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84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71" name="Google Shape;771;p84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72" name="Google Shape;772;p8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Retail Button">
  <p:cSld name="SECTION_HEADER_1_1_5_1_1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8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85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RETAIL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77" name="Google Shape;777;p85"/>
          <p:cNvCxnSpPr>
            <a:stCxn id="778" idx="1"/>
            <a:endCxn id="778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85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8" name="Google Shape;778;p85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0" name="Google Shape;78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85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83" name="Google Shape;783;p85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84" name="Google Shape;784;p8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Energy Button">
  <p:cSld name="SECTION_HEADER_1_1_5_1_1_1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8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86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89" name="Google Shape;789;p86"/>
          <p:cNvCxnSpPr>
            <a:stCxn id="790" idx="1"/>
            <a:endCxn id="790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1" name="Google Shape;791;p86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0" name="Google Shape;790;p86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2" name="Google Shape;79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86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95" name="Google Shape;795;p86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96" name="Google Shape;796;p86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dscape Button">
  <p:cSld name="SECTION_HEADER_1_1_5_1_1_1_1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87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87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01" name="Google Shape;801;p87"/>
          <p:cNvCxnSpPr>
            <a:stCxn id="802" idx="1"/>
            <a:endCxn id="802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87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2" name="Google Shape;802;p87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4" name="Google Shape;80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87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07" name="Google Shape;807;p87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08" name="Google Shape;808;p8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it 42 Button">
  <p:cSld name="SECTION_HEADER_1_1_5_1_1_1_2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88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88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42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13" name="Google Shape;813;p88"/>
          <p:cNvCxnSpPr>
            <a:stCxn id="814" idx="1"/>
            <a:endCxn id="814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5" name="Google Shape;815;p88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4" name="Google Shape;814;p88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6" name="Google Shape;81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88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19" name="Google Shape;819;p88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20" name="Google Shape;820;p88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Mitigations Button">
  <p:cSld name="SECTION_HEADER_1_1_5_1_1_1_2_1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89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89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MITIGATIONS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25" name="Google Shape;825;p89"/>
          <p:cNvCxnSpPr>
            <a:stCxn id="826" idx="1"/>
            <a:endCxn id="826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p89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6" name="Google Shape;826;p89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28" name="Google Shape;82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89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31" name="Google Shape;831;p89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32" name="Google Shape;832;p89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L – Finance Button">
  <p:cSld name="SECTION_HEADER_1_1_5_1_1_1_2_1_1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9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rgbClr val="4D4D4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90"/>
          <p:cNvSpPr txBox="1"/>
          <p:nvPr/>
        </p:nvSpPr>
        <p:spPr>
          <a:xfrm rot="-5400000">
            <a:off x="-783375" y="2402400"/>
            <a:ext cx="195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FINANCE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37" name="Google Shape;837;p90"/>
          <p:cNvCxnSpPr>
            <a:stCxn id="838" idx="1"/>
            <a:endCxn id="838" idx="3"/>
          </p:cNvCxnSpPr>
          <p:nvPr/>
        </p:nvCxnSpPr>
        <p:spPr>
          <a:xfrm>
            <a:off x="682805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90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8" name="Google Shape;838;p90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90"/>
          <p:cNvSpPr txBox="1"/>
          <p:nvPr>
            <p:ph type="title"/>
          </p:nvPr>
        </p:nvSpPr>
        <p:spPr>
          <a:xfrm>
            <a:off x="999000" y="4988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SemiBold"/>
              <a:buNone/>
              <a:defRPr b="0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43" name="Google Shape;843;p90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44" name="Google Shape;844;p90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1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1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7" name="Google Shape;847;p91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1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50" name="Google Shape;850;p91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51" name="Google Shape;851;p91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2" name="Google Shape;85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91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4" name="Google Shape;854;p91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Healthcare">
  <p:cSld name="BLANK_1_2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92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92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92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860" name="Google Shape;860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">
  <p:cSld name="SECTION_HEADER_1_1"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93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93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LANDSCAPE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65" name="Google Shape;865;p93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6" name="Google Shape;86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93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68" name="Google Shape;868;p93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869" name="Google Shape;86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93"/>
          <p:cNvSpPr txBox="1"/>
          <p:nvPr/>
        </p:nvSpPr>
        <p:spPr>
          <a:xfrm>
            <a:off x="999025" y="-1562"/>
            <a:ext cx="42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EVOLVING THREAT LANDSCAPE</a:t>
            </a:r>
            <a:endParaRPr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871" name="Google Shape;871;p93"/>
          <p:cNvCxnSpPr>
            <a:endCxn id="872" idx="3"/>
          </p:cNvCxnSpPr>
          <p:nvPr/>
        </p:nvCxnSpPr>
        <p:spPr>
          <a:xfrm>
            <a:off x="6902975" y="4924725"/>
            <a:ext cx="22554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3" name="Google Shape;873;p93"/>
          <p:cNvSpPr txBox="1"/>
          <p:nvPr/>
        </p:nvSpPr>
        <p:spPr>
          <a:xfrm>
            <a:off x="682805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ERGY TAB -- Full slide ">
  <p:cSld name="SECTION_HEADER_1_1_6"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4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876" name="Google Shape;876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94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ENERGY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79" name="Google Shape;879;p94"/>
          <p:cNvCxnSpPr>
            <a:stCxn id="880" idx="1"/>
            <a:endCxn id="880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1" name="Google Shape;881;p94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80" name="Google Shape;880;p94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2" name="Google Shape;882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4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884" name="Google Shape;88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94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Case Studies 1">
  <p:cSld name="SECTION_HEADER_1_2_1_1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5"/>
          <p:cNvPicPr preferRelativeResize="0"/>
          <p:nvPr/>
        </p:nvPicPr>
        <p:blipFill rotWithShape="1">
          <a:blip r:embed="rId2">
            <a:alphaModFix/>
          </a:blip>
          <a:srcRect b="0" l="40222" r="20063" t="0"/>
          <a:stretch/>
        </p:blipFill>
        <p:spPr>
          <a:xfrm>
            <a:off x="5512625" y="13"/>
            <a:ext cx="3631375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95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95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0" name="Google Shape;890;p95"/>
          <p:cNvSpPr txBox="1"/>
          <p:nvPr>
            <p:ph type="title"/>
          </p:nvPr>
        </p:nvSpPr>
        <p:spPr>
          <a:xfrm>
            <a:off x="1176250" y="506250"/>
            <a:ext cx="30927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91" name="Google Shape;891;p95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92" name="Google Shape;892;p95"/>
          <p:cNvSpPr txBox="1"/>
          <p:nvPr>
            <p:ph idx="1" type="body"/>
          </p:nvPr>
        </p:nvSpPr>
        <p:spPr>
          <a:xfrm>
            <a:off x="1176250" y="1320575"/>
            <a:ext cx="41304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893" name="Google Shape;89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5"/>
          <p:cNvPicPr preferRelativeResize="0"/>
          <p:nvPr/>
        </p:nvPicPr>
        <p:blipFill rotWithShape="1">
          <a:blip r:embed="rId4">
            <a:alphaModFix/>
          </a:blip>
          <a:srcRect b="0" l="0" r="8709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IES - finance ">
  <p:cSld name="SECTION_HEADER_1_1_1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6"/>
          <p:cNvSpPr txBox="1"/>
          <p:nvPr>
            <p:ph idx="1" type="body"/>
          </p:nvPr>
        </p:nvSpPr>
        <p:spPr>
          <a:xfrm>
            <a:off x="1176250" y="1320575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897" name="Google Shape;897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96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96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00" name="Google Shape;900;p96"/>
          <p:cNvCxnSpPr>
            <a:stCxn id="901" idx="1"/>
            <a:endCxn id="901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2" name="Google Shape;902;p96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1" name="Google Shape;901;p96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3" name="Google Shape;90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6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905" name="Google Shape;905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96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it 42 Section Divider">
  <p:cSld name="SECTION_HEADER_2_1_1_1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7"/>
          <p:cNvSpPr/>
          <p:nvPr/>
        </p:nvSpPr>
        <p:spPr>
          <a:xfrm>
            <a:off x="-89925" y="-35975"/>
            <a:ext cx="9351900" cy="5269500"/>
          </a:xfrm>
          <a:prstGeom prst="rect">
            <a:avLst/>
          </a:prstGeom>
          <a:solidFill>
            <a:srgbClr val="C846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9" name="Google Shape;909;p97"/>
          <p:cNvPicPr preferRelativeResize="0"/>
          <p:nvPr/>
        </p:nvPicPr>
        <p:blipFill rotWithShape="1">
          <a:blip r:embed="rId2">
            <a:alphaModFix amt="20000"/>
          </a:blip>
          <a:srcRect b="12758" l="0" r="0" t="12758"/>
          <a:stretch/>
        </p:blipFill>
        <p:spPr>
          <a:xfrm>
            <a:off x="211350" y="-35975"/>
            <a:ext cx="8862198" cy="52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911" name="Google Shape;91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5273" y="4933138"/>
            <a:ext cx="816176" cy="1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2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8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4" name="Google Shape;914;p98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98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17" name="Google Shape;917;p98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18" name="Google Shape;918;p98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9" name="Google Shape;91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98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1" name="Google Shape;921;p98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Healthcare">
  <p:cSld name="BLANK_1_3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99"/>
          <p:cNvPicPr preferRelativeResize="0"/>
          <p:nvPr/>
        </p:nvPicPr>
        <p:blipFill rotWithShape="1">
          <a:blip r:embed="rId2">
            <a:alphaModFix/>
          </a:blip>
          <a:srcRect b="0" l="0" r="10682" t="0"/>
          <a:stretch/>
        </p:blipFill>
        <p:spPr>
          <a:xfrm>
            <a:off x="977075" y="0"/>
            <a:ext cx="81669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99"/>
          <p:cNvSpPr/>
          <p:nvPr/>
        </p:nvSpPr>
        <p:spPr>
          <a:xfrm>
            <a:off x="0" y="1970475"/>
            <a:ext cx="5019300" cy="1101600"/>
          </a:xfrm>
          <a:prstGeom prst="rect">
            <a:avLst/>
          </a:prstGeom>
          <a:solidFill>
            <a:srgbClr val="C74727"/>
          </a:solidFill>
          <a:ln>
            <a:noFill/>
          </a:ln>
          <a:effectLst>
            <a:outerShdw blurRad="57150" rotWithShape="0" algn="bl" dir="3540000" dist="49530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99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927" name="Google Shape;927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Light - Healthcare">
  <p:cSld name="SECTION_HEADER_1_1_7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00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00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HEALTHCARE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32" name="Google Shape;932;p100"/>
          <p:cNvCxnSpPr>
            <a:stCxn id="933" idx="1"/>
            <a:endCxn id="933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4" name="Google Shape;934;p100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33" name="Google Shape;933;p100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5" name="Google Shape;935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00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37" name="Google Shape;937;p100"/>
          <p:cNvSpPr txBox="1"/>
          <p:nvPr>
            <p:ph idx="1" type="body"/>
          </p:nvPr>
        </p:nvSpPr>
        <p:spPr>
          <a:xfrm>
            <a:off x="1176250" y="1320575"/>
            <a:ext cx="7489200" cy="26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938" name="Google Shape;938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00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Case Studies">
  <p:cSld name="SECTION_HEADER_1_1_1_1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5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01"/>
          <p:cNvSpPr/>
          <p:nvPr/>
        </p:nvSpPr>
        <p:spPr>
          <a:xfrm>
            <a:off x="-795550" y="1876650"/>
            <a:ext cx="1390200" cy="139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101"/>
          <p:cNvSpPr txBox="1"/>
          <p:nvPr/>
        </p:nvSpPr>
        <p:spPr>
          <a:xfrm rot="-5400000">
            <a:off x="-775725" y="2394750"/>
            <a:ext cx="195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CASE STUDIES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44" name="Google Shape;944;p101"/>
          <p:cNvCxnSpPr>
            <a:stCxn id="945" idx="1"/>
            <a:endCxn id="945" idx="3"/>
          </p:cNvCxnSpPr>
          <p:nvPr/>
        </p:nvCxnSpPr>
        <p:spPr>
          <a:xfrm>
            <a:off x="6828000" y="4921075"/>
            <a:ext cx="2316000" cy="0"/>
          </a:xfrm>
          <a:prstGeom prst="straightConnector1">
            <a:avLst/>
          </a:prstGeom>
          <a:noFill/>
          <a:ln cap="flat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6" name="Google Shape;946;p101"/>
          <p:cNvCxnSpPr/>
          <p:nvPr/>
        </p:nvCxnSpPr>
        <p:spPr>
          <a:xfrm flipH="1" rot="10800000">
            <a:off x="60550" y="4919925"/>
            <a:ext cx="4760400" cy="9600"/>
          </a:xfrm>
          <a:prstGeom prst="straightConnector1">
            <a:avLst/>
          </a:prstGeom>
          <a:noFill/>
          <a:ln cap="sq" cmpd="sng" w="136525">
            <a:solidFill>
              <a:srgbClr val="C747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5" name="Google Shape;945;p101"/>
          <p:cNvSpPr txBox="1"/>
          <p:nvPr/>
        </p:nvSpPr>
        <p:spPr>
          <a:xfrm>
            <a:off x="6828000" y="4785325"/>
            <a:ext cx="2316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© 2023 Palo Alto Networks, Inc. All rights reserved.  |  </a:t>
            </a:r>
            <a:fld id="{00000000-1234-1234-1234-123412341234}" type="slidenum">
              <a:rPr b="1"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5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7" name="Google Shape;947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5450" y="4837325"/>
            <a:ext cx="1856050" cy="1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01"/>
          <p:cNvSpPr txBox="1"/>
          <p:nvPr>
            <p:ph type="title"/>
          </p:nvPr>
        </p:nvSpPr>
        <p:spPr>
          <a:xfrm>
            <a:off x="1176250" y="506250"/>
            <a:ext cx="5881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 SemiBold"/>
              <a:buNone/>
              <a:defRPr sz="22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49" name="Google Shape;949;p101"/>
          <p:cNvSpPr txBox="1"/>
          <p:nvPr>
            <p:ph idx="1" type="body"/>
          </p:nvPr>
        </p:nvSpPr>
        <p:spPr>
          <a:xfrm>
            <a:off x="1176250" y="1320575"/>
            <a:ext cx="7489200" cy="26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 rtl="0">
              <a:spcBef>
                <a:spcPts val="12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 rtl="0">
              <a:spcBef>
                <a:spcPts val="8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●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Font typeface="Montserrat Medium"/>
              <a:buChar char="○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 rtl="0">
              <a:spcBef>
                <a:spcPts val="400"/>
              </a:spcBef>
              <a:spcAft>
                <a:spcPts val="400"/>
              </a:spcAft>
              <a:buSzPts val="1000"/>
              <a:buFont typeface="Montserrat Medium"/>
              <a:buChar char="■"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950" name="Google Shape;950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075" y="46175"/>
            <a:ext cx="309300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01"/>
          <p:cNvSpPr txBox="1"/>
          <p:nvPr>
            <p:ph idx="2" type="title"/>
          </p:nvPr>
        </p:nvSpPr>
        <p:spPr>
          <a:xfrm>
            <a:off x="1079500" y="27225"/>
            <a:ext cx="40005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 Thin"/>
              <a:buNone/>
              <a:defRPr sz="1400"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tex Title Slide 1">
  <p:cSld name="TITLE_1_1_1_3_3"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2"/>
          <p:cNvSpPr/>
          <p:nvPr/>
        </p:nvSpPr>
        <p:spPr>
          <a:xfrm>
            <a:off x="810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4" name="Google Shape;954;p102"/>
          <p:cNvPicPr preferRelativeResize="0"/>
          <p:nvPr/>
        </p:nvPicPr>
        <p:blipFill rotWithShape="1">
          <a:blip r:embed="rId2">
            <a:alphaModFix/>
          </a:blip>
          <a:srcRect b="-5040" l="-46162" r="20344" t="12721"/>
          <a:stretch/>
        </p:blipFill>
        <p:spPr>
          <a:xfrm>
            <a:off x="362459" y="0"/>
            <a:ext cx="878154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41" y="372197"/>
            <a:ext cx="1368027" cy="276339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02"/>
          <p:cNvSpPr txBox="1"/>
          <p:nvPr>
            <p:ph type="ctrTitle"/>
          </p:nvPr>
        </p:nvSpPr>
        <p:spPr>
          <a:xfrm>
            <a:off x="311700" y="1506413"/>
            <a:ext cx="46470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7" name="Google Shape;957;p102"/>
          <p:cNvSpPr txBox="1"/>
          <p:nvPr>
            <p:ph idx="1" type="subTitle"/>
          </p:nvPr>
        </p:nvSpPr>
        <p:spPr>
          <a:xfrm>
            <a:off x="311700" y="2844488"/>
            <a:ext cx="464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58" name="Google Shape;958;p102"/>
          <p:cNvSpPr/>
          <p:nvPr/>
        </p:nvSpPr>
        <p:spPr>
          <a:xfrm>
            <a:off x="0" y="4096775"/>
            <a:ext cx="9144000" cy="104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9" name="Google Shape;95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452" y="4717877"/>
            <a:ext cx="148117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02"/>
          <p:cNvSpPr txBox="1"/>
          <p:nvPr>
            <p:ph idx="2" type="subTitle"/>
          </p:nvPr>
        </p:nvSpPr>
        <p:spPr>
          <a:xfrm>
            <a:off x="412875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1" name="Google Shape;961;p102"/>
          <p:cNvSpPr txBox="1"/>
          <p:nvPr>
            <p:ph idx="3" type="subTitle"/>
          </p:nvPr>
        </p:nvSpPr>
        <p:spPr>
          <a:xfrm>
            <a:off x="5477650" y="4096775"/>
            <a:ext cx="3554700" cy="10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2pPr>
            <a:lvl3pPr lvl="2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3pPr>
            <a:lvl4pPr lvl="3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4pPr>
            <a:lvl5pPr lvl="4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5pPr>
            <a:lvl6pPr lvl="5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6pPr>
            <a:lvl7pPr lvl="6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7pPr>
            <a:lvl8pPr lvl="7" rtl="0" algn="r">
              <a:spcBef>
                <a:spcPts val="14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8pPr>
            <a:lvl9pPr lvl="8" rtl="0" algn="r">
              <a:spcBef>
                <a:spcPts val="1400"/>
              </a:spcBef>
              <a:spcAft>
                <a:spcPts val="1400"/>
              </a:spcAft>
              <a:buNone/>
              <a:defRPr b="1"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2">
          <p15:clr>
            <a:srgbClr val="FA7B17"/>
          </p15:clr>
        </p15:guide>
        <p15:guide id="4" orient="horz" pos="3168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64.xml"/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44.xml"/><Relationship Id="rId47" Type="http://schemas.openxmlformats.org/officeDocument/2006/relationships/theme" Target="../theme/theme3.xml"/><Relationship Id="rId28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37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109.xml"/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89.xml"/><Relationship Id="rId47" Type="http://schemas.openxmlformats.org/officeDocument/2006/relationships/theme" Target="../theme/theme4.xml"/><Relationship Id="rId28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None/>
              <a:def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/>
          <p:nvPr>
            <p:ph type="title"/>
          </p:nvPr>
        </p:nvSpPr>
        <p:spPr>
          <a:xfrm>
            <a:off x="311700" y="231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SemiBold"/>
              <a:buNone/>
              <a:defRPr sz="1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8" name="Google Shape;188;p22"/>
          <p:cNvSpPr txBox="1"/>
          <p:nvPr>
            <p:ph idx="1" type="body"/>
          </p:nvPr>
        </p:nvSpPr>
        <p:spPr>
          <a:xfrm>
            <a:off x="311700" y="77724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○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9" name="Google Shape;189;p22"/>
          <p:cNvSpPr txBox="1"/>
          <p:nvPr>
            <p:ph idx="12" type="sldNum"/>
          </p:nvPr>
        </p:nvSpPr>
        <p:spPr>
          <a:xfrm>
            <a:off x="311700" y="4872025"/>
            <a:ext cx="23634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b="0" lang="en"/>
              <a:t>  |  © 2021 Palo Alto Networks, Inc. All rights reserved.</a:t>
            </a:r>
            <a:endParaRPr b="0"/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155273" y="4941048"/>
            <a:ext cx="816176" cy="149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</p:sldLayoutIdLst>
  <mc:AlternateContent>
    <mc:Choice Requires="p14">
      <p:transition p14:dur="20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8"/>
          <p:cNvSpPr txBox="1"/>
          <p:nvPr>
            <p:ph type="title"/>
          </p:nvPr>
        </p:nvSpPr>
        <p:spPr>
          <a:xfrm>
            <a:off x="311700" y="231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SemiBold"/>
              <a:buNone/>
              <a:defRPr sz="1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2" name="Google Shape;632;p68"/>
          <p:cNvSpPr txBox="1"/>
          <p:nvPr>
            <p:ph idx="1" type="body"/>
          </p:nvPr>
        </p:nvSpPr>
        <p:spPr>
          <a:xfrm>
            <a:off x="311700" y="77724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○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2100" lvl="2" marL="1371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2100" lvl="4" marL="22860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2100" lvl="5" marL="2743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21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3" name="Google Shape;633;p68"/>
          <p:cNvSpPr txBox="1"/>
          <p:nvPr>
            <p:ph idx="12" type="sldNum"/>
          </p:nvPr>
        </p:nvSpPr>
        <p:spPr>
          <a:xfrm>
            <a:off x="311700" y="4872025"/>
            <a:ext cx="23634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b="0" lang="en"/>
              <a:t>  |  © 2021 Palo Alto Networks, Inc. All rights reserved.</a:t>
            </a:r>
            <a:endParaRPr b="0"/>
          </a:p>
        </p:txBody>
      </p:sp>
      <p:pic>
        <p:nvPicPr>
          <p:cNvPr id="634" name="Google Shape;634;p68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155273" y="4941048"/>
            <a:ext cx="816176" cy="149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</p:sldLayoutIdLst>
  <mc:AlternateContent>
    <mc:Choice Requires="p14">
      <p:transition p14:dur="20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4.png"/><Relationship Id="rId4" Type="http://schemas.openxmlformats.org/officeDocument/2006/relationships/image" Target="../media/image186.png"/><Relationship Id="rId5" Type="http://schemas.openxmlformats.org/officeDocument/2006/relationships/image" Target="../media/image185.png"/><Relationship Id="rId6" Type="http://schemas.openxmlformats.org/officeDocument/2006/relationships/image" Target="../media/image18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8.png"/><Relationship Id="rId4" Type="http://schemas.openxmlformats.org/officeDocument/2006/relationships/image" Target="../media/image1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2.png"/><Relationship Id="rId4" Type="http://schemas.openxmlformats.org/officeDocument/2006/relationships/image" Target="../media/image187.png"/><Relationship Id="rId5" Type="http://schemas.openxmlformats.org/officeDocument/2006/relationships/image" Target="../media/image18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2.png"/><Relationship Id="rId4" Type="http://schemas.openxmlformats.org/officeDocument/2006/relationships/image" Target="../media/image19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8.png"/><Relationship Id="rId4" Type="http://schemas.openxmlformats.org/officeDocument/2006/relationships/image" Target="../media/image1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1.png"/><Relationship Id="rId4" Type="http://schemas.openxmlformats.org/officeDocument/2006/relationships/image" Target="../media/image2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5.png"/><Relationship Id="rId4" Type="http://schemas.openxmlformats.org/officeDocument/2006/relationships/image" Target="../media/image20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2.png"/><Relationship Id="rId4" Type="http://schemas.openxmlformats.org/officeDocument/2006/relationships/image" Target="../media/image199.png"/><Relationship Id="rId5" Type="http://schemas.openxmlformats.org/officeDocument/2006/relationships/image" Target="../media/image19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6.png"/><Relationship Id="rId4" Type="http://schemas.openxmlformats.org/officeDocument/2006/relationships/image" Target="../media/image21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2.png"/><Relationship Id="rId4" Type="http://schemas.openxmlformats.org/officeDocument/2006/relationships/image" Target="../media/image19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4.png"/><Relationship Id="rId4" Type="http://schemas.openxmlformats.org/officeDocument/2006/relationships/image" Target="../media/image20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6.jpg"/><Relationship Id="rId4" Type="http://schemas.openxmlformats.org/officeDocument/2006/relationships/image" Target="../media/image217.jpg"/><Relationship Id="rId5" Type="http://schemas.openxmlformats.org/officeDocument/2006/relationships/image" Target="../media/image21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6.png"/><Relationship Id="rId4" Type="http://schemas.openxmlformats.org/officeDocument/2006/relationships/image" Target="../media/image1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8.png"/><Relationship Id="rId4" Type="http://schemas.openxmlformats.org/officeDocument/2006/relationships/image" Target="../media/image17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9.png"/><Relationship Id="rId4" Type="http://schemas.openxmlformats.org/officeDocument/2006/relationships/image" Target="../media/image164.png"/><Relationship Id="rId5" Type="http://schemas.openxmlformats.org/officeDocument/2006/relationships/image" Target="../media/image17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14"/>
          <p:cNvSpPr txBox="1"/>
          <p:nvPr>
            <p:ph type="ctrTitle"/>
          </p:nvPr>
        </p:nvSpPr>
        <p:spPr>
          <a:xfrm>
            <a:off x="311700" y="1277825"/>
            <a:ext cx="5269200" cy="13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Crypted Hearts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Exposing the HeartCrypt</a:t>
            </a:r>
            <a:r>
              <a:rPr i="1" lang="en" sz="2000"/>
              <a:t> Operation</a:t>
            </a:r>
            <a:endParaRPr i="1" sz="2000"/>
          </a:p>
        </p:txBody>
      </p:sp>
      <p:sp>
        <p:nvSpPr>
          <p:cNvPr id="1079" name="Google Shape;1079;p114"/>
          <p:cNvSpPr txBox="1"/>
          <p:nvPr>
            <p:ph idx="1" type="subTitle"/>
          </p:nvPr>
        </p:nvSpPr>
        <p:spPr>
          <a:xfrm>
            <a:off x="311700" y="2844498"/>
            <a:ext cx="4647000" cy="12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Bunce/Jerome Tujague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23"/>
          <p:cNvSpPr txBox="1"/>
          <p:nvPr>
            <p:ph idx="1" type="body"/>
          </p:nvPr>
        </p:nvSpPr>
        <p:spPr>
          <a:xfrm>
            <a:off x="999000" y="647700"/>
            <a:ext cx="7489200" cy="3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Inserted into legitimate software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Large number of irrelevant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PIC (Position Independent Code)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Commonly referred to as shellcode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Modified entry functions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Malicious code executes before WinMain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Code obfuscation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Flow obfuscation through multiple JMPs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Unnecessary arithmetic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Stack strings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unusual resources within payload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Stored as bitmap (BMP) files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1" name="Google Shape;1141;p123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Observed Commonalities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42" name="Google Shape;1142;p123"/>
          <p:cNvSpPr/>
          <p:nvPr/>
        </p:nvSpPr>
        <p:spPr>
          <a:xfrm>
            <a:off x="1161750" y="1936725"/>
            <a:ext cx="6006600" cy="672600"/>
          </a:xfrm>
          <a:prstGeom prst="rect">
            <a:avLst/>
          </a:prstGeom>
          <a:noFill/>
          <a:ln cap="flat" cmpd="sng" w="28575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24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Entry Point</a:t>
            </a:r>
            <a:endParaRPr sz="1800"/>
          </a:p>
        </p:txBody>
      </p:sp>
      <p:pic>
        <p:nvPicPr>
          <p:cNvPr id="1148" name="Google Shape;1148;p124"/>
          <p:cNvPicPr preferRelativeResize="0"/>
          <p:nvPr/>
        </p:nvPicPr>
        <p:blipFill rotWithShape="1">
          <a:blip r:embed="rId3">
            <a:alphaModFix/>
          </a:blip>
          <a:srcRect b="0" l="0" r="12188" t="0"/>
          <a:stretch/>
        </p:blipFill>
        <p:spPr>
          <a:xfrm>
            <a:off x="1297625" y="916500"/>
            <a:ext cx="3497650" cy="33105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9" name="Google Shape;1149;p124"/>
          <p:cNvSpPr txBox="1"/>
          <p:nvPr>
            <p:ph idx="1" type="body"/>
          </p:nvPr>
        </p:nvSpPr>
        <p:spPr>
          <a:xfrm>
            <a:off x="4839750" y="916500"/>
            <a:ext cx="4246800" cy="3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Entry point modified to execute malicious code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Different methods of modification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TLS Callbacks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Modifying C Runtime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Overwriting start()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0" name="Google Shape;1150;p124"/>
          <p:cNvSpPr/>
          <p:nvPr/>
        </p:nvSpPr>
        <p:spPr>
          <a:xfrm>
            <a:off x="2160725" y="3622775"/>
            <a:ext cx="1673400" cy="4698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25"/>
          <p:cNvSpPr txBox="1"/>
          <p:nvPr>
            <p:ph idx="1" type="body"/>
          </p:nvPr>
        </p:nvSpPr>
        <p:spPr>
          <a:xfrm>
            <a:off x="999000" y="647700"/>
            <a:ext cx="7736100" cy="3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Inserted into legitimate software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Large number of irrelevant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PIC (Position Independent Code)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Commonly referred to as shellcode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Modified entry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Malicious code executes before WinMain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Code obfuscation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Flow obfuscation through multiple JMPs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Unnecessary arithmetic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Stack strings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unusual resources within payload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Stored as bitmap (BMP) files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6" name="Google Shape;1156;p125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Observed Commonalities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57" name="Google Shape;1157;p125"/>
          <p:cNvSpPr/>
          <p:nvPr/>
        </p:nvSpPr>
        <p:spPr>
          <a:xfrm>
            <a:off x="1164600" y="2655675"/>
            <a:ext cx="7570500" cy="1193700"/>
          </a:xfrm>
          <a:prstGeom prst="rect">
            <a:avLst/>
          </a:prstGeom>
          <a:noFill/>
          <a:ln cap="flat" cmpd="sng" w="28575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26"/>
          <p:cNvSpPr txBox="1"/>
          <p:nvPr>
            <p:ph idx="1" type="body"/>
          </p:nvPr>
        </p:nvSpPr>
        <p:spPr>
          <a:xfrm>
            <a:off x="999000" y="647700"/>
            <a:ext cx="7489200" cy="38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Inserted into legitimate software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Large number of irrelevant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PIC (Position Independent Code)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Commonly referred to as shellcode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Modified entry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Malicious code executes before WinMain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Code obfuscation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Flow obfuscation through multiple JMPs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Unnecessary arithmetic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Stack strings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unusual resources within payload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Stored as bitmap (BMP) files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3" name="Google Shape;1163;p126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Observed Commonalities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4" name="Google Shape;1164;p126"/>
          <p:cNvSpPr/>
          <p:nvPr/>
        </p:nvSpPr>
        <p:spPr>
          <a:xfrm>
            <a:off x="1062425" y="3779425"/>
            <a:ext cx="5926800" cy="921900"/>
          </a:xfrm>
          <a:prstGeom prst="rect">
            <a:avLst/>
          </a:prstGeom>
          <a:noFill/>
          <a:ln cap="flat" cmpd="sng" w="28575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27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Unusual Resources - Bitmap </a:t>
            </a:r>
            <a:endParaRPr sz="1800"/>
          </a:p>
        </p:txBody>
      </p:sp>
      <p:pic>
        <p:nvPicPr>
          <p:cNvPr id="1170" name="Google Shape;1170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496" y="1275550"/>
            <a:ext cx="3840299" cy="12697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1171" name="Google Shape;1171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496" y="2598200"/>
            <a:ext cx="3840295" cy="12697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2" name="Google Shape;1172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175" y="1275551"/>
            <a:ext cx="3840299" cy="126974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3" name="Google Shape;1173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0190" y="2598200"/>
            <a:ext cx="3840265" cy="126973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4" name="Google Shape;1174;p127"/>
          <p:cNvSpPr/>
          <p:nvPr/>
        </p:nvSpPr>
        <p:spPr>
          <a:xfrm>
            <a:off x="3869825" y="1275550"/>
            <a:ext cx="870000" cy="3132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5" name="Google Shape;1175;p127"/>
          <p:cNvSpPr txBox="1"/>
          <p:nvPr/>
        </p:nvSpPr>
        <p:spPr>
          <a:xfrm>
            <a:off x="4434075" y="590125"/>
            <a:ext cx="1315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Bitmap Header</a:t>
            </a:r>
            <a:endParaRPr b="1"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6" name="Google Shape;1176;p127"/>
          <p:cNvSpPr/>
          <p:nvPr/>
        </p:nvSpPr>
        <p:spPr>
          <a:xfrm>
            <a:off x="1684300" y="2804900"/>
            <a:ext cx="1617600" cy="132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7" name="Google Shape;1177;p127"/>
          <p:cNvSpPr/>
          <p:nvPr/>
        </p:nvSpPr>
        <p:spPr>
          <a:xfrm>
            <a:off x="5713475" y="2901625"/>
            <a:ext cx="1617600" cy="1323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8" name="Google Shape;1178;p127"/>
          <p:cNvSpPr/>
          <p:nvPr/>
        </p:nvSpPr>
        <p:spPr>
          <a:xfrm>
            <a:off x="1684350" y="1712175"/>
            <a:ext cx="2109000" cy="10092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9" name="Google Shape;1179;p127"/>
          <p:cNvSpPr/>
          <p:nvPr/>
        </p:nvSpPr>
        <p:spPr>
          <a:xfrm flipH="1" rot="-2247741">
            <a:off x="4374712" y="1017771"/>
            <a:ext cx="394581" cy="5280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0" name="Google Shape;1180;p127"/>
          <p:cNvSpPr/>
          <p:nvPr/>
        </p:nvSpPr>
        <p:spPr>
          <a:xfrm flipH="1" rot="-5638221">
            <a:off x="1792069" y="1244008"/>
            <a:ext cx="775561" cy="6286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1" name="Google Shape;1181;p127"/>
          <p:cNvSpPr txBox="1"/>
          <p:nvPr/>
        </p:nvSpPr>
        <p:spPr>
          <a:xfrm>
            <a:off x="1481775" y="547650"/>
            <a:ext cx="131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Repeating Bytes</a:t>
            </a:r>
            <a:endParaRPr/>
          </a:p>
        </p:txBody>
      </p:sp>
      <p:sp>
        <p:nvSpPr>
          <p:cNvPr id="1182" name="Google Shape;1182;p127"/>
          <p:cNvSpPr/>
          <p:nvPr/>
        </p:nvSpPr>
        <p:spPr>
          <a:xfrm flipH="1" rot="2993178">
            <a:off x="2997657" y="3536099"/>
            <a:ext cx="1514186" cy="6280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3" name="Google Shape;1183;p127"/>
          <p:cNvSpPr txBox="1"/>
          <p:nvPr/>
        </p:nvSpPr>
        <p:spPr>
          <a:xfrm>
            <a:off x="4091100" y="4197800"/>
            <a:ext cx="131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Similar Pattern</a:t>
            </a:r>
            <a:endParaRPr/>
          </a:p>
        </p:txBody>
      </p:sp>
      <p:sp>
        <p:nvSpPr>
          <p:cNvPr id="1184" name="Google Shape;1184;p127"/>
          <p:cNvSpPr/>
          <p:nvPr/>
        </p:nvSpPr>
        <p:spPr>
          <a:xfrm flipH="1" rot="8102890">
            <a:off x="4687614" y="3630685"/>
            <a:ext cx="1514199" cy="6279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28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Unusual Resources - Bitmap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0" name="Google Shape;1190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875" y="2766625"/>
            <a:ext cx="5209524" cy="169876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1" name="Google Shape;1191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0875" y="805475"/>
            <a:ext cx="5209525" cy="183641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29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Architecture</a:t>
            </a:r>
            <a:endParaRPr sz="1800"/>
          </a:p>
        </p:txBody>
      </p:sp>
      <p:pic>
        <p:nvPicPr>
          <p:cNvPr id="1197" name="Google Shape;1197;p129"/>
          <p:cNvPicPr preferRelativeResize="0"/>
          <p:nvPr/>
        </p:nvPicPr>
        <p:blipFill rotWithShape="1">
          <a:blip r:embed="rId3">
            <a:alphaModFix/>
          </a:blip>
          <a:srcRect b="9231" l="0" r="-1040" t="0"/>
          <a:stretch/>
        </p:blipFill>
        <p:spPr>
          <a:xfrm>
            <a:off x="2041650" y="508175"/>
            <a:ext cx="5924900" cy="412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29"/>
          <p:cNvSpPr/>
          <p:nvPr/>
        </p:nvSpPr>
        <p:spPr>
          <a:xfrm>
            <a:off x="2320475" y="1396750"/>
            <a:ext cx="1330200" cy="1574100"/>
          </a:xfrm>
          <a:prstGeom prst="rect">
            <a:avLst/>
          </a:prstGeom>
          <a:noFill/>
          <a:ln cap="flat" cmpd="sng" w="3810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30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Layer Decoding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04" name="Google Shape;120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7337" y="505120"/>
            <a:ext cx="4920040" cy="21203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5" name="Google Shape;120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325" y="2783759"/>
            <a:ext cx="4920052" cy="185461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6" name="Google Shape;1206;p130"/>
          <p:cNvSpPr txBox="1"/>
          <p:nvPr>
            <p:ph idx="1" type="body"/>
          </p:nvPr>
        </p:nvSpPr>
        <p:spPr>
          <a:xfrm>
            <a:off x="1126625" y="571850"/>
            <a:ext cx="2739000" cy="53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Egg Start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7" name="Google Shape;1207;p130"/>
          <p:cNvSpPr txBox="1"/>
          <p:nvPr>
            <p:ph idx="1" type="body"/>
          </p:nvPr>
        </p:nvSpPr>
        <p:spPr>
          <a:xfrm>
            <a:off x="1720575" y="3442700"/>
            <a:ext cx="2739000" cy="53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Egg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End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8" name="Google Shape;1208;p130"/>
          <p:cNvCxnSpPr/>
          <p:nvPr/>
        </p:nvCxnSpPr>
        <p:spPr>
          <a:xfrm>
            <a:off x="3664800" y="3696600"/>
            <a:ext cx="2729700" cy="568500"/>
          </a:xfrm>
          <a:prstGeom prst="bentConnector3">
            <a:avLst>
              <a:gd fmla="val 61578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09" name="Google Shape;1209;p130"/>
          <p:cNvCxnSpPr>
            <a:endCxn id="1210" idx="1"/>
          </p:cNvCxnSpPr>
          <p:nvPr/>
        </p:nvCxnSpPr>
        <p:spPr>
          <a:xfrm>
            <a:off x="3325250" y="766100"/>
            <a:ext cx="3181500" cy="314700"/>
          </a:xfrm>
          <a:prstGeom prst="bentConnector3">
            <a:avLst>
              <a:gd fmla="val 73533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11" name="Google Shape;1211;p130"/>
          <p:cNvSpPr/>
          <p:nvPr/>
        </p:nvSpPr>
        <p:spPr>
          <a:xfrm>
            <a:off x="3998025" y="894200"/>
            <a:ext cx="1056900" cy="373200"/>
          </a:xfrm>
          <a:prstGeom prst="rect">
            <a:avLst/>
          </a:prstGeom>
          <a:noFill/>
          <a:ln cap="flat" cmpd="sng" w="1905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2" name="Google Shape;1212;p130"/>
          <p:cNvSpPr/>
          <p:nvPr/>
        </p:nvSpPr>
        <p:spPr>
          <a:xfrm>
            <a:off x="3998025" y="4135650"/>
            <a:ext cx="1056900" cy="373200"/>
          </a:xfrm>
          <a:prstGeom prst="rect">
            <a:avLst/>
          </a:prstGeom>
          <a:noFill/>
          <a:ln cap="flat" cmpd="sng" w="1905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0" name="Google Shape;1210;p130"/>
          <p:cNvSpPr/>
          <p:nvPr/>
        </p:nvSpPr>
        <p:spPr>
          <a:xfrm>
            <a:off x="6506750" y="894200"/>
            <a:ext cx="1526400" cy="373200"/>
          </a:xfrm>
          <a:prstGeom prst="rect">
            <a:avLst/>
          </a:prstGeom>
          <a:noFill/>
          <a:ln cap="flat" cmpd="sng" w="1905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3" name="Google Shape;1213;p130"/>
          <p:cNvSpPr/>
          <p:nvPr/>
        </p:nvSpPr>
        <p:spPr>
          <a:xfrm>
            <a:off x="6476775" y="4135650"/>
            <a:ext cx="1592400" cy="393600"/>
          </a:xfrm>
          <a:prstGeom prst="rect">
            <a:avLst/>
          </a:prstGeom>
          <a:noFill/>
          <a:ln cap="flat" cmpd="sng" w="1905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4" name="Google Shape;1214;p130"/>
          <p:cNvSpPr/>
          <p:nvPr/>
        </p:nvSpPr>
        <p:spPr>
          <a:xfrm>
            <a:off x="6506750" y="1267375"/>
            <a:ext cx="2047200" cy="2761200"/>
          </a:xfrm>
          <a:prstGeom prst="rect">
            <a:avLst/>
          </a:prstGeom>
          <a:noFill/>
          <a:ln cap="flat" cmpd="sng" w="28575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15" name="Google Shape;1215;p130"/>
          <p:cNvCxnSpPr/>
          <p:nvPr/>
        </p:nvCxnSpPr>
        <p:spPr>
          <a:xfrm flipH="1" rot="10800000">
            <a:off x="3325225" y="2128588"/>
            <a:ext cx="3107400" cy="27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16" name="Google Shape;1216;p130"/>
          <p:cNvSpPr txBox="1"/>
          <p:nvPr>
            <p:ph idx="1" type="body"/>
          </p:nvPr>
        </p:nvSpPr>
        <p:spPr>
          <a:xfrm>
            <a:off x="822750" y="1861588"/>
            <a:ext cx="2739000" cy="53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Encoded Layer 2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31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</a:t>
            </a: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Layer Decoding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22" name="Google Shape;1222;p131"/>
          <p:cNvSpPr/>
          <p:nvPr/>
        </p:nvSpPr>
        <p:spPr>
          <a:xfrm>
            <a:off x="2865425" y="1027975"/>
            <a:ext cx="17067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3" name="Google Shape;1223;p131"/>
          <p:cNvSpPr/>
          <p:nvPr/>
        </p:nvSpPr>
        <p:spPr>
          <a:xfrm>
            <a:off x="2865425" y="3395500"/>
            <a:ext cx="16446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4" name="Google Shape;1224;p131"/>
          <p:cNvSpPr txBox="1"/>
          <p:nvPr>
            <p:ph idx="1" type="body"/>
          </p:nvPr>
        </p:nvSpPr>
        <p:spPr>
          <a:xfrm>
            <a:off x="1042450" y="647700"/>
            <a:ext cx="5140800" cy="3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Layer 2 is decoded with a dynamically resolved key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decoding algorithm?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single subtraction loop…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5" name="Google Shape;1225;p131"/>
          <p:cNvPicPr preferRelativeResize="0"/>
          <p:nvPr/>
        </p:nvPicPr>
        <p:blipFill rotWithShape="1">
          <a:blip r:embed="rId3">
            <a:alphaModFix/>
          </a:blip>
          <a:srcRect b="0" l="0" r="22057" t="0"/>
          <a:stretch/>
        </p:blipFill>
        <p:spPr>
          <a:xfrm>
            <a:off x="5704075" y="1662275"/>
            <a:ext cx="2768124" cy="18189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6" name="Google Shape;1226;p131"/>
          <p:cNvSpPr/>
          <p:nvPr/>
        </p:nvSpPr>
        <p:spPr>
          <a:xfrm>
            <a:off x="5783075" y="2865825"/>
            <a:ext cx="1729200" cy="162600"/>
          </a:xfrm>
          <a:prstGeom prst="rect">
            <a:avLst/>
          </a:prstGeom>
          <a:noFill/>
          <a:ln cap="flat" cmpd="sng" w="3810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32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Layer Decoding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2" name="Google Shape;1232;p132"/>
          <p:cNvSpPr txBox="1"/>
          <p:nvPr>
            <p:ph idx="1" type="body"/>
          </p:nvPr>
        </p:nvSpPr>
        <p:spPr>
          <a:xfrm>
            <a:off x="1034600" y="487725"/>
            <a:ext cx="7641300" cy="41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can identify where the subtraction key is resolved in a few ways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could iterate through all possible keys from 0x00 to 0xFF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Check for stack strings as validation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Or… we can try something a bit different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15"/>
          <p:cNvSpPr txBox="1"/>
          <p:nvPr>
            <p:ph idx="1" type="body"/>
          </p:nvPr>
        </p:nvSpPr>
        <p:spPr>
          <a:xfrm>
            <a:off x="999000" y="900438"/>
            <a:ext cx="7489200" cy="334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Jerome Tujague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Malware Reverse Engineer @ Palo Alto Networks, Unit 42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Mainly focus on APT and commodity malware, specifically configuration extraction and automation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Daniel Bunce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Malware Reverse Engineer @ Palo Alto Networks, Unit 42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Focus on e-crime and APT malware, looking at botnet tracking and malware emulation for tracking purposes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85" name="Google Shape;1085;p11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Who Are We?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33"/>
          <p:cNvSpPr/>
          <p:nvPr/>
        </p:nvSpPr>
        <p:spPr>
          <a:xfrm>
            <a:off x="2274750" y="1364850"/>
            <a:ext cx="6110400" cy="312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8" name="Google Shape;1238;p133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Layer Decoding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39" name="Google Shape;1239;p133"/>
          <p:cNvPicPr preferRelativeResize="0"/>
          <p:nvPr/>
        </p:nvPicPr>
        <p:blipFill rotWithShape="1">
          <a:blip r:embed="rId3">
            <a:alphaModFix/>
          </a:blip>
          <a:srcRect b="0" l="0" r="61653" t="0"/>
          <a:stretch/>
        </p:blipFill>
        <p:spPr>
          <a:xfrm>
            <a:off x="2755725" y="1949900"/>
            <a:ext cx="1193000" cy="22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33"/>
          <p:cNvSpPr txBox="1"/>
          <p:nvPr>
            <p:ph idx="1" type="body"/>
          </p:nvPr>
        </p:nvSpPr>
        <p:spPr>
          <a:xfrm>
            <a:off x="2590825" y="1501100"/>
            <a:ext cx="1522800" cy="44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binary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1" name="Google Shape;1241;p133"/>
          <p:cNvPicPr preferRelativeResize="0"/>
          <p:nvPr/>
        </p:nvPicPr>
        <p:blipFill rotWithShape="1">
          <a:blip r:embed="rId4">
            <a:alphaModFix/>
          </a:blip>
          <a:srcRect b="0" l="0" r="63793" t="0"/>
          <a:stretch/>
        </p:blipFill>
        <p:spPr>
          <a:xfrm>
            <a:off x="4505325" y="1949900"/>
            <a:ext cx="1126425" cy="22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33"/>
          <p:cNvSpPr txBox="1"/>
          <p:nvPr>
            <p:ph idx="1" type="body"/>
          </p:nvPr>
        </p:nvSpPr>
        <p:spPr>
          <a:xfrm>
            <a:off x="4307138" y="1501100"/>
            <a:ext cx="1522800" cy="44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grep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binary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3" name="Google Shape;1243;p133"/>
          <p:cNvPicPr preferRelativeResize="0"/>
          <p:nvPr/>
        </p:nvPicPr>
        <p:blipFill rotWithShape="1">
          <a:blip r:embed="rId5">
            <a:alphaModFix/>
          </a:blip>
          <a:srcRect b="0" l="0" r="63793" t="0"/>
          <a:stretch/>
        </p:blipFill>
        <p:spPr>
          <a:xfrm>
            <a:off x="6329812" y="1949900"/>
            <a:ext cx="1126425" cy="22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133"/>
          <p:cNvSpPr txBox="1"/>
          <p:nvPr>
            <p:ph idx="1" type="body"/>
          </p:nvPr>
        </p:nvSpPr>
        <p:spPr>
          <a:xfrm>
            <a:off x="6023475" y="1501100"/>
            <a:ext cx="1739100" cy="44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HeartCrypt</a:t>
            </a:r>
            <a:r>
              <a:rPr lang="en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binary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5" name="Google Shape;1245;p133"/>
          <p:cNvSpPr txBox="1"/>
          <p:nvPr>
            <p:ph idx="1" type="body"/>
          </p:nvPr>
        </p:nvSpPr>
        <p:spPr>
          <a:xfrm>
            <a:off x="1101188" y="654750"/>
            <a:ext cx="7934700" cy="5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you guess one of the more common bytes within executables and position independent code?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113" y="2542136"/>
            <a:ext cx="6425075" cy="17817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1" name="Google Shape;1251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8050" y="566862"/>
            <a:ext cx="4754401" cy="985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2" name="Google Shape;1252;p134"/>
          <p:cNvSpPr txBox="1"/>
          <p:nvPr>
            <p:ph idx="1" type="body"/>
          </p:nvPr>
        </p:nvSpPr>
        <p:spPr>
          <a:xfrm>
            <a:off x="1842725" y="3215075"/>
            <a:ext cx="2544900" cy="209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3" name="Google Shape;1253;p134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Layer Decoding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35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Resource PIC Functionality</a:t>
            </a:r>
            <a:endParaRPr sz="1800"/>
          </a:p>
        </p:txBody>
      </p:sp>
      <p:pic>
        <p:nvPicPr>
          <p:cNvPr id="1259" name="Google Shape;1259;p135"/>
          <p:cNvPicPr preferRelativeResize="0"/>
          <p:nvPr/>
        </p:nvPicPr>
        <p:blipFill rotWithShape="1">
          <a:blip r:embed="rId3">
            <a:alphaModFix/>
          </a:blip>
          <a:srcRect b="9231" l="0" r="-1040" t="0"/>
          <a:stretch/>
        </p:blipFill>
        <p:spPr>
          <a:xfrm>
            <a:off x="2041650" y="508175"/>
            <a:ext cx="5924900" cy="412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35"/>
          <p:cNvSpPr/>
          <p:nvPr/>
        </p:nvSpPr>
        <p:spPr>
          <a:xfrm>
            <a:off x="2354700" y="1044225"/>
            <a:ext cx="3014700" cy="1933200"/>
          </a:xfrm>
          <a:prstGeom prst="rect">
            <a:avLst/>
          </a:prstGeom>
          <a:noFill/>
          <a:ln cap="flat" cmpd="sng" w="3810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36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Resource PIC Functionality</a:t>
            </a:r>
            <a:endParaRPr sz="1800"/>
          </a:p>
        </p:txBody>
      </p:sp>
      <p:pic>
        <p:nvPicPr>
          <p:cNvPr id="1266" name="Google Shape;1266;p136"/>
          <p:cNvPicPr preferRelativeResize="0"/>
          <p:nvPr/>
        </p:nvPicPr>
        <p:blipFill rotWithShape="1">
          <a:blip r:embed="rId3">
            <a:alphaModFix/>
          </a:blip>
          <a:srcRect b="9231" l="0" r="-1040" t="0"/>
          <a:stretch/>
        </p:blipFill>
        <p:spPr>
          <a:xfrm>
            <a:off x="2041650" y="508175"/>
            <a:ext cx="5924900" cy="412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136"/>
          <p:cNvSpPr/>
          <p:nvPr/>
        </p:nvSpPr>
        <p:spPr>
          <a:xfrm>
            <a:off x="3949250" y="1030250"/>
            <a:ext cx="4353600" cy="1983900"/>
          </a:xfrm>
          <a:prstGeom prst="rect">
            <a:avLst/>
          </a:prstGeom>
          <a:noFill/>
          <a:ln cap="flat" cmpd="sng" w="3810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37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Dependency emulation</a:t>
            </a:r>
            <a:endParaRPr sz="1100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Attempts to load non-existent DLLs: </a:t>
            </a: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k7rn7l32.dll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ntd3ll.dll (was A.DLL, now random non-ascii chars)</a:t>
            </a:r>
            <a:endParaRPr i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Rudimentary and unreliable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Modern sandboxes handle this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MessageBox with “</a:t>
            </a: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CheckLibraryEmulated”</a:t>
            </a:r>
            <a:endParaRPr i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500"/>
              </a:spcBef>
              <a:spcAft>
                <a:spcPts val="140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13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Sandbox Evasion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38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Defender Evasion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79" name="Google Shape;1279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211" y="643000"/>
            <a:ext cx="5950602" cy="33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38"/>
          <p:cNvSpPr txBox="1"/>
          <p:nvPr>
            <p:ph idx="1" type="body"/>
          </p:nvPr>
        </p:nvSpPr>
        <p:spPr>
          <a:xfrm>
            <a:off x="999000" y="3985088"/>
            <a:ext cx="81450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Windows Offender Reverse Engineering Windows Defender's Antivirus Emulator</a:t>
            </a:r>
            <a:b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Alexei Bulazel, BlackHat 2018 </a:t>
            </a:r>
            <a:endParaRPr b="1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39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Defender Evasion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86" name="Google Shape;1286;p139"/>
          <p:cNvSpPr txBox="1"/>
          <p:nvPr>
            <p:ph idx="1" type="body"/>
          </p:nvPr>
        </p:nvSpPr>
        <p:spPr>
          <a:xfrm>
            <a:off x="999000" y="900438"/>
            <a:ext cx="7489200" cy="334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Attempts to call GetProcAddress to find: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MpVmp32Entry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MpSehHandler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MpSwitchToNextThread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MpReportEventEx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MpStartProcess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 GetProcAddress is successful: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ExitProcess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40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Resource PIC Functionality</a:t>
            </a:r>
            <a:endParaRPr sz="1800"/>
          </a:p>
        </p:txBody>
      </p:sp>
      <p:pic>
        <p:nvPicPr>
          <p:cNvPr id="1292" name="Google Shape;1292;p140"/>
          <p:cNvPicPr preferRelativeResize="0"/>
          <p:nvPr/>
        </p:nvPicPr>
        <p:blipFill rotWithShape="1">
          <a:blip r:embed="rId3">
            <a:alphaModFix/>
          </a:blip>
          <a:srcRect b="9231" l="0" r="-1040" t="0"/>
          <a:stretch/>
        </p:blipFill>
        <p:spPr>
          <a:xfrm>
            <a:off x="2041650" y="508175"/>
            <a:ext cx="5924900" cy="412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40"/>
          <p:cNvSpPr/>
          <p:nvPr/>
        </p:nvSpPr>
        <p:spPr>
          <a:xfrm>
            <a:off x="3949250" y="2173975"/>
            <a:ext cx="4353600" cy="397800"/>
          </a:xfrm>
          <a:prstGeom prst="rect">
            <a:avLst/>
          </a:prstGeom>
          <a:noFill/>
          <a:ln cap="flat" cmpd="sng" w="38100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41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</a:t>
            </a: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 - Decrypt &amp; Execute</a:t>
            </a:r>
            <a:endParaRPr sz="1800"/>
          </a:p>
        </p:txBody>
      </p:sp>
      <p:sp>
        <p:nvSpPr>
          <p:cNvPr id="1299" name="Google Shape;1299;p141"/>
          <p:cNvSpPr txBox="1"/>
          <p:nvPr>
            <p:ph idx="1" type="body"/>
          </p:nvPr>
        </p:nvSpPr>
        <p:spPr>
          <a:xfrm>
            <a:off x="1101188" y="654750"/>
            <a:ext cx="7934700" cy="5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Simple XOR used to protect the final payload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0" name="Google Shape;1300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775" y="2992327"/>
            <a:ext cx="4893275" cy="14730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1" name="Google Shape;1301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9775" y="1297626"/>
            <a:ext cx="4893275" cy="159241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2" name="Google Shape;1302;p141"/>
          <p:cNvSpPr/>
          <p:nvPr/>
        </p:nvSpPr>
        <p:spPr>
          <a:xfrm>
            <a:off x="6311125" y="1810750"/>
            <a:ext cx="1566600" cy="426300"/>
          </a:xfrm>
          <a:prstGeom prst="rect">
            <a:avLst/>
          </a:prstGeom>
          <a:noFill/>
          <a:ln cap="flat" cmpd="sng" w="28575">
            <a:solidFill>
              <a:srgbClr val="C8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3" name="Google Shape;1303;p141"/>
          <p:cNvSpPr/>
          <p:nvPr/>
        </p:nvSpPr>
        <p:spPr>
          <a:xfrm>
            <a:off x="6266800" y="2992325"/>
            <a:ext cx="1611000" cy="1592400"/>
          </a:xfrm>
          <a:prstGeom prst="rect">
            <a:avLst/>
          </a:prstGeom>
          <a:noFill/>
          <a:ln cap="flat" cmpd="sng" w="28575">
            <a:solidFill>
              <a:srgbClr val="C8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Google Shape;1308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175" y="680250"/>
            <a:ext cx="6293750" cy="378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142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Identified Keys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16"/>
          <p:cNvSpPr txBox="1"/>
          <p:nvPr>
            <p:ph type="title"/>
          </p:nvPr>
        </p:nvSpPr>
        <p:spPr>
          <a:xfrm>
            <a:off x="134850" y="2262375"/>
            <a:ext cx="4749600" cy="5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80"/>
              <a:t>HeartCrypt</a:t>
            </a:r>
            <a:endParaRPr sz="2450"/>
          </a:p>
        </p:txBody>
      </p:sp>
      <p:pic>
        <p:nvPicPr>
          <p:cNvPr id="1091" name="Google Shape;109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0475" y="4927250"/>
            <a:ext cx="1673800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4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HeartCrypt - Identified Families</a:t>
            </a:r>
            <a:endParaRPr sz="1800"/>
          </a:p>
        </p:txBody>
      </p:sp>
      <p:pic>
        <p:nvPicPr>
          <p:cNvPr id="1315" name="Google Shape;131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350" y="457025"/>
            <a:ext cx="7068349" cy="43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43"/>
          <p:cNvSpPr/>
          <p:nvPr/>
        </p:nvSpPr>
        <p:spPr>
          <a:xfrm>
            <a:off x="1379250" y="1048950"/>
            <a:ext cx="3816600" cy="568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U42_crime_win_heartcrypt_dev - 8.6%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44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Dev Stages</a:t>
            </a:r>
            <a:endParaRPr sz="1800"/>
          </a:p>
        </p:txBody>
      </p:sp>
      <p:pic>
        <p:nvPicPr>
          <p:cNvPr id="1322" name="Google Shape;132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775" y="667325"/>
            <a:ext cx="6712649" cy="38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45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Identification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8" name="Google Shape;132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950" y="1207500"/>
            <a:ext cx="7682399" cy="23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145"/>
          <p:cNvSpPr/>
          <p:nvPr/>
        </p:nvSpPr>
        <p:spPr>
          <a:xfrm>
            <a:off x="1178275" y="2603500"/>
            <a:ext cx="1255800" cy="5928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0" name="Google Shape;1330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0750" y="708587"/>
            <a:ext cx="7424624" cy="372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46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36" name="Google Shape;1336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250" y="2514502"/>
            <a:ext cx="6379626" cy="14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973" y="823300"/>
            <a:ext cx="6643001" cy="1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4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43" name="Google Shape;1343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825" y="605925"/>
            <a:ext cx="6428851" cy="39316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4" name="Google Shape;1344;p147"/>
          <p:cNvPicPr preferRelativeResize="0"/>
          <p:nvPr/>
        </p:nvPicPr>
        <p:blipFill rotWithShape="1">
          <a:blip r:embed="rId3">
            <a:alphaModFix/>
          </a:blip>
          <a:srcRect b="0" l="15861" r="47053" t="75840"/>
          <a:stretch/>
        </p:blipFill>
        <p:spPr>
          <a:xfrm>
            <a:off x="5697475" y="2667875"/>
            <a:ext cx="3664950" cy="14601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5" name="Google Shape;1345;p147"/>
          <p:cNvSpPr/>
          <p:nvPr/>
        </p:nvSpPr>
        <p:spPr>
          <a:xfrm>
            <a:off x="3802950" y="1016000"/>
            <a:ext cx="811500" cy="3936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48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51" name="Google Shape;1351;p148"/>
          <p:cNvPicPr preferRelativeResize="0"/>
          <p:nvPr/>
        </p:nvPicPr>
        <p:blipFill rotWithShape="1">
          <a:blip r:embed="rId3">
            <a:alphaModFix/>
          </a:blip>
          <a:srcRect b="0" l="0" r="7995" t="0"/>
          <a:stretch/>
        </p:blipFill>
        <p:spPr>
          <a:xfrm>
            <a:off x="1112600" y="2811225"/>
            <a:ext cx="8132773" cy="1135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2" name="Google Shape;1352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5825" y="760826"/>
            <a:ext cx="8046802" cy="17720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3" name="Google Shape;1353;p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2050" y="4224900"/>
            <a:ext cx="4095750" cy="533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4" name="Google Shape;1354;p148"/>
          <p:cNvSpPr/>
          <p:nvPr/>
        </p:nvSpPr>
        <p:spPr>
          <a:xfrm>
            <a:off x="6611875" y="796425"/>
            <a:ext cx="2190300" cy="2739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49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60" name="Google Shape;1360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825" y="1184666"/>
            <a:ext cx="6032226" cy="22355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1" name="Google Shape;1361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8350" y="422407"/>
            <a:ext cx="2679999" cy="429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50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67" name="Google Shape;1367;p150"/>
          <p:cNvSpPr txBox="1"/>
          <p:nvPr>
            <p:ph idx="1" type="body"/>
          </p:nvPr>
        </p:nvSpPr>
        <p:spPr>
          <a:xfrm>
            <a:off x="999000" y="647700"/>
            <a:ext cx="7489200" cy="3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Packer-as-a-Service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Advertised across several forums including XSS and BlackHatForums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Predominantly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sold through Telegram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Service likely setup as a Telegram bot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Often has low detection rates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VirusTotal, Scanned.to, AvCheck.net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$20 per packed file or $400 per month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51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July 2023: First samples observed using HeartCrypt obfuscator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 payloads, these were very early test version</a:t>
            </a:r>
            <a:r>
              <a:rPr lang="en" sz="1800"/>
              <a:t>s</a:t>
            </a:r>
            <a:endParaRPr sz="18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42900" lvl="0" marL="457200" rtl="0" algn="l">
              <a:spcBef>
                <a:spcPts val="14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January 1st, 2024: HeartCrypt test payloads </a:t>
            </a:r>
            <a:endParaRPr sz="1800"/>
          </a:p>
          <a:p>
            <a:pPr indent="0" lvl="0" marL="45720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42900" lvl="0" marL="457200" rtl="0" algn="l">
              <a:spcBef>
                <a:spcPts val="14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February 17th, 2024: First malicious payload</a:t>
            </a:r>
            <a:endParaRPr sz="1800"/>
          </a:p>
        </p:txBody>
      </p:sp>
      <p:sp>
        <p:nvSpPr>
          <p:cNvPr id="1373" name="Google Shape;1373;p151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Timeline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52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79" name="Google Shape;137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825" y="605925"/>
            <a:ext cx="6428851" cy="39316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0" name="Google Shape;1380;p152"/>
          <p:cNvPicPr preferRelativeResize="0"/>
          <p:nvPr/>
        </p:nvPicPr>
        <p:blipFill rotWithShape="1">
          <a:blip r:embed="rId3">
            <a:alphaModFix/>
          </a:blip>
          <a:srcRect b="0" l="15861" r="47053" t="75840"/>
          <a:stretch/>
        </p:blipFill>
        <p:spPr>
          <a:xfrm>
            <a:off x="5697475" y="2667875"/>
            <a:ext cx="3664950" cy="14601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1" name="Google Shape;1381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625" y="881075"/>
            <a:ext cx="7986227" cy="31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17"/>
          <p:cNvSpPr txBox="1"/>
          <p:nvPr>
            <p:ph idx="1" type="body"/>
          </p:nvPr>
        </p:nvSpPr>
        <p:spPr>
          <a:xfrm>
            <a:off x="999000" y="427954"/>
            <a:ext cx="7489200" cy="43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Packer-as-a-Service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Also referred to as a “crypter”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Extra layer of defense for malware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Customers range from e-crime malware to ransomware affiliates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Simple in nature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lot of obfuscation effort, but with some tricks we can pull out key data.</a:t>
            </a:r>
            <a:b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analysis over time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Steady usage rates, with occasional peaks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Discovery of new versions, v2.0 and v2.5</a:t>
            </a:r>
            <a:b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Identification of active campaigns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LummaStealer Captcha and fake software ad campaigns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Blind Eagle - targeted South American orgs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7" name="Google Shape;1097;p117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Overview</a:t>
            </a:r>
            <a:endParaRPr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53"/>
          <p:cNvSpPr txBox="1"/>
          <p:nvPr>
            <p:ph idx="1" type="body"/>
          </p:nvPr>
        </p:nvSpPr>
        <p:spPr>
          <a:xfrm>
            <a:off x="999000" y="1207488"/>
            <a:ext cx="7489200" cy="3342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Kotik17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July 19 - Sept 21st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7" name="Google Shape;1387;p153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HeartCrypt - The Developer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8" name="Google Shape;138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350" y="498850"/>
            <a:ext cx="5236124" cy="3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25" y="1904025"/>
            <a:ext cx="8318275" cy="14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54"/>
          <p:cNvSpPr txBox="1"/>
          <p:nvPr>
            <p:ph idx="1" type="body"/>
          </p:nvPr>
        </p:nvSpPr>
        <p:spPr>
          <a:xfrm>
            <a:off x="1097775" y="946450"/>
            <a:ext cx="3551700" cy="34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Blog published Dec 13th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Removed PIC from resources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functionality is now in PIC layer 1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Final payload is stored in two XOR encoded resources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XOR keys no longer A-Z strings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4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5" name="Google Shape;1395;p154"/>
          <p:cNvSpPr txBox="1"/>
          <p:nvPr>
            <p:ph idx="2" type="title"/>
          </p:nvPr>
        </p:nvSpPr>
        <p:spPr>
          <a:xfrm>
            <a:off x="999000" y="1750"/>
            <a:ext cx="5054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December Developments (version 2)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6" name="Google Shape;1396;p154"/>
          <p:cNvPicPr preferRelativeResize="0"/>
          <p:nvPr/>
        </p:nvPicPr>
        <p:blipFill rotWithShape="1">
          <a:blip r:embed="rId3">
            <a:alphaModFix/>
          </a:blip>
          <a:srcRect b="495" l="0" r="0" t="504"/>
          <a:stretch/>
        </p:blipFill>
        <p:spPr>
          <a:xfrm>
            <a:off x="4572000" y="699500"/>
            <a:ext cx="4425650" cy="3397272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97" name="Google Shape;1397;p154"/>
          <p:cNvSpPr/>
          <p:nvPr/>
        </p:nvSpPr>
        <p:spPr>
          <a:xfrm>
            <a:off x="4921900" y="1843825"/>
            <a:ext cx="771300" cy="572700"/>
          </a:xfrm>
          <a:prstGeom prst="mathMultiply">
            <a:avLst>
              <a:gd fmla="val 23520" name="adj1"/>
            </a:avLst>
          </a:prstGeom>
          <a:solidFill>
            <a:srgbClr val="C74727"/>
          </a:solidFill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154"/>
          <p:cNvSpPr/>
          <p:nvPr/>
        </p:nvSpPr>
        <p:spPr>
          <a:xfrm>
            <a:off x="5576100" y="699500"/>
            <a:ext cx="3642000" cy="2274000"/>
          </a:xfrm>
          <a:prstGeom prst="mathMultiply">
            <a:avLst>
              <a:gd fmla="val 23520" name="adj1"/>
            </a:avLst>
          </a:prstGeom>
          <a:solidFill>
            <a:srgbClr val="C74727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625" y="484262"/>
            <a:ext cx="6049423" cy="419144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4" name="Google Shape;1404;p155"/>
          <p:cNvSpPr txBox="1"/>
          <p:nvPr>
            <p:ph idx="2" type="title"/>
          </p:nvPr>
        </p:nvSpPr>
        <p:spPr>
          <a:xfrm>
            <a:off x="956675" y="0"/>
            <a:ext cx="5379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December Developments (version 2)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5" name="Google Shape;1405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6100" y="530750"/>
            <a:ext cx="3938725" cy="42952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6" name="Google Shape;1406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8738" y="530740"/>
            <a:ext cx="4186775" cy="41452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56"/>
          <p:cNvSpPr txBox="1"/>
          <p:nvPr>
            <p:ph idx="1" type="body"/>
          </p:nvPr>
        </p:nvSpPr>
        <p:spPr>
          <a:xfrm>
            <a:off x="999000" y="1035088"/>
            <a:ext cx="7489200" cy="3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" sz="1700"/>
              <a:t>C</a:t>
            </a:r>
            <a:r>
              <a:rPr lang="en" sz="1700"/>
              <a:t>ompletely removed XOR encoding for payloads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" sz="1700"/>
              <a:t>Replaced with a custom ChaCha8 stream cipher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" sz="1700"/>
              <a:t>Using only “A.DLL” to test for dependency emulation</a:t>
            </a:r>
            <a:endParaRPr sz="1700"/>
          </a:p>
        </p:txBody>
      </p:sp>
      <p:sp>
        <p:nvSpPr>
          <p:cNvPr id="1412" name="Google Shape;1412;p156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January Developments </a:t>
            </a: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(version 2.5)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57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18"/>
          <p:cNvSpPr txBox="1"/>
          <p:nvPr>
            <p:ph idx="1" type="body"/>
          </p:nvPr>
        </p:nvSpPr>
        <p:spPr>
          <a:xfrm>
            <a:off x="1257650" y="679301"/>
            <a:ext cx="7489200" cy="348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one case… then another… and another.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Cicada3301, Inc. Ransomware, and BlackSuit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Tool used by a ransomware group to terminate EDR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Use of a custom packer to deliver the samples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STONESTOP: an EDR termination tool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Kernel driver (POORTRY) is loaded, and awaits commands</a:t>
            </a:r>
            <a:b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Accepts custom IOCTLs for Process Control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Removes EDR/AV related files from disk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Disables kernel callbacks for certain functions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POORTRY stores a list of targeted EDR/AV processes and drivers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(Update) March 2025: Elastic Security noted Medusa ransomware using HeartCrypt to deliver STONESTOP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3" name="Google Shape;1103;p118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First Contact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19"/>
          <p:cNvSpPr txBox="1"/>
          <p:nvPr>
            <p:ph idx="1" type="body"/>
          </p:nvPr>
        </p:nvSpPr>
        <p:spPr>
          <a:xfrm>
            <a:off x="999000" y="479075"/>
            <a:ext cx="8083800" cy="43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Hunting in VirusTotal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Unusual strings identified via detonation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k3rn3l32.dll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ntd3ll.dll</a:t>
            </a:r>
            <a:endParaRPr i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9" name="Google Shape;1109;p119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- VirusTotal</a:t>
            </a:r>
            <a:endParaRPr sz="1800"/>
          </a:p>
        </p:txBody>
      </p:sp>
      <p:pic>
        <p:nvPicPr>
          <p:cNvPr id="1110" name="Google Shape;111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325" y="2028100"/>
            <a:ext cx="5719650" cy="247507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1" name="Google Shape;111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5675" y="2957225"/>
            <a:ext cx="4823950" cy="85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20"/>
          <p:cNvSpPr txBox="1"/>
          <p:nvPr>
            <p:ph idx="2" type="title"/>
          </p:nvPr>
        </p:nvSpPr>
        <p:spPr>
          <a:xfrm>
            <a:off x="999000" y="1738"/>
            <a:ext cx="457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 Retroactively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17" name="Google Shape;111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074" y="628225"/>
            <a:ext cx="5901123" cy="38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20"/>
          <p:cNvPicPr preferRelativeResize="0"/>
          <p:nvPr/>
        </p:nvPicPr>
        <p:blipFill rotWithShape="1">
          <a:blip r:embed="rId4">
            <a:alphaModFix/>
          </a:blip>
          <a:srcRect b="0" l="7092" r="9267" t="0"/>
          <a:stretch/>
        </p:blipFill>
        <p:spPr>
          <a:xfrm>
            <a:off x="1302875" y="3704475"/>
            <a:ext cx="7392801" cy="527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21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Hunting</a:t>
            </a: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 - Legitimate Software Bindings</a:t>
            </a:r>
            <a:endParaRPr sz="1800"/>
          </a:p>
        </p:txBody>
      </p:sp>
      <p:pic>
        <p:nvPicPr>
          <p:cNvPr id="1124" name="Google Shape;112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00" y="2639813"/>
            <a:ext cx="2217775" cy="520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5" name="Google Shape;1125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805" y="3593213"/>
            <a:ext cx="7292948" cy="11110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6" name="Google Shape;1126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2225" y="1868925"/>
            <a:ext cx="3572401" cy="21641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7" name="Google Shape;1127;p121"/>
          <p:cNvSpPr txBox="1"/>
          <p:nvPr/>
        </p:nvSpPr>
        <p:spPr>
          <a:xfrm>
            <a:off x="1103375" y="841838"/>
            <a:ext cx="76746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dentified commonalities between identified samples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bound to legitimate software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Using fake or revoked certificates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8" name="Google Shape;1128;p121"/>
          <p:cNvSpPr/>
          <p:nvPr/>
        </p:nvSpPr>
        <p:spPr>
          <a:xfrm>
            <a:off x="5446550" y="3226975"/>
            <a:ext cx="2047500" cy="3936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22"/>
          <p:cNvSpPr txBox="1"/>
          <p:nvPr>
            <p:ph idx="1" type="body"/>
          </p:nvPr>
        </p:nvSpPr>
        <p:spPr>
          <a:xfrm>
            <a:off x="999000" y="647700"/>
            <a:ext cx="7489200" cy="3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Inserted into legitimate software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Large number of irrelevant functions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71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PIC (Position Independent Code)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Commonly referred to as shellcode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Modified entry functions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Malicious code executes before WinMain</a:t>
            </a: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Code obfuscation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Flow obfuscation through multiple JMPs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Unnecessary arithmetic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Stack strings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unusual resources within payload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Stored as bitmap (BMP) files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4" name="Google Shape;1134;p122"/>
          <p:cNvSpPr txBox="1"/>
          <p:nvPr>
            <p:ph idx="2" type="title"/>
          </p:nvPr>
        </p:nvSpPr>
        <p:spPr>
          <a:xfrm>
            <a:off x="999000" y="1750"/>
            <a:ext cx="6332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Observed</a:t>
            </a: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 Commonalities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35" name="Google Shape;1135;p122"/>
          <p:cNvSpPr/>
          <p:nvPr/>
        </p:nvSpPr>
        <p:spPr>
          <a:xfrm>
            <a:off x="1131675" y="542050"/>
            <a:ext cx="6132300" cy="1446000"/>
          </a:xfrm>
          <a:prstGeom prst="rect">
            <a:avLst/>
          </a:prstGeom>
          <a:noFill/>
          <a:ln cap="flat" cmpd="sng" w="28575">
            <a:solidFill>
              <a:srgbClr val="C747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volving Threat Landscape">
  <a:themeElements>
    <a:clrScheme name="Simple Light">
      <a:dk1>
        <a:srgbClr val="4D4D4D"/>
      </a:dk1>
      <a:lt1>
        <a:srgbClr val="FFFFFF"/>
      </a:lt1>
      <a:dk2>
        <a:srgbClr val="595959"/>
      </a:dk2>
      <a:lt2>
        <a:srgbClr val="EEEEEE"/>
      </a:lt2>
      <a:accent1>
        <a:srgbClr val="C74727"/>
      </a:accent1>
      <a:accent2>
        <a:srgbClr val="212121"/>
      </a:accent2>
      <a:accent3>
        <a:srgbClr val="C74727"/>
      </a:accent3>
      <a:accent4>
        <a:srgbClr val="C74727"/>
      </a:accent4>
      <a:accent5>
        <a:srgbClr val="0097A7"/>
      </a:accent5>
      <a:accent6>
        <a:srgbClr val="C8462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VSL Master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E9E9"/>
      </a:lt2>
      <a:accent1>
        <a:srgbClr val="C74727"/>
      </a:accent1>
      <a:accent2>
        <a:srgbClr val="4D4D4D"/>
      </a:accent2>
      <a:accent3>
        <a:srgbClr val="C84624"/>
      </a:accent3>
      <a:accent4>
        <a:srgbClr val="00CC66"/>
      </a:accent4>
      <a:accent5>
        <a:srgbClr val="00AEC4"/>
      </a:accent5>
      <a:accent6>
        <a:srgbClr val="C7472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VSL Master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E9E9"/>
      </a:lt2>
      <a:accent1>
        <a:srgbClr val="C74727"/>
      </a:accent1>
      <a:accent2>
        <a:srgbClr val="4D4D4D"/>
      </a:accent2>
      <a:accent3>
        <a:srgbClr val="C84624"/>
      </a:accent3>
      <a:accent4>
        <a:srgbClr val="00CC66"/>
      </a:accent4>
      <a:accent5>
        <a:srgbClr val="00AEC4"/>
      </a:accent5>
      <a:accent6>
        <a:srgbClr val="C7472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