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56" r:id="rId5"/>
    <p:sldId id="306" r:id="rId6"/>
    <p:sldId id="307" r:id="rId7"/>
    <p:sldId id="316" r:id="rId8"/>
    <p:sldId id="286" r:id="rId9"/>
    <p:sldId id="279" r:id="rId10"/>
    <p:sldId id="257" r:id="rId11"/>
    <p:sldId id="308" r:id="rId12"/>
    <p:sldId id="309" r:id="rId13"/>
    <p:sldId id="290" r:id="rId14"/>
    <p:sldId id="291" r:id="rId15"/>
    <p:sldId id="288" r:id="rId16"/>
    <p:sldId id="292" r:id="rId17"/>
    <p:sldId id="280" r:id="rId18"/>
    <p:sldId id="293" r:id="rId19"/>
    <p:sldId id="310" r:id="rId20"/>
    <p:sldId id="315" r:id="rId21"/>
    <p:sldId id="294" r:id="rId22"/>
    <p:sldId id="295" r:id="rId23"/>
    <p:sldId id="297" r:id="rId24"/>
    <p:sldId id="296" r:id="rId25"/>
    <p:sldId id="298" r:id="rId26"/>
    <p:sldId id="300" r:id="rId27"/>
    <p:sldId id="299" r:id="rId28"/>
    <p:sldId id="301" r:id="rId29"/>
    <p:sldId id="302" r:id="rId30"/>
    <p:sldId id="303" r:id="rId31"/>
    <p:sldId id="304" r:id="rId32"/>
    <p:sldId id="284" r:id="rId33"/>
    <p:sldId id="305" r:id="rId34"/>
    <p:sldId id="27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E0E14B-C74C-9470-5753-571D92E47E07}" name="Carson Zimmerman" initials="CZ" userId="2608444771380ac0" providerId="Windows Live"/>
  <p188:author id="{95582667-6102-27E7-ED8E-01A166EB4B6B}" name="Guest User" initials="GU" userId="Guest User" providerId="Windows Live"/>
  <p188:author id="{54FB5FE6-6B5F-E2A5-539B-30F873B58548}" name="Desiree Sacher" initials="DS" userId="5fe1636fba91f13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8D5EB-7DA3-6DD0-F055-31E2C0043384}" v="22" dt="2025-06-08T16:07:35.951"/>
    <p1510:client id="{991C7B6B-812F-45FA-93F6-518E91E8DF4A}" v="1" dt="2025-06-08T19:30:08.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6" y="300"/>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27DE6-8826-4944-9D06-3E4D99D9B2E9}" type="doc">
      <dgm:prSet loTypeId="urn:microsoft.com/office/officeart/2005/8/layout/pyramid2" loCatId="pyramid" qsTypeId="urn:microsoft.com/office/officeart/2005/8/quickstyle/simple1" qsCatId="simple" csTypeId="urn:microsoft.com/office/officeart/2005/8/colors/accent1_2" csCatId="accent1" phldr="1"/>
      <dgm:spPr/>
    </dgm:pt>
    <dgm:pt modelId="{2C42CC8F-3A6E-4ED4-AF78-B8BD8C32E9E0}">
      <dgm:prSet phldrT="[Text]"/>
      <dgm:spPr/>
      <dgm:t>
        <a:bodyPr/>
        <a:lstStyle/>
        <a:p>
          <a:r>
            <a:rPr lang="en-US" noProof="0"/>
            <a:t>Self-actualization</a:t>
          </a:r>
        </a:p>
      </dgm:t>
    </dgm:pt>
    <dgm:pt modelId="{4CF3F227-4E3E-4E09-8CC1-7CFA0EFEF96B}" type="parTrans" cxnId="{592CE1D6-3EC1-4090-8B54-34D191F30580}">
      <dgm:prSet/>
      <dgm:spPr/>
      <dgm:t>
        <a:bodyPr/>
        <a:lstStyle/>
        <a:p>
          <a:endParaRPr lang="en-US"/>
        </a:p>
      </dgm:t>
    </dgm:pt>
    <dgm:pt modelId="{C8DAE638-39AE-4D25-9C8A-39F32A1D61B2}" type="sibTrans" cxnId="{592CE1D6-3EC1-4090-8B54-34D191F30580}">
      <dgm:prSet/>
      <dgm:spPr/>
      <dgm:t>
        <a:bodyPr/>
        <a:lstStyle/>
        <a:p>
          <a:endParaRPr lang="en-US"/>
        </a:p>
      </dgm:t>
    </dgm:pt>
    <dgm:pt modelId="{3F3EF414-1A2C-4A10-8996-CCB58B58E078}">
      <dgm:prSet phldrT="[Text]"/>
      <dgm:spPr/>
      <dgm:t>
        <a:bodyPr/>
        <a:lstStyle/>
        <a:p>
          <a:r>
            <a:rPr lang="en-US" noProof="0"/>
            <a:t>Safety</a:t>
          </a:r>
        </a:p>
      </dgm:t>
    </dgm:pt>
    <dgm:pt modelId="{74653A1D-6576-4750-87AE-27D760012E5E}" type="parTrans" cxnId="{4F47F7DE-86A9-439B-9861-C55B0467D682}">
      <dgm:prSet/>
      <dgm:spPr/>
      <dgm:t>
        <a:bodyPr/>
        <a:lstStyle/>
        <a:p>
          <a:endParaRPr lang="en-US"/>
        </a:p>
      </dgm:t>
    </dgm:pt>
    <dgm:pt modelId="{5AC78892-F39D-4DF8-A1E7-4CD2A0D0C196}" type="sibTrans" cxnId="{4F47F7DE-86A9-439B-9861-C55B0467D682}">
      <dgm:prSet/>
      <dgm:spPr/>
      <dgm:t>
        <a:bodyPr/>
        <a:lstStyle/>
        <a:p>
          <a:endParaRPr lang="en-US"/>
        </a:p>
      </dgm:t>
    </dgm:pt>
    <dgm:pt modelId="{B74795AA-9308-427D-B6F6-BF4675ABE8F2}">
      <dgm:prSet phldrT="[Text]"/>
      <dgm:spPr/>
      <dgm:t>
        <a:bodyPr/>
        <a:lstStyle/>
        <a:p>
          <a:r>
            <a:rPr lang="en-US" noProof="0"/>
            <a:t>Esteem</a:t>
          </a:r>
        </a:p>
      </dgm:t>
    </dgm:pt>
    <dgm:pt modelId="{1D14E766-0E53-4302-8F7B-0E0B2593B852}" type="parTrans" cxnId="{9FCED5A7-46EA-4675-A16A-BB63E92EB947}">
      <dgm:prSet/>
      <dgm:spPr/>
      <dgm:t>
        <a:bodyPr/>
        <a:lstStyle/>
        <a:p>
          <a:endParaRPr lang="en-US"/>
        </a:p>
      </dgm:t>
    </dgm:pt>
    <dgm:pt modelId="{B70C253B-0998-43F8-A5FC-6EFF7D0CFBA9}" type="sibTrans" cxnId="{9FCED5A7-46EA-4675-A16A-BB63E92EB947}">
      <dgm:prSet/>
      <dgm:spPr/>
      <dgm:t>
        <a:bodyPr/>
        <a:lstStyle/>
        <a:p>
          <a:endParaRPr lang="en-US"/>
        </a:p>
      </dgm:t>
    </dgm:pt>
    <dgm:pt modelId="{E17730E7-202B-4305-9441-4D66B4C2BF85}">
      <dgm:prSet phldrT="[Text]"/>
      <dgm:spPr/>
      <dgm:t>
        <a:bodyPr/>
        <a:lstStyle/>
        <a:p>
          <a:r>
            <a:rPr lang="en-US" noProof="0"/>
            <a:t>Belongingness &amp; Love</a:t>
          </a:r>
        </a:p>
      </dgm:t>
    </dgm:pt>
    <dgm:pt modelId="{FD6A11E8-9B3F-4B29-B509-B8AC36CE5F6E}" type="parTrans" cxnId="{C72858D6-80D3-4213-AAF1-95F78B7497A7}">
      <dgm:prSet/>
      <dgm:spPr/>
      <dgm:t>
        <a:bodyPr/>
        <a:lstStyle/>
        <a:p>
          <a:endParaRPr lang="en-US"/>
        </a:p>
      </dgm:t>
    </dgm:pt>
    <dgm:pt modelId="{5AD46550-581E-4849-93A5-5B0045FE2DC3}" type="sibTrans" cxnId="{C72858D6-80D3-4213-AAF1-95F78B7497A7}">
      <dgm:prSet/>
      <dgm:spPr/>
      <dgm:t>
        <a:bodyPr/>
        <a:lstStyle/>
        <a:p>
          <a:endParaRPr lang="en-US"/>
        </a:p>
      </dgm:t>
    </dgm:pt>
    <dgm:pt modelId="{9D7FE3B9-A219-49B6-A456-501FA7FDA68C}">
      <dgm:prSet phldrT="[Text]"/>
      <dgm:spPr/>
      <dgm:t>
        <a:bodyPr/>
        <a:lstStyle/>
        <a:p>
          <a:r>
            <a:rPr lang="en-US" noProof="0"/>
            <a:t>Physiological</a:t>
          </a:r>
        </a:p>
      </dgm:t>
    </dgm:pt>
    <dgm:pt modelId="{BB71725E-6643-43F8-8A71-B1BCD887EB31}" type="parTrans" cxnId="{526047CC-A60A-42ED-A5DD-973269B99223}">
      <dgm:prSet/>
      <dgm:spPr/>
      <dgm:t>
        <a:bodyPr/>
        <a:lstStyle/>
        <a:p>
          <a:endParaRPr lang="en-US"/>
        </a:p>
      </dgm:t>
    </dgm:pt>
    <dgm:pt modelId="{9D5815ED-BF5F-4FC0-B98A-A04E7045E1CB}" type="sibTrans" cxnId="{526047CC-A60A-42ED-A5DD-973269B99223}">
      <dgm:prSet/>
      <dgm:spPr/>
      <dgm:t>
        <a:bodyPr/>
        <a:lstStyle/>
        <a:p>
          <a:endParaRPr lang="en-US"/>
        </a:p>
      </dgm:t>
    </dgm:pt>
    <dgm:pt modelId="{E65D5B29-D72B-4329-BBD0-F60F801D452E}" type="pres">
      <dgm:prSet presAssocID="{66B27DE6-8826-4944-9D06-3E4D99D9B2E9}" presName="compositeShape" presStyleCnt="0">
        <dgm:presLayoutVars>
          <dgm:dir/>
          <dgm:resizeHandles/>
        </dgm:presLayoutVars>
      </dgm:prSet>
      <dgm:spPr/>
    </dgm:pt>
    <dgm:pt modelId="{0232A1BA-BC8A-4EDA-9023-0581C3E734C6}" type="pres">
      <dgm:prSet presAssocID="{66B27DE6-8826-4944-9D06-3E4D99D9B2E9}" presName="pyramid" presStyleLbl="node1" presStyleIdx="0" presStyleCnt="1"/>
      <dgm:spPr/>
    </dgm:pt>
    <dgm:pt modelId="{2D1D55B6-131E-4C28-9153-577715BD57E4}" type="pres">
      <dgm:prSet presAssocID="{66B27DE6-8826-4944-9D06-3E4D99D9B2E9}" presName="theList" presStyleCnt="0"/>
      <dgm:spPr/>
    </dgm:pt>
    <dgm:pt modelId="{FA86F4F6-6542-4CA4-A46E-3FBA8D747381}" type="pres">
      <dgm:prSet presAssocID="{2C42CC8F-3A6E-4ED4-AF78-B8BD8C32E9E0}" presName="aNode" presStyleLbl="fgAcc1" presStyleIdx="0" presStyleCnt="5">
        <dgm:presLayoutVars>
          <dgm:bulletEnabled val="1"/>
        </dgm:presLayoutVars>
      </dgm:prSet>
      <dgm:spPr/>
    </dgm:pt>
    <dgm:pt modelId="{D7B3FA06-9F3E-4AD1-A9A7-22E773917A05}" type="pres">
      <dgm:prSet presAssocID="{2C42CC8F-3A6E-4ED4-AF78-B8BD8C32E9E0}" presName="aSpace" presStyleCnt="0"/>
      <dgm:spPr/>
    </dgm:pt>
    <dgm:pt modelId="{C252A5FC-D06B-4A33-9FC9-07E331548BE4}" type="pres">
      <dgm:prSet presAssocID="{B74795AA-9308-427D-B6F6-BF4675ABE8F2}" presName="aNode" presStyleLbl="fgAcc1" presStyleIdx="1" presStyleCnt="5">
        <dgm:presLayoutVars>
          <dgm:bulletEnabled val="1"/>
        </dgm:presLayoutVars>
      </dgm:prSet>
      <dgm:spPr/>
    </dgm:pt>
    <dgm:pt modelId="{F01BCA84-DFE1-4BCC-8CFE-09F1C7517A5E}" type="pres">
      <dgm:prSet presAssocID="{B74795AA-9308-427D-B6F6-BF4675ABE8F2}" presName="aSpace" presStyleCnt="0"/>
      <dgm:spPr/>
    </dgm:pt>
    <dgm:pt modelId="{C4C1F3B5-8F80-41E2-9AE0-788DFD8E66D9}" type="pres">
      <dgm:prSet presAssocID="{E17730E7-202B-4305-9441-4D66B4C2BF85}" presName="aNode" presStyleLbl="fgAcc1" presStyleIdx="2" presStyleCnt="5">
        <dgm:presLayoutVars>
          <dgm:bulletEnabled val="1"/>
        </dgm:presLayoutVars>
      </dgm:prSet>
      <dgm:spPr/>
    </dgm:pt>
    <dgm:pt modelId="{27FD94A0-7018-4D26-8DCE-8023897429A8}" type="pres">
      <dgm:prSet presAssocID="{E17730E7-202B-4305-9441-4D66B4C2BF85}" presName="aSpace" presStyleCnt="0"/>
      <dgm:spPr/>
    </dgm:pt>
    <dgm:pt modelId="{539B27E9-A8EA-475F-B720-1CB97640E758}" type="pres">
      <dgm:prSet presAssocID="{3F3EF414-1A2C-4A10-8996-CCB58B58E078}" presName="aNode" presStyleLbl="fgAcc1" presStyleIdx="3" presStyleCnt="5">
        <dgm:presLayoutVars>
          <dgm:bulletEnabled val="1"/>
        </dgm:presLayoutVars>
      </dgm:prSet>
      <dgm:spPr/>
    </dgm:pt>
    <dgm:pt modelId="{A6F62EEF-B4C8-476F-9B50-E96D6A64B6A9}" type="pres">
      <dgm:prSet presAssocID="{3F3EF414-1A2C-4A10-8996-CCB58B58E078}" presName="aSpace" presStyleCnt="0"/>
      <dgm:spPr/>
    </dgm:pt>
    <dgm:pt modelId="{626CD09D-EF81-472F-8E0A-5CBFBFC3411E}" type="pres">
      <dgm:prSet presAssocID="{9D7FE3B9-A219-49B6-A456-501FA7FDA68C}" presName="aNode" presStyleLbl="fgAcc1" presStyleIdx="4" presStyleCnt="5">
        <dgm:presLayoutVars>
          <dgm:bulletEnabled val="1"/>
        </dgm:presLayoutVars>
      </dgm:prSet>
      <dgm:spPr/>
    </dgm:pt>
    <dgm:pt modelId="{48C5D271-F657-48BD-8B1A-C94AB5710D82}" type="pres">
      <dgm:prSet presAssocID="{9D7FE3B9-A219-49B6-A456-501FA7FDA68C}" presName="aSpace" presStyleCnt="0"/>
      <dgm:spPr/>
    </dgm:pt>
  </dgm:ptLst>
  <dgm:cxnLst>
    <dgm:cxn modelId="{DF56B605-27B2-40F1-B13D-CEFF94D34C00}" type="presOf" srcId="{B74795AA-9308-427D-B6F6-BF4675ABE8F2}" destId="{C252A5FC-D06B-4A33-9FC9-07E331548BE4}" srcOrd="0" destOrd="0" presId="urn:microsoft.com/office/officeart/2005/8/layout/pyramid2"/>
    <dgm:cxn modelId="{557F280A-0876-4C96-B2A3-331449624D1D}" type="presOf" srcId="{3F3EF414-1A2C-4A10-8996-CCB58B58E078}" destId="{539B27E9-A8EA-475F-B720-1CB97640E758}" srcOrd="0" destOrd="0" presId="urn:microsoft.com/office/officeart/2005/8/layout/pyramid2"/>
    <dgm:cxn modelId="{52F2245B-DA11-4810-83E2-65804B710CC4}" type="presOf" srcId="{9D7FE3B9-A219-49B6-A456-501FA7FDA68C}" destId="{626CD09D-EF81-472F-8E0A-5CBFBFC3411E}" srcOrd="0" destOrd="0" presId="urn:microsoft.com/office/officeart/2005/8/layout/pyramid2"/>
    <dgm:cxn modelId="{82C3349B-D4BE-41E7-BC5D-A1A467430616}" type="presOf" srcId="{E17730E7-202B-4305-9441-4D66B4C2BF85}" destId="{C4C1F3B5-8F80-41E2-9AE0-788DFD8E66D9}" srcOrd="0" destOrd="0" presId="urn:microsoft.com/office/officeart/2005/8/layout/pyramid2"/>
    <dgm:cxn modelId="{9FCED5A7-46EA-4675-A16A-BB63E92EB947}" srcId="{66B27DE6-8826-4944-9D06-3E4D99D9B2E9}" destId="{B74795AA-9308-427D-B6F6-BF4675ABE8F2}" srcOrd="1" destOrd="0" parTransId="{1D14E766-0E53-4302-8F7B-0E0B2593B852}" sibTransId="{B70C253B-0998-43F8-A5FC-6EFF7D0CFBA9}"/>
    <dgm:cxn modelId="{2549FFB8-1591-4F76-B1A9-C8104FED1717}" type="presOf" srcId="{66B27DE6-8826-4944-9D06-3E4D99D9B2E9}" destId="{E65D5B29-D72B-4329-BBD0-F60F801D452E}" srcOrd="0" destOrd="0" presId="urn:microsoft.com/office/officeart/2005/8/layout/pyramid2"/>
    <dgm:cxn modelId="{526047CC-A60A-42ED-A5DD-973269B99223}" srcId="{66B27DE6-8826-4944-9D06-3E4D99D9B2E9}" destId="{9D7FE3B9-A219-49B6-A456-501FA7FDA68C}" srcOrd="4" destOrd="0" parTransId="{BB71725E-6643-43F8-8A71-B1BCD887EB31}" sibTransId="{9D5815ED-BF5F-4FC0-B98A-A04E7045E1CB}"/>
    <dgm:cxn modelId="{C72858D6-80D3-4213-AAF1-95F78B7497A7}" srcId="{66B27DE6-8826-4944-9D06-3E4D99D9B2E9}" destId="{E17730E7-202B-4305-9441-4D66B4C2BF85}" srcOrd="2" destOrd="0" parTransId="{FD6A11E8-9B3F-4B29-B509-B8AC36CE5F6E}" sibTransId="{5AD46550-581E-4849-93A5-5B0045FE2DC3}"/>
    <dgm:cxn modelId="{9CFED9D6-3035-40AF-B57A-56F42A447EF7}" type="presOf" srcId="{2C42CC8F-3A6E-4ED4-AF78-B8BD8C32E9E0}" destId="{FA86F4F6-6542-4CA4-A46E-3FBA8D747381}" srcOrd="0" destOrd="0" presId="urn:microsoft.com/office/officeart/2005/8/layout/pyramid2"/>
    <dgm:cxn modelId="{592CE1D6-3EC1-4090-8B54-34D191F30580}" srcId="{66B27DE6-8826-4944-9D06-3E4D99D9B2E9}" destId="{2C42CC8F-3A6E-4ED4-AF78-B8BD8C32E9E0}" srcOrd="0" destOrd="0" parTransId="{4CF3F227-4E3E-4E09-8CC1-7CFA0EFEF96B}" sibTransId="{C8DAE638-39AE-4D25-9C8A-39F32A1D61B2}"/>
    <dgm:cxn modelId="{4F47F7DE-86A9-439B-9861-C55B0467D682}" srcId="{66B27DE6-8826-4944-9D06-3E4D99D9B2E9}" destId="{3F3EF414-1A2C-4A10-8996-CCB58B58E078}" srcOrd="3" destOrd="0" parTransId="{74653A1D-6576-4750-87AE-27D760012E5E}" sibTransId="{5AC78892-F39D-4DF8-A1E7-4CD2A0D0C196}"/>
    <dgm:cxn modelId="{916ACD06-9274-47F1-AA3B-88B50E54F17D}" type="presParOf" srcId="{E65D5B29-D72B-4329-BBD0-F60F801D452E}" destId="{0232A1BA-BC8A-4EDA-9023-0581C3E734C6}" srcOrd="0" destOrd="0" presId="urn:microsoft.com/office/officeart/2005/8/layout/pyramid2"/>
    <dgm:cxn modelId="{8DBD8C7A-8EF0-47E4-8F93-C9B93CD175D6}" type="presParOf" srcId="{E65D5B29-D72B-4329-BBD0-F60F801D452E}" destId="{2D1D55B6-131E-4C28-9153-577715BD57E4}" srcOrd="1" destOrd="0" presId="urn:microsoft.com/office/officeart/2005/8/layout/pyramid2"/>
    <dgm:cxn modelId="{9D75D772-C205-4705-822B-07CAA91774EE}" type="presParOf" srcId="{2D1D55B6-131E-4C28-9153-577715BD57E4}" destId="{FA86F4F6-6542-4CA4-A46E-3FBA8D747381}" srcOrd="0" destOrd="0" presId="urn:microsoft.com/office/officeart/2005/8/layout/pyramid2"/>
    <dgm:cxn modelId="{92C8B727-6D4E-4EDB-A41C-4BFCFDC69AD6}" type="presParOf" srcId="{2D1D55B6-131E-4C28-9153-577715BD57E4}" destId="{D7B3FA06-9F3E-4AD1-A9A7-22E773917A05}" srcOrd="1" destOrd="0" presId="urn:microsoft.com/office/officeart/2005/8/layout/pyramid2"/>
    <dgm:cxn modelId="{B6F12911-C685-4478-9CC2-125BA1E7F204}" type="presParOf" srcId="{2D1D55B6-131E-4C28-9153-577715BD57E4}" destId="{C252A5FC-D06B-4A33-9FC9-07E331548BE4}" srcOrd="2" destOrd="0" presId="urn:microsoft.com/office/officeart/2005/8/layout/pyramid2"/>
    <dgm:cxn modelId="{B3EEC5B7-5F45-4C7C-A172-36A376C1E655}" type="presParOf" srcId="{2D1D55B6-131E-4C28-9153-577715BD57E4}" destId="{F01BCA84-DFE1-4BCC-8CFE-09F1C7517A5E}" srcOrd="3" destOrd="0" presId="urn:microsoft.com/office/officeart/2005/8/layout/pyramid2"/>
    <dgm:cxn modelId="{69AB7DC0-E88D-4A77-84A1-61E0A222AB77}" type="presParOf" srcId="{2D1D55B6-131E-4C28-9153-577715BD57E4}" destId="{C4C1F3B5-8F80-41E2-9AE0-788DFD8E66D9}" srcOrd="4" destOrd="0" presId="urn:microsoft.com/office/officeart/2005/8/layout/pyramid2"/>
    <dgm:cxn modelId="{EBA47D91-DE65-4116-9EEB-8BCED5B6F064}" type="presParOf" srcId="{2D1D55B6-131E-4C28-9153-577715BD57E4}" destId="{27FD94A0-7018-4D26-8DCE-8023897429A8}" srcOrd="5" destOrd="0" presId="urn:microsoft.com/office/officeart/2005/8/layout/pyramid2"/>
    <dgm:cxn modelId="{B98FA949-7F2D-47FA-A863-25319DCD2C80}" type="presParOf" srcId="{2D1D55B6-131E-4C28-9153-577715BD57E4}" destId="{539B27E9-A8EA-475F-B720-1CB97640E758}" srcOrd="6" destOrd="0" presId="urn:microsoft.com/office/officeart/2005/8/layout/pyramid2"/>
    <dgm:cxn modelId="{B68AB73F-FA8A-45E5-804E-7BD5FB527209}" type="presParOf" srcId="{2D1D55B6-131E-4C28-9153-577715BD57E4}" destId="{A6F62EEF-B4C8-476F-9B50-E96D6A64B6A9}" srcOrd="7" destOrd="0" presId="urn:microsoft.com/office/officeart/2005/8/layout/pyramid2"/>
    <dgm:cxn modelId="{EBB09C2C-4B00-4D6D-84FA-E20C313D07A0}" type="presParOf" srcId="{2D1D55B6-131E-4C28-9153-577715BD57E4}" destId="{626CD09D-EF81-472F-8E0A-5CBFBFC3411E}" srcOrd="8" destOrd="0" presId="urn:microsoft.com/office/officeart/2005/8/layout/pyramid2"/>
    <dgm:cxn modelId="{051DAB81-6A29-4020-9AEC-DDE214461E1E}" type="presParOf" srcId="{2D1D55B6-131E-4C28-9153-577715BD57E4}" destId="{48C5D271-F657-48BD-8B1A-C94AB5710D82}"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3BB53E-5A07-46B5-956D-F1E4677F574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81292ED-28BD-4806-B759-83E7FE6BB450}">
      <dgm:prSet phldrT="[Text]" custT="1"/>
      <dgm:spPr/>
      <dgm:t>
        <a:bodyPr/>
        <a:lstStyle/>
        <a:p>
          <a:r>
            <a:rPr lang="en-US" sz="2200" noProof="0">
              <a:solidFill>
                <a:schemeClr val="tx1"/>
              </a:solidFill>
            </a:rPr>
            <a:t>Do I really need to be doing this?</a:t>
          </a:r>
        </a:p>
      </dgm:t>
    </dgm:pt>
    <dgm:pt modelId="{98DC5832-36AA-46B0-84D3-8DE01E365289}" type="parTrans" cxnId="{84B6C96A-FCF8-4FFA-96BC-284F4262D9FF}">
      <dgm:prSet/>
      <dgm:spPr/>
      <dgm:t>
        <a:bodyPr/>
        <a:lstStyle/>
        <a:p>
          <a:endParaRPr lang="en-US" sz="2200">
            <a:solidFill>
              <a:schemeClr val="tx1"/>
            </a:solidFill>
          </a:endParaRPr>
        </a:p>
      </dgm:t>
    </dgm:pt>
    <dgm:pt modelId="{389C2AEA-7B55-4B92-BD9E-E1CAE51C0753}" type="sibTrans" cxnId="{84B6C96A-FCF8-4FFA-96BC-284F4262D9FF}">
      <dgm:prSet/>
      <dgm:spPr/>
      <dgm:t>
        <a:bodyPr/>
        <a:lstStyle/>
        <a:p>
          <a:endParaRPr lang="en-US" sz="2200">
            <a:solidFill>
              <a:schemeClr val="tx1"/>
            </a:solidFill>
          </a:endParaRPr>
        </a:p>
      </dgm:t>
    </dgm:pt>
    <dgm:pt modelId="{48361759-4577-4173-BE01-6A860B6C9B1C}">
      <dgm:prSet phldrT="[Text]" custT="1"/>
      <dgm:spPr/>
      <dgm:t>
        <a:bodyPr/>
        <a:lstStyle/>
        <a:p>
          <a:r>
            <a:rPr lang="en-US" sz="2200" noProof="0">
              <a:solidFill>
                <a:schemeClr val="tx1"/>
              </a:solidFill>
            </a:rPr>
            <a:t>Does this really accrue to my goals?</a:t>
          </a:r>
        </a:p>
      </dgm:t>
    </dgm:pt>
    <dgm:pt modelId="{FB650FFB-1EE4-4BEA-9043-C4BBBE034557}" type="parTrans" cxnId="{4A938C54-338E-4A55-9170-9DE7255F206B}">
      <dgm:prSet/>
      <dgm:spPr/>
      <dgm:t>
        <a:bodyPr/>
        <a:lstStyle/>
        <a:p>
          <a:endParaRPr lang="en-US" sz="2200">
            <a:solidFill>
              <a:schemeClr val="tx1"/>
            </a:solidFill>
          </a:endParaRPr>
        </a:p>
      </dgm:t>
    </dgm:pt>
    <dgm:pt modelId="{26864F5E-2708-4770-8870-4CF0ED15865B}" type="sibTrans" cxnId="{4A938C54-338E-4A55-9170-9DE7255F206B}">
      <dgm:prSet/>
      <dgm:spPr/>
      <dgm:t>
        <a:bodyPr/>
        <a:lstStyle/>
        <a:p>
          <a:endParaRPr lang="en-US" sz="2200">
            <a:solidFill>
              <a:schemeClr val="tx1"/>
            </a:solidFill>
          </a:endParaRPr>
        </a:p>
      </dgm:t>
    </dgm:pt>
    <dgm:pt modelId="{F9F16124-EEEE-4C7D-965A-67D7D25AAF96}">
      <dgm:prSet phldrT="[Text]" custT="1"/>
      <dgm:spPr/>
      <dgm:t>
        <a:bodyPr/>
        <a:lstStyle/>
        <a:p>
          <a:r>
            <a:rPr lang="en-US" sz="2200" noProof="0">
              <a:solidFill>
                <a:schemeClr val="tx1"/>
              </a:solidFill>
            </a:rPr>
            <a:t>Stack rank</a:t>
          </a:r>
        </a:p>
      </dgm:t>
    </dgm:pt>
    <dgm:pt modelId="{357F0D99-98C9-4FA2-AD91-3D93ACDEF3BF}" type="parTrans" cxnId="{075861D8-D821-46E5-A686-D03BDD6BF82C}">
      <dgm:prSet/>
      <dgm:spPr/>
      <dgm:t>
        <a:bodyPr/>
        <a:lstStyle/>
        <a:p>
          <a:endParaRPr lang="en-US" sz="2200">
            <a:solidFill>
              <a:schemeClr val="tx1"/>
            </a:solidFill>
          </a:endParaRPr>
        </a:p>
      </dgm:t>
    </dgm:pt>
    <dgm:pt modelId="{D6DFE82D-8CC8-4F7D-BBE3-1ECCE358BCAA}" type="sibTrans" cxnId="{075861D8-D821-46E5-A686-D03BDD6BF82C}">
      <dgm:prSet/>
      <dgm:spPr/>
      <dgm:t>
        <a:bodyPr/>
        <a:lstStyle/>
        <a:p>
          <a:endParaRPr lang="en-US" sz="2200">
            <a:solidFill>
              <a:schemeClr val="tx1"/>
            </a:solidFill>
          </a:endParaRPr>
        </a:p>
      </dgm:t>
    </dgm:pt>
    <dgm:pt modelId="{FF9674C9-E340-41EC-89E8-27EEE1A276BD}">
      <dgm:prSet phldrT="[Text]" custT="1"/>
      <dgm:spPr/>
      <dgm:t>
        <a:bodyPr/>
        <a:lstStyle/>
        <a:p>
          <a:r>
            <a:rPr lang="en-US" sz="2200" noProof="0">
              <a:solidFill>
                <a:schemeClr val="tx1"/>
              </a:solidFill>
            </a:rPr>
            <a:t>Activity != Impact</a:t>
          </a:r>
        </a:p>
      </dgm:t>
    </dgm:pt>
    <dgm:pt modelId="{0ACEC532-5A00-4792-A608-6AB1A437794E}" type="parTrans" cxnId="{1B7B1C38-87BA-4C66-8D54-86B05623C2D1}">
      <dgm:prSet/>
      <dgm:spPr/>
      <dgm:t>
        <a:bodyPr/>
        <a:lstStyle/>
        <a:p>
          <a:endParaRPr lang="en-US" sz="2200"/>
        </a:p>
      </dgm:t>
    </dgm:pt>
    <dgm:pt modelId="{7491A885-1730-414E-B966-5447EA358570}" type="sibTrans" cxnId="{1B7B1C38-87BA-4C66-8D54-86B05623C2D1}">
      <dgm:prSet/>
      <dgm:spPr/>
      <dgm:t>
        <a:bodyPr/>
        <a:lstStyle/>
        <a:p>
          <a:endParaRPr lang="en-US" sz="2200"/>
        </a:p>
      </dgm:t>
    </dgm:pt>
    <dgm:pt modelId="{A05A89A4-D01B-4D4F-9FA3-6439FDD17975}" type="pres">
      <dgm:prSet presAssocID="{E23BB53E-5A07-46B5-956D-F1E4677F5749}" presName="Name0" presStyleCnt="0">
        <dgm:presLayoutVars>
          <dgm:chMax val="7"/>
          <dgm:chPref val="7"/>
          <dgm:dir/>
        </dgm:presLayoutVars>
      </dgm:prSet>
      <dgm:spPr/>
    </dgm:pt>
    <dgm:pt modelId="{7D94F8C9-05C4-46C0-BB97-E0C267DFA1B0}" type="pres">
      <dgm:prSet presAssocID="{E23BB53E-5A07-46B5-956D-F1E4677F5749}" presName="Name1" presStyleCnt="0"/>
      <dgm:spPr/>
    </dgm:pt>
    <dgm:pt modelId="{97723026-CD36-40C5-81D4-8249385818E8}" type="pres">
      <dgm:prSet presAssocID="{E23BB53E-5A07-46B5-956D-F1E4677F5749}" presName="cycle" presStyleCnt="0"/>
      <dgm:spPr/>
    </dgm:pt>
    <dgm:pt modelId="{74D22503-3011-434D-AA97-F19492EB37C7}" type="pres">
      <dgm:prSet presAssocID="{E23BB53E-5A07-46B5-956D-F1E4677F5749}" presName="srcNode" presStyleLbl="node1" presStyleIdx="0" presStyleCnt="4"/>
      <dgm:spPr/>
    </dgm:pt>
    <dgm:pt modelId="{81495B0F-319A-4814-A830-6811C223EF12}" type="pres">
      <dgm:prSet presAssocID="{E23BB53E-5A07-46B5-956D-F1E4677F5749}" presName="conn" presStyleLbl="parChTrans1D2" presStyleIdx="0" presStyleCnt="1"/>
      <dgm:spPr/>
    </dgm:pt>
    <dgm:pt modelId="{9D3B712E-0680-4A81-8447-E60E83BCBA5F}" type="pres">
      <dgm:prSet presAssocID="{E23BB53E-5A07-46B5-956D-F1E4677F5749}" presName="extraNode" presStyleLbl="node1" presStyleIdx="0" presStyleCnt="4"/>
      <dgm:spPr/>
    </dgm:pt>
    <dgm:pt modelId="{D664CB24-7D06-4533-B0CE-F347CF6211CE}" type="pres">
      <dgm:prSet presAssocID="{E23BB53E-5A07-46B5-956D-F1E4677F5749}" presName="dstNode" presStyleLbl="node1" presStyleIdx="0" presStyleCnt="4"/>
      <dgm:spPr/>
    </dgm:pt>
    <dgm:pt modelId="{61910C2A-BF4D-4FA6-9915-BACC289788E0}" type="pres">
      <dgm:prSet presAssocID="{881292ED-28BD-4806-B759-83E7FE6BB450}" presName="text_1" presStyleLbl="node1" presStyleIdx="0" presStyleCnt="4">
        <dgm:presLayoutVars>
          <dgm:bulletEnabled val="1"/>
        </dgm:presLayoutVars>
      </dgm:prSet>
      <dgm:spPr/>
    </dgm:pt>
    <dgm:pt modelId="{FA9F15DA-9115-4602-8FA0-E58DFDA195D6}" type="pres">
      <dgm:prSet presAssocID="{881292ED-28BD-4806-B759-83E7FE6BB450}" presName="accent_1" presStyleCnt="0"/>
      <dgm:spPr/>
    </dgm:pt>
    <dgm:pt modelId="{7E5BB029-EA1A-4596-BAA7-AA3799578967}" type="pres">
      <dgm:prSet presAssocID="{881292ED-28BD-4806-B759-83E7FE6BB450}" presName="accentRepeatNode" presStyleLbl="solidFgAcc1" presStyleIdx="0" presStyleCnt="4"/>
      <dgm:spPr/>
    </dgm:pt>
    <dgm:pt modelId="{CB2B219B-FE34-44F0-A494-DDFA0031ACB8}" type="pres">
      <dgm:prSet presAssocID="{FF9674C9-E340-41EC-89E8-27EEE1A276BD}" presName="text_2" presStyleLbl="node1" presStyleIdx="1" presStyleCnt="4">
        <dgm:presLayoutVars>
          <dgm:bulletEnabled val="1"/>
        </dgm:presLayoutVars>
      </dgm:prSet>
      <dgm:spPr/>
    </dgm:pt>
    <dgm:pt modelId="{9075AF1B-C47D-41BA-9D7D-4F9CA40EC6EF}" type="pres">
      <dgm:prSet presAssocID="{FF9674C9-E340-41EC-89E8-27EEE1A276BD}" presName="accent_2" presStyleCnt="0"/>
      <dgm:spPr/>
    </dgm:pt>
    <dgm:pt modelId="{18793BD3-8C6E-43E4-9D1A-914BA08C974A}" type="pres">
      <dgm:prSet presAssocID="{FF9674C9-E340-41EC-89E8-27EEE1A276BD}" presName="accentRepeatNode" presStyleLbl="solidFgAcc1" presStyleIdx="1" presStyleCnt="4"/>
      <dgm:spPr/>
    </dgm:pt>
    <dgm:pt modelId="{490F9701-149B-4E49-95A3-B5F0D7262267}" type="pres">
      <dgm:prSet presAssocID="{48361759-4577-4173-BE01-6A860B6C9B1C}" presName="text_3" presStyleLbl="node1" presStyleIdx="2" presStyleCnt="4">
        <dgm:presLayoutVars>
          <dgm:bulletEnabled val="1"/>
        </dgm:presLayoutVars>
      </dgm:prSet>
      <dgm:spPr/>
    </dgm:pt>
    <dgm:pt modelId="{DF749BEB-A7E1-45F1-8279-BD36E692F988}" type="pres">
      <dgm:prSet presAssocID="{48361759-4577-4173-BE01-6A860B6C9B1C}" presName="accent_3" presStyleCnt="0"/>
      <dgm:spPr/>
    </dgm:pt>
    <dgm:pt modelId="{406BD2F6-9E54-4555-9239-4EC9273DFEC5}" type="pres">
      <dgm:prSet presAssocID="{48361759-4577-4173-BE01-6A860B6C9B1C}" presName="accentRepeatNode" presStyleLbl="solidFgAcc1" presStyleIdx="2" presStyleCnt="4"/>
      <dgm:spPr/>
    </dgm:pt>
    <dgm:pt modelId="{E3D51F61-014F-4D1E-A57E-8D2B4D0F7F29}" type="pres">
      <dgm:prSet presAssocID="{F9F16124-EEEE-4C7D-965A-67D7D25AAF96}" presName="text_4" presStyleLbl="node1" presStyleIdx="3" presStyleCnt="4">
        <dgm:presLayoutVars>
          <dgm:bulletEnabled val="1"/>
        </dgm:presLayoutVars>
      </dgm:prSet>
      <dgm:spPr/>
    </dgm:pt>
    <dgm:pt modelId="{EA2EF97B-7073-4969-A215-DBED621DBDAB}" type="pres">
      <dgm:prSet presAssocID="{F9F16124-EEEE-4C7D-965A-67D7D25AAF96}" presName="accent_4" presStyleCnt="0"/>
      <dgm:spPr/>
    </dgm:pt>
    <dgm:pt modelId="{AE4A97DF-B690-4B6D-8342-4EDBEEC79992}" type="pres">
      <dgm:prSet presAssocID="{F9F16124-EEEE-4C7D-965A-67D7D25AAF96}" presName="accentRepeatNode" presStyleLbl="solidFgAcc1" presStyleIdx="3" presStyleCnt="4"/>
      <dgm:spPr/>
    </dgm:pt>
  </dgm:ptLst>
  <dgm:cxnLst>
    <dgm:cxn modelId="{1A0DAB36-AB88-4E83-AA2C-62D9ED87B628}" type="presOf" srcId="{48361759-4577-4173-BE01-6A860B6C9B1C}" destId="{490F9701-149B-4E49-95A3-B5F0D7262267}" srcOrd="0" destOrd="0" presId="urn:microsoft.com/office/officeart/2008/layout/VerticalCurvedList"/>
    <dgm:cxn modelId="{1B7B1C38-87BA-4C66-8D54-86B05623C2D1}" srcId="{E23BB53E-5A07-46B5-956D-F1E4677F5749}" destId="{FF9674C9-E340-41EC-89E8-27EEE1A276BD}" srcOrd="1" destOrd="0" parTransId="{0ACEC532-5A00-4792-A608-6AB1A437794E}" sibTransId="{7491A885-1730-414E-B966-5447EA358570}"/>
    <dgm:cxn modelId="{84B6C96A-FCF8-4FFA-96BC-284F4262D9FF}" srcId="{E23BB53E-5A07-46B5-956D-F1E4677F5749}" destId="{881292ED-28BD-4806-B759-83E7FE6BB450}" srcOrd="0" destOrd="0" parTransId="{98DC5832-36AA-46B0-84D3-8DE01E365289}" sibTransId="{389C2AEA-7B55-4B92-BD9E-E1CAE51C0753}"/>
    <dgm:cxn modelId="{C1D1B552-560B-4332-939E-D748C468BA4B}" type="presOf" srcId="{F9F16124-EEEE-4C7D-965A-67D7D25AAF96}" destId="{E3D51F61-014F-4D1E-A57E-8D2B4D0F7F29}" srcOrd="0" destOrd="0" presId="urn:microsoft.com/office/officeart/2008/layout/VerticalCurvedList"/>
    <dgm:cxn modelId="{4A938C54-338E-4A55-9170-9DE7255F206B}" srcId="{E23BB53E-5A07-46B5-956D-F1E4677F5749}" destId="{48361759-4577-4173-BE01-6A860B6C9B1C}" srcOrd="2" destOrd="0" parTransId="{FB650FFB-1EE4-4BEA-9043-C4BBBE034557}" sibTransId="{26864F5E-2708-4770-8870-4CF0ED15865B}"/>
    <dgm:cxn modelId="{D03D1681-C88F-40B0-866C-ED7B68BDCFEA}" type="presOf" srcId="{E23BB53E-5A07-46B5-956D-F1E4677F5749}" destId="{A05A89A4-D01B-4D4F-9FA3-6439FDD17975}" srcOrd="0" destOrd="0" presId="urn:microsoft.com/office/officeart/2008/layout/VerticalCurvedList"/>
    <dgm:cxn modelId="{46EA418E-AB2C-4066-A2E9-5065FB6D3259}" type="presOf" srcId="{389C2AEA-7B55-4B92-BD9E-E1CAE51C0753}" destId="{81495B0F-319A-4814-A830-6811C223EF12}" srcOrd="0" destOrd="0" presId="urn:microsoft.com/office/officeart/2008/layout/VerticalCurvedList"/>
    <dgm:cxn modelId="{075861D8-D821-46E5-A686-D03BDD6BF82C}" srcId="{E23BB53E-5A07-46B5-956D-F1E4677F5749}" destId="{F9F16124-EEEE-4C7D-965A-67D7D25AAF96}" srcOrd="3" destOrd="0" parTransId="{357F0D99-98C9-4FA2-AD91-3D93ACDEF3BF}" sibTransId="{D6DFE82D-8CC8-4F7D-BBE3-1ECCE358BCAA}"/>
    <dgm:cxn modelId="{5372C2E2-DD79-4818-8A7E-62DB0E365B2C}" type="presOf" srcId="{881292ED-28BD-4806-B759-83E7FE6BB450}" destId="{61910C2A-BF4D-4FA6-9915-BACC289788E0}" srcOrd="0" destOrd="0" presId="urn:microsoft.com/office/officeart/2008/layout/VerticalCurvedList"/>
    <dgm:cxn modelId="{E71955E8-FB07-4278-8FCA-77401B5ED5E6}" type="presOf" srcId="{FF9674C9-E340-41EC-89E8-27EEE1A276BD}" destId="{CB2B219B-FE34-44F0-A494-DDFA0031ACB8}" srcOrd="0" destOrd="0" presId="urn:microsoft.com/office/officeart/2008/layout/VerticalCurvedList"/>
    <dgm:cxn modelId="{FA8DD6B2-3E68-40CA-A9A2-165556A45FDC}" type="presParOf" srcId="{A05A89A4-D01B-4D4F-9FA3-6439FDD17975}" destId="{7D94F8C9-05C4-46C0-BB97-E0C267DFA1B0}" srcOrd="0" destOrd="0" presId="urn:microsoft.com/office/officeart/2008/layout/VerticalCurvedList"/>
    <dgm:cxn modelId="{292FFDBD-CA42-4F08-8D07-62677534E735}" type="presParOf" srcId="{7D94F8C9-05C4-46C0-BB97-E0C267DFA1B0}" destId="{97723026-CD36-40C5-81D4-8249385818E8}" srcOrd="0" destOrd="0" presId="urn:microsoft.com/office/officeart/2008/layout/VerticalCurvedList"/>
    <dgm:cxn modelId="{8F9BBB2C-BEC2-4410-ADA0-71792C48F1E5}" type="presParOf" srcId="{97723026-CD36-40C5-81D4-8249385818E8}" destId="{74D22503-3011-434D-AA97-F19492EB37C7}" srcOrd="0" destOrd="0" presId="urn:microsoft.com/office/officeart/2008/layout/VerticalCurvedList"/>
    <dgm:cxn modelId="{FF7C3FAE-B844-466A-995D-B2492CD773F3}" type="presParOf" srcId="{97723026-CD36-40C5-81D4-8249385818E8}" destId="{81495B0F-319A-4814-A830-6811C223EF12}" srcOrd="1" destOrd="0" presId="urn:microsoft.com/office/officeart/2008/layout/VerticalCurvedList"/>
    <dgm:cxn modelId="{E48E5368-D919-4D6C-A1FC-F3D036C49F9C}" type="presParOf" srcId="{97723026-CD36-40C5-81D4-8249385818E8}" destId="{9D3B712E-0680-4A81-8447-E60E83BCBA5F}" srcOrd="2" destOrd="0" presId="urn:microsoft.com/office/officeart/2008/layout/VerticalCurvedList"/>
    <dgm:cxn modelId="{EE9362BF-8B1B-4538-B39C-128F93F41978}" type="presParOf" srcId="{97723026-CD36-40C5-81D4-8249385818E8}" destId="{D664CB24-7D06-4533-B0CE-F347CF6211CE}" srcOrd="3" destOrd="0" presId="urn:microsoft.com/office/officeart/2008/layout/VerticalCurvedList"/>
    <dgm:cxn modelId="{430D8728-D949-4592-95B4-C2D273519F7C}" type="presParOf" srcId="{7D94F8C9-05C4-46C0-BB97-E0C267DFA1B0}" destId="{61910C2A-BF4D-4FA6-9915-BACC289788E0}" srcOrd="1" destOrd="0" presId="urn:microsoft.com/office/officeart/2008/layout/VerticalCurvedList"/>
    <dgm:cxn modelId="{B3BE55DE-2238-4583-AC8C-3ECBF9A65308}" type="presParOf" srcId="{7D94F8C9-05C4-46C0-BB97-E0C267DFA1B0}" destId="{FA9F15DA-9115-4602-8FA0-E58DFDA195D6}" srcOrd="2" destOrd="0" presId="urn:microsoft.com/office/officeart/2008/layout/VerticalCurvedList"/>
    <dgm:cxn modelId="{D91B66FD-A41B-4B60-8D7C-35EEC0EC7060}" type="presParOf" srcId="{FA9F15DA-9115-4602-8FA0-E58DFDA195D6}" destId="{7E5BB029-EA1A-4596-BAA7-AA3799578967}" srcOrd="0" destOrd="0" presId="urn:microsoft.com/office/officeart/2008/layout/VerticalCurvedList"/>
    <dgm:cxn modelId="{83FC1144-A4BD-4839-938F-29BB3900BE35}" type="presParOf" srcId="{7D94F8C9-05C4-46C0-BB97-E0C267DFA1B0}" destId="{CB2B219B-FE34-44F0-A494-DDFA0031ACB8}" srcOrd="3" destOrd="0" presId="urn:microsoft.com/office/officeart/2008/layout/VerticalCurvedList"/>
    <dgm:cxn modelId="{7321B095-9B51-4610-BEAE-813C82C4E79E}" type="presParOf" srcId="{7D94F8C9-05C4-46C0-BB97-E0C267DFA1B0}" destId="{9075AF1B-C47D-41BA-9D7D-4F9CA40EC6EF}" srcOrd="4" destOrd="0" presId="urn:microsoft.com/office/officeart/2008/layout/VerticalCurvedList"/>
    <dgm:cxn modelId="{5033D6CF-903B-44E0-A987-069D98583D22}" type="presParOf" srcId="{9075AF1B-C47D-41BA-9D7D-4F9CA40EC6EF}" destId="{18793BD3-8C6E-43E4-9D1A-914BA08C974A}" srcOrd="0" destOrd="0" presId="urn:microsoft.com/office/officeart/2008/layout/VerticalCurvedList"/>
    <dgm:cxn modelId="{F9B896AB-9E84-40C5-A179-9B6313C9C4BB}" type="presParOf" srcId="{7D94F8C9-05C4-46C0-BB97-E0C267DFA1B0}" destId="{490F9701-149B-4E49-95A3-B5F0D7262267}" srcOrd="5" destOrd="0" presId="urn:microsoft.com/office/officeart/2008/layout/VerticalCurvedList"/>
    <dgm:cxn modelId="{2572D169-EE63-4FD2-8118-21308391517C}" type="presParOf" srcId="{7D94F8C9-05C4-46C0-BB97-E0C267DFA1B0}" destId="{DF749BEB-A7E1-45F1-8279-BD36E692F988}" srcOrd="6" destOrd="0" presId="urn:microsoft.com/office/officeart/2008/layout/VerticalCurvedList"/>
    <dgm:cxn modelId="{38B4D89A-8A63-4F93-B270-8447D50F4768}" type="presParOf" srcId="{DF749BEB-A7E1-45F1-8279-BD36E692F988}" destId="{406BD2F6-9E54-4555-9239-4EC9273DFEC5}" srcOrd="0" destOrd="0" presId="urn:microsoft.com/office/officeart/2008/layout/VerticalCurvedList"/>
    <dgm:cxn modelId="{36DEC464-20C9-4322-9322-4F80303D0CB7}" type="presParOf" srcId="{7D94F8C9-05C4-46C0-BB97-E0C267DFA1B0}" destId="{E3D51F61-014F-4D1E-A57E-8D2B4D0F7F29}" srcOrd="7" destOrd="0" presId="urn:microsoft.com/office/officeart/2008/layout/VerticalCurvedList"/>
    <dgm:cxn modelId="{851F6F11-A0A0-48C0-99DD-B863037D97AB}" type="presParOf" srcId="{7D94F8C9-05C4-46C0-BB97-E0C267DFA1B0}" destId="{EA2EF97B-7073-4969-A215-DBED621DBDAB}" srcOrd="8" destOrd="0" presId="urn:microsoft.com/office/officeart/2008/layout/VerticalCurvedList"/>
    <dgm:cxn modelId="{B4814196-8169-4A98-A040-9B7D0C32C339}" type="presParOf" srcId="{EA2EF97B-7073-4969-A215-DBED621DBDAB}" destId="{AE4A97DF-B690-4B6D-8342-4EDBEEC7999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2A1BA-BC8A-4EDA-9023-0581C3E734C6}">
      <dsp:nvSpPr>
        <dsp:cNvPr id="0" name=""/>
        <dsp:cNvSpPr/>
      </dsp:nvSpPr>
      <dsp:spPr>
        <a:xfrm>
          <a:off x="0" y="0"/>
          <a:ext cx="4439360" cy="541866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6F4F6-6542-4CA4-A46E-3FBA8D747381}">
      <dsp:nvSpPr>
        <dsp:cNvPr id="0" name=""/>
        <dsp:cNvSpPr/>
      </dsp:nvSpPr>
      <dsp:spPr>
        <a:xfrm>
          <a:off x="2219680" y="542395"/>
          <a:ext cx="2885584" cy="77046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noProof="0"/>
            <a:t>Self-actualization</a:t>
          </a:r>
        </a:p>
      </dsp:txBody>
      <dsp:txXfrm>
        <a:off x="2257291" y="580006"/>
        <a:ext cx="2810362" cy="695244"/>
      </dsp:txXfrm>
    </dsp:sp>
    <dsp:sp modelId="{C252A5FC-D06B-4A33-9FC9-07E331548BE4}">
      <dsp:nvSpPr>
        <dsp:cNvPr id="0" name=""/>
        <dsp:cNvSpPr/>
      </dsp:nvSpPr>
      <dsp:spPr>
        <a:xfrm>
          <a:off x="2219680" y="1409170"/>
          <a:ext cx="2885584" cy="77046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noProof="0"/>
            <a:t>Esteem</a:t>
          </a:r>
        </a:p>
      </dsp:txBody>
      <dsp:txXfrm>
        <a:off x="2257291" y="1446781"/>
        <a:ext cx="2810362" cy="695244"/>
      </dsp:txXfrm>
    </dsp:sp>
    <dsp:sp modelId="{C4C1F3B5-8F80-41E2-9AE0-788DFD8E66D9}">
      <dsp:nvSpPr>
        <dsp:cNvPr id="0" name=""/>
        <dsp:cNvSpPr/>
      </dsp:nvSpPr>
      <dsp:spPr>
        <a:xfrm>
          <a:off x="2219680" y="2275945"/>
          <a:ext cx="2885584" cy="77046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noProof="0"/>
            <a:t>Belongingness &amp; Love</a:t>
          </a:r>
        </a:p>
      </dsp:txBody>
      <dsp:txXfrm>
        <a:off x="2257291" y="2313556"/>
        <a:ext cx="2810362" cy="695244"/>
      </dsp:txXfrm>
    </dsp:sp>
    <dsp:sp modelId="{539B27E9-A8EA-475F-B720-1CB97640E758}">
      <dsp:nvSpPr>
        <dsp:cNvPr id="0" name=""/>
        <dsp:cNvSpPr/>
      </dsp:nvSpPr>
      <dsp:spPr>
        <a:xfrm>
          <a:off x="2219680" y="3142721"/>
          <a:ext cx="2885584" cy="77046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noProof="0"/>
            <a:t>Safety</a:t>
          </a:r>
        </a:p>
      </dsp:txBody>
      <dsp:txXfrm>
        <a:off x="2257291" y="3180332"/>
        <a:ext cx="2810362" cy="695244"/>
      </dsp:txXfrm>
    </dsp:sp>
    <dsp:sp modelId="{626CD09D-EF81-472F-8E0A-5CBFBFC3411E}">
      <dsp:nvSpPr>
        <dsp:cNvPr id="0" name=""/>
        <dsp:cNvSpPr/>
      </dsp:nvSpPr>
      <dsp:spPr>
        <a:xfrm>
          <a:off x="2219680" y="4009496"/>
          <a:ext cx="2885584" cy="77046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noProof="0"/>
            <a:t>Physiological</a:t>
          </a:r>
        </a:p>
      </dsp:txBody>
      <dsp:txXfrm>
        <a:off x="2257291" y="4047107"/>
        <a:ext cx="2810362" cy="695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95B0F-319A-4814-A830-6811C223EF12}">
      <dsp:nvSpPr>
        <dsp:cNvPr id="0" name=""/>
        <dsp:cNvSpPr/>
      </dsp:nvSpPr>
      <dsp:spPr>
        <a:xfrm>
          <a:off x="-6082251" y="-534833"/>
          <a:ext cx="7240352" cy="7240352"/>
        </a:xfrm>
        <a:prstGeom prst="blockArc">
          <a:avLst>
            <a:gd name="adj1" fmla="val 18900000"/>
            <a:gd name="adj2" fmla="val 2700000"/>
            <a:gd name="adj3" fmla="val 29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910C2A-BF4D-4FA6-9915-BACC289788E0}">
      <dsp:nvSpPr>
        <dsp:cNvPr id="0" name=""/>
        <dsp:cNvSpPr/>
      </dsp:nvSpPr>
      <dsp:spPr>
        <a:xfrm>
          <a:off x="606116" y="809324"/>
          <a:ext cx="3621231" cy="827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848"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noProof="0">
              <a:solidFill>
                <a:schemeClr val="tx1"/>
              </a:solidFill>
            </a:rPr>
            <a:t>Do I really need to be doing this?</a:t>
          </a:r>
        </a:p>
      </dsp:txBody>
      <dsp:txXfrm>
        <a:off x="606116" y="809324"/>
        <a:ext cx="3621231" cy="827525"/>
      </dsp:txXfrm>
    </dsp:sp>
    <dsp:sp modelId="{7E5BB029-EA1A-4596-BAA7-AA3799578967}">
      <dsp:nvSpPr>
        <dsp:cNvPr id="0" name=""/>
        <dsp:cNvSpPr/>
      </dsp:nvSpPr>
      <dsp:spPr>
        <a:xfrm>
          <a:off x="88912" y="705884"/>
          <a:ext cx="1034406" cy="10344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2B219B-FE34-44F0-A494-DDFA0031ACB8}">
      <dsp:nvSpPr>
        <dsp:cNvPr id="0" name=""/>
        <dsp:cNvSpPr/>
      </dsp:nvSpPr>
      <dsp:spPr>
        <a:xfrm>
          <a:off x="1080555" y="2050828"/>
          <a:ext cx="3146791" cy="827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848"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noProof="0">
              <a:solidFill>
                <a:schemeClr val="tx1"/>
              </a:solidFill>
            </a:rPr>
            <a:t>Activity != Impact</a:t>
          </a:r>
        </a:p>
      </dsp:txBody>
      <dsp:txXfrm>
        <a:off x="1080555" y="2050828"/>
        <a:ext cx="3146791" cy="827525"/>
      </dsp:txXfrm>
    </dsp:sp>
    <dsp:sp modelId="{18793BD3-8C6E-43E4-9D1A-914BA08C974A}">
      <dsp:nvSpPr>
        <dsp:cNvPr id="0" name=""/>
        <dsp:cNvSpPr/>
      </dsp:nvSpPr>
      <dsp:spPr>
        <a:xfrm>
          <a:off x="563352" y="1947387"/>
          <a:ext cx="1034406" cy="10344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0F9701-149B-4E49-95A3-B5F0D7262267}">
      <dsp:nvSpPr>
        <dsp:cNvPr id="0" name=""/>
        <dsp:cNvSpPr/>
      </dsp:nvSpPr>
      <dsp:spPr>
        <a:xfrm>
          <a:off x="1080555" y="3292331"/>
          <a:ext cx="3146791" cy="827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848"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noProof="0">
              <a:solidFill>
                <a:schemeClr val="tx1"/>
              </a:solidFill>
            </a:rPr>
            <a:t>Does this really accrue to my goals?</a:t>
          </a:r>
        </a:p>
      </dsp:txBody>
      <dsp:txXfrm>
        <a:off x="1080555" y="3292331"/>
        <a:ext cx="3146791" cy="827525"/>
      </dsp:txXfrm>
    </dsp:sp>
    <dsp:sp modelId="{406BD2F6-9E54-4555-9239-4EC9273DFEC5}">
      <dsp:nvSpPr>
        <dsp:cNvPr id="0" name=""/>
        <dsp:cNvSpPr/>
      </dsp:nvSpPr>
      <dsp:spPr>
        <a:xfrm>
          <a:off x="563352" y="3188891"/>
          <a:ext cx="1034406" cy="10344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D51F61-014F-4D1E-A57E-8D2B4D0F7F29}">
      <dsp:nvSpPr>
        <dsp:cNvPr id="0" name=""/>
        <dsp:cNvSpPr/>
      </dsp:nvSpPr>
      <dsp:spPr>
        <a:xfrm>
          <a:off x="606116" y="4533835"/>
          <a:ext cx="3621231" cy="827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848"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noProof="0">
              <a:solidFill>
                <a:schemeClr val="tx1"/>
              </a:solidFill>
            </a:rPr>
            <a:t>Stack rank</a:t>
          </a:r>
        </a:p>
      </dsp:txBody>
      <dsp:txXfrm>
        <a:off x="606116" y="4533835"/>
        <a:ext cx="3621231" cy="827525"/>
      </dsp:txXfrm>
    </dsp:sp>
    <dsp:sp modelId="{AE4A97DF-B690-4B6D-8342-4EDBEEC79992}">
      <dsp:nvSpPr>
        <dsp:cNvPr id="0" name=""/>
        <dsp:cNvSpPr/>
      </dsp:nvSpPr>
      <dsp:spPr>
        <a:xfrm>
          <a:off x="88912" y="4430394"/>
          <a:ext cx="1034406" cy="10344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6/29/2025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6/29/2025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com/fight-flight-freeze-fawn-834834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anagement30.com/practice/moving-motivator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bluedaily.com/stories/mental-health/the-science-behind-declutteri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extension.usu.edu/mentalhealth/articles/the-mental-benefits-of-declutter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nih.gov/news-events/news-releases/study-shows-how-taking-short-breaks-may-help-our-brains-learn-new-skills" TargetMode="External"/><Relationship Id="rId3" Type="http://schemas.openxmlformats.org/officeDocument/2006/relationships/hyperlink" Target="https://irenelyon.com/2024/04/05/orienting-its-simplicity-and-complexity-explained/" TargetMode="External"/><Relationship Id="rId7" Type="http://schemas.openxmlformats.org/officeDocument/2006/relationships/hyperlink" Target="https://irenelyon.com/2024/06/07/how-a-lack-of-natural-play-connects-to-trauma-nervous-system-healing/"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pubmed.ncbi.nlm.nih.gov/20074458/" TargetMode="External"/><Relationship Id="rId5" Type="http://schemas.openxmlformats.org/officeDocument/2006/relationships/hyperlink" Target="https://www.news-medical.net/news/20241004/Greater-bean-and-pulse-intake-linked-to-improved-nutrient-intake-and-diet-quality-in-American-adults.aspx" TargetMode="External"/><Relationship Id="rId10" Type="http://schemas.openxmlformats.org/officeDocument/2006/relationships/hyperlink" Target="https://assuredhealthcareandwellness.co.uk/the-psychological-impact-of-functional-freeze-and-how-to-break-free/" TargetMode="External"/><Relationship Id="rId4" Type="http://schemas.openxmlformats.org/officeDocument/2006/relationships/hyperlink" Target="https://www.healthline.com/health/adrenal-fatigue-diet?c=73499741563#symptoms" TargetMode="External"/><Relationship Id="rId9" Type="http://schemas.openxmlformats.org/officeDocument/2006/relationships/hyperlink" Target="https://pmc.ncbi.nlm.nih.gov/articles/PMC5858437/"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mazon.com/Set-Boundaries-Find-Peace-Reclaiming/dp/0593192095"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pmc.ncbi.nlm.nih.gov/articles/PMC6124841/" TargetMode="External"/><Relationship Id="rId5" Type="http://schemas.openxmlformats.org/officeDocument/2006/relationships/hyperlink" Target="https://pmc.ncbi.nlm.nih.gov/articles/PMC5518443/" TargetMode="External"/><Relationship Id="rId4" Type="http://schemas.openxmlformats.org/officeDocument/2006/relationships/hyperlink" Target="https://pmc.ncbi.nlm.nih.gov/articles/PMC8276649/"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3" Type="http://schemas.openxmlformats.org/officeDocument/2006/relationships/hyperlink" Target="https://www.cdc.gov/aces/about/index.html" TargetMode="External"/><Relationship Id="rId18" Type="http://schemas.openxmlformats.org/officeDocument/2006/relationships/hyperlink" Target="https://irenelyon.com/2024/04/05/orienting-its-simplicity-and-complexity-explained/" TargetMode="External"/><Relationship Id="rId26" Type="http://schemas.openxmlformats.org/officeDocument/2006/relationships/hyperlink" Target="https://pmc.ncbi.nlm.nih.gov/articles/PMC7850288/" TargetMode="External"/><Relationship Id="rId3" Type="http://schemas.openxmlformats.org/officeDocument/2006/relationships/hyperlink" Target="https://theholisticpsychologist.com/c-ptsd-workbook" TargetMode="External"/><Relationship Id="rId21" Type="http://schemas.openxmlformats.org/officeDocument/2006/relationships/hyperlink" Target="https://pubmed.ncbi.nlm.nih.gov/20074458/" TargetMode="External"/><Relationship Id="rId34" Type="http://schemas.openxmlformats.org/officeDocument/2006/relationships/hyperlink" Target="https://pmc.ncbi.nlm.nih.gov/articles/PMC6124841/" TargetMode="External"/><Relationship Id="rId7" Type="http://schemas.openxmlformats.org/officeDocument/2006/relationships/hyperlink" Target="https://www.amazon.com/How-Meet-Your-Self-Self-Discovery/dp/0063267713/ref=sr_1_5" TargetMode="External"/><Relationship Id="rId12" Type="http://schemas.openxmlformats.org/officeDocument/2006/relationships/hyperlink" Target="https://www.health.com/fight-flight-freeze-fawn-8348342" TargetMode="External"/><Relationship Id="rId17" Type="http://schemas.openxmlformats.org/officeDocument/2006/relationships/hyperlink" Target="https://extension.usu.edu/mentalhealth/articles/the-mental-benefits-of-decluttering" TargetMode="External"/><Relationship Id="rId25" Type="http://schemas.openxmlformats.org/officeDocument/2006/relationships/hyperlink" Target="https://assuredhealthcareandwellness.co.uk/the-psychological-impact-of-functional-freeze-and-how-to-break-free/" TargetMode="External"/><Relationship Id="rId33" Type="http://schemas.openxmlformats.org/officeDocument/2006/relationships/hyperlink" Target="https://youtu.be/ib1KCfsHcd8" TargetMode="External"/><Relationship Id="rId2" Type="http://schemas.openxmlformats.org/officeDocument/2006/relationships/slide" Target="../slides/slide30.xml"/><Relationship Id="rId16" Type="http://schemas.openxmlformats.org/officeDocument/2006/relationships/hyperlink" Target="https://www.mibluedaily.com/stories/mental-health/the-science-behind-decluttering" TargetMode="External"/><Relationship Id="rId20" Type="http://schemas.openxmlformats.org/officeDocument/2006/relationships/hyperlink" Target="https://www.news-medical.net/news/20241004/Greater-bean-and-pulse-intake-linked-to-improved-nutrient-intake-and-diet-quality-in-American-adults.aspx" TargetMode="External"/><Relationship Id="rId29" Type="http://schemas.openxmlformats.org/officeDocument/2006/relationships/hyperlink" Target="https://www.amazon.com/Set-Boundaries-Find-Peace-Reclaiming/dp/0593192095" TargetMode="External"/><Relationship Id="rId1" Type="http://schemas.openxmlformats.org/officeDocument/2006/relationships/notesMaster" Target="../notesMasters/notesMaster1.xml"/><Relationship Id="rId6" Type="http://schemas.openxmlformats.org/officeDocument/2006/relationships/hyperlink" Target="https://my.clevelandclinic.org/health/articles/oxidative-stress" TargetMode="External"/><Relationship Id="rId11" Type="http://schemas.openxmlformats.org/officeDocument/2006/relationships/hyperlink" Target="https://www.sciencedirect.com/science/article/abs/pii/S2212962614000054" TargetMode="External"/><Relationship Id="rId24" Type="http://schemas.openxmlformats.org/officeDocument/2006/relationships/hyperlink" Target="https://pmc.ncbi.nlm.nih.gov/articles/PMC5858437/" TargetMode="External"/><Relationship Id="rId32" Type="http://schemas.openxmlformats.org/officeDocument/2006/relationships/hyperlink" Target="https://www.health.harvard.edu/staying-healthy/exercising-to-relax" TargetMode="External"/><Relationship Id="rId5" Type="http://schemas.openxmlformats.org/officeDocument/2006/relationships/hyperlink" Target="https://pmc.ncbi.nlm.nih.gov/articles/PMC6483419/" TargetMode="External"/><Relationship Id="rId15" Type="http://schemas.openxmlformats.org/officeDocument/2006/relationships/hyperlink" Target="https://management30.com/practice/moving-motivators/" TargetMode="External"/><Relationship Id="rId23" Type="http://schemas.openxmlformats.org/officeDocument/2006/relationships/hyperlink" Target="https://www.nih.gov/news-events/news-releases/study-shows-how-taking-short-breaks-may-help-our-brains-learn-new-skills" TargetMode="External"/><Relationship Id="rId28" Type="http://schemas.openxmlformats.org/officeDocument/2006/relationships/hyperlink" Target="https://nypost.com/2025/03/19/health/stress-and-trauma-can-change-dna-and-the-dna-of-descendants/" TargetMode="External"/><Relationship Id="rId10" Type="http://schemas.openxmlformats.org/officeDocument/2006/relationships/hyperlink" Target="https://www.ncbi.nlm.nih.gov/books/NBK202225/" TargetMode="External"/><Relationship Id="rId19" Type="http://schemas.openxmlformats.org/officeDocument/2006/relationships/hyperlink" Target="https://www.healthline.com/health/adrenal-fatigue-diet?c=73499741563#symptoms" TargetMode="External"/><Relationship Id="rId31" Type="http://schemas.openxmlformats.org/officeDocument/2006/relationships/hyperlink" Target="https://pmc.ncbi.nlm.nih.gov/articles/PMC5518443/" TargetMode="External"/><Relationship Id="rId4" Type="http://schemas.openxmlformats.org/officeDocument/2006/relationships/hyperlink" Target="https://www.neilsperlingmd.com/blog/2018/04/the-link-between-stress-and-hearing-loss/" TargetMode="External"/><Relationship Id="rId9" Type="http://schemas.openxmlformats.org/officeDocument/2006/relationships/hyperlink" Target="https://pubmed.ncbi.nlm.nih.gov/1356551" TargetMode="External"/><Relationship Id="rId14" Type="http://schemas.openxmlformats.org/officeDocument/2006/relationships/hyperlink" Target="https://neurodivergentinsights.com/window-of-tolerance/" TargetMode="External"/><Relationship Id="rId22" Type="http://schemas.openxmlformats.org/officeDocument/2006/relationships/hyperlink" Target="https://irenelyon.com/2024/06/07/how-a-lack-of-natural-play-connects-to-trauma-nervous-system-healing" TargetMode="External"/><Relationship Id="rId27" Type="http://schemas.openxmlformats.org/officeDocument/2006/relationships/hyperlink" Target="https://www.spandidos-publications.com/10.3892/ije.2024.21" TargetMode="External"/><Relationship Id="rId30" Type="http://schemas.openxmlformats.org/officeDocument/2006/relationships/hyperlink" Target="https://pmc.ncbi.nlm.nih.gov/articles/PMC8276649/" TargetMode="External"/><Relationship Id="rId8" Type="http://schemas.openxmlformats.org/officeDocument/2006/relationships/hyperlink" Target="https://my.clevelandclinic.org/health/body/23005-adrenal-gland"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heholisticpsychologist.com/c-ptsd-workboo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eilsperlingmd.com/blog/2018/04/the-link-between-stress-and-hearing-lo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mazon.com/How-Meet-Your-Self-Self-Discovery/dp/0063267713/ref=sr_1_5?dib=eyJ2IjoiMSJ9.wQuZH6cvOgvHtaYlZsm1v7zd_PWxlNqs7aGAh0VPCCiP6-noGiIW0ofOrRJVOJT0vufUSTkAixjKbbNKR5a89wgFPohOzxUsFCPpjGe-T4kNdqnOY6wE2V8ezwo5LjUxf0ZY99RS0qHyPmUYP1hL8uZAqOHDP45ksbv2v9jW3cUkntjK2QYD8z7B63qlGDaNVp3JQjOGF8jQz0OFco9nDeQBgBQpi0W-7qDyyaAmU2Q.aOc08PxCa81p0Tw-A9ji5OSTvlFQlxSCsS53qo__Wq8&amp;dib_tag=se&amp;keywords=the+holistic+psychologist&amp;qid=1731839456&amp;sr=8-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ubmed.ncbi.nlm.nih.gov/1356551/"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sciencedirect.com/science/article/abs/pii/S2212962614000054" TargetMode="External"/><Relationship Id="rId4" Type="http://schemas.openxmlformats.org/officeDocument/2006/relationships/hyperlink" Target="https://www.ncbi.nlm.nih.gov/books/NBK20222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119FB-21F9-99EF-86C2-4937FE2C9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64572-7202-6D5F-270D-B0E88FA088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2364D1-865F-AE7D-6A0F-4FEF12AD2A6B}"/>
              </a:ext>
            </a:extLst>
          </p:cNvPr>
          <p:cNvSpPr>
            <a:spLocks noGrp="1"/>
          </p:cNvSpPr>
          <p:nvPr>
            <p:ph type="body" idx="1"/>
          </p:nvPr>
        </p:nvSpPr>
        <p:spPr/>
        <p:txBody>
          <a:bodyPr/>
          <a:lstStyle/>
          <a:p>
            <a:r>
              <a:rPr lang="de-DE" dirty="0"/>
              <a:t>[10] </a:t>
            </a:r>
            <a:r>
              <a:rPr lang="de-DE" sz="1800" b="0" i="0" u="sng" strike="noStrike" dirty="0">
                <a:solidFill>
                  <a:srgbClr val="1155CC"/>
                </a:solidFill>
                <a:effectLst/>
                <a:latin typeface="Arial"/>
                <a:cs typeface="Arial"/>
                <a:hlinkClick r:id="rId3"/>
              </a:rPr>
              <a:t>https://www.health.com/fight-flight-freeze-fawn-8348342</a:t>
            </a:r>
            <a:r>
              <a:rPr lang="de-DE" sz="1800" b="0" i="0" u="none" strike="noStrike" dirty="0">
                <a:solidFill>
                  <a:srgbClr val="000000"/>
                </a:solidFill>
                <a:effectLst/>
                <a:latin typeface="Arial"/>
                <a:cs typeface="Arial"/>
              </a:rPr>
              <a:t> </a:t>
            </a:r>
          </a:p>
          <a:p>
            <a:r>
              <a:rPr lang="de-DE" sz="1800" b="0" i="0" u="none" strike="noStrike" dirty="0">
                <a:solidFill>
                  <a:srgbClr val="000000"/>
                </a:solidFill>
                <a:effectLst/>
                <a:latin typeface="Arial"/>
                <a:cs typeface="Arial"/>
              </a:rPr>
              <a:t>[</a:t>
            </a:r>
            <a:r>
              <a:rPr lang="de-DE" sz="1800" dirty="0">
                <a:solidFill>
                  <a:srgbClr val="000000"/>
                </a:solidFill>
                <a:latin typeface="Arial"/>
                <a:cs typeface="Arial"/>
              </a:rPr>
              <a:t>11</a:t>
            </a:r>
            <a:r>
              <a:rPr lang="de-DE" sz="1800" b="0" i="0" u="none" strike="noStrike" dirty="0">
                <a:solidFill>
                  <a:srgbClr val="000000"/>
                </a:solidFill>
                <a:effectLst/>
                <a:latin typeface="Arial"/>
                <a:cs typeface="Arial"/>
              </a:rPr>
              <a:t>] https://www.cdc.gov/aces/about/index.html </a:t>
            </a:r>
            <a:endParaRPr lang="de-DE" dirty="0">
              <a:latin typeface="Arial"/>
              <a:cs typeface="Arial"/>
            </a:endParaRPr>
          </a:p>
        </p:txBody>
      </p:sp>
      <p:sp>
        <p:nvSpPr>
          <p:cNvPr id="4" name="Slide Number Placeholder 3">
            <a:extLst>
              <a:ext uri="{FF2B5EF4-FFF2-40B4-BE49-F238E27FC236}">
                <a16:creationId xmlns:a16="http://schemas.microsoft.com/office/drawing/2014/main" id="{2C5262C2-AF23-6196-BA4A-3FDAA1982807}"/>
              </a:ext>
            </a:extLst>
          </p:cNvPr>
          <p:cNvSpPr>
            <a:spLocks noGrp="1"/>
          </p:cNvSpPr>
          <p:nvPr>
            <p:ph type="sldNum" sz="quarter" idx="5"/>
          </p:nvPr>
        </p:nvSpPr>
        <p:spPr/>
        <p:txBody>
          <a:bodyPr/>
          <a:lstStyle/>
          <a:p>
            <a:fld id="{22289C57-55D7-40A4-A101-E74FAC7A092B}" type="slidenum">
              <a:rPr lang="en-US" smtClean="0"/>
              <a:t>17</a:t>
            </a:fld>
            <a:endParaRPr lang="en-US"/>
          </a:p>
        </p:txBody>
      </p:sp>
    </p:spTree>
    <p:extLst>
      <p:ext uri="{BB962C8B-B14F-4D97-AF65-F5344CB8AC3E}">
        <p14:creationId xmlns:p14="http://schemas.microsoft.com/office/powerpoint/2010/main" val="11038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[10] </a:t>
            </a:r>
            <a:r>
              <a:rPr lang="de-DE" sz="1800" b="0" i="0" u="sng" strike="noStrike">
                <a:solidFill>
                  <a:srgbClr val="1155CC"/>
                </a:solidFill>
                <a:effectLst/>
                <a:latin typeface="Arial" panose="020B0604020202020204" pitchFamily="34" charset="0"/>
                <a:hlinkClick r:id="rId3"/>
              </a:rPr>
              <a:t>https://management30.com/practice/moving-motivators/</a:t>
            </a:r>
            <a:endParaRPr lang="de-DE"/>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a:p>
        </p:txBody>
      </p:sp>
    </p:spTree>
    <p:extLst>
      <p:ext uri="{BB962C8B-B14F-4D97-AF65-F5344CB8AC3E}">
        <p14:creationId xmlns:p14="http://schemas.microsoft.com/office/powerpoint/2010/main" val="123355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7FE1-A60B-9120-32F1-ED68F6CA3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218B7-C4D7-3BF2-D9D1-A7F023828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1C8A3-9A48-1764-665A-B5DA2381A6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3138EC-09BA-98C8-9A0E-020EF0A2E67D}"/>
              </a:ext>
            </a:extLst>
          </p:cNvPr>
          <p:cNvSpPr>
            <a:spLocks noGrp="1"/>
          </p:cNvSpPr>
          <p:nvPr>
            <p:ph type="sldNum" sz="quarter" idx="5"/>
          </p:nvPr>
        </p:nvSpPr>
        <p:spPr/>
        <p:txBody>
          <a:bodyPr/>
          <a:lstStyle/>
          <a:p>
            <a:fld id="{22289C57-55D7-40A4-A101-E74FAC7A092B}" type="slidenum">
              <a:rPr lang="en-US" smtClean="0"/>
              <a:t>19</a:t>
            </a:fld>
            <a:endParaRPr lang="en-US"/>
          </a:p>
        </p:txBody>
      </p:sp>
    </p:spTree>
    <p:extLst>
      <p:ext uri="{BB962C8B-B14F-4D97-AF65-F5344CB8AC3E}">
        <p14:creationId xmlns:p14="http://schemas.microsoft.com/office/powerpoint/2010/main" val="4230917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[13] </a:t>
            </a:r>
            <a:r>
              <a:rPr lang="de-DE" sz="1800" b="0" i="0" u="sng" strike="noStrike" dirty="0">
                <a:solidFill>
                  <a:srgbClr val="1155CC"/>
                </a:solidFill>
                <a:effectLst/>
                <a:latin typeface="Arial"/>
                <a:cs typeface="Arial"/>
                <a:hlinkClick r:id="rId3"/>
              </a:rPr>
              <a:t>https://www.mibluedaily.com/stories/mental-health/the-science-behind-decluttering</a:t>
            </a:r>
            <a:endParaRPr lang="de-DE" sz="1800" b="0" i="0" u="sng" strike="noStrike" dirty="0">
              <a:solidFill>
                <a:srgbClr val="1155CC"/>
              </a:solidFill>
              <a:effectLst/>
              <a:latin typeface="Arial"/>
              <a:cs typeface="Arial"/>
            </a:endParaRP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14</a:t>
            </a:r>
            <a:r>
              <a:rPr lang="de-DE" sz="1800" b="0" i="0" u="sng" strike="noStrike" dirty="0">
                <a:solidFill>
                  <a:srgbClr val="1155CC"/>
                </a:solidFill>
                <a:effectLst/>
                <a:latin typeface="Arial"/>
                <a:cs typeface="Arial"/>
              </a:rPr>
              <a:t>] </a:t>
            </a:r>
            <a:r>
              <a:rPr lang="de-DE" sz="1800" b="0" i="0" u="sng" strike="noStrike" dirty="0">
                <a:solidFill>
                  <a:srgbClr val="1155CC"/>
                </a:solidFill>
                <a:effectLst/>
                <a:latin typeface="Arial"/>
                <a:cs typeface="Arial"/>
                <a:hlinkClick r:id="rId4"/>
              </a:rPr>
              <a:t>https://extension.usu.edu/mentalhealth/articles/the-mental-benefits-of-decluttering</a:t>
            </a:r>
            <a:r>
              <a:rPr lang="de-DE" sz="1800" b="0" i="0" u="none" strike="noStrike" dirty="0">
                <a:solidFill>
                  <a:srgbClr val="000000"/>
                </a:solidFill>
                <a:effectLst/>
                <a:latin typeface="Arial"/>
                <a:cs typeface="Arial"/>
              </a:rPr>
              <a:t> </a:t>
            </a:r>
            <a:endParaRPr lang="de-DE" dirty="0">
              <a:latin typeface="Arial"/>
              <a:cs typeface="Arial"/>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a:p>
        </p:txBody>
      </p:sp>
    </p:spTree>
    <p:extLst>
      <p:ext uri="{BB962C8B-B14F-4D97-AF65-F5344CB8AC3E}">
        <p14:creationId xmlns:p14="http://schemas.microsoft.com/office/powerpoint/2010/main" val="2031875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4F69E-6911-EE1F-A5E4-323455F03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A040D-5D28-F782-2C2E-BEBD4FCBE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93E10-6DCB-20CB-1A20-73A6273695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C5B15E-9E68-FDFB-C388-BBBCDB6BA393}"/>
              </a:ext>
            </a:extLst>
          </p:cNvPr>
          <p:cNvSpPr>
            <a:spLocks noGrp="1"/>
          </p:cNvSpPr>
          <p:nvPr>
            <p:ph type="sldNum" sz="quarter" idx="5"/>
          </p:nvPr>
        </p:nvSpPr>
        <p:spPr/>
        <p:txBody>
          <a:bodyPr/>
          <a:lstStyle/>
          <a:p>
            <a:fld id="{22289C57-55D7-40A4-A101-E74FAC7A092B}" type="slidenum">
              <a:rPr lang="en-US" smtClean="0"/>
              <a:t>22</a:t>
            </a:fld>
            <a:endParaRPr lang="en-US"/>
          </a:p>
        </p:txBody>
      </p:sp>
    </p:spTree>
    <p:extLst>
      <p:ext uri="{BB962C8B-B14F-4D97-AF65-F5344CB8AC3E}">
        <p14:creationId xmlns:p14="http://schemas.microsoft.com/office/powerpoint/2010/main" val="3227530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[15] </a:t>
            </a:r>
            <a:r>
              <a:rPr lang="de-DE" sz="1800" b="0" i="0" u="none" strike="noStrike" dirty="0">
                <a:solidFill>
                  <a:srgbClr val="000000"/>
                </a:solidFill>
                <a:effectLst/>
                <a:latin typeface="Arial"/>
                <a:cs typeface="Arial"/>
              </a:rPr>
              <a:t> </a:t>
            </a:r>
            <a:r>
              <a:rPr lang="de-DE" sz="1800" b="0" i="0" u="sng" strike="noStrike" dirty="0">
                <a:solidFill>
                  <a:srgbClr val="1155CC"/>
                </a:solidFill>
                <a:effectLst/>
                <a:latin typeface="Arial"/>
                <a:cs typeface="Arial"/>
                <a:hlinkClick r:id="rId3"/>
              </a:rPr>
              <a:t>https://irenelyon.com/2024/04/05/orienting-its-simplicity-and-complexity-explained/</a:t>
            </a:r>
            <a:endParaRPr lang="de-DE" sz="1800" b="0" i="0" u="sng" strike="noStrike" dirty="0">
              <a:solidFill>
                <a:srgbClr val="1155CC"/>
              </a:solidFill>
              <a:effectLst/>
              <a:latin typeface="Arial"/>
              <a:cs typeface="Arial"/>
            </a:endParaRP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16</a:t>
            </a:r>
            <a:r>
              <a:rPr lang="de-DE" sz="1800" b="0" i="0" u="sng" strike="noStrike" dirty="0">
                <a:solidFill>
                  <a:srgbClr val="1155CC"/>
                </a:solidFill>
                <a:effectLst/>
                <a:latin typeface="Arial"/>
                <a:cs typeface="Arial"/>
              </a:rPr>
              <a:t>] </a:t>
            </a:r>
            <a:r>
              <a:rPr lang="de-DE" sz="1800" b="0" i="0" u="sng" strike="noStrike" dirty="0">
                <a:solidFill>
                  <a:srgbClr val="1155CC"/>
                </a:solidFill>
                <a:effectLst/>
                <a:latin typeface="Arial"/>
                <a:cs typeface="Arial"/>
                <a:hlinkClick r:id="rId4"/>
              </a:rPr>
              <a:t>https://www.healthline.com/health/adrenal-fatigue-diet?c=73499741563#symptoms</a:t>
            </a:r>
            <a:endParaRPr lang="de-DE" sz="1800" b="0" i="0" u="sng" strike="noStrike" dirty="0">
              <a:solidFill>
                <a:srgbClr val="1155CC"/>
              </a:solidFill>
              <a:effectLst/>
              <a:latin typeface="Arial"/>
              <a:cs typeface="Arial"/>
            </a:endParaRPr>
          </a:p>
          <a:p>
            <a:r>
              <a:rPr lang="de-DE" sz="1800" b="0" i="0" u="sng" strike="noStrike">
                <a:solidFill>
                  <a:srgbClr val="1155CC"/>
                </a:solidFill>
                <a:effectLst/>
                <a:latin typeface="Arial"/>
                <a:cs typeface="Arial"/>
              </a:rPr>
              <a:t>[</a:t>
            </a:r>
            <a:r>
              <a:rPr lang="de-DE" sz="1800" u="sng">
                <a:solidFill>
                  <a:srgbClr val="1155CC"/>
                </a:solidFill>
                <a:latin typeface="Arial"/>
                <a:cs typeface="Arial"/>
              </a:rPr>
              <a:t>17</a:t>
            </a:r>
            <a:r>
              <a:rPr lang="de-DE" sz="1800" b="0" i="0" u="sng" strike="noStrike">
                <a:solidFill>
                  <a:srgbClr val="1155CC"/>
                </a:solidFill>
                <a:effectLst/>
                <a:latin typeface="Arial"/>
                <a:cs typeface="Arial"/>
              </a:rPr>
              <a:t>] </a:t>
            </a:r>
            <a:r>
              <a:rPr lang="de-DE" sz="1800" b="0" i="0" u="sng" strike="noStrike" dirty="0">
                <a:solidFill>
                  <a:srgbClr val="1155CC"/>
                </a:solidFill>
                <a:effectLst/>
                <a:latin typeface="Arial"/>
                <a:cs typeface="Arial"/>
                <a:hlinkClick r:id="rId5"/>
              </a:rPr>
              <a:t>https://www.news-medical.net/news/20241004/Greater-bean-and-pulse-intake-linked-to-improved-nutrient-intake-and-diet-quality-in-American-adults.aspx</a:t>
            </a:r>
            <a:r>
              <a:rPr lang="de-DE" sz="1800" b="0" i="0" u="none" strike="noStrike" dirty="0">
                <a:solidFill>
                  <a:srgbClr val="000000"/>
                </a:solidFill>
                <a:effectLst/>
                <a:latin typeface="Arial"/>
                <a:cs typeface="Arial"/>
              </a:rPr>
              <a:t> </a:t>
            </a:r>
            <a:r>
              <a:rPr lang="de-DE" sz="1800" b="0" i="0" u="sng" strike="noStrike" dirty="0">
                <a:solidFill>
                  <a:srgbClr val="1155CC"/>
                </a:solidFill>
                <a:effectLst/>
                <a:latin typeface="Arial"/>
                <a:cs typeface="Arial"/>
              </a:rPr>
              <a:t> </a:t>
            </a:r>
          </a:p>
          <a:p>
            <a:r>
              <a:rPr lang="de-DE" sz="1800" b="0" i="0" u="none" strike="noStrike" dirty="0">
                <a:solidFill>
                  <a:srgbClr val="000000"/>
                </a:solidFill>
                <a:effectLst/>
                <a:latin typeface="Arial"/>
                <a:cs typeface="Arial"/>
              </a:rPr>
              <a:t>[</a:t>
            </a:r>
            <a:r>
              <a:rPr lang="de-DE" sz="1800" dirty="0">
                <a:solidFill>
                  <a:srgbClr val="000000"/>
                </a:solidFill>
                <a:latin typeface="Arial"/>
                <a:cs typeface="Arial"/>
              </a:rPr>
              <a:t>18</a:t>
            </a:r>
            <a:r>
              <a:rPr lang="de-DE" sz="1800" b="0" i="0" u="none" strike="noStrike" dirty="0">
                <a:solidFill>
                  <a:srgbClr val="000000"/>
                </a:solidFill>
                <a:effectLst/>
                <a:latin typeface="Arial"/>
                <a:cs typeface="Arial"/>
              </a:rPr>
              <a:t>] </a:t>
            </a:r>
            <a:r>
              <a:rPr lang="de-DE" sz="1800" b="0" i="0" u="sng" strike="noStrike" dirty="0">
                <a:solidFill>
                  <a:srgbClr val="1155CC"/>
                </a:solidFill>
                <a:effectLst/>
                <a:latin typeface="Arial"/>
                <a:cs typeface="Arial"/>
                <a:hlinkClick r:id="rId6"/>
              </a:rPr>
              <a:t>https://pubmed.ncbi.nlm.nih.gov/20074458/</a:t>
            </a:r>
            <a:endParaRPr lang="de-DE" sz="1800" b="0" i="0" u="sng" strike="noStrike" dirty="0">
              <a:solidFill>
                <a:srgbClr val="1155CC"/>
              </a:solidFill>
              <a:effectLst/>
              <a:latin typeface="Arial"/>
              <a:cs typeface="Arial"/>
            </a:endParaRP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19</a:t>
            </a:r>
            <a:r>
              <a:rPr lang="de-DE" sz="1800" b="0" i="0" u="sng" strike="noStrike" dirty="0">
                <a:solidFill>
                  <a:srgbClr val="1155CC"/>
                </a:solidFill>
                <a:effectLst/>
                <a:latin typeface="Arial"/>
                <a:cs typeface="Arial"/>
              </a:rPr>
              <a:t>] </a:t>
            </a:r>
            <a:r>
              <a:rPr lang="de-DE" sz="1800" b="0" i="0" u="sng" strike="noStrike" dirty="0">
                <a:solidFill>
                  <a:srgbClr val="1155CC"/>
                </a:solidFill>
                <a:effectLst/>
                <a:latin typeface="Arial"/>
                <a:cs typeface="Arial"/>
                <a:hlinkClick r:id="rId7"/>
              </a:rPr>
              <a:t>https://irenelyon.com/2024/06/07/how-a-lack-of-natural-play-connects-to-trauma-nervous-system-healing</a:t>
            </a:r>
            <a:endParaRPr lang="de-DE" sz="1800" b="0" i="0" u="sng" strike="noStrike" dirty="0">
              <a:solidFill>
                <a:srgbClr val="1155CC"/>
              </a:solidFill>
              <a:effectLst/>
              <a:latin typeface="Arial"/>
              <a:cs typeface="Arial"/>
            </a:endParaRP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20</a:t>
            </a:r>
            <a:r>
              <a:rPr lang="de-DE" sz="1800" b="0" i="0" u="sng" strike="noStrike" dirty="0">
                <a:solidFill>
                  <a:srgbClr val="1155CC"/>
                </a:solidFill>
                <a:effectLst/>
                <a:latin typeface="Arial"/>
                <a:cs typeface="Arial"/>
              </a:rPr>
              <a:t>] </a:t>
            </a:r>
            <a:r>
              <a:rPr lang="de-DE" sz="1800" b="0" i="0" u="sng" strike="noStrike" dirty="0">
                <a:solidFill>
                  <a:srgbClr val="1155CC"/>
                </a:solidFill>
                <a:effectLst/>
                <a:latin typeface="Arial"/>
                <a:cs typeface="Arial"/>
                <a:hlinkClick r:id="rId8"/>
              </a:rPr>
              <a:t>https://www.nih.gov/news-events/news-releases/study-shows-how-taking-short-breaks-may-help-our-brains-learn-new-skills</a:t>
            </a:r>
            <a:endParaRPr lang="de-DE" sz="1800" b="0" i="0" u="sng" strike="noStrike" dirty="0">
              <a:solidFill>
                <a:srgbClr val="1155CC"/>
              </a:solidFill>
              <a:effectLst/>
              <a:latin typeface="Arial"/>
              <a:cs typeface="Arial"/>
            </a:endParaRPr>
          </a:p>
          <a:p>
            <a:r>
              <a:rPr lang="de-DE" sz="1800" u="sng" dirty="0">
                <a:solidFill>
                  <a:srgbClr val="1155CC"/>
                </a:solidFill>
                <a:latin typeface="Arial"/>
                <a:cs typeface="Arial"/>
              </a:rPr>
              <a:t>[21]</a:t>
            </a:r>
            <a:r>
              <a:rPr lang="de-DE" sz="1800" b="0" i="0" u="sng" strike="noStrike" dirty="0">
                <a:solidFill>
                  <a:srgbClr val="1155CC"/>
                </a:solidFill>
                <a:effectLst/>
                <a:latin typeface="Arial"/>
                <a:cs typeface="Arial"/>
              </a:rPr>
              <a:t> </a:t>
            </a:r>
            <a:r>
              <a:rPr lang="de-DE" sz="1800" b="0" i="0" u="sng" strike="noStrike" dirty="0">
                <a:solidFill>
                  <a:srgbClr val="1155CC"/>
                </a:solidFill>
                <a:effectLst/>
                <a:latin typeface="Arial"/>
                <a:cs typeface="Arial"/>
                <a:hlinkClick r:id="rId9"/>
              </a:rPr>
              <a:t>https://pmc.ncbi.nlm.nih.gov/articles/PMC5858437/</a:t>
            </a:r>
            <a:r>
              <a:rPr lang="de-DE" sz="1800" b="0" i="0" u="none" strike="noStrike" dirty="0">
                <a:solidFill>
                  <a:srgbClr val="000000"/>
                </a:solidFill>
                <a:effectLst/>
                <a:latin typeface="Arial"/>
                <a:cs typeface="Arial"/>
              </a:rPr>
              <a:t> </a:t>
            </a:r>
            <a:endParaRPr lang="de-DE" sz="1800" b="0" i="0" u="sng" strike="noStrike" dirty="0">
              <a:solidFill>
                <a:srgbClr val="1155CC"/>
              </a:solidFill>
              <a:effectLst/>
              <a:latin typeface="Arial"/>
              <a:cs typeface="Arial"/>
            </a:endParaRP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22</a:t>
            </a:r>
            <a:r>
              <a:rPr lang="de-DE" sz="1800" b="0" i="0" u="sng" strike="noStrike" dirty="0">
                <a:solidFill>
                  <a:srgbClr val="1155CC"/>
                </a:solidFill>
                <a:effectLst/>
                <a:latin typeface="Arial"/>
                <a:cs typeface="Arial"/>
              </a:rPr>
              <a:t>] </a:t>
            </a:r>
            <a:r>
              <a:rPr lang="de-DE" sz="1800" b="0" i="0" u="sng" strike="noStrike" dirty="0">
                <a:solidFill>
                  <a:srgbClr val="1155CC"/>
                </a:solidFill>
                <a:effectLst/>
                <a:latin typeface="Arial"/>
                <a:cs typeface="Arial"/>
                <a:hlinkClick r:id="rId10"/>
              </a:rPr>
              <a:t>https://assuredhealthcareandwellness.co.uk/the-psychological-impact-of-functional-freeze-and-how-to-break-free/</a:t>
            </a:r>
            <a:endParaRPr lang="de-DE" sz="1800" b="0" i="0" u="sng" strike="noStrike" dirty="0">
              <a:solidFill>
                <a:srgbClr val="1155CC"/>
              </a:solidFill>
              <a:effectLst/>
              <a:latin typeface="Arial"/>
              <a:cs typeface="Arial"/>
            </a:endParaRP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23</a:t>
            </a:r>
            <a:r>
              <a:rPr lang="de-DE" sz="1800" b="0" i="0" u="sng" strike="noStrike" dirty="0">
                <a:solidFill>
                  <a:srgbClr val="1155CC"/>
                </a:solidFill>
                <a:effectLst/>
                <a:latin typeface="Arial"/>
                <a:cs typeface="Arial"/>
              </a:rPr>
              <a:t>] https://pmc.ncbi.nlm.nih.gov/articles/PMC7850288/ </a:t>
            </a: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24</a:t>
            </a:r>
            <a:r>
              <a:rPr lang="de-DE" sz="1800" b="0" i="0" u="sng" strike="noStrike" dirty="0">
                <a:solidFill>
                  <a:srgbClr val="1155CC"/>
                </a:solidFill>
                <a:effectLst/>
                <a:latin typeface="Arial"/>
                <a:cs typeface="Arial"/>
              </a:rPr>
              <a:t>] https://www.spandidos-publications.com/10.3892/ije.2024.21</a:t>
            </a: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25</a:t>
            </a:r>
            <a:r>
              <a:rPr lang="de-DE" sz="1800" b="0" i="0" u="sng" strike="noStrike" dirty="0">
                <a:solidFill>
                  <a:srgbClr val="1155CC"/>
                </a:solidFill>
                <a:effectLst/>
                <a:latin typeface="Arial"/>
                <a:cs typeface="Arial"/>
              </a:rPr>
              <a:t>] https://nypost.com/2025/03/19/health/stress-and-trauma-can-change-dna-and-the-dna-of-descendants/</a:t>
            </a:r>
          </a:p>
          <a:p>
            <a:endParaRPr lang="de-DE"/>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a:p>
        </p:txBody>
      </p:sp>
    </p:spTree>
    <p:extLst>
      <p:ext uri="{BB962C8B-B14F-4D97-AF65-F5344CB8AC3E}">
        <p14:creationId xmlns:p14="http://schemas.microsoft.com/office/powerpoint/2010/main" val="1771677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1C4BB-A4CB-1AD8-FB02-A0CC445E7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BDAA7-C2FC-3BF6-CDEB-7186D3480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ACADB-A230-647E-F2DA-07265C0C50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FC8A6B-B653-D9AD-5C61-CD47F0655070}"/>
              </a:ext>
            </a:extLst>
          </p:cNvPr>
          <p:cNvSpPr>
            <a:spLocks noGrp="1"/>
          </p:cNvSpPr>
          <p:nvPr>
            <p:ph type="sldNum" sz="quarter" idx="5"/>
          </p:nvPr>
        </p:nvSpPr>
        <p:spPr/>
        <p:txBody>
          <a:bodyPr/>
          <a:lstStyle/>
          <a:p>
            <a:fld id="{22289C57-55D7-40A4-A101-E74FAC7A092B}" type="slidenum">
              <a:rPr lang="en-US" smtClean="0"/>
              <a:t>25</a:t>
            </a:fld>
            <a:endParaRPr lang="en-US"/>
          </a:p>
        </p:txBody>
      </p:sp>
    </p:spTree>
    <p:extLst>
      <p:ext uri="{BB962C8B-B14F-4D97-AF65-F5344CB8AC3E}">
        <p14:creationId xmlns:p14="http://schemas.microsoft.com/office/powerpoint/2010/main" val="388092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[26] </a:t>
            </a:r>
            <a:r>
              <a:rPr lang="de-DE" sz="1800" b="0" i="0" u="sng" strike="noStrike" dirty="0">
                <a:solidFill>
                  <a:srgbClr val="1155CC"/>
                </a:solidFill>
                <a:effectLst/>
                <a:latin typeface="Arial"/>
                <a:cs typeface="Arial"/>
                <a:hlinkClick r:id="rId3"/>
              </a:rPr>
              <a:t>https://www.amazon.com/Set-Boundaries-Find-Peace-Reclaiming/dp/0593192095</a:t>
            </a:r>
            <a:endParaRPr lang="de-DE" sz="1800" b="0" i="0" u="sng" strike="noStrike" dirty="0">
              <a:solidFill>
                <a:srgbClr val="1155CC"/>
              </a:solidFill>
              <a:effectLst/>
              <a:latin typeface="Arial"/>
              <a:cs typeface="Arial"/>
            </a:endParaRP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27</a:t>
            </a:r>
            <a:r>
              <a:rPr lang="de-DE" sz="1800" b="0" i="0" u="sng" strike="noStrike" dirty="0">
                <a:solidFill>
                  <a:srgbClr val="1155CC"/>
                </a:solidFill>
                <a:effectLst/>
                <a:latin typeface="Arial"/>
                <a:cs typeface="Arial"/>
              </a:rPr>
              <a:t>]</a:t>
            </a:r>
            <a:r>
              <a:rPr lang="de-DE" sz="1800" b="0" i="0" u="sng" strike="noStrike" dirty="0">
                <a:solidFill>
                  <a:srgbClr val="1155CC"/>
                </a:solidFill>
                <a:effectLst/>
                <a:latin typeface="Arial"/>
                <a:cs typeface="Arial"/>
                <a:hlinkClick r:id="rId4"/>
              </a:rPr>
              <a:t> https://pmc.ncbi.nlm.nih.gov/articles/PMC8276649/</a:t>
            </a:r>
            <a:endParaRPr lang="de-DE" sz="1800" b="0" i="0" u="sng" strike="noStrike" dirty="0">
              <a:solidFill>
                <a:srgbClr val="1155CC"/>
              </a:solidFill>
              <a:effectLst/>
              <a:latin typeface="Arial"/>
              <a:cs typeface="Arial"/>
            </a:endParaRP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28</a:t>
            </a:r>
            <a:r>
              <a:rPr lang="de-DE" sz="1800" b="0" i="0" u="sng" strike="noStrike" dirty="0">
                <a:solidFill>
                  <a:srgbClr val="1155CC"/>
                </a:solidFill>
                <a:effectLst/>
                <a:latin typeface="Arial"/>
                <a:cs typeface="Arial"/>
              </a:rPr>
              <a:t>] </a:t>
            </a:r>
            <a:r>
              <a:rPr lang="de-DE" sz="1800" b="0" i="0" u="sng" strike="noStrike" dirty="0">
                <a:solidFill>
                  <a:srgbClr val="1155CC"/>
                </a:solidFill>
                <a:effectLst/>
                <a:latin typeface="Arial"/>
                <a:cs typeface="Arial"/>
                <a:hlinkClick r:id="rId5"/>
              </a:rPr>
              <a:t>https://pmc.ncbi.nlm.nih.gov/articles/PMC5518443/</a:t>
            </a:r>
            <a:endParaRPr lang="de-DE" sz="1800" b="0" i="0" u="sng" strike="noStrike" dirty="0">
              <a:solidFill>
                <a:srgbClr val="1155CC"/>
              </a:solidFill>
              <a:effectLst/>
              <a:latin typeface="Arial"/>
              <a:cs typeface="Arial"/>
            </a:endParaRP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29</a:t>
            </a:r>
            <a:r>
              <a:rPr lang="de-DE" sz="1800" b="0" i="0" u="sng" strike="noStrike" dirty="0">
                <a:solidFill>
                  <a:srgbClr val="1155CC"/>
                </a:solidFill>
                <a:effectLst/>
                <a:latin typeface="Arial"/>
                <a:cs typeface="Arial"/>
              </a:rPr>
              <a:t>] https://www.health.harvard.edu/staying-healthy/exercising-to-relax</a:t>
            </a: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30</a:t>
            </a:r>
            <a:r>
              <a:rPr lang="de-DE" sz="1800" b="0" i="0" u="sng" strike="noStrike" dirty="0">
                <a:solidFill>
                  <a:srgbClr val="1155CC"/>
                </a:solidFill>
                <a:effectLst/>
                <a:latin typeface="Arial"/>
                <a:cs typeface="Arial"/>
              </a:rPr>
              <a:t>] https://youtu.be/ib1KCfsHcd8</a:t>
            </a: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31</a:t>
            </a:r>
            <a:r>
              <a:rPr lang="de-DE" sz="1800" b="0" i="0" u="sng" strike="noStrike" dirty="0">
                <a:solidFill>
                  <a:srgbClr val="1155CC"/>
                </a:solidFill>
                <a:effectLst/>
                <a:latin typeface="Arial"/>
                <a:cs typeface="Arial"/>
              </a:rPr>
              <a:t>] </a:t>
            </a:r>
            <a:r>
              <a:rPr lang="de-DE" sz="1800" b="0" i="0" u="sng" strike="noStrike" dirty="0">
                <a:solidFill>
                  <a:srgbClr val="1155CC"/>
                </a:solidFill>
                <a:effectLst/>
                <a:latin typeface="Arial"/>
                <a:cs typeface="Arial"/>
                <a:hlinkClick r:id="rId6"/>
              </a:rPr>
              <a:t>https://pmc.ncbi.nlm.nih.gov/articles/PMC6124841/</a:t>
            </a:r>
            <a:r>
              <a:rPr lang="de-DE" sz="1800" b="0" i="0" u="none" strike="noStrike" dirty="0">
                <a:solidFill>
                  <a:srgbClr val="000000"/>
                </a:solidFill>
                <a:effectLst/>
                <a:latin typeface="Arial"/>
                <a:cs typeface="Arial"/>
              </a:rPr>
              <a:t>  </a:t>
            </a:r>
            <a:endParaRPr lang="de-DE" dirty="0">
              <a:latin typeface="Arial"/>
              <a:cs typeface="Arial"/>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a:p>
        </p:txBody>
      </p:sp>
    </p:spTree>
    <p:extLst>
      <p:ext uri="{BB962C8B-B14F-4D97-AF65-F5344CB8AC3E}">
        <p14:creationId xmlns:p14="http://schemas.microsoft.com/office/powerpoint/2010/main" val="55403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6CBE3-5F0C-3FEC-6C04-6B8649FAB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5A331-4084-2F07-22AD-3ED6AB05F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07716-A821-E9A4-AD2A-E030A062A4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95BA3A-E57A-46D0-85EF-B438874422CA}"/>
              </a:ext>
            </a:extLst>
          </p:cNvPr>
          <p:cNvSpPr>
            <a:spLocks noGrp="1"/>
          </p:cNvSpPr>
          <p:nvPr>
            <p:ph type="sldNum" sz="quarter" idx="5"/>
          </p:nvPr>
        </p:nvSpPr>
        <p:spPr/>
        <p:txBody>
          <a:bodyPr/>
          <a:lstStyle/>
          <a:p>
            <a:fld id="{22289C57-55D7-40A4-A101-E74FAC7A092B}" type="slidenum">
              <a:rPr lang="en-US" smtClean="0"/>
              <a:t>28</a:t>
            </a:fld>
            <a:endParaRPr lang="en-US"/>
          </a:p>
        </p:txBody>
      </p:sp>
    </p:spTree>
    <p:extLst>
      <p:ext uri="{BB962C8B-B14F-4D97-AF65-F5344CB8AC3E}">
        <p14:creationId xmlns:p14="http://schemas.microsoft.com/office/powerpoint/2010/main" val="2787572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29</a:t>
            </a:fld>
            <a:endParaRPr lang="en-US"/>
          </a:p>
        </p:txBody>
      </p:sp>
    </p:spTree>
    <p:extLst>
      <p:ext uri="{BB962C8B-B14F-4D97-AF65-F5344CB8AC3E}">
        <p14:creationId xmlns:p14="http://schemas.microsoft.com/office/powerpoint/2010/main" val="57546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1973843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Detect:</a:t>
            </a:r>
          </a:p>
          <a:p>
            <a:r>
              <a:rPr lang="en-US"/>
              <a:t>[1]: </a:t>
            </a:r>
            <a:r>
              <a:rPr lang="en-US" dirty="0">
                <a:hlinkClick r:id="rId3"/>
              </a:rPr>
              <a:t>https://theholisticpsychologist.com/c-ptsd-workbook</a:t>
            </a:r>
            <a:endParaRPr lang="en-US"/>
          </a:p>
          <a:p>
            <a:r>
              <a:rPr lang="en-US"/>
              <a:t>[2]: </a:t>
            </a:r>
            <a:r>
              <a:rPr lang="en-US" dirty="0">
                <a:hlinkClick r:id="rId4"/>
              </a:rPr>
              <a:t>https://www.neilsperlingmd.com/blog/2018/04/the-link-between-stress-and-hearing-loss/</a:t>
            </a:r>
            <a:endParaRPr lang="en-US"/>
          </a:p>
          <a:p>
            <a:r>
              <a:rPr lang="en-US"/>
              <a:t>[3]: </a:t>
            </a:r>
            <a:r>
              <a:rPr lang="en-US" dirty="0">
                <a:hlinkClick r:id="rId5"/>
              </a:rPr>
              <a:t>https://pmc.ncbi.nlm.nih.gov/articles/PMC6483419/</a:t>
            </a:r>
            <a:r>
              <a:rPr lang="en-US" dirty="0"/>
              <a:t> </a:t>
            </a:r>
            <a:endParaRPr lang="en-US" dirty="0">
              <a:ea typeface="Calibri"/>
              <a:cs typeface="Calibri"/>
            </a:endParaRPr>
          </a:p>
          <a:p>
            <a:r>
              <a:rPr lang="en-US"/>
              <a:t>[4]: </a:t>
            </a:r>
            <a:r>
              <a:rPr lang="en-US" dirty="0">
                <a:hlinkClick r:id="rId6"/>
              </a:rPr>
              <a:t>https://my.clevelandclinic.org/health/articles/oxidative-stress</a:t>
            </a:r>
            <a:endParaRPr lang="en-US"/>
          </a:p>
          <a:p>
            <a:r>
              <a:rPr lang="en-US"/>
              <a:t>Investigate:</a:t>
            </a:r>
          </a:p>
          <a:p>
            <a:r>
              <a:rPr lang="en-US"/>
              <a:t>[5]: </a:t>
            </a:r>
            <a:r>
              <a:rPr lang="en-US" dirty="0">
                <a:hlinkClick r:id="rId7"/>
              </a:rPr>
              <a:t>https://www.amazon.com/How-Meet-Your-Self-Self-Discovery/dp/0063267713/ref=sr_1_5</a:t>
            </a:r>
            <a:endParaRPr lang="en-US"/>
          </a:p>
          <a:p>
            <a:r>
              <a:rPr lang="en-US"/>
              <a:t>[6]: </a:t>
            </a:r>
            <a:r>
              <a:rPr lang="en-US" dirty="0">
                <a:hlinkClick r:id="rId8"/>
              </a:rPr>
              <a:t>https://my.clevelandclinic.org/health/body/23005-adrenal-gland</a:t>
            </a:r>
            <a:endParaRPr lang="en-US"/>
          </a:p>
          <a:p>
            <a:r>
              <a:rPr lang="en-US"/>
              <a:t>[7]: </a:t>
            </a:r>
            <a:r>
              <a:rPr lang="en-US" dirty="0">
                <a:hlinkClick r:id="rId9"/>
              </a:rPr>
              <a:t>https://pubmed.ncbi.nlm.nih.gov/1356551</a:t>
            </a:r>
            <a:endParaRPr lang="en-US"/>
          </a:p>
          <a:p>
            <a:r>
              <a:rPr lang="en-US"/>
              <a:t>[8]: </a:t>
            </a:r>
            <a:r>
              <a:rPr lang="en-US" dirty="0">
                <a:hlinkClick r:id="rId10"/>
              </a:rPr>
              <a:t>https://www.ncbi.nlm.nih.gov/books/NBK202225/</a:t>
            </a:r>
            <a:r>
              <a:rPr lang="en-US" dirty="0"/>
              <a:t> </a:t>
            </a:r>
            <a:endParaRPr lang="en-US" dirty="0">
              <a:ea typeface="Calibri"/>
              <a:cs typeface="Calibri"/>
            </a:endParaRPr>
          </a:p>
          <a:p>
            <a:r>
              <a:rPr lang="en-US"/>
              <a:t>[9]: </a:t>
            </a:r>
            <a:r>
              <a:rPr lang="en-US" dirty="0">
                <a:hlinkClick r:id="rId11"/>
              </a:rPr>
              <a:t>https://www.sciencedirect.com/science/article/abs/pii/S2212962614000054</a:t>
            </a:r>
            <a:r>
              <a:rPr lang="en-US" dirty="0"/>
              <a:t> </a:t>
            </a:r>
            <a:endParaRPr lang="en-US" dirty="0">
              <a:ea typeface="Calibri"/>
              <a:cs typeface="Calibri"/>
            </a:endParaRPr>
          </a:p>
          <a:p>
            <a:r>
              <a:rPr lang="en-US"/>
              <a:t>[10]: </a:t>
            </a:r>
            <a:r>
              <a:rPr lang="en-US" dirty="0">
                <a:hlinkClick r:id="rId12"/>
              </a:rPr>
              <a:t>https://www.health.com/fight-flight-freeze-fawn-8348342</a:t>
            </a:r>
            <a:r>
              <a:rPr lang="en-US" dirty="0"/>
              <a:t> </a:t>
            </a:r>
            <a:endParaRPr lang="en-US" dirty="0">
              <a:ea typeface="Calibri"/>
              <a:cs typeface="Calibri"/>
            </a:endParaRPr>
          </a:p>
          <a:p>
            <a:r>
              <a:rPr lang="en-US"/>
              <a:t>[11]: </a:t>
            </a:r>
            <a:r>
              <a:rPr lang="en-US" dirty="0">
                <a:hlinkClick r:id="rId13"/>
              </a:rPr>
              <a:t>https://www.cdc.gov/aces/about/index.html</a:t>
            </a:r>
            <a:r>
              <a:rPr lang="en-US" dirty="0"/>
              <a:t> </a:t>
            </a:r>
            <a:endParaRPr lang="en-US" dirty="0">
              <a:ea typeface="Calibri"/>
              <a:cs typeface="Calibri"/>
            </a:endParaRPr>
          </a:p>
          <a:p>
            <a:r>
              <a:rPr lang="en-US"/>
              <a:t>Extra: </a:t>
            </a:r>
            <a:r>
              <a:rPr lang="en-US" dirty="0">
                <a:hlinkClick r:id="rId14"/>
              </a:rPr>
              <a:t>https://neurodivergentinsights.com/window-of-tolerance/</a:t>
            </a:r>
            <a:endParaRPr lang="en-US"/>
          </a:p>
          <a:p>
            <a:r>
              <a:rPr lang="en-US"/>
              <a:t>[12]: </a:t>
            </a:r>
            <a:r>
              <a:rPr lang="en-US" dirty="0">
                <a:hlinkClick r:id="rId15"/>
              </a:rPr>
              <a:t>https://management30.com/practice/moving-motivators/</a:t>
            </a:r>
            <a:endParaRPr lang="en-US"/>
          </a:p>
          <a:p>
            <a:r>
              <a:rPr lang="en-US" dirty="0"/>
              <a:t>Respond:</a:t>
            </a:r>
            <a:endParaRPr lang="en-US" dirty="0">
              <a:ea typeface="Calibri"/>
              <a:cs typeface="Calibri"/>
            </a:endParaRPr>
          </a:p>
          <a:p>
            <a:r>
              <a:rPr lang="en-US" dirty="0"/>
              <a:t>[13]: </a:t>
            </a:r>
            <a:r>
              <a:rPr lang="en-US" dirty="0">
                <a:hlinkClick r:id="rId16"/>
              </a:rPr>
              <a:t>https://www.mibluedaily.com/stories/mental-health/the-science-behind-decluttering</a:t>
            </a:r>
            <a:endParaRPr lang="en-US"/>
          </a:p>
          <a:p>
            <a:r>
              <a:rPr lang="en-US" dirty="0"/>
              <a:t>[14]: </a:t>
            </a:r>
            <a:r>
              <a:rPr lang="en-US" dirty="0">
                <a:hlinkClick r:id="rId17"/>
              </a:rPr>
              <a:t>https://extension.usu.edu/mentalhealth/articles/the-mental-benefits-of-decluttering</a:t>
            </a:r>
            <a:r>
              <a:rPr lang="en-US" dirty="0"/>
              <a:t> </a:t>
            </a:r>
            <a:endParaRPr lang="en-US" dirty="0">
              <a:ea typeface="Calibri"/>
              <a:cs typeface="Calibri"/>
            </a:endParaRPr>
          </a:p>
          <a:p>
            <a:r>
              <a:rPr lang="en-US" dirty="0"/>
              <a:t>Recover:</a:t>
            </a:r>
            <a:endParaRPr lang="en-US" dirty="0">
              <a:ea typeface="Calibri"/>
              <a:cs typeface="Calibri"/>
            </a:endParaRPr>
          </a:p>
          <a:p>
            <a:r>
              <a:rPr lang="en-US" dirty="0"/>
              <a:t>[15]:  </a:t>
            </a:r>
            <a:r>
              <a:rPr lang="en-US" dirty="0">
                <a:hlinkClick r:id="rId18"/>
              </a:rPr>
              <a:t>https://irenelyon.com/2024/04/05/orienting-its-simplicity-and-complexity-explained/</a:t>
            </a:r>
            <a:endParaRPr lang="en-US"/>
          </a:p>
          <a:p>
            <a:r>
              <a:rPr lang="en-US" dirty="0"/>
              <a:t>[16]: </a:t>
            </a:r>
            <a:r>
              <a:rPr lang="en-US" dirty="0">
                <a:hlinkClick r:id="rId19"/>
              </a:rPr>
              <a:t>https://www.healthline.com/health/adrenal-fatigue-diet?c=73499741563#symptoms</a:t>
            </a:r>
            <a:endParaRPr lang="en-US"/>
          </a:p>
          <a:p>
            <a:r>
              <a:rPr lang="en-US" dirty="0"/>
              <a:t>[17]: </a:t>
            </a:r>
            <a:r>
              <a:rPr lang="en-US" dirty="0">
                <a:hlinkClick r:id="rId20"/>
              </a:rPr>
              <a:t>https://www.news-medical.net/news/20241004/Greater-bean-and-pulse-intake-linked-to-improved-nutrient-intake-and-diet-quality-in-American-adults.aspx</a:t>
            </a:r>
            <a:r>
              <a:rPr lang="en-US" dirty="0"/>
              <a:t>  </a:t>
            </a:r>
            <a:endParaRPr lang="en-US" dirty="0">
              <a:ea typeface="Calibri"/>
              <a:cs typeface="Calibri"/>
            </a:endParaRPr>
          </a:p>
          <a:p>
            <a:r>
              <a:rPr lang="en-US" dirty="0"/>
              <a:t>[18]: </a:t>
            </a:r>
            <a:r>
              <a:rPr lang="en-US" dirty="0">
                <a:hlinkClick r:id="rId21"/>
              </a:rPr>
              <a:t>https://pubmed.ncbi.nlm.nih.gov/20074458/</a:t>
            </a:r>
            <a:endParaRPr lang="en-US"/>
          </a:p>
          <a:p>
            <a:r>
              <a:rPr lang="en-US" dirty="0"/>
              <a:t>[19]: </a:t>
            </a:r>
            <a:r>
              <a:rPr lang="en-US" dirty="0">
                <a:hlinkClick r:id="rId22"/>
              </a:rPr>
              <a:t>https://irenelyon.com/2024/06/07/how-a-lack-of-natural-play-connects-to-trauma-nervous-system-healing</a:t>
            </a:r>
            <a:endParaRPr lang="en-US"/>
          </a:p>
          <a:p>
            <a:r>
              <a:rPr lang="en-US" dirty="0"/>
              <a:t>[20]: </a:t>
            </a:r>
            <a:r>
              <a:rPr lang="en-US" dirty="0">
                <a:hlinkClick r:id="rId23"/>
              </a:rPr>
              <a:t>https://www.nih.gov/news-events/news-releases/study-shows-how-taking-short-breaks-may-help-our-brains-learn-new-skills</a:t>
            </a:r>
            <a:endParaRPr lang="en-US"/>
          </a:p>
          <a:p>
            <a:r>
              <a:rPr lang="en-US" dirty="0"/>
              <a:t>[21]: </a:t>
            </a:r>
            <a:r>
              <a:rPr lang="en-US" dirty="0">
                <a:hlinkClick r:id="rId24"/>
              </a:rPr>
              <a:t>https://pmc.ncbi.nlm.nih.gov/articles/PMC5858437/</a:t>
            </a:r>
            <a:r>
              <a:rPr lang="en-US" dirty="0"/>
              <a:t> </a:t>
            </a:r>
            <a:endParaRPr lang="en-US" dirty="0">
              <a:ea typeface="Calibri"/>
              <a:cs typeface="Calibri"/>
            </a:endParaRPr>
          </a:p>
          <a:p>
            <a:r>
              <a:rPr lang="en-US" dirty="0"/>
              <a:t>[22]: </a:t>
            </a:r>
            <a:r>
              <a:rPr lang="en-US" dirty="0">
                <a:hlinkClick r:id="rId25"/>
              </a:rPr>
              <a:t>https://assuredhealthcareandwellness.co.uk/the-psychological-impact-of-functional-freeze-and-how-to-break-free/</a:t>
            </a:r>
            <a:endParaRPr lang="en-US"/>
          </a:p>
          <a:p>
            <a:r>
              <a:rPr lang="en-US" dirty="0"/>
              <a:t>[23]: </a:t>
            </a:r>
            <a:r>
              <a:rPr lang="en-US" dirty="0">
                <a:hlinkClick r:id="rId26"/>
              </a:rPr>
              <a:t>https://pmc.ncbi.nlm.nih.gov/articles/PMC7850288/</a:t>
            </a:r>
            <a:r>
              <a:rPr lang="en-US" dirty="0"/>
              <a:t> </a:t>
            </a:r>
            <a:endParaRPr lang="en-US" dirty="0">
              <a:ea typeface="Calibri"/>
              <a:cs typeface="Calibri"/>
            </a:endParaRPr>
          </a:p>
          <a:p>
            <a:r>
              <a:rPr lang="en-US" dirty="0"/>
              <a:t>[24]: </a:t>
            </a:r>
            <a:r>
              <a:rPr lang="en-US" dirty="0">
                <a:hlinkClick r:id="rId27"/>
              </a:rPr>
              <a:t>https://www.spandidos-publications.com/10.3892/ije.2024.21</a:t>
            </a:r>
            <a:endParaRPr lang="en-US"/>
          </a:p>
          <a:p>
            <a:r>
              <a:rPr lang="en-US" dirty="0"/>
              <a:t>[25]: </a:t>
            </a:r>
            <a:r>
              <a:rPr lang="en-US" dirty="0">
                <a:hlinkClick r:id="rId28"/>
              </a:rPr>
              <a:t>https://nypost.com/2025/03/19/health/stress-and-trauma-can-change-dna-and-the-dna-of-descendants/</a:t>
            </a:r>
            <a:endParaRPr lang="en-US"/>
          </a:p>
          <a:p>
            <a:r>
              <a:rPr lang="en-US" dirty="0"/>
              <a:t>Prevent:</a:t>
            </a:r>
            <a:endParaRPr lang="en-US" dirty="0">
              <a:ea typeface="Calibri"/>
              <a:cs typeface="Calibri"/>
            </a:endParaRPr>
          </a:p>
          <a:p>
            <a:r>
              <a:rPr lang="en-US" dirty="0"/>
              <a:t>[26]: </a:t>
            </a:r>
            <a:r>
              <a:rPr lang="en-US" dirty="0">
                <a:hlinkClick r:id="rId29"/>
              </a:rPr>
              <a:t>https://www.amazon.com/Set-Boundaries-Find-Peace-Reclaiming/dp/0593192095</a:t>
            </a:r>
            <a:r>
              <a:rPr lang="en-US" dirty="0"/>
              <a:t> </a:t>
            </a:r>
            <a:endParaRPr lang="en-US" dirty="0">
              <a:ea typeface="Calibri"/>
              <a:cs typeface="Calibri"/>
            </a:endParaRPr>
          </a:p>
          <a:p>
            <a:r>
              <a:rPr lang="en-US" dirty="0"/>
              <a:t>[27]: </a:t>
            </a:r>
            <a:r>
              <a:rPr lang="en-US" dirty="0">
                <a:hlinkClick r:id="rId30"/>
              </a:rPr>
              <a:t>https://pmc.ncbi.nlm.nih.gov/articles/PMC8276649/</a:t>
            </a:r>
            <a:endParaRPr lang="en-US"/>
          </a:p>
          <a:p>
            <a:r>
              <a:rPr lang="en-US" dirty="0"/>
              <a:t>[28]: </a:t>
            </a:r>
            <a:r>
              <a:rPr lang="en-US" dirty="0">
                <a:hlinkClick r:id="rId31"/>
              </a:rPr>
              <a:t>https://pmc.ncbi.nlm.nih.gov/articles/PMC5518443/</a:t>
            </a:r>
            <a:endParaRPr lang="en-US"/>
          </a:p>
          <a:p>
            <a:r>
              <a:rPr lang="en-US" dirty="0"/>
              <a:t>[29]: </a:t>
            </a:r>
            <a:r>
              <a:rPr lang="en-US" dirty="0">
                <a:hlinkClick r:id="rId32"/>
              </a:rPr>
              <a:t>https://www.health.harvard.edu/staying-healthy/exercising-to-relax</a:t>
            </a:r>
            <a:endParaRPr lang="en-US"/>
          </a:p>
          <a:p>
            <a:r>
              <a:rPr lang="en-US" dirty="0"/>
              <a:t>[30]: </a:t>
            </a:r>
            <a:r>
              <a:rPr lang="en-US" dirty="0">
                <a:hlinkClick r:id="rId33"/>
              </a:rPr>
              <a:t>https://youtu.be/ib1KCfsHcd8</a:t>
            </a:r>
            <a:endParaRPr lang="en-US"/>
          </a:p>
          <a:p>
            <a:r>
              <a:rPr lang="en-US" dirty="0"/>
              <a:t>[31]: </a:t>
            </a:r>
            <a:r>
              <a:rPr lang="en-US" dirty="0">
                <a:hlinkClick r:id="rId34"/>
              </a:rPr>
              <a:t>https://pmc.ncbi.nlm.nih.gov/articles/PMC6124841/</a:t>
            </a:r>
            <a:r>
              <a:rPr lang="en-US" dirty="0"/>
              <a:t>  </a:t>
            </a:r>
            <a:endParaRPr lang="en-US" dirty="0">
              <a:ea typeface="Calibri"/>
              <a:cs typeface="Calibri"/>
            </a:endParaRPr>
          </a:p>
          <a:p>
            <a:r>
              <a:rPr lang="en-US" dirty="0"/>
              <a:t> </a:t>
            </a:r>
            <a:endParaRPr lang="en-US" dirty="0">
              <a:ea typeface="Calibri"/>
              <a:cs typeface="Calibri"/>
            </a:endParaRPr>
          </a:p>
          <a:p>
            <a:r>
              <a:rPr lang="en-US" dirty="0"/>
              <a:t> </a:t>
            </a:r>
            <a:endParaRPr lang="en-US" dirty="0">
              <a:ea typeface="Calibri"/>
              <a:cs typeface="Calibri"/>
            </a:endParaRPr>
          </a:p>
          <a:p>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30</a:t>
            </a:fld>
            <a:endParaRPr lang="en-US"/>
          </a:p>
        </p:txBody>
      </p:sp>
    </p:spTree>
    <p:extLst>
      <p:ext uri="{BB962C8B-B14F-4D97-AF65-F5344CB8AC3E}">
        <p14:creationId xmlns:p14="http://schemas.microsoft.com/office/powerpoint/2010/main" val="13462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31</a:t>
            </a:fld>
            <a:endParaRPr lang="en-US"/>
          </a:p>
        </p:txBody>
      </p:sp>
    </p:spTree>
    <p:extLst>
      <p:ext uri="{BB962C8B-B14F-4D97-AF65-F5344CB8AC3E}">
        <p14:creationId xmlns:p14="http://schemas.microsoft.com/office/powerpoint/2010/main" val="70268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209032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404043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create for me 1 image 1 female software developer experiencing concentration and procrastination problems in the workplace. the person should be pictured in a modern office environment, wearing casual office clothes.</a:t>
            </a:r>
          </a:p>
          <a:p>
            <a:endParaRPr lang="en-US"/>
          </a:p>
          <a:p>
            <a:r>
              <a:rPr lang="en-US"/>
              <a:t>[3] </a:t>
            </a:r>
            <a:r>
              <a:rPr lang="de-DE" sz="1800" b="0" i="0" u="sng" strike="noStrike">
                <a:solidFill>
                  <a:srgbClr val="1155CC"/>
                </a:solidFill>
                <a:effectLst/>
                <a:latin typeface="Arial" panose="020B0604020202020204" pitchFamily="34" charset="0"/>
                <a:hlinkClick r:id="rId3"/>
              </a:rPr>
              <a:t>https://theholisticpsychologist.com/c-ptsd-workbook</a:t>
            </a:r>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a:p>
        </p:txBody>
      </p:sp>
    </p:spTree>
    <p:extLst>
      <p:ext uri="{BB962C8B-B14F-4D97-AF65-F5344CB8AC3E}">
        <p14:creationId xmlns:p14="http://schemas.microsoft.com/office/powerpoint/2010/main" val="1528343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for me 1 image a software developer experiencing sleepiness in the workplace. the person should be pictured in a modern office environment, wearing casual office clothes.</a:t>
            </a:r>
          </a:p>
          <a:p>
            <a:endParaRPr lang="en-US"/>
          </a:p>
          <a:p>
            <a:r>
              <a:rPr lang="en-US" dirty="0"/>
              <a:t>[2] </a:t>
            </a:r>
            <a:r>
              <a:rPr lang="de-DE" sz="1800" b="0" i="0" u="sng" strike="noStrike" dirty="0">
                <a:solidFill>
                  <a:srgbClr val="1155CC"/>
                </a:solidFill>
                <a:effectLst/>
                <a:latin typeface="Arial"/>
                <a:cs typeface="Arial"/>
                <a:hlinkClick r:id="rId3"/>
              </a:rPr>
              <a:t>https://www.neilsperlingmd.com/blog/2018/04/the-link-between-stress-and-hearing-loss/</a:t>
            </a:r>
            <a:r>
              <a:rPr lang="en-US" sz="1800" b="0" i="0" u="sng" strike="noStrike" dirty="0">
                <a:solidFill>
                  <a:srgbClr val="1155CC"/>
                </a:solidFill>
                <a:effectLst/>
                <a:latin typeface="Arial"/>
                <a:cs typeface="Arial"/>
              </a:rPr>
              <a:t> , </a:t>
            </a:r>
          </a:p>
          <a:p>
            <a:r>
              <a:rPr lang="en-US" sz="1800" u="sng" dirty="0">
                <a:solidFill>
                  <a:srgbClr val="1155CC"/>
                </a:solidFill>
                <a:latin typeface="Arial"/>
                <a:cs typeface="Arial"/>
              </a:rPr>
              <a:t>[3</a:t>
            </a:r>
            <a:r>
              <a:rPr lang="en-US" sz="1800" b="0" i="0" u="sng" strike="noStrike" dirty="0">
                <a:solidFill>
                  <a:srgbClr val="1155CC"/>
                </a:solidFill>
                <a:effectLst/>
                <a:latin typeface="Arial"/>
                <a:cs typeface="Arial"/>
              </a:rPr>
              <a:t>] https://pmc.ncbi.nlm.nih.gov/articles/PMC6483419/ </a:t>
            </a:r>
          </a:p>
          <a:p>
            <a:r>
              <a:rPr lang="en-US" sz="1800" b="0" i="0" u="sng" strike="noStrike" dirty="0">
                <a:solidFill>
                  <a:srgbClr val="1155CC"/>
                </a:solidFill>
                <a:effectLst/>
                <a:latin typeface="Arial"/>
                <a:cs typeface="Arial"/>
              </a:rPr>
              <a:t>[</a:t>
            </a:r>
            <a:r>
              <a:rPr lang="en-US" sz="1800" u="sng" dirty="0">
                <a:solidFill>
                  <a:srgbClr val="1155CC"/>
                </a:solidFill>
                <a:latin typeface="Arial"/>
                <a:cs typeface="Arial"/>
              </a:rPr>
              <a:t>4</a:t>
            </a:r>
            <a:r>
              <a:rPr lang="en-US" sz="1800" b="0" i="0" u="sng" strike="noStrike" dirty="0">
                <a:solidFill>
                  <a:srgbClr val="1155CC"/>
                </a:solidFill>
                <a:effectLst/>
                <a:latin typeface="Arial"/>
                <a:cs typeface="Arial"/>
              </a:rPr>
              <a:t>] https://my.clevelandclinic.org/health/articles/oxidative-stress</a:t>
            </a:r>
            <a:endParaRPr lang="en-US" dirty="0">
              <a:latin typeface="Arial"/>
              <a:cs typeface="Arial"/>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a:p>
        </p:txBody>
      </p:sp>
    </p:spTree>
    <p:extLst>
      <p:ext uri="{BB962C8B-B14F-4D97-AF65-F5344CB8AC3E}">
        <p14:creationId xmlns:p14="http://schemas.microsoft.com/office/powerpoint/2010/main" val="3961484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a:p>
        </p:txBody>
      </p:sp>
    </p:spTree>
    <p:extLst>
      <p:ext uri="{BB962C8B-B14F-4D97-AF65-F5344CB8AC3E}">
        <p14:creationId xmlns:p14="http://schemas.microsoft.com/office/powerpoint/2010/main" val="206614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[5] </a:t>
            </a:r>
            <a:r>
              <a:rPr lang="de-DE" sz="1800" b="0" i="0" u="sng" strike="noStrike" dirty="0">
                <a:solidFill>
                  <a:srgbClr val="1155CC"/>
                </a:solidFill>
                <a:effectLst/>
                <a:latin typeface="Arial"/>
                <a:cs typeface="Arial"/>
                <a:hlinkClick r:id="rId3"/>
              </a:rPr>
              <a:t>https://www.amazon.com/How-Meet-Your-Self-Self-Discovery/dp/0063267713/ref=sr_1_5</a:t>
            </a:r>
            <a:endParaRPr lang="de-DE" sz="1800" b="0" i="0" u="sng" strike="noStrike" dirty="0">
              <a:solidFill>
                <a:srgbClr val="1155CC"/>
              </a:solidFill>
              <a:effectLst/>
              <a:latin typeface="Arial"/>
              <a:cs typeface="Arial"/>
            </a:endParaRP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6</a:t>
            </a:r>
            <a:r>
              <a:rPr lang="de-DE" sz="1800" b="0" i="0" u="sng" strike="noStrike" dirty="0">
                <a:solidFill>
                  <a:srgbClr val="1155CC"/>
                </a:solidFill>
                <a:effectLst/>
                <a:latin typeface="Arial"/>
                <a:cs typeface="Arial"/>
              </a:rPr>
              <a:t>] https://my.clevelandclinic.org/health/body/23005-adrenal-gland</a:t>
            </a:r>
            <a:endParaRPr lang="de-DE" dirty="0">
              <a:latin typeface="Arial"/>
              <a:cs typeface="Arial"/>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a:p>
        </p:txBody>
      </p:sp>
    </p:spTree>
    <p:extLst>
      <p:ext uri="{BB962C8B-B14F-4D97-AF65-F5344CB8AC3E}">
        <p14:creationId xmlns:p14="http://schemas.microsoft.com/office/powerpoint/2010/main" val="54338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[7] </a:t>
            </a:r>
            <a:r>
              <a:rPr lang="de-DE" sz="1800" b="0" i="0" u="sng" strike="noStrike" dirty="0">
                <a:solidFill>
                  <a:srgbClr val="1155CC"/>
                </a:solidFill>
                <a:effectLst/>
                <a:latin typeface="Arial"/>
                <a:cs typeface="Arial"/>
                <a:hlinkClick r:id="rId3"/>
              </a:rPr>
              <a:t>https://pubmed.ncbi.nlm.nih.gov/1356551</a:t>
            </a:r>
            <a:endParaRPr lang="de-DE" sz="1800" b="0" i="0" u="sng" strike="noStrike" dirty="0">
              <a:solidFill>
                <a:srgbClr val="1155CC"/>
              </a:solidFill>
              <a:effectLst/>
              <a:latin typeface="Arial"/>
              <a:cs typeface="Arial"/>
            </a:endParaRPr>
          </a:p>
          <a:p>
            <a:r>
              <a:rPr lang="de-DE" sz="1800" b="0" i="0" u="sng" strike="noStrike" dirty="0">
                <a:solidFill>
                  <a:srgbClr val="1155CC"/>
                </a:solidFill>
                <a:effectLst/>
                <a:latin typeface="Arial"/>
                <a:cs typeface="Arial"/>
              </a:rPr>
              <a:t>[</a:t>
            </a:r>
            <a:r>
              <a:rPr lang="de-DE" sz="1800" u="sng" dirty="0">
                <a:solidFill>
                  <a:srgbClr val="1155CC"/>
                </a:solidFill>
                <a:latin typeface="Arial"/>
                <a:cs typeface="Arial"/>
              </a:rPr>
              <a:t>8</a:t>
            </a:r>
            <a:r>
              <a:rPr lang="de-DE" sz="1800" b="0" i="0" u="sng" strike="noStrike" dirty="0">
                <a:solidFill>
                  <a:srgbClr val="1155CC"/>
                </a:solidFill>
                <a:effectLst/>
                <a:latin typeface="Arial"/>
                <a:cs typeface="Arial"/>
              </a:rPr>
              <a:t>] </a:t>
            </a:r>
            <a:r>
              <a:rPr lang="de-DE" sz="1800" b="0" i="0" u="sng" strike="noStrike" dirty="0">
                <a:solidFill>
                  <a:srgbClr val="1155CC"/>
                </a:solidFill>
                <a:effectLst/>
                <a:latin typeface="Arial"/>
                <a:cs typeface="Arial"/>
                <a:hlinkClick r:id="rId4"/>
              </a:rPr>
              <a:t>https://www.ncbi.nlm.nih.gov/books/NBK202225/</a:t>
            </a:r>
            <a:r>
              <a:rPr lang="de-DE" sz="1800" b="0" i="0" u="none" strike="noStrike" dirty="0">
                <a:solidFill>
                  <a:srgbClr val="000000"/>
                </a:solidFill>
                <a:effectLst/>
                <a:latin typeface="Arial"/>
                <a:cs typeface="Arial"/>
              </a:rPr>
              <a:t> </a:t>
            </a:r>
            <a:endParaRPr lang="de-DE" dirty="0">
              <a:latin typeface="Arial"/>
              <a:cs typeface="Arial"/>
            </a:endParaRPr>
          </a:p>
          <a:p>
            <a:r>
              <a:rPr lang="de-DE" dirty="0"/>
              <a:t>[9] </a:t>
            </a:r>
            <a:r>
              <a:rPr lang="de-DE" sz="1800" b="0" i="0" u="sng" strike="noStrike" dirty="0">
                <a:solidFill>
                  <a:srgbClr val="1155CC"/>
                </a:solidFill>
                <a:effectLst/>
                <a:latin typeface="Arial"/>
                <a:cs typeface="Arial"/>
                <a:hlinkClick r:id="rId5"/>
              </a:rPr>
              <a:t>https://www.sciencedirect.com/science/article/abs/pii/S2212962614000054</a:t>
            </a:r>
            <a:r>
              <a:rPr lang="de-DE" sz="1800" b="0" i="0" u="none" strike="noStrike" dirty="0">
                <a:solidFill>
                  <a:srgbClr val="000000"/>
                </a:solidFill>
                <a:effectLst/>
                <a:latin typeface="Arial"/>
                <a:cs typeface="Arial"/>
              </a:rPr>
              <a:t> </a:t>
            </a:r>
          </a:p>
          <a:p>
            <a:endParaRPr lang="de-DE" sz="1800" b="0" i="0" u="none" strike="noStrike">
              <a:solidFill>
                <a:srgbClr val="000000"/>
              </a:solidFill>
              <a:effectLst/>
              <a:latin typeface="Arial" panose="020B0604020202020204" pitchFamily="34" charset="0"/>
            </a:endParaRPr>
          </a:p>
          <a:p>
            <a:endParaRPr lang="de-DE" sz="1800" b="0" i="0" u="none" strike="noStrike">
              <a:solidFill>
                <a:srgbClr val="000000"/>
              </a:solidFill>
              <a:effectLst/>
              <a:latin typeface="Arial" panose="020B0604020202020204" pitchFamily="34" charset="0"/>
            </a:endParaRPr>
          </a:p>
          <a:p>
            <a:pPr>
              <a:buFont typeface="Arial" panose="020B0604020202020204" pitchFamily="34" charset="0"/>
              <a:buChar char="•"/>
            </a:pPr>
            <a:r>
              <a:rPr lang="en-US" sz="1800" dirty="0">
                <a:effectLst/>
                <a:latin typeface="Segoe UI"/>
                <a:cs typeface="Segoe UI"/>
              </a:rPr>
              <a:t>Cortisol = </a:t>
            </a:r>
            <a:r>
              <a:rPr lang="en-US" sz="2800" dirty="0"/>
              <a:t>Regulates blood pressure and blood sugar levels, Controls the body's metabolism, Reduces inflammation, Helps the body respond to stress or danger, Helps control the sleep-wake cycle, Plays a role in the growth and development of an unborn baby, Chronic stress or chronic overload can cause cortisol levels to remain permanently elevated This can lead to a variety of health problems, including: Sleep disorders + Weight gain + Depression + Weakened immune defense</a:t>
            </a:r>
            <a:endParaRPr lang="en-US" sz="28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a:cs typeface="Segoe UI"/>
              </a:rPr>
              <a:t>Aldosterone = </a:t>
            </a:r>
            <a:r>
              <a:rPr lang="en-US" sz="2800" dirty="0"/>
              <a:t>plays a central role in </a:t>
            </a:r>
            <a:r>
              <a:rPr lang="en-US" sz="2800" b="1" dirty="0"/>
              <a:t>regulating blood pressure and the levels of sodium and potassium (electrolytes) in your blood, </a:t>
            </a:r>
            <a:r>
              <a:rPr lang="en-US" sz="2800" b="0" dirty="0"/>
              <a:t>can cause </a:t>
            </a:r>
            <a:r>
              <a:rPr lang="en-US" sz="2800" b="1" dirty="0"/>
              <a:t>high blood pressure</a:t>
            </a:r>
            <a:endParaRPr lang="en-US" sz="1800" dirty="0">
              <a:effectLst/>
              <a:latin typeface="Segoe UI" panose="020B0502040204020203" pitchFamily="34" charset="0"/>
            </a:endParaRPr>
          </a:p>
          <a:p>
            <a:pPr>
              <a:buNone/>
            </a:pPr>
            <a:r>
              <a:rPr lang="en-US" sz="1800" dirty="0">
                <a:effectLst/>
                <a:latin typeface="Segoe UI"/>
                <a:cs typeface="Segoe UI"/>
              </a:rPr>
              <a:t>Adrenaline = a</a:t>
            </a:r>
            <a:r>
              <a:rPr lang="en-US" sz="2800" dirty="0"/>
              <a:t>lso known as epinephrine, is a hormone that prepares the body to respond to stressful situations. This is known as the "fight-or-flight" </a:t>
            </a:r>
            <a:r>
              <a:rPr lang="en-US" sz="2800" dirty="0" err="1"/>
              <a:t>respons</a:t>
            </a:r>
            <a:r>
              <a:rPr lang="en-US" sz="2800" dirty="0"/>
              <a:t>, When you're stressed, your brain signals the adrenal glands to release adrenaline into the bloodstream. Adrenaline increases your heart rate, breathing, and senses.  You might feel an adrenaline rush, which can include rapid heart rate, sweating, and dilated pupil; </a:t>
            </a:r>
            <a:r>
              <a:rPr lang="en-US" sz="2800" dirty="0" err="1"/>
              <a:t>timulate</a:t>
            </a:r>
            <a:r>
              <a:rPr lang="en-US" sz="2800" dirty="0"/>
              <a:t> and revitalize the heart during a heart attack + Narrow blood vessels + Open the airways to reduce breathing difficulties</a:t>
            </a:r>
            <a:br>
              <a:rPr lang="en-US" sz="1800" dirty="0">
                <a:effectLst/>
                <a:latin typeface="Segoe UI" panose="020B0502040204020203" pitchFamily="34" charset="0"/>
                <a:cs typeface="Segoe UI"/>
              </a:rPr>
            </a:br>
            <a:br>
              <a:rPr lang="en-US" sz="1800" dirty="0">
                <a:effectLst/>
                <a:latin typeface="Segoe UI" panose="020B0502040204020203" pitchFamily="34" charset="0"/>
                <a:cs typeface="Segoe UI"/>
              </a:rPr>
            </a:br>
            <a:r>
              <a:rPr lang="en-US" sz="1800" dirty="0">
                <a:effectLst/>
                <a:latin typeface="Segoe UI"/>
                <a:cs typeface="Segoe UI"/>
              </a:rPr>
              <a:t>Additionally, should be noted that chronic high levels of cortisol (the stress hormone) in burnout can impact sleep, cognitive issues, cardiovascular risks (high blood pressure, elevated pulse, increased risk for heart damage), weight gain, anxiety, etc.</a:t>
            </a:r>
          </a:p>
          <a:p>
            <a:endParaRPr lang="de-DE"/>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a:p>
        </p:txBody>
      </p:sp>
    </p:spTree>
    <p:extLst>
      <p:ext uri="{BB962C8B-B14F-4D97-AF65-F5344CB8AC3E}">
        <p14:creationId xmlns:p14="http://schemas.microsoft.com/office/powerpoint/2010/main" val="1728619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DC7C-11A8-0D52-7184-76989F08C6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49BEAD-8252-F25C-66BD-A64A8E6EF33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D4F8A21-BD5F-72C1-5CD5-46AA55B4BDD3}"/>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AB7A9AA9-0D7B-E610-FD44-BFDB49B721BF}"/>
              </a:ext>
            </a:extLst>
          </p:cNvPr>
          <p:cNvSpPr>
            <a:spLocks noGrp="1"/>
          </p:cNvSpPr>
          <p:nvPr>
            <p:ph type="sldNum" sz="quarter" idx="12"/>
          </p:nvPr>
        </p:nvSpPr>
        <p:spPr/>
        <p:txBody>
          <a:bodyPr/>
          <a:lstStyle/>
          <a:p>
            <a:fld id="{A49DFD55-3C28-40EF-9E31-A92D2E4017FF}" type="slidenum">
              <a:rPr lang="en-US" smtClean="0"/>
              <a:t>‹#›</a:t>
            </a:fld>
            <a:endParaRPr lang="en-US"/>
          </a:p>
        </p:txBody>
      </p:sp>
      <p:sp>
        <p:nvSpPr>
          <p:cNvPr id="6" name="Text Placeholder 2">
            <a:extLst>
              <a:ext uri="{FF2B5EF4-FFF2-40B4-BE49-F238E27FC236}">
                <a16:creationId xmlns:a16="http://schemas.microsoft.com/office/drawing/2014/main" id="{E25DFEC0-AC51-75CE-10D1-57F059A386E7}"/>
              </a:ext>
            </a:extLst>
          </p:cNvPr>
          <p:cNvSpPr>
            <a:spLocks noGrp="1"/>
          </p:cNvSpPr>
          <p:nvPr>
            <p:ph idx="1"/>
          </p:nvPr>
        </p:nvSpPr>
        <p:spPr>
          <a:xfrm>
            <a:off x="573437" y="1513668"/>
            <a:ext cx="11132949" cy="46632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847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1"/>
            <a:ext cx="8581030" cy="87334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7" y="1497012"/>
            <a:ext cx="8581030" cy="4673118"/>
          </a:xfrm>
        </p:spPr>
        <p:txBody>
          <a:bodyPr>
            <a:normAutofit/>
          </a:bodyPr>
          <a:lstStyle>
            <a:lvl1pPr marL="287338" indent="-287338">
              <a:lnSpc>
                <a:spcPct val="100000"/>
              </a:lnSpc>
              <a:buFont typeface="Arial" panose="020B0604020202020204" pitchFamily="34" charset="0"/>
              <a:buChar char="•"/>
              <a:defRPr sz="2800" b="1" spc="50" baseline="0"/>
            </a:lvl1pPr>
            <a:lvl2pPr marL="460375" indent="-290513">
              <a:lnSpc>
                <a:spcPct val="100000"/>
              </a:lnSpc>
              <a:spcBef>
                <a:spcPts val="1000"/>
              </a:spcBef>
              <a:buFont typeface="Arial" panose="020B0604020202020204" pitchFamily="34" charset="0"/>
              <a:buChar char="•"/>
              <a:defRPr sz="2400" spc="50" baseline="0"/>
            </a:lvl2pPr>
            <a:lvl3pPr marL="566738" indent="-220663">
              <a:lnSpc>
                <a:spcPct val="100000"/>
              </a:lnSpc>
              <a:spcBef>
                <a:spcPts val="1000"/>
              </a:spcBef>
              <a:buFont typeface="Arial" panose="020B0604020202020204" pitchFamily="34" charset="0"/>
              <a:buChar char="•"/>
              <a:defRPr sz="2000" spc="50" baseline="0"/>
            </a:lvl3pPr>
            <a:lvl4pPr marL="859536" indent="-285750">
              <a:lnSpc>
                <a:spcPct val="100000"/>
              </a:lnSpc>
              <a:spcBef>
                <a:spcPts val="1000"/>
              </a:spcBef>
              <a:buFont typeface="Arial" panose="020B0604020202020204" pitchFamily="34" charset="0"/>
              <a:buChar char="•"/>
              <a:defRPr sz="2000" spc="50" baseline="0"/>
            </a:lvl4pPr>
            <a:lvl5pPr marL="1143000" indent="-285750">
              <a:lnSpc>
                <a:spcPct val="100000"/>
              </a:lnSpc>
              <a:spcBef>
                <a:spcPts val="1000"/>
              </a:spcBef>
              <a:buFont typeface="Arial" panose="020B0604020202020204" pitchFamily="34" charset="0"/>
              <a:buChar char="•"/>
              <a:defRPr sz="20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4973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401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11208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573436" y="365126"/>
            <a:ext cx="11132949" cy="92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573437" y="1513668"/>
            <a:ext cx="11132949" cy="46632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75" r:id="rId1"/>
    <p:sldLayoutId id="2147483649" r:id="rId2"/>
    <p:sldLayoutId id="2147483650" r:id="rId3"/>
    <p:sldLayoutId id="2147483669" r:id="rId4"/>
    <p:sldLayoutId id="2147483670" r:id="rId5"/>
    <p:sldLayoutId id="2147483651" r:id="rId6"/>
    <p:sldLayoutId id="2147483671" r:id="rId7"/>
    <p:sldLayoutId id="2147483672" r:id="rId8"/>
    <p:sldLayoutId id="2147483673" r:id="rId9"/>
    <p:sldLayoutId id="2147483664" r:id="rId10"/>
    <p:sldLayoutId id="2147483674" r:id="rId11"/>
    <p:sldLayoutId id="2147483653" r:id="rId12"/>
    <p:sldLayoutId id="2147483667" r:id="rId13"/>
    <p:sldLayoutId id="2147483665" r:id="rId14"/>
  </p:sldLayoutIdLst>
  <p:hf hdr="0" ftr="0" dt="0"/>
  <p:txStyles>
    <p:titleStyle>
      <a:lvl1pPr algn="l" defTabSz="914400" rtl="0" eaLnBrk="1" latinLnBrk="0" hangingPunct="1">
        <a:lnSpc>
          <a:spcPct val="90000"/>
        </a:lnSpc>
        <a:spcBef>
          <a:spcPct val="0"/>
        </a:spcBef>
        <a:buNone/>
        <a:defRPr sz="4400" kern="1200" cap="none"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Ted_Lasso" TargetMode="External"/><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hyperlink" Target="https://en.wikipedia.org/wiki/Jeremy_Allen_Whit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cancer.gov/publications/dictionaries/cancer-terms/def/adrenal-glan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cariteranmft.com/f/polyvagal-theory-and-fightflightfreeze"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github.com/d3sre/IntelligentProcessLifecycle"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github.com/d3sre/Other_Presentations/blob/main/Burnout-DIPRR-References-All.txt"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791184" y="3644630"/>
            <a:ext cx="10592506" cy="2885560"/>
          </a:xfrm>
        </p:spPr>
        <p:txBody>
          <a:bodyPr anchor="ctr"/>
          <a:lstStyle/>
          <a:p>
            <a:pPr algn="r"/>
            <a:r>
              <a:rPr lang="en-US" sz="3200" noProof="0" dirty="0"/>
              <a:t>FIRST 2025</a:t>
            </a:r>
            <a:br>
              <a:rPr lang="en-US" b="1" noProof="0" dirty="0"/>
            </a:br>
            <a:br>
              <a:rPr lang="en-US" b="1" noProof="0" dirty="0"/>
            </a:br>
            <a:r>
              <a:rPr lang="en-US" b="1" noProof="0" dirty="0"/>
              <a:t>Burnout:</a:t>
            </a:r>
            <a:br>
              <a:rPr lang="en-US" noProof="0" dirty="0"/>
            </a:br>
            <a:r>
              <a:rPr lang="en-US" noProof="0" dirty="0"/>
              <a:t>Detect, Investigate, Respond, Recover, Prevent	</a:t>
            </a:r>
            <a:br>
              <a:rPr lang="en-US" noProof="0" dirty="0"/>
            </a:br>
            <a:br>
              <a:rPr lang="en-US" sz="1400" noProof="0" dirty="0"/>
            </a:br>
            <a:r>
              <a:rPr lang="en-US" sz="3200" noProof="0" dirty="0"/>
              <a:t>Désirée Sacher </a:t>
            </a:r>
            <a:br>
              <a:rPr lang="en-US" sz="3200" noProof="0" dirty="0"/>
            </a:br>
            <a:r>
              <a:rPr lang="en-US" sz="3200" noProof="0" dirty="0"/>
              <a:t>Carson Zimmerman</a:t>
            </a:r>
            <a:endParaRPr lang="en-US" noProof="0"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84D3-566D-35C2-AB2F-3B9E381C0367}"/>
              </a:ext>
            </a:extLst>
          </p:cNvPr>
          <p:cNvSpPr>
            <a:spLocks noGrp="1"/>
          </p:cNvSpPr>
          <p:nvPr>
            <p:ph type="ctrTitle"/>
          </p:nvPr>
        </p:nvSpPr>
        <p:spPr/>
        <p:txBody>
          <a:bodyPr/>
          <a:lstStyle/>
          <a:p>
            <a:r>
              <a:rPr lang="en-US" noProof="0"/>
              <a:t>Detect</a:t>
            </a:r>
          </a:p>
        </p:txBody>
      </p:sp>
    </p:spTree>
    <p:extLst>
      <p:ext uri="{BB962C8B-B14F-4D97-AF65-F5344CB8AC3E}">
        <p14:creationId xmlns:p14="http://schemas.microsoft.com/office/powerpoint/2010/main" val="198492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3BA10-51EA-C84B-56E8-FC1804AD4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CCF50-F7A7-55F0-B1F4-499AD1BB274E}"/>
              </a:ext>
            </a:extLst>
          </p:cNvPr>
          <p:cNvSpPr>
            <a:spLocks noGrp="1"/>
          </p:cNvSpPr>
          <p:nvPr>
            <p:ph type="title"/>
          </p:nvPr>
        </p:nvSpPr>
        <p:spPr>
          <a:xfrm>
            <a:off x="529525" y="119974"/>
            <a:ext cx="11132949" cy="926400"/>
          </a:xfrm>
        </p:spPr>
        <p:txBody>
          <a:bodyPr/>
          <a:lstStyle/>
          <a:p>
            <a:r>
              <a:rPr lang="en-US" noProof="0"/>
              <a:t>You: Emotional Symptoms</a:t>
            </a:r>
          </a:p>
        </p:txBody>
      </p:sp>
      <p:sp>
        <p:nvSpPr>
          <p:cNvPr id="3" name="Content Placeholder 2">
            <a:extLst>
              <a:ext uri="{FF2B5EF4-FFF2-40B4-BE49-F238E27FC236}">
                <a16:creationId xmlns:a16="http://schemas.microsoft.com/office/drawing/2014/main" id="{510111AD-3A75-CFDA-7303-D3F00D2A9040}"/>
              </a:ext>
            </a:extLst>
          </p:cNvPr>
          <p:cNvSpPr>
            <a:spLocks noGrp="1"/>
          </p:cNvSpPr>
          <p:nvPr>
            <p:ph idx="1"/>
          </p:nvPr>
        </p:nvSpPr>
        <p:spPr>
          <a:xfrm>
            <a:off x="356681" y="1158067"/>
            <a:ext cx="7094706" cy="5527876"/>
          </a:xfrm>
        </p:spPr>
        <p:txBody>
          <a:bodyPr vert="horz" lIns="91440" tIns="45720" rIns="91440" bIns="45720" rtlCol="0" anchor="t">
            <a:normAutofit/>
          </a:bodyPr>
          <a:lstStyle/>
          <a:p>
            <a:r>
              <a:rPr lang="en-US" dirty="0"/>
              <a:t>Not showing up as your best self</a:t>
            </a:r>
          </a:p>
          <a:p>
            <a:pPr lvl="1"/>
            <a:r>
              <a:rPr lang="en-US" noProof="0" dirty="0"/>
              <a:t>Concentration </a:t>
            </a:r>
          </a:p>
          <a:p>
            <a:pPr lvl="1"/>
            <a:r>
              <a:rPr lang="en-US" noProof="0" dirty="0"/>
              <a:t>Short and long-term memory</a:t>
            </a:r>
          </a:p>
          <a:p>
            <a:pPr lvl="1"/>
            <a:r>
              <a:rPr lang="en-US" noProof="0" dirty="0"/>
              <a:t>Procrastination</a:t>
            </a:r>
          </a:p>
          <a:p>
            <a:pPr lvl="1"/>
            <a:r>
              <a:rPr lang="en-US" noProof="0" dirty="0"/>
              <a:t>Depression (and related risks)</a:t>
            </a:r>
          </a:p>
          <a:p>
            <a:pPr lvl="1"/>
            <a:r>
              <a:rPr lang="en-US" noProof="0" dirty="0"/>
              <a:t>Disconnectedness / Loss of empathy</a:t>
            </a:r>
          </a:p>
          <a:p>
            <a:pPr lvl="1"/>
            <a:r>
              <a:rPr lang="en-US" noProof="0" dirty="0"/>
              <a:t>Faster to Agitation / Less “buffer” </a:t>
            </a:r>
          </a:p>
          <a:p>
            <a:r>
              <a:rPr lang="en-US" noProof="0" dirty="0"/>
              <a:t>Lower performance: decision-making</a:t>
            </a:r>
          </a:p>
          <a:p>
            <a:r>
              <a:rPr lang="en-US" noProof="0" dirty="0"/>
              <a:t>Loss in job satisfaction &amp; motivation</a:t>
            </a:r>
          </a:p>
          <a:p>
            <a:r>
              <a:rPr lang="en-US" noProof="0" dirty="0"/>
              <a:t>Reactiveness points to dysregulated nervous system</a:t>
            </a:r>
            <a:endParaRPr lang="en-US" dirty="0"/>
          </a:p>
          <a:p>
            <a:pPr lvl="1"/>
            <a:r>
              <a:rPr lang="en-US" noProof="0" dirty="0"/>
              <a:t>If visible over long time can be a symptom of Complex PTSD (C-PTSD) [</a:t>
            </a:r>
            <a:r>
              <a:rPr lang="en-US" dirty="0"/>
              <a:t>1</a:t>
            </a:r>
            <a:r>
              <a:rPr lang="en-US" noProof="0" dirty="0"/>
              <a:t>]</a:t>
            </a:r>
          </a:p>
        </p:txBody>
      </p:sp>
      <p:pic>
        <p:nvPicPr>
          <p:cNvPr id="9" name="Picture 8" descr="A person sitting at a desk with a computer&#10;&#10;AI-generated content may be incorrect.">
            <a:extLst>
              <a:ext uri="{FF2B5EF4-FFF2-40B4-BE49-F238E27FC236}">
                <a16:creationId xmlns:a16="http://schemas.microsoft.com/office/drawing/2014/main" id="{C302CB7F-9409-6A6D-3D89-69A0A04C9FB5}"/>
              </a:ext>
            </a:extLst>
          </p:cNvPr>
          <p:cNvPicPr>
            <a:picLocks noChangeAspect="1"/>
          </p:cNvPicPr>
          <p:nvPr/>
        </p:nvPicPr>
        <p:blipFill>
          <a:blip r:embed="rId3"/>
          <a:srcRect l="10080" r="4360"/>
          <a:stretch/>
        </p:blipFill>
        <p:spPr>
          <a:xfrm>
            <a:off x="7652425" y="1132329"/>
            <a:ext cx="4348759" cy="5082701"/>
          </a:xfrm>
          <a:prstGeom prst="rect">
            <a:avLst/>
          </a:prstGeom>
        </p:spPr>
      </p:pic>
    </p:spTree>
    <p:extLst>
      <p:ext uri="{BB962C8B-B14F-4D97-AF65-F5344CB8AC3E}">
        <p14:creationId xmlns:p14="http://schemas.microsoft.com/office/powerpoint/2010/main" val="186827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856E-27A7-E354-373E-5AB858E8B5EB}"/>
              </a:ext>
            </a:extLst>
          </p:cNvPr>
          <p:cNvSpPr>
            <a:spLocks noGrp="1"/>
          </p:cNvSpPr>
          <p:nvPr>
            <p:ph type="title"/>
          </p:nvPr>
        </p:nvSpPr>
        <p:spPr/>
        <p:txBody>
          <a:bodyPr/>
          <a:lstStyle/>
          <a:p>
            <a:r>
              <a:rPr lang="en-US" noProof="0"/>
              <a:t>You: Physical Symptoms of Burnout</a:t>
            </a:r>
          </a:p>
        </p:txBody>
      </p:sp>
      <p:sp>
        <p:nvSpPr>
          <p:cNvPr id="3" name="Content Placeholder 2">
            <a:extLst>
              <a:ext uri="{FF2B5EF4-FFF2-40B4-BE49-F238E27FC236}">
                <a16:creationId xmlns:a16="http://schemas.microsoft.com/office/drawing/2014/main" id="{6ACCA6A6-E66C-71EF-5551-D730E576B583}"/>
              </a:ext>
            </a:extLst>
          </p:cNvPr>
          <p:cNvSpPr>
            <a:spLocks noGrp="1"/>
          </p:cNvSpPr>
          <p:nvPr>
            <p:ph idx="1"/>
          </p:nvPr>
        </p:nvSpPr>
        <p:spPr>
          <a:xfrm>
            <a:off x="573437" y="1513668"/>
            <a:ext cx="6521269" cy="5159506"/>
          </a:xfrm>
        </p:spPr>
        <p:txBody>
          <a:bodyPr vert="horz" lIns="91440" tIns="45720" rIns="91440" bIns="45720" rtlCol="0" anchor="t">
            <a:normAutofit lnSpcReduction="10000"/>
          </a:bodyPr>
          <a:lstStyle/>
          <a:p>
            <a:pPr marL="0" indent="0">
              <a:buNone/>
            </a:pPr>
            <a:r>
              <a:rPr lang="en-US" noProof="0" dirty="0"/>
              <a:t>Experiencing combination of…</a:t>
            </a:r>
          </a:p>
          <a:p>
            <a:r>
              <a:rPr lang="en-US" noProof="0" dirty="0"/>
              <a:t>Persistent fatigue</a:t>
            </a:r>
          </a:p>
          <a:p>
            <a:r>
              <a:rPr lang="en-US" noProof="0" dirty="0"/>
              <a:t>Sleep problems: insomnia, restless sleep, difficulty falling asleep</a:t>
            </a:r>
          </a:p>
          <a:p>
            <a:r>
              <a:rPr lang="en-US" noProof="0" dirty="0"/>
              <a:t>Frequent illness</a:t>
            </a:r>
          </a:p>
          <a:p>
            <a:r>
              <a:rPr lang="en-US" noProof="0" dirty="0"/>
              <a:t>Stomachaches /intestinal issues</a:t>
            </a:r>
          </a:p>
          <a:p>
            <a:r>
              <a:rPr lang="en-US" noProof="0" dirty="0"/>
              <a:t>Change in appetite/sleep &amp; food sensitivities</a:t>
            </a:r>
          </a:p>
          <a:p>
            <a:r>
              <a:rPr lang="en-US" noProof="0" dirty="0"/>
              <a:t>Sudden hearing loss [</a:t>
            </a:r>
            <a:r>
              <a:rPr lang="en-US" dirty="0"/>
              <a:t>2</a:t>
            </a:r>
            <a:r>
              <a:rPr lang="en-US" noProof="0" dirty="0"/>
              <a:t>], [</a:t>
            </a:r>
            <a:r>
              <a:rPr lang="en-US" dirty="0"/>
              <a:t>3</a:t>
            </a:r>
            <a:r>
              <a:rPr lang="en-US" noProof="0" dirty="0"/>
              <a:t>] </a:t>
            </a:r>
          </a:p>
          <a:p>
            <a:r>
              <a:rPr lang="en-US" noProof="0" dirty="0"/>
              <a:t>Can compound with other issues like oxidative stress &amp; inflammation [</a:t>
            </a:r>
            <a:r>
              <a:rPr lang="en-US" dirty="0"/>
              <a:t>4</a:t>
            </a:r>
            <a:r>
              <a:rPr lang="en-US" noProof="0" dirty="0"/>
              <a:t>]</a:t>
            </a:r>
          </a:p>
        </p:txBody>
      </p:sp>
      <p:pic>
        <p:nvPicPr>
          <p:cNvPr id="9" name="Picture 8" descr="A person sleeping at a desk with his head on his hands&#10;&#10;AI-generated content may be incorrect.">
            <a:extLst>
              <a:ext uri="{FF2B5EF4-FFF2-40B4-BE49-F238E27FC236}">
                <a16:creationId xmlns:a16="http://schemas.microsoft.com/office/drawing/2014/main" id="{C4CF071E-1053-3E09-04DD-476C93A9B7C6}"/>
              </a:ext>
            </a:extLst>
          </p:cNvPr>
          <p:cNvPicPr>
            <a:picLocks noChangeAspect="1"/>
          </p:cNvPicPr>
          <p:nvPr/>
        </p:nvPicPr>
        <p:blipFill>
          <a:blip r:embed="rId3"/>
          <a:stretch>
            <a:fillRect/>
          </a:stretch>
        </p:blipFill>
        <p:spPr>
          <a:xfrm>
            <a:off x="7094705" y="1489952"/>
            <a:ext cx="4803843" cy="4803843"/>
          </a:xfrm>
          <a:prstGeom prst="rect">
            <a:avLst/>
          </a:prstGeom>
        </p:spPr>
      </p:pic>
    </p:spTree>
    <p:extLst>
      <p:ext uri="{BB962C8B-B14F-4D97-AF65-F5344CB8AC3E}">
        <p14:creationId xmlns:p14="http://schemas.microsoft.com/office/powerpoint/2010/main" val="111789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BEE66-56A8-F994-306B-3FADA0AD1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7FCAC-EC6B-220F-9A94-FFC4B8ADC81A}"/>
              </a:ext>
            </a:extLst>
          </p:cNvPr>
          <p:cNvSpPr>
            <a:spLocks noGrp="1"/>
          </p:cNvSpPr>
          <p:nvPr>
            <p:ph type="title"/>
          </p:nvPr>
        </p:nvSpPr>
        <p:spPr>
          <a:xfrm>
            <a:off x="573435" y="236503"/>
            <a:ext cx="11132949" cy="926400"/>
          </a:xfrm>
        </p:spPr>
        <p:txBody>
          <a:bodyPr/>
          <a:lstStyle/>
          <a:p>
            <a:r>
              <a:rPr lang="en-US" noProof="0"/>
              <a:t>Leadership &amp; Org</a:t>
            </a:r>
          </a:p>
        </p:txBody>
      </p:sp>
      <p:sp>
        <p:nvSpPr>
          <p:cNvPr id="3" name="Content Placeholder 2">
            <a:extLst>
              <a:ext uri="{FF2B5EF4-FFF2-40B4-BE49-F238E27FC236}">
                <a16:creationId xmlns:a16="http://schemas.microsoft.com/office/drawing/2014/main" id="{54ED87E9-5BDF-4374-0813-B201DE084C62}"/>
              </a:ext>
            </a:extLst>
          </p:cNvPr>
          <p:cNvSpPr>
            <a:spLocks noGrp="1"/>
          </p:cNvSpPr>
          <p:nvPr>
            <p:ph idx="1"/>
          </p:nvPr>
        </p:nvSpPr>
        <p:spPr>
          <a:xfrm>
            <a:off x="573435" y="1207845"/>
            <a:ext cx="9050461" cy="5088170"/>
          </a:xfrm>
        </p:spPr>
        <p:txBody>
          <a:bodyPr>
            <a:normAutofit/>
          </a:bodyPr>
          <a:lstStyle/>
          <a:p>
            <a:r>
              <a:rPr lang="en-US" noProof="0" dirty="0"/>
              <a:t>Emotional intelligence</a:t>
            </a:r>
          </a:p>
          <a:p>
            <a:pPr lvl="1"/>
            <a:r>
              <a:rPr lang="en-US" noProof="0" dirty="0"/>
              <a:t>Tuning into others</a:t>
            </a:r>
          </a:p>
          <a:p>
            <a:pPr lvl="1"/>
            <a:r>
              <a:rPr lang="en-US" noProof="0" dirty="0"/>
              <a:t>Awareness &amp; support of those around you </a:t>
            </a:r>
          </a:p>
          <a:p>
            <a:pPr lvl="1"/>
            <a:r>
              <a:rPr lang="en-US" dirty="0"/>
              <a:t>Analogy/story: The Bear and Ted Lasso</a:t>
            </a:r>
          </a:p>
          <a:p>
            <a:r>
              <a:rPr lang="en-US" noProof="0" dirty="0"/>
              <a:t>Look for bad interactions and poor/degraded performance </a:t>
            </a:r>
            <a:r>
              <a:rPr lang="en-US" i="1" noProof="0" dirty="0"/>
              <a:t>over an extended period</a:t>
            </a:r>
          </a:p>
          <a:p>
            <a:pPr lvl="1"/>
            <a:r>
              <a:rPr lang="en-US" noProof="0" dirty="0"/>
              <a:t>Reactive behavior</a:t>
            </a:r>
          </a:p>
          <a:p>
            <a:pPr lvl="1"/>
            <a:r>
              <a:rPr lang="en-US" noProof="0" dirty="0"/>
              <a:t>Frequent annoyance and anger</a:t>
            </a:r>
          </a:p>
          <a:p>
            <a:pPr lvl="1"/>
            <a:r>
              <a:rPr lang="en-US" noProof="0" dirty="0"/>
              <a:t>Not meeting deadlines</a:t>
            </a:r>
          </a:p>
          <a:p>
            <a:pPr lvl="1"/>
            <a:r>
              <a:rPr lang="en-US" noProof="0" dirty="0"/>
              <a:t>Late to work meetings/looking tired</a:t>
            </a:r>
          </a:p>
          <a:p>
            <a:pPr lvl="1"/>
            <a:r>
              <a:rPr lang="en-US" noProof="0" dirty="0"/>
              <a:t>Isolation, lack of effective teamwork</a:t>
            </a:r>
          </a:p>
          <a:p>
            <a:r>
              <a:rPr lang="en-US" dirty="0"/>
              <a:t>S</a:t>
            </a:r>
            <a:r>
              <a:rPr lang="en-US" noProof="0" dirty="0" err="1"/>
              <a:t>igns</a:t>
            </a:r>
            <a:r>
              <a:rPr lang="en-US" noProof="0" dirty="0"/>
              <a:t> of “loose in socket” / looking elsewhere</a:t>
            </a:r>
          </a:p>
        </p:txBody>
      </p:sp>
      <p:pic>
        <p:nvPicPr>
          <p:cNvPr id="1026" name="Picture 2" descr="Jason Sudeikis">
            <a:extLst>
              <a:ext uri="{FF2B5EF4-FFF2-40B4-BE49-F238E27FC236}">
                <a16:creationId xmlns:a16="http://schemas.microsoft.com/office/drawing/2014/main" id="{5A89E8E2-99BB-76BF-3AC7-DD61DA7F6DD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30439" y="236503"/>
            <a:ext cx="2118976" cy="28309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2554B3-C2B9-BB7D-549D-9F446D55E3E8}"/>
              </a:ext>
            </a:extLst>
          </p:cNvPr>
          <p:cNvSpPr txBox="1"/>
          <p:nvPr/>
        </p:nvSpPr>
        <p:spPr>
          <a:xfrm>
            <a:off x="103761" y="6454648"/>
            <a:ext cx="11602623" cy="369332"/>
          </a:xfrm>
          <a:prstGeom prst="rect">
            <a:avLst/>
          </a:prstGeom>
          <a:noFill/>
        </p:spPr>
        <p:txBody>
          <a:bodyPr wrap="square">
            <a:spAutoFit/>
          </a:bodyPr>
          <a:lstStyle/>
          <a:p>
            <a:r>
              <a:rPr lang="en-US"/>
              <a:t>Image source: </a:t>
            </a:r>
            <a:r>
              <a:rPr lang="en-US">
                <a:hlinkClick r:id="rId3"/>
              </a:rPr>
              <a:t>https://en.wikipedia.org/wiki/Ted_Lasso</a:t>
            </a:r>
            <a:r>
              <a:rPr lang="en-US"/>
              <a:t>	</a:t>
            </a:r>
            <a:r>
              <a:rPr lang="en-US">
                <a:hlinkClick r:id="rId4"/>
              </a:rPr>
              <a:t>https://en.wikipedia.org/wiki/Jeremy_Allen_White</a:t>
            </a:r>
            <a:r>
              <a:rPr lang="en-US"/>
              <a:t> </a:t>
            </a:r>
          </a:p>
        </p:txBody>
      </p:sp>
      <p:pic>
        <p:nvPicPr>
          <p:cNvPr id="1028" name="Picture 4" descr="A portrait of Jeremy Allen White">
            <a:extLst>
              <a:ext uri="{FF2B5EF4-FFF2-40B4-BE49-F238E27FC236}">
                <a16:creationId xmlns:a16="http://schemas.microsoft.com/office/drawing/2014/main" id="{5C3A02F2-E6D4-0392-D7CC-B8C7A733936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30438" y="3500703"/>
            <a:ext cx="2118977" cy="286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6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6991350" y="406400"/>
            <a:ext cx="4179570" cy="3457971"/>
          </a:xfrm>
        </p:spPr>
        <p:txBody>
          <a:bodyPr/>
          <a:lstStyle/>
          <a:p>
            <a:r>
              <a:rPr lang="en-US" noProof="0"/>
              <a:t>Investigate</a:t>
            </a:r>
          </a:p>
        </p:txBody>
      </p:sp>
    </p:spTree>
    <p:extLst>
      <p:ext uri="{BB962C8B-B14F-4D97-AF65-F5344CB8AC3E}">
        <p14:creationId xmlns:p14="http://schemas.microsoft.com/office/powerpoint/2010/main" val="33469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087C-C298-B8F4-7AB8-DEE48424F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1388D0-B5D9-73C4-5A28-64F88F5D5B1D}"/>
              </a:ext>
            </a:extLst>
          </p:cNvPr>
          <p:cNvSpPr>
            <a:spLocks noGrp="1"/>
          </p:cNvSpPr>
          <p:nvPr>
            <p:ph type="title"/>
          </p:nvPr>
        </p:nvSpPr>
        <p:spPr>
          <a:xfrm>
            <a:off x="573438" y="129701"/>
            <a:ext cx="11132949" cy="926400"/>
          </a:xfrm>
        </p:spPr>
        <p:txBody>
          <a:bodyPr/>
          <a:lstStyle/>
          <a:p>
            <a:r>
              <a:rPr lang="en-US" noProof="0"/>
              <a:t>You</a:t>
            </a:r>
          </a:p>
        </p:txBody>
      </p:sp>
      <p:sp>
        <p:nvSpPr>
          <p:cNvPr id="3" name="Content Placeholder 2">
            <a:extLst>
              <a:ext uri="{FF2B5EF4-FFF2-40B4-BE49-F238E27FC236}">
                <a16:creationId xmlns:a16="http://schemas.microsoft.com/office/drawing/2014/main" id="{FC4CEA73-B04D-F8A9-7546-195065B924B6}"/>
              </a:ext>
            </a:extLst>
          </p:cNvPr>
          <p:cNvSpPr>
            <a:spLocks noGrp="1"/>
          </p:cNvSpPr>
          <p:nvPr>
            <p:ph idx="1"/>
          </p:nvPr>
        </p:nvSpPr>
        <p:spPr>
          <a:xfrm>
            <a:off x="573438" y="1056101"/>
            <a:ext cx="7584826" cy="5515584"/>
          </a:xfrm>
        </p:spPr>
        <p:txBody>
          <a:bodyPr vert="horz" lIns="91440" tIns="45720" rIns="91440" bIns="45720" rtlCol="0" anchor="t">
            <a:normAutofit/>
          </a:bodyPr>
          <a:lstStyle/>
          <a:p>
            <a:r>
              <a:rPr lang="en-US" noProof="0" dirty="0"/>
              <a:t>Think you’re suffering from burnout? </a:t>
            </a:r>
            <a:r>
              <a:rPr lang="en-US" dirty="0"/>
              <a:t>Zo</a:t>
            </a:r>
            <a:r>
              <a:rPr lang="en-US" noProof="0" dirty="0"/>
              <a:t>om in!</a:t>
            </a:r>
          </a:p>
          <a:p>
            <a:r>
              <a:rPr lang="en-US" noProof="0" dirty="0"/>
              <a:t>Reflect on why</a:t>
            </a:r>
          </a:p>
          <a:p>
            <a:pPr lvl="1"/>
            <a:r>
              <a:rPr lang="en-US" noProof="0" dirty="0"/>
              <a:t>What </a:t>
            </a:r>
            <a:r>
              <a:rPr lang="en-US" dirty="0"/>
              <a:t>are</a:t>
            </a:r>
            <a:r>
              <a:rPr lang="en-US" noProof="0" dirty="0"/>
              <a:t> your motivations?  Obligations? [</a:t>
            </a:r>
            <a:r>
              <a:rPr lang="en-US" dirty="0"/>
              <a:t>5</a:t>
            </a:r>
            <a:r>
              <a:rPr lang="en-US" noProof="0" dirty="0"/>
              <a:t>]</a:t>
            </a:r>
          </a:p>
          <a:p>
            <a:pPr lvl="1"/>
            <a:r>
              <a:rPr lang="en-US" noProof="0" dirty="0"/>
              <a:t>W</a:t>
            </a:r>
            <a:r>
              <a:rPr lang="en-US" dirty="0"/>
              <a:t>hat’s different at work &amp; at home?</a:t>
            </a:r>
            <a:endParaRPr lang="en-US" noProof="0" dirty="0"/>
          </a:p>
          <a:p>
            <a:pPr lvl="1"/>
            <a:r>
              <a:rPr lang="en-US" noProof="0" dirty="0"/>
              <a:t>Talk to loved ones– have they seen a difference?</a:t>
            </a:r>
          </a:p>
          <a:p>
            <a:r>
              <a:rPr lang="en-US" noProof="0" dirty="0"/>
              <a:t>Physical impact:</a:t>
            </a:r>
          </a:p>
          <a:p>
            <a:pPr lvl="1"/>
            <a:r>
              <a:rPr lang="en-US" noProof="0" dirty="0"/>
              <a:t>State of adrenal glands [</a:t>
            </a:r>
            <a:r>
              <a:rPr lang="en-US" dirty="0"/>
              <a:t>6</a:t>
            </a:r>
            <a:r>
              <a:rPr lang="en-US" noProof="0" dirty="0"/>
              <a:t>]</a:t>
            </a:r>
          </a:p>
          <a:p>
            <a:pPr lvl="1"/>
            <a:r>
              <a:rPr lang="en-US" noProof="0" dirty="0"/>
              <a:t>Let’s talk about how caffeine, sugar, carbs influence our adrenal glands</a:t>
            </a:r>
          </a:p>
          <a:p>
            <a:pPr lvl="1"/>
            <a:r>
              <a:rPr lang="en-US" noProof="0" dirty="0"/>
              <a:t>State of nervous system</a:t>
            </a:r>
          </a:p>
          <a:p>
            <a:r>
              <a:rPr lang="en-US" noProof="0" dirty="0"/>
              <a:t>Fight/flight/freeze/fawn, how it shows and what supports</a:t>
            </a:r>
          </a:p>
        </p:txBody>
      </p:sp>
      <p:pic>
        <p:nvPicPr>
          <p:cNvPr id="4" name="Picture 3">
            <a:extLst>
              <a:ext uri="{FF2B5EF4-FFF2-40B4-BE49-F238E27FC236}">
                <a16:creationId xmlns:a16="http://schemas.microsoft.com/office/drawing/2014/main" id="{C7945FBE-2D22-9EE7-9B9E-C24EAFD83D41}"/>
              </a:ext>
            </a:extLst>
          </p:cNvPr>
          <p:cNvPicPr>
            <a:picLocks noChangeAspect="1"/>
          </p:cNvPicPr>
          <p:nvPr/>
        </p:nvPicPr>
        <p:blipFill>
          <a:blip r:embed="rId3" cstate="print">
            <a:extLst>
              <a:ext uri="{28A0092B-C50C-407E-A947-70E740481C1C}">
                <a14:useLocalDpi xmlns:a14="http://schemas.microsoft.com/office/drawing/2010/main"/>
              </a:ext>
            </a:extLst>
          </a:blip>
          <a:srcRect b="-396"/>
          <a:stretch/>
        </p:blipFill>
        <p:spPr>
          <a:xfrm>
            <a:off x="8307421" y="314706"/>
            <a:ext cx="3715965" cy="6256979"/>
          </a:xfrm>
          <a:prstGeom prst="rect">
            <a:avLst/>
          </a:prstGeom>
        </p:spPr>
      </p:pic>
    </p:spTree>
    <p:extLst>
      <p:ext uri="{BB962C8B-B14F-4D97-AF65-F5344CB8AC3E}">
        <p14:creationId xmlns:p14="http://schemas.microsoft.com/office/powerpoint/2010/main" val="127824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4D496-9AAB-0E8C-8001-4FDD92B2D759}"/>
              </a:ext>
            </a:extLst>
          </p:cNvPr>
          <p:cNvSpPr>
            <a:spLocks noGrp="1"/>
          </p:cNvSpPr>
          <p:nvPr>
            <p:ph type="title"/>
          </p:nvPr>
        </p:nvSpPr>
        <p:spPr>
          <a:xfrm>
            <a:off x="1322317" y="268361"/>
            <a:ext cx="9104217" cy="873347"/>
          </a:xfrm>
        </p:spPr>
        <p:txBody>
          <a:bodyPr>
            <a:noAutofit/>
          </a:bodyPr>
          <a:lstStyle/>
          <a:p>
            <a:r>
              <a:rPr lang="en-US" sz="3000" b="1" noProof="0"/>
              <a:t>So, what happens with those adrenal glands?</a:t>
            </a:r>
          </a:p>
        </p:txBody>
      </p:sp>
      <p:sp>
        <p:nvSpPr>
          <p:cNvPr id="4" name="Content Placeholder 3">
            <a:extLst>
              <a:ext uri="{FF2B5EF4-FFF2-40B4-BE49-F238E27FC236}">
                <a16:creationId xmlns:a16="http://schemas.microsoft.com/office/drawing/2014/main" id="{39719383-E480-3702-8E29-9A1B12FDFD26}"/>
              </a:ext>
            </a:extLst>
          </p:cNvPr>
          <p:cNvSpPr>
            <a:spLocks noGrp="1"/>
          </p:cNvSpPr>
          <p:nvPr>
            <p:ph sz="half" idx="2"/>
          </p:nvPr>
        </p:nvSpPr>
        <p:spPr>
          <a:xfrm>
            <a:off x="635841" y="1497012"/>
            <a:ext cx="7282863" cy="4673118"/>
          </a:xfrm>
        </p:spPr>
        <p:txBody>
          <a:bodyPr vert="horz" lIns="91440" tIns="45720" rIns="91440" bIns="45720" rtlCol="0" anchor="t">
            <a:normAutofit fontScale="92500" lnSpcReduction="20000"/>
          </a:bodyPr>
          <a:lstStyle/>
          <a:p>
            <a:pPr marL="287020" indent="-287020"/>
            <a:r>
              <a:rPr lang="en-US" b="0" noProof="0" dirty="0"/>
              <a:t>They are endocrine glands located on top of kidneys</a:t>
            </a:r>
            <a:endParaRPr lang="en-US" dirty="0"/>
          </a:p>
          <a:p>
            <a:pPr marL="287020" indent="-287020"/>
            <a:r>
              <a:rPr lang="en-US" b="0" noProof="0" dirty="0"/>
              <a:t>Produce most important hormones like cortisol, aldosterone and adrenaline</a:t>
            </a:r>
          </a:p>
          <a:p>
            <a:pPr marL="287020" indent="-287020"/>
            <a:r>
              <a:rPr lang="en-US" b="0" noProof="0" dirty="0"/>
              <a:t>Regulate important bodily functions like your metabolism, blood pressure, and body response to stress</a:t>
            </a:r>
          </a:p>
          <a:p>
            <a:pPr marL="287020" indent="-287020"/>
            <a:r>
              <a:rPr lang="en-US" b="0" dirty="0"/>
              <a:t>T</a:t>
            </a:r>
            <a:r>
              <a:rPr lang="en-US" b="0" noProof="0" dirty="0"/>
              <a:t>oo much stimulation through caffeine [</a:t>
            </a:r>
            <a:r>
              <a:rPr lang="en-US" b="0" dirty="0"/>
              <a:t>7</a:t>
            </a:r>
            <a:r>
              <a:rPr lang="en-US" b="0" noProof="0" dirty="0"/>
              <a:t>],[</a:t>
            </a:r>
            <a:r>
              <a:rPr lang="en-US" b="0" dirty="0"/>
              <a:t>8</a:t>
            </a:r>
            <a:r>
              <a:rPr lang="en-US" b="0" noProof="0" dirty="0"/>
              <a:t>], sugar, and stress for too long: start to produce and release hormones at delayed/unexpected times and in misaligned dosages [</a:t>
            </a:r>
            <a:r>
              <a:rPr lang="en-US" b="0" dirty="0"/>
              <a:t>9</a:t>
            </a:r>
            <a:r>
              <a:rPr lang="en-US" b="0" noProof="0" dirty="0"/>
              <a:t>]</a:t>
            </a:r>
          </a:p>
        </p:txBody>
      </p:sp>
      <p:pic>
        <p:nvPicPr>
          <p:cNvPr id="5" name="Picture 4" descr="A diagram of the internal organs of a person&#10;&#10;AI-generated content may be incorrect.">
            <a:extLst>
              <a:ext uri="{FF2B5EF4-FFF2-40B4-BE49-F238E27FC236}">
                <a16:creationId xmlns:a16="http://schemas.microsoft.com/office/drawing/2014/main" id="{E0F3AE74-0D4F-330B-75C6-DBCB7779F1F6}"/>
              </a:ext>
            </a:extLst>
          </p:cNvPr>
          <p:cNvPicPr>
            <a:picLocks noChangeAspect="1"/>
          </p:cNvPicPr>
          <p:nvPr/>
        </p:nvPicPr>
        <p:blipFill>
          <a:blip r:embed="rId3"/>
          <a:stretch>
            <a:fillRect/>
          </a:stretch>
        </p:blipFill>
        <p:spPr>
          <a:xfrm>
            <a:off x="8089222" y="1732693"/>
            <a:ext cx="3628390" cy="2992945"/>
          </a:xfrm>
          <a:prstGeom prst="rect">
            <a:avLst/>
          </a:prstGeom>
        </p:spPr>
      </p:pic>
      <p:sp>
        <p:nvSpPr>
          <p:cNvPr id="2" name="TextBox 1">
            <a:extLst>
              <a:ext uri="{FF2B5EF4-FFF2-40B4-BE49-F238E27FC236}">
                <a16:creationId xmlns:a16="http://schemas.microsoft.com/office/drawing/2014/main" id="{63803B41-6E4A-0A19-5444-9843592A6F6A}"/>
              </a:ext>
            </a:extLst>
          </p:cNvPr>
          <p:cNvSpPr txBox="1"/>
          <p:nvPr/>
        </p:nvSpPr>
        <p:spPr>
          <a:xfrm>
            <a:off x="657795" y="6389075"/>
            <a:ext cx="105585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Picture Source: </a:t>
            </a:r>
            <a:r>
              <a:rPr lang="en-US">
                <a:ea typeface="+mn-lt"/>
                <a:cs typeface="+mn-lt"/>
                <a:hlinkClick r:id="rId4"/>
              </a:rPr>
              <a:t>https://www.cancer.gov/publications/dictionaries/cancer-terms/def/adrenal-gland</a:t>
            </a:r>
            <a:r>
              <a:rPr lang="en-US">
                <a:ea typeface="+mn-lt"/>
                <a:cs typeface="+mn-lt"/>
              </a:rPr>
              <a:t> </a:t>
            </a:r>
            <a:endParaRPr lang="en-US"/>
          </a:p>
        </p:txBody>
      </p:sp>
    </p:spTree>
    <p:extLst>
      <p:ext uri="{BB962C8B-B14F-4D97-AF65-F5344CB8AC3E}">
        <p14:creationId xmlns:p14="http://schemas.microsoft.com/office/powerpoint/2010/main" val="41481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4D6EA-DB33-60D0-E2D1-8520BC14FA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DA33CB-6EFC-67DE-F787-A1CB8B24C822}"/>
              </a:ext>
            </a:extLst>
          </p:cNvPr>
          <p:cNvSpPr>
            <a:spLocks noGrp="1"/>
          </p:cNvSpPr>
          <p:nvPr>
            <p:ph type="title"/>
          </p:nvPr>
        </p:nvSpPr>
        <p:spPr>
          <a:xfrm>
            <a:off x="454172" y="277339"/>
            <a:ext cx="5577235" cy="1163901"/>
          </a:xfrm>
        </p:spPr>
        <p:txBody>
          <a:bodyPr>
            <a:normAutofit/>
          </a:bodyPr>
          <a:lstStyle/>
          <a:p>
            <a:r>
              <a:rPr lang="en-US" sz="3000" b="1" noProof="0"/>
              <a:t>Let’s talk about the nervous system for a moment</a:t>
            </a:r>
          </a:p>
        </p:txBody>
      </p:sp>
      <p:pic>
        <p:nvPicPr>
          <p:cNvPr id="6" name="Content Placeholder 5" descr="A diagram of a normal life&#10;&#10;AI-generated content may be incorrect.">
            <a:extLst>
              <a:ext uri="{FF2B5EF4-FFF2-40B4-BE49-F238E27FC236}">
                <a16:creationId xmlns:a16="http://schemas.microsoft.com/office/drawing/2014/main" id="{9BC0FA3F-EE4D-1320-0CD3-7EAA938093A4}"/>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5896660" y="86496"/>
            <a:ext cx="6083470" cy="5906463"/>
          </a:xfrm>
        </p:spPr>
      </p:pic>
      <p:sp>
        <p:nvSpPr>
          <p:cNvPr id="7" name="TextBox 6">
            <a:extLst>
              <a:ext uri="{FF2B5EF4-FFF2-40B4-BE49-F238E27FC236}">
                <a16:creationId xmlns:a16="http://schemas.microsoft.com/office/drawing/2014/main" id="{93ECDFDF-1749-2932-E3D3-8A1D54044454}"/>
              </a:ext>
            </a:extLst>
          </p:cNvPr>
          <p:cNvSpPr txBox="1"/>
          <p:nvPr/>
        </p:nvSpPr>
        <p:spPr>
          <a:xfrm>
            <a:off x="667092" y="6395995"/>
            <a:ext cx="8271303" cy="369332"/>
          </a:xfrm>
          <a:prstGeom prst="rect">
            <a:avLst/>
          </a:prstGeom>
          <a:noFill/>
        </p:spPr>
        <p:txBody>
          <a:bodyPr wrap="none" rtlCol="0">
            <a:spAutoFit/>
          </a:bodyPr>
          <a:lstStyle/>
          <a:p>
            <a:r>
              <a:rPr lang="en-US" noProof="0"/>
              <a:t>Picture Source: </a:t>
            </a:r>
            <a:r>
              <a:rPr lang="en-US" noProof="0">
                <a:hlinkClick r:id="rId4"/>
              </a:rPr>
              <a:t>https://cariteranmft.com/f/polyvagal-theory-and-fightflightfreeze</a:t>
            </a:r>
            <a:r>
              <a:rPr lang="en-US" noProof="0"/>
              <a:t> </a:t>
            </a:r>
          </a:p>
        </p:txBody>
      </p:sp>
      <p:sp>
        <p:nvSpPr>
          <p:cNvPr id="8" name="Content Placeholder 2">
            <a:extLst>
              <a:ext uri="{FF2B5EF4-FFF2-40B4-BE49-F238E27FC236}">
                <a16:creationId xmlns:a16="http://schemas.microsoft.com/office/drawing/2014/main" id="{B0E26D30-40FB-B480-FC45-84042D23A35E}"/>
              </a:ext>
            </a:extLst>
          </p:cNvPr>
          <p:cNvSpPr txBox="1">
            <a:spLocks/>
          </p:cNvSpPr>
          <p:nvPr/>
        </p:nvSpPr>
        <p:spPr>
          <a:xfrm>
            <a:off x="454172" y="1513668"/>
            <a:ext cx="5498511" cy="4838687"/>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noProof="0" dirty="0"/>
              <a:t>Normally, you’re at the ventral vagal state- this is normal</a:t>
            </a:r>
          </a:p>
          <a:p>
            <a:r>
              <a:rPr lang="en-US" sz="2600" noProof="0" dirty="0"/>
              <a:t>More arousal -&gt; you push into the sympathetic zone</a:t>
            </a:r>
          </a:p>
          <a:p>
            <a:pPr lvl="1"/>
            <a:r>
              <a:rPr lang="en-US" sz="2200" noProof="0" dirty="0"/>
              <a:t>What makes you enter a freeze state? Fight state?</a:t>
            </a:r>
          </a:p>
          <a:p>
            <a:pPr lvl="1"/>
            <a:r>
              <a:rPr lang="en-US" sz="2200" noProof="0" dirty="0"/>
              <a:t>What makes you enter a fight state?</a:t>
            </a:r>
          </a:p>
          <a:p>
            <a:r>
              <a:rPr lang="en-US" sz="2600" noProof="0" dirty="0"/>
              <a:t>Longer &amp; greater exposure to stressors -&gt; the further you get up into the dorsal vagal state aka “freeze”</a:t>
            </a:r>
          </a:p>
          <a:p>
            <a:r>
              <a:rPr lang="en-US" sz="2600" dirty="0"/>
              <a:t>Traumatic / adverse experiences as a child &amp; later in life can permanently change your tolerances [10][11]</a:t>
            </a:r>
          </a:p>
        </p:txBody>
      </p:sp>
    </p:spTree>
    <p:extLst>
      <p:ext uri="{BB962C8B-B14F-4D97-AF65-F5344CB8AC3E}">
        <p14:creationId xmlns:p14="http://schemas.microsoft.com/office/powerpoint/2010/main" val="8689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68C11-F63E-9739-B14C-21FA745EBB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72764-A55E-EF1E-81FB-2AE9B4F9F4BF}"/>
              </a:ext>
            </a:extLst>
          </p:cNvPr>
          <p:cNvSpPr>
            <a:spLocks noGrp="1"/>
          </p:cNvSpPr>
          <p:nvPr>
            <p:ph type="title"/>
          </p:nvPr>
        </p:nvSpPr>
        <p:spPr/>
        <p:txBody>
          <a:bodyPr/>
          <a:lstStyle/>
          <a:p>
            <a:r>
              <a:rPr lang="en-US" noProof="0"/>
              <a:t>Leadership &amp; Org</a:t>
            </a:r>
          </a:p>
        </p:txBody>
      </p:sp>
      <p:sp>
        <p:nvSpPr>
          <p:cNvPr id="3" name="Content Placeholder 2">
            <a:extLst>
              <a:ext uri="{FF2B5EF4-FFF2-40B4-BE49-F238E27FC236}">
                <a16:creationId xmlns:a16="http://schemas.microsoft.com/office/drawing/2014/main" id="{016B42CE-B40F-067F-0F26-FD6FBEA88FD8}"/>
              </a:ext>
            </a:extLst>
          </p:cNvPr>
          <p:cNvSpPr>
            <a:spLocks noGrp="1"/>
          </p:cNvSpPr>
          <p:nvPr>
            <p:ph idx="1"/>
          </p:nvPr>
        </p:nvSpPr>
        <p:spPr>
          <a:xfrm>
            <a:off x="573438" y="1361871"/>
            <a:ext cx="6877950" cy="5382639"/>
          </a:xfrm>
        </p:spPr>
        <p:txBody>
          <a:bodyPr vert="horz" lIns="91440" tIns="45720" rIns="91440" bIns="45720" rtlCol="0" anchor="t">
            <a:normAutofit/>
          </a:bodyPr>
          <a:lstStyle/>
          <a:p>
            <a:r>
              <a:rPr lang="en-US" noProof="0" dirty="0"/>
              <a:t>Root cause what’s loading people</a:t>
            </a:r>
          </a:p>
          <a:p>
            <a:pPr lvl="1"/>
            <a:r>
              <a:rPr lang="en-US" noProof="0" dirty="0"/>
              <a:t>Volume of work, nature of work</a:t>
            </a:r>
          </a:p>
          <a:p>
            <a:pPr lvl="1"/>
            <a:r>
              <a:rPr lang="en-US" noProof="0" dirty="0"/>
              <a:t>Skillset mismatch / is someone being a hero?</a:t>
            </a:r>
          </a:p>
          <a:p>
            <a:pPr lvl="1"/>
            <a:r>
              <a:rPr lang="en-US" noProof="0" dirty="0"/>
              <a:t>Are things like impostor syndrome compounding the issue?</a:t>
            </a:r>
          </a:p>
          <a:p>
            <a:r>
              <a:rPr lang="en-US" noProof="0" dirty="0"/>
              <a:t>Zoom in on perceived and real demands/deliverables</a:t>
            </a:r>
          </a:p>
          <a:p>
            <a:pPr lvl="1"/>
            <a:r>
              <a:rPr lang="en-US" noProof="0" dirty="0"/>
              <a:t>Understand people’s moving motivators [</a:t>
            </a:r>
            <a:r>
              <a:rPr lang="en-US" dirty="0"/>
              <a:t>12</a:t>
            </a:r>
            <a:r>
              <a:rPr lang="en-US" noProof="0" dirty="0"/>
              <a:t>]</a:t>
            </a:r>
          </a:p>
          <a:p>
            <a:r>
              <a:rPr lang="en-US" noProof="0" dirty="0"/>
              <a:t>Look for other people stuck at the bottom of Maslow’s hierarchy of needs</a:t>
            </a:r>
          </a:p>
          <a:p>
            <a:pPr lvl="1"/>
            <a:r>
              <a:rPr lang="en-US" noProof="0" dirty="0"/>
              <a:t>Is this one person or is it systemic?</a:t>
            </a:r>
          </a:p>
          <a:p>
            <a:pPr lvl="1"/>
            <a:r>
              <a:rPr lang="en-US" noProof="0" dirty="0"/>
              <a:t>One team?  The larger org?</a:t>
            </a:r>
          </a:p>
          <a:p>
            <a:endParaRPr lang="en-US" noProof="0" dirty="0"/>
          </a:p>
        </p:txBody>
      </p:sp>
      <p:graphicFrame>
        <p:nvGraphicFramePr>
          <p:cNvPr id="5" name="Diagram 4">
            <a:extLst>
              <a:ext uri="{FF2B5EF4-FFF2-40B4-BE49-F238E27FC236}">
                <a16:creationId xmlns:a16="http://schemas.microsoft.com/office/drawing/2014/main" id="{3177756C-CEF5-8719-29F5-ED893CF19E2A}"/>
              </a:ext>
            </a:extLst>
          </p:cNvPr>
          <p:cNvGraphicFramePr/>
          <p:nvPr>
            <p:extLst>
              <p:ext uri="{D42A27DB-BD31-4B8C-83A1-F6EECF244321}">
                <p14:modId xmlns:p14="http://schemas.microsoft.com/office/powerpoint/2010/main" val="7903586"/>
              </p:ext>
            </p:extLst>
          </p:nvPr>
        </p:nvGraphicFramePr>
        <p:xfrm>
          <a:off x="6963519" y="843131"/>
          <a:ext cx="510526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5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8952E-1D64-9F56-28A4-B533C3F48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B1DFB-5837-E5FA-26AE-30877A8359CF}"/>
              </a:ext>
            </a:extLst>
          </p:cNvPr>
          <p:cNvSpPr>
            <a:spLocks noGrp="1"/>
          </p:cNvSpPr>
          <p:nvPr>
            <p:ph type="ctrTitle"/>
          </p:nvPr>
        </p:nvSpPr>
        <p:spPr>
          <a:xfrm>
            <a:off x="6991350" y="406400"/>
            <a:ext cx="4179570" cy="3457971"/>
          </a:xfrm>
        </p:spPr>
        <p:txBody>
          <a:bodyPr/>
          <a:lstStyle/>
          <a:p>
            <a:r>
              <a:rPr lang="en-US" noProof="0"/>
              <a:t>Respond</a:t>
            </a:r>
          </a:p>
        </p:txBody>
      </p:sp>
    </p:spTree>
    <p:extLst>
      <p:ext uri="{BB962C8B-B14F-4D97-AF65-F5344CB8AC3E}">
        <p14:creationId xmlns:p14="http://schemas.microsoft.com/office/powerpoint/2010/main" val="319646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descr="A person in a suit squatting&#10;&#10;AI-generated content may be incorrect.">
            <a:extLst>
              <a:ext uri="{FF2B5EF4-FFF2-40B4-BE49-F238E27FC236}">
                <a16:creationId xmlns:a16="http://schemas.microsoft.com/office/drawing/2014/main" id="{F19CBE71-4062-4F36-988C-B3D5E9C8FF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055" y="722561"/>
            <a:ext cx="4364182" cy="6113584"/>
          </a:xfrm>
          <a:prstGeom prst="rect">
            <a:avLst/>
          </a:prstGeom>
        </p:spPr>
      </p:pic>
      <p:sp>
        <p:nvSpPr>
          <p:cNvPr id="6" name="Content Placeholder 2">
            <a:extLst>
              <a:ext uri="{FF2B5EF4-FFF2-40B4-BE49-F238E27FC236}">
                <a16:creationId xmlns:a16="http://schemas.microsoft.com/office/drawing/2014/main" id="{D5204976-B209-7699-2CD6-526BC1E7E66C}"/>
              </a:ext>
            </a:extLst>
          </p:cNvPr>
          <p:cNvSpPr txBox="1">
            <a:spLocks/>
          </p:cNvSpPr>
          <p:nvPr/>
        </p:nvSpPr>
        <p:spPr>
          <a:xfrm>
            <a:off x="6588869" y="512323"/>
            <a:ext cx="5266675" cy="5912699"/>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noProof="0" dirty="0">
              <a:solidFill>
                <a:schemeClr val="bg1"/>
              </a:solidFill>
            </a:endParaRPr>
          </a:p>
          <a:p>
            <a:pPr marL="0" indent="0">
              <a:buNone/>
            </a:pPr>
            <a:r>
              <a:rPr lang="en-US" sz="4000" b="1" noProof="0" dirty="0">
                <a:solidFill>
                  <a:schemeClr val="bg1"/>
                </a:solidFill>
              </a:rPr>
              <a:t>About Désirée </a:t>
            </a:r>
          </a:p>
          <a:p>
            <a:r>
              <a:rPr lang="en-US" noProof="0" dirty="0">
                <a:solidFill>
                  <a:schemeClr val="bg1"/>
                </a:solidFill>
              </a:rPr>
              <a:t>Got into Cybersecurity at 18 years old (+20 years ago)</a:t>
            </a:r>
          </a:p>
          <a:p>
            <a:r>
              <a:rPr lang="en-US" noProof="0" dirty="0">
                <a:solidFill>
                  <a:schemeClr val="bg1"/>
                </a:solidFill>
              </a:rPr>
              <a:t>Manager for Operational IT Security @ German Financial IT Service Provider</a:t>
            </a:r>
          </a:p>
          <a:p>
            <a:r>
              <a:rPr lang="en-US" noProof="0" dirty="0">
                <a:solidFill>
                  <a:schemeClr val="bg1"/>
                </a:solidFill>
              </a:rPr>
              <a:t>Previously: SOC &amp; Cybersecurity Architect, Analyst,</a:t>
            </a:r>
            <a:r>
              <a:rPr lang="en-US" dirty="0">
                <a:solidFill>
                  <a:schemeClr val="bg1"/>
                </a:solidFill>
              </a:rPr>
              <a:t> Security Operations</a:t>
            </a:r>
            <a:r>
              <a:rPr lang="en-US" noProof="0" dirty="0">
                <a:solidFill>
                  <a:schemeClr val="bg1"/>
                </a:solidFill>
              </a:rPr>
              <a:t> Engineer</a:t>
            </a:r>
          </a:p>
          <a:p>
            <a:r>
              <a:rPr lang="en-US" noProof="0" dirty="0">
                <a:solidFill>
                  <a:schemeClr val="bg1"/>
                </a:solidFill>
              </a:rPr>
              <a:t>Published a few taxonomies focused on continuous improvement in cyber security processes at </a:t>
            </a:r>
            <a:r>
              <a:rPr lang="en-US" sz="1700" noProof="0" dirty="0">
                <a:solidFill>
                  <a:schemeClr val="bg1"/>
                </a:solidFill>
                <a:hlinkClick r:id="rId4"/>
              </a:rPr>
              <a:t>https://github.com/d3sre/IntelligentProcessLifecycle</a:t>
            </a:r>
            <a:r>
              <a:rPr lang="en-US" sz="1700" noProof="0" dirty="0">
                <a:solidFill>
                  <a:schemeClr val="bg1"/>
                </a:solidFill>
              </a:rPr>
              <a:t>  </a:t>
            </a:r>
            <a:endParaRPr lang="en-US" noProof="0" dirty="0">
              <a:solidFill>
                <a:schemeClr val="bg1"/>
              </a:solidFill>
            </a:endParaRPr>
          </a:p>
        </p:txBody>
      </p:sp>
    </p:spTree>
    <p:extLst>
      <p:ext uri="{BB962C8B-B14F-4D97-AF65-F5344CB8AC3E}">
        <p14:creationId xmlns:p14="http://schemas.microsoft.com/office/powerpoint/2010/main" val="408112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7B29E-5249-1D2E-E13E-C8798E785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1A7C3-61AF-6AD0-15D5-158C6F5426BD}"/>
              </a:ext>
            </a:extLst>
          </p:cNvPr>
          <p:cNvSpPr>
            <a:spLocks noGrp="1"/>
          </p:cNvSpPr>
          <p:nvPr>
            <p:ph type="title"/>
          </p:nvPr>
        </p:nvSpPr>
        <p:spPr/>
        <p:txBody>
          <a:bodyPr/>
          <a:lstStyle/>
          <a:p>
            <a:r>
              <a:rPr lang="en-US" noProof="0"/>
              <a:t>You</a:t>
            </a:r>
          </a:p>
        </p:txBody>
      </p:sp>
      <p:sp>
        <p:nvSpPr>
          <p:cNvPr id="3" name="Content Placeholder 2">
            <a:extLst>
              <a:ext uri="{FF2B5EF4-FFF2-40B4-BE49-F238E27FC236}">
                <a16:creationId xmlns:a16="http://schemas.microsoft.com/office/drawing/2014/main" id="{AD5A2512-2E11-E1B1-597A-BC000158C9D7}"/>
              </a:ext>
            </a:extLst>
          </p:cNvPr>
          <p:cNvSpPr>
            <a:spLocks noGrp="1"/>
          </p:cNvSpPr>
          <p:nvPr>
            <p:ph idx="1"/>
          </p:nvPr>
        </p:nvSpPr>
        <p:spPr>
          <a:xfrm>
            <a:off x="573436" y="1291526"/>
            <a:ext cx="7066019" cy="5254218"/>
          </a:xfrm>
        </p:spPr>
        <p:txBody>
          <a:bodyPr vert="horz" lIns="91440" tIns="45720" rIns="91440" bIns="45720" rtlCol="0" anchor="t">
            <a:normAutofit/>
          </a:bodyPr>
          <a:lstStyle/>
          <a:p>
            <a:r>
              <a:rPr lang="en-US" noProof="0" dirty="0"/>
              <a:t>Immediate focus: you </a:t>
            </a:r>
            <a:r>
              <a:rPr lang="en-US" i="1" noProof="0" dirty="0"/>
              <a:t>always</a:t>
            </a:r>
            <a:r>
              <a:rPr lang="en-US" noProof="0" dirty="0"/>
              <a:t> have options</a:t>
            </a:r>
          </a:p>
          <a:p>
            <a:r>
              <a:rPr lang="en-US" noProof="0" dirty="0"/>
              <a:t>Lower the specific stress or stressor– seek a different approach</a:t>
            </a:r>
          </a:p>
          <a:p>
            <a:r>
              <a:rPr lang="en-US" noProof="0" dirty="0"/>
              <a:t>Work with your boss on how to say no</a:t>
            </a:r>
          </a:p>
          <a:p>
            <a:pPr lvl="1"/>
            <a:r>
              <a:rPr lang="en-US" dirty="0"/>
              <a:t>Do not assume everything is required</a:t>
            </a:r>
          </a:p>
          <a:p>
            <a:pPr lvl="1"/>
            <a:r>
              <a:rPr lang="en-US" dirty="0"/>
              <a:t>Prioritize! Downsize! [13], [14]  </a:t>
            </a:r>
          </a:p>
          <a:p>
            <a:pPr lvl="1"/>
            <a:r>
              <a:rPr lang="en-US" dirty="0"/>
              <a:t>Offload to those around you</a:t>
            </a:r>
          </a:p>
          <a:p>
            <a:r>
              <a:rPr lang="en-US" noProof="0" dirty="0"/>
              <a:t>Have you “fallen off the horse” with healthy practices?</a:t>
            </a:r>
          </a:p>
          <a:p>
            <a:r>
              <a:rPr lang="en-US" noProof="0" dirty="0"/>
              <a:t>Add structure and regimen to doing something that’s not work</a:t>
            </a:r>
          </a:p>
          <a:p>
            <a:pPr lvl="1"/>
            <a:r>
              <a:rPr lang="en-US" noProof="0" dirty="0"/>
              <a:t>Ex: physical activity while on calls</a:t>
            </a:r>
          </a:p>
          <a:p>
            <a:endParaRPr lang="en-US" dirty="0"/>
          </a:p>
        </p:txBody>
      </p:sp>
      <p:graphicFrame>
        <p:nvGraphicFramePr>
          <p:cNvPr id="4" name="Diagram 3">
            <a:extLst>
              <a:ext uri="{FF2B5EF4-FFF2-40B4-BE49-F238E27FC236}">
                <a16:creationId xmlns:a16="http://schemas.microsoft.com/office/drawing/2014/main" id="{E9C7DBF3-B719-843E-06F2-F0C82E4630A8}"/>
              </a:ext>
            </a:extLst>
          </p:cNvPr>
          <p:cNvGraphicFramePr/>
          <p:nvPr>
            <p:extLst>
              <p:ext uri="{D42A27DB-BD31-4B8C-83A1-F6EECF244321}">
                <p14:modId xmlns:p14="http://schemas.microsoft.com/office/powerpoint/2010/main" val="3535542083"/>
              </p:ext>
            </p:extLst>
          </p:nvPr>
        </p:nvGraphicFramePr>
        <p:xfrm>
          <a:off x="7777675" y="448117"/>
          <a:ext cx="4303305" cy="6170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5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D2ED1-C570-F7E9-53CF-C3ABF00FA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56BA8-CDC9-7A6E-C5BD-01C8E94E16B9}"/>
              </a:ext>
            </a:extLst>
          </p:cNvPr>
          <p:cNvSpPr>
            <a:spLocks noGrp="1"/>
          </p:cNvSpPr>
          <p:nvPr>
            <p:ph type="title"/>
          </p:nvPr>
        </p:nvSpPr>
        <p:spPr/>
        <p:txBody>
          <a:bodyPr/>
          <a:lstStyle/>
          <a:p>
            <a:r>
              <a:rPr lang="en-US" noProof="0"/>
              <a:t>Leadership &amp; Org</a:t>
            </a:r>
          </a:p>
        </p:txBody>
      </p:sp>
      <p:sp>
        <p:nvSpPr>
          <p:cNvPr id="3" name="Content Placeholder 2">
            <a:extLst>
              <a:ext uri="{FF2B5EF4-FFF2-40B4-BE49-F238E27FC236}">
                <a16:creationId xmlns:a16="http://schemas.microsoft.com/office/drawing/2014/main" id="{F4EF6905-58AC-A95F-908A-43E91A73E81A}"/>
              </a:ext>
            </a:extLst>
          </p:cNvPr>
          <p:cNvSpPr>
            <a:spLocks noGrp="1"/>
          </p:cNvSpPr>
          <p:nvPr>
            <p:ph idx="1"/>
          </p:nvPr>
        </p:nvSpPr>
        <p:spPr>
          <a:xfrm>
            <a:off x="573438" y="1513668"/>
            <a:ext cx="5786851" cy="4663295"/>
          </a:xfrm>
        </p:spPr>
        <p:txBody>
          <a:bodyPr>
            <a:normAutofit lnSpcReduction="10000"/>
          </a:bodyPr>
          <a:lstStyle/>
          <a:p>
            <a:r>
              <a:rPr lang="en-US" noProof="0" dirty="0"/>
              <a:t>Repudiate that burnout is a “badge of honor”</a:t>
            </a:r>
          </a:p>
          <a:p>
            <a:r>
              <a:rPr lang="en-US" noProof="0" dirty="0"/>
              <a:t>Demonstrate work/life balance </a:t>
            </a:r>
            <a:r>
              <a:rPr lang="en-US" u="sng" noProof="0" dirty="0"/>
              <a:t>yourself</a:t>
            </a:r>
            <a:r>
              <a:rPr lang="en-US" noProof="0" dirty="0"/>
              <a:t> and doing your part</a:t>
            </a:r>
          </a:p>
          <a:p>
            <a:pPr lvl="1"/>
            <a:r>
              <a:rPr lang="en-US" dirty="0"/>
              <a:t>Lay off the email outside work hours</a:t>
            </a:r>
            <a:endParaRPr lang="en-US" noProof="0" dirty="0"/>
          </a:p>
          <a:p>
            <a:r>
              <a:rPr lang="en-US" noProof="0" dirty="0"/>
              <a:t>Say no / drop stuff</a:t>
            </a:r>
          </a:p>
          <a:p>
            <a:pPr lvl="1"/>
            <a:r>
              <a:rPr lang="en-US" noProof="0" dirty="0"/>
              <a:t>Shape your </a:t>
            </a:r>
            <a:r>
              <a:rPr lang="en-US" dirty="0"/>
              <a:t>immediate priorities</a:t>
            </a:r>
            <a:endParaRPr lang="en-US" noProof="0" dirty="0"/>
          </a:p>
          <a:p>
            <a:pPr lvl="1"/>
            <a:r>
              <a:rPr lang="en-US" noProof="0" dirty="0"/>
              <a:t>Serve as the leader out in front taking bullets and saying “no” on behalf of the team</a:t>
            </a:r>
          </a:p>
          <a:p>
            <a:r>
              <a:rPr lang="en-US" dirty="0"/>
              <a:t>Shift responsibilities</a:t>
            </a:r>
          </a:p>
          <a:p>
            <a:r>
              <a:rPr lang="en-US" noProof="0" dirty="0"/>
              <a:t>But don’t also burn out yourself!</a:t>
            </a:r>
          </a:p>
        </p:txBody>
      </p:sp>
      <p:pic>
        <p:nvPicPr>
          <p:cNvPr id="1026" name="Picture 2" descr="undefined">
            <a:extLst>
              <a:ext uri="{FF2B5EF4-FFF2-40B4-BE49-F238E27FC236}">
                <a16:creationId xmlns:a16="http://schemas.microsoft.com/office/drawing/2014/main" id="{372C9490-1DE5-D78D-9067-799BBA694A7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29332" y="142426"/>
            <a:ext cx="4089229" cy="61041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BFC41F-AB2C-098F-263B-7D4F1F83B353}"/>
              </a:ext>
            </a:extLst>
          </p:cNvPr>
          <p:cNvSpPr txBox="1"/>
          <p:nvPr/>
        </p:nvSpPr>
        <p:spPr>
          <a:xfrm>
            <a:off x="404455" y="6492874"/>
            <a:ext cx="11383090" cy="276999"/>
          </a:xfrm>
          <a:prstGeom prst="rect">
            <a:avLst/>
          </a:prstGeom>
          <a:noFill/>
        </p:spPr>
        <p:txBody>
          <a:bodyPr wrap="square">
            <a:spAutoFit/>
          </a:bodyPr>
          <a:lstStyle/>
          <a:p>
            <a:r>
              <a:rPr lang="en-US" sz="1200"/>
              <a:t>Image source: https://commons.wikimedia.org/wiki/File:Photograph_of_Mrs._Reagan_speaking_at_a_%22Just_Say_No%22_Rally_in_Los_Angeles_-_NARA_-_198584.jpg</a:t>
            </a:r>
          </a:p>
        </p:txBody>
      </p:sp>
    </p:spTree>
    <p:extLst>
      <p:ext uri="{BB962C8B-B14F-4D97-AF65-F5344CB8AC3E}">
        <p14:creationId xmlns:p14="http://schemas.microsoft.com/office/powerpoint/2010/main" val="379257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C1898-BDCB-DF30-5D34-BB5F1C4DC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66DBF-5A4A-3DA1-2C37-BED139865C4D}"/>
              </a:ext>
            </a:extLst>
          </p:cNvPr>
          <p:cNvSpPr>
            <a:spLocks noGrp="1"/>
          </p:cNvSpPr>
          <p:nvPr>
            <p:ph type="ctrTitle"/>
          </p:nvPr>
        </p:nvSpPr>
        <p:spPr>
          <a:xfrm>
            <a:off x="6991350" y="406400"/>
            <a:ext cx="4179570" cy="3457971"/>
          </a:xfrm>
        </p:spPr>
        <p:txBody>
          <a:bodyPr/>
          <a:lstStyle/>
          <a:p>
            <a:r>
              <a:rPr lang="en-US" noProof="0"/>
              <a:t>Recover</a:t>
            </a:r>
          </a:p>
        </p:txBody>
      </p:sp>
    </p:spTree>
    <p:extLst>
      <p:ext uri="{BB962C8B-B14F-4D97-AF65-F5344CB8AC3E}">
        <p14:creationId xmlns:p14="http://schemas.microsoft.com/office/powerpoint/2010/main" val="3939510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242EB-A4DD-AB32-CAC2-A70B4C2B0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331CC-001F-908A-F546-26543D7496B1}"/>
              </a:ext>
            </a:extLst>
          </p:cNvPr>
          <p:cNvSpPr>
            <a:spLocks noGrp="1"/>
          </p:cNvSpPr>
          <p:nvPr>
            <p:ph type="title"/>
          </p:nvPr>
        </p:nvSpPr>
        <p:spPr>
          <a:xfrm>
            <a:off x="573436" y="195569"/>
            <a:ext cx="11132949" cy="926400"/>
          </a:xfrm>
        </p:spPr>
        <p:txBody>
          <a:bodyPr/>
          <a:lstStyle/>
          <a:p>
            <a:r>
              <a:rPr lang="en-US" noProof="0"/>
              <a:t>You</a:t>
            </a:r>
          </a:p>
        </p:txBody>
      </p:sp>
      <p:sp>
        <p:nvSpPr>
          <p:cNvPr id="3" name="Content Placeholder 2">
            <a:extLst>
              <a:ext uri="{FF2B5EF4-FFF2-40B4-BE49-F238E27FC236}">
                <a16:creationId xmlns:a16="http://schemas.microsoft.com/office/drawing/2014/main" id="{770B1799-4074-EE1F-E484-48B2F22B4B37}"/>
              </a:ext>
            </a:extLst>
          </p:cNvPr>
          <p:cNvSpPr>
            <a:spLocks noGrp="1"/>
          </p:cNvSpPr>
          <p:nvPr>
            <p:ph idx="1"/>
          </p:nvPr>
        </p:nvSpPr>
        <p:spPr>
          <a:xfrm>
            <a:off x="573435" y="1181279"/>
            <a:ext cx="11132949" cy="5566474"/>
          </a:xfrm>
        </p:spPr>
        <p:txBody>
          <a:bodyPr vert="horz" lIns="91440" tIns="45720" rIns="91440" bIns="45720" rtlCol="0" anchor="t">
            <a:normAutofit lnSpcReduction="10000"/>
          </a:bodyPr>
          <a:lstStyle/>
          <a:p>
            <a:r>
              <a:rPr lang="en-US" noProof="0" dirty="0"/>
              <a:t>Build resilience - widen your capacity for stress by bringing in controlled stressors</a:t>
            </a:r>
          </a:p>
          <a:p>
            <a:pPr lvl="1"/>
            <a:r>
              <a:rPr lang="en-US" noProof="0" dirty="0"/>
              <a:t>Ex: short workouts that raise the pulse to “widen the window of tolerance”</a:t>
            </a:r>
          </a:p>
          <a:p>
            <a:pPr lvl="1"/>
            <a:r>
              <a:rPr lang="en-US" noProof="0" dirty="0"/>
              <a:t>Learn to regulate your nervous system and connect to your senses [</a:t>
            </a:r>
            <a:r>
              <a:rPr lang="en-US" dirty="0"/>
              <a:t>15</a:t>
            </a:r>
            <a:r>
              <a:rPr lang="en-US" noProof="0" dirty="0"/>
              <a:t>] </a:t>
            </a:r>
          </a:p>
          <a:p>
            <a:pPr lvl="1"/>
            <a:r>
              <a:rPr lang="en-US" noProof="0" dirty="0"/>
              <a:t>Healthy, unprocessed foods [</a:t>
            </a:r>
            <a:r>
              <a:rPr lang="en-US" dirty="0"/>
              <a:t>16</a:t>
            </a:r>
            <a:r>
              <a:rPr lang="en-US" noProof="0" dirty="0"/>
              <a:t>], [</a:t>
            </a:r>
            <a:r>
              <a:rPr lang="en-US" dirty="0"/>
              <a:t>17</a:t>
            </a:r>
            <a:r>
              <a:rPr lang="en-US" noProof="0" dirty="0"/>
              <a:t>]</a:t>
            </a:r>
          </a:p>
          <a:p>
            <a:pPr lvl="1"/>
            <a:r>
              <a:rPr lang="en-US" noProof="0" dirty="0"/>
              <a:t>Walks in nature </a:t>
            </a:r>
            <a:r>
              <a:rPr lang="en-US" dirty="0"/>
              <a:t>[18</a:t>
            </a:r>
            <a:r>
              <a:rPr lang="en-US" noProof="0" dirty="0"/>
              <a:t>] </a:t>
            </a:r>
          </a:p>
          <a:p>
            <a:pPr lvl="1"/>
            <a:r>
              <a:rPr lang="en-US" noProof="0" dirty="0"/>
              <a:t>Introduce “play” back into your life: analog / creativity are best [</a:t>
            </a:r>
            <a:r>
              <a:rPr lang="en-US" dirty="0"/>
              <a:t>19</a:t>
            </a:r>
            <a:r>
              <a:rPr lang="en-US" noProof="0" dirty="0"/>
              <a:t>]</a:t>
            </a:r>
          </a:p>
          <a:p>
            <a:r>
              <a:rPr lang="en-US" noProof="0" dirty="0"/>
              <a:t>Build smaller plans/action packs/steps for achieving a goal (Pomodoro technique) [</a:t>
            </a:r>
            <a:r>
              <a:rPr lang="en-US" dirty="0"/>
              <a:t>20</a:t>
            </a:r>
            <a:r>
              <a:rPr lang="en-US" noProof="0" dirty="0"/>
              <a:t>], [</a:t>
            </a:r>
            <a:r>
              <a:rPr lang="en-US" dirty="0"/>
              <a:t>21</a:t>
            </a:r>
            <a:r>
              <a:rPr lang="en-US" noProof="0" dirty="0"/>
              <a:t>]</a:t>
            </a:r>
          </a:p>
          <a:p>
            <a:r>
              <a:rPr lang="en-US" noProof="0" dirty="0"/>
              <a:t>Long Term problems</a:t>
            </a:r>
          </a:p>
          <a:p>
            <a:pPr lvl="1"/>
            <a:r>
              <a:rPr lang="en-US" noProof="0" dirty="0"/>
              <a:t>Nervous System State: “Functional freeze” and </a:t>
            </a:r>
            <a:r>
              <a:rPr lang="en-US" noProof="0" dirty="0" err="1"/>
              <a:t>it’s</a:t>
            </a:r>
            <a:r>
              <a:rPr lang="en-US" noProof="0" dirty="0"/>
              <a:t> impact [</a:t>
            </a:r>
            <a:r>
              <a:rPr lang="en-US" dirty="0"/>
              <a:t>22</a:t>
            </a:r>
            <a:r>
              <a:rPr lang="en-US" noProof="0" dirty="0"/>
              <a:t>] </a:t>
            </a:r>
          </a:p>
          <a:p>
            <a:pPr lvl="1"/>
            <a:r>
              <a:rPr lang="en-US" noProof="0" dirty="0"/>
              <a:t>Changes in genetic expression triggered by burnout or stress parents experienced [</a:t>
            </a:r>
            <a:r>
              <a:rPr lang="en-US" dirty="0"/>
              <a:t>23</a:t>
            </a:r>
            <a:r>
              <a:rPr lang="en-US" noProof="0" dirty="0"/>
              <a:t>], [</a:t>
            </a:r>
            <a:r>
              <a:rPr lang="en-US" dirty="0"/>
              <a:t>24</a:t>
            </a:r>
            <a:r>
              <a:rPr lang="en-US" noProof="0" dirty="0"/>
              <a:t>], [</a:t>
            </a:r>
            <a:r>
              <a:rPr lang="en-US" dirty="0"/>
              <a:t>25</a:t>
            </a:r>
            <a:r>
              <a:rPr lang="en-US" noProof="0" dirty="0"/>
              <a:t>]</a:t>
            </a:r>
          </a:p>
          <a:p>
            <a:r>
              <a:rPr lang="en-US" noProof="0" dirty="0"/>
              <a:t>All else fails, leave</a:t>
            </a:r>
          </a:p>
        </p:txBody>
      </p:sp>
    </p:spTree>
    <p:extLst>
      <p:ext uri="{BB962C8B-B14F-4D97-AF65-F5344CB8AC3E}">
        <p14:creationId xmlns:p14="http://schemas.microsoft.com/office/powerpoint/2010/main" val="183234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22848-11FD-12BD-7F5D-76C635174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6D7E9-EC48-45BF-38C6-17DC7062B9F3}"/>
              </a:ext>
            </a:extLst>
          </p:cNvPr>
          <p:cNvSpPr>
            <a:spLocks noGrp="1"/>
          </p:cNvSpPr>
          <p:nvPr>
            <p:ph type="title"/>
          </p:nvPr>
        </p:nvSpPr>
        <p:spPr/>
        <p:txBody>
          <a:bodyPr/>
          <a:lstStyle/>
          <a:p>
            <a:r>
              <a:rPr lang="en-US" noProof="0"/>
              <a:t>Leadership &amp; Org</a:t>
            </a:r>
          </a:p>
        </p:txBody>
      </p:sp>
      <p:sp>
        <p:nvSpPr>
          <p:cNvPr id="3" name="Content Placeholder 2">
            <a:extLst>
              <a:ext uri="{FF2B5EF4-FFF2-40B4-BE49-F238E27FC236}">
                <a16:creationId xmlns:a16="http://schemas.microsoft.com/office/drawing/2014/main" id="{CEE37B01-C130-6550-DBF2-8CA6A606CC46}"/>
              </a:ext>
            </a:extLst>
          </p:cNvPr>
          <p:cNvSpPr>
            <a:spLocks noGrp="1"/>
          </p:cNvSpPr>
          <p:nvPr>
            <p:ph idx="1"/>
          </p:nvPr>
        </p:nvSpPr>
        <p:spPr/>
        <p:txBody>
          <a:bodyPr>
            <a:normAutofit/>
          </a:bodyPr>
          <a:lstStyle/>
          <a:p>
            <a:r>
              <a:rPr lang="en-US" noProof="0" dirty="0"/>
              <a:t>Readjust your expectations of yourself and your team</a:t>
            </a:r>
            <a:endParaRPr lang="en-US" dirty="0"/>
          </a:p>
          <a:p>
            <a:pPr lvl="1"/>
            <a:r>
              <a:rPr lang="en-US" noProof="0" dirty="0"/>
              <a:t>Not everyone has the same capacity for work, hours, stress</a:t>
            </a:r>
          </a:p>
          <a:p>
            <a:pPr lvl="1"/>
            <a:r>
              <a:rPr lang="en-US" noProof="0" dirty="0"/>
              <a:t>Not everyone thrives on </a:t>
            </a:r>
            <a:r>
              <a:rPr lang="en-US" dirty="0"/>
              <a:t>60 hours/week</a:t>
            </a:r>
            <a:endParaRPr lang="en-US" noProof="0" dirty="0"/>
          </a:p>
          <a:p>
            <a:r>
              <a:rPr lang="en-US" noProof="0" dirty="0"/>
              <a:t>Lower demands on the team / descope mission more permanently</a:t>
            </a:r>
          </a:p>
          <a:p>
            <a:r>
              <a:rPr lang="en-US" noProof="0" dirty="0"/>
              <a:t>Lead with vision/strategy and give team creative freedom to reach the goals</a:t>
            </a:r>
          </a:p>
          <a:p>
            <a:r>
              <a:rPr lang="en-US" noProof="0" dirty="0"/>
              <a:t>Long hours / extra days / </a:t>
            </a:r>
            <a:r>
              <a:rPr lang="en-US" noProof="0" dirty="0" err="1"/>
              <a:t>etc</a:t>
            </a:r>
            <a:r>
              <a:rPr lang="en-US" noProof="0" dirty="0"/>
              <a:t> means people get comp time</a:t>
            </a:r>
          </a:p>
          <a:p>
            <a:pPr lvl="1"/>
            <a:r>
              <a:rPr lang="en-US" noProof="0" dirty="0"/>
              <a:t>This should be part of an expectation for major incidents that require weekend work</a:t>
            </a:r>
          </a:p>
          <a:p>
            <a:r>
              <a:rPr lang="en-US" noProof="0" dirty="0"/>
              <a:t>Ensure everyone on the team is accounted for– don’t forget anyone</a:t>
            </a:r>
          </a:p>
          <a:p>
            <a:endParaRPr lang="en-US" noProof="0" dirty="0"/>
          </a:p>
        </p:txBody>
      </p:sp>
    </p:spTree>
    <p:extLst>
      <p:ext uri="{BB962C8B-B14F-4D97-AF65-F5344CB8AC3E}">
        <p14:creationId xmlns:p14="http://schemas.microsoft.com/office/powerpoint/2010/main" val="297467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69D35-FE0E-19B4-05B7-F2607B22D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A4139-8917-8904-7B92-282D3DACF21C}"/>
              </a:ext>
            </a:extLst>
          </p:cNvPr>
          <p:cNvSpPr>
            <a:spLocks noGrp="1"/>
          </p:cNvSpPr>
          <p:nvPr>
            <p:ph type="ctrTitle"/>
          </p:nvPr>
        </p:nvSpPr>
        <p:spPr>
          <a:xfrm>
            <a:off x="6991350" y="406400"/>
            <a:ext cx="4179570" cy="3457971"/>
          </a:xfrm>
        </p:spPr>
        <p:txBody>
          <a:bodyPr/>
          <a:lstStyle/>
          <a:p>
            <a:r>
              <a:rPr lang="en-US" noProof="0"/>
              <a:t>Prevent</a:t>
            </a:r>
          </a:p>
        </p:txBody>
      </p:sp>
    </p:spTree>
    <p:extLst>
      <p:ext uri="{BB962C8B-B14F-4D97-AF65-F5344CB8AC3E}">
        <p14:creationId xmlns:p14="http://schemas.microsoft.com/office/powerpoint/2010/main" val="1054145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B6126-22BF-D6F3-CB78-410992D8D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4297D-B104-EFF5-65FB-F1EB8ACEA2EA}"/>
              </a:ext>
            </a:extLst>
          </p:cNvPr>
          <p:cNvSpPr>
            <a:spLocks noGrp="1"/>
          </p:cNvSpPr>
          <p:nvPr>
            <p:ph type="title"/>
          </p:nvPr>
        </p:nvSpPr>
        <p:spPr>
          <a:xfrm>
            <a:off x="573436" y="177402"/>
            <a:ext cx="11132949" cy="926400"/>
          </a:xfrm>
        </p:spPr>
        <p:txBody>
          <a:bodyPr/>
          <a:lstStyle/>
          <a:p>
            <a:r>
              <a:rPr lang="en-US" noProof="0"/>
              <a:t>You</a:t>
            </a:r>
          </a:p>
        </p:txBody>
      </p:sp>
      <p:sp>
        <p:nvSpPr>
          <p:cNvPr id="3" name="Content Placeholder 2">
            <a:extLst>
              <a:ext uri="{FF2B5EF4-FFF2-40B4-BE49-F238E27FC236}">
                <a16:creationId xmlns:a16="http://schemas.microsoft.com/office/drawing/2014/main" id="{95A4B9CD-9357-6CED-CFAA-A953026C0B0E}"/>
              </a:ext>
            </a:extLst>
          </p:cNvPr>
          <p:cNvSpPr>
            <a:spLocks noGrp="1"/>
          </p:cNvSpPr>
          <p:nvPr>
            <p:ph idx="1"/>
          </p:nvPr>
        </p:nvSpPr>
        <p:spPr>
          <a:xfrm>
            <a:off x="573437" y="1291525"/>
            <a:ext cx="11132949" cy="5454445"/>
          </a:xfrm>
        </p:spPr>
        <p:txBody>
          <a:bodyPr vert="horz" lIns="91440" tIns="45720" rIns="91440" bIns="45720" rtlCol="0" anchor="t">
            <a:normAutofit fontScale="92500" lnSpcReduction="10000"/>
          </a:bodyPr>
          <a:lstStyle/>
          <a:p>
            <a:r>
              <a:rPr lang="en-US" noProof="0" dirty="0"/>
              <a:t>Schedule in creative breaks [ </a:t>
            </a:r>
            <a:r>
              <a:rPr lang="en-US" dirty="0"/>
              <a:t>20</a:t>
            </a:r>
            <a:r>
              <a:rPr lang="en-US" noProof="0" dirty="0"/>
              <a:t>], [</a:t>
            </a:r>
            <a:r>
              <a:rPr lang="en-US" dirty="0"/>
              <a:t>21</a:t>
            </a:r>
            <a:r>
              <a:rPr lang="en-US" noProof="0" dirty="0"/>
              <a:t>]</a:t>
            </a:r>
          </a:p>
          <a:p>
            <a:r>
              <a:rPr lang="en-US" noProof="0" dirty="0"/>
              <a:t>Work with your loved ones on how they can help</a:t>
            </a:r>
          </a:p>
          <a:p>
            <a:r>
              <a:rPr lang="en-US" noProof="0" dirty="0"/>
              <a:t>Set boundaries -&gt; Work with your boss to align [</a:t>
            </a:r>
            <a:r>
              <a:rPr lang="en-US" dirty="0"/>
              <a:t>26</a:t>
            </a:r>
            <a:r>
              <a:rPr lang="en-US" noProof="0" dirty="0"/>
              <a:t>]</a:t>
            </a:r>
          </a:p>
          <a:p>
            <a:pPr lvl="1"/>
            <a:r>
              <a:rPr lang="en-US" noProof="0" dirty="0"/>
              <a:t>Manage up– you should not feel like a single point of failure</a:t>
            </a:r>
          </a:p>
          <a:p>
            <a:pPr lvl="1"/>
            <a:r>
              <a:rPr lang="en-US" dirty="0"/>
              <a:t>If you work on call, consider having a separate work phone</a:t>
            </a:r>
            <a:endParaRPr lang="en-US" noProof="0" dirty="0"/>
          </a:p>
          <a:p>
            <a:r>
              <a:rPr lang="en-US" noProof="0" dirty="0"/>
              <a:t>Process the stress you experience (feeling [</a:t>
            </a:r>
            <a:r>
              <a:rPr lang="en-US" dirty="0"/>
              <a:t>27</a:t>
            </a:r>
            <a:r>
              <a:rPr lang="en-US" noProof="0" dirty="0"/>
              <a:t>] , [</a:t>
            </a:r>
            <a:r>
              <a:rPr lang="en-US" dirty="0"/>
              <a:t>28</a:t>
            </a:r>
            <a:r>
              <a:rPr lang="en-US" noProof="0" dirty="0"/>
              <a:t>]+ workouts [</a:t>
            </a:r>
            <a:r>
              <a:rPr lang="en-US" dirty="0"/>
              <a:t>29</a:t>
            </a:r>
            <a:r>
              <a:rPr lang="en-US" noProof="0" dirty="0"/>
              <a:t>], [</a:t>
            </a:r>
            <a:r>
              <a:rPr lang="en-US" dirty="0"/>
              <a:t>30</a:t>
            </a:r>
            <a:r>
              <a:rPr lang="en-US" noProof="0" dirty="0"/>
              <a:t>] ) </a:t>
            </a:r>
          </a:p>
          <a:p>
            <a:r>
              <a:rPr lang="en-US" noProof="0" dirty="0"/>
              <a:t>Limit optional stressors</a:t>
            </a:r>
          </a:p>
          <a:p>
            <a:pPr lvl="1"/>
            <a:r>
              <a:rPr lang="en-US" noProof="0" dirty="0"/>
              <a:t>Alcohol, sugars, noise where possible &lt;- </a:t>
            </a:r>
            <a:r>
              <a:rPr lang="en-US" noProof="0" dirty="0" err="1"/>
              <a:t>esp</a:t>
            </a:r>
            <a:r>
              <a:rPr lang="en-US" noProof="0" dirty="0"/>
              <a:t> neurodiverse friends!</a:t>
            </a:r>
          </a:p>
          <a:p>
            <a:pPr lvl="1"/>
            <a:r>
              <a:rPr lang="en-US" noProof="0" dirty="0"/>
              <a:t>Optimize food intake (high soluble </a:t>
            </a:r>
            <a:r>
              <a:rPr lang="en-US" noProof="0" dirty="0" err="1"/>
              <a:t>fiber+protein</a:t>
            </a:r>
            <a:r>
              <a:rPr lang="en-US" noProof="0" dirty="0"/>
              <a:t> diet) [</a:t>
            </a:r>
            <a:r>
              <a:rPr lang="en-US" dirty="0"/>
              <a:t>31</a:t>
            </a:r>
            <a:r>
              <a:rPr lang="en-US" noProof="0" dirty="0"/>
              <a:t>]</a:t>
            </a:r>
          </a:p>
          <a:p>
            <a:r>
              <a:rPr lang="en-US" dirty="0"/>
              <a:t>Focus on what’s the most impactful</a:t>
            </a:r>
          </a:p>
          <a:p>
            <a:pPr lvl="1"/>
            <a:r>
              <a:rPr lang="en-US" noProof="0" dirty="0"/>
              <a:t>Practice using “no” / “yes and…” / “yes but…”</a:t>
            </a:r>
          </a:p>
          <a:p>
            <a:r>
              <a:rPr lang="en-US" noProof="0" dirty="0"/>
              <a:t>Seek a team environment that is healthy</a:t>
            </a:r>
          </a:p>
          <a:p>
            <a:r>
              <a:rPr lang="en-US" noProof="0" dirty="0"/>
              <a:t>And yes, sleep</a:t>
            </a:r>
          </a:p>
          <a:p>
            <a:endParaRPr lang="en-US" noProof="0" dirty="0"/>
          </a:p>
        </p:txBody>
      </p:sp>
    </p:spTree>
    <p:extLst>
      <p:ext uri="{BB962C8B-B14F-4D97-AF65-F5344CB8AC3E}">
        <p14:creationId xmlns:p14="http://schemas.microsoft.com/office/powerpoint/2010/main" val="17362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9A9BE-0706-A5D7-D667-C82FC39A2C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1AF56-DE09-2135-934A-C5E55ACEE1A8}"/>
              </a:ext>
            </a:extLst>
          </p:cNvPr>
          <p:cNvSpPr>
            <a:spLocks noGrp="1"/>
          </p:cNvSpPr>
          <p:nvPr>
            <p:ph type="title"/>
          </p:nvPr>
        </p:nvSpPr>
        <p:spPr>
          <a:xfrm>
            <a:off x="573435" y="204809"/>
            <a:ext cx="11132949" cy="926400"/>
          </a:xfrm>
        </p:spPr>
        <p:txBody>
          <a:bodyPr/>
          <a:lstStyle/>
          <a:p>
            <a:r>
              <a:rPr lang="en-US" noProof="0"/>
              <a:t>Leadership &amp; Org</a:t>
            </a:r>
          </a:p>
        </p:txBody>
      </p:sp>
      <p:sp>
        <p:nvSpPr>
          <p:cNvPr id="3" name="Content Placeholder 2">
            <a:extLst>
              <a:ext uri="{FF2B5EF4-FFF2-40B4-BE49-F238E27FC236}">
                <a16:creationId xmlns:a16="http://schemas.microsoft.com/office/drawing/2014/main" id="{B445D351-2EBC-4D9C-BD54-4E13B2746FB8}"/>
              </a:ext>
            </a:extLst>
          </p:cNvPr>
          <p:cNvSpPr>
            <a:spLocks noGrp="1"/>
          </p:cNvSpPr>
          <p:nvPr>
            <p:ph idx="1"/>
          </p:nvPr>
        </p:nvSpPr>
        <p:spPr>
          <a:xfrm>
            <a:off x="573435" y="1260904"/>
            <a:ext cx="11132949" cy="5207766"/>
          </a:xfrm>
        </p:spPr>
        <p:txBody>
          <a:bodyPr>
            <a:normAutofit/>
          </a:bodyPr>
          <a:lstStyle/>
          <a:p>
            <a:r>
              <a:rPr lang="en-US" noProof="0" dirty="0"/>
              <a:t>The onus is on leaders more than the individual!</a:t>
            </a:r>
          </a:p>
          <a:p>
            <a:r>
              <a:rPr lang="en-US" noProof="0" dirty="0"/>
              <a:t>Managers and execs must be on the hook to foster an environment that minimizes burnout</a:t>
            </a:r>
          </a:p>
          <a:p>
            <a:r>
              <a:rPr lang="en-US" noProof="0" dirty="0"/>
              <a:t>Ensure there is correct team capacity</a:t>
            </a:r>
          </a:p>
          <a:p>
            <a:pPr lvl="1"/>
            <a:r>
              <a:rPr lang="en-US" noProof="0" dirty="0"/>
              <a:t>Healthy on call rotations</a:t>
            </a:r>
          </a:p>
          <a:p>
            <a:pPr lvl="1"/>
            <a:r>
              <a:rPr lang="en-US" noProof="0" dirty="0"/>
              <a:t>Limit expectations outside on call periods</a:t>
            </a:r>
          </a:p>
          <a:p>
            <a:pPr lvl="1"/>
            <a:r>
              <a:rPr lang="en-US" noProof="0" dirty="0"/>
              <a:t>Eliminate single points of failure via cross training</a:t>
            </a:r>
          </a:p>
          <a:p>
            <a:r>
              <a:rPr lang="en-US" noProof="0" dirty="0"/>
              <a:t>Fit tasks and KPIs to skills and knowledge of team members</a:t>
            </a:r>
          </a:p>
          <a:p>
            <a:r>
              <a:rPr lang="en-US" noProof="0" dirty="0"/>
              <a:t>Always be cross training and documenting to minimize risk of drops</a:t>
            </a:r>
          </a:p>
          <a:p>
            <a:r>
              <a:rPr lang="en-US" noProof="0" dirty="0"/>
              <a:t>Did we mention you should be saying “no?”</a:t>
            </a:r>
          </a:p>
          <a:p>
            <a:r>
              <a:rPr lang="en-US" dirty="0"/>
              <a:t>Ensure team members are utilizing time off: weeks, actual vacations</a:t>
            </a:r>
            <a:endParaRPr lang="en-US" noProof="0" dirty="0"/>
          </a:p>
        </p:txBody>
      </p:sp>
    </p:spTree>
    <p:extLst>
      <p:ext uri="{BB962C8B-B14F-4D97-AF65-F5344CB8AC3E}">
        <p14:creationId xmlns:p14="http://schemas.microsoft.com/office/powerpoint/2010/main" val="8221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5EB34-4D36-7828-D885-F17F67FD3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8E09F-1541-A79B-316B-DAB9A2234274}"/>
              </a:ext>
            </a:extLst>
          </p:cNvPr>
          <p:cNvSpPr>
            <a:spLocks noGrp="1"/>
          </p:cNvSpPr>
          <p:nvPr>
            <p:ph type="ctrTitle"/>
          </p:nvPr>
        </p:nvSpPr>
        <p:spPr>
          <a:xfrm>
            <a:off x="6991350" y="406400"/>
            <a:ext cx="4179570" cy="3457971"/>
          </a:xfrm>
        </p:spPr>
        <p:txBody>
          <a:bodyPr/>
          <a:lstStyle/>
          <a:p>
            <a:r>
              <a:rPr lang="en-US" noProof="0"/>
              <a:t>Wrap Up</a:t>
            </a:r>
          </a:p>
        </p:txBody>
      </p:sp>
    </p:spTree>
    <p:extLst>
      <p:ext uri="{BB962C8B-B14F-4D97-AF65-F5344CB8AC3E}">
        <p14:creationId xmlns:p14="http://schemas.microsoft.com/office/powerpoint/2010/main" val="1510554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707570" y="209282"/>
            <a:ext cx="5655197" cy="1812242"/>
          </a:xfrm>
        </p:spPr>
        <p:txBody>
          <a:bodyPr anchor="b">
            <a:normAutofit/>
          </a:bodyPr>
          <a:lstStyle/>
          <a:p>
            <a:r>
              <a:rPr lang="en-US" sz="3200" noProof="0"/>
              <a:t>Final tips &amp; takeaways</a:t>
            </a:r>
          </a:p>
        </p:txBody>
      </p:sp>
      <p:sp>
        <p:nvSpPr>
          <p:cNvPr id="6" name="Text Placeholder 5">
            <a:extLst>
              <a:ext uri="{FF2B5EF4-FFF2-40B4-BE49-F238E27FC236}">
                <a16:creationId xmlns:a16="http://schemas.microsoft.com/office/drawing/2014/main" id="{D2E1CF79-4FDC-8CAF-CC16-E309A2C49758}"/>
              </a:ext>
            </a:extLst>
          </p:cNvPr>
          <p:cNvSpPr>
            <a:spLocks noGrp="1"/>
          </p:cNvSpPr>
          <p:nvPr>
            <p:ph type="body" idx="1"/>
          </p:nvPr>
        </p:nvSpPr>
        <p:spPr>
          <a:xfrm>
            <a:off x="707571" y="2411832"/>
            <a:ext cx="5733772" cy="448990"/>
          </a:xfrm>
        </p:spPr>
        <p:txBody>
          <a:bodyPr/>
          <a:lstStyle/>
          <a:p>
            <a:r>
              <a:rPr lang="en-US" sz="2400" noProof="0"/>
              <a:t>For Managers &amp; Leaders</a:t>
            </a:r>
          </a:p>
        </p:txBody>
      </p:sp>
      <p:sp>
        <p:nvSpPr>
          <p:cNvPr id="20"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571005" y="2979163"/>
            <a:ext cx="5265718" cy="3032733"/>
          </a:xfrm>
        </p:spPr>
        <p:txBody>
          <a:bodyPr>
            <a:noAutofit/>
          </a:bodyPr>
          <a:lstStyle/>
          <a:p>
            <a:r>
              <a:rPr lang="en-US" sz="2000"/>
              <a:t>Reducing and eliminating burnout is your responsibility</a:t>
            </a:r>
          </a:p>
          <a:p>
            <a:r>
              <a:rPr lang="en-US" sz="2000"/>
              <a:t>Shape your mission and promises to maximize your impact -&gt; reduce toil</a:t>
            </a:r>
          </a:p>
          <a:p>
            <a:r>
              <a:rPr lang="en-US" sz="2000"/>
              <a:t>Tune your approach to your people</a:t>
            </a:r>
          </a:p>
          <a:p>
            <a:r>
              <a:rPr lang="en-US" sz="2000" noProof="0"/>
              <a:t>Be the coach and the</a:t>
            </a:r>
            <a:r>
              <a:rPr lang="en-US" sz="2000"/>
              <a:t> ally your people expect</a:t>
            </a:r>
          </a:p>
          <a:p>
            <a:r>
              <a:rPr lang="en-US" sz="2000"/>
              <a:t>Model healthy behaviors for your team</a:t>
            </a:r>
          </a:p>
          <a:p>
            <a:endParaRPr lang="en-US" sz="2000" noProof="0"/>
          </a:p>
          <a:p>
            <a:endParaRPr lang="en-US" sz="2000" noProof="0"/>
          </a:p>
          <a:p>
            <a:endParaRPr lang="en-US" sz="2000" noProof="0"/>
          </a:p>
        </p:txBody>
      </p:sp>
      <p:sp>
        <p:nvSpPr>
          <p:cNvPr id="34" name="Text Placeholder 33">
            <a:extLst>
              <a:ext uri="{FF2B5EF4-FFF2-40B4-BE49-F238E27FC236}">
                <a16:creationId xmlns:a16="http://schemas.microsoft.com/office/drawing/2014/main" id="{AE07A905-8B37-D13F-25D3-1D3BCDB86B0B}"/>
              </a:ext>
            </a:extLst>
          </p:cNvPr>
          <p:cNvSpPr>
            <a:spLocks noGrp="1"/>
          </p:cNvSpPr>
          <p:nvPr>
            <p:ph type="body" sz="quarter" idx="3"/>
          </p:nvPr>
        </p:nvSpPr>
        <p:spPr>
          <a:xfrm>
            <a:off x="6638786" y="2414231"/>
            <a:ext cx="5307791" cy="448989"/>
          </a:xfrm>
        </p:spPr>
        <p:txBody>
          <a:bodyPr/>
          <a:lstStyle/>
          <a:p>
            <a:r>
              <a:rPr lang="en-US" sz="2400" noProof="0"/>
              <a:t>For Individuals &amp; Team Members</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noProof="0" smtClean="0"/>
              <a:pPr/>
              <a:t>29</a:t>
            </a:fld>
            <a:endParaRPr lang="en-US" noProof="0"/>
          </a:p>
        </p:txBody>
      </p:sp>
      <p:sp>
        <p:nvSpPr>
          <p:cNvPr id="4" name="Content Placeholder 3">
            <a:extLst>
              <a:ext uri="{FF2B5EF4-FFF2-40B4-BE49-F238E27FC236}">
                <a16:creationId xmlns:a16="http://schemas.microsoft.com/office/drawing/2014/main" id="{314D8CDC-FBA6-A88C-FE0D-FC070A3F36F3}"/>
              </a:ext>
            </a:extLst>
          </p:cNvPr>
          <p:cNvSpPr txBox="1">
            <a:spLocks/>
          </p:cNvSpPr>
          <p:nvPr/>
        </p:nvSpPr>
        <p:spPr>
          <a:xfrm>
            <a:off x="6493397" y="2929672"/>
            <a:ext cx="5500681" cy="3591136"/>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42950" indent="-285750" algn="l" defTabSz="914400" rtl="0" eaLnBrk="1" latinLnBrk="0" hangingPunct="1">
              <a:lnSpc>
                <a:spcPct val="10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200150" indent="-285750" algn="l" defTabSz="914400" rtl="0" eaLnBrk="1" latinLnBrk="0" hangingPunct="1">
              <a:lnSpc>
                <a:spcPct val="100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657350" indent="-285750" algn="l" defTabSz="914400" rtl="0" eaLnBrk="1" latinLnBrk="0" hangingPunct="1">
              <a:lnSpc>
                <a:spcPct val="100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2114550" indent="-285750" algn="l" defTabSz="914400" rtl="0" eaLnBrk="1" latinLnBrk="0" hangingPunct="1">
              <a:lnSpc>
                <a:spcPct val="100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You always have choices</a:t>
            </a:r>
          </a:p>
          <a:p>
            <a:r>
              <a:rPr lang="en-US" sz="2000"/>
              <a:t>Less is more: focus on what’s most important– reduce your load</a:t>
            </a:r>
          </a:p>
          <a:p>
            <a:r>
              <a:rPr lang="en-US" sz="2000"/>
              <a:t>Ensure you’re building in non-work into your schedule– its more important than you think</a:t>
            </a:r>
          </a:p>
          <a:p>
            <a:r>
              <a:rPr lang="en-US" sz="2000"/>
              <a:t>Hold yourself, your coworkers and your leadership accountable to fostering a healthy environment</a:t>
            </a:r>
          </a:p>
          <a:p>
            <a:endParaRPr lang="en-US" sz="2000"/>
          </a:p>
          <a:p>
            <a:endParaRPr lang="en-US" sz="2000"/>
          </a:p>
        </p:txBody>
      </p:sp>
    </p:spTree>
    <p:extLst>
      <p:ext uri="{BB962C8B-B14F-4D97-AF65-F5344CB8AC3E}">
        <p14:creationId xmlns:p14="http://schemas.microsoft.com/office/powerpoint/2010/main" val="240357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AF4C4-E3B5-1BDF-3DFC-DEE56353D5A2}"/>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E66C2A0-D0B1-80B9-F7FF-1FDE381437B5}"/>
              </a:ext>
            </a:extLst>
          </p:cNvPr>
          <p:cNvSpPr txBox="1">
            <a:spLocks/>
          </p:cNvSpPr>
          <p:nvPr/>
        </p:nvSpPr>
        <p:spPr>
          <a:xfrm>
            <a:off x="6588869" y="512324"/>
            <a:ext cx="5266675" cy="56776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noProof="0">
              <a:solidFill>
                <a:schemeClr val="bg1"/>
              </a:solidFill>
            </a:endParaRPr>
          </a:p>
          <a:p>
            <a:pPr marL="0" indent="0">
              <a:buNone/>
            </a:pPr>
            <a:r>
              <a:rPr lang="en-US" sz="4000" b="1" noProof="0">
                <a:solidFill>
                  <a:schemeClr val="bg1"/>
                </a:solidFill>
              </a:rPr>
              <a:t>About Carson </a:t>
            </a:r>
          </a:p>
          <a:p>
            <a:r>
              <a:rPr lang="en-US" noProof="0">
                <a:solidFill>
                  <a:schemeClr val="bg1"/>
                </a:solidFill>
              </a:rPr>
              <a:t>Worked in Security Ops &gt; 20 Years</a:t>
            </a:r>
          </a:p>
          <a:p>
            <a:r>
              <a:rPr lang="en-US" noProof="0">
                <a:solidFill>
                  <a:schemeClr val="bg1"/>
                </a:solidFill>
              </a:rPr>
              <a:t>SOC Architect @ Microsoft</a:t>
            </a:r>
          </a:p>
          <a:p>
            <a:r>
              <a:rPr lang="en-US" noProof="0">
                <a:solidFill>
                  <a:schemeClr val="bg1"/>
                </a:solidFill>
              </a:rPr>
              <a:t>Previously: Investigations Teams Lead, SOC Engineering Lead, Analyst</a:t>
            </a:r>
          </a:p>
          <a:p>
            <a:r>
              <a:rPr lang="en-US" noProof="0">
                <a:solidFill>
                  <a:schemeClr val="bg1"/>
                </a:solidFill>
              </a:rPr>
              <a:t>Check out my free book: Mitre.org/11Strategies</a:t>
            </a:r>
          </a:p>
          <a:p>
            <a:pPr marL="0" indent="0">
              <a:buNone/>
            </a:pPr>
            <a:r>
              <a:rPr lang="en-US" noProof="0">
                <a:solidFill>
                  <a:schemeClr val="bg1"/>
                </a:solidFill>
              </a:rPr>
              <a:t>  (Did I mention don’t pay for it?)</a:t>
            </a:r>
          </a:p>
        </p:txBody>
      </p:sp>
      <p:pic>
        <p:nvPicPr>
          <p:cNvPr id="11" name="Picture 10">
            <a:extLst>
              <a:ext uri="{FF2B5EF4-FFF2-40B4-BE49-F238E27FC236}">
                <a16:creationId xmlns:a16="http://schemas.microsoft.com/office/drawing/2014/main" id="{50C1E073-9A74-62BF-4473-BD4A084093E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6456" y="262890"/>
            <a:ext cx="3345935" cy="6332220"/>
          </a:xfrm>
          <a:prstGeom prst="rect">
            <a:avLst/>
          </a:prstGeom>
        </p:spPr>
      </p:pic>
      <p:pic>
        <p:nvPicPr>
          <p:cNvPr id="12" name="Picture 2" descr="11 Strategies of a World-Class Cybersecurity Operations Center by [Kathryn Knerler, Ingrid Parker, Carson Zimmerman]">
            <a:extLst>
              <a:ext uri="{FF2B5EF4-FFF2-40B4-BE49-F238E27FC236}">
                <a16:creationId xmlns:a16="http://schemas.microsoft.com/office/drawing/2014/main" id="{25D96844-6DE3-9483-8EC7-DFC7F5C65E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3535" y="3843921"/>
            <a:ext cx="2200949" cy="275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004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1A1B3-7FBC-6886-23D9-AEB499F6F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8B080-0C33-654A-782B-56504453EC2C}"/>
              </a:ext>
            </a:extLst>
          </p:cNvPr>
          <p:cNvSpPr>
            <a:spLocks noGrp="1"/>
          </p:cNvSpPr>
          <p:nvPr>
            <p:ph type="title"/>
          </p:nvPr>
        </p:nvSpPr>
        <p:spPr/>
        <p:txBody>
          <a:bodyPr/>
          <a:lstStyle/>
          <a:p>
            <a:r>
              <a:rPr lang="en-US" noProof="0"/>
              <a:t>References &amp; Thank You!</a:t>
            </a:r>
          </a:p>
        </p:txBody>
      </p:sp>
      <p:sp>
        <p:nvSpPr>
          <p:cNvPr id="3" name="Content Placeholder 2">
            <a:extLst>
              <a:ext uri="{FF2B5EF4-FFF2-40B4-BE49-F238E27FC236}">
                <a16:creationId xmlns:a16="http://schemas.microsoft.com/office/drawing/2014/main" id="{4D170F3A-EF9E-FE51-7C5A-EE7D4E70B9B1}"/>
              </a:ext>
            </a:extLst>
          </p:cNvPr>
          <p:cNvSpPr>
            <a:spLocks noGrp="1"/>
          </p:cNvSpPr>
          <p:nvPr>
            <p:ph idx="1"/>
          </p:nvPr>
        </p:nvSpPr>
        <p:spPr>
          <a:xfrm>
            <a:off x="573436" y="2030599"/>
            <a:ext cx="7561571" cy="4146364"/>
          </a:xfrm>
        </p:spPr>
        <p:txBody>
          <a:bodyPr vert="horz" lIns="91440" tIns="45720" rIns="91440" bIns="45720" rtlCol="0" anchor="t">
            <a:normAutofit lnSpcReduction="10000"/>
          </a:bodyPr>
          <a:lstStyle/>
          <a:p>
            <a:r>
              <a:rPr lang="en-US" dirty="0"/>
              <a:t>All References:</a:t>
            </a:r>
            <a:br>
              <a:rPr lang="en-US" dirty="0"/>
            </a:br>
            <a:r>
              <a:rPr lang="en-US" dirty="0">
                <a:ea typeface="+mn-lt"/>
                <a:cs typeface="+mn-lt"/>
                <a:hlinkClick r:id="rId3"/>
              </a:rPr>
              <a:t>https://github.com/d3sre/Other_Presentations/blob/main/Burnout-DIPRR-References-All.txt</a:t>
            </a:r>
            <a:endParaRPr lang="en-US" dirty="0">
              <a:ea typeface="+mn-lt"/>
              <a:cs typeface="+mn-lt"/>
            </a:endParaRPr>
          </a:p>
          <a:p>
            <a:r>
              <a:rPr lang="en-US" dirty="0"/>
              <a:t>US National Suicide Hotline: 988</a:t>
            </a:r>
          </a:p>
          <a:p>
            <a:r>
              <a:rPr lang="en-US" dirty="0"/>
              <a:t>DK </a:t>
            </a:r>
            <a:r>
              <a:rPr lang="en-US" dirty="0" err="1"/>
              <a:t>Livslinien</a:t>
            </a:r>
            <a:r>
              <a:rPr lang="en-US" dirty="0"/>
              <a:t>: 70 201 201</a:t>
            </a:r>
          </a:p>
          <a:p>
            <a:r>
              <a:rPr lang="en-US" dirty="0"/>
              <a:t>DE </a:t>
            </a:r>
            <a:r>
              <a:rPr lang="en-US" dirty="0" err="1"/>
              <a:t>TelefonSeelsorge</a:t>
            </a:r>
            <a:r>
              <a:rPr lang="en-US" dirty="0"/>
              <a:t>: 0800 1110111</a:t>
            </a:r>
          </a:p>
          <a:p>
            <a:r>
              <a:rPr lang="en-US" dirty="0"/>
              <a:t>DE Info-</a:t>
            </a:r>
            <a:r>
              <a:rPr lang="en-US" dirty="0" err="1"/>
              <a:t>Telefon</a:t>
            </a:r>
            <a:r>
              <a:rPr lang="en-US" dirty="0"/>
              <a:t> Depression: </a:t>
            </a:r>
            <a:r>
              <a:rPr lang="en-US" dirty="0">
                <a:ea typeface="+mn-lt"/>
                <a:cs typeface="+mn-lt"/>
              </a:rPr>
              <a:t>0800 33 44 533</a:t>
            </a:r>
            <a:endParaRPr lang="en-US" dirty="0"/>
          </a:p>
          <a:p>
            <a:r>
              <a:rPr lang="en-US" dirty="0"/>
              <a:t>Special thanks to Ashok Shimoji-Krishnan, MD for his contributions to this presentation </a:t>
            </a:r>
          </a:p>
          <a:p>
            <a:endParaRPr lang="en-US" dirty="0"/>
          </a:p>
          <a:p>
            <a:endParaRPr lang="en-US" dirty="0"/>
          </a:p>
          <a:p>
            <a:endParaRPr lang="en-US" dirty="0"/>
          </a:p>
          <a:p>
            <a:endParaRPr lang="en-US" dirty="0"/>
          </a:p>
          <a:p>
            <a:pPr marL="0" indent="0">
              <a:buNone/>
            </a:pPr>
            <a:endParaRPr lang="en-US" dirty="0"/>
          </a:p>
        </p:txBody>
      </p:sp>
      <p:pic>
        <p:nvPicPr>
          <p:cNvPr id="4" name="Picture 3" descr="A qr code on a white background&#10;&#10;AI-generated content may be incorrect.">
            <a:extLst>
              <a:ext uri="{FF2B5EF4-FFF2-40B4-BE49-F238E27FC236}">
                <a16:creationId xmlns:a16="http://schemas.microsoft.com/office/drawing/2014/main" id="{BE1B633F-5075-D8B9-B6CB-27919977E7AE}"/>
              </a:ext>
            </a:extLst>
          </p:cNvPr>
          <p:cNvPicPr>
            <a:picLocks noChangeAspect="1"/>
          </p:cNvPicPr>
          <p:nvPr/>
        </p:nvPicPr>
        <p:blipFill>
          <a:blip r:embed="rId4"/>
          <a:stretch>
            <a:fillRect/>
          </a:stretch>
        </p:blipFill>
        <p:spPr>
          <a:xfrm>
            <a:off x="8527477" y="1807782"/>
            <a:ext cx="3242436" cy="3242436"/>
          </a:xfrm>
          <a:prstGeom prst="rect">
            <a:avLst/>
          </a:prstGeom>
        </p:spPr>
      </p:pic>
    </p:spTree>
    <p:extLst>
      <p:ext uri="{BB962C8B-B14F-4D97-AF65-F5344CB8AC3E}">
        <p14:creationId xmlns:p14="http://schemas.microsoft.com/office/powerpoint/2010/main" val="229734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noProof="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850181"/>
          </a:xfrm>
        </p:spPr>
        <p:txBody>
          <a:bodyPr>
            <a:noAutofit/>
          </a:bodyPr>
          <a:lstStyle/>
          <a:p>
            <a:r>
              <a:rPr lang="en-US" noProof="0"/>
              <a:t>Des &amp; Carson</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noProof="0" smtClean="0"/>
              <a:pPr/>
              <a:t>31</a:t>
            </a:fld>
            <a:endParaRPr lang="en-US" noProof="0"/>
          </a:p>
        </p:txBody>
      </p:sp>
    </p:spTree>
    <p:extLst>
      <p:ext uri="{BB962C8B-B14F-4D97-AF65-F5344CB8AC3E}">
        <p14:creationId xmlns:p14="http://schemas.microsoft.com/office/powerpoint/2010/main" val="196978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07837-9113-9689-4C0D-1DFD7FEA8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4573D-077A-38C8-5058-E177057579F1}"/>
              </a:ext>
            </a:extLst>
          </p:cNvPr>
          <p:cNvSpPr>
            <a:spLocks noGrp="1"/>
          </p:cNvSpPr>
          <p:nvPr>
            <p:ph type="ctrTitle"/>
          </p:nvPr>
        </p:nvSpPr>
        <p:spPr/>
        <p:txBody>
          <a:bodyPr/>
          <a:lstStyle/>
          <a:p>
            <a:r>
              <a:rPr lang="en-US" noProof="0" dirty="0"/>
              <a:t>Des’s Story</a:t>
            </a:r>
          </a:p>
        </p:txBody>
      </p:sp>
    </p:spTree>
    <p:extLst>
      <p:ext uri="{BB962C8B-B14F-4D97-AF65-F5344CB8AC3E}">
        <p14:creationId xmlns:p14="http://schemas.microsoft.com/office/powerpoint/2010/main" val="358448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DA4C-3C25-306D-BDE6-0B49F1F6058A}"/>
              </a:ext>
            </a:extLst>
          </p:cNvPr>
          <p:cNvSpPr>
            <a:spLocks noGrp="1"/>
          </p:cNvSpPr>
          <p:nvPr>
            <p:ph type="ctrTitle"/>
          </p:nvPr>
        </p:nvSpPr>
        <p:spPr/>
        <p:txBody>
          <a:bodyPr/>
          <a:lstStyle/>
          <a:p>
            <a:r>
              <a:rPr lang="en-US" noProof="0"/>
              <a:t>Carson’s Story</a:t>
            </a:r>
          </a:p>
        </p:txBody>
      </p:sp>
    </p:spTree>
    <p:extLst>
      <p:ext uri="{BB962C8B-B14F-4D97-AF65-F5344CB8AC3E}">
        <p14:creationId xmlns:p14="http://schemas.microsoft.com/office/powerpoint/2010/main" val="412089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FA5E-469B-2BFC-9D4E-BD1EC6E48CA0}"/>
              </a:ext>
            </a:extLst>
          </p:cNvPr>
          <p:cNvSpPr>
            <a:spLocks noGrp="1"/>
          </p:cNvSpPr>
          <p:nvPr>
            <p:ph type="ctrTitle"/>
          </p:nvPr>
        </p:nvSpPr>
        <p:spPr>
          <a:xfrm>
            <a:off x="6991350" y="487680"/>
            <a:ext cx="4179570" cy="3376691"/>
          </a:xfrm>
        </p:spPr>
        <p:txBody>
          <a:bodyPr/>
          <a:lstStyle/>
          <a:p>
            <a:r>
              <a:rPr lang="en-US" noProof="0"/>
              <a:t>Don’t let this happen to you.</a:t>
            </a:r>
          </a:p>
        </p:txBody>
      </p:sp>
      <p:pic>
        <p:nvPicPr>
          <p:cNvPr id="16" name="Picture Placeholder 15" descr="A person stretching in a gym">
            <a:extLst>
              <a:ext uri="{FF2B5EF4-FFF2-40B4-BE49-F238E27FC236}">
                <a16:creationId xmlns:a16="http://schemas.microsoft.com/office/drawing/2014/main" id="{448EF356-1822-E2AE-2794-322870D4C22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a:xfrm>
            <a:off x="0" y="-5080"/>
            <a:ext cx="6576291" cy="6872605"/>
          </a:xfrm>
        </p:spPr>
      </p:pic>
      <p:cxnSp>
        <p:nvCxnSpPr>
          <p:cNvPr id="21" name="Straight Connector 20">
            <a:extLst>
              <a:ext uri="{FF2B5EF4-FFF2-40B4-BE49-F238E27FC236}">
                <a16:creationId xmlns:a16="http://schemas.microsoft.com/office/drawing/2014/main" id="{944268F6-A361-9907-F87F-9C4377ECAE6D}"/>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45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599508" y="251616"/>
            <a:ext cx="3481986" cy="818427"/>
          </a:xfrm>
        </p:spPr>
        <p:txBody>
          <a:bodyPr>
            <a:normAutofit/>
          </a:bodyPr>
          <a:lstStyle/>
          <a:p>
            <a:pPr algn="ctr"/>
            <a:r>
              <a:rPr lang="en-US" sz="4400" noProof="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39950" y="1258111"/>
            <a:ext cx="4186715" cy="5226996"/>
          </a:xfrm>
        </p:spPr>
        <p:txBody>
          <a:bodyPr>
            <a:normAutofit/>
          </a:bodyPr>
          <a:lstStyle/>
          <a:p>
            <a:pPr algn="ctr">
              <a:lnSpc>
                <a:spcPct val="120000"/>
              </a:lnSpc>
              <a:spcBef>
                <a:spcPts val="600"/>
              </a:spcBef>
            </a:pPr>
            <a:r>
              <a:rPr lang="en-US" sz="2800" b="1" noProof="0"/>
              <a:t>Let’s talk about burnout</a:t>
            </a:r>
          </a:p>
          <a:p>
            <a:pPr algn="ctr">
              <a:lnSpc>
                <a:spcPct val="110000"/>
              </a:lnSpc>
              <a:spcBef>
                <a:spcPts val="600"/>
              </a:spcBef>
            </a:pPr>
            <a:r>
              <a:rPr lang="en-US" sz="2400" noProof="0"/>
              <a:t>For you as a team member</a:t>
            </a:r>
          </a:p>
          <a:p>
            <a:pPr algn="ctr">
              <a:lnSpc>
                <a:spcPct val="110000"/>
              </a:lnSpc>
              <a:spcBef>
                <a:spcPts val="600"/>
              </a:spcBef>
            </a:pPr>
            <a:r>
              <a:rPr lang="en-US" sz="2400" noProof="0"/>
              <a:t>For managers and leaders</a:t>
            </a:r>
          </a:p>
          <a:p>
            <a:pPr algn="ctr">
              <a:lnSpc>
                <a:spcPct val="110000"/>
              </a:lnSpc>
              <a:spcBef>
                <a:spcPts val="1800"/>
              </a:spcBef>
            </a:pPr>
            <a:r>
              <a:rPr lang="en-US" sz="2800" b="1" noProof="0"/>
              <a:t>Use the incident lifecycle as a mental model:</a:t>
            </a:r>
          </a:p>
          <a:p>
            <a:pPr algn="ctr">
              <a:lnSpc>
                <a:spcPct val="110000"/>
              </a:lnSpc>
              <a:spcBef>
                <a:spcPts val="600"/>
              </a:spcBef>
            </a:pPr>
            <a:r>
              <a:rPr lang="en-US" sz="2400" noProof="0"/>
              <a:t>Detect</a:t>
            </a:r>
          </a:p>
          <a:p>
            <a:pPr algn="ctr">
              <a:lnSpc>
                <a:spcPct val="110000"/>
              </a:lnSpc>
              <a:spcBef>
                <a:spcPts val="600"/>
              </a:spcBef>
            </a:pPr>
            <a:r>
              <a:rPr lang="en-US" sz="2400" noProof="0"/>
              <a:t>Investigate</a:t>
            </a:r>
          </a:p>
          <a:p>
            <a:pPr algn="ctr">
              <a:lnSpc>
                <a:spcPct val="110000"/>
              </a:lnSpc>
              <a:spcBef>
                <a:spcPts val="600"/>
              </a:spcBef>
            </a:pPr>
            <a:r>
              <a:rPr lang="en-US" sz="2400" noProof="0"/>
              <a:t>Respond</a:t>
            </a:r>
          </a:p>
          <a:p>
            <a:pPr algn="ctr">
              <a:lnSpc>
                <a:spcPct val="110000"/>
              </a:lnSpc>
              <a:spcBef>
                <a:spcPts val="600"/>
              </a:spcBef>
            </a:pPr>
            <a:r>
              <a:rPr lang="en-US" sz="2400" noProof="0"/>
              <a:t>Recover</a:t>
            </a:r>
          </a:p>
          <a:p>
            <a:pPr algn="ctr">
              <a:lnSpc>
                <a:spcPct val="110000"/>
              </a:lnSpc>
              <a:spcBef>
                <a:spcPts val="600"/>
              </a:spcBef>
            </a:pPr>
            <a:r>
              <a:rPr lang="en-US" sz="2400" noProof="0"/>
              <a:t>Prevent</a:t>
            </a: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noProof="0" smtClean="0"/>
              <a:pPr/>
              <a:t>7</a:t>
            </a:fld>
            <a:endParaRPr lang="en-US" noProof="0"/>
          </a:p>
        </p:txBody>
      </p:sp>
    </p:spTree>
    <p:extLst>
      <p:ext uri="{BB962C8B-B14F-4D97-AF65-F5344CB8AC3E}">
        <p14:creationId xmlns:p14="http://schemas.microsoft.com/office/powerpoint/2010/main" val="171321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AA518-9E91-410B-0637-D9400411D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99E4A9-C25A-6CA5-03EE-BB4D840C6A12}"/>
              </a:ext>
            </a:extLst>
          </p:cNvPr>
          <p:cNvSpPr>
            <a:spLocks noGrp="1"/>
          </p:cNvSpPr>
          <p:nvPr>
            <p:ph type="ctrTitle"/>
          </p:nvPr>
        </p:nvSpPr>
        <p:spPr>
          <a:xfrm>
            <a:off x="6991349" y="406400"/>
            <a:ext cx="4843969" cy="6182468"/>
          </a:xfrm>
        </p:spPr>
        <p:txBody>
          <a:bodyPr anchor="ctr"/>
          <a:lstStyle/>
          <a:p>
            <a:pPr algn="ctr">
              <a:lnSpc>
                <a:spcPct val="110000"/>
              </a:lnSpc>
              <a:spcAft>
                <a:spcPts val="600"/>
              </a:spcAft>
            </a:pPr>
            <a:r>
              <a:rPr lang="en-US" b="1" noProof="0"/>
              <a:t>Disclaimer</a:t>
            </a:r>
            <a:br>
              <a:rPr lang="en-US" noProof="0"/>
            </a:br>
            <a:br>
              <a:rPr lang="en-US" noProof="0"/>
            </a:br>
            <a:r>
              <a:rPr lang="en-US" sz="3200" noProof="0"/>
              <a:t>We are not health professionals.</a:t>
            </a:r>
            <a:br>
              <a:rPr lang="en-US" sz="3200" noProof="0"/>
            </a:br>
            <a:br>
              <a:rPr lang="en-US" sz="1400" noProof="0"/>
            </a:br>
            <a:r>
              <a:rPr lang="en-US" sz="3200" noProof="0"/>
              <a:t>If you are experiencing symptoms discussed today, please seek the attention of a qualified </a:t>
            </a:r>
            <a:r>
              <a:rPr lang="en-US" sz="3200"/>
              <a:t>health</a:t>
            </a:r>
            <a:r>
              <a:rPr lang="en-US" sz="3200" noProof="0"/>
              <a:t> professional.</a:t>
            </a:r>
            <a:endParaRPr lang="en-US" noProof="0"/>
          </a:p>
        </p:txBody>
      </p:sp>
    </p:spTree>
    <p:extLst>
      <p:ext uri="{BB962C8B-B14F-4D97-AF65-F5344CB8AC3E}">
        <p14:creationId xmlns:p14="http://schemas.microsoft.com/office/powerpoint/2010/main" val="421455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ECB73-3ECB-9E87-EBBE-1CB08FC64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F494C-7E3C-4482-93E5-CC8E25A080CA}"/>
              </a:ext>
            </a:extLst>
          </p:cNvPr>
          <p:cNvSpPr>
            <a:spLocks noGrp="1"/>
          </p:cNvSpPr>
          <p:nvPr>
            <p:ph type="ctrTitle"/>
          </p:nvPr>
        </p:nvSpPr>
        <p:spPr>
          <a:xfrm>
            <a:off x="493273" y="1538267"/>
            <a:ext cx="3799867" cy="3376691"/>
          </a:xfrm>
        </p:spPr>
        <p:txBody>
          <a:bodyPr anchor="ctr"/>
          <a:lstStyle/>
          <a:p>
            <a:pPr algn="ctr">
              <a:lnSpc>
                <a:spcPct val="110000"/>
              </a:lnSpc>
            </a:pPr>
            <a:r>
              <a:rPr lang="en-US" noProof="0"/>
              <a:t>What’s the difference between ordinary stress and burnout?</a:t>
            </a:r>
          </a:p>
        </p:txBody>
      </p:sp>
      <p:sp>
        <p:nvSpPr>
          <p:cNvPr id="4" name="Title 1">
            <a:extLst>
              <a:ext uri="{FF2B5EF4-FFF2-40B4-BE49-F238E27FC236}">
                <a16:creationId xmlns:a16="http://schemas.microsoft.com/office/drawing/2014/main" id="{804E5F4C-AE1D-5F3E-6993-B8F16A2D521A}"/>
              </a:ext>
            </a:extLst>
          </p:cNvPr>
          <p:cNvSpPr txBox="1">
            <a:spLocks/>
          </p:cNvSpPr>
          <p:nvPr/>
        </p:nvSpPr>
        <p:spPr>
          <a:xfrm>
            <a:off x="5875507" y="557720"/>
            <a:ext cx="6057090" cy="5953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none" spc="150" baseline="0">
                <a:solidFill>
                  <a:schemeClr val="bg1"/>
                </a:solidFill>
                <a:latin typeface="+mj-lt"/>
                <a:ea typeface="+mj-ea"/>
                <a:cs typeface="+mj-cs"/>
              </a:defRPr>
            </a:lvl1pPr>
          </a:lstStyle>
          <a:p>
            <a:pPr algn="l">
              <a:lnSpc>
                <a:spcPct val="110000"/>
              </a:lnSpc>
              <a:spcAft>
                <a:spcPts val="1800"/>
              </a:spcAft>
              <a:buNone/>
            </a:pPr>
            <a:r>
              <a:rPr lang="en-US" sz="2400" b="0" i="0" noProof="0" dirty="0">
                <a:effectLst/>
                <a:latin typeface="Proxima Nova"/>
              </a:rPr>
              <a:t>Stress and burnout are related, but they are not the same</a:t>
            </a:r>
            <a:r>
              <a:rPr lang="en-US" sz="2400" dirty="0">
                <a:latin typeface="Proxima Nova"/>
              </a:rPr>
              <a:t>.</a:t>
            </a:r>
          </a:p>
          <a:p>
            <a:pPr algn="l">
              <a:lnSpc>
                <a:spcPct val="110000"/>
              </a:lnSpc>
              <a:spcAft>
                <a:spcPts val="1800"/>
              </a:spcAft>
              <a:buNone/>
            </a:pPr>
            <a:r>
              <a:rPr lang="en-US" sz="2400" b="0" i="0" noProof="0" dirty="0">
                <a:effectLst/>
                <a:latin typeface="Proxima Nova"/>
              </a:rPr>
              <a:t>Stress is typically short-term: a natural response to a situation or challenge that causes us to worry or feel under pressure. </a:t>
            </a:r>
          </a:p>
          <a:p>
            <a:pPr algn="l">
              <a:lnSpc>
                <a:spcPct val="110000"/>
              </a:lnSpc>
              <a:spcAft>
                <a:spcPts val="1800"/>
              </a:spcAft>
              <a:buNone/>
            </a:pPr>
            <a:r>
              <a:rPr lang="en-US" sz="2400" b="0" i="0" noProof="0" dirty="0">
                <a:effectLst/>
                <a:latin typeface="Proxima Nova"/>
              </a:rPr>
              <a:t>Burnout is a state of physical, mental, and emotional exhaustion that can leave us feeling drained.  It is a result of chronic, unmanaged stress.</a:t>
            </a:r>
            <a:endParaRPr lang="en-US" sz="2400" noProof="0" dirty="0">
              <a:latin typeface="Proxima Nova"/>
            </a:endParaRPr>
          </a:p>
          <a:p>
            <a:pPr algn="r">
              <a:lnSpc>
                <a:spcPct val="110000"/>
              </a:lnSpc>
              <a:spcAft>
                <a:spcPts val="1800"/>
              </a:spcAft>
              <a:buNone/>
            </a:pPr>
            <a:r>
              <a:rPr lang="en-US" sz="2400" b="0" i="0" noProof="0" dirty="0">
                <a:effectLst/>
                <a:latin typeface="Proxima Nova"/>
              </a:rPr>
              <a:t>-- Healthline (adapted)</a:t>
            </a:r>
          </a:p>
        </p:txBody>
      </p:sp>
    </p:spTree>
    <p:extLst>
      <p:ext uri="{BB962C8B-B14F-4D97-AF65-F5344CB8AC3E}">
        <p14:creationId xmlns:p14="http://schemas.microsoft.com/office/powerpoint/2010/main" val="23729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EDE3176-A15D-46A3-BDDB-64A0D7363224}">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49168DCE-134F-4610-A6AA-88CEBE8D71D2}">
  <ds:schemaRefs>
    <ds:schemaRef ds:uri="71af3243-3dd4-4a8d-8c0d-dd76da1f02a5"/>
    <ds:schemaRef ds:uri="http://purl.org/dc/dcmitype/"/>
    <ds:schemaRef ds:uri="http://schemas.microsoft.com/office/infopath/2007/PartnerControls"/>
    <ds:schemaRef ds:uri="16c05727-aa75-4e4a-9b5f-8a80a1165891"/>
    <ds:schemaRef ds:uri="http://purl.org/dc/elements/1.1/"/>
    <ds:schemaRef ds:uri="http://schemas.openxmlformats.org/package/2006/metadata/core-properties"/>
    <ds:schemaRef ds:uri="http://schemas.microsoft.com/office/2006/metadata/properties"/>
    <ds:schemaRef ds:uri="http://purl.org/dc/terms/"/>
    <ds:schemaRef ds:uri="http://schemas.microsoft.com/office/2006/documentManagement/types"/>
    <ds:schemaRef ds:uri="230e9df3-be65-4c73-a93b-d1236ebd677e"/>
    <ds:schemaRef ds:uri="http://schemas.microsoft.com/sharepoint/v3"/>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{B8C21541-0EFF-402D-975B-849D97C930B6}tf67328976_win32</Template>
  <TotalTime>0</TotalTime>
  <Words>3127</Words>
  <Application>Microsoft Office PowerPoint</Application>
  <PresentationFormat>Widescreen</PresentationFormat>
  <Paragraphs>312</Paragraphs>
  <Slides>31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Proxima Nova</vt:lpstr>
      <vt:lpstr>Segoe UI</vt:lpstr>
      <vt:lpstr>Tenorite</vt:lpstr>
      <vt:lpstr>Custom</vt:lpstr>
      <vt:lpstr>FIRST 2025  Burnout: Detect, Investigate, Respond, Recover, Prevent   Désirée Sacher  Carson Zimmerman</vt:lpstr>
      <vt:lpstr>PowerPoint Presentation</vt:lpstr>
      <vt:lpstr>PowerPoint Presentation</vt:lpstr>
      <vt:lpstr>Des’s Story</vt:lpstr>
      <vt:lpstr>Carson’s Story</vt:lpstr>
      <vt:lpstr>Don’t let this happen to you.</vt:lpstr>
      <vt:lpstr>Agenda</vt:lpstr>
      <vt:lpstr>Disclaimer  We are not health professionals.  If you are experiencing symptoms discussed today, please seek the attention of a qualified health professional.</vt:lpstr>
      <vt:lpstr>What’s the difference between ordinary stress and burnout?</vt:lpstr>
      <vt:lpstr>Detect</vt:lpstr>
      <vt:lpstr>You: Emotional Symptoms</vt:lpstr>
      <vt:lpstr>You: Physical Symptoms of Burnout</vt:lpstr>
      <vt:lpstr>Leadership &amp; Org</vt:lpstr>
      <vt:lpstr>Investigate</vt:lpstr>
      <vt:lpstr>You</vt:lpstr>
      <vt:lpstr>So, what happens with those adrenal glands?</vt:lpstr>
      <vt:lpstr>Let’s talk about the nervous system for a moment</vt:lpstr>
      <vt:lpstr>Leadership &amp; Org</vt:lpstr>
      <vt:lpstr>Respond</vt:lpstr>
      <vt:lpstr>You</vt:lpstr>
      <vt:lpstr>Leadership &amp; Org</vt:lpstr>
      <vt:lpstr>Recover</vt:lpstr>
      <vt:lpstr>You</vt:lpstr>
      <vt:lpstr>Leadership &amp; Org</vt:lpstr>
      <vt:lpstr>Prevent</vt:lpstr>
      <vt:lpstr>You</vt:lpstr>
      <vt:lpstr>Leadership &amp; Org</vt:lpstr>
      <vt:lpstr>Wrap Up</vt:lpstr>
      <vt:lpstr>Final tips &amp; takeaways</vt:lpstr>
      <vt:lpstr>References &amp; 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Sides Seattle 2025  Burnout: Detect, Investigate, Respond, Recover, Prevent   Désirée Sacher  Carson Zimmerman</dc:title>
  <dc:creator>Carson Zimmerman</dc:creator>
  <cp:lastModifiedBy>Desiree Sacher</cp:lastModifiedBy>
  <cp:revision>56</cp:revision>
  <dcterms:created xsi:type="dcterms:W3CDTF">2025-03-03T03:02:43Z</dcterms:created>
  <dcterms:modified xsi:type="dcterms:W3CDTF">2025-06-29T17:42:43Z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