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p:sldMasterIdLst>
    <p:sldMasterId id="2147483650" r:id="rId1"/>
  </p:sldMasterIdLst>
  <p:notesMasterIdLst>
    <p:notesMasterId r:id="rId45"/>
  </p:notesMasterIdLst>
  <p:handoutMasterIdLst>
    <p:handoutMasterId r:id="rId46"/>
  </p:handoutMasterIdLst>
  <p:sldIdLst>
    <p:sldId id="412" r:id="rId2"/>
    <p:sldId id="440" r:id="rId3"/>
    <p:sldId id="462" r:id="rId4"/>
    <p:sldId id="461" r:id="rId5"/>
    <p:sldId id="458" r:id="rId6"/>
    <p:sldId id="457" r:id="rId7"/>
    <p:sldId id="466" r:id="rId8"/>
    <p:sldId id="376" r:id="rId9"/>
    <p:sldId id="418" r:id="rId10"/>
    <p:sldId id="455" r:id="rId11"/>
    <p:sldId id="488" r:id="rId12"/>
    <p:sldId id="467" r:id="rId13"/>
    <p:sldId id="491" r:id="rId14"/>
    <p:sldId id="492" r:id="rId15"/>
    <p:sldId id="496" r:id="rId16"/>
    <p:sldId id="493" r:id="rId17"/>
    <p:sldId id="497" r:id="rId18"/>
    <p:sldId id="489" r:id="rId19"/>
    <p:sldId id="464" r:id="rId20"/>
    <p:sldId id="454" r:id="rId21"/>
    <p:sldId id="494" r:id="rId22"/>
    <p:sldId id="449" r:id="rId23"/>
    <p:sldId id="486" r:id="rId24"/>
    <p:sldId id="487" r:id="rId25"/>
    <p:sldId id="413" r:id="rId26"/>
    <p:sldId id="437" r:id="rId27"/>
    <p:sldId id="469" r:id="rId28"/>
    <p:sldId id="470" r:id="rId29"/>
    <p:sldId id="471" r:id="rId30"/>
    <p:sldId id="472" r:id="rId31"/>
    <p:sldId id="473" r:id="rId32"/>
    <p:sldId id="474" r:id="rId33"/>
    <p:sldId id="475" r:id="rId34"/>
    <p:sldId id="476" r:id="rId35"/>
    <p:sldId id="477" r:id="rId36"/>
    <p:sldId id="478" r:id="rId37"/>
    <p:sldId id="479" r:id="rId38"/>
    <p:sldId id="480" r:id="rId39"/>
    <p:sldId id="481" r:id="rId40"/>
    <p:sldId id="482" r:id="rId41"/>
    <p:sldId id="483" r:id="rId42"/>
    <p:sldId id="484" r:id="rId43"/>
    <p:sldId id="485" r:id="rId44"/>
  </p:sldIdLst>
  <p:sldSz cx="9144000" cy="6858000" type="screen4x3"/>
  <p:notesSz cx="7315200" cy="9601200"/>
  <p:embeddedFontLst>
    <p:embeddedFont>
      <p:font typeface="ＭＳ Ｐゴシック" pitchFamily="34" charset="-128"/>
      <p:regular r:id="rId47"/>
    </p:embeddedFont>
    <p:embeddedFont>
      <p:font typeface="GE Inspira Pitch" charset="0"/>
      <p:regular r:id="rId48"/>
      <p:bold r:id="rId49"/>
      <p:italic r:id="rId50"/>
    </p:embeddedFont>
  </p:embeddedFontLst>
  <p:defaultTextStyle>
    <a:defPPr>
      <a:defRPr lang="en-US"/>
    </a:defPPr>
    <a:lvl1pPr algn="l" rtl="0" fontAlgn="base">
      <a:spcBef>
        <a:spcPct val="0"/>
      </a:spcBef>
      <a:spcAft>
        <a:spcPct val="0"/>
      </a:spcAft>
      <a:defRPr sz="3200" kern="1200">
        <a:solidFill>
          <a:schemeClr val="tx1"/>
        </a:solidFill>
        <a:latin typeface="GE Inspira Pitch" pitchFamily="34" charset="0"/>
        <a:ea typeface="+mn-ea"/>
        <a:cs typeface="Arial" pitchFamily="34" charset="0"/>
      </a:defRPr>
    </a:lvl1pPr>
    <a:lvl2pPr marL="457200" algn="l" rtl="0" fontAlgn="base">
      <a:spcBef>
        <a:spcPct val="0"/>
      </a:spcBef>
      <a:spcAft>
        <a:spcPct val="0"/>
      </a:spcAft>
      <a:defRPr sz="3200" kern="1200">
        <a:solidFill>
          <a:schemeClr val="tx1"/>
        </a:solidFill>
        <a:latin typeface="GE Inspira Pitch" pitchFamily="34" charset="0"/>
        <a:ea typeface="+mn-ea"/>
        <a:cs typeface="Arial" pitchFamily="34" charset="0"/>
      </a:defRPr>
    </a:lvl2pPr>
    <a:lvl3pPr marL="914400" algn="l" rtl="0" fontAlgn="base">
      <a:spcBef>
        <a:spcPct val="0"/>
      </a:spcBef>
      <a:spcAft>
        <a:spcPct val="0"/>
      </a:spcAft>
      <a:defRPr sz="3200" kern="1200">
        <a:solidFill>
          <a:schemeClr val="tx1"/>
        </a:solidFill>
        <a:latin typeface="GE Inspira Pitch" pitchFamily="34" charset="0"/>
        <a:ea typeface="+mn-ea"/>
        <a:cs typeface="Arial" pitchFamily="34" charset="0"/>
      </a:defRPr>
    </a:lvl3pPr>
    <a:lvl4pPr marL="1371600" algn="l" rtl="0" fontAlgn="base">
      <a:spcBef>
        <a:spcPct val="0"/>
      </a:spcBef>
      <a:spcAft>
        <a:spcPct val="0"/>
      </a:spcAft>
      <a:defRPr sz="3200" kern="1200">
        <a:solidFill>
          <a:schemeClr val="tx1"/>
        </a:solidFill>
        <a:latin typeface="GE Inspira Pitch" pitchFamily="34" charset="0"/>
        <a:ea typeface="+mn-ea"/>
        <a:cs typeface="Arial" pitchFamily="34" charset="0"/>
      </a:defRPr>
    </a:lvl4pPr>
    <a:lvl5pPr marL="1828800" algn="l" rtl="0" fontAlgn="base">
      <a:spcBef>
        <a:spcPct val="0"/>
      </a:spcBef>
      <a:spcAft>
        <a:spcPct val="0"/>
      </a:spcAft>
      <a:defRPr sz="3200" kern="1200">
        <a:solidFill>
          <a:schemeClr val="tx1"/>
        </a:solidFill>
        <a:latin typeface="GE Inspira Pitch" pitchFamily="34" charset="0"/>
        <a:ea typeface="+mn-ea"/>
        <a:cs typeface="Arial" pitchFamily="34" charset="0"/>
      </a:defRPr>
    </a:lvl5pPr>
    <a:lvl6pPr marL="2286000" algn="l" defTabSz="914400" rtl="0" eaLnBrk="1" latinLnBrk="0" hangingPunct="1">
      <a:defRPr sz="3200" kern="1200">
        <a:solidFill>
          <a:schemeClr val="tx1"/>
        </a:solidFill>
        <a:latin typeface="GE Inspira Pitch" pitchFamily="34" charset="0"/>
        <a:ea typeface="+mn-ea"/>
        <a:cs typeface="Arial" pitchFamily="34" charset="0"/>
      </a:defRPr>
    </a:lvl6pPr>
    <a:lvl7pPr marL="2743200" algn="l" defTabSz="914400" rtl="0" eaLnBrk="1" latinLnBrk="0" hangingPunct="1">
      <a:defRPr sz="3200" kern="1200">
        <a:solidFill>
          <a:schemeClr val="tx1"/>
        </a:solidFill>
        <a:latin typeface="GE Inspira Pitch" pitchFamily="34" charset="0"/>
        <a:ea typeface="+mn-ea"/>
        <a:cs typeface="Arial" pitchFamily="34" charset="0"/>
      </a:defRPr>
    </a:lvl7pPr>
    <a:lvl8pPr marL="3200400" algn="l" defTabSz="914400" rtl="0" eaLnBrk="1" latinLnBrk="0" hangingPunct="1">
      <a:defRPr sz="3200" kern="1200">
        <a:solidFill>
          <a:schemeClr val="tx1"/>
        </a:solidFill>
        <a:latin typeface="GE Inspira Pitch" pitchFamily="34" charset="0"/>
        <a:ea typeface="+mn-ea"/>
        <a:cs typeface="Arial" pitchFamily="34" charset="0"/>
      </a:defRPr>
    </a:lvl8pPr>
    <a:lvl9pPr marL="3657600" algn="l" defTabSz="914400" rtl="0" eaLnBrk="1" latinLnBrk="0" hangingPunct="1">
      <a:defRPr sz="3200" kern="1200">
        <a:solidFill>
          <a:schemeClr val="tx1"/>
        </a:solidFill>
        <a:latin typeface="GE Inspira Pitch"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3C73B9"/>
    <a:srgbClr val="7A7A7A"/>
    <a:srgbClr val="6B6B6B"/>
    <a:srgbClr val="767676"/>
    <a:srgbClr val="4C4C4C"/>
    <a:srgbClr val="656565"/>
    <a:srgbClr val="CD00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31" autoAdjust="0"/>
    <p:restoredTop sz="91773" autoAdjust="0"/>
  </p:normalViewPr>
  <p:slideViewPr>
    <p:cSldViewPr snapToGrid="0">
      <p:cViewPr>
        <p:scale>
          <a:sx n="90" d="100"/>
          <a:sy n="90" d="100"/>
        </p:scale>
        <p:origin x="-834" y="180"/>
      </p:cViewPr>
      <p:guideLst>
        <p:guide orient="horz" pos="1092"/>
        <p:guide orient="horz" pos="803"/>
        <p:guide pos="222"/>
        <p:guide pos="5548"/>
      </p:guideLst>
    </p:cSldViewPr>
  </p:slideViewPr>
  <p:outlineViewPr>
    <p:cViewPr>
      <p:scale>
        <a:sx n="33" d="100"/>
        <a:sy n="33" d="100"/>
      </p:scale>
      <p:origin x="0" y="1572"/>
    </p:cViewPr>
    <p:sldLst>
      <p:sld r:id="rId1" collapse="1"/>
      <p:sld r:id="rId2" collapse="1"/>
      <p:sld r:id="rId3" collapse="1"/>
      <p:sld r:id="rId4"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1.fntdata"/><Relationship Id="rId50"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2.fntdata"/><Relationship Id="rId8" Type="http://schemas.openxmlformats.org/officeDocument/2006/relationships/slide" Target="slides/slide7.xml"/><Relationship Id="rId51" Type="http://schemas.openxmlformats.org/officeDocument/2006/relationships/presProps" Target="presProps.xml"/></Relationships>
</file>

<file path=ppt/_rels/viewProps.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slide" Target="slides/slide13.xml"/><Relationship Id="rId1" Type="http://schemas.openxmlformats.org/officeDocument/2006/relationships/slide" Target="slides/slide1.xml"/><Relationship Id="rId4" Type="http://schemas.openxmlformats.org/officeDocument/2006/relationships/slide" Target="slides/slide26.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40.emf"/><Relationship Id="rId3" Type="http://schemas.openxmlformats.org/officeDocument/2006/relationships/image" Target="../media/image35.emf"/><Relationship Id="rId7" Type="http://schemas.openxmlformats.org/officeDocument/2006/relationships/image" Target="../media/image39.emf"/><Relationship Id="rId2" Type="http://schemas.openxmlformats.org/officeDocument/2006/relationships/image" Target="../media/image34.emf"/><Relationship Id="rId1" Type="http://schemas.openxmlformats.org/officeDocument/2006/relationships/image" Target="../media/image33.emf"/><Relationship Id="rId6" Type="http://schemas.openxmlformats.org/officeDocument/2006/relationships/image" Target="../media/image38.emf"/><Relationship Id="rId11" Type="http://schemas.openxmlformats.org/officeDocument/2006/relationships/image" Target="../media/image43.emf"/><Relationship Id="rId5" Type="http://schemas.openxmlformats.org/officeDocument/2006/relationships/image" Target="../media/image37.emf"/><Relationship Id="rId10" Type="http://schemas.openxmlformats.org/officeDocument/2006/relationships/image" Target="../media/image42.emf"/><Relationship Id="rId4" Type="http://schemas.openxmlformats.org/officeDocument/2006/relationships/image" Target="../media/image36.emf"/><Relationship Id="rId9" Type="http://schemas.openxmlformats.org/officeDocument/2006/relationships/image" Target="../media/image41.emf"/></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5538" name="Picture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088" y="8916988"/>
            <a:ext cx="16002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Text Box 22"/>
          <p:cNvSpPr txBox="1">
            <a:spLocks noChangeArrowheads="1"/>
          </p:cNvSpPr>
          <p:nvPr/>
        </p:nvSpPr>
        <p:spPr bwMode="auto">
          <a:xfrm>
            <a:off x="2922588" y="8988425"/>
            <a:ext cx="4021137"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3200">
                <a:solidFill>
                  <a:schemeClr val="tx1"/>
                </a:solidFill>
                <a:latin typeface="GE Inspira Pitch" pitchFamily="34" charset="0"/>
              </a:defRPr>
            </a:lvl1pPr>
            <a:lvl2pPr marL="742950" indent="-285750" eaLnBrk="0" hangingPunct="0">
              <a:defRPr sz="3200">
                <a:solidFill>
                  <a:schemeClr val="tx1"/>
                </a:solidFill>
                <a:latin typeface="GE Inspira Pitch" pitchFamily="34" charset="0"/>
              </a:defRPr>
            </a:lvl2pPr>
            <a:lvl3pPr marL="1143000" indent="-228600" eaLnBrk="0" hangingPunct="0">
              <a:defRPr sz="3200">
                <a:solidFill>
                  <a:schemeClr val="tx1"/>
                </a:solidFill>
                <a:latin typeface="GE Inspira Pitch" pitchFamily="34" charset="0"/>
              </a:defRPr>
            </a:lvl3pPr>
            <a:lvl4pPr marL="1600200" indent="-228600" eaLnBrk="0" hangingPunct="0">
              <a:defRPr sz="3200">
                <a:solidFill>
                  <a:schemeClr val="tx1"/>
                </a:solidFill>
                <a:latin typeface="GE Inspira Pitch" pitchFamily="34" charset="0"/>
              </a:defRPr>
            </a:lvl4pPr>
            <a:lvl5pPr marL="2057400" indent="-228600" eaLnBrk="0" hangingPunct="0">
              <a:defRPr sz="3200">
                <a:solidFill>
                  <a:schemeClr val="tx1"/>
                </a:solidFill>
                <a:latin typeface="GE Inspira Pitch" pitchFamily="34" charset="0"/>
              </a:defRPr>
            </a:lvl5pPr>
            <a:lvl6pPr marL="2514600" indent="-228600" eaLnBrk="0" fontAlgn="base" hangingPunct="0">
              <a:spcBef>
                <a:spcPct val="0"/>
              </a:spcBef>
              <a:spcAft>
                <a:spcPct val="0"/>
              </a:spcAft>
              <a:defRPr sz="3200">
                <a:solidFill>
                  <a:schemeClr val="tx1"/>
                </a:solidFill>
                <a:latin typeface="GE Inspira Pitch" pitchFamily="34" charset="0"/>
              </a:defRPr>
            </a:lvl6pPr>
            <a:lvl7pPr marL="2971800" indent="-228600" eaLnBrk="0" fontAlgn="base" hangingPunct="0">
              <a:spcBef>
                <a:spcPct val="0"/>
              </a:spcBef>
              <a:spcAft>
                <a:spcPct val="0"/>
              </a:spcAft>
              <a:defRPr sz="3200">
                <a:solidFill>
                  <a:schemeClr val="tx1"/>
                </a:solidFill>
                <a:latin typeface="GE Inspira Pitch" pitchFamily="34" charset="0"/>
              </a:defRPr>
            </a:lvl7pPr>
            <a:lvl8pPr marL="3429000" indent="-228600" eaLnBrk="0" fontAlgn="base" hangingPunct="0">
              <a:spcBef>
                <a:spcPct val="0"/>
              </a:spcBef>
              <a:spcAft>
                <a:spcPct val="0"/>
              </a:spcAft>
              <a:defRPr sz="3200">
                <a:solidFill>
                  <a:schemeClr val="tx1"/>
                </a:solidFill>
                <a:latin typeface="GE Inspira Pitch" pitchFamily="34" charset="0"/>
              </a:defRPr>
            </a:lvl8pPr>
            <a:lvl9pPr marL="3886200" indent="-228600" eaLnBrk="0" fontAlgn="base" hangingPunct="0">
              <a:spcBef>
                <a:spcPct val="0"/>
              </a:spcBef>
              <a:spcAft>
                <a:spcPct val="0"/>
              </a:spcAft>
              <a:defRPr sz="3200">
                <a:solidFill>
                  <a:schemeClr val="tx1"/>
                </a:solidFill>
                <a:latin typeface="GE Inspira Pitch" pitchFamily="34" charset="0"/>
              </a:defRPr>
            </a:lvl9pPr>
          </a:lstStyle>
          <a:p>
            <a:pPr algn="r">
              <a:lnSpc>
                <a:spcPts val="1100"/>
              </a:lnSpc>
              <a:defRPr/>
            </a:pPr>
            <a:fld id="{90490590-1AA5-4F42-B3B5-1BF000AAC53C}" type="slidenum">
              <a:rPr lang="en-US" sz="900">
                <a:solidFill>
                  <a:srgbClr val="1E4191"/>
                </a:solidFill>
                <a:cs typeface="Arial" charset="0"/>
              </a:rPr>
              <a:pPr algn="r">
                <a:lnSpc>
                  <a:spcPts val="1100"/>
                </a:lnSpc>
                <a:defRPr/>
              </a:pPr>
              <a:t>‹#›</a:t>
            </a:fld>
            <a:r>
              <a:rPr lang="en-US" sz="900" dirty="0">
                <a:solidFill>
                  <a:srgbClr val="1E4191"/>
                </a:solidFill>
                <a:cs typeface="Arial" charset="0"/>
              </a:rPr>
              <a:t> /</a:t>
            </a:r>
          </a:p>
          <a:p>
            <a:pPr algn="r">
              <a:lnSpc>
                <a:spcPts val="1100"/>
              </a:lnSpc>
              <a:defRPr/>
            </a:pPr>
            <a:r>
              <a:rPr lang="en-US" sz="900" dirty="0">
                <a:solidFill>
                  <a:srgbClr val="1E4191"/>
                </a:solidFill>
                <a:cs typeface="Arial" charset="0"/>
              </a:rPr>
              <a:t>GE  / </a:t>
            </a:r>
          </a:p>
          <a:p>
            <a:pPr algn="r">
              <a:defRPr/>
            </a:pPr>
            <a:endParaRPr lang="en-US" sz="900" dirty="0">
              <a:solidFill>
                <a:srgbClr val="1E4191"/>
              </a:solidFill>
              <a:cs typeface="Arial" charset="0"/>
            </a:endParaRPr>
          </a:p>
        </p:txBody>
      </p:sp>
    </p:spTree>
    <p:extLst>
      <p:ext uri="{BB962C8B-B14F-4D97-AF65-F5344CB8AC3E}">
        <p14:creationId xmlns:p14="http://schemas.microsoft.com/office/powerpoint/2010/main" val="40286821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7106"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088" y="8916988"/>
            <a:ext cx="16002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Rectangle 4"/>
          <p:cNvSpPr>
            <a:spLocks noGrp="1" noRot="1" noChangeAspect="1" noChangeArrowheads="1" noTextEdit="1"/>
          </p:cNvSpPr>
          <p:nvPr>
            <p:ph type="sldImg" idx="2"/>
          </p:nvPr>
        </p:nvSpPr>
        <p:spPr bwMode="auto">
          <a:xfrm>
            <a:off x="914400" y="228600"/>
            <a:ext cx="5730875" cy="42989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8853" name="Rectangle 5"/>
          <p:cNvSpPr>
            <a:spLocks noGrp="1" noChangeArrowheads="1"/>
          </p:cNvSpPr>
          <p:nvPr>
            <p:ph type="body" sz="quarter" idx="3"/>
          </p:nvPr>
        </p:nvSpPr>
        <p:spPr bwMode="auto">
          <a:xfrm>
            <a:off x="914400" y="4648200"/>
            <a:ext cx="5730875" cy="429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8133" name="Text Box 14"/>
          <p:cNvSpPr txBox="1">
            <a:spLocks noChangeArrowheads="1"/>
          </p:cNvSpPr>
          <p:nvPr/>
        </p:nvSpPr>
        <p:spPr bwMode="auto">
          <a:xfrm>
            <a:off x="2922588" y="8988425"/>
            <a:ext cx="4021137"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3200">
                <a:solidFill>
                  <a:schemeClr val="tx1"/>
                </a:solidFill>
                <a:latin typeface="GE Inspira Pitch" pitchFamily="34" charset="0"/>
              </a:defRPr>
            </a:lvl1pPr>
            <a:lvl2pPr marL="742950" indent="-285750" eaLnBrk="0" hangingPunct="0">
              <a:defRPr sz="3200">
                <a:solidFill>
                  <a:schemeClr val="tx1"/>
                </a:solidFill>
                <a:latin typeface="GE Inspira Pitch" pitchFamily="34" charset="0"/>
              </a:defRPr>
            </a:lvl2pPr>
            <a:lvl3pPr marL="1143000" indent="-228600" eaLnBrk="0" hangingPunct="0">
              <a:defRPr sz="3200">
                <a:solidFill>
                  <a:schemeClr val="tx1"/>
                </a:solidFill>
                <a:latin typeface="GE Inspira Pitch" pitchFamily="34" charset="0"/>
              </a:defRPr>
            </a:lvl3pPr>
            <a:lvl4pPr marL="1600200" indent="-228600" eaLnBrk="0" hangingPunct="0">
              <a:defRPr sz="3200">
                <a:solidFill>
                  <a:schemeClr val="tx1"/>
                </a:solidFill>
                <a:latin typeface="GE Inspira Pitch" pitchFamily="34" charset="0"/>
              </a:defRPr>
            </a:lvl4pPr>
            <a:lvl5pPr marL="2057400" indent="-228600" eaLnBrk="0" hangingPunct="0">
              <a:defRPr sz="3200">
                <a:solidFill>
                  <a:schemeClr val="tx1"/>
                </a:solidFill>
                <a:latin typeface="GE Inspira Pitch" pitchFamily="34" charset="0"/>
              </a:defRPr>
            </a:lvl5pPr>
            <a:lvl6pPr marL="2514600" indent="-228600" eaLnBrk="0" fontAlgn="base" hangingPunct="0">
              <a:spcBef>
                <a:spcPct val="0"/>
              </a:spcBef>
              <a:spcAft>
                <a:spcPct val="0"/>
              </a:spcAft>
              <a:defRPr sz="3200">
                <a:solidFill>
                  <a:schemeClr val="tx1"/>
                </a:solidFill>
                <a:latin typeface="GE Inspira Pitch" pitchFamily="34" charset="0"/>
              </a:defRPr>
            </a:lvl6pPr>
            <a:lvl7pPr marL="2971800" indent="-228600" eaLnBrk="0" fontAlgn="base" hangingPunct="0">
              <a:spcBef>
                <a:spcPct val="0"/>
              </a:spcBef>
              <a:spcAft>
                <a:spcPct val="0"/>
              </a:spcAft>
              <a:defRPr sz="3200">
                <a:solidFill>
                  <a:schemeClr val="tx1"/>
                </a:solidFill>
                <a:latin typeface="GE Inspira Pitch" pitchFamily="34" charset="0"/>
              </a:defRPr>
            </a:lvl7pPr>
            <a:lvl8pPr marL="3429000" indent="-228600" eaLnBrk="0" fontAlgn="base" hangingPunct="0">
              <a:spcBef>
                <a:spcPct val="0"/>
              </a:spcBef>
              <a:spcAft>
                <a:spcPct val="0"/>
              </a:spcAft>
              <a:defRPr sz="3200">
                <a:solidFill>
                  <a:schemeClr val="tx1"/>
                </a:solidFill>
                <a:latin typeface="GE Inspira Pitch" pitchFamily="34" charset="0"/>
              </a:defRPr>
            </a:lvl8pPr>
            <a:lvl9pPr marL="3886200" indent="-228600" eaLnBrk="0" fontAlgn="base" hangingPunct="0">
              <a:spcBef>
                <a:spcPct val="0"/>
              </a:spcBef>
              <a:spcAft>
                <a:spcPct val="0"/>
              </a:spcAft>
              <a:defRPr sz="3200">
                <a:solidFill>
                  <a:schemeClr val="tx1"/>
                </a:solidFill>
                <a:latin typeface="GE Inspira Pitch" pitchFamily="34" charset="0"/>
              </a:defRPr>
            </a:lvl9pPr>
          </a:lstStyle>
          <a:p>
            <a:pPr algn="r">
              <a:lnSpc>
                <a:spcPts val="1100"/>
              </a:lnSpc>
              <a:defRPr/>
            </a:pPr>
            <a:fld id="{63659DD7-6DC9-4B10-91D9-A0DFD1AEA831}" type="slidenum">
              <a:rPr lang="en-US" sz="900">
                <a:solidFill>
                  <a:srgbClr val="1E4191"/>
                </a:solidFill>
                <a:cs typeface="Arial" charset="0"/>
              </a:rPr>
              <a:pPr algn="r">
                <a:lnSpc>
                  <a:spcPts val="1100"/>
                </a:lnSpc>
                <a:defRPr/>
              </a:pPr>
              <a:t>‹#›</a:t>
            </a:fld>
            <a:r>
              <a:rPr lang="en-US" sz="900" dirty="0">
                <a:solidFill>
                  <a:srgbClr val="1E4191"/>
                </a:solidFill>
                <a:cs typeface="Arial" charset="0"/>
              </a:rPr>
              <a:t> /</a:t>
            </a:r>
          </a:p>
          <a:p>
            <a:pPr algn="r">
              <a:lnSpc>
                <a:spcPts val="1100"/>
              </a:lnSpc>
              <a:defRPr/>
            </a:pPr>
            <a:r>
              <a:rPr lang="en-US" sz="900" dirty="0">
                <a:solidFill>
                  <a:srgbClr val="1E4191"/>
                </a:solidFill>
                <a:cs typeface="Arial" charset="0"/>
              </a:rPr>
              <a:t>GE  / </a:t>
            </a:r>
          </a:p>
          <a:p>
            <a:pPr algn="r">
              <a:defRPr/>
            </a:pPr>
            <a:endParaRPr lang="en-US" sz="900" dirty="0">
              <a:solidFill>
                <a:srgbClr val="1E4191"/>
              </a:solidFill>
              <a:cs typeface="Arial" charset="0"/>
            </a:endParaRPr>
          </a:p>
        </p:txBody>
      </p:sp>
    </p:spTree>
    <p:extLst>
      <p:ext uri="{BB962C8B-B14F-4D97-AF65-F5344CB8AC3E}">
        <p14:creationId xmlns:p14="http://schemas.microsoft.com/office/powerpoint/2010/main" val="3819891549"/>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30000"/>
      </a:spcBef>
      <a:spcAft>
        <a:spcPct val="0"/>
      </a:spcAft>
      <a:defRPr sz="1200" kern="1200">
        <a:solidFill>
          <a:srgbClr val="4157AD"/>
        </a:solidFill>
        <a:latin typeface="GE Inspira Pitch" pitchFamily="34" charset="0"/>
        <a:ea typeface="+mn-ea"/>
        <a:cs typeface="+mn-cs"/>
      </a:defRPr>
    </a:lvl1pPr>
    <a:lvl2pPr marL="457200" algn="l" rtl="0" eaLnBrk="0" fontAlgn="base" hangingPunct="0">
      <a:lnSpc>
        <a:spcPct val="90000"/>
      </a:lnSpc>
      <a:spcBef>
        <a:spcPct val="30000"/>
      </a:spcBef>
      <a:spcAft>
        <a:spcPct val="0"/>
      </a:spcAft>
      <a:defRPr sz="1200" kern="1200">
        <a:solidFill>
          <a:srgbClr val="4157AD"/>
        </a:solidFill>
        <a:latin typeface="GE Inspira Pitch" pitchFamily="34" charset="0"/>
        <a:ea typeface="+mn-ea"/>
        <a:cs typeface="+mn-cs"/>
      </a:defRPr>
    </a:lvl2pPr>
    <a:lvl3pPr marL="914400" algn="l" rtl="0" eaLnBrk="0" fontAlgn="base" hangingPunct="0">
      <a:lnSpc>
        <a:spcPct val="90000"/>
      </a:lnSpc>
      <a:spcBef>
        <a:spcPct val="30000"/>
      </a:spcBef>
      <a:spcAft>
        <a:spcPct val="0"/>
      </a:spcAft>
      <a:defRPr sz="1200" kern="1200">
        <a:solidFill>
          <a:srgbClr val="4157AD"/>
        </a:solidFill>
        <a:latin typeface="GE Inspira Pitch" pitchFamily="34" charset="0"/>
        <a:ea typeface="+mn-ea"/>
        <a:cs typeface="+mn-cs"/>
      </a:defRPr>
    </a:lvl3pPr>
    <a:lvl4pPr marL="1371600" algn="l" rtl="0" eaLnBrk="0" fontAlgn="base" hangingPunct="0">
      <a:lnSpc>
        <a:spcPct val="90000"/>
      </a:lnSpc>
      <a:spcBef>
        <a:spcPct val="30000"/>
      </a:spcBef>
      <a:spcAft>
        <a:spcPct val="0"/>
      </a:spcAft>
      <a:defRPr sz="1200" kern="1200">
        <a:solidFill>
          <a:srgbClr val="4157AD"/>
        </a:solidFill>
        <a:latin typeface="GE Inspira Pitch" pitchFamily="34" charset="0"/>
        <a:ea typeface="+mn-ea"/>
        <a:cs typeface="+mn-cs"/>
      </a:defRPr>
    </a:lvl4pPr>
    <a:lvl5pPr marL="1828800" algn="l" rtl="0" eaLnBrk="0" fontAlgn="base" hangingPunct="0">
      <a:lnSpc>
        <a:spcPct val="90000"/>
      </a:lnSpc>
      <a:spcBef>
        <a:spcPct val="30000"/>
      </a:spcBef>
      <a:spcAft>
        <a:spcPct val="0"/>
      </a:spcAft>
      <a:defRPr sz="1200" kern="1200">
        <a:solidFill>
          <a:srgbClr val="4157AD"/>
        </a:solidFill>
        <a:latin typeface="GE Inspira Pitch"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2"/>
          <p:cNvSpPr>
            <a:spLocks noGrp="1" noRot="1" noChangeAspect="1" noChangeArrowheads="1" noTextEdit="1"/>
          </p:cNvSpPr>
          <p:nvPr>
            <p:ph type="sldImg"/>
          </p:nvPr>
        </p:nvSpPr>
        <p:spPr>
          <a:ln/>
        </p:spPr>
      </p:sp>
      <p:sp>
        <p:nvSpPr>
          <p:cNvPr id="338947" name="Rectangle 3"/>
          <p:cNvSpPr>
            <a:spLocks noGrp="1" noChangeArrowheads="1"/>
          </p:cNvSpPr>
          <p:nvPr>
            <p:ph type="body" idx="1"/>
          </p:nvPr>
        </p:nvSpPr>
        <p:spPr/>
        <p:txBody>
          <a:bodyPr/>
          <a:lstStyle/>
          <a:p>
            <a:r>
              <a:rPr lang="en-US" smtClean="0">
                <a:ea typeface="ＭＳ Ｐゴシック" pitchFamily="34" charset="-128"/>
              </a:rPr>
              <a:t>IP Catalogs?  Owners of Data?</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p:cNvSpPr>
            <a:spLocks noGrp="1" noRot="1" noChangeAspect="1" noChangeArrowheads="1" noTextEdit="1"/>
          </p:cNvSpPr>
          <p:nvPr>
            <p:ph type="sldImg"/>
          </p:nvPr>
        </p:nvSpPr>
        <p:spPr>
          <a:xfrm>
            <a:off x="941388" y="252413"/>
            <a:ext cx="5494337" cy="4121150"/>
          </a:xfrm>
          <a:ln/>
        </p:spPr>
      </p:sp>
      <p:sp>
        <p:nvSpPr>
          <p:cNvPr id="347139" name="Rectangle 3"/>
          <p:cNvSpPr>
            <a:spLocks noGrp="1" noChangeArrowheads="1"/>
          </p:cNvSpPr>
          <p:nvPr>
            <p:ph type="body" idx="1"/>
          </p:nvPr>
        </p:nvSpPr>
        <p:spPr>
          <a:xfrm>
            <a:off x="801688" y="4521200"/>
            <a:ext cx="5707062" cy="4394200"/>
          </a:xfrm>
        </p:spPr>
        <p:txBody>
          <a:bodyPr lIns="99235" tIns="52058" rIns="99235" bIns="52058"/>
          <a:lstStyle/>
          <a:p>
            <a:pPr eaLnBrk="1" hangingPunct="1"/>
            <a:endParaRPr lang="en-US" smtClean="0">
              <a:ea typeface="ＭＳ Ｐゴシック"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11"/>
          <p:cNvSpPr txBox="1">
            <a:spLocks noGrp="1" noChangeArrowheads="1"/>
          </p:cNvSpPr>
          <p:nvPr/>
        </p:nvSpPr>
        <p:spPr bwMode="auto">
          <a:xfrm>
            <a:off x="6186488" y="8964613"/>
            <a:ext cx="849312"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521" tIns="0" rIns="19521" bIns="0" anchor="b"/>
          <a:lstStyle>
            <a:lvl1pPr defTabSz="936625">
              <a:defRPr sz="2400">
                <a:solidFill>
                  <a:schemeClr val="tx1"/>
                </a:solidFill>
                <a:latin typeface="Arial" charset="0"/>
                <a:cs typeface="Arial" charset="0"/>
              </a:defRPr>
            </a:lvl1pPr>
            <a:lvl2pPr marL="769938" indent="-295275" defTabSz="936625">
              <a:defRPr sz="2400">
                <a:solidFill>
                  <a:schemeClr val="tx1"/>
                </a:solidFill>
                <a:latin typeface="Arial" charset="0"/>
                <a:cs typeface="Arial" charset="0"/>
              </a:defRPr>
            </a:lvl2pPr>
            <a:lvl3pPr marL="1185863" indent="-238125" defTabSz="936625">
              <a:defRPr sz="2400">
                <a:solidFill>
                  <a:schemeClr val="tx1"/>
                </a:solidFill>
                <a:latin typeface="Arial" charset="0"/>
                <a:cs typeface="Arial" charset="0"/>
              </a:defRPr>
            </a:lvl3pPr>
            <a:lvl4pPr marL="1660525" indent="-238125" defTabSz="936625">
              <a:defRPr sz="2400">
                <a:solidFill>
                  <a:schemeClr val="tx1"/>
                </a:solidFill>
                <a:latin typeface="Arial" charset="0"/>
                <a:cs typeface="Arial" charset="0"/>
              </a:defRPr>
            </a:lvl4pPr>
            <a:lvl5pPr marL="2133600" indent="-236538" defTabSz="936625">
              <a:defRPr sz="2400">
                <a:solidFill>
                  <a:schemeClr val="tx1"/>
                </a:solidFill>
                <a:latin typeface="Arial" charset="0"/>
                <a:cs typeface="Arial" charset="0"/>
              </a:defRPr>
            </a:lvl5pPr>
            <a:lvl6pPr marL="2590800" indent="-236538" algn="ctr" defTabSz="936625" eaLnBrk="0" fontAlgn="base" hangingPunct="0">
              <a:lnSpc>
                <a:spcPct val="90000"/>
              </a:lnSpc>
              <a:spcBef>
                <a:spcPct val="0"/>
              </a:spcBef>
              <a:spcAft>
                <a:spcPct val="0"/>
              </a:spcAft>
              <a:defRPr sz="2400">
                <a:solidFill>
                  <a:schemeClr val="tx1"/>
                </a:solidFill>
                <a:latin typeface="Arial" charset="0"/>
                <a:cs typeface="Arial" charset="0"/>
              </a:defRPr>
            </a:lvl6pPr>
            <a:lvl7pPr marL="3048000" indent="-236538" algn="ctr" defTabSz="936625" eaLnBrk="0" fontAlgn="base" hangingPunct="0">
              <a:lnSpc>
                <a:spcPct val="90000"/>
              </a:lnSpc>
              <a:spcBef>
                <a:spcPct val="0"/>
              </a:spcBef>
              <a:spcAft>
                <a:spcPct val="0"/>
              </a:spcAft>
              <a:defRPr sz="2400">
                <a:solidFill>
                  <a:schemeClr val="tx1"/>
                </a:solidFill>
                <a:latin typeface="Arial" charset="0"/>
                <a:cs typeface="Arial" charset="0"/>
              </a:defRPr>
            </a:lvl7pPr>
            <a:lvl8pPr marL="3505200" indent="-236538" algn="ctr" defTabSz="936625" eaLnBrk="0" fontAlgn="base" hangingPunct="0">
              <a:lnSpc>
                <a:spcPct val="90000"/>
              </a:lnSpc>
              <a:spcBef>
                <a:spcPct val="0"/>
              </a:spcBef>
              <a:spcAft>
                <a:spcPct val="0"/>
              </a:spcAft>
              <a:defRPr sz="2400">
                <a:solidFill>
                  <a:schemeClr val="tx1"/>
                </a:solidFill>
                <a:latin typeface="Arial" charset="0"/>
                <a:cs typeface="Arial" charset="0"/>
              </a:defRPr>
            </a:lvl8pPr>
            <a:lvl9pPr marL="3962400" indent="-236538" algn="ctr" defTabSz="936625" eaLnBrk="0" fontAlgn="base" hangingPunct="0">
              <a:lnSpc>
                <a:spcPct val="90000"/>
              </a:lnSpc>
              <a:spcBef>
                <a:spcPct val="0"/>
              </a:spcBef>
              <a:spcAft>
                <a:spcPct val="0"/>
              </a:spcAft>
              <a:defRPr sz="2400">
                <a:solidFill>
                  <a:schemeClr val="tx1"/>
                </a:solidFill>
                <a:latin typeface="Arial" charset="0"/>
                <a:cs typeface="Arial" charset="0"/>
              </a:defRPr>
            </a:lvl9pPr>
          </a:lstStyle>
          <a:p>
            <a:pPr algn="r">
              <a:lnSpc>
                <a:spcPct val="100000"/>
              </a:lnSpc>
            </a:pPr>
            <a:fld id="{DBE4AD74-ECB3-47BF-8161-5103F9C94F41}" type="slidenum">
              <a:rPr lang="en-US" sz="800"/>
              <a:pPr algn="r">
                <a:lnSpc>
                  <a:spcPct val="100000"/>
                </a:lnSpc>
              </a:pPr>
              <a:t>33</a:t>
            </a:fld>
            <a:endParaRPr lang="en-US" sz="800"/>
          </a:p>
        </p:txBody>
      </p:sp>
      <p:sp>
        <p:nvSpPr>
          <p:cNvPr id="327683" name="Rectangle 2"/>
          <p:cNvSpPr>
            <a:spLocks noGrp="1" noRot="1" noChangeAspect="1" noChangeArrowheads="1" noTextEdit="1"/>
          </p:cNvSpPr>
          <p:nvPr>
            <p:ph type="sldImg"/>
          </p:nvPr>
        </p:nvSpPr>
        <p:spPr>
          <a:xfrm>
            <a:off x="941388" y="252413"/>
            <a:ext cx="5494337" cy="4121150"/>
          </a:xfrm>
          <a:ln/>
        </p:spPr>
      </p:sp>
      <p:sp>
        <p:nvSpPr>
          <p:cNvPr id="327684" name="Rectangle 3"/>
          <p:cNvSpPr>
            <a:spLocks noGrp="1" noChangeArrowheads="1"/>
          </p:cNvSpPr>
          <p:nvPr>
            <p:ph type="body" idx="1"/>
          </p:nvPr>
        </p:nvSpPr>
        <p:spPr>
          <a:xfrm>
            <a:off x="309563" y="4538663"/>
            <a:ext cx="6838950" cy="4392612"/>
          </a:xfrm>
        </p:spPr>
        <p:txBody>
          <a:bodyPr lIns="99235" tIns="52057" rIns="99235" bIns="52057"/>
          <a:lstStyle/>
          <a:p>
            <a:pPr marL="228600" indent="-228600">
              <a:buFontTx/>
              <a:buNone/>
            </a:pPr>
            <a:r>
              <a:rPr lang="en-US" b="1" smtClean="0">
                <a:ea typeface="ＭＳ Ｐゴシック" pitchFamily="34" charset="-128"/>
              </a:rPr>
              <a:t>This Requires a New and Holistic Approach to Security and Data Protection </a:t>
            </a:r>
            <a:endParaRPr lang="en-US" smtClean="0">
              <a:ea typeface="ＭＳ Ｐゴシック" pitchFamily="34" charset="-128"/>
            </a:endParaRPr>
          </a:p>
          <a:p>
            <a:pPr marL="228600" indent="-228600">
              <a:buFontTx/>
              <a:buNone/>
            </a:pPr>
            <a:r>
              <a:rPr lang="en-US" smtClean="0">
                <a:ea typeface="ＭＳ Ｐゴシック" pitchFamily="34" charset="-128"/>
              </a:rPr>
              <a:t>This slide is a graphical representation of an example of a structured architecture risk analysis model that could be used in this regard and includes the following steps:</a:t>
            </a:r>
          </a:p>
          <a:p>
            <a:pPr marL="590550" lvl="1" indent="-228600"/>
            <a:r>
              <a:rPr lang="en-US" smtClean="0">
                <a:ea typeface="ＭＳ Ｐゴシック" pitchFamily="34" charset="-128"/>
              </a:rPr>
              <a:t>Cataloging both Current State and the Business Problem</a:t>
            </a:r>
          </a:p>
          <a:p>
            <a:pPr marL="590550" lvl="1" indent="-228600"/>
            <a:r>
              <a:rPr lang="en-US" smtClean="0">
                <a:ea typeface="ＭＳ Ｐゴシック" pitchFamily="34" charset="-128"/>
              </a:rPr>
              <a:t>Understanding Business Objectives, Purposes or Requirements</a:t>
            </a:r>
          </a:p>
          <a:p>
            <a:pPr marL="590550" lvl="1" indent="-228600"/>
            <a:r>
              <a:rPr lang="en-US" smtClean="0">
                <a:ea typeface="ＭＳ Ｐゴシック" pitchFamily="34" charset="-128"/>
              </a:rPr>
              <a:t>Mapping of Business Process and Work-Flow Purpose</a:t>
            </a:r>
          </a:p>
          <a:p>
            <a:pPr marL="590550" lvl="1" indent="-228600"/>
            <a:r>
              <a:rPr lang="en-US" smtClean="0">
                <a:ea typeface="ＭＳ Ｐゴシック" pitchFamily="34" charset="-128"/>
              </a:rPr>
              <a:t>Identification of Consumer Communities to include User, Device, and Service) </a:t>
            </a:r>
          </a:p>
          <a:p>
            <a:pPr marL="590550" lvl="1" indent="-228600"/>
            <a:r>
              <a:rPr lang="en-US" smtClean="0">
                <a:ea typeface="ＭＳ Ｐゴシック" pitchFamily="34" charset="-128"/>
              </a:rPr>
              <a:t>Cataloguing Expected Identity, Authentication and Authorization Models and Behaviors</a:t>
            </a:r>
          </a:p>
          <a:p>
            <a:pPr marL="590550" lvl="1" indent="-228600"/>
            <a:r>
              <a:rPr lang="en-US" smtClean="0">
                <a:ea typeface="ＭＳ Ｐゴシック" pitchFamily="34" charset="-128"/>
              </a:rPr>
              <a:t>Review of Proposed Solution Architecture Scope</a:t>
            </a:r>
          </a:p>
          <a:p>
            <a:pPr marL="590550" lvl="1" indent="-228600"/>
            <a:r>
              <a:rPr lang="en-US" smtClean="0">
                <a:ea typeface="ＭＳ Ｐゴシック" pitchFamily="34" charset="-128"/>
              </a:rPr>
              <a:t>Identification of Critical Data Models that include Intellectual Property Risk and Data at-Rest/In-Motion.</a:t>
            </a:r>
          </a:p>
          <a:p>
            <a:pPr marL="590550" lvl="1" indent="-228600"/>
            <a:r>
              <a:rPr lang="en-US" smtClean="0">
                <a:ea typeface="ＭＳ Ｐゴシック" pitchFamily="34" charset="-128"/>
              </a:rPr>
              <a:t>Mapping Ecosystem Relationships, Dependencies and Convergence Points</a:t>
            </a:r>
          </a:p>
          <a:p>
            <a:pPr marL="590550" lvl="1" indent="-228600"/>
            <a:r>
              <a:rPr lang="en-US" smtClean="0">
                <a:ea typeface="ＭＳ Ｐゴシック" pitchFamily="34" charset="-128"/>
              </a:rPr>
              <a:t>Performing OSI-based Analysis of Risk(s)</a:t>
            </a:r>
          </a:p>
          <a:p>
            <a:pPr marL="590550" lvl="1" indent="-228600"/>
            <a:r>
              <a:rPr lang="en-US" smtClean="0">
                <a:ea typeface="ＭＳ Ｐゴシック" pitchFamily="34" charset="-128"/>
              </a:rPr>
              <a:t>Analysis of “Weakest Link” Threat vectors and Solution Group</a:t>
            </a:r>
          </a:p>
          <a:p>
            <a:pPr marL="590550" lvl="1" indent="-228600"/>
            <a:r>
              <a:rPr lang="en-US" smtClean="0">
                <a:ea typeface="ＭＳ Ｐゴシック" pitchFamily="34" charset="-128"/>
              </a:rPr>
              <a:t>Catalog of Risks and Desired Approach (Assumption, Mitigation or Offset)</a:t>
            </a:r>
          </a:p>
          <a:p>
            <a:pPr marL="228600" indent="-228600">
              <a:buFontTx/>
              <a:buNone/>
            </a:pPr>
            <a:endParaRPr lang="en-US" smtClean="0">
              <a:ea typeface="ＭＳ Ｐゴシック" pitchFamily="34" charset="-128"/>
            </a:endParaRPr>
          </a:p>
          <a:p>
            <a:pPr marL="228600" indent="-228600">
              <a:buFontTx/>
              <a:buNone/>
            </a:pPr>
            <a:r>
              <a:rPr lang="en-US" smtClean="0">
                <a:ea typeface="ＭＳ Ｐゴシック" pitchFamily="34" charset="-128"/>
              </a:rPr>
              <a:t>Today’s presentation was a high-level overview of what lies beyond cloud computing and SaaS and hopefully you all have an appreciation of why we have to rethink our current security models, even those currently being developed for cloud computing and SaaS.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11"/>
          <p:cNvSpPr txBox="1">
            <a:spLocks noGrp="1" noChangeArrowheads="1"/>
          </p:cNvSpPr>
          <p:nvPr/>
        </p:nvSpPr>
        <p:spPr bwMode="auto">
          <a:xfrm>
            <a:off x="6186488" y="8964613"/>
            <a:ext cx="849312"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521" tIns="0" rIns="19521" bIns="0" anchor="b"/>
          <a:lstStyle>
            <a:lvl1pPr defTabSz="936625">
              <a:defRPr sz="2400">
                <a:solidFill>
                  <a:schemeClr val="tx1"/>
                </a:solidFill>
                <a:latin typeface="Arial" charset="0"/>
                <a:cs typeface="Arial" charset="0"/>
              </a:defRPr>
            </a:lvl1pPr>
            <a:lvl2pPr marL="769938" indent="-295275" defTabSz="936625">
              <a:defRPr sz="2400">
                <a:solidFill>
                  <a:schemeClr val="tx1"/>
                </a:solidFill>
                <a:latin typeface="Arial" charset="0"/>
                <a:cs typeface="Arial" charset="0"/>
              </a:defRPr>
            </a:lvl2pPr>
            <a:lvl3pPr marL="1185863" indent="-238125" defTabSz="936625">
              <a:defRPr sz="2400">
                <a:solidFill>
                  <a:schemeClr val="tx1"/>
                </a:solidFill>
                <a:latin typeface="Arial" charset="0"/>
                <a:cs typeface="Arial" charset="0"/>
              </a:defRPr>
            </a:lvl3pPr>
            <a:lvl4pPr marL="1660525" indent="-238125" defTabSz="936625">
              <a:defRPr sz="2400">
                <a:solidFill>
                  <a:schemeClr val="tx1"/>
                </a:solidFill>
                <a:latin typeface="Arial" charset="0"/>
                <a:cs typeface="Arial" charset="0"/>
              </a:defRPr>
            </a:lvl4pPr>
            <a:lvl5pPr marL="2133600" indent="-236538" defTabSz="936625">
              <a:defRPr sz="2400">
                <a:solidFill>
                  <a:schemeClr val="tx1"/>
                </a:solidFill>
                <a:latin typeface="Arial" charset="0"/>
                <a:cs typeface="Arial" charset="0"/>
              </a:defRPr>
            </a:lvl5pPr>
            <a:lvl6pPr marL="2590800" indent="-236538" algn="ctr" defTabSz="936625" eaLnBrk="0" fontAlgn="base" hangingPunct="0">
              <a:lnSpc>
                <a:spcPct val="90000"/>
              </a:lnSpc>
              <a:spcBef>
                <a:spcPct val="0"/>
              </a:spcBef>
              <a:spcAft>
                <a:spcPct val="0"/>
              </a:spcAft>
              <a:defRPr sz="2400">
                <a:solidFill>
                  <a:schemeClr val="tx1"/>
                </a:solidFill>
                <a:latin typeface="Arial" charset="0"/>
                <a:cs typeface="Arial" charset="0"/>
              </a:defRPr>
            </a:lvl6pPr>
            <a:lvl7pPr marL="3048000" indent="-236538" algn="ctr" defTabSz="936625" eaLnBrk="0" fontAlgn="base" hangingPunct="0">
              <a:lnSpc>
                <a:spcPct val="90000"/>
              </a:lnSpc>
              <a:spcBef>
                <a:spcPct val="0"/>
              </a:spcBef>
              <a:spcAft>
                <a:spcPct val="0"/>
              </a:spcAft>
              <a:defRPr sz="2400">
                <a:solidFill>
                  <a:schemeClr val="tx1"/>
                </a:solidFill>
                <a:latin typeface="Arial" charset="0"/>
                <a:cs typeface="Arial" charset="0"/>
              </a:defRPr>
            </a:lvl7pPr>
            <a:lvl8pPr marL="3505200" indent="-236538" algn="ctr" defTabSz="936625" eaLnBrk="0" fontAlgn="base" hangingPunct="0">
              <a:lnSpc>
                <a:spcPct val="90000"/>
              </a:lnSpc>
              <a:spcBef>
                <a:spcPct val="0"/>
              </a:spcBef>
              <a:spcAft>
                <a:spcPct val="0"/>
              </a:spcAft>
              <a:defRPr sz="2400">
                <a:solidFill>
                  <a:schemeClr val="tx1"/>
                </a:solidFill>
                <a:latin typeface="Arial" charset="0"/>
                <a:cs typeface="Arial" charset="0"/>
              </a:defRPr>
            </a:lvl8pPr>
            <a:lvl9pPr marL="3962400" indent="-236538" algn="ctr" defTabSz="936625" eaLnBrk="0" fontAlgn="base" hangingPunct="0">
              <a:lnSpc>
                <a:spcPct val="90000"/>
              </a:lnSpc>
              <a:spcBef>
                <a:spcPct val="0"/>
              </a:spcBef>
              <a:spcAft>
                <a:spcPct val="0"/>
              </a:spcAft>
              <a:defRPr sz="2400">
                <a:solidFill>
                  <a:schemeClr val="tx1"/>
                </a:solidFill>
                <a:latin typeface="Arial" charset="0"/>
                <a:cs typeface="Arial" charset="0"/>
              </a:defRPr>
            </a:lvl9pPr>
          </a:lstStyle>
          <a:p>
            <a:pPr algn="r">
              <a:lnSpc>
                <a:spcPct val="100000"/>
              </a:lnSpc>
            </a:pPr>
            <a:fld id="{BD16D7F1-25EA-4D88-9154-473FB316E480}" type="slidenum">
              <a:rPr lang="en-US" sz="800"/>
              <a:pPr algn="r">
                <a:lnSpc>
                  <a:spcPct val="100000"/>
                </a:lnSpc>
              </a:pPr>
              <a:t>34</a:t>
            </a:fld>
            <a:endParaRPr lang="en-US" sz="800"/>
          </a:p>
        </p:txBody>
      </p:sp>
      <p:sp>
        <p:nvSpPr>
          <p:cNvPr id="279555" name="Rectangle 2"/>
          <p:cNvSpPr>
            <a:spLocks noGrp="1" noRot="1" noChangeAspect="1" noChangeArrowheads="1" noTextEdit="1"/>
          </p:cNvSpPr>
          <p:nvPr>
            <p:ph type="sldImg"/>
          </p:nvPr>
        </p:nvSpPr>
        <p:spPr>
          <a:xfrm>
            <a:off x="941388" y="252413"/>
            <a:ext cx="5494337" cy="4121150"/>
          </a:xfrm>
          <a:ln/>
        </p:spPr>
      </p:sp>
      <p:sp>
        <p:nvSpPr>
          <p:cNvPr id="279556" name="Rectangle 3"/>
          <p:cNvSpPr>
            <a:spLocks noGrp="1" noChangeArrowheads="1"/>
          </p:cNvSpPr>
          <p:nvPr>
            <p:ph type="body" idx="1"/>
          </p:nvPr>
        </p:nvSpPr>
        <p:spPr>
          <a:xfrm>
            <a:off x="309563" y="4538663"/>
            <a:ext cx="6838950" cy="4392612"/>
          </a:xfrm>
        </p:spPr>
        <p:txBody>
          <a:bodyPr lIns="99235" tIns="52057" rIns="99235" bIns="52057"/>
          <a:lstStyle/>
          <a:p>
            <a:pPr marL="228600" indent="-228600">
              <a:buFontTx/>
              <a:buNone/>
            </a:pPr>
            <a:r>
              <a:rPr lang="en-US" b="1" dirty="0" smtClean="0">
                <a:ea typeface="ＭＳ Ｐゴシック" pitchFamily="34" charset="-128"/>
              </a:rPr>
              <a:t>This Requires a New and Holistic Approach to Security and Data Protection </a:t>
            </a:r>
            <a:endParaRPr lang="en-US" dirty="0" smtClean="0">
              <a:ea typeface="ＭＳ Ｐゴシック" pitchFamily="34" charset="-128"/>
            </a:endParaRPr>
          </a:p>
          <a:p>
            <a:pPr marL="228600" indent="-228600">
              <a:buFontTx/>
              <a:buNone/>
            </a:pPr>
            <a:r>
              <a:rPr lang="en-US" dirty="0" smtClean="0">
                <a:ea typeface="ＭＳ Ｐゴシック" pitchFamily="34" charset="-128"/>
              </a:rPr>
              <a:t>This slide is a graphical representation of an example of a structured architecture risk analysis model that could be used in this regard and includes the following steps:</a:t>
            </a:r>
          </a:p>
          <a:p>
            <a:pPr marL="590550" lvl="1" indent="-228600"/>
            <a:r>
              <a:rPr lang="en-US" dirty="0" smtClean="0">
                <a:ea typeface="ＭＳ Ｐゴシック" pitchFamily="34" charset="-128"/>
              </a:rPr>
              <a:t>Cataloging both Current State and the Business Problem</a:t>
            </a:r>
          </a:p>
          <a:p>
            <a:pPr marL="590550" lvl="1" indent="-228600"/>
            <a:r>
              <a:rPr lang="en-US" dirty="0" smtClean="0">
                <a:ea typeface="ＭＳ Ｐゴシック" pitchFamily="34" charset="-128"/>
              </a:rPr>
              <a:t>Understanding Business Objectives, Purposes or Requirements</a:t>
            </a:r>
          </a:p>
          <a:p>
            <a:pPr marL="590550" lvl="1" indent="-228600"/>
            <a:r>
              <a:rPr lang="en-US" dirty="0" smtClean="0">
                <a:ea typeface="ＭＳ Ｐゴシック" pitchFamily="34" charset="-128"/>
              </a:rPr>
              <a:t>Mapping of Business Process and Work-Flow Purpose</a:t>
            </a:r>
          </a:p>
          <a:p>
            <a:pPr marL="590550" lvl="1" indent="-228600"/>
            <a:r>
              <a:rPr lang="en-US" dirty="0" smtClean="0">
                <a:ea typeface="ＭＳ Ｐゴシック" pitchFamily="34" charset="-128"/>
              </a:rPr>
              <a:t>Identification of Consumer Communities to include User, Device, and Service) </a:t>
            </a:r>
          </a:p>
          <a:p>
            <a:pPr marL="590550" lvl="1" indent="-228600"/>
            <a:r>
              <a:rPr lang="en-US" dirty="0" smtClean="0">
                <a:ea typeface="ＭＳ Ｐゴシック" pitchFamily="34" charset="-128"/>
              </a:rPr>
              <a:t>Cataloguing Expected Identity, Authentication and Authorization Models and Behaviors</a:t>
            </a:r>
          </a:p>
          <a:p>
            <a:pPr marL="590550" lvl="1" indent="-228600"/>
            <a:r>
              <a:rPr lang="en-US" dirty="0" smtClean="0">
                <a:ea typeface="ＭＳ Ｐゴシック" pitchFamily="34" charset="-128"/>
              </a:rPr>
              <a:t>Review of Proposed Solution Architecture Scope</a:t>
            </a:r>
          </a:p>
          <a:p>
            <a:pPr marL="590550" lvl="1" indent="-228600"/>
            <a:r>
              <a:rPr lang="en-US" dirty="0" smtClean="0">
                <a:ea typeface="ＭＳ Ｐゴシック" pitchFamily="34" charset="-128"/>
              </a:rPr>
              <a:t>Identification of Critical Data Models that include Intellectual Property Risk and Data at-Rest/In-Motion.</a:t>
            </a:r>
          </a:p>
          <a:p>
            <a:pPr marL="590550" lvl="1" indent="-228600"/>
            <a:r>
              <a:rPr lang="en-US" dirty="0" smtClean="0">
                <a:ea typeface="ＭＳ Ｐゴシック" pitchFamily="34" charset="-128"/>
              </a:rPr>
              <a:t>Mapping Ecosystem Relationships, Dependencies and Convergence Points</a:t>
            </a:r>
          </a:p>
          <a:p>
            <a:pPr marL="590550" lvl="1" indent="-228600"/>
            <a:r>
              <a:rPr lang="en-US" dirty="0" smtClean="0">
                <a:ea typeface="ＭＳ Ｐゴシック" pitchFamily="34" charset="-128"/>
              </a:rPr>
              <a:t>Performing OSI-based Analysis of Risk(s)</a:t>
            </a:r>
          </a:p>
          <a:p>
            <a:pPr marL="590550" lvl="1" indent="-228600"/>
            <a:r>
              <a:rPr lang="en-US" dirty="0" smtClean="0">
                <a:ea typeface="ＭＳ Ｐゴシック" pitchFamily="34" charset="-128"/>
              </a:rPr>
              <a:t>Analysis of “Weakest Link” Threat vectors and Solution Group</a:t>
            </a:r>
          </a:p>
          <a:p>
            <a:pPr marL="590550" lvl="1" indent="-228600"/>
            <a:r>
              <a:rPr lang="en-US" dirty="0" smtClean="0">
                <a:ea typeface="ＭＳ Ｐゴシック" pitchFamily="34" charset="-128"/>
              </a:rPr>
              <a:t>Catalog of Risks and Desired Approach (Assumption, Mitigation or Offset)</a:t>
            </a:r>
          </a:p>
          <a:p>
            <a:pPr marL="228600" indent="-228600">
              <a:buFontTx/>
              <a:buNone/>
            </a:pPr>
            <a:endParaRPr lang="en-US" dirty="0" smtClean="0">
              <a:ea typeface="ＭＳ Ｐゴシック" pitchFamily="34" charset="-128"/>
            </a:endParaRPr>
          </a:p>
          <a:p>
            <a:pPr marL="228600" indent="-228600">
              <a:buFontTx/>
              <a:buNone/>
            </a:pPr>
            <a:r>
              <a:rPr lang="en-US" dirty="0" smtClean="0">
                <a:ea typeface="ＭＳ Ｐゴシック" pitchFamily="34" charset="-128"/>
              </a:rPr>
              <a:t>Today’s presentation was a high-level overview of what lies beyond cloud computing and </a:t>
            </a:r>
            <a:r>
              <a:rPr lang="en-US" dirty="0" err="1" smtClean="0">
                <a:ea typeface="ＭＳ Ｐゴシック" pitchFamily="34" charset="-128"/>
              </a:rPr>
              <a:t>SaaS</a:t>
            </a:r>
            <a:r>
              <a:rPr lang="en-US" dirty="0" smtClean="0">
                <a:ea typeface="ＭＳ Ｐゴシック" pitchFamily="34" charset="-128"/>
              </a:rPr>
              <a:t> and hopefully you all have an appreciation of why we have to rethink our current security models, even those currently being developed for cloud computing and </a:t>
            </a:r>
            <a:r>
              <a:rPr lang="en-US" dirty="0" err="1" smtClean="0">
                <a:ea typeface="ＭＳ Ｐゴシック" pitchFamily="34" charset="-128"/>
              </a:rPr>
              <a:t>SaaS</a:t>
            </a:r>
            <a:r>
              <a:rPr lang="en-US" dirty="0" smtClean="0">
                <a:ea typeface="ＭＳ Ｐゴシック" pitchFamily="34" charset="-128"/>
              </a:rPr>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Rot="1" noChangeAspect="1" noChangeArrowheads="1" noTextEdit="1"/>
          </p:cNvSpPr>
          <p:nvPr>
            <p:ph type="sldImg"/>
          </p:nvPr>
        </p:nvSpPr>
        <p:spPr>
          <a:ln/>
        </p:spPr>
      </p:sp>
      <p:sp>
        <p:nvSpPr>
          <p:cNvPr id="329731" name="Rectangle 3"/>
          <p:cNvSpPr>
            <a:spLocks noGrp="1" noChangeArrowheads="1"/>
          </p:cNvSpPr>
          <p:nvPr>
            <p:ph type="body" idx="1"/>
          </p:nvPr>
        </p:nvSpPr>
        <p:spPr/>
        <p:txBody>
          <a:bodyPr/>
          <a:lstStyle/>
          <a:p>
            <a:r>
              <a:rPr lang="en-US" sz="900" smtClean="0">
                <a:ea typeface="ＭＳ Ｐゴシック" pitchFamily="34" charset="-128"/>
              </a:rPr>
              <a:t>Design content also has a funny way of visualizing risks in ways that you don't always capture in e-mail format…  </a:t>
            </a:r>
            <a:r>
              <a:rPr lang="en-US" sz="900" b="1" i="1" smtClean="0">
                <a:ea typeface="ＭＳ Ｐゴシック" pitchFamily="34" charset="-128"/>
              </a:rPr>
              <a:t>Write it down! </a:t>
            </a:r>
          </a:p>
          <a:p>
            <a:pPr lvl="1"/>
            <a:r>
              <a:rPr lang="en-US" sz="900" smtClean="0">
                <a:ea typeface="ＭＳ Ｐゴシック" pitchFamily="34" charset="-128"/>
              </a:rPr>
              <a:t>I cannot stress this enough… Cloud requires discipline – and living artifacts – to be successful</a:t>
            </a:r>
          </a:p>
          <a:p>
            <a:pPr lvl="1"/>
            <a:endParaRPr lang="en-US" sz="900" smtClean="0">
              <a:ea typeface="ＭＳ Ｐゴシック" pitchFamily="34" charset="-128"/>
            </a:endParaRPr>
          </a:p>
          <a:p>
            <a:r>
              <a:rPr lang="en-US" sz="900" smtClean="0">
                <a:ea typeface="ＭＳ Ｐゴシック" pitchFamily="34" charset="-128"/>
              </a:rPr>
              <a:t>Be mindful of the </a:t>
            </a:r>
            <a:r>
              <a:rPr lang="en-US" sz="900" b="1" i="1" smtClean="0">
                <a:ea typeface="ＭＳ Ｐゴシック" pitchFamily="34" charset="-128"/>
              </a:rPr>
              <a:t>TIME – MONEY – RESOURCES</a:t>
            </a:r>
            <a:r>
              <a:rPr lang="en-US" sz="900" smtClean="0">
                <a:ea typeface="ＭＳ Ｐゴシック" pitchFamily="34" charset="-128"/>
              </a:rPr>
              <a:t> and the </a:t>
            </a:r>
            <a:r>
              <a:rPr lang="en-US" sz="900" b="1" i="1" smtClean="0">
                <a:ea typeface="ＭＳ Ｐゴシック" pitchFamily="34" charset="-128"/>
              </a:rPr>
              <a:t>SPEED – QUALITY – SCALE</a:t>
            </a:r>
            <a:r>
              <a:rPr lang="en-US" sz="900" smtClean="0">
                <a:ea typeface="ＭＳ Ｐゴシック" pitchFamily="34" charset="-128"/>
              </a:rPr>
              <a:t> equations (you can suffer in two, but not all three)</a:t>
            </a:r>
          </a:p>
          <a:p>
            <a:pPr lvl="1"/>
            <a:endParaRPr lang="en-US" sz="900" smtClean="0">
              <a:ea typeface="ＭＳ Ｐゴシック" pitchFamily="34" charset="-128"/>
            </a:endParaRPr>
          </a:p>
          <a:p>
            <a:endParaRPr lang="en-US" smtClean="0">
              <a:ea typeface="ＭＳ Ｐゴシック"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Rot="1" noChangeAspect="1" noChangeArrowheads="1" noTextEdit="1"/>
          </p:cNvSpPr>
          <p:nvPr>
            <p:ph type="sldImg"/>
          </p:nvPr>
        </p:nvSpPr>
        <p:spPr>
          <a:ln/>
        </p:spPr>
      </p:sp>
      <p:sp>
        <p:nvSpPr>
          <p:cNvPr id="269315" name="Rectangle 3"/>
          <p:cNvSpPr>
            <a:spLocks noGrp="1" noChangeArrowheads="1"/>
          </p:cNvSpPr>
          <p:nvPr>
            <p:ph type="body" idx="1"/>
          </p:nvPr>
        </p:nvSpPr>
        <p:spPr/>
        <p:txBody>
          <a:bodyPr/>
          <a:lstStyle/>
          <a:p>
            <a:pPr>
              <a:lnSpc>
                <a:spcPct val="70000"/>
              </a:lnSpc>
            </a:pPr>
            <a:r>
              <a:rPr lang="en-US" sz="900" smtClean="0">
                <a:ea typeface="ＭＳ Ｐゴシック" pitchFamily="34" charset="-128"/>
              </a:rPr>
              <a:t>Scope of Guidance: The scope of a policy’s language has to account for actions, behaviors and rational outcomes that can no longer anticipate an organization’s direct control over the infrastructure or services which enable a particular business scenario the policy is looking to govern.  The process of developing policy will have to account for how Cloud technologies are altering the very business behaviors a policy is expected to govern </a:t>
            </a:r>
          </a:p>
          <a:p>
            <a:pPr>
              <a:lnSpc>
                <a:spcPct val="70000"/>
              </a:lnSpc>
            </a:pPr>
            <a:r>
              <a:rPr lang="en-US" sz="900" smtClean="0">
                <a:ea typeface="ＭＳ Ｐゴシック" pitchFamily="34" charset="-128"/>
              </a:rPr>
              <a:t>Legal Aspects: Cloud’s dynamic instantiation model introduces challenges around how regulatory compliance is sustained, and can complicate compliance validation, legal discovery &amp; forensic models.  The scope also has to also account for global applicability to navigate alignment, conflicts or gaps with international law (ex. EU privacy laws)</a:t>
            </a:r>
          </a:p>
          <a:p>
            <a:pPr>
              <a:lnSpc>
                <a:spcPct val="70000"/>
              </a:lnSpc>
            </a:pPr>
            <a:r>
              <a:rPr lang="en-US" sz="900" smtClean="0">
                <a:ea typeface="ＭＳ Ｐゴシック" pitchFamily="34" charset="-128"/>
              </a:rPr>
              <a:t>Global Applicability: Cloud models introduce “borderless” concepts to content, applications or services – not just corporate boundaries, but also geographies.  This can carry global applicability issues, including navigating acceptable use/behaviors in specific regions (high-risk locations, restricted areas, etc.) </a:t>
            </a:r>
          </a:p>
          <a:p>
            <a:pPr>
              <a:lnSpc>
                <a:spcPct val="70000"/>
              </a:lnSpc>
            </a:pPr>
            <a:r>
              <a:rPr lang="en-US" sz="900" smtClean="0">
                <a:ea typeface="ＭＳ Ｐゴシック" pitchFamily="34" charset="-128"/>
              </a:rPr>
              <a:t>Impacted Data/Behavior: Next to Location aspects, prior knowledge of impacted forms of data or usage scenarios are critical to the formulation of policy in relation to acceptable Cloud use.  In particular, Cloud based storage models coupled with content pre-positioning can create a serious policy compliance challenge for HIPAA, PCI or other high-compliance forms of data if they are not fully accounted for in the design or architecture of the Cloud service itself.</a:t>
            </a:r>
          </a:p>
          <a:p>
            <a:pPr>
              <a:lnSpc>
                <a:spcPct val="70000"/>
              </a:lnSpc>
            </a:pPr>
            <a:r>
              <a:rPr lang="en-US" sz="900" smtClean="0">
                <a:ea typeface="ＭＳ Ｐゴシック" pitchFamily="34" charset="-128"/>
              </a:rPr>
              <a:t>Location Aspects: Cloud Models often break location-specific policy models (ex. Data Center policies) that anticipate or expect behaviors within a defined operating boundary or usage scenario, especially in relation to how Cloud can extend beyond a corporate perimeter, or dynamically instantiate or move content in ways that violate a policy’s language</a:t>
            </a:r>
          </a:p>
          <a:p>
            <a:pPr>
              <a:lnSpc>
                <a:spcPct val="70000"/>
              </a:lnSpc>
            </a:pPr>
            <a:r>
              <a:rPr lang="en-US" sz="900" smtClean="0">
                <a:ea typeface="ＭＳ Ｐゴシック" pitchFamily="34" charset="-128"/>
              </a:rPr>
              <a:t>Exception Management: Exception management in Cloud carries with it both measurement and enforcement challenges, to ensure that compliance with a directive or exception is maintained.  This also has dependencies on the capabilities of the Cloud infrastructure itself, in terms of its overall operating maturity to make distinctions or granular exception scenarios based on specific operating criteria or business logic</a:t>
            </a:r>
          </a:p>
          <a:p>
            <a:pPr>
              <a:lnSpc>
                <a:spcPct val="70000"/>
              </a:lnSpc>
            </a:pPr>
            <a:r>
              <a:rPr lang="en-US" sz="900" smtClean="0">
                <a:ea typeface="ＭＳ Ｐゴシック" pitchFamily="34" charset="-128"/>
              </a:rPr>
              <a:t>Governance Models: Cloud may introduce the additional challenge of policy reconciliation with external service providers, to ensure a degree of consistency is maintained, especially around sensitive business operations or behaviors.  This can introduce a need for expanded policy governance discussions with Cloud service providers</a:t>
            </a:r>
          </a:p>
          <a:p>
            <a:pPr>
              <a:lnSpc>
                <a:spcPct val="70000"/>
              </a:lnSpc>
            </a:pPr>
            <a:r>
              <a:rPr lang="en-US" sz="900" smtClean="0">
                <a:ea typeface="ＭＳ Ｐゴシック" pitchFamily="34" charset="-128"/>
              </a:rPr>
              <a:t>Target Communities: Cloud introduces policy challenges around the taxonomy, composition and scope of community definitions necessary to make a policy relevant.  In some instances, it may be critical to define exclusion communities just as much as it is to call out acceptable ones.  This is critical for public-facing Cloud infrastructure, or in multi-tenant Service Provider-based infrastructure or Social Networking models. This is also where corporate policy must meet real-world entitlement management capabilities, or suffer Exception-based usage scenarios</a:t>
            </a:r>
          </a:p>
          <a:p>
            <a:pPr>
              <a:lnSpc>
                <a:spcPct val="70000"/>
              </a:lnSpc>
            </a:pPr>
            <a:endParaRPr lang="en-US" sz="900" smtClean="0">
              <a:ea typeface="ＭＳ Ｐゴシック" pitchFamily="34" charset="-128"/>
            </a:endParaRPr>
          </a:p>
          <a:p>
            <a:pPr>
              <a:lnSpc>
                <a:spcPct val="70000"/>
              </a:lnSpc>
              <a:buFontTx/>
              <a:buNone/>
            </a:pPr>
            <a:endParaRPr lang="en-US" sz="900" smtClean="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Eruption</a:t>
            </a:r>
            <a:r>
              <a:rPr lang="en-US" baseline="0" dirty="0" smtClean="0"/>
              <a:t> of the </a:t>
            </a:r>
            <a:r>
              <a:rPr lang="en-US" baseline="0" dirty="0" err="1" smtClean="0"/>
              <a:t>Chaiten</a:t>
            </a:r>
            <a:r>
              <a:rPr lang="en-US" baseline="0" dirty="0" smtClean="0"/>
              <a:t> Volcano in Chile, 2008</a:t>
            </a:r>
            <a:endParaRPr lang="en-US" dirty="0"/>
          </a:p>
        </p:txBody>
      </p:sp>
    </p:spTree>
    <p:extLst>
      <p:ext uri="{BB962C8B-B14F-4D97-AF65-F5344CB8AC3E}">
        <p14:creationId xmlns:p14="http://schemas.microsoft.com/office/powerpoint/2010/main" val="30942331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75222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TextEdit="1"/>
          </p:cNvSpPr>
          <p:nvPr>
            <p:ph type="sldImg"/>
          </p:nvPr>
        </p:nvSpPr>
        <p:spPr>
          <a:ln/>
        </p:spPr>
      </p:sp>
      <p:sp>
        <p:nvSpPr>
          <p:cNvPr id="55299" name="Rectangle 3"/>
          <p:cNvSpPr>
            <a:spLocks noGrp="1"/>
          </p:cNvSpPr>
          <p:nvPr>
            <p:ph type="body" idx="1"/>
          </p:nvPr>
        </p:nvSpPr>
        <p:spPr>
          <a:noFill/>
        </p:spPr>
        <p:txBody>
          <a:bodyPr/>
          <a:lstStyle/>
          <a:p>
            <a:pPr eaLnBrk="1" hangingPunct="1"/>
            <a:r>
              <a:rPr lang="en-US" smtClean="0"/>
              <a:t>The new “Shadow IT” Story…</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txBox="1">
            <a:spLocks noGrp="1" noChangeArrowheads="1"/>
          </p:cNvSpPr>
          <p:nvPr/>
        </p:nvSpPr>
        <p:spPr bwMode="auto">
          <a:xfrm>
            <a:off x="4144963" y="9121775"/>
            <a:ext cx="316865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78" tIns="46539" rIns="93078" bIns="46539" anchor="b"/>
          <a:lstStyle>
            <a:lvl1pPr defTabSz="931863" eaLnBrk="0" hangingPunct="0">
              <a:defRPr sz="3200">
                <a:solidFill>
                  <a:schemeClr val="tx1"/>
                </a:solidFill>
                <a:latin typeface="GE Inspira Pitch" pitchFamily="34" charset="0"/>
                <a:cs typeface="Arial" pitchFamily="34" charset="0"/>
              </a:defRPr>
            </a:lvl1pPr>
            <a:lvl2pPr marL="742950" indent="-285750" defTabSz="931863" eaLnBrk="0" hangingPunct="0">
              <a:defRPr sz="3200">
                <a:solidFill>
                  <a:schemeClr val="tx1"/>
                </a:solidFill>
                <a:latin typeface="GE Inspira Pitch" pitchFamily="34" charset="0"/>
                <a:cs typeface="Arial" pitchFamily="34" charset="0"/>
              </a:defRPr>
            </a:lvl2pPr>
            <a:lvl3pPr marL="1143000" indent="-228600" defTabSz="931863" eaLnBrk="0" hangingPunct="0">
              <a:defRPr sz="3200">
                <a:solidFill>
                  <a:schemeClr val="tx1"/>
                </a:solidFill>
                <a:latin typeface="GE Inspira Pitch" pitchFamily="34" charset="0"/>
                <a:cs typeface="Arial" pitchFamily="34" charset="0"/>
              </a:defRPr>
            </a:lvl3pPr>
            <a:lvl4pPr marL="1600200" indent="-228600" defTabSz="931863" eaLnBrk="0" hangingPunct="0">
              <a:defRPr sz="3200">
                <a:solidFill>
                  <a:schemeClr val="tx1"/>
                </a:solidFill>
                <a:latin typeface="GE Inspira Pitch" pitchFamily="34" charset="0"/>
                <a:cs typeface="Arial" pitchFamily="34" charset="0"/>
              </a:defRPr>
            </a:lvl4pPr>
            <a:lvl5pPr marL="2057400" indent="-228600" defTabSz="931863" eaLnBrk="0" hangingPunct="0">
              <a:defRPr sz="3200">
                <a:solidFill>
                  <a:schemeClr val="tx1"/>
                </a:solidFill>
                <a:latin typeface="GE Inspira Pitch" pitchFamily="34" charset="0"/>
                <a:cs typeface="Arial" pitchFamily="34" charset="0"/>
              </a:defRPr>
            </a:lvl5pPr>
            <a:lvl6pPr marL="2514600" indent="-228600" defTabSz="931863"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931863"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931863"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931863"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gn="r" eaLnBrk="1" hangingPunct="1"/>
            <a:fld id="{05A0F402-6E45-4AB6-81B2-4F7DAFAB930E}" type="slidenum">
              <a:rPr lang="en-US" sz="1200"/>
              <a:pPr algn="r" eaLnBrk="1" hangingPunct="1"/>
              <a:t>9</a:t>
            </a:fld>
            <a:endParaRPr lang="en-US" sz="1200"/>
          </a:p>
        </p:txBody>
      </p:sp>
      <p:sp>
        <p:nvSpPr>
          <p:cNvPr id="53251" name="Rectangle 2"/>
          <p:cNvSpPr>
            <a:spLocks noGrp="1" noRot="1" noChangeAspect="1" noChangeArrowheads="1" noTextEdit="1"/>
          </p:cNvSpPr>
          <p:nvPr>
            <p:ph type="sldImg"/>
          </p:nvPr>
        </p:nvSpPr>
        <p:spPr>
          <a:xfrm>
            <a:off x="1257300" y="722313"/>
            <a:ext cx="4800600" cy="3600450"/>
          </a:xfrm>
          <a:ln/>
        </p:spPr>
      </p:sp>
      <p:sp>
        <p:nvSpPr>
          <p:cNvPr id="53252" name="Rectangle 3"/>
          <p:cNvSpPr>
            <a:spLocks noGrp="1" noChangeArrowheads="1"/>
          </p:cNvSpPr>
          <p:nvPr>
            <p:ph type="body" idx="1"/>
          </p:nvPr>
        </p:nvSpPr>
        <p:spPr>
          <a:xfrm>
            <a:off x="731838" y="4560888"/>
            <a:ext cx="5851525" cy="4318000"/>
          </a:xfrm>
          <a:noFill/>
        </p:spPr>
        <p:txBody>
          <a:bodyPr lIns="93078" tIns="46539" rIns="93078" bIns="46539"/>
          <a:lstStyle/>
          <a:p>
            <a:pPr marL="685800" lvl="1" indent="-228600"/>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lvl="1" indent="-285750">
              <a:buFontTx/>
              <a:buChar char="–"/>
            </a:pPr>
            <a:r>
              <a:rPr lang="en-US" sz="1800" dirty="0" smtClean="0"/>
              <a:t>Dynamic Instantiation Models, BCP, Multi-tenancy, etc.</a:t>
            </a:r>
          </a:p>
          <a:p>
            <a:pPr marL="742950" lvl="1" indent="-285750">
              <a:buFontTx/>
              <a:buChar char="–"/>
            </a:pPr>
            <a:r>
              <a:rPr lang="en-US" sz="1800" dirty="0" smtClean="0"/>
              <a:t>Data Integrity Management (Encryption, Rule of Law, etc.)</a:t>
            </a:r>
          </a:p>
          <a:p>
            <a:endParaRPr lang="en-US" dirty="0"/>
          </a:p>
        </p:txBody>
      </p:sp>
    </p:spTree>
    <p:extLst>
      <p:ext uri="{BB962C8B-B14F-4D97-AF65-F5344CB8AC3E}">
        <p14:creationId xmlns:p14="http://schemas.microsoft.com/office/powerpoint/2010/main" val="107094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p:cNvSpPr>
            <a:spLocks noGrp="1" noRot="1" noChangeAspect="1" noChangeArrowheads="1" noTextEdit="1"/>
          </p:cNvSpPr>
          <p:nvPr>
            <p:ph type="sldImg"/>
          </p:nvPr>
        </p:nvSpPr>
        <p:spPr>
          <a:xfrm>
            <a:off x="941388" y="252413"/>
            <a:ext cx="5494337" cy="4121150"/>
          </a:xfrm>
          <a:ln/>
        </p:spPr>
      </p:sp>
      <p:sp>
        <p:nvSpPr>
          <p:cNvPr id="347139" name="Rectangle 3"/>
          <p:cNvSpPr>
            <a:spLocks noGrp="1" noChangeArrowheads="1"/>
          </p:cNvSpPr>
          <p:nvPr>
            <p:ph type="body" idx="1"/>
          </p:nvPr>
        </p:nvSpPr>
        <p:spPr>
          <a:xfrm>
            <a:off x="801688" y="4521200"/>
            <a:ext cx="5707062" cy="4394200"/>
          </a:xfrm>
        </p:spPr>
        <p:txBody>
          <a:bodyPr lIns="99235" tIns="52058" rIns="99235" bIns="52058"/>
          <a:lstStyle/>
          <a:p>
            <a:pPr eaLnBrk="1" hangingPunct="1"/>
            <a:endParaRPr lang="en-US" smtClean="0">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90000"/>
              </a:lnSpc>
              <a:spcBef>
                <a:spcPct val="30000"/>
              </a:spcBef>
              <a:spcAft>
                <a:spcPct val="0"/>
              </a:spcAft>
              <a:buClrTx/>
              <a:buSzTx/>
              <a:buFontTx/>
              <a:buNone/>
              <a:tabLst/>
              <a:defRPr/>
            </a:pPr>
            <a:r>
              <a:rPr lang="en-US" b="1" dirty="0" smtClean="0"/>
              <a:t>"If you do not create your own destiny, you will have your fate inflicted upon you" - William Irwin Thompson</a:t>
            </a:r>
          </a:p>
          <a:p>
            <a:endParaRPr lang="en-US" dirty="0"/>
          </a:p>
        </p:txBody>
      </p:sp>
    </p:spTree>
    <p:extLst>
      <p:ext uri="{BB962C8B-B14F-4D97-AF65-F5344CB8AC3E}">
        <p14:creationId xmlns:p14="http://schemas.microsoft.com/office/powerpoint/2010/main" val="23470757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050" y="5803900"/>
            <a:ext cx="248602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0615" name="Rectangle 7"/>
          <p:cNvSpPr>
            <a:spLocks noGrp="1" noChangeArrowheads="1"/>
          </p:cNvSpPr>
          <p:nvPr>
            <p:ph type="ctrTitle" sz="quarter"/>
          </p:nvPr>
        </p:nvSpPr>
        <p:spPr>
          <a:xfrm>
            <a:off x="344488" y="263525"/>
            <a:ext cx="8401050" cy="1395413"/>
          </a:xfrm>
        </p:spPr>
        <p:txBody>
          <a:bodyPr/>
          <a:lstStyle>
            <a:lvl1pPr>
              <a:spcBef>
                <a:spcPct val="25000"/>
              </a:spcBef>
              <a:defRPr sz="5000"/>
            </a:lvl1pPr>
          </a:lstStyle>
          <a:p>
            <a:pPr lvl="0"/>
            <a:r>
              <a:rPr lang="en-US" noProof="0" smtClean="0"/>
              <a:t>Click to edit Master title style</a:t>
            </a:r>
          </a:p>
        </p:txBody>
      </p:sp>
      <p:sp>
        <p:nvSpPr>
          <p:cNvPr id="580616" name="Rectangle 8"/>
          <p:cNvSpPr>
            <a:spLocks noGrp="1" noChangeArrowheads="1"/>
          </p:cNvSpPr>
          <p:nvPr>
            <p:ph type="subTitle" sz="quarter" idx="1"/>
          </p:nvPr>
        </p:nvSpPr>
        <p:spPr>
          <a:xfrm>
            <a:off x="344488" y="1677988"/>
            <a:ext cx="8396287" cy="1752600"/>
          </a:xfrm>
        </p:spPr>
        <p:txBody>
          <a:bodyPr/>
          <a:lstStyle>
            <a:lvl1pPr>
              <a:spcBef>
                <a:spcPct val="0"/>
              </a:spcBef>
              <a:defRPr sz="5000">
                <a:solidFill>
                  <a:schemeClr val="accent2"/>
                </a:solidFill>
              </a:defRPr>
            </a:lvl1pPr>
          </a:lstStyle>
          <a:p>
            <a:pPr lvl="0"/>
            <a:r>
              <a:rPr lang="en-US" noProof="0" smtClean="0"/>
              <a:t>Click to edit Master subtitle style</a:t>
            </a:r>
          </a:p>
        </p:txBody>
      </p:sp>
    </p:spTree>
    <p:extLst>
      <p:ext uri="{BB962C8B-B14F-4D97-AF65-F5344CB8AC3E}">
        <p14:creationId xmlns:p14="http://schemas.microsoft.com/office/powerpoint/2010/main" val="23612922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Orange">
    <p:bg>
      <p:bgPr>
        <a:solidFill>
          <a:schemeClr val="tx2"/>
        </a:solidFill>
        <a:effectLst/>
      </p:bgPr>
    </p:bg>
    <p:spTree>
      <p:nvGrpSpPr>
        <p:cNvPr id="1" name=""/>
        <p:cNvGrpSpPr/>
        <p:nvPr/>
      </p:nvGrpSpPr>
      <p:grpSpPr>
        <a:xfrm>
          <a:off x="0" y="0"/>
          <a:ext cx="0" cy="0"/>
          <a:chOff x="0" y="0"/>
          <a:chExt cx="0" cy="0"/>
        </a:xfrm>
      </p:grpSpPr>
      <p:pic>
        <p:nvPicPr>
          <p:cNvPr id="4" name="Picture 6" descr="GEMeatball&amp;Ta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black">
          <a:xfrm>
            <a:off x="319088" y="6088063"/>
            <a:ext cx="16081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52800" y="280800"/>
            <a:ext cx="8460000" cy="997200"/>
          </a:xfrm>
        </p:spPr>
        <p:txBody>
          <a:bodyPr/>
          <a:lstStyle>
            <a:lvl1pPr algn="l">
              <a:defRPr sz="4000" b="0" cap="all">
                <a:solidFill>
                  <a:schemeClr val="bg1"/>
                </a:solidFill>
              </a:defRPr>
            </a:lvl1pPr>
          </a:lstStyle>
          <a:p>
            <a:r>
              <a:rPr lang="en-US" smtClean="0"/>
              <a:t>Click to edit Master title style</a:t>
            </a:r>
            <a:endParaRPr lang="en-GB" dirty="0"/>
          </a:p>
        </p:txBody>
      </p:sp>
      <p:sp>
        <p:nvSpPr>
          <p:cNvPr id="3" name="Text Placeholder 2"/>
          <p:cNvSpPr>
            <a:spLocks noGrp="1"/>
          </p:cNvSpPr>
          <p:nvPr>
            <p:ph type="body" idx="1"/>
          </p:nvPr>
        </p:nvSpPr>
        <p:spPr>
          <a:xfrm>
            <a:off x="352800" y="1391067"/>
            <a:ext cx="8460000" cy="997200"/>
          </a:xfrm>
        </p:spPr>
        <p:txBody>
          <a:bodyPr/>
          <a:lstStyle>
            <a:lvl1pPr marL="0" indent="0">
              <a:buNone/>
              <a:defRPr sz="2000">
                <a:solidFill>
                  <a:schemeClr val="bg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28230018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urple">
    <p:bg>
      <p:bgPr>
        <a:solidFill>
          <a:schemeClr val="accent1"/>
        </a:solidFill>
        <a:effectLst/>
      </p:bgPr>
    </p:bg>
    <p:spTree>
      <p:nvGrpSpPr>
        <p:cNvPr id="1" name=""/>
        <p:cNvGrpSpPr/>
        <p:nvPr/>
      </p:nvGrpSpPr>
      <p:grpSpPr>
        <a:xfrm>
          <a:off x="0" y="0"/>
          <a:ext cx="0" cy="0"/>
          <a:chOff x="0" y="0"/>
          <a:chExt cx="0" cy="0"/>
        </a:xfrm>
      </p:grpSpPr>
      <p:pic>
        <p:nvPicPr>
          <p:cNvPr id="4" name="Picture 6" descr="GEMeatball&amp;Ta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black">
          <a:xfrm>
            <a:off x="319088" y="6088063"/>
            <a:ext cx="16081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52800" y="280800"/>
            <a:ext cx="8460000" cy="997200"/>
          </a:xfrm>
        </p:spPr>
        <p:txBody>
          <a:bodyPr/>
          <a:lstStyle>
            <a:lvl1pPr algn="l">
              <a:defRPr sz="4000" b="0" cap="all">
                <a:solidFill>
                  <a:schemeClr val="bg1"/>
                </a:solidFill>
              </a:defRPr>
            </a:lvl1pPr>
          </a:lstStyle>
          <a:p>
            <a:r>
              <a:rPr lang="en-US" smtClean="0"/>
              <a:t>Click to edit Master title style</a:t>
            </a:r>
            <a:endParaRPr lang="en-GB" dirty="0"/>
          </a:p>
        </p:txBody>
      </p:sp>
      <p:sp>
        <p:nvSpPr>
          <p:cNvPr id="3" name="Text Placeholder 2"/>
          <p:cNvSpPr>
            <a:spLocks noGrp="1"/>
          </p:cNvSpPr>
          <p:nvPr>
            <p:ph type="body" idx="1"/>
          </p:nvPr>
        </p:nvSpPr>
        <p:spPr>
          <a:xfrm>
            <a:off x="352800" y="1391067"/>
            <a:ext cx="8460000" cy="997200"/>
          </a:xfrm>
        </p:spPr>
        <p:txBody>
          <a:bodyPr/>
          <a:lstStyle>
            <a:lvl1pPr marL="0" indent="0">
              <a:buNone/>
              <a:defRPr sz="2000">
                <a:solidFill>
                  <a:schemeClr val="bg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1061965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Cyan">
    <p:bg>
      <p:bgPr>
        <a:solidFill>
          <a:schemeClr val="accent2"/>
        </a:solidFill>
        <a:effectLst/>
      </p:bgPr>
    </p:bg>
    <p:spTree>
      <p:nvGrpSpPr>
        <p:cNvPr id="1" name=""/>
        <p:cNvGrpSpPr/>
        <p:nvPr/>
      </p:nvGrpSpPr>
      <p:grpSpPr>
        <a:xfrm>
          <a:off x="0" y="0"/>
          <a:ext cx="0" cy="0"/>
          <a:chOff x="0" y="0"/>
          <a:chExt cx="0" cy="0"/>
        </a:xfrm>
      </p:grpSpPr>
      <p:pic>
        <p:nvPicPr>
          <p:cNvPr id="4" name="Picture 6" descr="GEMeatball&amp;Ta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black">
          <a:xfrm>
            <a:off x="319088" y="6088063"/>
            <a:ext cx="16081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52800" y="280800"/>
            <a:ext cx="8460000" cy="997200"/>
          </a:xfrm>
        </p:spPr>
        <p:txBody>
          <a:bodyPr/>
          <a:lstStyle>
            <a:lvl1pPr algn="l">
              <a:defRPr sz="4000" b="0" cap="all">
                <a:solidFill>
                  <a:schemeClr val="bg1"/>
                </a:solidFill>
              </a:defRPr>
            </a:lvl1pPr>
          </a:lstStyle>
          <a:p>
            <a:r>
              <a:rPr lang="en-US" smtClean="0"/>
              <a:t>Click to edit Master title style</a:t>
            </a:r>
            <a:endParaRPr lang="en-GB" dirty="0"/>
          </a:p>
        </p:txBody>
      </p:sp>
      <p:sp>
        <p:nvSpPr>
          <p:cNvPr id="3" name="Text Placeholder 2"/>
          <p:cNvSpPr>
            <a:spLocks noGrp="1"/>
          </p:cNvSpPr>
          <p:nvPr>
            <p:ph type="body" idx="1"/>
          </p:nvPr>
        </p:nvSpPr>
        <p:spPr>
          <a:xfrm>
            <a:off x="352800" y="1391067"/>
            <a:ext cx="8460000" cy="997200"/>
          </a:xfrm>
        </p:spPr>
        <p:txBody>
          <a:bodyPr/>
          <a:lstStyle>
            <a:lvl1pPr marL="0" indent="0">
              <a:buNone/>
              <a:defRPr sz="2000">
                <a:solidFill>
                  <a:schemeClr val="bg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5623694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Violet">
    <p:bg>
      <p:bgPr>
        <a:solidFill>
          <a:schemeClr val="accent4"/>
        </a:solidFill>
        <a:effectLst/>
      </p:bgPr>
    </p:bg>
    <p:spTree>
      <p:nvGrpSpPr>
        <p:cNvPr id="1" name=""/>
        <p:cNvGrpSpPr/>
        <p:nvPr/>
      </p:nvGrpSpPr>
      <p:grpSpPr>
        <a:xfrm>
          <a:off x="0" y="0"/>
          <a:ext cx="0" cy="0"/>
          <a:chOff x="0" y="0"/>
          <a:chExt cx="0" cy="0"/>
        </a:xfrm>
      </p:grpSpPr>
      <p:pic>
        <p:nvPicPr>
          <p:cNvPr id="4" name="Picture 6" descr="GEMeatball&amp;Ta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black">
          <a:xfrm>
            <a:off x="319088" y="6088063"/>
            <a:ext cx="16081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52800" y="280800"/>
            <a:ext cx="8460000" cy="997200"/>
          </a:xfrm>
        </p:spPr>
        <p:txBody>
          <a:bodyPr/>
          <a:lstStyle>
            <a:lvl1pPr algn="l">
              <a:defRPr sz="4000" b="0" cap="all">
                <a:solidFill>
                  <a:schemeClr val="bg1"/>
                </a:solidFill>
              </a:defRPr>
            </a:lvl1pPr>
          </a:lstStyle>
          <a:p>
            <a:r>
              <a:rPr lang="en-US" smtClean="0"/>
              <a:t>Click to edit Master title style</a:t>
            </a:r>
            <a:endParaRPr lang="en-GB" dirty="0"/>
          </a:p>
        </p:txBody>
      </p:sp>
      <p:sp>
        <p:nvSpPr>
          <p:cNvPr id="3" name="Text Placeholder 2"/>
          <p:cNvSpPr>
            <a:spLocks noGrp="1"/>
          </p:cNvSpPr>
          <p:nvPr>
            <p:ph type="body" idx="1"/>
          </p:nvPr>
        </p:nvSpPr>
        <p:spPr>
          <a:xfrm>
            <a:off x="352800" y="1391067"/>
            <a:ext cx="8460000" cy="997200"/>
          </a:xfrm>
        </p:spPr>
        <p:txBody>
          <a:bodyPr/>
          <a:lstStyle>
            <a:lvl1pPr marL="0" indent="0">
              <a:buNone/>
              <a:defRPr sz="2000">
                <a:solidFill>
                  <a:schemeClr val="bg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17548392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Light Green">
    <p:bg>
      <p:bgPr>
        <a:solidFill>
          <a:schemeClr val="accent5"/>
        </a:solidFill>
        <a:effectLst/>
      </p:bgPr>
    </p:bg>
    <p:spTree>
      <p:nvGrpSpPr>
        <p:cNvPr id="1" name=""/>
        <p:cNvGrpSpPr/>
        <p:nvPr/>
      </p:nvGrpSpPr>
      <p:grpSpPr>
        <a:xfrm>
          <a:off x="0" y="0"/>
          <a:ext cx="0" cy="0"/>
          <a:chOff x="0" y="0"/>
          <a:chExt cx="0" cy="0"/>
        </a:xfrm>
      </p:grpSpPr>
      <p:pic>
        <p:nvPicPr>
          <p:cNvPr id="4" name="Picture 6" descr="GEMeatball&amp;Ta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black">
          <a:xfrm>
            <a:off x="319088" y="6088063"/>
            <a:ext cx="16081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52800" y="280800"/>
            <a:ext cx="8460000" cy="997200"/>
          </a:xfrm>
        </p:spPr>
        <p:txBody>
          <a:bodyPr/>
          <a:lstStyle>
            <a:lvl1pPr algn="l">
              <a:defRPr sz="4000" b="0" cap="all">
                <a:solidFill>
                  <a:schemeClr val="bg1"/>
                </a:solidFill>
              </a:defRPr>
            </a:lvl1pPr>
          </a:lstStyle>
          <a:p>
            <a:r>
              <a:rPr lang="en-US" smtClean="0"/>
              <a:t>Click to edit Master title style</a:t>
            </a:r>
            <a:endParaRPr lang="en-GB" dirty="0"/>
          </a:p>
        </p:txBody>
      </p:sp>
      <p:sp>
        <p:nvSpPr>
          <p:cNvPr id="3" name="Text Placeholder 2"/>
          <p:cNvSpPr>
            <a:spLocks noGrp="1"/>
          </p:cNvSpPr>
          <p:nvPr>
            <p:ph type="body" idx="1"/>
          </p:nvPr>
        </p:nvSpPr>
        <p:spPr>
          <a:xfrm>
            <a:off x="352800" y="1391067"/>
            <a:ext cx="8460000" cy="997200"/>
          </a:xfrm>
        </p:spPr>
        <p:txBody>
          <a:bodyPr/>
          <a:lstStyle>
            <a:lvl1pPr marL="0" indent="0">
              <a:buNone/>
              <a:defRPr sz="2000">
                <a:solidFill>
                  <a:schemeClr val="bg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19164035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9088" y="6083300"/>
            <a:ext cx="16002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lgn="r">
              <a:defRPr lang="en-GB" sz="900" kern="1200">
                <a:solidFill>
                  <a:schemeClr val="tx1"/>
                </a:solidFill>
                <a:latin typeface="GE Inspira Pitch" pitchFamily="34" charset="0"/>
                <a:ea typeface="+mn-ea"/>
                <a:cs typeface="+mn-cs"/>
              </a:defRPr>
            </a:lvl1pPr>
          </a:lstStyle>
          <a:p>
            <a:pPr>
              <a:defRPr/>
            </a:pPr>
            <a:r>
              <a:t>October 2010</a:t>
            </a:r>
          </a:p>
        </p:txBody>
      </p:sp>
      <p:sp>
        <p:nvSpPr>
          <p:cNvPr id="4" name="Footer Placeholder 2"/>
          <p:cNvSpPr>
            <a:spLocks noGrp="1"/>
          </p:cNvSpPr>
          <p:nvPr>
            <p:ph type="ftr" sz="quarter" idx="11"/>
          </p:nvPr>
        </p:nvSpPr>
        <p:spPr/>
        <p:txBody>
          <a:bodyPr/>
          <a:lstStyle>
            <a:lvl1pPr algn="r">
              <a:defRPr lang="en-GB" sz="900" kern="1200">
                <a:solidFill>
                  <a:schemeClr val="tx1"/>
                </a:solidFill>
                <a:latin typeface="GE Inspira Pitch" pitchFamily="34" charset="0"/>
                <a:ea typeface="+mn-ea"/>
                <a:cs typeface="+mn-cs"/>
              </a:defRPr>
            </a:lvl1pPr>
          </a:lstStyle>
          <a:p>
            <a:pPr>
              <a:defRPr/>
            </a:pPr>
            <a:r>
              <a:t> </a:t>
            </a:r>
          </a:p>
        </p:txBody>
      </p:sp>
      <p:sp>
        <p:nvSpPr>
          <p:cNvPr id="5" name="Slide Number Placeholder 4"/>
          <p:cNvSpPr>
            <a:spLocks noGrp="1"/>
          </p:cNvSpPr>
          <p:nvPr>
            <p:ph type="sldNum" sz="quarter" idx="12"/>
          </p:nvPr>
        </p:nvSpPr>
        <p:spPr/>
        <p:txBody>
          <a:bodyPr/>
          <a:lstStyle>
            <a:lvl1pPr algn="r">
              <a:defRPr lang="en-GB" sz="900" kern="1200">
                <a:solidFill>
                  <a:schemeClr val="tx1"/>
                </a:solidFill>
                <a:latin typeface="GE Inspira Pitch" pitchFamily="34" charset="0"/>
                <a:ea typeface="+mn-ea"/>
                <a:cs typeface="+mn-cs"/>
              </a:defRPr>
            </a:lvl1pPr>
          </a:lstStyle>
          <a:p>
            <a:pPr>
              <a:defRPr/>
            </a:pPr>
            <a:fld id="{EE897C36-DF2A-4AAF-8410-80A669CAA803}" type="slidenum">
              <a:rPr/>
              <a:pPr>
                <a:defRPr/>
              </a:pPr>
              <a:t>‹#›</a:t>
            </a:fld>
            <a:endParaRPr dirty="0"/>
          </a:p>
        </p:txBody>
      </p:sp>
    </p:spTree>
    <p:extLst>
      <p:ext uri="{BB962C8B-B14F-4D97-AF65-F5344CB8AC3E}">
        <p14:creationId xmlns:p14="http://schemas.microsoft.com/office/powerpoint/2010/main" val="36081064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End Slide">
    <p:spTree>
      <p:nvGrpSpPr>
        <p:cNvPr id="1" name=""/>
        <p:cNvGrpSpPr/>
        <p:nvPr/>
      </p:nvGrpSpPr>
      <p:grpSpPr>
        <a:xfrm>
          <a:off x="0" y="0"/>
          <a:ext cx="0" cy="0"/>
          <a:chOff x="0" y="0"/>
          <a:chExt cx="0" cy="0"/>
        </a:xfrm>
      </p:grpSpPr>
      <p:pic>
        <p:nvPicPr>
          <p:cNvPr id="2" name="Picture 5" descr="D:\Documents and Settings\200015691\Desktop\Ivan Files\Downloads\IAW Tagline\IAW Tagline PPT use\One Line-Horizontal\GE_lockup_PMS7455_IaW_ppt.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57475" y="2733675"/>
            <a:ext cx="3687763" cy="135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1634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9088" y="6083300"/>
            <a:ext cx="16002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Date Placeholder 1"/>
          <p:cNvSpPr>
            <a:spLocks noGrp="1"/>
          </p:cNvSpPr>
          <p:nvPr>
            <p:ph type="dt" sz="half" idx="10"/>
          </p:nvPr>
        </p:nvSpPr>
        <p:spPr/>
        <p:txBody>
          <a:bodyPr/>
          <a:lstStyle>
            <a:lvl1pPr algn="r">
              <a:defRPr lang="en-GB" sz="900" kern="1200">
                <a:solidFill>
                  <a:schemeClr val="tx1"/>
                </a:solidFill>
                <a:latin typeface="GE Inspira Pitch" pitchFamily="34" charset="0"/>
                <a:ea typeface="+mn-ea"/>
                <a:cs typeface="+mn-cs"/>
              </a:defRPr>
            </a:lvl1pPr>
          </a:lstStyle>
          <a:p>
            <a:pPr>
              <a:defRPr/>
            </a:pPr>
            <a:r>
              <a:t>October 2010</a:t>
            </a:r>
          </a:p>
        </p:txBody>
      </p:sp>
      <p:sp>
        <p:nvSpPr>
          <p:cNvPr id="6" name="Footer Placeholder 2"/>
          <p:cNvSpPr>
            <a:spLocks noGrp="1"/>
          </p:cNvSpPr>
          <p:nvPr>
            <p:ph type="ftr" sz="quarter" idx="11"/>
          </p:nvPr>
        </p:nvSpPr>
        <p:spPr/>
        <p:txBody>
          <a:bodyPr/>
          <a:lstStyle>
            <a:lvl1pPr algn="r">
              <a:defRPr lang="en-GB" sz="900" kern="1200">
                <a:solidFill>
                  <a:schemeClr val="tx1"/>
                </a:solidFill>
                <a:latin typeface="GE Inspira Pitch" pitchFamily="34" charset="0"/>
                <a:ea typeface="+mn-ea"/>
                <a:cs typeface="+mn-cs"/>
              </a:defRPr>
            </a:lvl1pPr>
          </a:lstStyle>
          <a:p>
            <a:pPr>
              <a:defRPr/>
            </a:pPr>
            <a:r>
              <a:t> </a:t>
            </a:r>
          </a:p>
        </p:txBody>
      </p:sp>
      <p:sp>
        <p:nvSpPr>
          <p:cNvPr id="7" name="Slide Number Placeholder 4"/>
          <p:cNvSpPr>
            <a:spLocks noGrp="1"/>
          </p:cNvSpPr>
          <p:nvPr>
            <p:ph type="sldNum" sz="quarter" idx="12"/>
          </p:nvPr>
        </p:nvSpPr>
        <p:spPr/>
        <p:txBody>
          <a:bodyPr/>
          <a:lstStyle>
            <a:lvl1pPr algn="r">
              <a:defRPr lang="en-GB" sz="900" kern="1200">
                <a:solidFill>
                  <a:schemeClr val="tx1"/>
                </a:solidFill>
                <a:latin typeface="GE Inspira Pitch" pitchFamily="34" charset="0"/>
                <a:ea typeface="+mn-ea"/>
                <a:cs typeface="+mn-cs"/>
              </a:defRPr>
            </a:lvl1pPr>
          </a:lstStyle>
          <a:p>
            <a:pPr>
              <a:defRPr/>
            </a:pPr>
            <a:fld id="{8150621D-E370-4FD9-AEB2-C56495041222}" type="slidenum">
              <a:rPr/>
              <a:pPr>
                <a:defRPr/>
              </a:pPr>
              <a:t>‹#›</a:t>
            </a:fld>
            <a:endParaRPr dirty="0"/>
          </a:p>
        </p:txBody>
      </p:sp>
    </p:spTree>
    <p:extLst>
      <p:ext uri="{BB962C8B-B14F-4D97-AF65-F5344CB8AC3E}">
        <p14:creationId xmlns:p14="http://schemas.microsoft.com/office/powerpoint/2010/main" val="26168364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Text Heavy">
    <p:spTree>
      <p:nvGrpSpPr>
        <p:cNvPr id="1" name=""/>
        <p:cNvGrpSpPr/>
        <p:nvPr/>
      </p:nvGrpSpPr>
      <p:grpSpPr>
        <a:xfrm>
          <a:off x="0" y="0"/>
          <a:ext cx="0" cy="0"/>
          <a:chOff x="0" y="0"/>
          <a:chExt cx="0" cy="0"/>
        </a:xfrm>
      </p:grpSpPr>
      <p:pic>
        <p:nvPicPr>
          <p:cNvPr id="4" name="Picture 1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9088" y="6083300"/>
            <a:ext cx="16002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42900" y="280988"/>
            <a:ext cx="8459788" cy="608245"/>
          </a:xfrm>
        </p:spPr>
        <p:txBody>
          <a:bodyPr/>
          <a:lstStyle>
            <a:lvl1pPr>
              <a:defRPr/>
            </a:lvl1pPr>
          </a:lstStyle>
          <a:p>
            <a:r>
              <a:rPr lang="en-US" dirty="0" smtClean="0"/>
              <a:t>Click to edit Master title style</a:t>
            </a:r>
            <a:endParaRPr lang="en-GB" dirty="0"/>
          </a:p>
        </p:txBody>
      </p:sp>
      <p:sp>
        <p:nvSpPr>
          <p:cNvPr id="3" name="Content Placeholder 2"/>
          <p:cNvSpPr>
            <a:spLocks noGrp="1"/>
          </p:cNvSpPr>
          <p:nvPr>
            <p:ph idx="1"/>
          </p:nvPr>
        </p:nvSpPr>
        <p:spPr>
          <a:xfrm>
            <a:off x="342900" y="1115736"/>
            <a:ext cx="8459788" cy="4848503"/>
          </a:xfrm>
        </p:spPr>
        <p:txBody>
          <a:bodyPr/>
          <a:lstStyle>
            <a:lvl1pPr>
              <a:spcBef>
                <a:spcPts val="0"/>
              </a:spcBef>
              <a:defRPr sz="2400"/>
            </a:lvl1pPr>
            <a:lvl2pPr>
              <a:defRPr sz="2400"/>
            </a:lvl2pPr>
            <a:lvl3pPr>
              <a:defRPr sz="2400"/>
            </a:lvl3pPr>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Date Placeholder 1"/>
          <p:cNvSpPr>
            <a:spLocks noGrp="1"/>
          </p:cNvSpPr>
          <p:nvPr>
            <p:ph type="dt" sz="half" idx="10"/>
          </p:nvPr>
        </p:nvSpPr>
        <p:spPr/>
        <p:txBody>
          <a:bodyPr/>
          <a:lstStyle>
            <a:lvl1pPr algn="r">
              <a:defRPr lang="en-GB" sz="900" kern="1200">
                <a:solidFill>
                  <a:schemeClr val="tx1"/>
                </a:solidFill>
                <a:latin typeface="GE Inspira Pitch" pitchFamily="34" charset="0"/>
                <a:ea typeface="+mn-ea"/>
                <a:cs typeface="+mn-cs"/>
              </a:defRPr>
            </a:lvl1pPr>
          </a:lstStyle>
          <a:p>
            <a:pPr>
              <a:defRPr/>
            </a:pPr>
            <a:r>
              <a:t>October 2010</a:t>
            </a:r>
          </a:p>
        </p:txBody>
      </p:sp>
      <p:sp>
        <p:nvSpPr>
          <p:cNvPr id="6" name="Footer Placeholder 2"/>
          <p:cNvSpPr>
            <a:spLocks noGrp="1"/>
          </p:cNvSpPr>
          <p:nvPr>
            <p:ph type="ftr" sz="quarter" idx="11"/>
          </p:nvPr>
        </p:nvSpPr>
        <p:spPr/>
        <p:txBody>
          <a:bodyPr/>
          <a:lstStyle>
            <a:lvl1pPr algn="r">
              <a:defRPr lang="en-GB" sz="900" kern="1200">
                <a:solidFill>
                  <a:schemeClr val="tx1"/>
                </a:solidFill>
                <a:latin typeface="GE Inspira Pitch" pitchFamily="34" charset="0"/>
                <a:ea typeface="+mn-ea"/>
                <a:cs typeface="+mn-cs"/>
              </a:defRPr>
            </a:lvl1pPr>
          </a:lstStyle>
          <a:p>
            <a:pPr>
              <a:defRPr/>
            </a:pPr>
            <a:r>
              <a:t> </a:t>
            </a:r>
          </a:p>
        </p:txBody>
      </p:sp>
      <p:sp>
        <p:nvSpPr>
          <p:cNvPr id="7" name="Slide Number Placeholder 4"/>
          <p:cNvSpPr>
            <a:spLocks noGrp="1"/>
          </p:cNvSpPr>
          <p:nvPr>
            <p:ph type="sldNum" sz="quarter" idx="12"/>
          </p:nvPr>
        </p:nvSpPr>
        <p:spPr/>
        <p:txBody>
          <a:bodyPr/>
          <a:lstStyle>
            <a:lvl1pPr algn="r">
              <a:defRPr lang="en-GB" sz="900" kern="1200">
                <a:solidFill>
                  <a:schemeClr val="tx1"/>
                </a:solidFill>
                <a:latin typeface="GE Inspira Pitch" pitchFamily="34" charset="0"/>
                <a:ea typeface="+mn-ea"/>
                <a:cs typeface="+mn-cs"/>
              </a:defRPr>
            </a:lvl1pPr>
          </a:lstStyle>
          <a:p>
            <a:pPr>
              <a:defRPr/>
            </a:pPr>
            <a:fld id="{AF167757-24DC-4256-9E73-2C4801154D6B}" type="slidenum">
              <a:rPr/>
              <a:pPr>
                <a:defRPr/>
              </a:pPr>
              <a:t>‹#›</a:t>
            </a:fld>
            <a:endParaRPr dirty="0"/>
          </a:p>
        </p:txBody>
      </p:sp>
    </p:spTree>
    <p:extLst>
      <p:ext uri="{BB962C8B-B14F-4D97-AF65-F5344CB8AC3E}">
        <p14:creationId xmlns:p14="http://schemas.microsoft.com/office/powerpoint/2010/main" val="4690098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1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9088" y="6083300"/>
            <a:ext cx="16002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342900" y="1727200"/>
            <a:ext cx="4152900" cy="4237038"/>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727200"/>
            <a:ext cx="4154488" cy="4237038"/>
          </a:xfrm>
        </p:spPr>
        <p:txBody>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Date Placeholder 1"/>
          <p:cNvSpPr>
            <a:spLocks noGrp="1"/>
          </p:cNvSpPr>
          <p:nvPr>
            <p:ph type="dt" sz="half" idx="10"/>
          </p:nvPr>
        </p:nvSpPr>
        <p:spPr/>
        <p:txBody>
          <a:bodyPr/>
          <a:lstStyle>
            <a:lvl1pPr algn="r">
              <a:defRPr lang="en-GB" sz="900" kern="1200">
                <a:solidFill>
                  <a:schemeClr val="tx1"/>
                </a:solidFill>
                <a:latin typeface="GE Inspira Pitch" pitchFamily="34" charset="0"/>
                <a:ea typeface="+mn-ea"/>
                <a:cs typeface="+mn-cs"/>
              </a:defRPr>
            </a:lvl1pPr>
          </a:lstStyle>
          <a:p>
            <a:pPr>
              <a:defRPr/>
            </a:pPr>
            <a:r>
              <a:t>October 2010</a:t>
            </a:r>
          </a:p>
        </p:txBody>
      </p:sp>
      <p:sp>
        <p:nvSpPr>
          <p:cNvPr id="7" name="Footer Placeholder 2"/>
          <p:cNvSpPr>
            <a:spLocks noGrp="1"/>
          </p:cNvSpPr>
          <p:nvPr>
            <p:ph type="ftr" sz="quarter" idx="11"/>
          </p:nvPr>
        </p:nvSpPr>
        <p:spPr/>
        <p:txBody>
          <a:bodyPr/>
          <a:lstStyle>
            <a:lvl1pPr algn="r">
              <a:defRPr lang="en-GB" sz="900" kern="1200">
                <a:solidFill>
                  <a:schemeClr val="tx1"/>
                </a:solidFill>
                <a:latin typeface="GE Inspira Pitch" pitchFamily="34" charset="0"/>
                <a:ea typeface="+mn-ea"/>
                <a:cs typeface="+mn-cs"/>
              </a:defRPr>
            </a:lvl1pPr>
          </a:lstStyle>
          <a:p>
            <a:pPr>
              <a:defRPr/>
            </a:pPr>
            <a:r>
              <a:t> </a:t>
            </a:r>
          </a:p>
        </p:txBody>
      </p:sp>
      <p:sp>
        <p:nvSpPr>
          <p:cNvPr id="8" name="Slide Number Placeholder 4"/>
          <p:cNvSpPr>
            <a:spLocks noGrp="1"/>
          </p:cNvSpPr>
          <p:nvPr>
            <p:ph type="sldNum" sz="quarter" idx="12"/>
          </p:nvPr>
        </p:nvSpPr>
        <p:spPr/>
        <p:txBody>
          <a:bodyPr/>
          <a:lstStyle>
            <a:lvl1pPr algn="r">
              <a:defRPr lang="en-GB" sz="900" kern="1200">
                <a:solidFill>
                  <a:schemeClr val="tx1"/>
                </a:solidFill>
                <a:latin typeface="GE Inspira Pitch" pitchFamily="34" charset="0"/>
                <a:ea typeface="+mn-ea"/>
                <a:cs typeface="+mn-cs"/>
              </a:defRPr>
            </a:lvl1pPr>
          </a:lstStyle>
          <a:p>
            <a:pPr>
              <a:defRPr/>
            </a:pPr>
            <a:fld id="{8D941A16-0F25-48E4-AFA3-167BB05A46CE}" type="slidenum">
              <a:rPr/>
              <a:pPr>
                <a:defRPr/>
              </a:pPr>
              <a:t>‹#›</a:t>
            </a:fld>
            <a:endParaRPr dirty="0"/>
          </a:p>
        </p:txBody>
      </p:sp>
    </p:spTree>
    <p:extLst>
      <p:ext uri="{BB962C8B-B14F-4D97-AF65-F5344CB8AC3E}">
        <p14:creationId xmlns:p14="http://schemas.microsoft.com/office/powerpoint/2010/main" val="45391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pic>
        <p:nvPicPr>
          <p:cNvPr id="6" name="Picture 1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9088" y="6083300"/>
            <a:ext cx="16002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342900" y="1727200"/>
            <a:ext cx="2744249" cy="4237038"/>
          </a:xfrm>
        </p:spPr>
        <p:txBody>
          <a:bodyPr/>
          <a:lstStyle>
            <a:lvl1pPr>
              <a:defRPr sz="1800"/>
            </a:lvl1pPr>
            <a:lvl2pPr marL="180975" indent="-179388">
              <a:defRPr sz="1800"/>
            </a:lvl2pPr>
            <a:lvl3pPr marL="361950" indent="-180975">
              <a:defRPr sz="1800"/>
            </a:lvl3pPr>
            <a:lvl4pPr marL="542925" indent="-180975">
              <a:defRPr sz="1800"/>
            </a:lvl4pPr>
            <a:lvl5pPr marL="715963" indent="-173038">
              <a:defRPr sz="1800"/>
            </a:lvl5pPr>
            <a:lvl6pPr>
              <a:defRPr sz="1800"/>
            </a:lvl6pPr>
            <a:lvl7pPr>
              <a:defRPr sz="1800"/>
            </a:lvl7pPr>
            <a:lvl8pPr>
              <a:defRPr sz="1800"/>
            </a:lvl8pPr>
            <a:lvl9pPr>
              <a:defRPr sz="18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8" name="Content Placeholder 2"/>
          <p:cNvSpPr>
            <a:spLocks noGrp="1"/>
          </p:cNvSpPr>
          <p:nvPr>
            <p:ph sz="half" idx="10"/>
          </p:nvPr>
        </p:nvSpPr>
        <p:spPr>
          <a:xfrm>
            <a:off x="3206870" y="1727200"/>
            <a:ext cx="2744249" cy="4237038"/>
          </a:xfrm>
        </p:spPr>
        <p:txBody>
          <a:bodyPr/>
          <a:lstStyle>
            <a:lvl1pPr>
              <a:defRPr sz="1800"/>
            </a:lvl1pPr>
            <a:lvl2pPr marL="180975" indent="-179388">
              <a:defRPr sz="1800"/>
            </a:lvl2pPr>
            <a:lvl3pPr marL="361950" indent="-180975">
              <a:defRPr sz="1800"/>
            </a:lvl3pPr>
            <a:lvl4pPr marL="542925" indent="-180975">
              <a:defRPr sz="1800"/>
            </a:lvl4pPr>
            <a:lvl5pPr marL="715963" indent="-173038">
              <a:defRPr sz="1800"/>
            </a:lvl5pPr>
            <a:lvl6pPr>
              <a:defRPr sz="1800"/>
            </a:lvl6pPr>
            <a:lvl7pPr>
              <a:defRPr sz="1800"/>
            </a:lvl7pPr>
            <a:lvl8pPr>
              <a:defRPr sz="1800"/>
            </a:lvl8pPr>
            <a:lvl9pPr>
              <a:defRPr sz="18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9" name="Content Placeholder 2"/>
          <p:cNvSpPr>
            <a:spLocks noGrp="1"/>
          </p:cNvSpPr>
          <p:nvPr>
            <p:ph sz="half" idx="11"/>
          </p:nvPr>
        </p:nvSpPr>
        <p:spPr>
          <a:xfrm>
            <a:off x="6063201" y="1727200"/>
            <a:ext cx="2744249" cy="4237038"/>
          </a:xfrm>
        </p:spPr>
        <p:txBody>
          <a:bodyPr/>
          <a:lstStyle>
            <a:lvl1pPr>
              <a:defRPr sz="1800"/>
            </a:lvl1pPr>
            <a:lvl2pPr marL="180975" indent="-179388">
              <a:defRPr sz="1800"/>
            </a:lvl2pPr>
            <a:lvl3pPr marL="361950" indent="-180975">
              <a:defRPr sz="1800"/>
            </a:lvl3pPr>
            <a:lvl4pPr marL="542925" indent="-180975">
              <a:defRPr sz="1800"/>
            </a:lvl4pPr>
            <a:lvl5pPr marL="715963" indent="-173038">
              <a:defRPr sz="1800"/>
            </a:lvl5pPr>
            <a:lvl6pPr>
              <a:defRPr sz="1800"/>
            </a:lvl6pPr>
            <a:lvl7pPr>
              <a:defRPr sz="1800"/>
            </a:lvl7pPr>
            <a:lvl8pPr>
              <a:defRPr sz="1800"/>
            </a:lvl8pPr>
            <a:lvl9pPr>
              <a:defRPr sz="18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Date Placeholder 1"/>
          <p:cNvSpPr>
            <a:spLocks noGrp="1"/>
          </p:cNvSpPr>
          <p:nvPr>
            <p:ph type="dt" sz="half" idx="12"/>
          </p:nvPr>
        </p:nvSpPr>
        <p:spPr/>
        <p:txBody>
          <a:bodyPr/>
          <a:lstStyle>
            <a:lvl1pPr algn="r">
              <a:defRPr lang="en-GB" sz="900" kern="1200">
                <a:solidFill>
                  <a:schemeClr val="tx1"/>
                </a:solidFill>
                <a:latin typeface="GE Inspira Pitch" pitchFamily="34" charset="0"/>
                <a:ea typeface="+mn-ea"/>
                <a:cs typeface="+mn-cs"/>
              </a:defRPr>
            </a:lvl1pPr>
          </a:lstStyle>
          <a:p>
            <a:pPr>
              <a:defRPr/>
            </a:pPr>
            <a:r>
              <a:t>October 2010</a:t>
            </a:r>
          </a:p>
        </p:txBody>
      </p:sp>
      <p:sp>
        <p:nvSpPr>
          <p:cNvPr id="10" name="Footer Placeholder 2"/>
          <p:cNvSpPr>
            <a:spLocks noGrp="1"/>
          </p:cNvSpPr>
          <p:nvPr>
            <p:ph type="ftr" sz="quarter" idx="13"/>
          </p:nvPr>
        </p:nvSpPr>
        <p:spPr/>
        <p:txBody>
          <a:bodyPr/>
          <a:lstStyle>
            <a:lvl1pPr algn="r">
              <a:defRPr lang="en-GB" sz="900" kern="1200">
                <a:solidFill>
                  <a:schemeClr val="tx1"/>
                </a:solidFill>
                <a:latin typeface="GE Inspira Pitch" pitchFamily="34" charset="0"/>
                <a:ea typeface="+mn-ea"/>
                <a:cs typeface="+mn-cs"/>
              </a:defRPr>
            </a:lvl1pPr>
          </a:lstStyle>
          <a:p>
            <a:pPr>
              <a:defRPr/>
            </a:pPr>
            <a:r>
              <a:t> </a:t>
            </a:r>
          </a:p>
        </p:txBody>
      </p:sp>
      <p:sp>
        <p:nvSpPr>
          <p:cNvPr id="11" name="Slide Number Placeholder 4"/>
          <p:cNvSpPr>
            <a:spLocks noGrp="1"/>
          </p:cNvSpPr>
          <p:nvPr>
            <p:ph type="sldNum" sz="quarter" idx="14"/>
          </p:nvPr>
        </p:nvSpPr>
        <p:spPr/>
        <p:txBody>
          <a:bodyPr/>
          <a:lstStyle>
            <a:lvl1pPr algn="r">
              <a:defRPr lang="en-GB" sz="900" kern="1200">
                <a:solidFill>
                  <a:schemeClr val="tx1"/>
                </a:solidFill>
                <a:latin typeface="GE Inspira Pitch" pitchFamily="34" charset="0"/>
                <a:ea typeface="+mn-ea"/>
                <a:cs typeface="+mn-cs"/>
              </a:defRPr>
            </a:lvl1pPr>
          </a:lstStyle>
          <a:p>
            <a:pPr>
              <a:defRPr/>
            </a:pPr>
            <a:fld id="{032581CA-204A-40C7-B4AB-913B1299EE26}" type="slidenum">
              <a:rPr/>
              <a:pPr>
                <a:defRPr/>
              </a:pPr>
              <a:t>‹#›</a:t>
            </a:fld>
            <a:endParaRPr dirty="0"/>
          </a:p>
        </p:txBody>
      </p:sp>
    </p:spTree>
    <p:extLst>
      <p:ext uri="{BB962C8B-B14F-4D97-AF65-F5344CB8AC3E}">
        <p14:creationId xmlns:p14="http://schemas.microsoft.com/office/powerpoint/2010/main" val="16761668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7" name="Picture 1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9088" y="6083300"/>
            <a:ext cx="16002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2"/>
          <p:cNvSpPr>
            <a:spLocks noGrp="1"/>
          </p:cNvSpPr>
          <p:nvPr>
            <p:ph type="body" idx="1"/>
          </p:nvPr>
        </p:nvSpPr>
        <p:spPr>
          <a:xfrm>
            <a:off x="348142" y="1736449"/>
            <a:ext cx="4152405" cy="394355"/>
          </a:xfrm>
        </p:spPr>
        <p:txBody>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a:t>
            </a:r>
          </a:p>
        </p:txBody>
      </p:sp>
      <p:sp>
        <p:nvSpPr>
          <p:cNvPr id="4" name="Content Placeholder 3"/>
          <p:cNvSpPr>
            <a:spLocks noGrp="1"/>
          </p:cNvSpPr>
          <p:nvPr>
            <p:ph sz="half" idx="2"/>
          </p:nvPr>
        </p:nvSpPr>
        <p:spPr>
          <a:xfrm>
            <a:off x="348142" y="2189527"/>
            <a:ext cx="4152405" cy="3766655"/>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Text Placeholder 4"/>
          <p:cNvSpPr>
            <a:spLocks noGrp="1"/>
          </p:cNvSpPr>
          <p:nvPr>
            <p:ph type="body" sz="quarter" idx="3"/>
          </p:nvPr>
        </p:nvSpPr>
        <p:spPr>
          <a:xfrm>
            <a:off x="4653414" y="1736449"/>
            <a:ext cx="4154036" cy="394355"/>
          </a:xfrm>
        </p:spPr>
        <p:txBody>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a:t>
            </a:r>
          </a:p>
        </p:txBody>
      </p:sp>
      <p:sp>
        <p:nvSpPr>
          <p:cNvPr id="6" name="Content Placeholder 5"/>
          <p:cNvSpPr>
            <a:spLocks noGrp="1"/>
          </p:cNvSpPr>
          <p:nvPr>
            <p:ph sz="quarter" idx="4"/>
          </p:nvPr>
        </p:nvSpPr>
        <p:spPr>
          <a:xfrm>
            <a:off x="4653414" y="2189527"/>
            <a:ext cx="4154036" cy="3766655"/>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9" name="Title 1"/>
          <p:cNvSpPr>
            <a:spLocks noGrp="1"/>
          </p:cNvSpPr>
          <p:nvPr>
            <p:ph type="title"/>
          </p:nvPr>
        </p:nvSpPr>
        <p:spPr>
          <a:xfrm>
            <a:off x="342900" y="280988"/>
            <a:ext cx="8459788" cy="998537"/>
          </a:xfrm>
        </p:spPr>
        <p:txBody>
          <a:bodyPr/>
          <a:lstStyle/>
          <a:p>
            <a:r>
              <a:rPr lang="en-US" dirty="0" smtClean="0"/>
              <a:t>Click to edit Master title style</a:t>
            </a:r>
            <a:endParaRPr lang="en-GB" dirty="0"/>
          </a:p>
        </p:txBody>
      </p:sp>
      <p:sp>
        <p:nvSpPr>
          <p:cNvPr id="8" name="Date Placeholder 1"/>
          <p:cNvSpPr>
            <a:spLocks noGrp="1"/>
          </p:cNvSpPr>
          <p:nvPr>
            <p:ph type="dt" sz="half" idx="10"/>
          </p:nvPr>
        </p:nvSpPr>
        <p:spPr/>
        <p:txBody>
          <a:bodyPr/>
          <a:lstStyle>
            <a:lvl1pPr algn="r">
              <a:defRPr lang="en-GB" sz="900" kern="1200">
                <a:solidFill>
                  <a:schemeClr val="tx1"/>
                </a:solidFill>
                <a:latin typeface="GE Inspira Pitch" pitchFamily="34" charset="0"/>
                <a:ea typeface="+mn-ea"/>
                <a:cs typeface="+mn-cs"/>
              </a:defRPr>
            </a:lvl1pPr>
          </a:lstStyle>
          <a:p>
            <a:pPr>
              <a:defRPr/>
            </a:pPr>
            <a:r>
              <a:t>October 2010</a:t>
            </a:r>
          </a:p>
        </p:txBody>
      </p:sp>
      <p:sp>
        <p:nvSpPr>
          <p:cNvPr id="10" name="Footer Placeholder 2"/>
          <p:cNvSpPr>
            <a:spLocks noGrp="1"/>
          </p:cNvSpPr>
          <p:nvPr>
            <p:ph type="ftr" sz="quarter" idx="11"/>
          </p:nvPr>
        </p:nvSpPr>
        <p:spPr/>
        <p:txBody>
          <a:bodyPr/>
          <a:lstStyle>
            <a:lvl1pPr algn="r">
              <a:defRPr lang="en-GB" sz="900" kern="1200">
                <a:solidFill>
                  <a:schemeClr val="tx1"/>
                </a:solidFill>
                <a:latin typeface="GE Inspira Pitch" pitchFamily="34" charset="0"/>
                <a:ea typeface="+mn-ea"/>
                <a:cs typeface="+mn-cs"/>
              </a:defRPr>
            </a:lvl1pPr>
          </a:lstStyle>
          <a:p>
            <a:pPr>
              <a:defRPr/>
            </a:pPr>
            <a:r>
              <a:t> </a:t>
            </a:r>
          </a:p>
        </p:txBody>
      </p:sp>
      <p:sp>
        <p:nvSpPr>
          <p:cNvPr id="11" name="Slide Number Placeholder 4"/>
          <p:cNvSpPr>
            <a:spLocks noGrp="1"/>
          </p:cNvSpPr>
          <p:nvPr>
            <p:ph type="sldNum" sz="quarter" idx="12"/>
          </p:nvPr>
        </p:nvSpPr>
        <p:spPr/>
        <p:txBody>
          <a:bodyPr/>
          <a:lstStyle>
            <a:lvl1pPr algn="r">
              <a:defRPr lang="en-GB" sz="900" kern="1200">
                <a:solidFill>
                  <a:schemeClr val="tx1"/>
                </a:solidFill>
                <a:latin typeface="GE Inspira Pitch" pitchFamily="34" charset="0"/>
                <a:ea typeface="+mn-ea"/>
                <a:cs typeface="+mn-cs"/>
              </a:defRPr>
            </a:lvl1pPr>
          </a:lstStyle>
          <a:p>
            <a:pPr>
              <a:defRPr/>
            </a:pPr>
            <a:fld id="{F965FC72-525C-40B5-890C-B98E2879C184}" type="slidenum">
              <a:rPr/>
              <a:pPr>
                <a:defRPr/>
              </a:pPr>
              <a:t>‹#›</a:t>
            </a:fld>
            <a:endParaRPr dirty="0"/>
          </a:p>
        </p:txBody>
      </p:sp>
    </p:spTree>
    <p:extLst>
      <p:ext uri="{BB962C8B-B14F-4D97-AF65-F5344CB8AC3E}">
        <p14:creationId xmlns:p14="http://schemas.microsoft.com/office/powerpoint/2010/main" val="3312853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1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9088" y="6083300"/>
            <a:ext cx="16002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GB"/>
          </a:p>
        </p:txBody>
      </p:sp>
      <p:sp>
        <p:nvSpPr>
          <p:cNvPr id="4" name="Date Placeholder 1"/>
          <p:cNvSpPr>
            <a:spLocks noGrp="1"/>
          </p:cNvSpPr>
          <p:nvPr>
            <p:ph type="dt" sz="half" idx="10"/>
          </p:nvPr>
        </p:nvSpPr>
        <p:spPr/>
        <p:txBody>
          <a:bodyPr/>
          <a:lstStyle>
            <a:lvl1pPr algn="r">
              <a:defRPr lang="en-GB" sz="900" kern="1200">
                <a:solidFill>
                  <a:schemeClr val="tx1"/>
                </a:solidFill>
                <a:latin typeface="GE Inspira Pitch" pitchFamily="34" charset="0"/>
                <a:ea typeface="+mn-ea"/>
                <a:cs typeface="+mn-cs"/>
              </a:defRPr>
            </a:lvl1pPr>
          </a:lstStyle>
          <a:p>
            <a:pPr>
              <a:defRPr/>
            </a:pPr>
            <a:r>
              <a:t>October 2010</a:t>
            </a:r>
          </a:p>
        </p:txBody>
      </p:sp>
      <p:sp>
        <p:nvSpPr>
          <p:cNvPr id="5" name="Footer Placeholder 2"/>
          <p:cNvSpPr>
            <a:spLocks noGrp="1"/>
          </p:cNvSpPr>
          <p:nvPr>
            <p:ph type="ftr" sz="quarter" idx="11"/>
          </p:nvPr>
        </p:nvSpPr>
        <p:spPr/>
        <p:txBody>
          <a:bodyPr/>
          <a:lstStyle>
            <a:lvl1pPr algn="r">
              <a:defRPr lang="en-GB" sz="900" kern="1200">
                <a:solidFill>
                  <a:schemeClr val="tx1"/>
                </a:solidFill>
                <a:latin typeface="GE Inspira Pitch" pitchFamily="34" charset="0"/>
                <a:ea typeface="+mn-ea"/>
                <a:cs typeface="+mn-cs"/>
              </a:defRPr>
            </a:lvl1pPr>
          </a:lstStyle>
          <a:p>
            <a:pPr>
              <a:defRPr/>
            </a:pPr>
            <a:r>
              <a:t> </a:t>
            </a:r>
          </a:p>
        </p:txBody>
      </p:sp>
      <p:sp>
        <p:nvSpPr>
          <p:cNvPr id="6" name="Slide Number Placeholder 4"/>
          <p:cNvSpPr>
            <a:spLocks noGrp="1"/>
          </p:cNvSpPr>
          <p:nvPr>
            <p:ph type="sldNum" sz="quarter" idx="12"/>
          </p:nvPr>
        </p:nvSpPr>
        <p:spPr/>
        <p:txBody>
          <a:bodyPr/>
          <a:lstStyle>
            <a:lvl1pPr algn="r">
              <a:defRPr lang="en-GB" sz="900" kern="1200">
                <a:solidFill>
                  <a:schemeClr val="tx1"/>
                </a:solidFill>
                <a:latin typeface="GE Inspira Pitch" pitchFamily="34" charset="0"/>
                <a:ea typeface="+mn-ea"/>
                <a:cs typeface="+mn-cs"/>
              </a:defRPr>
            </a:lvl1pPr>
          </a:lstStyle>
          <a:p>
            <a:pPr>
              <a:defRPr/>
            </a:pPr>
            <a:fld id="{90696832-F266-4864-96BC-8FDE96C10A55}" type="slidenum">
              <a:rPr/>
              <a:pPr>
                <a:defRPr/>
              </a:pPr>
              <a:t>‹#›</a:t>
            </a:fld>
            <a:endParaRPr dirty="0"/>
          </a:p>
        </p:txBody>
      </p:sp>
    </p:spTree>
    <p:extLst>
      <p:ext uri="{BB962C8B-B14F-4D97-AF65-F5344CB8AC3E}">
        <p14:creationId xmlns:p14="http://schemas.microsoft.com/office/powerpoint/2010/main" val="37608008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tx1"/>
        </a:solidFill>
        <a:effectLst/>
      </p:bgPr>
    </p:bg>
    <p:spTree>
      <p:nvGrpSpPr>
        <p:cNvPr id="1" name=""/>
        <p:cNvGrpSpPr/>
        <p:nvPr/>
      </p:nvGrpSpPr>
      <p:grpSpPr>
        <a:xfrm>
          <a:off x="0" y="0"/>
          <a:ext cx="0" cy="0"/>
          <a:chOff x="0" y="0"/>
          <a:chExt cx="0" cy="0"/>
        </a:xfrm>
      </p:grpSpPr>
      <p:pic>
        <p:nvPicPr>
          <p:cNvPr id="4" name="Picture 6" descr="GEMeatball&amp;Ta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black">
          <a:xfrm>
            <a:off x="319088" y="6088063"/>
            <a:ext cx="16081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52800" y="280800"/>
            <a:ext cx="8460000" cy="997200"/>
          </a:xfrm>
        </p:spPr>
        <p:txBody>
          <a:bodyPr/>
          <a:lstStyle>
            <a:lvl1pPr algn="l">
              <a:defRPr sz="4000" b="0" cap="all">
                <a:solidFill>
                  <a:schemeClr val="bg1"/>
                </a:solidFill>
              </a:defRPr>
            </a:lvl1pPr>
          </a:lstStyle>
          <a:p>
            <a:r>
              <a:rPr lang="en-US" smtClean="0"/>
              <a:t>Click to edit Master title style</a:t>
            </a:r>
            <a:endParaRPr lang="en-GB" dirty="0"/>
          </a:p>
        </p:txBody>
      </p:sp>
      <p:sp>
        <p:nvSpPr>
          <p:cNvPr id="3" name="Text Placeholder 2"/>
          <p:cNvSpPr>
            <a:spLocks noGrp="1"/>
          </p:cNvSpPr>
          <p:nvPr>
            <p:ph type="body" idx="1"/>
          </p:nvPr>
        </p:nvSpPr>
        <p:spPr>
          <a:xfrm>
            <a:off x="352800" y="1391067"/>
            <a:ext cx="8460000" cy="997200"/>
          </a:xfrm>
        </p:spPr>
        <p:txBody>
          <a:bodyPr/>
          <a:lstStyle>
            <a:lvl1pPr marL="0" indent="0">
              <a:buNone/>
              <a:defRPr sz="2000">
                <a:solidFill>
                  <a:schemeClr val="bg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2486190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Green">
    <p:bg>
      <p:bgPr>
        <a:solidFill>
          <a:schemeClr val="accent3"/>
        </a:solidFill>
        <a:effectLst/>
      </p:bgPr>
    </p:bg>
    <p:spTree>
      <p:nvGrpSpPr>
        <p:cNvPr id="1" name=""/>
        <p:cNvGrpSpPr/>
        <p:nvPr/>
      </p:nvGrpSpPr>
      <p:grpSpPr>
        <a:xfrm>
          <a:off x="0" y="0"/>
          <a:ext cx="0" cy="0"/>
          <a:chOff x="0" y="0"/>
          <a:chExt cx="0" cy="0"/>
        </a:xfrm>
      </p:grpSpPr>
      <p:pic>
        <p:nvPicPr>
          <p:cNvPr id="4" name="Picture 6" descr="GEMeatball&amp;Ta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black">
          <a:xfrm>
            <a:off x="319088" y="6088063"/>
            <a:ext cx="16081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52800" y="280800"/>
            <a:ext cx="8460000" cy="997200"/>
          </a:xfrm>
        </p:spPr>
        <p:txBody>
          <a:bodyPr/>
          <a:lstStyle>
            <a:lvl1pPr algn="l">
              <a:defRPr sz="4000" b="0" cap="all">
                <a:solidFill>
                  <a:schemeClr val="bg1"/>
                </a:solidFill>
              </a:defRPr>
            </a:lvl1pPr>
          </a:lstStyle>
          <a:p>
            <a:r>
              <a:rPr lang="en-US" smtClean="0"/>
              <a:t>Click to edit Master title style</a:t>
            </a:r>
            <a:endParaRPr lang="en-GB" dirty="0"/>
          </a:p>
        </p:txBody>
      </p:sp>
      <p:sp>
        <p:nvSpPr>
          <p:cNvPr id="3" name="Text Placeholder 2"/>
          <p:cNvSpPr>
            <a:spLocks noGrp="1"/>
          </p:cNvSpPr>
          <p:nvPr>
            <p:ph type="body" idx="1"/>
          </p:nvPr>
        </p:nvSpPr>
        <p:spPr>
          <a:xfrm>
            <a:off x="352800" y="1391067"/>
            <a:ext cx="8460000" cy="997200"/>
          </a:xfrm>
        </p:spPr>
        <p:txBody>
          <a:bodyPr/>
          <a:lstStyle>
            <a:lvl1pPr marL="0" indent="0">
              <a:buNone/>
              <a:defRPr sz="2000">
                <a:solidFill>
                  <a:schemeClr val="bg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3242806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42900" y="280988"/>
            <a:ext cx="8459788" cy="998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342900" y="1727200"/>
            <a:ext cx="8459788" cy="423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Date Placeholder 1"/>
          <p:cNvSpPr>
            <a:spLocks noGrp="1"/>
          </p:cNvSpPr>
          <p:nvPr>
            <p:ph type="dt" sz="half" idx="2"/>
          </p:nvPr>
        </p:nvSpPr>
        <p:spPr>
          <a:xfrm>
            <a:off x="5207000" y="6516688"/>
            <a:ext cx="3600450" cy="125412"/>
          </a:xfrm>
          <a:prstGeom prst="rect">
            <a:avLst/>
          </a:prstGeom>
        </p:spPr>
        <p:txBody>
          <a:bodyPr vert="horz" lIns="0" tIns="0" rIns="0" bIns="0" rtlCol="0" anchor="t" anchorCtr="0"/>
          <a:lstStyle>
            <a:lvl1pPr algn="r" eaLnBrk="0" hangingPunct="0">
              <a:defRPr lang="en-GB" sz="900" kern="1200">
                <a:solidFill>
                  <a:schemeClr val="tx1"/>
                </a:solidFill>
                <a:latin typeface="GE Inspira Pitch" pitchFamily="34" charset="0"/>
                <a:ea typeface="+mn-ea"/>
                <a:cs typeface="+mn-cs"/>
              </a:defRPr>
            </a:lvl1pPr>
          </a:lstStyle>
          <a:p>
            <a:pPr>
              <a:defRPr/>
            </a:pPr>
            <a:r>
              <a:rPr lang="en-US"/>
              <a:t>October 2010</a:t>
            </a:r>
          </a:p>
        </p:txBody>
      </p:sp>
      <p:sp>
        <p:nvSpPr>
          <p:cNvPr id="3" name="Footer Placeholder 2"/>
          <p:cNvSpPr>
            <a:spLocks noGrp="1"/>
          </p:cNvSpPr>
          <p:nvPr>
            <p:ph type="ftr" sz="quarter" idx="3"/>
          </p:nvPr>
        </p:nvSpPr>
        <p:spPr>
          <a:xfrm>
            <a:off x="5207000" y="6388100"/>
            <a:ext cx="3600450" cy="127000"/>
          </a:xfrm>
          <a:prstGeom prst="rect">
            <a:avLst/>
          </a:prstGeom>
        </p:spPr>
        <p:txBody>
          <a:bodyPr vert="horz" lIns="0" tIns="0" rIns="0" bIns="0" rtlCol="0" anchor="t" anchorCtr="0"/>
          <a:lstStyle>
            <a:lvl1pPr algn="r" eaLnBrk="0" hangingPunct="0">
              <a:defRPr lang="en-GB" sz="900" kern="1200">
                <a:solidFill>
                  <a:schemeClr val="tx1"/>
                </a:solidFill>
                <a:latin typeface="GE Inspira Pitch" pitchFamily="34" charset="0"/>
                <a:ea typeface="+mn-ea"/>
                <a:cs typeface="+mn-cs"/>
              </a:defRPr>
            </a:lvl1pPr>
          </a:lstStyle>
          <a:p>
            <a:pPr>
              <a:defRPr/>
            </a:pPr>
            <a:r>
              <a:rPr lang="en-US"/>
              <a:t> </a:t>
            </a:r>
          </a:p>
        </p:txBody>
      </p:sp>
      <p:sp>
        <p:nvSpPr>
          <p:cNvPr id="5" name="Slide Number Placeholder 4"/>
          <p:cNvSpPr>
            <a:spLocks noGrp="1"/>
          </p:cNvSpPr>
          <p:nvPr>
            <p:ph type="sldNum" sz="quarter" idx="4"/>
          </p:nvPr>
        </p:nvSpPr>
        <p:spPr>
          <a:xfrm>
            <a:off x="5207000" y="6261100"/>
            <a:ext cx="3600450" cy="127000"/>
          </a:xfrm>
          <a:prstGeom prst="rect">
            <a:avLst/>
          </a:prstGeom>
        </p:spPr>
        <p:txBody>
          <a:bodyPr vert="horz" lIns="0" tIns="0" rIns="0" bIns="0" rtlCol="0" anchor="t" anchorCtr="0"/>
          <a:lstStyle>
            <a:lvl1pPr algn="r" eaLnBrk="0" hangingPunct="0">
              <a:defRPr lang="en-GB" sz="900" kern="1200">
                <a:solidFill>
                  <a:schemeClr val="tx1"/>
                </a:solidFill>
                <a:latin typeface="GE Inspira Pitch" pitchFamily="34" charset="0"/>
                <a:ea typeface="+mn-ea"/>
                <a:cs typeface="+mn-cs"/>
              </a:defRPr>
            </a:lvl1pPr>
          </a:lstStyle>
          <a:p>
            <a:pPr>
              <a:defRPr/>
            </a:pPr>
            <a:fld id="{02A1F3D6-FC67-4E0F-A1F2-A47A42C23843}"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073" r:id="rId1"/>
    <p:sldLayoutId id="2147484074" r:id="rId2"/>
    <p:sldLayoutId id="2147484075" r:id="rId3"/>
    <p:sldLayoutId id="2147484076" r:id="rId4"/>
    <p:sldLayoutId id="2147484077" r:id="rId5"/>
    <p:sldLayoutId id="2147484078" r:id="rId6"/>
    <p:sldLayoutId id="2147484079" r:id="rId7"/>
    <p:sldLayoutId id="2147484080" r:id="rId8"/>
    <p:sldLayoutId id="2147484081" r:id="rId9"/>
    <p:sldLayoutId id="2147484082" r:id="rId10"/>
    <p:sldLayoutId id="2147484083" r:id="rId11"/>
    <p:sldLayoutId id="2147484084" r:id="rId12"/>
    <p:sldLayoutId id="2147484085" r:id="rId13"/>
    <p:sldLayoutId id="2147484086" r:id="rId14"/>
    <p:sldLayoutId id="2147484087" r:id="rId15"/>
    <p:sldLayoutId id="2147484088" r:id="rId16"/>
  </p:sldLayoutIdLst>
  <p:timing>
    <p:tnLst>
      <p:par>
        <p:cTn id="1" dur="indefinite" restart="never" nodeType="tmRoot"/>
      </p:par>
    </p:tnLst>
  </p:timing>
  <p:hf hdr="0"/>
  <p:txStyles>
    <p:titleStyle>
      <a:lvl1pPr algn="l" rtl="0" eaLnBrk="0" fontAlgn="base" hangingPunct="0">
        <a:lnSpc>
          <a:spcPct val="90000"/>
        </a:lnSpc>
        <a:spcBef>
          <a:spcPct val="0"/>
        </a:spcBef>
        <a:spcAft>
          <a:spcPct val="0"/>
        </a:spcAft>
        <a:defRPr sz="4000">
          <a:solidFill>
            <a:srgbClr val="1E4191"/>
          </a:solidFill>
          <a:latin typeface="+mj-lt"/>
          <a:ea typeface="+mj-ea"/>
          <a:cs typeface="+mj-cs"/>
        </a:defRPr>
      </a:lvl1pPr>
      <a:lvl2pPr algn="l" rtl="0" eaLnBrk="0" fontAlgn="base" hangingPunct="0">
        <a:lnSpc>
          <a:spcPct val="90000"/>
        </a:lnSpc>
        <a:spcBef>
          <a:spcPct val="0"/>
        </a:spcBef>
        <a:spcAft>
          <a:spcPct val="0"/>
        </a:spcAft>
        <a:defRPr sz="4000">
          <a:solidFill>
            <a:srgbClr val="1E4191"/>
          </a:solidFill>
          <a:latin typeface="GE Inspira Pitch" pitchFamily="34" charset="0"/>
        </a:defRPr>
      </a:lvl2pPr>
      <a:lvl3pPr algn="l" rtl="0" eaLnBrk="0" fontAlgn="base" hangingPunct="0">
        <a:lnSpc>
          <a:spcPct val="90000"/>
        </a:lnSpc>
        <a:spcBef>
          <a:spcPct val="0"/>
        </a:spcBef>
        <a:spcAft>
          <a:spcPct val="0"/>
        </a:spcAft>
        <a:defRPr sz="4000">
          <a:solidFill>
            <a:srgbClr val="1E4191"/>
          </a:solidFill>
          <a:latin typeface="GE Inspira Pitch" pitchFamily="34" charset="0"/>
        </a:defRPr>
      </a:lvl3pPr>
      <a:lvl4pPr algn="l" rtl="0" eaLnBrk="0" fontAlgn="base" hangingPunct="0">
        <a:lnSpc>
          <a:spcPct val="90000"/>
        </a:lnSpc>
        <a:spcBef>
          <a:spcPct val="0"/>
        </a:spcBef>
        <a:spcAft>
          <a:spcPct val="0"/>
        </a:spcAft>
        <a:defRPr sz="4000">
          <a:solidFill>
            <a:srgbClr val="1E4191"/>
          </a:solidFill>
          <a:latin typeface="GE Inspira Pitch" pitchFamily="34" charset="0"/>
        </a:defRPr>
      </a:lvl4pPr>
      <a:lvl5pPr algn="l" rtl="0" eaLnBrk="0" fontAlgn="base" hangingPunct="0">
        <a:lnSpc>
          <a:spcPct val="90000"/>
        </a:lnSpc>
        <a:spcBef>
          <a:spcPct val="0"/>
        </a:spcBef>
        <a:spcAft>
          <a:spcPct val="0"/>
        </a:spcAft>
        <a:defRPr sz="4000">
          <a:solidFill>
            <a:srgbClr val="1E4191"/>
          </a:solidFill>
          <a:latin typeface="GE Inspira Pitch" pitchFamily="34" charset="0"/>
        </a:defRPr>
      </a:lvl5pPr>
      <a:lvl6pPr marL="457200" algn="l" rtl="0" fontAlgn="base">
        <a:lnSpc>
          <a:spcPct val="90000"/>
        </a:lnSpc>
        <a:spcBef>
          <a:spcPct val="0"/>
        </a:spcBef>
        <a:spcAft>
          <a:spcPct val="0"/>
        </a:spcAft>
        <a:defRPr sz="4000">
          <a:solidFill>
            <a:srgbClr val="1E4191"/>
          </a:solidFill>
          <a:latin typeface="GE Inspira Pitch" pitchFamily="34" charset="0"/>
        </a:defRPr>
      </a:lvl6pPr>
      <a:lvl7pPr marL="914400" algn="l" rtl="0" fontAlgn="base">
        <a:lnSpc>
          <a:spcPct val="90000"/>
        </a:lnSpc>
        <a:spcBef>
          <a:spcPct val="0"/>
        </a:spcBef>
        <a:spcAft>
          <a:spcPct val="0"/>
        </a:spcAft>
        <a:defRPr sz="4000">
          <a:solidFill>
            <a:srgbClr val="1E4191"/>
          </a:solidFill>
          <a:latin typeface="GE Inspira Pitch" pitchFamily="34" charset="0"/>
        </a:defRPr>
      </a:lvl7pPr>
      <a:lvl8pPr marL="1371600" algn="l" rtl="0" fontAlgn="base">
        <a:lnSpc>
          <a:spcPct val="90000"/>
        </a:lnSpc>
        <a:spcBef>
          <a:spcPct val="0"/>
        </a:spcBef>
        <a:spcAft>
          <a:spcPct val="0"/>
        </a:spcAft>
        <a:defRPr sz="4000">
          <a:solidFill>
            <a:srgbClr val="1E4191"/>
          </a:solidFill>
          <a:latin typeface="GE Inspira Pitch" pitchFamily="34" charset="0"/>
        </a:defRPr>
      </a:lvl8pPr>
      <a:lvl9pPr marL="1828800" algn="l" rtl="0" fontAlgn="base">
        <a:lnSpc>
          <a:spcPct val="90000"/>
        </a:lnSpc>
        <a:spcBef>
          <a:spcPct val="0"/>
        </a:spcBef>
        <a:spcAft>
          <a:spcPct val="0"/>
        </a:spcAft>
        <a:defRPr sz="4000">
          <a:solidFill>
            <a:srgbClr val="1E4191"/>
          </a:solidFill>
          <a:latin typeface="GE Inspira Pitch" pitchFamily="34" charset="0"/>
        </a:defRPr>
      </a:lvl9pPr>
    </p:titleStyle>
    <p:bodyStyle>
      <a:lvl1pPr marL="342900" indent="-342900" algn="l" rtl="0" eaLnBrk="0" fontAlgn="base" hangingPunct="0">
        <a:lnSpc>
          <a:spcPct val="90000"/>
        </a:lnSpc>
        <a:spcBef>
          <a:spcPct val="50000"/>
        </a:spcBef>
        <a:spcAft>
          <a:spcPct val="0"/>
        </a:spcAft>
        <a:buClr>
          <a:srgbClr val="004880"/>
        </a:buClr>
        <a:defRPr sz="3200">
          <a:solidFill>
            <a:srgbClr val="1E4191"/>
          </a:solidFill>
          <a:latin typeface="+mn-lt"/>
          <a:ea typeface="+mn-ea"/>
          <a:cs typeface="+mn-cs"/>
        </a:defRPr>
      </a:lvl1pPr>
      <a:lvl2pPr marL="341313" indent="-339725" algn="l" rtl="0" eaLnBrk="0" fontAlgn="base" hangingPunct="0">
        <a:lnSpc>
          <a:spcPct val="90000"/>
        </a:lnSpc>
        <a:spcBef>
          <a:spcPct val="30000"/>
        </a:spcBef>
        <a:spcAft>
          <a:spcPct val="0"/>
        </a:spcAft>
        <a:buClr>
          <a:srgbClr val="004880"/>
        </a:buClr>
        <a:buFont typeface="GE Inspira Pitch" pitchFamily="34" charset="0"/>
        <a:buChar char="•"/>
        <a:defRPr sz="3200">
          <a:solidFill>
            <a:srgbClr val="1E4191"/>
          </a:solidFill>
          <a:latin typeface="+mn-lt"/>
        </a:defRPr>
      </a:lvl2pPr>
      <a:lvl3pPr marL="744538" indent="-288925" algn="l" rtl="0" eaLnBrk="0" fontAlgn="base" hangingPunct="0">
        <a:lnSpc>
          <a:spcPct val="90000"/>
        </a:lnSpc>
        <a:spcBef>
          <a:spcPct val="20000"/>
        </a:spcBef>
        <a:spcAft>
          <a:spcPct val="0"/>
        </a:spcAft>
        <a:buClr>
          <a:srgbClr val="004880"/>
        </a:buClr>
        <a:buChar char="–"/>
        <a:defRPr sz="3200">
          <a:solidFill>
            <a:srgbClr val="1E4191"/>
          </a:solidFill>
          <a:latin typeface="+mn-lt"/>
        </a:defRPr>
      </a:lvl3pPr>
      <a:lvl4pPr marL="1146175" indent="-287338" algn="l" rtl="0" eaLnBrk="0" fontAlgn="base" hangingPunct="0">
        <a:lnSpc>
          <a:spcPct val="90000"/>
        </a:lnSpc>
        <a:spcBef>
          <a:spcPct val="10000"/>
        </a:spcBef>
        <a:spcAft>
          <a:spcPct val="0"/>
        </a:spcAft>
        <a:buClr>
          <a:srgbClr val="004880"/>
        </a:buClr>
        <a:buChar char="–"/>
        <a:defRPr sz="3200">
          <a:solidFill>
            <a:srgbClr val="1E4191"/>
          </a:solidFill>
          <a:latin typeface="+mn-lt"/>
        </a:defRPr>
      </a:lvl4pPr>
      <a:lvl5pPr marL="1546225" indent="-285750" algn="l" rtl="0" eaLnBrk="0" fontAlgn="base" hangingPunct="0">
        <a:lnSpc>
          <a:spcPct val="90000"/>
        </a:lnSpc>
        <a:spcBef>
          <a:spcPts val="238"/>
        </a:spcBef>
        <a:spcAft>
          <a:spcPct val="0"/>
        </a:spcAft>
        <a:buClr>
          <a:srgbClr val="004880"/>
        </a:buClr>
        <a:buChar char="–"/>
        <a:defRPr sz="3200">
          <a:solidFill>
            <a:srgbClr val="1E4191"/>
          </a:solidFill>
          <a:latin typeface="+mn-lt"/>
        </a:defRPr>
      </a:lvl5pPr>
      <a:lvl6pPr marL="2003425" indent="-285750" algn="l" rtl="0" fontAlgn="base">
        <a:lnSpc>
          <a:spcPct val="90000"/>
        </a:lnSpc>
        <a:spcBef>
          <a:spcPct val="0"/>
        </a:spcBef>
        <a:spcAft>
          <a:spcPct val="0"/>
        </a:spcAft>
        <a:buClr>
          <a:srgbClr val="004880"/>
        </a:buClr>
        <a:buChar char="–"/>
        <a:defRPr sz="3200">
          <a:solidFill>
            <a:srgbClr val="1E4191"/>
          </a:solidFill>
          <a:latin typeface="+mn-lt"/>
        </a:defRPr>
      </a:lvl6pPr>
      <a:lvl7pPr marL="2460625" indent="-285750" algn="l" rtl="0" fontAlgn="base">
        <a:lnSpc>
          <a:spcPct val="90000"/>
        </a:lnSpc>
        <a:spcBef>
          <a:spcPct val="0"/>
        </a:spcBef>
        <a:spcAft>
          <a:spcPct val="0"/>
        </a:spcAft>
        <a:buClr>
          <a:srgbClr val="004880"/>
        </a:buClr>
        <a:buChar char="–"/>
        <a:defRPr sz="3200">
          <a:solidFill>
            <a:srgbClr val="1E4191"/>
          </a:solidFill>
          <a:latin typeface="+mn-lt"/>
        </a:defRPr>
      </a:lvl7pPr>
      <a:lvl8pPr marL="2917825" indent="-285750" algn="l" rtl="0" fontAlgn="base">
        <a:lnSpc>
          <a:spcPct val="90000"/>
        </a:lnSpc>
        <a:spcBef>
          <a:spcPct val="0"/>
        </a:spcBef>
        <a:spcAft>
          <a:spcPct val="0"/>
        </a:spcAft>
        <a:buClr>
          <a:srgbClr val="004880"/>
        </a:buClr>
        <a:buChar char="–"/>
        <a:defRPr sz="3200">
          <a:solidFill>
            <a:srgbClr val="1E4191"/>
          </a:solidFill>
          <a:latin typeface="+mn-lt"/>
        </a:defRPr>
      </a:lvl8pPr>
      <a:lvl9pPr marL="3375025" indent="-285750" algn="l" rtl="0" fontAlgn="base">
        <a:lnSpc>
          <a:spcPct val="90000"/>
        </a:lnSpc>
        <a:spcBef>
          <a:spcPct val="0"/>
        </a:spcBef>
        <a:spcAft>
          <a:spcPct val="0"/>
        </a:spcAft>
        <a:buClr>
          <a:srgbClr val="004880"/>
        </a:buClr>
        <a:buChar char="–"/>
        <a:defRPr sz="3200">
          <a:solidFill>
            <a:srgbClr val="1E419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 Id="rId9" Type="http://schemas.openxmlformats.org/officeDocument/2006/relationships/image" Target="../media/image5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20.jpe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4.xml"/><Relationship Id="rId16" Type="http://schemas.openxmlformats.org/officeDocument/2006/relationships/image" Target="../media/image32.jpeg"/><Relationship Id="rId1" Type="http://schemas.openxmlformats.org/officeDocument/2006/relationships/slideLayout" Target="../slideLayouts/slideLayout15.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png"/><Relationship Id="rId10" Type="http://schemas.openxmlformats.org/officeDocument/2006/relationships/image" Target="../media/image26.png"/><Relationship Id="rId4" Type="http://schemas.openxmlformats.org/officeDocument/2006/relationships/hyperlink" Target="../../../" TargetMode="External"/><Relationship Id="rId9" Type="http://schemas.openxmlformats.org/officeDocument/2006/relationships/image" Target="../media/image25.png"/><Relationship Id="rId14" Type="http://schemas.openxmlformats.org/officeDocument/2006/relationships/image" Target="../media/image30.png"/></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37.emf"/><Relationship Id="rId18" Type="http://schemas.openxmlformats.org/officeDocument/2006/relationships/oleObject" Target="../embeddings/oleObject8.bin"/><Relationship Id="rId26" Type="http://schemas.openxmlformats.org/officeDocument/2006/relationships/oleObject" Target="../embeddings/oleObject13.bin"/><Relationship Id="rId3" Type="http://schemas.openxmlformats.org/officeDocument/2006/relationships/notesSlide" Target="../notesSlides/notesSlide5.xml"/><Relationship Id="rId21" Type="http://schemas.openxmlformats.org/officeDocument/2006/relationships/image" Target="../media/image41.emf"/><Relationship Id="rId7" Type="http://schemas.openxmlformats.org/officeDocument/2006/relationships/image" Target="../media/image34.emf"/><Relationship Id="rId12" Type="http://schemas.openxmlformats.org/officeDocument/2006/relationships/oleObject" Target="../embeddings/oleObject5.bin"/><Relationship Id="rId17" Type="http://schemas.openxmlformats.org/officeDocument/2006/relationships/image" Target="../media/image39.emf"/><Relationship Id="rId25" Type="http://schemas.openxmlformats.org/officeDocument/2006/relationships/oleObject" Target="../embeddings/oleObject12.bin"/><Relationship Id="rId2" Type="http://schemas.openxmlformats.org/officeDocument/2006/relationships/slideLayout" Target="../slideLayouts/slideLayout15.xml"/><Relationship Id="rId16" Type="http://schemas.openxmlformats.org/officeDocument/2006/relationships/oleObject" Target="../embeddings/oleObject7.bin"/><Relationship Id="rId20" Type="http://schemas.openxmlformats.org/officeDocument/2006/relationships/oleObject" Target="../embeddings/oleObject9.bin"/><Relationship Id="rId29" Type="http://schemas.openxmlformats.org/officeDocument/2006/relationships/oleObject" Target="../embeddings/oleObject15.bin"/><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36.emf"/><Relationship Id="rId24" Type="http://schemas.openxmlformats.org/officeDocument/2006/relationships/oleObject" Target="../embeddings/oleObject11.bin"/><Relationship Id="rId32" Type="http://schemas.openxmlformats.org/officeDocument/2006/relationships/oleObject" Target="../embeddings/oleObject18.bin"/><Relationship Id="rId5" Type="http://schemas.openxmlformats.org/officeDocument/2006/relationships/image" Target="../media/image33.emf"/><Relationship Id="rId15" Type="http://schemas.openxmlformats.org/officeDocument/2006/relationships/image" Target="../media/image38.emf"/><Relationship Id="rId23" Type="http://schemas.openxmlformats.org/officeDocument/2006/relationships/image" Target="../media/image42.emf"/><Relationship Id="rId28" Type="http://schemas.openxmlformats.org/officeDocument/2006/relationships/oleObject" Target="../embeddings/oleObject14.bin"/><Relationship Id="rId10" Type="http://schemas.openxmlformats.org/officeDocument/2006/relationships/oleObject" Target="../embeddings/oleObject4.bin"/><Relationship Id="rId19" Type="http://schemas.openxmlformats.org/officeDocument/2006/relationships/image" Target="../media/image40.emf"/><Relationship Id="rId31" Type="http://schemas.openxmlformats.org/officeDocument/2006/relationships/oleObject" Target="../embeddings/oleObject17.bin"/><Relationship Id="rId4" Type="http://schemas.openxmlformats.org/officeDocument/2006/relationships/oleObject" Target="../embeddings/oleObject1.bin"/><Relationship Id="rId9" Type="http://schemas.openxmlformats.org/officeDocument/2006/relationships/image" Target="../media/image35.emf"/><Relationship Id="rId14" Type="http://schemas.openxmlformats.org/officeDocument/2006/relationships/oleObject" Target="../embeddings/oleObject6.bin"/><Relationship Id="rId22" Type="http://schemas.openxmlformats.org/officeDocument/2006/relationships/oleObject" Target="../embeddings/oleObject10.bin"/><Relationship Id="rId27" Type="http://schemas.openxmlformats.org/officeDocument/2006/relationships/image" Target="../media/image43.emf"/><Relationship Id="rId30" Type="http://schemas.openxmlformats.org/officeDocument/2006/relationships/oleObject" Target="../embeddings/oleObject16.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white">
          <a:xfrm>
            <a:off x="0" y="0"/>
            <a:ext cx="9144000" cy="6858000"/>
          </a:xfrm>
          <a:prstGeom prst="rect">
            <a:avLst/>
          </a:prstGeom>
          <a:gradFill>
            <a:gsLst>
              <a:gs pos="0">
                <a:schemeClr val="tx2">
                  <a:lumMod val="75000"/>
                </a:schemeClr>
              </a:gs>
              <a:gs pos="0">
                <a:schemeClr val="tx1">
                  <a:lumMod val="60000"/>
                  <a:lumOff val="40000"/>
                </a:schemeClr>
              </a:gs>
              <a:gs pos="51000">
                <a:schemeClr val="tx1">
                  <a:lumMod val="75000"/>
                </a:schemeClr>
              </a:gs>
            </a:gsLst>
            <a:lin ang="16200000" scaled="0"/>
          </a:gradFill>
          <a:ln>
            <a:noFill/>
          </a:ln>
          <a:effectLst/>
        </p:spPr>
        <p:txBody>
          <a:bodyPr wrap="none" anchor="ctr"/>
          <a:lstStyle/>
          <a:p>
            <a:pPr>
              <a:defRPr/>
            </a:pPr>
            <a:endParaRPr lang="en-US">
              <a:cs typeface="Arial" charset="0"/>
            </a:endParaRPr>
          </a:p>
        </p:txBody>
      </p:sp>
      <p:pic>
        <p:nvPicPr>
          <p:cNvPr id="19459" name="Picture 5" descr="GE_GETa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black">
          <a:xfrm>
            <a:off x="347663" y="5705475"/>
            <a:ext cx="3030537"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Rectangle 6"/>
          <p:cNvSpPr txBox="1">
            <a:spLocks noChangeArrowheads="1"/>
          </p:cNvSpPr>
          <p:nvPr/>
        </p:nvSpPr>
        <p:spPr bwMode="auto">
          <a:xfrm>
            <a:off x="493713" y="2801057"/>
            <a:ext cx="8459787" cy="99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3200">
                <a:solidFill>
                  <a:schemeClr val="tx1"/>
                </a:solidFill>
                <a:latin typeface="GE Inspira Pitch" pitchFamily="34" charset="0"/>
                <a:cs typeface="Arial" pitchFamily="34" charset="0"/>
              </a:defRPr>
            </a:lvl1pPr>
            <a:lvl2pPr marL="742950" indent="-285750" eaLnBrk="0" hangingPunct="0">
              <a:defRPr sz="3200">
                <a:solidFill>
                  <a:schemeClr val="tx1"/>
                </a:solidFill>
                <a:latin typeface="GE Inspira Pitch" pitchFamily="34" charset="0"/>
                <a:cs typeface="Arial" pitchFamily="34" charset="0"/>
              </a:defRPr>
            </a:lvl2pPr>
            <a:lvl3pPr marL="1143000" indent="-228600" eaLnBrk="0" hangingPunct="0">
              <a:defRPr sz="3200">
                <a:solidFill>
                  <a:schemeClr val="tx1"/>
                </a:solidFill>
                <a:latin typeface="GE Inspira Pitch" pitchFamily="34" charset="0"/>
                <a:cs typeface="Arial" pitchFamily="34" charset="0"/>
              </a:defRPr>
            </a:lvl3pPr>
            <a:lvl4pPr marL="1600200" indent="-228600" eaLnBrk="0" hangingPunct="0">
              <a:defRPr sz="3200">
                <a:solidFill>
                  <a:schemeClr val="tx1"/>
                </a:solidFill>
                <a:latin typeface="GE Inspira Pitch" pitchFamily="34" charset="0"/>
                <a:cs typeface="Arial" pitchFamily="34" charset="0"/>
              </a:defRPr>
            </a:lvl4pPr>
            <a:lvl5pPr marL="2057400" indent="-228600" eaLnBrk="0" hangingPunct="0">
              <a:defRPr sz="3200">
                <a:solidFill>
                  <a:schemeClr val="tx1"/>
                </a:solidFill>
                <a:latin typeface="GE Inspira Pitch" pitchFamily="34" charset="0"/>
                <a:cs typeface="Arial" pitchFamily="34" charset="0"/>
              </a:defRPr>
            </a:lvl5pPr>
            <a:lvl6pPr marL="2514600" indent="-228600"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eaLnBrk="1" hangingPunct="1">
              <a:lnSpc>
                <a:spcPct val="90000"/>
              </a:lnSpc>
              <a:spcBef>
                <a:spcPct val="25000"/>
              </a:spcBef>
            </a:pPr>
            <a:r>
              <a:rPr lang="en-US" sz="5000" dirty="0" smtClean="0">
                <a:solidFill>
                  <a:schemeClr val="bg1"/>
                </a:solidFill>
              </a:rPr>
              <a:t>A Pragmatic Approach to Cloud Security</a:t>
            </a:r>
          </a:p>
          <a:p>
            <a:pPr eaLnBrk="1" hangingPunct="1">
              <a:lnSpc>
                <a:spcPct val="90000"/>
              </a:lnSpc>
              <a:spcBef>
                <a:spcPct val="25000"/>
              </a:spcBef>
            </a:pPr>
            <a:endParaRPr lang="en-US" sz="2800" dirty="0" smtClean="0">
              <a:solidFill>
                <a:schemeClr val="bg1"/>
              </a:solidFill>
            </a:endParaRPr>
          </a:p>
          <a:p>
            <a:pPr eaLnBrk="1" hangingPunct="1">
              <a:lnSpc>
                <a:spcPct val="90000"/>
              </a:lnSpc>
              <a:spcBef>
                <a:spcPct val="25000"/>
              </a:spcBef>
            </a:pPr>
            <a:r>
              <a:rPr lang="en-US" sz="2800" dirty="0" smtClean="0">
                <a:solidFill>
                  <a:schemeClr val="bg1"/>
                </a:solidFill>
              </a:rPr>
              <a:t>Richard Puckett </a:t>
            </a:r>
          </a:p>
          <a:p>
            <a:pPr eaLnBrk="1" hangingPunct="1">
              <a:lnSpc>
                <a:spcPct val="90000"/>
              </a:lnSpc>
              <a:spcBef>
                <a:spcPct val="25000"/>
              </a:spcBef>
            </a:pPr>
            <a:r>
              <a:rPr lang="en-US" sz="2800" dirty="0" smtClean="0">
                <a:solidFill>
                  <a:schemeClr val="bg1"/>
                </a:solidFill>
              </a:rPr>
              <a:t>Chief Security Architect</a:t>
            </a:r>
            <a:endParaRPr lang="en-US" sz="2800" dirty="0">
              <a:solidFill>
                <a:schemeClr val="bg1"/>
              </a:solidFill>
            </a:endParaRPr>
          </a:p>
        </p:txBody>
      </p:sp>
      <p:pic>
        <p:nvPicPr>
          <p:cNvPr id="19461" name="Picture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8463" y="0"/>
            <a:ext cx="3209925" cy="2427288"/>
          </a:xfrm>
          <a:prstGeom prst="rect">
            <a:avLst/>
          </a:prstGeom>
          <a:noFill/>
          <a:ln w="9525">
            <a:solidFill>
              <a:srgbClr val="C0C0C0"/>
            </a:solidFill>
            <a:miter lim="800000"/>
            <a:headEnd/>
            <a:tailEnd/>
          </a:ln>
          <a:extLst>
            <a:ext uri="{909E8E84-426E-40DD-AFC4-6F175D3DCCD1}">
              <a14:hiddenFill xmlns:a14="http://schemas.microsoft.com/office/drawing/2010/main">
                <a:solidFill>
                  <a:srgbClr val="FFFFFF"/>
                </a:solidFill>
              </a14:hiddenFill>
            </a:ext>
          </a:extLst>
        </p:spPr>
      </p:pic>
      <p:pic>
        <p:nvPicPr>
          <p:cNvPr id="14" name="Picture 5"/>
          <p:cNvPicPr>
            <a:picLocks noChangeAspect="1" noChangeArrowheads="1"/>
          </p:cNvPicPr>
          <p:nvPr/>
        </p:nvPicPr>
        <p:blipFill>
          <a:blip r:embed="rId5"/>
          <a:srcRect/>
          <a:stretch>
            <a:fillRect/>
          </a:stretch>
        </p:blipFill>
        <p:spPr bwMode="auto">
          <a:xfrm>
            <a:off x="6148388" y="0"/>
            <a:ext cx="2995612" cy="2427288"/>
          </a:xfrm>
          <a:prstGeom prst="rect">
            <a:avLst/>
          </a:prstGeom>
          <a:noFill/>
          <a:ln w="9525">
            <a:solidFill>
              <a:schemeClr val="bg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813" y="-11113"/>
            <a:ext cx="2962276" cy="2447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Along with the “Virtual Storefront” Dilemma…</a:t>
            </a:r>
            <a:endParaRPr lang="en-US" sz="3200" dirty="0"/>
          </a:p>
        </p:txBody>
      </p:sp>
      <p:sp>
        <p:nvSpPr>
          <p:cNvPr id="4" name="Date Placeholder 3"/>
          <p:cNvSpPr>
            <a:spLocks noGrp="1"/>
          </p:cNvSpPr>
          <p:nvPr>
            <p:ph type="dt" sz="half" idx="10"/>
          </p:nvPr>
        </p:nvSpPr>
        <p:spPr/>
        <p:txBody>
          <a:bodyPr/>
          <a:lstStyle/>
          <a:p>
            <a:pPr>
              <a:defRPr/>
            </a:pPr>
            <a:r>
              <a:rPr lang="en-US" smtClean="0"/>
              <a:t>October 2010</a:t>
            </a:r>
            <a:endParaRPr lang="en-US"/>
          </a:p>
        </p:txBody>
      </p:sp>
      <p:sp>
        <p:nvSpPr>
          <p:cNvPr id="5" name="Footer Placeholder 4"/>
          <p:cNvSpPr>
            <a:spLocks noGrp="1"/>
          </p:cNvSpPr>
          <p:nvPr>
            <p:ph type="ftr" sz="quarter" idx="11"/>
          </p:nvPr>
        </p:nvSpPr>
        <p:spPr/>
        <p:txBody>
          <a:bodyPr/>
          <a:lstStyle/>
          <a:p>
            <a:pPr>
              <a:defRPr/>
            </a:pPr>
            <a:r>
              <a:rPr lang="en-US" smtClean="0"/>
              <a:t> </a:t>
            </a:r>
            <a:endParaRPr lang="en-US"/>
          </a:p>
        </p:txBody>
      </p:sp>
      <p:sp>
        <p:nvSpPr>
          <p:cNvPr id="6" name="Slide Number Placeholder 5"/>
          <p:cNvSpPr>
            <a:spLocks noGrp="1"/>
          </p:cNvSpPr>
          <p:nvPr>
            <p:ph type="sldNum" sz="quarter" idx="12"/>
          </p:nvPr>
        </p:nvSpPr>
        <p:spPr/>
        <p:txBody>
          <a:bodyPr/>
          <a:lstStyle/>
          <a:p>
            <a:pPr>
              <a:defRPr/>
            </a:pPr>
            <a:fld id="{8150621D-E370-4FD9-AEB2-C56495041222}" type="slidenum">
              <a:rPr lang="en-US" smtClean="0"/>
              <a:pPr>
                <a:defRPr/>
              </a:pPr>
              <a:t>10</a:t>
            </a:fld>
            <a:endParaRPr lang="en-US"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4041" y="964652"/>
            <a:ext cx="7443952" cy="5117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1" name="Group 10"/>
          <p:cNvGrpSpPr/>
          <p:nvPr/>
        </p:nvGrpSpPr>
        <p:grpSpPr>
          <a:xfrm>
            <a:off x="1420452" y="1129537"/>
            <a:ext cx="7210574" cy="814401"/>
            <a:chOff x="1420452" y="1129537"/>
            <a:chExt cx="7210574" cy="814401"/>
          </a:xfrm>
        </p:grpSpPr>
        <p:sp>
          <p:nvSpPr>
            <p:cNvPr id="10" name="Oval 9"/>
            <p:cNvSpPr/>
            <p:nvPr/>
          </p:nvSpPr>
          <p:spPr>
            <a:xfrm>
              <a:off x="1420452" y="1129537"/>
              <a:ext cx="2647051" cy="361192"/>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12706188">
              <a:off x="4068458" y="1396935"/>
              <a:ext cx="615010" cy="42308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4709654" y="1543828"/>
              <a:ext cx="3921372" cy="400110"/>
            </a:xfrm>
            <a:prstGeom prst="rect">
              <a:avLst/>
            </a:prstGeom>
            <a:noFill/>
          </p:spPr>
          <p:txBody>
            <a:bodyPr wrap="square" rtlCol="0">
              <a:spAutoFit/>
            </a:bodyPr>
            <a:lstStyle/>
            <a:p>
              <a:r>
                <a:rPr lang="en-US" sz="2000" dirty="0" smtClean="0">
                  <a:solidFill>
                    <a:srgbClr val="FF0000"/>
                  </a:solidFill>
                </a:rPr>
                <a:t>Suspect Elastic EC2 IP (AWS)</a:t>
              </a:r>
              <a:endParaRPr lang="en-US" sz="2000" dirty="0">
                <a:solidFill>
                  <a:srgbClr val="FF0000"/>
                </a:solidFill>
              </a:endParaRPr>
            </a:p>
          </p:txBody>
        </p:sp>
      </p:grpSp>
      <p:grpSp>
        <p:nvGrpSpPr>
          <p:cNvPr id="15" name="Group 14"/>
          <p:cNvGrpSpPr/>
          <p:nvPr/>
        </p:nvGrpSpPr>
        <p:grpSpPr>
          <a:xfrm>
            <a:off x="921216" y="1589032"/>
            <a:ext cx="6236731" cy="869436"/>
            <a:chOff x="921216" y="1589032"/>
            <a:chExt cx="6236731" cy="869436"/>
          </a:xfrm>
        </p:grpSpPr>
        <p:sp>
          <p:nvSpPr>
            <p:cNvPr id="9" name="Oval 8"/>
            <p:cNvSpPr/>
            <p:nvPr/>
          </p:nvSpPr>
          <p:spPr>
            <a:xfrm>
              <a:off x="921216" y="1589032"/>
              <a:ext cx="1617038" cy="361192"/>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rot="12706188">
              <a:off x="2556260" y="1884070"/>
              <a:ext cx="615010" cy="42308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3236575" y="2058358"/>
              <a:ext cx="3921372" cy="400110"/>
            </a:xfrm>
            <a:prstGeom prst="rect">
              <a:avLst/>
            </a:prstGeom>
            <a:noFill/>
          </p:spPr>
          <p:txBody>
            <a:bodyPr wrap="square" rtlCol="0">
              <a:spAutoFit/>
            </a:bodyPr>
            <a:lstStyle/>
            <a:p>
              <a:r>
                <a:rPr lang="en-US" sz="2000" dirty="0" smtClean="0">
                  <a:solidFill>
                    <a:srgbClr val="FF0000"/>
                  </a:solidFill>
                </a:rPr>
                <a:t>DropBox.com Account</a:t>
              </a:r>
              <a:endParaRPr lang="en-US" sz="2000" dirty="0">
                <a:solidFill>
                  <a:srgbClr val="FF0000"/>
                </a:solidFill>
              </a:endParaRPr>
            </a:p>
          </p:txBody>
        </p:sp>
      </p:grpSp>
    </p:spTree>
    <p:extLst>
      <p:ext uri="{BB962C8B-B14F-4D97-AF65-F5344CB8AC3E}">
        <p14:creationId xmlns:p14="http://schemas.microsoft.com/office/powerpoint/2010/main" val="3602240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…tied to 2</a:t>
            </a:r>
            <a:r>
              <a:rPr lang="en-US" baseline="30000" dirty="0" smtClean="0"/>
              <a:t>nd</a:t>
            </a:r>
            <a:r>
              <a:rPr lang="en-US" dirty="0" smtClean="0"/>
              <a:t> Tier </a:t>
            </a:r>
            <a:r>
              <a:rPr lang="en-US" dirty="0" err="1" smtClean="0"/>
              <a:t>SaaS</a:t>
            </a:r>
            <a:r>
              <a:rPr lang="en-US" dirty="0" smtClean="0"/>
              <a:t> integration…</a:t>
            </a:r>
            <a:endParaRPr lang="en-US" dirty="0"/>
          </a:p>
        </p:txBody>
      </p:sp>
      <p:sp>
        <p:nvSpPr>
          <p:cNvPr id="4" name="Date Placeholder 3"/>
          <p:cNvSpPr>
            <a:spLocks noGrp="1"/>
          </p:cNvSpPr>
          <p:nvPr>
            <p:ph type="dt" sz="half" idx="10"/>
          </p:nvPr>
        </p:nvSpPr>
        <p:spPr/>
        <p:txBody>
          <a:bodyPr/>
          <a:lstStyle/>
          <a:p>
            <a:pPr>
              <a:defRPr/>
            </a:pPr>
            <a:r>
              <a:rPr lang="en-US" smtClean="0"/>
              <a:t>October 2010</a:t>
            </a:r>
            <a:endParaRPr lang="en-US"/>
          </a:p>
        </p:txBody>
      </p:sp>
      <p:sp>
        <p:nvSpPr>
          <p:cNvPr id="5" name="Footer Placeholder 4"/>
          <p:cNvSpPr>
            <a:spLocks noGrp="1"/>
          </p:cNvSpPr>
          <p:nvPr>
            <p:ph type="ftr" sz="quarter" idx="11"/>
          </p:nvPr>
        </p:nvSpPr>
        <p:spPr/>
        <p:txBody>
          <a:bodyPr/>
          <a:lstStyle/>
          <a:p>
            <a:pPr>
              <a:defRPr/>
            </a:pPr>
            <a:r>
              <a:rPr lang="en-US" dirty="0" smtClean="0"/>
              <a:t> </a:t>
            </a:r>
            <a:endParaRPr lang="en-US" dirty="0"/>
          </a:p>
        </p:txBody>
      </p:sp>
      <p:sp>
        <p:nvSpPr>
          <p:cNvPr id="6" name="Slide Number Placeholder 5"/>
          <p:cNvSpPr>
            <a:spLocks noGrp="1"/>
          </p:cNvSpPr>
          <p:nvPr>
            <p:ph type="sldNum" sz="quarter" idx="12"/>
          </p:nvPr>
        </p:nvSpPr>
        <p:spPr/>
        <p:txBody>
          <a:bodyPr/>
          <a:lstStyle/>
          <a:p>
            <a:pPr>
              <a:defRPr/>
            </a:pPr>
            <a:fld id="{8150621D-E370-4FD9-AEB2-C56495041222}" type="slidenum">
              <a:rPr lang="en-US" smtClean="0"/>
              <a:pPr>
                <a:defRPr/>
              </a:pPr>
              <a:t>11</a:t>
            </a:fld>
            <a:endParaRPr lang="en-US" dirty="0"/>
          </a:p>
        </p:txBody>
      </p:sp>
      <p:pic>
        <p:nvPicPr>
          <p:cNvPr id="27650" name="Picture 2" descr="http://www.dropbox.com/static/images/dropbox_logo_hom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6457" y="1336307"/>
            <a:ext cx="2987806" cy="770541"/>
          </a:xfrm>
          <a:prstGeom prst="rect">
            <a:avLst/>
          </a:prstGeom>
          <a:noFill/>
          <a:extLst>
            <a:ext uri="{909E8E84-426E-40DD-AFC4-6F175D3DCCD1}">
              <a14:hiddenFill xmlns:a14="http://schemas.microsoft.com/office/drawing/2010/main">
                <a:solidFill>
                  <a:srgbClr val="FFFFFF"/>
                </a:solidFill>
              </a14:hiddenFill>
            </a:ext>
          </a:extLst>
        </p:spPr>
      </p:pic>
      <p:pic>
        <p:nvPicPr>
          <p:cNvPr id="27654" name="Picture 6" descr="http://www.scribesoft.com/i/salesforce-logo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793" y="1336307"/>
            <a:ext cx="3247697" cy="1299080"/>
          </a:xfrm>
          <a:prstGeom prst="rect">
            <a:avLst/>
          </a:prstGeom>
          <a:noFill/>
          <a:extLst>
            <a:ext uri="{909E8E84-426E-40DD-AFC4-6F175D3DCCD1}">
              <a14:hiddenFill xmlns:a14="http://schemas.microsoft.com/office/drawing/2010/main">
                <a:solidFill>
                  <a:srgbClr val="FFFFFF"/>
                </a:solidFill>
              </a14:hiddenFill>
            </a:ext>
          </a:extLst>
        </p:spPr>
      </p:pic>
      <p:pic>
        <p:nvPicPr>
          <p:cNvPr id="27656" name="Picture 8" descr="http://www.geekblogz.com/wp-content/uploads/2011/05/amazon_aws_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8275" y="2310253"/>
            <a:ext cx="2644636" cy="1075485"/>
          </a:xfrm>
          <a:prstGeom prst="rect">
            <a:avLst/>
          </a:prstGeom>
          <a:noFill/>
          <a:extLst>
            <a:ext uri="{909E8E84-426E-40DD-AFC4-6F175D3DCCD1}">
              <a14:hiddenFill xmlns:a14="http://schemas.microsoft.com/office/drawing/2010/main">
                <a:solidFill>
                  <a:srgbClr val="FFFFFF"/>
                </a:solidFill>
              </a14:hiddenFill>
            </a:ext>
          </a:extLst>
        </p:spPr>
      </p:pic>
      <p:pic>
        <p:nvPicPr>
          <p:cNvPr id="27658" name="Picture 10" descr="http://www.m4gic.net/wp-content/uploads/gdocs-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793" y="3385738"/>
            <a:ext cx="1450799" cy="1369153"/>
          </a:xfrm>
          <a:prstGeom prst="rect">
            <a:avLst/>
          </a:prstGeom>
          <a:noFill/>
          <a:extLst>
            <a:ext uri="{909E8E84-426E-40DD-AFC4-6F175D3DCCD1}">
              <a14:hiddenFill xmlns:a14="http://schemas.microsoft.com/office/drawing/2010/main">
                <a:solidFill>
                  <a:srgbClr val="FFFFFF"/>
                </a:solidFill>
              </a14:hiddenFill>
            </a:ext>
          </a:extLst>
        </p:spPr>
      </p:pic>
      <p:pic>
        <p:nvPicPr>
          <p:cNvPr id="27660" name="Picture 12" descr="http://droidriver.com/wp-content/uploads/2011/05/evernote_logo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33667" y="3850272"/>
            <a:ext cx="1696113" cy="1241670"/>
          </a:xfrm>
          <a:prstGeom prst="rect">
            <a:avLst/>
          </a:prstGeom>
          <a:noFill/>
          <a:extLst>
            <a:ext uri="{909E8E84-426E-40DD-AFC4-6F175D3DCCD1}">
              <a14:hiddenFill xmlns:a14="http://schemas.microsoft.com/office/drawing/2010/main">
                <a:solidFill>
                  <a:srgbClr val="FFFFFF"/>
                </a:solidFill>
              </a14:hiddenFill>
            </a:ext>
          </a:extLst>
        </p:spPr>
      </p:pic>
      <p:pic>
        <p:nvPicPr>
          <p:cNvPr id="27662" name="Picture 14" descr="http://blog.laptopmag.com/wpress/wp-content/uploads/2010/07/Android-Logo-Leaning.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32943" y="2361769"/>
            <a:ext cx="1337417" cy="1337417"/>
          </a:xfrm>
          <a:prstGeom prst="rect">
            <a:avLst/>
          </a:prstGeom>
          <a:noFill/>
          <a:extLst>
            <a:ext uri="{909E8E84-426E-40DD-AFC4-6F175D3DCCD1}">
              <a14:hiddenFill xmlns:a14="http://schemas.microsoft.com/office/drawing/2010/main">
                <a:solidFill>
                  <a:srgbClr val="FFFFFF"/>
                </a:solidFill>
              </a14:hiddenFill>
            </a:ext>
          </a:extLst>
        </p:spPr>
      </p:pic>
      <p:pic>
        <p:nvPicPr>
          <p:cNvPr id="27664" name="Picture 16" descr="http://t0.gstatic.com/images?q=tbn:ANd9GcQOI63flu829nyccFB72PZormRF03mllcbwBCV0hMO4P1EcCECp"/>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86745" y="4225281"/>
            <a:ext cx="2374244" cy="773292"/>
          </a:xfrm>
          <a:prstGeom prst="rect">
            <a:avLst/>
          </a:prstGeom>
          <a:noFill/>
          <a:extLst>
            <a:ext uri="{909E8E84-426E-40DD-AFC4-6F175D3DCCD1}">
              <a14:hiddenFill xmlns:a14="http://schemas.microsoft.com/office/drawing/2010/main">
                <a:solidFill>
                  <a:srgbClr val="FFFFFF"/>
                </a:solidFill>
              </a14:hiddenFill>
            </a:ext>
          </a:extLst>
        </p:spPr>
      </p:pic>
      <p:pic>
        <p:nvPicPr>
          <p:cNvPr id="27666" name="Picture 18" descr="http://upload.wikimedia.org/wikipedia/en/thumb/1/1d/ADP_logo.svg/220px-ADP_logo.svg.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98528" y="2808166"/>
            <a:ext cx="1775339" cy="806973"/>
          </a:xfrm>
          <a:prstGeom prst="rect">
            <a:avLst/>
          </a:prstGeom>
          <a:noFill/>
          <a:extLst>
            <a:ext uri="{909E8E84-426E-40DD-AFC4-6F175D3DCCD1}">
              <a14:hiddenFill xmlns:a14="http://schemas.microsoft.com/office/drawing/2010/main">
                <a:solidFill>
                  <a:srgbClr val="FFFFFF"/>
                </a:solidFill>
              </a14:hiddenFill>
            </a:ext>
          </a:extLst>
        </p:spPr>
      </p:pic>
      <p:sp>
        <p:nvSpPr>
          <p:cNvPr id="16" name="Title 1"/>
          <p:cNvSpPr txBox="1">
            <a:spLocks/>
          </p:cNvSpPr>
          <p:nvPr/>
        </p:nvSpPr>
        <p:spPr bwMode="auto">
          <a:xfrm>
            <a:off x="-104122" y="5381175"/>
            <a:ext cx="8459788" cy="998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rtl="0" eaLnBrk="0" fontAlgn="base" hangingPunct="0">
              <a:lnSpc>
                <a:spcPct val="90000"/>
              </a:lnSpc>
              <a:spcBef>
                <a:spcPct val="0"/>
              </a:spcBef>
              <a:spcAft>
                <a:spcPct val="0"/>
              </a:spcAft>
              <a:defRPr sz="4000">
                <a:solidFill>
                  <a:srgbClr val="1E4191"/>
                </a:solidFill>
                <a:latin typeface="+mj-lt"/>
                <a:ea typeface="+mj-ea"/>
                <a:cs typeface="+mj-cs"/>
              </a:defRPr>
            </a:lvl1pPr>
            <a:lvl2pPr algn="l" rtl="0" eaLnBrk="0" fontAlgn="base" hangingPunct="0">
              <a:lnSpc>
                <a:spcPct val="90000"/>
              </a:lnSpc>
              <a:spcBef>
                <a:spcPct val="0"/>
              </a:spcBef>
              <a:spcAft>
                <a:spcPct val="0"/>
              </a:spcAft>
              <a:defRPr sz="4000">
                <a:solidFill>
                  <a:srgbClr val="1E4191"/>
                </a:solidFill>
                <a:latin typeface="GE Inspira Pitch" pitchFamily="34" charset="0"/>
              </a:defRPr>
            </a:lvl2pPr>
            <a:lvl3pPr algn="l" rtl="0" eaLnBrk="0" fontAlgn="base" hangingPunct="0">
              <a:lnSpc>
                <a:spcPct val="90000"/>
              </a:lnSpc>
              <a:spcBef>
                <a:spcPct val="0"/>
              </a:spcBef>
              <a:spcAft>
                <a:spcPct val="0"/>
              </a:spcAft>
              <a:defRPr sz="4000">
                <a:solidFill>
                  <a:srgbClr val="1E4191"/>
                </a:solidFill>
                <a:latin typeface="GE Inspira Pitch" pitchFamily="34" charset="0"/>
              </a:defRPr>
            </a:lvl3pPr>
            <a:lvl4pPr algn="l" rtl="0" eaLnBrk="0" fontAlgn="base" hangingPunct="0">
              <a:lnSpc>
                <a:spcPct val="90000"/>
              </a:lnSpc>
              <a:spcBef>
                <a:spcPct val="0"/>
              </a:spcBef>
              <a:spcAft>
                <a:spcPct val="0"/>
              </a:spcAft>
              <a:defRPr sz="4000">
                <a:solidFill>
                  <a:srgbClr val="1E4191"/>
                </a:solidFill>
                <a:latin typeface="GE Inspira Pitch" pitchFamily="34" charset="0"/>
              </a:defRPr>
            </a:lvl4pPr>
            <a:lvl5pPr algn="l" rtl="0" eaLnBrk="0" fontAlgn="base" hangingPunct="0">
              <a:lnSpc>
                <a:spcPct val="90000"/>
              </a:lnSpc>
              <a:spcBef>
                <a:spcPct val="0"/>
              </a:spcBef>
              <a:spcAft>
                <a:spcPct val="0"/>
              </a:spcAft>
              <a:defRPr sz="4000">
                <a:solidFill>
                  <a:srgbClr val="1E4191"/>
                </a:solidFill>
                <a:latin typeface="GE Inspira Pitch" pitchFamily="34" charset="0"/>
              </a:defRPr>
            </a:lvl5pPr>
            <a:lvl6pPr marL="457200" algn="l" rtl="0" fontAlgn="base">
              <a:lnSpc>
                <a:spcPct val="90000"/>
              </a:lnSpc>
              <a:spcBef>
                <a:spcPct val="0"/>
              </a:spcBef>
              <a:spcAft>
                <a:spcPct val="0"/>
              </a:spcAft>
              <a:defRPr sz="4000">
                <a:solidFill>
                  <a:srgbClr val="1E4191"/>
                </a:solidFill>
                <a:latin typeface="GE Inspira Pitch" pitchFamily="34" charset="0"/>
              </a:defRPr>
            </a:lvl6pPr>
            <a:lvl7pPr marL="914400" algn="l" rtl="0" fontAlgn="base">
              <a:lnSpc>
                <a:spcPct val="90000"/>
              </a:lnSpc>
              <a:spcBef>
                <a:spcPct val="0"/>
              </a:spcBef>
              <a:spcAft>
                <a:spcPct val="0"/>
              </a:spcAft>
              <a:defRPr sz="4000">
                <a:solidFill>
                  <a:srgbClr val="1E4191"/>
                </a:solidFill>
                <a:latin typeface="GE Inspira Pitch" pitchFamily="34" charset="0"/>
              </a:defRPr>
            </a:lvl7pPr>
            <a:lvl8pPr marL="1371600" algn="l" rtl="0" fontAlgn="base">
              <a:lnSpc>
                <a:spcPct val="90000"/>
              </a:lnSpc>
              <a:spcBef>
                <a:spcPct val="0"/>
              </a:spcBef>
              <a:spcAft>
                <a:spcPct val="0"/>
              </a:spcAft>
              <a:defRPr sz="4000">
                <a:solidFill>
                  <a:srgbClr val="1E4191"/>
                </a:solidFill>
                <a:latin typeface="GE Inspira Pitch" pitchFamily="34" charset="0"/>
              </a:defRPr>
            </a:lvl8pPr>
            <a:lvl9pPr marL="1828800" algn="l" rtl="0" fontAlgn="base">
              <a:lnSpc>
                <a:spcPct val="90000"/>
              </a:lnSpc>
              <a:spcBef>
                <a:spcPct val="0"/>
              </a:spcBef>
              <a:spcAft>
                <a:spcPct val="0"/>
              </a:spcAft>
              <a:defRPr sz="4000">
                <a:solidFill>
                  <a:srgbClr val="1E4191"/>
                </a:solidFill>
                <a:latin typeface="GE Inspira Pitch" pitchFamily="34" charset="0"/>
              </a:defRPr>
            </a:lvl9pPr>
          </a:lstStyle>
          <a:p>
            <a:pPr algn="r"/>
            <a:r>
              <a:rPr lang="en-US" sz="3200" dirty="0" smtClean="0"/>
              <a:t>...geometrically creating “weakest link” data transmission scenarios</a:t>
            </a:r>
            <a:endParaRPr lang="en-US" sz="3200" dirty="0"/>
          </a:p>
        </p:txBody>
      </p:sp>
      <p:cxnSp>
        <p:nvCxnSpPr>
          <p:cNvPr id="8" name="Straight Connector 7"/>
          <p:cNvCxnSpPr/>
          <p:nvPr/>
        </p:nvCxnSpPr>
        <p:spPr>
          <a:xfrm flipH="1">
            <a:off x="1434675" y="2310253"/>
            <a:ext cx="763853" cy="1120911"/>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5470634" y="2106848"/>
            <a:ext cx="930166" cy="528539"/>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27650" idx="1"/>
          </p:cNvCxnSpPr>
          <p:nvPr/>
        </p:nvCxnSpPr>
        <p:spPr>
          <a:xfrm flipH="1" flipV="1">
            <a:off x="3428895" y="1721577"/>
            <a:ext cx="847562" cy="1"/>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flipV="1">
            <a:off x="2932386" y="2310253"/>
            <a:ext cx="153811" cy="325134"/>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flipV="1">
            <a:off x="4675895" y="2184125"/>
            <a:ext cx="132592" cy="309368"/>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3973867" y="1985847"/>
            <a:ext cx="459076" cy="2084467"/>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flipV="1">
            <a:off x="5628290" y="3211652"/>
            <a:ext cx="489985" cy="487534"/>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239819" y="4471107"/>
            <a:ext cx="609371"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flipV="1">
            <a:off x="1907996" y="4212209"/>
            <a:ext cx="630249" cy="400792"/>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V="1">
            <a:off x="1907996" y="3699186"/>
            <a:ext cx="1024391" cy="151086"/>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2058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p:cTn id="7" dur="1000" fill="hold"/>
                                        <p:tgtEl>
                                          <p:spTgt spid="27650"/>
                                        </p:tgtEl>
                                        <p:attrNameLst>
                                          <p:attrName>ppt_w</p:attrName>
                                        </p:attrNameLst>
                                      </p:cBhvr>
                                      <p:tavLst>
                                        <p:tav tm="0">
                                          <p:val>
                                            <p:fltVal val="0"/>
                                          </p:val>
                                        </p:tav>
                                        <p:tav tm="100000">
                                          <p:val>
                                            <p:strVal val="#ppt_w"/>
                                          </p:val>
                                        </p:tav>
                                      </p:tavLst>
                                    </p:anim>
                                    <p:anim calcmode="lin" valueType="num">
                                      <p:cBhvr>
                                        <p:cTn id="8" dur="1000" fill="hold"/>
                                        <p:tgtEl>
                                          <p:spTgt spid="27650"/>
                                        </p:tgtEl>
                                        <p:attrNameLst>
                                          <p:attrName>ppt_h</p:attrName>
                                        </p:attrNameLst>
                                      </p:cBhvr>
                                      <p:tavLst>
                                        <p:tav tm="0">
                                          <p:val>
                                            <p:fltVal val="0"/>
                                          </p:val>
                                        </p:tav>
                                        <p:tav tm="100000">
                                          <p:val>
                                            <p:strVal val="#ppt_h"/>
                                          </p:val>
                                        </p:tav>
                                      </p:tavLst>
                                    </p:anim>
                                    <p:anim calcmode="lin" valueType="num">
                                      <p:cBhvr>
                                        <p:cTn id="9" dur="1000" fill="hold"/>
                                        <p:tgtEl>
                                          <p:spTgt spid="27650"/>
                                        </p:tgtEl>
                                        <p:attrNameLst>
                                          <p:attrName>style.rotation</p:attrName>
                                        </p:attrNameLst>
                                      </p:cBhvr>
                                      <p:tavLst>
                                        <p:tav tm="0">
                                          <p:val>
                                            <p:fltVal val="90"/>
                                          </p:val>
                                        </p:tav>
                                        <p:tav tm="100000">
                                          <p:val>
                                            <p:fltVal val="0"/>
                                          </p:val>
                                        </p:tav>
                                      </p:tavLst>
                                    </p:anim>
                                    <p:animEffect transition="in" filter="fade">
                                      <p:cBhvr>
                                        <p:cTn id="10" dur="1000"/>
                                        <p:tgtEl>
                                          <p:spTgt spid="27650"/>
                                        </p:tgtEl>
                                      </p:cBhvr>
                                    </p:animEffect>
                                  </p:childTnLst>
                                </p:cTn>
                              </p:par>
                              <p:par>
                                <p:cTn id="11" presetID="31" presetClass="entr" presetSubtype="0" fill="hold" nodeType="withEffect">
                                  <p:stCondLst>
                                    <p:cond delay="0"/>
                                  </p:stCondLst>
                                  <p:childTnLst>
                                    <p:set>
                                      <p:cBhvr>
                                        <p:cTn id="12" dur="1" fill="hold">
                                          <p:stCondLst>
                                            <p:cond delay="0"/>
                                          </p:stCondLst>
                                        </p:cTn>
                                        <p:tgtEl>
                                          <p:spTgt spid="27654"/>
                                        </p:tgtEl>
                                        <p:attrNameLst>
                                          <p:attrName>style.visibility</p:attrName>
                                        </p:attrNameLst>
                                      </p:cBhvr>
                                      <p:to>
                                        <p:strVal val="visible"/>
                                      </p:to>
                                    </p:set>
                                    <p:anim calcmode="lin" valueType="num">
                                      <p:cBhvr>
                                        <p:cTn id="13" dur="1000" fill="hold"/>
                                        <p:tgtEl>
                                          <p:spTgt spid="27654"/>
                                        </p:tgtEl>
                                        <p:attrNameLst>
                                          <p:attrName>ppt_w</p:attrName>
                                        </p:attrNameLst>
                                      </p:cBhvr>
                                      <p:tavLst>
                                        <p:tav tm="0">
                                          <p:val>
                                            <p:fltVal val="0"/>
                                          </p:val>
                                        </p:tav>
                                        <p:tav tm="100000">
                                          <p:val>
                                            <p:strVal val="#ppt_w"/>
                                          </p:val>
                                        </p:tav>
                                      </p:tavLst>
                                    </p:anim>
                                    <p:anim calcmode="lin" valueType="num">
                                      <p:cBhvr>
                                        <p:cTn id="14" dur="1000" fill="hold"/>
                                        <p:tgtEl>
                                          <p:spTgt spid="27654"/>
                                        </p:tgtEl>
                                        <p:attrNameLst>
                                          <p:attrName>ppt_h</p:attrName>
                                        </p:attrNameLst>
                                      </p:cBhvr>
                                      <p:tavLst>
                                        <p:tav tm="0">
                                          <p:val>
                                            <p:fltVal val="0"/>
                                          </p:val>
                                        </p:tav>
                                        <p:tav tm="100000">
                                          <p:val>
                                            <p:strVal val="#ppt_h"/>
                                          </p:val>
                                        </p:tav>
                                      </p:tavLst>
                                    </p:anim>
                                    <p:anim calcmode="lin" valueType="num">
                                      <p:cBhvr>
                                        <p:cTn id="15" dur="1000" fill="hold"/>
                                        <p:tgtEl>
                                          <p:spTgt spid="27654"/>
                                        </p:tgtEl>
                                        <p:attrNameLst>
                                          <p:attrName>style.rotation</p:attrName>
                                        </p:attrNameLst>
                                      </p:cBhvr>
                                      <p:tavLst>
                                        <p:tav tm="0">
                                          <p:val>
                                            <p:fltVal val="90"/>
                                          </p:val>
                                        </p:tav>
                                        <p:tav tm="100000">
                                          <p:val>
                                            <p:fltVal val="0"/>
                                          </p:val>
                                        </p:tav>
                                      </p:tavLst>
                                    </p:anim>
                                    <p:animEffect transition="in" filter="fade">
                                      <p:cBhvr>
                                        <p:cTn id="16" dur="1000"/>
                                        <p:tgtEl>
                                          <p:spTgt spid="27654"/>
                                        </p:tgtEl>
                                      </p:cBhvr>
                                    </p:animEffect>
                                  </p:childTnLst>
                                </p:cTn>
                              </p:par>
                              <p:par>
                                <p:cTn id="17" presetID="31" presetClass="entr" presetSubtype="0" fill="hold" nodeType="withEffect">
                                  <p:stCondLst>
                                    <p:cond delay="0"/>
                                  </p:stCondLst>
                                  <p:childTnLst>
                                    <p:set>
                                      <p:cBhvr>
                                        <p:cTn id="18" dur="1" fill="hold">
                                          <p:stCondLst>
                                            <p:cond delay="0"/>
                                          </p:stCondLst>
                                        </p:cTn>
                                        <p:tgtEl>
                                          <p:spTgt spid="27656"/>
                                        </p:tgtEl>
                                        <p:attrNameLst>
                                          <p:attrName>style.visibility</p:attrName>
                                        </p:attrNameLst>
                                      </p:cBhvr>
                                      <p:to>
                                        <p:strVal val="visible"/>
                                      </p:to>
                                    </p:set>
                                    <p:anim calcmode="lin" valueType="num">
                                      <p:cBhvr>
                                        <p:cTn id="19" dur="1000" fill="hold"/>
                                        <p:tgtEl>
                                          <p:spTgt spid="27656"/>
                                        </p:tgtEl>
                                        <p:attrNameLst>
                                          <p:attrName>ppt_w</p:attrName>
                                        </p:attrNameLst>
                                      </p:cBhvr>
                                      <p:tavLst>
                                        <p:tav tm="0">
                                          <p:val>
                                            <p:fltVal val="0"/>
                                          </p:val>
                                        </p:tav>
                                        <p:tav tm="100000">
                                          <p:val>
                                            <p:strVal val="#ppt_w"/>
                                          </p:val>
                                        </p:tav>
                                      </p:tavLst>
                                    </p:anim>
                                    <p:anim calcmode="lin" valueType="num">
                                      <p:cBhvr>
                                        <p:cTn id="20" dur="1000" fill="hold"/>
                                        <p:tgtEl>
                                          <p:spTgt spid="27656"/>
                                        </p:tgtEl>
                                        <p:attrNameLst>
                                          <p:attrName>ppt_h</p:attrName>
                                        </p:attrNameLst>
                                      </p:cBhvr>
                                      <p:tavLst>
                                        <p:tav tm="0">
                                          <p:val>
                                            <p:fltVal val="0"/>
                                          </p:val>
                                        </p:tav>
                                        <p:tav tm="100000">
                                          <p:val>
                                            <p:strVal val="#ppt_h"/>
                                          </p:val>
                                        </p:tav>
                                      </p:tavLst>
                                    </p:anim>
                                    <p:anim calcmode="lin" valueType="num">
                                      <p:cBhvr>
                                        <p:cTn id="21" dur="1000" fill="hold"/>
                                        <p:tgtEl>
                                          <p:spTgt spid="27656"/>
                                        </p:tgtEl>
                                        <p:attrNameLst>
                                          <p:attrName>style.rotation</p:attrName>
                                        </p:attrNameLst>
                                      </p:cBhvr>
                                      <p:tavLst>
                                        <p:tav tm="0">
                                          <p:val>
                                            <p:fltVal val="90"/>
                                          </p:val>
                                        </p:tav>
                                        <p:tav tm="100000">
                                          <p:val>
                                            <p:fltVal val="0"/>
                                          </p:val>
                                        </p:tav>
                                      </p:tavLst>
                                    </p:anim>
                                    <p:animEffect transition="in" filter="fade">
                                      <p:cBhvr>
                                        <p:cTn id="22" dur="1000"/>
                                        <p:tgtEl>
                                          <p:spTgt spid="27656"/>
                                        </p:tgtEl>
                                      </p:cBhvr>
                                    </p:animEffect>
                                  </p:childTnLst>
                                </p:cTn>
                              </p:par>
                              <p:par>
                                <p:cTn id="23" presetID="31" presetClass="entr" presetSubtype="0" fill="hold" nodeType="withEffect">
                                  <p:stCondLst>
                                    <p:cond delay="0"/>
                                  </p:stCondLst>
                                  <p:childTnLst>
                                    <p:set>
                                      <p:cBhvr>
                                        <p:cTn id="24" dur="1" fill="hold">
                                          <p:stCondLst>
                                            <p:cond delay="0"/>
                                          </p:stCondLst>
                                        </p:cTn>
                                        <p:tgtEl>
                                          <p:spTgt spid="27658"/>
                                        </p:tgtEl>
                                        <p:attrNameLst>
                                          <p:attrName>style.visibility</p:attrName>
                                        </p:attrNameLst>
                                      </p:cBhvr>
                                      <p:to>
                                        <p:strVal val="visible"/>
                                      </p:to>
                                    </p:set>
                                    <p:anim calcmode="lin" valueType="num">
                                      <p:cBhvr>
                                        <p:cTn id="25" dur="1000" fill="hold"/>
                                        <p:tgtEl>
                                          <p:spTgt spid="27658"/>
                                        </p:tgtEl>
                                        <p:attrNameLst>
                                          <p:attrName>ppt_w</p:attrName>
                                        </p:attrNameLst>
                                      </p:cBhvr>
                                      <p:tavLst>
                                        <p:tav tm="0">
                                          <p:val>
                                            <p:fltVal val="0"/>
                                          </p:val>
                                        </p:tav>
                                        <p:tav tm="100000">
                                          <p:val>
                                            <p:strVal val="#ppt_w"/>
                                          </p:val>
                                        </p:tav>
                                      </p:tavLst>
                                    </p:anim>
                                    <p:anim calcmode="lin" valueType="num">
                                      <p:cBhvr>
                                        <p:cTn id="26" dur="1000" fill="hold"/>
                                        <p:tgtEl>
                                          <p:spTgt spid="27658"/>
                                        </p:tgtEl>
                                        <p:attrNameLst>
                                          <p:attrName>ppt_h</p:attrName>
                                        </p:attrNameLst>
                                      </p:cBhvr>
                                      <p:tavLst>
                                        <p:tav tm="0">
                                          <p:val>
                                            <p:fltVal val="0"/>
                                          </p:val>
                                        </p:tav>
                                        <p:tav tm="100000">
                                          <p:val>
                                            <p:strVal val="#ppt_h"/>
                                          </p:val>
                                        </p:tav>
                                      </p:tavLst>
                                    </p:anim>
                                    <p:anim calcmode="lin" valueType="num">
                                      <p:cBhvr>
                                        <p:cTn id="27" dur="1000" fill="hold"/>
                                        <p:tgtEl>
                                          <p:spTgt spid="27658"/>
                                        </p:tgtEl>
                                        <p:attrNameLst>
                                          <p:attrName>style.rotation</p:attrName>
                                        </p:attrNameLst>
                                      </p:cBhvr>
                                      <p:tavLst>
                                        <p:tav tm="0">
                                          <p:val>
                                            <p:fltVal val="90"/>
                                          </p:val>
                                        </p:tav>
                                        <p:tav tm="100000">
                                          <p:val>
                                            <p:fltVal val="0"/>
                                          </p:val>
                                        </p:tav>
                                      </p:tavLst>
                                    </p:anim>
                                    <p:animEffect transition="in" filter="fade">
                                      <p:cBhvr>
                                        <p:cTn id="28" dur="1000"/>
                                        <p:tgtEl>
                                          <p:spTgt spid="27658"/>
                                        </p:tgtEl>
                                      </p:cBhvr>
                                    </p:animEffect>
                                  </p:childTnLst>
                                </p:cTn>
                              </p:par>
                              <p:par>
                                <p:cTn id="29" presetID="31" presetClass="entr" presetSubtype="0" fill="hold" nodeType="withEffect">
                                  <p:stCondLst>
                                    <p:cond delay="0"/>
                                  </p:stCondLst>
                                  <p:childTnLst>
                                    <p:set>
                                      <p:cBhvr>
                                        <p:cTn id="30" dur="1" fill="hold">
                                          <p:stCondLst>
                                            <p:cond delay="0"/>
                                          </p:stCondLst>
                                        </p:cTn>
                                        <p:tgtEl>
                                          <p:spTgt spid="27660"/>
                                        </p:tgtEl>
                                        <p:attrNameLst>
                                          <p:attrName>style.visibility</p:attrName>
                                        </p:attrNameLst>
                                      </p:cBhvr>
                                      <p:to>
                                        <p:strVal val="visible"/>
                                      </p:to>
                                    </p:set>
                                    <p:anim calcmode="lin" valueType="num">
                                      <p:cBhvr>
                                        <p:cTn id="31" dur="1000" fill="hold"/>
                                        <p:tgtEl>
                                          <p:spTgt spid="27660"/>
                                        </p:tgtEl>
                                        <p:attrNameLst>
                                          <p:attrName>ppt_w</p:attrName>
                                        </p:attrNameLst>
                                      </p:cBhvr>
                                      <p:tavLst>
                                        <p:tav tm="0">
                                          <p:val>
                                            <p:fltVal val="0"/>
                                          </p:val>
                                        </p:tav>
                                        <p:tav tm="100000">
                                          <p:val>
                                            <p:strVal val="#ppt_w"/>
                                          </p:val>
                                        </p:tav>
                                      </p:tavLst>
                                    </p:anim>
                                    <p:anim calcmode="lin" valueType="num">
                                      <p:cBhvr>
                                        <p:cTn id="32" dur="1000" fill="hold"/>
                                        <p:tgtEl>
                                          <p:spTgt spid="27660"/>
                                        </p:tgtEl>
                                        <p:attrNameLst>
                                          <p:attrName>ppt_h</p:attrName>
                                        </p:attrNameLst>
                                      </p:cBhvr>
                                      <p:tavLst>
                                        <p:tav tm="0">
                                          <p:val>
                                            <p:fltVal val="0"/>
                                          </p:val>
                                        </p:tav>
                                        <p:tav tm="100000">
                                          <p:val>
                                            <p:strVal val="#ppt_h"/>
                                          </p:val>
                                        </p:tav>
                                      </p:tavLst>
                                    </p:anim>
                                    <p:anim calcmode="lin" valueType="num">
                                      <p:cBhvr>
                                        <p:cTn id="33" dur="1000" fill="hold"/>
                                        <p:tgtEl>
                                          <p:spTgt spid="27660"/>
                                        </p:tgtEl>
                                        <p:attrNameLst>
                                          <p:attrName>style.rotation</p:attrName>
                                        </p:attrNameLst>
                                      </p:cBhvr>
                                      <p:tavLst>
                                        <p:tav tm="0">
                                          <p:val>
                                            <p:fltVal val="90"/>
                                          </p:val>
                                        </p:tav>
                                        <p:tav tm="100000">
                                          <p:val>
                                            <p:fltVal val="0"/>
                                          </p:val>
                                        </p:tav>
                                      </p:tavLst>
                                    </p:anim>
                                    <p:animEffect transition="in" filter="fade">
                                      <p:cBhvr>
                                        <p:cTn id="34" dur="1000"/>
                                        <p:tgtEl>
                                          <p:spTgt spid="27660"/>
                                        </p:tgtEl>
                                      </p:cBhvr>
                                    </p:animEffect>
                                  </p:childTnLst>
                                </p:cTn>
                              </p:par>
                              <p:par>
                                <p:cTn id="35" presetID="31" presetClass="entr" presetSubtype="0" fill="hold" nodeType="withEffect">
                                  <p:stCondLst>
                                    <p:cond delay="0"/>
                                  </p:stCondLst>
                                  <p:childTnLst>
                                    <p:set>
                                      <p:cBhvr>
                                        <p:cTn id="36" dur="1" fill="hold">
                                          <p:stCondLst>
                                            <p:cond delay="0"/>
                                          </p:stCondLst>
                                        </p:cTn>
                                        <p:tgtEl>
                                          <p:spTgt spid="27662"/>
                                        </p:tgtEl>
                                        <p:attrNameLst>
                                          <p:attrName>style.visibility</p:attrName>
                                        </p:attrNameLst>
                                      </p:cBhvr>
                                      <p:to>
                                        <p:strVal val="visible"/>
                                      </p:to>
                                    </p:set>
                                    <p:anim calcmode="lin" valueType="num">
                                      <p:cBhvr>
                                        <p:cTn id="37" dur="1000" fill="hold"/>
                                        <p:tgtEl>
                                          <p:spTgt spid="27662"/>
                                        </p:tgtEl>
                                        <p:attrNameLst>
                                          <p:attrName>ppt_w</p:attrName>
                                        </p:attrNameLst>
                                      </p:cBhvr>
                                      <p:tavLst>
                                        <p:tav tm="0">
                                          <p:val>
                                            <p:fltVal val="0"/>
                                          </p:val>
                                        </p:tav>
                                        <p:tav tm="100000">
                                          <p:val>
                                            <p:strVal val="#ppt_w"/>
                                          </p:val>
                                        </p:tav>
                                      </p:tavLst>
                                    </p:anim>
                                    <p:anim calcmode="lin" valueType="num">
                                      <p:cBhvr>
                                        <p:cTn id="38" dur="1000" fill="hold"/>
                                        <p:tgtEl>
                                          <p:spTgt spid="27662"/>
                                        </p:tgtEl>
                                        <p:attrNameLst>
                                          <p:attrName>ppt_h</p:attrName>
                                        </p:attrNameLst>
                                      </p:cBhvr>
                                      <p:tavLst>
                                        <p:tav tm="0">
                                          <p:val>
                                            <p:fltVal val="0"/>
                                          </p:val>
                                        </p:tav>
                                        <p:tav tm="100000">
                                          <p:val>
                                            <p:strVal val="#ppt_h"/>
                                          </p:val>
                                        </p:tav>
                                      </p:tavLst>
                                    </p:anim>
                                    <p:anim calcmode="lin" valueType="num">
                                      <p:cBhvr>
                                        <p:cTn id="39" dur="1000" fill="hold"/>
                                        <p:tgtEl>
                                          <p:spTgt spid="27662"/>
                                        </p:tgtEl>
                                        <p:attrNameLst>
                                          <p:attrName>style.rotation</p:attrName>
                                        </p:attrNameLst>
                                      </p:cBhvr>
                                      <p:tavLst>
                                        <p:tav tm="0">
                                          <p:val>
                                            <p:fltVal val="90"/>
                                          </p:val>
                                        </p:tav>
                                        <p:tav tm="100000">
                                          <p:val>
                                            <p:fltVal val="0"/>
                                          </p:val>
                                        </p:tav>
                                      </p:tavLst>
                                    </p:anim>
                                    <p:animEffect transition="in" filter="fade">
                                      <p:cBhvr>
                                        <p:cTn id="40" dur="1000"/>
                                        <p:tgtEl>
                                          <p:spTgt spid="27662"/>
                                        </p:tgtEl>
                                      </p:cBhvr>
                                    </p:animEffect>
                                  </p:childTnLst>
                                </p:cTn>
                              </p:par>
                              <p:par>
                                <p:cTn id="41" presetID="31" presetClass="entr" presetSubtype="0" fill="hold" nodeType="withEffect">
                                  <p:stCondLst>
                                    <p:cond delay="0"/>
                                  </p:stCondLst>
                                  <p:childTnLst>
                                    <p:set>
                                      <p:cBhvr>
                                        <p:cTn id="42" dur="1" fill="hold">
                                          <p:stCondLst>
                                            <p:cond delay="0"/>
                                          </p:stCondLst>
                                        </p:cTn>
                                        <p:tgtEl>
                                          <p:spTgt spid="27664"/>
                                        </p:tgtEl>
                                        <p:attrNameLst>
                                          <p:attrName>style.visibility</p:attrName>
                                        </p:attrNameLst>
                                      </p:cBhvr>
                                      <p:to>
                                        <p:strVal val="visible"/>
                                      </p:to>
                                    </p:set>
                                    <p:anim calcmode="lin" valueType="num">
                                      <p:cBhvr>
                                        <p:cTn id="43" dur="1000" fill="hold"/>
                                        <p:tgtEl>
                                          <p:spTgt spid="27664"/>
                                        </p:tgtEl>
                                        <p:attrNameLst>
                                          <p:attrName>ppt_w</p:attrName>
                                        </p:attrNameLst>
                                      </p:cBhvr>
                                      <p:tavLst>
                                        <p:tav tm="0">
                                          <p:val>
                                            <p:fltVal val="0"/>
                                          </p:val>
                                        </p:tav>
                                        <p:tav tm="100000">
                                          <p:val>
                                            <p:strVal val="#ppt_w"/>
                                          </p:val>
                                        </p:tav>
                                      </p:tavLst>
                                    </p:anim>
                                    <p:anim calcmode="lin" valueType="num">
                                      <p:cBhvr>
                                        <p:cTn id="44" dur="1000" fill="hold"/>
                                        <p:tgtEl>
                                          <p:spTgt spid="27664"/>
                                        </p:tgtEl>
                                        <p:attrNameLst>
                                          <p:attrName>ppt_h</p:attrName>
                                        </p:attrNameLst>
                                      </p:cBhvr>
                                      <p:tavLst>
                                        <p:tav tm="0">
                                          <p:val>
                                            <p:fltVal val="0"/>
                                          </p:val>
                                        </p:tav>
                                        <p:tav tm="100000">
                                          <p:val>
                                            <p:strVal val="#ppt_h"/>
                                          </p:val>
                                        </p:tav>
                                      </p:tavLst>
                                    </p:anim>
                                    <p:anim calcmode="lin" valueType="num">
                                      <p:cBhvr>
                                        <p:cTn id="45" dur="1000" fill="hold"/>
                                        <p:tgtEl>
                                          <p:spTgt spid="27664"/>
                                        </p:tgtEl>
                                        <p:attrNameLst>
                                          <p:attrName>style.rotation</p:attrName>
                                        </p:attrNameLst>
                                      </p:cBhvr>
                                      <p:tavLst>
                                        <p:tav tm="0">
                                          <p:val>
                                            <p:fltVal val="90"/>
                                          </p:val>
                                        </p:tav>
                                        <p:tav tm="100000">
                                          <p:val>
                                            <p:fltVal val="0"/>
                                          </p:val>
                                        </p:tav>
                                      </p:tavLst>
                                    </p:anim>
                                    <p:animEffect transition="in" filter="fade">
                                      <p:cBhvr>
                                        <p:cTn id="46" dur="1000"/>
                                        <p:tgtEl>
                                          <p:spTgt spid="27664"/>
                                        </p:tgtEl>
                                      </p:cBhvr>
                                    </p:animEffect>
                                  </p:childTnLst>
                                </p:cTn>
                              </p:par>
                              <p:par>
                                <p:cTn id="47" presetID="31" presetClass="entr" presetSubtype="0" fill="hold" nodeType="withEffect">
                                  <p:stCondLst>
                                    <p:cond delay="0"/>
                                  </p:stCondLst>
                                  <p:childTnLst>
                                    <p:set>
                                      <p:cBhvr>
                                        <p:cTn id="48" dur="1" fill="hold">
                                          <p:stCondLst>
                                            <p:cond delay="0"/>
                                          </p:stCondLst>
                                        </p:cTn>
                                        <p:tgtEl>
                                          <p:spTgt spid="27666"/>
                                        </p:tgtEl>
                                        <p:attrNameLst>
                                          <p:attrName>style.visibility</p:attrName>
                                        </p:attrNameLst>
                                      </p:cBhvr>
                                      <p:to>
                                        <p:strVal val="visible"/>
                                      </p:to>
                                    </p:set>
                                    <p:anim calcmode="lin" valueType="num">
                                      <p:cBhvr>
                                        <p:cTn id="49" dur="1000" fill="hold"/>
                                        <p:tgtEl>
                                          <p:spTgt spid="27666"/>
                                        </p:tgtEl>
                                        <p:attrNameLst>
                                          <p:attrName>ppt_w</p:attrName>
                                        </p:attrNameLst>
                                      </p:cBhvr>
                                      <p:tavLst>
                                        <p:tav tm="0">
                                          <p:val>
                                            <p:fltVal val="0"/>
                                          </p:val>
                                        </p:tav>
                                        <p:tav tm="100000">
                                          <p:val>
                                            <p:strVal val="#ppt_w"/>
                                          </p:val>
                                        </p:tav>
                                      </p:tavLst>
                                    </p:anim>
                                    <p:anim calcmode="lin" valueType="num">
                                      <p:cBhvr>
                                        <p:cTn id="50" dur="1000" fill="hold"/>
                                        <p:tgtEl>
                                          <p:spTgt spid="27666"/>
                                        </p:tgtEl>
                                        <p:attrNameLst>
                                          <p:attrName>ppt_h</p:attrName>
                                        </p:attrNameLst>
                                      </p:cBhvr>
                                      <p:tavLst>
                                        <p:tav tm="0">
                                          <p:val>
                                            <p:fltVal val="0"/>
                                          </p:val>
                                        </p:tav>
                                        <p:tav tm="100000">
                                          <p:val>
                                            <p:strVal val="#ppt_h"/>
                                          </p:val>
                                        </p:tav>
                                      </p:tavLst>
                                    </p:anim>
                                    <p:anim calcmode="lin" valueType="num">
                                      <p:cBhvr>
                                        <p:cTn id="51" dur="1000" fill="hold"/>
                                        <p:tgtEl>
                                          <p:spTgt spid="27666"/>
                                        </p:tgtEl>
                                        <p:attrNameLst>
                                          <p:attrName>style.rotation</p:attrName>
                                        </p:attrNameLst>
                                      </p:cBhvr>
                                      <p:tavLst>
                                        <p:tav tm="0">
                                          <p:val>
                                            <p:fltVal val="90"/>
                                          </p:val>
                                        </p:tav>
                                        <p:tav tm="100000">
                                          <p:val>
                                            <p:fltVal val="0"/>
                                          </p:val>
                                        </p:tav>
                                      </p:tavLst>
                                    </p:anim>
                                    <p:animEffect transition="in" filter="fade">
                                      <p:cBhvr>
                                        <p:cTn id="52" dur="1000"/>
                                        <p:tgtEl>
                                          <p:spTgt spid="27666"/>
                                        </p:tgtEl>
                                      </p:cBhvr>
                                    </p:animEffect>
                                  </p:childTnLst>
                                </p:cTn>
                              </p:par>
                              <p:par>
                                <p:cTn id="53" presetID="31" presetClass="entr" presetSubtype="0" fill="hold" nodeType="with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p:cTn id="55" dur="1000" fill="hold"/>
                                        <p:tgtEl>
                                          <p:spTgt spid="8"/>
                                        </p:tgtEl>
                                        <p:attrNameLst>
                                          <p:attrName>ppt_w</p:attrName>
                                        </p:attrNameLst>
                                      </p:cBhvr>
                                      <p:tavLst>
                                        <p:tav tm="0">
                                          <p:val>
                                            <p:fltVal val="0"/>
                                          </p:val>
                                        </p:tav>
                                        <p:tav tm="100000">
                                          <p:val>
                                            <p:strVal val="#ppt_w"/>
                                          </p:val>
                                        </p:tav>
                                      </p:tavLst>
                                    </p:anim>
                                    <p:anim calcmode="lin" valueType="num">
                                      <p:cBhvr>
                                        <p:cTn id="56" dur="1000" fill="hold"/>
                                        <p:tgtEl>
                                          <p:spTgt spid="8"/>
                                        </p:tgtEl>
                                        <p:attrNameLst>
                                          <p:attrName>ppt_h</p:attrName>
                                        </p:attrNameLst>
                                      </p:cBhvr>
                                      <p:tavLst>
                                        <p:tav tm="0">
                                          <p:val>
                                            <p:fltVal val="0"/>
                                          </p:val>
                                        </p:tav>
                                        <p:tav tm="100000">
                                          <p:val>
                                            <p:strVal val="#ppt_h"/>
                                          </p:val>
                                        </p:tav>
                                      </p:tavLst>
                                    </p:anim>
                                    <p:anim calcmode="lin" valueType="num">
                                      <p:cBhvr>
                                        <p:cTn id="57" dur="1000" fill="hold"/>
                                        <p:tgtEl>
                                          <p:spTgt spid="8"/>
                                        </p:tgtEl>
                                        <p:attrNameLst>
                                          <p:attrName>style.rotation</p:attrName>
                                        </p:attrNameLst>
                                      </p:cBhvr>
                                      <p:tavLst>
                                        <p:tav tm="0">
                                          <p:val>
                                            <p:fltVal val="90"/>
                                          </p:val>
                                        </p:tav>
                                        <p:tav tm="100000">
                                          <p:val>
                                            <p:fltVal val="0"/>
                                          </p:val>
                                        </p:tav>
                                      </p:tavLst>
                                    </p:anim>
                                    <p:animEffect transition="in" filter="fade">
                                      <p:cBhvr>
                                        <p:cTn id="58" dur="1000"/>
                                        <p:tgtEl>
                                          <p:spTgt spid="8"/>
                                        </p:tgtEl>
                                      </p:cBhvr>
                                    </p:animEffect>
                                  </p:childTnLst>
                                </p:cTn>
                              </p:par>
                              <p:par>
                                <p:cTn id="59" presetID="31" presetClass="entr" presetSubtype="0" fill="hold" nodeType="with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1000" fill="hold"/>
                                        <p:tgtEl>
                                          <p:spTgt spid="21"/>
                                        </p:tgtEl>
                                        <p:attrNameLst>
                                          <p:attrName>ppt_w</p:attrName>
                                        </p:attrNameLst>
                                      </p:cBhvr>
                                      <p:tavLst>
                                        <p:tav tm="0">
                                          <p:val>
                                            <p:fltVal val="0"/>
                                          </p:val>
                                        </p:tav>
                                        <p:tav tm="100000">
                                          <p:val>
                                            <p:strVal val="#ppt_w"/>
                                          </p:val>
                                        </p:tav>
                                      </p:tavLst>
                                    </p:anim>
                                    <p:anim calcmode="lin" valueType="num">
                                      <p:cBhvr>
                                        <p:cTn id="62" dur="1000" fill="hold"/>
                                        <p:tgtEl>
                                          <p:spTgt spid="21"/>
                                        </p:tgtEl>
                                        <p:attrNameLst>
                                          <p:attrName>ppt_h</p:attrName>
                                        </p:attrNameLst>
                                      </p:cBhvr>
                                      <p:tavLst>
                                        <p:tav tm="0">
                                          <p:val>
                                            <p:fltVal val="0"/>
                                          </p:val>
                                        </p:tav>
                                        <p:tav tm="100000">
                                          <p:val>
                                            <p:strVal val="#ppt_h"/>
                                          </p:val>
                                        </p:tav>
                                      </p:tavLst>
                                    </p:anim>
                                    <p:anim calcmode="lin" valueType="num">
                                      <p:cBhvr>
                                        <p:cTn id="63" dur="1000" fill="hold"/>
                                        <p:tgtEl>
                                          <p:spTgt spid="21"/>
                                        </p:tgtEl>
                                        <p:attrNameLst>
                                          <p:attrName>style.rotation</p:attrName>
                                        </p:attrNameLst>
                                      </p:cBhvr>
                                      <p:tavLst>
                                        <p:tav tm="0">
                                          <p:val>
                                            <p:fltVal val="90"/>
                                          </p:val>
                                        </p:tav>
                                        <p:tav tm="100000">
                                          <p:val>
                                            <p:fltVal val="0"/>
                                          </p:val>
                                        </p:tav>
                                      </p:tavLst>
                                    </p:anim>
                                    <p:animEffect transition="in" filter="fade">
                                      <p:cBhvr>
                                        <p:cTn id="64" dur="1000"/>
                                        <p:tgtEl>
                                          <p:spTgt spid="21"/>
                                        </p:tgtEl>
                                      </p:cBhvr>
                                    </p:animEffect>
                                  </p:childTnLst>
                                </p:cTn>
                              </p:par>
                              <p:par>
                                <p:cTn id="65" presetID="31" presetClass="entr" presetSubtype="0"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1000" fill="hold"/>
                                        <p:tgtEl>
                                          <p:spTgt spid="24"/>
                                        </p:tgtEl>
                                        <p:attrNameLst>
                                          <p:attrName>ppt_w</p:attrName>
                                        </p:attrNameLst>
                                      </p:cBhvr>
                                      <p:tavLst>
                                        <p:tav tm="0">
                                          <p:val>
                                            <p:fltVal val="0"/>
                                          </p:val>
                                        </p:tav>
                                        <p:tav tm="100000">
                                          <p:val>
                                            <p:strVal val="#ppt_w"/>
                                          </p:val>
                                        </p:tav>
                                      </p:tavLst>
                                    </p:anim>
                                    <p:anim calcmode="lin" valueType="num">
                                      <p:cBhvr>
                                        <p:cTn id="68" dur="1000" fill="hold"/>
                                        <p:tgtEl>
                                          <p:spTgt spid="24"/>
                                        </p:tgtEl>
                                        <p:attrNameLst>
                                          <p:attrName>ppt_h</p:attrName>
                                        </p:attrNameLst>
                                      </p:cBhvr>
                                      <p:tavLst>
                                        <p:tav tm="0">
                                          <p:val>
                                            <p:fltVal val="0"/>
                                          </p:val>
                                        </p:tav>
                                        <p:tav tm="100000">
                                          <p:val>
                                            <p:strVal val="#ppt_h"/>
                                          </p:val>
                                        </p:tav>
                                      </p:tavLst>
                                    </p:anim>
                                    <p:anim calcmode="lin" valueType="num">
                                      <p:cBhvr>
                                        <p:cTn id="69" dur="1000" fill="hold"/>
                                        <p:tgtEl>
                                          <p:spTgt spid="24"/>
                                        </p:tgtEl>
                                        <p:attrNameLst>
                                          <p:attrName>style.rotation</p:attrName>
                                        </p:attrNameLst>
                                      </p:cBhvr>
                                      <p:tavLst>
                                        <p:tav tm="0">
                                          <p:val>
                                            <p:fltVal val="90"/>
                                          </p:val>
                                        </p:tav>
                                        <p:tav tm="100000">
                                          <p:val>
                                            <p:fltVal val="0"/>
                                          </p:val>
                                        </p:tav>
                                      </p:tavLst>
                                    </p:anim>
                                    <p:animEffect transition="in" filter="fade">
                                      <p:cBhvr>
                                        <p:cTn id="70" dur="1000"/>
                                        <p:tgtEl>
                                          <p:spTgt spid="24"/>
                                        </p:tgtEl>
                                      </p:cBhvr>
                                    </p:animEffect>
                                  </p:childTnLst>
                                </p:cTn>
                              </p:par>
                              <p:par>
                                <p:cTn id="71" presetID="31" presetClass="entr" presetSubtype="0" fill="hold" nodeType="with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p:cTn id="73" dur="1000" fill="hold"/>
                                        <p:tgtEl>
                                          <p:spTgt spid="28"/>
                                        </p:tgtEl>
                                        <p:attrNameLst>
                                          <p:attrName>ppt_w</p:attrName>
                                        </p:attrNameLst>
                                      </p:cBhvr>
                                      <p:tavLst>
                                        <p:tav tm="0">
                                          <p:val>
                                            <p:fltVal val="0"/>
                                          </p:val>
                                        </p:tav>
                                        <p:tav tm="100000">
                                          <p:val>
                                            <p:strVal val="#ppt_w"/>
                                          </p:val>
                                        </p:tav>
                                      </p:tavLst>
                                    </p:anim>
                                    <p:anim calcmode="lin" valueType="num">
                                      <p:cBhvr>
                                        <p:cTn id="74" dur="1000" fill="hold"/>
                                        <p:tgtEl>
                                          <p:spTgt spid="28"/>
                                        </p:tgtEl>
                                        <p:attrNameLst>
                                          <p:attrName>ppt_h</p:attrName>
                                        </p:attrNameLst>
                                      </p:cBhvr>
                                      <p:tavLst>
                                        <p:tav tm="0">
                                          <p:val>
                                            <p:fltVal val="0"/>
                                          </p:val>
                                        </p:tav>
                                        <p:tav tm="100000">
                                          <p:val>
                                            <p:strVal val="#ppt_h"/>
                                          </p:val>
                                        </p:tav>
                                      </p:tavLst>
                                    </p:anim>
                                    <p:anim calcmode="lin" valueType="num">
                                      <p:cBhvr>
                                        <p:cTn id="75" dur="1000" fill="hold"/>
                                        <p:tgtEl>
                                          <p:spTgt spid="28"/>
                                        </p:tgtEl>
                                        <p:attrNameLst>
                                          <p:attrName>style.rotation</p:attrName>
                                        </p:attrNameLst>
                                      </p:cBhvr>
                                      <p:tavLst>
                                        <p:tav tm="0">
                                          <p:val>
                                            <p:fltVal val="90"/>
                                          </p:val>
                                        </p:tav>
                                        <p:tav tm="100000">
                                          <p:val>
                                            <p:fltVal val="0"/>
                                          </p:val>
                                        </p:tav>
                                      </p:tavLst>
                                    </p:anim>
                                    <p:animEffect transition="in" filter="fade">
                                      <p:cBhvr>
                                        <p:cTn id="76" dur="1000"/>
                                        <p:tgtEl>
                                          <p:spTgt spid="28"/>
                                        </p:tgtEl>
                                      </p:cBhvr>
                                    </p:animEffect>
                                  </p:childTnLst>
                                </p:cTn>
                              </p:par>
                              <p:par>
                                <p:cTn id="77" presetID="31" presetClass="entr" presetSubtype="0" fill="hold" nodeType="with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p:cTn id="79" dur="1000" fill="hold"/>
                                        <p:tgtEl>
                                          <p:spTgt spid="32"/>
                                        </p:tgtEl>
                                        <p:attrNameLst>
                                          <p:attrName>ppt_w</p:attrName>
                                        </p:attrNameLst>
                                      </p:cBhvr>
                                      <p:tavLst>
                                        <p:tav tm="0">
                                          <p:val>
                                            <p:fltVal val="0"/>
                                          </p:val>
                                        </p:tav>
                                        <p:tav tm="100000">
                                          <p:val>
                                            <p:strVal val="#ppt_w"/>
                                          </p:val>
                                        </p:tav>
                                      </p:tavLst>
                                    </p:anim>
                                    <p:anim calcmode="lin" valueType="num">
                                      <p:cBhvr>
                                        <p:cTn id="80" dur="1000" fill="hold"/>
                                        <p:tgtEl>
                                          <p:spTgt spid="32"/>
                                        </p:tgtEl>
                                        <p:attrNameLst>
                                          <p:attrName>ppt_h</p:attrName>
                                        </p:attrNameLst>
                                      </p:cBhvr>
                                      <p:tavLst>
                                        <p:tav tm="0">
                                          <p:val>
                                            <p:fltVal val="0"/>
                                          </p:val>
                                        </p:tav>
                                        <p:tav tm="100000">
                                          <p:val>
                                            <p:strVal val="#ppt_h"/>
                                          </p:val>
                                        </p:tav>
                                      </p:tavLst>
                                    </p:anim>
                                    <p:anim calcmode="lin" valueType="num">
                                      <p:cBhvr>
                                        <p:cTn id="81" dur="1000" fill="hold"/>
                                        <p:tgtEl>
                                          <p:spTgt spid="32"/>
                                        </p:tgtEl>
                                        <p:attrNameLst>
                                          <p:attrName>style.rotation</p:attrName>
                                        </p:attrNameLst>
                                      </p:cBhvr>
                                      <p:tavLst>
                                        <p:tav tm="0">
                                          <p:val>
                                            <p:fltVal val="90"/>
                                          </p:val>
                                        </p:tav>
                                        <p:tav tm="100000">
                                          <p:val>
                                            <p:fltVal val="0"/>
                                          </p:val>
                                        </p:tav>
                                      </p:tavLst>
                                    </p:anim>
                                    <p:animEffect transition="in" filter="fade">
                                      <p:cBhvr>
                                        <p:cTn id="82" dur="1000"/>
                                        <p:tgtEl>
                                          <p:spTgt spid="32"/>
                                        </p:tgtEl>
                                      </p:cBhvr>
                                    </p:animEffect>
                                  </p:childTnLst>
                                </p:cTn>
                              </p:par>
                              <p:par>
                                <p:cTn id="83" presetID="31" presetClass="entr" presetSubtype="0" fill="hold" nodeType="withEffect">
                                  <p:stCondLst>
                                    <p:cond delay="0"/>
                                  </p:stCondLst>
                                  <p:childTnLst>
                                    <p:set>
                                      <p:cBhvr>
                                        <p:cTn id="84" dur="1" fill="hold">
                                          <p:stCondLst>
                                            <p:cond delay="0"/>
                                          </p:stCondLst>
                                        </p:cTn>
                                        <p:tgtEl>
                                          <p:spTgt spid="36"/>
                                        </p:tgtEl>
                                        <p:attrNameLst>
                                          <p:attrName>style.visibility</p:attrName>
                                        </p:attrNameLst>
                                      </p:cBhvr>
                                      <p:to>
                                        <p:strVal val="visible"/>
                                      </p:to>
                                    </p:set>
                                    <p:anim calcmode="lin" valueType="num">
                                      <p:cBhvr>
                                        <p:cTn id="85" dur="1000" fill="hold"/>
                                        <p:tgtEl>
                                          <p:spTgt spid="36"/>
                                        </p:tgtEl>
                                        <p:attrNameLst>
                                          <p:attrName>ppt_w</p:attrName>
                                        </p:attrNameLst>
                                      </p:cBhvr>
                                      <p:tavLst>
                                        <p:tav tm="0">
                                          <p:val>
                                            <p:fltVal val="0"/>
                                          </p:val>
                                        </p:tav>
                                        <p:tav tm="100000">
                                          <p:val>
                                            <p:strVal val="#ppt_w"/>
                                          </p:val>
                                        </p:tav>
                                      </p:tavLst>
                                    </p:anim>
                                    <p:anim calcmode="lin" valueType="num">
                                      <p:cBhvr>
                                        <p:cTn id="86" dur="1000" fill="hold"/>
                                        <p:tgtEl>
                                          <p:spTgt spid="36"/>
                                        </p:tgtEl>
                                        <p:attrNameLst>
                                          <p:attrName>ppt_h</p:attrName>
                                        </p:attrNameLst>
                                      </p:cBhvr>
                                      <p:tavLst>
                                        <p:tav tm="0">
                                          <p:val>
                                            <p:fltVal val="0"/>
                                          </p:val>
                                        </p:tav>
                                        <p:tav tm="100000">
                                          <p:val>
                                            <p:strVal val="#ppt_h"/>
                                          </p:val>
                                        </p:tav>
                                      </p:tavLst>
                                    </p:anim>
                                    <p:anim calcmode="lin" valueType="num">
                                      <p:cBhvr>
                                        <p:cTn id="87" dur="1000" fill="hold"/>
                                        <p:tgtEl>
                                          <p:spTgt spid="36"/>
                                        </p:tgtEl>
                                        <p:attrNameLst>
                                          <p:attrName>style.rotation</p:attrName>
                                        </p:attrNameLst>
                                      </p:cBhvr>
                                      <p:tavLst>
                                        <p:tav tm="0">
                                          <p:val>
                                            <p:fltVal val="90"/>
                                          </p:val>
                                        </p:tav>
                                        <p:tav tm="100000">
                                          <p:val>
                                            <p:fltVal val="0"/>
                                          </p:val>
                                        </p:tav>
                                      </p:tavLst>
                                    </p:anim>
                                    <p:animEffect transition="in" filter="fade">
                                      <p:cBhvr>
                                        <p:cTn id="88" dur="1000"/>
                                        <p:tgtEl>
                                          <p:spTgt spid="36"/>
                                        </p:tgtEl>
                                      </p:cBhvr>
                                    </p:animEffect>
                                  </p:childTnLst>
                                </p:cTn>
                              </p:par>
                              <p:par>
                                <p:cTn id="89" presetID="31" presetClass="entr" presetSubtype="0" fill="hold" nodeType="withEffect">
                                  <p:stCondLst>
                                    <p:cond delay="0"/>
                                  </p:stCondLst>
                                  <p:childTnLst>
                                    <p:set>
                                      <p:cBhvr>
                                        <p:cTn id="90" dur="1" fill="hold">
                                          <p:stCondLst>
                                            <p:cond delay="0"/>
                                          </p:stCondLst>
                                        </p:cTn>
                                        <p:tgtEl>
                                          <p:spTgt spid="39"/>
                                        </p:tgtEl>
                                        <p:attrNameLst>
                                          <p:attrName>style.visibility</p:attrName>
                                        </p:attrNameLst>
                                      </p:cBhvr>
                                      <p:to>
                                        <p:strVal val="visible"/>
                                      </p:to>
                                    </p:set>
                                    <p:anim calcmode="lin" valueType="num">
                                      <p:cBhvr>
                                        <p:cTn id="91" dur="1000" fill="hold"/>
                                        <p:tgtEl>
                                          <p:spTgt spid="39"/>
                                        </p:tgtEl>
                                        <p:attrNameLst>
                                          <p:attrName>ppt_w</p:attrName>
                                        </p:attrNameLst>
                                      </p:cBhvr>
                                      <p:tavLst>
                                        <p:tav tm="0">
                                          <p:val>
                                            <p:fltVal val="0"/>
                                          </p:val>
                                        </p:tav>
                                        <p:tav tm="100000">
                                          <p:val>
                                            <p:strVal val="#ppt_w"/>
                                          </p:val>
                                        </p:tav>
                                      </p:tavLst>
                                    </p:anim>
                                    <p:anim calcmode="lin" valueType="num">
                                      <p:cBhvr>
                                        <p:cTn id="92" dur="1000" fill="hold"/>
                                        <p:tgtEl>
                                          <p:spTgt spid="39"/>
                                        </p:tgtEl>
                                        <p:attrNameLst>
                                          <p:attrName>ppt_h</p:attrName>
                                        </p:attrNameLst>
                                      </p:cBhvr>
                                      <p:tavLst>
                                        <p:tav tm="0">
                                          <p:val>
                                            <p:fltVal val="0"/>
                                          </p:val>
                                        </p:tav>
                                        <p:tav tm="100000">
                                          <p:val>
                                            <p:strVal val="#ppt_h"/>
                                          </p:val>
                                        </p:tav>
                                      </p:tavLst>
                                    </p:anim>
                                    <p:anim calcmode="lin" valueType="num">
                                      <p:cBhvr>
                                        <p:cTn id="93" dur="1000" fill="hold"/>
                                        <p:tgtEl>
                                          <p:spTgt spid="39"/>
                                        </p:tgtEl>
                                        <p:attrNameLst>
                                          <p:attrName>style.rotation</p:attrName>
                                        </p:attrNameLst>
                                      </p:cBhvr>
                                      <p:tavLst>
                                        <p:tav tm="0">
                                          <p:val>
                                            <p:fltVal val="90"/>
                                          </p:val>
                                        </p:tav>
                                        <p:tav tm="100000">
                                          <p:val>
                                            <p:fltVal val="0"/>
                                          </p:val>
                                        </p:tav>
                                      </p:tavLst>
                                    </p:anim>
                                    <p:animEffect transition="in" filter="fade">
                                      <p:cBhvr>
                                        <p:cTn id="94" dur="1000"/>
                                        <p:tgtEl>
                                          <p:spTgt spid="39"/>
                                        </p:tgtEl>
                                      </p:cBhvr>
                                    </p:animEffect>
                                  </p:childTnLst>
                                </p:cTn>
                              </p:par>
                              <p:par>
                                <p:cTn id="95" presetID="31" presetClass="entr" presetSubtype="0" fill="hold" nodeType="withEffect">
                                  <p:stCondLst>
                                    <p:cond delay="0"/>
                                  </p:stCondLst>
                                  <p:childTnLst>
                                    <p:set>
                                      <p:cBhvr>
                                        <p:cTn id="96" dur="1" fill="hold">
                                          <p:stCondLst>
                                            <p:cond delay="0"/>
                                          </p:stCondLst>
                                        </p:cTn>
                                        <p:tgtEl>
                                          <p:spTgt spid="42"/>
                                        </p:tgtEl>
                                        <p:attrNameLst>
                                          <p:attrName>style.visibility</p:attrName>
                                        </p:attrNameLst>
                                      </p:cBhvr>
                                      <p:to>
                                        <p:strVal val="visible"/>
                                      </p:to>
                                    </p:set>
                                    <p:anim calcmode="lin" valueType="num">
                                      <p:cBhvr>
                                        <p:cTn id="97" dur="1000" fill="hold"/>
                                        <p:tgtEl>
                                          <p:spTgt spid="42"/>
                                        </p:tgtEl>
                                        <p:attrNameLst>
                                          <p:attrName>ppt_w</p:attrName>
                                        </p:attrNameLst>
                                      </p:cBhvr>
                                      <p:tavLst>
                                        <p:tav tm="0">
                                          <p:val>
                                            <p:fltVal val="0"/>
                                          </p:val>
                                        </p:tav>
                                        <p:tav tm="100000">
                                          <p:val>
                                            <p:strVal val="#ppt_w"/>
                                          </p:val>
                                        </p:tav>
                                      </p:tavLst>
                                    </p:anim>
                                    <p:anim calcmode="lin" valueType="num">
                                      <p:cBhvr>
                                        <p:cTn id="98" dur="1000" fill="hold"/>
                                        <p:tgtEl>
                                          <p:spTgt spid="42"/>
                                        </p:tgtEl>
                                        <p:attrNameLst>
                                          <p:attrName>ppt_h</p:attrName>
                                        </p:attrNameLst>
                                      </p:cBhvr>
                                      <p:tavLst>
                                        <p:tav tm="0">
                                          <p:val>
                                            <p:fltVal val="0"/>
                                          </p:val>
                                        </p:tav>
                                        <p:tav tm="100000">
                                          <p:val>
                                            <p:strVal val="#ppt_h"/>
                                          </p:val>
                                        </p:tav>
                                      </p:tavLst>
                                    </p:anim>
                                    <p:anim calcmode="lin" valueType="num">
                                      <p:cBhvr>
                                        <p:cTn id="99" dur="1000" fill="hold"/>
                                        <p:tgtEl>
                                          <p:spTgt spid="42"/>
                                        </p:tgtEl>
                                        <p:attrNameLst>
                                          <p:attrName>style.rotation</p:attrName>
                                        </p:attrNameLst>
                                      </p:cBhvr>
                                      <p:tavLst>
                                        <p:tav tm="0">
                                          <p:val>
                                            <p:fltVal val="90"/>
                                          </p:val>
                                        </p:tav>
                                        <p:tav tm="100000">
                                          <p:val>
                                            <p:fltVal val="0"/>
                                          </p:val>
                                        </p:tav>
                                      </p:tavLst>
                                    </p:anim>
                                    <p:animEffect transition="in" filter="fade">
                                      <p:cBhvr>
                                        <p:cTn id="100" dur="1000"/>
                                        <p:tgtEl>
                                          <p:spTgt spid="42"/>
                                        </p:tgtEl>
                                      </p:cBhvr>
                                    </p:animEffect>
                                  </p:childTnLst>
                                </p:cTn>
                              </p:par>
                              <p:par>
                                <p:cTn id="101" presetID="31" presetClass="entr" presetSubtype="0" fill="hold" nodeType="withEffect">
                                  <p:stCondLst>
                                    <p:cond delay="0"/>
                                  </p:stCondLst>
                                  <p:childTnLst>
                                    <p:set>
                                      <p:cBhvr>
                                        <p:cTn id="102" dur="1" fill="hold">
                                          <p:stCondLst>
                                            <p:cond delay="0"/>
                                          </p:stCondLst>
                                        </p:cTn>
                                        <p:tgtEl>
                                          <p:spTgt spid="45"/>
                                        </p:tgtEl>
                                        <p:attrNameLst>
                                          <p:attrName>style.visibility</p:attrName>
                                        </p:attrNameLst>
                                      </p:cBhvr>
                                      <p:to>
                                        <p:strVal val="visible"/>
                                      </p:to>
                                    </p:set>
                                    <p:anim calcmode="lin" valueType="num">
                                      <p:cBhvr>
                                        <p:cTn id="103" dur="1000" fill="hold"/>
                                        <p:tgtEl>
                                          <p:spTgt spid="45"/>
                                        </p:tgtEl>
                                        <p:attrNameLst>
                                          <p:attrName>ppt_w</p:attrName>
                                        </p:attrNameLst>
                                      </p:cBhvr>
                                      <p:tavLst>
                                        <p:tav tm="0">
                                          <p:val>
                                            <p:fltVal val="0"/>
                                          </p:val>
                                        </p:tav>
                                        <p:tav tm="100000">
                                          <p:val>
                                            <p:strVal val="#ppt_w"/>
                                          </p:val>
                                        </p:tav>
                                      </p:tavLst>
                                    </p:anim>
                                    <p:anim calcmode="lin" valueType="num">
                                      <p:cBhvr>
                                        <p:cTn id="104" dur="1000" fill="hold"/>
                                        <p:tgtEl>
                                          <p:spTgt spid="45"/>
                                        </p:tgtEl>
                                        <p:attrNameLst>
                                          <p:attrName>ppt_h</p:attrName>
                                        </p:attrNameLst>
                                      </p:cBhvr>
                                      <p:tavLst>
                                        <p:tav tm="0">
                                          <p:val>
                                            <p:fltVal val="0"/>
                                          </p:val>
                                        </p:tav>
                                        <p:tav tm="100000">
                                          <p:val>
                                            <p:strVal val="#ppt_h"/>
                                          </p:val>
                                        </p:tav>
                                      </p:tavLst>
                                    </p:anim>
                                    <p:anim calcmode="lin" valueType="num">
                                      <p:cBhvr>
                                        <p:cTn id="105" dur="1000" fill="hold"/>
                                        <p:tgtEl>
                                          <p:spTgt spid="45"/>
                                        </p:tgtEl>
                                        <p:attrNameLst>
                                          <p:attrName>style.rotation</p:attrName>
                                        </p:attrNameLst>
                                      </p:cBhvr>
                                      <p:tavLst>
                                        <p:tav tm="0">
                                          <p:val>
                                            <p:fltVal val="90"/>
                                          </p:val>
                                        </p:tav>
                                        <p:tav tm="100000">
                                          <p:val>
                                            <p:fltVal val="0"/>
                                          </p:val>
                                        </p:tav>
                                      </p:tavLst>
                                    </p:anim>
                                    <p:animEffect transition="in" filter="fade">
                                      <p:cBhvr>
                                        <p:cTn id="106" dur="1000"/>
                                        <p:tgtEl>
                                          <p:spTgt spid="45"/>
                                        </p:tgtEl>
                                      </p:cBhvr>
                                    </p:animEffect>
                                  </p:childTnLst>
                                </p:cTn>
                              </p:par>
                              <p:par>
                                <p:cTn id="107" presetID="31" presetClass="entr" presetSubtype="0" fill="hold" nodeType="withEffect">
                                  <p:stCondLst>
                                    <p:cond delay="0"/>
                                  </p:stCondLst>
                                  <p:childTnLst>
                                    <p:set>
                                      <p:cBhvr>
                                        <p:cTn id="108" dur="1" fill="hold">
                                          <p:stCondLst>
                                            <p:cond delay="0"/>
                                          </p:stCondLst>
                                        </p:cTn>
                                        <p:tgtEl>
                                          <p:spTgt spid="48"/>
                                        </p:tgtEl>
                                        <p:attrNameLst>
                                          <p:attrName>style.visibility</p:attrName>
                                        </p:attrNameLst>
                                      </p:cBhvr>
                                      <p:to>
                                        <p:strVal val="visible"/>
                                      </p:to>
                                    </p:set>
                                    <p:anim calcmode="lin" valueType="num">
                                      <p:cBhvr>
                                        <p:cTn id="109" dur="1000" fill="hold"/>
                                        <p:tgtEl>
                                          <p:spTgt spid="48"/>
                                        </p:tgtEl>
                                        <p:attrNameLst>
                                          <p:attrName>ppt_w</p:attrName>
                                        </p:attrNameLst>
                                      </p:cBhvr>
                                      <p:tavLst>
                                        <p:tav tm="0">
                                          <p:val>
                                            <p:fltVal val="0"/>
                                          </p:val>
                                        </p:tav>
                                        <p:tav tm="100000">
                                          <p:val>
                                            <p:strVal val="#ppt_w"/>
                                          </p:val>
                                        </p:tav>
                                      </p:tavLst>
                                    </p:anim>
                                    <p:anim calcmode="lin" valueType="num">
                                      <p:cBhvr>
                                        <p:cTn id="110" dur="1000" fill="hold"/>
                                        <p:tgtEl>
                                          <p:spTgt spid="48"/>
                                        </p:tgtEl>
                                        <p:attrNameLst>
                                          <p:attrName>ppt_h</p:attrName>
                                        </p:attrNameLst>
                                      </p:cBhvr>
                                      <p:tavLst>
                                        <p:tav tm="0">
                                          <p:val>
                                            <p:fltVal val="0"/>
                                          </p:val>
                                        </p:tav>
                                        <p:tav tm="100000">
                                          <p:val>
                                            <p:strVal val="#ppt_h"/>
                                          </p:val>
                                        </p:tav>
                                      </p:tavLst>
                                    </p:anim>
                                    <p:anim calcmode="lin" valueType="num">
                                      <p:cBhvr>
                                        <p:cTn id="111" dur="1000" fill="hold"/>
                                        <p:tgtEl>
                                          <p:spTgt spid="48"/>
                                        </p:tgtEl>
                                        <p:attrNameLst>
                                          <p:attrName>style.rotation</p:attrName>
                                        </p:attrNameLst>
                                      </p:cBhvr>
                                      <p:tavLst>
                                        <p:tav tm="0">
                                          <p:val>
                                            <p:fltVal val="90"/>
                                          </p:val>
                                        </p:tav>
                                        <p:tav tm="100000">
                                          <p:val>
                                            <p:fltVal val="0"/>
                                          </p:val>
                                        </p:tav>
                                      </p:tavLst>
                                    </p:anim>
                                    <p:animEffect transition="in" filter="fade">
                                      <p:cBhvr>
                                        <p:cTn id="112" dur="1000"/>
                                        <p:tgtEl>
                                          <p:spTgt spid="48"/>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nodeType="clickEffect">
                                  <p:stCondLst>
                                    <p:cond delay="0"/>
                                  </p:stCondLst>
                                  <p:childTnLst>
                                    <p:set>
                                      <p:cBhvr>
                                        <p:cTn id="116" dur="1" fill="hold">
                                          <p:stCondLst>
                                            <p:cond delay="0"/>
                                          </p:stCondLst>
                                        </p:cTn>
                                        <p:tgtEl>
                                          <p:spTgt spid="16">
                                            <p:txEl>
                                              <p:pRg st="0" end="0"/>
                                            </p:txEl>
                                          </p:spTgt>
                                        </p:tgtEl>
                                        <p:attrNameLst>
                                          <p:attrName>style.visibility</p:attrName>
                                        </p:attrNameLst>
                                      </p:cBhvr>
                                      <p:to>
                                        <p:strVal val="visible"/>
                                      </p:to>
                                    </p:set>
                                    <p:animEffect transition="in" filter="fade">
                                      <p:cBhvr>
                                        <p:cTn id="117"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ChangeArrowheads="1"/>
          </p:cNvSpPr>
          <p:nvPr>
            <p:ph type="title"/>
          </p:nvPr>
        </p:nvSpPr>
        <p:spPr/>
        <p:txBody>
          <a:bodyPr/>
          <a:lstStyle/>
          <a:p>
            <a:r>
              <a:rPr lang="en-US" dirty="0" smtClean="0"/>
              <a:t>Cloud Computing: </a:t>
            </a:r>
            <a:r>
              <a:rPr lang="en-US" i="1" dirty="0" smtClean="0">
                <a:solidFill>
                  <a:schemeClr val="folHlink"/>
                </a:solidFill>
              </a:rPr>
              <a:t>Risks &amp; Challenges</a:t>
            </a:r>
          </a:p>
        </p:txBody>
      </p:sp>
      <p:sp>
        <p:nvSpPr>
          <p:cNvPr id="294915" name="Rectangle 3"/>
          <p:cNvSpPr>
            <a:spLocks noGrp="1" noChangeArrowheads="1"/>
          </p:cNvSpPr>
          <p:nvPr>
            <p:ph type="body" idx="1"/>
          </p:nvPr>
        </p:nvSpPr>
        <p:spPr>
          <a:xfrm>
            <a:off x="769938" y="1476375"/>
            <a:ext cx="8374062" cy="4686300"/>
          </a:xfrm>
        </p:spPr>
        <p:txBody>
          <a:bodyPr/>
          <a:lstStyle/>
          <a:p>
            <a:pPr>
              <a:buFont typeface="Arial" pitchFamily="34" charset="0"/>
              <a:buChar char="•"/>
            </a:pPr>
            <a:r>
              <a:rPr lang="en-US" sz="2000" b="1" i="1" dirty="0" smtClean="0"/>
              <a:t>Organic, Viral &amp; Unstructured </a:t>
            </a:r>
            <a:r>
              <a:rPr lang="en-US" sz="2000" dirty="0" smtClean="0"/>
              <a:t>Consumption of Cloud Services</a:t>
            </a:r>
          </a:p>
          <a:p>
            <a:pPr>
              <a:buFont typeface="Arial" pitchFamily="34" charset="0"/>
              <a:buChar char="•"/>
            </a:pPr>
            <a:r>
              <a:rPr lang="en-US" sz="2000" b="1" i="1" dirty="0" smtClean="0"/>
              <a:t>Weaknesses</a:t>
            </a:r>
            <a:r>
              <a:rPr lang="en-US" sz="2000" dirty="0" smtClean="0"/>
              <a:t> in a Cloud Provider’s Implementation  </a:t>
            </a:r>
          </a:p>
          <a:p>
            <a:pPr>
              <a:buFont typeface="Arial" pitchFamily="34" charset="0"/>
              <a:buChar char="•"/>
            </a:pPr>
            <a:r>
              <a:rPr lang="en-US" sz="2000" dirty="0" smtClean="0"/>
              <a:t>Vulnerabilities in </a:t>
            </a:r>
            <a:r>
              <a:rPr lang="en-US" sz="2000" b="1" i="1" dirty="0" smtClean="0"/>
              <a:t>Complex and/or Incubating Technologies</a:t>
            </a:r>
            <a:r>
              <a:rPr lang="en-US" sz="2000" dirty="0" smtClean="0"/>
              <a:t> – and Operating Models – Present in Cloud (Virtualization, Automation, etc.)</a:t>
            </a:r>
          </a:p>
          <a:p>
            <a:pPr>
              <a:buFont typeface="Arial" pitchFamily="34" charset="0"/>
              <a:buChar char="•"/>
            </a:pPr>
            <a:r>
              <a:rPr lang="en-US" sz="2000" b="1" i="1" dirty="0" smtClean="0"/>
              <a:t>Degree of Interoperability</a:t>
            </a:r>
            <a:r>
              <a:rPr lang="en-US" sz="2000" dirty="0" smtClean="0"/>
              <a:t> with Internal Systems &amp; Services</a:t>
            </a:r>
          </a:p>
          <a:p>
            <a:pPr>
              <a:buFont typeface="Arial" pitchFamily="34" charset="0"/>
              <a:buChar char="•"/>
            </a:pPr>
            <a:r>
              <a:rPr lang="en-US" sz="2000" b="1" i="1" dirty="0" smtClean="0"/>
              <a:t>Content Mobility &amp; Abstraction </a:t>
            </a:r>
            <a:r>
              <a:rPr lang="en-US" sz="2000" dirty="0" smtClean="0"/>
              <a:t>Concerns in Cloud </a:t>
            </a:r>
          </a:p>
          <a:p>
            <a:pPr>
              <a:buFont typeface="Arial" pitchFamily="34" charset="0"/>
              <a:buChar char="•"/>
            </a:pPr>
            <a:r>
              <a:rPr lang="en-US" sz="2000" dirty="0" smtClean="0"/>
              <a:t>Policy Parity, Identity &amp; Access </a:t>
            </a:r>
            <a:r>
              <a:rPr lang="en-US" sz="2000" b="1" i="1" dirty="0" smtClean="0"/>
              <a:t>Lifecycle Management</a:t>
            </a:r>
          </a:p>
          <a:p>
            <a:pPr>
              <a:buFont typeface="Arial" pitchFamily="34" charset="0"/>
              <a:buChar char="•"/>
            </a:pPr>
            <a:r>
              <a:rPr lang="en-US" sz="2000" b="1" i="1" dirty="0" smtClean="0"/>
              <a:t>Integrated Operations</a:t>
            </a:r>
            <a:r>
              <a:rPr lang="en-US" sz="2000" dirty="0" smtClean="0"/>
              <a:t> (Troubleshooting, Diagnostics, Day 2 Support)</a:t>
            </a:r>
          </a:p>
          <a:p>
            <a:pPr>
              <a:buFont typeface="Arial" pitchFamily="34" charset="0"/>
              <a:buChar char="•"/>
            </a:pPr>
            <a:r>
              <a:rPr lang="en-US" sz="2000" b="1" i="1" dirty="0" smtClean="0"/>
              <a:t>Security Operations</a:t>
            </a:r>
            <a:r>
              <a:rPr lang="en-US" sz="2000" dirty="0" smtClean="0"/>
              <a:t> (Incident, Investigations &amp; Forensic Support)</a:t>
            </a:r>
          </a:p>
          <a:p>
            <a:pPr>
              <a:buFont typeface="Arial" pitchFamily="34" charset="0"/>
              <a:buChar char="•"/>
            </a:pPr>
            <a:r>
              <a:rPr lang="en-US" sz="2000" dirty="0" smtClean="0"/>
              <a:t>On-going </a:t>
            </a:r>
            <a:r>
              <a:rPr lang="en-US" sz="2000" b="1" i="1" dirty="0" smtClean="0"/>
              <a:t>Regulatory Compliance &amp; Audit</a:t>
            </a:r>
            <a:r>
              <a:rPr lang="en-US" sz="2000" dirty="0" smtClean="0"/>
              <a:t> </a:t>
            </a:r>
            <a:r>
              <a:rPr lang="en-US" sz="2000" b="1" i="1" dirty="0" smtClean="0"/>
              <a:t>Assurance</a:t>
            </a:r>
          </a:p>
        </p:txBody>
      </p:sp>
    </p:spTree>
    <p:extLst>
      <p:ext uri="{BB962C8B-B14F-4D97-AF65-F5344CB8AC3E}">
        <p14:creationId xmlns:p14="http://schemas.microsoft.com/office/powerpoint/2010/main" val="3024551490"/>
      </p:ext>
    </p:extLst>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white">
          <a:xfrm>
            <a:off x="0" y="0"/>
            <a:ext cx="9144000" cy="6858000"/>
          </a:xfrm>
          <a:prstGeom prst="rect">
            <a:avLst/>
          </a:prstGeom>
          <a:gradFill>
            <a:gsLst>
              <a:gs pos="0">
                <a:schemeClr val="tx2">
                  <a:lumMod val="75000"/>
                </a:schemeClr>
              </a:gs>
              <a:gs pos="0">
                <a:schemeClr val="tx1">
                  <a:lumMod val="60000"/>
                  <a:lumOff val="40000"/>
                </a:schemeClr>
              </a:gs>
              <a:gs pos="51000">
                <a:schemeClr val="tx1">
                  <a:lumMod val="75000"/>
                </a:schemeClr>
              </a:gs>
            </a:gsLst>
            <a:lin ang="16200000" scaled="0"/>
          </a:gradFill>
          <a:ln>
            <a:noFill/>
          </a:ln>
          <a:effectLst/>
        </p:spPr>
        <p:txBody>
          <a:bodyPr wrap="none" anchor="ctr"/>
          <a:lstStyle/>
          <a:p>
            <a:pPr>
              <a:defRPr/>
            </a:pPr>
            <a:endParaRPr lang="en-US">
              <a:cs typeface="Arial" charset="0"/>
            </a:endParaRPr>
          </a:p>
        </p:txBody>
      </p:sp>
      <p:pic>
        <p:nvPicPr>
          <p:cNvPr id="27651" name="Picture 5" descr="GE_GETa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black">
          <a:xfrm>
            <a:off x="347663" y="5705475"/>
            <a:ext cx="3030537"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Rectangle 6"/>
          <p:cNvSpPr txBox="1">
            <a:spLocks noChangeArrowheads="1"/>
          </p:cNvSpPr>
          <p:nvPr/>
        </p:nvSpPr>
        <p:spPr bwMode="auto">
          <a:xfrm>
            <a:off x="525463" y="2254250"/>
            <a:ext cx="8459787" cy="99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3200">
                <a:solidFill>
                  <a:schemeClr val="tx1"/>
                </a:solidFill>
                <a:latin typeface="GE Inspira Pitch" pitchFamily="34" charset="0"/>
                <a:cs typeface="Arial" pitchFamily="34" charset="0"/>
              </a:defRPr>
            </a:lvl1pPr>
            <a:lvl2pPr marL="742950" indent="-285750" eaLnBrk="0" hangingPunct="0">
              <a:defRPr sz="3200">
                <a:solidFill>
                  <a:schemeClr val="tx1"/>
                </a:solidFill>
                <a:latin typeface="GE Inspira Pitch" pitchFamily="34" charset="0"/>
                <a:cs typeface="Arial" pitchFamily="34" charset="0"/>
              </a:defRPr>
            </a:lvl2pPr>
            <a:lvl3pPr marL="1143000" indent="-228600" eaLnBrk="0" hangingPunct="0">
              <a:defRPr sz="3200">
                <a:solidFill>
                  <a:schemeClr val="tx1"/>
                </a:solidFill>
                <a:latin typeface="GE Inspira Pitch" pitchFamily="34" charset="0"/>
                <a:cs typeface="Arial" pitchFamily="34" charset="0"/>
              </a:defRPr>
            </a:lvl3pPr>
            <a:lvl4pPr marL="1600200" indent="-228600" eaLnBrk="0" hangingPunct="0">
              <a:defRPr sz="3200">
                <a:solidFill>
                  <a:schemeClr val="tx1"/>
                </a:solidFill>
                <a:latin typeface="GE Inspira Pitch" pitchFamily="34" charset="0"/>
                <a:cs typeface="Arial" pitchFamily="34" charset="0"/>
              </a:defRPr>
            </a:lvl4pPr>
            <a:lvl5pPr marL="2057400" indent="-228600" eaLnBrk="0" hangingPunct="0">
              <a:defRPr sz="3200">
                <a:solidFill>
                  <a:schemeClr val="tx1"/>
                </a:solidFill>
                <a:latin typeface="GE Inspira Pitch" pitchFamily="34" charset="0"/>
                <a:cs typeface="Arial" pitchFamily="34" charset="0"/>
              </a:defRPr>
            </a:lvl5pPr>
            <a:lvl6pPr marL="2514600" indent="-228600"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eaLnBrk="1" hangingPunct="1">
              <a:lnSpc>
                <a:spcPct val="90000"/>
              </a:lnSpc>
              <a:spcBef>
                <a:spcPct val="25000"/>
              </a:spcBef>
            </a:pPr>
            <a:r>
              <a:rPr lang="en-US" sz="5000" dirty="0" smtClean="0">
                <a:solidFill>
                  <a:schemeClr val="bg1"/>
                </a:solidFill>
              </a:rPr>
              <a:t>Pragmatic Cloud Security</a:t>
            </a:r>
            <a:endParaRPr lang="en-US" sz="5000" dirty="0">
              <a:solidFill>
                <a:schemeClr val="bg1"/>
              </a:solidFill>
            </a:endParaRPr>
          </a:p>
          <a:p>
            <a:pPr eaLnBrk="1" hangingPunct="1">
              <a:lnSpc>
                <a:spcPct val="90000"/>
              </a:lnSpc>
              <a:spcBef>
                <a:spcPct val="25000"/>
              </a:spcBef>
            </a:pPr>
            <a:r>
              <a:rPr lang="en-US" sz="5000" dirty="0" smtClean="0">
                <a:solidFill>
                  <a:srgbClr val="000000"/>
                </a:solidFill>
              </a:rPr>
              <a:t>Tactical Lesson’s Learned</a:t>
            </a:r>
            <a:endParaRPr lang="en-US" sz="5000" dirty="0">
              <a:solidFill>
                <a:srgbClr val="000000"/>
              </a:solidFill>
            </a:endParaRPr>
          </a:p>
          <a:p>
            <a:pPr eaLnBrk="1" hangingPunct="1">
              <a:lnSpc>
                <a:spcPct val="90000"/>
              </a:lnSpc>
              <a:spcBef>
                <a:spcPct val="25000"/>
              </a:spcBef>
            </a:pPr>
            <a:endParaRPr lang="en-US" sz="2800" dirty="0">
              <a:solidFill>
                <a:schemeClr val="bg1"/>
              </a:solidFill>
            </a:endParaRPr>
          </a:p>
        </p:txBody>
      </p:sp>
    </p:spTree>
    <p:extLst>
      <p:ext uri="{BB962C8B-B14F-4D97-AF65-F5344CB8AC3E}">
        <p14:creationId xmlns:p14="http://schemas.microsoft.com/office/powerpoint/2010/main" val="22371210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Started…</a:t>
            </a:r>
            <a:endParaRPr lang="en-US" dirty="0"/>
          </a:p>
        </p:txBody>
      </p:sp>
      <p:sp>
        <p:nvSpPr>
          <p:cNvPr id="3" name="Content Placeholder 2"/>
          <p:cNvSpPr>
            <a:spLocks noGrp="1"/>
          </p:cNvSpPr>
          <p:nvPr>
            <p:ph idx="1"/>
          </p:nvPr>
        </p:nvSpPr>
        <p:spPr>
          <a:xfrm>
            <a:off x="1223010" y="1212850"/>
            <a:ext cx="6915150" cy="4822190"/>
          </a:xfrm>
        </p:spPr>
        <p:txBody>
          <a:bodyPr/>
          <a:lstStyle/>
          <a:p>
            <a:pPr marL="457200" indent="-457200">
              <a:buFont typeface="Arial" pitchFamily="34" charset="0"/>
              <a:buChar char="•"/>
            </a:pPr>
            <a:r>
              <a:rPr lang="en-US" dirty="0" smtClean="0"/>
              <a:t>AWARENESS</a:t>
            </a:r>
          </a:p>
          <a:p>
            <a:pPr marL="858838" lvl="2" indent="-457200">
              <a:buFont typeface="Arial" pitchFamily="34" charset="0"/>
              <a:buChar char="•"/>
            </a:pPr>
            <a:r>
              <a:rPr lang="en-US" sz="2000" dirty="0" smtClean="0"/>
              <a:t>Assessing </a:t>
            </a:r>
            <a:r>
              <a:rPr lang="en-US" sz="2000" dirty="0"/>
              <a:t>your organization’s overall awareness around </a:t>
            </a:r>
            <a:r>
              <a:rPr lang="en-US" sz="2000" dirty="0" smtClean="0"/>
              <a:t>Cloud</a:t>
            </a:r>
          </a:p>
          <a:p>
            <a:pPr marL="457200" indent="-457200">
              <a:buFont typeface="Arial" pitchFamily="34" charset="0"/>
              <a:buChar char="•"/>
            </a:pPr>
            <a:r>
              <a:rPr lang="en-US" dirty="0" smtClean="0"/>
              <a:t>MEASUREMENT</a:t>
            </a:r>
          </a:p>
          <a:p>
            <a:pPr marL="858838" lvl="2" indent="-457200">
              <a:buFont typeface="Arial" pitchFamily="34" charset="0"/>
              <a:buChar char="•"/>
            </a:pPr>
            <a:r>
              <a:rPr lang="en-US" sz="2000" dirty="0" smtClean="0"/>
              <a:t>Creating visibility to  Cloud adoption </a:t>
            </a:r>
            <a:r>
              <a:rPr lang="en-US" sz="2000" dirty="0"/>
              <a:t>t</a:t>
            </a:r>
            <a:r>
              <a:rPr lang="en-US" sz="2000" dirty="0" smtClean="0"/>
              <a:t>rends – </a:t>
            </a:r>
            <a:r>
              <a:rPr lang="en-US" sz="2000" i="1" dirty="0" smtClean="0"/>
              <a:t>from the Desktop to the Data Center</a:t>
            </a:r>
          </a:p>
          <a:p>
            <a:pPr marL="457200" indent="-457200">
              <a:buFont typeface="Arial" pitchFamily="34" charset="0"/>
              <a:buChar char="•"/>
            </a:pPr>
            <a:r>
              <a:rPr lang="en-US" dirty="0" smtClean="0"/>
              <a:t>GUIDANCE</a:t>
            </a:r>
          </a:p>
          <a:p>
            <a:pPr marL="858838" lvl="2" indent="-457200">
              <a:buFont typeface="Arial" pitchFamily="34" charset="0"/>
              <a:buChar char="•"/>
            </a:pPr>
            <a:r>
              <a:rPr lang="en-US" sz="2000" dirty="0" smtClean="0"/>
              <a:t>Developing Interim Use Guidance &amp; Review</a:t>
            </a:r>
          </a:p>
          <a:p>
            <a:pPr marL="457200" indent="-457200">
              <a:buFont typeface="Arial" pitchFamily="34" charset="0"/>
              <a:buChar char="•"/>
            </a:pPr>
            <a:r>
              <a:rPr lang="en-US" dirty="0" smtClean="0"/>
              <a:t>RESPONSE PLANNING</a:t>
            </a:r>
          </a:p>
          <a:p>
            <a:pPr marL="858838" lvl="2" indent="-457200">
              <a:buFont typeface="Arial" pitchFamily="34" charset="0"/>
              <a:buChar char="•"/>
            </a:pPr>
            <a:r>
              <a:rPr lang="en-US" sz="2000" dirty="0" smtClean="0"/>
              <a:t>Establishing IR Protocols for Cloud,  including RFI, SLA, SOW &amp; SOP development</a:t>
            </a:r>
          </a:p>
        </p:txBody>
      </p:sp>
      <p:sp>
        <p:nvSpPr>
          <p:cNvPr id="4" name="Date Placeholder 3"/>
          <p:cNvSpPr>
            <a:spLocks noGrp="1"/>
          </p:cNvSpPr>
          <p:nvPr>
            <p:ph type="dt" sz="half" idx="10"/>
          </p:nvPr>
        </p:nvSpPr>
        <p:spPr/>
        <p:txBody>
          <a:bodyPr/>
          <a:lstStyle/>
          <a:p>
            <a:pPr>
              <a:defRPr/>
            </a:pPr>
            <a:r>
              <a:rPr lang="en-US" smtClean="0"/>
              <a:t>October 2010</a:t>
            </a:r>
            <a:endParaRPr lang="en-US"/>
          </a:p>
        </p:txBody>
      </p:sp>
      <p:sp>
        <p:nvSpPr>
          <p:cNvPr id="5" name="Footer Placeholder 4"/>
          <p:cNvSpPr>
            <a:spLocks noGrp="1"/>
          </p:cNvSpPr>
          <p:nvPr>
            <p:ph type="ftr" sz="quarter" idx="11"/>
          </p:nvPr>
        </p:nvSpPr>
        <p:spPr/>
        <p:txBody>
          <a:bodyPr/>
          <a:lstStyle/>
          <a:p>
            <a:pPr>
              <a:defRPr/>
            </a:pPr>
            <a:r>
              <a:rPr lang="en-US" smtClean="0"/>
              <a:t> </a:t>
            </a:r>
            <a:endParaRPr lang="en-US"/>
          </a:p>
        </p:txBody>
      </p:sp>
      <p:sp>
        <p:nvSpPr>
          <p:cNvPr id="6" name="Slide Number Placeholder 5"/>
          <p:cNvSpPr>
            <a:spLocks noGrp="1"/>
          </p:cNvSpPr>
          <p:nvPr>
            <p:ph type="sldNum" sz="quarter" idx="12"/>
          </p:nvPr>
        </p:nvSpPr>
        <p:spPr/>
        <p:txBody>
          <a:bodyPr/>
          <a:lstStyle/>
          <a:p>
            <a:pPr>
              <a:defRPr/>
            </a:pPr>
            <a:fld id="{8150621D-E370-4FD9-AEB2-C56495041222}" type="slidenum">
              <a:rPr lang="en-US" smtClean="0"/>
              <a:pPr>
                <a:defRPr/>
              </a:pPr>
              <a:t>14</a:t>
            </a:fld>
            <a:endParaRPr lang="en-US" dirty="0"/>
          </a:p>
        </p:txBody>
      </p:sp>
    </p:spTree>
    <p:extLst>
      <p:ext uri="{BB962C8B-B14F-4D97-AF65-F5344CB8AC3E}">
        <p14:creationId xmlns:p14="http://schemas.microsoft.com/office/powerpoint/2010/main" val="1349313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AWARENESS</a:t>
            </a:r>
            <a:endParaRPr lang="en-US" dirty="0"/>
          </a:p>
        </p:txBody>
      </p:sp>
      <p:sp>
        <p:nvSpPr>
          <p:cNvPr id="3" name="Content Placeholder 2"/>
          <p:cNvSpPr>
            <a:spLocks noGrp="1"/>
          </p:cNvSpPr>
          <p:nvPr>
            <p:ph idx="1"/>
          </p:nvPr>
        </p:nvSpPr>
        <p:spPr>
          <a:xfrm>
            <a:off x="584811" y="1247285"/>
            <a:ext cx="8206740" cy="4237038"/>
          </a:xfrm>
        </p:spPr>
        <p:txBody>
          <a:bodyPr/>
          <a:lstStyle/>
          <a:p>
            <a:pPr marL="457200" indent="-457200">
              <a:buFont typeface="Arial" pitchFamily="34" charset="0"/>
              <a:buChar char="•"/>
            </a:pPr>
            <a:r>
              <a:rPr lang="en-US" sz="2800" dirty="0" smtClean="0"/>
              <a:t>How aware/prepared is your organization currently for Cloud?  Does your organization have:</a:t>
            </a:r>
          </a:p>
          <a:p>
            <a:pPr marL="1260475" lvl="3" indent="-457200">
              <a:buFont typeface="Courier New" pitchFamily="49" charset="0"/>
              <a:buChar char="o"/>
            </a:pPr>
            <a:r>
              <a:rPr lang="en-US" sz="2400" dirty="0"/>
              <a:t>A</a:t>
            </a:r>
            <a:r>
              <a:rPr lang="en-US" sz="2400" dirty="0" smtClean="0"/>
              <a:t> coordinated Cloud Strategy?</a:t>
            </a:r>
          </a:p>
          <a:p>
            <a:pPr marL="1260475" lvl="3" indent="-457200">
              <a:buFont typeface="Courier New" pitchFamily="49" charset="0"/>
              <a:buChar char="o"/>
            </a:pPr>
            <a:r>
              <a:rPr lang="en-US" sz="2400" dirty="0" smtClean="0"/>
              <a:t>Early guidance or governance?</a:t>
            </a:r>
          </a:p>
          <a:p>
            <a:pPr marL="1260475" lvl="3" indent="-457200">
              <a:buFont typeface="Courier New" pitchFamily="49" charset="0"/>
              <a:buChar char="o"/>
            </a:pPr>
            <a:r>
              <a:rPr lang="en-US" sz="2400" dirty="0" smtClean="0"/>
              <a:t>Visibility &amp; tracking of growth / trends?</a:t>
            </a:r>
          </a:p>
          <a:p>
            <a:pPr marL="1260475" lvl="3" indent="-457200">
              <a:buFont typeface="Courier New" pitchFamily="49" charset="0"/>
              <a:buChar char="o"/>
            </a:pPr>
            <a:r>
              <a:rPr lang="en-US" sz="2400" dirty="0" smtClean="0"/>
              <a:t>Is Security at those tables?</a:t>
            </a:r>
            <a:endParaRPr lang="en-US" sz="2800" dirty="0" smtClean="0"/>
          </a:p>
          <a:p>
            <a:pPr marL="455613" lvl="1" indent="-457200">
              <a:buFont typeface="Arial" pitchFamily="34" charset="0"/>
              <a:buChar char="•"/>
            </a:pPr>
            <a:r>
              <a:rPr lang="en-US" sz="2800" dirty="0" smtClean="0"/>
              <a:t>How Prepared are you IR teams?  Do you have:</a:t>
            </a:r>
          </a:p>
          <a:p>
            <a:pPr marL="1260475" lvl="3" indent="-457200">
              <a:buFont typeface="Courier New" pitchFamily="49" charset="0"/>
              <a:buChar char="o"/>
            </a:pPr>
            <a:r>
              <a:rPr lang="en-US" sz="2400" dirty="0" smtClean="0"/>
              <a:t>Cloud Security requirements?</a:t>
            </a:r>
          </a:p>
          <a:p>
            <a:pPr marL="1260475" lvl="3" indent="-457200">
              <a:buFont typeface="Courier New" pitchFamily="49" charset="0"/>
              <a:buChar char="o"/>
            </a:pPr>
            <a:r>
              <a:rPr lang="en-US" sz="2400" dirty="0" smtClean="0"/>
              <a:t>IR Plans (Investigation &amp; Incident Handling)?</a:t>
            </a:r>
          </a:p>
          <a:p>
            <a:pPr marL="1260475" lvl="3" indent="-457200">
              <a:buFont typeface="Courier New" pitchFamily="49" charset="0"/>
              <a:buChar char="o"/>
            </a:pPr>
            <a:r>
              <a:rPr lang="en-US" sz="2400" dirty="0" smtClean="0"/>
              <a:t>Forensics guidance?</a:t>
            </a:r>
          </a:p>
          <a:p>
            <a:pPr marL="1260475" lvl="3" indent="-457200">
              <a:buFont typeface="Courier New" pitchFamily="49" charset="0"/>
              <a:buChar char="o"/>
            </a:pPr>
            <a:r>
              <a:rPr lang="en-US" sz="2400" dirty="0" smtClean="0"/>
              <a:t>Monitoring or </a:t>
            </a:r>
            <a:r>
              <a:rPr lang="en-US" sz="2400" dirty="0" err="1" smtClean="0"/>
              <a:t>Sensoring</a:t>
            </a:r>
            <a:r>
              <a:rPr lang="en-US" sz="2400" dirty="0" smtClean="0"/>
              <a:t> capabilities?</a:t>
            </a:r>
          </a:p>
        </p:txBody>
      </p:sp>
      <p:sp>
        <p:nvSpPr>
          <p:cNvPr id="4" name="Date Placeholder 3"/>
          <p:cNvSpPr>
            <a:spLocks noGrp="1"/>
          </p:cNvSpPr>
          <p:nvPr>
            <p:ph type="dt" sz="half" idx="10"/>
          </p:nvPr>
        </p:nvSpPr>
        <p:spPr/>
        <p:txBody>
          <a:bodyPr/>
          <a:lstStyle/>
          <a:p>
            <a:pPr>
              <a:defRPr/>
            </a:pPr>
            <a:r>
              <a:rPr lang="en-US" smtClean="0"/>
              <a:t>October 2010</a:t>
            </a:r>
            <a:endParaRPr lang="en-US"/>
          </a:p>
        </p:txBody>
      </p:sp>
      <p:sp>
        <p:nvSpPr>
          <p:cNvPr id="5" name="Footer Placeholder 4"/>
          <p:cNvSpPr>
            <a:spLocks noGrp="1"/>
          </p:cNvSpPr>
          <p:nvPr>
            <p:ph type="ftr" sz="quarter" idx="11"/>
          </p:nvPr>
        </p:nvSpPr>
        <p:spPr/>
        <p:txBody>
          <a:bodyPr/>
          <a:lstStyle/>
          <a:p>
            <a:pPr>
              <a:defRPr/>
            </a:pPr>
            <a:r>
              <a:rPr lang="en-US" smtClean="0"/>
              <a:t> </a:t>
            </a:r>
            <a:endParaRPr lang="en-US"/>
          </a:p>
        </p:txBody>
      </p:sp>
      <p:sp>
        <p:nvSpPr>
          <p:cNvPr id="6" name="Slide Number Placeholder 5"/>
          <p:cNvSpPr>
            <a:spLocks noGrp="1"/>
          </p:cNvSpPr>
          <p:nvPr>
            <p:ph type="sldNum" sz="quarter" idx="12"/>
          </p:nvPr>
        </p:nvSpPr>
        <p:spPr/>
        <p:txBody>
          <a:bodyPr/>
          <a:lstStyle/>
          <a:p>
            <a:pPr>
              <a:defRPr/>
            </a:pPr>
            <a:fld id="{8150621D-E370-4FD9-AEB2-C56495041222}" type="slidenum">
              <a:rPr lang="en-US" smtClean="0"/>
              <a:pPr>
                <a:defRPr/>
              </a:pPr>
              <a:t>15</a:t>
            </a:fld>
            <a:endParaRPr lang="en-US" dirty="0"/>
          </a:p>
        </p:txBody>
      </p:sp>
    </p:spTree>
    <p:extLst>
      <p:ext uri="{BB962C8B-B14F-4D97-AF65-F5344CB8AC3E}">
        <p14:creationId xmlns:p14="http://schemas.microsoft.com/office/powerpoint/2010/main" val="26303540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Security Risk Equation</a:t>
            </a:r>
            <a:endParaRPr lang="en-US" dirty="0"/>
          </a:p>
        </p:txBody>
      </p:sp>
      <p:sp>
        <p:nvSpPr>
          <p:cNvPr id="3" name="Content Placeholder 2"/>
          <p:cNvSpPr>
            <a:spLocks noGrp="1"/>
          </p:cNvSpPr>
          <p:nvPr>
            <p:ph idx="1"/>
          </p:nvPr>
        </p:nvSpPr>
        <p:spPr>
          <a:xfrm>
            <a:off x="342900" y="2092960"/>
            <a:ext cx="8459788" cy="4237038"/>
          </a:xfrm>
        </p:spPr>
        <p:txBody>
          <a:bodyPr/>
          <a:lstStyle/>
          <a:p>
            <a:r>
              <a:rPr lang="en-US" dirty="0"/>
              <a:t>Cloud </a:t>
            </a:r>
            <a:r>
              <a:rPr lang="en-US" dirty="0" smtClean="0"/>
              <a:t>model &amp; maturity </a:t>
            </a:r>
            <a:r>
              <a:rPr lang="en-US" dirty="0">
                <a:solidFill>
                  <a:srgbClr val="FF0000"/>
                </a:solidFill>
              </a:rPr>
              <a:t>+</a:t>
            </a:r>
            <a:r>
              <a:rPr lang="en-US" dirty="0"/>
              <a:t> </a:t>
            </a:r>
            <a:endParaRPr lang="en-US" dirty="0" smtClean="0"/>
          </a:p>
          <a:p>
            <a:r>
              <a:rPr lang="en-US" dirty="0" smtClean="0"/>
              <a:t>your </a:t>
            </a:r>
            <a:r>
              <a:rPr lang="en-US" dirty="0"/>
              <a:t>organization's operational maturity level </a:t>
            </a:r>
            <a:r>
              <a:rPr lang="en-US" dirty="0" smtClean="0">
                <a:solidFill>
                  <a:srgbClr val="FF0000"/>
                </a:solidFill>
              </a:rPr>
              <a:t>+</a:t>
            </a:r>
          </a:p>
          <a:p>
            <a:r>
              <a:rPr lang="en-US" dirty="0" smtClean="0"/>
              <a:t> </a:t>
            </a:r>
            <a:r>
              <a:rPr lang="en-US" dirty="0"/>
              <a:t>your intended consumption </a:t>
            </a:r>
            <a:r>
              <a:rPr lang="en-US" dirty="0" smtClean="0"/>
              <a:t>scenario </a:t>
            </a:r>
            <a:r>
              <a:rPr lang="en-US" dirty="0">
                <a:solidFill>
                  <a:srgbClr val="FF0000"/>
                </a:solidFill>
              </a:rPr>
              <a:t>=</a:t>
            </a:r>
            <a:r>
              <a:rPr lang="en-US" dirty="0"/>
              <a:t> </a:t>
            </a:r>
            <a:endParaRPr lang="en-US" dirty="0" smtClean="0"/>
          </a:p>
          <a:p>
            <a:pPr algn="r"/>
            <a:r>
              <a:rPr lang="en-US" dirty="0" smtClean="0">
                <a:solidFill>
                  <a:srgbClr val="FF0000"/>
                </a:solidFill>
              </a:rPr>
              <a:t>scope &amp; degree of security </a:t>
            </a:r>
            <a:r>
              <a:rPr lang="en-US" dirty="0">
                <a:solidFill>
                  <a:srgbClr val="FF0000"/>
                </a:solidFill>
              </a:rPr>
              <a:t>concerns</a:t>
            </a:r>
          </a:p>
          <a:p>
            <a:endParaRPr lang="en-US" dirty="0"/>
          </a:p>
        </p:txBody>
      </p:sp>
      <p:sp>
        <p:nvSpPr>
          <p:cNvPr id="4" name="Date Placeholder 3"/>
          <p:cNvSpPr>
            <a:spLocks noGrp="1"/>
          </p:cNvSpPr>
          <p:nvPr>
            <p:ph type="dt" sz="half" idx="10"/>
          </p:nvPr>
        </p:nvSpPr>
        <p:spPr/>
        <p:txBody>
          <a:bodyPr/>
          <a:lstStyle/>
          <a:p>
            <a:pPr>
              <a:defRPr/>
            </a:pPr>
            <a:r>
              <a:rPr lang="en-US" smtClean="0"/>
              <a:t>October 2010</a:t>
            </a:r>
            <a:endParaRPr lang="en-US"/>
          </a:p>
        </p:txBody>
      </p:sp>
      <p:sp>
        <p:nvSpPr>
          <p:cNvPr id="5" name="Footer Placeholder 4"/>
          <p:cNvSpPr>
            <a:spLocks noGrp="1"/>
          </p:cNvSpPr>
          <p:nvPr>
            <p:ph type="ftr" sz="quarter" idx="11"/>
          </p:nvPr>
        </p:nvSpPr>
        <p:spPr/>
        <p:txBody>
          <a:bodyPr/>
          <a:lstStyle/>
          <a:p>
            <a:pPr>
              <a:defRPr/>
            </a:pPr>
            <a:r>
              <a:rPr lang="en-US" smtClean="0"/>
              <a:t> </a:t>
            </a:r>
            <a:endParaRPr lang="en-US"/>
          </a:p>
        </p:txBody>
      </p:sp>
      <p:sp>
        <p:nvSpPr>
          <p:cNvPr id="6" name="Slide Number Placeholder 5"/>
          <p:cNvSpPr>
            <a:spLocks noGrp="1"/>
          </p:cNvSpPr>
          <p:nvPr>
            <p:ph type="sldNum" sz="quarter" idx="12"/>
          </p:nvPr>
        </p:nvSpPr>
        <p:spPr/>
        <p:txBody>
          <a:bodyPr/>
          <a:lstStyle/>
          <a:p>
            <a:pPr>
              <a:defRPr/>
            </a:pPr>
            <a:fld id="{8150621D-E370-4FD9-AEB2-C56495041222}" type="slidenum">
              <a:rPr lang="en-US" smtClean="0"/>
              <a:pPr>
                <a:defRPr/>
              </a:pPr>
              <a:t>16</a:t>
            </a:fld>
            <a:endParaRPr lang="en-US" dirty="0"/>
          </a:p>
        </p:txBody>
      </p:sp>
    </p:spTree>
    <p:extLst>
      <p:ext uri="{BB962C8B-B14F-4D97-AF65-F5344CB8AC3E}">
        <p14:creationId xmlns:p14="http://schemas.microsoft.com/office/powerpoint/2010/main" val="3449598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5" name="Rectangle 5"/>
          <p:cNvSpPr>
            <a:spLocks noGrp="1" noChangeArrowheads="1"/>
          </p:cNvSpPr>
          <p:nvPr>
            <p:ph type="title" idx="4294967295"/>
          </p:nvPr>
        </p:nvSpPr>
        <p:spPr>
          <a:xfrm>
            <a:off x="384175" y="299688"/>
            <a:ext cx="7802563" cy="838200"/>
          </a:xfrm>
        </p:spPr>
        <p:txBody>
          <a:bodyPr/>
          <a:lstStyle/>
          <a:p>
            <a:pPr eaLnBrk="1" hangingPunct="1"/>
            <a:r>
              <a:rPr lang="en-US" dirty="0" smtClean="0"/>
              <a:t>Cloud Provider Selection</a:t>
            </a:r>
          </a:p>
        </p:txBody>
      </p:sp>
      <p:sp>
        <p:nvSpPr>
          <p:cNvPr id="346116" name="Rectangle 6"/>
          <p:cNvSpPr>
            <a:spLocks noGrp="1" noChangeArrowheads="1"/>
          </p:cNvSpPr>
          <p:nvPr>
            <p:ph type="body" sz="half" idx="4294967295"/>
          </p:nvPr>
        </p:nvSpPr>
        <p:spPr>
          <a:xfrm>
            <a:off x="222250" y="2430346"/>
            <a:ext cx="4833938" cy="3860800"/>
          </a:xfrm>
        </p:spPr>
        <p:txBody>
          <a:bodyPr/>
          <a:lstStyle/>
          <a:p>
            <a:pPr eaLnBrk="1" hangingPunct="1">
              <a:buFont typeface="Wingdings" pitchFamily="2" charset="2"/>
              <a:buNone/>
            </a:pPr>
            <a:r>
              <a:rPr lang="en-US" sz="2000" b="1" smtClean="0">
                <a:solidFill>
                  <a:srgbClr val="33CCFF"/>
                </a:solidFill>
              </a:rPr>
              <a:t>Strategic (Proposed)</a:t>
            </a:r>
          </a:p>
          <a:p>
            <a:pPr eaLnBrk="1" hangingPunct="1">
              <a:lnSpc>
                <a:spcPct val="70000"/>
              </a:lnSpc>
              <a:buFont typeface="Wingdings" pitchFamily="2" charset="2"/>
              <a:buNone/>
            </a:pPr>
            <a:r>
              <a:rPr lang="en-US" sz="1600" smtClean="0"/>
              <a:t>SAML-federated (Corporate Identity Lifecycle)</a:t>
            </a:r>
          </a:p>
          <a:p>
            <a:pPr eaLnBrk="1" hangingPunct="1">
              <a:lnSpc>
                <a:spcPct val="70000"/>
              </a:lnSpc>
              <a:buFont typeface="Wingdings" pitchFamily="2" charset="2"/>
              <a:buNone/>
            </a:pPr>
            <a:r>
              <a:rPr lang="en-US" sz="1600" smtClean="0"/>
              <a:t>Pre-integrated (w/ Corporate Infrastructure)</a:t>
            </a:r>
          </a:p>
          <a:p>
            <a:pPr eaLnBrk="1" hangingPunct="1">
              <a:lnSpc>
                <a:spcPct val="70000"/>
              </a:lnSpc>
              <a:buFont typeface="Wingdings" pitchFamily="2" charset="2"/>
              <a:buNone/>
            </a:pPr>
            <a:r>
              <a:rPr lang="en-US" sz="1600" smtClean="0"/>
              <a:t>Defined Compliance &amp; Appropriate Use </a:t>
            </a:r>
          </a:p>
          <a:p>
            <a:pPr eaLnBrk="1" hangingPunct="1">
              <a:lnSpc>
                <a:spcPct val="70000"/>
              </a:lnSpc>
              <a:buFont typeface="Wingdings" pitchFamily="2" charset="2"/>
              <a:buNone/>
            </a:pPr>
            <a:r>
              <a:rPr lang="en-US" sz="1600" smtClean="0"/>
              <a:t>Effective Economy of Scale</a:t>
            </a:r>
          </a:p>
          <a:p>
            <a:pPr eaLnBrk="1" hangingPunct="1">
              <a:lnSpc>
                <a:spcPct val="70000"/>
              </a:lnSpc>
              <a:buFont typeface="Wingdings" pitchFamily="2" charset="2"/>
              <a:buNone/>
            </a:pPr>
            <a:r>
              <a:rPr lang="en-US" sz="1600" smtClean="0"/>
              <a:t>More Cost Efficient</a:t>
            </a:r>
          </a:p>
          <a:p>
            <a:pPr eaLnBrk="1" hangingPunct="1">
              <a:lnSpc>
                <a:spcPct val="70000"/>
              </a:lnSpc>
              <a:buFont typeface="Wingdings" pitchFamily="2" charset="2"/>
              <a:buNone/>
            </a:pPr>
            <a:r>
              <a:rPr lang="en-US" sz="1600" smtClean="0"/>
              <a:t>Ease of Reverse Migration / Service Shifts</a:t>
            </a:r>
          </a:p>
          <a:p>
            <a:pPr eaLnBrk="1" hangingPunct="1">
              <a:lnSpc>
                <a:spcPct val="70000"/>
              </a:lnSpc>
              <a:buFont typeface="Wingdings" pitchFamily="2" charset="2"/>
              <a:buNone/>
            </a:pPr>
            <a:r>
              <a:rPr lang="en-US" sz="1600" smtClean="0"/>
              <a:t>Potential Investment Opportunity</a:t>
            </a:r>
          </a:p>
          <a:p>
            <a:pPr eaLnBrk="1" hangingPunct="1">
              <a:lnSpc>
                <a:spcPct val="70000"/>
              </a:lnSpc>
              <a:buFont typeface="Wingdings" pitchFamily="2" charset="2"/>
              <a:buNone/>
            </a:pPr>
            <a:r>
              <a:rPr lang="en-US" sz="1600" smtClean="0"/>
              <a:t>Educated / Known Risks</a:t>
            </a:r>
          </a:p>
          <a:p>
            <a:pPr eaLnBrk="1" hangingPunct="1">
              <a:lnSpc>
                <a:spcPct val="70000"/>
              </a:lnSpc>
              <a:buFont typeface="Wingdings" pitchFamily="2" charset="2"/>
              <a:buNone/>
            </a:pPr>
            <a:r>
              <a:rPr lang="en-US" sz="1600" smtClean="0"/>
              <a:t>Reduced Exposure Window</a:t>
            </a:r>
          </a:p>
          <a:p>
            <a:pPr eaLnBrk="1" hangingPunct="1">
              <a:lnSpc>
                <a:spcPct val="70000"/>
              </a:lnSpc>
              <a:buFont typeface="Wingdings" pitchFamily="2" charset="2"/>
              <a:buNone/>
            </a:pPr>
            <a:r>
              <a:rPr lang="en-US" sz="1600" smtClean="0"/>
              <a:t>Increased Influence with Provider</a:t>
            </a:r>
          </a:p>
          <a:p>
            <a:pPr eaLnBrk="1" hangingPunct="1">
              <a:lnSpc>
                <a:spcPct val="70000"/>
              </a:lnSpc>
              <a:buFont typeface="Wingdings" pitchFamily="2" charset="2"/>
              <a:buNone/>
            </a:pPr>
            <a:r>
              <a:rPr lang="en-US" sz="1600" smtClean="0"/>
              <a:t>Controlled External XaaS Integration *</a:t>
            </a:r>
          </a:p>
        </p:txBody>
      </p:sp>
      <p:sp>
        <p:nvSpPr>
          <p:cNvPr id="346117" name="Rectangle 7"/>
          <p:cNvSpPr>
            <a:spLocks noGrp="1" noChangeArrowheads="1"/>
          </p:cNvSpPr>
          <p:nvPr>
            <p:ph type="body" sz="half" idx="4294967295"/>
          </p:nvPr>
        </p:nvSpPr>
        <p:spPr>
          <a:xfrm>
            <a:off x="4608513" y="2411296"/>
            <a:ext cx="4373562" cy="3822700"/>
          </a:xfrm>
        </p:spPr>
        <p:txBody>
          <a:bodyPr/>
          <a:lstStyle/>
          <a:p>
            <a:pPr algn="r" eaLnBrk="1" hangingPunct="1">
              <a:buFont typeface="Wingdings" pitchFamily="2" charset="2"/>
              <a:buNone/>
            </a:pPr>
            <a:r>
              <a:rPr lang="en-US" sz="2000" b="1" smtClean="0">
                <a:solidFill>
                  <a:schemeClr val="accent2"/>
                </a:solidFill>
              </a:rPr>
              <a:t>Organic (Current)</a:t>
            </a:r>
          </a:p>
          <a:p>
            <a:pPr algn="r" eaLnBrk="1" hangingPunct="1">
              <a:lnSpc>
                <a:spcPct val="70000"/>
              </a:lnSpc>
              <a:buFont typeface="Wingdings" pitchFamily="2" charset="2"/>
              <a:buNone/>
            </a:pPr>
            <a:r>
              <a:rPr lang="en-US" sz="1600" smtClean="0"/>
              <a:t>Crowd-sourced / Viral Selection Process</a:t>
            </a:r>
          </a:p>
          <a:p>
            <a:pPr algn="r" eaLnBrk="1" hangingPunct="1">
              <a:lnSpc>
                <a:spcPct val="70000"/>
              </a:lnSpc>
              <a:buFont typeface="Wingdings" pitchFamily="2" charset="2"/>
              <a:buNone/>
            </a:pPr>
            <a:r>
              <a:rPr lang="en-US" sz="1600" smtClean="0"/>
              <a:t>Not Corporate Integrated</a:t>
            </a:r>
          </a:p>
          <a:p>
            <a:pPr algn="r" eaLnBrk="1" hangingPunct="1">
              <a:lnSpc>
                <a:spcPct val="70000"/>
              </a:lnSpc>
              <a:buFont typeface="Wingdings" pitchFamily="2" charset="2"/>
              <a:buNone/>
            </a:pPr>
            <a:r>
              <a:rPr lang="en-US" sz="1600" smtClean="0"/>
              <a:t>No Identity Control (Lifecycle)</a:t>
            </a:r>
          </a:p>
          <a:p>
            <a:pPr algn="r" eaLnBrk="1" hangingPunct="1">
              <a:lnSpc>
                <a:spcPct val="70000"/>
              </a:lnSpc>
              <a:buFont typeface="Wingdings" pitchFamily="2" charset="2"/>
              <a:buNone/>
            </a:pPr>
            <a:r>
              <a:rPr lang="en-US" sz="1600" smtClean="0"/>
              <a:t>Unchecked Content Proliferation </a:t>
            </a:r>
          </a:p>
          <a:p>
            <a:pPr algn="r" eaLnBrk="1" hangingPunct="1">
              <a:lnSpc>
                <a:spcPct val="70000"/>
              </a:lnSpc>
              <a:buFont typeface="Wingdings" pitchFamily="2" charset="2"/>
              <a:buNone/>
            </a:pPr>
            <a:r>
              <a:rPr lang="en-US" sz="1600" smtClean="0"/>
              <a:t>Multiple Providers for a Common Service</a:t>
            </a:r>
          </a:p>
          <a:p>
            <a:pPr algn="r" eaLnBrk="1" hangingPunct="1">
              <a:lnSpc>
                <a:spcPct val="70000"/>
              </a:lnSpc>
              <a:buFont typeface="Wingdings" pitchFamily="2" charset="2"/>
              <a:buNone/>
            </a:pPr>
            <a:r>
              <a:rPr lang="en-US" sz="1600" smtClean="0"/>
              <a:t>No Cost Efficiencies / Economies of Scale</a:t>
            </a:r>
          </a:p>
          <a:p>
            <a:pPr algn="r" eaLnBrk="1" hangingPunct="1">
              <a:lnSpc>
                <a:spcPct val="70000"/>
              </a:lnSpc>
              <a:buFont typeface="Wingdings" pitchFamily="2" charset="2"/>
              <a:buNone/>
            </a:pPr>
            <a:r>
              <a:rPr lang="en-US" sz="1600" smtClean="0"/>
              <a:t>Limited Visibility into Growth</a:t>
            </a:r>
          </a:p>
          <a:p>
            <a:pPr algn="r" eaLnBrk="1" hangingPunct="1">
              <a:lnSpc>
                <a:spcPct val="70000"/>
              </a:lnSpc>
              <a:buFont typeface="Wingdings" pitchFamily="2" charset="2"/>
              <a:buNone/>
            </a:pPr>
            <a:r>
              <a:rPr lang="en-US" sz="1600" smtClean="0"/>
              <a:t>Varying Standards / Levels of Security</a:t>
            </a:r>
          </a:p>
          <a:p>
            <a:pPr algn="r" eaLnBrk="1" hangingPunct="1">
              <a:lnSpc>
                <a:spcPct val="70000"/>
              </a:lnSpc>
              <a:buFont typeface="Wingdings" pitchFamily="2" charset="2"/>
              <a:buNone/>
            </a:pPr>
            <a:r>
              <a:rPr lang="en-US" sz="1600" smtClean="0"/>
              <a:t>Uneducated Risk Assumption</a:t>
            </a:r>
          </a:p>
          <a:p>
            <a:pPr algn="r" eaLnBrk="1" hangingPunct="1">
              <a:lnSpc>
                <a:spcPct val="70000"/>
              </a:lnSpc>
              <a:buFont typeface="Wingdings" pitchFamily="2" charset="2"/>
              <a:buNone/>
            </a:pPr>
            <a:r>
              <a:rPr lang="en-US" sz="1600" smtClean="0"/>
              <a:t>No Influence over Provider(s)</a:t>
            </a:r>
          </a:p>
          <a:p>
            <a:pPr algn="r" eaLnBrk="1" hangingPunct="1">
              <a:lnSpc>
                <a:spcPct val="70000"/>
              </a:lnSpc>
              <a:buFont typeface="Wingdings" pitchFamily="2" charset="2"/>
              <a:buNone/>
            </a:pPr>
            <a:r>
              <a:rPr lang="en-US" sz="1600" smtClean="0"/>
              <a:t>Invisible 2</a:t>
            </a:r>
            <a:r>
              <a:rPr lang="en-US" sz="1600" baseline="30000" smtClean="0"/>
              <a:t>nd</a:t>
            </a:r>
            <a:r>
              <a:rPr lang="en-US" sz="1600" smtClean="0"/>
              <a:t> Tier XaaS Integration *</a:t>
            </a:r>
          </a:p>
          <a:p>
            <a:pPr eaLnBrk="1" hangingPunct="1">
              <a:buFont typeface="Wingdings" pitchFamily="2" charset="2"/>
              <a:buNone/>
            </a:pPr>
            <a:endParaRPr lang="en-US" sz="1600" smtClean="0"/>
          </a:p>
        </p:txBody>
      </p:sp>
      <p:grpSp>
        <p:nvGrpSpPr>
          <p:cNvPr id="2" name="Group 1"/>
          <p:cNvGrpSpPr/>
          <p:nvPr/>
        </p:nvGrpSpPr>
        <p:grpSpPr>
          <a:xfrm>
            <a:off x="1722438" y="901765"/>
            <a:ext cx="5743575" cy="1406525"/>
            <a:chOff x="1722438" y="1114425"/>
            <a:chExt cx="5743575" cy="1406525"/>
          </a:xfrm>
        </p:grpSpPr>
        <p:sp>
          <p:nvSpPr>
            <p:cNvPr id="346118" name="Line 8"/>
            <p:cNvSpPr>
              <a:spLocks noChangeShapeType="1"/>
            </p:cNvSpPr>
            <p:nvPr/>
          </p:nvSpPr>
          <p:spPr bwMode="auto">
            <a:xfrm flipV="1">
              <a:off x="1751013" y="1476375"/>
              <a:ext cx="5715000" cy="771525"/>
            </a:xfrm>
            <a:prstGeom prst="line">
              <a:avLst/>
            </a:prstGeom>
            <a:noFill/>
            <a:ln w="6350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6119" name="AutoShape 9"/>
            <p:cNvSpPr>
              <a:spLocks noChangeArrowheads="1"/>
            </p:cNvSpPr>
            <p:nvPr/>
          </p:nvSpPr>
          <p:spPr bwMode="auto">
            <a:xfrm>
              <a:off x="4191000" y="1914525"/>
              <a:ext cx="781050" cy="606425"/>
            </a:xfrm>
            <a:prstGeom prst="triangle">
              <a:avLst>
                <a:gd name="adj" fmla="val 50000"/>
              </a:avLst>
            </a:prstGeom>
            <a:solidFill>
              <a:srgbClr val="FF9900"/>
            </a:solidFill>
            <a:ln w="9525">
              <a:solidFill>
                <a:srgbClr val="C0C0C0"/>
              </a:solidFill>
              <a:miter lim="800000"/>
              <a:headEnd/>
              <a:tailEnd/>
            </a:ln>
          </p:spPr>
          <p:txBody>
            <a:bodyPr wrap="none" anchor="ctr"/>
            <a:lstStyle/>
            <a:p>
              <a:pPr algn="l" eaLnBrk="1" hangingPunct="1">
                <a:lnSpc>
                  <a:spcPct val="100000"/>
                </a:lnSpc>
              </a:pPr>
              <a:endParaRPr lang="en-US" sz="2400"/>
            </a:p>
          </p:txBody>
        </p:sp>
        <p:sp>
          <p:nvSpPr>
            <p:cNvPr id="346120" name="Rectangle 10"/>
            <p:cNvSpPr>
              <a:spLocks noChangeArrowheads="1"/>
            </p:cNvSpPr>
            <p:nvPr/>
          </p:nvSpPr>
          <p:spPr bwMode="auto">
            <a:xfrm rot="-478445">
              <a:off x="1722438" y="1828800"/>
              <a:ext cx="401637" cy="342900"/>
            </a:xfrm>
            <a:prstGeom prst="rect">
              <a:avLst/>
            </a:prstGeom>
            <a:solidFill>
              <a:schemeClr val="accent1"/>
            </a:solidFill>
            <a:ln w="9525">
              <a:solidFill>
                <a:srgbClr val="C0C0C0"/>
              </a:solidFill>
              <a:miter lim="800000"/>
              <a:headEnd/>
              <a:tailEnd/>
            </a:ln>
          </p:spPr>
          <p:txBody>
            <a:bodyPr wrap="none" anchor="ctr"/>
            <a:lstStyle/>
            <a:p>
              <a:pPr algn="l" eaLnBrk="1" hangingPunct="1">
                <a:lnSpc>
                  <a:spcPct val="100000"/>
                </a:lnSpc>
              </a:pPr>
              <a:endParaRPr lang="en-US" sz="2400"/>
            </a:p>
          </p:txBody>
        </p:sp>
        <p:sp>
          <p:nvSpPr>
            <p:cNvPr id="346121" name="Rectangle 11"/>
            <p:cNvSpPr>
              <a:spLocks noChangeArrowheads="1"/>
            </p:cNvSpPr>
            <p:nvPr/>
          </p:nvSpPr>
          <p:spPr bwMode="auto">
            <a:xfrm rot="-478445">
              <a:off x="7026275" y="1114425"/>
              <a:ext cx="401638" cy="342900"/>
            </a:xfrm>
            <a:prstGeom prst="rect">
              <a:avLst/>
            </a:prstGeom>
            <a:solidFill>
              <a:schemeClr val="accent2"/>
            </a:solidFill>
            <a:ln w="9525">
              <a:solidFill>
                <a:srgbClr val="C0C0C0"/>
              </a:solidFill>
              <a:miter lim="800000"/>
              <a:headEnd/>
              <a:tailEnd/>
            </a:ln>
          </p:spPr>
          <p:txBody>
            <a:bodyPr wrap="none" anchor="ctr"/>
            <a:lstStyle/>
            <a:p>
              <a:pPr algn="l" eaLnBrk="1" hangingPunct="1">
                <a:lnSpc>
                  <a:spcPct val="100000"/>
                </a:lnSpc>
              </a:pPr>
              <a:endParaRPr lang="en-US" sz="2400"/>
            </a:p>
          </p:txBody>
        </p:sp>
      </p:grpSp>
    </p:spTree>
    <p:extLst>
      <p:ext uri="{BB962C8B-B14F-4D97-AF65-F5344CB8AC3E}">
        <p14:creationId xmlns:p14="http://schemas.microsoft.com/office/powerpoint/2010/main" val="1402980120"/>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MEASUREMENT</a:t>
            </a:r>
            <a:endParaRPr lang="en-US" dirty="0"/>
          </a:p>
        </p:txBody>
      </p:sp>
      <p:sp>
        <p:nvSpPr>
          <p:cNvPr id="3" name="Content Placeholder 2"/>
          <p:cNvSpPr>
            <a:spLocks noGrp="1"/>
          </p:cNvSpPr>
          <p:nvPr>
            <p:ph idx="1"/>
          </p:nvPr>
        </p:nvSpPr>
        <p:spPr>
          <a:xfrm>
            <a:off x="617745" y="967302"/>
            <a:ext cx="8099535" cy="4237038"/>
          </a:xfrm>
        </p:spPr>
        <p:txBody>
          <a:bodyPr/>
          <a:lstStyle/>
          <a:p>
            <a:pPr marL="0" indent="0"/>
            <a:r>
              <a:rPr lang="en-US" dirty="0" smtClean="0"/>
              <a:t>How do you measure Cloud?</a:t>
            </a:r>
          </a:p>
          <a:p>
            <a:pPr marL="0" indent="0"/>
            <a:r>
              <a:rPr lang="en-US" dirty="0" smtClean="0"/>
              <a:t>One Answer: Create a Cloud IP Registry (CIPR)</a:t>
            </a:r>
          </a:p>
          <a:p>
            <a:pPr marL="457200" indent="-457200">
              <a:buFont typeface="Arial" pitchFamily="34" charset="0"/>
              <a:buChar char="•"/>
            </a:pPr>
            <a:r>
              <a:rPr lang="en-US" sz="2400" dirty="0" smtClean="0"/>
              <a:t>Manual Catalog of Cloud Provider IP Ranges</a:t>
            </a:r>
          </a:p>
          <a:p>
            <a:pPr marL="457200" indent="-457200">
              <a:buFont typeface="Arial" pitchFamily="34" charset="0"/>
              <a:buChar char="•"/>
            </a:pPr>
            <a:r>
              <a:rPr lang="en-US" sz="2400" dirty="0" smtClean="0"/>
              <a:t>“Layered” Relationship Capture</a:t>
            </a:r>
          </a:p>
          <a:p>
            <a:pPr marL="457200" indent="-457200">
              <a:buFont typeface="Arial" pitchFamily="34" charset="0"/>
              <a:buChar char="•"/>
            </a:pPr>
            <a:r>
              <a:rPr lang="en-US" sz="2400" dirty="0" smtClean="0"/>
              <a:t>Logical/Physical Location, Type, Function &amp; Description</a:t>
            </a:r>
          </a:p>
          <a:p>
            <a:pPr marL="457200" indent="-457200">
              <a:buFont typeface="Arial" pitchFamily="34" charset="0"/>
              <a:buChar char="•"/>
            </a:pPr>
            <a:r>
              <a:rPr lang="en-US" sz="2400" dirty="0" smtClean="0"/>
              <a:t>Feed IP Ranges into </a:t>
            </a:r>
            <a:r>
              <a:rPr lang="en-US" sz="2400" dirty="0" err="1" smtClean="0"/>
              <a:t>Netflow</a:t>
            </a:r>
            <a:r>
              <a:rPr lang="en-US" sz="2400" dirty="0" smtClean="0"/>
              <a:t> </a:t>
            </a:r>
            <a:r>
              <a:rPr lang="en-US" sz="2400" dirty="0"/>
              <a:t>/</a:t>
            </a:r>
            <a:r>
              <a:rPr lang="en-US" sz="2400" dirty="0" err="1"/>
              <a:t>Lancope</a:t>
            </a:r>
            <a:r>
              <a:rPr lang="en-US" sz="2400" dirty="0"/>
              <a:t> </a:t>
            </a:r>
            <a:r>
              <a:rPr lang="en-US" sz="2400" dirty="0" err="1" smtClean="0"/>
              <a:t>StealthWatch</a:t>
            </a:r>
            <a:endParaRPr lang="en-US" sz="2400" dirty="0" smtClean="0"/>
          </a:p>
          <a:p>
            <a:pPr marL="457200" indent="-457200">
              <a:buFont typeface="Arial" pitchFamily="34" charset="0"/>
              <a:buChar char="•"/>
            </a:pPr>
            <a:r>
              <a:rPr lang="en-US" sz="2400" dirty="0" smtClean="0"/>
              <a:t>Traffic Telemetry (Source/Destination) Valuable to Delta against “approved” providers, as well as measure End User &amp; Data Center consumption behaviors</a:t>
            </a:r>
          </a:p>
          <a:p>
            <a:pPr marL="457200" indent="-457200">
              <a:buFont typeface="Arial" pitchFamily="34" charset="0"/>
              <a:buChar char="•"/>
            </a:pPr>
            <a:r>
              <a:rPr lang="en-US" sz="2400" dirty="0" smtClean="0"/>
              <a:t>Currently proposed as a Cloud </a:t>
            </a:r>
            <a:r>
              <a:rPr lang="en-US" sz="2400" dirty="0"/>
              <a:t>Security Alliance Open Source </a:t>
            </a:r>
            <a:r>
              <a:rPr lang="en-US" sz="2400" dirty="0" smtClean="0"/>
              <a:t>Project *</a:t>
            </a:r>
            <a:endParaRPr lang="en-US" sz="2400" dirty="0"/>
          </a:p>
          <a:p>
            <a:pPr marL="457200" indent="-457200">
              <a:buFont typeface="Arial" pitchFamily="34" charset="0"/>
              <a:buChar char="•"/>
            </a:pPr>
            <a:endParaRPr lang="en-US" sz="2400" dirty="0"/>
          </a:p>
          <a:p>
            <a:pPr marL="457200" indent="-457200">
              <a:buFont typeface="Arial" pitchFamily="34" charset="0"/>
              <a:buChar char="•"/>
            </a:pPr>
            <a:endParaRPr lang="en-US" sz="2400" dirty="0" smtClean="0"/>
          </a:p>
          <a:p>
            <a:pPr marL="457200" indent="-457200">
              <a:buFont typeface="Arial" pitchFamily="34" charset="0"/>
              <a:buChar char="•"/>
            </a:pPr>
            <a:endParaRPr lang="en-US" dirty="0"/>
          </a:p>
        </p:txBody>
      </p:sp>
      <p:sp>
        <p:nvSpPr>
          <p:cNvPr id="4" name="Date Placeholder 3"/>
          <p:cNvSpPr>
            <a:spLocks noGrp="1"/>
          </p:cNvSpPr>
          <p:nvPr>
            <p:ph type="dt" sz="half" idx="10"/>
          </p:nvPr>
        </p:nvSpPr>
        <p:spPr/>
        <p:txBody>
          <a:bodyPr/>
          <a:lstStyle/>
          <a:p>
            <a:pPr>
              <a:defRPr/>
            </a:pPr>
            <a:r>
              <a:rPr lang="en-US" smtClean="0"/>
              <a:t>October 2010</a:t>
            </a:r>
            <a:endParaRPr lang="en-US"/>
          </a:p>
        </p:txBody>
      </p:sp>
      <p:sp>
        <p:nvSpPr>
          <p:cNvPr id="5" name="Footer Placeholder 4"/>
          <p:cNvSpPr>
            <a:spLocks noGrp="1"/>
          </p:cNvSpPr>
          <p:nvPr>
            <p:ph type="ftr" sz="quarter" idx="11"/>
          </p:nvPr>
        </p:nvSpPr>
        <p:spPr/>
        <p:txBody>
          <a:bodyPr/>
          <a:lstStyle/>
          <a:p>
            <a:pPr>
              <a:defRPr/>
            </a:pPr>
            <a:r>
              <a:rPr lang="en-US" smtClean="0"/>
              <a:t> </a:t>
            </a:r>
            <a:endParaRPr lang="en-US"/>
          </a:p>
        </p:txBody>
      </p:sp>
      <p:sp>
        <p:nvSpPr>
          <p:cNvPr id="6" name="Slide Number Placeholder 5"/>
          <p:cNvSpPr>
            <a:spLocks noGrp="1"/>
          </p:cNvSpPr>
          <p:nvPr>
            <p:ph type="sldNum" sz="quarter" idx="12"/>
          </p:nvPr>
        </p:nvSpPr>
        <p:spPr/>
        <p:txBody>
          <a:bodyPr/>
          <a:lstStyle/>
          <a:p>
            <a:pPr>
              <a:defRPr/>
            </a:pPr>
            <a:fld id="{8150621D-E370-4FD9-AEB2-C56495041222}" type="slidenum">
              <a:rPr lang="en-US" smtClean="0"/>
              <a:pPr>
                <a:defRPr/>
              </a:pPr>
              <a:t>18</a:t>
            </a:fld>
            <a:endParaRPr lang="en-US" dirty="0"/>
          </a:p>
        </p:txBody>
      </p:sp>
    </p:spTree>
    <p:extLst>
      <p:ext uri="{BB962C8B-B14F-4D97-AF65-F5344CB8AC3E}">
        <p14:creationId xmlns:p14="http://schemas.microsoft.com/office/powerpoint/2010/main" val="31131809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Cloud IP Registry (CIPR)</a:t>
            </a:r>
            <a:endParaRPr lang="en-US" dirty="0"/>
          </a:p>
        </p:txBody>
      </p:sp>
      <p:sp>
        <p:nvSpPr>
          <p:cNvPr id="4" name="Date Placeholder 3"/>
          <p:cNvSpPr>
            <a:spLocks noGrp="1"/>
          </p:cNvSpPr>
          <p:nvPr>
            <p:ph type="dt" sz="half" idx="10"/>
          </p:nvPr>
        </p:nvSpPr>
        <p:spPr/>
        <p:txBody>
          <a:bodyPr/>
          <a:lstStyle/>
          <a:p>
            <a:pPr>
              <a:defRPr/>
            </a:pPr>
            <a:r>
              <a:rPr lang="en-US" smtClean="0"/>
              <a:t>October 2010</a:t>
            </a:r>
            <a:endParaRPr lang="en-US"/>
          </a:p>
        </p:txBody>
      </p:sp>
      <p:sp>
        <p:nvSpPr>
          <p:cNvPr id="5" name="Footer Placeholder 4"/>
          <p:cNvSpPr>
            <a:spLocks noGrp="1"/>
          </p:cNvSpPr>
          <p:nvPr>
            <p:ph type="ftr" sz="quarter" idx="11"/>
          </p:nvPr>
        </p:nvSpPr>
        <p:spPr/>
        <p:txBody>
          <a:bodyPr/>
          <a:lstStyle/>
          <a:p>
            <a:pPr>
              <a:defRPr/>
            </a:pPr>
            <a:r>
              <a:rPr lang="en-US" smtClean="0"/>
              <a:t> </a:t>
            </a:r>
            <a:endParaRPr lang="en-US"/>
          </a:p>
        </p:txBody>
      </p:sp>
      <p:sp>
        <p:nvSpPr>
          <p:cNvPr id="6" name="Slide Number Placeholder 5"/>
          <p:cNvSpPr>
            <a:spLocks noGrp="1"/>
          </p:cNvSpPr>
          <p:nvPr>
            <p:ph type="sldNum" sz="quarter" idx="12"/>
          </p:nvPr>
        </p:nvSpPr>
        <p:spPr/>
        <p:txBody>
          <a:bodyPr/>
          <a:lstStyle/>
          <a:p>
            <a:pPr>
              <a:defRPr/>
            </a:pPr>
            <a:fld id="{8150621D-E370-4FD9-AEB2-C56495041222}" type="slidenum">
              <a:rPr lang="en-US" smtClean="0"/>
              <a:pPr>
                <a:defRPr/>
              </a:pPr>
              <a:t>19</a:t>
            </a:fld>
            <a:endParaRPr lang="en-US" dirty="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178" y="1127760"/>
            <a:ext cx="8958049" cy="4835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67157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smtClean="0"/>
              <a:t>October 2010</a:t>
            </a:r>
            <a:endParaRPr lang="en-US"/>
          </a:p>
        </p:txBody>
      </p:sp>
      <p:sp>
        <p:nvSpPr>
          <p:cNvPr id="5" name="Footer Placeholder 4"/>
          <p:cNvSpPr>
            <a:spLocks noGrp="1"/>
          </p:cNvSpPr>
          <p:nvPr>
            <p:ph type="ftr" sz="quarter" idx="11"/>
          </p:nvPr>
        </p:nvSpPr>
        <p:spPr/>
        <p:txBody>
          <a:bodyPr/>
          <a:lstStyle/>
          <a:p>
            <a:pPr>
              <a:defRPr/>
            </a:pPr>
            <a:r>
              <a:rPr lang="en-US" smtClean="0"/>
              <a:t> </a:t>
            </a:r>
            <a:endParaRPr lang="en-US"/>
          </a:p>
        </p:txBody>
      </p:sp>
      <p:sp>
        <p:nvSpPr>
          <p:cNvPr id="6" name="Slide Number Placeholder 5"/>
          <p:cNvSpPr>
            <a:spLocks noGrp="1"/>
          </p:cNvSpPr>
          <p:nvPr>
            <p:ph type="sldNum" sz="quarter" idx="12"/>
          </p:nvPr>
        </p:nvSpPr>
        <p:spPr/>
        <p:txBody>
          <a:bodyPr/>
          <a:lstStyle/>
          <a:p>
            <a:pPr>
              <a:defRPr/>
            </a:pPr>
            <a:fld id="{8150621D-E370-4FD9-AEB2-C56495041222}" type="slidenum">
              <a:rPr lang="en-US" smtClean="0"/>
              <a:pPr>
                <a:defRPr/>
              </a:pPr>
              <a:t>2</a:t>
            </a:fld>
            <a:endParaRPr lang="en-US" dirty="0"/>
          </a:p>
        </p:txBody>
      </p:sp>
      <p:pic>
        <p:nvPicPr>
          <p:cNvPr id="7"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1"/>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 name="Group 24"/>
          <p:cNvGrpSpPr>
            <a:grpSpLocks/>
          </p:cNvGrpSpPr>
          <p:nvPr/>
        </p:nvGrpSpPr>
        <p:grpSpPr bwMode="auto">
          <a:xfrm>
            <a:off x="5364164" y="292100"/>
            <a:ext cx="3016251" cy="1482725"/>
            <a:chOff x="3741" y="288"/>
            <a:chExt cx="1900" cy="934"/>
          </a:xfrm>
        </p:grpSpPr>
        <p:sp>
          <p:nvSpPr>
            <p:cNvPr id="10" name="AutoShape 20"/>
            <p:cNvSpPr>
              <a:spLocks noChangeArrowheads="1"/>
            </p:cNvSpPr>
            <p:nvPr/>
          </p:nvSpPr>
          <p:spPr bwMode="auto">
            <a:xfrm rot="7700717">
              <a:off x="4390" y="982"/>
              <a:ext cx="240" cy="240"/>
            </a:xfrm>
            <a:prstGeom prst="rightArrow">
              <a:avLst>
                <a:gd name="adj1" fmla="val 50000"/>
                <a:gd name="adj2" fmla="val 50000"/>
              </a:avLst>
            </a:prstGeom>
            <a:solidFill>
              <a:schemeClr val="accent2"/>
            </a:solidFill>
            <a:ln w="9525" algn="ctr">
              <a:solidFill>
                <a:schemeClr val="accent2"/>
              </a:solidFill>
              <a:miter lim="800000"/>
              <a:headEnd/>
              <a:tailEnd/>
            </a:ln>
            <a:effectLst/>
            <a:extLst>
              <a:ext uri="{AF507438-7753-43E0-B8FC-AC1667EBCBE1}">
                <a14:hiddenEffects xmlns:a14="http://schemas.microsoft.com/office/drawing/2010/main">
                  <a:effectLst>
                    <a:outerShdw dist="17961" dir="2700000" algn="ctr" rotWithShape="0">
                      <a:schemeClr val="bg2"/>
                    </a:outerShdw>
                  </a:effectLst>
                </a14:hiddenEffects>
              </a:ext>
            </a:extLst>
          </p:spPr>
          <p:txBody>
            <a:bodyPr wrap="square" lIns="82124" tIns="41061" rIns="82124" bIns="41061" anchor="ctr">
              <a:spAutoFit/>
            </a:bodyPr>
            <a:lstStyle/>
            <a:p>
              <a:endParaRPr lang="en-US"/>
            </a:p>
          </p:txBody>
        </p:sp>
        <p:sp>
          <p:nvSpPr>
            <p:cNvPr id="11" name="Text Box 21"/>
            <p:cNvSpPr txBox="1">
              <a:spLocks noChangeArrowheads="1"/>
            </p:cNvSpPr>
            <p:nvPr/>
          </p:nvSpPr>
          <p:spPr bwMode="auto">
            <a:xfrm>
              <a:off x="3741" y="288"/>
              <a:ext cx="1900"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2"/>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wrap="square" lIns="82124" tIns="41061" rIns="82124" bIns="41061">
              <a:spAutoFit/>
            </a:bodyPr>
            <a:lstStyle>
              <a:lvl1pPr algn="l" defTabSz="814388">
                <a:defRPr>
                  <a:solidFill>
                    <a:schemeClr val="tx1"/>
                  </a:solidFill>
                  <a:latin typeface="Arial" charset="0"/>
                </a:defRPr>
              </a:lvl1pPr>
              <a:lvl2pPr algn="l" defTabSz="814388">
                <a:defRPr>
                  <a:solidFill>
                    <a:schemeClr val="tx1"/>
                  </a:solidFill>
                  <a:latin typeface="Arial" charset="0"/>
                </a:defRPr>
              </a:lvl2pPr>
              <a:lvl3pPr algn="l" defTabSz="814388">
                <a:defRPr>
                  <a:solidFill>
                    <a:schemeClr val="tx1"/>
                  </a:solidFill>
                  <a:latin typeface="Arial" charset="0"/>
                </a:defRPr>
              </a:lvl3pPr>
              <a:lvl4pPr algn="l" defTabSz="814388">
                <a:defRPr>
                  <a:solidFill>
                    <a:schemeClr val="tx1"/>
                  </a:solidFill>
                  <a:latin typeface="Arial" charset="0"/>
                </a:defRPr>
              </a:lvl4pPr>
              <a:lvl5pPr algn="l" defTabSz="814388">
                <a:defRPr>
                  <a:solidFill>
                    <a:schemeClr val="tx1"/>
                  </a:solidFill>
                  <a:latin typeface="Arial" charset="0"/>
                </a:defRPr>
              </a:lvl5pPr>
              <a:lvl6pPr defTabSz="814388" fontAlgn="base">
                <a:spcBef>
                  <a:spcPct val="0"/>
                </a:spcBef>
                <a:spcAft>
                  <a:spcPct val="0"/>
                </a:spcAft>
                <a:defRPr>
                  <a:solidFill>
                    <a:schemeClr val="tx1"/>
                  </a:solidFill>
                  <a:latin typeface="Arial" charset="0"/>
                </a:defRPr>
              </a:lvl6pPr>
              <a:lvl7pPr defTabSz="814388" fontAlgn="base">
                <a:spcBef>
                  <a:spcPct val="0"/>
                </a:spcBef>
                <a:spcAft>
                  <a:spcPct val="0"/>
                </a:spcAft>
                <a:defRPr>
                  <a:solidFill>
                    <a:schemeClr val="tx1"/>
                  </a:solidFill>
                  <a:latin typeface="Arial" charset="0"/>
                </a:defRPr>
              </a:lvl7pPr>
              <a:lvl8pPr defTabSz="814388" fontAlgn="base">
                <a:spcBef>
                  <a:spcPct val="0"/>
                </a:spcBef>
                <a:spcAft>
                  <a:spcPct val="0"/>
                </a:spcAft>
                <a:defRPr>
                  <a:solidFill>
                    <a:schemeClr val="tx1"/>
                  </a:solidFill>
                  <a:latin typeface="Arial" charset="0"/>
                </a:defRPr>
              </a:lvl8pPr>
              <a:lvl9pPr defTabSz="814388" fontAlgn="base">
                <a:spcBef>
                  <a:spcPct val="0"/>
                </a:spcBef>
                <a:spcAft>
                  <a:spcPct val="0"/>
                </a:spcAft>
                <a:defRPr>
                  <a:solidFill>
                    <a:schemeClr val="tx1"/>
                  </a:solidFill>
                  <a:latin typeface="Arial" charset="0"/>
                </a:defRPr>
              </a:lvl9pPr>
            </a:lstStyle>
            <a:p>
              <a:pPr algn="ctr">
                <a:spcBef>
                  <a:spcPct val="50000"/>
                </a:spcBef>
              </a:pPr>
              <a:r>
                <a:rPr lang="en-US" sz="1800" b="1" dirty="0">
                  <a:solidFill>
                    <a:schemeClr val="accent2"/>
                  </a:solidFill>
                </a:rPr>
                <a:t>What happens when Malware infects Cloud Computing…</a:t>
              </a:r>
            </a:p>
          </p:txBody>
        </p:sp>
      </p:grpSp>
      <p:grpSp>
        <p:nvGrpSpPr>
          <p:cNvPr id="12" name="Group 25"/>
          <p:cNvGrpSpPr>
            <a:grpSpLocks/>
          </p:cNvGrpSpPr>
          <p:nvPr/>
        </p:nvGrpSpPr>
        <p:grpSpPr bwMode="auto">
          <a:xfrm>
            <a:off x="1308100" y="5826675"/>
            <a:ext cx="2286000" cy="1017588"/>
            <a:chOff x="3024" y="2784"/>
            <a:chExt cx="1440" cy="641"/>
          </a:xfrm>
        </p:grpSpPr>
        <p:sp>
          <p:nvSpPr>
            <p:cNvPr id="13" name="AutoShape 22"/>
            <p:cNvSpPr>
              <a:spLocks noChangeArrowheads="1"/>
            </p:cNvSpPr>
            <p:nvPr/>
          </p:nvSpPr>
          <p:spPr bwMode="auto">
            <a:xfrm rot="18214667">
              <a:off x="3648" y="2784"/>
              <a:ext cx="240" cy="240"/>
            </a:xfrm>
            <a:prstGeom prst="rightArrow">
              <a:avLst>
                <a:gd name="adj1" fmla="val 50000"/>
                <a:gd name="adj2" fmla="val 50000"/>
              </a:avLst>
            </a:prstGeom>
            <a:solidFill>
              <a:schemeClr val="accent2"/>
            </a:solidFill>
            <a:ln w="9525" algn="ctr">
              <a:solidFill>
                <a:schemeClr val="accent2"/>
              </a:solidFill>
              <a:miter lim="800000"/>
              <a:headEnd/>
              <a:tailEnd/>
            </a:ln>
            <a:effectLst/>
            <a:extLst>
              <a:ext uri="{AF507438-7753-43E0-B8FC-AC1667EBCBE1}">
                <a14:hiddenEffects xmlns:a14="http://schemas.microsoft.com/office/drawing/2010/main">
                  <a:effectLst>
                    <a:outerShdw dist="17961" dir="2700000" algn="ctr" rotWithShape="0">
                      <a:schemeClr val="bg2"/>
                    </a:outerShdw>
                  </a:effectLst>
                </a14:hiddenEffects>
              </a:ext>
            </a:extLst>
          </p:spPr>
          <p:txBody>
            <a:bodyPr wrap="square" lIns="82124" tIns="41061" rIns="82124" bIns="41061" anchor="ctr">
              <a:spAutoFit/>
            </a:bodyPr>
            <a:lstStyle/>
            <a:p>
              <a:endParaRPr lang="en-US"/>
            </a:p>
          </p:txBody>
        </p:sp>
        <p:sp>
          <p:nvSpPr>
            <p:cNvPr id="14" name="Text Box 23"/>
            <p:cNvSpPr txBox="1">
              <a:spLocks noChangeArrowheads="1"/>
            </p:cNvSpPr>
            <p:nvPr/>
          </p:nvSpPr>
          <p:spPr bwMode="auto">
            <a:xfrm>
              <a:off x="3024" y="3024"/>
              <a:ext cx="1440" cy="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2"/>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lIns="82124" tIns="41061" rIns="82124" bIns="41061">
              <a:spAutoFit/>
            </a:bodyPr>
            <a:lstStyle>
              <a:lvl1pPr algn="l" defTabSz="814388">
                <a:defRPr>
                  <a:solidFill>
                    <a:schemeClr val="tx1"/>
                  </a:solidFill>
                  <a:latin typeface="Arial" charset="0"/>
                </a:defRPr>
              </a:lvl1pPr>
              <a:lvl2pPr algn="l" defTabSz="814388">
                <a:defRPr>
                  <a:solidFill>
                    <a:schemeClr val="tx1"/>
                  </a:solidFill>
                  <a:latin typeface="Arial" charset="0"/>
                </a:defRPr>
              </a:lvl2pPr>
              <a:lvl3pPr algn="l" defTabSz="814388">
                <a:defRPr>
                  <a:solidFill>
                    <a:schemeClr val="tx1"/>
                  </a:solidFill>
                  <a:latin typeface="Arial" charset="0"/>
                </a:defRPr>
              </a:lvl3pPr>
              <a:lvl4pPr algn="l" defTabSz="814388">
                <a:defRPr>
                  <a:solidFill>
                    <a:schemeClr val="tx1"/>
                  </a:solidFill>
                  <a:latin typeface="Arial" charset="0"/>
                </a:defRPr>
              </a:lvl4pPr>
              <a:lvl5pPr algn="l" defTabSz="814388">
                <a:defRPr>
                  <a:solidFill>
                    <a:schemeClr val="tx1"/>
                  </a:solidFill>
                  <a:latin typeface="Arial" charset="0"/>
                </a:defRPr>
              </a:lvl5pPr>
              <a:lvl6pPr defTabSz="814388" fontAlgn="base">
                <a:spcBef>
                  <a:spcPct val="0"/>
                </a:spcBef>
                <a:spcAft>
                  <a:spcPct val="0"/>
                </a:spcAft>
                <a:defRPr>
                  <a:solidFill>
                    <a:schemeClr val="tx1"/>
                  </a:solidFill>
                  <a:latin typeface="Arial" charset="0"/>
                </a:defRPr>
              </a:lvl6pPr>
              <a:lvl7pPr defTabSz="814388" fontAlgn="base">
                <a:spcBef>
                  <a:spcPct val="0"/>
                </a:spcBef>
                <a:spcAft>
                  <a:spcPct val="0"/>
                </a:spcAft>
                <a:defRPr>
                  <a:solidFill>
                    <a:schemeClr val="tx1"/>
                  </a:solidFill>
                  <a:latin typeface="Arial" charset="0"/>
                </a:defRPr>
              </a:lvl7pPr>
              <a:lvl8pPr defTabSz="814388" fontAlgn="base">
                <a:spcBef>
                  <a:spcPct val="0"/>
                </a:spcBef>
                <a:spcAft>
                  <a:spcPct val="0"/>
                </a:spcAft>
                <a:defRPr>
                  <a:solidFill>
                    <a:schemeClr val="tx1"/>
                  </a:solidFill>
                  <a:latin typeface="Arial" charset="0"/>
                </a:defRPr>
              </a:lvl8pPr>
              <a:lvl9pPr defTabSz="814388" fontAlgn="base">
                <a:spcBef>
                  <a:spcPct val="0"/>
                </a:spcBef>
                <a:spcAft>
                  <a:spcPct val="0"/>
                </a:spcAft>
                <a:defRPr>
                  <a:solidFill>
                    <a:schemeClr val="tx1"/>
                  </a:solidFill>
                  <a:latin typeface="Arial" charset="0"/>
                </a:defRPr>
              </a:lvl9pPr>
            </a:lstStyle>
            <a:p>
              <a:pPr algn="ctr">
                <a:spcBef>
                  <a:spcPct val="50000"/>
                </a:spcBef>
              </a:pPr>
              <a:r>
                <a:rPr lang="en-US" sz="1800" b="1" dirty="0">
                  <a:solidFill>
                    <a:schemeClr val="accent2"/>
                  </a:solidFill>
                </a:rPr>
                <a:t>… this </a:t>
              </a:r>
              <a:r>
                <a:rPr lang="en-US" sz="1800" b="1" u="sng" dirty="0">
                  <a:solidFill>
                    <a:schemeClr val="accent2"/>
                  </a:solidFill>
                </a:rPr>
                <a:t>was</a:t>
              </a:r>
              <a:r>
                <a:rPr lang="en-US" sz="1800" b="1" dirty="0">
                  <a:solidFill>
                    <a:schemeClr val="accent2"/>
                  </a:solidFill>
                </a:rPr>
                <a:t> </a:t>
              </a:r>
              <a:r>
                <a:rPr lang="en-US" sz="1800" b="1" dirty="0" smtClean="0">
                  <a:solidFill>
                    <a:schemeClr val="accent2"/>
                  </a:solidFill>
                </a:rPr>
                <a:t>your </a:t>
              </a:r>
              <a:r>
                <a:rPr lang="en-US" sz="1800" b="1" dirty="0">
                  <a:solidFill>
                    <a:schemeClr val="accent2"/>
                  </a:solidFill>
                </a:rPr>
                <a:t>data </a:t>
              </a:r>
              <a:r>
                <a:rPr lang="en-US" sz="1800" b="1" dirty="0">
                  <a:solidFill>
                    <a:schemeClr val="accent2"/>
                  </a:solidFill>
                  <a:sym typeface="Wingdings" pitchFamily="2" charset="2"/>
                </a:rPr>
                <a:t></a:t>
              </a:r>
              <a:endParaRPr lang="en-US" sz="1800" b="1" dirty="0">
                <a:solidFill>
                  <a:schemeClr val="accent2"/>
                </a:solidFill>
              </a:endParaRPr>
            </a:p>
          </p:txBody>
        </p:sp>
      </p:grpSp>
    </p:spTree>
    <p:extLst>
      <p:ext uri="{BB962C8B-B14F-4D97-AF65-F5344CB8AC3E}">
        <p14:creationId xmlns:p14="http://schemas.microsoft.com/office/powerpoint/2010/main" val="2900760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en-US" smtClean="0"/>
              <a:t>October 2010</a:t>
            </a:r>
            <a:endParaRPr lang="en-US"/>
          </a:p>
        </p:txBody>
      </p:sp>
      <p:sp>
        <p:nvSpPr>
          <p:cNvPr id="3" name="Footer Placeholder 2"/>
          <p:cNvSpPr>
            <a:spLocks noGrp="1"/>
          </p:cNvSpPr>
          <p:nvPr>
            <p:ph type="ftr" sz="quarter" idx="11"/>
          </p:nvPr>
        </p:nvSpPr>
        <p:spPr/>
        <p:txBody>
          <a:bodyPr/>
          <a:lstStyle/>
          <a:p>
            <a:pPr>
              <a:defRPr/>
            </a:pPr>
            <a:r>
              <a:rPr lang="en-US" smtClean="0"/>
              <a:t> </a:t>
            </a:r>
            <a:endParaRPr lang="en-US"/>
          </a:p>
        </p:txBody>
      </p:sp>
      <p:sp>
        <p:nvSpPr>
          <p:cNvPr id="4" name="Slide Number Placeholder 3"/>
          <p:cNvSpPr>
            <a:spLocks noGrp="1"/>
          </p:cNvSpPr>
          <p:nvPr>
            <p:ph type="sldNum" sz="quarter" idx="12"/>
          </p:nvPr>
        </p:nvSpPr>
        <p:spPr/>
        <p:txBody>
          <a:bodyPr/>
          <a:lstStyle/>
          <a:p>
            <a:pPr>
              <a:defRPr/>
            </a:pPr>
            <a:fld id="{EE897C36-DF2A-4AAF-8410-80A669CAA803}" type="slidenum">
              <a:rPr lang="en-US" smtClean="0"/>
              <a:pPr>
                <a:defRPr/>
              </a:pPr>
              <a:t>20</a:t>
            </a:fld>
            <a:endParaRPr lang="en-US" dirty="0"/>
          </a:p>
        </p:txBody>
      </p:sp>
      <p:pic>
        <p:nvPicPr>
          <p:cNvPr id="25602" name="Picture 2" descr="C:\Projects\Blueprint\Data Analysis\SaaS Provider Lancop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5221" y="1065854"/>
            <a:ext cx="7615452" cy="5007846"/>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383053" y="280988"/>
            <a:ext cx="8459788" cy="998537"/>
          </a:xfrm>
          <a:prstGeom prst="rect">
            <a:avLst/>
          </a:prstGeom>
        </p:spPr>
        <p:txBody>
          <a:bodyPr/>
          <a:lstStyle>
            <a:lvl1pPr algn="l" rtl="0" eaLnBrk="0" fontAlgn="base" hangingPunct="0">
              <a:lnSpc>
                <a:spcPct val="90000"/>
              </a:lnSpc>
              <a:spcBef>
                <a:spcPct val="0"/>
              </a:spcBef>
              <a:spcAft>
                <a:spcPct val="0"/>
              </a:spcAft>
              <a:defRPr sz="4000">
                <a:solidFill>
                  <a:srgbClr val="1E4191"/>
                </a:solidFill>
                <a:latin typeface="+mj-lt"/>
                <a:ea typeface="+mj-ea"/>
                <a:cs typeface="+mj-cs"/>
              </a:defRPr>
            </a:lvl1pPr>
            <a:lvl2pPr algn="l" rtl="0" eaLnBrk="0" fontAlgn="base" hangingPunct="0">
              <a:lnSpc>
                <a:spcPct val="90000"/>
              </a:lnSpc>
              <a:spcBef>
                <a:spcPct val="0"/>
              </a:spcBef>
              <a:spcAft>
                <a:spcPct val="0"/>
              </a:spcAft>
              <a:defRPr sz="4000">
                <a:solidFill>
                  <a:srgbClr val="1E4191"/>
                </a:solidFill>
                <a:latin typeface="GE Inspira Pitch" pitchFamily="34" charset="0"/>
              </a:defRPr>
            </a:lvl2pPr>
            <a:lvl3pPr algn="l" rtl="0" eaLnBrk="0" fontAlgn="base" hangingPunct="0">
              <a:lnSpc>
                <a:spcPct val="90000"/>
              </a:lnSpc>
              <a:spcBef>
                <a:spcPct val="0"/>
              </a:spcBef>
              <a:spcAft>
                <a:spcPct val="0"/>
              </a:spcAft>
              <a:defRPr sz="4000">
                <a:solidFill>
                  <a:srgbClr val="1E4191"/>
                </a:solidFill>
                <a:latin typeface="GE Inspira Pitch" pitchFamily="34" charset="0"/>
              </a:defRPr>
            </a:lvl3pPr>
            <a:lvl4pPr algn="l" rtl="0" eaLnBrk="0" fontAlgn="base" hangingPunct="0">
              <a:lnSpc>
                <a:spcPct val="90000"/>
              </a:lnSpc>
              <a:spcBef>
                <a:spcPct val="0"/>
              </a:spcBef>
              <a:spcAft>
                <a:spcPct val="0"/>
              </a:spcAft>
              <a:defRPr sz="4000">
                <a:solidFill>
                  <a:srgbClr val="1E4191"/>
                </a:solidFill>
                <a:latin typeface="GE Inspira Pitch" pitchFamily="34" charset="0"/>
              </a:defRPr>
            </a:lvl4pPr>
            <a:lvl5pPr algn="l" rtl="0" eaLnBrk="0" fontAlgn="base" hangingPunct="0">
              <a:lnSpc>
                <a:spcPct val="90000"/>
              </a:lnSpc>
              <a:spcBef>
                <a:spcPct val="0"/>
              </a:spcBef>
              <a:spcAft>
                <a:spcPct val="0"/>
              </a:spcAft>
              <a:defRPr sz="4000">
                <a:solidFill>
                  <a:srgbClr val="1E4191"/>
                </a:solidFill>
                <a:latin typeface="GE Inspira Pitch" pitchFamily="34" charset="0"/>
              </a:defRPr>
            </a:lvl5pPr>
            <a:lvl6pPr marL="457200" algn="l" rtl="0" fontAlgn="base">
              <a:lnSpc>
                <a:spcPct val="90000"/>
              </a:lnSpc>
              <a:spcBef>
                <a:spcPct val="0"/>
              </a:spcBef>
              <a:spcAft>
                <a:spcPct val="0"/>
              </a:spcAft>
              <a:defRPr sz="4000">
                <a:solidFill>
                  <a:srgbClr val="1E4191"/>
                </a:solidFill>
                <a:latin typeface="GE Inspira Pitch" pitchFamily="34" charset="0"/>
              </a:defRPr>
            </a:lvl6pPr>
            <a:lvl7pPr marL="914400" algn="l" rtl="0" fontAlgn="base">
              <a:lnSpc>
                <a:spcPct val="90000"/>
              </a:lnSpc>
              <a:spcBef>
                <a:spcPct val="0"/>
              </a:spcBef>
              <a:spcAft>
                <a:spcPct val="0"/>
              </a:spcAft>
              <a:defRPr sz="4000">
                <a:solidFill>
                  <a:srgbClr val="1E4191"/>
                </a:solidFill>
                <a:latin typeface="GE Inspira Pitch" pitchFamily="34" charset="0"/>
              </a:defRPr>
            </a:lvl7pPr>
            <a:lvl8pPr marL="1371600" algn="l" rtl="0" fontAlgn="base">
              <a:lnSpc>
                <a:spcPct val="90000"/>
              </a:lnSpc>
              <a:spcBef>
                <a:spcPct val="0"/>
              </a:spcBef>
              <a:spcAft>
                <a:spcPct val="0"/>
              </a:spcAft>
              <a:defRPr sz="4000">
                <a:solidFill>
                  <a:srgbClr val="1E4191"/>
                </a:solidFill>
                <a:latin typeface="GE Inspira Pitch" pitchFamily="34" charset="0"/>
              </a:defRPr>
            </a:lvl8pPr>
            <a:lvl9pPr marL="1828800" algn="l" rtl="0" fontAlgn="base">
              <a:lnSpc>
                <a:spcPct val="90000"/>
              </a:lnSpc>
              <a:spcBef>
                <a:spcPct val="0"/>
              </a:spcBef>
              <a:spcAft>
                <a:spcPct val="0"/>
              </a:spcAft>
              <a:defRPr sz="4000">
                <a:solidFill>
                  <a:srgbClr val="1E4191"/>
                </a:solidFill>
                <a:latin typeface="GE Inspira Pitch" pitchFamily="34" charset="0"/>
              </a:defRPr>
            </a:lvl9pPr>
          </a:lstStyle>
          <a:p>
            <a:r>
              <a:rPr lang="en-US" dirty="0" smtClean="0"/>
              <a:t>Example: CIPR </a:t>
            </a:r>
            <a:r>
              <a:rPr lang="en-US" dirty="0" err="1" smtClean="0"/>
              <a:t>Netflow</a:t>
            </a:r>
            <a:r>
              <a:rPr lang="en-US" dirty="0" smtClean="0"/>
              <a:t> to/from AWS</a:t>
            </a:r>
            <a:endParaRPr lang="en-US" dirty="0"/>
          </a:p>
        </p:txBody>
      </p:sp>
    </p:spTree>
    <p:extLst>
      <p:ext uri="{BB962C8B-B14F-4D97-AF65-F5344CB8AC3E}">
        <p14:creationId xmlns:p14="http://schemas.microsoft.com/office/powerpoint/2010/main" val="33537547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GUIDANCE</a:t>
            </a:r>
            <a:br>
              <a:rPr lang="en-US" dirty="0" smtClean="0"/>
            </a:br>
            <a:r>
              <a:rPr lang="en-US" sz="2400" dirty="0" smtClean="0"/>
              <a:t>Development of a Cloud Criteria Matrix for RFI, SLA, SOW &amp; SOP</a:t>
            </a:r>
            <a:endParaRPr lang="en-US" sz="2400" dirty="0"/>
          </a:p>
        </p:txBody>
      </p:sp>
      <p:sp>
        <p:nvSpPr>
          <p:cNvPr id="4" name="Date Placeholder 3"/>
          <p:cNvSpPr>
            <a:spLocks noGrp="1"/>
          </p:cNvSpPr>
          <p:nvPr>
            <p:ph type="dt" sz="half" idx="10"/>
          </p:nvPr>
        </p:nvSpPr>
        <p:spPr/>
        <p:txBody>
          <a:bodyPr/>
          <a:lstStyle/>
          <a:p>
            <a:pPr>
              <a:defRPr/>
            </a:pPr>
            <a:r>
              <a:rPr lang="en-US" smtClean="0"/>
              <a:t>October 2010</a:t>
            </a:r>
            <a:endParaRPr lang="en-US"/>
          </a:p>
        </p:txBody>
      </p:sp>
      <p:sp>
        <p:nvSpPr>
          <p:cNvPr id="5" name="Footer Placeholder 4"/>
          <p:cNvSpPr>
            <a:spLocks noGrp="1"/>
          </p:cNvSpPr>
          <p:nvPr>
            <p:ph type="ftr" sz="quarter" idx="11"/>
          </p:nvPr>
        </p:nvSpPr>
        <p:spPr/>
        <p:txBody>
          <a:bodyPr/>
          <a:lstStyle/>
          <a:p>
            <a:pPr>
              <a:defRPr/>
            </a:pPr>
            <a:r>
              <a:rPr lang="en-US" smtClean="0"/>
              <a:t> </a:t>
            </a:r>
            <a:endParaRPr lang="en-US"/>
          </a:p>
        </p:txBody>
      </p:sp>
      <p:sp>
        <p:nvSpPr>
          <p:cNvPr id="6" name="Slide Number Placeholder 5"/>
          <p:cNvSpPr>
            <a:spLocks noGrp="1"/>
          </p:cNvSpPr>
          <p:nvPr>
            <p:ph type="sldNum" sz="quarter" idx="12"/>
          </p:nvPr>
        </p:nvSpPr>
        <p:spPr/>
        <p:txBody>
          <a:bodyPr/>
          <a:lstStyle/>
          <a:p>
            <a:pPr>
              <a:defRPr/>
            </a:pPr>
            <a:fld id="{8150621D-E370-4FD9-AEB2-C56495041222}" type="slidenum">
              <a:rPr lang="en-US" smtClean="0"/>
              <a:pPr>
                <a:defRPr/>
              </a:pPr>
              <a:t>21</a:t>
            </a:fld>
            <a:endParaRPr lang="en-US" dirty="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360764"/>
            <a:ext cx="9144000" cy="4644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23225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89548"/>
            <a:ext cx="8459788" cy="998537"/>
          </a:xfrm>
        </p:spPr>
        <p:txBody>
          <a:bodyPr/>
          <a:lstStyle/>
          <a:p>
            <a:r>
              <a:rPr lang="en-US" dirty="0" smtClean="0"/>
              <a:t>RESPONSE PLANNING:</a:t>
            </a:r>
            <a:br>
              <a:rPr lang="en-US" dirty="0" smtClean="0"/>
            </a:br>
            <a:r>
              <a:rPr lang="en-US" sz="2800" dirty="0" smtClean="0"/>
              <a:t>IR </a:t>
            </a:r>
            <a:r>
              <a:rPr lang="en-US" sz="2800" dirty="0"/>
              <a:t>Team Input into Cloud Criteria</a:t>
            </a:r>
          </a:p>
        </p:txBody>
      </p:sp>
      <p:sp>
        <p:nvSpPr>
          <p:cNvPr id="4" name="Date Placeholder 3"/>
          <p:cNvSpPr>
            <a:spLocks noGrp="1"/>
          </p:cNvSpPr>
          <p:nvPr>
            <p:ph type="dt" sz="half" idx="10"/>
          </p:nvPr>
        </p:nvSpPr>
        <p:spPr/>
        <p:txBody>
          <a:bodyPr/>
          <a:lstStyle/>
          <a:p>
            <a:pPr>
              <a:defRPr/>
            </a:pPr>
            <a:r>
              <a:rPr lang="en-US" smtClean="0"/>
              <a:t>October 2010</a:t>
            </a:r>
            <a:endParaRPr lang="en-US"/>
          </a:p>
        </p:txBody>
      </p:sp>
      <p:sp>
        <p:nvSpPr>
          <p:cNvPr id="5" name="Footer Placeholder 4"/>
          <p:cNvSpPr>
            <a:spLocks noGrp="1"/>
          </p:cNvSpPr>
          <p:nvPr>
            <p:ph type="ftr" sz="quarter" idx="11"/>
          </p:nvPr>
        </p:nvSpPr>
        <p:spPr/>
        <p:txBody>
          <a:bodyPr/>
          <a:lstStyle/>
          <a:p>
            <a:pPr>
              <a:defRPr/>
            </a:pPr>
            <a:r>
              <a:rPr lang="en-US" smtClean="0"/>
              <a:t> </a:t>
            </a:r>
            <a:endParaRPr lang="en-US"/>
          </a:p>
        </p:txBody>
      </p:sp>
      <p:sp>
        <p:nvSpPr>
          <p:cNvPr id="6" name="Slide Number Placeholder 5"/>
          <p:cNvSpPr>
            <a:spLocks noGrp="1"/>
          </p:cNvSpPr>
          <p:nvPr>
            <p:ph type="sldNum" sz="quarter" idx="12"/>
          </p:nvPr>
        </p:nvSpPr>
        <p:spPr/>
        <p:txBody>
          <a:bodyPr/>
          <a:lstStyle/>
          <a:p>
            <a:pPr>
              <a:defRPr/>
            </a:pPr>
            <a:fld id="{8150621D-E370-4FD9-AEB2-C56495041222}" type="slidenum">
              <a:rPr lang="en-US" smtClean="0"/>
              <a:pPr>
                <a:defRPr/>
              </a:pPr>
              <a:t>22</a:t>
            </a:fld>
            <a:endParaRPr lang="en-US" dirty="0"/>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 y="1162050"/>
            <a:ext cx="8928278"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77524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ChangeArrowheads="1"/>
          </p:cNvSpPr>
          <p:nvPr>
            <p:ph type="title"/>
          </p:nvPr>
        </p:nvSpPr>
        <p:spPr>
          <a:xfrm>
            <a:off x="655638" y="790575"/>
            <a:ext cx="8145462" cy="838200"/>
          </a:xfrm>
        </p:spPr>
        <p:txBody>
          <a:bodyPr/>
          <a:lstStyle/>
          <a:p>
            <a:r>
              <a:rPr lang="en-US" smtClean="0"/>
              <a:t>Parting </a:t>
            </a:r>
            <a:r>
              <a:rPr lang="en-US" i="1" smtClean="0">
                <a:solidFill>
                  <a:schemeClr val="folHlink"/>
                </a:solidFill>
              </a:rPr>
              <a:t>Thoughts…</a:t>
            </a:r>
          </a:p>
        </p:txBody>
      </p:sp>
      <p:sp>
        <p:nvSpPr>
          <p:cNvPr id="344067" name="Rectangle 3"/>
          <p:cNvSpPr>
            <a:spLocks noGrp="1" noChangeArrowheads="1"/>
          </p:cNvSpPr>
          <p:nvPr>
            <p:ph type="body" idx="1"/>
          </p:nvPr>
        </p:nvSpPr>
        <p:spPr>
          <a:xfrm>
            <a:off x="746125" y="1933575"/>
            <a:ext cx="7793038" cy="4238625"/>
          </a:xfrm>
        </p:spPr>
        <p:txBody>
          <a:bodyPr/>
          <a:lstStyle/>
          <a:p>
            <a:pPr>
              <a:lnSpc>
                <a:spcPct val="75000"/>
              </a:lnSpc>
              <a:buFont typeface="Arial" pitchFamily="34" charset="0"/>
              <a:buChar char="•"/>
            </a:pPr>
            <a:r>
              <a:rPr lang="en-US" sz="1800" b="1" i="1" dirty="0" smtClean="0"/>
              <a:t>DON’T WAIT FOR I.T.!!!  </a:t>
            </a:r>
            <a:r>
              <a:rPr lang="en-US" sz="1800" dirty="0" smtClean="0"/>
              <a:t>In some instances, your users – and even your business – are moving around or without I.T. in their Cloud adoption </a:t>
            </a:r>
          </a:p>
          <a:p>
            <a:pPr>
              <a:lnSpc>
                <a:spcPct val="75000"/>
              </a:lnSpc>
              <a:buFont typeface="Arial" pitchFamily="34" charset="0"/>
              <a:buChar char="•"/>
            </a:pPr>
            <a:r>
              <a:rPr lang="en-US" sz="1800" b="1" i="1" dirty="0" smtClean="0"/>
              <a:t>Legal, Compliance and Audit staff </a:t>
            </a:r>
            <a:r>
              <a:rPr lang="en-US" sz="1800" dirty="0"/>
              <a:t> </a:t>
            </a:r>
            <a:r>
              <a:rPr lang="en-US" sz="1800" dirty="0" smtClean="0"/>
              <a:t>are often your strongest early ally in Cloud dialog, be sure to help educate – and arm – them with good data</a:t>
            </a:r>
          </a:p>
          <a:p>
            <a:pPr>
              <a:lnSpc>
                <a:spcPct val="75000"/>
              </a:lnSpc>
              <a:buFont typeface="Arial" pitchFamily="34" charset="0"/>
              <a:buChar char="•"/>
            </a:pPr>
            <a:r>
              <a:rPr lang="en-US" sz="1800" dirty="0" smtClean="0"/>
              <a:t>Don’t underestimate the educational challenges (and confusion) around Cloud and</a:t>
            </a:r>
            <a:r>
              <a:rPr lang="en-US" sz="1800" b="1" dirty="0" smtClean="0"/>
              <a:t> </a:t>
            </a:r>
            <a:r>
              <a:rPr lang="en-US" sz="1800" b="1" i="1" dirty="0" smtClean="0"/>
              <a:t>what it may mean to your specific implementation</a:t>
            </a:r>
          </a:p>
          <a:p>
            <a:pPr>
              <a:lnSpc>
                <a:spcPct val="75000"/>
              </a:lnSpc>
              <a:buFont typeface="Arial" pitchFamily="34" charset="0"/>
              <a:buChar char="•"/>
            </a:pPr>
            <a:r>
              <a:rPr lang="en-US" sz="1800" dirty="0" smtClean="0"/>
              <a:t>Nothing will change if you don’t begin to measure consumption patterns &amp; behaviors </a:t>
            </a:r>
            <a:r>
              <a:rPr lang="en-US" sz="1800" b="1" i="1" dirty="0" smtClean="0"/>
              <a:t>from the Desktop to the Data Center</a:t>
            </a:r>
          </a:p>
          <a:p>
            <a:pPr>
              <a:lnSpc>
                <a:spcPct val="75000"/>
              </a:lnSpc>
              <a:buFont typeface="Arial" pitchFamily="34" charset="0"/>
              <a:buChar char="•"/>
            </a:pPr>
            <a:r>
              <a:rPr lang="en-US" sz="1800" dirty="0" smtClean="0"/>
              <a:t>Layers of virtualization, service abstraction, dynamic instantiation models &amp; automation require new ways of thinking about security – </a:t>
            </a:r>
            <a:r>
              <a:rPr lang="en-US" sz="1800" b="1" i="1" dirty="0" smtClean="0"/>
              <a:t>from a people, process &amp; technology perspective</a:t>
            </a:r>
            <a:r>
              <a:rPr lang="en-US" sz="1800" dirty="0" smtClean="0"/>
              <a:t> – to effectively secure Cloud </a:t>
            </a:r>
          </a:p>
          <a:p>
            <a:pPr>
              <a:lnSpc>
                <a:spcPct val="75000"/>
              </a:lnSpc>
              <a:buFont typeface="Arial" pitchFamily="34" charset="0"/>
              <a:buChar char="•"/>
            </a:pPr>
            <a:r>
              <a:rPr lang="en-US" sz="1800" dirty="0" smtClean="0"/>
              <a:t>The most secure design of Cloud </a:t>
            </a:r>
            <a:r>
              <a:rPr lang="en-US" sz="1800" b="1" i="1" dirty="0" smtClean="0"/>
              <a:t>will be undone by a poor support model</a:t>
            </a:r>
            <a:r>
              <a:rPr lang="en-US" sz="1800" dirty="0" smtClean="0"/>
              <a:t> </a:t>
            </a:r>
          </a:p>
          <a:p>
            <a:pPr>
              <a:lnSpc>
                <a:spcPct val="75000"/>
              </a:lnSpc>
              <a:buFont typeface="Arial" pitchFamily="34" charset="0"/>
              <a:buChar char="•"/>
            </a:pPr>
            <a:r>
              <a:rPr lang="en-US" sz="1800" b="1" i="1" dirty="0" smtClean="0"/>
              <a:t>Help us improve Cloud measurement models </a:t>
            </a:r>
            <a:r>
              <a:rPr lang="en-US" sz="1800" dirty="0" smtClean="0"/>
              <a:t>by sharing your own experiences, including works in progress!</a:t>
            </a:r>
          </a:p>
        </p:txBody>
      </p:sp>
      <p:sp>
        <p:nvSpPr>
          <p:cNvPr id="21" name="Rectangle 4"/>
          <p:cNvSpPr>
            <a:spLocks noChangeArrowheads="1"/>
          </p:cNvSpPr>
          <p:nvPr/>
        </p:nvSpPr>
        <p:spPr bwMode="auto">
          <a:xfrm>
            <a:off x="6946001" y="-17787"/>
            <a:ext cx="2200275" cy="304800"/>
          </a:xfrm>
          <a:prstGeom prst="rect">
            <a:avLst/>
          </a:prstGeom>
          <a:solidFill>
            <a:srgbClr val="9933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pPr fontAlgn="auto">
              <a:spcBef>
                <a:spcPts val="0"/>
              </a:spcBef>
              <a:spcAft>
                <a:spcPts val="0"/>
              </a:spcAft>
              <a:defRPr/>
            </a:pPr>
            <a:r>
              <a:rPr lang="en-US" sz="1400" b="1" kern="0" smtClean="0">
                <a:solidFill>
                  <a:sysClr val="windowText" lastClr="000000"/>
                </a:solidFill>
              </a:rPr>
              <a:t>OPERATE</a:t>
            </a:r>
          </a:p>
        </p:txBody>
      </p:sp>
      <p:sp>
        <p:nvSpPr>
          <p:cNvPr id="22" name="Rectangle 5"/>
          <p:cNvSpPr>
            <a:spLocks noChangeArrowheads="1"/>
          </p:cNvSpPr>
          <p:nvPr/>
        </p:nvSpPr>
        <p:spPr bwMode="auto">
          <a:xfrm>
            <a:off x="4631426" y="-17787"/>
            <a:ext cx="2314575" cy="304800"/>
          </a:xfrm>
          <a:prstGeom prst="rect">
            <a:avLst/>
          </a:prstGeom>
          <a:solidFill>
            <a:srgbClr val="EFB525"/>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pPr fontAlgn="auto">
              <a:spcBef>
                <a:spcPts val="0"/>
              </a:spcBef>
              <a:spcAft>
                <a:spcPts val="0"/>
              </a:spcAft>
              <a:defRPr/>
            </a:pPr>
            <a:r>
              <a:rPr lang="en-US" sz="1400" b="1" kern="0" smtClean="0">
                <a:solidFill>
                  <a:sysClr val="windowText" lastClr="000000"/>
                </a:solidFill>
              </a:rPr>
              <a:t>IMPLEMENT</a:t>
            </a:r>
          </a:p>
        </p:txBody>
      </p:sp>
      <p:sp>
        <p:nvSpPr>
          <p:cNvPr id="23" name="Rectangle 6"/>
          <p:cNvSpPr>
            <a:spLocks noChangeArrowheads="1"/>
          </p:cNvSpPr>
          <p:nvPr/>
        </p:nvSpPr>
        <p:spPr bwMode="auto">
          <a:xfrm>
            <a:off x="2276" y="-17787"/>
            <a:ext cx="2314575" cy="304800"/>
          </a:xfrm>
          <a:prstGeom prst="rect">
            <a:avLst/>
          </a:prstGeom>
          <a:solidFill>
            <a:srgbClr val="336699"/>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pPr fontAlgn="auto">
              <a:spcBef>
                <a:spcPts val="0"/>
              </a:spcBef>
              <a:spcAft>
                <a:spcPts val="0"/>
              </a:spcAft>
              <a:defRPr/>
            </a:pPr>
            <a:r>
              <a:rPr lang="en-US" sz="1400" b="1" kern="0" smtClean="0">
                <a:solidFill>
                  <a:sysClr val="windowText" lastClr="000000"/>
                </a:solidFill>
              </a:rPr>
              <a:t>PLAN</a:t>
            </a:r>
          </a:p>
        </p:txBody>
      </p:sp>
      <p:sp>
        <p:nvSpPr>
          <p:cNvPr id="24" name="Rectangle 7"/>
          <p:cNvSpPr>
            <a:spLocks noChangeArrowheads="1"/>
          </p:cNvSpPr>
          <p:nvPr/>
        </p:nvSpPr>
        <p:spPr bwMode="auto">
          <a:xfrm>
            <a:off x="2316851" y="-17787"/>
            <a:ext cx="2314575" cy="304800"/>
          </a:xfrm>
          <a:prstGeom prst="rect">
            <a:avLst/>
          </a:prstGeom>
          <a:solidFill>
            <a:srgbClr val="0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pPr fontAlgn="auto">
              <a:spcBef>
                <a:spcPts val="0"/>
              </a:spcBef>
              <a:spcAft>
                <a:spcPts val="0"/>
              </a:spcAft>
              <a:defRPr/>
            </a:pPr>
            <a:r>
              <a:rPr lang="en-US" sz="1400" b="1" kern="0" smtClean="0">
                <a:solidFill>
                  <a:sysClr val="windowText" lastClr="000000"/>
                </a:solidFill>
              </a:rPr>
              <a:t>DESIGN</a:t>
            </a:r>
          </a:p>
        </p:txBody>
      </p:sp>
      <p:sp>
        <p:nvSpPr>
          <p:cNvPr id="25" name="Text Box 8"/>
          <p:cNvSpPr txBox="1">
            <a:spLocks noChangeArrowheads="1"/>
          </p:cNvSpPr>
          <p:nvPr/>
        </p:nvSpPr>
        <p:spPr bwMode="auto">
          <a:xfrm>
            <a:off x="2276" y="287013"/>
            <a:ext cx="857250" cy="267590"/>
          </a:xfrm>
          <a:prstGeom prst="rect">
            <a:avLst/>
          </a:prstGeom>
          <a:solidFill>
            <a:srgbClr val="83A2CF"/>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strategy</a:t>
            </a:r>
          </a:p>
        </p:txBody>
      </p:sp>
      <p:sp>
        <p:nvSpPr>
          <p:cNvPr id="26" name="Text Box 9"/>
          <p:cNvSpPr txBox="1">
            <a:spLocks noChangeArrowheads="1"/>
          </p:cNvSpPr>
          <p:nvPr/>
        </p:nvSpPr>
        <p:spPr bwMode="auto">
          <a:xfrm>
            <a:off x="2069201" y="287013"/>
            <a:ext cx="495300" cy="267590"/>
          </a:xfrm>
          <a:prstGeom prst="rect">
            <a:avLst/>
          </a:prstGeom>
          <a:solidFill>
            <a:srgbClr val="83A2CF"/>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BC</a:t>
            </a:r>
          </a:p>
        </p:txBody>
      </p:sp>
      <p:sp>
        <p:nvSpPr>
          <p:cNvPr id="27" name="Text Box 10"/>
          <p:cNvSpPr txBox="1">
            <a:spLocks noChangeArrowheads="1"/>
          </p:cNvSpPr>
          <p:nvPr/>
        </p:nvSpPr>
        <p:spPr bwMode="auto">
          <a:xfrm>
            <a:off x="861114" y="287013"/>
            <a:ext cx="1208087" cy="267590"/>
          </a:xfrm>
          <a:prstGeom prst="rect">
            <a:avLst/>
          </a:prstGeom>
          <a:solidFill>
            <a:srgbClr val="83A2CF"/>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dirty="0" smtClean="0">
                <a:solidFill>
                  <a:sysClr val="windowText" lastClr="000000"/>
                </a:solidFill>
              </a:rPr>
              <a:t>requirements</a:t>
            </a:r>
          </a:p>
        </p:txBody>
      </p:sp>
      <p:sp>
        <p:nvSpPr>
          <p:cNvPr id="28" name="Text Box 11"/>
          <p:cNvSpPr txBox="1">
            <a:spLocks noChangeArrowheads="1"/>
          </p:cNvSpPr>
          <p:nvPr/>
        </p:nvSpPr>
        <p:spPr bwMode="auto">
          <a:xfrm>
            <a:off x="2564501" y="288601"/>
            <a:ext cx="752475" cy="267590"/>
          </a:xfrm>
          <a:prstGeom prst="rect">
            <a:avLst/>
          </a:prstGeom>
          <a:solidFill>
            <a:srgbClr val="99CC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arch</a:t>
            </a:r>
          </a:p>
        </p:txBody>
      </p:sp>
      <p:sp>
        <p:nvSpPr>
          <p:cNvPr id="29" name="Text Box 12"/>
          <p:cNvSpPr txBox="1">
            <a:spLocks noChangeArrowheads="1"/>
          </p:cNvSpPr>
          <p:nvPr/>
        </p:nvSpPr>
        <p:spPr bwMode="auto">
          <a:xfrm>
            <a:off x="3316976" y="287013"/>
            <a:ext cx="495300" cy="267590"/>
          </a:xfrm>
          <a:prstGeom prst="rect">
            <a:avLst/>
          </a:prstGeom>
          <a:solidFill>
            <a:srgbClr val="99CC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CC</a:t>
            </a:r>
          </a:p>
        </p:txBody>
      </p:sp>
      <p:sp>
        <p:nvSpPr>
          <p:cNvPr id="30" name="Text Box 13"/>
          <p:cNvSpPr txBox="1">
            <a:spLocks noChangeArrowheads="1"/>
          </p:cNvSpPr>
          <p:nvPr/>
        </p:nvSpPr>
        <p:spPr bwMode="auto">
          <a:xfrm>
            <a:off x="4498076" y="288601"/>
            <a:ext cx="495300" cy="267590"/>
          </a:xfrm>
          <a:prstGeom prst="rect">
            <a:avLst/>
          </a:prstGeom>
          <a:solidFill>
            <a:srgbClr val="99CC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EC</a:t>
            </a:r>
          </a:p>
        </p:txBody>
      </p:sp>
      <p:sp>
        <p:nvSpPr>
          <p:cNvPr id="31" name="Text Box 14"/>
          <p:cNvSpPr txBox="1">
            <a:spLocks noChangeArrowheads="1"/>
          </p:cNvSpPr>
          <p:nvPr/>
        </p:nvSpPr>
        <p:spPr bwMode="auto">
          <a:xfrm>
            <a:off x="3812276" y="288601"/>
            <a:ext cx="685800" cy="267590"/>
          </a:xfrm>
          <a:prstGeom prst="rect">
            <a:avLst/>
          </a:prstGeom>
          <a:solidFill>
            <a:srgbClr val="99CC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design</a:t>
            </a:r>
          </a:p>
        </p:txBody>
      </p:sp>
      <p:sp>
        <p:nvSpPr>
          <p:cNvPr id="32" name="Text Box 15"/>
          <p:cNvSpPr txBox="1">
            <a:spLocks noChangeArrowheads="1"/>
          </p:cNvSpPr>
          <p:nvPr/>
        </p:nvSpPr>
        <p:spPr bwMode="auto">
          <a:xfrm>
            <a:off x="4993376" y="287013"/>
            <a:ext cx="590550" cy="267590"/>
          </a:xfrm>
          <a:prstGeom prst="rect">
            <a:avLst/>
          </a:prstGeom>
          <a:solidFill>
            <a:srgbClr val="FF66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build</a:t>
            </a:r>
          </a:p>
        </p:txBody>
      </p:sp>
      <p:sp>
        <p:nvSpPr>
          <p:cNvPr id="33" name="Text Box 16"/>
          <p:cNvSpPr txBox="1">
            <a:spLocks noChangeArrowheads="1"/>
          </p:cNvSpPr>
          <p:nvPr/>
        </p:nvSpPr>
        <p:spPr bwMode="auto">
          <a:xfrm>
            <a:off x="6793601" y="287013"/>
            <a:ext cx="695325" cy="267590"/>
          </a:xfrm>
          <a:prstGeom prst="rect">
            <a:avLst/>
          </a:prstGeom>
          <a:solidFill>
            <a:srgbClr val="FF66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deploy</a:t>
            </a:r>
          </a:p>
        </p:txBody>
      </p:sp>
      <p:sp>
        <p:nvSpPr>
          <p:cNvPr id="34" name="Text Box 17"/>
          <p:cNvSpPr txBox="1">
            <a:spLocks noChangeArrowheads="1"/>
          </p:cNvSpPr>
          <p:nvPr/>
        </p:nvSpPr>
        <p:spPr bwMode="auto">
          <a:xfrm>
            <a:off x="5583926" y="287013"/>
            <a:ext cx="504825" cy="267590"/>
          </a:xfrm>
          <a:prstGeom prst="rect">
            <a:avLst/>
          </a:prstGeom>
          <a:solidFill>
            <a:srgbClr val="FF66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test</a:t>
            </a:r>
          </a:p>
        </p:txBody>
      </p:sp>
      <p:sp>
        <p:nvSpPr>
          <p:cNvPr id="35" name="Text Box 18"/>
          <p:cNvSpPr txBox="1">
            <a:spLocks noChangeArrowheads="1"/>
          </p:cNvSpPr>
          <p:nvPr/>
        </p:nvSpPr>
        <p:spPr bwMode="auto">
          <a:xfrm>
            <a:off x="6088751" y="287013"/>
            <a:ext cx="709613" cy="267590"/>
          </a:xfrm>
          <a:prstGeom prst="rect">
            <a:avLst/>
          </a:prstGeom>
          <a:solidFill>
            <a:srgbClr val="FF66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review</a:t>
            </a:r>
          </a:p>
        </p:txBody>
      </p:sp>
      <p:sp>
        <p:nvSpPr>
          <p:cNvPr id="36" name="Text Box 19"/>
          <p:cNvSpPr txBox="1">
            <a:spLocks noChangeArrowheads="1"/>
          </p:cNvSpPr>
          <p:nvPr/>
        </p:nvSpPr>
        <p:spPr bwMode="auto">
          <a:xfrm>
            <a:off x="7488926" y="287013"/>
            <a:ext cx="814388" cy="267590"/>
          </a:xfrm>
          <a:prstGeom prst="rect">
            <a:avLst/>
          </a:prstGeom>
          <a:solidFill>
            <a:srgbClr val="FF00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support</a:t>
            </a:r>
          </a:p>
        </p:txBody>
      </p:sp>
      <p:sp>
        <p:nvSpPr>
          <p:cNvPr id="37" name="Text Box 20"/>
          <p:cNvSpPr txBox="1">
            <a:spLocks noChangeArrowheads="1"/>
          </p:cNvSpPr>
          <p:nvPr/>
        </p:nvSpPr>
        <p:spPr bwMode="auto">
          <a:xfrm>
            <a:off x="8303314" y="287013"/>
            <a:ext cx="842962" cy="267590"/>
          </a:xfrm>
          <a:prstGeom prst="rect">
            <a:avLst/>
          </a:prstGeom>
          <a:solidFill>
            <a:srgbClr val="FF00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measure</a:t>
            </a:r>
          </a:p>
        </p:txBody>
      </p:sp>
    </p:spTree>
    <p:extLst>
      <p:ext uri="{BB962C8B-B14F-4D97-AF65-F5344CB8AC3E}">
        <p14:creationId xmlns:p14="http://schemas.microsoft.com/office/powerpoint/2010/main" val="3095939691"/>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Templates &amp; Data to Share with FIRST </a:t>
            </a:r>
            <a:endParaRPr lang="en-US" dirty="0"/>
          </a:p>
        </p:txBody>
      </p:sp>
      <p:sp>
        <p:nvSpPr>
          <p:cNvPr id="3" name="Content Placeholder 2"/>
          <p:cNvSpPr>
            <a:spLocks noGrp="1"/>
          </p:cNvSpPr>
          <p:nvPr>
            <p:ph idx="1"/>
          </p:nvPr>
        </p:nvSpPr>
        <p:spPr>
          <a:xfrm>
            <a:off x="342900" y="1993425"/>
            <a:ext cx="8459788" cy="4237038"/>
          </a:xfrm>
        </p:spPr>
        <p:txBody>
          <a:bodyPr/>
          <a:lstStyle/>
          <a:p>
            <a:pPr marL="457200" indent="-457200">
              <a:buFont typeface="Arial" pitchFamily="34" charset="0"/>
              <a:buChar char="•"/>
            </a:pPr>
            <a:r>
              <a:rPr lang="en-US" dirty="0" smtClean="0"/>
              <a:t>Cloud Provider Registry v1.3 (W.I.P.)</a:t>
            </a:r>
          </a:p>
          <a:p>
            <a:pPr marL="457200" indent="-457200">
              <a:buFont typeface="Arial" pitchFamily="34" charset="0"/>
              <a:buChar char="•"/>
            </a:pPr>
            <a:r>
              <a:rPr lang="en-US" dirty="0" err="1" smtClean="0"/>
              <a:t>SaaS</a:t>
            </a:r>
            <a:r>
              <a:rPr lang="en-US" dirty="0" smtClean="0"/>
              <a:t> Storage Provider Security Requirements</a:t>
            </a:r>
          </a:p>
          <a:p>
            <a:pPr marL="457200" indent="-457200">
              <a:buFont typeface="Arial" pitchFamily="34" charset="0"/>
              <a:buChar char="•"/>
            </a:pPr>
            <a:r>
              <a:rPr lang="en-US" dirty="0" smtClean="0"/>
              <a:t>Cloud Security – the 30 minute version script</a:t>
            </a:r>
          </a:p>
          <a:p>
            <a:pPr marL="457200" indent="-457200">
              <a:buFont typeface="Arial" pitchFamily="34" charset="0"/>
              <a:buChar char="•"/>
            </a:pPr>
            <a:r>
              <a:rPr lang="en-US" dirty="0" smtClean="0"/>
              <a:t>Cloud Security Matrix v1.2 (W.I.P.)</a:t>
            </a:r>
          </a:p>
          <a:p>
            <a:endParaRPr lang="en-US" dirty="0"/>
          </a:p>
        </p:txBody>
      </p:sp>
      <p:sp>
        <p:nvSpPr>
          <p:cNvPr id="4" name="Date Placeholder 3"/>
          <p:cNvSpPr>
            <a:spLocks noGrp="1"/>
          </p:cNvSpPr>
          <p:nvPr>
            <p:ph type="dt" sz="half" idx="10"/>
          </p:nvPr>
        </p:nvSpPr>
        <p:spPr/>
        <p:txBody>
          <a:bodyPr/>
          <a:lstStyle/>
          <a:p>
            <a:pPr>
              <a:defRPr/>
            </a:pPr>
            <a:r>
              <a:rPr lang="en-US" smtClean="0"/>
              <a:t>October 2010</a:t>
            </a:r>
            <a:endParaRPr lang="en-US"/>
          </a:p>
        </p:txBody>
      </p:sp>
      <p:sp>
        <p:nvSpPr>
          <p:cNvPr id="5" name="Footer Placeholder 4"/>
          <p:cNvSpPr>
            <a:spLocks noGrp="1"/>
          </p:cNvSpPr>
          <p:nvPr>
            <p:ph type="ftr" sz="quarter" idx="11"/>
          </p:nvPr>
        </p:nvSpPr>
        <p:spPr/>
        <p:txBody>
          <a:bodyPr/>
          <a:lstStyle/>
          <a:p>
            <a:pPr>
              <a:defRPr/>
            </a:pPr>
            <a:r>
              <a:rPr lang="en-US" smtClean="0"/>
              <a:t> </a:t>
            </a:r>
            <a:endParaRPr lang="en-US"/>
          </a:p>
        </p:txBody>
      </p:sp>
      <p:sp>
        <p:nvSpPr>
          <p:cNvPr id="6" name="Slide Number Placeholder 5"/>
          <p:cNvSpPr>
            <a:spLocks noGrp="1"/>
          </p:cNvSpPr>
          <p:nvPr>
            <p:ph type="sldNum" sz="quarter" idx="12"/>
          </p:nvPr>
        </p:nvSpPr>
        <p:spPr/>
        <p:txBody>
          <a:bodyPr/>
          <a:lstStyle/>
          <a:p>
            <a:pPr>
              <a:defRPr/>
            </a:pPr>
            <a:fld id="{8150621D-E370-4FD9-AEB2-C56495041222}" type="slidenum">
              <a:rPr lang="en-US" smtClean="0"/>
              <a:pPr>
                <a:defRPr/>
              </a:pPr>
              <a:t>24</a:t>
            </a:fld>
            <a:endParaRPr lang="en-US" dirty="0"/>
          </a:p>
        </p:txBody>
      </p:sp>
    </p:spTree>
    <p:extLst>
      <p:ext uri="{BB962C8B-B14F-4D97-AF65-F5344CB8AC3E}">
        <p14:creationId xmlns:p14="http://schemas.microsoft.com/office/powerpoint/2010/main" val="35941255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white">
          <a:xfrm>
            <a:off x="0" y="0"/>
            <a:ext cx="9144000" cy="6858000"/>
          </a:xfrm>
          <a:prstGeom prst="rect">
            <a:avLst/>
          </a:prstGeom>
          <a:gradFill>
            <a:gsLst>
              <a:gs pos="0">
                <a:schemeClr val="tx2">
                  <a:lumMod val="75000"/>
                </a:schemeClr>
              </a:gs>
              <a:gs pos="0">
                <a:schemeClr val="tx1">
                  <a:lumMod val="60000"/>
                  <a:lumOff val="40000"/>
                </a:schemeClr>
              </a:gs>
              <a:gs pos="51000">
                <a:schemeClr val="tx1">
                  <a:lumMod val="75000"/>
                </a:schemeClr>
              </a:gs>
            </a:gsLst>
            <a:lin ang="16200000" scaled="0"/>
          </a:gradFill>
          <a:ln>
            <a:noFill/>
          </a:ln>
          <a:effectLst/>
        </p:spPr>
        <p:txBody>
          <a:bodyPr wrap="none" anchor="ctr"/>
          <a:lstStyle/>
          <a:p>
            <a:pPr>
              <a:defRPr/>
            </a:pPr>
            <a:endParaRPr lang="en-US">
              <a:cs typeface="Arial" charset="0"/>
            </a:endParaRPr>
          </a:p>
        </p:txBody>
      </p:sp>
      <p:pic>
        <p:nvPicPr>
          <p:cNvPr id="39939" name="Picture 5" descr="GE_GETa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black">
          <a:xfrm>
            <a:off x="347663" y="5705475"/>
            <a:ext cx="3030537"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0" name="Rectangle 6"/>
          <p:cNvSpPr txBox="1">
            <a:spLocks noChangeArrowheads="1"/>
          </p:cNvSpPr>
          <p:nvPr/>
        </p:nvSpPr>
        <p:spPr bwMode="auto">
          <a:xfrm>
            <a:off x="493713" y="2700338"/>
            <a:ext cx="8459787" cy="998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3200">
                <a:solidFill>
                  <a:schemeClr val="tx1"/>
                </a:solidFill>
                <a:latin typeface="GE Inspira Pitch" pitchFamily="34" charset="0"/>
                <a:cs typeface="Arial" pitchFamily="34" charset="0"/>
              </a:defRPr>
            </a:lvl1pPr>
            <a:lvl2pPr marL="742950" indent="-285750" eaLnBrk="0" hangingPunct="0">
              <a:defRPr sz="3200">
                <a:solidFill>
                  <a:schemeClr val="tx1"/>
                </a:solidFill>
                <a:latin typeface="GE Inspira Pitch" pitchFamily="34" charset="0"/>
                <a:cs typeface="Arial" pitchFamily="34" charset="0"/>
              </a:defRPr>
            </a:lvl2pPr>
            <a:lvl3pPr marL="1143000" indent="-228600" eaLnBrk="0" hangingPunct="0">
              <a:defRPr sz="3200">
                <a:solidFill>
                  <a:schemeClr val="tx1"/>
                </a:solidFill>
                <a:latin typeface="GE Inspira Pitch" pitchFamily="34" charset="0"/>
                <a:cs typeface="Arial" pitchFamily="34" charset="0"/>
              </a:defRPr>
            </a:lvl3pPr>
            <a:lvl4pPr marL="1600200" indent="-228600" eaLnBrk="0" hangingPunct="0">
              <a:defRPr sz="3200">
                <a:solidFill>
                  <a:schemeClr val="tx1"/>
                </a:solidFill>
                <a:latin typeface="GE Inspira Pitch" pitchFamily="34" charset="0"/>
                <a:cs typeface="Arial" pitchFamily="34" charset="0"/>
              </a:defRPr>
            </a:lvl4pPr>
            <a:lvl5pPr marL="2057400" indent="-228600" eaLnBrk="0" hangingPunct="0">
              <a:defRPr sz="3200">
                <a:solidFill>
                  <a:schemeClr val="tx1"/>
                </a:solidFill>
                <a:latin typeface="GE Inspira Pitch" pitchFamily="34" charset="0"/>
                <a:cs typeface="Arial" pitchFamily="34" charset="0"/>
              </a:defRPr>
            </a:lvl5pPr>
            <a:lvl6pPr marL="2514600" indent="-228600"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gn="ctr" eaLnBrk="1" hangingPunct="1">
              <a:lnSpc>
                <a:spcPct val="90000"/>
              </a:lnSpc>
              <a:spcBef>
                <a:spcPct val="25000"/>
              </a:spcBef>
            </a:pPr>
            <a:r>
              <a:rPr lang="en-US" sz="8000" dirty="0">
                <a:solidFill>
                  <a:schemeClr val="bg1"/>
                </a:solidFill>
              </a:rPr>
              <a:t>Questions?</a:t>
            </a:r>
          </a:p>
          <a:p>
            <a:pPr eaLnBrk="1" hangingPunct="1">
              <a:lnSpc>
                <a:spcPct val="90000"/>
              </a:lnSpc>
              <a:spcBef>
                <a:spcPct val="25000"/>
              </a:spcBef>
            </a:pPr>
            <a:endParaRPr lang="en-US" sz="4800" dirty="0">
              <a:solidFill>
                <a:schemeClr val="bg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white">
          <a:xfrm>
            <a:off x="0" y="0"/>
            <a:ext cx="9144000" cy="6858000"/>
          </a:xfrm>
          <a:prstGeom prst="rect">
            <a:avLst/>
          </a:prstGeom>
          <a:gradFill>
            <a:gsLst>
              <a:gs pos="0">
                <a:schemeClr val="tx2">
                  <a:lumMod val="75000"/>
                </a:schemeClr>
              </a:gs>
              <a:gs pos="0">
                <a:schemeClr val="tx1">
                  <a:lumMod val="60000"/>
                  <a:lumOff val="40000"/>
                </a:schemeClr>
              </a:gs>
              <a:gs pos="51000">
                <a:schemeClr val="tx1">
                  <a:lumMod val="75000"/>
                </a:schemeClr>
              </a:gs>
            </a:gsLst>
            <a:lin ang="16200000" scaled="0"/>
          </a:gradFill>
          <a:ln>
            <a:noFill/>
          </a:ln>
          <a:effectLst/>
        </p:spPr>
        <p:txBody>
          <a:bodyPr wrap="none" anchor="ctr"/>
          <a:lstStyle/>
          <a:p>
            <a:pPr>
              <a:defRPr/>
            </a:pPr>
            <a:endParaRPr lang="en-US">
              <a:cs typeface="Arial" charset="0"/>
            </a:endParaRPr>
          </a:p>
        </p:txBody>
      </p:sp>
      <p:pic>
        <p:nvPicPr>
          <p:cNvPr id="27651" name="Picture 5" descr="GE_GETa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black">
          <a:xfrm>
            <a:off x="347663" y="5705475"/>
            <a:ext cx="3030537"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Rectangle 6"/>
          <p:cNvSpPr txBox="1">
            <a:spLocks noChangeArrowheads="1"/>
          </p:cNvSpPr>
          <p:nvPr/>
        </p:nvSpPr>
        <p:spPr bwMode="auto">
          <a:xfrm>
            <a:off x="525462" y="974090"/>
            <a:ext cx="8459787" cy="99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3200">
                <a:solidFill>
                  <a:schemeClr val="tx1"/>
                </a:solidFill>
                <a:latin typeface="GE Inspira Pitch" pitchFamily="34" charset="0"/>
                <a:cs typeface="Arial" pitchFamily="34" charset="0"/>
              </a:defRPr>
            </a:lvl1pPr>
            <a:lvl2pPr marL="742950" indent="-285750" eaLnBrk="0" hangingPunct="0">
              <a:defRPr sz="3200">
                <a:solidFill>
                  <a:schemeClr val="tx1"/>
                </a:solidFill>
                <a:latin typeface="GE Inspira Pitch" pitchFamily="34" charset="0"/>
                <a:cs typeface="Arial" pitchFamily="34" charset="0"/>
              </a:defRPr>
            </a:lvl2pPr>
            <a:lvl3pPr marL="1143000" indent="-228600" eaLnBrk="0" hangingPunct="0">
              <a:defRPr sz="3200">
                <a:solidFill>
                  <a:schemeClr val="tx1"/>
                </a:solidFill>
                <a:latin typeface="GE Inspira Pitch" pitchFamily="34" charset="0"/>
                <a:cs typeface="Arial" pitchFamily="34" charset="0"/>
              </a:defRPr>
            </a:lvl3pPr>
            <a:lvl4pPr marL="1600200" indent="-228600" eaLnBrk="0" hangingPunct="0">
              <a:defRPr sz="3200">
                <a:solidFill>
                  <a:schemeClr val="tx1"/>
                </a:solidFill>
                <a:latin typeface="GE Inspira Pitch" pitchFamily="34" charset="0"/>
                <a:cs typeface="Arial" pitchFamily="34" charset="0"/>
              </a:defRPr>
            </a:lvl4pPr>
            <a:lvl5pPr marL="2057400" indent="-228600" eaLnBrk="0" hangingPunct="0">
              <a:defRPr sz="3200">
                <a:solidFill>
                  <a:schemeClr val="tx1"/>
                </a:solidFill>
                <a:latin typeface="GE Inspira Pitch" pitchFamily="34" charset="0"/>
                <a:cs typeface="Arial" pitchFamily="34" charset="0"/>
              </a:defRPr>
            </a:lvl5pPr>
            <a:lvl6pPr marL="2514600" indent="-228600"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eaLnBrk="1" hangingPunct="1">
              <a:lnSpc>
                <a:spcPct val="90000"/>
              </a:lnSpc>
              <a:spcBef>
                <a:spcPct val="25000"/>
              </a:spcBef>
            </a:pPr>
            <a:r>
              <a:rPr lang="en-US" sz="3600" dirty="0" smtClean="0">
                <a:solidFill>
                  <a:schemeClr val="bg1"/>
                </a:solidFill>
              </a:rPr>
              <a:t>Backup Materials:</a:t>
            </a:r>
          </a:p>
          <a:p>
            <a:pPr eaLnBrk="1" hangingPunct="1">
              <a:lnSpc>
                <a:spcPct val="90000"/>
              </a:lnSpc>
              <a:spcBef>
                <a:spcPct val="25000"/>
              </a:spcBef>
            </a:pPr>
            <a:endParaRPr lang="en-US" sz="5000" dirty="0" smtClean="0">
              <a:solidFill>
                <a:schemeClr val="bg1"/>
              </a:solidFill>
            </a:endParaRPr>
          </a:p>
          <a:p>
            <a:pPr eaLnBrk="1" hangingPunct="1">
              <a:lnSpc>
                <a:spcPct val="90000"/>
              </a:lnSpc>
              <a:spcBef>
                <a:spcPct val="25000"/>
              </a:spcBef>
            </a:pPr>
            <a:r>
              <a:rPr lang="en-US" sz="5000" dirty="0" smtClean="0">
                <a:solidFill>
                  <a:schemeClr val="bg1"/>
                </a:solidFill>
              </a:rPr>
              <a:t>PDIO Cloud Strategy</a:t>
            </a:r>
            <a:endParaRPr lang="en-US" sz="5000" dirty="0">
              <a:solidFill>
                <a:schemeClr val="bg1"/>
              </a:solidFill>
            </a:endParaRPr>
          </a:p>
          <a:p>
            <a:pPr eaLnBrk="1" hangingPunct="1">
              <a:lnSpc>
                <a:spcPct val="90000"/>
              </a:lnSpc>
              <a:spcBef>
                <a:spcPct val="25000"/>
              </a:spcBef>
            </a:pPr>
            <a:r>
              <a:rPr lang="en-US" sz="5000" dirty="0" smtClean="0">
                <a:solidFill>
                  <a:srgbClr val="000000"/>
                </a:solidFill>
              </a:rPr>
              <a:t>Strategic Lesson’s Learned</a:t>
            </a:r>
            <a:endParaRPr lang="en-US" sz="5000" dirty="0">
              <a:solidFill>
                <a:srgbClr val="000000"/>
              </a:solidFill>
            </a:endParaRPr>
          </a:p>
          <a:p>
            <a:pPr eaLnBrk="1" hangingPunct="1">
              <a:lnSpc>
                <a:spcPct val="90000"/>
              </a:lnSpc>
              <a:spcBef>
                <a:spcPct val="25000"/>
              </a:spcBef>
            </a:pPr>
            <a:endParaRPr lang="en-US" sz="2800" dirty="0">
              <a:solidFill>
                <a:schemeClr val="bg1"/>
              </a:solidFill>
            </a:endParaRPr>
          </a:p>
        </p:txBody>
      </p:sp>
    </p:spTree>
    <p:extLst>
      <p:ext uri="{BB962C8B-B14F-4D97-AF65-F5344CB8AC3E}">
        <p14:creationId xmlns:p14="http://schemas.microsoft.com/office/powerpoint/2010/main" val="41717928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2"/>
          <p:cNvSpPr>
            <a:spLocks noGrp="1" noChangeArrowheads="1"/>
          </p:cNvSpPr>
          <p:nvPr>
            <p:ph type="title"/>
          </p:nvPr>
        </p:nvSpPr>
        <p:spPr>
          <a:xfrm>
            <a:off x="655638" y="858100"/>
            <a:ext cx="8145462" cy="838200"/>
          </a:xfrm>
        </p:spPr>
        <p:txBody>
          <a:bodyPr/>
          <a:lstStyle/>
          <a:p>
            <a:r>
              <a:rPr lang="en-US" dirty="0" smtClean="0"/>
              <a:t>PDIO Cloud Security Strategy</a:t>
            </a:r>
            <a:endParaRPr lang="en-US" i="1" dirty="0" smtClean="0">
              <a:solidFill>
                <a:schemeClr val="folHlink"/>
              </a:solidFill>
            </a:endParaRPr>
          </a:p>
        </p:txBody>
      </p:sp>
      <p:sp>
        <p:nvSpPr>
          <p:cNvPr id="325635" name="Rectangle 3"/>
          <p:cNvSpPr>
            <a:spLocks noGrp="1" noChangeArrowheads="1"/>
          </p:cNvSpPr>
          <p:nvPr>
            <p:ph type="body" idx="1"/>
          </p:nvPr>
        </p:nvSpPr>
        <p:spPr>
          <a:xfrm>
            <a:off x="941388" y="1857375"/>
            <a:ext cx="7507287" cy="4191000"/>
          </a:xfrm>
        </p:spPr>
        <p:txBody>
          <a:bodyPr/>
          <a:lstStyle/>
          <a:p>
            <a:pPr marL="381000" indent="-381000">
              <a:lnSpc>
                <a:spcPct val="85000"/>
              </a:lnSpc>
              <a:buFont typeface="Arial" pitchFamily="34" charset="0"/>
              <a:buChar char="•"/>
            </a:pPr>
            <a:r>
              <a:rPr lang="en-US" sz="2200" dirty="0"/>
              <a:t>PDIO Means: </a:t>
            </a:r>
            <a:r>
              <a:rPr lang="en-US" sz="2200" b="1" i="1" dirty="0"/>
              <a:t>Plan, Design, Implement &amp; </a:t>
            </a:r>
            <a:r>
              <a:rPr lang="en-US" sz="2200" b="1" i="1" dirty="0" smtClean="0"/>
              <a:t>Operate</a:t>
            </a:r>
            <a:endParaRPr lang="en-US" sz="2200" dirty="0" smtClean="0"/>
          </a:p>
          <a:p>
            <a:pPr marL="381000" indent="-381000">
              <a:lnSpc>
                <a:spcPct val="85000"/>
              </a:lnSpc>
              <a:buFont typeface="Arial" pitchFamily="34" charset="0"/>
              <a:buChar char="•"/>
            </a:pPr>
            <a:r>
              <a:rPr lang="en-US" sz="2200" dirty="0" smtClean="0"/>
              <a:t>Cloud risks do not stem solely from technology implementations, but also from the way it is </a:t>
            </a:r>
            <a:r>
              <a:rPr lang="en-US" sz="2200" b="1" i="1" dirty="0" smtClean="0"/>
              <a:t>operated, managed and ultimately supported</a:t>
            </a:r>
          </a:p>
          <a:p>
            <a:pPr marL="381000" indent="-381000">
              <a:lnSpc>
                <a:spcPct val="85000"/>
              </a:lnSpc>
              <a:buFont typeface="Arial" pitchFamily="34" charset="0"/>
              <a:buChar char="•"/>
            </a:pPr>
            <a:r>
              <a:rPr lang="en-US" sz="2200" dirty="0" smtClean="0"/>
              <a:t>PDIO – as an approach – will help you capture the range of risks presenting themselves as you develop </a:t>
            </a:r>
            <a:r>
              <a:rPr lang="en-US" sz="2200" b="1" i="1" dirty="0" smtClean="0"/>
              <a:t>business strategies, architectures and ultimately operational &amp; day 2 support models</a:t>
            </a:r>
          </a:p>
          <a:p>
            <a:pPr marL="381000" indent="-381000">
              <a:lnSpc>
                <a:spcPct val="85000"/>
              </a:lnSpc>
              <a:buFont typeface="Arial" pitchFamily="34" charset="0"/>
              <a:buChar char="•"/>
            </a:pPr>
            <a:r>
              <a:rPr lang="en-US" sz="2200" dirty="0" smtClean="0"/>
              <a:t>PDIO will also aid in the development (or improvement) of </a:t>
            </a:r>
            <a:r>
              <a:rPr lang="en-US" sz="2200" b="1" i="1" dirty="0" smtClean="0"/>
              <a:t>risk management, governance &amp; measurement</a:t>
            </a:r>
            <a:r>
              <a:rPr lang="en-US" sz="2200" dirty="0" smtClean="0"/>
              <a:t> long-term</a:t>
            </a:r>
          </a:p>
        </p:txBody>
      </p:sp>
      <p:sp>
        <p:nvSpPr>
          <p:cNvPr id="21" name="Rectangle 4"/>
          <p:cNvSpPr>
            <a:spLocks noChangeArrowheads="1"/>
          </p:cNvSpPr>
          <p:nvPr/>
        </p:nvSpPr>
        <p:spPr bwMode="auto">
          <a:xfrm>
            <a:off x="6946001" y="1263"/>
            <a:ext cx="2200275" cy="304800"/>
          </a:xfrm>
          <a:prstGeom prst="rect">
            <a:avLst/>
          </a:prstGeom>
          <a:solidFill>
            <a:srgbClr val="9933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pPr fontAlgn="auto">
              <a:spcBef>
                <a:spcPts val="0"/>
              </a:spcBef>
              <a:spcAft>
                <a:spcPts val="0"/>
              </a:spcAft>
              <a:defRPr/>
            </a:pPr>
            <a:r>
              <a:rPr lang="en-US" sz="1400" b="1" kern="0" smtClean="0">
                <a:solidFill>
                  <a:sysClr val="windowText" lastClr="000000"/>
                </a:solidFill>
              </a:rPr>
              <a:t>OPERATE</a:t>
            </a:r>
          </a:p>
        </p:txBody>
      </p:sp>
      <p:sp>
        <p:nvSpPr>
          <p:cNvPr id="22" name="Rectangle 5"/>
          <p:cNvSpPr>
            <a:spLocks noChangeArrowheads="1"/>
          </p:cNvSpPr>
          <p:nvPr/>
        </p:nvSpPr>
        <p:spPr bwMode="auto">
          <a:xfrm>
            <a:off x="4631426" y="1263"/>
            <a:ext cx="2314575" cy="304800"/>
          </a:xfrm>
          <a:prstGeom prst="rect">
            <a:avLst/>
          </a:prstGeom>
          <a:solidFill>
            <a:srgbClr val="EFB525"/>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pPr fontAlgn="auto">
              <a:spcBef>
                <a:spcPts val="0"/>
              </a:spcBef>
              <a:spcAft>
                <a:spcPts val="0"/>
              </a:spcAft>
              <a:defRPr/>
            </a:pPr>
            <a:r>
              <a:rPr lang="en-US" sz="1400" b="1" kern="0" smtClean="0">
                <a:solidFill>
                  <a:sysClr val="windowText" lastClr="000000"/>
                </a:solidFill>
              </a:rPr>
              <a:t>IMPLEMENT</a:t>
            </a:r>
          </a:p>
        </p:txBody>
      </p:sp>
      <p:sp>
        <p:nvSpPr>
          <p:cNvPr id="23" name="Rectangle 6"/>
          <p:cNvSpPr>
            <a:spLocks noChangeArrowheads="1"/>
          </p:cNvSpPr>
          <p:nvPr/>
        </p:nvSpPr>
        <p:spPr bwMode="auto">
          <a:xfrm>
            <a:off x="2276" y="1263"/>
            <a:ext cx="2314575" cy="304800"/>
          </a:xfrm>
          <a:prstGeom prst="rect">
            <a:avLst/>
          </a:prstGeom>
          <a:solidFill>
            <a:srgbClr val="336699"/>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pPr fontAlgn="auto">
              <a:spcBef>
                <a:spcPts val="0"/>
              </a:spcBef>
              <a:spcAft>
                <a:spcPts val="0"/>
              </a:spcAft>
              <a:defRPr/>
            </a:pPr>
            <a:r>
              <a:rPr lang="en-US" sz="1400" b="1" kern="0" smtClean="0">
                <a:solidFill>
                  <a:sysClr val="windowText" lastClr="000000"/>
                </a:solidFill>
              </a:rPr>
              <a:t>PLAN</a:t>
            </a:r>
          </a:p>
        </p:txBody>
      </p:sp>
      <p:sp>
        <p:nvSpPr>
          <p:cNvPr id="24" name="Rectangle 7"/>
          <p:cNvSpPr>
            <a:spLocks noChangeArrowheads="1"/>
          </p:cNvSpPr>
          <p:nvPr/>
        </p:nvSpPr>
        <p:spPr bwMode="auto">
          <a:xfrm>
            <a:off x="2316851" y="1263"/>
            <a:ext cx="2314575" cy="304800"/>
          </a:xfrm>
          <a:prstGeom prst="rect">
            <a:avLst/>
          </a:prstGeom>
          <a:solidFill>
            <a:srgbClr val="0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pPr fontAlgn="auto">
              <a:spcBef>
                <a:spcPts val="0"/>
              </a:spcBef>
              <a:spcAft>
                <a:spcPts val="0"/>
              </a:spcAft>
              <a:defRPr/>
            </a:pPr>
            <a:r>
              <a:rPr lang="en-US" sz="1400" b="1" kern="0" dirty="0" smtClean="0">
                <a:solidFill>
                  <a:sysClr val="windowText" lastClr="000000"/>
                </a:solidFill>
              </a:rPr>
              <a:t>DESIGN</a:t>
            </a:r>
          </a:p>
        </p:txBody>
      </p:sp>
      <p:sp>
        <p:nvSpPr>
          <p:cNvPr id="25" name="Text Box 8"/>
          <p:cNvSpPr txBox="1">
            <a:spLocks noChangeArrowheads="1"/>
          </p:cNvSpPr>
          <p:nvPr/>
        </p:nvSpPr>
        <p:spPr bwMode="auto">
          <a:xfrm>
            <a:off x="2276" y="306063"/>
            <a:ext cx="857250" cy="267590"/>
          </a:xfrm>
          <a:prstGeom prst="rect">
            <a:avLst/>
          </a:prstGeom>
          <a:solidFill>
            <a:srgbClr val="83A2CF"/>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strategy</a:t>
            </a:r>
          </a:p>
        </p:txBody>
      </p:sp>
      <p:sp>
        <p:nvSpPr>
          <p:cNvPr id="26" name="Text Box 9"/>
          <p:cNvSpPr txBox="1">
            <a:spLocks noChangeArrowheads="1"/>
          </p:cNvSpPr>
          <p:nvPr/>
        </p:nvSpPr>
        <p:spPr bwMode="auto">
          <a:xfrm>
            <a:off x="2069201" y="306063"/>
            <a:ext cx="495300" cy="267590"/>
          </a:xfrm>
          <a:prstGeom prst="rect">
            <a:avLst/>
          </a:prstGeom>
          <a:solidFill>
            <a:srgbClr val="83A2CF"/>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BC</a:t>
            </a:r>
          </a:p>
        </p:txBody>
      </p:sp>
      <p:sp>
        <p:nvSpPr>
          <p:cNvPr id="27" name="Text Box 10"/>
          <p:cNvSpPr txBox="1">
            <a:spLocks noChangeArrowheads="1"/>
          </p:cNvSpPr>
          <p:nvPr/>
        </p:nvSpPr>
        <p:spPr bwMode="auto">
          <a:xfrm>
            <a:off x="861114" y="306063"/>
            <a:ext cx="1208087" cy="267590"/>
          </a:xfrm>
          <a:prstGeom prst="rect">
            <a:avLst/>
          </a:prstGeom>
          <a:solidFill>
            <a:srgbClr val="83A2CF"/>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dirty="0" smtClean="0">
                <a:solidFill>
                  <a:sysClr val="windowText" lastClr="000000"/>
                </a:solidFill>
              </a:rPr>
              <a:t>requirements</a:t>
            </a:r>
          </a:p>
        </p:txBody>
      </p:sp>
      <p:sp>
        <p:nvSpPr>
          <p:cNvPr id="28" name="Text Box 11"/>
          <p:cNvSpPr txBox="1">
            <a:spLocks noChangeArrowheads="1"/>
          </p:cNvSpPr>
          <p:nvPr/>
        </p:nvSpPr>
        <p:spPr bwMode="auto">
          <a:xfrm>
            <a:off x="2564501" y="307651"/>
            <a:ext cx="752475" cy="267590"/>
          </a:xfrm>
          <a:prstGeom prst="rect">
            <a:avLst/>
          </a:prstGeom>
          <a:solidFill>
            <a:srgbClr val="99CC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arch</a:t>
            </a:r>
          </a:p>
        </p:txBody>
      </p:sp>
      <p:sp>
        <p:nvSpPr>
          <p:cNvPr id="29" name="Text Box 12"/>
          <p:cNvSpPr txBox="1">
            <a:spLocks noChangeArrowheads="1"/>
          </p:cNvSpPr>
          <p:nvPr/>
        </p:nvSpPr>
        <p:spPr bwMode="auto">
          <a:xfrm>
            <a:off x="3316976" y="306063"/>
            <a:ext cx="495300" cy="267590"/>
          </a:xfrm>
          <a:prstGeom prst="rect">
            <a:avLst/>
          </a:prstGeom>
          <a:solidFill>
            <a:srgbClr val="99CC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CC</a:t>
            </a:r>
          </a:p>
        </p:txBody>
      </p:sp>
      <p:sp>
        <p:nvSpPr>
          <p:cNvPr id="30" name="Text Box 13"/>
          <p:cNvSpPr txBox="1">
            <a:spLocks noChangeArrowheads="1"/>
          </p:cNvSpPr>
          <p:nvPr/>
        </p:nvSpPr>
        <p:spPr bwMode="auto">
          <a:xfrm>
            <a:off x="4498076" y="307651"/>
            <a:ext cx="495300" cy="267590"/>
          </a:xfrm>
          <a:prstGeom prst="rect">
            <a:avLst/>
          </a:prstGeom>
          <a:solidFill>
            <a:srgbClr val="99CC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EC</a:t>
            </a:r>
          </a:p>
        </p:txBody>
      </p:sp>
      <p:sp>
        <p:nvSpPr>
          <p:cNvPr id="31" name="Text Box 14"/>
          <p:cNvSpPr txBox="1">
            <a:spLocks noChangeArrowheads="1"/>
          </p:cNvSpPr>
          <p:nvPr/>
        </p:nvSpPr>
        <p:spPr bwMode="auto">
          <a:xfrm>
            <a:off x="3812276" y="307651"/>
            <a:ext cx="685800" cy="267590"/>
          </a:xfrm>
          <a:prstGeom prst="rect">
            <a:avLst/>
          </a:prstGeom>
          <a:solidFill>
            <a:srgbClr val="99CC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design</a:t>
            </a:r>
          </a:p>
        </p:txBody>
      </p:sp>
      <p:sp>
        <p:nvSpPr>
          <p:cNvPr id="32" name="Text Box 15"/>
          <p:cNvSpPr txBox="1">
            <a:spLocks noChangeArrowheads="1"/>
          </p:cNvSpPr>
          <p:nvPr/>
        </p:nvSpPr>
        <p:spPr bwMode="auto">
          <a:xfrm>
            <a:off x="4993376" y="306063"/>
            <a:ext cx="590550" cy="267590"/>
          </a:xfrm>
          <a:prstGeom prst="rect">
            <a:avLst/>
          </a:prstGeom>
          <a:solidFill>
            <a:srgbClr val="FF66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build</a:t>
            </a:r>
          </a:p>
        </p:txBody>
      </p:sp>
      <p:sp>
        <p:nvSpPr>
          <p:cNvPr id="33" name="Text Box 16"/>
          <p:cNvSpPr txBox="1">
            <a:spLocks noChangeArrowheads="1"/>
          </p:cNvSpPr>
          <p:nvPr/>
        </p:nvSpPr>
        <p:spPr bwMode="auto">
          <a:xfrm>
            <a:off x="6793601" y="306063"/>
            <a:ext cx="695325" cy="267590"/>
          </a:xfrm>
          <a:prstGeom prst="rect">
            <a:avLst/>
          </a:prstGeom>
          <a:solidFill>
            <a:srgbClr val="FF66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deploy</a:t>
            </a:r>
          </a:p>
        </p:txBody>
      </p:sp>
      <p:sp>
        <p:nvSpPr>
          <p:cNvPr id="34" name="Text Box 17"/>
          <p:cNvSpPr txBox="1">
            <a:spLocks noChangeArrowheads="1"/>
          </p:cNvSpPr>
          <p:nvPr/>
        </p:nvSpPr>
        <p:spPr bwMode="auto">
          <a:xfrm>
            <a:off x="5583926" y="306063"/>
            <a:ext cx="504825" cy="267590"/>
          </a:xfrm>
          <a:prstGeom prst="rect">
            <a:avLst/>
          </a:prstGeom>
          <a:solidFill>
            <a:srgbClr val="FF66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test</a:t>
            </a:r>
          </a:p>
        </p:txBody>
      </p:sp>
      <p:sp>
        <p:nvSpPr>
          <p:cNvPr id="35" name="Text Box 18"/>
          <p:cNvSpPr txBox="1">
            <a:spLocks noChangeArrowheads="1"/>
          </p:cNvSpPr>
          <p:nvPr/>
        </p:nvSpPr>
        <p:spPr bwMode="auto">
          <a:xfrm>
            <a:off x="6088751" y="306063"/>
            <a:ext cx="709613" cy="267590"/>
          </a:xfrm>
          <a:prstGeom prst="rect">
            <a:avLst/>
          </a:prstGeom>
          <a:solidFill>
            <a:srgbClr val="FF66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review</a:t>
            </a:r>
          </a:p>
        </p:txBody>
      </p:sp>
      <p:sp>
        <p:nvSpPr>
          <p:cNvPr id="36" name="Text Box 19"/>
          <p:cNvSpPr txBox="1">
            <a:spLocks noChangeArrowheads="1"/>
          </p:cNvSpPr>
          <p:nvPr/>
        </p:nvSpPr>
        <p:spPr bwMode="auto">
          <a:xfrm>
            <a:off x="7488926" y="306063"/>
            <a:ext cx="814388" cy="267590"/>
          </a:xfrm>
          <a:prstGeom prst="rect">
            <a:avLst/>
          </a:prstGeom>
          <a:solidFill>
            <a:srgbClr val="FF00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support</a:t>
            </a:r>
          </a:p>
        </p:txBody>
      </p:sp>
      <p:sp>
        <p:nvSpPr>
          <p:cNvPr id="37" name="Text Box 20"/>
          <p:cNvSpPr txBox="1">
            <a:spLocks noChangeArrowheads="1"/>
          </p:cNvSpPr>
          <p:nvPr/>
        </p:nvSpPr>
        <p:spPr bwMode="auto">
          <a:xfrm>
            <a:off x="8303314" y="306063"/>
            <a:ext cx="842962" cy="267590"/>
          </a:xfrm>
          <a:prstGeom prst="rect">
            <a:avLst/>
          </a:prstGeom>
          <a:solidFill>
            <a:srgbClr val="FF00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measure</a:t>
            </a:r>
          </a:p>
        </p:txBody>
      </p:sp>
    </p:spTree>
    <p:extLst>
      <p:ext uri="{BB962C8B-B14F-4D97-AF65-F5344CB8AC3E}">
        <p14:creationId xmlns:p14="http://schemas.microsoft.com/office/powerpoint/2010/main" val="2252651546"/>
      </p:ext>
    </p:extLst>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8"/>
          <p:cNvSpPr txBox="1">
            <a:spLocks noChangeArrowheads="1"/>
          </p:cNvSpPr>
          <p:nvPr/>
        </p:nvSpPr>
        <p:spPr bwMode="auto">
          <a:xfrm>
            <a:off x="2276" y="287789"/>
            <a:ext cx="857250" cy="267590"/>
          </a:xfrm>
          <a:prstGeom prst="rect">
            <a:avLst/>
          </a:prstGeom>
          <a:solidFill>
            <a:srgbClr val="83A2CF"/>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dirty="0" smtClean="0">
                <a:solidFill>
                  <a:sysClr val="windowText" lastClr="000000"/>
                </a:solidFill>
              </a:rPr>
              <a:t>strategy</a:t>
            </a:r>
          </a:p>
        </p:txBody>
      </p:sp>
      <p:sp>
        <p:nvSpPr>
          <p:cNvPr id="291842" name="Rectangle 2"/>
          <p:cNvSpPr>
            <a:spLocks noGrp="1" noChangeArrowheads="1"/>
          </p:cNvSpPr>
          <p:nvPr>
            <p:ph type="title"/>
          </p:nvPr>
        </p:nvSpPr>
        <p:spPr>
          <a:xfrm>
            <a:off x="636588" y="666750"/>
            <a:ext cx="8145462" cy="838200"/>
          </a:xfrm>
        </p:spPr>
        <p:txBody>
          <a:bodyPr/>
          <a:lstStyle/>
          <a:p>
            <a:r>
              <a:rPr lang="en-US" dirty="0" smtClean="0"/>
              <a:t>Enterprise </a:t>
            </a:r>
            <a:r>
              <a:rPr lang="en-US" i="1" dirty="0" smtClean="0">
                <a:solidFill>
                  <a:schemeClr val="folHlink"/>
                </a:solidFill>
              </a:rPr>
              <a:t>Cloud Strategy</a:t>
            </a:r>
          </a:p>
        </p:txBody>
      </p:sp>
      <p:sp>
        <p:nvSpPr>
          <p:cNvPr id="291843" name="Rectangle 3"/>
          <p:cNvSpPr>
            <a:spLocks noGrp="1" noChangeArrowheads="1"/>
          </p:cNvSpPr>
          <p:nvPr>
            <p:ph type="body" idx="1"/>
          </p:nvPr>
        </p:nvSpPr>
        <p:spPr>
          <a:xfrm>
            <a:off x="608013" y="1676400"/>
            <a:ext cx="8174037" cy="4838700"/>
          </a:xfrm>
        </p:spPr>
        <p:txBody>
          <a:bodyPr/>
          <a:lstStyle/>
          <a:p>
            <a:pPr>
              <a:lnSpc>
                <a:spcPct val="85000"/>
              </a:lnSpc>
              <a:buFont typeface="Arial" pitchFamily="34" charset="0"/>
              <a:buChar char="•"/>
            </a:pPr>
            <a:r>
              <a:rPr lang="en-US" sz="2000" b="1" dirty="0" smtClean="0"/>
              <a:t>Got one? </a:t>
            </a:r>
            <a:r>
              <a:rPr lang="en-US" sz="2000" b="1" dirty="0" smtClean="0">
                <a:sym typeface="Wingdings" pitchFamily="2" charset="2"/>
              </a:rPr>
              <a:t>  </a:t>
            </a:r>
            <a:endParaRPr lang="en-US" sz="2000" b="1" dirty="0" smtClean="0"/>
          </a:p>
          <a:p>
            <a:pPr>
              <a:lnSpc>
                <a:spcPct val="85000"/>
              </a:lnSpc>
              <a:buFont typeface="Arial" pitchFamily="34" charset="0"/>
              <a:buChar char="•"/>
            </a:pPr>
            <a:r>
              <a:rPr lang="en-US" sz="2000" b="1" dirty="0" smtClean="0"/>
              <a:t>Assess your organization's overall understanding of Cloud</a:t>
            </a:r>
          </a:p>
          <a:p>
            <a:pPr marL="685800" lvl="1" indent="-228600">
              <a:lnSpc>
                <a:spcPct val="85000"/>
              </a:lnSpc>
              <a:buFontTx/>
              <a:buChar char="–"/>
            </a:pPr>
            <a:r>
              <a:rPr lang="en-US" sz="1800" dirty="0" smtClean="0"/>
              <a:t>This is underestimated as a problem for Cloud adoption strategies </a:t>
            </a:r>
          </a:p>
          <a:p>
            <a:pPr marL="685800" lvl="1" indent="-228600">
              <a:lnSpc>
                <a:spcPct val="85000"/>
              </a:lnSpc>
              <a:buFontTx/>
              <a:buChar char="–"/>
            </a:pPr>
            <a:r>
              <a:rPr lang="en-US" sz="1800" dirty="0" smtClean="0"/>
              <a:t>Discussion should include common taxonomy, functionality &amp; risks</a:t>
            </a:r>
          </a:p>
          <a:p>
            <a:pPr>
              <a:lnSpc>
                <a:spcPct val="85000"/>
              </a:lnSpc>
              <a:buFont typeface="Arial" pitchFamily="34" charset="0"/>
              <a:buChar char="•"/>
            </a:pPr>
            <a:r>
              <a:rPr lang="en-US" sz="2000" b="1" dirty="0" smtClean="0"/>
              <a:t>Ask the basics first... why Cloud?</a:t>
            </a:r>
          </a:p>
          <a:p>
            <a:pPr marL="685800" lvl="1" indent="-228600">
              <a:lnSpc>
                <a:spcPct val="85000"/>
              </a:lnSpc>
              <a:buFontTx/>
              <a:buChar char="–"/>
            </a:pPr>
            <a:r>
              <a:rPr lang="en-US" sz="1800" dirty="0" smtClean="0"/>
              <a:t>Understand the business drivers propelling you towards Cloud</a:t>
            </a:r>
          </a:p>
          <a:p>
            <a:pPr marL="685800" lvl="1" indent="-228600">
              <a:lnSpc>
                <a:spcPct val="85000"/>
              </a:lnSpc>
              <a:buFontTx/>
              <a:buChar char="–"/>
            </a:pPr>
            <a:r>
              <a:rPr lang="en-US" sz="1800" dirty="0" smtClean="0"/>
              <a:t>Will there be sensitive data or business operations hosted in the Cloud?  If so, why? </a:t>
            </a:r>
          </a:p>
          <a:p>
            <a:pPr marL="685800" lvl="1" indent="-228600">
              <a:lnSpc>
                <a:spcPct val="85000"/>
              </a:lnSpc>
              <a:buFontTx/>
              <a:buChar char="–"/>
            </a:pPr>
            <a:r>
              <a:rPr lang="en-US" sz="1800" dirty="0" smtClean="0"/>
              <a:t>Develop a preliminary risk outline to work – and build - on</a:t>
            </a:r>
          </a:p>
          <a:p>
            <a:pPr>
              <a:lnSpc>
                <a:spcPct val="85000"/>
              </a:lnSpc>
              <a:buFont typeface="Arial" pitchFamily="34" charset="0"/>
              <a:buChar char="•"/>
            </a:pPr>
            <a:r>
              <a:rPr lang="en-US" sz="2000" b="1" dirty="0" smtClean="0"/>
              <a:t>Outline a solid Communication, Awareness &amp; Education Plan </a:t>
            </a:r>
          </a:p>
          <a:p>
            <a:pPr marL="685800" lvl="1" indent="-228600">
              <a:lnSpc>
                <a:spcPct val="85000"/>
              </a:lnSpc>
              <a:buFontTx/>
              <a:buChar char="–"/>
            </a:pPr>
            <a:r>
              <a:rPr lang="en-US" sz="1800" dirty="0" smtClean="0"/>
              <a:t>This ranges from custom sessions for Execs to more general content</a:t>
            </a:r>
          </a:p>
          <a:p>
            <a:pPr marL="685800" lvl="1" indent="-228600">
              <a:lnSpc>
                <a:spcPct val="85000"/>
              </a:lnSpc>
              <a:buFontTx/>
              <a:buChar char="–"/>
            </a:pPr>
            <a:r>
              <a:rPr lang="en-US" sz="1800" dirty="0" smtClean="0"/>
              <a:t>Establish a “Cloud Board” of Business &amp; Technical leaders to work through adoption strategies and avoid organic growth models that are often cumbersome to operate, scale or secure</a:t>
            </a:r>
          </a:p>
        </p:txBody>
      </p:sp>
      <p:sp>
        <p:nvSpPr>
          <p:cNvPr id="291861" name="Rectangle 21"/>
          <p:cNvSpPr>
            <a:spLocks noChangeArrowheads="1"/>
          </p:cNvSpPr>
          <p:nvPr/>
        </p:nvSpPr>
        <p:spPr bwMode="auto">
          <a:xfrm>
            <a:off x="6943725" y="-4266"/>
            <a:ext cx="22002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OPERATE</a:t>
            </a:r>
          </a:p>
        </p:txBody>
      </p:sp>
      <p:sp>
        <p:nvSpPr>
          <p:cNvPr id="291862" name="Rectangle 22"/>
          <p:cNvSpPr>
            <a:spLocks noChangeArrowheads="1"/>
          </p:cNvSpPr>
          <p:nvPr/>
        </p:nvSpPr>
        <p:spPr bwMode="auto">
          <a:xfrm>
            <a:off x="4629150" y="-4266"/>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IMPLEMENT</a:t>
            </a:r>
          </a:p>
        </p:txBody>
      </p:sp>
      <p:sp>
        <p:nvSpPr>
          <p:cNvPr id="291863" name="Rectangle 23"/>
          <p:cNvSpPr>
            <a:spLocks noChangeArrowheads="1"/>
          </p:cNvSpPr>
          <p:nvPr/>
        </p:nvSpPr>
        <p:spPr bwMode="auto">
          <a:xfrm>
            <a:off x="0" y="-4266"/>
            <a:ext cx="2314575" cy="304800"/>
          </a:xfrm>
          <a:prstGeom prst="rect">
            <a:avLst/>
          </a:prstGeom>
          <a:solidFill>
            <a:srgbClr val="336699"/>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dirty="0">
                <a:solidFill>
                  <a:srgbClr val="000000"/>
                </a:solidFill>
              </a:rPr>
              <a:t>PLAN</a:t>
            </a:r>
          </a:p>
        </p:txBody>
      </p:sp>
      <p:sp>
        <p:nvSpPr>
          <p:cNvPr id="291864" name="Rectangle 24"/>
          <p:cNvSpPr>
            <a:spLocks noChangeArrowheads="1"/>
          </p:cNvSpPr>
          <p:nvPr/>
        </p:nvSpPr>
        <p:spPr bwMode="auto">
          <a:xfrm>
            <a:off x="2314575" y="-4266"/>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DESIGN</a:t>
            </a:r>
          </a:p>
        </p:txBody>
      </p:sp>
      <p:sp>
        <p:nvSpPr>
          <p:cNvPr id="291866" name="Text Box 26"/>
          <p:cNvSpPr txBox="1">
            <a:spLocks noChangeArrowheads="1"/>
          </p:cNvSpPr>
          <p:nvPr/>
        </p:nvSpPr>
        <p:spPr bwMode="auto">
          <a:xfrm>
            <a:off x="2066925" y="300534"/>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BC</a:t>
            </a:r>
          </a:p>
        </p:txBody>
      </p:sp>
      <p:sp>
        <p:nvSpPr>
          <p:cNvPr id="291867" name="Text Box 27"/>
          <p:cNvSpPr txBox="1">
            <a:spLocks noChangeArrowheads="1"/>
          </p:cNvSpPr>
          <p:nvPr/>
        </p:nvSpPr>
        <p:spPr bwMode="auto">
          <a:xfrm>
            <a:off x="858838" y="300534"/>
            <a:ext cx="1208087"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requirements</a:t>
            </a:r>
          </a:p>
        </p:txBody>
      </p:sp>
      <p:sp>
        <p:nvSpPr>
          <p:cNvPr id="291869" name="Text Box 29"/>
          <p:cNvSpPr txBox="1">
            <a:spLocks noChangeArrowheads="1"/>
          </p:cNvSpPr>
          <p:nvPr/>
        </p:nvSpPr>
        <p:spPr bwMode="auto">
          <a:xfrm>
            <a:off x="3314700" y="300534"/>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CC</a:t>
            </a:r>
          </a:p>
        </p:txBody>
      </p:sp>
      <p:sp>
        <p:nvSpPr>
          <p:cNvPr id="291872" name="Text Box 32"/>
          <p:cNvSpPr txBox="1">
            <a:spLocks noChangeArrowheads="1"/>
          </p:cNvSpPr>
          <p:nvPr/>
        </p:nvSpPr>
        <p:spPr bwMode="auto">
          <a:xfrm>
            <a:off x="4991100" y="300534"/>
            <a:ext cx="5905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build</a:t>
            </a:r>
          </a:p>
        </p:txBody>
      </p:sp>
      <p:sp>
        <p:nvSpPr>
          <p:cNvPr id="291873" name="Text Box 33"/>
          <p:cNvSpPr txBox="1">
            <a:spLocks noChangeArrowheads="1"/>
          </p:cNvSpPr>
          <p:nvPr/>
        </p:nvSpPr>
        <p:spPr bwMode="auto">
          <a:xfrm>
            <a:off x="6791325" y="300534"/>
            <a:ext cx="6953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deploy</a:t>
            </a:r>
          </a:p>
        </p:txBody>
      </p:sp>
      <p:sp>
        <p:nvSpPr>
          <p:cNvPr id="291874" name="Text Box 34"/>
          <p:cNvSpPr txBox="1">
            <a:spLocks noChangeArrowheads="1"/>
          </p:cNvSpPr>
          <p:nvPr/>
        </p:nvSpPr>
        <p:spPr bwMode="auto">
          <a:xfrm>
            <a:off x="5581650" y="300534"/>
            <a:ext cx="5048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test</a:t>
            </a:r>
          </a:p>
        </p:txBody>
      </p:sp>
      <p:sp>
        <p:nvSpPr>
          <p:cNvPr id="291875" name="Text Box 35"/>
          <p:cNvSpPr txBox="1">
            <a:spLocks noChangeArrowheads="1"/>
          </p:cNvSpPr>
          <p:nvPr/>
        </p:nvSpPr>
        <p:spPr bwMode="auto">
          <a:xfrm>
            <a:off x="6086475" y="300534"/>
            <a:ext cx="709613"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review</a:t>
            </a:r>
          </a:p>
        </p:txBody>
      </p:sp>
      <p:sp>
        <p:nvSpPr>
          <p:cNvPr id="291876" name="Text Box 36"/>
          <p:cNvSpPr txBox="1">
            <a:spLocks noChangeArrowheads="1"/>
          </p:cNvSpPr>
          <p:nvPr/>
        </p:nvSpPr>
        <p:spPr bwMode="auto">
          <a:xfrm>
            <a:off x="7486650" y="300534"/>
            <a:ext cx="814388"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support</a:t>
            </a:r>
          </a:p>
        </p:txBody>
      </p:sp>
      <p:sp>
        <p:nvSpPr>
          <p:cNvPr id="291877" name="Text Box 37"/>
          <p:cNvSpPr txBox="1">
            <a:spLocks noChangeArrowheads="1"/>
          </p:cNvSpPr>
          <p:nvPr/>
        </p:nvSpPr>
        <p:spPr bwMode="auto">
          <a:xfrm>
            <a:off x="8301038" y="300534"/>
            <a:ext cx="842962"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measure</a:t>
            </a:r>
          </a:p>
        </p:txBody>
      </p:sp>
      <p:sp>
        <p:nvSpPr>
          <p:cNvPr id="291868" name="Text Box 28"/>
          <p:cNvSpPr txBox="1">
            <a:spLocks noChangeArrowheads="1"/>
          </p:cNvSpPr>
          <p:nvPr/>
        </p:nvSpPr>
        <p:spPr bwMode="auto">
          <a:xfrm>
            <a:off x="2562225" y="302122"/>
            <a:ext cx="75247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arch</a:t>
            </a:r>
          </a:p>
        </p:txBody>
      </p:sp>
      <p:sp>
        <p:nvSpPr>
          <p:cNvPr id="291871" name="Text Box 31"/>
          <p:cNvSpPr txBox="1">
            <a:spLocks noChangeArrowheads="1"/>
          </p:cNvSpPr>
          <p:nvPr/>
        </p:nvSpPr>
        <p:spPr bwMode="auto">
          <a:xfrm>
            <a:off x="3810000" y="302122"/>
            <a:ext cx="6858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dirty="0">
                <a:solidFill>
                  <a:srgbClr val="5F5F5F"/>
                </a:solidFill>
              </a:rPr>
              <a:t>design</a:t>
            </a:r>
          </a:p>
        </p:txBody>
      </p:sp>
      <p:sp>
        <p:nvSpPr>
          <p:cNvPr id="291870" name="Text Box 30"/>
          <p:cNvSpPr txBox="1">
            <a:spLocks noChangeArrowheads="1"/>
          </p:cNvSpPr>
          <p:nvPr/>
        </p:nvSpPr>
        <p:spPr bwMode="auto">
          <a:xfrm>
            <a:off x="4495800" y="302122"/>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EC</a:t>
            </a:r>
          </a:p>
        </p:txBody>
      </p:sp>
    </p:spTree>
    <p:extLst>
      <p:ext uri="{BB962C8B-B14F-4D97-AF65-F5344CB8AC3E}">
        <p14:creationId xmlns:p14="http://schemas.microsoft.com/office/powerpoint/2010/main" val="173113135"/>
      </p:ext>
    </p:extLst>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ChangeArrowheads="1"/>
          </p:cNvSpPr>
          <p:nvPr>
            <p:ph type="title"/>
          </p:nvPr>
        </p:nvSpPr>
        <p:spPr>
          <a:xfrm>
            <a:off x="636588" y="676275"/>
            <a:ext cx="8145462" cy="838200"/>
          </a:xfrm>
        </p:spPr>
        <p:txBody>
          <a:bodyPr/>
          <a:lstStyle/>
          <a:p>
            <a:r>
              <a:rPr lang="en-US" smtClean="0"/>
              <a:t>Developing </a:t>
            </a:r>
            <a:r>
              <a:rPr lang="en-US" i="1" smtClean="0">
                <a:solidFill>
                  <a:schemeClr val="folHlink"/>
                </a:solidFill>
              </a:rPr>
              <a:t>Cloud Requirements</a:t>
            </a:r>
          </a:p>
        </p:txBody>
      </p:sp>
      <p:sp>
        <p:nvSpPr>
          <p:cNvPr id="296963" name="Rectangle 3"/>
          <p:cNvSpPr>
            <a:spLocks noGrp="1" noChangeArrowheads="1"/>
          </p:cNvSpPr>
          <p:nvPr>
            <p:ph type="body" idx="1"/>
          </p:nvPr>
        </p:nvSpPr>
        <p:spPr>
          <a:xfrm>
            <a:off x="703263" y="1657350"/>
            <a:ext cx="8078787" cy="4762500"/>
          </a:xfrm>
        </p:spPr>
        <p:txBody>
          <a:bodyPr/>
          <a:lstStyle/>
          <a:p>
            <a:r>
              <a:rPr lang="en-US" sz="2000" b="1" smtClean="0"/>
              <a:t>Internally:</a:t>
            </a:r>
          </a:p>
          <a:p>
            <a:pPr marL="685800" lvl="1" indent="-228600">
              <a:buFontTx/>
              <a:buChar char="–"/>
            </a:pPr>
            <a:r>
              <a:rPr lang="en-US" sz="1800" smtClean="0"/>
              <a:t>Clear capture of business directives/objectives to help ground risk dialog and to </a:t>
            </a:r>
            <a:r>
              <a:rPr lang="en-US" sz="1800" b="1" i="1" smtClean="0"/>
              <a:t>socialize a common set of problem definitions</a:t>
            </a:r>
            <a:endParaRPr lang="en-US" sz="1800" smtClean="0"/>
          </a:p>
          <a:p>
            <a:pPr marL="685800" lvl="1" indent="-228600">
              <a:buFontTx/>
              <a:buChar char="–"/>
            </a:pPr>
            <a:r>
              <a:rPr lang="en-US" sz="1800" smtClean="0"/>
              <a:t>Capture amount of interoperability with existing Infrastructure (technology + behaviors), </a:t>
            </a:r>
            <a:r>
              <a:rPr lang="en-US" sz="1800" b="1" i="1" smtClean="0"/>
              <a:t>paying special attention to sensitive or proprietary data uses</a:t>
            </a:r>
          </a:p>
          <a:p>
            <a:pPr marL="685800" lvl="1" indent="-228600">
              <a:buFontTx/>
              <a:buChar char="–"/>
            </a:pPr>
            <a:r>
              <a:rPr lang="en-US" sz="1800" b="1" i="1" smtClean="0"/>
              <a:t>Look for the hidden dependencies. </a:t>
            </a:r>
            <a:r>
              <a:rPr lang="en-US" sz="1800" smtClean="0"/>
              <a:t>Think of consequences from  content pre-positioning or BCP, and what that might mean for exposure of your IP, esp. in multi-tenancy architectures or hybrid support </a:t>
            </a:r>
          </a:p>
          <a:p>
            <a:pPr marL="685800" lvl="1" indent="-228600">
              <a:buFontTx/>
              <a:buChar char="–"/>
            </a:pPr>
            <a:r>
              <a:rPr lang="en-US" sz="1800" smtClean="0"/>
              <a:t>Assess your organization's own level of operating maturity (CMM Levels 1-5) to include clear capture of what constitutes </a:t>
            </a:r>
            <a:r>
              <a:rPr lang="en-US" sz="1800" b="1" i="1" smtClean="0"/>
              <a:t>your most critical business assets</a:t>
            </a:r>
            <a:r>
              <a:rPr lang="en-US" sz="1800" smtClean="0"/>
              <a:t> (at-rest, in-motion &amp; in-use scenarios) </a:t>
            </a:r>
          </a:p>
          <a:p>
            <a:pPr marL="685800" lvl="1" indent="-228600">
              <a:buFontTx/>
              <a:buChar char="–"/>
            </a:pPr>
            <a:r>
              <a:rPr lang="en-US" sz="1800" smtClean="0"/>
              <a:t>Have a solid inventory of your own internal policies, paying close attention to compliance-governed data or behaviors, as well as a good understanding of your </a:t>
            </a:r>
            <a:r>
              <a:rPr lang="en-US" sz="1800" b="1" i="1" smtClean="0"/>
              <a:t>high-risk consumer communities</a:t>
            </a:r>
          </a:p>
        </p:txBody>
      </p:sp>
      <p:sp>
        <p:nvSpPr>
          <p:cNvPr id="296964" name="Rectangle 4"/>
          <p:cNvSpPr>
            <a:spLocks noChangeArrowheads="1"/>
          </p:cNvSpPr>
          <p:nvPr/>
        </p:nvSpPr>
        <p:spPr bwMode="auto">
          <a:xfrm>
            <a:off x="6943725" y="28575"/>
            <a:ext cx="22002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OPERATE</a:t>
            </a:r>
          </a:p>
        </p:txBody>
      </p:sp>
      <p:sp>
        <p:nvSpPr>
          <p:cNvPr id="296965" name="Rectangle 5"/>
          <p:cNvSpPr>
            <a:spLocks noChangeArrowheads="1"/>
          </p:cNvSpPr>
          <p:nvPr/>
        </p:nvSpPr>
        <p:spPr bwMode="auto">
          <a:xfrm>
            <a:off x="4629150" y="28575"/>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IMPLEMENT</a:t>
            </a:r>
          </a:p>
        </p:txBody>
      </p:sp>
      <p:sp>
        <p:nvSpPr>
          <p:cNvPr id="296966" name="Rectangle 6"/>
          <p:cNvSpPr>
            <a:spLocks noChangeArrowheads="1"/>
          </p:cNvSpPr>
          <p:nvPr/>
        </p:nvSpPr>
        <p:spPr bwMode="auto">
          <a:xfrm>
            <a:off x="0" y="28575"/>
            <a:ext cx="2314575" cy="304800"/>
          </a:xfrm>
          <a:prstGeom prst="rect">
            <a:avLst/>
          </a:prstGeom>
          <a:solidFill>
            <a:srgbClr val="336699"/>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000000"/>
                </a:solidFill>
              </a:rPr>
              <a:t>PLAN</a:t>
            </a:r>
          </a:p>
        </p:txBody>
      </p:sp>
      <p:sp>
        <p:nvSpPr>
          <p:cNvPr id="296967" name="Rectangle 7"/>
          <p:cNvSpPr>
            <a:spLocks noChangeArrowheads="1"/>
          </p:cNvSpPr>
          <p:nvPr/>
        </p:nvSpPr>
        <p:spPr bwMode="auto">
          <a:xfrm>
            <a:off x="2314575" y="28575"/>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DESIGN</a:t>
            </a:r>
          </a:p>
        </p:txBody>
      </p:sp>
      <p:sp>
        <p:nvSpPr>
          <p:cNvPr id="296968" name="Text Box 8"/>
          <p:cNvSpPr txBox="1">
            <a:spLocks noChangeArrowheads="1"/>
          </p:cNvSpPr>
          <p:nvPr/>
        </p:nvSpPr>
        <p:spPr bwMode="auto">
          <a:xfrm>
            <a:off x="0" y="333375"/>
            <a:ext cx="8572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808080"/>
                </a:solidFill>
              </a:rPr>
              <a:t>strategy</a:t>
            </a:r>
          </a:p>
        </p:txBody>
      </p:sp>
      <p:sp>
        <p:nvSpPr>
          <p:cNvPr id="296969" name="Text Box 9"/>
          <p:cNvSpPr txBox="1">
            <a:spLocks noChangeArrowheads="1"/>
          </p:cNvSpPr>
          <p:nvPr/>
        </p:nvSpPr>
        <p:spPr bwMode="auto">
          <a:xfrm>
            <a:off x="2066925" y="333375"/>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BC</a:t>
            </a:r>
          </a:p>
        </p:txBody>
      </p:sp>
      <p:sp>
        <p:nvSpPr>
          <p:cNvPr id="296971" name="Text Box 11"/>
          <p:cNvSpPr txBox="1">
            <a:spLocks noChangeArrowheads="1"/>
          </p:cNvSpPr>
          <p:nvPr/>
        </p:nvSpPr>
        <p:spPr bwMode="auto">
          <a:xfrm>
            <a:off x="2562225" y="334963"/>
            <a:ext cx="75247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arch</a:t>
            </a:r>
          </a:p>
        </p:txBody>
      </p:sp>
      <p:sp>
        <p:nvSpPr>
          <p:cNvPr id="296972" name="Text Box 12"/>
          <p:cNvSpPr txBox="1">
            <a:spLocks noChangeArrowheads="1"/>
          </p:cNvSpPr>
          <p:nvPr/>
        </p:nvSpPr>
        <p:spPr bwMode="auto">
          <a:xfrm>
            <a:off x="3314700" y="333375"/>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CC</a:t>
            </a:r>
          </a:p>
        </p:txBody>
      </p:sp>
      <p:sp>
        <p:nvSpPr>
          <p:cNvPr id="296973" name="Text Box 13"/>
          <p:cNvSpPr txBox="1">
            <a:spLocks noChangeArrowheads="1"/>
          </p:cNvSpPr>
          <p:nvPr/>
        </p:nvSpPr>
        <p:spPr bwMode="auto">
          <a:xfrm>
            <a:off x="4495800" y="334963"/>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EC</a:t>
            </a:r>
          </a:p>
        </p:txBody>
      </p:sp>
      <p:sp>
        <p:nvSpPr>
          <p:cNvPr id="296974" name="Text Box 14"/>
          <p:cNvSpPr txBox="1">
            <a:spLocks noChangeArrowheads="1"/>
          </p:cNvSpPr>
          <p:nvPr/>
        </p:nvSpPr>
        <p:spPr bwMode="auto">
          <a:xfrm>
            <a:off x="3810000" y="334963"/>
            <a:ext cx="6858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design</a:t>
            </a:r>
          </a:p>
        </p:txBody>
      </p:sp>
      <p:sp>
        <p:nvSpPr>
          <p:cNvPr id="296975" name="Text Box 15"/>
          <p:cNvSpPr txBox="1">
            <a:spLocks noChangeArrowheads="1"/>
          </p:cNvSpPr>
          <p:nvPr/>
        </p:nvSpPr>
        <p:spPr bwMode="auto">
          <a:xfrm>
            <a:off x="4991100" y="333375"/>
            <a:ext cx="5905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build</a:t>
            </a:r>
          </a:p>
        </p:txBody>
      </p:sp>
      <p:sp>
        <p:nvSpPr>
          <p:cNvPr id="296976" name="Text Box 16"/>
          <p:cNvSpPr txBox="1">
            <a:spLocks noChangeArrowheads="1"/>
          </p:cNvSpPr>
          <p:nvPr/>
        </p:nvSpPr>
        <p:spPr bwMode="auto">
          <a:xfrm>
            <a:off x="6791325" y="333375"/>
            <a:ext cx="6953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deploy</a:t>
            </a:r>
          </a:p>
        </p:txBody>
      </p:sp>
      <p:sp>
        <p:nvSpPr>
          <p:cNvPr id="296977" name="Text Box 17"/>
          <p:cNvSpPr txBox="1">
            <a:spLocks noChangeArrowheads="1"/>
          </p:cNvSpPr>
          <p:nvPr/>
        </p:nvSpPr>
        <p:spPr bwMode="auto">
          <a:xfrm>
            <a:off x="5581650" y="333375"/>
            <a:ext cx="5048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test</a:t>
            </a:r>
          </a:p>
        </p:txBody>
      </p:sp>
      <p:sp>
        <p:nvSpPr>
          <p:cNvPr id="296978" name="Text Box 18"/>
          <p:cNvSpPr txBox="1">
            <a:spLocks noChangeArrowheads="1"/>
          </p:cNvSpPr>
          <p:nvPr/>
        </p:nvSpPr>
        <p:spPr bwMode="auto">
          <a:xfrm>
            <a:off x="6086475" y="333375"/>
            <a:ext cx="709613"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review</a:t>
            </a:r>
          </a:p>
        </p:txBody>
      </p:sp>
      <p:sp>
        <p:nvSpPr>
          <p:cNvPr id="296979" name="Text Box 19"/>
          <p:cNvSpPr txBox="1">
            <a:spLocks noChangeArrowheads="1"/>
          </p:cNvSpPr>
          <p:nvPr/>
        </p:nvSpPr>
        <p:spPr bwMode="auto">
          <a:xfrm>
            <a:off x="7486650" y="333375"/>
            <a:ext cx="814388"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support</a:t>
            </a:r>
          </a:p>
        </p:txBody>
      </p:sp>
      <p:sp>
        <p:nvSpPr>
          <p:cNvPr id="296980" name="Text Box 20"/>
          <p:cNvSpPr txBox="1">
            <a:spLocks noChangeArrowheads="1"/>
          </p:cNvSpPr>
          <p:nvPr/>
        </p:nvSpPr>
        <p:spPr bwMode="auto">
          <a:xfrm>
            <a:off x="8301038" y="333375"/>
            <a:ext cx="842962"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measure</a:t>
            </a:r>
          </a:p>
        </p:txBody>
      </p:sp>
      <p:sp>
        <p:nvSpPr>
          <p:cNvPr id="21" name="Text Box 10"/>
          <p:cNvSpPr txBox="1">
            <a:spLocks noChangeArrowheads="1"/>
          </p:cNvSpPr>
          <p:nvPr/>
        </p:nvSpPr>
        <p:spPr bwMode="auto">
          <a:xfrm>
            <a:off x="861114" y="325113"/>
            <a:ext cx="1208087" cy="267590"/>
          </a:xfrm>
          <a:prstGeom prst="rect">
            <a:avLst/>
          </a:prstGeom>
          <a:solidFill>
            <a:srgbClr val="83A2CF"/>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dirty="0" smtClean="0">
                <a:solidFill>
                  <a:sysClr val="windowText" lastClr="000000"/>
                </a:solidFill>
              </a:rPr>
              <a:t>requirements</a:t>
            </a:r>
          </a:p>
        </p:txBody>
      </p:sp>
    </p:spTree>
    <p:extLst>
      <p:ext uri="{BB962C8B-B14F-4D97-AF65-F5344CB8AC3E}">
        <p14:creationId xmlns:p14="http://schemas.microsoft.com/office/powerpoint/2010/main" val="1562392631"/>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2052" y="4713896"/>
            <a:ext cx="7100012" cy="1455300"/>
          </a:xfrm>
        </p:spPr>
        <p:txBody>
          <a:bodyPr/>
          <a:lstStyle/>
          <a:p>
            <a:pPr marL="63500" indent="-63500"/>
            <a:r>
              <a:rPr lang="en-US" dirty="0" smtClean="0"/>
              <a:t>“The problem with common sense is that it is </a:t>
            </a:r>
            <a:r>
              <a:rPr lang="en-US" b="1" i="1" dirty="0" smtClean="0"/>
              <a:t>not so common</a:t>
            </a:r>
            <a:r>
              <a:rPr lang="en-US" dirty="0" smtClean="0"/>
              <a:t>” </a:t>
            </a:r>
          </a:p>
          <a:p>
            <a:pPr algn="r"/>
            <a:r>
              <a:rPr lang="en-US" dirty="0" smtClean="0"/>
              <a:t>- Voltaire’s Maxim </a:t>
            </a:r>
            <a:endParaRPr lang="en-US" dirty="0"/>
          </a:p>
        </p:txBody>
      </p:sp>
      <p:sp>
        <p:nvSpPr>
          <p:cNvPr id="4" name="Date Placeholder 3"/>
          <p:cNvSpPr>
            <a:spLocks noGrp="1"/>
          </p:cNvSpPr>
          <p:nvPr>
            <p:ph type="dt" sz="half" idx="10"/>
          </p:nvPr>
        </p:nvSpPr>
        <p:spPr/>
        <p:txBody>
          <a:bodyPr/>
          <a:lstStyle/>
          <a:p>
            <a:pPr>
              <a:defRPr/>
            </a:pPr>
            <a:r>
              <a:rPr lang="en-US" smtClean="0"/>
              <a:t>October 2010</a:t>
            </a:r>
            <a:endParaRPr lang="en-US"/>
          </a:p>
        </p:txBody>
      </p:sp>
      <p:sp>
        <p:nvSpPr>
          <p:cNvPr id="5" name="Footer Placeholder 4"/>
          <p:cNvSpPr>
            <a:spLocks noGrp="1"/>
          </p:cNvSpPr>
          <p:nvPr>
            <p:ph type="ftr" sz="quarter" idx="11"/>
          </p:nvPr>
        </p:nvSpPr>
        <p:spPr/>
        <p:txBody>
          <a:bodyPr/>
          <a:lstStyle/>
          <a:p>
            <a:pPr>
              <a:defRPr/>
            </a:pPr>
            <a:r>
              <a:rPr lang="en-US" smtClean="0"/>
              <a:t> </a:t>
            </a:r>
            <a:endParaRPr lang="en-US"/>
          </a:p>
        </p:txBody>
      </p:sp>
      <p:sp>
        <p:nvSpPr>
          <p:cNvPr id="6" name="Slide Number Placeholder 5"/>
          <p:cNvSpPr>
            <a:spLocks noGrp="1"/>
          </p:cNvSpPr>
          <p:nvPr>
            <p:ph type="sldNum" sz="quarter" idx="12"/>
          </p:nvPr>
        </p:nvSpPr>
        <p:spPr/>
        <p:txBody>
          <a:bodyPr/>
          <a:lstStyle/>
          <a:p>
            <a:pPr>
              <a:defRPr/>
            </a:pPr>
            <a:fld id="{8150621D-E370-4FD9-AEB2-C56495041222}" type="slidenum">
              <a:rPr lang="en-US" smtClean="0"/>
              <a:pPr>
                <a:defRPr/>
              </a:pPr>
              <a:t>3</a:t>
            </a:fld>
            <a:endParaRPr lang="en-US" dirty="0"/>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86423"/>
            <a:ext cx="8534400" cy="406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1970690" y="3228647"/>
            <a:ext cx="2382737" cy="361192"/>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602" name="Picture 2" descr="F:\Documents\common-sense[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1218" y="159845"/>
            <a:ext cx="5088338" cy="6439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6173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fade">
                                      <p:cBhvr>
                                        <p:cTn id="7" dur="5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500"/>
                                        <p:tgtEl>
                                          <p:spTgt spid="3">
                                            <p:txEl>
                                              <p:pRg st="0" end="0"/>
                                            </p:txEl>
                                          </p:spTgt>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5602"/>
                                        </p:tgtEl>
                                        <p:attrNameLst>
                                          <p:attrName>style.visibility</p:attrName>
                                        </p:attrNameLst>
                                      </p:cBhvr>
                                      <p:to>
                                        <p:strVal val="visible"/>
                                      </p:to>
                                    </p:set>
                                    <p:animEffect transition="in" filter="fade">
                                      <p:cBhvr>
                                        <p:cTn id="26" dur="5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a:xfrm>
            <a:off x="636588" y="666750"/>
            <a:ext cx="8145462" cy="838200"/>
          </a:xfrm>
        </p:spPr>
        <p:txBody>
          <a:bodyPr/>
          <a:lstStyle/>
          <a:p>
            <a:r>
              <a:rPr lang="en-US" smtClean="0"/>
              <a:t>Developing </a:t>
            </a:r>
            <a:r>
              <a:rPr lang="en-US" i="1" smtClean="0">
                <a:solidFill>
                  <a:schemeClr val="folHlink"/>
                </a:solidFill>
              </a:rPr>
              <a:t>Cloud Requirements (cont’d)</a:t>
            </a:r>
          </a:p>
        </p:txBody>
      </p:sp>
      <p:sp>
        <p:nvSpPr>
          <p:cNvPr id="317443" name="Rectangle 3"/>
          <p:cNvSpPr>
            <a:spLocks noGrp="1" noChangeArrowheads="1"/>
          </p:cNvSpPr>
          <p:nvPr>
            <p:ph type="body" idx="1"/>
          </p:nvPr>
        </p:nvSpPr>
        <p:spPr>
          <a:xfrm>
            <a:off x="831850" y="1971675"/>
            <a:ext cx="7607300" cy="4743450"/>
          </a:xfrm>
        </p:spPr>
        <p:txBody>
          <a:bodyPr/>
          <a:lstStyle/>
          <a:p>
            <a:pPr>
              <a:lnSpc>
                <a:spcPct val="85000"/>
              </a:lnSpc>
            </a:pPr>
            <a:r>
              <a:rPr lang="en-US" sz="2000" b="1" smtClean="0"/>
              <a:t>Cloud-Side:</a:t>
            </a:r>
          </a:p>
          <a:p>
            <a:pPr marL="685800" lvl="1" indent="-228600">
              <a:lnSpc>
                <a:spcPct val="85000"/>
              </a:lnSpc>
              <a:buFontTx/>
              <a:buChar char="–"/>
            </a:pPr>
            <a:r>
              <a:rPr lang="en-US" sz="1800" smtClean="0"/>
              <a:t>Catalog the overall </a:t>
            </a:r>
            <a:r>
              <a:rPr lang="en-US" sz="1800" b="1" i="1" smtClean="0"/>
              <a:t>Size </a:t>
            </a:r>
            <a:r>
              <a:rPr lang="en-US" sz="1800" smtClean="0"/>
              <a:t>(Logically/Physically), </a:t>
            </a:r>
            <a:r>
              <a:rPr lang="en-US" sz="1800" b="1" i="1" smtClean="0"/>
              <a:t>Complexity</a:t>
            </a:r>
            <a:r>
              <a:rPr lang="en-US" sz="1800" smtClean="0"/>
              <a:t> (including layers of </a:t>
            </a:r>
            <a:r>
              <a:rPr lang="en-US" sz="1800" b="1" i="1" smtClean="0"/>
              <a:t>Virtualization</a:t>
            </a:r>
            <a:r>
              <a:rPr lang="en-US" sz="1800" smtClean="0"/>
              <a:t> - Content, App, Compute, Storage, etc.) &amp; Multi-tenancy Concerns </a:t>
            </a:r>
            <a:r>
              <a:rPr lang="en-US" sz="1800" b="1" i="1" smtClean="0"/>
              <a:t>in a repeatable fashion</a:t>
            </a:r>
          </a:p>
          <a:p>
            <a:pPr marL="685800" lvl="1" indent="-228600">
              <a:lnSpc>
                <a:spcPct val="85000"/>
              </a:lnSpc>
              <a:buFontTx/>
              <a:buChar char="–"/>
            </a:pPr>
            <a:r>
              <a:rPr lang="en-US" sz="1800" smtClean="0"/>
              <a:t>Structurally assess each Cloud's overall Architecture using an </a:t>
            </a:r>
            <a:r>
              <a:rPr lang="en-US" sz="1800" b="1" i="1" smtClean="0"/>
              <a:t>OSI-based approach first</a:t>
            </a:r>
            <a:r>
              <a:rPr lang="en-US" sz="1800" smtClean="0"/>
              <a:t> (Network up)</a:t>
            </a:r>
          </a:p>
          <a:p>
            <a:pPr marL="685800" lvl="1" indent="-228600">
              <a:lnSpc>
                <a:spcPct val="85000"/>
              </a:lnSpc>
              <a:buFontTx/>
              <a:buChar char="–"/>
            </a:pPr>
            <a:r>
              <a:rPr lang="en-US" sz="1800" smtClean="0"/>
              <a:t>Review and score the Maturity of Cloud-based Operations, Support - and most importantly -</a:t>
            </a:r>
            <a:r>
              <a:rPr lang="en-US" sz="1800" b="1" i="1" smtClean="0"/>
              <a:t> Automation &amp; Provisioning Models</a:t>
            </a:r>
            <a:r>
              <a:rPr lang="en-US" sz="1800" smtClean="0"/>
              <a:t> </a:t>
            </a:r>
          </a:p>
          <a:p>
            <a:pPr marL="1143000" lvl="2" indent="-228600">
              <a:lnSpc>
                <a:spcPct val="85000"/>
              </a:lnSpc>
              <a:buFontTx/>
              <a:buChar char="•"/>
            </a:pPr>
            <a:r>
              <a:rPr lang="en-US" sz="1800" smtClean="0"/>
              <a:t>Virtualization &amp; Dynamic Instantiation capabilities</a:t>
            </a:r>
          </a:p>
          <a:p>
            <a:pPr marL="1143000" lvl="2" indent="-228600">
              <a:lnSpc>
                <a:spcPct val="85000"/>
              </a:lnSpc>
              <a:buFontTx/>
              <a:buChar char="•"/>
            </a:pPr>
            <a:r>
              <a:rPr lang="en-US" sz="1800" smtClean="0"/>
              <a:t>Pay special attention to manual processing steps</a:t>
            </a:r>
          </a:p>
          <a:p>
            <a:pPr marL="685800" lvl="1" indent="-228600">
              <a:lnSpc>
                <a:spcPct val="85000"/>
              </a:lnSpc>
              <a:buFontTx/>
              <a:buChar char="–"/>
            </a:pPr>
            <a:r>
              <a:rPr lang="en-US" sz="1800" smtClean="0"/>
              <a:t>Realize that you may </a:t>
            </a:r>
            <a:r>
              <a:rPr lang="en-US" sz="1800" b="1" i="1" smtClean="0"/>
              <a:t>oscillate in requirements capture,</a:t>
            </a:r>
            <a:r>
              <a:rPr lang="en-US" sz="1800" smtClean="0"/>
              <a:t> especially as you increase awareness around options, risks, etc… be patient!  </a:t>
            </a:r>
          </a:p>
        </p:txBody>
      </p:sp>
      <p:sp>
        <p:nvSpPr>
          <p:cNvPr id="317444" name="Rectangle 4"/>
          <p:cNvSpPr>
            <a:spLocks noChangeArrowheads="1"/>
          </p:cNvSpPr>
          <p:nvPr/>
        </p:nvSpPr>
        <p:spPr bwMode="auto">
          <a:xfrm>
            <a:off x="6943725" y="-3324"/>
            <a:ext cx="22002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OPERATE</a:t>
            </a:r>
          </a:p>
        </p:txBody>
      </p:sp>
      <p:sp>
        <p:nvSpPr>
          <p:cNvPr id="317445" name="Rectangle 5"/>
          <p:cNvSpPr>
            <a:spLocks noChangeArrowheads="1"/>
          </p:cNvSpPr>
          <p:nvPr/>
        </p:nvSpPr>
        <p:spPr bwMode="auto">
          <a:xfrm>
            <a:off x="4629150" y="-3324"/>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IMPLEMENT</a:t>
            </a:r>
          </a:p>
        </p:txBody>
      </p:sp>
      <p:sp>
        <p:nvSpPr>
          <p:cNvPr id="317446" name="Rectangle 6"/>
          <p:cNvSpPr>
            <a:spLocks noChangeArrowheads="1"/>
          </p:cNvSpPr>
          <p:nvPr/>
        </p:nvSpPr>
        <p:spPr bwMode="auto">
          <a:xfrm>
            <a:off x="0" y="-3324"/>
            <a:ext cx="2314575" cy="304800"/>
          </a:xfrm>
          <a:prstGeom prst="rect">
            <a:avLst/>
          </a:prstGeom>
          <a:solidFill>
            <a:srgbClr val="336699"/>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dirty="0">
                <a:solidFill>
                  <a:srgbClr val="000000"/>
                </a:solidFill>
              </a:rPr>
              <a:t>PLAN</a:t>
            </a:r>
          </a:p>
        </p:txBody>
      </p:sp>
      <p:sp>
        <p:nvSpPr>
          <p:cNvPr id="317447" name="Rectangle 7"/>
          <p:cNvSpPr>
            <a:spLocks noChangeArrowheads="1"/>
          </p:cNvSpPr>
          <p:nvPr/>
        </p:nvSpPr>
        <p:spPr bwMode="auto">
          <a:xfrm>
            <a:off x="2314575" y="-3324"/>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DESIGN</a:t>
            </a:r>
          </a:p>
        </p:txBody>
      </p:sp>
      <p:sp>
        <p:nvSpPr>
          <p:cNvPr id="317448" name="Text Box 8"/>
          <p:cNvSpPr txBox="1">
            <a:spLocks noChangeArrowheads="1"/>
          </p:cNvSpPr>
          <p:nvPr/>
        </p:nvSpPr>
        <p:spPr bwMode="auto">
          <a:xfrm>
            <a:off x="0" y="301476"/>
            <a:ext cx="8572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808080"/>
                </a:solidFill>
              </a:rPr>
              <a:t>strategy</a:t>
            </a:r>
          </a:p>
        </p:txBody>
      </p:sp>
      <p:sp>
        <p:nvSpPr>
          <p:cNvPr id="317449" name="Text Box 9"/>
          <p:cNvSpPr txBox="1">
            <a:spLocks noChangeArrowheads="1"/>
          </p:cNvSpPr>
          <p:nvPr/>
        </p:nvSpPr>
        <p:spPr bwMode="auto">
          <a:xfrm>
            <a:off x="2066925" y="301476"/>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BC</a:t>
            </a:r>
          </a:p>
        </p:txBody>
      </p:sp>
      <p:sp>
        <p:nvSpPr>
          <p:cNvPr id="317451" name="Text Box 11"/>
          <p:cNvSpPr txBox="1">
            <a:spLocks noChangeArrowheads="1"/>
          </p:cNvSpPr>
          <p:nvPr/>
        </p:nvSpPr>
        <p:spPr bwMode="auto">
          <a:xfrm>
            <a:off x="2562225" y="303064"/>
            <a:ext cx="75247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arch</a:t>
            </a:r>
          </a:p>
        </p:txBody>
      </p:sp>
      <p:sp>
        <p:nvSpPr>
          <p:cNvPr id="317452" name="Text Box 12"/>
          <p:cNvSpPr txBox="1">
            <a:spLocks noChangeArrowheads="1"/>
          </p:cNvSpPr>
          <p:nvPr/>
        </p:nvSpPr>
        <p:spPr bwMode="auto">
          <a:xfrm>
            <a:off x="3314700" y="301476"/>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CC</a:t>
            </a:r>
          </a:p>
        </p:txBody>
      </p:sp>
      <p:sp>
        <p:nvSpPr>
          <p:cNvPr id="317453" name="Text Box 13"/>
          <p:cNvSpPr txBox="1">
            <a:spLocks noChangeArrowheads="1"/>
          </p:cNvSpPr>
          <p:nvPr/>
        </p:nvSpPr>
        <p:spPr bwMode="auto">
          <a:xfrm>
            <a:off x="4495800" y="303064"/>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EC</a:t>
            </a:r>
          </a:p>
        </p:txBody>
      </p:sp>
      <p:sp>
        <p:nvSpPr>
          <p:cNvPr id="317454" name="Text Box 14"/>
          <p:cNvSpPr txBox="1">
            <a:spLocks noChangeArrowheads="1"/>
          </p:cNvSpPr>
          <p:nvPr/>
        </p:nvSpPr>
        <p:spPr bwMode="auto">
          <a:xfrm>
            <a:off x="3810000" y="303064"/>
            <a:ext cx="6858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design</a:t>
            </a:r>
          </a:p>
        </p:txBody>
      </p:sp>
      <p:sp>
        <p:nvSpPr>
          <p:cNvPr id="317455" name="Text Box 15"/>
          <p:cNvSpPr txBox="1">
            <a:spLocks noChangeArrowheads="1"/>
          </p:cNvSpPr>
          <p:nvPr/>
        </p:nvSpPr>
        <p:spPr bwMode="auto">
          <a:xfrm>
            <a:off x="4991100" y="301476"/>
            <a:ext cx="5905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build</a:t>
            </a:r>
          </a:p>
        </p:txBody>
      </p:sp>
      <p:sp>
        <p:nvSpPr>
          <p:cNvPr id="317456" name="Text Box 16"/>
          <p:cNvSpPr txBox="1">
            <a:spLocks noChangeArrowheads="1"/>
          </p:cNvSpPr>
          <p:nvPr/>
        </p:nvSpPr>
        <p:spPr bwMode="auto">
          <a:xfrm>
            <a:off x="6791325" y="301476"/>
            <a:ext cx="6953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deploy</a:t>
            </a:r>
          </a:p>
        </p:txBody>
      </p:sp>
      <p:sp>
        <p:nvSpPr>
          <p:cNvPr id="317457" name="Text Box 17"/>
          <p:cNvSpPr txBox="1">
            <a:spLocks noChangeArrowheads="1"/>
          </p:cNvSpPr>
          <p:nvPr/>
        </p:nvSpPr>
        <p:spPr bwMode="auto">
          <a:xfrm>
            <a:off x="5581650" y="301476"/>
            <a:ext cx="5048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test</a:t>
            </a:r>
          </a:p>
        </p:txBody>
      </p:sp>
      <p:sp>
        <p:nvSpPr>
          <p:cNvPr id="317458" name="Text Box 18"/>
          <p:cNvSpPr txBox="1">
            <a:spLocks noChangeArrowheads="1"/>
          </p:cNvSpPr>
          <p:nvPr/>
        </p:nvSpPr>
        <p:spPr bwMode="auto">
          <a:xfrm>
            <a:off x="6086475" y="301476"/>
            <a:ext cx="709613"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review</a:t>
            </a:r>
          </a:p>
        </p:txBody>
      </p:sp>
      <p:sp>
        <p:nvSpPr>
          <p:cNvPr id="317459" name="Text Box 19"/>
          <p:cNvSpPr txBox="1">
            <a:spLocks noChangeArrowheads="1"/>
          </p:cNvSpPr>
          <p:nvPr/>
        </p:nvSpPr>
        <p:spPr bwMode="auto">
          <a:xfrm>
            <a:off x="7486650" y="301476"/>
            <a:ext cx="814388"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support</a:t>
            </a:r>
          </a:p>
        </p:txBody>
      </p:sp>
      <p:sp>
        <p:nvSpPr>
          <p:cNvPr id="317460" name="Text Box 20"/>
          <p:cNvSpPr txBox="1">
            <a:spLocks noChangeArrowheads="1"/>
          </p:cNvSpPr>
          <p:nvPr/>
        </p:nvSpPr>
        <p:spPr bwMode="auto">
          <a:xfrm>
            <a:off x="8301038" y="301476"/>
            <a:ext cx="842962"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measure</a:t>
            </a:r>
          </a:p>
        </p:txBody>
      </p:sp>
      <p:sp>
        <p:nvSpPr>
          <p:cNvPr id="21" name="Text Box 10"/>
          <p:cNvSpPr txBox="1">
            <a:spLocks noChangeArrowheads="1"/>
          </p:cNvSpPr>
          <p:nvPr/>
        </p:nvSpPr>
        <p:spPr bwMode="auto">
          <a:xfrm>
            <a:off x="861114" y="293214"/>
            <a:ext cx="1208087" cy="267590"/>
          </a:xfrm>
          <a:prstGeom prst="rect">
            <a:avLst/>
          </a:prstGeom>
          <a:solidFill>
            <a:srgbClr val="83A2CF"/>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dirty="0" smtClean="0">
                <a:solidFill>
                  <a:sysClr val="windowText" lastClr="000000"/>
                </a:solidFill>
              </a:rPr>
              <a:t>requirements</a:t>
            </a:r>
          </a:p>
        </p:txBody>
      </p:sp>
    </p:spTree>
    <p:extLst>
      <p:ext uri="{BB962C8B-B14F-4D97-AF65-F5344CB8AC3E}">
        <p14:creationId xmlns:p14="http://schemas.microsoft.com/office/powerpoint/2010/main" val="3400810720"/>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0"/>
          <p:cNvSpPr txBox="1">
            <a:spLocks noChangeArrowheads="1"/>
          </p:cNvSpPr>
          <p:nvPr/>
        </p:nvSpPr>
        <p:spPr bwMode="auto">
          <a:xfrm>
            <a:off x="861114" y="296538"/>
            <a:ext cx="1208087" cy="267590"/>
          </a:xfrm>
          <a:prstGeom prst="rect">
            <a:avLst/>
          </a:prstGeom>
          <a:solidFill>
            <a:srgbClr val="83A2CF"/>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dirty="0" smtClean="0">
                <a:solidFill>
                  <a:sysClr val="windowText" lastClr="000000"/>
                </a:solidFill>
              </a:rPr>
              <a:t>requirements</a:t>
            </a:r>
          </a:p>
        </p:txBody>
      </p:sp>
      <p:sp>
        <p:nvSpPr>
          <p:cNvPr id="346115" name="Rectangle 5"/>
          <p:cNvSpPr>
            <a:spLocks noGrp="1" noChangeArrowheads="1"/>
          </p:cNvSpPr>
          <p:nvPr>
            <p:ph type="title" idx="4294967295"/>
          </p:nvPr>
        </p:nvSpPr>
        <p:spPr>
          <a:xfrm>
            <a:off x="384175" y="714375"/>
            <a:ext cx="7802563" cy="838200"/>
          </a:xfrm>
        </p:spPr>
        <p:txBody>
          <a:bodyPr/>
          <a:lstStyle/>
          <a:p>
            <a:pPr eaLnBrk="1" hangingPunct="1"/>
            <a:r>
              <a:rPr lang="en-US" dirty="0" smtClean="0"/>
              <a:t>Cloud Provider Selection</a:t>
            </a:r>
          </a:p>
        </p:txBody>
      </p:sp>
      <p:sp>
        <p:nvSpPr>
          <p:cNvPr id="346116" name="Rectangle 6"/>
          <p:cNvSpPr>
            <a:spLocks noGrp="1" noChangeArrowheads="1"/>
          </p:cNvSpPr>
          <p:nvPr>
            <p:ph type="body" sz="half" idx="4294967295"/>
          </p:nvPr>
        </p:nvSpPr>
        <p:spPr>
          <a:xfrm>
            <a:off x="222250" y="2568575"/>
            <a:ext cx="4833938" cy="3860800"/>
          </a:xfrm>
        </p:spPr>
        <p:txBody>
          <a:bodyPr/>
          <a:lstStyle/>
          <a:p>
            <a:pPr eaLnBrk="1" hangingPunct="1">
              <a:buFont typeface="Wingdings" pitchFamily="2" charset="2"/>
              <a:buNone/>
            </a:pPr>
            <a:r>
              <a:rPr lang="en-US" sz="2000" b="1" smtClean="0">
                <a:solidFill>
                  <a:srgbClr val="33CCFF"/>
                </a:solidFill>
              </a:rPr>
              <a:t>Strategic (Proposed)</a:t>
            </a:r>
          </a:p>
          <a:p>
            <a:pPr eaLnBrk="1" hangingPunct="1">
              <a:lnSpc>
                <a:spcPct val="70000"/>
              </a:lnSpc>
              <a:buFont typeface="Wingdings" pitchFamily="2" charset="2"/>
              <a:buNone/>
            </a:pPr>
            <a:r>
              <a:rPr lang="en-US" sz="1600" smtClean="0"/>
              <a:t>SAML-federated (Corporate Identity Lifecycle)</a:t>
            </a:r>
          </a:p>
          <a:p>
            <a:pPr eaLnBrk="1" hangingPunct="1">
              <a:lnSpc>
                <a:spcPct val="70000"/>
              </a:lnSpc>
              <a:buFont typeface="Wingdings" pitchFamily="2" charset="2"/>
              <a:buNone/>
            </a:pPr>
            <a:r>
              <a:rPr lang="en-US" sz="1600" smtClean="0"/>
              <a:t>Pre-integrated (w/ Corporate Infrastructure)</a:t>
            </a:r>
          </a:p>
          <a:p>
            <a:pPr eaLnBrk="1" hangingPunct="1">
              <a:lnSpc>
                <a:spcPct val="70000"/>
              </a:lnSpc>
              <a:buFont typeface="Wingdings" pitchFamily="2" charset="2"/>
              <a:buNone/>
            </a:pPr>
            <a:r>
              <a:rPr lang="en-US" sz="1600" smtClean="0"/>
              <a:t>Defined Compliance &amp; Appropriate Use </a:t>
            </a:r>
          </a:p>
          <a:p>
            <a:pPr eaLnBrk="1" hangingPunct="1">
              <a:lnSpc>
                <a:spcPct val="70000"/>
              </a:lnSpc>
              <a:buFont typeface="Wingdings" pitchFamily="2" charset="2"/>
              <a:buNone/>
            </a:pPr>
            <a:r>
              <a:rPr lang="en-US" sz="1600" smtClean="0"/>
              <a:t>Effective Economy of Scale</a:t>
            </a:r>
          </a:p>
          <a:p>
            <a:pPr eaLnBrk="1" hangingPunct="1">
              <a:lnSpc>
                <a:spcPct val="70000"/>
              </a:lnSpc>
              <a:buFont typeface="Wingdings" pitchFamily="2" charset="2"/>
              <a:buNone/>
            </a:pPr>
            <a:r>
              <a:rPr lang="en-US" sz="1600" smtClean="0"/>
              <a:t>More Cost Efficient</a:t>
            </a:r>
          </a:p>
          <a:p>
            <a:pPr eaLnBrk="1" hangingPunct="1">
              <a:lnSpc>
                <a:spcPct val="70000"/>
              </a:lnSpc>
              <a:buFont typeface="Wingdings" pitchFamily="2" charset="2"/>
              <a:buNone/>
            </a:pPr>
            <a:r>
              <a:rPr lang="en-US" sz="1600" smtClean="0"/>
              <a:t>Ease of Reverse Migration / Service Shifts</a:t>
            </a:r>
          </a:p>
          <a:p>
            <a:pPr eaLnBrk="1" hangingPunct="1">
              <a:lnSpc>
                <a:spcPct val="70000"/>
              </a:lnSpc>
              <a:buFont typeface="Wingdings" pitchFamily="2" charset="2"/>
              <a:buNone/>
            </a:pPr>
            <a:r>
              <a:rPr lang="en-US" sz="1600" smtClean="0"/>
              <a:t>Potential Investment Opportunity</a:t>
            </a:r>
          </a:p>
          <a:p>
            <a:pPr eaLnBrk="1" hangingPunct="1">
              <a:lnSpc>
                <a:spcPct val="70000"/>
              </a:lnSpc>
              <a:buFont typeface="Wingdings" pitchFamily="2" charset="2"/>
              <a:buNone/>
            </a:pPr>
            <a:r>
              <a:rPr lang="en-US" sz="1600" smtClean="0"/>
              <a:t>Educated / Known Risks</a:t>
            </a:r>
          </a:p>
          <a:p>
            <a:pPr eaLnBrk="1" hangingPunct="1">
              <a:lnSpc>
                <a:spcPct val="70000"/>
              </a:lnSpc>
              <a:buFont typeface="Wingdings" pitchFamily="2" charset="2"/>
              <a:buNone/>
            </a:pPr>
            <a:r>
              <a:rPr lang="en-US" sz="1600" smtClean="0"/>
              <a:t>Reduced Exposure Window</a:t>
            </a:r>
          </a:p>
          <a:p>
            <a:pPr eaLnBrk="1" hangingPunct="1">
              <a:lnSpc>
                <a:spcPct val="70000"/>
              </a:lnSpc>
              <a:buFont typeface="Wingdings" pitchFamily="2" charset="2"/>
              <a:buNone/>
            </a:pPr>
            <a:r>
              <a:rPr lang="en-US" sz="1600" smtClean="0"/>
              <a:t>Increased Influence with Provider</a:t>
            </a:r>
          </a:p>
          <a:p>
            <a:pPr eaLnBrk="1" hangingPunct="1">
              <a:lnSpc>
                <a:spcPct val="70000"/>
              </a:lnSpc>
              <a:buFont typeface="Wingdings" pitchFamily="2" charset="2"/>
              <a:buNone/>
            </a:pPr>
            <a:r>
              <a:rPr lang="en-US" sz="1600" smtClean="0"/>
              <a:t>Controlled External XaaS Integration *</a:t>
            </a:r>
          </a:p>
        </p:txBody>
      </p:sp>
      <p:sp>
        <p:nvSpPr>
          <p:cNvPr id="346117" name="Rectangle 7"/>
          <p:cNvSpPr>
            <a:spLocks noGrp="1" noChangeArrowheads="1"/>
          </p:cNvSpPr>
          <p:nvPr>
            <p:ph type="body" sz="half" idx="4294967295"/>
          </p:nvPr>
        </p:nvSpPr>
        <p:spPr>
          <a:xfrm>
            <a:off x="4608513" y="2549525"/>
            <a:ext cx="4373562" cy="3822700"/>
          </a:xfrm>
        </p:spPr>
        <p:txBody>
          <a:bodyPr/>
          <a:lstStyle/>
          <a:p>
            <a:pPr algn="r" eaLnBrk="1" hangingPunct="1">
              <a:buFont typeface="Wingdings" pitchFamily="2" charset="2"/>
              <a:buNone/>
            </a:pPr>
            <a:r>
              <a:rPr lang="en-US" sz="2000" b="1" smtClean="0">
                <a:solidFill>
                  <a:schemeClr val="accent2"/>
                </a:solidFill>
              </a:rPr>
              <a:t>Organic (Current)</a:t>
            </a:r>
          </a:p>
          <a:p>
            <a:pPr algn="r" eaLnBrk="1" hangingPunct="1">
              <a:lnSpc>
                <a:spcPct val="70000"/>
              </a:lnSpc>
              <a:buFont typeface="Wingdings" pitchFamily="2" charset="2"/>
              <a:buNone/>
            </a:pPr>
            <a:r>
              <a:rPr lang="en-US" sz="1600" smtClean="0"/>
              <a:t>Crowd-sourced / Viral Selection Process</a:t>
            </a:r>
          </a:p>
          <a:p>
            <a:pPr algn="r" eaLnBrk="1" hangingPunct="1">
              <a:lnSpc>
                <a:spcPct val="70000"/>
              </a:lnSpc>
              <a:buFont typeface="Wingdings" pitchFamily="2" charset="2"/>
              <a:buNone/>
            </a:pPr>
            <a:r>
              <a:rPr lang="en-US" sz="1600" smtClean="0"/>
              <a:t>Not Corporate Integrated</a:t>
            </a:r>
          </a:p>
          <a:p>
            <a:pPr algn="r" eaLnBrk="1" hangingPunct="1">
              <a:lnSpc>
                <a:spcPct val="70000"/>
              </a:lnSpc>
              <a:buFont typeface="Wingdings" pitchFamily="2" charset="2"/>
              <a:buNone/>
            </a:pPr>
            <a:r>
              <a:rPr lang="en-US" sz="1600" smtClean="0"/>
              <a:t>No Identity Control (Lifecycle)</a:t>
            </a:r>
          </a:p>
          <a:p>
            <a:pPr algn="r" eaLnBrk="1" hangingPunct="1">
              <a:lnSpc>
                <a:spcPct val="70000"/>
              </a:lnSpc>
              <a:buFont typeface="Wingdings" pitchFamily="2" charset="2"/>
              <a:buNone/>
            </a:pPr>
            <a:r>
              <a:rPr lang="en-US" sz="1600" smtClean="0"/>
              <a:t>Unchecked Content Proliferation </a:t>
            </a:r>
          </a:p>
          <a:p>
            <a:pPr algn="r" eaLnBrk="1" hangingPunct="1">
              <a:lnSpc>
                <a:spcPct val="70000"/>
              </a:lnSpc>
              <a:buFont typeface="Wingdings" pitchFamily="2" charset="2"/>
              <a:buNone/>
            </a:pPr>
            <a:r>
              <a:rPr lang="en-US" sz="1600" smtClean="0"/>
              <a:t>Multiple Providers for a Common Service</a:t>
            </a:r>
          </a:p>
          <a:p>
            <a:pPr algn="r" eaLnBrk="1" hangingPunct="1">
              <a:lnSpc>
                <a:spcPct val="70000"/>
              </a:lnSpc>
              <a:buFont typeface="Wingdings" pitchFamily="2" charset="2"/>
              <a:buNone/>
            </a:pPr>
            <a:r>
              <a:rPr lang="en-US" sz="1600" smtClean="0"/>
              <a:t>No Cost Efficiencies / Economies of Scale</a:t>
            </a:r>
          </a:p>
          <a:p>
            <a:pPr algn="r" eaLnBrk="1" hangingPunct="1">
              <a:lnSpc>
                <a:spcPct val="70000"/>
              </a:lnSpc>
              <a:buFont typeface="Wingdings" pitchFamily="2" charset="2"/>
              <a:buNone/>
            </a:pPr>
            <a:r>
              <a:rPr lang="en-US" sz="1600" smtClean="0"/>
              <a:t>Limited Visibility into Growth</a:t>
            </a:r>
          </a:p>
          <a:p>
            <a:pPr algn="r" eaLnBrk="1" hangingPunct="1">
              <a:lnSpc>
                <a:spcPct val="70000"/>
              </a:lnSpc>
              <a:buFont typeface="Wingdings" pitchFamily="2" charset="2"/>
              <a:buNone/>
            </a:pPr>
            <a:r>
              <a:rPr lang="en-US" sz="1600" smtClean="0"/>
              <a:t>Varying Standards / Levels of Security</a:t>
            </a:r>
          </a:p>
          <a:p>
            <a:pPr algn="r" eaLnBrk="1" hangingPunct="1">
              <a:lnSpc>
                <a:spcPct val="70000"/>
              </a:lnSpc>
              <a:buFont typeface="Wingdings" pitchFamily="2" charset="2"/>
              <a:buNone/>
            </a:pPr>
            <a:r>
              <a:rPr lang="en-US" sz="1600" smtClean="0"/>
              <a:t>Uneducated Risk Assumption</a:t>
            </a:r>
          </a:p>
          <a:p>
            <a:pPr algn="r" eaLnBrk="1" hangingPunct="1">
              <a:lnSpc>
                <a:spcPct val="70000"/>
              </a:lnSpc>
              <a:buFont typeface="Wingdings" pitchFamily="2" charset="2"/>
              <a:buNone/>
            </a:pPr>
            <a:r>
              <a:rPr lang="en-US" sz="1600" smtClean="0"/>
              <a:t>No Influence over Provider(s)</a:t>
            </a:r>
          </a:p>
          <a:p>
            <a:pPr algn="r" eaLnBrk="1" hangingPunct="1">
              <a:lnSpc>
                <a:spcPct val="70000"/>
              </a:lnSpc>
              <a:buFont typeface="Wingdings" pitchFamily="2" charset="2"/>
              <a:buNone/>
            </a:pPr>
            <a:r>
              <a:rPr lang="en-US" sz="1600" smtClean="0"/>
              <a:t>Invisible 2</a:t>
            </a:r>
            <a:r>
              <a:rPr lang="en-US" sz="1600" baseline="30000" smtClean="0"/>
              <a:t>nd</a:t>
            </a:r>
            <a:r>
              <a:rPr lang="en-US" sz="1600" smtClean="0"/>
              <a:t> Tier XaaS Integration *</a:t>
            </a:r>
          </a:p>
          <a:p>
            <a:pPr eaLnBrk="1" hangingPunct="1">
              <a:buFont typeface="Wingdings" pitchFamily="2" charset="2"/>
              <a:buNone/>
            </a:pPr>
            <a:endParaRPr lang="en-US" sz="1600" smtClean="0"/>
          </a:p>
        </p:txBody>
      </p:sp>
      <p:sp>
        <p:nvSpPr>
          <p:cNvPr id="346118" name="Line 8"/>
          <p:cNvSpPr>
            <a:spLocks noChangeShapeType="1"/>
          </p:cNvSpPr>
          <p:nvPr/>
        </p:nvSpPr>
        <p:spPr bwMode="auto">
          <a:xfrm flipV="1">
            <a:off x="1751013" y="1476375"/>
            <a:ext cx="5715000" cy="771525"/>
          </a:xfrm>
          <a:prstGeom prst="line">
            <a:avLst/>
          </a:prstGeom>
          <a:noFill/>
          <a:ln w="6350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6119" name="AutoShape 9"/>
          <p:cNvSpPr>
            <a:spLocks noChangeArrowheads="1"/>
          </p:cNvSpPr>
          <p:nvPr/>
        </p:nvSpPr>
        <p:spPr bwMode="auto">
          <a:xfrm>
            <a:off x="4191000" y="1914525"/>
            <a:ext cx="781050" cy="606425"/>
          </a:xfrm>
          <a:prstGeom prst="triangle">
            <a:avLst>
              <a:gd name="adj" fmla="val 50000"/>
            </a:avLst>
          </a:prstGeom>
          <a:solidFill>
            <a:srgbClr val="FF9900"/>
          </a:solidFill>
          <a:ln w="9525">
            <a:solidFill>
              <a:srgbClr val="C0C0C0"/>
            </a:solidFill>
            <a:miter lim="800000"/>
            <a:headEnd/>
            <a:tailEnd/>
          </a:ln>
        </p:spPr>
        <p:txBody>
          <a:bodyPr wrap="none" anchor="ctr"/>
          <a:lstStyle/>
          <a:p>
            <a:pPr algn="l" eaLnBrk="1" hangingPunct="1">
              <a:lnSpc>
                <a:spcPct val="100000"/>
              </a:lnSpc>
            </a:pPr>
            <a:endParaRPr lang="en-US" sz="2400"/>
          </a:p>
        </p:txBody>
      </p:sp>
      <p:sp>
        <p:nvSpPr>
          <p:cNvPr id="346120" name="Rectangle 10"/>
          <p:cNvSpPr>
            <a:spLocks noChangeArrowheads="1"/>
          </p:cNvSpPr>
          <p:nvPr/>
        </p:nvSpPr>
        <p:spPr bwMode="auto">
          <a:xfrm rot="-478445">
            <a:off x="1722438" y="1828800"/>
            <a:ext cx="401637" cy="342900"/>
          </a:xfrm>
          <a:prstGeom prst="rect">
            <a:avLst/>
          </a:prstGeom>
          <a:solidFill>
            <a:schemeClr val="accent1"/>
          </a:solidFill>
          <a:ln w="9525">
            <a:solidFill>
              <a:srgbClr val="C0C0C0"/>
            </a:solidFill>
            <a:miter lim="800000"/>
            <a:headEnd/>
            <a:tailEnd/>
          </a:ln>
        </p:spPr>
        <p:txBody>
          <a:bodyPr wrap="none" anchor="ctr"/>
          <a:lstStyle/>
          <a:p>
            <a:pPr algn="l" eaLnBrk="1" hangingPunct="1">
              <a:lnSpc>
                <a:spcPct val="100000"/>
              </a:lnSpc>
            </a:pPr>
            <a:endParaRPr lang="en-US" sz="2400"/>
          </a:p>
        </p:txBody>
      </p:sp>
      <p:sp>
        <p:nvSpPr>
          <p:cNvPr id="346121" name="Rectangle 11"/>
          <p:cNvSpPr>
            <a:spLocks noChangeArrowheads="1"/>
          </p:cNvSpPr>
          <p:nvPr/>
        </p:nvSpPr>
        <p:spPr bwMode="auto">
          <a:xfrm rot="-478445">
            <a:off x="7026275" y="1114425"/>
            <a:ext cx="401638" cy="342900"/>
          </a:xfrm>
          <a:prstGeom prst="rect">
            <a:avLst/>
          </a:prstGeom>
          <a:solidFill>
            <a:schemeClr val="accent2"/>
          </a:solidFill>
          <a:ln w="9525">
            <a:solidFill>
              <a:srgbClr val="C0C0C0"/>
            </a:solidFill>
            <a:miter lim="800000"/>
            <a:headEnd/>
            <a:tailEnd/>
          </a:ln>
        </p:spPr>
        <p:txBody>
          <a:bodyPr wrap="none" anchor="ctr"/>
          <a:lstStyle/>
          <a:p>
            <a:pPr algn="l" eaLnBrk="1" hangingPunct="1">
              <a:lnSpc>
                <a:spcPct val="100000"/>
              </a:lnSpc>
            </a:pPr>
            <a:endParaRPr lang="en-US" sz="2400"/>
          </a:p>
        </p:txBody>
      </p:sp>
      <p:sp>
        <p:nvSpPr>
          <p:cNvPr id="346122" name="Rectangle 10"/>
          <p:cNvSpPr>
            <a:spLocks noChangeArrowheads="1"/>
          </p:cNvSpPr>
          <p:nvPr/>
        </p:nvSpPr>
        <p:spPr bwMode="auto">
          <a:xfrm>
            <a:off x="6943725" y="0"/>
            <a:ext cx="22002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OPERATE</a:t>
            </a:r>
          </a:p>
        </p:txBody>
      </p:sp>
      <p:sp>
        <p:nvSpPr>
          <p:cNvPr id="346123" name="Rectangle 11"/>
          <p:cNvSpPr>
            <a:spLocks noChangeArrowheads="1"/>
          </p:cNvSpPr>
          <p:nvPr/>
        </p:nvSpPr>
        <p:spPr bwMode="auto">
          <a:xfrm>
            <a:off x="4629150" y="0"/>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IMPLEMENT</a:t>
            </a:r>
          </a:p>
        </p:txBody>
      </p:sp>
      <p:sp>
        <p:nvSpPr>
          <p:cNvPr id="346124" name="Rectangle 12"/>
          <p:cNvSpPr>
            <a:spLocks noChangeArrowheads="1"/>
          </p:cNvSpPr>
          <p:nvPr/>
        </p:nvSpPr>
        <p:spPr bwMode="auto">
          <a:xfrm>
            <a:off x="0" y="0"/>
            <a:ext cx="2314575" cy="304800"/>
          </a:xfrm>
          <a:prstGeom prst="rect">
            <a:avLst/>
          </a:prstGeom>
          <a:solidFill>
            <a:srgbClr val="336699"/>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dirty="0">
                <a:solidFill>
                  <a:srgbClr val="000000"/>
                </a:solidFill>
              </a:rPr>
              <a:t>PLAN</a:t>
            </a:r>
          </a:p>
        </p:txBody>
      </p:sp>
      <p:sp>
        <p:nvSpPr>
          <p:cNvPr id="346125" name="Rectangle 13"/>
          <p:cNvSpPr>
            <a:spLocks noChangeArrowheads="1"/>
          </p:cNvSpPr>
          <p:nvPr/>
        </p:nvSpPr>
        <p:spPr bwMode="auto">
          <a:xfrm>
            <a:off x="2314575" y="0"/>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DESIGN</a:t>
            </a:r>
          </a:p>
        </p:txBody>
      </p:sp>
      <p:sp>
        <p:nvSpPr>
          <p:cNvPr id="346126" name="Text Box 14"/>
          <p:cNvSpPr txBox="1">
            <a:spLocks noChangeArrowheads="1"/>
          </p:cNvSpPr>
          <p:nvPr/>
        </p:nvSpPr>
        <p:spPr bwMode="auto">
          <a:xfrm>
            <a:off x="0" y="304800"/>
            <a:ext cx="8572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808080"/>
                </a:solidFill>
              </a:rPr>
              <a:t>strategy</a:t>
            </a:r>
          </a:p>
        </p:txBody>
      </p:sp>
      <p:sp>
        <p:nvSpPr>
          <p:cNvPr id="346127" name="Text Box 15"/>
          <p:cNvSpPr txBox="1">
            <a:spLocks noChangeArrowheads="1"/>
          </p:cNvSpPr>
          <p:nvPr/>
        </p:nvSpPr>
        <p:spPr bwMode="auto">
          <a:xfrm>
            <a:off x="2066925" y="304800"/>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BC</a:t>
            </a:r>
          </a:p>
        </p:txBody>
      </p:sp>
      <p:sp>
        <p:nvSpPr>
          <p:cNvPr id="346129" name="Text Box 17"/>
          <p:cNvSpPr txBox="1">
            <a:spLocks noChangeArrowheads="1"/>
          </p:cNvSpPr>
          <p:nvPr/>
        </p:nvSpPr>
        <p:spPr bwMode="auto">
          <a:xfrm>
            <a:off x="2562225" y="306388"/>
            <a:ext cx="75247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arch</a:t>
            </a:r>
          </a:p>
        </p:txBody>
      </p:sp>
      <p:sp>
        <p:nvSpPr>
          <p:cNvPr id="346130" name="Text Box 18"/>
          <p:cNvSpPr txBox="1">
            <a:spLocks noChangeArrowheads="1"/>
          </p:cNvSpPr>
          <p:nvPr/>
        </p:nvSpPr>
        <p:spPr bwMode="auto">
          <a:xfrm>
            <a:off x="3314700" y="304800"/>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CC</a:t>
            </a:r>
          </a:p>
        </p:txBody>
      </p:sp>
      <p:sp>
        <p:nvSpPr>
          <p:cNvPr id="346131" name="Text Box 19"/>
          <p:cNvSpPr txBox="1">
            <a:spLocks noChangeArrowheads="1"/>
          </p:cNvSpPr>
          <p:nvPr/>
        </p:nvSpPr>
        <p:spPr bwMode="auto">
          <a:xfrm>
            <a:off x="4495800" y="306388"/>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EC</a:t>
            </a:r>
          </a:p>
        </p:txBody>
      </p:sp>
      <p:sp>
        <p:nvSpPr>
          <p:cNvPr id="346132" name="Text Box 20"/>
          <p:cNvSpPr txBox="1">
            <a:spLocks noChangeArrowheads="1"/>
          </p:cNvSpPr>
          <p:nvPr/>
        </p:nvSpPr>
        <p:spPr bwMode="auto">
          <a:xfrm>
            <a:off x="3810000" y="306388"/>
            <a:ext cx="6858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design</a:t>
            </a:r>
          </a:p>
        </p:txBody>
      </p:sp>
      <p:sp>
        <p:nvSpPr>
          <p:cNvPr id="346133" name="Text Box 21"/>
          <p:cNvSpPr txBox="1">
            <a:spLocks noChangeArrowheads="1"/>
          </p:cNvSpPr>
          <p:nvPr/>
        </p:nvSpPr>
        <p:spPr bwMode="auto">
          <a:xfrm>
            <a:off x="4991100" y="304800"/>
            <a:ext cx="5905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build</a:t>
            </a:r>
          </a:p>
        </p:txBody>
      </p:sp>
      <p:sp>
        <p:nvSpPr>
          <p:cNvPr id="346134" name="Text Box 22"/>
          <p:cNvSpPr txBox="1">
            <a:spLocks noChangeArrowheads="1"/>
          </p:cNvSpPr>
          <p:nvPr/>
        </p:nvSpPr>
        <p:spPr bwMode="auto">
          <a:xfrm>
            <a:off x="6791325" y="304800"/>
            <a:ext cx="6953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deploy</a:t>
            </a:r>
          </a:p>
        </p:txBody>
      </p:sp>
      <p:sp>
        <p:nvSpPr>
          <p:cNvPr id="346135" name="Text Box 23"/>
          <p:cNvSpPr txBox="1">
            <a:spLocks noChangeArrowheads="1"/>
          </p:cNvSpPr>
          <p:nvPr/>
        </p:nvSpPr>
        <p:spPr bwMode="auto">
          <a:xfrm>
            <a:off x="5581650" y="304800"/>
            <a:ext cx="5048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test</a:t>
            </a:r>
          </a:p>
        </p:txBody>
      </p:sp>
      <p:sp>
        <p:nvSpPr>
          <p:cNvPr id="346136" name="Text Box 24"/>
          <p:cNvSpPr txBox="1">
            <a:spLocks noChangeArrowheads="1"/>
          </p:cNvSpPr>
          <p:nvPr/>
        </p:nvSpPr>
        <p:spPr bwMode="auto">
          <a:xfrm>
            <a:off x="6086475" y="304800"/>
            <a:ext cx="709613"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review</a:t>
            </a:r>
          </a:p>
        </p:txBody>
      </p:sp>
      <p:sp>
        <p:nvSpPr>
          <p:cNvPr id="346137" name="Text Box 25"/>
          <p:cNvSpPr txBox="1">
            <a:spLocks noChangeArrowheads="1"/>
          </p:cNvSpPr>
          <p:nvPr/>
        </p:nvSpPr>
        <p:spPr bwMode="auto">
          <a:xfrm>
            <a:off x="7486650" y="304800"/>
            <a:ext cx="814388"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support</a:t>
            </a:r>
          </a:p>
        </p:txBody>
      </p:sp>
      <p:sp>
        <p:nvSpPr>
          <p:cNvPr id="346138" name="Text Box 26"/>
          <p:cNvSpPr txBox="1">
            <a:spLocks noChangeArrowheads="1"/>
          </p:cNvSpPr>
          <p:nvPr/>
        </p:nvSpPr>
        <p:spPr bwMode="auto">
          <a:xfrm>
            <a:off x="8301038" y="304800"/>
            <a:ext cx="842962"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measure</a:t>
            </a:r>
          </a:p>
        </p:txBody>
      </p:sp>
    </p:spTree>
    <p:extLst>
      <p:ext uri="{BB962C8B-B14F-4D97-AF65-F5344CB8AC3E}">
        <p14:creationId xmlns:p14="http://schemas.microsoft.com/office/powerpoint/2010/main" val="2924299314"/>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ChangeArrowheads="1"/>
          </p:cNvSpPr>
          <p:nvPr>
            <p:ph type="title"/>
          </p:nvPr>
        </p:nvSpPr>
        <p:spPr>
          <a:xfrm>
            <a:off x="636588" y="666750"/>
            <a:ext cx="8145462" cy="838200"/>
          </a:xfrm>
        </p:spPr>
        <p:txBody>
          <a:bodyPr/>
          <a:lstStyle/>
          <a:p>
            <a:r>
              <a:rPr lang="en-US" smtClean="0"/>
              <a:t>Establishing Tollgates: </a:t>
            </a:r>
            <a:r>
              <a:rPr lang="en-US" i="1" smtClean="0">
                <a:solidFill>
                  <a:schemeClr val="folHlink"/>
                </a:solidFill>
              </a:rPr>
              <a:t>BC</a:t>
            </a:r>
          </a:p>
        </p:txBody>
      </p:sp>
      <p:sp>
        <p:nvSpPr>
          <p:cNvPr id="310276" name="Rectangle 4"/>
          <p:cNvSpPr>
            <a:spLocks noChangeArrowheads="1"/>
          </p:cNvSpPr>
          <p:nvPr/>
        </p:nvSpPr>
        <p:spPr bwMode="auto">
          <a:xfrm>
            <a:off x="6943725" y="-3324"/>
            <a:ext cx="22002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OPERATE</a:t>
            </a:r>
          </a:p>
        </p:txBody>
      </p:sp>
      <p:sp>
        <p:nvSpPr>
          <p:cNvPr id="310277" name="Rectangle 5"/>
          <p:cNvSpPr>
            <a:spLocks noChangeArrowheads="1"/>
          </p:cNvSpPr>
          <p:nvPr/>
        </p:nvSpPr>
        <p:spPr bwMode="auto">
          <a:xfrm>
            <a:off x="4629150" y="-3324"/>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IMPLEMENT</a:t>
            </a:r>
          </a:p>
        </p:txBody>
      </p:sp>
      <p:sp>
        <p:nvSpPr>
          <p:cNvPr id="310278" name="Rectangle 6"/>
          <p:cNvSpPr>
            <a:spLocks noChangeArrowheads="1"/>
          </p:cNvSpPr>
          <p:nvPr/>
        </p:nvSpPr>
        <p:spPr bwMode="auto">
          <a:xfrm>
            <a:off x="0" y="-3324"/>
            <a:ext cx="2314575" cy="304800"/>
          </a:xfrm>
          <a:prstGeom prst="rect">
            <a:avLst/>
          </a:prstGeom>
          <a:solidFill>
            <a:srgbClr val="336699"/>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000000"/>
                </a:solidFill>
              </a:rPr>
              <a:t>PLAN</a:t>
            </a:r>
          </a:p>
        </p:txBody>
      </p:sp>
      <p:sp>
        <p:nvSpPr>
          <p:cNvPr id="310279" name="Rectangle 7"/>
          <p:cNvSpPr>
            <a:spLocks noChangeArrowheads="1"/>
          </p:cNvSpPr>
          <p:nvPr/>
        </p:nvSpPr>
        <p:spPr bwMode="auto">
          <a:xfrm>
            <a:off x="2314575" y="-3324"/>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DESIGN</a:t>
            </a:r>
          </a:p>
        </p:txBody>
      </p:sp>
      <p:sp>
        <p:nvSpPr>
          <p:cNvPr id="310280" name="Text Box 8"/>
          <p:cNvSpPr txBox="1">
            <a:spLocks noChangeArrowheads="1"/>
          </p:cNvSpPr>
          <p:nvPr/>
        </p:nvSpPr>
        <p:spPr bwMode="auto">
          <a:xfrm>
            <a:off x="0" y="301476"/>
            <a:ext cx="8572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808080"/>
                </a:solidFill>
              </a:rPr>
              <a:t>strategy</a:t>
            </a:r>
          </a:p>
        </p:txBody>
      </p:sp>
      <p:sp>
        <p:nvSpPr>
          <p:cNvPr id="310283" name="Text Box 11"/>
          <p:cNvSpPr txBox="1">
            <a:spLocks noChangeArrowheads="1"/>
          </p:cNvSpPr>
          <p:nvPr/>
        </p:nvSpPr>
        <p:spPr bwMode="auto">
          <a:xfrm>
            <a:off x="2562225" y="303064"/>
            <a:ext cx="75247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arch</a:t>
            </a:r>
          </a:p>
        </p:txBody>
      </p:sp>
      <p:sp>
        <p:nvSpPr>
          <p:cNvPr id="310284" name="Text Box 12"/>
          <p:cNvSpPr txBox="1">
            <a:spLocks noChangeArrowheads="1"/>
          </p:cNvSpPr>
          <p:nvPr/>
        </p:nvSpPr>
        <p:spPr bwMode="auto">
          <a:xfrm>
            <a:off x="3314700" y="301476"/>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CC</a:t>
            </a:r>
          </a:p>
        </p:txBody>
      </p:sp>
      <p:sp>
        <p:nvSpPr>
          <p:cNvPr id="310285" name="Text Box 13"/>
          <p:cNvSpPr txBox="1">
            <a:spLocks noChangeArrowheads="1"/>
          </p:cNvSpPr>
          <p:nvPr/>
        </p:nvSpPr>
        <p:spPr bwMode="auto">
          <a:xfrm>
            <a:off x="4495800" y="303064"/>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EC</a:t>
            </a:r>
          </a:p>
        </p:txBody>
      </p:sp>
      <p:sp>
        <p:nvSpPr>
          <p:cNvPr id="310286" name="Text Box 14"/>
          <p:cNvSpPr txBox="1">
            <a:spLocks noChangeArrowheads="1"/>
          </p:cNvSpPr>
          <p:nvPr/>
        </p:nvSpPr>
        <p:spPr bwMode="auto">
          <a:xfrm>
            <a:off x="3810000" y="303064"/>
            <a:ext cx="6858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design</a:t>
            </a:r>
          </a:p>
        </p:txBody>
      </p:sp>
      <p:sp>
        <p:nvSpPr>
          <p:cNvPr id="310287" name="Text Box 15"/>
          <p:cNvSpPr txBox="1">
            <a:spLocks noChangeArrowheads="1"/>
          </p:cNvSpPr>
          <p:nvPr/>
        </p:nvSpPr>
        <p:spPr bwMode="auto">
          <a:xfrm>
            <a:off x="4991100" y="301476"/>
            <a:ext cx="5905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build</a:t>
            </a:r>
          </a:p>
        </p:txBody>
      </p:sp>
      <p:sp>
        <p:nvSpPr>
          <p:cNvPr id="310288" name="Text Box 16"/>
          <p:cNvSpPr txBox="1">
            <a:spLocks noChangeArrowheads="1"/>
          </p:cNvSpPr>
          <p:nvPr/>
        </p:nvSpPr>
        <p:spPr bwMode="auto">
          <a:xfrm>
            <a:off x="6791325" y="301476"/>
            <a:ext cx="6953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deploy</a:t>
            </a:r>
          </a:p>
        </p:txBody>
      </p:sp>
      <p:sp>
        <p:nvSpPr>
          <p:cNvPr id="310289" name="Text Box 17"/>
          <p:cNvSpPr txBox="1">
            <a:spLocks noChangeArrowheads="1"/>
          </p:cNvSpPr>
          <p:nvPr/>
        </p:nvSpPr>
        <p:spPr bwMode="auto">
          <a:xfrm>
            <a:off x="5581650" y="301476"/>
            <a:ext cx="5048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test</a:t>
            </a:r>
          </a:p>
        </p:txBody>
      </p:sp>
      <p:sp>
        <p:nvSpPr>
          <p:cNvPr id="310290" name="Text Box 18"/>
          <p:cNvSpPr txBox="1">
            <a:spLocks noChangeArrowheads="1"/>
          </p:cNvSpPr>
          <p:nvPr/>
        </p:nvSpPr>
        <p:spPr bwMode="auto">
          <a:xfrm>
            <a:off x="6086475" y="301476"/>
            <a:ext cx="709613"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review</a:t>
            </a:r>
          </a:p>
        </p:txBody>
      </p:sp>
      <p:sp>
        <p:nvSpPr>
          <p:cNvPr id="310291" name="Text Box 19"/>
          <p:cNvSpPr txBox="1">
            <a:spLocks noChangeArrowheads="1"/>
          </p:cNvSpPr>
          <p:nvPr/>
        </p:nvSpPr>
        <p:spPr bwMode="auto">
          <a:xfrm>
            <a:off x="7486650" y="301476"/>
            <a:ext cx="814388"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support</a:t>
            </a:r>
          </a:p>
        </p:txBody>
      </p:sp>
      <p:sp>
        <p:nvSpPr>
          <p:cNvPr id="310292" name="Text Box 20"/>
          <p:cNvSpPr txBox="1">
            <a:spLocks noChangeArrowheads="1"/>
          </p:cNvSpPr>
          <p:nvPr/>
        </p:nvSpPr>
        <p:spPr bwMode="auto">
          <a:xfrm>
            <a:off x="8301038" y="301476"/>
            <a:ext cx="842962"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measure</a:t>
            </a:r>
          </a:p>
        </p:txBody>
      </p:sp>
      <p:sp>
        <p:nvSpPr>
          <p:cNvPr id="310294" name="Text Box 22"/>
          <p:cNvSpPr txBox="1">
            <a:spLocks noChangeArrowheads="1"/>
          </p:cNvSpPr>
          <p:nvPr/>
        </p:nvSpPr>
        <p:spPr bwMode="auto">
          <a:xfrm>
            <a:off x="858838" y="301476"/>
            <a:ext cx="1208087"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requirements</a:t>
            </a:r>
          </a:p>
        </p:txBody>
      </p:sp>
      <p:sp>
        <p:nvSpPr>
          <p:cNvPr id="310295" name="Rectangle 23"/>
          <p:cNvSpPr>
            <a:spLocks noGrp="1" noChangeArrowheads="1"/>
          </p:cNvSpPr>
          <p:nvPr>
            <p:ph type="body" idx="1"/>
          </p:nvPr>
        </p:nvSpPr>
        <p:spPr>
          <a:xfrm>
            <a:off x="742950" y="1885950"/>
            <a:ext cx="8058150" cy="4324350"/>
          </a:xfrm>
          <a:noFill/>
          <a:ln/>
        </p:spPr>
        <p:txBody>
          <a:bodyPr/>
          <a:lstStyle/>
          <a:p>
            <a:pPr>
              <a:lnSpc>
                <a:spcPct val="85000"/>
              </a:lnSpc>
              <a:buFont typeface="Arial" pitchFamily="34" charset="0"/>
              <a:buChar char="•"/>
            </a:pPr>
            <a:r>
              <a:rPr lang="en-US" sz="2000" dirty="0" smtClean="0"/>
              <a:t>Be sure to scope – </a:t>
            </a:r>
            <a:r>
              <a:rPr lang="en-US" sz="2000" b="1" i="1" dirty="0" smtClean="0"/>
              <a:t>and score</a:t>
            </a:r>
            <a:r>
              <a:rPr lang="en-US" sz="2000" dirty="0" smtClean="0"/>
              <a:t> – your risks (internal + Cloud-side) </a:t>
            </a:r>
          </a:p>
          <a:p>
            <a:pPr>
              <a:lnSpc>
                <a:spcPct val="85000"/>
              </a:lnSpc>
              <a:buFont typeface="Arial" pitchFamily="34" charset="0"/>
              <a:buChar char="•"/>
            </a:pPr>
            <a:r>
              <a:rPr lang="en-US" sz="2000" dirty="0" smtClean="0"/>
              <a:t>Similar to creating a Cloud Board, following a PLC of some kind can help to create the </a:t>
            </a:r>
            <a:r>
              <a:rPr lang="en-US" sz="2000" b="1" i="1" dirty="0" smtClean="0"/>
              <a:t>necessary decision-making climate</a:t>
            </a:r>
            <a:r>
              <a:rPr lang="en-US" sz="2000" dirty="0" smtClean="0"/>
              <a:t> for effective business commit of a Cloud-based solution with key Executive Sponsors</a:t>
            </a:r>
          </a:p>
          <a:p>
            <a:pPr>
              <a:lnSpc>
                <a:spcPct val="85000"/>
              </a:lnSpc>
              <a:buFont typeface="Arial" pitchFamily="34" charset="0"/>
              <a:buChar char="•"/>
            </a:pPr>
            <a:r>
              <a:rPr lang="en-US" sz="2000" dirty="0" smtClean="0"/>
              <a:t>Early capture of risks and decisions around them can also help to avoid early conflicts of risk vs. reward discussions, and </a:t>
            </a:r>
            <a:r>
              <a:rPr lang="en-US" sz="2000" b="1" i="1" dirty="0" smtClean="0"/>
              <a:t>help break deadlocks on approaches</a:t>
            </a:r>
          </a:p>
          <a:p>
            <a:pPr>
              <a:lnSpc>
                <a:spcPct val="85000"/>
              </a:lnSpc>
              <a:buFont typeface="Arial" pitchFamily="34" charset="0"/>
              <a:buChar char="•"/>
            </a:pPr>
            <a:r>
              <a:rPr lang="en-US" sz="2000" dirty="0" smtClean="0"/>
              <a:t>BC is also a good opportunity to call out gaps in business strategies and get them quickly addressed before the Design phase </a:t>
            </a:r>
          </a:p>
          <a:p>
            <a:pPr>
              <a:lnSpc>
                <a:spcPct val="85000"/>
              </a:lnSpc>
              <a:buFont typeface="Arial" pitchFamily="34" charset="0"/>
              <a:buChar char="•"/>
            </a:pPr>
            <a:r>
              <a:rPr lang="en-US" sz="2000" dirty="0" smtClean="0"/>
              <a:t>Be sure to agree with team members on the specific points of conflict around Cloud, as well as how to  present risks, issues &amp; options/recommendations</a:t>
            </a:r>
          </a:p>
        </p:txBody>
      </p:sp>
      <p:sp>
        <p:nvSpPr>
          <p:cNvPr id="21" name="Text Box 9"/>
          <p:cNvSpPr txBox="1">
            <a:spLocks noChangeArrowheads="1"/>
          </p:cNvSpPr>
          <p:nvPr/>
        </p:nvSpPr>
        <p:spPr bwMode="auto">
          <a:xfrm>
            <a:off x="2069201" y="293214"/>
            <a:ext cx="495300" cy="267590"/>
          </a:xfrm>
          <a:prstGeom prst="rect">
            <a:avLst/>
          </a:prstGeom>
          <a:solidFill>
            <a:srgbClr val="83A2CF"/>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BC</a:t>
            </a:r>
          </a:p>
        </p:txBody>
      </p:sp>
    </p:spTree>
    <p:extLst>
      <p:ext uri="{BB962C8B-B14F-4D97-AF65-F5344CB8AC3E}">
        <p14:creationId xmlns:p14="http://schemas.microsoft.com/office/powerpoint/2010/main" val="2173760010"/>
      </p:ext>
    </p:extLst>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Text Box 6"/>
          <p:cNvSpPr txBox="1">
            <a:spLocks noChangeArrowheads="1"/>
          </p:cNvSpPr>
          <p:nvPr/>
        </p:nvSpPr>
        <p:spPr bwMode="auto">
          <a:xfrm>
            <a:off x="603250" y="379413"/>
            <a:ext cx="16510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82124" tIns="41061" rIns="82124" bIns="41061">
            <a:spAutoFit/>
          </a:bodyPr>
          <a:lstStyle>
            <a:lvl1pPr defTabSz="814388">
              <a:defRPr sz="2400">
                <a:solidFill>
                  <a:schemeClr val="tx1"/>
                </a:solidFill>
                <a:latin typeface="Arial" charset="0"/>
                <a:cs typeface="Arial" charset="0"/>
              </a:defRPr>
            </a:lvl1pPr>
            <a:lvl2pPr marL="742950" indent="-285750" defTabSz="814388">
              <a:defRPr sz="2400">
                <a:solidFill>
                  <a:schemeClr val="tx1"/>
                </a:solidFill>
                <a:latin typeface="Arial" charset="0"/>
                <a:cs typeface="Arial" charset="0"/>
              </a:defRPr>
            </a:lvl2pPr>
            <a:lvl3pPr marL="1143000" indent="-228600" defTabSz="814388">
              <a:defRPr sz="2400">
                <a:solidFill>
                  <a:schemeClr val="tx1"/>
                </a:solidFill>
                <a:latin typeface="Arial" charset="0"/>
                <a:cs typeface="Arial" charset="0"/>
              </a:defRPr>
            </a:lvl3pPr>
            <a:lvl4pPr marL="1600200" indent="-228600" defTabSz="814388">
              <a:defRPr sz="2400">
                <a:solidFill>
                  <a:schemeClr val="tx1"/>
                </a:solidFill>
                <a:latin typeface="Arial" charset="0"/>
                <a:cs typeface="Arial" charset="0"/>
              </a:defRPr>
            </a:lvl4pPr>
            <a:lvl5pPr marL="2057400" indent="-228600" defTabSz="814388">
              <a:defRPr sz="2400">
                <a:solidFill>
                  <a:schemeClr val="tx1"/>
                </a:solidFill>
                <a:latin typeface="Arial" charset="0"/>
                <a:cs typeface="Arial" charset="0"/>
              </a:defRPr>
            </a:lvl5pPr>
            <a:lvl6pPr marL="2514600" indent="-228600" algn="ctr" defTabSz="814388" eaLnBrk="0" fontAlgn="base" hangingPunct="0">
              <a:lnSpc>
                <a:spcPct val="90000"/>
              </a:lnSpc>
              <a:spcBef>
                <a:spcPct val="0"/>
              </a:spcBef>
              <a:spcAft>
                <a:spcPct val="0"/>
              </a:spcAft>
              <a:defRPr sz="2400">
                <a:solidFill>
                  <a:schemeClr val="tx1"/>
                </a:solidFill>
                <a:latin typeface="Arial" charset="0"/>
                <a:cs typeface="Arial" charset="0"/>
              </a:defRPr>
            </a:lvl6pPr>
            <a:lvl7pPr marL="2971800" indent="-228600" algn="ctr" defTabSz="814388" eaLnBrk="0" fontAlgn="base" hangingPunct="0">
              <a:lnSpc>
                <a:spcPct val="90000"/>
              </a:lnSpc>
              <a:spcBef>
                <a:spcPct val="0"/>
              </a:spcBef>
              <a:spcAft>
                <a:spcPct val="0"/>
              </a:spcAft>
              <a:defRPr sz="2400">
                <a:solidFill>
                  <a:schemeClr val="tx1"/>
                </a:solidFill>
                <a:latin typeface="Arial" charset="0"/>
                <a:cs typeface="Arial" charset="0"/>
              </a:defRPr>
            </a:lvl7pPr>
            <a:lvl8pPr marL="3429000" indent="-228600" algn="ctr" defTabSz="814388" eaLnBrk="0" fontAlgn="base" hangingPunct="0">
              <a:lnSpc>
                <a:spcPct val="90000"/>
              </a:lnSpc>
              <a:spcBef>
                <a:spcPct val="0"/>
              </a:spcBef>
              <a:spcAft>
                <a:spcPct val="0"/>
              </a:spcAft>
              <a:defRPr sz="2400">
                <a:solidFill>
                  <a:schemeClr val="tx1"/>
                </a:solidFill>
                <a:latin typeface="Arial" charset="0"/>
                <a:cs typeface="Arial" charset="0"/>
              </a:defRPr>
            </a:lvl8pPr>
            <a:lvl9pPr marL="3886200" indent="-228600" algn="ctr" defTabSz="814388" eaLnBrk="0" fontAlgn="base" hangingPunct="0">
              <a:lnSpc>
                <a:spcPct val="90000"/>
              </a:lnSpc>
              <a:spcBef>
                <a:spcPct val="0"/>
              </a:spcBef>
              <a:spcAft>
                <a:spcPct val="0"/>
              </a:spcAft>
              <a:defRPr sz="2400">
                <a:solidFill>
                  <a:schemeClr val="tx1"/>
                </a:solidFill>
                <a:latin typeface="Arial" charset="0"/>
                <a:cs typeface="Arial" charset="0"/>
              </a:defRPr>
            </a:lvl9pPr>
          </a:lstStyle>
          <a:p>
            <a:endParaRPr lang="en-US"/>
          </a:p>
        </p:txBody>
      </p:sp>
      <p:sp>
        <p:nvSpPr>
          <p:cNvPr id="326659" name="Text Box 7"/>
          <p:cNvSpPr txBox="1">
            <a:spLocks noChangeArrowheads="1"/>
          </p:cNvSpPr>
          <p:nvPr/>
        </p:nvSpPr>
        <p:spPr bwMode="auto">
          <a:xfrm>
            <a:off x="304800" y="771525"/>
            <a:ext cx="91440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defTabSz="814388">
              <a:defRPr sz="2400">
                <a:solidFill>
                  <a:schemeClr val="tx1"/>
                </a:solidFill>
                <a:latin typeface="Arial" charset="0"/>
                <a:cs typeface="Arial" charset="0"/>
              </a:defRPr>
            </a:lvl1pPr>
            <a:lvl2pPr marL="742950" indent="-285750" defTabSz="814388">
              <a:defRPr sz="2400">
                <a:solidFill>
                  <a:schemeClr val="tx1"/>
                </a:solidFill>
                <a:latin typeface="Arial" charset="0"/>
                <a:cs typeface="Arial" charset="0"/>
              </a:defRPr>
            </a:lvl2pPr>
            <a:lvl3pPr marL="1143000" indent="-228600" defTabSz="814388">
              <a:defRPr sz="2400">
                <a:solidFill>
                  <a:schemeClr val="tx1"/>
                </a:solidFill>
                <a:latin typeface="Arial" charset="0"/>
                <a:cs typeface="Arial" charset="0"/>
              </a:defRPr>
            </a:lvl3pPr>
            <a:lvl4pPr marL="1600200" indent="-228600" defTabSz="814388">
              <a:defRPr sz="2400">
                <a:solidFill>
                  <a:schemeClr val="tx1"/>
                </a:solidFill>
                <a:latin typeface="Arial" charset="0"/>
                <a:cs typeface="Arial" charset="0"/>
              </a:defRPr>
            </a:lvl4pPr>
            <a:lvl5pPr marL="2057400" indent="-228600" defTabSz="814388">
              <a:defRPr sz="2400">
                <a:solidFill>
                  <a:schemeClr val="tx1"/>
                </a:solidFill>
                <a:latin typeface="Arial" charset="0"/>
                <a:cs typeface="Arial" charset="0"/>
              </a:defRPr>
            </a:lvl5pPr>
            <a:lvl6pPr marL="2514600" indent="-228600" algn="ctr" defTabSz="814388" eaLnBrk="0" fontAlgn="base" hangingPunct="0">
              <a:lnSpc>
                <a:spcPct val="90000"/>
              </a:lnSpc>
              <a:spcBef>
                <a:spcPct val="0"/>
              </a:spcBef>
              <a:spcAft>
                <a:spcPct val="0"/>
              </a:spcAft>
              <a:defRPr sz="2400">
                <a:solidFill>
                  <a:schemeClr val="tx1"/>
                </a:solidFill>
                <a:latin typeface="Arial" charset="0"/>
                <a:cs typeface="Arial" charset="0"/>
              </a:defRPr>
            </a:lvl6pPr>
            <a:lvl7pPr marL="2971800" indent="-228600" algn="ctr" defTabSz="814388" eaLnBrk="0" fontAlgn="base" hangingPunct="0">
              <a:lnSpc>
                <a:spcPct val="90000"/>
              </a:lnSpc>
              <a:spcBef>
                <a:spcPct val="0"/>
              </a:spcBef>
              <a:spcAft>
                <a:spcPct val="0"/>
              </a:spcAft>
              <a:defRPr sz="2400">
                <a:solidFill>
                  <a:schemeClr val="tx1"/>
                </a:solidFill>
                <a:latin typeface="Arial" charset="0"/>
                <a:cs typeface="Arial" charset="0"/>
              </a:defRPr>
            </a:lvl7pPr>
            <a:lvl8pPr marL="3429000" indent="-228600" algn="ctr" defTabSz="814388" eaLnBrk="0" fontAlgn="base" hangingPunct="0">
              <a:lnSpc>
                <a:spcPct val="90000"/>
              </a:lnSpc>
              <a:spcBef>
                <a:spcPct val="0"/>
              </a:spcBef>
              <a:spcAft>
                <a:spcPct val="0"/>
              </a:spcAft>
              <a:defRPr sz="2400">
                <a:solidFill>
                  <a:schemeClr val="tx1"/>
                </a:solidFill>
                <a:latin typeface="Arial" charset="0"/>
                <a:cs typeface="Arial" charset="0"/>
              </a:defRPr>
            </a:lvl8pPr>
            <a:lvl9pPr marL="3886200" indent="-228600" algn="ctr" defTabSz="814388" eaLnBrk="0" fontAlgn="base" hangingPunct="0">
              <a:lnSpc>
                <a:spcPct val="90000"/>
              </a:lnSpc>
              <a:spcBef>
                <a:spcPct val="0"/>
              </a:spcBef>
              <a:spcAft>
                <a:spcPct val="0"/>
              </a:spcAft>
              <a:defRPr sz="2400">
                <a:solidFill>
                  <a:schemeClr val="tx1"/>
                </a:solidFill>
                <a:latin typeface="Arial" charset="0"/>
                <a:cs typeface="Arial" charset="0"/>
              </a:defRPr>
            </a:lvl9pPr>
          </a:lstStyle>
          <a:p>
            <a:pPr algn="l"/>
            <a:r>
              <a:rPr lang="en-US" sz="2800" b="1" dirty="0"/>
              <a:t>Cloud</a:t>
            </a:r>
            <a:r>
              <a:rPr lang="en-US" sz="2800" b="1" dirty="0">
                <a:solidFill>
                  <a:schemeClr val="hlink"/>
                </a:solidFill>
              </a:rPr>
              <a:t> </a:t>
            </a:r>
            <a:r>
              <a:rPr lang="en-US" sz="2800" b="1" i="1" dirty="0">
                <a:solidFill>
                  <a:schemeClr val="folHlink"/>
                </a:solidFill>
              </a:rPr>
              <a:t>Architecture Fundamentals</a:t>
            </a:r>
            <a:r>
              <a:rPr lang="en-US" sz="2800" b="1" dirty="0">
                <a:solidFill>
                  <a:srgbClr val="0183B7"/>
                </a:solidFill>
              </a:rPr>
              <a:t> </a:t>
            </a:r>
          </a:p>
          <a:p>
            <a:pPr algn="l"/>
            <a:endParaRPr lang="en-US" sz="2800" b="1" dirty="0">
              <a:solidFill>
                <a:srgbClr val="FF9933"/>
              </a:solidFill>
            </a:endParaRPr>
          </a:p>
        </p:txBody>
      </p:sp>
      <p:sp>
        <p:nvSpPr>
          <p:cNvPr id="326661" name="Rectangle 5"/>
          <p:cNvSpPr>
            <a:spLocks noChangeArrowheads="1"/>
          </p:cNvSpPr>
          <p:nvPr/>
        </p:nvSpPr>
        <p:spPr bwMode="auto">
          <a:xfrm>
            <a:off x="6943725" y="-3324"/>
            <a:ext cx="22002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OPERATE</a:t>
            </a:r>
          </a:p>
        </p:txBody>
      </p:sp>
      <p:sp>
        <p:nvSpPr>
          <p:cNvPr id="326662" name="Rectangle 6"/>
          <p:cNvSpPr>
            <a:spLocks noChangeArrowheads="1"/>
          </p:cNvSpPr>
          <p:nvPr/>
        </p:nvSpPr>
        <p:spPr bwMode="auto">
          <a:xfrm>
            <a:off x="4629150" y="-3324"/>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IMPLEMENT</a:t>
            </a:r>
          </a:p>
        </p:txBody>
      </p:sp>
      <p:sp>
        <p:nvSpPr>
          <p:cNvPr id="326663" name="Rectangle 7"/>
          <p:cNvSpPr>
            <a:spLocks noChangeArrowheads="1"/>
          </p:cNvSpPr>
          <p:nvPr/>
        </p:nvSpPr>
        <p:spPr bwMode="auto">
          <a:xfrm>
            <a:off x="0" y="-3324"/>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PLAN</a:t>
            </a:r>
          </a:p>
        </p:txBody>
      </p:sp>
      <p:sp>
        <p:nvSpPr>
          <p:cNvPr id="326664" name="Text Box 8"/>
          <p:cNvSpPr txBox="1">
            <a:spLocks noChangeArrowheads="1"/>
          </p:cNvSpPr>
          <p:nvPr/>
        </p:nvSpPr>
        <p:spPr bwMode="auto">
          <a:xfrm>
            <a:off x="0" y="301476"/>
            <a:ext cx="8572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strategy</a:t>
            </a:r>
          </a:p>
        </p:txBody>
      </p:sp>
      <p:sp>
        <p:nvSpPr>
          <p:cNvPr id="326665" name="Text Box 9"/>
          <p:cNvSpPr txBox="1">
            <a:spLocks noChangeArrowheads="1"/>
          </p:cNvSpPr>
          <p:nvPr/>
        </p:nvSpPr>
        <p:spPr bwMode="auto">
          <a:xfrm>
            <a:off x="2066925" y="301476"/>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BC</a:t>
            </a:r>
          </a:p>
        </p:txBody>
      </p:sp>
      <p:sp>
        <p:nvSpPr>
          <p:cNvPr id="326666" name="Text Box 10"/>
          <p:cNvSpPr txBox="1">
            <a:spLocks noChangeArrowheads="1"/>
          </p:cNvSpPr>
          <p:nvPr/>
        </p:nvSpPr>
        <p:spPr bwMode="auto">
          <a:xfrm>
            <a:off x="2562225" y="292431"/>
            <a:ext cx="752475" cy="267590"/>
          </a:xfrm>
          <a:prstGeom prst="rect">
            <a:avLst/>
          </a:prstGeom>
          <a:solidFill>
            <a:srgbClr val="99CC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dirty="0">
                <a:solidFill>
                  <a:srgbClr val="000000"/>
                </a:solidFill>
              </a:rPr>
              <a:t>arch</a:t>
            </a:r>
          </a:p>
        </p:txBody>
      </p:sp>
      <p:sp>
        <p:nvSpPr>
          <p:cNvPr id="326667" name="Text Box 11"/>
          <p:cNvSpPr txBox="1">
            <a:spLocks noChangeArrowheads="1"/>
          </p:cNvSpPr>
          <p:nvPr/>
        </p:nvSpPr>
        <p:spPr bwMode="auto">
          <a:xfrm>
            <a:off x="3314700" y="301476"/>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CC</a:t>
            </a:r>
          </a:p>
        </p:txBody>
      </p:sp>
      <p:sp>
        <p:nvSpPr>
          <p:cNvPr id="326668" name="Text Box 12"/>
          <p:cNvSpPr txBox="1">
            <a:spLocks noChangeArrowheads="1"/>
          </p:cNvSpPr>
          <p:nvPr/>
        </p:nvSpPr>
        <p:spPr bwMode="auto">
          <a:xfrm>
            <a:off x="4495800" y="303064"/>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EC</a:t>
            </a:r>
          </a:p>
        </p:txBody>
      </p:sp>
      <p:sp>
        <p:nvSpPr>
          <p:cNvPr id="326669" name="Text Box 13"/>
          <p:cNvSpPr txBox="1">
            <a:spLocks noChangeArrowheads="1"/>
          </p:cNvSpPr>
          <p:nvPr/>
        </p:nvSpPr>
        <p:spPr bwMode="auto">
          <a:xfrm>
            <a:off x="3810000" y="303064"/>
            <a:ext cx="6858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design</a:t>
            </a:r>
          </a:p>
        </p:txBody>
      </p:sp>
      <p:sp>
        <p:nvSpPr>
          <p:cNvPr id="326670" name="Text Box 14"/>
          <p:cNvSpPr txBox="1">
            <a:spLocks noChangeArrowheads="1"/>
          </p:cNvSpPr>
          <p:nvPr/>
        </p:nvSpPr>
        <p:spPr bwMode="auto">
          <a:xfrm>
            <a:off x="4991100" y="301476"/>
            <a:ext cx="5905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build</a:t>
            </a:r>
          </a:p>
        </p:txBody>
      </p:sp>
      <p:sp>
        <p:nvSpPr>
          <p:cNvPr id="326671" name="Text Box 15"/>
          <p:cNvSpPr txBox="1">
            <a:spLocks noChangeArrowheads="1"/>
          </p:cNvSpPr>
          <p:nvPr/>
        </p:nvSpPr>
        <p:spPr bwMode="auto">
          <a:xfrm>
            <a:off x="6791325" y="301476"/>
            <a:ext cx="6953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deploy</a:t>
            </a:r>
          </a:p>
        </p:txBody>
      </p:sp>
      <p:sp>
        <p:nvSpPr>
          <p:cNvPr id="326672" name="Text Box 16"/>
          <p:cNvSpPr txBox="1">
            <a:spLocks noChangeArrowheads="1"/>
          </p:cNvSpPr>
          <p:nvPr/>
        </p:nvSpPr>
        <p:spPr bwMode="auto">
          <a:xfrm>
            <a:off x="5581650" y="301476"/>
            <a:ext cx="5048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test</a:t>
            </a:r>
          </a:p>
        </p:txBody>
      </p:sp>
      <p:sp>
        <p:nvSpPr>
          <p:cNvPr id="326673" name="Text Box 17"/>
          <p:cNvSpPr txBox="1">
            <a:spLocks noChangeArrowheads="1"/>
          </p:cNvSpPr>
          <p:nvPr/>
        </p:nvSpPr>
        <p:spPr bwMode="auto">
          <a:xfrm>
            <a:off x="6086475" y="301476"/>
            <a:ext cx="709613"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review</a:t>
            </a:r>
          </a:p>
        </p:txBody>
      </p:sp>
      <p:sp>
        <p:nvSpPr>
          <p:cNvPr id="326674" name="Text Box 18"/>
          <p:cNvSpPr txBox="1">
            <a:spLocks noChangeArrowheads="1"/>
          </p:cNvSpPr>
          <p:nvPr/>
        </p:nvSpPr>
        <p:spPr bwMode="auto">
          <a:xfrm>
            <a:off x="7486650" y="301476"/>
            <a:ext cx="814388"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support</a:t>
            </a:r>
          </a:p>
        </p:txBody>
      </p:sp>
      <p:sp>
        <p:nvSpPr>
          <p:cNvPr id="326675" name="Text Box 19"/>
          <p:cNvSpPr txBox="1">
            <a:spLocks noChangeArrowheads="1"/>
          </p:cNvSpPr>
          <p:nvPr/>
        </p:nvSpPr>
        <p:spPr bwMode="auto">
          <a:xfrm>
            <a:off x="8301038" y="301476"/>
            <a:ext cx="842962"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measure</a:t>
            </a:r>
          </a:p>
        </p:txBody>
      </p:sp>
      <p:sp>
        <p:nvSpPr>
          <p:cNvPr id="326676" name="Rectangle 20"/>
          <p:cNvSpPr>
            <a:spLocks noChangeArrowheads="1"/>
          </p:cNvSpPr>
          <p:nvPr/>
        </p:nvSpPr>
        <p:spPr bwMode="auto">
          <a:xfrm>
            <a:off x="2314575" y="-3324"/>
            <a:ext cx="2314575" cy="304800"/>
          </a:xfrm>
          <a:prstGeom prst="rect">
            <a:avLst/>
          </a:prstGeom>
          <a:solidFill>
            <a:srgbClr val="0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dirty="0">
                <a:solidFill>
                  <a:srgbClr val="000000"/>
                </a:solidFill>
              </a:rPr>
              <a:t>DESIGN</a:t>
            </a:r>
          </a:p>
        </p:txBody>
      </p:sp>
      <p:sp>
        <p:nvSpPr>
          <p:cNvPr id="326677" name="Text Box 21"/>
          <p:cNvSpPr txBox="1">
            <a:spLocks noChangeArrowheads="1"/>
          </p:cNvSpPr>
          <p:nvPr/>
        </p:nvSpPr>
        <p:spPr bwMode="auto">
          <a:xfrm>
            <a:off x="858838" y="301476"/>
            <a:ext cx="1208087"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requirements</a:t>
            </a:r>
          </a:p>
        </p:txBody>
      </p:sp>
      <p:sp>
        <p:nvSpPr>
          <p:cNvPr id="326678" name="Rectangle 22"/>
          <p:cNvSpPr>
            <a:spLocks noChangeArrowheads="1"/>
          </p:cNvSpPr>
          <p:nvPr/>
        </p:nvSpPr>
        <p:spPr bwMode="auto">
          <a:xfrm>
            <a:off x="1895475" y="1466850"/>
            <a:ext cx="6581775"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lstStyle/>
          <a:p>
            <a:pPr marL="236538" indent="-236538" algn="l" defTabSz="814388">
              <a:lnSpc>
                <a:spcPct val="95000"/>
              </a:lnSpc>
              <a:spcBef>
                <a:spcPct val="50000"/>
              </a:spcBef>
              <a:buClr>
                <a:schemeClr val="tx2"/>
              </a:buClr>
              <a:buSzPct val="100000"/>
              <a:buFont typeface="Wingdings" pitchFamily="2" charset="2"/>
              <a:buChar char="§"/>
            </a:pPr>
            <a:r>
              <a:rPr lang="en-US" sz="1800" dirty="0"/>
              <a:t>Primary Business Function / Purpose</a:t>
            </a:r>
          </a:p>
          <a:p>
            <a:pPr marL="236538" indent="-236538" algn="l" defTabSz="814388">
              <a:lnSpc>
                <a:spcPct val="95000"/>
              </a:lnSpc>
              <a:spcBef>
                <a:spcPct val="50000"/>
              </a:spcBef>
              <a:buClr>
                <a:schemeClr val="tx2"/>
              </a:buClr>
              <a:buSzPct val="100000"/>
              <a:buFont typeface="Wingdings" pitchFamily="2" charset="2"/>
              <a:buChar char="§"/>
            </a:pPr>
            <a:r>
              <a:rPr lang="en-US" sz="1800" dirty="0"/>
              <a:t>BC Requirements &amp; Cost Constraints</a:t>
            </a:r>
          </a:p>
          <a:p>
            <a:pPr marL="236538" indent="-236538" algn="l" defTabSz="814388">
              <a:lnSpc>
                <a:spcPct val="95000"/>
              </a:lnSpc>
              <a:spcBef>
                <a:spcPct val="50000"/>
              </a:spcBef>
              <a:buClr>
                <a:schemeClr val="tx2"/>
              </a:buClr>
              <a:buSzPct val="100000"/>
              <a:buFont typeface="Wingdings" pitchFamily="2" charset="2"/>
              <a:buChar char="§"/>
            </a:pPr>
            <a:r>
              <a:rPr lang="en-US" sz="1800" dirty="0"/>
              <a:t>Risk Capture &amp; Priorities</a:t>
            </a:r>
          </a:p>
          <a:p>
            <a:pPr marL="236538" indent="-236538" algn="l" defTabSz="814388">
              <a:lnSpc>
                <a:spcPct val="95000"/>
              </a:lnSpc>
              <a:spcBef>
                <a:spcPct val="50000"/>
              </a:spcBef>
              <a:buClr>
                <a:schemeClr val="tx2"/>
              </a:buClr>
              <a:buSzPct val="100000"/>
              <a:buFont typeface="Wingdings" pitchFamily="2" charset="2"/>
              <a:buChar char="§"/>
            </a:pPr>
            <a:r>
              <a:rPr lang="en-US" sz="1800" dirty="0" smtClean="0"/>
              <a:t>Identity Model: Integrate</a:t>
            </a:r>
            <a:r>
              <a:rPr lang="en-US" sz="1800" dirty="0"/>
              <a:t>, Federate or Segregate?</a:t>
            </a:r>
          </a:p>
          <a:p>
            <a:pPr marL="236538" indent="-236538" algn="l" defTabSz="814388">
              <a:lnSpc>
                <a:spcPct val="95000"/>
              </a:lnSpc>
              <a:spcBef>
                <a:spcPct val="50000"/>
              </a:spcBef>
              <a:buClr>
                <a:schemeClr val="tx2"/>
              </a:buClr>
              <a:buSzPct val="100000"/>
              <a:buFont typeface="Wingdings" pitchFamily="2" charset="2"/>
              <a:buChar char="§"/>
            </a:pPr>
            <a:r>
              <a:rPr lang="en-US" sz="1800" dirty="0"/>
              <a:t>Depth of Interoperability or Ecosystem Interaction?</a:t>
            </a:r>
          </a:p>
          <a:p>
            <a:pPr marL="236538" indent="-236538" algn="l" defTabSz="814388">
              <a:lnSpc>
                <a:spcPct val="95000"/>
              </a:lnSpc>
              <a:spcBef>
                <a:spcPct val="50000"/>
              </a:spcBef>
              <a:buClr>
                <a:schemeClr val="tx2"/>
              </a:buClr>
              <a:buSzPct val="100000"/>
              <a:buFont typeface="Wingdings" pitchFamily="2" charset="2"/>
              <a:buChar char="§"/>
            </a:pPr>
            <a:r>
              <a:rPr lang="en-US" sz="1800" dirty="0"/>
              <a:t>Expected Operational &amp; Management Models</a:t>
            </a:r>
          </a:p>
          <a:p>
            <a:pPr marL="236538" indent="-236538" algn="l" defTabSz="814388">
              <a:lnSpc>
                <a:spcPct val="95000"/>
              </a:lnSpc>
              <a:spcBef>
                <a:spcPct val="50000"/>
              </a:spcBef>
              <a:buClr>
                <a:schemeClr val="tx2"/>
              </a:buClr>
              <a:buSzPct val="100000"/>
              <a:buFont typeface="Wingdings" pitchFamily="2" charset="2"/>
              <a:buChar char="§"/>
            </a:pPr>
            <a:r>
              <a:rPr lang="en-US" sz="1800" dirty="0"/>
              <a:t>Regulatory Compliance &amp; Global Laws </a:t>
            </a:r>
          </a:p>
          <a:p>
            <a:pPr marL="236538" indent="-236538" algn="l" defTabSz="814388">
              <a:lnSpc>
                <a:spcPct val="95000"/>
              </a:lnSpc>
              <a:spcBef>
                <a:spcPct val="50000"/>
              </a:spcBef>
              <a:buClr>
                <a:schemeClr val="tx2"/>
              </a:buClr>
              <a:buSzPct val="100000"/>
              <a:buFont typeface="Wingdings" pitchFamily="2" charset="2"/>
              <a:buChar char="§"/>
            </a:pPr>
            <a:r>
              <a:rPr lang="en-US" sz="1800" dirty="0"/>
              <a:t>Degree or Layers of Virtualization </a:t>
            </a:r>
          </a:p>
          <a:p>
            <a:pPr marL="236538" indent="-236538" algn="l" defTabSz="814388">
              <a:lnSpc>
                <a:spcPct val="95000"/>
              </a:lnSpc>
              <a:spcBef>
                <a:spcPct val="50000"/>
              </a:spcBef>
              <a:buClr>
                <a:schemeClr val="tx2"/>
              </a:buClr>
              <a:buSzPct val="100000"/>
              <a:buFont typeface="Wingdings" pitchFamily="2" charset="2"/>
              <a:buChar char="§"/>
            </a:pPr>
            <a:r>
              <a:rPr lang="en-US" sz="1800" dirty="0"/>
              <a:t>Automation &amp; Provisioning Models</a:t>
            </a:r>
          </a:p>
          <a:p>
            <a:pPr marL="236538" indent="-236538" algn="l" defTabSz="814388">
              <a:lnSpc>
                <a:spcPct val="95000"/>
              </a:lnSpc>
              <a:spcBef>
                <a:spcPct val="50000"/>
              </a:spcBef>
              <a:buClr>
                <a:schemeClr val="tx2"/>
              </a:buClr>
              <a:buSzPct val="100000"/>
              <a:buFont typeface="Wingdings" pitchFamily="2" charset="2"/>
              <a:buChar char="§"/>
            </a:pPr>
            <a:r>
              <a:rPr lang="en-US" sz="1800" dirty="0"/>
              <a:t>App, User &amp; Data “Stories” / Workflows</a:t>
            </a:r>
          </a:p>
          <a:p>
            <a:pPr marL="236538" indent="-236538" algn="l" defTabSz="814388">
              <a:lnSpc>
                <a:spcPct val="95000"/>
              </a:lnSpc>
              <a:spcBef>
                <a:spcPct val="50000"/>
              </a:spcBef>
              <a:buClr>
                <a:schemeClr val="tx2"/>
              </a:buClr>
              <a:buSzPct val="100000"/>
              <a:buFont typeface="Wingdings" pitchFamily="2" charset="2"/>
              <a:buChar char="§"/>
            </a:pPr>
            <a:r>
              <a:rPr lang="en-US" sz="1800" dirty="0"/>
              <a:t>Access, Data &amp; Identity Lifecycle Management</a:t>
            </a:r>
          </a:p>
          <a:p>
            <a:pPr marL="236538" indent="-236538" algn="l" defTabSz="814388">
              <a:lnSpc>
                <a:spcPct val="95000"/>
              </a:lnSpc>
              <a:spcBef>
                <a:spcPct val="50000"/>
              </a:spcBef>
              <a:buClr>
                <a:schemeClr val="tx2"/>
              </a:buClr>
              <a:buSzPct val="100000"/>
              <a:buFont typeface="Wingdings" pitchFamily="2" charset="2"/>
              <a:buChar char="§"/>
            </a:pPr>
            <a:r>
              <a:rPr lang="en-US" sz="1800" dirty="0"/>
              <a:t>Policy Review (Align, Conflict or Gap?)</a:t>
            </a:r>
          </a:p>
        </p:txBody>
      </p:sp>
    </p:spTree>
    <p:extLst>
      <p:ext uri="{BB962C8B-B14F-4D97-AF65-F5344CB8AC3E}">
        <p14:creationId xmlns:p14="http://schemas.microsoft.com/office/powerpoint/2010/main" val="942029110"/>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Text Box 6"/>
          <p:cNvSpPr txBox="1">
            <a:spLocks noChangeArrowheads="1"/>
          </p:cNvSpPr>
          <p:nvPr/>
        </p:nvSpPr>
        <p:spPr bwMode="auto">
          <a:xfrm>
            <a:off x="603250" y="341313"/>
            <a:ext cx="16510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82124" tIns="41061" rIns="82124" bIns="41061">
            <a:spAutoFit/>
          </a:bodyPr>
          <a:lstStyle>
            <a:lvl1pPr defTabSz="814388">
              <a:defRPr sz="2400">
                <a:solidFill>
                  <a:schemeClr val="tx1"/>
                </a:solidFill>
                <a:latin typeface="Arial" charset="0"/>
                <a:cs typeface="Arial" charset="0"/>
              </a:defRPr>
            </a:lvl1pPr>
            <a:lvl2pPr marL="742950" indent="-285750" defTabSz="814388">
              <a:defRPr sz="2400">
                <a:solidFill>
                  <a:schemeClr val="tx1"/>
                </a:solidFill>
                <a:latin typeface="Arial" charset="0"/>
                <a:cs typeface="Arial" charset="0"/>
              </a:defRPr>
            </a:lvl2pPr>
            <a:lvl3pPr marL="1143000" indent="-228600" defTabSz="814388">
              <a:defRPr sz="2400">
                <a:solidFill>
                  <a:schemeClr val="tx1"/>
                </a:solidFill>
                <a:latin typeface="Arial" charset="0"/>
                <a:cs typeface="Arial" charset="0"/>
              </a:defRPr>
            </a:lvl3pPr>
            <a:lvl4pPr marL="1600200" indent="-228600" defTabSz="814388">
              <a:defRPr sz="2400">
                <a:solidFill>
                  <a:schemeClr val="tx1"/>
                </a:solidFill>
                <a:latin typeface="Arial" charset="0"/>
                <a:cs typeface="Arial" charset="0"/>
              </a:defRPr>
            </a:lvl4pPr>
            <a:lvl5pPr marL="2057400" indent="-228600" defTabSz="814388">
              <a:defRPr sz="2400">
                <a:solidFill>
                  <a:schemeClr val="tx1"/>
                </a:solidFill>
                <a:latin typeface="Arial" charset="0"/>
                <a:cs typeface="Arial" charset="0"/>
              </a:defRPr>
            </a:lvl5pPr>
            <a:lvl6pPr marL="2514600" indent="-228600" algn="ctr" defTabSz="814388" eaLnBrk="0" fontAlgn="base" hangingPunct="0">
              <a:lnSpc>
                <a:spcPct val="90000"/>
              </a:lnSpc>
              <a:spcBef>
                <a:spcPct val="0"/>
              </a:spcBef>
              <a:spcAft>
                <a:spcPct val="0"/>
              </a:spcAft>
              <a:defRPr sz="2400">
                <a:solidFill>
                  <a:schemeClr val="tx1"/>
                </a:solidFill>
                <a:latin typeface="Arial" charset="0"/>
                <a:cs typeface="Arial" charset="0"/>
              </a:defRPr>
            </a:lvl6pPr>
            <a:lvl7pPr marL="2971800" indent="-228600" algn="ctr" defTabSz="814388" eaLnBrk="0" fontAlgn="base" hangingPunct="0">
              <a:lnSpc>
                <a:spcPct val="90000"/>
              </a:lnSpc>
              <a:spcBef>
                <a:spcPct val="0"/>
              </a:spcBef>
              <a:spcAft>
                <a:spcPct val="0"/>
              </a:spcAft>
              <a:defRPr sz="2400">
                <a:solidFill>
                  <a:schemeClr val="tx1"/>
                </a:solidFill>
                <a:latin typeface="Arial" charset="0"/>
                <a:cs typeface="Arial" charset="0"/>
              </a:defRPr>
            </a:lvl7pPr>
            <a:lvl8pPr marL="3429000" indent="-228600" algn="ctr" defTabSz="814388" eaLnBrk="0" fontAlgn="base" hangingPunct="0">
              <a:lnSpc>
                <a:spcPct val="90000"/>
              </a:lnSpc>
              <a:spcBef>
                <a:spcPct val="0"/>
              </a:spcBef>
              <a:spcAft>
                <a:spcPct val="0"/>
              </a:spcAft>
              <a:defRPr sz="2400">
                <a:solidFill>
                  <a:schemeClr val="tx1"/>
                </a:solidFill>
                <a:latin typeface="Arial" charset="0"/>
                <a:cs typeface="Arial" charset="0"/>
              </a:defRPr>
            </a:lvl8pPr>
            <a:lvl9pPr marL="3886200" indent="-228600" algn="ctr" defTabSz="814388" eaLnBrk="0" fontAlgn="base" hangingPunct="0">
              <a:lnSpc>
                <a:spcPct val="90000"/>
              </a:lnSpc>
              <a:spcBef>
                <a:spcPct val="0"/>
              </a:spcBef>
              <a:spcAft>
                <a:spcPct val="0"/>
              </a:spcAft>
              <a:defRPr sz="2400">
                <a:solidFill>
                  <a:schemeClr val="tx1"/>
                </a:solidFill>
                <a:latin typeface="Arial" charset="0"/>
                <a:cs typeface="Arial" charset="0"/>
              </a:defRPr>
            </a:lvl9pPr>
          </a:lstStyle>
          <a:p>
            <a:endParaRPr lang="en-US"/>
          </a:p>
        </p:txBody>
      </p:sp>
      <p:sp>
        <p:nvSpPr>
          <p:cNvPr id="278531" name="Text Box 7"/>
          <p:cNvSpPr txBox="1">
            <a:spLocks noChangeArrowheads="1"/>
          </p:cNvSpPr>
          <p:nvPr/>
        </p:nvSpPr>
        <p:spPr bwMode="auto">
          <a:xfrm>
            <a:off x="304800" y="676275"/>
            <a:ext cx="91440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defTabSz="814388">
              <a:defRPr sz="2400">
                <a:solidFill>
                  <a:schemeClr val="tx1"/>
                </a:solidFill>
                <a:latin typeface="Arial" charset="0"/>
                <a:cs typeface="Arial" charset="0"/>
              </a:defRPr>
            </a:lvl1pPr>
            <a:lvl2pPr marL="742950" indent="-285750" defTabSz="814388">
              <a:defRPr sz="2400">
                <a:solidFill>
                  <a:schemeClr val="tx1"/>
                </a:solidFill>
                <a:latin typeface="Arial" charset="0"/>
                <a:cs typeface="Arial" charset="0"/>
              </a:defRPr>
            </a:lvl2pPr>
            <a:lvl3pPr marL="1143000" indent="-228600" defTabSz="814388">
              <a:defRPr sz="2400">
                <a:solidFill>
                  <a:schemeClr val="tx1"/>
                </a:solidFill>
                <a:latin typeface="Arial" charset="0"/>
                <a:cs typeface="Arial" charset="0"/>
              </a:defRPr>
            </a:lvl3pPr>
            <a:lvl4pPr marL="1600200" indent="-228600" defTabSz="814388">
              <a:defRPr sz="2400">
                <a:solidFill>
                  <a:schemeClr val="tx1"/>
                </a:solidFill>
                <a:latin typeface="Arial" charset="0"/>
                <a:cs typeface="Arial" charset="0"/>
              </a:defRPr>
            </a:lvl4pPr>
            <a:lvl5pPr marL="2057400" indent="-228600" defTabSz="814388">
              <a:defRPr sz="2400">
                <a:solidFill>
                  <a:schemeClr val="tx1"/>
                </a:solidFill>
                <a:latin typeface="Arial" charset="0"/>
                <a:cs typeface="Arial" charset="0"/>
              </a:defRPr>
            </a:lvl5pPr>
            <a:lvl6pPr marL="2514600" indent="-228600" algn="ctr" defTabSz="814388" eaLnBrk="0" fontAlgn="base" hangingPunct="0">
              <a:lnSpc>
                <a:spcPct val="90000"/>
              </a:lnSpc>
              <a:spcBef>
                <a:spcPct val="0"/>
              </a:spcBef>
              <a:spcAft>
                <a:spcPct val="0"/>
              </a:spcAft>
              <a:defRPr sz="2400">
                <a:solidFill>
                  <a:schemeClr val="tx1"/>
                </a:solidFill>
                <a:latin typeface="Arial" charset="0"/>
                <a:cs typeface="Arial" charset="0"/>
              </a:defRPr>
            </a:lvl6pPr>
            <a:lvl7pPr marL="2971800" indent="-228600" algn="ctr" defTabSz="814388" eaLnBrk="0" fontAlgn="base" hangingPunct="0">
              <a:lnSpc>
                <a:spcPct val="90000"/>
              </a:lnSpc>
              <a:spcBef>
                <a:spcPct val="0"/>
              </a:spcBef>
              <a:spcAft>
                <a:spcPct val="0"/>
              </a:spcAft>
              <a:defRPr sz="2400">
                <a:solidFill>
                  <a:schemeClr val="tx1"/>
                </a:solidFill>
                <a:latin typeface="Arial" charset="0"/>
                <a:cs typeface="Arial" charset="0"/>
              </a:defRPr>
            </a:lvl7pPr>
            <a:lvl8pPr marL="3429000" indent="-228600" algn="ctr" defTabSz="814388" eaLnBrk="0" fontAlgn="base" hangingPunct="0">
              <a:lnSpc>
                <a:spcPct val="90000"/>
              </a:lnSpc>
              <a:spcBef>
                <a:spcPct val="0"/>
              </a:spcBef>
              <a:spcAft>
                <a:spcPct val="0"/>
              </a:spcAft>
              <a:defRPr sz="2400">
                <a:solidFill>
                  <a:schemeClr val="tx1"/>
                </a:solidFill>
                <a:latin typeface="Arial" charset="0"/>
                <a:cs typeface="Arial" charset="0"/>
              </a:defRPr>
            </a:lvl8pPr>
            <a:lvl9pPr marL="3886200" indent="-228600" algn="ctr" defTabSz="814388" eaLnBrk="0" fontAlgn="base" hangingPunct="0">
              <a:lnSpc>
                <a:spcPct val="90000"/>
              </a:lnSpc>
              <a:spcBef>
                <a:spcPct val="0"/>
              </a:spcBef>
              <a:spcAft>
                <a:spcPct val="0"/>
              </a:spcAft>
              <a:defRPr sz="2400">
                <a:solidFill>
                  <a:schemeClr val="tx1"/>
                </a:solidFill>
                <a:latin typeface="Arial" charset="0"/>
                <a:cs typeface="Arial" charset="0"/>
              </a:defRPr>
            </a:lvl9pPr>
          </a:lstStyle>
          <a:p>
            <a:pPr algn="l"/>
            <a:r>
              <a:rPr lang="en-US" sz="2800" b="1" dirty="0"/>
              <a:t>More Holistic Approach to</a:t>
            </a:r>
            <a:r>
              <a:rPr lang="en-US" sz="2800" b="1" dirty="0">
                <a:solidFill>
                  <a:schemeClr val="hlink"/>
                </a:solidFill>
              </a:rPr>
              <a:t> </a:t>
            </a:r>
            <a:r>
              <a:rPr lang="en-US" sz="2800" b="1" i="1" dirty="0">
                <a:solidFill>
                  <a:schemeClr val="folHlink"/>
                </a:solidFill>
              </a:rPr>
              <a:t>Cloud Architecture</a:t>
            </a:r>
            <a:r>
              <a:rPr lang="en-US" sz="2800" b="1" dirty="0">
                <a:solidFill>
                  <a:srgbClr val="0183B7"/>
                </a:solidFill>
              </a:rPr>
              <a:t> </a:t>
            </a:r>
          </a:p>
          <a:p>
            <a:pPr algn="l"/>
            <a:endParaRPr lang="en-US" sz="2800" b="1" dirty="0">
              <a:solidFill>
                <a:srgbClr val="FF9933"/>
              </a:solidFill>
            </a:endParaRPr>
          </a:p>
        </p:txBody>
      </p:sp>
      <p:sp>
        <p:nvSpPr>
          <p:cNvPr id="278533" name="Rectangle 5"/>
          <p:cNvSpPr>
            <a:spLocks noChangeArrowheads="1"/>
          </p:cNvSpPr>
          <p:nvPr/>
        </p:nvSpPr>
        <p:spPr bwMode="auto">
          <a:xfrm>
            <a:off x="6943725" y="-9525"/>
            <a:ext cx="22002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OPERATE</a:t>
            </a:r>
          </a:p>
        </p:txBody>
      </p:sp>
      <p:sp>
        <p:nvSpPr>
          <p:cNvPr id="278534" name="Rectangle 6"/>
          <p:cNvSpPr>
            <a:spLocks noChangeArrowheads="1"/>
          </p:cNvSpPr>
          <p:nvPr/>
        </p:nvSpPr>
        <p:spPr bwMode="auto">
          <a:xfrm>
            <a:off x="4629150" y="-9525"/>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IMPLEMENT</a:t>
            </a:r>
          </a:p>
        </p:txBody>
      </p:sp>
      <p:sp>
        <p:nvSpPr>
          <p:cNvPr id="278535" name="Rectangle 7"/>
          <p:cNvSpPr>
            <a:spLocks noChangeArrowheads="1"/>
          </p:cNvSpPr>
          <p:nvPr/>
        </p:nvSpPr>
        <p:spPr bwMode="auto">
          <a:xfrm>
            <a:off x="0" y="-9525"/>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PLAN</a:t>
            </a:r>
          </a:p>
        </p:txBody>
      </p:sp>
      <p:sp>
        <p:nvSpPr>
          <p:cNvPr id="278537" name="Text Box 9"/>
          <p:cNvSpPr txBox="1">
            <a:spLocks noChangeArrowheads="1"/>
          </p:cNvSpPr>
          <p:nvPr/>
        </p:nvSpPr>
        <p:spPr bwMode="auto">
          <a:xfrm>
            <a:off x="0" y="295275"/>
            <a:ext cx="8572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strategy</a:t>
            </a:r>
          </a:p>
        </p:txBody>
      </p:sp>
      <p:sp>
        <p:nvSpPr>
          <p:cNvPr id="278538" name="Text Box 10"/>
          <p:cNvSpPr txBox="1">
            <a:spLocks noChangeArrowheads="1"/>
          </p:cNvSpPr>
          <p:nvPr/>
        </p:nvSpPr>
        <p:spPr bwMode="auto">
          <a:xfrm>
            <a:off x="2066925" y="295275"/>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BC</a:t>
            </a:r>
          </a:p>
        </p:txBody>
      </p:sp>
      <p:sp>
        <p:nvSpPr>
          <p:cNvPr id="278540" name="Text Box 12"/>
          <p:cNvSpPr txBox="1">
            <a:spLocks noChangeArrowheads="1"/>
          </p:cNvSpPr>
          <p:nvPr/>
        </p:nvSpPr>
        <p:spPr bwMode="auto">
          <a:xfrm>
            <a:off x="2562225" y="296863"/>
            <a:ext cx="752475" cy="267590"/>
          </a:xfrm>
          <a:prstGeom prst="rect">
            <a:avLst/>
          </a:prstGeom>
          <a:solidFill>
            <a:srgbClr val="99CC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000000"/>
                </a:solidFill>
              </a:rPr>
              <a:t>arch</a:t>
            </a:r>
          </a:p>
        </p:txBody>
      </p:sp>
      <p:sp>
        <p:nvSpPr>
          <p:cNvPr id="278541" name="Text Box 13"/>
          <p:cNvSpPr txBox="1">
            <a:spLocks noChangeArrowheads="1"/>
          </p:cNvSpPr>
          <p:nvPr/>
        </p:nvSpPr>
        <p:spPr bwMode="auto">
          <a:xfrm>
            <a:off x="3314700" y="295275"/>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CC</a:t>
            </a:r>
          </a:p>
        </p:txBody>
      </p:sp>
      <p:sp>
        <p:nvSpPr>
          <p:cNvPr id="278542" name="Text Box 14"/>
          <p:cNvSpPr txBox="1">
            <a:spLocks noChangeArrowheads="1"/>
          </p:cNvSpPr>
          <p:nvPr/>
        </p:nvSpPr>
        <p:spPr bwMode="auto">
          <a:xfrm>
            <a:off x="4495800" y="296863"/>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EC</a:t>
            </a:r>
          </a:p>
        </p:txBody>
      </p:sp>
      <p:sp>
        <p:nvSpPr>
          <p:cNvPr id="278543" name="Text Box 15"/>
          <p:cNvSpPr txBox="1">
            <a:spLocks noChangeArrowheads="1"/>
          </p:cNvSpPr>
          <p:nvPr/>
        </p:nvSpPr>
        <p:spPr bwMode="auto">
          <a:xfrm>
            <a:off x="3810000" y="296863"/>
            <a:ext cx="6858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design</a:t>
            </a:r>
          </a:p>
        </p:txBody>
      </p:sp>
      <p:sp>
        <p:nvSpPr>
          <p:cNvPr id="278544" name="Text Box 16"/>
          <p:cNvSpPr txBox="1">
            <a:spLocks noChangeArrowheads="1"/>
          </p:cNvSpPr>
          <p:nvPr/>
        </p:nvSpPr>
        <p:spPr bwMode="auto">
          <a:xfrm>
            <a:off x="4991100" y="295275"/>
            <a:ext cx="5905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build</a:t>
            </a:r>
          </a:p>
        </p:txBody>
      </p:sp>
      <p:sp>
        <p:nvSpPr>
          <p:cNvPr id="278545" name="Text Box 17"/>
          <p:cNvSpPr txBox="1">
            <a:spLocks noChangeArrowheads="1"/>
          </p:cNvSpPr>
          <p:nvPr/>
        </p:nvSpPr>
        <p:spPr bwMode="auto">
          <a:xfrm>
            <a:off x="6791325" y="295275"/>
            <a:ext cx="6953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deploy</a:t>
            </a:r>
          </a:p>
        </p:txBody>
      </p:sp>
      <p:sp>
        <p:nvSpPr>
          <p:cNvPr id="278546" name="Text Box 18"/>
          <p:cNvSpPr txBox="1">
            <a:spLocks noChangeArrowheads="1"/>
          </p:cNvSpPr>
          <p:nvPr/>
        </p:nvSpPr>
        <p:spPr bwMode="auto">
          <a:xfrm>
            <a:off x="5581650" y="295275"/>
            <a:ext cx="5048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test</a:t>
            </a:r>
          </a:p>
        </p:txBody>
      </p:sp>
      <p:sp>
        <p:nvSpPr>
          <p:cNvPr id="278547" name="Text Box 19"/>
          <p:cNvSpPr txBox="1">
            <a:spLocks noChangeArrowheads="1"/>
          </p:cNvSpPr>
          <p:nvPr/>
        </p:nvSpPr>
        <p:spPr bwMode="auto">
          <a:xfrm>
            <a:off x="6086475" y="295275"/>
            <a:ext cx="709613"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review</a:t>
            </a:r>
          </a:p>
        </p:txBody>
      </p:sp>
      <p:sp>
        <p:nvSpPr>
          <p:cNvPr id="278548" name="Text Box 20"/>
          <p:cNvSpPr txBox="1">
            <a:spLocks noChangeArrowheads="1"/>
          </p:cNvSpPr>
          <p:nvPr/>
        </p:nvSpPr>
        <p:spPr bwMode="auto">
          <a:xfrm>
            <a:off x="7486650" y="295275"/>
            <a:ext cx="814388"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support</a:t>
            </a:r>
          </a:p>
        </p:txBody>
      </p:sp>
      <p:sp>
        <p:nvSpPr>
          <p:cNvPr id="278549" name="Text Box 21"/>
          <p:cNvSpPr txBox="1">
            <a:spLocks noChangeArrowheads="1"/>
          </p:cNvSpPr>
          <p:nvPr/>
        </p:nvSpPr>
        <p:spPr bwMode="auto">
          <a:xfrm>
            <a:off x="8301038" y="295275"/>
            <a:ext cx="842962"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measure</a:t>
            </a:r>
          </a:p>
        </p:txBody>
      </p:sp>
      <p:sp>
        <p:nvSpPr>
          <p:cNvPr id="278550" name="Rectangle 22"/>
          <p:cNvSpPr>
            <a:spLocks noChangeArrowheads="1"/>
          </p:cNvSpPr>
          <p:nvPr/>
        </p:nvSpPr>
        <p:spPr bwMode="auto">
          <a:xfrm>
            <a:off x="2314575" y="-9525"/>
            <a:ext cx="2314575" cy="304800"/>
          </a:xfrm>
          <a:prstGeom prst="rect">
            <a:avLst/>
          </a:prstGeom>
          <a:solidFill>
            <a:srgbClr val="0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000000"/>
                </a:solidFill>
              </a:rPr>
              <a:t>DESIGN</a:t>
            </a:r>
          </a:p>
        </p:txBody>
      </p:sp>
      <p:sp>
        <p:nvSpPr>
          <p:cNvPr id="278551" name="Text Box 23"/>
          <p:cNvSpPr txBox="1">
            <a:spLocks noChangeArrowheads="1"/>
          </p:cNvSpPr>
          <p:nvPr/>
        </p:nvSpPr>
        <p:spPr bwMode="auto">
          <a:xfrm>
            <a:off x="858838" y="295275"/>
            <a:ext cx="1208087"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requirements</a:t>
            </a:r>
          </a:p>
        </p:txBody>
      </p:sp>
      <p:pic>
        <p:nvPicPr>
          <p:cNvPr id="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611" y="1196975"/>
            <a:ext cx="8586789" cy="557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8620651"/>
      </p:ext>
    </p:extLst>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ChangeArrowheads="1"/>
          </p:cNvSpPr>
          <p:nvPr>
            <p:ph type="title"/>
          </p:nvPr>
        </p:nvSpPr>
        <p:spPr>
          <a:xfrm>
            <a:off x="636588" y="666750"/>
            <a:ext cx="8145462" cy="838200"/>
          </a:xfrm>
        </p:spPr>
        <p:txBody>
          <a:bodyPr/>
          <a:lstStyle/>
          <a:p>
            <a:r>
              <a:rPr lang="en-US" smtClean="0"/>
              <a:t>Establishing Tollgates: </a:t>
            </a:r>
            <a:r>
              <a:rPr lang="en-US" i="1" smtClean="0">
                <a:solidFill>
                  <a:schemeClr val="folHlink"/>
                </a:solidFill>
              </a:rPr>
              <a:t>CC</a:t>
            </a:r>
          </a:p>
        </p:txBody>
      </p:sp>
      <p:sp>
        <p:nvSpPr>
          <p:cNvPr id="311299" name="Rectangle 3"/>
          <p:cNvSpPr>
            <a:spLocks noChangeArrowheads="1"/>
          </p:cNvSpPr>
          <p:nvPr/>
        </p:nvSpPr>
        <p:spPr bwMode="auto">
          <a:xfrm>
            <a:off x="6943725" y="-3324"/>
            <a:ext cx="22002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OPERATE</a:t>
            </a:r>
          </a:p>
        </p:txBody>
      </p:sp>
      <p:sp>
        <p:nvSpPr>
          <p:cNvPr id="311300" name="Rectangle 4"/>
          <p:cNvSpPr>
            <a:spLocks noChangeArrowheads="1"/>
          </p:cNvSpPr>
          <p:nvPr/>
        </p:nvSpPr>
        <p:spPr bwMode="auto">
          <a:xfrm>
            <a:off x="4629150" y="-3324"/>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IMPLEMENT</a:t>
            </a:r>
          </a:p>
        </p:txBody>
      </p:sp>
      <p:sp>
        <p:nvSpPr>
          <p:cNvPr id="311303" name="Text Box 7"/>
          <p:cNvSpPr txBox="1">
            <a:spLocks noChangeArrowheads="1"/>
          </p:cNvSpPr>
          <p:nvPr/>
        </p:nvSpPr>
        <p:spPr bwMode="auto">
          <a:xfrm>
            <a:off x="0" y="301476"/>
            <a:ext cx="8572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strategy</a:t>
            </a:r>
          </a:p>
        </p:txBody>
      </p:sp>
      <p:sp>
        <p:nvSpPr>
          <p:cNvPr id="311305" name="Text Box 9"/>
          <p:cNvSpPr txBox="1">
            <a:spLocks noChangeArrowheads="1"/>
          </p:cNvSpPr>
          <p:nvPr/>
        </p:nvSpPr>
        <p:spPr bwMode="auto">
          <a:xfrm>
            <a:off x="2562225" y="303064"/>
            <a:ext cx="75247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arch</a:t>
            </a:r>
          </a:p>
        </p:txBody>
      </p:sp>
      <p:sp>
        <p:nvSpPr>
          <p:cNvPr id="311306" name="Text Box 10"/>
          <p:cNvSpPr txBox="1">
            <a:spLocks noChangeArrowheads="1"/>
          </p:cNvSpPr>
          <p:nvPr/>
        </p:nvSpPr>
        <p:spPr bwMode="auto">
          <a:xfrm>
            <a:off x="3314700" y="290843"/>
            <a:ext cx="495300" cy="267590"/>
          </a:xfrm>
          <a:prstGeom prst="rect">
            <a:avLst/>
          </a:prstGeom>
          <a:solidFill>
            <a:srgbClr val="99CC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dirty="0">
                <a:solidFill>
                  <a:srgbClr val="000000"/>
                </a:solidFill>
              </a:rPr>
              <a:t>CC</a:t>
            </a:r>
          </a:p>
        </p:txBody>
      </p:sp>
      <p:sp>
        <p:nvSpPr>
          <p:cNvPr id="311307" name="Text Box 11"/>
          <p:cNvSpPr txBox="1">
            <a:spLocks noChangeArrowheads="1"/>
          </p:cNvSpPr>
          <p:nvPr/>
        </p:nvSpPr>
        <p:spPr bwMode="auto">
          <a:xfrm>
            <a:off x="4495800" y="303064"/>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EC</a:t>
            </a:r>
          </a:p>
        </p:txBody>
      </p:sp>
      <p:sp>
        <p:nvSpPr>
          <p:cNvPr id="311308" name="Text Box 12"/>
          <p:cNvSpPr txBox="1">
            <a:spLocks noChangeArrowheads="1"/>
          </p:cNvSpPr>
          <p:nvPr/>
        </p:nvSpPr>
        <p:spPr bwMode="auto">
          <a:xfrm>
            <a:off x="3810000" y="303064"/>
            <a:ext cx="6858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design</a:t>
            </a:r>
          </a:p>
        </p:txBody>
      </p:sp>
      <p:sp>
        <p:nvSpPr>
          <p:cNvPr id="311309" name="Text Box 13"/>
          <p:cNvSpPr txBox="1">
            <a:spLocks noChangeArrowheads="1"/>
          </p:cNvSpPr>
          <p:nvPr/>
        </p:nvSpPr>
        <p:spPr bwMode="auto">
          <a:xfrm>
            <a:off x="4991100" y="301476"/>
            <a:ext cx="5905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build</a:t>
            </a:r>
          </a:p>
        </p:txBody>
      </p:sp>
      <p:sp>
        <p:nvSpPr>
          <p:cNvPr id="311310" name="Text Box 14"/>
          <p:cNvSpPr txBox="1">
            <a:spLocks noChangeArrowheads="1"/>
          </p:cNvSpPr>
          <p:nvPr/>
        </p:nvSpPr>
        <p:spPr bwMode="auto">
          <a:xfrm>
            <a:off x="6791325" y="301476"/>
            <a:ext cx="6953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deploy</a:t>
            </a:r>
          </a:p>
        </p:txBody>
      </p:sp>
      <p:sp>
        <p:nvSpPr>
          <p:cNvPr id="311311" name="Text Box 15"/>
          <p:cNvSpPr txBox="1">
            <a:spLocks noChangeArrowheads="1"/>
          </p:cNvSpPr>
          <p:nvPr/>
        </p:nvSpPr>
        <p:spPr bwMode="auto">
          <a:xfrm>
            <a:off x="5581650" y="301476"/>
            <a:ext cx="5048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test</a:t>
            </a:r>
          </a:p>
        </p:txBody>
      </p:sp>
      <p:sp>
        <p:nvSpPr>
          <p:cNvPr id="311312" name="Text Box 16"/>
          <p:cNvSpPr txBox="1">
            <a:spLocks noChangeArrowheads="1"/>
          </p:cNvSpPr>
          <p:nvPr/>
        </p:nvSpPr>
        <p:spPr bwMode="auto">
          <a:xfrm>
            <a:off x="6086475" y="301476"/>
            <a:ext cx="709613"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review</a:t>
            </a:r>
          </a:p>
        </p:txBody>
      </p:sp>
      <p:sp>
        <p:nvSpPr>
          <p:cNvPr id="311313" name="Text Box 17"/>
          <p:cNvSpPr txBox="1">
            <a:spLocks noChangeArrowheads="1"/>
          </p:cNvSpPr>
          <p:nvPr/>
        </p:nvSpPr>
        <p:spPr bwMode="auto">
          <a:xfrm>
            <a:off x="7486650" y="301476"/>
            <a:ext cx="814388"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support</a:t>
            </a:r>
          </a:p>
        </p:txBody>
      </p:sp>
      <p:sp>
        <p:nvSpPr>
          <p:cNvPr id="311314" name="Text Box 18"/>
          <p:cNvSpPr txBox="1">
            <a:spLocks noChangeArrowheads="1"/>
          </p:cNvSpPr>
          <p:nvPr/>
        </p:nvSpPr>
        <p:spPr bwMode="auto">
          <a:xfrm>
            <a:off x="8301038" y="301476"/>
            <a:ext cx="842962"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measure</a:t>
            </a:r>
          </a:p>
        </p:txBody>
      </p:sp>
      <p:sp>
        <p:nvSpPr>
          <p:cNvPr id="311315" name="Text Box 19"/>
          <p:cNvSpPr txBox="1">
            <a:spLocks noChangeArrowheads="1"/>
          </p:cNvSpPr>
          <p:nvPr/>
        </p:nvSpPr>
        <p:spPr bwMode="auto">
          <a:xfrm>
            <a:off x="858838" y="301476"/>
            <a:ext cx="1208087"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requirements</a:t>
            </a:r>
          </a:p>
        </p:txBody>
      </p:sp>
      <p:sp>
        <p:nvSpPr>
          <p:cNvPr id="311316" name="Text Box 20"/>
          <p:cNvSpPr txBox="1">
            <a:spLocks noChangeArrowheads="1"/>
          </p:cNvSpPr>
          <p:nvPr/>
        </p:nvSpPr>
        <p:spPr bwMode="auto">
          <a:xfrm>
            <a:off x="2066925" y="301476"/>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BC</a:t>
            </a:r>
          </a:p>
        </p:txBody>
      </p:sp>
      <p:sp>
        <p:nvSpPr>
          <p:cNvPr id="311317" name="Rectangle 21"/>
          <p:cNvSpPr>
            <a:spLocks noChangeArrowheads="1"/>
          </p:cNvSpPr>
          <p:nvPr/>
        </p:nvSpPr>
        <p:spPr bwMode="auto">
          <a:xfrm>
            <a:off x="608013" y="1695450"/>
            <a:ext cx="8193087" cy="478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lstStyle/>
          <a:p>
            <a:pPr marL="236538" indent="-236538" algn="l" defTabSz="814388">
              <a:lnSpc>
                <a:spcPct val="95000"/>
              </a:lnSpc>
              <a:spcBef>
                <a:spcPct val="50000"/>
              </a:spcBef>
              <a:buClr>
                <a:schemeClr val="tx2"/>
              </a:buClr>
              <a:buSzPct val="100000"/>
              <a:buFont typeface="Wingdings" pitchFamily="2" charset="2"/>
              <a:buChar char="§"/>
            </a:pPr>
            <a:r>
              <a:rPr lang="en-US" sz="2000"/>
              <a:t>Like the BC, Concept Commit time presents you with an opportunity to </a:t>
            </a:r>
            <a:r>
              <a:rPr lang="en-US" sz="2000" b="1" i="1"/>
              <a:t>put issues, risks and decisions</a:t>
            </a:r>
            <a:r>
              <a:rPr lang="en-US" sz="2000"/>
              <a:t> in front of a decision-making body in a repeatable fashion</a:t>
            </a:r>
          </a:p>
          <a:p>
            <a:pPr marL="236538" indent="-236538" algn="l" defTabSz="814388">
              <a:lnSpc>
                <a:spcPct val="95000"/>
              </a:lnSpc>
              <a:spcBef>
                <a:spcPct val="50000"/>
              </a:spcBef>
              <a:buClr>
                <a:schemeClr val="tx2"/>
              </a:buClr>
              <a:buSzPct val="100000"/>
              <a:buFont typeface="Wingdings" pitchFamily="2" charset="2"/>
              <a:buChar char="§"/>
            </a:pPr>
            <a:r>
              <a:rPr lang="en-US" sz="2000"/>
              <a:t>CC may also present you with an opportunity to </a:t>
            </a:r>
            <a:r>
              <a:rPr lang="en-US" sz="2000" b="1" i="1"/>
              <a:t>challenge existing assumptions about a particular Cloud-based solution</a:t>
            </a:r>
            <a:r>
              <a:rPr lang="en-US" sz="2000"/>
              <a:t>, especially if there are open questions around cost management, scale, risk, etc.</a:t>
            </a:r>
          </a:p>
          <a:p>
            <a:pPr marL="236538" indent="-236538" algn="l" defTabSz="814388">
              <a:lnSpc>
                <a:spcPct val="95000"/>
              </a:lnSpc>
              <a:spcBef>
                <a:spcPct val="50000"/>
              </a:spcBef>
              <a:buClr>
                <a:schemeClr val="tx2"/>
              </a:buClr>
              <a:buSzPct val="100000"/>
              <a:buFont typeface="Wingdings" pitchFamily="2" charset="2"/>
              <a:buChar char="§"/>
            </a:pPr>
            <a:r>
              <a:rPr lang="en-US" sz="2000"/>
              <a:t>CC is also the time to begin to </a:t>
            </a:r>
            <a:r>
              <a:rPr lang="en-US" sz="2000" b="1" i="1"/>
              <a:t>capture involvement of key resources in design work</a:t>
            </a:r>
            <a:r>
              <a:rPr lang="en-US" sz="2000"/>
              <a:t>, especially where you may be competing for key resources in critical areas.  Be sure to have full capture of expected allocations for all parties involved</a:t>
            </a:r>
          </a:p>
          <a:p>
            <a:pPr marL="236538" indent="-236538" algn="l" defTabSz="814388">
              <a:lnSpc>
                <a:spcPct val="95000"/>
              </a:lnSpc>
              <a:spcBef>
                <a:spcPct val="50000"/>
              </a:spcBef>
              <a:buClr>
                <a:schemeClr val="tx2"/>
              </a:buClr>
              <a:buSzPct val="100000"/>
              <a:buFont typeface="Wingdings" pitchFamily="2" charset="2"/>
              <a:buChar char="§"/>
            </a:pPr>
            <a:r>
              <a:rPr lang="en-US" sz="2000"/>
              <a:t>Depending on where you are in the Cloud SP selection process, you may or may not choose to </a:t>
            </a:r>
            <a:r>
              <a:rPr lang="en-US" sz="2000" b="1" i="1"/>
              <a:t>involve an intended SP at this juncture</a:t>
            </a:r>
            <a:r>
              <a:rPr lang="en-US" sz="2000"/>
              <a:t>, especially as you enter into the critical Design phase (key)</a:t>
            </a:r>
          </a:p>
          <a:p>
            <a:pPr marL="236538" indent="-236538" algn="l" defTabSz="814388">
              <a:lnSpc>
                <a:spcPct val="95000"/>
              </a:lnSpc>
              <a:spcBef>
                <a:spcPct val="50000"/>
              </a:spcBef>
              <a:buClr>
                <a:schemeClr val="tx2"/>
              </a:buClr>
              <a:buSzPct val="100000"/>
              <a:buFont typeface="Wingdings" pitchFamily="2" charset="2"/>
              <a:buChar char="§"/>
            </a:pPr>
            <a:endParaRPr lang="en-US" sz="2000"/>
          </a:p>
        </p:txBody>
      </p:sp>
      <p:sp>
        <p:nvSpPr>
          <p:cNvPr id="311318" name="Rectangle 22"/>
          <p:cNvSpPr>
            <a:spLocks noChangeArrowheads="1"/>
          </p:cNvSpPr>
          <p:nvPr/>
        </p:nvSpPr>
        <p:spPr bwMode="auto">
          <a:xfrm>
            <a:off x="0" y="-3324"/>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PLAN</a:t>
            </a:r>
          </a:p>
        </p:txBody>
      </p:sp>
      <p:sp>
        <p:nvSpPr>
          <p:cNvPr id="311319" name="Rectangle 23"/>
          <p:cNvSpPr>
            <a:spLocks noChangeArrowheads="1"/>
          </p:cNvSpPr>
          <p:nvPr/>
        </p:nvSpPr>
        <p:spPr bwMode="auto">
          <a:xfrm>
            <a:off x="2314575" y="-3324"/>
            <a:ext cx="2314575" cy="304800"/>
          </a:xfrm>
          <a:prstGeom prst="rect">
            <a:avLst/>
          </a:prstGeom>
          <a:solidFill>
            <a:srgbClr val="0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000000"/>
                </a:solidFill>
              </a:rPr>
              <a:t>DESIGN</a:t>
            </a:r>
          </a:p>
        </p:txBody>
      </p:sp>
    </p:spTree>
    <p:extLst>
      <p:ext uri="{BB962C8B-B14F-4D97-AF65-F5344CB8AC3E}">
        <p14:creationId xmlns:p14="http://schemas.microsoft.com/office/powerpoint/2010/main" val="1380963448"/>
      </p:ext>
    </p:extLst>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2"/>
          <p:cNvSpPr>
            <a:spLocks noGrp="1" noChangeArrowheads="1"/>
          </p:cNvSpPr>
          <p:nvPr>
            <p:ph type="title"/>
          </p:nvPr>
        </p:nvSpPr>
        <p:spPr>
          <a:xfrm>
            <a:off x="636588" y="666750"/>
            <a:ext cx="8145462" cy="838200"/>
          </a:xfrm>
        </p:spPr>
        <p:txBody>
          <a:bodyPr/>
          <a:lstStyle/>
          <a:p>
            <a:r>
              <a:rPr lang="en-US" smtClean="0"/>
              <a:t>Navigating </a:t>
            </a:r>
            <a:r>
              <a:rPr lang="en-US" i="1" smtClean="0">
                <a:solidFill>
                  <a:schemeClr val="folHlink"/>
                </a:solidFill>
              </a:rPr>
              <a:t>Cloud Design</a:t>
            </a:r>
          </a:p>
        </p:txBody>
      </p:sp>
      <p:sp>
        <p:nvSpPr>
          <p:cNvPr id="312323" name="Rectangle 3"/>
          <p:cNvSpPr>
            <a:spLocks noChangeArrowheads="1"/>
          </p:cNvSpPr>
          <p:nvPr/>
        </p:nvSpPr>
        <p:spPr bwMode="auto">
          <a:xfrm>
            <a:off x="6943725" y="7309"/>
            <a:ext cx="22002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OPERATE</a:t>
            </a:r>
          </a:p>
        </p:txBody>
      </p:sp>
      <p:sp>
        <p:nvSpPr>
          <p:cNvPr id="312324" name="Rectangle 4"/>
          <p:cNvSpPr>
            <a:spLocks noChangeArrowheads="1"/>
          </p:cNvSpPr>
          <p:nvPr/>
        </p:nvSpPr>
        <p:spPr bwMode="auto">
          <a:xfrm>
            <a:off x="4629150" y="7309"/>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IMPLEMENT</a:t>
            </a:r>
          </a:p>
        </p:txBody>
      </p:sp>
      <p:sp>
        <p:nvSpPr>
          <p:cNvPr id="312327" name="Text Box 7"/>
          <p:cNvSpPr txBox="1">
            <a:spLocks noChangeArrowheads="1"/>
          </p:cNvSpPr>
          <p:nvPr/>
        </p:nvSpPr>
        <p:spPr bwMode="auto">
          <a:xfrm>
            <a:off x="0" y="312109"/>
            <a:ext cx="8572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strategy</a:t>
            </a:r>
          </a:p>
        </p:txBody>
      </p:sp>
      <p:sp>
        <p:nvSpPr>
          <p:cNvPr id="312329" name="Text Box 9"/>
          <p:cNvSpPr txBox="1">
            <a:spLocks noChangeArrowheads="1"/>
          </p:cNvSpPr>
          <p:nvPr/>
        </p:nvSpPr>
        <p:spPr bwMode="auto">
          <a:xfrm>
            <a:off x="2562225" y="313697"/>
            <a:ext cx="75247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arch</a:t>
            </a:r>
          </a:p>
        </p:txBody>
      </p:sp>
      <p:sp>
        <p:nvSpPr>
          <p:cNvPr id="312330" name="Text Box 10"/>
          <p:cNvSpPr txBox="1">
            <a:spLocks noChangeArrowheads="1"/>
          </p:cNvSpPr>
          <p:nvPr/>
        </p:nvSpPr>
        <p:spPr bwMode="auto">
          <a:xfrm>
            <a:off x="3314700" y="312109"/>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CC</a:t>
            </a:r>
          </a:p>
        </p:txBody>
      </p:sp>
      <p:sp>
        <p:nvSpPr>
          <p:cNvPr id="312331" name="Text Box 11"/>
          <p:cNvSpPr txBox="1">
            <a:spLocks noChangeArrowheads="1"/>
          </p:cNvSpPr>
          <p:nvPr/>
        </p:nvSpPr>
        <p:spPr bwMode="auto">
          <a:xfrm>
            <a:off x="4495800" y="313697"/>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EC</a:t>
            </a:r>
          </a:p>
        </p:txBody>
      </p:sp>
      <p:sp>
        <p:nvSpPr>
          <p:cNvPr id="312332" name="Text Box 12"/>
          <p:cNvSpPr txBox="1">
            <a:spLocks noChangeArrowheads="1"/>
          </p:cNvSpPr>
          <p:nvPr/>
        </p:nvSpPr>
        <p:spPr bwMode="auto">
          <a:xfrm>
            <a:off x="3810000" y="303064"/>
            <a:ext cx="685800" cy="267590"/>
          </a:xfrm>
          <a:prstGeom prst="rect">
            <a:avLst/>
          </a:prstGeom>
          <a:solidFill>
            <a:srgbClr val="99CC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000000"/>
                </a:solidFill>
              </a:rPr>
              <a:t>design</a:t>
            </a:r>
          </a:p>
        </p:txBody>
      </p:sp>
      <p:sp>
        <p:nvSpPr>
          <p:cNvPr id="312333" name="Text Box 13"/>
          <p:cNvSpPr txBox="1">
            <a:spLocks noChangeArrowheads="1"/>
          </p:cNvSpPr>
          <p:nvPr/>
        </p:nvSpPr>
        <p:spPr bwMode="auto">
          <a:xfrm>
            <a:off x="4991100" y="312109"/>
            <a:ext cx="5905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build</a:t>
            </a:r>
          </a:p>
        </p:txBody>
      </p:sp>
      <p:sp>
        <p:nvSpPr>
          <p:cNvPr id="312334" name="Text Box 14"/>
          <p:cNvSpPr txBox="1">
            <a:spLocks noChangeArrowheads="1"/>
          </p:cNvSpPr>
          <p:nvPr/>
        </p:nvSpPr>
        <p:spPr bwMode="auto">
          <a:xfrm>
            <a:off x="6791325" y="312109"/>
            <a:ext cx="6953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deploy</a:t>
            </a:r>
          </a:p>
        </p:txBody>
      </p:sp>
      <p:sp>
        <p:nvSpPr>
          <p:cNvPr id="312335" name="Text Box 15"/>
          <p:cNvSpPr txBox="1">
            <a:spLocks noChangeArrowheads="1"/>
          </p:cNvSpPr>
          <p:nvPr/>
        </p:nvSpPr>
        <p:spPr bwMode="auto">
          <a:xfrm>
            <a:off x="5581650" y="312109"/>
            <a:ext cx="5048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test</a:t>
            </a:r>
          </a:p>
        </p:txBody>
      </p:sp>
      <p:sp>
        <p:nvSpPr>
          <p:cNvPr id="312336" name="Text Box 16"/>
          <p:cNvSpPr txBox="1">
            <a:spLocks noChangeArrowheads="1"/>
          </p:cNvSpPr>
          <p:nvPr/>
        </p:nvSpPr>
        <p:spPr bwMode="auto">
          <a:xfrm>
            <a:off x="6086475" y="312109"/>
            <a:ext cx="709613"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review</a:t>
            </a:r>
          </a:p>
        </p:txBody>
      </p:sp>
      <p:sp>
        <p:nvSpPr>
          <p:cNvPr id="312337" name="Text Box 17"/>
          <p:cNvSpPr txBox="1">
            <a:spLocks noChangeArrowheads="1"/>
          </p:cNvSpPr>
          <p:nvPr/>
        </p:nvSpPr>
        <p:spPr bwMode="auto">
          <a:xfrm>
            <a:off x="7486650" y="312109"/>
            <a:ext cx="814388"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support</a:t>
            </a:r>
          </a:p>
        </p:txBody>
      </p:sp>
      <p:sp>
        <p:nvSpPr>
          <p:cNvPr id="312338" name="Text Box 18"/>
          <p:cNvSpPr txBox="1">
            <a:spLocks noChangeArrowheads="1"/>
          </p:cNvSpPr>
          <p:nvPr/>
        </p:nvSpPr>
        <p:spPr bwMode="auto">
          <a:xfrm>
            <a:off x="8301038" y="312109"/>
            <a:ext cx="842962"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measure</a:t>
            </a:r>
          </a:p>
        </p:txBody>
      </p:sp>
      <p:sp>
        <p:nvSpPr>
          <p:cNvPr id="312339" name="Text Box 19"/>
          <p:cNvSpPr txBox="1">
            <a:spLocks noChangeArrowheads="1"/>
          </p:cNvSpPr>
          <p:nvPr/>
        </p:nvSpPr>
        <p:spPr bwMode="auto">
          <a:xfrm>
            <a:off x="858838" y="312109"/>
            <a:ext cx="1208087"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requirements</a:t>
            </a:r>
          </a:p>
        </p:txBody>
      </p:sp>
      <p:sp>
        <p:nvSpPr>
          <p:cNvPr id="312340" name="Rectangle 20"/>
          <p:cNvSpPr>
            <a:spLocks noChangeArrowheads="1"/>
          </p:cNvSpPr>
          <p:nvPr/>
        </p:nvSpPr>
        <p:spPr bwMode="auto">
          <a:xfrm>
            <a:off x="0" y="7309"/>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PLAN</a:t>
            </a:r>
          </a:p>
        </p:txBody>
      </p:sp>
      <p:sp>
        <p:nvSpPr>
          <p:cNvPr id="312341" name="Rectangle 21"/>
          <p:cNvSpPr>
            <a:spLocks noChangeArrowheads="1"/>
          </p:cNvSpPr>
          <p:nvPr/>
        </p:nvSpPr>
        <p:spPr bwMode="auto">
          <a:xfrm>
            <a:off x="2314575" y="7309"/>
            <a:ext cx="2314575" cy="304800"/>
          </a:xfrm>
          <a:prstGeom prst="rect">
            <a:avLst/>
          </a:prstGeom>
          <a:solidFill>
            <a:srgbClr val="0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000000"/>
                </a:solidFill>
              </a:rPr>
              <a:t>DESIGN</a:t>
            </a:r>
          </a:p>
        </p:txBody>
      </p:sp>
      <p:sp>
        <p:nvSpPr>
          <p:cNvPr id="312342" name="Text Box 22"/>
          <p:cNvSpPr txBox="1">
            <a:spLocks noChangeArrowheads="1"/>
          </p:cNvSpPr>
          <p:nvPr/>
        </p:nvSpPr>
        <p:spPr bwMode="auto">
          <a:xfrm>
            <a:off x="2066925" y="312109"/>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BC</a:t>
            </a:r>
          </a:p>
        </p:txBody>
      </p:sp>
      <p:sp>
        <p:nvSpPr>
          <p:cNvPr id="312343" name="Rectangle 23"/>
          <p:cNvSpPr>
            <a:spLocks noChangeArrowheads="1"/>
          </p:cNvSpPr>
          <p:nvPr/>
        </p:nvSpPr>
        <p:spPr bwMode="auto">
          <a:xfrm>
            <a:off x="735013" y="1704975"/>
            <a:ext cx="7923212" cy="478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lstStyle/>
          <a:p>
            <a:pPr marL="236538" indent="-236538" algn="l" defTabSz="814388">
              <a:lnSpc>
                <a:spcPct val="95000"/>
              </a:lnSpc>
              <a:spcBef>
                <a:spcPct val="50000"/>
              </a:spcBef>
              <a:buClr>
                <a:schemeClr val="tx2"/>
              </a:buClr>
              <a:buSzPct val="100000"/>
              <a:buFont typeface="Wingdings" pitchFamily="2" charset="2"/>
              <a:buChar char="§"/>
            </a:pPr>
            <a:r>
              <a:rPr lang="en-US" sz="1800"/>
              <a:t>More detailed workflows need to be developed from </a:t>
            </a:r>
            <a:r>
              <a:rPr lang="en-US" sz="1800" b="1" i="1"/>
              <a:t>both sides of the business &amp; technical equation</a:t>
            </a:r>
            <a:r>
              <a:rPr lang="en-US" sz="1800"/>
              <a:t> (Cloud-side as well as Corporate-side) </a:t>
            </a:r>
          </a:p>
          <a:p>
            <a:pPr marL="236538" indent="-236538" algn="l" defTabSz="814388">
              <a:lnSpc>
                <a:spcPct val="95000"/>
              </a:lnSpc>
              <a:spcBef>
                <a:spcPct val="50000"/>
              </a:spcBef>
              <a:buClr>
                <a:schemeClr val="tx2"/>
              </a:buClr>
              <a:buSzPct val="100000"/>
              <a:buFont typeface="Wingdings" pitchFamily="2" charset="2"/>
              <a:buChar char="§"/>
            </a:pPr>
            <a:r>
              <a:rPr lang="en-US" sz="1800"/>
              <a:t>Design content also has a funny way of visualizing risks in ways that you don't always capture in e-mail format…  </a:t>
            </a:r>
            <a:r>
              <a:rPr lang="en-US" sz="1800" b="1" i="1"/>
              <a:t>Write it down! </a:t>
            </a:r>
          </a:p>
          <a:p>
            <a:pPr marL="236538" indent="-236538" algn="l" defTabSz="814388">
              <a:lnSpc>
                <a:spcPct val="95000"/>
              </a:lnSpc>
              <a:spcBef>
                <a:spcPct val="50000"/>
              </a:spcBef>
              <a:buClr>
                <a:schemeClr val="tx2"/>
              </a:buClr>
              <a:buSzPct val="100000"/>
              <a:buFont typeface="Wingdings" pitchFamily="2" charset="2"/>
              <a:buChar char="§"/>
            </a:pPr>
            <a:r>
              <a:rPr lang="en-US" sz="1800"/>
              <a:t>Process-wise, walk through intended behaviors - from service consumption to support to operations to incident management – </a:t>
            </a:r>
            <a:r>
              <a:rPr lang="en-US" sz="1800" b="1" i="1"/>
              <a:t>be sure to navigate the intersection of user &amp; service interactions with data</a:t>
            </a:r>
          </a:p>
          <a:p>
            <a:pPr marL="236538" indent="-236538" algn="l" defTabSz="814388">
              <a:lnSpc>
                <a:spcPct val="95000"/>
              </a:lnSpc>
              <a:spcBef>
                <a:spcPct val="50000"/>
              </a:spcBef>
              <a:buClr>
                <a:schemeClr val="tx2"/>
              </a:buClr>
              <a:buSzPct val="100000"/>
              <a:buFont typeface="Wingdings" pitchFamily="2" charset="2"/>
              <a:buChar char="§"/>
            </a:pPr>
            <a:r>
              <a:rPr lang="en-US" sz="1800"/>
              <a:t>Business Architectures also have to ignite operational dialog pre &amp; post- EC, including operating boundaries and SOPs for things like </a:t>
            </a:r>
            <a:r>
              <a:rPr lang="en-US" sz="1800" b="1" i="1"/>
              <a:t>support, monitoring &amp; alerting, troubleshooting &amp; diagnostics, incident &amp; investigations, forensic review, regulatory compliance audits, etc..</a:t>
            </a:r>
            <a:r>
              <a:rPr lang="en-US" sz="1800"/>
              <a:t> </a:t>
            </a:r>
          </a:p>
          <a:p>
            <a:pPr marL="236538" indent="-236538" algn="l" defTabSz="814388">
              <a:lnSpc>
                <a:spcPct val="95000"/>
              </a:lnSpc>
              <a:spcBef>
                <a:spcPct val="50000"/>
              </a:spcBef>
              <a:buClr>
                <a:schemeClr val="tx2"/>
              </a:buClr>
              <a:buSzPct val="100000"/>
              <a:buFont typeface="Wingdings" pitchFamily="2" charset="2"/>
              <a:buChar char="§"/>
            </a:pPr>
            <a:r>
              <a:rPr lang="en-US" sz="1800"/>
              <a:t>Layers of virtuality can and will replace natural chokepoints in physical designs where security technologies used to reside, be sure to understand those changes and account for them at design time (Network Virtualization, VDI, Content &amp; Platform Virtualization, etc.)</a:t>
            </a:r>
          </a:p>
        </p:txBody>
      </p:sp>
    </p:spTree>
    <p:extLst>
      <p:ext uri="{BB962C8B-B14F-4D97-AF65-F5344CB8AC3E}">
        <p14:creationId xmlns:p14="http://schemas.microsoft.com/office/powerpoint/2010/main" val="1498444094"/>
      </p:ext>
    </p:extLst>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ChangeArrowheads="1"/>
          </p:cNvSpPr>
          <p:nvPr>
            <p:ph type="title"/>
          </p:nvPr>
        </p:nvSpPr>
        <p:spPr>
          <a:xfrm>
            <a:off x="636588" y="666750"/>
            <a:ext cx="8145462" cy="838200"/>
          </a:xfrm>
        </p:spPr>
        <p:txBody>
          <a:bodyPr/>
          <a:lstStyle/>
          <a:p>
            <a:r>
              <a:rPr lang="en-US" smtClean="0"/>
              <a:t>Establishing Tollgates: </a:t>
            </a:r>
            <a:r>
              <a:rPr lang="en-US" i="1" smtClean="0">
                <a:solidFill>
                  <a:schemeClr val="folHlink"/>
                </a:solidFill>
              </a:rPr>
              <a:t>EC</a:t>
            </a:r>
          </a:p>
        </p:txBody>
      </p:sp>
      <p:sp>
        <p:nvSpPr>
          <p:cNvPr id="313347" name="Rectangle 3"/>
          <p:cNvSpPr>
            <a:spLocks noChangeArrowheads="1"/>
          </p:cNvSpPr>
          <p:nvPr/>
        </p:nvSpPr>
        <p:spPr bwMode="auto">
          <a:xfrm>
            <a:off x="6943725" y="-3324"/>
            <a:ext cx="22002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OPERATE</a:t>
            </a:r>
          </a:p>
        </p:txBody>
      </p:sp>
      <p:sp>
        <p:nvSpPr>
          <p:cNvPr id="313348" name="Rectangle 4"/>
          <p:cNvSpPr>
            <a:spLocks noChangeArrowheads="1"/>
          </p:cNvSpPr>
          <p:nvPr/>
        </p:nvSpPr>
        <p:spPr bwMode="auto">
          <a:xfrm>
            <a:off x="4629150" y="-3324"/>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IMPLEMENT</a:t>
            </a:r>
          </a:p>
        </p:txBody>
      </p:sp>
      <p:sp>
        <p:nvSpPr>
          <p:cNvPr id="313351" name="Text Box 7"/>
          <p:cNvSpPr txBox="1">
            <a:spLocks noChangeArrowheads="1"/>
          </p:cNvSpPr>
          <p:nvPr/>
        </p:nvSpPr>
        <p:spPr bwMode="auto">
          <a:xfrm>
            <a:off x="0" y="301476"/>
            <a:ext cx="8572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strategy</a:t>
            </a:r>
          </a:p>
        </p:txBody>
      </p:sp>
      <p:sp>
        <p:nvSpPr>
          <p:cNvPr id="313353" name="Text Box 9"/>
          <p:cNvSpPr txBox="1">
            <a:spLocks noChangeArrowheads="1"/>
          </p:cNvSpPr>
          <p:nvPr/>
        </p:nvSpPr>
        <p:spPr bwMode="auto">
          <a:xfrm>
            <a:off x="2562225" y="303064"/>
            <a:ext cx="75247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arch</a:t>
            </a:r>
          </a:p>
        </p:txBody>
      </p:sp>
      <p:sp>
        <p:nvSpPr>
          <p:cNvPr id="313354" name="Text Box 10"/>
          <p:cNvSpPr txBox="1">
            <a:spLocks noChangeArrowheads="1"/>
          </p:cNvSpPr>
          <p:nvPr/>
        </p:nvSpPr>
        <p:spPr bwMode="auto">
          <a:xfrm>
            <a:off x="3314700" y="301476"/>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CC</a:t>
            </a:r>
          </a:p>
        </p:txBody>
      </p:sp>
      <p:sp>
        <p:nvSpPr>
          <p:cNvPr id="313355" name="Text Box 11"/>
          <p:cNvSpPr txBox="1">
            <a:spLocks noChangeArrowheads="1"/>
          </p:cNvSpPr>
          <p:nvPr/>
        </p:nvSpPr>
        <p:spPr bwMode="auto">
          <a:xfrm>
            <a:off x="4495800" y="292431"/>
            <a:ext cx="495300" cy="267590"/>
          </a:xfrm>
          <a:prstGeom prst="rect">
            <a:avLst/>
          </a:prstGeom>
          <a:solidFill>
            <a:srgbClr val="99CC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dirty="0">
                <a:solidFill>
                  <a:srgbClr val="000000"/>
                </a:solidFill>
              </a:rPr>
              <a:t>EC</a:t>
            </a:r>
          </a:p>
        </p:txBody>
      </p:sp>
      <p:sp>
        <p:nvSpPr>
          <p:cNvPr id="313356" name="Text Box 12"/>
          <p:cNvSpPr txBox="1">
            <a:spLocks noChangeArrowheads="1"/>
          </p:cNvSpPr>
          <p:nvPr/>
        </p:nvSpPr>
        <p:spPr bwMode="auto">
          <a:xfrm>
            <a:off x="3810000" y="303064"/>
            <a:ext cx="6858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design</a:t>
            </a:r>
          </a:p>
        </p:txBody>
      </p:sp>
      <p:sp>
        <p:nvSpPr>
          <p:cNvPr id="313357" name="Text Box 13"/>
          <p:cNvSpPr txBox="1">
            <a:spLocks noChangeArrowheads="1"/>
          </p:cNvSpPr>
          <p:nvPr/>
        </p:nvSpPr>
        <p:spPr bwMode="auto">
          <a:xfrm>
            <a:off x="4991100" y="301476"/>
            <a:ext cx="5905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build</a:t>
            </a:r>
          </a:p>
        </p:txBody>
      </p:sp>
      <p:sp>
        <p:nvSpPr>
          <p:cNvPr id="313358" name="Text Box 14"/>
          <p:cNvSpPr txBox="1">
            <a:spLocks noChangeArrowheads="1"/>
          </p:cNvSpPr>
          <p:nvPr/>
        </p:nvSpPr>
        <p:spPr bwMode="auto">
          <a:xfrm>
            <a:off x="6791325" y="301476"/>
            <a:ext cx="6953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deploy</a:t>
            </a:r>
          </a:p>
        </p:txBody>
      </p:sp>
      <p:sp>
        <p:nvSpPr>
          <p:cNvPr id="313359" name="Text Box 15"/>
          <p:cNvSpPr txBox="1">
            <a:spLocks noChangeArrowheads="1"/>
          </p:cNvSpPr>
          <p:nvPr/>
        </p:nvSpPr>
        <p:spPr bwMode="auto">
          <a:xfrm>
            <a:off x="5581650" y="301476"/>
            <a:ext cx="5048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test</a:t>
            </a:r>
          </a:p>
        </p:txBody>
      </p:sp>
      <p:sp>
        <p:nvSpPr>
          <p:cNvPr id="313360" name="Text Box 16"/>
          <p:cNvSpPr txBox="1">
            <a:spLocks noChangeArrowheads="1"/>
          </p:cNvSpPr>
          <p:nvPr/>
        </p:nvSpPr>
        <p:spPr bwMode="auto">
          <a:xfrm>
            <a:off x="6086475" y="301476"/>
            <a:ext cx="709613"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review</a:t>
            </a:r>
          </a:p>
        </p:txBody>
      </p:sp>
      <p:sp>
        <p:nvSpPr>
          <p:cNvPr id="313361" name="Text Box 17"/>
          <p:cNvSpPr txBox="1">
            <a:spLocks noChangeArrowheads="1"/>
          </p:cNvSpPr>
          <p:nvPr/>
        </p:nvSpPr>
        <p:spPr bwMode="auto">
          <a:xfrm>
            <a:off x="7486650" y="301476"/>
            <a:ext cx="814388"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support</a:t>
            </a:r>
          </a:p>
        </p:txBody>
      </p:sp>
      <p:sp>
        <p:nvSpPr>
          <p:cNvPr id="313362" name="Text Box 18"/>
          <p:cNvSpPr txBox="1">
            <a:spLocks noChangeArrowheads="1"/>
          </p:cNvSpPr>
          <p:nvPr/>
        </p:nvSpPr>
        <p:spPr bwMode="auto">
          <a:xfrm>
            <a:off x="8301038" y="301476"/>
            <a:ext cx="842962"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measure</a:t>
            </a:r>
          </a:p>
        </p:txBody>
      </p:sp>
      <p:sp>
        <p:nvSpPr>
          <p:cNvPr id="313363" name="Text Box 19"/>
          <p:cNvSpPr txBox="1">
            <a:spLocks noChangeArrowheads="1"/>
          </p:cNvSpPr>
          <p:nvPr/>
        </p:nvSpPr>
        <p:spPr bwMode="auto">
          <a:xfrm>
            <a:off x="858838" y="301476"/>
            <a:ext cx="1208087"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requirements</a:t>
            </a:r>
          </a:p>
        </p:txBody>
      </p:sp>
      <p:sp>
        <p:nvSpPr>
          <p:cNvPr id="313364" name="Rectangle 20"/>
          <p:cNvSpPr>
            <a:spLocks noChangeArrowheads="1"/>
          </p:cNvSpPr>
          <p:nvPr/>
        </p:nvSpPr>
        <p:spPr bwMode="auto">
          <a:xfrm>
            <a:off x="0" y="-3324"/>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PLAN</a:t>
            </a:r>
          </a:p>
        </p:txBody>
      </p:sp>
      <p:sp>
        <p:nvSpPr>
          <p:cNvPr id="313365" name="Rectangle 21"/>
          <p:cNvSpPr>
            <a:spLocks noChangeArrowheads="1"/>
          </p:cNvSpPr>
          <p:nvPr/>
        </p:nvSpPr>
        <p:spPr bwMode="auto">
          <a:xfrm>
            <a:off x="2314575" y="-3324"/>
            <a:ext cx="2314575" cy="304800"/>
          </a:xfrm>
          <a:prstGeom prst="rect">
            <a:avLst/>
          </a:prstGeom>
          <a:solidFill>
            <a:srgbClr val="0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000000"/>
                </a:solidFill>
              </a:rPr>
              <a:t>DESIGN</a:t>
            </a:r>
          </a:p>
        </p:txBody>
      </p:sp>
      <p:sp>
        <p:nvSpPr>
          <p:cNvPr id="313366" name="Rectangle 22"/>
          <p:cNvSpPr>
            <a:spLocks noChangeArrowheads="1"/>
          </p:cNvSpPr>
          <p:nvPr/>
        </p:nvSpPr>
        <p:spPr bwMode="auto">
          <a:xfrm>
            <a:off x="608013" y="2152650"/>
            <a:ext cx="8193087" cy="478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lstStyle/>
          <a:p>
            <a:pPr marL="236538" indent="-236538" algn="l" defTabSz="814388">
              <a:lnSpc>
                <a:spcPct val="95000"/>
              </a:lnSpc>
              <a:spcBef>
                <a:spcPct val="50000"/>
              </a:spcBef>
              <a:buClr>
                <a:schemeClr val="tx2"/>
              </a:buClr>
              <a:buSzPct val="100000"/>
              <a:buFont typeface="Wingdings" pitchFamily="2" charset="2"/>
              <a:buChar char="§"/>
            </a:pPr>
            <a:r>
              <a:rPr lang="en-US" sz="2000"/>
              <a:t>EC is the real “kick off” for Cloud implementation, so be sure to have </a:t>
            </a:r>
            <a:r>
              <a:rPr lang="en-US" sz="2000" b="1" i="1"/>
              <a:t>all the angles covered</a:t>
            </a:r>
            <a:r>
              <a:rPr lang="en-US" sz="2000"/>
              <a:t> with the Cloud provider.  If the SP was not with you at CC, they may need to be present during the EC phase</a:t>
            </a:r>
          </a:p>
          <a:p>
            <a:pPr marL="236538" indent="-236538" algn="l" defTabSz="814388">
              <a:lnSpc>
                <a:spcPct val="95000"/>
              </a:lnSpc>
              <a:spcBef>
                <a:spcPct val="50000"/>
              </a:spcBef>
              <a:buClr>
                <a:schemeClr val="tx2"/>
              </a:buClr>
              <a:buSzPct val="100000"/>
              <a:buFont typeface="Wingdings" pitchFamily="2" charset="2"/>
              <a:buChar char="§"/>
            </a:pPr>
            <a:r>
              <a:rPr lang="en-US" sz="2000"/>
              <a:t>The EC gate has to be where a well-established catalog of the risks around your intended Cloud implementation need to be put forward one more time before implementation begins, so that all of the appropriate leaders are </a:t>
            </a:r>
            <a:r>
              <a:rPr lang="en-US" sz="2000" b="1" i="1"/>
              <a:t>aware and accept any captured risks</a:t>
            </a:r>
            <a:r>
              <a:rPr lang="en-US" sz="2000"/>
              <a:t> that are offset by expected rewards</a:t>
            </a:r>
          </a:p>
          <a:p>
            <a:pPr marL="236538" indent="-236538" algn="l" defTabSz="814388">
              <a:lnSpc>
                <a:spcPct val="95000"/>
              </a:lnSpc>
              <a:spcBef>
                <a:spcPct val="50000"/>
              </a:spcBef>
              <a:buClr>
                <a:schemeClr val="tx2"/>
              </a:buClr>
              <a:buSzPct val="100000"/>
              <a:buFont typeface="Wingdings" pitchFamily="2" charset="2"/>
              <a:buChar char="§"/>
            </a:pPr>
            <a:r>
              <a:rPr lang="en-US" sz="2000"/>
              <a:t>It is also where any final risks that need to be mitigated should be agreed upon, and </a:t>
            </a:r>
            <a:r>
              <a:rPr lang="en-US" sz="2000" b="1" i="1"/>
              <a:t>built into the implementation timelines with acceptable delivery dates</a:t>
            </a:r>
            <a:r>
              <a:rPr lang="en-US" sz="2000"/>
              <a:t> and firm commitment for correction</a:t>
            </a:r>
          </a:p>
          <a:p>
            <a:pPr marL="236538" indent="-236538" algn="l" defTabSz="814388">
              <a:lnSpc>
                <a:spcPct val="95000"/>
              </a:lnSpc>
              <a:spcBef>
                <a:spcPct val="50000"/>
              </a:spcBef>
              <a:buClr>
                <a:schemeClr val="tx2"/>
              </a:buClr>
              <a:buSzPct val="100000"/>
              <a:buFont typeface="Wingdings" pitchFamily="2" charset="2"/>
              <a:buChar char="§"/>
            </a:pPr>
            <a:endParaRPr lang="en-US" sz="2000"/>
          </a:p>
        </p:txBody>
      </p:sp>
      <p:sp>
        <p:nvSpPr>
          <p:cNvPr id="313367" name="Text Box 23"/>
          <p:cNvSpPr txBox="1">
            <a:spLocks noChangeArrowheads="1"/>
          </p:cNvSpPr>
          <p:nvPr/>
        </p:nvSpPr>
        <p:spPr bwMode="auto">
          <a:xfrm>
            <a:off x="2066925" y="301476"/>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BC</a:t>
            </a:r>
          </a:p>
        </p:txBody>
      </p:sp>
    </p:spTree>
    <p:extLst>
      <p:ext uri="{BB962C8B-B14F-4D97-AF65-F5344CB8AC3E}">
        <p14:creationId xmlns:p14="http://schemas.microsoft.com/office/powerpoint/2010/main" val="720771731"/>
      </p:ext>
    </p:extLst>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p:cNvSpPr>
            <a:spLocks noGrp="1" noChangeArrowheads="1"/>
          </p:cNvSpPr>
          <p:nvPr>
            <p:ph type="title"/>
          </p:nvPr>
        </p:nvSpPr>
        <p:spPr>
          <a:xfrm>
            <a:off x="636588" y="666750"/>
            <a:ext cx="8145462" cy="838200"/>
          </a:xfrm>
        </p:spPr>
        <p:txBody>
          <a:bodyPr/>
          <a:lstStyle/>
          <a:p>
            <a:r>
              <a:rPr lang="en-US" dirty="0" smtClean="0"/>
              <a:t>Building a </a:t>
            </a:r>
            <a:r>
              <a:rPr lang="en-US" i="1" dirty="0" smtClean="0">
                <a:solidFill>
                  <a:schemeClr val="folHlink"/>
                </a:solidFill>
              </a:rPr>
              <a:t>Cloud-based Service</a:t>
            </a:r>
          </a:p>
        </p:txBody>
      </p:sp>
      <p:sp>
        <p:nvSpPr>
          <p:cNvPr id="316419" name="Rectangle 3"/>
          <p:cNvSpPr>
            <a:spLocks noChangeArrowheads="1"/>
          </p:cNvSpPr>
          <p:nvPr/>
        </p:nvSpPr>
        <p:spPr bwMode="auto">
          <a:xfrm>
            <a:off x="6943725" y="28575"/>
            <a:ext cx="22002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OPERATE</a:t>
            </a:r>
          </a:p>
        </p:txBody>
      </p:sp>
      <p:sp>
        <p:nvSpPr>
          <p:cNvPr id="316423" name="Text Box 7"/>
          <p:cNvSpPr txBox="1">
            <a:spLocks noChangeArrowheads="1"/>
          </p:cNvSpPr>
          <p:nvPr/>
        </p:nvSpPr>
        <p:spPr bwMode="auto">
          <a:xfrm>
            <a:off x="0" y="333375"/>
            <a:ext cx="8572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strategy</a:t>
            </a:r>
          </a:p>
        </p:txBody>
      </p:sp>
      <p:sp>
        <p:nvSpPr>
          <p:cNvPr id="316425" name="Text Box 9"/>
          <p:cNvSpPr txBox="1">
            <a:spLocks noChangeArrowheads="1"/>
          </p:cNvSpPr>
          <p:nvPr/>
        </p:nvSpPr>
        <p:spPr bwMode="auto">
          <a:xfrm>
            <a:off x="2562225" y="334963"/>
            <a:ext cx="75247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arch</a:t>
            </a:r>
          </a:p>
        </p:txBody>
      </p:sp>
      <p:sp>
        <p:nvSpPr>
          <p:cNvPr id="316426" name="Text Box 10"/>
          <p:cNvSpPr txBox="1">
            <a:spLocks noChangeArrowheads="1"/>
          </p:cNvSpPr>
          <p:nvPr/>
        </p:nvSpPr>
        <p:spPr bwMode="auto">
          <a:xfrm>
            <a:off x="3314700" y="333375"/>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CC</a:t>
            </a:r>
          </a:p>
        </p:txBody>
      </p:sp>
      <p:sp>
        <p:nvSpPr>
          <p:cNvPr id="316427" name="Text Box 11"/>
          <p:cNvSpPr txBox="1">
            <a:spLocks noChangeArrowheads="1"/>
          </p:cNvSpPr>
          <p:nvPr/>
        </p:nvSpPr>
        <p:spPr bwMode="auto">
          <a:xfrm>
            <a:off x="4495800" y="334963"/>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EC</a:t>
            </a:r>
          </a:p>
        </p:txBody>
      </p:sp>
      <p:sp>
        <p:nvSpPr>
          <p:cNvPr id="316428" name="Text Box 12"/>
          <p:cNvSpPr txBox="1">
            <a:spLocks noChangeArrowheads="1"/>
          </p:cNvSpPr>
          <p:nvPr/>
        </p:nvSpPr>
        <p:spPr bwMode="auto">
          <a:xfrm>
            <a:off x="3810000" y="334963"/>
            <a:ext cx="6858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design</a:t>
            </a:r>
          </a:p>
        </p:txBody>
      </p:sp>
      <p:sp>
        <p:nvSpPr>
          <p:cNvPr id="316430" name="Text Box 14"/>
          <p:cNvSpPr txBox="1">
            <a:spLocks noChangeArrowheads="1"/>
          </p:cNvSpPr>
          <p:nvPr/>
        </p:nvSpPr>
        <p:spPr bwMode="auto">
          <a:xfrm>
            <a:off x="6791325" y="333375"/>
            <a:ext cx="6953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deploy</a:t>
            </a:r>
          </a:p>
        </p:txBody>
      </p:sp>
      <p:sp>
        <p:nvSpPr>
          <p:cNvPr id="316431" name="Text Box 15"/>
          <p:cNvSpPr txBox="1">
            <a:spLocks noChangeArrowheads="1"/>
          </p:cNvSpPr>
          <p:nvPr/>
        </p:nvSpPr>
        <p:spPr bwMode="auto">
          <a:xfrm>
            <a:off x="5581650" y="333375"/>
            <a:ext cx="5048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test</a:t>
            </a:r>
          </a:p>
        </p:txBody>
      </p:sp>
      <p:sp>
        <p:nvSpPr>
          <p:cNvPr id="316432" name="Text Box 16"/>
          <p:cNvSpPr txBox="1">
            <a:spLocks noChangeArrowheads="1"/>
          </p:cNvSpPr>
          <p:nvPr/>
        </p:nvSpPr>
        <p:spPr bwMode="auto">
          <a:xfrm>
            <a:off x="6086475" y="333375"/>
            <a:ext cx="709613"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review</a:t>
            </a:r>
          </a:p>
        </p:txBody>
      </p:sp>
      <p:sp>
        <p:nvSpPr>
          <p:cNvPr id="316433" name="Text Box 17"/>
          <p:cNvSpPr txBox="1">
            <a:spLocks noChangeArrowheads="1"/>
          </p:cNvSpPr>
          <p:nvPr/>
        </p:nvSpPr>
        <p:spPr bwMode="auto">
          <a:xfrm>
            <a:off x="7486650" y="333375"/>
            <a:ext cx="814388"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support</a:t>
            </a:r>
          </a:p>
        </p:txBody>
      </p:sp>
      <p:sp>
        <p:nvSpPr>
          <p:cNvPr id="316434" name="Text Box 18"/>
          <p:cNvSpPr txBox="1">
            <a:spLocks noChangeArrowheads="1"/>
          </p:cNvSpPr>
          <p:nvPr/>
        </p:nvSpPr>
        <p:spPr bwMode="auto">
          <a:xfrm>
            <a:off x="8301038" y="333375"/>
            <a:ext cx="842962"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measure</a:t>
            </a:r>
          </a:p>
        </p:txBody>
      </p:sp>
      <p:sp>
        <p:nvSpPr>
          <p:cNvPr id="316435" name="Text Box 19"/>
          <p:cNvSpPr txBox="1">
            <a:spLocks noChangeArrowheads="1"/>
          </p:cNvSpPr>
          <p:nvPr/>
        </p:nvSpPr>
        <p:spPr bwMode="auto">
          <a:xfrm>
            <a:off x="858838" y="333375"/>
            <a:ext cx="1208087"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requirements</a:t>
            </a:r>
          </a:p>
        </p:txBody>
      </p:sp>
      <p:sp>
        <p:nvSpPr>
          <p:cNvPr id="316436" name="Rectangle 20"/>
          <p:cNvSpPr>
            <a:spLocks noChangeArrowheads="1"/>
          </p:cNvSpPr>
          <p:nvPr/>
        </p:nvSpPr>
        <p:spPr bwMode="auto">
          <a:xfrm>
            <a:off x="0" y="28575"/>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PLAN</a:t>
            </a:r>
          </a:p>
        </p:txBody>
      </p:sp>
      <p:sp>
        <p:nvSpPr>
          <p:cNvPr id="316439" name="Rectangle 23"/>
          <p:cNvSpPr>
            <a:spLocks noChangeArrowheads="1"/>
          </p:cNvSpPr>
          <p:nvPr/>
        </p:nvSpPr>
        <p:spPr bwMode="auto">
          <a:xfrm>
            <a:off x="2314575" y="28575"/>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DESIGN</a:t>
            </a:r>
          </a:p>
        </p:txBody>
      </p:sp>
      <p:sp>
        <p:nvSpPr>
          <p:cNvPr id="316440" name="Text Box 24"/>
          <p:cNvSpPr txBox="1">
            <a:spLocks noChangeArrowheads="1"/>
          </p:cNvSpPr>
          <p:nvPr/>
        </p:nvSpPr>
        <p:spPr bwMode="auto">
          <a:xfrm>
            <a:off x="2066925" y="333375"/>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BC</a:t>
            </a:r>
          </a:p>
        </p:txBody>
      </p:sp>
      <p:sp>
        <p:nvSpPr>
          <p:cNvPr id="316441" name="Rectangle 25"/>
          <p:cNvSpPr>
            <a:spLocks noChangeArrowheads="1"/>
          </p:cNvSpPr>
          <p:nvPr/>
        </p:nvSpPr>
        <p:spPr bwMode="auto">
          <a:xfrm>
            <a:off x="836613" y="1924050"/>
            <a:ext cx="7840662" cy="463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lstStyle/>
          <a:p>
            <a:pPr marL="236538" indent="-236538" algn="l" defTabSz="814388">
              <a:lnSpc>
                <a:spcPct val="95000"/>
              </a:lnSpc>
              <a:spcBef>
                <a:spcPct val="50000"/>
              </a:spcBef>
              <a:buClr>
                <a:schemeClr val="tx2"/>
              </a:buClr>
              <a:buSzPct val="100000"/>
              <a:buFont typeface="Wingdings" pitchFamily="2" charset="2"/>
              <a:buChar char="§"/>
            </a:pPr>
            <a:r>
              <a:rPr lang="en-US" sz="1800" dirty="0"/>
              <a:t>As with any complex endeavor, </a:t>
            </a:r>
            <a:r>
              <a:rPr lang="en-US" sz="1800" b="1" i="1" dirty="0"/>
              <a:t>change is inevitable</a:t>
            </a:r>
            <a:r>
              <a:rPr lang="en-US" sz="1800" dirty="0"/>
              <a:t> even in the best of designs.  </a:t>
            </a:r>
          </a:p>
          <a:p>
            <a:pPr marL="236538" indent="-236538" algn="l" defTabSz="814388">
              <a:lnSpc>
                <a:spcPct val="95000"/>
              </a:lnSpc>
              <a:spcBef>
                <a:spcPct val="50000"/>
              </a:spcBef>
              <a:buClr>
                <a:schemeClr val="tx2"/>
              </a:buClr>
              <a:buSzPct val="100000"/>
              <a:buFont typeface="Wingdings" pitchFamily="2" charset="2"/>
              <a:buChar char="§"/>
            </a:pPr>
            <a:r>
              <a:rPr lang="en-US" sz="1800" dirty="0"/>
              <a:t>Security teams need to be flexible, and work with their IT &amp; business counterparts </a:t>
            </a:r>
            <a:r>
              <a:rPr lang="en-US" sz="1800" b="1" i="1" dirty="0"/>
              <a:t>to navigate trade-offs</a:t>
            </a:r>
            <a:r>
              <a:rPr lang="en-US" sz="1800" dirty="0"/>
              <a:t> during the implementation phase</a:t>
            </a:r>
          </a:p>
          <a:p>
            <a:pPr marL="236538" indent="-236538" algn="l" defTabSz="814388">
              <a:lnSpc>
                <a:spcPct val="95000"/>
              </a:lnSpc>
              <a:spcBef>
                <a:spcPct val="50000"/>
              </a:spcBef>
              <a:buClr>
                <a:schemeClr val="tx2"/>
              </a:buClr>
              <a:buSzPct val="100000"/>
              <a:buFont typeface="Wingdings" pitchFamily="2" charset="2"/>
              <a:buChar char="§"/>
            </a:pPr>
            <a:r>
              <a:rPr lang="en-US" sz="1800" dirty="0"/>
              <a:t>Cost control, resource constraints and the inevitable “need for speed” are common pressures that introduce </a:t>
            </a:r>
            <a:r>
              <a:rPr lang="en-US" sz="1800" b="1" i="1" dirty="0"/>
              <a:t>increased risks to a Cloud program</a:t>
            </a:r>
          </a:p>
          <a:p>
            <a:pPr marL="236538" indent="-236538" algn="l" defTabSz="814388">
              <a:lnSpc>
                <a:spcPct val="95000"/>
              </a:lnSpc>
              <a:spcBef>
                <a:spcPct val="50000"/>
              </a:spcBef>
              <a:buClr>
                <a:schemeClr val="tx2"/>
              </a:buClr>
              <a:buSzPct val="100000"/>
              <a:buFont typeface="Wingdings" pitchFamily="2" charset="2"/>
              <a:buChar char="§"/>
            </a:pPr>
            <a:r>
              <a:rPr lang="en-US" sz="1800" dirty="0"/>
              <a:t>Leverage both the Executive sponsors &amp; </a:t>
            </a:r>
            <a:r>
              <a:rPr lang="en-US" sz="1800" b="1" i="1" dirty="0"/>
              <a:t>your established Cloud Board</a:t>
            </a:r>
            <a:r>
              <a:rPr lang="en-US" sz="1800" dirty="0"/>
              <a:t> </a:t>
            </a:r>
            <a:r>
              <a:rPr lang="en-US" sz="1800" b="1" i="1" dirty="0">
                <a:sym typeface="Wingdings" pitchFamily="2" charset="2"/>
              </a:rPr>
              <a:t>to address risks</a:t>
            </a:r>
            <a:r>
              <a:rPr lang="en-US" sz="1800" dirty="0">
                <a:sym typeface="Wingdings" pitchFamily="2" charset="2"/>
              </a:rPr>
              <a:t> that manifest themselves at this juncture</a:t>
            </a:r>
          </a:p>
          <a:p>
            <a:pPr marL="236538" indent="-236538" algn="l" defTabSz="814388">
              <a:lnSpc>
                <a:spcPct val="95000"/>
              </a:lnSpc>
              <a:spcBef>
                <a:spcPct val="50000"/>
              </a:spcBef>
              <a:buClr>
                <a:schemeClr val="tx2"/>
              </a:buClr>
              <a:buSzPct val="100000"/>
              <a:buFont typeface="Wingdings" pitchFamily="2" charset="2"/>
              <a:buChar char="§"/>
            </a:pPr>
            <a:r>
              <a:rPr lang="en-US" sz="1800" b="1" i="1" dirty="0"/>
              <a:t>Outline policy alignment, policies &amp; gaps in intended Cloud use</a:t>
            </a:r>
            <a:r>
              <a:rPr lang="en-US" sz="1800" dirty="0"/>
              <a:t>, understand what the SP is capable of supporting, especially when it comes to aligning critical appropriate use policies </a:t>
            </a:r>
          </a:p>
          <a:p>
            <a:pPr marL="236538" indent="-236538" algn="l" defTabSz="814388">
              <a:lnSpc>
                <a:spcPct val="95000"/>
              </a:lnSpc>
              <a:spcBef>
                <a:spcPct val="50000"/>
              </a:spcBef>
              <a:buClr>
                <a:schemeClr val="tx2"/>
              </a:buClr>
              <a:buSzPct val="100000"/>
              <a:buFont typeface="Wingdings" pitchFamily="2" charset="2"/>
              <a:buChar char="§"/>
            </a:pPr>
            <a:r>
              <a:rPr lang="en-US" sz="1800" b="1" i="1" dirty="0"/>
              <a:t>Craft your SLAs </a:t>
            </a:r>
            <a:r>
              <a:rPr lang="en-US" sz="1800" b="1" i="1" u="sng" dirty="0"/>
              <a:t>carefully</a:t>
            </a:r>
            <a:r>
              <a:rPr lang="en-US" sz="1800" dirty="0"/>
              <a:t>.  Remember that even in simple models, you are still subject to the weaknesses in a provider’s model</a:t>
            </a:r>
          </a:p>
        </p:txBody>
      </p:sp>
      <p:sp>
        <p:nvSpPr>
          <p:cNvPr id="21" name="Rectangle 5"/>
          <p:cNvSpPr>
            <a:spLocks noChangeArrowheads="1"/>
          </p:cNvSpPr>
          <p:nvPr/>
        </p:nvSpPr>
        <p:spPr bwMode="auto">
          <a:xfrm>
            <a:off x="4631426" y="20313"/>
            <a:ext cx="2314575" cy="304800"/>
          </a:xfrm>
          <a:prstGeom prst="rect">
            <a:avLst/>
          </a:prstGeom>
          <a:solidFill>
            <a:srgbClr val="EFB525"/>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pPr fontAlgn="auto">
              <a:spcBef>
                <a:spcPts val="0"/>
              </a:spcBef>
              <a:spcAft>
                <a:spcPts val="0"/>
              </a:spcAft>
              <a:defRPr/>
            </a:pPr>
            <a:r>
              <a:rPr lang="en-US" sz="1400" b="1" kern="0" smtClean="0">
                <a:solidFill>
                  <a:sysClr val="windowText" lastClr="000000"/>
                </a:solidFill>
              </a:rPr>
              <a:t>IMPLEMENT</a:t>
            </a:r>
          </a:p>
        </p:txBody>
      </p:sp>
      <p:sp>
        <p:nvSpPr>
          <p:cNvPr id="22" name="Text Box 15"/>
          <p:cNvSpPr txBox="1">
            <a:spLocks noChangeArrowheads="1"/>
          </p:cNvSpPr>
          <p:nvPr/>
        </p:nvSpPr>
        <p:spPr bwMode="auto">
          <a:xfrm>
            <a:off x="4993376" y="325113"/>
            <a:ext cx="590550" cy="267590"/>
          </a:xfrm>
          <a:prstGeom prst="rect">
            <a:avLst/>
          </a:prstGeom>
          <a:solidFill>
            <a:srgbClr val="FF66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lgn="ctr" fontAlgn="auto">
              <a:spcBef>
                <a:spcPct val="50000"/>
              </a:spcBef>
              <a:spcAft>
                <a:spcPts val="0"/>
              </a:spcAft>
              <a:defRPr/>
            </a:pPr>
            <a:r>
              <a:rPr lang="en-US" sz="1200" b="1" kern="0" smtClean="0">
                <a:solidFill>
                  <a:sysClr val="windowText" lastClr="000000"/>
                </a:solidFill>
              </a:rPr>
              <a:t>build</a:t>
            </a:r>
          </a:p>
        </p:txBody>
      </p:sp>
    </p:spTree>
    <p:extLst>
      <p:ext uri="{BB962C8B-B14F-4D97-AF65-F5344CB8AC3E}">
        <p14:creationId xmlns:p14="http://schemas.microsoft.com/office/powerpoint/2010/main" val="3513729251"/>
      </p:ext>
    </p:extLst>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a:xfrm>
            <a:off x="636588" y="666750"/>
            <a:ext cx="8145462" cy="838200"/>
          </a:xfrm>
        </p:spPr>
        <p:txBody>
          <a:bodyPr/>
          <a:lstStyle/>
          <a:p>
            <a:r>
              <a:rPr lang="en-US" smtClean="0"/>
              <a:t>Pilots &amp; Test Beds </a:t>
            </a:r>
            <a:r>
              <a:rPr lang="en-US" i="1" smtClean="0">
                <a:solidFill>
                  <a:schemeClr val="folHlink"/>
                </a:solidFill>
              </a:rPr>
              <a:t>for Cloud</a:t>
            </a:r>
          </a:p>
        </p:txBody>
      </p:sp>
      <p:sp>
        <p:nvSpPr>
          <p:cNvPr id="340995" name="Rectangle 3"/>
          <p:cNvSpPr>
            <a:spLocks noChangeArrowheads="1"/>
          </p:cNvSpPr>
          <p:nvPr/>
        </p:nvSpPr>
        <p:spPr bwMode="auto">
          <a:xfrm>
            <a:off x="6943725" y="-3324"/>
            <a:ext cx="22002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OPERATE</a:t>
            </a:r>
          </a:p>
        </p:txBody>
      </p:sp>
      <p:sp>
        <p:nvSpPr>
          <p:cNvPr id="340996" name="Text Box 4"/>
          <p:cNvSpPr txBox="1">
            <a:spLocks noChangeArrowheads="1"/>
          </p:cNvSpPr>
          <p:nvPr/>
        </p:nvSpPr>
        <p:spPr bwMode="auto">
          <a:xfrm>
            <a:off x="0" y="301476"/>
            <a:ext cx="8572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strategy</a:t>
            </a:r>
          </a:p>
        </p:txBody>
      </p:sp>
      <p:sp>
        <p:nvSpPr>
          <p:cNvPr id="340997" name="Text Box 5"/>
          <p:cNvSpPr txBox="1">
            <a:spLocks noChangeArrowheads="1"/>
          </p:cNvSpPr>
          <p:nvPr/>
        </p:nvSpPr>
        <p:spPr bwMode="auto">
          <a:xfrm>
            <a:off x="2562225" y="303064"/>
            <a:ext cx="75247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arch</a:t>
            </a:r>
          </a:p>
        </p:txBody>
      </p:sp>
      <p:sp>
        <p:nvSpPr>
          <p:cNvPr id="340998" name="Text Box 6"/>
          <p:cNvSpPr txBox="1">
            <a:spLocks noChangeArrowheads="1"/>
          </p:cNvSpPr>
          <p:nvPr/>
        </p:nvSpPr>
        <p:spPr bwMode="auto">
          <a:xfrm>
            <a:off x="3314700" y="301476"/>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CC</a:t>
            </a:r>
          </a:p>
        </p:txBody>
      </p:sp>
      <p:sp>
        <p:nvSpPr>
          <p:cNvPr id="340999" name="Text Box 7"/>
          <p:cNvSpPr txBox="1">
            <a:spLocks noChangeArrowheads="1"/>
          </p:cNvSpPr>
          <p:nvPr/>
        </p:nvSpPr>
        <p:spPr bwMode="auto">
          <a:xfrm>
            <a:off x="4495800" y="303064"/>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EC</a:t>
            </a:r>
          </a:p>
        </p:txBody>
      </p:sp>
      <p:sp>
        <p:nvSpPr>
          <p:cNvPr id="341000" name="Text Box 8"/>
          <p:cNvSpPr txBox="1">
            <a:spLocks noChangeArrowheads="1"/>
          </p:cNvSpPr>
          <p:nvPr/>
        </p:nvSpPr>
        <p:spPr bwMode="auto">
          <a:xfrm>
            <a:off x="3810000" y="303064"/>
            <a:ext cx="6858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design</a:t>
            </a:r>
          </a:p>
        </p:txBody>
      </p:sp>
      <p:sp>
        <p:nvSpPr>
          <p:cNvPr id="341001" name="Text Box 9"/>
          <p:cNvSpPr txBox="1">
            <a:spLocks noChangeArrowheads="1"/>
          </p:cNvSpPr>
          <p:nvPr/>
        </p:nvSpPr>
        <p:spPr bwMode="auto">
          <a:xfrm>
            <a:off x="6791325" y="301476"/>
            <a:ext cx="6953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deploy</a:t>
            </a:r>
          </a:p>
        </p:txBody>
      </p:sp>
      <p:sp>
        <p:nvSpPr>
          <p:cNvPr id="341002" name="Text Box 10"/>
          <p:cNvSpPr txBox="1">
            <a:spLocks noChangeArrowheads="1"/>
          </p:cNvSpPr>
          <p:nvPr/>
        </p:nvSpPr>
        <p:spPr bwMode="auto">
          <a:xfrm>
            <a:off x="5581650" y="290843"/>
            <a:ext cx="504825" cy="267590"/>
          </a:xfrm>
          <a:prstGeom prst="rect">
            <a:avLst/>
          </a:prstGeom>
          <a:solidFill>
            <a:srgbClr val="FF66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dirty="0">
                <a:solidFill>
                  <a:srgbClr val="000000"/>
                </a:solidFill>
              </a:rPr>
              <a:t>test</a:t>
            </a:r>
          </a:p>
        </p:txBody>
      </p:sp>
      <p:sp>
        <p:nvSpPr>
          <p:cNvPr id="341003" name="Text Box 11"/>
          <p:cNvSpPr txBox="1">
            <a:spLocks noChangeArrowheads="1"/>
          </p:cNvSpPr>
          <p:nvPr/>
        </p:nvSpPr>
        <p:spPr bwMode="auto">
          <a:xfrm>
            <a:off x="6086475" y="301476"/>
            <a:ext cx="709613"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review</a:t>
            </a:r>
          </a:p>
        </p:txBody>
      </p:sp>
      <p:sp>
        <p:nvSpPr>
          <p:cNvPr id="341004" name="Text Box 12"/>
          <p:cNvSpPr txBox="1">
            <a:spLocks noChangeArrowheads="1"/>
          </p:cNvSpPr>
          <p:nvPr/>
        </p:nvSpPr>
        <p:spPr bwMode="auto">
          <a:xfrm>
            <a:off x="7486650" y="301476"/>
            <a:ext cx="814388"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support</a:t>
            </a:r>
          </a:p>
        </p:txBody>
      </p:sp>
      <p:sp>
        <p:nvSpPr>
          <p:cNvPr id="341005" name="Text Box 13"/>
          <p:cNvSpPr txBox="1">
            <a:spLocks noChangeArrowheads="1"/>
          </p:cNvSpPr>
          <p:nvPr/>
        </p:nvSpPr>
        <p:spPr bwMode="auto">
          <a:xfrm>
            <a:off x="8301038" y="301476"/>
            <a:ext cx="842962"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measure</a:t>
            </a:r>
          </a:p>
        </p:txBody>
      </p:sp>
      <p:sp>
        <p:nvSpPr>
          <p:cNvPr id="341006" name="Text Box 14"/>
          <p:cNvSpPr txBox="1">
            <a:spLocks noChangeArrowheads="1"/>
          </p:cNvSpPr>
          <p:nvPr/>
        </p:nvSpPr>
        <p:spPr bwMode="auto">
          <a:xfrm>
            <a:off x="858838" y="301476"/>
            <a:ext cx="1208087"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requirements</a:t>
            </a:r>
          </a:p>
        </p:txBody>
      </p:sp>
      <p:sp>
        <p:nvSpPr>
          <p:cNvPr id="341007" name="Rectangle 15"/>
          <p:cNvSpPr>
            <a:spLocks noChangeArrowheads="1"/>
          </p:cNvSpPr>
          <p:nvPr/>
        </p:nvSpPr>
        <p:spPr bwMode="auto">
          <a:xfrm>
            <a:off x="0" y="-3324"/>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PLAN</a:t>
            </a:r>
          </a:p>
        </p:txBody>
      </p:sp>
      <p:sp>
        <p:nvSpPr>
          <p:cNvPr id="341009" name="Rectangle 17"/>
          <p:cNvSpPr>
            <a:spLocks noChangeArrowheads="1"/>
          </p:cNvSpPr>
          <p:nvPr/>
        </p:nvSpPr>
        <p:spPr bwMode="auto">
          <a:xfrm>
            <a:off x="2314575" y="-3324"/>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DESIGN</a:t>
            </a:r>
          </a:p>
        </p:txBody>
      </p:sp>
      <p:sp>
        <p:nvSpPr>
          <p:cNvPr id="341010" name="Text Box 18"/>
          <p:cNvSpPr txBox="1">
            <a:spLocks noChangeArrowheads="1"/>
          </p:cNvSpPr>
          <p:nvPr/>
        </p:nvSpPr>
        <p:spPr bwMode="auto">
          <a:xfrm>
            <a:off x="2066925" y="301476"/>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BC</a:t>
            </a:r>
          </a:p>
        </p:txBody>
      </p:sp>
      <p:sp>
        <p:nvSpPr>
          <p:cNvPr id="341011" name="Rectangle 19"/>
          <p:cNvSpPr>
            <a:spLocks noChangeArrowheads="1"/>
          </p:cNvSpPr>
          <p:nvPr/>
        </p:nvSpPr>
        <p:spPr bwMode="auto">
          <a:xfrm>
            <a:off x="669925" y="1800225"/>
            <a:ext cx="8112125" cy="463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lstStyle/>
          <a:p>
            <a:pPr marL="236538" indent="-236538" algn="l" defTabSz="814388">
              <a:lnSpc>
                <a:spcPct val="95000"/>
              </a:lnSpc>
              <a:spcBef>
                <a:spcPct val="50000"/>
              </a:spcBef>
              <a:buClr>
                <a:schemeClr val="tx2"/>
              </a:buClr>
              <a:buSzPct val="100000"/>
              <a:buFont typeface="Wingdings" pitchFamily="2" charset="2"/>
              <a:buChar char="§"/>
            </a:pPr>
            <a:r>
              <a:rPr lang="en-US" sz="1800"/>
              <a:t>As a natural follow-on to your </a:t>
            </a:r>
            <a:r>
              <a:rPr lang="en-US" sz="1800" b="1" i="1"/>
              <a:t>User, Data &amp; Application interoperability “stories”</a:t>
            </a:r>
            <a:r>
              <a:rPr lang="en-US" sz="1800"/>
              <a:t>, test scenarios will emerge.  Critical to this are the </a:t>
            </a:r>
            <a:r>
              <a:rPr lang="en-US" sz="1800" b="1" i="1"/>
              <a:t>data creation, pre-positioning, alteration, storage, reconstitution &amp; destruction.  </a:t>
            </a:r>
          </a:p>
          <a:p>
            <a:pPr marL="236538" indent="-236538" algn="l" defTabSz="814388">
              <a:lnSpc>
                <a:spcPct val="95000"/>
              </a:lnSpc>
              <a:spcBef>
                <a:spcPct val="50000"/>
              </a:spcBef>
              <a:buClr>
                <a:schemeClr val="tx2"/>
              </a:buClr>
              <a:buSzPct val="100000"/>
              <a:buFont typeface="Wingdings" pitchFamily="2" charset="2"/>
              <a:buChar char="§"/>
            </a:pPr>
            <a:r>
              <a:rPr lang="en-US" sz="1800"/>
              <a:t>Administrative models are also key to test &amp; validate, this will include how </a:t>
            </a:r>
            <a:r>
              <a:rPr lang="en-US" sz="1800" b="1" i="1"/>
              <a:t>tiered forms of administrative access – or separation of duties –</a:t>
            </a:r>
            <a:r>
              <a:rPr lang="en-US" sz="1800"/>
              <a:t> will be defined (Corporate-side/Cloud-side)</a:t>
            </a:r>
          </a:p>
          <a:p>
            <a:pPr marL="236538" indent="-236538" algn="l" defTabSz="814388">
              <a:lnSpc>
                <a:spcPct val="95000"/>
              </a:lnSpc>
              <a:spcBef>
                <a:spcPct val="50000"/>
              </a:spcBef>
              <a:buClr>
                <a:schemeClr val="tx2"/>
              </a:buClr>
              <a:buSzPct val="100000"/>
              <a:buFont typeface="Wingdings" pitchFamily="2" charset="2"/>
              <a:buChar char="§"/>
            </a:pPr>
            <a:r>
              <a:rPr lang="en-US" sz="1800"/>
              <a:t>Security operations &amp; functions – </a:t>
            </a:r>
            <a:r>
              <a:rPr lang="en-US" sz="1800" b="1" i="1"/>
              <a:t>monitoring, consumption of feeds, incident management playbooks, investigations &amp; forensics, audit</a:t>
            </a:r>
            <a:r>
              <a:rPr lang="en-US" sz="1800"/>
              <a:t> – need to be part of the Cloud test suite (or on-going SLA development)</a:t>
            </a:r>
          </a:p>
          <a:p>
            <a:pPr marL="236538" indent="-236538" algn="l" defTabSz="814388">
              <a:lnSpc>
                <a:spcPct val="95000"/>
              </a:lnSpc>
              <a:spcBef>
                <a:spcPct val="50000"/>
              </a:spcBef>
              <a:buClr>
                <a:schemeClr val="tx2"/>
              </a:buClr>
              <a:buSzPct val="100000"/>
              <a:buFont typeface="Wingdings" pitchFamily="2" charset="2"/>
              <a:buChar char="§"/>
            </a:pPr>
            <a:r>
              <a:rPr lang="en-US" sz="1800"/>
              <a:t>Here also is where </a:t>
            </a:r>
            <a:r>
              <a:rPr lang="en-US" sz="1800" b="1" i="1"/>
              <a:t>PEN or stress testing</a:t>
            </a:r>
            <a:r>
              <a:rPr lang="en-US" sz="1800"/>
              <a:t> may be appropriate, dependent on requirements or necessity</a:t>
            </a:r>
          </a:p>
          <a:p>
            <a:pPr marL="236538" indent="-236538" algn="l" defTabSz="814388">
              <a:lnSpc>
                <a:spcPct val="95000"/>
              </a:lnSpc>
              <a:spcBef>
                <a:spcPct val="50000"/>
              </a:spcBef>
              <a:buClr>
                <a:schemeClr val="tx2"/>
              </a:buClr>
              <a:buSzPct val="100000"/>
              <a:buFont typeface="Wingdings" pitchFamily="2" charset="2"/>
              <a:buChar char="§"/>
            </a:pPr>
            <a:r>
              <a:rPr lang="en-US" sz="1800"/>
              <a:t>Security &amp; incident capture during the pilot phases are also important, as they are a window to the future as </a:t>
            </a:r>
            <a:r>
              <a:rPr lang="en-US" sz="1800" b="1" i="1"/>
              <a:t>the Cloud service begins to scale, as well as your initial discussion around security metrics</a:t>
            </a:r>
          </a:p>
          <a:p>
            <a:pPr marL="236538" indent="-236538" algn="l" defTabSz="814388">
              <a:lnSpc>
                <a:spcPct val="95000"/>
              </a:lnSpc>
              <a:spcBef>
                <a:spcPct val="50000"/>
              </a:spcBef>
              <a:buClr>
                <a:schemeClr val="tx2"/>
              </a:buClr>
              <a:buSzPct val="100000"/>
              <a:buFont typeface="Wingdings" pitchFamily="2" charset="2"/>
              <a:buChar char="§"/>
            </a:pPr>
            <a:endParaRPr lang="en-US" sz="1800" b="1" i="1"/>
          </a:p>
        </p:txBody>
      </p:sp>
      <p:sp>
        <p:nvSpPr>
          <p:cNvPr id="341012" name="Text Box 20"/>
          <p:cNvSpPr txBox="1">
            <a:spLocks noChangeArrowheads="1"/>
          </p:cNvSpPr>
          <p:nvPr/>
        </p:nvSpPr>
        <p:spPr bwMode="auto">
          <a:xfrm>
            <a:off x="4991100" y="301476"/>
            <a:ext cx="5905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build</a:t>
            </a:r>
          </a:p>
        </p:txBody>
      </p:sp>
      <p:sp>
        <p:nvSpPr>
          <p:cNvPr id="21" name="Rectangle 5"/>
          <p:cNvSpPr>
            <a:spLocks noChangeArrowheads="1"/>
          </p:cNvSpPr>
          <p:nvPr/>
        </p:nvSpPr>
        <p:spPr bwMode="auto">
          <a:xfrm>
            <a:off x="4631426" y="-11586"/>
            <a:ext cx="2314575" cy="304800"/>
          </a:xfrm>
          <a:prstGeom prst="rect">
            <a:avLst/>
          </a:prstGeom>
          <a:solidFill>
            <a:srgbClr val="EFB525"/>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pPr fontAlgn="auto">
              <a:spcBef>
                <a:spcPts val="0"/>
              </a:spcBef>
              <a:spcAft>
                <a:spcPts val="0"/>
              </a:spcAft>
              <a:defRPr/>
            </a:pPr>
            <a:r>
              <a:rPr lang="en-US" sz="1400" b="1" kern="0" smtClean="0">
                <a:solidFill>
                  <a:sysClr val="windowText" lastClr="000000"/>
                </a:solidFill>
              </a:rPr>
              <a:t>IMPLEMENT</a:t>
            </a:r>
          </a:p>
        </p:txBody>
      </p:sp>
    </p:spTree>
    <p:extLst>
      <p:ext uri="{BB962C8B-B14F-4D97-AF65-F5344CB8AC3E}">
        <p14:creationId xmlns:p14="http://schemas.microsoft.com/office/powerpoint/2010/main" val="3516758307"/>
      </p:ext>
    </p:extLst>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Reality of Cloud Security…</a:t>
            </a:r>
            <a:endParaRPr lang="en-US" dirty="0"/>
          </a:p>
        </p:txBody>
      </p:sp>
      <p:sp>
        <p:nvSpPr>
          <p:cNvPr id="4" name="Date Placeholder 3"/>
          <p:cNvSpPr>
            <a:spLocks noGrp="1"/>
          </p:cNvSpPr>
          <p:nvPr>
            <p:ph type="dt" sz="half" idx="10"/>
          </p:nvPr>
        </p:nvSpPr>
        <p:spPr/>
        <p:txBody>
          <a:bodyPr/>
          <a:lstStyle/>
          <a:p>
            <a:pPr>
              <a:defRPr/>
            </a:pPr>
            <a:r>
              <a:rPr lang="en-US" smtClean="0"/>
              <a:t>October 2010</a:t>
            </a:r>
            <a:endParaRPr lang="en-US"/>
          </a:p>
        </p:txBody>
      </p:sp>
      <p:sp>
        <p:nvSpPr>
          <p:cNvPr id="5" name="Footer Placeholder 4"/>
          <p:cNvSpPr>
            <a:spLocks noGrp="1"/>
          </p:cNvSpPr>
          <p:nvPr>
            <p:ph type="ftr" sz="quarter" idx="11"/>
          </p:nvPr>
        </p:nvSpPr>
        <p:spPr/>
        <p:txBody>
          <a:bodyPr/>
          <a:lstStyle/>
          <a:p>
            <a:pPr>
              <a:defRPr/>
            </a:pPr>
            <a:r>
              <a:rPr lang="en-US" smtClean="0"/>
              <a:t> </a:t>
            </a:r>
            <a:endParaRPr lang="en-US"/>
          </a:p>
        </p:txBody>
      </p:sp>
      <p:sp>
        <p:nvSpPr>
          <p:cNvPr id="6" name="Slide Number Placeholder 5"/>
          <p:cNvSpPr>
            <a:spLocks noGrp="1"/>
          </p:cNvSpPr>
          <p:nvPr>
            <p:ph type="sldNum" sz="quarter" idx="12"/>
          </p:nvPr>
        </p:nvSpPr>
        <p:spPr/>
        <p:txBody>
          <a:bodyPr/>
          <a:lstStyle/>
          <a:p>
            <a:pPr>
              <a:defRPr/>
            </a:pPr>
            <a:fld id="{8150621D-E370-4FD9-AEB2-C56495041222}" type="slidenum">
              <a:rPr lang="en-US" smtClean="0"/>
              <a:pPr>
                <a:defRPr/>
              </a:pPr>
              <a:t>4</a:t>
            </a:fld>
            <a:endParaRPr lang="en-US" dirty="0"/>
          </a:p>
        </p:txBody>
      </p:sp>
      <p:pic>
        <p:nvPicPr>
          <p:cNvPr id="7" name="Picture 10" descr="caution2iy"/>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3999" y="1192410"/>
            <a:ext cx="6080919" cy="4560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5074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2"/>
          <p:cNvSpPr>
            <a:spLocks noGrp="1" noChangeArrowheads="1"/>
          </p:cNvSpPr>
          <p:nvPr>
            <p:ph type="title"/>
          </p:nvPr>
        </p:nvSpPr>
        <p:spPr>
          <a:xfrm>
            <a:off x="422275" y="714375"/>
            <a:ext cx="8145463" cy="1095375"/>
          </a:xfrm>
        </p:spPr>
        <p:txBody>
          <a:bodyPr/>
          <a:lstStyle/>
          <a:p>
            <a:r>
              <a:rPr lang="en-US" smtClean="0"/>
              <a:t>Establishing Tollgates: </a:t>
            </a:r>
            <a:br>
              <a:rPr lang="en-US" smtClean="0"/>
            </a:br>
            <a:r>
              <a:rPr lang="en-US" i="1" smtClean="0">
                <a:solidFill>
                  <a:schemeClr val="folHlink"/>
                </a:solidFill>
              </a:rPr>
              <a:t>Deployment Review</a:t>
            </a:r>
          </a:p>
        </p:txBody>
      </p:sp>
      <p:sp>
        <p:nvSpPr>
          <p:cNvPr id="339971" name="Rectangle 3"/>
          <p:cNvSpPr>
            <a:spLocks noChangeArrowheads="1"/>
          </p:cNvSpPr>
          <p:nvPr/>
        </p:nvSpPr>
        <p:spPr bwMode="auto">
          <a:xfrm>
            <a:off x="6943725" y="-3324"/>
            <a:ext cx="22002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OPERATE</a:t>
            </a:r>
          </a:p>
        </p:txBody>
      </p:sp>
      <p:sp>
        <p:nvSpPr>
          <p:cNvPr id="339972" name="Text Box 4"/>
          <p:cNvSpPr txBox="1">
            <a:spLocks noChangeArrowheads="1"/>
          </p:cNvSpPr>
          <p:nvPr/>
        </p:nvSpPr>
        <p:spPr bwMode="auto">
          <a:xfrm>
            <a:off x="0" y="301476"/>
            <a:ext cx="8572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strategy</a:t>
            </a:r>
          </a:p>
        </p:txBody>
      </p:sp>
      <p:sp>
        <p:nvSpPr>
          <p:cNvPr id="339973" name="Text Box 5"/>
          <p:cNvSpPr txBox="1">
            <a:spLocks noChangeArrowheads="1"/>
          </p:cNvSpPr>
          <p:nvPr/>
        </p:nvSpPr>
        <p:spPr bwMode="auto">
          <a:xfrm>
            <a:off x="2562225" y="303064"/>
            <a:ext cx="75247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arch</a:t>
            </a:r>
          </a:p>
        </p:txBody>
      </p:sp>
      <p:sp>
        <p:nvSpPr>
          <p:cNvPr id="339974" name="Text Box 6"/>
          <p:cNvSpPr txBox="1">
            <a:spLocks noChangeArrowheads="1"/>
          </p:cNvSpPr>
          <p:nvPr/>
        </p:nvSpPr>
        <p:spPr bwMode="auto">
          <a:xfrm>
            <a:off x="3314700" y="301476"/>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CC</a:t>
            </a:r>
          </a:p>
        </p:txBody>
      </p:sp>
      <p:sp>
        <p:nvSpPr>
          <p:cNvPr id="339975" name="Text Box 7"/>
          <p:cNvSpPr txBox="1">
            <a:spLocks noChangeArrowheads="1"/>
          </p:cNvSpPr>
          <p:nvPr/>
        </p:nvSpPr>
        <p:spPr bwMode="auto">
          <a:xfrm>
            <a:off x="4495800" y="303064"/>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EC</a:t>
            </a:r>
          </a:p>
        </p:txBody>
      </p:sp>
      <p:sp>
        <p:nvSpPr>
          <p:cNvPr id="339976" name="Text Box 8"/>
          <p:cNvSpPr txBox="1">
            <a:spLocks noChangeArrowheads="1"/>
          </p:cNvSpPr>
          <p:nvPr/>
        </p:nvSpPr>
        <p:spPr bwMode="auto">
          <a:xfrm>
            <a:off x="3810000" y="303064"/>
            <a:ext cx="6858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design</a:t>
            </a:r>
          </a:p>
        </p:txBody>
      </p:sp>
      <p:sp>
        <p:nvSpPr>
          <p:cNvPr id="339978" name="Text Box 10"/>
          <p:cNvSpPr txBox="1">
            <a:spLocks noChangeArrowheads="1"/>
          </p:cNvSpPr>
          <p:nvPr/>
        </p:nvSpPr>
        <p:spPr bwMode="auto">
          <a:xfrm>
            <a:off x="6791325" y="301476"/>
            <a:ext cx="695325" cy="267590"/>
          </a:xfrm>
          <a:prstGeom prst="rect">
            <a:avLst/>
          </a:prstGeom>
          <a:solidFill>
            <a:srgbClr val="FF66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000000"/>
                </a:solidFill>
              </a:rPr>
              <a:t>deploy</a:t>
            </a:r>
          </a:p>
        </p:txBody>
      </p:sp>
      <p:sp>
        <p:nvSpPr>
          <p:cNvPr id="339980" name="Text Box 12"/>
          <p:cNvSpPr txBox="1">
            <a:spLocks noChangeArrowheads="1"/>
          </p:cNvSpPr>
          <p:nvPr/>
        </p:nvSpPr>
        <p:spPr bwMode="auto">
          <a:xfrm>
            <a:off x="6086475" y="301476"/>
            <a:ext cx="709613" cy="267590"/>
          </a:xfrm>
          <a:prstGeom prst="rect">
            <a:avLst/>
          </a:prstGeom>
          <a:solidFill>
            <a:srgbClr val="FF66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000000"/>
                </a:solidFill>
              </a:rPr>
              <a:t>review</a:t>
            </a:r>
          </a:p>
        </p:txBody>
      </p:sp>
      <p:sp>
        <p:nvSpPr>
          <p:cNvPr id="339981" name="Text Box 13"/>
          <p:cNvSpPr txBox="1">
            <a:spLocks noChangeArrowheads="1"/>
          </p:cNvSpPr>
          <p:nvPr/>
        </p:nvSpPr>
        <p:spPr bwMode="auto">
          <a:xfrm>
            <a:off x="7486650" y="301476"/>
            <a:ext cx="814388"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support</a:t>
            </a:r>
          </a:p>
        </p:txBody>
      </p:sp>
      <p:sp>
        <p:nvSpPr>
          <p:cNvPr id="339982" name="Text Box 14"/>
          <p:cNvSpPr txBox="1">
            <a:spLocks noChangeArrowheads="1"/>
          </p:cNvSpPr>
          <p:nvPr/>
        </p:nvSpPr>
        <p:spPr bwMode="auto">
          <a:xfrm>
            <a:off x="8301038" y="301476"/>
            <a:ext cx="842962"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measure</a:t>
            </a:r>
          </a:p>
        </p:txBody>
      </p:sp>
      <p:sp>
        <p:nvSpPr>
          <p:cNvPr id="339983" name="Text Box 15"/>
          <p:cNvSpPr txBox="1">
            <a:spLocks noChangeArrowheads="1"/>
          </p:cNvSpPr>
          <p:nvPr/>
        </p:nvSpPr>
        <p:spPr bwMode="auto">
          <a:xfrm>
            <a:off x="858838" y="301476"/>
            <a:ext cx="1208087"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requirements</a:t>
            </a:r>
          </a:p>
        </p:txBody>
      </p:sp>
      <p:sp>
        <p:nvSpPr>
          <p:cNvPr id="339984" name="Rectangle 16"/>
          <p:cNvSpPr>
            <a:spLocks noChangeArrowheads="1"/>
          </p:cNvSpPr>
          <p:nvPr/>
        </p:nvSpPr>
        <p:spPr bwMode="auto">
          <a:xfrm>
            <a:off x="0" y="-3324"/>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PLAN</a:t>
            </a:r>
          </a:p>
        </p:txBody>
      </p:sp>
      <p:sp>
        <p:nvSpPr>
          <p:cNvPr id="339986" name="Rectangle 18"/>
          <p:cNvSpPr>
            <a:spLocks noChangeArrowheads="1"/>
          </p:cNvSpPr>
          <p:nvPr/>
        </p:nvSpPr>
        <p:spPr bwMode="auto">
          <a:xfrm>
            <a:off x="2314575" y="-3324"/>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DESIGN</a:t>
            </a:r>
          </a:p>
        </p:txBody>
      </p:sp>
      <p:sp>
        <p:nvSpPr>
          <p:cNvPr id="339987" name="Text Box 19"/>
          <p:cNvSpPr txBox="1">
            <a:spLocks noChangeArrowheads="1"/>
          </p:cNvSpPr>
          <p:nvPr/>
        </p:nvSpPr>
        <p:spPr bwMode="auto">
          <a:xfrm>
            <a:off x="2066925" y="301476"/>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BC</a:t>
            </a:r>
          </a:p>
        </p:txBody>
      </p:sp>
      <p:sp>
        <p:nvSpPr>
          <p:cNvPr id="339988" name="Rectangle 20"/>
          <p:cNvSpPr>
            <a:spLocks noChangeArrowheads="1"/>
          </p:cNvSpPr>
          <p:nvPr/>
        </p:nvSpPr>
        <p:spPr bwMode="auto">
          <a:xfrm>
            <a:off x="669925" y="2076450"/>
            <a:ext cx="8112125" cy="463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lstStyle/>
          <a:p>
            <a:pPr marL="236538" indent="-236538" algn="l" defTabSz="814388">
              <a:lnSpc>
                <a:spcPct val="95000"/>
              </a:lnSpc>
              <a:spcBef>
                <a:spcPct val="50000"/>
              </a:spcBef>
              <a:buClr>
                <a:schemeClr val="tx2"/>
              </a:buClr>
              <a:buSzPct val="100000"/>
              <a:buFont typeface="Wingdings" pitchFamily="2" charset="2"/>
              <a:buChar char="§"/>
            </a:pPr>
            <a:r>
              <a:rPr lang="en-US" sz="1800"/>
              <a:t>Often missed, an actual formal operational review should be agreed upon at the close of Cloud pilot.  This </a:t>
            </a:r>
            <a:r>
              <a:rPr lang="en-US" sz="1800" b="1" i="1"/>
              <a:t>is the last tollgate</a:t>
            </a:r>
            <a:r>
              <a:rPr lang="en-US" sz="1800"/>
              <a:t> prior to operational go-live and general availability of a Cloud-based service</a:t>
            </a:r>
          </a:p>
          <a:p>
            <a:pPr marL="236538" indent="-236538" algn="l" defTabSz="814388">
              <a:lnSpc>
                <a:spcPct val="95000"/>
              </a:lnSpc>
              <a:spcBef>
                <a:spcPct val="50000"/>
              </a:spcBef>
              <a:buClr>
                <a:schemeClr val="tx2"/>
              </a:buClr>
              <a:buSzPct val="100000"/>
              <a:buFont typeface="Wingdings" pitchFamily="2" charset="2"/>
              <a:buChar char="§"/>
            </a:pPr>
            <a:r>
              <a:rPr lang="en-US" sz="1800"/>
              <a:t>Here also is where a structural review of risk response commitments should occur with the Executive Sponsors of the effort, </a:t>
            </a:r>
            <a:r>
              <a:rPr lang="en-US" sz="1800" b="1" i="1"/>
              <a:t>and agreement on how growth or scale of the Cloud-based service should be managed. </a:t>
            </a:r>
          </a:p>
          <a:p>
            <a:pPr marL="236538" indent="-236538" algn="l" defTabSz="814388">
              <a:lnSpc>
                <a:spcPct val="95000"/>
              </a:lnSpc>
              <a:spcBef>
                <a:spcPct val="50000"/>
              </a:spcBef>
              <a:buClr>
                <a:schemeClr val="tx2"/>
              </a:buClr>
              <a:buSzPct val="100000"/>
              <a:buFont typeface="Wingdings" pitchFamily="2" charset="2"/>
              <a:buChar char="§"/>
            </a:pPr>
            <a:r>
              <a:rPr lang="en-US" sz="1800"/>
              <a:t>If left unchecked or toll-gated appropriately, organic growth of Cloud can introduce new exposure vectors that were </a:t>
            </a:r>
            <a:r>
              <a:rPr lang="en-US" sz="1800" b="1" i="1"/>
              <a:t>unanticipated in the original Cloud design or operating model</a:t>
            </a:r>
          </a:p>
          <a:p>
            <a:pPr marL="236538" indent="-236538" algn="l" defTabSz="814388">
              <a:lnSpc>
                <a:spcPct val="95000"/>
              </a:lnSpc>
              <a:spcBef>
                <a:spcPct val="50000"/>
              </a:spcBef>
              <a:buClr>
                <a:schemeClr val="tx2"/>
              </a:buClr>
              <a:buSzPct val="100000"/>
              <a:buFont typeface="Wingdings" pitchFamily="2" charset="2"/>
              <a:buChar char="§"/>
            </a:pPr>
            <a:r>
              <a:rPr lang="en-US" sz="1800"/>
              <a:t>Success criteria – </a:t>
            </a:r>
            <a:r>
              <a:rPr lang="en-US" sz="1800" b="1" i="1"/>
              <a:t>both for the initial effort as well as on-going</a:t>
            </a:r>
            <a:r>
              <a:rPr lang="en-US" sz="1800"/>
              <a:t> – need to also be reviewed and ratified at this juncture</a:t>
            </a:r>
          </a:p>
          <a:p>
            <a:pPr marL="236538" indent="-236538" algn="l" defTabSz="814388">
              <a:lnSpc>
                <a:spcPct val="95000"/>
              </a:lnSpc>
              <a:spcBef>
                <a:spcPct val="50000"/>
              </a:spcBef>
              <a:buClr>
                <a:schemeClr val="tx2"/>
              </a:buClr>
              <a:buSzPct val="100000"/>
              <a:buFont typeface="Wingdings" pitchFamily="2" charset="2"/>
              <a:buChar char="§"/>
            </a:pPr>
            <a:r>
              <a:rPr lang="en-US" sz="1800"/>
              <a:t>A final policy review should be done during this meeting, to ensure that </a:t>
            </a:r>
            <a:r>
              <a:rPr lang="en-US" sz="1800" b="1" i="1"/>
              <a:t>all forms of regulatory or legal compliance are met</a:t>
            </a:r>
            <a:r>
              <a:rPr lang="en-US" sz="1800"/>
              <a:t> (see next slide)</a:t>
            </a:r>
          </a:p>
        </p:txBody>
      </p:sp>
      <p:sp>
        <p:nvSpPr>
          <p:cNvPr id="339989" name="Text Box 21"/>
          <p:cNvSpPr txBox="1">
            <a:spLocks noChangeArrowheads="1"/>
          </p:cNvSpPr>
          <p:nvPr/>
        </p:nvSpPr>
        <p:spPr bwMode="auto">
          <a:xfrm>
            <a:off x="4991100" y="301476"/>
            <a:ext cx="5905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build</a:t>
            </a:r>
          </a:p>
        </p:txBody>
      </p:sp>
      <p:sp>
        <p:nvSpPr>
          <p:cNvPr id="339990" name="Text Box 22"/>
          <p:cNvSpPr txBox="1">
            <a:spLocks noChangeArrowheads="1"/>
          </p:cNvSpPr>
          <p:nvPr/>
        </p:nvSpPr>
        <p:spPr bwMode="auto">
          <a:xfrm>
            <a:off x="5581650" y="301476"/>
            <a:ext cx="5048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test</a:t>
            </a:r>
          </a:p>
        </p:txBody>
      </p:sp>
      <p:sp>
        <p:nvSpPr>
          <p:cNvPr id="21" name="Rectangle 5"/>
          <p:cNvSpPr>
            <a:spLocks noChangeArrowheads="1"/>
          </p:cNvSpPr>
          <p:nvPr/>
        </p:nvSpPr>
        <p:spPr bwMode="auto">
          <a:xfrm>
            <a:off x="4631426" y="-11586"/>
            <a:ext cx="2314575" cy="304800"/>
          </a:xfrm>
          <a:prstGeom prst="rect">
            <a:avLst/>
          </a:prstGeom>
          <a:solidFill>
            <a:srgbClr val="EFB525"/>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pPr fontAlgn="auto">
              <a:spcBef>
                <a:spcPts val="0"/>
              </a:spcBef>
              <a:spcAft>
                <a:spcPts val="0"/>
              </a:spcAft>
              <a:defRPr/>
            </a:pPr>
            <a:r>
              <a:rPr lang="en-US" sz="1400" b="1" kern="0" smtClean="0">
                <a:solidFill>
                  <a:sysClr val="windowText" lastClr="000000"/>
                </a:solidFill>
              </a:rPr>
              <a:t>IMPLEMENT</a:t>
            </a:r>
          </a:p>
        </p:txBody>
      </p:sp>
    </p:spTree>
    <p:extLst>
      <p:ext uri="{BB962C8B-B14F-4D97-AF65-F5344CB8AC3E}">
        <p14:creationId xmlns:p14="http://schemas.microsoft.com/office/powerpoint/2010/main" val="1934613383"/>
      </p:ext>
    </p:extLst>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ChangeArrowheads="1"/>
          </p:cNvSpPr>
          <p:nvPr>
            <p:ph type="title"/>
          </p:nvPr>
        </p:nvSpPr>
        <p:spPr>
          <a:xfrm>
            <a:off x="95250" y="336550"/>
            <a:ext cx="8145463" cy="838200"/>
          </a:xfrm>
        </p:spPr>
        <p:txBody>
          <a:bodyPr/>
          <a:lstStyle/>
          <a:p>
            <a:r>
              <a:rPr lang="en-US" sz="2800" dirty="0" smtClean="0">
                <a:solidFill>
                  <a:schemeClr val="tx1"/>
                </a:solidFill>
              </a:rPr>
              <a:t/>
            </a:r>
            <a:br>
              <a:rPr lang="en-US" sz="2800" dirty="0" smtClean="0">
                <a:solidFill>
                  <a:schemeClr val="tx1"/>
                </a:solidFill>
              </a:rPr>
            </a:br>
            <a:r>
              <a:rPr lang="en-US" sz="2800" dirty="0" smtClean="0">
                <a:solidFill>
                  <a:schemeClr val="tx1"/>
                </a:solidFill>
              </a:rPr>
              <a:t>A Word About </a:t>
            </a:r>
            <a:r>
              <a:rPr lang="en-US" sz="2800" i="1" dirty="0" smtClean="0">
                <a:solidFill>
                  <a:schemeClr val="folHlink"/>
                </a:solidFill>
              </a:rPr>
              <a:t>Policy…</a:t>
            </a:r>
          </a:p>
        </p:txBody>
      </p:sp>
      <p:grpSp>
        <p:nvGrpSpPr>
          <p:cNvPr id="268302" name="Group 14"/>
          <p:cNvGrpSpPr>
            <a:grpSpLocks/>
          </p:cNvGrpSpPr>
          <p:nvPr/>
        </p:nvGrpSpPr>
        <p:grpSpPr bwMode="auto">
          <a:xfrm>
            <a:off x="3359150" y="1863725"/>
            <a:ext cx="2419350" cy="3490913"/>
            <a:chOff x="2009" y="1068"/>
            <a:chExt cx="1611" cy="2298"/>
          </a:xfrm>
        </p:grpSpPr>
        <p:sp>
          <p:nvSpPr>
            <p:cNvPr id="268292" name="Rectangle 4"/>
            <p:cNvSpPr>
              <a:spLocks noChangeArrowheads="1"/>
            </p:cNvSpPr>
            <p:nvPr/>
          </p:nvSpPr>
          <p:spPr bwMode="auto">
            <a:xfrm rot="-2752918">
              <a:off x="2245" y="1293"/>
              <a:ext cx="1139" cy="1114"/>
            </a:xfrm>
            <a:prstGeom prst="rect">
              <a:avLst/>
            </a:prstGeom>
            <a:noFill/>
            <a:ln w="76200" algn="ctr">
              <a:solidFill>
                <a:srgbClr val="808080"/>
              </a:solidFill>
              <a:miter lim="800000"/>
              <a:headEnd/>
              <a:tailEnd/>
            </a:ln>
            <a:effectLst/>
            <a:extLst>
              <a:ext uri="{909E8E84-426E-40DD-AFC4-6F175D3DCCD1}">
                <a14:hiddenFill xmlns:a14="http://schemas.microsoft.com/office/drawing/2010/main">
                  <a:solidFill>
                    <a:schemeClr val="tx1">
                      <a:alpha val="30000"/>
                    </a:schemeClr>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293" name="Rectangle 5"/>
            <p:cNvSpPr>
              <a:spLocks noChangeArrowheads="1"/>
            </p:cNvSpPr>
            <p:nvPr/>
          </p:nvSpPr>
          <p:spPr bwMode="auto">
            <a:xfrm rot="-2752918">
              <a:off x="2246" y="2022"/>
              <a:ext cx="1139" cy="1114"/>
            </a:xfrm>
            <a:prstGeom prst="rect">
              <a:avLst/>
            </a:prstGeom>
            <a:noFill/>
            <a:ln w="76200" algn="ctr">
              <a:solidFill>
                <a:srgbClr val="808080"/>
              </a:solidFill>
              <a:miter lim="800000"/>
              <a:headEnd/>
              <a:tailEnd/>
            </a:ln>
            <a:effectLst/>
            <a:extLst>
              <a:ext uri="{909E8E84-426E-40DD-AFC4-6F175D3DCCD1}">
                <a14:hiddenFill xmlns:a14="http://schemas.microsoft.com/office/drawing/2010/main">
                  <a:solidFill>
                    <a:schemeClr val="tx1">
                      <a:alpha val="30000"/>
                    </a:schemeClr>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cxnSp>
          <p:nvCxnSpPr>
            <p:cNvPr id="268294" name="AutoShape 6"/>
            <p:cNvCxnSpPr>
              <a:cxnSpLocks noChangeShapeType="1"/>
            </p:cNvCxnSpPr>
            <p:nvPr/>
          </p:nvCxnSpPr>
          <p:spPr bwMode="auto">
            <a:xfrm>
              <a:off x="3619" y="1829"/>
              <a:ext cx="1" cy="725"/>
            </a:xfrm>
            <a:prstGeom prst="straightConnector1">
              <a:avLst/>
            </a:prstGeom>
            <a:noFill/>
            <a:ln w="762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68295" name="AutoShape 7"/>
            <p:cNvCxnSpPr>
              <a:cxnSpLocks noChangeShapeType="1"/>
            </p:cNvCxnSpPr>
            <p:nvPr/>
          </p:nvCxnSpPr>
          <p:spPr bwMode="auto">
            <a:xfrm>
              <a:off x="2009" y="1872"/>
              <a:ext cx="1" cy="725"/>
            </a:xfrm>
            <a:prstGeom prst="straightConnector1">
              <a:avLst/>
            </a:prstGeom>
            <a:noFill/>
            <a:ln w="762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68296" name="AutoShape 8"/>
            <p:cNvCxnSpPr>
              <a:cxnSpLocks noChangeShapeType="1"/>
            </p:cNvCxnSpPr>
            <p:nvPr/>
          </p:nvCxnSpPr>
          <p:spPr bwMode="auto">
            <a:xfrm>
              <a:off x="2817" y="2641"/>
              <a:ext cx="1" cy="725"/>
            </a:xfrm>
            <a:prstGeom prst="straightConnector1">
              <a:avLst/>
            </a:prstGeom>
            <a:noFill/>
            <a:ln w="762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68297" name="AutoShape 9"/>
            <p:cNvCxnSpPr>
              <a:cxnSpLocks noChangeShapeType="1"/>
            </p:cNvCxnSpPr>
            <p:nvPr/>
          </p:nvCxnSpPr>
          <p:spPr bwMode="auto">
            <a:xfrm>
              <a:off x="2815" y="1090"/>
              <a:ext cx="1" cy="725"/>
            </a:xfrm>
            <a:prstGeom prst="straightConnector1">
              <a:avLst/>
            </a:prstGeom>
            <a:noFill/>
            <a:ln w="762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68298" name="AutoShape 10"/>
            <p:cNvCxnSpPr>
              <a:cxnSpLocks noChangeShapeType="1"/>
            </p:cNvCxnSpPr>
            <p:nvPr/>
          </p:nvCxnSpPr>
          <p:spPr bwMode="auto">
            <a:xfrm>
              <a:off x="2824" y="1788"/>
              <a:ext cx="407" cy="398"/>
            </a:xfrm>
            <a:prstGeom prst="straightConnector1">
              <a:avLst/>
            </a:prstGeom>
            <a:noFill/>
            <a:ln w="762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68299" name="AutoShape 11"/>
            <p:cNvCxnSpPr>
              <a:cxnSpLocks noChangeShapeType="1"/>
            </p:cNvCxnSpPr>
            <p:nvPr/>
          </p:nvCxnSpPr>
          <p:spPr bwMode="auto">
            <a:xfrm flipH="1">
              <a:off x="2399" y="1783"/>
              <a:ext cx="413" cy="424"/>
            </a:xfrm>
            <a:prstGeom prst="straightConnector1">
              <a:avLst/>
            </a:prstGeom>
            <a:noFill/>
            <a:ln w="762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68300" name="AutoShape 12"/>
            <p:cNvCxnSpPr>
              <a:cxnSpLocks noChangeShapeType="1"/>
            </p:cNvCxnSpPr>
            <p:nvPr/>
          </p:nvCxnSpPr>
          <p:spPr bwMode="auto">
            <a:xfrm>
              <a:off x="2822" y="1079"/>
              <a:ext cx="759" cy="739"/>
            </a:xfrm>
            <a:prstGeom prst="straightConnector1">
              <a:avLst/>
            </a:prstGeom>
            <a:noFill/>
            <a:ln w="381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68301" name="AutoShape 13"/>
            <p:cNvCxnSpPr>
              <a:cxnSpLocks noChangeShapeType="1"/>
            </p:cNvCxnSpPr>
            <p:nvPr/>
          </p:nvCxnSpPr>
          <p:spPr bwMode="auto">
            <a:xfrm flipH="1">
              <a:off x="2038" y="1068"/>
              <a:ext cx="788" cy="796"/>
            </a:xfrm>
            <a:prstGeom prst="straightConnector1">
              <a:avLst/>
            </a:prstGeom>
            <a:noFill/>
            <a:ln w="381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268306" name="Group 18"/>
          <p:cNvGrpSpPr>
            <a:grpSpLocks/>
          </p:cNvGrpSpPr>
          <p:nvPr/>
        </p:nvGrpSpPr>
        <p:grpSpPr bwMode="auto">
          <a:xfrm>
            <a:off x="4473575" y="1766888"/>
            <a:ext cx="190500" cy="193675"/>
            <a:chOff x="3296" y="1272"/>
            <a:chExt cx="127" cy="128"/>
          </a:xfrm>
        </p:grpSpPr>
        <p:sp>
          <p:nvSpPr>
            <p:cNvPr id="268303" name="Oval 15"/>
            <p:cNvSpPr>
              <a:spLocks noChangeArrowheads="1"/>
            </p:cNvSpPr>
            <p:nvPr/>
          </p:nvSpPr>
          <p:spPr bwMode="auto">
            <a:xfrm>
              <a:off x="3296" y="1272"/>
              <a:ext cx="127" cy="128"/>
            </a:xfrm>
            <a:prstGeom prst="ellipse">
              <a:avLst/>
            </a:prstGeom>
            <a:solidFill>
              <a:srgbClr val="808080"/>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04" name="Oval 16"/>
            <p:cNvSpPr>
              <a:spLocks noChangeArrowheads="1"/>
            </p:cNvSpPr>
            <p:nvPr/>
          </p:nvSpPr>
          <p:spPr bwMode="auto">
            <a:xfrm>
              <a:off x="3320" y="1297"/>
              <a:ext cx="79" cy="80"/>
            </a:xfrm>
            <a:prstGeom prst="ellipse">
              <a:avLst/>
            </a:prstGeom>
            <a:solidFill>
              <a:schemeClr val="accent2"/>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05" name="Oval 17"/>
            <p:cNvSpPr>
              <a:spLocks noChangeArrowheads="1"/>
            </p:cNvSpPr>
            <p:nvPr/>
          </p:nvSpPr>
          <p:spPr bwMode="auto">
            <a:xfrm>
              <a:off x="3320" y="1297"/>
              <a:ext cx="79" cy="80"/>
            </a:xfrm>
            <a:prstGeom prst="ellipse">
              <a:avLst/>
            </a:prstGeom>
            <a:noFill/>
            <a:ln w="6350" algn="ctr">
              <a:solidFill>
                <a:srgbClr val="800000"/>
              </a:solidFill>
              <a:round/>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grpSp>
      <p:sp>
        <p:nvSpPr>
          <p:cNvPr id="268308" name="Oval 20"/>
          <p:cNvSpPr>
            <a:spLocks noChangeArrowheads="1"/>
          </p:cNvSpPr>
          <p:nvPr/>
        </p:nvSpPr>
        <p:spPr bwMode="auto">
          <a:xfrm>
            <a:off x="4475163" y="2865438"/>
            <a:ext cx="190500" cy="193675"/>
          </a:xfrm>
          <a:prstGeom prst="ellipse">
            <a:avLst/>
          </a:prstGeom>
          <a:solidFill>
            <a:srgbClr val="C0C0C0"/>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09" name="Oval 21"/>
          <p:cNvSpPr>
            <a:spLocks noChangeArrowheads="1"/>
          </p:cNvSpPr>
          <p:nvPr/>
        </p:nvSpPr>
        <p:spPr bwMode="auto">
          <a:xfrm>
            <a:off x="4511675" y="2903538"/>
            <a:ext cx="117475" cy="120650"/>
          </a:xfrm>
          <a:prstGeom prst="ellipse">
            <a:avLst/>
          </a:prstGeom>
          <a:solidFill>
            <a:srgbClr val="008080"/>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10" name="Oval 22"/>
          <p:cNvSpPr>
            <a:spLocks noChangeArrowheads="1"/>
          </p:cNvSpPr>
          <p:nvPr/>
        </p:nvSpPr>
        <p:spPr bwMode="auto">
          <a:xfrm>
            <a:off x="4511675" y="2903538"/>
            <a:ext cx="117475" cy="120650"/>
          </a:xfrm>
          <a:prstGeom prst="ellipse">
            <a:avLst/>
          </a:prstGeom>
          <a:noFill/>
          <a:ln w="6350" algn="ctr">
            <a:solidFill>
              <a:srgbClr val="800000"/>
            </a:solidFill>
            <a:round/>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12" name="Oval 24"/>
          <p:cNvSpPr>
            <a:spLocks noChangeArrowheads="1"/>
          </p:cNvSpPr>
          <p:nvPr/>
        </p:nvSpPr>
        <p:spPr bwMode="auto">
          <a:xfrm>
            <a:off x="5681663" y="2925763"/>
            <a:ext cx="190500" cy="193675"/>
          </a:xfrm>
          <a:prstGeom prst="ellipse">
            <a:avLst/>
          </a:prstGeom>
          <a:solidFill>
            <a:srgbClr val="808080"/>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13" name="Oval 25"/>
          <p:cNvSpPr>
            <a:spLocks noChangeArrowheads="1"/>
          </p:cNvSpPr>
          <p:nvPr/>
        </p:nvSpPr>
        <p:spPr bwMode="auto">
          <a:xfrm>
            <a:off x="5718175" y="2963863"/>
            <a:ext cx="117475" cy="120650"/>
          </a:xfrm>
          <a:prstGeom prst="ellipse">
            <a:avLst/>
          </a:prstGeom>
          <a:solidFill>
            <a:srgbClr val="FF6600"/>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14" name="Oval 26"/>
          <p:cNvSpPr>
            <a:spLocks noChangeArrowheads="1"/>
          </p:cNvSpPr>
          <p:nvPr/>
        </p:nvSpPr>
        <p:spPr bwMode="auto">
          <a:xfrm>
            <a:off x="5718175" y="2963863"/>
            <a:ext cx="117475" cy="120650"/>
          </a:xfrm>
          <a:prstGeom prst="ellipse">
            <a:avLst/>
          </a:prstGeom>
          <a:noFill/>
          <a:ln w="6350" algn="ctr">
            <a:solidFill>
              <a:srgbClr val="800000"/>
            </a:solidFill>
            <a:round/>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16" name="Oval 28"/>
          <p:cNvSpPr>
            <a:spLocks noChangeArrowheads="1"/>
          </p:cNvSpPr>
          <p:nvPr/>
        </p:nvSpPr>
        <p:spPr bwMode="auto">
          <a:xfrm>
            <a:off x="5681663" y="4024313"/>
            <a:ext cx="190500" cy="193675"/>
          </a:xfrm>
          <a:prstGeom prst="ellipse">
            <a:avLst/>
          </a:prstGeom>
          <a:solidFill>
            <a:srgbClr val="808080"/>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17" name="Oval 29"/>
          <p:cNvSpPr>
            <a:spLocks noChangeArrowheads="1"/>
          </p:cNvSpPr>
          <p:nvPr/>
        </p:nvSpPr>
        <p:spPr bwMode="auto">
          <a:xfrm>
            <a:off x="5718175" y="4062413"/>
            <a:ext cx="117475" cy="120650"/>
          </a:xfrm>
          <a:prstGeom prst="ellipse">
            <a:avLst/>
          </a:prstGeom>
          <a:solidFill>
            <a:srgbClr val="99CC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18" name="Oval 30"/>
          <p:cNvSpPr>
            <a:spLocks noChangeArrowheads="1"/>
          </p:cNvSpPr>
          <p:nvPr/>
        </p:nvSpPr>
        <p:spPr bwMode="auto">
          <a:xfrm>
            <a:off x="5718175" y="4062413"/>
            <a:ext cx="117475" cy="120650"/>
          </a:xfrm>
          <a:prstGeom prst="ellipse">
            <a:avLst/>
          </a:prstGeom>
          <a:noFill/>
          <a:ln w="6350" algn="ctr">
            <a:solidFill>
              <a:srgbClr val="800000"/>
            </a:solidFill>
            <a:round/>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20" name="Oval 32"/>
          <p:cNvSpPr>
            <a:spLocks noChangeArrowheads="1"/>
          </p:cNvSpPr>
          <p:nvPr/>
        </p:nvSpPr>
        <p:spPr bwMode="auto">
          <a:xfrm>
            <a:off x="4481513" y="5257800"/>
            <a:ext cx="190500" cy="193675"/>
          </a:xfrm>
          <a:prstGeom prst="ellipse">
            <a:avLst/>
          </a:prstGeom>
          <a:solidFill>
            <a:srgbClr val="808080"/>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21" name="Oval 33"/>
          <p:cNvSpPr>
            <a:spLocks noChangeArrowheads="1"/>
          </p:cNvSpPr>
          <p:nvPr/>
        </p:nvSpPr>
        <p:spPr bwMode="auto">
          <a:xfrm>
            <a:off x="4518025" y="5295900"/>
            <a:ext cx="117475" cy="120650"/>
          </a:xfrm>
          <a:prstGeom prst="ellipse">
            <a:avLst/>
          </a:prstGeom>
          <a:solidFill>
            <a:srgbClr val="FFCC00"/>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22" name="Oval 34"/>
          <p:cNvSpPr>
            <a:spLocks noChangeArrowheads="1"/>
          </p:cNvSpPr>
          <p:nvPr/>
        </p:nvSpPr>
        <p:spPr bwMode="auto">
          <a:xfrm>
            <a:off x="4518025" y="5295900"/>
            <a:ext cx="117475" cy="120650"/>
          </a:xfrm>
          <a:prstGeom prst="ellipse">
            <a:avLst/>
          </a:prstGeom>
          <a:noFill/>
          <a:ln w="6350" algn="ctr">
            <a:solidFill>
              <a:srgbClr val="800000"/>
            </a:solidFill>
            <a:round/>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24" name="Oval 36"/>
          <p:cNvSpPr>
            <a:spLocks noChangeArrowheads="1"/>
          </p:cNvSpPr>
          <p:nvPr/>
        </p:nvSpPr>
        <p:spPr bwMode="auto">
          <a:xfrm>
            <a:off x="4475163" y="4121150"/>
            <a:ext cx="190500" cy="193675"/>
          </a:xfrm>
          <a:prstGeom prst="ellipse">
            <a:avLst/>
          </a:prstGeom>
          <a:solidFill>
            <a:srgbClr val="808080"/>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25" name="Oval 37"/>
          <p:cNvSpPr>
            <a:spLocks noChangeArrowheads="1"/>
          </p:cNvSpPr>
          <p:nvPr/>
        </p:nvSpPr>
        <p:spPr bwMode="auto">
          <a:xfrm>
            <a:off x="4511675" y="4159250"/>
            <a:ext cx="117475" cy="120650"/>
          </a:xfrm>
          <a:prstGeom prst="ellipse">
            <a:avLst/>
          </a:prstGeom>
          <a:solidFill>
            <a:srgbClr val="99CC00"/>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26" name="Oval 38"/>
          <p:cNvSpPr>
            <a:spLocks noChangeArrowheads="1"/>
          </p:cNvSpPr>
          <p:nvPr/>
        </p:nvSpPr>
        <p:spPr bwMode="auto">
          <a:xfrm>
            <a:off x="4511675" y="4159250"/>
            <a:ext cx="117475" cy="120650"/>
          </a:xfrm>
          <a:prstGeom prst="ellipse">
            <a:avLst/>
          </a:prstGeom>
          <a:noFill/>
          <a:ln w="6350" algn="ctr">
            <a:solidFill>
              <a:srgbClr val="800000"/>
            </a:solidFill>
            <a:round/>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28" name="Oval 40"/>
          <p:cNvSpPr>
            <a:spLocks noChangeArrowheads="1"/>
          </p:cNvSpPr>
          <p:nvPr/>
        </p:nvSpPr>
        <p:spPr bwMode="auto">
          <a:xfrm>
            <a:off x="3287713" y="3003550"/>
            <a:ext cx="190500" cy="193675"/>
          </a:xfrm>
          <a:prstGeom prst="ellipse">
            <a:avLst/>
          </a:prstGeom>
          <a:solidFill>
            <a:srgbClr val="808080"/>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29" name="Oval 41"/>
          <p:cNvSpPr>
            <a:spLocks noChangeArrowheads="1"/>
          </p:cNvSpPr>
          <p:nvPr/>
        </p:nvSpPr>
        <p:spPr bwMode="auto">
          <a:xfrm>
            <a:off x="3324225" y="3041650"/>
            <a:ext cx="117475" cy="120650"/>
          </a:xfrm>
          <a:prstGeom prst="ellipse">
            <a:avLst/>
          </a:prstGeom>
          <a:solidFill>
            <a:srgbClr val="993366"/>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30" name="Oval 42"/>
          <p:cNvSpPr>
            <a:spLocks noChangeArrowheads="1"/>
          </p:cNvSpPr>
          <p:nvPr/>
        </p:nvSpPr>
        <p:spPr bwMode="auto">
          <a:xfrm>
            <a:off x="3324225" y="3041650"/>
            <a:ext cx="117475" cy="120650"/>
          </a:xfrm>
          <a:prstGeom prst="ellipse">
            <a:avLst/>
          </a:prstGeom>
          <a:noFill/>
          <a:ln w="6350" algn="ctr">
            <a:solidFill>
              <a:srgbClr val="800000"/>
            </a:solidFill>
            <a:round/>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32" name="Oval 44"/>
          <p:cNvSpPr>
            <a:spLocks noChangeArrowheads="1"/>
          </p:cNvSpPr>
          <p:nvPr/>
        </p:nvSpPr>
        <p:spPr bwMode="auto">
          <a:xfrm>
            <a:off x="3262313" y="4065588"/>
            <a:ext cx="190500" cy="195262"/>
          </a:xfrm>
          <a:prstGeom prst="ellipse">
            <a:avLst/>
          </a:prstGeom>
          <a:solidFill>
            <a:srgbClr val="808080"/>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33" name="Oval 45"/>
          <p:cNvSpPr>
            <a:spLocks noChangeArrowheads="1"/>
          </p:cNvSpPr>
          <p:nvPr/>
        </p:nvSpPr>
        <p:spPr bwMode="auto">
          <a:xfrm>
            <a:off x="3298825" y="4103688"/>
            <a:ext cx="117475" cy="122237"/>
          </a:xfrm>
          <a:prstGeom prst="ellipse">
            <a:avLst/>
          </a:prstGeom>
          <a:solidFill>
            <a:srgbClr val="FF0000"/>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34" name="Oval 46"/>
          <p:cNvSpPr>
            <a:spLocks noChangeArrowheads="1"/>
          </p:cNvSpPr>
          <p:nvPr/>
        </p:nvSpPr>
        <p:spPr bwMode="auto">
          <a:xfrm>
            <a:off x="3298825" y="4103688"/>
            <a:ext cx="117475" cy="122237"/>
          </a:xfrm>
          <a:prstGeom prst="ellipse">
            <a:avLst/>
          </a:prstGeom>
          <a:noFill/>
          <a:ln w="6350" algn="ctr">
            <a:solidFill>
              <a:srgbClr val="800000"/>
            </a:solidFill>
            <a:round/>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37" name="Text Box 49"/>
          <p:cNvSpPr txBox="1">
            <a:spLocks noChangeArrowheads="1"/>
          </p:cNvSpPr>
          <p:nvPr/>
        </p:nvSpPr>
        <p:spPr bwMode="auto">
          <a:xfrm>
            <a:off x="3992563" y="1184275"/>
            <a:ext cx="1116012" cy="523875"/>
          </a:xfrm>
          <a:prstGeom prst="rect">
            <a:avLst/>
          </a:prstGeom>
          <a:noFill/>
          <a:ln>
            <a:noFill/>
          </a:ln>
          <a:effectLst/>
          <a:extLst>
            <a:ext uri="{909E8E84-426E-40DD-AFC4-6F175D3DCCD1}">
              <a14:hiddenFill xmlns:a14="http://schemas.microsoft.com/office/drawing/2010/main">
                <a:gradFill rotWithShape="1">
                  <a:gsLst>
                    <a:gs pos="0">
                      <a:srgbClr val="000000">
                        <a:alpha val="25000"/>
                      </a:srgbClr>
                    </a:gs>
                    <a:gs pos="100000">
                      <a:schemeClr val="tx1">
                        <a:alpha val="30000"/>
                      </a:schemeClr>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600" b="1"/>
              <a:t>Scope of Purpose</a:t>
            </a:r>
          </a:p>
        </p:txBody>
      </p:sp>
      <p:sp>
        <p:nvSpPr>
          <p:cNvPr id="268338" name="Text Box 50"/>
          <p:cNvSpPr txBox="1">
            <a:spLocks noChangeArrowheads="1"/>
          </p:cNvSpPr>
          <p:nvPr/>
        </p:nvSpPr>
        <p:spPr bwMode="auto">
          <a:xfrm>
            <a:off x="5835650" y="2638425"/>
            <a:ext cx="990600" cy="523875"/>
          </a:xfrm>
          <a:prstGeom prst="rect">
            <a:avLst/>
          </a:prstGeom>
          <a:noFill/>
          <a:ln>
            <a:noFill/>
          </a:ln>
          <a:effectLst/>
          <a:extLst>
            <a:ext uri="{909E8E84-426E-40DD-AFC4-6F175D3DCCD1}">
              <a14:hiddenFill xmlns:a14="http://schemas.microsoft.com/office/drawing/2010/main">
                <a:gradFill rotWithShape="1">
                  <a:gsLst>
                    <a:gs pos="0">
                      <a:srgbClr val="000000">
                        <a:alpha val="25000"/>
                      </a:srgbClr>
                    </a:gs>
                    <a:gs pos="100000">
                      <a:schemeClr val="tx1">
                        <a:alpha val="30000"/>
                      </a:schemeClr>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600" b="1"/>
              <a:t>Legal Aspects</a:t>
            </a:r>
          </a:p>
        </p:txBody>
      </p:sp>
      <p:sp>
        <p:nvSpPr>
          <p:cNvPr id="268339" name="Text Box 51"/>
          <p:cNvSpPr txBox="1">
            <a:spLocks noChangeArrowheads="1"/>
          </p:cNvSpPr>
          <p:nvPr/>
        </p:nvSpPr>
        <p:spPr bwMode="auto">
          <a:xfrm>
            <a:off x="5621338" y="3995738"/>
            <a:ext cx="1422400" cy="523875"/>
          </a:xfrm>
          <a:prstGeom prst="rect">
            <a:avLst/>
          </a:prstGeom>
          <a:noFill/>
          <a:ln>
            <a:noFill/>
          </a:ln>
          <a:effectLst/>
          <a:extLst>
            <a:ext uri="{909E8E84-426E-40DD-AFC4-6F175D3DCCD1}">
              <a14:hiddenFill xmlns:a14="http://schemas.microsoft.com/office/drawing/2010/main">
                <a:gradFill rotWithShape="1">
                  <a:gsLst>
                    <a:gs pos="0">
                      <a:srgbClr val="000000">
                        <a:alpha val="25000"/>
                      </a:srgbClr>
                    </a:gs>
                    <a:gs pos="100000">
                      <a:schemeClr val="tx1">
                        <a:alpha val="30000"/>
                      </a:schemeClr>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600" b="1"/>
              <a:t>Global Applicability</a:t>
            </a:r>
          </a:p>
        </p:txBody>
      </p:sp>
      <p:sp>
        <p:nvSpPr>
          <p:cNvPr id="268340" name="Text Box 52"/>
          <p:cNvSpPr txBox="1">
            <a:spLocks noChangeArrowheads="1"/>
          </p:cNvSpPr>
          <p:nvPr/>
        </p:nvSpPr>
        <p:spPr bwMode="auto">
          <a:xfrm>
            <a:off x="2063750" y="2686050"/>
            <a:ext cx="1485900" cy="523875"/>
          </a:xfrm>
          <a:prstGeom prst="rect">
            <a:avLst/>
          </a:prstGeom>
          <a:noFill/>
          <a:ln>
            <a:noFill/>
          </a:ln>
          <a:effectLst/>
          <a:extLst>
            <a:ext uri="{909E8E84-426E-40DD-AFC4-6F175D3DCCD1}">
              <a14:hiddenFill xmlns:a14="http://schemas.microsoft.com/office/drawing/2010/main">
                <a:gradFill rotWithShape="1">
                  <a:gsLst>
                    <a:gs pos="0">
                      <a:srgbClr val="000000">
                        <a:alpha val="25000"/>
                      </a:srgbClr>
                    </a:gs>
                    <a:gs pos="100000">
                      <a:schemeClr val="tx1">
                        <a:alpha val="30000"/>
                      </a:schemeClr>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600" b="1"/>
              <a:t>Governance Models</a:t>
            </a:r>
          </a:p>
        </p:txBody>
      </p:sp>
      <p:sp>
        <p:nvSpPr>
          <p:cNvPr id="268341" name="Text Box 53"/>
          <p:cNvSpPr txBox="1">
            <a:spLocks noChangeArrowheads="1"/>
          </p:cNvSpPr>
          <p:nvPr/>
        </p:nvSpPr>
        <p:spPr bwMode="auto">
          <a:xfrm>
            <a:off x="1889125" y="4014788"/>
            <a:ext cx="1635125" cy="523875"/>
          </a:xfrm>
          <a:prstGeom prst="rect">
            <a:avLst/>
          </a:prstGeom>
          <a:noFill/>
          <a:ln>
            <a:noFill/>
          </a:ln>
          <a:effectLst/>
          <a:extLst>
            <a:ext uri="{909E8E84-426E-40DD-AFC4-6F175D3DCCD1}">
              <a14:hiddenFill xmlns:a14="http://schemas.microsoft.com/office/drawing/2010/main">
                <a:gradFill rotWithShape="1">
                  <a:gsLst>
                    <a:gs pos="0">
                      <a:srgbClr val="000000">
                        <a:alpha val="25000"/>
                      </a:srgbClr>
                    </a:gs>
                    <a:gs pos="100000">
                      <a:schemeClr val="tx1">
                        <a:alpha val="30000"/>
                      </a:schemeClr>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600" b="1"/>
              <a:t>Exception Management</a:t>
            </a:r>
          </a:p>
        </p:txBody>
      </p:sp>
      <p:sp>
        <p:nvSpPr>
          <p:cNvPr id="268342" name="Text Box 54"/>
          <p:cNvSpPr txBox="1">
            <a:spLocks noChangeArrowheads="1"/>
          </p:cNvSpPr>
          <p:nvPr/>
        </p:nvSpPr>
        <p:spPr bwMode="auto">
          <a:xfrm>
            <a:off x="3478213" y="5451475"/>
            <a:ext cx="2203450" cy="523875"/>
          </a:xfrm>
          <a:prstGeom prst="rect">
            <a:avLst/>
          </a:prstGeom>
          <a:noFill/>
          <a:ln>
            <a:noFill/>
          </a:ln>
          <a:effectLst/>
          <a:extLst>
            <a:ext uri="{909E8E84-426E-40DD-AFC4-6F175D3DCCD1}">
              <a14:hiddenFill xmlns:a14="http://schemas.microsoft.com/office/drawing/2010/main">
                <a:gradFill rotWithShape="1">
                  <a:gsLst>
                    <a:gs pos="0">
                      <a:srgbClr val="000000">
                        <a:alpha val="25000"/>
                      </a:srgbClr>
                    </a:gs>
                    <a:gs pos="100000">
                      <a:schemeClr val="tx1">
                        <a:alpha val="30000"/>
                      </a:schemeClr>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600" b="1"/>
              <a:t>Location                      (Logical &amp; Physical)</a:t>
            </a:r>
          </a:p>
        </p:txBody>
      </p:sp>
      <p:sp>
        <p:nvSpPr>
          <p:cNvPr id="268345" name="Rectangle 57"/>
          <p:cNvSpPr>
            <a:spLocks noChangeArrowheads="1"/>
          </p:cNvSpPr>
          <p:nvPr/>
        </p:nvSpPr>
        <p:spPr bwMode="auto">
          <a:xfrm rot="16200000">
            <a:off x="4344988" y="2590800"/>
            <a:ext cx="407987" cy="1420813"/>
          </a:xfrm>
          <a:prstGeom prst="rect">
            <a:avLst/>
          </a:prstGeom>
          <a:solidFill>
            <a:schemeClr val="bg1"/>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43" name="Text Box 55"/>
          <p:cNvSpPr txBox="1">
            <a:spLocks noChangeArrowheads="1"/>
          </p:cNvSpPr>
          <p:nvPr/>
        </p:nvSpPr>
        <p:spPr bwMode="auto">
          <a:xfrm>
            <a:off x="3727450" y="3013075"/>
            <a:ext cx="1684338" cy="523875"/>
          </a:xfrm>
          <a:prstGeom prst="rect">
            <a:avLst/>
          </a:prstGeom>
          <a:noFill/>
          <a:ln>
            <a:noFill/>
          </a:ln>
          <a:effectLst/>
          <a:extLst>
            <a:ext uri="{909E8E84-426E-40DD-AFC4-6F175D3DCCD1}">
              <a14:hiddenFill xmlns:a14="http://schemas.microsoft.com/office/drawing/2010/main">
                <a:gradFill rotWithShape="1">
                  <a:gsLst>
                    <a:gs pos="0">
                      <a:srgbClr val="000000">
                        <a:alpha val="25000"/>
                      </a:srgbClr>
                    </a:gs>
                    <a:gs pos="100000">
                      <a:schemeClr val="tx1">
                        <a:alpha val="30000"/>
                      </a:schemeClr>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600" b="1"/>
              <a:t>Target Communities</a:t>
            </a:r>
          </a:p>
        </p:txBody>
      </p:sp>
      <p:sp>
        <p:nvSpPr>
          <p:cNvPr id="268346" name="Rectangle 58"/>
          <p:cNvSpPr>
            <a:spLocks noChangeArrowheads="1"/>
          </p:cNvSpPr>
          <p:nvPr/>
        </p:nvSpPr>
        <p:spPr bwMode="auto">
          <a:xfrm>
            <a:off x="3654425" y="4314825"/>
            <a:ext cx="1801813" cy="419100"/>
          </a:xfrm>
          <a:prstGeom prst="rect">
            <a:avLst/>
          </a:prstGeom>
          <a:solidFill>
            <a:schemeClr val="bg1"/>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endParaRPr lang="en-US"/>
          </a:p>
        </p:txBody>
      </p:sp>
      <p:sp>
        <p:nvSpPr>
          <p:cNvPr id="268344" name="Text Box 56"/>
          <p:cNvSpPr txBox="1">
            <a:spLocks noChangeArrowheads="1"/>
          </p:cNvSpPr>
          <p:nvPr/>
        </p:nvSpPr>
        <p:spPr bwMode="auto">
          <a:xfrm>
            <a:off x="3581400" y="4268788"/>
            <a:ext cx="1973263" cy="523875"/>
          </a:xfrm>
          <a:prstGeom prst="rect">
            <a:avLst/>
          </a:prstGeom>
          <a:noFill/>
          <a:ln>
            <a:noFill/>
          </a:ln>
          <a:effectLst/>
          <a:extLst>
            <a:ext uri="{909E8E84-426E-40DD-AFC4-6F175D3DCCD1}">
              <a14:hiddenFill xmlns:a14="http://schemas.microsoft.com/office/drawing/2010/main">
                <a:gradFill rotWithShape="1">
                  <a:gsLst>
                    <a:gs pos="0">
                      <a:srgbClr val="000000">
                        <a:alpha val="25000"/>
                      </a:srgbClr>
                    </a:gs>
                    <a:gs pos="100000">
                      <a:schemeClr val="tx1">
                        <a:alpha val="30000"/>
                      </a:schemeClr>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600" b="1"/>
              <a:t>Impacted Content/Behavior</a:t>
            </a:r>
          </a:p>
        </p:txBody>
      </p:sp>
      <p:sp>
        <p:nvSpPr>
          <p:cNvPr id="268348" name="Text Box 60"/>
          <p:cNvSpPr txBox="1">
            <a:spLocks noChangeArrowheads="1"/>
          </p:cNvSpPr>
          <p:nvPr/>
        </p:nvSpPr>
        <p:spPr bwMode="auto">
          <a:xfrm>
            <a:off x="5289550" y="1241425"/>
            <a:ext cx="2540000" cy="590550"/>
          </a:xfrm>
          <a:prstGeom prst="rect">
            <a:avLst/>
          </a:prstGeom>
          <a:noFill/>
          <a:ln w="12700" algn="ctr">
            <a:solidFill>
              <a:schemeClr val="accent2"/>
            </a:solidFill>
            <a:miter lim="800000"/>
            <a:headEnd/>
            <a:tailEnd/>
          </a:ln>
          <a:effectLst/>
          <a:extLst>
            <a:ext uri="{909E8E84-426E-40DD-AFC4-6F175D3DCCD1}">
              <a14:hiddenFill xmlns:a14="http://schemas.microsoft.com/office/drawing/2010/main">
                <a:solidFill>
                  <a:schemeClr val="tx1">
                    <a:alpha val="30000"/>
                  </a:schemeClr>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a:t>Loss of direct control over data in Cloud and how users &amp; systems interact with protected content</a:t>
            </a:r>
          </a:p>
        </p:txBody>
      </p:sp>
      <p:sp>
        <p:nvSpPr>
          <p:cNvPr id="268349" name="Text Box 61"/>
          <p:cNvSpPr txBox="1">
            <a:spLocks noChangeArrowheads="1"/>
          </p:cNvSpPr>
          <p:nvPr/>
        </p:nvSpPr>
        <p:spPr bwMode="auto">
          <a:xfrm>
            <a:off x="6880225" y="2619375"/>
            <a:ext cx="1920875" cy="590550"/>
          </a:xfrm>
          <a:prstGeom prst="rect">
            <a:avLst/>
          </a:prstGeom>
          <a:noFill/>
          <a:ln w="12700" algn="ctr">
            <a:solidFill>
              <a:srgbClr val="FF6600"/>
            </a:solidFill>
            <a:miter lim="800000"/>
            <a:headEnd/>
            <a:tailEnd/>
          </a:ln>
          <a:effectLst/>
          <a:extLst>
            <a:ext uri="{909E8E84-426E-40DD-AFC4-6F175D3DCCD1}">
              <a14:hiddenFill xmlns:a14="http://schemas.microsoft.com/office/drawing/2010/main">
                <a:solidFill>
                  <a:schemeClr val="tx1">
                    <a:alpha val="30000"/>
                  </a:schemeClr>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a:t>Compliance validation, audit, monitoring, investigations  forensics</a:t>
            </a:r>
          </a:p>
        </p:txBody>
      </p:sp>
      <p:sp>
        <p:nvSpPr>
          <p:cNvPr id="268350" name="Text Box 62"/>
          <p:cNvSpPr txBox="1">
            <a:spLocks noChangeArrowheads="1"/>
          </p:cNvSpPr>
          <p:nvPr/>
        </p:nvSpPr>
        <p:spPr bwMode="auto">
          <a:xfrm>
            <a:off x="6996113" y="3887788"/>
            <a:ext cx="1966912" cy="590550"/>
          </a:xfrm>
          <a:prstGeom prst="rect">
            <a:avLst/>
          </a:prstGeom>
          <a:noFill/>
          <a:ln w="12700" algn="ctr">
            <a:solidFill>
              <a:srgbClr val="99CCFF"/>
            </a:solidFill>
            <a:miter lim="800000"/>
            <a:headEnd/>
            <a:tailEnd/>
          </a:ln>
          <a:effectLst/>
          <a:extLst>
            <a:ext uri="{909E8E84-426E-40DD-AFC4-6F175D3DCCD1}">
              <a14:hiddenFill xmlns:a14="http://schemas.microsoft.com/office/drawing/2010/main">
                <a:solidFill>
                  <a:schemeClr val="tx1">
                    <a:alpha val="30000"/>
                  </a:schemeClr>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a:t>Content mobility, pre-positioning &amp; regional law (EU Privacy, HIPAA, etc.)</a:t>
            </a:r>
          </a:p>
        </p:txBody>
      </p:sp>
      <p:sp>
        <p:nvSpPr>
          <p:cNvPr id="268351" name="Text Box 63"/>
          <p:cNvSpPr txBox="1">
            <a:spLocks noChangeArrowheads="1"/>
          </p:cNvSpPr>
          <p:nvPr/>
        </p:nvSpPr>
        <p:spPr bwMode="auto">
          <a:xfrm>
            <a:off x="5456238" y="4933950"/>
            <a:ext cx="2376487" cy="590550"/>
          </a:xfrm>
          <a:prstGeom prst="rect">
            <a:avLst/>
          </a:prstGeom>
          <a:noFill/>
          <a:ln w="12700" algn="ctr">
            <a:solidFill>
              <a:srgbClr val="99CC00"/>
            </a:solidFill>
            <a:miter lim="800000"/>
            <a:headEnd/>
            <a:tailEnd/>
          </a:ln>
          <a:effectLst/>
          <a:extLst>
            <a:ext uri="{909E8E84-426E-40DD-AFC4-6F175D3DCCD1}">
              <a14:hiddenFill xmlns:a14="http://schemas.microsoft.com/office/drawing/2010/main">
                <a:solidFill>
                  <a:schemeClr val="tx1">
                    <a:alpha val="30000"/>
                  </a:schemeClr>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a:t>Cloud fundamentally changes service &amp; user interactions with data *</a:t>
            </a:r>
          </a:p>
        </p:txBody>
      </p:sp>
      <p:sp>
        <p:nvSpPr>
          <p:cNvPr id="268352" name="Text Box 64"/>
          <p:cNvSpPr txBox="1">
            <a:spLocks noChangeArrowheads="1"/>
          </p:cNvSpPr>
          <p:nvPr/>
        </p:nvSpPr>
        <p:spPr bwMode="auto">
          <a:xfrm>
            <a:off x="2944813" y="6097588"/>
            <a:ext cx="3151187" cy="590550"/>
          </a:xfrm>
          <a:prstGeom prst="rect">
            <a:avLst/>
          </a:prstGeom>
          <a:noFill/>
          <a:ln w="12700" algn="ctr">
            <a:solidFill>
              <a:srgbClr val="FFCC00"/>
            </a:solidFill>
            <a:miter lim="800000"/>
            <a:headEnd/>
            <a:tailEnd/>
          </a:ln>
          <a:effectLst/>
          <a:extLst>
            <a:ext uri="{909E8E84-426E-40DD-AFC4-6F175D3DCCD1}">
              <a14:hiddenFill xmlns:a14="http://schemas.microsoft.com/office/drawing/2010/main">
                <a:solidFill>
                  <a:schemeClr val="tx1">
                    <a:alpha val="30000"/>
                  </a:schemeClr>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a:t>Cloud moves &amp; presents data in ways that can violate existing policy, as well as challenge current definitions (Data Center)</a:t>
            </a:r>
          </a:p>
        </p:txBody>
      </p:sp>
      <p:sp>
        <p:nvSpPr>
          <p:cNvPr id="268353" name="Text Box 65"/>
          <p:cNvSpPr txBox="1">
            <a:spLocks noChangeArrowheads="1"/>
          </p:cNvSpPr>
          <p:nvPr/>
        </p:nvSpPr>
        <p:spPr bwMode="auto">
          <a:xfrm>
            <a:off x="458788" y="4851400"/>
            <a:ext cx="2943225" cy="590550"/>
          </a:xfrm>
          <a:prstGeom prst="rect">
            <a:avLst/>
          </a:prstGeom>
          <a:noFill/>
          <a:ln w="12700" algn="ctr">
            <a:solidFill>
              <a:srgbClr val="FF0000"/>
            </a:solidFill>
            <a:miter lim="800000"/>
            <a:headEnd/>
            <a:tailEnd/>
          </a:ln>
          <a:effectLst/>
          <a:extLst>
            <a:ext uri="{909E8E84-426E-40DD-AFC4-6F175D3DCCD1}">
              <a14:hiddenFill xmlns:a14="http://schemas.microsoft.com/office/drawing/2010/main">
                <a:solidFill>
                  <a:schemeClr val="tx1">
                    <a:alpha val="30000"/>
                  </a:schemeClr>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a:t>Cloud exception management may need to be inclusive of Cloud provider teams, esp. in compliance &amp; audit scenarios</a:t>
            </a:r>
          </a:p>
        </p:txBody>
      </p:sp>
      <p:sp>
        <p:nvSpPr>
          <p:cNvPr id="268354" name="Text Box 66"/>
          <p:cNvSpPr txBox="1">
            <a:spLocks noChangeArrowheads="1"/>
          </p:cNvSpPr>
          <p:nvPr/>
        </p:nvSpPr>
        <p:spPr bwMode="auto">
          <a:xfrm>
            <a:off x="279400" y="3297238"/>
            <a:ext cx="2511425" cy="590550"/>
          </a:xfrm>
          <a:prstGeom prst="rect">
            <a:avLst/>
          </a:prstGeom>
          <a:noFill/>
          <a:ln w="12700" algn="ctr">
            <a:solidFill>
              <a:srgbClr val="993366"/>
            </a:solidFill>
            <a:miter lim="800000"/>
            <a:headEnd/>
            <a:tailEnd/>
          </a:ln>
          <a:effectLst/>
          <a:extLst>
            <a:ext uri="{909E8E84-426E-40DD-AFC4-6F175D3DCCD1}">
              <a14:hiddenFill xmlns:a14="http://schemas.microsoft.com/office/drawing/2010/main">
                <a:solidFill>
                  <a:schemeClr val="tx1">
                    <a:alpha val="30000"/>
                  </a:schemeClr>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a:t>Cloud governance will need to consider acceptable use, as well as  high compliance scenarios</a:t>
            </a:r>
          </a:p>
        </p:txBody>
      </p:sp>
      <p:sp>
        <p:nvSpPr>
          <p:cNvPr id="268356" name="Text Box 68"/>
          <p:cNvSpPr txBox="1">
            <a:spLocks noChangeArrowheads="1"/>
          </p:cNvSpPr>
          <p:nvPr/>
        </p:nvSpPr>
        <p:spPr bwMode="auto">
          <a:xfrm>
            <a:off x="1000125" y="1766888"/>
            <a:ext cx="2752725" cy="590550"/>
          </a:xfrm>
          <a:prstGeom prst="rect">
            <a:avLst/>
          </a:prstGeom>
          <a:noFill/>
          <a:ln w="12700" algn="ctr">
            <a:solidFill>
              <a:srgbClr val="008080"/>
            </a:solidFill>
            <a:miter lim="800000"/>
            <a:headEnd/>
            <a:tailEnd/>
          </a:ln>
          <a:effectLst/>
          <a:extLst>
            <a:ext uri="{909E8E84-426E-40DD-AFC4-6F175D3DCCD1}">
              <a14:hiddenFill xmlns:a14="http://schemas.microsoft.com/office/drawing/2010/main">
                <a:solidFill>
                  <a:schemeClr val="tx1">
                    <a:alpha val="30000"/>
                  </a:schemeClr>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a:t>Cloud will challenge community definitions, and will require expanded language to cover behavioral risks</a:t>
            </a:r>
          </a:p>
        </p:txBody>
      </p:sp>
      <p:sp>
        <p:nvSpPr>
          <p:cNvPr id="268357" name="Rectangle 69"/>
          <p:cNvSpPr>
            <a:spLocks noChangeArrowheads="1"/>
          </p:cNvSpPr>
          <p:nvPr/>
        </p:nvSpPr>
        <p:spPr bwMode="auto">
          <a:xfrm>
            <a:off x="6943725" y="7309"/>
            <a:ext cx="22002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OPERATE</a:t>
            </a:r>
          </a:p>
        </p:txBody>
      </p:sp>
      <p:sp>
        <p:nvSpPr>
          <p:cNvPr id="268358" name="Text Box 70"/>
          <p:cNvSpPr txBox="1">
            <a:spLocks noChangeArrowheads="1"/>
          </p:cNvSpPr>
          <p:nvPr/>
        </p:nvSpPr>
        <p:spPr bwMode="auto">
          <a:xfrm>
            <a:off x="0" y="312109"/>
            <a:ext cx="8572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strategy</a:t>
            </a:r>
          </a:p>
        </p:txBody>
      </p:sp>
      <p:sp>
        <p:nvSpPr>
          <p:cNvPr id="268359" name="Text Box 71"/>
          <p:cNvSpPr txBox="1">
            <a:spLocks noChangeArrowheads="1"/>
          </p:cNvSpPr>
          <p:nvPr/>
        </p:nvSpPr>
        <p:spPr bwMode="auto">
          <a:xfrm>
            <a:off x="2562225" y="313697"/>
            <a:ext cx="75247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arch</a:t>
            </a:r>
          </a:p>
        </p:txBody>
      </p:sp>
      <p:sp>
        <p:nvSpPr>
          <p:cNvPr id="268360" name="Text Box 72"/>
          <p:cNvSpPr txBox="1">
            <a:spLocks noChangeArrowheads="1"/>
          </p:cNvSpPr>
          <p:nvPr/>
        </p:nvSpPr>
        <p:spPr bwMode="auto">
          <a:xfrm>
            <a:off x="3314700" y="312109"/>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CC</a:t>
            </a:r>
          </a:p>
        </p:txBody>
      </p:sp>
      <p:sp>
        <p:nvSpPr>
          <p:cNvPr id="268361" name="Text Box 73"/>
          <p:cNvSpPr txBox="1">
            <a:spLocks noChangeArrowheads="1"/>
          </p:cNvSpPr>
          <p:nvPr/>
        </p:nvSpPr>
        <p:spPr bwMode="auto">
          <a:xfrm>
            <a:off x="4495800" y="313697"/>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EC</a:t>
            </a:r>
          </a:p>
        </p:txBody>
      </p:sp>
      <p:sp>
        <p:nvSpPr>
          <p:cNvPr id="268362" name="Text Box 74"/>
          <p:cNvSpPr txBox="1">
            <a:spLocks noChangeArrowheads="1"/>
          </p:cNvSpPr>
          <p:nvPr/>
        </p:nvSpPr>
        <p:spPr bwMode="auto">
          <a:xfrm>
            <a:off x="3810000" y="313697"/>
            <a:ext cx="6858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design</a:t>
            </a:r>
          </a:p>
        </p:txBody>
      </p:sp>
      <p:sp>
        <p:nvSpPr>
          <p:cNvPr id="268363" name="Text Box 75"/>
          <p:cNvSpPr txBox="1">
            <a:spLocks noChangeArrowheads="1"/>
          </p:cNvSpPr>
          <p:nvPr/>
        </p:nvSpPr>
        <p:spPr bwMode="auto">
          <a:xfrm>
            <a:off x="6791325" y="312109"/>
            <a:ext cx="695325" cy="267590"/>
          </a:xfrm>
          <a:prstGeom prst="rect">
            <a:avLst/>
          </a:prstGeom>
          <a:solidFill>
            <a:srgbClr val="FF66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000000"/>
                </a:solidFill>
              </a:rPr>
              <a:t>deploy</a:t>
            </a:r>
          </a:p>
        </p:txBody>
      </p:sp>
      <p:sp>
        <p:nvSpPr>
          <p:cNvPr id="268364" name="Text Box 76"/>
          <p:cNvSpPr txBox="1">
            <a:spLocks noChangeArrowheads="1"/>
          </p:cNvSpPr>
          <p:nvPr/>
        </p:nvSpPr>
        <p:spPr bwMode="auto">
          <a:xfrm>
            <a:off x="6086475" y="312109"/>
            <a:ext cx="709613" cy="267590"/>
          </a:xfrm>
          <a:prstGeom prst="rect">
            <a:avLst/>
          </a:prstGeom>
          <a:solidFill>
            <a:srgbClr val="FF66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dirty="0">
                <a:solidFill>
                  <a:srgbClr val="000000"/>
                </a:solidFill>
              </a:rPr>
              <a:t>review</a:t>
            </a:r>
          </a:p>
        </p:txBody>
      </p:sp>
      <p:sp>
        <p:nvSpPr>
          <p:cNvPr id="268365" name="Text Box 77"/>
          <p:cNvSpPr txBox="1">
            <a:spLocks noChangeArrowheads="1"/>
          </p:cNvSpPr>
          <p:nvPr/>
        </p:nvSpPr>
        <p:spPr bwMode="auto">
          <a:xfrm>
            <a:off x="7486650" y="312109"/>
            <a:ext cx="814388"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support</a:t>
            </a:r>
          </a:p>
        </p:txBody>
      </p:sp>
      <p:sp>
        <p:nvSpPr>
          <p:cNvPr id="268366" name="Text Box 78"/>
          <p:cNvSpPr txBox="1">
            <a:spLocks noChangeArrowheads="1"/>
          </p:cNvSpPr>
          <p:nvPr/>
        </p:nvSpPr>
        <p:spPr bwMode="auto">
          <a:xfrm>
            <a:off x="8301038" y="312109"/>
            <a:ext cx="842962"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measure</a:t>
            </a:r>
          </a:p>
        </p:txBody>
      </p:sp>
      <p:sp>
        <p:nvSpPr>
          <p:cNvPr id="268367" name="Text Box 79"/>
          <p:cNvSpPr txBox="1">
            <a:spLocks noChangeArrowheads="1"/>
          </p:cNvSpPr>
          <p:nvPr/>
        </p:nvSpPr>
        <p:spPr bwMode="auto">
          <a:xfrm>
            <a:off x="858838" y="312109"/>
            <a:ext cx="1208087"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requirements</a:t>
            </a:r>
          </a:p>
        </p:txBody>
      </p:sp>
      <p:sp>
        <p:nvSpPr>
          <p:cNvPr id="268368" name="Rectangle 80"/>
          <p:cNvSpPr>
            <a:spLocks noChangeArrowheads="1"/>
          </p:cNvSpPr>
          <p:nvPr/>
        </p:nvSpPr>
        <p:spPr bwMode="auto">
          <a:xfrm>
            <a:off x="0" y="7309"/>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PLAN</a:t>
            </a:r>
          </a:p>
        </p:txBody>
      </p:sp>
      <p:sp>
        <p:nvSpPr>
          <p:cNvPr id="268370" name="Rectangle 82"/>
          <p:cNvSpPr>
            <a:spLocks noChangeArrowheads="1"/>
          </p:cNvSpPr>
          <p:nvPr/>
        </p:nvSpPr>
        <p:spPr bwMode="auto">
          <a:xfrm>
            <a:off x="2314575" y="7309"/>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DESIGN</a:t>
            </a:r>
          </a:p>
        </p:txBody>
      </p:sp>
      <p:sp>
        <p:nvSpPr>
          <p:cNvPr id="268371" name="Text Box 83"/>
          <p:cNvSpPr txBox="1">
            <a:spLocks noChangeArrowheads="1"/>
          </p:cNvSpPr>
          <p:nvPr/>
        </p:nvSpPr>
        <p:spPr bwMode="auto">
          <a:xfrm>
            <a:off x="2066925" y="312109"/>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BC</a:t>
            </a:r>
          </a:p>
        </p:txBody>
      </p:sp>
      <p:sp>
        <p:nvSpPr>
          <p:cNvPr id="268372" name="Text Box 84"/>
          <p:cNvSpPr txBox="1">
            <a:spLocks noChangeArrowheads="1"/>
          </p:cNvSpPr>
          <p:nvPr/>
        </p:nvSpPr>
        <p:spPr bwMode="auto">
          <a:xfrm>
            <a:off x="4991100" y="312109"/>
            <a:ext cx="5905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build</a:t>
            </a:r>
          </a:p>
        </p:txBody>
      </p:sp>
      <p:sp>
        <p:nvSpPr>
          <p:cNvPr id="268373" name="Text Box 85"/>
          <p:cNvSpPr txBox="1">
            <a:spLocks noChangeArrowheads="1"/>
          </p:cNvSpPr>
          <p:nvPr/>
        </p:nvSpPr>
        <p:spPr bwMode="auto">
          <a:xfrm>
            <a:off x="5581650" y="312109"/>
            <a:ext cx="5048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test</a:t>
            </a:r>
          </a:p>
        </p:txBody>
      </p:sp>
      <p:sp>
        <p:nvSpPr>
          <p:cNvPr id="74" name="Rectangle 5"/>
          <p:cNvSpPr>
            <a:spLocks noChangeArrowheads="1"/>
          </p:cNvSpPr>
          <p:nvPr/>
        </p:nvSpPr>
        <p:spPr bwMode="auto">
          <a:xfrm>
            <a:off x="4631426" y="-953"/>
            <a:ext cx="2314575" cy="304800"/>
          </a:xfrm>
          <a:prstGeom prst="rect">
            <a:avLst/>
          </a:prstGeom>
          <a:solidFill>
            <a:srgbClr val="EFB525"/>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pPr fontAlgn="auto">
              <a:spcBef>
                <a:spcPts val="0"/>
              </a:spcBef>
              <a:spcAft>
                <a:spcPts val="0"/>
              </a:spcAft>
              <a:defRPr/>
            </a:pPr>
            <a:r>
              <a:rPr lang="en-US" sz="1400" b="1" kern="0" smtClean="0">
                <a:solidFill>
                  <a:sysClr val="windowText" lastClr="000000"/>
                </a:solidFill>
              </a:rPr>
              <a:t>IMPLEMENT</a:t>
            </a:r>
          </a:p>
        </p:txBody>
      </p:sp>
    </p:spTree>
    <p:extLst>
      <p:ext uri="{BB962C8B-B14F-4D97-AF65-F5344CB8AC3E}">
        <p14:creationId xmlns:p14="http://schemas.microsoft.com/office/powerpoint/2010/main" val="3641526763"/>
      </p:ext>
    </p:extLst>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ChangeArrowheads="1"/>
          </p:cNvSpPr>
          <p:nvPr>
            <p:ph type="title"/>
          </p:nvPr>
        </p:nvSpPr>
        <p:spPr>
          <a:xfrm>
            <a:off x="422275" y="714375"/>
            <a:ext cx="8145463" cy="847725"/>
          </a:xfrm>
        </p:spPr>
        <p:txBody>
          <a:bodyPr/>
          <a:lstStyle/>
          <a:p>
            <a:r>
              <a:rPr lang="en-US" smtClean="0"/>
              <a:t>Cloud </a:t>
            </a:r>
            <a:r>
              <a:rPr lang="en-US" i="1" smtClean="0">
                <a:solidFill>
                  <a:schemeClr val="folHlink"/>
                </a:solidFill>
              </a:rPr>
              <a:t>Support Models</a:t>
            </a:r>
          </a:p>
        </p:txBody>
      </p:sp>
      <p:sp>
        <p:nvSpPr>
          <p:cNvPr id="342020" name="Text Box 4"/>
          <p:cNvSpPr txBox="1">
            <a:spLocks noChangeArrowheads="1"/>
          </p:cNvSpPr>
          <p:nvPr/>
        </p:nvSpPr>
        <p:spPr bwMode="auto">
          <a:xfrm>
            <a:off x="0" y="301476"/>
            <a:ext cx="857250" cy="257175"/>
          </a:xfrm>
          <a:prstGeom prst="rect">
            <a:avLst/>
          </a:prstGeom>
          <a:solidFill>
            <a:srgbClr val="969696">
              <a:alpha val="89999"/>
            </a:srgbClr>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strategy</a:t>
            </a:r>
          </a:p>
        </p:txBody>
      </p:sp>
      <p:sp>
        <p:nvSpPr>
          <p:cNvPr id="342027" name="Text Box 11"/>
          <p:cNvSpPr txBox="1">
            <a:spLocks noChangeArrowheads="1"/>
          </p:cNvSpPr>
          <p:nvPr/>
        </p:nvSpPr>
        <p:spPr bwMode="auto">
          <a:xfrm>
            <a:off x="7486650" y="290843"/>
            <a:ext cx="814388" cy="267590"/>
          </a:xfrm>
          <a:prstGeom prst="rect">
            <a:avLst/>
          </a:prstGeom>
          <a:solidFill>
            <a:srgbClr val="FF00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000000"/>
                </a:solidFill>
              </a:rPr>
              <a:t>support</a:t>
            </a:r>
          </a:p>
        </p:txBody>
      </p:sp>
      <p:sp>
        <p:nvSpPr>
          <p:cNvPr id="342030" name="Rectangle 14"/>
          <p:cNvSpPr>
            <a:spLocks noChangeArrowheads="1"/>
          </p:cNvSpPr>
          <p:nvPr/>
        </p:nvSpPr>
        <p:spPr bwMode="auto">
          <a:xfrm>
            <a:off x="0" y="-3324"/>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PLAN</a:t>
            </a:r>
          </a:p>
        </p:txBody>
      </p:sp>
      <p:sp>
        <p:nvSpPr>
          <p:cNvPr id="342032" name="Rectangle 16"/>
          <p:cNvSpPr>
            <a:spLocks noChangeArrowheads="1"/>
          </p:cNvSpPr>
          <p:nvPr/>
        </p:nvSpPr>
        <p:spPr bwMode="auto">
          <a:xfrm>
            <a:off x="2314575" y="-3324"/>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DESIGN</a:t>
            </a:r>
          </a:p>
        </p:txBody>
      </p:sp>
      <p:sp>
        <p:nvSpPr>
          <p:cNvPr id="342034" name="Rectangle 18"/>
          <p:cNvSpPr>
            <a:spLocks noChangeArrowheads="1"/>
          </p:cNvSpPr>
          <p:nvPr/>
        </p:nvSpPr>
        <p:spPr bwMode="auto">
          <a:xfrm>
            <a:off x="527050" y="1866900"/>
            <a:ext cx="8207375" cy="463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lstStyle/>
          <a:p>
            <a:pPr marL="236538" indent="-236538" algn="l" defTabSz="814388">
              <a:lnSpc>
                <a:spcPct val="95000"/>
              </a:lnSpc>
              <a:spcBef>
                <a:spcPct val="50000"/>
              </a:spcBef>
              <a:buClr>
                <a:schemeClr val="tx2"/>
              </a:buClr>
              <a:buSzPct val="100000"/>
              <a:buFont typeface="Wingdings" pitchFamily="2" charset="2"/>
              <a:buChar char="§"/>
            </a:pPr>
            <a:r>
              <a:rPr lang="en-US" sz="1800" dirty="0"/>
              <a:t>The most secure design of Cloud </a:t>
            </a:r>
            <a:r>
              <a:rPr lang="en-US" sz="1800" b="1" i="1" dirty="0"/>
              <a:t>will be undone by a poor support model</a:t>
            </a:r>
            <a:r>
              <a:rPr lang="en-US" sz="1800" dirty="0"/>
              <a:t> </a:t>
            </a:r>
          </a:p>
          <a:p>
            <a:pPr marL="236538" indent="-236538" algn="l" defTabSz="814388">
              <a:lnSpc>
                <a:spcPct val="95000"/>
              </a:lnSpc>
              <a:spcBef>
                <a:spcPct val="50000"/>
              </a:spcBef>
              <a:buClr>
                <a:schemeClr val="tx2"/>
              </a:buClr>
              <a:buSzPct val="100000"/>
              <a:buFont typeface="Wingdings" pitchFamily="2" charset="2"/>
              <a:buChar char="§"/>
            </a:pPr>
            <a:r>
              <a:rPr lang="en-US" sz="1800" dirty="0"/>
              <a:t>Cloud introduces </a:t>
            </a:r>
            <a:r>
              <a:rPr lang="en-US" sz="1800" b="1" i="1" dirty="0"/>
              <a:t>new &amp; different ways that technology is used</a:t>
            </a:r>
            <a:r>
              <a:rPr lang="en-US" sz="1800" dirty="0"/>
              <a:t>, or how a service is presented.  </a:t>
            </a:r>
          </a:p>
          <a:p>
            <a:pPr marL="685800" lvl="1" indent="-228600" algn="l" defTabSz="814388">
              <a:lnSpc>
                <a:spcPct val="95000"/>
              </a:lnSpc>
              <a:spcBef>
                <a:spcPct val="35000"/>
              </a:spcBef>
              <a:buFontTx/>
              <a:buChar char="–"/>
            </a:pPr>
            <a:r>
              <a:rPr lang="en-US" sz="1600" dirty="0"/>
              <a:t>Virtualization - both in form &amp; function – blurs traditional operational boundaries between </a:t>
            </a:r>
            <a:r>
              <a:rPr lang="en-US" sz="1600" dirty="0" err="1"/>
              <a:t>Sysadmins</a:t>
            </a:r>
            <a:r>
              <a:rPr lang="en-US" sz="1600" dirty="0"/>
              <a:t>, Network Engineers, Desktop teams, Developers &amp; DBAs</a:t>
            </a:r>
          </a:p>
          <a:p>
            <a:pPr marL="685800" lvl="1" indent="-228600" algn="l" defTabSz="814388">
              <a:lnSpc>
                <a:spcPct val="95000"/>
              </a:lnSpc>
              <a:spcBef>
                <a:spcPct val="35000"/>
              </a:spcBef>
              <a:buFontTx/>
              <a:buChar char="–"/>
            </a:pPr>
            <a:r>
              <a:rPr lang="en-US" sz="1600" dirty="0"/>
              <a:t>Abstracted service layers, degrees of automation &amp; manual process will also challenge even the best-tested SLAs and security doctrine</a:t>
            </a:r>
          </a:p>
          <a:p>
            <a:pPr marL="236538" indent="-236538" algn="l" defTabSz="814388">
              <a:lnSpc>
                <a:spcPct val="95000"/>
              </a:lnSpc>
              <a:spcBef>
                <a:spcPct val="50000"/>
              </a:spcBef>
              <a:buClr>
                <a:schemeClr val="tx2"/>
              </a:buClr>
              <a:buSzPct val="100000"/>
              <a:buFont typeface="Wingdings" pitchFamily="2" charset="2"/>
              <a:buChar char="§"/>
            </a:pPr>
            <a:r>
              <a:rPr lang="en-US" sz="1800" dirty="0"/>
              <a:t>Here again, </a:t>
            </a:r>
            <a:r>
              <a:rPr lang="en-US" sz="1800" b="1" i="1" dirty="0"/>
              <a:t>Security teams need to be flexible</a:t>
            </a:r>
            <a:r>
              <a:rPr lang="en-US" sz="1800" dirty="0"/>
              <a:t>, and work with SP, IT &amp; business counterparts to help diagnose problems, troubleshoot failures, and resolve incidents.  </a:t>
            </a:r>
          </a:p>
          <a:p>
            <a:pPr marL="236538" indent="-236538" algn="l" defTabSz="814388">
              <a:lnSpc>
                <a:spcPct val="95000"/>
              </a:lnSpc>
              <a:spcBef>
                <a:spcPct val="50000"/>
              </a:spcBef>
              <a:buClr>
                <a:schemeClr val="tx2"/>
              </a:buClr>
              <a:buSzPct val="100000"/>
              <a:buFont typeface="Wingdings" pitchFamily="2" charset="2"/>
              <a:buChar char="§"/>
            </a:pPr>
            <a:r>
              <a:rPr lang="en-US" sz="1800" dirty="0"/>
              <a:t>A regular part of Cloud adoption needs to be </a:t>
            </a:r>
            <a:r>
              <a:rPr lang="en-US" sz="1800" b="1" i="1" dirty="0"/>
              <a:t>a formal (weekly) operational review with support teams</a:t>
            </a:r>
            <a:r>
              <a:rPr lang="en-US" sz="1800" dirty="0"/>
              <a:t>.  This will help build structure around incident </a:t>
            </a:r>
            <a:r>
              <a:rPr lang="en-US" sz="1800" dirty="0" err="1"/>
              <a:t>reivews</a:t>
            </a:r>
            <a:r>
              <a:rPr lang="en-US" sz="1800" dirty="0"/>
              <a:t>, a well as serve as a forum for long-term corrective behaviors</a:t>
            </a:r>
          </a:p>
          <a:p>
            <a:pPr marL="236538" indent="-236538" algn="l" defTabSz="814388">
              <a:lnSpc>
                <a:spcPct val="95000"/>
              </a:lnSpc>
              <a:spcBef>
                <a:spcPct val="50000"/>
              </a:spcBef>
              <a:buClr>
                <a:schemeClr val="tx2"/>
              </a:buClr>
              <a:buSzPct val="100000"/>
              <a:buFont typeface="Wingdings" pitchFamily="2" charset="2"/>
              <a:buChar char="§"/>
            </a:pPr>
            <a:endParaRPr lang="en-US" sz="1800" dirty="0"/>
          </a:p>
        </p:txBody>
      </p:sp>
      <p:sp>
        <p:nvSpPr>
          <p:cNvPr id="342038" name="Rectangle 22"/>
          <p:cNvSpPr>
            <a:spLocks noChangeArrowheads="1"/>
          </p:cNvSpPr>
          <p:nvPr/>
        </p:nvSpPr>
        <p:spPr bwMode="auto">
          <a:xfrm>
            <a:off x="4629150" y="-3324"/>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IMPLEMENT</a:t>
            </a:r>
          </a:p>
        </p:txBody>
      </p:sp>
      <p:sp>
        <p:nvSpPr>
          <p:cNvPr id="21" name="Rectangle 4"/>
          <p:cNvSpPr>
            <a:spLocks noChangeArrowheads="1"/>
          </p:cNvSpPr>
          <p:nvPr/>
        </p:nvSpPr>
        <p:spPr bwMode="auto">
          <a:xfrm>
            <a:off x="6946001" y="-2061"/>
            <a:ext cx="2200275" cy="304800"/>
          </a:xfrm>
          <a:prstGeom prst="rect">
            <a:avLst/>
          </a:prstGeom>
          <a:solidFill>
            <a:srgbClr val="9933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pPr fontAlgn="auto">
              <a:spcBef>
                <a:spcPts val="0"/>
              </a:spcBef>
              <a:spcAft>
                <a:spcPts val="0"/>
              </a:spcAft>
              <a:defRPr/>
            </a:pPr>
            <a:r>
              <a:rPr lang="en-US" sz="1400" b="1" kern="0" smtClean="0">
                <a:solidFill>
                  <a:sysClr val="windowText" lastClr="000000"/>
                </a:solidFill>
              </a:rPr>
              <a:t>OPERATE</a:t>
            </a:r>
          </a:p>
        </p:txBody>
      </p:sp>
      <p:sp>
        <p:nvSpPr>
          <p:cNvPr id="22" name="Text Box 4"/>
          <p:cNvSpPr txBox="1">
            <a:spLocks noChangeArrowheads="1"/>
          </p:cNvSpPr>
          <p:nvPr/>
        </p:nvSpPr>
        <p:spPr bwMode="auto">
          <a:xfrm>
            <a:off x="2562225" y="305280"/>
            <a:ext cx="75247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arch</a:t>
            </a:r>
          </a:p>
        </p:txBody>
      </p:sp>
      <p:sp>
        <p:nvSpPr>
          <p:cNvPr id="23" name="Text Box 5"/>
          <p:cNvSpPr txBox="1">
            <a:spLocks noChangeArrowheads="1"/>
          </p:cNvSpPr>
          <p:nvPr/>
        </p:nvSpPr>
        <p:spPr bwMode="auto">
          <a:xfrm>
            <a:off x="3314700" y="303692"/>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CC</a:t>
            </a:r>
          </a:p>
        </p:txBody>
      </p:sp>
      <p:sp>
        <p:nvSpPr>
          <p:cNvPr id="24" name="Text Box 6"/>
          <p:cNvSpPr txBox="1">
            <a:spLocks noChangeArrowheads="1"/>
          </p:cNvSpPr>
          <p:nvPr/>
        </p:nvSpPr>
        <p:spPr bwMode="auto">
          <a:xfrm>
            <a:off x="4495800" y="305280"/>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EC</a:t>
            </a:r>
          </a:p>
        </p:txBody>
      </p:sp>
      <p:sp>
        <p:nvSpPr>
          <p:cNvPr id="25" name="Text Box 7"/>
          <p:cNvSpPr txBox="1">
            <a:spLocks noChangeArrowheads="1"/>
          </p:cNvSpPr>
          <p:nvPr/>
        </p:nvSpPr>
        <p:spPr bwMode="auto">
          <a:xfrm>
            <a:off x="3810000" y="305280"/>
            <a:ext cx="6858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design</a:t>
            </a:r>
          </a:p>
        </p:txBody>
      </p:sp>
      <p:sp>
        <p:nvSpPr>
          <p:cNvPr id="26" name="Text Box 8"/>
          <p:cNvSpPr txBox="1">
            <a:spLocks noChangeArrowheads="1"/>
          </p:cNvSpPr>
          <p:nvPr/>
        </p:nvSpPr>
        <p:spPr bwMode="auto">
          <a:xfrm>
            <a:off x="6791325" y="303692"/>
            <a:ext cx="6953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deploy</a:t>
            </a:r>
          </a:p>
        </p:txBody>
      </p:sp>
      <p:sp>
        <p:nvSpPr>
          <p:cNvPr id="27" name="Text Box 11"/>
          <p:cNvSpPr txBox="1">
            <a:spLocks noChangeArrowheads="1"/>
          </p:cNvSpPr>
          <p:nvPr/>
        </p:nvSpPr>
        <p:spPr bwMode="auto">
          <a:xfrm>
            <a:off x="858838" y="303692"/>
            <a:ext cx="1208087"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requirements</a:t>
            </a:r>
          </a:p>
        </p:txBody>
      </p:sp>
      <p:sp>
        <p:nvSpPr>
          <p:cNvPr id="28" name="Text Box 14"/>
          <p:cNvSpPr txBox="1">
            <a:spLocks noChangeArrowheads="1"/>
          </p:cNvSpPr>
          <p:nvPr/>
        </p:nvSpPr>
        <p:spPr bwMode="auto">
          <a:xfrm>
            <a:off x="2066925" y="303692"/>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BC</a:t>
            </a:r>
          </a:p>
        </p:txBody>
      </p:sp>
      <p:sp>
        <p:nvSpPr>
          <p:cNvPr id="29" name="Text Box 16"/>
          <p:cNvSpPr txBox="1">
            <a:spLocks noChangeArrowheads="1"/>
          </p:cNvSpPr>
          <p:nvPr/>
        </p:nvSpPr>
        <p:spPr bwMode="auto">
          <a:xfrm>
            <a:off x="4991100" y="303692"/>
            <a:ext cx="5905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build</a:t>
            </a:r>
          </a:p>
        </p:txBody>
      </p:sp>
      <p:sp>
        <p:nvSpPr>
          <p:cNvPr id="30" name="Text Box 17"/>
          <p:cNvSpPr txBox="1">
            <a:spLocks noChangeArrowheads="1"/>
          </p:cNvSpPr>
          <p:nvPr/>
        </p:nvSpPr>
        <p:spPr bwMode="auto">
          <a:xfrm>
            <a:off x="5581650" y="303692"/>
            <a:ext cx="5048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test</a:t>
            </a:r>
          </a:p>
        </p:txBody>
      </p:sp>
      <p:sp>
        <p:nvSpPr>
          <p:cNvPr id="31" name="Text Box 20"/>
          <p:cNvSpPr txBox="1">
            <a:spLocks noChangeArrowheads="1"/>
          </p:cNvSpPr>
          <p:nvPr/>
        </p:nvSpPr>
        <p:spPr bwMode="auto">
          <a:xfrm>
            <a:off x="6086475" y="303692"/>
            <a:ext cx="709613"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review</a:t>
            </a:r>
          </a:p>
        </p:txBody>
      </p:sp>
      <p:sp>
        <p:nvSpPr>
          <p:cNvPr id="32" name="Text Box 78"/>
          <p:cNvSpPr txBox="1">
            <a:spLocks noChangeArrowheads="1"/>
          </p:cNvSpPr>
          <p:nvPr/>
        </p:nvSpPr>
        <p:spPr bwMode="auto">
          <a:xfrm>
            <a:off x="8301038" y="301476"/>
            <a:ext cx="842962"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measure</a:t>
            </a:r>
          </a:p>
        </p:txBody>
      </p:sp>
    </p:spTree>
    <p:extLst>
      <p:ext uri="{BB962C8B-B14F-4D97-AF65-F5344CB8AC3E}">
        <p14:creationId xmlns:p14="http://schemas.microsoft.com/office/powerpoint/2010/main" val="3012405054"/>
      </p:ext>
    </p:extLst>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a:xfrm>
            <a:off x="422275" y="714375"/>
            <a:ext cx="8145463" cy="847725"/>
          </a:xfrm>
        </p:spPr>
        <p:txBody>
          <a:bodyPr/>
          <a:lstStyle/>
          <a:p>
            <a:r>
              <a:rPr lang="en-US" smtClean="0"/>
              <a:t>Cloud </a:t>
            </a:r>
            <a:r>
              <a:rPr lang="en-US" i="1" smtClean="0">
                <a:solidFill>
                  <a:schemeClr val="folHlink"/>
                </a:solidFill>
              </a:rPr>
              <a:t>Security Metrics</a:t>
            </a:r>
          </a:p>
        </p:txBody>
      </p:sp>
      <p:sp>
        <p:nvSpPr>
          <p:cNvPr id="343043" name="Text Box 3"/>
          <p:cNvSpPr txBox="1">
            <a:spLocks noChangeArrowheads="1"/>
          </p:cNvSpPr>
          <p:nvPr/>
        </p:nvSpPr>
        <p:spPr bwMode="auto">
          <a:xfrm>
            <a:off x="0" y="303692"/>
            <a:ext cx="8572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strategy</a:t>
            </a:r>
          </a:p>
        </p:txBody>
      </p:sp>
      <p:sp>
        <p:nvSpPr>
          <p:cNvPr id="343044" name="Text Box 4"/>
          <p:cNvSpPr txBox="1">
            <a:spLocks noChangeArrowheads="1"/>
          </p:cNvSpPr>
          <p:nvPr/>
        </p:nvSpPr>
        <p:spPr bwMode="auto">
          <a:xfrm>
            <a:off x="2562225" y="305280"/>
            <a:ext cx="75247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arch</a:t>
            </a:r>
          </a:p>
        </p:txBody>
      </p:sp>
      <p:sp>
        <p:nvSpPr>
          <p:cNvPr id="343045" name="Text Box 5"/>
          <p:cNvSpPr txBox="1">
            <a:spLocks noChangeArrowheads="1"/>
          </p:cNvSpPr>
          <p:nvPr/>
        </p:nvSpPr>
        <p:spPr bwMode="auto">
          <a:xfrm>
            <a:off x="3314700" y="303692"/>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CC</a:t>
            </a:r>
          </a:p>
        </p:txBody>
      </p:sp>
      <p:sp>
        <p:nvSpPr>
          <p:cNvPr id="343046" name="Text Box 6"/>
          <p:cNvSpPr txBox="1">
            <a:spLocks noChangeArrowheads="1"/>
          </p:cNvSpPr>
          <p:nvPr/>
        </p:nvSpPr>
        <p:spPr bwMode="auto">
          <a:xfrm>
            <a:off x="4495800" y="305280"/>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EC</a:t>
            </a:r>
          </a:p>
        </p:txBody>
      </p:sp>
      <p:sp>
        <p:nvSpPr>
          <p:cNvPr id="343047" name="Text Box 7"/>
          <p:cNvSpPr txBox="1">
            <a:spLocks noChangeArrowheads="1"/>
          </p:cNvSpPr>
          <p:nvPr/>
        </p:nvSpPr>
        <p:spPr bwMode="auto">
          <a:xfrm>
            <a:off x="3810000" y="305280"/>
            <a:ext cx="6858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design</a:t>
            </a:r>
          </a:p>
        </p:txBody>
      </p:sp>
      <p:sp>
        <p:nvSpPr>
          <p:cNvPr id="343048" name="Text Box 8"/>
          <p:cNvSpPr txBox="1">
            <a:spLocks noChangeArrowheads="1"/>
          </p:cNvSpPr>
          <p:nvPr/>
        </p:nvSpPr>
        <p:spPr bwMode="auto">
          <a:xfrm>
            <a:off x="6791325" y="303692"/>
            <a:ext cx="6953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deploy</a:t>
            </a:r>
          </a:p>
        </p:txBody>
      </p:sp>
      <p:sp>
        <p:nvSpPr>
          <p:cNvPr id="343050" name="Text Box 10"/>
          <p:cNvSpPr txBox="1">
            <a:spLocks noChangeArrowheads="1"/>
          </p:cNvSpPr>
          <p:nvPr/>
        </p:nvSpPr>
        <p:spPr bwMode="auto">
          <a:xfrm>
            <a:off x="8301038" y="293059"/>
            <a:ext cx="842962" cy="267590"/>
          </a:xfrm>
          <a:prstGeom prst="rect">
            <a:avLst/>
          </a:prstGeom>
          <a:solidFill>
            <a:srgbClr val="FF00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dirty="0">
                <a:solidFill>
                  <a:srgbClr val="000000"/>
                </a:solidFill>
              </a:rPr>
              <a:t>measure</a:t>
            </a:r>
          </a:p>
        </p:txBody>
      </p:sp>
      <p:sp>
        <p:nvSpPr>
          <p:cNvPr id="343051" name="Text Box 11"/>
          <p:cNvSpPr txBox="1">
            <a:spLocks noChangeArrowheads="1"/>
          </p:cNvSpPr>
          <p:nvPr/>
        </p:nvSpPr>
        <p:spPr bwMode="auto">
          <a:xfrm>
            <a:off x="858838" y="303692"/>
            <a:ext cx="1208087"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requirements</a:t>
            </a:r>
          </a:p>
        </p:txBody>
      </p:sp>
      <p:sp>
        <p:nvSpPr>
          <p:cNvPr id="343052" name="Rectangle 12"/>
          <p:cNvSpPr>
            <a:spLocks noChangeArrowheads="1"/>
          </p:cNvSpPr>
          <p:nvPr/>
        </p:nvSpPr>
        <p:spPr bwMode="auto">
          <a:xfrm>
            <a:off x="0" y="-1108"/>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PLAN</a:t>
            </a:r>
          </a:p>
        </p:txBody>
      </p:sp>
      <p:sp>
        <p:nvSpPr>
          <p:cNvPr id="343053" name="Rectangle 13"/>
          <p:cNvSpPr>
            <a:spLocks noChangeArrowheads="1"/>
          </p:cNvSpPr>
          <p:nvPr/>
        </p:nvSpPr>
        <p:spPr bwMode="auto">
          <a:xfrm>
            <a:off x="2314575" y="-1108"/>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DESIGN</a:t>
            </a:r>
          </a:p>
        </p:txBody>
      </p:sp>
      <p:sp>
        <p:nvSpPr>
          <p:cNvPr id="343054" name="Text Box 14"/>
          <p:cNvSpPr txBox="1">
            <a:spLocks noChangeArrowheads="1"/>
          </p:cNvSpPr>
          <p:nvPr/>
        </p:nvSpPr>
        <p:spPr bwMode="auto">
          <a:xfrm>
            <a:off x="2066925" y="303692"/>
            <a:ext cx="49530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BC</a:t>
            </a:r>
          </a:p>
        </p:txBody>
      </p:sp>
      <p:sp>
        <p:nvSpPr>
          <p:cNvPr id="343055" name="Rectangle 15"/>
          <p:cNvSpPr>
            <a:spLocks noChangeArrowheads="1"/>
          </p:cNvSpPr>
          <p:nvPr/>
        </p:nvSpPr>
        <p:spPr bwMode="auto">
          <a:xfrm>
            <a:off x="559435" y="1676400"/>
            <a:ext cx="8207375" cy="463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lstStyle/>
          <a:p>
            <a:pPr marL="236538" indent="-236538" algn="l" defTabSz="814388">
              <a:lnSpc>
                <a:spcPct val="95000"/>
              </a:lnSpc>
              <a:spcBef>
                <a:spcPct val="50000"/>
              </a:spcBef>
              <a:buClr>
                <a:schemeClr val="tx2"/>
              </a:buClr>
              <a:buSzPct val="100000"/>
              <a:buFont typeface="Wingdings" pitchFamily="2" charset="2"/>
              <a:buChar char="§"/>
            </a:pPr>
            <a:r>
              <a:rPr lang="en-US" sz="2000" b="1" i="1" dirty="0"/>
              <a:t>"What gets measured gets improved"</a:t>
            </a:r>
            <a:r>
              <a:rPr lang="en-US" sz="2000" dirty="0"/>
              <a:t> - Peter </a:t>
            </a:r>
            <a:r>
              <a:rPr lang="en-US" sz="2000" dirty="0" err="1"/>
              <a:t>Drucker</a:t>
            </a:r>
            <a:r>
              <a:rPr lang="en-US" sz="2000" dirty="0"/>
              <a:t> </a:t>
            </a:r>
          </a:p>
          <a:p>
            <a:pPr marL="236538" indent="-236538" algn="l" defTabSz="814388">
              <a:lnSpc>
                <a:spcPct val="95000"/>
              </a:lnSpc>
              <a:spcBef>
                <a:spcPct val="50000"/>
              </a:spcBef>
              <a:buClr>
                <a:schemeClr val="tx2"/>
              </a:buClr>
              <a:buSzPct val="100000"/>
              <a:buFont typeface="Wingdings" pitchFamily="2" charset="2"/>
              <a:buChar char="§"/>
            </a:pPr>
            <a:r>
              <a:rPr lang="en-US" sz="2000" dirty="0"/>
              <a:t>Ultimately with service abstraction models, if you’re not looking, </a:t>
            </a:r>
            <a:r>
              <a:rPr lang="en-US" sz="2000" b="1" i="1" dirty="0"/>
              <a:t>you won’t see </a:t>
            </a:r>
            <a:r>
              <a:rPr lang="en-US" sz="2000" b="1" i="1" dirty="0" smtClean="0"/>
              <a:t>the behaviors, trends &amp;  </a:t>
            </a:r>
            <a:r>
              <a:rPr lang="en-US" sz="2000" b="1" i="1" dirty="0"/>
              <a:t>faults</a:t>
            </a:r>
          </a:p>
          <a:p>
            <a:pPr marL="236538" indent="-236538" algn="l" defTabSz="814388">
              <a:lnSpc>
                <a:spcPct val="95000"/>
              </a:lnSpc>
              <a:spcBef>
                <a:spcPct val="50000"/>
              </a:spcBef>
              <a:buClr>
                <a:schemeClr val="tx2"/>
              </a:buClr>
              <a:buSzPct val="100000"/>
              <a:buFont typeface="Wingdings" pitchFamily="2" charset="2"/>
              <a:buChar char="§"/>
            </a:pPr>
            <a:r>
              <a:rPr lang="en-US" sz="2000" dirty="0"/>
              <a:t>This is doubly true with Cloud, as you’re not only dealing with layers of technological abstraction, but also with an SP who may not be </a:t>
            </a:r>
            <a:r>
              <a:rPr lang="en-US" sz="2000" b="1" i="1" dirty="0"/>
              <a:t>transparent with Cloud metrics</a:t>
            </a:r>
            <a:r>
              <a:rPr lang="en-US" sz="2000" dirty="0"/>
              <a:t> </a:t>
            </a:r>
          </a:p>
          <a:p>
            <a:pPr marL="236538" indent="-236538" algn="l" defTabSz="814388">
              <a:lnSpc>
                <a:spcPct val="95000"/>
              </a:lnSpc>
              <a:spcBef>
                <a:spcPct val="50000"/>
              </a:spcBef>
              <a:buClr>
                <a:schemeClr val="tx2"/>
              </a:buClr>
              <a:buSzPct val="100000"/>
              <a:buFont typeface="Wingdings" pitchFamily="2" charset="2"/>
              <a:buChar char="§"/>
            </a:pPr>
            <a:r>
              <a:rPr lang="en-US" sz="2000" dirty="0"/>
              <a:t>Performance, scale/growth, incident data, etc. all need to become part of a natural </a:t>
            </a:r>
            <a:r>
              <a:rPr lang="en-US" sz="2000" b="1" i="1" dirty="0"/>
              <a:t>business, IT &amp; security quarterly reporting cycle</a:t>
            </a:r>
          </a:p>
          <a:p>
            <a:pPr marL="236538" indent="-236538" algn="l" defTabSz="814388">
              <a:lnSpc>
                <a:spcPct val="95000"/>
              </a:lnSpc>
              <a:spcBef>
                <a:spcPct val="50000"/>
              </a:spcBef>
              <a:buClr>
                <a:schemeClr val="tx2"/>
              </a:buClr>
              <a:buSzPct val="100000"/>
              <a:buFont typeface="Wingdings" pitchFamily="2" charset="2"/>
              <a:buChar char="§"/>
            </a:pPr>
            <a:r>
              <a:rPr lang="en-US" sz="2000" dirty="0"/>
              <a:t>Additionally, </a:t>
            </a:r>
            <a:r>
              <a:rPr lang="en-US" sz="2000" b="1" i="1" dirty="0"/>
              <a:t>thresholds may need to be established around incidents</a:t>
            </a:r>
            <a:r>
              <a:rPr lang="en-US" sz="2000" dirty="0"/>
              <a:t>, as these can help balance acceptable growth or usage scenarios in relation to the risks an organization may face as they advance and mature their Enterprise Cloud operations</a:t>
            </a:r>
          </a:p>
        </p:txBody>
      </p:sp>
      <p:sp>
        <p:nvSpPr>
          <p:cNvPr id="343056" name="Text Box 16"/>
          <p:cNvSpPr txBox="1">
            <a:spLocks noChangeArrowheads="1"/>
          </p:cNvSpPr>
          <p:nvPr/>
        </p:nvSpPr>
        <p:spPr bwMode="auto">
          <a:xfrm>
            <a:off x="4991100" y="303692"/>
            <a:ext cx="590550"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build</a:t>
            </a:r>
          </a:p>
        </p:txBody>
      </p:sp>
      <p:sp>
        <p:nvSpPr>
          <p:cNvPr id="343057" name="Text Box 17"/>
          <p:cNvSpPr txBox="1">
            <a:spLocks noChangeArrowheads="1"/>
          </p:cNvSpPr>
          <p:nvPr/>
        </p:nvSpPr>
        <p:spPr bwMode="auto">
          <a:xfrm>
            <a:off x="5581650" y="303692"/>
            <a:ext cx="504825"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test</a:t>
            </a:r>
          </a:p>
        </p:txBody>
      </p:sp>
      <p:sp>
        <p:nvSpPr>
          <p:cNvPr id="343059" name="Rectangle 19"/>
          <p:cNvSpPr>
            <a:spLocks noChangeArrowheads="1"/>
          </p:cNvSpPr>
          <p:nvPr/>
        </p:nvSpPr>
        <p:spPr bwMode="auto">
          <a:xfrm>
            <a:off x="4629150" y="-1108"/>
            <a:ext cx="2314575" cy="304800"/>
          </a:xfrm>
          <a:prstGeom prst="rect">
            <a:avLst/>
          </a:prstGeom>
          <a:solidFill>
            <a:srgbClr val="80808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r>
              <a:rPr lang="en-US" sz="1400" b="1">
                <a:solidFill>
                  <a:srgbClr val="5F5F5F"/>
                </a:solidFill>
              </a:rPr>
              <a:t>IMPLEMENT</a:t>
            </a:r>
          </a:p>
        </p:txBody>
      </p:sp>
      <p:sp>
        <p:nvSpPr>
          <p:cNvPr id="343060" name="Text Box 20"/>
          <p:cNvSpPr txBox="1">
            <a:spLocks noChangeArrowheads="1"/>
          </p:cNvSpPr>
          <p:nvPr/>
        </p:nvSpPr>
        <p:spPr bwMode="auto">
          <a:xfrm>
            <a:off x="6086475" y="303692"/>
            <a:ext cx="709613"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review</a:t>
            </a:r>
          </a:p>
        </p:txBody>
      </p:sp>
      <p:sp>
        <p:nvSpPr>
          <p:cNvPr id="343061" name="Text Box 21"/>
          <p:cNvSpPr txBox="1">
            <a:spLocks noChangeArrowheads="1"/>
          </p:cNvSpPr>
          <p:nvPr/>
        </p:nvSpPr>
        <p:spPr bwMode="auto">
          <a:xfrm>
            <a:off x="7486650" y="303692"/>
            <a:ext cx="814388" cy="257175"/>
          </a:xfrm>
          <a:prstGeom prst="rect">
            <a:avLst/>
          </a:prstGeom>
          <a:solidFill>
            <a:srgbClr val="969696"/>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2124" tIns="41061" rIns="82124" bIns="41061">
            <a:spAutoFit/>
          </a:bodyPr>
          <a:lstStyle/>
          <a:p>
            <a:pPr>
              <a:spcBef>
                <a:spcPct val="50000"/>
              </a:spcBef>
            </a:pPr>
            <a:r>
              <a:rPr lang="en-US" sz="1200" b="1">
                <a:solidFill>
                  <a:srgbClr val="5F5F5F"/>
                </a:solidFill>
              </a:rPr>
              <a:t>support</a:t>
            </a:r>
          </a:p>
        </p:txBody>
      </p:sp>
      <p:sp>
        <p:nvSpPr>
          <p:cNvPr id="21" name="Rectangle 4"/>
          <p:cNvSpPr>
            <a:spLocks noChangeArrowheads="1"/>
          </p:cNvSpPr>
          <p:nvPr/>
        </p:nvSpPr>
        <p:spPr bwMode="auto">
          <a:xfrm>
            <a:off x="6946001" y="-9370"/>
            <a:ext cx="2200275" cy="304800"/>
          </a:xfrm>
          <a:prstGeom prst="rect">
            <a:avLst/>
          </a:prstGeom>
          <a:solidFill>
            <a:srgbClr val="993300"/>
          </a:soli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124" tIns="41061" rIns="82124" bIns="41061" anchor="ctr"/>
          <a:lstStyle/>
          <a:p>
            <a:pPr fontAlgn="auto">
              <a:spcBef>
                <a:spcPts val="0"/>
              </a:spcBef>
              <a:spcAft>
                <a:spcPts val="0"/>
              </a:spcAft>
              <a:defRPr/>
            </a:pPr>
            <a:r>
              <a:rPr lang="en-US" sz="1400" b="1" kern="0" smtClean="0">
                <a:solidFill>
                  <a:sysClr val="windowText" lastClr="000000"/>
                </a:solidFill>
              </a:rPr>
              <a:t>OPERATE</a:t>
            </a:r>
          </a:p>
        </p:txBody>
      </p:sp>
    </p:spTree>
    <p:extLst>
      <p:ext uri="{BB962C8B-B14F-4D97-AF65-F5344CB8AC3E}">
        <p14:creationId xmlns:p14="http://schemas.microsoft.com/office/powerpoint/2010/main" val="685061487"/>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smtClean="0"/>
              <a:t>October 2010</a:t>
            </a:r>
            <a:endParaRPr lang="en-US"/>
          </a:p>
        </p:txBody>
      </p:sp>
      <p:sp>
        <p:nvSpPr>
          <p:cNvPr id="5" name="Footer Placeholder 4"/>
          <p:cNvSpPr>
            <a:spLocks noGrp="1"/>
          </p:cNvSpPr>
          <p:nvPr>
            <p:ph type="ftr" sz="quarter" idx="11"/>
          </p:nvPr>
        </p:nvSpPr>
        <p:spPr/>
        <p:txBody>
          <a:bodyPr/>
          <a:lstStyle/>
          <a:p>
            <a:pPr>
              <a:defRPr/>
            </a:pPr>
            <a:r>
              <a:rPr lang="en-US" smtClean="0"/>
              <a:t> </a:t>
            </a:r>
            <a:endParaRPr lang="en-US"/>
          </a:p>
        </p:txBody>
      </p:sp>
      <p:sp>
        <p:nvSpPr>
          <p:cNvPr id="6" name="Slide Number Placeholder 5"/>
          <p:cNvSpPr>
            <a:spLocks noGrp="1"/>
          </p:cNvSpPr>
          <p:nvPr>
            <p:ph type="sldNum" sz="quarter" idx="12"/>
          </p:nvPr>
        </p:nvSpPr>
        <p:spPr/>
        <p:txBody>
          <a:bodyPr/>
          <a:lstStyle/>
          <a:p>
            <a:pPr>
              <a:defRPr/>
            </a:pPr>
            <a:fld id="{8150621D-E370-4FD9-AEB2-C56495041222}" type="slidenum">
              <a:rPr lang="en-US" smtClean="0"/>
              <a:pPr>
                <a:defRPr/>
              </a:pPr>
              <a:t>5</a:t>
            </a:fld>
            <a:endParaRPr lang="en-US" dirty="0"/>
          </a:p>
        </p:txBody>
      </p:sp>
      <p:pic>
        <p:nvPicPr>
          <p:cNvPr id="8" name="Picture 13"/>
          <p:cNvPicPr>
            <a:picLocks noChangeAspect="1" noChangeArrowheads="1"/>
          </p:cNvPicPr>
          <p:nvPr/>
        </p:nvPicPr>
        <p:blipFill>
          <a:blip r:embed="rId3"/>
          <a:srcRect/>
          <a:stretch>
            <a:fillRect/>
          </a:stretch>
        </p:blipFill>
        <p:spPr bwMode="auto">
          <a:xfrm>
            <a:off x="1440060" y="542132"/>
            <a:ext cx="1428750" cy="1266825"/>
          </a:xfrm>
          <a:prstGeom prst="rect">
            <a:avLst/>
          </a:prstGeom>
          <a:noFill/>
          <a:ln w="9525">
            <a:noFill/>
            <a:miter lim="800000"/>
            <a:headEnd/>
            <a:tailEnd/>
          </a:ln>
        </p:spPr>
      </p:pic>
      <p:sp>
        <p:nvSpPr>
          <p:cNvPr id="9" name="Text Placeholder 6"/>
          <p:cNvSpPr txBox="1">
            <a:spLocks/>
          </p:cNvSpPr>
          <p:nvPr/>
        </p:nvSpPr>
        <p:spPr>
          <a:xfrm>
            <a:off x="290312" y="2028032"/>
            <a:ext cx="3315891" cy="1512888"/>
          </a:xfrm>
          <a:prstGeom prst="rect">
            <a:avLst/>
          </a:prstGeom>
        </p:spPr>
        <p:txBody>
          <a:bodyPr vert="horz" lIns="0" tIns="0" rIns="0" bIns="0" rtlCol="0" anchor="t" anchorCtr="0"/>
          <a:lstStyle>
            <a:defPPr>
              <a:defRPr lang="en-US"/>
            </a:defPPr>
            <a:lvl1pPr algn="r" rtl="0" eaLnBrk="0" fontAlgn="base" hangingPunct="0">
              <a:spcBef>
                <a:spcPct val="0"/>
              </a:spcBef>
              <a:spcAft>
                <a:spcPct val="0"/>
              </a:spcAft>
              <a:defRPr lang="en-GB" sz="900" kern="1200">
                <a:solidFill>
                  <a:schemeClr val="tx1"/>
                </a:solidFill>
                <a:latin typeface="GE Inspira Pitch" pitchFamily="34" charset="0"/>
                <a:ea typeface="+mn-ea"/>
                <a:cs typeface="+mn-cs"/>
              </a:defRPr>
            </a:lvl1pPr>
            <a:lvl2pPr marL="457200" algn="l" rtl="0" fontAlgn="base">
              <a:spcBef>
                <a:spcPct val="0"/>
              </a:spcBef>
              <a:spcAft>
                <a:spcPct val="0"/>
              </a:spcAft>
              <a:defRPr sz="3200" kern="1200">
                <a:solidFill>
                  <a:schemeClr val="tx1"/>
                </a:solidFill>
                <a:latin typeface="GE Inspira Pitch" pitchFamily="34" charset="0"/>
                <a:ea typeface="+mn-ea"/>
                <a:cs typeface="Arial" pitchFamily="34" charset="0"/>
              </a:defRPr>
            </a:lvl2pPr>
            <a:lvl3pPr marL="914400" algn="l" rtl="0" fontAlgn="base">
              <a:spcBef>
                <a:spcPct val="0"/>
              </a:spcBef>
              <a:spcAft>
                <a:spcPct val="0"/>
              </a:spcAft>
              <a:defRPr sz="3200" kern="1200">
                <a:solidFill>
                  <a:schemeClr val="tx1"/>
                </a:solidFill>
                <a:latin typeface="GE Inspira Pitch" pitchFamily="34" charset="0"/>
                <a:ea typeface="+mn-ea"/>
                <a:cs typeface="Arial" pitchFamily="34" charset="0"/>
              </a:defRPr>
            </a:lvl3pPr>
            <a:lvl4pPr marL="1371600" algn="l" rtl="0" fontAlgn="base">
              <a:spcBef>
                <a:spcPct val="0"/>
              </a:spcBef>
              <a:spcAft>
                <a:spcPct val="0"/>
              </a:spcAft>
              <a:defRPr sz="3200" kern="1200">
                <a:solidFill>
                  <a:schemeClr val="tx1"/>
                </a:solidFill>
                <a:latin typeface="GE Inspira Pitch" pitchFamily="34" charset="0"/>
                <a:ea typeface="+mn-ea"/>
                <a:cs typeface="Arial" pitchFamily="34" charset="0"/>
              </a:defRPr>
            </a:lvl4pPr>
            <a:lvl5pPr marL="1828800" algn="l" rtl="0" fontAlgn="base">
              <a:spcBef>
                <a:spcPct val="0"/>
              </a:spcBef>
              <a:spcAft>
                <a:spcPct val="0"/>
              </a:spcAft>
              <a:defRPr sz="3200" kern="1200">
                <a:solidFill>
                  <a:schemeClr val="tx1"/>
                </a:solidFill>
                <a:latin typeface="GE Inspira Pitch" pitchFamily="34" charset="0"/>
                <a:ea typeface="+mn-ea"/>
                <a:cs typeface="Arial" pitchFamily="34" charset="0"/>
              </a:defRPr>
            </a:lvl5pPr>
            <a:lvl6pPr marL="2286000" algn="l" defTabSz="914400" rtl="0" eaLnBrk="1" latinLnBrk="0" hangingPunct="1">
              <a:defRPr sz="3200" kern="1200">
                <a:solidFill>
                  <a:schemeClr val="tx1"/>
                </a:solidFill>
                <a:latin typeface="GE Inspira Pitch" pitchFamily="34" charset="0"/>
                <a:ea typeface="+mn-ea"/>
                <a:cs typeface="Arial" pitchFamily="34" charset="0"/>
              </a:defRPr>
            </a:lvl6pPr>
            <a:lvl7pPr marL="2743200" algn="l" defTabSz="914400" rtl="0" eaLnBrk="1" latinLnBrk="0" hangingPunct="1">
              <a:defRPr sz="3200" kern="1200">
                <a:solidFill>
                  <a:schemeClr val="tx1"/>
                </a:solidFill>
                <a:latin typeface="GE Inspira Pitch" pitchFamily="34" charset="0"/>
                <a:ea typeface="+mn-ea"/>
                <a:cs typeface="Arial" pitchFamily="34" charset="0"/>
              </a:defRPr>
            </a:lvl7pPr>
            <a:lvl8pPr marL="3200400" algn="l" defTabSz="914400" rtl="0" eaLnBrk="1" latinLnBrk="0" hangingPunct="1">
              <a:defRPr sz="3200" kern="1200">
                <a:solidFill>
                  <a:schemeClr val="tx1"/>
                </a:solidFill>
                <a:latin typeface="GE Inspira Pitch" pitchFamily="34" charset="0"/>
                <a:ea typeface="+mn-ea"/>
                <a:cs typeface="Arial" pitchFamily="34" charset="0"/>
              </a:defRPr>
            </a:lvl8pPr>
            <a:lvl9pPr marL="3657600" algn="l" defTabSz="914400" rtl="0" eaLnBrk="1" latinLnBrk="0" hangingPunct="1">
              <a:defRPr sz="3200" kern="1200">
                <a:solidFill>
                  <a:schemeClr val="tx1"/>
                </a:solidFill>
                <a:latin typeface="GE Inspira Pitch" pitchFamily="34" charset="0"/>
                <a:ea typeface="+mn-ea"/>
                <a:cs typeface="Arial" pitchFamily="34" charset="0"/>
              </a:defRPr>
            </a:lvl9pPr>
          </a:lstStyle>
          <a:p>
            <a:pPr indent="-117475" algn="ctr"/>
            <a:r>
              <a:rPr lang="en-US" sz="3600" dirty="0" smtClean="0">
                <a:solidFill>
                  <a:srgbClr val="3C73B9"/>
                </a:solidFill>
              </a:rPr>
              <a:t>Ignore the Cloud Hype </a:t>
            </a:r>
          </a:p>
        </p:txBody>
      </p:sp>
      <p:pic>
        <p:nvPicPr>
          <p:cNvPr id="12" name="Picture 11"/>
          <p:cNvPicPr preferRelativeResize="0">
            <a:picLocks noChangeAspect="1" noChangeArrowheads="1"/>
          </p:cNvPicPr>
          <p:nvPr/>
        </p:nvPicPr>
        <p:blipFill>
          <a:blip r:embed="rId4"/>
          <a:srcRect/>
          <a:stretch>
            <a:fillRect/>
          </a:stretch>
        </p:blipFill>
        <p:spPr bwMode="auto">
          <a:xfrm>
            <a:off x="3812381" y="214313"/>
            <a:ext cx="3779837" cy="3627438"/>
          </a:xfrm>
          <a:prstGeom prst="rect">
            <a:avLst/>
          </a:prstGeom>
          <a:noFill/>
          <a:ln w="12700">
            <a:solidFill>
              <a:srgbClr val="C0C0C0"/>
            </a:solidFill>
            <a:miter lim="800000"/>
            <a:headEnd/>
            <a:tailEnd/>
          </a:ln>
        </p:spPr>
      </p:pic>
      <p:pic>
        <p:nvPicPr>
          <p:cNvPr id="13" name="Picture 14"/>
          <p:cNvPicPr preferRelativeResize="0">
            <a:picLocks noChangeAspect="1" noChangeArrowheads="1"/>
          </p:cNvPicPr>
          <p:nvPr/>
        </p:nvPicPr>
        <p:blipFill>
          <a:blip r:embed="rId5"/>
          <a:srcRect/>
          <a:stretch>
            <a:fillRect/>
          </a:stretch>
        </p:blipFill>
        <p:spPr bwMode="auto">
          <a:xfrm>
            <a:off x="5435600" y="2985293"/>
            <a:ext cx="3413125" cy="3260725"/>
          </a:xfrm>
          <a:prstGeom prst="rect">
            <a:avLst/>
          </a:prstGeom>
          <a:noFill/>
          <a:ln w="12700">
            <a:solidFill>
              <a:srgbClr val="C0C0C0"/>
            </a:solidFill>
            <a:miter lim="800000"/>
            <a:headEnd/>
            <a:tailEnd/>
          </a:ln>
        </p:spPr>
      </p:pic>
      <p:pic>
        <p:nvPicPr>
          <p:cNvPr id="14" name="Picture 10"/>
          <p:cNvPicPr preferRelativeResize="0">
            <a:picLocks noChangeAspect="1" noChangeArrowheads="1"/>
          </p:cNvPicPr>
          <p:nvPr/>
        </p:nvPicPr>
        <p:blipFill>
          <a:blip r:embed="rId6"/>
          <a:srcRect/>
          <a:stretch>
            <a:fillRect/>
          </a:stretch>
        </p:blipFill>
        <p:spPr bwMode="auto">
          <a:xfrm>
            <a:off x="2154435" y="3369468"/>
            <a:ext cx="2903537" cy="2876550"/>
          </a:xfrm>
          <a:prstGeom prst="rect">
            <a:avLst/>
          </a:prstGeom>
          <a:noFill/>
          <a:ln w="12700">
            <a:solidFill>
              <a:srgbClr val="C0C0C0"/>
            </a:solidFill>
            <a:miter lim="800000"/>
            <a:headEnd/>
            <a:tailEnd/>
          </a:ln>
        </p:spPr>
      </p:pic>
    </p:spTree>
    <p:extLst>
      <p:ext uri="{BB962C8B-B14F-4D97-AF65-F5344CB8AC3E}">
        <p14:creationId xmlns:p14="http://schemas.microsoft.com/office/powerpoint/2010/main" val="2219243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ChangeArrowheads="1"/>
          </p:cNvSpPr>
          <p:nvPr>
            <p:ph type="title"/>
          </p:nvPr>
        </p:nvSpPr>
        <p:spPr>
          <a:xfrm>
            <a:off x="355600" y="390525"/>
            <a:ext cx="8921750" cy="838200"/>
          </a:xfrm>
        </p:spPr>
        <p:txBody>
          <a:bodyPr/>
          <a:lstStyle/>
          <a:p>
            <a:pPr eaLnBrk="1" hangingPunct="1"/>
            <a:r>
              <a:rPr lang="en-US" dirty="0" smtClean="0"/>
              <a:t>But what’s really behind Cloud today?</a:t>
            </a:r>
          </a:p>
        </p:txBody>
      </p:sp>
      <p:pic>
        <p:nvPicPr>
          <p:cNvPr id="64514" name="Picture 4"/>
          <p:cNvPicPr>
            <a:picLocks noChangeAspect="1" noChangeArrowheads="1"/>
          </p:cNvPicPr>
          <p:nvPr/>
        </p:nvPicPr>
        <p:blipFill>
          <a:blip r:embed="rId2"/>
          <a:srcRect/>
          <a:stretch>
            <a:fillRect/>
          </a:stretch>
        </p:blipFill>
        <p:spPr bwMode="auto">
          <a:xfrm>
            <a:off x="1328738" y="1438275"/>
            <a:ext cx="6410325" cy="4279900"/>
          </a:xfrm>
          <a:prstGeom prst="rect">
            <a:avLst/>
          </a:prstGeom>
          <a:noFill/>
          <a:ln w="9525">
            <a:noFill/>
            <a:miter lim="800000"/>
            <a:headEnd/>
            <a:tailEnd/>
          </a:ln>
        </p:spPr>
      </p:pic>
      <p:sp>
        <p:nvSpPr>
          <p:cNvPr id="64515" name="Rectangle 5"/>
          <p:cNvSpPr>
            <a:spLocks noChangeArrowheads="1"/>
          </p:cNvSpPr>
          <p:nvPr/>
        </p:nvSpPr>
        <p:spPr bwMode="auto">
          <a:xfrm>
            <a:off x="1028700" y="5505450"/>
            <a:ext cx="7092950" cy="838200"/>
          </a:xfrm>
          <a:prstGeom prst="rect">
            <a:avLst/>
          </a:prstGeom>
          <a:noFill/>
          <a:ln w="9525" algn="ctr">
            <a:noFill/>
            <a:miter lim="800000"/>
            <a:headEnd/>
            <a:tailEnd/>
          </a:ln>
        </p:spPr>
        <p:txBody>
          <a:bodyPr lIns="82124" tIns="41061" rIns="82124" bIns="41061" anchor="b"/>
          <a:lstStyle/>
          <a:p>
            <a:pPr defTabSz="814388">
              <a:lnSpc>
                <a:spcPct val="90000"/>
              </a:lnSpc>
            </a:pPr>
            <a:r>
              <a:rPr lang="en-US" sz="2600" b="1" dirty="0" smtClean="0">
                <a:solidFill>
                  <a:schemeClr val="tx2"/>
                </a:solidFill>
              </a:rPr>
              <a:t>(… </a:t>
            </a:r>
            <a:r>
              <a:rPr lang="en-US" sz="2600" b="1" dirty="0">
                <a:solidFill>
                  <a:schemeClr val="tx2"/>
                </a:solidFill>
              </a:rPr>
              <a:t>So *</a:t>
            </a:r>
            <a:r>
              <a:rPr lang="en-US" sz="2600" b="1" u="sng" dirty="0">
                <a:solidFill>
                  <a:schemeClr val="tx2"/>
                </a:solidFill>
              </a:rPr>
              <a:t>that’s</a:t>
            </a:r>
            <a:r>
              <a:rPr lang="en-US" sz="2600" b="1" dirty="0">
                <a:solidFill>
                  <a:schemeClr val="tx2"/>
                </a:solidFill>
              </a:rPr>
              <a:t>* where all our data is stored</a:t>
            </a:r>
            <a:r>
              <a:rPr lang="en-US" sz="2600" b="1" dirty="0" smtClean="0">
                <a:solidFill>
                  <a:schemeClr val="tx2"/>
                </a:solidFill>
              </a:rPr>
              <a:t>…)</a:t>
            </a:r>
            <a:endParaRPr lang="en-US" sz="2600" b="1" dirty="0">
              <a:solidFill>
                <a:schemeClr val="tx2"/>
              </a:solidFill>
            </a:endParaRPr>
          </a:p>
        </p:txBody>
      </p:sp>
    </p:spTree>
    <p:extLst>
      <p:ext uri="{BB962C8B-B14F-4D97-AF65-F5344CB8AC3E}">
        <p14:creationId xmlns:p14="http://schemas.microsoft.com/office/powerpoint/2010/main" val="362321119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4514"/>
                                        </p:tgtEl>
                                        <p:attrNameLst>
                                          <p:attrName>style.visibility</p:attrName>
                                        </p:attrNameLst>
                                      </p:cBhvr>
                                      <p:to>
                                        <p:strVal val="visible"/>
                                      </p:to>
                                    </p:set>
                                    <p:animEffect transition="in" filter="fade">
                                      <p:cBhvr>
                                        <p:cTn id="7" dur="500"/>
                                        <p:tgtEl>
                                          <p:spTgt spid="645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4515"/>
                                        </p:tgtEl>
                                        <p:attrNameLst>
                                          <p:attrName>style.visibility</p:attrName>
                                        </p:attrNameLst>
                                      </p:cBhvr>
                                      <p:to>
                                        <p:strVal val="visible"/>
                                      </p:to>
                                    </p:set>
                                    <p:animEffect transition="in" filter="fade">
                                      <p:cBhvr>
                                        <p:cTn id="12" dur="500"/>
                                        <p:tgtEl>
                                          <p:spTgt spid="64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 and what’s really behind all of those mobile apps you’re using?</a:t>
            </a:r>
            <a:endParaRPr lang="en-US" sz="3200" dirty="0"/>
          </a:p>
        </p:txBody>
      </p:sp>
      <p:sp>
        <p:nvSpPr>
          <p:cNvPr id="4" name="Date Placeholder 3"/>
          <p:cNvSpPr>
            <a:spLocks noGrp="1"/>
          </p:cNvSpPr>
          <p:nvPr>
            <p:ph type="dt" sz="half" idx="10"/>
          </p:nvPr>
        </p:nvSpPr>
        <p:spPr/>
        <p:txBody>
          <a:bodyPr/>
          <a:lstStyle/>
          <a:p>
            <a:pPr>
              <a:defRPr/>
            </a:pPr>
            <a:r>
              <a:rPr lang="en-US" smtClean="0"/>
              <a:t>October 2010</a:t>
            </a:r>
            <a:endParaRPr lang="en-US"/>
          </a:p>
        </p:txBody>
      </p:sp>
      <p:sp>
        <p:nvSpPr>
          <p:cNvPr id="5" name="Footer Placeholder 4"/>
          <p:cNvSpPr>
            <a:spLocks noGrp="1"/>
          </p:cNvSpPr>
          <p:nvPr>
            <p:ph type="ftr" sz="quarter" idx="11"/>
          </p:nvPr>
        </p:nvSpPr>
        <p:spPr/>
        <p:txBody>
          <a:bodyPr/>
          <a:lstStyle/>
          <a:p>
            <a:pPr>
              <a:defRPr/>
            </a:pPr>
            <a:r>
              <a:rPr lang="en-US" smtClean="0"/>
              <a:t> </a:t>
            </a:r>
            <a:endParaRPr lang="en-US"/>
          </a:p>
        </p:txBody>
      </p:sp>
      <p:sp>
        <p:nvSpPr>
          <p:cNvPr id="6" name="Slide Number Placeholder 5"/>
          <p:cNvSpPr>
            <a:spLocks noGrp="1"/>
          </p:cNvSpPr>
          <p:nvPr>
            <p:ph type="sldNum" sz="quarter" idx="12"/>
          </p:nvPr>
        </p:nvSpPr>
        <p:spPr/>
        <p:txBody>
          <a:bodyPr/>
          <a:lstStyle/>
          <a:p>
            <a:pPr>
              <a:defRPr/>
            </a:pPr>
            <a:fld id="{8150621D-E370-4FD9-AEB2-C56495041222}" type="slidenum">
              <a:rPr lang="en-US" smtClean="0"/>
              <a:pPr>
                <a:defRPr/>
              </a:pPr>
              <a:t>7</a:t>
            </a:fld>
            <a:endParaRPr lang="en-US" dirty="0"/>
          </a:p>
        </p:txBody>
      </p:sp>
      <p:pic>
        <p:nvPicPr>
          <p:cNvPr id="26626" name="Picture 2" descr="F:\MICT\Cybersecurity\Lookout_App_Genome_Project_Infographic_072610_smaller.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1426" y="1339850"/>
            <a:ext cx="8458724" cy="4738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3688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626"/>
                                        </p:tgtEl>
                                        <p:attrNameLst>
                                          <p:attrName>style.visibility</p:attrName>
                                        </p:attrNameLst>
                                      </p:cBhvr>
                                      <p:to>
                                        <p:strVal val="visible"/>
                                      </p:to>
                                    </p:set>
                                    <p:animEffect transition="in" filter="fade">
                                      <p:cBhvr>
                                        <p:cTn id="12" dur="5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10" descr="Understand-Cloud-Computing"/>
          <p:cNvPicPr>
            <a:picLocks noChangeAspect="1" noChangeArrowheads="1"/>
          </p:cNvPicPr>
          <p:nvPr/>
        </p:nvPicPr>
        <p:blipFill>
          <a:blip r:embed="rId3">
            <a:lum bright="-70000" contrast="-72000"/>
            <a:extLst>
              <a:ext uri="{28A0092B-C50C-407E-A947-70E740481C1C}">
                <a14:useLocalDpi xmlns:a14="http://schemas.microsoft.com/office/drawing/2010/main" val="0"/>
              </a:ext>
            </a:extLst>
          </a:blip>
          <a:srcRect/>
          <a:stretch>
            <a:fillRect/>
          </a:stretch>
        </p:blipFill>
        <p:spPr bwMode="auto">
          <a:xfrm>
            <a:off x="2085975" y="1143000"/>
            <a:ext cx="6515100" cy="50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Rectangle 2"/>
          <p:cNvSpPr>
            <a:spLocks noGrp="1" noChangeArrowheads="1"/>
          </p:cNvSpPr>
          <p:nvPr>
            <p:ph type="title" idx="4294967295"/>
          </p:nvPr>
        </p:nvSpPr>
        <p:spPr>
          <a:xfrm>
            <a:off x="288924" y="161924"/>
            <a:ext cx="8432165" cy="981075"/>
          </a:xfrm>
        </p:spPr>
        <p:txBody>
          <a:bodyPr/>
          <a:lstStyle/>
          <a:p>
            <a:pPr eaLnBrk="1" hangingPunct="1"/>
            <a:r>
              <a:rPr lang="en-US" sz="3200" dirty="0" smtClean="0"/>
              <a:t>Increasingly Commoditized Compute Options </a:t>
            </a:r>
            <a:r>
              <a:rPr lang="en-US" sz="2600" dirty="0" smtClean="0"/>
              <a:t/>
            </a:r>
            <a:br>
              <a:rPr lang="en-US" sz="2600" dirty="0" smtClean="0"/>
            </a:br>
            <a:r>
              <a:rPr lang="en-US" sz="2600" dirty="0" smtClean="0"/>
              <a:t>Users are no </a:t>
            </a:r>
            <a:r>
              <a:rPr lang="en-US" sz="2600" dirty="0"/>
              <a:t>l</a:t>
            </a:r>
            <a:r>
              <a:rPr lang="en-US" sz="2600" dirty="0" smtClean="0"/>
              <a:t>onger a </a:t>
            </a:r>
            <a:r>
              <a:rPr lang="en-US" sz="2600" i="1" dirty="0"/>
              <a:t>c</a:t>
            </a:r>
            <a:r>
              <a:rPr lang="en-US" sz="2600" i="1" dirty="0" smtClean="0"/>
              <a:t>aptive </a:t>
            </a:r>
            <a:r>
              <a:rPr lang="en-US" sz="2600" i="1" dirty="0"/>
              <a:t>c</a:t>
            </a:r>
            <a:r>
              <a:rPr lang="en-US" sz="2600" i="1" dirty="0" smtClean="0"/>
              <a:t>ustomer of IT…</a:t>
            </a:r>
          </a:p>
        </p:txBody>
      </p:sp>
      <p:pic>
        <p:nvPicPr>
          <p:cNvPr id="73740" name="Picture 78" descr="Dropbox - Secure backup, sync and sharing made easy.">
            <a:hlinkClick r:id="rId4" action="ppaction://hlinkfil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6463" y="2700338"/>
            <a:ext cx="140811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6" name="Picture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78538" y="3600450"/>
            <a:ext cx="2282825"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8" name="Picture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72213" y="5688013"/>
            <a:ext cx="215265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9" name="Logo: Telstra" descr="Logo_Telstra.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754688" y="1579563"/>
            <a:ext cx="10287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50" name="Logo: AT&amp;T" descr="Logo_AT&amp;T.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7469188" y="1579563"/>
            <a:ext cx="566737"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52" name="Picture 68" descr="webex"/>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938463" y="2170113"/>
            <a:ext cx="82391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58" name="Picture 30" descr="logo_savvis"/>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62325" y="5386388"/>
            <a:ext cx="180657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61" name="Picture 33" descr="gogrid"/>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51250" y="1565275"/>
            <a:ext cx="1208088"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72" name="Picture 4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953000" y="4875213"/>
            <a:ext cx="2266950"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73" name="Picture 45" descr="rightsca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81238" y="1000125"/>
            <a:ext cx="131445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85" name="Picture 57"/>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078538" y="3124200"/>
            <a:ext cx="1095375"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3797" name="Group 69"/>
          <p:cNvGrpSpPr>
            <a:grpSpLocks/>
          </p:cNvGrpSpPr>
          <p:nvPr/>
        </p:nvGrpSpPr>
        <p:grpSpPr bwMode="auto">
          <a:xfrm>
            <a:off x="342900" y="2778125"/>
            <a:ext cx="4122738" cy="2030413"/>
            <a:chOff x="216" y="1739"/>
            <a:chExt cx="2597" cy="1279"/>
          </a:xfrm>
        </p:grpSpPr>
        <p:pic>
          <p:nvPicPr>
            <p:cNvPr id="26645" name="Picture 8" descr="credit%20card"/>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16" y="1860"/>
              <a:ext cx="1499" cy="1000"/>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pic>
        <p:sp>
          <p:nvSpPr>
            <p:cNvPr id="26646" name="AutoShape 64"/>
            <p:cNvSpPr>
              <a:spLocks noChangeArrowheads="1"/>
            </p:cNvSpPr>
            <p:nvPr/>
          </p:nvSpPr>
          <p:spPr bwMode="auto">
            <a:xfrm>
              <a:off x="1809" y="2088"/>
              <a:ext cx="1004" cy="552"/>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8 w 21600"/>
                <a:gd name="T13" fmla="*/ 5400 h 21600"/>
                <a:gd name="T14" fmla="*/ 18889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1">
              <a:gsLst>
                <a:gs pos="0">
                  <a:srgbClr val="FF6600"/>
                </a:gs>
                <a:gs pos="100000">
                  <a:schemeClr val="accent2"/>
                </a:gs>
              </a:gsLst>
              <a:lin ang="0" scaled="1"/>
            </a:gradFill>
            <a:ln w="9525">
              <a:solidFill>
                <a:schemeClr val="tx1"/>
              </a:solidFill>
              <a:miter lim="800000"/>
              <a:headEnd/>
              <a:tailEnd/>
            </a:ln>
          </p:spPr>
          <p:txBody>
            <a:bodyPr wrap="none" anchor="ctr"/>
            <a:lstStyle/>
            <a:p>
              <a:endParaRPr lang="en-US"/>
            </a:p>
          </p:txBody>
        </p:sp>
        <p:sp>
          <p:nvSpPr>
            <p:cNvPr id="26647" name="AutoShape 65"/>
            <p:cNvSpPr>
              <a:spLocks noChangeArrowheads="1"/>
            </p:cNvSpPr>
            <p:nvPr/>
          </p:nvSpPr>
          <p:spPr bwMode="auto">
            <a:xfrm rot="2176393">
              <a:off x="1821" y="2826"/>
              <a:ext cx="491" cy="192"/>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87 w 21600"/>
                <a:gd name="T13" fmla="*/ 5400 h 21600"/>
                <a:gd name="T14" fmla="*/ 18916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1">
              <a:gsLst>
                <a:gs pos="0">
                  <a:srgbClr val="FF6600"/>
                </a:gs>
                <a:gs pos="100000">
                  <a:schemeClr val="accent2"/>
                </a:gs>
              </a:gsLst>
              <a:lin ang="0" scaled="1"/>
            </a:gradFill>
            <a:ln w="9525">
              <a:solidFill>
                <a:schemeClr val="tx1"/>
              </a:solidFill>
              <a:miter lim="800000"/>
              <a:headEnd/>
              <a:tailEnd/>
            </a:ln>
          </p:spPr>
          <p:txBody>
            <a:bodyPr wrap="none" anchor="ctr"/>
            <a:lstStyle/>
            <a:p>
              <a:endParaRPr lang="en-US"/>
            </a:p>
          </p:txBody>
        </p:sp>
        <p:sp>
          <p:nvSpPr>
            <p:cNvPr id="26648" name="AutoShape 67"/>
            <p:cNvSpPr>
              <a:spLocks noChangeArrowheads="1"/>
            </p:cNvSpPr>
            <p:nvPr/>
          </p:nvSpPr>
          <p:spPr bwMode="auto">
            <a:xfrm rot="-2025349">
              <a:off x="1820" y="1739"/>
              <a:ext cx="480" cy="192"/>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1">
              <a:gsLst>
                <a:gs pos="0">
                  <a:srgbClr val="FF6600"/>
                </a:gs>
                <a:gs pos="100000">
                  <a:schemeClr val="accent2"/>
                </a:gs>
              </a:gsLst>
              <a:lin ang="0" scaled="1"/>
            </a:gradFill>
            <a:ln w="9525">
              <a:solidFill>
                <a:schemeClr val="tx1"/>
              </a:solidFill>
              <a:miter lim="800000"/>
              <a:headEnd/>
              <a:tailEnd/>
            </a:ln>
          </p:spPr>
          <p:txBody>
            <a:bodyPr wrap="none" anchor="ctr"/>
            <a:lstStyle/>
            <a:p>
              <a:endParaRPr lang="en-US"/>
            </a:p>
          </p:txBody>
        </p:sp>
      </p:grpSp>
      <p:sp>
        <p:nvSpPr>
          <p:cNvPr id="73796" name="Rectangle 68"/>
          <p:cNvSpPr>
            <a:spLocks noChangeArrowheads="1"/>
          </p:cNvSpPr>
          <p:nvPr/>
        </p:nvSpPr>
        <p:spPr bwMode="auto">
          <a:xfrm>
            <a:off x="3899535" y="6183313"/>
            <a:ext cx="5840413"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nchor="b"/>
          <a:lstStyle/>
          <a:p>
            <a:pPr defTabSz="814388" eaLnBrk="0" hangingPunct="0">
              <a:lnSpc>
                <a:spcPct val="90000"/>
              </a:lnSpc>
            </a:pPr>
            <a:r>
              <a:rPr lang="en-US" sz="2600" b="1" i="1" dirty="0">
                <a:solidFill>
                  <a:schemeClr val="tx2"/>
                </a:solidFill>
              </a:rPr>
              <a:t>… </a:t>
            </a:r>
            <a:r>
              <a:rPr lang="en-US" sz="2600" b="1" i="1" dirty="0" smtClean="0">
                <a:solidFill>
                  <a:schemeClr val="tx2"/>
                </a:solidFill>
              </a:rPr>
              <a:t>but </a:t>
            </a:r>
            <a:r>
              <a:rPr lang="en-US" sz="2600" b="1" i="1" dirty="0">
                <a:solidFill>
                  <a:schemeClr val="tx2"/>
                </a:solidFill>
              </a:rPr>
              <a:t>where is </a:t>
            </a:r>
            <a:r>
              <a:rPr lang="en-US" sz="2600" b="1" i="1" dirty="0" smtClean="0">
                <a:solidFill>
                  <a:schemeClr val="tx2"/>
                </a:solidFill>
              </a:rPr>
              <a:t>your </a:t>
            </a:r>
            <a:r>
              <a:rPr lang="en-US" sz="2600" b="1" i="1" u="sng" dirty="0">
                <a:solidFill>
                  <a:schemeClr val="tx2"/>
                </a:solidFill>
              </a:rPr>
              <a:t>Data</a:t>
            </a:r>
            <a:r>
              <a:rPr lang="en-US" sz="2600" b="1" i="1" dirty="0">
                <a:solidFill>
                  <a:schemeClr val="tx2"/>
                </a:solidFill>
              </a:rPr>
              <a:t> going?</a:t>
            </a:r>
          </a:p>
        </p:txBody>
      </p:sp>
      <p:sp>
        <p:nvSpPr>
          <p:cNvPr id="73815" name="Rectangle 87"/>
          <p:cNvSpPr>
            <a:spLocks noChangeArrowheads="1"/>
          </p:cNvSpPr>
          <p:nvPr/>
        </p:nvSpPr>
        <p:spPr bwMode="auto">
          <a:xfrm>
            <a:off x="288925" y="1400175"/>
            <a:ext cx="1614488"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nchor="b"/>
          <a:lstStyle/>
          <a:p>
            <a:pPr defTabSz="814388" eaLnBrk="0" hangingPunct="0">
              <a:lnSpc>
                <a:spcPct val="90000"/>
              </a:lnSpc>
            </a:pPr>
            <a:r>
              <a:rPr lang="en-US" sz="2800" b="1" i="1">
                <a:solidFill>
                  <a:srgbClr val="3D3D41"/>
                </a:solidFill>
              </a:rPr>
              <a:t>Measure</a:t>
            </a:r>
          </a:p>
        </p:txBody>
      </p:sp>
      <p:sp>
        <p:nvSpPr>
          <p:cNvPr id="73816" name="Rectangle 88"/>
          <p:cNvSpPr>
            <a:spLocks noChangeArrowheads="1"/>
          </p:cNvSpPr>
          <p:nvPr/>
        </p:nvSpPr>
        <p:spPr bwMode="auto">
          <a:xfrm>
            <a:off x="350838" y="2106613"/>
            <a:ext cx="1847850"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nchor="b"/>
          <a:lstStyle/>
          <a:p>
            <a:pPr defTabSz="814388" eaLnBrk="0" hangingPunct="0">
              <a:lnSpc>
                <a:spcPct val="90000"/>
              </a:lnSpc>
            </a:pPr>
            <a:r>
              <a:rPr lang="en-US" sz="2800" b="1" i="1">
                <a:solidFill>
                  <a:srgbClr val="3D3D41"/>
                </a:solidFill>
              </a:rPr>
              <a:t>Manage</a:t>
            </a:r>
          </a:p>
        </p:txBody>
      </p:sp>
      <p:sp>
        <p:nvSpPr>
          <p:cNvPr id="73817" name="Rectangle 89"/>
          <p:cNvSpPr>
            <a:spLocks noChangeArrowheads="1"/>
          </p:cNvSpPr>
          <p:nvPr/>
        </p:nvSpPr>
        <p:spPr bwMode="auto">
          <a:xfrm>
            <a:off x="458788" y="4838700"/>
            <a:ext cx="1406525"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nchor="b"/>
          <a:lstStyle/>
          <a:p>
            <a:pPr defTabSz="814388" eaLnBrk="0" hangingPunct="0">
              <a:lnSpc>
                <a:spcPct val="90000"/>
              </a:lnSpc>
            </a:pPr>
            <a:r>
              <a:rPr lang="en-US" sz="2800" b="1" i="1">
                <a:solidFill>
                  <a:srgbClr val="3D3D41"/>
                </a:solidFill>
              </a:rPr>
              <a:t>Secure</a:t>
            </a:r>
          </a:p>
        </p:txBody>
      </p:sp>
      <p:sp>
        <p:nvSpPr>
          <p:cNvPr id="73818" name="Rectangle 90"/>
          <p:cNvSpPr>
            <a:spLocks noChangeArrowheads="1"/>
          </p:cNvSpPr>
          <p:nvPr/>
        </p:nvSpPr>
        <p:spPr bwMode="auto">
          <a:xfrm>
            <a:off x="542925" y="5556250"/>
            <a:ext cx="1357313"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nchor="b"/>
          <a:lstStyle/>
          <a:p>
            <a:pPr defTabSz="814388" eaLnBrk="0" hangingPunct="0">
              <a:lnSpc>
                <a:spcPct val="90000"/>
              </a:lnSpc>
            </a:pPr>
            <a:r>
              <a:rPr lang="en-US" sz="2800" b="1" i="1">
                <a:solidFill>
                  <a:srgbClr val="3D3D41"/>
                </a:solidFill>
              </a:rPr>
              <a:t>Scale</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73797"/>
                                        </p:tgtEl>
                                        <p:attrNameLst>
                                          <p:attrName>style.visibility</p:attrName>
                                        </p:attrNameLst>
                                      </p:cBhvr>
                                      <p:to>
                                        <p:strVal val="visible"/>
                                      </p:to>
                                    </p:set>
                                    <p:animEffect transition="in" filter="wipe(left)">
                                      <p:cBhvr>
                                        <p:cTn id="7" dur="1000"/>
                                        <p:tgtEl>
                                          <p:spTgt spid="73797"/>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73773"/>
                                        </p:tgtEl>
                                        <p:attrNameLst>
                                          <p:attrName>style.visibility</p:attrName>
                                        </p:attrNameLst>
                                      </p:cBhvr>
                                      <p:to>
                                        <p:strVal val="visible"/>
                                      </p:to>
                                    </p:set>
                                    <p:animEffect transition="in" filter="fade">
                                      <p:cBhvr>
                                        <p:cTn id="11" dur="1000"/>
                                        <p:tgtEl>
                                          <p:spTgt spid="73773"/>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73761"/>
                                        </p:tgtEl>
                                        <p:attrNameLst>
                                          <p:attrName>style.visibility</p:attrName>
                                        </p:attrNameLst>
                                      </p:cBhvr>
                                      <p:to>
                                        <p:strVal val="visible"/>
                                      </p:to>
                                    </p:set>
                                    <p:animEffect transition="in" filter="fade">
                                      <p:cBhvr>
                                        <p:cTn id="15" dur="1000"/>
                                        <p:tgtEl>
                                          <p:spTgt spid="73761"/>
                                        </p:tgtEl>
                                      </p:cBhvr>
                                    </p:animEffect>
                                  </p:childTnLst>
                                </p:cTn>
                              </p:par>
                            </p:childTnLst>
                          </p:cTn>
                        </p:par>
                        <p:par>
                          <p:cTn id="16" fill="hold" nodeType="afterGroup">
                            <p:stCondLst>
                              <p:cond delay="3000"/>
                            </p:stCondLst>
                            <p:childTnLst>
                              <p:par>
                                <p:cTn id="17" presetID="10" presetClass="entr" presetSubtype="0" fill="hold" nodeType="afterEffect">
                                  <p:stCondLst>
                                    <p:cond delay="0"/>
                                  </p:stCondLst>
                                  <p:childTnLst>
                                    <p:set>
                                      <p:cBhvr>
                                        <p:cTn id="18" dur="1" fill="hold">
                                          <p:stCondLst>
                                            <p:cond delay="0"/>
                                          </p:stCondLst>
                                        </p:cTn>
                                        <p:tgtEl>
                                          <p:spTgt spid="73752"/>
                                        </p:tgtEl>
                                        <p:attrNameLst>
                                          <p:attrName>style.visibility</p:attrName>
                                        </p:attrNameLst>
                                      </p:cBhvr>
                                      <p:to>
                                        <p:strVal val="visible"/>
                                      </p:to>
                                    </p:set>
                                    <p:animEffect transition="in" filter="fade">
                                      <p:cBhvr>
                                        <p:cTn id="19" dur="1000"/>
                                        <p:tgtEl>
                                          <p:spTgt spid="73752"/>
                                        </p:tgtEl>
                                      </p:cBhvr>
                                    </p:animEffect>
                                  </p:childTnLst>
                                </p:cTn>
                              </p:par>
                            </p:childTnLst>
                          </p:cTn>
                        </p:par>
                        <p:par>
                          <p:cTn id="20" fill="hold" nodeType="afterGroup">
                            <p:stCondLst>
                              <p:cond delay="4000"/>
                            </p:stCondLst>
                            <p:childTnLst>
                              <p:par>
                                <p:cTn id="21" presetID="10" presetClass="entr" presetSubtype="0" fill="hold" nodeType="afterEffect">
                                  <p:stCondLst>
                                    <p:cond delay="0"/>
                                  </p:stCondLst>
                                  <p:childTnLst>
                                    <p:set>
                                      <p:cBhvr>
                                        <p:cTn id="22" dur="1" fill="hold">
                                          <p:stCondLst>
                                            <p:cond delay="0"/>
                                          </p:stCondLst>
                                        </p:cTn>
                                        <p:tgtEl>
                                          <p:spTgt spid="73740"/>
                                        </p:tgtEl>
                                        <p:attrNameLst>
                                          <p:attrName>style.visibility</p:attrName>
                                        </p:attrNameLst>
                                      </p:cBhvr>
                                      <p:to>
                                        <p:strVal val="visible"/>
                                      </p:to>
                                    </p:set>
                                    <p:animEffect transition="in" filter="fade">
                                      <p:cBhvr>
                                        <p:cTn id="23" dur="1000"/>
                                        <p:tgtEl>
                                          <p:spTgt spid="73740"/>
                                        </p:tgtEl>
                                      </p:cBhvr>
                                    </p:animEffect>
                                  </p:childTnLst>
                                </p:cTn>
                              </p:par>
                            </p:childTnLst>
                          </p:cTn>
                        </p:par>
                        <p:par>
                          <p:cTn id="24" fill="hold" nodeType="afterGroup">
                            <p:stCondLst>
                              <p:cond delay="5000"/>
                            </p:stCondLst>
                            <p:childTnLst>
                              <p:par>
                                <p:cTn id="25" presetID="10" presetClass="entr" presetSubtype="0" fill="hold" nodeType="afterEffect">
                                  <p:stCondLst>
                                    <p:cond delay="0"/>
                                  </p:stCondLst>
                                  <p:childTnLst>
                                    <p:set>
                                      <p:cBhvr>
                                        <p:cTn id="26" dur="1" fill="hold">
                                          <p:stCondLst>
                                            <p:cond delay="0"/>
                                          </p:stCondLst>
                                        </p:cTn>
                                        <p:tgtEl>
                                          <p:spTgt spid="73758"/>
                                        </p:tgtEl>
                                        <p:attrNameLst>
                                          <p:attrName>style.visibility</p:attrName>
                                        </p:attrNameLst>
                                      </p:cBhvr>
                                      <p:to>
                                        <p:strVal val="visible"/>
                                      </p:to>
                                    </p:set>
                                    <p:animEffect transition="in" filter="fade">
                                      <p:cBhvr>
                                        <p:cTn id="27" dur="1000"/>
                                        <p:tgtEl>
                                          <p:spTgt spid="73758"/>
                                        </p:tgtEl>
                                      </p:cBhvr>
                                    </p:animEffect>
                                  </p:childTnLst>
                                </p:cTn>
                              </p:par>
                            </p:childTnLst>
                          </p:cTn>
                        </p:par>
                        <p:par>
                          <p:cTn id="28" fill="hold" nodeType="afterGroup">
                            <p:stCondLst>
                              <p:cond delay="6000"/>
                            </p:stCondLst>
                            <p:childTnLst>
                              <p:par>
                                <p:cTn id="29" presetID="10" presetClass="entr" presetSubtype="0" fill="hold" nodeType="afterEffect">
                                  <p:stCondLst>
                                    <p:cond delay="0"/>
                                  </p:stCondLst>
                                  <p:childTnLst>
                                    <p:set>
                                      <p:cBhvr>
                                        <p:cTn id="30" dur="1" fill="hold">
                                          <p:stCondLst>
                                            <p:cond delay="0"/>
                                          </p:stCondLst>
                                        </p:cTn>
                                        <p:tgtEl>
                                          <p:spTgt spid="73749"/>
                                        </p:tgtEl>
                                        <p:attrNameLst>
                                          <p:attrName>style.visibility</p:attrName>
                                        </p:attrNameLst>
                                      </p:cBhvr>
                                      <p:to>
                                        <p:strVal val="visible"/>
                                      </p:to>
                                    </p:set>
                                    <p:animEffect transition="in" filter="fade">
                                      <p:cBhvr>
                                        <p:cTn id="31" dur="1000"/>
                                        <p:tgtEl>
                                          <p:spTgt spid="73749"/>
                                        </p:tgtEl>
                                      </p:cBhvr>
                                    </p:animEffect>
                                  </p:childTnLst>
                                </p:cTn>
                              </p:par>
                            </p:childTnLst>
                          </p:cTn>
                        </p:par>
                        <p:par>
                          <p:cTn id="32" fill="hold" nodeType="afterGroup">
                            <p:stCondLst>
                              <p:cond delay="7000"/>
                            </p:stCondLst>
                            <p:childTnLst>
                              <p:par>
                                <p:cTn id="33" presetID="10" presetClass="entr" presetSubtype="0" fill="hold" nodeType="afterEffect">
                                  <p:stCondLst>
                                    <p:cond delay="0"/>
                                  </p:stCondLst>
                                  <p:childTnLst>
                                    <p:set>
                                      <p:cBhvr>
                                        <p:cTn id="34" dur="1" fill="hold">
                                          <p:stCondLst>
                                            <p:cond delay="0"/>
                                          </p:stCondLst>
                                        </p:cTn>
                                        <p:tgtEl>
                                          <p:spTgt spid="73750"/>
                                        </p:tgtEl>
                                        <p:attrNameLst>
                                          <p:attrName>style.visibility</p:attrName>
                                        </p:attrNameLst>
                                      </p:cBhvr>
                                      <p:to>
                                        <p:strVal val="visible"/>
                                      </p:to>
                                    </p:set>
                                    <p:animEffect transition="in" filter="fade">
                                      <p:cBhvr>
                                        <p:cTn id="35" dur="1000"/>
                                        <p:tgtEl>
                                          <p:spTgt spid="73750"/>
                                        </p:tgtEl>
                                      </p:cBhvr>
                                    </p:animEffect>
                                  </p:childTnLst>
                                </p:cTn>
                              </p:par>
                            </p:childTnLst>
                          </p:cTn>
                        </p:par>
                        <p:par>
                          <p:cTn id="36" fill="hold" nodeType="afterGroup">
                            <p:stCondLst>
                              <p:cond delay="8000"/>
                            </p:stCondLst>
                            <p:childTnLst>
                              <p:par>
                                <p:cTn id="37" presetID="10" presetClass="entr" presetSubtype="0" fill="hold" nodeType="afterEffect">
                                  <p:stCondLst>
                                    <p:cond delay="0"/>
                                  </p:stCondLst>
                                  <p:childTnLst>
                                    <p:set>
                                      <p:cBhvr>
                                        <p:cTn id="38" dur="1" fill="hold">
                                          <p:stCondLst>
                                            <p:cond delay="0"/>
                                          </p:stCondLst>
                                        </p:cTn>
                                        <p:tgtEl>
                                          <p:spTgt spid="73785"/>
                                        </p:tgtEl>
                                        <p:attrNameLst>
                                          <p:attrName>style.visibility</p:attrName>
                                        </p:attrNameLst>
                                      </p:cBhvr>
                                      <p:to>
                                        <p:strVal val="visible"/>
                                      </p:to>
                                    </p:set>
                                    <p:animEffect transition="in" filter="fade">
                                      <p:cBhvr>
                                        <p:cTn id="39" dur="1000"/>
                                        <p:tgtEl>
                                          <p:spTgt spid="73785"/>
                                        </p:tgtEl>
                                      </p:cBhvr>
                                    </p:animEffect>
                                  </p:childTnLst>
                                </p:cTn>
                              </p:par>
                            </p:childTnLst>
                          </p:cTn>
                        </p:par>
                        <p:par>
                          <p:cTn id="40" fill="hold" nodeType="afterGroup">
                            <p:stCondLst>
                              <p:cond delay="9000"/>
                            </p:stCondLst>
                            <p:childTnLst>
                              <p:par>
                                <p:cTn id="41" presetID="10" presetClass="entr" presetSubtype="0" fill="hold" nodeType="afterEffect">
                                  <p:stCondLst>
                                    <p:cond delay="0"/>
                                  </p:stCondLst>
                                  <p:childTnLst>
                                    <p:set>
                                      <p:cBhvr>
                                        <p:cTn id="42" dur="1" fill="hold">
                                          <p:stCondLst>
                                            <p:cond delay="0"/>
                                          </p:stCondLst>
                                        </p:cTn>
                                        <p:tgtEl>
                                          <p:spTgt spid="73746"/>
                                        </p:tgtEl>
                                        <p:attrNameLst>
                                          <p:attrName>style.visibility</p:attrName>
                                        </p:attrNameLst>
                                      </p:cBhvr>
                                      <p:to>
                                        <p:strVal val="visible"/>
                                      </p:to>
                                    </p:set>
                                    <p:animEffect transition="in" filter="fade">
                                      <p:cBhvr>
                                        <p:cTn id="43" dur="1000"/>
                                        <p:tgtEl>
                                          <p:spTgt spid="73746"/>
                                        </p:tgtEl>
                                      </p:cBhvr>
                                    </p:animEffect>
                                  </p:childTnLst>
                                </p:cTn>
                              </p:par>
                            </p:childTnLst>
                          </p:cTn>
                        </p:par>
                        <p:par>
                          <p:cTn id="44" fill="hold" nodeType="afterGroup">
                            <p:stCondLst>
                              <p:cond delay="10000"/>
                            </p:stCondLst>
                            <p:childTnLst>
                              <p:par>
                                <p:cTn id="45" presetID="10" presetClass="entr" presetSubtype="0" fill="hold" nodeType="afterEffect">
                                  <p:stCondLst>
                                    <p:cond delay="0"/>
                                  </p:stCondLst>
                                  <p:childTnLst>
                                    <p:set>
                                      <p:cBhvr>
                                        <p:cTn id="46" dur="1" fill="hold">
                                          <p:stCondLst>
                                            <p:cond delay="0"/>
                                          </p:stCondLst>
                                        </p:cTn>
                                        <p:tgtEl>
                                          <p:spTgt spid="73772"/>
                                        </p:tgtEl>
                                        <p:attrNameLst>
                                          <p:attrName>style.visibility</p:attrName>
                                        </p:attrNameLst>
                                      </p:cBhvr>
                                      <p:to>
                                        <p:strVal val="visible"/>
                                      </p:to>
                                    </p:set>
                                    <p:animEffect transition="in" filter="fade">
                                      <p:cBhvr>
                                        <p:cTn id="47" dur="1000"/>
                                        <p:tgtEl>
                                          <p:spTgt spid="73772"/>
                                        </p:tgtEl>
                                      </p:cBhvr>
                                    </p:animEffect>
                                  </p:childTnLst>
                                </p:cTn>
                              </p:par>
                            </p:childTnLst>
                          </p:cTn>
                        </p:par>
                        <p:par>
                          <p:cTn id="48" fill="hold" nodeType="afterGroup">
                            <p:stCondLst>
                              <p:cond delay="11000"/>
                            </p:stCondLst>
                            <p:childTnLst>
                              <p:par>
                                <p:cTn id="49" presetID="10" presetClass="entr" presetSubtype="0" fill="hold" nodeType="afterEffect">
                                  <p:stCondLst>
                                    <p:cond delay="0"/>
                                  </p:stCondLst>
                                  <p:childTnLst>
                                    <p:set>
                                      <p:cBhvr>
                                        <p:cTn id="50" dur="1" fill="hold">
                                          <p:stCondLst>
                                            <p:cond delay="0"/>
                                          </p:stCondLst>
                                        </p:cTn>
                                        <p:tgtEl>
                                          <p:spTgt spid="73748"/>
                                        </p:tgtEl>
                                        <p:attrNameLst>
                                          <p:attrName>style.visibility</p:attrName>
                                        </p:attrNameLst>
                                      </p:cBhvr>
                                      <p:to>
                                        <p:strVal val="visible"/>
                                      </p:to>
                                    </p:set>
                                    <p:animEffect transition="in" filter="fade">
                                      <p:cBhvr>
                                        <p:cTn id="51" dur="1000"/>
                                        <p:tgtEl>
                                          <p:spTgt spid="73748"/>
                                        </p:tgtEl>
                                      </p:cBhvr>
                                    </p:animEffect>
                                  </p:childTnLst>
                                </p:cTn>
                              </p:par>
                            </p:childTnLst>
                          </p:cTn>
                        </p:par>
                        <p:par>
                          <p:cTn id="52" fill="hold" nodeType="afterGroup">
                            <p:stCondLst>
                              <p:cond delay="12000"/>
                            </p:stCondLst>
                            <p:childTnLst>
                              <p:par>
                                <p:cTn id="53" presetID="10" presetClass="entr" presetSubtype="0" fill="hold" grpId="0" nodeType="afterEffect">
                                  <p:stCondLst>
                                    <p:cond delay="0"/>
                                  </p:stCondLst>
                                  <p:childTnLst>
                                    <p:set>
                                      <p:cBhvr>
                                        <p:cTn id="54" dur="1" fill="hold">
                                          <p:stCondLst>
                                            <p:cond delay="0"/>
                                          </p:stCondLst>
                                        </p:cTn>
                                        <p:tgtEl>
                                          <p:spTgt spid="73796"/>
                                        </p:tgtEl>
                                        <p:attrNameLst>
                                          <p:attrName>style.visibility</p:attrName>
                                        </p:attrNameLst>
                                      </p:cBhvr>
                                      <p:to>
                                        <p:strVal val="visible"/>
                                      </p:to>
                                    </p:set>
                                    <p:animEffect transition="in" filter="fade">
                                      <p:cBhvr>
                                        <p:cTn id="55" dur="1000"/>
                                        <p:tgtEl>
                                          <p:spTgt spid="73796"/>
                                        </p:tgtEl>
                                      </p:cBhvr>
                                    </p:animEffect>
                                  </p:childTnLst>
                                </p:cTn>
                              </p:par>
                            </p:childTnLst>
                          </p:cTn>
                        </p:par>
                        <p:par>
                          <p:cTn id="56" fill="hold" nodeType="afterGroup">
                            <p:stCondLst>
                              <p:cond delay="13000"/>
                            </p:stCondLst>
                            <p:childTnLst>
                              <p:par>
                                <p:cTn id="57" presetID="10" presetClass="entr" presetSubtype="0" fill="hold" grpId="0" nodeType="afterEffect">
                                  <p:stCondLst>
                                    <p:cond delay="0"/>
                                  </p:stCondLst>
                                  <p:childTnLst>
                                    <p:set>
                                      <p:cBhvr>
                                        <p:cTn id="58" dur="1" fill="hold">
                                          <p:stCondLst>
                                            <p:cond delay="0"/>
                                          </p:stCondLst>
                                        </p:cTn>
                                        <p:tgtEl>
                                          <p:spTgt spid="73815"/>
                                        </p:tgtEl>
                                        <p:attrNameLst>
                                          <p:attrName>style.visibility</p:attrName>
                                        </p:attrNameLst>
                                      </p:cBhvr>
                                      <p:to>
                                        <p:strVal val="visible"/>
                                      </p:to>
                                    </p:set>
                                    <p:animEffect transition="in" filter="fade">
                                      <p:cBhvr>
                                        <p:cTn id="59" dur="1000"/>
                                        <p:tgtEl>
                                          <p:spTgt spid="73815"/>
                                        </p:tgtEl>
                                      </p:cBhvr>
                                    </p:animEffect>
                                  </p:childTnLst>
                                </p:cTn>
                              </p:par>
                            </p:childTnLst>
                          </p:cTn>
                        </p:par>
                        <p:par>
                          <p:cTn id="60" fill="hold" nodeType="afterGroup">
                            <p:stCondLst>
                              <p:cond delay="14000"/>
                            </p:stCondLst>
                            <p:childTnLst>
                              <p:par>
                                <p:cTn id="61" presetID="10" presetClass="entr" presetSubtype="0" fill="hold" grpId="0" nodeType="afterEffect">
                                  <p:stCondLst>
                                    <p:cond delay="0"/>
                                  </p:stCondLst>
                                  <p:childTnLst>
                                    <p:set>
                                      <p:cBhvr>
                                        <p:cTn id="62" dur="1" fill="hold">
                                          <p:stCondLst>
                                            <p:cond delay="0"/>
                                          </p:stCondLst>
                                        </p:cTn>
                                        <p:tgtEl>
                                          <p:spTgt spid="73816"/>
                                        </p:tgtEl>
                                        <p:attrNameLst>
                                          <p:attrName>style.visibility</p:attrName>
                                        </p:attrNameLst>
                                      </p:cBhvr>
                                      <p:to>
                                        <p:strVal val="visible"/>
                                      </p:to>
                                    </p:set>
                                    <p:animEffect transition="in" filter="fade">
                                      <p:cBhvr>
                                        <p:cTn id="63" dur="1000"/>
                                        <p:tgtEl>
                                          <p:spTgt spid="73816"/>
                                        </p:tgtEl>
                                      </p:cBhvr>
                                    </p:animEffect>
                                  </p:childTnLst>
                                </p:cTn>
                              </p:par>
                            </p:childTnLst>
                          </p:cTn>
                        </p:par>
                        <p:par>
                          <p:cTn id="64" fill="hold" nodeType="afterGroup">
                            <p:stCondLst>
                              <p:cond delay="15000"/>
                            </p:stCondLst>
                            <p:childTnLst>
                              <p:par>
                                <p:cTn id="65" presetID="10" presetClass="entr" presetSubtype="0" fill="hold" grpId="0" nodeType="afterEffect">
                                  <p:stCondLst>
                                    <p:cond delay="0"/>
                                  </p:stCondLst>
                                  <p:childTnLst>
                                    <p:set>
                                      <p:cBhvr>
                                        <p:cTn id="66" dur="1" fill="hold">
                                          <p:stCondLst>
                                            <p:cond delay="0"/>
                                          </p:stCondLst>
                                        </p:cTn>
                                        <p:tgtEl>
                                          <p:spTgt spid="73817"/>
                                        </p:tgtEl>
                                        <p:attrNameLst>
                                          <p:attrName>style.visibility</p:attrName>
                                        </p:attrNameLst>
                                      </p:cBhvr>
                                      <p:to>
                                        <p:strVal val="visible"/>
                                      </p:to>
                                    </p:set>
                                    <p:animEffect transition="in" filter="fade">
                                      <p:cBhvr>
                                        <p:cTn id="67" dur="1000"/>
                                        <p:tgtEl>
                                          <p:spTgt spid="73817"/>
                                        </p:tgtEl>
                                      </p:cBhvr>
                                    </p:animEffect>
                                  </p:childTnLst>
                                </p:cTn>
                              </p:par>
                            </p:childTnLst>
                          </p:cTn>
                        </p:par>
                        <p:par>
                          <p:cTn id="68" fill="hold" nodeType="afterGroup">
                            <p:stCondLst>
                              <p:cond delay="16000"/>
                            </p:stCondLst>
                            <p:childTnLst>
                              <p:par>
                                <p:cTn id="69" presetID="10" presetClass="entr" presetSubtype="0" fill="hold" grpId="0" nodeType="afterEffect">
                                  <p:stCondLst>
                                    <p:cond delay="0"/>
                                  </p:stCondLst>
                                  <p:childTnLst>
                                    <p:set>
                                      <p:cBhvr>
                                        <p:cTn id="70" dur="1" fill="hold">
                                          <p:stCondLst>
                                            <p:cond delay="0"/>
                                          </p:stCondLst>
                                        </p:cTn>
                                        <p:tgtEl>
                                          <p:spTgt spid="73818"/>
                                        </p:tgtEl>
                                        <p:attrNameLst>
                                          <p:attrName>style.visibility</p:attrName>
                                        </p:attrNameLst>
                                      </p:cBhvr>
                                      <p:to>
                                        <p:strVal val="visible"/>
                                      </p:to>
                                    </p:set>
                                    <p:animEffect transition="in" filter="fade">
                                      <p:cBhvr>
                                        <p:cTn id="71" dur="1000"/>
                                        <p:tgtEl>
                                          <p:spTgt spid="73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96" grpId="0"/>
      <p:bldP spid="73815" grpId="0"/>
      <p:bldP spid="73816" grpId="0"/>
      <p:bldP spid="73817" grpId="0"/>
      <p:bldP spid="738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7218" name="Object 3"/>
          <p:cNvGraphicFramePr>
            <a:graphicFrameLocks noChangeAspect="1"/>
          </p:cNvGraphicFramePr>
          <p:nvPr/>
        </p:nvGraphicFramePr>
        <p:xfrm>
          <a:off x="4419600" y="1752600"/>
          <a:ext cx="2133600" cy="1524000"/>
        </p:xfrm>
        <a:graphic>
          <a:graphicData uri="http://schemas.openxmlformats.org/presentationml/2006/ole">
            <mc:AlternateContent xmlns:mc="http://schemas.openxmlformats.org/markup-compatibility/2006">
              <mc:Choice xmlns:v="urn:schemas-microsoft-com:vml" Requires="v">
                <p:oleObj spid="_x0000_s25175" name="Visio" r:id="rId4" imgW="2611928" imgH="1972887" progId="Visio.Drawing.11">
                  <p:embed/>
                </p:oleObj>
              </mc:Choice>
              <mc:Fallback>
                <p:oleObj name="Visio" r:id="rId4" imgW="2611928" imgH="1972887" progId="Visio.Drawing.11">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19600" y="1752600"/>
                        <a:ext cx="21336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pic>
                </p:oleObj>
              </mc:Fallback>
            </mc:AlternateContent>
          </a:graphicData>
        </a:graphic>
      </p:graphicFrame>
      <p:sp>
        <p:nvSpPr>
          <p:cNvPr id="2057219" name="Rectangle 3"/>
          <p:cNvSpPr>
            <a:spLocks noChangeArrowheads="1"/>
          </p:cNvSpPr>
          <p:nvPr/>
        </p:nvSpPr>
        <p:spPr bwMode="auto">
          <a:xfrm>
            <a:off x="4419600" y="1600200"/>
            <a:ext cx="2209800" cy="1828800"/>
          </a:xfrm>
          <a:prstGeom prst="rect">
            <a:avLst/>
          </a:prstGeom>
          <a:solidFill>
            <a:schemeClr val="bg1">
              <a:alpha val="52940"/>
            </a:schemeClr>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82124" tIns="41061" rIns="82124" bIns="41061" anchor="ctr"/>
          <a:lstStyle/>
          <a:p>
            <a:endParaRPr lang="en-US" sz="4000">
              <a:solidFill>
                <a:schemeClr val="accent2"/>
              </a:solidFill>
            </a:endParaRPr>
          </a:p>
        </p:txBody>
      </p:sp>
      <p:sp>
        <p:nvSpPr>
          <p:cNvPr id="24580" name="Rectangle 4"/>
          <p:cNvSpPr>
            <a:spLocks noChangeArrowheads="1"/>
          </p:cNvSpPr>
          <p:nvPr/>
        </p:nvSpPr>
        <p:spPr bwMode="auto">
          <a:xfrm>
            <a:off x="3733800" y="1295400"/>
            <a:ext cx="609600" cy="5105400"/>
          </a:xfrm>
          <a:prstGeom prst="rect">
            <a:avLst/>
          </a:prstGeom>
          <a:pattFill prst="wdUpDiag">
            <a:fgClr>
              <a:srgbClr val="EAEAEA"/>
            </a:fgClr>
            <a:bgClr>
              <a:schemeClr val="bg1"/>
            </a:bgClr>
          </a:patt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82124" tIns="41061" rIns="82124" bIns="41061" anchor="ctr"/>
          <a:lstStyle/>
          <a:p>
            <a:endParaRPr lang="en-US" sz="4000">
              <a:solidFill>
                <a:schemeClr val="accent2"/>
              </a:solidFill>
            </a:endParaRPr>
          </a:p>
        </p:txBody>
      </p:sp>
      <p:sp>
        <p:nvSpPr>
          <p:cNvPr id="24581" name="Rectangle 2"/>
          <p:cNvSpPr>
            <a:spLocks noChangeArrowheads="1"/>
          </p:cNvSpPr>
          <p:nvPr/>
        </p:nvSpPr>
        <p:spPr bwMode="auto">
          <a:xfrm>
            <a:off x="233363" y="165100"/>
            <a:ext cx="867727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nchor="b"/>
          <a:lstStyle/>
          <a:p>
            <a:pPr defTabSz="814388" eaLnBrk="0" hangingPunct="0">
              <a:lnSpc>
                <a:spcPct val="90000"/>
              </a:lnSpc>
            </a:pPr>
            <a:r>
              <a:rPr lang="en-US" sz="4000" dirty="0" smtClean="0"/>
              <a:t>Cloud &amp; Externalization Risks</a:t>
            </a:r>
            <a:endParaRPr lang="en-US" sz="4000" dirty="0"/>
          </a:p>
        </p:txBody>
      </p:sp>
      <p:cxnSp>
        <p:nvCxnSpPr>
          <p:cNvPr id="24582" name="AutoShape 6"/>
          <p:cNvCxnSpPr>
            <a:cxnSpLocks noChangeShapeType="1"/>
          </p:cNvCxnSpPr>
          <p:nvPr/>
        </p:nvCxnSpPr>
        <p:spPr bwMode="auto">
          <a:xfrm>
            <a:off x="3733800" y="1304925"/>
            <a:ext cx="0" cy="5105400"/>
          </a:xfrm>
          <a:prstGeom prst="straightConnector1">
            <a:avLst/>
          </a:prstGeom>
          <a:noFill/>
          <a:ln w="25400">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24583" name="AutoShape 7"/>
          <p:cNvCxnSpPr>
            <a:cxnSpLocks noChangeShapeType="1"/>
          </p:cNvCxnSpPr>
          <p:nvPr/>
        </p:nvCxnSpPr>
        <p:spPr bwMode="auto">
          <a:xfrm flipV="1">
            <a:off x="4343400" y="1304925"/>
            <a:ext cx="0" cy="5105400"/>
          </a:xfrm>
          <a:prstGeom prst="straightConnector1">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24584" name="AutoShape 8"/>
          <p:cNvCxnSpPr>
            <a:cxnSpLocks noChangeShapeType="1"/>
          </p:cNvCxnSpPr>
          <p:nvPr/>
        </p:nvCxnSpPr>
        <p:spPr bwMode="auto">
          <a:xfrm flipH="1">
            <a:off x="381000" y="1295400"/>
            <a:ext cx="8458200" cy="0"/>
          </a:xfrm>
          <a:prstGeom prst="straightConnector1">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24585" name="AutoShape 9"/>
          <p:cNvCxnSpPr>
            <a:cxnSpLocks noChangeShapeType="1"/>
          </p:cNvCxnSpPr>
          <p:nvPr/>
        </p:nvCxnSpPr>
        <p:spPr bwMode="auto">
          <a:xfrm flipH="1" flipV="1">
            <a:off x="485775" y="6400800"/>
            <a:ext cx="8313738" cy="15875"/>
          </a:xfrm>
          <a:prstGeom prst="straightConnector1">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24586" name="AutoShape 10"/>
          <p:cNvCxnSpPr>
            <a:cxnSpLocks noChangeShapeType="1"/>
          </p:cNvCxnSpPr>
          <p:nvPr/>
        </p:nvCxnSpPr>
        <p:spPr bwMode="auto">
          <a:xfrm flipH="1">
            <a:off x="457200" y="5105400"/>
            <a:ext cx="8382000" cy="0"/>
          </a:xfrm>
          <a:prstGeom prst="straightConnector1">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cxnSp>
      <p:sp>
        <p:nvSpPr>
          <p:cNvPr id="24587" name="Text Box 11"/>
          <p:cNvSpPr txBox="1">
            <a:spLocks noChangeArrowheads="1"/>
          </p:cNvSpPr>
          <p:nvPr/>
        </p:nvSpPr>
        <p:spPr bwMode="auto">
          <a:xfrm>
            <a:off x="1371600" y="990600"/>
            <a:ext cx="1447800" cy="234950"/>
          </a:xfrm>
          <a:prstGeom prst="rect">
            <a:avLst/>
          </a:prstGeom>
          <a:solidFill>
            <a:srgbClr val="EAEAEA"/>
          </a:solidFill>
          <a:ln w="19050" algn="ctr">
            <a:solidFill>
              <a:schemeClr val="tx1"/>
            </a:solidFill>
            <a:miter lim="800000"/>
            <a:headEnd/>
            <a:tailEnd/>
          </a:ln>
        </p:spPr>
        <p:txBody>
          <a:bodyPr lIns="82124" tIns="41061" rIns="82124" bIns="41061">
            <a:spAutoFit/>
          </a:bodyPr>
          <a:lstStyle>
            <a:lvl1pPr marL="342900" indent="-342900"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gn="ctr">
              <a:lnSpc>
                <a:spcPct val="90000"/>
              </a:lnSpc>
              <a:spcBef>
                <a:spcPct val="50000"/>
              </a:spcBef>
            </a:pPr>
            <a:r>
              <a:rPr lang="en-US" sz="1100"/>
              <a:t>“Trusted” Internal</a:t>
            </a:r>
          </a:p>
        </p:txBody>
      </p:sp>
      <p:sp>
        <p:nvSpPr>
          <p:cNvPr id="24588" name="Text Box 12"/>
          <p:cNvSpPr txBox="1">
            <a:spLocks noChangeArrowheads="1"/>
          </p:cNvSpPr>
          <p:nvPr/>
        </p:nvSpPr>
        <p:spPr bwMode="auto">
          <a:xfrm>
            <a:off x="5715000" y="1000125"/>
            <a:ext cx="1524000" cy="238125"/>
          </a:xfrm>
          <a:prstGeom prst="rect">
            <a:avLst/>
          </a:prstGeom>
          <a:solidFill>
            <a:srgbClr val="EAEAEA"/>
          </a:solidFill>
          <a:ln w="19050" algn="ctr">
            <a:solidFill>
              <a:schemeClr val="tx1"/>
            </a:solidFill>
            <a:miter lim="800000"/>
            <a:headEnd/>
            <a:tailEnd/>
          </a:ln>
        </p:spPr>
        <p:txBody>
          <a:bodyPr lIns="82124" tIns="41061" rIns="82124" bIns="41061">
            <a:spAutoFit/>
          </a:bodyPr>
          <a:lstStyle>
            <a:lvl1pPr marL="342900" indent="-342900"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gn="ctr">
              <a:lnSpc>
                <a:spcPct val="90000"/>
              </a:lnSpc>
              <a:spcBef>
                <a:spcPct val="50000"/>
              </a:spcBef>
            </a:pPr>
            <a:r>
              <a:rPr lang="en-US" sz="1100"/>
              <a:t>Externalizing Trend</a:t>
            </a:r>
          </a:p>
        </p:txBody>
      </p:sp>
      <p:sp>
        <p:nvSpPr>
          <p:cNvPr id="24589" name="Text Box 13"/>
          <p:cNvSpPr txBox="1">
            <a:spLocks noChangeArrowheads="1"/>
          </p:cNvSpPr>
          <p:nvPr/>
        </p:nvSpPr>
        <p:spPr bwMode="auto">
          <a:xfrm>
            <a:off x="3733800" y="1000125"/>
            <a:ext cx="609600" cy="238125"/>
          </a:xfrm>
          <a:prstGeom prst="rect">
            <a:avLst/>
          </a:prstGeom>
          <a:solidFill>
            <a:srgbClr val="EAEAEA"/>
          </a:solidFill>
          <a:ln w="19050" algn="ctr">
            <a:solidFill>
              <a:schemeClr val="tx1"/>
            </a:solidFill>
            <a:miter lim="800000"/>
            <a:headEnd/>
            <a:tailEnd/>
          </a:ln>
        </p:spPr>
        <p:txBody>
          <a:bodyPr lIns="82124" tIns="41061" rIns="82124" bIns="41061">
            <a:spAutoFit/>
          </a:bodyPr>
          <a:lstStyle>
            <a:lvl1pPr marL="342900" indent="-342900"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gn="ctr">
              <a:lnSpc>
                <a:spcPct val="90000"/>
              </a:lnSpc>
              <a:spcBef>
                <a:spcPct val="50000"/>
              </a:spcBef>
            </a:pPr>
            <a:r>
              <a:rPr lang="en-US" sz="1100">
                <a:solidFill>
                  <a:schemeClr val="accent2"/>
                </a:solidFill>
              </a:rPr>
              <a:t>DMZ</a:t>
            </a:r>
          </a:p>
        </p:txBody>
      </p:sp>
      <p:grpSp>
        <p:nvGrpSpPr>
          <p:cNvPr id="2057230" name="Group 14"/>
          <p:cNvGrpSpPr>
            <a:grpSpLocks/>
          </p:cNvGrpSpPr>
          <p:nvPr/>
        </p:nvGrpSpPr>
        <p:grpSpPr bwMode="auto">
          <a:xfrm>
            <a:off x="2162175" y="4697413"/>
            <a:ext cx="3470275" cy="798512"/>
            <a:chOff x="1362" y="2959"/>
            <a:chExt cx="2186" cy="503"/>
          </a:xfrm>
        </p:grpSpPr>
        <p:cxnSp>
          <p:nvCxnSpPr>
            <p:cNvPr id="24668" name="AutoShape 15"/>
            <p:cNvCxnSpPr>
              <a:cxnSpLocks noChangeShapeType="1"/>
            </p:cNvCxnSpPr>
            <p:nvPr/>
          </p:nvCxnSpPr>
          <p:spPr bwMode="auto">
            <a:xfrm rot="5400000" flipH="1">
              <a:off x="1646" y="3224"/>
              <a:ext cx="456" cy="4"/>
            </a:xfrm>
            <a:prstGeom prst="bentConnector3">
              <a:avLst>
                <a:gd name="adj1" fmla="val 50000"/>
              </a:avLst>
            </a:prstGeom>
            <a:noFill/>
            <a:ln w="25400">
              <a:solidFill>
                <a:srgbClr val="339966"/>
              </a:solidFill>
              <a:miter lim="800000"/>
              <a:headEnd/>
              <a:tailEnd/>
            </a:ln>
            <a:extLst>
              <a:ext uri="{909E8E84-426E-40DD-AFC4-6F175D3DCCD1}">
                <a14:hiddenFill xmlns:a14="http://schemas.microsoft.com/office/drawing/2010/main">
                  <a:noFill/>
                </a14:hiddenFill>
              </a:ext>
            </a:extLst>
          </p:spPr>
        </p:cxnSp>
        <p:cxnSp>
          <p:nvCxnSpPr>
            <p:cNvPr id="24669" name="AutoShape 16"/>
            <p:cNvCxnSpPr>
              <a:cxnSpLocks noChangeShapeType="1"/>
            </p:cNvCxnSpPr>
            <p:nvPr/>
          </p:nvCxnSpPr>
          <p:spPr bwMode="auto">
            <a:xfrm rot="-5400000">
              <a:off x="3296" y="3210"/>
              <a:ext cx="503" cy="1"/>
            </a:xfrm>
            <a:prstGeom prst="bentConnector3">
              <a:avLst>
                <a:gd name="adj1" fmla="val 50097"/>
              </a:avLst>
            </a:prstGeom>
            <a:noFill/>
            <a:ln w="25400">
              <a:solidFill>
                <a:schemeClr val="folHlink"/>
              </a:solidFill>
              <a:miter lim="800000"/>
              <a:headEnd/>
              <a:tailEnd/>
            </a:ln>
            <a:extLst>
              <a:ext uri="{909E8E84-426E-40DD-AFC4-6F175D3DCCD1}">
                <a14:hiddenFill xmlns:a14="http://schemas.microsoft.com/office/drawing/2010/main">
                  <a:noFill/>
                </a14:hiddenFill>
              </a:ext>
            </a:extLst>
          </p:spPr>
        </p:cxnSp>
        <p:cxnSp>
          <p:nvCxnSpPr>
            <p:cNvPr id="24670" name="AutoShape 17"/>
            <p:cNvCxnSpPr>
              <a:cxnSpLocks noChangeShapeType="1"/>
            </p:cNvCxnSpPr>
            <p:nvPr/>
          </p:nvCxnSpPr>
          <p:spPr bwMode="auto">
            <a:xfrm rot="5400000" flipH="1">
              <a:off x="1134" y="3226"/>
              <a:ext cx="458" cy="1"/>
            </a:xfrm>
            <a:prstGeom prst="bentConnector3">
              <a:avLst>
                <a:gd name="adj1" fmla="val 50000"/>
              </a:avLst>
            </a:prstGeom>
            <a:noFill/>
            <a:ln w="25400">
              <a:pattFill prst="dkUpDiag">
                <a:fgClr>
                  <a:schemeClr val="folHlink"/>
                </a:fgClr>
                <a:bgClr>
                  <a:schemeClr val="accent2"/>
                </a:bgClr>
              </a:pattFill>
              <a:miter lim="800000"/>
              <a:headEnd/>
              <a:tailEnd/>
            </a:ln>
            <a:extLst>
              <a:ext uri="{909E8E84-426E-40DD-AFC4-6F175D3DCCD1}">
                <a14:hiddenFill xmlns:a14="http://schemas.microsoft.com/office/drawing/2010/main">
                  <a:noFill/>
                </a14:hiddenFill>
              </a:ext>
            </a:extLst>
          </p:spPr>
        </p:cxnSp>
      </p:grpSp>
      <p:grpSp>
        <p:nvGrpSpPr>
          <p:cNvPr id="2057234" name="Group 18"/>
          <p:cNvGrpSpPr>
            <a:grpSpLocks/>
          </p:cNvGrpSpPr>
          <p:nvPr/>
        </p:nvGrpSpPr>
        <p:grpSpPr bwMode="auto">
          <a:xfrm>
            <a:off x="1104900" y="1871663"/>
            <a:ext cx="4497388" cy="1146175"/>
            <a:chOff x="696" y="1179"/>
            <a:chExt cx="2833" cy="722"/>
          </a:xfrm>
        </p:grpSpPr>
        <p:cxnSp>
          <p:nvCxnSpPr>
            <p:cNvPr id="24663" name="AutoShape 19"/>
            <p:cNvCxnSpPr>
              <a:cxnSpLocks noChangeShapeType="1"/>
              <a:endCxn id="24624" idx="1"/>
            </p:cNvCxnSpPr>
            <p:nvPr/>
          </p:nvCxnSpPr>
          <p:spPr bwMode="auto">
            <a:xfrm rot="5400000">
              <a:off x="3275" y="1570"/>
              <a:ext cx="507" cy="1"/>
            </a:xfrm>
            <a:prstGeom prst="bentConnector3">
              <a:avLst>
                <a:gd name="adj1" fmla="val 50495"/>
              </a:avLst>
            </a:prstGeom>
            <a:noFill/>
            <a:ln w="25400">
              <a:solidFill>
                <a:schemeClr val="folHlink"/>
              </a:solidFill>
              <a:miter lim="800000"/>
              <a:headEnd/>
              <a:tailEnd/>
            </a:ln>
            <a:extLst>
              <a:ext uri="{909E8E84-426E-40DD-AFC4-6F175D3DCCD1}">
                <a14:hiddenFill xmlns:a14="http://schemas.microsoft.com/office/drawing/2010/main">
                  <a:noFill/>
                </a14:hiddenFill>
              </a:ext>
            </a:extLst>
          </p:spPr>
        </p:cxnSp>
        <p:cxnSp>
          <p:nvCxnSpPr>
            <p:cNvPr id="24664" name="AutoShape 20"/>
            <p:cNvCxnSpPr>
              <a:cxnSpLocks noChangeShapeType="1"/>
              <a:stCxn id="24621" idx="1"/>
            </p:cNvCxnSpPr>
            <p:nvPr/>
          </p:nvCxnSpPr>
          <p:spPr bwMode="auto">
            <a:xfrm rot="-5400000">
              <a:off x="817" y="1250"/>
              <a:ext cx="309" cy="552"/>
            </a:xfrm>
            <a:prstGeom prst="bentConnector2">
              <a:avLst/>
            </a:prstGeom>
            <a:noFill/>
            <a:ln w="25400">
              <a:solidFill>
                <a:srgbClr val="751EF6"/>
              </a:solidFill>
              <a:prstDash val="sysDot"/>
              <a:miter lim="800000"/>
              <a:headEnd/>
              <a:tailEnd/>
            </a:ln>
            <a:extLst>
              <a:ext uri="{909E8E84-426E-40DD-AFC4-6F175D3DCCD1}">
                <a14:hiddenFill xmlns:a14="http://schemas.microsoft.com/office/drawing/2010/main">
                  <a:noFill/>
                </a14:hiddenFill>
              </a:ext>
            </a:extLst>
          </p:spPr>
        </p:cxnSp>
        <p:cxnSp>
          <p:nvCxnSpPr>
            <p:cNvPr id="24665" name="AutoShape 21"/>
            <p:cNvCxnSpPr>
              <a:cxnSpLocks noChangeShapeType="1"/>
            </p:cNvCxnSpPr>
            <p:nvPr/>
          </p:nvCxnSpPr>
          <p:spPr bwMode="auto">
            <a:xfrm rot="-5400000">
              <a:off x="1224" y="1237"/>
              <a:ext cx="504" cy="696"/>
            </a:xfrm>
            <a:prstGeom prst="bentConnector3">
              <a:avLst>
                <a:gd name="adj1" fmla="val 65870"/>
              </a:avLst>
            </a:prstGeom>
            <a:noFill/>
            <a:ln w="25400">
              <a:solidFill>
                <a:srgbClr val="751EF6"/>
              </a:solidFill>
              <a:miter lim="800000"/>
              <a:headEnd/>
              <a:tailEnd/>
            </a:ln>
            <a:extLst>
              <a:ext uri="{909E8E84-426E-40DD-AFC4-6F175D3DCCD1}">
                <a14:hiddenFill xmlns:a14="http://schemas.microsoft.com/office/drawing/2010/main">
                  <a:noFill/>
                </a14:hiddenFill>
              </a:ext>
            </a:extLst>
          </p:spPr>
        </p:cxnSp>
        <p:cxnSp>
          <p:nvCxnSpPr>
            <p:cNvPr id="24666" name="AutoShape 22"/>
            <p:cNvCxnSpPr>
              <a:cxnSpLocks noChangeShapeType="1"/>
              <a:stCxn id="24629" idx="0"/>
            </p:cNvCxnSpPr>
            <p:nvPr/>
          </p:nvCxnSpPr>
          <p:spPr bwMode="auto">
            <a:xfrm rot="5400000" flipH="1">
              <a:off x="2221" y="1581"/>
              <a:ext cx="638" cy="1"/>
            </a:xfrm>
            <a:prstGeom prst="bentConnector3">
              <a:avLst>
                <a:gd name="adj1" fmla="val 51880"/>
              </a:avLst>
            </a:prstGeom>
            <a:noFill/>
            <a:ln w="25400">
              <a:solidFill>
                <a:srgbClr val="751EF6"/>
              </a:solidFill>
              <a:miter lim="800000"/>
              <a:headEnd/>
              <a:tailEnd/>
            </a:ln>
            <a:extLst>
              <a:ext uri="{909E8E84-426E-40DD-AFC4-6F175D3DCCD1}">
                <a14:hiddenFill xmlns:a14="http://schemas.microsoft.com/office/drawing/2010/main">
                  <a:noFill/>
                </a14:hiddenFill>
              </a:ext>
            </a:extLst>
          </p:spPr>
        </p:cxnSp>
        <p:cxnSp>
          <p:nvCxnSpPr>
            <p:cNvPr id="24667" name="AutoShape 23"/>
            <p:cNvCxnSpPr>
              <a:cxnSpLocks noChangeShapeType="1"/>
            </p:cNvCxnSpPr>
            <p:nvPr/>
          </p:nvCxnSpPr>
          <p:spPr bwMode="auto">
            <a:xfrm flipV="1">
              <a:off x="1302" y="1179"/>
              <a:ext cx="2035" cy="669"/>
            </a:xfrm>
            <a:prstGeom prst="bentConnector3">
              <a:avLst>
                <a:gd name="adj1" fmla="val 79111"/>
              </a:avLst>
            </a:prstGeom>
            <a:noFill/>
            <a:ln w="25400">
              <a:solidFill>
                <a:srgbClr val="751EF6"/>
              </a:solidFill>
              <a:miter lim="800000"/>
              <a:headEnd/>
              <a:tailEnd/>
            </a:ln>
            <a:extLst>
              <a:ext uri="{909E8E84-426E-40DD-AFC4-6F175D3DCCD1}">
                <a14:hiddenFill xmlns:a14="http://schemas.microsoft.com/office/drawing/2010/main">
                  <a:noFill/>
                </a14:hiddenFill>
              </a:ext>
            </a:extLst>
          </p:spPr>
        </p:cxnSp>
      </p:grpSp>
      <p:grpSp>
        <p:nvGrpSpPr>
          <p:cNvPr id="2057240" name="Group 24"/>
          <p:cNvGrpSpPr>
            <a:grpSpLocks/>
          </p:cNvGrpSpPr>
          <p:nvPr/>
        </p:nvGrpSpPr>
        <p:grpSpPr bwMode="auto">
          <a:xfrm>
            <a:off x="2162175" y="1906588"/>
            <a:ext cx="4017963" cy="2576512"/>
            <a:chOff x="1362" y="1201"/>
            <a:chExt cx="2531" cy="1623"/>
          </a:xfrm>
        </p:grpSpPr>
        <p:cxnSp>
          <p:nvCxnSpPr>
            <p:cNvPr id="24657" name="AutoShape 25"/>
            <p:cNvCxnSpPr>
              <a:cxnSpLocks noChangeShapeType="1"/>
              <a:stCxn id="24624" idx="3"/>
            </p:cNvCxnSpPr>
            <p:nvPr/>
          </p:nvCxnSpPr>
          <p:spPr bwMode="auto">
            <a:xfrm rot="16200000" flipH="1">
              <a:off x="3507" y="2068"/>
              <a:ext cx="407" cy="365"/>
            </a:xfrm>
            <a:prstGeom prst="bentConnector3">
              <a:avLst>
                <a:gd name="adj1" fmla="val 49139"/>
              </a:avLst>
            </a:prstGeom>
            <a:noFill/>
            <a:ln w="25400">
              <a:solidFill>
                <a:schemeClr val="folHlink"/>
              </a:solidFill>
              <a:miter lim="800000"/>
              <a:headEnd/>
              <a:tailEnd/>
            </a:ln>
            <a:extLst>
              <a:ext uri="{909E8E84-426E-40DD-AFC4-6F175D3DCCD1}">
                <a14:hiddenFill xmlns:a14="http://schemas.microsoft.com/office/drawing/2010/main">
                  <a:noFill/>
                </a14:hiddenFill>
              </a:ext>
            </a:extLst>
          </p:spPr>
        </p:cxnSp>
        <p:cxnSp>
          <p:nvCxnSpPr>
            <p:cNvPr id="24658" name="AutoShape 26"/>
            <p:cNvCxnSpPr>
              <a:cxnSpLocks noChangeShapeType="1"/>
            </p:cNvCxnSpPr>
            <p:nvPr/>
          </p:nvCxnSpPr>
          <p:spPr bwMode="auto">
            <a:xfrm rot="5400000" flipH="1">
              <a:off x="1264" y="1937"/>
              <a:ext cx="1211" cy="4"/>
            </a:xfrm>
            <a:prstGeom prst="bentConnector3">
              <a:avLst>
                <a:gd name="adj1" fmla="val 50042"/>
              </a:avLst>
            </a:prstGeom>
            <a:noFill/>
            <a:ln w="25400">
              <a:solidFill>
                <a:srgbClr val="339966"/>
              </a:solidFill>
              <a:miter lim="800000"/>
              <a:headEnd/>
              <a:tailEnd/>
            </a:ln>
            <a:extLst>
              <a:ext uri="{909E8E84-426E-40DD-AFC4-6F175D3DCCD1}">
                <a14:hiddenFill xmlns:a14="http://schemas.microsoft.com/office/drawing/2010/main">
                  <a:noFill/>
                </a14:hiddenFill>
              </a:ext>
            </a:extLst>
          </p:spPr>
        </p:cxnSp>
        <p:cxnSp>
          <p:nvCxnSpPr>
            <p:cNvPr id="24659" name="AutoShape 27"/>
            <p:cNvCxnSpPr>
              <a:cxnSpLocks noChangeShapeType="1"/>
            </p:cNvCxnSpPr>
            <p:nvPr/>
          </p:nvCxnSpPr>
          <p:spPr bwMode="auto">
            <a:xfrm rot="10800000" flipH="1" flipV="1">
              <a:off x="3337" y="1236"/>
              <a:ext cx="71" cy="1588"/>
            </a:xfrm>
            <a:prstGeom prst="bentConnector3">
              <a:avLst>
                <a:gd name="adj1" fmla="val -202815"/>
              </a:avLst>
            </a:prstGeom>
            <a:noFill/>
            <a:ln w="25400">
              <a:solidFill>
                <a:schemeClr val="folHlink"/>
              </a:solidFill>
              <a:miter lim="800000"/>
              <a:headEnd/>
              <a:tailEnd/>
            </a:ln>
            <a:extLst>
              <a:ext uri="{909E8E84-426E-40DD-AFC4-6F175D3DCCD1}">
                <a14:hiddenFill xmlns:a14="http://schemas.microsoft.com/office/drawing/2010/main">
                  <a:noFill/>
                </a14:hiddenFill>
              </a:ext>
            </a:extLst>
          </p:spPr>
        </p:cxnSp>
        <p:cxnSp>
          <p:nvCxnSpPr>
            <p:cNvPr id="24660" name="AutoShape 28"/>
            <p:cNvCxnSpPr>
              <a:cxnSpLocks noChangeShapeType="1"/>
            </p:cNvCxnSpPr>
            <p:nvPr/>
          </p:nvCxnSpPr>
          <p:spPr bwMode="auto">
            <a:xfrm rot="-5400000">
              <a:off x="957" y="1725"/>
              <a:ext cx="1224" cy="414"/>
            </a:xfrm>
            <a:prstGeom prst="bentConnector3">
              <a:avLst>
                <a:gd name="adj1" fmla="val 26060"/>
              </a:avLst>
            </a:prstGeom>
            <a:noFill/>
            <a:ln w="25400">
              <a:pattFill prst="dkUpDiag">
                <a:fgClr>
                  <a:schemeClr val="folHlink"/>
                </a:fgClr>
                <a:bgClr>
                  <a:schemeClr val="accent2"/>
                </a:bgClr>
              </a:pattFill>
              <a:miter lim="800000"/>
              <a:headEnd/>
              <a:tailEnd/>
            </a:ln>
            <a:extLst>
              <a:ext uri="{909E8E84-426E-40DD-AFC4-6F175D3DCCD1}">
                <a14:hiddenFill xmlns:a14="http://schemas.microsoft.com/office/drawing/2010/main">
                  <a:noFill/>
                </a14:hiddenFill>
              </a:ext>
            </a:extLst>
          </p:spPr>
        </p:cxnSp>
        <p:cxnSp>
          <p:nvCxnSpPr>
            <p:cNvPr id="24661" name="AutoShape 29"/>
            <p:cNvCxnSpPr>
              <a:cxnSpLocks noChangeShapeType="1"/>
              <a:stCxn id="24629" idx="3"/>
            </p:cNvCxnSpPr>
            <p:nvPr/>
          </p:nvCxnSpPr>
          <p:spPr bwMode="auto">
            <a:xfrm rot="5400000">
              <a:off x="2191" y="2345"/>
              <a:ext cx="695" cy="3"/>
            </a:xfrm>
            <a:prstGeom prst="bentConnector3">
              <a:avLst>
                <a:gd name="adj1" fmla="val 49495"/>
              </a:avLst>
            </a:prstGeom>
            <a:noFill/>
            <a:ln w="25400">
              <a:solidFill>
                <a:srgbClr val="339966"/>
              </a:solidFill>
              <a:miter lim="800000"/>
              <a:headEnd/>
              <a:tailEnd/>
            </a:ln>
            <a:extLst>
              <a:ext uri="{909E8E84-426E-40DD-AFC4-6F175D3DCCD1}">
                <a14:hiddenFill xmlns:a14="http://schemas.microsoft.com/office/drawing/2010/main">
                  <a:noFill/>
                </a14:hiddenFill>
              </a:ext>
            </a:extLst>
          </p:spPr>
        </p:cxnSp>
        <p:cxnSp>
          <p:nvCxnSpPr>
            <p:cNvPr id="24662" name="AutoShape 30"/>
            <p:cNvCxnSpPr>
              <a:cxnSpLocks noChangeShapeType="1"/>
            </p:cNvCxnSpPr>
            <p:nvPr/>
          </p:nvCxnSpPr>
          <p:spPr bwMode="auto">
            <a:xfrm flipV="1">
              <a:off x="2616" y="1201"/>
              <a:ext cx="721" cy="1589"/>
            </a:xfrm>
            <a:prstGeom prst="bentConnector3">
              <a:avLst>
                <a:gd name="adj1" fmla="val 49931"/>
              </a:avLst>
            </a:prstGeom>
            <a:noFill/>
            <a:ln w="25400">
              <a:solidFill>
                <a:srgbClr val="339966"/>
              </a:solidFill>
              <a:miter lim="800000"/>
              <a:headEnd/>
              <a:tailEnd/>
            </a:ln>
            <a:extLst>
              <a:ext uri="{909E8E84-426E-40DD-AFC4-6F175D3DCCD1}">
                <a14:hiddenFill xmlns:a14="http://schemas.microsoft.com/office/drawing/2010/main">
                  <a:noFill/>
                </a14:hiddenFill>
              </a:ext>
            </a:extLst>
          </p:spPr>
        </p:cxnSp>
      </p:grpSp>
      <p:sp>
        <p:nvSpPr>
          <p:cNvPr id="2057247" name="AutoShape 31"/>
          <p:cNvSpPr>
            <a:spLocks noChangeArrowheads="1"/>
          </p:cNvSpPr>
          <p:nvPr/>
        </p:nvSpPr>
        <p:spPr bwMode="auto">
          <a:xfrm>
            <a:off x="914400" y="6324600"/>
            <a:ext cx="7315200" cy="371475"/>
          </a:xfrm>
          <a:prstGeom prst="leftRightArrow">
            <a:avLst>
              <a:gd name="adj1" fmla="val 55204"/>
              <a:gd name="adj2" fmla="val 113869"/>
            </a:avLst>
          </a:prstGeom>
          <a:solidFill>
            <a:srgbClr val="993300"/>
          </a:solidFill>
          <a:ln w="28575" algn="ctr">
            <a:solidFill>
              <a:schemeClr val="tx1"/>
            </a:solidFill>
            <a:miter lim="800000"/>
            <a:headEnd/>
            <a:tailEnd/>
          </a:ln>
        </p:spPr>
        <p:txBody>
          <a:bodyPr wrap="none" lIns="82124" tIns="41061" rIns="82124" bIns="41061" anchor="ctr"/>
          <a:lstStyle/>
          <a:p>
            <a:pPr algn="ctr" defTabSz="814388" eaLnBrk="0" hangingPunct="0">
              <a:lnSpc>
                <a:spcPct val="90000"/>
              </a:lnSpc>
            </a:pPr>
            <a:r>
              <a:rPr lang="en-US" sz="1200">
                <a:solidFill>
                  <a:schemeClr val="bg1"/>
                </a:solidFill>
              </a:rPr>
              <a:t>We Need to Fundamentally Rethink Service &amp; Security Models</a:t>
            </a:r>
          </a:p>
        </p:txBody>
      </p:sp>
      <p:sp>
        <p:nvSpPr>
          <p:cNvPr id="2057248" name="Text Box 32"/>
          <p:cNvSpPr txBox="1">
            <a:spLocks noChangeArrowheads="1"/>
          </p:cNvSpPr>
          <p:nvPr/>
        </p:nvSpPr>
        <p:spPr bwMode="auto">
          <a:xfrm>
            <a:off x="6629400" y="1447800"/>
            <a:ext cx="25146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marL="58738" indent="-58738"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nSpc>
                <a:spcPct val="90000"/>
              </a:lnSpc>
              <a:spcBef>
                <a:spcPct val="50000"/>
              </a:spcBef>
              <a:buFontTx/>
              <a:buChar char="-"/>
            </a:pPr>
            <a:r>
              <a:rPr lang="en-US" sz="1100"/>
              <a:t> Collaboration Platforms</a:t>
            </a:r>
          </a:p>
          <a:p>
            <a:pPr>
              <a:lnSpc>
                <a:spcPct val="90000"/>
              </a:lnSpc>
              <a:spcBef>
                <a:spcPct val="50000"/>
              </a:spcBef>
              <a:buFontTx/>
              <a:buChar char="-"/>
            </a:pPr>
            <a:r>
              <a:rPr lang="en-US" sz="1100"/>
              <a:t> Virtualization</a:t>
            </a:r>
          </a:p>
          <a:p>
            <a:pPr>
              <a:lnSpc>
                <a:spcPct val="90000"/>
              </a:lnSpc>
              <a:spcBef>
                <a:spcPct val="50000"/>
              </a:spcBef>
              <a:buFontTx/>
              <a:buChar char="-"/>
            </a:pPr>
            <a:r>
              <a:rPr lang="en-US" sz="1100"/>
              <a:t> SaaS &amp; Cloud</a:t>
            </a:r>
          </a:p>
          <a:p>
            <a:pPr>
              <a:lnSpc>
                <a:spcPct val="90000"/>
              </a:lnSpc>
              <a:spcBef>
                <a:spcPct val="50000"/>
              </a:spcBef>
              <a:buFontTx/>
              <a:buChar char="-"/>
            </a:pPr>
            <a:r>
              <a:rPr lang="en-US" sz="1100"/>
              <a:t> Social Networking</a:t>
            </a:r>
            <a:endParaRPr lang="en-US" sz="500"/>
          </a:p>
        </p:txBody>
      </p:sp>
      <p:sp>
        <p:nvSpPr>
          <p:cNvPr id="2057249" name="Text Box 33"/>
          <p:cNvSpPr txBox="1">
            <a:spLocks noChangeArrowheads="1"/>
          </p:cNvSpPr>
          <p:nvPr/>
        </p:nvSpPr>
        <p:spPr bwMode="auto">
          <a:xfrm>
            <a:off x="6629400" y="2647950"/>
            <a:ext cx="23622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marL="58738" indent="-58738"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nSpc>
                <a:spcPct val="90000"/>
              </a:lnSpc>
              <a:spcBef>
                <a:spcPct val="50000"/>
              </a:spcBef>
              <a:buFontTx/>
              <a:buChar char="-"/>
            </a:pPr>
            <a:r>
              <a:rPr lang="en-US" sz="1100"/>
              <a:t> Virtualized Storage</a:t>
            </a:r>
          </a:p>
          <a:p>
            <a:pPr>
              <a:lnSpc>
                <a:spcPct val="90000"/>
              </a:lnSpc>
              <a:spcBef>
                <a:spcPct val="50000"/>
              </a:spcBef>
              <a:buFontTx/>
              <a:buChar char="-"/>
            </a:pPr>
            <a:r>
              <a:rPr lang="en-US" sz="1100"/>
              <a:t> Gaps in Monitoring &amp; Forensics</a:t>
            </a:r>
          </a:p>
          <a:p>
            <a:pPr>
              <a:lnSpc>
                <a:spcPct val="90000"/>
              </a:lnSpc>
              <a:spcBef>
                <a:spcPct val="50000"/>
              </a:spcBef>
              <a:buFontTx/>
              <a:buChar char="-"/>
            </a:pPr>
            <a:r>
              <a:rPr lang="en-US" sz="1100"/>
              <a:t>Multi-Tenant Data &amp; BCP Scenarios</a:t>
            </a:r>
          </a:p>
          <a:p>
            <a:pPr>
              <a:lnSpc>
                <a:spcPct val="90000"/>
              </a:lnSpc>
              <a:spcBef>
                <a:spcPct val="50000"/>
              </a:spcBef>
              <a:buFontTx/>
              <a:buChar char="-"/>
            </a:pPr>
            <a:r>
              <a:rPr lang="en-US" sz="1100"/>
              <a:t>Increasing Export of Corporate IP</a:t>
            </a:r>
            <a:endParaRPr lang="en-US" sz="500"/>
          </a:p>
        </p:txBody>
      </p:sp>
      <p:sp>
        <p:nvSpPr>
          <p:cNvPr id="24596" name="Text Box 34"/>
          <p:cNvSpPr txBox="1">
            <a:spLocks noChangeArrowheads="1"/>
          </p:cNvSpPr>
          <p:nvPr/>
        </p:nvSpPr>
        <p:spPr bwMode="auto">
          <a:xfrm>
            <a:off x="6629400" y="3819525"/>
            <a:ext cx="22098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marL="117475" indent="-117475"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nSpc>
                <a:spcPct val="90000"/>
              </a:lnSpc>
              <a:spcBef>
                <a:spcPct val="50000"/>
              </a:spcBef>
              <a:buFontTx/>
              <a:buChar char="-"/>
            </a:pPr>
            <a:endParaRPr lang="en-US" sz="1100"/>
          </a:p>
          <a:p>
            <a:pPr>
              <a:lnSpc>
                <a:spcPct val="90000"/>
              </a:lnSpc>
              <a:spcBef>
                <a:spcPct val="50000"/>
              </a:spcBef>
              <a:buFontTx/>
              <a:buChar char="-"/>
            </a:pPr>
            <a:endParaRPr lang="en-US" sz="500"/>
          </a:p>
        </p:txBody>
      </p:sp>
      <p:sp>
        <p:nvSpPr>
          <p:cNvPr id="2057251" name="Text Box 35"/>
          <p:cNvSpPr txBox="1">
            <a:spLocks noChangeArrowheads="1"/>
          </p:cNvSpPr>
          <p:nvPr/>
        </p:nvSpPr>
        <p:spPr bwMode="auto">
          <a:xfrm>
            <a:off x="6629400" y="3943350"/>
            <a:ext cx="2525713"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marL="58738" indent="-58738"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nSpc>
                <a:spcPct val="90000"/>
              </a:lnSpc>
              <a:spcBef>
                <a:spcPct val="50000"/>
              </a:spcBef>
              <a:buFontTx/>
              <a:buChar char="-"/>
            </a:pPr>
            <a:r>
              <a:rPr lang="en-US" sz="1100"/>
              <a:t>Converged Identity Sources</a:t>
            </a:r>
          </a:p>
          <a:p>
            <a:pPr>
              <a:lnSpc>
                <a:spcPct val="90000"/>
              </a:lnSpc>
              <a:spcBef>
                <a:spcPct val="50000"/>
              </a:spcBef>
              <a:buFontTx/>
              <a:buChar char="-"/>
            </a:pPr>
            <a:r>
              <a:rPr lang="en-US" sz="1100"/>
              <a:t>External Personas of GE Users</a:t>
            </a:r>
          </a:p>
          <a:p>
            <a:pPr>
              <a:lnSpc>
                <a:spcPct val="90000"/>
              </a:lnSpc>
              <a:spcBef>
                <a:spcPct val="50000"/>
              </a:spcBef>
              <a:buFontTx/>
              <a:buChar char="-"/>
            </a:pPr>
            <a:r>
              <a:rPr lang="en-US" sz="1100"/>
              <a:t>Varying AuthC/Z Capabilities</a:t>
            </a:r>
          </a:p>
          <a:p>
            <a:pPr>
              <a:lnSpc>
                <a:spcPct val="90000"/>
              </a:lnSpc>
              <a:spcBef>
                <a:spcPct val="50000"/>
              </a:spcBef>
              <a:buFontTx/>
              <a:buChar char="-"/>
            </a:pPr>
            <a:r>
              <a:rPr lang="en-US" sz="1100"/>
              <a:t>Gaps in Lifecycle Controls</a:t>
            </a:r>
            <a:endParaRPr lang="en-US" sz="500"/>
          </a:p>
        </p:txBody>
      </p:sp>
      <p:sp>
        <p:nvSpPr>
          <p:cNvPr id="2057252" name="Text Box 36"/>
          <p:cNvSpPr txBox="1">
            <a:spLocks noChangeArrowheads="1"/>
          </p:cNvSpPr>
          <p:nvPr/>
        </p:nvSpPr>
        <p:spPr bwMode="auto">
          <a:xfrm>
            <a:off x="6629400" y="5257800"/>
            <a:ext cx="2525713"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marL="58738" indent="-58738"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nSpc>
                <a:spcPct val="90000"/>
              </a:lnSpc>
              <a:spcBef>
                <a:spcPct val="50000"/>
              </a:spcBef>
              <a:buFontTx/>
              <a:buChar char="-"/>
            </a:pPr>
            <a:r>
              <a:rPr lang="en-US" sz="1100"/>
              <a:t>“Any Device” w/ External Services</a:t>
            </a:r>
          </a:p>
          <a:p>
            <a:pPr>
              <a:lnSpc>
                <a:spcPct val="90000"/>
              </a:lnSpc>
              <a:spcBef>
                <a:spcPct val="50000"/>
              </a:spcBef>
              <a:buFontTx/>
              <a:buChar char="-"/>
            </a:pPr>
            <a:r>
              <a:rPr lang="en-US" sz="1100"/>
              <a:t>Personal Mobile Strategy</a:t>
            </a:r>
          </a:p>
          <a:p>
            <a:pPr>
              <a:lnSpc>
                <a:spcPct val="90000"/>
              </a:lnSpc>
              <a:spcBef>
                <a:spcPct val="50000"/>
              </a:spcBef>
              <a:buFontTx/>
              <a:buChar char="-"/>
            </a:pPr>
            <a:r>
              <a:rPr lang="en-US" sz="1100"/>
              <a:t>Device Posture &amp; Compliance</a:t>
            </a:r>
          </a:p>
          <a:p>
            <a:pPr>
              <a:lnSpc>
                <a:spcPct val="90000"/>
              </a:lnSpc>
              <a:spcBef>
                <a:spcPct val="50000"/>
              </a:spcBef>
              <a:buFontTx/>
              <a:buChar char="-"/>
            </a:pPr>
            <a:r>
              <a:rPr lang="en-US" sz="1100"/>
              <a:t>Increase of “Untrusted” Endpoints</a:t>
            </a:r>
            <a:endParaRPr lang="en-US" sz="500"/>
          </a:p>
        </p:txBody>
      </p:sp>
      <p:cxnSp>
        <p:nvCxnSpPr>
          <p:cNvPr id="24599" name="AutoShape 37"/>
          <p:cNvCxnSpPr>
            <a:cxnSpLocks noChangeShapeType="1"/>
          </p:cNvCxnSpPr>
          <p:nvPr/>
        </p:nvCxnSpPr>
        <p:spPr bwMode="auto">
          <a:xfrm flipH="1">
            <a:off x="457200" y="3733800"/>
            <a:ext cx="8382000" cy="0"/>
          </a:xfrm>
          <a:prstGeom prst="straightConnector1">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24600" name="AutoShape 38"/>
          <p:cNvCxnSpPr>
            <a:cxnSpLocks noChangeShapeType="1"/>
          </p:cNvCxnSpPr>
          <p:nvPr/>
        </p:nvCxnSpPr>
        <p:spPr bwMode="auto">
          <a:xfrm flipH="1">
            <a:off x="457200" y="2514600"/>
            <a:ext cx="8382000" cy="0"/>
          </a:xfrm>
          <a:prstGeom prst="straightConnector1">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cxnSp>
      <p:grpSp>
        <p:nvGrpSpPr>
          <p:cNvPr id="2057255" name="Group 39"/>
          <p:cNvGrpSpPr>
            <a:grpSpLocks/>
          </p:cNvGrpSpPr>
          <p:nvPr/>
        </p:nvGrpSpPr>
        <p:grpSpPr bwMode="auto">
          <a:xfrm>
            <a:off x="381000" y="5135563"/>
            <a:ext cx="5638800" cy="1211262"/>
            <a:chOff x="240" y="3235"/>
            <a:chExt cx="3552" cy="763"/>
          </a:xfrm>
        </p:grpSpPr>
        <p:sp>
          <p:nvSpPr>
            <p:cNvPr id="24645" name="Text Box 40"/>
            <p:cNvSpPr txBox="1">
              <a:spLocks noChangeArrowheads="1"/>
            </p:cNvSpPr>
            <p:nvPr/>
          </p:nvSpPr>
          <p:spPr bwMode="auto">
            <a:xfrm>
              <a:off x="240" y="3235"/>
              <a:ext cx="52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nSpc>
                  <a:spcPct val="90000"/>
                </a:lnSpc>
                <a:spcBef>
                  <a:spcPct val="50000"/>
                </a:spcBef>
              </a:pPr>
              <a:r>
                <a:rPr lang="en-US" sz="1400" b="1">
                  <a:solidFill>
                    <a:srgbClr val="008080"/>
                  </a:solidFill>
                </a:rPr>
                <a:t>Assets</a:t>
              </a:r>
            </a:p>
          </p:txBody>
        </p:sp>
        <p:graphicFrame>
          <p:nvGraphicFramePr>
            <p:cNvPr id="24646" name="Object 42"/>
            <p:cNvGraphicFramePr>
              <a:graphicFrameLocks noChangeAspect="1"/>
            </p:cNvGraphicFramePr>
            <p:nvPr/>
          </p:nvGraphicFramePr>
          <p:xfrm>
            <a:off x="1584" y="3312"/>
            <a:ext cx="211" cy="324"/>
          </p:xfrm>
          <a:graphic>
            <a:graphicData uri="http://schemas.openxmlformats.org/presentationml/2006/ole">
              <mc:AlternateContent xmlns:mc="http://schemas.openxmlformats.org/markup-compatibility/2006">
                <mc:Choice xmlns:v="urn:schemas-microsoft-com:vml" Requires="v">
                  <p:oleObj spid="_x0000_s25176" name="Visio" r:id="rId6" imgW="1555519" imgH="2398915" progId="Visio.Drawing.11">
                    <p:embed/>
                  </p:oleObj>
                </mc:Choice>
                <mc:Fallback>
                  <p:oleObj name="Visio" r:id="rId6" imgW="1555519" imgH="2398915" progId="Visio.Drawing.11">
                    <p:embed/>
                    <p:pic>
                      <p:nvPicPr>
                        <p:cNvPr id="0" name="Object 4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84" y="3312"/>
                          <a:ext cx="211" cy="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pic>
                  </p:oleObj>
                </mc:Fallback>
              </mc:AlternateContent>
            </a:graphicData>
          </a:graphic>
        </p:graphicFrame>
        <p:graphicFrame>
          <p:nvGraphicFramePr>
            <p:cNvPr id="24647" name="Object 43"/>
            <p:cNvGraphicFramePr>
              <a:graphicFrameLocks noChangeAspect="1"/>
            </p:cNvGraphicFramePr>
            <p:nvPr/>
          </p:nvGraphicFramePr>
          <p:xfrm>
            <a:off x="1660" y="3454"/>
            <a:ext cx="432" cy="401"/>
          </p:xfrm>
          <a:graphic>
            <a:graphicData uri="http://schemas.openxmlformats.org/presentationml/2006/ole">
              <mc:AlternateContent xmlns:mc="http://schemas.openxmlformats.org/markup-compatibility/2006">
                <mc:Choice xmlns:v="urn:schemas-microsoft-com:vml" Requires="v">
                  <p:oleObj spid="_x0000_s25177" name="Visio" r:id="rId8" imgW="2207029" imgH="2177588" progId="Visio.Drawing.11">
                    <p:embed/>
                  </p:oleObj>
                </mc:Choice>
                <mc:Fallback>
                  <p:oleObj name="Visio" r:id="rId8" imgW="2207029" imgH="2177588" progId="Visio.Drawing.11">
                    <p:embed/>
                    <p:pic>
                      <p:nvPicPr>
                        <p:cNvPr id="0" name="Object 4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60" y="3454"/>
                          <a:ext cx="432" cy="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pic>
                  </p:oleObj>
                </mc:Fallback>
              </mc:AlternateContent>
            </a:graphicData>
          </a:graphic>
        </p:graphicFrame>
        <p:sp>
          <p:nvSpPr>
            <p:cNvPr id="24648" name="AutoShape 43"/>
            <p:cNvSpPr>
              <a:spLocks noChangeArrowheads="1"/>
            </p:cNvSpPr>
            <p:nvPr/>
          </p:nvSpPr>
          <p:spPr bwMode="auto">
            <a:xfrm>
              <a:off x="2688" y="3504"/>
              <a:ext cx="192" cy="144"/>
            </a:xfrm>
            <a:prstGeom prst="rightArrow">
              <a:avLst>
                <a:gd name="adj1" fmla="val 43056"/>
                <a:gd name="adj2" fmla="val 71525"/>
              </a:avLst>
            </a:prstGeom>
            <a:solidFill>
              <a:schemeClr val="folHlink"/>
            </a:solidFill>
            <a:ln w="19050" algn="ctr">
              <a:solidFill>
                <a:schemeClr val="tx1"/>
              </a:solidFill>
              <a:miter lim="800000"/>
              <a:headEnd/>
              <a:tailEnd/>
            </a:ln>
          </p:spPr>
          <p:txBody>
            <a:bodyPr wrap="none" lIns="82124" tIns="41061" rIns="82124" bIns="41061" anchor="ctr"/>
            <a:lstStyle/>
            <a:p>
              <a:endParaRPr lang="en-US" sz="4000">
                <a:solidFill>
                  <a:schemeClr val="accent2"/>
                </a:solidFill>
              </a:endParaRPr>
            </a:p>
          </p:txBody>
        </p:sp>
        <p:graphicFrame>
          <p:nvGraphicFramePr>
            <p:cNvPr id="24649" name="Object 45"/>
            <p:cNvGraphicFramePr>
              <a:graphicFrameLocks noChangeAspect="1"/>
            </p:cNvGraphicFramePr>
            <p:nvPr/>
          </p:nvGraphicFramePr>
          <p:xfrm>
            <a:off x="1147" y="3456"/>
            <a:ext cx="431" cy="400"/>
          </p:xfrm>
          <a:graphic>
            <a:graphicData uri="http://schemas.openxmlformats.org/presentationml/2006/ole">
              <mc:AlternateContent xmlns:mc="http://schemas.openxmlformats.org/markup-compatibility/2006">
                <mc:Choice xmlns:v="urn:schemas-microsoft-com:vml" Requires="v">
                  <p:oleObj spid="_x0000_s25178" name="Visio" r:id="rId10" imgW="2129444" imgH="1978775" progId="Visio.Drawing.11">
                    <p:embed/>
                  </p:oleObj>
                </mc:Choice>
                <mc:Fallback>
                  <p:oleObj name="Visio" r:id="rId10" imgW="2129444" imgH="1978775" progId="Visio.Drawing.11">
                    <p:embed/>
                    <p:pic>
                      <p:nvPicPr>
                        <p:cNvPr id="0" name="Object 4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47" y="3456"/>
                          <a:ext cx="431" cy="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pic>
                  </p:oleObj>
                </mc:Fallback>
              </mc:AlternateContent>
            </a:graphicData>
          </a:graphic>
        </p:graphicFrame>
        <p:graphicFrame>
          <p:nvGraphicFramePr>
            <p:cNvPr id="24650" name="Object 46"/>
            <p:cNvGraphicFramePr>
              <a:graphicFrameLocks noChangeAspect="1"/>
            </p:cNvGraphicFramePr>
            <p:nvPr/>
          </p:nvGraphicFramePr>
          <p:xfrm>
            <a:off x="1008" y="3312"/>
            <a:ext cx="218" cy="336"/>
          </p:xfrm>
          <a:graphic>
            <a:graphicData uri="http://schemas.openxmlformats.org/presentationml/2006/ole">
              <mc:AlternateContent xmlns:mc="http://schemas.openxmlformats.org/markup-compatibility/2006">
                <mc:Choice xmlns:v="urn:schemas-microsoft-com:vml" Requires="v">
                  <p:oleObj spid="_x0000_s25179" name="Visio" r:id="rId12" imgW="1555519" imgH="2398915" progId="Visio.Drawing.11">
                    <p:embed/>
                  </p:oleObj>
                </mc:Choice>
                <mc:Fallback>
                  <p:oleObj name="Visio" r:id="rId12" imgW="1555519" imgH="2398915" progId="Visio.Drawing.11">
                    <p:embed/>
                    <p:pic>
                      <p:nvPicPr>
                        <p:cNvPr id="0" name="Object 4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08" y="3312"/>
                          <a:ext cx="218"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pic>
                  </p:oleObj>
                </mc:Fallback>
              </mc:AlternateContent>
            </a:graphicData>
          </a:graphic>
        </p:graphicFrame>
        <p:graphicFrame>
          <p:nvGraphicFramePr>
            <p:cNvPr id="24651" name="Object 47"/>
            <p:cNvGraphicFramePr>
              <a:graphicFrameLocks noChangeAspect="1"/>
            </p:cNvGraphicFramePr>
            <p:nvPr/>
          </p:nvGraphicFramePr>
          <p:xfrm>
            <a:off x="3313" y="3395"/>
            <a:ext cx="479" cy="445"/>
          </p:xfrm>
          <a:graphic>
            <a:graphicData uri="http://schemas.openxmlformats.org/presentationml/2006/ole">
              <mc:AlternateContent xmlns:mc="http://schemas.openxmlformats.org/markup-compatibility/2006">
                <mc:Choice xmlns:v="urn:schemas-microsoft-com:vml" Requires="v">
                  <p:oleObj spid="_x0000_s25180" name="Visio" r:id="rId14" imgW="2129444" imgH="1978775" progId="Visio.Drawing.11">
                    <p:embed/>
                  </p:oleObj>
                </mc:Choice>
                <mc:Fallback>
                  <p:oleObj name="Visio" r:id="rId14" imgW="2129444" imgH="1978775" progId="Visio.Drawing.11">
                    <p:embed/>
                    <p:pic>
                      <p:nvPicPr>
                        <p:cNvPr id="0" name="Object 4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313" y="3395"/>
                          <a:ext cx="479" cy="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pic>
                  </p:oleObj>
                </mc:Fallback>
              </mc:AlternateContent>
            </a:graphicData>
          </a:graphic>
        </p:graphicFrame>
        <p:graphicFrame>
          <p:nvGraphicFramePr>
            <p:cNvPr id="24652" name="Object 48"/>
            <p:cNvGraphicFramePr>
              <a:graphicFrameLocks noChangeAspect="1"/>
            </p:cNvGraphicFramePr>
            <p:nvPr/>
          </p:nvGraphicFramePr>
          <p:xfrm>
            <a:off x="3216" y="3282"/>
            <a:ext cx="210" cy="324"/>
          </p:xfrm>
          <a:graphic>
            <a:graphicData uri="http://schemas.openxmlformats.org/presentationml/2006/ole">
              <mc:AlternateContent xmlns:mc="http://schemas.openxmlformats.org/markup-compatibility/2006">
                <mc:Choice xmlns:v="urn:schemas-microsoft-com:vml" Requires="v">
                  <p:oleObj spid="_x0000_s25181" name="Visio" r:id="rId16" imgW="1555519" imgH="2398915" progId="Visio.Drawing.11">
                    <p:embed/>
                  </p:oleObj>
                </mc:Choice>
                <mc:Fallback>
                  <p:oleObj name="Visio" r:id="rId16" imgW="1555519" imgH="2398915" progId="Visio.Drawing.11">
                    <p:embed/>
                    <p:pic>
                      <p:nvPicPr>
                        <p:cNvPr id="0" name="Object 4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216" y="3282"/>
                          <a:ext cx="210" cy="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pic>
                  </p:oleObj>
                </mc:Fallback>
              </mc:AlternateContent>
            </a:graphicData>
          </a:graphic>
        </p:graphicFrame>
        <p:sp>
          <p:nvSpPr>
            <p:cNvPr id="24653" name="Text Box 48"/>
            <p:cNvSpPr txBox="1">
              <a:spLocks noChangeArrowheads="1"/>
            </p:cNvSpPr>
            <p:nvPr/>
          </p:nvSpPr>
          <p:spPr bwMode="auto">
            <a:xfrm>
              <a:off x="576" y="3394"/>
              <a:ext cx="528"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gn="ctr">
                <a:lnSpc>
                  <a:spcPct val="90000"/>
                </a:lnSpc>
                <a:spcBef>
                  <a:spcPct val="50000"/>
                </a:spcBef>
              </a:pPr>
              <a:r>
                <a:rPr lang="en-US" sz="900"/>
                <a:t>Personal Mobile</a:t>
              </a:r>
            </a:p>
          </p:txBody>
        </p:sp>
        <p:sp>
          <p:nvSpPr>
            <p:cNvPr id="24654" name="Text Box 49"/>
            <p:cNvSpPr txBox="1">
              <a:spLocks noChangeArrowheads="1"/>
            </p:cNvSpPr>
            <p:nvPr/>
          </p:nvSpPr>
          <p:spPr bwMode="auto">
            <a:xfrm>
              <a:off x="672" y="3653"/>
              <a:ext cx="528"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gn="ctr">
                <a:lnSpc>
                  <a:spcPct val="90000"/>
                </a:lnSpc>
                <a:spcBef>
                  <a:spcPct val="50000"/>
                </a:spcBef>
              </a:pPr>
              <a:r>
                <a:rPr lang="en-US" sz="900"/>
                <a:t>“Unknown” Laptop</a:t>
              </a:r>
            </a:p>
          </p:txBody>
        </p:sp>
        <p:sp>
          <p:nvSpPr>
            <p:cNvPr id="24655" name="Text Box 50"/>
            <p:cNvSpPr txBox="1">
              <a:spLocks noChangeArrowheads="1"/>
            </p:cNvSpPr>
            <p:nvPr/>
          </p:nvSpPr>
          <p:spPr bwMode="auto">
            <a:xfrm>
              <a:off x="1824" y="3792"/>
              <a:ext cx="528"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gn="ctr">
                <a:lnSpc>
                  <a:spcPct val="90000"/>
                </a:lnSpc>
                <a:spcBef>
                  <a:spcPct val="50000"/>
                </a:spcBef>
              </a:pPr>
              <a:r>
                <a:rPr lang="en-US" sz="900"/>
                <a:t>Corporate Mobile/PC</a:t>
              </a:r>
            </a:p>
          </p:txBody>
        </p:sp>
        <p:sp>
          <p:nvSpPr>
            <p:cNvPr id="24656" name="Text Box 51"/>
            <p:cNvSpPr txBox="1">
              <a:spLocks noChangeArrowheads="1"/>
            </p:cNvSpPr>
            <p:nvPr/>
          </p:nvSpPr>
          <p:spPr bwMode="auto">
            <a:xfrm>
              <a:off x="2880" y="3696"/>
              <a:ext cx="528"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gn="ctr">
                <a:lnSpc>
                  <a:spcPct val="90000"/>
                </a:lnSpc>
                <a:spcBef>
                  <a:spcPct val="50000"/>
                </a:spcBef>
              </a:pPr>
              <a:r>
                <a:rPr lang="en-US" sz="900"/>
                <a:t>“Unknown” Mobile/PC</a:t>
              </a:r>
            </a:p>
          </p:txBody>
        </p:sp>
      </p:grpSp>
      <p:grpSp>
        <p:nvGrpSpPr>
          <p:cNvPr id="2057268" name="Group 52"/>
          <p:cNvGrpSpPr>
            <a:grpSpLocks/>
          </p:cNvGrpSpPr>
          <p:nvPr/>
        </p:nvGrpSpPr>
        <p:grpSpPr bwMode="auto">
          <a:xfrm>
            <a:off x="381000" y="3763963"/>
            <a:ext cx="6400800" cy="995362"/>
            <a:chOff x="240" y="2371"/>
            <a:chExt cx="4032" cy="627"/>
          </a:xfrm>
        </p:grpSpPr>
        <p:sp>
          <p:nvSpPr>
            <p:cNvPr id="24634" name="Text Box 53"/>
            <p:cNvSpPr txBox="1">
              <a:spLocks noChangeArrowheads="1"/>
            </p:cNvSpPr>
            <p:nvPr/>
          </p:nvSpPr>
          <p:spPr bwMode="auto">
            <a:xfrm>
              <a:off x="240" y="2371"/>
              <a:ext cx="48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nSpc>
                  <a:spcPct val="90000"/>
                </a:lnSpc>
                <a:spcBef>
                  <a:spcPct val="50000"/>
                </a:spcBef>
              </a:pPr>
              <a:r>
                <a:rPr lang="en-US" sz="1400" b="1">
                  <a:solidFill>
                    <a:srgbClr val="0066CC"/>
                  </a:solidFill>
                </a:rPr>
                <a:t>Users</a:t>
              </a:r>
            </a:p>
          </p:txBody>
        </p:sp>
        <p:graphicFrame>
          <p:nvGraphicFramePr>
            <p:cNvPr id="24635" name="Object 55"/>
            <p:cNvGraphicFramePr>
              <a:graphicFrameLocks noChangeAspect="1"/>
            </p:cNvGraphicFramePr>
            <p:nvPr/>
          </p:nvGraphicFramePr>
          <p:xfrm>
            <a:off x="3792" y="2454"/>
            <a:ext cx="201" cy="282"/>
          </p:xfrm>
          <a:graphic>
            <a:graphicData uri="http://schemas.openxmlformats.org/presentationml/2006/ole">
              <mc:AlternateContent xmlns:mc="http://schemas.openxmlformats.org/markup-compatibility/2006">
                <mc:Choice xmlns:v="urn:schemas-microsoft-com:vml" Requires="v">
                  <p:oleObj spid="_x0000_s25182" name="Visio" r:id="rId18" imgW="1245524" imgH="1746019" progId="Visio.Drawing.11">
                    <p:embed/>
                  </p:oleObj>
                </mc:Choice>
                <mc:Fallback>
                  <p:oleObj name="Visio" r:id="rId18" imgW="1245524" imgH="1746019" progId="Visio.Drawing.11">
                    <p:embed/>
                    <p:pic>
                      <p:nvPicPr>
                        <p:cNvPr id="0" name="Object 5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792" y="2454"/>
                          <a:ext cx="201" cy="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pic>
                  </p:oleObj>
                </mc:Fallback>
              </mc:AlternateContent>
            </a:graphicData>
          </a:graphic>
        </p:graphicFrame>
        <p:cxnSp>
          <p:nvCxnSpPr>
            <p:cNvPr id="24636" name="AutoShape 55"/>
            <p:cNvCxnSpPr>
              <a:cxnSpLocks noChangeShapeType="1"/>
            </p:cNvCxnSpPr>
            <p:nvPr/>
          </p:nvCxnSpPr>
          <p:spPr bwMode="auto">
            <a:xfrm>
              <a:off x="2034" y="2784"/>
              <a:ext cx="414" cy="0"/>
            </a:xfrm>
            <a:prstGeom prst="straightConnector1">
              <a:avLst/>
            </a:prstGeom>
            <a:noFill/>
            <a:ln w="25400">
              <a:solidFill>
                <a:srgbClr val="339966"/>
              </a:solidFill>
              <a:round/>
              <a:headEnd/>
              <a:tailEnd/>
            </a:ln>
            <a:extLst>
              <a:ext uri="{909E8E84-426E-40DD-AFC4-6F175D3DCCD1}">
                <a14:hiddenFill xmlns:a14="http://schemas.microsoft.com/office/drawing/2010/main">
                  <a:noFill/>
                </a14:hiddenFill>
              </a:ext>
            </a:extLst>
          </p:spPr>
        </p:cxnSp>
        <p:graphicFrame>
          <p:nvGraphicFramePr>
            <p:cNvPr id="24637" name="Object 57"/>
            <p:cNvGraphicFramePr>
              <a:graphicFrameLocks noChangeAspect="1"/>
            </p:cNvGraphicFramePr>
            <p:nvPr/>
          </p:nvGraphicFramePr>
          <p:xfrm>
            <a:off x="1200" y="2544"/>
            <a:ext cx="324" cy="454"/>
          </p:xfrm>
          <a:graphic>
            <a:graphicData uri="http://schemas.openxmlformats.org/presentationml/2006/ole">
              <mc:AlternateContent xmlns:mc="http://schemas.openxmlformats.org/markup-compatibility/2006">
                <mc:Choice xmlns:v="urn:schemas-microsoft-com:vml" Requires="v">
                  <p:oleObj spid="_x0000_s25183" name="Visio" r:id="rId20" imgW="1245524" imgH="1746019" progId="Visio.Drawing.11">
                    <p:embed/>
                  </p:oleObj>
                </mc:Choice>
                <mc:Fallback>
                  <p:oleObj name="Visio" r:id="rId20" imgW="1245524" imgH="1746019" progId="Visio.Drawing.11">
                    <p:embed/>
                    <p:pic>
                      <p:nvPicPr>
                        <p:cNvPr id="0" name="Object 57"/>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200" y="2544"/>
                          <a:ext cx="324" cy="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pic>
                  </p:oleObj>
                </mc:Fallback>
              </mc:AlternateContent>
            </a:graphicData>
          </a:graphic>
        </p:graphicFrame>
        <p:sp>
          <p:nvSpPr>
            <p:cNvPr id="24638" name="AutoShape 57"/>
            <p:cNvSpPr>
              <a:spLocks noChangeArrowheads="1"/>
            </p:cNvSpPr>
            <p:nvPr/>
          </p:nvSpPr>
          <p:spPr bwMode="auto">
            <a:xfrm>
              <a:off x="2688" y="2718"/>
              <a:ext cx="192" cy="144"/>
            </a:xfrm>
            <a:prstGeom prst="rightArrow">
              <a:avLst>
                <a:gd name="adj1" fmla="val 43056"/>
                <a:gd name="adj2" fmla="val 71525"/>
              </a:avLst>
            </a:prstGeom>
            <a:solidFill>
              <a:schemeClr val="folHlink"/>
            </a:solidFill>
            <a:ln w="19050" algn="ctr">
              <a:solidFill>
                <a:schemeClr val="tx1"/>
              </a:solidFill>
              <a:miter lim="800000"/>
              <a:headEnd/>
              <a:tailEnd/>
            </a:ln>
          </p:spPr>
          <p:txBody>
            <a:bodyPr wrap="none" lIns="82124" tIns="41061" rIns="82124" bIns="41061" anchor="ctr"/>
            <a:lstStyle/>
            <a:p>
              <a:endParaRPr lang="en-US" sz="4000">
                <a:solidFill>
                  <a:schemeClr val="accent2"/>
                </a:solidFill>
              </a:endParaRPr>
            </a:p>
          </p:txBody>
        </p:sp>
        <p:graphicFrame>
          <p:nvGraphicFramePr>
            <p:cNvPr id="24639" name="Object 59"/>
            <p:cNvGraphicFramePr>
              <a:graphicFrameLocks noChangeAspect="1"/>
            </p:cNvGraphicFramePr>
            <p:nvPr/>
          </p:nvGraphicFramePr>
          <p:xfrm>
            <a:off x="1710" y="2544"/>
            <a:ext cx="324" cy="454"/>
          </p:xfrm>
          <a:graphic>
            <a:graphicData uri="http://schemas.openxmlformats.org/presentationml/2006/ole">
              <mc:AlternateContent xmlns:mc="http://schemas.openxmlformats.org/markup-compatibility/2006">
                <mc:Choice xmlns:v="urn:schemas-microsoft-com:vml" Requires="v">
                  <p:oleObj spid="_x0000_s25184" name="Visio" r:id="rId22" imgW="1245524" imgH="1746019" progId="Visio.Drawing.11">
                    <p:embed/>
                  </p:oleObj>
                </mc:Choice>
                <mc:Fallback>
                  <p:oleObj name="Visio" r:id="rId22" imgW="1245524" imgH="1746019" progId="Visio.Drawing.11">
                    <p:embed/>
                    <p:pic>
                      <p:nvPicPr>
                        <p:cNvPr id="0" name="Object 59"/>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710" y="2544"/>
                          <a:ext cx="324" cy="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pic>
                  </p:oleObj>
                </mc:Fallback>
              </mc:AlternateContent>
            </a:graphicData>
          </a:graphic>
        </p:graphicFrame>
        <p:graphicFrame>
          <p:nvGraphicFramePr>
            <p:cNvPr id="24640" name="Object 60"/>
            <p:cNvGraphicFramePr>
              <a:graphicFrameLocks noChangeAspect="1"/>
            </p:cNvGraphicFramePr>
            <p:nvPr/>
          </p:nvGraphicFramePr>
          <p:xfrm>
            <a:off x="2448" y="2640"/>
            <a:ext cx="187" cy="262"/>
          </p:xfrm>
          <a:graphic>
            <a:graphicData uri="http://schemas.openxmlformats.org/presentationml/2006/ole">
              <mc:AlternateContent xmlns:mc="http://schemas.openxmlformats.org/markup-compatibility/2006">
                <mc:Choice xmlns:v="urn:schemas-microsoft-com:vml" Requires="v">
                  <p:oleObj spid="_x0000_s25185" name="Visio" r:id="rId24" imgW="1245524" imgH="1746019" progId="Visio.Drawing.11">
                    <p:embed/>
                  </p:oleObj>
                </mc:Choice>
                <mc:Fallback>
                  <p:oleObj name="Visio" r:id="rId24" imgW="1245524" imgH="1746019" progId="Visio.Drawing.11">
                    <p:embed/>
                    <p:pic>
                      <p:nvPicPr>
                        <p:cNvPr id="0" name="Object 60"/>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448" y="2640"/>
                          <a:ext cx="187" cy="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pic>
                  </p:oleObj>
                </mc:Fallback>
              </mc:AlternateContent>
            </a:graphicData>
          </a:graphic>
        </p:graphicFrame>
        <p:graphicFrame>
          <p:nvGraphicFramePr>
            <p:cNvPr id="24641" name="Object 61"/>
            <p:cNvGraphicFramePr>
              <a:graphicFrameLocks noChangeAspect="1"/>
            </p:cNvGraphicFramePr>
            <p:nvPr/>
          </p:nvGraphicFramePr>
          <p:xfrm>
            <a:off x="3382" y="2496"/>
            <a:ext cx="331" cy="463"/>
          </p:xfrm>
          <a:graphic>
            <a:graphicData uri="http://schemas.openxmlformats.org/presentationml/2006/ole">
              <mc:AlternateContent xmlns:mc="http://schemas.openxmlformats.org/markup-compatibility/2006">
                <mc:Choice xmlns:v="urn:schemas-microsoft-com:vml" Requires="v">
                  <p:oleObj spid="_x0000_s25186" name="Visio" r:id="rId25" imgW="1245524" imgH="1746019" progId="Visio.Drawing.11">
                    <p:embed/>
                  </p:oleObj>
                </mc:Choice>
                <mc:Fallback>
                  <p:oleObj name="Visio" r:id="rId25" imgW="1245524" imgH="1746019" progId="Visio.Drawing.11">
                    <p:embed/>
                    <p:pic>
                      <p:nvPicPr>
                        <p:cNvPr id="0" name="Object 6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382" y="2496"/>
                          <a:ext cx="331" cy="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pic>
                  </p:oleObj>
                </mc:Fallback>
              </mc:AlternateContent>
            </a:graphicData>
          </a:graphic>
        </p:graphicFrame>
        <p:sp>
          <p:nvSpPr>
            <p:cNvPr id="24642" name="Text Box 61"/>
            <p:cNvSpPr txBox="1">
              <a:spLocks noChangeArrowheads="1"/>
            </p:cNvSpPr>
            <p:nvPr/>
          </p:nvSpPr>
          <p:spPr bwMode="auto">
            <a:xfrm>
              <a:off x="768" y="2448"/>
              <a:ext cx="528"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gn="ctr">
                <a:lnSpc>
                  <a:spcPct val="90000"/>
                </a:lnSpc>
                <a:spcBef>
                  <a:spcPct val="50000"/>
                </a:spcBef>
              </a:pPr>
              <a:r>
                <a:rPr lang="en-US" sz="900"/>
                <a:t>”Unknown” User</a:t>
              </a:r>
            </a:p>
          </p:txBody>
        </p:sp>
        <p:sp>
          <p:nvSpPr>
            <p:cNvPr id="24643" name="Text Box 62"/>
            <p:cNvSpPr txBox="1">
              <a:spLocks noChangeArrowheads="1"/>
            </p:cNvSpPr>
            <p:nvPr/>
          </p:nvSpPr>
          <p:spPr bwMode="auto">
            <a:xfrm>
              <a:off x="1440" y="2453"/>
              <a:ext cx="432"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gn="ctr">
                <a:lnSpc>
                  <a:spcPct val="90000"/>
                </a:lnSpc>
                <a:spcBef>
                  <a:spcPct val="50000"/>
                </a:spcBef>
              </a:pPr>
              <a:r>
                <a:rPr lang="en-US" sz="900"/>
                <a:t>Corp User</a:t>
              </a:r>
            </a:p>
          </p:txBody>
        </p:sp>
        <p:sp>
          <p:nvSpPr>
            <p:cNvPr id="24644" name="Text Box 63"/>
            <p:cNvSpPr txBox="1">
              <a:spLocks noChangeArrowheads="1"/>
            </p:cNvSpPr>
            <p:nvPr/>
          </p:nvSpPr>
          <p:spPr bwMode="auto">
            <a:xfrm>
              <a:off x="3648" y="2784"/>
              <a:ext cx="624"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gn="ctr">
                <a:lnSpc>
                  <a:spcPct val="90000"/>
                </a:lnSpc>
                <a:spcBef>
                  <a:spcPct val="50000"/>
                </a:spcBef>
              </a:pPr>
              <a:r>
                <a:rPr lang="en-US" sz="900"/>
                <a:t>“Non-Corp” Users</a:t>
              </a:r>
            </a:p>
          </p:txBody>
        </p:sp>
      </p:grpSp>
      <p:grpSp>
        <p:nvGrpSpPr>
          <p:cNvPr id="2057280" name="Group 64"/>
          <p:cNvGrpSpPr>
            <a:grpSpLocks/>
          </p:cNvGrpSpPr>
          <p:nvPr/>
        </p:nvGrpSpPr>
        <p:grpSpPr bwMode="auto">
          <a:xfrm>
            <a:off x="381000" y="2544763"/>
            <a:ext cx="6172200" cy="1036637"/>
            <a:chOff x="240" y="1603"/>
            <a:chExt cx="3888" cy="653"/>
          </a:xfrm>
        </p:grpSpPr>
        <p:sp>
          <p:nvSpPr>
            <p:cNvPr id="24620" name="Text Box 65"/>
            <p:cNvSpPr txBox="1">
              <a:spLocks noChangeArrowheads="1"/>
            </p:cNvSpPr>
            <p:nvPr/>
          </p:nvSpPr>
          <p:spPr bwMode="auto">
            <a:xfrm>
              <a:off x="240" y="1603"/>
              <a:ext cx="38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nSpc>
                  <a:spcPct val="90000"/>
                </a:lnSpc>
                <a:spcBef>
                  <a:spcPct val="50000"/>
                </a:spcBef>
              </a:pPr>
              <a:r>
                <a:rPr lang="en-US" sz="1400" b="1">
                  <a:solidFill>
                    <a:schemeClr val="accent2"/>
                  </a:solidFill>
                </a:rPr>
                <a:t>Data</a:t>
              </a:r>
            </a:p>
          </p:txBody>
        </p:sp>
        <p:sp>
          <p:nvSpPr>
            <p:cNvPr id="24621" name="AutoShape 66"/>
            <p:cNvSpPr>
              <a:spLocks noChangeArrowheads="1"/>
            </p:cNvSpPr>
            <p:nvPr/>
          </p:nvSpPr>
          <p:spPr bwMode="auto">
            <a:xfrm>
              <a:off x="624" y="1686"/>
              <a:ext cx="144" cy="115"/>
            </a:xfrm>
            <a:prstGeom prst="can">
              <a:avLst>
                <a:gd name="adj" fmla="val 25000"/>
              </a:avLst>
            </a:prstGeom>
            <a:solidFill>
              <a:schemeClr val="accent2"/>
            </a:solidFill>
            <a:ln w="19050">
              <a:solidFill>
                <a:schemeClr val="tx1"/>
              </a:solidFill>
              <a:round/>
              <a:headEnd/>
              <a:tailEnd/>
            </a:ln>
          </p:spPr>
          <p:txBody>
            <a:bodyPr wrap="none" lIns="82124" tIns="41061" rIns="82124" bIns="41061" anchor="ctr"/>
            <a:lstStyle/>
            <a:p>
              <a:pPr algn="ctr" defTabSz="814388" eaLnBrk="0" hangingPunct="0">
                <a:lnSpc>
                  <a:spcPct val="90000"/>
                </a:lnSpc>
              </a:pPr>
              <a:endParaRPr lang="en-US" sz="1800"/>
            </a:p>
          </p:txBody>
        </p:sp>
        <p:sp>
          <p:nvSpPr>
            <p:cNvPr id="24622" name="AutoShape 67"/>
            <p:cNvSpPr>
              <a:spLocks noChangeArrowheads="1"/>
            </p:cNvSpPr>
            <p:nvPr/>
          </p:nvSpPr>
          <p:spPr bwMode="auto">
            <a:xfrm>
              <a:off x="480" y="2016"/>
              <a:ext cx="144" cy="115"/>
            </a:xfrm>
            <a:prstGeom prst="can">
              <a:avLst>
                <a:gd name="adj" fmla="val 25000"/>
              </a:avLst>
            </a:prstGeom>
            <a:solidFill>
              <a:schemeClr val="accent2"/>
            </a:solidFill>
            <a:ln w="19050">
              <a:solidFill>
                <a:schemeClr val="tx1"/>
              </a:solidFill>
              <a:round/>
              <a:headEnd/>
              <a:tailEnd/>
            </a:ln>
          </p:spPr>
          <p:txBody>
            <a:bodyPr wrap="none" lIns="82124" tIns="41061" rIns="82124" bIns="41061" anchor="ctr"/>
            <a:lstStyle/>
            <a:p>
              <a:pPr algn="ctr" defTabSz="814388" eaLnBrk="0" hangingPunct="0">
                <a:lnSpc>
                  <a:spcPct val="90000"/>
                </a:lnSpc>
              </a:pPr>
              <a:endParaRPr lang="en-US" sz="1800"/>
            </a:p>
          </p:txBody>
        </p:sp>
        <p:sp>
          <p:nvSpPr>
            <p:cNvPr id="24623" name="AutoShape 68"/>
            <p:cNvSpPr>
              <a:spLocks noChangeArrowheads="1"/>
            </p:cNvSpPr>
            <p:nvPr/>
          </p:nvSpPr>
          <p:spPr bwMode="auto">
            <a:xfrm>
              <a:off x="3936" y="1968"/>
              <a:ext cx="192" cy="138"/>
            </a:xfrm>
            <a:prstGeom prst="can">
              <a:avLst>
                <a:gd name="adj" fmla="val 25000"/>
              </a:avLst>
            </a:prstGeom>
            <a:solidFill>
              <a:schemeClr val="folHlink"/>
            </a:solidFill>
            <a:ln w="19050">
              <a:solidFill>
                <a:schemeClr val="tx1"/>
              </a:solidFill>
              <a:round/>
              <a:headEnd/>
              <a:tailEnd/>
            </a:ln>
          </p:spPr>
          <p:txBody>
            <a:bodyPr wrap="none" lIns="82124" tIns="41061" rIns="82124" bIns="41061" anchor="ctr"/>
            <a:lstStyle/>
            <a:p>
              <a:pPr algn="ctr" defTabSz="814388" eaLnBrk="0" hangingPunct="0">
                <a:lnSpc>
                  <a:spcPct val="90000"/>
                </a:lnSpc>
              </a:pPr>
              <a:endParaRPr lang="en-US" sz="1800"/>
            </a:p>
          </p:txBody>
        </p:sp>
        <p:sp>
          <p:nvSpPr>
            <p:cNvPr id="24624" name="AutoShape 69" descr="Wide upward diagonal"/>
            <p:cNvSpPr>
              <a:spLocks noChangeArrowheads="1"/>
            </p:cNvSpPr>
            <p:nvPr/>
          </p:nvSpPr>
          <p:spPr bwMode="auto">
            <a:xfrm>
              <a:off x="3360" y="1830"/>
              <a:ext cx="336" cy="211"/>
            </a:xfrm>
            <a:prstGeom prst="can">
              <a:avLst>
                <a:gd name="adj" fmla="val 25000"/>
              </a:avLst>
            </a:prstGeom>
            <a:pattFill prst="wdUpDiag">
              <a:fgClr>
                <a:schemeClr val="accent2"/>
              </a:fgClr>
              <a:bgClr>
                <a:schemeClr val="folHlink"/>
              </a:bgClr>
            </a:pattFill>
            <a:ln w="19050">
              <a:solidFill>
                <a:schemeClr val="tx1"/>
              </a:solidFill>
              <a:round/>
              <a:headEnd/>
              <a:tailEnd/>
            </a:ln>
          </p:spPr>
          <p:txBody>
            <a:bodyPr wrap="none" lIns="82124" tIns="41061" rIns="82124" bIns="41061" anchor="ctr"/>
            <a:lstStyle/>
            <a:p>
              <a:pPr algn="ctr" defTabSz="814388" eaLnBrk="0" hangingPunct="0">
                <a:lnSpc>
                  <a:spcPct val="90000"/>
                </a:lnSpc>
              </a:pPr>
              <a:endParaRPr lang="en-US" sz="1800"/>
            </a:p>
          </p:txBody>
        </p:sp>
        <p:cxnSp>
          <p:nvCxnSpPr>
            <p:cNvPr id="24625" name="AutoShape 70"/>
            <p:cNvCxnSpPr>
              <a:cxnSpLocks noChangeShapeType="1"/>
              <a:stCxn id="24621" idx="4"/>
            </p:cNvCxnSpPr>
            <p:nvPr/>
          </p:nvCxnSpPr>
          <p:spPr bwMode="auto">
            <a:xfrm>
              <a:off x="774" y="1744"/>
              <a:ext cx="180" cy="192"/>
            </a:xfrm>
            <a:prstGeom prst="bentConnector3">
              <a:avLst>
                <a:gd name="adj1" fmla="val 50000"/>
              </a:avLst>
            </a:prstGeom>
            <a:noFill/>
            <a:ln w="25400">
              <a:solidFill>
                <a:schemeClr val="accent2"/>
              </a:solidFill>
              <a:miter lim="800000"/>
              <a:headEnd/>
              <a:tailEnd/>
            </a:ln>
            <a:extLst>
              <a:ext uri="{909E8E84-426E-40DD-AFC4-6F175D3DCCD1}">
                <a14:hiddenFill xmlns:a14="http://schemas.microsoft.com/office/drawing/2010/main">
                  <a:noFill/>
                </a14:hiddenFill>
              </a:ext>
            </a:extLst>
          </p:spPr>
        </p:cxnSp>
        <p:cxnSp>
          <p:nvCxnSpPr>
            <p:cNvPr id="24626" name="AutoShape 71"/>
            <p:cNvCxnSpPr>
              <a:cxnSpLocks noChangeShapeType="1"/>
              <a:stCxn id="24622" idx="4"/>
            </p:cNvCxnSpPr>
            <p:nvPr/>
          </p:nvCxnSpPr>
          <p:spPr bwMode="auto">
            <a:xfrm flipV="1">
              <a:off x="630" y="1968"/>
              <a:ext cx="318" cy="106"/>
            </a:xfrm>
            <a:prstGeom prst="bentConnector3">
              <a:avLst>
                <a:gd name="adj1" fmla="val 49056"/>
              </a:avLst>
            </a:prstGeom>
            <a:noFill/>
            <a:ln w="25400">
              <a:solidFill>
                <a:schemeClr val="accent2"/>
              </a:solidFill>
              <a:prstDash val="sysDot"/>
              <a:miter lim="800000"/>
              <a:headEnd/>
              <a:tailEnd/>
            </a:ln>
            <a:extLst>
              <a:ext uri="{909E8E84-426E-40DD-AFC4-6F175D3DCCD1}">
                <a14:hiddenFill xmlns:a14="http://schemas.microsoft.com/office/drawing/2010/main">
                  <a:noFill/>
                </a14:hiddenFill>
              </a:ext>
            </a:extLst>
          </p:spPr>
        </p:cxnSp>
        <p:cxnSp>
          <p:nvCxnSpPr>
            <p:cNvPr id="24627" name="AutoShape 72"/>
            <p:cNvCxnSpPr>
              <a:cxnSpLocks noChangeShapeType="1"/>
              <a:endCxn id="24629" idx="2"/>
            </p:cNvCxnSpPr>
            <p:nvPr/>
          </p:nvCxnSpPr>
          <p:spPr bwMode="auto">
            <a:xfrm>
              <a:off x="1302" y="1936"/>
              <a:ext cx="1160" cy="0"/>
            </a:xfrm>
            <a:prstGeom prst="straightConnector1">
              <a:avLst/>
            </a:prstGeom>
            <a:noFill/>
            <a:ln w="25400">
              <a:solidFill>
                <a:schemeClr val="accent2"/>
              </a:solidFill>
              <a:round/>
              <a:headEnd/>
              <a:tailEnd type="none" w="lg" len="lg"/>
            </a:ln>
            <a:extLst>
              <a:ext uri="{909E8E84-426E-40DD-AFC4-6F175D3DCCD1}">
                <a14:hiddenFill xmlns:a14="http://schemas.microsoft.com/office/drawing/2010/main">
                  <a:noFill/>
                </a14:hiddenFill>
              </a:ext>
            </a:extLst>
          </p:spPr>
        </p:cxnSp>
        <p:cxnSp>
          <p:nvCxnSpPr>
            <p:cNvPr id="24628" name="AutoShape 73"/>
            <p:cNvCxnSpPr>
              <a:cxnSpLocks noChangeShapeType="1"/>
              <a:stCxn id="24624" idx="4"/>
              <a:endCxn id="24623" idx="2"/>
            </p:cNvCxnSpPr>
            <p:nvPr/>
          </p:nvCxnSpPr>
          <p:spPr bwMode="auto">
            <a:xfrm>
              <a:off x="3702" y="1936"/>
              <a:ext cx="228" cy="101"/>
            </a:xfrm>
            <a:prstGeom prst="bentConnector3">
              <a:avLst>
                <a:gd name="adj1" fmla="val 50000"/>
              </a:avLst>
            </a:prstGeom>
            <a:noFill/>
            <a:ln w="25400">
              <a:solidFill>
                <a:schemeClr val="folHlink"/>
              </a:solidFill>
              <a:prstDash val="sysDot"/>
              <a:miter lim="800000"/>
              <a:headEnd/>
              <a:tailEnd/>
            </a:ln>
            <a:extLst>
              <a:ext uri="{909E8E84-426E-40DD-AFC4-6F175D3DCCD1}">
                <a14:hiddenFill xmlns:a14="http://schemas.microsoft.com/office/drawing/2010/main">
                  <a:noFill/>
                </a14:hiddenFill>
              </a:ext>
            </a:extLst>
          </p:spPr>
        </p:cxnSp>
        <p:sp>
          <p:nvSpPr>
            <p:cNvPr id="24629" name="AutoShape 74"/>
            <p:cNvSpPr>
              <a:spLocks noChangeArrowheads="1"/>
            </p:cNvSpPr>
            <p:nvPr/>
          </p:nvSpPr>
          <p:spPr bwMode="auto">
            <a:xfrm>
              <a:off x="2468" y="1878"/>
              <a:ext cx="144" cy="115"/>
            </a:xfrm>
            <a:prstGeom prst="can">
              <a:avLst>
                <a:gd name="adj" fmla="val 25000"/>
              </a:avLst>
            </a:prstGeom>
            <a:solidFill>
              <a:schemeClr val="accent2"/>
            </a:solidFill>
            <a:ln w="19050">
              <a:solidFill>
                <a:schemeClr val="tx1"/>
              </a:solidFill>
              <a:round/>
              <a:headEnd/>
              <a:tailEnd/>
            </a:ln>
          </p:spPr>
          <p:txBody>
            <a:bodyPr wrap="none" lIns="82124" tIns="41061" rIns="82124" bIns="41061" anchor="ctr"/>
            <a:lstStyle/>
            <a:p>
              <a:pPr algn="ctr" defTabSz="814388" eaLnBrk="0" hangingPunct="0">
                <a:lnSpc>
                  <a:spcPct val="90000"/>
                </a:lnSpc>
              </a:pPr>
              <a:endParaRPr lang="en-US" sz="1800"/>
            </a:p>
          </p:txBody>
        </p:sp>
        <p:sp>
          <p:nvSpPr>
            <p:cNvPr id="24630" name="AutoShape 75"/>
            <p:cNvSpPr>
              <a:spLocks noChangeArrowheads="1"/>
            </p:cNvSpPr>
            <p:nvPr/>
          </p:nvSpPr>
          <p:spPr bwMode="auto">
            <a:xfrm>
              <a:off x="960" y="1811"/>
              <a:ext cx="336" cy="211"/>
            </a:xfrm>
            <a:prstGeom prst="can">
              <a:avLst>
                <a:gd name="adj" fmla="val 25000"/>
              </a:avLst>
            </a:prstGeom>
            <a:solidFill>
              <a:schemeClr val="accent2"/>
            </a:solidFill>
            <a:ln w="19050">
              <a:solidFill>
                <a:schemeClr val="tx1"/>
              </a:solidFill>
              <a:round/>
              <a:headEnd/>
              <a:tailEnd/>
            </a:ln>
          </p:spPr>
          <p:txBody>
            <a:bodyPr wrap="none" lIns="82124" tIns="41061" rIns="82124" bIns="41061" anchor="ctr"/>
            <a:lstStyle/>
            <a:p>
              <a:pPr algn="ctr" defTabSz="814388" eaLnBrk="0" hangingPunct="0">
                <a:lnSpc>
                  <a:spcPct val="90000"/>
                </a:lnSpc>
              </a:pPr>
              <a:endParaRPr lang="en-US" sz="1800"/>
            </a:p>
          </p:txBody>
        </p:sp>
        <p:sp>
          <p:nvSpPr>
            <p:cNvPr id="24631" name="AutoShape 76"/>
            <p:cNvSpPr>
              <a:spLocks noChangeArrowheads="1"/>
            </p:cNvSpPr>
            <p:nvPr/>
          </p:nvSpPr>
          <p:spPr bwMode="auto">
            <a:xfrm>
              <a:off x="2688" y="1872"/>
              <a:ext cx="192" cy="144"/>
            </a:xfrm>
            <a:prstGeom prst="rightArrow">
              <a:avLst>
                <a:gd name="adj1" fmla="val 43056"/>
                <a:gd name="adj2" fmla="val 71525"/>
              </a:avLst>
            </a:prstGeom>
            <a:solidFill>
              <a:schemeClr val="folHlink"/>
            </a:solidFill>
            <a:ln w="19050" algn="ctr">
              <a:solidFill>
                <a:schemeClr val="tx1"/>
              </a:solidFill>
              <a:miter lim="800000"/>
              <a:headEnd/>
              <a:tailEnd/>
            </a:ln>
          </p:spPr>
          <p:txBody>
            <a:bodyPr wrap="none" lIns="82124" tIns="41061" rIns="82124" bIns="41061" anchor="ctr"/>
            <a:lstStyle/>
            <a:p>
              <a:endParaRPr lang="en-US" sz="4000">
                <a:solidFill>
                  <a:schemeClr val="accent2"/>
                </a:solidFill>
              </a:endParaRPr>
            </a:p>
          </p:txBody>
        </p:sp>
        <p:sp>
          <p:nvSpPr>
            <p:cNvPr id="24632" name="Text Box 77"/>
            <p:cNvSpPr txBox="1">
              <a:spLocks noChangeArrowheads="1"/>
            </p:cNvSpPr>
            <p:nvPr/>
          </p:nvSpPr>
          <p:spPr bwMode="auto">
            <a:xfrm>
              <a:off x="945" y="2016"/>
              <a:ext cx="384"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gn="ctr">
                <a:lnSpc>
                  <a:spcPct val="90000"/>
                </a:lnSpc>
                <a:spcBef>
                  <a:spcPct val="50000"/>
                </a:spcBef>
              </a:pPr>
              <a:r>
                <a:rPr lang="en-US" sz="900"/>
                <a:t>Critical IP</a:t>
              </a:r>
            </a:p>
          </p:txBody>
        </p:sp>
        <p:sp>
          <p:nvSpPr>
            <p:cNvPr id="24633" name="Text Box 78"/>
            <p:cNvSpPr txBox="1">
              <a:spLocks noChangeArrowheads="1"/>
            </p:cNvSpPr>
            <p:nvPr/>
          </p:nvSpPr>
          <p:spPr bwMode="auto">
            <a:xfrm>
              <a:off x="3504" y="2050"/>
              <a:ext cx="432"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gn="ctr">
                <a:lnSpc>
                  <a:spcPct val="90000"/>
                </a:lnSpc>
                <a:spcBef>
                  <a:spcPct val="50000"/>
                </a:spcBef>
              </a:pPr>
              <a:r>
                <a:rPr lang="en-US" sz="900"/>
                <a:t>Exported Data</a:t>
              </a:r>
            </a:p>
          </p:txBody>
        </p:sp>
      </p:grpSp>
      <p:grpSp>
        <p:nvGrpSpPr>
          <p:cNvPr id="2057295" name="Group 79"/>
          <p:cNvGrpSpPr>
            <a:grpSpLocks/>
          </p:cNvGrpSpPr>
          <p:nvPr/>
        </p:nvGrpSpPr>
        <p:grpSpPr bwMode="auto">
          <a:xfrm>
            <a:off x="304800" y="1325563"/>
            <a:ext cx="6096000" cy="1135062"/>
            <a:chOff x="192" y="835"/>
            <a:chExt cx="3840" cy="715"/>
          </a:xfrm>
        </p:grpSpPr>
        <p:sp>
          <p:nvSpPr>
            <p:cNvPr id="24605" name="Text Box 80"/>
            <p:cNvSpPr txBox="1">
              <a:spLocks noChangeArrowheads="1"/>
            </p:cNvSpPr>
            <p:nvPr/>
          </p:nvSpPr>
          <p:spPr bwMode="auto">
            <a:xfrm>
              <a:off x="192" y="835"/>
              <a:ext cx="57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nSpc>
                  <a:spcPct val="90000"/>
                </a:lnSpc>
                <a:spcBef>
                  <a:spcPct val="50000"/>
                </a:spcBef>
              </a:pPr>
              <a:r>
                <a:rPr lang="en-US" sz="1400" b="1">
                  <a:solidFill>
                    <a:srgbClr val="751EF6"/>
                  </a:solidFill>
                </a:rPr>
                <a:t>Services</a:t>
              </a:r>
            </a:p>
          </p:txBody>
        </p:sp>
        <p:graphicFrame>
          <p:nvGraphicFramePr>
            <p:cNvPr id="24606" name="Object 82"/>
            <p:cNvGraphicFramePr>
              <a:graphicFrameLocks noChangeAspect="1"/>
            </p:cNvGraphicFramePr>
            <p:nvPr/>
          </p:nvGraphicFramePr>
          <p:xfrm>
            <a:off x="1104" y="917"/>
            <a:ext cx="192" cy="139"/>
          </p:xfrm>
          <a:graphic>
            <a:graphicData uri="http://schemas.openxmlformats.org/presentationml/2006/ole">
              <mc:AlternateContent xmlns:mc="http://schemas.openxmlformats.org/markup-compatibility/2006">
                <mc:Choice xmlns:v="urn:schemas-microsoft-com:vml" Requires="v">
                  <p:oleObj spid="_x0000_s25187" name="Visio" r:id="rId26" imgW="1994362" imgH="1994362" progId="Visio.Drawing.11">
                    <p:embed/>
                  </p:oleObj>
                </mc:Choice>
                <mc:Fallback>
                  <p:oleObj name="Visio" r:id="rId26" imgW="1994362" imgH="1994362" progId="Visio.Drawing.11">
                    <p:embed/>
                    <p:pic>
                      <p:nvPicPr>
                        <p:cNvPr id="0" name="Object 82"/>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104" y="917"/>
                          <a:ext cx="192" cy="139"/>
                        </a:xfrm>
                        <a:prstGeom prst="rect">
                          <a:avLst/>
                        </a:prstGeom>
                        <a:solidFill>
                          <a:srgbClr val="751EF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pic>
                  </p:oleObj>
                </mc:Fallback>
              </mc:AlternateContent>
            </a:graphicData>
          </a:graphic>
        </p:graphicFrame>
        <p:graphicFrame>
          <p:nvGraphicFramePr>
            <p:cNvPr id="24607" name="Object 83"/>
            <p:cNvGraphicFramePr>
              <a:graphicFrameLocks noChangeAspect="1"/>
            </p:cNvGraphicFramePr>
            <p:nvPr/>
          </p:nvGraphicFramePr>
          <p:xfrm>
            <a:off x="1248" y="1301"/>
            <a:ext cx="192" cy="139"/>
          </p:xfrm>
          <a:graphic>
            <a:graphicData uri="http://schemas.openxmlformats.org/presentationml/2006/ole">
              <mc:AlternateContent xmlns:mc="http://schemas.openxmlformats.org/markup-compatibility/2006">
                <mc:Choice xmlns:v="urn:schemas-microsoft-com:vml" Requires="v">
                  <p:oleObj spid="_x0000_s25188" name="Visio" r:id="rId28" imgW="1994362" imgH="1994362" progId="Visio.Drawing.11">
                    <p:embed/>
                  </p:oleObj>
                </mc:Choice>
                <mc:Fallback>
                  <p:oleObj name="Visio" r:id="rId28" imgW="1994362" imgH="1994362" progId="Visio.Drawing.11">
                    <p:embed/>
                    <p:pic>
                      <p:nvPicPr>
                        <p:cNvPr id="0" name="Object 83"/>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248" y="1301"/>
                          <a:ext cx="192" cy="139"/>
                        </a:xfrm>
                        <a:prstGeom prst="rect">
                          <a:avLst/>
                        </a:prstGeom>
                        <a:solidFill>
                          <a:srgbClr val="751EF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pic>
                  </p:oleObj>
                </mc:Fallback>
              </mc:AlternateContent>
            </a:graphicData>
          </a:graphic>
        </p:graphicFrame>
        <p:graphicFrame>
          <p:nvGraphicFramePr>
            <p:cNvPr id="24608" name="Object 84"/>
            <p:cNvGraphicFramePr>
              <a:graphicFrameLocks noChangeAspect="1"/>
            </p:cNvGraphicFramePr>
            <p:nvPr/>
          </p:nvGraphicFramePr>
          <p:xfrm>
            <a:off x="3337" y="1040"/>
            <a:ext cx="384" cy="277"/>
          </p:xfrm>
          <a:graphic>
            <a:graphicData uri="http://schemas.openxmlformats.org/presentationml/2006/ole">
              <mc:AlternateContent xmlns:mc="http://schemas.openxmlformats.org/markup-compatibility/2006">
                <mc:Choice xmlns:v="urn:schemas-microsoft-com:vml" Requires="v">
                  <p:oleObj spid="_x0000_s25189" name="Visio" r:id="rId29" imgW="1994362" imgH="1994362" progId="Visio.Drawing.11">
                    <p:embed/>
                  </p:oleObj>
                </mc:Choice>
                <mc:Fallback>
                  <p:oleObj name="Visio" r:id="rId29" imgW="1994362" imgH="1994362" progId="Visio.Drawing.11">
                    <p:embed/>
                    <p:pic>
                      <p:nvPicPr>
                        <p:cNvPr id="0" name="Object 84"/>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337" y="1040"/>
                          <a:ext cx="384" cy="277"/>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pic>
                  </p:oleObj>
                </mc:Fallback>
              </mc:AlternateContent>
            </a:graphicData>
          </a:graphic>
        </p:graphicFrame>
        <p:graphicFrame>
          <p:nvGraphicFramePr>
            <p:cNvPr id="24609" name="Object 85"/>
            <p:cNvGraphicFramePr>
              <a:graphicFrameLocks noChangeAspect="1"/>
            </p:cNvGraphicFramePr>
            <p:nvPr/>
          </p:nvGraphicFramePr>
          <p:xfrm>
            <a:off x="3840" y="918"/>
            <a:ext cx="192" cy="139"/>
          </p:xfrm>
          <a:graphic>
            <a:graphicData uri="http://schemas.openxmlformats.org/presentationml/2006/ole">
              <mc:AlternateContent xmlns:mc="http://schemas.openxmlformats.org/markup-compatibility/2006">
                <mc:Choice xmlns:v="urn:schemas-microsoft-com:vml" Requires="v">
                  <p:oleObj spid="_x0000_s25190" name="Visio" r:id="rId30" imgW="1994362" imgH="1994362" progId="Visio.Drawing.11">
                    <p:embed/>
                  </p:oleObj>
                </mc:Choice>
                <mc:Fallback>
                  <p:oleObj name="Visio" r:id="rId30" imgW="1994362" imgH="1994362" progId="Visio.Drawing.11">
                    <p:embed/>
                    <p:pic>
                      <p:nvPicPr>
                        <p:cNvPr id="0" name="Object 85"/>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840" y="918"/>
                          <a:ext cx="192" cy="139"/>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pic>
                  </p:oleObj>
                </mc:Fallback>
              </mc:AlternateContent>
            </a:graphicData>
          </a:graphic>
        </p:graphicFrame>
        <p:cxnSp>
          <p:nvCxnSpPr>
            <p:cNvPr id="24610" name="AutoShape 85"/>
            <p:cNvCxnSpPr>
              <a:cxnSpLocks noChangeShapeType="1"/>
            </p:cNvCxnSpPr>
            <p:nvPr/>
          </p:nvCxnSpPr>
          <p:spPr bwMode="auto">
            <a:xfrm flipV="1">
              <a:off x="3721" y="1057"/>
              <a:ext cx="215" cy="122"/>
            </a:xfrm>
            <a:prstGeom prst="bentConnector2">
              <a:avLst/>
            </a:prstGeom>
            <a:noFill/>
            <a:ln w="25400">
              <a:solidFill>
                <a:schemeClr val="folHlink"/>
              </a:solidFill>
              <a:prstDash val="sysDot"/>
              <a:miter lim="800000"/>
              <a:headEnd/>
              <a:tailEnd/>
            </a:ln>
            <a:extLst>
              <a:ext uri="{909E8E84-426E-40DD-AFC4-6F175D3DCCD1}">
                <a14:hiddenFill xmlns:a14="http://schemas.microsoft.com/office/drawing/2010/main">
                  <a:noFill/>
                </a14:hiddenFill>
              </a:ext>
            </a:extLst>
          </p:spPr>
        </p:cxnSp>
        <p:cxnSp>
          <p:nvCxnSpPr>
            <p:cNvPr id="24611" name="AutoShape 86"/>
            <p:cNvCxnSpPr>
              <a:cxnSpLocks noChangeShapeType="1"/>
            </p:cNvCxnSpPr>
            <p:nvPr/>
          </p:nvCxnSpPr>
          <p:spPr bwMode="auto">
            <a:xfrm flipV="1">
              <a:off x="2016" y="1194"/>
              <a:ext cx="427" cy="1"/>
            </a:xfrm>
            <a:prstGeom prst="bentConnector3">
              <a:avLst>
                <a:gd name="adj1" fmla="val 49884"/>
              </a:avLst>
            </a:prstGeom>
            <a:noFill/>
            <a:ln w="25400">
              <a:solidFill>
                <a:srgbClr val="751EF6"/>
              </a:solidFill>
              <a:miter lim="800000"/>
              <a:headEnd/>
              <a:tailEnd/>
            </a:ln>
            <a:extLst>
              <a:ext uri="{909E8E84-426E-40DD-AFC4-6F175D3DCCD1}">
                <a14:hiddenFill xmlns:a14="http://schemas.microsoft.com/office/drawing/2010/main">
                  <a:noFill/>
                </a14:hiddenFill>
              </a:ext>
            </a:extLst>
          </p:spPr>
        </p:cxnSp>
        <p:cxnSp>
          <p:nvCxnSpPr>
            <p:cNvPr id="24612" name="AutoShape 87"/>
            <p:cNvCxnSpPr>
              <a:cxnSpLocks noChangeShapeType="1"/>
            </p:cNvCxnSpPr>
            <p:nvPr/>
          </p:nvCxnSpPr>
          <p:spPr bwMode="auto">
            <a:xfrm>
              <a:off x="1296" y="987"/>
              <a:ext cx="336" cy="172"/>
            </a:xfrm>
            <a:prstGeom prst="bentConnector3">
              <a:avLst>
                <a:gd name="adj1" fmla="val 50000"/>
              </a:avLst>
            </a:prstGeom>
            <a:noFill/>
            <a:ln w="25400">
              <a:solidFill>
                <a:srgbClr val="751EF6"/>
              </a:solidFill>
              <a:prstDash val="sysDot"/>
              <a:miter lim="800000"/>
              <a:headEnd/>
              <a:tailEnd/>
            </a:ln>
            <a:extLst>
              <a:ext uri="{909E8E84-426E-40DD-AFC4-6F175D3DCCD1}">
                <a14:hiddenFill xmlns:a14="http://schemas.microsoft.com/office/drawing/2010/main">
                  <a:noFill/>
                </a14:hiddenFill>
              </a:ext>
            </a:extLst>
          </p:spPr>
        </p:cxnSp>
        <p:cxnSp>
          <p:nvCxnSpPr>
            <p:cNvPr id="24613" name="AutoShape 88"/>
            <p:cNvCxnSpPr>
              <a:cxnSpLocks noChangeShapeType="1"/>
            </p:cNvCxnSpPr>
            <p:nvPr/>
          </p:nvCxnSpPr>
          <p:spPr bwMode="auto">
            <a:xfrm flipV="1">
              <a:off x="1440" y="1195"/>
              <a:ext cx="192" cy="176"/>
            </a:xfrm>
            <a:prstGeom prst="bentConnector3">
              <a:avLst>
                <a:gd name="adj1" fmla="val 50000"/>
              </a:avLst>
            </a:prstGeom>
            <a:noFill/>
            <a:ln w="25400">
              <a:solidFill>
                <a:srgbClr val="751EF6"/>
              </a:solidFill>
              <a:miter lim="800000"/>
              <a:headEnd/>
              <a:tailEnd/>
            </a:ln>
            <a:extLst>
              <a:ext uri="{909E8E84-426E-40DD-AFC4-6F175D3DCCD1}">
                <a14:hiddenFill xmlns:a14="http://schemas.microsoft.com/office/drawing/2010/main">
                  <a:noFill/>
                </a14:hiddenFill>
              </a:ext>
            </a:extLst>
          </p:spPr>
        </p:cxnSp>
        <p:graphicFrame>
          <p:nvGraphicFramePr>
            <p:cNvPr id="24614" name="Object 90"/>
            <p:cNvGraphicFramePr>
              <a:graphicFrameLocks noChangeAspect="1"/>
            </p:cNvGraphicFramePr>
            <p:nvPr/>
          </p:nvGraphicFramePr>
          <p:xfrm>
            <a:off x="1632" y="1056"/>
            <a:ext cx="384" cy="277"/>
          </p:xfrm>
          <a:graphic>
            <a:graphicData uri="http://schemas.openxmlformats.org/presentationml/2006/ole">
              <mc:AlternateContent xmlns:mc="http://schemas.openxmlformats.org/markup-compatibility/2006">
                <mc:Choice xmlns:v="urn:schemas-microsoft-com:vml" Requires="v">
                  <p:oleObj spid="_x0000_s25191" name="Visio" r:id="rId31" imgW="1994362" imgH="1994362" progId="Visio.Drawing.11">
                    <p:embed/>
                  </p:oleObj>
                </mc:Choice>
                <mc:Fallback>
                  <p:oleObj name="Visio" r:id="rId31" imgW="1994362" imgH="1994362" progId="Visio.Drawing.11">
                    <p:embed/>
                    <p:pic>
                      <p:nvPicPr>
                        <p:cNvPr id="0" name="Object 90"/>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632" y="1056"/>
                          <a:ext cx="384" cy="277"/>
                        </a:xfrm>
                        <a:prstGeom prst="rect">
                          <a:avLst/>
                        </a:prstGeom>
                        <a:solidFill>
                          <a:srgbClr val="751EF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pic>
                  </p:oleObj>
                </mc:Fallback>
              </mc:AlternateContent>
            </a:graphicData>
          </a:graphic>
        </p:graphicFrame>
        <p:graphicFrame>
          <p:nvGraphicFramePr>
            <p:cNvPr id="24615" name="Object 91"/>
            <p:cNvGraphicFramePr>
              <a:graphicFrameLocks noChangeAspect="1"/>
            </p:cNvGraphicFramePr>
            <p:nvPr/>
          </p:nvGraphicFramePr>
          <p:xfrm>
            <a:off x="2443" y="1124"/>
            <a:ext cx="192" cy="139"/>
          </p:xfrm>
          <a:graphic>
            <a:graphicData uri="http://schemas.openxmlformats.org/presentationml/2006/ole">
              <mc:AlternateContent xmlns:mc="http://schemas.openxmlformats.org/markup-compatibility/2006">
                <mc:Choice xmlns:v="urn:schemas-microsoft-com:vml" Requires="v">
                  <p:oleObj spid="_x0000_s25192" name="Visio" r:id="rId32" imgW="1994362" imgH="1994362" progId="Visio.Drawing.11">
                    <p:embed/>
                  </p:oleObj>
                </mc:Choice>
                <mc:Fallback>
                  <p:oleObj name="Visio" r:id="rId32" imgW="1994362" imgH="1994362" progId="Visio.Drawing.11">
                    <p:embed/>
                    <p:pic>
                      <p:nvPicPr>
                        <p:cNvPr id="0" name="Object 91"/>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443" y="1124"/>
                          <a:ext cx="192" cy="139"/>
                        </a:xfrm>
                        <a:prstGeom prst="rect">
                          <a:avLst/>
                        </a:prstGeom>
                        <a:solidFill>
                          <a:srgbClr val="751EF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pic>
                  </p:oleObj>
                </mc:Fallback>
              </mc:AlternateContent>
            </a:graphicData>
          </a:graphic>
        </p:graphicFrame>
        <p:sp>
          <p:nvSpPr>
            <p:cNvPr id="24616" name="AutoShape 91"/>
            <p:cNvSpPr>
              <a:spLocks noChangeArrowheads="1"/>
            </p:cNvSpPr>
            <p:nvPr/>
          </p:nvSpPr>
          <p:spPr bwMode="auto">
            <a:xfrm>
              <a:off x="2688" y="1122"/>
              <a:ext cx="192" cy="144"/>
            </a:xfrm>
            <a:prstGeom prst="rightArrow">
              <a:avLst>
                <a:gd name="adj1" fmla="val 43056"/>
                <a:gd name="adj2" fmla="val 71525"/>
              </a:avLst>
            </a:prstGeom>
            <a:solidFill>
              <a:schemeClr val="folHlink"/>
            </a:solidFill>
            <a:ln w="19050" algn="ctr">
              <a:solidFill>
                <a:schemeClr val="tx1"/>
              </a:solidFill>
              <a:miter lim="800000"/>
              <a:headEnd/>
              <a:tailEnd/>
            </a:ln>
          </p:spPr>
          <p:txBody>
            <a:bodyPr wrap="none" lIns="82124" tIns="41061" rIns="82124" bIns="41061" anchor="ctr"/>
            <a:lstStyle/>
            <a:p>
              <a:endParaRPr lang="en-US" sz="4000">
                <a:solidFill>
                  <a:schemeClr val="accent2"/>
                </a:solidFill>
              </a:endParaRPr>
            </a:p>
          </p:txBody>
        </p:sp>
        <p:sp>
          <p:nvSpPr>
            <p:cNvPr id="24617" name="Text Box 92"/>
            <p:cNvSpPr txBox="1">
              <a:spLocks noChangeArrowheads="1"/>
            </p:cNvSpPr>
            <p:nvPr/>
          </p:nvSpPr>
          <p:spPr bwMode="auto">
            <a:xfrm>
              <a:off x="1920" y="1344"/>
              <a:ext cx="384"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gn="ctr">
                <a:lnSpc>
                  <a:spcPct val="90000"/>
                </a:lnSpc>
                <a:spcBef>
                  <a:spcPct val="50000"/>
                </a:spcBef>
              </a:pPr>
              <a:r>
                <a:rPr lang="en-US" sz="900"/>
                <a:t>Internal Service</a:t>
              </a:r>
            </a:p>
          </p:txBody>
        </p:sp>
        <p:sp>
          <p:nvSpPr>
            <p:cNvPr id="24618" name="Text Box 93"/>
            <p:cNvSpPr txBox="1">
              <a:spLocks noChangeArrowheads="1"/>
            </p:cNvSpPr>
            <p:nvPr/>
          </p:nvSpPr>
          <p:spPr bwMode="auto">
            <a:xfrm>
              <a:off x="3216" y="850"/>
              <a:ext cx="624"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gn="ctr">
                <a:lnSpc>
                  <a:spcPct val="90000"/>
                </a:lnSpc>
                <a:spcBef>
                  <a:spcPct val="50000"/>
                </a:spcBef>
              </a:pPr>
              <a:r>
                <a:rPr lang="en-US" sz="900"/>
                <a:t>Externalized Service</a:t>
              </a:r>
            </a:p>
          </p:txBody>
        </p:sp>
        <p:sp>
          <p:nvSpPr>
            <p:cNvPr id="24619" name="Text Box 94"/>
            <p:cNvSpPr txBox="1">
              <a:spLocks noChangeArrowheads="1"/>
            </p:cNvSpPr>
            <p:nvPr/>
          </p:nvSpPr>
          <p:spPr bwMode="auto">
            <a:xfrm>
              <a:off x="864" y="1086"/>
              <a:ext cx="672"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2124" tIns="41061" rIns="82124" bIns="41061">
              <a:spAutoFit/>
            </a:bodyPr>
            <a:lstStyle>
              <a:lvl1pPr defTabSz="814388" eaLnBrk="0" hangingPunct="0">
                <a:defRPr sz="3200">
                  <a:solidFill>
                    <a:schemeClr val="tx1"/>
                  </a:solidFill>
                  <a:latin typeface="GE Inspira Pitch" pitchFamily="34" charset="0"/>
                  <a:cs typeface="Arial" pitchFamily="34" charset="0"/>
                </a:defRPr>
              </a:lvl1pPr>
              <a:lvl2pPr marL="742950" indent="-285750" defTabSz="814388" eaLnBrk="0" hangingPunct="0">
                <a:defRPr sz="3200">
                  <a:solidFill>
                    <a:schemeClr val="tx1"/>
                  </a:solidFill>
                  <a:latin typeface="GE Inspira Pitch" pitchFamily="34" charset="0"/>
                  <a:cs typeface="Arial" pitchFamily="34" charset="0"/>
                </a:defRPr>
              </a:lvl2pPr>
              <a:lvl3pPr marL="1143000" indent="-228600" defTabSz="814388" eaLnBrk="0" hangingPunct="0">
                <a:defRPr sz="3200">
                  <a:solidFill>
                    <a:schemeClr val="tx1"/>
                  </a:solidFill>
                  <a:latin typeface="GE Inspira Pitch" pitchFamily="34" charset="0"/>
                  <a:cs typeface="Arial" pitchFamily="34" charset="0"/>
                </a:defRPr>
              </a:lvl3pPr>
              <a:lvl4pPr marL="1600200" indent="-228600" defTabSz="814388" eaLnBrk="0" hangingPunct="0">
                <a:defRPr sz="3200">
                  <a:solidFill>
                    <a:schemeClr val="tx1"/>
                  </a:solidFill>
                  <a:latin typeface="GE Inspira Pitch" pitchFamily="34" charset="0"/>
                  <a:cs typeface="Arial" pitchFamily="34" charset="0"/>
                </a:defRPr>
              </a:lvl4pPr>
              <a:lvl5pPr marL="2057400" indent="-228600" defTabSz="814388" eaLnBrk="0" hangingPunct="0">
                <a:defRPr sz="3200">
                  <a:solidFill>
                    <a:schemeClr val="tx1"/>
                  </a:solidFill>
                  <a:latin typeface="GE Inspira Pitch" pitchFamily="34" charset="0"/>
                  <a:cs typeface="Arial" pitchFamily="34" charset="0"/>
                </a:defRPr>
              </a:lvl5pPr>
              <a:lvl6pPr marL="25146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6pPr>
              <a:lvl7pPr marL="29718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7pPr>
              <a:lvl8pPr marL="34290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8pPr>
              <a:lvl9pPr marL="3886200" indent="-228600" defTabSz="814388" eaLnBrk="0" fontAlgn="base" hangingPunct="0">
                <a:spcBef>
                  <a:spcPct val="0"/>
                </a:spcBef>
                <a:spcAft>
                  <a:spcPct val="0"/>
                </a:spcAft>
                <a:defRPr sz="3200">
                  <a:solidFill>
                    <a:schemeClr val="tx1"/>
                  </a:solidFill>
                  <a:latin typeface="GE Inspira Pitch" pitchFamily="34" charset="0"/>
                  <a:cs typeface="Arial" pitchFamily="34" charset="0"/>
                </a:defRPr>
              </a:lvl9pPr>
            </a:lstStyle>
            <a:p>
              <a:pPr algn="ctr">
                <a:lnSpc>
                  <a:spcPct val="90000"/>
                </a:lnSpc>
                <a:spcBef>
                  <a:spcPct val="50000"/>
                </a:spcBef>
              </a:pPr>
              <a:r>
                <a:rPr lang="en-US" sz="900"/>
                <a:t> Service Dependencies</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057295"/>
                                        </p:tgtEl>
                                        <p:attrNameLst>
                                          <p:attrName>style.visibility</p:attrName>
                                        </p:attrNameLst>
                                      </p:cBhvr>
                                      <p:to>
                                        <p:strVal val="visible"/>
                                      </p:to>
                                    </p:set>
                                    <p:animEffect transition="in" filter="wipe(left)">
                                      <p:cBhvr>
                                        <p:cTn id="7" dur="2000"/>
                                        <p:tgtEl>
                                          <p:spTgt spid="205729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57219"/>
                                        </p:tgtEl>
                                        <p:attrNameLst>
                                          <p:attrName>style.visibility</p:attrName>
                                        </p:attrNameLst>
                                      </p:cBhvr>
                                      <p:to>
                                        <p:strVal val="visible"/>
                                      </p:to>
                                    </p:set>
                                    <p:animEffect transition="in" filter="fade">
                                      <p:cBhvr>
                                        <p:cTn id="10" dur="1000"/>
                                        <p:tgtEl>
                                          <p:spTgt spid="2057219"/>
                                        </p:tgtEl>
                                      </p:cBhvr>
                                    </p:animEffect>
                                  </p:childTnLst>
                                </p:cTn>
                              </p:par>
                              <p:par>
                                <p:cTn id="11" presetID="10" presetClass="entr" presetSubtype="0" fill="hold" nodeType="withEffect">
                                  <p:stCondLst>
                                    <p:cond delay="0"/>
                                  </p:stCondLst>
                                  <p:childTnLst>
                                    <p:set>
                                      <p:cBhvr>
                                        <p:cTn id="12" dur="1" fill="hold">
                                          <p:stCondLst>
                                            <p:cond delay="0"/>
                                          </p:stCondLst>
                                        </p:cTn>
                                        <p:tgtEl>
                                          <p:spTgt spid="2057218"/>
                                        </p:tgtEl>
                                        <p:attrNameLst>
                                          <p:attrName>style.visibility</p:attrName>
                                        </p:attrNameLst>
                                      </p:cBhvr>
                                      <p:to>
                                        <p:strVal val="visible"/>
                                      </p:to>
                                    </p:set>
                                    <p:animEffect transition="in" filter="fade">
                                      <p:cBhvr>
                                        <p:cTn id="13" dur="1000"/>
                                        <p:tgtEl>
                                          <p:spTgt spid="2057218"/>
                                        </p:tgtEl>
                                      </p:cBhvr>
                                    </p:animEffect>
                                  </p:childTnLst>
                                </p:cTn>
                              </p:par>
                            </p:childTnLst>
                          </p:cTn>
                        </p:par>
                        <p:par>
                          <p:cTn id="14" fill="hold" nodeType="afterGroup">
                            <p:stCondLst>
                              <p:cond delay="2000"/>
                            </p:stCondLst>
                            <p:childTnLst>
                              <p:par>
                                <p:cTn id="15" presetID="10" presetClass="entr" presetSubtype="0" fill="hold" nodeType="afterEffect">
                                  <p:stCondLst>
                                    <p:cond delay="0"/>
                                  </p:stCondLst>
                                  <p:childTnLst>
                                    <p:set>
                                      <p:cBhvr>
                                        <p:cTn id="16" dur="1" fill="hold">
                                          <p:stCondLst>
                                            <p:cond delay="0"/>
                                          </p:stCondLst>
                                        </p:cTn>
                                        <p:tgtEl>
                                          <p:spTgt spid="2057248">
                                            <p:txEl>
                                              <p:pRg st="0" end="0"/>
                                            </p:txEl>
                                          </p:spTgt>
                                        </p:tgtEl>
                                        <p:attrNameLst>
                                          <p:attrName>style.visibility</p:attrName>
                                        </p:attrNameLst>
                                      </p:cBhvr>
                                      <p:to>
                                        <p:strVal val="visible"/>
                                      </p:to>
                                    </p:set>
                                    <p:animEffect transition="in" filter="fade">
                                      <p:cBhvr>
                                        <p:cTn id="17" dur="500"/>
                                        <p:tgtEl>
                                          <p:spTgt spid="2057248">
                                            <p:txEl>
                                              <p:pRg st="0" end="0"/>
                                            </p:txEl>
                                          </p:spTgt>
                                        </p:tgtEl>
                                      </p:cBhvr>
                                    </p:animEffect>
                                  </p:childTnLst>
                                </p:cTn>
                              </p:par>
                            </p:childTnLst>
                          </p:cTn>
                        </p:par>
                        <p:par>
                          <p:cTn id="18" fill="hold" nodeType="afterGroup">
                            <p:stCondLst>
                              <p:cond delay="2500"/>
                            </p:stCondLst>
                            <p:childTnLst>
                              <p:par>
                                <p:cTn id="19" presetID="10" presetClass="entr" presetSubtype="0" fill="hold" nodeType="afterEffect">
                                  <p:stCondLst>
                                    <p:cond delay="0"/>
                                  </p:stCondLst>
                                  <p:childTnLst>
                                    <p:set>
                                      <p:cBhvr>
                                        <p:cTn id="20" dur="1" fill="hold">
                                          <p:stCondLst>
                                            <p:cond delay="0"/>
                                          </p:stCondLst>
                                        </p:cTn>
                                        <p:tgtEl>
                                          <p:spTgt spid="2057248">
                                            <p:txEl>
                                              <p:pRg st="1" end="1"/>
                                            </p:txEl>
                                          </p:spTgt>
                                        </p:tgtEl>
                                        <p:attrNameLst>
                                          <p:attrName>style.visibility</p:attrName>
                                        </p:attrNameLst>
                                      </p:cBhvr>
                                      <p:to>
                                        <p:strVal val="visible"/>
                                      </p:to>
                                    </p:set>
                                    <p:animEffect transition="in" filter="fade">
                                      <p:cBhvr>
                                        <p:cTn id="21" dur="500"/>
                                        <p:tgtEl>
                                          <p:spTgt spid="2057248">
                                            <p:txEl>
                                              <p:pRg st="1" end="1"/>
                                            </p:txEl>
                                          </p:spTgt>
                                        </p:tgtEl>
                                      </p:cBhvr>
                                    </p:animEffect>
                                  </p:childTnLst>
                                </p:cTn>
                              </p:par>
                            </p:childTnLst>
                          </p:cTn>
                        </p:par>
                        <p:par>
                          <p:cTn id="22" fill="hold" nodeType="afterGroup">
                            <p:stCondLst>
                              <p:cond delay="3000"/>
                            </p:stCondLst>
                            <p:childTnLst>
                              <p:par>
                                <p:cTn id="23" presetID="10" presetClass="entr" presetSubtype="0" fill="hold" nodeType="afterEffect">
                                  <p:stCondLst>
                                    <p:cond delay="0"/>
                                  </p:stCondLst>
                                  <p:childTnLst>
                                    <p:set>
                                      <p:cBhvr>
                                        <p:cTn id="24" dur="1" fill="hold">
                                          <p:stCondLst>
                                            <p:cond delay="0"/>
                                          </p:stCondLst>
                                        </p:cTn>
                                        <p:tgtEl>
                                          <p:spTgt spid="2057248">
                                            <p:txEl>
                                              <p:pRg st="2" end="2"/>
                                            </p:txEl>
                                          </p:spTgt>
                                        </p:tgtEl>
                                        <p:attrNameLst>
                                          <p:attrName>style.visibility</p:attrName>
                                        </p:attrNameLst>
                                      </p:cBhvr>
                                      <p:to>
                                        <p:strVal val="visible"/>
                                      </p:to>
                                    </p:set>
                                    <p:animEffect transition="in" filter="fade">
                                      <p:cBhvr>
                                        <p:cTn id="25" dur="500"/>
                                        <p:tgtEl>
                                          <p:spTgt spid="2057248">
                                            <p:txEl>
                                              <p:pRg st="2" end="2"/>
                                            </p:txEl>
                                          </p:spTgt>
                                        </p:tgtEl>
                                      </p:cBhvr>
                                    </p:animEffect>
                                  </p:childTnLst>
                                </p:cTn>
                              </p:par>
                            </p:childTnLst>
                          </p:cTn>
                        </p:par>
                        <p:par>
                          <p:cTn id="26" fill="hold" nodeType="afterGroup">
                            <p:stCondLst>
                              <p:cond delay="3500"/>
                            </p:stCondLst>
                            <p:childTnLst>
                              <p:par>
                                <p:cTn id="27" presetID="10" presetClass="entr" presetSubtype="0" fill="hold" nodeType="afterEffect">
                                  <p:stCondLst>
                                    <p:cond delay="0"/>
                                  </p:stCondLst>
                                  <p:childTnLst>
                                    <p:set>
                                      <p:cBhvr>
                                        <p:cTn id="28" dur="1" fill="hold">
                                          <p:stCondLst>
                                            <p:cond delay="0"/>
                                          </p:stCondLst>
                                        </p:cTn>
                                        <p:tgtEl>
                                          <p:spTgt spid="2057248">
                                            <p:txEl>
                                              <p:pRg st="3" end="3"/>
                                            </p:txEl>
                                          </p:spTgt>
                                        </p:tgtEl>
                                        <p:attrNameLst>
                                          <p:attrName>style.visibility</p:attrName>
                                        </p:attrNameLst>
                                      </p:cBhvr>
                                      <p:to>
                                        <p:strVal val="visible"/>
                                      </p:to>
                                    </p:set>
                                    <p:animEffect transition="in" filter="fade">
                                      <p:cBhvr>
                                        <p:cTn id="29" dur="500"/>
                                        <p:tgtEl>
                                          <p:spTgt spid="2057248">
                                            <p:txEl>
                                              <p:pRg st="3" end="3"/>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2057280"/>
                                        </p:tgtEl>
                                        <p:attrNameLst>
                                          <p:attrName>style.visibility</p:attrName>
                                        </p:attrNameLst>
                                      </p:cBhvr>
                                      <p:to>
                                        <p:strVal val="visible"/>
                                      </p:to>
                                    </p:set>
                                    <p:animEffect transition="in" filter="wipe(left)">
                                      <p:cBhvr>
                                        <p:cTn id="34" dur="1000"/>
                                        <p:tgtEl>
                                          <p:spTgt spid="2057280"/>
                                        </p:tgtEl>
                                      </p:cBhvr>
                                    </p:animEffect>
                                  </p:childTnLst>
                                </p:cTn>
                              </p:par>
                              <p:par>
                                <p:cTn id="35" presetID="9" presetClass="emph" presetSubtype="0" nodeType="withEffect">
                                  <p:stCondLst>
                                    <p:cond delay="0"/>
                                  </p:stCondLst>
                                  <p:childTnLst>
                                    <p:set>
                                      <p:cBhvr rctx="PPT">
                                        <p:cTn id="36" dur="indefinite"/>
                                        <p:tgtEl>
                                          <p:spTgt spid="2057295"/>
                                        </p:tgtEl>
                                        <p:attrNameLst>
                                          <p:attrName>style.opacity</p:attrName>
                                        </p:attrNameLst>
                                      </p:cBhvr>
                                      <p:to>
                                        <p:strVal val="0.5"/>
                                      </p:to>
                                    </p:set>
                                    <p:animEffect filter="image" prLst="opacity: 0.5">
                                      <p:cBhvr rctx="IE">
                                        <p:cTn id="37" dur="indefinite"/>
                                        <p:tgtEl>
                                          <p:spTgt spid="2057295"/>
                                        </p:tgtEl>
                                      </p:cBhvr>
                                    </p:animEffect>
                                  </p:childTnLst>
                                </p:cTn>
                              </p:par>
                            </p:childTnLst>
                          </p:cTn>
                        </p:par>
                        <p:par>
                          <p:cTn id="38" fill="hold" nodeType="afterGroup">
                            <p:stCondLst>
                              <p:cond delay="1000"/>
                            </p:stCondLst>
                            <p:childTnLst>
                              <p:par>
                                <p:cTn id="39" presetID="22" presetClass="entr" presetSubtype="4" fill="hold" nodeType="afterEffect">
                                  <p:stCondLst>
                                    <p:cond delay="0"/>
                                  </p:stCondLst>
                                  <p:childTnLst>
                                    <p:set>
                                      <p:cBhvr>
                                        <p:cTn id="40" dur="1" fill="hold">
                                          <p:stCondLst>
                                            <p:cond delay="0"/>
                                          </p:stCondLst>
                                        </p:cTn>
                                        <p:tgtEl>
                                          <p:spTgt spid="2057234"/>
                                        </p:tgtEl>
                                        <p:attrNameLst>
                                          <p:attrName>style.visibility</p:attrName>
                                        </p:attrNameLst>
                                      </p:cBhvr>
                                      <p:to>
                                        <p:strVal val="visible"/>
                                      </p:to>
                                    </p:set>
                                    <p:animEffect transition="in" filter="wipe(down)">
                                      <p:cBhvr>
                                        <p:cTn id="41" dur="1000"/>
                                        <p:tgtEl>
                                          <p:spTgt spid="2057234"/>
                                        </p:tgtEl>
                                      </p:cBhvr>
                                    </p:animEffect>
                                  </p:childTnLst>
                                </p:cTn>
                              </p:par>
                            </p:childTnLst>
                          </p:cTn>
                        </p:par>
                        <p:par>
                          <p:cTn id="42" fill="hold" nodeType="afterGroup">
                            <p:stCondLst>
                              <p:cond delay="2000"/>
                            </p:stCondLst>
                            <p:childTnLst>
                              <p:par>
                                <p:cTn id="43" presetID="10" presetClass="entr" presetSubtype="0" fill="hold" nodeType="afterEffect">
                                  <p:stCondLst>
                                    <p:cond delay="0"/>
                                  </p:stCondLst>
                                  <p:childTnLst>
                                    <p:set>
                                      <p:cBhvr>
                                        <p:cTn id="44" dur="1" fill="hold">
                                          <p:stCondLst>
                                            <p:cond delay="0"/>
                                          </p:stCondLst>
                                        </p:cTn>
                                        <p:tgtEl>
                                          <p:spTgt spid="2057249">
                                            <p:txEl>
                                              <p:pRg st="0" end="0"/>
                                            </p:txEl>
                                          </p:spTgt>
                                        </p:tgtEl>
                                        <p:attrNameLst>
                                          <p:attrName>style.visibility</p:attrName>
                                        </p:attrNameLst>
                                      </p:cBhvr>
                                      <p:to>
                                        <p:strVal val="visible"/>
                                      </p:to>
                                    </p:set>
                                    <p:animEffect transition="in" filter="fade">
                                      <p:cBhvr>
                                        <p:cTn id="45" dur="500"/>
                                        <p:tgtEl>
                                          <p:spTgt spid="2057249">
                                            <p:txEl>
                                              <p:pRg st="0" end="0"/>
                                            </p:txEl>
                                          </p:spTgt>
                                        </p:tgtEl>
                                      </p:cBhvr>
                                    </p:animEffect>
                                  </p:childTnLst>
                                </p:cTn>
                              </p:par>
                            </p:childTnLst>
                          </p:cTn>
                        </p:par>
                        <p:par>
                          <p:cTn id="46" fill="hold" nodeType="afterGroup">
                            <p:stCondLst>
                              <p:cond delay="2500"/>
                            </p:stCondLst>
                            <p:childTnLst>
                              <p:par>
                                <p:cTn id="47" presetID="10" presetClass="entr" presetSubtype="0" fill="hold" nodeType="afterEffect">
                                  <p:stCondLst>
                                    <p:cond delay="0"/>
                                  </p:stCondLst>
                                  <p:childTnLst>
                                    <p:set>
                                      <p:cBhvr>
                                        <p:cTn id="48" dur="1" fill="hold">
                                          <p:stCondLst>
                                            <p:cond delay="0"/>
                                          </p:stCondLst>
                                        </p:cTn>
                                        <p:tgtEl>
                                          <p:spTgt spid="2057249">
                                            <p:txEl>
                                              <p:pRg st="1" end="1"/>
                                            </p:txEl>
                                          </p:spTgt>
                                        </p:tgtEl>
                                        <p:attrNameLst>
                                          <p:attrName>style.visibility</p:attrName>
                                        </p:attrNameLst>
                                      </p:cBhvr>
                                      <p:to>
                                        <p:strVal val="visible"/>
                                      </p:to>
                                    </p:set>
                                    <p:animEffect transition="in" filter="fade">
                                      <p:cBhvr>
                                        <p:cTn id="49" dur="500"/>
                                        <p:tgtEl>
                                          <p:spTgt spid="2057249">
                                            <p:txEl>
                                              <p:pRg st="1" end="1"/>
                                            </p:txEl>
                                          </p:spTgt>
                                        </p:tgtEl>
                                      </p:cBhvr>
                                    </p:animEffect>
                                  </p:childTnLst>
                                </p:cTn>
                              </p:par>
                            </p:childTnLst>
                          </p:cTn>
                        </p:par>
                        <p:par>
                          <p:cTn id="50" fill="hold" nodeType="afterGroup">
                            <p:stCondLst>
                              <p:cond delay="3000"/>
                            </p:stCondLst>
                            <p:childTnLst>
                              <p:par>
                                <p:cTn id="51" presetID="10" presetClass="entr" presetSubtype="0" fill="hold" nodeType="afterEffect">
                                  <p:stCondLst>
                                    <p:cond delay="0"/>
                                  </p:stCondLst>
                                  <p:childTnLst>
                                    <p:set>
                                      <p:cBhvr>
                                        <p:cTn id="52" dur="1" fill="hold">
                                          <p:stCondLst>
                                            <p:cond delay="0"/>
                                          </p:stCondLst>
                                        </p:cTn>
                                        <p:tgtEl>
                                          <p:spTgt spid="2057249">
                                            <p:txEl>
                                              <p:pRg st="2" end="2"/>
                                            </p:txEl>
                                          </p:spTgt>
                                        </p:tgtEl>
                                        <p:attrNameLst>
                                          <p:attrName>style.visibility</p:attrName>
                                        </p:attrNameLst>
                                      </p:cBhvr>
                                      <p:to>
                                        <p:strVal val="visible"/>
                                      </p:to>
                                    </p:set>
                                    <p:animEffect transition="in" filter="fade">
                                      <p:cBhvr>
                                        <p:cTn id="53" dur="500"/>
                                        <p:tgtEl>
                                          <p:spTgt spid="2057249">
                                            <p:txEl>
                                              <p:pRg st="2" end="2"/>
                                            </p:txEl>
                                          </p:spTgt>
                                        </p:tgtEl>
                                      </p:cBhvr>
                                    </p:animEffect>
                                  </p:childTnLst>
                                </p:cTn>
                              </p:par>
                            </p:childTnLst>
                          </p:cTn>
                        </p:par>
                        <p:par>
                          <p:cTn id="54" fill="hold" nodeType="afterGroup">
                            <p:stCondLst>
                              <p:cond delay="3500"/>
                            </p:stCondLst>
                            <p:childTnLst>
                              <p:par>
                                <p:cTn id="55" presetID="10" presetClass="entr" presetSubtype="0" fill="hold" nodeType="afterEffect">
                                  <p:stCondLst>
                                    <p:cond delay="0"/>
                                  </p:stCondLst>
                                  <p:childTnLst>
                                    <p:set>
                                      <p:cBhvr>
                                        <p:cTn id="56" dur="1" fill="hold">
                                          <p:stCondLst>
                                            <p:cond delay="0"/>
                                          </p:stCondLst>
                                        </p:cTn>
                                        <p:tgtEl>
                                          <p:spTgt spid="2057249">
                                            <p:txEl>
                                              <p:pRg st="3" end="3"/>
                                            </p:txEl>
                                          </p:spTgt>
                                        </p:tgtEl>
                                        <p:attrNameLst>
                                          <p:attrName>style.visibility</p:attrName>
                                        </p:attrNameLst>
                                      </p:cBhvr>
                                      <p:to>
                                        <p:strVal val="visible"/>
                                      </p:to>
                                    </p:set>
                                    <p:animEffect transition="in" filter="fade">
                                      <p:cBhvr>
                                        <p:cTn id="57" dur="500"/>
                                        <p:tgtEl>
                                          <p:spTgt spid="2057249">
                                            <p:txEl>
                                              <p:pRg st="3" end="3"/>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2057268"/>
                                        </p:tgtEl>
                                        <p:attrNameLst>
                                          <p:attrName>style.visibility</p:attrName>
                                        </p:attrNameLst>
                                      </p:cBhvr>
                                      <p:to>
                                        <p:strVal val="visible"/>
                                      </p:to>
                                    </p:set>
                                    <p:animEffect transition="in" filter="wipe(left)">
                                      <p:cBhvr>
                                        <p:cTn id="62" dur="1000"/>
                                        <p:tgtEl>
                                          <p:spTgt spid="2057268"/>
                                        </p:tgtEl>
                                      </p:cBhvr>
                                    </p:animEffect>
                                  </p:childTnLst>
                                </p:cTn>
                              </p:par>
                              <p:par>
                                <p:cTn id="63" presetID="9" presetClass="emph" presetSubtype="0" nodeType="withEffect">
                                  <p:stCondLst>
                                    <p:cond delay="0"/>
                                  </p:stCondLst>
                                  <p:childTnLst>
                                    <p:set>
                                      <p:cBhvr rctx="PPT">
                                        <p:cTn id="64" dur="indefinite"/>
                                        <p:tgtEl>
                                          <p:spTgt spid="2057280"/>
                                        </p:tgtEl>
                                        <p:attrNameLst>
                                          <p:attrName>style.opacity</p:attrName>
                                        </p:attrNameLst>
                                      </p:cBhvr>
                                      <p:to>
                                        <p:strVal val="0.5"/>
                                      </p:to>
                                    </p:set>
                                    <p:animEffect filter="image" prLst="opacity: 0.5">
                                      <p:cBhvr rctx="IE">
                                        <p:cTn id="65" dur="indefinite"/>
                                        <p:tgtEl>
                                          <p:spTgt spid="2057280"/>
                                        </p:tgtEl>
                                      </p:cBhvr>
                                    </p:animEffect>
                                  </p:childTnLst>
                                </p:cTn>
                              </p:par>
                              <p:par>
                                <p:cTn id="66" presetID="9" presetClass="emph" presetSubtype="0" nodeType="withEffect">
                                  <p:stCondLst>
                                    <p:cond delay="0"/>
                                  </p:stCondLst>
                                  <p:childTnLst>
                                    <p:set>
                                      <p:cBhvr rctx="PPT">
                                        <p:cTn id="67" dur="indefinite"/>
                                        <p:tgtEl>
                                          <p:spTgt spid="2057234"/>
                                        </p:tgtEl>
                                        <p:attrNameLst>
                                          <p:attrName>style.opacity</p:attrName>
                                        </p:attrNameLst>
                                      </p:cBhvr>
                                      <p:to>
                                        <p:strVal val="0.5"/>
                                      </p:to>
                                    </p:set>
                                    <p:animEffect filter="image" prLst="opacity: 0.5">
                                      <p:cBhvr rctx="IE">
                                        <p:cTn id="68" dur="indefinite"/>
                                        <p:tgtEl>
                                          <p:spTgt spid="2057234"/>
                                        </p:tgtEl>
                                      </p:cBhvr>
                                    </p:animEffect>
                                  </p:childTnLst>
                                </p:cTn>
                              </p:par>
                            </p:childTnLst>
                          </p:cTn>
                        </p:par>
                        <p:par>
                          <p:cTn id="69" fill="hold" nodeType="afterGroup">
                            <p:stCondLst>
                              <p:cond delay="1000"/>
                            </p:stCondLst>
                            <p:childTnLst>
                              <p:par>
                                <p:cTn id="70" presetID="22" presetClass="entr" presetSubtype="4" fill="hold" nodeType="afterEffect">
                                  <p:stCondLst>
                                    <p:cond delay="0"/>
                                  </p:stCondLst>
                                  <p:childTnLst>
                                    <p:set>
                                      <p:cBhvr>
                                        <p:cTn id="71" dur="1" fill="hold">
                                          <p:stCondLst>
                                            <p:cond delay="0"/>
                                          </p:stCondLst>
                                        </p:cTn>
                                        <p:tgtEl>
                                          <p:spTgt spid="2057240"/>
                                        </p:tgtEl>
                                        <p:attrNameLst>
                                          <p:attrName>style.visibility</p:attrName>
                                        </p:attrNameLst>
                                      </p:cBhvr>
                                      <p:to>
                                        <p:strVal val="visible"/>
                                      </p:to>
                                    </p:set>
                                    <p:animEffect transition="in" filter="wipe(down)">
                                      <p:cBhvr>
                                        <p:cTn id="72" dur="1000"/>
                                        <p:tgtEl>
                                          <p:spTgt spid="2057240"/>
                                        </p:tgtEl>
                                      </p:cBhvr>
                                    </p:animEffect>
                                  </p:childTnLst>
                                </p:cTn>
                              </p:par>
                            </p:childTnLst>
                          </p:cTn>
                        </p:par>
                        <p:par>
                          <p:cTn id="73" fill="hold" nodeType="afterGroup">
                            <p:stCondLst>
                              <p:cond delay="2000"/>
                            </p:stCondLst>
                            <p:childTnLst>
                              <p:par>
                                <p:cTn id="74" presetID="10" presetClass="entr" presetSubtype="0" fill="hold" nodeType="afterEffect">
                                  <p:stCondLst>
                                    <p:cond delay="0"/>
                                  </p:stCondLst>
                                  <p:childTnLst>
                                    <p:set>
                                      <p:cBhvr>
                                        <p:cTn id="75" dur="1" fill="hold">
                                          <p:stCondLst>
                                            <p:cond delay="0"/>
                                          </p:stCondLst>
                                        </p:cTn>
                                        <p:tgtEl>
                                          <p:spTgt spid="2057251">
                                            <p:txEl>
                                              <p:pRg st="0" end="0"/>
                                            </p:txEl>
                                          </p:spTgt>
                                        </p:tgtEl>
                                        <p:attrNameLst>
                                          <p:attrName>style.visibility</p:attrName>
                                        </p:attrNameLst>
                                      </p:cBhvr>
                                      <p:to>
                                        <p:strVal val="visible"/>
                                      </p:to>
                                    </p:set>
                                    <p:animEffect transition="in" filter="fade">
                                      <p:cBhvr>
                                        <p:cTn id="76" dur="500"/>
                                        <p:tgtEl>
                                          <p:spTgt spid="2057251">
                                            <p:txEl>
                                              <p:pRg st="0" end="0"/>
                                            </p:txEl>
                                          </p:spTgt>
                                        </p:tgtEl>
                                      </p:cBhvr>
                                    </p:animEffect>
                                  </p:childTnLst>
                                </p:cTn>
                              </p:par>
                            </p:childTnLst>
                          </p:cTn>
                        </p:par>
                        <p:par>
                          <p:cTn id="77" fill="hold" nodeType="afterGroup">
                            <p:stCondLst>
                              <p:cond delay="2500"/>
                            </p:stCondLst>
                            <p:childTnLst>
                              <p:par>
                                <p:cTn id="78" presetID="10" presetClass="entr" presetSubtype="0" fill="hold" nodeType="afterEffect">
                                  <p:stCondLst>
                                    <p:cond delay="0"/>
                                  </p:stCondLst>
                                  <p:childTnLst>
                                    <p:set>
                                      <p:cBhvr>
                                        <p:cTn id="79" dur="1" fill="hold">
                                          <p:stCondLst>
                                            <p:cond delay="0"/>
                                          </p:stCondLst>
                                        </p:cTn>
                                        <p:tgtEl>
                                          <p:spTgt spid="2057251">
                                            <p:txEl>
                                              <p:pRg st="1" end="1"/>
                                            </p:txEl>
                                          </p:spTgt>
                                        </p:tgtEl>
                                        <p:attrNameLst>
                                          <p:attrName>style.visibility</p:attrName>
                                        </p:attrNameLst>
                                      </p:cBhvr>
                                      <p:to>
                                        <p:strVal val="visible"/>
                                      </p:to>
                                    </p:set>
                                    <p:animEffect transition="in" filter="fade">
                                      <p:cBhvr>
                                        <p:cTn id="80" dur="500"/>
                                        <p:tgtEl>
                                          <p:spTgt spid="2057251">
                                            <p:txEl>
                                              <p:pRg st="1" end="1"/>
                                            </p:txEl>
                                          </p:spTgt>
                                        </p:tgtEl>
                                      </p:cBhvr>
                                    </p:animEffect>
                                  </p:childTnLst>
                                </p:cTn>
                              </p:par>
                            </p:childTnLst>
                          </p:cTn>
                        </p:par>
                        <p:par>
                          <p:cTn id="81" fill="hold" nodeType="afterGroup">
                            <p:stCondLst>
                              <p:cond delay="3000"/>
                            </p:stCondLst>
                            <p:childTnLst>
                              <p:par>
                                <p:cTn id="82" presetID="10" presetClass="entr" presetSubtype="0" fill="hold" nodeType="afterEffect">
                                  <p:stCondLst>
                                    <p:cond delay="0"/>
                                  </p:stCondLst>
                                  <p:childTnLst>
                                    <p:set>
                                      <p:cBhvr>
                                        <p:cTn id="83" dur="1" fill="hold">
                                          <p:stCondLst>
                                            <p:cond delay="0"/>
                                          </p:stCondLst>
                                        </p:cTn>
                                        <p:tgtEl>
                                          <p:spTgt spid="2057251">
                                            <p:txEl>
                                              <p:pRg st="2" end="2"/>
                                            </p:txEl>
                                          </p:spTgt>
                                        </p:tgtEl>
                                        <p:attrNameLst>
                                          <p:attrName>style.visibility</p:attrName>
                                        </p:attrNameLst>
                                      </p:cBhvr>
                                      <p:to>
                                        <p:strVal val="visible"/>
                                      </p:to>
                                    </p:set>
                                    <p:animEffect transition="in" filter="fade">
                                      <p:cBhvr>
                                        <p:cTn id="84" dur="500"/>
                                        <p:tgtEl>
                                          <p:spTgt spid="2057251">
                                            <p:txEl>
                                              <p:pRg st="2" end="2"/>
                                            </p:txEl>
                                          </p:spTgt>
                                        </p:tgtEl>
                                      </p:cBhvr>
                                    </p:animEffect>
                                  </p:childTnLst>
                                </p:cTn>
                              </p:par>
                            </p:childTnLst>
                          </p:cTn>
                        </p:par>
                        <p:par>
                          <p:cTn id="85" fill="hold" nodeType="afterGroup">
                            <p:stCondLst>
                              <p:cond delay="3500"/>
                            </p:stCondLst>
                            <p:childTnLst>
                              <p:par>
                                <p:cTn id="86" presetID="10" presetClass="entr" presetSubtype="0" fill="hold" nodeType="afterEffect">
                                  <p:stCondLst>
                                    <p:cond delay="0"/>
                                  </p:stCondLst>
                                  <p:childTnLst>
                                    <p:set>
                                      <p:cBhvr>
                                        <p:cTn id="87" dur="1" fill="hold">
                                          <p:stCondLst>
                                            <p:cond delay="0"/>
                                          </p:stCondLst>
                                        </p:cTn>
                                        <p:tgtEl>
                                          <p:spTgt spid="2057251">
                                            <p:txEl>
                                              <p:pRg st="3" end="3"/>
                                            </p:txEl>
                                          </p:spTgt>
                                        </p:tgtEl>
                                        <p:attrNameLst>
                                          <p:attrName>style.visibility</p:attrName>
                                        </p:attrNameLst>
                                      </p:cBhvr>
                                      <p:to>
                                        <p:strVal val="visible"/>
                                      </p:to>
                                    </p:set>
                                    <p:animEffect transition="in" filter="fade">
                                      <p:cBhvr>
                                        <p:cTn id="88" dur="500"/>
                                        <p:tgtEl>
                                          <p:spTgt spid="2057251">
                                            <p:txEl>
                                              <p:pRg st="3" end="3"/>
                                            </p:txEl>
                                          </p:spTgt>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22" presetClass="entr" presetSubtype="8" fill="hold" nodeType="clickEffect">
                                  <p:stCondLst>
                                    <p:cond delay="0"/>
                                  </p:stCondLst>
                                  <p:childTnLst>
                                    <p:set>
                                      <p:cBhvr>
                                        <p:cTn id="92" dur="1" fill="hold">
                                          <p:stCondLst>
                                            <p:cond delay="0"/>
                                          </p:stCondLst>
                                        </p:cTn>
                                        <p:tgtEl>
                                          <p:spTgt spid="2057255"/>
                                        </p:tgtEl>
                                        <p:attrNameLst>
                                          <p:attrName>style.visibility</p:attrName>
                                        </p:attrNameLst>
                                      </p:cBhvr>
                                      <p:to>
                                        <p:strVal val="visible"/>
                                      </p:to>
                                    </p:set>
                                    <p:animEffect transition="in" filter="wipe(left)">
                                      <p:cBhvr>
                                        <p:cTn id="93" dur="1000"/>
                                        <p:tgtEl>
                                          <p:spTgt spid="2057255"/>
                                        </p:tgtEl>
                                      </p:cBhvr>
                                    </p:animEffect>
                                  </p:childTnLst>
                                </p:cTn>
                              </p:par>
                            </p:childTnLst>
                          </p:cTn>
                        </p:par>
                        <p:par>
                          <p:cTn id="94" fill="hold" nodeType="afterGroup">
                            <p:stCondLst>
                              <p:cond delay="1000"/>
                            </p:stCondLst>
                            <p:childTnLst>
                              <p:par>
                                <p:cTn id="95" presetID="22" presetClass="entr" presetSubtype="4" fill="hold" nodeType="afterEffect">
                                  <p:stCondLst>
                                    <p:cond delay="0"/>
                                  </p:stCondLst>
                                  <p:childTnLst>
                                    <p:set>
                                      <p:cBhvr>
                                        <p:cTn id="96" dur="1" fill="hold">
                                          <p:stCondLst>
                                            <p:cond delay="0"/>
                                          </p:stCondLst>
                                        </p:cTn>
                                        <p:tgtEl>
                                          <p:spTgt spid="2057230"/>
                                        </p:tgtEl>
                                        <p:attrNameLst>
                                          <p:attrName>style.visibility</p:attrName>
                                        </p:attrNameLst>
                                      </p:cBhvr>
                                      <p:to>
                                        <p:strVal val="visible"/>
                                      </p:to>
                                    </p:set>
                                    <p:animEffect transition="in" filter="wipe(down)">
                                      <p:cBhvr>
                                        <p:cTn id="97" dur="500"/>
                                        <p:tgtEl>
                                          <p:spTgt spid="2057230"/>
                                        </p:tgtEl>
                                      </p:cBhvr>
                                    </p:animEffect>
                                  </p:childTnLst>
                                </p:cTn>
                              </p:par>
                              <p:par>
                                <p:cTn id="98" presetID="9" presetClass="emph" presetSubtype="0" nodeType="withEffect">
                                  <p:stCondLst>
                                    <p:cond delay="0"/>
                                  </p:stCondLst>
                                  <p:childTnLst>
                                    <p:set>
                                      <p:cBhvr rctx="PPT">
                                        <p:cTn id="99" dur="indefinite"/>
                                        <p:tgtEl>
                                          <p:spTgt spid="2057268"/>
                                        </p:tgtEl>
                                        <p:attrNameLst>
                                          <p:attrName>style.opacity</p:attrName>
                                        </p:attrNameLst>
                                      </p:cBhvr>
                                      <p:to>
                                        <p:strVal val="0.5"/>
                                      </p:to>
                                    </p:set>
                                    <p:animEffect filter="image" prLst="opacity: 0.5">
                                      <p:cBhvr rctx="IE">
                                        <p:cTn id="100" dur="indefinite"/>
                                        <p:tgtEl>
                                          <p:spTgt spid="2057268"/>
                                        </p:tgtEl>
                                      </p:cBhvr>
                                    </p:animEffect>
                                  </p:childTnLst>
                                </p:cTn>
                              </p:par>
                              <p:par>
                                <p:cTn id="101" presetID="9" presetClass="emph" presetSubtype="0" nodeType="withEffect">
                                  <p:stCondLst>
                                    <p:cond delay="0"/>
                                  </p:stCondLst>
                                  <p:childTnLst>
                                    <p:set>
                                      <p:cBhvr rctx="PPT">
                                        <p:cTn id="102" dur="indefinite"/>
                                        <p:tgtEl>
                                          <p:spTgt spid="2057240"/>
                                        </p:tgtEl>
                                        <p:attrNameLst>
                                          <p:attrName>style.opacity</p:attrName>
                                        </p:attrNameLst>
                                      </p:cBhvr>
                                      <p:to>
                                        <p:strVal val="0.5"/>
                                      </p:to>
                                    </p:set>
                                    <p:animEffect filter="image" prLst="opacity: 0.5">
                                      <p:cBhvr rctx="IE">
                                        <p:cTn id="103" dur="indefinite"/>
                                        <p:tgtEl>
                                          <p:spTgt spid="2057240"/>
                                        </p:tgtEl>
                                      </p:cBhvr>
                                    </p:animEffect>
                                  </p:childTnLst>
                                </p:cTn>
                              </p:par>
                            </p:childTnLst>
                          </p:cTn>
                        </p:par>
                        <p:par>
                          <p:cTn id="104" fill="hold" nodeType="afterGroup">
                            <p:stCondLst>
                              <p:cond delay="1500"/>
                            </p:stCondLst>
                            <p:childTnLst>
                              <p:par>
                                <p:cTn id="105" presetID="10" presetClass="entr" presetSubtype="0" fill="hold" nodeType="afterEffect">
                                  <p:stCondLst>
                                    <p:cond delay="0"/>
                                  </p:stCondLst>
                                  <p:childTnLst>
                                    <p:set>
                                      <p:cBhvr>
                                        <p:cTn id="106" dur="1" fill="hold">
                                          <p:stCondLst>
                                            <p:cond delay="0"/>
                                          </p:stCondLst>
                                        </p:cTn>
                                        <p:tgtEl>
                                          <p:spTgt spid="2057252">
                                            <p:txEl>
                                              <p:pRg st="0" end="0"/>
                                            </p:txEl>
                                          </p:spTgt>
                                        </p:tgtEl>
                                        <p:attrNameLst>
                                          <p:attrName>style.visibility</p:attrName>
                                        </p:attrNameLst>
                                      </p:cBhvr>
                                      <p:to>
                                        <p:strVal val="visible"/>
                                      </p:to>
                                    </p:set>
                                    <p:animEffect transition="in" filter="fade">
                                      <p:cBhvr>
                                        <p:cTn id="107" dur="500"/>
                                        <p:tgtEl>
                                          <p:spTgt spid="2057252">
                                            <p:txEl>
                                              <p:pRg st="0" end="0"/>
                                            </p:txEl>
                                          </p:spTgt>
                                        </p:tgtEl>
                                      </p:cBhvr>
                                    </p:animEffect>
                                  </p:childTnLst>
                                </p:cTn>
                              </p:par>
                            </p:childTnLst>
                          </p:cTn>
                        </p:par>
                        <p:par>
                          <p:cTn id="108" fill="hold" nodeType="afterGroup">
                            <p:stCondLst>
                              <p:cond delay="2000"/>
                            </p:stCondLst>
                            <p:childTnLst>
                              <p:par>
                                <p:cTn id="109" presetID="10" presetClass="entr" presetSubtype="0" fill="hold" nodeType="afterEffect">
                                  <p:stCondLst>
                                    <p:cond delay="0"/>
                                  </p:stCondLst>
                                  <p:childTnLst>
                                    <p:set>
                                      <p:cBhvr>
                                        <p:cTn id="110" dur="1" fill="hold">
                                          <p:stCondLst>
                                            <p:cond delay="0"/>
                                          </p:stCondLst>
                                        </p:cTn>
                                        <p:tgtEl>
                                          <p:spTgt spid="2057252">
                                            <p:txEl>
                                              <p:pRg st="1" end="1"/>
                                            </p:txEl>
                                          </p:spTgt>
                                        </p:tgtEl>
                                        <p:attrNameLst>
                                          <p:attrName>style.visibility</p:attrName>
                                        </p:attrNameLst>
                                      </p:cBhvr>
                                      <p:to>
                                        <p:strVal val="visible"/>
                                      </p:to>
                                    </p:set>
                                    <p:animEffect transition="in" filter="fade">
                                      <p:cBhvr>
                                        <p:cTn id="111" dur="500"/>
                                        <p:tgtEl>
                                          <p:spTgt spid="2057252">
                                            <p:txEl>
                                              <p:pRg st="1" end="1"/>
                                            </p:txEl>
                                          </p:spTgt>
                                        </p:tgtEl>
                                      </p:cBhvr>
                                    </p:animEffect>
                                  </p:childTnLst>
                                </p:cTn>
                              </p:par>
                            </p:childTnLst>
                          </p:cTn>
                        </p:par>
                        <p:par>
                          <p:cTn id="112" fill="hold" nodeType="afterGroup">
                            <p:stCondLst>
                              <p:cond delay="2500"/>
                            </p:stCondLst>
                            <p:childTnLst>
                              <p:par>
                                <p:cTn id="113" presetID="10" presetClass="entr" presetSubtype="0" fill="hold" nodeType="afterEffect">
                                  <p:stCondLst>
                                    <p:cond delay="0"/>
                                  </p:stCondLst>
                                  <p:childTnLst>
                                    <p:set>
                                      <p:cBhvr>
                                        <p:cTn id="114" dur="1" fill="hold">
                                          <p:stCondLst>
                                            <p:cond delay="0"/>
                                          </p:stCondLst>
                                        </p:cTn>
                                        <p:tgtEl>
                                          <p:spTgt spid="2057252">
                                            <p:txEl>
                                              <p:pRg st="2" end="2"/>
                                            </p:txEl>
                                          </p:spTgt>
                                        </p:tgtEl>
                                        <p:attrNameLst>
                                          <p:attrName>style.visibility</p:attrName>
                                        </p:attrNameLst>
                                      </p:cBhvr>
                                      <p:to>
                                        <p:strVal val="visible"/>
                                      </p:to>
                                    </p:set>
                                    <p:animEffect transition="in" filter="fade">
                                      <p:cBhvr>
                                        <p:cTn id="115" dur="500"/>
                                        <p:tgtEl>
                                          <p:spTgt spid="2057252">
                                            <p:txEl>
                                              <p:pRg st="2" end="2"/>
                                            </p:txEl>
                                          </p:spTgt>
                                        </p:tgtEl>
                                      </p:cBhvr>
                                    </p:animEffect>
                                  </p:childTnLst>
                                </p:cTn>
                              </p:par>
                            </p:childTnLst>
                          </p:cTn>
                        </p:par>
                        <p:par>
                          <p:cTn id="116" fill="hold" nodeType="afterGroup">
                            <p:stCondLst>
                              <p:cond delay="3000"/>
                            </p:stCondLst>
                            <p:childTnLst>
                              <p:par>
                                <p:cTn id="117" presetID="10" presetClass="entr" presetSubtype="0" fill="hold" nodeType="afterEffect">
                                  <p:stCondLst>
                                    <p:cond delay="0"/>
                                  </p:stCondLst>
                                  <p:childTnLst>
                                    <p:set>
                                      <p:cBhvr>
                                        <p:cTn id="118" dur="1" fill="hold">
                                          <p:stCondLst>
                                            <p:cond delay="0"/>
                                          </p:stCondLst>
                                        </p:cTn>
                                        <p:tgtEl>
                                          <p:spTgt spid="2057252">
                                            <p:txEl>
                                              <p:pRg st="3" end="3"/>
                                            </p:txEl>
                                          </p:spTgt>
                                        </p:tgtEl>
                                        <p:attrNameLst>
                                          <p:attrName>style.visibility</p:attrName>
                                        </p:attrNameLst>
                                      </p:cBhvr>
                                      <p:to>
                                        <p:strVal val="visible"/>
                                      </p:to>
                                    </p:set>
                                    <p:animEffect transition="in" filter="fade">
                                      <p:cBhvr>
                                        <p:cTn id="119" dur="500"/>
                                        <p:tgtEl>
                                          <p:spTgt spid="2057252">
                                            <p:txEl>
                                              <p:pRg st="3" end="3"/>
                                            </p:txEl>
                                          </p:spTgt>
                                        </p:tgtEl>
                                      </p:cBhvr>
                                    </p:animEffect>
                                  </p:childTnLst>
                                </p:cTn>
                              </p:par>
                            </p:childTnLst>
                          </p:cTn>
                        </p:par>
                        <p:par>
                          <p:cTn id="120" fill="hold" nodeType="afterGroup">
                            <p:stCondLst>
                              <p:cond delay="3500"/>
                            </p:stCondLst>
                            <p:childTnLst>
                              <p:par>
                                <p:cTn id="121" presetID="10" presetClass="entr" presetSubtype="0" fill="hold" grpId="0" nodeType="afterEffect">
                                  <p:stCondLst>
                                    <p:cond delay="0"/>
                                  </p:stCondLst>
                                  <p:childTnLst>
                                    <p:set>
                                      <p:cBhvr>
                                        <p:cTn id="122" dur="1" fill="hold">
                                          <p:stCondLst>
                                            <p:cond delay="0"/>
                                          </p:stCondLst>
                                        </p:cTn>
                                        <p:tgtEl>
                                          <p:spTgt spid="2057247"/>
                                        </p:tgtEl>
                                        <p:attrNameLst>
                                          <p:attrName>style.visibility</p:attrName>
                                        </p:attrNameLst>
                                      </p:cBhvr>
                                      <p:to>
                                        <p:strVal val="visible"/>
                                      </p:to>
                                    </p:set>
                                    <p:animEffect transition="in" filter="fade">
                                      <p:cBhvr>
                                        <p:cTn id="123" dur="500"/>
                                        <p:tgtEl>
                                          <p:spTgt spid="2057247"/>
                                        </p:tgtEl>
                                      </p:cBhvr>
                                    </p:animEffect>
                                  </p:childTnLst>
                                </p:cTn>
                              </p:par>
                              <p:par>
                                <p:cTn id="124" presetID="9" presetClass="emph" presetSubtype="0" nodeType="withEffect">
                                  <p:stCondLst>
                                    <p:cond delay="0"/>
                                  </p:stCondLst>
                                  <p:childTnLst>
                                    <p:set>
                                      <p:cBhvr rctx="PPT">
                                        <p:cTn id="125" dur="indefinite"/>
                                        <p:tgtEl>
                                          <p:spTgt spid="2057255"/>
                                        </p:tgtEl>
                                        <p:attrNameLst>
                                          <p:attrName>style.opacity</p:attrName>
                                        </p:attrNameLst>
                                      </p:cBhvr>
                                      <p:to>
                                        <p:strVal val="0.5"/>
                                      </p:to>
                                    </p:set>
                                    <p:animEffect filter="image" prLst="opacity: 0.5">
                                      <p:cBhvr rctx="IE">
                                        <p:cTn id="126" dur="indefinite"/>
                                        <p:tgtEl>
                                          <p:spTgt spid="2057255"/>
                                        </p:tgtEl>
                                      </p:cBhvr>
                                    </p:animEffect>
                                  </p:childTnLst>
                                </p:cTn>
                              </p:par>
                              <p:par>
                                <p:cTn id="127" presetID="9" presetClass="emph" presetSubtype="0" nodeType="withEffect">
                                  <p:stCondLst>
                                    <p:cond delay="0"/>
                                  </p:stCondLst>
                                  <p:childTnLst>
                                    <p:set>
                                      <p:cBhvr rctx="PPT">
                                        <p:cTn id="128" dur="indefinite"/>
                                        <p:tgtEl>
                                          <p:spTgt spid="2057230"/>
                                        </p:tgtEl>
                                        <p:attrNameLst>
                                          <p:attrName>style.opacity</p:attrName>
                                        </p:attrNameLst>
                                      </p:cBhvr>
                                      <p:to>
                                        <p:strVal val="0.5"/>
                                      </p:to>
                                    </p:set>
                                    <p:animEffect filter="image" prLst="opacity: 0.5">
                                      <p:cBhvr rctx="IE">
                                        <p:cTn id="129" dur="indefinite"/>
                                        <p:tgtEl>
                                          <p:spTgt spid="2057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7219" grpId="0" animBg="1"/>
      <p:bldP spid="2057247" grpId="0" animBg="1"/>
    </p:bldLst>
  </p:timing>
</p:sld>
</file>

<file path=ppt/theme/theme1.xml><?xml version="1.0" encoding="utf-8"?>
<a:theme xmlns:a="http://schemas.openxmlformats.org/drawingml/2006/main" name="Office Theme">
  <a:themeElements>
    <a:clrScheme name="GE Colour Palette">
      <a:dk1>
        <a:srgbClr val="1E4191"/>
      </a:dk1>
      <a:lt1>
        <a:srgbClr val="FFFFFF"/>
      </a:lt1>
      <a:dk2>
        <a:srgbClr val="FF6600"/>
      </a:dk2>
      <a:lt2>
        <a:srgbClr val="EE3324"/>
      </a:lt2>
      <a:accent1>
        <a:srgbClr val="711371"/>
      </a:accent1>
      <a:accent2>
        <a:srgbClr val="28B9F5"/>
      </a:accent2>
      <a:accent3>
        <a:srgbClr val="00AA50"/>
      </a:accent3>
      <a:accent4>
        <a:srgbClr val="CD0078"/>
      </a:accent4>
      <a:accent5>
        <a:srgbClr val="76B900"/>
      </a:accent5>
      <a:accent6>
        <a:srgbClr val="EBD70A"/>
      </a:accent6>
      <a:hlink>
        <a:srgbClr val="EE3324"/>
      </a:hlink>
      <a:folHlink>
        <a:srgbClr val="EE3324"/>
      </a:folHlink>
    </a:clrScheme>
    <a:fontScheme name="GE Fonts">
      <a:majorFont>
        <a:latin typeface="GE Inspira Pitch"/>
        <a:ea typeface=""/>
        <a:cs typeface=""/>
      </a:majorFont>
      <a:minorFont>
        <a:latin typeface="GE Inspira Pitch"/>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4880"/>
      </a:dk2>
      <a:lt2>
        <a:srgbClr val="CECECE"/>
      </a:lt2>
      <a:accent1>
        <a:srgbClr val="004880"/>
      </a:accent1>
      <a:accent2>
        <a:srgbClr val="B3D7E8"/>
      </a:accent2>
      <a:accent3>
        <a:srgbClr val="FFFFFF"/>
      </a:accent3>
      <a:accent4>
        <a:srgbClr val="000000"/>
      </a:accent4>
      <a:accent5>
        <a:srgbClr val="AAB1C0"/>
      </a:accent5>
      <a:accent6>
        <a:srgbClr val="A2C3D2"/>
      </a:accent6>
      <a:hlink>
        <a:srgbClr val="094CAD"/>
      </a:hlink>
      <a:folHlink>
        <a:srgbClr val="4393C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13485</TotalTime>
  <Words>4087</Words>
  <Application>Microsoft Office PowerPoint</Application>
  <PresentationFormat>On-screen Show (4:3)</PresentationFormat>
  <Paragraphs>701</Paragraphs>
  <Slides>43</Slides>
  <Notes>17</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43</vt:i4>
      </vt:variant>
    </vt:vector>
  </HeadingPairs>
  <TitlesOfParts>
    <vt:vector size="50" baseType="lpstr">
      <vt:lpstr>Arial</vt:lpstr>
      <vt:lpstr>Courier New</vt:lpstr>
      <vt:lpstr>Wingdings</vt:lpstr>
      <vt:lpstr>ＭＳ Ｐゴシック</vt:lpstr>
      <vt:lpstr>GE Inspira Pitch</vt:lpstr>
      <vt:lpstr>Office Theme</vt:lpstr>
      <vt:lpstr>Visio</vt:lpstr>
      <vt:lpstr>PowerPoint Presentation</vt:lpstr>
      <vt:lpstr>PowerPoint Presentation</vt:lpstr>
      <vt:lpstr>PowerPoint Presentation</vt:lpstr>
      <vt:lpstr>The Reality of Cloud Security…</vt:lpstr>
      <vt:lpstr>PowerPoint Presentation</vt:lpstr>
      <vt:lpstr>But what’s really behind Cloud today?</vt:lpstr>
      <vt:lpstr>… and what’s really behind all of those mobile apps you’re using?</vt:lpstr>
      <vt:lpstr>Increasingly Commoditized Compute Options  Users are no longer a captive customer of IT…</vt:lpstr>
      <vt:lpstr>PowerPoint Presentation</vt:lpstr>
      <vt:lpstr>Along with the “Virtual Storefront” Dilemma…</vt:lpstr>
      <vt:lpstr>…tied to 2nd Tier SaaS integration…</vt:lpstr>
      <vt:lpstr>Cloud Computing: Risks &amp; Challenges</vt:lpstr>
      <vt:lpstr>PowerPoint Presentation</vt:lpstr>
      <vt:lpstr>Getting Started…</vt:lpstr>
      <vt:lpstr>AWARENESS</vt:lpstr>
      <vt:lpstr>Cloud Security Risk Equation</vt:lpstr>
      <vt:lpstr>Cloud Provider Selection</vt:lpstr>
      <vt:lpstr>MEASUREMENT</vt:lpstr>
      <vt:lpstr>Current Cloud IP Registry (CIPR)</vt:lpstr>
      <vt:lpstr>PowerPoint Presentation</vt:lpstr>
      <vt:lpstr>GUIDANCE Development of a Cloud Criteria Matrix for RFI, SLA, SOW &amp; SOP</vt:lpstr>
      <vt:lpstr>RESPONSE PLANNING: IR Team Input into Cloud Criteria</vt:lpstr>
      <vt:lpstr>Parting Thoughts…</vt:lpstr>
      <vt:lpstr>Templates &amp; Data to Share with FIRST </vt:lpstr>
      <vt:lpstr>PowerPoint Presentation</vt:lpstr>
      <vt:lpstr>PowerPoint Presentation</vt:lpstr>
      <vt:lpstr>PDIO Cloud Security Strategy</vt:lpstr>
      <vt:lpstr>Enterprise Cloud Strategy</vt:lpstr>
      <vt:lpstr>Developing Cloud Requirements</vt:lpstr>
      <vt:lpstr>Developing Cloud Requirements (cont’d)</vt:lpstr>
      <vt:lpstr>Cloud Provider Selection</vt:lpstr>
      <vt:lpstr>Establishing Tollgates: BC</vt:lpstr>
      <vt:lpstr>PowerPoint Presentation</vt:lpstr>
      <vt:lpstr>PowerPoint Presentation</vt:lpstr>
      <vt:lpstr>Establishing Tollgates: CC</vt:lpstr>
      <vt:lpstr>Navigating Cloud Design</vt:lpstr>
      <vt:lpstr>Establishing Tollgates: EC</vt:lpstr>
      <vt:lpstr>Building a Cloud-based Service</vt:lpstr>
      <vt:lpstr>Pilots &amp; Test Beds for Cloud</vt:lpstr>
      <vt:lpstr>Establishing Tollgates:  Deployment Review</vt:lpstr>
      <vt:lpstr> A Word About Policy…</vt:lpstr>
      <vt:lpstr>Cloud Support Models</vt:lpstr>
      <vt:lpstr>Cloud Security Metrics</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 PowerPoint Template</dc:title>
  <dc:creator>TEL01582766143</dc:creator>
  <cp:lastModifiedBy>Richard Puckett</cp:lastModifiedBy>
  <cp:revision>370</cp:revision>
  <cp:lastPrinted>2003-08-29T14:38:12Z</cp:lastPrinted>
  <dcterms:created xsi:type="dcterms:W3CDTF">2004-06-11T17:32:41Z</dcterms:created>
  <dcterms:modified xsi:type="dcterms:W3CDTF">2011-06-16T08:03:57Z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alette">
    <vt:lpwstr>GE Template</vt:lpwstr>
  </property>
  <property fmtid="{D5CDD505-2E9C-101B-9397-08002B2CF9AE}" pid="3" name="WizKit Template Type">
    <vt:lpwstr>Onscreen</vt:lpwstr>
  </property>
  <property fmtid="{D5CDD505-2E9C-101B-9397-08002B2CF9AE}" pid="4" name="WizKit Template Version">
    <vt:i4>4</vt:i4>
  </property>
</Properties>
</file>