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8" r:id="rId2"/>
    <p:sldId id="261" r:id="rId3"/>
    <p:sldId id="262" r:id="rId4"/>
    <p:sldId id="265" r:id="rId5"/>
    <p:sldId id="266" r:id="rId6"/>
    <p:sldId id="278" r:id="rId7"/>
    <p:sldId id="267" r:id="rId8"/>
    <p:sldId id="268" r:id="rId9"/>
    <p:sldId id="269" r:id="rId10"/>
    <p:sldId id="264" r:id="rId11"/>
    <p:sldId id="271" r:id="rId12"/>
    <p:sldId id="272" r:id="rId13"/>
    <p:sldId id="273" r:id="rId14"/>
    <p:sldId id="279" r:id="rId15"/>
    <p:sldId id="275" r:id="rId16"/>
    <p:sldId id="276" r:id="rId17"/>
    <p:sldId id="277" r:id="rId18"/>
    <p:sldId id="280" r:id="rId19"/>
    <p:sldId id="270" r:id="rId20"/>
  </p:sldIdLst>
  <p:sldSz cx="9144000" cy="6858000" type="screen4x3"/>
  <p:notesSz cx="6858000" cy="9144000"/>
  <p:embeddedFontLst>
    <p:embeddedFont>
      <p:font typeface="Impact" pitchFamily="34" charset="0"/>
      <p:regular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06680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8014"/>
            <a:ext cx="7772400" cy="759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429000" y="3962400"/>
            <a:ext cx="5029200" cy="1828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Company Logo(s)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5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050" name="Picture 2" descr="C:\Users\Owner\AppData\Local\Temp\apwglogo (2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139070"/>
            <a:ext cx="2895600" cy="5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0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68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yriad Pro" pitchFamily="34" charset="0"/>
              </a:defRPr>
            </a:lvl1pPr>
            <a:lvl2pPr>
              <a:defRPr sz="2400">
                <a:latin typeface="Myriad Pro" pitchFamily="34" charset="0"/>
              </a:defRPr>
            </a:lvl2pPr>
            <a:lvl3pPr>
              <a:defRPr sz="2000">
                <a:latin typeface="Myriad Pro" pitchFamily="34" charset="0"/>
              </a:defRPr>
            </a:lvl3pPr>
            <a:lvl4pPr>
              <a:defRPr sz="1800">
                <a:latin typeface="Myriad Pro" pitchFamily="34" charset="0"/>
              </a:defRPr>
            </a:lvl4pPr>
            <a:lvl5pPr>
              <a:defRPr sz="1800">
                <a:latin typeface="Myriad Pro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2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yriad Pro" pitchFamily="34" charset="0"/>
              </a:defRPr>
            </a:lvl1pPr>
            <a:lvl2pPr>
              <a:defRPr sz="2000">
                <a:latin typeface="Myriad Pro" pitchFamily="34" charset="0"/>
              </a:defRPr>
            </a:lvl2pPr>
            <a:lvl3pPr>
              <a:defRPr sz="18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3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3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Impact"/>
                <a:cs typeface="Impac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225517"/>
                </a:solidFill>
                <a:latin typeface="Century Gothic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267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03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1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530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+mj-ea"/>
                <a:cs typeface="+mj-cs"/>
              </a:rPr>
              <a:t>New problems; Old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‘crime’?</a:t>
            </a:r>
          </a:p>
          <a:p>
            <a:pPr lvl="1"/>
            <a:r>
              <a:rPr lang="en-US" dirty="0" smtClean="0"/>
              <a:t>No</a:t>
            </a:r>
            <a:r>
              <a:rPr lang="en-US" baseline="0" dirty="0" smtClean="0"/>
              <a:t> good universal definitions for fraud, etc.</a:t>
            </a:r>
          </a:p>
          <a:p>
            <a:pPr lvl="1"/>
            <a:r>
              <a:rPr lang="en-US" dirty="0" smtClean="0"/>
              <a:t>What specific data is required to </a:t>
            </a:r>
            <a:r>
              <a:rPr lang="en-US" u="sng" dirty="0" smtClean="0"/>
              <a:t>completely</a:t>
            </a:r>
            <a:r>
              <a:rPr lang="en-US" dirty="0" smtClean="0"/>
              <a:t> </a:t>
            </a:r>
            <a:r>
              <a:rPr lang="en-US" dirty="0" smtClean="0"/>
              <a:t>describe</a:t>
            </a:r>
            <a:endParaRPr lang="en-US" dirty="0" smtClean="0"/>
          </a:p>
          <a:p>
            <a:r>
              <a:rPr lang="en-US" dirty="0" smtClean="0"/>
              <a:t>How does a ‘crime report’ move around?</a:t>
            </a:r>
          </a:p>
          <a:p>
            <a:pPr lvl="1"/>
            <a:r>
              <a:rPr lang="en-US" dirty="0" smtClean="0"/>
              <a:t>Are there new integrity constraints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standard barriers to trust get invoked</a:t>
            </a:r>
            <a:endParaRPr lang="en-US" dirty="0" smtClean="0"/>
          </a:p>
          <a:p>
            <a:r>
              <a:rPr lang="en-US" dirty="0" smtClean="0"/>
              <a:t>What is an acceptable format?</a:t>
            </a:r>
          </a:p>
          <a:p>
            <a:pPr lvl="1"/>
            <a:r>
              <a:rPr lang="en-US" dirty="0" smtClean="0"/>
              <a:t>XML must be the answer.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Do the current privacy and security models still work?</a:t>
            </a:r>
          </a:p>
        </p:txBody>
      </p:sp>
    </p:spTree>
    <p:extLst>
      <p:ext uri="{BB962C8B-B14F-4D97-AF65-F5344CB8AC3E}">
        <p14:creationId xmlns:p14="http://schemas.microsoft.com/office/powerpoint/2010/main" val="24399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racetrack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time we talk about sharing data electronically we run the same obstacle course:</a:t>
            </a:r>
          </a:p>
          <a:p>
            <a:pPr lvl="1"/>
            <a:r>
              <a:rPr lang="en-US" dirty="0" smtClean="0"/>
              <a:t>What are we trying to share</a:t>
            </a:r>
          </a:p>
          <a:p>
            <a:pPr lvl="2"/>
            <a:r>
              <a:rPr lang="en-US" dirty="0" smtClean="0"/>
              <a:t>Are there required data items</a:t>
            </a:r>
          </a:p>
          <a:p>
            <a:pPr lvl="2"/>
            <a:r>
              <a:rPr lang="en-US" dirty="0" smtClean="0"/>
              <a:t>Are there sensitive data items</a:t>
            </a:r>
          </a:p>
          <a:p>
            <a:pPr lvl="1"/>
            <a:r>
              <a:rPr lang="en-US" dirty="0" smtClean="0"/>
              <a:t>Is there already a format to share the data</a:t>
            </a:r>
          </a:p>
          <a:p>
            <a:pPr lvl="1"/>
            <a:r>
              <a:rPr lang="en-US" dirty="0" smtClean="0"/>
              <a:t>Has someone or group already defined these things</a:t>
            </a:r>
          </a:p>
          <a:p>
            <a:pPr lvl="2"/>
            <a:r>
              <a:rPr lang="en-US" dirty="0" smtClean="0"/>
              <a:t>If not, where is the expertise to figure it out</a:t>
            </a:r>
          </a:p>
          <a:p>
            <a:pPr lvl="2"/>
            <a:r>
              <a:rPr lang="en-US" dirty="0" smtClean="0"/>
              <a:t>If so, what can we do to help get it operational or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partners’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thought judiciary types would be all over this</a:t>
            </a:r>
          </a:p>
          <a:p>
            <a:pPr lvl="1"/>
            <a:r>
              <a:rPr lang="en-US" dirty="0" smtClean="0"/>
              <a:t>We’re kind of right</a:t>
            </a:r>
          </a:p>
          <a:p>
            <a:pPr lvl="1"/>
            <a:r>
              <a:rPr lang="en-US" dirty="0" smtClean="0"/>
              <a:t>Most treaty organizations have an effort </a:t>
            </a:r>
            <a:r>
              <a:rPr lang="en-US" dirty="0" smtClean="0"/>
              <a:t>underway</a:t>
            </a:r>
          </a:p>
          <a:p>
            <a:pPr lvl="2"/>
            <a:r>
              <a:rPr lang="en-US" dirty="0" smtClean="0"/>
              <a:t>EUROPOL announced a new analysis center recently</a:t>
            </a:r>
          </a:p>
          <a:p>
            <a:pPr lvl="2"/>
            <a:r>
              <a:rPr lang="en-US" dirty="0" smtClean="0"/>
              <a:t>UN, ENISA, OSCE, OECD, G8, etc., all have on-going efforts</a:t>
            </a:r>
            <a:endParaRPr lang="en-US" dirty="0" smtClean="0"/>
          </a:p>
          <a:p>
            <a:pPr lvl="1"/>
            <a:r>
              <a:rPr lang="en-US" dirty="0" smtClean="0"/>
              <a:t>Many are not making headway or are stuck on the challenges slide</a:t>
            </a:r>
          </a:p>
          <a:p>
            <a:r>
              <a:rPr lang="en-US" dirty="0" smtClean="0"/>
              <a:t>We’re wondering if there is a ‘problem’ to ‘solve’</a:t>
            </a:r>
          </a:p>
          <a:p>
            <a:pPr lvl="1"/>
            <a:r>
              <a:rPr lang="en-US" dirty="0" smtClean="0"/>
              <a:t>And, if so, 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Cops don’t speak geek &amp; geeks don’t speak cop</a:t>
            </a:r>
          </a:p>
          <a:p>
            <a:pPr lvl="1"/>
            <a:r>
              <a:rPr lang="en-US" dirty="0" smtClean="0"/>
              <a:t>Discovering a common language is hard!</a:t>
            </a:r>
          </a:p>
          <a:p>
            <a:pPr lvl="1"/>
            <a:r>
              <a:rPr lang="en-US" dirty="0" smtClean="0"/>
              <a:t>Currently a techie is always the interface</a:t>
            </a:r>
          </a:p>
          <a:p>
            <a:r>
              <a:rPr lang="en-US" dirty="0" smtClean="0"/>
              <a:t>Identifying eCrime that would benefit from aggregation</a:t>
            </a:r>
          </a:p>
          <a:p>
            <a:pPr lvl="1"/>
            <a:r>
              <a:rPr lang="en-US" dirty="0" smtClean="0"/>
              <a:t>Botz</a:t>
            </a:r>
            <a:r>
              <a:rPr lang="en-US" dirty="0" smtClean="0"/>
              <a:t>? Spam? attacks? </a:t>
            </a:r>
          </a:p>
          <a:p>
            <a:r>
              <a:rPr lang="en-US" dirty="0" smtClean="0"/>
              <a:t>Defining the data elements to put into a ‘report’</a:t>
            </a:r>
          </a:p>
          <a:p>
            <a:pPr lvl="1"/>
            <a:r>
              <a:rPr lang="en-US" dirty="0" smtClean="0"/>
              <a:t>Required and optional and descripti</a:t>
            </a:r>
            <a:r>
              <a:rPr lang="en-US" dirty="0" smtClean="0"/>
              <a:t>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ur (optimistic) Work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everyone to speak the same language</a:t>
            </a:r>
          </a:p>
          <a:p>
            <a:pPr lvl="1"/>
            <a:r>
              <a:rPr lang="en-US" dirty="0" smtClean="0"/>
              <a:t>Gather common definitions (IPC)</a:t>
            </a:r>
          </a:p>
          <a:p>
            <a:pPr lvl="1"/>
            <a:r>
              <a:rPr lang="en-US" dirty="0" smtClean="0"/>
              <a:t>Propose a taxonomy (IPC + Research </a:t>
            </a:r>
            <a:r>
              <a:rPr lang="en-US" dirty="0" smtClean="0"/>
              <a:t>dept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Identify impediments for common data sharing</a:t>
            </a:r>
          </a:p>
          <a:p>
            <a:pPr lvl="1"/>
            <a:r>
              <a:rPr lang="en-US" dirty="0" smtClean="0"/>
              <a:t>IEEE/APWG Stop-eCrime WG is tackling</a:t>
            </a:r>
          </a:p>
          <a:p>
            <a:r>
              <a:rPr lang="en-US" dirty="0" smtClean="0"/>
              <a:t>‘Collect’ some of the crime data</a:t>
            </a:r>
          </a:p>
          <a:p>
            <a:pPr lvl="1"/>
            <a:r>
              <a:rPr lang="en-US" dirty="0" smtClean="0"/>
              <a:t>Like the global phishing report does</a:t>
            </a:r>
          </a:p>
          <a:p>
            <a:pPr lvl="1"/>
            <a:r>
              <a:rPr lang="en-US" dirty="0" smtClean="0"/>
              <a:t>Leverage the unofficial data to move sharing 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/>
              <a:t>axonomy</a:t>
            </a:r>
            <a:endParaRPr lang="en-US" dirty="0"/>
          </a:p>
        </p:txBody>
      </p:sp>
      <p:pic>
        <p:nvPicPr>
          <p:cNvPr id="1032" name="Picture 8" descr="C:\Users\Owner\Documents\Crime Mindmap4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6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our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APWG has been doing </a:t>
            </a:r>
            <a:r>
              <a:rPr lang="en-US" dirty="0" smtClean="0"/>
              <a:t>some of the ‘thinking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Trying to develop a CONOPS (flow diagrams) on how this would work</a:t>
            </a:r>
          </a:p>
          <a:p>
            <a:pPr lvl="1"/>
            <a:r>
              <a:rPr lang="en-US" dirty="0" smtClean="0"/>
              <a:t>Developing some acceptable crime definitions</a:t>
            </a:r>
          </a:p>
          <a:p>
            <a:pPr lvl="1"/>
            <a:r>
              <a:rPr lang="en-US" dirty="0" smtClean="0"/>
              <a:t>Exploring inter-organization impediments</a:t>
            </a:r>
          </a:p>
          <a:p>
            <a:r>
              <a:rPr lang="en-US" dirty="0" smtClean="0"/>
              <a:t>Using our </a:t>
            </a:r>
            <a:r>
              <a:rPr lang="en-US" dirty="0" smtClean="0"/>
              <a:t>partners </a:t>
            </a:r>
            <a:r>
              <a:rPr lang="en-US" dirty="0" smtClean="0"/>
              <a:t>efforts to see if we’re going down the right path</a:t>
            </a:r>
          </a:p>
          <a:p>
            <a:pPr lvl="1"/>
            <a:r>
              <a:rPr lang="en-US" dirty="0" smtClean="0"/>
              <a:t>Most of those efforts are awaiting funding or direction</a:t>
            </a:r>
          </a:p>
          <a:p>
            <a:r>
              <a:rPr lang="en-US" dirty="0" smtClean="0"/>
              <a:t>Thinking about a test case (longer-term thought)</a:t>
            </a:r>
          </a:p>
          <a:p>
            <a:pPr lvl="1"/>
            <a:r>
              <a:rPr lang="en-US" dirty="0" smtClean="0"/>
              <a:t>Maybe using our bot reporting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*you*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i.e.: FIRST-24 theme “crime </a:t>
            </a:r>
            <a:r>
              <a:rPr lang="en-US" dirty="0"/>
              <a:t>i</a:t>
            </a:r>
            <a:r>
              <a:rPr lang="en-US" dirty="0" smtClean="0"/>
              <a:t>s not an island”</a:t>
            </a:r>
          </a:p>
          <a:p>
            <a:r>
              <a:rPr lang="en-US" dirty="0" smtClean="0"/>
              <a:t>We’d </a:t>
            </a:r>
            <a:r>
              <a:rPr lang="en-US" dirty="0"/>
              <a:t>love to talk to you </a:t>
            </a:r>
            <a:r>
              <a:rPr lang="en-US" dirty="0" smtClean="0"/>
              <a:t>if:</a:t>
            </a:r>
          </a:p>
          <a:p>
            <a:pPr lvl="1"/>
            <a:r>
              <a:rPr lang="en-US" dirty="0" smtClean="0"/>
              <a:t>you have thought about correlating incidents into crimes, </a:t>
            </a:r>
          </a:p>
          <a:p>
            <a:pPr lvl="2"/>
            <a:r>
              <a:rPr lang="en-US" dirty="0" smtClean="0"/>
              <a:t>Particularly if you’ve written down your thoughts</a:t>
            </a:r>
          </a:p>
          <a:p>
            <a:pPr lvl="1"/>
            <a:r>
              <a:rPr lang="en-US" dirty="0" smtClean="0"/>
              <a:t>you are aware of </a:t>
            </a:r>
            <a:r>
              <a:rPr lang="en-US" dirty="0" smtClean="0"/>
              <a:t>an existing </a:t>
            </a:r>
            <a:r>
              <a:rPr lang="en-US" dirty="0" smtClean="0"/>
              <a:t>group effort to do this work</a:t>
            </a:r>
          </a:p>
          <a:p>
            <a:pPr lvl="2"/>
            <a:r>
              <a:rPr lang="en-US" dirty="0" smtClean="0"/>
              <a:t>especially people who are *doing*, not talking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Info: global phishing report 2H11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2" y="1413681"/>
            <a:ext cx="897925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http://apwg.org/reports/APWG_GlobalPhishingSurvey_2H2011.pdf</a:t>
            </a:r>
          </a:p>
        </p:txBody>
      </p:sp>
    </p:spTree>
    <p:extLst>
      <p:ext uri="{BB962C8B-B14F-4D97-AF65-F5344CB8AC3E}">
        <p14:creationId xmlns:p14="http://schemas.microsoft.com/office/powerpoint/2010/main" val="39951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65387"/>
            <a:ext cx="7772400" cy="1470025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Pat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Cain (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pcain@apwg.org)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Resident Research Fellow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APWG</a:t>
            </a:r>
          </a:p>
          <a:p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1868">
            <a:off x="201570" y="3839288"/>
            <a:ext cx="267903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APWG\Trinkets\APWG Bumper Sticker-phish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45"/>
            <a:ext cx="9144000" cy="27432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PWG\Trinkets\APWG Bumper Stick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573" y="5114445"/>
            <a:ext cx="5410200" cy="162306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57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173334" cy="1066800"/>
          </a:xfrm>
        </p:spPr>
        <p:txBody>
          <a:bodyPr/>
          <a:lstStyle/>
          <a:p>
            <a:pPr algn="ctr"/>
            <a:r>
              <a:rPr lang="en-US" dirty="0"/>
              <a:t>Sharing </a:t>
            </a:r>
            <a:r>
              <a:rPr lang="en-US" dirty="0" smtClean="0"/>
              <a:t>eCrime </a:t>
            </a:r>
            <a:r>
              <a:rPr lang="en-US" dirty="0"/>
              <a:t>Data Across National </a:t>
            </a:r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Patrick Cain</a:t>
            </a:r>
          </a:p>
          <a:p>
            <a:r>
              <a:rPr lang="en-US" b="1" dirty="0" smtClean="0"/>
              <a:t>Resident Research Fellow</a:t>
            </a:r>
            <a:endParaRPr lang="en-US" dirty="0"/>
          </a:p>
        </p:txBody>
      </p:sp>
      <p:pic>
        <p:nvPicPr>
          <p:cNvPr id="11" name="Picture 2" descr="C:\Users\Owner\AppData\Local\Temp\apwglogo2 (2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61" y="4114800"/>
            <a:ext cx="639462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Overview of Event</a:t>
            </a:r>
            <a:r>
              <a:rPr lang="en-US" baseline="0" dirty="0" smtClean="0"/>
              <a:t> Collection</a:t>
            </a:r>
          </a:p>
          <a:p>
            <a:pPr lvl="1"/>
            <a:r>
              <a:rPr lang="en-US" baseline="0" dirty="0" smtClean="0"/>
              <a:t>Event Collection Evolution</a:t>
            </a:r>
          </a:p>
          <a:p>
            <a:pPr lvl="1"/>
            <a:r>
              <a:rPr lang="en-US" baseline="0" dirty="0" smtClean="0"/>
              <a:t>Old Solutions, New Problems</a:t>
            </a:r>
          </a:p>
          <a:p>
            <a:pPr lvl="1"/>
            <a:r>
              <a:rPr lang="en-US" dirty="0"/>
              <a:t>A</a:t>
            </a:r>
            <a:r>
              <a:rPr lang="en-US" baseline="0" dirty="0" smtClean="0"/>
              <a:t> Plan</a:t>
            </a:r>
            <a:endParaRPr lang="en-US" baseline="0" dirty="0" smtClean="0"/>
          </a:p>
          <a:p>
            <a:pPr lvl="1"/>
            <a:r>
              <a:rPr lang="en-US" baseline="0" dirty="0" smtClean="0"/>
              <a:t>Current Status</a:t>
            </a:r>
          </a:p>
        </p:txBody>
      </p:sp>
    </p:spTree>
    <p:extLst>
      <p:ext uri="{BB962C8B-B14F-4D97-AF65-F5344CB8AC3E}">
        <p14:creationId xmlns:p14="http://schemas.microsoft.com/office/powerpoint/2010/main" val="25200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Backwards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years ago, we started a block list of phishing ‘site’ URLs</a:t>
            </a:r>
          </a:p>
          <a:p>
            <a:pPr lvl="1"/>
            <a:r>
              <a:rPr lang="en-US" dirty="0" smtClean="0"/>
              <a:t>We ignored spam, malware, etc., sites</a:t>
            </a:r>
          </a:p>
          <a:p>
            <a:pPr lvl="1"/>
            <a:r>
              <a:rPr lang="en-US" dirty="0" smtClean="0"/>
              <a:t>But phishing is now </a:t>
            </a:r>
            <a:r>
              <a:rPr lang="en-US" dirty="0" smtClean="0"/>
              <a:t>smushed</a:t>
            </a:r>
            <a:r>
              <a:rPr lang="en-US" dirty="0" smtClean="0"/>
              <a:t> with everything else – one lure gets you a phish, malware, and other prizes</a:t>
            </a:r>
          </a:p>
          <a:p>
            <a:pPr lvl="1"/>
            <a:r>
              <a:rPr lang="en-US" dirty="0" smtClean="0"/>
              <a:t>Having the URL is nice,</a:t>
            </a:r>
            <a:r>
              <a:rPr lang="en-US" baseline="0" dirty="0" smtClean="0"/>
              <a:t> but </a:t>
            </a:r>
            <a:r>
              <a:rPr lang="en-US" baseline="0" dirty="0" smtClean="0"/>
              <a:t>is no </a:t>
            </a:r>
            <a:r>
              <a:rPr lang="en-US" baseline="0" dirty="0" smtClean="0"/>
              <a:t>longer </a:t>
            </a:r>
            <a:r>
              <a:rPr lang="en-US" baseline="0" dirty="0" smtClean="0"/>
              <a:t>complete</a:t>
            </a:r>
          </a:p>
          <a:p>
            <a:pPr lvl="2"/>
            <a:r>
              <a:rPr lang="en-US" dirty="0" smtClean="0"/>
              <a:t>It didn’t help us find the ‘bad guy’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</a:t>
            </a:r>
            <a:r>
              <a:rPr lang="en-US" dirty="0" smtClean="0"/>
              <a:t>expanded the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convinced people to send in more than the URL</a:t>
            </a:r>
          </a:p>
          <a:p>
            <a:pPr lvl="1"/>
            <a:r>
              <a:rPr lang="en-US" dirty="0" smtClean="0"/>
              <a:t>Spam source, collector DNS data, </a:t>
            </a:r>
            <a:r>
              <a:rPr lang="en-US" dirty="0" smtClean="0"/>
              <a:t>etc.</a:t>
            </a:r>
            <a:endParaRPr lang="en-US" dirty="0" smtClean="0"/>
          </a:p>
          <a:p>
            <a:r>
              <a:rPr lang="en-US" dirty="0" smtClean="0"/>
              <a:t>Crafted a common format. ;)</a:t>
            </a:r>
          </a:p>
          <a:p>
            <a:pPr lvl="1"/>
            <a:r>
              <a:rPr lang="en-US" dirty="0" smtClean="0"/>
              <a:t>Lets us send/receive data with others with little additional work</a:t>
            </a:r>
          </a:p>
          <a:p>
            <a:endParaRPr lang="en-US" dirty="0"/>
          </a:p>
          <a:p>
            <a:r>
              <a:rPr lang="en-US" dirty="0" smtClean="0"/>
              <a:t>Initial pain</a:t>
            </a:r>
          </a:p>
          <a:p>
            <a:pPr lvl="1"/>
            <a:r>
              <a:rPr lang="en-US" dirty="0" smtClean="0"/>
              <a:t>The tools got more complex</a:t>
            </a:r>
          </a:p>
          <a:p>
            <a:pPr lvl="1"/>
            <a:r>
              <a:rPr lang="en-US" dirty="0" smtClean="0"/>
              <a:t>New data ‘types’ </a:t>
            </a:r>
            <a:r>
              <a:rPr lang="en-US" dirty="0" smtClean="0"/>
              <a:t>appeared – </a:t>
            </a:r>
          </a:p>
          <a:p>
            <a:pPr lvl="2"/>
            <a:r>
              <a:rPr lang="en-US" dirty="0" smtClean="0"/>
              <a:t>cyber bullying, extortion,…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1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It’s time to play nice with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data collectors are exchanging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ata </a:t>
            </a:r>
            <a:r>
              <a:rPr lang="en-US" dirty="0" smtClean="0"/>
              <a:t>from phishing lure sources that also do other things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ata correlation has </a:t>
            </a:r>
            <a:r>
              <a:rPr lang="en-US" dirty="0" smtClean="0"/>
              <a:t>lead </a:t>
            </a:r>
            <a:r>
              <a:rPr lang="en-US" dirty="0" smtClean="0"/>
              <a:t>down </a:t>
            </a:r>
            <a:r>
              <a:rPr lang="en-US" dirty="0" smtClean="0"/>
              <a:t>new paths</a:t>
            </a:r>
          </a:p>
          <a:p>
            <a:r>
              <a:rPr lang="en-US" dirty="0" smtClean="0"/>
              <a:t>Others were using our datasets to generate interesting correlations</a:t>
            </a:r>
          </a:p>
          <a:p>
            <a:endParaRPr lang="en-US" dirty="0"/>
          </a:p>
          <a:p>
            <a:r>
              <a:rPr lang="en-US" dirty="0" smtClean="0"/>
              <a:t>We needed to start thinking bigger, or at least more complex, about our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lowchart: Internal Storage 78"/>
          <p:cNvSpPr/>
          <p:nvPr/>
        </p:nvSpPr>
        <p:spPr>
          <a:xfrm>
            <a:off x="887349" y="1717232"/>
            <a:ext cx="6656451" cy="4988367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Our definition of ‘data’ changed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3936" y="1721796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CRIME?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8816" y="172179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INCIDENT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>
          <a:xfrm>
            <a:off x="1913998" y="2895223"/>
            <a:ext cx="3657600" cy="2879928"/>
            <a:chOff x="1913998" y="2895223"/>
            <a:chExt cx="3657600" cy="2879928"/>
          </a:xfrm>
        </p:grpSpPr>
        <p:sp>
          <p:nvSpPr>
            <p:cNvPr id="11" name="Snip Diagonal Corner Rectangle 10"/>
            <p:cNvSpPr/>
            <p:nvPr/>
          </p:nvSpPr>
          <p:spPr>
            <a:xfrm>
              <a:off x="1913998" y="2895223"/>
              <a:ext cx="3657600" cy="2879928"/>
            </a:xfrm>
            <a:prstGeom prst="snip2Diag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410312" y="4555951"/>
              <a:ext cx="2743200" cy="746504"/>
              <a:chOff x="5092700" y="5562600"/>
              <a:chExt cx="2743200" cy="74650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092700" y="5562600"/>
                <a:ext cx="2743200" cy="74650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126753" y="5566429"/>
                <a:ext cx="10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ARTIFACT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250858" y="5939772"/>
                <a:ext cx="242688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IP Address + Timestamp</a:t>
                </a:r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973306" y="289522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EVENT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7464" y="3440567"/>
              <a:ext cx="314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(Context)</a:t>
              </a:r>
              <a:endParaRPr lang="en-US" dirty="0" smtClean="0"/>
            </a:p>
            <a:p>
              <a:r>
                <a:rPr lang="en-US" dirty="0" smtClean="0"/>
                <a:t>Phishing </a:t>
              </a:r>
              <a:r>
                <a:rPr lang="en-US" dirty="0"/>
                <a:t>U</a:t>
              </a:r>
              <a:r>
                <a:rPr lang="en-US" dirty="0" smtClean="0"/>
                <a:t>RL, spam source, </a:t>
              </a:r>
              <a:r>
                <a:rPr lang="en-US" dirty="0" smtClean="0"/>
                <a:t>etc.</a:t>
              </a:r>
              <a:endParaRPr lang="en-US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741382" y="3104034"/>
            <a:ext cx="3657600" cy="2879928"/>
            <a:chOff x="1913998" y="2895223"/>
            <a:chExt cx="3657600" cy="2879928"/>
          </a:xfrm>
        </p:grpSpPr>
        <p:sp>
          <p:nvSpPr>
            <p:cNvPr id="110" name="Snip Diagonal Corner Rectangle 109"/>
            <p:cNvSpPr/>
            <p:nvPr/>
          </p:nvSpPr>
          <p:spPr>
            <a:xfrm>
              <a:off x="1913998" y="2895223"/>
              <a:ext cx="3657600" cy="2879928"/>
            </a:xfrm>
            <a:prstGeom prst="snip2Diag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410312" y="4555951"/>
              <a:ext cx="2743200" cy="746504"/>
              <a:chOff x="5092700" y="5562600"/>
              <a:chExt cx="2743200" cy="746504"/>
            </a:xfrm>
          </p:grpSpPr>
          <p:sp>
            <p:nvSpPr>
              <p:cNvPr id="114" name="Rounded Rectangle 113"/>
              <p:cNvSpPr/>
              <p:nvPr/>
            </p:nvSpPr>
            <p:spPr>
              <a:xfrm>
                <a:off x="5092700" y="5562600"/>
                <a:ext cx="2743200" cy="74650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5126753" y="5566429"/>
                <a:ext cx="10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ARTIFACT</a:t>
                </a:r>
                <a:endParaRPr lang="en-US" dirty="0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5250858" y="5939772"/>
                <a:ext cx="242688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IP Address + Timestamp</a:t>
                </a:r>
                <a:endParaRPr lang="en-US" dirty="0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1973306" y="289522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EVENT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67464" y="3440567"/>
              <a:ext cx="314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(Context)</a:t>
              </a:r>
              <a:endParaRPr lang="en-US" dirty="0" smtClean="0"/>
            </a:p>
            <a:p>
              <a:r>
                <a:rPr lang="en-US" dirty="0" smtClean="0"/>
                <a:t>Phishing </a:t>
              </a:r>
              <a:r>
                <a:rPr lang="en-US" dirty="0"/>
                <a:t>U</a:t>
              </a:r>
              <a:r>
                <a:rPr lang="en-US" dirty="0" smtClean="0"/>
                <a:t>RL, spam source, </a:t>
              </a:r>
              <a:r>
                <a:rPr lang="en-US" dirty="0" smtClean="0"/>
                <a:t>etc.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3429247" y="3408921"/>
            <a:ext cx="3657600" cy="2879928"/>
            <a:chOff x="1913998" y="2895223"/>
            <a:chExt cx="3657600" cy="2879928"/>
          </a:xfrm>
        </p:grpSpPr>
        <p:sp>
          <p:nvSpPr>
            <p:cNvPr id="94" name="Snip Diagonal Corner Rectangle 93"/>
            <p:cNvSpPr/>
            <p:nvPr/>
          </p:nvSpPr>
          <p:spPr>
            <a:xfrm>
              <a:off x="1913998" y="2895223"/>
              <a:ext cx="3657600" cy="2879928"/>
            </a:xfrm>
            <a:prstGeom prst="snip2Diag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2410312" y="4555951"/>
              <a:ext cx="2743200" cy="746504"/>
              <a:chOff x="5092700" y="5562600"/>
              <a:chExt cx="2743200" cy="746504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5092700" y="5562600"/>
                <a:ext cx="2743200" cy="74650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126753" y="5566429"/>
                <a:ext cx="10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ARTIFACT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5250858" y="5939772"/>
                <a:ext cx="242688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IP Address + Timestamp</a:t>
                </a:r>
                <a:endParaRPr lang="en-US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973306" y="2895223"/>
              <a:ext cx="80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EVENT</a:t>
              </a:r>
              <a:endParaRPr lang="en-US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67464" y="3440567"/>
              <a:ext cx="3146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CONTEXT</a:t>
              </a:r>
            </a:p>
            <a:p>
              <a:r>
                <a:rPr lang="en-US" dirty="0" smtClean="0"/>
                <a:t>Phishing </a:t>
              </a:r>
              <a:r>
                <a:rPr lang="en-US" dirty="0"/>
                <a:t>U</a:t>
              </a:r>
              <a:r>
                <a:rPr lang="en-US" dirty="0" smtClean="0"/>
                <a:t>RL, spam source, </a:t>
              </a:r>
              <a:r>
                <a:rPr lang="en-US" dirty="0" smtClean="0"/>
                <a:t>etc.</a:t>
              </a:r>
              <a:endParaRPr lang="en-US" dirty="0"/>
            </a:p>
          </p:txBody>
        </p:sp>
      </p:grpSp>
      <p:sp>
        <p:nvSpPr>
          <p:cNvPr id="102" name="Snip Diagonal Corner Rectangle 101"/>
          <p:cNvSpPr/>
          <p:nvPr/>
        </p:nvSpPr>
        <p:spPr>
          <a:xfrm>
            <a:off x="3807472" y="3697959"/>
            <a:ext cx="3657600" cy="2879928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3866780" y="369795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4060938" y="4243303"/>
            <a:ext cx="314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(Context)</a:t>
            </a:r>
            <a:endParaRPr lang="en-US" dirty="0" smtClean="0"/>
          </a:p>
          <a:p>
            <a:r>
              <a:rPr lang="en-US" dirty="0" smtClean="0"/>
              <a:t>Phishing </a:t>
            </a:r>
            <a:r>
              <a:rPr lang="en-US" dirty="0"/>
              <a:t>U</a:t>
            </a:r>
            <a:r>
              <a:rPr lang="en-US" dirty="0" smtClean="0"/>
              <a:t>RL, spam source, </a:t>
            </a:r>
            <a:r>
              <a:rPr lang="en-US" dirty="0" smtClean="0"/>
              <a:t>etc.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03786" y="4989355"/>
            <a:ext cx="2743200" cy="746504"/>
            <a:chOff x="4303786" y="4989355"/>
            <a:chExt cx="2743200" cy="746504"/>
          </a:xfrm>
        </p:grpSpPr>
        <p:sp>
          <p:nvSpPr>
            <p:cNvPr id="106" name="Rounded Rectangle 105"/>
            <p:cNvSpPr/>
            <p:nvPr/>
          </p:nvSpPr>
          <p:spPr>
            <a:xfrm>
              <a:off x="4303786" y="4989355"/>
              <a:ext cx="2743200" cy="7465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61944" y="5366527"/>
              <a:ext cx="221887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IP Address + Timestamp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37839" y="4993184"/>
              <a:ext cx="107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ARTIFACT</a:t>
              </a:r>
              <a:endParaRPr lang="en-US" dirty="0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3711765" y="2362200"/>
            <a:ext cx="137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(Correlation)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4456186" y="5141755"/>
            <a:ext cx="2743200" cy="746504"/>
            <a:chOff x="4303786" y="4989355"/>
            <a:chExt cx="2743200" cy="746504"/>
          </a:xfrm>
        </p:grpSpPr>
        <p:sp>
          <p:nvSpPr>
            <p:cNvPr id="41" name="Rounded Rectangle 40"/>
            <p:cNvSpPr/>
            <p:nvPr/>
          </p:nvSpPr>
          <p:spPr>
            <a:xfrm>
              <a:off x="4303786" y="4989355"/>
              <a:ext cx="2743200" cy="7465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461944" y="5366527"/>
              <a:ext cx="221887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IP Address + Timestamp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337839" y="4993184"/>
              <a:ext cx="107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ARTIFACT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08586" y="5294155"/>
            <a:ext cx="2743200" cy="746504"/>
            <a:chOff x="4303786" y="4989355"/>
            <a:chExt cx="2743200" cy="746504"/>
          </a:xfrm>
        </p:grpSpPr>
        <p:sp>
          <p:nvSpPr>
            <p:cNvPr id="45" name="Rounded Rectangle 44"/>
            <p:cNvSpPr/>
            <p:nvPr/>
          </p:nvSpPr>
          <p:spPr>
            <a:xfrm>
              <a:off x="4303786" y="4989355"/>
              <a:ext cx="2743200" cy="74650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61944" y="5366527"/>
              <a:ext cx="221887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IP Address + Timestamp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37839" y="4993184"/>
              <a:ext cx="107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ARTIFACT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4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10" grpId="0"/>
      <p:bldP spid="9" grpId="0"/>
      <p:bldP spid="102" grpId="0" animBg="1"/>
      <p:bldP spid="104" grpId="0"/>
      <p:bldP spid="105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Our definition of ‘data’ changed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Artifacts:</a:t>
            </a:r>
          </a:p>
          <a:p>
            <a:pPr lvl="1"/>
            <a:r>
              <a:rPr lang="en-US" dirty="0" smtClean="0"/>
              <a:t>IP Address, Timestamp</a:t>
            </a:r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Artifacts with context</a:t>
            </a:r>
          </a:p>
          <a:p>
            <a:pPr lvl="1"/>
            <a:r>
              <a:rPr lang="en-US" dirty="0" smtClean="0"/>
              <a:t>IP address + phish + collector data + metadata</a:t>
            </a:r>
            <a:endParaRPr lang="en-US" dirty="0"/>
          </a:p>
          <a:p>
            <a:r>
              <a:rPr lang="en-US" dirty="0" smtClean="0"/>
              <a:t>Incident</a:t>
            </a:r>
          </a:p>
          <a:p>
            <a:pPr lvl="1"/>
            <a:r>
              <a:rPr lang="en-US" dirty="0" smtClean="0"/>
              <a:t>Events with large-area correlation</a:t>
            </a:r>
            <a:endParaRPr lang="en-US" dirty="0"/>
          </a:p>
          <a:p>
            <a:pPr lvl="1"/>
            <a:r>
              <a:rPr lang="en-US" dirty="0" smtClean="0"/>
              <a:t>E.g., 5680 events from same server -&gt;&gt; 2 banks</a:t>
            </a:r>
          </a:p>
          <a:p>
            <a:r>
              <a:rPr lang="en-US" dirty="0" smtClean="0"/>
              <a:t>Crime?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0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ew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 how to combine artifacts into an event</a:t>
            </a:r>
          </a:p>
          <a:p>
            <a:r>
              <a:rPr lang="en-US" dirty="0"/>
              <a:t>We know how </a:t>
            </a:r>
            <a:r>
              <a:rPr lang="en-US" dirty="0" smtClean="0"/>
              <a:t>to </a:t>
            </a:r>
            <a:r>
              <a:rPr lang="en-US" dirty="0"/>
              <a:t>r</a:t>
            </a:r>
            <a:r>
              <a:rPr lang="en-US" dirty="0" smtClean="0"/>
              <a:t>elate events into an incident</a:t>
            </a:r>
          </a:p>
          <a:p>
            <a:r>
              <a:rPr lang="en-US" dirty="0" smtClean="0"/>
              <a:t>Could we correlate events into a ‘crime’? </a:t>
            </a:r>
          </a:p>
          <a:p>
            <a:endParaRPr lang="en-US" dirty="0"/>
          </a:p>
          <a:p>
            <a:r>
              <a:rPr lang="en-US" dirty="0" smtClean="0"/>
              <a:t>Where ‘crime’ is:</a:t>
            </a:r>
          </a:p>
          <a:p>
            <a:pPr lvl="1"/>
            <a:r>
              <a:rPr lang="en-US" dirty="0" smtClean="0"/>
              <a:t>Enough data to identify the actor(s) behind the activity</a:t>
            </a:r>
          </a:p>
          <a:p>
            <a:pPr lvl="1"/>
            <a:r>
              <a:rPr lang="en-US" dirty="0" smtClean="0"/>
              <a:t>Support ‘Group </a:t>
            </a:r>
            <a:r>
              <a:rPr lang="en-US" dirty="0" smtClean="0"/>
              <a:t>Forensics’</a:t>
            </a:r>
            <a:r>
              <a:rPr lang="en-US" baseline="30000" dirty="0" smtClean="0"/>
              <a:t>sm</a:t>
            </a:r>
            <a:endParaRPr lang="en-US" baseline="30000" dirty="0" smtClean="0"/>
          </a:p>
          <a:p>
            <a:pPr lvl="1"/>
            <a:r>
              <a:rPr lang="en-US" dirty="0" smtClean="0"/>
              <a:t>Solid data to help/direct the police/</a:t>
            </a:r>
            <a:r>
              <a:rPr lang="en-US" dirty="0" smtClean="0"/>
              <a:t>polita</a:t>
            </a:r>
            <a:r>
              <a:rPr lang="en-US" dirty="0" smtClean="0"/>
              <a:t>/cop/bob/etc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Private industry still does the brunt of the discovery work</a:t>
            </a:r>
          </a:p>
          <a:p>
            <a:pPr lvl="2"/>
            <a:r>
              <a:rPr lang="en-US" dirty="0" smtClean="0"/>
              <a:t>How do we talk/share with the cops (</a:t>
            </a:r>
            <a:r>
              <a:rPr lang="en-US" dirty="0" smtClean="0"/>
              <a:t>intel</a:t>
            </a:r>
            <a:r>
              <a:rPr lang="en-US" dirty="0" smtClean="0"/>
              <a:t> vs. evidence)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2012 PPT Templat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2012 PPT Template - FINAL</Template>
  <TotalTime>0</TotalTime>
  <Words>924</Words>
  <Application>Microsoft Office PowerPoint</Application>
  <PresentationFormat>On-screen Show (4:3)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Impact</vt:lpstr>
      <vt:lpstr>Century Gothic</vt:lpstr>
      <vt:lpstr>Myriad Pro</vt:lpstr>
      <vt:lpstr>Wingdings</vt:lpstr>
      <vt:lpstr>Calibri</vt:lpstr>
      <vt:lpstr>FIRST 2012 PPT Template - FINAL</vt:lpstr>
      <vt:lpstr>PowerPoint Presentation</vt:lpstr>
      <vt:lpstr>Sharing eCrime Data Across National Borders</vt:lpstr>
      <vt:lpstr>Agenda</vt:lpstr>
      <vt:lpstr>A Look Backwards</vt:lpstr>
      <vt:lpstr>So we expanded the dataset</vt:lpstr>
      <vt:lpstr>It’s time to play nice with others</vt:lpstr>
      <vt:lpstr>Our definition of ‘data’ changed</vt:lpstr>
      <vt:lpstr>Our definition of ‘data’ changed</vt:lpstr>
      <vt:lpstr>New challenges</vt:lpstr>
      <vt:lpstr>New problems; Old solutions</vt:lpstr>
      <vt:lpstr>The racetrack for success</vt:lpstr>
      <vt:lpstr>Our partners’ efforts</vt:lpstr>
      <vt:lpstr>The challenges</vt:lpstr>
      <vt:lpstr>Our (optimistic) Work Plan</vt:lpstr>
      <vt:lpstr>Taxonomy</vt:lpstr>
      <vt:lpstr>Status of our efforts</vt:lpstr>
      <vt:lpstr>How *you* can help</vt:lpstr>
      <vt:lpstr>Info: global phishing report 2H11</vt:lpstr>
      <vt:lpstr>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FIRST2012</cp:keywords>
  <cp:lastModifiedBy/>
  <cp:revision>1</cp:revision>
  <dcterms:created xsi:type="dcterms:W3CDTF">2012-05-21T20:00:46Z</dcterms:created>
  <dcterms:modified xsi:type="dcterms:W3CDTF">2012-06-16T22:50:31Z</dcterms:modified>
</cp:coreProperties>
</file>