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38"/>
  </p:notesMasterIdLst>
  <p:sldIdLst>
    <p:sldId id="256" r:id="rId2"/>
    <p:sldId id="272" r:id="rId3"/>
    <p:sldId id="257" r:id="rId4"/>
    <p:sldId id="267" r:id="rId5"/>
    <p:sldId id="278" r:id="rId6"/>
    <p:sldId id="268" r:id="rId7"/>
    <p:sldId id="280" r:id="rId8"/>
    <p:sldId id="281" r:id="rId9"/>
    <p:sldId id="292" r:id="rId10"/>
    <p:sldId id="269" r:id="rId11"/>
    <p:sldId id="273" r:id="rId12"/>
    <p:sldId id="291" r:id="rId13"/>
    <p:sldId id="290" r:id="rId14"/>
    <p:sldId id="298" r:id="rId15"/>
    <p:sldId id="293" r:id="rId16"/>
    <p:sldId id="294" r:id="rId17"/>
    <p:sldId id="295" r:id="rId18"/>
    <p:sldId id="279" r:id="rId19"/>
    <p:sldId id="297" r:id="rId20"/>
    <p:sldId id="275" r:id="rId21"/>
    <p:sldId id="283" r:id="rId22"/>
    <p:sldId id="284" r:id="rId23"/>
    <p:sldId id="270" r:id="rId24"/>
    <p:sldId id="277" r:id="rId25"/>
    <p:sldId id="282" r:id="rId26"/>
    <p:sldId id="271" r:id="rId27"/>
    <p:sldId id="274" r:id="rId28"/>
    <p:sldId id="276" r:id="rId29"/>
    <p:sldId id="285" r:id="rId30"/>
    <p:sldId id="286" r:id="rId31"/>
    <p:sldId id="296" r:id="rId32"/>
    <p:sldId id="287" r:id="rId33"/>
    <p:sldId id="288" r:id="rId34"/>
    <p:sldId id="289" r:id="rId35"/>
    <p:sldId id="299" r:id="rId36"/>
    <p:sldId id="25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1" autoAdjust="0"/>
    <p:restoredTop sz="94617" autoAdjust="0"/>
  </p:normalViewPr>
  <p:slideViewPr>
    <p:cSldViewPr snapToGrid="0" snapToObjects="1">
      <p:cViewPr varScale="1">
        <p:scale>
          <a:sx n="168" d="100"/>
          <a:sy n="168" d="100"/>
        </p:scale>
        <p:origin x="-12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094E5-395E-3D43-8F09-FFF409D945BD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8A68A-9D76-9845-BD86-AC682D07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8A68A-9D76-9845-BD86-AC682D07F8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6/18/12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mbler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hyperlink" Target="http://hacksearch.madnet.nam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yo.com" TargetMode="External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maz@demyo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rdot.org/foru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3746" y="1070362"/>
            <a:ext cx="8077670" cy="1721170"/>
          </a:xfrm>
        </p:spPr>
        <p:txBody>
          <a:bodyPr/>
          <a:lstStyle/>
          <a:p>
            <a:r>
              <a:rPr lang="en-US" sz="4800" dirty="0" smtClean="0"/>
              <a:t>Insight into 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Russian Black Market</a:t>
            </a:r>
            <a:endParaRPr lang="en-US" sz="4800" dirty="0"/>
          </a:p>
        </p:txBody>
      </p:sp>
      <p:pic>
        <p:nvPicPr>
          <p:cNvPr id="4" name="Picture 3" descr="virus-attack-2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99" y="3729059"/>
            <a:ext cx="2613329" cy="1909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3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https://</a:t>
            </a:r>
            <a:r>
              <a:rPr lang="en-US" dirty="0" err="1" smtClean="0"/>
              <a:t>exploit.in</a:t>
            </a:r>
            <a:r>
              <a:rPr lang="en-US" dirty="0" smtClean="0"/>
              <a:t>/forum</a:t>
            </a:r>
            <a:endParaRPr lang="en-US" dirty="0"/>
          </a:p>
        </p:txBody>
      </p:sp>
      <p:pic>
        <p:nvPicPr>
          <p:cNvPr id="6" name="Content Placeholder 5" descr="Screen shot 2011-06-05 at 2.35.49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7" b="-9077"/>
          <a:stretch>
            <a:fillRect/>
          </a:stretch>
        </p:blipFill>
        <p:spPr>
          <a:xfrm>
            <a:off x="3329608" y="1417638"/>
            <a:ext cx="2812926" cy="1460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734592"/>
            <a:ext cx="7924800" cy="1138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341k messages, 35k users.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3" name="Picture 2" descr="Screen Shot 2012-04-17 at 6.1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09" y="2878196"/>
            <a:ext cx="5461000" cy="186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34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How many of all messages are sale / buy / trade?</a:t>
            </a:r>
            <a:endParaRPr lang="en-US" sz="2400" dirty="0"/>
          </a:p>
        </p:txBody>
      </p:sp>
      <p:pic>
        <p:nvPicPr>
          <p:cNvPr id="4" name="Content Placeholder 3" descr="Screen shot 2011-06-05 at 2.52.56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918" b="-55918"/>
          <a:stretch>
            <a:fillRect/>
          </a:stretch>
        </p:blipFill>
        <p:spPr>
          <a:xfrm>
            <a:off x="1807485" y="1600200"/>
            <a:ext cx="5361808" cy="278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63378" y="4184161"/>
            <a:ext cx="583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Roughly 10-15% of all messages are related to</a:t>
            </a:r>
          </a:p>
          <a:p>
            <a:pPr algn="ctr"/>
            <a:r>
              <a:rPr lang="en-US" sz="2000" dirty="0" smtClean="0"/>
              <a:t>sell / buy / trade</a:t>
            </a:r>
          </a:p>
          <a:p>
            <a:pPr algn="ctr"/>
            <a:r>
              <a:rPr lang="en-US" sz="2000" dirty="0" smtClean="0"/>
              <a:t>Another 90% is how to program this, how to hack this, how to solve this kind of issue, etc.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8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Lets see what can we buy?</a:t>
            </a:r>
          </a:p>
        </p:txBody>
      </p:sp>
      <p:pic>
        <p:nvPicPr>
          <p:cNvPr id="4" name="Content Placeholder 3" descr="Screen Shot 2011-10-07 at 10.06.42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880" r="-13988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about root access to </a:t>
            </a:r>
            <a:r>
              <a:rPr lang="en-US" dirty="0" err="1" smtClean="0"/>
              <a:t>mysql.com</a:t>
            </a:r>
            <a:endParaRPr lang="en-US" dirty="0"/>
          </a:p>
        </p:txBody>
      </p:sp>
      <p:pic>
        <p:nvPicPr>
          <p:cNvPr id="4" name="Content Placeholder 3" descr="Screen Shot 2011-10-07 at 10.03.13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22" r="-30922"/>
          <a:stretch>
            <a:fillRect/>
          </a:stretch>
        </p:blipFill>
        <p:spPr>
          <a:xfrm>
            <a:off x="234173" y="1600200"/>
            <a:ext cx="8682409" cy="450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4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Anybody wants to guess the price?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6" name="Content Placeholder 5" descr="Screen Shot 2012-05-23 at 4.57.21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97" r="-1369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9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Later on in the news….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8" name="Content Placeholder 7" descr="Screen Shot 2011-11-06 at 4.34.22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9" b="1632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34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Auction system for serving malware -  “</a:t>
            </a:r>
            <a:r>
              <a:rPr lang="en-US" dirty="0" err="1" smtClean="0"/>
              <a:t>vDele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4" name="Content Placeholder 3" descr="Screen Shot 2011-11-17 at 5.02.13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18" r="-23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853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to build your own botnet –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andromeda</a:t>
            </a:r>
            <a:r>
              <a:rPr lang="en-US" dirty="0" smtClean="0"/>
              <a:t> botnet”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6" name="Content Placeholder 5" descr="5-andromeda botnet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04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Also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Credit card numbers</a:t>
            </a:r>
          </a:p>
          <a:p>
            <a:r>
              <a:rPr lang="en-US" dirty="0" err="1" smtClean="0"/>
              <a:t>Paypal</a:t>
            </a:r>
            <a:r>
              <a:rPr lang="en-US" dirty="0" smtClean="0"/>
              <a:t> accounts</a:t>
            </a:r>
          </a:p>
          <a:p>
            <a:r>
              <a:rPr lang="en-US" dirty="0" smtClean="0"/>
              <a:t>Online banking accounts</a:t>
            </a:r>
          </a:p>
          <a:p>
            <a:r>
              <a:rPr lang="en-US" dirty="0" smtClean="0"/>
              <a:t>Email spamming services</a:t>
            </a:r>
          </a:p>
          <a:p>
            <a:r>
              <a:rPr lang="en-US" dirty="0" smtClean="0"/>
              <a:t>Cell phone spamming services (by text messages) and / or calls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0-day exploits (rarely)</a:t>
            </a:r>
          </a:p>
          <a:p>
            <a:r>
              <a:rPr lang="en-US" dirty="0" smtClean="0"/>
              <a:t>Custom malware, spyware, tools</a:t>
            </a:r>
          </a:p>
          <a:p>
            <a:r>
              <a:rPr lang="en-US" dirty="0" smtClean="0"/>
              <a:t>Plain hacking services</a:t>
            </a:r>
          </a:p>
          <a:p>
            <a:r>
              <a:rPr lang="en-US" dirty="0" smtClean="0"/>
              <a:t>DDOS</a:t>
            </a:r>
          </a:p>
          <a:p>
            <a:r>
              <a:rPr lang="en-US" dirty="0" smtClean="0"/>
              <a:t>Full identity (CC + SSN + DOB + address + email with password + online banking credentials + mothers maiden name + dogs name + etc.)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36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0-day exploits (rarely)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If a black hat has 0-day it is much more profitable do something with it than selling it</a:t>
            </a:r>
          </a:p>
          <a:p>
            <a:r>
              <a:rPr lang="en-US" dirty="0" smtClean="0"/>
              <a:t>If you are white hat hacker,</a:t>
            </a:r>
            <a:r>
              <a:rPr lang="en-US" dirty="0"/>
              <a:t> </a:t>
            </a:r>
            <a:r>
              <a:rPr lang="en-US" dirty="0" smtClean="0"/>
              <a:t>sell it to company’s who are buying bugs like ZDI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5" name="Picture 4" descr="Screen Shot 2012-05-23 at 4.52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88" y="3123292"/>
            <a:ext cx="5626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5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TmRY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37" r="-27037"/>
          <a:stretch>
            <a:fillRect/>
          </a:stretch>
        </p:blipFill>
        <p:spPr>
          <a:xfrm>
            <a:off x="-1032419" y="747613"/>
            <a:ext cx="11206525" cy="581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68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1-06-05 at 3.18.32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45" r="-43545"/>
          <a:stretch>
            <a:fillRect/>
          </a:stretch>
        </p:blipFill>
        <p:spPr>
          <a:xfrm>
            <a:off x="-783676" y="441362"/>
            <a:ext cx="11484086" cy="5962891"/>
          </a:xfrm>
        </p:spPr>
      </p:pic>
    </p:spTree>
    <p:extLst>
      <p:ext uri="{BB962C8B-B14F-4D97-AF65-F5344CB8AC3E}">
        <p14:creationId xmlns:p14="http://schemas.microsoft.com/office/powerpoint/2010/main" val="296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forum.antichat.ru</a:t>
            </a:r>
            <a:r>
              <a:rPr lang="en-US" dirty="0"/>
              <a:t>/</a:t>
            </a:r>
          </a:p>
        </p:txBody>
      </p:sp>
      <p:pic>
        <p:nvPicPr>
          <p:cNvPr id="5" name="Picture 4" descr="Screen shot 2011-06-15 at 11.10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80" y="1627476"/>
            <a:ext cx="3657600" cy="132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972717" y="4942228"/>
            <a:ext cx="50617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million messages, </a:t>
            </a:r>
            <a:r>
              <a:rPr lang="en-US" sz="2400" dirty="0" smtClean="0"/>
              <a:t>104k </a:t>
            </a:r>
            <a:r>
              <a:rPr lang="en-US" sz="2400" dirty="0"/>
              <a:t>users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pic>
        <p:nvPicPr>
          <p:cNvPr id="8" name="Content Placeholder 7" descr="Screen Shot 2012-04-17 at 6.15.50 PM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04" b="-30704"/>
          <a:stretch>
            <a:fillRect/>
          </a:stretch>
        </p:blipFill>
        <p:spPr>
          <a:xfrm>
            <a:off x="609600" y="2660951"/>
            <a:ext cx="7924800" cy="254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94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messages are related to</a:t>
            </a:r>
            <a:br>
              <a:rPr lang="en-US" dirty="0" smtClean="0"/>
            </a:br>
            <a:r>
              <a:rPr lang="en-US" dirty="0" smtClean="0"/>
              <a:t>buy / sell / trade</a:t>
            </a:r>
            <a:endParaRPr lang="en-US" dirty="0"/>
          </a:p>
        </p:txBody>
      </p:sp>
      <p:pic>
        <p:nvPicPr>
          <p:cNvPr id="4" name="Content Placeholder 3" descr="Screen shot 2011-06-15 at 11.13.55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3" b="-4853"/>
          <a:stretch>
            <a:fillRect/>
          </a:stretch>
        </p:blipFill>
        <p:spPr>
          <a:xfrm>
            <a:off x="1222052" y="1417638"/>
            <a:ext cx="6712806" cy="348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04110" y="5071159"/>
            <a:ext cx="597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Almost 10% of all messages are related to trading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they trust each other?</a:t>
            </a:r>
            <a:endParaRPr lang="en-US" dirty="0"/>
          </a:p>
        </p:txBody>
      </p:sp>
      <p:pic>
        <p:nvPicPr>
          <p:cNvPr id="5" name="Picture 4" descr="Screen shot 2011-06-05 at 3.10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26" y="1600200"/>
            <a:ext cx="1930306" cy="318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2" descr="Screen shot 2011-06-06 at 3.09.07 PM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46" r="-79646"/>
          <a:stretch>
            <a:fillRect/>
          </a:stretch>
        </p:blipFill>
        <p:spPr>
          <a:xfrm>
            <a:off x="-390138" y="1600200"/>
            <a:ext cx="6127782" cy="3181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03324" y="2787772"/>
            <a:ext cx="56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51662" y="3963251"/>
            <a:ext cx="594439" cy="558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12000"/>
                </a:schemeClr>
              </a:gs>
              <a:gs pos="100000">
                <a:schemeClr val="accent1">
                  <a:tint val="90000"/>
                  <a:satMod val="2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68841" y="3557193"/>
            <a:ext cx="594439" cy="558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12000"/>
                </a:schemeClr>
              </a:gs>
              <a:gs pos="100000">
                <a:schemeClr val="accent1">
                  <a:tint val="90000"/>
                  <a:satMod val="2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51662" y="2998735"/>
            <a:ext cx="594439" cy="558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12000"/>
                </a:schemeClr>
              </a:gs>
              <a:gs pos="100000">
                <a:schemeClr val="accent1">
                  <a:tint val="90000"/>
                  <a:satMod val="2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22881" y="2598646"/>
            <a:ext cx="594439" cy="5584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12000"/>
                </a:schemeClr>
              </a:gs>
              <a:gs pos="100000">
                <a:schemeClr val="accent1">
                  <a:tint val="90000"/>
                  <a:satMod val="200000"/>
                  <a:alpha val="12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dirty="0" smtClean="0"/>
              <a:t>Another way is by endorsing from the forum owner</a:t>
            </a:r>
            <a:endParaRPr lang="en-US" sz="2200" dirty="0"/>
          </a:p>
        </p:txBody>
      </p:sp>
      <p:pic>
        <p:nvPicPr>
          <p:cNvPr id="4" name="Content Placeholder 3" descr="Screen shot 2011-06-15 at 10.27.53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7" r="-668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9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Means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paypal</a:t>
            </a:r>
            <a:r>
              <a:rPr lang="en-US" dirty="0" smtClean="0"/>
              <a:t>….. WHY????</a:t>
            </a:r>
          </a:p>
          <a:p>
            <a:r>
              <a:rPr lang="en-US" dirty="0" err="1" smtClean="0"/>
              <a:t>Webmoney</a:t>
            </a:r>
            <a:endParaRPr lang="en-US" dirty="0" smtClean="0"/>
          </a:p>
          <a:p>
            <a:r>
              <a:rPr lang="en-US" dirty="0" smtClean="0"/>
              <a:t>Liberty Reserve</a:t>
            </a:r>
          </a:p>
          <a:p>
            <a:r>
              <a:rPr lang="en-US" dirty="0" err="1" smtClean="0"/>
              <a:t>Yandex</a:t>
            </a:r>
            <a:r>
              <a:rPr lang="en-US" dirty="0" smtClean="0"/>
              <a:t> Money</a:t>
            </a:r>
          </a:p>
          <a:p>
            <a:r>
              <a:rPr lang="en-US" dirty="0" err="1" smtClean="0"/>
              <a:t>BitCoin</a:t>
            </a:r>
            <a:r>
              <a:rPr lang="en-US" dirty="0" smtClean="0"/>
              <a:t> – not so much</a:t>
            </a:r>
          </a:p>
          <a:p>
            <a:r>
              <a:rPr lang="en-US" dirty="0"/>
              <a:t>F2F – almost never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Most popular is WEBMONEY</a:t>
            </a:r>
          </a:p>
        </p:txBody>
      </p:sp>
      <p:pic>
        <p:nvPicPr>
          <p:cNvPr id="4" name="Picture 3" descr="fatwalletbyellis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607" y="1600200"/>
            <a:ext cx="4887468" cy="341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Closed sections</a:t>
            </a:r>
            <a:endParaRPr lang="en-US" dirty="0"/>
          </a:p>
        </p:txBody>
      </p:sp>
      <p:pic>
        <p:nvPicPr>
          <p:cNvPr id="4" name="Content Placeholder 3" descr="Screen shot 2011-06-05 at 2.50.23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146" b="-47146"/>
          <a:stretch>
            <a:fillRect/>
          </a:stretch>
        </p:blipFill>
        <p:spPr>
          <a:xfrm>
            <a:off x="2149738" y="2924286"/>
            <a:ext cx="4848429" cy="2517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52850" y="1417638"/>
            <a:ext cx="7381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 smtClean="0"/>
              <a:t>Typically there are 3 access levels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level – make some useful posts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2</a:t>
            </a:r>
            <a:r>
              <a:rPr lang="en-US" sz="2300" baseline="30000" dirty="0" smtClean="0"/>
              <a:t>nd</a:t>
            </a:r>
            <a:r>
              <a:rPr lang="en-US" sz="2300" dirty="0" smtClean="0"/>
              <a:t> level – get to know somebody and post some sensitive data</a:t>
            </a:r>
          </a:p>
          <a:p>
            <a:pPr marL="285750" indent="-285750">
              <a:buFont typeface="Arial"/>
              <a:buChar char="•"/>
            </a:pPr>
            <a:r>
              <a:rPr lang="en-US" sz="2300" dirty="0" smtClean="0"/>
              <a:t>3</a:t>
            </a:r>
            <a:r>
              <a:rPr lang="en-US" sz="2300" baseline="30000" dirty="0" smtClean="0"/>
              <a:t>rd</a:t>
            </a:r>
            <a:r>
              <a:rPr lang="en-US" sz="2300" dirty="0" smtClean="0"/>
              <a:t> level – be well known in community, post some real goodies</a:t>
            </a:r>
            <a:endParaRPr lang="en-US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6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smtClean="0"/>
              <a:t>Limiting access only to higher profile people</a:t>
            </a:r>
            <a:endParaRPr lang="en-US" sz="2600" dirty="0"/>
          </a:p>
        </p:txBody>
      </p:sp>
      <p:pic>
        <p:nvPicPr>
          <p:cNvPr id="4" name="Content Placeholder 3" descr="Screen shot 2011-06-05 at 2.54.40 A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48" r="-734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9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How much is this, how much is that?</a:t>
            </a:r>
          </a:p>
          <a:p>
            <a:r>
              <a:rPr lang="en-US" dirty="0" smtClean="0"/>
              <a:t>Depends what language you speak</a:t>
            </a:r>
            <a:endParaRPr lang="en-US" dirty="0"/>
          </a:p>
          <a:p>
            <a:r>
              <a:rPr lang="en-US" dirty="0" smtClean="0"/>
              <a:t>If you ask in Russian – 100 bucks</a:t>
            </a:r>
          </a:p>
          <a:p>
            <a:r>
              <a:rPr lang="en-US" dirty="0" smtClean="0"/>
              <a:t>If you ask in English – 200 bucks</a:t>
            </a:r>
            <a:endParaRPr lang="en-US" dirty="0"/>
          </a:p>
        </p:txBody>
      </p:sp>
      <p:pic>
        <p:nvPicPr>
          <p:cNvPr id="4" name="Picture 3" descr="Screen shot 2011-06-15 at 10.5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72" y="3299131"/>
            <a:ext cx="6127373" cy="203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245"/>
            <a:ext cx="7924800" cy="823150"/>
          </a:xfrm>
        </p:spPr>
        <p:txBody>
          <a:bodyPr/>
          <a:lstStyle/>
          <a:p>
            <a:pPr algn="ctr"/>
            <a:r>
              <a:rPr lang="en-US" dirty="0" smtClean="0"/>
              <a:t>Actual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20395"/>
            <a:ext cx="7924800" cy="4114800"/>
          </a:xfrm>
        </p:spPr>
        <p:txBody>
          <a:bodyPr>
            <a:noAutofit/>
          </a:bodyPr>
          <a:lstStyle/>
          <a:p>
            <a:r>
              <a:rPr lang="en-US" sz="2500" dirty="0" smtClean="0"/>
              <a:t>Private </a:t>
            </a:r>
            <a:r>
              <a:rPr lang="en-US" sz="2500" dirty="0" err="1" smtClean="0"/>
              <a:t>virustotal.com</a:t>
            </a:r>
            <a:r>
              <a:rPr lang="en-US" sz="2500" dirty="0" smtClean="0"/>
              <a:t> service – 40 USD / month, unlimited amount of files</a:t>
            </a:r>
          </a:p>
          <a:p>
            <a:r>
              <a:rPr lang="en-US" sz="2500" dirty="0" smtClean="0"/>
              <a:t>Why do you need a private </a:t>
            </a:r>
            <a:r>
              <a:rPr lang="en-US" sz="2500" dirty="0" err="1" smtClean="0"/>
              <a:t>virustotal.com</a:t>
            </a:r>
            <a:r>
              <a:rPr lang="en-US" sz="2500" dirty="0" smtClean="0"/>
              <a:t> service? When </a:t>
            </a:r>
            <a:r>
              <a:rPr lang="en-US" sz="2500" dirty="0" err="1" smtClean="0"/>
              <a:t>virustotal.com</a:t>
            </a:r>
            <a:r>
              <a:rPr lang="en-US" sz="2500" dirty="0" smtClean="0"/>
              <a:t> is free???</a:t>
            </a:r>
          </a:p>
          <a:p>
            <a:r>
              <a:rPr lang="en-US" sz="2500" dirty="0" smtClean="0"/>
              <a:t>1 million SPAM emails in inbox – 200 USD</a:t>
            </a:r>
          </a:p>
          <a:p>
            <a:r>
              <a:rPr lang="en-US" sz="2500" dirty="0" smtClean="0"/>
              <a:t>DDOS – 100 to 400 USD a day, depending on traffic amount.</a:t>
            </a:r>
          </a:p>
          <a:p>
            <a:pPr lvl="1"/>
            <a:r>
              <a:rPr lang="en-US" sz="2500" dirty="0" smtClean="0"/>
              <a:t>DDOS sales/discussions are getting forbidden in many public Russian forums, why???</a:t>
            </a:r>
          </a:p>
          <a:p>
            <a:r>
              <a:rPr lang="en-US" sz="2500" dirty="0" smtClean="0"/>
              <a:t>CC – 0.1 USD to 5 USD depending on amount and/or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3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none" dirty="0" smtClean="0">
                <a:solidFill>
                  <a:srgbClr val="008000"/>
                </a:solidFill>
              </a:rPr>
              <a:t>sh-3.2# </a:t>
            </a:r>
            <a:r>
              <a:rPr lang="en-US" cap="none" dirty="0" err="1" smtClean="0">
                <a:solidFill>
                  <a:srgbClr val="008000"/>
                </a:solidFill>
              </a:rPr>
              <a:t>whoami</a:t>
            </a:r>
            <a:endParaRPr lang="en-US" cap="none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Alan Kakareka, CISSP, GSNA, GSEC, CEH, MCP, MCDST, Net+, Sec+</a:t>
            </a:r>
          </a:p>
          <a:p>
            <a:r>
              <a:rPr lang="en-US" sz="3600" dirty="0" smtClean="0"/>
              <a:t>Masters degree in science from Florida International University</a:t>
            </a:r>
          </a:p>
          <a:p>
            <a:r>
              <a:rPr lang="en-US" sz="3600" dirty="0" smtClean="0"/>
              <a:t>CTO and founder of Demyo, Inc.</a:t>
            </a:r>
          </a:p>
          <a:p>
            <a:r>
              <a:rPr lang="en-US" sz="3600" dirty="0" smtClean="0"/>
              <a:t>Based in Miami, Florida, USA.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Actual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err="1"/>
              <a:t>Paypal</a:t>
            </a:r>
            <a:r>
              <a:rPr lang="en-US" sz="2800" dirty="0"/>
              <a:t> – 1% to 10% of the balance, also depending on account type and </a:t>
            </a:r>
            <a:r>
              <a:rPr lang="en-US" sz="2800" dirty="0">
                <a:solidFill>
                  <a:srgbClr val="FF0000"/>
                </a:solidFill>
              </a:rPr>
              <a:t>other factors</a:t>
            </a:r>
          </a:p>
          <a:p>
            <a:r>
              <a:rPr lang="en-US" sz="2800" dirty="0" smtClean="0"/>
              <a:t>Online Banking – 1% to 10% percent of the balance, depending on the bank, account type and </a:t>
            </a:r>
            <a:r>
              <a:rPr lang="en-US" sz="2800" dirty="0" smtClean="0">
                <a:solidFill>
                  <a:srgbClr val="FF0000"/>
                </a:solidFill>
              </a:rPr>
              <a:t>other factors</a:t>
            </a:r>
          </a:p>
          <a:p>
            <a:r>
              <a:rPr lang="en-US" sz="2800" dirty="0" err="1" smtClean="0"/>
              <a:t>Email:pass</a:t>
            </a:r>
            <a:r>
              <a:rPr lang="en-US" sz="2800" dirty="0" smtClean="0"/>
              <a:t> combo – FREE, unless it is sorted, verified for validity, and is bundled with other accounts</a:t>
            </a:r>
          </a:p>
          <a:p>
            <a:r>
              <a:rPr lang="en-US" sz="2800" dirty="0"/>
              <a:t>Full identity (CC + SSN + DOB + address + email with password + online banking credentials + mothers maiden name + dogs name + etc.</a:t>
            </a:r>
            <a:r>
              <a:rPr lang="en-US" sz="2800" dirty="0" smtClean="0"/>
              <a:t>) – about 100 USD</a:t>
            </a:r>
          </a:p>
          <a:p>
            <a:r>
              <a:rPr lang="en-US" sz="2800" dirty="0" smtClean="0"/>
              <a:t>Many, many, many other types of services and goods – agreed price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0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OTHER FACTORS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977456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Paypal</a:t>
            </a:r>
            <a:r>
              <a:rPr lang="en-US" sz="2800" dirty="0" smtClean="0"/>
              <a:t> and Online Banking </a:t>
            </a:r>
            <a:r>
              <a:rPr lang="en-US" sz="2800" dirty="0"/>
              <a:t>– 1% to 10% of the </a:t>
            </a:r>
            <a:r>
              <a:rPr lang="en-US" sz="2800" dirty="0" smtClean="0"/>
              <a:t>balance</a:t>
            </a:r>
            <a:r>
              <a:rPr lang="en-US" sz="2800" dirty="0"/>
              <a:t> </a:t>
            </a:r>
            <a:r>
              <a:rPr lang="en-US" sz="2800" dirty="0" smtClean="0"/>
              <a:t>depending </a:t>
            </a:r>
            <a:r>
              <a:rPr lang="en-US" sz="2800" dirty="0"/>
              <a:t>on account type and other </a:t>
            </a:r>
            <a:r>
              <a:rPr lang="en-US" sz="2800" dirty="0" smtClean="0"/>
              <a:t>factors.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8311" y="2782970"/>
            <a:ext cx="3334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User logs in into his account once every 6 months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Password to users email is available as well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This particular bank DOES allow online transfers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8258" y="2782970"/>
            <a:ext cx="3392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User logs in into his account daily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Password to users email is not available </a:t>
            </a:r>
            <a:r>
              <a:rPr lang="en-US" sz="2400" dirty="0" smtClean="0">
                <a:sym typeface="Wingdings"/>
              </a:rPr>
              <a:t>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This particular bank DOES NOT allow online transfers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349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Russian resources are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A LOT OF THEM</a:t>
            </a:r>
          </a:p>
          <a:p>
            <a:r>
              <a:rPr lang="en-US" sz="1600" dirty="0"/>
              <a:t>http://forum.xakep.ru/</a:t>
            </a:r>
            <a:r>
              <a:rPr lang="en-US" sz="1600" dirty="0" smtClean="0"/>
              <a:t>default.aspx 1,5 million messages</a:t>
            </a:r>
          </a:p>
          <a:p>
            <a:r>
              <a:rPr lang="en-US" sz="1600" dirty="0"/>
              <a:t>http://hackzona.ru</a:t>
            </a:r>
            <a:r>
              <a:rPr lang="en-US" sz="1600" dirty="0" smtClean="0"/>
              <a:t>/</a:t>
            </a:r>
          </a:p>
          <a:p>
            <a:r>
              <a:rPr lang="en-US" sz="1600" dirty="0"/>
              <a:t>https://forum.k0d.cc/index1.</a:t>
            </a:r>
            <a:r>
              <a:rPr lang="en-US" sz="1600" dirty="0" smtClean="0"/>
              <a:t>php</a:t>
            </a:r>
          </a:p>
          <a:p>
            <a:r>
              <a:rPr lang="en-US" sz="1600" dirty="0"/>
              <a:t>http://www.hack-info.ru/</a:t>
            </a:r>
            <a:r>
              <a:rPr lang="en-US" sz="1600" dirty="0" smtClean="0"/>
              <a:t>index.php</a:t>
            </a:r>
          </a:p>
          <a:p>
            <a:r>
              <a:rPr lang="en-US" sz="1600" dirty="0"/>
              <a:t>https://forum.xeksec.com</a:t>
            </a:r>
            <a:r>
              <a:rPr lang="en-US" sz="1600" dirty="0" smtClean="0"/>
              <a:t>/</a:t>
            </a:r>
          </a:p>
          <a:p>
            <a:r>
              <a:rPr lang="en-US" sz="1600" dirty="0"/>
              <a:t>http://aferizm.ru</a:t>
            </a:r>
            <a:r>
              <a:rPr lang="en-US" sz="1600" dirty="0" smtClean="0"/>
              <a:t>/</a:t>
            </a:r>
          </a:p>
          <a:p>
            <a:r>
              <a:rPr lang="en-US" sz="1600" dirty="0"/>
              <a:t>http://grabberz.com/</a:t>
            </a:r>
            <a:r>
              <a:rPr lang="en-US" sz="1600" dirty="0" smtClean="0"/>
              <a:t>forum.php</a:t>
            </a:r>
          </a:p>
          <a:p>
            <a:r>
              <a:rPr lang="en-US" sz="1600" dirty="0"/>
              <a:t>http://forum.kriminala.net/</a:t>
            </a:r>
            <a:r>
              <a:rPr lang="en-US" sz="1600" dirty="0" smtClean="0"/>
              <a:t>index.php</a:t>
            </a:r>
          </a:p>
          <a:p>
            <a:r>
              <a:rPr lang="en-US" sz="1600" dirty="0"/>
              <a:t>http://www.xaker.name/forvb/</a:t>
            </a:r>
            <a:r>
              <a:rPr lang="en-US" sz="1600" dirty="0" smtClean="0"/>
              <a:t>index.php</a:t>
            </a:r>
          </a:p>
          <a:p>
            <a:r>
              <a:rPr lang="en-US" sz="1600" dirty="0" smtClean="0"/>
              <a:t>And so on….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0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Russian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Russian search engines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www.rambler.ru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://www.yandex.ru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Classic Google dork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Site:ru</a:t>
            </a:r>
            <a:r>
              <a:rPr lang="en-US" dirty="0" smtClean="0"/>
              <a:t> hacking’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Screen shot 2011-06-15 at 3.34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3" y="1535710"/>
            <a:ext cx="4759241" cy="137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shot 2011-06-15 at 3.35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17" y="3147580"/>
            <a:ext cx="4656437" cy="147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86239" y="5156715"/>
            <a:ext cx="68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Or…..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5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Russian resources</a:t>
            </a:r>
            <a:endParaRPr lang="en-US" dirty="0"/>
          </a:p>
        </p:txBody>
      </p:sp>
      <p:pic>
        <p:nvPicPr>
          <p:cNvPr id="7" name="Content Placeholder 6" descr="Screen shot 2011-06-15 at 3.37.41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75" r="-26175"/>
          <a:stretch>
            <a:fillRect/>
          </a:stretch>
        </p:blipFill>
        <p:spPr>
          <a:xfrm>
            <a:off x="884446" y="2201398"/>
            <a:ext cx="6931940" cy="359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769942" y="1507217"/>
            <a:ext cx="5609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http://</a:t>
            </a:r>
            <a:r>
              <a:rPr lang="en-US" sz="3600" dirty="0" err="1">
                <a:hlinkClick r:id="rId3"/>
              </a:rPr>
              <a:t>hacksearch.madnet.name</a:t>
            </a:r>
            <a:r>
              <a:rPr lang="en-US" sz="3600" dirty="0">
                <a:hlinkClick r:id="rId3"/>
              </a:rPr>
              <a:t>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936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Yeah we are wrapping up </a:t>
            </a:r>
            <a:r>
              <a:rPr lang="en-US" dirty="0" smtClean="0">
                <a:sym typeface="Wingdings"/>
              </a:rPr>
              <a:t></a:t>
            </a:r>
          </a:p>
          <a:p>
            <a:endParaRPr lang="en-US" dirty="0"/>
          </a:p>
        </p:txBody>
      </p:sp>
      <p:pic>
        <p:nvPicPr>
          <p:cNvPr id="4" name="Picture 3" descr="Definition-of-a-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36" y="1959429"/>
            <a:ext cx="4006969" cy="35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And 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Email: </a:t>
            </a:r>
            <a:r>
              <a:rPr lang="en-US" sz="4000" dirty="0" smtClean="0">
                <a:hlinkClick r:id="rId2"/>
              </a:rPr>
              <a:t>almaz@demyo.com</a:t>
            </a:r>
            <a:endParaRPr lang="en-US" sz="4000" dirty="0" smtClean="0"/>
          </a:p>
          <a:p>
            <a:r>
              <a:rPr lang="en-US" sz="4000" dirty="0" smtClean="0"/>
              <a:t>Phone: +1 201 665 6666</a:t>
            </a:r>
          </a:p>
          <a:p>
            <a:r>
              <a:rPr lang="en-US" sz="4000" dirty="0" smtClean="0"/>
              <a:t>LinkedIn: Almantas Kakareka</a:t>
            </a:r>
          </a:p>
          <a:p>
            <a:r>
              <a:rPr lang="en-US" sz="4000" dirty="0" smtClean="0"/>
              <a:t>Twitter: @</a:t>
            </a:r>
            <a:r>
              <a:rPr lang="en-US" sz="4000" dirty="0" err="1" smtClean="0"/>
              <a:t>DemyoSec</a:t>
            </a:r>
            <a:endParaRPr lang="en-US" sz="4000" dirty="0" smtClean="0"/>
          </a:p>
          <a:p>
            <a:r>
              <a:rPr lang="en-US" sz="4000" dirty="0">
                <a:hlinkClick r:id="rId3"/>
              </a:rPr>
              <a:t>www.demyo.com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78692"/>
            <a:ext cx="1905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3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89153"/>
          </a:xfrm>
        </p:spPr>
        <p:txBody>
          <a:bodyPr/>
          <a:lstStyle/>
          <a:p>
            <a:pPr algn="ctr"/>
            <a:r>
              <a:rPr lang="en-US" sz="2500" dirty="0" smtClean="0"/>
              <a:t>And I enjoy green letters on black background</a:t>
            </a:r>
            <a:endParaRPr lang="en-US" sz="2500" dirty="0"/>
          </a:p>
        </p:txBody>
      </p:sp>
      <p:pic>
        <p:nvPicPr>
          <p:cNvPr id="5" name="Content Placeholder 4" descr="Screen shot 2011-06-07 at 4.31.24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15" r="-32515"/>
          <a:stretch>
            <a:fillRect/>
          </a:stretch>
        </p:blipFill>
        <p:spPr>
          <a:xfrm>
            <a:off x="609600" y="1239905"/>
            <a:ext cx="792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the most dangerous countries?</a:t>
            </a:r>
            <a:endParaRPr lang="en-US" dirty="0"/>
          </a:p>
        </p:txBody>
      </p:sp>
      <p:pic>
        <p:nvPicPr>
          <p:cNvPr id="2" name="Picture 1" descr="32634_NpAdvH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85" y="1795948"/>
            <a:ext cx="5812140" cy="373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40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most dangerous countries?</a:t>
            </a:r>
            <a:endParaRPr lang="en-US" dirty="0"/>
          </a:p>
        </p:txBody>
      </p:sp>
      <p:pic>
        <p:nvPicPr>
          <p:cNvPr id="4" name="Content Placeholder 3" descr="Screen shot 2011-06-02 at 5.41.19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133" r="-3313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6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all the goodies 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Unknown – Unknown:</a:t>
            </a:r>
          </a:p>
          <a:p>
            <a:r>
              <a:rPr lang="en-US" dirty="0" smtClean="0"/>
              <a:t>Forums, various websites</a:t>
            </a:r>
          </a:p>
          <a:p>
            <a:endParaRPr lang="en-US" dirty="0"/>
          </a:p>
          <a:p>
            <a:r>
              <a:rPr lang="en-US" dirty="0" smtClean="0"/>
              <a:t>Known – Known:</a:t>
            </a:r>
          </a:p>
          <a:p>
            <a:r>
              <a:rPr lang="en-US" dirty="0" smtClean="0"/>
              <a:t>IM, typically ICQ</a:t>
            </a:r>
            <a:endParaRPr lang="en-US" dirty="0"/>
          </a:p>
        </p:txBody>
      </p:sp>
      <p:pic>
        <p:nvPicPr>
          <p:cNvPr id="4" name="Picture 3" descr="Screen shot 2011-06-15 at 10.31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1" y="2179350"/>
            <a:ext cx="5100349" cy="27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9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Lets take a look at 2 underground forums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exploit.in</a:t>
            </a:r>
            <a:r>
              <a:rPr lang="en-US" dirty="0" smtClean="0"/>
              <a:t>/forum/ - pretty small</a:t>
            </a:r>
          </a:p>
          <a:p>
            <a:r>
              <a:rPr lang="en-US" dirty="0"/>
              <a:t>https://</a:t>
            </a:r>
            <a:r>
              <a:rPr lang="en-US" dirty="0" err="1"/>
              <a:t>forum.antichat.ru</a:t>
            </a:r>
            <a:r>
              <a:rPr lang="en-US" dirty="0"/>
              <a:t>/- </a:t>
            </a:r>
            <a:r>
              <a:rPr lang="en-US" dirty="0" smtClean="0"/>
              <a:t>one of the bigger ones</a:t>
            </a:r>
            <a:endParaRPr lang="en-US" dirty="0"/>
          </a:p>
        </p:txBody>
      </p:sp>
      <p:pic>
        <p:nvPicPr>
          <p:cNvPr id="4" name="Picture 3" descr="Screen shot 2011-06-15 at 10.36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72" y="2348899"/>
            <a:ext cx="5129700" cy="336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3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Small </a:t>
            </a:r>
            <a:r>
              <a:rPr lang="en-US" dirty="0" err="1" smtClean="0"/>
              <a:t>vs</a:t>
            </a:r>
            <a:r>
              <a:rPr lang="en-US" dirty="0" smtClean="0"/>
              <a:t> big</a:t>
            </a:r>
            <a:endParaRPr lang="en-US" dirty="0"/>
          </a:p>
        </p:txBody>
      </p:sp>
      <p:pic>
        <p:nvPicPr>
          <p:cNvPr id="4" name="Content Placeholder 3" descr="Screen Shot 2011-10-16 at 8.51.17 PM.pn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64" r="-63564"/>
          <a:stretch>
            <a:fillRect/>
          </a:stretch>
        </p:blipFill>
        <p:spPr>
          <a:xfrm>
            <a:off x="1057124" y="1417638"/>
            <a:ext cx="6792686" cy="3526972"/>
          </a:xfrm>
        </p:spPr>
      </p:pic>
      <p:sp>
        <p:nvSpPr>
          <p:cNvPr id="5" name="TextBox 4"/>
          <p:cNvSpPr txBox="1"/>
          <p:nvPr/>
        </p:nvSpPr>
        <p:spPr>
          <a:xfrm>
            <a:off x="2900141" y="6134031"/>
            <a:ext cx="344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Demyo</a:t>
            </a:r>
            <a:r>
              <a:rPr lang="en-US" dirty="0" smtClean="0"/>
              <a:t>, Inc.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2952" y="5104191"/>
            <a:ext cx="2370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>
                <a:hlinkClick r:id="rId3"/>
              </a:rPr>
              <a:t>rdot.org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4258</TotalTime>
  <Words>1058</Words>
  <Application>Microsoft Macintosh PowerPoint</Application>
  <PresentationFormat>On-screen Show (4:3)</PresentationFormat>
  <Paragraphs>155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Horizon</vt:lpstr>
      <vt:lpstr>Insight into  Russian Black Market</vt:lpstr>
      <vt:lpstr>PowerPoint Presentation</vt:lpstr>
      <vt:lpstr>sh-3.2# whoami</vt:lpstr>
      <vt:lpstr>And I enjoy green letters on black background</vt:lpstr>
      <vt:lpstr>What are the most dangerous countries?</vt:lpstr>
      <vt:lpstr>What are the most dangerous countries?</vt:lpstr>
      <vt:lpstr>Where all the goodies are?</vt:lpstr>
      <vt:lpstr>Lets take a look at 2 underground forums</vt:lpstr>
      <vt:lpstr>Small vs big</vt:lpstr>
      <vt:lpstr>https://exploit.in/forum</vt:lpstr>
      <vt:lpstr>How many of all messages are sale / buy / trade?</vt:lpstr>
      <vt:lpstr>Lets see what can we buy?</vt:lpstr>
      <vt:lpstr>How about root access to mysql.com</vt:lpstr>
      <vt:lpstr>Anybody wants to guess the price?</vt:lpstr>
      <vt:lpstr>Later on in the news….</vt:lpstr>
      <vt:lpstr>Auction system for serving malware -  “vDele”</vt:lpstr>
      <vt:lpstr>Software to build your own botnet – “andromeda botnet”</vt:lpstr>
      <vt:lpstr>Also available</vt:lpstr>
      <vt:lpstr>0-day exploits (rarely)</vt:lpstr>
      <vt:lpstr>PowerPoint Presentation</vt:lpstr>
      <vt:lpstr>https://forum.antichat.ru/</vt:lpstr>
      <vt:lpstr>How many messages are related to buy / sell / trade</vt:lpstr>
      <vt:lpstr>How do they trust each other?</vt:lpstr>
      <vt:lpstr>Another way is by endorsing from the forum owner</vt:lpstr>
      <vt:lpstr>Means of payment</vt:lpstr>
      <vt:lpstr>Closed sections</vt:lpstr>
      <vt:lpstr>Limiting access only to higher profile people</vt:lpstr>
      <vt:lpstr>Prices…</vt:lpstr>
      <vt:lpstr>Actual pricing</vt:lpstr>
      <vt:lpstr>Actual pricing</vt:lpstr>
      <vt:lpstr>OTHER FACTORS</vt:lpstr>
      <vt:lpstr>How many Russian resources are there?</vt:lpstr>
      <vt:lpstr>How to find Russian resources</vt:lpstr>
      <vt:lpstr>How to find Russian resources</vt:lpstr>
      <vt:lpstr>Wrapping up</vt:lpstr>
      <vt:lpstr>questions? And Contact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Almantas Kakareka</dc:creator>
  <cp:lastModifiedBy>labas vakaras</cp:lastModifiedBy>
  <cp:revision>97</cp:revision>
  <cp:lastPrinted>2011-12-30T15:35:43Z</cp:lastPrinted>
  <dcterms:created xsi:type="dcterms:W3CDTF">2011-03-23T15:02:53Z</dcterms:created>
  <dcterms:modified xsi:type="dcterms:W3CDTF">2012-06-18T22:31:15Z</dcterms:modified>
</cp:coreProperties>
</file>