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4"/>
  </p:notesMasterIdLst>
  <p:sldIdLst>
    <p:sldId id="258" r:id="rId2"/>
    <p:sldId id="261" r:id="rId3"/>
    <p:sldId id="280" r:id="rId4"/>
    <p:sldId id="287" r:id="rId5"/>
    <p:sldId id="288" r:id="rId6"/>
    <p:sldId id="289" r:id="rId7"/>
    <p:sldId id="290" r:id="rId8"/>
    <p:sldId id="262" r:id="rId9"/>
    <p:sldId id="267" r:id="rId10"/>
    <p:sldId id="268" r:id="rId11"/>
    <p:sldId id="272" r:id="rId12"/>
    <p:sldId id="269" r:id="rId13"/>
    <p:sldId id="270" r:id="rId14"/>
    <p:sldId id="271" r:id="rId15"/>
    <p:sldId id="273" r:id="rId16"/>
    <p:sldId id="275" r:id="rId17"/>
    <p:sldId id="263" r:id="rId18"/>
    <p:sldId id="265" r:id="rId19"/>
    <p:sldId id="276" r:id="rId20"/>
    <p:sldId id="291" r:id="rId21"/>
    <p:sldId id="293"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88" autoAdjust="0"/>
    <p:restoredTop sz="43639" autoAdjust="0"/>
  </p:normalViewPr>
  <p:slideViewPr>
    <p:cSldViewPr>
      <p:cViewPr varScale="1">
        <p:scale>
          <a:sx n="59" d="100"/>
          <a:sy n="59" d="100"/>
        </p:scale>
        <p:origin x="-43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OS%20X:Users:daschwar:Documents:Work:Presentations:KTSTTC:SIEM-Logging-Time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Query</a:t>
            </a:r>
            <a:r>
              <a:rPr lang="en-US" baseline="0"/>
              <a:t> Time vs. Indexed Data</a:t>
            </a:r>
            <a:endParaRPr lang="en-US"/>
          </a:p>
        </c:rich>
      </c:tx>
      <c:layout/>
      <c:overlay val="0"/>
    </c:title>
    <c:autoTitleDeleted val="0"/>
    <c:plotArea>
      <c:layout/>
      <c:barChart>
        <c:barDir val="col"/>
        <c:grouping val="clustered"/>
        <c:varyColors val="0"/>
        <c:ser>
          <c:idx val="0"/>
          <c:order val="0"/>
          <c:tx>
            <c:strRef>
              <c:f>Charts!$A$54</c:f>
              <c:strCache>
                <c:ptCount val="1"/>
                <c:pt idx="0">
                  <c:v>Splunk</c:v>
                </c:pt>
              </c:strCache>
            </c:strRef>
          </c:tx>
          <c:spPr>
            <a:solidFill>
              <a:srgbClr val="79A84F"/>
            </a:solidFill>
          </c:spPr>
          <c:invertIfNegative val="0"/>
          <c:dLbls>
            <c:dLbl>
              <c:idx val="0"/>
              <c:layout>
                <c:manualLayout>
                  <c:x val="-0.00277777777777778"/>
                  <c:y val="0.0185185185185185"/>
                </c:manualLayout>
              </c:layout>
              <c:showLegendKey val="0"/>
              <c:showVal val="1"/>
              <c:showCatName val="0"/>
              <c:showSerName val="0"/>
              <c:showPercent val="0"/>
              <c:showBubbleSize val="0"/>
            </c:dLbl>
            <c:dLbl>
              <c:idx val="1"/>
              <c:layout>
                <c:manualLayout>
                  <c:x val="0.00277777777777768"/>
                  <c:y val="0.00462962962962963"/>
                </c:manualLayout>
              </c:layout>
              <c:showLegendKey val="0"/>
              <c:showVal val="1"/>
              <c:showCatName val="0"/>
              <c:showSerName val="0"/>
              <c:showPercent val="0"/>
              <c:showBubbleSize val="0"/>
            </c:dLbl>
            <c:numFmt formatCode="#,##0" sourceLinked="0"/>
            <c:txPr>
              <a:bodyPr/>
              <a:lstStyle/>
              <a:p>
                <a:pPr>
                  <a:defRPr sz="1200" b="1" i="0"/>
                </a:pPr>
                <a:endParaRPr lang="en-US"/>
              </a:p>
            </c:txPr>
            <c:showLegendKey val="0"/>
            <c:showVal val="1"/>
            <c:showCatName val="0"/>
            <c:showSerName val="0"/>
            <c:showPercent val="0"/>
            <c:showBubbleSize val="0"/>
            <c:showLeaderLines val="0"/>
          </c:dLbls>
          <c:cat>
            <c:strRef>
              <c:f>Charts!$B$53:$C$53</c:f>
              <c:strCache>
                <c:ptCount val="2"/>
                <c:pt idx="0">
                  <c:v>Avg Query Time (seconds)</c:v>
                </c:pt>
                <c:pt idx="1">
                  <c:v>Data Indexed (GB/day)</c:v>
                </c:pt>
              </c:strCache>
            </c:strRef>
          </c:cat>
          <c:val>
            <c:numRef>
              <c:f>Charts!$B$54:$C$54</c:f>
              <c:numCache>
                <c:formatCode>General</c:formatCode>
                <c:ptCount val="2"/>
                <c:pt idx="0">
                  <c:v>17.143861</c:v>
                </c:pt>
                <c:pt idx="1">
                  <c:v>350.0</c:v>
                </c:pt>
              </c:numCache>
            </c:numRef>
          </c:val>
        </c:ser>
        <c:ser>
          <c:idx val="1"/>
          <c:order val="1"/>
          <c:tx>
            <c:strRef>
              <c:f>Charts!$A$55</c:f>
              <c:strCache>
                <c:ptCount val="1"/>
                <c:pt idx="0">
                  <c:v>SIEM 1</c:v>
                </c:pt>
              </c:strCache>
            </c:strRef>
          </c:tx>
          <c:spPr>
            <a:solidFill>
              <a:schemeClr val="tx2">
                <a:lumMod val="40000"/>
                <a:lumOff val="60000"/>
              </a:schemeClr>
            </a:solidFill>
          </c:spPr>
          <c:invertIfNegative val="0"/>
          <c:dLbls>
            <c:dLbl>
              <c:idx val="0"/>
              <c:layout>
                <c:manualLayout>
                  <c:x val="0.00277777777777773"/>
                  <c:y val="0.0138888888888889"/>
                </c:manualLayout>
              </c:layout>
              <c:showLegendKey val="0"/>
              <c:showVal val="1"/>
              <c:showCatName val="0"/>
              <c:showSerName val="0"/>
              <c:showPercent val="0"/>
              <c:showBubbleSize val="0"/>
            </c:dLbl>
            <c:numFmt formatCode="#,##0" sourceLinked="0"/>
            <c:txPr>
              <a:bodyPr/>
              <a:lstStyle/>
              <a:p>
                <a:pPr>
                  <a:defRPr sz="1200" b="1" i="0"/>
                </a:pPr>
                <a:endParaRPr lang="en-US"/>
              </a:p>
            </c:txPr>
            <c:showLegendKey val="0"/>
            <c:showVal val="1"/>
            <c:showCatName val="0"/>
            <c:showSerName val="0"/>
            <c:showPercent val="0"/>
            <c:showBubbleSize val="0"/>
            <c:showLeaderLines val="0"/>
          </c:dLbls>
          <c:cat>
            <c:strRef>
              <c:f>Charts!$B$53:$C$53</c:f>
              <c:strCache>
                <c:ptCount val="2"/>
                <c:pt idx="0">
                  <c:v>Avg Query Time (seconds)</c:v>
                </c:pt>
                <c:pt idx="1">
                  <c:v>Data Indexed (GB/day)</c:v>
                </c:pt>
              </c:strCache>
            </c:strRef>
          </c:cat>
          <c:val>
            <c:numRef>
              <c:f>Charts!$B$55:$C$55</c:f>
              <c:numCache>
                <c:formatCode>General</c:formatCode>
                <c:ptCount val="2"/>
                <c:pt idx="0">
                  <c:v>355.6653106341876</c:v>
                </c:pt>
                <c:pt idx="1">
                  <c:v>10.0</c:v>
                </c:pt>
              </c:numCache>
            </c:numRef>
          </c:val>
        </c:ser>
        <c:dLbls>
          <c:showLegendKey val="0"/>
          <c:showVal val="0"/>
          <c:showCatName val="0"/>
          <c:showSerName val="0"/>
          <c:showPercent val="0"/>
          <c:showBubbleSize val="0"/>
        </c:dLbls>
        <c:gapWidth val="150"/>
        <c:axId val="-1987179560"/>
        <c:axId val="-2078197480"/>
      </c:barChart>
      <c:catAx>
        <c:axId val="-1987179560"/>
        <c:scaling>
          <c:orientation val="minMax"/>
        </c:scaling>
        <c:delete val="0"/>
        <c:axPos val="b"/>
        <c:majorTickMark val="out"/>
        <c:minorTickMark val="none"/>
        <c:tickLblPos val="nextTo"/>
        <c:txPr>
          <a:bodyPr/>
          <a:lstStyle/>
          <a:p>
            <a:pPr>
              <a:defRPr sz="1200" b="1" i="0"/>
            </a:pPr>
            <a:endParaRPr lang="en-US"/>
          </a:p>
        </c:txPr>
        <c:crossAx val="-2078197480"/>
        <c:crosses val="autoZero"/>
        <c:auto val="1"/>
        <c:lblAlgn val="ctr"/>
        <c:lblOffset val="100"/>
        <c:noMultiLvlLbl val="0"/>
      </c:catAx>
      <c:valAx>
        <c:axId val="-2078197480"/>
        <c:scaling>
          <c:orientation val="minMax"/>
        </c:scaling>
        <c:delete val="0"/>
        <c:axPos val="l"/>
        <c:majorGridlines/>
        <c:numFmt formatCode="General" sourceLinked="1"/>
        <c:majorTickMark val="out"/>
        <c:minorTickMark val="none"/>
        <c:tickLblPos val="nextTo"/>
        <c:crossAx val="-1987179560"/>
        <c:crosses val="autoZero"/>
        <c:crossBetween val="between"/>
      </c:valAx>
    </c:plotArea>
    <c:legend>
      <c:legendPos val="r"/>
      <c:layout/>
      <c:overlay val="0"/>
      <c:txPr>
        <a:bodyPr/>
        <a:lstStyle/>
        <a:p>
          <a:pPr>
            <a:defRPr sz="1200" b="1" i="0"/>
          </a:pPr>
          <a:endParaRPr lang="en-US"/>
        </a:p>
      </c:txPr>
    </c:legend>
    <c:plotVisOnly val="1"/>
    <c:dispBlanksAs val="gap"/>
    <c:showDLblsOverMax val="0"/>
  </c:chart>
  <c:spPr>
    <a:ln>
      <a:solidFill>
        <a:schemeClr val="bg1">
          <a:lumMod val="65000"/>
        </a:schemeClr>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7168A-C236-3A4B-9838-D9E790161A79}" type="datetimeFigureOut">
              <a:rPr lang="en-US" smtClean="0"/>
              <a:t>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B714D-9DDC-C74A-905B-FA1B34AFB97F}" type="slidenum">
              <a:rPr lang="en-US" smtClean="0"/>
              <a:t>‹#›</a:t>
            </a:fld>
            <a:endParaRPr lang="en-US"/>
          </a:p>
        </p:txBody>
      </p:sp>
    </p:spTree>
    <p:extLst>
      <p:ext uri="{BB962C8B-B14F-4D97-AF65-F5344CB8AC3E}">
        <p14:creationId xmlns:p14="http://schemas.microsoft.com/office/powerpoint/2010/main" val="2436765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Hi everyone, </a:t>
            </a:r>
          </a:p>
          <a:p>
            <a:pPr>
              <a:defRPr/>
            </a:pPr>
            <a:endParaRPr lang="en-US" dirty="0" smtClean="0"/>
          </a:p>
          <a:p>
            <a:pPr>
              <a:defRPr/>
            </a:pPr>
            <a:r>
              <a:rPr lang="en-US" dirty="0" smtClean="0"/>
              <a:t>I am Gavin Reid – I lead Cisco Systems Computer Security Incident Response team -  I will provide you today a perspective gleaned from spending the last decade on one of the fronts of the cyber problem we are discussing today. Day-in, Day-out I spend my time working on issues when all of the best laid plans of mice &amp; men end up not working </a:t>
            </a:r>
            <a:r>
              <a:rPr lang="en-US" smtClean="0"/>
              <a:t>as planned </a:t>
            </a:r>
            <a:endParaRPr lang="en-US" dirty="0" smtClean="0"/>
          </a:p>
          <a:p>
            <a:pPr>
              <a:defRPr/>
            </a:pPr>
            <a:endParaRPr lang="en-US" dirty="0" smtClean="0"/>
          </a:p>
          <a:p>
            <a:pPr>
              <a:defRPr/>
            </a:pPr>
            <a:r>
              <a:rPr lang="en-US" dirty="0" smtClean="0"/>
              <a:t>Faced with fast moving hard-to-understand problems humans have a tendency to some no-so-smart thinking.  Panic, overthinking, seeking for magic solutions  - gullibility in belief in them</a:t>
            </a:r>
          </a:p>
          <a:p>
            <a:pPr>
              <a:defRPr/>
            </a:pPr>
            <a:endParaRPr lang="en-US" dirty="0" smtClean="0"/>
          </a:p>
          <a:p>
            <a:pPr>
              <a:defRPr/>
            </a:pPr>
            <a:r>
              <a:rPr lang="en-US" dirty="0" smtClean="0"/>
              <a:t>The whole cyber problem of today was predictable and natural.  We had countries (areas) of large concentration of wealth, and others with less. </a:t>
            </a:r>
          </a:p>
          <a:p>
            <a:pPr>
              <a:defRPr/>
            </a:pPr>
            <a:r>
              <a:rPr lang="en-US" dirty="0" smtClean="0"/>
              <a:t/>
            </a:r>
            <a:br>
              <a:rPr lang="en-US" dirty="0" smtClean="0"/>
            </a:br>
            <a:r>
              <a:rPr lang="en-US" dirty="0" smtClean="0"/>
              <a:t>My company helped connect them through one of the most permeable membranes ever made the internet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Here are some examples of</a:t>
            </a:r>
            <a:r>
              <a:rPr lang="en-US" baseline="0" dirty="0" smtClean="0"/>
              <a:t> the scale of contextual data that we work with:</a:t>
            </a:r>
          </a:p>
          <a:p>
            <a:pPr marL="628650" lvl="1" indent="-171450">
              <a:buFont typeface="Arial"/>
              <a:buChar char="•"/>
            </a:pPr>
            <a:r>
              <a:rPr lang="en-US" baseline="0" dirty="0" smtClean="0"/>
              <a:t>50K network devices, 130K Windows hosts, and 90K </a:t>
            </a:r>
            <a:r>
              <a:rPr lang="en-US" baseline="0" dirty="0" err="1" smtClean="0"/>
              <a:t>unix</a:t>
            </a:r>
            <a:r>
              <a:rPr lang="en-US" baseline="0" dirty="0" smtClean="0"/>
              <a:t>/</a:t>
            </a:r>
            <a:r>
              <a:rPr lang="en-US" baseline="0" dirty="0" err="1" smtClean="0"/>
              <a:t>linux</a:t>
            </a:r>
            <a:endParaRPr lang="en-US" baseline="0" dirty="0" smtClean="0"/>
          </a:p>
          <a:p>
            <a:pPr marL="628650" lvl="1" indent="-171450">
              <a:buFont typeface="Arial"/>
              <a:buChar char="•"/>
            </a:pPr>
            <a:r>
              <a:rPr lang="en-US" dirty="0" smtClean="0"/>
              <a:t>285 IDS variables with a total of 10K IPs/CIDR ranges</a:t>
            </a:r>
          </a:p>
          <a:p>
            <a:pPr marL="171450" indent="-171450">
              <a:buFont typeface="Arial"/>
              <a:buChar char="•"/>
            </a:pPr>
            <a:r>
              <a:rPr lang="en-US" dirty="0" smtClean="0"/>
              <a:t>Many products we evaluated</a:t>
            </a:r>
            <a:r>
              <a:rPr lang="en-US" baseline="0" dirty="0" smtClean="0"/>
              <a:t> and trialed didn’t offer an automated way via API/scripting to easily/regularly update contextual data</a:t>
            </a:r>
          </a:p>
          <a:p>
            <a:pPr marL="457200" marR="0" lvl="2"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rigidity</a:t>
            </a:r>
            <a:r>
              <a:rPr lang="en-US" baseline="0" dirty="0" smtClean="0"/>
              <a:t> of other solutions Is challenging making it expensive or impossible for us to load them</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We</a:t>
            </a:r>
            <a:r>
              <a:rPr lang="en-US" baseline="0" dirty="0" smtClean="0"/>
              <a:t> like the ability to throw data of virtually any format and structure at our logging system</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Being able to put anything in, free-form is key</a:t>
            </a:r>
          </a:p>
          <a:p>
            <a:pPr marL="10858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Field extractions at search time are great, can be updated anytime without re-parsing/indexing data</a:t>
            </a:r>
          </a:p>
          <a:p>
            <a:pPr marL="457200" marR="0" lvl="2"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Primary CSIRT selection criteria:</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scalability,</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fast query</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free-form</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-like and regex query</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IPV6 compliance,</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powerful/flexible reporting capabilities</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ability to deploy fault-tolerant</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Lower licensing / deployment cost</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flexible ways of extracting data (</a:t>
            </a:r>
            <a:r>
              <a:rPr lang="en-US" sz="1200" kern="1200" dirty="0" err="1" smtClean="0">
                <a:solidFill>
                  <a:schemeClr val="tx1"/>
                </a:solidFill>
                <a:latin typeface="+mn-lt"/>
                <a:ea typeface="+mn-ea"/>
                <a:cs typeface="+mn-cs"/>
              </a:rPr>
              <a:t>api</a:t>
            </a:r>
            <a:r>
              <a:rPr lang="en-US" sz="1200" kern="1200" dirty="0" smtClean="0">
                <a:solidFill>
                  <a:schemeClr val="tx1"/>
                </a:solidFill>
                <a:latin typeface="+mn-lt"/>
                <a:ea typeface="+mn-ea"/>
                <a:cs typeface="+mn-cs"/>
              </a:rPr>
              <a:t>, cli, </a:t>
            </a:r>
            <a:r>
              <a:rPr lang="en-US" sz="1200" kern="1200" dirty="0" err="1" smtClean="0">
                <a:solidFill>
                  <a:schemeClr val="tx1"/>
                </a:solidFill>
                <a:latin typeface="+mn-lt"/>
                <a:ea typeface="+mn-ea"/>
                <a:cs typeface="+mn-cs"/>
              </a:rPr>
              <a:t>etc</a:t>
            </a:r>
            <a:r>
              <a:rPr lang="en-US" sz="1200" kern="1200" dirty="0" smtClean="0">
                <a:solidFill>
                  <a:schemeClr val="tx1"/>
                </a:solidFill>
                <a:latin typeface="+mn-lt"/>
                <a:ea typeface="+mn-ea"/>
                <a:cs typeface="+mn-cs"/>
              </a:rPr>
              <a:t>)</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ability to add context to events</a:t>
            </a:r>
            <a:endParaRPr lang="en-US" dirty="0" smtClean="0"/>
          </a:p>
        </p:txBody>
      </p:sp>
      <p:sp>
        <p:nvSpPr>
          <p:cNvPr id="4" name="Slide Number Placeholder 3"/>
          <p:cNvSpPr>
            <a:spLocks noGrp="1"/>
          </p:cNvSpPr>
          <p:nvPr>
            <p:ph type="sldNum" sz="quarter" idx="10"/>
          </p:nvPr>
        </p:nvSpPr>
        <p:spPr/>
        <p:txBody>
          <a:bodyPr/>
          <a:lstStyle/>
          <a:p>
            <a:fld id="{0E9B714D-9DDC-C74A-905B-FA1B34AFB97F}" type="slidenum">
              <a:rPr lang="en-US" smtClean="0"/>
              <a:t>12</a:t>
            </a:fld>
            <a:endParaRPr lang="en-US"/>
          </a:p>
        </p:txBody>
      </p:sp>
    </p:spTree>
    <p:extLst>
      <p:ext uri="{BB962C8B-B14F-4D97-AF65-F5344CB8AC3E}">
        <p14:creationId xmlns:p14="http://schemas.microsoft.com/office/powerpoint/2010/main" val="73105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CSIRT undertook</a:t>
            </a:r>
            <a:r>
              <a:rPr lang="en-US" baseline="0" dirty="0" smtClean="0"/>
              <a:t> </a:t>
            </a:r>
            <a:r>
              <a:rPr lang="en-US" dirty="0" smtClean="0"/>
              <a:t>reevaluation of logging/SIEM project</a:t>
            </a:r>
            <a:r>
              <a:rPr lang="en-US" baseline="0" dirty="0" smtClean="0"/>
              <a:t> in mid-2010 running a number of trials and proof of concepts, wrapping up in early 2011</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 CY12Q1 we retired the SIEM that had been in use since CY03</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Extensive migration project to replicate all existing playbook reports from SIEM in Splunk logging has been successful.</a:t>
            </a:r>
          </a:p>
          <a:p>
            <a:pPr marL="10858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Moved over 400 regularly scheduled reports from our SIEM into the new logging solution.</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Global logging solution deployed by end of CY11</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Based on sheer cost of deployment, we estimate that investment for a global logging solution was roughly 25% of what deploying a full SIEM would have cost us</a:t>
            </a:r>
          </a:p>
        </p:txBody>
      </p:sp>
      <p:sp>
        <p:nvSpPr>
          <p:cNvPr id="4" name="Slide Number Placeholder 3"/>
          <p:cNvSpPr>
            <a:spLocks noGrp="1"/>
          </p:cNvSpPr>
          <p:nvPr>
            <p:ph type="sldNum" sz="quarter" idx="10"/>
          </p:nvPr>
        </p:nvSpPr>
        <p:spPr/>
        <p:txBody>
          <a:bodyPr/>
          <a:lstStyle/>
          <a:p>
            <a:fld id="{0E9B714D-9DDC-C74A-905B-FA1B34AFB97F}" type="slidenum">
              <a:rPr lang="en-US" smtClean="0"/>
              <a:t>13</a:t>
            </a:fld>
            <a:endParaRPr lang="en-US"/>
          </a:p>
        </p:txBody>
      </p:sp>
    </p:spTree>
    <p:extLst>
      <p:ext uri="{BB962C8B-B14F-4D97-AF65-F5344CB8AC3E}">
        <p14:creationId xmlns:p14="http://schemas.microsoft.com/office/powerpoint/2010/main" val="73105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With</a:t>
            </a:r>
            <a:r>
              <a:rPr lang="en-US" baseline="0" dirty="0" smtClean="0"/>
              <a:t> the large volumes of events we are dealing with it is prohibitively expensive to deploy SIEM that is capable of </a:t>
            </a:r>
            <a:r>
              <a:rPr lang="en-US" baseline="0" dirty="0" err="1" smtClean="0"/>
              <a:t>realtime</a:t>
            </a:r>
            <a:r>
              <a:rPr lang="en-US" baseline="0" dirty="0" smtClean="0"/>
              <a:t> correlation against that data.</a:t>
            </a:r>
          </a:p>
          <a:p>
            <a:pPr marL="171450" indent="-171450">
              <a:buFont typeface="Arial"/>
              <a:buChar char="•"/>
            </a:pPr>
            <a:endParaRPr lang="en-US" baseline="0" dirty="0" smtClean="0"/>
          </a:p>
          <a:p>
            <a:pPr marL="171450" indent="-171450">
              <a:buFont typeface="Arial"/>
              <a:buChar char="•"/>
            </a:pPr>
            <a:r>
              <a:rPr lang="en-US" baseline="0" dirty="0" smtClean="0"/>
              <a:t>We are arguable doing better correlation via our logging tool because:</a:t>
            </a:r>
          </a:p>
          <a:p>
            <a:pPr marL="628650" lvl="1" indent="-171450">
              <a:buFont typeface="Arial"/>
              <a:buChar char="•"/>
            </a:pPr>
            <a:r>
              <a:rPr lang="en-US" baseline="0" dirty="0" smtClean="0"/>
              <a:t>There are more of our key data sources in the logging tool then there were in the SIEM</a:t>
            </a:r>
          </a:p>
          <a:p>
            <a:pPr marL="628650" lvl="1" indent="-171450">
              <a:buFont typeface="Arial"/>
              <a:buChar char="•"/>
            </a:pPr>
            <a:r>
              <a:rPr lang="en-US" baseline="0" dirty="0" smtClean="0"/>
              <a:t>Our emphasis is on our staff making necessary correlation versus depending on pre-built correlation rules</a:t>
            </a:r>
          </a:p>
          <a:p>
            <a:pPr marL="457200" lvl="1" indent="0">
              <a:buFont typeface="Arial"/>
              <a:buNone/>
            </a:pPr>
            <a:endParaRPr lang="en-US" baseline="0" dirty="0" smtClean="0"/>
          </a:p>
          <a:p>
            <a:pPr marL="171450" lvl="0" indent="-171450">
              <a:buFont typeface="Arial"/>
              <a:buChar char="•"/>
            </a:pPr>
            <a:r>
              <a:rPr lang="en-US" baseline="0" dirty="0" smtClean="0"/>
              <a:t>Better correlation due to faster search and increased number of data sources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14</a:t>
            </a:fld>
            <a:endParaRPr lang="en-US"/>
          </a:p>
        </p:txBody>
      </p:sp>
    </p:spTree>
    <p:extLst>
      <p:ext uri="{BB962C8B-B14F-4D97-AF65-F5344CB8AC3E}">
        <p14:creationId xmlns:p14="http://schemas.microsoft.com/office/powerpoint/2010/main" val="153158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Potential for data loss is mitigated through</a:t>
            </a:r>
            <a:r>
              <a:rPr lang="en-US" baseline="0" dirty="0" smtClean="0"/>
              <a:t> a round robin backup between systems, within each cluster</a:t>
            </a:r>
          </a:p>
          <a:p>
            <a:pPr marL="171450" indent="-171450">
              <a:buFont typeface="Arial"/>
              <a:buChar char="•"/>
            </a:pPr>
            <a:endParaRPr lang="en-US" baseline="0" dirty="0" smtClean="0"/>
          </a:p>
          <a:p>
            <a:pPr marL="171450" indent="-171450">
              <a:buFont typeface="Arial"/>
              <a:buChar char="•"/>
            </a:pPr>
            <a:r>
              <a:rPr lang="en-US" baseline="0" dirty="0" smtClean="0"/>
              <a:t>All data is load balanced out, allowing at least one system within the cluster to be unavailable without interruption of data collection</a:t>
            </a:r>
          </a:p>
          <a:p>
            <a:pPr marL="171450" indent="-171450">
              <a:buFont typeface="Arial"/>
              <a:buChar char="•"/>
            </a:pPr>
            <a:endParaRPr lang="en-US" baseline="0" dirty="0" smtClean="0"/>
          </a:p>
          <a:p>
            <a:pPr marL="171450" indent="-171450">
              <a:buFont typeface="Arial"/>
              <a:buChar char="•"/>
            </a:pPr>
            <a:r>
              <a:rPr lang="en-US" baseline="0" dirty="0" smtClean="0"/>
              <a:t>Can easily add more indexing capacity by adding more systems. </a:t>
            </a:r>
          </a:p>
          <a:p>
            <a:pPr marL="171450" indent="-171450">
              <a:buFont typeface="Arial"/>
              <a:buChar char="•"/>
            </a:pPr>
            <a:r>
              <a:rPr lang="en-US" baseline="0" dirty="0" smtClean="0"/>
              <a:t>Retention can be increased by:</a:t>
            </a:r>
          </a:p>
          <a:p>
            <a:pPr marL="628650" lvl="1" indent="-171450">
              <a:buFont typeface="Arial"/>
              <a:buChar char="•"/>
            </a:pPr>
            <a:r>
              <a:rPr lang="en-US" baseline="0" dirty="0" smtClean="0"/>
              <a:t>Adding systems</a:t>
            </a:r>
          </a:p>
          <a:p>
            <a:pPr marL="628650" lvl="1" indent="-171450">
              <a:buFont typeface="Arial"/>
              <a:buChar char="•"/>
            </a:pPr>
            <a:r>
              <a:rPr lang="en-US" baseline="0" dirty="0" smtClean="0"/>
              <a:t>Addition storage</a:t>
            </a:r>
          </a:p>
          <a:p>
            <a:pPr marL="628650" lvl="1" indent="-171450">
              <a:buFont typeface="Arial"/>
              <a:buChar char="•"/>
            </a:pPr>
            <a:r>
              <a:rPr lang="en-US" baseline="0" dirty="0" smtClean="0"/>
              <a:t>Rolling data out of the system to an archive</a:t>
            </a:r>
            <a:endParaRPr lang="en-US" dirty="0" smtClean="0"/>
          </a:p>
          <a:p>
            <a:pPr marL="171450" indent="-171450">
              <a:buFont typeface="Arial"/>
              <a:buChar char="•"/>
            </a:pPr>
            <a:endParaRPr lang="en-US" dirty="0" smtClean="0"/>
          </a:p>
          <a:p>
            <a:pPr marL="171450" indent="-171450">
              <a:buFont typeface="Arial"/>
              <a:buChar char="•"/>
            </a:pPr>
            <a:r>
              <a:rPr lang="en-US" dirty="0" smtClean="0"/>
              <a:t>Current retention target: </a:t>
            </a:r>
            <a:r>
              <a:rPr lang="en-US" baseline="0" dirty="0" smtClean="0"/>
              <a:t>1-3 years depending on source</a:t>
            </a:r>
          </a:p>
          <a:p>
            <a:pPr marL="628650" lvl="1" indent="-171450">
              <a:buFont typeface="Arial"/>
              <a:buChar char="•"/>
            </a:pPr>
            <a:r>
              <a:rPr lang="en-US" baseline="0" dirty="0" err="1" smtClean="0"/>
              <a:t>Auth</a:t>
            </a:r>
            <a:r>
              <a:rPr lang="en-US" baseline="0" dirty="0" smtClean="0"/>
              <a:t> sources (3 years)</a:t>
            </a:r>
          </a:p>
          <a:p>
            <a:pPr marL="628650" lvl="1" indent="-171450">
              <a:buFont typeface="Arial"/>
              <a:buChar char="•"/>
            </a:pPr>
            <a:r>
              <a:rPr lang="en-US" baseline="0" dirty="0" smtClean="0"/>
              <a:t>Large sources (1 year)</a:t>
            </a:r>
            <a:endParaRPr lang="en-US" dirty="0" smtClean="0"/>
          </a:p>
        </p:txBody>
      </p:sp>
      <p:sp>
        <p:nvSpPr>
          <p:cNvPr id="4" name="Footer Placeholder 3"/>
          <p:cNvSpPr>
            <a:spLocks noGrp="1"/>
          </p:cNvSpPr>
          <p:nvPr>
            <p:ph type="ftr" sz="quarter" idx="10"/>
          </p:nvPr>
        </p:nvSpPr>
        <p:spPr/>
        <p:txBody>
          <a:bodyPr/>
          <a:lstStyle/>
          <a:p>
            <a:r>
              <a:rPr lang="en-US" smtClean="0"/>
              <a:t>© 2009, Cisco Systems, Inc. All rights reserved.</a:t>
            </a:r>
          </a:p>
          <a:p>
            <a:r>
              <a:rPr lang="en-US" smtClean="0"/>
              <a:t>Presentation_ID.scr</a:t>
            </a:r>
            <a:endParaRPr lang="en-US" dirty="0"/>
          </a:p>
        </p:txBody>
      </p:sp>
      <p:sp>
        <p:nvSpPr>
          <p:cNvPr id="5" name="Slide Number Placeholder 4"/>
          <p:cNvSpPr>
            <a:spLocks noGrp="1"/>
          </p:cNvSpPr>
          <p:nvPr>
            <p:ph type="sldNum" sz="quarter" idx="11"/>
          </p:nvPr>
        </p:nvSpPr>
        <p:spPr/>
        <p:txBody>
          <a:bodyPr/>
          <a:lstStyle/>
          <a:p>
            <a:fld id="{567B6F56-350B-4E5B-A84B-F03C933C9AF6}" type="slidenum">
              <a:rPr lang="en-US" smtClean="0"/>
              <a:pPr/>
              <a:t>15</a:t>
            </a:fld>
            <a:endParaRPr lang="en-US" dirty="0"/>
          </a:p>
        </p:txBody>
      </p:sp>
    </p:spTree>
    <p:extLst>
      <p:ext uri="{BB962C8B-B14F-4D97-AF65-F5344CB8AC3E}">
        <p14:creationId xmlns:p14="http://schemas.microsoft.com/office/powerpoint/2010/main" val="9260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Over 90% 0f the team is using the tool (where</a:t>
            </a:r>
            <a:r>
              <a:rPr lang="en-US" baseline="0" dirty="0" smtClean="0"/>
              <a:t> as before we primarily had analysts running reports)</a:t>
            </a:r>
            <a:endParaRPr lang="en-US" dirty="0" smtClean="0"/>
          </a:p>
          <a:p>
            <a:pPr marL="628650" lvl="1" indent="-171450">
              <a:buFont typeface="Arial"/>
              <a:buChar char="•"/>
            </a:pPr>
            <a:r>
              <a:rPr lang="en-US" dirty="0" smtClean="0"/>
              <a:t>It is</a:t>
            </a:r>
            <a:r>
              <a:rPr lang="en-US" baseline="0" dirty="0" smtClean="0"/>
              <a:t> a great fit for the brand new analyst all the way up to the most seasoned investigators</a:t>
            </a:r>
            <a:endParaRPr lang="en-US" dirty="0" smtClean="0"/>
          </a:p>
          <a:p>
            <a:pPr marL="628650" lvl="1" indent="-171450">
              <a:buFont typeface="Arial"/>
              <a:buChar char="•"/>
            </a:pPr>
            <a:r>
              <a:rPr lang="en-US" dirty="0" smtClean="0"/>
              <a:t>Much</a:t>
            </a:r>
            <a:r>
              <a:rPr lang="en-US" baseline="0" dirty="0" smtClean="0"/>
              <a:t> higher percentage than SIEM 1 (which required logging in via a fat client or using direct DB access)</a:t>
            </a:r>
            <a:endParaRPr lang="en-US" dirty="0" smtClean="0"/>
          </a:p>
          <a:p>
            <a:pPr marL="171450" indent="-171450">
              <a:buFont typeface="Arial"/>
              <a:buChar char="•"/>
            </a:pPr>
            <a:endParaRPr lang="en-US" dirty="0" smtClean="0"/>
          </a:p>
          <a:p>
            <a:pPr marL="171450" indent="-171450">
              <a:buFont typeface="Arial"/>
              <a:buChar char="•"/>
            </a:pPr>
            <a:r>
              <a:rPr lang="en-US" dirty="0" smtClean="0"/>
              <a:t>With our revamped even</a:t>
            </a:r>
            <a:r>
              <a:rPr lang="en-US" baseline="0" dirty="0" smtClean="0"/>
              <a:t>t collection deployment w</a:t>
            </a:r>
            <a:r>
              <a:rPr lang="en-US" dirty="0" smtClean="0"/>
              <a:t>e are: </a:t>
            </a:r>
          </a:p>
          <a:p>
            <a:pPr marL="628650" lvl="1" indent="-171450">
              <a:buFont typeface="Arial"/>
              <a:buChar char="•"/>
            </a:pPr>
            <a:r>
              <a:rPr lang="en-US" dirty="0" smtClean="0"/>
              <a:t>Indexing over</a:t>
            </a:r>
            <a:r>
              <a:rPr lang="en-US" baseline="0" dirty="0" smtClean="0"/>
              <a:t> 35</a:t>
            </a:r>
            <a:r>
              <a:rPr lang="en-US" dirty="0" smtClean="0"/>
              <a:t>x the volume of data we</a:t>
            </a:r>
            <a:r>
              <a:rPr lang="en-US" baseline="0" dirty="0" smtClean="0"/>
              <a:t> were previously</a:t>
            </a:r>
          </a:p>
          <a:p>
            <a:pPr marL="628650" lvl="1" indent="-171450">
              <a:buFont typeface="Arial"/>
              <a:buChar char="•"/>
            </a:pPr>
            <a:r>
              <a:rPr lang="en-US" baseline="0" dirty="0" smtClean="0"/>
              <a:t>Querying on average 20x faster</a:t>
            </a:r>
          </a:p>
          <a:p>
            <a:pPr marL="1085850" lvl="2" indent="-171450">
              <a:buFont typeface="Arial"/>
              <a:buChar char="•"/>
            </a:pPr>
            <a:r>
              <a:rPr lang="en-US" baseline="0" dirty="0" smtClean="0"/>
              <a:t>Long Queries:</a:t>
            </a:r>
          </a:p>
          <a:p>
            <a:pPr marL="1543050" lvl="3" indent="-171450">
              <a:buFont typeface="Arial"/>
              <a:buChar char="•"/>
            </a:pPr>
            <a:r>
              <a:rPr lang="en-US" baseline="0" dirty="0" smtClean="0"/>
              <a:t>With SIEM 1: 2% over 1 </a:t>
            </a:r>
            <a:r>
              <a:rPr lang="en-US" baseline="0" dirty="0" smtClean="0"/>
              <a:t>hour</a:t>
            </a:r>
          </a:p>
          <a:p>
            <a:pPr marL="1543050" lvl="3" indent="-171450">
              <a:buFont typeface="Arial"/>
              <a:buChar char="•"/>
            </a:pPr>
            <a:r>
              <a:rPr lang="en-US" baseline="0" dirty="0" smtClean="0"/>
              <a:t>With </a:t>
            </a:r>
            <a:r>
              <a:rPr lang="en-US" baseline="0" dirty="0" smtClean="0"/>
              <a:t>Splunk: &lt;0.5% over 1 </a:t>
            </a:r>
            <a:r>
              <a:rPr lang="en-US" baseline="0" dirty="0" smtClean="0"/>
              <a:t>hour</a:t>
            </a:r>
            <a:endParaRPr lang="en-US" baseline="0" dirty="0" smtClean="0"/>
          </a:p>
        </p:txBody>
      </p:sp>
      <p:sp>
        <p:nvSpPr>
          <p:cNvPr id="4" name="Slide Number Placeholder 3"/>
          <p:cNvSpPr>
            <a:spLocks noGrp="1"/>
          </p:cNvSpPr>
          <p:nvPr>
            <p:ph type="sldNum" sz="quarter" idx="10"/>
          </p:nvPr>
        </p:nvSpPr>
        <p:spPr/>
        <p:txBody>
          <a:bodyPr/>
          <a:lstStyle/>
          <a:p>
            <a:fld id="{0E9B714D-9DDC-C74A-905B-FA1B34AFB97F}" type="slidenum">
              <a:rPr lang="en-US" smtClean="0"/>
              <a:t>16</a:t>
            </a:fld>
            <a:endParaRPr lang="en-US"/>
          </a:p>
        </p:txBody>
      </p:sp>
    </p:spTree>
    <p:extLst>
      <p:ext uri="{BB962C8B-B14F-4D97-AF65-F5344CB8AC3E}">
        <p14:creationId xmlns:p14="http://schemas.microsoft.com/office/powerpoint/2010/main" val="177539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We’ve found</a:t>
            </a:r>
            <a:r>
              <a:rPr lang="en-US" baseline="0" dirty="0" smtClean="0"/>
              <a:t> that having an intuitive logging solution with highly trained, intelligent staff is more valuable than having staff relying on a SIEM spitting out alerts</a:t>
            </a:r>
          </a:p>
          <a:p>
            <a:pPr marL="171450" indent="-171450">
              <a:buFont typeface="Arial"/>
              <a:buChar char="•"/>
            </a:pPr>
            <a:endParaRPr lang="en-US" baseline="0" dirty="0" smtClean="0"/>
          </a:p>
          <a:p>
            <a:pPr marL="171450" indent="-171450">
              <a:buFont typeface="Arial"/>
              <a:buChar char="•"/>
            </a:pPr>
            <a:r>
              <a:rPr lang="en-US" baseline="0" dirty="0" smtClean="0"/>
              <a:t>We currently rely on a very large playbook of reports, and it is a constantly evolving process, where we add/remove reports for the latest zero-day, malware, and other threats</a:t>
            </a:r>
          </a:p>
          <a:p>
            <a:pPr marL="171450" indent="-171450">
              <a:buFont typeface="Arial"/>
              <a:buChar char="•"/>
            </a:pPr>
            <a:endParaRPr lang="en-US" baseline="0" dirty="0" smtClean="0"/>
          </a:p>
          <a:p>
            <a:pPr marL="171450" indent="-171450">
              <a:buFont typeface="Arial"/>
              <a:buChar char="•"/>
            </a:pPr>
            <a:r>
              <a:rPr lang="en-US" baseline="0" dirty="0" smtClean="0"/>
              <a:t>We have empowered our analyst, APT, and investigator teams</a:t>
            </a:r>
          </a:p>
          <a:p>
            <a:pPr marL="628650" lvl="1" indent="-171450">
              <a:buFont typeface="Arial"/>
              <a:buChar char="•"/>
            </a:pPr>
            <a:r>
              <a:rPr lang="en-US" baseline="0" dirty="0" smtClean="0"/>
              <a:t>Put the data at their command and available via web UI, API, and CLI</a:t>
            </a:r>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17</a:t>
            </a:fld>
            <a:endParaRPr lang="en-US"/>
          </a:p>
        </p:txBody>
      </p:sp>
    </p:spTree>
    <p:extLst>
      <p:ext uri="{BB962C8B-B14F-4D97-AF65-F5344CB8AC3E}">
        <p14:creationId xmlns:p14="http://schemas.microsoft.com/office/powerpoint/2010/main" val="429422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There is a baseline benefit we get from having the tool deployed.</a:t>
            </a:r>
          </a:p>
          <a:p>
            <a:pPr marL="171450" indent="-171450">
              <a:buFont typeface="Arial"/>
              <a:buChar char="•"/>
            </a:pPr>
            <a:r>
              <a:rPr lang="en-US" dirty="0" smtClean="0"/>
              <a:t>Real benefit comes from harvesting the logs doing reporting and analysis</a:t>
            </a:r>
          </a:p>
          <a:p>
            <a:pPr marL="628650" lvl="1" indent="-171450">
              <a:buFont typeface="Arial"/>
              <a:buChar char="•"/>
            </a:pPr>
            <a:r>
              <a:rPr lang="en-US" dirty="0" smtClean="0"/>
              <a:t>We initially</a:t>
            </a:r>
            <a:r>
              <a:rPr lang="en-US" baseline="0" dirty="0" smtClean="0"/>
              <a:t> found </a:t>
            </a:r>
            <a:r>
              <a:rPr lang="en-US" dirty="0" smtClean="0"/>
              <a:t>112 infected systems in WSA logs using custom regex</a:t>
            </a:r>
            <a:endParaRPr lang="en-US" baseline="0" dirty="0" smtClean="0"/>
          </a:p>
          <a:p>
            <a:pPr marL="628650" lvl="1" indent="-171450">
              <a:buFont typeface="Arial"/>
              <a:buChar char="•"/>
            </a:pPr>
            <a:r>
              <a:rPr lang="en-US" dirty="0" smtClean="0"/>
              <a:t>Then proactively blocked traffic in</a:t>
            </a:r>
            <a:r>
              <a:rPr lang="en-US" baseline="0" dirty="0" smtClean="0"/>
              <a:t> the web proxy </a:t>
            </a:r>
            <a:r>
              <a:rPr lang="en-US" dirty="0" smtClean="0"/>
              <a:t>based on the characteristics discovered during investigation</a:t>
            </a:r>
          </a:p>
          <a:p>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18</a:t>
            </a:fld>
            <a:endParaRPr lang="en-US"/>
          </a:p>
        </p:txBody>
      </p:sp>
    </p:spTree>
    <p:extLst>
      <p:ext uri="{BB962C8B-B14F-4D97-AF65-F5344CB8AC3E}">
        <p14:creationId xmlns:p14="http://schemas.microsoft.com/office/powerpoint/2010/main" val="418450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6" indent="-228576">
              <a:buFont typeface="Arial"/>
              <a:buChar char="•"/>
            </a:pPr>
            <a:r>
              <a:rPr lang="en-US" baseline="0" dirty="0" smtClean="0"/>
              <a:t>Manual investigation into FireEye event logs showed source hosts which downloaded Zeus all at one point visited Deccan Herald.</a:t>
            </a:r>
          </a:p>
          <a:p>
            <a:pPr marL="228576" indent="-228576">
              <a:buFont typeface="Arial"/>
              <a:buChar char="•"/>
            </a:pPr>
            <a:r>
              <a:rPr lang="en-US" baseline="0" dirty="0" err="1" smtClean="0"/>
              <a:t>Deccanherald</a:t>
            </a:r>
            <a:r>
              <a:rPr lang="en-US" baseline="0" dirty="0" smtClean="0"/>
              <a:t> </a:t>
            </a:r>
            <a:r>
              <a:rPr lang="en-US" baseline="0" dirty="0" err="1" smtClean="0"/>
              <a:t>linkd</a:t>
            </a:r>
            <a:r>
              <a:rPr lang="en-US" baseline="0" dirty="0" smtClean="0"/>
              <a:t> to 91.218.230.94 which delivered a malicious .jar exploiting a java vulnerability</a:t>
            </a:r>
          </a:p>
          <a:p>
            <a:pPr marL="685728" lvl="1" indent="-228576">
              <a:buFont typeface="Arial"/>
              <a:buChar char="•"/>
            </a:pPr>
            <a:r>
              <a:rPr lang="en-US" baseline="0" dirty="0" smtClean="0"/>
              <a:t>Jar file not detected by Cisco AV vendor as malicious </a:t>
            </a:r>
          </a:p>
          <a:p>
            <a:pPr marL="457152" lvl="1" indent="0">
              <a:buNone/>
            </a:pPr>
            <a:endParaRPr lang="en-US" baseline="0" dirty="0" smtClean="0"/>
          </a:p>
          <a:p>
            <a:pPr marL="171450" lvl="0" indent="-171450">
              <a:buFont typeface="Arial"/>
              <a:buChar char="•"/>
            </a:pPr>
            <a:r>
              <a:rPr lang="en-US" dirty="0" smtClean="0"/>
              <a:t>Just using the tool we would have been alerted to the</a:t>
            </a:r>
            <a:r>
              <a:rPr lang="en-US" baseline="0" dirty="0" smtClean="0"/>
              <a:t> </a:t>
            </a:r>
            <a:r>
              <a:rPr lang="en-US" dirty="0" smtClean="0"/>
              <a:t>68 potentially infected hosts. </a:t>
            </a:r>
          </a:p>
          <a:p>
            <a:pPr marL="628650" lvl="1" indent="-171450">
              <a:buFont typeface="Arial"/>
              <a:buChar char="•"/>
            </a:pPr>
            <a:r>
              <a:rPr lang="en-US" dirty="0" smtClean="0"/>
              <a:t>But it was the initiative and efforts</a:t>
            </a:r>
            <a:r>
              <a:rPr lang="en-US" baseline="0" dirty="0" smtClean="0"/>
              <a:t> </a:t>
            </a:r>
            <a:r>
              <a:rPr lang="en-US" dirty="0" smtClean="0"/>
              <a:t>of the team that</a:t>
            </a:r>
            <a:r>
              <a:rPr lang="en-US" baseline="0" dirty="0" smtClean="0"/>
              <a:t> resulted in</a:t>
            </a:r>
            <a:r>
              <a:rPr lang="en-US" dirty="0" smtClean="0"/>
              <a:t>:</a:t>
            </a:r>
          </a:p>
          <a:p>
            <a:pPr marL="1085850" lvl="2" indent="-171450">
              <a:buFont typeface="Arial"/>
              <a:buChar char="•"/>
            </a:pPr>
            <a:r>
              <a:rPr lang="en-US" dirty="0" smtClean="0"/>
              <a:t>Examining packet captures</a:t>
            </a:r>
          </a:p>
          <a:p>
            <a:pPr marL="1085850" lvl="2" indent="-171450">
              <a:buFont typeface="Arial"/>
              <a:buChar char="•"/>
            </a:pPr>
            <a:r>
              <a:rPr lang="en-US" dirty="0" smtClean="0"/>
              <a:t>Performing malware analysis</a:t>
            </a:r>
          </a:p>
          <a:p>
            <a:pPr marL="1085850" lvl="2" indent="-171450">
              <a:buFont typeface="Arial"/>
              <a:buChar char="•"/>
            </a:pPr>
            <a:r>
              <a:rPr lang="en-US" dirty="0" err="1" smtClean="0"/>
              <a:t>Blackholing</a:t>
            </a:r>
            <a:r>
              <a:rPr lang="en-US" dirty="0" smtClean="0"/>
              <a:t> the</a:t>
            </a:r>
            <a:r>
              <a:rPr lang="en-US" baseline="0" dirty="0" smtClean="0"/>
              <a:t> related hosts serving the malware</a:t>
            </a:r>
          </a:p>
          <a:p>
            <a:pPr marL="1085850" lvl="2" indent="-171450">
              <a:buFont typeface="Arial"/>
              <a:buChar char="•"/>
            </a:pPr>
            <a:r>
              <a:rPr lang="en-US" baseline="0" dirty="0" smtClean="0"/>
              <a:t>Feeding intelligence back into custom IDS signatures</a:t>
            </a:r>
          </a:p>
          <a:p>
            <a:pPr marL="1085850" lvl="2" indent="-171450">
              <a:buFont typeface="Arial"/>
              <a:buChar char="•"/>
            </a:pPr>
            <a:r>
              <a:rPr lang="en-US" baseline="0" dirty="0" smtClean="0"/>
              <a:t>N</a:t>
            </a:r>
            <a:r>
              <a:rPr lang="en-US" dirty="0" smtClean="0"/>
              <a:t>otifying the Newspaper,</a:t>
            </a:r>
            <a:r>
              <a:rPr lang="en-US" baseline="0" dirty="0" smtClean="0"/>
              <a:t> and them resolving the issue</a:t>
            </a:r>
            <a:r>
              <a:rPr lang="en-US" dirty="0" smtClean="0"/>
              <a:t>.</a:t>
            </a:r>
          </a:p>
          <a:p>
            <a:pPr marL="628650" lvl="1" indent="-171450">
              <a:buFont typeface="Arial"/>
              <a:buChar char="•"/>
            </a:pPr>
            <a:r>
              <a:rPr lang="en-US" baseline="0" dirty="0" smtClean="0"/>
              <a:t>Days after CSIRT completed this effort news stories were released on this style of attack</a:t>
            </a:r>
          </a:p>
        </p:txBody>
      </p:sp>
      <p:sp>
        <p:nvSpPr>
          <p:cNvPr id="4" name="Slide Number Placeholder 3"/>
          <p:cNvSpPr>
            <a:spLocks noGrp="1"/>
          </p:cNvSpPr>
          <p:nvPr>
            <p:ph type="sldNum" sz="quarter" idx="10"/>
          </p:nvPr>
        </p:nvSpPr>
        <p:spPr/>
        <p:txBody>
          <a:bodyPr/>
          <a:lstStyle/>
          <a:p>
            <a:fld id="{675D5101-FF59-4E68-84D5-7B06BA458021}"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cs typeface="+mn-cs"/>
              </a:rPr>
              <a:t>An idea / revelation - . Automated security tools won't ask the right questions for you. </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r>
              <a:rPr lang="en-US" dirty="0" smtClean="0">
                <a:cs typeface="+mn-cs"/>
              </a:rPr>
              <a:t>The cyber problem isn’t really all that complex</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r>
              <a:rPr lang="en-US" dirty="0" smtClean="0">
                <a:cs typeface="+mn-cs"/>
              </a:rPr>
              <a:t>Rigorously protect your important stuff – ensure for the important stuff you have good attribution </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r>
              <a:rPr lang="en-US" dirty="0" smtClean="0">
                <a:cs typeface="+mn-cs"/>
              </a:rPr>
              <a:t>Have people (not magic boxes) checking the efficacy of all that</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endParaRPr lang="en-US" dirty="0" smtClean="0">
              <a:cs typeface="+mn-cs"/>
            </a:endParaRPr>
          </a:p>
        </p:txBody>
      </p:sp>
      <p:sp>
        <p:nvSpPr>
          <p:cNvPr id="4" name="Slide Number Placeholder 3"/>
          <p:cNvSpPr>
            <a:spLocks noGrp="1"/>
          </p:cNvSpPr>
          <p:nvPr>
            <p:ph type="sldNum" sz="quarter" idx="10"/>
          </p:nvPr>
        </p:nvSpPr>
        <p:spPr/>
        <p:txBody>
          <a:bodyPr/>
          <a:lstStyle/>
          <a:p>
            <a:fld id="{0E9B714D-9DDC-C74A-905B-FA1B34AFB97F}" type="slidenum">
              <a:rPr lang="en-US" smtClean="0"/>
              <a:t>20</a:t>
            </a:fld>
            <a:endParaRPr lang="en-US"/>
          </a:p>
        </p:txBody>
      </p:sp>
    </p:spTree>
    <p:extLst>
      <p:ext uri="{BB962C8B-B14F-4D97-AF65-F5344CB8AC3E}">
        <p14:creationId xmlns:p14="http://schemas.microsoft.com/office/powerpoint/2010/main" val="48935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Don't get me wrong.  A network that has been protected only by automated security products is a lot better off than it would be with nothing at all.</a:t>
            </a:r>
          </a:p>
          <a:p>
            <a:pPr eaLnBrk="1" hangingPunct="1">
              <a:defRPr/>
            </a:pPr>
            <a:r>
              <a:rPr lang="en-US" dirty="0" smtClean="0">
                <a:cs typeface="+mn-cs"/>
              </a:rPr>
              <a:t>Left to their own devices, most automated security tools will find many of the basic attacks.</a:t>
            </a:r>
          </a:p>
          <a:p>
            <a:pPr eaLnBrk="1" hangingPunct="1">
              <a:defRPr/>
            </a:pPr>
            <a:endParaRPr lang="en-US" dirty="0" smtClean="0">
              <a:cs typeface="+mn-cs"/>
            </a:endParaRPr>
          </a:p>
          <a:p>
            <a:pPr eaLnBrk="1" hangingPunct="1">
              <a:defRPr/>
            </a:pPr>
            <a:r>
              <a:rPr lang="en-US" dirty="0" smtClean="0">
                <a:cs typeface="+mn-cs"/>
              </a:rPr>
              <a:t>The problem is that these are simple attacks that no smart hacker would ever use.</a:t>
            </a:r>
          </a:p>
          <a:p>
            <a:pPr eaLnBrk="1" hangingPunct="1">
              <a:defRPr/>
            </a:pPr>
            <a:endParaRPr lang="en-US" dirty="0" smtClean="0">
              <a:cs typeface="+mn-cs"/>
            </a:endParaRPr>
          </a:p>
          <a:p>
            <a:pPr eaLnBrk="1" hangingPunct="1">
              <a:defRPr/>
            </a:pPr>
            <a:r>
              <a:rPr lang="en-US" dirty="0" smtClean="0">
                <a:cs typeface="+mn-cs"/>
              </a:rPr>
              <a:t>Recap</a:t>
            </a:r>
          </a:p>
          <a:p>
            <a:pPr eaLnBrk="1" hangingPunct="1">
              <a:defRPr/>
            </a:pPr>
            <a:endParaRPr lang="en-US" dirty="0" smtClean="0">
              <a:cs typeface="+mn-cs"/>
            </a:endParaRPr>
          </a:p>
          <a:p>
            <a:pPr marL="228600" indent="-228600" eaLnBrk="1" hangingPunct="1">
              <a:buFontTx/>
              <a:buAutoNum type="arabicParenR"/>
              <a:defRPr/>
            </a:pPr>
            <a:r>
              <a:rPr lang="en-US" dirty="0" smtClean="0">
                <a:cs typeface="+mn-cs"/>
              </a:rPr>
              <a:t>Problem isn’t really that complex (</a:t>
            </a:r>
            <a:r>
              <a:rPr lang="en-US" dirty="0" err="1" smtClean="0">
                <a:cs typeface="+mn-cs"/>
              </a:rPr>
              <a:t>verizon</a:t>
            </a:r>
            <a:r>
              <a:rPr lang="en-US" dirty="0" smtClean="0">
                <a:cs typeface="+mn-cs"/>
              </a:rPr>
              <a:t> just released that 97% of the reported cyber-attacks could have been thwarted with easy controls) </a:t>
            </a:r>
          </a:p>
          <a:p>
            <a:pPr marL="228600" indent="-228600" eaLnBrk="1" hangingPunct="1">
              <a:buFontTx/>
              <a:buAutoNum type="arabicParenR"/>
              <a:defRPr/>
            </a:pPr>
            <a:endParaRPr lang="en-US" dirty="0" smtClean="0">
              <a:cs typeface="+mn-cs"/>
            </a:endParaRPr>
          </a:p>
          <a:p>
            <a:pPr marL="228600" indent="-228600" eaLnBrk="1" hangingPunct="1">
              <a:buFontTx/>
              <a:buAutoNum type="arabicParenR"/>
              <a:defRPr/>
            </a:pPr>
            <a:r>
              <a:rPr lang="en-US" dirty="0" smtClean="0">
                <a:cs typeface="+mn-cs"/>
              </a:rPr>
              <a:t>Understand where automation ends and people begin – look for tools that extend your teams reach – not to replace them!</a:t>
            </a:r>
          </a:p>
          <a:p>
            <a:pPr marL="228600" indent="-228600" eaLnBrk="1" hangingPunct="1">
              <a:buFontTx/>
              <a:buAutoNum type="arabicParenR"/>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Use automation to fight automatic attacks – use people to protect against attacks from sentient human beings </a:t>
            </a:r>
          </a:p>
          <a:p>
            <a:pPr eaLnBrk="1" hangingPunct="1">
              <a:defRPr/>
            </a:pPr>
            <a:endParaRPr lang="en-US" dirty="0" smtClean="0">
              <a:cs typeface="+mn-cs"/>
            </a:endParaRPr>
          </a:p>
          <a:p>
            <a:pPr eaLnBrk="1" hangingPunct="1">
              <a:defRPr/>
            </a:pPr>
            <a:r>
              <a:rPr lang="en-US" dirty="0" smtClean="0">
                <a:cs typeface="+mn-cs"/>
              </a:rPr>
              <a:t>Look into rugged software – use defendable architecture &amp; software for important to protect things</a:t>
            </a:r>
          </a:p>
          <a:p>
            <a:pPr eaLnBrk="1" hangingPunct="1">
              <a:defRPr/>
            </a:pPr>
            <a:endParaRPr lang="en-US" dirty="0" smtClean="0">
              <a:cs typeface="+mn-cs"/>
            </a:endParaRPr>
          </a:p>
          <a:p>
            <a:pPr eaLnBrk="1" hangingPunct="1">
              <a:defRPr/>
            </a:pPr>
            <a:r>
              <a:rPr lang="en-US" dirty="0" smtClean="0">
                <a:cs typeface="+mn-cs"/>
              </a:rPr>
              <a:t>Thank you</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http://</a:t>
            </a:r>
            <a:r>
              <a:rPr lang="en-US" dirty="0" err="1" smtClean="0">
                <a:cs typeface="+mn-cs"/>
              </a:rPr>
              <a:t>www.istockphoto.com</a:t>
            </a:r>
            <a:r>
              <a:rPr lang="en-US" dirty="0" smtClean="0">
                <a:cs typeface="+mn-cs"/>
              </a:rPr>
              <a:t>/stock-photo-18233765-empty-security-control-room-with-monitors.php?st=609cd7d</a:t>
            </a:r>
            <a:endParaRPr lang="en-US" dirty="0">
              <a:cs typeface="+mn-cs"/>
            </a:endParaRPr>
          </a:p>
        </p:txBody>
      </p:sp>
      <p:sp>
        <p:nvSpPr>
          <p:cNvPr id="4" name="Slide Number Placeholder 3"/>
          <p:cNvSpPr>
            <a:spLocks noGrp="1"/>
          </p:cNvSpPr>
          <p:nvPr>
            <p:ph type="sldNum" sz="quarter" idx="10"/>
          </p:nvPr>
        </p:nvSpPr>
        <p:spPr/>
        <p:txBody>
          <a:bodyPr/>
          <a:lstStyle/>
          <a:p>
            <a:fld id="{0E9B714D-9DDC-C74A-905B-FA1B34AFB97F}" type="slidenum">
              <a:rPr lang="en-US" smtClean="0"/>
              <a:t>21</a:t>
            </a:fld>
            <a:endParaRPr lang="en-US"/>
          </a:p>
        </p:txBody>
      </p:sp>
    </p:spTree>
    <p:extLst>
      <p:ext uri="{BB962C8B-B14F-4D97-AF65-F5344CB8AC3E}">
        <p14:creationId xmlns:p14="http://schemas.microsoft.com/office/powerpoint/2010/main" val="48935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it's time to have a serious discussion about our expectations for computer security</a:t>
            </a:r>
          </a:p>
          <a:p>
            <a:pPr>
              <a:defRPr/>
            </a:pPr>
            <a:r>
              <a:rPr lang="en-US" dirty="0" smtClean="0"/>
              <a:t>we want push button security</a:t>
            </a:r>
          </a:p>
          <a:p>
            <a:pPr>
              <a:defRPr/>
            </a:pPr>
            <a:r>
              <a:rPr lang="en-US" dirty="0" smtClean="0"/>
              <a:t>we try to replace IT head count with technology</a:t>
            </a:r>
          </a:p>
          <a:p>
            <a:pPr>
              <a:defRPr/>
            </a:pPr>
            <a:r>
              <a:rPr lang="en-US" dirty="0" smtClean="0"/>
              <a:t>"set it and forget it”</a:t>
            </a:r>
          </a:p>
          <a:p>
            <a:pPr>
              <a:defRPr/>
            </a:pPr>
            <a:r>
              <a:rPr lang="en-US" dirty="0" smtClean="0"/>
              <a:t>http://</a:t>
            </a:r>
            <a:r>
              <a:rPr lang="en-US" dirty="0" err="1" smtClean="0"/>
              <a:t>www.istockphoto.com</a:t>
            </a:r>
            <a:r>
              <a:rPr lang="en-US" dirty="0" smtClean="0"/>
              <a:t>/stock-photo-2900430-computer-security.php</a:t>
            </a:r>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4</a:t>
            </a:fld>
            <a:endParaRPr lang="en-US"/>
          </a:p>
        </p:txBody>
      </p:sp>
    </p:spTree>
    <p:extLst>
      <p:ext uri="{BB962C8B-B14F-4D97-AF65-F5344CB8AC3E}">
        <p14:creationId xmlns:p14="http://schemas.microsoft.com/office/powerpoint/2010/main" val="3080456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E9B714D-9DDC-C74A-905B-FA1B34AFB97F}" type="slidenum">
              <a:rPr lang="en-US" smtClean="0"/>
              <a:t>22</a:t>
            </a:fld>
            <a:endParaRPr lang="en-US"/>
          </a:p>
        </p:txBody>
      </p:sp>
    </p:spTree>
    <p:extLst>
      <p:ext uri="{BB962C8B-B14F-4D97-AF65-F5344CB8AC3E}">
        <p14:creationId xmlns:p14="http://schemas.microsoft.com/office/powerpoint/2010/main" val="17753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vendors, such as myself, have been all to happy to sell magic robots that can come in, sit on autopilot and kill all of the bad stuff without human intervention, just like this airsoft </a:t>
            </a:r>
            <a:r>
              <a:rPr lang="en-US" dirty="0" err="1" smtClean="0">
                <a:cs typeface="+mn-cs"/>
              </a:rPr>
              <a:t>roomba</a:t>
            </a:r>
            <a:endParaRPr lang="en-US" dirty="0" smtClean="0">
              <a:cs typeface="+mn-cs"/>
            </a:endParaRPr>
          </a:p>
          <a:p>
            <a:pPr eaLnBrk="1" hangingPunct="1">
              <a:defRPr/>
            </a:pPr>
            <a:r>
              <a:rPr lang="en-US" dirty="0" smtClean="0">
                <a:cs typeface="+mn-cs"/>
              </a:rPr>
              <a:t>some of these technologies are very effective particularly anti-spam, web security, anti-virus</a:t>
            </a:r>
          </a:p>
          <a:p>
            <a:pPr eaLnBrk="1" hangingPunct="1">
              <a:defRPr/>
            </a:pPr>
            <a:r>
              <a:rPr lang="en-US" dirty="0" smtClean="0">
                <a:cs typeface="+mn-cs"/>
              </a:rPr>
              <a:t>they can, in fact, chug along and do their thing independently - very good at improving weak security postures</a:t>
            </a:r>
          </a:p>
          <a:p>
            <a:pPr eaLnBrk="1" hangingPunct="1">
              <a:defRPr/>
            </a:pPr>
            <a:r>
              <a:rPr lang="en-US" dirty="0" smtClean="0">
                <a:cs typeface="+mn-cs"/>
              </a:rPr>
              <a:t>they target the same problem that everybody has – and are able to do so by virtue of the fact that everybody has the same basic security problems</a:t>
            </a:r>
          </a:p>
          <a:p>
            <a:pPr eaLnBrk="1" hangingPunct="1">
              <a:defRPr/>
            </a:pPr>
            <a:r>
              <a:rPr lang="en-US" dirty="0" smtClean="0">
                <a:cs typeface="+mn-cs"/>
              </a:rPr>
              <a:t>same spam gets blasted at everybody same ad servers are tricked into serving malware to whomever comes across it</a:t>
            </a:r>
          </a:p>
          <a:p>
            <a:pPr eaLnBrk="1" hangingPunct="1">
              <a:defRPr/>
            </a:pPr>
            <a:endParaRPr lang="en-US" dirty="0" smtClean="0">
              <a:cs typeface="+mn-cs"/>
            </a:endParaRPr>
          </a:p>
          <a:p>
            <a:pPr eaLnBrk="1" hangingPunct="1">
              <a:defRPr/>
            </a:pPr>
            <a:r>
              <a:rPr lang="en-US" dirty="0" smtClean="0">
                <a:cs typeface="+mn-cs"/>
              </a:rPr>
              <a:t>We have become over-reliant on our technology when it comes to managing security and interpreting threats</a:t>
            </a:r>
          </a:p>
          <a:p>
            <a:pPr eaLnBrk="1" hangingPunct="1">
              <a:defRPr/>
            </a:pPr>
            <a:endParaRPr lang="en-US" dirty="0" smtClean="0">
              <a:cs typeface="+mn-cs"/>
            </a:endParaRPr>
          </a:p>
          <a:p>
            <a:pPr eaLnBrk="1" hangingPunct="1">
              <a:defRPr/>
            </a:pPr>
            <a:r>
              <a:rPr lang="en-US" dirty="0" smtClean="0">
                <a:cs typeface="+mn-cs"/>
              </a:rPr>
              <a:t>The security technologies that we deploy are very effective at common problems but they don't do well in finding human lead multi-</a:t>
            </a:r>
            <a:r>
              <a:rPr lang="en-US" dirty="0" err="1" smtClean="0">
                <a:cs typeface="+mn-cs"/>
              </a:rPr>
              <a:t>partate</a:t>
            </a:r>
            <a:r>
              <a:rPr lang="en-US" dirty="0" smtClean="0">
                <a:cs typeface="+mn-cs"/>
              </a:rPr>
              <a:t> attacks </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http://</a:t>
            </a:r>
            <a:r>
              <a:rPr lang="en-US" dirty="0" err="1" smtClean="0">
                <a:cs typeface="+mn-cs"/>
              </a:rPr>
              <a:t>www.isopoddesign.com</a:t>
            </a:r>
            <a:r>
              <a:rPr lang="en-US" dirty="0" smtClean="0">
                <a:cs typeface="+mn-cs"/>
              </a:rPr>
              <a:t>/7.html</a:t>
            </a:r>
          </a:p>
          <a:p>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5</a:t>
            </a:fld>
            <a:endParaRPr lang="en-US"/>
          </a:p>
        </p:txBody>
      </p:sp>
    </p:spTree>
    <p:extLst>
      <p:ext uri="{BB962C8B-B14F-4D97-AF65-F5344CB8AC3E}">
        <p14:creationId xmlns:p14="http://schemas.microsoft.com/office/powerpoint/2010/main" val="63948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let's go back to 1987 and remember the movie, Robocop - Omni Consumer Products buys out the Detroit police department and replaces the police officers with ED-209</a:t>
            </a:r>
          </a:p>
          <a:p>
            <a:pPr eaLnBrk="1" hangingPunct="1">
              <a:defRPr/>
            </a:pPr>
            <a:r>
              <a:rPr lang="en-US" dirty="0" smtClean="0">
                <a:cs typeface="+mn-cs"/>
              </a:rPr>
              <a:t>it's this huge robot with machine guns on its arms that is supposed to replace a police officer</a:t>
            </a:r>
          </a:p>
          <a:p>
            <a:pPr eaLnBrk="1" hangingPunct="1">
              <a:defRPr/>
            </a:pPr>
            <a:endParaRPr lang="en-US" dirty="0" smtClean="0">
              <a:cs typeface="+mn-cs"/>
            </a:endParaRPr>
          </a:p>
          <a:p>
            <a:pPr eaLnBrk="1" hangingPunct="1">
              <a:defRPr/>
            </a:pPr>
            <a:r>
              <a:rPr lang="en-US" dirty="0" smtClean="0">
                <a:cs typeface="+mn-cs"/>
              </a:rPr>
              <a:t>The famous scene in the board room where they demo their new robot</a:t>
            </a:r>
          </a:p>
          <a:p>
            <a:pPr eaLnBrk="1" hangingPunct="1">
              <a:defRPr/>
            </a:pPr>
            <a:r>
              <a:rPr lang="en-US" dirty="0" smtClean="0">
                <a:cs typeface="+mn-cs"/>
              </a:rPr>
              <a:t>the bad guy in the movie, Dick Jones, gives a gun to Mr. Kenney and tells him to point it at ED-209</a:t>
            </a:r>
          </a:p>
          <a:p>
            <a:pPr eaLnBrk="1" hangingPunct="1">
              <a:defRPr/>
            </a:pPr>
            <a:r>
              <a:rPr lang="en-US" dirty="0" smtClean="0">
                <a:cs typeface="+mn-cs"/>
              </a:rPr>
              <a:t>our robotic cop springs to life and orders Mr. Kenney to put down his weapon or be fired on</a:t>
            </a:r>
          </a:p>
          <a:p>
            <a:pPr eaLnBrk="1" hangingPunct="1">
              <a:defRPr/>
            </a:pPr>
            <a:r>
              <a:rPr lang="en-US" dirty="0" smtClean="0">
                <a:cs typeface="+mn-cs"/>
              </a:rPr>
              <a:t>he throws away the gun, but ED-209 keeps counting down</a:t>
            </a:r>
          </a:p>
          <a:p>
            <a:pPr eaLnBrk="1" hangingPunct="1">
              <a:defRPr/>
            </a:pPr>
            <a:r>
              <a:rPr lang="en-US" dirty="0" smtClean="0">
                <a:cs typeface="+mn-cs"/>
              </a:rPr>
              <a:t>everybody in the room panics</a:t>
            </a:r>
          </a:p>
          <a:p>
            <a:pPr eaLnBrk="1" hangingPunct="1">
              <a:defRPr/>
            </a:pPr>
            <a:r>
              <a:rPr lang="en-US" dirty="0" smtClean="0">
                <a:cs typeface="+mn-cs"/>
              </a:rPr>
              <a:t>engineers are frantically tearing apart the control panel, then ED-209 and shoots him anyway</a:t>
            </a:r>
          </a:p>
          <a:p>
            <a:pPr eaLnBrk="1" hangingPunct="1">
              <a:defRPr/>
            </a:pPr>
            <a:r>
              <a:rPr lang="en-US" dirty="0" smtClean="0">
                <a:cs typeface="+mn-cs"/>
              </a:rPr>
              <a:t>what went wrong was that Dick Jones treated ED-209 as a replacement for a human instead of a tool used by a human</a:t>
            </a:r>
          </a:p>
          <a:p>
            <a:pPr eaLnBrk="1" hangingPunct="1">
              <a:defRPr/>
            </a:pPr>
            <a:r>
              <a:rPr lang="en-US" dirty="0" smtClean="0">
                <a:cs typeface="+mn-cs"/>
              </a:rPr>
              <a:t>it is difficult to make a machine that can correctly do the reasoning needed to handle a complex situation</a:t>
            </a:r>
          </a:p>
          <a:p>
            <a:pPr eaLnBrk="1" hangingPunct="1">
              <a:defRPr/>
            </a:pPr>
            <a:endParaRPr lang="en-US" dirty="0" smtClean="0">
              <a:cs typeface="+mn-cs"/>
            </a:endParaRPr>
          </a:p>
          <a:p>
            <a:pPr eaLnBrk="1" hangingPunct="1">
              <a:defRPr/>
            </a:pPr>
            <a:r>
              <a:rPr lang="en-US" dirty="0" smtClean="0">
                <a:cs typeface="+mn-cs"/>
              </a:rPr>
              <a:t>I'm going to say that push-button security solutions often fail the same way as ED-209 did</a:t>
            </a:r>
          </a:p>
          <a:p>
            <a:pPr eaLnBrk="1" hangingPunct="1">
              <a:defRPr/>
            </a:pPr>
            <a:r>
              <a:rPr lang="en-US" dirty="0" smtClean="0">
                <a:cs typeface="+mn-cs"/>
              </a:rPr>
              <a:t>we set them on autopilot with factory settings and expect them to handle our problems</a:t>
            </a:r>
          </a:p>
          <a:p>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6</a:t>
            </a:fld>
            <a:endParaRPr lang="en-US"/>
          </a:p>
        </p:txBody>
      </p:sp>
    </p:spTree>
    <p:extLst>
      <p:ext uri="{BB962C8B-B14F-4D97-AF65-F5344CB8AC3E}">
        <p14:creationId xmlns:p14="http://schemas.microsoft.com/office/powerpoint/2010/main" val="92605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What automation can do is act as a force multiplier for your security team.</a:t>
            </a:r>
          </a:p>
          <a:p>
            <a:pPr eaLnBrk="1" hangingPunct="1">
              <a:defRPr/>
            </a:pPr>
            <a:r>
              <a:rPr lang="en-US" dirty="0" smtClean="0">
                <a:cs typeface="+mn-cs"/>
              </a:rPr>
              <a:t>It is very well suited for gathering data about what is happening on your network.</a:t>
            </a:r>
          </a:p>
          <a:p>
            <a:pPr eaLnBrk="1" hangingPunct="1">
              <a:defRPr/>
            </a:pPr>
            <a:r>
              <a:rPr lang="en-US" dirty="0" smtClean="0">
                <a:cs typeface="+mn-cs"/>
              </a:rPr>
              <a:t>It is also very well suited for executing repetitive tasks that your security team needs to do.</a:t>
            </a:r>
          </a:p>
          <a:p>
            <a:pPr eaLnBrk="1" hangingPunct="1">
              <a:defRPr/>
            </a:pPr>
            <a:r>
              <a:rPr lang="en-US" dirty="0" smtClean="0">
                <a:cs typeface="+mn-cs"/>
              </a:rPr>
              <a:t>Automation can be used to create an iterative security process.</a:t>
            </a:r>
          </a:p>
          <a:p>
            <a:pPr eaLnBrk="1" hangingPunct="1">
              <a:defRPr/>
            </a:pPr>
            <a:r>
              <a:rPr lang="en-US" dirty="0" smtClean="0">
                <a:cs typeface="+mn-cs"/>
              </a:rPr>
              <a:t>Out of the box, these tools will get most of the common, known threats.</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Automation is great when it EXTENDS your human reach – not replaces it</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http://</a:t>
            </a:r>
            <a:r>
              <a:rPr lang="en-US" dirty="0" err="1" smtClean="0">
                <a:cs typeface="+mn-cs"/>
              </a:rPr>
              <a:t>www.istockphoto.com</a:t>
            </a:r>
            <a:r>
              <a:rPr lang="en-US" dirty="0" smtClean="0">
                <a:cs typeface="+mn-cs"/>
              </a:rPr>
              <a:t>/stock-photo-7512684-intelligent-robotic-arm-at-work.php?st=b8f70b2</a:t>
            </a:r>
            <a:endParaRPr lang="en-US" dirty="0">
              <a:cs typeface="+mn-cs"/>
            </a:endParaRPr>
          </a:p>
        </p:txBody>
      </p:sp>
      <p:sp>
        <p:nvSpPr>
          <p:cNvPr id="4" name="Slide Number Placeholder 3"/>
          <p:cNvSpPr>
            <a:spLocks noGrp="1"/>
          </p:cNvSpPr>
          <p:nvPr>
            <p:ph type="sldNum" sz="quarter" idx="10"/>
          </p:nvPr>
        </p:nvSpPr>
        <p:spPr/>
        <p:txBody>
          <a:bodyPr/>
          <a:lstStyle/>
          <a:p>
            <a:fld id="{0E9B714D-9DDC-C74A-905B-FA1B34AFB97F}" type="slidenum">
              <a:rPr lang="en-US" smtClean="0"/>
              <a:t>7</a:t>
            </a:fld>
            <a:endParaRPr lang="en-US"/>
          </a:p>
        </p:txBody>
      </p:sp>
    </p:spTree>
    <p:extLst>
      <p:ext uri="{BB962C8B-B14F-4D97-AF65-F5344CB8AC3E}">
        <p14:creationId xmlns:p14="http://schemas.microsoft.com/office/powerpoint/2010/main" val="52803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a:t>
            </a:r>
            <a:r>
              <a:rPr lang="en-US" baseline="0" dirty="0" smtClean="0"/>
              <a:t> have over 50 users that require access to many different types of security event and user attribution data. </a:t>
            </a:r>
            <a:r>
              <a:rPr lang="en-US" dirty="0" smtClean="0"/>
              <a:t>Our CSIRT</a:t>
            </a:r>
            <a:r>
              <a:rPr lang="en-US" baseline="0" dirty="0" smtClean="0"/>
              <a:t> is composed of a number of different sub-teams, specifically:</a:t>
            </a:r>
          </a:p>
          <a:p>
            <a:pPr marL="628650" lvl="1" indent="-171450">
              <a:buFont typeface="Arial"/>
              <a:buChar char="•"/>
            </a:pPr>
            <a:r>
              <a:rPr lang="en-US" baseline="0" dirty="0" smtClean="0"/>
              <a:t>Analysts</a:t>
            </a:r>
          </a:p>
          <a:p>
            <a:pPr marL="628650" lvl="1" indent="-171450">
              <a:buFont typeface="Arial"/>
              <a:buChar char="•"/>
            </a:pPr>
            <a:r>
              <a:rPr lang="en-US" baseline="0" dirty="0" smtClean="0"/>
              <a:t>APT</a:t>
            </a:r>
          </a:p>
          <a:p>
            <a:pPr marL="628650" lvl="1" indent="-171450">
              <a:buFont typeface="Arial"/>
              <a:buChar char="•"/>
            </a:pPr>
            <a:r>
              <a:rPr lang="en-US" baseline="0" dirty="0" smtClean="0"/>
              <a:t>Investigators</a:t>
            </a:r>
          </a:p>
          <a:p>
            <a:pPr marL="171450" indent="-171450">
              <a:buFont typeface="Arial"/>
              <a:buChar char="•"/>
            </a:pPr>
            <a:endParaRPr lang="en-US" baseline="0" dirty="0" smtClean="0"/>
          </a:p>
          <a:p>
            <a:pPr marL="171450" indent="-171450">
              <a:buFont typeface="Arial"/>
              <a:buChar char="•"/>
            </a:pPr>
            <a:r>
              <a:rPr lang="en-US" baseline="0" dirty="0" smtClean="0"/>
              <a:t>Access to data is critical for:</a:t>
            </a:r>
          </a:p>
          <a:p>
            <a:pPr marL="628650" lvl="1" indent="-171450">
              <a:buFont typeface="Arial"/>
              <a:buChar char="•"/>
            </a:pPr>
            <a:r>
              <a:rPr lang="en-US" dirty="0" smtClean="0"/>
              <a:t>Malware detection,</a:t>
            </a:r>
            <a:r>
              <a:rPr lang="en-US" baseline="0" dirty="0" smtClean="0"/>
              <a:t> reporting, and </a:t>
            </a:r>
            <a:r>
              <a:rPr lang="en-US" dirty="0" smtClean="0"/>
              <a:t>mitigation</a:t>
            </a:r>
          </a:p>
          <a:p>
            <a:pPr marL="628650" lvl="1" indent="-171450">
              <a:buFont typeface="Arial"/>
              <a:buChar char="•"/>
            </a:pPr>
            <a:r>
              <a:rPr lang="en-US" dirty="0" smtClean="0"/>
              <a:t>Incident response and investigations</a:t>
            </a:r>
          </a:p>
          <a:p>
            <a:pPr marL="628650" lvl="1" indent="-171450">
              <a:buFont typeface="Arial"/>
              <a:buChar char="•"/>
            </a:pPr>
            <a:r>
              <a:rPr lang="en-US" dirty="0" smtClean="0"/>
              <a:t>Forensics and high sensitivity issues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8</a:t>
            </a:fld>
            <a:endParaRPr lang="en-US"/>
          </a:p>
        </p:txBody>
      </p:sp>
    </p:spTree>
    <p:extLst>
      <p:ext uri="{BB962C8B-B14F-4D97-AF65-F5344CB8AC3E}">
        <p14:creationId xmlns:p14="http://schemas.microsoft.com/office/powerpoint/2010/main" val="279065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Varying degrees of success with the two SIEMs that we have used in the past </a:t>
            </a:r>
          </a:p>
          <a:p>
            <a:endParaRPr lang="en-US" dirty="0" smtClean="0"/>
          </a:p>
          <a:p>
            <a:endParaRPr lang="en-US" dirty="0" smtClean="0"/>
          </a:p>
          <a:p>
            <a:r>
              <a:rPr lang="en-US" dirty="0" smtClean="0"/>
              <a:t>Logging:</a:t>
            </a:r>
          </a:p>
          <a:p>
            <a:pPr marL="171450" indent="-171450">
              <a:buFont typeface="Arial"/>
              <a:buChar char="•"/>
            </a:pPr>
            <a:r>
              <a:rPr lang="en-US" dirty="0" smtClean="0"/>
              <a:t>Various</a:t>
            </a:r>
            <a:r>
              <a:rPr lang="en-US" baseline="0" dirty="0" smtClean="0"/>
              <a:t> incarnations of syslog collection run over the years both by our group and IT</a:t>
            </a:r>
            <a:endParaRPr lang="en-US" dirty="0" smtClean="0"/>
          </a:p>
          <a:p>
            <a:pPr marL="171450" indent="-171450">
              <a:buFont typeface="Arial"/>
              <a:buChar char="•"/>
            </a:pPr>
            <a:r>
              <a:rPr lang="en-US" dirty="0" smtClean="0"/>
              <a:t>Our Splunk</a:t>
            </a:r>
            <a:r>
              <a:rPr lang="en-US" baseline="0" dirty="0" smtClean="0"/>
              <a:t> deployment began small:</a:t>
            </a:r>
          </a:p>
          <a:p>
            <a:pPr marL="628650" lvl="1" indent="-171450">
              <a:buFont typeface="Arial"/>
              <a:buChar char="•"/>
            </a:pPr>
            <a:r>
              <a:rPr lang="en-US" baseline="0" dirty="0" smtClean="0"/>
              <a:t>10GB/day in 2007</a:t>
            </a:r>
          </a:p>
          <a:p>
            <a:pPr marL="628650" lvl="1" indent="-171450">
              <a:buFont typeface="Arial"/>
              <a:buChar char="•"/>
            </a:pPr>
            <a:r>
              <a:rPr lang="en-US" baseline="0" dirty="0" smtClean="0"/>
              <a:t>+10GB/day in 2010 (for WSA)</a:t>
            </a:r>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E9B714D-9DDC-C74A-905B-FA1B34AFB97F}" type="slidenum">
              <a:rPr lang="en-US" smtClean="0"/>
              <a:t>9</a:t>
            </a:fld>
            <a:endParaRPr lang="en-US"/>
          </a:p>
        </p:txBody>
      </p:sp>
    </p:spTree>
    <p:extLst>
      <p:ext uri="{BB962C8B-B14F-4D97-AF65-F5344CB8AC3E}">
        <p14:creationId xmlns:p14="http://schemas.microsoft.com/office/powerpoint/2010/main" val="350351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yriad Pro"/>
                <a:cs typeface="Myriad Pro"/>
              </a:rPr>
              <a:t>Pre-SIEM:</a:t>
            </a:r>
          </a:p>
          <a:p>
            <a:pPr marL="342900" indent="-342900">
              <a:buFont typeface="Arial"/>
              <a:buChar char="•"/>
            </a:pPr>
            <a:r>
              <a:rPr lang="en-US" sz="1200" dirty="0" smtClean="0">
                <a:latin typeface="Myriad Pro"/>
                <a:cs typeface="Myriad Pro"/>
              </a:rPr>
              <a:t>Team manually querying sources</a:t>
            </a:r>
          </a:p>
          <a:p>
            <a:pPr marL="342900" indent="-342900">
              <a:buFont typeface="Arial"/>
              <a:buChar char="•"/>
            </a:pPr>
            <a:r>
              <a:rPr lang="en-US" sz="1200" dirty="0" smtClean="0">
                <a:latin typeface="Myriad Pro"/>
                <a:cs typeface="Myriad Pro"/>
              </a:rPr>
              <a:t>Low fidelity availability</a:t>
            </a:r>
          </a:p>
          <a:p>
            <a:pPr marL="342900" indent="-342900">
              <a:buFont typeface="Arial"/>
              <a:buChar char="•"/>
            </a:pPr>
            <a:r>
              <a:rPr lang="en-US" sz="1200" dirty="0" smtClean="0">
                <a:latin typeface="Myriad Pro"/>
                <a:cs typeface="Myriad Pro"/>
              </a:rPr>
              <a:t>Inefficient search &amp; correlation</a:t>
            </a:r>
          </a:p>
          <a:p>
            <a:pPr marL="800100" lvl="1" indent="-342900">
              <a:buFont typeface="Arial"/>
              <a:buChar char="•"/>
            </a:pPr>
            <a:r>
              <a:rPr lang="en-US" sz="1200" dirty="0" smtClean="0">
                <a:latin typeface="Myriad Pro"/>
                <a:cs typeface="Myriad Pro"/>
              </a:rPr>
              <a:t>Many different tools</a:t>
            </a:r>
          </a:p>
          <a:p>
            <a:pPr marL="800100" lvl="1" indent="-342900">
              <a:buFont typeface="Arial"/>
              <a:buChar char="•"/>
            </a:pPr>
            <a:r>
              <a:rPr lang="en-US" sz="1200" dirty="0" smtClean="0">
                <a:latin typeface="Myriad Pro"/>
                <a:cs typeface="Myriad Pro"/>
              </a:rPr>
              <a:t>Time correlation across all the different</a:t>
            </a:r>
            <a:r>
              <a:rPr lang="en-US" sz="1200" baseline="0" dirty="0" smtClean="0">
                <a:latin typeface="Myriad Pro"/>
                <a:cs typeface="Myriad Pro"/>
              </a:rPr>
              <a:t> sources</a:t>
            </a:r>
            <a:endParaRPr lang="en-US" sz="1200" dirty="0" smtClean="0">
              <a:latin typeface="Myriad Pro"/>
              <a:cs typeface="Myriad Pro"/>
            </a:endParaRPr>
          </a:p>
          <a:p>
            <a:endParaRPr lang="en-US" dirty="0" smtClean="0"/>
          </a:p>
          <a:p>
            <a:r>
              <a:rPr lang="en-US" sz="1200" dirty="0" smtClean="0">
                <a:latin typeface="Myriad Pro"/>
                <a:cs typeface="Myriad Pro"/>
              </a:rPr>
              <a:t>With SIEM:</a:t>
            </a:r>
          </a:p>
          <a:p>
            <a:pPr marL="342900" indent="-342900">
              <a:buFont typeface="Arial"/>
              <a:buChar char="•"/>
            </a:pPr>
            <a:r>
              <a:rPr lang="en-US" sz="1200" dirty="0" smtClean="0">
                <a:latin typeface="Myriad Pro"/>
                <a:cs typeface="Myriad Pro"/>
              </a:rPr>
              <a:t>Some centralization</a:t>
            </a:r>
          </a:p>
          <a:p>
            <a:pPr marL="342900" indent="-342900">
              <a:buFont typeface="Arial"/>
              <a:buChar char="•"/>
            </a:pPr>
            <a:r>
              <a:rPr lang="en-US" sz="1200" dirty="0" smtClean="0">
                <a:latin typeface="Myriad Pro"/>
                <a:cs typeface="Myriad Pro"/>
              </a:rPr>
              <a:t>Slow performance / Rigid</a:t>
            </a:r>
          </a:p>
          <a:p>
            <a:endParaRPr lang="en-US" dirty="0" smtClean="0"/>
          </a:p>
          <a:p>
            <a:r>
              <a:rPr lang="en-US" sz="1200" dirty="0" smtClean="0">
                <a:latin typeface="Myriad Pro"/>
                <a:cs typeface="Myriad Pro"/>
              </a:rPr>
              <a:t>With Logging:</a:t>
            </a:r>
          </a:p>
          <a:p>
            <a:pPr marL="342900" indent="-342900">
              <a:buFont typeface="Arial"/>
              <a:buChar char="•"/>
            </a:pPr>
            <a:r>
              <a:rPr lang="en-US" sz="1200" dirty="0" smtClean="0">
                <a:latin typeface="Myriad Pro"/>
                <a:cs typeface="Myriad Pro"/>
              </a:rPr>
              <a:t>Centralized portal for search</a:t>
            </a:r>
          </a:p>
          <a:p>
            <a:pPr marL="342900" indent="-342900">
              <a:buFont typeface="Arial"/>
              <a:buChar char="•"/>
            </a:pPr>
            <a:r>
              <a:rPr lang="en-US" sz="1200" dirty="0" smtClean="0">
                <a:latin typeface="Myriad Pro"/>
                <a:cs typeface="Myriad Pro"/>
              </a:rPr>
              <a:t>Responsive and intuitive</a:t>
            </a:r>
          </a:p>
          <a:p>
            <a:pPr marL="342900" indent="-342900">
              <a:buFont typeface="Arial"/>
              <a:buChar char="•"/>
            </a:pPr>
            <a:r>
              <a:rPr lang="en-US" sz="1200" dirty="0" smtClean="0">
                <a:latin typeface="Myriad Pro"/>
                <a:cs typeface="Myriad Pro"/>
              </a:rPr>
              <a:t>Flexible</a:t>
            </a:r>
          </a:p>
          <a:p>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10</a:t>
            </a:fld>
            <a:endParaRPr lang="en-US"/>
          </a:p>
        </p:txBody>
      </p:sp>
    </p:spTree>
    <p:extLst>
      <p:ext uri="{BB962C8B-B14F-4D97-AF65-F5344CB8AC3E}">
        <p14:creationId xmlns:p14="http://schemas.microsoft.com/office/powerpoint/2010/main" val="337045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Some logging and SIEM solutions we have used or evaluated required considerable effort to process custom formats</a:t>
            </a:r>
            <a:r>
              <a:rPr lang="en-US" baseline="0" dirty="0" smtClean="0"/>
              <a:t> (custom parsers, etc.)</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 our experience with SIEM 1 we found it to be rigid, inflexible, and difficult to customize</a:t>
            </a:r>
          </a:p>
          <a:p>
            <a:pPr marL="1085850" marR="0" lvl="3"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Modifying how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We</a:t>
            </a:r>
            <a:r>
              <a:rPr lang="en-US" baseline="0" dirty="0" smtClean="0"/>
              <a:t> like the ability to throw data of virtually any format/structure at our logging system</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indent="-171450">
              <a:buFont typeface="Arial"/>
              <a:buChar char="•"/>
            </a:pPr>
            <a:r>
              <a:rPr lang="en-US" dirty="0" smtClean="0"/>
              <a:t>No API/CLI</a:t>
            </a:r>
          </a:p>
          <a:p>
            <a:pPr marL="628650" lvl="1" indent="-171450">
              <a:buFont typeface="Arial"/>
              <a:buChar char="•"/>
            </a:pPr>
            <a:r>
              <a:rPr lang="en-US" dirty="0" smtClean="0"/>
              <a:t>Fat</a:t>
            </a:r>
            <a:r>
              <a:rPr lang="en-US" baseline="0" dirty="0" smtClean="0"/>
              <a:t> java-based clients</a:t>
            </a:r>
            <a:endParaRPr lang="en-US" dirty="0" smtClean="0"/>
          </a:p>
          <a:p>
            <a:pPr marL="628650" lvl="1" indent="-171450">
              <a:buFont typeface="Arial"/>
              <a:buChar char="•"/>
            </a:pPr>
            <a:r>
              <a:rPr lang="en-US" dirty="0" smtClean="0"/>
              <a:t>Only direct</a:t>
            </a:r>
            <a:r>
              <a:rPr lang="en-US" baseline="0" dirty="0" smtClean="0"/>
              <a:t> database access </a:t>
            </a:r>
            <a:r>
              <a:rPr lang="en-US" dirty="0" smtClean="0"/>
              <a:t>or worse, no alternative access</a:t>
            </a:r>
          </a:p>
          <a:p>
            <a:pPr marL="628650" lvl="1" indent="-171450">
              <a:buFont typeface="Arial"/>
              <a:buChar char="•"/>
            </a:pPr>
            <a:r>
              <a:rPr lang="en-US" dirty="0" smtClean="0"/>
              <a:t>Making</a:t>
            </a:r>
            <a:r>
              <a:rPr lang="en-US" baseline="0" dirty="0" smtClean="0"/>
              <a:t> scripting and automation more challenging</a:t>
            </a:r>
          </a:p>
          <a:p>
            <a:pPr marL="628650" lvl="1" indent="-171450">
              <a:buFont typeface="Arial"/>
              <a:buChar char="•"/>
            </a:pPr>
            <a:endParaRPr lang="en-US" baseline="0" dirty="0" smtClean="0"/>
          </a:p>
          <a:p>
            <a:pPr marL="171450" lvl="0" indent="-171450">
              <a:buFont typeface="Arial"/>
              <a:buChar char="•"/>
            </a:pPr>
            <a:r>
              <a:rPr lang="en-US" baseline="0" dirty="0" smtClean="0"/>
              <a:t>In the past, it wasn’t uncommon for regular reports and ad-hoc queries run against the SIEMs to take hours to complete</a:t>
            </a:r>
          </a:p>
          <a:p>
            <a:pPr marL="171450" lvl="0" indent="-171450">
              <a:buFont typeface="Arial"/>
              <a:buChar char="•"/>
            </a:pPr>
            <a:endParaRPr lang="en-US" baseline="0" dirty="0" smtClean="0"/>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E9B714D-9DDC-C74A-905B-FA1B34AFB97F}" type="slidenum">
              <a:rPr lang="en-US" smtClean="0"/>
              <a:t>11</a:t>
            </a:fld>
            <a:endParaRPr lang="en-US"/>
          </a:p>
        </p:txBody>
      </p:sp>
    </p:spTree>
    <p:extLst>
      <p:ext uri="{BB962C8B-B14F-4D97-AF65-F5344CB8AC3E}">
        <p14:creationId xmlns:p14="http://schemas.microsoft.com/office/powerpoint/2010/main" val="73105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066800"/>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898014"/>
            <a:ext cx="7772400" cy="759586"/>
          </a:xfrm>
          <a:prstGeom prst="rect">
            <a:avLst/>
          </a:prstGeom>
        </p:spPr>
        <p:txBody>
          <a:bodyPr>
            <a:normAutofit/>
          </a:bodyPr>
          <a:lstStyle>
            <a:lvl1pPr marL="0" indent="0" algn="l">
              <a:buNone/>
              <a:defRPr sz="2800">
                <a:solidFill>
                  <a:schemeClr val="tx1">
                    <a:lumMod val="65000"/>
                    <a:lumOff val="3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4"/>
          <p:cNvSpPr>
            <a:spLocks noGrp="1"/>
          </p:cNvSpPr>
          <p:nvPr>
            <p:ph type="pic" sz="quarter" idx="10" hasCustomPrompt="1"/>
          </p:nvPr>
        </p:nvSpPr>
        <p:spPr>
          <a:xfrm>
            <a:off x="3429000" y="3962400"/>
            <a:ext cx="5029200" cy="1828800"/>
          </a:xfrm>
          <a:prstGeom prst="rect">
            <a:avLst/>
          </a:prstGeom>
        </p:spPr>
        <p:txBody>
          <a:bodyPr/>
          <a:lstStyle>
            <a:lvl1pPr marL="0" indent="0" algn="ctr">
              <a:buNone/>
              <a:defRPr baseline="0">
                <a:solidFill>
                  <a:schemeClr val="tx1">
                    <a:lumMod val="65000"/>
                    <a:lumOff val="35000"/>
                  </a:schemeClr>
                </a:solidFill>
              </a:defRPr>
            </a:lvl1pPr>
          </a:lstStyle>
          <a:p>
            <a:r>
              <a:rPr lang="en-US" dirty="0" smtClean="0"/>
              <a:t>Company Logo(s)</a:t>
            </a:r>
            <a:endParaRPr lang="en-US" dirty="0"/>
          </a:p>
        </p:txBody>
      </p:sp>
    </p:spTree>
    <p:extLst>
      <p:ext uri="{BB962C8B-B14F-4D97-AF65-F5344CB8AC3E}">
        <p14:creationId xmlns:p14="http://schemas.microsoft.com/office/powerpoint/2010/main" val="1620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5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804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8968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62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13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a:prstGeom prst="rect">
            <a:avLst/>
          </a:prstGeom>
        </p:spPr>
        <p:txBody>
          <a:bodyPr/>
          <a:lstStyle>
            <a:lvl1pPr algn="l">
              <a:defRPr sz="4000" b="1">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593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a:prstGeom prst="rect">
            <a:avLst/>
          </a:prstGeo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a:prstGeom prst="rect">
            <a:avLst/>
          </a:prstGeo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a:prstGeom prst="rect">
            <a:avLst/>
          </a:prstGeo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a:prstGeom prst="rect">
            <a:avLst/>
          </a:prstGeo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extLst>
      <p:ext uri="{BB962C8B-B14F-4D97-AF65-F5344CB8AC3E}">
        <p14:creationId xmlns:p14="http://schemas.microsoft.com/office/powerpoint/2010/main" val="3810089046"/>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3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043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a:t>
            </a:r>
            <a:r>
              <a:rPr lang="en-US" dirty="0"/>
              <a:t>P</a:t>
            </a:r>
            <a:r>
              <a:rPr lang="en-US" dirty="0" smtClean="0"/>
              <a:t>hases of Data Collection</a:t>
            </a:r>
            <a:endParaRPr lang="en-US" dirty="0"/>
          </a:p>
        </p:txBody>
      </p:sp>
      <p:pic>
        <p:nvPicPr>
          <p:cNvPr id="8" name="Picture 7" descr="Early-Day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295399"/>
            <a:ext cx="3581400" cy="4808177"/>
          </a:xfrm>
          <a:prstGeom prst="rect">
            <a:avLst/>
          </a:prstGeom>
        </p:spPr>
      </p:pic>
      <p:pic>
        <p:nvPicPr>
          <p:cNvPr id="9" name="Picture 8" descr="SIEM-Experienc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1295399"/>
            <a:ext cx="3581400" cy="4808177"/>
          </a:xfrm>
          <a:prstGeom prst="rect">
            <a:avLst/>
          </a:prstGeom>
        </p:spPr>
      </p:pic>
      <p:pic>
        <p:nvPicPr>
          <p:cNvPr id="10" name="Picture 9" descr="With-Loggin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 y="1295399"/>
            <a:ext cx="3581400" cy="4808177"/>
          </a:xfrm>
          <a:prstGeom prst="rect">
            <a:avLst/>
          </a:prstGeom>
        </p:spPr>
      </p:pic>
      <p:sp>
        <p:nvSpPr>
          <p:cNvPr id="11" name="TextBox 10"/>
          <p:cNvSpPr txBox="1"/>
          <p:nvPr/>
        </p:nvSpPr>
        <p:spPr>
          <a:xfrm>
            <a:off x="3733800" y="3124200"/>
            <a:ext cx="5257800" cy="1631216"/>
          </a:xfrm>
          <a:prstGeom prst="rect">
            <a:avLst/>
          </a:prstGeom>
          <a:noFill/>
        </p:spPr>
        <p:txBody>
          <a:bodyPr wrap="square" rtlCol="0">
            <a:spAutoFit/>
          </a:bodyPr>
          <a:lstStyle/>
          <a:p>
            <a:r>
              <a:rPr lang="en-US" sz="2500" dirty="0" smtClean="0">
                <a:latin typeface="Myriad Pro"/>
                <a:cs typeface="Myriad Pro"/>
              </a:rPr>
              <a:t>With SIEM:</a:t>
            </a:r>
          </a:p>
          <a:p>
            <a:pPr marL="342900" indent="-342900">
              <a:buFont typeface="Arial"/>
              <a:buChar char="•"/>
            </a:pPr>
            <a:r>
              <a:rPr lang="en-US" sz="2500" dirty="0" smtClean="0">
                <a:latin typeface="Myriad Pro"/>
                <a:cs typeface="Myriad Pro"/>
              </a:rPr>
              <a:t>Quasi-centralized</a:t>
            </a:r>
          </a:p>
          <a:p>
            <a:pPr marL="342900" indent="-342900">
              <a:buFont typeface="Arial"/>
              <a:buChar char="•"/>
            </a:pPr>
            <a:r>
              <a:rPr lang="en-US" sz="2500" dirty="0" smtClean="0">
                <a:latin typeface="Myriad Pro"/>
                <a:cs typeface="Myriad Pro"/>
              </a:rPr>
              <a:t>Slow performance</a:t>
            </a:r>
          </a:p>
          <a:p>
            <a:pPr marL="342900" indent="-342900">
              <a:buFont typeface="Arial"/>
              <a:buChar char="•"/>
            </a:pPr>
            <a:r>
              <a:rPr lang="en-US" sz="2500" dirty="0" smtClean="0">
                <a:latin typeface="Myriad Pro"/>
                <a:cs typeface="Myriad Pro"/>
              </a:rPr>
              <a:t>Rigid</a:t>
            </a:r>
          </a:p>
        </p:txBody>
      </p:sp>
      <p:sp>
        <p:nvSpPr>
          <p:cNvPr id="12" name="TextBox 11"/>
          <p:cNvSpPr txBox="1"/>
          <p:nvPr/>
        </p:nvSpPr>
        <p:spPr>
          <a:xfrm>
            <a:off x="3733800" y="1447800"/>
            <a:ext cx="5257800" cy="1631216"/>
          </a:xfrm>
          <a:prstGeom prst="rect">
            <a:avLst/>
          </a:prstGeom>
          <a:noFill/>
        </p:spPr>
        <p:txBody>
          <a:bodyPr wrap="square" rtlCol="0">
            <a:spAutoFit/>
          </a:bodyPr>
          <a:lstStyle/>
          <a:p>
            <a:r>
              <a:rPr lang="en-US" sz="2500" dirty="0" smtClean="0">
                <a:latin typeface="Myriad Pro"/>
                <a:cs typeface="Myriad Pro"/>
              </a:rPr>
              <a:t>Pre-SIEM:</a:t>
            </a:r>
          </a:p>
          <a:p>
            <a:pPr marL="342900" indent="-342900">
              <a:buFont typeface="Arial"/>
              <a:buChar char="•"/>
            </a:pPr>
            <a:r>
              <a:rPr lang="en-US" sz="2500" dirty="0" smtClean="0">
                <a:latin typeface="Myriad Pro"/>
                <a:cs typeface="Myriad Pro"/>
              </a:rPr>
              <a:t>Manual</a:t>
            </a:r>
          </a:p>
          <a:p>
            <a:pPr marL="342900" indent="-342900">
              <a:buFont typeface="Arial"/>
              <a:buChar char="•"/>
            </a:pPr>
            <a:r>
              <a:rPr lang="en-US" sz="2500" dirty="0" smtClean="0">
                <a:latin typeface="Myriad Pro"/>
                <a:cs typeface="Myriad Pro"/>
              </a:rPr>
              <a:t>Low fidelity</a:t>
            </a:r>
          </a:p>
          <a:p>
            <a:pPr marL="342900" indent="-342900">
              <a:buFont typeface="Arial"/>
              <a:buChar char="•"/>
            </a:pPr>
            <a:r>
              <a:rPr lang="en-US" sz="2500" dirty="0" smtClean="0">
                <a:latin typeface="Myriad Pro"/>
                <a:cs typeface="Myriad Pro"/>
              </a:rPr>
              <a:t>Inefficient</a:t>
            </a:r>
          </a:p>
        </p:txBody>
      </p:sp>
      <p:sp>
        <p:nvSpPr>
          <p:cNvPr id="13" name="TextBox 12"/>
          <p:cNvSpPr txBox="1"/>
          <p:nvPr/>
        </p:nvSpPr>
        <p:spPr>
          <a:xfrm>
            <a:off x="3733800" y="4840104"/>
            <a:ext cx="5257800" cy="1631216"/>
          </a:xfrm>
          <a:prstGeom prst="rect">
            <a:avLst/>
          </a:prstGeom>
          <a:noFill/>
        </p:spPr>
        <p:txBody>
          <a:bodyPr wrap="square" rtlCol="0">
            <a:spAutoFit/>
          </a:bodyPr>
          <a:lstStyle/>
          <a:p>
            <a:r>
              <a:rPr lang="en-US" sz="2500" dirty="0" smtClean="0">
                <a:latin typeface="Myriad Pro"/>
                <a:cs typeface="Myriad Pro"/>
              </a:rPr>
              <a:t>With Logging:</a:t>
            </a:r>
          </a:p>
          <a:p>
            <a:pPr marL="342900" indent="-342900">
              <a:buFont typeface="Arial"/>
              <a:buChar char="•"/>
            </a:pPr>
            <a:r>
              <a:rPr lang="en-US" sz="2500" dirty="0" smtClean="0">
                <a:latin typeface="Myriad Pro"/>
                <a:cs typeface="Myriad Pro"/>
              </a:rPr>
              <a:t>Centralized search</a:t>
            </a:r>
          </a:p>
          <a:p>
            <a:pPr marL="342900" indent="-342900">
              <a:buFont typeface="Arial"/>
              <a:buChar char="•"/>
            </a:pPr>
            <a:r>
              <a:rPr lang="en-US" sz="2500" dirty="0" smtClean="0">
                <a:latin typeface="Myriad Pro"/>
                <a:cs typeface="Myriad Pro"/>
              </a:rPr>
              <a:t>Responsive and intuitive</a:t>
            </a:r>
          </a:p>
          <a:p>
            <a:pPr marL="342900" indent="-342900">
              <a:buFont typeface="Arial"/>
              <a:buChar char="•"/>
            </a:pPr>
            <a:r>
              <a:rPr lang="en-US" sz="2500" dirty="0" smtClean="0">
                <a:latin typeface="Myriad Pro"/>
                <a:cs typeface="Myriad Pro"/>
              </a:rPr>
              <a:t>Flexible</a:t>
            </a:r>
          </a:p>
        </p:txBody>
      </p:sp>
    </p:spTree>
    <p:extLst>
      <p:ext uri="{BB962C8B-B14F-4D97-AF65-F5344CB8AC3E}">
        <p14:creationId xmlns:p14="http://schemas.microsoft.com/office/powerpoint/2010/main" val="294463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7E7E7E"/>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7E7E7E"/>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Only key data sources</a:t>
            </a:r>
          </a:p>
          <a:p>
            <a:pPr lvl="1"/>
            <a:r>
              <a:rPr lang="en-US" dirty="0" smtClean="0"/>
              <a:t>Customization expensive / infeasible</a:t>
            </a:r>
          </a:p>
          <a:p>
            <a:r>
              <a:rPr lang="en-US" dirty="0" smtClean="0"/>
              <a:t>Method of access </a:t>
            </a:r>
            <a:endParaRPr lang="en-US" dirty="0"/>
          </a:p>
          <a:p>
            <a:pPr lvl="1"/>
            <a:r>
              <a:rPr lang="en-US" dirty="0"/>
              <a:t>DB only or no alternative access</a:t>
            </a:r>
            <a:endParaRPr lang="en-US" dirty="0" smtClean="0"/>
          </a:p>
          <a:p>
            <a:r>
              <a:rPr lang="en-US" dirty="0" smtClean="0"/>
              <a:t>Slow query &amp; reporting</a:t>
            </a:r>
          </a:p>
          <a:p>
            <a:pPr lvl="1"/>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dirty="0" smtClean="0"/>
              <a:t>Past Problems</a:t>
            </a:r>
            <a:endParaRPr lang="en-US" dirty="0"/>
          </a:p>
        </p:txBody>
      </p:sp>
      <p:pic>
        <p:nvPicPr>
          <p:cNvPr id="2" name="Picture 1" descr="dreamstime_xs_247244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3581400"/>
            <a:ext cx="2614096" cy="2129399"/>
          </a:xfrm>
          <a:prstGeom prst="rect">
            <a:avLst/>
          </a:prstGeom>
        </p:spPr>
      </p:pic>
    </p:spTree>
    <p:extLst>
      <p:ext uri="{BB962C8B-B14F-4D97-AF65-F5344CB8AC3E}">
        <p14:creationId xmlns:p14="http://schemas.microsoft.com/office/powerpoint/2010/main" val="1782309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0" cy="4525963"/>
          </a:xfrm>
        </p:spPr>
        <p:txBody>
          <a:bodyPr/>
          <a:lstStyle/>
          <a:p>
            <a:r>
              <a:rPr lang="en-US" dirty="0" smtClean="0"/>
              <a:t>Large volume of contextual network data</a:t>
            </a:r>
          </a:p>
          <a:p>
            <a:r>
              <a:rPr lang="en-US" dirty="0" smtClean="0"/>
              <a:t>Numerous custom event sources and types</a:t>
            </a:r>
          </a:p>
          <a:p>
            <a:r>
              <a:rPr lang="en-US" dirty="0" smtClean="0"/>
              <a:t>Wide range of skill level</a:t>
            </a:r>
          </a:p>
        </p:txBody>
      </p:sp>
      <p:sp>
        <p:nvSpPr>
          <p:cNvPr id="4" name="Title 3"/>
          <p:cNvSpPr>
            <a:spLocks noGrp="1"/>
          </p:cNvSpPr>
          <p:nvPr>
            <p:ph type="title"/>
          </p:nvPr>
        </p:nvSpPr>
        <p:spPr/>
        <p:txBody>
          <a:bodyPr/>
          <a:lstStyle/>
          <a:p>
            <a:r>
              <a:rPr lang="en-US" dirty="0" smtClean="0"/>
              <a:t>Challenges &amp; Requirements</a:t>
            </a:r>
            <a:endParaRPr lang="en-US" dirty="0"/>
          </a:p>
        </p:txBody>
      </p:sp>
      <p:pic>
        <p:nvPicPr>
          <p:cNvPr id="2" name="Picture 1" descr="dreamstime_xs_1820880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3505200"/>
            <a:ext cx="3124200" cy="20828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2895600"/>
            <a:ext cx="5374149" cy="341617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0" y="2971800"/>
            <a:ext cx="1055204" cy="990600"/>
          </a:xfrm>
          <a:prstGeom prst="rect">
            <a:avLst/>
          </a:prstGeom>
          <a:effectLst>
            <a:outerShdw blurRad="50800" dist="38100" dir="2700000">
              <a:srgbClr val="000000">
                <a:alpha val="43000"/>
              </a:srgbClr>
            </a:outerShdw>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800" y="3276600"/>
            <a:ext cx="838200" cy="976503"/>
          </a:xfrm>
          <a:prstGeom prst="rect">
            <a:avLst/>
          </a:prstGeom>
          <a:effectLst>
            <a:outerShdw blurRad="50800" dist="38100" dir="2700000">
              <a:srgbClr val="000000">
                <a:alpha val="43000"/>
              </a:srgbClr>
            </a:outerShdw>
          </a:effectLst>
        </p:spPr>
      </p:pic>
      <p:sp>
        <p:nvSpPr>
          <p:cNvPr id="11" name="Rectangle 10"/>
          <p:cNvSpPr/>
          <p:nvPr/>
        </p:nvSpPr>
        <p:spPr>
          <a:xfrm>
            <a:off x="5029200" y="5257800"/>
            <a:ext cx="2353003" cy="369332"/>
          </a:xfrm>
          <a:prstGeom prst="rect">
            <a:avLst/>
          </a:prstGeom>
        </p:spPr>
        <p:txBody>
          <a:bodyPr wrap="none">
            <a:spAutoFit/>
          </a:bodyPr>
          <a:lstStyle/>
          <a:p>
            <a:r>
              <a:rPr lang="en-US" dirty="0">
                <a:latin typeface="Arial"/>
                <a:ea typeface="Gill Sans" charset="0"/>
                <a:cs typeface="Arial"/>
              </a:rPr>
              <a:t>Hosts on the </a:t>
            </a:r>
            <a:r>
              <a:rPr lang="en-US" dirty="0" smtClean="0">
                <a:latin typeface="Arial"/>
                <a:ea typeface="Gill Sans" charset="0"/>
                <a:cs typeface="Arial"/>
              </a:rPr>
              <a:t>network</a:t>
            </a:r>
            <a:endParaRPr lang="en-US" dirty="0">
              <a:latin typeface="Arial"/>
              <a:ea typeface="Gill Sans" charset="0"/>
              <a:cs typeface="Arial"/>
            </a:endParaRPr>
          </a:p>
        </p:txBody>
      </p:sp>
    </p:spTree>
    <p:extLst>
      <p:ext uri="{BB962C8B-B14F-4D97-AF65-F5344CB8AC3E}">
        <p14:creationId xmlns:p14="http://schemas.microsoft.com/office/powerpoint/2010/main" val="8102566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Began mid-2010, completed early 2011</a:t>
            </a:r>
          </a:p>
          <a:p>
            <a:pPr marL="742950" lvl="2" indent="-342900"/>
            <a:r>
              <a:rPr lang="en-US" dirty="0" smtClean="0"/>
              <a:t>Evaluated, trialed, Ran </a:t>
            </a:r>
            <a:r>
              <a:rPr lang="en-US" dirty="0" err="1" smtClean="0"/>
              <a:t>PoCs</a:t>
            </a:r>
            <a:r>
              <a:rPr lang="en-US" dirty="0" smtClean="0"/>
              <a:t>: </a:t>
            </a:r>
            <a:endParaRPr lang="en-US" dirty="0"/>
          </a:p>
          <a:p>
            <a:pPr marL="1200150" lvl="3" indent="-342900"/>
            <a:r>
              <a:rPr lang="en-US" dirty="0" smtClean="0"/>
              <a:t>Splunk and three other loggers</a:t>
            </a:r>
          </a:p>
          <a:p>
            <a:pPr marL="1200150" lvl="3" indent="-342900"/>
            <a:r>
              <a:rPr lang="en-US" dirty="0" smtClean="0"/>
              <a:t>SIEM 1 and six other SIEMs</a:t>
            </a:r>
            <a:endParaRPr lang="en-US" sz="1000" dirty="0" smtClean="0">
              <a:solidFill>
                <a:srgbClr val="FF0000"/>
              </a:solidFill>
            </a:endParaRPr>
          </a:p>
          <a:p>
            <a:endParaRPr lang="en-US" dirty="0" smtClean="0"/>
          </a:p>
          <a:p>
            <a:r>
              <a:rPr lang="en-US" dirty="0" smtClean="0"/>
              <a:t>Strategy moving forward:</a:t>
            </a:r>
          </a:p>
          <a:p>
            <a:pPr lvl="1"/>
            <a:r>
              <a:rPr lang="en-US" dirty="0" smtClean="0"/>
              <a:t>Retire current SIEM</a:t>
            </a:r>
          </a:p>
          <a:p>
            <a:pPr lvl="1"/>
            <a:r>
              <a:rPr lang="en-US" dirty="0" smtClean="0"/>
              <a:t>Undertake global logging</a:t>
            </a:r>
          </a:p>
          <a:p>
            <a:pPr lvl="1"/>
            <a:endParaRPr lang="en-US" dirty="0"/>
          </a:p>
          <a:p>
            <a:r>
              <a:rPr lang="en-US" dirty="0" smtClean="0"/>
              <a:t>Estimated: 25% of SIEM cost</a:t>
            </a:r>
          </a:p>
          <a:p>
            <a:pPr lvl="1"/>
            <a:endParaRPr lang="en-US" dirty="0" smtClean="0"/>
          </a:p>
          <a:p>
            <a:pPr marL="0" indent="0">
              <a:buNone/>
            </a:pPr>
            <a:endParaRPr lang="en-US" dirty="0" smtClean="0"/>
          </a:p>
        </p:txBody>
      </p:sp>
      <p:sp>
        <p:nvSpPr>
          <p:cNvPr id="4" name="Title 3"/>
          <p:cNvSpPr>
            <a:spLocks noGrp="1"/>
          </p:cNvSpPr>
          <p:nvPr>
            <p:ph type="title"/>
          </p:nvPr>
        </p:nvSpPr>
        <p:spPr/>
        <p:txBody>
          <a:bodyPr/>
          <a:lstStyle/>
          <a:p>
            <a:r>
              <a:rPr lang="en-US" dirty="0" smtClean="0"/>
              <a:t>Event Collection Re-evaluation</a:t>
            </a:r>
            <a:endParaRPr lang="en-US" dirty="0"/>
          </a:p>
        </p:txBody>
      </p:sp>
    </p:spTree>
    <p:extLst>
      <p:ext uri="{BB962C8B-B14F-4D97-AF65-F5344CB8AC3E}">
        <p14:creationId xmlns:p14="http://schemas.microsoft.com/office/powerpoint/2010/main" val="21925751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5638800" cy="1447800"/>
          </a:xfrm>
        </p:spPr>
        <p:txBody>
          <a:bodyPr/>
          <a:lstStyle/>
          <a:p>
            <a:r>
              <a:rPr lang="en-US" dirty="0" smtClean="0"/>
              <a:t>Large volumes of traffic</a:t>
            </a:r>
          </a:p>
          <a:p>
            <a:pPr marL="0" indent="0">
              <a:buNone/>
            </a:pPr>
            <a:endParaRPr lang="en-US" dirty="0" smtClean="0"/>
          </a:p>
          <a:p>
            <a:r>
              <a:rPr lang="en-US" dirty="0" smtClean="0"/>
              <a:t>Better Correlation</a:t>
            </a:r>
            <a:endParaRPr lang="en-US" dirty="0"/>
          </a:p>
          <a:p>
            <a:pPr marL="0" indent="0">
              <a:buNone/>
            </a:pPr>
            <a:r>
              <a:rPr lang="en-US" dirty="0" smtClean="0"/>
              <a:t> </a:t>
            </a:r>
          </a:p>
        </p:txBody>
      </p:sp>
      <p:sp>
        <p:nvSpPr>
          <p:cNvPr id="4" name="Title 3"/>
          <p:cNvSpPr>
            <a:spLocks noGrp="1"/>
          </p:cNvSpPr>
          <p:nvPr>
            <p:ph type="title"/>
          </p:nvPr>
        </p:nvSpPr>
        <p:spPr/>
        <p:txBody>
          <a:bodyPr/>
          <a:lstStyle/>
          <a:p>
            <a:r>
              <a:rPr lang="en-US" dirty="0" smtClean="0"/>
              <a:t>What about Correlation?</a:t>
            </a:r>
            <a:endParaRPr lang="en-US" dirty="0"/>
          </a:p>
        </p:txBody>
      </p:sp>
      <p:sp>
        <p:nvSpPr>
          <p:cNvPr id="5" name="Rounded Rectangle 4"/>
          <p:cNvSpPr/>
          <p:nvPr/>
        </p:nvSpPr>
        <p:spPr>
          <a:xfrm>
            <a:off x="5130" y="3200400"/>
            <a:ext cx="9144000" cy="1905000"/>
          </a:xfrm>
          <a:prstGeom prst="round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57598" tIns="28799" rIns="57598" bIns="28799" rtlCol="0" anchor="ctr"/>
          <a:lstStyle/>
          <a:p>
            <a:pPr algn="ctr"/>
            <a:endParaRPr lang="en-US"/>
          </a:p>
        </p:txBody>
      </p:sp>
      <p:sp>
        <p:nvSpPr>
          <p:cNvPr id="6" name="TextBox 5"/>
          <p:cNvSpPr txBox="1"/>
          <p:nvPr/>
        </p:nvSpPr>
        <p:spPr>
          <a:xfrm>
            <a:off x="25927" y="3276600"/>
            <a:ext cx="9328800" cy="1826912"/>
          </a:xfrm>
          <a:prstGeom prst="rect">
            <a:avLst/>
          </a:prstGeom>
          <a:noFill/>
        </p:spPr>
        <p:txBody>
          <a:bodyPr wrap="square" lIns="102364" tIns="51182" rIns="102364" bIns="51182" rtlCol="0">
            <a:spAutoFit/>
          </a:bodyPr>
          <a:lstStyle/>
          <a:p>
            <a:r>
              <a:rPr lang="en-US" sz="1600" b="1" dirty="0">
                <a:solidFill>
                  <a:schemeClr val="accent6"/>
                </a:solidFill>
                <a:latin typeface="Courier New"/>
              </a:rPr>
              <a:t>index="</a:t>
            </a:r>
            <a:r>
              <a:rPr lang="en-US" sz="1600" b="1" dirty="0" err="1">
                <a:solidFill>
                  <a:schemeClr val="accent6"/>
                </a:solidFill>
                <a:latin typeface="Courier New"/>
              </a:rPr>
              <a:t>wsa</a:t>
            </a:r>
            <a:r>
              <a:rPr lang="en-US" sz="1600" b="1" dirty="0">
                <a:solidFill>
                  <a:schemeClr val="accent6"/>
                </a:solidFill>
                <a:latin typeface="Courier New"/>
              </a:rPr>
              <a:t>"</a:t>
            </a:r>
            <a:r>
              <a:rPr lang="en-US" sz="1600" b="1" dirty="0">
                <a:latin typeface="Courier New"/>
              </a:rPr>
              <a:t> </a:t>
            </a:r>
            <a:r>
              <a:rPr lang="en-US" sz="1600" b="1" dirty="0" err="1">
                <a:latin typeface="Courier New"/>
              </a:rPr>
              <a:t>x_wbrs_threat_type</a:t>
            </a:r>
            <a:r>
              <a:rPr lang="en-US" sz="1600" b="1" dirty="0">
                <a:latin typeface="Courier New"/>
              </a:rPr>
              <a:t>=</a:t>
            </a:r>
            <a:r>
              <a:rPr lang="en-US" sz="1600" b="1" dirty="0">
                <a:solidFill>
                  <a:schemeClr val="accent1">
                    <a:lumMod val="60000"/>
                    <a:lumOff val="40000"/>
                  </a:schemeClr>
                </a:solidFill>
                <a:latin typeface="Courier New"/>
              </a:rPr>
              <a:t>"" </a:t>
            </a:r>
            <a:r>
              <a:rPr lang="en-US" sz="1600" b="1" dirty="0">
                <a:latin typeface="Courier New"/>
              </a:rPr>
              <a:t>(NOT (</a:t>
            </a:r>
            <a:r>
              <a:rPr lang="en-US" sz="1600" b="1" dirty="0" err="1">
                <a:latin typeface="Courier New"/>
              </a:rPr>
              <a:t>cs_referer</a:t>
            </a:r>
            <a:r>
              <a:rPr lang="en-US" sz="1600" b="1" dirty="0">
                <a:latin typeface="Courier New"/>
              </a:rPr>
              <a:t>=</a:t>
            </a:r>
            <a:r>
              <a:rPr lang="en-US" sz="1600" b="1" dirty="0">
                <a:solidFill>
                  <a:schemeClr val="accent1">
                    <a:lumMod val="60000"/>
                    <a:lumOff val="40000"/>
                  </a:schemeClr>
                </a:solidFill>
                <a:latin typeface="Courier New"/>
              </a:rPr>
              <a:t>""</a:t>
            </a:r>
            <a:r>
              <a:rPr lang="en-US" sz="1600" b="1" dirty="0">
                <a:latin typeface="Courier New"/>
              </a:rPr>
              <a:t>)) [search </a:t>
            </a:r>
          </a:p>
          <a:p>
            <a:r>
              <a:rPr lang="en-US" sz="1600" b="1" dirty="0">
                <a:solidFill>
                  <a:schemeClr val="accent6"/>
                </a:solidFill>
                <a:latin typeface="Courier New"/>
              </a:rPr>
              <a:t>index="</a:t>
            </a:r>
            <a:r>
              <a:rPr lang="en-US" sz="1600" b="1" dirty="0" err="1">
                <a:solidFill>
                  <a:schemeClr val="accent6"/>
                </a:solidFill>
                <a:latin typeface="Courier New"/>
              </a:rPr>
              <a:t>csa</a:t>
            </a:r>
            <a:r>
              <a:rPr lang="en-US" sz="1600" b="1" dirty="0">
                <a:solidFill>
                  <a:schemeClr val="accent6"/>
                </a:solidFill>
                <a:latin typeface="Courier New"/>
              </a:rPr>
              <a:t>"</a:t>
            </a:r>
            <a:r>
              <a:rPr lang="en-US" sz="1600" b="1" dirty="0">
                <a:latin typeface="Courier New"/>
              </a:rPr>
              <a:t> </a:t>
            </a:r>
            <a:r>
              <a:rPr lang="en-US" sz="1600" b="1" dirty="0">
                <a:solidFill>
                  <a:schemeClr val="accent1">
                    <a:lumMod val="60000"/>
                    <a:lumOff val="40000"/>
                  </a:schemeClr>
                </a:solidFill>
                <a:latin typeface="Courier New"/>
              </a:rPr>
              <a:t>"attempted to initiate a connection as a client on TCP port 80 "allowed" </a:t>
            </a:r>
            <a:r>
              <a:rPr lang="en-US" sz="1600" b="1" dirty="0">
                <a:latin typeface="Courier New"/>
              </a:rPr>
              <a:t>|</a:t>
            </a:r>
          </a:p>
          <a:p>
            <a:r>
              <a:rPr lang="en-US" sz="1600" b="1" dirty="0">
                <a:latin typeface="Courier New"/>
              </a:rPr>
              <a:t>	</a:t>
            </a:r>
            <a:r>
              <a:rPr lang="en-US" sz="1600" b="1" dirty="0" err="1">
                <a:solidFill>
                  <a:schemeClr val="accent4"/>
                </a:solidFill>
                <a:latin typeface="Courier New"/>
              </a:rPr>
              <a:t>rex</a:t>
            </a:r>
            <a:r>
              <a:rPr lang="en-US" sz="1600" b="1" dirty="0">
                <a:solidFill>
                  <a:schemeClr val="accent4"/>
                </a:solidFill>
                <a:latin typeface="Courier New"/>
              </a:rPr>
              <a:t> </a:t>
            </a:r>
            <a:r>
              <a:rPr lang="en-US" sz="1600" b="1" dirty="0">
                <a:solidFill>
                  <a:schemeClr val="accent1">
                    <a:lumMod val="60000"/>
                    <a:lumOff val="40000"/>
                  </a:schemeClr>
                </a:solidFill>
                <a:latin typeface="Courier New"/>
              </a:rPr>
              <a:t>"on TCP port 80 to </a:t>
            </a:r>
            <a:r>
              <a:rPr lang="en-US" sz="1600" b="1" dirty="0">
                <a:solidFill>
                  <a:schemeClr val="accent4"/>
                </a:solidFill>
                <a:latin typeface="Courier New"/>
              </a:rPr>
              <a:t>(?&lt;</a:t>
            </a:r>
            <a:r>
              <a:rPr lang="en-US" sz="1600" b="1" dirty="0" err="1">
                <a:solidFill>
                  <a:schemeClr val="accent4"/>
                </a:solidFill>
                <a:latin typeface="Courier New"/>
              </a:rPr>
              <a:t>csa_dst_ip</a:t>
            </a:r>
            <a:r>
              <a:rPr lang="en-US" sz="1600" b="1" dirty="0">
                <a:solidFill>
                  <a:schemeClr val="accent4"/>
                </a:solidFill>
                <a:latin typeface="Courier New"/>
              </a:rPr>
              <a:t>&gt;\d+\.\d+\.\d+\.\d+) </a:t>
            </a:r>
            <a:r>
              <a:rPr lang="en-US" sz="1600" b="1" dirty="0">
                <a:solidFill>
                  <a:schemeClr val="accent1">
                    <a:lumMod val="60000"/>
                    <a:lumOff val="40000"/>
                  </a:schemeClr>
                </a:solidFill>
                <a:latin typeface="Courier New"/>
              </a:rPr>
              <a:t>using" </a:t>
            </a:r>
            <a:r>
              <a:rPr lang="en-US" sz="1600" b="1" dirty="0">
                <a:latin typeface="Courier New"/>
              </a:rPr>
              <a:t>|</a:t>
            </a:r>
          </a:p>
          <a:p>
            <a:r>
              <a:rPr lang="en-US" sz="1600" b="1" dirty="0">
                <a:latin typeface="Courier New"/>
              </a:rPr>
              <a:t>	</a:t>
            </a:r>
            <a:r>
              <a:rPr lang="en-US" sz="1600" b="1" dirty="0" err="1">
                <a:solidFill>
                  <a:schemeClr val="accent3"/>
                </a:solidFill>
                <a:latin typeface="Courier New"/>
              </a:rPr>
              <a:t>dedup</a:t>
            </a:r>
            <a:r>
              <a:rPr lang="en-US" sz="1600" b="1" dirty="0">
                <a:solidFill>
                  <a:schemeClr val="accent3"/>
                </a:solidFill>
                <a:latin typeface="Courier New"/>
              </a:rPr>
              <a:t> </a:t>
            </a:r>
            <a:r>
              <a:rPr lang="en-US" sz="1600" b="1" dirty="0" err="1">
                <a:solidFill>
                  <a:schemeClr val="accent3"/>
                </a:solidFill>
                <a:latin typeface="Courier New"/>
              </a:rPr>
              <a:t>csa_dst_ip</a:t>
            </a:r>
            <a:r>
              <a:rPr lang="en-US" sz="1600" b="1" dirty="0">
                <a:solidFill>
                  <a:schemeClr val="accent3"/>
                </a:solidFill>
                <a:latin typeface="Courier New"/>
              </a:rPr>
              <a:t> </a:t>
            </a:r>
            <a:r>
              <a:rPr lang="en-US" sz="1600" b="1" dirty="0">
                <a:latin typeface="Courier New"/>
              </a:rPr>
              <a:t>|</a:t>
            </a:r>
          </a:p>
          <a:p>
            <a:r>
              <a:rPr lang="en-US" sz="1600" b="1" dirty="0">
                <a:latin typeface="Courier New"/>
              </a:rPr>
              <a:t>	</a:t>
            </a:r>
            <a:r>
              <a:rPr lang="en-US" sz="1600" b="1" dirty="0">
                <a:solidFill>
                  <a:schemeClr val="tx2"/>
                </a:solidFill>
                <a:latin typeface="Courier New"/>
              </a:rPr>
              <a:t>rename </a:t>
            </a:r>
            <a:r>
              <a:rPr lang="en-US" sz="1600" b="1" dirty="0" err="1">
                <a:solidFill>
                  <a:schemeClr val="tx2"/>
                </a:solidFill>
                <a:latin typeface="Courier New"/>
              </a:rPr>
              <a:t>csa_dst_ip</a:t>
            </a:r>
            <a:r>
              <a:rPr lang="en-US" sz="1600" b="1" dirty="0">
                <a:solidFill>
                  <a:schemeClr val="tx2"/>
                </a:solidFill>
                <a:latin typeface="Courier New"/>
              </a:rPr>
              <a:t> AS </a:t>
            </a:r>
            <a:r>
              <a:rPr lang="en-US" sz="1600" b="1" dirty="0" err="1">
                <a:solidFill>
                  <a:schemeClr val="tx2"/>
                </a:solidFill>
                <a:latin typeface="Courier New"/>
              </a:rPr>
              <a:t>s_ip</a:t>
            </a:r>
            <a:r>
              <a:rPr lang="en-US" sz="1600" b="1" dirty="0">
                <a:solidFill>
                  <a:schemeClr val="tx2"/>
                </a:solidFill>
                <a:latin typeface="Courier New"/>
              </a:rPr>
              <a:t> </a:t>
            </a:r>
            <a:r>
              <a:rPr lang="en-US" sz="1600" b="1" dirty="0">
                <a:latin typeface="Courier New"/>
              </a:rPr>
              <a:t>|</a:t>
            </a:r>
          </a:p>
          <a:p>
            <a:r>
              <a:rPr lang="en-US" sz="1600" b="1" dirty="0">
                <a:latin typeface="Courier New"/>
              </a:rPr>
              <a:t>	</a:t>
            </a:r>
            <a:r>
              <a:rPr lang="en-US" sz="1600" b="1" dirty="0">
                <a:solidFill>
                  <a:schemeClr val="bg1">
                    <a:lumMod val="50000"/>
                  </a:schemeClr>
                </a:solidFill>
                <a:latin typeface="Courier New"/>
              </a:rPr>
              <a:t>fields </a:t>
            </a:r>
            <a:r>
              <a:rPr lang="en-US" sz="1600" b="1" dirty="0" err="1">
                <a:solidFill>
                  <a:schemeClr val="bg1">
                    <a:lumMod val="50000"/>
                  </a:schemeClr>
                </a:solidFill>
                <a:latin typeface="Courier New"/>
              </a:rPr>
              <a:t>s_ip</a:t>
            </a:r>
            <a:r>
              <a:rPr lang="en-US" sz="1600" b="1" dirty="0">
                <a:latin typeface="Courier New"/>
              </a:rPr>
              <a:t>]</a:t>
            </a:r>
            <a:endParaRPr lang="en-US" sz="1500" b="1" dirty="0">
              <a:solidFill>
                <a:schemeClr val="accent3"/>
              </a:solidFill>
              <a:latin typeface="Courier New"/>
            </a:endParaRPr>
          </a:p>
        </p:txBody>
      </p:sp>
      <p:sp>
        <p:nvSpPr>
          <p:cNvPr id="7" name="Rounded Rectangular Callout 6"/>
          <p:cNvSpPr/>
          <p:nvPr/>
        </p:nvSpPr>
        <p:spPr>
          <a:xfrm>
            <a:off x="4572000" y="5029200"/>
            <a:ext cx="2749469" cy="1730699"/>
          </a:xfrm>
          <a:prstGeom prst="wedgeRoundRectCallout">
            <a:avLst>
              <a:gd name="adj1" fmla="val -98633"/>
              <a:gd name="adj2" fmla="val -50956"/>
              <a:gd name="adj3" fmla="val 16667"/>
            </a:avLst>
          </a:prstGeom>
        </p:spPr>
        <p:style>
          <a:lnRef idx="1">
            <a:schemeClr val="accent1"/>
          </a:lnRef>
          <a:fillRef idx="3">
            <a:schemeClr val="accent1"/>
          </a:fillRef>
          <a:effectRef idx="2">
            <a:schemeClr val="accent1"/>
          </a:effectRef>
          <a:fontRef idx="minor">
            <a:schemeClr val="lt1"/>
          </a:fontRef>
        </p:style>
        <p:txBody>
          <a:bodyPr lIns="102364" tIns="51182" rIns="102364" bIns="51182" rtlCol="0" anchor="ctr"/>
          <a:lstStyle/>
          <a:p>
            <a:r>
              <a:rPr lang="en-US" dirty="0" smtClean="0"/>
              <a:t>Searches CSA for outgoing tcp/80 connections and uses those </a:t>
            </a:r>
            <a:r>
              <a:rPr lang="en-US" dirty="0" err="1" smtClean="0"/>
              <a:t>IPs</a:t>
            </a:r>
            <a:r>
              <a:rPr lang="en-US" dirty="0" smtClean="0"/>
              <a:t> to find corresponding WSA logs</a:t>
            </a:r>
            <a:endParaRPr lang="en-US" dirty="0"/>
          </a:p>
        </p:txBody>
      </p:sp>
    </p:spTree>
    <p:extLst>
      <p:ext uri="{BB962C8B-B14F-4D97-AF65-F5344CB8AC3E}">
        <p14:creationId xmlns:p14="http://schemas.microsoft.com/office/powerpoint/2010/main" val="24541301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lunkGlobalDeploymentMap.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71600"/>
            <a:ext cx="9144000" cy="3781061"/>
          </a:xfrm>
          <a:prstGeom prst="rect">
            <a:avLst/>
          </a:prstGeom>
        </p:spPr>
      </p:pic>
      <p:sp>
        <p:nvSpPr>
          <p:cNvPr id="11" name="Content Placeholder 2"/>
          <p:cNvSpPr txBox="1">
            <a:spLocks/>
          </p:cNvSpPr>
          <p:nvPr/>
        </p:nvSpPr>
        <p:spPr>
          <a:xfrm>
            <a:off x="614874" y="4910358"/>
            <a:ext cx="7435849" cy="1511576"/>
          </a:xfrm>
          <a:prstGeom prst="rect">
            <a:avLst/>
          </a:prstGeom>
        </p:spPr>
        <p:txBody>
          <a:bodyPr vert="horz" lIns="91440" tIns="45720" rIns="91440" bIns="45720" rtlCol="0">
            <a:noAutofit/>
          </a:bodyPr>
          <a:lstStyle>
            <a:lvl1pPr marL="237744" indent="-237744" algn="l" defTabSz="914400" rtl="0" eaLnBrk="1" latinLnBrk="0" hangingPunct="1">
              <a:lnSpc>
                <a:spcPct val="95000"/>
              </a:lnSpc>
              <a:spcBef>
                <a:spcPts val="1440"/>
              </a:spcBef>
              <a:buClr>
                <a:schemeClr val="accent1"/>
              </a:buClr>
              <a:buFont typeface="Wingdings" pitchFamily="2" charset="2"/>
              <a:buChar char="§"/>
              <a:defRPr sz="24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smtClean="0"/>
          </a:p>
        </p:txBody>
      </p:sp>
      <p:sp>
        <p:nvSpPr>
          <p:cNvPr id="3" name="TextBox 2"/>
          <p:cNvSpPr txBox="1"/>
          <p:nvPr/>
        </p:nvSpPr>
        <p:spPr>
          <a:xfrm>
            <a:off x="2235200" y="5384800"/>
            <a:ext cx="184666" cy="369332"/>
          </a:xfrm>
          <a:prstGeom prst="rect">
            <a:avLst/>
          </a:prstGeom>
          <a:noFill/>
        </p:spPr>
        <p:txBody>
          <a:bodyPr wrap="none" rtlCol="0">
            <a:spAutoFit/>
          </a:bodyPr>
          <a:lstStyle/>
          <a:p>
            <a:endParaRPr lang="en-US" dirty="0"/>
          </a:p>
        </p:txBody>
      </p:sp>
      <p:sp>
        <p:nvSpPr>
          <p:cNvPr id="9" name="Content Placeholder 1"/>
          <p:cNvSpPr>
            <a:spLocks noGrp="1"/>
          </p:cNvSpPr>
          <p:nvPr>
            <p:ph idx="1"/>
          </p:nvPr>
        </p:nvSpPr>
        <p:spPr>
          <a:xfrm>
            <a:off x="533400" y="5105400"/>
            <a:ext cx="4670738" cy="1199694"/>
          </a:xfrm>
        </p:spPr>
        <p:txBody>
          <a:bodyPr/>
          <a:lstStyle/>
          <a:p>
            <a:r>
              <a:rPr lang="en-US" sz="2500" dirty="0">
                <a:latin typeface="Myriad Pro"/>
                <a:cs typeface="Myriad Pro"/>
              </a:rPr>
              <a:t>25 </a:t>
            </a:r>
            <a:r>
              <a:rPr lang="en-US" sz="2500" dirty="0" smtClean="0">
                <a:latin typeface="Myriad Pro"/>
                <a:cs typeface="Myriad Pro"/>
              </a:rPr>
              <a:t>indexers / </a:t>
            </a:r>
            <a:r>
              <a:rPr lang="en-US" sz="2500" dirty="0">
                <a:latin typeface="Myriad Pro"/>
                <a:cs typeface="Myriad Pro"/>
              </a:rPr>
              <a:t>7 clusters</a:t>
            </a:r>
          </a:p>
          <a:p>
            <a:r>
              <a:rPr lang="en-US" sz="2500" dirty="0">
                <a:latin typeface="Myriad Pro"/>
                <a:cs typeface="Myriad Pro"/>
              </a:rPr>
              <a:t>HA, load balanced, &amp; </a:t>
            </a:r>
            <a:r>
              <a:rPr lang="en-US" sz="2500" dirty="0" smtClean="0">
                <a:latin typeface="Myriad Pro"/>
                <a:cs typeface="Myriad Pro"/>
              </a:rPr>
              <a:t>scalable</a:t>
            </a:r>
            <a:endParaRPr lang="en-US" sz="2500" dirty="0">
              <a:latin typeface="Myriad Pro"/>
              <a:cs typeface="Myriad Pro"/>
            </a:endParaRPr>
          </a:p>
        </p:txBody>
      </p:sp>
      <p:sp>
        <p:nvSpPr>
          <p:cNvPr id="14" name="Content Placeholder 1"/>
          <p:cNvSpPr txBox="1">
            <a:spLocks/>
          </p:cNvSpPr>
          <p:nvPr/>
        </p:nvSpPr>
        <p:spPr>
          <a:xfrm>
            <a:off x="5133018" y="5105400"/>
            <a:ext cx="4490720" cy="1199694"/>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sz="2500" dirty="0" smtClean="0">
                <a:solidFill>
                  <a:schemeClr val="tx1"/>
                </a:solidFill>
                <a:latin typeface="Myriad Pro"/>
                <a:cs typeface="Myriad Pro"/>
              </a:rPr>
              <a:t>Index up to 1TB/day</a:t>
            </a:r>
          </a:p>
          <a:p>
            <a:pPr>
              <a:buClrTx/>
            </a:pPr>
            <a:r>
              <a:rPr lang="en-US" sz="2500" dirty="0" smtClean="0">
                <a:solidFill>
                  <a:schemeClr val="tx1"/>
                </a:solidFill>
                <a:latin typeface="Myriad Pro"/>
                <a:cs typeface="Myriad Pro"/>
              </a:rPr>
              <a:t>150TB storage</a:t>
            </a:r>
          </a:p>
        </p:txBody>
      </p:sp>
      <p:sp>
        <p:nvSpPr>
          <p:cNvPr id="8" name="Title 3"/>
          <p:cNvSpPr txBox="1">
            <a:spLocks/>
          </p:cNvSpPr>
          <p:nvPr/>
        </p:nvSpPr>
        <p:spPr>
          <a:xfrm>
            <a:off x="457200" y="685800"/>
            <a:ext cx="8229600" cy="7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atin typeface="Myriad Pro"/>
                <a:cs typeface="Myriad Pro"/>
              </a:rPr>
              <a:t>CSIRT </a:t>
            </a:r>
            <a:r>
              <a:rPr lang="en-US" sz="4000" b="1" dirty="0" smtClean="0">
                <a:latin typeface="Myriad Pro"/>
                <a:cs typeface="Myriad Pro"/>
              </a:rPr>
              <a:t>Logging </a:t>
            </a:r>
            <a:r>
              <a:rPr lang="en-US" sz="4000" b="1" dirty="0">
                <a:latin typeface="Myriad Pro"/>
                <a:cs typeface="Myriad Pro"/>
              </a:rPr>
              <a:t>Deployment</a:t>
            </a:r>
            <a:endParaRPr lang="en-US" sz="4000" dirty="0"/>
          </a:p>
        </p:txBody>
      </p:sp>
    </p:spTree>
    <p:extLst>
      <p:ext uri="{BB962C8B-B14F-4D97-AF65-F5344CB8AC3E}">
        <p14:creationId xmlns:p14="http://schemas.microsoft.com/office/powerpoint/2010/main" val="20401945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496705106"/>
              </p:ext>
            </p:extLst>
          </p:nvPr>
        </p:nvGraphicFramePr>
        <p:xfrm>
          <a:off x="3505200" y="2057400"/>
          <a:ext cx="5334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1905000"/>
            <a:ext cx="2819400" cy="369332"/>
          </a:xfrm>
          <a:prstGeom prst="rect">
            <a:avLst/>
          </a:prstGeom>
          <a:noFill/>
        </p:spPr>
        <p:txBody>
          <a:bodyPr wrap="square" rtlCol="0">
            <a:spAutoFit/>
          </a:bodyPr>
          <a:lstStyle/>
          <a:p>
            <a:r>
              <a:rPr lang="en-US" b="1" dirty="0" smtClean="0"/>
              <a:t>Number of Queries by User</a:t>
            </a:r>
          </a:p>
        </p:txBody>
      </p:sp>
      <p:pic>
        <p:nvPicPr>
          <p:cNvPr id="3" name="Picture 2" descr="Screen Shot 2012-06-20 at 2.36.00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0" y="2286000"/>
            <a:ext cx="3011011" cy="3017981"/>
          </a:xfrm>
          <a:prstGeom prst="rect">
            <a:avLst/>
          </a:prstGeom>
        </p:spPr>
      </p:pic>
    </p:spTree>
    <p:extLst>
      <p:ext uri="{BB962C8B-B14F-4D97-AF65-F5344CB8AC3E}">
        <p14:creationId xmlns:p14="http://schemas.microsoft.com/office/powerpoint/2010/main" val="2215165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trained staff</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1524000"/>
            <a:ext cx="3048000" cy="4122821"/>
          </a:xfrm>
          <a:prstGeom prst="rect">
            <a:avLst/>
          </a:prstGeom>
        </p:spPr>
      </p:pic>
      <p:sp>
        <p:nvSpPr>
          <p:cNvPr id="9" name="Content Placeholder 2"/>
          <p:cNvSpPr>
            <a:spLocks noGrp="1"/>
          </p:cNvSpPr>
          <p:nvPr>
            <p:ph idx="1"/>
          </p:nvPr>
        </p:nvSpPr>
        <p:spPr>
          <a:xfrm>
            <a:off x="533400" y="2286000"/>
            <a:ext cx="5715000" cy="2971800"/>
          </a:xfrm>
        </p:spPr>
        <p:txBody>
          <a:bodyPr/>
          <a:lstStyle/>
          <a:p>
            <a:r>
              <a:rPr lang="en-US" dirty="0" smtClean="0"/>
              <a:t>They are the difference</a:t>
            </a:r>
          </a:p>
          <a:p>
            <a:endParaRPr lang="en-US" dirty="0"/>
          </a:p>
          <a:p>
            <a:r>
              <a:rPr lang="en-US" dirty="0" smtClean="0"/>
              <a:t>Empower them with data</a:t>
            </a:r>
            <a:endParaRPr lang="en-US" dirty="0"/>
          </a:p>
        </p:txBody>
      </p:sp>
    </p:spTree>
    <p:extLst>
      <p:ext uri="{BB962C8B-B14F-4D97-AF65-F5344CB8AC3E}">
        <p14:creationId xmlns:p14="http://schemas.microsoft.com/office/powerpoint/2010/main" val="37360023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Flashback Example</a:t>
            </a:r>
            <a:endParaRPr lang="en-US" dirty="0"/>
          </a:p>
        </p:txBody>
      </p:sp>
      <p:sp>
        <p:nvSpPr>
          <p:cNvPr id="5" name="Rounded Rectangle 4"/>
          <p:cNvSpPr/>
          <p:nvPr/>
        </p:nvSpPr>
        <p:spPr>
          <a:xfrm>
            <a:off x="152400" y="2743200"/>
            <a:ext cx="8839200" cy="2971799"/>
          </a:xfrm>
          <a:prstGeom prst="roundRect">
            <a:avLst>
              <a:gd name="adj" fmla="val 8773"/>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52400" y="1523999"/>
            <a:ext cx="8877956" cy="1066801"/>
          </a:xfrm>
          <a:prstGeom prst="roundRect">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1"/>
          <p:cNvSpPr txBox="1">
            <a:spLocks/>
          </p:cNvSpPr>
          <p:nvPr/>
        </p:nvSpPr>
        <p:spPr>
          <a:xfrm>
            <a:off x="15747999" y="8225044"/>
            <a:ext cx="509589" cy="485774"/>
          </a:xfrm>
          <a:prstGeom prst="rect">
            <a:avLst/>
          </a:prstGeom>
        </p:spPr>
        <p:txBody>
          <a:bodyPr lIns="162562" tIns="81281" rIns="162562" bIns="8128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5CCB13-0A32-4557-88E9-079F0C330695}" type="slidenum">
              <a:rPr lang="en-US" smtClean="0"/>
              <a:pPr/>
              <a:t>18</a:t>
            </a:fld>
            <a:endParaRPr lang="en-US"/>
          </a:p>
        </p:txBody>
      </p:sp>
      <p:sp>
        <p:nvSpPr>
          <p:cNvPr id="13" name="Rectangle 10"/>
          <p:cNvSpPr>
            <a:spLocks/>
          </p:cNvSpPr>
          <p:nvPr/>
        </p:nvSpPr>
        <p:spPr bwMode="auto">
          <a:xfrm>
            <a:off x="381000" y="1600199"/>
            <a:ext cx="8229600" cy="800100"/>
          </a:xfrm>
          <a:prstGeom prst="rect">
            <a:avLst/>
          </a:prstGeom>
          <a:noFill/>
          <a:ln w="12700" cap="flat">
            <a:noFill/>
            <a:miter lim="800000"/>
            <a:headEnd type="none" w="med" len="med"/>
            <a:tailEnd type="none" w="med" len="med"/>
          </a:ln>
        </p:spPr>
        <p:txBody>
          <a:bodyPr lIns="0" tIns="0" rIns="0" bIns="0"/>
          <a:lstStyle/>
          <a:p>
            <a:pPr defTabSz="914099">
              <a:defRPr/>
            </a:pPr>
            <a:r>
              <a:rPr lang="en-US" sz="1700" b="1" dirty="0" smtClean="0">
                <a:solidFill>
                  <a:schemeClr val="tx1">
                    <a:lumMod val="65000"/>
                    <a:lumOff val="35000"/>
                  </a:schemeClr>
                </a:solidFill>
                <a:latin typeface="Arial" pitchFamily="34" charset="0"/>
                <a:ea typeface="Arial" pitchFamily="-107" charset="0"/>
                <a:cs typeface="Arial" pitchFamily="-107" charset="0"/>
                <a:sym typeface="Arial" pitchFamily="-107" charset="0"/>
              </a:rPr>
              <a:t>Variant 1:</a:t>
            </a:r>
          </a:p>
          <a:p>
            <a:pPr defTabSz="914099">
              <a:defRPr/>
            </a:pP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index=</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wsa</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Windows NT 6.1 WOW64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rv</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\:9.0.1 Gecko\/20100101 | </a:t>
            </a:r>
          </a:p>
          <a:p>
            <a:pPr defTabSz="914099">
              <a:defRPr/>
            </a:pP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regex </a:t>
            </a:r>
            <a:r>
              <a:rPr lang="en-US" sz="1400" b="1" dirty="0" err="1" smtClean="0">
                <a:solidFill>
                  <a:srgbClr val="FF0000"/>
                </a:solidFill>
                <a:latin typeface="Courier New"/>
                <a:ea typeface="Arial" pitchFamily="-107" charset="0"/>
                <a:cs typeface="Arial" pitchFamily="-107" charset="0"/>
                <a:sym typeface="Arial" pitchFamily="-107" charset="0"/>
              </a:rPr>
              <a:t>cs_useragent</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="id:([A-Za-z0-9]){8}\-([A-Za-z0-9]){4}\-([A-Za-z0-9]){4}\-([A-Za-z0-9]){4}\-([A-Za-z0-9]){12}” </a:t>
            </a:r>
          </a:p>
          <a:p>
            <a:pPr defTabSz="914099">
              <a:defRPr/>
            </a:pPr>
            <a:endParaRPr lang="en-US" sz="1700" dirty="0" smtClean="0">
              <a:solidFill>
                <a:schemeClr val="tx1">
                  <a:lumMod val="65000"/>
                  <a:lumOff val="35000"/>
                </a:schemeClr>
              </a:solidFill>
              <a:latin typeface="Arial" pitchFamily="34" charset="0"/>
              <a:ea typeface="Arial" pitchFamily="-107" charset="0"/>
              <a:cs typeface="Arial" pitchFamily="-107" charset="0"/>
              <a:sym typeface="Arial" pitchFamily="-107" charset="0"/>
            </a:endParaRPr>
          </a:p>
          <a:p>
            <a:pPr defTabSz="914099">
              <a:defRPr/>
            </a:pPr>
            <a:r>
              <a:rPr lang="en-US" sz="1700" b="1" dirty="0" smtClean="0">
                <a:solidFill>
                  <a:schemeClr val="tx1">
                    <a:lumMod val="65000"/>
                    <a:lumOff val="35000"/>
                  </a:schemeClr>
                </a:solidFill>
                <a:latin typeface="Arial" pitchFamily="34" charset="0"/>
                <a:ea typeface="Arial" pitchFamily="-107" charset="0"/>
                <a:cs typeface="Arial" pitchFamily="-107" charset="0"/>
                <a:sym typeface="Arial" pitchFamily="-107" charset="0"/>
              </a:rPr>
              <a:t>Variant 2 &amp; 3:</a:t>
            </a:r>
          </a:p>
          <a:p>
            <a:pPr defTabSz="914099">
              <a:defRPr/>
            </a:pP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index=</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wsa</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auupdate</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OR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scheck</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OR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owncheck</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AND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cs_url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scheck</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OR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cs_url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auupdate</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OR </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cs_url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owncheck</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 | </a:t>
            </a:r>
          </a:p>
          <a:p>
            <a:pPr defTabSz="914099">
              <a:defRPr/>
            </a:pP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regex </a:t>
            </a:r>
            <a:r>
              <a:rPr lang="en-US" sz="1400" b="1" dirty="0" err="1" smtClean="0">
                <a:solidFill>
                  <a:srgbClr val="FF0000"/>
                </a:solidFill>
                <a:latin typeface="Courier New"/>
                <a:ea typeface="Arial" pitchFamily="-107" charset="0"/>
                <a:cs typeface="Arial" pitchFamily="-107" charset="0"/>
                <a:sym typeface="Arial" pitchFamily="-107" charset="0"/>
              </a:rPr>
              <a:t>cs_useragent</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="(^[MN][</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Djz</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BFJNRVZdhl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][8][a][T][M][4][N][n])|(^[MNOQR][0DETUjkz][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AEIMQUYcgk</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][t][MNOQR][0DETUjkz][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CSiy</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][012345BCDEFGwxyz][L][TU][</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AEIMQUYcgk</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][t][MNOQR][0DETUjkz][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][012345BCDEFGwxyz][MNOQR][0DETUjkz][</a:t>
            </a:r>
            <a:r>
              <a:rPr lang="en-US" sz="1400" b="1" dirty="0" err="1" smtClean="0">
                <a:solidFill>
                  <a:schemeClr val="tx1">
                    <a:lumMod val="65000"/>
                    <a:lumOff val="35000"/>
                  </a:schemeClr>
                </a:solidFill>
                <a:latin typeface="Courier New"/>
                <a:ea typeface="Arial" pitchFamily="-107" charset="0"/>
                <a:cs typeface="Arial" pitchFamily="-107" charset="0"/>
                <a:sym typeface="Arial" pitchFamily="-107" charset="0"/>
              </a:rPr>
              <a:t>ABEFIJMNQRUVYZcdghkl</a:t>
            </a:r>
            <a:r>
              <a:rPr lang="en-US" sz="1400" b="1" dirty="0" smtClean="0">
                <a:solidFill>
                  <a:schemeClr val="tx1">
                    <a:lumMod val="65000"/>
                    <a:lumOff val="35000"/>
                  </a:schemeClr>
                </a:solidFill>
                <a:latin typeface="Courier New"/>
                <a:ea typeface="Arial" pitchFamily="-107" charset="0"/>
                <a:cs typeface="Arial" pitchFamily="-107" charset="0"/>
                <a:sym typeface="Arial" pitchFamily="-107" charset="0"/>
              </a:rPr>
              <a:t>][012345BCDEFGwxyz])"</a:t>
            </a:r>
          </a:p>
        </p:txBody>
      </p:sp>
    </p:spTree>
    <p:extLst>
      <p:ext uri="{BB962C8B-B14F-4D97-AF65-F5344CB8AC3E}">
        <p14:creationId xmlns:p14="http://schemas.microsoft.com/office/powerpoint/2010/main" val="1416912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2-03-28 at 4.12.0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362200"/>
            <a:ext cx="4565231" cy="3260064"/>
          </a:xfrm>
          <a:prstGeom prst="rect">
            <a:avLst/>
          </a:prstGeom>
          <a:effectLst>
            <a:glow rad="101600">
              <a:schemeClr val="bg2">
                <a:alpha val="75000"/>
              </a:schemeClr>
            </a:glow>
          </a:effectLst>
        </p:spPr>
      </p:pic>
      <p:pic>
        <p:nvPicPr>
          <p:cNvPr id="10" name="Picture 9" descr="Screen shot 2012-03-27 at 3.48.2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524000"/>
            <a:ext cx="3670633" cy="3547704"/>
          </a:xfrm>
          <a:prstGeom prst="rect">
            <a:avLst/>
          </a:prstGeom>
          <a:effectLst>
            <a:glow rad="101600">
              <a:schemeClr val="bg2">
                <a:alpha val="75000"/>
              </a:schemeClr>
            </a:glow>
          </a:effectLst>
        </p:spPr>
      </p:pic>
      <p:cxnSp>
        <p:nvCxnSpPr>
          <p:cNvPr id="18" name="Straight Connector 17"/>
          <p:cNvCxnSpPr/>
          <p:nvPr/>
        </p:nvCxnSpPr>
        <p:spPr>
          <a:xfrm flipV="1">
            <a:off x="152400" y="4495801"/>
            <a:ext cx="4800600" cy="1981199"/>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4294967295"/>
          </p:nvPr>
        </p:nvSpPr>
        <p:spPr>
          <a:xfrm>
            <a:off x="8857832" y="6552605"/>
            <a:ext cx="286616" cy="364331"/>
          </a:xfrm>
          <a:prstGeom prst="rect">
            <a:avLst/>
          </a:prstGeom>
        </p:spPr>
        <p:txBody>
          <a:bodyPr lIns="102398" tIns="51199" rIns="102398" bIns="51199"/>
          <a:lstStyle/>
          <a:p>
            <a:fld id="{2F5CCB13-0A32-4557-88E9-079F0C330695}" type="slidenum">
              <a:rPr lang="en-US" smtClean="0">
                <a:solidFill>
                  <a:prstClr val="black">
                    <a:tint val="75000"/>
                  </a:prstClr>
                </a:solidFill>
              </a:rPr>
              <a:pPr/>
              <a:t>19</a:t>
            </a:fld>
            <a:endParaRPr lang="en-US">
              <a:solidFill>
                <a:prstClr val="black">
                  <a:tint val="75000"/>
                </a:prstClr>
              </a:solidFill>
            </a:endParaRPr>
          </a:p>
        </p:txBody>
      </p:sp>
      <p:sp>
        <p:nvSpPr>
          <p:cNvPr id="12294" name="Rectangle 6"/>
          <p:cNvSpPr>
            <a:spLocks/>
          </p:cNvSpPr>
          <p:nvPr/>
        </p:nvSpPr>
        <p:spPr bwMode="auto">
          <a:xfrm>
            <a:off x="4572000" y="1371600"/>
            <a:ext cx="2788126" cy="276999"/>
          </a:xfrm>
          <a:prstGeom prst="rect">
            <a:avLst/>
          </a:prstGeom>
          <a:noFill/>
          <a:ln w="12700" cap="flat">
            <a:noFill/>
            <a:miter lim="800000"/>
            <a:headEnd type="none" w="med" len="med"/>
            <a:tailEnd type="none" w="med" len="med"/>
          </a:ln>
        </p:spPr>
        <p:txBody>
          <a:bodyPr wrap="square" lIns="0" tIns="0" rIns="0" bIns="0">
            <a:spAutoFit/>
          </a:bodyPr>
          <a:lstStyle/>
          <a:p>
            <a:pPr algn="r" defTabSz="575315">
              <a:defRPr/>
            </a:pPr>
            <a:r>
              <a:rPr lang="en-US" dirty="0" smtClean="0">
                <a:solidFill>
                  <a:prstClr val="black">
                    <a:lumMod val="65000"/>
                    <a:lumOff val="35000"/>
                  </a:prstClr>
                </a:solidFill>
                <a:ea typeface="Arial" pitchFamily="-107" charset="0"/>
                <a:cs typeface="Arial" pitchFamily="-107" charset="0"/>
                <a:sym typeface="Arial" pitchFamily="-107" charset="0"/>
              </a:rPr>
              <a:t>Redirect to 91.218.230.94</a:t>
            </a:r>
            <a:endParaRPr lang="en-US" dirty="0">
              <a:solidFill>
                <a:prstClr val="black">
                  <a:lumMod val="65000"/>
                  <a:lumOff val="35000"/>
                </a:prstClr>
              </a:solidFill>
              <a:ea typeface="Arial" pitchFamily="-107" charset="0"/>
              <a:cs typeface="Arial" pitchFamily="-107" charset="0"/>
              <a:sym typeface="Arial" pitchFamily="-107" charset="0"/>
            </a:endParaRPr>
          </a:p>
        </p:txBody>
      </p:sp>
      <p:sp>
        <p:nvSpPr>
          <p:cNvPr id="12298" name="Rectangle 10"/>
          <p:cNvSpPr>
            <a:spLocks/>
          </p:cNvSpPr>
          <p:nvPr/>
        </p:nvSpPr>
        <p:spPr bwMode="auto">
          <a:xfrm>
            <a:off x="4991440" y="1832648"/>
            <a:ext cx="2368686" cy="600075"/>
          </a:xfrm>
          <a:prstGeom prst="rect">
            <a:avLst/>
          </a:prstGeom>
          <a:noFill/>
          <a:ln w="12700" cap="flat">
            <a:noFill/>
            <a:miter lim="800000"/>
            <a:headEnd type="none" w="med" len="med"/>
            <a:tailEnd type="none" w="med" len="med"/>
          </a:ln>
        </p:spPr>
        <p:txBody>
          <a:bodyPr lIns="0" tIns="0" rIns="0" bIns="0"/>
          <a:lstStyle/>
          <a:p>
            <a:pPr algn="r" defTabSz="575315">
              <a:defRPr/>
            </a:pPr>
            <a:r>
              <a:rPr lang="en-US" sz="1400" dirty="0">
                <a:solidFill>
                  <a:prstClr val="black">
                    <a:lumMod val="65000"/>
                    <a:lumOff val="35000"/>
                  </a:prstClr>
                </a:solidFill>
                <a:ea typeface="Arial" pitchFamily="-107" charset="0"/>
                <a:cs typeface="Arial" pitchFamily="-107" charset="0"/>
                <a:sym typeface="Arial" pitchFamily="-107" charset="0"/>
              </a:rPr>
              <a:t>Site serves malicious .jar file</a:t>
            </a:r>
          </a:p>
        </p:txBody>
      </p:sp>
      <p:sp>
        <p:nvSpPr>
          <p:cNvPr id="15" name="Rectangle 14"/>
          <p:cNvSpPr/>
          <p:nvPr/>
        </p:nvSpPr>
        <p:spPr>
          <a:xfrm>
            <a:off x="4953000" y="4191000"/>
            <a:ext cx="2705592" cy="307900"/>
          </a:xfrm>
          <a:prstGeom prst="rect">
            <a:avLst/>
          </a:prstGeom>
          <a:noFill/>
          <a:ln w="28575" cmpd="sng">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lIns="102330" tIns="51164" rIns="102330" bIns="51164" anchor="ctr"/>
          <a:lstStyle/>
          <a:p>
            <a:pPr algn="ctr">
              <a:defRPr/>
            </a:pPr>
            <a:endParaRPr lang="en-US"/>
          </a:p>
        </p:txBody>
      </p:sp>
      <p:cxnSp>
        <p:nvCxnSpPr>
          <p:cNvPr id="16" name="Straight Connector 15"/>
          <p:cNvCxnSpPr/>
          <p:nvPr/>
        </p:nvCxnSpPr>
        <p:spPr>
          <a:xfrm flipV="1">
            <a:off x="152400" y="4191000"/>
            <a:ext cx="4800600" cy="137160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7467600" y="4191000"/>
            <a:ext cx="152400" cy="144780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a:off x="7467600" y="4495800"/>
            <a:ext cx="152400" cy="205740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5" name="Picture 4" descr="Screen shot 2012-05-30 at 3.48.39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5562600"/>
            <a:ext cx="7278770" cy="942975"/>
          </a:xfrm>
          <a:prstGeom prst="rect">
            <a:avLst/>
          </a:prstGeom>
          <a:ln>
            <a:solidFill>
              <a:schemeClr val="tx1"/>
            </a:solidFill>
          </a:ln>
          <a:effectLst>
            <a:outerShdw blurRad="50800" dist="38100" dir="2700000" algn="tl" rotWithShape="0">
              <a:srgbClr val="000000">
                <a:alpha val="43000"/>
              </a:srgbClr>
            </a:outerShdw>
          </a:effectLst>
        </p:spPr>
      </p:pic>
      <p:sp>
        <p:nvSpPr>
          <p:cNvPr id="18443" name="Oval 18442"/>
          <p:cNvSpPr/>
          <p:nvPr/>
        </p:nvSpPr>
        <p:spPr>
          <a:xfrm>
            <a:off x="1371600" y="6172200"/>
            <a:ext cx="1709934" cy="53882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lIns="57598" tIns="28799" rIns="57598" bIns="28799" rtlCol="0" anchor="ctr"/>
          <a:lstStyle/>
          <a:p>
            <a:pPr algn="ctr"/>
            <a:endParaRPr lang="en-US"/>
          </a:p>
        </p:txBody>
      </p:sp>
      <p:grpSp>
        <p:nvGrpSpPr>
          <p:cNvPr id="19" name="Group 7"/>
          <p:cNvGrpSpPr>
            <a:grpSpLocks/>
          </p:cNvGrpSpPr>
          <p:nvPr/>
        </p:nvGrpSpPr>
        <p:grpSpPr bwMode="auto">
          <a:xfrm rot="10800000">
            <a:off x="1905000" y="1676400"/>
            <a:ext cx="4758532" cy="179916"/>
            <a:chOff x="0" y="0"/>
            <a:chExt cx="4432" cy="112"/>
          </a:xfrm>
        </p:grpSpPr>
        <p:sp>
          <p:nvSpPr>
            <p:cNvPr id="21" name="Oval 8"/>
            <p:cNvSpPr>
              <a:spLocks/>
            </p:cNvSpPr>
            <p:nvPr/>
          </p:nvSpPr>
          <p:spPr bwMode="auto">
            <a:xfrm>
              <a:off x="4304" y="0"/>
              <a:ext cx="128" cy="112"/>
            </a:xfrm>
            <a:prstGeom prst="ellipse">
              <a:avLst/>
            </a:prstGeom>
            <a:solidFill>
              <a:srgbClr val="FFFFFF"/>
            </a:solidFill>
            <a:ln w="38100">
              <a:solidFill>
                <a:srgbClr val="1EB9E4"/>
              </a:solidFill>
              <a:round/>
              <a:headEnd/>
              <a:tailEnd/>
            </a:ln>
          </p:spPr>
          <p:txBody>
            <a:bodyPr lIns="0" tIns="0" rIns="0" bIns="0"/>
            <a:lstStyle/>
            <a:p>
              <a:pPr defTabSz="575505"/>
              <a:endParaRPr lang="en-US" dirty="0">
                <a:solidFill>
                  <a:srgbClr val="FFFFFF"/>
                </a:solidFill>
                <a:latin typeface="Arial" pitchFamily="34" charset="0"/>
                <a:sym typeface="Arial" pitchFamily="34" charset="0"/>
              </a:endParaRPr>
            </a:p>
          </p:txBody>
        </p:sp>
        <p:sp>
          <p:nvSpPr>
            <p:cNvPr id="22" name="Line 9"/>
            <p:cNvSpPr>
              <a:spLocks noChangeShapeType="1"/>
            </p:cNvSpPr>
            <p:nvPr/>
          </p:nvSpPr>
          <p:spPr bwMode="auto">
            <a:xfrm flipH="1">
              <a:off x="0" y="56"/>
              <a:ext cx="4300"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505"/>
              <a:endParaRPr lang="en-US" dirty="0">
                <a:solidFill>
                  <a:srgbClr val="FFFFFF"/>
                </a:solidFill>
                <a:latin typeface="Arial" pitchFamily="34" charset="0"/>
                <a:sym typeface="Arial" pitchFamily="34" charset="0"/>
              </a:endParaRPr>
            </a:p>
          </p:txBody>
        </p:sp>
      </p:grpSp>
      <p:sp>
        <p:nvSpPr>
          <p:cNvPr id="23" name="Title 1"/>
          <p:cNvSpPr txBox="1">
            <a:spLocks/>
          </p:cNvSpPr>
          <p:nvPr/>
        </p:nvSpPr>
        <p:spPr>
          <a:xfrm>
            <a:off x="457200" y="685800"/>
            <a:ext cx="8229600" cy="731838"/>
          </a:xfrm>
          <a:prstGeom prst="rect">
            <a:avLst/>
          </a:prstGeom>
        </p:spPr>
        <p:txBody>
          <a:bodyPr/>
          <a:lstStyle>
            <a:lvl1pPr algn="l" defTabSz="914400" rtl="0" eaLnBrk="1" latinLnBrk="0" hangingPunct="1">
              <a:spcBef>
                <a:spcPct val="0"/>
              </a:spcBef>
              <a:buNone/>
              <a:defRPr sz="4000" b="1" kern="1200">
                <a:solidFill>
                  <a:schemeClr val="tx1"/>
                </a:solidFill>
                <a:latin typeface="Myriad Pro" pitchFamily="34" charset="0"/>
                <a:ea typeface="+mj-ea"/>
                <a:cs typeface="+mj-cs"/>
              </a:defRPr>
            </a:lvl1pPr>
          </a:lstStyle>
          <a:p>
            <a:r>
              <a:rPr lang="en-US" dirty="0"/>
              <a:t>Deccan Herald Hosts Malicious Ad</a:t>
            </a:r>
          </a:p>
        </p:txBody>
      </p:sp>
    </p:spTree>
    <p:extLst>
      <p:ext uri="{BB962C8B-B14F-4D97-AF65-F5344CB8AC3E}">
        <p14:creationId xmlns:p14="http://schemas.microsoft.com/office/powerpoint/2010/main" val="23197778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895599"/>
          </a:xfrm>
        </p:spPr>
        <p:txBody>
          <a:bodyPr/>
          <a:lstStyle/>
          <a:p>
            <a:r>
              <a:rPr lang="en-US" sz="3100" dirty="0"/>
              <a:t>Where </a:t>
            </a:r>
            <a:r>
              <a:rPr lang="en-US" sz="3100" dirty="0" smtClean="0"/>
              <a:t>Automation </a:t>
            </a:r>
            <a:r>
              <a:rPr lang="en-US" sz="3100" dirty="0"/>
              <a:t>E</a:t>
            </a:r>
            <a:r>
              <a:rPr lang="en-US" sz="3100" dirty="0" smtClean="0"/>
              <a:t>nds </a:t>
            </a:r>
            <a:r>
              <a:rPr lang="en-US" sz="3100" dirty="0"/>
              <a:t>and </a:t>
            </a:r>
            <a:r>
              <a:rPr lang="en-US" sz="3100" dirty="0" smtClean="0"/>
              <a:t>People </a:t>
            </a:r>
            <a:r>
              <a:rPr lang="en-US" sz="3100" dirty="0"/>
              <a:t>B</a:t>
            </a:r>
            <a:r>
              <a:rPr lang="en-US" sz="3100" dirty="0" smtClean="0"/>
              <a:t>egin</a:t>
            </a:r>
            <a:r>
              <a:rPr lang="en-US" sz="3100" b="0" dirty="0" smtClean="0"/>
              <a:t> </a:t>
            </a:r>
            <a:r>
              <a:rPr lang="en-US" sz="2700" b="0" dirty="0" smtClean="0"/>
              <a:t>One </a:t>
            </a:r>
            <a:r>
              <a:rPr lang="en-US" sz="2700" b="0" dirty="0"/>
              <a:t>CSIRT's </a:t>
            </a:r>
            <a:r>
              <a:rPr lang="en-US" sz="2700" b="0" dirty="0" smtClean="0"/>
              <a:t>Journey Replacing a </a:t>
            </a:r>
            <a:r>
              <a:rPr lang="en-US" sz="2700" b="0" dirty="0"/>
              <a:t>SIEM w</a:t>
            </a:r>
            <a:r>
              <a:rPr lang="en-US" sz="2700" b="0" dirty="0" smtClean="0"/>
              <a:t>ith Logging</a:t>
            </a:r>
            <a:endParaRPr lang="en-US" sz="2700" b="0" dirty="0"/>
          </a:p>
        </p:txBody>
      </p:sp>
      <p:sp>
        <p:nvSpPr>
          <p:cNvPr id="3" name="Subtitle 2"/>
          <p:cNvSpPr>
            <a:spLocks noGrp="1"/>
          </p:cNvSpPr>
          <p:nvPr>
            <p:ph type="subTitle" idx="1"/>
          </p:nvPr>
        </p:nvSpPr>
        <p:spPr>
          <a:xfrm>
            <a:off x="685800" y="3352800"/>
            <a:ext cx="7772400" cy="1066800"/>
          </a:xfrm>
        </p:spPr>
        <p:txBody>
          <a:bodyPr>
            <a:normAutofit fontScale="77500" lnSpcReduction="20000"/>
          </a:bodyPr>
          <a:lstStyle/>
          <a:p>
            <a:r>
              <a:rPr lang="en-US" b="1" dirty="0" smtClean="0"/>
              <a:t>Gavin Reid</a:t>
            </a:r>
          </a:p>
          <a:p>
            <a:r>
              <a:rPr lang="en-US" b="1" dirty="0" smtClean="0"/>
              <a:t>Dave Schwartzburg</a:t>
            </a:r>
          </a:p>
          <a:p>
            <a:r>
              <a:rPr lang="en-US" b="1" dirty="0" smtClean="0"/>
              <a:t>Cisco Systems, </a:t>
            </a:r>
            <a:r>
              <a:rPr lang="en-US" b="1" dirty="0" err="1" smtClean="0"/>
              <a:t>Inc</a:t>
            </a:r>
            <a:endParaRPr lang="en-US" dirty="0"/>
          </a:p>
        </p:txBody>
      </p:sp>
      <p:pic>
        <p:nvPicPr>
          <p:cNvPr id="6" name="Picture 1"/>
          <p:cNvPicPr>
            <a:picLocks noGrp="1" noChangeAspect="1" noChangeArrowheads="1"/>
          </p:cNvPicPr>
          <p:nvPr>
            <p:ph type="pic" sz="quarter" idx="10"/>
          </p:nvPr>
        </p:nvPicPr>
        <p:blipFill>
          <a:blip r:embed="rId2" cstate="email">
            <a:extLst>
              <a:ext uri="{28A0092B-C50C-407E-A947-70E740481C1C}">
                <a14:useLocalDpi xmlns:a14="http://schemas.microsoft.com/office/drawing/2010/main"/>
              </a:ext>
            </a:extLst>
          </a:blip>
          <a:srcRect t="-7374" b="-7374"/>
          <a:stretch>
            <a:fillRect/>
          </a:stretch>
        </p:blipFill>
        <p:spPr bwMode="auto">
          <a:xfrm>
            <a:off x="4800600" y="4461162"/>
            <a:ext cx="3657600" cy="133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2710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2000" y="75438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6" name="TextBox 5"/>
          <p:cNvSpPr txBox="1"/>
          <p:nvPr/>
        </p:nvSpPr>
        <p:spPr>
          <a:xfrm>
            <a:off x="3454400" y="76962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7" name="TextBox 6"/>
          <p:cNvSpPr txBox="1"/>
          <p:nvPr/>
        </p:nvSpPr>
        <p:spPr>
          <a:xfrm>
            <a:off x="3606800" y="78486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pic>
        <p:nvPicPr>
          <p:cNvPr id="8" name="Picture Placeholder 2" descr="iStock_000006129616Small.jpg"/>
          <p:cNvPicPr>
            <a:picLocks noChangeAspect="1"/>
          </p:cNvPicPr>
          <p:nvPr/>
        </p:nvPicPr>
        <p:blipFill>
          <a:blip r:embed="rId3" cstate="email">
            <a:extLst>
              <a:ext uri="{28A0092B-C50C-407E-A947-70E740481C1C}">
                <a14:useLocalDpi xmlns:a14="http://schemas.microsoft.com/office/drawing/2010/main"/>
              </a:ext>
            </a:extLst>
          </a:blip>
          <a:srcRect t="-2967" b="-2967"/>
          <a:stretch>
            <a:fillRect/>
          </a:stretch>
        </p:blipFill>
        <p:spPr>
          <a:xfrm>
            <a:off x="228601" y="152400"/>
            <a:ext cx="8001000" cy="5715150"/>
          </a:xfrm>
          <a:prstGeom prst="rect">
            <a:avLst/>
          </a:prstGeom>
        </p:spPr>
      </p:pic>
    </p:spTree>
    <p:extLst>
      <p:ext uri="{BB962C8B-B14F-4D97-AF65-F5344CB8AC3E}">
        <p14:creationId xmlns:p14="http://schemas.microsoft.com/office/powerpoint/2010/main" val="35607548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2000" y="75438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6" name="TextBox 5"/>
          <p:cNvSpPr txBox="1"/>
          <p:nvPr/>
        </p:nvSpPr>
        <p:spPr>
          <a:xfrm>
            <a:off x="3454400" y="76962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7" name="TextBox 6"/>
          <p:cNvSpPr txBox="1"/>
          <p:nvPr/>
        </p:nvSpPr>
        <p:spPr>
          <a:xfrm>
            <a:off x="3606800" y="78486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pic>
        <p:nvPicPr>
          <p:cNvPr id="9" name="Picture Placeholder 4" descr="iStock_000018233765Small.jpg"/>
          <p:cNvPicPr>
            <a:picLocks noChangeAspect="1"/>
          </p:cNvPicPr>
          <p:nvPr/>
        </p:nvPicPr>
        <p:blipFill>
          <a:blip r:embed="rId3" cstate="email">
            <a:extLst>
              <a:ext uri="{28A0092B-C50C-407E-A947-70E740481C1C}">
                <a14:useLocalDpi xmlns:a14="http://schemas.microsoft.com/office/drawing/2010/main"/>
              </a:ext>
            </a:extLst>
          </a:blip>
          <a:srcRect t="-3658" b="-3658"/>
          <a:stretch>
            <a:fillRect/>
          </a:stretch>
        </p:blipFill>
        <p:spPr>
          <a:xfrm>
            <a:off x="457200" y="457200"/>
            <a:ext cx="7589537" cy="5421241"/>
          </a:xfrm>
          <a:prstGeom prst="rect">
            <a:avLst/>
          </a:prstGeom>
        </p:spPr>
      </p:pic>
    </p:spTree>
    <p:extLst>
      <p:ext uri="{BB962C8B-B14F-4D97-AF65-F5344CB8AC3E}">
        <p14:creationId xmlns:p14="http://schemas.microsoft.com/office/powerpoint/2010/main" val="39674437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 from our Analysts</a:t>
            </a:r>
            <a:endParaRPr lang="en-US" dirty="0"/>
          </a:p>
        </p:txBody>
      </p:sp>
      <p:sp>
        <p:nvSpPr>
          <p:cNvPr id="6" name="Content Placeholder 2"/>
          <p:cNvSpPr>
            <a:spLocks noGrp="1"/>
          </p:cNvSpPr>
          <p:nvPr>
            <p:ph idx="1"/>
          </p:nvPr>
        </p:nvSpPr>
        <p:spPr>
          <a:xfrm>
            <a:off x="1066800" y="1524000"/>
            <a:ext cx="3581400" cy="533400"/>
          </a:xfrm>
        </p:spPr>
        <p:txBody>
          <a:bodyPr/>
          <a:lstStyle/>
          <a:p>
            <a:pPr marL="0" indent="0">
              <a:buNone/>
            </a:pPr>
            <a:r>
              <a:rPr lang="en-US" dirty="0" smtClean="0">
                <a:solidFill>
                  <a:schemeClr val="accent3">
                    <a:lumMod val="75000"/>
                  </a:schemeClr>
                </a:solidFill>
              </a:rPr>
              <a:t>“[It] </a:t>
            </a:r>
            <a:r>
              <a:rPr lang="en-US" dirty="0">
                <a:solidFill>
                  <a:schemeClr val="accent3">
                    <a:lumMod val="75000"/>
                  </a:schemeClr>
                </a:solidFill>
              </a:rPr>
              <a:t>does not crash when we run big </a:t>
            </a:r>
            <a:r>
              <a:rPr lang="en-US" dirty="0" smtClean="0">
                <a:solidFill>
                  <a:schemeClr val="accent3">
                    <a:lumMod val="75000"/>
                  </a:schemeClr>
                </a:solidFill>
              </a:rPr>
              <a:t>reports”</a:t>
            </a:r>
          </a:p>
          <a:p>
            <a:pPr marL="0" indent="0">
              <a:buNone/>
            </a:pPr>
            <a:endParaRPr lang="en-US" dirty="0"/>
          </a:p>
        </p:txBody>
      </p:sp>
      <p:sp>
        <p:nvSpPr>
          <p:cNvPr id="7" name="Content Placeholder 2"/>
          <p:cNvSpPr txBox="1">
            <a:spLocks/>
          </p:cNvSpPr>
          <p:nvPr/>
        </p:nvSpPr>
        <p:spPr>
          <a:xfrm>
            <a:off x="3429000" y="3657600"/>
            <a:ext cx="57150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tx2">
                    <a:lumMod val="60000"/>
                    <a:lumOff val="40000"/>
                  </a:schemeClr>
                </a:solidFill>
              </a:rPr>
              <a:t>“[It] is faster, we don’t need to wait 2 or 3 hours for a report”</a:t>
            </a:r>
          </a:p>
        </p:txBody>
      </p:sp>
      <p:sp>
        <p:nvSpPr>
          <p:cNvPr id="9" name="Content Placeholder 2"/>
          <p:cNvSpPr txBox="1">
            <a:spLocks/>
          </p:cNvSpPr>
          <p:nvPr/>
        </p:nvSpPr>
        <p:spPr>
          <a:xfrm>
            <a:off x="381000" y="2590800"/>
            <a:ext cx="7467601"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“The speed of [our logging] … has speed up our procedures … allowing us to spend more time on analysis”</a:t>
            </a:r>
          </a:p>
        </p:txBody>
      </p:sp>
      <p:sp>
        <p:nvSpPr>
          <p:cNvPr id="10" name="Content Placeholder 2"/>
          <p:cNvSpPr txBox="1">
            <a:spLocks/>
          </p:cNvSpPr>
          <p:nvPr/>
        </p:nvSpPr>
        <p:spPr>
          <a:xfrm>
            <a:off x="457200" y="4953000"/>
            <a:ext cx="50292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accent2">
                    <a:lumMod val="75000"/>
                  </a:schemeClr>
                </a:solidFill>
              </a:rPr>
              <a:t>“All data sources in a single box. That makes data correlation very easy”</a:t>
            </a:r>
          </a:p>
        </p:txBody>
      </p:sp>
    </p:spTree>
    <p:extLst>
      <p:ext uri="{BB962C8B-B14F-4D97-AF65-F5344CB8AC3E}">
        <p14:creationId xmlns:p14="http://schemas.microsoft.com/office/powerpoint/2010/main" val="2271665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nector 4"/>
          <p:cNvSpPr/>
          <p:nvPr/>
        </p:nvSpPr>
        <p:spPr bwMode="auto">
          <a:xfrm>
            <a:off x="982266" y="375047"/>
            <a:ext cx="7447359" cy="6215063"/>
          </a:xfrm>
          <a:prstGeom prst="flowChartConnector">
            <a:avLst/>
          </a:prstGeom>
          <a:ln/>
          <a:effectLst>
            <a:glow rad="228600">
              <a:schemeClr val="accent2">
                <a:satMod val="175000"/>
                <a:alpha val="40000"/>
              </a:schemeClr>
            </a:glow>
            <a:outerShdw blurRad="40000" dist="23000" dir="5400000" rotWithShape="0">
              <a:srgbClr val="000000">
                <a:alpha val="35000"/>
              </a:srgbClr>
            </a:outerShdw>
          </a:effectLst>
          <a:extLst/>
        </p:spPr>
        <p:style>
          <a:lnRef idx="1">
            <a:schemeClr val="accent3"/>
          </a:lnRef>
          <a:fillRef idx="3">
            <a:schemeClr val="accent3"/>
          </a:fillRef>
          <a:effectRef idx="2">
            <a:schemeClr val="accent3"/>
          </a:effectRef>
          <a:fontRef idx="minor">
            <a:schemeClr val="lt1"/>
          </a:fontRef>
        </p:style>
        <p:txBody>
          <a:bodyPr lIns="64291" tIns="32146" rIns="64291" bIns="32146"/>
          <a:lstStyle/>
          <a:p>
            <a:pPr>
              <a:defRPr/>
            </a:pPr>
            <a:endParaRPr lang="en-US" dirty="0">
              <a:solidFill>
                <a:schemeClr val="tx1"/>
              </a:solidFill>
              <a:latin typeface="Gill Sans Light" charset="0"/>
              <a:ea typeface="ヒラギノ角ゴ ProN W3" charset="0"/>
              <a:cs typeface="ヒラギノ角ゴ ProN W3" charset="0"/>
            </a:endParaRPr>
          </a:p>
        </p:txBody>
      </p:sp>
      <p:cxnSp>
        <p:nvCxnSpPr>
          <p:cNvPr id="7" name="Straight Connector 6"/>
          <p:cNvCxnSpPr/>
          <p:nvPr/>
        </p:nvCxnSpPr>
        <p:spPr bwMode="auto">
          <a:xfrm>
            <a:off x="4304109" y="53578"/>
            <a:ext cx="321469" cy="375047"/>
          </a:xfrm>
          <a:prstGeom prst="line">
            <a:avLst/>
          </a:pr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6875860" y="321469"/>
            <a:ext cx="535781" cy="0"/>
          </a:xfrm>
          <a:prstGeom prst="line">
            <a:avLst/>
          </a:pr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4572000" y="160735"/>
            <a:ext cx="107156" cy="6590109"/>
          </a:xfrm>
          <a:prstGeom prst="line">
            <a:avLst/>
          </a:prstGeom>
          <a:ln>
            <a:solidFill>
              <a:srgbClr val="FF0000"/>
            </a:solidFill>
            <a:headEnd type="none" w="med" len="med"/>
            <a:tailEnd type="none" w="med" len="med"/>
          </a:ln>
          <a:effectLst>
            <a:glow rad="228600">
              <a:schemeClr val="accent2">
                <a:satMod val="175000"/>
                <a:alpha val="40000"/>
              </a:schemeClr>
            </a:glow>
            <a:outerShdw blurRad="40000" dist="23000" dir="5400000" rotWithShape="0">
              <a:srgbClr val="000000">
                <a:alpha val="35000"/>
              </a:srgbClr>
            </a:outerShdw>
          </a:effectLst>
          <a:extLst/>
        </p:spPr>
        <p:style>
          <a:lnRef idx="3">
            <a:schemeClr val="dk1"/>
          </a:lnRef>
          <a:fillRef idx="0">
            <a:schemeClr val="dk1"/>
          </a:fillRef>
          <a:effectRef idx="2">
            <a:schemeClr val="dk1"/>
          </a:effectRef>
          <a:fontRef idx="minor">
            <a:schemeClr val="tx1"/>
          </a:fontRef>
        </p:style>
      </p:cxnSp>
      <p:pic>
        <p:nvPicPr>
          <p:cNvPr id="32775" name="Picture 26" descr="iStock_000014340292Medi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7406" y="375047"/>
            <a:ext cx="2571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7" descr="iStock_000014340292Medi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4563" y="4607719"/>
            <a:ext cx="2571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9" descr="iStock_000014340292Mediu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2828" y="1017984"/>
            <a:ext cx="1214438"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0" descr="iStock_000005509580Larg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109" y="1446609"/>
            <a:ext cx="3750469"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 descr="iStock_000014664583Larg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32922" y="2625328"/>
            <a:ext cx="1425402" cy="19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5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iStock_000002900430XSmall.jpg"/>
          <p:cNvPicPr>
            <a:picLocks noChangeAspect="1"/>
          </p:cNvPicPr>
          <p:nvPr/>
        </p:nvPicPr>
        <p:blipFill>
          <a:blip r:embed="rId3" cstate="email">
            <a:extLst>
              <a:ext uri="{28A0092B-C50C-407E-A947-70E740481C1C}">
                <a14:useLocalDpi xmlns:a14="http://schemas.microsoft.com/office/drawing/2010/main"/>
              </a:ext>
            </a:extLst>
          </a:blip>
          <a:srcRect t="-3817" b="-3817"/>
          <a:stretch>
            <a:fillRect/>
          </a:stretch>
        </p:blipFill>
        <p:spPr>
          <a:xfrm>
            <a:off x="228600" y="838200"/>
            <a:ext cx="7086600" cy="5061990"/>
          </a:xfrm>
          <a:prstGeom prst="rect">
            <a:avLst/>
          </a:prstGeom>
        </p:spPr>
      </p:pic>
    </p:spTree>
    <p:extLst>
      <p:ext uri="{BB962C8B-B14F-4D97-AF65-F5344CB8AC3E}">
        <p14:creationId xmlns:p14="http://schemas.microsoft.com/office/powerpoint/2010/main" val="7166154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6" descr="Close+up+72.jpg"/>
          <p:cNvPicPr>
            <a:picLocks noChangeAspect="1"/>
          </p:cNvPicPr>
          <p:nvPr/>
        </p:nvPicPr>
        <p:blipFill>
          <a:blip r:embed="rId3" cstate="email">
            <a:extLst>
              <a:ext uri="{28A0092B-C50C-407E-A947-70E740481C1C}">
                <a14:useLocalDpi xmlns:a14="http://schemas.microsoft.com/office/drawing/2010/main"/>
              </a:ext>
            </a:extLst>
          </a:blip>
          <a:srcRect l="-2577" r="-2577"/>
          <a:stretch>
            <a:fillRect/>
          </a:stretch>
        </p:blipFill>
        <p:spPr>
          <a:xfrm>
            <a:off x="457200" y="914400"/>
            <a:ext cx="7022919" cy="5016503"/>
          </a:xfrm>
          <a:prstGeom prst="rect">
            <a:avLst/>
          </a:prstGeom>
        </p:spPr>
      </p:pic>
    </p:spTree>
    <p:extLst>
      <p:ext uri="{BB962C8B-B14F-4D97-AF65-F5344CB8AC3E}">
        <p14:creationId xmlns:p14="http://schemas.microsoft.com/office/powerpoint/2010/main" val="26233379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descr="Robocop-wallpaper-robocop-ED-209.jpg"/>
          <p:cNvPicPr>
            <a:picLocks noChangeAspect="1"/>
          </p:cNvPicPr>
          <p:nvPr/>
        </p:nvPicPr>
        <p:blipFill>
          <a:blip r:embed="rId3" cstate="email">
            <a:extLst>
              <a:ext uri="{28A0092B-C50C-407E-A947-70E740481C1C}">
                <a14:useLocalDpi xmlns:a14="http://schemas.microsoft.com/office/drawing/2010/main"/>
              </a:ext>
            </a:extLst>
          </a:blip>
          <a:srcRect t="-7134" b="-7134"/>
          <a:stretch>
            <a:fillRect/>
          </a:stretch>
        </p:blipFill>
        <p:spPr>
          <a:xfrm>
            <a:off x="152400" y="76200"/>
            <a:ext cx="8382000" cy="5987301"/>
          </a:xfrm>
          <a:prstGeom prst="rect">
            <a:avLst/>
          </a:prstGeom>
        </p:spPr>
      </p:pic>
      <p:sp>
        <p:nvSpPr>
          <p:cNvPr id="5" name="TextBox 4"/>
          <p:cNvSpPr txBox="1"/>
          <p:nvPr/>
        </p:nvSpPr>
        <p:spPr>
          <a:xfrm>
            <a:off x="3302000" y="75438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6" name="TextBox 5"/>
          <p:cNvSpPr txBox="1"/>
          <p:nvPr/>
        </p:nvSpPr>
        <p:spPr>
          <a:xfrm>
            <a:off x="3454400" y="76962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7" name="TextBox 6"/>
          <p:cNvSpPr txBox="1"/>
          <p:nvPr/>
        </p:nvSpPr>
        <p:spPr>
          <a:xfrm>
            <a:off x="3606800" y="78486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Tree>
    <p:extLst>
      <p:ext uri="{BB962C8B-B14F-4D97-AF65-F5344CB8AC3E}">
        <p14:creationId xmlns:p14="http://schemas.microsoft.com/office/powerpoint/2010/main" val="42555131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2000" y="75438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6" name="TextBox 5"/>
          <p:cNvSpPr txBox="1"/>
          <p:nvPr/>
        </p:nvSpPr>
        <p:spPr>
          <a:xfrm>
            <a:off x="3454400" y="76962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sp>
        <p:nvSpPr>
          <p:cNvPr id="7" name="TextBox 6"/>
          <p:cNvSpPr txBox="1"/>
          <p:nvPr/>
        </p:nvSpPr>
        <p:spPr>
          <a:xfrm>
            <a:off x="3606800" y="7848600"/>
            <a:ext cx="5791200" cy="1362075"/>
          </a:xfrm>
          <a:prstGeom prst="rect">
            <a:avLst/>
          </a:prstGeom>
          <a:noFill/>
        </p:spPr>
        <p:style>
          <a:lnRef idx="1">
            <a:schemeClr val="accent1"/>
          </a:lnRef>
          <a:fillRef idx="2">
            <a:schemeClr val="accent1"/>
          </a:fillRef>
          <a:effectRef idx="1">
            <a:schemeClr val="accent1"/>
          </a:effectRef>
          <a:fontRef idx="minor">
            <a:schemeClr val="dk1"/>
          </a:fontRef>
        </p:style>
        <p:txBody>
          <a:bodyPr lIns="130046" tIns="65023" rIns="130046" bIns="65023">
            <a:spAutoFit/>
          </a:bodyPr>
          <a:lstStyle/>
          <a:p>
            <a:pPr>
              <a:defRPr/>
            </a:pPr>
            <a:r>
              <a:rPr lang="en-US" dirty="0">
                <a:solidFill>
                  <a:schemeClr val="bg1"/>
                </a:solidFill>
              </a:rPr>
              <a:t>Image © 1990 Orion Pictures Corporation</a:t>
            </a:r>
          </a:p>
        </p:txBody>
      </p:sp>
      <p:pic>
        <p:nvPicPr>
          <p:cNvPr id="8" name="Picture Placeholder 4" descr="iStock_000007512684XSmall.jpg"/>
          <p:cNvPicPr>
            <a:picLocks noChangeAspect="1"/>
          </p:cNvPicPr>
          <p:nvPr/>
        </p:nvPicPr>
        <p:blipFill>
          <a:blip r:embed="rId3" cstate="email">
            <a:extLst>
              <a:ext uri="{28A0092B-C50C-407E-A947-70E740481C1C}">
                <a14:useLocalDpi xmlns:a14="http://schemas.microsoft.com/office/drawing/2010/main"/>
              </a:ext>
            </a:extLst>
          </a:blip>
          <a:srcRect t="-3943" b="-3943"/>
          <a:stretch>
            <a:fillRect/>
          </a:stretch>
        </p:blipFill>
        <p:spPr>
          <a:xfrm>
            <a:off x="228600" y="381000"/>
            <a:ext cx="7772400" cy="5551860"/>
          </a:xfrm>
          <a:prstGeom prst="rect">
            <a:avLst/>
          </a:prstGeom>
        </p:spPr>
      </p:pic>
    </p:spTree>
    <p:extLst>
      <p:ext uri="{BB962C8B-B14F-4D97-AF65-F5344CB8AC3E}">
        <p14:creationId xmlns:p14="http://schemas.microsoft.com/office/powerpoint/2010/main" val="3110632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3886200" cy="4525963"/>
          </a:xfrm>
        </p:spPr>
        <p:txBody>
          <a:bodyPr/>
          <a:lstStyle/>
          <a:p>
            <a:endParaRPr lang="en-US" dirty="0" smtClean="0"/>
          </a:p>
          <a:p>
            <a:r>
              <a:rPr lang="en-US" dirty="0" smtClean="0"/>
              <a:t>Teams consuming    event data</a:t>
            </a:r>
          </a:p>
          <a:p>
            <a:pPr marL="457200" lvl="1" indent="0">
              <a:buNone/>
            </a:pPr>
            <a:endParaRPr lang="en-US" dirty="0" smtClean="0"/>
          </a:p>
          <a:p>
            <a:r>
              <a:rPr lang="en-US" dirty="0" smtClean="0"/>
              <a:t>Critical for:</a:t>
            </a:r>
          </a:p>
          <a:p>
            <a:pPr lvl="1"/>
            <a:r>
              <a:rPr lang="en-US" dirty="0" smtClean="0"/>
              <a:t>Malware</a:t>
            </a:r>
          </a:p>
          <a:p>
            <a:pPr lvl="1"/>
            <a:r>
              <a:rPr lang="en-US" dirty="0" smtClean="0"/>
              <a:t>Incident response</a:t>
            </a:r>
          </a:p>
          <a:p>
            <a:pPr lvl="1"/>
            <a:r>
              <a:rPr lang="en-US" dirty="0" smtClean="0"/>
              <a:t>Sensitive issues</a:t>
            </a:r>
          </a:p>
        </p:txBody>
      </p:sp>
      <p:sp>
        <p:nvSpPr>
          <p:cNvPr id="4" name="Title 3"/>
          <p:cNvSpPr>
            <a:spLocks noGrp="1"/>
          </p:cNvSpPr>
          <p:nvPr>
            <p:ph type="title"/>
          </p:nvPr>
        </p:nvSpPr>
        <p:spPr/>
        <p:txBody>
          <a:bodyPr/>
          <a:lstStyle/>
          <a:p>
            <a:r>
              <a:rPr lang="en-US" dirty="0" smtClean="0"/>
              <a:t>Cisco CSIRT</a:t>
            </a:r>
            <a:endParaRPr lang="en-US" dirty="0"/>
          </a:p>
        </p:txBody>
      </p:sp>
      <p:pic>
        <p:nvPicPr>
          <p:cNvPr id="14" name="Picture 13" descr="CSIRT-Org-Generic.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1600200"/>
            <a:ext cx="5484341" cy="3669081"/>
          </a:xfrm>
          <a:prstGeom prst="rect">
            <a:avLst/>
          </a:prstGeom>
        </p:spPr>
      </p:pic>
    </p:spTree>
    <p:extLst>
      <p:ext uri="{BB962C8B-B14F-4D97-AF65-F5344CB8AC3E}">
        <p14:creationId xmlns:p14="http://schemas.microsoft.com/office/powerpoint/2010/main" val="22819132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4114800" cy="2057400"/>
          </a:xfrm>
          <a:prstGeom prst="rect">
            <a:avLst/>
          </a:prstGeom>
        </p:spPr>
        <p:txBody>
          <a:bodyPr/>
          <a:lstStyle>
            <a:lvl1pPr marL="342900" indent="-342900" algn="l" defTabSz="914400" rtl="0" eaLnBrk="1" latinLnBrk="0" hangingPunct="1">
              <a:spcBef>
                <a:spcPct val="20000"/>
              </a:spcBef>
              <a:buFont typeface="Arial" pitchFamily="34" charset="0"/>
              <a:buChar char="•"/>
              <a:defRPr sz="25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SIEM:</a:t>
            </a:r>
          </a:p>
          <a:p>
            <a:pPr lvl="1"/>
            <a:r>
              <a:rPr lang="en-US" dirty="0" smtClean="0"/>
              <a:t>Two SIEMs previously used in production</a:t>
            </a:r>
            <a:endParaRPr lang="en-US" sz="1200" dirty="0" smtClean="0">
              <a:solidFill>
                <a:srgbClr val="FF0000"/>
              </a:solidFill>
            </a:endParaRPr>
          </a:p>
        </p:txBody>
      </p:sp>
      <p:sp>
        <p:nvSpPr>
          <p:cNvPr id="3" name="Content Placeholder 2"/>
          <p:cNvSpPr>
            <a:spLocks noGrp="1"/>
          </p:cNvSpPr>
          <p:nvPr>
            <p:ph idx="1"/>
          </p:nvPr>
        </p:nvSpPr>
        <p:spPr>
          <a:xfrm>
            <a:off x="4572000" y="1600200"/>
            <a:ext cx="4114800" cy="2057400"/>
          </a:xfrm>
        </p:spPr>
        <p:txBody>
          <a:bodyPr/>
          <a:lstStyle/>
          <a:p>
            <a:r>
              <a:rPr lang="en-US" dirty="0"/>
              <a:t>Logging: </a:t>
            </a:r>
          </a:p>
          <a:p>
            <a:pPr lvl="1"/>
            <a:r>
              <a:rPr lang="en-US" dirty="0" smtClean="0"/>
              <a:t>Syslog collection</a:t>
            </a:r>
          </a:p>
          <a:p>
            <a:pPr lvl="1"/>
            <a:r>
              <a:rPr lang="en-US" dirty="0" smtClean="0"/>
              <a:t>Trialed Splunk</a:t>
            </a:r>
          </a:p>
        </p:txBody>
      </p:sp>
      <p:sp>
        <p:nvSpPr>
          <p:cNvPr id="4" name="Title 3"/>
          <p:cNvSpPr>
            <a:spLocks noGrp="1"/>
          </p:cNvSpPr>
          <p:nvPr>
            <p:ph type="title"/>
          </p:nvPr>
        </p:nvSpPr>
        <p:spPr/>
        <p:txBody>
          <a:bodyPr/>
          <a:lstStyle/>
          <a:p>
            <a:r>
              <a:rPr lang="en-US" dirty="0" smtClean="0"/>
              <a:t>SIEM/Logging History</a:t>
            </a:r>
            <a:endParaRPr lang="en-US" dirty="0"/>
          </a:p>
        </p:txBody>
      </p:sp>
      <p:pic>
        <p:nvPicPr>
          <p:cNvPr id="7" name="Picture 6" descr="SIEM-Log-Timeli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200400"/>
            <a:ext cx="7020273" cy="3209114"/>
          </a:xfrm>
          <a:prstGeom prst="rect">
            <a:avLst/>
          </a:prstGeom>
        </p:spPr>
      </p:pic>
    </p:spTree>
    <p:extLst>
      <p:ext uri="{BB962C8B-B14F-4D97-AF65-F5344CB8AC3E}">
        <p14:creationId xmlns:p14="http://schemas.microsoft.com/office/powerpoint/2010/main" val="28038326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2877</Words>
  <Application>Microsoft Macintosh PowerPoint</Application>
  <PresentationFormat>On-screen Show (4:3)</PresentationFormat>
  <Paragraphs>346</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Where Automation Ends and People Begin One CSIRT's Journey Replacing a SIEM with Logging</vt:lpstr>
      <vt:lpstr>PowerPoint Presentation</vt:lpstr>
      <vt:lpstr>PowerPoint Presentation</vt:lpstr>
      <vt:lpstr>PowerPoint Presentation</vt:lpstr>
      <vt:lpstr>PowerPoint Presentation</vt:lpstr>
      <vt:lpstr>PowerPoint Presentation</vt:lpstr>
      <vt:lpstr>Cisco CSIRT</vt:lpstr>
      <vt:lpstr>SIEM/Logging History</vt:lpstr>
      <vt:lpstr>Our Phases of Data Collection</vt:lpstr>
      <vt:lpstr>Past Problems</vt:lpstr>
      <vt:lpstr>Challenges &amp; Requirements</vt:lpstr>
      <vt:lpstr>Event Collection Re-evaluation</vt:lpstr>
      <vt:lpstr>What about Correlation?</vt:lpstr>
      <vt:lpstr>PowerPoint Presentation</vt:lpstr>
      <vt:lpstr>Results</vt:lpstr>
      <vt:lpstr>Highly trained staff</vt:lpstr>
      <vt:lpstr>Mac Flashback Example</vt:lpstr>
      <vt:lpstr>PowerPoint Presentation</vt:lpstr>
      <vt:lpstr>PowerPoint Presentation</vt:lpstr>
      <vt:lpstr>PowerPoint Presentation</vt:lpstr>
      <vt:lpstr>Feedback from our Analysts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FIRST2012</cp:keywords>
  <cp:lastModifiedBy/>
  <cp:revision>1</cp:revision>
  <dcterms:created xsi:type="dcterms:W3CDTF">2012-02-14T21:59:18Z</dcterms:created>
  <dcterms:modified xsi:type="dcterms:W3CDTF">2012-06-20T00:50:42Z</dcterms:modified>
</cp:coreProperties>
</file>