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0" r:id="rId1"/>
  </p:sldMasterIdLst>
  <p:notesMasterIdLst>
    <p:notesMasterId r:id="rId46"/>
  </p:notesMasterIdLst>
  <p:sldIdLst>
    <p:sldId id="256" r:id="rId2"/>
    <p:sldId id="271" r:id="rId3"/>
    <p:sldId id="267" r:id="rId4"/>
    <p:sldId id="257" r:id="rId5"/>
    <p:sldId id="265" r:id="rId6"/>
    <p:sldId id="266" r:id="rId7"/>
    <p:sldId id="268" r:id="rId8"/>
    <p:sldId id="269" r:id="rId9"/>
    <p:sldId id="274" r:id="rId10"/>
    <p:sldId id="278" r:id="rId11"/>
    <p:sldId id="276" r:id="rId12"/>
    <p:sldId id="277" r:id="rId13"/>
    <p:sldId id="262" r:id="rId14"/>
    <p:sldId id="263" r:id="rId15"/>
    <p:sldId id="264" r:id="rId16"/>
    <p:sldId id="279" r:id="rId17"/>
    <p:sldId id="273" r:id="rId18"/>
    <p:sldId id="258" r:id="rId19"/>
    <p:sldId id="289" r:id="rId20"/>
    <p:sldId id="290" r:id="rId21"/>
    <p:sldId id="291" r:id="rId22"/>
    <p:sldId id="275" r:id="rId23"/>
    <p:sldId id="259" r:id="rId24"/>
    <p:sldId id="283" r:id="rId25"/>
    <p:sldId id="284" r:id="rId26"/>
    <p:sldId id="285" r:id="rId27"/>
    <p:sldId id="288" r:id="rId28"/>
    <p:sldId id="304" r:id="rId29"/>
    <p:sldId id="305" r:id="rId30"/>
    <p:sldId id="306" r:id="rId31"/>
    <p:sldId id="307" r:id="rId32"/>
    <p:sldId id="303" r:id="rId33"/>
    <p:sldId id="286" r:id="rId34"/>
    <p:sldId id="287" r:id="rId35"/>
    <p:sldId id="299" r:id="rId36"/>
    <p:sldId id="292" r:id="rId37"/>
    <p:sldId id="293" r:id="rId38"/>
    <p:sldId id="294" r:id="rId39"/>
    <p:sldId id="295" r:id="rId40"/>
    <p:sldId id="296" r:id="rId41"/>
    <p:sldId id="297" r:id="rId42"/>
    <p:sldId id="308" r:id="rId43"/>
    <p:sldId id="309" r:id="rId44"/>
    <p:sldId id="310"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20" d="100"/>
          <a:sy n="120" d="100"/>
        </p:scale>
        <p:origin x="-120" y="-7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509AD0-EC1C-C841-960D-50A0A3CC5E0E}" type="datetimeFigureOut">
              <a:rPr lang="en-US" smtClean="0"/>
              <a:t>5/20/12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D1FAB2-F663-8E4D-B1D3-8AE1F8ABC970}" type="slidenum">
              <a:rPr lang="en-US" smtClean="0"/>
              <a:t>‹#›</a:t>
            </a:fld>
            <a:endParaRPr lang="en-US"/>
          </a:p>
        </p:txBody>
      </p:sp>
    </p:spTree>
    <p:extLst>
      <p:ext uri="{BB962C8B-B14F-4D97-AF65-F5344CB8AC3E}">
        <p14:creationId xmlns:p14="http://schemas.microsoft.com/office/powerpoint/2010/main" val="283120470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1547FB-2579-634D-B0A5-5CC77BD498C0}" type="slidenum">
              <a:rPr lang="en-US" smtClean="0"/>
              <a:t>13</a:t>
            </a:fld>
            <a:endParaRPr lang="en-US"/>
          </a:p>
        </p:txBody>
      </p:sp>
    </p:spTree>
    <p:extLst>
      <p:ext uri="{BB962C8B-B14F-4D97-AF65-F5344CB8AC3E}">
        <p14:creationId xmlns:p14="http://schemas.microsoft.com/office/powerpoint/2010/main" val="30764823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21EADDF7-8F05-B247-8F95-631B8A722ADA}" type="slidenum">
              <a:rPr lang="en-US">
                <a:latin typeface="Arial" charset="-52"/>
              </a:rPr>
              <a:pPr/>
              <a:t>34</a:t>
            </a:fld>
            <a:endParaRPr lang="en-US">
              <a:latin typeface="Arial" charset="-52"/>
            </a:endParaRPr>
          </a:p>
        </p:txBody>
      </p:sp>
      <p:sp>
        <p:nvSpPr>
          <p:cNvPr id="95235" name="Rectangle 2"/>
          <p:cNvSpPr>
            <a:spLocks noGrp="1" noRot="1" noChangeAspect="1" noChangeArrowheads="1" noTextEdit="1"/>
          </p:cNvSpPr>
          <p:nvPr>
            <p:ph type="sldImg"/>
          </p:nvPr>
        </p:nvSpPr>
        <p:spPr>
          <a:solidFill>
            <a:srgbClr val="FFFFFF"/>
          </a:solidFill>
          <a:ln/>
        </p:spPr>
      </p:sp>
      <p:sp>
        <p:nvSpPr>
          <p:cNvPr id="95236"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lIns="91787" tIns="45894" rIns="91787" bIns="45894"/>
          <a:lstStyle/>
          <a:p>
            <a:pPr marL="228600" indent="-228600" eaLnBrk="1" hangingPunct="1"/>
            <a:endParaRPr lang="en-US" smtClean="0">
              <a:latin typeface="Arial" charset="-52"/>
              <a:ea typeface="ＭＳ Ｐゴシック" charset="-128"/>
              <a:cs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5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a:endParaRPr>
          </a:p>
        </p:txBody>
      </p:sp>
      <p:sp>
        <p:nvSpPr>
          <p:cNvPr id="145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Arial" charset="0"/>
                <a:ea typeface="ＭＳ Ｐゴシック" charset="0"/>
                <a:cs typeface="ＭＳ Ｐゴシック" charset="0"/>
              </a:defRPr>
            </a:lvl1pPr>
            <a:lvl2pPr marL="720884" indent="-277263" eaLnBrk="0" hangingPunct="0">
              <a:defRPr sz="2300">
                <a:solidFill>
                  <a:schemeClr val="tx1"/>
                </a:solidFill>
                <a:latin typeface="Arial" charset="0"/>
                <a:ea typeface="ＭＳ Ｐゴシック" charset="0"/>
              </a:defRPr>
            </a:lvl2pPr>
            <a:lvl3pPr marL="1109053" indent="-221811" eaLnBrk="0" hangingPunct="0">
              <a:defRPr sz="2300">
                <a:solidFill>
                  <a:schemeClr val="tx1"/>
                </a:solidFill>
                <a:latin typeface="Arial" charset="0"/>
                <a:ea typeface="ＭＳ Ｐゴシック" charset="0"/>
              </a:defRPr>
            </a:lvl3pPr>
            <a:lvl4pPr marL="1552674" indent="-221811" eaLnBrk="0" hangingPunct="0">
              <a:defRPr sz="2300">
                <a:solidFill>
                  <a:schemeClr val="tx1"/>
                </a:solidFill>
                <a:latin typeface="Arial" charset="0"/>
                <a:ea typeface="ＭＳ Ｐゴシック" charset="0"/>
              </a:defRPr>
            </a:lvl4pPr>
            <a:lvl5pPr marL="1996295" indent="-221811" eaLnBrk="0" hangingPunct="0">
              <a:defRPr sz="2300">
                <a:solidFill>
                  <a:schemeClr val="tx1"/>
                </a:solidFill>
                <a:latin typeface="Arial" charset="0"/>
                <a:ea typeface="ＭＳ Ｐゴシック" charset="0"/>
              </a:defRPr>
            </a:lvl5pPr>
            <a:lvl6pPr marL="2439916" indent="-221811" eaLnBrk="0" fontAlgn="base" hangingPunct="0">
              <a:spcBef>
                <a:spcPct val="0"/>
              </a:spcBef>
              <a:spcAft>
                <a:spcPct val="0"/>
              </a:spcAft>
              <a:defRPr sz="2300">
                <a:solidFill>
                  <a:schemeClr val="tx1"/>
                </a:solidFill>
                <a:latin typeface="Arial" charset="0"/>
                <a:ea typeface="ＭＳ Ｐゴシック" charset="0"/>
              </a:defRPr>
            </a:lvl6pPr>
            <a:lvl7pPr marL="2883538" indent="-221811" eaLnBrk="0" fontAlgn="base" hangingPunct="0">
              <a:spcBef>
                <a:spcPct val="0"/>
              </a:spcBef>
              <a:spcAft>
                <a:spcPct val="0"/>
              </a:spcAft>
              <a:defRPr sz="2300">
                <a:solidFill>
                  <a:schemeClr val="tx1"/>
                </a:solidFill>
                <a:latin typeface="Arial" charset="0"/>
                <a:ea typeface="ＭＳ Ｐゴシック" charset="0"/>
              </a:defRPr>
            </a:lvl7pPr>
            <a:lvl8pPr marL="3327159" indent="-221811" eaLnBrk="0" fontAlgn="base" hangingPunct="0">
              <a:spcBef>
                <a:spcPct val="0"/>
              </a:spcBef>
              <a:spcAft>
                <a:spcPct val="0"/>
              </a:spcAft>
              <a:defRPr sz="2300">
                <a:solidFill>
                  <a:schemeClr val="tx1"/>
                </a:solidFill>
                <a:latin typeface="Arial" charset="0"/>
                <a:ea typeface="ＭＳ Ｐゴシック" charset="0"/>
              </a:defRPr>
            </a:lvl8pPr>
            <a:lvl9pPr marL="3770780" indent="-221811" eaLnBrk="0" fontAlgn="base" hangingPunct="0">
              <a:spcBef>
                <a:spcPct val="0"/>
              </a:spcBef>
              <a:spcAft>
                <a:spcPct val="0"/>
              </a:spcAft>
              <a:defRPr sz="2300">
                <a:solidFill>
                  <a:schemeClr val="tx1"/>
                </a:solidFill>
                <a:latin typeface="Arial" charset="0"/>
                <a:ea typeface="ＭＳ Ｐゴシック" charset="0"/>
              </a:defRPr>
            </a:lvl9pPr>
          </a:lstStyle>
          <a:p>
            <a:pPr eaLnBrk="1" hangingPunct="1"/>
            <a:fld id="{4E2EF5E2-B2EF-474A-AEA9-82381FA18FD3}" type="slidenum">
              <a:rPr lang="en-US" sz="800">
                <a:solidFill>
                  <a:srgbClr val="404040"/>
                </a:solidFill>
                <a:latin typeface="Calibri"/>
              </a:rPr>
              <a:pPr eaLnBrk="1" hangingPunct="1"/>
              <a:t>35</a:t>
            </a:fld>
            <a:endParaRPr lang="en-US" sz="800" dirty="0">
              <a:solidFill>
                <a:srgbClr val="404040"/>
              </a:solidFill>
              <a:latin typeface="Calibri"/>
            </a:endParaRPr>
          </a:p>
        </p:txBody>
      </p:sp>
      <p:sp>
        <p:nvSpPr>
          <p:cNvPr id="145412"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541" eaLnBrk="0" hangingPunct="0">
              <a:defRPr sz="2300">
                <a:solidFill>
                  <a:schemeClr val="tx1"/>
                </a:solidFill>
                <a:latin typeface="Arial" charset="0"/>
                <a:ea typeface="ＭＳ Ｐゴシック" charset="0"/>
                <a:cs typeface="ＭＳ Ｐゴシック" charset="0"/>
              </a:defRPr>
            </a:lvl1pPr>
            <a:lvl2pPr marL="720884" indent="-277263" eaLnBrk="0" hangingPunct="0">
              <a:defRPr sz="2300">
                <a:solidFill>
                  <a:schemeClr val="tx1"/>
                </a:solidFill>
                <a:latin typeface="Arial" charset="0"/>
                <a:ea typeface="ＭＳ Ｐゴシック" charset="0"/>
              </a:defRPr>
            </a:lvl2pPr>
            <a:lvl3pPr marL="1109053" indent="-221811" eaLnBrk="0" hangingPunct="0">
              <a:defRPr sz="2300">
                <a:solidFill>
                  <a:schemeClr val="tx1"/>
                </a:solidFill>
                <a:latin typeface="Arial" charset="0"/>
                <a:ea typeface="ＭＳ Ｐゴシック" charset="0"/>
              </a:defRPr>
            </a:lvl3pPr>
            <a:lvl4pPr marL="1552674" indent="-221811" eaLnBrk="0" hangingPunct="0">
              <a:defRPr sz="2300">
                <a:solidFill>
                  <a:schemeClr val="tx1"/>
                </a:solidFill>
                <a:latin typeface="Arial" charset="0"/>
                <a:ea typeface="ＭＳ Ｐゴシック" charset="0"/>
              </a:defRPr>
            </a:lvl4pPr>
            <a:lvl5pPr marL="1996295" indent="-221811" eaLnBrk="0" hangingPunct="0">
              <a:defRPr sz="2300">
                <a:solidFill>
                  <a:schemeClr val="tx1"/>
                </a:solidFill>
                <a:latin typeface="Arial" charset="0"/>
                <a:ea typeface="ＭＳ Ｐゴシック" charset="0"/>
              </a:defRPr>
            </a:lvl5pPr>
            <a:lvl6pPr marL="2439916" indent="-221811" eaLnBrk="0" fontAlgn="base" hangingPunct="0">
              <a:spcBef>
                <a:spcPct val="0"/>
              </a:spcBef>
              <a:spcAft>
                <a:spcPct val="0"/>
              </a:spcAft>
              <a:defRPr sz="2300">
                <a:solidFill>
                  <a:schemeClr val="tx1"/>
                </a:solidFill>
                <a:latin typeface="Arial" charset="0"/>
                <a:ea typeface="ＭＳ Ｐゴシック" charset="0"/>
              </a:defRPr>
            </a:lvl6pPr>
            <a:lvl7pPr marL="2883538" indent="-221811" eaLnBrk="0" fontAlgn="base" hangingPunct="0">
              <a:spcBef>
                <a:spcPct val="0"/>
              </a:spcBef>
              <a:spcAft>
                <a:spcPct val="0"/>
              </a:spcAft>
              <a:defRPr sz="2300">
                <a:solidFill>
                  <a:schemeClr val="tx1"/>
                </a:solidFill>
                <a:latin typeface="Arial" charset="0"/>
                <a:ea typeface="ＭＳ Ｐゴシック" charset="0"/>
              </a:defRPr>
            </a:lvl7pPr>
            <a:lvl8pPr marL="3327159" indent="-221811" eaLnBrk="0" fontAlgn="base" hangingPunct="0">
              <a:spcBef>
                <a:spcPct val="0"/>
              </a:spcBef>
              <a:spcAft>
                <a:spcPct val="0"/>
              </a:spcAft>
              <a:defRPr sz="2300">
                <a:solidFill>
                  <a:schemeClr val="tx1"/>
                </a:solidFill>
                <a:latin typeface="Arial" charset="0"/>
                <a:ea typeface="ＭＳ Ｐゴシック" charset="0"/>
              </a:defRPr>
            </a:lvl8pPr>
            <a:lvl9pPr marL="3770780" indent="-221811" eaLnBrk="0" fontAlgn="base" hangingPunct="0">
              <a:spcBef>
                <a:spcPct val="0"/>
              </a:spcBef>
              <a:spcAft>
                <a:spcPct val="0"/>
              </a:spcAft>
              <a:defRPr sz="2300">
                <a:solidFill>
                  <a:schemeClr val="tx1"/>
                </a:solidFill>
                <a:latin typeface="Arial" charset="0"/>
                <a:ea typeface="ＭＳ Ｐゴシック" charset="0"/>
              </a:defRPr>
            </a:lvl9pPr>
          </a:lstStyle>
          <a:p>
            <a:pPr eaLnBrk="1" hangingPunct="1"/>
            <a:r>
              <a:rPr lang="en-US" sz="800" dirty="0">
                <a:solidFill>
                  <a:srgbClr val="404040"/>
                </a:solidFill>
                <a:latin typeface="Calibri"/>
              </a:rPr>
              <a:t>© 2012 Lancope, Inc. All rights reserved.</a:t>
            </a:r>
          </a:p>
        </p:txBody>
      </p:sp>
      <p:sp>
        <p:nvSpPr>
          <p:cNvPr id="6" name="Header Placeholder 5"/>
          <p:cNvSpPr>
            <a:spLocks noGrp="1"/>
          </p:cNvSpPr>
          <p:nvPr>
            <p:ph type="hdr" sz="quarter"/>
          </p:nvPr>
        </p:nvSpPr>
        <p:spPr/>
        <p:txBody>
          <a:bodyPr/>
          <a:lstStyle/>
          <a:p>
            <a:pPr>
              <a:defRPr/>
            </a:pPr>
            <a:r>
              <a:rPr lang="en-US" smtClean="0"/>
              <a:t>StealthWatch System v6.2 Partner Training</a:t>
            </a: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10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a:endParaRPr>
          </a:p>
        </p:txBody>
      </p:sp>
      <p:sp>
        <p:nvSpPr>
          <p:cNvPr id="1310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Arial" charset="0"/>
                <a:ea typeface="ＭＳ Ｐゴシック" charset="0"/>
                <a:cs typeface="ＭＳ Ｐゴシック" charset="0"/>
              </a:defRPr>
            </a:lvl1pPr>
            <a:lvl2pPr marL="720884" indent="-277263" eaLnBrk="0" hangingPunct="0">
              <a:defRPr sz="2300">
                <a:solidFill>
                  <a:schemeClr val="tx1"/>
                </a:solidFill>
                <a:latin typeface="Arial" charset="0"/>
                <a:ea typeface="ＭＳ Ｐゴシック" charset="0"/>
              </a:defRPr>
            </a:lvl2pPr>
            <a:lvl3pPr marL="1109053" indent="-221811" eaLnBrk="0" hangingPunct="0">
              <a:defRPr sz="2300">
                <a:solidFill>
                  <a:schemeClr val="tx1"/>
                </a:solidFill>
                <a:latin typeface="Arial" charset="0"/>
                <a:ea typeface="ＭＳ Ｐゴシック" charset="0"/>
              </a:defRPr>
            </a:lvl3pPr>
            <a:lvl4pPr marL="1552674" indent="-221811" eaLnBrk="0" hangingPunct="0">
              <a:defRPr sz="2300">
                <a:solidFill>
                  <a:schemeClr val="tx1"/>
                </a:solidFill>
                <a:latin typeface="Arial" charset="0"/>
                <a:ea typeface="ＭＳ Ｐゴシック" charset="0"/>
              </a:defRPr>
            </a:lvl4pPr>
            <a:lvl5pPr marL="1996295" indent="-221811" eaLnBrk="0" hangingPunct="0">
              <a:defRPr sz="2300">
                <a:solidFill>
                  <a:schemeClr val="tx1"/>
                </a:solidFill>
                <a:latin typeface="Arial" charset="0"/>
                <a:ea typeface="ＭＳ Ｐゴシック" charset="0"/>
              </a:defRPr>
            </a:lvl5pPr>
            <a:lvl6pPr marL="2439916" indent="-221811" eaLnBrk="0" fontAlgn="base" hangingPunct="0">
              <a:spcBef>
                <a:spcPct val="0"/>
              </a:spcBef>
              <a:spcAft>
                <a:spcPct val="0"/>
              </a:spcAft>
              <a:defRPr sz="2300">
                <a:solidFill>
                  <a:schemeClr val="tx1"/>
                </a:solidFill>
                <a:latin typeface="Arial" charset="0"/>
                <a:ea typeface="ＭＳ Ｐゴシック" charset="0"/>
              </a:defRPr>
            </a:lvl6pPr>
            <a:lvl7pPr marL="2883538" indent="-221811" eaLnBrk="0" fontAlgn="base" hangingPunct="0">
              <a:spcBef>
                <a:spcPct val="0"/>
              </a:spcBef>
              <a:spcAft>
                <a:spcPct val="0"/>
              </a:spcAft>
              <a:defRPr sz="2300">
                <a:solidFill>
                  <a:schemeClr val="tx1"/>
                </a:solidFill>
                <a:latin typeface="Arial" charset="0"/>
                <a:ea typeface="ＭＳ Ｐゴシック" charset="0"/>
              </a:defRPr>
            </a:lvl7pPr>
            <a:lvl8pPr marL="3327159" indent="-221811" eaLnBrk="0" fontAlgn="base" hangingPunct="0">
              <a:spcBef>
                <a:spcPct val="0"/>
              </a:spcBef>
              <a:spcAft>
                <a:spcPct val="0"/>
              </a:spcAft>
              <a:defRPr sz="2300">
                <a:solidFill>
                  <a:schemeClr val="tx1"/>
                </a:solidFill>
                <a:latin typeface="Arial" charset="0"/>
                <a:ea typeface="ＭＳ Ｐゴシック" charset="0"/>
              </a:defRPr>
            </a:lvl8pPr>
            <a:lvl9pPr marL="3770780" indent="-221811" eaLnBrk="0" fontAlgn="base" hangingPunct="0">
              <a:spcBef>
                <a:spcPct val="0"/>
              </a:spcBef>
              <a:spcAft>
                <a:spcPct val="0"/>
              </a:spcAft>
              <a:defRPr sz="2300">
                <a:solidFill>
                  <a:schemeClr val="tx1"/>
                </a:solidFill>
                <a:latin typeface="Arial" charset="0"/>
                <a:ea typeface="ＭＳ Ｐゴシック" charset="0"/>
              </a:defRPr>
            </a:lvl9pPr>
          </a:lstStyle>
          <a:p>
            <a:pPr eaLnBrk="1" hangingPunct="1"/>
            <a:fld id="{128D2563-D7F1-EE40-A229-B781C94F7309}" type="slidenum">
              <a:rPr lang="en-US" sz="800">
                <a:solidFill>
                  <a:srgbClr val="404040"/>
                </a:solidFill>
                <a:latin typeface="Calibri"/>
              </a:rPr>
              <a:pPr eaLnBrk="1" hangingPunct="1"/>
              <a:t>36</a:t>
            </a:fld>
            <a:endParaRPr lang="en-US" sz="800" dirty="0">
              <a:solidFill>
                <a:srgbClr val="404040"/>
              </a:solidFill>
              <a:latin typeface="Calibri"/>
            </a:endParaRPr>
          </a:p>
        </p:txBody>
      </p:sp>
      <p:sp>
        <p:nvSpPr>
          <p:cNvPr id="131076"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541" eaLnBrk="0" hangingPunct="0">
              <a:defRPr sz="2300">
                <a:solidFill>
                  <a:schemeClr val="tx1"/>
                </a:solidFill>
                <a:latin typeface="Arial" charset="0"/>
                <a:ea typeface="ＭＳ Ｐゴシック" charset="0"/>
                <a:cs typeface="ＭＳ Ｐゴシック" charset="0"/>
              </a:defRPr>
            </a:lvl1pPr>
            <a:lvl2pPr marL="720884" indent="-277263" eaLnBrk="0" hangingPunct="0">
              <a:defRPr sz="2300">
                <a:solidFill>
                  <a:schemeClr val="tx1"/>
                </a:solidFill>
                <a:latin typeface="Arial" charset="0"/>
                <a:ea typeface="ＭＳ Ｐゴシック" charset="0"/>
              </a:defRPr>
            </a:lvl2pPr>
            <a:lvl3pPr marL="1109053" indent="-221811" eaLnBrk="0" hangingPunct="0">
              <a:defRPr sz="2300">
                <a:solidFill>
                  <a:schemeClr val="tx1"/>
                </a:solidFill>
                <a:latin typeface="Arial" charset="0"/>
                <a:ea typeface="ＭＳ Ｐゴシック" charset="0"/>
              </a:defRPr>
            </a:lvl3pPr>
            <a:lvl4pPr marL="1552674" indent="-221811" eaLnBrk="0" hangingPunct="0">
              <a:defRPr sz="2300">
                <a:solidFill>
                  <a:schemeClr val="tx1"/>
                </a:solidFill>
                <a:latin typeface="Arial" charset="0"/>
                <a:ea typeface="ＭＳ Ｐゴシック" charset="0"/>
              </a:defRPr>
            </a:lvl4pPr>
            <a:lvl5pPr marL="1996295" indent="-221811" eaLnBrk="0" hangingPunct="0">
              <a:defRPr sz="2300">
                <a:solidFill>
                  <a:schemeClr val="tx1"/>
                </a:solidFill>
                <a:latin typeface="Arial" charset="0"/>
                <a:ea typeface="ＭＳ Ｐゴシック" charset="0"/>
              </a:defRPr>
            </a:lvl5pPr>
            <a:lvl6pPr marL="2439916" indent="-221811" eaLnBrk="0" fontAlgn="base" hangingPunct="0">
              <a:spcBef>
                <a:spcPct val="0"/>
              </a:spcBef>
              <a:spcAft>
                <a:spcPct val="0"/>
              </a:spcAft>
              <a:defRPr sz="2300">
                <a:solidFill>
                  <a:schemeClr val="tx1"/>
                </a:solidFill>
                <a:latin typeface="Arial" charset="0"/>
                <a:ea typeface="ＭＳ Ｐゴシック" charset="0"/>
              </a:defRPr>
            </a:lvl6pPr>
            <a:lvl7pPr marL="2883538" indent="-221811" eaLnBrk="0" fontAlgn="base" hangingPunct="0">
              <a:spcBef>
                <a:spcPct val="0"/>
              </a:spcBef>
              <a:spcAft>
                <a:spcPct val="0"/>
              </a:spcAft>
              <a:defRPr sz="2300">
                <a:solidFill>
                  <a:schemeClr val="tx1"/>
                </a:solidFill>
                <a:latin typeface="Arial" charset="0"/>
                <a:ea typeface="ＭＳ Ｐゴシック" charset="0"/>
              </a:defRPr>
            </a:lvl7pPr>
            <a:lvl8pPr marL="3327159" indent="-221811" eaLnBrk="0" fontAlgn="base" hangingPunct="0">
              <a:spcBef>
                <a:spcPct val="0"/>
              </a:spcBef>
              <a:spcAft>
                <a:spcPct val="0"/>
              </a:spcAft>
              <a:defRPr sz="2300">
                <a:solidFill>
                  <a:schemeClr val="tx1"/>
                </a:solidFill>
                <a:latin typeface="Arial" charset="0"/>
                <a:ea typeface="ＭＳ Ｐゴシック" charset="0"/>
              </a:defRPr>
            </a:lvl8pPr>
            <a:lvl9pPr marL="3770780" indent="-221811" eaLnBrk="0" fontAlgn="base" hangingPunct="0">
              <a:spcBef>
                <a:spcPct val="0"/>
              </a:spcBef>
              <a:spcAft>
                <a:spcPct val="0"/>
              </a:spcAft>
              <a:defRPr sz="2300">
                <a:solidFill>
                  <a:schemeClr val="tx1"/>
                </a:solidFill>
                <a:latin typeface="Arial" charset="0"/>
                <a:ea typeface="ＭＳ Ｐゴシック" charset="0"/>
              </a:defRPr>
            </a:lvl9pPr>
          </a:lstStyle>
          <a:p>
            <a:pPr eaLnBrk="1" hangingPunct="1"/>
            <a:r>
              <a:rPr lang="en-US" sz="800" dirty="0">
                <a:solidFill>
                  <a:srgbClr val="404040"/>
                </a:solidFill>
                <a:latin typeface="Calibri"/>
              </a:rPr>
              <a:t>© 2012 Lancope, Inc. All rights reserved.</a:t>
            </a:r>
          </a:p>
        </p:txBody>
      </p:sp>
      <p:sp>
        <p:nvSpPr>
          <p:cNvPr id="6" name="Header Placeholder 5"/>
          <p:cNvSpPr>
            <a:spLocks noGrp="1"/>
          </p:cNvSpPr>
          <p:nvPr>
            <p:ph type="hdr" sz="quarter"/>
          </p:nvPr>
        </p:nvSpPr>
        <p:spPr/>
        <p:txBody>
          <a:bodyPr/>
          <a:lstStyle/>
          <a:p>
            <a:pPr>
              <a:defRPr/>
            </a:pPr>
            <a:r>
              <a:rPr lang="en-US" smtClean="0"/>
              <a:t>StealthWatch System v6.2 Partner Training</a:t>
            </a: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31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a:endParaRPr>
          </a:p>
        </p:txBody>
      </p:sp>
      <p:sp>
        <p:nvSpPr>
          <p:cNvPr id="1331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Arial" charset="0"/>
                <a:ea typeface="ＭＳ Ｐゴシック" charset="0"/>
                <a:cs typeface="ＭＳ Ｐゴシック" charset="0"/>
              </a:defRPr>
            </a:lvl1pPr>
            <a:lvl2pPr marL="720884" indent="-277263" eaLnBrk="0" hangingPunct="0">
              <a:defRPr sz="2300">
                <a:solidFill>
                  <a:schemeClr val="tx1"/>
                </a:solidFill>
                <a:latin typeface="Arial" charset="0"/>
                <a:ea typeface="ＭＳ Ｐゴシック" charset="0"/>
              </a:defRPr>
            </a:lvl2pPr>
            <a:lvl3pPr marL="1109053" indent="-221811" eaLnBrk="0" hangingPunct="0">
              <a:defRPr sz="2300">
                <a:solidFill>
                  <a:schemeClr val="tx1"/>
                </a:solidFill>
                <a:latin typeface="Arial" charset="0"/>
                <a:ea typeface="ＭＳ Ｐゴシック" charset="0"/>
              </a:defRPr>
            </a:lvl3pPr>
            <a:lvl4pPr marL="1552674" indent="-221811" eaLnBrk="0" hangingPunct="0">
              <a:defRPr sz="2300">
                <a:solidFill>
                  <a:schemeClr val="tx1"/>
                </a:solidFill>
                <a:latin typeface="Arial" charset="0"/>
                <a:ea typeface="ＭＳ Ｐゴシック" charset="0"/>
              </a:defRPr>
            </a:lvl4pPr>
            <a:lvl5pPr marL="1996295" indent="-221811" eaLnBrk="0" hangingPunct="0">
              <a:defRPr sz="2300">
                <a:solidFill>
                  <a:schemeClr val="tx1"/>
                </a:solidFill>
                <a:latin typeface="Arial" charset="0"/>
                <a:ea typeface="ＭＳ Ｐゴシック" charset="0"/>
              </a:defRPr>
            </a:lvl5pPr>
            <a:lvl6pPr marL="2439916" indent="-221811" eaLnBrk="0" fontAlgn="base" hangingPunct="0">
              <a:spcBef>
                <a:spcPct val="0"/>
              </a:spcBef>
              <a:spcAft>
                <a:spcPct val="0"/>
              </a:spcAft>
              <a:defRPr sz="2300">
                <a:solidFill>
                  <a:schemeClr val="tx1"/>
                </a:solidFill>
                <a:latin typeface="Arial" charset="0"/>
                <a:ea typeface="ＭＳ Ｐゴシック" charset="0"/>
              </a:defRPr>
            </a:lvl6pPr>
            <a:lvl7pPr marL="2883538" indent="-221811" eaLnBrk="0" fontAlgn="base" hangingPunct="0">
              <a:spcBef>
                <a:spcPct val="0"/>
              </a:spcBef>
              <a:spcAft>
                <a:spcPct val="0"/>
              </a:spcAft>
              <a:defRPr sz="2300">
                <a:solidFill>
                  <a:schemeClr val="tx1"/>
                </a:solidFill>
                <a:latin typeface="Arial" charset="0"/>
                <a:ea typeface="ＭＳ Ｐゴシック" charset="0"/>
              </a:defRPr>
            </a:lvl7pPr>
            <a:lvl8pPr marL="3327159" indent="-221811" eaLnBrk="0" fontAlgn="base" hangingPunct="0">
              <a:spcBef>
                <a:spcPct val="0"/>
              </a:spcBef>
              <a:spcAft>
                <a:spcPct val="0"/>
              </a:spcAft>
              <a:defRPr sz="2300">
                <a:solidFill>
                  <a:schemeClr val="tx1"/>
                </a:solidFill>
                <a:latin typeface="Arial" charset="0"/>
                <a:ea typeface="ＭＳ Ｐゴシック" charset="0"/>
              </a:defRPr>
            </a:lvl8pPr>
            <a:lvl9pPr marL="3770780" indent="-221811" eaLnBrk="0" fontAlgn="base" hangingPunct="0">
              <a:spcBef>
                <a:spcPct val="0"/>
              </a:spcBef>
              <a:spcAft>
                <a:spcPct val="0"/>
              </a:spcAft>
              <a:defRPr sz="2300">
                <a:solidFill>
                  <a:schemeClr val="tx1"/>
                </a:solidFill>
                <a:latin typeface="Arial" charset="0"/>
                <a:ea typeface="ＭＳ Ｐゴシック" charset="0"/>
              </a:defRPr>
            </a:lvl9pPr>
          </a:lstStyle>
          <a:p>
            <a:pPr eaLnBrk="1" hangingPunct="1"/>
            <a:fld id="{5D1D5EF0-7AE7-044E-B414-BDFCAF167294}" type="slidenum">
              <a:rPr lang="en-US" sz="800">
                <a:solidFill>
                  <a:srgbClr val="404040"/>
                </a:solidFill>
                <a:latin typeface="Calibri"/>
              </a:rPr>
              <a:pPr eaLnBrk="1" hangingPunct="1"/>
              <a:t>37</a:t>
            </a:fld>
            <a:endParaRPr lang="en-US" sz="800" dirty="0">
              <a:solidFill>
                <a:srgbClr val="404040"/>
              </a:solidFill>
              <a:latin typeface="Calibri"/>
            </a:endParaRPr>
          </a:p>
        </p:txBody>
      </p:sp>
      <p:sp>
        <p:nvSpPr>
          <p:cNvPr id="133124"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541" eaLnBrk="0" hangingPunct="0">
              <a:defRPr sz="2300">
                <a:solidFill>
                  <a:schemeClr val="tx1"/>
                </a:solidFill>
                <a:latin typeface="Arial" charset="0"/>
                <a:ea typeface="ＭＳ Ｐゴシック" charset="0"/>
                <a:cs typeface="ＭＳ Ｐゴシック" charset="0"/>
              </a:defRPr>
            </a:lvl1pPr>
            <a:lvl2pPr marL="720884" indent="-277263" eaLnBrk="0" hangingPunct="0">
              <a:defRPr sz="2300">
                <a:solidFill>
                  <a:schemeClr val="tx1"/>
                </a:solidFill>
                <a:latin typeface="Arial" charset="0"/>
                <a:ea typeface="ＭＳ Ｐゴシック" charset="0"/>
              </a:defRPr>
            </a:lvl2pPr>
            <a:lvl3pPr marL="1109053" indent="-221811" eaLnBrk="0" hangingPunct="0">
              <a:defRPr sz="2300">
                <a:solidFill>
                  <a:schemeClr val="tx1"/>
                </a:solidFill>
                <a:latin typeface="Arial" charset="0"/>
                <a:ea typeface="ＭＳ Ｐゴシック" charset="0"/>
              </a:defRPr>
            </a:lvl3pPr>
            <a:lvl4pPr marL="1552674" indent="-221811" eaLnBrk="0" hangingPunct="0">
              <a:defRPr sz="2300">
                <a:solidFill>
                  <a:schemeClr val="tx1"/>
                </a:solidFill>
                <a:latin typeface="Arial" charset="0"/>
                <a:ea typeface="ＭＳ Ｐゴシック" charset="0"/>
              </a:defRPr>
            </a:lvl4pPr>
            <a:lvl5pPr marL="1996295" indent="-221811" eaLnBrk="0" hangingPunct="0">
              <a:defRPr sz="2300">
                <a:solidFill>
                  <a:schemeClr val="tx1"/>
                </a:solidFill>
                <a:latin typeface="Arial" charset="0"/>
                <a:ea typeface="ＭＳ Ｐゴシック" charset="0"/>
              </a:defRPr>
            </a:lvl5pPr>
            <a:lvl6pPr marL="2439916" indent="-221811" eaLnBrk="0" fontAlgn="base" hangingPunct="0">
              <a:spcBef>
                <a:spcPct val="0"/>
              </a:spcBef>
              <a:spcAft>
                <a:spcPct val="0"/>
              </a:spcAft>
              <a:defRPr sz="2300">
                <a:solidFill>
                  <a:schemeClr val="tx1"/>
                </a:solidFill>
                <a:latin typeface="Arial" charset="0"/>
                <a:ea typeface="ＭＳ Ｐゴシック" charset="0"/>
              </a:defRPr>
            </a:lvl6pPr>
            <a:lvl7pPr marL="2883538" indent="-221811" eaLnBrk="0" fontAlgn="base" hangingPunct="0">
              <a:spcBef>
                <a:spcPct val="0"/>
              </a:spcBef>
              <a:spcAft>
                <a:spcPct val="0"/>
              </a:spcAft>
              <a:defRPr sz="2300">
                <a:solidFill>
                  <a:schemeClr val="tx1"/>
                </a:solidFill>
                <a:latin typeface="Arial" charset="0"/>
                <a:ea typeface="ＭＳ Ｐゴシック" charset="0"/>
              </a:defRPr>
            </a:lvl7pPr>
            <a:lvl8pPr marL="3327159" indent="-221811" eaLnBrk="0" fontAlgn="base" hangingPunct="0">
              <a:spcBef>
                <a:spcPct val="0"/>
              </a:spcBef>
              <a:spcAft>
                <a:spcPct val="0"/>
              </a:spcAft>
              <a:defRPr sz="2300">
                <a:solidFill>
                  <a:schemeClr val="tx1"/>
                </a:solidFill>
                <a:latin typeface="Arial" charset="0"/>
                <a:ea typeface="ＭＳ Ｐゴシック" charset="0"/>
              </a:defRPr>
            </a:lvl8pPr>
            <a:lvl9pPr marL="3770780" indent="-221811" eaLnBrk="0" fontAlgn="base" hangingPunct="0">
              <a:spcBef>
                <a:spcPct val="0"/>
              </a:spcBef>
              <a:spcAft>
                <a:spcPct val="0"/>
              </a:spcAft>
              <a:defRPr sz="2300">
                <a:solidFill>
                  <a:schemeClr val="tx1"/>
                </a:solidFill>
                <a:latin typeface="Arial" charset="0"/>
                <a:ea typeface="ＭＳ Ｐゴシック" charset="0"/>
              </a:defRPr>
            </a:lvl9pPr>
          </a:lstStyle>
          <a:p>
            <a:pPr eaLnBrk="1" hangingPunct="1"/>
            <a:r>
              <a:rPr lang="en-US" sz="800" dirty="0">
                <a:solidFill>
                  <a:srgbClr val="404040"/>
                </a:solidFill>
                <a:latin typeface="Calibri"/>
              </a:rPr>
              <a:t>© 2012 Lancope, Inc. All rights reserved.</a:t>
            </a:r>
          </a:p>
        </p:txBody>
      </p:sp>
      <p:sp>
        <p:nvSpPr>
          <p:cNvPr id="6" name="Header Placeholder 5"/>
          <p:cNvSpPr>
            <a:spLocks noGrp="1"/>
          </p:cNvSpPr>
          <p:nvPr>
            <p:ph type="hdr" sz="quarter"/>
          </p:nvPr>
        </p:nvSpPr>
        <p:spPr/>
        <p:txBody>
          <a:bodyPr/>
          <a:lstStyle/>
          <a:p>
            <a:pPr>
              <a:defRPr/>
            </a:pPr>
            <a:r>
              <a:rPr lang="en-US" smtClean="0"/>
              <a:t>StealthWatch System v6.2 Partner Training</a:t>
            </a: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51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a:rPr>
              <a:t>This will bring up Top Conversations for the time of the traffic spike. Reference the suspect internal host, when the Internet system received the data, what port was used, and how much data was sent.</a:t>
            </a:r>
          </a:p>
        </p:txBody>
      </p:sp>
      <p:sp>
        <p:nvSpPr>
          <p:cNvPr id="1351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Arial" charset="0"/>
                <a:ea typeface="ＭＳ Ｐゴシック" charset="0"/>
                <a:cs typeface="ＭＳ Ｐゴシック" charset="0"/>
              </a:defRPr>
            </a:lvl1pPr>
            <a:lvl2pPr marL="720884" indent="-277263" eaLnBrk="0" hangingPunct="0">
              <a:defRPr sz="2300">
                <a:solidFill>
                  <a:schemeClr val="tx1"/>
                </a:solidFill>
                <a:latin typeface="Arial" charset="0"/>
                <a:ea typeface="ＭＳ Ｐゴシック" charset="0"/>
              </a:defRPr>
            </a:lvl2pPr>
            <a:lvl3pPr marL="1109053" indent="-221811" eaLnBrk="0" hangingPunct="0">
              <a:defRPr sz="2300">
                <a:solidFill>
                  <a:schemeClr val="tx1"/>
                </a:solidFill>
                <a:latin typeface="Arial" charset="0"/>
                <a:ea typeface="ＭＳ Ｐゴシック" charset="0"/>
              </a:defRPr>
            </a:lvl3pPr>
            <a:lvl4pPr marL="1552674" indent="-221811" eaLnBrk="0" hangingPunct="0">
              <a:defRPr sz="2300">
                <a:solidFill>
                  <a:schemeClr val="tx1"/>
                </a:solidFill>
                <a:latin typeface="Arial" charset="0"/>
                <a:ea typeface="ＭＳ Ｐゴシック" charset="0"/>
              </a:defRPr>
            </a:lvl4pPr>
            <a:lvl5pPr marL="1996295" indent="-221811" eaLnBrk="0" hangingPunct="0">
              <a:defRPr sz="2300">
                <a:solidFill>
                  <a:schemeClr val="tx1"/>
                </a:solidFill>
                <a:latin typeface="Arial" charset="0"/>
                <a:ea typeface="ＭＳ Ｐゴシック" charset="0"/>
              </a:defRPr>
            </a:lvl5pPr>
            <a:lvl6pPr marL="2439916" indent="-221811" eaLnBrk="0" fontAlgn="base" hangingPunct="0">
              <a:spcBef>
                <a:spcPct val="0"/>
              </a:spcBef>
              <a:spcAft>
                <a:spcPct val="0"/>
              </a:spcAft>
              <a:defRPr sz="2300">
                <a:solidFill>
                  <a:schemeClr val="tx1"/>
                </a:solidFill>
                <a:latin typeface="Arial" charset="0"/>
                <a:ea typeface="ＭＳ Ｐゴシック" charset="0"/>
              </a:defRPr>
            </a:lvl6pPr>
            <a:lvl7pPr marL="2883538" indent="-221811" eaLnBrk="0" fontAlgn="base" hangingPunct="0">
              <a:spcBef>
                <a:spcPct val="0"/>
              </a:spcBef>
              <a:spcAft>
                <a:spcPct val="0"/>
              </a:spcAft>
              <a:defRPr sz="2300">
                <a:solidFill>
                  <a:schemeClr val="tx1"/>
                </a:solidFill>
                <a:latin typeface="Arial" charset="0"/>
                <a:ea typeface="ＭＳ Ｐゴシック" charset="0"/>
              </a:defRPr>
            </a:lvl7pPr>
            <a:lvl8pPr marL="3327159" indent="-221811" eaLnBrk="0" fontAlgn="base" hangingPunct="0">
              <a:spcBef>
                <a:spcPct val="0"/>
              </a:spcBef>
              <a:spcAft>
                <a:spcPct val="0"/>
              </a:spcAft>
              <a:defRPr sz="2300">
                <a:solidFill>
                  <a:schemeClr val="tx1"/>
                </a:solidFill>
                <a:latin typeface="Arial" charset="0"/>
                <a:ea typeface="ＭＳ Ｐゴシック" charset="0"/>
              </a:defRPr>
            </a:lvl8pPr>
            <a:lvl9pPr marL="3770780" indent="-221811" eaLnBrk="0" fontAlgn="base" hangingPunct="0">
              <a:spcBef>
                <a:spcPct val="0"/>
              </a:spcBef>
              <a:spcAft>
                <a:spcPct val="0"/>
              </a:spcAft>
              <a:defRPr sz="2300">
                <a:solidFill>
                  <a:schemeClr val="tx1"/>
                </a:solidFill>
                <a:latin typeface="Arial" charset="0"/>
                <a:ea typeface="ＭＳ Ｐゴシック" charset="0"/>
              </a:defRPr>
            </a:lvl9pPr>
          </a:lstStyle>
          <a:p>
            <a:pPr eaLnBrk="1" hangingPunct="1"/>
            <a:fld id="{F6730FBD-BDBD-0B45-A098-37A7C802345D}" type="slidenum">
              <a:rPr lang="en-US" sz="800">
                <a:solidFill>
                  <a:srgbClr val="404040"/>
                </a:solidFill>
                <a:latin typeface="Calibri"/>
              </a:rPr>
              <a:pPr eaLnBrk="1" hangingPunct="1"/>
              <a:t>38</a:t>
            </a:fld>
            <a:endParaRPr lang="en-US" sz="800" dirty="0">
              <a:solidFill>
                <a:srgbClr val="404040"/>
              </a:solidFill>
              <a:latin typeface="Calibri"/>
            </a:endParaRPr>
          </a:p>
        </p:txBody>
      </p:sp>
      <p:sp>
        <p:nvSpPr>
          <p:cNvPr id="135172"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541" eaLnBrk="0" hangingPunct="0">
              <a:defRPr sz="2300">
                <a:solidFill>
                  <a:schemeClr val="tx1"/>
                </a:solidFill>
                <a:latin typeface="Arial" charset="0"/>
                <a:ea typeface="ＭＳ Ｐゴシック" charset="0"/>
                <a:cs typeface="ＭＳ Ｐゴシック" charset="0"/>
              </a:defRPr>
            </a:lvl1pPr>
            <a:lvl2pPr marL="720884" indent="-277263" eaLnBrk="0" hangingPunct="0">
              <a:defRPr sz="2300">
                <a:solidFill>
                  <a:schemeClr val="tx1"/>
                </a:solidFill>
                <a:latin typeface="Arial" charset="0"/>
                <a:ea typeface="ＭＳ Ｐゴシック" charset="0"/>
              </a:defRPr>
            </a:lvl2pPr>
            <a:lvl3pPr marL="1109053" indent="-221811" eaLnBrk="0" hangingPunct="0">
              <a:defRPr sz="2300">
                <a:solidFill>
                  <a:schemeClr val="tx1"/>
                </a:solidFill>
                <a:latin typeface="Arial" charset="0"/>
                <a:ea typeface="ＭＳ Ｐゴシック" charset="0"/>
              </a:defRPr>
            </a:lvl3pPr>
            <a:lvl4pPr marL="1552674" indent="-221811" eaLnBrk="0" hangingPunct="0">
              <a:defRPr sz="2300">
                <a:solidFill>
                  <a:schemeClr val="tx1"/>
                </a:solidFill>
                <a:latin typeface="Arial" charset="0"/>
                <a:ea typeface="ＭＳ Ｐゴシック" charset="0"/>
              </a:defRPr>
            </a:lvl4pPr>
            <a:lvl5pPr marL="1996295" indent="-221811" eaLnBrk="0" hangingPunct="0">
              <a:defRPr sz="2300">
                <a:solidFill>
                  <a:schemeClr val="tx1"/>
                </a:solidFill>
                <a:latin typeface="Arial" charset="0"/>
                <a:ea typeface="ＭＳ Ｐゴシック" charset="0"/>
              </a:defRPr>
            </a:lvl5pPr>
            <a:lvl6pPr marL="2439916" indent="-221811" eaLnBrk="0" fontAlgn="base" hangingPunct="0">
              <a:spcBef>
                <a:spcPct val="0"/>
              </a:spcBef>
              <a:spcAft>
                <a:spcPct val="0"/>
              </a:spcAft>
              <a:defRPr sz="2300">
                <a:solidFill>
                  <a:schemeClr val="tx1"/>
                </a:solidFill>
                <a:latin typeface="Arial" charset="0"/>
                <a:ea typeface="ＭＳ Ｐゴシック" charset="0"/>
              </a:defRPr>
            </a:lvl6pPr>
            <a:lvl7pPr marL="2883538" indent="-221811" eaLnBrk="0" fontAlgn="base" hangingPunct="0">
              <a:spcBef>
                <a:spcPct val="0"/>
              </a:spcBef>
              <a:spcAft>
                <a:spcPct val="0"/>
              </a:spcAft>
              <a:defRPr sz="2300">
                <a:solidFill>
                  <a:schemeClr val="tx1"/>
                </a:solidFill>
                <a:latin typeface="Arial" charset="0"/>
                <a:ea typeface="ＭＳ Ｐゴシック" charset="0"/>
              </a:defRPr>
            </a:lvl7pPr>
            <a:lvl8pPr marL="3327159" indent="-221811" eaLnBrk="0" fontAlgn="base" hangingPunct="0">
              <a:spcBef>
                <a:spcPct val="0"/>
              </a:spcBef>
              <a:spcAft>
                <a:spcPct val="0"/>
              </a:spcAft>
              <a:defRPr sz="2300">
                <a:solidFill>
                  <a:schemeClr val="tx1"/>
                </a:solidFill>
                <a:latin typeface="Arial" charset="0"/>
                <a:ea typeface="ＭＳ Ｐゴシック" charset="0"/>
              </a:defRPr>
            </a:lvl8pPr>
            <a:lvl9pPr marL="3770780" indent="-221811" eaLnBrk="0" fontAlgn="base" hangingPunct="0">
              <a:spcBef>
                <a:spcPct val="0"/>
              </a:spcBef>
              <a:spcAft>
                <a:spcPct val="0"/>
              </a:spcAft>
              <a:defRPr sz="2300">
                <a:solidFill>
                  <a:schemeClr val="tx1"/>
                </a:solidFill>
                <a:latin typeface="Arial" charset="0"/>
                <a:ea typeface="ＭＳ Ｐゴシック" charset="0"/>
              </a:defRPr>
            </a:lvl9pPr>
          </a:lstStyle>
          <a:p>
            <a:pPr eaLnBrk="1" hangingPunct="1"/>
            <a:r>
              <a:rPr lang="en-US" sz="800" dirty="0">
                <a:solidFill>
                  <a:srgbClr val="404040"/>
                </a:solidFill>
                <a:latin typeface="Calibri"/>
              </a:rPr>
              <a:t>© 2012 Lancope, Inc. All rights reserved.</a:t>
            </a:r>
          </a:p>
        </p:txBody>
      </p:sp>
      <p:sp>
        <p:nvSpPr>
          <p:cNvPr id="6" name="Header Placeholder 5"/>
          <p:cNvSpPr>
            <a:spLocks noGrp="1"/>
          </p:cNvSpPr>
          <p:nvPr>
            <p:ph type="hdr" sz="quarter"/>
          </p:nvPr>
        </p:nvSpPr>
        <p:spPr/>
        <p:txBody>
          <a:bodyPr/>
          <a:lstStyle/>
          <a:p>
            <a:pPr>
              <a:defRPr/>
            </a:pPr>
            <a:r>
              <a:rPr lang="en-US" smtClean="0"/>
              <a:t>StealthWatch System v6.2 Partner Training</a:t>
            </a: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72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a:endParaRPr>
          </a:p>
        </p:txBody>
      </p:sp>
      <p:sp>
        <p:nvSpPr>
          <p:cNvPr id="1372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Arial" charset="0"/>
                <a:ea typeface="ＭＳ Ｐゴシック" charset="0"/>
                <a:cs typeface="ＭＳ Ｐゴシック" charset="0"/>
              </a:defRPr>
            </a:lvl1pPr>
            <a:lvl2pPr marL="720884" indent="-277263" eaLnBrk="0" hangingPunct="0">
              <a:defRPr sz="2300">
                <a:solidFill>
                  <a:schemeClr val="tx1"/>
                </a:solidFill>
                <a:latin typeface="Arial" charset="0"/>
                <a:ea typeface="ＭＳ Ｐゴシック" charset="0"/>
              </a:defRPr>
            </a:lvl2pPr>
            <a:lvl3pPr marL="1109053" indent="-221811" eaLnBrk="0" hangingPunct="0">
              <a:defRPr sz="2300">
                <a:solidFill>
                  <a:schemeClr val="tx1"/>
                </a:solidFill>
                <a:latin typeface="Arial" charset="0"/>
                <a:ea typeface="ＭＳ Ｐゴシック" charset="0"/>
              </a:defRPr>
            </a:lvl3pPr>
            <a:lvl4pPr marL="1552674" indent="-221811" eaLnBrk="0" hangingPunct="0">
              <a:defRPr sz="2300">
                <a:solidFill>
                  <a:schemeClr val="tx1"/>
                </a:solidFill>
                <a:latin typeface="Arial" charset="0"/>
                <a:ea typeface="ＭＳ Ｐゴシック" charset="0"/>
              </a:defRPr>
            </a:lvl4pPr>
            <a:lvl5pPr marL="1996295" indent="-221811" eaLnBrk="0" hangingPunct="0">
              <a:defRPr sz="2300">
                <a:solidFill>
                  <a:schemeClr val="tx1"/>
                </a:solidFill>
                <a:latin typeface="Arial" charset="0"/>
                <a:ea typeface="ＭＳ Ｐゴシック" charset="0"/>
              </a:defRPr>
            </a:lvl5pPr>
            <a:lvl6pPr marL="2439916" indent="-221811" eaLnBrk="0" fontAlgn="base" hangingPunct="0">
              <a:spcBef>
                <a:spcPct val="0"/>
              </a:spcBef>
              <a:spcAft>
                <a:spcPct val="0"/>
              </a:spcAft>
              <a:defRPr sz="2300">
                <a:solidFill>
                  <a:schemeClr val="tx1"/>
                </a:solidFill>
                <a:latin typeface="Arial" charset="0"/>
                <a:ea typeface="ＭＳ Ｐゴシック" charset="0"/>
              </a:defRPr>
            </a:lvl6pPr>
            <a:lvl7pPr marL="2883538" indent="-221811" eaLnBrk="0" fontAlgn="base" hangingPunct="0">
              <a:spcBef>
                <a:spcPct val="0"/>
              </a:spcBef>
              <a:spcAft>
                <a:spcPct val="0"/>
              </a:spcAft>
              <a:defRPr sz="2300">
                <a:solidFill>
                  <a:schemeClr val="tx1"/>
                </a:solidFill>
                <a:latin typeface="Arial" charset="0"/>
                <a:ea typeface="ＭＳ Ｐゴシック" charset="0"/>
              </a:defRPr>
            </a:lvl7pPr>
            <a:lvl8pPr marL="3327159" indent="-221811" eaLnBrk="0" fontAlgn="base" hangingPunct="0">
              <a:spcBef>
                <a:spcPct val="0"/>
              </a:spcBef>
              <a:spcAft>
                <a:spcPct val="0"/>
              </a:spcAft>
              <a:defRPr sz="2300">
                <a:solidFill>
                  <a:schemeClr val="tx1"/>
                </a:solidFill>
                <a:latin typeface="Arial" charset="0"/>
                <a:ea typeface="ＭＳ Ｐゴシック" charset="0"/>
              </a:defRPr>
            </a:lvl8pPr>
            <a:lvl9pPr marL="3770780" indent="-221811" eaLnBrk="0" fontAlgn="base" hangingPunct="0">
              <a:spcBef>
                <a:spcPct val="0"/>
              </a:spcBef>
              <a:spcAft>
                <a:spcPct val="0"/>
              </a:spcAft>
              <a:defRPr sz="2300">
                <a:solidFill>
                  <a:schemeClr val="tx1"/>
                </a:solidFill>
                <a:latin typeface="Arial" charset="0"/>
                <a:ea typeface="ＭＳ Ｐゴシック" charset="0"/>
              </a:defRPr>
            </a:lvl9pPr>
          </a:lstStyle>
          <a:p>
            <a:pPr eaLnBrk="1" hangingPunct="1"/>
            <a:fld id="{76E9FE4B-7D99-B142-9D77-662BC89678A5}" type="slidenum">
              <a:rPr lang="en-US" sz="800">
                <a:solidFill>
                  <a:srgbClr val="404040"/>
                </a:solidFill>
                <a:latin typeface="Calibri"/>
              </a:rPr>
              <a:pPr eaLnBrk="1" hangingPunct="1"/>
              <a:t>39</a:t>
            </a:fld>
            <a:endParaRPr lang="en-US" sz="800" dirty="0">
              <a:solidFill>
                <a:srgbClr val="404040"/>
              </a:solidFill>
              <a:latin typeface="Calibri"/>
            </a:endParaRPr>
          </a:p>
        </p:txBody>
      </p:sp>
      <p:sp>
        <p:nvSpPr>
          <p:cNvPr id="137220"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541" eaLnBrk="0" hangingPunct="0">
              <a:defRPr sz="2300">
                <a:solidFill>
                  <a:schemeClr val="tx1"/>
                </a:solidFill>
                <a:latin typeface="Arial" charset="0"/>
                <a:ea typeface="ＭＳ Ｐゴシック" charset="0"/>
                <a:cs typeface="ＭＳ Ｐゴシック" charset="0"/>
              </a:defRPr>
            </a:lvl1pPr>
            <a:lvl2pPr marL="720884" indent="-277263" eaLnBrk="0" hangingPunct="0">
              <a:defRPr sz="2300">
                <a:solidFill>
                  <a:schemeClr val="tx1"/>
                </a:solidFill>
                <a:latin typeface="Arial" charset="0"/>
                <a:ea typeface="ＭＳ Ｐゴシック" charset="0"/>
              </a:defRPr>
            </a:lvl2pPr>
            <a:lvl3pPr marL="1109053" indent="-221811" eaLnBrk="0" hangingPunct="0">
              <a:defRPr sz="2300">
                <a:solidFill>
                  <a:schemeClr val="tx1"/>
                </a:solidFill>
                <a:latin typeface="Arial" charset="0"/>
                <a:ea typeface="ＭＳ Ｐゴシック" charset="0"/>
              </a:defRPr>
            </a:lvl3pPr>
            <a:lvl4pPr marL="1552674" indent="-221811" eaLnBrk="0" hangingPunct="0">
              <a:defRPr sz="2300">
                <a:solidFill>
                  <a:schemeClr val="tx1"/>
                </a:solidFill>
                <a:latin typeface="Arial" charset="0"/>
                <a:ea typeface="ＭＳ Ｐゴシック" charset="0"/>
              </a:defRPr>
            </a:lvl4pPr>
            <a:lvl5pPr marL="1996295" indent="-221811" eaLnBrk="0" hangingPunct="0">
              <a:defRPr sz="2300">
                <a:solidFill>
                  <a:schemeClr val="tx1"/>
                </a:solidFill>
                <a:latin typeface="Arial" charset="0"/>
                <a:ea typeface="ＭＳ Ｐゴシック" charset="0"/>
              </a:defRPr>
            </a:lvl5pPr>
            <a:lvl6pPr marL="2439916" indent="-221811" eaLnBrk="0" fontAlgn="base" hangingPunct="0">
              <a:spcBef>
                <a:spcPct val="0"/>
              </a:spcBef>
              <a:spcAft>
                <a:spcPct val="0"/>
              </a:spcAft>
              <a:defRPr sz="2300">
                <a:solidFill>
                  <a:schemeClr val="tx1"/>
                </a:solidFill>
                <a:latin typeface="Arial" charset="0"/>
                <a:ea typeface="ＭＳ Ｐゴシック" charset="0"/>
              </a:defRPr>
            </a:lvl6pPr>
            <a:lvl7pPr marL="2883538" indent="-221811" eaLnBrk="0" fontAlgn="base" hangingPunct="0">
              <a:spcBef>
                <a:spcPct val="0"/>
              </a:spcBef>
              <a:spcAft>
                <a:spcPct val="0"/>
              </a:spcAft>
              <a:defRPr sz="2300">
                <a:solidFill>
                  <a:schemeClr val="tx1"/>
                </a:solidFill>
                <a:latin typeface="Arial" charset="0"/>
                <a:ea typeface="ＭＳ Ｐゴシック" charset="0"/>
              </a:defRPr>
            </a:lvl7pPr>
            <a:lvl8pPr marL="3327159" indent="-221811" eaLnBrk="0" fontAlgn="base" hangingPunct="0">
              <a:spcBef>
                <a:spcPct val="0"/>
              </a:spcBef>
              <a:spcAft>
                <a:spcPct val="0"/>
              </a:spcAft>
              <a:defRPr sz="2300">
                <a:solidFill>
                  <a:schemeClr val="tx1"/>
                </a:solidFill>
                <a:latin typeface="Arial" charset="0"/>
                <a:ea typeface="ＭＳ Ｐゴシック" charset="0"/>
              </a:defRPr>
            </a:lvl8pPr>
            <a:lvl9pPr marL="3770780" indent="-221811" eaLnBrk="0" fontAlgn="base" hangingPunct="0">
              <a:spcBef>
                <a:spcPct val="0"/>
              </a:spcBef>
              <a:spcAft>
                <a:spcPct val="0"/>
              </a:spcAft>
              <a:defRPr sz="2300">
                <a:solidFill>
                  <a:schemeClr val="tx1"/>
                </a:solidFill>
                <a:latin typeface="Arial" charset="0"/>
                <a:ea typeface="ＭＳ Ｐゴシック" charset="0"/>
              </a:defRPr>
            </a:lvl9pPr>
          </a:lstStyle>
          <a:p>
            <a:pPr eaLnBrk="1" hangingPunct="1"/>
            <a:r>
              <a:rPr lang="en-US" sz="800" dirty="0">
                <a:solidFill>
                  <a:srgbClr val="404040"/>
                </a:solidFill>
                <a:latin typeface="Calibri"/>
              </a:rPr>
              <a:t>© 2012 Lancope, Inc. All rights reserved.</a:t>
            </a:r>
          </a:p>
        </p:txBody>
      </p:sp>
      <p:sp>
        <p:nvSpPr>
          <p:cNvPr id="6" name="Header Placeholder 5"/>
          <p:cNvSpPr>
            <a:spLocks noGrp="1"/>
          </p:cNvSpPr>
          <p:nvPr>
            <p:ph type="hdr" sz="quarter"/>
          </p:nvPr>
        </p:nvSpPr>
        <p:spPr/>
        <p:txBody>
          <a:bodyPr/>
          <a:lstStyle/>
          <a:p>
            <a:pPr>
              <a:defRPr/>
            </a:pPr>
            <a:r>
              <a:rPr lang="en-US" smtClean="0"/>
              <a:t>StealthWatch System v6.2 Partner Training</a:t>
            </a: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92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a:rPr>
              <a:t>The associated Alarm Table for the Suspect Data Loss alarms will illustrate when the alarms triggered, which host was uploading data, what group the host was a member of (Compliance Hosts above), and how much data was uploaded.</a:t>
            </a:r>
          </a:p>
          <a:p>
            <a:r>
              <a:rPr lang="en-US" dirty="0">
                <a:latin typeface="Calibri"/>
              </a:rPr>
              <a:t>Simply click the associated flows button to view details of where the traffic went.</a:t>
            </a:r>
          </a:p>
        </p:txBody>
      </p:sp>
      <p:sp>
        <p:nvSpPr>
          <p:cNvPr id="1392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Arial" charset="0"/>
                <a:ea typeface="ＭＳ Ｐゴシック" charset="0"/>
                <a:cs typeface="ＭＳ Ｐゴシック" charset="0"/>
              </a:defRPr>
            </a:lvl1pPr>
            <a:lvl2pPr marL="720884" indent="-277263" eaLnBrk="0" hangingPunct="0">
              <a:defRPr sz="2300">
                <a:solidFill>
                  <a:schemeClr val="tx1"/>
                </a:solidFill>
                <a:latin typeface="Arial" charset="0"/>
                <a:ea typeface="ＭＳ Ｐゴシック" charset="0"/>
              </a:defRPr>
            </a:lvl2pPr>
            <a:lvl3pPr marL="1109053" indent="-221811" eaLnBrk="0" hangingPunct="0">
              <a:defRPr sz="2300">
                <a:solidFill>
                  <a:schemeClr val="tx1"/>
                </a:solidFill>
                <a:latin typeface="Arial" charset="0"/>
                <a:ea typeface="ＭＳ Ｐゴシック" charset="0"/>
              </a:defRPr>
            </a:lvl3pPr>
            <a:lvl4pPr marL="1552674" indent="-221811" eaLnBrk="0" hangingPunct="0">
              <a:defRPr sz="2300">
                <a:solidFill>
                  <a:schemeClr val="tx1"/>
                </a:solidFill>
                <a:latin typeface="Arial" charset="0"/>
                <a:ea typeface="ＭＳ Ｐゴシック" charset="0"/>
              </a:defRPr>
            </a:lvl4pPr>
            <a:lvl5pPr marL="1996295" indent="-221811" eaLnBrk="0" hangingPunct="0">
              <a:defRPr sz="2300">
                <a:solidFill>
                  <a:schemeClr val="tx1"/>
                </a:solidFill>
                <a:latin typeface="Arial" charset="0"/>
                <a:ea typeface="ＭＳ Ｐゴシック" charset="0"/>
              </a:defRPr>
            </a:lvl5pPr>
            <a:lvl6pPr marL="2439916" indent="-221811" eaLnBrk="0" fontAlgn="base" hangingPunct="0">
              <a:spcBef>
                <a:spcPct val="0"/>
              </a:spcBef>
              <a:spcAft>
                <a:spcPct val="0"/>
              </a:spcAft>
              <a:defRPr sz="2300">
                <a:solidFill>
                  <a:schemeClr val="tx1"/>
                </a:solidFill>
                <a:latin typeface="Arial" charset="0"/>
                <a:ea typeface="ＭＳ Ｐゴシック" charset="0"/>
              </a:defRPr>
            </a:lvl6pPr>
            <a:lvl7pPr marL="2883538" indent="-221811" eaLnBrk="0" fontAlgn="base" hangingPunct="0">
              <a:spcBef>
                <a:spcPct val="0"/>
              </a:spcBef>
              <a:spcAft>
                <a:spcPct val="0"/>
              </a:spcAft>
              <a:defRPr sz="2300">
                <a:solidFill>
                  <a:schemeClr val="tx1"/>
                </a:solidFill>
                <a:latin typeface="Arial" charset="0"/>
                <a:ea typeface="ＭＳ Ｐゴシック" charset="0"/>
              </a:defRPr>
            </a:lvl7pPr>
            <a:lvl8pPr marL="3327159" indent="-221811" eaLnBrk="0" fontAlgn="base" hangingPunct="0">
              <a:spcBef>
                <a:spcPct val="0"/>
              </a:spcBef>
              <a:spcAft>
                <a:spcPct val="0"/>
              </a:spcAft>
              <a:defRPr sz="2300">
                <a:solidFill>
                  <a:schemeClr val="tx1"/>
                </a:solidFill>
                <a:latin typeface="Arial" charset="0"/>
                <a:ea typeface="ＭＳ Ｐゴシック" charset="0"/>
              </a:defRPr>
            </a:lvl8pPr>
            <a:lvl9pPr marL="3770780" indent="-221811" eaLnBrk="0" fontAlgn="base" hangingPunct="0">
              <a:spcBef>
                <a:spcPct val="0"/>
              </a:spcBef>
              <a:spcAft>
                <a:spcPct val="0"/>
              </a:spcAft>
              <a:defRPr sz="2300">
                <a:solidFill>
                  <a:schemeClr val="tx1"/>
                </a:solidFill>
                <a:latin typeface="Arial" charset="0"/>
                <a:ea typeface="ＭＳ Ｐゴシック" charset="0"/>
              </a:defRPr>
            </a:lvl9pPr>
          </a:lstStyle>
          <a:p>
            <a:pPr eaLnBrk="1" hangingPunct="1"/>
            <a:fld id="{762C0784-DA11-7C4C-905B-731864954C6F}" type="slidenum">
              <a:rPr lang="en-US" sz="800">
                <a:solidFill>
                  <a:srgbClr val="404040"/>
                </a:solidFill>
                <a:latin typeface="Calibri"/>
              </a:rPr>
              <a:pPr eaLnBrk="1" hangingPunct="1"/>
              <a:t>40</a:t>
            </a:fld>
            <a:endParaRPr lang="en-US" sz="800" dirty="0">
              <a:solidFill>
                <a:srgbClr val="404040"/>
              </a:solidFill>
              <a:latin typeface="Calibri"/>
            </a:endParaRPr>
          </a:p>
        </p:txBody>
      </p:sp>
      <p:sp>
        <p:nvSpPr>
          <p:cNvPr id="139268"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541" eaLnBrk="0" hangingPunct="0">
              <a:defRPr sz="2300">
                <a:solidFill>
                  <a:schemeClr val="tx1"/>
                </a:solidFill>
                <a:latin typeface="Arial" charset="0"/>
                <a:ea typeface="ＭＳ Ｐゴシック" charset="0"/>
                <a:cs typeface="ＭＳ Ｐゴシック" charset="0"/>
              </a:defRPr>
            </a:lvl1pPr>
            <a:lvl2pPr marL="720884" indent="-277263" eaLnBrk="0" hangingPunct="0">
              <a:defRPr sz="2300">
                <a:solidFill>
                  <a:schemeClr val="tx1"/>
                </a:solidFill>
                <a:latin typeface="Arial" charset="0"/>
                <a:ea typeface="ＭＳ Ｐゴシック" charset="0"/>
              </a:defRPr>
            </a:lvl2pPr>
            <a:lvl3pPr marL="1109053" indent="-221811" eaLnBrk="0" hangingPunct="0">
              <a:defRPr sz="2300">
                <a:solidFill>
                  <a:schemeClr val="tx1"/>
                </a:solidFill>
                <a:latin typeface="Arial" charset="0"/>
                <a:ea typeface="ＭＳ Ｐゴシック" charset="0"/>
              </a:defRPr>
            </a:lvl3pPr>
            <a:lvl4pPr marL="1552674" indent="-221811" eaLnBrk="0" hangingPunct="0">
              <a:defRPr sz="2300">
                <a:solidFill>
                  <a:schemeClr val="tx1"/>
                </a:solidFill>
                <a:latin typeface="Arial" charset="0"/>
                <a:ea typeface="ＭＳ Ｐゴシック" charset="0"/>
              </a:defRPr>
            </a:lvl4pPr>
            <a:lvl5pPr marL="1996295" indent="-221811" eaLnBrk="0" hangingPunct="0">
              <a:defRPr sz="2300">
                <a:solidFill>
                  <a:schemeClr val="tx1"/>
                </a:solidFill>
                <a:latin typeface="Arial" charset="0"/>
                <a:ea typeface="ＭＳ Ｐゴシック" charset="0"/>
              </a:defRPr>
            </a:lvl5pPr>
            <a:lvl6pPr marL="2439916" indent="-221811" eaLnBrk="0" fontAlgn="base" hangingPunct="0">
              <a:spcBef>
                <a:spcPct val="0"/>
              </a:spcBef>
              <a:spcAft>
                <a:spcPct val="0"/>
              </a:spcAft>
              <a:defRPr sz="2300">
                <a:solidFill>
                  <a:schemeClr val="tx1"/>
                </a:solidFill>
                <a:latin typeface="Arial" charset="0"/>
                <a:ea typeface="ＭＳ Ｐゴシック" charset="0"/>
              </a:defRPr>
            </a:lvl6pPr>
            <a:lvl7pPr marL="2883538" indent="-221811" eaLnBrk="0" fontAlgn="base" hangingPunct="0">
              <a:spcBef>
                <a:spcPct val="0"/>
              </a:spcBef>
              <a:spcAft>
                <a:spcPct val="0"/>
              </a:spcAft>
              <a:defRPr sz="2300">
                <a:solidFill>
                  <a:schemeClr val="tx1"/>
                </a:solidFill>
                <a:latin typeface="Arial" charset="0"/>
                <a:ea typeface="ＭＳ Ｐゴシック" charset="0"/>
              </a:defRPr>
            </a:lvl7pPr>
            <a:lvl8pPr marL="3327159" indent="-221811" eaLnBrk="0" fontAlgn="base" hangingPunct="0">
              <a:spcBef>
                <a:spcPct val="0"/>
              </a:spcBef>
              <a:spcAft>
                <a:spcPct val="0"/>
              </a:spcAft>
              <a:defRPr sz="2300">
                <a:solidFill>
                  <a:schemeClr val="tx1"/>
                </a:solidFill>
                <a:latin typeface="Arial" charset="0"/>
                <a:ea typeface="ＭＳ Ｐゴシック" charset="0"/>
              </a:defRPr>
            </a:lvl8pPr>
            <a:lvl9pPr marL="3770780" indent="-221811" eaLnBrk="0" fontAlgn="base" hangingPunct="0">
              <a:spcBef>
                <a:spcPct val="0"/>
              </a:spcBef>
              <a:spcAft>
                <a:spcPct val="0"/>
              </a:spcAft>
              <a:defRPr sz="2300">
                <a:solidFill>
                  <a:schemeClr val="tx1"/>
                </a:solidFill>
                <a:latin typeface="Arial" charset="0"/>
                <a:ea typeface="ＭＳ Ｐゴシック" charset="0"/>
              </a:defRPr>
            </a:lvl9pPr>
          </a:lstStyle>
          <a:p>
            <a:pPr eaLnBrk="1" hangingPunct="1"/>
            <a:r>
              <a:rPr lang="en-US" sz="800" dirty="0">
                <a:solidFill>
                  <a:srgbClr val="404040"/>
                </a:solidFill>
                <a:latin typeface="Calibri"/>
              </a:rPr>
              <a:t>© 2012 Lancope, Inc. All rights reserved.</a:t>
            </a:r>
          </a:p>
        </p:txBody>
      </p:sp>
      <p:sp>
        <p:nvSpPr>
          <p:cNvPr id="6" name="Header Placeholder 5"/>
          <p:cNvSpPr>
            <a:spLocks noGrp="1"/>
          </p:cNvSpPr>
          <p:nvPr>
            <p:ph type="hdr" sz="quarter"/>
          </p:nvPr>
        </p:nvSpPr>
        <p:spPr/>
        <p:txBody>
          <a:bodyPr/>
          <a:lstStyle/>
          <a:p>
            <a:pPr>
              <a:defRPr/>
            </a:pPr>
            <a:r>
              <a:rPr lang="en-US" smtClean="0"/>
              <a:t>StealthWatch System v6.2 Partner Training</a:t>
            </a: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13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a:rPr>
              <a:t>Viewing the Quick View for the associated flows illustrates all details on where the traffic went, how much was transferred, and what path was taken through the network.</a:t>
            </a:r>
          </a:p>
        </p:txBody>
      </p:sp>
      <p:sp>
        <p:nvSpPr>
          <p:cNvPr id="1413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Arial" charset="0"/>
                <a:ea typeface="ＭＳ Ｐゴシック" charset="0"/>
                <a:cs typeface="ＭＳ Ｐゴシック" charset="0"/>
              </a:defRPr>
            </a:lvl1pPr>
            <a:lvl2pPr marL="720884" indent="-277263" eaLnBrk="0" hangingPunct="0">
              <a:defRPr sz="2300">
                <a:solidFill>
                  <a:schemeClr val="tx1"/>
                </a:solidFill>
                <a:latin typeface="Arial" charset="0"/>
                <a:ea typeface="ＭＳ Ｐゴシック" charset="0"/>
              </a:defRPr>
            </a:lvl2pPr>
            <a:lvl3pPr marL="1109053" indent="-221811" eaLnBrk="0" hangingPunct="0">
              <a:defRPr sz="2300">
                <a:solidFill>
                  <a:schemeClr val="tx1"/>
                </a:solidFill>
                <a:latin typeface="Arial" charset="0"/>
                <a:ea typeface="ＭＳ Ｐゴシック" charset="0"/>
              </a:defRPr>
            </a:lvl3pPr>
            <a:lvl4pPr marL="1552674" indent="-221811" eaLnBrk="0" hangingPunct="0">
              <a:defRPr sz="2300">
                <a:solidFill>
                  <a:schemeClr val="tx1"/>
                </a:solidFill>
                <a:latin typeface="Arial" charset="0"/>
                <a:ea typeface="ＭＳ Ｐゴシック" charset="0"/>
              </a:defRPr>
            </a:lvl4pPr>
            <a:lvl5pPr marL="1996295" indent="-221811" eaLnBrk="0" hangingPunct="0">
              <a:defRPr sz="2300">
                <a:solidFill>
                  <a:schemeClr val="tx1"/>
                </a:solidFill>
                <a:latin typeface="Arial" charset="0"/>
                <a:ea typeface="ＭＳ Ｐゴシック" charset="0"/>
              </a:defRPr>
            </a:lvl5pPr>
            <a:lvl6pPr marL="2439916" indent="-221811" eaLnBrk="0" fontAlgn="base" hangingPunct="0">
              <a:spcBef>
                <a:spcPct val="0"/>
              </a:spcBef>
              <a:spcAft>
                <a:spcPct val="0"/>
              </a:spcAft>
              <a:defRPr sz="2300">
                <a:solidFill>
                  <a:schemeClr val="tx1"/>
                </a:solidFill>
                <a:latin typeface="Arial" charset="0"/>
                <a:ea typeface="ＭＳ Ｐゴシック" charset="0"/>
              </a:defRPr>
            </a:lvl6pPr>
            <a:lvl7pPr marL="2883538" indent="-221811" eaLnBrk="0" fontAlgn="base" hangingPunct="0">
              <a:spcBef>
                <a:spcPct val="0"/>
              </a:spcBef>
              <a:spcAft>
                <a:spcPct val="0"/>
              </a:spcAft>
              <a:defRPr sz="2300">
                <a:solidFill>
                  <a:schemeClr val="tx1"/>
                </a:solidFill>
                <a:latin typeface="Arial" charset="0"/>
                <a:ea typeface="ＭＳ Ｐゴシック" charset="0"/>
              </a:defRPr>
            </a:lvl7pPr>
            <a:lvl8pPr marL="3327159" indent="-221811" eaLnBrk="0" fontAlgn="base" hangingPunct="0">
              <a:spcBef>
                <a:spcPct val="0"/>
              </a:spcBef>
              <a:spcAft>
                <a:spcPct val="0"/>
              </a:spcAft>
              <a:defRPr sz="2300">
                <a:solidFill>
                  <a:schemeClr val="tx1"/>
                </a:solidFill>
                <a:latin typeface="Arial" charset="0"/>
                <a:ea typeface="ＭＳ Ｐゴシック" charset="0"/>
              </a:defRPr>
            </a:lvl8pPr>
            <a:lvl9pPr marL="3770780" indent="-221811" eaLnBrk="0" fontAlgn="base" hangingPunct="0">
              <a:spcBef>
                <a:spcPct val="0"/>
              </a:spcBef>
              <a:spcAft>
                <a:spcPct val="0"/>
              </a:spcAft>
              <a:defRPr sz="2300">
                <a:solidFill>
                  <a:schemeClr val="tx1"/>
                </a:solidFill>
                <a:latin typeface="Arial" charset="0"/>
                <a:ea typeface="ＭＳ Ｐゴシック" charset="0"/>
              </a:defRPr>
            </a:lvl9pPr>
          </a:lstStyle>
          <a:p>
            <a:pPr eaLnBrk="1" hangingPunct="1"/>
            <a:fld id="{47213F3F-D0C8-C54E-AEDF-B155F501C47C}" type="slidenum">
              <a:rPr lang="en-US" sz="800">
                <a:solidFill>
                  <a:srgbClr val="404040"/>
                </a:solidFill>
                <a:latin typeface="Calibri"/>
              </a:rPr>
              <a:pPr eaLnBrk="1" hangingPunct="1"/>
              <a:t>41</a:t>
            </a:fld>
            <a:endParaRPr lang="en-US" sz="800" dirty="0">
              <a:solidFill>
                <a:srgbClr val="404040"/>
              </a:solidFill>
              <a:latin typeface="Calibri"/>
            </a:endParaRPr>
          </a:p>
        </p:txBody>
      </p:sp>
      <p:sp>
        <p:nvSpPr>
          <p:cNvPr id="141316"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541" eaLnBrk="0" hangingPunct="0">
              <a:defRPr sz="2300">
                <a:solidFill>
                  <a:schemeClr val="tx1"/>
                </a:solidFill>
                <a:latin typeface="Arial" charset="0"/>
                <a:ea typeface="ＭＳ Ｐゴシック" charset="0"/>
                <a:cs typeface="ＭＳ Ｐゴシック" charset="0"/>
              </a:defRPr>
            </a:lvl1pPr>
            <a:lvl2pPr marL="720884" indent="-277263" eaLnBrk="0" hangingPunct="0">
              <a:defRPr sz="2300">
                <a:solidFill>
                  <a:schemeClr val="tx1"/>
                </a:solidFill>
                <a:latin typeface="Arial" charset="0"/>
                <a:ea typeface="ＭＳ Ｐゴシック" charset="0"/>
              </a:defRPr>
            </a:lvl2pPr>
            <a:lvl3pPr marL="1109053" indent="-221811" eaLnBrk="0" hangingPunct="0">
              <a:defRPr sz="2300">
                <a:solidFill>
                  <a:schemeClr val="tx1"/>
                </a:solidFill>
                <a:latin typeface="Arial" charset="0"/>
                <a:ea typeface="ＭＳ Ｐゴシック" charset="0"/>
              </a:defRPr>
            </a:lvl3pPr>
            <a:lvl4pPr marL="1552674" indent="-221811" eaLnBrk="0" hangingPunct="0">
              <a:defRPr sz="2300">
                <a:solidFill>
                  <a:schemeClr val="tx1"/>
                </a:solidFill>
                <a:latin typeface="Arial" charset="0"/>
                <a:ea typeface="ＭＳ Ｐゴシック" charset="0"/>
              </a:defRPr>
            </a:lvl4pPr>
            <a:lvl5pPr marL="1996295" indent="-221811" eaLnBrk="0" hangingPunct="0">
              <a:defRPr sz="2300">
                <a:solidFill>
                  <a:schemeClr val="tx1"/>
                </a:solidFill>
                <a:latin typeface="Arial" charset="0"/>
                <a:ea typeface="ＭＳ Ｐゴシック" charset="0"/>
              </a:defRPr>
            </a:lvl5pPr>
            <a:lvl6pPr marL="2439916" indent="-221811" eaLnBrk="0" fontAlgn="base" hangingPunct="0">
              <a:spcBef>
                <a:spcPct val="0"/>
              </a:spcBef>
              <a:spcAft>
                <a:spcPct val="0"/>
              </a:spcAft>
              <a:defRPr sz="2300">
                <a:solidFill>
                  <a:schemeClr val="tx1"/>
                </a:solidFill>
                <a:latin typeface="Arial" charset="0"/>
                <a:ea typeface="ＭＳ Ｐゴシック" charset="0"/>
              </a:defRPr>
            </a:lvl6pPr>
            <a:lvl7pPr marL="2883538" indent="-221811" eaLnBrk="0" fontAlgn="base" hangingPunct="0">
              <a:spcBef>
                <a:spcPct val="0"/>
              </a:spcBef>
              <a:spcAft>
                <a:spcPct val="0"/>
              </a:spcAft>
              <a:defRPr sz="2300">
                <a:solidFill>
                  <a:schemeClr val="tx1"/>
                </a:solidFill>
                <a:latin typeface="Arial" charset="0"/>
                <a:ea typeface="ＭＳ Ｐゴシック" charset="0"/>
              </a:defRPr>
            </a:lvl7pPr>
            <a:lvl8pPr marL="3327159" indent="-221811" eaLnBrk="0" fontAlgn="base" hangingPunct="0">
              <a:spcBef>
                <a:spcPct val="0"/>
              </a:spcBef>
              <a:spcAft>
                <a:spcPct val="0"/>
              </a:spcAft>
              <a:defRPr sz="2300">
                <a:solidFill>
                  <a:schemeClr val="tx1"/>
                </a:solidFill>
                <a:latin typeface="Arial" charset="0"/>
                <a:ea typeface="ＭＳ Ｐゴシック" charset="0"/>
              </a:defRPr>
            </a:lvl8pPr>
            <a:lvl9pPr marL="3770780" indent="-221811" eaLnBrk="0" fontAlgn="base" hangingPunct="0">
              <a:spcBef>
                <a:spcPct val="0"/>
              </a:spcBef>
              <a:spcAft>
                <a:spcPct val="0"/>
              </a:spcAft>
              <a:defRPr sz="2300">
                <a:solidFill>
                  <a:schemeClr val="tx1"/>
                </a:solidFill>
                <a:latin typeface="Arial" charset="0"/>
                <a:ea typeface="ＭＳ Ｐゴシック" charset="0"/>
              </a:defRPr>
            </a:lvl9pPr>
          </a:lstStyle>
          <a:p>
            <a:pPr eaLnBrk="1" hangingPunct="1"/>
            <a:r>
              <a:rPr lang="en-US" sz="800" dirty="0">
                <a:solidFill>
                  <a:srgbClr val="404040"/>
                </a:solidFill>
                <a:latin typeface="Calibri"/>
              </a:rPr>
              <a:t>© 2012 Lancope, Inc. All rights reserved.</a:t>
            </a:r>
          </a:p>
        </p:txBody>
      </p:sp>
      <p:sp>
        <p:nvSpPr>
          <p:cNvPr id="6" name="Header Placeholder 5"/>
          <p:cNvSpPr>
            <a:spLocks noGrp="1"/>
          </p:cNvSpPr>
          <p:nvPr>
            <p:ph type="hdr" sz="quarter"/>
          </p:nvPr>
        </p:nvSpPr>
        <p:spPr/>
        <p:txBody>
          <a:bodyPr/>
          <a:lstStyle/>
          <a:p>
            <a:pPr>
              <a:defRPr/>
            </a:pPr>
            <a:r>
              <a:rPr lang="en-US" smtClean="0"/>
              <a:t>StealthWatch System v6.2 Partner Training</a:t>
            </a:r>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3368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latin typeface="Arial Narrow" pitchFamily="1" charset="0"/>
            </a:endParaRPr>
          </a:p>
        </p:txBody>
      </p:sp>
      <p:sp>
        <p:nvSpPr>
          <p:cNvPr id="4" name="Slide Number Placeholder 3"/>
          <p:cNvSpPr>
            <a:spLocks noGrp="1"/>
          </p:cNvSpPr>
          <p:nvPr>
            <p:ph type="sldNum" sz="quarter" idx="5"/>
          </p:nvPr>
        </p:nvSpPr>
        <p:spPr/>
        <p:txBody>
          <a:bodyPr/>
          <a:lstStyle/>
          <a:p>
            <a:pPr>
              <a:defRPr/>
            </a:pPr>
            <a:fld id="{DD13B761-D7CE-4569-8C84-B85FDB76E9C4}" type="slidenum">
              <a:rPr lang="en-US" smtClean="0"/>
              <a:pPr>
                <a:defRPr/>
              </a:pPr>
              <a:t>44</a:t>
            </a:fld>
            <a:endParaRPr lang="en-US" dirty="0"/>
          </a:p>
        </p:txBody>
      </p:sp>
      <p:sp>
        <p:nvSpPr>
          <p:cNvPr id="5" name="Footer Placeholder 4"/>
          <p:cNvSpPr>
            <a:spLocks noGrp="1"/>
          </p:cNvSpPr>
          <p:nvPr>
            <p:ph type="ftr" sz="quarter" idx="4"/>
          </p:nvPr>
        </p:nvSpPr>
        <p:spPr/>
        <p:txBody>
          <a:bodyPr/>
          <a:lstStyle/>
          <a:p>
            <a:pPr>
              <a:defRPr/>
            </a:pPr>
            <a:r>
              <a:rPr lang="en-US" smtClean="0"/>
              <a:t>© 2012 Lancope, Inc. All rights reserved.</a:t>
            </a:r>
            <a:endParaRPr lang="en-US"/>
          </a:p>
        </p:txBody>
      </p:sp>
      <p:sp>
        <p:nvSpPr>
          <p:cNvPr id="6" name="Header Placeholder 5"/>
          <p:cNvSpPr>
            <a:spLocks noGrp="1"/>
          </p:cNvSpPr>
          <p:nvPr>
            <p:ph type="hdr" sz="quarter"/>
          </p:nvPr>
        </p:nvSpPr>
        <p:spPr/>
        <p:txBody>
          <a:bodyPr/>
          <a:lstStyle/>
          <a:p>
            <a:pPr>
              <a:defRPr/>
            </a:pPr>
            <a:r>
              <a:rPr lang="en-US" smtClean="0"/>
              <a:t>StealthWatch System v6.2 Partner Training</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1547FB-2579-634D-B0A5-5CC77BD498C0}" type="slidenum">
              <a:rPr lang="en-US" smtClean="0"/>
              <a:t>14</a:t>
            </a:fld>
            <a:endParaRPr lang="en-US"/>
          </a:p>
        </p:txBody>
      </p:sp>
    </p:spTree>
    <p:extLst>
      <p:ext uri="{BB962C8B-B14F-4D97-AF65-F5344CB8AC3E}">
        <p14:creationId xmlns:p14="http://schemas.microsoft.com/office/powerpoint/2010/main" val="3076482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1547FB-2579-634D-B0A5-5CC77BD498C0}" type="slidenum">
              <a:rPr lang="en-US" smtClean="0"/>
              <a:t>15</a:t>
            </a:fld>
            <a:endParaRPr lang="en-US"/>
          </a:p>
        </p:txBody>
      </p:sp>
    </p:spTree>
    <p:extLst>
      <p:ext uri="{BB962C8B-B14F-4D97-AF65-F5344CB8AC3E}">
        <p14:creationId xmlns:p14="http://schemas.microsoft.com/office/powerpoint/2010/main" val="3076482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1547FB-2579-634D-B0A5-5CC77BD498C0}" type="slidenum">
              <a:rPr lang="en-US" smtClean="0"/>
              <a:t>16</a:t>
            </a:fld>
            <a:endParaRPr lang="en-US"/>
          </a:p>
        </p:txBody>
      </p:sp>
    </p:spTree>
    <p:extLst>
      <p:ext uri="{BB962C8B-B14F-4D97-AF65-F5344CB8AC3E}">
        <p14:creationId xmlns:p14="http://schemas.microsoft.com/office/powerpoint/2010/main" val="45017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11547FB-2579-634D-B0A5-5CC77BD498C0}" type="slidenum">
              <a:rPr lang="en-US" smtClean="0"/>
              <a:t>22</a:t>
            </a:fld>
            <a:endParaRPr lang="en-US"/>
          </a:p>
        </p:txBody>
      </p:sp>
    </p:spTree>
    <p:extLst>
      <p:ext uri="{BB962C8B-B14F-4D97-AF65-F5344CB8AC3E}">
        <p14:creationId xmlns:p14="http://schemas.microsoft.com/office/powerpoint/2010/main" val="2040735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D1FAB2-F663-8E4D-B1D3-8AE1F8ABC970}" type="slidenum">
              <a:rPr lang="en-US" smtClean="0"/>
              <a:t>24</a:t>
            </a:fld>
            <a:endParaRPr lang="en-US"/>
          </a:p>
        </p:txBody>
      </p:sp>
    </p:spTree>
    <p:extLst>
      <p:ext uri="{BB962C8B-B14F-4D97-AF65-F5344CB8AC3E}">
        <p14:creationId xmlns:p14="http://schemas.microsoft.com/office/powerpoint/2010/main" val="1440660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43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a:endParaRPr>
          </a:p>
        </p:txBody>
      </p:sp>
      <p:sp>
        <p:nvSpPr>
          <p:cNvPr id="143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Arial" charset="0"/>
                <a:ea typeface="ＭＳ Ｐゴシック" charset="0"/>
                <a:cs typeface="ＭＳ Ｐゴシック" charset="0"/>
              </a:defRPr>
            </a:lvl1pPr>
            <a:lvl2pPr marL="720884" indent="-277263" eaLnBrk="0" hangingPunct="0">
              <a:defRPr sz="2300">
                <a:solidFill>
                  <a:schemeClr val="tx1"/>
                </a:solidFill>
                <a:latin typeface="Arial" charset="0"/>
                <a:ea typeface="ＭＳ Ｐゴシック" charset="0"/>
              </a:defRPr>
            </a:lvl2pPr>
            <a:lvl3pPr marL="1109053" indent="-221811" eaLnBrk="0" hangingPunct="0">
              <a:defRPr sz="2300">
                <a:solidFill>
                  <a:schemeClr val="tx1"/>
                </a:solidFill>
                <a:latin typeface="Arial" charset="0"/>
                <a:ea typeface="ＭＳ Ｐゴシック" charset="0"/>
              </a:defRPr>
            </a:lvl3pPr>
            <a:lvl4pPr marL="1552674" indent="-221811" eaLnBrk="0" hangingPunct="0">
              <a:defRPr sz="2300">
                <a:solidFill>
                  <a:schemeClr val="tx1"/>
                </a:solidFill>
                <a:latin typeface="Arial" charset="0"/>
                <a:ea typeface="ＭＳ Ｐゴシック" charset="0"/>
              </a:defRPr>
            </a:lvl4pPr>
            <a:lvl5pPr marL="1996295" indent="-221811" eaLnBrk="0" hangingPunct="0">
              <a:defRPr sz="2300">
                <a:solidFill>
                  <a:schemeClr val="tx1"/>
                </a:solidFill>
                <a:latin typeface="Arial" charset="0"/>
                <a:ea typeface="ＭＳ Ｐゴシック" charset="0"/>
              </a:defRPr>
            </a:lvl5pPr>
            <a:lvl6pPr marL="2439916" indent="-221811" eaLnBrk="0" fontAlgn="base" hangingPunct="0">
              <a:spcBef>
                <a:spcPct val="0"/>
              </a:spcBef>
              <a:spcAft>
                <a:spcPct val="0"/>
              </a:spcAft>
              <a:defRPr sz="2300">
                <a:solidFill>
                  <a:schemeClr val="tx1"/>
                </a:solidFill>
                <a:latin typeface="Arial" charset="0"/>
                <a:ea typeface="ＭＳ Ｐゴシック" charset="0"/>
              </a:defRPr>
            </a:lvl6pPr>
            <a:lvl7pPr marL="2883538" indent="-221811" eaLnBrk="0" fontAlgn="base" hangingPunct="0">
              <a:spcBef>
                <a:spcPct val="0"/>
              </a:spcBef>
              <a:spcAft>
                <a:spcPct val="0"/>
              </a:spcAft>
              <a:defRPr sz="2300">
                <a:solidFill>
                  <a:schemeClr val="tx1"/>
                </a:solidFill>
                <a:latin typeface="Arial" charset="0"/>
                <a:ea typeface="ＭＳ Ｐゴシック" charset="0"/>
              </a:defRPr>
            </a:lvl7pPr>
            <a:lvl8pPr marL="3327159" indent="-221811" eaLnBrk="0" fontAlgn="base" hangingPunct="0">
              <a:spcBef>
                <a:spcPct val="0"/>
              </a:spcBef>
              <a:spcAft>
                <a:spcPct val="0"/>
              </a:spcAft>
              <a:defRPr sz="2300">
                <a:solidFill>
                  <a:schemeClr val="tx1"/>
                </a:solidFill>
                <a:latin typeface="Arial" charset="0"/>
                <a:ea typeface="ＭＳ Ｐゴシック" charset="0"/>
              </a:defRPr>
            </a:lvl8pPr>
            <a:lvl9pPr marL="3770780" indent="-221811" eaLnBrk="0" fontAlgn="base" hangingPunct="0">
              <a:spcBef>
                <a:spcPct val="0"/>
              </a:spcBef>
              <a:spcAft>
                <a:spcPct val="0"/>
              </a:spcAft>
              <a:defRPr sz="2300">
                <a:solidFill>
                  <a:schemeClr val="tx1"/>
                </a:solidFill>
                <a:latin typeface="Arial" charset="0"/>
                <a:ea typeface="ＭＳ Ｐゴシック" charset="0"/>
              </a:defRPr>
            </a:lvl9pPr>
          </a:lstStyle>
          <a:p>
            <a:pPr eaLnBrk="1" hangingPunct="1"/>
            <a:fld id="{6756F68D-095F-5942-BBAD-C2F99262EBD5}" type="slidenum">
              <a:rPr lang="en-US" sz="800">
                <a:solidFill>
                  <a:srgbClr val="404040"/>
                </a:solidFill>
                <a:latin typeface="Calibri"/>
              </a:rPr>
              <a:pPr eaLnBrk="1" hangingPunct="1"/>
              <a:t>28</a:t>
            </a:fld>
            <a:endParaRPr lang="en-US" sz="800" dirty="0">
              <a:solidFill>
                <a:srgbClr val="404040"/>
              </a:solidFill>
              <a:latin typeface="Calibri"/>
            </a:endParaRPr>
          </a:p>
        </p:txBody>
      </p:sp>
      <p:sp>
        <p:nvSpPr>
          <p:cNvPr id="143364"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541" eaLnBrk="0" hangingPunct="0">
              <a:defRPr sz="2300">
                <a:solidFill>
                  <a:schemeClr val="tx1"/>
                </a:solidFill>
                <a:latin typeface="Arial" charset="0"/>
                <a:ea typeface="ＭＳ Ｐゴシック" charset="0"/>
                <a:cs typeface="ＭＳ Ｐゴシック" charset="0"/>
              </a:defRPr>
            </a:lvl1pPr>
            <a:lvl2pPr marL="720884" indent="-277263" eaLnBrk="0" hangingPunct="0">
              <a:defRPr sz="2300">
                <a:solidFill>
                  <a:schemeClr val="tx1"/>
                </a:solidFill>
                <a:latin typeface="Arial" charset="0"/>
                <a:ea typeface="ＭＳ Ｐゴシック" charset="0"/>
              </a:defRPr>
            </a:lvl2pPr>
            <a:lvl3pPr marL="1109053" indent="-221811" eaLnBrk="0" hangingPunct="0">
              <a:defRPr sz="2300">
                <a:solidFill>
                  <a:schemeClr val="tx1"/>
                </a:solidFill>
                <a:latin typeface="Arial" charset="0"/>
                <a:ea typeface="ＭＳ Ｐゴシック" charset="0"/>
              </a:defRPr>
            </a:lvl3pPr>
            <a:lvl4pPr marL="1552674" indent="-221811" eaLnBrk="0" hangingPunct="0">
              <a:defRPr sz="2300">
                <a:solidFill>
                  <a:schemeClr val="tx1"/>
                </a:solidFill>
                <a:latin typeface="Arial" charset="0"/>
                <a:ea typeface="ＭＳ Ｐゴシック" charset="0"/>
              </a:defRPr>
            </a:lvl4pPr>
            <a:lvl5pPr marL="1996295" indent="-221811" eaLnBrk="0" hangingPunct="0">
              <a:defRPr sz="2300">
                <a:solidFill>
                  <a:schemeClr val="tx1"/>
                </a:solidFill>
                <a:latin typeface="Arial" charset="0"/>
                <a:ea typeface="ＭＳ Ｐゴシック" charset="0"/>
              </a:defRPr>
            </a:lvl5pPr>
            <a:lvl6pPr marL="2439916" indent="-221811" eaLnBrk="0" fontAlgn="base" hangingPunct="0">
              <a:spcBef>
                <a:spcPct val="0"/>
              </a:spcBef>
              <a:spcAft>
                <a:spcPct val="0"/>
              </a:spcAft>
              <a:defRPr sz="2300">
                <a:solidFill>
                  <a:schemeClr val="tx1"/>
                </a:solidFill>
                <a:latin typeface="Arial" charset="0"/>
                <a:ea typeface="ＭＳ Ｐゴシック" charset="0"/>
              </a:defRPr>
            </a:lvl6pPr>
            <a:lvl7pPr marL="2883538" indent="-221811" eaLnBrk="0" fontAlgn="base" hangingPunct="0">
              <a:spcBef>
                <a:spcPct val="0"/>
              </a:spcBef>
              <a:spcAft>
                <a:spcPct val="0"/>
              </a:spcAft>
              <a:defRPr sz="2300">
                <a:solidFill>
                  <a:schemeClr val="tx1"/>
                </a:solidFill>
                <a:latin typeface="Arial" charset="0"/>
                <a:ea typeface="ＭＳ Ｐゴシック" charset="0"/>
              </a:defRPr>
            </a:lvl7pPr>
            <a:lvl8pPr marL="3327159" indent="-221811" eaLnBrk="0" fontAlgn="base" hangingPunct="0">
              <a:spcBef>
                <a:spcPct val="0"/>
              </a:spcBef>
              <a:spcAft>
                <a:spcPct val="0"/>
              </a:spcAft>
              <a:defRPr sz="2300">
                <a:solidFill>
                  <a:schemeClr val="tx1"/>
                </a:solidFill>
                <a:latin typeface="Arial" charset="0"/>
                <a:ea typeface="ＭＳ Ｐゴシック" charset="0"/>
              </a:defRPr>
            </a:lvl8pPr>
            <a:lvl9pPr marL="3770780" indent="-221811" eaLnBrk="0" fontAlgn="base" hangingPunct="0">
              <a:spcBef>
                <a:spcPct val="0"/>
              </a:spcBef>
              <a:spcAft>
                <a:spcPct val="0"/>
              </a:spcAft>
              <a:defRPr sz="2300">
                <a:solidFill>
                  <a:schemeClr val="tx1"/>
                </a:solidFill>
                <a:latin typeface="Arial" charset="0"/>
                <a:ea typeface="ＭＳ Ｐゴシック" charset="0"/>
              </a:defRPr>
            </a:lvl9pPr>
          </a:lstStyle>
          <a:p>
            <a:pPr eaLnBrk="1" hangingPunct="1"/>
            <a:r>
              <a:rPr lang="en-US" sz="800" dirty="0">
                <a:solidFill>
                  <a:srgbClr val="404040"/>
                </a:solidFill>
                <a:latin typeface="Calibri"/>
              </a:rPr>
              <a:t>© 2012 Lancope, Inc. All rights reserved.</a:t>
            </a:r>
          </a:p>
        </p:txBody>
      </p:sp>
      <p:sp>
        <p:nvSpPr>
          <p:cNvPr id="6" name="Header Placeholder 5"/>
          <p:cNvSpPr>
            <a:spLocks noGrp="1"/>
          </p:cNvSpPr>
          <p:nvPr>
            <p:ph type="hdr" sz="quarter"/>
          </p:nvPr>
        </p:nvSpPr>
        <p:spPr/>
        <p:txBody>
          <a:bodyPr/>
          <a:lstStyle/>
          <a:p>
            <a:pPr>
              <a:defRPr/>
            </a:pPr>
            <a:r>
              <a:rPr lang="en-US" smtClean="0"/>
              <a:t>StealthWatch System v6.2 Partner Training</a:t>
            </a: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310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dirty="0">
              <a:latin typeface="Calibri"/>
            </a:endParaRPr>
          </a:p>
        </p:txBody>
      </p:sp>
      <p:sp>
        <p:nvSpPr>
          <p:cNvPr id="1310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300">
                <a:solidFill>
                  <a:schemeClr val="tx1"/>
                </a:solidFill>
                <a:latin typeface="Arial" charset="0"/>
                <a:ea typeface="ＭＳ Ｐゴシック" charset="0"/>
                <a:cs typeface="ＭＳ Ｐゴシック" charset="0"/>
              </a:defRPr>
            </a:lvl1pPr>
            <a:lvl2pPr marL="720884" indent="-277263" eaLnBrk="0" hangingPunct="0">
              <a:defRPr sz="2300">
                <a:solidFill>
                  <a:schemeClr val="tx1"/>
                </a:solidFill>
                <a:latin typeface="Arial" charset="0"/>
                <a:ea typeface="ＭＳ Ｐゴシック" charset="0"/>
              </a:defRPr>
            </a:lvl2pPr>
            <a:lvl3pPr marL="1109053" indent="-221811" eaLnBrk="0" hangingPunct="0">
              <a:defRPr sz="2300">
                <a:solidFill>
                  <a:schemeClr val="tx1"/>
                </a:solidFill>
                <a:latin typeface="Arial" charset="0"/>
                <a:ea typeface="ＭＳ Ｐゴシック" charset="0"/>
              </a:defRPr>
            </a:lvl3pPr>
            <a:lvl4pPr marL="1552674" indent="-221811" eaLnBrk="0" hangingPunct="0">
              <a:defRPr sz="2300">
                <a:solidFill>
                  <a:schemeClr val="tx1"/>
                </a:solidFill>
                <a:latin typeface="Arial" charset="0"/>
                <a:ea typeface="ＭＳ Ｐゴシック" charset="0"/>
              </a:defRPr>
            </a:lvl4pPr>
            <a:lvl5pPr marL="1996295" indent="-221811" eaLnBrk="0" hangingPunct="0">
              <a:defRPr sz="2300">
                <a:solidFill>
                  <a:schemeClr val="tx1"/>
                </a:solidFill>
                <a:latin typeface="Arial" charset="0"/>
                <a:ea typeface="ＭＳ Ｐゴシック" charset="0"/>
              </a:defRPr>
            </a:lvl5pPr>
            <a:lvl6pPr marL="2439916" indent="-221811" eaLnBrk="0" fontAlgn="base" hangingPunct="0">
              <a:spcBef>
                <a:spcPct val="0"/>
              </a:spcBef>
              <a:spcAft>
                <a:spcPct val="0"/>
              </a:spcAft>
              <a:defRPr sz="2300">
                <a:solidFill>
                  <a:schemeClr val="tx1"/>
                </a:solidFill>
                <a:latin typeface="Arial" charset="0"/>
                <a:ea typeface="ＭＳ Ｐゴシック" charset="0"/>
              </a:defRPr>
            </a:lvl6pPr>
            <a:lvl7pPr marL="2883538" indent="-221811" eaLnBrk="0" fontAlgn="base" hangingPunct="0">
              <a:spcBef>
                <a:spcPct val="0"/>
              </a:spcBef>
              <a:spcAft>
                <a:spcPct val="0"/>
              </a:spcAft>
              <a:defRPr sz="2300">
                <a:solidFill>
                  <a:schemeClr val="tx1"/>
                </a:solidFill>
                <a:latin typeface="Arial" charset="0"/>
                <a:ea typeface="ＭＳ Ｐゴシック" charset="0"/>
              </a:defRPr>
            </a:lvl7pPr>
            <a:lvl8pPr marL="3327159" indent="-221811" eaLnBrk="0" fontAlgn="base" hangingPunct="0">
              <a:spcBef>
                <a:spcPct val="0"/>
              </a:spcBef>
              <a:spcAft>
                <a:spcPct val="0"/>
              </a:spcAft>
              <a:defRPr sz="2300">
                <a:solidFill>
                  <a:schemeClr val="tx1"/>
                </a:solidFill>
                <a:latin typeface="Arial" charset="0"/>
                <a:ea typeface="ＭＳ Ｐゴシック" charset="0"/>
              </a:defRPr>
            </a:lvl8pPr>
            <a:lvl9pPr marL="3770780" indent="-221811" eaLnBrk="0" fontAlgn="base" hangingPunct="0">
              <a:spcBef>
                <a:spcPct val="0"/>
              </a:spcBef>
              <a:spcAft>
                <a:spcPct val="0"/>
              </a:spcAft>
              <a:defRPr sz="2300">
                <a:solidFill>
                  <a:schemeClr val="tx1"/>
                </a:solidFill>
                <a:latin typeface="Arial" charset="0"/>
                <a:ea typeface="ＭＳ Ｐゴシック" charset="0"/>
              </a:defRPr>
            </a:lvl9pPr>
          </a:lstStyle>
          <a:p>
            <a:pPr eaLnBrk="1" hangingPunct="1"/>
            <a:fld id="{128D2563-D7F1-EE40-A229-B781C94F7309}" type="slidenum">
              <a:rPr lang="en-US" sz="800">
                <a:solidFill>
                  <a:srgbClr val="404040"/>
                </a:solidFill>
                <a:latin typeface="Calibri"/>
              </a:rPr>
              <a:pPr eaLnBrk="1" hangingPunct="1"/>
              <a:t>32</a:t>
            </a:fld>
            <a:endParaRPr lang="en-US" sz="800" dirty="0">
              <a:solidFill>
                <a:srgbClr val="404040"/>
              </a:solidFill>
              <a:latin typeface="Calibri"/>
            </a:endParaRPr>
          </a:p>
        </p:txBody>
      </p:sp>
      <p:sp>
        <p:nvSpPr>
          <p:cNvPr id="131076"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541" eaLnBrk="0" hangingPunct="0">
              <a:defRPr sz="2300">
                <a:solidFill>
                  <a:schemeClr val="tx1"/>
                </a:solidFill>
                <a:latin typeface="Arial" charset="0"/>
                <a:ea typeface="ＭＳ Ｐゴシック" charset="0"/>
                <a:cs typeface="ＭＳ Ｐゴシック" charset="0"/>
              </a:defRPr>
            </a:lvl1pPr>
            <a:lvl2pPr marL="720884" indent="-277263" eaLnBrk="0" hangingPunct="0">
              <a:defRPr sz="2300">
                <a:solidFill>
                  <a:schemeClr val="tx1"/>
                </a:solidFill>
                <a:latin typeface="Arial" charset="0"/>
                <a:ea typeface="ＭＳ Ｐゴシック" charset="0"/>
              </a:defRPr>
            </a:lvl2pPr>
            <a:lvl3pPr marL="1109053" indent="-221811" eaLnBrk="0" hangingPunct="0">
              <a:defRPr sz="2300">
                <a:solidFill>
                  <a:schemeClr val="tx1"/>
                </a:solidFill>
                <a:latin typeface="Arial" charset="0"/>
                <a:ea typeface="ＭＳ Ｐゴシック" charset="0"/>
              </a:defRPr>
            </a:lvl3pPr>
            <a:lvl4pPr marL="1552674" indent="-221811" eaLnBrk="0" hangingPunct="0">
              <a:defRPr sz="2300">
                <a:solidFill>
                  <a:schemeClr val="tx1"/>
                </a:solidFill>
                <a:latin typeface="Arial" charset="0"/>
                <a:ea typeface="ＭＳ Ｐゴシック" charset="0"/>
              </a:defRPr>
            </a:lvl4pPr>
            <a:lvl5pPr marL="1996295" indent="-221811" eaLnBrk="0" hangingPunct="0">
              <a:defRPr sz="2300">
                <a:solidFill>
                  <a:schemeClr val="tx1"/>
                </a:solidFill>
                <a:latin typeface="Arial" charset="0"/>
                <a:ea typeface="ＭＳ Ｐゴシック" charset="0"/>
              </a:defRPr>
            </a:lvl5pPr>
            <a:lvl6pPr marL="2439916" indent="-221811" eaLnBrk="0" fontAlgn="base" hangingPunct="0">
              <a:spcBef>
                <a:spcPct val="0"/>
              </a:spcBef>
              <a:spcAft>
                <a:spcPct val="0"/>
              </a:spcAft>
              <a:defRPr sz="2300">
                <a:solidFill>
                  <a:schemeClr val="tx1"/>
                </a:solidFill>
                <a:latin typeface="Arial" charset="0"/>
                <a:ea typeface="ＭＳ Ｐゴシック" charset="0"/>
              </a:defRPr>
            </a:lvl6pPr>
            <a:lvl7pPr marL="2883538" indent="-221811" eaLnBrk="0" fontAlgn="base" hangingPunct="0">
              <a:spcBef>
                <a:spcPct val="0"/>
              </a:spcBef>
              <a:spcAft>
                <a:spcPct val="0"/>
              </a:spcAft>
              <a:defRPr sz="2300">
                <a:solidFill>
                  <a:schemeClr val="tx1"/>
                </a:solidFill>
                <a:latin typeface="Arial" charset="0"/>
                <a:ea typeface="ＭＳ Ｐゴシック" charset="0"/>
              </a:defRPr>
            </a:lvl7pPr>
            <a:lvl8pPr marL="3327159" indent="-221811" eaLnBrk="0" fontAlgn="base" hangingPunct="0">
              <a:spcBef>
                <a:spcPct val="0"/>
              </a:spcBef>
              <a:spcAft>
                <a:spcPct val="0"/>
              </a:spcAft>
              <a:defRPr sz="2300">
                <a:solidFill>
                  <a:schemeClr val="tx1"/>
                </a:solidFill>
                <a:latin typeface="Arial" charset="0"/>
                <a:ea typeface="ＭＳ Ｐゴシック" charset="0"/>
              </a:defRPr>
            </a:lvl8pPr>
            <a:lvl9pPr marL="3770780" indent="-221811" eaLnBrk="0" fontAlgn="base" hangingPunct="0">
              <a:spcBef>
                <a:spcPct val="0"/>
              </a:spcBef>
              <a:spcAft>
                <a:spcPct val="0"/>
              </a:spcAft>
              <a:defRPr sz="2300">
                <a:solidFill>
                  <a:schemeClr val="tx1"/>
                </a:solidFill>
                <a:latin typeface="Arial" charset="0"/>
                <a:ea typeface="ＭＳ Ｐゴシック" charset="0"/>
              </a:defRPr>
            </a:lvl9pPr>
          </a:lstStyle>
          <a:p>
            <a:pPr eaLnBrk="1" hangingPunct="1"/>
            <a:r>
              <a:rPr lang="en-US" sz="800" dirty="0">
                <a:solidFill>
                  <a:srgbClr val="404040"/>
                </a:solidFill>
                <a:latin typeface="Calibri"/>
              </a:rPr>
              <a:t>© 2012 Lancope, Inc. All rights reserved.</a:t>
            </a:r>
          </a:p>
        </p:txBody>
      </p:sp>
      <p:sp>
        <p:nvSpPr>
          <p:cNvPr id="6" name="Header Placeholder 5"/>
          <p:cNvSpPr>
            <a:spLocks noGrp="1"/>
          </p:cNvSpPr>
          <p:nvPr>
            <p:ph type="hdr" sz="quarter"/>
          </p:nvPr>
        </p:nvSpPr>
        <p:spPr/>
        <p:txBody>
          <a:bodyPr/>
          <a:lstStyle/>
          <a:p>
            <a:pPr>
              <a:defRPr/>
            </a:pPr>
            <a:r>
              <a:rPr lang="en-US" smtClean="0"/>
              <a:t>StealthWatch System v6.2 Partner Training</a:t>
            </a: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51B4445-5257-B642-8FDE-0D0B24F94046}" type="slidenum">
              <a:rPr lang="en-US" smtClean="0"/>
              <a:pPr>
                <a:defRPr/>
              </a:pPr>
              <a:t>33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0" y="-148856"/>
            <a:ext cx="9144000" cy="6998530"/>
          </a:xfrm>
          <a:prstGeom prst="rect">
            <a:avLst/>
          </a:prstGeom>
        </p:spPr>
      </p:pic>
      <p:sp>
        <p:nvSpPr>
          <p:cNvPr id="2" name="Title 1"/>
          <p:cNvSpPr>
            <a:spLocks noGrp="1"/>
          </p:cNvSpPr>
          <p:nvPr>
            <p:ph type="ctrTitle"/>
          </p:nvPr>
        </p:nvSpPr>
        <p:spPr>
          <a:xfrm>
            <a:off x="228600" y="3227294"/>
            <a:ext cx="3966882" cy="1775012"/>
          </a:xfrm>
        </p:spPr>
        <p:txBody>
          <a:bodyPr vert="horz" lIns="91440" tIns="45720" rIns="91440" bIns="45720" rtlCol="0" anchor="t">
            <a:noAutofit/>
          </a:bodyPr>
          <a:lstStyle>
            <a:lvl1pPr>
              <a:defRPr lang="en-US" sz="3200" dirty="0">
                <a:solidFill>
                  <a:schemeClr val="accent3"/>
                </a:solidFill>
                <a:effectLst/>
              </a:defRPr>
            </a:lvl1pPr>
          </a:lstStyle>
          <a:p>
            <a:pPr lvl="0"/>
            <a:r>
              <a:rPr lang="en-US" smtClean="0"/>
              <a:t>Click to edit Master title style</a:t>
            </a:r>
            <a:endParaRPr lang="en-US" dirty="0"/>
          </a:p>
        </p:txBody>
      </p:sp>
      <p:sp>
        <p:nvSpPr>
          <p:cNvPr id="3" name="Subtitle 2"/>
          <p:cNvSpPr>
            <a:spLocks noGrp="1"/>
          </p:cNvSpPr>
          <p:nvPr>
            <p:ph type="subTitle" idx="1"/>
          </p:nvPr>
        </p:nvSpPr>
        <p:spPr>
          <a:xfrm>
            <a:off x="228600" y="5368066"/>
            <a:ext cx="3966882" cy="1398494"/>
          </a:xfrm>
        </p:spPr>
        <p:txBody>
          <a:bodyPr>
            <a:normAutofit/>
          </a:bodyPr>
          <a:lstStyle>
            <a:lvl1pPr marL="0" indent="0" algn="l">
              <a:buNone/>
              <a:defRPr sz="1400" b="0" i="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034720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spcBef>
                <a:spcPts val="0"/>
              </a:spcBef>
              <a:spcAft>
                <a:spcPts val="600"/>
              </a:spcAft>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279E28C-B9BE-4C6F-8771-7C37F8C240A9}" type="datetime1">
              <a:rPr lang="en-US" smtClean="0"/>
              <a:pPr/>
              <a:t>5/20/12</a:t>
            </a:fld>
            <a:endParaRPr lang="en-US"/>
          </a:p>
        </p:txBody>
      </p:sp>
      <p:sp>
        <p:nvSpPr>
          <p:cNvPr id="5" name="Footer Placeholder 4"/>
          <p:cNvSpPr>
            <a:spLocks noGrp="1"/>
          </p:cNvSpPr>
          <p:nvPr>
            <p:ph type="ftr" sz="quarter" idx="11"/>
          </p:nvPr>
        </p:nvSpPr>
        <p:spPr/>
        <p:txBody>
          <a:bodyPr/>
          <a:lstStyle/>
          <a:p>
            <a:r>
              <a:rPr lang="en-US" smtClean="0"/>
              <a:t>© 2011 Lancope, Inc. All rights reserved.</a:t>
            </a:r>
            <a:endParaRPr lang="en-US"/>
          </a:p>
        </p:txBody>
      </p:sp>
      <p:sp>
        <p:nvSpPr>
          <p:cNvPr id="6" name="Slide Number Placeholder 5"/>
          <p:cNvSpPr>
            <a:spLocks noGrp="1"/>
          </p:cNvSpPr>
          <p:nvPr>
            <p:ph type="sldNum" sz="quarter" idx="12"/>
          </p:nvPr>
        </p:nvSpPr>
        <p:spPr/>
        <p:txBody>
          <a:bodyPr/>
          <a:lstStyle/>
          <a:p>
            <a:fld id="{F73CF8C8-F2FB-44D1-8762-FB2C283A2C61}" type="slidenum">
              <a:rPr lang="en-US" smtClean="0"/>
              <a:pPr/>
              <a:t>‹#›</a:t>
            </a:fld>
            <a:endParaRPr lang="en-US"/>
          </a:p>
        </p:txBody>
      </p:sp>
    </p:spTree>
    <p:extLst>
      <p:ext uri="{BB962C8B-B14F-4D97-AF65-F5344CB8AC3E}">
        <p14:creationId xmlns:p14="http://schemas.microsoft.com/office/powerpoint/2010/main" val="83025236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2E44DE-57AE-4782-B601-37708E2CDBFD}" type="datetime1">
              <a:rPr lang="en-US" smtClean="0"/>
              <a:pPr/>
              <a:t>5/20/12</a:t>
            </a:fld>
            <a:endParaRPr lang="en-US"/>
          </a:p>
        </p:txBody>
      </p:sp>
      <p:sp>
        <p:nvSpPr>
          <p:cNvPr id="5" name="Footer Placeholder 4"/>
          <p:cNvSpPr>
            <a:spLocks noGrp="1"/>
          </p:cNvSpPr>
          <p:nvPr>
            <p:ph type="ftr" sz="quarter" idx="11"/>
          </p:nvPr>
        </p:nvSpPr>
        <p:spPr/>
        <p:txBody>
          <a:bodyPr/>
          <a:lstStyle/>
          <a:p>
            <a:r>
              <a:rPr lang="en-US" smtClean="0"/>
              <a:t>© 2011 Lancope, Inc. All rights reserved.</a:t>
            </a:r>
            <a:endParaRPr lang="en-US"/>
          </a:p>
        </p:txBody>
      </p:sp>
      <p:sp>
        <p:nvSpPr>
          <p:cNvPr id="6" name="Slide Number Placeholder 5"/>
          <p:cNvSpPr>
            <a:spLocks noGrp="1"/>
          </p:cNvSpPr>
          <p:nvPr>
            <p:ph type="sldNum" sz="quarter" idx="12"/>
          </p:nvPr>
        </p:nvSpPr>
        <p:spPr/>
        <p:txBody>
          <a:bodyPr/>
          <a:lstStyle/>
          <a:p>
            <a:fld id="{F73CF8C8-F2FB-44D1-8762-FB2C283A2C61}" type="slidenum">
              <a:rPr lang="en-US" smtClean="0"/>
              <a:pPr/>
              <a:t>‹#›</a:t>
            </a:fld>
            <a:endParaRPr lang="en-US"/>
          </a:p>
        </p:txBody>
      </p:sp>
    </p:spTree>
    <p:extLst>
      <p:ext uri="{BB962C8B-B14F-4D97-AF65-F5344CB8AC3E}">
        <p14:creationId xmlns:p14="http://schemas.microsoft.com/office/powerpoint/2010/main" val="761639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043492"/>
            <a:ext cx="4038600" cy="5082671"/>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870080" y="1043492"/>
            <a:ext cx="4038600" cy="5082671"/>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B1EB2D-B76C-4AE1-805C-07AC1352028C}" type="datetime1">
              <a:rPr lang="en-US" smtClean="0"/>
              <a:pPr/>
              <a:t>5/20/12</a:t>
            </a:fld>
            <a:endParaRPr lang="en-US"/>
          </a:p>
        </p:txBody>
      </p:sp>
      <p:sp>
        <p:nvSpPr>
          <p:cNvPr id="6" name="Footer Placeholder 5"/>
          <p:cNvSpPr>
            <a:spLocks noGrp="1"/>
          </p:cNvSpPr>
          <p:nvPr>
            <p:ph type="ftr" sz="quarter" idx="11"/>
          </p:nvPr>
        </p:nvSpPr>
        <p:spPr/>
        <p:txBody>
          <a:bodyPr/>
          <a:lstStyle/>
          <a:p>
            <a:r>
              <a:rPr lang="en-US" smtClean="0"/>
              <a:t>© 2011 Lancope, Inc. All rights reserved.</a:t>
            </a:r>
            <a:endParaRPr lang="en-US"/>
          </a:p>
        </p:txBody>
      </p:sp>
      <p:sp>
        <p:nvSpPr>
          <p:cNvPr id="7" name="Slide Number Placeholder 6"/>
          <p:cNvSpPr>
            <a:spLocks noGrp="1"/>
          </p:cNvSpPr>
          <p:nvPr>
            <p:ph type="sldNum" sz="quarter" idx="12"/>
          </p:nvPr>
        </p:nvSpPr>
        <p:spPr/>
        <p:txBody>
          <a:bodyPr/>
          <a:lstStyle/>
          <a:p>
            <a:fld id="{F73CF8C8-F2FB-44D1-8762-FB2C283A2C61}" type="slidenum">
              <a:rPr lang="en-US" smtClean="0"/>
              <a:pPr/>
              <a:t>‹#›</a:t>
            </a:fld>
            <a:endParaRPr lang="en-US"/>
          </a:p>
        </p:txBody>
      </p:sp>
    </p:spTree>
    <p:extLst>
      <p:ext uri="{BB962C8B-B14F-4D97-AF65-F5344CB8AC3E}">
        <p14:creationId xmlns:p14="http://schemas.microsoft.com/office/powerpoint/2010/main" val="369686650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883BD9-0203-4115-962C-DD4B1F5CD9F6}" type="datetime1">
              <a:rPr lang="en-US" smtClean="0"/>
              <a:pPr/>
              <a:t>5/20/12</a:t>
            </a:fld>
            <a:endParaRPr lang="en-US"/>
          </a:p>
        </p:txBody>
      </p:sp>
      <p:sp>
        <p:nvSpPr>
          <p:cNvPr id="4" name="Footer Placeholder 3"/>
          <p:cNvSpPr>
            <a:spLocks noGrp="1"/>
          </p:cNvSpPr>
          <p:nvPr>
            <p:ph type="ftr" sz="quarter" idx="11"/>
          </p:nvPr>
        </p:nvSpPr>
        <p:spPr/>
        <p:txBody>
          <a:bodyPr/>
          <a:lstStyle/>
          <a:p>
            <a:r>
              <a:rPr lang="en-US" smtClean="0"/>
              <a:t>© 2011 Lancope, Inc. All rights reserved.</a:t>
            </a:r>
            <a:endParaRPr lang="en-US" dirty="0"/>
          </a:p>
        </p:txBody>
      </p:sp>
      <p:sp>
        <p:nvSpPr>
          <p:cNvPr id="5" name="Slide Number Placeholder 4"/>
          <p:cNvSpPr>
            <a:spLocks noGrp="1"/>
          </p:cNvSpPr>
          <p:nvPr>
            <p:ph type="sldNum" sz="quarter" idx="12"/>
          </p:nvPr>
        </p:nvSpPr>
        <p:spPr/>
        <p:txBody>
          <a:bodyPr/>
          <a:lstStyle/>
          <a:p>
            <a:fld id="{F73CF8C8-F2FB-44D1-8762-FB2C283A2C61}" type="slidenum">
              <a:rPr lang="en-US" smtClean="0"/>
              <a:pPr/>
              <a:t>‹#›</a:t>
            </a:fld>
            <a:endParaRPr lang="en-US"/>
          </a:p>
        </p:txBody>
      </p:sp>
    </p:spTree>
    <p:extLst>
      <p:ext uri="{BB962C8B-B14F-4D97-AF65-F5344CB8AC3E}">
        <p14:creationId xmlns:p14="http://schemas.microsoft.com/office/powerpoint/2010/main" val="3668655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3E091F-BC75-4E58-BB5E-74F23915BF23}" type="datetime1">
              <a:rPr lang="en-US" smtClean="0"/>
              <a:pPr/>
              <a:t>5/20/12</a:t>
            </a:fld>
            <a:endParaRPr lang="en-US"/>
          </a:p>
        </p:txBody>
      </p:sp>
      <p:sp>
        <p:nvSpPr>
          <p:cNvPr id="3" name="Footer Placeholder 2"/>
          <p:cNvSpPr>
            <a:spLocks noGrp="1"/>
          </p:cNvSpPr>
          <p:nvPr>
            <p:ph type="ftr" sz="quarter" idx="11"/>
          </p:nvPr>
        </p:nvSpPr>
        <p:spPr/>
        <p:txBody>
          <a:bodyPr/>
          <a:lstStyle/>
          <a:p>
            <a:r>
              <a:rPr lang="en-US" smtClean="0"/>
              <a:t>© 2011 Lancope, Inc. All rights reserved.</a:t>
            </a:r>
            <a:endParaRPr lang="en-US"/>
          </a:p>
        </p:txBody>
      </p:sp>
      <p:sp>
        <p:nvSpPr>
          <p:cNvPr id="4" name="Slide Number Placeholder 3"/>
          <p:cNvSpPr>
            <a:spLocks noGrp="1"/>
          </p:cNvSpPr>
          <p:nvPr>
            <p:ph type="sldNum" sz="quarter" idx="12"/>
          </p:nvPr>
        </p:nvSpPr>
        <p:spPr/>
        <p:txBody>
          <a:bodyPr/>
          <a:lstStyle/>
          <a:p>
            <a:fld id="{F73CF8C8-F2FB-44D1-8762-FB2C283A2C61}" type="slidenum">
              <a:rPr lang="en-US" smtClean="0"/>
              <a:pPr/>
              <a:t>‹#›</a:t>
            </a:fld>
            <a:endParaRPr lang="en-US"/>
          </a:p>
        </p:txBody>
      </p:sp>
    </p:spTree>
    <p:extLst>
      <p:ext uri="{BB962C8B-B14F-4D97-AF65-F5344CB8AC3E}">
        <p14:creationId xmlns:p14="http://schemas.microsoft.com/office/powerpoint/2010/main" val="267972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895600" y="2819400"/>
            <a:ext cx="5943600" cy="457200"/>
          </a:xfrm>
        </p:spPr>
        <p:txBody>
          <a:bodyPr>
            <a:spAutoFit/>
          </a:bodyPr>
          <a:lstStyle>
            <a:lvl1pPr algn="l">
              <a:defRPr sz="2400" baseline="0">
                <a:solidFill>
                  <a:srgbClr val="013562"/>
                </a:solidFill>
                <a:latin typeface="Arial" pitchFamily="34" charset="0"/>
                <a:cs typeface="Arial" pitchFamily="34" charset="0"/>
              </a:defRPr>
            </a:lvl1pPr>
          </a:lstStyle>
          <a:p>
            <a:r>
              <a:rPr lang="en-US" dirty="0" smtClean="0"/>
              <a:t>Click to enter Presentation Title</a:t>
            </a:r>
            <a:endParaRPr lang="en-US" dirty="0"/>
          </a:p>
        </p:txBody>
      </p:sp>
      <p:sp>
        <p:nvSpPr>
          <p:cNvPr id="26" name="Text Placeholder 25"/>
          <p:cNvSpPr>
            <a:spLocks noGrp="1"/>
          </p:cNvSpPr>
          <p:nvPr>
            <p:ph type="body" sz="quarter" idx="10" hasCustomPrompt="1"/>
          </p:nvPr>
        </p:nvSpPr>
        <p:spPr>
          <a:xfrm>
            <a:off x="2895600" y="3886200"/>
            <a:ext cx="5867400" cy="400110"/>
          </a:xfrm>
        </p:spPr>
        <p:txBody>
          <a:bodyPr>
            <a:spAutoFit/>
          </a:bodyPr>
          <a:lstStyle>
            <a:lvl1pPr>
              <a:buNone/>
              <a:defRPr>
                <a:solidFill>
                  <a:srgbClr val="808080"/>
                </a:solidFill>
              </a:defRPr>
            </a:lvl1pPr>
            <a:lvl2pPr>
              <a:buNone/>
              <a:defRPr/>
            </a:lvl2pPr>
            <a:lvl3pPr>
              <a:buNone/>
              <a:defRPr/>
            </a:lvl3pPr>
            <a:lvl4pPr>
              <a:buNone/>
              <a:defRPr/>
            </a:lvl4pPr>
            <a:lvl5pPr>
              <a:buNone/>
              <a:defRPr/>
            </a:lvl5pPr>
          </a:lstStyle>
          <a:p>
            <a:pPr lvl="0"/>
            <a:r>
              <a:rPr lang="en-US" dirty="0" smtClean="0"/>
              <a:t>Click to enter Presenter’s Name</a:t>
            </a:r>
          </a:p>
        </p:txBody>
      </p:sp>
      <p:sp>
        <p:nvSpPr>
          <p:cNvPr id="27" name="Text Placeholder 25"/>
          <p:cNvSpPr>
            <a:spLocks noGrp="1"/>
          </p:cNvSpPr>
          <p:nvPr>
            <p:ph type="body" sz="quarter" idx="11" hasCustomPrompt="1"/>
          </p:nvPr>
        </p:nvSpPr>
        <p:spPr>
          <a:xfrm>
            <a:off x="2895600" y="4191000"/>
            <a:ext cx="5867400" cy="307777"/>
          </a:xfrm>
        </p:spPr>
        <p:txBody>
          <a:bodyPr>
            <a:spAutoFit/>
          </a:bodyPr>
          <a:lstStyle>
            <a:lvl1pPr>
              <a:buNone/>
              <a:defRPr sz="1400">
                <a:solidFill>
                  <a:srgbClr val="808080"/>
                </a:solidFill>
              </a:defRPr>
            </a:lvl1pPr>
            <a:lvl2pPr>
              <a:buNone/>
              <a:defRPr/>
            </a:lvl2pPr>
            <a:lvl3pPr>
              <a:buNone/>
              <a:defRPr/>
            </a:lvl3pPr>
            <a:lvl4pPr>
              <a:buNone/>
              <a:defRPr/>
            </a:lvl4pPr>
            <a:lvl5pPr>
              <a:buNone/>
              <a:defRPr/>
            </a:lvl5pPr>
          </a:lstStyle>
          <a:p>
            <a:pPr lvl="0"/>
            <a:r>
              <a:rPr lang="en-US" dirty="0" smtClean="0"/>
              <a:t>Click to enter Presenter’s Title</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895600" y="2819400"/>
            <a:ext cx="5943600" cy="457200"/>
          </a:xfrm>
        </p:spPr>
        <p:txBody>
          <a:bodyPr>
            <a:spAutoFit/>
          </a:bodyPr>
          <a:lstStyle>
            <a:lvl1pPr algn="l">
              <a:defRPr sz="2400" baseline="0">
                <a:solidFill>
                  <a:srgbClr val="013562"/>
                </a:solidFill>
                <a:latin typeface="Arial" pitchFamily="34" charset="0"/>
                <a:cs typeface="Arial" pitchFamily="34" charset="0"/>
              </a:defRPr>
            </a:lvl1pPr>
          </a:lstStyle>
          <a:p>
            <a:r>
              <a:rPr lang="en-US" dirty="0" smtClean="0"/>
              <a:t>Click to enter Presentation Title</a:t>
            </a:r>
            <a:endParaRPr lang="en-US" dirty="0"/>
          </a:p>
        </p:txBody>
      </p:sp>
      <p:sp>
        <p:nvSpPr>
          <p:cNvPr id="26" name="Text Placeholder 25"/>
          <p:cNvSpPr>
            <a:spLocks noGrp="1"/>
          </p:cNvSpPr>
          <p:nvPr>
            <p:ph type="body" sz="quarter" idx="10" hasCustomPrompt="1"/>
          </p:nvPr>
        </p:nvSpPr>
        <p:spPr>
          <a:xfrm>
            <a:off x="2895600" y="3886200"/>
            <a:ext cx="5867400" cy="400110"/>
          </a:xfrm>
        </p:spPr>
        <p:txBody>
          <a:bodyPr>
            <a:spAutoFit/>
          </a:bodyPr>
          <a:lstStyle>
            <a:lvl1pPr>
              <a:buNone/>
              <a:defRPr>
                <a:solidFill>
                  <a:srgbClr val="808080"/>
                </a:solidFill>
              </a:defRPr>
            </a:lvl1pPr>
            <a:lvl2pPr>
              <a:buNone/>
              <a:defRPr/>
            </a:lvl2pPr>
            <a:lvl3pPr>
              <a:buNone/>
              <a:defRPr/>
            </a:lvl3pPr>
            <a:lvl4pPr>
              <a:buNone/>
              <a:defRPr/>
            </a:lvl4pPr>
            <a:lvl5pPr>
              <a:buNone/>
              <a:defRPr/>
            </a:lvl5pPr>
          </a:lstStyle>
          <a:p>
            <a:pPr lvl="0"/>
            <a:r>
              <a:rPr lang="en-US" dirty="0" smtClean="0"/>
              <a:t>Click to enter Presenter’s Name</a:t>
            </a:r>
          </a:p>
        </p:txBody>
      </p:sp>
      <p:sp>
        <p:nvSpPr>
          <p:cNvPr id="27" name="Text Placeholder 25"/>
          <p:cNvSpPr>
            <a:spLocks noGrp="1"/>
          </p:cNvSpPr>
          <p:nvPr>
            <p:ph type="body" sz="quarter" idx="11" hasCustomPrompt="1"/>
          </p:nvPr>
        </p:nvSpPr>
        <p:spPr>
          <a:xfrm>
            <a:off x="2895600" y="4191000"/>
            <a:ext cx="5867400" cy="307777"/>
          </a:xfrm>
        </p:spPr>
        <p:txBody>
          <a:bodyPr>
            <a:spAutoFit/>
          </a:bodyPr>
          <a:lstStyle>
            <a:lvl1pPr>
              <a:buNone/>
              <a:defRPr sz="1400">
                <a:solidFill>
                  <a:srgbClr val="808080"/>
                </a:solidFill>
              </a:defRPr>
            </a:lvl1pPr>
            <a:lvl2pPr>
              <a:buNone/>
              <a:defRPr/>
            </a:lvl2pPr>
            <a:lvl3pPr>
              <a:buNone/>
              <a:defRPr/>
            </a:lvl3pPr>
            <a:lvl4pPr>
              <a:buNone/>
              <a:defRPr/>
            </a:lvl4pPr>
            <a:lvl5pPr>
              <a:buNone/>
              <a:defRPr/>
            </a:lvl5pPr>
          </a:lstStyle>
          <a:p>
            <a:pPr lvl="0"/>
            <a:r>
              <a:rPr lang="en-US" dirty="0" smtClean="0"/>
              <a:t>Click to enter Presenter’s Title</a:t>
            </a: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 y="457200"/>
            <a:ext cx="6553200" cy="731838"/>
          </a:xfrm>
          <a:prstGeom prst="rect">
            <a:avLst/>
          </a:prstGeom>
        </p:spPr>
        <p:txBody>
          <a:bodyPr anchor="ctr" anchorCtr="0"/>
          <a:lstStyle/>
          <a:p>
            <a:r>
              <a:rPr lang="en-US" dirty="0" smtClean="0"/>
              <a:t>Click to edit title</a:t>
            </a:r>
            <a:endParaRPr lang="en-US" dirty="0"/>
          </a:p>
        </p:txBody>
      </p:sp>
      <p:sp>
        <p:nvSpPr>
          <p:cNvPr id="3" name="Slide Number Placeholder 2"/>
          <p:cNvSpPr>
            <a:spLocks noGrp="1"/>
          </p:cNvSpPr>
          <p:nvPr>
            <p:ph type="sldNum" sz="quarter" idx="10"/>
          </p:nvPr>
        </p:nvSpPr>
        <p:spPr>
          <a:xfrm>
            <a:off x="0" y="6626225"/>
            <a:ext cx="2133600" cy="231775"/>
          </a:xfrm>
          <a:prstGeom prst="rect">
            <a:avLst/>
          </a:prstGeom>
        </p:spPr>
        <p:txBody>
          <a:bodyPr/>
          <a:lstStyle>
            <a:lvl1pPr algn="l">
              <a:defRPr sz="1200">
                <a:latin typeface="Arial Unicode MS" pitchFamily="34" charset="-128"/>
                <a:ea typeface="Arial Unicode MS" pitchFamily="34" charset="-128"/>
                <a:cs typeface="Arial Unicode MS" pitchFamily="34" charset="-128"/>
              </a:defRPr>
            </a:lvl1pPr>
          </a:lstStyle>
          <a:p>
            <a:pPr>
              <a:defRPr/>
            </a:pPr>
            <a:fld id="{62A991A8-039E-7745-B957-7AE37D569C83}" type="slidenum">
              <a:rPr lang="en-US" smtClean="0"/>
              <a:pPr>
                <a:defRPr/>
              </a:pPr>
              <a:t>‹#›</a:t>
            </a:fld>
            <a:endParaRPr lang="en-US" dirty="0"/>
          </a:p>
        </p:txBody>
      </p:sp>
      <p:sp>
        <p:nvSpPr>
          <p:cNvPr id="4" name="Footer Placeholder 3"/>
          <p:cNvSpPr>
            <a:spLocks noGrp="1"/>
          </p:cNvSpPr>
          <p:nvPr>
            <p:ph type="ftr" sz="quarter" idx="11"/>
          </p:nvPr>
        </p:nvSpPr>
        <p:spPr>
          <a:xfrm>
            <a:off x="3124200" y="6626225"/>
            <a:ext cx="2895600" cy="231775"/>
          </a:xfrm>
          <a:prstGeom prst="rect">
            <a:avLst/>
          </a:prstGeom>
        </p:spPr>
        <p:txBody>
          <a:bodyPr/>
          <a:lstStyle>
            <a:lvl1pPr>
              <a:defRPr sz="1000">
                <a:latin typeface="Arial Unicode MS" pitchFamily="34" charset="-128"/>
                <a:ea typeface="Arial Unicode MS" pitchFamily="34" charset="-128"/>
                <a:cs typeface="Arial Unicode MS" pitchFamily="34" charset="-128"/>
              </a:defRPr>
            </a:lvl1pPr>
          </a:lstStyle>
          <a:p>
            <a:pPr>
              <a:defRPr/>
            </a:pPr>
            <a:r>
              <a:rPr lang="en-US" dirty="0" smtClean="0"/>
              <a:t>&lt;non-confidential&gt;</a:t>
            </a:r>
            <a:endParaRPr lang="en-US" dirty="0"/>
          </a:p>
        </p:txBody>
      </p:sp>
      <p:sp>
        <p:nvSpPr>
          <p:cNvPr id="7" name="Text Placeholder 6"/>
          <p:cNvSpPr>
            <a:spLocks noGrp="1"/>
          </p:cNvSpPr>
          <p:nvPr>
            <p:ph type="body" sz="quarter" idx="12"/>
          </p:nvPr>
        </p:nvSpPr>
        <p:spPr>
          <a:xfrm>
            <a:off x="457200" y="1600200"/>
            <a:ext cx="8305800" cy="4876800"/>
          </a:xfrm>
          <a:prstGeom prst="rect">
            <a:avLst/>
          </a:prstGeom>
        </p:spPr>
        <p:txBody>
          <a:bodyPr/>
          <a:lstStyle>
            <a:lvl1pPr>
              <a:defRPr>
                <a:latin typeface="Arial Unicode MS" pitchFamily="34" charset="-128"/>
                <a:ea typeface="Arial Unicode MS" pitchFamily="34" charset="-128"/>
                <a:cs typeface="Arial Unicode MS" pitchFamily="34" charset="-128"/>
              </a:defRPr>
            </a:lvl1pPr>
            <a:lvl2pPr>
              <a:defRPr>
                <a:latin typeface="Arial Unicode MS" pitchFamily="34" charset="-128"/>
                <a:ea typeface="Arial Unicode MS" pitchFamily="34" charset="-128"/>
                <a:cs typeface="Arial Unicode MS" pitchFamily="34" charset="-128"/>
              </a:defRPr>
            </a:lvl2pPr>
            <a:lvl3pPr>
              <a:defRPr>
                <a:latin typeface="Arial Unicode MS" pitchFamily="34" charset="-128"/>
                <a:ea typeface="Arial Unicode MS" pitchFamily="34" charset="-128"/>
                <a:cs typeface="Arial Unicode MS" pitchFamily="34" charset="-128"/>
              </a:defRPr>
            </a:lvl3pPr>
            <a:lvl4pPr>
              <a:defRPr>
                <a:latin typeface="Arial Unicode MS" pitchFamily="34" charset="-128"/>
                <a:ea typeface="Arial Unicode MS" pitchFamily="34" charset="-128"/>
                <a:cs typeface="Arial Unicode MS" pitchFamily="34" charset="-128"/>
              </a:defRPr>
            </a:lvl4pPr>
            <a:lvl5pPr>
              <a:defRPr>
                <a:latin typeface="Arial Unicode MS" pitchFamily="34" charset="-128"/>
                <a:ea typeface="Arial Unicode MS" pitchFamily="34" charset="-128"/>
                <a:cs typeface="Arial Unicode MS" pitchFamily="34" charset="-128"/>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11052187"/>
      </p:ext>
    </p:extLst>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1"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228600" y="-1"/>
            <a:ext cx="8686800" cy="591671"/>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28600" y="933226"/>
            <a:ext cx="8686800" cy="537232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89380" y="10758"/>
            <a:ext cx="2133600" cy="195056"/>
          </a:xfrm>
          <a:prstGeom prst="rect">
            <a:avLst/>
          </a:prstGeom>
        </p:spPr>
        <p:txBody>
          <a:bodyPr vert="horz" lIns="91440" tIns="45720" rIns="91440" bIns="45720" rtlCol="0" anchor="ctr"/>
          <a:lstStyle>
            <a:lvl1pPr algn="r">
              <a:defRPr sz="800">
                <a:solidFill>
                  <a:schemeClr val="bg1"/>
                </a:solidFill>
              </a:defRPr>
            </a:lvl1pPr>
          </a:lstStyle>
          <a:p>
            <a:fld id="{EF0B3885-5ADA-4515-80C4-86EEE6F85E1B}" type="datetime1">
              <a:rPr lang="en-US" smtClean="0"/>
              <a:pPr/>
              <a:t>5/20/12</a:t>
            </a:fld>
            <a:endParaRPr lang="en-US" dirty="0"/>
          </a:p>
        </p:txBody>
      </p:sp>
      <p:sp>
        <p:nvSpPr>
          <p:cNvPr id="5" name="Footer Placeholder 4"/>
          <p:cNvSpPr>
            <a:spLocks noGrp="1"/>
          </p:cNvSpPr>
          <p:nvPr>
            <p:ph type="ftr" sz="quarter" idx="3"/>
          </p:nvPr>
        </p:nvSpPr>
        <p:spPr>
          <a:xfrm>
            <a:off x="658010" y="6474689"/>
            <a:ext cx="6856205" cy="195056"/>
          </a:xfrm>
          <a:prstGeom prst="rect">
            <a:avLst/>
          </a:prstGeom>
        </p:spPr>
        <p:txBody>
          <a:bodyPr vert="horz" lIns="91440" tIns="45720" rIns="91440" bIns="45720" rtlCol="0" anchor="ctr"/>
          <a:lstStyle>
            <a:lvl1pPr algn="l">
              <a:defRPr sz="800">
                <a:solidFill>
                  <a:schemeClr val="tx1">
                    <a:tint val="75000"/>
                  </a:schemeClr>
                </a:solidFill>
              </a:defRPr>
            </a:lvl1pPr>
          </a:lstStyle>
          <a:p>
            <a:r>
              <a:rPr lang="en-US" smtClean="0"/>
              <a:t>© 2011 Lancope, Inc. All rights reserved.</a:t>
            </a:r>
            <a:endParaRPr lang="en-US"/>
          </a:p>
        </p:txBody>
      </p:sp>
      <p:sp>
        <p:nvSpPr>
          <p:cNvPr id="6" name="Slide Number Placeholder 5"/>
          <p:cNvSpPr>
            <a:spLocks noGrp="1"/>
          </p:cNvSpPr>
          <p:nvPr>
            <p:ph type="sldNum" sz="quarter" idx="4"/>
          </p:nvPr>
        </p:nvSpPr>
        <p:spPr>
          <a:xfrm>
            <a:off x="228600" y="6474689"/>
            <a:ext cx="338864" cy="195056"/>
          </a:xfrm>
          <a:prstGeom prst="rect">
            <a:avLst/>
          </a:prstGeom>
        </p:spPr>
        <p:txBody>
          <a:bodyPr vert="horz" lIns="91440" tIns="45720" rIns="91440" bIns="45720" rtlCol="0" anchor="ctr"/>
          <a:lstStyle>
            <a:lvl1pPr algn="l">
              <a:defRPr sz="800">
                <a:solidFill>
                  <a:schemeClr val="tx1">
                    <a:tint val="75000"/>
                  </a:schemeClr>
                </a:solidFill>
              </a:defRPr>
            </a:lvl1pPr>
          </a:lstStyle>
          <a:p>
            <a:fld id="{F73CF8C8-F2FB-44D1-8762-FB2C283A2C61}" type="slidenum">
              <a:rPr lang="en-US" smtClean="0"/>
              <a:pPr/>
              <a:t>‹#›</a:t>
            </a:fld>
            <a:endParaRPr lang="en-US"/>
          </a:p>
        </p:txBody>
      </p:sp>
    </p:spTree>
    <p:extLst>
      <p:ext uri="{BB962C8B-B14F-4D97-AF65-F5344CB8AC3E}">
        <p14:creationId xmlns:p14="http://schemas.microsoft.com/office/powerpoint/2010/main" val="2369747732"/>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transition xmlns:p14="http://schemas.microsoft.com/office/powerpoint/2010/main">
    <p:fade/>
  </p:transition>
  <p:timing>
    <p:tnLst>
      <p:par>
        <p:cTn xmlns:p14="http://schemas.microsoft.com/office/powerpoint/2010/main" id="1" dur="indefinite" restart="never" nodeType="tmRoot"/>
      </p:par>
    </p:tnLst>
  </p:timing>
  <p:txStyles>
    <p:titleStyle>
      <a:lvl1pPr algn="l" defTabSz="914400" rtl="0" eaLnBrk="1" latinLnBrk="0" hangingPunct="1">
        <a:spcBef>
          <a:spcPct val="0"/>
        </a:spcBef>
        <a:buNone/>
        <a:defRPr sz="2400" b="1" kern="1200">
          <a:solidFill>
            <a:schemeClr val="bg1"/>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Clr>
          <a:srgbClr val="E67701"/>
        </a:buClr>
        <a:buFont typeface="Webdings" pitchFamily="18" charset="2"/>
        <a:buChar char="4"/>
        <a:defRPr sz="20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Webdings" pitchFamily="18" charset="2"/>
        <a:buChar char="4"/>
        <a:defRPr sz="1600" kern="1200">
          <a:solidFill>
            <a:schemeClr val="tx1">
              <a:lumMod val="50000"/>
              <a:lumOff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400" kern="1200">
          <a:solidFill>
            <a:schemeClr val="tx1">
              <a:lumMod val="50000"/>
              <a:lumOff val="50000"/>
            </a:schemeClr>
          </a:solidFill>
          <a:latin typeface="+mn-lt"/>
          <a:ea typeface="+mn-ea"/>
          <a:cs typeface="+mn-cs"/>
        </a:defRPr>
      </a:lvl4pPr>
      <a:lvl5pPr marL="2057400" indent="-228600" algn="l" defTabSz="914400" rtl="0" eaLnBrk="1" latinLnBrk="0" hangingPunct="1">
        <a:spcBef>
          <a:spcPct val="20000"/>
        </a:spcBef>
        <a:buFont typeface="Webdings" pitchFamily="18" charset="2"/>
        <a:buChar char="4"/>
        <a:defRPr sz="1400" kern="1200">
          <a:solidFill>
            <a:schemeClr val="tx1">
              <a:lumMod val="50000"/>
              <a:lumOff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21.png"/><Relationship Id="rId8" Type="http://schemas.openxmlformats.org/officeDocument/2006/relationships/image" Target="../media/image22.png"/><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19.png"/><Relationship Id="rId6" Type="http://schemas.openxmlformats.org/officeDocument/2006/relationships/image" Target="../media/image21.png"/><Relationship Id="rId7" Type="http://schemas.openxmlformats.org/officeDocument/2006/relationships/image" Target="../media/image23.png"/><Relationship Id="rId8" Type="http://schemas.openxmlformats.org/officeDocument/2006/relationships/image" Target="../media/image24.png"/><Relationship Id="rId9" Type="http://schemas.openxmlformats.org/officeDocument/2006/relationships/image" Target="../media/image25.jpeg"/><Relationship Id="rId10" Type="http://schemas.openxmlformats.org/officeDocument/2006/relationships/image" Target="../media/image26.png"/><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 Id="rId3" Type="http://schemas.openxmlformats.org/officeDocument/2006/relationships/image" Target="../media/image29.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1" Type="http://schemas.openxmlformats.org/officeDocument/2006/relationships/image" Target="../media/image33.wmf"/><Relationship Id="rId12" Type="http://schemas.openxmlformats.org/officeDocument/2006/relationships/image" Target="../media/image34.png"/><Relationship Id="rId13" Type="http://schemas.openxmlformats.org/officeDocument/2006/relationships/image" Target="../media/image26.png"/><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7.png"/><Relationship Id="rId4" Type="http://schemas.openxmlformats.org/officeDocument/2006/relationships/image" Target="../media/image18.png"/><Relationship Id="rId5" Type="http://schemas.openxmlformats.org/officeDocument/2006/relationships/image" Target="../media/image21.png"/><Relationship Id="rId6" Type="http://schemas.openxmlformats.org/officeDocument/2006/relationships/image" Target="../media/image30.png"/><Relationship Id="rId7" Type="http://schemas.openxmlformats.org/officeDocument/2006/relationships/image" Target="../media/image25.jpeg"/><Relationship Id="rId8" Type="http://schemas.openxmlformats.org/officeDocument/2006/relationships/image" Target="../media/image19.png"/><Relationship Id="rId9" Type="http://schemas.openxmlformats.org/officeDocument/2006/relationships/image" Target="../media/image31.png"/><Relationship Id="rId10" Type="http://schemas.openxmlformats.org/officeDocument/2006/relationships/image" Target="../media/image32.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 Id="rId3" Type="http://schemas.openxmlformats.org/officeDocument/2006/relationships/image" Target="../media/image3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3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8.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0.emf"/></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4"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41.emf"/></Relationships>
</file>

<file path=ppt/slides/_rels/slide31.xml.rels><?xml version="1.0" encoding="UTF-8" standalone="yes"?>
<Relationships xmlns="http://schemas.openxmlformats.org/package/2006/relationships"><Relationship Id="rId3" Type="http://schemas.openxmlformats.org/officeDocument/2006/relationships/image" Target="../media/image43.emf"/><Relationship Id="rId4" Type="http://schemas.openxmlformats.org/officeDocument/2006/relationships/image" Target="../media/image44.emf"/><Relationship Id="rId5" Type="http://schemas.openxmlformats.org/officeDocument/2006/relationships/image" Target="../media/image45.emf"/><Relationship Id="rId1" Type="http://schemas.openxmlformats.org/officeDocument/2006/relationships/slideLayout" Target="../slideLayouts/slideLayout9.xml"/><Relationship Id="rId2" Type="http://schemas.openxmlformats.org/officeDocument/2006/relationships/image" Target="../media/image42.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4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4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51.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jpg"/><Relationship Id="rId5" Type="http://schemas.openxmlformats.org/officeDocument/2006/relationships/image" Target="../media/image10.jpg"/><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5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5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5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Combatting APT with NetFlow</a:t>
            </a:r>
            <a:endParaRPr lang="en-US" dirty="0"/>
          </a:p>
        </p:txBody>
      </p:sp>
      <p:sp>
        <p:nvSpPr>
          <p:cNvPr id="3" name="Subtitle 2"/>
          <p:cNvSpPr>
            <a:spLocks noGrp="1"/>
          </p:cNvSpPr>
          <p:nvPr>
            <p:ph type="subTitle" idx="1"/>
          </p:nvPr>
        </p:nvSpPr>
        <p:spPr/>
        <p:txBody>
          <a:bodyPr/>
          <a:lstStyle/>
          <a:p>
            <a:r>
              <a:rPr lang="en-US" dirty="0" smtClean="0"/>
              <a:t>Christopher Smithee</a:t>
            </a:r>
          </a:p>
          <a:p>
            <a:r>
              <a:rPr lang="en-US" dirty="0" smtClean="0"/>
              <a:t>Lancope</a:t>
            </a:r>
            <a:endParaRPr lang="en-US" dirty="0"/>
          </a:p>
        </p:txBody>
      </p:sp>
    </p:spTree>
    <p:extLst>
      <p:ext uri="{BB962C8B-B14F-4D97-AF65-F5344CB8AC3E}">
        <p14:creationId xmlns:p14="http://schemas.microsoft.com/office/powerpoint/2010/main" val="204571881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Users – Multiple Attack vectors</a:t>
            </a:r>
            <a:endParaRPr lang="en-US" dirty="0"/>
          </a:p>
        </p:txBody>
      </p:sp>
      <p:pic>
        <p:nvPicPr>
          <p:cNvPr id="7" name="Picture 6"/>
          <p:cNvPicPr>
            <a:picLocks noChangeAspect="1"/>
          </p:cNvPicPr>
          <p:nvPr/>
        </p:nvPicPr>
        <p:blipFill>
          <a:blip r:embed="rId2"/>
          <a:stretch>
            <a:fillRect/>
          </a:stretch>
        </p:blipFill>
        <p:spPr>
          <a:xfrm>
            <a:off x="90985" y="1103627"/>
            <a:ext cx="8882515" cy="4282371"/>
          </a:xfrm>
          <a:prstGeom prst="rect">
            <a:avLst/>
          </a:prstGeom>
        </p:spPr>
      </p:pic>
    </p:spTree>
    <p:extLst>
      <p:ext uri="{BB962C8B-B14F-4D97-AF65-F5344CB8AC3E}">
        <p14:creationId xmlns:p14="http://schemas.microsoft.com/office/powerpoint/2010/main" val="87783491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Well crafted</a:t>
            </a:r>
            <a:endParaRPr lang="en-US" dirty="0"/>
          </a:p>
        </p:txBody>
      </p:sp>
      <p:pic>
        <p:nvPicPr>
          <p:cNvPr id="5" name="Picture 4" descr="real.png"/>
          <p:cNvPicPr>
            <a:picLocks noChangeAspect="1"/>
          </p:cNvPicPr>
          <p:nvPr/>
        </p:nvPicPr>
        <p:blipFill rotWithShape="1">
          <a:blip r:embed="rId2">
            <a:extLst>
              <a:ext uri="{28A0092B-C50C-407E-A947-70E740481C1C}">
                <a14:useLocalDpi xmlns:a14="http://schemas.microsoft.com/office/drawing/2010/main" val="0"/>
              </a:ext>
            </a:extLst>
          </a:blip>
          <a:srcRect t="15067" b="33077"/>
          <a:stretch/>
        </p:blipFill>
        <p:spPr>
          <a:xfrm>
            <a:off x="494300" y="1557181"/>
            <a:ext cx="8105190" cy="3984408"/>
          </a:xfrm>
          <a:prstGeom prst="rect">
            <a:avLst/>
          </a:prstGeom>
        </p:spPr>
      </p:pic>
    </p:spTree>
    <p:extLst>
      <p:ext uri="{BB962C8B-B14F-4D97-AF65-F5344CB8AC3E}">
        <p14:creationId xmlns:p14="http://schemas.microsoft.com/office/powerpoint/2010/main" val="1332604434"/>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Picture 3" descr="comparis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864" y="1076706"/>
            <a:ext cx="8682182" cy="5298729"/>
          </a:xfrm>
          <a:prstGeom prst="rect">
            <a:avLst/>
          </a:prstGeom>
        </p:spPr>
      </p:pic>
    </p:spTree>
    <p:extLst>
      <p:ext uri="{BB962C8B-B14F-4D97-AF65-F5344CB8AC3E}">
        <p14:creationId xmlns:p14="http://schemas.microsoft.com/office/powerpoint/2010/main" val="391062691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Environment - Once upon a time</a:t>
            </a:r>
            <a:endParaRPr lang="en-US" dirty="0"/>
          </a:p>
        </p:txBody>
      </p:sp>
      <p:cxnSp>
        <p:nvCxnSpPr>
          <p:cNvPr id="8" name="Straight Connector 7"/>
          <p:cNvCxnSpPr/>
          <p:nvPr/>
        </p:nvCxnSpPr>
        <p:spPr>
          <a:xfrm flipH="1" flipV="1">
            <a:off x="2806213" y="2995439"/>
            <a:ext cx="2986835" cy="1532787"/>
          </a:xfrm>
          <a:prstGeom prst="line">
            <a:avLst/>
          </a:prstGeom>
          <a:ln cap="rnd">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flipV="1">
            <a:off x="3382768" y="1821047"/>
            <a:ext cx="3971634" cy="2020134"/>
          </a:xfrm>
          <a:prstGeom prst="line">
            <a:avLst/>
          </a:prstGeom>
          <a:ln cap="rnd">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H="1" flipV="1">
            <a:off x="3908122" y="1369253"/>
            <a:ext cx="365486" cy="196795"/>
          </a:xfrm>
          <a:prstGeom prst="line">
            <a:avLst/>
          </a:prstGeom>
          <a:ln cap="rnd">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H="1" flipV="1">
            <a:off x="2901022" y="2290892"/>
            <a:ext cx="365486" cy="196795"/>
          </a:xfrm>
          <a:prstGeom prst="line">
            <a:avLst/>
          </a:prstGeom>
          <a:ln cap="rnd">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grpSp>
        <p:nvGrpSpPr>
          <p:cNvPr id="63" name="Group 62"/>
          <p:cNvGrpSpPr/>
          <p:nvPr/>
        </p:nvGrpSpPr>
        <p:grpSpPr>
          <a:xfrm>
            <a:off x="2666888" y="2053021"/>
            <a:ext cx="3376874" cy="2935936"/>
            <a:chOff x="2185726" y="2438400"/>
            <a:chExt cx="3376874" cy="2935936"/>
          </a:xfrm>
        </p:grpSpPr>
        <p:cxnSp>
          <p:nvCxnSpPr>
            <p:cNvPr id="7" name="Straight Connector 6"/>
            <p:cNvCxnSpPr/>
            <p:nvPr/>
          </p:nvCxnSpPr>
          <p:spPr>
            <a:xfrm flipV="1">
              <a:off x="2724507" y="2438400"/>
              <a:ext cx="2838093" cy="2631169"/>
            </a:xfrm>
            <a:prstGeom prst="line">
              <a:avLst/>
            </a:prstGeom>
            <a:ln cap="rnd">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flipV="1">
              <a:off x="2509416" y="4530660"/>
              <a:ext cx="1059284" cy="549340"/>
            </a:xfrm>
            <a:prstGeom prst="line">
              <a:avLst/>
            </a:prstGeom>
            <a:ln cap="rnd">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H="1">
              <a:off x="3257550" y="5086350"/>
              <a:ext cx="316281" cy="287986"/>
            </a:xfrm>
            <a:prstGeom prst="line">
              <a:avLst/>
            </a:prstGeom>
            <a:ln cap="rnd">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H="1">
              <a:off x="2185726" y="4541331"/>
              <a:ext cx="316281" cy="287986"/>
            </a:xfrm>
            <a:prstGeom prst="line">
              <a:avLst/>
            </a:prstGeom>
            <a:ln cap="rnd">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grpSp>
      <p:grpSp>
        <p:nvGrpSpPr>
          <p:cNvPr id="64" name="Group 63"/>
          <p:cNvGrpSpPr/>
          <p:nvPr/>
        </p:nvGrpSpPr>
        <p:grpSpPr>
          <a:xfrm>
            <a:off x="1250838" y="2989900"/>
            <a:ext cx="1548074" cy="1234136"/>
            <a:chOff x="2185726" y="4140200"/>
            <a:chExt cx="1548074" cy="1234136"/>
          </a:xfrm>
        </p:grpSpPr>
        <p:cxnSp>
          <p:nvCxnSpPr>
            <p:cNvPr id="65" name="Straight Connector 64"/>
            <p:cNvCxnSpPr/>
            <p:nvPr/>
          </p:nvCxnSpPr>
          <p:spPr>
            <a:xfrm flipV="1">
              <a:off x="2724507" y="4140200"/>
              <a:ext cx="1009293" cy="929370"/>
            </a:xfrm>
            <a:prstGeom prst="line">
              <a:avLst/>
            </a:prstGeom>
            <a:ln cap="rnd">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flipH="1" flipV="1">
              <a:off x="2509416" y="4530660"/>
              <a:ext cx="1059284" cy="549340"/>
            </a:xfrm>
            <a:prstGeom prst="line">
              <a:avLst/>
            </a:prstGeom>
            <a:ln cap="rnd">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flipH="1">
              <a:off x="3257550" y="5086350"/>
              <a:ext cx="316281" cy="287986"/>
            </a:xfrm>
            <a:prstGeom prst="line">
              <a:avLst/>
            </a:prstGeom>
            <a:ln cap="rnd">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flipH="1">
              <a:off x="2185726" y="4541331"/>
              <a:ext cx="316281" cy="287986"/>
            </a:xfrm>
            <a:prstGeom prst="line">
              <a:avLst/>
            </a:prstGeom>
            <a:ln cap="rnd">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grpSp>
      <p:grpSp>
        <p:nvGrpSpPr>
          <p:cNvPr id="69" name="Group 68"/>
          <p:cNvGrpSpPr/>
          <p:nvPr/>
        </p:nvGrpSpPr>
        <p:grpSpPr>
          <a:xfrm>
            <a:off x="4216798" y="4539477"/>
            <a:ext cx="1579824" cy="1265886"/>
            <a:chOff x="2185726" y="4108450"/>
            <a:chExt cx="1579824" cy="1265886"/>
          </a:xfrm>
        </p:grpSpPr>
        <p:cxnSp>
          <p:nvCxnSpPr>
            <p:cNvPr id="70" name="Straight Connector 69"/>
            <p:cNvCxnSpPr/>
            <p:nvPr/>
          </p:nvCxnSpPr>
          <p:spPr>
            <a:xfrm flipV="1">
              <a:off x="2724507" y="4108450"/>
              <a:ext cx="1041043" cy="961120"/>
            </a:xfrm>
            <a:prstGeom prst="line">
              <a:avLst/>
            </a:prstGeom>
            <a:ln cap="rnd">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flipH="1" flipV="1">
              <a:off x="2509416" y="4530660"/>
              <a:ext cx="1059284" cy="549340"/>
            </a:xfrm>
            <a:prstGeom prst="line">
              <a:avLst/>
            </a:prstGeom>
            <a:ln cap="rnd">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flipH="1">
              <a:off x="3257550" y="5086350"/>
              <a:ext cx="316281" cy="287986"/>
            </a:xfrm>
            <a:prstGeom prst="line">
              <a:avLst/>
            </a:prstGeom>
            <a:ln cap="rnd">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flipH="1">
              <a:off x="2185726" y="4541331"/>
              <a:ext cx="316281" cy="287986"/>
            </a:xfrm>
            <a:prstGeom prst="line">
              <a:avLst/>
            </a:prstGeom>
            <a:ln cap="rnd">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grpSp>
      <p:cxnSp>
        <p:nvCxnSpPr>
          <p:cNvPr id="82" name="Straight Connector 81"/>
          <p:cNvCxnSpPr/>
          <p:nvPr/>
        </p:nvCxnSpPr>
        <p:spPr>
          <a:xfrm flipH="1" flipV="1">
            <a:off x="7364206" y="3138363"/>
            <a:ext cx="365486" cy="196795"/>
          </a:xfrm>
          <a:prstGeom prst="line">
            <a:avLst/>
          </a:prstGeom>
          <a:ln cap="rnd">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H="1" flipV="1">
            <a:off x="6353012" y="4074408"/>
            <a:ext cx="365486" cy="196795"/>
          </a:xfrm>
          <a:prstGeom prst="line">
            <a:avLst/>
          </a:prstGeom>
          <a:ln cap="rnd">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flipV="1">
            <a:off x="3270712" y="1568008"/>
            <a:ext cx="1009293" cy="929370"/>
          </a:xfrm>
          <a:prstGeom prst="line">
            <a:avLst/>
          </a:prstGeom>
          <a:ln cap="rnd">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flipV="1">
            <a:off x="6348562" y="3141030"/>
            <a:ext cx="1009293" cy="929370"/>
          </a:xfrm>
          <a:prstGeom prst="line">
            <a:avLst/>
          </a:prstGeom>
          <a:ln cap="rnd">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pic>
        <p:nvPicPr>
          <p:cNvPr id="103" name="Picture 102" descr="server-Vista-icon.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17901" y="3074811"/>
            <a:ext cx="624361" cy="624361"/>
          </a:xfrm>
          <a:prstGeom prst="rect">
            <a:avLst/>
          </a:prstGeom>
        </p:spPr>
      </p:pic>
      <p:pic>
        <p:nvPicPr>
          <p:cNvPr id="104" name="Picture 103" descr="server-Vista-icon.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48311" y="3593069"/>
            <a:ext cx="624361" cy="624361"/>
          </a:xfrm>
          <a:prstGeom prst="rect">
            <a:avLst/>
          </a:prstGeom>
        </p:spPr>
      </p:pic>
      <p:pic>
        <p:nvPicPr>
          <p:cNvPr id="107" name="Picture 106" descr="home-icon.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528186" y="1941496"/>
            <a:ext cx="547611" cy="547611"/>
          </a:xfrm>
          <a:prstGeom prst="rect">
            <a:avLst/>
          </a:prstGeom>
        </p:spPr>
      </p:pic>
      <p:pic>
        <p:nvPicPr>
          <p:cNvPr id="109" name="Picture 108" descr="home-icon.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991250" y="1463485"/>
            <a:ext cx="547611" cy="547611"/>
          </a:xfrm>
          <a:prstGeom prst="rect">
            <a:avLst/>
          </a:prstGeom>
        </p:spPr>
      </p:pic>
      <p:pic>
        <p:nvPicPr>
          <p:cNvPr id="110" name="Picture 109" descr="home-icon.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481725" y="1012885"/>
            <a:ext cx="547611" cy="547611"/>
          </a:xfrm>
          <a:prstGeom prst="rect">
            <a:avLst/>
          </a:prstGeom>
        </p:spPr>
      </p:pic>
      <p:pic>
        <p:nvPicPr>
          <p:cNvPr id="117" name="Picture 116" descr="firewall-icon.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840615" y="2298555"/>
            <a:ext cx="821341" cy="821341"/>
          </a:xfrm>
          <a:prstGeom prst="rect">
            <a:avLst/>
          </a:prstGeom>
        </p:spPr>
      </p:pic>
      <p:sp>
        <p:nvSpPr>
          <p:cNvPr id="121" name="TextBox 120"/>
          <p:cNvSpPr txBox="1"/>
          <p:nvPr/>
        </p:nvSpPr>
        <p:spPr>
          <a:xfrm>
            <a:off x="6537903" y="3187155"/>
            <a:ext cx="533400" cy="276999"/>
          </a:xfrm>
          <a:prstGeom prst="rect">
            <a:avLst/>
          </a:prstGeom>
          <a:noFill/>
        </p:spPr>
        <p:txBody>
          <a:bodyPr wrap="square" rtlCol="0">
            <a:spAutoFit/>
          </a:bodyPr>
          <a:lstStyle/>
          <a:p>
            <a:pPr algn="ctr"/>
            <a:r>
              <a:rPr lang="en-US" sz="1200" i="1" dirty="0" smtClean="0"/>
              <a:t>DMZ</a:t>
            </a:r>
            <a:endParaRPr lang="en-US" sz="1200" i="1" dirty="0"/>
          </a:p>
        </p:txBody>
      </p:sp>
      <p:sp>
        <p:nvSpPr>
          <p:cNvPr id="122" name="TextBox 121"/>
          <p:cNvSpPr txBox="1"/>
          <p:nvPr/>
        </p:nvSpPr>
        <p:spPr>
          <a:xfrm>
            <a:off x="3919692" y="1842963"/>
            <a:ext cx="533400" cy="276999"/>
          </a:xfrm>
          <a:prstGeom prst="rect">
            <a:avLst/>
          </a:prstGeom>
          <a:noFill/>
        </p:spPr>
        <p:txBody>
          <a:bodyPr wrap="square" rtlCol="0">
            <a:spAutoFit/>
          </a:bodyPr>
          <a:lstStyle/>
          <a:p>
            <a:pPr algn="ctr"/>
            <a:r>
              <a:rPr lang="en-US" sz="1200" i="1" dirty="0" smtClean="0"/>
              <a:t>VPN</a:t>
            </a:r>
            <a:endParaRPr lang="en-US" sz="1200" i="1" dirty="0"/>
          </a:p>
        </p:txBody>
      </p:sp>
      <p:sp>
        <p:nvSpPr>
          <p:cNvPr id="123" name="TextBox 122"/>
          <p:cNvSpPr txBox="1"/>
          <p:nvPr/>
        </p:nvSpPr>
        <p:spPr>
          <a:xfrm>
            <a:off x="3995892" y="4263091"/>
            <a:ext cx="1066800" cy="461665"/>
          </a:xfrm>
          <a:prstGeom prst="rect">
            <a:avLst/>
          </a:prstGeom>
          <a:noFill/>
        </p:spPr>
        <p:txBody>
          <a:bodyPr wrap="square" rtlCol="0">
            <a:spAutoFit/>
          </a:bodyPr>
          <a:lstStyle/>
          <a:p>
            <a:pPr algn="ctr"/>
            <a:r>
              <a:rPr lang="en-US" sz="1200" i="1" dirty="0" smtClean="0"/>
              <a:t>Internal Network</a:t>
            </a:r>
            <a:endParaRPr lang="en-US" sz="1200" i="1" dirty="0"/>
          </a:p>
        </p:txBody>
      </p:sp>
      <p:pic>
        <p:nvPicPr>
          <p:cNvPr id="124" name="Picture 123" descr="server-Vista-icon.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651788" y="4125569"/>
            <a:ext cx="624361" cy="624361"/>
          </a:xfrm>
          <a:prstGeom prst="rect">
            <a:avLst/>
          </a:prstGeom>
        </p:spPr>
      </p:pic>
      <p:grpSp>
        <p:nvGrpSpPr>
          <p:cNvPr id="126" name="Group 125"/>
          <p:cNvGrpSpPr/>
          <p:nvPr/>
        </p:nvGrpSpPr>
        <p:grpSpPr>
          <a:xfrm>
            <a:off x="5629144" y="1177300"/>
            <a:ext cx="1784590" cy="1018646"/>
            <a:chOff x="5367052" y="1620337"/>
            <a:chExt cx="1784590" cy="1018646"/>
          </a:xfrm>
        </p:grpSpPr>
        <p:sp>
          <p:nvSpPr>
            <p:cNvPr id="5" name="Cloud 4"/>
            <p:cNvSpPr/>
            <p:nvPr/>
          </p:nvSpPr>
          <p:spPr>
            <a:xfrm rot="11037664">
              <a:off x="5367052" y="1620337"/>
              <a:ext cx="1784590" cy="1018646"/>
            </a:xfrm>
            <a:prstGeom prst="cloud">
              <a:avLst/>
            </a:prstGeom>
            <a:ln/>
          </p:spPr>
          <p:style>
            <a:lnRef idx="1">
              <a:schemeClr val="dk1"/>
            </a:lnRef>
            <a:fillRef idx="2">
              <a:schemeClr val="dk1"/>
            </a:fillRef>
            <a:effectRef idx="1">
              <a:schemeClr val="dk1"/>
            </a:effectRef>
            <a:fontRef idx="minor">
              <a:schemeClr val="dk1"/>
            </a:fontRef>
          </p:style>
          <p:txBody>
            <a:bodyPr anchor="ctr"/>
            <a:lstStyle/>
            <a:p>
              <a:pPr>
                <a:defRPr/>
              </a:pPr>
              <a:endParaRPr lang="en-US" sz="2000">
                <a:solidFill>
                  <a:srgbClr val="FFFFFF"/>
                </a:solidFill>
              </a:endParaRPr>
            </a:p>
          </p:txBody>
        </p:sp>
        <p:sp>
          <p:nvSpPr>
            <p:cNvPr id="125" name="TextBox 124"/>
            <p:cNvSpPr txBox="1"/>
            <p:nvPr/>
          </p:nvSpPr>
          <p:spPr>
            <a:xfrm>
              <a:off x="5906520" y="1962658"/>
              <a:ext cx="762000" cy="307777"/>
            </a:xfrm>
            <a:prstGeom prst="rect">
              <a:avLst/>
            </a:prstGeom>
            <a:noFill/>
          </p:spPr>
          <p:txBody>
            <a:bodyPr wrap="square" rtlCol="0">
              <a:spAutoFit/>
            </a:bodyPr>
            <a:lstStyle/>
            <a:p>
              <a:pPr algn="ctr"/>
              <a:r>
                <a:rPr lang="en-US" sz="1400" i="1" dirty="0" smtClean="0"/>
                <a:t>Internet</a:t>
              </a:r>
              <a:endParaRPr lang="en-US" sz="1400" i="1" dirty="0"/>
            </a:p>
          </p:txBody>
        </p:sp>
      </p:grpSp>
      <p:pic>
        <p:nvPicPr>
          <p:cNvPr id="139" name="Picture 138" descr="3-Gray-Computer-icon.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01739" y="3388782"/>
            <a:ext cx="559968" cy="559968"/>
          </a:xfrm>
          <a:prstGeom prst="rect">
            <a:avLst/>
          </a:prstGeom>
        </p:spPr>
      </p:pic>
      <p:pic>
        <p:nvPicPr>
          <p:cNvPr id="141" name="Picture 140" descr="3-Gray-Computer-icon.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406410" y="3680240"/>
            <a:ext cx="559968" cy="559968"/>
          </a:xfrm>
          <a:prstGeom prst="rect">
            <a:avLst/>
          </a:prstGeom>
        </p:spPr>
      </p:pic>
      <p:pic>
        <p:nvPicPr>
          <p:cNvPr id="142" name="Picture 141" descr="3-Gray-Computer-icon.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920352" y="3971701"/>
            <a:ext cx="559968" cy="559968"/>
          </a:xfrm>
          <a:prstGeom prst="rect">
            <a:avLst/>
          </a:prstGeom>
        </p:spPr>
      </p:pic>
      <p:pic>
        <p:nvPicPr>
          <p:cNvPr id="143" name="Picture 142" descr="3-Gray-Computer-icon.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387942" y="4226079"/>
            <a:ext cx="559968" cy="559968"/>
          </a:xfrm>
          <a:prstGeom prst="rect">
            <a:avLst/>
          </a:prstGeom>
        </p:spPr>
      </p:pic>
      <p:pic>
        <p:nvPicPr>
          <p:cNvPr id="144" name="Picture 143" descr="3-Gray-Computer-icon.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864803" y="4485427"/>
            <a:ext cx="559968" cy="559968"/>
          </a:xfrm>
          <a:prstGeom prst="rect">
            <a:avLst/>
          </a:prstGeom>
        </p:spPr>
      </p:pic>
      <p:pic>
        <p:nvPicPr>
          <p:cNvPr id="145" name="Picture 144" descr="3-Gray-Computer-icon.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365400" y="4758577"/>
            <a:ext cx="559968" cy="559968"/>
          </a:xfrm>
          <a:prstGeom prst="rect">
            <a:avLst/>
          </a:prstGeom>
        </p:spPr>
      </p:pic>
      <p:pic>
        <p:nvPicPr>
          <p:cNvPr id="146" name="Picture 145" descr="3-Gray-Computer-icon.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897880" y="5022225"/>
            <a:ext cx="559968" cy="559968"/>
          </a:xfrm>
          <a:prstGeom prst="rect">
            <a:avLst/>
          </a:prstGeom>
        </p:spPr>
      </p:pic>
      <p:pic>
        <p:nvPicPr>
          <p:cNvPr id="147" name="Picture 146" descr="3-Gray-Computer-icon.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393281" y="5304415"/>
            <a:ext cx="559968" cy="559968"/>
          </a:xfrm>
          <a:prstGeom prst="rect">
            <a:avLst/>
          </a:prstGeom>
        </p:spPr>
      </p:pic>
      <p:pic>
        <p:nvPicPr>
          <p:cNvPr id="148" name="Picture 147" descr="3-Gray-Computer-icon.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888685" y="5568062"/>
            <a:ext cx="559968" cy="559968"/>
          </a:xfrm>
          <a:prstGeom prst="rect">
            <a:avLst/>
          </a:prstGeom>
        </p:spPr>
      </p:pic>
      <p:sp>
        <p:nvSpPr>
          <p:cNvPr id="49" name="Line 4"/>
          <p:cNvSpPr>
            <a:spLocks noChangeShapeType="1"/>
          </p:cNvSpPr>
          <p:nvPr/>
        </p:nvSpPr>
        <p:spPr bwMode="auto">
          <a:xfrm flipV="1">
            <a:off x="3388902" y="3948750"/>
            <a:ext cx="709083" cy="661784"/>
          </a:xfrm>
          <a:prstGeom prst="line">
            <a:avLst/>
          </a:prstGeom>
          <a:noFill/>
          <a:ln w="38100" cap="rnd">
            <a:solidFill>
              <a:srgbClr val="3366FF"/>
            </a:solidFill>
            <a:prstDash val="sysDot"/>
            <a:round/>
            <a:headEnd/>
            <a:tailEnd/>
          </a:ln>
          <a:effectLst>
            <a:glow rad="76200">
              <a:schemeClr val="bg1">
                <a:alpha val="73000"/>
              </a:schemeClr>
            </a:glow>
          </a:effectLst>
        </p:spPr>
        <p:txBody>
          <a:bodyPr wrap="none" anchor="ctr"/>
          <a:lstStyle/>
          <a:p>
            <a:pPr>
              <a:defRPr/>
            </a:pPr>
            <a:endParaRPr lang="en-US">
              <a:ea typeface="+mn-ea"/>
              <a:cs typeface="+mn-cs"/>
            </a:endParaRPr>
          </a:p>
        </p:txBody>
      </p:sp>
      <p:sp>
        <p:nvSpPr>
          <p:cNvPr id="50" name="Line 5"/>
          <p:cNvSpPr>
            <a:spLocks noChangeShapeType="1"/>
          </p:cNvSpPr>
          <p:nvPr/>
        </p:nvSpPr>
        <p:spPr bwMode="auto">
          <a:xfrm flipH="1">
            <a:off x="4097985" y="3187155"/>
            <a:ext cx="855264" cy="784546"/>
          </a:xfrm>
          <a:prstGeom prst="line">
            <a:avLst/>
          </a:prstGeom>
          <a:noFill/>
          <a:ln w="38100" cap="rnd">
            <a:solidFill>
              <a:srgbClr val="3366FF"/>
            </a:solidFill>
            <a:prstDash val="sysDot"/>
            <a:round/>
            <a:headEnd/>
            <a:tailEnd/>
          </a:ln>
          <a:effectLst>
            <a:glow rad="76200">
              <a:schemeClr val="bg1">
                <a:alpha val="73000"/>
              </a:schemeClr>
            </a:glow>
          </a:effectLst>
        </p:spPr>
        <p:txBody>
          <a:bodyPr wrap="none" anchor="ctr"/>
          <a:lstStyle/>
          <a:p>
            <a:pPr>
              <a:defRPr/>
            </a:pPr>
            <a:endParaRPr lang="en-US">
              <a:ea typeface="+mn-ea"/>
              <a:cs typeface="+mn-cs"/>
            </a:endParaRPr>
          </a:p>
        </p:txBody>
      </p:sp>
      <p:sp>
        <p:nvSpPr>
          <p:cNvPr id="51" name="Line 6"/>
          <p:cNvSpPr>
            <a:spLocks noChangeShapeType="1"/>
          </p:cNvSpPr>
          <p:nvPr/>
        </p:nvSpPr>
        <p:spPr bwMode="auto">
          <a:xfrm flipH="1">
            <a:off x="4953248" y="2256368"/>
            <a:ext cx="1012897" cy="930788"/>
          </a:xfrm>
          <a:prstGeom prst="line">
            <a:avLst/>
          </a:prstGeom>
          <a:noFill/>
          <a:ln w="38100" cap="rnd">
            <a:solidFill>
              <a:srgbClr val="3366FF"/>
            </a:solidFill>
            <a:prstDash val="sysDot"/>
            <a:round/>
            <a:headEnd type="triangle" w="med" len="med"/>
            <a:tailEnd/>
          </a:ln>
          <a:effectLst>
            <a:glow rad="76200">
              <a:schemeClr val="bg1">
                <a:alpha val="73000"/>
              </a:schemeClr>
            </a:glow>
          </a:effectLst>
        </p:spPr>
        <p:txBody>
          <a:bodyPr wrap="none" anchor="ctr"/>
          <a:lstStyle/>
          <a:p>
            <a:pPr>
              <a:defRPr/>
            </a:pPr>
            <a:endParaRPr lang="en-US">
              <a:ea typeface="+mn-ea"/>
              <a:cs typeface="+mn-cs"/>
            </a:endParaRPr>
          </a:p>
        </p:txBody>
      </p:sp>
    </p:spTree>
    <p:extLst>
      <p:ext uri="{BB962C8B-B14F-4D97-AF65-F5344CB8AC3E}">
        <p14:creationId xmlns:p14="http://schemas.microsoft.com/office/powerpoint/2010/main" val="2892344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dissolve">
                                      <p:cBhvr>
                                        <p:cTn id="7" dur="500"/>
                                        <p:tgtEl>
                                          <p:spTgt spid="49"/>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dissolve">
                                      <p:cBhvr>
                                        <p:cTn id="11" dur="500"/>
                                        <p:tgtEl>
                                          <p:spTgt spid="50"/>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dissolve">
                                      <p:cBhvr>
                                        <p:cTn id="15" dur="500"/>
                                        <p:tgtEl>
                                          <p:spTgt spid="51"/>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xit" presetSubtype="2" fill="hold" nodeType="clickEffect">
                                  <p:stCondLst>
                                    <p:cond delay="0"/>
                                  </p:stCondLst>
                                  <p:childTnLst>
                                    <p:anim calcmode="lin" valueType="num">
                                      <p:cBhvr additive="base">
                                        <p:cTn id="19" dur="500"/>
                                        <p:tgtEl>
                                          <p:spTgt spid="142"/>
                                        </p:tgtEl>
                                        <p:attrNameLst>
                                          <p:attrName>ppt_x</p:attrName>
                                        </p:attrNameLst>
                                      </p:cBhvr>
                                      <p:tavLst>
                                        <p:tav tm="0">
                                          <p:val>
                                            <p:strVal val="ppt_x"/>
                                          </p:val>
                                        </p:tav>
                                        <p:tav tm="100000">
                                          <p:val>
                                            <p:strVal val="1+ppt_w/2"/>
                                          </p:val>
                                        </p:tav>
                                      </p:tavLst>
                                    </p:anim>
                                    <p:anim calcmode="lin" valueType="num">
                                      <p:cBhvr additive="base">
                                        <p:cTn id="20" dur="500"/>
                                        <p:tgtEl>
                                          <p:spTgt spid="142"/>
                                        </p:tgtEl>
                                        <p:attrNameLst>
                                          <p:attrName>ppt_y</p:attrName>
                                        </p:attrNameLst>
                                      </p:cBhvr>
                                      <p:tavLst>
                                        <p:tav tm="0">
                                          <p:val>
                                            <p:strVal val="ppt_y"/>
                                          </p:val>
                                        </p:tav>
                                        <p:tav tm="100000">
                                          <p:val>
                                            <p:strVal val="ppt_y"/>
                                          </p:val>
                                        </p:tav>
                                      </p:tavLst>
                                    </p:anim>
                                    <p:set>
                                      <p:cBhvr>
                                        <p:cTn id="21" dur="1" fill="hold">
                                          <p:stCondLst>
                                            <p:cond delay="499"/>
                                          </p:stCondLst>
                                        </p:cTn>
                                        <p:tgtEl>
                                          <p:spTgt spid="142"/>
                                        </p:tgtEl>
                                        <p:attrNameLst>
                                          <p:attrName>style.visibility</p:attrName>
                                        </p:attrNameLst>
                                      </p:cBhvr>
                                      <p:to>
                                        <p:strVal val="hidden"/>
                                      </p:to>
                                    </p:set>
                                  </p:childTnLst>
                                </p:cTn>
                              </p:par>
                              <p:par>
                                <p:cTn id="22" presetID="2" presetClass="exit" presetSubtype="2" fill="hold" nodeType="withEffect">
                                  <p:stCondLst>
                                    <p:cond delay="0"/>
                                  </p:stCondLst>
                                  <p:childTnLst>
                                    <p:anim calcmode="lin" valueType="num">
                                      <p:cBhvr additive="base">
                                        <p:cTn id="23" dur="500"/>
                                        <p:tgtEl>
                                          <p:spTgt spid="141"/>
                                        </p:tgtEl>
                                        <p:attrNameLst>
                                          <p:attrName>ppt_x</p:attrName>
                                        </p:attrNameLst>
                                      </p:cBhvr>
                                      <p:tavLst>
                                        <p:tav tm="0">
                                          <p:val>
                                            <p:strVal val="ppt_x"/>
                                          </p:val>
                                        </p:tav>
                                        <p:tav tm="100000">
                                          <p:val>
                                            <p:strVal val="1+ppt_w/2"/>
                                          </p:val>
                                        </p:tav>
                                      </p:tavLst>
                                    </p:anim>
                                    <p:anim calcmode="lin" valueType="num">
                                      <p:cBhvr additive="base">
                                        <p:cTn id="24" dur="500"/>
                                        <p:tgtEl>
                                          <p:spTgt spid="141"/>
                                        </p:tgtEl>
                                        <p:attrNameLst>
                                          <p:attrName>ppt_y</p:attrName>
                                        </p:attrNameLst>
                                      </p:cBhvr>
                                      <p:tavLst>
                                        <p:tav tm="0">
                                          <p:val>
                                            <p:strVal val="ppt_y"/>
                                          </p:val>
                                        </p:tav>
                                        <p:tav tm="100000">
                                          <p:val>
                                            <p:strVal val="ppt_y"/>
                                          </p:val>
                                        </p:tav>
                                      </p:tavLst>
                                    </p:anim>
                                    <p:set>
                                      <p:cBhvr>
                                        <p:cTn id="25" dur="1" fill="hold">
                                          <p:stCondLst>
                                            <p:cond delay="499"/>
                                          </p:stCondLst>
                                        </p:cTn>
                                        <p:tgtEl>
                                          <p:spTgt spid="141"/>
                                        </p:tgtEl>
                                        <p:attrNameLst>
                                          <p:attrName>style.visibility</p:attrName>
                                        </p:attrNameLst>
                                      </p:cBhvr>
                                      <p:to>
                                        <p:strVal val="hidden"/>
                                      </p:to>
                                    </p:set>
                                  </p:childTnLst>
                                </p:cTn>
                              </p:par>
                              <p:par>
                                <p:cTn id="26" presetID="2" presetClass="exit" presetSubtype="2" fill="hold" nodeType="withEffect">
                                  <p:stCondLst>
                                    <p:cond delay="0"/>
                                  </p:stCondLst>
                                  <p:childTnLst>
                                    <p:anim calcmode="lin" valueType="num">
                                      <p:cBhvr additive="base">
                                        <p:cTn id="27" dur="500"/>
                                        <p:tgtEl>
                                          <p:spTgt spid="144"/>
                                        </p:tgtEl>
                                        <p:attrNameLst>
                                          <p:attrName>ppt_x</p:attrName>
                                        </p:attrNameLst>
                                      </p:cBhvr>
                                      <p:tavLst>
                                        <p:tav tm="0">
                                          <p:val>
                                            <p:strVal val="ppt_x"/>
                                          </p:val>
                                        </p:tav>
                                        <p:tav tm="100000">
                                          <p:val>
                                            <p:strVal val="1+ppt_w/2"/>
                                          </p:val>
                                        </p:tav>
                                      </p:tavLst>
                                    </p:anim>
                                    <p:anim calcmode="lin" valueType="num">
                                      <p:cBhvr additive="base">
                                        <p:cTn id="28" dur="500"/>
                                        <p:tgtEl>
                                          <p:spTgt spid="144"/>
                                        </p:tgtEl>
                                        <p:attrNameLst>
                                          <p:attrName>ppt_y</p:attrName>
                                        </p:attrNameLst>
                                      </p:cBhvr>
                                      <p:tavLst>
                                        <p:tav tm="0">
                                          <p:val>
                                            <p:strVal val="ppt_y"/>
                                          </p:val>
                                        </p:tav>
                                        <p:tav tm="100000">
                                          <p:val>
                                            <p:strVal val="ppt_y"/>
                                          </p:val>
                                        </p:tav>
                                      </p:tavLst>
                                    </p:anim>
                                    <p:set>
                                      <p:cBhvr>
                                        <p:cTn id="29" dur="1" fill="hold">
                                          <p:stCondLst>
                                            <p:cond delay="499"/>
                                          </p:stCondLst>
                                        </p:cTn>
                                        <p:tgtEl>
                                          <p:spTgt spid="144"/>
                                        </p:tgtEl>
                                        <p:attrNameLst>
                                          <p:attrName>style.visibility</p:attrName>
                                        </p:attrNameLst>
                                      </p:cBhvr>
                                      <p:to>
                                        <p:strVal val="hidden"/>
                                      </p:to>
                                    </p:set>
                                  </p:childTnLst>
                                </p:cTn>
                              </p:par>
                              <p:par>
                                <p:cTn id="30" presetID="2" presetClass="exit" presetSubtype="2" fill="hold" nodeType="withEffect">
                                  <p:stCondLst>
                                    <p:cond delay="0"/>
                                  </p:stCondLst>
                                  <p:childTnLst>
                                    <p:anim calcmode="lin" valueType="num">
                                      <p:cBhvr additive="base">
                                        <p:cTn id="31" dur="500"/>
                                        <p:tgtEl>
                                          <p:spTgt spid="145"/>
                                        </p:tgtEl>
                                        <p:attrNameLst>
                                          <p:attrName>ppt_x</p:attrName>
                                        </p:attrNameLst>
                                      </p:cBhvr>
                                      <p:tavLst>
                                        <p:tav tm="0">
                                          <p:val>
                                            <p:strVal val="ppt_x"/>
                                          </p:val>
                                        </p:tav>
                                        <p:tav tm="100000">
                                          <p:val>
                                            <p:strVal val="1+ppt_w/2"/>
                                          </p:val>
                                        </p:tav>
                                      </p:tavLst>
                                    </p:anim>
                                    <p:anim calcmode="lin" valueType="num">
                                      <p:cBhvr additive="base">
                                        <p:cTn id="32" dur="500"/>
                                        <p:tgtEl>
                                          <p:spTgt spid="145"/>
                                        </p:tgtEl>
                                        <p:attrNameLst>
                                          <p:attrName>ppt_y</p:attrName>
                                        </p:attrNameLst>
                                      </p:cBhvr>
                                      <p:tavLst>
                                        <p:tav tm="0">
                                          <p:val>
                                            <p:strVal val="ppt_y"/>
                                          </p:val>
                                        </p:tav>
                                        <p:tav tm="100000">
                                          <p:val>
                                            <p:strVal val="ppt_y"/>
                                          </p:val>
                                        </p:tav>
                                      </p:tavLst>
                                    </p:anim>
                                    <p:set>
                                      <p:cBhvr>
                                        <p:cTn id="33" dur="1" fill="hold">
                                          <p:stCondLst>
                                            <p:cond delay="499"/>
                                          </p:stCondLst>
                                        </p:cTn>
                                        <p:tgtEl>
                                          <p:spTgt spid="145"/>
                                        </p:tgtEl>
                                        <p:attrNameLst>
                                          <p:attrName>style.visibility</p:attrName>
                                        </p:attrNameLst>
                                      </p:cBhvr>
                                      <p:to>
                                        <p:strVal val="hidden"/>
                                      </p:to>
                                    </p:set>
                                  </p:childTnLst>
                                </p:cTn>
                              </p:par>
                              <p:par>
                                <p:cTn id="34" presetID="2" presetClass="exit" presetSubtype="2" fill="hold" nodeType="withEffect">
                                  <p:stCondLst>
                                    <p:cond delay="0"/>
                                  </p:stCondLst>
                                  <p:childTnLst>
                                    <p:anim calcmode="lin" valueType="num">
                                      <p:cBhvr additive="base">
                                        <p:cTn id="35" dur="500"/>
                                        <p:tgtEl>
                                          <p:spTgt spid="147"/>
                                        </p:tgtEl>
                                        <p:attrNameLst>
                                          <p:attrName>ppt_x</p:attrName>
                                        </p:attrNameLst>
                                      </p:cBhvr>
                                      <p:tavLst>
                                        <p:tav tm="0">
                                          <p:val>
                                            <p:strVal val="ppt_x"/>
                                          </p:val>
                                        </p:tav>
                                        <p:tav tm="100000">
                                          <p:val>
                                            <p:strVal val="1+ppt_w/2"/>
                                          </p:val>
                                        </p:tav>
                                      </p:tavLst>
                                    </p:anim>
                                    <p:anim calcmode="lin" valueType="num">
                                      <p:cBhvr additive="base">
                                        <p:cTn id="36" dur="500"/>
                                        <p:tgtEl>
                                          <p:spTgt spid="147"/>
                                        </p:tgtEl>
                                        <p:attrNameLst>
                                          <p:attrName>ppt_y</p:attrName>
                                        </p:attrNameLst>
                                      </p:cBhvr>
                                      <p:tavLst>
                                        <p:tav tm="0">
                                          <p:val>
                                            <p:strVal val="ppt_y"/>
                                          </p:val>
                                        </p:tav>
                                        <p:tav tm="100000">
                                          <p:val>
                                            <p:strVal val="ppt_y"/>
                                          </p:val>
                                        </p:tav>
                                      </p:tavLst>
                                    </p:anim>
                                    <p:set>
                                      <p:cBhvr>
                                        <p:cTn id="37" dur="1" fill="hold">
                                          <p:stCondLst>
                                            <p:cond delay="499"/>
                                          </p:stCondLst>
                                        </p:cTn>
                                        <p:tgtEl>
                                          <p:spTgt spid="147"/>
                                        </p:tgtEl>
                                        <p:attrNameLst>
                                          <p:attrName>style.visibility</p:attrName>
                                        </p:attrNameLst>
                                      </p:cBhvr>
                                      <p:to>
                                        <p:strVal val="hidden"/>
                                      </p:to>
                                    </p:set>
                                  </p:childTnLst>
                                </p:cTn>
                              </p:par>
                              <p:par>
                                <p:cTn id="38" presetID="2" presetClass="exit" presetSubtype="2" fill="hold" nodeType="withEffect">
                                  <p:stCondLst>
                                    <p:cond delay="0"/>
                                  </p:stCondLst>
                                  <p:childTnLst>
                                    <p:anim calcmode="lin" valueType="num">
                                      <p:cBhvr additive="base">
                                        <p:cTn id="39" dur="500"/>
                                        <p:tgtEl>
                                          <p:spTgt spid="148"/>
                                        </p:tgtEl>
                                        <p:attrNameLst>
                                          <p:attrName>ppt_x</p:attrName>
                                        </p:attrNameLst>
                                      </p:cBhvr>
                                      <p:tavLst>
                                        <p:tav tm="0">
                                          <p:val>
                                            <p:strVal val="ppt_x"/>
                                          </p:val>
                                        </p:tav>
                                        <p:tav tm="100000">
                                          <p:val>
                                            <p:strVal val="1+ppt_w/2"/>
                                          </p:val>
                                        </p:tav>
                                      </p:tavLst>
                                    </p:anim>
                                    <p:anim calcmode="lin" valueType="num">
                                      <p:cBhvr additive="base">
                                        <p:cTn id="40" dur="500"/>
                                        <p:tgtEl>
                                          <p:spTgt spid="148"/>
                                        </p:tgtEl>
                                        <p:attrNameLst>
                                          <p:attrName>ppt_y</p:attrName>
                                        </p:attrNameLst>
                                      </p:cBhvr>
                                      <p:tavLst>
                                        <p:tav tm="0">
                                          <p:val>
                                            <p:strVal val="ppt_y"/>
                                          </p:val>
                                        </p:tav>
                                        <p:tav tm="100000">
                                          <p:val>
                                            <p:strVal val="ppt_y"/>
                                          </p:val>
                                        </p:tav>
                                      </p:tavLst>
                                    </p:anim>
                                    <p:set>
                                      <p:cBhvr>
                                        <p:cTn id="41" dur="1" fill="hold">
                                          <p:stCondLst>
                                            <p:cond delay="499"/>
                                          </p:stCondLst>
                                        </p:cTn>
                                        <p:tgtEl>
                                          <p:spTgt spid="1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Mobile Computing Era</a:t>
            </a:r>
            <a:endParaRPr lang="en-US" dirty="0"/>
          </a:p>
        </p:txBody>
      </p:sp>
      <p:cxnSp>
        <p:nvCxnSpPr>
          <p:cNvPr id="8" name="Straight Connector 7"/>
          <p:cNvCxnSpPr/>
          <p:nvPr/>
        </p:nvCxnSpPr>
        <p:spPr>
          <a:xfrm flipH="1" flipV="1">
            <a:off x="2806213" y="2995439"/>
            <a:ext cx="2986835" cy="1532787"/>
          </a:xfrm>
          <a:prstGeom prst="line">
            <a:avLst/>
          </a:prstGeom>
          <a:ln cap="rnd">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flipV="1">
            <a:off x="3382768" y="1821047"/>
            <a:ext cx="3971634" cy="2020134"/>
          </a:xfrm>
          <a:prstGeom prst="line">
            <a:avLst/>
          </a:prstGeom>
          <a:ln cap="rnd">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H="1" flipV="1">
            <a:off x="3908122" y="1369253"/>
            <a:ext cx="365486" cy="196795"/>
          </a:xfrm>
          <a:prstGeom prst="line">
            <a:avLst/>
          </a:prstGeom>
          <a:ln cap="rnd">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H="1" flipV="1">
            <a:off x="2901022" y="2290892"/>
            <a:ext cx="365486" cy="196795"/>
          </a:xfrm>
          <a:prstGeom prst="line">
            <a:avLst/>
          </a:prstGeom>
          <a:ln cap="rnd">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grpSp>
        <p:nvGrpSpPr>
          <p:cNvPr id="63" name="Group 62"/>
          <p:cNvGrpSpPr/>
          <p:nvPr/>
        </p:nvGrpSpPr>
        <p:grpSpPr>
          <a:xfrm>
            <a:off x="2666888" y="2053021"/>
            <a:ext cx="3376874" cy="2935936"/>
            <a:chOff x="2185726" y="2438400"/>
            <a:chExt cx="3376874" cy="2935936"/>
          </a:xfrm>
        </p:grpSpPr>
        <p:cxnSp>
          <p:nvCxnSpPr>
            <p:cNvPr id="7" name="Straight Connector 6"/>
            <p:cNvCxnSpPr/>
            <p:nvPr/>
          </p:nvCxnSpPr>
          <p:spPr>
            <a:xfrm flipV="1">
              <a:off x="2724507" y="2438400"/>
              <a:ext cx="2838093" cy="2631169"/>
            </a:xfrm>
            <a:prstGeom prst="line">
              <a:avLst/>
            </a:prstGeom>
            <a:ln cap="rnd">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flipV="1">
              <a:off x="2509416" y="4530660"/>
              <a:ext cx="1059284" cy="549340"/>
            </a:xfrm>
            <a:prstGeom prst="line">
              <a:avLst/>
            </a:prstGeom>
            <a:ln cap="rnd">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H="1">
              <a:off x="3257550" y="5086350"/>
              <a:ext cx="316281" cy="287986"/>
            </a:xfrm>
            <a:prstGeom prst="line">
              <a:avLst/>
            </a:prstGeom>
            <a:ln cap="rnd">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H="1">
              <a:off x="2185726" y="4541331"/>
              <a:ext cx="316281" cy="287986"/>
            </a:xfrm>
            <a:prstGeom prst="line">
              <a:avLst/>
            </a:prstGeom>
            <a:ln cap="rnd">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grpSp>
      <p:grpSp>
        <p:nvGrpSpPr>
          <p:cNvPr id="64" name="Group 63"/>
          <p:cNvGrpSpPr/>
          <p:nvPr/>
        </p:nvGrpSpPr>
        <p:grpSpPr>
          <a:xfrm>
            <a:off x="1250838" y="2989900"/>
            <a:ext cx="1548074" cy="1234136"/>
            <a:chOff x="2185726" y="4140200"/>
            <a:chExt cx="1548074" cy="1234136"/>
          </a:xfrm>
        </p:grpSpPr>
        <p:cxnSp>
          <p:nvCxnSpPr>
            <p:cNvPr id="65" name="Straight Connector 64"/>
            <p:cNvCxnSpPr/>
            <p:nvPr/>
          </p:nvCxnSpPr>
          <p:spPr>
            <a:xfrm flipV="1">
              <a:off x="2724507" y="4140200"/>
              <a:ext cx="1009293" cy="929370"/>
            </a:xfrm>
            <a:prstGeom prst="line">
              <a:avLst/>
            </a:prstGeom>
            <a:ln cap="rnd">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flipH="1" flipV="1">
              <a:off x="2509416" y="4530660"/>
              <a:ext cx="1059284" cy="549340"/>
            </a:xfrm>
            <a:prstGeom prst="line">
              <a:avLst/>
            </a:prstGeom>
            <a:ln cap="rnd">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flipH="1">
              <a:off x="3257550" y="5086350"/>
              <a:ext cx="316281" cy="287986"/>
            </a:xfrm>
            <a:prstGeom prst="line">
              <a:avLst/>
            </a:prstGeom>
            <a:ln cap="rnd">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flipH="1">
              <a:off x="2185726" y="4541331"/>
              <a:ext cx="316281" cy="287986"/>
            </a:xfrm>
            <a:prstGeom prst="line">
              <a:avLst/>
            </a:prstGeom>
            <a:ln cap="rnd">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grpSp>
      <p:grpSp>
        <p:nvGrpSpPr>
          <p:cNvPr id="69" name="Group 68"/>
          <p:cNvGrpSpPr/>
          <p:nvPr/>
        </p:nvGrpSpPr>
        <p:grpSpPr>
          <a:xfrm>
            <a:off x="4216798" y="4539477"/>
            <a:ext cx="1579824" cy="1265886"/>
            <a:chOff x="2185726" y="4108450"/>
            <a:chExt cx="1579824" cy="1265886"/>
          </a:xfrm>
        </p:grpSpPr>
        <p:cxnSp>
          <p:nvCxnSpPr>
            <p:cNvPr id="70" name="Straight Connector 69"/>
            <p:cNvCxnSpPr/>
            <p:nvPr/>
          </p:nvCxnSpPr>
          <p:spPr>
            <a:xfrm flipV="1">
              <a:off x="2724507" y="4108450"/>
              <a:ext cx="1041043" cy="961120"/>
            </a:xfrm>
            <a:prstGeom prst="line">
              <a:avLst/>
            </a:prstGeom>
            <a:ln cap="rnd">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flipH="1" flipV="1">
              <a:off x="2509416" y="4530660"/>
              <a:ext cx="1059284" cy="549340"/>
            </a:xfrm>
            <a:prstGeom prst="line">
              <a:avLst/>
            </a:prstGeom>
            <a:ln cap="rnd">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flipH="1">
              <a:off x="3257550" y="5086350"/>
              <a:ext cx="316281" cy="287986"/>
            </a:xfrm>
            <a:prstGeom prst="line">
              <a:avLst/>
            </a:prstGeom>
            <a:ln cap="rnd">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flipH="1">
              <a:off x="2185726" y="4541331"/>
              <a:ext cx="316281" cy="287986"/>
            </a:xfrm>
            <a:prstGeom prst="line">
              <a:avLst/>
            </a:prstGeom>
            <a:ln cap="rnd">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grpSp>
      <p:cxnSp>
        <p:nvCxnSpPr>
          <p:cNvPr id="82" name="Straight Connector 81"/>
          <p:cNvCxnSpPr/>
          <p:nvPr/>
        </p:nvCxnSpPr>
        <p:spPr>
          <a:xfrm flipH="1" flipV="1">
            <a:off x="7364206" y="3138363"/>
            <a:ext cx="365486" cy="196795"/>
          </a:xfrm>
          <a:prstGeom prst="line">
            <a:avLst/>
          </a:prstGeom>
          <a:ln cap="rnd">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H="1" flipV="1">
            <a:off x="6353012" y="4074408"/>
            <a:ext cx="365486" cy="196795"/>
          </a:xfrm>
          <a:prstGeom prst="line">
            <a:avLst/>
          </a:prstGeom>
          <a:ln cap="rnd">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flipV="1">
            <a:off x="3270712" y="1568008"/>
            <a:ext cx="1009293" cy="929370"/>
          </a:xfrm>
          <a:prstGeom prst="line">
            <a:avLst/>
          </a:prstGeom>
          <a:ln cap="rnd">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flipV="1">
            <a:off x="6348562" y="3141030"/>
            <a:ext cx="1009293" cy="929370"/>
          </a:xfrm>
          <a:prstGeom prst="line">
            <a:avLst/>
          </a:prstGeom>
          <a:ln cap="rnd">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pic>
        <p:nvPicPr>
          <p:cNvPr id="103" name="Picture 102" descr="server-Vista-icon.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17901" y="3074811"/>
            <a:ext cx="624361" cy="624361"/>
          </a:xfrm>
          <a:prstGeom prst="rect">
            <a:avLst/>
          </a:prstGeom>
        </p:spPr>
      </p:pic>
      <p:pic>
        <p:nvPicPr>
          <p:cNvPr id="104" name="Picture 103" descr="server-Vista-icon.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48311" y="3593069"/>
            <a:ext cx="624361" cy="624361"/>
          </a:xfrm>
          <a:prstGeom prst="rect">
            <a:avLst/>
          </a:prstGeom>
        </p:spPr>
      </p:pic>
      <p:pic>
        <p:nvPicPr>
          <p:cNvPr id="107" name="Picture 106" descr="home-icon.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528186" y="1941496"/>
            <a:ext cx="547611" cy="547611"/>
          </a:xfrm>
          <a:prstGeom prst="rect">
            <a:avLst/>
          </a:prstGeom>
        </p:spPr>
      </p:pic>
      <p:pic>
        <p:nvPicPr>
          <p:cNvPr id="109" name="Picture 108" descr="home-icon.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991250" y="1463485"/>
            <a:ext cx="547611" cy="547611"/>
          </a:xfrm>
          <a:prstGeom prst="rect">
            <a:avLst/>
          </a:prstGeom>
        </p:spPr>
      </p:pic>
      <p:pic>
        <p:nvPicPr>
          <p:cNvPr id="110" name="Picture 109" descr="home-icon.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481725" y="1012885"/>
            <a:ext cx="547611" cy="547611"/>
          </a:xfrm>
          <a:prstGeom prst="rect">
            <a:avLst/>
          </a:prstGeom>
        </p:spPr>
      </p:pic>
      <p:pic>
        <p:nvPicPr>
          <p:cNvPr id="117" name="Picture 116" descr="firewall-icon.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840615" y="2298555"/>
            <a:ext cx="821341" cy="821341"/>
          </a:xfrm>
          <a:prstGeom prst="rect">
            <a:avLst/>
          </a:prstGeom>
        </p:spPr>
      </p:pic>
      <p:sp>
        <p:nvSpPr>
          <p:cNvPr id="121" name="TextBox 120"/>
          <p:cNvSpPr txBox="1"/>
          <p:nvPr/>
        </p:nvSpPr>
        <p:spPr>
          <a:xfrm>
            <a:off x="6537903" y="3187155"/>
            <a:ext cx="533400" cy="276999"/>
          </a:xfrm>
          <a:prstGeom prst="rect">
            <a:avLst/>
          </a:prstGeom>
          <a:noFill/>
        </p:spPr>
        <p:txBody>
          <a:bodyPr wrap="square" rtlCol="0">
            <a:spAutoFit/>
          </a:bodyPr>
          <a:lstStyle/>
          <a:p>
            <a:pPr algn="ctr"/>
            <a:r>
              <a:rPr lang="en-US" sz="1200" i="1" dirty="0" smtClean="0"/>
              <a:t>DMZ</a:t>
            </a:r>
            <a:endParaRPr lang="en-US" sz="1200" i="1" dirty="0"/>
          </a:p>
        </p:txBody>
      </p:sp>
      <p:sp>
        <p:nvSpPr>
          <p:cNvPr id="122" name="TextBox 121"/>
          <p:cNvSpPr txBox="1"/>
          <p:nvPr/>
        </p:nvSpPr>
        <p:spPr>
          <a:xfrm>
            <a:off x="3919692" y="1842963"/>
            <a:ext cx="533400" cy="276999"/>
          </a:xfrm>
          <a:prstGeom prst="rect">
            <a:avLst/>
          </a:prstGeom>
          <a:noFill/>
        </p:spPr>
        <p:txBody>
          <a:bodyPr wrap="square" rtlCol="0">
            <a:spAutoFit/>
          </a:bodyPr>
          <a:lstStyle/>
          <a:p>
            <a:pPr algn="ctr"/>
            <a:r>
              <a:rPr lang="en-US" sz="1200" i="1" dirty="0" smtClean="0"/>
              <a:t>VPN</a:t>
            </a:r>
            <a:endParaRPr lang="en-US" sz="1200" i="1" dirty="0"/>
          </a:p>
        </p:txBody>
      </p:sp>
      <p:sp>
        <p:nvSpPr>
          <p:cNvPr id="123" name="TextBox 122"/>
          <p:cNvSpPr txBox="1"/>
          <p:nvPr/>
        </p:nvSpPr>
        <p:spPr>
          <a:xfrm>
            <a:off x="3995892" y="4263091"/>
            <a:ext cx="1066800" cy="461665"/>
          </a:xfrm>
          <a:prstGeom prst="rect">
            <a:avLst/>
          </a:prstGeom>
          <a:noFill/>
        </p:spPr>
        <p:txBody>
          <a:bodyPr wrap="square" rtlCol="0">
            <a:spAutoFit/>
          </a:bodyPr>
          <a:lstStyle/>
          <a:p>
            <a:pPr algn="ctr"/>
            <a:r>
              <a:rPr lang="en-US" sz="1200" i="1" dirty="0" smtClean="0"/>
              <a:t>Internal Network</a:t>
            </a:r>
            <a:endParaRPr lang="en-US" sz="1200" i="1" dirty="0"/>
          </a:p>
        </p:txBody>
      </p:sp>
      <p:pic>
        <p:nvPicPr>
          <p:cNvPr id="124" name="Picture 123" descr="server-Vista-icon.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651788" y="4125569"/>
            <a:ext cx="624361" cy="624361"/>
          </a:xfrm>
          <a:prstGeom prst="rect">
            <a:avLst/>
          </a:prstGeom>
        </p:spPr>
      </p:pic>
      <p:grpSp>
        <p:nvGrpSpPr>
          <p:cNvPr id="126" name="Group 125"/>
          <p:cNvGrpSpPr/>
          <p:nvPr/>
        </p:nvGrpSpPr>
        <p:grpSpPr>
          <a:xfrm>
            <a:off x="5629144" y="1177300"/>
            <a:ext cx="1784590" cy="1018646"/>
            <a:chOff x="5367052" y="1620337"/>
            <a:chExt cx="1784590" cy="1018646"/>
          </a:xfrm>
        </p:grpSpPr>
        <p:sp>
          <p:nvSpPr>
            <p:cNvPr id="5" name="Cloud 4"/>
            <p:cNvSpPr/>
            <p:nvPr/>
          </p:nvSpPr>
          <p:spPr>
            <a:xfrm rot="11037664">
              <a:off x="5367052" y="1620337"/>
              <a:ext cx="1784590" cy="1018646"/>
            </a:xfrm>
            <a:prstGeom prst="cloud">
              <a:avLst/>
            </a:prstGeom>
            <a:ln/>
          </p:spPr>
          <p:style>
            <a:lnRef idx="1">
              <a:schemeClr val="dk1"/>
            </a:lnRef>
            <a:fillRef idx="2">
              <a:schemeClr val="dk1"/>
            </a:fillRef>
            <a:effectRef idx="1">
              <a:schemeClr val="dk1"/>
            </a:effectRef>
            <a:fontRef idx="minor">
              <a:schemeClr val="dk1"/>
            </a:fontRef>
          </p:style>
          <p:txBody>
            <a:bodyPr anchor="ctr"/>
            <a:lstStyle/>
            <a:p>
              <a:pPr>
                <a:defRPr/>
              </a:pPr>
              <a:endParaRPr lang="en-US" sz="2000">
                <a:solidFill>
                  <a:srgbClr val="FFFFFF"/>
                </a:solidFill>
              </a:endParaRPr>
            </a:p>
          </p:txBody>
        </p:sp>
        <p:sp>
          <p:nvSpPr>
            <p:cNvPr id="125" name="TextBox 124"/>
            <p:cNvSpPr txBox="1"/>
            <p:nvPr/>
          </p:nvSpPr>
          <p:spPr>
            <a:xfrm>
              <a:off x="5906520" y="1962658"/>
              <a:ext cx="762000" cy="307777"/>
            </a:xfrm>
            <a:prstGeom prst="rect">
              <a:avLst/>
            </a:prstGeom>
            <a:noFill/>
          </p:spPr>
          <p:txBody>
            <a:bodyPr wrap="square" rtlCol="0">
              <a:spAutoFit/>
            </a:bodyPr>
            <a:lstStyle/>
            <a:p>
              <a:pPr algn="ctr"/>
              <a:r>
                <a:rPr lang="en-US" sz="1400" i="1" dirty="0" smtClean="0"/>
                <a:t>Internet</a:t>
              </a:r>
              <a:endParaRPr lang="en-US" sz="1400" i="1" dirty="0"/>
            </a:p>
          </p:txBody>
        </p:sp>
      </p:grpSp>
      <p:pic>
        <p:nvPicPr>
          <p:cNvPr id="139" name="Picture 138" descr="3-Gray-Computer-icon.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01739" y="3388782"/>
            <a:ext cx="559968" cy="559968"/>
          </a:xfrm>
          <a:prstGeom prst="rect">
            <a:avLst/>
          </a:prstGeom>
        </p:spPr>
      </p:pic>
      <p:pic>
        <p:nvPicPr>
          <p:cNvPr id="143" name="Picture 142" descr="3-Gray-Computer-icon.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387942" y="4226079"/>
            <a:ext cx="559968" cy="559968"/>
          </a:xfrm>
          <a:prstGeom prst="rect">
            <a:avLst/>
          </a:prstGeom>
        </p:spPr>
      </p:pic>
      <p:pic>
        <p:nvPicPr>
          <p:cNvPr id="146" name="Picture 145" descr="3-Gray-Computer-icon.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3897880" y="5022225"/>
            <a:ext cx="559968" cy="559968"/>
          </a:xfrm>
          <a:prstGeom prst="rect">
            <a:avLst/>
          </a:prstGeom>
        </p:spPr>
      </p:pic>
      <p:pic>
        <p:nvPicPr>
          <p:cNvPr id="49" name="Picture 48" descr="Mac-Book-Pro-Off-icon.png"/>
          <p:cNvPicPr>
            <a:picLocks noChangeAspect="1"/>
          </p:cNvPicPr>
          <p:nvPr/>
        </p:nvPicPr>
        <p:blipFill>
          <a:blip r:embed="rId7">
            <a:extLst>
              <a:ext uri="{28A0092B-C50C-407E-A947-70E740481C1C}">
                <a14:useLocalDpi xmlns:a14="http://schemas.microsoft.com/office/drawing/2010/main"/>
              </a:ext>
            </a:extLst>
          </a:blip>
          <a:stretch>
            <a:fillRect/>
          </a:stretch>
        </p:blipFill>
        <p:spPr>
          <a:xfrm flipH="1">
            <a:off x="1308592" y="3723457"/>
            <a:ext cx="609600" cy="609600"/>
          </a:xfrm>
          <a:prstGeom prst="rect">
            <a:avLst/>
          </a:prstGeom>
        </p:spPr>
      </p:pic>
      <p:pic>
        <p:nvPicPr>
          <p:cNvPr id="50" name="Picture 49" descr="Mac-Book-Pro-Off-icon.png"/>
          <p:cNvPicPr>
            <a:picLocks noChangeAspect="1"/>
          </p:cNvPicPr>
          <p:nvPr/>
        </p:nvPicPr>
        <p:blipFill>
          <a:blip r:embed="rId7">
            <a:extLst>
              <a:ext uri="{28A0092B-C50C-407E-A947-70E740481C1C}">
                <a14:useLocalDpi xmlns:a14="http://schemas.microsoft.com/office/drawing/2010/main"/>
              </a:ext>
            </a:extLst>
          </a:blip>
          <a:stretch>
            <a:fillRect/>
          </a:stretch>
        </p:blipFill>
        <p:spPr>
          <a:xfrm flipH="1">
            <a:off x="1810965" y="4049056"/>
            <a:ext cx="609600" cy="609600"/>
          </a:xfrm>
          <a:prstGeom prst="rect">
            <a:avLst/>
          </a:prstGeom>
        </p:spPr>
      </p:pic>
      <p:pic>
        <p:nvPicPr>
          <p:cNvPr id="51" name="Picture 50" descr="Mac-Book-Pro-Off-icon.png"/>
          <p:cNvPicPr>
            <a:picLocks noChangeAspect="1"/>
          </p:cNvPicPr>
          <p:nvPr/>
        </p:nvPicPr>
        <p:blipFill>
          <a:blip r:embed="rId7">
            <a:extLst>
              <a:ext uri="{28A0092B-C50C-407E-A947-70E740481C1C}">
                <a14:useLocalDpi xmlns:a14="http://schemas.microsoft.com/office/drawing/2010/main"/>
              </a:ext>
            </a:extLst>
          </a:blip>
          <a:stretch>
            <a:fillRect/>
          </a:stretch>
        </p:blipFill>
        <p:spPr>
          <a:xfrm flipH="1">
            <a:off x="2700377" y="4519521"/>
            <a:ext cx="609600" cy="609600"/>
          </a:xfrm>
          <a:prstGeom prst="rect">
            <a:avLst/>
          </a:prstGeom>
        </p:spPr>
      </p:pic>
      <p:pic>
        <p:nvPicPr>
          <p:cNvPr id="52" name="Picture 51" descr="Mac-Book-Pro-Off-icon.png"/>
          <p:cNvPicPr>
            <a:picLocks noChangeAspect="1"/>
          </p:cNvPicPr>
          <p:nvPr/>
        </p:nvPicPr>
        <p:blipFill>
          <a:blip r:embed="rId7">
            <a:extLst>
              <a:ext uri="{28A0092B-C50C-407E-A947-70E740481C1C}">
                <a14:useLocalDpi xmlns:a14="http://schemas.microsoft.com/office/drawing/2010/main"/>
              </a:ext>
            </a:extLst>
          </a:blip>
          <a:stretch>
            <a:fillRect/>
          </a:stretch>
        </p:blipFill>
        <p:spPr>
          <a:xfrm flipH="1">
            <a:off x="3263081" y="4786047"/>
            <a:ext cx="609600" cy="609600"/>
          </a:xfrm>
          <a:prstGeom prst="rect">
            <a:avLst/>
          </a:prstGeom>
        </p:spPr>
      </p:pic>
      <p:pic>
        <p:nvPicPr>
          <p:cNvPr id="53" name="Picture 52" descr="Mac-Book-Pro-Off-icon.png"/>
          <p:cNvPicPr>
            <a:picLocks noChangeAspect="1"/>
          </p:cNvPicPr>
          <p:nvPr/>
        </p:nvPicPr>
        <p:blipFill>
          <a:blip r:embed="rId7">
            <a:extLst>
              <a:ext uri="{28A0092B-C50C-407E-A947-70E740481C1C}">
                <a14:useLocalDpi xmlns:a14="http://schemas.microsoft.com/office/drawing/2010/main"/>
              </a:ext>
            </a:extLst>
          </a:blip>
          <a:stretch>
            <a:fillRect/>
          </a:stretch>
        </p:blipFill>
        <p:spPr>
          <a:xfrm flipH="1">
            <a:off x="4238261" y="5277393"/>
            <a:ext cx="609600" cy="609600"/>
          </a:xfrm>
          <a:prstGeom prst="rect">
            <a:avLst/>
          </a:prstGeom>
        </p:spPr>
      </p:pic>
      <p:pic>
        <p:nvPicPr>
          <p:cNvPr id="54" name="Picture 53" descr="Mac-Book-Pro-Off-icon.png"/>
          <p:cNvPicPr>
            <a:picLocks noChangeAspect="1"/>
          </p:cNvPicPr>
          <p:nvPr/>
        </p:nvPicPr>
        <p:blipFill>
          <a:blip r:embed="rId7">
            <a:extLst>
              <a:ext uri="{28A0092B-C50C-407E-A947-70E740481C1C}">
                <a14:useLocalDpi xmlns:a14="http://schemas.microsoft.com/office/drawing/2010/main"/>
              </a:ext>
            </a:extLst>
          </a:blip>
          <a:stretch>
            <a:fillRect/>
          </a:stretch>
        </p:blipFill>
        <p:spPr>
          <a:xfrm flipH="1">
            <a:off x="4811257" y="5604696"/>
            <a:ext cx="609600" cy="609600"/>
          </a:xfrm>
          <a:prstGeom prst="rect">
            <a:avLst/>
          </a:prstGeom>
        </p:spPr>
      </p:pic>
      <p:pic>
        <p:nvPicPr>
          <p:cNvPr id="6" name="Picture 5" descr="Infected Host.pn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415972" y="3827415"/>
            <a:ext cx="502220" cy="373037"/>
          </a:xfrm>
          <a:prstGeom prst="rect">
            <a:avLst/>
          </a:prstGeom>
        </p:spPr>
      </p:pic>
      <p:sp>
        <p:nvSpPr>
          <p:cNvPr id="57" name="Line 4"/>
          <p:cNvSpPr>
            <a:spLocks noChangeShapeType="1"/>
          </p:cNvSpPr>
          <p:nvPr/>
        </p:nvSpPr>
        <p:spPr bwMode="auto">
          <a:xfrm flipV="1">
            <a:off x="2071522" y="3086191"/>
            <a:ext cx="709083" cy="661784"/>
          </a:xfrm>
          <a:prstGeom prst="line">
            <a:avLst/>
          </a:prstGeom>
          <a:noFill/>
          <a:ln w="38100" cap="rnd">
            <a:solidFill>
              <a:srgbClr val="3366FF"/>
            </a:solidFill>
            <a:prstDash val="sysDot"/>
            <a:round/>
            <a:headEnd/>
            <a:tailEnd/>
          </a:ln>
          <a:effectLst>
            <a:glow rad="76200">
              <a:schemeClr val="bg1">
                <a:alpha val="73000"/>
              </a:schemeClr>
            </a:glow>
          </a:effectLst>
        </p:spPr>
        <p:txBody>
          <a:bodyPr wrap="none" anchor="ctr"/>
          <a:lstStyle/>
          <a:p>
            <a:pPr>
              <a:defRPr/>
            </a:pPr>
            <a:endParaRPr lang="en-US">
              <a:ea typeface="+mn-ea"/>
              <a:cs typeface="+mn-cs"/>
            </a:endParaRPr>
          </a:p>
        </p:txBody>
      </p:sp>
      <p:sp>
        <p:nvSpPr>
          <p:cNvPr id="58" name="Line 5"/>
          <p:cNvSpPr>
            <a:spLocks noChangeShapeType="1"/>
          </p:cNvSpPr>
          <p:nvPr/>
        </p:nvSpPr>
        <p:spPr bwMode="auto">
          <a:xfrm flipH="1" flipV="1">
            <a:off x="2747391" y="3077160"/>
            <a:ext cx="1273655" cy="657979"/>
          </a:xfrm>
          <a:prstGeom prst="line">
            <a:avLst/>
          </a:prstGeom>
          <a:noFill/>
          <a:ln w="38100" cap="rnd">
            <a:solidFill>
              <a:srgbClr val="3366FF"/>
            </a:solidFill>
            <a:prstDash val="sysDot"/>
            <a:round/>
            <a:headEnd/>
            <a:tailEnd/>
          </a:ln>
          <a:effectLst>
            <a:glow rad="76200">
              <a:schemeClr val="bg1">
                <a:alpha val="73000"/>
              </a:schemeClr>
            </a:glow>
          </a:effectLst>
        </p:spPr>
        <p:txBody>
          <a:bodyPr wrap="none" anchor="ctr"/>
          <a:lstStyle/>
          <a:p>
            <a:pPr>
              <a:defRPr/>
            </a:pPr>
            <a:endParaRPr lang="en-US">
              <a:ea typeface="+mn-ea"/>
              <a:cs typeface="+mn-cs"/>
            </a:endParaRPr>
          </a:p>
        </p:txBody>
      </p:sp>
      <p:sp>
        <p:nvSpPr>
          <p:cNvPr id="59" name="Line 6"/>
          <p:cNvSpPr>
            <a:spLocks noChangeShapeType="1"/>
          </p:cNvSpPr>
          <p:nvPr/>
        </p:nvSpPr>
        <p:spPr bwMode="auto">
          <a:xfrm flipV="1">
            <a:off x="3219150" y="3728162"/>
            <a:ext cx="829612" cy="767175"/>
          </a:xfrm>
          <a:prstGeom prst="line">
            <a:avLst/>
          </a:prstGeom>
          <a:noFill/>
          <a:ln w="38100" cap="rnd">
            <a:solidFill>
              <a:srgbClr val="3366FF"/>
            </a:solidFill>
            <a:prstDash val="sysDot"/>
            <a:round/>
            <a:headEnd type="triangle" w="med" len="med"/>
            <a:tailEnd/>
          </a:ln>
          <a:effectLst>
            <a:glow rad="76200">
              <a:schemeClr val="bg1">
                <a:alpha val="73000"/>
              </a:schemeClr>
            </a:glow>
          </a:effectLst>
        </p:spPr>
        <p:txBody>
          <a:bodyPr wrap="none" anchor="ctr"/>
          <a:lstStyle/>
          <a:p>
            <a:pPr>
              <a:defRPr/>
            </a:pPr>
            <a:endParaRPr lang="en-US">
              <a:ea typeface="+mn-ea"/>
              <a:cs typeface="+mn-cs"/>
            </a:endParaRPr>
          </a:p>
        </p:txBody>
      </p:sp>
    </p:spTree>
    <p:extLst>
      <p:ext uri="{BB962C8B-B14F-4D97-AF65-F5344CB8AC3E}">
        <p14:creationId xmlns:p14="http://schemas.microsoft.com/office/powerpoint/2010/main" val="3620928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ppt_x"/>
                                          </p:val>
                                        </p:tav>
                                        <p:tav tm="100000">
                                          <p:val>
                                            <p:strVal val="#ppt_x"/>
                                          </p:val>
                                        </p:tav>
                                      </p:tavLst>
                                    </p:anim>
                                    <p:anim calcmode="lin" valueType="num">
                                      <p:cBhvr additive="base">
                                        <p:cTn id="8" dur="500" fill="hold"/>
                                        <p:tgtEl>
                                          <p:spTgt spid="4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ppt_x"/>
                                          </p:val>
                                        </p:tav>
                                        <p:tav tm="100000">
                                          <p:val>
                                            <p:strVal val="#ppt_x"/>
                                          </p:val>
                                        </p:tav>
                                      </p:tavLst>
                                    </p:anim>
                                    <p:anim calcmode="lin" valueType="num">
                                      <p:cBhvr additive="base">
                                        <p:cTn id="16" dur="500" fill="hold"/>
                                        <p:tgtEl>
                                          <p:spTgt spid="5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additive="base">
                                        <p:cTn id="19" dur="500" fill="hold"/>
                                        <p:tgtEl>
                                          <p:spTgt spid="52"/>
                                        </p:tgtEl>
                                        <p:attrNameLst>
                                          <p:attrName>ppt_x</p:attrName>
                                        </p:attrNameLst>
                                      </p:cBhvr>
                                      <p:tavLst>
                                        <p:tav tm="0">
                                          <p:val>
                                            <p:strVal val="#ppt_x"/>
                                          </p:val>
                                        </p:tav>
                                        <p:tav tm="100000">
                                          <p:val>
                                            <p:strVal val="#ppt_x"/>
                                          </p:val>
                                        </p:tav>
                                      </p:tavLst>
                                    </p:anim>
                                    <p:anim calcmode="lin" valueType="num">
                                      <p:cBhvr additive="base">
                                        <p:cTn id="20" dur="500" fill="hold"/>
                                        <p:tgtEl>
                                          <p:spTgt spid="5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3"/>
                                        </p:tgtEl>
                                        <p:attrNameLst>
                                          <p:attrName>style.visibility</p:attrName>
                                        </p:attrNameLst>
                                      </p:cBhvr>
                                      <p:to>
                                        <p:strVal val="visible"/>
                                      </p:to>
                                    </p:set>
                                    <p:anim calcmode="lin" valueType="num">
                                      <p:cBhvr additive="base">
                                        <p:cTn id="23" dur="500" fill="hold"/>
                                        <p:tgtEl>
                                          <p:spTgt spid="53"/>
                                        </p:tgtEl>
                                        <p:attrNameLst>
                                          <p:attrName>ppt_x</p:attrName>
                                        </p:attrNameLst>
                                      </p:cBhvr>
                                      <p:tavLst>
                                        <p:tav tm="0">
                                          <p:val>
                                            <p:strVal val="#ppt_x"/>
                                          </p:val>
                                        </p:tav>
                                        <p:tav tm="100000">
                                          <p:val>
                                            <p:strVal val="#ppt_x"/>
                                          </p:val>
                                        </p:tav>
                                      </p:tavLst>
                                    </p:anim>
                                    <p:anim calcmode="lin" valueType="num">
                                      <p:cBhvr additive="base">
                                        <p:cTn id="24" dur="500" fill="hold"/>
                                        <p:tgtEl>
                                          <p:spTgt spid="5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4"/>
                                        </p:tgtEl>
                                        <p:attrNameLst>
                                          <p:attrName>style.visibility</p:attrName>
                                        </p:attrNameLst>
                                      </p:cBhvr>
                                      <p:to>
                                        <p:strVal val="visible"/>
                                      </p:to>
                                    </p:set>
                                    <p:anim calcmode="lin" valueType="num">
                                      <p:cBhvr additive="base">
                                        <p:cTn id="27" dur="500" fill="hold"/>
                                        <p:tgtEl>
                                          <p:spTgt spid="54"/>
                                        </p:tgtEl>
                                        <p:attrNameLst>
                                          <p:attrName>ppt_x</p:attrName>
                                        </p:attrNameLst>
                                      </p:cBhvr>
                                      <p:tavLst>
                                        <p:tav tm="0">
                                          <p:val>
                                            <p:strVal val="#ppt_x"/>
                                          </p:val>
                                        </p:tav>
                                        <p:tav tm="100000">
                                          <p:val>
                                            <p:strVal val="#ppt_x"/>
                                          </p:val>
                                        </p:tav>
                                      </p:tavLst>
                                    </p:anim>
                                    <p:anim calcmode="lin" valueType="num">
                                      <p:cBhvr additive="base">
                                        <p:cTn id="28"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xit" presetSubtype="4" fill="hold" nodeType="clickEffect">
                                  <p:stCondLst>
                                    <p:cond delay="0"/>
                                  </p:stCondLst>
                                  <p:childTnLst>
                                    <p:anim calcmode="lin" valueType="num">
                                      <p:cBhvr additive="base">
                                        <p:cTn id="32" dur="500"/>
                                        <p:tgtEl>
                                          <p:spTgt spid="49"/>
                                        </p:tgtEl>
                                        <p:attrNameLst>
                                          <p:attrName>ppt_x</p:attrName>
                                        </p:attrNameLst>
                                      </p:cBhvr>
                                      <p:tavLst>
                                        <p:tav tm="0">
                                          <p:val>
                                            <p:strVal val="ppt_x"/>
                                          </p:val>
                                        </p:tav>
                                        <p:tav tm="100000">
                                          <p:val>
                                            <p:strVal val="ppt_x"/>
                                          </p:val>
                                        </p:tav>
                                      </p:tavLst>
                                    </p:anim>
                                    <p:anim calcmode="lin" valueType="num">
                                      <p:cBhvr additive="base">
                                        <p:cTn id="33" dur="500"/>
                                        <p:tgtEl>
                                          <p:spTgt spid="49"/>
                                        </p:tgtEl>
                                        <p:attrNameLst>
                                          <p:attrName>ppt_y</p:attrName>
                                        </p:attrNameLst>
                                      </p:cBhvr>
                                      <p:tavLst>
                                        <p:tav tm="0">
                                          <p:val>
                                            <p:strVal val="ppt_y"/>
                                          </p:val>
                                        </p:tav>
                                        <p:tav tm="100000">
                                          <p:val>
                                            <p:strVal val="1+ppt_h/2"/>
                                          </p:val>
                                        </p:tav>
                                      </p:tavLst>
                                    </p:anim>
                                    <p:set>
                                      <p:cBhvr>
                                        <p:cTn id="34" dur="1" fill="hold">
                                          <p:stCondLst>
                                            <p:cond delay="499"/>
                                          </p:stCondLst>
                                        </p:cTn>
                                        <p:tgtEl>
                                          <p:spTgt spid="4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ppt_x"/>
                                          </p:val>
                                        </p:tav>
                                        <p:tav tm="100000">
                                          <p:val>
                                            <p:strVal val="#ppt_x"/>
                                          </p:val>
                                        </p:tav>
                                      </p:tavLst>
                                    </p:anim>
                                    <p:anim calcmode="lin" valueType="num">
                                      <p:cBhvr additive="base">
                                        <p:cTn id="4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57"/>
                                        </p:tgtEl>
                                        <p:attrNameLst>
                                          <p:attrName>style.visibility</p:attrName>
                                        </p:attrNameLst>
                                      </p:cBhvr>
                                      <p:to>
                                        <p:strVal val="visible"/>
                                      </p:to>
                                    </p:set>
                                    <p:animEffect transition="in" filter="dissolve">
                                      <p:cBhvr>
                                        <p:cTn id="45" dur="500"/>
                                        <p:tgtEl>
                                          <p:spTgt spid="57"/>
                                        </p:tgtEl>
                                      </p:cBhvr>
                                    </p:animEffect>
                                  </p:childTnLst>
                                </p:cTn>
                              </p:par>
                            </p:childTnLst>
                          </p:cTn>
                        </p:par>
                        <p:par>
                          <p:cTn id="46" fill="hold">
                            <p:stCondLst>
                              <p:cond delay="500"/>
                            </p:stCondLst>
                            <p:childTnLst>
                              <p:par>
                                <p:cTn id="47" presetID="9" presetClass="entr" presetSubtype="0"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dissolve">
                                      <p:cBhvr>
                                        <p:cTn id="49" dur="500"/>
                                        <p:tgtEl>
                                          <p:spTgt spid="58"/>
                                        </p:tgtEl>
                                      </p:cBhvr>
                                    </p:animEffect>
                                  </p:childTnLst>
                                </p:cTn>
                              </p:par>
                            </p:childTnLst>
                          </p:cTn>
                        </p:par>
                        <p:par>
                          <p:cTn id="50" fill="hold">
                            <p:stCondLst>
                              <p:cond delay="1000"/>
                            </p:stCondLst>
                            <p:childTnLst>
                              <p:par>
                                <p:cTn id="51" presetID="9" presetClass="entr" presetSubtype="0" fill="hold" grpId="0" nodeType="afterEffect">
                                  <p:stCondLst>
                                    <p:cond delay="0"/>
                                  </p:stCondLst>
                                  <p:childTnLst>
                                    <p:set>
                                      <p:cBhvr>
                                        <p:cTn id="52" dur="1" fill="hold">
                                          <p:stCondLst>
                                            <p:cond delay="0"/>
                                          </p:stCondLst>
                                        </p:cTn>
                                        <p:tgtEl>
                                          <p:spTgt spid="59"/>
                                        </p:tgtEl>
                                        <p:attrNameLst>
                                          <p:attrName>style.visibility</p:attrName>
                                        </p:attrNameLst>
                                      </p:cBhvr>
                                      <p:to>
                                        <p:strVal val="visible"/>
                                      </p:to>
                                    </p:set>
                                    <p:animEffect transition="in" filter="dissolve">
                                      <p:cBhvr>
                                        <p:cTn id="53" dur="500"/>
                                        <p:tgtEl>
                                          <p:spTgt spid="59"/>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xit" presetSubtype="2" fill="hold" nodeType="clickEffect">
                                  <p:stCondLst>
                                    <p:cond delay="0"/>
                                  </p:stCondLst>
                                  <p:childTnLst>
                                    <p:anim calcmode="lin" valueType="num">
                                      <p:cBhvr additive="base">
                                        <p:cTn id="57" dur="500"/>
                                        <p:tgtEl>
                                          <p:spTgt spid="139"/>
                                        </p:tgtEl>
                                        <p:attrNameLst>
                                          <p:attrName>ppt_x</p:attrName>
                                        </p:attrNameLst>
                                      </p:cBhvr>
                                      <p:tavLst>
                                        <p:tav tm="0">
                                          <p:val>
                                            <p:strVal val="ppt_x"/>
                                          </p:val>
                                        </p:tav>
                                        <p:tav tm="100000">
                                          <p:val>
                                            <p:strVal val="1+ppt_w/2"/>
                                          </p:val>
                                        </p:tav>
                                      </p:tavLst>
                                    </p:anim>
                                    <p:anim calcmode="lin" valueType="num">
                                      <p:cBhvr additive="base">
                                        <p:cTn id="58" dur="500"/>
                                        <p:tgtEl>
                                          <p:spTgt spid="139"/>
                                        </p:tgtEl>
                                        <p:attrNameLst>
                                          <p:attrName>ppt_y</p:attrName>
                                        </p:attrNameLst>
                                      </p:cBhvr>
                                      <p:tavLst>
                                        <p:tav tm="0">
                                          <p:val>
                                            <p:strVal val="ppt_y"/>
                                          </p:val>
                                        </p:tav>
                                        <p:tav tm="100000">
                                          <p:val>
                                            <p:strVal val="ppt_y"/>
                                          </p:val>
                                        </p:tav>
                                      </p:tavLst>
                                    </p:anim>
                                    <p:set>
                                      <p:cBhvr>
                                        <p:cTn id="59" dur="1" fill="hold">
                                          <p:stCondLst>
                                            <p:cond delay="499"/>
                                          </p:stCondLst>
                                        </p:cTn>
                                        <p:tgtEl>
                                          <p:spTgt spid="139"/>
                                        </p:tgtEl>
                                        <p:attrNameLst>
                                          <p:attrName>style.visibility</p:attrName>
                                        </p:attrNameLst>
                                      </p:cBhvr>
                                      <p:to>
                                        <p:strVal val="hidden"/>
                                      </p:to>
                                    </p:set>
                                  </p:childTnLst>
                                </p:cTn>
                              </p:par>
                              <p:par>
                                <p:cTn id="60" presetID="2" presetClass="exit" presetSubtype="2" fill="hold" nodeType="withEffect">
                                  <p:stCondLst>
                                    <p:cond delay="0"/>
                                  </p:stCondLst>
                                  <p:childTnLst>
                                    <p:anim calcmode="lin" valueType="num">
                                      <p:cBhvr additive="base">
                                        <p:cTn id="61" dur="500"/>
                                        <p:tgtEl>
                                          <p:spTgt spid="143"/>
                                        </p:tgtEl>
                                        <p:attrNameLst>
                                          <p:attrName>ppt_x</p:attrName>
                                        </p:attrNameLst>
                                      </p:cBhvr>
                                      <p:tavLst>
                                        <p:tav tm="0">
                                          <p:val>
                                            <p:strVal val="ppt_x"/>
                                          </p:val>
                                        </p:tav>
                                        <p:tav tm="100000">
                                          <p:val>
                                            <p:strVal val="1+ppt_w/2"/>
                                          </p:val>
                                        </p:tav>
                                      </p:tavLst>
                                    </p:anim>
                                    <p:anim calcmode="lin" valueType="num">
                                      <p:cBhvr additive="base">
                                        <p:cTn id="62" dur="500"/>
                                        <p:tgtEl>
                                          <p:spTgt spid="143"/>
                                        </p:tgtEl>
                                        <p:attrNameLst>
                                          <p:attrName>ppt_y</p:attrName>
                                        </p:attrNameLst>
                                      </p:cBhvr>
                                      <p:tavLst>
                                        <p:tav tm="0">
                                          <p:val>
                                            <p:strVal val="ppt_y"/>
                                          </p:val>
                                        </p:tav>
                                        <p:tav tm="100000">
                                          <p:val>
                                            <p:strVal val="ppt_y"/>
                                          </p:val>
                                        </p:tav>
                                      </p:tavLst>
                                    </p:anim>
                                    <p:set>
                                      <p:cBhvr>
                                        <p:cTn id="63" dur="1" fill="hold">
                                          <p:stCondLst>
                                            <p:cond delay="499"/>
                                          </p:stCondLst>
                                        </p:cTn>
                                        <p:tgtEl>
                                          <p:spTgt spid="143"/>
                                        </p:tgtEl>
                                        <p:attrNameLst>
                                          <p:attrName>style.visibility</p:attrName>
                                        </p:attrNameLst>
                                      </p:cBhvr>
                                      <p:to>
                                        <p:strVal val="hidden"/>
                                      </p:to>
                                    </p:set>
                                  </p:childTnLst>
                                </p:cTn>
                              </p:par>
                              <p:par>
                                <p:cTn id="64" presetID="2" presetClass="exit" presetSubtype="2" fill="hold" nodeType="withEffect">
                                  <p:stCondLst>
                                    <p:cond delay="0"/>
                                  </p:stCondLst>
                                  <p:childTnLst>
                                    <p:anim calcmode="lin" valueType="num">
                                      <p:cBhvr additive="base">
                                        <p:cTn id="65" dur="500"/>
                                        <p:tgtEl>
                                          <p:spTgt spid="146"/>
                                        </p:tgtEl>
                                        <p:attrNameLst>
                                          <p:attrName>ppt_x</p:attrName>
                                        </p:attrNameLst>
                                      </p:cBhvr>
                                      <p:tavLst>
                                        <p:tav tm="0">
                                          <p:val>
                                            <p:strVal val="ppt_x"/>
                                          </p:val>
                                        </p:tav>
                                        <p:tav tm="100000">
                                          <p:val>
                                            <p:strVal val="1+ppt_w/2"/>
                                          </p:val>
                                        </p:tav>
                                      </p:tavLst>
                                    </p:anim>
                                    <p:anim calcmode="lin" valueType="num">
                                      <p:cBhvr additive="base">
                                        <p:cTn id="66" dur="500"/>
                                        <p:tgtEl>
                                          <p:spTgt spid="146"/>
                                        </p:tgtEl>
                                        <p:attrNameLst>
                                          <p:attrName>ppt_y</p:attrName>
                                        </p:attrNameLst>
                                      </p:cBhvr>
                                      <p:tavLst>
                                        <p:tav tm="0">
                                          <p:val>
                                            <p:strVal val="ppt_y"/>
                                          </p:val>
                                        </p:tav>
                                        <p:tav tm="100000">
                                          <p:val>
                                            <p:strVal val="ppt_y"/>
                                          </p:val>
                                        </p:tav>
                                      </p:tavLst>
                                    </p:anim>
                                    <p:set>
                                      <p:cBhvr>
                                        <p:cTn id="67" dur="1" fill="hold">
                                          <p:stCondLst>
                                            <p:cond delay="499"/>
                                          </p:stCondLst>
                                        </p:cTn>
                                        <p:tgtEl>
                                          <p:spTgt spid="146"/>
                                        </p:tgtEl>
                                        <p:attrNameLst>
                                          <p:attrName>style.visibility</p:attrName>
                                        </p:attrNameLst>
                                      </p:cBhvr>
                                      <p:to>
                                        <p:strVal val="hidden"/>
                                      </p:to>
                                    </p:set>
                                  </p:childTnLst>
                                </p:cTn>
                              </p:par>
                              <p:par>
                                <p:cTn id="68" presetID="2" presetClass="exit" presetSubtype="2" fill="hold" nodeType="withEffect">
                                  <p:stCondLst>
                                    <p:cond delay="0"/>
                                  </p:stCondLst>
                                  <p:childTnLst>
                                    <p:anim calcmode="lin" valueType="num">
                                      <p:cBhvr additive="base">
                                        <p:cTn id="69" dur="500"/>
                                        <p:tgtEl>
                                          <p:spTgt spid="6"/>
                                        </p:tgtEl>
                                        <p:attrNameLst>
                                          <p:attrName>ppt_x</p:attrName>
                                        </p:attrNameLst>
                                      </p:cBhvr>
                                      <p:tavLst>
                                        <p:tav tm="0">
                                          <p:val>
                                            <p:strVal val="ppt_x"/>
                                          </p:val>
                                        </p:tav>
                                        <p:tav tm="100000">
                                          <p:val>
                                            <p:strVal val="1+ppt_w/2"/>
                                          </p:val>
                                        </p:tav>
                                      </p:tavLst>
                                    </p:anim>
                                    <p:anim calcmode="lin" valueType="num">
                                      <p:cBhvr additive="base">
                                        <p:cTn id="70" dur="500"/>
                                        <p:tgtEl>
                                          <p:spTgt spid="6"/>
                                        </p:tgtEl>
                                        <p:attrNameLst>
                                          <p:attrName>ppt_y</p:attrName>
                                        </p:attrNameLst>
                                      </p:cBhvr>
                                      <p:tavLst>
                                        <p:tav tm="0">
                                          <p:val>
                                            <p:strVal val="ppt_y"/>
                                          </p:val>
                                        </p:tav>
                                        <p:tav tm="100000">
                                          <p:val>
                                            <p:strVal val="ppt_y"/>
                                          </p:val>
                                        </p:tav>
                                      </p:tavLst>
                                    </p:anim>
                                    <p:set>
                                      <p:cBhvr>
                                        <p:cTn id="71"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now BYOD or IT </a:t>
            </a:r>
            <a:r>
              <a:rPr lang="en-US" dirty="0" err="1" smtClean="0"/>
              <a:t>Consumerization</a:t>
            </a:r>
            <a:endParaRPr lang="en-US" dirty="0"/>
          </a:p>
        </p:txBody>
      </p:sp>
      <p:grpSp>
        <p:nvGrpSpPr>
          <p:cNvPr id="3" name="Group 2"/>
          <p:cNvGrpSpPr/>
          <p:nvPr/>
        </p:nvGrpSpPr>
        <p:grpSpPr>
          <a:xfrm>
            <a:off x="1250838" y="1012885"/>
            <a:ext cx="6991424" cy="4792478"/>
            <a:chOff x="988746" y="1012885"/>
            <a:chExt cx="6991424" cy="4792478"/>
          </a:xfrm>
        </p:grpSpPr>
        <p:cxnSp>
          <p:nvCxnSpPr>
            <p:cNvPr id="8" name="Straight Connector 7"/>
            <p:cNvCxnSpPr/>
            <p:nvPr/>
          </p:nvCxnSpPr>
          <p:spPr>
            <a:xfrm flipH="1" flipV="1">
              <a:off x="2544121" y="2995439"/>
              <a:ext cx="2986835" cy="1532787"/>
            </a:xfrm>
            <a:prstGeom prst="line">
              <a:avLst/>
            </a:prstGeom>
            <a:ln cap="rnd">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flipV="1">
              <a:off x="3120676" y="1821047"/>
              <a:ext cx="3971634" cy="2020134"/>
            </a:xfrm>
            <a:prstGeom prst="line">
              <a:avLst/>
            </a:prstGeom>
            <a:ln cap="rnd">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H="1" flipV="1">
              <a:off x="3646030" y="1369253"/>
              <a:ext cx="365486" cy="196795"/>
            </a:xfrm>
            <a:prstGeom prst="line">
              <a:avLst/>
            </a:prstGeom>
            <a:ln cap="rnd">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H="1" flipV="1">
              <a:off x="2638930" y="2290892"/>
              <a:ext cx="365486" cy="196795"/>
            </a:xfrm>
            <a:prstGeom prst="line">
              <a:avLst/>
            </a:prstGeom>
            <a:ln cap="rnd">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grpSp>
          <p:nvGrpSpPr>
            <p:cNvPr id="63" name="Group 62"/>
            <p:cNvGrpSpPr/>
            <p:nvPr/>
          </p:nvGrpSpPr>
          <p:grpSpPr>
            <a:xfrm>
              <a:off x="2404796" y="2053021"/>
              <a:ext cx="3376874" cy="2935936"/>
              <a:chOff x="2185726" y="2438400"/>
              <a:chExt cx="3376874" cy="2935936"/>
            </a:xfrm>
          </p:grpSpPr>
          <p:cxnSp>
            <p:nvCxnSpPr>
              <p:cNvPr id="7" name="Straight Connector 6"/>
              <p:cNvCxnSpPr/>
              <p:nvPr/>
            </p:nvCxnSpPr>
            <p:spPr>
              <a:xfrm flipV="1">
                <a:off x="2724507" y="2438400"/>
                <a:ext cx="2838093" cy="2631169"/>
              </a:xfrm>
              <a:prstGeom prst="line">
                <a:avLst/>
              </a:prstGeom>
              <a:ln cap="rnd">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flipV="1">
                <a:off x="2509416" y="4530660"/>
                <a:ext cx="1059284" cy="549340"/>
              </a:xfrm>
              <a:prstGeom prst="line">
                <a:avLst/>
              </a:prstGeom>
              <a:ln cap="rnd">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H="1">
                <a:off x="3257550" y="5086350"/>
                <a:ext cx="316281" cy="287986"/>
              </a:xfrm>
              <a:prstGeom prst="line">
                <a:avLst/>
              </a:prstGeom>
              <a:ln cap="rnd">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H="1">
                <a:off x="2185726" y="4541331"/>
                <a:ext cx="316281" cy="287986"/>
              </a:xfrm>
              <a:prstGeom prst="line">
                <a:avLst/>
              </a:prstGeom>
              <a:ln cap="rnd">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grpSp>
        <p:grpSp>
          <p:nvGrpSpPr>
            <p:cNvPr id="64" name="Group 63"/>
            <p:cNvGrpSpPr/>
            <p:nvPr/>
          </p:nvGrpSpPr>
          <p:grpSpPr>
            <a:xfrm>
              <a:off x="988746" y="2989900"/>
              <a:ext cx="1548074" cy="1234136"/>
              <a:chOff x="2185726" y="4140200"/>
              <a:chExt cx="1548074" cy="1234136"/>
            </a:xfrm>
          </p:grpSpPr>
          <p:cxnSp>
            <p:nvCxnSpPr>
              <p:cNvPr id="65" name="Straight Connector 64"/>
              <p:cNvCxnSpPr/>
              <p:nvPr/>
            </p:nvCxnSpPr>
            <p:spPr>
              <a:xfrm flipV="1">
                <a:off x="2724507" y="4140200"/>
                <a:ext cx="1009293" cy="929370"/>
              </a:xfrm>
              <a:prstGeom prst="line">
                <a:avLst/>
              </a:prstGeom>
              <a:ln cap="rnd">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flipH="1" flipV="1">
                <a:off x="2509416" y="4530660"/>
                <a:ext cx="1059284" cy="549340"/>
              </a:xfrm>
              <a:prstGeom prst="line">
                <a:avLst/>
              </a:prstGeom>
              <a:ln cap="rnd">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flipH="1">
                <a:off x="3257550" y="5086350"/>
                <a:ext cx="316281" cy="287986"/>
              </a:xfrm>
              <a:prstGeom prst="line">
                <a:avLst/>
              </a:prstGeom>
              <a:ln cap="rnd">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flipH="1">
                <a:off x="2185726" y="4541331"/>
                <a:ext cx="316281" cy="287986"/>
              </a:xfrm>
              <a:prstGeom prst="line">
                <a:avLst/>
              </a:prstGeom>
              <a:ln cap="rnd">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grpSp>
        <p:grpSp>
          <p:nvGrpSpPr>
            <p:cNvPr id="69" name="Group 68"/>
            <p:cNvGrpSpPr/>
            <p:nvPr/>
          </p:nvGrpSpPr>
          <p:grpSpPr>
            <a:xfrm>
              <a:off x="3954706" y="4539477"/>
              <a:ext cx="1579824" cy="1265886"/>
              <a:chOff x="2185726" y="4108450"/>
              <a:chExt cx="1579824" cy="1265886"/>
            </a:xfrm>
          </p:grpSpPr>
          <p:cxnSp>
            <p:nvCxnSpPr>
              <p:cNvPr id="70" name="Straight Connector 69"/>
              <p:cNvCxnSpPr/>
              <p:nvPr/>
            </p:nvCxnSpPr>
            <p:spPr>
              <a:xfrm flipV="1">
                <a:off x="2724507" y="4108450"/>
                <a:ext cx="1041043" cy="961120"/>
              </a:xfrm>
              <a:prstGeom prst="line">
                <a:avLst/>
              </a:prstGeom>
              <a:ln cap="rnd">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flipH="1" flipV="1">
                <a:off x="2509416" y="4530660"/>
                <a:ext cx="1059284" cy="549340"/>
              </a:xfrm>
              <a:prstGeom prst="line">
                <a:avLst/>
              </a:prstGeom>
              <a:ln cap="rnd">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flipH="1">
                <a:off x="3257550" y="5086350"/>
                <a:ext cx="316281" cy="287986"/>
              </a:xfrm>
              <a:prstGeom prst="line">
                <a:avLst/>
              </a:prstGeom>
              <a:ln cap="rnd">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flipH="1">
                <a:off x="2185726" y="4541331"/>
                <a:ext cx="316281" cy="287986"/>
              </a:xfrm>
              <a:prstGeom prst="line">
                <a:avLst/>
              </a:prstGeom>
              <a:ln cap="rnd">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grpSp>
        <p:cxnSp>
          <p:nvCxnSpPr>
            <p:cNvPr id="82" name="Straight Connector 81"/>
            <p:cNvCxnSpPr/>
            <p:nvPr/>
          </p:nvCxnSpPr>
          <p:spPr>
            <a:xfrm flipH="1" flipV="1">
              <a:off x="7102114" y="3138363"/>
              <a:ext cx="365486" cy="196795"/>
            </a:xfrm>
            <a:prstGeom prst="line">
              <a:avLst/>
            </a:prstGeom>
            <a:ln cap="rnd">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flipH="1" flipV="1">
              <a:off x="6090920" y="4074408"/>
              <a:ext cx="365486" cy="196795"/>
            </a:xfrm>
            <a:prstGeom prst="line">
              <a:avLst/>
            </a:prstGeom>
            <a:ln cap="rnd">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flipV="1">
              <a:off x="3008620" y="1568008"/>
              <a:ext cx="1009293" cy="929370"/>
            </a:xfrm>
            <a:prstGeom prst="line">
              <a:avLst/>
            </a:prstGeom>
            <a:ln cap="rnd">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flipV="1">
              <a:off x="6086470" y="3141030"/>
              <a:ext cx="1009293" cy="929370"/>
            </a:xfrm>
            <a:prstGeom prst="line">
              <a:avLst/>
            </a:prstGeom>
            <a:ln cap="rnd">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pic>
          <p:nvPicPr>
            <p:cNvPr id="103" name="Picture 102" descr="server-Vista-icon.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355809" y="3074811"/>
              <a:ext cx="624361" cy="624361"/>
            </a:xfrm>
            <a:prstGeom prst="rect">
              <a:avLst/>
            </a:prstGeom>
          </p:spPr>
        </p:pic>
        <p:pic>
          <p:nvPicPr>
            <p:cNvPr id="104" name="Picture 103" descr="server-Vista-icon.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86219" y="3593069"/>
              <a:ext cx="624361" cy="624361"/>
            </a:xfrm>
            <a:prstGeom prst="rect">
              <a:avLst/>
            </a:prstGeom>
          </p:spPr>
        </p:pic>
        <p:pic>
          <p:nvPicPr>
            <p:cNvPr id="107" name="Picture 106" descr="home-icon.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266094" y="1941496"/>
              <a:ext cx="547611" cy="547611"/>
            </a:xfrm>
            <a:prstGeom prst="rect">
              <a:avLst/>
            </a:prstGeom>
          </p:spPr>
        </p:pic>
        <p:pic>
          <p:nvPicPr>
            <p:cNvPr id="109" name="Picture 108" descr="home-icon.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729158" y="1463485"/>
              <a:ext cx="547611" cy="547611"/>
            </a:xfrm>
            <a:prstGeom prst="rect">
              <a:avLst/>
            </a:prstGeom>
          </p:spPr>
        </p:pic>
        <p:pic>
          <p:nvPicPr>
            <p:cNvPr id="110" name="Picture 109" descr="home-icon.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219633" y="1012885"/>
              <a:ext cx="547611" cy="547611"/>
            </a:xfrm>
            <a:prstGeom prst="rect">
              <a:avLst/>
            </a:prstGeom>
          </p:spPr>
        </p:pic>
        <p:pic>
          <p:nvPicPr>
            <p:cNvPr id="117" name="Picture 116" descr="firewall-icon.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578523" y="2298555"/>
              <a:ext cx="821341" cy="821341"/>
            </a:xfrm>
            <a:prstGeom prst="rect">
              <a:avLst/>
            </a:prstGeom>
          </p:spPr>
        </p:pic>
        <p:sp>
          <p:nvSpPr>
            <p:cNvPr id="121" name="TextBox 120"/>
            <p:cNvSpPr txBox="1"/>
            <p:nvPr/>
          </p:nvSpPr>
          <p:spPr>
            <a:xfrm>
              <a:off x="6275811" y="3187155"/>
              <a:ext cx="533400" cy="276999"/>
            </a:xfrm>
            <a:prstGeom prst="rect">
              <a:avLst/>
            </a:prstGeom>
            <a:noFill/>
          </p:spPr>
          <p:txBody>
            <a:bodyPr wrap="square" rtlCol="0">
              <a:spAutoFit/>
            </a:bodyPr>
            <a:lstStyle/>
            <a:p>
              <a:pPr algn="ctr"/>
              <a:r>
                <a:rPr lang="en-US" sz="1200" i="1" dirty="0" smtClean="0"/>
                <a:t>DMZ</a:t>
              </a:r>
              <a:endParaRPr lang="en-US" sz="1200" i="1" dirty="0"/>
            </a:p>
          </p:txBody>
        </p:sp>
        <p:sp>
          <p:nvSpPr>
            <p:cNvPr id="122" name="TextBox 121"/>
            <p:cNvSpPr txBox="1"/>
            <p:nvPr/>
          </p:nvSpPr>
          <p:spPr>
            <a:xfrm>
              <a:off x="3657600" y="1842963"/>
              <a:ext cx="533400" cy="276999"/>
            </a:xfrm>
            <a:prstGeom prst="rect">
              <a:avLst/>
            </a:prstGeom>
            <a:noFill/>
          </p:spPr>
          <p:txBody>
            <a:bodyPr wrap="square" rtlCol="0">
              <a:spAutoFit/>
            </a:bodyPr>
            <a:lstStyle/>
            <a:p>
              <a:pPr algn="ctr"/>
              <a:r>
                <a:rPr lang="en-US" sz="1200" i="1" dirty="0" smtClean="0"/>
                <a:t>VPN</a:t>
              </a:r>
              <a:endParaRPr lang="en-US" sz="1200" i="1" dirty="0"/>
            </a:p>
          </p:txBody>
        </p:sp>
        <p:sp>
          <p:nvSpPr>
            <p:cNvPr id="123" name="TextBox 122"/>
            <p:cNvSpPr txBox="1"/>
            <p:nvPr/>
          </p:nvSpPr>
          <p:spPr>
            <a:xfrm>
              <a:off x="3733800" y="4263091"/>
              <a:ext cx="1066800" cy="461665"/>
            </a:xfrm>
            <a:prstGeom prst="rect">
              <a:avLst/>
            </a:prstGeom>
            <a:noFill/>
          </p:spPr>
          <p:txBody>
            <a:bodyPr wrap="square" rtlCol="0">
              <a:spAutoFit/>
            </a:bodyPr>
            <a:lstStyle/>
            <a:p>
              <a:pPr algn="ctr"/>
              <a:r>
                <a:rPr lang="en-US" sz="1200" i="1" dirty="0" smtClean="0"/>
                <a:t>Internal Network</a:t>
              </a:r>
              <a:endParaRPr lang="en-US" sz="1200" i="1" dirty="0"/>
            </a:p>
          </p:txBody>
        </p:sp>
        <p:pic>
          <p:nvPicPr>
            <p:cNvPr id="124" name="Picture 123" descr="server-Vista-icon.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89696" y="4125569"/>
              <a:ext cx="624361" cy="624361"/>
            </a:xfrm>
            <a:prstGeom prst="rect">
              <a:avLst/>
            </a:prstGeom>
          </p:spPr>
        </p:pic>
        <p:grpSp>
          <p:nvGrpSpPr>
            <p:cNvPr id="126" name="Group 125"/>
            <p:cNvGrpSpPr/>
            <p:nvPr/>
          </p:nvGrpSpPr>
          <p:grpSpPr>
            <a:xfrm>
              <a:off x="5367052" y="1177300"/>
              <a:ext cx="1784590" cy="1018646"/>
              <a:chOff x="5367052" y="1620337"/>
              <a:chExt cx="1784590" cy="1018646"/>
            </a:xfrm>
          </p:grpSpPr>
          <p:sp>
            <p:nvSpPr>
              <p:cNvPr id="5" name="Cloud 4"/>
              <p:cNvSpPr/>
              <p:nvPr/>
            </p:nvSpPr>
            <p:spPr>
              <a:xfrm rot="11037664">
                <a:off x="5367052" y="1620337"/>
                <a:ext cx="1784590" cy="1018646"/>
              </a:xfrm>
              <a:prstGeom prst="cloud">
                <a:avLst/>
              </a:prstGeom>
              <a:ln/>
            </p:spPr>
            <p:style>
              <a:lnRef idx="1">
                <a:schemeClr val="dk1"/>
              </a:lnRef>
              <a:fillRef idx="2">
                <a:schemeClr val="dk1"/>
              </a:fillRef>
              <a:effectRef idx="1">
                <a:schemeClr val="dk1"/>
              </a:effectRef>
              <a:fontRef idx="minor">
                <a:schemeClr val="dk1"/>
              </a:fontRef>
            </p:style>
            <p:txBody>
              <a:bodyPr anchor="ctr"/>
              <a:lstStyle/>
              <a:p>
                <a:pPr>
                  <a:defRPr/>
                </a:pPr>
                <a:endParaRPr lang="en-US" sz="2000">
                  <a:solidFill>
                    <a:srgbClr val="FFFFFF"/>
                  </a:solidFill>
                </a:endParaRPr>
              </a:p>
            </p:txBody>
          </p:sp>
          <p:sp>
            <p:nvSpPr>
              <p:cNvPr id="125" name="TextBox 124"/>
              <p:cNvSpPr txBox="1"/>
              <p:nvPr/>
            </p:nvSpPr>
            <p:spPr>
              <a:xfrm>
                <a:off x="5906520" y="1962658"/>
                <a:ext cx="762000" cy="307777"/>
              </a:xfrm>
              <a:prstGeom prst="rect">
                <a:avLst/>
              </a:prstGeom>
              <a:noFill/>
            </p:spPr>
            <p:txBody>
              <a:bodyPr wrap="square" rtlCol="0">
                <a:spAutoFit/>
              </a:bodyPr>
              <a:lstStyle/>
              <a:p>
                <a:pPr algn="ctr"/>
                <a:r>
                  <a:rPr lang="en-US" sz="1400" i="1" dirty="0" smtClean="0"/>
                  <a:t>Internet</a:t>
                </a:r>
                <a:endParaRPr lang="en-US" sz="1400" i="1" dirty="0"/>
              </a:p>
            </p:txBody>
          </p:sp>
        </p:grpSp>
      </p:grpSp>
      <p:pic>
        <p:nvPicPr>
          <p:cNvPr id="49" name="Picture 48" descr="Mac-Book-Pro-Off-icon.png"/>
          <p:cNvPicPr>
            <a:picLocks noChangeAspect="1"/>
          </p:cNvPicPr>
          <p:nvPr/>
        </p:nvPicPr>
        <p:blipFill>
          <a:blip r:embed="rId6">
            <a:extLst>
              <a:ext uri="{28A0092B-C50C-407E-A947-70E740481C1C}">
                <a14:useLocalDpi xmlns:a14="http://schemas.microsoft.com/office/drawing/2010/main"/>
              </a:ext>
            </a:extLst>
          </a:blip>
          <a:stretch>
            <a:fillRect/>
          </a:stretch>
        </p:blipFill>
        <p:spPr>
          <a:xfrm flipH="1">
            <a:off x="1308592" y="3723457"/>
            <a:ext cx="609600" cy="609600"/>
          </a:xfrm>
          <a:prstGeom prst="rect">
            <a:avLst/>
          </a:prstGeom>
        </p:spPr>
      </p:pic>
      <p:pic>
        <p:nvPicPr>
          <p:cNvPr id="50" name="Picture 49" descr="Mac-Book-Pro-Off-icon.png"/>
          <p:cNvPicPr>
            <a:picLocks noChangeAspect="1"/>
          </p:cNvPicPr>
          <p:nvPr/>
        </p:nvPicPr>
        <p:blipFill>
          <a:blip r:embed="rId6">
            <a:extLst>
              <a:ext uri="{28A0092B-C50C-407E-A947-70E740481C1C}">
                <a14:useLocalDpi xmlns:a14="http://schemas.microsoft.com/office/drawing/2010/main"/>
              </a:ext>
            </a:extLst>
          </a:blip>
          <a:stretch>
            <a:fillRect/>
          </a:stretch>
        </p:blipFill>
        <p:spPr>
          <a:xfrm flipH="1">
            <a:off x="1810965" y="4049056"/>
            <a:ext cx="609600" cy="609600"/>
          </a:xfrm>
          <a:prstGeom prst="rect">
            <a:avLst/>
          </a:prstGeom>
        </p:spPr>
      </p:pic>
      <p:pic>
        <p:nvPicPr>
          <p:cNvPr id="51" name="Picture 50" descr="Mac-Book-Pro-Off-icon.png"/>
          <p:cNvPicPr>
            <a:picLocks noChangeAspect="1"/>
          </p:cNvPicPr>
          <p:nvPr/>
        </p:nvPicPr>
        <p:blipFill>
          <a:blip r:embed="rId6">
            <a:extLst>
              <a:ext uri="{28A0092B-C50C-407E-A947-70E740481C1C}">
                <a14:useLocalDpi xmlns:a14="http://schemas.microsoft.com/office/drawing/2010/main"/>
              </a:ext>
            </a:extLst>
          </a:blip>
          <a:stretch>
            <a:fillRect/>
          </a:stretch>
        </p:blipFill>
        <p:spPr>
          <a:xfrm flipH="1">
            <a:off x="2700377" y="4519521"/>
            <a:ext cx="609600" cy="609600"/>
          </a:xfrm>
          <a:prstGeom prst="rect">
            <a:avLst/>
          </a:prstGeom>
        </p:spPr>
      </p:pic>
      <p:pic>
        <p:nvPicPr>
          <p:cNvPr id="52" name="Picture 51" descr="Mac-Book-Pro-Off-icon.png"/>
          <p:cNvPicPr>
            <a:picLocks noChangeAspect="1"/>
          </p:cNvPicPr>
          <p:nvPr/>
        </p:nvPicPr>
        <p:blipFill>
          <a:blip r:embed="rId6">
            <a:extLst>
              <a:ext uri="{28A0092B-C50C-407E-A947-70E740481C1C}">
                <a14:useLocalDpi xmlns:a14="http://schemas.microsoft.com/office/drawing/2010/main"/>
              </a:ext>
            </a:extLst>
          </a:blip>
          <a:stretch>
            <a:fillRect/>
          </a:stretch>
        </p:blipFill>
        <p:spPr>
          <a:xfrm flipH="1">
            <a:off x="3263081" y="4786047"/>
            <a:ext cx="609600" cy="609600"/>
          </a:xfrm>
          <a:prstGeom prst="rect">
            <a:avLst/>
          </a:prstGeom>
        </p:spPr>
      </p:pic>
      <p:pic>
        <p:nvPicPr>
          <p:cNvPr id="53" name="Picture 52" descr="Mac-Book-Pro-Off-icon.png"/>
          <p:cNvPicPr>
            <a:picLocks noChangeAspect="1"/>
          </p:cNvPicPr>
          <p:nvPr/>
        </p:nvPicPr>
        <p:blipFill>
          <a:blip r:embed="rId6">
            <a:extLst>
              <a:ext uri="{28A0092B-C50C-407E-A947-70E740481C1C}">
                <a14:useLocalDpi xmlns:a14="http://schemas.microsoft.com/office/drawing/2010/main"/>
              </a:ext>
            </a:extLst>
          </a:blip>
          <a:stretch>
            <a:fillRect/>
          </a:stretch>
        </p:blipFill>
        <p:spPr>
          <a:xfrm flipH="1">
            <a:off x="4238261" y="5277393"/>
            <a:ext cx="609600" cy="609600"/>
          </a:xfrm>
          <a:prstGeom prst="rect">
            <a:avLst/>
          </a:prstGeom>
        </p:spPr>
      </p:pic>
      <p:pic>
        <p:nvPicPr>
          <p:cNvPr id="54" name="Picture 53" descr="Mac-Book-Pro-Off-icon.png"/>
          <p:cNvPicPr>
            <a:picLocks noChangeAspect="1"/>
          </p:cNvPicPr>
          <p:nvPr/>
        </p:nvPicPr>
        <p:blipFill>
          <a:blip r:embed="rId6">
            <a:extLst>
              <a:ext uri="{28A0092B-C50C-407E-A947-70E740481C1C}">
                <a14:useLocalDpi xmlns:a14="http://schemas.microsoft.com/office/drawing/2010/main"/>
              </a:ext>
            </a:extLst>
          </a:blip>
          <a:stretch>
            <a:fillRect/>
          </a:stretch>
        </p:blipFill>
        <p:spPr>
          <a:xfrm flipH="1">
            <a:off x="4811257" y="5604696"/>
            <a:ext cx="609600" cy="609600"/>
          </a:xfrm>
          <a:prstGeom prst="rect">
            <a:avLst/>
          </a:prstGeom>
        </p:spPr>
      </p:pic>
      <p:cxnSp>
        <p:nvCxnSpPr>
          <p:cNvPr id="55" name="Straight Connector 54"/>
          <p:cNvCxnSpPr/>
          <p:nvPr/>
        </p:nvCxnSpPr>
        <p:spPr>
          <a:xfrm flipV="1">
            <a:off x="719716" y="3812757"/>
            <a:ext cx="385993" cy="349610"/>
          </a:xfrm>
          <a:prstGeom prst="line">
            <a:avLst/>
          </a:prstGeom>
          <a:ln w="1270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grpSp>
        <p:nvGrpSpPr>
          <p:cNvPr id="56" name="Group 55"/>
          <p:cNvGrpSpPr/>
          <p:nvPr/>
        </p:nvGrpSpPr>
        <p:grpSpPr>
          <a:xfrm>
            <a:off x="295096" y="3981667"/>
            <a:ext cx="667483" cy="381000"/>
            <a:chOff x="5367052" y="1620337"/>
            <a:chExt cx="1784590" cy="1018646"/>
          </a:xfrm>
        </p:grpSpPr>
        <p:sp>
          <p:nvSpPr>
            <p:cNvPr id="57" name="Cloud 56"/>
            <p:cNvSpPr/>
            <p:nvPr/>
          </p:nvSpPr>
          <p:spPr>
            <a:xfrm rot="11037664">
              <a:off x="5367052" y="1620337"/>
              <a:ext cx="1784590" cy="1018646"/>
            </a:xfrm>
            <a:prstGeom prst="cloud">
              <a:avLst/>
            </a:prstGeom>
            <a:ln/>
          </p:spPr>
          <p:style>
            <a:lnRef idx="1">
              <a:schemeClr val="dk1"/>
            </a:lnRef>
            <a:fillRef idx="2">
              <a:schemeClr val="dk1"/>
            </a:fillRef>
            <a:effectRef idx="1">
              <a:schemeClr val="dk1"/>
            </a:effectRef>
            <a:fontRef idx="minor">
              <a:schemeClr val="dk1"/>
            </a:fontRef>
          </p:style>
          <p:txBody>
            <a:bodyPr anchor="ctr"/>
            <a:lstStyle/>
            <a:p>
              <a:pPr>
                <a:defRPr/>
              </a:pPr>
              <a:endParaRPr lang="en-US" sz="1000">
                <a:solidFill>
                  <a:srgbClr val="FFFFFF"/>
                </a:solidFill>
              </a:endParaRPr>
            </a:p>
          </p:txBody>
        </p:sp>
        <p:sp>
          <p:nvSpPr>
            <p:cNvPr id="58" name="TextBox 57"/>
            <p:cNvSpPr txBox="1"/>
            <p:nvPr/>
          </p:nvSpPr>
          <p:spPr>
            <a:xfrm>
              <a:off x="5515758" y="1704165"/>
              <a:ext cx="1496204" cy="822876"/>
            </a:xfrm>
            <a:prstGeom prst="rect">
              <a:avLst/>
            </a:prstGeom>
            <a:noFill/>
          </p:spPr>
          <p:txBody>
            <a:bodyPr wrap="square" rtlCol="0">
              <a:spAutoFit/>
            </a:bodyPr>
            <a:lstStyle/>
            <a:p>
              <a:pPr algn="ctr"/>
              <a:r>
                <a:rPr lang="en-US" sz="700" i="1" dirty="0"/>
                <a:t>3</a:t>
              </a:r>
              <a:r>
                <a:rPr lang="en-US" sz="700" i="1" dirty="0" smtClean="0"/>
                <a:t>G Internet</a:t>
              </a:r>
              <a:endParaRPr lang="en-US" sz="700" i="1" dirty="0"/>
            </a:p>
          </p:txBody>
        </p:sp>
      </p:grpSp>
      <p:pic>
        <p:nvPicPr>
          <p:cNvPr id="59" name="Picture 58" descr="iPhone-icon.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75664" y="3541482"/>
            <a:ext cx="515128" cy="515128"/>
          </a:xfrm>
          <a:prstGeom prst="rect">
            <a:avLst/>
          </a:prstGeom>
        </p:spPr>
      </p:pic>
      <p:grpSp>
        <p:nvGrpSpPr>
          <p:cNvPr id="78" name="Group 77"/>
          <p:cNvGrpSpPr/>
          <p:nvPr/>
        </p:nvGrpSpPr>
        <p:grpSpPr>
          <a:xfrm>
            <a:off x="807931" y="4278745"/>
            <a:ext cx="792073" cy="531368"/>
            <a:chOff x="534296" y="4632825"/>
            <a:chExt cx="792073" cy="531368"/>
          </a:xfrm>
        </p:grpSpPr>
        <p:cxnSp>
          <p:nvCxnSpPr>
            <p:cNvPr id="79" name="Straight Connector 78"/>
            <p:cNvCxnSpPr/>
            <p:nvPr/>
          </p:nvCxnSpPr>
          <p:spPr>
            <a:xfrm flipV="1">
              <a:off x="940376" y="4632825"/>
              <a:ext cx="385993" cy="349610"/>
            </a:xfrm>
            <a:prstGeom prst="line">
              <a:avLst/>
            </a:prstGeom>
            <a:ln w="1270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grpSp>
          <p:nvGrpSpPr>
            <p:cNvPr id="80" name="Group 79"/>
            <p:cNvGrpSpPr/>
            <p:nvPr/>
          </p:nvGrpSpPr>
          <p:grpSpPr>
            <a:xfrm>
              <a:off x="534296" y="4783193"/>
              <a:ext cx="667483" cy="381000"/>
              <a:chOff x="5367052" y="1620337"/>
              <a:chExt cx="1784590" cy="1018646"/>
            </a:xfrm>
          </p:grpSpPr>
          <p:sp>
            <p:nvSpPr>
              <p:cNvPr id="81" name="Cloud 80"/>
              <p:cNvSpPr/>
              <p:nvPr/>
            </p:nvSpPr>
            <p:spPr>
              <a:xfrm rot="11037664">
                <a:off x="5367052" y="1620337"/>
                <a:ext cx="1784590" cy="1018646"/>
              </a:xfrm>
              <a:prstGeom prst="cloud">
                <a:avLst/>
              </a:prstGeom>
              <a:ln/>
            </p:spPr>
            <p:style>
              <a:lnRef idx="1">
                <a:schemeClr val="dk1"/>
              </a:lnRef>
              <a:fillRef idx="2">
                <a:schemeClr val="dk1"/>
              </a:fillRef>
              <a:effectRef idx="1">
                <a:schemeClr val="dk1"/>
              </a:effectRef>
              <a:fontRef idx="minor">
                <a:schemeClr val="dk1"/>
              </a:fontRef>
            </p:style>
            <p:txBody>
              <a:bodyPr anchor="ctr"/>
              <a:lstStyle/>
              <a:p>
                <a:pPr>
                  <a:defRPr/>
                </a:pPr>
                <a:endParaRPr lang="en-US" sz="1000">
                  <a:solidFill>
                    <a:srgbClr val="FFFFFF"/>
                  </a:solidFill>
                </a:endParaRPr>
              </a:p>
            </p:txBody>
          </p:sp>
          <p:sp>
            <p:nvSpPr>
              <p:cNvPr id="84" name="TextBox 83"/>
              <p:cNvSpPr txBox="1"/>
              <p:nvPr/>
            </p:nvSpPr>
            <p:spPr>
              <a:xfrm>
                <a:off x="5515758" y="1704165"/>
                <a:ext cx="1496204" cy="822876"/>
              </a:xfrm>
              <a:prstGeom prst="rect">
                <a:avLst/>
              </a:prstGeom>
              <a:noFill/>
            </p:spPr>
            <p:txBody>
              <a:bodyPr wrap="square" rtlCol="0">
                <a:spAutoFit/>
              </a:bodyPr>
              <a:lstStyle/>
              <a:p>
                <a:pPr algn="ctr"/>
                <a:r>
                  <a:rPr lang="en-US" sz="700" i="1" dirty="0" smtClean="0"/>
                  <a:t>4G</a:t>
                </a:r>
                <a:br>
                  <a:rPr lang="en-US" sz="700" i="1" dirty="0" smtClean="0"/>
                </a:br>
                <a:r>
                  <a:rPr lang="en-US" sz="700" i="1" dirty="0" smtClean="0"/>
                  <a:t>Internet</a:t>
                </a:r>
                <a:endParaRPr lang="en-US" sz="700" i="1" dirty="0"/>
              </a:p>
            </p:txBody>
          </p:sp>
        </p:grpSp>
      </p:grpSp>
      <p:pic>
        <p:nvPicPr>
          <p:cNvPr id="85" name="Picture 84" descr="Screen shot 2011-03-22 at 11.31.11 AM.pn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443327" y="4268112"/>
            <a:ext cx="204734" cy="130021"/>
          </a:xfrm>
          <a:prstGeom prst="rect">
            <a:avLst/>
          </a:prstGeom>
        </p:spPr>
      </p:pic>
      <p:sp>
        <p:nvSpPr>
          <p:cNvPr id="88" name="Line 4"/>
          <p:cNvSpPr>
            <a:spLocks noChangeShapeType="1"/>
          </p:cNvSpPr>
          <p:nvPr/>
        </p:nvSpPr>
        <p:spPr bwMode="auto">
          <a:xfrm flipV="1">
            <a:off x="2071522" y="3086191"/>
            <a:ext cx="709083" cy="661784"/>
          </a:xfrm>
          <a:prstGeom prst="line">
            <a:avLst/>
          </a:prstGeom>
          <a:noFill/>
          <a:ln w="38100" cap="rnd">
            <a:solidFill>
              <a:srgbClr val="3366FF"/>
            </a:solidFill>
            <a:prstDash val="sysDot"/>
            <a:round/>
            <a:headEnd/>
            <a:tailEnd/>
          </a:ln>
          <a:effectLst>
            <a:glow rad="76200">
              <a:schemeClr val="bg1">
                <a:alpha val="73000"/>
              </a:schemeClr>
            </a:glow>
          </a:effectLst>
        </p:spPr>
        <p:txBody>
          <a:bodyPr wrap="none" anchor="ctr"/>
          <a:lstStyle/>
          <a:p>
            <a:pPr>
              <a:defRPr/>
            </a:pPr>
            <a:endParaRPr lang="en-US">
              <a:ea typeface="+mn-ea"/>
              <a:cs typeface="+mn-cs"/>
            </a:endParaRPr>
          </a:p>
        </p:txBody>
      </p:sp>
      <p:sp>
        <p:nvSpPr>
          <p:cNvPr id="90" name="Line 5"/>
          <p:cNvSpPr>
            <a:spLocks noChangeShapeType="1"/>
          </p:cNvSpPr>
          <p:nvPr/>
        </p:nvSpPr>
        <p:spPr bwMode="auto">
          <a:xfrm flipH="1" flipV="1">
            <a:off x="2747391" y="3077160"/>
            <a:ext cx="1273655" cy="657979"/>
          </a:xfrm>
          <a:prstGeom prst="line">
            <a:avLst/>
          </a:prstGeom>
          <a:noFill/>
          <a:ln w="38100" cap="rnd">
            <a:solidFill>
              <a:srgbClr val="3366FF"/>
            </a:solidFill>
            <a:prstDash val="sysDot"/>
            <a:round/>
            <a:headEnd/>
            <a:tailEnd/>
          </a:ln>
          <a:effectLst>
            <a:glow rad="76200">
              <a:schemeClr val="bg1">
                <a:alpha val="73000"/>
              </a:schemeClr>
            </a:glow>
          </a:effectLst>
        </p:spPr>
        <p:txBody>
          <a:bodyPr wrap="none" anchor="ctr"/>
          <a:lstStyle/>
          <a:p>
            <a:pPr>
              <a:defRPr/>
            </a:pPr>
            <a:endParaRPr lang="en-US">
              <a:ea typeface="+mn-ea"/>
              <a:cs typeface="+mn-cs"/>
            </a:endParaRPr>
          </a:p>
        </p:txBody>
      </p:sp>
      <p:sp>
        <p:nvSpPr>
          <p:cNvPr id="91" name="Line 6"/>
          <p:cNvSpPr>
            <a:spLocks noChangeShapeType="1"/>
          </p:cNvSpPr>
          <p:nvPr/>
        </p:nvSpPr>
        <p:spPr bwMode="auto">
          <a:xfrm flipV="1">
            <a:off x="3219150" y="3728162"/>
            <a:ext cx="829612" cy="767175"/>
          </a:xfrm>
          <a:prstGeom prst="line">
            <a:avLst/>
          </a:prstGeom>
          <a:noFill/>
          <a:ln w="38100" cap="rnd">
            <a:solidFill>
              <a:srgbClr val="3366FF"/>
            </a:solidFill>
            <a:prstDash val="sysDot"/>
            <a:round/>
            <a:headEnd type="triangle" w="med" len="med"/>
            <a:tailEnd/>
          </a:ln>
          <a:effectLst>
            <a:glow rad="76200">
              <a:schemeClr val="bg1">
                <a:alpha val="73000"/>
              </a:schemeClr>
            </a:glow>
          </a:effectLst>
        </p:spPr>
        <p:txBody>
          <a:bodyPr wrap="none" anchor="ctr"/>
          <a:lstStyle/>
          <a:p>
            <a:pPr>
              <a:defRPr/>
            </a:pPr>
            <a:endParaRPr lang="en-US">
              <a:ea typeface="+mn-ea"/>
              <a:cs typeface="+mn-cs"/>
            </a:endParaRPr>
          </a:p>
        </p:txBody>
      </p:sp>
      <p:grpSp>
        <p:nvGrpSpPr>
          <p:cNvPr id="92" name="Group 91"/>
          <p:cNvGrpSpPr/>
          <p:nvPr/>
        </p:nvGrpSpPr>
        <p:grpSpPr>
          <a:xfrm>
            <a:off x="1655924" y="4389773"/>
            <a:ext cx="1024343" cy="829160"/>
            <a:chOff x="2030890" y="5006591"/>
            <a:chExt cx="1024343" cy="829160"/>
          </a:xfrm>
        </p:grpSpPr>
        <p:grpSp>
          <p:nvGrpSpPr>
            <p:cNvPr id="93" name="Group 92"/>
            <p:cNvGrpSpPr/>
            <p:nvPr/>
          </p:nvGrpSpPr>
          <p:grpSpPr>
            <a:xfrm>
              <a:off x="2030890" y="5304383"/>
              <a:ext cx="792073" cy="531368"/>
              <a:chOff x="534296" y="4632825"/>
              <a:chExt cx="792073" cy="531368"/>
            </a:xfrm>
          </p:grpSpPr>
          <p:cxnSp>
            <p:nvCxnSpPr>
              <p:cNvPr id="95" name="Straight Connector 94"/>
              <p:cNvCxnSpPr/>
              <p:nvPr/>
            </p:nvCxnSpPr>
            <p:spPr>
              <a:xfrm flipV="1">
                <a:off x="940376" y="4632825"/>
                <a:ext cx="385993" cy="349610"/>
              </a:xfrm>
              <a:prstGeom prst="line">
                <a:avLst/>
              </a:prstGeom>
              <a:ln w="1270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grpSp>
            <p:nvGrpSpPr>
              <p:cNvPr id="96" name="Group 95"/>
              <p:cNvGrpSpPr/>
              <p:nvPr/>
            </p:nvGrpSpPr>
            <p:grpSpPr>
              <a:xfrm>
                <a:off x="534296" y="4783193"/>
                <a:ext cx="667483" cy="381000"/>
                <a:chOff x="5367052" y="1620337"/>
                <a:chExt cx="1784590" cy="1018646"/>
              </a:xfrm>
            </p:grpSpPr>
            <p:sp>
              <p:nvSpPr>
                <p:cNvPr id="97" name="Cloud 96"/>
                <p:cNvSpPr/>
                <p:nvPr/>
              </p:nvSpPr>
              <p:spPr>
                <a:xfrm rot="11037664">
                  <a:off x="5367052" y="1620337"/>
                  <a:ext cx="1784590" cy="1018646"/>
                </a:xfrm>
                <a:prstGeom prst="cloud">
                  <a:avLst/>
                </a:prstGeom>
                <a:ln/>
              </p:spPr>
              <p:style>
                <a:lnRef idx="1">
                  <a:schemeClr val="dk1"/>
                </a:lnRef>
                <a:fillRef idx="2">
                  <a:schemeClr val="dk1"/>
                </a:fillRef>
                <a:effectRef idx="1">
                  <a:schemeClr val="dk1"/>
                </a:effectRef>
                <a:fontRef idx="minor">
                  <a:schemeClr val="dk1"/>
                </a:fontRef>
              </p:style>
              <p:txBody>
                <a:bodyPr anchor="ctr"/>
                <a:lstStyle/>
                <a:p>
                  <a:pPr>
                    <a:defRPr/>
                  </a:pPr>
                  <a:endParaRPr lang="en-US" sz="1000">
                    <a:solidFill>
                      <a:srgbClr val="FFFFFF"/>
                    </a:solidFill>
                  </a:endParaRPr>
                </a:p>
              </p:txBody>
            </p:sp>
            <p:sp>
              <p:nvSpPr>
                <p:cNvPr id="98" name="TextBox 97"/>
                <p:cNvSpPr txBox="1"/>
                <p:nvPr/>
              </p:nvSpPr>
              <p:spPr>
                <a:xfrm>
                  <a:off x="5515758" y="1704165"/>
                  <a:ext cx="1496204" cy="822876"/>
                </a:xfrm>
                <a:prstGeom prst="rect">
                  <a:avLst/>
                </a:prstGeom>
                <a:noFill/>
              </p:spPr>
              <p:txBody>
                <a:bodyPr wrap="square" rtlCol="0">
                  <a:spAutoFit/>
                </a:bodyPr>
                <a:lstStyle/>
                <a:p>
                  <a:pPr algn="ctr"/>
                  <a:r>
                    <a:rPr lang="en-US" sz="700" i="1" dirty="0" smtClean="0"/>
                    <a:t>3G</a:t>
                  </a:r>
                  <a:br>
                    <a:rPr lang="en-US" sz="700" i="1" dirty="0" smtClean="0"/>
                  </a:br>
                  <a:r>
                    <a:rPr lang="en-US" sz="700" i="1" dirty="0" smtClean="0"/>
                    <a:t>Internet</a:t>
                  </a:r>
                  <a:endParaRPr lang="en-US" sz="700" i="1" dirty="0"/>
                </a:p>
              </p:txBody>
            </p:sp>
          </p:grpSp>
        </p:grpSp>
        <p:pic>
          <p:nvPicPr>
            <p:cNvPr id="94" name="Picture 93" descr="asus-p320-android-2009.jpg"/>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2750433" y="5006591"/>
              <a:ext cx="304800" cy="545695"/>
            </a:xfrm>
            <a:prstGeom prst="rect">
              <a:avLst/>
            </a:prstGeom>
          </p:spPr>
        </p:pic>
      </p:grpSp>
      <p:pic>
        <p:nvPicPr>
          <p:cNvPr id="99" name="Picture 98" descr="iPad.png"/>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3657039" y="5145792"/>
            <a:ext cx="728013" cy="728013"/>
          </a:xfrm>
          <a:prstGeom prst="rect">
            <a:avLst/>
          </a:prstGeom>
        </p:spPr>
      </p:pic>
    </p:spTree>
    <p:extLst>
      <p:ext uri="{BB962C8B-B14F-4D97-AF65-F5344CB8AC3E}">
        <p14:creationId xmlns:p14="http://schemas.microsoft.com/office/powerpoint/2010/main" val="1155074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ppt_x"/>
                                          </p:val>
                                        </p:tav>
                                        <p:tav tm="100000">
                                          <p:val>
                                            <p:strVal val="#ppt_x"/>
                                          </p:val>
                                        </p:tav>
                                      </p:tavLst>
                                    </p:anim>
                                    <p:anim calcmode="lin" valueType="num">
                                      <p:cBhvr additive="base">
                                        <p:cTn id="8" dur="500" fill="hold"/>
                                        <p:tgtEl>
                                          <p:spTgt spid="4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additive="base">
                                        <p:cTn id="11" dur="500" fill="hold"/>
                                        <p:tgtEl>
                                          <p:spTgt spid="55"/>
                                        </p:tgtEl>
                                        <p:attrNameLst>
                                          <p:attrName>ppt_x</p:attrName>
                                        </p:attrNameLst>
                                      </p:cBhvr>
                                      <p:tavLst>
                                        <p:tav tm="0">
                                          <p:val>
                                            <p:strVal val="#ppt_x"/>
                                          </p:val>
                                        </p:tav>
                                        <p:tav tm="100000">
                                          <p:val>
                                            <p:strVal val="#ppt_x"/>
                                          </p:val>
                                        </p:tav>
                                      </p:tavLst>
                                    </p:anim>
                                    <p:anim calcmode="lin" valueType="num">
                                      <p:cBhvr additive="base">
                                        <p:cTn id="12" dur="500" fill="hold"/>
                                        <p:tgtEl>
                                          <p:spTgt spid="5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6"/>
                                        </p:tgtEl>
                                        <p:attrNameLst>
                                          <p:attrName>style.visibility</p:attrName>
                                        </p:attrNameLst>
                                      </p:cBhvr>
                                      <p:to>
                                        <p:strVal val="visible"/>
                                      </p:to>
                                    </p:set>
                                    <p:anim calcmode="lin" valueType="num">
                                      <p:cBhvr additive="base">
                                        <p:cTn id="15" dur="500" fill="hold"/>
                                        <p:tgtEl>
                                          <p:spTgt spid="56"/>
                                        </p:tgtEl>
                                        <p:attrNameLst>
                                          <p:attrName>ppt_x</p:attrName>
                                        </p:attrNameLst>
                                      </p:cBhvr>
                                      <p:tavLst>
                                        <p:tav tm="0">
                                          <p:val>
                                            <p:strVal val="#ppt_x"/>
                                          </p:val>
                                        </p:tav>
                                        <p:tav tm="100000">
                                          <p:val>
                                            <p:strVal val="#ppt_x"/>
                                          </p:val>
                                        </p:tav>
                                      </p:tavLst>
                                    </p:anim>
                                    <p:anim calcmode="lin" valueType="num">
                                      <p:cBhvr additive="base">
                                        <p:cTn id="16" dur="500" fill="hold"/>
                                        <p:tgtEl>
                                          <p:spTgt spid="5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500" fill="hold"/>
                                        <p:tgtEl>
                                          <p:spTgt spid="78"/>
                                        </p:tgtEl>
                                        <p:attrNameLst>
                                          <p:attrName>ppt_x</p:attrName>
                                        </p:attrNameLst>
                                      </p:cBhvr>
                                      <p:tavLst>
                                        <p:tav tm="0">
                                          <p:val>
                                            <p:strVal val="#ppt_x"/>
                                          </p:val>
                                        </p:tav>
                                        <p:tav tm="100000">
                                          <p:val>
                                            <p:strVal val="#ppt_x"/>
                                          </p:val>
                                        </p:tav>
                                      </p:tavLst>
                                    </p:anim>
                                    <p:anim calcmode="lin" valueType="num">
                                      <p:cBhvr additive="base">
                                        <p:cTn id="20" dur="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9"/>
                                        </p:tgtEl>
                                        <p:attrNameLst>
                                          <p:attrName>style.visibility</p:attrName>
                                        </p:attrNameLst>
                                      </p:cBhvr>
                                      <p:to>
                                        <p:strVal val="visible"/>
                                      </p:to>
                                    </p:set>
                                    <p:anim calcmode="lin" valueType="num">
                                      <p:cBhvr additive="base">
                                        <p:cTn id="23" dur="500" fill="hold"/>
                                        <p:tgtEl>
                                          <p:spTgt spid="59"/>
                                        </p:tgtEl>
                                        <p:attrNameLst>
                                          <p:attrName>ppt_x</p:attrName>
                                        </p:attrNameLst>
                                      </p:cBhvr>
                                      <p:tavLst>
                                        <p:tav tm="0">
                                          <p:val>
                                            <p:strVal val="#ppt_x"/>
                                          </p:val>
                                        </p:tav>
                                        <p:tav tm="100000">
                                          <p:val>
                                            <p:strVal val="#ppt_x"/>
                                          </p:val>
                                        </p:tav>
                                      </p:tavLst>
                                    </p:anim>
                                    <p:anim calcmode="lin" valueType="num">
                                      <p:cBhvr additive="base">
                                        <p:cTn id="24" dur="500" fill="hold"/>
                                        <p:tgtEl>
                                          <p:spTgt spid="59"/>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5"/>
                                        </p:tgtEl>
                                        <p:attrNameLst>
                                          <p:attrName>style.visibility</p:attrName>
                                        </p:attrNameLst>
                                      </p:cBhvr>
                                      <p:to>
                                        <p:strVal val="visible"/>
                                      </p:to>
                                    </p:set>
                                    <p:anim calcmode="lin" valueType="num">
                                      <p:cBhvr additive="base">
                                        <p:cTn id="27" dur="500" fill="hold"/>
                                        <p:tgtEl>
                                          <p:spTgt spid="85"/>
                                        </p:tgtEl>
                                        <p:attrNameLst>
                                          <p:attrName>ppt_x</p:attrName>
                                        </p:attrNameLst>
                                      </p:cBhvr>
                                      <p:tavLst>
                                        <p:tav tm="0">
                                          <p:val>
                                            <p:strVal val="#ppt_x"/>
                                          </p:val>
                                        </p:tav>
                                        <p:tav tm="100000">
                                          <p:val>
                                            <p:strVal val="#ppt_x"/>
                                          </p:val>
                                        </p:tav>
                                      </p:tavLst>
                                    </p:anim>
                                    <p:anim calcmode="lin" valueType="num">
                                      <p:cBhvr additive="base">
                                        <p:cTn id="28" dur="500" fill="hold"/>
                                        <p:tgtEl>
                                          <p:spTgt spid="85"/>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additive="base">
                                        <p:cTn id="31" dur="500" fill="hold"/>
                                        <p:tgtEl>
                                          <p:spTgt spid="92"/>
                                        </p:tgtEl>
                                        <p:attrNameLst>
                                          <p:attrName>ppt_x</p:attrName>
                                        </p:attrNameLst>
                                      </p:cBhvr>
                                      <p:tavLst>
                                        <p:tav tm="0">
                                          <p:val>
                                            <p:strVal val="#ppt_x"/>
                                          </p:val>
                                        </p:tav>
                                        <p:tav tm="100000">
                                          <p:val>
                                            <p:strVal val="#ppt_x"/>
                                          </p:val>
                                        </p:tav>
                                      </p:tavLst>
                                    </p:anim>
                                    <p:anim calcmode="lin" valueType="num">
                                      <p:cBhvr additive="base">
                                        <p:cTn id="32" dur="500" fill="hold"/>
                                        <p:tgtEl>
                                          <p:spTgt spid="92"/>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88"/>
                                        </p:tgtEl>
                                        <p:attrNameLst>
                                          <p:attrName>style.visibility</p:attrName>
                                        </p:attrNameLst>
                                      </p:cBhvr>
                                      <p:to>
                                        <p:strVal val="visible"/>
                                      </p:to>
                                    </p:set>
                                    <p:animEffect transition="in" filter="dissolve">
                                      <p:cBhvr>
                                        <p:cTn id="41" dur="500"/>
                                        <p:tgtEl>
                                          <p:spTgt spid="88"/>
                                        </p:tgtEl>
                                      </p:cBhvr>
                                    </p:animEffect>
                                  </p:childTnLst>
                                </p:cTn>
                              </p:par>
                            </p:childTnLst>
                          </p:cTn>
                        </p:par>
                        <p:par>
                          <p:cTn id="42" fill="hold">
                            <p:stCondLst>
                              <p:cond delay="500"/>
                            </p:stCondLst>
                            <p:childTnLst>
                              <p:par>
                                <p:cTn id="43" presetID="9" presetClass="entr" presetSubtype="0" fill="hold" grpId="0" nodeType="afterEffect">
                                  <p:stCondLst>
                                    <p:cond delay="0"/>
                                  </p:stCondLst>
                                  <p:childTnLst>
                                    <p:set>
                                      <p:cBhvr>
                                        <p:cTn id="44" dur="1" fill="hold">
                                          <p:stCondLst>
                                            <p:cond delay="0"/>
                                          </p:stCondLst>
                                        </p:cTn>
                                        <p:tgtEl>
                                          <p:spTgt spid="90"/>
                                        </p:tgtEl>
                                        <p:attrNameLst>
                                          <p:attrName>style.visibility</p:attrName>
                                        </p:attrNameLst>
                                      </p:cBhvr>
                                      <p:to>
                                        <p:strVal val="visible"/>
                                      </p:to>
                                    </p:set>
                                    <p:animEffect transition="in" filter="dissolve">
                                      <p:cBhvr>
                                        <p:cTn id="45" dur="500"/>
                                        <p:tgtEl>
                                          <p:spTgt spid="90"/>
                                        </p:tgtEl>
                                      </p:cBhvr>
                                    </p:animEffect>
                                  </p:childTnLst>
                                </p:cTn>
                              </p:par>
                            </p:childTnLst>
                          </p:cTn>
                        </p:par>
                        <p:par>
                          <p:cTn id="46" fill="hold">
                            <p:stCondLst>
                              <p:cond delay="1000"/>
                            </p:stCondLst>
                            <p:childTnLst>
                              <p:par>
                                <p:cTn id="47" presetID="9" presetClass="entr" presetSubtype="0" fill="hold" grpId="0" nodeType="afterEffect">
                                  <p:stCondLst>
                                    <p:cond delay="0"/>
                                  </p:stCondLst>
                                  <p:childTnLst>
                                    <p:set>
                                      <p:cBhvr>
                                        <p:cTn id="48" dur="1" fill="hold">
                                          <p:stCondLst>
                                            <p:cond delay="0"/>
                                          </p:stCondLst>
                                        </p:cTn>
                                        <p:tgtEl>
                                          <p:spTgt spid="91"/>
                                        </p:tgtEl>
                                        <p:attrNameLst>
                                          <p:attrName>style.visibility</p:attrName>
                                        </p:attrNameLst>
                                      </p:cBhvr>
                                      <p:to>
                                        <p:strVal val="visible"/>
                                      </p:to>
                                    </p:set>
                                    <p:animEffect transition="in" filter="dissolve">
                                      <p:cBhvr>
                                        <p:cTn id="49"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90" grpId="0" animBg="1"/>
      <p:bldP spid="9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BYOD is Riskiest</a:t>
            </a:r>
            <a:endParaRPr lang="en-US" dirty="0"/>
          </a:p>
        </p:txBody>
      </p:sp>
      <p:sp>
        <p:nvSpPr>
          <p:cNvPr id="3" name="Content Placeholder 2"/>
          <p:cNvSpPr>
            <a:spLocks noGrp="1"/>
          </p:cNvSpPr>
          <p:nvPr>
            <p:ph idx="1"/>
          </p:nvPr>
        </p:nvSpPr>
        <p:spPr>
          <a:xfrm>
            <a:off x="303311" y="933226"/>
            <a:ext cx="4750464" cy="2588486"/>
          </a:xfrm>
        </p:spPr>
        <p:txBody>
          <a:bodyPr>
            <a:normAutofit fontScale="92500" lnSpcReduction="10000"/>
          </a:bodyPr>
          <a:lstStyle/>
          <a:p>
            <a:r>
              <a:rPr lang="en-US" sz="2400" dirty="0" smtClean="0"/>
              <a:t>Difficult to find common AV or host based IDS spanning platforms</a:t>
            </a:r>
          </a:p>
          <a:p>
            <a:r>
              <a:rPr lang="en-US" sz="2400" dirty="0" smtClean="0"/>
              <a:t>Reliant on employees to install them</a:t>
            </a:r>
          </a:p>
          <a:p>
            <a:endParaRPr lang="en-US" sz="2400" dirty="0" smtClean="0"/>
          </a:p>
          <a:p>
            <a:r>
              <a:rPr lang="en-US" sz="2400" dirty="0" smtClean="0"/>
              <a:t>Cisco says </a:t>
            </a:r>
            <a:r>
              <a:rPr lang="en-US" sz="2400" b="1" dirty="0" smtClean="0"/>
              <a:t>70 percent </a:t>
            </a:r>
            <a:r>
              <a:rPr lang="en-US" sz="2400" dirty="0" smtClean="0"/>
              <a:t>of young workers ignore IT rules.</a:t>
            </a:r>
            <a:endParaRPr lang="en-US" sz="2200" dirty="0" smtClean="0"/>
          </a:p>
          <a:p>
            <a:pPr marL="0" indent="0">
              <a:buNone/>
            </a:pPr>
            <a:r>
              <a:rPr lang="en-US" sz="1000" dirty="0"/>
              <a:t>http://</a:t>
            </a:r>
            <a:r>
              <a:rPr lang="en-US" sz="1000" dirty="0" err="1"/>
              <a:t>newsroom.cisco.com</a:t>
            </a:r>
            <a:r>
              <a:rPr lang="en-US" sz="1000" dirty="0"/>
              <a:t>/</a:t>
            </a:r>
            <a:r>
              <a:rPr lang="en-US" sz="1000" dirty="0" err="1"/>
              <a:t>press-release-content?type</a:t>
            </a:r>
            <a:r>
              <a:rPr lang="en-US" sz="1000" dirty="0"/>
              <a:t>=</a:t>
            </a:r>
            <a:r>
              <a:rPr lang="en-US" sz="1000" dirty="0" err="1"/>
              <a:t>webcontent&amp;articleId</a:t>
            </a:r>
            <a:r>
              <a:rPr lang="en-US" sz="1000" dirty="0"/>
              <a:t>=586267</a:t>
            </a:r>
          </a:p>
          <a:p>
            <a:pPr marL="0" indent="0">
              <a:buNone/>
            </a:pPr>
            <a:endParaRPr lang="en-US" sz="2200" dirty="0"/>
          </a:p>
          <a:p>
            <a:endParaRPr lang="en-US" sz="2200" dirty="0"/>
          </a:p>
          <a:p>
            <a:endParaRPr lang="en-US" sz="2200" dirty="0"/>
          </a:p>
        </p:txBody>
      </p:sp>
      <p:pic>
        <p:nvPicPr>
          <p:cNvPr id="4" name="Picture 3"/>
          <p:cNvPicPr/>
          <p:nvPr/>
        </p:nvPicPr>
        <p:blipFill rotWithShape="1">
          <a:blip r:embed="rId3" cstate="print">
            <a:extLst>
              <a:ext uri="{28A0092B-C50C-407E-A947-70E740481C1C}">
                <a14:useLocalDpi xmlns:a14="http://schemas.microsoft.com/office/drawing/2010/main"/>
              </a:ext>
            </a:extLst>
          </a:blip>
          <a:srcRect b="3081"/>
          <a:stretch/>
        </p:blipFill>
        <p:spPr>
          <a:xfrm>
            <a:off x="4979064" y="642981"/>
            <a:ext cx="3936336" cy="5758033"/>
          </a:xfrm>
          <a:prstGeom prst="rect">
            <a:avLst/>
          </a:prstGeom>
        </p:spPr>
      </p:pic>
      <p:sp>
        <p:nvSpPr>
          <p:cNvPr id="5" name="Content Placeholder 2"/>
          <p:cNvSpPr txBox="1">
            <a:spLocks/>
          </p:cNvSpPr>
          <p:nvPr/>
        </p:nvSpPr>
        <p:spPr>
          <a:xfrm>
            <a:off x="306289" y="3270038"/>
            <a:ext cx="4750464" cy="2285255"/>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ts val="0"/>
              </a:spcBef>
              <a:spcAft>
                <a:spcPts val="600"/>
              </a:spcAft>
              <a:buClr>
                <a:srgbClr val="E67701"/>
              </a:buClr>
              <a:buFont typeface="Webdings" pitchFamily="18" charset="2"/>
              <a:buChar char="4"/>
              <a:defRPr sz="2000" kern="1200">
                <a:solidFill>
                  <a:schemeClr val="tx1"/>
                </a:solidFill>
                <a:latin typeface="+mn-lt"/>
                <a:ea typeface="+mn-ea"/>
                <a:cs typeface="+mn-cs"/>
              </a:defRPr>
            </a:lvl1pPr>
            <a:lvl2pPr marL="742950" indent="-285750" algn="l" defTabSz="914400" rtl="0" eaLnBrk="1" latinLnBrk="0" hangingPunct="1">
              <a:spcBef>
                <a:spcPts val="0"/>
              </a:spcBef>
              <a:spcAft>
                <a:spcPts val="600"/>
              </a:spcAft>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ts val="0"/>
              </a:spcBef>
              <a:spcAft>
                <a:spcPts val="600"/>
              </a:spcAft>
              <a:buFont typeface="Webdings" pitchFamily="18" charset="2"/>
              <a:buChar char="4"/>
              <a:defRPr sz="1600" kern="1200">
                <a:solidFill>
                  <a:schemeClr val="tx1">
                    <a:lumMod val="50000"/>
                    <a:lumOff val="50000"/>
                  </a:schemeClr>
                </a:solidFill>
                <a:latin typeface="+mn-lt"/>
                <a:ea typeface="+mn-ea"/>
                <a:cs typeface="+mn-cs"/>
              </a:defRPr>
            </a:lvl3pPr>
            <a:lvl4pPr marL="1600200" indent="-228600" algn="l" defTabSz="914400" rtl="0" eaLnBrk="1" latinLnBrk="0" hangingPunct="1">
              <a:spcBef>
                <a:spcPts val="0"/>
              </a:spcBef>
              <a:spcAft>
                <a:spcPts val="600"/>
              </a:spcAft>
              <a:buFont typeface="Arial" pitchFamily="34" charset="0"/>
              <a:buChar char="–"/>
              <a:defRPr sz="1400" kern="1200">
                <a:solidFill>
                  <a:schemeClr val="tx1">
                    <a:lumMod val="50000"/>
                    <a:lumOff val="50000"/>
                  </a:schemeClr>
                </a:solidFill>
                <a:latin typeface="+mn-lt"/>
                <a:ea typeface="+mn-ea"/>
                <a:cs typeface="+mn-cs"/>
              </a:defRPr>
            </a:lvl4pPr>
            <a:lvl5pPr marL="2057400" indent="-228600" algn="l" defTabSz="914400" rtl="0" eaLnBrk="1" latinLnBrk="0" hangingPunct="1">
              <a:spcBef>
                <a:spcPts val="0"/>
              </a:spcBef>
              <a:spcAft>
                <a:spcPts val="600"/>
              </a:spcAft>
              <a:buFont typeface="Webdings" pitchFamily="18" charset="2"/>
              <a:buChar char="4"/>
              <a:defRPr sz="1400" kern="1200">
                <a:solidFill>
                  <a:schemeClr val="tx1">
                    <a:lumMod val="50000"/>
                    <a:lumOff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200" dirty="0" smtClean="0"/>
          </a:p>
          <a:p>
            <a:r>
              <a:rPr lang="en-US" sz="2400" b="1" dirty="0" smtClean="0"/>
              <a:t>Over half </a:t>
            </a:r>
            <a:r>
              <a:rPr lang="en-US" sz="2200" dirty="0" smtClean="0"/>
              <a:t>of all IT leaders in the U.S. say that employee-owned mobile devices pose a greater risk to the enterprise than mobile devices supplied by the company. </a:t>
            </a:r>
          </a:p>
          <a:p>
            <a:endParaRPr lang="en-US" sz="2200" dirty="0" smtClean="0"/>
          </a:p>
          <a:p>
            <a:endParaRPr lang="en-US" sz="2200" dirty="0" smtClean="0"/>
          </a:p>
          <a:p>
            <a:pPr marL="0" indent="0">
              <a:buFont typeface="Webdings" pitchFamily="18" charset="2"/>
              <a:buNone/>
            </a:pPr>
            <a:endParaRPr lang="en-US" sz="2200" dirty="0" smtClean="0"/>
          </a:p>
          <a:p>
            <a:endParaRPr lang="en-US" sz="2200" dirty="0" smtClean="0"/>
          </a:p>
          <a:p>
            <a:endParaRPr lang="en-US" sz="2200" dirty="0"/>
          </a:p>
        </p:txBody>
      </p:sp>
    </p:spTree>
    <p:extLst>
      <p:ext uri="{BB962C8B-B14F-4D97-AF65-F5344CB8AC3E}">
        <p14:creationId xmlns:p14="http://schemas.microsoft.com/office/powerpoint/2010/main" val="480632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Fog of War</a:t>
            </a:r>
            <a:endParaRPr lang="en-US" dirty="0"/>
          </a:p>
        </p:txBody>
      </p:sp>
      <p:sp>
        <p:nvSpPr>
          <p:cNvPr id="4" name="Content Placeholder 2"/>
          <p:cNvSpPr>
            <a:spLocks noGrp="1"/>
          </p:cNvSpPr>
          <p:nvPr>
            <p:ph idx="4294967295"/>
          </p:nvPr>
        </p:nvSpPr>
        <p:spPr>
          <a:xfrm>
            <a:off x="1166091" y="1437578"/>
            <a:ext cx="6985000" cy="707886"/>
          </a:xfrm>
          <a:noFill/>
        </p:spPr>
        <p:txBody>
          <a:bodyPr wrap="square" rtlCol="0">
            <a:spAutoFit/>
          </a:bodyPr>
          <a:lstStyle/>
          <a:p>
            <a:pPr marL="0" indent="0" algn="ctr">
              <a:buNone/>
            </a:pPr>
            <a:r>
              <a:rPr lang="en-US" b="1" dirty="0" smtClean="0">
                <a:solidFill>
                  <a:srgbClr val="000000"/>
                </a:solidFill>
                <a:effectLst>
                  <a:glow rad="127000">
                    <a:schemeClr val="bg1">
                      <a:alpha val="36000"/>
                    </a:schemeClr>
                  </a:glow>
                </a:effectLst>
              </a:rPr>
              <a:t>uncertainty in </a:t>
            </a:r>
            <a:r>
              <a:rPr lang="en-US" b="1" i="1" dirty="0" smtClean="0">
                <a:solidFill>
                  <a:srgbClr val="000000"/>
                </a:solidFill>
                <a:effectLst>
                  <a:glow rad="127000">
                    <a:schemeClr val="bg1">
                      <a:alpha val="36000"/>
                    </a:schemeClr>
                  </a:glow>
                </a:effectLst>
              </a:rPr>
              <a:t>situational </a:t>
            </a:r>
            <a:r>
              <a:rPr lang="en-US" b="1" i="1" dirty="0">
                <a:solidFill>
                  <a:srgbClr val="000000"/>
                </a:solidFill>
                <a:effectLst>
                  <a:glow rad="127000">
                    <a:schemeClr val="bg1">
                      <a:alpha val="36000"/>
                    </a:schemeClr>
                  </a:glow>
                </a:effectLst>
              </a:rPr>
              <a:t>awareness </a:t>
            </a:r>
            <a:r>
              <a:rPr lang="en-US" b="1" dirty="0">
                <a:solidFill>
                  <a:srgbClr val="000000"/>
                </a:solidFill>
                <a:effectLst>
                  <a:glow rad="127000">
                    <a:schemeClr val="bg1">
                      <a:alpha val="36000"/>
                    </a:schemeClr>
                  </a:glow>
                </a:effectLst>
              </a:rPr>
              <a:t>experienced by participants in military </a:t>
            </a:r>
            <a:r>
              <a:rPr lang="en-US" b="1" dirty="0" smtClean="0">
                <a:solidFill>
                  <a:srgbClr val="000000"/>
                </a:solidFill>
                <a:effectLst>
                  <a:glow rad="127000">
                    <a:schemeClr val="bg1">
                      <a:alpha val="36000"/>
                    </a:schemeClr>
                  </a:glow>
                </a:effectLst>
              </a:rPr>
              <a:t>operations</a:t>
            </a:r>
            <a:endParaRPr lang="en-US" b="1" dirty="0">
              <a:solidFill>
                <a:srgbClr val="000000"/>
              </a:solidFill>
              <a:effectLst>
                <a:glow rad="127000">
                  <a:schemeClr val="bg1">
                    <a:alpha val="36000"/>
                  </a:schemeClr>
                </a:glow>
              </a:effectLst>
            </a:endParaRPr>
          </a:p>
        </p:txBody>
      </p:sp>
      <p:pic>
        <p:nvPicPr>
          <p:cNvPr id="5" name="Picture 4" descr="Fog-of-War12010-07-25-at-9.24.54-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364" y="2466857"/>
            <a:ext cx="4716273" cy="3232727"/>
          </a:xfrm>
          <a:prstGeom prst="rect">
            <a:avLst/>
          </a:prstGeom>
        </p:spPr>
      </p:pic>
      <p:pic>
        <p:nvPicPr>
          <p:cNvPr id="6" name="Picture 5" descr="70-fog-of-war.jpg"/>
          <p:cNvPicPr>
            <a:picLocks noChangeAspect="1"/>
          </p:cNvPicPr>
          <p:nvPr/>
        </p:nvPicPr>
        <p:blipFill rotWithShape="1">
          <a:blip r:embed="rId3">
            <a:extLst>
              <a:ext uri="{28A0092B-C50C-407E-A947-70E740481C1C}">
                <a14:useLocalDpi xmlns:a14="http://schemas.microsoft.com/office/drawing/2010/main" val="0"/>
              </a:ext>
            </a:extLst>
          </a:blip>
          <a:srcRect b="9677"/>
          <a:stretch/>
        </p:blipFill>
        <p:spPr>
          <a:xfrm>
            <a:off x="5345544" y="2466857"/>
            <a:ext cx="3579091" cy="3232727"/>
          </a:xfrm>
          <a:prstGeom prst="rect">
            <a:avLst/>
          </a:prstGeom>
        </p:spPr>
      </p:pic>
      <p:sp>
        <p:nvSpPr>
          <p:cNvPr id="7" name="TextBox 6"/>
          <p:cNvSpPr txBox="1"/>
          <p:nvPr/>
        </p:nvSpPr>
        <p:spPr>
          <a:xfrm>
            <a:off x="1572511" y="1783954"/>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95216716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Inability to adapt is dangerous</a:t>
            </a:r>
            <a:endParaRPr lang="en-US" dirty="0"/>
          </a:p>
        </p:txBody>
      </p:sp>
      <p:sp>
        <p:nvSpPr>
          <p:cNvPr id="4" name="Content Placeholder 2"/>
          <p:cNvSpPr>
            <a:spLocks noGrp="1"/>
          </p:cNvSpPr>
          <p:nvPr>
            <p:ph idx="4294967295"/>
          </p:nvPr>
        </p:nvSpPr>
        <p:spPr>
          <a:xfrm>
            <a:off x="150091" y="882507"/>
            <a:ext cx="4779818" cy="2530475"/>
          </a:xfrm>
        </p:spPr>
        <p:txBody>
          <a:bodyPr>
            <a:normAutofit lnSpcReduction="10000"/>
          </a:bodyPr>
          <a:lstStyle/>
          <a:p>
            <a:pPr marL="0" indent="0">
              <a:buNone/>
            </a:pPr>
            <a:r>
              <a:rPr lang="en-US" sz="2800" dirty="0">
                <a:solidFill>
                  <a:srgbClr val="000000"/>
                </a:solidFill>
              </a:rPr>
              <a:t>"The opportunity to secure ourselves against defeat lies in our own hands, but the opportunity of defeating the enemy is provided by the enemy himself</a:t>
            </a:r>
            <a:r>
              <a:rPr lang="en-US" sz="2800" dirty="0" smtClean="0">
                <a:solidFill>
                  <a:srgbClr val="000000"/>
                </a:solidFill>
              </a:rPr>
              <a:t>.” – Sun Tzu</a:t>
            </a:r>
            <a:endParaRPr lang="en-US" sz="2800" dirty="0">
              <a:solidFill>
                <a:srgbClr val="000000"/>
              </a:solidFill>
            </a:endParaRPr>
          </a:p>
          <a:p>
            <a:pPr marL="0" indent="0">
              <a:buNone/>
            </a:pPr>
            <a:endParaRPr lang="en-US" sz="2800" dirty="0">
              <a:solidFill>
                <a:srgbClr val="000000"/>
              </a:solidFill>
            </a:endParaRPr>
          </a:p>
        </p:txBody>
      </p:sp>
      <p:pic>
        <p:nvPicPr>
          <p:cNvPr id="5" name="Picture 4" descr="Art-of-War-Sun-Tzu.jpg"/>
          <p:cNvPicPr>
            <a:picLocks noChangeAspect="1"/>
          </p:cNvPicPr>
          <p:nvPr/>
        </p:nvPicPr>
        <p:blipFill rotWithShape="1">
          <a:blip r:embed="rId2">
            <a:extLst>
              <a:ext uri="{28A0092B-C50C-407E-A947-70E740481C1C}">
                <a14:useLocalDpi xmlns:a14="http://schemas.microsoft.com/office/drawing/2010/main" val="0"/>
              </a:ext>
            </a:extLst>
          </a:blip>
          <a:srcRect b="13439"/>
          <a:stretch/>
        </p:blipFill>
        <p:spPr>
          <a:xfrm>
            <a:off x="5092700" y="854364"/>
            <a:ext cx="3708400" cy="5056909"/>
          </a:xfrm>
          <a:prstGeom prst="rect">
            <a:avLst/>
          </a:prstGeom>
          <a:ln>
            <a:solidFill>
              <a:schemeClr val="bg1"/>
            </a:solidFill>
          </a:ln>
        </p:spPr>
      </p:pic>
    </p:spTree>
    <p:extLst>
      <p:ext uri="{BB962C8B-B14F-4D97-AF65-F5344CB8AC3E}">
        <p14:creationId xmlns:p14="http://schemas.microsoft.com/office/powerpoint/2010/main" val="96418500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APT Survey by </a:t>
            </a:r>
            <a:r>
              <a:rPr lang="en-US" dirty="0" err="1" smtClean="0"/>
              <a:t>Ponemon</a:t>
            </a:r>
            <a:r>
              <a:rPr lang="en-US" dirty="0" smtClean="0"/>
              <a:t> Institute, June 2010</a:t>
            </a:r>
            <a:endParaRPr lang="en-US" dirty="0"/>
          </a:p>
        </p:txBody>
      </p:sp>
      <p:sp>
        <p:nvSpPr>
          <p:cNvPr id="3" name="Content Placeholder 2"/>
          <p:cNvSpPr>
            <a:spLocks noGrp="1"/>
          </p:cNvSpPr>
          <p:nvPr>
            <p:ph idx="1"/>
          </p:nvPr>
        </p:nvSpPr>
        <p:spPr/>
        <p:txBody>
          <a:bodyPr>
            <a:normAutofit/>
          </a:bodyPr>
          <a:lstStyle/>
          <a:p>
            <a:r>
              <a:rPr lang="en-US" dirty="0" smtClean="0"/>
              <a:t>“Prevention </a:t>
            </a:r>
            <a:r>
              <a:rPr lang="en-US" dirty="0"/>
              <a:t>and detection of advanced threats is difficult. Organizations risk a costly data breach because detection of an advanced threat takes too long. </a:t>
            </a:r>
            <a:r>
              <a:rPr lang="en-US" dirty="0">
                <a:solidFill>
                  <a:srgbClr val="FF0000"/>
                </a:solidFill>
              </a:rPr>
              <a:t>80 percent of respondents say it takes a day or longer to detect an advanced threat and 46 percent say it takes 30 days or longer. </a:t>
            </a:r>
            <a:r>
              <a:rPr lang="en-US" dirty="0"/>
              <a:t>This leaves a huge window of opportunity to steal confidential or sensitive information. In addition, 79 percent believe that advanced threats are very difficult to prevent, detect and resolve</a:t>
            </a:r>
            <a:r>
              <a:rPr lang="en-US" dirty="0" smtClean="0"/>
              <a:t>.”</a:t>
            </a:r>
            <a:endParaRPr lang="en-US" dirty="0"/>
          </a:p>
          <a:p>
            <a:r>
              <a:rPr lang="en-US" dirty="0" smtClean="0"/>
              <a:t>“</a:t>
            </a:r>
            <a:r>
              <a:rPr lang="en-US" dirty="0" smtClean="0">
                <a:solidFill>
                  <a:srgbClr val="FF0000"/>
                </a:solidFill>
              </a:rPr>
              <a:t>The </a:t>
            </a:r>
            <a:r>
              <a:rPr lang="en-US" dirty="0">
                <a:solidFill>
                  <a:srgbClr val="FF0000"/>
                </a:solidFill>
              </a:rPr>
              <a:t>most effective technologies have yet to be deployed. 92 percent of respondents believe </a:t>
            </a:r>
            <a:r>
              <a:rPr lang="en-US" b="1" dirty="0">
                <a:solidFill>
                  <a:srgbClr val="FF0000"/>
                </a:solidFill>
              </a:rPr>
              <a:t>network and traffic intelligence solutions are essential, very important or important</a:t>
            </a:r>
            <a:r>
              <a:rPr lang="en-US" dirty="0">
                <a:solidFill>
                  <a:srgbClr val="FF0000"/>
                </a:solidFill>
              </a:rPr>
              <a:t>. </a:t>
            </a:r>
            <a:r>
              <a:rPr lang="en-US" dirty="0"/>
              <a:t>Yet, only 8 percent say these technologies are their first choice to detect or prevent an advanced threat. 69 percent of respondents say that AV and 61 percent of respondents say that IDS are typically used to detect or discover advanced threats. Yet, </a:t>
            </a:r>
            <a:r>
              <a:rPr lang="en-US" dirty="0">
                <a:solidFill>
                  <a:srgbClr val="FF0000"/>
                </a:solidFill>
              </a:rPr>
              <a:t>90 percent report that exploits or malware have either evaded their IDS systems or they are unsure. 91 percent say that exploits and malware have evaded their AV systems or they are unsure. The same percentage (91 percent) believes exploits bypassing their IDS and AV systems to be advanced threats</a:t>
            </a:r>
            <a:r>
              <a:rPr lang="en-US" dirty="0" smtClean="0"/>
              <a:t>.”</a:t>
            </a:r>
            <a:endParaRPr lang="en-US" dirty="0"/>
          </a:p>
        </p:txBody>
      </p:sp>
      <p:sp>
        <p:nvSpPr>
          <p:cNvPr id="4" name="Slide Number Placeholder 3"/>
          <p:cNvSpPr>
            <a:spLocks noGrp="1"/>
          </p:cNvSpPr>
          <p:nvPr>
            <p:ph type="sldNum" sz="quarter" idx="12"/>
          </p:nvPr>
        </p:nvSpPr>
        <p:spPr/>
        <p:txBody>
          <a:bodyPr/>
          <a:lstStyle/>
          <a:p>
            <a:fld id="{F73CF8C8-F2FB-44D1-8762-FB2C283A2C61}" type="slidenum">
              <a:rPr lang="en-US" smtClean="0"/>
              <a:pPr/>
              <a:t>19</a:t>
            </a:fld>
            <a:endParaRPr lang="en-US" dirty="0"/>
          </a:p>
        </p:txBody>
      </p:sp>
    </p:spTree>
    <p:extLst>
      <p:ext uri="{BB962C8B-B14F-4D97-AF65-F5344CB8AC3E}">
        <p14:creationId xmlns:p14="http://schemas.microsoft.com/office/powerpoint/2010/main" val="417139086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2011: The Year of Escalation</a:t>
            </a:r>
            <a:endParaRPr lang="en-US" dirty="0"/>
          </a:p>
        </p:txBody>
      </p:sp>
      <p:sp>
        <p:nvSpPr>
          <p:cNvPr id="4" name="Rectangle 3"/>
          <p:cNvSpPr/>
          <p:nvPr/>
        </p:nvSpPr>
        <p:spPr>
          <a:xfrm>
            <a:off x="980820" y="1863059"/>
            <a:ext cx="7701354" cy="1569660"/>
          </a:xfrm>
          <a:prstGeom prst="rect">
            <a:avLst/>
          </a:prstGeom>
        </p:spPr>
        <p:txBody>
          <a:bodyPr wrap="square">
            <a:spAutoFit/>
          </a:bodyPr>
          <a:lstStyle/>
          <a:p>
            <a:r>
              <a:rPr lang="en-US" sz="3200" dirty="0">
                <a:solidFill>
                  <a:srgbClr val="000000"/>
                </a:solidFill>
              </a:rPr>
              <a:t>Verizon dataset 2004-2009: </a:t>
            </a:r>
            <a:r>
              <a:rPr lang="en-US" sz="3200" dirty="0" smtClean="0">
                <a:solidFill>
                  <a:srgbClr val="000000"/>
                </a:solidFill>
              </a:rPr>
              <a:t> </a:t>
            </a:r>
            <a:r>
              <a:rPr lang="en-US" sz="3200" b="1" dirty="0" smtClean="0">
                <a:solidFill>
                  <a:srgbClr val="000000"/>
                </a:solidFill>
              </a:rPr>
              <a:t>904</a:t>
            </a:r>
            <a:r>
              <a:rPr lang="en-US" sz="3200" dirty="0" smtClean="0">
                <a:solidFill>
                  <a:srgbClr val="000000"/>
                </a:solidFill>
              </a:rPr>
              <a:t> </a:t>
            </a:r>
            <a:r>
              <a:rPr lang="en-US" sz="3200" dirty="0" smtClean="0">
                <a:solidFill>
                  <a:srgbClr val="000000"/>
                </a:solidFill>
              </a:rPr>
              <a:t>breaches</a:t>
            </a:r>
            <a:endParaRPr lang="en-US" sz="3200" dirty="0" smtClean="0">
              <a:solidFill>
                <a:srgbClr val="000000"/>
              </a:solidFill>
            </a:endParaRPr>
          </a:p>
          <a:p>
            <a:r>
              <a:rPr lang="en-US" sz="3200" dirty="0">
                <a:solidFill>
                  <a:srgbClr val="000000"/>
                </a:solidFill>
              </a:rPr>
              <a:t>Verizon dataset </a:t>
            </a:r>
            <a:r>
              <a:rPr lang="en-US" sz="3200" dirty="0" smtClean="0">
                <a:solidFill>
                  <a:srgbClr val="000000"/>
                </a:solidFill>
              </a:rPr>
              <a:t>2011: 	  </a:t>
            </a:r>
            <a:r>
              <a:rPr lang="en-US" sz="3200" b="1" dirty="0" smtClean="0">
                <a:solidFill>
                  <a:srgbClr val="000000"/>
                </a:solidFill>
              </a:rPr>
              <a:t>800</a:t>
            </a:r>
            <a:r>
              <a:rPr lang="en-US" sz="3200" dirty="0" smtClean="0">
                <a:solidFill>
                  <a:srgbClr val="000000"/>
                </a:solidFill>
              </a:rPr>
              <a:t> </a:t>
            </a:r>
            <a:r>
              <a:rPr lang="en-US" sz="3200" dirty="0" smtClean="0">
                <a:solidFill>
                  <a:srgbClr val="000000"/>
                </a:solidFill>
              </a:rPr>
              <a:t>breaches</a:t>
            </a:r>
            <a:endParaRPr lang="en-US" sz="3200" dirty="0">
              <a:solidFill>
                <a:srgbClr val="000000"/>
              </a:solidFill>
            </a:endParaRPr>
          </a:p>
          <a:p>
            <a:endParaRPr lang="en-US" sz="3200" dirty="0">
              <a:solidFill>
                <a:srgbClr val="000000"/>
              </a:solidFill>
            </a:endParaRPr>
          </a:p>
        </p:txBody>
      </p:sp>
      <p:grpSp>
        <p:nvGrpSpPr>
          <p:cNvPr id="5" name="Group 4"/>
          <p:cNvGrpSpPr/>
          <p:nvPr/>
        </p:nvGrpSpPr>
        <p:grpSpPr>
          <a:xfrm>
            <a:off x="3490470" y="3702741"/>
            <a:ext cx="2436110" cy="2436994"/>
            <a:chOff x="2401452" y="2352675"/>
            <a:chExt cx="3567551" cy="3568845"/>
          </a:xfrm>
        </p:grpSpPr>
        <p:sp>
          <p:nvSpPr>
            <p:cNvPr id="6" name="Rounded Rectangle 5"/>
            <p:cNvSpPr/>
            <p:nvPr/>
          </p:nvSpPr>
          <p:spPr>
            <a:xfrm>
              <a:off x="2401457" y="2353974"/>
              <a:ext cx="3567546" cy="3567546"/>
            </a:xfrm>
            <a:prstGeom prst="round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escalation.jp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01452" y="2352675"/>
              <a:ext cx="3567546" cy="3567546"/>
            </a:xfrm>
            <a:prstGeom prst="rect">
              <a:avLst/>
            </a:prstGeom>
            <a:ln>
              <a:solidFill>
                <a:schemeClr val="tx1"/>
              </a:solidFill>
            </a:ln>
          </p:spPr>
        </p:pic>
      </p:grpSp>
    </p:spTree>
    <p:extLst>
      <p:ext uri="{BB962C8B-B14F-4D97-AF65-F5344CB8AC3E}">
        <p14:creationId xmlns:p14="http://schemas.microsoft.com/office/powerpoint/2010/main" val="246066238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APT Survey by </a:t>
            </a:r>
            <a:r>
              <a:rPr lang="en-US" dirty="0" err="1"/>
              <a:t>Ponemon</a:t>
            </a:r>
            <a:r>
              <a:rPr lang="en-US" dirty="0"/>
              <a:t> Institute, June </a:t>
            </a:r>
            <a:r>
              <a:rPr lang="en-US" dirty="0" smtClean="0"/>
              <a:t>2010 (cont.)</a:t>
            </a:r>
            <a:endParaRPr lang="en-US" dirty="0"/>
          </a:p>
        </p:txBody>
      </p:sp>
      <p:sp>
        <p:nvSpPr>
          <p:cNvPr id="3" name="Content Placeholder 2"/>
          <p:cNvSpPr>
            <a:spLocks noGrp="1"/>
          </p:cNvSpPr>
          <p:nvPr>
            <p:ph idx="1"/>
          </p:nvPr>
        </p:nvSpPr>
        <p:spPr/>
        <p:txBody>
          <a:bodyPr>
            <a:normAutofit/>
          </a:bodyPr>
          <a:lstStyle/>
          <a:p>
            <a:r>
              <a:rPr lang="en-US" dirty="0">
                <a:solidFill>
                  <a:srgbClr val="FF0000"/>
                </a:solidFill>
              </a:rPr>
              <a:t>80 percent of respondents say it takes a day or longer to detect an advanced threat and 46 percent say it takes 30 days or longer. </a:t>
            </a:r>
            <a:endParaRPr lang="en-US" dirty="0" smtClean="0"/>
          </a:p>
          <a:p>
            <a:r>
              <a:rPr lang="en-US" dirty="0" smtClean="0">
                <a:solidFill>
                  <a:srgbClr val="FF0000"/>
                </a:solidFill>
              </a:rPr>
              <a:t>The </a:t>
            </a:r>
            <a:r>
              <a:rPr lang="en-US" dirty="0">
                <a:solidFill>
                  <a:srgbClr val="FF0000"/>
                </a:solidFill>
              </a:rPr>
              <a:t>most effective technologies have yet to be deployed. </a:t>
            </a:r>
            <a:endParaRPr lang="en-US" dirty="0" smtClean="0">
              <a:solidFill>
                <a:srgbClr val="FF0000"/>
              </a:solidFill>
            </a:endParaRPr>
          </a:p>
          <a:p>
            <a:r>
              <a:rPr lang="en-US" dirty="0" smtClean="0"/>
              <a:t>69 </a:t>
            </a:r>
            <a:r>
              <a:rPr lang="en-US" dirty="0"/>
              <a:t>percent of respondents say that AV and 61 percent of respondents say that IDS are typically used to detect or discover advanced threats. </a:t>
            </a:r>
            <a:endParaRPr lang="en-US" dirty="0" smtClean="0"/>
          </a:p>
          <a:p>
            <a:pPr lvl="1"/>
            <a:r>
              <a:rPr lang="en-US" dirty="0" smtClean="0">
                <a:solidFill>
                  <a:srgbClr val="FF0000"/>
                </a:solidFill>
              </a:rPr>
              <a:t>90 </a:t>
            </a:r>
            <a:r>
              <a:rPr lang="en-US" dirty="0">
                <a:solidFill>
                  <a:srgbClr val="FF0000"/>
                </a:solidFill>
              </a:rPr>
              <a:t>percent report that exploits or malware have either evaded their IDS systems or they are unsure. </a:t>
            </a:r>
            <a:endParaRPr lang="en-US" dirty="0" smtClean="0">
              <a:solidFill>
                <a:srgbClr val="FF0000"/>
              </a:solidFill>
            </a:endParaRPr>
          </a:p>
          <a:p>
            <a:pPr lvl="1"/>
            <a:r>
              <a:rPr lang="en-US" dirty="0" smtClean="0">
                <a:solidFill>
                  <a:srgbClr val="FF0000"/>
                </a:solidFill>
              </a:rPr>
              <a:t>91 </a:t>
            </a:r>
            <a:r>
              <a:rPr lang="en-US" dirty="0">
                <a:solidFill>
                  <a:srgbClr val="FF0000"/>
                </a:solidFill>
              </a:rPr>
              <a:t>percent say that exploits and malware have evaded their AV systems or they are unsure. </a:t>
            </a:r>
            <a:endParaRPr lang="en-US" dirty="0" smtClean="0">
              <a:solidFill>
                <a:srgbClr val="FF0000"/>
              </a:solidFill>
            </a:endParaRPr>
          </a:p>
          <a:p>
            <a:pPr lvl="1"/>
            <a:r>
              <a:rPr lang="en-US" dirty="0" smtClean="0">
                <a:solidFill>
                  <a:srgbClr val="FF0000"/>
                </a:solidFill>
              </a:rPr>
              <a:t>The </a:t>
            </a:r>
            <a:r>
              <a:rPr lang="en-US" dirty="0">
                <a:solidFill>
                  <a:srgbClr val="FF0000"/>
                </a:solidFill>
              </a:rPr>
              <a:t>same percentage (91 percent) </a:t>
            </a:r>
            <a:r>
              <a:rPr lang="en-US" dirty="0" smtClean="0">
                <a:solidFill>
                  <a:srgbClr val="FF0000"/>
                </a:solidFill>
              </a:rPr>
              <a:t>believe[s] </a:t>
            </a:r>
            <a:r>
              <a:rPr lang="en-US" dirty="0">
                <a:solidFill>
                  <a:srgbClr val="FF0000"/>
                </a:solidFill>
              </a:rPr>
              <a:t>exploits bypassing their IDS and AV systems to be advanced threats</a:t>
            </a:r>
            <a:r>
              <a:rPr lang="en-US" dirty="0"/>
              <a:t>.</a:t>
            </a:r>
            <a:r>
              <a:rPr lang="en-US" dirty="0" smtClean="0"/>
              <a:t>”</a:t>
            </a:r>
          </a:p>
          <a:p>
            <a:r>
              <a:rPr lang="en-US" dirty="0" smtClean="0">
                <a:solidFill>
                  <a:srgbClr val="FF0000"/>
                </a:solidFill>
              </a:rPr>
              <a:t>92 </a:t>
            </a:r>
            <a:r>
              <a:rPr lang="en-US" dirty="0">
                <a:solidFill>
                  <a:srgbClr val="FF0000"/>
                </a:solidFill>
              </a:rPr>
              <a:t>percent of respondents believe </a:t>
            </a:r>
            <a:r>
              <a:rPr lang="en-US" b="1" dirty="0">
                <a:solidFill>
                  <a:srgbClr val="FF0000"/>
                </a:solidFill>
              </a:rPr>
              <a:t>network and traffic intelligence solutions are essential, very important or important</a:t>
            </a:r>
            <a:r>
              <a:rPr lang="en-US" dirty="0">
                <a:solidFill>
                  <a:srgbClr val="FF0000"/>
                </a:solidFill>
              </a:rPr>
              <a:t>. </a:t>
            </a:r>
          </a:p>
          <a:p>
            <a:pPr lvl="1"/>
            <a:r>
              <a:rPr lang="en-US" dirty="0"/>
              <a:t>Only 8 percent say these technologies are their first choice to detect or prevent an advanced threat. </a:t>
            </a:r>
          </a:p>
          <a:p>
            <a:endParaRPr lang="en-US" dirty="0"/>
          </a:p>
          <a:p>
            <a:endParaRPr lang="en-US" dirty="0"/>
          </a:p>
        </p:txBody>
      </p:sp>
    </p:spTree>
    <p:extLst>
      <p:ext uri="{BB962C8B-B14F-4D97-AF65-F5344CB8AC3E}">
        <p14:creationId xmlns:p14="http://schemas.microsoft.com/office/powerpoint/2010/main" val="257622012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NetFlow Analysis</a:t>
            </a:r>
            <a:endParaRPr lang="en-US" b="0" dirty="0"/>
          </a:p>
        </p:txBody>
      </p:sp>
      <p:sp>
        <p:nvSpPr>
          <p:cNvPr id="3" name="Content Placeholder 2"/>
          <p:cNvSpPr>
            <a:spLocks noGrp="1"/>
          </p:cNvSpPr>
          <p:nvPr>
            <p:ph idx="1"/>
          </p:nvPr>
        </p:nvSpPr>
        <p:spPr/>
        <p:txBody>
          <a:bodyPr>
            <a:normAutofit lnSpcReduction="10000"/>
          </a:bodyPr>
          <a:lstStyle/>
          <a:p>
            <a:r>
              <a:rPr lang="en-US" dirty="0" smtClean="0"/>
              <a:t>Low cost monitoring solution</a:t>
            </a:r>
          </a:p>
          <a:p>
            <a:pPr lvl="1"/>
            <a:r>
              <a:rPr lang="en-US" dirty="0" smtClean="0"/>
              <a:t>Uses outputs from existing </a:t>
            </a:r>
            <a:r>
              <a:rPr lang="en-US" dirty="0" err="1" smtClean="0"/>
              <a:t>infrastrucute</a:t>
            </a:r>
            <a:endParaRPr lang="en-US" dirty="0" smtClean="0"/>
          </a:p>
          <a:p>
            <a:pPr lvl="1"/>
            <a:r>
              <a:rPr lang="en-US" dirty="0" smtClean="0"/>
              <a:t>Singe or small number of regional collectors support an infrastructure</a:t>
            </a:r>
          </a:p>
          <a:p>
            <a:pPr lvl="1"/>
            <a:r>
              <a:rPr lang="en-US" dirty="0" smtClean="0"/>
              <a:t>No agents</a:t>
            </a:r>
          </a:p>
          <a:p>
            <a:r>
              <a:rPr lang="en-US" dirty="0" smtClean="0"/>
              <a:t>Easy to configure  </a:t>
            </a:r>
          </a:p>
          <a:p>
            <a:pPr lvl="1"/>
            <a:r>
              <a:rPr lang="en-US" dirty="0" smtClean="0"/>
              <a:t>Enabled on the devices </a:t>
            </a:r>
          </a:p>
          <a:p>
            <a:pPr lvl="1"/>
            <a:r>
              <a:rPr lang="en-US" dirty="0"/>
              <a:t>N</a:t>
            </a:r>
            <a:r>
              <a:rPr lang="en-US" dirty="0" smtClean="0"/>
              <a:t>o hardware to insert</a:t>
            </a:r>
          </a:p>
          <a:p>
            <a:r>
              <a:rPr lang="en-US" dirty="0" smtClean="0"/>
              <a:t>Present throughout the network </a:t>
            </a:r>
          </a:p>
          <a:p>
            <a:pPr lvl="1"/>
            <a:r>
              <a:rPr lang="en-US" dirty="0" smtClean="0"/>
              <a:t>Routers</a:t>
            </a:r>
          </a:p>
          <a:p>
            <a:pPr lvl="1"/>
            <a:r>
              <a:rPr lang="en-US" dirty="0" smtClean="0"/>
              <a:t>Switches </a:t>
            </a:r>
          </a:p>
          <a:p>
            <a:pPr lvl="1"/>
            <a:r>
              <a:rPr lang="en-US" dirty="0" smtClean="0"/>
              <a:t>Firewalls </a:t>
            </a:r>
          </a:p>
          <a:p>
            <a:pPr lvl="1"/>
            <a:r>
              <a:rPr lang="en-US" dirty="0" smtClean="0"/>
              <a:t>etc…</a:t>
            </a:r>
          </a:p>
          <a:p>
            <a:r>
              <a:rPr lang="en-US" dirty="0" smtClean="0"/>
              <a:t>Accounting data </a:t>
            </a:r>
            <a:r>
              <a:rPr lang="en-US" dirty="0"/>
              <a:t>s</a:t>
            </a:r>
            <a:r>
              <a:rPr lang="en-US" dirty="0" smtClean="0"/>
              <a:t>tores well </a:t>
            </a:r>
          </a:p>
          <a:p>
            <a:pPr lvl="1"/>
            <a:r>
              <a:rPr lang="en-US" dirty="0" smtClean="0"/>
              <a:t>Fractions of a percentage of storage needed for Packet Capture</a:t>
            </a:r>
          </a:p>
          <a:p>
            <a:pPr lvl="1"/>
            <a:r>
              <a:rPr lang="en-US" dirty="0" smtClean="0"/>
              <a:t>Common format means its easy to write to tables for analysis</a:t>
            </a:r>
            <a:endParaRPr lang="en-US" dirty="0"/>
          </a:p>
          <a:p>
            <a:endParaRPr lang="en-US" dirty="0"/>
          </a:p>
          <a:p>
            <a:endParaRPr lang="en-US" dirty="0"/>
          </a:p>
        </p:txBody>
      </p:sp>
    </p:spTree>
    <p:extLst>
      <p:ext uri="{BB962C8B-B14F-4D97-AF65-F5344CB8AC3E}">
        <p14:creationId xmlns:p14="http://schemas.microsoft.com/office/powerpoint/2010/main" val="211532292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404796" y="1812290"/>
            <a:ext cx="5062804" cy="3619704"/>
            <a:chOff x="2404796" y="1812290"/>
            <a:chExt cx="5062804" cy="3619704"/>
          </a:xfrm>
        </p:grpSpPr>
        <p:grpSp>
          <p:nvGrpSpPr>
            <p:cNvPr id="63" name="Group 62"/>
            <p:cNvGrpSpPr/>
            <p:nvPr/>
          </p:nvGrpSpPr>
          <p:grpSpPr>
            <a:xfrm>
              <a:off x="2404796" y="2496058"/>
              <a:ext cx="3376874" cy="2935936"/>
              <a:chOff x="2185726" y="2438400"/>
              <a:chExt cx="3376874" cy="2935936"/>
            </a:xfrm>
          </p:grpSpPr>
          <p:cxnSp>
            <p:nvCxnSpPr>
              <p:cNvPr id="7" name="Straight Connector 6"/>
              <p:cNvCxnSpPr/>
              <p:nvPr/>
            </p:nvCxnSpPr>
            <p:spPr>
              <a:xfrm flipV="1">
                <a:off x="2724507" y="2438400"/>
                <a:ext cx="2838093" cy="2631169"/>
              </a:xfrm>
              <a:prstGeom prst="line">
                <a:avLst/>
              </a:prstGeom>
              <a:ln cap="rnd">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flipV="1">
                <a:off x="2509416" y="4530660"/>
                <a:ext cx="1059284" cy="549340"/>
              </a:xfrm>
              <a:prstGeom prst="line">
                <a:avLst/>
              </a:prstGeom>
              <a:ln cap="rnd">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flipH="1">
                <a:off x="3257550" y="5086350"/>
                <a:ext cx="316281" cy="287986"/>
              </a:xfrm>
              <a:prstGeom prst="line">
                <a:avLst/>
              </a:prstGeom>
              <a:ln cap="rnd">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H="1">
                <a:off x="2185726" y="4541331"/>
                <a:ext cx="316281" cy="287986"/>
              </a:xfrm>
              <a:prstGeom prst="line">
                <a:avLst/>
              </a:prstGeom>
              <a:ln cap="rnd">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grpSp>
        <p:cxnSp>
          <p:nvCxnSpPr>
            <p:cNvPr id="8" name="Straight Connector 7"/>
            <p:cNvCxnSpPr/>
            <p:nvPr/>
          </p:nvCxnSpPr>
          <p:spPr>
            <a:xfrm flipH="1" flipV="1">
              <a:off x="2536820" y="3432937"/>
              <a:ext cx="2994138" cy="1538327"/>
            </a:xfrm>
            <a:prstGeom prst="line">
              <a:avLst/>
            </a:prstGeom>
            <a:ln cap="rnd">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flipV="1">
              <a:off x="3120676" y="2264084"/>
              <a:ext cx="3971634" cy="2020134"/>
            </a:xfrm>
            <a:prstGeom prst="line">
              <a:avLst/>
            </a:prstGeom>
            <a:ln cap="rnd">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H="1" flipV="1">
              <a:off x="3646030" y="1812290"/>
              <a:ext cx="365486" cy="196795"/>
            </a:xfrm>
            <a:prstGeom prst="line">
              <a:avLst/>
            </a:prstGeom>
            <a:ln cap="rnd">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H="1" flipV="1">
              <a:off x="2638930" y="2733929"/>
              <a:ext cx="365486" cy="196795"/>
            </a:xfrm>
            <a:prstGeom prst="line">
              <a:avLst/>
            </a:prstGeom>
            <a:ln cap="rnd">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flipH="1" flipV="1">
              <a:off x="7102114" y="3581400"/>
              <a:ext cx="365486" cy="196795"/>
            </a:xfrm>
            <a:prstGeom prst="line">
              <a:avLst/>
            </a:prstGeom>
            <a:ln cap="rnd">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flipV="1">
              <a:off x="3008620" y="2011045"/>
              <a:ext cx="1009293" cy="929370"/>
            </a:xfrm>
            <a:prstGeom prst="line">
              <a:avLst/>
            </a:prstGeom>
            <a:ln cap="rnd">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flipV="1">
              <a:off x="6086470" y="3584067"/>
              <a:ext cx="1009293" cy="929370"/>
            </a:xfrm>
            <a:prstGeom prst="line">
              <a:avLst/>
            </a:prstGeom>
            <a:ln cap="rnd">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grpSp>
      <p:cxnSp>
        <p:nvCxnSpPr>
          <p:cNvPr id="102" name="Straight Connector 101"/>
          <p:cNvCxnSpPr/>
          <p:nvPr/>
        </p:nvCxnSpPr>
        <p:spPr>
          <a:xfrm flipV="1">
            <a:off x="454183" y="4372737"/>
            <a:ext cx="385993" cy="349610"/>
          </a:xfrm>
          <a:prstGeom prst="line">
            <a:avLst/>
          </a:prstGeom>
          <a:ln w="1270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grpSp>
        <p:nvGrpSpPr>
          <p:cNvPr id="64" name="Group 63"/>
          <p:cNvGrpSpPr/>
          <p:nvPr/>
        </p:nvGrpSpPr>
        <p:grpSpPr>
          <a:xfrm>
            <a:off x="988746" y="3432937"/>
            <a:ext cx="1548074" cy="1234136"/>
            <a:chOff x="2185726" y="4140200"/>
            <a:chExt cx="1548074" cy="1234136"/>
          </a:xfrm>
        </p:grpSpPr>
        <p:cxnSp>
          <p:nvCxnSpPr>
            <p:cNvPr id="65" name="Straight Connector 64"/>
            <p:cNvCxnSpPr/>
            <p:nvPr/>
          </p:nvCxnSpPr>
          <p:spPr>
            <a:xfrm flipV="1">
              <a:off x="2724507" y="4140200"/>
              <a:ext cx="1009293" cy="929370"/>
            </a:xfrm>
            <a:prstGeom prst="line">
              <a:avLst/>
            </a:prstGeom>
            <a:ln cap="rnd">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flipH="1" flipV="1">
              <a:off x="2509416" y="4530660"/>
              <a:ext cx="1059284" cy="549340"/>
            </a:xfrm>
            <a:prstGeom prst="line">
              <a:avLst/>
            </a:prstGeom>
            <a:ln cap="rnd">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flipH="1">
              <a:off x="3257550" y="5086350"/>
              <a:ext cx="316281" cy="287986"/>
            </a:xfrm>
            <a:prstGeom prst="line">
              <a:avLst/>
            </a:prstGeom>
            <a:ln cap="rnd">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flipH="1">
              <a:off x="2185726" y="4541331"/>
              <a:ext cx="316281" cy="287986"/>
            </a:xfrm>
            <a:prstGeom prst="line">
              <a:avLst/>
            </a:prstGeom>
            <a:ln cap="rnd">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grpSp>
      <p:grpSp>
        <p:nvGrpSpPr>
          <p:cNvPr id="69" name="Group 68"/>
          <p:cNvGrpSpPr/>
          <p:nvPr/>
        </p:nvGrpSpPr>
        <p:grpSpPr>
          <a:xfrm>
            <a:off x="3954706" y="4982514"/>
            <a:ext cx="1579824" cy="1265886"/>
            <a:chOff x="2185726" y="4108450"/>
            <a:chExt cx="1579824" cy="1265886"/>
          </a:xfrm>
        </p:grpSpPr>
        <p:cxnSp>
          <p:nvCxnSpPr>
            <p:cNvPr id="70" name="Straight Connector 69"/>
            <p:cNvCxnSpPr/>
            <p:nvPr/>
          </p:nvCxnSpPr>
          <p:spPr>
            <a:xfrm flipV="1">
              <a:off x="2724507" y="4108450"/>
              <a:ext cx="1041043" cy="961120"/>
            </a:xfrm>
            <a:prstGeom prst="line">
              <a:avLst/>
            </a:prstGeom>
            <a:ln cap="rnd">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flipH="1" flipV="1">
              <a:off x="2509416" y="4530660"/>
              <a:ext cx="1059284" cy="549340"/>
            </a:xfrm>
            <a:prstGeom prst="line">
              <a:avLst/>
            </a:prstGeom>
            <a:ln cap="rnd">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flipH="1">
              <a:off x="3257550" y="5086350"/>
              <a:ext cx="316281" cy="287986"/>
            </a:xfrm>
            <a:prstGeom prst="line">
              <a:avLst/>
            </a:prstGeom>
            <a:ln cap="rnd">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flipH="1">
              <a:off x="2185726" y="4541331"/>
              <a:ext cx="316281" cy="287986"/>
            </a:xfrm>
            <a:prstGeom prst="line">
              <a:avLst/>
            </a:prstGeom>
            <a:ln cap="rnd">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grpSp>
      <p:cxnSp>
        <p:nvCxnSpPr>
          <p:cNvPr id="83" name="Straight Connector 82"/>
          <p:cNvCxnSpPr/>
          <p:nvPr/>
        </p:nvCxnSpPr>
        <p:spPr>
          <a:xfrm flipH="1" flipV="1">
            <a:off x="6090920" y="4517445"/>
            <a:ext cx="365486" cy="196795"/>
          </a:xfrm>
          <a:prstGeom prst="line">
            <a:avLst/>
          </a:prstGeom>
          <a:ln cap="rnd">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pic>
        <p:nvPicPr>
          <p:cNvPr id="103" name="Picture 102" descr="server-Vista-icon.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355809" y="3517848"/>
            <a:ext cx="624361" cy="624361"/>
          </a:xfrm>
          <a:prstGeom prst="rect">
            <a:avLst/>
          </a:prstGeom>
        </p:spPr>
      </p:pic>
      <p:pic>
        <p:nvPicPr>
          <p:cNvPr id="104" name="Picture 103" descr="server-Vista-icon.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86219" y="4036106"/>
            <a:ext cx="624361" cy="624361"/>
          </a:xfrm>
          <a:prstGeom prst="rect">
            <a:avLst/>
          </a:prstGeom>
        </p:spPr>
      </p:pic>
      <p:pic>
        <p:nvPicPr>
          <p:cNvPr id="107" name="Picture 106" descr="home-icon.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266094" y="2384533"/>
            <a:ext cx="547611" cy="547611"/>
          </a:xfrm>
          <a:prstGeom prst="rect">
            <a:avLst/>
          </a:prstGeom>
        </p:spPr>
      </p:pic>
      <p:pic>
        <p:nvPicPr>
          <p:cNvPr id="109" name="Picture 108" descr="home-icon.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729158" y="1906522"/>
            <a:ext cx="547611" cy="547611"/>
          </a:xfrm>
          <a:prstGeom prst="rect">
            <a:avLst/>
          </a:prstGeom>
        </p:spPr>
      </p:pic>
      <p:pic>
        <p:nvPicPr>
          <p:cNvPr id="110" name="Picture 109" descr="home-icon.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219633" y="1455922"/>
            <a:ext cx="547611" cy="547611"/>
          </a:xfrm>
          <a:prstGeom prst="rect">
            <a:avLst/>
          </a:prstGeom>
        </p:spPr>
      </p:pic>
      <p:sp>
        <p:nvSpPr>
          <p:cNvPr id="121" name="TextBox 120"/>
          <p:cNvSpPr txBox="1"/>
          <p:nvPr/>
        </p:nvSpPr>
        <p:spPr>
          <a:xfrm>
            <a:off x="6275811" y="3630192"/>
            <a:ext cx="533400" cy="276999"/>
          </a:xfrm>
          <a:prstGeom prst="rect">
            <a:avLst/>
          </a:prstGeom>
          <a:noFill/>
        </p:spPr>
        <p:txBody>
          <a:bodyPr wrap="square" rtlCol="0">
            <a:spAutoFit/>
          </a:bodyPr>
          <a:lstStyle/>
          <a:p>
            <a:pPr algn="ctr"/>
            <a:r>
              <a:rPr lang="en-US" sz="1200" i="1" dirty="0" smtClean="0"/>
              <a:t>DMZ</a:t>
            </a:r>
            <a:endParaRPr lang="en-US" sz="1200" i="1" dirty="0"/>
          </a:p>
        </p:txBody>
      </p:sp>
      <p:sp>
        <p:nvSpPr>
          <p:cNvPr id="122" name="TextBox 121"/>
          <p:cNvSpPr txBox="1"/>
          <p:nvPr/>
        </p:nvSpPr>
        <p:spPr>
          <a:xfrm>
            <a:off x="3657600" y="2286000"/>
            <a:ext cx="533400" cy="276999"/>
          </a:xfrm>
          <a:prstGeom prst="rect">
            <a:avLst/>
          </a:prstGeom>
          <a:noFill/>
        </p:spPr>
        <p:txBody>
          <a:bodyPr wrap="square" rtlCol="0">
            <a:spAutoFit/>
          </a:bodyPr>
          <a:lstStyle/>
          <a:p>
            <a:pPr algn="ctr"/>
            <a:r>
              <a:rPr lang="en-US" sz="1200" i="1" dirty="0" smtClean="0"/>
              <a:t>VPN</a:t>
            </a:r>
            <a:endParaRPr lang="en-US" sz="1200" i="1" dirty="0"/>
          </a:p>
        </p:txBody>
      </p:sp>
      <p:sp>
        <p:nvSpPr>
          <p:cNvPr id="123" name="TextBox 122"/>
          <p:cNvSpPr txBox="1"/>
          <p:nvPr/>
        </p:nvSpPr>
        <p:spPr>
          <a:xfrm>
            <a:off x="3659089" y="4535376"/>
            <a:ext cx="1066800" cy="461665"/>
          </a:xfrm>
          <a:prstGeom prst="rect">
            <a:avLst/>
          </a:prstGeom>
          <a:noFill/>
        </p:spPr>
        <p:txBody>
          <a:bodyPr wrap="square" rtlCol="0">
            <a:spAutoFit/>
          </a:bodyPr>
          <a:lstStyle/>
          <a:p>
            <a:pPr algn="ctr"/>
            <a:r>
              <a:rPr lang="en-US" sz="1200" i="1" dirty="0" smtClean="0"/>
              <a:t>Internal Network</a:t>
            </a:r>
            <a:endParaRPr lang="en-US" sz="1200" i="1" dirty="0"/>
          </a:p>
        </p:txBody>
      </p:sp>
      <p:grpSp>
        <p:nvGrpSpPr>
          <p:cNvPr id="126" name="Group 125"/>
          <p:cNvGrpSpPr/>
          <p:nvPr/>
        </p:nvGrpSpPr>
        <p:grpSpPr>
          <a:xfrm>
            <a:off x="5367052" y="1620337"/>
            <a:ext cx="1784590" cy="1018646"/>
            <a:chOff x="5367052" y="1620337"/>
            <a:chExt cx="1784590" cy="1018646"/>
          </a:xfrm>
        </p:grpSpPr>
        <p:sp>
          <p:nvSpPr>
            <p:cNvPr id="5" name="Cloud 4"/>
            <p:cNvSpPr/>
            <p:nvPr/>
          </p:nvSpPr>
          <p:spPr>
            <a:xfrm rot="11037664">
              <a:off x="5367052" y="1620337"/>
              <a:ext cx="1784590" cy="1018646"/>
            </a:xfrm>
            <a:prstGeom prst="cloud">
              <a:avLst/>
            </a:prstGeom>
            <a:ln/>
          </p:spPr>
          <p:style>
            <a:lnRef idx="1">
              <a:schemeClr val="dk1"/>
            </a:lnRef>
            <a:fillRef idx="2">
              <a:schemeClr val="dk1"/>
            </a:fillRef>
            <a:effectRef idx="1">
              <a:schemeClr val="dk1"/>
            </a:effectRef>
            <a:fontRef idx="minor">
              <a:schemeClr val="dk1"/>
            </a:fontRef>
          </p:style>
          <p:txBody>
            <a:bodyPr anchor="ctr"/>
            <a:lstStyle/>
            <a:p>
              <a:pPr>
                <a:defRPr/>
              </a:pPr>
              <a:endParaRPr lang="en-US" sz="2000">
                <a:solidFill>
                  <a:srgbClr val="FFFFFF"/>
                </a:solidFill>
              </a:endParaRPr>
            </a:p>
          </p:txBody>
        </p:sp>
        <p:sp>
          <p:nvSpPr>
            <p:cNvPr id="125" name="TextBox 124"/>
            <p:cNvSpPr txBox="1"/>
            <p:nvPr/>
          </p:nvSpPr>
          <p:spPr>
            <a:xfrm>
              <a:off x="5906520" y="1962658"/>
              <a:ext cx="762000" cy="307777"/>
            </a:xfrm>
            <a:prstGeom prst="rect">
              <a:avLst/>
            </a:prstGeom>
            <a:noFill/>
          </p:spPr>
          <p:txBody>
            <a:bodyPr wrap="square" rtlCol="0">
              <a:spAutoFit/>
            </a:bodyPr>
            <a:lstStyle/>
            <a:p>
              <a:pPr algn="ctr"/>
              <a:r>
                <a:rPr lang="en-US" sz="1400" i="1" dirty="0" smtClean="0"/>
                <a:t>Internet</a:t>
              </a:r>
              <a:endParaRPr lang="en-US" sz="1400" i="1" dirty="0"/>
            </a:p>
          </p:txBody>
        </p:sp>
      </p:grpSp>
      <p:cxnSp>
        <p:nvCxnSpPr>
          <p:cNvPr id="143" name="Straight Connector 36"/>
          <p:cNvCxnSpPr>
            <a:cxnSpLocks noChangeShapeType="1"/>
          </p:cNvCxnSpPr>
          <p:nvPr/>
        </p:nvCxnSpPr>
        <p:spPr bwMode="auto">
          <a:xfrm flipV="1">
            <a:off x="5791200" y="3168761"/>
            <a:ext cx="1746855" cy="565039"/>
          </a:xfrm>
          <a:prstGeom prst="line">
            <a:avLst/>
          </a:prstGeom>
          <a:noFill/>
          <a:ln w="9525">
            <a:solidFill>
              <a:srgbClr val="FFA900"/>
            </a:solidFill>
            <a:round/>
            <a:headEnd/>
            <a:tailEnd/>
          </a:ln>
          <a:extLst>
            <a:ext uri="{909E8E84-426E-40dd-AFC4-6F175D3DCCD1}">
              <a14:hiddenFill xmlns:a14="http://schemas.microsoft.com/office/drawing/2010/main">
                <a:noFill/>
              </a14:hiddenFill>
            </a:ext>
          </a:extLst>
        </p:spPr>
      </p:cxnSp>
      <p:graphicFrame>
        <p:nvGraphicFramePr>
          <p:cNvPr id="106" name="Table 105"/>
          <p:cNvGraphicFramePr>
            <a:graphicFrameLocks noGrp="1"/>
          </p:cNvGraphicFramePr>
          <p:nvPr>
            <p:extLst>
              <p:ext uri="{D42A27DB-BD31-4B8C-83A1-F6EECF244321}">
                <p14:modId xmlns:p14="http://schemas.microsoft.com/office/powerpoint/2010/main" val="2534037328"/>
              </p:ext>
            </p:extLst>
          </p:nvPr>
        </p:nvGraphicFramePr>
        <p:xfrm>
          <a:off x="7543800" y="1752600"/>
          <a:ext cx="1295400" cy="1965960"/>
        </p:xfrm>
        <a:graphic>
          <a:graphicData uri="http://schemas.openxmlformats.org/drawingml/2006/table">
            <a:tbl>
              <a:tblPr/>
              <a:tblGrid>
                <a:gridCol w="1295400"/>
              </a:tblGrid>
              <a:tr h="21087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1" i="0" u="none" strike="noStrike" cap="none" normalizeH="0" baseline="0" dirty="0">
                          <a:ln>
                            <a:noFill/>
                          </a:ln>
                          <a:solidFill>
                            <a:srgbClr val="FFFFFF"/>
                          </a:solidFill>
                          <a:effectLst/>
                          <a:latin typeface="Arial" charset="0"/>
                          <a:ea typeface="ＭＳ Ｐゴシック" charset="0"/>
                          <a:cs typeface="ＭＳ Ｐゴシック" charset="0"/>
                        </a:rPr>
                        <a:t>NetFlow </a:t>
                      </a:r>
                      <a:r>
                        <a:rPr kumimoji="0" lang="en-US" sz="1100" b="1" i="0" u="none" strike="noStrike" cap="none" normalizeH="0" baseline="0" dirty="0" smtClean="0">
                          <a:ln>
                            <a:noFill/>
                          </a:ln>
                          <a:solidFill>
                            <a:srgbClr val="FFFFFF"/>
                          </a:solidFill>
                          <a:effectLst/>
                          <a:latin typeface="Arial" charset="0"/>
                          <a:ea typeface="ＭＳ Ｐゴシック" charset="0"/>
                          <a:cs typeface="ＭＳ Ｐゴシック" charset="0"/>
                        </a:rPr>
                        <a:t>Packets</a:t>
                      </a:r>
                      <a:endParaRPr kumimoji="0" lang="en-US" sz="1100" b="1" i="0" u="none" strike="noStrike" cap="none" normalizeH="0" baseline="0" dirty="0">
                        <a:ln>
                          <a:noFill/>
                        </a:ln>
                        <a:solidFill>
                          <a:srgbClr val="FFFFFF"/>
                        </a:solidFill>
                        <a:effectLst/>
                        <a:latin typeface="Arial" charset="0"/>
                        <a:ea typeface="ＭＳ Ｐゴシック" charset="0"/>
                        <a:cs typeface="ＭＳ Ｐゴシック" charset="0"/>
                      </a:endParaRPr>
                    </a:p>
                  </a:txBody>
                  <a:tcPr horzOverflow="overflow">
                    <a:lnL w="12700" cap="flat" cmpd="sng" algn="ctr">
                      <a:solidFill>
                        <a:srgbClr val="F19E18"/>
                      </a:solidFill>
                      <a:prstDash val="solid"/>
                      <a:round/>
                      <a:headEnd type="none" w="med" len="med"/>
                      <a:tailEnd type="none" w="med" len="med"/>
                    </a:lnL>
                    <a:lnR w="12700" cap="flat" cmpd="sng" algn="ctr">
                      <a:solidFill>
                        <a:srgbClr val="F19E18"/>
                      </a:solidFill>
                      <a:prstDash val="solid"/>
                      <a:round/>
                      <a:headEnd type="none" w="med" len="med"/>
                      <a:tailEnd type="none" w="med" len="med"/>
                    </a:lnR>
                    <a:lnT w="12700" cap="flat" cmpd="sng" algn="ctr">
                      <a:solidFill>
                        <a:srgbClr val="F19E18"/>
                      </a:solidFill>
                      <a:prstDash val="solid"/>
                      <a:round/>
                      <a:headEnd type="none" w="med" len="med"/>
                      <a:tailEnd type="none" w="med" len="med"/>
                    </a:lnT>
                    <a:lnB>
                      <a:noFill/>
                    </a:lnB>
                    <a:lnTlToBr>
                      <a:noFill/>
                    </a:lnTlToBr>
                    <a:lnBlToTr>
                      <a:noFill/>
                    </a:lnBlToTr>
                    <a:solidFill>
                      <a:srgbClr val="FFA900"/>
                    </a:solidFill>
                  </a:tcPr>
                </a:tc>
              </a:tr>
              <a:tr h="19847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595959"/>
                          </a:solidFill>
                          <a:effectLst/>
                          <a:latin typeface="Arial" charset="0"/>
                          <a:ea typeface="ＭＳ Ｐゴシック" charset="0"/>
                          <a:cs typeface="ＭＳ Ｐゴシック" charset="0"/>
                        </a:rPr>
                        <a:t>src </a:t>
                      </a:r>
                      <a:r>
                        <a:rPr kumimoji="0" lang="en-US" sz="1000" b="0" i="0" u="none" strike="noStrike" cap="none" normalizeH="0" baseline="0" dirty="0">
                          <a:ln>
                            <a:noFill/>
                          </a:ln>
                          <a:solidFill>
                            <a:srgbClr val="595959"/>
                          </a:solidFill>
                          <a:effectLst/>
                          <a:latin typeface="Arial" charset="0"/>
                          <a:ea typeface="ＭＳ Ｐゴシック" charset="0"/>
                          <a:cs typeface="ＭＳ Ｐゴシック" charset="0"/>
                        </a:rPr>
                        <a:t>and </a:t>
                      </a:r>
                      <a:r>
                        <a:rPr kumimoji="0" lang="en-US" sz="1000" b="0" i="0" u="none" strike="noStrike" cap="none" normalizeH="0" baseline="0" dirty="0" smtClean="0">
                          <a:ln>
                            <a:noFill/>
                          </a:ln>
                          <a:solidFill>
                            <a:srgbClr val="595959"/>
                          </a:solidFill>
                          <a:effectLst/>
                          <a:latin typeface="Arial" charset="0"/>
                          <a:ea typeface="ＭＳ Ｐゴシック" charset="0"/>
                          <a:cs typeface="ＭＳ Ｐゴシック" charset="0"/>
                        </a:rPr>
                        <a:t>dst ip</a:t>
                      </a:r>
                      <a:endParaRPr kumimoji="0" lang="en-US" sz="1000" b="0" i="0" u="none" strike="noStrike" cap="none" normalizeH="0" baseline="0" dirty="0">
                        <a:ln>
                          <a:noFill/>
                        </a:ln>
                        <a:solidFill>
                          <a:srgbClr val="595959"/>
                        </a:solidFill>
                        <a:effectLst/>
                        <a:latin typeface="Arial" charset="0"/>
                        <a:ea typeface="ＭＳ Ｐゴシック" charset="0"/>
                        <a:cs typeface="ＭＳ Ｐゴシック" charset="0"/>
                      </a:endParaRPr>
                    </a:p>
                  </a:txBody>
                  <a:tcPr horzOverflow="overflow">
                    <a:lnL w="12700" cap="flat" cmpd="sng" algn="ctr">
                      <a:solidFill>
                        <a:srgbClr val="F19E18"/>
                      </a:solidFill>
                      <a:prstDash val="solid"/>
                      <a:round/>
                      <a:headEnd type="none" w="med" len="med"/>
                      <a:tailEnd type="none" w="med" len="med"/>
                    </a:lnL>
                    <a:lnR w="12700" cap="flat" cmpd="sng" algn="ctr">
                      <a:solidFill>
                        <a:srgbClr val="F19E18"/>
                      </a:solidFill>
                      <a:prstDash val="solid"/>
                      <a:round/>
                      <a:headEnd type="none" w="med" len="med"/>
                      <a:tailEnd type="none" w="med" len="med"/>
                    </a:lnR>
                    <a:lnT>
                      <a:noFill/>
                    </a:lnT>
                    <a:lnB>
                      <a:noFill/>
                    </a:lnB>
                    <a:lnTlToBr>
                      <a:noFill/>
                    </a:lnTlToBr>
                    <a:lnBlToTr>
                      <a:noFill/>
                    </a:lnBlToTr>
                    <a:solidFill>
                      <a:srgbClr val="E8E8EF"/>
                    </a:solidFill>
                  </a:tcPr>
                </a:tc>
              </a:tr>
              <a:tr h="19847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595959"/>
                          </a:solidFill>
                          <a:effectLst/>
                          <a:latin typeface="Arial" charset="0"/>
                          <a:ea typeface="ＭＳ Ｐゴシック" charset="0"/>
                          <a:cs typeface="ＭＳ Ｐゴシック" charset="0"/>
                        </a:rPr>
                        <a:t>src </a:t>
                      </a:r>
                      <a:r>
                        <a:rPr kumimoji="0" lang="en-US" sz="1000" b="0" i="0" u="none" strike="noStrike" cap="none" normalizeH="0" baseline="0" dirty="0">
                          <a:ln>
                            <a:noFill/>
                          </a:ln>
                          <a:solidFill>
                            <a:srgbClr val="595959"/>
                          </a:solidFill>
                          <a:effectLst/>
                          <a:latin typeface="Arial" charset="0"/>
                          <a:ea typeface="ＭＳ Ｐゴシック" charset="0"/>
                          <a:cs typeface="ＭＳ Ｐゴシック" charset="0"/>
                        </a:rPr>
                        <a:t>and </a:t>
                      </a:r>
                      <a:r>
                        <a:rPr kumimoji="0" lang="en-US" sz="1000" b="0" i="0" u="none" strike="noStrike" cap="none" normalizeH="0" baseline="0" dirty="0" smtClean="0">
                          <a:ln>
                            <a:noFill/>
                          </a:ln>
                          <a:solidFill>
                            <a:srgbClr val="595959"/>
                          </a:solidFill>
                          <a:effectLst/>
                          <a:latin typeface="Arial" charset="0"/>
                          <a:ea typeface="ＭＳ Ｐゴシック" charset="0"/>
                          <a:cs typeface="ＭＳ Ｐゴシック" charset="0"/>
                        </a:rPr>
                        <a:t>dst port</a:t>
                      </a:r>
                      <a:endParaRPr kumimoji="0" lang="en-US" sz="1000" b="0" i="0" u="none" strike="noStrike" cap="none" normalizeH="0" baseline="0" dirty="0">
                        <a:ln>
                          <a:noFill/>
                        </a:ln>
                        <a:solidFill>
                          <a:srgbClr val="595959"/>
                        </a:solidFill>
                        <a:effectLst/>
                        <a:latin typeface="Arial" charset="0"/>
                        <a:ea typeface="ＭＳ Ｐゴシック" charset="0"/>
                        <a:cs typeface="ＭＳ Ｐゴシック" charset="0"/>
                      </a:endParaRPr>
                    </a:p>
                  </a:txBody>
                  <a:tcPr horzOverflow="overflow">
                    <a:lnL w="12700" cap="flat" cmpd="sng" algn="ctr">
                      <a:solidFill>
                        <a:srgbClr val="F19E18"/>
                      </a:solidFill>
                      <a:prstDash val="solid"/>
                      <a:round/>
                      <a:headEnd type="none" w="med" len="med"/>
                      <a:tailEnd type="none" w="med" len="med"/>
                    </a:lnL>
                    <a:lnR w="12700" cap="flat" cmpd="sng" algn="ctr">
                      <a:solidFill>
                        <a:srgbClr val="F19E18"/>
                      </a:solidFill>
                      <a:prstDash val="solid"/>
                      <a:round/>
                      <a:headEnd type="none" w="med" len="med"/>
                      <a:tailEnd type="none" w="med" len="med"/>
                    </a:lnR>
                    <a:lnT>
                      <a:noFill/>
                    </a:lnT>
                    <a:lnB>
                      <a:noFill/>
                    </a:lnB>
                    <a:lnTlToBr>
                      <a:noFill/>
                    </a:lnTlToBr>
                    <a:lnBlToTr>
                      <a:noFill/>
                    </a:lnBlToTr>
                    <a:solidFill>
                      <a:schemeClr val="bg1"/>
                    </a:solidFill>
                  </a:tcPr>
                </a:tc>
              </a:tr>
              <a:tr h="19847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595959"/>
                          </a:solidFill>
                          <a:effectLst/>
                          <a:latin typeface="Arial" charset="0"/>
                          <a:ea typeface="ＭＳ Ｐゴシック" charset="0"/>
                          <a:cs typeface="ＭＳ Ｐゴシック" charset="0"/>
                        </a:rPr>
                        <a:t>start time</a:t>
                      </a:r>
                      <a:endParaRPr kumimoji="0" lang="en-US" sz="1000" b="0" i="0" u="none" strike="noStrike" cap="none" normalizeH="0" baseline="0" dirty="0">
                        <a:ln>
                          <a:noFill/>
                        </a:ln>
                        <a:solidFill>
                          <a:srgbClr val="595959"/>
                        </a:solidFill>
                        <a:effectLst/>
                        <a:latin typeface="Arial" charset="0"/>
                        <a:ea typeface="ＭＳ Ｐゴシック" charset="0"/>
                        <a:cs typeface="ＭＳ Ｐゴシック" charset="0"/>
                      </a:endParaRPr>
                    </a:p>
                  </a:txBody>
                  <a:tcPr horzOverflow="overflow">
                    <a:lnL w="12700" cap="flat" cmpd="sng" algn="ctr">
                      <a:solidFill>
                        <a:srgbClr val="F19E18"/>
                      </a:solidFill>
                      <a:prstDash val="solid"/>
                      <a:round/>
                      <a:headEnd type="none" w="med" len="med"/>
                      <a:tailEnd type="none" w="med" len="med"/>
                    </a:lnL>
                    <a:lnR w="12700" cap="flat" cmpd="sng" algn="ctr">
                      <a:solidFill>
                        <a:srgbClr val="F19E18"/>
                      </a:solidFill>
                      <a:prstDash val="solid"/>
                      <a:round/>
                      <a:headEnd type="none" w="med" len="med"/>
                      <a:tailEnd type="none" w="med" len="med"/>
                    </a:lnR>
                    <a:lnT>
                      <a:noFill/>
                    </a:lnT>
                    <a:lnB>
                      <a:noFill/>
                    </a:lnB>
                    <a:lnTlToBr>
                      <a:noFill/>
                    </a:lnTlToBr>
                    <a:lnBlToTr>
                      <a:noFill/>
                    </a:lnBlToTr>
                    <a:solidFill>
                      <a:srgbClr val="E8E8EF"/>
                    </a:solidFill>
                  </a:tcPr>
                </a:tc>
              </a:tr>
              <a:tr h="19847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595959"/>
                          </a:solidFill>
                          <a:effectLst/>
                          <a:latin typeface="Arial" charset="0"/>
                          <a:ea typeface="ＭＳ Ｐゴシック" charset="0"/>
                          <a:cs typeface="ＭＳ Ｐゴシック" charset="0"/>
                        </a:rPr>
                        <a:t>end time</a:t>
                      </a:r>
                      <a:endParaRPr kumimoji="0" lang="en-US" sz="1000" b="0" i="0" u="none" strike="noStrike" cap="none" normalizeH="0" baseline="0" dirty="0">
                        <a:ln>
                          <a:noFill/>
                        </a:ln>
                        <a:solidFill>
                          <a:srgbClr val="595959"/>
                        </a:solidFill>
                        <a:effectLst/>
                        <a:latin typeface="Arial" charset="0"/>
                        <a:ea typeface="ＭＳ Ｐゴシック" charset="0"/>
                        <a:cs typeface="ＭＳ Ｐゴシック" charset="0"/>
                      </a:endParaRPr>
                    </a:p>
                  </a:txBody>
                  <a:tcPr horzOverflow="overflow">
                    <a:lnL w="12700" cap="flat" cmpd="sng" algn="ctr">
                      <a:solidFill>
                        <a:srgbClr val="F19E18"/>
                      </a:solidFill>
                      <a:prstDash val="solid"/>
                      <a:round/>
                      <a:headEnd type="none" w="med" len="med"/>
                      <a:tailEnd type="none" w="med" len="med"/>
                    </a:lnL>
                    <a:lnR w="12700" cap="flat" cmpd="sng" algn="ctr">
                      <a:solidFill>
                        <a:srgbClr val="F19E18"/>
                      </a:solidFill>
                      <a:prstDash val="solid"/>
                      <a:round/>
                      <a:headEnd type="none" w="med" len="med"/>
                      <a:tailEnd type="none" w="med" len="med"/>
                    </a:lnR>
                    <a:lnT>
                      <a:noFill/>
                    </a:lnT>
                    <a:lnB>
                      <a:noFill/>
                    </a:lnB>
                    <a:lnTlToBr>
                      <a:noFill/>
                    </a:lnTlToBr>
                    <a:lnBlToTr>
                      <a:noFill/>
                    </a:lnBlToTr>
                    <a:solidFill>
                      <a:schemeClr val="bg1"/>
                    </a:solidFill>
                  </a:tcPr>
                </a:tc>
              </a:tr>
              <a:tr h="19847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595959"/>
                          </a:solidFill>
                          <a:effectLst/>
                          <a:latin typeface="Arial" charset="0"/>
                          <a:ea typeface="ＭＳ Ｐゴシック" charset="0"/>
                          <a:cs typeface="ＭＳ Ｐゴシック" charset="0"/>
                        </a:rPr>
                        <a:t>mac address</a:t>
                      </a:r>
                      <a:endParaRPr kumimoji="0" lang="en-US" sz="1000" b="0" i="0" u="none" strike="noStrike" cap="none" normalizeH="0" baseline="0" dirty="0">
                        <a:ln>
                          <a:noFill/>
                        </a:ln>
                        <a:solidFill>
                          <a:srgbClr val="595959"/>
                        </a:solidFill>
                        <a:effectLst/>
                        <a:latin typeface="Arial" charset="0"/>
                        <a:ea typeface="ＭＳ Ｐゴシック" charset="0"/>
                        <a:cs typeface="ＭＳ Ｐゴシック" charset="0"/>
                      </a:endParaRPr>
                    </a:p>
                  </a:txBody>
                  <a:tcPr horzOverflow="overflow">
                    <a:lnL w="12700" cap="flat" cmpd="sng" algn="ctr">
                      <a:solidFill>
                        <a:srgbClr val="F19E18"/>
                      </a:solidFill>
                      <a:prstDash val="solid"/>
                      <a:round/>
                      <a:headEnd type="none" w="med" len="med"/>
                      <a:tailEnd type="none" w="med" len="med"/>
                    </a:lnL>
                    <a:lnR w="12700" cap="flat" cmpd="sng" algn="ctr">
                      <a:solidFill>
                        <a:srgbClr val="F19E18"/>
                      </a:solidFill>
                      <a:prstDash val="solid"/>
                      <a:round/>
                      <a:headEnd type="none" w="med" len="med"/>
                      <a:tailEnd type="none" w="med" len="med"/>
                    </a:lnR>
                    <a:lnT>
                      <a:noFill/>
                    </a:lnT>
                    <a:lnB>
                      <a:noFill/>
                    </a:lnB>
                    <a:lnTlToBr>
                      <a:noFill/>
                    </a:lnTlToBr>
                    <a:lnBlToTr>
                      <a:noFill/>
                    </a:lnBlToTr>
                    <a:solidFill>
                      <a:srgbClr val="E8E8EF"/>
                    </a:solidFill>
                  </a:tcPr>
                </a:tc>
              </a:tr>
              <a:tr h="19847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595959"/>
                          </a:solidFill>
                          <a:effectLst/>
                          <a:latin typeface="Arial" charset="0"/>
                          <a:ea typeface="ＭＳ Ｐゴシック" charset="0"/>
                          <a:cs typeface="ＭＳ Ｐゴシック" charset="0"/>
                        </a:rPr>
                        <a:t>byte count</a:t>
                      </a:r>
                      <a:endParaRPr kumimoji="0" lang="en-US" sz="1000" b="0" i="0" u="none" strike="noStrike" cap="none" normalizeH="0" baseline="0" dirty="0">
                        <a:ln>
                          <a:noFill/>
                        </a:ln>
                        <a:solidFill>
                          <a:srgbClr val="595959"/>
                        </a:solidFill>
                        <a:effectLst/>
                        <a:latin typeface="Arial" charset="0"/>
                        <a:ea typeface="ＭＳ Ｐゴシック" charset="0"/>
                        <a:cs typeface="ＭＳ Ｐゴシック" charset="0"/>
                      </a:endParaRPr>
                    </a:p>
                  </a:txBody>
                  <a:tcPr horzOverflow="overflow">
                    <a:lnL w="12700" cap="flat" cmpd="sng" algn="ctr">
                      <a:solidFill>
                        <a:srgbClr val="F19E18"/>
                      </a:solidFill>
                      <a:prstDash val="solid"/>
                      <a:round/>
                      <a:headEnd type="none" w="med" len="med"/>
                      <a:tailEnd type="none" w="med" len="med"/>
                    </a:lnL>
                    <a:lnR w="12700" cap="flat" cmpd="sng" algn="ctr">
                      <a:solidFill>
                        <a:srgbClr val="F19E18"/>
                      </a:solidFill>
                      <a:prstDash val="solid"/>
                      <a:round/>
                      <a:headEnd type="none" w="med" len="med"/>
                      <a:tailEnd type="none" w="med" len="med"/>
                    </a:lnR>
                    <a:lnT>
                      <a:noFill/>
                    </a:lnT>
                    <a:lnB>
                      <a:noFill/>
                    </a:lnB>
                    <a:lnTlToBr>
                      <a:noFill/>
                    </a:lnTlToBr>
                    <a:lnBlToTr>
                      <a:noFill/>
                    </a:lnBlToTr>
                    <a:solidFill>
                      <a:schemeClr val="bg1"/>
                    </a:solidFill>
                  </a:tcPr>
                </a:tc>
              </a:tr>
              <a:tr h="19847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595959"/>
                          </a:solidFill>
                          <a:effectLst/>
                          <a:latin typeface="Arial" charset="0"/>
                          <a:ea typeface="ＭＳ Ｐゴシック" charset="0"/>
                          <a:cs typeface="ＭＳ Ｐゴシック" charset="0"/>
                        </a:rPr>
                        <a:t>- more -</a:t>
                      </a:r>
                      <a:endParaRPr kumimoji="0" lang="en-US" sz="1000" b="0" i="0" u="none" strike="noStrike" cap="none" normalizeH="0" baseline="0" dirty="0">
                        <a:ln>
                          <a:noFill/>
                        </a:ln>
                        <a:solidFill>
                          <a:srgbClr val="595959"/>
                        </a:solidFill>
                        <a:effectLst/>
                        <a:latin typeface="Arial" charset="0"/>
                        <a:ea typeface="ＭＳ Ｐゴシック" charset="0"/>
                        <a:cs typeface="ＭＳ Ｐゴシック" charset="0"/>
                      </a:endParaRPr>
                    </a:p>
                  </a:txBody>
                  <a:tcPr horzOverflow="overflow">
                    <a:lnL w="12700" cap="flat" cmpd="sng" algn="ctr">
                      <a:solidFill>
                        <a:srgbClr val="F19E18"/>
                      </a:solidFill>
                      <a:prstDash val="solid"/>
                      <a:round/>
                      <a:headEnd type="none" w="med" len="med"/>
                      <a:tailEnd type="none" w="med" len="med"/>
                    </a:lnL>
                    <a:lnR w="12700" cap="flat" cmpd="sng" algn="ctr">
                      <a:solidFill>
                        <a:srgbClr val="F19E18"/>
                      </a:solidFill>
                      <a:prstDash val="solid"/>
                      <a:round/>
                      <a:headEnd type="none" w="med" len="med"/>
                      <a:tailEnd type="none" w="med" len="med"/>
                    </a:lnR>
                    <a:lnT>
                      <a:noFill/>
                    </a:lnT>
                    <a:lnB w="12700" cap="flat" cmpd="sng" algn="ctr">
                      <a:solidFill>
                        <a:srgbClr val="F19E18"/>
                      </a:solidFill>
                      <a:prstDash val="solid"/>
                      <a:round/>
                      <a:headEnd type="none" w="med" len="med"/>
                      <a:tailEnd type="none" w="med" len="med"/>
                    </a:lnB>
                    <a:lnTlToBr>
                      <a:noFill/>
                    </a:lnTlToBr>
                    <a:lnBlToTr>
                      <a:noFill/>
                    </a:lnBlToTr>
                    <a:solidFill>
                      <a:srgbClr val="E8E8EF"/>
                    </a:solidFill>
                  </a:tcPr>
                </a:tc>
              </a:tr>
            </a:tbl>
          </a:graphicData>
        </a:graphic>
      </p:graphicFrame>
      <p:sp>
        <p:nvSpPr>
          <p:cNvPr id="114" name="Line 7"/>
          <p:cNvSpPr>
            <a:spLocks noChangeShapeType="1"/>
          </p:cNvSpPr>
          <p:nvPr/>
        </p:nvSpPr>
        <p:spPr bwMode="auto">
          <a:xfrm>
            <a:off x="2743200" y="3456812"/>
            <a:ext cx="1335735" cy="724273"/>
          </a:xfrm>
          <a:prstGeom prst="line">
            <a:avLst/>
          </a:prstGeom>
          <a:noFill/>
          <a:ln w="28575" cap="rnd" cmpd="sng" algn="ctr">
            <a:solidFill>
              <a:srgbClr val="E8AD3B"/>
            </a:solidFill>
            <a:prstDash val="sysDash"/>
            <a:round/>
            <a:headEnd type="none" w="med" len="med"/>
            <a:tailEnd w="med" len="med"/>
          </a:ln>
          <a:effectLst>
            <a:glow rad="63500">
              <a:schemeClr val="bg1">
                <a:alpha val="77000"/>
              </a:schemeClr>
            </a:glow>
          </a:effectLst>
        </p:spPr>
        <p:txBody>
          <a:bodyPr wrap="none" anchor="ctr"/>
          <a:lstStyle/>
          <a:p>
            <a:pPr>
              <a:defRPr/>
            </a:pPr>
            <a:endParaRPr lang="en-US">
              <a:ea typeface="+mn-ea"/>
              <a:cs typeface="+mn-cs"/>
            </a:endParaRPr>
          </a:p>
        </p:txBody>
      </p:sp>
      <p:sp>
        <p:nvSpPr>
          <p:cNvPr id="115" name="Line 8"/>
          <p:cNvSpPr>
            <a:spLocks noChangeShapeType="1"/>
          </p:cNvSpPr>
          <p:nvPr/>
        </p:nvSpPr>
        <p:spPr bwMode="auto">
          <a:xfrm flipH="1">
            <a:off x="4125286" y="3352800"/>
            <a:ext cx="853883" cy="848861"/>
          </a:xfrm>
          <a:prstGeom prst="line">
            <a:avLst/>
          </a:prstGeom>
          <a:noFill/>
          <a:ln w="28575" cap="rnd" cmpd="sng" algn="ctr">
            <a:solidFill>
              <a:srgbClr val="E8AD3B"/>
            </a:solidFill>
            <a:prstDash val="sysDash"/>
            <a:round/>
            <a:headEnd type="none" w="med" len="med"/>
            <a:tailEnd w="med" len="med"/>
          </a:ln>
          <a:effectLst>
            <a:glow rad="63500">
              <a:schemeClr val="bg1">
                <a:alpha val="77000"/>
              </a:schemeClr>
            </a:glow>
          </a:effectLst>
        </p:spPr>
        <p:txBody>
          <a:bodyPr wrap="none" anchor="ctr"/>
          <a:lstStyle/>
          <a:p>
            <a:pPr>
              <a:defRPr/>
            </a:pPr>
            <a:endParaRPr lang="en-US">
              <a:ea typeface="+mn-ea"/>
              <a:cs typeface="+mn-cs"/>
            </a:endParaRPr>
          </a:p>
        </p:txBody>
      </p:sp>
      <p:sp>
        <p:nvSpPr>
          <p:cNvPr id="116" name="Line 9"/>
          <p:cNvSpPr>
            <a:spLocks noChangeShapeType="1"/>
          </p:cNvSpPr>
          <p:nvPr/>
        </p:nvSpPr>
        <p:spPr bwMode="auto">
          <a:xfrm>
            <a:off x="5024507" y="3355993"/>
            <a:ext cx="1359516" cy="685339"/>
          </a:xfrm>
          <a:prstGeom prst="line">
            <a:avLst/>
          </a:prstGeom>
          <a:noFill/>
          <a:ln w="28575" cap="rnd" cmpd="sng" algn="ctr">
            <a:solidFill>
              <a:srgbClr val="E8AD3B"/>
            </a:solidFill>
            <a:prstDash val="sysDash"/>
            <a:round/>
            <a:headEnd type="none" w="med" len="med"/>
            <a:tailEnd w="med" len="med"/>
          </a:ln>
          <a:effectLst>
            <a:glow rad="63500">
              <a:schemeClr val="bg1">
                <a:alpha val="77000"/>
              </a:schemeClr>
            </a:glow>
          </a:effectLst>
        </p:spPr>
        <p:txBody>
          <a:bodyPr wrap="none" anchor="ctr"/>
          <a:lstStyle/>
          <a:p>
            <a:pPr>
              <a:defRPr/>
            </a:pPr>
            <a:endParaRPr lang="en-US">
              <a:ea typeface="+mn-ea"/>
              <a:cs typeface="+mn-cs"/>
            </a:endParaRPr>
          </a:p>
        </p:txBody>
      </p:sp>
      <p:sp>
        <p:nvSpPr>
          <p:cNvPr id="118" name="Line 10"/>
          <p:cNvSpPr>
            <a:spLocks noChangeShapeType="1"/>
          </p:cNvSpPr>
          <p:nvPr/>
        </p:nvSpPr>
        <p:spPr bwMode="auto">
          <a:xfrm flipH="1">
            <a:off x="5862320" y="4051296"/>
            <a:ext cx="552734" cy="474984"/>
          </a:xfrm>
          <a:prstGeom prst="line">
            <a:avLst/>
          </a:prstGeom>
          <a:noFill/>
          <a:ln w="28575" cap="rnd" cmpd="sng" algn="ctr">
            <a:solidFill>
              <a:srgbClr val="E8AD3B"/>
            </a:solidFill>
            <a:prstDash val="sysDash"/>
            <a:round/>
            <a:headEnd type="none" w="med" len="med"/>
            <a:tailEnd w="med" len="med"/>
          </a:ln>
          <a:effectLst>
            <a:glow rad="63500">
              <a:schemeClr val="bg1">
                <a:alpha val="77000"/>
              </a:schemeClr>
            </a:glow>
          </a:effectLst>
        </p:spPr>
        <p:txBody>
          <a:bodyPr wrap="none" anchor="ctr"/>
          <a:lstStyle/>
          <a:p>
            <a:pPr>
              <a:defRPr/>
            </a:pPr>
            <a:endParaRPr lang="en-US">
              <a:ea typeface="+mn-ea"/>
              <a:cs typeface="+mn-cs"/>
            </a:endParaRPr>
          </a:p>
        </p:txBody>
      </p:sp>
      <p:sp>
        <p:nvSpPr>
          <p:cNvPr id="131" name="Line 11"/>
          <p:cNvSpPr>
            <a:spLocks noChangeShapeType="1"/>
          </p:cNvSpPr>
          <p:nvPr/>
        </p:nvSpPr>
        <p:spPr bwMode="auto">
          <a:xfrm>
            <a:off x="5852160" y="4541520"/>
            <a:ext cx="346217" cy="207006"/>
          </a:xfrm>
          <a:prstGeom prst="line">
            <a:avLst/>
          </a:prstGeom>
          <a:noFill/>
          <a:ln w="28575" cap="rnd" cmpd="sng" algn="ctr">
            <a:solidFill>
              <a:srgbClr val="E8AD3B"/>
            </a:solidFill>
            <a:prstDash val="sysDash"/>
            <a:round/>
            <a:headEnd type="none" w="med" len="med"/>
            <a:tailEnd type="triangle" w="lg" len="lg"/>
          </a:ln>
          <a:effectLst>
            <a:glow rad="63500">
              <a:schemeClr val="bg1">
                <a:alpha val="77000"/>
              </a:schemeClr>
            </a:glow>
          </a:effectLst>
        </p:spPr>
        <p:txBody>
          <a:bodyPr wrap="none" anchor="ctr"/>
          <a:lstStyle/>
          <a:p>
            <a:pPr>
              <a:defRPr/>
            </a:pPr>
            <a:endParaRPr lang="en-US">
              <a:ea typeface="+mn-ea"/>
              <a:cs typeface="+mn-cs"/>
            </a:endParaRPr>
          </a:p>
        </p:txBody>
      </p:sp>
      <p:sp>
        <p:nvSpPr>
          <p:cNvPr id="12" name="Oval 11"/>
          <p:cNvSpPr/>
          <p:nvPr/>
        </p:nvSpPr>
        <p:spPr>
          <a:xfrm>
            <a:off x="5714124" y="3689555"/>
            <a:ext cx="97396" cy="97396"/>
          </a:xfrm>
          <a:prstGeom prst="ellipse">
            <a:avLst/>
          </a:prstGeom>
          <a:solidFill>
            <a:srgbClr val="F8A900"/>
          </a:solidFill>
          <a:ln>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 name="Oval 144"/>
          <p:cNvSpPr/>
          <p:nvPr/>
        </p:nvSpPr>
        <p:spPr>
          <a:xfrm>
            <a:off x="5556644" y="3613355"/>
            <a:ext cx="97396" cy="97396"/>
          </a:xfrm>
          <a:prstGeom prst="ellipse">
            <a:avLst/>
          </a:prstGeom>
          <a:solidFill>
            <a:srgbClr val="F8A900"/>
          </a:solidFill>
          <a:ln>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 name="Oval 145"/>
          <p:cNvSpPr/>
          <p:nvPr/>
        </p:nvSpPr>
        <p:spPr>
          <a:xfrm>
            <a:off x="5867400" y="3763645"/>
            <a:ext cx="97396" cy="97396"/>
          </a:xfrm>
          <a:prstGeom prst="ellipse">
            <a:avLst/>
          </a:prstGeom>
          <a:solidFill>
            <a:srgbClr val="F8A900"/>
          </a:solidFill>
          <a:ln>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9" name="Picture 118" descr="Mac-Book-Pro-Off-icon.png"/>
          <p:cNvPicPr>
            <a:picLocks noChangeAspect="1"/>
          </p:cNvPicPr>
          <p:nvPr/>
        </p:nvPicPr>
        <p:blipFill>
          <a:blip r:embed="rId5">
            <a:extLst>
              <a:ext uri="{28A0092B-C50C-407E-A947-70E740481C1C}">
                <a14:useLocalDpi xmlns:a14="http://schemas.microsoft.com/office/drawing/2010/main"/>
              </a:ext>
            </a:extLst>
          </a:blip>
          <a:stretch>
            <a:fillRect/>
          </a:stretch>
        </p:blipFill>
        <p:spPr>
          <a:xfrm flipH="1">
            <a:off x="1161540" y="4168394"/>
            <a:ext cx="609600" cy="609600"/>
          </a:xfrm>
          <a:prstGeom prst="rect">
            <a:avLst/>
          </a:prstGeom>
        </p:spPr>
      </p:pic>
      <p:pic>
        <p:nvPicPr>
          <p:cNvPr id="120" name="Picture 119" descr="Mac-Book-Pro-Off-icon.png"/>
          <p:cNvPicPr>
            <a:picLocks noChangeAspect="1"/>
          </p:cNvPicPr>
          <p:nvPr/>
        </p:nvPicPr>
        <p:blipFill>
          <a:blip r:embed="rId5">
            <a:extLst>
              <a:ext uri="{28A0092B-C50C-407E-A947-70E740481C1C}">
                <a14:useLocalDpi xmlns:a14="http://schemas.microsoft.com/office/drawing/2010/main"/>
              </a:ext>
            </a:extLst>
          </a:blip>
          <a:stretch>
            <a:fillRect/>
          </a:stretch>
        </p:blipFill>
        <p:spPr>
          <a:xfrm flipH="1">
            <a:off x="2524760" y="4973320"/>
            <a:ext cx="609600" cy="609600"/>
          </a:xfrm>
          <a:prstGeom prst="rect">
            <a:avLst/>
          </a:prstGeom>
        </p:spPr>
      </p:pic>
      <p:pic>
        <p:nvPicPr>
          <p:cNvPr id="124" name="Picture 123" descr="Mac-Book-Pro-Off-icon.png"/>
          <p:cNvPicPr>
            <a:picLocks noChangeAspect="1"/>
          </p:cNvPicPr>
          <p:nvPr/>
        </p:nvPicPr>
        <p:blipFill>
          <a:blip r:embed="rId5">
            <a:extLst>
              <a:ext uri="{28A0092B-C50C-407E-A947-70E740481C1C}">
                <a14:useLocalDpi xmlns:a14="http://schemas.microsoft.com/office/drawing/2010/main"/>
              </a:ext>
            </a:extLst>
          </a:blip>
          <a:stretch>
            <a:fillRect/>
          </a:stretch>
        </p:blipFill>
        <p:spPr>
          <a:xfrm flipH="1">
            <a:off x="1647900" y="4443798"/>
            <a:ext cx="609600" cy="609600"/>
          </a:xfrm>
          <a:prstGeom prst="rect">
            <a:avLst/>
          </a:prstGeom>
        </p:spPr>
      </p:pic>
      <p:pic>
        <p:nvPicPr>
          <p:cNvPr id="130" name="Picture 129" descr="Mac-Book-Pro-Off-icon.png"/>
          <p:cNvPicPr>
            <a:picLocks noChangeAspect="1"/>
          </p:cNvPicPr>
          <p:nvPr/>
        </p:nvPicPr>
        <p:blipFill>
          <a:blip r:embed="rId5">
            <a:extLst>
              <a:ext uri="{28A0092B-C50C-407E-A947-70E740481C1C}">
                <a14:useLocalDpi xmlns:a14="http://schemas.microsoft.com/office/drawing/2010/main"/>
              </a:ext>
            </a:extLst>
          </a:blip>
          <a:stretch>
            <a:fillRect/>
          </a:stretch>
        </p:blipFill>
        <p:spPr>
          <a:xfrm flipH="1">
            <a:off x="3103620" y="5257800"/>
            <a:ext cx="609600" cy="609600"/>
          </a:xfrm>
          <a:prstGeom prst="rect">
            <a:avLst/>
          </a:prstGeom>
        </p:spPr>
      </p:pic>
      <p:pic>
        <p:nvPicPr>
          <p:cNvPr id="133" name="Picture 132" descr="Mac-Book-Pro-Off-icon.png"/>
          <p:cNvPicPr>
            <a:picLocks noChangeAspect="1"/>
          </p:cNvPicPr>
          <p:nvPr/>
        </p:nvPicPr>
        <p:blipFill>
          <a:blip r:embed="rId5">
            <a:extLst>
              <a:ext uri="{28A0092B-C50C-407E-A947-70E740481C1C}">
                <a14:useLocalDpi xmlns:a14="http://schemas.microsoft.com/office/drawing/2010/main"/>
              </a:ext>
            </a:extLst>
          </a:blip>
          <a:stretch>
            <a:fillRect/>
          </a:stretch>
        </p:blipFill>
        <p:spPr>
          <a:xfrm flipH="1">
            <a:off x="4133340" y="5839587"/>
            <a:ext cx="609600" cy="609600"/>
          </a:xfrm>
          <a:prstGeom prst="rect">
            <a:avLst/>
          </a:prstGeom>
        </p:spPr>
      </p:pic>
      <p:pic>
        <p:nvPicPr>
          <p:cNvPr id="134" name="Picture 133" descr="Mac-Book-Pro-Off-icon.png"/>
          <p:cNvPicPr>
            <a:picLocks noChangeAspect="1"/>
          </p:cNvPicPr>
          <p:nvPr/>
        </p:nvPicPr>
        <p:blipFill>
          <a:blip r:embed="rId5">
            <a:extLst>
              <a:ext uri="{28A0092B-C50C-407E-A947-70E740481C1C}">
                <a14:useLocalDpi xmlns:a14="http://schemas.microsoft.com/office/drawing/2010/main"/>
              </a:ext>
            </a:extLst>
          </a:blip>
          <a:stretch>
            <a:fillRect/>
          </a:stretch>
        </p:blipFill>
        <p:spPr>
          <a:xfrm flipH="1">
            <a:off x="4648200" y="6105271"/>
            <a:ext cx="609600" cy="609600"/>
          </a:xfrm>
          <a:prstGeom prst="rect">
            <a:avLst/>
          </a:prstGeom>
        </p:spPr>
      </p:pic>
      <p:pic>
        <p:nvPicPr>
          <p:cNvPr id="78" name="Picture 77" descr="checkmark.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505200" y="3505200"/>
            <a:ext cx="457200" cy="399422"/>
          </a:xfrm>
          <a:prstGeom prst="rect">
            <a:avLst/>
          </a:prstGeom>
        </p:spPr>
      </p:pic>
      <p:sp>
        <p:nvSpPr>
          <p:cNvPr id="81" name="TextBox 80"/>
          <p:cNvSpPr txBox="1"/>
          <p:nvPr/>
        </p:nvSpPr>
        <p:spPr>
          <a:xfrm>
            <a:off x="3790229" y="3620078"/>
            <a:ext cx="762000" cy="253916"/>
          </a:xfrm>
          <a:prstGeom prst="rect">
            <a:avLst/>
          </a:prstGeom>
          <a:noFill/>
        </p:spPr>
        <p:txBody>
          <a:bodyPr wrap="square" rtlCol="0">
            <a:spAutoFit/>
          </a:bodyPr>
          <a:lstStyle/>
          <a:p>
            <a:r>
              <a:rPr lang="en-US" sz="1050" b="1" dirty="0" smtClean="0">
                <a:solidFill>
                  <a:srgbClr val="008000"/>
                </a:solidFill>
              </a:rPr>
              <a:t>NetFlow</a:t>
            </a:r>
            <a:endParaRPr lang="en-US" sz="1050" b="1" dirty="0">
              <a:solidFill>
                <a:srgbClr val="008000"/>
              </a:solidFill>
            </a:endParaRPr>
          </a:p>
        </p:txBody>
      </p:sp>
      <p:grpSp>
        <p:nvGrpSpPr>
          <p:cNvPr id="88" name="Group 87"/>
          <p:cNvGrpSpPr/>
          <p:nvPr/>
        </p:nvGrpSpPr>
        <p:grpSpPr>
          <a:xfrm>
            <a:off x="1409810" y="4843220"/>
            <a:ext cx="1024343" cy="829160"/>
            <a:chOff x="2030890" y="5006591"/>
            <a:chExt cx="1024343" cy="829160"/>
          </a:xfrm>
        </p:grpSpPr>
        <p:grpSp>
          <p:nvGrpSpPr>
            <p:cNvPr id="90" name="Group 89"/>
            <p:cNvGrpSpPr/>
            <p:nvPr/>
          </p:nvGrpSpPr>
          <p:grpSpPr>
            <a:xfrm>
              <a:off x="2030890" y="5304383"/>
              <a:ext cx="792073" cy="531368"/>
              <a:chOff x="534296" y="4632825"/>
              <a:chExt cx="792073" cy="531368"/>
            </a:xfrm>
          </p:grpSpPr>
          <p:cxnSp>
            <p:nvCxnSpPr>
              <p:cNvPr id="92" name="Straight Connector 91"/>
              <p:cNvCxnSpPr/>
              <p:nvPr/>
            </p:nvCxnSpPr>
            <p:spPr>
              <a:xfrm flipV="1">
                <a:off x="940376" y="4632825"/>
                <a:ext cx="385993" cy="349610"/>
              </a:xfrm>
              <a:prstGeom prst="line">
                <a:avLst/>
              </a:prstGeom>
              <a:ln w="12700" cmpd="sng">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grpSp>
            <p:nvGrpSpPr>
              <p:cNvPr id="93" name="Group 92"/>
              <p:cNvGrpSpPr/>
              <p:nvPr/>
            </p:nvGrpSpPr>
            <p:grpSpPr>
              <a:xfrm>
                <a:off x="534296" y="4783193"/>
                <a:ext cx="667483" cy="381000"/>
                <a:chOff x="5367052" y="1620337"/>
                <a:chExt cx="1784590" cy="1018646"/>
              </a:xfrm>
            </p:grpSpPr>
            <p:sp>
              <p:nvSpPr>
                <p:cNvPr id="94" name="Cloud 93"/>
                <p:cNvSpPr/>
                <p:nvPr/>
              </p:nvSpPr>
              <p:spPr>
                <a:xfrm rot="11037664">
                  <a:off x="5367052" y="1620337"/>
                  <a:ext cx="1784590" cy="1018646"/>
                </a:xfrm>
                <a:prstGeom prst="cloud">
                  <a:avLst/>
                </a:prstGeom>
                <a:ln/>
              </p:spPr>
              <p:style>
                <a:lnRef idx="1">
                  <a:schemeClr val="dk1"/>
                </a:lnRef>
                <a:fillRef idx="2">
                  <a:schemeClr val="dk1"/>
                </a:fillRef>
                <a:effectRef idx="1">
                  <a:schemeClr val="dk1"/>
                </a:effectRef>
                <a:fontRef idx="minor">
                  <a:schemeClr val="dk1"/>
                </a:fontRef>
              </p:style>
              <p:txBody>
                <a:bodyPr anchor="ctr"/>
                <a:lstStyle/>
                <a:p>
                  <a:pPr>
                    <a:defRPr/>
                  </a:pPr>
                  <a:endParaRPr lang="en-US" sz="1000">
                    <a:solidFill>
                      <a:srgbClr val="FFFFFF"/>
                    </a:solidFill>
                  </a:endParaRPr>
                </a:p>
              </p:txBody>
            </p:sp>
            <p:sp>
              <p:nvSpPr>
                <p:cNvPr id="95" name="TextBox 94"/>
                <p:cNvSpPr txBox="1"/>
                <p:nvPr/>
              </p:nvSpPr>
              <p:spPr>
                <a:xfrm>
                  <a:off x="5515758" y="1704165"/>
                  <a:ext cx="1496204" cy="822876"/>
                </a:xfrm>
                <a:prstGeom prst="rect">
                  <a:avLst/>
                </a:prstGeom>
                <a:noFill/>
              </p:spPr>
              <p:txBody>
                <a:bodyPr wrap="square" rtlCol="0">
                  <a:spAutoFit/>
                </a:bodyPr>
                <a:lstStyle/>
                <a:p>
                  <a:pPr algn="ctr"/>
                  <a:r>
                    <a:rPr lang="en-US" sz="700" i="1" dirty="0" smtClean="0"/>
                    <a:t>3G</a:t>
                  </a:r>
                  <a:br>
                    <a:rPr lang="en-US" sz="700" i="1" dirty="0" smtClean="0"/>
                  </a:br>
                  <a:r>
                    <a:rPr lang="en-US" sz="700" i="1" dirty="0" smtClean="0"/>
                    <a:t>Internet</a:t>
                  </a:r>
                  <a:endParaRPr lang="en-US" sz="700" i="1" dirty="0"/>
                </a:p>
              </p:txBody>
            </p:sp>
          </p:grpSp>
        </p:grpSp>
        <p:pic>
          <p:nvPicPr>
            <p:cNvPr id="91" name="Picture 90" descr="asus-p320-android-2009.jpg"/>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750433" y="5006591"/>
              <a:ext cx="304800" cy="545695"/>
            </a:xfrm>
            <a:prstGeom prst="rect">
              <a:avLst/>
            </a:prstGeom>
          </p:spPr>
        </p:pic>
      </p:grpSp>
      <p:grpSp>
        <p:nvGrpSpPr>
          <p:cNvPr id="97" name="Group 96"/>
          <p:cNvGrpSpPr/>
          <p:nvPr/>
        </p:nvGrpSpPr>
        <p:grpSpPr>
          <a:xfrm>
            <a:off x="66612" y="4524046"/>
            <a:ext cx="667483" cy="381000"/>
            <a:chOff x="5367052" y="1620337"/>
            <a:chExt cx="1784590" cy="1018646"/>
          </a:xfrm>
        </p:grpSpPr>
        <p:sp>
          <p:nvSpPr>
            <p:cNvPr id="98" name="Cloud 97"/>
            <p:cNvSpPr/>
            <p:nvPr/>
          </p:nvSpPr>
          <p:spPr>
            <a:xfrm rot="11037664">
              <a:off x="5367052" y="1620337"/>
              <a:ext cx="1784590" cy="1018646"/>
            </a:xfrm>
            <a:prstGeom prst="cloud">
              <a:avLst/>
            </a:prstGeom>
            <a:ln/>
          </p:spPr>
          <p:style>
            <a:lnRef idx="1">
              <a:schemeClr val="dk1"/>
            </a:lnRef>
            <a:fillRef idx="2">
              <a:schemeClr val="dk1"/>
            </a:fillRef>
            <a:effectRef idx="1">
              <a:schemeClr val="dk1"/>
            </a:effectRef>
            <a:fontRef idx="minor">
              <a:schemeClr val="dk1"/>
            </a:fontRef>
          </p:style>
          <p:txBody>
            <a:bodyPr anchor="ctr"/>
            <a:lstStyle/>
            <a:p>
              <a:pPr>
                <a:defRPr/>
              </a:pPr>
              <a:endParaRPr lang="en-US" sz="1000">
                <a:solidFill>
                  <a:srgbClr val="FFFFFF"/>
                </a:solidFill>
              </a:endParaRPr>
            </a:p>
          </p:txBody>
        </p:sp>
        <p:sp>
          <p:nvSpPr>
            <p:cNvPr id="99" name="TextBox 98"/>
            <p:cNvSpPr txBox="1"/>
            <p:nvPr/>
          </p:nvSpPr>
          <p:spPr>
            <a:xfrm>
              <a:off x="5515758" y="1704165"/>
              <a:ext cx="1496204" cy="822876"/>
            </a:xfrm>
            <a:prstGeom prst="rect">
              <a:avLst/>
            </a:prstGeom>
            <a:noFill/>
          </p:spPr>
          <p:txBody>
            <a:bodyPr wrap="square" rtlCol="0">
              <a:spAutoFit/>
            </a:bodyPr>
            <a:lstStyle/>
            <a:p>
              <a:pPr algn="ctr"/>
              <a:r>
                <a:rPr lang="en-US" sz="700" i="1" dirty="0" smtClean="0"/>
                <a:t>3G Internet</a:t>
              </a:r>
              <a:endParaRPr lang="en-US" sz="700" i="1" dirty="0"/>
            </a:p>
          </p:txBody>
        </p:sp>
      </p:grpSp>
      <p:grpSp>
        <p:nvGrpSpPr>
          <p:cNvPr id="6" name="Group 5"/>
          <p:cNvGrpSpPr/>
          <p:nvPr/>
        </p:nvGrpSpPr>
        <p:grpSpPr>
          <a:xfrm>
            <a:off x="1340770" y="3454931"/>
            <a:ext cx="1047029" cy="399422"/>
            <a:chOff x="1329822" y="3389237"/>
            <a:chExt cx="1047029" cy="399422"/>
          </a:xfrm>
        </p:grpSpPr>
        <p:pic>
          <p:nvPicPr>
            <p:cNvPr id="128" name="Picture 127" descr="checkmark.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329822" y="3389237"/>
              <a:ext cx="457200" cy="399422"/>
            </a:xfrm>
            <a:prstGeom prst="rect">
              <a:avLst/>
            </a:prstGeom>
          </p:spPr>
        </p:pic>
        <p:sp>
          <p:nvSpPr>
            <p:cNvPr id="129" name="TextBox 128"/>
            <p:cNvSpPr txBox="1"/>
            <p:nvPr/>
          </p:nvSpPr>
          <p:spPr>
            <a:xfrm>
              <a:off x="1614851" y="3504115"/>
              <a:ext cx="762000" cy="253916"/>
            </a:xfrm>
            <a:prstGeom prst="rect">
              <a:avLst/>
            </a:prstGeom>
            <a:noFill/>
          </p:spPr>
          <p:txBody>
            <a:bodyPr wrap="square" rtlCol="0">
              <a:spAutoFit/>
            </a:bodyPr>
            <a:lstStyle/>
            <a:p>
              <a:r>
                <a:rPr lang="en-US" sz="1050" b="1" dirty="0" smtClean="0">
                  <a:solidFill>
                    <a:srgbClr val="008000"/>
                  </a:solidFill>
                </a:rPr>
                <a:t>NetFlow</a:t>
              </a:r>
              <a:endParaRPr lang="en-US" sz="1050" b="1" dirty="0">
                <a:solidFill>
                  <a:srgbClr val="008000"/>
                </a:solidFill>
              </a:endParaRPr>
            </a:p>
          </p:txBody>
        </p:sp>
      </p:grpSp>
      <p:grpSp>
        <p:nvGrpSpPr>
          <p:cNvPr id="4" name="Group 3"/>
          <p:cNvGrpSpPr/>
          <p:nvPr/>
        </p:nvGrpSpPr>
        <p:grpSpPr>
          <a:xfrm>
            <a:off x="2749161" y="4139662"/>
            <a:ext cx="1047029" cy="399422"/>
            <a:chOff x="2749161" y="4139662"/>
            <a:chExt cx="1047029" cy="399422"/>
          </a:xfrm>
        </p:grpSpPr>
        <p:pic>
          <p:nvPicPr>
            <p:cNvPr id="135" name="Picture 134" descr="checkmark.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749161" y="4139662"/>
              <a:ext cx="457200" cy="399422"/>
            </a:xfrm>
            <a:prstGeom prst="rect">
              <a:avLst/>
            </a:prstGeom>
          </p:spPr>
        </p:pic>
        <p:sp>
          <p:nvSpPr>
            <p:cNvPr id="136" name="TextBox 135"/>
            <p:cNvSpPr txBox="1"/>
            <p:nvPr/>
          </p:nvSpPr>
          <p:spPr>
            <a:xfrm>
              <a:off x="3034190" y="4254540"/>
              <a:ext cx="762000" cy="253916"/>
            </a:xfrm>
            <a:prstGeom prst="rect">
              <a:avLst/>
            </a:prstGeom>
            <a:noFill/>
          </p:spPr>
          <p:txBody>
            <a:bodyPr wrap="square" rtlCol="0">
              <a:spAutoFit/>
            </a:bodyPr>
            <a:lstStyle/>
            <a:p>
              <a:r>
                <a:rPr lang="en-US" sz="1050" b="1" dirty="0" smtClean="0">
                  <a:solidFill>
                    <a:srgbClr val="008000"/>
                  </a:solidFill>
                </a:rPr>
                <a:t>NetFlow</a:t>
              </a:r>
              <a:endParaRPr lang="en-US" sz="1050" b="1" dirty="0">
                <a:solidFill>
                  <a:srgbClr val="008000"/>
                </a:solidFill>
              </a:endParaRPr>
            </a:p>
          </p:txBody>
        </p:sp>
      </p:grpSp>
      <p:grpSp>
        <p:nvGrpSpPr>
          <p:cNvPr id="3" name="Group 2"/>
          <p:cNvGrpSpPr/>
          <p:nvPr/>
        </p:nvGrpSpPr>
        <p:grpSpPr>
          <a:xfrm>
            <a:off x="4293434" y="4892607"/>
            <a:ext cx="1047029" cy="399422"/>
            <a:chOff x="4293434" y="4956639"/>
            <a:chExt cx="1047029" cy="399422"/>
          </a:xfrm>
        </p:grpSpPr>
        <p:pic>
          <p:nvPicPr>
            <p:cNvPr id="139" name="Picture 138" descr="checkmark.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293434" y="4956639"/>
              <a:ext cx="457200" cy="399422"/>
            </a:xfrm>
            <a:prstGeom prst="rect">
              <a:avLst/>
            </a:prstGeom>
          </p:spPr>
        </p:pic>
        <p:sp>
          <p:nvSpPr>
            <p:cNvPr id="140" name="TextBox 139"/>
            <p:cNvSpPr txBox="1"/>
            <p:nvPr/>
          </p:nvSpPr>
          <p:spPr>
            <a:xfrm>
              <a:off x="4578463" y="5071517"/>
              <a:ext cx="762000" cy="253916"/>
            </a:xfrm>
            <a:prstGeom prst="rect">
              <a:avLst/>
            </a:prstGeom>
            <a:noFill/>
          </p:spPr>
          <p:txBody>
            <a:bodyPr wrap="square" rtlCol="0">
              <a:spAutoFit/>
            </a:bodyPr>
            <a:lstStyle/>
            <a:p>
              <a:r>
                <a:rPr lang="en-US" sz="1050" b="1" dirty="0" smtClean="0">
                  <a:solidFill>
                    <a:srgbClr val="008000"/>
                  </a:solidFill>
                </a:rPr>
                <a:t>NetFlow</a:t>
              </a:r>
              <a:endParaRPr lang="en-US" sz="1050" b="1" dirty="0">
                <a:solidFill>
                  <a:srgbClr val="008000"/>
                </a:solidFill>
              </a:endParaRPr>
            </a:p>
          </p:txBody>
        </p:sp>
      </p:grpSp>
      <p:sp>
        <p:nvSpPr>
          <p:cNvPr id="2" name="Title 1"/>
          <p:cNvSpPr>
            <a:spLocks noGrp="1"/>
          </p:cNvSpPr>
          <p:nvPr>
            <p:ph type="title"/>
          </p:nvPr>
        </p:nvSpPr>
        <p:spPr/>
        <p:txBody>
          <a:bodyPr/>
          <a:lstStyle/>
          <a:p>
            <a:r>
              <a:rPr lang="en-US" b="0" dirty="0"/>
              <a:t>Internal </a:t>
            </a:r>
            <a:r>
              <a:rPr lang="en-US" b="0" dirty="0" smtClean="0"/>
              <a:t>Visibility Through NetFlow</a:t>
            </a:r>
            <a:endParaRPr lang="en-US" b="0" dirty="0"/>
          </a:p>
        </p:txBody>
      </p:sp>
      <p:sp>
        <p:nvSpPr>
          <p:cNvPr id="141" name="Line 8"/>
          <p:cNvSpPr>
            <a:spLocks noChangeShapeType="1"/>
          </p:cNvSpPr>
          <p:nvPr/>
        </p:nvSpPr>
        <p:spPr bwMode="auto">
          <a:xfrm flipH="1">
            <a:off x="3537171" y="4236037"/>
            <a:ext cx="566123" cy="541958"/>
          </a:xfrm>
          <a:prstGeom prst="line">
            <a:avLst/>
          </a:prstGeom>
          <a:noFill/>
          <a:ln w="28575" cap="rnd" cmpd="sng" algn="ctr">
            <a:solidFill>
              <a:srgbClr val="E8AD3B"/>
            </a:solidFill>
            <a:prstDash val="sysDash"/>
            <a:round/>
            <a:headEnd type="none" w="med" len="med"/>
            <a:tailEnd w="med" len="med"/>
          </a:ln>
          <a:effectLst>
            <a:glow rad="63500">
              <a:schemeClr val="bg1">
                <a:alpha val="77000"/>
              </a:schemeClr>
            </a:glow>
          </a:effectLst>
        </p:spPr>
        <p:txBody>
          <a:bodyPr wrap="none" anchor="ctr"/>
          <a:lstStyle/>
          <a:p>
            <a:pPr>
              <a:defRPr/>
            </a:pPr>
            <a:endParaRPr lang="en-US">
              <a:ea typeface="+mn-ea"/>
              <a:cs typeface="+mn-cs"/>
            </a:endParaRPr>
          </a:p>
        </p:txBody>
      </p:sp>
      <p:sp>
        <p:nvSpPr>
          <p:cNvPr id="142" name="Line 8"/>
          <p:cNvSpPr>
            <a:spLocks noChangeShapeType="1"/>
          </p:cNvSpPr>
          <p:nvPr/>
        </p:nvSpPr>
        <p:spPr bwMode="auto">
          <a:xfrm flipH="1">
            <a:off x="2129353" y="3462821"/>
            <a:ext cx="566123" cy="541958"/>
          </a:xfrm>
          <a:prstGeom prst="line">
            <a:avLst/>
          </a:prstGeom>
          <a:noFill/>
          <a:ln w="28575" cap="rnd" cmpd="sng" algn="ctr">
            <a:solidFill>
              <a:srgbClr val="E8AD3B"/>
            </a:solidFill>
            <a:prstDash val="sysDash"/>
            <a:round/>
            <a:headEnd type="none" w="med" len="med"/>
            <a:tailEnd w="med" len="med"/>
          </a:ln>
          <a:effectLst>
            <a:glow rad="63500">
              <a:schemeClr val="bg1">
                <a:alpha val="77000"/>
              </a:schemeClr>
            </a:glow>
          </a:effectLst>
        </p:spPr>
        <p:txBody>
          <a:bodyPr wrap="none" anchor="ctr"/>
          <a:lstStyle/>
          <a:p>
            <a:pPr>
              <a:defRPr/>
            </a:pPr>
            <a:endParaRPr lang="en-US">
              <a:ea typeface="+mn-ea"/>
              <a:cs typeface="+mn-cs"/>
            </a:endParaRPr>
          </a:p>
        </p:txBody>
      </p:sp>
      <p:sp>
        <p:nvSpPr>
          <p:cNvPr id="144" name="Line 7"/>
          <p:cNvSpPr>
            <a:spLocks noChangeShapeType="1"/>
          </p:cNvSpPr>
          <p:nvPr/>
        </p:nvSpPr>
        <p:spPr bwMode="auto">
          <a:xfrm>
            <a:off x="4177680" y="4201661"/>
            <a:ext cx="1460341" cy="771659"/>
          </a:xfrm>
          <a:prstGeom prst="line">
            <a:avLst/>
          </a:prstGeom>
          <a:noFill/>
          <a:ln w="28575" cap="rnd" cmpd="sng" algn="ctr">
            <a:solidFill>
              <a:srgbClr val="E8AD3B"/>
            </a:solidFill>
            <a:prstDash val="sysDash"/>
            <a:round/>
            <a:headEnd type="none" w="med" len="med"/>
            <a:tailEnd w="med" len="med"/>
          </a:ln>
          <a:effectLst>
            <a:glow rad="63500">
              <a:schemeClr val="bg1">
                <a:alpha val="77000"/>
              </a:schemeClr>
            </a:glow>
          </a:effectLst>
        </p:spPr>
        <p:txBody>
          <a:bodyPr wrap="none" anchor="ctr"/>
          <a:lstStyle/>
          <a:p>
            <a:pPr>
              <a:defRPr/>
            </a:pPr>
            <a:endParaRPr lang="en-US">
              <a:ea typeface="+mn-ea"/>
              <a:cs typeface="+mn-cs"/>
            </a:endParaRPr>
          </a:p>
        </p:txBody>
      </p:sp>
      <p:sp>
        <p:nvSpPr>
          <p:cNvPr id="147" name="Line 8"/>
          <p:cNvSpPr>
            <a:spLocks noChangeShapeType="1"/>
          </p:cNvSpPr>
          <p:nvPr/>
        </p:nvSpPr>
        <p:spPr bwMode="auto">
          <a:xfrm flipH="1">
            <a:off x="5071898" y="4970008"/>
            <a:ext cx="566123" cy="541958"/>
          </a:xfrm>
          <a:prstGeom prst="line">
            <a:avLst/>
          </a:prstGeom>
          <a:noFill/>
          <a:ln w="28575" cap="rnd" cmpd="sng" algn="ctr">
            <a:solidFill>
              <a:srgbClr val="E8AD3B"/>
            </a:solidFill>
            <a:prstDash val="sysDash"/>
            <a:round/>
            <a:headEnd type="none" w="med" len="med"/>
            <a:tailEnd w="med" len="med"/>
          </a:ln>
          <a:effectLst>
            <a:glow rad="63500">
              <a:schemeClr val="bg1">
                <a:alpha val="77000"/>
              </a:schemeClr>
            </a:glow>
          </a:effectLst>
        </p:spPr>
        <p:txBody>
          <a:bodyPr wrap="none" anchor="ctr"/>
          <a:lstStyle/>
          <a:p>
            <a:pPr>
              <a:defRPr/>
            </a:pPr>
            <a:endParaRPr lang="en-US">
              <a:ea typeface="+mn-ea"/>
              <a:cs typeface="+mn-cs"/>
            </a:endParaRPr>
          </a:p>
        </p:txBody>
      </p:sp>
      <p:grpSp>
        <p:nvGrpSpPr>
          <p:cNvPr id="11" name="Group 10"/>
          <p:cNvGrpSpPr/>
          <p:nvPr/>
        </p:nvGrpSpPr>
        <p:grpSpPr>
          <a:xfrm>
            <a:off x="4424058" y="2432177"/>
            <a:ext cx="1047029" cy="399422"/>
            <a:chOff x="4274636" y="2485537"/>
            <a:chExt cx="1047029" cy="399422"/>
          </a:xfrm>
        </p:grpSpPr>
        <p:pic>
          <p:nvPicPr>
            <p:cNvPr id="148" name="Picture 147" descr="checkmark.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274636" y="2485537"/>
              <a:ext cx="457200" cy="399422"/>
            </a:xfrm>
            <a:prstGeom prst="rect">
              <a:avLst/>
            </a:prstGeom>
          </p:spPr>
        </p:pic>
        <p:sp>
          <p:nvSpPr>
            <p:cNvPr id="149" name="TextBox 148"/>
            <p:cNvSpPr txBox="1"/>
            <p:nvPr/>
          </p:nvSpPr>
          <p:spPr>
            <a:xfrm>
              <a:off x="4559665" y="2600415"/>
              <a:ext cx="762000" cy="253916"/>
            </a:xfrm>
            <a:prstGeom prst="rect">
              <a:avLst/>
            </a:prstGeom>
            <a:noFill/>
          </p:spPr>
          <p:txBody>
            <a:bodyPr wrap="square" rtlCol="0">
              <a:spAutoFit/>
            </a:bodyPr>
            <a:lstStyle/>
            <a:p>
              <a:r>
                <a:rPr lang="en-US" sz="1050" b="1" dirty="0" smtClean="0">
                  <a:solidFill>
                    <a:srgbClr val="008000"/>
                  </a:solidFill>
                </a:rPr>
                <a:t>NetFlow</a:t>
              </a:r>
              <a:endParaRPr lang="en-US" sz="1050" b="1" dirty="0">
                <a:solidFill>
                  <a:srgbClr val="008000"/>
                </a:solidFill>
              </a:endParaRPr>
            </a:p>
          </p:txBody>
        </p:sp>
      </p:grpSp>
      <p:pic>
        <p:nvPicPr>
          <p:cNvPr id="117" name="Picture 116" descr="firewall-icon.pn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4578523" y="2741592"/>
            <a:ext cx="821341" cy="821341"/>
          </a:xfrm>
          <a:prstGeom prst="rect">
            <a:avLst/>
          </a:prstGeom>
        </p:spPr>
      </p:pic>
      <p:grpSp>
        <p:nvGrpSpPr>
          <p:cNvPr id="14" name="Group 13"/>
          <p:cNvGrpSpPr/>
          <p:nvPr/>
        </p:nvGrpSpPr>
        <p:grpSpPr>
          <a:xfrm>
            <a:off x="5776319" y="4472231"/>
            <a:ext cx="1524000" cy="918388"/>
            <a:chOff x="5776319" y="4472231"/>
            <a:chExt cx="1524000" cy="918388"/>
          </a:xfrm>
        </p:grpSpPr>
        <p:sp>
          <p:nvSpPr>
            <p:cNvPr id="76" name="TextBox 75"/>
            <p:cNvSpPr txBox="1"/>
            <p:nvPr/>
          </p:nvSpPr>
          <p:spPr>
            <a:xfrm>
              <a:off x="5776319" y="5113620"/>
              <a:ext cx="1524000" cy="276999"/>
            </a:xfrm>
            <a:prstGeom prst="rect">
              <a:avLst/>
            </a:prstGeom>
            <a:noFill/>
          </p:spPr>
          <p:txBody>
            <a:bodyPr wrap="square" rtlCol="0">
              <a:spAutoFit/>
            </a:bodyPr>
            <a:lstStyle/>
            <a:p>
              <a:pPr algn="ctr"/>
              <a:r>
                <a:rPr lang="en-US" sz="1200" dirty="0" smtClean="0"/>
                <a:t>NetFlow Collector</a:t>
              </a:r>
              <a:endParaRPr lang="en-US" sz="1200" dirty="0"/>
            </a:p>
          </p:txBody>
        </p:sp>
        <p:pic>
          <p:nvPicPr>
            <p:cNvPr id="13" name="Picture 12" descr="FlowCollector.png"/>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6126882" y="4472231"/>
              <a:ext cx="741083" cy="696618"/>
            </a:xfrm>
            <a:prstGeom prst="rect">
              <a:avLst/>
            </a:prstGeom>
          </p:spPr>
        </p:pic>
      </p:grpSp>
      <p:pic>
        <p:nvPicPr>
          <p:cNvPr id="96" name="Picture 41"/>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1481924" y="3958945"/>
            <a:ext cx="630709" cy="269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 name="Picture 18"/>
          <p:cNvPicPr>
            <a:picLocks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3698215" y="3855584"/>
            <a:ext cx="405079" cy="588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Picture 41"/>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2891006" y="4722347"/>
            <a:ext cx="630709" cy="269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 name="Picture 41"/>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4441189" y="5495651"/>
            <a:ext cx="630709" cy="269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99" descr="iPod.png"/>
          <p:cNvPicPr>
            <a:picLocks noChangeAspect="1"/>
          </p:cNvPicPr>
          <p:nvPr/>
        </p:nvPicPr>
        <p:blipFill>
          <a:blip r:embed="rId12">
            <a:extLst>
              <a:ext uri="{28A0092B-C50C-407E-A947-70E740481C1C}">
                <a14:useLocalDpi xmlns:a14="http://schemas.microsoft.com/office/drawing/2010/main"/>
              </a:ext>
            </a:extLst>
          </a:blip>
          <a:stretch>
            <a:fillRect/>
          </a:stretch>
        </p:blipFill>
        <p:spPr>
          <a:xfrm>
            <a:off x="691640" y="4029552"/>
            <a:ext cx="469900" cy="469900"/>
          </a:xfrm>
          <a:prstGeom prst="rect">
            <a:avLst/>
          </a:prstGeom>
        </p:spPr>
      </p:pic>
      <p:pic>
        <p:nvPicPr>
          <p:cNvPr id="112" name="Picture 111" descr="iPad.png"/>
          <p:cNvPicPr>
            <a:picLocks noChangeAspect="1"/>
          </p:cNvPicPr>
          <p:nvPr/>
        </p:nvPicPr>
        <p:blipFill>
          <a:blip r:embed="rId13">
            <a:extLst>
              <a:ext uri="{28A0092B-C50C-407E-A947-70E740481C1C}">
                <a14:useLocalDpi xmlns:a14="http://schemas.microsoft.com/office/drawing/2010/main"/>
              </a:ext>
            </a:extLst>
          </a:blip>
          <a:stretch>
            <a:fillRect/>
          </a:stretch>
        </p:blipFill>
        <p:spPr>
          <a:xfrm>
            <a:off x="3487413" y="5522314"/>
            <a:ext cx="728013" cy="728013"/>
          </a:xfrm>
          <a:prstGeom prst="rect">
            <a:avLst/>
          </a:prstGeom>
        </p:spPr>
      </p:pic>
    </p:spTree>
    <p:extLst>
      <p:ext uri="{BB962C8B-B14F-4D97-AF65-F5344CB8AC3E}">
        <p14:creationId xmlns:p14="http://schemas.microsoft.com/office/powerpoint/2010/main" val="2466642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Transactional Audits of ALL activities</a:t>
            </a:r>
            <a:endParaRPr lang="en-US" dirty="0"/>
          </a:p>
        </p:txBody>
      </p:sp>
      <p:pic>
        <p:nvPicPr>
          <p:cNvPr id="4" name="Picture 3" descr="image[2].png"/>
          <p:cNvPicPr>
            <a:picLocks noChangeAspect="1"/>
          </p:cNvPicPr>
          <p:nvPr/>
        </p:nvPicPr>
        <p:blipFill>
          <a:blip r:embed="rId2" cstate="print"/>
          <a:srcRect l="641" r="905"/>
          <a:stretch>
            <a:fillRect/>
          </a:stretch>
        </p:blipFill>
        <p:spPr>
          <a:xfrm>
            <a:off x="385143" y="904730"/>
            <a:ext cx="5676906" cy="4242804"/>
          </a:xfrm>
          <a:prstGeom prst="rect">
            <a:avLst/>
          </a:prstGeom>
          <a:ln>
            <a:solidFill>
              <a:schemeClr val="tx1"/>
            </a:solidFill>
          </a:ln>
          <a:effectLst>
            <a:reflection blurRad="6350" stA="52000" endA="300" endPos="35000" dir="5400000" sy="-100000" algn="bl" rotWithShape="0"/>
          </a:effectLst>
        </p:spPr>
      </p:pic>
      <p:grpSp>
        <p:nvGrpSpPr>
          <p:cNvPr id="5" name="Group 22"/>
          <p:cNvGrpSpPr/>
          <p:nvPr/>
        </p:nvGrpSpPr>
        <p:grpSpPr>
          <a:xfrm>
            <a:off x="2420679" y="1197641"/>
            <a:ext cx="199853" cy="1012825"/>
            <a:chOff x="2178223" y="1851024"/>
            <a:chExt cx="199853" cy="1012825"/>
          </a:xfrm>
        </p:grpSpPr>
        <p:sp>
          <p:nvSpPr>
            <p:cNvPr id="6" name="Rectangle 5"/>
            <p:cNvSpPr/>
            <p:nvPr/>
          </p:nvSpPr>
          <p:spPr bwMode="auto">
            <a:xfrm>
              <a:off x="2194098" y="1851024"/>
              <a:ext cx="183978" cy="53975"/>
            </a:xfrm>
            <a:prstGeom prst="rect">
              <a:avLst/>
            </a:prstGeom>
            <a:solidFill>
              <a:srgbClr val="BFBFBF">
                <a:alpha val="89000"/>
              </a:srgbClr>
            </a:solidFill>
            <a:ln w="9525" cap="flat" cmpd="sng" algn="ctr">
              <a:noFill/>
              <a:prstDash val="solid"/>
              <a:round/>
              <a:headEnd type="none" w="med" len="med"/>
              <a:tailEnd type="none" w="med" len="med"/>
            </a:ln>
            <a:effectLst>
              <a:glow rad="25400">
                <a:schemeClr val="bg1">
                  <a:alpha val="62000"/>
                </a:schemeClr>
              </a:glow>
            </a:effectLst>
          </p:spPr>
          <p:txBody>
            <a:bodyPr vert="horz" wrap="square" lIns="91440" tIns="45720" rIns="91440" bIns="45720" numCol="1" rtlCol="0" anchor="t" anchorCtr="0" compatLnSpc="1">
              <a:prstTxWarp prst="textNoShape">
                <a:avLst/>
              </a:prstTxWarp>
              <a:spAutoFit/>
            </a:bodyPr>
            <a:lstStyle/>
            <a:p>
              <a:pPr algn="ctr" defTabSz="914400" eaLnBrk="0" fontAlgn="base" hangingPunct="0">
                <a:spcBef>
                  <a:spcPct val="0"/>
                </a:spcBef>
                <a:spcAft>
                  <a:spcPct val="0"/>
                </a:spcAft>
              </a:pPr>
              <a:endParaRPr lang="en-US" dirty="0" smtClean="0">
                <a:solidFill>
                  <a:srgbClr val="808080"/>
                </a:solidFill>
                <a:latin typeface="Helvetica CE 55 Roman" pitchFamily="2" charset="-52"/>
              </a:endParaRPr>
            </a:p>
          </p:txBody>
        </p:sp>
        <p:sp>
          <p:nvSpPr>
            <p:cNvPr id="7" name="Rectangle 6"/>
            <p:cNvSpPr/>
            <p:nvPr/>
          </p:nvSpPr>
          <p:spPr bwMode="auto">
            <a:xfrm>
              <a:off x="2190923" y="1971674"/>
              <a:ext cx="183978" cy="53975"/>
            </a:xfrm>
            <a:prstGeom prst="rect">
              <a:avLst/>
            </a:prstGeom>
            <a:solidFill>
              <a:srgbClr val="BFBFBF">
                <a:alpha val="89000"/>
              </a:srgbClr>
            </a:solidFill>
            <a:ln w="9525" cap="flat" cmpd="sng" algn="ctr">
              <a:noFill/>
              <a:prstDash val="solid"/>
              <a:round/>
              <a:headEnd type="none" w="med" len="med"/>
              <a:tailEnd type="none" w="med" len="med"/>
            </a:ln>
            <a:effectLst>
              <a:glow rad="25400">
                <a:schemeClr val="bg1">
                  <a:alpha val="62000"/>
                </a:schemeClr>
              </a:glow>
            </a:effectLst>
          </p:spPr>
          <p:txBody>
            <a:bodyPr vert="horz" wrap="square" lIns="91440" tIns="45720" rIns="91440" bIns="45720" numCol="1" rtlCol="0" anchor="t" anchorCtr="0" compatLnSpc="1">
              <a:prstTxWarp prst="textNoShape">
                <a:avLst/>
              </a:prstTxWarp>
              <a:spAutoFit/>
            </a:bodyPr>
            <a:lstStyle/>
            <a:p>
              <a:pPr algn="ctr" defTabSz="914400" eaLnBrk="0" fontAlgn="base" hangingPunct="0">
                <a:spcBef>
                  <a:spcPct val="0"/>
                </a:spcBef>
                <a:spcAft>
                  <a:spcPct val="0"/>
                </a:spcAft>
              </a:pPr>
              <a:endParaRPr lang="en-US" dirty="0" smtClean="0">
                <a:solidFill>
                  <a:srgbClr val="808080"/>
                </a:solidFill>
                <a:latin typeface="Helvetica CE 55 Roman" pitchFamily="2" charset="-52"/>
              </a:endParaRPr>
            </a:p>
          </p:txBody>
        </p:sp>
        <p:sp>
          <p:nvSpPr>
            <p:cNvPr id="8" name="Rectangle 7"/>
            <p:cNvSpPr/>
            <p:nvPr/>
          </p:nvSpPr>
          <p:spPr bwMode="auto">
            <a:xfrm>
              <a:off x="2190923" y="2092324"/>
              <a:ext cx="183978" cy="53975"/>
            </a:xfrm>
            <a:prstGeom prst="rect">
              <a:avLst/>
            </a:prstGeom>
            <a:solidFill>
              <a:srgbClr val="BFBFBF">
                <a:alpha val="89000"/>
              </a:srgbClr>
            </a:solidFill>
            <a:ln w="9525" cap="flat" cmpd="sng" algn="ctr">
              <a:noFill/>
              <a:prstDash val="solid"/>
              <a:round/>
              <a:headEnd type="none" w="med" len="med"/>
              <a:tailEnd type="none" w="med" len="med"/>
            </a:ln>
            <a:effectLst>
              <a:glow rad="25400">
                <a:schemeClr val="bg1">
                  <a:alpha val="62000"/>
                </a:schemeClr>
              </a:glow>
            </a:effectLst>
          </p:spPr>
          <p:txBody>
            <a:bodyPr vert="horz" wrap="square" lIns="91440" tIns="45720" rIns="91440" bIns="45720" numCol="1" rtlCol="0" anchor="t" anchorCtr="0" compatLnSpc="1">
              <a:prstTxWarp prst="textNoShape">
                <a:avLst/>
              </a:prstTxWarp>
              <a:spAutoFit/>
            </a:bodyPr>
            <a:lstStyle/>
            <a:p>
              <a:pPr algn="ctr" defTabSz="914400" eaLnBrk="0" fontAlgn="base" hangingPunct="0">
                <a:spcBef>
                  <a:spcPct val="0"/>
                </a:spcBef>
                <a:spcAft>
                  <a:spcPct val="0"/>
                </a:spcAft>
              </a:pPr>
              <a:endParaRPr lang="en-US" dirty="0" smtClean="0">
                <a:solidFill>
                  <a:srgbClr val="808080"/>
                </a:solidFill>
                <a:latin typeface="Helvetica CE 55 Roman" pitchFamily="2" charset="-52"/>
              </a:endParaRPr>
            </a:p>
          </p:txBody>
        </p:sp>
        <p:sp>
          <p:nvSpPr>
            <p:cNvPr id="9" name="Rectangle 8"/>
            <p:cNvSpPr/>
            <p:nvPr/>
          </p:nvSpPr>
          <p:spPr bwMode="auto">
            <a:xfrm>
              <a:off x="2187748" y="2212974"/>
              <a:ext cx="183978" cy="53975"/>
            </a:xfrm>
            <a:prstGeom prst="rect">
              <a:avLst/>
            </a:prstGeom>
            <a:solidFill>
              <a:srgbClr val="BFBFBF">
                <a:alpha val="89000"/>
              </a:srgbClr>
            </a:solidFill>
            <a:ln w="9525" cap="flat" cmpd="sng" algn="ctr">
              <a:noFill/>
              <a:prstDash val="solid"/>
              <a:round/>
              <a:headEnd type="none" w="med" len="med"/>
              <a:tailEnd type="none" w="med" len="med"/>
            </a:ln>
            <a:effectLst>
              <a:glow rad="25400">
                <a:schemeClr val="bg1">
                  <a:alpha val="62000"/>
                </a:schemeClr>
              </a:glow>
            </a:effectLst>
          </p:spPr>
          <p:txBody>
            <a:bodyPr vert="horz" wrap="square" lIns="91440" tIns="45720" rIns="91440" bIns="45720" numCol="1" rtlCol="0" anchor="t" anchorCtr="0" compatLnSpc="1">
              <a:prstTxWarp prst="textNoShape">
                <a:avLst/>
              </a:prstTxWarp>
              <a:spAutoFit/>
            </a:bodyPr>
            <a:lstStyle/>
            <a:p>
              <a:pPr algn="ctr" defTabSz="914400" eaLnBrk="0" fontAlgn="base" hangingPunct="0">
                <a:spcBef>
                  <a:spcPct val="0"/>
                </a:spcBef>
                <a:spcAft>
                  <a:spcPct val="0"/>
                </a:spcAft>
              </a:pPr>
              <a:endParaRPr lang="en-US" dirty="0" smtClean="0">
                <a:solidFill>
                  <a:srgbClr val="808080"/>
                </a:solidFill>
                <a:latin typeface="Helvetica CE 55 Roman" pitchFamily="2" charset="-52"/>
              </a:endParaRPr>
            </a:p>
          </p:txBody>
        </p:sp>
        <p:sp>
          <p:nvSpPr>
            <p:cNvPr id="10" name="Rectangle 9"/>
            <p:cNvSpPr/>
            <p:nvPr/>
          </p:nvSpPr>
          <p:spPr bwMode="auto">
            <a:xfrm>
              <a:off x="2184573" y="2333624"/>
              <a:ext cx="183978" cy="53975"/>
            </a:xfrm>
            <a:prstGeom prst="rect">
              <a:avLst/>
            </a:prstGeom>
            <a:solidFill>
              <a:srgbClr val="BFBFBF">
                <a:alpha val="89000"/>
              </a:srgbClr>
            </a:solidFill>
            <a:ln w="9525" cap="flat" cmpd="sng" algn="ctr">
              <a:noFill/>
              <a:prstDash val="solid"/>
              <a:round/>
              <a:headEnd type="none" w="med" len="med"/>
              <a:tailEnd type="none" w="med" len="med"/>
            </a:ln>
            <a:effectLst>
              <a:glow rad="25400">
                <a:schemeClr val="bg1">
                  <a:alpha val="62000"/>
                </a:schemeClr>
              </a:glow>
            </a:effectLst>
          </p:spPr>
          <p:txBody>
            <a:bodyPr vert="horz" wrap="square" lIns="91440" tIns="45720" rIns="91440" bIns="45720" numCol="1" rtlCol="0" anchor="t" anchorCtr="0" compatLnSpc="1">
              <a:prstTxWarp prst="textNoShape">
                <a:avLst/>
              </a:prstTxWarp>
              <a:spAutoFit/>
            </a:bodyPr>
            <a:lstStyle/>
            <a:p>
              <a:pPr algn="ctr" defTabSz="914400" eaLnBrk="0" fontAlgn="base" hangingPunct="0">
                <a:spcBef>
                  <a:spcPct val="0"/>
                </a:spcBef>
                <a:spcAft>
                  <a:spcPct val="0"/>
                </a:spcAft>
              </a:pPr>
              <a:endParaRPr lang="en-US" dirty="0" smtClean="0">
                <a:solidFill>
                  <a:srgbClr val="808080"/>
                </a:solidFill>
                <a:latin typeface="Helvetica CE 55 Roman" pitchFamily="2" charset="-52"/>
              </a:endParaRPr>
            </a:p>
          </p:txBody>
        </p:sp>
        <p:sp>
          <p:nvSpPr>
            <p:cNvPr id="11" name="Rectangle 10"/>
            <p:cNvSpPr/>
            <p:nvPr/>
          </p:nvSpPr>
          <p:spPr bwMode="auto">
            <a:xfrm>
              <a:off x="2184573" y="2454274"/>
              <a:ext cx="183978" cy="53975"/>
            </a:xfrm>
            <a:prstGeom prst="rect">
              <a:avLst/>
            </a:prstGeom>
            <a:solidFill>
              <a:srgbClr val="BFBFBF">
                <a:alpha val="89000"/>
              </a:srgbClr>
            </a:solidFill>
            <a:ln w="9525" cap="flat" cmpd="sng" algn="ctr">
              <a:noFill/>
              <a:prstDash val="solid"/>
              <a:round/>
              <a:headEnd type="none" w="med" len="med"/>
              <a:tailEnd type="none" w="med" len="med"/>
            </a:ln>
            <a:effectLst>
              <a:glow rad="25400">
                <a:schemeClr val="bg1">
                  <a:alpha val="62000"/>
                </a:schemeClr>
              </a:glow>
            </a:effectLst>
          </p:spPr>
          <p:txBody>
            <a:bodyPr vert="horz" wrap="square" lIns="91440" tIns="45720" rIns="91440" bIns="45720" numCol="1" rtlCol="0" anchor="t" anchorCtr="0" compatLnSpc="1">
              <a:prstTxWarp prst="textNoShape">
                <a:avLst/>
              </a:prstTxWarp>
              <a:spAutoFit/>
            </a:bodyPr>
            <a:lstStyle/>
            <a:p>
              <a:pPr algn="ctr" defTabSz="914400" eaLnBrk="0" fontAlgn="base" hangingPunct="0">
                <a:spcBef>
                  <a:spcPct val="0"/>
                </a:spcBef>
                <a:spcAft>
                  <a:spcPct val="0"/>
                </a:spcAft>
              </a:pPr>
              <a:endParaRPr lang="en-US" dirty="0" smtClean="0">
                <a:solidFill>
                  <a:srgbClr val="808080"/>
                </a:solidFill>
                <a:latin typeface="Helvetica CE 55 Roman" pitchFamily="2" charset="-52"/>
              </a:endParaRPr>
            </a:p>
          </p:txBody>
        </p:sp>
        <p:sp>
          <p:nvSpPr>
            <p:cNvPr id="12" name="Rectangle 11"/>
            <p:cNvSpPr/>
            <p:nvPr/>
          </p:nvSpPr>
          <p:spPr bwMode="auto">
            <a:xfrm>
              <a:off x="2181398" y="2568574"/>
              <a:ext cx="183978" cy="53975"/>
            </a:xfrm>
            <a:prstGeom prst="rect">
              <a:avLst/>
            </a:prstGeom>
            <a:solidFill>
              <a:srgbClr val="BFBFBF">
                <a:alpha val="89000"/>
              </a:srgbClr>
            </a:solidFill>
            <a:ln w="9525" cap="flat" cmpd="sng" algn="ctr">
              <a:noFill/>
              <a:prstDash val="solid"/>
              <a:round/>
              <a:headEnd type="none" w="med" len="med"/>
              <a:tailEnd type="none" w="med" len="med"/>
            </a:ln>
            <a:effectLst>
              <a:glow rad="25400">
                <a:schemeClr val="bg1">
                  <a:alpha val="62000"/>
                </a:schemeClr>
              </a:glow>
            </a:effectLst>
          </p:spPr>
          <p:txBody>
            <a:bodyPr vert="horz" wrap="square" lIns="91440" tIns="45720" rIns="91440" bIns="45720" numCol="1" rtlCol="0" anchor="t" anchorCtr="0" compatLnSpc="1">
              <a:prstTxWarp prst="textNoShape">
                <a:avLst/>
              </a:prstTxWarp>
              <a:spAutoFit/>
            </a:bodyPr>
            <a:lstStyle/>
            <a:p>
              <a:pPr algn="ctr" defTabSz="914400" eaLnBrk="0" fontAlgn="base" hangingPunct="0">
                <a:spcBef>
                  <a:spcPct val="0"/>
                </a:spcBef>
                <a:spcAft>
                  <a:spcPct val="0"/>
                </a:spcAft>
              </a:pPr>
              <a:endParaRPr lang="en-US" dirty="0" smtClean="0">
                <a:solidFill>
                  <a:srgbClr val="808080"/>
                </a:solidFill>
                <a:latin typeface="Helvetica CE 55 Roman" pitchFamily="2" charset="-52"/>
              </a:endParaRPr>
            </a:p>
          </p:txBody>
        </p:sp>
        <p:sp>
          <p:nvSpPr>
            <p:cNvPr id="13" name="Rectangle 12"/>
            <p:cNvSpPr/>
            <p:nvPr/>
          </p:nvSpPr>
          <p:spPr bwMode="auto">
            <a:xfrm>
              <a:off x="2178223" y="2689224"/>
              <a:ext cx="183978" cy="53975"/>
            </a:xfrm>
            <a:prstGeom prst="rect">
              <a:avLst/>
            </a:prstGeom>
            <a:solidFill>
              <a:srgbClr val="BFBFBF">
                <a:alpha val="89000"/>
              </a:srgbClr>
            </a:solidFill>
            <a:ln w="9525" cap="flat" cmpd="sng" algn="ctr">
              <a:noFill/>
              <a:prstDash val="solid"/>
              <a:round/>
              <a:headEnd type="none" w="med" len="med"/>
              <a:tailEnd type="none" w="med" len="med"/>
            </a:ln>
            <a:effectLst>
              <a:glow rad="25400">
                <a:schemeClr val="bg1">
                  <a:alpha val="62000"/>
                </a:schemeClr>
              </a:glow>
            </a:effectLst>
          </p:spPr>
          <p:txBody>
            <a:bodyPr vert="horz" wrap="square" lIns="91440" tIns="45720" rIns="91440" bIns="45720" numCol="1" rtlCol="0" anchor="t" anchorCtr="0" compatLnSpc="1">
              <a:prstTxWarp prst="textNoShape">
                <a:avLst/>
              </a:prstTxWarp>
              <a:spAutoFit/>
            </a:bodyPr>
            <a:lstStyle/>
            <a:p>
              <a:pPr algn="ctr" defTabSz="914400" eaLnBrk="0" fontAlgn="base" hangingPunct="0">
                <a:spcBef>
                  <a:spcPct val="0"/>
                </a:spcBef>
                <a:spcAft>
                  <a:spcPct val="0"/>
                </a:spcAft>
              </a:pPr>
              <a:endParaRPr lang="en-US" dirty="0" smtClean="0">
                <a:solidFill>
                  <a:srgbClr val="808080"/>
                </a:solidFill>
                <a:latin typeface="Helvetica CE 55 Roman" pitchFamily="2" charset="-52"/>
              </a:endParaRPr>
            </a:p>
          </p:txBody>
        </p:sp>
        <p:sp>
          <p:nvSpPr>
            <p:cNvPr id="14" name="Rectangle 13"/>
            <p:cNvSpPr/>
            <p:nvPr/>
          </p:nvSpPr>
          <p:spPr bwMode="auto">
            <a:xfrm>
              <a:off x="2178223" y="2809874"/>
              <a:ext cx="183978" cy="53975"/>
            </a:xfrm>
            <a:prstGeom prst="rect">
              <a:avLst/>
            </a:prstGeom>
            <a:solidFill>
              <a:srgbClr val="BFBFBF">
                <a:alpha val="89000"/>
              </a:srgbClr>
            </a:solidFill>
            <a:ln w="9525" cap="flat" cmpd="sng" algn="ctr">
              <a:noFill/>
              <a:prstDash val="solid"/>
              <a:round/>
              <a:headEnd type="none" w="med" len="med"/>
              <a:tailEnd type="none" w="med" len="med"/>
            </a:ln>
            <a:effectLst>
              <a:glow rad="25400">
                <a:schemeClr val="bg1">
                  <a:alpha val="62000"/>
                </a:schemeClr>
              </a:glow>
            </a:effectLst>
          </p:spPr>
          <p:txBody>
            <a:bodyPr vert="horz" wrap="square" lIns="91440" tIns="45720" rIns="91440" bIns="45720" numCol="1" rtlCol="0" anchor="t" anchorCtr="0" compatLnSpc="1">
              <a:prstTxWarp prst="textNoShape">
                <a:avLst/>
              </a:prstTxWarp>
              <a:spAutoFit/>
            </a:bodyPr>
            <a:lstStyle/>
            <a:p>
              <a:pPr algn="ctr" defTabSz="914400" eaLnBrk="0" fontAlgn="base" hangingPunct="0">
                <a:spcBef>
                  <a:spcPct val="0"/>
                </a:spcBef>
                <a:spcAft>
                  <a:spcPct val="0"/>
                </a:spcAft>
              </a:pPr>
              <a:endParaRPr lang="en-US" dirty="0" smtClean="0">
                <a:solidFill>
                  <a:srgbClr val="808080"/>
                </a:solidFill>
                <a:latin typeface="Helvetica CE 55 Roman" pitchFamily="2" charset="-52"/>
              </a:endParaRPr>
            </a:p>
          </p:txBody>
        </p:sp>
      </p:grpSp>
      <p:grpSp>
        <p:nvGrpSpPr>
          <p:cNvPr id="15" name="Group 23"/>
          <p:cNvGrpSpPr/>
          <p:nvPr/>
        </p:nvGrpSpPr>
        <p:grpSpPr>
          <a:xfrm>
            <a:off x="2425034" y="2284035"/>
            <a:ext cx="199853" cy="1012825"/>
            <a:chOff x="2178223" y="1851024"/>
            <a:chExt cx="199853" cy="1012825"/>
          </a:xfrm>
        </p:grpSpPr>
        <p:sp>
          <p:nvSpPr>
            <p:cNvPr id="16" name="Rectangle 15"/>
            <p:cNvSpPr/>
            <p:nvPr/>
          </p:nvSpPr>
          <p:spPr bwMode="auto">
            <a:xfrm>
              <a:off x="2194098" y="1851024"/>
              <a:ext cx="183978" cy="53975"/>
            </a:xfrm>
            <a:prstGeom prst="rect">
              <a:avLst/>
            </a:prstGeom>
            <a:solidFill>
              <a:srgbClr val="BFBFBF">
                <a:alpha val="89000"/>
              </a:srgbClr>
            </a:solidFill>
            <a:ln w="9525" cap="flat" cmpd="sng" algn="ctr">
              <a:noFill/>
              <a:prstDash val="solid"/>
              <a:round/>
              <a:headEnd type="none" w="med" len="med"/>
              <a:tailEnd type="none" w="med" len="med"/>
            </a:ln>
            <a:effectLst>
              <a:glow rad="25400">
                <a:schemeClr val="bg1">
                  <a:alpha val="62000"/>
                </a:schemeClr>
              </a:glow>
            </a:effectLst>
          </p:spPr>
          <p:txBody>
            <a:bodyPr vert="horz" wrap="square" lIns="91440" tIns="45720" rIns="91440" bIns="45720" numCol="1" rtlCol="0" anchor="t" anchorCtr="0" compatLnSpc="1">
              <a:prstTxWarp prst="textNoShape">
                <a:avLst/>
              </a:prstTxWarp>
              <a:spAutoFit/>
            </a:bodyPr>
            <a:lstStyle/>
            <a:p>
              <a:pPr algn="ctr" defTabSz="914400" eaLnBrk="0" fontAlgn="base" hangingPunct="0">
                <a:spcBef>
                  <a:spcPct val="0"/>
                </a:spcBef>
                <a:spcAft>
                  <a:spcPct val="0"/>
                </a:spcAft>
              </a:pPr>
              <a:endParaRPr lang="en-US" dirty="0" smtClean="0">
                <a:solidFill>
                  <a:srgbClr val="808080"/>
                </a:solidFill>
                <a:latin typeface="Helvetica CE 55 Roman" pitchFamily="2" charset="-52"/>
              </a:endParaRPr>
            </a:p>
          </p:txBody>
        </p:sp>
        <p:sp>
          <p:nvSpPr>
            <p:cNvPr id="17" name="Rectangle 16"/>
            <p:cNvSpPr/>
            <p:nvPr/>
          </p:nvSpPr>
          <p:spPr bwMode="auto">
            <a:xfrm>
              <a:off x="2190923" y="1971674"/>
              <a:ext cx="183978" cy="53975"/>
            </a:xfrm>
            <a:prstGeom prst="rect">
              <a:avLst/>
            </a:prstGeom>
            <a:solidFill>
              <a:srgbClr val="BFBFBF">
                <a:alpha val="89000"/>
              </a:srgbClr>
            </a:solidFill>
            <a:ln w="9525" cap="flat" cmpd="sng" algn="ctr">
              <a:noFill/>
              <a:prstDash val="solid"/>
              <a:round/>
              <a:headEnd type="none" w="med" len="med"/>
              <a:tailEnd type="none" w="med" len="med"/>
            </a:ln>
            <a:effectLst>
              <a:glow rad="25400">
                <a:schemeClr val="bg1">
                  <a:alpha val="62000"/>
                </a:schemeClr>
              </a:glow>
            </a:effectLst>
          </p:spPr>
          <p:txBody>
            <a:bodyPr vert="horz" wrap="square" lIns="91440" tIns="45720" rIns="91440" bIns="45720" numCol="1" rtlCol="0" anchor="t" anchorCtr="0" compatLnSpc="1">
              <a:prstTxWarp prst="textNoShape">
                <a:avLst/>
              </a:prstTxWarp>
              <a:spAutoFit/>
            </a:bodyPr>
            <a:lstStyle/>
            <a:p>
              <a:pPr algn="ctr" defTabSz="914400" eaLnBrk="0" fontAlgn="base" hangingPunct="0">
                <a:spcBef>
                  <a:spcPct val="0"/>
                </a:spcBef>
                <a:spcAft>
                  <a:spcPct val="0"/>
                </a:spcAft>
              </a:pPr>
              <a:endParaRPr lang="en-US" dirty="0" smtClean="0">
                <a:solidFill>
                  <a:srgbClr val="808080"/>
                </a:solidFill>
                <a:latin typeface="Helvetica CE 55 Roman" pitchFamily="2" charset="-52"/>
              </a:endParaRPr>
            </a:p>
          </p:txBody>
        </p:sp>
        <p:sp>
          <p:nvSpPr>
            <p:cNvPr id="18" name="Rectangle 17"/>
            <p:cNvSpPr/>
            <p:nvPr/>
          </p:nvSpPr>
          <p:spPr bwMode="auto">
            <a:xfrm>
              <a:off x="2190923" y="2092324"/>
              <a:ext cx="183978" cy="53975"/>
            </a:xfrm>
            <a:prstGeom prst="rect">
              <a:avLst/>
            </a:prstGeom>
            <a:solidFill>
              <a:srgbClr val="BFBFBF">
                <a:alpha val="89000"/>
              </a:srgbClr>
            </a:solidFill>
            <a:ln w="9525" cap="flat" cmpd="sng" algn="ctr">
              <a:noFill/>
              <a:prstDash val="solid"/>
              <a:round/>
              <a:headEnd type="none" w="med" len="med"/>
              <a:tailEnd type="none" w="med" len="med"/>
            </a:ln>
            <a:effectLst>
              <a:glow rad="25400">
                <a:schemeClr val="bg1">
                  <a:alpha val="62000"/>
                </a:schemeClr>
              </a:glow>
            </a:effectLst>
          </p:spPr>
          <p:txBody>
            <a:bodyPr vert="horz" wrap="square" lIns="91440" tIns="45720" rIns="91440" bIns="45720" numCol="1" rtlCol="0" anchor="t" anchorCtr="0" compatLnSpc="1">
              <a:prstTxWarp prst="textNoShape">
                <a:avLst/>
              </a:prstTxWarp>
              <a:spAutoFit/>
            </a:bodyPr>
            <a:lstStyle/>
            <a:p>
              <a:pPr algn="ctr" defTabSz="914400" eaLnBrk="0" fontAlgn="base" hangingPunct="0">
                <a:spcBef>
                  <a:spcPct val="0"/>
                </a:spcBef>
                <a:spcAft>
                  <a:spcPct val="0"/>
                </a:spcAft>
              </a:pPr>
              <a:endParaRPr lang="en-US" dirty="0" smtClean="0">
                <a:solidFill>
                  <a:srgbClr val="808080"/>
                </a:solidFill>
                <a:latin typeface="Helvetica CE 55 Roman" pitchFamily="2" charset="-52"/>
              </a:endParaRPr>
            </a:p>
          </p:txBody>
        </p:sp>
        <p:sp>
          <p:nvSpPr>
            <p:cNvPr id="19" name="Rectangle 18"/>
            <p:cNvSpPr/>
            <p:nvPr/>
          </p:nvSpPr>
          <p:spPr bwMode="auto">
            <a:xfrm>
              <a:off x="2187748" y="2212974"/>
              <a:ext cx="183978" cy="53975"/>
            </a:xfrm>
            <a:prstGeom prst="rect">
              <a:avLst/>
            </a:prstGeom>
            <a:solidFill>
              <a:srgbClr val="BFBFBF">
                <a:alpha val="89000"/>
              </a:srgbClr>
            </a:solidFill>
            <a:ln w="9525" cap="flat" cmpd="sng" algn="ctr">
              <a:noFill/>
              <a:prstDash val="solid"/>
              <a:round/>
              <a:headEnd type="none" w="med" len="med"/>
              <a:tailEnd type="none" w="med" len="med"/>
            </a:ln>
            <a:effectLst>
              <a:glow rad="25400">
                <a:schemeClr val="bg1">
                  <a:alpha val="62000"/>
                </a:schemeClr>
              </a:glow>
            </a:effectLst>
          </p:spPr>
          <p:txBody>
            <a:bodyPr vert="horz" wrap="square" lIns="91440" tIns="45720" rIns="91440" bIns="45720" numCol="1" rtlCol="0" anchor="t" anchorCtr="0" compatLnSpc="1">
              <a:prstTxWarp prst="textNoShape">
                <a:avLst/>
              </a:prstTxWarp>
              <a:spAutoFit/>
            </a:bodyPr>
            <a:lstStyle/>
            <a:p>
              <a:pPr algn="ctr" defTabSz="914400" eaLnBrk="0" fontAlgn="base" hangingPunct="0">
                <a:spcBef>
                  <a:spcPct val="0"/>
                </a:spcBef>
                <a:spcAft>
                  <a:spcPct val="0"/>
                </a:spcAft>
              </a:pPr>
              <a:endParaRPr lang="en-US" dirty="0" smtClean="0">
                <a:solidFill>
                  <a:srgbClr val="808080"/>
                </a:solidFill>
                <a:latin typeface="Helvetica CE 55 Roman" pitchFamily="2" charset="-52"/>
              </a:endParaRPr>
            </a:p>
          </p:txBody>
        </p:sp>
        <p:sp>
          <p:nvSpPr>
            <p:cNvPr id="20" name="Rectangle 19"/>
            <p:cNvSpPr/>
            <p:nvPr/>
          </p:nvSpPr>
          <p:spPr bwMode="auto">
            <a:xfrm>
              <a:off x="2184573" y="2333624"/>
              <a:ext cx="183978" cy="53975"/>
            </a:xfrm>
            <a:prstGeom prst="rect">
              <a:avLst/>
            </a:prstGeom>
            <a:solidFill>
              <a:srgbClr val="BFBFBF">
                <a:alpha val="89000"/>
              </a:srgbClr>
            </a:solidFill>
            <a:ln w="9525" cap="flat" cmpd="sng" algn="ctr">
              <a:noFill/>
              <a:prstDash val="solid"/>
              <a:round/>
              <a:headEnd type="none" w="med" len="med"/>
              <a:tailEnd type="none" w="med" len="med"/>
            </a:ln>
            <a:effectLst>
              <a:glow rad="25400">
                <a:schemeClr val="bg1">
                  <a:alpha val="62000"/>
                </a:schemeClr>
              </a:glow>
            </a:effectLst>
          </p:spPr>
          <p:txBody>
            <a:bodyPr vert="horz" wrap="square" lIns="91440" tIns="45720" rIns="91440" bIns="45720" numCol="1" rtlCol="0" anchor="t" anchorCtr="0" compatLnSpc="1">
              <a:prstTxWarp prst="textNoShape">
                <a:avLst/>
              </a:prstTxWarp>
              <a:spAutoFit/>
            </a:bodyPr>
            <a:lstStyle/>
            <a:p>
              <a:pPr algn="ctr" defTabSz="914400" eaLnBrk="0" fontAlgn="base" hangingPunct="0">
                <a:spcBef>
                  <a:spcPct val="0"/>
                </a:spcBef>
                <a:spcAft>
                  <a:spcPct val="0"/>
                </a:spcAft>
              </a:pPr>
              <a:endParaRPr lang="en-US" dirty="0" smtClean="0">
                <a:solidFill>
                  <a:srgbClr val="808080"/>
                </a:solidFill>
                <a:latin typeface="Helvetica CE 55 Roman" pitchFamily="2" charset="-52"/>
              </a:endParaRPr>
            </a:p>
          </p:txBody>
        </p:sp>
        <p:sp>
          <p:nvSpPr>
            <p:cNvPr id="21" name="Rectangle 20"/>
            <p:cNvSpPr/>
            <p:nvPr/>
          </p:nvSpPr>
          <p:spPr bwMode="auto">
            <a:xfrm>
              <a:off x="2184573" y="2454274"/>
              <a:ext cx="183978" cy="53975"/>
            </a:xfrm>
            <a:prstGeom prst="rect">
              <a:avLst/>
            </a:prstGeom>
            <a:solidFill>
              <a:srgbClr val="BFBFBF">
                <a:alpha val="89000"/>
              </a:srgbClr>
            </a:solidFill>
            <a:ln w="9525" cap="flat" cmpd="sng" algn="ctr">
              <a:noFill/>
              <a:prstDash val="solid"/>
              <a:round/>
              <a:headEnd type="none" w="med" len="med"/>
              <a:tailEnd type="none" w="med" len="med"/>
            </a:ln>
            <a:effectLst>
              <a:glow rad="25400">
                <a:schemeClr val="bg1">
                  <a:alpha val="62000"/>
                </a:schemeClr>
              </a:glow>
            </a:effectLst>
          </p:spPr>
          <p:txBody>
            <a:bodyPr vert="horz" wrap="square" lIns="91440" tIns="45720" rIns="91440" bIns="45720" numCol="1" rtlCol="0" anchor="t" anchorCtr="0" compatLnSpc="1">
              <a:prstTxWarp prst="textNoShape">
                <a:avLst/>
              </a:prstTxWarp>
              <a:spAutoFit/>
            </a:bodyPr>
            <a:lstStyle/>
            <a:p>
              <a:pPr algn="ctr" defTabSz="914400" eaLnBrk="0" fontAlgn="base" hangingPunct="0">
                <a:spcBef>
                  <a:spcPct val="0"/>
                </a:spcBef>
                <a:spcAft>
                  <a:spcPct val="0"/>
                </a:spcAft>
              </a:pPr>
              <a:endParaRPr lang="en-US" dirty="0" smtClean="0">
                <a:solidFill>
                  <a:srgbClr val="808080"/>
                </a:solidFill>
                <a:latin typeface="Helvetica CE 55 Roman" pitchFamily="2" charset="-52"/>
              </a:endParaRPr>
            </a:p>
          </p:txBody>
        </p:sp>
        <p:sp>
          <p:nvSpPr>
            <p:cNvPr id="22" name="Rectangle 21"/>
            <p:cNvSpPr/>
            <p:nvPr/>
          </p:nvSpPr>
          <p:spPr bwMode="auto">
            <a:xfrm>
              <a:off x="2181398" y="2568574"/>
              <a:ext cx="183978" cy="53975"/>
            </a:xfrm>
            <a:prstGeom prst="rect">
              <a:avLst/>
            </a:prstGeom>
            <a:solidFill>
              <a:srgbClr val="BFBFBF">
                <a:alpha val="89000"/>
              </a:srgbClr>
            </a:solidFill>
            <a:ln w="9525" cap="flat" cmpd="sng" algn="ctr">
              <a:noFill/>
              <a:prstDash val="solid"/>
              <a:round/>
              <a:headEnd type="none" w="med" len="med"/>
              <a:tailEnd type="none" w="med" len="med"/>
            </a:ln>
            <a:effectLst>
              <a:glow rad="25400">
                <a:schemeClr val="bg1">
                  <a:alpha val="62000"/>
                </a:schemeClr>
              </a:glow>
            </a:effectLst>
          </p:spPr>
          <p:txBody>
            <a:bodyPr vert="horz" wrap="square" lIns="91440" tIns="45720" rIns="91440" bIns="45720" numCol="1" rtlCol="0" anchor="t" anchorCtr="0" compatLnSpc="1">
              <a:prstTxWarp prst="textNoShape">
                <a:avLst/>
              </a:prstTxWarp>
              <a:spAutoFit/>
            </a:bodyPr>
            <a:lstStyle/>
            <a:p>
              <a:pPr algn="ctr" defTabSz="914400" eaLnBrk="0" fontAlgn="base" hangingPunct="0">
                <a:spcBef>
                  <a:spcPct val="0"/>
                </a:spcBef>
                <a:spcAft>
                  <a:spcPct val="0"/>
                </a:spcAft>
              </a:pPr>
              <a:endParaRPr lang="en-US" dirty="0" smtClean="0">
                <a:solidFill>
                  <a:srgbClr val="808080"/>
                </a:solidFill>
                <a:latin typeface="Helvetica CE 55 Roman" pitchFamily="2" charset="-52"/>
              </a:endParaRPr>
            </a:p>
          </p:txBody>
        </p:sp>
        <p:sp>
          <p:nvSpPr>
            <p:cNvPr id="23" name="Rectangle 22"/>
            <p:cNvSpPr/>
            <p:nvPr/>
          </p:nvSpPr>
          <p:spPr bwMode="auto">
            <a:xfrm>
              <a:off x="2178223" y="2689224"/>
              <a:ext cx="183978" cy="53975"/>
            </a:xfrm>
            <a:prstGeom prst="rect">
              <a:avLst/>
            </a:prstGeom>
            <a:solidFill>
              <a:srgbClr val="BFBFBF">
                <a:alpha val="89000"/>
              </a:srgbClr>
            </a:solidFill>
            <a:ln w="9525" cap="flat" cmpd="sng" algn="ctr">
              <a:noFill/>
              <a:prstDash val="solid"/>
              <a:round/>
              <a:headEnd type="none" w="med" len="med"/>
              <a:tailEnd type="none" w="med" len="med"/>
            </a:ln>
            <a:effectLst>
              <a:glow rad="25400">
                <a:schemeClr val="bg1">
                  <a:alpha val="62000"/>
                </a:schemeClr>
              </a:glow>
            </a:effectLst>
          </p:spPr>
          <p:txBody>
            <a:bodyPr vert="horz" wrap="square" lIns="91440" tIns="45720" rIns="91440" bIns="45720" numCol="1" rtlCol="0" anchor="t" anchorCtr="0" compatLnSpc="1">
              <a:prstTxWarp prst="textNoShape">
                <a:avLst/>
              </a:prstTxWarp>
              <a:spAutoFit/>
            </a:bodyPr>
            <a:lstStyle/>
            <a:p>
              <a:pPr algn="ctr" defTabSz="914400" eaLnBrk="0" fontAlgn="base" hangingPunct="0">
                <a:spcBef>
                  <a:spcPct val="0"/>
                </a:spcBef>
                <a:spcAft>
                  <a:spcPct val="0"/>
                </a:spcAft>
              </a:pPr>
              <a:endParaRPr lang="en-US" dirty="0" smtClean="0">
                <a:solidFill>
                  <a:srgbClr val="808080"/>
                </a:solidFill>
                <a:latin typeface="Helvetica CE 55 Roman" pitchFamily="2" charset="-52"/>
              </a:endParaRPr>
            </a:p>
          </p:txBody>
        </p:sp>
        <p:sp>
          <p:nvSpPr>
            <p:cNvPr id="24" name="Rectangle 23"/>
            <p:cNvSpPr/>
            <p:nvPr/>
          </p:nvSpPr>
          <p:spPr bwMode="auto">
            <a:xfrm>
              <a:off x="2178223" y="2809874"/>
              <a:ext cx="183978" cy="53975"/>
            </a:xfrm>
            <a:prstGeom prst="rect">
              <a:avLst/>
            </a:prstGeom>
            <a:solidFill>
              <a:srgbClr val="BFBFBF">
                <a:alpha val="89000"/>
              </a:srgbClr>
            </a:solidFill>
            <a:ln w="9525" cap="flat" cmpd="sng" algn="ctr">
              <a:noFill/>
              <a:prstDash val="solid"/>
              <a:round/>
              <a:headEnd type="none" w="med" len="med"/>
              <a:tailEnd type="none" w="med" len="med"/>
            </a:ln>
            <a:effectLst>
              <a:glow rad="25400">
                <a:schemeClr val="bg1">
                  <a:alpha val="62000"/>
                </a:schemeClr>
              </a:glow>
            </a:effectLst>
          </p:spPr>
          <p:txBody>
            <a:bodyPr vert="horz" wrap="square" lIns="91440" tIns="45720" rIns="91440" bIns="45720" numCol="1" rtlCol="0" anchor="t" anchorCtr="0" compatLnSpc="1">
              <a:prstTxWarp prst="textNoShape">
                <a:avLst/>
              </a:prstTxWarp>
              <a:spAutoFit/>
            </a:bodyPr>
            <a:lstStyle/>
            <a:p>
              <a:pPr algn="ctr" defTabSz="914400" eaLnBrk="0" fontAlgn="base" hangingPunct="0">
                <a:spcBef>
                  <a:spcPct val="0"/>
                </a:spcBef>
                <a:spcAft>
                  <a:spcPct val="0"/>
                </a:spcAft>
              </a:pPr>
              <a:endParaRPr lang="en-US" dirty="0" smtClean="0">
                <a:solidFill>
                  <a:srgbClr val="808080"/>
                </a:solidFill>
                <a:latin typeface="Helvetica CE 55 Roman" pitchFamily="2" charset="-52"/>
              </a:endParaRPr>
            </a:p>
          </p:txBody>
        </p:sp>
      </p:grpSp>
      <p:grpSp>
        <p:nvGrpSpPr>
          <p:cNvPr id="25" name="Group 33"/>
          <p:cNvGrpSpPr/>
          <p:nvPr/>
        </p:nvGrpSpPr>
        <p:grpSpPr>
          <a:xfrm>
            <a:off x="2426129" y="3369980"/>
            <a:ext cx="199853" cy="1012825"/>
            <a:chOff x="2178223" y="1851024"/>
            <a:chExt cx="199853" cy="1012825"/>
          </a:xfrm>
        </p:grpSpPr>
        <p:sp>
          <p:nvSpPr>
            <p:cNvPr id="26" name="Rectangle 25"/>
            <p:cNvSpPr/>
            <p:nvPr/>
          </p:nvSpPr>
          <p:spPr bwMode="auto">
            <a:xfrm>
              <a:off x="2194098" y="1851024"/>
              <a:ext cx="183978" cy="53975"/>
            </a:xfrm>
            <a:prstGeom prst="rect">
              <a:avLst/>
            </a:prstGeom>
            <a:solidFill>
              <a:srgbClr val="BFBFBF">
                <a:alpha val="89000"/>
              </a:srgbClr>
            </a:solidFill>
            <a:ln w="9525" cap="flat" cmpd="sng" algn="ctr">
              <a:noFill/>
              <a:prstDash val="solid"/>
              <a:round/>
              <a:headEnd type="none" w="med" len="med"/>
              <a:tailEnd type="none" w="med" len="med"/>
            </a:ln>
            <a:effectLst>
              <a:glow rad="25400">
                <a:schemeClr val="bg1">
                  <a:alpha val="62000"/>
                </a:schemeClr>
              </a:glow>
            </a:effectLst>
          </p:spPr>
          <p:txBody>
            <a:bodyPr vert="horz" wrap="square" lIns="91440" tIns="45720" rIns="91440" bIns="45720" numCol="1" rtlCol="0" anchor="t" anchorCtr="0" compatLnSpc="1">
              <a:prstTxWarp prst="textNoShape">
                <a:avLst/>
              </a:prstTxWarp>
              <a:spAutoFit/>
            </a:bodyPr>
            <a:lstStyle/>
            <a:p>
              <a:pPr algn="ctr" defTabSz="914400" eaLnBrk="0" fontAlgn="base" hangingPunct="0">
                <a:spcBef>
                  <a:spcPct val="0"/>
                </a:spcBef>
                <a:spcAft>
                  <a:spcPct val="0"/>
                </a:spcAft>
              </a:pPr>
              <a:endParaRPr lang="en-US" dirty="0" smtClean="0">
                <a:solidFill>
                  <a:srgbClr val="808080"/>
                </a:solidFill>
                <a:latin typeface="Helvetica CE 55 Roman" pitchFamily="2" charset="-52"/>
              </a:endParaRPr>
            </a:p>
          </p:txBody>
        </p:sp>
        <p:sp>
          <p:nvSpPr>
            <p:cNvPr id="27" name="Rectangle 26"/>
            <p:cNvSpPr/>
            <p:nvPr/>
          </p:nvSpPr>
          <p:spPr bwMode="auto">
            <a:xfrm>
              <a:off x="2190923" y="1971674"/>
              <a:ext cx="183978" cy="53975"/>
            </a:xfrm>
            <a:prstGeom prst="rect">
              <a:avLst/>
            </a:prstGeom>
            <a:solidFill>
              <a:srgbClr val="BFBFBF">
                <a:alpha val="89000"/>
              </a:srgbClr>
            </a:solidFill>
            <a:ln w="9525" cap="flat" cmpd="sng" algn="ctr">
              <a:noFill/>
              <a:prstDash val="solid"/>
              <a:round/>
              <a:headEnd type="none" w="med" len="med"/>
              <a:tailEnd type="none" w="med" len="med"/>
            </a:ln>
            <a:effectLst>
              <a:glow rad="25400">
                <a:schemeClr val="bg1">
                  <a:alpha val="62000"/>
                </a:schemeClr>
              </a:glow>
            </a:effectLst>
          </p:spPr>
          <p:txBody>
            <a:bodyPr vert="horz" wrap="square" lIns="91440" tIns="45720" rIns="91440" bIns="45720" numCol="1" rtlCol="0" anchor="t" anchorCtr="0" compatLnSpc="1">
              <a:prstTxWarp prst="textNoShape">
                <a:avLst/>
              </a:prstTxWarp>
              <a:spAutoFit/>
            </a:bodyPr>
            <a:lstStyle/>
            <a:p>
              <a:pPr algn="ctr" defTabSz="914400" eaLnBrk="0" fontAlgn="base" hangingPunct="0">
                <a:spcBef>
                  <a:spcPct val="0"/>
                </a:spcBef>
                <a:spcAft>
                  <a:spcPct val="0"/>
                </a:spcAft>
              </a:pPr>
              <a:endParaRPr lang="en-US" dirty="0" smtClean="0">
                <a:solidFill>
                  <a:srgbClr val="808080"/>
                </a:solidFill>
                <a:latin typeface="Helvetica CE 55 Roman" pitchFamily="2" charset="-52"/>
              </a:endParaRPr>
            </a:p>
          </p:txBody>
        </p:sp>
        <p:sp>
          <p:nvSpPr>
            <p:cNvPr id="28" name="Rectangle 27"/>
            <p:cNvSpPr/>
            <p:nvPr/>
          </p:nvSpPr>
          <p:spPr bwMode="auto">
            <a:xfrm>
              <a:off x="2190923" y="2092324"/>
              <a:ext cx="183978" cy="53975"/>
            </a:xfrm>
            <a:prstGeom prst="rect">
              <a:avLst/>
            </a:prstGeom>
            <a:solidFill>
              <a:srgbClr val="BFBFBF">
                <a:alpha val="89000"/>
              </a:srgbClr>
            </a:solidFill>
            <a:ln w="9525" cap="flat" cmpd="sng" algn="ctr">
              <a:noFill/>
              <a:prstDash val="solid"/>
              <a:round/>
              <a:headEnd type="none" w="med" len="med"/>
              <a:tailEnd type="none" w="med" len="med"/>
            </a:ln>
            <a:effectLst>
              <a:glow rad="25400">
                <a:schemeClr val="bg1">
                  <a:alpha val="62000"/>
                </a:schemeClr>
              </a:glow>
            </a:effectLst>
          </p:spPr>
          <p:txBody>
            <a:bodyPr vert="horz" wrap="square" lIns="91440" tIns="45720" rIns="91440" bIns="45720" numCol="1" rtlCol="0" anchor="t" anchorCtr="0" compatLnSpc="1">
              <a:prstTxWarp prst="textNoShape">
                <a:avLst/>
              </a:prstTxWarp>
              <a:spAutoFit/>
            </a:bodyPr>
            <a:lstStyle/>
            <a:p>
              <a:pPr algn="ctr" defTabSz="914400" eaLnBrk="0" fontAlgn="base" hangingPunct="0">
                <a:spcBef>
                  <a:spcPct val="0"/>
                </a:spcBef>
                <a:spcAft>
                  <a:spcPct val="0"/>
                </a:spcAft>
              </a:pPr>
              <a:endParaRPr lang="en-US" dirty="0" smtClean="0">
                <a:solidFill>
                  <a:srgbClr val="808080"/>
                </a:solidFill>
                <a:latin typeface="Helvetica CE 55 Roman" pitchFamily="2" charset="-52"/>
              </a:endParaRPr>
            </a:p>
          </p:txBody>
        </p:sp>
        <p:sp>
          <p:nvSpPr>
            <p:cNvPr id="29" name="Rectangle 28"/>
            <p:cNvSpPr/>
            <p:nvPr/>
          </p:nvSpPr>
          <p:spPr bwMode="auto">
            <a:xfrm>
              <a:off x="2187748" y="2212974"/>
              <a:ext cx="183978" cy="53975"/>
            </a:xfrm>
            <a:prstGeom prst="rect">
              <a:avLst/>
            </a:prstGeom>
            <a:solidFill>
              <a:srgbClr val="BFBFBF">
                <a:alpha val="89000"/>
              </a:srgbClr>
            </a:solidFill>
            <a:ln w="9525" cap="flat" cmpd="sng" algn="ctr">
              <a:noFill/>
              <a:prstDash val="solid"/>
              <a:round/>
              <a:headEnd type="none" w="med" len="med"/>
              <a:tailEnd type="none" w="med" len="med"/>
            </a:ln>
            <a:effectLst>
              <a:glow rad="25400">
                <a:schemeClr val="bg1">
                  <a:alpha val="62000"/>
                </a:schemeClr>
              </a:glow>
            </a:effectLst>
          </p:spPr>
          <p:txBody>
            <a:bodyPr vert="horz" wrap="square" lIns="91440" tIns="45720" rIns="91440" bIns="45720" numCol="1" rtlCol="0" anchor="t" anchorCtr="0" compatLnSpc="1">
              <a:prstTxWarp prst="textNoShape">
                <a:avLst/>
              </a:prstTxWarp>
              <a:spAutoFit/>
            </a:bodyPr>
            <a:lstStyle/>
            <a:p>
              <a:pPr algn="ctr" defTabSz="914400" eaLnBrk="0" fontAlgn="base" hangingPunct="0">
                <a:spcBef>
                  <a:spcPct val="0"/>
                </a:spcBef>
                <a:spcAft>
                  <a:spcPct val="0"/>
                </a:spcAft>
              </a:pPr>
              <a:endParaRPr lang="en-US" dirty="0" smtClean="0">
                <a:solidFill>
                  <a:srgbClr val="808080"/>
                </a:solidFill>
                <a:latin typeface="Helvetica CE 55 Roman" pitchFamily="2" charset="-52"/>
              </a:endParaRPr>
            </a:p>
          </p:txBody>
        </p:sp>
        <p:sp>
          <p:nvSpPr>
            <p:cNvPr id="30" name="Rectangle 29"/>
            <p:cNvSpPr/>
            <p:nvPr/>
          </p:nvSpPr>
          <p:spPr bwMode="auto">
            <a:xfrm>
              <a:off x="2184573" y="2333624"/>
              <a:ext cx="183978" cy="53975"/>
            </a:xfrm>
            <a:prstGeom prst="rect">
              <a:avLst/>
            </a:prstGeom>
            <a:solidFill>
              <a:srgbClr val="BFBFBF">
                <a:alpha val="89000"/>
              </a:srgbClr>
            </a:solidFill>
            <a:ln w="9525" cap="flat" cmpd="sng" algn="ctr">
              <a:noFill/>
              <a:prstDash val="solid"/>
              <a:round/>
              <a:headEnd type="none" w="med" len="med"/>
              <a:tailEnd type="none" w="med" len="med"/>
            </a:ln>
            <a:effectLst>
              <a:glow rad="25400">
                <a:schemeClr val="bg1">
                  <a:alpha val="62000"/>
                </a:schemeClr>
              </a:glow>
            </a:effectLst>
          </p:spPr>
          <p:txBody>
            <a:bodyPr vert="horz" wrap="square" lIns="91440" tIns="45720" rIns="91440" bIns="45720" numCol="1" rtlCol="0" anchor="t" anchorCtr="0" compatLnSpc="1">
              <a:prstTxWarp prst="textNoShape">
                <a:avLst/>
              </a:prstTxWarp>
              <a:spAutoFit/>
            </a:bodyPr>
            <a:lstStyle/>
            <a:p>
              <a:pPr algn="ctr" defTabSz="914400" eaLnBrk="0" fontAlgn="base" hangingPunct="0">
                <a:spcBef>
                  <a:spcPct val="0"/>
                </a:spcBef>
                <a:spcAft>
                  <a:spcPct val="0"/>
                </a:spcAft>
              </a:pPr>
              <a:endParaRPr lang="en-US" dirty="0" smtClean="0">
                <a:solidFill>
                  <a:srgbClr val="808080"/>
                </a:solidFill>
                <a:latin typeface="Helvetica CE 55 Roman" pitchFamily="2" charset="-52"/>
              </a:endParaRPr>
            </a:p>
          </p:txBody>
        </p:sp>
        <p:sp>
          <p:nvSpPr>
            <p:cNvPr id="31" name="Rectangle 30"/>
            <p:cNvSpPr/>
            <p:nvPr/>
          </p:nvSpPr>
          <p:spPr bwMode="auto">
            <a:xfrm>
              <a:off x="2184573" y="2454274"/>
              <a:ext cx="183978" cy="53975"/>
            </a:xfrm>
            <a:prstGeom prst="rect">
              <a:avLst/>
            </a:prstGeom>
            <a:solidFill>
              <a:srgbClr val="BFBFBF">
                <a:alpha val="89000"/>
              </a:srgbClr>
            </a:solidFill>
            <a:ln w="9525" cap="flat" cmpd="sng" algn="ctr">
              <a:noFill/>
              <a:prstDash val="solid"/>
              <a:round/>
              <a:headEnd type="none" w="med" len="med"/>
              <a:tailEnd type="none" w="med" len="med"/>
            </a:ln>
            <a:effectLst>
              <a:glow rad="25400">
                <a:schemeClr val="bg1">
                  <a:alpha val="62000"/>
                </a:schemeClr>
              </a:glow>
            </a:effectLst>
          </p:spPr>
          <p:txBody>
            <a:bodyPr vert="horz" wrap="square" lIns="91440" tIns="45720" rIns="91440" bIns="45720" numCol="1" rtlCol="0" anchor="t" anchorCtr="0" compatLnSpc="1">
              <a:prstTxWarp prst="textNoShape">
                <a:avLst/>
              </a:prstTxWarp>
              <a:spAutoFit/>
            </a:bodyPr>
            <a:lstStyle/>
            <a:p>
              <a:pPr algn="ctr" defTabSz="914400" eaLnBrk="0" fontAlgn="base" hangingPunct="0">
                <a:spcBef>
                  <a:spcPct val="0"/>
                </a:spcBef>
                <a:spcAft>
                  <a:spcPct val="0"/>
                </a:spcAft>
              </a:pPr>
              <a:endParaRPr lang="en-US" dirty="0" smtClean="0">
                <a:solidFill>
                  <a:srgbClr val="808080"/>
                </a:solidFill>
                <a:latin typeface="Helvetica CE 55 Roman" pitchFamily="2" charset="-52"/>
              </a:endParaRPr>
            </a:p>
          </p:txBody>
        </p:sp>
        <p:sp>
          <p:nvSpPr>
            <p:cNvPr id="32" name="Rectangle 31"/>
            <p:cNvSpPr/>
            <p:nvPr/>
          </p:nvSpPr>
          <p:spPr bwMode="auto">
            <a:xfrm>
              <a:off x="2181398" y="2568574"/>
              <a:ext cx="183978" cy="53975"/>
            </a:xfrm>
            <a:prstGeom prst="rect">
              <a:avLst/>
            </a:prstGeom>
            <a:solidFill>
              <a:srgbClr val="BFBFBF">
                <a:alpha val="89000"/>
              </a:srgbClr>
            </a:solidFill>
            <a:ln w="9525" cap="flat" cmpd="sng" algn="ctr">
              <a:noFill/>
              <a:prstDash val="solid"/>
              <a:round/>
              <a:headEnd type="none" w="med" len="med"/>
              <a:tailEnd type="none" w="med" len="med"/>
            </a:ln>
            <a:effectLst>
              <a:glow rad="25400">
                <a:schemeClr val="bg1">
                  <a:alpha val="62000"/>
                </a:schemeClr>
              </a:glow>
            </a:effectLst>
          </p:spPr>
          <p:txBody>
            <a:bodyPr vert="horz" wrap="square" lIns="91440" tIns="45720" rIns="91440" bIns="45720" numCol="1" rtlCol="0" anchor="t" anchorCtr="0" compatLnSpc="1">
              <a:prstTxWarp prst="textNoShape">
                <a:avLst/>
              </a:prstTxWarp>
              <a:spAutoFit/>
            </a:bodyPr>
            <a:lstStyle/>
            <a:p>
              <a:pPr algn="ctr" defTabSz="914400" eaLnBrk="0" fontAlgn="base" hangingPunct="0">
                <a:spcBef>
                  <a:spcPct val="0"/>
                </a:spcBef>
                <a:spcAft>
                  <a:spcPct val="0"/>
                </a:spcAft>
              </a:pPr>
              <a:endParaRPr lang="en-US" dirty="0" smtClean="0">
                <a:solidFill>
                  <a:srgbClr val="808080"/>
                </a:solidFill>
                <a:latin typeface="Helvetica CE 55 Roman" pitchFamily="2" charset="-52"/>
              </a:endParaRPr>
            </a:p>
          </p:txBody>
        </p:sp>
        <p:sp>
          <p:nvSpPr>
            <p:cNvPr id="33" name="Rectangle 32"/>
            <p:cNvSpPr/>
            <p:nvPr/>
          </p:nvSpPr>
          <p:spPr bwMode="auto">
            <a:xfrm>
              <a:off x="2178223" y="2689224"/>
              <a:ext cx="183978" cy="53975"/>
            </a:xfrm>
            <a:prstGeom prst="rect">
              <a:avLst/>
            </a:prstGeom>
            <a:solidFill>
              <a:srgbClr val="BFBFBF">
                <a:alpha val="89000"/>
              </a:srgbClr>
            </a:solidFill>
            <a:ln w="9525" cap="flat" cmpd="sng" algn="ctr">
              <a:noFill/>
              <a:prstDash val="solid"/>
              <a:round/>
              <a:headEnd type="none" w="med" len="med"/>
              <a:tailEnd type="none" w="med" len="med"/>
            </a:ln>
            <a:effectLst>
              <a:glow rad="25400">
                <a:schemeClr val="bg1">
                  <a:alpha val="62000"/>
                </a:schemeClr>
              </a:glow>
            </a:effectLst>
          </p:spPr>
          <p:txBody>
            <a:bodyPr vert="horz" wrap="square" lIns="91440" tIns="45720" rIns="91440" bIns="45720" numCol="1" rtlCol="0" anchor="t" anchorCtr="0" compatLnSpc="1">
              <a:prstTxWarp prst="textNoShape">
                <a:avLst/>
              </a:prstTxWarp>
              <a:spAutoFit/>
            </a:bodyPr>
            <a:lstStyle/>
            <a:p>
              <a:pPr algn="ctr" defTabSz="914400" eaLnBrk="0" fontAlgn="base" hangingPunct="0">
                <a:spcBef>
                  <a:spcPct val="0"/>
                </a:spcBef>
                <a:spcAft>
                  <a:spcPct val="0"/>
                </a:spcAft>
              </a:pPr>
              <a:endParaRPr lang="en-US" dirty="0" smtClean="0">
                <a:solidFill>
                  <a:srgbClr val="808080"/>
                </a:solidFill>
                <a:latin typeface="Helvetica CE 55 Roman" pitchFamily="2" charset="-52"/>
              </a:endParaRPr>
            </a:p>
          </p:txBody>
        </p:sp>
        <p:sp>
          <p:nvSpPr>
            <p:cNvPr id="34" name="Rectangle 33"/>
            <p:cNvSpPr/>
            <p:nvPr/>
          </p:nvSpPr>
          <p:spPr bwMode="auto">
            <a:xfrm>
              <a:off x="2178223" y="2809874"/>
              <a:ext cx="183978" cy="53975"/>
            </a:xfrm>
            <a:prstGeom prst="rect">
              <a:avLst/>
            </a:prstGeom>
            <a:solidFill>
              <a:srgbClr val="BFBFBF">
                <a:alpha val="89000"/>
              </a:srgbClr>
            </a:solidFill>
            <a:ln w="9525" cap="flat" cmpd="sng" algn="ctr">
              <a:noFill/>
              <a:prstDash val="solid"/>
              <a:round/>
              <a:headEnd type="none" w="med" len="med"/>
              <a:tailEnd type="none" w="med" len="med"/>
            </a:ln>
            <a:effectLst>
              <a:glow rad="25400">
                <a:schemeClr val="bg1">
                  <a:alpha val="62000"/>
                </a:schemeClr>
              </a:glow>
            </a:effectLst>
          </p:spPr>
          <p:txBody>
            <a:bodyPr vert="horz" wrap="square" lIns="91440" tIns="45720" rIns="91440" bIns="45720" numCol="1" rtlCol="0" anchor="t" anchorCtr="0" compatLnSpc="1">
              <a:prstTxWarp prst="textNoShape">
                <a:avLst/>
              </a:prstTxWarp>
              <a:spAutoFit/>
            </a:bodyPr>
            <a:lstStyle/>
            <a:p>
              <a:pPr algn="ctr" defTabSz="914400" eaLnBrk="0" fontAlgn="base" hangingPunct="0">
                <a:spcBef>
                  <a:spcPct val="0"/>
                </a:spcBef>
                <a:spcAft>
                  <a:spcPct val="0"/>
                </a:spcAft>
              </a:pPr>
              <a:endParaRPr lang="en-US" dirty="0" smtClean="0">
                <a:solidFill>
                  <a:srgbClr val="808080"/>
                </a:solidFill>
                <a:latin typeface="Helvetica CE 55 Roman" pitchFamily="2" charset="-52"/>
              </a:endParaRPr>
            </a:p>
          </p:txBody>
        </p:sp>
      </p:grpSp>
      <p:grpSp>
        <p:nvGrpSpPr>
          <p:cNvPr id="35" name="Group 43"/>
          <p:cNvGrpSpPr/>
          <p:nvPr/>
        </p:nvGrpSpPr>
        <p:grpSpPr>
          <a:xfrm>
            <a:off x="2432479" y="4452017"/>
            <a:ext cx="193503" cy="657225"/>
            <a:chOff x="2184573" y="1851024"/>
            <a:chExt cx="193503" cy="657225"/>
          </a:xfrm>
        </p:grpSpPr>
        <p:sp>
          <p:nvSpPr>
            <p:cNvPr id="36" name="Rectangle 35"/>
            <p:cNvSpPr/>
            <p:nvPr/>
          </p:nvSpPr>
          <p:spPr bwMode="auto">
            <a:xfrm>
              <a:off x="2194098" y="1851024"/>
              <a:ext cx="183978" cy="53975"/>
            </a:xfrm>
            <a:prstGeom prst="rect">
              <a:avLst/>
            </a:prstGeom>
            <a:solidFill>
              <a:srgbClr val="BFBFBF">
                <a:alpha val="89000"/>
              </a:srgbClr>
            </a:solidFill>
            <a:ln w="9525" cap="flat" cmpd="sng" algn="ctr">
              <a:noFill/>
              <a:prstDash val="solid"/>
              <a:round/>
              <a:headEnd type="none" w="med" len="med"/>
              <a:tailEnd type="none" w="med" len="med"/>
            </a:ln>
            <a:effectLst>
              <a:glow rad="25400">
                <a:schemeClr val="bg1">
                  <a:alpha val="62000"/>
                </a:schemeClr>
              </a:glow>
            </a:effectLst>
          </p:spPr>
          <p:txBody>
            <a:bodyPr vert="horz" wrap="square" lIns="91440" tIns="45720" rIns="91440" bIns="45720" numCol="1" rtlCol="0" anchor="t" anchorCtr="0" compatLnSpc="1">
              <a:prstTxWarp prst="textNoShape">
                <a:avLst/>
              </a:prstTxWarp>
              <a:spAutoFit/>
            </a:bodyPr>
            <a:lstStyle/>
            <a:p>
              <a:pPr algn="ctr" defTabSz="914400" eaLnBrk="0" fontAlgn="base" hangingPunct="0">
                <a:spcBef>
                  <a:spcPct val="0"/>
                </a:spcBef>
                <a:spcAft>
                  <a:spcPct val="0"/>
                </a:spcAft>
              </a:pPr>
              <a:endParaRPr lang="en-US" dirty="0" smtClean="0">
                <a:solidFill>
                  <a:srgbClr val="808080"/>
                </a:solidFill>
                <a:latin typeface="Helvetica CE 55 Roman" pitchFamily="2" charset="-52"/>
              </a:endParaRPr>
            </a:p>
          </p:txBody>
        </p:sp>
        <p:sp>
          <p:nvSpPr>
            <p:cNvPr id="37" name="Rectangle 36"/>
            <p:cNvSpPr/>
            <p:nvPr/>
          </p:nvSpPr>
          <p:spPr bwMode="auto">
            <a:xfrm>
              <a:off x="2190923" y="1971674"/>
              <a:ext cx="183978" cy="53975"/>
            </a:xfrm>
            <a:prstGeom prst="rect">
              <a:avLst/>
            </a:prstGeom>
            <a:solidFill>
              <a:srgbClr val="BFBFBF">
                <a:alpha val="89000"/>
              </a:srgbClr>
            </a:solidFill>
            <a:ln w="9525" cap="flat" cmpd="sng" algn="ctr">
              <a:noFill/>
              <a:prstDash val="solid"/>
              <a:round/>
              <a:headEnd type="none" w="med" len="med"/>
              <a:tailEnd type="none" w="med" len="med"/>
            </a:ln>
            <a:effectLst>
              <a:glow rad="25400">
                <a:schemeClr val="bg1">
                  <a:alpha val="62000"/>
                </a:schemeClr>
              </a:glow>
            </a:effectLst>
          </p:spPr>
          <p:txBody>
            <a:bodyPr vert="horz" wrap="square" lIns="91440" tIns="45720" rIns="91440" bIns="45720" numCol="1" rtlCol="0" anchor="t" anchorCtr="0" compatLnSpc="1">
              <a:prstTxWarp prst="textNoShape">
                <a:avLst/>
              </a:prstTxWarp>
              <a:spAutoFit/>
            </a:bodyPr>
            <a:lstStyle/>
            <a:p>
              <a:pPr algn="ctr" defTabSz="914400" eaLnBrk="0" fontAlgn="base" hangingPunct="0">
                <a:spcBef>
                  <a:spcPct val="0"/>
                </a:spcBef>
                <a:spcAft>
                  <a:spcPct val="0"/>
                </a:spcAft>
              </a:pPr>
              <a:endParaRPr lang="en-US" dirty="0" smtClean="0">
                <a:solidFill>
                  <a:srgbClr val="808080"/>
                </a:solidFill>
                <a:latin typeface="Helvetica CE 55 Roman" pitchFamily="2" charset="-52"/>
              </a:endParaRPr>
            </a:p>
          </p:txBody>
        </p:sp>
        <p:sp>
          <p:nvSpPr>
            <p:cNvPr id="38" name="Rectangle 37"/>
            <p:cNvSpPr/>
            <p:nvPr/>
          </p:nvSpPr>
          <p:spPr bwMode="auto">
            <a:xfrm>
              <a:off x="2190923" y="2092324"/>
              <a:ext cx="183978" cy="53975"/>
            </a:xfrm>
            <a:prstGeom prst="rect">
              <a:avLst/>
            </a:prstGeom>
            <a:solidFill>
              <a:srgbClr val="BFBFBF">
                <a:alpha val="89000"/>
              </a:srgbClr>
            </a:solidFill>
            <a:ln w="9525" cap="flat" cmpd="sng" algn="ctr">
              <a:noFill/>
              <a:prstDash val="solid"/>
              <a:round/>
              <a:headEnd type="none" w="med" len="med"/>
              <a:tailEnd type="none" w="med" len="med"/>
            </a:ln>
            <a:effectLst>
              <a:glow rad="25400">
                <a:schemeClr val="bg1">
                  <a:alpha val="62000"/>
                </a:schemeClr>
              </a:glow>
            </a:effectLst>
          </p:spPr>
          <p:txBody>
            <a:bodyPr vert="horz" wrap="square" lIns="91440" tIns="45720" rIns="91440" bIns="45720" numCol="1" rtlCol="0" anchor="t" anchorCtr="0" compatLnSpc="1">
              <a:prstTxWarp prst="textNoShape">
                <a:avLst/>
              </a:prstTxWarp>
              <a:spAutoFit/>
            </a:bodyPr>
            <a:lstStyle/>
            <a:p>
              <a:pPr algn="ctr" defTabSz="914400" eaLnBrk="0" fontAlgn="base" hangingPunct="0">
                <a:spcBef>
                  <a:spcPct val="0"/>
                </a:spcBef>
                <a:spcAft>
                  <a:spcPct val="0"/>
                </a:spcAft>
              </a:pPr>
              <a:endParaRPr lang="en-US" dirty="0" smtClean="0">
                <a:solidFill>
                  <a:srgbClr val="808080"/>
                </a:solidFill>
                <a:latin typeface="Helvetica CE 55 Roman" pitchFamily="2" charset="-52"/>
              </a:endParaRPr>
            </a:p>
          </p:txBody>
        </p:sp>
        <p:sp>
          <p:nvSpPr>
            <p:cNvPr id="39" name="Rectangle 38"/>
            <p:cNvSpPr/>
            <p:nvPr/>
          </p:nvSpPr>
          <p:spPr bwMode="auto">
            <a:xfrm>
              <a:off x="2187748" y="2212974"/>
              <a:ext cx="183978" cy="53975"/>
            </a:xfrm>
            <a:prstGeom prst="rect">
              <a:avLst/>
            </a:prstGeom>
            <a:solidFill>
              <a:srgbClr val="BFBFBF">
                <a:alpha val="89000"/>
              </a:srgbClr>
            </a:solidFill>
            <a:ln w="9525" cap="flat" cmpd="sng" algn="ctr">
              <a:noFill/>
              <a:prstDash val="solid"/>
              <a:round/>
              <a:headEnd type="none" w="med" len="med"/>
              <a:tailEnd type="none" w="med" len="med"/>
            </a:ln>
            <a:effectLst>
              <a:glow rad="25400">
                <a:schemeClr val="bg1">
                  <a:alpha val="62000"/>
                </a:schemeClr>
              </a:glow>
            </a:effectLst>
          </p:spPr>
          <p:txBody>
            <a:bodyPr vert="horz" wrap="square" lIns="91440" tIns="45720" rIns="91440" bIns="45720" numCol="1" rtlCol="0" anchor="t" anchorCtr="0" compatLnSpc="1">
              <a:prstTxWarp prst="textNoShape">
                <a:avLst/>
              </a:prstTxWarp>
              <a:spAutoFit/>
            </a:bodyPr>
            <a:lstStyle/>
            <a:p>
              <a:pPr algn="ctr" defTabSz="914400" eaLnBrk="0" fontAlgn="base" hangingPunct="0">
                <a:spcBef>
                  <a:spcPct val="0"/>
                </a:spcBef>
                <a:spcAft>
                  <a:spcPct val="0"/>
                </a:spcAft>
              </a:pPr>
              <a:endParaRPr lang="en-US" dirty="0" smtClean="0">
                <a:solidFill>
                  <a:srgbClr val="808080"/>
                </a:solidFill>
                <a:latin typeface="Helvetica CE 55 Roman" pitchFamily="2" charset="-52"/>
              </a:endParaRPr>
            </a:p>
          </p:txBody>
        </p:sp>
        <p:sp>
          <p:nvSpPr>
            <p:cNvPr id="40" name="Rectangle 39"/>
            <p:cNvSpPr/>
            <p:nvPr/>
          </p:nvSpPr>
          <p:spPr bwMode="auto">
            <a:xfrm>
              <a:off x="2184573" y="2333624"/>
              <a:ext cx="183978" cy="53975"/>
            </a:xfrm>
            <a:prstGeom prst="rect">
              <a:avLst/>
            </a:prstGeom>
            <a:solidFill>
              <a:srgbClr val="BFBFBF">
                <a:alpha val="89000"/>
              </a:srgbClr>
            </a:solidFill>
            <a:ln w="9525" cap="flat" cmpd="sng" algn="ctr">
              <a:noFill/>
              <a:prstDash val="solid"/>
              <a:round/>
              <a:headEnd type="none" w="med" len="med"/>
              <a:tailEnd type="none" w="med" len="med"/>
            </a:ln>
            <a:effectLst>
              <a:glow rad="25400">
                <a:schemeClr val="bg1">
                  <a:alpha val="62000"/>
                </a:schemeClr>
              </a:glow>
            </a:effectLst>
          </p:spPr>
          <p:txBody>
            <a:bodyPr vert="horz" wrap="square" lIns="91440" tIns="45720" rIns="91440" bIns="45720" numCol="1" rtlCol="0" anchor="t" anchorCtr="0" compatLnSpc="1">
              <a:prstTxWarp prst="textNoShape">
                <a:avLst/>
              </a:prstTxWarp>
              <a:spAutoFit/>
            </a:bodyPr>
            <a:lstStyle/>
            <a:p>
              <a:pPr algn="ctr" defTabSz="914400" eaLnBrk="0" fontAlgn="base" hangingPunct="0">
                <a:spcBef>
                  <a:spcPct val="0"/>
                </a:spcBef>
                <a:spcAft>
                  <a:spcPct val="0"/>
                </a:spcAft>
              </a:pPr>
              <a:endParaRPr lang="en-US" dirty="0" smtClean="0">
                <a:solidFill>
                  <a:srgbClr val="808080"/>
                </a:solidFill>
                <a:latin typeface="Helvetica CE 55 Roman" pitchFamily="2" charset="-52"/>
              </a:endParaRPr>
            </a:p>
          </p:txBody>
        </p:sp>
        <p:sp>
          <p:nvSpPr>
            <p:cNvPr id="41" name="Rectangle 40"/>
            <p:cNvSpPr/>
            <p:nvPr/>
          </p:nvSpPr>
          <p:spPr bwMode="auto">
            <a:xfrm>
              <a:off x="2184573" y="2454274"/>
              <a:ext cx="183978" cy="53975"/>
            </a:xfrm>
            <a:prstGeom prst="rect">
              <a:avLst/>
            </a:prstGeom>
            <a:solidFill>
              <a:srgbClr val="BFBFBF">
                <a:alpha val="89000"/>
              </a:srgbClr>
            </a:solidFill>
            <a:ln w="9525" cap="flat" cmpd="sng" algn="ctr">
              <a:noFill/>
              <a:prstDash val="solid"/>
              <a:round/>
              <a:headEnd type="none" w="med" len="med"/>
              <a:tailEnd type="none" w="med" len="med"/>
            </a:ln>
            <a:effectLst>
              <a:glow rad="25400">
                <a:schemeClr val="bg1">
                  <a:alpha val="62000"/>
                </a:schemeClr>
              </a:glow>
            </a:effectLst>
          </p:spPr>
          <p:txBody>
            <a:bodyPr vert="horz" wrap="square" lIns="91440" tIns="45720" rIns="91440" bIns="45720" numCol="1" rtlCol="0" anchor="t" anchorCtr="0" compatLnSpc="1">
              <a:prstTxWarp prst="textNoShape">
                <a:avLst/>
              </a:prstTxWarp>
              <a:spAutoFit/>
            </a:bodyPr>
            <a:lstStyle/>
            <a:p>
              <a:pPr algn="ctr" defTabSz="914400" eaLnBrk="0" fontAlgn="base" hangingPunct="0">
                <a:spcBef>
                  <a:spcPct val="0"/>
                </a:spcBef>
                <a:spcAft>
                  <a:spcPct val="0"/>
                </a:spcAft>
              </a:pPr>
              <a:endParaRPr lang="en-US" dirty="0" smtClean="0">
                <a:solidFill>
                  <a:srgbClr val="808080"/>
                </a:solidFill>
                <a:latin typeface="Helvetica CE 55 Roman" pitchFamily="2" charset="-52"/>
              </a:endParaRPr>
            </a:p>
          </p:txBody>
        </p:sp>
      </p:grpSp>
      <p:pic>
        <p:nvPicPr>
          <p:cNvPr id="42" name="Picture 41" descr="Screen shot 2010-04-12 at 3.15.16 PM.png"/>
          <p:cNvPicPr>
            <a:picLocks noChangeAspect="1"/>
          </p:cNvPicPr>
          <p:nvPr/>
        </p:nvPicPr>
        <p:blipFill rotWithShape="1">
          <a:blip r:embed="rId3" cstate="print"/>
          <a:srcRect r="8920"/>
          <a:stretch/>
        </p:blipFill>
        <p:spPr>
          <a:xfrm>
            <a:off x="2397180" y="2501272"/>
            <a:ext cx="6365822" cy="3703345"/>
          </a:xfrm>
          <a:prstGeom prst="rect">
            <a:avLst/>
          </a:prstGeom>
          <a:ln>
            <a:solidFill>
              <a:schemeClr val="tx1">
                <a:lumMod val="85000"/>
                <a:lumOff val="15000"/>
              </a:schemeClr>
            </a:solidFill>
          </a:ln>
          <a:effectLst>
            <a:reflection blurRad="6350" stA="52000" endA="300" endPos="35000" dir="5400000" sy="-100000" algn="bl" rotWithShape="0"/>
          </a:effectLst>
        </p:spPr>
      </p:pic>
    </p:spTree>
    <p:extLst>
      <p:ext uri="{BB962C8B-B14F-4D97-AF65-F5344CB8AC3E}">
        <p14:creationId xmlns:p14="http://schemas.microsoft.com/office/powerpoint/2010/main" val="54039654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dirty="0" smtClean="0">
                <a:latin typeface="Calibri"/>
                <a:cs typeface="Calibri"/>
              </a:rPr>
              <a:t>Incident Investigation Using Flows</a:t>
            </a:r>
          </a:p>
        </p:txBody>
      </p:sp>
      <p:pic>
        <p:nvPicPr>
          <p:cNvPr id="6" name="Picture 5" descr="Screen shot 2010-07-20 at 2.06.31 PM.png"/>
          <p:cNvPicPr>
            <a:picLocks noChangeAspect="1"/>
          </p:cNvPicPr>
          <p:nvPr/>
        </p:nvPicPr>
        <p:blipFill>
          <a:blip r:embed="rId3"/>
          <a:stretch>
            <a:fillRect/>
          </a:stretch>
        </p:blipFill>
        <p:spPr>
          <a:xfrm>
            <a:off x="1524000" y="1752600"/>
            <a:ext cx="5953386" cy="4368801"/>
          </a:xfrm>
          <a:prstGeom prst="rect">
            <a:avLst/>
          </a:prstGeom>
          <a:ln>
            <a:solidFill>
              <a:schemeClr val="bg1">
                <a:lumMod val="75000"/>
              </a:schemeClr>
            </a:solidFill>
          </a:ln>
        </p:spPr>
      </p:pic>
      <p:grpSp>
        <p:nvGrpSpPr>
          <p:cNvPr id="3" name="Group 11"/>
          <p:cNvGrpSpPr/>
          <p:nvPr/>
        </p:nvGrpSpPr>
        <p:grpSpPr>
          <a:xfrm>
            <a:off x="3200400" y="2815322"/>
            <a:ext cx="4114800" cy="1038850"/>
            <a:chOff x="3200400" y="2815322"/>
            <a:chExt cx="4114800" cy="1038850"/>
          </a:xfrm>
        </p:grpSpPr>
        <p:sp>
          <p:nvSpPr>
            <p:cNvPr id="9" name="TextBox 8"/>
            <p:cNvSpPr txBox="1"/>
            <p:nvPr/>
          </p:nvSpPr>
          <p:spPr>
            <a:xfrm>
              <a:off x="3200400" y="2815322"/>
              <a:ext cx="4114800" cy="307777"/>
            </a:xfrm>
            <a:prstGeom prst="rect">
              <a:avLst/>
            </a:prstGeom>
            <a:noFill/>
          </p:spPr>
          <p:txBody>
            <a:bodyPr wrap="square" rtlCol="0">
              <a:spAutoFit/>
            </a:bodyPr>
            <a:lstStyle/>
            <a:p>
              <a:r>
                <a:rPr lang="en-US" sz="1400" dirty="0" smtClean="0">
                  <a:solidFill>
                    <a:srgbClr val="FF0000"/>
                  </a:solidFill>
                  <a:latin typeface="Arial" charset="0"/>
                  <a:ea typeface="ＭＳ Ｐゴシック" charset="-128"/>
                  <a:cs typeface="ＭＳ Ｐゴシック" charset="-128"/>
                </a:rPr>
                <a:t>5 hour 6 Mbps ssh connection?</a:t>
              </a:r>
              <a:endParaRPr lang="en-US" sz="1400" dirty="0">
                <a:solidFill>
                  <a:srgbClr val="FF0000"/>
                </a:solidFill>
                <a:latin typeface="Arial" charset="0"/>
                <a:ea typeface="ＭＳ Ｐゴシック" charset="-128"/>
                <a:cs typeface="ＭＳ Ｐゴシック" charset="-128"/>
              </a:endParaRPr>
            </a:p>
          </p:txBody>
        </p:sp>
        <p:cxnSp>
          <p:nvCxnSpPr>
            <p:cNvPr id="11" name="Straight Connector 10"/>
            <p:cNvCxnSpPr/>
            <p:nvPr/>
          </p:nvCxnSpPr>
          <p:spPr>
            <a:xfrm rot="5400000" flipH="1" flipV="1">
              <a:off x="3461028" y="3168372"/>
              <a:ext cx="685800" cy="685800"/>
            </a:xfrm>
            <a:prstGeom prst="line">
              <a:avLst/>
            </a:prstGeom>
            <a:ln>
              <a:solidFill>
                <a:srgbClr val="FF0000"/>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235604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dirty="0" smtClean="0">
                <a:latin typeface="Calibri"/>
                <a:cs typeface="Calibri"/>
              </a:rPr>
              <a:t>Incident Investigation Using Flows</a:t>
            </a:r>
          </a:p>
        </p:txBody>
      </p:sp>
      <p:sp>
        <p:nvSpPr>
          <p:cNvPr id="7" name="Rectangle 6"/>
          <p:cNvSpPr/>
          <p:nvPr/>
        </p:nvSpPr>
        <p:spPr>
          <a:xfrm>
            <a:off x="3048000" y="2895600"/>
            <a:ext cx="374414" cy="1384995"/>
          </a:xfrm>
          <a:prstGeom prst="rect">
            <a:avLst/>
          </a:prstGeom>
        </p:spPr>
        <p:txBody>
          <a:bodyPr wrap="square">
            <a:spAutoFit/>
          </a:bodyPr>
          <a:lstStyle/>
          <a:p>
            <a:r>
              <a:rPr lang="en-US" sz="4400" b="1" dirty="0" smtClean="0">
                <a:ln w="28575" cmpd="sng">
                  <a:solidFill>
                    <a:srgbClr val="800000"/>
                  </a:solidFill>
                </a:ln>
                <a:solidFill>
                  <a:srgbClr val="FF0000"/>
                </a:solidFill>
                <a:latin typeface="Calibri"/>
                <a:ea typeface="ＭＳ Ｐゴシック" charset="-128"/>
                <a:cs typeface="Calibri"/>
              </a:rPr>
              <a:t>?</a:t>
            </a:r>
            <a:endParaRPr lang="en-US" sz="4000" b="1" dirty="0">
              <a:ln w="28575" cmpd="sng">
                <a:solidFill>
                  <a:srgbClr val="800000"/>
                </a:solidFill>
              </a:ln>
              <a:solidFill>
                <a:srgbClr val="FF0000"/>
              </a:solidFill>
              <a:latin typeface="Calibri"/>
              <a:ea typeface="ＭＳ Ｐゴシック" charset="-128"/>
              <a:cs typeface="Calibri"/>
            </a:endParaRPr>
          </a:p>
        </p:txBody>
      </p:sp>
      <p:pic>
        <p:nvPicPr>
          <p:cNvPr id="8" name="Picture 7" descr="Screen shot 2010-07-20 at 2.07.27 PM.png"/>
          <p:cNvPicPr>
            <a:picLocks noChangeAspect="1"/>
          </p:cNvPicPr>
          <p:nvPr/>
        </p:nvPicPr>
        <p:blipFill>
          <a:blip r:embed="rId2"/>
          <a:stretch>
            <a:fillRect/>
          </a:stretch>
        </p:blipFill>
        <p:spPr>
          <a:xfrm>
            <a:off x="1524000" y="1828800"/>
            <a:ext cx="5947410" cy="4364990"/>
          </a:xfrm>
          <a:prstGeom prst="rect">
            <a:avLst/>
          </a:prstGeom>
        </p:spPr>
      </p:pic>
    </p:spTree>
    <p:extLst>
      <p:ext uri="{BB962C8B-B14F-4D97-AF65-F5344CB8AC3E}">
        <p14:creationId xmlns:p14="http://schemas.microsoft.com/office/powerpoint/2010/main" val="3873403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dirty="0" smtClean="0">
                <a:latin typeface="Calibri"/>
                <a:cs typeface="Calibri"/>
              </a:rPr>
              <a:t>Incident Investigation Using Flows</a:t>
            </a:r>
          </a:p>
        </p:txBody>
      </p:sp>
      <p:pic>
        <p:nvPicPr>
          <p:cNvPr id="12" name="Picture 11" descr="Screen shot 2010-07-20 at 2.36.39 PM.png"/>
          <p:cNvPicPr>
            <a:picLocks noChangeAspect="1"/>
          </p:cNvPicPr>
          <p:nvPr/>
        </p:nvPicPr>
        <p:blipFill>
          <a:blip r:embed="rId2"/>
          <a:srcRect b="5864"/>
          <a:stretch>
            <a:fillRect/>
          </a:stretch>
        </p:blipFill>
        <p:spPr>
          <a:xfrm>
            <a:off x="290767" y="1245348"/>
            <a:ext cx="8506047" cy="4662559"/>
          </a:xfrm>
          <a:prstGeom prst="rect">
            <a:avLst/>
          </a:prstGeom>
        </p:spPr>
      </p:pic>
      <p:sp>
        <p:nvSpPr>
          <p:cNvPr id="16" name="Rectangle 15"/>
          <p:cNvSpPr/>
          <p:nvPr/>
        </p:nvSpPr>
        <p:spPr>
          <a:xfrm>
            <a:off x="223327" y="1806208"/>
            <a:ext cx="8621642" cy="761999"/>
          </a:xfrm>
          <a:prstGeom prst="rect">
            <a:avLst/>
          </a:prstGeom>
          <a:noFill/>
          <a:ln w="38100" cmpd="sng">
            <a:solidFill>
              <a:srgbClr val="F79646"/>
            </a:solid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a:solidFill>
                <a:prstClr val="white"/>
              </a:solidFill>
            </a:endParaRPr>
          </a:p>
        </p:txBody>
      </p:sp>
    </p:spTree>
    <p:extLst>
      <p:ext uri="{BB962C8B-B14F-4D97-AF65-F5344CB8AC3E}">
        <p14:creationId xmlns:p14="http://schemas.microsoft.com/office/powerpoint/2010/main" val="3600323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APT characteristics for the investigator</a:t>
            </a:r>
            <a:endParaRPr lang="en-US" dirty="0">
              <a:latin typeface="+mn-lt"/>
            </a:endParaRPr>
          </a:p>
        </p:txBody>
      </p:sp>
      <p:sp>
        <p:nvSpPr>
          <p:cNvPr id="3" name="Content Placeholder 2"/>
          <p:cNvSpPr>
            <a:spLocks noGrp="1"/>
          </p:cNvSpPr>
          <p:nvPr>
            <p:ph idx="1"/>
          </p:nvPr>
        </p:nvSpPr>
        <p:spPr/>
        <p:txBody>
          <a:bodyPr/>
          <a:lstStyle/>
          <a:p>
            <a:r>
              <a:rPr lang="en-US" dirty="0" smtClean="0"/>
              <a:t>An APT will generally involve:</a:t>
            </a:r>
          </a:p>
          <a:p>
            <a:pPr lvl="1"/>
            <a:r>
              <a:rPr lang="en-US" dirty="0" smtClean="0"/>
              <a:t>Information gathering via social media and Google search.  It is via this that the targets for the social engineering phase are identified.</a:t>
            </a:r>
          </a:p>
          <a:p>
            <a:pPr lvl="1"/>
            <a:r>
              <a:rPr lang="en-US" dirty="0" smtClean="0"/>
              <a:t>Exploit of common vulnerabilities in support of the above.</a:t>
            </a:r>
          </a:p>
          <a:p>
            <a:pPr lvl="1"/>
            <a:r>
              <a:rPr lang="en-US" dirty="0" smtClean="0"/>
              <a:t>Targeted social engineering attacks against identified users.</a:t>
            </a:r>
          </a:p>
          <a:p>
            <a:pPr lvl="1"/>
            <a:r>
              <a:rPr lang="en-US" dirty="0" smtClean="0"/>
              <a:t>Compromise of one or more internal machines and installation of remote control software of some kind.</a:t>
            </a:r>
          </a:p>
          <a:p>
            <a:pPr lvl="1"/>
            <a:r>
              <a:rPr lang="en-US" dirty="0" smtClean="0"/>
              <a:t>Data mining from the inside.</a:t>
            </a:r>
          </a:p>
          <a:p>
            <a:pPr lvl="1"/>
            <a:r>
              <a:rPr lang="en-US" dirty="0" smtClean="0"/>
              <a:t>Exfiltration of data.</a:t>
            </a:r>
          </a:p>
          <a:p>
            <a:endParaRPr lang="en-US" dirty="0"/>
          </a:p>
          <a:p>
            <a:r>
              <a:rPr lang="en-US" dirty="0" smtClean="0"/>
              <a:t>Network-based APT detection boils down to discovering the command-and-control connections, the data </a:t>
            </a:r>
            <a:r>
              <a:rPr lang="en-US" dirty="0" smtClean="0"/>
              <a:t>mining/data reconnaissance, </a:t>
            </a:r>
            <a:r>
              <a:rPr lang="en-US" dirty="0" smtClean="0"/>
              <a:t>and the exfiltration activity.  As with all attacks, success is measured by the time lapsed between attack and discovery.</a:t>
            </a:r>
            <a:endParaRPr lang="en-US" dirty="0"/>
          </a:p>
        </p:txBody>
      </p:sp>
      <p:sp>
        <p:nvSpPr>
          <p:cNvPr id="4" name="Slide Number Placeholder 3"/>
          <p:cNvSpPr>
            <a:spLocks noGrp="1"/>
          </p:cNvSpPr>
          <p:nvPr>
            <p:ph type="sldNum" sz="quarter" idx="12"/>
          </p:nvPr>
        </p:nvSpPr>
        <p:spPr/>
        <p:txBody>
          <a:bodyPr/>
          <a:lstStyle/>
          <a:p>
            <a:fld id="{F73CF8C8-F2FB-44D1-8762-FB2C283A2C61}" type="slidenum">
              <a:rPr lang="en-US" smtClean="0"/>
              <a:pPr/>
              <a:t>27</a:t>
            </a:fld>
            <a:endParaRPr lang="en-US" dirty="0"/>
          </a:p>
        </p:txBody>
      </p:sp>
    </p:spTree>
    <p:extLst>
      <p:ext uri="{BB962C8B-B14F-4D97-AF65-F5344CB8AC3E}">
        <p14:creationId xmlns:p14="http://schemas.microsoft.com/office/powerpoint/2010/main" val="334654682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wrap="square" numCol="1" anchorCtr="0" compatLnSpc="1">
            <a:prstTxWarp prst="textNoShape">
              <a:avLst/>
            </a:prstTxWarp>
          </a:bodyPr>
          <a:lstStyle/>
          <a:p>
            <a:pPr>
              <a:defRPr/>
            </a:pPr>
            <a:r>
              <a:rPr lang="en-US" dirty="0"/>
              <a:t>Command and </a:t>
            </a:r>
            <a:r>
              <a:rPr lang="en-US" dirty="0" smtClean="0"/>
              <a:t>Control</a:t>
            </a:r>
            <a:endParaRPr lang="en-US" dirty="0">
              <a:effectLst>
                <a:outerShdw blurRad="38100" dist="38100" dir="2700000" algn="tl">
                  <a:srgbClr val="DDDDDD"/>
                </a:outerShdw>
              </a:effectLst>
              <a:latin typeface="Calibri"/>
            </a:endParaRPr>
          </a:p>
        </p:txBody>
      </p:sp>
      <p:sp>
        <p:nvSpPr>
          <p:cNvPr id="6" name="Text Placeholder 5"/>
          <p:cNvSpPr>
            <a:spLocks noGrp="1"/>
          </p:cNvSpPr>
          <p:nvPr>
            <p:ph idx="1"/>
          </p:nvPr>
        </p:nvSpPr>
        <p:spPr>
          <a:xfrm>
            <a:off x="228600" y="1376363"/>
            <a:ext cx="8686800" cy="4572000"/>
          </a:xfrm>
        </p:spPr>
        <p:txBody>
          <a:bodyPr/>
          <a:lstStyle/>
          <a:p>
            <a:pPr marL="0" indent="0" algn="ctr">
              <a:buFont typeface="Webdings" charset="0"/>
              <a:buNone/>
              <a:defRPr/>
            </a:pPr>
            <a:endParaRPr lang="en-US" sz="2800" dirty="0">
              <a:solidFill>
                <a:srgbClr val="E67701"/>
              </a:solidFill>
              <a:effectLst>
                <a:outerShdw blurRad="38100" dist="38100" dir="2700000" algn="tl">
                  <a:srgbClr val="DDDDDD"/>
                </a:outerShdw>
              </a:effectLst>
              <a:latin typeface="Calibri"/>
              <a:cs typeface="+mn-cs"/>
            </a:endParaRPr>
          </a:p>
          <a:p>
            <a:pPr marL="0" indent="0" algn="ctr">
              <a:buFont typeface="Webdings" charset="0"/>
              <a:buNone/>
              <a:defRPr/>
            </a:pPr>
            <a:endParaRPr lang="en-US" sz="2800" dirty="0">
              <a:solidFill>
                <a:srgbClr val="E67701"/>
              </a:solidFill>
              <a:effectLst>
                <a:outerShdw blurRad="38100" dist="38100" dir="2700000" algn="tl">
                  <a:srgbClr val="DDDDDD"/>
                </a:outerShdw>
              </a:effectLst>
              <a:latin typeface="Calibri"/>
              <a:cs typeface="+mn-cs"/>
            </a:endParaRPr>
          </a:p>
          <a:p>
            <a:pPr marL="0" indent="0" algn="ctr">
              <a:buFont typeface="Webdings" charset="0"/>
              <a:buNone/>
              <a:defRPr/>
            </a:pPr>
            <a:r>
              <a:rPr lang="en-US" sz="2400" dirty="0" smtClean="0">
                <a:solidFill>
                  <a:srgbClr val="E67701"/>
                </a:solidFill>
                <a:effectLst>
                  <a:outerShdw blurRad="38100" dist="38100" dir="2700000" algn="tl">
                    <a:srgbClr val="DDDDDD"/>
                  </a:outerShdw>
                </a:effectLst>
                <a:latin typeface="Calibri"/>
                <a:cs typeface="+mn-cs"/>
              </a:rPr>
              <a:t>Remote Control:</a:t>
            </a:r>
            <a:endParaRPr lang="en-US" sz="2400" dirty="0">
              <a:solidFill>
                <a:srgbClr val="E67701"/>
              </a:solidFill>
              <a:effectLst>
                <a:outerShdw blurRad="38100" dist="38100" dir="2700000" algn="tl">
                  <a:srgbClr val="DDDDDD"/>
                </a:outerShdw>
              </a:effectLst>
              <a:latin typeface="Calibri"/>
              <a:cs typeface="+mn-cs"/>
            </a:endParaRPr>
          </a:p>
          <a:p>
            <a:pPr marL="0" indent="0" algn="ctr">
              <a:buFont typeface="Webdings" charset="0"/>
              <a:buNone/>
              <a:defRPr/>
            </a:pPr>
            <a:r>
              <a:rPr lang="en-US" sz="2800" dirty="0" smtClean="0">
                <a:solidFill>
                  <a:srgbClr val="E67701"/>
                </a:solidFill>
                <a:effectLst>
                  <a:outerShdw blurRad="38100" dist="38100" dir="2700000" algn="tl">
                    <a:srgbClr val="DDDDDD"/>
                  </a:outerShdw>
                </a:effectLst>
                <a:latin typeface="Calibri"/>
                <a:cs typeface="+mn-cs"/>
              </a:rPr>
              <a:t>Are My Hosts Controlled by </a:t>
            </a:r>
            <a:r>
              <a:rPr lang="en-US" sz="2800" dirty="0">
                <a:solidFill>
                  <a:srgbClr val="E67701"/>
                </a:solidFill>
                <a:effectLst>
                  <a:outerShdw blurRad="38100" dist="38100" dir="2700000" algn="tl">
                    <a:srgbClr val="DDDDDD"/>
                  </a:outerShdw>
                </a:effectLst>
                <a:latin typeface="Calibri"/>
              </a:rPr>
              <a:t>E</a:t>
            </a:r>
            <a:r>
              <a:rPr lang="en-US" sz="2800" dirty="0" smtClean="0">
                <a:solidFill>
                  <a:srgbClr val="E67701"/>
                </a:solidFill>
                <a:effectLst>
                  <a:outerShdw blurRad="38100" dist="38100" dir="2700000" algn="tl">
                    <a:srgbClr val="DDDDDD"/>
                  </a:outerShdw>
                </a:effectLst>
                <a:latin typeface="Calibri"/>
                <a:cs typeface="+mn-cs"/>
              </a:rPr>
              <a:t>xternal Systems?</a:t>
            </a:r>
            <a:endParaRPr lang="en-US" sz="2800" dirty="0">
              <a:solidFill>
                <a:srgbClr val="E67701"/>
              </a:solidFill>
              <a:effectLst>
                <a:outerShdw blurRad="38100" dist="38100" dir="2700000" algn="tl">
                  <a:srgbClr val="DDDDDD"/>
                </a:outerShdw>
              </a:effectLst>
              <a:latin typeface="Calibri"/>
              <a:cs typeface="+mn-cs"/>
            </a:endParaRPr>
          </a:p>
        </p:txBody>
      </p:sp>
      <p:sp>
        <p:nvSpPr>
          <p:cNvPr id="142339"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800" dirty="0">
                <a:solidFill>
                  <a:srgbClr val="898989"/>
                </a:solidFill>
                <a:latin typeface="Calibri"/>
              </a:rPr>
              <a:t>© 2012 Lancope, Inc. All rights reserved.</a:t>
            </a:r>
          </a:p>
        </p:txBody>
      </p:sp>
      <p:sp>
        <p:nvSpPr>
          <p:cNvPr id="1423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0E09131-F0DC-954D-952F-20C9E75CEA2A}" type="slidenum">
              <a:rPr lang="en-US" sz="800">
                <a:solidFill>
                  <a:srgbClr val="898989"/>
                </a:solidFill>
                <a:latin typeface="Calibri"/>
              </a:rPr>
              <a:pPr eaLnBrk="1" hangingPunct="1"/>
              <a:t>28</a:t>
            </a:fld>
            <a:endParaRPr lang="en-US" sz="800" dirty="0">
              <a:solidFill>
                <a:srgbClr val="898989"/>
              </a:solidFill>
              <a:latin typeface="Calibri"/>
            </a:endParaRPr>
          </a:p>
        </p:txBody>
      </p:sp>
    </p:spTree>
    <p:extLst>
      <p:ext uri="{BB962C8B-B14F-4D97-AF65-F5344CB8AC3E}">
        <p14:creationId xmlns:p14="http://schemas.microsoft.com/office/powerpoint/2010/main" val="247420937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6553200" cy="731838"/>
          </a:xfrm>
        </p:spPr>
        <p:txBody>
          <a:bodyPr/>
          <a:lstStyle/>
          <a:p>
            <a:r>
              <a:rPr lang="en-US" dirty="0" smtClean="0"/>
              <a:t>Command and Control - Host </a:t>
            </a:r>
            <a:r>
              <a:rPr lang="en-US" dirty="0" smtClean="0"/>
              <a:t>Becomes Infected</a:t>
            </a:r>
            <a:endParaRPr lang="en-US" dirty="0"/>
          </a:p>
        </p:txBody>
      </p:sp>
      <p:sp>
        <p:nvSpPr>
          <p:cNvPr id="3" name="Text Placeholder 2"/>
          <p:cNvSpPr>
            <a:spLocks noGrp="1"/>
          </p:cNvSpPr>
          <p:nvPr>
            <p:ph type="body" sz="quarter" idx="12"/>
          </p:nvPr>
        </p:nvSpPr>
        <p:spPr>
          <a:xfrm>
            <a:off x="457200" y="1136520"/>
            <a:ext cx="3886200" cy="4876800"/>
          </a:xfrm>
        </p:spPr>
        <p:txBody>
          <a:bodyPr/>
          <a:lstStyle/>
          <a:p>
            <a:r>
              <a:rPr lang="en-US" dirty="0" smtClean="0"/>
              <a:t>Internal host connects to a </a:t>
            </a:r>
            <a:r>
              <a:rPr lang="en-US" dirty="0"/>
              <a:t>m</a:t>
            </a:r>
            <a:r>
              <a:rPr lang="en-US" dirty="0" smtClean="0"/>
              <a:t>alware </a:t>
            </a:r>
            <a:r>
              <a:rPr lang="en-US" dirty="0"/>
              <a:t>i</a:t>
            </a:r>
            <a:r>
              <a:rPr lang="en-US" dirty="0" smtClean="0"/>
              <a:t>nfected website</a:t>
            </a:r>
          </a:p>
          <a:p>
            <a:pPr lvl="1"/>
            <a:r>
              <a:rPr lang="en-US" dirty="0" smtClean="0"/>
              <a:t>Downloads data infecting the system</a:t>
            </a:r>
          </a:p>
          <a:p>
            <a:r>
              <a:rPr lang="en-US" dirty="0" smtClean="0"/>
              <a:t>Method of detection</a:t>
            </a:r>
          </a:p>
          <a:p>
            <a:pPr lvl="1"/>
            <a:r>
              <a:rPr lang="en-US" dirty="0" smtClean="0"/>
              <a:t>Host Lock to known bad list</a:t>
            </a:r>
            <a:endParaRPr lang="en-US" dirty="0"/>
          </a:p>
        </p:txBody>
      </p:sp>
      <p:pic>
        <p:nvPicPr>
          <p:cNvPr id="5" name="Picture 4"/>
          <p:cNvPicPr>
            <a:picLocks noChangeAspect="1"/>
          </p:cNvPicPr>
          <p:nvPr/>
        </p:nvPicPr>
        <p:blipFill>
          <a:blip r:embed="rId2"/>
          <a:stretch>
            <a:fillRect/>
          </a:stretch>
        </p:blipFill>
        <p:spPr>
          <a:xfrm>
            <a:off x="2395438" y="1136520"/>
            <a:ext cx="5910361" cy="4876800"/>
          </a:xfrm>
          <a:prstGeom prst="rect">
            <a:avLst/>
          </a:prstGeom>
        </p:spPr>
      </p:pic>
    </p:spTree>
    <p:extLst>
      <p:ext uri="{BB962C8B-B14F-4D97-AF65-F5344CB8AC3E}">
        <p14:creationId xmlns:p14="http://schemas.microsoft.com/office/powerpoint/2010/main" val="11424030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APT – The Culmination of the New Arms Race</a:t>
            </a:r>
            <a:endParaRPr lang="en-US" dirty="0"/>
          </a:p>
        </p:txBody>
      </p:sp>
      <p:sp>
        <p:nvSpPr>
          <p:cNvPr id="4" name="TextBox 3"/>
          <p:cNvSpPr txBox="1"/>
          <p:nvPr/>
        </p:nvSpPr>
        <p:spPr>
          <a:xfrm>
            <a:off x="1312723" y="1348042"/>
            <a:ext cx="6791604" cy="1569660"/>
          </a:xfrm>
          <a:prstGeom prst="rect">
            <a:avLst/>
          </a:prstGeom>
          <a:noFill/>
        </p:spPr>
        <p:txBody>
          <a:bodyPr wrap="square" rtlCol="0">
            <a:spAutoFit/>
          </a:bodyPr>
          <a:lstStyle/>
          <a:p>
            <a:pPr algn="ctr"/>
            <a:r>
              <a:rPr lang="en-US" sz="4800" b="1" dirty="0" smtClean="0">
                <a:effectLst>
                  <a:glow rad="127000">
                    <a:schemeClr val="bg1">
                      <a:alpha val="36000"/>
                    </a:schemeClr>
                  </a:glow>
                </a:effectLst>
              </a:rPr>
              <a:t>Welcome to the Cyberspace Arms Race</a:t>
            </a:r>
            <a:endParaRPr lang="en-US" sz="4800" b="1" dirty="0">
              <a:effectLst>
                <a:glow rad="127000">
                  <a:schemeClr val="bg1">
                    <a:alpha val="36000"/>
                  </a:schemeClr>
                </a:glow>
              </a:effectLst>
            </a:endParaRPr>
          </a:p>
        </p:txBody>
      </p:sp>
      <p:pic>
        <p:nvPicPr>
          <p:cNvPr id="5" name="Picture 4" descr="Lulzsec-hackers.jpg"/>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5594" r="18069"/>
          <a:stretch/>
        </p:blipFill>
        <p:spPr>
          <a:xfrm flipH="1">
            <a:off x="3917509" y="4207362"/>
            <a:ext cx="1772525" cy="1541547"/>
          </a:xfrm>
          <a:prstGeom prst="rect">
            <a:avLst/>
          </a:prstGeom>
          <a:solidFill>
            <a:schemeClr val="bg1"/>
          </a:solidFill>
        </p:spPr>
      </p:pic>
      <p:pic>
        <p:nvPicPr>
          <p:cNvPr id="6" name="Picture 5" descr="china-flag.gif"/>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288" y="4207363"/>
            <a:ext cx="2306967" cy="1541547"/>
          </a:xfrm>
          <a:prstGeom prst="rect">
            <a:avLst/>
          </a:prstGeom>
        </p:spPr>
      </p:pic>
      <p:pic>
        <p:nvPicPr>
          <p:cNvPr id="7" name="Picture 6" descr="guy.jpg"/>
          <p:cNvPicPr>
            <a:picLocks noChangeAspect="1"/>
          </p:cNvPicPr>
          <p:nvPr/>
        </p:nvPicPr>
        <p:blipFill>
          <a:blip r:embed="rId4">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6436011" y="3954651"/>
            <a:ext cx="2089374" cy="2089374"/>
          </a:xfrm>
          <a:prstGeom prst="rect">
            <a:avLst/>
          </a:prstGeom>
        </p:spPr>
      </p:pic>
    </p:spTree>
    <p:extLst>
      <p:ext uri="{BB962C8B-B14F-4D97-AF65-F5344CB8AC3E}">
        <p14:creationId xmlns:p14="http://schemas.microsoft.com/office/powerpoint/2010/main" val="91257060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468"/>
            <a:ext cx="6553200" cy="731838"/>
          </a:xfrm>
        </p:spPr>
        <p:txBody>
          <a:bodyPr/>
          <a:lstStyle/>
          <a:p>
            <a:r>
              <a:rPr lang="en-US" dirty="0" smtClean="0"/>
              <a:t>Communication to CNC</a:t>
            </a:r>
            <a:endParaRPr lang="en-US" dirty="0"/>
          </a:p>
        </p:txBody>
      </p:sp>
      <p:sp>
        <p:nvSpPr>
          <p:cNvPr id="3" name="Text Placeholder 2"/>
          <p:cNvSpPr>
            <a:spLocks noGrp="1"/>
          </p:cNvSpPr>
          <p:nvPr>
            <p:ph type="body" sz="quarter" idx="12"/>
          </p:nvPr>
        </p:nvSpPr>
        <p:spPr>
          <a:xfrm>
            <a:off x="457200" y="1176840"/>
            <a:ext cx="3886200" cy="4876800"/>
          </a:xfrm>
        </p:spPr>
        <p:txBody>
          <a:bodyPr/>
          <a:lstStyle/>
          <a:p>
            <a:r>
              <a:rPr lang="en-US" dirty="0" smtClean="0"/>
              <a:t>Host communicates with Command and Control network for instructions</a:t>
            </a:r>
          </a:p>
          <a:p>
            <a:pPr lvl="1"/>
            <a:r>
              <a:rPr lang="en-US" dirty="0" smtClean="0"/>
              <a:t>Periodic phone home</a:t>
            </a:r>
          </a:p>
          <a:p>
            <a:r>
              <a:rPr lang="en-US" dirty="0" smtClean="0"/>
              <a:t>Method of detection</a:t>
            </a:r>
          </a:p>
          <a:p>
            <a:pPr lvl="1"/>
            <a:r>
              <a:rPr lang="en-US" dirty="0" smtClean="0"/>
              <a:t>Host Lock to known bad list</a:t>
            </a:r>
          </a:p>
          <a:p>
            <a:pPr lvl="1"/>
            <a:r>
              <a:rPr lang="en-US" dirty="0" smtClean="0"/>
              <a:t>Suspect Long Flow and Beaconing Host alarms</a:t>
            </a:r>
            <a:endParaRPr lang="en-US" dirty="0"/>
          </a:p>
        </p:txBody>
      </p:sp>
      <p:pic>
        <p:nvPicPr>
          <p:cNvPr id="4" name="Picture 3"/>
          <p:cNvPicPr>
            <a:picLocks noChangeAspect="1"/>
          </p:cNvPicPr>
          <p:nvPr/>
        </p:nvPicPr>
        <p:blipFill>
          <a:blip r:embed="rId2"/>
          <a:stretch>
            <a:fillRect/>
          </a:stretch>
        </p:blipFill>
        <p:spPr>
          <a:xfrm>
            <a:off x="2768101" y="1261623"/>
            <a:ext cx="5601198" cy="4374180"/>
          </a:xfrm>
          <a:prstGeom prst="rect">
            <a:avLst/>
          </a:prstGeom>
        </p:spPr>
      </p:pic>
    </p:spTree>
    <p:extLst>
      <p:ext uri="{BB962C8B-B14F-4D97-AF65-F5344CB8AC3E}">
        <p14:creationId xmlns:p14="http://schemas.microsoft.com/office/powerpoint/2010/main" val="416309696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580954" y="813420"/>
            <a:ext cx="5575745" cy="5372580"/>
          </a:xfrm>
          <a:prstGeom prst="rect">
            <a:avLst/>
          </a:prstGeom>
        </p:spPr>
      </p:pic>
      <p:sp>
        <p:nvSpPr>
          <p:cNvPr id="2" name="Title 1"/>
          <p:cNvSpPr>
            <a:spLocks noGrp="1"/>
          </p:cNvSpPr>
          <p:nvPr>
            <p:ph type="title"/>
          </p:nvPr>
        </p:nvSpPr>
        <p:spPr>
          <a:xfrm>
            <a:off x="162983" y="3612"/>
            <a:ext cx="6553200" cy="731838"/>
          </a:xfrm>
        </p:spPr>
        <p:txBody>
          <a:bodyPr/>
          <a:lstStyle/>
          <a:p>
            <a:r>
              <a:rPr lang="en-US" dirty="0" smtClean="0"/>
              <a:t>Controlled Host Begins Network </a:t>
            </a:r>
            <a:r>
              <a:rPr lang="en-US" dirty="0"/>
              <a:t>A</a:t>
            </a:r>
            <a:r>
              <a:rPr lang="en-US" dirty="0" smtClean="0"/>
              <a:t>ctivities</a:t>
            </a:r>
            <a:endParaRPr lang="en-US" dirty="0"/>
          </a:p>
        </p:txBody>
      </p:sp>
      <p:sp>
        <p:nvSpPr>
          <p:cNvPr id="3" name="Text Placeholder 2"/>
          <p:cNvSpPr>
            <a:spLocks noGrp="1"/>
          </p:cNvSpPr>
          <p:nvPr>
            <p:ph type="body" sz="quarter" idx="12"/>
          </p:nvPr>
        </p:nvSpPr>
        <p:spPr>
          <a:xfrm>
            <a:off x="457200" y="1143640"/>
            <a:ext cx="5562600" cy="4876800"/>
          </a:xfrm>
        </p:spPr>
        <p:txBody>
          <a:bodyPr/>
          <a:lstStyle/>
          <a:p>
            <a:r>
              <a:rPr lang="en-US" dirty="0" smtClean="0"/>
              <a:t>Compromised host performs malicious activities</a:t>
            </a:r>
          </a:p>
          <a:p>
            <a:pPr lvl="1"/>
            <a:r>
              <a:rPr lang="en-US" dirty="0" smtClean="0"/>
              <a:t>Attempts to compromise internal resources (probing)</a:t>
            </a:r>
          </a:p>
          <a:p>
            <a:pPr lvl="1"/>
            <a:r>
              <a:rPr lang="en-US" dirty="0" smtClean="0"/>
              <a:t>Becomes a member of </a:t>
            </a:r>
            <a:r>
              <a:rPr lang="en-US" dirty="0" err="1" smtClean="0"/>
              <a:t>DDoS</a:t>
            </a:r>
            <a:r>
              <a:rPr lang="en-US" dirty="0" smtClean="0"/>
              <a:t> </a:t>
            </a:r>
          </a:p>
          <a:p>
            <a:pPr lvl="1"/>
            <a:r>
              <a:rPr lang="en-US" dirty="0" smtClean="0"/>
              <a:t>Data </a:t>
            </a:r>
            <a:r>
              <a:rPr lang="en-US" dirty="0" smtClean="0"/>
              <a:t>exfiltration </a:t>
            </a:r>
            <a:r>
              <a:rPr lang="en-US" dirty="0" smtClean="0"/>
              <a:t>to Internet</a:t>
            </a:r>
          </a:p>
          <a:p>
            <a:r>
              <a:rPr lang="en-US" dirty="0" smtClean="0"/>
              <a:t>Method of detection</a:t>
            </a:r>
          </a:p>
          <a:p>
            <a:pPr lvl="1"/>
            <a:r>
              <a:rPr lang="en-US" dirty="0" smtClean="0"/>
              <a:t>Scanning detection (CI)</a:t>
            </a:r>
          </a:p>
          <a:p>
            <a:pPr lvl="1"/>
            <a:r>
              <a:rPr lang="en-US" dirty="0" err="1" smtClean="0"/>
              <a:t>DoS</a:t>
            </a:r>
            <a:r>
              <a:rPr lang="en-US" dirty="0" smtClean="0"/>
              <a:t> Monitoring</a:t>
            </a:r>
          </a:p>
          <a:p>
            <a:pPr lvl="1"/>
            <a:r>
              <a:rPr lang="en-US" dirty="0" smtClean="0"/>
              <a:t>Suspect Data Loss</a:t>
            </a:r>
          </a:p>
          <a:p>
            <a:pPr lvl="1"/>
            <a:endParaRPr lang="en-US" dirty="0" smtClean="0"/>
          </a:p>
        </p:txBody>
      </p:sp>
      <p:pic>
        <p:nvPicPr>
          <p:cNvPr id="8" name="Picture 7"/>
          <p:cNvPicPr>
            <a:picLocks noChangeAspect="1"/>
          </p:cNvPicPr>
          <p:nvPr/>
        </p:nvPicPr>
        <p:blipFill>
          <a:blip r:embed="rId3"/>
          <a:stretch>
            <a:fillRect/>
          </a:stretch>
        </p:blipFill>
        <p:spPr>
          <a:xfrm>
            <a:off x="4406900" y="2455020"/>
            <a:ext cx="1079500" cy="292100"/>
          </a:xfrm>
          <a:prstGeom prst="rect">
            <a:avLst/>
          </a:prstGeom>
        </p:spPr>
      </p:pic>
      <p:pic>
        <p:nvPicPr>
          <p:cNvPr id="9" name="Picture 8"/>
          <p:cNvPicPr>
            <a:picLocks noChangeAspect="1"/>
          </p:cNvPicPr>
          <p:nvPr/>
        </p:nvPicPr>
        <p:blipFill>
          <a:blip r:embed="rId4"/>
          <a:stretch>
            <a:fillRect/>
          </a:stretch>
        </p:blipFill>
        <p:spPr>
          <a:xfrm>
            <a:off x="3352800" y="2123820"/>
            <a:ext cx="1079500" cy="292100"/>
          </a:xfrm>
          <a:prstGeom prst="rect">
            <a:avLst/>
          </a:prstGeom>
        </p:spPr>
      </p:pic>
      <p:pic>
        <p:nvPicPr>
          <p:cNvPr id="10" name="Picture 9"/>
          <p:cNvPicPr>
            <a:picLocks noChangeAspect="1"/>
          </p:cNvPicPr>
          <p:nvPr/>
        </p:nvPicPr>
        <p:blipFill>
          <a:blip r:embed="rId5"/>
          <a:stretch>
            <a:fillRect/>
          </a:stretch>
        </p:blipFill>
        <p:spPr>
          <a:xfrm>
            <a:off x="4025900" y="2781820"/>
            <a:ext cx="1079500" cy="292100"/>
          </a:xfrm>
          <a:prstGeom prst="rect">
            <a:avLst/>
          </a:prstGeom>
        </p:spPr>
      </p:pic>
    </p:spTree>
    <p:extLst>
      <p:ext uri="{BB962C8B-B14F-4D97-AF65-F5344CB8AC3E}">
        <p14:creationId xmlns:p14="http://schemas.microsoft.com/office/powerpoint/2010/main" val="53414033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wrap="square" numCol="1" anchorCtr="0" compatLnSpc="1">
            <a:prstTxWarp prst="textNoShape">
              <a:avLst/>
            </a:prstTxWarp>
          </a:bodyPr>
          <a:lstStyle/>
          <a:p>
            <a:pPr>
              <a:defRPr/>
            </a:pPr>
            <a:r>
              <a:rPr lang="en-US" dirty="0" smtClean="0"/>
              <a:t>Reconnaissance Detection</a:t>
            </a:r>
            <a:endParaRPr lang="en-US" dirty="0">
              <a:effectLst>
                <a:outerShdw blurRad="38100" dist="38100" dir="2700000" algn="tl">
                  <a:srgbClr val="DDDDDD"/>
                </a:outerShdw>
              </a:effectLst>
              <a:latin typeface="Calibri"/>
              <a:cs typeface="Calibri"/>
            </a:endParaRPr>
          </a:p>
        </p:txBody>
      </p:sp>
      <p:sp>
        <p:nvSpPr>
          <p:cNvPr id="6" name="Text Placeholder 5"/>
          <p:cNvSpPr>
            <a:spLocks noGrp="1"/>
          </p:cNvSpPr>
          <p:nvPr>
            <p:ph idx="1"/>
          </p:nvPr>
        </p:nvSpPr>
        <p:spPr>
          <a:xfrm>
            <a:off x="228600" y="1376363"/>
            <a:ext cx="8686800" cy="4572000"/>
          </a:xfrm>
        </p:spPr>
        <p:txBody>
          <a:bodyPr/>
          <a:lstStyle/>
          <a:p>
            <a:pPr marL="0" indent="0" algn="ctr">
              <a:buFont typeface="Webdings" charset="0"/>
              <a:buNone/>
              <a:defRPr/>
            </a:pPr>
            <a:endParaRPr lang="en-US" sz="2800" dirty="0">
              <a:solidFill>
                <a:srgbClr val="E67701"/>
              </a:solidFill>
              <a:effectLst>
                <a:outerShdw blurRad="38100" dist="38100" dir="2700000" algn="tl">
                  <a:srgbClr val="DDDDDD"/>
                </a:outerShdw>
              </a:effectLst>
              <a:latin typeface="Calibri"/>
              <a:cs typeface="+mn-cs"/>
            </a:endParaRPr>
          </a:p>
          <a:p>
            <a:pPr marL="0" indent="0" algn="ctr">
              <a:buFont typeface="Webdings" charset="0"/>
              <a:buNone/>
              <a:defRPr/>
            </a:pPr>
            <a:r>
              <a:rPr lang="en-US" sz="2400" dirty="0" smtClean="0">
                <a:solidFill>
                  <a:srgbClr val="E67701"/>
                </a:solidFill>
                <a:effectLst>
                  <a:outerShdw blurRad="38100" dist="38100" dir="2700000" algn="tl">
                    <a:srgbClr val="DDDDDD"/>
                  </a:outerShdw>
                </a:effectLst>
                <a:latin typeface="Calibri"/>
                <a:cs typeface="+mn-cs"/>
              </a:rPr>
              <a:t>Reconnaissance/Scan Detection</a:t>
            </a:r>
            <a:r>
              <a:rPr lang="en-US" sz="2400" dirty="0">
                <a:solidFill>
                  <a:srgbClr val="E67701"/>
                </a:solidFill>
                <a:effectLst>
                  <a:outerShdw blurRad="38100" dist="38100" dir="2700000" algn="tl">
                    <a:srgbClr val="DDDDDD"/>
                  </a:outerShdw>
                </a:effectLst>
                <a:latin typeface="Calibri"/>
                <a:cs typeface="+mn-cs"/>
              </a:rPr>
              <a:t>:</a:t>
            </a:r>
          </a:p>
          <a:p>
            <a:pPr marL="0" indent="0" algn="ctr">
              <a:buFont typeface="Webdings" charset="0"/>
              <a:buNone/>
              <a:defRPr/>
            </a:pPr>
            <a:r>
              <a:rPr lang="en-US" sz="2800" dirty="0" smtClean="0">
                <a:solidFill>
                  <a:srgbClr val="E67701"/>
                </a:solidFill>
                <a:effectLst>
                  <a:outerShdw blurRad="38100" dist="38100" dir="2700000" algn="tl">
                    <a:srgbClr val="DDDDDD"/>
                  </a:outerShdw>
                </a:effectLst>
                <a:latin typeface="Calibri"/>
                <a:cs typeface="+mn-cs"/>
              </a:rPr>
              <a:t>Are Hosts Trying to Find Resources to Compromise?</a:t>
            </a:r>
            <a:endParaRPr lang="en-US" sz="2800" dirty="0">
              <a:solidFill>
                <a:srgbClr val="E67701"/>
              </a:solidFill>
              <a:effectLst>
                <a:outerShdw blurRad="38100" dist="38100" dir="2700000" algn="tl">
                  <a:srgbClr val="DDDDDD"/>
                </a:outerShdw>
              </a:effectLst>
              <a:latin typeface="Calibri"/>
              <a:cs typeface="+mn-cs"/>
            </a:endParaRPr>
          </a:p>
        </p:txBody>
      </p:sp>
      <p:sp>
        <p:nvSpPr>
          <p:cNvPr id="130051"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800" dirty="0">
                <a:solidFill>
                  <a:srgbClr val="898989"/>
                </a:solidFill>
                <a:latin typeface="Calibri"/>
              </a:rPr>
              <a:t>© 2012 Lancope, Inc. All rights reserved.</a:t>
            </a:r>
          </a:p>
        </p:txBody>
      </p:sp>
      <p:sp>
        <p:nvSpPr>
          <p:cNvPr id="13005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241F681-EAEB-874B-BB2F-8845730DB274}" type="slidenum">
              <a:rPr lang="en-US" sz="800">
                <a:solidFill>
                  <a:srgbClr val="898989"/>
                </a:solidFill>
                <a:latin typeface="Calibri"/>
              </a:rPr>
              <a:pPr eaLnBrk="1" hangingPunct="1"/>
              <a:t>32</a:t>
            </a:fld>
            <a:endParaRPr lang="en-US" sz="800" dirty="0">
              <a:solidFill>
                <a:srgbClr val="898989"/>
              </a:solidFill>
              <a:latin typeface="Calibri"/>
            </a:endParaRPr>
          </a:p>
        </p:txBody>
      </p:sp>
    </p:spTree>
    <p:extLst>
      <p:ext uri="{BB962C8B-B14F-4D97-AF65-F5344CB8AC3E}">
        <p14:creationId xmlns:p14="http://schemas.microsoft.com/office/powerpoint/2010/main" val="242164502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Grp="1" noChangeArrowheads="1"/>
          </p:cNvSpPr>
          <p:nvPr>
            <p:ph type="title"/>
          </p:nvPr>
        </p:nvSpPr>
        <p:spPr/>
        <p:txBody>
          <a:bodyPr anchor="ctr" anchorCtr="0"/>
          <a:lstStyle/>
          <a:p>
            <a:r>
              <a:rPr lang="en-US" dirty="0">
                <a:solidFill>
                  <a:srgbClr val="FFFFFF"/>
                </a:solidFill>
              </a:rPr>
              <a:t>Traffic Analysis and Network Visibility</a:t>
            </a:r>
          </a:p>
        </p:txBody>
      </p:sp>
      <p:pic>
        <p:nvPicPr>
          <p:cNvPr id="2" name="Picture 1" descr="Screen shot 2010-12-09 at 12.25.4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021" y="1569474"/>
            <a:ext cx="7721179" cy="4720680"/>
          </a:xfrm>
          <a:prstGeom prst="rect">
            <a:avLst/>
          </a:prstGeom>
        </p:spPr>
      </p:pic>
      <p:sp>
        <p:nvSpPr>
          <p:cNvPr id="5" name="TextBox 4"/>
          <p:cNvSpPr txBox="1"/>
          <p:nvPr/>
        </p:nvSpPr>
        <p:spPr>
          <a:xfrm>
            <a:off x="609600" y="1001628"/>
            <a:ext cx="8153400" cy="369332"/>
          </a:xfrm>
          <a:prstGeom prst="rect">
            <a:avLst/>
          </a:prstGeom>
          <a:noFill/>
        </p:spPr>
        <p:txBody>
          <a:bodyPr wrap="square" rtlCol="0">
            <a:spAutoFit/>
          </a:bodyPr>
          <a:lstStyle/>
          <a:p>
            <a:pPr marL="285750" indent="-285750" algn="l">
              <a:buFont typeface="Arial"/>
              <a:buChar char="•"/>
            </a:pPr>
            <a:r>
              <a:rPr lang="en-US" dirty="0" smtClean="0">
                <a:solidFill>
                  <a:srgbClr val="404040"/>
                </a:solidFill>
                <a:latin typeface="Calibri"/>
                <a:cs typeface="Calibri"/>
              </a:rPr>
              <a:t>Top N reports showing any time period across any Host Group</a:t>
            </a:r>
            <a:endParaRPr lang="en-US" dirty="0">
              <a:solidFill>
                <a:srgbClr val="404040"/>
              </a:solidFill>
              <a:latin typeface="Calibri"/>
              <a:cs typeface="Calibri"/>
            </a:endParaRPr>
          </a:p>
        </p:txBody>
      </p:sp>
    </p:spTree>
    <p:extLst>
      <p:ext uri="{BB962C8B-B14F-4D97-AF65-F5344CB8AC3E}">
        <p14:creationId xmlns:p14="http://schemas.microsoft.com/office/powerpoint/2010/main" val="3727627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normAutofit/>
          </a:bodyPr>
          <a:lstStyle/>
          <a:p>
            <a:r>
              <a:rPr lang="en-US" sz="2200" dirty="0">
                <a:solidFill>
                  <a:srgbClr val="FFFFFF"/>
                </a:solidFill>
                <a:latin typeface="Calibri"/>
                <a:ea typeface="ＭＳ Ｐゴシック" charset="-128"/>
                <a:cs typeface="ＭＳ Ｐゴシック" charset="-128"/>
              </a:rPr>
              <a:t>Flow-based Anomaly Detection</a:t>
            </a:r>
            <a:endParaRPr sz="2200" dirty="0">
              <a:solidFill>
                <a:srgbClr val="FFFFFF"/>
              </a:solidFill>
              <a:latin typeface="Calibri"/>
              <a:ea typeface="ＭＳ Ｐゴシック" charset="-128"/>
              <a:cs typeface="ＭＳ Ｐゴシック" charset="-128"/>
            </a:endParaRPr>
          </a:p>
        </p:txBody>
      </p:sp>
      <p:pic>
        <p:nvPicPr>
          <p:cNvPr id="94211" name="Picture 4" descr="Flows to CI"/>
          <p:cNvPicPr>
            <a:picLocks noChangeAspect="1" noChangeArrowheads="1"/>
          </p:cNvPicPr>
          <p:nvPr/>
        </p:nvPicPr>
        <p:blipFill>
          <a:blip r:embed="rId3">
            <a:clrChange>
              <a:clrFrom>
                <a:srgbClr val="FFFFFF"/>
              </a:clrFrom>
              <a:clrTo>
                <a:srgbClr val="FFFFFF">
                  <a:alpha val="0"/>
                </a:srgbClr>
              </a:clrTo>
            </a:clrChange>
            <a:lum bright="-10000"/>
          </a:blip>
          <a:srcRect/>
          <a:stretch>
            <a:fillRect/>
          </a:stretch>
        </p:blipFill>
        <p:spPr bwMode="auto">
          <a:xfrm>
            <a:off x="833047" y="1065213"/>
            <a:ext cx="7543800" cy="4922838"/>
          </a:xfrm>
          <a:prstGeom prst="rect">
            <a:avLst/>
          </a:prstGeom>
          <a:noFill/>
          <a:ln w="9525">
            <a:noFill/>
            <a:miter lim="800000"/>
            <a:headEnd/>
            <a:tailEnd/>
          </a:ln>
        </p:spPr>
      </p:pic>
    </p:spTree>
    <p:extLst>
      <p:ext uri="{BB962C8B-B14F-4D97-AF65-F5344CB8AC3E}">
        <p14:creationId xmlns:p14="http://schemas.microsoft.com/office/powerpoint/2010/main" val="3560296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lstStyle/>
          <a:p>
            <a:pPr>
              <a:defRPr/>
            </a:pPr>
            <a:r>
              <a:rPr lang="en-US" dirty="0" smtClean="0"/>
              <a:t>Scan Detection Visualized</a:t>
            </a:r>
            <a:endParaRPr lang="en-US" dirty="0">
              <a:ln w="12700">
                <a:solidFill>
                  <a:schemeClr val="tx2">
                    <a:satMod val="155000"/>
                  </a:schemeClr>
                </a:solidFill>
                <a:prstDash val="solid"/>
              </a:ln>
              <a:solidFill>
                <a:schemeClr val="bg2">
                  <a:tint val="85000"/>
                  <a:satMod val="155000"/>
                </a:schemeClr>
              </a:solidFill>
              <a:effectLst/>
              <a:latin typeface="Calibri"/>
              <a:cs typeface="Calibri"/>
            </a:endParaRPr>
          </a:p>
        </p:txBody>
      </p:sp>
      <p:sp>
        <p:nvSpPr>
          <p:cNvPr id="144386" name="Content Placeholder 2"/>
          <p:cNvSpPr>
            <a:spLocks noGrp="1"/>
          </p:cNvSpPr>
          <p:nvPr>
            <p:ph idx="1"/>
          </p:nvPr>
        </p:nvSpPr>
        <p:spPr>
          <a:xfrm>
            <a:off x="228600" y="1376363"/>
            <a:ext cx="8686800" cy="4572000"/>
          </a:xfrm>
        </p:spPr>
        <p:txBody>
          <a:bodyPr/>
          <a:lstStyle/>
          <a:p>
            <a:endParaRPr lang="en-US" dirty="0">
              <a:latin typeface="Calibri"/>
            </a:endParaRPr>
          </a:p>
        </p:txBody>
      </p:sp>
      <p:sp>
        <p:nvSpPr>
          <p:cNvPr id="144387"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800" dirty="0">
                <a:solidFill>
                  <a:srgbClr val="898989"/>
                </a:solidFill>
                <a:latin typeface="Calibri"/>
              </a:rPr>
              <a:t>© 2012 Lancope, Inc. All rights reserved.</a:t>
            </a:r>
          </a:p>
        </p:txBody>
      </p:sp>
      <p:sp>
        <p:nvSpPr>
          <p:cNvPr id="14438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975B9B8-643C-5342-B838-3040AB84D4BA}" type="slidenum">
              <a:rPr lang="en-US" sz="800">
                <a:solidFill>
                  <a:srgbClr val="898989"/>
                </a:solidFill>
                <a:latin typeface="Calibri"/>
              </a:rPr>
              <a:pPr eaLnBrk="1" hangingPunct="1"/>
              <a:t>35</a:t>
            </a:fld>
            <a:endParaRPr lang="en-US" sz="800" dirty="0">
              <a:solidFill>
                <a:srgbClr val="898989"/>
              </a:solidFill>
              <a:latin typeface="Calibri"/>
            </a:endParaRPr>
          </a:p>
        </p:txBody>
      </p:sp>
      <p:pic>
        <p:nvPicPr>
          <p:cNvPr id="14438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875" y="1436688"/>
            <a:ext cx="8604250" cy="444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041983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wrap="square" numCol="1" anchorCtr="0" compatLnSpc="1">
            <a:prstTxWarp prst="textNoShape">
              <a:avLst/>
            </a:prstTxWarp>
          </a:bodyPr>
          <a:lstStyle/>
          <a:p>
            <a:pPr>
              <a:defRPr/>
            </a:pPr>
            <a:r>
              <a:rPr lang="en-US" dirty="0" smtClean="0"/>
              <a:t>Data Loss</a:t>
            </a:r>
            <a:endParaRPr lang="en-US" dirty="0">
              <a:effectLst>
                <a:outerShdw blurRad="38100" dist="38100" dir="2700000" algn="tl">
                  <a:srgbClr val="DDDDDD"/>
                </a:outerShdw>
              </a:effectLst>
              <a:latin typeface="Calibri"/>
              <a:cs typeface="Calibri"/>
            </a:endParaRPr>
          </a:p>
        </p:txBody>
      </p:sp>
      <p:sp>
        <p:nvSpPr>
          <p:cNvPr id="6" name="Text Placeholder 5"/>
          <p:cNvSpPr>
            <a:spLocks noGrp="1"/>
          </p:cNvSpPr>
          <p:nvPr>
            <p:ph idx="1"/>
          </p:nvPr>
        </p:nvSpPr>
        <p:spPr>
          <a:xfrm>
            <a:off x="228600" y="1376363"/>
            <a:ext cx="8686800" cy="4572000"/>
          </a:xfrm>
        </p:spPr>
        <p:txBody>
          <a:bodyPr/>
          <a:lstStyle/>
          <a:p>
            <a:pPr marL="0" indent="0" algn="ctr">
              <a:buFont typeface="Webdings" charset="0"/>
              <a:buNone/>
              <a:defRPr/>
            </a:pPr>
            <a:endParaRPr lang="en-US" sz="2800" dirty="0">
              <a:solidFill>
                <a:srgbClr val="E67701"/>
              </a:solidFill>
              <a:effectLst>
                <a:outerShdw blurRad="38100" dist="38100" dir="2700000" algn="tl">
                  <a:srgbClr val="DDDDDD"/>
                </a:outerShdw>
              </a:effectLst>
              <a:latin typeface="Calibri"/>
              <a:cs typeface="+mn-cs"/>
            </a:endParaRPr>
          </a:p>
          <a:p>
            <a:pPr marL="0" indent="0" algn="ctr">
              <a:buFont typeface="Webdings" charset="0"/>
              <a:buNone/>
              <a:defRPr/>
            </a:pPr>
            <a:endParaRPr lang="en-US" sz="2800" dirty="0">
              <a:solidFill>
                <a:srgbClr val="E67701"/>
              </a:solidFill>
              <a:effectLst>
                <a:outerShdw blurRad="38100" dist="38100" dir="2700000" algn="tl">
                  <a:srgbClr val="DDDDDD"/>
                </a:outerShdw>
              </a:effectLst>
              <a:latin typeface="Calibri"/>
              <a:cs typeface="+mn-cs"/>
            </a:endParaRPr>
          </a:p>
          <a:p>
            <a:pPr marL="0" indent="0" algn="ctr">
              <a:buFont typeface="Webdings" charset="0"/>
              <a:buNone/>
              <a:defRPr/>
            </a:pPr>
            <a:r>
              <a:rPr lang="en-US" sz="2400" dirty="0">
                <a:solidFill>
                  <a:srgbClr val="E67701"/>
                </a:solidFill>
                <a:effectLst>
                  <a:outerShdw blurRad="38100" dist="38100" dir="2700000" algn="tl">
                    <a:srgbClr val="DDDDDD"/>
                  </a:outerShdw>
                </a:effectLst>
                <a:latin typeface="Calibri"/>
                <a:cs typeface="+mn-cs"/>
              </a:rPr>
              <a:t>Suspicious Data Loss Detection:</a:t>
            </a:r>
          </a:p>
          <a:p>
            <a:pPr marL="0" indent="0" algn="ctr">
              <a:buFont typeface="Webdings" charset="0"/>
              <a:buNone/>
              <a:defRPr/>
            </a:pPr>
            <a:r>
              <a:rPr lang="en-US" sz="2800" dirty="0">
                <a:solidFill>
                  <a:srgbClr val="E67701"/>
                </a:solidFill>
                <a:effectLst>
                  <a:outerShdw blurRad="38100" dist="38100" dir="2700000" algn="tl">
                    <a:srgbClr val="DDDDDD"/>
                  </a:outerShdw>
                </a:effectLst>
                <a:latin typeface="Calibri"/>
                <a:cs typeface="+mn-cs"/>
              </a:rPr>
              <a:t>Is the Organization Losing Sensitive Information?</a:t>
            </a:r>
          </a:p>
        </p:txBody>
      </p:sp>
      <p:sp>
        <p:nvSpPr>
          <p:cNvPr id="130051" name="Footer Placeholder 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800" dirty="0">
                <a:solidFill>
                  <a:srgbClr val="898989"/>
                </a:solidFill>
                <a:latin typeface="Calibri"/>
              </a:rPr>
              <a:t>© 2012 Lancope, Inc. All rights reserved.</a:t>
            </a:r>
          </a:p>
        </p:txBody>
      </p:sp>
      <p:sp>
        <p:nvSpPr>
          <p:cNvPr id="13005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241F681-EAEB-874B-BB2F-8845730DB274}" type="slidenum">
              <a:rPr lang="en-US" sz="800">
                <a:solidFill>
                  <a:srgbClr val="898989"/>
                </a:solidFill>
                <a:latin typeface="Calibri"/>
              </a:rPr>
              <a:pPr eaLnBrk="1" hangingPunct="1"/>
              <a:t>36</a:t>
            </a:fld>
            <a:endParaRPr lang="en-US" sz="800" dirty="0">
              <a:solidFill>
                <a:srgbClr val="898989"/>
              </a:solidFill>
              <a:latin typeface="Calibri"/>
            </a:endParaRPr>
          </a:p>
        </p:txBody>
      </p:sp>
    </p:spTree>
    <p:extLst>
      <p:ext uri="{BB962C8B-B14F-4D97-AF65-F5344CB8AC3E}">
        <p14:creationId xmlns:p14="http://schemas.microsoft.com/office/powerpoint/2010/main" val="105165633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bodyPr>
          <a:lstStyle/>
          <a:p>
            <a:pPr>
              <a:defRPr/>
            </a:pPr>
            <a:r>
              <a:rPr lang="en-US" dirty="0" smtClean="0">
                <a:effectLst>
                  <a:outerShdw blurRad="38100" dist="38100" dir="2700000" algn="tl">
                    <a:srgbClr val="DDDDDD"/>
                  </a:outerShdw>
                </a:effectLst>
                <a:latin typeface="Calibri"/>
                <a:cs typeface="Calibri"/>
              </a:rPr>
              <a:t>Manual Data Loss Detection</a:t>
            </a:r>
            <a:endParaRPr lang="en-US" dirty="0">
              <a:effectLst>
                <a:outerShdw blurRad="38100" dist="38100" dir="2700000" algn="tl">
                  <a:srgbClr val="DDDDDD"/>
                </a:outerShdw>
              </a:effectLst>
              <a:latin typeface="Calibri"/>
              <a:cs typeface="Calibri"/>
            </a:endParaRPr>
          </a:p>
        </p:txBody>
      </p:sp>
      <p:sp>
        <p:nvSpPr>
          <p:cNvPr id="132098" name="Content Placeholder 2"/>
          <p:cNvSpPr>
            <a:spLocks noGrp="1"/>
          </p:cNvSpPr>
          <p:nvPr>
            <p:ph idx="1"/>
          </p:nvPr>
        </p:nvSpPr>
        <p:spPr>
          <a:xfrm>
            <a:off x="228600" y="1376363"/>
            <a:ext cx="8686800" cy="4572000"/>
          </a:xfrm>
        </p:spPr>
        <p:txBody>
          <a:bodyPr/>
          <a:lstStyle/>
          <a:p>
            <a:endParaRPr lang="en-US" dirty="0">
              <a:latin typeface="Calibri"/>
            </a:endParaRPr>
          </a:p>
        </p:txBody>
      </p:sp>
      <p:sp>
        <p:nvSpPr>
          <p:cNvPr id="132099"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800" dirty="0">
                <a:solidFill>
                  <a:srgbClr val="898989"/>
                </a:solidFill>
                <a:latin typeface="Calibri"/>
              </a:rPr>
              <a:t>© 2012 Lancope, Inc. All rights reserved.</a:t>
            </a:r>
          </a:p>
        </p:txBody>
      </p:sp>
      <p:sp>
        <p:nvSpPr>
          <p:cNvPr id="132100"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244B1A7-6E6F-F543-A484-D57DC47E294A}" type="slidenum">
              <a:rPr lang="en-US" sz="800">
                <a:solidFill>
                  <a:srgbClr val="898989"/>
                </a:solidFill>
                <a:latin typeface="Calibri"/>
              </a:rPr>
              <a:pPr eaLnBrk="1" hangingPunct="1"/>
              <a:t>37</a:t>
            </a:fld>
            <a:endParaRPr lang="en-US" sz="800" dirty="0">
              <a:solidFill>
                <a:srgbClr val="898989"/>
              </a:solidFill>
              <a:latin typeface="Calibri"/>
            </a:endParaRPr>
          </a:p>
        </p:txBody>
      </p:sp>
      <p:pic>
        <p:nvPicPr>
          <p:cNvPr id="13210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763" y="1411288"/>
            <a:ext cx="8626475" cy="450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p:cNvSpPr/>
          <p:nvPr/>
        </p:nvSpPr>
        <p:spPr>
          <a:xfrm>
            <a:off x="6053138" y="3319463"/>
            <a:ext cx="1943100" cy="1279525"/>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1073401836"/>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bodyPr>
          <a:lstStyle/>
          <a:p>
            <a:pPr>
              <a:defRPr/>
            </a:pPr>
            <a:r>
              <a:rPr lang="en-US" dirty="0" smtClean="0">
                <a:effectLst>
                  <a:outerShdw blurRad="38100" dist="38100" dir="2700000" algn="tl">
                    <a:srgbClr val="DDDDDD"/>
                  </a:outerShdw>
                </a:effectLst>
                <a:latin typeface="Calibri"/>
              </a:rPr>
              <a:t>Manual Data Loss Detection - Drill Down</a:t>
            </a:r>
            <a:endParaRPr lang="en-US" dirty="0">
              <a:effectLst>
                <a:outerShdw blurRad="38100" dist="38100" dir="2700000" algn="tl">
                  <a:srgbClr val="DDDDDD"/>
                </a:outerShdw>
              </a:effectLst>
              <a:latin typeface="Calibri"/>
              <a:cs typeface="+mj-cs"/>
            </a:endParaRPr>
          </a:p>
        </p:txBody>
      </p:sp>
      <p:sp>
        <p:nvSpPr>
          <p:cNvPr id="134147"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800" dirty="0">
                <a:solidFill>
                  <a:srgbClr val="898989"/>
                </a:solidFill>
                <a:latin typeface="Calibri"/>
              </a:rPr>
              <a:t>© 2012 Lancope, Inc. All rights reserved.</a:t>
            </a:r>
          </a:p>
        </p:txBody>
      </p:sp>
      <p:sp>
        <p:nvSpPr>
          <p:cNvPr id="13414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E216A33-8DBB-2742-9A36-DF241FEF00C0}" type="slidenum">
              <a:rPr lang="en-US" sz="800">
                <a:solidFill>
                  <a:srgbClr val="898989"/>
                </a:solidFill>
                <a:latin typeface="Calibri"/>
              </a:rPr>
              <a:pPr eaLnBrk="1" hangingPunct="1"/>
              <a:t>38</a:t>
            </a:fld>
            <a:endParaRPr lang="en-US" sz="800" dirty="0">
              <a:solidFill>
                <a:srgbClr val="898989"/>
              </a:solidFill>
              <a:latin typeface="Calibri"/>
            </a:endParaRPr>
          </a:p>
        </p:txBody>
      </p:sp>
      <p:pic>
        <p:nvPicPr>
          <p:cNvPr id="13414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538" y="2422525"/>
            <a:ext cx="8670925" cy="247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p:cNvSpPr/>
          <p:nvPr/>
        </p:nvSpPr>
        <p:spPr>
          <a:xfrm>
            <a:off x="115888" y="3132138"/>
            <a:ext cx="8912225" cy="579437"/>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355795687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bodyPr>
          <a:lstStyle/>
          <a:p>
            <a:pPr>
              <a:defRPr/>
            </a:pPr>
            <a:r>
              <a:rPr lang="en-US" dirty="0" smtClean="0">
                <a:effectLst>
                  <a:outerShdw blurRad="38100" dist="38100" dir="2700000" algn="tl">
                    <a:srgbClr val="DDDDDD"/>
                  </a:outerShdw>
                </a:effectLst>
                <a:latin typeface="Calibri"/>
                <a:cs typeface="+mj-cs"/>
              </a:rPr>
              <a:t>Automated Data Loss Detection</a:t>
            </a:r>
            <a:endParaRPr lang="en-US" dirty="0">
              <a:effectLst>
                <a:outerShdw blurRad="38100" dist="38100" dir="2700000" algn="tl">
                  <a:srgbClr val="DDDDDD"/>
                </a:outerShdw>
              </a:effectLst>
              <a:latin typeface="Calibri"/>
              <a:cs typeface="+mj-cs"/>
            </a:endParaRPr>
          </a:p>
        </p:txBody>
      </p:sp>
      <p:sp>
        <p:nvSpPr>
          <p:cNvPr id="136194" name="Content Placeholder 2"/>
          <p:cNvSpPr>
            <a:spLocks noGrp="1"/>
          </p:cNvSpPr>
          <p:nvPr>
            <p:ph idx="1"/>
          </p:nvPr>
        </p:nvSpPr>
        <p:spPr>
          <a:xfrm>
            <a:off x="228600" y="1219200"/>
            <a:ext cx="8686800" cy="4572000"/>
          </a:xfrm>
        </p:spPr>
        <p:txBody>
          <a:bodyPr/>
          <a:lstStyle/>
          <a:p>
            <a:endParaRPr lang="en-US" dirty="0">
              <a:latin typeface="Calibri"/>
            </a:endParaRPr>
          </a:p>
        </p:txBody>
      </p:sp>
      <p:sp>
        <p:nvSpPr>
          <p:cNvPr id="136195"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800" dirty="0">
                <a:solidFill>
                  <a:srgbClr val="898989"/>
                </a:solidFill>
                <a:latin typeface="Calibri"/>
              </a:rPr>
              <a:t>© 2012 Lancope, Inc. All rights reserved.</a:t>
            </a:r>
          </a:p>
        </p:txBody>
      </p:sp>
      <p:sp>
        <p:nvSpPr>
          <p:cNvPr id="13619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C52FF1F-9142-394A-B276-F18C1751F74E}" type="slidenum">
              <a:rPr lang="en-US" sz="800">
                <a:solidFill>
                  <a:srgbClr val="898989"/>
                </a:solidFill>
                <a:latin typeface="Calibri"/>
              </a:rPr>
              <a:pPr eaLnBrk="1" hangingPunct="1"/>
              <a:t>39</a:t>
            </a:fld>
            <a:endParaRPr lang="en-US" sz="800" dirty="0">
              <a:solidFill>
                <a:srgbClr val="898989"/>
              </a:solidFill>
              <a:latin typeface="Calibri"/>
            </a:endParaRPr>
          </a:p>
        </p:txBody>
      </p:sp>
      <p:pic>
        <p:nvPicPr>
          <p:cNvPr id="13619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763" y="1262063"/>
            <a:ext cx="8626475"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p:cNvSpPr/>
          <p:nvPr/>
        </p:nvSpPr>
        <p:spPr>
          <a:xfrm>
            <a:off x="7424738" y="4395788"/>
            <a:ext cx="1490662" cy="107315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4127607431"/>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Advanced </a:t>
            </a:r>
            <a:r>
              <a:rPr lang="en-US" dirty="0" smtClean="0"/>
              <a:t>Persistent </a:t>
            </a:r>
            <a:r>
              <a:rPr lang="en-US" dirty="0" smtClean="0"/>
              <a:t>Threat is Modern Warfare</a:t>
            </a:r>
            <a:endParaRPr lang="en-US" dirty="0"/>
          </a:p>
        </p:txBody>
      </p:sp>
      <p:pic>
        <p:nvPicPr>
          <p:cNvPr id="4" name="Picture 3" descr="AIRAQPENTAGON_P1.jpg_full_38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057" y="950054"/>
            <a:ext cx="3311909" cy="2205034"/>
          </a:xfrm>
          <a:prstGeom prst="rect">
            <a:avLst/>
          </a:prstGeom>
        </p:spPr>
      </p:pic>
      <p:pic>
        <p:nvPicPr>
          <p:cNvPr id="5" name="Picture 4" descr="b-1Bdum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5261" y="950054"/>
            <a:ext cx="3311908" cy="2205034"/>
          </a:xfrm>
          <a:prstGeom prst="rect">
            <a:avLst/>
          </a:prstGeom>
        </p:spPr>
      </p:pic>
      <p:pic>
        <p:nvPicPr>
          <p:cNvPr id="6" name="Picture 5" descr="indiat72ud9.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059" y="3923085"/>
            <a:ext cx="3311908" cy="2483931"/>
          </a:xfrm>
          <a:prstGeom prst="rect">
            <a:avLst/>
          </a:prstGeom>
        </p:spPr>
      </p:pic>
      <p:pic>
        <p:nvPicPr>
          <p:cNvPr id="7" name="Picture 6" descr="E2cBanking.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5261" y="3923085"/>
            <a:ext cx="3311908" cy="2483931"/>
          </a:xfrm>
          <a:prstGeom prst="rect">
            <a:avLst/>
          </a:prstGeom>
        </p:spPr>
      </p:pic>
      <p:sp>
        <p:nvSpPr>
          <p:cNvPr id="8" name="TextBox 7"/>
          <p:cNvSpPr txBox="1"/>
          <p:nvPr/>
        </p:nvSpPr>
        <p:spPr>
          <a:xfrm>
            <a:off x="962894" y="3335663"/>
            <a:ext cx="7130994" cy="461665"/>
          </a:xfrm>
          <a:prstGeom prst="rect">
            <a:avLst/>
          </a:prstGeom>
          <a:noFill/>
        </p:spPr>
        <p:txBody>
          <a:bodyPr wrap="square" rtlCol="0">
            <a:spAutoFit/>
          </a:bodyPr>
          <a:lstStyle/>
          <a:p>
            <a:pPr algn="ctr"/>
            <a:r>
              <a:rPr lang="en-US" sz="2400" dirty="0" smtClean="0"/>
              <a:t>These aren’t the countermeasures you are looking for…</a:t>
            </a:r>
            <a:endParaRPr lang="en-US" sz="2400" dirty="0"/>
          </a:p>
        </p:txBody>
      </p:sp>
    </p:spTree>
    <p:extLst>
      <p:ext uri="{BB962C8B-B14F-4D97-AF65-F5344CB8AC3E}">
        <p14:creationId xmlns:p14="http://schemas.microsoft.com/office/powerpoint/2010/main" val="3574778898"/>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bodyPr>
          <a:lstStyle/>
          <a:p>
            <a:pPr>
              <a:defRPr/>
            </a:pPr>
            <a:r>
              <a:rPr lang="en-US" dirty="0" smtClean="0">
                <a:effectLst>
                  <a:outerShdw blurRad="38100" dist="38100" dir="2700000" algn="tl">
                    <a:srgbClr val="DDDDDD"/>
                  </a:outerShdw>
                </a:effectLst>
                <a:latin typeface="Calibri"/>
                <a:cs typeface="+mj-cs"/>
              </a:rPr>
              <a:t>Automated Data Loss Detection (cont.)</a:t>
            </a:r>
            <a:endParaRPr lang="en-US" dirty="0">
              <a:effectLst>
                <a:outerShdw blurRad="38100" dist="38100" dir="2700000" algn="tl">
                  <a:srgbClr val="DDDDDD"/>
                </a:outerShdw>
              </a:effectLst>
              <a:latin typeface="Calibri"/>
              <a:cs typeface="+mj-cs"/>
            </a:endParaRPr>
          </a:p>
        </p:txBody>
      </p:sp>
      <p:sp>
        <p:nvSpPr>
          <p:cNvPr id="138243"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800" dirty="0">
                <a:solidFill>
                  <a:srgbClr val="898989"/>
                </a:solidFill>
                <a:latin typeface="Calibri"/>
              </a:rPr>
              <a:t>© 2012 Lancope, Inc. All rights reserved.</a:t>
            </a:r>
          </a:p>
        </p:txBody>
      </p:sp>
      <p:sp>
        <p:nvSpPr>
          <p:cNvPr id="13824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6DFDBEA-7AB5-E545-8C26-BAFC2DBA61C8}" type="slidenum">
              <a:rPr lang="en-US" sz="800">
                <a:solidFill>
                  <a:srgbClr val="898989"/>
                </a:solidFill>
                <a:latin typeface="Calibri"/>
              </a:rPr>
              <a:pPr eaLnBrk="1" hangingPunct="1"/>
              <a:t>40</a:t>
            </a:fld>
            <a:endParaRPr lang="en-US" sz="800" dirty="0">
              <a:solidFill>
                <a:srgbClr val="898989"/>
              </a:solidFill>
              <a:latin typeface="Calibri"/>
            </a:endParaRPr>
          </a:p>
        </p:txBody>
      </p:sp>
      <p:pic>
        <p:nvPicPr>
          <p:cNvPr id="13824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525" y="2482850"/>
            <a:ext cx="8616950"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6"/>
          <p:cNvSpPr/>
          <p:nvPr/>
        </p:nvSpPr>
        <p:spPr>
          <a:xfrm>
            <a:off x="7897813" y="3038475"/>
            <a:ext cx="1052512" cy="646113"/>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224966485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bodyPr>
          <a:lstStyle/>
          <a:p>
            <a:pPr>
              <a:defRPr/>
            </a:pPr>
            <a:r>
              <a:rPr lang="en-US" dirty="0" smtClean="0">
                <a:effectLst>
                  <a:outerShdw blurRad="38100" dist="38100" dir="2700000" algn="tl">
                    <a:srgbClr val="DDDDDD"/>
                  </a:outerShdw>
                </a:effectLst>
                <a:latin typeface="Calibri"/>
                <a:cs typeface="+mj-cs"/>
              </a:rPr>
              <a:t>Automated Data Loss Detection - Drill Downs</a:t>
            </a:r>
            <a:endParaRPr lang="en-US" dirty="0">
              <a:effectLst>
                <a:outerShdw blurRad="38100" dist="38100" dir="2700000" algn="tl">
                  <a:srgbClr val="DDDDDD"/>
                </a:outerShdw>
              </a:effectLst>
              <a:latin typeface="Calibri"/>
              <a:cs typeface="+mj-cs"/>
            </a:endParaRPr>
          </a:p>
        </p:txBody>
      </p:sp>
      <p:sp>
        <p:nvSpPr>
          <p:cNvPr id="140290" name="Content Placeholder 2"/>
          <p:cNvSpPr>
            <a:spLocks noGrp="1"/>
          </p:cNvSpPr>
          <p:nvPr>
            <p:ph idx="1"/>
          </p:nvPr>
        </p:nvSpPr>
        <p:spPr>
          <a:xfrm>
            <a:off x="228600" y="1376363"/>
            <a:ext cx="8686800" cy="4572000"/>
          </a:xfrm>
        </p:spPr>
        <p:txBody>
          <a:bodyPr/>
          <a:lstStyle/>
          <a:p>
            <a:endParaRPr lang="en-US" dirty="0">
              <a:latin typeface="Calibri"/>
            </a:endParaRPr>
          </a:p>
        </p:txBody>
      </p:sp>
      <p:sp>
        <p:nvSpPr>
          <p:cNvPr id="140291"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800" dirty="0">
                <a:solidFill>
                  <a:srgbClr val="898989"/>
                </a:solidFill>
                <a:latin typeface="Calibri"/>
              </a:rPr>
              <a:t>© 2012 Lancope, Inc. All rights reserved.</a:t>
            </a:r>
          </a:p>
        </p:txBody>
      </p:sp>
      <p:sp>
        <p:nvSpPr>
          <p:cNvPr id="14029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F6DE806-D4C1-5C49-949F-804B94B0C21B}" type="slidenum">
              <a:rPr lang="en-US" sz="800">
                <a:solidFill>
                  <a:srgbClr val="898989"/>
                </a:solidFill>
                <a:latin typeface="Calibri"/>
              </a:rPr>
              <a:pPr eaLnBrk="1" hangingPunct="1"/>
              <a:t>41</a:t>
            </a:fld>
            <a:endParaRPr lang="en-US" sz="800" dirty="0">
              <a:solidFill>
                <a:srgbClr val="898989"/>
              </a:solidFill>
              <a:latin typeface="Calibri"/>
            </a:endParaRPr>
          </a:p>
        </p:txBody>
      </p:sp>
      <p:pic>
        <p:nvPicPr>
          <p:cNvPr id="1402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8" y="1411288"/>
            <a:ext cx="8632825" cy="450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233928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Power of Flow</a:t>
            </a:r>
            <a:endParaRPr lang="en-US" dirty="0"/>
          </a:p>
        </p:txBody>
      </p:sp>
      <p:sp>
        <p:nvSpPr>
          <p:cNvPr id="3" name="Content Placeholder 2"/>
          <p:cNvSpPr>
            <a:spLocks noGrp="1"/>
          </p:cNvSpPr>
          <p:nvPr>
            <p:ph idx="1"/>
          </p:nvPr>
        </p:nvSpPr>
        <p:spPr/>
        <p:txBody>
          <a:bodyPr/>
          <a:lstStyle/>
          <a:p>
            <a:r>
              <a:rPr lang="en-US" dirty="0" smtClean="0"/>
              <a:t>Flow based Analytics provide new ways to look for:</a:t>
            </a:r>
          </a:p>
          <a:p>
            <a:pPr lvl="1"/>
            <a:r>
              <a:rPr lang="en-US" dirty="0" smtClean="0"/>
              <a:t>Covert Channels and Remote Controlled Hosts</a:t>
            </a:r>
          </a:p>
          <a:p>
            <a:pPr lvl="1"/>
            <a:r>
              <a:rPr lang="en-US" dirty="0" smtClean="0"/>
              <a:t>Data Reconnaissance</a:t>
            </a:r>
          </a:p>
          <a:p>
            <a:pPr lvl="1"/>
            <a:r>
              <a:rPr lang="en-US" dirty="0" smtClean="0"/>
              <a:t>Data Exfiltration</a:t>
            </a:r>
          </a:p>
          <a:p>
            <a:r>
              <a:rPr lang="en-US" dirty="0" smtClean="0"/>
              <a:t>Flow data provides a full accounting for all network traffic</a:t>
            </a:r>
          </a:p>
          <a:p>
            <a:r>
              <a:rPr lang="en-US" dirty="0" smtClean="0"/>
              <a:t>Device agnostic – Understanding device types can help flow tools provide better context, but the data works for any system that uses IP to communicate</a:t>
            </a:r>
          </a:p>
          <a:p>
            <a:r>
              <a:rPr lang="en-US" dirty="0" smtClean="0"/>
              <a:t>No agents to be installed to understand host behavior or posture assessment</a:t>
            </a:r>
          </a:p>
        </p:txBody>
      </p:sp>
    </p:spTree>
    <p:extLst>
      <p:ext uri="{BB962C8B-B14F-4D97-AF65-F5344CB8AC3E}">
        <p14:creationId xmlns:p14="http://schemas.microsoft.com/office/powerpoint/2010/main" val="840141758"/>
      </p:ext>
    </p:extLst>
  </p:cSld>
  <p:clrMapOvr>
    <a:masterClrMapping/>
  </p:clrMapOvr>
  <p:transition xmlns:p14="http://schemas.microsoft.com/office/powerpoint/2010/mai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we make Flow Analysis Even Better?</a:t>
            </a:r>
            <a:endParaRPr lang="en-US" dirty="0"/>
          </a:p>
        </p:txBody>
      </p:sp>
      <p:sp>
        <p:nvSpPr>
          <p:cNvPr id="3" name="Content Placeholder 2"/>
          <p:cNvSpPr>
            <a:spLocks noGrp="1"/>
          </p:cNvSpPr>
          <p:nvPr>
            <p:ph idx="1"/>
          </p:nvPr>
        </p:nvSpPr>
        <p:spPr>
          <a:xfrm>
            <a:off x="228600" y="933226"/>
            <a:ext cx="8686800" cy="844774"/>
          </a:xfrm>
        </p:spPr>
        <p:txBody>
          <a:bodyPr/>
          <a:lstStyle/>
          <a:p>
            <a:r>
              <a:rPr lang="en-US" dirty="0"/>
              <a:t>Cross correlating this data with Directory stores and/or NAC solutions increases value by providing context</a:t>
            </a:r>
          </a:p>
          <a:p>
            <a:pPr marL="0" indent="0">
              <a:buNone/>
            </a:pPr>
            <a:endParaRPr lang="en-US" dirty="0"/>
          </a:p>
        </p:txBody>
      </p:sp>
      <p:pic>
        <p:nvPicPr>
          <p:cNvPr id="4" name="Picture 3"/>
          <p:cNvPicPr>
            <a:picLocks noChangeAspect="1"/>
          </p:cNvPicPr>
          <p:nvPr/>
        </p:nvPicPr>
        <p:blipFill>
          <a:blip r:embed="rId2"/>
          <a:stretch>
            <a:fillRect/>
          </a:stretch>
        </p:blipFill>
        <p:spPr>
          <a:xfrm>
            <a:off x="25400" y="1710267"/>
            <a:ext cx="9118600" cy="1054100"/>
          </a:xfrm>
          <a:prstGeom prst="rect">
            <a:avLst/>
          </a:prstGeom>
        </p:spPr>
      </p:pic>
      <p:sp>
        <p:nvSpPr>
          <p:cNvPr id="6" name="Content Placeholder 2"/>
          <p:cNvSpPr txBox="1">
            <a:spLocks/>
          </p:cNvSpPr>
          <p:nvPr/>
        </p:nvSpPr>
        <p:spPr>
          <a:xfrm>
            <a:off x="228600" y="2948293"/>
            <a:ext cx="8686800" cy="195179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ts val="0"/>
              </a:spcBef>
              <a:spcAft>
                <a:spcPts val="600"/>
              </a:spcAft>
              <a:buClr>
                <a:srgbClr val="E67701"/>
              </a:buClr>
              <a:buFont typeface="Webdings" pitchFamily="18" charset="2"/>
              <a:buChar char="4"/>
              <a:defRPr sz="2000" kern="1200">
                <a:solidFill>
                  <a:schemeClr val="tx1"/>
                </a:solidFill>
                <a:latin typeface="+mn-lt"/>
                <a:ea typeface="+mn-ea"/>
                <a:cs typeface="+mn-cs"/>
              </a:defRPr>
            </a:lvl1pPr>
            <a:lvl2pPr marL="742950" indent="-285750" algn="l" defTabSz="914400" rtl="0" eaLnBrk="1" latinLnBrk="0" hangingPunct="1">
              <a:spcBef>
                <a:spcPts val="0"/>
              </a:spcBef>
              <a:spcAft>
                <a:spcPts val="600"/>
              </a:spcAft>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ts val="0"/>
              </a:spcBef>
              <a:spcAft>
                <a:spcPts val="600"/>
              </a:spcAft>
              <a:buFont typeface="Webdings" pitchFamily="18" charset="2"/>
              <a:buChar char="4"/>
              <a:defRPr sz="1600" kern="1200">
                <a:solidFill>
                  <a:schemeClr val="tx1">
                    <a:lumMod val="50000"/>
                    <a:lumOff val="50000"/>
                  </a:schemeClr>
                </a:solidFill>
                <a:latin typeface="+mn-lt"/>
                <a:ea typeface="+mn-ea"/>
                <a:cs typeface="+mn-cs"/>
              </a:defRPr>
            </a:lvl3pPr>
            <a:lvl4pPr marL="1600200" indent="-228600" algn="l" defTabSz="914400" rtl="0" eaLnBrk="1" latinLnBrk="0" hangingPunct="1">
              <a:spcBef>
                <a:spcPts val="0"/>
              </a:spcBef>
              <a:spcAft>
                <a:spcPts val="600"/>
              </a:spcAft>
              <a:buFont typeface="Arial" pitchFamily="34" charset="0"/>
              <a:buChar char="–"/>
              <a:defRPr sz="1400" kern="1200">
                <a:solidFill>
                  <a:schemeClr val="tx1">
                    <a:lumMod val="50000"/>
                    <a:lumOff val="50000"/>
                  </a:schemeClr>
                </a:solidFill>
                <a:latin typeface="+mn-lt"/>
                <a:ea typeface="+mn-ea"/>
                <a:cs typeface="+mn-cs"/>
              </a:defRPr>
            </a:lvl4pPr>
            <a:lvl5pPr marL="2057400" indent="-228600" algn="l" defTabSz="914400" rtl="0" eaLnBrk="1" latinLnBrk="0" hangingPunct="1">
              <a:spcBef>
                <a:spcPts val="0"/>
              </a:spcBef>
              <a:spcAft>
                <a:spcPts val="600"/>
              </a:spcAft>
              <a:buFont typeface="Webdings" pitchFamily="18" charset="2"/>
              <a:buChar char="4"/>
              <a:defRPr sz="1400" kern="1200">
                <a:solidFill>
                  <a:schemeClr val="tx1">
                    <a:lumMod val="50000"/>
                    <a:lumOff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While many times the users won’t be aware their machines are used to enact the compromise, IRTs need to be able to quickly correlate this data to mitigate risks. </a:t>
            </a:r>
          </a:p>
          <a:p>
            <a:pPr lvl="1"/>
            <a:r>
              <a:rPr lang="en-US" dirty="0" smtClean="0"/>
              <a:t>Accomplished through portals, SIEM integrations or directly in the </a:t>
            </a:r>
            <a:r>
              <a:rPr lang="en-US" dirty="0"/>
              <a:t>f</a:t>
            </a:r>
            <a:r>
              <a:rPr lang="en-US" dirty="0" smtClean="0"/>
              <a:t>low analysis tools themselves. </a:t>
            </a:r>
          </a:p>
          <a:p>
            <a:pPr lvl="1"/>
            <a:r>
              <a:rPr lang="en-US" dirty="0" smtClean="0"/>
              <a:t>Click </a:t>
            </a:r>
            <a:r>
              <a:rPr lang="en-US" dirty="0" err="1" smtClean="0"/>
              <a:t>throughs</a:t>
            </a:r>
            <a:r>
              <a:rPr lang="en-US" dirty="0" smtClean="0"/>
              <a:t> to reduce workflow are optimal</a:t>
            </a:r>
          </a:p>
          <a:p>
            <a:pPr marL="0" indent="0">
              <a:buFont typeface="Webdings" pitchFamily="18" charset="2"/>
              <a:buNone/>
            </a:pPr>
            <a:endParaRPr lang="en-US" dirty="0"/>
          </a:p>
        </p:txBody>
      </p:sp>
    </p:spTree>
    <p:extLst>
      <p:ext uri="{BB962C8B-B14F-4D97-AF65-F5344CB8AC3E}">
        <p14:creationId xmlns:p14="http://schemas.microsoft.com/office/powerpoint/2010/main" val="449696648"/>
      </p:ext>
    </p:extLst>
  </p:cSld>
  <p:clrMapOvr>
    <a:masterClrMapping/>
  </p:clrMapOvr>
  <p:transition xmlns:p14="http://schemas.microsoft.com/office/powerpoint/2010/mai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Behavioral Analysis and Host Profiling</a:t>
            </a:r>
            <a:endParaRPr lang="en-US" dirty="0"/>
          </a:p>
        </p:txBody>
      </p:sp>
      <p:sp>
        <p:nvSpPr>
          <p:cNvPr id="173059" name="Content Placeholder 2"/>
          <p:cNvSpPr>
            <a:spLocks noGrp="1"/>
          </p:cNvSpPr>
          <p:nvPr>
            <p:ph idx="1"/>
          </p:nvPr>
        </p:nvSpPr>
        <p:spPr>
          <a:xfrm>
            <a:off x="228600" y="1376363"/>
            <a:ext cx="8686800" cy="4572000"/>
          </a:xfrm>
        </p:spPr>
        <p:txBody>
          <a:bodyPr/>
          <a:lstStyle/>
          <a:p>
            <a:r>
              <a:rPr lang="en-US" smtClean="0">
                <a:latin typeface="Arial Narrow" pitchFamily="1" charset="0"/>
              </a:rPr>
              <a:t>Host and host group baselining</a:t>
            </a:r>
          </a:p>
        </p:txBody>
      </p:sp>
      <p:sp>
        <p:nvSpPr>
          <p:cNvPr id="5" name="Slide Number Placeholder 4"/>
          <p:cNvSpPr>
            <a:spLocks noGrp="1"/>
          </p:cNvSpPr>
          <p:nvPr>
            <p:ph type="sldNum" sz="quarter" idx="12"/>
          </p:nvPr>
        </p:nvSpPr>
        <p:spPr/>
        <p:txBody>
          <a:bodyPr/>
          <a:lstStyle/>
          <a:p>
            <a:pPr>
              <a:defRPr/>
            </a:pPr>
            <a:fld id="{2FDC6788-C04A-429A-B368-B419120502EF}" type="slidenum">
              <a:rPr lang="en-US" smtClean="0"/>
              <a:pPr>
                <a:defRPr/>
              </a:pPr>
              <a:t>44</a:t>
            </a:fld>
            <a:endParaRPr lang="en-US" dirty="0"/>
          </a:p>
        </p:txBody>
      </p:sp>
      <p:pic>
        <p:nvPicPr>
          <p:cNvPr id="173062" name="Picture 5" descr="baselining.png"/>
          <p:cNvPicPr>
            <a:picLocks noChangeAspect="1"/>
          </p:cNvPicPr>
          <p:nvPr/>
        </p:nvPicPr>
        <p:blipFill>
          <a:blip r:embed="rId3" cstate="print"/>
          <a:srcRect/>
          <a:stretch>
            <a:fillRect/>
          </a:stretch>
        </p:blipFill>
        <p:spPr bwMode="auto">
          <a:xfrm>
            <a:off x="1546225" y="1717675"/>
            <a:ext cx="6051550" cy="4383088"/>
          </a:xfrm>
          <a:prstGeom prst="rect">
            <a:avLst/>
          </a:prstGeom>
          <a:noFill/>
          <a:ln w="9525">
            <a:noFill/>
            <a:miter lim="800000"/>
            <a:headEnd/>
            <a:tailEnd/>
          </a:ln>
        </p:spPr>
      </p:pic>
    </p:spTree>
    <p:extLst>
      <p:ext uri="{BB962C8B-B14F-4D97-AF65-F5344CB8AC3E}">
        <p14:creationId xmlns:p14="http://schemas.microsoft.com/office/powerpoint/2010/main" val="124322857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Happens in a Conventional Arms Race?</a:t>
            </a:r>
            <a:endParaRPr lang="en-US" dirty="0"/>
          </a:p>
        </p:txBody>
      </p:sp>
      <p:grpSp>
        <p:nvGrpSpPr>
          <p:cNvPr id="4" name="Group 3"/>
          <p:cNvGrpSpPr/>
          <p:nvPr/>
        </p:nvGrpSpPr>
        <p:grpSpPr>
          <a:xfrm>
            <a:off x="887732" y="809491"/>
            <a:ext cx="7034232" cy="5645001"/>
            <a:chOff x="1505464" y="1105790"/>
            <a:chExt cx="5997850" cy="4813300"/>
          </a:xfrm>
        </p:grpSpPr>
        <p:pic>
          <p:nvPicPr>
            <p:cNvPr id="5" name="Picture 4" descr="2008-275--law-and-order-arms-race.gif"/>
            <p:cNvPicPr>
              <a:picLocks noChangeAspect="1"/>
            </p:cNvPicPr>
            <p:nvPr/>
          </p:nvPicPr>
          <p:blipFill rotWithShape="1">
            <a:blip r:embed="rId2">
              <a:extLst>
                <a:ext uri="{28A0092B-C50C-407E-A947-70E740481C1C}">
                  <a14:useLocalDpi xmlns:a14="http://schemas.microsoft.com/office/drawing/2010/main" val="0"/>
                </a:ext>
              </a:extLst>
            </a:blip>
            <a:srcRect r="2018"/>
            <a:stretch/>
          </p:blipFill>
          <p:spPr>
            <a:xfrm>
              <a:off x="1505464" y="1105790"/>
              <a:ext cx="5997850" cy="4813300"/>
            </a:xfrm>
            <a:prstGeom prst="rect">
              <a:avLst/>
            </a:prstGeom>
          </p:spPr>
        </p:pic>
        <p:sp>
          <p:nvSpPr>
            <p:cNvPr id="6" name="Rectangle 5"/>
            <p:cNvSpPr/>
            <p:nvPr/>
          </p:nvSpPr>
          <p:spPr>
            <a:xfrm>
              <a:off x="2587755" y="1232161"/>
              <a:ext cx="3857672" cy="263596"/>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9857907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Attack Evolution</a:t>
            </a:r>
            <a:endParaRPr lang="en-US" dirty="0"/>
          </a:p>
        </p:txBody>
      </p:sp>
      <p:grpSp>
        <p:nvGrpSpPr>
          <p:cNvPr id="4" name="Group 3"/>
          <p:cNvGrpSpPr/>
          <p:nvPr/>
        </p:nvGrpSpPr>
        <p:grpSpPr>
          <a:xfrm>
            <a:off x="370329" y="728455"/>
            <a:ext cx="8072598" cy="1312386"/>
            <a:chOff x="370329" y="728455"/>
            <a:chExt cx="6174213" cy="1312386"/>
          </a:xfrm>
        </p:grpSpPr>
        <p:sp>
          <p:nvSpPr>
            <p:cNvPr id="5" name="Freeform 4"/>
            <p:cNvSpPr/>
            <p:nvPr/>
          </p:nvSpPr>
          <p:spPr>
            <a:xfrm>
              <a:off x="370329" y="1458537"/>
              <a:ext cx="1007211" cy="582304"/>
            </a:xfrm>
            <a:custGeom>
              <a:avLst/>
              <a:gdLst>
                <a:gd name="connsiteX0" fmla="*/ 0 w 2106423"/>
                <a:gd name="connsiteY0" fmla="*/ 0 h 707131"/>
                <a:gd name="connsiteX1" fmla="*/ 2106423 w 2106423"/>
                <a:gd name="connsiteY1" fmla="*/ 0 h 707131"/>
                <a:gd name="connsiteX2" fmla="*/ 2106423 w 2106423"/>
                <a:gd name="connsiteY2" fmla="*/ 707131 h 707131"/>
                <a:gd name="connsiteX3" fmla="*/ 0 w 2106423"/>
                <a:gd name="connsiteY3" fmla="*/ 707131 h 707131"/>
                <a:gd name="connsiteX4" fmla="*/ 0 w 2106423"/>
                <a:gd name="connsiteY4" fmla="*/ 0 h 70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6423" h="707131">
                  <a:moveTo>
                    <a:pt x="0" y="0"/>
                  </a:moveTo>
                  <a:lnTo>
                    <a:pt x="2106423" y="0"/>
                  </a:lnTo>
                  <a:lnTo>
                    <a:pt x="2106423" y="707131"/>
                  </a:lnTo>
                  <a:lnTo>
                    <a:pt x="0" y="707131"/>
                  </a:lnTo>
                  <a:lnTo>
                    <a:pt x="0" y="0"/>
                  </a:lnTo>
                  <a:close/>
                </a:path>
              </a:pathLst>
            </a:custGeom>
            <a:solidFill>
              <a:srgbClr val="000000"/>
            </a:solidFill>
            <a:ln w="9525" cap="flat" cmpd="sng" algn="ctr">
              <a:solidFill>
                <a:srgbClr val="9BBB59"/>
              </a:solidFill>
              <a:prstDash val="solid"/>
            </a:ln>
            <a:effectLst/>
          </p:spPr>
          <p:txBody>
            <a:bodyPr spcFirstLastPara="0" vert="horz" wrap="square" lIns="60960" tIns="60960" rIns="60960" bIns="60960" numCol="1" spcCol="1270" anchor="t" anchorCtr="0">
              <a:noAutofit/>
            </a:bodyPr>
            <a:lstStyle/>
            <a:p>
              <a:pPr marL="0" marR="0" lvl="0" indent="0" algn="l" defTabSz="711200" eaLnBrk="1" fontAlgn="auto" latinLnBrk="0" hangingPunct="1">
                <a:lnSpc>
                  <a:spcPct val="90000"/>
                </a:lnSpc>
                <a:spcBef>
                  <a:spcPct val="0"/>
                </a:spcBef>
                <a:spcAft>
                  <a:spcPct val="35000"/>
                </a:spcAft>
                <a:buClrTx/>
                <a:buSzTx/>
                <a:buFontTx/>
                <a:buNone/>
                <a:tabLst/>
                <a:defRPr/>
              </a:pPr>
              <a:r>
                <a:rPr kumimoji="0" lang="en-US" sz="1600" b="0" i="1" u="none" strike="noStrike" kern="1200" cap="none" spc="0" normalizeH="0" baseline="0" noProof="0" dirty="0" smtClean="0">
                  <a:ln>
                    <a:noFill/>
                  </a:ln>
                  <a:solidFill>
                    <a:srgbClr val="9BBB59"/>
                  </a:solidFill>
                  <a:effectLst/>
                  <a:uLnTx/>
                  <a:uFillTx/>
                  <a:latin typeface="Calibri"/>
                  <a:ea typeface="+mn-ea"/>
                  <a:cs typeface="+mn-cs"/>
                </a:rPr>
                <a:t>Anti-Virus,</a:t>
              </a:r>
              <a:br>
                <a:rPr kumimoji="0" lang="en-US" sz="1600" b="0" i="1" u="none" strike="noStrike" kern="1200" cap="none" spc="0" normalizeH="0" baseline="0" noProof="0" dirty="0" smtClean="0">
                  <a:ln>
                    <a:noFill/>
                  </a:ln>
                  <a:solidFill>
                    <a:srgbClr val="9BBB59"/>
                  </a:solidFill>
                  <a:effectLst/>
                  <a:uLnTx/>
                  <a:uFillTx/>
                  <a:latin typeface="Calibri"/>
                  <a:ea typeface="+mn-ea"/>
                  <a:cs typeface="+mn-cs"/>
                </a:rPr>
              </a:br>
              <a:r>
                <a:rPr kumimoji="0" lang="en-US" sz="1600" b="0" i="1" u="none" strike="noStrike" kern="1200" cap="none" spc="0" normalizeH="0" baseline="0" noProof="0" dirty="0" smtClean="0">
                  <a:ln>
                    <a:noFill/>
                  </a:ln>
                  <a:solidFill>
                    <a:srgbClr val="9BBB59"/>
                  </a:solidFill>
                  <a:effectLst/>
                  <a:uLnTx/>
                  <a:uFillTx/>
                  <a:latin typeface="Calibri"/>
                  <a:ea typeface="+mn-ea"/>
                  <a:cs typeface="+mn-cs"/>
                </a:rPr>
                <a:t>Firewalls</a:t>
              </a:r>
              <a:endParaRPr kumimoji="0" lang="en-US" sz="1600" b="0" i="1" u="none" strike="noStrike" kern="1200" cap="none" spc="0" normalizeH="0" baseline="0" noProof="0" dirty="0">
                <a:ln>
                  <a:noFill/>
                </a:ln>
                <a:solidFill>
                  <a:srgbClr val="9BBB59"/>
                </a:solidFill>
                <a:effectLst/>
                <a:uLnTx/>
                <a:uFillTx/>
                <a:latin typeface="Calibri"/>
                <a:ea typeface="+mn-ea"/>
                <a:cs typeface="+mn-cs"/>
              </a:endParaRPr>
            </a:p>
          </p:txBody>
        </p:sp>
        <p:sp>
          <p:nvSpPr>
            <p:cNvPr id="6" name="Freeform 5"/>
            <p:cNvSpPr/>
            <p:nvPr/>
          </p:nvSpPr>
          <p:spPr>
            <a:xfrm>
              <a:off x="370329" y="728455"/>
              <a:ext cx="6174213" cy="972709"/>
            </a:xfrm>
            <a:custGeom>
              <a:avLst/>
              <a:gdLst>
                <a:gd name="connsiteX0" fmla="*/ 0 w 8406461"/>
                <a:gd name="connsiteY0" fmla="*/ 305964 h 1223854"/>
                <a:gd name="connsiteX1" fmla="*/ 7794534 w 8406461"/>
                <a:gd name="connsiteY1" fmla="*/ 305964 h 1223854"/>
                <a:gd name="connsiteX2" fmla="*/ 7794534 w 8406461"/>
                <a:gd name="connsiteY2" fmla="*/ 0 h 1223854"/>
                <a:gd name="connsiteX3" fmla="*/ 8406461 w 8406461"/>
                <a:gd name="connsiteY3" fmla="*/ 611927 h 1223854"/>
                <a:gd name="connsiteX4" fmla="*/ 7794534 w 8406461"/>
                <a:gd name="connsiteY4" fmla="*/ 1223854 h 1223854"/>
                <a:gd name="connsiteX5" fmla="*/ 7794534 w 8406461"/>
                <a:gd name="connsiteY5" fmla="*/ 917891 h 1223854"/>
                <a:gd name="connsiteX6" fmla="*/ 0 w 8406461"/>
                <a:gd name="connsiteY6" fmla="*/ 917891 h 1223854"/>
                <a:gd name="connsiteX7" fmla="*/ 0 w 8406461"/>
                <a:gd name="connsiteY7" fmla="*/ 305964 h 122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06461" h="1223854">
                  <a:moveTo>
                    <a:pt x="0" y="305964"/>
                  </a:moveTo>
                  <a:lnTo>
                    <a:pt x="7794534" y="305964"/>
                  </a:lnTo>
                  <a:lnTo>
                    <a:pt x="7794534" y="0"/>
                  </a:lnTo>
                  <a:lnTo>
                    <a:pt x="8406461" y="611927"/>
                  </a:lnTo>
                  <a:lnTo>
                    <a:pt x="7794534" y="1223854"/>
                  </a:lnTo>
                  <a:lnTo>
                    <a:pt x="7794534" y="917891"/>
                  </a:lnTo>
                  <a:lnTo>
                    <a:pt x="0" y="917891"/>
                  </a:lnTo>
                  <a:lnTo>
                    <a:pt x="0" y="305964"/>
                  </a:lnTo>
                  <a:close/>
                </a:path>
              </a:pathLst>
            </a:custGeom>
            <a:solidFill>
              <a:srgbClr val="9BBB59"/>
            </a:solidFill>
            <a:ln w="25400" cap="flat" cmpd="sng" algn="ctr">
              <a:solidFill>
                <a:srgbClr val="9BBB59">
                  <a:shade val="50000"/>
                </a:srgbClr>
              </a:solidFill>
              <a:prstDash val="solid"/>
            </a:ln>
            <a:effectLst/>
          </p:spPr>
          <p:txBody>
            <a:bodyPr spcFirstLastPara="0" vert="horz" wrap="square" lIns="106680" tIns="412644" rIns="559963" bIns="500250" numCol="1" spcCol="1270" anchor="ctr" anchorCtr="0">
              <a:noAutofit/>
            </a:bodyPr>
            <a:lstStyle/>
            <a:p>
              <a:pPr marL="0" marR="0" lvl="0" indent="0" algn="l" defTabSz="1244600" eaLnBrk="1" fontAlgn="auto" latinLnBrk="0" hangingPunct="1">
                <a:lnSpc>
                  <a:spcPct val="90000"/>
                </a:lnSpc>
                <a:spcBef>
                  <a:spcPct val="0"/>
                </a:spcBef>
                <a:spcAft>
                  <a:spcPct val="35000"/>
                </a:spcAft>
                <a:buClrTx/>
                <a:buSzTx/>
                <a:buFontTx/>
                <a:buNone/>
                <a:tabLst/>
                <a:defRPr/>
              </a:pPr>
              <a:r>
                <a:rPr kumimoji="0" lang="en-US" sz="2800" b="0" i="0" u="none" strike="noStrike" kern="1200" cap="none" spc="0" normalizeH="0" baseline="0" noProof="0" dirty="0" smtClean="0">
                  <a:ln>
                    <a:noFill/>
                  </a:ln>
                  <a:solidFill>
                    <a:sysClr val="window" lastClr="FFFFFF"/>
                  </a:solidFill>
                  <a:effectLst/>
                  <a:uLnTx/>
                  <a:uFillTx/>
                  <a:latin typeface="Calibri"/>
                  <a:ea typeface="+mn-ea"/>
                  <a:cs typeface="+mn-cs"/>
                </a:rPr>
                <a:t>Viruses </a:t>
              </a:r>
              <a:r>
                <a:rPr kumimoji="0" lang="en-US" sz="1400" b="0" i="1" u="none" strike="noStrike" kern="1200" cap="none" spc="0" normalizeH="0" baseline="0" noProof="0" dirty="0" smtClean="0">
                  <a:ln>
                    <a:noFill/>
                  </a:ln>
                  <a:solidFill>
                    <a:sysClr val="window" lastClr="FFFFFF"/>
                  </a:solidFill>
                  <a:effectLst/>
                  <a:uLnTx/>
                  <a:uFillTx/>
                  <a:latin typeface="Calibri"/>
                  <a:ea typeface="+mn-ea"/>
                  <a:cs typeface="+mn-cs"/>
                </a:rPr>
                <a:t>(1990s)</a:t>
              </a:r>
              <a:endParaRPr kumimoji="0" lang="en-US" sz="1400" b="0" i="1" u="none" strike="noStrike" kern="1200" cap="none" spc="0" normalizeH="0" baseline="0" noProof="0" dirty="0">
                <a:ln>
                  <a:noFill/>
                </a:ln>
                <a:solidFill>
                  <a:sysClr val="window" lastClr="FFFFFF"/>
                </a:solidFill>
                <a:effectLst/>
                <a:uLnTx/>
                <a:uFillTx/>
                <a:latin typeface="Calibri"/>
                <a:ea typeface="+mn-ea"/>
                <a:cs typeface="+mn-cs"/>
              </a:endParaRPr>
            </a:p>
          </p:txBody>
        </p:sp>
      </p:grpSp>
      <p:grpSp>
        <p:nvGrpSpPr>
          <p:cNvPr id="7" name="Group 6"/>
          <p:cNvGrpSpPr/>
          <p:nvPr/>
        </p:nvGrpSpPr>
        <p:grpSpPr>
          <a:xfrm>
            <a:off x="1950885" y="2248247"/>
            <a:ext cx="6492042" cy="1531569"/>
            <a:chOff x="1950885" y="2248247"/>
            <a:chExt cx="5045660" cy="1531569"/>
          </a:xfrm>
        </p:grpSpPr>
        <p:sp>
          <p:nvSpPr>
            <p:cNvPr id="8" name="Freeform 7"/>
            <p:cNvSpPr/>
            <p:nvPr/>
          </p:nvSpPr>
          <p:spPr>
            <a:xfrm>
              <a:off x="1950885" y="2956716"/>
              <a:ext cx="1251058" cy="823100"/>
            </a:xfrm>
            <a:custGeom>
              <a:avLst/>
              <a:gdLst>
                <a:gd name="connsiteX0" fmla="*/ 0 w 1937689"/>
                <a:gd name="connsiteY0" fmla="*/ 0 h 689107"/>
                <a:gd name="connsiteX1" fmla="*/ 1937689 w 1937689"/>
                <a:gd name="connsiteY1" fmla="*/ 0 h 689107"/>
                <a:gd name="connsiteX2" fmla="*/ 1937689 w 1937689"/>
                <a:gd name="connsiteY2" fmla="*/ 689107 h 689107"/>
                <a:gd name="connsiteX3" fmla="*/ 0 w 1937689"/>
                <a:gd name="connsiteY3" fmla="*/ 689107 h 689107"/>
                <a:gd name="connsiteX4" fmla="*/ 0 w 1937689"/>
                <a:gd name="connsiteY4" fmla="*/ 0 h 689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7689" h="689107">
                  <a:moveTo>
                    <a:pt x="0" y="0"/>
                  </a:moveTo>
                  <a:lnTo>
                    <a:pt x="1937689" y="0"/>
                  </a:lnTo>
                  <a:lnTo>
                    <a:pt x="1937689" y="689107"/>
                  </a:lnTo>
                  <a:lnTo>
                    <a:pt x="0" y="689107"/>
                  </a:lnTo>
                  <a:lnTo>
                    <a:pt x="0" y="0"/>
                  </a:lnTo>
                  <a:close/>
                </a:path>
              </a:pathLst>
            </a:custGeom>
            <a:solidFill>
              <a:srgbClr val="000000"/>
            </a:solidFill>
            <a:ln w="9525" cap="flat" cmpd="sng" algn="ctr">
              <a:solidFill>
                <a:srgbClr val="8064A2">
                  <a:lumMod val="60000"/>
                  <a:lumOff val="40000"/>
                </a:srgbClr>
              </a:solidFill>
              <a:prstDash val="solid"/>
            </a:ln>
            <a:effectLst/>
          </p:spPr>
          <p:txBody>
            <a:bodyPr spcFirstLastPara="0" vert="horz" wrap="square" lIns="60960" tIns="60960" rIns="60960" bIns="60960" numCol="1" spcCol="1270" anchor="t" anchorCtr="0">
              <a:noAutofit/>
            </a:bodyPr>
            <a:lstStyle/>
            <a:p>
              <a:pPr marL="0" marR="0" lvl="0" indent="0" algn="l" defTabSz="711200" eaLnBrk="1" fontAlgn="auto" latinLnBrk="0" hangingPunct="1">
                <a:lnSpc>
                  <a:spcPct val="90000"/>
                </a:lnSpc>
                <a:spcBef>
                  <a:spcPct val="0"/>
                </a:spcBef>
                <a:spcAft>
                  <a:spcPct val="35000"/>
                </a:spcAft>
                <a:buClrTx/>
                <a:buSzTx/>
                <a:buFontTx/>
                <a:buNone/>
                <a:tabLst/>
                <a:defRPr/>
              </a:pPr>
              <a:r>
                <a:rPr kumimoji="0" lang="en-US" sz="1600" b="0" i="1" u="none" strike="noStrike" kern="1200" cap="none" spc="0" normalizeH="0" baseline="0" noProof="0" dirty="0" smtClean="0">
                  <a:ln>
                    <a:noFill/>
                  </a:ln>
                  <a:solidFill>
                    <a:srgbClr val="8064A2"/>
                  </a:solidFill>
                  <a:effectLst/>
                  <a:uLnTx/>
                  <a:uFillTx/>
                  <a:latin typeface="Calibri"/>
                  <a:ea typeface="+mn-ea"/>
                  <a:cs typeface="+mn-cs"/>
                </a:rPr>
                <a:t>Intrusion Detection &amp; Prevention</a:t>
              </a:r>
              <a:endParaRPr kumimoji="0" lang="en-US" sz="1600" b="0" i="1" u="none" strike="noStrike" kern="1200" cap="none" spc="0" normalizeH="0" baseline="0" noProof="0" dirty="0">
                <a:ln>
                  <a:noFill/>
                </a:ln>
                <a:solidFill>
                  <a:srgbClr val="8064A2"/>
                </a:solidFill>
                <a:effectLst/>
                <a:uLnTx/>
                <a:uFillTx/>
                <a:latin typeface="Calibri"/>
                <a:ea typeface="+mn-ea"/>
                <a:cs typeface="+mn-cs"/>
              </a:endParaRPr>
            </a:p>
          </p:txBody>
        </p:sp>
        <p:sp>
          <p:nvSpPr>
            <p:cNvPr id="9" name="Freeform 8"/>
            <p:cNvSpPr/>
            <p:nvPr/>
          </p:nvSpPr>
          <p:spPr>
            <a:xfrm>
              <a:off x="1950885" y="2248247"/>
              <a:ext cx="5045660" cy="943341"/>
            </a:xfrm>
            <a:custGeom>
              <a:avLst/>
              <a:gdLst>
                <a:gd name="connsiteX0" fmla="*/ 0 w 6468772"/>
                <a:gd name="connsiteY0" fmla="*/ 305964 h 1223854"/>
                <a:gd name="connsiteX1" fmla="*/ 5856845 w 6468772"/>
                <a:gd name="connsiteY1" fmla="*/ 305964 h 1223854"/>
                <a:gd name="connsiteX2" fmla="*/ 5856845 w 6468772"/>
                <a:gd name="connsiteY2" fmla="*/ 0 h 1223854"/>
                <a:gd name="connsiteX3" fmla="*/ 6468772 w 6468772"/>
                <a:gd name="connsiteY3" fmla="*/ 611927 h 1223854"/>
                <a:gd name="connsiteX4" fmla="*/ 5856845 w 6468772"/>
                <a:gd name="connsiteY4" fmla="*/ 1223854 h 1223854"/>
                <a:gd name="connsiteX5" fmla="*/ 5856845 w 6468772"/>
                <a:gd name="connsiteY5" fmla="*/ 917891 h 1223854"/>
                <a:gd name="connsiteX6" fmla="*/ 0 w 6468772"/>
                <a:gd name="connsiteY6" fmla="*/ 917891 h 1223854"/>
                <a:gd name="connsiteX7" fmla="*/ 0 w 6468772"/>
                <a:gd name="connsiteY7" fmla="*/ 305964 h 122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68772" h="1223854">
                  <a:moveTo>
                    <a:pt x="0" y="305964"/>
                  </a:moveTo>
                  <a:lnTo>
                    <a:pt x="5856845" y="305964"/>
                  </a:lnTo>
                  <a:lnTo>
                    <a:pt x="5856845" y="0"/>
                  </a:lnTo>
                  <a:lnTo>
                    <a:pt x="6468772" y="611927"/>
                  </a:lnTo>
                  <a:lnTo>
                    <a:pt x="5856845" y="1223854"/>
                  </a:lnTo>
                  <a:lnTo>
                    <a:pt x="5856845" y="917891"/>
                  </a:lnTo>
                  <a:lnTo>
                    <a:pt x="0" y="917891"/>
                  </a:lnTo>
                  <a:lnTo>
                    <a:pt x="0" y="305964"/>
                  </a:lnTo>
                  <a:close/>
                </a:path>
              </a:pathLst>
            </a:custGeom>
            <a:solidFill>
              <a:srgbClr val="8064A2"/>
            </a:solidFill>
            <a:ln w="25400" cap="flat" cmpd="sng" algn="ctr">
              <a:solidFill>
                <a:srgbClr val="8064A2">
                  <a:shade val="50000"/>
                </a:srgbClr>
              </a:solidFill>
              <a:prstDash val="solid"/>
            </a:ln>
            <a:effectLst/>
          </p:spPr>
          <p:txBody>
            <a:bodyPr spcFirstLastPara="0" vert="horz" wrap="square" lIns="106680" tIns="412644" rIns="559963" bIns="500250" numCol="1" spcCol="1270" anchor="ctr" anchorCtr="0">
              <a:noAutofit/>
            </a:bodyPr>
            <a:lstStyle/>
            <a:p>
              <a:pPr marL="0" marR="0" lvl="0" indent="0" defTabSz="1244600" eaLnBrk="1" fontAlgn="auto" latinLnBrk="0" hangingPunct="1">
                <a:lnSpc>
                  <a:spcPct val="90000"/>
                </a:lnSpc>
                <a:spcBef>
                  <a:spcPct val="0"/>
                </a:spcBef>
                <a:spcAft>
                  <a:spcPct val="35000"/>
                </a:spcAft>
                <a:buClrTx/>
                <a:buSzTx/>
                <a:buFontTx/>
                <a:buNone/>
                <a:tabLst/>
                <a:defRPr/>
              </a:pPr>
              <a:r>
                <a:rPr kumimoji="0" lang="en-US" sz="2800" b="0" i="0" u="none" strike="noStrike" kern="1200" cap="none" spc="0" normalizeH="0" baseline="0" noProof="0" dirty="0" smtClean="0">
                  <a:ln>
                    <a:noFill/>
                  </a:ln>
                  <a:solidFill>
                    <a:sysClr val="window" lastClr="FFFFFF"/>
                  </a:solidFill>
                  <a:effectLst/>
                  <a:uLnTx/>
                  <a:uFillTx/>
                  <a:latin typeface="Calibri"/>
                  <a:ea typeface="+mn-ea"/>
                  <a:cs typeface="+mn-cs"/>
                </a:rPr>
                <a:t>Worms</a:t>
              </a:r>
              <a:r>
                <a:rPr kumimoji="0" lang="en-US" sz="2400" b="0" i="0" u="none" strike="noStrike" kern="1200" cap="none" spc="0" normalizeH="0" baseline="0" noProof="0" dirty="0" smtClean="0">
                  <a:ln>
                    <a:noFill/>
                  </a:ln>
                  <a:solidFill>
                    <a:sysClr val="window" lastClr="FFFFFF"/>
                  </a:solidFill>
                  <a:effectLst/>
                  <a:uLnTx/>
                  <a:uFillTx/>
                  <a:latin typeface="Calibri"/>
                  <a:ea typeface="+mn-ea"/>
                  <a:cs typeface="+mn-cs"/>
                </a:rPr>
                <a:t> </a:t>
              </a:r>
              <a:r>
                <a:rPr kumimoji="0" lang="en-US" sz="1400" b="0" i="1" u="none" strike="noStrike" kern="0" cap="none" spc="0" normalizeH="0" baseline="0" noProof="0" dirty="0" smtClean="0">
                  <a:ln>
                    <a:noFill/>
                  </a:ln>
                  <a:solidFill>
                    <a:sysClr val="window" lastClr="FFFFFF"/>
                  </a:solidFill>
                  <a:effectLst/>
                  <a:uLnTx/>
                  <a:uFillTx/>
                  <a:latin typeface="Calibri"/>
                  <a:ea typeface="+mn-ea"/>
                  <a:cs typeface="+mn-cs"/>
                </a:rPr>
                <a:t>(2000s)</a:t>
              </a:r>
              <a:endParaRPr kumimoji="0" lang="en-US" sz="2400" b="0" i="1" u="none" strike="noStrike" kern="0" cap="none" spc="0" normalizeH="0" baseline="0" noProof="0" dirty="0" smtClean="0">
                <a:ln>
                  <a:noFill/>
                </a:ln>
                <a:solidFill>
                  <a:sysClr val="window" lastClr="FFFFFF"/>
                </a:solidFill>
                <a:effectLst/>
                <a:uLnTx/>
                <a:uFillTx/>
                <a:latin typeface="Calibri"/>
                <a:ea typeface="+mn-ea"/>
                <a:cs typeface="+mn-cs"/>
              </a:endParaRPr>
            </a:p>
          </p:txBody>
        </p:sp>
      </p:grpSp>
      <p:grpSp>
        <p:nvGrpSpPr>
          <p:cNvPr id="10" name="Group 9"/>
          <p:cNvGrpSpPr/>
          <p:nvPr/>
        </p:nvGrpSpPr>
        <p:grpSpPr>
          <a:xfrm>
            <a:off x="3695980" y="3849086"/>
            <a:ext cx="4746947" cy="1389224"/>
            <a:chOff x="3695980" y="3162942"/>
            <a:chExt cx="3958655" cy="1389224"/>
          </a:xfrm>
        </p:grpSpPr>
        <p:sp>
          <p:nvSpPr>
            <p:cNvPr id="11" name="Freeform 10"/>
            <p:cNvSpPr/>
            <p:nvPr/>
          </p:nvSpPr>
          <p:spPr>
            <a:xfrm>
              <a:off x="3695981" y="3858451"/>
              <a:ext cx="1479758" cy="693715"/>
            </a:xfrm>
            <a:custGeom>
              <a:avLst/>
              <a:gdLst>
                <a:gd name="connsiteX0" fmla="*/ 0 w 1937689"/>
                <a:gd name="connsiteY0" fmla="*/ 0 h 693715"/>
                <a:gd name="connsiteX1" fmla="*/ 1937689 w 1937689"/>
                <a:gd name="connsiteY1" fmla="*/ 0 h 693715"/>
                <a:gd name="connsiteX2" fmla="*/ 1937689 w 1937689"/>
                <a:gd name="connsiteY2" fmla="*/ 693715 h 693715"/>
                <a:gd name="connsiteX3" fmla="*/ 0 w 1937689"/>
                <a:gd name="connsiteY3" fmla="*/ 693715 h 693715"/>
                <a:gd name="connsiteX4" fmla="*/ 0 w 1937689"/>
                <a:gd name="connsiteY4" fmla="*/ 0 h 693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7689" h="693715">
                  <a:moveTo>
                    <a:pt x="0" y="0"/>
                  </a:moveTo>
                  <a:lnTo>
                    <a:pt x="1937689" y="0"/>
                  </a:lnTo>
                  <a:lnTo>
                    <a:pt x="1937689" y="693715"/>
                  </a:lnTo>
                  <a:lnTo>
                    <a:pt x="0" y="693715"/>
                  </a:lnTo>
                  <a:lnTo>
                    <a:pt x="0" y="0"/>
                  </a:lnTo>
                  <a:close/>
                </a:path>
              </a:pathLst>
            </a:custGeom>
            <a:solidFill>
              <a:schemeClr val="tx1"/>
            </a:solidFill>
            <a:ln w="9525" cap="flat" cmpd="sng" algn="ctr">
              <a:solidFill>
                <a:srgbClr val="F79646"/>
              </a:solidFill>
              <a:prstDash val="solid"/>
            </a:ln>
            <a:effectLst/>
          </p:spPr>
          <p:txBody>
            <a:bodyPr spcFirstLastPara="0" vert="horz" wrap="square" lIns="53340" tIns="53340" rIns="53340" bIns="53340" numCol="1" spcCol="1270" anchor="t" anchorCtr="0">
              <a:noAutofit/>
            </a:bodyPr>
            <a:lstStyle/>
            <a:p>
              <a:pPr marL="0" marR="0" lvl="0" indent="0" algn="l" defTabSz="622300" eaLnBrk="1" fontAlgn="auto" latinLnBrk="0" hangingPunct="1">
                <a:lnSpc>
                  <a:spcPct val="90000"/>
                </a:lnSpc>
                <a:spcBef>
                  <a:spcPct val="0"/>
                </a:spcBef>
                <a:spcAft>
                  <a:spcPct val="35000"/>
                </a:spcAft>
                <a:buClrTx/>
                <a:buSzTx/>
                <a:buFontTx/>
                <a:buNone/>
                <a:tabLst/>
                <a:defRPr/>
              </a:pPr>
              <a:r>
                <a:rPr kumimoji="0" lang="en-US" sz="1400" b="0" i="1" u="none" strike="noStrike" kern="1200" cap="none" spc="0" normalizeH="0" baseline="0" noProof="0" dirty="0" smtClean="0">
                  <a:ln>
                    <a:noFill/>
                  </a:ln>
                  <a:solidFill>
                    <a:srgbClr val="F79646"/>
                  </a:solidFill>
                  <a:effectLst/>
                  <a:uLnTx/>
                  <a:uFillTx/>
                  <a:latin typeface="Calibri"/>
                  <a:ea typeface="+mn-ea"/>
                  <a:cs typeface="+mn-cs"/>
                </a:rPr>
                <a:t>DLP,</a:t>
              </a:r>
              <a:br>
                <a:rPr kumimoji="0" lang="en-US" sz="1400" b="0" i="1" u="none" strike="noStrike" kern="1200" cap="none" spc="0" normalizeH="0" baseline="0" noProof="0" dirty="0" smtClean="0">
                  <a:ln>
                    <a:noFill/>
                  </a:ln>
                  <a:solidFill>
                    <a:srgbClr val="F79646"/>
                  </a:solidFill>
                  <a:effectLst/>
                  <a:uLnTx/>
                  <a:uFillTx/>
                  <a:latin typeface="Calibri"/>
                  <a:ea typeface="+mn-ea"/>
                  <a:cs typeface="+mn-cs"/>
                </a:rPr>
              </a:br>
              <a:r>
                <a:rPr kumimoji="0" lang="en-US" sz="1400" b="0" i="1" u="none" strike="noStrike" kern="1200" cap="none" spc="0" normalizeH="0" baseline="0" noProof="0" dirty="0" smtClean="0">
                  <a:ln>
                    <a:noFill/>
                  </a:ln>
                  <a:solidFill>
                    <a:srgbClr val="F79646"/>
                  </a:solidFill>
                  <a:effectLst/>
                  <a:uLnTx/>
                  <a:uFillTx/>
                  <a:latin typeface="Calibri"/>
                  <a:ea typeface="+mn-ea"/>
                  <a:cs typeface="+mn-cs"/>
                </a:rPr>
                <a:t>Application-aware Firewalls, SIM</a:t>
              </a:r>
              <a:endParaRPr kumimoji="0" lang="en-US" sz="1400" b="0" i="1" u="none" strike="noStrike" kern="1200" cap="none" spc="0" normalizeH="0" baseline="0" noProof="0" dirty="0">
                <a:ln>
                  <a:noFill/>
                </a:ln>
                <a:solidFill>
                  <a:srgbClr val="F79646"/>
                </a:solidFill>
                <a:effectLst/>
                <a:uLnTx/>
                <a:uFillTx/>
                <a:latin typeface="Calibri"/>
                <a:ea typeface="+mn-ea"/>
                <a:cs typeface="+mn-cs"/>
              </a:endParaRPr>
            </a:p>
          </p:txBody>
        </p:sp>
        <p:sp>
          <p:nvSpPr>
            <p:cNvPr id="12" name="Freeform 11"/>
            <p:cNvSpPr/>
            <p:nvPr/>
          </p:nvSpPr>
          <p:spPr>
            <a:xfrm>
              <a:off x="3695980" y="3162942"/>
              <a:ext cx="3958655" cy="926466"/>
            </a:xfrm>
            <a:custGeom>
              <a:avLst/>
              <a:gdLst>
                <a:gd name="connsiteX0" fmla="*/ 0 w 4531082"/>
                <a:gd name="connsiteY0" fmla="*/ 305964 h 1223854"/>
                <a:gd name="connsiteX1" fmla="*/ 3919155 w 4531082"/>
                <a:gd name="connsiteY1" fmla="*/ 305964 h 1223854"/>
                <a:gd name="connsiteX2" fmla="*/ 3919155 w 4531082"/>
                <a:gd name="connsiteY2" fmla="*/ 0 h 1223854"/>
                <a:gd name="connsiteX3" fmla="*/ 4531082 w 4531082"/>
                <a:gd name="connsiteY3" fmla="*/ 611927 h 1223854"/>
                <a:gd name="connsiteX4" fmla="*/ 3919155 w 4531082"/>
                <a:gd name="connsiteY4" fmla="*/ 1223854 h 1223854"/>
                <a:gd name="connsiteX5" fmla="*/ 3919155 w 4531082"/>
                <a:gd name="connsiteY5" fmla="*/ 917891 h 1223854"/>
                <a:gd name="connsiteX6" fmla="*/ 0 w 4531082"/>
                <a:gd name="connsiteY6" fmla="*/ 917891 h 1223854"/>
                <a:gd name="connsiteX7" fmla="*/ 0 w 4531082"/>
                <a:gd name="connsiteY7" fmla="*/ 305964 h 122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1082" h="1223854">
                  <a:moveTo>
                    <a:pt x="0" y="305964"/>
                  </a:moveTo>
                  <a:lnTo>
                    <a:pt x="3919155" y="305964"/>
                  </a:lnTo>
                  <a:lnTo>
                    <a:pt x="3919155" y="0"/>
                  </a:lnTo>
                  <a:lnTo>
                    <a:pt x="4531082" y="611927"/>
                  </a:lnTo>
                  <a:lnTo>
                    <a:pt x="3919155" y="1223854"/>
                  </a:lnTo>
                  <a:lnTo>
                    <a:pt x="3919155" y="917891"/>
                  </a:lnTo>
                  <a:lnTo>
                    <a:pt x="0" y="917891"/>
                  </a:lnTo>
                  <a:lnTo>
                    <a:pt x="0" y="305964"/>
                  </a:lnTo>
                  <a:close/>
                </a:path>
              </a:pathLst>
            </a:custGeom>
            <a:solidFill>
              <a:srgbClr val="F79646"/>
            </a:solidFill>
            <a:ln w="25400" cap="flat" cmpd="sng" algn="ctr">
              <a:solidFill>
                <a:srgbClr val="F79646">
                  <a:shade val="50000"/>
                </a:srgbClr>
              </a:solidFill>
              <a:prstDash val="solid"/>
            </a:ln>
            <a:effectLst/>
          </p:spPr>
          <p:txBody>
            <a:bodyPr spcFirstLastPara="0" vert="horz" wrap="square" lIns="106680" tIns="412644" rIns="559963" bIns="500250" numCol="1" spcCol="1270" anchor="ctr" anchorCtr="0">
              <a:noAutofit/>
            </a:bodyPr>
            <a:lstStyle/>
            <a:p>
              <a:pPr marL="0" marR="0" lvl="0" indent="0" algn="l" defTabSz="1244600" eaLnBrk="1" fontAlgn="auto" latinLnBrk="0" hangingPunct="1">
                <a:lnSpc>
                  <a:spcPct val="90000"/>
                </a:lnSpc>
                <a:spcBef>
                  <a:spcPct val="0"/>
                </a:spcBef>
                <a:spcAft>
                  <a:spcPct val="35000"/>
                </a:spcAft>
                <a:buClrTx/>
                <a:buSzTx/>
                <a:buFontTx/>
                <a:buNone/>
                <a:tabLst/>
                <a:defRPr/>
              </a:pPr>
              <a:r>
                <a:rPr kumimoji="0" lang="en-US" sz="2800" b="0" i="0" u="none" strike="noStrike" kern="1200" cap="none" spc="0" normalizeH="0" baseline="0" noProof="0" dirty="0" smtClean="0">
                  <a:ln>
                    <a:noFill/>
                  </a:ln>
                  <a:solidFill>
                    <a:sysClr val="window" lastClr="FFFFFF"/>
                  </a:solidFill>
                  <a:effectLst/>
                  <a:uLnTx/>
                  <a:uFillTx/>
                  <a:latin typeface="Calibri"/>
                  <a:ea typeface="+mn-ea"/>
                  <a:cs typeface="+mn-cs"/>
                </a:rPr>
                <a:t>Botnets </a:t>
              </a:r>
              <a:r>
                <a:rPr kumimoji="0" lang="en-US" sz="1400" b="0" i="1" u="none" strike="noStrike" kern="1200" cap="none" spc="0" normalizeH="0" baseline="0" noProof="0" dirty="0" smtClean="0">
                  <a:ln>
                    <a:noFill/>
                  </a:ln>
                  <a:solidFill>
                    <a:sysClr val="window" lastClr="FFFFFF"/>
                  </a:solidFill>
                  <a:effectLst/>
                  <a:uLnTx/>
                  <a:uFillTx/>
                  <a:latin typeface="Calibri"/>
                  <a:ea typeface="+mn-ea"/>
                  <a:cs typeface="+mn-cs"/>
                </a:rPr>
                <a:t>(late 2000s to current)</a:t>
              </a:r>
              <a:endParaRPr kumimoji="0" lang="en-US" sz="2800" b="0" i="1" u="none" strike="noStrike" kern="1200" cap="none" spc="0" normalizeH="0" baseline="0" noProof="0" dirty="0">
                <a:ln>
                  <a:noFill/>
                </a:ln>
                <a:solidFill>
                  <a:sysClr val="window" lastClr="FFFFFF"/>
                </a:solidFill>
                <a:effectLst/>
                <a:uLnTx/>
                <a:uFillTx/>
                <a:latin typeface="Calibri"/>
                <a:ea typeface="+mn-ea"/>
                <a:cs typeface="+mn-cs"/>
              </a:endParaRPr>
            </a:p>
          </p:txBody>
        </p:sp>
      </p:grpSp>
      <p:grpSp>
        <p:nvGrpSpPr>
          <p:cNvPr id="13" name="Group 12"/>
          <p:cNvGrpSpPr/>
          <p:nvPr/>
        </p:nvGrpSpPr>
        <p:grpSpPr>
          <a:xfrm>
            <a:off x="5175740" y="5367338"/>
            <a:ext cx="3267188" cy="1266145"/>
            <a:chOff x="5337376" y="3655713"/>
            <a:chExt cx="3267188" cy="1266145"/>
          </a:xfrm>
        </p:grpSpPr>
        <p:sp>
          <p:nvSpPr>
            <p:cNvPr id="14" name="Freeform 13"/>
            <p:cNvSpPr/>
            <p:nvPr/>
          </p:nvSpPr>
          <p:spPr>
            <a:xfrm>
              <a:off x="5337376" y="4315517"/>
              <a:ext cx="1373468" cy="606341"/>
            </a:xfrm>
            <a:custGeom>
              <a:avLst/>
              <a:gdLst>
                <a:gd name="connsiteX0" fmla="*/ 0 w 1565154"/>
                <a:gd name="connsiteY0" fmla="*/ 0 h 701846"/>
                <a:gd name="connsiteX1" fmla="*/ 1565154 w 1565154"/>
                <a:gd name="connsiteY1" fmla="*/ 0 h 701846"/>
                <a:gd name="connsiteX2" fmla="*/ 1565154 w 1565154"/>
                <a:gd name="connsiteY2" fmla="*/ 701846 h 701846"/>
                <a:gd name="connsiteX3" fmla="*/ 0 w 1565154"/>
                <a:gd name="connsiteY3" fmla="*/ 701846 h 701846"/>
                <a:gd name="connsiteX4" fmla="*/ 0 w 1565154"/>
                <a:gd name="connsiteY4" fmla="*/ 0 h 701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5154" h="701846">
                  <a:moveTo>
                    <a:pt x="0" y="0"/>
                  </a:moveTo>
                  <a:lnTo>
                    <a:pt x="1565154" y="0"/>
                  </a:lnTo>
                  <a:lnTo>
                    <a:pt x="1565154" y="701846"/>
                  </a:lnTo>
                  <a:lnTo>
                    <a:pt x="0" y="701846"/>
                  </a:lnTo>
                  <a:lnTo>
                    <a:pt x="0" y="0"/>
                  </a:lnTo>
                  <a:close/>
                </a:path>
              </a:pathLst>
            </a:custGeom>
            <a:solidFill>
              <a:srgbClr val="000000"/>
            </a:solidFill>
            <a:ln w="9525" cap="flat" cmpd="sng" algn="ctr">
              <a:solidFill>
                <a:srgbClr val="C0504D">
                  <a:lumMod val="60000"/>
                  <a:lumOff val="40000"/>
                </a:srgbClr>
              </a:solidFill>
              <a:prstDash val="solid"/>
            </a:ln>
            <a:effectLst/>
          </p:spPr>
          <p:txBody>
            <a:bodyPr spcFirstLastPara="0" vert="horz" wrap="square" lIns="60960" tIns="60960" rIns="60960" bIns="60960" numCol="1" spcCol="1270" anchor="t" anchorCtr="0">
              <a:noAutofit/>
            </a:bodyPr>
            <a:lstStyle/>
            <a:p>
              <a:pPr marL="0" marR="0" lvl="0" indent="0" algn="l" defTabSz="711200" eaLnBrk="1" fontAlgn="auto" latinLnBrk="0" hangingPunct="1">
                <a:lnSpc>
                  <a:spcPct val="90000"/>
                </a:lnSpc>
                <a:spcBef>
                  <a:spcPct val="0"/>
                </a:spcBef>
                <a:spcAft>
                  <a:spcPct val="35000"/>
                </a:spcAft>
                <a:buClrTx/>
                <a:buSzTx/>
                <a:buFontTx/>
                <a:buNone/>
                <a:tabLst/>
                <a:defRPr/>
              </a:pPr>
              <a:r>
                <a:rPr kumimoji="0" lang="en-US" sz="4000" b="0" i="1" u="none" strike="noStrike" kern="1200" cap="none" spc="0" normalizeH="0" baseline="0" noProof="0" dirty="0" smtClean="0">
                  <a:ln>
                    <a:noFill/>
                  </a:ln>
                  <a:solidFill>
                    <a:srgbClr val="C0504D"/>
                  </a:solidFill>
                  <a:effectLst/>
                  <a:uLnTx/>
                  <a:uFillTx/>
                  <a:latin typeface="Calibri"/>
                  <a:ea typeface="+mn-ea"/>
                  <a:cs typeface="+mn-cs"/>
                </a:rPr>
                <a:t>?????</a:t>
              </a:r>
              <a:endParaRPr kumimoji="0" lang="en-US" sz="4000" b="0" i="1" u="none" strike="noStrike" kern="1200" cap="none" spc="0" normalizeH="0" baseline="0" noProof="0" dirty="0">
                <a:ln>
                  <a:noFill/>
                </a:ln>
                <a:solidFill>
                  <a:srgbClr val="C0504D"/>
                </a:solidFill>
                <a:effectLst/>
                <a:uLnTx/>
                <a:uFillTx/>
                <a:latin typeface="Calibri"/>
                <a:ea typeface="+mn-ea"/>
                <a:cs typeface="+mn-cs"/>
              </a:endParaRPr>
            </a:p>
          </p:txBody>
        </p:sp>
        <p:sp>
          <p:nvSpPr>
            <p:cNvPr id="15" name="Freeform 14"/>
            <p:cNvSpPr/>
            <p:nvPr/>
          </p:nvSpPr>
          <p:spPr>
            <a:xfrm>
              <a:off x="5337376" y="3655713"/>
              <a:ext cx="3267187" cy="895876"/>
            </a:xfrm>
            <a:custGeom>
              <a:avLst/>
              <a:gdLst>
                <a:gd name="connsiteX0" fmla="*/ 0 w 2593393"/>
                <a:gd name="connsiteY0" fmla="*/ 305964 h 1223854"/>
                <a:gd name="connsiteX1" fmla="*/ 1981466 w 2593393"/>
                <a:gd name="connsiteY1" fmla="*/ 305964 h 1223854"/>
                <a:gd name="connsiteX2" fmla="*/ 1981466 w 2593393"/>
                <a:gd name="connsiteY2" fmla="*/ 0 h 1223854"/>
                <a:gd name="connsiteX3" fmla="*/ 2593393 w 2593393"/>
                <a:gd name="connsiteY3" fmla="*/ 611927 h 1223854"/>
                <a:gd name="connsiteX4" fmla="*/ 1981466 w 2593393"/>
                <a:gd name="connsiteY4" fmla="*/ 1223854 h 1223854"/>
                <a:gd name="connsiteX5" fmla="*/ 1981466 w 2593393"/>
                <a:gd name="connsiteY5" fmla="*/ 917891 h 1223854"/>
                <a:gd name="connsiteX6" fmla="*/ 0 w 2593393"/>
                <a:gd name="connsiteY6" fmla="*/ 917891 h 1223854"/>
                <a:gd name="connsiteX7" fmla="*/ 0 w 2593393"/>
                <a:gd name="connsiteY7" fmla="*/ 305964 h 1223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3393" h="1223854">
                  <a:moveTo>
                    <a:pt x="0" y="305964"/>
                  </a:moveTo>
                  <a:lnTo>
                    <a:pt x="1981466" y="305964"/>
                  </a:lnTo>
                  <a:lnTo>
                    <a:pt x="1981466" y="0"/>
                  </a:lnTo>
                  <a:lnTo>
                    <a:pt x="2593393" y="611927"/>
                  </a:lnTo>
                  <a:lnTo>
                    <a:pt x="1981466" y="1223854"/>
                  </a:lnTo>
                  <a:lnTo>
                    <a:pt x="1981466" y="917891"/>
                  </a:lnTo>
                  <a:lnTo>
                    <a:pt x="0" y="917891"/>
                  </a:lnTo>
                  <a:lnTo>
                    <a:pt x="0" y="305964"/>
                  </a:lnTo>
                  <a:close/>
                </a:path>
              </a:pathLst>
            </a:custGeom>
            <a:solidFill>
              <a:srgbClr val="C0504D"/>
            </a:solidFill>
            <a:ln w="25400" cap="flat" cmpd="sng" algn="ctr">
              <a:solidFill>
                <a:srgbClr val="C0504D">
                  <a:shade val="50000"/>
                </a:srgbClr>
              </a:solidFill>
              <a:prstDash val="solid"/>
            </a:ln>
            <a:effectLst/>
          </p:spPr>
          <p:txBody>
            <a:bodyPr spcFirstLastPara="0" vert="horz" wrap="square" lIns="91440" tIns="397404" rIns="559963" bIns="500250" numCol="1" spcCol="1270" anchor="ctr" anchorCtr="0">
              <a:noAutofit/>
            </a:bodyPr>
            <a:lstStyle/>
            <a:p>
              <a:pPr marL="0" marR="0" lvl="0" indent="0" algn="l" defTabSz="1066800" eaLnBrk="1" fontAlgn="auto" latinLnBrk="0" hangingPunct="1">
                <a:lnSpc>
                  <a:spcPct val="90000"/>
                </a:lnSpc>
                <a:spcBef>
                  <a:spcPct val="0"/>
                </a:spcBef>
                <a:spcAft>
                  <a:spcPct val="35000"/>
                </a:spcAft>
                <a:buClrTx/>
                <a:buSzTx/>
                <a:buFontTx/>
                <a:buNone/>
                <a:tabLst/>
                <a:defRPr/>
              </a:pPr>
              <a:endParaRPr kumimoji="0" lang="en-US" sz="2400" b="0" i="0" u="none" strike="noStrike" kern="1200" cap="none" spc="0" normalizeH="0" baseline="0" noProof="0" dirty="0">
                <a:ln>
                  <a:noFill/>
                </a:ln>
                <a:solidFill>
                  <a:sysClr val="window" lastClr="FFFFFF"/>
                </a:solidFill>
                <a:effectLst/>
                <a:uLnTx/>
                <a:uFillTx/>
                <a:latin typeface="Calibri"/>
                <a:ea typeface="+mn-ea"/>
                <a:cs typeface="+mn-cs"/>
              </a:endParaRPr>
            </a:p>
          </p:txBody>
        </p:sp>
        <p:sp>
          <p:nvSpPr>
            <p:cNvPr id="16" name="Rectangle 15"/>
            <p:cNvSpPr/>
            <p:nvPr/>
          </p:nvSpPr>
          <p:spPr>
            <a:xfrm>
              <a:off x="5337376" y="3881434"/>
              <a:ext cx="3267188" cy="430887"/>
            </a:xfrm>
            <a:prstGeom prst="rect">
              <a:avLst/>
            </a:prstGeom>
          </p:spPr>
          <p:txBody>
            <a:bodyPr wrap="square">
              <a:spAutoFit/>
            </a:bodyPr>
            <a:lstStyle/>
            <a:p>
              <a:pPr marL="0" marR="0" lvl="0" indent="0" defTabSz="1066800" eaLnBrk="1" fontAlgn="auto" latinLnBrk="0" hangingPunct="1">
                <a:lnSpc>
                  <a:spcPct val="90000"/>
                </a:lnSpc>
                <a:spcBef>
                  <a:spcPct val="0"/>
                </a:spcBef>
                <a:spcAft>
                  <a:spcPct val="35000"/>
                </a:spcAft>
                <a:buClrTx/>
                <a:buSzTx/>
                <a:buFontTx/>
                <a:buNone/>
                <a:tabLst/>
                <a:defRPr/>
              </a:pPr>
              <a:r>
                <a:rPr kumimoji="0" lang="en-US" sz="2400" b="0" i="0" u="none" strike="noStrike" kern="0" cap="none" spc="0" normalizeH="0" baseline="0" noProof="0" dirty="0" smtClean="0">
                  <a:ln>
                    <a:noFill/>
                  </a:ln>
                  <a:solidFill>
                    <a:sysClr val="window" lastClr="FFFFFF"/>
                  </a:solidFill>
                  <a:effectLst/>
                  <a:uLnTx/>
                  <a:uFillTx/>
                </a:rPr>
                <a:t>Directed Attacks (APT)</a:t>
              </a:r>
              <a:endParaRPr kumimoji="0" lang="en-US" sz="2400" b="0" i="1" u="none" strike="noStrike" kern="0" cap="none" spc="0" normalizeH="0" baseline="0" noProof="0" dirty="0">
                <a:ln>
                  <a:noFill/>
                </a:ln>
                <a:solidFill>
                  <a:sysClr val="window" lastClr="FFFFFF"/>
                </a:solidFill>
                <a:effectLst/>
                <a:uLnTx/>
                <a:uFillTx/>
              </a:endParaRPr>
            </a:p>
          </p:txBody>
        </p:sp>
      </p:grpSp>
    </p:spTree>
    <p:extLst>
      <p:ext uri="{BB962C8B-B14F-4D97-AF65-F5344CB8AC3E}">
        <p14:creationId xmlns:p14="http://schemas.microsoft.com/office/powerpoint/2010/main" val="2224457716"/>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Small Portion of the Attacks</a:t>
            </a:r>
            <a:endParaRPr lang="en-US" dirty="0"/>
          </a:p>
        </p:txBody>
      </p:sp>
      <p:grpSp>
        <p:nvGrpSpPr>
          <p:cNvPr id="4" name="Group 3"/>
          <p:cNvGrpSpPr/>
          <p:nvPr/>
        </p:nvGrpSpPr>
        <p:grpSpPr>
          <a:xfrm>
            <a:off x="728131" y="1037571"/>
            <a:ext cx="7902646" cy="4924109"/>
            <a:chOff x="247273" y="699237"/>
            <a:chExt cx="8707643" cy="5425700"/>
          </a:xfrm>
        </p:grpSpPr>
        <p:pic>
          <p:nvPicPr>
            <p:cNvPr id="5" name="Picture 4" descr="cyber2_ci.jpg"/>
            <p:cNvPicPr>
              <a:picLocks noChangeAspect="1"/>
            </p:cNvPicPr>
            <p:nvPr/>
          </p:nvPicPr>
          <p:blipFill rotWithShape="1">
            <a:blip r:embed="rId2">
              <a:extLst>
                <a:ext uri="{28A0092B-C50C-407E-A947-70E740481C1C}">
                  <a14:useLocalDpi xmlns:a14="http://schemas.microsoft.com/office/drawing/2010/main" val="0"/>
                </a:ext>
              </a:extLst>
            </a:blip>
            <a:srcRect b="54519"/>
            <a:stretch/>
          </p:blipFill>
          <p:spPr>
            <a:xfrm>
              <a:off x="247273" y="990120"/>
              <a:ext cx="3954716" cy="4800140"/>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6" name="Picture 5" descr="cyber2_ci.jpg"/>
            <p:cNvPicPr>
              <a:picLocks noChangeAspect="1"/>
            </p:cNvPicPr>
            <p:nvPr/>
          </p:nvPicPr>
          <p:blipFill rotWithShape="1">
            <a:blip r:embed="rId2">
              <a:extLst>
                <a:ext uri="{28A0092B-C50C-407E-A947-70E740481C1C}">
                  <a14:useLocalDpi xmlns:a14="http://schemas.microsoft.com/office/drawing/2010/main" val="0"/>
                </a:ext>
              </a:extLst>
            </a:blip>
            <a:srcRect t="45617" b="14667"/>
            <a:stretch/>
          </p:blipFill>
          <p:spPr>
            <a:xfrm>
              <a:off x="5000200" y="990120"/>
              <a:ext cx="3954716" cy="4191622"/>
            </a:xfrm>
            <a:prstGeom prst="rect">
              <a:avLst/>
            </a:prstGeom>
            <a:ln>
              <a:solidFill>
                <a:schemeClr val="bg1">
                  <a:lumMod val="65000"/>
                </a:schemeClr>
              </a:solidFill>
            </a:ln>
            <a:effectLst>
              <a:outerShdw blurRad="50800" dist="38100" dir="2700000" algn="tl" rotWithShape="0">
                <a:prstClr val="black">
                  <a:alpha val="40000"/>
                </a:prstClr>
              </a:outerShdw>
            </a:effectLst>
          </p:spPr>
        </p:pic>
        <p:sp>
          <p:nvSpPr>
            <p:cNvPr id="7" name="Freeform 6"/>
            <p:cNvSpPr/>
            <p:nvPr/>
          </p:nvSpPr>
          <p:spPr>
            <a:xfrm>
              <a:off x="2231723" y="699237"/>
              <a:ext cx="4836959" cy="5425700"/>
            </a:xfrm>
            <a:custGeom>
              <a:avLst/>
              <a:gdLst>
                <a:gd name="connsiteX0" fmla="*/ 0 w 4500800"/>
                <a:gd name="connsiteY0" fmla="*/ 5089512 h 5425700"/>
                <a:gd name="connsiteX1" fmla="*/ 0 w 4500800"/>
                <a:gd name="connsiteY1" fmla="*/ 5425700 h 5425700"/>
                <a:gd name="connsiteX2" fmla="*/ 2269076 w 4500800"/>
                <a:gd name="connsiteY2" fmla="*/ 5407022 h 5425700"/>
                <a:gd name="connsiteX3" fmla="*/ 2259738 w 4500800"/>
                <a:gd name="connsiteY3" fmla="*/ 0 h 5425700"/>
                <a:gd name="connsiteX4" fmla="*/ 4500800 w 4500800"/>
                <a:gd name="connsiteY4" fmla="*/ 9339 h 5425700"/>
                <a:gd name="connsiteX5" fmla="*/ 4500800 w 4500800"/>
                <a:gd name="connsiteY5" fmla="*/ 289495 h 542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00800" h="5425700">
                  <a:moveTo>
                    <a:pt x="0" y="5089512"/>
                  </a:moveTo>
                  <a:lnTo>
                    <a:pt x="0" y="5425700"/>
                  </a:lnTo>
                  <a:lnTo>
                    <a:pt x="2269076" y="5407022"/>
                  </a:lnTo>
                  <a:cubicBezTo>
                    <a:pt x="2265963" y="3604681"/>
                    <a:pt x="2262851" y="1802341"/>
                    <a:pt x="2259738" y="0"/>
                  </a:cubicBezTo>
                  <a:lnTo>
                    <a:pt x="4500800" y="9339"/>
                  </a:lnTo>
                  <a:lnTo>
                    <a:pt x="4500800" y="289495"/>
                  </a:lnTo>
                </a:path>
              </a:pathLst>
            </a:custGeom>
            <a:ln>
              <a:solidFill>
                <a:srgbClr val="A6A6A6"/>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cxnSp>
        <p:nvCxnSpPr>
          <p:cNvPr id="8" name="Straight Arrow Connector 7"/>
          <p:cNvCxnSpPr>
            <a:stCxn id="6" idx="2"/>
          </p:cNvCxnSpPr>
          <p:nvPr/>
        </p:nvCxnSpPr>
        <p:spPr>
          <a:xfrm>
            <a:off x="6836220" y="5105681"/>
            <a:ext cx="0" cy="610100"/>
          </a:xfrm>
          <a:prstGeom prst="straightConnector1">
            <a:avLst/>
          </a:prstGeom>
          <a:ln>
            <a:solidFill>
              <a:srgbClr val="A6A6A6"/>
            </a:solidFill>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287549" y="5725513"/>
            <a:ext cx="1097342" cy="400110"/>
          </a:xfrm>
          <a:prstGeom prst="rect">
            <a:avLst/>
          </a:prstGeom>
          <a:noFill/>
        </p:spPr>
        <p:txBody>
          <a:bodyPr wrap="square" rtlCol="0">
            <a:spAutoFit/>
          </a:bodyPr>
          <a:lstStyle/>
          <a:p>
            <a:pPr algn="ctr"/>
            <a:r>
              <a:rPr lang="en-US" sz="2000" dirty="0" smtClean="0">
                <a:solidFill>
                  <a:srgbClr val="000000"/>
                </a:solidFill>
              </a:rPr>
              <a:t>2012</a:t>
            </a:r>
            <a:endParaRPr lang="en-US" sz="2000" dirty="0">
              <a:solidFill>
                <a:srgbClr val="000000"/>
              </a:solidFill>
            </a:endParaRPr>
          </a:p>
        </p:txBody>
      </p:sp>
    </p:spTree>
    <p:extLst>
      <p:ext uri="{BB962C8B-B14F-4D97-AF65-F5344CB8AC3E}">
        <p14:creationId xmlns:p14="http://schemas.microsoft.com/office/powerpoint/2010/main" val="2267090202"/>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 of War</a:t>
            </a:r>
            <a:endParaRPr lang="en-US" dirty="0"/>
          </a:p>
        </p:txBody>
      </p:sp>
      <p:sp>
        <p:nvSpPr>
          <p:cNvPr id="4" name="Content Placeholder 2"/>
          <p:cNvSpPr>
            <a:spLocks noGrp="1"/>
          </p:cNvSpPr>
          <p:nvPr>
            <p:ph idx="4294967295"/>
          </p:nvPr>
        </p:nvSpPr>
        <p:spPr>
          <a:xfrm>
            <a:off x="150091" y="882507"/>
            <a:ext cx="4779818" cy="2530475"/>
          </a:xfrm>
        </p:spPr>
        <p:txBody>
          <a:bodyPr>
            <a:normAutofit/>
          </a:bodyPr>
          <a:lstStyle/>
          <a:p>
            <a:pPr marL="0" indent="0">
              <a:buNone/>
            </a:pPr>
            <a:r>
              <a:rPr lang="en-US" sz="2800" dirty="0">
                <a:solidFill>
                  <a:srgbClr val="000000"/>
                </a:solidFill>
              </a:rPr>
              <a:t>"If ignorant both of your enemy and yourself, you are certain to be in peril.</a:t>
            </a:r>
            <a:r>
              <a:rPr lang="en-US" sz="2800" dirty="0" smtClean="0">
                <a:solidFill>
                  <a:srgbClr val="000000"/>
                </a:solidFill>
              </a:rPr>
              <a:t>” – Sun Tzu</a:t>
            </a:r>
            <a:endParaRPr lang="en-US" sz="2800" dirty="0">
              <a:solidFill>
                <a:srgbClr val="000000"/>
              </a:solidFill>
            </a:endParaRPr>
          </a:p>
          <a:p>
            <a:pPr marL="0" indent="0">
              <a:buNone/>
            </a:pPr>
            <a:endParaRPr lang="en-US" sz="2800" dirty="0">
              <a:solidFill>
                <a:srgbClr val="FFFFFF"/>
              </a:solidFill>
            </a:endParaRPr>
          </a:p>
        </p:txBody>
      </p:sp>
      <p:pic>
        <p:nvPicPr>
          <p:cNvPr id="5" name="Picture 4" descr="Art-of-War-Sun-Tzu.jpg"/>
          <p:cNvPicPr>
            <a:picLocks noChangeAspect="1"/>
          </p:cNvPicPr>
          <p:nvPr/>
        </p:nvPicPr>
        <p:blipFill rotWithShape="1">
          <a:blip r:embed="rId2">
            <a:extLst>
              <a:ext uri="{28A0092B-C50C-407E-A947-70E740481C1C}">
                <a14:useLocalDpi xmlns:a14="http://schemas.microsoft.com/office/drawing/2010/main" val="0"/>
              </a:ext>
            </a:extLst>
          </a:blip>
          <a:srcRect b="13439"/>
          <a:stretch/>
        </p:blipFill>
        <p:spPr>
          <a:xfrm>
            <a:off x="5092700" y="854364"/>
            <a:ext cx="3708400" cy="5056909"/>
          </a:xfrm>
          <a:prstGeom prst="rect">
            <a:avLst/>
          </a:prstGeom>
          <a:ln>
            <a:solidFill>
              <a:schemeClr val="bg1"/>
            </a:solidFill>
          </a:ln>
        </p:spPr>
      </p:pic>
    </p:spTree>
    <p:extLst>
      <p:ext uri="{BB962C8B-B14F-4D97-AF65-F5344CB8AC3E}">
        <p14:creationId xmlns:p14="http://schemas.microsoft.com/office/powerpoint/2010/main" val="146208579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Motivations and Movements</a:t>
            </a:r>
            <a:endParaRPr lang="en-US" dirty="0"/>
          </a:p>
        </p:txBody>
      </p:sp>
      <p:sp>
        <p:nvSpPr>
          <p:cNvPr id="4" name="Rectangle 3"/>
          <p:cNvSpPr/>
          <p:nvPr/>
        </p:nvSpPr>
        <p:spPr>
          <a:xfrm>
            <a:off x="421065" y="1439624"/>
            <a:ext cx="4572000" cy="1015663"/>
          </a:xfrm>
          <a:prstGeom prst="rect">
            <a:avLst/>
          </a:prstGeom>
        </p:spPr>
        <p:txBody>
          <a:bodyPr>
            <a:spAutoFit/>
          </a:bodyPr>
          <a:lstStyle/>
          <a:p>
            <a:pPr>
              <a:buClr>
                <a:schemeClr val="bg1"/>
              </a:buClr>
            </a:pPr>
            <a:r>
              <a:rPr lang="en-US" sz="2400" b="1" dirty="0">
                <a:solidFill>
                  <a:srgbClr val="000000"/>
                </a:solidFill>
              </a:rPr>
              <a:t>Governments and </a:t>
            </a:r>
            <a:r>
              <a:rPr lang="en-US" sz="2400" b="1" dirty="0" smtClean="0">
                <a:solidFill>
                  <a:srgbClr val="000000"/>
                </a:solidFill>
              </a:rPr>
              <a:t>State </a:t>
            </a:r>
            <a:r>
              <a:rPr lang="en-US" sz="2400" b="1" dirty="0">
                <a:solidFill>
                  <a:srgbClr val="000000"/>
                </a:solidFill>
              </a:rPr>
              <a:t>E</a:t>
            </a:r>
            <a:r>
              <a:rPr lang="en-US" sz="2400" b="1" dirty="0" smtClean="0">
                <a:solidFill>
                  <a:srgbClr val="000000"/>
                </a:solidFill>
              </a:rPr>
              <a:t>ntities</a:t>
            </a:r>
            <a:br>
              <a:rPr lang="en-US" sz="2400" b="1" dirty="0" smtClean="0">
                <a:solidFill>
                  <a:srgbClr val="000000"/>
                </a:solidFill>
              </a:rPr>
            </a:br>
            <a:r>
              <a:rPr lang="en-US" i="1" dirty="0" smtClean="0">
                <a:solidFill>
                  <a:srgbClr val="000000"/>
                </a:solidFill>
              </a:rPr>
              <a:t>(</a:t>
            </a:r>
            <a:r>
              <a:rPr lang="en-US" i="1" dirty="0" err="1">
                <a:solidFill>
                  <a:srgbClr val="000000"/>
                </a:solidFill>
              </a:rPr>
              <a:t>Stuxnet</a:t>
            </a:r>
            <a:r>
              <a:rPr lang="en-US" i="1" dirty="0">
                <a:solidFill>
                  <a:srgbClr val="000000"/>
                </a:solidFill>
              </a:rPr>
              <a:t>, Operation Aurora)</a:t>
            </a:r>
            <a:br>
              <a:rPr lang="en-US" i="1" dirty="0">
                <a:solidFill>
                  <a:srgbClr val="000000"/>
                </a:solidFill>
              </a:rPr>
            </a:br>
            <a:endParaRPr lang="en-US" i="1" dirty="0">
              <a:solidFill>
                <a:srgbClr val="000000"/>
              </a:solidFill>
            </a:endParaRPr>
          </a:p>
        </p:txBody>
      </p:sp>
      <p:sp>
        <p:nvSpPr>
          <p:cNvPr id="5" name="Rectangle 4"/>
          <p:cNvSpPr/>
          <p:nvPr/>
        </p:nvSpPr>
        <p:spPr>
          <a:xfrm>
            <a:off x="4294909" y="2500580"/>
            <a:ext cx="4849091" cy="1015663"/>
          </a:xfrm>
          <a:prstGeom prst="rect">
            <a:avLst/>
          </a:prstGeom>
        </p:spPr>
        <p:txBody>
          <a:bodyPr wrap="square">
            <a:spAutoFit/>
          </a:bodyPr>
          <a:lstStyle/>
          <a:p>
            <a:r>
              <a:rPr lang="en-US" sz="2400" b="1" dirty="0">
                <a:solidFill>
                  <a:srgbClr val="000000"/>
                </a:solidFill>
              </a:rPr>
              <a:t>Political</a:t>
            </a:r>
            <a:r>
              <a:rPr lang="en-US" sz="2400" b="1" dirty="0" smtClean="0">
                <a:solidFill>
                  <a:srgbClr val="000000"/>
                </a:solidFill>
              </a:rPr>
              <a:t>, Religious</a:t>
            </a:r>
            <a:r>
              <a:rPr lang="en-US" sz="2400" b="1" dirty="0">
                <a:solidFill>
                  <a:srgbClr val="000000"/>
                </a:solidFill>
              </a:rPr>
              <a:t>, and </a:t>
            </a:r>
            <a:r>
              <a:rPr lang="en-US" sz="2400" b="1" dirty="0" smtClean="0">
                <a:solidFill>
                  <a:srgbClr val="000000"/>
                </a:solidFill>
              </a:rPr>
              <a:t>Patriotism</a:t>
            </a:r>
            <a:br>
              <a:rPr lang="en-US" sz="2400" b="1" dirty="0" smtClean="0">
                <a:solidFill>
                  <a:srgbClr val="000000"/>
                </a:solidFill>
              </a:rPr>
            </a:br>
            <a:r>
              <a:rPr lang="en-US" i="1" dirty="0" smtClean="0">
                <a:solidFill>
                  <a:srgbClr val="000000"/>
                </a:solidFill>
              </a:rPr>
              <a:t>(</a:t>
            </a:r>
            <a:r>
              <a:rPr lang="en-US" i="1" dirty="0">
                <a:solidFill>
                  <a:srgbClr val="000000"/>
                </a:solidFill>
              </a:rPr>
              <a:t>Hacker collectives such as Anonymous, </a:t>
            </a:r>
            <a:r>
              <a:rPr lang="en-US" i="1" dirty="0" err="1">
                <a:solidFill>
                  <a:srgbClr val="000000"/>
                </a:solidFill>
              </a:rPr>
              <a:t>LulzSec</a:t>
            </a:r>
            <a:r>
              <a:rPr lang="en-US" i="1" dirty="0">
                <a:solidFill>
                  <a:srgbClr val="000000"/>
                </a:solidFill>
              </a:rPr>
              <a:t>)</a:t>
            </a:r>
            <a:br>
              <a:rPr lang="en-US" i="1" dirty="0">
                <a:solidFill>
                  <a:srgbClr val="000000"/>
                </a:solidFill>
              </a:rPr>
            </a:br>
            <a:endParaRPr lang="en-US" i="1" dirty="0">
              <a:solidFill>
                <a:srgbClr val="000000"/>
              </a:solidFill>
            </a:endParaRPr>
          </a:p>
        </p:txBody>
      </p:sp>
      <p:sp>
        <p:nvSpPr>
          <p:cNvPr id="6" name="Rectangle 5"/>
          <p:cNvSpPr/>
          <p:nvPr/>
        </p:nvSpPr>
        <p:spPr>
          <a:xfrm>
            <a:off x="421065" y="3533313"/>
            <a:ext cx="4572000" cy="1015663"/>
          </a:xfrm>
          <a:prstGeom prst="rect">
            <a:avLst/>
          </a:prstGeom>
        </p:spPr>
        <p:txBody>
          <a:bodyPr>
            <a:spAutoFit/>
          </a:bodyPr>
          <a:lstStyle/>
          <a:p>
            <a:r>
              <a:rPr lang="en-US" sz="2400" b="1" dirty="0">
                <a:solidFill>
                  <a:srgbClr val="000000"/>
                </a:solidFill>
              </a:rPr>
              <a:t>Anti-sec M</a:t>
            </a:r>
            <a:r>
              <a:rPr lang="en-US" sz="2400" b="1" dirty="0" smtClean="0">
                <a:solidFill>
                  <a:srgbClr val="000000"/>
                </a:solidFill>
              </a:rPr>
              <a:t>ovement</a:t>
            </a:r>
            <a:r>
              <a:rPr lang="en-US" sz="2400" b="1" dirty="0">
                <a:solidFill>
                  <a:srgbClr val="000000"/>
                </a:solidFill>
              </a:rPr>
              <a:t/>
            </a:r>
            <a:br>
              <a:rPr lang="en-US" sz="2400" b="1" dirty="0">
                <a:solidFill>
                  <a:srgbClr val="000000"/>
                </a:solidFill>
              </a:rPr>
            </a:br>
            <a:r>
              <a:rPr lang="en-US" i="1" dirty="0">
                <a:solidFill>
                  <a:srgbClr val="000000"/>
                </a:solidFill>
              </a:rPr>
              <a:t>(RSA, </a:t>
            </a:r>
            <a:r>
              <a:rPr lang="en-US" i="1" dirty="0" err="1">
                <a:solidFill>
                  <a:srgbClr val="000000"/>
                </a:solidFill>
              </a:rPr>
              <a:t>Stratfor</a:t>
            </a:r>
            <a:r>
              <a:rPr lang="en-US" i="1" dirty="0">
                <a:solidFill>
                  <a:srgbClr val="000000"/>
                </a:solidFill>
              </a:rPr>
              <a:t>, Symantec, HB Gary Federal)</a:t>
            </a:r>
            <a:br>
              <a:rPr lang="en-US" i="1" dirty="0">
                <a:solidFill>
                  <a:srgbClr val="000000"/>
                </a:solidFill>
              </a:rPr>
            </a:br>
            <a:endParaRPr lang="en-US" i="1" dirty="0">
              <a:solidFill>
                <a:srgbClr val="000000"/>
              </a:solidFill>
            </a:endParaRPr>
          </a:p>
        </p:txBody>
      </p:sp>
      <p:sp>
        <p:nvSpPr>
          <p:cNvPr id="7" name="Rectangle 6"/>
          <p:cNvSpPr/>
          <p:nvPr/>
        </p:nvSpPr>
        <p:spPr>
          <a:xfrm>
            <a:off x="421065" y="5426856"/>
            <a:ext cx="5409390" cy="1015663"/>
          </a:xfrm>
          <a:prstGeom prst="rect">
            <a:avLst/>
          </a:prstGeom>
        </p:spPr>
        <p:txBody>
          <a:bodyPr wrap="square">
            <a:spAutoFit/>
          </a:bodyPr>
          <a:lstStyle/>
          <a:p>
            <a:r>
              <a:rPr lang="en-US" sz="2400" b="1" dirty="0" smtClean="0">
                <a:solidFill>
                  <a:srgbClr val="000000"/>
                </a:solidFill>
              </a:rPr>
              <a:t>Notoriety Hounds</a:t>
            </a:r>
            <a:r>
              <a:rPr lang="en-US" sz="2400" b="1" dirty="0">
                <a:solidFill>
                  <a:srgbClr val="000000"/>
                </a:solidFill>
              </a:rPr>
              <a:t/>
            </a:r>
            <a:br>
              <a:rPr lang="en-US" sz="2400" b="1" dirty="0">
                <a:solidFill>
                  <a:srgbClr val="000000"/>
                </a:solidFill>
              </a:rPr>
            </a:br>
            <a:r>
              <a:rPr lang="en-US" i="1" dirty="0">
                <a:solidFill>
                  <a:srgbClr val="000000"/>
                </a:solidFill>
              </a:rPr>
              <a:t>(copy cat </a:t>
            </a:r>
            <a:r>
              <a:rPr lang="en-US" i="1" dirty="0" smtClean="0">
                <a:solidFill>
                  <a:srgbClr val="000000"/>
                </a:solidFill>
              </a:rPr>
              <a:t>attacks, Generation Y)</a:t>
            </a:r>
            <a:r>
              <a:rPr lang="en-US" i="1" dirty="0">
                <a:solidFill>
                  <a:srgbClr val="000000"/>
                </a:solidFill>
              </a:rPr>
              <a:t/>
            </a:r>
            <a:br>
              <a:rPr lang="en-US" i="1" dirty="0">
                <a:solidFill>
                  <a:srgbClr val="000000"/>
                </a:solidFill>
              </a:rPr>
            </a:br>
            <a:endParaRPr lang="en-US" i="1" dirty="0">
              <a:solidFill>
                <a:srgbClr val="000000"/>
              </a:solidFill>
            </a:endParaRPr>
          </a:p>
        </p:txBody>
      </p:sp>
      <p:sp>
        <p:nvSpPr>
          <p:cNvPr id="8" name="Rectangle 7"/>
          <p:cNvSpPr/>
          <p:nvPr/>
        </p:nvSpPr>
        <p:spPr>
          <a:xfrm>
            <a:off x="4837547" y="4709374"/>
            <a:ext cx="4114800" cy="738664"/>
          </a:xfrm>
          <a:prstGeom prst="rect">
            <a:avLst/>
          </a:prstGeom>
        </p:spPr>
        <p:txBody>
          <a:bodyPr wrap="square">
            <a:spAutoFit/>
          </a:bodyPr>
          <a:lstStyle/>
          <a:p>
            <a:pPr>
              <a:buClr>
                <a:schemeClr val="bg1"/>
              </a:buClr>
            </a:pPr>
            <a:r>
              <a:rPr lang="en-US" sz="2400" b="1" dirty="0" smtClean="0">
                <a:solidFill>
                  <a:srgbClr val="000000"/>
                </a:solidFill>
              </a:rPr>
              <a:t>Organized Crime (monetary)</a:t>
            </a:r>
            <a:br>
              <a:rPr lang="en-US" sz="2400" b="1" dirty="0" smtClean="0">
                <a:solidFill>
                  <a:srgbClr val="000000"/>
                </a:solidFill>
              </a:rPr>
            </a:br>
            <a:r>
              <a:rPr lang="en-US" i="1" dirty="0" smtClean="0">
                <a:solidFill>
                  <a:srgbClr val="000000"/>
                </a:solidFill>
              </a:rPr>
              <a:t>(</a:t>
            </a:r>
            <a:r>
              <a:rPr lang="en-US" i="1" dirty="0">
                <a:solidFill>
                  <a:srgbClr val="000000"/>
                </a:solidFill>
              </a:rPr>
              <a:t>record setting in holiday season of 2011)</a:t>
            </a:r>
          </a:p>
        </p:txBody>
      </p:sp>
    </p:spTree>
    <p:extLst>
      <p:ext uri="{BB962C8B-B14F-4D97-AF65-F5344CB8AC3E}">
        <p14:creationId xmlns:p14="http://schemas.microsoft.com/office/powerpoint/2010/main" val="79505769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theme/theme1.xml><?xml version="1.0" encoding="utf-8"?>
<a:theme xmlns:a="http://schemas.openxmlformats.org/drawingml/2006/main" name="SW Template 2">
  <a:themeElements>
    <a:clrScheme name="Custom 1">
      <a:dk1>
        <a:sysClr val="windowText" lastClr="000000"/>
      </a:dk1>
      <a:lt1>
        <a:sysClr val="window" lastClr="FFFFFF"/>
      </a:lt1>
      <a:dk2>
        <a:srgbClr val="1F497D"/>
      </a:dk2>
      <a:lt2>
        <a:srgbClr val="EEECE1"/>
      </a:lt2>
      <a:accent1>
        <a:srgbClr val="E67701"/>
      </a:accent1>
      <a:accent2>
        <a:srgbClr val="003366"/>
      </a:accent2>
      <a:accent3>
        <a:srgbClr val="7896CF"/>
      </a:accent3>
      <a:accent4>
        <a:srgbClr val="969696"/>
      </a:accent4>
      <a:accent5>
        <a:srgbClr val="4B4B4B"/>
      </a:accent5>
      <a:accent6>
        <a:srgbClr val="C8C8C8"/>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SW Template 2.thmx</Template>
  <TotalTime>3955</TotalTime>
  <Words>1746</Words>
  <Application>Microsoft Macintosh PowerPoint</Application>
  <PresentationFormat>On-screen Show (4:3)</PresentationFormat>
  <Paragraphs>252</Paragraphs>
  <Slides>44</Slides>
  <Notes>18</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SW Template 2</vt:lpstr>
      <vt:lpstr>Combatting APT with NetFlow</vt:lpstr>
      <vt:lpstr>2011: The Year of Escalation</vt:lpstr>
      <vt:lpstr>APT – The Culmination of the New Arms Race</vt:lpstr>
      <vt:lpstr>Advanced Persistent Threat is Modern Warfare</vt:lpstr>
      <vt:lpstr>What Happens in a Conventional Arms Race?</vt:lpstr>
      <vt:lpstr>Attack Evolution</vt:lpstr>
      <vt:lpstr>A Small Portion of the Attacks</vt:lpstr>
      <vt:lpstr>Art of War</vt:lpstr>
      <vt:lpstr>Motivations and Movements</vt:lpstr>
      <vt:lpstr>Users – Multiple Attack vectors</vt:lpstr>
      <vt:lpstr>Well crafted</vt:lpstr>
      <vt:lpstr>PowerPoint Presentation</vt:lpstr>
      <vt:lpstr>The Environment - Once upon a time</vt:lpstr>
      <vt:lpstr>The Mobile Computing Era</vt:lpstr>
      <vt:lpstr>And now BYOD or IT Consumerization</vt:lpstr>
      <vt:lpstr>BYOD is Riskiest</vt:lpstr>
      <vt:lpstr>The Fog of War</vt:lpstr>
      <vt:lpstr>Inability to adapt is dangerous</vt:lpstr>
      <vt:lpstr>APT Survey by Ponemon Institute, June 2010</vt:lpstr>
      <vt:lpstr>APT Survey by Ponemon Institute, June 2010 (cont.)</vt:lpstr>
      <vt:lpstr>NetFlow Analysis</vt:lpstr>
      <vt:lpstr>Internal Visibility Through NetFlow</vt:lpstr>
      <vt:lpstr>Transactional Audits of ALL activities</vt:lpstr>
      <vt:lpstr>Incident Investigation Using Flows</vt:lpstr>
      <vt:lpstr>Incident Investigation Using Flows</vt:lpstr>
      <vt:lpstr>Incident Investigation Using Flows</vt:lpstr>
      <vt:lpstr>APT characteristics for the investigator</vt:lpstr>
      <vt:lpstr>Command and Control</vt:lpstr>
      <vt:lpstr>Command and Control - Host Becomes Infected</vt:lpstr>
      <vt:lpstr>Communication to CNC</vt:lpstr>
      <vt:lpstr>Controlled Host Begins Network Activities</vt:lpstr>
      <vt:lpstr>Reconnaissance Detection</vt:lpstr>
      <vt:lpstr>Traffic Analysis and Network Visibility</vt:lpstr>
      <vt:lpstr>Flow-based Anomaly Detection</vt:lpstr>
      <vt:lpstr>Scan Detection Visualized</vt:lpstr>
      <vt:lpstr>Data Loss</vt:lpstr>
      <vt:lpstr>Manual Data Loss Detection</vt:lpstr>
      <vt:lpstr>Manual Data Loss Detection - Drill Down</vt:lpstr>
      <vt:lpstr>Automated Data Loss Detection</vt:lpstr>
      <vt:lpstr>Automated Data Loss Detection (cont.)</vt:lpstr>
      <vt:lpstr>Automated Data Loss Detection - Drill Downs</vt:lpstr>
      <vt:lpstr>The Power of Flow</vt:lpstr>
      <vt:lpstr>How can we make Flow Analysis Even Better?</vt:lpstr>
      <vt:lpstr>Behavioral Analysis and Host Profiling</vt:lpstr>
    </vt:vector>
  </TitlesOfParts>
  <Company>Lancope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Smithee</dc:creator>
  <cp:lastModifiedBy>Christopher Smithee</cp:lastModifiedBy>
  <cp:revision>18</cp:revision>
  <dcterms:created xsi:type="dcterms:W3CDTF">2012-05-16T22:58:11Z</dcterms:created>
  <dcterms:modified xsi:type="dcterms:W3CDTF">2012-05-21T18:57:17Z</dcterms:modified>
</cp:coreProperties>
</file>